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50"/>
  </p:notesMasterIdLst>
  <p:sldIdLst>
    <p:sldId id="256" r:id="rId2"/>
    <p:sldId id="258" r:id="rId3"/>
    <p:sldId id="260" r:id="rId4"/>
    <p:sldId id="259" r:id="rId5"/>
    <p:sldId id="405" r:id="rId6"/>
    <p:sldId id="264" r:id="rId7"/>
    <p:sldId id="303" r:id="rId8"/>
    <p:sldId id="262" r:id="rId9"/>
    <p:sldId id="309" r:id="rId10"/>
    <p:sldId id="362" r:id="rId11"/>
    <p:sldId id="387" r:id="rId12"/>
    <p:sldId id="668" r:id="rId13"/>
    <p:sldId id="404" r:id="rId14"/>
    <p:sldId id="322" r:id="rId15"/>
    <p:sldId id="323" r:id="rId16"/>
    <p:sldId id="343" r:id="rId17"/>
    <p:sldId id="653" r:id="rId18"/>
    <p:sldId id="655" r:id="rId19"/>
    <p:sldId id="657" r:id="rId20"/>
    <p:sldId id="656" r:id="rId21"/>
    <p:sldId id="406" r:id="rId22"/>
    <p:sldId id="275" r:id="rId23"/>
    <p:sldId id="286" r:id="rId24"/>
    <p:sldId id="287" r:id="rId25"/>
    <p:sldId id="289" r:id="rId26"/>
    <p:sldId id="291" r:id="rId27"/>
    <p:sldId id="292" r:id="rId28"/>
    <p:sldId id="304" r:id="rId29"/>
    <p:sldId id="294" r:id="rId30"/>
    <p:sldId id="667" r:id="rId31"/>
    <p:sldId id="407" r:id="rId32"/>
    <p:sldId id="652" r:id="rId33"/>
    <p:sldId id="662" r:id="rId34"/>
    <p:sldId id="661" r:id="rId35"/>
    <p:sldId id="922" r:id="rId36"/>
    <p:sldId id="300" r:id="rId37"/>
    <p:sldId id="923" r:id="rId38"/>
    <p:sldId id="390" r:id="rId39"/>
    <p:sldId id="298" r:id="rId40"/>
    <p:sldId id="263" r:id="rId41"/>
    <p:sldId id="272" r:id="rId42"/>
    <p:sldId id="273" r:id="rId43"/>
    <p:sldId id="295" r:id="rId44"/>
    <p:sldId id="299" r:id="rId45"/>
    <p:sldId id="663" r:id="rId46"/>
    <p:sldId id="664" r:id="rId47"/>
    <p:sldId id="342" r:id="rId48"/>
    <p:sldId id="921"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B70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0B94FA-1491-444A-B3F6-CA18D417A261}" v="59" dt="2022-03-31T15:52:45.406"/>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953" autoAdjust="0"/>
    <p:restoredTop sz="79650" autoAdjust="0"/>
  </p:normalViewPr>
  <p:slideViewPr>
    <p:cSldViewPr snapToGrid="0">
      <p:cViewPr varScale="1">
        <p:scale>
          <a:sx n="85" d="100"/>
          <a:sy n="85" d="100"/>
        </p:scale>
        <p:origin x="139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ail NOURREDINE" userId="eea3293e3d666b54" providerId="LiveId" clId="{350B94FA-1491-444A-B3F6-CA18D417A261}"/>
    <pc:docChg chg="undo custSel addSld delSld modSld sldOrd modMainMaster">
      <pc:chgData name="Mikail NOURREDINE" userId="eea3293e3d666b54" providerId="LiveId" clId="{350B94FA-1491-444A-B3F6-CA18D417A261}" dt="2022-03-31T15:53:01.818" v="6679" actId="20577"/>
      <pc:docMkLst>
        <pc:docMk/>
      </pc:docMkLst>
      <pc:sldChg chg="modSp mod">
        <pc:chgData name="Mikail NOURREDINE" userId="eea3293e3d666b54" providerId="LiveId" clId="{350B94FA-1491-444A-B3F6-CA18D417A261}" dt="2021-10-11T14:52:46.705" v="5406" actId="20577"/>
        <pc:sldMkLst>
          <pc:docMk/>
          <pc:sldMk cId="586746124" sldId="256"/>
        </pc:sldMkLst>
        <pc:spChg chg="mod">
          <ac:chgData name="Mikail NOURREDINE" userId="eea3293e3d666b54" providerId="LiveId" clId="{350B94FA-1491-444A-B3F6-CA18D417A261}" dt="2021-10-10T13:49:02.374" v="2738"/>
          <ac:spMkLst>
            <pc:docMk/>
            <pc:sldMk cId="586746124" sldId="256"/>
            <ac:spMk id="2" creationId="{53748B53-1625-4449-89CC-676A3E8B04DC}"/>
          </ac:spMkLst>
        </pc:spChg>
        <pc:spChg chg="mod">
          <ac:chgData name="Mikail NOURREDINE" userId="eea3293e3d666b54" providerId="LiveId" clId="{350B94FA-1491-444A-B3F6-CA18D417A261}" dt="2021-10-11T14:52:46.705" v="5406" actId="20577"/>
          <ac:spMkLst>
            <pc:docMk/>
            <pc:sldMk cId="586746124" sldId="256"/>
            <ac:spMk id="3" creationId="{F74CD722-3AA5-47BF-9A31-52600FE2D9CA}"/>
          </ac:spMkLst>
        </pc:spChg>
      </pc:sldChg>
      <pc:sldChg chg="modSp mod">
        <pc:chgData name="Mikail NOURREDINE" userId="eea3293e3d666b54" providerId="LiveId" clId="{350B94FA-1491-444A-B3F6-CA18D417A261}" dt="2021-10-10T14:32:45.581" v="3667" actId="20577"/>
        <pc:sldMkLst>
          <pc:docMk/>
          <pc:sldMk cId="919613343" sldId="257"/>
        </pc:sldMkLst>
        <pc:spChg chg="mod">
          <ac:chgData name="Mikail NOURREDINE" userId="eea3293e3d666b54" providerId="LiveId" clId="{350B94FA-1491-444A-B3F6-CA18D417A261}" dt="2021-10-10T13:45:23.983" v="2686" actId="113"/>
          <ac:spMkLst>
            <pc:docMk/>
            <pc:sldMk cId="919613343" sldId="257"/>
            <ac:spMk id="2" creationId="{9197CCDD-97DD-442E-A3DB-5D00F76FCE9C}"/>
          </ac:spMkLst>
        </pc:spChg>
        <pc:spChg chg="mod">
          <ac:chgData name="Mikail NOURREDINE" userId="eea3293e3d666b54" providerId="LiveId" clId="{350B94FA-1491-444A-B3F6-CA18D417A261}" dt="2021-10-10T14:32:45.581" v="3667" actId="20577"/>
          <ac:spMkLst>
            <pc:docMk/>
            <pc:sldMk cId="919613343" sldId="257"/>
            <ac:spMk id="3" creationId="{2ADB924C-FF93-40A3-AF78-7E58BFA6DD17}"/>
          </ac:spMkLst>
        </pc:spChg>
      </pc:sldChg>
      <pc:sldChg chg="modSp mod">
        <pc:chgData name="Mikail NOURREDINE" userId="eea3293e3d666b54" providerId="LiveId" clId="{350B94FA-1491-444A-B3F6-CA18D417A261}" dt="2021-10-10T14:32:56.548" v="3670" actId="207"/>
        <pc:sldMkLst>
          <pc:docMk/>
          <pc:sldMk cId="1853996175" sldId="258"/>
        </pc:sldMkLst>
        <pc:spChg chg="mod">
          <ac:chgData name="Mikail NOURREDINE" userId="eea3293e3d666b54" providerId="LiveId" clId="{350B94FA-1491-444A-B3F6-CA18D417A261}" dt="2021-10-10T13:45:17.030" v="2683" actId="2711"/>
          <ac:spMkLst>
            <pc:docMk/>
            <pc:sldMk cId="1853996175" sldId="258"/>
            <ac:spMk id="2" creationId="{9197CCDD-97DD-442E-A3DB-5D00F76FCE9C}"/>
          </ac:spMkLst>
        </pc:spChg>
        <pc:spChg chg="mod">
          <ac:chgData name="Mikail NOURREDINE" userId="eea3293e3d666b54" providerId="LiveId" clId="{350B94FA-1491-444A-B3F6-CA18D417A261}" dt="2021-10-10T14:32:56.548" v="3670" actId="207"/>
          <ac:spMkLst>
            <pc:docMk/>
            <pc:sldMk cId="1853996175" sldId="258"/>
            <ac:spMk id="3" creationId="{2ADB924C-FF93-40A3-AF78-7E58BFA6DD17}"/>
          </ac:spMkLst>
        </pc:spChg>
      </pc:sldChg>
      <pc:sldChg chg="modSp mod">
        <pc:chgData name="Mikail NOURREDINE" userId="eea3293e3d666b54" providerId="LiveId" clId="{350B94FA-1491-444A-B3F6-CA18D417A261}" dt="2021-10-10T13:49:02.747" v="2740" actId="27636"/>
        <pc:sldMkLst>
          <pc:docMk/>
          <pc:sldMk cId="535811054" sldId="259"/>
        </pc:sldMkLst>
        <pc:spChg chg="mod">
          <ac:chgData name="Mikail NOURREDINE" userId="eea3293e3d666b54" providerId="LiveId" clId="{350B94FA-1491-444A-B3F6-CA18D417A261}" dt="2021-10-10T13:49:02.747" v="2740" actId="27636"/>
          <ac:spMkLst>
            <pc:docMk/>
            <pc:sldMk cId="535811054" sldId="259"/>
            <ac:spMk id="2" creationId="{00050ECA-A6B5-43D1-A9C2-29F8F4206298}"/>
          </ac:spMkLst>
        </pc:spChg>
        <pc:spChg chg="mod">
          <ac:chgData name="Mikail NOURREDINE" userId="eea3293e3d666b54" providerId="LiveId" clId="{350B94FA-1491-444A-B3F6-CA18D417A261}" dt="2021-10-10T13:49:02.374" v="2738"/>
          <ac:spMkLst>
            <pc:docMk/>
            <pc:sldMk cId="535811054" sldId="259"/>
            <ac:spMk id="3" creationId="{F32536F1-C304-4315-A7A2-F0BE055B3BE9}"/>
          </ac:spMkLst>
        </pc:spChg>
      </pc:sldChg>
      <pc:sldChg chg="modSp mod">
        <pc:chgData name="Mikail NOURREDINE" userId="eea3293e3d666b54" providerId="LiveId" clId="{350B94FA-1491-444A-B3F6-CA18D417A261}" dt="2021-10-10T13:49:02.456" v="2739" actId="27636"/>
        <pc:sldMkLst>
          <pc:docMk/>
          <pc:sldMk cId="4217265817" sldId="260"/>
        </pc:sldMkLst>
        <pc:spChg chg="mod">
          <ac:chgData name="Mikail NOURREDINE" userId="eea3293e3d666b54" providerId="LiveId" clId="{350B94FA-1491-444A-B3F6-CA18D417A261}" dt="2021-10-10T13:49:02.456" v="2739" actId="27636"/>
          <ac:spMkLst>
            <pc:docMk/>
            <pc:sldMk cId="4217265817" sldId="260"/>
            <ac:spMk id="2" creationId="{1322E626-8585-4299-B9D1-E52FA7D8408D}"/>
          </ac:spMkLst>
        </pc:spChg>
      </pc:sldChg>
      <pc:sldChg chg="modSp mod">
        <pc:chgData name="Mikail NOURREDINE" userId="eea3293e3d666b54" providerId="LiveId" clId="{350B94FA-1491-444A-B3F6-CA18D417A261}" dt="2021-10-11T13:44:57.647" v="5157" actId="20577"/>
        <pc:sldMkLst>
          <pc:docMk/>
          <pc:sldMk cId="3562044632" sldId="261"/>
        </pc:sldMkLst>
        <pc:spChg chg="mod">
          <ac:chgData name="Mikail NOURREDINE" userId="eea3293e3d666b54" providerId="LiveId" clId="{350B94FA-1491-444A-B3F6-CA18D417A261}" dt="2021-10-08T14:26:19.490" v="241" actId="1076"/>
          <ac:spMkLst>
            <pc:docMk/>
            <pc:sldMk cId="3562044632" sldId="261"/>
            <ac:spMk id="2" creationId="{E49C439A-587E-49F9-BD31-10A129409AAF}"/>
          </ac:spMkLst>
        </pc:spChg>
        <pc:spChg chg="mod">
          <ac:chgData name="Mikail NOURREDINE" userId="eea3293e3d666b54" providerId="LiveId" clId="{350B94FA-1491-444A-B3F6-CA18D417A261}" dt="2021-10-11T13:44:57.647" v="5157" actId="20577"/>
          <ac:spMkLst>
            <pc:docMk/>
            <pc:sldMk cId="3562044632" sldId="261"/>
            <ac:spMk id="3" creationId="{8C023AC7-99C8-4C63-8D9C-EF9C85D55D47}"/>
          </ac:spMkLst>
        </pc:spChg>
      </pc:sldChg>
      <pc:sldChg chg="modSp new mod">
        <pc:chgData name="Mikail NOURREDINE" userId="eea3293e3d666b54" providerId="LiveId" clId="{350B94FA-1491-444A-B3F6-CA18D417A261}" dt="2021-10-10T13:49:02.374" v="2738"/>
        <pc:sldMkLst>
          <pc:docMk/>
          <pc:sldMk cId="3646700125" sldId="262"/>
        </pc:sldMkLst>
        <pc:spChg chg="mod">
          <ac:chgData name="Mikail NOURREDINE" userId="eea3293e3d666b54" providerId="LiveId" clId="{350B94FA-1491-444A-B3F6-CA18D417A261}" dt="2021-10-10T13:45:52.430" v="2696" actId="404"/>
          <ac:spMkLst>
            <pc:docMk/>
            <pc:sldMk cId="3646700125" sldId="262"/>
            <ac:spMk id="2" creationId="{E0B7BFAF-C6D9-4016-B8E6-244954039246}"/>
          </ac:spMkLst>
        </pc:spChg>
        <pc:spChg chg="mod">
          <ac:chgData name="Mikail NOURREDINE" userId="eea3293e3d666b54" providerId="LiveId" clId="{350B94FA-1491-444A-B3F6-CA18D417A261}" dt="2021-10-10T13:49:02.374" v="2738"/>
          <ac:spMkLst>
            <pc:docMk/>
            <pc:sldMk cId="3646700125" sldId="262"/>
            <ac:spMk id="3" creationId="{0BA403CE-9AF7-457E-B0F9-82D67C3F1C09}"/>
          </ac:spMkLst>
        </pc:spChg>
      </pc:sldChg>
      <pc:sldChg chg="addSp modSp new mod">
        <pc:chgData name="Mikail NOURREDINE" userId="eea3293e3d666b54" providerId="LiveId" clId="{350B94FA-1491-444A-B3F6-CA18D417A261}" dt="2021-10-11T14:51:22.822" v="5405" actId="20577"/>
        <pc:sldMkLst>
          <pc:docMk/>
          <pc:sldMk cId="3836399164" sldId="263"/>
        </pc:sldMkLst>
        <pc:spChg chg="mod">
          <ac:chgData name="Mikail NOURREDINE" userId="eea3293e3d666b54" providerId="LiveId" clId="{350B94FA-1491-444A-B3F6-CA18D417A261}" dt="2021-10-10T13:46:36.738" v="2711" actId="14100"/>
          <ac:spMkLst>
            <pc:docMk/>
            <pc:sldMk cId="3836399164" sldId="263"/>
            <ac:spMk id="2" creationId="{61164C28-F601-4DA8-80F2-B785E2FE5453}"/>
          </ac:spMkLst>
        </pc:spChg>
        <pc:spChg chg="mod">
          <ac:chgData name="Mikail NOURREDINE" userId="eea3293e3d666b54" providerId="LiveId" clId="{350B94FA-1491-444A-B3F6-CA18D417A261}" dt="2021-10-11T14:51:22.822" v="5405" actId="20577"/>
          <ac:spMkLst>
            <pc:docMk/>
            <pc:sldMk cId="3836399164" sldId="263"/>
            <ac:spMk id="3" creationId="{4C555999-129C-490C-803A-ADA8538DFBED}"/>
          </ac:spMkLst>
        </pc:spChg>
        <pc:picChg chg="add mod">
          <ac:chgData name="Mikail NOURREDINE" userId="eea3293e3d666b54" providerId="LiveId" clId="{350B94FA-1491-444A-B3F6-CA18D417A261}" dt="2021-10-08T14:10:17.461" v="226" actId="1076"/>
          <ac:picMkLst>
            <pc:docMk/>
            <pc:sldMk cId="3836399164" sldId="263"/>
            <ac:picMk id="5" creationId="{7AFFFABB-0581-44A4-B33C-B84E6F0336E8}"/>
          </ac:picMkLst>
        </pc:picChg>
        <pc:picChg chg="add mod">
          <ac:chgData name="Mikail NOURREDINE" userId="eea3293e3d666b54" providerId="LiveId" clId="{350B94FA-1491-444A-B3F6-CA18D417A261}" dt="2021-10-08T14:11:07.991" v="233" actId="1076"/>
          <ac:picMkLst>
            <pc:docMk/>
            <pc:sldMk cId="3836399164" sldId="263"/>
            <ac:picMk id="7" creationId="{71F40E8E-115A-41B8-A3AF-F70FF065D659}"/>
          </ac:picMkLst>
        </pc:picChg>
      </pc:sldChg>
      <pc:sldChg chg="modSp add mod">
        <pc:chgData name="Mikail NOURREDINE" userId="eea3293e3d666b54" providerId="LiveId" clId="{350B94FA-1491-444A-B3F6-CA18D417A261}" dt="2021-10-11T13:45:07.719" v="5161" actId="20577"/>
        <pc:sldMkLst>
          <pc:docMk/>
          <pc:sldMk cId="2470836120" sldId="264"/>
        </pc:sldMkLst>
        <pc:spChg chg="mod">
          <ac:chgData name="Mikail NOURREDINE" userId="eea3293e3d666b54" providerId="LiveId" clId="{350B94FA-1491-444A-B3F6-CA18D417A261}" dt="2021-10-11T13:45:07.719" v="5161" actId="20577"/>
          <ac:spMkLst>
            <pc:docMk/>
            <pc:sldMk cId="2470836120" sldId="264"/>
            <ac:spMk id="3" creationId="{8C023AC7-99C8-4C63-8D9C-EF9C85D55D47}"/>
          </ac:spMkLst>
        </pc:spChg>
      </pc:sldChg>
      <pc:sldChg chg="addSp delSp modSp new mod">
        <pc:chgData name="Mikail NOURREDINE" userId="eea3293e3d666b54" providerId="LiveId" clId="{350B94FA-1491-444A-B3F6-CA18D417A261}" dt="2021-10-10T13:45:58.165" v="2698" actId="113"/>
        <pc:sldMkLst>
          <pc:docMk/>
          <pc:sldMk cId="1251145789" sldId="265"/>
        </pc:sldMkLst>
        <pc:spChg chg="mod">
          <ac:chgData name="Mikail NOURREDINE" userId="eea3293e3d666b54" providerId="LiveId" clId="{350B94FA-1491-444A-B3F6-CA18D417A261}" dt="2021-10-10T13:45:58.165" v="2698" actId="113"/>
          <ac:spMkLst>
            <pc:docMk/>
            <pc:sldMk cId="1251145789" sldId="265"/>
            <ac:spMk id="2" creationId="{BF5D3F8D-8CF1-4908-8721-605277F0A63C}"/>
          </ac:spMkLst>
        </pc:spChg>
        <pc:spChg chg="del">
          <ac:chgData name="Mikail NOURREDINE" userId="eea3293e3d666b54" providerId="LiveId" clId="{350B94FA-1491-444A-B3F6-CA18D417A261}" dt="2021-10-08T14:33:17.826" v="909" actId="22"/>
          <ac:spMkLst>
            <pc:docMk/>
            <pc:sldMk cId="1251145789" sldId="265"/>
            <ac:spMk id="3" creationId="{38D6D5C7-BC50-421D-BD49-9D99CB692E49}"/>
          </ac:spMkLst>
        </pc:spChg>
        <pc:picChg chg="add mod ord">
          <ac:chgData name="Mikail NOURREDINE" userId="eea3293e3d666b54" providerId="LiveId" clId="{350B94FA-1491-444A-B3F6-CA18D417A261}" dt="2021-10-08T14:33:44.999" v="917" actId="1076"/>
          <ac:picMkLst>
            <pc:docMk/>
            <pc:sldMk cId="1251145789" sldId="265"/>
            <ac:picMk id="5" creationId="{AB4189D0-0032-4C7F-8F90-CABA4878A35A}"/>
          </ac:picMkLst>
        </pc:picChg>
        <pc:picChg chg="add mod">
          <ac:chgData name="Mikail NOURREDINE" userId="eea3293e3d666b54" providerId="LiveId" clId="{350B94FA-1491-444A-B3F6-CA18D417A261}" dt="2021-10-08T14:33:43.356" v="916" actId="1076"/>
          <ac:picMkLst>
            <pc:docMk/>
            <pc:sldMk cId="1251145789" sldId="265"/>
            <ac:picMk id="7" creationId="{F620F485-B7F0-484F-B326-AE3E49BBF2D6}"/>
          </ac:picMkLst>
        </pc:picChg>
      </pc:sldChg>
      <pc:sldChg chg="modSp new mod">
        <pc:chgData name="Mikail NOURREDINE" userId="eea3293e3d666b54" providerId="LiveId" clId="{350B94FA-1491-444A-B3F6-CA18D417A261}" dt="2022-03-31T15:51:27.969" v="6653" actId="20577"/>
        <pc:sldMkLst>
          <pc:docMk/>
          <pc:sldMk cId="4156394223" sldId="266"/>
        </pc:sldMkLst>
        <pc:spChg chg="mod">
          <ac:chgData name="Mikail NOURREDINE" userId="eea3293e3d666b54" providerId="LiveId" clId="{350B94FA-1491-444A-B3F6-CA18D417A261}" dt="2022-03-31T15:51:27.969" v="6653" actId="20577"/>
          <ac:spMkLst>
            <pc:docMk/>
            <pc:sldMk cId="4156394223" sldId="266"/>
            <ac:spMk id="2" creationId="{A6263C55-DCD9-495F-AC61-7A568F56CC37}"/>
          </ac:spMkLst>
        </pc:spChg>
        <pc:spChg chg="mod">
          <ac:chgData name="Mikail NOURREDINE" userId="eea3293e3d666b54" providerId="LiveId" clId="{350B94FA-1491-444A-B3F6-CA18D417A261}" dt="2022-03-31T10:14:00.822" v="6625" actId="20577"/>
          <ac:spMkLst>
            <pc:docMk/>
            <pc:sldMk cId="4156394223" sldId="266"/>
            <ac:spMk id="3" creationId="{6EDE7336-5E8F-43A2-A3E5-9D2F4E67EEAE}"/>
          </ac:spMkLst>
        </pc:spChg>
      </pc:sldChg>
      <pc:sldChg chg="addSp modSp new del mod">
        <pc:chgData name="Mikail NOURREDINE" userId="eea3293e3d666b54" providerId="LiveId" clId="{350B94FA-1491-444A-B3F6-CA18D417A261}" dt="2021-10-10T13:24:19.462" v="2615" actId="47"/>
        <pc:sldMkLst>
          <pc:docMk/>
          <pc:sldMk cId="3673863761" sldId="267"/>
        </pc:sldMkLst>
        <pc:spChg chg="mod">
          <ac:chgData name="Mikail NOURREDINE" userId="eea3293e3d666b54" providerId="LiveId" clId="{350B94FA-1491-444A-B3F6-CA18D417A261}" dt="2021-10-10T13:23:10.626" v="2606" actId="20577"/>
          <ac:spMkLst>
            <pc:docMk/>
            <pc:sldMk cId="3673863761" sldId="267"/>
            <ac:spMk id="2" creationId="{45A0704D-4125-42C5-B2CB-9F57F15EA469}"/>
          </ac:spMkLst>
        </pc:spChg>
        <pc:spChg chg="add mod">
          <ac:chgData name="Mikail NOURREDINE" userId="eea3293e3d666b54" providerId="LiveId" clId="{350B94FA-1491-444A-B3F6-CA18D417A261}" dt="2021-10-10T13:23:17.033" v="2607"/>
          <ac:spMkLst>
            <pc:docMk/>
            <pc:sldMk cId="3673863761" sldId="267"/>
            <ac:spMk id="4" creationId="{F3DC4E31-EF7A-4CCD-9D92-39DDEFC5280A}"/>
          </ac:spMkLst>
        </pc:spChg>
        <pc:spChg chg="add mod">
          <ac:chgData name="Mikail NOURREDINE" userId="eea3293e3d666b54" providerId="LiveId" clId="{350B94FA-1491-444A-B3F6-CA18D417A261}" dt="2021-10-10T13:23:17.033" v="2607"/>
          <ac:spMkLst>
            <pc:docMk/>
            <pc:sldMk cId="3673863761" sldId="267"/>
            <ac:spMk id="5" creationId="{6CD47E4D-80D1-42C4-AE3E-1E19603BFAB0}"/>
          </ac:spMkLst>
        </pc:spChg>
        <pc:spChg chg="add mod">
          <ac:chgData name="Mikail NOURREDINE" userId="eea3293e3d666b54" providerId="LiveId" clId="{350B94FA-1491-444A-B3F6-CA18D417A261}" dt="2021-10-10T13:23:50.514" v="2612" actId="207"/>
          <ac:spMkLst>
            <pc:docMk/>
            <pc:sldMk cId="3673863761" sldId="267"/>
            <ac:spMk id="6" creationId="{164A0746-50BF-4153-BE28-25DF21443B1E}"/>
          </ac:spMkLst>
        </pc:spChg>
        <pc:spChg chg="add mod">
          <ac:chgData name="Mikail NOURREDINE" userId="eea3293e3d666b54" providerId="LiveId" clId="{350B94FA-1491-444A-B3F6-CA18D417A261}" dt="2021-10-10T13:23:17.033" v="2607"/>
          <ac:spMkLst>
            <pc:docMk/>
            <pc:sldMk cId="3673863761" sldId="267"/>
            <ac:spMk id="7" creationId="{007C8809-5964-4976-B224-6F0A3138B4EF}"/>
          </ac:spMkLst>
        </pc:spChg>
        <pc:spChg chg="add mod">
          <ac:chgData name="Mikail NOURREDINE" userId="eea3293e3d666b54" providerId="LiveId" clId="{350B94FA-1491-444A-B3F6-CA18D417A261}" dt="2021-10-10T13:23:26.446" v="2609" actId="1076"/>
          <ac:spMkLst>
            <pc:docMk/>
            <pc:sldMk cId="3673863761" sldId="267"/>
            <ac:spMk id="8" creationId="{10DC8453-9802-4E9E-9DAC-1EE79F596119}"/>
          </ac:spMkLst>
        </pc:spChg>
      </pc:sldChg>
      <pc:sldChg chg="modSp new del mod">
        <pc:chgData name="Mikail NOURREDINE" userId="eea3293e3d666b54" providerId="LiveId" clId="{350B94FA-1491-444A-B3F6-CA18D417A261}" dt="2021-10-10T13:46:18.112" v="2702" actId="47"/>
        <pc:sldMkLst>
          <pc:docMk/>
          <pc:sldMk cId="517289190" sldId="268"/>
        </pc:sldMkLst>
        <pc:spChg chg="mod">
          <ac:chgData name="Mikail NOURREDINE" userId="eea3293e3d666b54" providerId="LiveId" clId="{350B94FA-1491-444A-B3F6-CA18D417A261}" dt="2021-10-10T13:44:54.536" v="2678"/>
          <ac:spMkLst>
            <pc:docMk/>
            <pc:sldMk cId="517289190" sldId="268"/>
            <ac:spMk id="2" creationId="{53CF37AE-96D8-4275-AEF8-89494EF768BC}"/>
          </ac:spMkLst>
        </pc:spChg>
        <pc:spChg chg="mod">
          <ac:chgData name="Mikail NOURREDINE" userId="eea3293e3d666b54" providerId="LiveId" clId="{350B94FA-1491-444A-B3F6-CA18D417A261}" dt="2021-10-10T13:44:54.536" v="2678"/>
          <ac:spMkLst>
            <pc:docMk/>
            <pc:sldMk cId="517289190" sldId="268"/>
            <ac:spMk id="3" creationId="{BDAE2701-B36E-4706-9ACC-46AF94370ECC}"/>
          </ac:spMkLst>
        </pc:spChg>
      </pc:sldChg>
      <pc:sldChg chg="modSp new del">
        <pc:chgData name="Mikail NOURREDINE" userId="eea3293e3d666b54" providerId="LiveId" clId="{350B94FA-1491-444A-B3F6-CA18D417A261}" dt="2021-10-10T13:46:18.572" v="2703" actId="47"/>
        <pc:sldMkLst>
          <pc:docMk/>
          <pc:sldMk cId="398726020" sldId="269"/>
        </pc:sldMkLst>
        <pc:spChg chg="mod">
          <ac:chgData name="Mikail NOURREDINE" userId="eea3293e3d666b54" providerId="LiveId" clId="{350B94FA-1491-444A-B3F6-CA18D417A261}" dt="2021-10-10T13:44:54.536" v="2678"/>
          <ac:spMkLst>
            <pc:docMk/>
            <pc:sldMk cId="398726020" sldId="269"/>
            <ac:spMk id="2" creationId="{36DC298A-1493-440A-9911-6547FDEF7D2C}"/>
          </ac:spMkLst>
        </pc:spChg>
        <pc:spChg chg="mod">
          <ac:chgData name="Mikail NOURREDINE" userId="eea3293e3d666b54" providerId="LiveId" clId="{350B94FA-1491-444A-B3F6-CA18D417A261}" dt="2021-10-10T13:44:54.536" v="2678"/>
          <ac:spMkLst>
            <pc:docMk/>
            <pc:sldMk cId="398726020" sldId="269"/>
            <ac:spMk id="3" creationId="{6D0508BE-79B8-4A8D-A0A1-FED28F33996B}"/>
          </ac:spMkLst>
        </pc:spChg>
      </pc:sldChg>
      <pc:sldChg chg="modSp new del">
        <pc:chgData name="Mikail NOURREDINE" userId="eea3293e3d666b54" providerId="LiveId" clId="{350B94FA-1491-444A-B3F6-CA18D417A261}" dt="2021-10-10T13:46:18.967" v="2704" actId="47"/>
        <pc:sldMkLst>
          <pc:docMk/>
          <pc:sldMk cId="2753515210" sldId="270"/>
        </pc:sldMkLst>
        <pc:spChg chg="mod">
          <ac:chgData name="Mikail NOURREDINE" userId="eea3293e3d666b54" providerId="LiveId" clId="{350B94FA-1491-444A-B3F6-CA18D417A261}" dt="2021-10-10T13:44:54.536" v="2678"/>
          <ac:spMkLst>
            <pc:docMk/>
            <pc:sldMk cId="2753515210" sldId="270"/>
            <ac:spMk id="2" creationId="{E0DB4A5B-F096-44C3-8032-47C8810557FA}"/>
          </ac:spMkLst>
        </pc:spChg>
        <pc:spChg chg="mod">
          <ac:chgData name="Mikail NOURREDINE" userId="eea3293e3d666b54" providerId="LiveId" clId="{350B94FA-1491-444A-B3F6-CA18D417A261}" dt="2021-10-10T13:44:54.536" v="2678"/>
          <ac:spMkLst>
            <pc:docMk/>
            <pc:sldMk cId="2753515210" sldId="270"/>
            <ac:spMk id="3" creationId="{B9844728-01F0-4CA9-B742-24C6B65E5510}"/>
          </ac:spMkLst>
        </pc:spChg>
      </pc:sldChg>
      <pc:sldChg chg="addSp delSp modSp new mod ord">
        <pc:chgData name="Mikail NOURREDINE" userId="eea3293e3d666b54" providerId="LiveId" clId="{350B94FA-1491-444A-B3F6-CA18D417A261}" dt="2021-10-10T13:49:02.374" v="2738"/>
        <pc:sldMkLst>
          <pc:docMk/>
          <pc:sldMk cId="1560315125" sldId="271"/>
        </pc:sldMkLst>
        <pc:spChg chg="mod">
          <ac:chgData name="Mikail NOURREDINE" userId="eea3293e3d666b54" providerId="LiveId" clId="{350B94FA-1491-444A-B3F6-CA18D417A261}" dt="2021-10-10T13:46:28.538" v="2708" actId="14100"/>
          <ac:spMkLst>
            <pc:docMk/>
            <pc:sldMk cId="1560315125" sldId="271"/>
            <ac:spMk id="2" creationId="{58DCCA63-E879-4F52-8ECE-408DC7DAAA9B}"/>
          </ac:spMkLst>
        </pc:spChg>
        <pc:spChg chg="del">
          <ac:chgData name="Mikail NOURREDINE" userId="eea3293e3d666b54" providerId="LiveId" clId="{350B94FA-1491-444A-B3F6-CA18D417A261}" dt="2021-10-08T14:43:21.346" v="1093" actId="22"/>
          <ac:spMkLst>
            <pc:docMk/>
            <pc:sldMk cId="1560315125" sldId="271"/>
            <ac:spMk id="3" creationId="{FEAFCAD0-05F4-4157-B318-B5E17DDA8856}"/>
          </ac:spMkLst>
        </pc:spChg>
        <pc:picChg chg="add mod ord">
          <ac:chgData name="Mikail NOURREDINE" userId="eea3293e3d666b54" providerId="LiveId" clId="{350B94FA-1491-444A-B3F6-CA18D417A261}" dt="2021-10-10T13:49:02.374" v="2738"/>
          <ac:picMkLst>
            <pc:docMk/>
            <pc:sldMk cId="1560315125" sldId="271"/>
            <ac:picMk id="5" creationId="{29E677D4-5AC3-42F5-A1A2-D229B49B4D8D}"/>
          </ac:picMkLst>
        </pc:picChg>
      </pc:sldChg>
      <pc:sldChg chg="modSp new mod">
        <pc:chgData name="Mikail NOURREDINE" userId="eea3293e3d666b54" providerId="LiveId" clId="{350B94FA-1491-444A-B3F6-CA18D417A261}" dt="2021-10-10T15:23:01.103" v="5038" actId="20577"/>
        <pc:sldMkLst>
          <pc:docMk/>
          <pc:sldMk cId="2784558438" sldId="272"/>
        </pc:sldMkLst>
        <pc:spChg chg="mod">
          <ac:chgData name="Mikail NOURREDINE" userId="eea3293e3d666b54" providerId="LiveId" clId="{350B94FA-1491-444A-B3F6-CA18D417A261}" dt="2021-10-10T13:46:53.023" v="2716" actId="404"/>
          <ac:spMkLst>
            <pc:docMk/>
            <pc:sldMk cId="2784558438" sldId="272"/>
            <ac:spMk id="2" creationId="{3179B92F-7F92-480F-AEE7-D119E56533AD}"/>
          </ac:spMkLst>
        </pc:spChg>
        <pc:spChg chg="mod">
          <ac:chgData name="Mikail NOURREDINE" userId="eea3293e3d666b54" providerId="LiveId" clId="{350B94FA-1491-444A-B3F6-CA18D417A261}" dt="2021-10-10T15:23:01.103" v="5038" actId="20577"/>
          <ac:spMkLst>
            <pc:docMk/>
            <pc:sldMk cId="2784558438" sldId="272"/>
            <ac:spMk id="3" creationId="{E3017BD8-80CA-43CF-AF15-79E9B1FE64FF}"/>
          </ac:spMkLst>
        </pc:spChg>
      </pc:sldChg>
      <pc:sldChg chg="modSp add mod">
        <pc:chgData name="Mikail NOURREDINE" userId="eea3293e3d666b54" providerId="LiveId" clId="{350B94FA-1491-444A-B3F6-CA18D417A261}" dt="2021-10-10T15:22:49.194" v="5026" actId="20577"/>
        <pc:sldMkLst>
          <pc:docMk/>
          <pc:sldMk cId="2474686384" sldId="273"/>
        </pc:sldMkLst>
        <pc:spChg chg="mod">
          <ac:chgData name="Mikail NOURREDINE" userId="eea3293e3d666b54" providerId="LiveId" clId="{350B94FA-1491-444A-B3F6-CA18D417A261}" dt="2021-10-10T13:47:05.103" v="2720" actId="1076"/>
          <ac:spMkLst>
            <pc:docMk/>
            <pc:sldMk cId="2474686384" sldId="273"/>
            <ac:spMk id="2" creationId="{3179B92F-7F92-480F-AEE7-D119E56533AD}"/>
          </ac:spMkLst>
        </pc:spChg>
        <pc:spChg chg="mod">
          <ac:chgData name="Mikail NOURREDINE" userId="eea3293e3d666b54" providerId="LiveId" clId="{350B94FA-1491-444A-B3F6-CA18D417A261}" dt="2021-10-10T15:22:49.194" v="5026" actId="20577"/>
          <ac:spMkLst>
            <pc:docMk/>
            <pc:sldMk cId="2474686384" sldId="273"/>
            <ac:spMk id="3" creationId="{E3017BD8-80CA-43CF-AF15-79E9B1FE64FF}"/>
          </ac:spMkLst>
        </pc:spChg>
      </pc:sldChg>
      <pc:sldChg chg="modSp new del mod">
        <pc:chgData name="Mikail NOURREDINE" userId="eea3293e3d666b54" providerId="LiveId" clId="{350B94FA-1491-444A-B3F6-CA18D417A261}" dt="2021-10-10T14:40:59.300" v="3682" actId="47"/>
        <pc:sldMkLst>
          <pc:docMk/>
          <pc:sldMk cId="4048143661" sldId="274"/>
        </pc:sldMkLst>
        <pc:spChg chg="mod">
          <ac:chgData name="Mikail NOURREDINE" userId="eea3293e3d666b54" providerId="LiveId" clId="{350B94FA-1491-444A-B3F6-CA18D417A261}" dt="2021-10-10T13:49:02.374" v="2738"/>
          <ac:spMkLst>
            <pc:docMk/>
            <pc:sldMk cId="4048143661" sldId="274"/>
            <ac:spMk id="2" creationId="{40B24957-254E-4E99-A443-BCDE75C19476}"/>
          </ac:spMkLst>
        </pc:spChg>
        <pc:spChg chg="mod">
          <ac:chgData name="Mikail NOURREDINE" userId="eea3293e3d666b54" providerId="LiveId" clId="{350B94FA-1491-444A-B3F6-CA18D417A261}" dt="2021-10-10T13:49:02.374" v="2738"/>
          <ac:spMkLst>
            <pc:docMk/>
            <pc:sldMk cId="4048143661" sldId="274"/>
            <ac:spMk id="3" creationId="{5D3152A7-73B2-43BB-AEB0-8327DAE29B20}"/>
          </ac:spMkLst>
        </pc:spChg>
      </pc:sldChg>
      <pc:sldChg chg="modSp add mod modNotesTx">
        <pc:chgData name="Mikail NOURREDINE" userId="eea3293e3d666b54" providerId="LiveId" clId="{350B94FA-1491-444A-B3F6-CA18D417A261}" dt="2022-03-31T15:51:31.612" v="6655" actId="20577"/>
        <pc:sldMkLst>
          <pc:docMk/>
          <pc:sldMk cId="825846120" sldId="275"/>
        </pc:sldMkLst>
        <pc:spChg chg="mod">
          <ac:chgData name="Mikail NOURREDINE" userId="eea3293e3d666b54" providerId="LiveId" clId="{350B94FA-1491-444A-B3F6-CA18D417A261}" dt="2022-03-31T15:51:31.612" v="6655" actId="20577"/>
          <ac:spMkLst>
            <pc:docMk/>
            <pc:sldMk cId="825846120" sldId="275"/>
            <ac:spMk id="2" creationId="{A6263C55-DCD9-495F-AC61-7A568F56CC37}"/>
          </ac:spMkLst>
        </pc:spChg>
        <pc:spChg chg="mod">
          <ac:chgData name="Mikail NOURREDINE" userId="eea3293e3d666b54" providerId="LiveId" clId="{350B94FA-1491-444A-B3F6-CA18D417A261}" dt="2022-03-31T10:14:05.454" v="6637" actId="20577"/>
          <ac:spMkLst>
            <pc:docMk/>
            <pc:sldMk cId="825846120" sldId="275"/>
            <ac:spMk id="3" creationId="{6EDE7336-5E8F-43A2-A3E5-9D2F4E67EEAE}"/>
          </ac:spMkLst>
        </pc:spChg>
      </pc:sldChg>
      <pc:sldChg chg="modSp add del mod">
        <pc:chgData name="Mikail NOURREDINE" userId="eea3293e3d666b54" providerId="LiveId" clId="{350B94FA-1491-444A-B3F6-CA18D417A261}" dt="2021-10-10T13:49:25.464" v="2751" actId="47"/>
        <pc:sldMkLst>
          <pc:docMk/>
          <pc:sldMk cId="1401216101" sldId="276"/>
        </pc:sldMkLst>
        <pc:spChg chg="mod">
          <ac:chgData name="Mikail NOURREDINE" userId="eea3293e3d666b54" providerId="LiveId" clId="{350B94FA-1491-444A-B3F6-CA18D417A261}" dt="2021-10-10T13:29:54.750" v="2658" actId="404"/>
          <ac:spMkLst>
            <pc:docMk/>
            <pc:sldMk cId="1401216101" sldId="276"/>
            <ac:spMk id="2" creationId="{2A9BE540-D61E-410D-9EC5-C1F734B165A9}"/>
          </ac:spMkLst>
        </pc:spChg>
      </pc:sldChg>
      <pc:sldChg chg="modSp add del mod">
        <pc:chgData name="Mikail NOURREDINE" userId="eea3293e3d666b54" providerId="LiveId" clId="{350B94FA-1491-444A-B3F6-CA18D417A261}" dt="2021-10-10T13:26:37.413" v="2629" actId="47"/>
        <pc:sldMkLst>
          <pc:docMk/>
          <pc:sldMk cId="1773784978" sldId="276"/>
        </pc:sldMkLst>
        <pc:spChg chg="mod">
          <ac:chgData name="Mikail NOURREDINE" userId="eea3293e3d666b54" providerId="LiveId" clId="{350B94FA-1491-444A-B3F6-CA18D417A261}" dt="2021-10-10T13:24:52.883" v="2617" actId="207"/>
          <ac:spMkLst>
            <pc:docMk/>
            <pc:sldMk cId="1773784978" sldId="276"/>
            <ac:spMk id="6" creationId="{4D4C19F6-7AB9-4C50-AAA8-40C5B8D0736A}"/>
          </ac:spMkLst>
        </pc:spChg>
        <pc:spChg chg="mod">
          <ac:chgData name="Mikail NOURREDINE" userId="eea3293e3d666b54" providerId="LiveId" clId="{350B94FA-1491-444A-B3F6-CA18D417A261}" dt="2021-10-10T13:26:02.029" v="2619" actId="108"/>
          <ac:spMkLst>
            <pc:docMk/>
            <pc:sldMk cId="1773784978" sldId="276"/>
            <ac:spMk id="7" creationId="{31FD333A-B363-40F2-8A3D-A42BFD975ED9}"/>
          </ac:spMkLst>
        </pc:spChg>
      </pc:sldChg>
      <pc:sldChg chg="modSp new del">
        <pc:chgData name="Mikail NOURREDINE" userId="eea3293e3d666b54" providerId="LiveId" clId="{350B94FA-1491-444A-B3F6-CA18D417A261}" dt="2021-10-10T13:26:35.123" v="2628" actId="47"/>
        <pc:sldMkLst>
          <pc:docMk/>
          <pc:sldMk cId="1671842740" sldId="277"/>
        </pc:sldMkLst>
        <pc:spChg chg="mod">
          <ac:chgData name="Mikail NOURREDINE" userId="eea3293e3d666b54" providerId="LiveId" clId="{350B94FA-1491-444A-B3F6-CA18D417A261}" dt="2021-10-10T13:26:28.095" v="2621"/>
          <ac:spMkLst>
            <pc:docMk/>
            <pc:sldMk cId="1671842740" sldId="277"/>
            <ac:spMk id="2" creationId="{E28F9AC9-D1FF-4892-8BEB-A2A4921C6077}"/>
          </ac:spMkLst>
        </pc:spChg>
        <pc:spChg chg="mod">
          <ac:chgData name="Mikail NOURREDINE" userId="eea3293e3d666b54" providerId="LiveId" clId="{350B94FA-1491-444A-B3F6-CA18D417A261}" dt="2021-10-10T13:26:28.095" v="2621"/>
          <ac:spMkLst>
            <pc:docMk/>
            <pc:sldMk cId="1671842740" sldId="277"/>
            <ac:spMk id="3" creationId="{3977CD1A-C8CA-4048-8C66-1CCEF607CA25}"/>
          </ac:spMkLst>
        </pc:spChg>
      </pc:sldChg>
      <pc:sldChg chg="modSp add del mod">
        <pc:chgData name="Mikail NOURREDINE" userId="eea3293e3d666b54" providerId="LiveId" clId="{350B94FA-1491-444A-B3F6-CA18D417A261}" dt="2021-10-10T13:49:25.976" v="2752" actId="47"/>
        <pc:sldMkLst>
          <pc:docMk/>
          <pc:sldMk cId="3092115325" sldId="277"/>
        </pc:sldMkLst>
        <pc:spChg chg="mod">
          <ac:chgData name="Mikail NOURREDINE" userId="eea3293e3d666b54" providerId="LiveId" clId="{350B94FA-1491-444A-B3F6-CA18D417A261}" dt="2021-10-10T13:30:15.792" v="2664" actId="1076"/>
          <ac:spMkLst>
            <pc:docMk/>
            <pc:sldMk cId="3092115325" sldId="277"/>
            <ac:spMk id="2" creationId="{2A9BE540-D61E-410D-9EC5-C1F734B165A9}"/>
          </ac:spMkLst>
        </pc:spChg>
      </pc:sldChg>
      <pc:sldChg chg="modSp add del mod">
        <pc:chgData name="Mikail NOURREDINE" userId="eea3293e3d666b54" providerId="LiveId" clId="{350B94FA-1491-444A-B3F6-CA18D417A261}" dt="2021-10-10T13:49:27.065" v="2753" actId="47"/>
        <pc:sldMkLst>
          <pc:docMk/>
          <pc:sldMk cId="314137976" sldId="278"/>
        </pc:sldMkLst>
        <pc:spChg chg="mod">
          <ac:chgData name="Mikail NOURREDINE" userId="eea3293e3d666b54" providerId="LiveId" clId="{350B94FA-1491-444A-B3F6-CA18D417A261}" dt="2021-10-10T13:30:26.997" v="2668" actId="1076"/>
          <ac:spMkLst>
            <pc:docMk/>
            <pc:sldMk cId="314137976" sldId="278"/>
            <ac:spMk id="2" creationId="{2A9BE540-D61E-410D-9EC5-C1F734B165A9}"/>
          </ac:spMkLst>
        </pc:spChg>
        <pc:spChg chg="mod">
          <ac:chgData name="Mikail NOURREDINE" userId="eea3293e3d666b54" providerId="LiveId" clId="{350B94FA-1491-444A-B3F6-CA18D417A261}" dt="2021-10-10T13:49:02.780" v="2743" actId="27636"/>
          <ac:spMkLst>
            <pc:docMk/>
            <pc:sldMk cId="314137976" sldId="278"/>
            <ac:spMk id="9" creationId="{C75507A8-E67B-4D97-B2B0-202F8DDA65BF}"/>
          </ac:spMkLst>
        </pc:spChg>
      </pc:sldChg>
      <pc:sldChg chg="modSp add del mod">
        <pc:chgData name="Mikail NOURREDINE" userId="eea3293e3d666b54" providerId="LiveId" clId="{350B94FA-1491-444A-B3F6-CA18D417A261}" dt="2021-10-10T13:49:22.361" v="2747" actId="47"/>
        <pc:sldMkLst>
          <pc:docMk/>
          <pc:sldMk cId="1833980077" sldId="281"/>
        </pc:sldMkLst>
        <pc:spChg chg="mod">
          <ac:chgData name="Mikail NOURREDINE" userId="eea3293e3d666b54" providerId="LiveId" clId="{350B94FA-1491-444A-B3F6-CA18D417A261}" dt="2021-10-10T13:29:15.066" v="2639" actId="2711"/>
          <ac:spMkLst>
            <pc:docMk/>
            <pc:sldMk cId="1833980077" sldId="281"/>
            <ac:spMk id="2" creationId="{1B696F19-C272-4537-ABFA-39328E6C29B4}"/>
          </ac:spMkLst>
        </pc:spChg>
      </pc:sldChg>
      <pc:sldChg chg="modSp add del mod ord">
        <pc:chgData name="Mikail NOURREDINE" userId="eea3293e3d666b54" providerId="LiveId" clId="{350B94FA-1491-444A-B3F6-CA18D417A261}" dt="2021-10-10T13:49:24.379" v="2749" actId="47"/>
        <pc:sldMkLst>
          <pc:docMk/>
          <pc:sldMk cId="3987086489" sldId="282"/>
        </pc:sldMkLst>
        <pc:spChg chg="mod">
          <ac:chgData name="Mikail NOURREDINE" userId="eea3293e3d666b54" providerId="LiveId" clId="{350B94FA-1491-444A-B3F6-CA18D417A261}" dt="2021-10-10T13:29:28.288" v="2645" actId="113"/>
          <ac:spMkLst>
            <pc:docMk/>
            <pc:sldMk cId="3987086489" sldId="282"/>
            <ac:spMk id="2" creationId="{B940B79E-0630-4638-BB57-39D5DE598085}"/>
          </ac:spMkLst>
        </pc:spChg>
        <pc:spChg chg="mod">
          <ac:chgData name="Mikail NOURREDINE" userId="eea3293e3d666b54" providerId="LiveId" clId="{350B94FA-1491-444A-B3F6-CA18D417A261}" dt="2021-10-10T13:49:02.374" v="2738"/>
          <ac:spMkLst>
            <pc:docMk/>
            <pc:sldMk cId="3987086489" sldId="282"/>
            <ac:spMk id="3" creationId="{F8B48678-CB64-48EF-B0C5-B35EBD5ADE01}"/>
          </ac:spMkLst>
        </pc:spChg>
      </pc:sldChg>
      <pc:sldChg chg="modSp add del mod">
        <pc:chgData name="Mikail NOURREDINE" userId="eea3293e3d666b54" providerId="LiveId" clId="{350B94FA-1491-444A-B3F6-CA18D417A261}" dt="2021-10-10T13:49:23.527" v="2748" actId="47"/>
        <pc:sldMkLst>
          <pc:docMk/>
          <pc:sldMk cId="1773784978" sldId="283"/>
        </pc:sldMkLst>
        <pc:spChg chg="mod">
          <ac:chgData name="Mikail NOURREDINE" userId="eea3293e3d666b54" providerId="LiveId" clId="{350B94FA-1491-444A-B3F6-CA18D417A261}" dt="2021-10-10T13:29:34.837" v="2650" actId="113"/>
          <ac:spMkLst>
            <pc:docMk/>
            <pc:sldMk cId="1773784978" sldId="283"/>
            <ac:spMk id="2" creationId="{2A9BE540-D61E-410D-9EC5-C1F734B165A9}"/>
          </ac:spMkLst>
        </pc:spChg>
      </pc:sldChg>
      <pc:sldChg chg="modSp add del mod">
        <pc:chgData name="Mikail NOURREDINE" userId="eea3293e3d666b54" providerId="LiveId" clId="{350B94FA-1491-444A-B3F6-CA18D417A261}" dt="2021-10-10T13:49:24.943" v="2750" actId="47"/>
        <pc:sldMkLst>
          <pc:docMk/>
          <pc:sldMk cId="2292241736" sldId="284"/>
        </pc:sldMkLst>
        <pc:spChg chg="mod">
          <ac:chgData name="Mikail NOURREDINE" userId="eea3293e3d666b54" providerId="LiveId" clId="{350B94FA-1491-444A-B3F6-CA18D417A261}" dt="2021-10-10T13:29:45.688" v="2654" actId="1076"/>
          <ac:spMkLst>
            <pc:docMk/>
            <pc:sldMk cId="2292241736" sldId="284"/>
            <ac:spMk id="2" creationId="{2A9BE540-D61E-410D-9EC5-C1F734B165A9}"/>
          </ac:spMkLst>
        </pc:spChg>
      </pc:sldChg>
      <pc:sldChg chg="new del">
        <pc:chgData name="Mikail NOURREDINE" userId="eea3293e3d666b54" providerId="LiveId" clId="{350B94FA-1491-444A-B3F6-CA18D417A261}" dt="2021-10-10T13:46:19.802" v="2705" actId="47"/>
        <pc:sldMkLst>
          <pc:docMk/>
          <pc:sldMk cId="1292022460" sldId="285"/>
        </pc:sldMkLst>
      </pc:sldChg>
      <pc:sldChg chg="modSp new mod">
        <pc:chgData name="Mikail NOURREDINE" userId="eea3293e3d666b54" providerId="LiveId" clId="{350B94FA-1491-444A-B3F6-CA18D417A261}" dt="2022-03-31T15:51:35.101" v="6657" actId="20577"/>
        <pc:sldMkLst>
          <pc:docMk/>
          <pc:sldMk cId="1698429630" sldId="285"/>
        </pc:sldMkLst>
        <pc:spChg chg="mod">
          <ac:chgData name="Mikail NOURREDINE" userId="eea3293e3d666b54" providerId="LiveId" clId="{350B94FA-1491-444A-B3F6-CA18D417A261}" dt="2022-03-31T15:51:35.101" v="6657" actId="20577"/>
          <ac:spMkLst>
            <pc:docMk/>
            <pc:sldMk cId="1698429630" sldId="285"/>
            <ac:spMk id="2" creationId="{47CAB02E-AF29-465A-A922-3F07F023E317}"/>
          </ac:spMkLst>
        </pc:spChg>
        <pc:spChg chg="mod">
          <ac:chgData name="Mikail NOURREDINE" userId="eea3293e3d666b54" providerId="LiveId" clId="{350B94FA-1491-444A-B3F6-CA18D417A261}" dt="2021-10-25T09:13:24.532" v="5410" actId="20577"/>
          <ac:spMkLst>
            <pc:docMk/>
            <pc:sldMk cId="1698429630" sldId="285"/>
            <ac:spMk id="3" creationId="{DE063991-490D-43BF-8CBD-BFD0FC29D735}"/>
          </ac:spMkLst>
        </pc:spChg>
      </pc:sldChg>
      <pc:sldChg chg="add del">
        <pc:chgData name="Mikail NOURREDINE" userId="eea3293e3d666b54" providerId="LiveId" clId="{350B94FA-1491-444A-B3F6-CA18D417A261}" dt="2021-10-10T13:30:07.105" v="2660"/>
        <pc:sldMkLst>
          <pc:docMk/>
          <pc:sldMk cId="2900869208" sldId="285"/>
        </pc:sldMkLst>
      </pc:sldChg>
      <pc:sldChg chg="new del">
        <pc:chgData name="Mikail NOURREDINE" userId="eea3293e3d666b54" providerId="LiveId" clId="{350B94FA-1491-444A-B3F6-CA18D417A261}" dt="2021-10-10T13:46:17.401" v="2701" actId="47"/>
        <pc:sldMkLst>
          <pc:docMk/>
          <pc:sldMk cId="789802967" sldId="286"/>
        </pc:sldMkLst>
      </pc:sldChg>
      <pc:sldChg chg="modSp add mod">
        <pc:chgData name="Mikail NOURREDINE" userId="eea3293e3d666b54" providerId="LiveId" clId="{350B94FA-1491-444A-B3F6-CA18D417A261}" dt="2022-03-31T15:51:37.508" v="6659" actId="20577"/>
        <pc:sldMkLst>
          <pc:docMk/>
          <pc:sldMk cId="3545102986" sldId="286"/>
        </pc:sldMkLst>
        <pc:spChg chg="mod">
          <ac:chgData name="Mikail NOURREDINE" userId="eea3293e3d666b54" providerId="LiveId" clId="{350B94FA-1491-444A-B3F6-CA18D417A261}" dt="2022-03-31T15:51:37.508" v="6659" actId="20577"/>
          <ac:spMkLst>
            <pc:docMk/>
            <pc:sldMk cId="3545102986" sldId="286"/>
            <ac:spMk id="2" creationId="{47CAB02E-AF29-465A-A922-3F07F023E317}"/>
          </ac:spMkLst>
        </pc:spChg>
        <pc:spChg chg="mod">
          <ac:chgData name="Mikail NOURREDINE" userId="eea3293e3d666b54" providerId="LiveId" clId="{350B94FA-1491-444A-B3F6-CA18D417A261}" dt="2021-10-25T09:13:19.991" v="5409" actId="20577"/>
          <ac:spMkLst>
            <pc:docMk/>
            <pc:sldMk cId="3545102986" sldId="286"/>
            <ac:spMk id="3" creationId="{DE063991-490D-43BF-8CBD-BFD0FC29D735}"/>
          </ac:spMkLst>
        </pc:spChg>
      </pc:sldChg>
      <pc:sldChg chg="addSp delSp modSp new mod">
        <pc:chgData name="Mikail NOURREDINE" userId="eea3293e3d666b54" providerId="LiveId" clId="{350B94FA-1491-444A-B3F6-CA18D417A261}" dt="2021-10-10T15:11:10.507" v="4604" actId="1076"/>
        <pc:sldMkLst>
          <pc:docMk/>
          <pc:sldMk cId="3234843446" sldId="287"/>
        </pc:sldMkLst>
        <pc:spChg chg="add mod">
          <ac:chgData name="Mikail NOURREDINE" userId="eea3293e3d666b54" providerId="LiveId" clId="{350B94FA-1491-444A-B3F6-CA18D417A261}" dt="2021-10-10T15:11:10.507" v="4604" actId="1076"/>
          <ac:spMkLst>
            <pc:docMk/>
            <pc:sldMk cId="3234843446" sldId="287"/>
            <ac:spMk id="3" creationId="{386C1579-CFC6-410F-B08E-49515C7365C9}"/>
          </ac:spMkLst>
        </pc:spChg>
        <pc:spChg chg="del">
          <ac:chgData name="Mikail NOURREDINE" userId="eea3293e3d666b54" providerId="LiveId" clId="{350B94FA-1491-444A-B3F6-CA18D417A261}" dt="2021-10-10T13:53:52.560" v="2807" actId="478"/>
          <ac:spMkLst>
            <pc:docMk/>
            <pc:sldMk cId="3234843446" sldId="287"/>
            <ac:spMk id="3" creationId="{FF64790F-1546-42A3-BB0B-ED8ECCD2A849}"/>
          </ac:spMkLst>
        </pc:spChg>
        <pc:spChg chg="add mod">
          <ac:chgData name="Mikail NOURREDINE" userId="eea3293e3d666b54" providerId="LiveId" clId="{350B94FA-1491-444A-B3F6-CA18D417A261}" dt="2021-10-10T14:11:29.446" v="3071" actId="1076"/>
          <ac:spMkLst>
            <pc:docMk/>
            <pc:sldMk cId="3234843446" sldId="287"/>
            <ac:spMk id="14" creationId="{77A376D3-A6D1-4DE5-A96A-607186205E9B}"/>
          </ac:spMkLst>
        </pc:spChg>
        <pc:spChg chg="add mod">
          <ac:chgData name="Mikail NOURREDINE" userId="eea3293e3d666b54" providerId="LiveId" clId="{350B94FA-1491-444A-B3F6-CA18D417A261}" dt="2021-10-10T14:11:24.232" v="3069" actId="1076"/>
          <ac:spMkLst>
            <pc:docMk/>
            <pc:sldMk cId="3234843446" sldId="287"/>
            <ac:spMk id="17" creationId="{4BECA39A-A618-4BFC-AF53-3DE03691619C}"/>
          </ac:spMkLst>
        </pc:spChg>
        <pc:spChg chg="add mod">
          <ac:chgData name="Mikail NOURREDINE" userId="eea3293e3d666b54" providerId="LiveId" clId="{350B94FA-1491-444A-B3F6-CA18D417A261}" dt="2021-10-10T14:11:24.232" v="3069" actId="1076"/>
          <ac:spMkLst>
            <pc:docMk/>
            <pc:sldMk cId="3234843446" sldId="287"/>
            <ac:spMk id="19" creationId="{7CB03A1F-D30B-465D-BFB5-06519CDA368A}"/>
          </ac:spMkLst>
        </pc:spChg>
        <pc:spChg chg="add mod">
          <ac:chgData name="Mikail NOURREDINE" userId="eea3293e3d666b54" providerId="LiveId" clId="{350B94FA-1491-444A-B3F6-CA18D417A261}" dt="2021-10-10T14:11:24.232" v="3069" actId="1076"/>
          <ac:spMkLst>
            <pc:docMk/>
            <pc:sldMk cId="3234843446" sldId="287"/>
            <ac:spMk id="21" creationId="{F5C58566-51CB-4926-A3C9-6CA90C67183B}"/>
          </ac:spMkLst>
        </pc:spChg>
        <pc:spChg chg="add mod">
          <ac:chgData name="Mikail NOURREDINE" userId="eea3293e3d666b54" providerId="LiveId" clId="{350B94FA-1491-444A-B3F6-CA18D417A261}" dt="2021-10-10T14:11:24.232" v="3069" actId="1076"/>
          <ac:spMkLst>
            <pc:docMk/>
            <pc:sldMk cId="3234843446" sldId="287"/>
            <ac:spMk id="23" creationId="{6EAF524D-66B4-4775-9390-5ECA650F5D7F}"/>
          </ac:spMkLst>
        </pc:spChg>
        <pc:spChg chg="add mod">
          <ac:chgData name="Mikail NOURREDINE" userId="eea3293e3d666b54" providerId="LiveId" clId="{350B94FA-1491-444A-B3F6-CA18D417A261}" dt="2021-10-10T14:11:24.232" v="3069" actId="1076"/>
          <ac:spMkLst>
            <pc:docMk/>
            <pc:sldMk cId="3234843446" sldId="287"/>
            <ac:spMk id="25" creationId="{627C5D89-ECE4-4E99-AD1C-85912B7AD05C}"/>
          </ac:spMkLst>
        </pc:spChg>
        <pc:spChg chg="add mod ord">
          <ac:chgData name="Mikail NOURREDINE" userId="eea3293e3d666b54" providerId="LiveId" clId="{350B94FA-1491-444A-B3F6-CA18D417A261}" dt="2021-10-10T14:11:24.232" v="3069" actId="1076"/>
          <ac:spMkLst>
            <pc:docMk/>
            <pc:sldMk cId="3234843446" sldId="287"/>
            <ac:spMk id="27" creationId="{616638C9-377E-4458-AA30-F303E40B4303}"/>
          </ac:spMkLst>
        </pc:spChg>
        <pc:spChg chg="add mod">
          <ac:chgData name="Mikail NOURREDINE" userId="eea3293e3d666b54" providerId="LiveId" clId="{350B94FA-1491-444A-B3F6-CA18D417A261}" dt="2021-10-10T14:11:26.744" v="3070" actId="1076"/>
          <ac:spMkLst>
            <pc:docMk/>
            <pc:sldMk cId="3234843446" sldId="287"/>
            <ac:spMk id="28" creationId="{3C36FE13-FADC-492F-90F8-7927D226E421}"/>
          </ac:spMkLst>
        </pc:spChg>
        <pc:spChg chg="add mod">
          <ac:chgData name="Mikail NOURREDINE" userId="eea3293e3d666b54" providerId="LiveId" clId="{350B94FA-1491-444A-B3F6-CA18D417A261}" dt="2021-10-10T14:11:24.232" v="3069" actId="1076"/>
          <ac:spMkLst>
            <pc:docMk/>
            <pc:sldMk cId="3234843446" sldId="287"/>
            <ac:spMk id="29" creationId="{2436B09F-5ECF-4BE2-94C0-2086C52CDCEB}"/>
          </ac:spMkLst>
        </pc:spChg>
        <pc:picChg chg="add mod">
          <ac:chgData name="Mikail NOURREDINE" userId="eea3293e3d666b54" providerId="LiveId" clId="{350B94FA-1491-444A-B3F6-CA18D417A261}" dt="2021-10-10T14:11:32.485" v="3072" actId="1076"/>
          <ac:picMkLst>
            <pc:docMk/>
            <pc:sldMk cId="3234843446" sldId="287"/>
            <ac:picMk id="30" creationId="{2166C156-3103-4B20-9AC0-11D27128C286}"/>
          </ac:picMkLst>
        </pc:picChg>
        <pc:cxnChg chg="add mod">
          <ac:chgData name="Mikail NOURREDINE" userId="eea3293e3d666b54" providerId="LiveId" clId="{350B94FA-1491-444A-B3F6-CA18D417A261}" dt="2021-10-10T14:11:24.232" v="3069" actId="1076"/>
          <ac:cxnSpMkLst>
            <pc:docMk/>
            <pc:sldMk cId="3234843446" sldId="287"/>
            <ac:cxnSpMk id="5" creationId="{3A12B7B9-4872-4967-9E83-B94929C8008F}"/>
          </ac:cxnSpMkLst>
        </pc:cxnChg>
        <pc:cxnChg chg="add mod">
          <ac:chgData name="Mikail NOURREDINE" userId="eea3293e3d666b54" providerId="LiveId" clId="{350B94FA-1491-444A-B3F6-CA18D417A261}" dt="2021-10-10T14:11:24.232" v="3069" actId="1076"/>
          <ac:cxnSpMkLst>
            <pc:docMk/>
            <pc:sldMk cId="3234843446" sldId="287"/>
            <ac:cxnSpMk id="9" creationId="{AD1F5147-289B-49AB-890D-5261C919530E}"/>
          </ac:cxnSpMkLst>
        </pc:cxnChg>
        <pc:cxnChg chg="add mod">
          <ac:chgData name="Mikail NOURREDINE" userId="eea3293e3d666b54" providerId="LiveId" clId="{350B94FA-1491-444A-B3F6-CA18D417A261}" dt="2021-10-10T14:11:24.232" v="3069" actId="1076"/>
          <ac:cxnSpMkLst>
            <pc:docMk/>
            <pc:sldMk cId="3234843446" sldId="287"/>
            <ac:cxnSpMk id="11" creationId="{E183F367-E070-4973-AA9A-05389806F7EA}"/>
          </ac:cxnSpMkLst>
        </pc:cxnChg>
        <pc:cxnChg chg="add mod">
          <ac:chgData name="Mikail NOURREDINE" userId="eea3293e3d666b54" providerId="LiveId" clId="{350B94FA-1491-444A-B3F6-CA18D417A261}" dt="2021-10-10T14:11:24.232" v="3069" actId="1076"/>
          <ac:cxnSpMkLst>
            <pc:docMk/>
            <pc:sldMk cId="3234843446" sldId="287"/>
            <ac:cxnSpMk id="16" creationId="{66E4CA74-51C5-43AF-B1A8-629EE2716F63}"/>
          </ac:cxnSpMkLst>
        </pc:cxnChg>
        <pc:cxnChg chg="add mod">
          <ac:chgData name="Mikail NOURREDINE" userId="eea3293e3d666b54" providerId="LiveId" clId="{350B94FA-1491-444A-B3F6-CA18D417A261}" dt="2021-10-10T14:11:24.232" v="3069" actId="1076"/>
          <ac:cxnSpMkLst>
            <pc:docMk/>
            <pc:sldMk cId="3234843446" sldId="287"/>
            <ac:cxnSpMk id="18" creationId="{681CC37B-7067-4A6B-A408-64F3CEBF9090}"/>
          </ac:cxnSpMkLst>
        </pc:cxnChg>
        <pc:cxnChg chg="add mod">
          <ac:chgData name="Mikail NOURREDINE" userId="eea3293e3d666b54" providerId="LiveId" clId="{350B94FA-1491-444A-B3F6-CA18D417A261}" dt="2021-10-10T14:11:24.232" v="3069" actId="1076"/>
          <ac:cxnSpMkLst>
            <pc:docMk/>
            <pc:sldMk cId="3234843446" sldId="287"/>
            <ac:cxnSpMk id="20" creationId="{83F36B7F-2A3D-4269-B41F-FF650AE26C05}"/>
          </ac:cxnSpMkLst>
        </pc:cxnChg>
        <pc:cxnChg chg="add del mod">
          <ac:chgData name="Mikail NOURREDINE" userId="eea3293e3d666b54" providerId="LiveId" clId="{350B94FA-1491-444A-B3F6-CA18D417A261}" dt="2021-10-10T13:57:27.145" v="2869" actId="478"/>
          <ac:cxnSpMkLst>
            <pc:docMk/>
            <pc:sldMk cId="3234843446" sldId="287"/>
            <ac:cxnSpMk id="22" creationId="{7A099288-EA89-458B-A4BF-00DC5AEE6980}"/>
          </ac:cxnSpMkLst>
        </pc:cxnChg>
      </pc:sldChg>
      <pc:sldChg chg="modSp new mod">
        <pc:chgData name="Mikail NOURREDINE" userId="eea3293e3d666b54" providerId="LiveId" clId="{350B94FA-1491-444A-B3F6-CA18D417A261}" dt="2022-03-31T15:51:40.999" v="6660" actId="20577"/>
        <pc:sldMkLst>
          <pc:docMk/>
          <pc:sldMk cId="1062932056" sldId="288"/>
        </pc:sldMkLst>
        <pc:spChg chg="mod">
          <ac:chgData name="Mikail NOURREDINE" userId="eea3293e3d666b54" providerId="LiveId" clId="{350B94FA-1491-444A-B3F6-CA18D417A261}" dt="2022-03-31T15:51:40.999" v="6660" actId="20577"/>
          <ac:spMkLst>
            <pc:docMk/>
            <pc:sldMk cId="1062932056" sldId="288"/>
            <ac:spMk id="2" creationId="{F2675B1C-1477-4E1B-820C-C3DE9B50487B}"/>
          </ac:spMkLst>
        </pc:spChg>
        <pc:spChg chg="mod">
          <ac:chgData name="Mikail NOURREDINE" userId="eea3293e3d666b54" providerId="LiveId" clId="{350B94FA-1491-444A-B3F6-CA18D417A261}" dt="2021-10-10T14:07:55.376" v="2976" actId="27636"/>
          <ac:spMkLst>
            <pc:docMk/>
            <pc:sldMk cId="1062932056" sldId="288"/>
            <ac:spMk id="3" creationId="{5B2EABA3-E538-442E-A542-9713E9E55964}"/>
          </ac:spMkLst>
        </pc:spChg>
      </pc:sldChg>
      <pc:sldChg chg="addSp delSp modSp add mod modNotesTx">
        <pc:chgData name="Mikail NOURREDINE" userId="eea3293e3d666b54" providerId="LiveId" clId="{350B94FA-1491-444A-B3F6-CA18D417A261}" dt="2022-03-31T15:51:44.573" v="6662" actId="20577"/>
        <pc:sldMkLst>
          <pc:docMk/>
          <pc:sldMk cId="3695811308" sldId="289"/>
        </pc:sldMkLst>
        <pc:spChg chg="del">
          <ac:chgData name="Mikail NOURREDINE" userId="eea3293e3d666b54" providerId="LiveId" clId="{350B94FA-1491-444A-B3F6-CA18D417A261}" dt="2021-10-10T15:13:12.282" v="4667" actId="478"/>
          <ac:spMkLst>
            <pc:docMk/>
            <pc:sldMk cId="3695811308" sldId="289"/>
            <ac:spMk id="2" creationId="{F2675B1C-1477-4E1B-820C-C3DE9B50487B}"/>
          </ac:spMkLst>
        </pc:spChg>
        <pc:spChg chg="mod">
          <ac:chgData name="Mikail NOURREDINE" userId="eea3293e3d666b54" providerId="LiveId" clId="{350B94FA-1491-444A-B3F6-CA18D417A261}" dt="2021-10-10T14:09:51.870" v="3058" actId="20577"/>
          <ac:spMkLst>
            <pc:docMk/>
            <pc:sldMk cId="3695811308" sldId="289"/>
            <ac:spMk id="3" creationId="{5B2EABA3-E538-442E-A542-9713E9E55964}"/>
          </ac:spMkLst>
        </pc:spChg>
        <pc:spChg chg="add del mod">
          <ac:chgData name="Mikail NOURREDINE" userId="eea3293e3d666b54" providerId="LiveId" clId="{350B94FA-1491-444A-B3F6-CA18D417A261}" dt="2021-10-10T15:13:23.002" v="4671"/>
          <ac:spMkLst>
            <pc:docMk/>
            <pc:sldMk cId="3695811308" sldId="289"/>
            <ac:spMk id="5" creationId="{AF4DEBE2-539F-4E52-9551-176596774589}"/>
          </ac:spMkLst>
        </pc:spChg>
        <pc:spChg chg="add del mod">
          <ac:chgData name="Mikail NOURREDINE" userId="eea3293e3d666b54" providerId="LiveId" clId="{350B94FA-1491-444A-B3F6-CA18D417A261}" dt="2021-10-10T15:13:21.355" v="4670" actId="478"/>
          <ac:spMkLst>
            <pc:docMk/>
            <pc:sldMk cId="3695811308" sldId="289"/>
            <ac:spMk id="6" creationId="{644B67A7-DC23-44BE-9E0C-1AB2BD4007DC}"/>
          </ac:spMkLst>
        </pc:spChg>
        <pc:spChg chg="add mod">
          <ac:chgData name="Mikail NOURREDINE" userId="eea3293e3d666b54" providerId="LiveId" clId="{350B94FA-1491-444A-B3F6-CA18D417A261}" dt="2022-03-31T15:51:44.573" v="6662" actId="20577"/>
          <ac:spMkLst>
            <pc:docMk/>
            <pc:sldMk cId="3695811308" sldId="289"/>
            <ac:spMk id="7" creationId="{29576EF6-A6A1-4C98-BAF9-06AF62682022}"/>
          </ac:spMkLst>
        </pc:spChg>
      </pc:sldChg>
      <pc:sldChg chg="modSp new mod">
        <pc:chgData name="Mikail NOURREDINE" userId="eea3293e3d666b54" providerId="LiveId" clId="{350B94FA-1491-444A-B3F6-CA18D417A261}" dt="2022-03-31T15:51:50.808" v="6664" actId="20577"/>
        <pc:sldMkLst>
          <pc:docMk/>
          <pc:sldMk cId="2947127664" sldId="290"/>
        </pc:sldMkLst>
        <pc:spChg chg="mod">
          <ac:chgData name="Mikail NOURREDINE" userId="eea3293e3d666b54" providerId="LiveId" clId="{350B94FA-1491-444A-B3F6-CA18D417A261}" dt="2022-03-31T15:51:50.808" v="6664" actId="20577"/>
          <ac:spMkLst>
            <pc:docMk/>
            <pc:sldMk cId="2947127664" sldId="290"/>
            <ac:spMk id="2" creationId="{61D77B09-E946-4018-9956-025045EE842D}"/>
          </ac:spMkLst>
        </pc:spChg>
        <pc:spChg chg="mod">
          <ac:chgData name="Mikail NOURREDINE" userId="eea3293e3d666b54" providerId="LiveId" clId="{350B94FA-1491-444A-B3F6-CA18D417A261}" dt="2021-10-10T14:27:22.309" v="3443" actId="20577"/>
          <ac:spMkLst>
            <pc:docMk/>
            <pc:sldMk cId="2947127664" sldId="290"/>
            <ac:spMk id="3" creationId="{B7CBBD31-4E5C-4788-8779-F66161D2EE57}"/>
          </ac:spMkLst>
        </pc:spChg>
      </pc:sldChg>
      <pc:sldChg chg="addSp delSp modSp new del mod">
        <pc:chgData name="Mikail NOURREDINE" userId="eea3293e3d666b54" providerId="LiveId" clId="{350B94FA-1491-444A-B3F6-CA18D417A261}" dt="2021-10-10T14:11:35.659" v="3073" actId="47"/>
        <pc:sldMkLst>
          <pc:docMk/>
          <pc:sldMk cId="2959586036" sldId="290"/>
        </pc:sldMkLst>
        <pc:picChg chg="add del mod">
          <ac:chgData name="Mikail NOURREDINE" userId="eea3293e3d666b54" providerId="LiveId" clId="{350B94FA-1491-444A-B3F6-CA18D417A261}" dt="2021-10-10T14:11:08.469" v="3062" actId="21"/>
          <ac:picMkLst>
            <pc:docMk/>
            <pc:sldMk cId="2959586036" sldId="290"/>
            <ac:picMk id="5" creationId="{B79EDCC7-4313-4BCC-B3E5-79D4DB7E26B9}"/>
          </ac:picMkLst>
        </pc:picChg>
      </pc:sldChg>
      <pc:sldChg chg="modSp add mod">
        <pc:chgData name="Mikail NOURREDINE" userId="eea3293e3d666b54" providerId="LiveId" clId="{350B94FA-1491-444A-B3F6-CA18D417A261}" dt="2022-03-31T15:51:54.383" v="6666" actId="20577"/>
        <pc:sldMkLst>
          <pc:docMk/>
          <pc:sldMk cId="1115321953" sldId="291"/>
        </pc:sldMkLst>
        <pc:spChg chg="mod">
          <ac:chgData name="Mikail NOURREDINE" userId="eea3293e3d666b54" providerId="LiveId" clId="{350B94FA-1491-444A-B3F6-CA18D417A261}" dt="2022-03-31T15:51:54.383" v="6666" actId="20577"/>
          <ac:spMkLst>
            <pc:docMk/>
            <pc:sldMk cId="1115321953" sldId="291"/>
            <ac:spMk id="2" creationId="{61D77B09-E946-4018-9956-025045EE842D}"/>
          </ac:spMkLst>
        </pc:spChg>
        <pc:spChg chg="mod">
          <ac:chgData name="Mikail NOURREDINE" userId="eea3293e3d666b54" providerId="LiveId" clId="{350B94FA-1491-444A-B3F6-CA18D417A261}" dt="2021-10-10T14:27:17.558" v="3441" actId="20577"/>
          <ac:spMkLst>
            <pc:docMk/>
            <pc:sldMk cId="1115321953" sldId="291"/>
            <ac:spMk id="3" creationId="{B7CBBD31-4E5C-4788-8779-F66161D2EE57}"/>
          </ac:spMkLst>
        </pc:spChg>
      </pc:sldChg>
      <pc:sldChg chg="modSp new mod">
        <pc:chgData name="Mikail NOURREDINE" userId="eea3293e3d666b54" providerId="LiveId" clId="{350B94FA-1491-444A-B3F6-CA18D417A261}" dt="2022-03-31T15:51:59.400" v="6668" actId="20577"/>
        <pc:sldMkLst>
          <pc:docMk/>
          <pc:sldMk cId="720095262" sldId="292"/>
        </pc:sldMkLst>
        <pc:spChg chg="mod">
          <ac:chgData name="Mikail NOURREDINE" userId="eea3293e3d666b54" providerId="LiveId" clId="{350B94FA-1491-444A-B3F6-CA18D417A261}" dt="2022-03-31T15:51:59.400" v="6668" actId="20577"/>
          <ac:spMkLst>
            <pc:docMk/>
            <pc:sldMk cId="720095262" sldId="292"/>
            <ac:spMk id="2" creationId="{1A977732-3C18-4628-83C4-32DECE72C339}"/>
          </ac:spMkLst>
        </pc:spChg>
        <pc:spChg chg="mod">
          <ac:chgData name="Mikail NOURREDINE" userId="eea3293e3d666b54" providerId="LiveId" clId="{350B94FA-1491-444A-B3F6-CA18D417A261}" dt="2021-10-10T14:30:22.061" v="3513" actId="20577"/>
          <ac:spMkLst>
            <pc:docMk/>
            <pc:sldMk cId="720095262" sldId="292"/>
            <ac:spMk id="3" creationId="{9B39C29D-2E09-421E-A404-13C48BD290D9}"/>
          </ac:spMkLst>
        </pc:spChg>
      </pc:sldChg>
      <pc:sldChg chg="modSp new mod">
        <pc:chgData name="Mikail NOURREDINE" userId="eea3293e3d666b54" providerId="LiveId" clId="{350B94FA-1491-444A-B3F6-CA18D417A261}" dt="2022-03-31T15:52:50.679" v="6673" actId="20577"/>
        <pc:sldMkLst>
          <pc:docMk/>
          <pc:sldMk cId="2806749955" sldId="293"/>
        </pc:sldMkLst>
        <pc:spChg chg="mod">
          <ac:chgData name="Mikail NOURREDINE" userId="eea3293e3d666b54" providerId="LiveId" clId="{350B94FA-1491-444A-B3F6-CA18D417A261}" dt="2022-03-31T15:52:50.679" v="6673" actId="20577"/>
          <ac:spMkLst>
            <pc:docMk/>
            <pc:sldMk cId="2806749955" sldId="293"/>
            <ac:spMk id="2" creationId="{9E319B49-8646-4979-976E-9CC46895CA75}"/>
          </ac:spMkLst>
        </pc:spChg>
        <pc:spChg chg="mod">
          <ac:chgData name="Mikail NOURREDINE" userId="eea3293e3d666b54" providerId="LiveId" clId="{350B94FA-1491-444A-B3F6-CA18D417A261}" dt="2021-10-11T13:49:35.376" v="5217" actId="20577"/>
          <ac:spMkLst>
            <pc:docMk/>
            <pc:sldMk cId="2806749955" sldId="293"/>
            <ac:spMk id="3" creationId="{3B09FB45-FC02-4533-A79B-8BC82A9E765A}"/>
          </ac:spMkLst>
        </pc:spChg>
      </pc:sldChg>
      <pc:sldChg chg="modSp add mod">
        <pc:chgData name="Mikail NOURREDINE" userId="eea3293e3d666b54" providerId="LiveId" clId="{350B94FA-1491-444A-B3F6-CA18D417A261}" dt="2022-03-31T15:52:53.940" v="6675" actId="20577"/>
        <pc:sldMkLst>
          <pc:docMk/>
          <pc:sldMk cId="2658496582" sldId="294"/>
        </pc:sldMkLst>
        <pc:spChg chg="mod">
          <ac:chgData name="Mikail NOURREDINE" userId="eea3293e3d666b54" providerId="LiveId" clId="{350B94FA-1491-444A-B3F6-CA18D417A261}" dt="2022-03-31T15:52:53.940" v="6675" actId="20577"/>
          <ac:spMkLst>
            <pc:docMk/>
            <pc:sldMk cId="2658496582" sldId="294"/>
            <ac:spMk id="2" creationId="{9E319B49-8646-4979-976E-9CC46895CA75}"/>
          </ac:spMkLst>
        </pc:spChg>
        <pc:spChg chg="mod">
          <ac:chgData name="Mikail NOURREDINE" userId="eea3293e3d666b54" providerId="LiveId" clId="{350B94FA-1491-444A-B3F6-CA18D417A261}" dt="2021-10-11T13:49:23.903" v="5190" actId="20577"/>
          <ac:spMkLst>
            <pc:docMk/>
            <pc:sldMk cId="2658496582" sldId="294"/>
            <ac:spMk id="3" creationId="{3B09FB45-FC02-4533-A79B-8BC82A9E765A}"/>
          </ac:spMkLst>
        </pc:spChg>
      </pc:sldChg>
      <pc:sldChg chg="modSp new mod ord">
        <pc:chgData name="Mikail NOURREDINE" userId="eea3293e3d666b54" providerId="LiveId" clId="{350B94FA-1491-444A-B3F6-CA18D417A261}" dt="2021-10-10T15:00:03.120" v="4143"/>
        <pc:sldMkLst>
          <pc:docMk/>
          <pc:sldMk cId="71758993" sldId="295"/>
        </pc:sldMkLst>
        <pc:spChg chg="mod">
          <ac:chgData name="Mikail NOURREDINE" userId="eea3293e3d666b54" providerId="LiveId" clId="{350B94FA-1491-444A-B3F6-CA18D417A261}" dt="2021-10-10T14:45:59.690" v="3977" actId="20577"/>
          <ac:spMkLst>
            <pc:docMk/>
            <pc:sldMk cId="71758993" sldId="295"/>
            <ac:spMk id="2" creationId="{86E221E1-B463-48AF-A4F5-A0773B8E9EF3}"/>
          </ac:spMkLst>
        </pc:spChg>
        <pc:spChg chg="mod">
          <ac:chgData name="Mikail NOURREDINE" userId="eea3293e3d666b54" providerId="LiveId" clId="{350B94FA-1491-444A-B3F6-CA18D417A261}" dt="2021-10-10T14:46:30.104" v="4098" actId="114"/>
          <ac:spMkLst>
            <pc:docMk/>
            <pc:sldMk cId="71758993" sldId="295"/>
            <ac:spMk id="3" creationId="{EDA67763-AEAA-4881-9198-1F533FF7BFBF}"/>
          </ac:spMkLst>
        </pc:spChg>
      </pc:sldChg>
      <pc:sldChg chg="modSp new mod">
        <pc:chgData name="Mikail NOURREDINE" userId="eea3293e3d666b54" providerId="LiveId" clId="{350B94FA-1491-444A-B3F6-CA18D417A261}" dt="2022-03-31T15:52:58.196" v="6677" actId="20577"/>
        <pc:sldMkLst>
          <pc:docMk/>
          <pc:sldMk cId="2507632102" sldId="296"/>
        </pc:sldMkLst>
        <pc:spChg chg="mod">
          <ac:chgData name="Mikail NOURREDINE" userId="eea3293e3d666b54" providerId="LiveId" clId="{350B94FA-1491-444A-B3F6-CA18D417A261}" dt="2022-03-31T15:52:58.196" v="6677" actId="20577"/>
          <ac:spMkLst>
            <pc:docMk/>
            <pc:sldMk cId="2507632102" sldId="296"/>
            <ac:spMk id="2" creationId="{70FEDD2F-878F-4235-908E-F7C6A74F40CE}"/>
          </ac:spMkLst>
        </pc:spChg>
        <pc:spChg chg="mod">
          <ac:chgData name="Mikail NOURREDINE" userId="eea3293e3d666b54" providerId="LiveId" clId="{350B94FA-1491-444A-B3F6-CA18D417A261}" dt="2021-10-10T14:59:21.731" v="4134" actId="20577"/>
          <ac:spMkLst>
            <pc:docMk/>
            <pc:sldMk cId="2507632102" sldId="296"/>
            <ac:spMk id="3" creationId="{F211D092-4AB5-4CEA-BA9A-CF5A5A78820E}"/>
          </ac:spMkLst>
        </pc:spChg>
      </pc:sldChg>
      <pc:sldChg chg="modSp add mod">
        <pc:chgData name="Mikail NOURREDINE" userId="eea3293e3d666b54" providerId="LiveId" clId="{350B94FA-1491-444A-B3F6-CA18D417A261}" dt="2022-03-31T15:53:01.818" v="6679" actId="20577"/>
        <pc:sldMkLst>
          <pc:docMk/>
          <pc:sldMk cId="596021809" sldId="297"/>
        </pc:sldMkLst>
        <pc:spChg chg="mod">
          <ac:chgData name="Mikail NOURREDINE" userId="eea3293e3d666b54" providerId="LiveId" clId="{350B94FA-1491-444A-B3F6-CA18D417A261}" dt="2022-03-31T15:53:01.818" v="6679" actId="20577"/>
          <ac:spMkLst>
            <pc:docMk/>
            <pc:sldMk cId="596021809" sldId="297"/>
            <ac:spMk id="2" creationId="{70FEDD2F-878F-4235-908E-F7C6A74F40CE}"/>
          </ac:spMkLst>
        </pc:spChg>
        <pc:spChg chg="mod">
          <ac:chgData name="Mikail NOURREDINE" userId="eea3293e3d666b54" providerId="LiveId" clId="{350B94FA-1491-444A-B3F6-CA18D417A261}" dt="2022-03-21T09:48:29.051" v="5412" actId="113"/>
          <ac:spMkLst>
            <pc:docMk/>
            <pc:sldMk cId="596021809" sldId="297"/>
            <ac:spMk id="3" creationId="{F211D092-4AB5-4CEA-BA9A-CF5A5A78820E}"/>
          </ac:spMkLst>
        </pc:spChg>
      </pc:sldChg>
      <pc:sldChg chg="modSp new mod ord modNotesTx">
        <pc:chgData name="Mikail NOURREDINE" userId="eea3293e3d666b54" providerId="LiveId" clId="{350B94FA-1491-444A-B3F6-CA18D417A261}" dt="2021-10-11T14:50:49.639" v="5376" actId="20577"/>
        <pc:sldMkLst>
          <pc:docMk/>
          <pc:sldMk cId="2436910100" sldId="298"/>
        </pc:sldMkLst>
        <pc:spChg chg="mod">
          <ac:chgData name="Mikail NOURREDINE" userId="eea3293e3d666b54" providerId="LiveId" clId="{350B94FA-1491-444A-B3F6-CA18D417A261}" dt="2021-10-10T15:00:38.874" v="4161" actId="20577"/>
          <ac:spMkLst>
            <pc:docMk/>
            <pc:sldMk cId="2436910100" sldId="298"/>
            <ac:spMk id="2" creationId="{5EDF43A6-A80F-48DC-B8D3-E64B6658F6FD}"/>
          </ac:spMkLst>
        </pc:spChg>
        <pc:spChg chg="mod">
          <ac:chgData name="Mikail NOURREDINE" userId="eea3293e3d666b54" providerId="LiveId" clId="{350B94FA-1491-444A-B3F6-CA18D417A261}" dt="2021-10-11T14:50:37.861" v="5330" actId="20577"/>
          <ac:spMkLst>
            <pc:docMk/>
            <pc:sldMk cId="2436910100" sldId="298"/>
            <ac:spMk id="3" creationId="{4F0FB387-6A91-4000-B806-34A13F83A195}"/>
          </ac:spMkLst>
        </pc:spChg>
      </pc:sldChg>
      <pc:sldChg chg="delSp modSp new mod">
        <pc:chgData name="Mikail NOURREDINE" userId="eea3293e3d666b54" providerId="LiveId" clId="{350B94FA-1491-444A-B3F6-CA18D417A261}" dt="2021-10-10T15:03:20.127" v="4197" actId="478"/>
        <pc:sldMkLst>
          <pc:docMk/>
          <pc:sldMk cId="3666209483" sldId="299"/>
        </pc:sldMkLst>
        <pc:spChg chg="mod">
          <ac:chgData name="Mikail NOURREDINE" userId="eea3293e3d666b54" providerId="LiveId" clId="{350B94FA-1491-444A-B3F6-CA18D417A261}" dt="2021-10-10T15:03:16.531" v="4196" actId="1076"/>
          <ac:spMkLst>
            <pc:docMk/>
            <pc:sldMk cId="3666209483" sldId="299"/>
            <ac:spMk id="2" creationId="{BA299E8D-685C-478E-A1C3-F127F6BB857E}"/>
          </ac:spMkLst>
        </pc:spChg>
        <pc:spChg chg="del">
          <ac:chgData name="Mikail NOURREDINE" userId="eea3293e3d666b54" providerId="LiveId" clId="{350B94FA-1491-444A-B3F6-CA18D417A261}" dt="2021-10-10T15:03:20.127" v="4197" actId="478"/>
          <ac:spMkLst>
            <pc:docMk/>
            <pc:sldMk cId="3666209483" sldId="299"/>
            <ac:spMk id="3" creationId="{AD5BA8A9-E155-4E82-9EEE-848AD8F68C12}"/>
          </ac:spMkLst>
        </pc:spChg>
      </pc:sldChg>
      <pc:sldChg chg="modSp new mod">
        <pc:chgData name="Mikail NOURREDINE" userId="eea3293e3d666b54" providerId="LiveId" clId="{350B94FA-1491-444A-B3F6-CA18D417A261}" dt="2021-10-10T15:09:07.374" v="4483" actId="20577"/>
        <pc:sldMkLst>
          <pc:docMk/>
          <pc:sldMk cId="2636603340" sldId="300"/>
        </pc:sldMkLst>
        <pc:spChg chg="mod">
          <ac:chgData name="Mikail NOURREDINE" userId="eea3293e3d666b54" providerId="LiveId" clId="{350B94FA-1491-444A-B3F6-CA18D417A261}" dt="2021-10-10T15:08:30.928" v="4464" actId="20577"/>
          <ac:spMkLst>
            <pc:docMk/>
            <pc:sldMk cId="2636603340" sldId="300"/>
            <ac:spMk id="2" creationId="{CE14DCC1-A30D-4858-9265-53BBEB342D5E}"/>
          </ac:spMkLst>
        </pc:spChg>
        <pc:spChg chg="mod">
          <ac:chgData name="Mikail NOURREDINE" userId="eea3293e3d666b54" providerId="LiveId" clId="{350B94FA-1491-444A-B3F6-CA18D417A261}" dt="2021-10-10T15:09:07.374" v="4483" actId="20577"/>
          <ac:spMkLst>
            <pc:docMk/>
            <pc:sldMk cId="2636603340" sldId="300"/>
            <ac:spMk id="3" creationId="{B88E33D5-A112-4668-B251-4C99E2C4E18B}"/>
          </ac:spMkLst>
        </pc:spChg>
      </pc:sldChg>
      <pc:sldChg chg="modSp new mod modNotesTx">
        <pc:chgData name="Mikail NOURREDINE" userId="eea3293e3d666b54" providerId="LiveId" clId="{350B94FA-1491-444A-B3F6-CA18D417A261}" dt="2021-10-10T15:20:07.091" v="4989" actId="20577"/>
        <pc:sldMkLst>
          <pc:docMk/>
          <pc:sldMk cId="2257820283" sldId="301"/>
        </pc:sldMkLst>
        <pc:spChg chg="mod">
          <ac:chgData name="Mikail NOURREDINE" userId="eea3293e3d666b54" providerId="LiveId" clId="{350B94FA-1491-444A-B3F6-CA18D417A261}" dt="2021-10-10T15:20:07.091" v="4989" actId="20577"/>
          <ac:spMkLst>
            <pc:docMk/>
            <pc:sldMk cId="2257820283" sldId="301"/>
            <ac:spMk id="2" creationId="{6A21E0F0-4CF6-4BAE-AF5D-A3A120F71281}"/>
          </ac:spMkLst>
        </pc:spChg>
        <pc:spChg chg="mod">
          <ac:chgData name="Mikail NOURREDINE" userId="eea3293e3d666b54" providerId="LiveId" clId="{350B94FA-1491-444A-B3F6-CA18D417A261}" dt="2021-10-10T15:17:39.025" v="4891" actId="114"/>
          <ac:spMkLst>
            <pc:docMk/>
            <pc:sldMk cId="2257820283" sldId="301"/>
            <ac:spMk id="3" creationId="{BB81AC17-1B9A-4981-9C03-8F8A1833ACBF}"/>
          </ac:spMkLst>
        </pc:spChg>
      </pc:sldChg>
      <pc:sldChg chg="modSp new mod ord">
        <pc:chgData name="Mikail NOURREDINE" userId="eea3293e3d666b54" providerId="LiveId" clId="{350B94FA-1491-444A-B3F6-CA18D417A261}" dt="2022-03-31T15:51:21.240" v="6650" actId="20577"/>
        <pc:sldMkLst>
          <pc:docMk/>
          <pc:sldMk cId="580881743" sldId="302"/>
        </pc:sldMkLst>
        <pc:spChg chg="mod">
          <ac:chgData name="Mikail NOURREDINE" userId="eea3293e3d666b54" providerId="LiveId" clId="{350B94FA-1491-444A-B3F6-CA18D417A261}" dt="2022-03-31T15:51:21.240" v="6650" actId="20577"/>
          <ac:spMkLst>
            <pc:docMk/>
            <pc:sldMk cId="580881743" sldId="302"/>
            <ac:spMk id="2" creationId="{5A3A4425-75FD-4E5E-BFA9-41109221B0AE}"/>
          </ac:spMkLst>
        </pc:spChg>
        <pc:spChg chg="mod">
          <ac:chgData name="Mikail NOURREDINE" userId="eea3293e3d666b54" providerId="LiveId" clId="{350B94FA-1491-444A-B3F6-CA18D417A261}" dt="2022-03-31T10:07:39.063" v="6469" actId="20577"/>
          <ac:spMkLst>
            <pc:docMk/>
            <pc:sldMk cId="580881743" sldId="302"/>
            <ac:spMk id="3" creationId="{7B7D580C-C900-423E-B829-B7153A67CC28}"/>
          </ac:spMkLst>
        </pc:spChg>
      </pc:sldChg>
      <pc:sldChg chg="add">
        <pc:chgData name="Mikail NOURREDINE" userId="eea3293e3d666b54" providerId="LiveId" clId="{350B94FA-1491-444A-B3F6-CA18D417A261}" dt="2022-03-31T15:51:23.312" v="6651"/>
        <pc:sldMkLst>
          <pc:docMk/>
          <pc:sldMk cId="2410549628" sldId="303"/>
        </pc:sldMkLst>
      </pc:sldChg>
      <pc:sldChg chg="modSp new del mod">
        <pc:chgData name="Mikail NOURREDINE" userId="eea3293e3d666b54" providerId="LiveId" clId="{350B94FA-1491-444A-B3F6-CA18D417A261}" dt="2022-03-31T15:50:36.849" v="6639" actId="47"/>
        <pc:sldMkLst>
          <pc:docMk/>
          <pc:sldMk cId="2949536143" sldId="303"/>
        </pc:sldMkLst>
        <pc:spChg chg="mod">
          <ac:chgData name="Mikail NOURREDINE" userId="eea3293e3d666b54" providerId="LiveId" clId="{350B94FA-1491-444A-B3F6-CA18D417A261}" dt="2022-03-31T10:12:50.258" v="6613" actId="20577"/>
          <ac:spMkLst>
            <pc:docMk/>
            <pc:sldMk cId="2949536143" sldId="303"/>
            <ac:spMk id="2" creationId="{F1C01658-5623-4F33-BA34-8D7E562EB8C5}"/>
          </ac:spMkLst>
        </pc:spChg>
        <pc:spChg chg="mod">
          <ac:chgData name="Mikail NOURREDINE" userId="eea3293e3d666b54" providerId="LiveId" clId="{350B94FA-1491-444A-B3F6-CA18D417A261}" dt="2022-03-31T10:12:48.195" v="6611" actId="20577"/>
          <ac:spMkLst>
            <pc:docMk/>
            <pc:sldMk cId="2949536143" sldId="303"/>
            <ac:spMk id="3" creationId="{EBDFDE0F-92B3-405B-8D8D-E77DD729F049}"/>
          </ac:spMkLst>
        </pc:spChg>
      </pc:sldChg>
      <pc:sldChg chg="add">
        <pc:chgData name="Mikail NOURREDINE" userId="eea3293e3d666b54" providerId="LiveId" clId="{350B94FA-1491-444A-B3F6-CA18D417A261}" dt="2022-03-31T15:52:45.404" v="6669"/>
        <pc:sldMkLst>
          <pc:docMk/>
          <pc:sldMk cId="3132000027" sldId="304"/>
        </pc:sldMkLst>
      </pc:sldChg>
      <pc:sldMasterChg chg="modSldLayout">
        <pc:chgData name="Mikail NOURREDINE" userId="eea3293e3d666b54" providerId="LiveId" clId="{350B94FA-1491-444A-B3F6-CA18D417A261}" dt="2021-10-10T13:26:28.095" v="2621"/>
        <pc:sldMasterMkLst>
          <pc:docMk/>
          <pc:sldMasterMk cId="1122557201" sldId="2147483672"/>
        </pc:sldMasterMkLst>
        <pc:sldLayoutChg chg="addSp">
          <pc:chgData name="Mikail NOURREDINE" userId="eea3293e3d666b54" providerId="LiveId" clId="{350B94FA-1491-444A-B3F6-CA18D417A261}" dt="2021-10-10T13:26:28.095" v="2621"/>
          <pc:sldLayoutMkLst>
            <pc:docMk/>
            <pc:sldMasterMk cId="1122557201" sldId="2147483672"/>
            <pc:sldLayoutMk cId="879751597" sldId="2147483673"/>
          </pc:sldLayoutMkLst>
          <pc:picChg chg="add">
            <ac:chgData name="Mikail NOURREDINE" userId="eea3293e3d666b54" providerId="LiveId" clId="{350B94FA-1491-444A-B3F6-CA18D417A261}" dt="2021-10-10T13:26:28.095" v="2621"/>
            <ac:picMkLst>
              <pc:docMk/>
              <pc:sldMasterMk cId="1122557201" sldId="2147483672"/>
              <pc:sldLayoutMk cId="879751597" sldId="2147483673"/>
              <ac:picMk id="7" creationId="{4583A398-012E-44DE-8367-2EEE3E51F104}"/>
            </ac:picMkLst>
          </pc:picChg>
          <pc:picChg chg="add">
            <ac:chgData name="Mikail NOURREDINE" userId="eea3293e3d666b54" providerId="LiveId" clId="{350B94FA-1491-444A-B3F6-CA18D417A261}" dt="2021-10-10T13:26:28.095" v="2621"/>
            <ac:picMkLst>
              <pc:docMk/>
              <pc:sldMasterMk cId="1122557201" sldId="2147483672"/>
              <pc:sldLayoutMk cId="879751597" sldId="2147483673"/>
              <ac:picMk id="8" creationId="{22ADE489-5D2F-407D-A7C3-3740692868F9}"/>
            </ac:picMkLst>
          </pc:picChg>
        </pc:sldLayoutChg>
      </pc:sldMasterChg>
      <pc:sldMasterChg chg="modSldLayout">
        <pc:chgData name="Mikail NOURREDINE" userId="eea3293e3d666b54" providerId="LiveId" clId="{350B94FA-1491-444A-B3F6-CA18D417A261}" dt="2021-10-10T13:48:01.548" v="2729"/>
        <pc:sldMasterMkLst>
          <pc:docMk/>
          <pc:sldMasterMk cId="4052771193" sldId="2147483684"/>
        </pc:sldMasterMkLst>
        <pc:sldLayoutChg chg="addSp">
          <pc:chgData name="Mikail NOURREDINE" userId="eea3293e3d666b54" providerId="LiveId" clId="{350B94FA-1491-444A-B3F6-CA18D417A261}" dt="2021-10-10T13:48:01.548" v="2729"/>
          <pc:sldLayoutMkLst>
            <pc:docMk/>
            <pc:sldMasterMk cId="4052771193" sldId="2147483684"/>
            <pc:sldLayoutMk cId="3922640189" sldId="2147483685"/>
          </pc:sldLayoutMkLst>
          <pc:picChg chg="add">
            <ac:chgData name="Mikail NOURREDINE" userId="eea3293e3d666b54" providerId="LiveId" clId="{350B94FA-1491-444A-B3F6-CA18D417A261}" dt="2021-10-10T13:48:01.548" v="2729"/>
            <ac:picMkLst>
              <pc:docMk/>
              <pc:sldMasterMk cId="4052771193" sldId="2147483684"/>
              <pc:sldLayoutMk cId="3922640189" sldId="2147483685"/>
              <ac:picMk id="18" creationId="{BE948ABA-0A3A-4CFC-99F5-83EB75AEF286}"/>
            </ac:picMkLst>
          </pc:picChg>
          <pc:picChg chg="add">
            <ac:chgData name="Mikail NOURREDINE" userId="eea3293e3d666b54" providerId="LiveId" clId="{350B94FA-1491-444A-B3F6-CA18D417A261}" dt="2021-10-10T13:48:01.548" v="2729"/>
            <ac:picMkLst>
              <pc:docMk/>
              <pc:sldMasterMk cId="4052771193" sldId="2147483684"/>
              <pc:sldLayoutMk cId="3922640189" sldId="2147483685"/>
              <ac:picMk id="20" creationId="{588D0778-D0F0-4FC9-862F-897D44472E0B}"/>
            </ac:picMkLst>
          </pc:picChg>
        </pc:sldLayoutChg>
      </pc:sldMasterChg>
      <pc:sldMasterChg chg="modSldLayout">
        <pc:chgData name="Mikail NOURREDINE" userId="eea3293e3d666b54" providerId="LiveId" clId="{350B94FA-1491-444A-B3F6-CA18D417A261}" dt="2021-10-10T13:49:02.374" v="2738"/>
        <pc:sldMasterMkLst>
          <pc:docMk/>
          <pc:sldMasterMk cId="2106819040" sldId="2147483701"/>
        </pc:sldMasterMkLst>
        <pc:sldLayoutChg chg="addSp">
          <pc:chgData name="Mikail NOURREDINE" userId="eea3293e3d666b54" providerId="LiveId" clId="{350B94FA-1491-444A-B3F6-CA18D417A261}" dt="2021-10-10T13:49:02.374" v="2738"/>
          <pc:sldLayoutMkLst>
            <pc:docMk/>
            <pc:sldMasterMk cId="2106819040" sldId="2147483701"/>
            <pc:sldLayoutMk cId="2505062326" sldId="2147483702"/>
          </pc:sldLayoutMkLst>
          <pc:picChg chg="add">
            <ac:chgData name="Mikail NOURREDINE" userId="eea3293e3d666b54" providerId="LiveId" clId="{350B94FA-1491-444A-B3F6-CA18D417A261}" dt="2021-10-10T13:49:02.374" v="2738"/>
            <ac:picMkLst>
              <pc:docMk/>
              <pc:sldMasterMk cId="2106819040" sldId="2147483701"/>
              <pc:sldLayoutMk cId="2505062326" sldId="2147483702"/>
              <ac:picMk id="9" creationId="{D0C58926-F6E2-40F7-A047-D59C68EB1F76}"/>
            </ac:picMkLst>
          </pc:picChg>
          <pc:picChg chg="add">
            <ac:chgData name="Mikail NOURREDINE" userId="eea3293e3d666b54" providerId="LiveId" clId="{350B94FA-1491-444A-B3F6-CA18D417A261}" dt="2021-10-10T13:49:02.374" v="2738"/>
            <ac:picMkLst>
              <pc:docMk/>
              <pc:sldMasterMk cId="2106819040" sldId="2147483701"/>
              <pc:sldLayoutMk cId="2505062326" sldId="2147483702"/>
              <ac:picMk id="10" creationId="{4037EC01-7C00-4EE4-B7EE-8022200BF4A6}"/>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359794-6E7A-4280-A1B9-E3066D9B2CA7}" type="datetimeFigureOut">
              <a:rPr lang="fr-FR" smtClean="0"/>
              <a:t>07/11/2024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4A01BD-3F24-4F0B-9FC4-9BE76DC07B63}" type="slidenum">
              <a:rPr lang="fr-FR" smtClean="0"/>
              <a:t>‹N°›</a:t>
            </a:fld>
            <a:endParaRPr lang="fr-FR"/>
          </a:p>
        </p:txBody>
      </p:sp>
    </p:spTree>
    <p:extLst>
      <p:ext uri="{BB962C8B-B14F-4D97-AF65-F5344CB8AC3E}">
        <p14:creationId xmlns:p14="http://schemas.microsoft.com/office/powerpoint/2010/main" val="3605337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doi.org/10.1002/sim.8359" TargetMode="External"/><Relationship Id="rId3" Type="http://schemas.openxmlformats.org/officeDocument/2006/relationships/hyperlink" Target="https://onlinelibrary.wiley.com/doi/10.1002/sim.8359#sim8359-bib-0016" TargetMode="External"/><Relationship Id="rId7" Type="http://schemas.openxmlformats.org/officeDocument/2006/relationships/hyperlink" Target="https://onlinelibrary.wiley.com/authored-by/Smeden/M." TargetMode="External"/><Relationship Id="rId2" Type="http://schemas.openxmlformats.org/officeDocument/2006/relationships/slide" Target="../slides/slide48.xml"/><Relationship Id="rId1" Type="http://schemas.openxmlformats.org/officeDocument/2006/relationships/notesMaster" Target="../notesMasters/notesMaster1.xml"/><Relationship Id="rId6" Type="http://schemas.openxmlformats.org/officeDocument/2006/relationships/hyperlink" Target="https://onlinelibrary.wiley.com/authored-by/Welsing/P.M.J." TargetMode="External"/><Relationship Id="rId5" Type="http://schemas.openxmlformats.org/officeDocument/2006/relationships/hyperlink" Target="https://onlinelibrary.wiley.com/authored-by/Groenwold/R.H.H." TargetMode="External"/><Relationship Id="rId4" Type="http://schemas.openxmlformats.org/officeDocument/2006/relationships/hyperlink" Target="https://onlinelibrary.wiley.com/authored-by/Nab/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bmcmedresmethodol.biomedcentral.com/"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a:effectLst/>
                <a:latin typeface="Lato" panose="020F0502020204030203" pitchFamily="34" charset="0"/>
                <a:ea typeface="Lato" panose="020F0502020204030203" pitchFamily="34" charset="0"/>
                <a:cs typeface="Lato" panose="020F0502020204030203" pitchFamily="34" charset="0"/>
              </a:rPr>
              <a:t>https://</a:t>
            </a:r>
            <a:r>
              <a:rPr lang="fr-FR" sz="1200" b="1" err="1">
                <a:effectLst/>
                <a:latin typeface="Lato" panose="020F0502020204030203" pitchFamily="34" charset="0"/>
                <a:ea typeface="Lato" panose="020F0502020204030203" pitchFamily="34" charset="0"/>
                <a:cs typeface="Lato" panose="020F0502020204030203" pitchFamily="34" charset="0"/>
              </a:rPr>
              <a:t>www.inanutshell.ch</a:t>
            </a:r>
            <a:r>
              <a:rPr lang="fr-FR" sz="1200" b="1">
                <a:effectLst/>
                <a:latin typeface="Lato" panose="020F0502020204030203" pitchFamily="34" charset="0"/>
                <a:ea typeface="Lato" panose="020F0502020204030203" pitchFamily="34" charset="0"/>
                <a:cs typeface="Lato" panose="020F0502020204030203" pitchFamily="34" charset="0"/>
              </a:rPr>
              <a:t>/</a:t>
            </a:r>
            <a:r>
              <a:rPr lang="fr-FR" sz="1200" b="1" err="1">
                <a:effectLst/>
                <a:latin typeface="Lato" panose="020F0502020204030203" pitchFamily="34" charset="0"/>
                <a:ea typeface="Lato" panose="020F0502020204030203" pitchFamily="34" charset="0"/>
                <a:cs typeface="Lato" panose="020F0502020204030203" pitchFamily="34" charset="0"/>
              </a:rPr>
              <a:t>fr</a:t>
            </a:r>
            <a:r>
              <a:rPr lang="fr-FR" sz="1200" b="1">
                <a:effectLst/>
                <a:latin typeface="Lato" panose="020F0502020204030203" pitchFamily="34" charset="0"/>
                <a:ea typeface="Lato" panose="020F0502020204030203" pitchFamily="34" charset="0"/>
                <a:cs typeface="Lato" panose="020F0502020204030203" pitchFamily="34" charset="0"/>
              </a:rPr>
              <a:t>/calculateurs/phq-9/</a:t>
            </a:r>
            <a:br>
              <a:rPr lang="fr-FR" sz="900">
                <a:effectLst/>
                <a:latin typeface="Calibri" panose="020F0502020204030204" pitchFamily="34" charset="0"/>
                <a:ea typeface="Calibri" panose="020F0502020204030204" pitchFamily="34" charset="0"/>
                <a:cs typeface="Times New Roman" panose="02020603050405020304" pitchFamily="18" charset="0"/>
              </a:rPr>
            </a:br>
            <a:endParaRPr lang="fr-FR"/>
          </a:p>
        </p:txBody>
      </p:sp>
      <p:sp>
        <p:nvSpPr>
          <p:cNvPr id="4" name="Espace réservé du numéro de diapositive 3"/>
          <p:cNvSpPr>
            <a:spLocks noGrp="1"/>
          </p:cNvSpPr>
          <p:nvPr>
            <p:ph type="sldNum" sz="quarter" idx="5"/>
          </p:nvPr>
        </p:nvSpPr>
        <p:spPr/>
        <p:txBody>
          <a:bodyPr/>
          <a:lstStyle/>
          <a:p>
            <a:fld id="{6D4A01BD-3F24-4F0B-9FC4-9BE76DC07B63}" type="slidenum">
              <a:rPr lang="fr-FR" smtClean="0"/>
              <a:t>6</a:t>
            </a:fld>
            <a:endParaRPr lang="fr-FR"/>
          </a:p>
        </p:txBody>
      </p:sp>
    </p:spTree>
    <p:extLst>
      <p:ext uri="{BB962C8B-B14F-4D97-AF65-F5344CB8AC3E}">
        <p14:creationId xmlns:p14="http://schemas.microsoft.com/office/powerpoint/2010/main" val="3036087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D4A01BD-3F24-4F0B-9FC4-9BE76DC07B63}" type="slidenum">
              <a:rPr lang="fr-FR" smtClean="0"/>
              <a:t>36</a:t>
            </a:fld>
            <a:endParaRPr lang="fr-FR"/>
          </a:p>
        </p:txBody>
      </p:sp>
    </p:spTree>
    <p:extLst>
      <p:ext uri="{BB962C8B-B14F-4D97-AF65-F5344CB8AC3E}">
        <p14:creationId xmlns:p14="http://schemas.microsoft.com/office/powerpoint/2010/main" val="661496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D4A01BD-3F24-4F0B-9FC4-9BE76DC07B63}" type="slidenum">
              <a:rPr lang="fr-FR" smtClean="0"/>
              <a:t>37</a:t>
            </a:fld>
            <a:endParaRPr lang="fr-FR"/>
          </a:p>
        </p:txBody>
      </p:sp>
    </p:spTree>
    <p:extLst>
      <p:ext uri="{BB962C8B-B14F-4D97-AF65-F5344CB8AC3E}">
        <p14:creationId xmlns:p14="http://schemas.microsoft.com/office/powerpoint/2010/main" val="2015442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3,4 pas rapport à l’efficacité AVK vs PBO</a:t>
            </a:r>
          </a:p>
        </p:txBody>
      </p:sp>
      <p:sp>
        <p:nvSpPr>
          <p:cNvPr id="4" name="Espace réservé du numéro de diapositive 3"/>
          <p:cNvSpPr>
            <a:spLocks noGrp="1"/>
          </p:cNvSpPr>
          <p:nvPr>
            <p:ph type="sldNum" sz="quarter" idx="5"/>
          </p:nvPr>
        </p:nvSpPr>
        <p:spPr/>
        <p:txBody>
          <a:bodyPr/>
          <a:lstStyle/>
          <a:p>
            <a:fld id="{6D4A01BD-3F24-4F0B-9FC4-9BE76DC07B63}" type="slidenum">
              <a:rPr lang="fr-FR" smtClean="0"/>
              <a:t>39</a:t>
            </a:fld>
            <a:endParaRPr lang="fr-FR"/>
          </a:p>
        </p:txBody>
      </p:sp>
    </p:spTree>
    <p:extLst>
      <p:ext uri="{BB962C8B-B14F-4D97-AF65-F5344CB8AC3E}">
        <p14:creationId xmlns:p14="http://schemas.microsoft.com/office/powerpoint/2010/main" val="3958727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60E4F5-A9B6-47B5-8967-2C52BCAF605F}" type="slidenum">
              <a:rPr lang="fr-FR"/>
              <a:pPr/>
              <a:t>47</a:t>
            </a:fld>
            <a:endParaRPr lang="fr-F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ln/>
        </p:spPr>
        <p:txBody>
          <a:bodyPr wrap="none" lIns="92075" tIns="46038" rIns="92075" bIns="46038" anchor="ctr"/>
          <a:lstStyle/>
          <a:p>
            <a:endParaRPr lang="fr-FR"/>
          </a:p>
        </p:txBody>
      </p:sp>
    </p:spTree>
    <p:extLst>
      <p:ext uri="{BB962C8B-B14F-4D97-AF65-F5344CB8AC3E}">
        <p14:creationId xmlns:p14="http://schemas.microsoft.com/office/powerpoint/2010/main" val="3358598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b="0" i="0" u="none" strike="noStrike">
                <a:solidFill>
                  <a:srgbClr val="1C1D1E"/>
                </a:solidFill>
                <a:effectLst/>
                <a:latin typeface="Open Sans" panose="020B0606030504020204" pitchFamily="34" charset="0"/>
              </a:rPr>
              <a:t>Illustration of impact of </a:t>
            </a:r>
            <a:r>
              <a:rPr lang="fr-FR" b="0" i="0" u="none" strike="noStrike" err="1">
                <a:solidFill>
                  <a:srgbClr val="1C1D1E"/>
                </a:solidFill>
                <a:effectLst/>
                <a:latin typeface="Open Sans" panose="020B0606030504020204" pitchFamily="34" charset="0"/>
              </a:rPr>
              <a:t>hypothetical</a:t>
            </a:r>
            <a:r>
              <a:rPr lang="fr-FR" b="0" i="0" u="none" strike="noStrike">
                <a:solidFill>
                  <a:srgbClr val="1C1D1E"/>
                </a:solidFill>
                <a:effectLst/>
                <a:latin typeface="Open Sans" panose="020B0606030504020204" pitchFamily="34" charset="0"/>
              </a:rPr>
              <a:t> </a:t>
            </a:r>
            <a:r>
              <a:rPr lang="fr-FR" b="0" i="0" u="none" strike="noStrike" err="1">
                <a:solidFill>
                  <a:srgbClr val="1C1D1E"/>
                </a:solidFill>
                <a:effectLst/>
                <a:latin typeface="Open Sans" panose="020B0606030504020204" pitchFamily="34" charset="0"/>
              </a:rPr>
              <a:t>measurement</a:t>
            </a:r>
            <a:r>
              <a:rPr lang="fr-FR" b="0" i="0" u="none" strike="noStrike">
                <a:solidFill>
                  <a:srgbClr val="1C1D1E"/>
                </a:solidFill>
                <a:effectLst/>
                <a:latin typeface="Open Sans" panose="020B0606030504020204" pitchFamily="34" charset="0"/>
              </a:rPr>
              <a:t> </a:t>
            </a:r>
            <a:r>
              <a:rPr lang="fr-FR" b="0" i="0" u="none" strike="noStrike" err="1">
                <a:solidFill>
                  <a:srgbClr val="1C1D1E"/>
                </a:solidFill>
                <a:effectLst/>
                <a:latin typeface="Open Sans" panose="020B0606030504020204" pitchFamily="34" charset="0"/>
              </a:rPr>
              <a:t>error</a:t>
            </a:r>
            <a:r>
              <a:rPr lang="fr-FR" b="0" i="0" u="none" strike="noStrike">
                <a:solidFill>
                  <a:srgbClr val="1C1D1E"/>
                </a:solidFill>
                <a:effectLst/>
                <a:latin typeface="Open Sans" panose="020B0606030504020204" pitchFamily="34" charset="0"/>
              </a:rPr>
              <a:t> in the </a:t>
            </a:r>
            <a:r>
              <a:rPr lang="fr-FR" b="0" i="0" u="none" strike="noStrike" err="1">
                <a:solidFill>
                  <a:srgbClr val="1C1D1E"/>
                </a:solidFill>
                <a:effectLst/>
                <a:latin typeface="Open Sans" panose="020B0606030504020204" pitchFamily="34" charset="0"/>
              </a:rPr>
              <a:t>example</a:t>
            </a:r>
            <a:r>
              <a:rPr lang="fr-FR" b="0" i="0" u="none" strike="noStrike">
                <a:solidFill>
                  <a:srgbClr val="1C1D1E"/>
                </a:solidFill>
                <a:effectLst/>
                <a:latin typeface="Open Sans" panose="020B0606030504020204" pitchFamily="34" charset="0"/>
              </a:rPr>
              <a:t> trial</a:t>
            </a:r>
            <a:r>
              <a:rPr lang="fr-FR" i="0" u="none" strike="noStrike">
                <a:solidFill>
                  <a:srgbClr val="000000"/>
                </a:solidFill>
                <a:effectLst/>
                <a:latin typeface="Open Sans" panose="020B0606030504020204" pitchFamily="34" charset="0"/>
                <a:hlinkClick r:id="rId3"/>
              </a:rPr>
              <a:t>16</a:t>
            </a:r>
            <a:r>
              <a:rPr lang="fr-FR" b="0" i="0" u="none" strike="noStrike">
                <a:solidFill>
                  <a:srgbClr val="1C1D1E"/>
                </a:solidFill>
                <a:effectLst/>
                <a:latin typeface="Open Sans" panose="020B0606030504020204" pitchFamily="34" charset="0"/>
              </a:rPr>
              <a:t>: (A) No </a:t>
            </a:r>
            <a:r>
              <a:rPr lang="fr-FR" b="0" i="0" u="none" strike="noStrike" err="1">
                <a:solidFill>
                  <a:srgbClr val="1C1D1E"/>
                </a:solidFill>
                <a:effectLst/>
                <a:latin typeface="Open Sans" panose="020B0606030504020204" pitchFamily="34" charset="0"/>
              </a:rPr>
              <a:t>measurement</a:t>
            </a:r>
            <a:r>
              <a:rPr lang="fr-FR" b="0" i="0" u="none" strike="noStrike">
                <a:solidFill>
                  <a:srgbClr val="1C1D1E"/>
                </a:solidFill>
                <a:effectLst/>
                <a:latin typeface="Open Sans" panose="020B0606030504020204" pitchFamily="34" charset="0"/>
              </a:rPr>
              <a:t> </a:t>
            </a:r>
            <a:r>
              <a:rPr lang="fr-FR" b="0" i="0" u="none" strike="noStrike" err="1">
                <a:solidFill>
                  <a:srgbClr val="1C1D1E"/>
                </a:solidFill>
                <a:effectLst/>
                <a:latin typeface="Open Sans" panose="020B0606030504020204" pitchFamily="34" charset="0"/>
              </a:rPr>
              <a:t>error</a:t>
            </a:r>
            <a:r>
              <a:rPr lang="fr-FR" b="0" i="0" u="none" strike="noStrike">
                <a:solidFill>
                  <a:srgbClr val="1C1D1E"/>
                </a:solidFill>
                <a:effectLst/>
                <a:latin typeface="Open Sans" panose="020B0606030504020204" pitchFamily="34" charset="0"/>
              </a:rPr>
              <a:t>; (B) </a:t>
            </a:r>
            <a:r>
              <a:rPr lang="fr-FR" b="0" i="0" u="none" strike="noStrike" err="1">
                <a:solidFill>
                  <a:srgbClr val="1C1D1E"/>
                </a:solidFill>
                <a:effectLst/>
                <a:latin typeface="Open Sans" panose="020B0606030504020204" pitchFamily="34" charset="0"/>
              </a:rPr>
              <a:t>Classical</a:t>
            </a:r>
            <a:r>
              <a:rPr lang="fr-FR" b="0" i="0" u="none" strike="noStrike">
                <a:solidFill>
                  <a:srgbClr val="1C1D1E"/>
                </a:solidFill>
                <a:effectLst/>
                <a:latin typeface="Open Sans" panose="020B0606030504020204" pitchFamily="34" charset="0"/>
              </a:rPr>
              <a:t> </a:t>
            </a:r>
            <a:r>
              <a:rPr lang="fr-FR" b="0" i="0" u="none" strike="noStrike" err="1">
                <a:solidFill>
                  <a:srgbClr val="1C1D1E"/>
                </a:solidFill>
                <a:effectLst/>
                <a:latin typeface="Open Sans" panose="020B0606030504020204" pitchFamily="34" charset="0"/>
              </a:rPr>
              <a:t>measurement</a:t>
            </a:r>
            <a:r>
              <a:rPr lang="fr-FR" b="0" i="0" u="none" strike="noStrike">
                <a:solidFill>
                  <a:srgbClr val="1C1D1E"/>
                </a:solidFill>
                <a:effectLst/>
                <a:latin typeface="Open Sans" panose="020B0606030504020204" pitchFamily="34" charset="0"/>
              </a:rPr>
              <a:t> </a:t>
            </a:r>
            <a:r>
              <a:rPr lang="fr-FR" b="0" i="0" u="none" strike="noStrike" err="1">
                <a:solidFill>
                  <a:srgbClr val="1C1D1E"/>
                </a:solidFill>
                <a:effectLst/>
                <a:latin typeface="Open Sans" panose="020B0606030504020204" pitchFamily="34" charset="0"/>
              </a:rPr>
              <a:t>error</a:t>
            </a:r>
            <a:r>
              <a:rPr lang="fr-FR" b="0" i="0" u="none" strike="noStrike">
                <a:solidFill>
                  <a:srgbClr val="1C1D1E"/>
                </a:solidFill>
                <a:effectLst/>
                <a:latin typeface="Open Sans" panose="020B0606030504020204" pitchFamily="34" charset="0"/>
              </a:rPr>
              <a:t>; (C) </a:t>
            </a:r>
            <a:r>
              <a:rPr lang="fr-FR" b="0" i="0" u="none" strike="noStrike" err="1">
                <a:solidFill>
                  <a:srgbClr val="1C1D1E"/>
                </a:solidFill>
                <a:effectLst/>
                <a:latin typeface="Open Sans" panose="020B0606030504020204" pitchFamily="34" charset="0"/>
              </a:rPr>
              <a:t>Systematic</a:t>
            </a:r>
            <a:r>
              <a:rPr lang="fr-FR" b="0" i="0" u="none" strike="noStrike">
                <a:solidFill>
                  <a:srgbClr val="1C1D1E"/>
                </a:solidFill>
                <a:effectLst/>
                <a:latin typeface="Open Sans" panose="020B0606030504020204" pitchFamily="34" charset="0"/>
              </a:rPr>
              <a:t> </a:t>
            </a:r>
            <a:r>
              <a:rPr lang="fr-FR" b="0" i="0" u="none" strike="noStrike" err="1">
                <a:solidFill>
                  <a:srgbClr val="1C1D1E"/>
                </a:solidFill>
                <a:effectLst/>
                <a:latin typeface="Open Sans" panose="020B0606030504020204" pitchFamily="34" charset="0"/>
              </a:rPr>
              <a:t>measurement</a:t>
            </a:r>
            <a:r>
              <a:rPr lang="fr-FR" b="0" i="0" u="none" strike="noStrike">
                <a:solidFill>
                  <a:srgbClr val="1C1D1E"/>
                </a:solidFill>
                <a:effectLst/>
                <a:latin typeface="Open Sans" panose="020B0606030504020204" pitchFamily="34" charset="0"/>
              </a:rPr>
              <a:t> </a:t>
            </a:r>
            <a:r>
              <a:rPr lang="fr-FR" b="0" i="0" u="none" strike="noStrike" err="1">
                <a:solidFill>
                  <a:srgbClr val="1C1D1E"/>
                </a:solidFill>
                <a:effectLst/>
                <a:latin typeface="Open Sans" panose="020B0606030504020204" pitchFamily="34" charset="0"/>
              </a:rPr>
              <a:t>error</a:t>
            </a:r>
            <a:r>
              <a:rPr lang="fr-FR" b="0" i="0" u="none" strike="noStrike">
                <a:solidFill>
                  <a:srgbClr val="1C1D1E"/>
                </a:solidFill>
                <a:effectLst/>
                <a:latin typeface="Open Sans" panose="020B0606030504020204" pitchFamily="34" charset="0"/>
              </a:rPr>
              <a:t>; (D) </a:t>
            </a:r>
            <a:r>
              <a:rPr lang="fr-FR" b="0" i="0" u="none" strike="noStrike" err="1">
                <a:solidFill>
                  <a:srgbClr val="1C1D1E"/>
                </a:solidFill>
                <a:effectLst/>
                <a:latin typeface="Open Sans" panose="020B0606030504020204" pitchFamily="34" charset="0"/>
              </a:rPr>
              <a:t>Differential</a:t>
            </a:r>
            <a:r>
              <a:rPr lang="fr-FR" b="0" i="0" u="none" strike="noStrike">
                <a:solidFill>
                  <a:srgbClr val="1C1D1E"/>
                </a:solidFill>
                <a:effectLst/>
                <a:latin typeface="Open Sans" panose="020B0606030504020204" pitchFamily="34" charset="0"/>
              </a:rPr>
              <a:t> </a:t>
            </a:r>
            <a:r>
              <a:rPr lang="fr-FR" b="0" i="0" u="none" strike="noStrike" err="1">
                <a:solidFill>
                  <a:srgbClr val="1C1D1E"/>
                </a:solidFill>
                <a:effectLst/>
                <a:latin typeface="Open Sans" panose="020B0606030504020204" pitchFamily="34" charset="0"/>
              </a:rPr>
              <a:t>measurement</a:t>
            </a:r>
            <a:r>
              <a:rPr lang="fr-FR" b="0" i="0" u="none" strike="noStrike">
                <a:solidFill>
                  <a:srgbClr val="1C1D1E"/>
                </a:solidFill>
                <a:effectLst/>
                <a:latin typeface="Open Sans" panose="020B0606030504020204" pitchFamily="34" charset="0"/>
              </a:rPr>
              <a:t> </a:t>
            </a:r>
            <a:r>
              <a:rPr lang="fr-FR" b="0" i="0" u="none" strike="noStrike" err="1">
                <a:solidFill>
                  <a:srgbClr val="1C1D1E"/>
                </a:solidFill>
                <a:effectLst/>
                <a:latin typeface="Open Sans" panose="020B0606030504020204" pitchFamily="34" charset="0"/>
              </a:rPr>
              <a:t>error</a:t>
            </a:r>
            <a:r>
              <a:rPr lang="fr-FR" b="0" i="0" u="none" strike="noStrike">
                <a:solidFill>
                  <a:srgbClr val="1C1D1E"/>
                </a:solidFill>
                <a:effectLst/>
                <a:latin typeface="Open Sans" panose="020B0606030504020204" pitchFamily="34" charset="0"/>
              </a:rPr>
              <a:t>. The </a:t>
            </a:r>
            <a:r>
              <a:rPr lang="fr-FR" b="0" i="0" u="none" strike="noStrike" err="1">
                <a:solidFill>
                  <a:srgbClr val="1C1D1E"/>
                </a:solidFill>
                <a:effectLst/>
                <a:latin typeface="Open Sans" panose="020B0606030504020204" pitchFamily="34" charset="0"/>
              </a:rPr>
              <a:t>left</a:t>
            </a:r>
            <a:r>
              <a:rPr lang="fr-FR" b="0" i="0" u="none" strike="noStrike">
                <a:solidFill>
                  <a:srgbClr val="1C1D1E"/>
                </a:solidFill>
                <a:effectLst/>
                <a:latin typeface="Open Sans" panose="020B0606030504020204" pitchFamily="34" charset="0"/>
              </a:rPr>
              <a:t> plots </a:t>
            </a:r>
            <a:r>
              <a:rPr lang="fr-FR" b="0" i="0" u="none" strike="noStrike" err="1">
                <a:solidFill>
                  <a:srgbClr val="1C1D1E"/>
                </a:solidFill>
                <a:effectLst/>
                <a:latin typeface="Open Sans" panose="020B0606030504020204" pitchFamily="34" charset="0"/>
              </a:rPr>
              <a:t>depict</a:t>
            </a:r>
            <a:r>
              <a:rPr lang="fr-FR" b="0" i="0" u="none" strike="noStrike">
                <a:solidFill>
                  <a:srgbClr val="1C1D1E"/>
                </a:solidFill>
                <a:effectLst/>
                <a:latin typeface="Open Sans" panose="020B0606030504020204" pitchFamily="34" charset="0"/>
              </a:rPr>
              <a:t> </a:t>
            </a:r>
            <a:r>
              <a:rPr lang="fr-FR" b="0" i="0" u="none" strike="noStrike" err="1">
                <a:solidFill>
                  <a:srgbClr val="1C1D1E"/>
                </a:solidFill>
                <a:effectLst/>
                <a:latin typeface="Open Sans" panose="020B0606030504020204" pitchFamily="34" charset="0"/>
              </a:rPr>
              <a:t>every</a:t>
            </a:r>
            <a:r>
              <a:rPr lang="fr-FR" b="0" i="0" u="none" strike="noStrike">
                <a:solidFill>
                  <a:srgbClr val="1C1D1E"/>
                </a:solidFill>
                <a:effectLst/>
                <a:latin typeface="Open Sans" panose="020B0606030504020204" pitchFamily="34" charset="0"/>
              </a:rPr>
              <a:t> </a:t>
            </a:r>
            <a:r>
              <a:rPr lang="fr-FR" b="0" i="0" u="none" strike="noStrike" err="1">
                <a:solidFill>
                  <a:srgbClr val="1C1D1E"/>
                </a:solidFill>
                <a:effectLst/>
                <a:latin typeface="Open Sans" panose="020B0606030504020204" pitchFamily="34" charset="0"/>
              </a:rPr>
              <a:t>thousandth</a:t>
            </a:r>
            <a:r>
              <a:rPr lang="fr-FR" b="0" i="0" u="none" strike="noStrike">
                <a:solidFill>
                  <a:srgbClr val="1C1D1E"/>
                </a:solidFill>
                <a:effectLst/>
                <a:latin typeface="Open Sans" panose="020B0606030504020204" pitchFamily="34" charset="0"/>
              </a:rPr>
              <a:t> </a:t>
            </a:r>
            <a:r>
              <a:rPr lang="fr-FR" b="0" i="0" u="none" strike="noStrike" err="1">
                <a:solidFill>
                  <a:srgbClr val="1C1D1E"/>
                </a:solidFill>
                <a:effectLst/>
                <a:latin typeface="Open Sans" panose="020B0606030504020204" pitchFamily="34" charset="0"/>
              </a:rPr>
              <a:t>estimated</a:t>
            </a:r>
            <a:r>
              <a:rPr lang="fr-FR" b="0" i="0" u="none" strike="noStrike">
                <a:solidFill>
                  <a:srgbClr val="1C1D1E"/>
                </a:solidFill>
                <a:effectLst/>
                <a:latin typeface="Open Sans" panose="020B0606030504020204" pitchFamily="34" charset="0"/>
              </a:rPr>
              <a:t> </a:t>
            </a:r>
            <a:r>
              <a:rPr lang="fr-FR" b="0" i="0" u="none" strike="noStrike" err="1">
                <a:solidFill>
                  <a:srgbClr val="1C1D1E"/>
                </a:solidFill>
                <a:effectLst/>
                <a:latin typeface="Open Sans" panose="020B0606030504020204" pitchFamily="34" charset="0"/>
              </a:rPr>
              <a:t>ordinary</a:t>
            </a:r>
            <a:r>
              <a:rPr lang="fr-FR" b="0" i="0" u="none" strike="noStrike">
                <a:solidFill>
                  <a:srgbClr val="1C1D1E"/>
                </a:solidFill>
                <a:effectLst/>
                <a:latin typeface="Open Sans" panose="020B0606030504020204" pitchFamily="34" charset="0"/>
              </a:rPr>
              <a:t> least squares </a:t>
            </a:r>
            <a:r>
              <a:rPr lang="fr-FR" b="0" i="0" u="none" strike="noStrike" err="1">
                <a:solidFill>
                  <a:srgbClr val="1C1D1E"/>
                </a:solidFill>
                <a:effectLst/>
                <a:latin typeface="Open Sans" panose="020B0606030504020204" pitchFamily="34" charset="0"/>
              </a:rPr>
              <a:t>regression</a:t>
            </a:r>
            <a:r>
              <a:rPr lang="fr-FR" b="0" i="0" u="none" strike="noStrike">
                <a:solidFill>
                  <a:srgbClr val="1C1D1E"/>
                </a:solidFill>
                <a:effectLst/>
                <a:latin typeface="Open Sans" panose="020B0606030504020204" pitchFamily="34" charset="0"/>
              </a:rPr>
              <a:t> line (</a:t>
            </a:r>
            <a:r>
              <a:rPr lang="fr-FR" b="0" i="0" u="none" strike="noStrike" err="1">
                <a:solidFill>
                  <a:srgbClr val="1C1D1E"/>
                </a:solidFill>
                <a:effectLst/>
                <a:latin typeface="Open Sans" panose="020B0606030504020204" pitchFamily="34" charset="0"/>
              </a:rPr>
              <a:t>grey</a:t>
            </a:r>
            <a:r>
              <a:rPr lang="fr-FR" b="0" i="0" u="none" strike="noStrike">
                <a:solidFill>
                  <a:srgbClr val="1C1D1E"/>
                </a:solidFill>
                <a:effectLst/>
                <a:latin typeface="Open Sans" panose="020B0606030504020204" pitchFamily="34" charset="0"/>
              </a:rPr>
              <a:t> </a:t>
            </a:r>
            <a:r>
              <a:rPr lang="fr-FR" b="0" i="0" u="none" strike="noStrike" err="1">
                <a:solidFill>
                  <a:srgbClr val="1C1D1E"/>
                </a:solidFill>
                <a:effectLst/>
                <a:latin typeface="Open Sans" panose="020B0606030504020204" pitchFamily="34" charset="0"/>
              </a:rPr>
              <a:t>lines</a:t>
            </a:r>
            <a:r>
              <a:rPr lang="fr-FR" b="0" i="0" u="none" strike="noStrike">
                <a:solidFill>
                  <a:srgbClr val="1C1D1E"/>
                </a:solidFill>
                <a:effectLst/>
                <a:latin typeface="Open Sans" panose="020B0606030504020204" pitchFamily="34" charset="0"/>
              </a:rPr>
              <a:t>), the </a:t>
            </a:r>
            <a:r>
              <a:rPr lang="fr-FR" b="0" i="0" u="none" strike="noStrike" err="1">
                <a:solidFill>
                  <a:srgbClr val="1C1D1E"/>
                </a:solidFill>
                <a:effectLst/>
                <a:latin typeface="Open Sans" panose="020B0606030504020204" pitchFamily="34" charset="0"/>
              </a:rPr>
              <a:t>average</a:t>
            </a:r>
            <a:r>
              <a:rPr lang="fr-FR" b="0" i="0" u="none" strike="noStrike">
                <a:solidFill>
                  <a:srgbClr val="1C1D1E"/>
                </a:solidFill>
                <a:effectLst/>
                <a:latin typeface="Open Sans" panose="020B0606030504020204" pitchFamily="34" charset="0"/>
              </a:rPr>
              <a:t> </a:t>
            </a:r>
            <a:r>
              <a:rPr lang="fr-FR" b="0" i="0" u="none" strike="noStrike" err="1">
                <a:solidFill>
                  <a:srgbClr val="1C1D1E"/>
                </a:solidFill>
                <a:effectLst/>
                <a:latin typeface="Open Sans" panose="020B0606030504020204" pitchFamily="34" charset="0"/>
              </a:rPr>
              <a:t>estimated</a:t>
            </a:r>
            <a:r>
              <a:rPr lang="fr-FR" b="0" i="0" u="none" strike="noStrike">
                <a:solidFill>
                  <a:srgbClr val="1C1D1E"/>
                </a:solidFill>
                <a:effectLst/>
                <a:latin typeface="Open Sans" panose="020B0606030504020204" pitchFamily="34" charset="0"/>
              </a:rPr>
              <a:t> </a:t>
            </a:r>
            <a:r>
              <a:rPr lang="fr-FR" b="0" i="0" u="none" strike="noStrike" err="1">
                <a:solidFill>
                  <a:srgbClr val="1C1D1E"/>
                </a:solidFill>
                <a:effectLst/>
                <a:latin typeface="Open Sans" panose="020B0606030504020204" pitchFamily="34" charset="0"/>
              </a:rPr>
              <a:t>treatment</a:t>
            </a:r>
            <a:r>
              <a:rPr lang="fr-FR" b="0" i="0" u="none" strike="noStrike">
                <a:solidFill>
                  <a:srgbClr val="1C1D1E"/>
                </a:solidFill>
                <a:effectLst/>
                <a:latin typeface="Open Sans" panose="020B0606030504020204" pitchFamily="34" charset="0"/>
              </a:rPr>
              <a:t> </a:t>
            </a:r>
            <a:r>
              <a:rPr lang="fr-FR" b="0" i="0" u="none" strike="noStrike" err="1">
                <a:solidFill>
                  <a:srgbClr val="1C1D1E"/>
                </a:solidFill>
                <a:effectLst/>
                <a:latin typeface="Open Sans" panose="020B0606030504020204" pitchFamily="34" charset="0"/>
              </a:rPr>
              <a:t>effect</a:t>
            </a:r>
            <a:r>
              <a:rPr lang="fr-FR" b="0" i="0" u="none" strike="noStrike">
                <a:solidFill>
                  <a:srgbClr val="1C1D1E"/>
                </a:solidFill>
                <a:effectLst/>
                <a:latin typeface="Open Sans" panose="020B0606030504020204" pitchFamily="34" charset="0"/>
              </a:rPr>
              <a:t> (</a:t>
            </a:r>
            <a:r>
              <a:rPr lang="fr-FR" b="0" i="0" u="none" strike="noStrike" err="1">
                <a:solidFill>
                  <a:srgbClr val="1C1D1E"/>
                </a:solidFill>
                <a:effectLst/>
                <a:latin typeface="Open Sans" panose="020B0606030504020204" pitchFamily="34" charset="0"/>
              </a:rPr>
              <a:t>dashed</a:t>
            </a:r>
            <a:r>
              <a:rPr lang="fr-FR" b="0" i="0" u="none" strike="noStrike">
                <a:solidFill>
                  <a:srgbClr val="1C1D1E"/>
                </a:solidFill>
                <a:effectLst/>
                <a:latin typeface="Open Sans" panose="020B0606030504020204" pitchFamily="34" charset="0"/>
              </a:rPr>
              <a:t> line), and the </a:t>
            </a:r>
            <a:r>
              <a:rPr lang="fr-FR" b="0" i="0" u="none" strike="noStrike" err="1">
                <a:solidFill>
                  <a:srgbClr val="1C1D1E"/>
                </a:solidFill>
                <a:effectLst/>
                <a:latin typeface="Open Sans" panose="020B0606030504020204" pitchFamily="34" charset="0"/>
              </a:rPr>
              <a:t>true</a:t>
            </a:r>
            <a:r>
              <a:rPr lang="fr-FR" b="0" i="0" u="none" strike="noStrike">
                <a:solidFill>
                  <a:srgbClr val="1C1D1E"/>
                </a:solidFill>
                <a:effectLst/>
                <a:latin typeface="Open Sans" panose="020B0606030504020204" pitchFamily="34" charset="0"/>
              </a:rPr>
              <a:t> </a:t>
            </a:r>
            <a:r>
              <a:rPr lang="fr-FR" b="0" i="0" u="none" strike="noStrike" err="1">
                <a:solidFill>
                  <a:srgbClr val="1C1D1E"/>
                </a:solidFill>
                <a:effectLst/>
                <a:latin typeface="Open Sans" panose="020B0606030504020204" pitchFamily="34" charset="0"/>
              </a:rPr>
              <a:t>effect</a:t>
            </a:r>
            <a:r>
              <a:rPr lang="fr-FR" b="0" i="0" u="none" strike="noStrike">
                <a:solidFill>
                  <a:srgbClr val="1C1D1E"/>
                </a:solidFill>
                <a:effectLst/>
                <a:latin typeface="Open Sans" panose="020B0606030504020204" pitchFamily="34" charset="0"/>
              </a:rPr>
              <a:t> (black line). </a:t>
            </a:r>
            <a:endParaRPr lang="fr-FR" b="1" i="0" u="none" strike="noStrike">
              <a:solidFill>
                <a:srgbClr val="1C1D1E"/>
              </a:solidFill>
              <a:effectLst/>
              <a:latin typeface="Open Sans" panose="020B0606030504020204" pitchFamily="34" charset="0"/>
            </a:endParaRPr>
          </a:p>
          <a:p>
            <a:pPr algn="l"/>
            <a:r>
              <a:rPr lang="fr-FR" b="1" i="0" u="none" strike="noStrike" err="1">
                <a:solidFill>
                  <a:srgbClr val="1C1D1E"/>
                </a:solidFill>
                <a:effectLst/>
                <a:latin typeface="Open Sans" panose="020B0606030504020204" pitchFamily="34" charset="0"/>
              </a:rPr>
              <a:t>Measurement</a:t>
            </a:r>
            <a:r>
              <a:rPr lang="fr-FR" b="1" i="0" u="none" strike="noStrike">
                <a:solidFill>
                  <a:srgbClr val="1C1D1E"/>
                </a:solidFill>
                <a:effectLst/>
                <a:latin typeface="Open Sans" panose="020B0606030504020204" pitchFamily="34" charset="0"/>
              </a:rPr>
              <a:t> </a:t>
            </a:r>
            <a:r>
              <a:rPr lang="fr-FR" b="1" i="0" u="none" strike="noStrike" err="1">
                <a:solidFill>
                  <a:srgbClr val="1C1D1E"/>
                </a:solidFill>
                <a:effectLst/>
                <a:latin typeface="Open Sans" panose="020B0606030504020204" pitchFamily="34" charset="0"/>
              </a:rPr>
              <a:t>error</a:t>
            </a:r>
            <a:r>
              <a:rPr lang="fr-FR" b="1" i="0" u="none" strike="noStrike">
                <a:solidFill>
                  <a:srgbClr val="1C1D1E"/>
                </a:solidFill>
                <a:effectLst/>
                <a:latin typeface="Open Sans" panose="020B0606030504020204" pitchFamily="34" charset="0"/>
              </a:rPr>
              <a:t> in </a:t>
            </a:r>
            <a:r>
              <a:rPr lang="fr-FR" b="1" i="0" u="none" strike="noStrike" err="1">
                <a:solidFill>
                  <a:srgbClr val="1C1D1E"/>
                </a:solidFill>
                <a:effectLst/>
                <a:latin typeface="Open Sans" panose="020B0606030504020204" pitchFamily="34" charset="0"/>
              </a:rPr>
              <a:t>continuous</a:t>
            </a:r>
            <a:r>
              <a:rPr lang="fr-FR" b="1" i="0" u="none" strike="noStrike">
                <a:solidFill>
                  <a:srgbClr val="1C1D1E"/>
                </a:solidFill>
                <a:effectLst/>
                <a:latin typeface="Open Sans" panose="020B0606030504020204" pitchFamily="34" charset="0"/>
              </a:rPr>
              <a:t> </a:t>
            </a:r>
            <a:r>
              <a:rPr lang="fr-FR" b="1" i="0" u="none" strike="noStrike" err="1">
                <a:solidFill>
                  <a:srgbClr val="1C1D1E"/>
                </a:solidFill>
                <a:effectLst/>
                <a:latin typeface="Open Sans" panose="020B0606030504020204" pitchFamily="34" charset="0"/>
              </a:rPr>
              <a:t>endpoints</a:t>
            </a:r>
            <a:r>
              <a:rPr lang="fr-FR" b="1" i="0" u="none" strike="noStrike">
                <a:solidFill>
                  <a:srgbClr val="1C1D1E"/>
                </a:solidFill>
                <a:effectLst/>
                <a:latin typeface="Open Sans" panose="020B0606030504020204" pitchFamily="34" charset="0"/>
              </a:rPr>
              <a:t> in </a:t>
            </a:r>
            <a:r>
              <a:rPr lang="fr-FR" b="1" i="0" u="none" strike="noStrike" err="1">
                <a:solidFill>
                  <a:srgbClr val="1C1D1E"/>
                </a:solidFill>
                <a:effectLst/>
                <a:latin typeface="Open Sans" panose="020B0606030504020204" pitchFamily="34" charset="0"/>
              </a:rPr>
              <a:t>randomised</a:t>
            </a:r>
            <a:r>
              <a:rPr lang="fr-FR" b="1" i="0" u="none" strike="noStrike">
                <a:solidFill>
                  <a:srgbClr val="1C1D1E"/>
                </a:solidFill>
                <a:effectLst/>
                <a:latin typeface="Open Sans" panose="020B0606030504020204" pitchFamily="34" charset="0"/>
              </a:rPr>
              <a:t> trials: </a:t>
            </a:r>
            <a:r>
              <a:rPr lang="fr-FR" b="1" i="0" u="none" strike="noStrike" err="1">
                <a:solidFill>
                  <a:srgbClr val="1C1D1E"/>
                </a:solidFill>
                <a:effectLst/>
                <a:latin typeface="Open Sans" panose="020B0606030504020204" pitchFamily="34" charset="0"/>
              </a:rPr>
              <a:t>Problems</a:t>
            </a:r>
            <a:r>
              <a:rPr lang="fr-FR" b="1" i="0" u="none" strike="noStrike">
                <a:solidFill>
                  <a:srgbClr val="1C1D1E"/>
                </a:solidFill>
                <a:effectLst/>
                <a:latin typeface="Open Sans" panose="020B0606030504020204" pitchFamily="34" charset="0"/>
              </a:rPr>
              <a:t> and solutions </a:t>
            </a:r>
            <a:r>
              <a:rPr lang="fr-FR" b="0" i="0" u="none" strike="noStrike">
                <a:solidFill>
                  <a:srgbClr val="1C1D1E"/>
                </a:solidFill>
                <a:effectLst/>
                <a:latin typeface="Open Sans" panose="020B0606030504020204" pitchFamily="34" charset="0"/>
                <a:hlinkClick r:id="rId4"/>
              </a:rPr>
              <a:t>L. Nab</a:t>
            </a:r>
            <a:r>
              <a:rPr lang="fr-FR" b="0" i="0" u="none" strike="noStrike">
                <a:solidFill>
                  <a:srgbClr val="8B8B8B"/>
                </a:solidFill>
                <a:effectLst/>
                <a:latin typeface="Open Sans" panose="020B0606030504020204" pitchFamily="34" charset="0"/>
              </a:rPr>
              <a:t>, </a:t>
            </a:r>
            <a:r>
              <a:rPr lang="fr-FR" b="0" i="0" u="none" strike="noStrike">
                <a:solidFill>
                  <a:srgbClr val="1C1D1E"/>
                </a:solidFill>
                <a:effectLst/>
                <a:latin typeface="Open Sans" panose="020B0606030504020204" pitchFamily="34" charset="0"/>
                <a:hlinkClick r:id="rId5"/>
              </a:rPr>
              <a:t>R.H.H. Groenwold</a:t>
            </a:r>
            <a:r>
              <a:rPr lang="fr-FR" b="0" i="0" u="none" strike="noStrike">
                <a:solidFill>
                  <a:srgbClr val="8B8B8B"/>
                </a:solidFill>
                <a:effectLst/>
                <a:latin typeface="Open Sans" panose="020B0606030504020204" pitchFamily="34" charset="0"/>
              </a:rPr>
              <a:t>, </a:t>
            </a:r>
            <a:r>
              <a:rPr lang="fr-FR" b="0" i="0" u="none" strike="noStrike">
                <a:solidFill>
                  <a:srgbClr val="1C1D1E"/>
                </a:solidFill>
                <a:effectLst/>
                <a:latin typeface="Open Sans" panose="020B0606030504020204" pitchFamily="34" charset="0"/>
                <a:hlinkClick r:id="rId6"/>
              </a:rPr>
              <a:t>P.M.J. Welsing</a:t>
            </a:r>
            <a:r>
              <a:rPr lang="fr-FR" b="0" i="0" u="none" strike="noStrike">
                <a:solidFill>
                  <a:srgbClr val="8B8B8B"/>
                </a:solidFill>
                <a:effectLst/>
                <a:latin typeface="Open Sans" panose="020B0606030504020204" pitchFamily="34" charset="0"/>
              </a:rPr>
              <a:t>, </a:t>
            </a:r>
            <a:r>
              <a:rPr lang="fr-FR" b="0" i="0" u="none" strike="noStrike">
                <a:solidFill>
                  <a:srgbClr val="1C1D1E"/>
                </a:solidFill>
                <a:effectLst/>
                <a:latin typeface="Open Sans" panose="020B0606030504020204" pitchFamily="34" charset="0"/>
                <a:hlinkClick r:id="rId7"/>
              </a:rPr>
              <a:t>M. van Smeden</a:t>
            </a:r>
            <a:r>
              <a:rPr lang="fr-FR" b="0" i="0" u="none" strike="noStrike">
                <a:solidFill>
                  <a:srgbClr val="1C1D1E"/>
                </a:solidFill>
                <a:effectLst/>
                <a:latin typeface="Open Sans" panose="020B0606030504020204" pitchFamily="34" charset="0"/>
              </a:rPr>
              <a:t> </a:t>
            </a:r>
            <a:r>
              <a:rPr lang="fr-FR" b="0" i="0" u="none" strike="noStrike">
                <a:solidFill>
                  <a:srgbClr val="8B8B8B"/>
                </a:solidFill>
                <a:effectLst/>
                <a:latin typeface="Open Sans" panose="020B0606030504020204" pitchFamily="34" charset="0"/>
              </a:rPr>
              <a:t>First </a:t>
            </a:r>
            <a:r>
              <a:rPr lang="fr-FR" b="0" i="0" u="none" strike="noStrike" err="1">
                <a:solidFill>
                  <a:srgbClr val="8B8B8B"/>
                </a:solidFill>
                <a:effectLst/>
                <a:latin typeface="Open Sans" panose="020B0606030504020204" pitchFamily="34" charset="0"/>
              </a:rPr>
              <a:t>published</a:t>
            </a:r>
            <a:r>
              <a:rPr lang="fr-FR" b="0" i="0" u="none" strike="noStrike">
                <a:solidFill>
                  <a:srgbClr val="8B8B8B"/>
                </a:solidFill>
                <a:effectLst/>
                <a:latin typeface="Open Sans" panose="020B0606030504020204" pitchFamily="34" charset="0"/>
              </a:rPr>
              <a:t>: </a:t>
            </a:r>
            <a:r>
              <a:rPr lang="fr-FR" b="0" i="0" u="none" strike="noStrike">
                <a:solidFill>
                  <a:srgbClr val="1C1D1E"/>
                </a:solidFill>
                <a:effectLst/>
                <a:latin typeface="Open Sans" panose="020B0606030504020204" pitchFamily="34" charset="0"/>
              </a:rPr>
              <a:t>02 </a:t>
            </a:r>
            <a:r>
              <a:rPr lang="fr-FR" b="0" i="0" u="none" strike="noStrike" err="1">
                <a:solidFill>
                  <a:srgbClr val="1C1D1E"/>
                </a:solidFill>
                <a:effectLst/>
                <a:latin typeface="Open Sans" panose="020B0606030504020204" pitchFamily="34" charset="0"/>
              </a:rPr>
              <a:t>September</a:t>
            </a:r>
            <a:r>
              <a:rPr lang="fr-FR" b="0" i="0" u="none" strike="noStrike">
                <a:solidFill>
                  <a:srgbClr val="1C1D1E"/>
                </a:solidFill>
                <a:effectLst/>
                <a:latin typeface="Open Sans" panose="020B0606030504020204" pitchFamily="34" charset="0"/>
              </a:rPr>
              <a:t> 2019</a:t>
            </a:r>
            <a:r>
              <a:rPr lang="fr-FR" b="0" i="0" u="none" strike="noStrike">
                <a:solidFill>
                  <a:srgbClr val="767676"/>
                </a:solidFill>
                <a:effectLst/>
                <a:latin typeface="Open Sans" panose="020B0606030504020204" pitchFamily="34" charset="0"/>
              </a:rPr>
              <a:t>  </a:t>
            </a:r>
            <a:r>
              <a:rPr lang="fr-FR" b="1" i="0" u="none" strike="noStrike">
                <a:solidFill>
                  <a:srgbClr val="767676"/>
                </a:solidFill>
                <a:effectLst/>
                <a:latin typeface="Open Sans" panose="020B0606030504020204" pitchFamily="34" charset="0"/>
                <a:hlinkClick r:id="rId8"/>
              </a:rPr>
              <a:t>https://doi.org/10.1002/sim.8359</a:t>
            </a:r>
            <a:endParaRPr lang="fr-FR" b="0" i="0" u="none" strike="noStrike">
              <a:solidFill>
                <a:srgbClr val="767676"/>
              </a:solidFill>
              <a:effectLst/>
              <a:latin typeface="Open Sans" panose="020B0606030504020204" pitchFamily="34" charset="0"/>
            </a:endParaRPr>
          </a:p>
          <a:p>
            <a:endParaRPr lang="fr-FR"/>
          </a:p>
          <a:p>
            <a:r>
              <a:rPr lang="fr-FR" b="0" i="0" u="none" strike="noStrike" err="1">
                <a:solidFill>
                  <a:srgbClr val="000000"/>
                </a:solidFill>
                <a:effectLst/>
                <a:latin typeface="Open Sans" panose="020B0606030504020204" pitchFamily="34" charset="0"/>
              </a:rPr>
              <a:t>Differential</a:t>
            </a:r>
            <a:r>
              <a:rPr lang="fr-FR" b="0" i="0" u="none" strike="noStrike">
                <a:solidFill>
                  <a:srgbClr val="000000"/>
                </a:solidFill>
                <a:effectLst/>
                <a:latin typeface="Open Sans" panose="020B0606030504020204" pitchFamily="34" charset="0"/>
              </a:rPr>
              <a:t> : The </a:t>
            </a:r>
            <a:r>
              <a:rPr lang="fr-FR" b="0" i="0" u="none" strike="noStrike" err="1">
                <a:solidFill>
                  <a:srgbClr val="000000"/>
                </a:solidFill>
                <a:effectLst/>
                <a:latin typeface="Open Sans" panose="020B0606030504020204" pitchFamily="34" charset="0"/>
              </a:rPr>
              <a:t>measurement</a:t>
            </a:r>
            <a:r>
              <a:rPr lang="fr-FR" b="0" i="0" u="none" strike="noStrike">
                <a:solidFill>
                  <a:srgbClr val="000000"/>
                </a:solidFill>
                <a:effectLst/>
                <a:latin typeface="Open Sans" panose="020B0606030504020204" pitchFamily="34" charset="0"/>
              </a:rPr>
              <a:t> </a:t>
            </a:r>
            <a:r>
              <a:rPr lang="fr-FR" b="0" i="0" u="none" strike="noStrike" err="1">
                <a:solidFill>
                  <a:srgbClr val="000000"/>
                </a:solidFill>
                <a:effectLst/>
                <a:latin typeface="Open Sans" panose="020B0606030504020204" pitchFamily="34" charset="0"/>
              </a:rPr>
              <a:t>error</a:t>
            </a:r>
            <a:r>
              <a:rPr lang="fr-FR" b="0" i="0" u="none" strike="noStrike">
                <a:solidFill>
                  <a:srgbClr val="000000"/>
                </a:solidFill>
                <a:effectLst/>
                <a:latin typeface="Open Sans" panose="020B0606030504020204" pitchFamily="34" charset="0"/>
              </a:rPr>
              <a:t> (structure) </a:t>
            </a:r>
            <a:r>
              <a:rPr lang="fr-FR" b="0" i="0" u="none" strike="noStrike" err="1">
                <a:solidFill>
                  <a:srgbClr val="000000"/>
                </a:solidFill>
                <a:effectLst/>
                <a:latin typeface="Open Sans" panose="020B0606030504020204" pitchFamily="34" charset="0"/>
              </a:rPr>
              <a:t>may</a:t>
            </a:r>
            <a:r>
              <a:rPr lang="fr-FR" b="0" i="0" u="none" strike="noStrike">
                <a:solidFill>
                  <a:srgbClr val="000000"/>
                </a:solidFill>
                <a:effectLst/>
                <a:latin typeface="Open Sans" panose="020B0606030504020204" pitchFamily="34" charset="0"/>
              </a:rPr>
              <a:t> </a:t>
            </a:r>
            <a:r>
              <a:rPr lang="fr-FR" b="0" i="0" u="none" strike="noStrike" err="1">
                <a:solidFill>
                  <a:srgbClr val="000000"/>
                </a:solidFill>
                <a:effectLst/>
                <a:latin typeface="Open Sans" panose="020B0606030504020204" pitchFamily="34" charset="0"/>
              </a:rPr>
              <a:t>also</a:t>
            </a:r>
            <a:r>
              <a:rPr lang="fr-FR" b="0" i="0" u="none" strike="noStrike">
                <a:solidFill>
                  <a:srgbClr val="000000"/>
                </a:solidFill>
                <a:effectLst/>
                <a:latin typeface="Open Sans" panose="020B0606030504020204" pitchFamily="34" charset="0"/>
              </a:rPr>
              <a:t> </a:t>
            </a:r>
            <a:r>
              <a:rPr lang="fr-FR" b="0" i="0" u="none" strike="noStrike" err="1">
                <a:solidFill>
                  <a:srgbClr val="000000"/>
                </a:solidFill>
                <a:effectLst/>
                <a:latin typeface="Open Sans" panose="020B0606030504020204" pitchFamily="34" charset="0"/>
              </a:rPr>
              <a:t>differ</a:t>
            </a:r>
            <a:r>
              <a:rPr lang="fr-FR" b="0" i="0" u="none" strike="noStrike">
                <a:solidFill>
                  <a:srgbClr val="000000"/>
                </a:solidFill>
                <a:effectLst/>
                <a:latin typeface="Open Sans" panose="020B0606030504020204" pitchFamily="34" charset="0"/>
              </a:rPr>
              <a:t> </a:t>
            </a:r>
            <a:r>
              <a:rPr lang="fr-FR" b="0" i="0" u="none" strike="noStrike" err="1">
                <a:solidFill>
                  <a:srgbClr val="000000"/>
                </a:solidFill>
                <a:effectLst/>
                <a:latin typeface="Open Sans" panose="020B0606030504020204" pitchFamily="34" charset="0"/>
              </a:rPr>
              <a:t>between</a:t>
            </a:r>
            <a:r>
              <a:rPr lang="fr-FR" b="0" i="0" u="none" strike="noStrike">
                <a:solidFill>
                  <a:srgbClr val="000000"/>
                </a:solidFill>
                <a:effectLst/>
                <a:latin typeface="Open Sans" panose="020B0606030504020204" pitchFamily="34" charset="0"/>
              </a:rPr>
              <a:t> the </a:t>
            </a:r>
            <a:r>
              <a:rPr lang="fr-FR" b="0" i="0" u="none" strike="noStrike" err="1">
                <a:solidFill>
                  <a:srgbClr val="000000"/>
                </a:solidFill>
                <a:effectLst/>
                <a:latin typeface="Open Sans" panose="020B0606030504020204" pitchFamily="34" charset="0"/>
              </a:rPr>
              <a:t>treatment</a:t>
            </a:r>
            <a:r>
              <a:rPr lang="fr-FR" b="0" i="0" u="none" strike="noStrike">
                <a:solidFill>
                  <a:srgbClr val="000000"/>
                </a:solidFill>
                <a:effectLst/>
                <a:latin typeface="Open Sans" panose="020B0606030504020204" pitchFamily="34" charset="0"/>
              </a:rPr>
              <a:t> </a:t>
            </a:r>
            <a:r>
              <a:rPr lang="fr-FR" b="0" i="0" u="none" strike="noStrike" err="1">
                <a:solidFill>
                  <a:srgbClr val="000000"/>
                </a:solidFill>
                <a:effectLst/>
                <a:latin typeface="Open Sans" panose="020B0606030504020204" pitchFamily="34" charset="0"/>
              </a:rPr>
              <a:t>arms</a:t>
            </a:r>
            <a:r>
              <a:rPr lang="fr-FR" b="0" i="0" u="none" strike="noStrike">
                <a:solidFill>
                  <a:srgbClr val="000000"/>
                </a:solidFill>
                <a:effectLst/>
                <a:latin typeface="Open Sans" panose="020B0606030504020204" pitchFamily="34" charset="0"/>
              </a:rPr>
              <a:t>. In an </a:t>
            </a:r>
            <a:r>
              <a:rPr lang="fr-FR" b="0" i="0" u="none" strike="noStrike" err="1">
                <a:solidFill>
                  <a:srgbClr val="000000"/>
                </a:solidFill>
                <a:effectLst/>
                <a:latin typeface="Open Sans" panose="020B0606030504020204" pitchFamily="34" charset="0"/>
              </a:rPr>
              <a:t>extreme</a:t>
            </a:r>
            <a:r>
              <a:rPr lang="fr-FR" b="0" i="0" u="none" strike="noStrike">
                <a:solidFill>
                  <a:srgbClr val="000000"/>
                </a:solidFill>
                <a:effectLst/>
                <a:latin typeface="Open Sans" panose="020B0606030504020204" pitchFamily="34" charset="0"/>
              </a:rPr>
              <a:t> scenario, </a:t>
            </a:r>
            <a:r>
              <a:rPr lang="fr-FR" b="0" i="0" u="none" strike="noStrike" err="1">
                <a:solidFill>
                  <a:srgbClr val="000000"/>
                </a:solidFill>
                <a:effectLst/>
                <a:latin typeface="Open Sans" panose="020B0606030504020204" pitchFamily="34" charset="0"/>
              </a:rPr>
              <a:t>haemoglobin</a:t>
            </a:r>
            <a:r>
              <a:rPr lang="fr-FR" b="0" i="0" u="none" strike="noStrike">
                <a:solidFill>
                  <a:srgbClr val="000000"/>
                </a:solidFill>
                <a:effectLst/>
                <a:latin typeface="Open Sans" panose="020B0606030504020204" pitchFamily="34" charset="0"/>
              </a:rPr>
              <a:t> </a:t>
            </a:r>
            <a:r>
              <a:rPr lang="fr-FR" b="0" i="0" u="none" strike="noStrike" err="1">
                <a:solidFill>
                  <a:srgbClr val="000000"/>
                </a:solidFill>
                <a:effectLst/>
                <a:latin typeface="Open Sans" panose="020B0606030504020204" pitchFamily="34" charset="0"/>
              </a:rPr>
              <a:t>levels</a:t>
            </a:r>
            <a:r>
              <a:rPr lang="fr-FR" b="0" i="0" u="none" strike="noStrike">
                <a:solidFill>
                  <a:srgbClr val="000000"/>
                </a:solidFill>
                <a:effectLst/>
                <a:latin typeface="Open Sans" panose="020B0606030504020204" pitchFamily="34" charset="0"/>
              </a:rPr>
              <a:t> in placebo group patients </a:t>
            </a:r>
            <a:r>
              <a:rPr lang="fr-FR" b="0" i="0" u="none" strike="noStrike" err="1">
                <a:solidFill>
                  <a:srgbClr val="000000"/>
                </a:solidFill>
                <a:effectLst/>
                <a:latin typeface="Open Sans" panose="020B0606030504020204" pitchFamily="34" charset="0"/>
              </a:rPr>
              <a:t>would</a:t>
            </a:r>
            <a:r>
              <a:rPr lang="fr-FR" b="0" i="0" u="none" strike="noStrike">
                <a:solidFill>
                  <a:srgbClr val="000000"/>
                </a:solidFill>
                <a:effectLst/>
                <a:latin typeface="Open Sans" panose="020B0606030504020204" pitchFamily="34" charset="0"/>
              </a:rPr>
              <a:t> </a:t>
            </a:r>
            <a:r>
              <a:rPr lang="fr-FR" b="0" i="0" u="none" strike="noStrike" err="1">
                <a:solidFill>
                  <a:srgbClr val="000000"/>
                </a:solidFill>
                <a:effectLst/>
                <a:latin typeface="Open Sans" panose="020B0606030504020204" pitchFamily="34" charset="0"/>
              </a:rPr>
              <a:t>be</a:t>
            </a:r>
            <a:r>
              <a:rPr lang="fr-FR" b="0" i="0" u="none" strike="noStrike">
                <a:solidFill>
                  <a:srgbClr val="000000"/>
                </a:solidFill>
                <a:effectLst/>
                <a:latin typeface="Open Sans" panose="020B0606030504020204" pitchFamily="34" charset="0"/>
              </a:rPr>
              <a:t> </a:t>
            </a:r>
            <a:r>
              <a:rPr lang="fr-FR" b="0" i="0" u="none" strike="noStrike" err="1">
                <a:solidFill>
                  <a:srgbClr val="000000"/>
                </a:solidFill>
                <a:effectLst/>
                <a:latin typeface="Open Sans" panose="020B0606030504020204" pitchFamily="34" charset="0"/>
              </a:rPr>
              <a:t>measured</a:t>
            </a:r>
            <a:r>
              <a:rPr lang="fr-FR" b="0" i="0" u="none" strike="noStrike">
                <a:solidFill>
                  <a:srgbClr val="000000"/>
                </a:solidFill>
                <a:effectLst/>
                <a:latin typeface="Open Sans" panose="020B0606030504020204" pitchFamily="34" charset="0"/>
              </a:rPr>
              <a:t> by </a:t>
            </a:r>
            <a:r>
              <a:rPr lang="fr-FR" b="0" i="0" u="none" strike="noStrike" err="1">
                <a:solidFill>
                  <a:srgbClr val="000000"/>
                </a:solidFill>
                <a:effectLst/>
                <a:latin typeface="Open Sans" panose="020B0606030504020204" pitchFamily="34" charset="0"/>
              </a:rPr>
              <a:t>venous</a:t>
            </a:r>
            <a:r>
              <a:rPr lang="fr-FR" b="0" i="0" u="none" strike="noStrike">
                <a:solidFill>
                  <a:srgbClr val="000000"/>
                </a:solidFill>
                <a:effectLst/>
                <a:latin typeface="Open Sans" panose="020B0606030504020204" pitchFamily="34" charset="0"/>
              </a:rPr>
              <a:t> </a:t>
            </a:r>
            <a:r>
              <a:rPr lang="fr-FR" b="0" i="0" u="none" strike="noStrike" err="1">
                <a:solidFill>
                  <a:srgbClr val="000000"/>
                </a:solidFill>
                <a:effectLst/>
                <a:latin typeface="Open Sans" panose="020B0606030504020204" pitchFamily="34" charset="0"/>
              </a:rPr>
              <a:t>blood</a:t>
            </a:r>
            <a:r>
              <a:rPr lang="fr-FR" b="0" i="0" u="none" strike="noStrike">
                <a:solidFill>
                  <a:srgbClr val="000000"/>
                </a:solidFill>
                <a:effectLst/>
                <a:latin typeface="Open Sans" panose="020B0606030504020204" pitchFamily="34" charset="0"/>
              </a:rPr>
              <a:t> </a:t>
            </a:r>
            <a:r>
              <a:rPr lang="fr-FR" b="0" i="0" u="none" strike="noStrike" err="1">
                <a:solidFill>
                  <a:srgbClr val="000000"/>
                </a:solidFill>
                <a:effectLst/>
                <a:latin typeface="Open Sans" panose="020B0606030504020204" pitchFamily="34" charset="0"/>
              </a:rPr>
              <a:t>samples</a:t>
            </a:r>
            <a:r>
              <a:rPr lang="fr-FR" b="0" i="0" u="none" strike="noStrike">
                <a:solidFill>
                  <a:srgbClr val="000000"/>
                </a:solidFill>
                <a:effectLst/>
                <a:latin typeface="Open Sans" panose="020B0606030504020204" pitchFamily="34" charset="0"/>
              </a:rPr>
              <a:t> </a:t>
            </a:r>
            <a:r>
              <a:rPr lang="fr-FR" b="0" i="0" u="none" strike="noStrike" err="1">
                <a:solidFill>
                  <a:srgbClr val="000000"/>
                </a:solidFill>
                <a:effectLst/>
                <a:latin typeface="Open Sans" panose="020B0606030504020204" pitchFamily="34" charset="0"/>
              </a:rPr>
              <a:t>while</a:t>
            </a:r>
            <a:r>
              <a:rPr lang="fr-FR" b="0" i="0" u="none" strike="noStrike">
                <a:solidFill>
                  <a:srgbClr val="000000"/>
                </a:solidFill>
                <a:effectLst/>
                <a:latin typeface="Open Sans" panose="020B0606030504020204" pitchFamily="34" charset="0"/>
              </a:rPr>
              <a:t> patients in active arm (</a:t>
            </a:r>
            <a:r>
              <a:rPr lang="fr-FR" b="0" i="0" u="none" strike="noStrike" err="1">
                <a:solidFill>
                  <a:srgbClr val="000000"/>
                </a:solidFill>
                <a:effectLst/>
                <a:latin typeface="Open Sans" panose="020B0606030504020204" pitchFamily="34" charset="0"/>
              </a:rPr>
              <a:t>iron</a:t>
            </a:r>
            <a:r>
              <a:rPr lang="fr-FR" b="0" i="0" u="none" strike="noStrike">
                <a:solidFill>
                  <a:srgbClr val="000000"/>
                </a:solidFill>
                <a:effectLst/>
                <a:latin typeface="Open Sans" panose="020B0606030504020204" pitchFamily="34" charset="0"/>
              </a:rPr>
              <a:t> </a:t>
            </a:r>
            <a:r>
              <a:rPr lang="fr-FR" b="0" i="0" u="none" strike="noStrike" err="1">
                <a:solidFill>
                  <a:srgbClr val="000000"/>
                </a:solidFill>
                <a:effectLst/>
                <a:latin typeface="Open Sans" panose="020B0606030504020204" pitchFamily="34" charset="0"/>
              </a:rPr>
              <a:t>supplemented</a:t>
            </a:r>
            <a:r>
              <a:rPr lang="fr-FR" b="0" i="0" u="none" strike="noStrike">
                <a:solidFill>
                  <a:srgbClr val="000000"/>
                </a:solidFill>
                <a:effectLst/>
                <a:latin typeface="Open Sans" panose="020B0606030504020204" pitchFamily="34" charset="0"/>
              </a:rPr>
              <a:t>) </a:t>
            </a:r>
            <a:r>
              <a:rPr lang="fr-FR" b="0" i="0" u="none" strike="noStrike" err="1">
                <a:solidFill>
                  <a:srgbClr val="000000"/>
                </a:solidFill>
                <a:effectLst/>
                <a:latin typeface="Open Sans" panose="020B0606030504020204" pitchFamily="34" charset="0"/>
              </a:rPr>
              <a:t>would</a:t>
            </a:r>
            <a:r>
              <a:rPr lang="fr-FR" b="0" i="0" u="none" strike="noStrike">
                <a:solidFill>
                  <a:srgbClr val="000000"/>
                </a:solidFill>
                <a:effectLst/>
                <a:latin typeface="Open Sans" panose="020B0606030504020204" pitchFamily="34" charset="0"/>
              </a:rPr>
              <a:t> </a:t>
            </a:r>
            <a:r>
              <a:rPr lang="fr-FR" b="0" i="0" u="none" strike="noStrike" err="1">
                <a:solidFill>
                  <a:srgbClr val="000000"/>
                </a:solidFill>
                <a:effectLst/>
                <a:latin typeface="Open Sans" panose="020B0606030504020204" pitchFamily="34" charset="0"/>
              </a:rPr>
              <a:t>be</a:t>
            </a:r>
            <a:r>
              <a:rPr lang="fr-FR" b="0" i="0" u="none" strike="noStrike">
                <a:solidFill>
                  <a:srgbClr val="000000"/>
                </a:solidFill>
                <a:effectLst/>
                <a:latin typeface="Open Sans" panose="020B0606030504020204" pitchFamily="34" charset="0"/>
              </a:rPr>
              <a:t> </a:t>
            </a:r>
            <a:r>
              <a:rPr lang="fr-FR" b="0" i="0" u="none" strike="noStrike" err="1">
                <a:solidFill>
                  <a:srgbClr val="000000"/>
                </a:solidFill>
                <a:effectLst/>
                <a:latin typeface="Open Sans" panose="020B0606030504020204" pitchFamily="34" charset="0"/>
              </a:rPr>
              <a:t>measured</a:t>
            </a:r>
            <a:r>
              <a:rPr lang="fr-FR" b="0" i="0" u="none" strike="noStrike">
                <a:solidFill>
                  <a:srgbClr val="000000"/>
                </a:solidFill>
                <a:effectLst/>
                <a:latin typeface="Open Sans" panose="020B0606030504020204" pitchFamily="34" charset="0"/>
              </a:rPr>
              <a:t> </a:t>
            </a:r>
            <a:r>
              <a:rPr lang="fr-FR" b="0" i="0" u="none" strike="noStrike" err="1">
                <a:solidFill>
                  <a:srgbClr val="000000"/>
                </a:solidFill>
                <a:effectLst/>
                <a:latin typeface="Open Sans" panose="020B0606030504020204" pitchFamily="34" charset="0"/>
              </a:rPr>
              <a:t>using</a:t>
            </a:r>
            <a:r>
              <a:rPr lang="fr-FR" b="0" i="0" u="none" strike="noStrike">
                <a:solidFill>
                  <a:srgbClr val="000000"/>
                </a:solidFill>
                <a:effectLst/>
                <a:latin typeface="Open Sans" panose="020B0606030504020204" pitchFamily="34" charset="0"/>
              </a:rPr>
              <a:t> </a:t>
            </a:r>
            <a:r>
              <a:rPr lang="fr-FR" b="0" i="0" u="none" strike="noStrike" err="1">
                <a:solidFill>
                  <a:srgbClr val="000000"/>
                </a:solidFill>
                <a:effectLst/>
                <a:latin typeface="Open Sans" panose="020B0606030504020204" pitchFamily="34" charset="0"/>
              </a:rPr>
              <a:t>capillary</a:t>
            </a:r>
            <a:r>
              <a:rPr lang="fr-FR" b="0" i="0" u="none" strike="noStrike">
                <a:solidFill>
                  <a:srgbClr val="000000"/>
                </a:solidFill>
                <a:effectLst/>
                <a:latin typeface="Open Sans" panose="020B0606030504020204" pitchFamily="34" charset="0"/>
              </a:rPr>
              <a:t> </a:t>
            </a:r>
            <a:r>
              <a:rPr lang="fr-FR" b="0" i="0" u="none" strike="noStrike" err="1">
                <a:solidFill>
                  <a:srgbClr val="000000"/>
                </a:solidFill>
                <a:effectLst/>
                <a:latin typeface="Open Sans" panose="020B0606030504020204" pitchFamily="34" charset="0"/>
              </a:rPr>
              <a:t>blood</a:t>
            </a:r>
            <a:r>
              <a:rPr lang="fr-FR" b="0" i="0" u="none" strike="noStrike">
                <a:solidFill>
                  <a:srgbClr val="000000"/>
                </a:solidFill>
                <a:effectLst/>
                <a:latin typeface="Open Sans" panose="020B0606030504020204" pitchFamily="34" charset="0"/>
              </a:rPr>
              <a:t> </a:t>
            </a:r>
            <a:r>
              <a:rPr lang="fr-FR" b="0" i="0" u="none" strike="noStrike" err="1">
                <a:solidFill>
                  <a:srgbClr val="000000"/>
                </a:solidFill>
                <a:effectLst/>
                <a:latin typeface="Open Sans" panose="020B0606030504020204" pitchFamily="34" charset="0"/>
              </a:rPr>
              <a:t>samples</a:t>
            </a:r>
            <a:r>
              <a:rPr lang="fr-FR" b="0" i="0" u="none" strike="noStrike">
                <a:solidFill>
                  <a:srgbClr val="000000"/>
                </a:solidFill>
                <a:effectLst/>
                <a:latin typeface="Open Sans" panose="020B0606030504020204" pitchFamily="34" charset="0"/>
              </a:rPr>
              <a:t>. </a:t>
            </a:r>
            <a:endParaRPr lang="fr-FR"/>
          </a:p>
        </p:txBody>
      </p:sp>
      <p:sp>
        <p:nvSpPr>
          <p:cNvPr id="4" name="Espace réservé du numéro de diapositive 3"/>
          <p:cNvSpPr>
            <a:spLocks noGrp="1"/>
          </p:cNvSpPr>
          <p:nvPr>
            <p:ph type="sldNum" sz="quarter" idx="5"/>
          </p:nvPr>
        </p:nvSpPr>
        <p:spPr/>
        <p:txBody>
          <a:bodyPr/>
          <a:lstStyle/>
          <a:p>
            <a:fld id="{0A3DEF3B-5CB9-46C6-AA89-B3BE33D42291}" type="slidenum">
              <a:rPr lang="fr-FR" smtClean="0"/>
              <a:t>48</a:t>
            </a:fld>
            <a:endParaRPr lang="fr-FR"/>
          </a:p>
        </p:txBody>
      </p:sp>
    </p:spTree>
    <p:extLst>
      <p:ext uri="{BB962C8B-B14F-4D97-AF65-F5344CB8AC3E}">
        <p14:creationId xmlns:p14="http://schemas.microsoft.com/office/powerpoint/2010/main" val="2082534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4EC86CAF-BE89-4F6D-B0B9-D3719F790F0D}" type="slidenum">
              <a:rPr lang="fr-FR" altLang="fr-FR" smtClean="0"/>
              <a:pPr>
                <a:defRPr/>
              </a:pPr>
              <a:t>12</a:t>
            </a:fld>
            <a:endParaRPr lang="fr-FR" altLang="fr-FR"/>
          </a:p>
        </p:txBody>
      </p:sp>
    </p:spTree>
    <p:extLst>
      <p:ext uri="{BB962C8B-B14F-4D97-AF65-F5344CB8AC3E}">
        <p14:creationId xmlns:p14="http://schemas.microsoft.com/office/powerpoint/2010/main" val="2399175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4EC86CAF-BE89-4F6D-B0B9-D3719F790F0D}" type="slidenum">
              <a:rPr lang="fr-FR" altLang="fr-FR" smtClean="0"/>
              <a:pPr>
                <a:defRPr/>
              </a:pPr>
              <a:t>13</a:t>
            </a:fld>
            <a:endParaRPr lang="fr-FR" altLang="fr-FR"/>
          </a:p>
        </p:txBody>
      </p:sp>
    </p:spTree>
    <p:extLst>
      <p:ext uri="{BB962C8B-B14F-4D97-AF65-F5344CB8AC3E}">
        <p14:creationId xmlns:p14="http://schemas.microsoft.com/office/powerpoint/2010/main" val="3792488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E8B924-6B88-4F26-8189-53FC910A36C5}" type="slidenum">
              <a:rPr lang="fr-FR"/>
              <a:pPr/>
              <a:t>16</a:t>
            </a:fld>
            <a:endParaRPr lang="fr-FR"/>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ln/>
          <a:extLst>
            <a:ext uri="{91240B29-F687-4F45-9708-019B960494DF}">
              <a14:hiddenLine xmlns:a14="http://schemas.microsoft.com/office/drawing/2010/main" w="12700">
                <a:solidFill>
                  <a:schemeClr val="tx1"/>
                </a:solidFill>
                <a:miter lim="800000"/>
                <a:headEnd type="none" w="sm" len="sm"/>
                <a:tailEnd type="none" w="sm" len="sm"/>
              </a14:hiddenLine>
            </a:ext>
          </a:extLst>
        </p:spPr>
        <p:txBody>
          <a:bodyPr/>
          <a:lstStyle/>
          <a:p>
            <a:endParaRPr lang="fr-FR"/>
          </a:p>
        </p:txBody>
      </p:sp>
    </p:spTree>
    <p:extLst>
      <p:ext uri="{BB962C8B-B14F-4D97-AF65-F5344CB8AC3E}">
        <p14:creationId xmlns:p14="http://schemas.microsoft.com/office/powerpoint/2010/main" val="3565714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D4A01BD-3F24-4F0B-9FC4-9BE76DC07B63}" type="slidenum">
              <a:rPr lang="fr-FR" smtClean="0"/>
              <a:t>22</a:t>
            </a:fld>
            <a:endParaRPr lang="fr-FR"/>
          </a:p>
        </p:txBody>
      </p:sp>
    </p:spTree>
    <p:extLst>
      <p:ext uri="{BB962C8B-B14F-4D97-AF65-F5344CB8AC3E}">
        <p14:creationId xmlns:p14="http://schemas.microsoft.com/office/powerpoint/2010/main" val="2776418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E. </a:t>
            </a:r>
            <a:r>
              <a:rPr lang="fr-FR" sz="1800">
                <a:effectLst/>
                <a:latin typeface="Calibri" panose="020F0502020204030204" pitchFamily="34" charset="0"/>
                <a:ea typeface="Calibri" panose="020F0502020204030204" pitchFamily="34" charset="0"/>
              </a:rPr>
              <a:t>La mesure est une représentation numérique du critère de jugement. Le choix entre un auto ou hétéro-questionnaire peut modifier la qualité de la mesure; c’est-à-dire sa précision et entrainer des erreurs de classements ou de mesure. Les erreurs de mesure non différentiels cad sans être influencées par le groupe traité ou pas, tendent à réduire vers le nul la mesure de l’effet du traitement (RR =1). On peut donc passer à côté d’une efficacité si elle existe ou par excès à conclure à la noninfériorité</a:t>
            </a:r>
            <a:endParaRPr lang="fr-FR"/>
          </a:p>
        </p:txBody>
      </p:sp>
      <p:sp>
        <p:nvSpPr>
          <p:cNvPr id="4" name="Espace réservé du numéro de diapositive 3"/>
          <p:cNvSpPr>
            <a:spLocks noGrp="1"/>
          </p:cNvSpPr>
          <p:nvPr>
            <p:ph type="sldNum" sz="quarter" idx="5"/>
          </p:nvPr>
        </p:nvSpPr>
        <p:spPr/>
        <p:txBody>
          <a:bodyPr/>
          <a:lstStyle/>
          <a:p>
            <a:fld id="{6D4A01BD-3F24-4F0B-9FC4-9BE76DC07B63}" type="slidenum">
              <a:rPr lang="fr-FR" smtClean="0"/>
              <a:t>25</a:t>
            </a:fld>
            <a:endParaRPr lang="fr-FR"/>
          </a:p>
        </p:txBody>
      </p:sp>
    </p:spTree>
    <p:extLst>
      <p:ext uri="{BB962C8B-B14F-4D97-AF65-F5344CB8AC3E}">
        <p14:creationId xmlns:p14="http://schemas.microsoft.com/office/powerpoint/2010/main" val="642152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4EC86CAF-BE89-4F6D-B0B9-D3719F790F0D}" type="slidenum">
              <a:rPr lang="fr-FR" altLang="fr-FR" smtClean="0"/>
              <a:pPr>
                <a:defRPr/>
              </a:pPr>
              <a:t>31</a:t>
            </a:fld>
            <a:endParaRPr lang="fr-FR" altLang="fr-FR"/>
          </a:p>
        </p:txBody>
      </p:sp>
    </p:spTree>
    <p:extLst>
      <p:ext uri="{BB962C8B-B14F-4D97-AF65-F5344CB8AC3E}">
        <p14:creationId xmlns:p14="http://schemas.microsoft.com/office/powerpoint/2010/main" val="1676095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a:t>L’autre élément à considérer lors de l’analyse des résultats et donc du calcul du risque relatif concerne les écarts au protocole. Lors d’une étude tout ne se passe pas comme prévu, certains patients vont quitter l’étude avant sa fin, d’autres vont changer de bras de traitement. Lorsque vous allez constituer votre tableau 2X2 vous allez vous demander comment analyser ces patients qui n’ont pas respecté le protocole?
L’analyse adéquate est appelée l’analyse en intention de traitement (ITT). Il s’agit de compter les patients toujours dans le groupe dans lequel ils ont été randomisés, qu’ils aient respecté le protocole ou non. On voit bien donc que pour pouvoir effectuer une analyse en intention de traitement nous avons besoin de connaitre le devenir des patients et de savoir si ils ont présenté l’événement ou pas.
L’analyse en ITT est adéquate car elle maintient le respect de la randomisation, les patients restent dans le groupe dans lequel ils ont été randomisés, ainsi la comparabilité des groupes est respectée, elle est aussi adéquate parce que dans la vie réelle les patients ne vont va suivre exactement les consignes de traitement, ainsi les résultats de l’essai sont proches de la réalité de terrain de tous les jours des médecins.
Enfin, elle est adéquate parce qu’elle ne surestime pas l’effet du traitement comme le montre cet exemple, imaginez que 20 patients dans le groupe traité par A ont eu un AVC, or 10 ont arrêté leur traitement, dans le groupe B aussi, 20 patients ont eu un AVC. L’analyse per protocole consiste à exclure de l’analyse les patients qui n’ont pas respecté le protocole cad les 10 patients ayant eu un AVC mais ayant arrêté leur traitement. Calculons le risque relatif dans ce cas, il sera de 0,55 ou un traitement qui parait très efficace car il réduit le risque d’AVC de 45%.
Maintenant, refaisons la même analyse en gardant ses patients dans l’analyse le risque relatif sera de 1 cad un traitement qui ne fait pas mieux dans le groupe A par rapport au groupe B. </a:t>
            </a:r>
          </a:p>
        </p:txBody>
      </p:sp>
      <p:sp>
        <p:nvSpPr>
          <p:cNvPr id="4" name="Espace réservé du numéro de diapositive 3"/>
          <p:cNvSpPr>
            <a:spLocks noGrp="1"/>
          </p:cNvSpPr>
          <p:nvPr>
            <p:ph type="sldNum" sz="quarter" idx="10"/>
          </p:nvPr>
        </p:nvSpPr>
        <p:spPr/>
        <p:txBody>
          <a:bodyPr/>
          <a:lstStyle/>
          <a:p>
            <a:fld id="{74BF6841-2AC0-4BEB-A0BC-19CDEBE8F806}" type="slidenum">
              <a:rPr lang="fr-FR" smtClean="0"/>
              <a:t>32</a:t>
            </a:fld>
            <a:endParaRPr lang="fr-FR"/>
          </a:p>
        </p:txBody>
      </p:sp>
    </p:spTree>
    <p:extLst>
      <p:ext uri="{BB962C8B-B14F-4D97-AF65-F5344CB8AC3E}">
        <p14:creationId xmlns:p14="http://schemas.microsoft.com/office/powerpoint/2010/main" val="1863894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1" u="sng" dirty="0">
                <a:solidFill>
                  <a:srgbClr val="8E2555"/>
                </a:solidFill>
                <a:effectLst/>
                <a:latin typeface="-apple-system"/>
                <a:hlinkClick r:id="rId3"/>
              </a:rPr>
              <a:t>BMC Medical Research Methodology</a:t>
            </a:r>
            <a:r>
              <a:rPr lang="fr-FR" b="0" i="0" u="none" strike="noStrike" dirty="0">
                <a:solidFill>
                  <a:srgbClr val="333333"/>
                </a:solidFill>
                <a:effectLst/>
                <a:latin typeface="-apple-system"/>
              </a:rPr>
              <a:t> </a:t>
            </a:r>
            <a:r>
              <a:rPr lang="fr-FR" b="1" i="0" u="none" strike="noStrike" dirty="0">
                <a:solidFill>
                  <a:srgbClr val="333333"/>
                </a:solidFill>
                <a:effectLst/>
                <a:latin typeface="-apple-system"/>
              </a:rPr>
              <a:t>volume 21</a:t>
            </a:r>
            <a:r>
              <a:rPr lang="fr-FR" b="0" i="0" u="none" strike="noStrike" dirty="0">
                <a:solidFill>
                  <a:srgbClr val="333333"/>
                </a:solidFill>
                <a:effectLst/>
                <a:latin typeface="-apple-system"/>
              </a:rPr>
              <a:t>, Article </a:t>
            </a:r>
            <a:r>
              <a:rPr lang="fr-FR" b="0" i="0" u="none" strike="noStrike" dirty="0" err="1">
                <a:solidFill>
                  <a:srgbClr val="333333"/>
                </a:solidFill>
                <a:effectLst/>
                <a:latin typeface="-apple-system"/>
              </a:rPr>
              <a:t>number</a:t>
            </a:r>
            <a:r>
              <a:rPr lang="fr-FR" b="0" i="0" u="none" strike="noStrike" dirty="0">
                <a:solidFill>
                  <a:srgbClr val="333333"/>
                </a:solidFill>
                <a:effectLst/>
                <a:latin typeface="-apple-system"/>
              </a:rPr>
              <a:t>: 75 (2021) </a:t>
            </a:r>
          </a:p>
          <a:p>
            <a:pPr algn="l"/>
            <a:r>
              <a:rPr lang="fr-FR" b="1" i="0" u="none" strike="noStrike" dirty="0">
                <a:solidFill>
                  <a:srgbClr val="1B3051"/>
                </a:solidFill>
                <a:effectLst/>
                <a:latin typeface="Europa"/>
              </a:rPr>
              <a:t>Intention-to-</a:t>
            </a:r>
            <a:r>
              <a:rPr lang="fr-FR" b="1" i="0" u="none" strike="noStrike" dirty="0" err="1">
                <a:solidFill>
                  <a:srgbClr val="1B3051"/>
                </a:solidFill>
                <a:effectLst/>
                <a:latin typeface="Europa"/>
              </a:rPr>
              <a:t>treat</a:t>
            </a:r>
            <a:r>
              <a:rPr lang="fr-FR" b="1" i="0" u="none" strike="noStrike" dirty="0">
                <a:solidFill>
                  <a:srgbClr val="1B3051"/>
                </a:solidFill>
                <a:effectLst/>
                <a:latin typeface="Europa"/>
              </a:rPr>
              <a:t> </a:t>
            </a:r>
            <a:r>
              <a:rPr lang="fr-FR" b="1" i="0" u="none" strike="noStrike" dirty="0" err="1">
                <a:solidFill>
                  <a:srgbClr val="1B3051"/>
                </a:solidFill>
                <a:effectLst/>
                <a:latin typeface="Europa"/>
              </a:rPr>
              <a:t>analysis</a:t>
            </a:r>
            <a:r>
              <a:rPr lang="fr-FR" b="1" i="0" u="none" strike="noStrike" dirty="0">
                <a:solidFill>
                  <a:srgbClr val="1B3051"/>
                </a:solidFill>
                <a:effectLst/>
                <a:latin typeface="Europa"/>
              </a:rPr>
              <a:t> </a:t>
            </a:r>
            <a:r>
              <a:rPr lang="fr-FR" b="1" i="0" u="none" strike="noStrike" dirty="0" err="1">
                <a:solidFill>
                  <a:srgbClr val="1B3051"/>
                </a:solidFill>
                <a:effectLst/>
                <a:latin typeface="Europa"/>
              </a:rPr>
              <a:t>may</a:t>
            </a:r>
            <a:r>
              <a:rPr lang="fr-FR" b="1" i="0" u="none" strike="noStrike" dirty="0">
                <a:solidFill>
                  <a:srgbClr val="1B3051"/>
                </a:solidFill>
                <a:effectLst/>
                <a:latin typeface="Europa"/>
              </a:rPr>
              <a:t> </a:t>
            </a:r>
            <a:r>
              <a:rPr lang="fr-FR" b="1" i="0" u="none" strike="noStrike" dirty="0" err="1">
                <a:solidFill>
                  <a:srgbClr val="1B3051"/>
                </a:solidFill>
                <a:effectLst/>
                <a:latin typeface="Europa"/>
              </a:rPr>
              <a:t>be</a:t>
            </a:r>
            <a:r>
              <a:rPr lang="fr-FR" b="1" i="0" u="none" strike="noStrike" dirty="0">
                <a:solidFill>
                  <a:srgbClr val="1B3051"/>
                </a:solidFill>
                <a:effectLst/>
                <a:latin typeface="Europa"/>
              </a:rPr>
              <a:t> more conservative </a:t>
            </a:r>
            <a:r>
              <a:rPr lang="fr-FR" b="1" i="0" u="none" strike="noStrike" dirty="0" err="1">
                <a:solidFill>
                  <a:srgbClr val="1B3051"/>
                </a:solidFill>
                <a:effectLst/>
                <a:latin typeface="Europa"/>
              </a:rPr>
              <a:t>than</a:t>
            </a:r>
            <a:r>
              <a:rPr lang="fr-FR" b="1" i="0" u="none" strike="noStrike" dirty="0">
                <a:solidFill>
                  <a:srgbClr val="1B3051"/>
                </a:solidFill>
                <a:effectLst/>
                <a:latin typeface="Europa"/>
              </a:rPr>
              <a:t> per </a:t>
            </a:r>
            <a:r>
              <a:rPr lang="fr-FR" b="1" i="0" u="none" strike="noStrike" dirty="0" err="1">
                <a:solidFill>
                  <a:srgbClr val="1B3051"/>
                </a:solidFill>
                <a:effectLst/>
                <a:latin typeface="Europa"/>
              </a:rPr>
              <a:t>protocol</a:t>
            </a:r>
            <a:r>
              <a:rPr lang="fr-FR" b="1" i="0" u="none" strike="noStrike" dirty="0">
                <a:solidFill>
                  <a:srgbClr val="1B3051"/>
                </a:solidFill>
                <a:effectLst/>
                <a:latin typeface="Europa"/>
              </a:rPr>
              <a:t> </a:t>
            </a:r>
            <a:r>
              <a:rPr lang="fr-FR" b="1" i="0" u="none" strike="noStrike" dirty="0" err="1">
                <a:solidFill>
                  <a:srgbClr val="1B3051"/>
                </a:solidFill>
                <a:effectLst/>
                <a:latin typeface="Europa"/>
              </a:rPr>
              <a:t>analysis</a:t>
            </a:r>
            <a:r>
              <a:rPr lang="fr-FR" b="1" i="0" u="none" strike="noStrike" dirty="0">
                <a:solidFill>
                  <a:srgbClr val="1B3051"/>
                </a:solidFill>
                <a:effectLst/>
                <a:latin typeface="Europa"/>
              </a:rPr>
              <a:t> in </a:t>
            </a:r>
            <a:r>
              <a:rPr lang="fr-FR" b="1" i="0" u="none" strike="noStrike" dirty="0" err="1">
                <a:solidFill>
                  <a:srgbClr val="1B3051"/>
                </a:solidFill>
                <a:effectLst/>
                <a:latin typeface="Europa"/>
              </a:rPr>
              <a:t>antibiotic</a:t>
            </a:r>
            <a:r>
              <a:rPr lang="fr-FR" b="1" i="0" u="none" strike="noStrike" dirty="0">
                <a:solidFill>
                  <a:srgbClr val="1B3051"/>
                </a:solidFill>
                <a:effectLst/>
                <a:latin typeface="Europa"/>
              </a:rPr>
              <a:t> non-</a:t>
            </a:r>
            <a:r>
              <a:rPr lang="fr-FR" b="1" i="0" u="none" strike="noStrike" dirty="0" err="1">
                <a:solidFill>
                  <a:srgbClr val="1B3051"/>
                </a:solidFill>
                <a:effectLst/>
                <a:latin typeface="Europa"/>
              </a:rPr>
              <a:t>inferiority</a:t>
            </a:r>
            <a:r>
              <a:rPr lang="fr-FR" b="1" i="0" u="none" strike="noStrike" dirty="0">
                <a:solidFill>
                  <a:srgbClr val="1B3051"/>
                </a:solidFill>
                <a:effectLst/>
                <a:latin typeface="Europa"/>
              </a:rPr>
              <a:t> trials: a </a:t>
            </a:r>
            <a:r>
              <a:rPr lang="fr-FR" b="1" i="0" u="none" strike="noStrike" dirty="0" err="1">
                <a:solidFill>
                  <a:srgbClr val="1B3051"/>
                </a:solidFill>
                <a:effectLst/>
                <a:latin typeface="Europa"/>
              </a:rPr>
              <a:t>systematic</a:t>
            </a:r>
            <a:r>
              <a:rPr lang="fr-FR" b="1" i="0" u="none" strike="noStrike" dirty="0">
                <a:solidFill>
                  <a:srgbClr val="1B3051"/>
                </a:solidFill>
                <a:effectLst/>
                <a:latin typeface="Europa"/>
              </a:rPr>
              <a:t> </a:t>
            </a:r>
            <a:r>
              <a:rPr lang="fr-FR" b="1" i="0" u="none" strike="noStrike" dirty="0" err="1">
                <a:solidFill>
                  <a:srgbClr val="1B3051"/>
                </a:solidFill>
                <a:effectLst/>
                <a:latin typeface="Europa"/>
              </a:rPr>
              <a:t>review</a:t>
            </a:r>
            <a:endParaRPr lang="fr-FR" b="1" i="0" u="none" strike="noStrike" dirty="0">
              <a:solidFill>
                <a:srgbClr val="1B3051"/>
              </a:solidFill>
              <a:effectLst/>
              <a:latin typeface="Europa"/>
            </a:endParaRPr>
          </a:p>
          <a:p>
            <a:br>
              <a:rPr lang="fr-FR" dirty="0"/>
            </a:br>
            <a:endParaRPr lang="fr-FR" dirty="0"/>
          </a:p>
        </p:txBody>
      </p:sp>
      <p:sp>
        <p:nvSpPr>
          <p:cNvPr id="4" name="Espace réservé du numéro de diapositive 3"/>
          <p:cNvSpPr>
            <a:spLocks noGrp="1"/>
          </p:cNvSpPr>
          <p:nvPr>
            <p:ph type="sldNum" sz="quarter" idx="5"/>
          </p:nvPr>
        </p:nvSpPr>
        <p:spPr/>
        <p:txBody>
          <a:bodyPr/>
          <a:lstStyle/>
          <a:p>
            <a:fld id="{6D4A01BD-3F24-4F0B-9FC4-9BE76DC07B63}" type="slidenum">
              <a:rPr lang="fr-FR" smtClean="0"/>
              <a:t>35</a:t>
            </a:fld>
            <a:endParaRPr lang="fr-FR"/>
          </a:p>
        </p:txBody>
      </p:sp>
    </p:spTree>
    <p:extLst>
      <p:ext uri="{BB962C8B-B14F-4D97-AF65-F5344CB8AC3E}">
        <p14:creationId xmlns:p14="http://schemas.microsoft.com/office/powerpoint/2010/main" val="20967895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1914449"/>
            <a:ext cx="9143999" cy="1967410"/>
          </a:xfrm>
        </p:spPr>
        <p:txBody>
          <a:bodyPr anchor="b"/>
          <a:lstStyle>
            <a:lvl1pPr algn="ctr">
              <a:defRPr sz="6000">
                <a:solidFill>
                  <a:schemeClr val="accent5">
                    <a:lumMod val="75000"/>
                  </a:schemeClr>
                </a:solidFill>
                <a:latin typeface="Lato" panose="020F0502020204030203"/>
              </a:defRPr>
            </a:lvl1pPr>
          </a:lstStyle>
          <a:p>
            <a:r>
              <a:rPr lang="fr-FR"/>
              <a:t>Modifiez le style du titre</a:t>
            </a:r>
            <a:endParaRPr lang="en-US" dirty="0"/>
          </a:p>
        </p:txBody>
      </p:sp>
      <p:sp>
        <p:nvSpPr>
          <p:cNvPr id="3" name="Subtitle 2"/>
          <p:cNvSpPr>
            <a:spLocks noGrp="1"/>
          </p:cNvSpPr>
          <p:nvPr>
            <p:ph type="subTitle" idx="1"/>
          </p:nvPr>
        </p:nvSpPr>
        <p:spPr>
          <a:xfrm>
            <a:off x="1523999" y="4640362"/>
            <a:ext cx="9144000" cy="41666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05E0EA23-4EF1-A946-92B2-2B46F0274951}" type="datetime1">
              <a:rPr lang="fr-FR" smtClean="0"/>
              <a:t>07/11/2024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C03E45C-6454-4C7E-A460-36074AB91F69}" type="slidenum">
              <a:rPr lang="fr-FR" smtClean="0"/>
              <a:t>‹N°›</a:t>
            </a:fld>
            <a:endParaRPr lang="fr-FR"/>
          </a:p>
        </p:txBody>
      </p:sp>
      <p:pic>
        <p:nvPicPr>
          <p:cNvPr id="7" name="Image 6">
            <a:extLst>
              <a:ext uri="{FF2B5EF4-FFF2-40B4-BE49-F238E27FC236}">
                <a16:creationId xmlns:a16="http://schemas.microsoft.com/office/drawing/2014/main" id="{4BC1E835-AAB6-4AB9-A63E-F73A9A1E2244}"/>
              </a:ext>
            </a:extLst>
          </p:cNvPr>
          <p:cNvPicPr>
            <a:picLocks noChangeAspect="1"/>
          </p:cNvPicPr>
          <p:nvPr/>
        </p:nvPicPr>
        <p:blipFill>
          <a:blip r:embed="rId2"/>
          <a:stretch>
            <a:fillRect/>
          </a:stretch>
        </p:blipFill>
        <p:spPr>
          <a:xfrm>
            <a:off x="169486" y="197277"/>
            <a:ext cx="2727598" cy="1065666"/>
          </a:xfrm>
          <a:prstGeom prst="rect">
            <a:avLst/>
          </a:prstGeom>
        </p:spPr>
      </p:pic>
      <p:pic>
        <p:nvPicPr>
          <p:cNvPr id="1026" name="Picture 2" descr="Résultat de recherche d'images pour &quot;HCL logo&quot;">
            <a:extLst>
              <a:ext uri="{FF2B5EF4-FFF2-40B4-BE49-F238E27FC236}">
                <a16:creationId xmlns:a16="http://schemas.microsoft.com/office/drawing/2014/main" id="{918E1EBD-6056-4ED4-AA64-2552993EA8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76542" y="52852"/>
            <a:ext cx="1354515" cy="1354515"/>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a:extLst>
              <a:ext uri="{FF2B5EF4-FFF2-40B4-BE49-F238E27FC236}">
                <a16:creationId xmlns:a16="http://schemas.microsoft.com/office/drawing/2014/main" id="{D0C58926-F6E2-40F7-A047-D59C68EB1F76}"/>
              </a:ext>
            </a:extLst>
          </p:cNvPr>
          <p:cNvPicPr>
            <a:picLocks noChangeAspect="1"/>
          </p:cNvPicPr>
          <p:nvPr userDrawn="1"/>
        </p:nvPicPr>
        <p:blipFill>
          <a:blip r:embed="rId2"/>
          <a:stretch>
            <a:fillRect/>
          </a:stretch>
        </p:blipFill>
        <p:spPr>
          <a:xfrm>
            <a:off x="169486" y="197277"/>
            <a:ext cx="2727598" cy="1065666"/>
          </a:xfrm>
          <a:prstGeom prst="rect">
            <a:avLst/>
          </a:prstGeom>
        </p:spPr>
      </p:pic>
      <p:pic>
        <p:nvPicPr>
          <p:cNvPr id="10" name="Picture 2" descr="Résultat de recherche d'images pour &quot;HCL logo&quot;">
            <a:extLst>
              <a:ext uri="{FF2B5EF4-FFF2-40B4-BE49-F238E27FC236}">
                <a16:creationId xmlns:a16="http://schemas.microsoft.com/office/drawing/2014/main" id="{4037EC01-7C00-4EE4-B7EE-8022200BF4A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76542" y="52852"/>
            <a:ext cx="1354515" cy="1354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062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7E0FF39-DFCE-6049-BAAD-44B0702B9C35}" type="datetime1">
              <a:rPr lang="fr-FR" smtClean="0"/>
              <a:t>07/11/2024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C03E45C-6454-4C7E-A460-36074AB91F69}" type="slidenum">
              <a:rPr lang="fr-FR" smtClean="0"/>
              <a:t>‹N°›</a:t>
            </a:fld>
            <a:endParaRPr lang="fr-FR"/>
          </a:p>
        </p:txBody>
      </p:sp>
    </p:spTree>
    <p:extLst>
      <p:ext uri="{BB962C8B-B14F-4D97-AF65-F5344CB8AC3E}">
        <p14:creationId xmlns:p14="http://schemas.microsoft.com/office/powerpoint/2010/main" val="296280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2BF1270-5001-0D45-9158-4F7070106812}" type="datetime1">
              <a:rPr lang="fr-FR" smtClean="0"/>
              <a:t>07/11/2024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C03E45C-6454-4C7E-A460-36074AB91F69}" type="slidenum">
              <a:rPr lang="fr-FR" smtClean="0"/>
              <a:t>‹N°›</a:t>
            </a:fld>
            <a:endParaRPr lang="fr-FR"/>
          </a:p>
        </p:txBody>
      </p:sp>
    </p:spTree>
    <p:extLst>
      <p:ext uri="{BB962C8B-B14F-4D97-AF65-F5344CB8AC3E}">
        <p14:creationId xmlns:p14="http://schemas.microsoft.com/office/powerpoint/2010/main" val="2321504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0" y="18255"/>
            <a:ext cx="10106108" cy="1055171"/>
          </a:xfrm>
        </p:spPr>
        <p:txBody>
          <a:bodyPr/>
          <a:lstStyle>
            <a:lvl1pPr>
              <a:defRPr>
                <a:solidFill>
                  <a:schemeClr val="accent5">
                    <a:lumMod val="75000"/>
                  </a:schemeClr>
                </a:solidFill>
                <a:latin typeface="Lato" panose="020F0502020204030203"/>
              </a:defRPr>
            </a:lvl1pPr>
          </a:lstStyle>
          <a:p>
            <a:r>
              <a:rPr lang="fr-FR"/>
              <a:t>Modifiez le style du titre</a:t>
            </a:r>
            <a:endParaRPr lang="en-US" dirty="0"/>
          </a:p>
        </p:txBody>
      </p:sp>
      <p:sp>
        <p:nvSpPr>
          <p:cNvPr id="3" name="Content Placeholder 2"/>
          <p:cNvSpPr>
            <a:spLocks noGrp="1"/>
          </p:cNvSpPr>
          <p:nvPr>
            <p:ph idx="1"/>
          </p:nvPr>
        </p:nvSpPr>
        <p:spPr/>
        <p:txBody>
          <a:bodyPr/>
          <a:lstStyle>
            <a:lvl1pPr marL="457200" indent="-457200">
              <a:buClr>
                <a:schemeClr val="bg2">
                  <a:lumMod val="75000"/>
                </a:schemeClr>
              </a:buClr>
              <a:buFont typeface="Wingdings" panose="05000000000000000000" pitchFamily="2" charset="2"/>
              <a:buChar char="§"/>
              <a:defRPr/>
            </a:lvl1pPr>
            <a:lvl2pPr marL="685800" indent="-228600">
              <a:buClr>
                <a:schemeClr val="bg2"/>
              </a:buClr>
              <a:buFont typeface="Arial" panose="020B0604020202020204" pitchFamily="34" charset="0"/>
              <a:buChar char="•"/>
              <a:defRPr/>
            </a:lvl2pPr>
            <a:lvl3pPr marL="1143000" indent="-228600">
              <a:buClr>
                <a:schemeClr val="bg2"/>
              </a:buClr>
              <a:buFont typeface="Arial" panose="020B0604020202020204" pitchFamily="34" charset="0"/>
              <a:buChar char="•"/>
              <a:defRPr/>
            </a:lvl3pPr>
            <a:lvl4pPr marL="1600200" indent="-228600">
              <a:buClr>
                <a:schemeClr val="bg2"/>
              </a:buClr>
              <a:buFont typeface="Arial" panose="020B0604020202020204" pitchFamily="34" charset="0"/>
              <a:buChar char="•"/>
              <a:defRPr/>
            </a:lvl4pPr>
            <a:lvl5pPr>
              <a:buClr>
                <a:schemeClr val="bg2"/>
              </a:buCl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8716148-C125-5545-A25F-F00B2EDBABB5}" type="datetime1">
              <a:rPr lang="fr-FR" smtClean="0"/>
              <a:t>07/11/2024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C03E45C-6454-4C7E-A460-36074AB91F69}" type="slidenum">
              <a:rPr lang="fr-FR" smtClean="0"/>
              <a:t>‹N°›</a:t>
            </a:fld>
            <a:endParaRPr lang="fr-FR"/>
          </a:p>
        </p:txBody>
      </p:sp>
    </p:spTree>
    <p:extLst>
      <p:ext uri="{BB962C8B-B14F-4D97-AF65-F5344CB8AC3E}">
        <p14:creationId xmlns:p14="http://schemas.microsoft.com/office/powerpoint/2010/main" val="4275053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e simple">
    <p:spTree>
      <p:nvGrpSpPr>
        <p:cNvPr id="1" name=""/>
        <p:cNvGrpSpPr/>
        <p:nvPr/>
      </p:nvGrpSpPr>
      <p:grpSpPr>
        <a:xfrm>
          <a:off x="0" y="0"/>
          <a:ext cx="0" cy="0"/>
          <a:chOff x="0" y="0"/>
          <a:chExt cx="0" cy="0"/>
        </a:xfrm>
      </p:grpSpPr>
      <p:sp>
        <p:nvSpPr>
          <p:cNvPr id="8" name="Espace réservé du numéro de diapositive 38">
            <a:extLst>
              <a:ext uri="{FF2B5EF4-FFF2-40B4-BE49-F238E27FC236}">
                <a16:creationId xmlns:a16="http://schemas.microsoft.com/office/drawing/2014/main" id="{63FECCC0-37DB-2141-8E8E-B50975E6D8DE}"/>
              </a:ext>
            </a:extLst>
          </p:cNvPr>
          <p:cNvSpPr>
            <a:spLocks noGrp="1"/>
          </p:cNvSpPr>
          <p:nvPr>
            <p:ph type="sldNum" sz="quarter" idx="26"/>
          </p:nvPr>
        </p:nvSpPr>
        <p:spPr>
          <a:xfrm>
            <a:off x="11579191" y="693538"/>
            <a:ext cx="612809" cy="613639"/>
          </a:xfrm>
          <a:prstGeom prst="rect">
            <a:avLst/>
          </a:prstGeom>
        </p:spPr>
        <p:txBody>
          <a:bodyPr anchor="ctr"/>
          <a:lstStyle>
            <a:lvl1pPr algn="l">
              <a:defRPr sz="1400">
                <a:solidFill>
                  <a:schemeClr val="bg2"/>
                </a:solidFill>
              </a:defRPr>
            </a:lvl1pPr>
          </a:lstStyle>
          <a:p>
            <a:fld id="{27F63893-9D7C-4D41-AC61-E8ABFBCB521E}" type="slidenum">
              <a:rPr lang="fr-FR" smtClean="0"/>
              <a:pPr/>
              <a:t>‹N°›</a:t>
            </a:fld>
            <a:endParaRPr lang="fr-FR"/>
          </a:p>
        </p:txBody>
      </p:sp>
      <p:sp>
        <p:nvSpPr>
          <p:cNvPr id="16" name="Espace réservé du texte 15">
            <a:extLst>
              <a:ext uri="{FF2B5EF4-FFF2-40B4-BE49-F238E27FC236}">
                <a16:creationId xmlns:a16="http://schemas.microsoft.com/office/drawing/2014/main" id="{4B2BB946-576E-284A-832D-770AB715C9CE}"/>
              </a:ext>
            </a:extLst>
          </p:cNvPr>
          <p:cNvSpPr>
            <a:spLocks noGrp="1"/>
          </p:cNvSpPr>
          <p:nvPr>
            <p:ph type="body" sz="quarter" idx="27"/>
          </p:nvPr>
        </p:nvSpPr>
        <p:spPr>
          <a:xfrm>
            <a:off x="1310132" y="2233556"/>
            <a:ext cx="10134306" cy="4088735"/>
          </a:xfrm>
          <a:prstGeom prst="rect">
            <a:avLst/>
          </a:prstGeom>
        </p:spPr>
        <p:txBody>
          <a:bodyPr>
            <a:normAutofit/>
          </a:bodyPr>
          <a:lstStyle>
            <a:lvl1pPr marL="406400" indent="-398463">
              <a:lnSpc>
                <a:spcPct val="100000"/>
              </a:lnSpc>
              <a:spcBef>
                <a:spcPts val="500"/>
              </a:spcBef>
              <a:buClr>
                <a:schemeClr val="bg2"/>
              </a:buClr>
              <a:buFont typeface="Police système"/>
              <a:buChar char="●"/>
              <a:tabLst/>
              <a:defRPr sz="3000" b="0">
                <a:latin typeface="+mn-lt"/>
              </a:defRPr>
            </a:lvl1pPr>
            <a:lvl2pPr marL="800100" indent="-342900">
              <a:lnSpc>
                <a:spcPct val="100000"/>
              </a:lnSpc>
              <a:buClr>
                <a:schemeClr val="tx2"/>
              </a:buClr>
              <a:buSzPct val="120000"/>
              <a:buFont typeface="Police système"/>
              <a:buChar char="•"/>
              <a:defRPr sz="2600" b="0">
                <a:latin typeface="+mn-lt"/>
              </a:defRPr>
            </a:lvl2pPr>
            <a:lvl3pPr marL="1143000" indent="-296863">
              <a:lnSpc>
                <a:spcPct val="100000"/>
              </a:lnSpc>
              <a:buFont typeface="Police système"/>
              <a:buChar char="•"/>
              <a:tabLst/>
              <a:defRPr sz="2400" b="0">
                <a:latin typeface="+mn-lt"/>
              </a:defRPr>
            </a:lvl3pPr>
            <a:lvl4pPr marL="1385888" marR="0" indent="-26193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200"/>
            </a:lvl4pPr>
            <a:lvl5pPr marL="1649413" indent="-263525">
              <a:buFont typeface="Arial" panose="020B0604020202020204" pitchFamily="34" charset="0"/>
              <a:buChar char="•"/>
              <a:tabLst/>
              <a:defRPr sz="20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20" name="Espace réservé du texte 16">
            <a:extLst>
              <a:ext uri="{FF2B5EF4-FFF2-40B4-BE49-F238E27FC236}">
                <a16:creationId xmlns:a16="http://schemas.microsoft.com/office/drawing/2014/main" id="{2ACF2E53-88F6-BD4B-99E6-ADECF414C959}"/>
              </a:ext>
            </a:extLst>
          </p:cNvPr>
          <p:cNvSpPr>
            <a:spLocks noGrp="1"/>
          </p:cNvSpPr>
          <p:nvPr>
            <p:ph type="body" sz="quarter" idx="19" hasCustomPrompt="1"/>
          </p:nvPr>
        </p:nvSpPr>
        <p:spPr>
          <a:xfrm>
            <a:off x="1310132" y="732616"/>
            <a:ext cx="10134306" cy="535484"/>
          </a:xfrm>
          <a:prstGeom prst="rect">
            <a:avLst/>
          </a:prstGeom>
        </p:spPr>
        <p:txBody>
          <a:bodyPr anchor="b">
            <a:noAutofit/>
          </a:bodyPr>
          <a:lstStyle>
            <a:lvl1pPr marL="0" indent="0">
              <a:buFontTx/>
              <a:buNone/>
              <a:defRPr sz="3400" b="1" cap="all" baseline="0">
                <a:solidFill>
                  <a:schemeClr val="bg2"/>
                </a:solidFill>
              </a:defRPr>
            </a:lvl1pPr>
          </a:lstStyle>
          <a:p>
            <a:r>
              <a:rPr lang="fr-FR" dirty="0"/>
              <a:t>Titre DE LA PAGE</a:t>
            </a:r>
          </a:p>
        </p:txBody>
      </p:sp>
      <p:sp>
        <p:nvSpPr>
          <p:cNvPr id="21" name="Espace réservé du texte 16">
            <a:extLst>
              <a:ext uri="{FF2B5EF4-FFF2-40B4-BE49-F238E27FC236}">
                <a16:creationId xmlns:a16="http://schemas.microsoft.com/office/drawing/2014/main" id="{F02F07DF-2781-AF4D-A902-322A8945E5B7}"/>
              </a:ext>
            </a:extLst>
          </p:cNvPr>
          <p:cNvSpPr>
            <a:spLocks noGrp="1"/>
          </p:cNvSpPr>
          <p:nvPr>
            <p:ph type="body" sz="quarter" idx="20" hasCustomPrompt="1"/>
          </p:nvPr>
        </p:nvSpPr>
        <p:spPr>
          <a:xfrm>
            <a:off x="1310132" y="1284387"/>
            <a:ext cx="9704231" cy="486557"/>
          </a:xfrm>
          <a:prstGeom prst="rect">
            <a:avLst/>
          </a:prstGeom>
        </p:spPr>
        <p:txBody>
          <a:bodyPr anchor="t">
            <a:noAutofit/>
          </a:bodyPr>
          <a:lstStyle>
            <a:lvl1pPr marL="0" indent="0">
              <a:buFontTx/>
              <a:buNone/>
              <a:defRPr sz="2400" b="0" cap="all" baseline="0">
                <a:solidFill>
                  <a:schemeClr val="tx2"/>
                </a:solidFill>
              </a:defRPr>
            </a:lvl1pPr>
          </a:lstStyle>
          <a:p>
            <a:r>
              <a:rPr lang="fr-FR" dirty="0"/>
              <a:t>Sous-titre</a:t>
            </a:r>
          </a:p>
        </p:txBody>
      </p:sp>
      <p:pic>
        <p:nvPicPr>
          <p:cNvPr id="9" name="Imag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61773" y="5689325"/>
            <a:ext cx="641385" cy="641385"/>
          </a:xfrm>
          <a:prstGeom prst="rect">
            <a:avLst/>
          </a:prstGeom>
        </p:spPr>
      </p:pic>
    </p:spTree>
    <p:extLst>
      <p:ext uri="{BB962C8B-B14F-4D97-AF65-F5344CB8AC3E}">
        <p14:creationId xmlns:p14="http://schemas.microsoft.com/office/powerpoint/2010/main" val="3905353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0" y="18255"/>
            <a:ext cx="10106108" cy="1055171"/>
          </a:xfrm>
        </p:spPr>
        <p:txBody>
          <a:bodyPr/>
          <a:lstStyle>
            <a:lvl1pPr>
              <a:defRPr>
                <a:solidFill>
                  <a:schemeClr val="accent5">
                    <a:lumMod val="75000"/>
                  </a:schemeClr>
                </a:solidFill>
                <a:latin typeface="Lato" panose="020F0502020204030203"/>
              </a:defRPr>
            </a:lvl1pPr>
          </a:lstStyle>
          <a:p>
            <a:r>
              <a:rPr lang="fr-FR"/>
              <a:t>Modifiez le style du titre</a:t>
            </a:r>
            <a:endParaRPr lang="en-US" dirty="0"/>
          </a:p>
        </p:txBody>
      </p:sp>
      <p:sp>
        <p:nvSpPr>
          <p:cNvPr id="3" name="Content Placeholder 2"/>
          <p:cNvSpPr>
            <a:spLocks noGrp="1"/>
          </p:cNvSpPr>
          <p:nvPr>
            <p:ph idx="1"/>
          </p:nvPr>
        </p:nvSpPr>
        <p:spPr/>
        <p:txBody>
          <a:bodyPr/>
          <a:lstStyle>
            <a:lvl1pPr marL="457200" indent="-457200">
              <a:buClr>
                <a:schemeClr val="bg2">
                  <a:lumMod val="75000"/>
                </a:schemeClr>
              </a:buClr>
              <a:buFont typeface="Wingdings" panose="05000000000000000000" pitchFamily="2" charset="2"/>
              <a:buChar char="§"/>
              <a:defRPr/>
            </a:lvl1pPr>
            <a:lvl2pPr marL="685800" indent="-228600">
              <a:buClr>
                <a:schemeClr val="bg2"/>
              </a:buClr>
              <a:buFont typeface="Arial" panose="020B0604020202020204" pitchFamily="34" charset="0"/>
              <a:buChar char="•"/>
              <a:defRPr/>
            </a:lvl2pPr>
            <a:lvl3pPr marL="1143000" indent="-228600">
              <a:buClr>
                <a:schemeClr val="bg2"/>
              </a:buClr>
              <a:buFont typeface="Arial" panose="020B0604020202020204" pitchFamily="34" charset="0"/>
              <a:buChar char="•"/>
              <a:defRPr/>
            </a:lvl3pPr>
            <a:lvl4pPr marL="1600200" indent="-228600">
              <a:buClr>
                <a:schemeClr val="bg2"/>
              </a:buClr>
              <a:buFont typeface="Arial" panose="020B0604020202020204" pitchFamily="34" charset="0"/>
              <a:buChar char="•"/>
              <a:defRPr/>
            </a:lvl4pPr>
            <a:lvl5pPr>
              <a:buClr>
                <a:schemeClr val="bg2"/>
              </a:buCl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67D4E1A-9556-8B46-A723-E6B7B8D6FC22}" type="datetime1">
              <a:rPr lang="fr-FR" smtClean="0"/>
              <a:t>07/11/2024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C03E45C-6454-4C7E-A460-36074AB91F69}" type="slidenum">
              <a:rPr lang="fr-FR" smtClean="0"/>
              <a:t>‹N°›</a:t>
            </a:fld>
            <a:endParaRPr lang="fr-FR"/>
          </a:p>
        </p:txBody>
      </p:sp>
    </p:spTree>
    <p:extLst>
      <p:ext uri="{BB962C8B-B14F-4D97-AF65-F5344CB8AC3E}">
        <p14:creationId xmlns:p14="http://schemas.microsoft.com/office/powerpoint/2010/main" val="4099703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88580D8-AFC6-994A-BF17-8A7385E1B5EC}" type="datetime1">
              <a:rPr lang="fr-FR" smtClean="0"/>
              <a:t>07/11/2024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C03E45C-6454-4C7E-A460-36074AB91F69}" type="slidenum">
              <a:rPr lang="fr-FR" smtClean="0"/>
              <a:t>‹N°›</a:t>
            </a:fld>
            <a:endParaRPr lang="fr-FR"/>
          </a:p>
        </p:txBody>
      </p:sp>
    </p:spTree>
    <p:extLst>
      <p:ext uri="{BB962C8B-B14F-4D97-AF65-F5344CB8AC3E}">
        <p14:creationId xmlns:p14="http://schemas.microsoft.com/office/powerpoint/2010/main" val="3070962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EF600B7-35B0-8047-AD1F-D8BC6FAD9120}" type="datetime1">
              <a:rPr lang="fr-FR" smtClean="0"/>
              <a:t>07/11/2024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C03E45C-6454-4C7E-A460-36074AB91F69}" type="slidenum">
              <a:rPr lang="fr-FR" smtClean="0"/>
              <a:t>‹N°›</a:t>
            </a:fld>
            <a:endParaRPr lang="fr-FR"/>
          </a:p>
        </p:txBody>
      </p:sp>
    </p:spTree>
    <p:extLst>
      <p:ext uri="{BB962C8B-B14F-4D97-AF65-F5344CB8AC3E}">
        <p14:creationId xmlns:p14="http://schemas.microsoft.com/office/powerpoint/2010/main" val="809343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D652BC4-60BB-6840-8E18-97160A0D2EEF}" type="datetime1">
              <a:rPr lang="fr-FR" smtClean="0"/>
              <a:t>07/11/2024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AC03E45C-6454-4C7E-A460-36074AB91F69}" type="slidenum">
              <a:rPr lang="fr-FR" smtClean="0"/>
              <a:t>‹N°›</a:t>
            </a:fld>
            <a:endParaRPr lang="fr-FR"/>
          </a:p>
        </p:txBody>
      </p:sp>
    </p:spTree>
    <p:extLst>
      <p:ext uri="{BB962C8B-B14F-4D97-AF65-F5344CB8AC3E}">
        <p14:creationId xmlns:p14="http://schemas.microsoft.com/office/powerpoint/2010/main" val="2296986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F94062EC-3356-DB42-A6DB-1A56F39B14E9}" type="datetime1">
              <a:rPr lang="fr-FR" smtClean="0"/>
              <a:t>07/11/2024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C03E45C-6454-4C7E-A460-36074AB91F69}" type="slidenum">
              <a:rPr lang="fr-FR" smtClean="0"/>
              <a:t>‹N°›</a:t>
            </a:fld>
            <a:endParaRPr lang="fr-FR"/>
          </a:p>
        </p:txBody>
      </p:sp>
    </p:spTree>
    <p:extLst>
      <p:ext uri="{BB962C8B-B14F-4D97-AF65-F5344CB8AC3E}">
        <p14:creationId xmlns:p14="http://schemas.microsoft.com/office/powerpoint/2010/main" val="3202506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F59F34-E312-1541-B859-BAB5FA456424}" type="datetime1">
              <a:rPr lang="fr-FR" smtClean="0"/>
              <a:t>07/11/2024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AC03E45C-6454-4C7E-A460-36074AB91F69}" type="slidenum">
              <a:rPr lang="fr-FR" smtClean="0"/>
              <a:t>‹N°›</a:t>
            </a:fld>
            <a:endParaRPr lang="fr-FR"/>
          </a:p>
        </p:txBody>
      </p:sp>
    </p:spTree>
    <p:extLst>
      <p:ext uri="{BB962C8B-B14F-4D97-AF65-F5344CB8AC3E}">
        <p14:creationId xmlns:p14="http://schemas.microsoft.com/office/powerpoint/2010/main" val="3143267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BE2AE94-A4A8-4F4D-A9DF-FCD746A69A27}" type="datetime1">
              <a:rPr lang="fr-FR" smtClean="0"/>
              <a:t>07/11/2024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C03E45C-6454-4C7E-A460-36074AB91F69}" type="slidenum">
              <a:rPr lang="fr-FR" smtClean="0"/>
              <a:t>‹N°›</a:t>
            </a:fld>
            <a:endParaRPr lang="fr-FR"/>
          </a:p>
        </p:txBody>
      </p:sp>
    </p:spTree>
    <p:extLst>
      <p:ext uri="{BB962C8B-B14F-4D97-AF65-F5344CB8AC3E}">
        <p14:creationId xmlns:p14="http://schemas.microsoft.com/office/powerpoint/2010/main" val="1934400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923D965-2F63-9444-B854-1545F1482552}" type="datetime1">
              <a:rPr lang="fr-FR" smtClean="0"/>
              <a:t>07/11/2024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C03E45C-6454-4C7E-A460-36074AB91F69}" type="slidenum">
              <a:rPr lang="fr-FR" smtClean="0"/>
              <a:t>‹N°›</a:t>
            </a:fld>
            <a:endParaRPr lang="fr-FR"/>
          </a:p>
        </p:txBody>
      </p:sp>
    </p:spTree>
    <p:extLst>
      <p:ext uri="{BB962C8B-B14F-4D97-AF65-F5344CB8AC3E}">
        <p14:creationId xmlns:p14="http://schemas.microsoft.com/office/powerpoint/2010/main" val="3222862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144B8E-8918-A941-A9ED-C9E92BF2BB00}" type="datetime1">
              <a:rPr lang="fr-FR" smtClean="0"/>
              <a:t>07/11/2024</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03E45C-6454-4C7E-A460-36074AB91F69}" type="slidenum">
              <a:rPr lang="fr-FR" smtClean="0"/>
              <a:t>‹N°›</a:t>
            </a:fld>
            <a:endParaRPr lang="fr-FR"/>
          </a:p>
        </p:txBody>
      </p:sp>
    </p:spTree>
    <p:extLst>
      <p:ext uri="{BB962C8B-B14F-4D97-AF65-F5344CB8AC3E}">
        <p14:creationId xmlns:p14="http://schemas.microsoft.com/office/powerpoint/2010/main" val="210681904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662" r:id="rId12"/>
    <p:sldLayoutId id="2147483713" r:id="rId13"/>
  </p:sldLayoutIdLst>
  <p:hf hdr="0" ftr="0" dt="0"/>
  <p:txStyles>
    <p:titleStyle>
      <a:lvl1pPr algn="l" defTabSz="914400" rtl="0" eaLnBrk="1" latinLnBrk="0" hangingPunct="1">
        <a:lnSpc>
          <a:spcPct val="90000"/>
        </a:lnSpc>
        <a:spcBef>
          <a:spcPct val="0"/>
        </a:spcBef>
        <a:buNone/>
        <a:defRPr sz="4400" kern="1200">
          <a:solidFill>
            <a:schemeClr val="accent5">
              <a:lumMod val="75000"/>
            </a:schemeClr>
          </a:solidFill>
          <a:latin typeface="Lato" panose="020F0502020204030203"/>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3" Type="http://schemas.openxmlformats.org/officeDocument/2006/relationships/tags" Target="../tags/tag3.xml"/><Relationship Id="rId21" Type="http://schemas.openxmlformats.org/officeDocument/2006/relationships/image" Target="../media/image9.wmf"/><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notesSlide" Target="../notesSlides/notesSlide8.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19" Type="http://schemas.openxmlformats.org/officeDocument/2006/relationships/slideLayout" Target="../slideLayouts/slideLayout2.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748B53-1625-4449-89CC-676A3E8B04DC}"/>
              </a:ext>
            </a:extLst>
          </p:cNvPr>
          <p:cNvSpPr>
            <a:spLocks noGrp="1"/>
          </p:cNvSpPr>
          <p:nvPr>
            <p:ph type="ctrTitle"/>
          </p:nvPr>
        </p:nvSpPr>
        <p:spPr/>
        <p:txBody>
          <a:bodyPr/>
          <a:lstStyle/>
          <a:p>
            <a:r>
              <a:rPr lang="fr-FR" dirty="0"/>
              <a:t>ED : Essais clinique de non infériorité</a:t>
            </a:r>
          </a:p>
        </p:txBody>
      </p:sp>
      <p:sp>
        <p:nvSpPr>
          <p:cNvPr id="3" name="Sous-titre 2">
            <a:extLst>
              <a:ext uri="{FF2B5EF4-FFF2-40B4-BE49-F238E27FC236}">
                <a16:creationId xmlns:a16="http://schemas.microsoft.com/office/drawing/2014/main" id="{F74CD722-3AA5-47BF-9A31-52600FE2D9CA}"/>
              </a:ext>
            </a:extLst>
          </p:cNvPr>
          <p:cNvSpPr>
            <a:spLocks noGrp="1"/>
          </p:cNvSpPr>
          <p:nvPr>
            <p:ph type="subTitle" idx="1"/>
          </p:nvPr>
        </p:nvSpPr>
        <p:spPr>
          <a:xfrm>
            <a:off x="1523999" y="4060556"/>
            <a:ext cx="9144000" cy="1815458"/>
          </a:xfrm>
        </p:spPr>
        <p:txBody>
          <a:bodyPr>
            <a:normAutofit/>
          </a:bodyPr>
          <a:lstStyle/>
          <a:p>
            <a:r>
              <a:rPr lang="fr-FR" sz="1200" dirty="0"/>
              <a:t>Prof Behrouz KASSAI</a:t>
            </a:r>
          </a:p>
          <a:p>
            <a:r>
              <a:rPr lang="fr-FR" sz="1200" dirty="0"/>
              <a:t>Centre d’Investigation Clinique</a:t>
            </a:r>
          </a:p>
          <a:p>
            <a:r>
              <a:rPr lang="fr-FR" sz="1200" dirty="0"/>
              <a:t>Service de Pharmacotoxicologie</a:t>
            </a:r>
          </a:p>
          <a:p>
            <a:r>
              <a:rPr lang="fr-FR" sz="1200" dirty="0"/>
              <a:t>Groupement Hospitalier EST</a:t>
            </a:r>
          </a:p>
          <a:p>
            <a:r>
              <a:rPr lang="fr-FR" sz="1200" dirty="0"/>
              <a:t>Sujet préparé par Dr Nourredine-Prof </a:t>
            </a:r>
            <a:r>
              <a:rPr lang="fr-FR" sz="1200" dirty="0" err="1"/>
              <a:t>Cucherat</a:t>
            </a:r>
            <a:endParaRPr lang="fr-FR" sz="1200"/>
          </a:p>
        </p:txBody>
      </p:sp>
      <p:sp>
        <p:nvSpPr>
          <p:cNvPr id="4" name="Espace réservé du numéro de diapositive 3">
            <a:extLst>
              <a:ext uri="{FF2B5EF4-FFF2-40B4-BE49-F238E27FC236}">
                <a16:creationId xmlns:a16="http://schemas.microsoft.com/office/drawing/2014/main" id="{478723B8-5A2A-D3F3-E694-B3C98B06CB0F}"/>
              </a:ext>
            </a:extLst>
          </p:cNvPr>
          <p:cNvSpPr>
            <a:spLocks noGrp="1"/>
          </p:cNvSpPr>
          <p:nvPr>
            <p:ph type="sldNum" sz="quarter" idx="12"/>
          </p:nvPr>
        </p:nvSpPr>
        <p:spPr/>
        <p:txBody>
          <a:bodyPr/>
          <a:lstStyle/>
          <a:p>
            <a:fld id="{AC03E45C-6454-4C7E-A460-36074AB91F69}" type="slidenum">
              <a:rPr lang="fr-FR" smtClean="0"/>
              <a:t>1</a:t>
            </a:fld>
            <a:endParaRPr lang="fr-FR"/>
          </a:p>
        </p:txBody>
      </p:sp>
    </p:spTree>
    <p:extLst>
      <p:ext uri="{BB962C8B-B14F-4D97-AF65-F5344CB8AC3E}">
        <p14:creationId xmlns:p14="http://schemas.microsoft.com/office/powerpoint/2010/main" val="586746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3639" y="18255"/>
            <a:ext cx="11075831" cy="1055171"/>
          </a:xfrm>
        </p:spPr>
        <p:txBody>
          <a:bodyPr>
            <a:normAutofit/>
          </a:bodyPr>
          <a:lstStyle/>
          <a:p>
            <a:r>
              <a:rPr lang="fr-FR" dirty="0"/>
              <a:t>Seuil de noninfériorité, différence de risque</a:t>
            </a:r>
          </a:p>
        </p:txBody>
      </p:sp>
      <p:sp>
        <p:nvSpPr>
          <p:cNvPr id="4" name="Rectangle 3"/>
          <p:cNvSpPr/>
          <p:nvPr/>
        </p:nvSpPr>
        <p:spPr>
          <a:xfrm>
            <a:off x="858203" y="1014116"/>
            <a:ext cx="10279905" cy="1019793"/>
          </a:xfrm>
          <a:prstGeom prst="rect">
            <a:avLst/>
          </a:prstGeom>
        </p:spPr>
        <p:txBody>
          <a:bodyPr wrap="square">
            <a:spAutoFit/>
          </a:bodyPr>
          <a:lstStyle/>
          <a:p>
            <a:r>
              <a:rPr lang="fr-FR" sz="2000">
                <a:latin typeface="Calibri" panose="020F0502020204030204" pitchFamily="34" charset="0"/>
              </a:rPr>
              <a:t>Exemple : </a:t>
            </a:r>
            <a:r>
              <a:rPr lang="fr-FR" sz="2000" err="1">
                <a:latin typeface="Calibri" panose="020F0502020204030204" pitchFamily="34" charset="0"/>
              </a:rPr>
              <a:t>Warfarin</a:t>
            </a:r>
            <a:r>
              <a:rPr lang="fr-FR" sz="2000">
                <a:latin typeface="Calibri" panose="020F0502020204030204" pitchFamily="34" charset="0"/>
              </a:rPr>
              <a:t> réduit le risque d’AVC vs placebo en moyenne de - 2,9% avec une borne supérieure d’IC de -1,36%, quelle perte d’efficacité serait acceptable si on souhaite la comparer à un nouvel anticoagulant?</a:t>
            </a:r>
          </a:p>
        </p:txBody>
      </p:sp>
      <p:cxnSp>
        <p:nvCxnSpPr>
          <p:cNvPr id="6" name="Connecteur droit 5"/>
          <p:cNvCxnSpPr/>
          <p:nvPr/>
        </p:nvCxnSpPr>
        <p:spPr bwMode="auto">
          <a:xfrm>
            <a:off x="3431704" y="5301208"/>
            <a:ext cx="6264696" cy="144016"/>
          </a:xfrm>
          <a:prstGeom prst="line">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Connecteur droit 6"/>
          <p:cNvCxnSpPr/>
          <p:nvPr/>
        </p:nvCxnSpPr>
        <p:spPr bwMode="auto">
          <a:xfrm flipV="1">
            <a:off x="3465984" y="5841268"/>
            <a:ext cx="5697612" cy="36004"/>
          </a:xfrm>
          <a:prstGeom prst="line">
            <a:avLst/>
          </a:prstGeom>
          <a:ln/>
        </p:spPr>
        <p:style>
          <a:lnRef idx="3">
            <a:schemeClr val="dk1"/>
          </a:lnRef>
          <a:fillRef idx="0">
            <a:schemeClr val="dk1"/>
          </a:fillRef>
          <a:effectRef idx="2">
            <a:schemeClr val="dk1"/>
          </a:effectRef>
          <a:fontRef idx="minor">
            <a:schemeClr val="tx1"/>
          </a:fontRef>
        </p:style>
      </p:cxnSp>
      <p:sp>
        <p:nvSpPr>
          <p:cNvPr id="8" name="ZoneTexte 7"/>
          <p:cNvSpPr txBox="1"/>
          <p:nvPr/>
        </p:nvSpPr>
        <p:spPr>
          <a:xfrm>
            <a:off x="1779991" y="3784685"/>
            <a:ext cx="1853008" cy="58477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fr-FR" sz="1600">
                <a:latin typeface="Calibri" panose="020F0502020204030204" pitchFamily="34" charset="0"/>
              </a:rPr>
              <a:t>Réduction du risque</a:t>
            </a:r>
          </a:p>
          <a:p>
            <a:r>
              <a:rPr lang="fr-FR" sz="1600" err="1">
                <a:latin typeface="Calibri" panose="020F0502020204030204" pitchFamily="34" charset="0"/>
              </a:rPr>
              <a:t>Warfarin</a:t>
            </a:r>
            <a:r>
              <a:rPr lang="fr-FR" sz="1600">
                <a:latin typeface="Calibri" panose="020F0502020204030204" pitchFamily="34" charset="0"/>
              </a:rPr>
              <a:t> vs Placebo</a:t>
            </a:r>
          </a:p>
        </p:txBody>
      </p:sp>
      <p:cxnSp>
        <p:nvCxnSpPr>
          <p:cNvPr id="9" name="Connecteur droit 8"/>
          <p:cNvCxnSpPr/>
          <p:nvPr/>
        </p:nvCxnSpPr>
        <p:spPr bwMode="auto">
          <a:xfrm flipV="1">
            <a:off x="6541542" y="2622738"/>
            <a:ext cx="0" cy="3218531"/>
          </a:xfrm>
          <a:prstGeom prst="line">
            <a:avLst/>
          </a:prstGeom>
          <a:ln/>
        </p:spPr>
        <p:style>
          <a:lnRef idx="3">
            <a:schemeClr val="dk1"/>
          </a:lnRef>
          <a:fillRef idx="0">
            <a:schemeClr val="dk1"/>
          </a:fillRef>
          <a:effectRef idx="2">
            <a:schemeClr val="dk1"/>
          </a:effectRef>
          <a:fontRef idx="minor">
            <a:schemeClr val="tx1"/>
          </a:fontRef>
        </p:style>
      </p:cxnSp>
      <p:sp>
        <p:nvSpPr>
          <p:cNvPr id="10" name="ZoneTexte 9"/>
          <p:cNvSpPr txBox="1"/>
          <p:nvPr/>
        </p:nvSpPr>
        <p:spPr>
          <a:xfrm>
            <a:off x="6391240" y="5833876"/>
            <a:ext cx="466794" cy="369332"/>
          </a:xfrm>
          <a:prstGeom prst="rect">
            <a:avLst/>
          </a:prstGeom>
          <a:noFill/>
        </p:spPr>
        <p:txBody>
          <a:bodyPr wrap="none" rtlCol="0">
            <a:spAutoFit/>
          </a:bodyPr>
          <a:lstStyle/>
          <a:p>
            <a:r>
              <a:rPr lang="fr-FR">
                <a:latin typeface="Calibri" panose="020F0502020204030204" pitchFamily="34" charset="0"/>
              </a:rPr>
              <a:t>0%</a:t>
            </a:r>
          </a:p>
        </p:txBody>
      </p:sp>
      <p:sp>
        <p:nvSpPr>
          <p:cNvPr id="12" name="ZoneTexte 11"/>
          <p:cNvSpPr txBox="1"/>
          <p:nvPr/>
        </p:nvSpPr>
        <p:spPr>
          <a:xfrm>
            <a:off x="4273854" y="4128463"/>
            <a:ext cx="764953" cy="369332"/>
          </a:xfrm>
          <a:prstGeom prst="rect">
            <a:avLst/>
          </a:prstGeom>
          <a:noFill/>
        </p:spPr>
        <p:txBody>
          <a:bodyPr wrap="none" rtlCol="0">
            <a:spAutoFit/>
          </a:bodyPr>
          <a:lstStyle/>
          <a:p>
            <a:r>
              <a:rPr lang="fr-FR">
                <a:latin typeface="Calibri" panose="020F0502020204030204" pitchFamily="34" charset="0"/>
              </a:rPr>
              <a:t>- 2,9%</a:t>
            </a:r>
          </a:p>
        </p:txBody>
      </p:sp>
      <p:grpSp>
        <p:nvGrpSpPr>
          <p:cNvPr id="13" name="Groupe 12"/>
          <p:cNvGrpSpPr/>
          <p:nvPr/>
        </p:nvGrpSpPr>
        <p:grpSpPr>
          <a:xfrm>
            <a:off x="3431704" y="4705809"/>
            <a:ext cx="2044080" cy="649188"/>
            <a:chOff x="5364088" y="4748953"/>
            <a:chExt cx="2275508" cy="485453"/>
          </a:xfrm>
        </p:grpSpPr>
        <p:cxnSp>
          <p:nvCxnSpPr>
            <p:cNvPr id="14" name="Connecteur droit 13"/>
            <p:cNvCxnSpPr/>
            <p:nvPr/>
          </p:nvCxnSpPr>
          <p:spPr bwMode="auto">
            <a:xfrm>
              <a:off x="5364088" y="4869160"/>
              <a:ext cx="2275508" cy="0"/>
            </a:xfrm>
            <a:prstGeom prst="line">
              <a:avLst/>
            </a:prstGeom>
            <a:ln/>
          </p:spPr>
          <p:style>
            <a:lnRef idx="3">
              <a:schemeClr val="dk1"/>
            </a:lnRef>
            <a:fillRef idx="0">
              <a:schemeClr val="dk1"/>
            </a:fillRef>
            <a:effectRef idx="2">
              <a:schemeClr val="dk1"/>
            </a:effectRef>
            <a:fontRef idx="minor">
              <a:schemeClr val="tx1"/>
            </a:fontRef>
          </p:style>
        </p:cxnSp>
        <p:sp>
          <p:nvSpPr>
            <p:cNvPr id="15" name="Organigramme : Connecteur 14"/>
            <p:cNvSpPr/>
            <p:nvPr/>
          </p:nvSpPr>
          <p:spPr bwMode="auto">
            <a:xfrm>
              <a:off x="6372200" y="4748953"/>
              <a:ext cx="196051" cy="485453"/>
            </a:xfrm>
            <a:prstGeom prst="flowChartConnector">
              <a:avLst/>
            </a:prstGeom>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spAutoFit/>
            </a:bodyPr>
            <a:lstStyle/>
            <a:p>
              <a:pPr defTabSz="914400" eaLnBrk="0" fontAlgn="base" hangingPunct="0">
                <a:spcBef>
                  <a:spcPct val="0"/>
                </a:spcBef>
                <a:spcAft>
                  <a:spcPct val="0"/>
                </a:spcAft>
              </a:pPr>
              <a:endParaRPr lang="fr-FR" sz="2400">
                <a:solidFill>
                  <a:schemeClr val="tx1"/>
                </a:solidFill>
                <a:latin typeface="Calibri" panose="020F0502020204030204" pitchFamily="34" charset="0"/>
              </a:endParaRPr>
            </a:p>
          </p:txBody>
        </p:sp>
      </p:grpSp>
      <p:sp>
        <p:nvSpPr>
          <p:cNvPr id="20" name="ZoneTexte 19"/>
          <p:cNvSpPr txBox="1"/>
          <p:nvPr/>
        </p:nvSpPr>
        <p:spPr>
          <a:xfrm>
            <a:off x="7478544" y="2420888"/>
            <a:ext cx="1550424" cy="369332"/>
          </a:xfrm>
          <a:prstGeom prst="rect">
            <a:avLst/>
          </a:prstGeom>
          <a:noFill/>
        </p:spPr>
        <p:txBody>
          <a:bodyPr wrap="none" rtlCol="0">
            <a:spAutoFit/>
          </a:bodyPr>
          <a:lstStyle/>
          <a:p>
            <a:r>
              <a:rPr lang="fr-FR">
                <a:latin typeface="Calibri" panose="020F0502020204030204" pitchFamily="34" charset="0"/>
              </a:rPr>
              <a:t>Placebo mieux</a:t>
            </a:r>
          </a:p>
        </p:txBody>
      </p:sp>
      <p:sp>
        <p:nvSpPr>
          <p:cNvPr id="21" name="ZoneTexte 20"/>
          <p:cNvSpPr txBox="1"/>
          <p:nvPr/>
        </p:nvSpPr>
        <p:spPr>
          <a:xfrm>
            <a:off x="3275604" y="2420888"/>
            <a:ext cx="1630896" cy="369332"/>
          </a:xfrm>
          <a:prstGeom prst="rect">
            <a:avLst/>
          </a:prstGeom>
          <a:noFill/>
        </p:spPr>
        <p:txBody>
          <a:bodyPr wrap="none" rtlCol="0">
            <a:spAutoFit/>
          </a:bodyPr>
          <a:lstStyle/>
          <a:p>
            <a:r>
              <a:rPr lang="fr-FR" err="1">
                <a:latin typeface="Calibri" panose="020F0502020204030204" pitchFamily="34" charset="0"/>
              </a:rPr>
              <a:t>Warfarin</a:t>
            </a:r>
            <a:r>
              <a:rPr lang="fr-FR">
                <a:latin typeface="Calibri" panose="020F0502020204030204" pitchFamily="34" charset="0"/>
              </a:rPr>
              <a:t> mieux</a:t>
            </a:r>
          </a:p>
        </p:txBody>
      </p:sp>
      <p:sp>
        <p:nvSpPr>
          <p:cNvPr id="16" name="ZoneTexte 15">
            <a:extLst>
              <a:ext uri="{FF2B5EF4-FFF2-40B4-BE49-F238E27FC236}">
                <a16:creationId xmlns:a16="http://schemas.microsoft.com/office/drawing/2014/main" id="{B55BAEB4-3DBA-7248-B37A-18BF6423E52A}"/>
              </a:ext>
            </a:extLst>
          </p:cNvPr>
          <p:cNvSpPr txBox="1"/>
          <p:nvPr/>
        </p:nvSpPr>
        <p:spPr>
          <a:xfrm>
            <a:off x="5240458" y="4895462"/>
            <a:ext cx="2917786" cy="369332"/>
          </a:xfrm>
          <a:prstGeom prst="rect">
            <a:avLst/>
          </a:prstGeom>
          <a:noFill/>
        </p:spPr>
        <p:txBody>
          <a:bodyPr wrap="none" rtlCol="0">
            <a:spAutoFit/>
          </a:bodyPr>
          <a:lstStyle/>
          <a:p>
            <a:r>
              <a:rPr lang="fr-FR">
                <a:latin typeface="Calibri" panose="020F0502020204030204" pitchFamily="34" charset="0"/>
              </a:rPr>
              <a:t>- 1,36 borne supérieur de l’IC</a:t>
            </a:r>
          </a:p>
        </p:txBody>
      </p:sp>
      <p:grpSp>
        <p:nvGrpSpPr>
          <p:cNvPr id="17" name="Groupe 16">
            <a:extLst>
              <a:ext uri="{FF2B5EF4-FFF2-40B4-BE49-F238E27FC236}">
                <a16:creationId xmlns:a16="http://schemas.microsoft.com/office/drawing/2014/main" id="{1F7BA675-C98F-2F42-BA3A-E33992BC5153}"/>
              </a:ext>
            </a:extLst>
          </p:cNvPr>
          <p:cNvGrpSpPr/>
          <p:nvPr/>
        </p:nvGrpSpPr>
        <p:grpSpPr>
          <a:xfrm>
            <a:off x="4476448" y="5228084"/>
            <a:ext cx="2044080" cy="649188"/>
            <a:chOff x="5364088" y="4695106"/>
            <a:chExt cx="2275508" cy="485453"/>
          </a:xfrm>
        </p:grpSpPr>
        <p:cxnSp>
          <p:nvCxnSpPr>
            <p:cNvPr id="18" name="Connecteur droit 17">
              <a:extLst>
                <a:ext uri="{FF2B5EF4-FFF2-40B4-BE49-F238E27FC236}">
                  <a16:creationId xmlns:a16="http://schemas.microsoft.com/office/drawing/2014/main" id="{3499040E-5A2A-BC4F-9BFB-C700E52D5AF2}"/>
                </a:ext>
              </a:extLst>
            </p:cNvPr>
            <p:cNvCxnSpPr/>
            <p:nvPr/>
          </p:nvCxnSpPr>
          <p:spPr bwMode="auto">
            <a:xfrm>
              <a:off x="5364088" y="4869160"/>
              <a:ext cx="2275508" cy="0"/>
            </a:xfrm>
            <a:prstGeom prst="line">
              <a:avLst/>
            </a:prstGeom>
            <a:ln>
              <a:solidFill>
                <a:schemeClr val="bg1">
                  <a:lumMod val="85000"/>
                </a:schemeClr>
              </a:solidFill>
            </a:ln>
          </p:spPr>
          <p:style>
            <a:lnRef idx="3">
              <a:schemeClr val="dk1"/>
            </a:lnRef>
            <a:fillRef idx="0">
              <a:schemeClr val="dk1"/>
            </a:fillRef>
            <a:effectRef idx="2">
              <a:schemeClr val="dk1"/>
            </a:effectRef>
            <a:fontRef idx="minor">
              <a:schemeClr val="tx1"/>
            </a:fontRef>
          </p:style>
        </p:cxnSp>
        <p:sp>
          <p:nvSpPr>
            <p:cNvPr id="19" name="Organigramme : Connecteur 14">
              <a:extLst>
                <a:ext uri="{FF2B5EF4-FFF2-40B4-BE49-F238E27FC236}">
                  <a16:creationId xmlns:a16="http://schemas.microsoft.com/office/drawing/2014/main" id="{8CC1551E-5213-0C4D-84E6-F8618957ABA7}"/>
                </a:ext>
              </a:extLst>
            </p:cNvPr>
            <p:cNvSpPr/>
            <p:nvPr/>
          </p:nvSpPr>
          <p:spPr bwMode="auto">
            <a:xfrm>
              <a:off x="6409828" y="4695106"/>
              <a:ext cx="196051" cy="485453"/>
            </a:xfrm>
            <a:prstGeom prst="flowChartConnector">
              <a:avLst/>
            </a:prstGeom>
            <a:solidFill>
              <a:srgbClr val="FF0000"/>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spAutoFit/>
            </a:bodyPr>
            <a:lstStyle/>
            <a:p>
              <a:pPr defTabSz="914400" eaLnBrk="0" fontAlgn="base" hangingPunct="0">
                <a:spcBef>
                  <a:spcPct val="0"/>
                </a:spcBef>
                <a:spcAft>
                  <a:spcPct val="0"/>
                </a:spcAft>
              </a:pPr>
              <a:endParaRPr lang="fr-FR" sz="2400">
                <a:solidFill>
                  <a:schemeClr val="tx1"/>
                </a:solidFill>
                <a:highlight>
                  <a:srgbClr val="000000"/>
                </a:highlight>
                <a:latin typeface="Calibri" panose="020F0502020204030204" pitchFamily="34" charset="0"/>
              </a:endParaRPr>
            </a:p>
          </p:txBody>
        </p:sp>
      </p:grpSp>
      <p:sp>
        <p:nvSpPr>
          <p:cNvPr id="22" name="ZoneTexte 21">
            <a:extLst>
              <a:ext uri="{FF2B5EF4-FFF2-40B4-BE49-F238E27FC236}">
                <a16:creationId xmlns:a16="http://schemas.microsoft.com/office/drawing/2014/main" id="{3284A60D-12F8-394C-9494-288BD070B21C}"/>
              </a:ext>
            </a:extLst>
          </p:cNvPr>
          <p:cNvSpPr txBox="1"/>
          <p:nvPr/>
        </p:nvSpPr>
        <p:spPr>
          <a:xfrm>
            <a:off x="2309144" y="5162354"/>
            <a:ext cx="2121606" cy="58477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fr-FR" sz="1600">
                <a:latin typeface="Calibri" panose="020F0502020204030204" pitchFamily="34" charset="0"/>
              </a:rPr>
              <a:t>Réduction du risque</a:t>
            </a:r>
          </a:p>
          <a:p>
            <a:r>
              <a:rPr lang="fr-FR" sz="1600">
                <a:latin typeface="Calibri" panose="020F0502020204030204" pitchFamily="34" charset="0"/>
              </a:rPr>
              <a:t>Acceptable vs Placebo?</a:t>
            </a:r>
          </a:p>
        </p:txBody>
      </p:sp>
      <p:sp>
        <p:nvSpPr>
          <p:cNvPr id="24" name="Espace réservé du numéro de diapositive 23">
            <a:extLst>
              <a:ext uri="{FF2B5EF4-FFF2-40B4-BE49-F238E27FC236}">
                <a16:creationId xmlns:a16="http://schemas.microsoft.com/office/drawing/2014/main" id="{6682DC18-C5DD-2740-ADF2-D14785C821F2}"/>
              </a:ext>
            </a:extLst>
          </p:cNvPr>
          <p:cNvSpPr>
            <a:spLocks noGrp="1"/>
          </p:cNvSpPr>
          <p:nvPr>
            <p:ph type="sldNum" sz="quarter" idx="12"/>
          </p:nvPr>
        </p:nvSpPr>
        <p:spPr/>
        <p:txBody>
          <a:bodyPr/>
          <a:lstStyle/>
          <a:p>
            <a:fld id="{9D907898-FF70-A644-9B5F-D7E152DBAA51}" type="slidenum">
              <a:rPr lang="fr-FR" smtClean="0"/>
              <a:t>10</a:t>
            </a:fld>
            <a:endParaRPr lang="fr-FR"/>
          </a:p>
        </p:txBody>
      </p:sp>
      <p:cxnSp>
        <p:nvCxnSpPr>
          <p:cNvPr id="5" name="Connecteur droit avec flèche 4">
            <a:extLst>
              <a:ext uri="{FF2B5EF4-FFF2-40B4-BE49-F238E27FC236}">
                <a16:creationId xmlns:a16="http://schemas.microsoft.com/office/drawing/2014/main" id="{0B976573-8114-BC05-D542-365699CEF458}"/>
              </a:ext>
            </a:extLst>
          </p:cNvPr>
          <p:cNvCxnSpPr>
            <a:cxnSpLocks/>
          </p:cNvCxnSpPr>
          <p:nvPr/>
        </p:nvCxnSpPr>
        <p:spPr>
          <a:xfrm>
            <a:off x="5475784" y="4705809"/>
            <a:ext cx="1044744" cy="0"/>
          </a:xfrm>
          <a:prstGeom prst="straightConnector1">
            <a:avLst/>
          </a:prstGeom>
          <a:ln w="60325">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8216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27979" y="-32475"/>
            <a:ext cx="10515600" cy="1325563"/>
          </a:xfrm>
        </p:spPr>
        <p:txBody>
          <a:bodyPr/>
          <a:lstStyle/>
          <a:p>
            <a:r>
              <a:rPr lang="fr-FR" dirty="0"/>
              <a:t>Marge de noninfériorité (avant l’essai)?</a:t>
            </a:r>
          </a:p>
        </p:txBody>
      </p:sp>
      <p:cxnSp>
        <p:nvCxnSpPr>
          <p:cNvPr id="6" name="Connecteur droit 5"/>
          <p:cNvCxnSpPr/>
          <p:nvPr/>
        </p:nvCxnSpPr>
        <p:spPr bwMode="auto">
          <a:xfrm>
            <a:off x="3431704" y="5301208"/>
            <a:ext cx="6264696" cy="144016"/>
          </a:xfrm>
          <a:prstGeom prst="line">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Connecteur droit 6"/>
          <p:cNvCxnSpPr/>
          <p:nvPr/>
        </p:nvCxnSpPr>
        <p:spPr bwMode="auto">
          <a:xfrm flipV="1">
            <a:off x="3259920" y="4179892"/>
            <a:ext cx="5697612" cy="36004"/>
          </a:xfrm>
          <a:prstGeom prst="line">
            <a:avLst/>
          </a:prstGeom>
          <a:ln/>
        </p:spPr>
        <p:style>
          <a:lnRef idx="3">
            <a:schemeClr val="dk1"/>
          </a:lnRef>
          <a:fillRef idx="0">
            <a:schemeClr val="dk1"/>
          </a:fillRef>
          <a:effectRef idx="2">
            <a:schemeClr val="dk1"/>
          </a:effectRef>
          <a:fontRef idx="minor">
            <a:schemeClr val="tx1"/>
          </a:fontRef>
        </p:style>
      </p:cxnSp>
      <p:cxnSp>
        <p:nvCxnSpPr>
          <p:cNvPr id="9" name="Connecteur droit 8"/>
          <p:cNvCxnSpPr>
            <a:cxnSpLocks/>
          </p:cNvCxnSpPr>
          <p:nvPr/>
        </p:nvCxnSpPr>
        <p:spPr bwMode="auto">
          <a:xfrm flipH="1" flipV="1">
            <a:off x="6378663" y="2652046"/>
            <a:ext cx="40513" cy="1563850"/>
          </a:xfrm>
          <a:prstGeom prst="line">
            <a:avLst/>
          </a:prstGeom>
          <a:ln/>
        </p:spPr>
        <p:style>
          <a:lnRef idx="3">
            <a:schemeClr val="dk1"/>
          </a:lnRef>
          <a:fillRef idx="0">
            <a:schemeClr val="dk1"/>
          </a:fillRef>
          <a:effectRef idx="2">
            <a:schemeClr val="dk1"/>
          </a:effectRef>
          <a:fontRef idx="minor">
            <a:schemeClr val="tx1"/>
          </a:fontRef>
        </p:style>
      </p:cxnSp>
      <p:sp>
        <p:nvSpPr>
          <p:cNvPr id="10" name="ZoneTexte 9"/>
          <p:cNvSpPr txBox="1"/>
          <p:nvPr/>
        </p:nvSpPr>
        <p:spPr>
          <a:xfrm>
            <a:off x="6155799" y="2175247"/>
            <a:ext cx="559769" cy="461665"/>
          </a:xfrm>
          <a:prstGeom prst="rect">
            <a:avLst/>
          </a:prstGeom>
          <a:noFill/>
        </p:spPr>
        <p:txBody>
          <a:bodyPr wrap="none" rtlCol="0">
            <a:spAutoFit/>
          </a:bodyPr>
          <a:lstStyle/>
          <a:p>
            <a:r>
              <a:rPr lang="fr-FR" sz="2400" dirty="0">
                <a:latin typeface="Calibri" panose="020F0502020204030204" pitchFamily="34" charset="0"/>
              </a:rPr>
              <a:t>0%</a:t>
            </a:r>
          </a:p>
        </p:txBody>
      </p:sp>
      <p:sp>
        <p:nvSpPr>
          <p:cNvPr id="11" name="ZoneTexte 10"/>
          <p:cNvSpPr txBox="1"/>
          <p:nvPr/>
        </p:nvSpPr>
        <p:spPr>
          <a:xfrm>
            <a:off x="4938607" y="3112095"/>
            <a:ext cx="899605" cy="400110"/>
          </a:xfrm>
          <a:prstGeom prst="rect">
            <a:avLst/>
          </a:prstGeom>
          <a:noFill/>
        </p:spPr>
        <p:txBody>
          <a:bodyPr wrap="none" rtlCol="0">
            <a:spAutoFit/>
          </a:bodyPr>
          <a:lstStyle/>
          <a:p>
            <a:r>
              <a:rPr lang="fr-FR" sz="2000">
                <a:latin typeface="Calibri" panose="020F0502020204030204" pitchFamily="34" charset="0"/>
              </a:rPr>
              <a:t>-1,36%</a:t>
            </a:r>
          </a:p>
        </p:txBody>
      </p:sp>
      <p:sp>
        <p:nvSpPr>
          <p:cNvPr id="12" name="ZoneTexte 11"/>
          <p:cNvSpPr txBox="1"/>
          <p:nvPr/>
        </p:nvSpPr>
        <p:spPr>
          <a:xfrm>
            <a:off x="4273854" y="2833063"/>
            <a:ext cx="764953" cy="369332"/>
          </a:xfrm>
          <a:prstGeom prst="rect">
            <a:avLst/>
          </a:prstGeom>
          <a:noFill/>
        </p:spPr>
        <p:txBody>
          <a:bodyPr wrap="none" rtlCol="0">
            <a:spAutoFit/>
          </a:bodyPr>
          <a:lstStyle/>
          <a:p>
            <a:r>
              <a:rPr lang="fr-FR">
                <a:latin typeface="Calibri" panose="020F0502020204030204" pitchFamily="34" charset="0"/>
              </a:rPr>
              <a:t>- 2,9%</a:t>
            </a:r>
          </a:p>
        </p:txBody>
      </p:sp>
      <p:grpSp>
        <p:nvGrpSpPr>
          <p:cNvPr id="13" name="Groupe 12"/>
          <p:cNvGrpSpPr/>
          <p:nvPr/>
        </p:nvGrpSpPr>
        <p:grpSpPr>
          <a:xfrm>
            <a:off x="3431704" y="3213720"/>
            <a:ext cx="2044080" cy="649188"/>
            <a:chOff x="5364088" y="4601872"/>
            <a:chExt cx="2275508" cy="485453"/>
          </a:xfrm>
        </p:grpSpPr>
        <p:cxnSp>
          <p:nvCxnSpPr>
            <p:cNvPr id="14" name="Connecteur droit 13"/>
            <p:cNvCxnSpPr/>
            <p:nvPr/>
          </p:nvCxnSpPr>
          <p:spPr bwMode="auto">
            <a:xfrm>
              <a:off x="5364088" y="4869160"/>
              <a:ext cx="2275508" cy="0"/>
            </a:xfrm>
            <a:prstGeom prst="line">
              <a:avLst/>
            </a:prstGeom>
            <a:ln/>
          </p:spPr>
          <p:style>
            <a:lnRef idx="3">
              <a:schemeClr val="dk1"/>
            </a:lnRef>
            <a:fillRef idx="0">
              <a:schemeClr val="dk1"/>
            </a:fillRef>
            <a:effectRef idx="2">
              <a:schemeClr val="dk1"/>
            </a:effectRef>
            <a:fontRef idx="minor">
              <a:schemeClr val="tx1"/>
            </a:fontRef>
          </p:style>
        </p:cxnSp>
        <p:sp>
          <p:nvSpPr>
            <p:cNvPr id="15" name="Organigramme : Connecteur 14"/>
            <p:cNvSpPr/>
            <p:nvPr/>
          </p:nvSpPr>
          <p:spPr bwMode="auto">
            <a:xfrm>
              <a:off x="6372200" y="4601872"/>
              <a:ext cx="196051" cy="485453"/>
            </a:xfrm>
            <a:prstGeom prst="flowChartConnector">
              <a:avLst/>
            </a:prstGeom>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spAutoFit/>
            </a:bodyPr>
            <a:lstStyle/>
            <a:p>
              <a:pPr defTabSz="914400" eaLnBrk="0" fontAlgn="base" hangingPunct="0">
                <a:spcBef>
                  <a:spcPct val="0"/>
                </a:spcBef>
                <a:spcAft>
                  <a:spcPct val="0"/>
                </a:spcAft>
              </a:pPr>
              <a:endParaRPr lang="fr-FR" sz="2400">
                <a:solidFill>
                  <a:schemeClr val="tx1"/>
                </a:solidFill>
                <a:latin typeface="Calibri" panose="020F0502020204030204" pitchFamily="34" charset="0"/>
              </a:endParaRPr>
            </a:p>
          </p:txBody>
        </p:sp>
      </p:grpSp>
      <p:sp>
        <p:nvSpPr>
          <p:cNvPr id="20" name="ZoneTexte 19"/>
          <p:cNvSpPr txBox="1"/>
          <p:nvPr/>
        </p:nvSpPr>
        <p:spPr>
          <a:xfrm>
            <a:off x="7320521" y="2205375"/>
            <a:ext cx="1168910" cy="461665"/>
          </a:xfrm>
          <a:prstGeom prst="rect">
            <a:avLst/>
          </a:prstGeom>
          <a:noFill/>
        </p:spPr>
        <p:txBody>
          <a:bodyPr wrap="none" rtlCol="0">
            <a:spAutoFit/>
          </a:bodyPr>
          <a:lstStyle/>
          <a:p>
            <a:r>
              <a:rPr lang="fr-FR" sz="2400" dirty="0">
                <a:latin typeface="Calibri" panose="020F0502020204030204" pitchFamily="34" charset="0"/>
              </a:rPr>
              <a:t>Placebo</a:t>
            </a:r>
          </a:p>
        </p:txBody>
      </p:sp>
      <p:sp>
        <p:nvSpPr>
          <p:cNvPr id="21" name="ZoneTexte 20"/>
          <p:cNvSpPr txBox="1"/>
          <p:nvPr/>
        </p:nvSpPr>
        <p:spPr>
          <a:xfrm>
            <a:off x="3260614" y="2181048"/>
            <a:ext cx="1501693" cy="461665"/>
          </a:xfrm>
          <a:prstGeom prst="rect">
            <a:avLst/>
          </a:prstGeom>
          <a:noFill/>
        </p:spPr>
        <p:txBody>
          <a:bodyPr wrap="none" rtlCol="0">
            <a:spAutoFit/>
          </a:bodyPr>
          <a:lstStyle/>
          <a:p>
            <a:r>
              <a:rPr lang="fr-FR" sz="2400" dirty="0">
                <a:latin typeface="Calibri" panose="020F0502020204030204" pitchFamily="34" charset="0"/>
              </a:rPr>
              <a:t>Warfarine </a:t>
            </a:r>
          </a:p>
        </p:txBody>
      </p:sp>
      <p:sp>
        <p:nvSpPr>
          <p:cNvPr id="28" name="ZoneTexte 27"/>
          <p:cNvSpPr txBox="1"/>
          <p:nvPr/>
        </p:nvSpPr>
        <p:spPr>
          <a:xfrm>
            <a:off x="5944680" y="4955008"/>
            <a:ext cx="558166" cy="307777"/>
          </a:xfrm>
          <a:prstGeom prst="rect">
            <a:avLst/>
          </a:prstGeom>
          <a:noFill/>
        </p:spPr>
        <p:txBody>
          <a:bodyPr wrap="none" rtlCol="0">
            <a:spAutoFit/>
          </a:bodyPr>
          <a:lstStyle/>
          <a:p>
            <a:r>
              <a:rPr lang="fr-FR" sz="1400" dirty="0">
                <a:latin typeface="Calibri" panose="020F0502020204030204" pitchFamily="34" charset="0"/>
              </a:rPr>
              <a:t>-0,36</a:t>
            </a:r>
          </a:p>
        </p:txBody>
      </p:sp>
      <p:sp>
        <p:nvSpPr>
          <p:cNvPr id="30" name="ZoneTexte 29"/>
          <p:cNvSpPr txBox="1"/>
          <p:nvPr/>
        </p:nvSpPr>
        <p:spPr>
          <a:xfrm>
            <a:off x="4973288" y="1560489"/>
            <a:ext cx="2979214" cy="400110"/>
          </a:xfrm>
          <a:prstGeom prst="rect">
            <a:avLst/>
          </a:prstGeom>
          <a:noFill/>
        </p:spPr>
        <p:txBody>
          <a:bodyPr wrap="none" rtlCol="0">
            <a:spAutoFit/>
          </a:bodyPr>
          <a:lstStyle/>
          <a:p>
            <a:r>
              <a:rPr lang="fr-FR" sz="2000" dirty="0">
                <a:latin typeface="Calibri" panose="020F0502020204030204" pitchFamily="34" charset="0"/>
              </a:rPr>
              <a:t>Le bénéfice versus placebo</a:t>
            </a:r>
          </a:p>
        </p:txBody>
      </p:sp>
      <p:sp>
        <p:nvSpPr>
          <p:cNvPr id="8" name="Espace réservé du numéro de diapositive 7">
            <a:extLst>
              <a:ext uri="{FF2B5EF4-FFF2-40B4-BE49-F238E27FC236}">
                <a16:creationId xmlns:a16="http://schemas.microsoft.com/office/drawing/2014/main" id="{402FE25D-96B7-A849-A0A6-ACC5010BAA8F}"/>
              </a:ext>
            </a:extLst>
          </p:cNvPr>
          <p:cNvSpPr>
            <a:spLocks noGrp="1"/>
          </p:cNvSpPr>
          <p:nvPr>
            <p:ph type="sldNum" sz="quarter" idx="12"/>
          </p:nvPr>
        </p:nvSpPr>
        <p:spPr/>
        <p:txBody>
          <a:bodyPr/>
          <a:lstStyle/>
          <a:p>
            <a:fld id="{9D907898-FF70-A644-9B5F-D7E152DBAA51}" type="slidenum">
              <a:rPr lang="fr-FR" smtClean="0"/>
              <a:t>11</a:t>
            </a:fld>
            <a:endParaRPr lang="fr-FR"/>
          </a:p>
        </p:txBody>
      </p:sp>
      <p:cxnSp>
        <p:nvCxnSpPr>
          <p:cNvPr id="37" name="Connecteur droit 36">
            <a:extLst>
              <a:ext uri="{FF2B5EF4-FFF2-40B4-BE49-F238E27FC236}">
                <a16:creationId xmlns:a16="http://schemas.microsoft.com/office/drawing/2014/main" id="{B50E735C-B059-47CE-30A7-D9B01A74F5DB}"/>
              </a:ext>
            </a:extLst>
          </p:cNvPr>
          <p:cNvCxnSpPr/>
          <p:nvPr/>
        </p:nvCxnSpPr>
        <p:spPr bwMode="auto">
          <a:xfrm flipV="1">
            <a:off x="2407769" y="6341398"/>
            <a:ext cx="5697612" cy="36004"/>
          </a:xfrm>
          <a:prstGeom prst="line">
            <a:avLst/>
          </a:prstGeom>
          <a:ln/>
        </p:spPr>
        <p:style>
          <a:lnRef idx="3">
            <a:schemeClr val="dk1"/>
          </a:lnRef>
          <a:fillRef idx="0">
            <a:schemeClr val="dk1"/>
          </a:fillRef>
          <a:effectRef idx="2">
            <a:schemeClr val="dk1"/>
          </a:effectRef>
          <a:fontRef idx="minor">
            <a:schemeClr val="tx1"/>
          </a:fontRef>
        </p:style>
      </p:cxnSp>
      <p:cxnSp>
        <p:nvCxnSpPr>
          <p:cNvPr id="38" name="Connecteur droit 37">
            <a:extLst>
              <a:ext uri="{FF2B5EF4-FFF2-40B4-BE49-F238E27FC236}">
                <a16:creationId xmlns:a16="http://schemas.microsoft.com/office/drawing/2014/main" id="{4C0327CA-3D46-AED6-189C-DCCD880F1CAC}"/>
              </a:ext>
            </a:extLst>
          </p:cNvPr>
          <p:cNvCxnSpPr>
            <a:cxnSpLocks/>
          </p:cNvCxnSpPr>
          <p:nvPr/>
        </p:nvCxnSpPr>
        <p:spPr bwMode="auto">
          <a:xfrm flipH="1" flipV="1">
            <a:off x="5526512" y="4813552"/>
            <a:ext cx="40513" cy="1563850"/>
          </a:xfrm>
          <a:prstGeom prst="line">
            <a:avLst/>
          </a:prstGeom>
          <a:ln/>
        </p:spPr>
        <p:style>
          <a:lnRef idx="3">
            <a:schemeClr val="dk1"/>
          </a:lnRef>
          <a:fillRef idx="0">
            <a:schemeClr val="dk1"/>
          </a:fillRef>
          <a:effectRef idx="2">
            <a:schemeClr val="dk1"/>
          </a:effectRef>
          <a:fontRef idx="minor">
            <a:schemeClr val="tx1"/>
          </a:fontRef>
        </p:style>
      </p:cxnSp>
      <p:sp>
        <p:nvSpPr>
          <p:cNvPr id="39" name="ZoneTexte 38">
            <a:extLst>
              <a:ext uri="{FF2B5EF4-FFF2-40B4-BE49-F238E27FC236}">
                <a16:creationId xmlns:a16="http://schemas.microsoft.com/office/drawing/2014/main" id="{238CEB9F-7842-070C-B7AF-241D46191179}"/>
              </a:ext>
            </a:extLst>
          </p:cNvPr>
          <p:cNvSpPr txBox="1"/>
          <p:nvPr/>
        </p:nvSpPr>
        <p:spPr>
          <a:xfrm>
            <a:off x="5269637" y="4458968"/>
            <a:ext cx="559769" cy="461665"/>
          </a:xfrm>
          <a:prstGeom prst="rect">
            <a:avLst/>
          </a:prstGeom>
          <a:noFill/>
        </p:spPr>
        <p:txBody>
          <a:bodyPr wrap="none" rtlCol="0">
            <a:spAutoFit/>
          </a:bodyPr>
          <a:lstStyle/>
          <a:p>
            <a:r>
              <a:rPr lang="fr-FR" sz="2400" dirty="0">
                <a:latin typeface="Calibri" panose="020F0502020204030204" pitchFamily="34" charset="0"/>
              </a:rPr>
              <a:t>0%</a:t>
            </a:r>
          </a:p>
        </p:txBody>
      </p:sp>
      <p:sp>
        <p:nvSpPr>
          <p:cNvPr id="40" name="ZoneTexte 39">
            <a:extLst>
              <a:ext uri="{FF2B5EF4-FFF2-40B4-BE49-F238E27FC236}">
                <a16:creationId xmlns:a16="http://schemas.microsoft.com/office/drawing/2014/main" id="{693D3EBE-66C0-8001-8CFF-D808BFF05612}"/>
              </a:ext>
            </a:extLst>
          </p:cNvPr>
          <p:cNvSpPr txBox="1"/>
          <p:nvPr/>
        </p:nvSpPr>
        <p:spPr>
          <a:xfrm>
            <a:off x="5578500" y="6388660"/>
            <a:ext cx="503664" cy="307777"/>
          </a:xfrm>
          <a:prstGeom prst="rect">
            <a:avLst/>
          </a:prstGeom>
          <a:noFill/>
        </p:spPr>
        <p:txBody>
          <a:bodyPr wrap="none" rtlCol="0">
            <a:spAutoFit/>
          </a:bodyPr>
          <a:lstStyle/>
          <a:p>
            <a:r>
              <a:rPr lang="fr-FR" sz="1400" dirty="0">
                <a:latin typeface="Calibri" panose="020F0502020204030204" pitchFamily="34" charset="0"/>
              </a:rPr>
              <a:t>0,68</a:t>
            </a:r>
          </a:p>
        </p:txBody>
      </p:sp>
      <p:cxnSp>
        <p:nvCxnSpPr>
          <p:cNvPr id="41" name="Connecteur droit 40">
            <a:extLst>
              <a:ext uri="{FF2B5EF4-FFF2-40B4-BE49-F238E27FC236}">
                <a16:creationId xmlns:a16="http://schemas.microsoft.com/office/drawing/2014/main" id="{0EAAF9DD-A75C-09C8-FAED-8875343D7AA8}"/>
              </a:ext>
            </a:extLst>
          </p:cNvPr>
          <p:cNvCxnSpPr>
            <a:cxnSpLocks/>
          </p:cNvCxnSpPr>
          <p:nvPr/>
        </p:nvCxnSpPr>
        <p:spPr bwMode="auto">
          <a:xfrm>
            <a:off x="5869400" y="5343077"/>
            <a:ext cx="0" cy="1010712"/>
          </a:xfrm>
          <a:prstGeom prst="line">
            <a:avLst/>
          </a:prstGeom>
          <a:ln>
            <a:prstDash val="dash"/>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42" name="Connecteur droit 41">
            <a:extLst>
              <a:ext uri="{FF2B5EF4-FFF2-40B4-BE49-F238E27FC236}">
                <a16:creationId xmlns:a16="http://schemas.microsoft.com/office/drawing/2014/main" id="{D3726E29-F181-A0A4-1811-1F595253D675}"/>
              </a:ext>
            </a:extLst>
          </p:cNvPr>
          <p:cNvCxnSpPr>
            <a:cxnSpLocks/>
          </p:cNvCxnSpPr>
          <p:nvPr/>
        </p:nvCxnSpPr>
        <p:spPr bwMode="auto">
          <a:xfrm>
            <a:off x="6135941" y="5340967"/>
            <a:ext cx="2765" cy="974708"/>
          </a:xfrm>
          <a:prstGeom prst="line">
            <a:avLst/>
          </a:prstGeom>
          <a:ln>
            <a:prstDash val="dash"/>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44" name="ZoneTexte 43">
            <a:extLst>
              <a:ext uri="{FF2B5EF4-FFF2-40B4-BE49-F238E27FC236}">
                <a16:creationId xmlns:a16="http://schemas.microsoft.com/office/drawing/2014/main" id="{E70786CD-14EF-703C-2942-B7AF0B326213}"/>
              </a:ext>
            </a:extLst>
          </p:cNvPr>
          <p:cNvSpPr txBox="1"/>
          <p:nvPr/>
        </p:nvSpPr>
        <p:spPr>
          <a:xfrm>
            <a:off x="6625454" y="4938121"/>
            <a:ext cx="593432" cy="307777"/>
          </a:xfrm>
          <a:prstGeom prst="rect">
            <a:avLst/>
          </a:prstGeom>
          <a:noFill/>
        </p:spPr>
        <p:txBody>
          <a:bodyPr wrap="none" rtlCol="0">
            <a:spAutoFit/>
          </a:bodyPr>
          <a:lstStyle/>
          <a:p>
            <a:r>
              <a:rPr lang="fr-FR" sz="1400" dirty="0">
                <a:solidFill>
                  <a:srgbClr val="FF0000"/>
                </a:solidFill>
                <a:latin typeface="Calibri" panose="020F0502020204030204" pitchFamily="34" charset="0"/>
              </a:rPr>
              <a:t>+0,64</a:t>
            </a:r>
          </a:p>
        </p:txBody>
      </p:sp>
      <p:cxnSp>
        <p:nvCxnSpPr>
          <p:cNvPr id="45" name="Connecteur droit 44">
            <a:extLst>
              <a:ext uri="{FF2B5EF4-FFF2-40B4-BE49-F238E27FC236}">
                <a16:creationId xmlns:a16="http://schemas.microsoft.com/office/drawing/2014/main" id="{207485FB-0DBD-7524-374E-A806BB6BA1FA}"/>
              </a:ext>
            </a:extLst>
          </p:cNvPr>
          <p:cNvCxnSpPr>
            <a:cxnSpLocks/>
          </p:cNvCxnSpPr>
          <p:nvPr/>
        </p:nvCxnSpPr>
        <p:spPr bwMode="auto">
          <a:xfrm flipH="1">
            <a:off x="6986083" y="5313064"/>
            <a:ext cx="8277" cy="1010712"/>
          </a:xfrm>
          <a:prstGeom prst="line">
            <a:avLst/>
          </a:prstGeom>
          <a:ln>
            <a:solidFill>
              <a:srgbClr val="FF0000"/>
            </a:solidFill>
            <a:prstDash val="dash"/>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46" name="Connecteur droit 45">
            <a:extLst>
              <a:ext uri="{FF2B5EF4-FFF2-40B4-BE49-F238E27FC236}">
                <a16:creationId xmlns:a16="http://schemas.microsoft.com/office/drawing/2014/main" id="{9C24FE86-6BDC-2108-EEE6-D4CD973458FB}"/>
              </a:ext>
            </a:extLst>
          </p:cNvPr>
          <p:cNvCxnSpPr>
            <a:cxnSpLocks/>
          </p:cNvCxnSpPr>
          <p:nvPr/>
        </p:nvCxnSpPr>
        <p:spPr bwMode="auto">
          <a:xfrm>
            <a:off x="6509395" y="5328052"/>
            <a:ext cx="2765" cy="974708"/>
          </a:xfrm>
          <a:prstGeom prst="line">
            <a:avLst/>
          </a:prstGeom>
          <a:ln>
            <a:prstDash val="dash"/>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47" name="ZoneTexte 46">
            <a:extLst>
              <a:ext uri="{FF2B5EF4-FFF2-40B4-BE49-F238E27FC236}">
                <a16:creationId xmlns:a16="http://schemas.microsoft.com/office/drawing/2014/main" id="{03B067A1-0E36-490F-1439-8496419D5A23}"/>
              </a:ext>
            </a:extLst>
          </p:cNvPr>
          <p:cNvSpPr txBox="1"/>
          <p:nvPr/>
        </p:nvSpPr>
        <p:spPr>
          <a:xfrm>
            <a:off x="6364619" y="4965741"/>
            <a:ext cx="276038" cy="307777"/>
          </a:xfrm>
          <a:prstGeom prst="rect">
            <a:avLst/>
          </a:prstGeom>
          <a:noFill/>
        </p:spPr>
        <p:txBody>
          <a:bodyPr wrap="none" rtlCol="0">
            <a:spAutoFit/>
          </a:bodyPr>
          <a:lstStyle/>
          <a:p>
            <a:r>
              <a:rPr lang="fr-FR" sz="1400" dirty="0">
                <a:latin typeface="Calibri" panose="020F0502020204030204" pitchFamily="34" charset="0"/>
              </a:rPr>
              <a:t>0</a:t>
            </a:r>
          </a:p>
        </p:txBody>
      </p:sp>
      <p:sp>
        <p:nvSpPr>
          <p:cNvPr id="48" name="ZoneTexte 47">
            <a:extLst>
              <a:ext uri="{FF2B5EF4-FFF2-40B4-BE49-F238E27FC236}">
                <a16:creationId xmlns:a16="http://schemas.microsoft.com/office/drawing/2014/main" id="{C7125E95-C809-6EC1-9F99-D6D12434B00F}"/>
              </a:ext>
            </a:extLst>
          </p:cNvPr>
          <p:cNvSpPr txBox="1"/>
          <p:nvPr/>
        </p:nvSpPr>
        <p:spPr>
          <a:xfrm>
            <a:off x="3317189" y="4644112"/>
            <a:ext cx="1501693" cy="461665"/>
          </a:xfrm>
          <a:prstGeom prst="rect">
            <a:avLst/>
          </a:prstGeom>
          <a:noFill/>
        </p:spPr>
        <p:txBody>
          <a:bodyPr wrap="none" rtlCol="0">
            <a:spAutoFit/>
          </a:bodyPr>
          <a:lstStyle/>
          <a:p>
            <a:r>
              <a:rPr lang="fr-FR" sz="2400" dirty="0">
                <a:latin typeface="Calibri" panose="020F0502020204030204" pitchFamily="34" charset="0"/>
              </a:rPr>
              <a:t>Warfarine </a:t>
            </a:r>
          </a:p>
        </p:txBody>
      </p:sp>
      <p:sp>
        <p:nvSpPr>
          <p:cNvPr id="50" name="ZoneTexte 49">
            <a:extLst>
              <a:ext uri="{FF2B5EF4-FFF2-40B4-BE49-F238E27FC236}">
                <a16:creationId xmlns:a16="http://schemas.microsoft.com/office/drawing/2014/main" id="{AA84DEC8-3E7C-B52C-98C9-7CEC61A8B20D}"/>
              </a:ext>
            </a:extLst>
          </p:cNvPr>
          <p:cNvSpPr txBox="1"/>
          <p:nvPr/>
        </p:nvSpPr>
        <p:spPr>
          <a:xfrm>
            <a:off x="5453294" y="4936500"/>
            <a:ext cx="611065" cy="338554"/>
          </a:xfrm>
          <a:prstGeom prst="rect">
            <a:avLst/>
          </a:prstGeom>
          <a:noFill/>
        </p:spPr>
        <p:txBody>
          <a:bodyPr wrap="none" rtlCol="0">
            <a:spAutoFit/>
          </a:bodyPr>
          <a:lstStyle/>
          <a:p>
            <a:r>
              <a:rPr lang="fr-FR" sz="1600" dirty="0">
                <a:latin typeface="Calibri" panose="020F0502020204030204" pitchFamily="34" charset="0"/>
              </a:rPr>
              <a:t>-0,68</a:t>
            </a:r>
          </a:p>
        </p:txBody>
      </p:sp>
      <p:sp>
        <p:nvSpPr>
          <p:cNvPr id="51" name="ZoneTexte 50">
            <a:extLst>
              <a:ext uri="{FF2B5EF4-FFF2-40B4-BE49-F238E27FC236}">
                <a16:creationId xmlns:a16="http://schemas.microsoft.com/office/drawing/2014/main" id="{2EE70DAE-9E7B-6AE8-0CF8-E442D11721C5}"/>
              </a:ext>
            </a:extLst>
          </p:cNvPr>
          <p:cNvSpPr txBox="1"/>
          <p:nvPr/>
        </p:nvSpPr>
        <p:spPr>
          <a:xfrm>
            <a:off x="6772290" y="4430757"/>
            <a:ext cx="633250" cy="400110"/>
          </a:xfrm>
          <a:prstGeom prst="rect">
            <a:avLst/>
          </a:prstGeom>
          <a:noFill/>
        </p:spPr>
        <p:txBody>
          <a:bodyPr wrap="none" rtlCol="0">
            <a:spAutoFit/>
          </a:bodyPr>
          <a:lstStyle/>
          <a:p>
            <a:r>
              <a:rPr lang="fr-FR" sz="2000" dirty="0">
                <a:latin typeface="Calibri" panose="020F0502020204030204" pitchFamily="34" charset="0"/>
              </a:rPr>
              <a:t>NAC</a:t>
            </a:r>
          </a:p>
        </p:txBody>
      </p:sp>
      <p:sp>
        <p:nvSpPr>
          <p:cNvPr id="53" name="ZoneTexte 52">
            <a:extLst>
              <a:ext uri="{FF2B5EF4-FFF2-40B4-BE49-F238E27FC236}">
                <a16:creationId xmlns:a16="http://schemas.microsoft.com/office/drawing/2014/main" id="{8DC6FA11-4EE0-86E3-0DDF-2F39A23E6E53}"/>
              </a:ext>
            </a:extLst>
          </p:cNvPr>
          <p:cNvSpPr txBox="1"/>
          <p:nvPr/>
        </p:nvSpPr>
        <p:spPr>
          <a:xfrm>
            <a:off x="8366061" y="6343136"/>
            <a:ext cx="2781274" cy="400110"/>
          </a:xfrm>
          <a:prstGeom prst="rect">
            <a:avLst/>
          </a:prstGeom>
          <a:noFill/>
        </p:spPr>
        <p:txBody>
          <a:bodyPr wrap="none" rtlCol="0">
            <a:spAutoFit/>
          </a:bodyPr>
          <a:lstStyle/>
          <a:p>
            <a:r>
              <a:rPr lang="fr-FR" sz="2000" dirty="0"/>
              <a:t>Marges de noninfériorité</a:t>
            </a:r>
          </a:p>
        </p:txBody>
      </p:sp>
      <p:cxnSp>
        <p:nvCxnSpPr>
          <p:cNvPr id="55" name="Connecteur droit avec flèche 54">
            <a:extLst>
              <a:ext uri="{FF2B5EF4-FFF2-40B4-BE49-F238E27FC236}">
                <a16:creationId xmlns:a16="http://schemas.microsoft.com/office/drawing/2014/main" id="{50D268DC-B2F4-0062-0113-1C1BFD945DD5}"/>
              </a:ext>
            </a:extLst>
          </p:cNvPr>
          <p:cNvCxnSpPr>
            <a:cxnSpLocks/>
            <a:stCxn id="53" idx="1"/>
          </p:cNvCxnSpPr>
          <p:nvPr/>
        </p:nvCxnSpPr>
        <p:spPr>
          <a:xfrm flipH="1" flipV="1">
            <a:off x="7263073" y="6527802"/>
            <a:ext cx="1102988" cy="153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0" name="ZoneTexte 59">
            <a:extLst>
              <a:ext uri="{FF2B5EF4-FFF2-40B4-BE49-F238E27FC236}">
                <a16:creationId xmlns:a16="http://schemas.microsoft.com/office/drawing/2014/main" id="{993EFD7E-4ACB-EF66-3018-8CE84105BCF5}"/>
              </a:ext>
            </a:extLst>
          </p:cNvPr>
          <p:cNvSpPr txBox="1"/>
          <p:nvPr/>
        </p:nvSpPr>
        <p:spPr>
          <a:xfrm>
            <a:off x="6897331" y="6373669"/>
            <a:ext cx="276038" cy="307777"/>
          </a:xfrm>
          <a:prstGeom prst="rect">
            <a:avLst/>
          </a:prstGeom>
          <a:noFill/>
        </p:spPr>
        <p:txBody>
          <a:bodyPr wrap="none" rtlCol="0">
            <a:spAutoFit/>
          </a:bodyPr>
          <a:lstStyle/>
          <a:p>
            <a:r>
              <a:rPr lang="fr-FR" sz="1400" dirty="0">
                <a:solidFill>
                  <a:srgbClr val="FF0000"/>
                </a:solidFill>
                <a:latin typeface="Calibri" panose="020F0502020204030204" pitchFamily="34" charset="0"/>
              </a:rPr>
              <a:t>2</a:t>
            </a:r>
          </a:p>
        </p:txBody>
      </p:sp>
      <p:sp>
        <p:nvSpPr>
          <p:cNvPr id="61" name="ZoneTexte 60">
            <a:extLst>
              <a:ext uri="{FF2B5EF4-FFF2-40B4-BE49-F238E27FC236}">
                <a16:creationId xmlns:a16="http://schemas.microsoft.com/office/drawing/2014/main" id="{BC52F0B4-D23D-260F-65F5-88180CAE6802}"/>
              </a:ext>
            </a:extLst>
          </p:cNvPr>
          <p:cNvSpPr txBox="1"/>
          <p:nvPr/>
        </p:nvSpPr>
        <p:spPr>
          <a:xfrm>
            <a:off x="8003844" y="4905929"/>
            <a:ext cx="3555076" cy="400110"/>
          </a:xfrm>
          <a:prstGeom prst="rect">
            <a:avLst/>
          </a:prstGeom>
          <a:noFill/>
        </p:spPr>
        <p:txBody>
          <a:bodyPr wrap="none" rtlCol="0">
            <a:spAutoFit/>
          </a:bodyPr>
          <a:lstStyle/>
          <a:p>
            <a:r>
              <a:rPr lang="fr-FR" sz="2000" dirty="0">
                <a:latin typeface="Calibri" panose="020F0502020204030204" pitchFamily="34" charset="0"/>
              </a:rPr>
              <a:t>Le risque de NAC versus placebo</a:t>
            </a:r>
          </a:p>
        </p:txBody>
      </p:sp>
      <p:cxnSp>
        <p:nvCxnSpPr>
          <p:cNvPr id="63" name="Connecteur droit avec flèche 62">
            <a:extLst>
              <a:ext uri="{FF2B5EF4-FFF2-40B4-BE49-F238E27FC236}">
                <a16:creationId xmlns:a16="http://schemas.microsoft.com/office/drawing/2014/main" id="{12FAEFD7-9C91-B16A-0F82-D8001006DC7A}"/>
              </a:ext>
            </a:extLst>
          </p:cNvPr>
          <p:cNvCxnSpPr>
            <a:cxnSpLocks/>
          </p:cNvCxnSpPr>
          <p:nvPr/>
        </p:nvCxnSpPr>
        <p:spPr>
          <a:xfrm>
            <a:off x="5515896" y="3571160"/>
            <a:ext cx="0" cy="1007728"/>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66" name="ZoneTexte 65">
            <a:extLst>
              <a:ext uri="{FF2B5EF4-FFF2-40B4-BE49-F238E27FC236}">
                <a16:creationId xmlns:a16="http://schemas.microsoft.com/office/drawing/2014/main" id="{DB0E91F6-33BC-044E-0290-C63585E17B00}"/>
              </a:ext>
            </a:extLst>
          </p:cNvPr>
          <p:cNvSpPr txBox="1"/>
          <p:nvPr/>
        </p:nvSpPr>
        <p:spPr>
          <a:xfrm>
            <a:off x="6017780" y="6369938"/>
            <a:ext cx="276038" cy="307777"/>
          </a:xfrm>
          <a:prstGeom prst="rect">
            <a:avLst/>
          </a:prstGeom>
          <a:noFill/>
        </p:spPr>
        <p:txBody>
          <a:bodyPr wrap="none" rtlCol="0">
            <a:spAutoFit/>
          </a:bodyPr>
          <a:lstStyle/>
          <a:p>
            <a:r>
              <a:rPr lang="fr-FR" sz="1400" dirty="0">
                <a:latin typeface="Calibri" panose="020F0502020204030204" pitchFamily="34" charset="0"/>
              </a:rPr>
              <a:t>1</a:t>
            </a:r>
          </a:p>
        </p:txBody>
      </p:sp>
      <p:sp>
        <p:nvSpPr>
          <p:cNvPr id="67" name="ZoneTexte 66">
            <a:extLst>
              <a:ext uri="{FF2B5EF4-FFF2-40B4-BE49-F238E27FC236}">
                <a16:creationId xmlns:a16="http://schemas.microsoft.com/office/drawing/2014/main" id="{4CC196EB-148F-AD73-091A-E5F165781599}"/>
              </a:ext>
            </a:extLst>
          </p:cNvPr>
          <p:cNvSpPr txBox="1"/>
          <p:nvPr/>
        </p:nvSpPr>
        <p:spPr>
          <a:xfrm>
            <a:off x="6324652" y="6373139"/>
            <a:ext cx="503664" cy="307777"/>
          </a:xfrm>
          <a:prstGeom prst="rect">
            <a:avLst/>
          </a:prstGeom>
          <a:noFill/>
        </p:spPr>
        <p:txBody>
          <a:bodyPr wrap="none" rtlCol="0">
            <a:spAutoFit/>
          </a:bodyPr>
          <a:lstStyle/>
          <a:p>
            <a:r>
              <a:rPr lang="fr-FR" sz="1400" dirty="0">
                <a:latin typeface="Calibri" panose="020F0502020204030204" pitchFamily="34" charset="0"/>
              </a:rPr>
              <a:t>1,36</a:t>
            </a:r>
          </a:p>
        </p:txBody>
      </p:sp>
    </p:spTree>
    <p:extLst>
      <p:ext uri="{BB962C8B-B14F-4D97-AF65-F5344CB8AC3E}">
        <p14:creationId xmlns:p14="http://schemas.microsoft.com/office/powerpoint/2010/main" val="215456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47692" y="716328"/>
            <a:ext cx="10106108" cy="1055171"/>
          </a:xfrm>
        </p:spPr>
        <p:txBody>
          <a:bodyPr>
            <a:normAutofit fontScale="90000"/>
          </a:bodyPr>
          <a:lstStyle/>
          <a:p>
            <a:r>
              <a:rPr lang="fr-FR" dirty="0"/>
              <a:t>Conclusion sur noninfériorité après l’essai</a:t>
            </a:r>
          </a:p>
        </p:txBody>
      </p:sp>
      <p:cxnSp>
        <p:nvCxnSpPr>
          <p:cNvPr id="6" name="Connecteur droit 5"/>
          <p:cNvCxnSpPr/>
          <p:nvPr/>
        </p:nvCxnSpPr>
        <p:spPr bwMode="auto">
          <a:xfrm>
            <a:off x="3431704" y="5301208"/>
            <a:ext cx="6264696" cy="144016"/>
          </a:xfrm>
          <a:prstGeom prst="line">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Connecteur droit 6"/>
          <p:cNvCxnSpPr/>
          <p:nvPr/>
        </p:nvCxnSpPr>
        <p:spPr bwMode="auto">
          <a:xfrm flipV="1">
            <a:off x="3465984" y="5841268"/>
            <a:ext cx="5697612" cy="36004"/>
          </a:xfrm>
          <a:prstGeom prst="line">
            <a:avLst/>
          </a:prstGeom>
          <a:ln/>
        </p:spPr>
        <p:style>
          <a:lnRef idx="3">
            <a:schemeClr val="dk1"/>
          </a:lnRef>
          <a:fillRef idx="0">
            <a:schemeClr val="dk1"/>
          </a:fillRef>
          <a:effectRef idx="2">
            <a:schemeClr val="dk1"/>
          </a:effectRef>
          <a:fontRef idx="minor">
            <a:schemeClr val="tx1"/>
          </a:fontRef>
        </p:style>
      </p:cxnSp>
      <p:cxnSp>
        <p:nvCxnSpPr>
          <p:cNvPr id="9" name="Connecteur droit 8"/>
          <p:cNvCxnSpPr/>
          <p:nvPr/>
        </p:nvCxnSpPr>
        <p:spPr bwMode="auto">
          <a:xfrm flipV="1">
            <a:off x="6541542" y="2622738"/>
            <a:ext cx="0" cy="3218531"/>
          </a:xfrm>
          <a:prstGeom prst="line">
            <a:avLst/>
          </a:prstGeom>
          <a:ln/>
        </p:spPr>
        <p:style>
          <a:lnRef idx="3">
            <a:schemeClr val="dk1"/>
          </a:lnRef>
          <a:fillRef idx="0">
            <a:schemeClr val="dk1"/>
          </a:fillRef>
          <a:effectRef idx="2">
            <a:schemeClr val="dk1"/>
          </a:effectRef>
          <a:fontRef idx="minor">
            <a:schemeClr val="tx1"/>
          </a:fontRef>
        </p:style>
      </p:cxnSp>
      <p:sp>
        <p:nvSpPr>
          <p:cNvPr id="10" name="ZoneTexte 9"/>
          <p:cNvSpPr txBox="1"/>
          <p:nvPr/>
        </p:nvSpPr>
        <p:spPr>
          <a:xfrm>
            <a:off x="6391240" y="5833876"/>
            <a:ext cx="301686" cy="369332"/>
          </a:xfrm>
          <a:prstGeom prst="rect">
            <a:avLst/>
          </a:prstGeom>
          <a:noFill/>
        </p:spPr>
        <p:txBody>
          <a:bodyPr wrap="none" rtlCol="0">
            <a:spAutoFit/>
          </a:bodyPr>
          <a:lstStyle/>
          <a:p>
            <a:r>
              <a:rPr lang="fr-FR">
                <a:latin typeface="Calibri" panose="020F0502020204030204" pitchFamily="34" charset="0"/>
              </a:rPr>
              <a:t>0</a:t>
            </a:r>
          </a:p>
        </p:txBody>
      </p:sp>
      <p:grpSp>
        <p:nvGrpSpPr>
          <p:cNvPr id="13" name="Groupe 12"/>
          <p:cNvGrpSpPr/>
          <p:nvPr/>
        </p:nvGrpSpPr>
        <p:grpSpPr>
          <a:xfrm>
            <a:off x="4841754" y="4449650"/>
            <a:ext cx="2232239" cy="649188"/>
            <a:chOff x="5364088" y="4629005"/>
            <a:chExt cx="2275508" cy="485453"/>
          </a:xfrm>
        </p:grpSpPr>
        <p:cxnSp>
          <p:nvCxnSpPr>
            <p:cNvPr id="14" name="Connecteur droit 13"/>
            <p:cNvCxnSpPr/>
            <p:nvPr/>
          </p:nvCxnSpPr>
          <p:spPr bwMode="auto">
            <a:xfrm>
              <a:off x="5364088" y="4869160"/>
              <a:ext cx="2275508" cy="0"/>
            </a:xfrm>
            <a:prstGeom prst="line">
              <a:avLst/>
            </a:prstGeom>
            <a:ln>
              <a:solidFill>
                <a:schemeClr val="bg1">
                  <a:lumMod val="85000"/>
                </a:schemeClr>
              </a:solidFill>
            </a:ln>
          </p:spPr>
          <p:style>
            <a:lnRef idx="3">
              <a:schemeClr val="dk1"/>
            </a:lnRef>
            <a:fillRef idx="0">
              <a:schemeClr val="dk1"/>
            </a:fillRef>
            <a:effectRef idx="2">
              <a:schemeClr val="dk1"/>
            </a:effectRef>
            <a:fontRef idx="minor">
              <a:schemeClr val="tx1"/>
            </a:fontRef>
          </p:style>
        </p:cxnSp>
        <p:sp>
          <p:nvSpPr>
            <p:cNvPr id="15" name="Organigramme : Connecteur 14"/>
            <p:cNvSpPr/>
            <p:nvPr/>
          </p:nvSpPr>
          <p:spPr bwMode="auto">
            <a:xfrm>
              <a:off x="6372200" y="4629005"/>
              <a:ext cx="196051" cy="485453"/>
            </a:xfrm>
            <a:prstGeom prst="flowChartConnector">
              <a:avLst/>
            </a:prstGeom>
            <a:solidFill>
              <a:schemeClr val="tx1"/>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spAutoFit/>
            </a:bodyPr>
            <a:lstStyle/>
            <a:p>
              <a:pPr defTabSz="914400" eaLnBrk="0" fontAlgn="base" hangingPunct="0">
                <a:spcBef>
                  <a:spcPct val="0"/>
                </a:spcBef>
                <a:spcAft>
                  <a:spcPct val="0"/>
                </a:spcAft>
              </a:pPr>
              <a:endParaRPr lang="fr-FR" sz="2400">
                <a:solidFill>
                  <a:schemeClr val="tx1"/>
                </a:solidFill>
                <a:latin typeface="Calibri" panose="020F0502020204030204" pitchFamily="34" charset="0"/>
              </a:endParaRPr>
            </a:p>
          </p:txBody>
        </p:sp>
      </p:grpSp>
      <p:sp>
        <p:nvSpPr>
          <p:cNvPr id="21" name="ZoneTexte 20"/>
          <p:cNvSpPr txBox="1"/>
          <p:nvPr/>
        </p:nvSpPr>
        <p:spPr>
          <a:xfrm>
            <a:off x="6865966" y="2551009"/>
            <a:ext cx="2266326" cy="461665"/>
          </a:xfrm>
          <a:prstGeom prst="rect">
            <a:avLst/>
          </a:prstGeom>
          <a:noFill/>
        </p:spPr>
        <p:txBody>
          <a:bodyPr wrap="none" rtlCol="0">
            <a:spAutoFit/>
          </a:bodyPr>
          <a:lstStyle/>
          <a:p>
            <a:r>
              <a:rPr lang="fr-FR" sz="2400" dirty="0">
                <a:latin typeface="Calibri" panose="020F0502020204030204" pitchFamily="34" charset="0"/>
              </a:rPr>
              <a:t>Warfarine mieux</a:t>
            </a:r>
          </a:p>
        </p:txBody>
      </p:sp>
      <p:sp>
        <p:nvSpPr>
          <p:cNvPr id="17" name="ZoneTexte 16">
            <a:extLst>
              <a:ext uri="{FF2B5EF4-FFF2-40B4-BE49-F238E27FC236}">
                <a16:creationId xmlns:a16="http://schemas.microsoft.com/office/drawing/2014/main" id="{BEFC7EBA-2D49-574D-8D22-B91170B44AA5}"/>
              </a:ext>
            </a:extLst>
          </p:cNvPr>
          <p:cNvSpPr txBox="1"/>
          <p:nvPr/>
        </p:nvSpPr>
        <p:spPr>
          <a:xfrm>
            <a:off x="4018749" y="2585780"/>
            <a:ext cx="1556195" cy="461665"/>
          </a:xfrm>
          <a:prstGeom prst="rect">
            <a:avLst/>
          </a:prstGeom>
          <a:noFill/>
        </p:spPr>
        <p:txBody>
          <a:bodyPr wrap="none" rtlCol="0">
            <a:spAutoFit/>
          </a:bodyPr>
          <a:lstStyle/>
          <a:p>
            <a:r>
              <a:rPr lang="fr-FR" sz="2400">
                <a:latin typeface="Calibri" panose="020F0502020204030204" pitchFamily="34" charset="0"/>
              </a:rPr>
              <a:t>NAC mieux</a:t>
            </a:r>
          </a:p>
        </p:txBody>
      </p:sp>
      <p:cxnSp>
        <p:nvCxnSpPr>
          <p:cNvPr id="18" name="Connecteur droit 17">
            <a:extLst>
              <a:ext uri="{FF2B5EF4-FFF2-40B4-BE49-F238E27FC236}">
                <a16:creationId xmlns:a16="http://schemas.microsoft.com/office/drawing/2014/main" id="{A895045D-7C0D-474A-823A-E892A24F8667}"/>
              </a:ext>
            </a:extLst>
          </p:cNvPr>
          <p:cNvCxnSpPr/>
          <p:nvPr/>
        </p:nvCxnSpPr>
        <p:spPr bwMode="auto">
          <a:xfrm flipV="1">
            <a:off x="7176121" y="3299792"/>
            <a:ext cx="9179" cy="2538550"/>
          </a:xfrm>
          <a:prstGeom prst="line">
            <a:avLst/>
          </a:prstGeom>
          <a:solidFill>
            <a:schemeClr val="bg1"/>
          </a:solidFill>
          <a:ln w="3810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ZoneTexte 23">
            <a:extLst>
              <a:ext uri="{FF2B5EF4-FFF2-40B4-BE49-F238E27FC236}">
                <a16:creationId xmlns:a16="http://schemas.microsoft.com/office/drawing/2014/main" id="{360E4866-32A6-074C-B995-1D0697083368}"/>
              </a:ext>
            </a:extLst>
          </p:cNvPr>
          <p:cNvSpPr txBox="1"/>
          <p:nvPr/>
        </p:nvSpPr>
        <p:spPr>
          <a:xfrm flipH="1">
            <a:off x="6888087" y="5877273"/>
            <a:ext cx="578626" cy="307777"/>
          </a:xfrm>
          <a:prstGeom prst="rect">
            <a:avLst/>
          </a:prstGeom>
          <a:noFill/>
        </p:spPr>
        <p:txBody>
          <a:bodyPr wrap="square" rtlCol="0">
            <a:spAutoFit/>
          </a:bodyPr>
          <a:lstStyle/>
          <a:p>
            <a:r>
              <a:rPr lang="fr-FR" sz="1400">
                <a:latin typeface="Calibri" panose="020F0502020204030204" pitchFamily="34" charset="0"/>
              </a:rPr>
              <a:t>0,68</a:t>
            </a:r>
          </a:p>
        </p:txBody>
      </p:sp>
      <p:sp>
        <p:nvSpPr>
          <p:cNvPr id="25" name="ZoneTexte 24">
            <a:extLst>
              <a:ext uri="{FF2B5EF4-FFF2-40B4-BE49-F238E27FC236}">
                <a16:creationId xmlns:a16="http://schemas.microsoft.com/office/drawing/2014/main" id="{8E572E99-0101-D24B-AE42-F4FA7929BE51}"/>
              </a:ext>
            </a:extLst>
          </p:cNvPr>
          <p:cNvSpPr txBox="1"/>
          <p:nvPr/>
        </p:nvSpPr>
        <p:spPr>
          <a:xfrm flipH="1">
            <a:off x="7464152" y="5857528"/>
            <a:ext cx="564324" cy="307777"/>
          </a:xfrm>
          <a:prstGeom prst="rect">
            <a:avLst/>
          </a:prstGeom>
          <a:noFill/>
        </p:spPr>
        <p:txBody>
          <a:bodyPr wrap="square" rtlCol="0">
            <a:spAutoFit/>
          </a:bodyPr>
          <a:lstStyle/>
          <a:p>
            <a:r>
              <a:rPr lang="fr-FR" sz="1400">
                <a:latin typeface="Calibri" panose="020F0502020204030204" pitchFamily="34" charset="0"/>
              </a:rPr>
              <a:t>1,36</a:t>
            </a:r>
          </a:p>
        </p:txBody>
      </p:sp>
      <p:sp>
        <p:nvSpPr>
          <p:cNvPr id="26" name="ZoneTexte 25">
            <a:extLst>
              <a:ext uri="{FF2B5EF4-FFF2-40B4-BE49-F238E27FC236}">
                <a16:creationId xmlns:a16="http://schemas.microsoft.com/office/drawing/2014/main" id="{09801A94-9826-6842-8632-87AAB5F6E3EA}"/>
              </a:ext>
            </a:extLst>
          </p:cNvPr>
          <p:cNvSpPr txBox="1"/>
          <p:nvPr/>
        </p:nvSpPr>
        <p:spPr>
          <a:xfrm flipH="1">
            <a:off x="8186794" y="5867980"/>
            <a:ext cx="285471" cy="369332"/>
          </a:xfrm>
          <a:prstGeom prst="rect">
            <a:avLst/>
          </a:prstGeom>
          <a:noFill/>
        </p:spPr>
        <p:txBody>
          <a:bodyPr wrap="square" rtlCol="0">
            <a:spAutoFit/>
          </a:bodyPr>
          <a:lstStyle/>
          <a:p>
            <a:r>
              <a:rPr lang="fr-FR">
                <a:latin typeface="Calibri" panose="020F0502020204030204" pitchFamily="34" charset="0"/>
              </a:rPr>
              <a:t>2</a:t>
            </a:r>
          </a:p>
        </p:txBody>
      </p:sp>
      <p:sp>
        <p:nvSpPr>
          <p:cNvPr id="8" name="Espace réservé du numéro de diapositive 7">
            <a:extLst>
              <a:ext uri="{FF2B5EF4-FFF2-40B4-BE49-F238E27FC236}">
                <a16:creationId xmlns:a16="http://schemas.microsoft.com/office/drawing/2014/main" id="{EC8C0E01-E5F6-6140-94C4-C66B20983DF6}"/>
              </a:ext>
            </a:extLst>
          </p:cNvPr>
          <p:cNvSpPr>
            <a:spLocks noGrp="1"/>
          </p:cNvSpPr>
          <p:nvPr>
            <p:ph type="sldNum" sz="quarter" idx="12"/>
          </p:nvPr>
        </p:nvSpPr>
        <p:spPr/>
        <p:txBody>
          <a:bodyPr/>
          <a:lstStyle/>
          <a:p>
            <a:fld id="{9D907898-FF70-A644-9B5F-D7E152DBAA51}" type="slidenum">
              <a:rPr lang="fr-FR" smtClean="0"/>
              <a:t>12</a:t>
            </a:fld>
            <a:endParaRPr lang="fr-FR"/>
          </a:p>
        </p:txBody>
      </p:sp>
      <p:grpSp>
        <p:nvGrpSpPr>
          <p:cNvPr id="5" name="Groupe 4">
            <a:extLst>
              <a:ext uri="{FF2B5EF4-FFF2-40B4-BE49-F238E27FC236}">
                <a16:creationId xmlns:a16="http://schemas.microsoft.com/office/drawing/2014/main" id="{3A43A1B2-539B-BE1C-4827-86888222695F}"/>
              </a:ext>
            </a:extLst>
          </p:cNvPr>
          <p:cNvGrpSpPr/>
          <p:nvPr/>
        </p:nvGrpSpPr>
        <p:grpSpPr>
          <a:xfrm>
            <a:off x="3548901" y="3419239"/>
            <a:ext cx="2232239" cy="649188"/>
            <a:chOff x="5364088" y="4629005"/>
            <a:chExt cx="2275508" cy="485453"/>
          </a:xfrm>
        </p:grpSpPr>
        <p:cxnSp>
          <p:nvCxnSpPr>
            <p:cNvPr id="11" name="Connecteur droit 10">
              <a:extLst>
                <a:ext uri="{FF2B5EF4-FFF2-40B4-BE49-F238E27FC236}">
                  <a16:creationId xmlns:a16="http://schemas.microsoft.com/office/drawing/2014/main" id="{DCE0316D-9EFD-B535-F555-2247D4F8957F}"/>
                </a:ext>
              </a:extLst>
            </p:cNvPr>
            <p:cNvCxnSpPr/>
            <p:nvPr/>
          </p:nvCxnSpPr>
          <p:spPr bwMode="auto">
            <a:xfrm>
              <a:off x="5364088" y="4869160"/>
              <a:ext cx="2275508" cy="0"/>
            </a:xfrm>
            <a:prstGeom prst="line">
              <a:avLst/>
            </a:prstGeom>
            <a:ln>
              <a:solidFill>
                <a:schemeClr val="bg1">
                  <a:lumMod val="85000"/>
                </a:schemeClr>
              </a:solidFill>
            </a:ln>
          </p:spPr>
          <p:style>
            <a:lnRef idx="3">
              <a:schemeClr val="dk1"/>
            </a:lnRef>
            <a:fillRef idx="0">
              <a:schemeClr val="dk1"/>
            </a:fillRef>
            <a:effectRef idx="2">
              <a:schemeClr val="dk1"/>
            </a:effectRef>
            <a:fontRef idx="minor">
              <a:schemeClr val="tx1"/>
            </a:fontRef>
          </p:style>
        </p:cxnSp>
        <p:sp>
          <p:nvSpPr>
            <p:cNvPr id="12" name="Organigramme : Connecteur 14">
              <a:extLst>
                <a:ext uri="{FF2B5EF4-FFF2-40B4-BE49-F238E27FC236}">
                  <a16:creationId xmlns:a16="http://schemas.microsoft.com/office/drawing/2014/main" id="{B5E7999B-EE11-EB2E-5287-5773639C14B8}"/>
                </a:ext>
              </a:extLst>
            </p:cNvPr>
            <p:cNvSpPr/>
            <p:nvPr/>
          </p:nvSpPr>
          <p:spPr bwMode="auto">
            <a:xfrm>
              <a:off x="6372200" y="4629005"/>
              <a:ext cx="196051" cy="485453"/>
            </a:xfrm>
            <a:prstGeom prst="flowChartConnector">
              <a:avLst/>
            </a:prstGeom>
            <a:solidFill>
              <a:schemeClr val="tx1"/>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spAutoFit/>
            </a:bodyPr>
            <a:lstStyle/>
            <a:p>
              <a:pPr defTabSz="914400" eaLnBrk="0" fontAlgn="base" hangingPunct="0">
                <a:spcBef>
                  <a:spcPct val="0"/>
                </a:spcBef>
                <a:spcAft>
                  <a:spcPct val="0"/>
                </a:spcAft>
              </a:pPr>
              <a:endParaRPr lang="fr-FR" sz="2400">
                <a:solidFill>
                  <a:schemeClr val="tx1"/>
                </a:solidFill>
                <a:latin typeface="Calibri" panose="020F0502020204030204" pitchFamily="34" charset="0"/>
              </a:endParaRPr>
            </a:p>
          </p:txBody>
        </p:sp>
      </p:grpSp>
      <p:sp>
        <p:nvSpPr>
          <p:cNvPr id="20" name="ZoneTexte 19">
            <a:extLst>
              <a:ext uri="{FF2B5EF4-FFF2-40B4-BE49-F238E27FC236}">
                <a16:creationId xmlns:a16="http://schemas.microsoft.com/office/drawing/2014/main" id="{40D83B5F-94B3-BA55-51EF-B76A410B7FAC}"/>
              </a:ext>
            </a:extLst>
          </p:cNvPr>
          <p:cNvSpPr txBox="1"/>
          <p:nvPr/>
        </p:nvSpPr>
        <p:spPr>
          <a:xfrm>
            <a:off x="1108416" y="3465874"/>
            <a:ext cx="2476127" cy="461665"/>
          </a:xfrm>
          <a:prstGeom prst="rect">
            <a:avLst/>
          </a:prstGeom>
          <a:noFill/>
        </p:spPr>
        <p:txBody>
          <a:bodyPr wrap="none" rtlCol="0">
            <a:spAutoFit/>
          </a:bodyPr>
          <a:lstStyle/>
          <a:p>
            <a:r>
              <a:rPr lang="fr-FR" sz="2400" dirty="0"/>
              <a:t>Résultat Sportif III </a:t>
            </a:r>
          </a:p>
        </p:txBody>
      </p:sp>
      <p:sp>
        <p:nvSpPr>
          <p:cNvPr id="16" name="ZoneTexte 15">
            <a:extLst>
              <a:ext uri="{FF2B5EF4-FFF2-40B4-BE49-F238E27FC236}">
                <a16:creationId xmlns:a16="http://schemas.microsoft.com/office/drawing/2014/main" id="{02FB06A5-7FE6-9DE5-76D3-751B84AB19CF}"/>
              </a:ext>
            </a:extLst>
          </p:cNvPr>
          <p:cNvSpPr txBox="1"/>
          <p:nvPr/>
        </p:nvSpPr>
        <p:spPr>
          <a:xfrm>
            <a:off x="2044125" y="4488871"/>
            <a:ext cx="2419252" cy="461665"/>
          </a:xfrm>
          <a:prstGeom prst="rect">
            <a:avLst/>
          </a:prstGeom>
          <a:noFill/>
        </p:spPr>
        <p:txBody>
          <a:bodyPr wrap="none" rtlCol="0">
            <a:spAutoFit/>
          </a:bodyPr>
          <a:lstStyle/>
          <a:p>
            <a:r>
              <a:rPr lang="fr-FR" sz="2400" dirty="0"/>
              <a:t>Résultat Sportif V </a:t>
            </a:r>
          </a:p>
        </p:txBody>
      </p:sp>
    </p:spTree>
    <p:extLst>
      <p:ext uri="{BB962C8B-B14F-4D97-AF65-F5344CB8AC3E}">
        <p14:creationId xmlns:p14="http://schemas.microsoft.com/office/powerpoint/2010/main" val="3493246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3269" y="213871"/>
            <a:ext cx="10106108" cy="1055171"/>
          </a:xfrm>
        </p:spPr>
        <p:txBody>
          <a:bodyPr/>
          <a:lstStyle/>
          <a:p>
            <a:r>
              <a:rPr lang="fr-FR" dirty="0"/>
              <a:t>Marge de noninfériorité</a:t>
            </a:r>
          </a:p>
        </p:txBody>
      </p:sp>
      <p:sp>
        <p:nvSpPr>
          <p:cNvPr id="4" name="Rectangle 3"/>
          <p:cNvSpPr/>
          <p:nvPr/>
        </p:nvSpPr>
        <p:spPr>
          <a:xfrm>
            <a:off x="1171493" y="1223638"/>
            <a:ext cx="10171176" cy="461665"/>
          </a:xfrm>
          <a:prstGeom prst="rect">
            <a:avLst/>
          </a:prstGeom>
        </p:spPr>
        <p:txBody>
          <a:bodyPr wrap="square">
            <a:spAutoFit/>
          </a:bodyPr>
          <a:lstStyle/>
          <a:p>
            <a:r>
              <a:rPr lang="fr-FR" sz="2400" dirty="0">
                <a:latin typeface="Calibri" panose="020F0502020204030204" pitchFamily="34" charset="0"/>
              </a:rPr>
              <a:t>Quelle marge de noninfériorité serait acceptable?</a:t>
            </a:r>
          </a:p>
        </p:txBody>
      </p:sp>
      <p:cxnSp>
        <p:nvCxnSpPr>
          <p:cNvPr id="6" name="Connecteur droit 5"/>
          <p:cNvCxnSpPr/>
          <p:nvPr/>
        </p:nvCxnSpPr>
        <p:spPr bwMode="auto">
          <a:xfrm>
            <a:off x="3431704" y="5301208"/>
            <a:ext cx="6264696" cy="144016"/>
          </a:xfrm>
          <a:prstGeom prst="line">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Connecteur droit 6"/>
          <p:cNvCxnSpPr/>
          <p:nvPr/>
        </p:nvCxnSpPr>
        <p:spPr bwMode="auto">
          <a:xfrm flipV="1">
            <a:off x="3465984" y="5841268"/>
            <a:ext cx="5697612" cy="36004"/>
          </a:xfrm>
          <a:prstGeom prst="line">
            <a:avLst/>
          </a:prstGeom>
          <a:ln/>
        </p:spPr>
        <p:style>
          <a:lnRef idx="3">
            <a:schemeClr val="dk1"/>
          </a:lnRef>
          <a:fillRef idx="0">
            <a:schemeClr val="dk1"/>
          </a:fillRef>
          <a:effectRef idx="2">
            <a:schemeClr val="dk1"/>
          </a:effectRef>
          <a:fontRef idx="minor">
            <a:schemeClr val="tx1"/>
          </a:fontRef>
        </p:style>
      </p:cxnSp>
      <p:cxnSp>
        <p:nvCxnSpPr>
          <p:cNvPr id="9" name="Connecteur droit 8"/>
          <p:cNvCxnSpPr/>
          <p:nvPr/>
        </p:nvCxnSpPr>
        <p:spPr bwMode="auto">
          <a:xfrm flipV="1">
            <a:off x="6541542" y="2622738"/>
            <a:ext cx="0" cy="3218531"/>
          </a:xfrm>
          <a:prstGeom prst="line">
            <a:avLst/>
          </a:prstGeom>
          <a:ln/>
        </p:spPr>
        <p:style>
          <a:lnRef idx="3">
            <a:schemeClr val="dk1"/>
          </a:lnRef>
          <a:fillRef idx="0">
            <a:schemeClr val="dk1"/>
          </a:fillRef>
          <a:effectRef idx="2">
            <a:schemeClr val="dk1"/>
          </a:effectRef>
          <a:fontRef idx="minor">
            <a:schemeClr val="tx1"/>
          </a:fontRef>
        </p:style>
      </p:cxnSp>
      <p:sp>
        <p:nvSpPr>
          <p:cNvPr id="10" name="ZoneTexte 9"/>
          <p:cNvSpPr txBox="1"/>
          <p:nvPr/>
        </p:nvSpPr>
        <p:spPr>
          <a:xfrm>
            <a:off x="6391240" y="5833876"/>
            <a:ext cx="301686" cy="369332"/>
          </a:xfrm>
          <a:prstGeom prst="rect">
            <a:avLst/>
          </a:prstGeom>
          <a:noFill/>
        </p:spPr>
        <p:txBody>
          <a:bodyPr wrap="none" rtlCol="0">
            <a:spAutoFit/>
          </a:bodyPr>
          <a:lstStyle/>
          <a:p>
            <a:r>
              <a:rPr lang="fr-FR">
                <a:latin typeface="Calibri" panose="020F0502020204030204" pitchFamily="34" charset="0"/>
              </a:rPr>
              <a:t>0</a:t>
            </a:r>
          </a:p>
        </p:txBody>
      </p:sp>
      <p:grpSp>
        <p:nvGrpSpPr>
          <p:cNvPr id="13" name="Groupe 12"/>
          <p:cNvGrpSpPr/>
          <p:nvPr/>
        </p:nvGrpSpPr>
        <p:grpSpPr>
          <a:xfrm>
            <a:off x="5447929" y="4437112"/>
            <a:ext cx="2232239" cy="649188"/>
            <a:chOff x="5364088" y="4629005"/>
            <a:chExt cx="2275508" cy="485453"/>
          </a:xfrm>
        </p:grpSpPr>
        <p:cxnSp>
          <p:nvCxnSpPr>
            <p:cNvPr id="14" name="Connecteur droit 13"/>
            <p:cNvCxnSpPr/>
            <p:nvPr/>
          </p:nvCxnSpPr>
          <p:spPr bwMode="auto">
            <a:xfrm>
              <a:off x="5364088" y="4869160"/>
              <a:ext cx="2275508" cy="0"/>
            </a:xfrm>
            <a:prstGeom prst="line">
              <a:avLst/>
            </a:prstGeom>
            <a:ln>
              <a:solidFill>
                <a:schemeClr val="bg1">
                  <a:lumMod val="85000"/>
                </a:schemeClr>
              </a:solidFill>
            </a:ln>
          </p:spPr>
          <p:style>
            <a:lnRef idx="3">
              <a:schemeClr val="dk1"/>
            </a:lnRef>
            <a:fillRef idx="0">
              <a:schemeClr val="dk1"/>
            </a:fillRef>
            <a:effectRef idx="2">
              <a:schemeClr val="dk1"/>
            </a:effectRef>
            <a:fontRef idx="minor">
              <a:schemeClr val="tx1"/>
            </a:fontRef>
          </p:style>
        </p:cxnSp>
        <p:sp>
          <p:nvSpPr>
            <p:cNvPr id="15" name="Organigramme : Connecteur 14"/>
            <p:cNvSpPr/>
            <p:nvPr/>
          </p:nvSpPr>
          <p:spPr bwMode="auto">
            <a:xfrm>
              <a:off x="6372200" y="4629005"/>
              <a:ext cx="196051" cy="485453"/>
            </a:xfrm>
            <a:prstGeom prst="flowChartConnector">
              <a:avLst/>
            </a:prstGeom>
            <a:solidFill>
              <a:schemeClr val="tx1"/>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spAutoFit/>
            </a:bodyPr>
            <a:lstStyle/>
            <a:p>
              <a:pPr defTabSz="914400" eaLnBrk="0" fontAlgn="base" hangingPunct="0">
                <a:spcBef>
                  <a:spcPct val="0"/>
                </a:spcBef>
                <a:spcAft>
                  <a:spcPct val="0"/>
                </a:spcAft>
              </a:pPr>
              <a:endParaRPr lang="fr-FR" sz="2400">
                <a:solidFill>
                  <a:schemeClr val="tx1"/>
                </a:solidFill>
                <a:latin typeface="Calibri" panose="020F0502020204030204" pitchFamily="34" charset="0"/>
              </a:endParaRPr>
            </a:p>
          </p:txBody>
        </p:sp>
      </p:grpSp>
      <p:sp>
        <p:nvSpPr>
          <p:cNvPr id="21" name="ZoneTexte 20"/>
          <p:cNvSpPr txBox="1"/>
          <p:nvPr/>
        </p:nvSpPr>
        <p:spPr>
          <a:xfrm>
            <a:off x="6573229" y="1936429"/>
            <a:ext cx="2213878" cy="400110"/>
          </a:xfrm>
          <a:prstGeom prst="rect">
            <a:avLst/>
          </a:prstGeom>
          <a:noFill/>
        </p:spPr>
        <p:txBody>
          <a:bodyPr wrap="square" rtlCol="0">
            <a:spAutoFit/>
          </a:bodyPr>
          <a:lstStyle/>
          <a:p>
            <a:r>
              <a:rPr lang="fr-FR" sz="2000" dirty="0">
                <a:latin typeface="Calibri" panose="020F0502020204030204" pitchFamily="34" charset="0"/>
              </a:rPr>
              <a:t>Warfarine mieux</a:t>
            </a:r>
          </a:p>
        </p:txBody>
      </p:sp>
      <p:sp>
        <p:nvSpPr>
          <p:cNvPr id="17" name="ZoneTexte 16">
            <a:extLst>
              <a:ext uri="{FF2B5EF4-FFF2-40B4-BE49-F238E27FC236}">
                <a16:creationId xmlns:a16="http://schemas.microsoft.com/office/drawing/2014/main" id="{BEFC7EBA-2D49-574D-8D22-B91170B44AA5}"/>
              </a:ext>
            </a:extLst>
          </p:cNvPr>
          <p:cNvSpPr txBox="1"/>
          <p:nvPr/>
        </p:nvSpPr>
        <p:spPr>
          <a:xfrm>
            <a:off x="3952481" y="1910033"/>
            <a:ext cx="1556195" cy="461665"/>
          </a:xfrm>
          <a:prstGeom prst="rect">
            <a:avLst/>
          </a:prstGeom>
          <a:noFill/>
        </p:spPr>
        <p:txBody>
          <a:bodyPr wrap="none" rtlCol="0">
            <a:spAutoFit/>
          </a:bodyPr>
          <a:lstStyle/>
          <a:p>
            <a:r>
              <a:rPr lang="fr-FR" sz="2400" dirty="0">
                <a:latin typeface="Calibri" panose="020F0502020204030204" pitchFamily="34" charset="0"/>
              </a:rPr>
              <a:t>NAC mieux</a:t>
            </a:r>
          </a:p>
        </p:txBody>
      </p:sp>
      <p:cxnSp>
        <p:nvCxnSpPr>
          <p:cNvPr id="18" name="Connecteur droit 17">
            <a:extLst>
              <a:ext uri="{FF2B5EF4-FFF2-40B4-BE49-F238E27FC236}">
                <a16:creationId xmlns:a16="http://schemas.microsoft.com/office/drawing/2014/main" id="{A895045D-7C0D-474A-823A-E892A24F8667}"/>
              </a:ext>
            </a:extLst>
          </p:cNvPr>
          <p:cNvCxnSpPr/>
          <p:nvPr/>
        </p:nvCxnSpPr>
        <p:spPr bwMode="auto">
          <a:xfrm flipV="1">
            <a:off x="7176121" y="3299792"/>
            <a:ext cx="9179" cy="2538550"/>
          </a:xfrm>
          <a:prstGeom prst="line">
            <a:avLst/>
          </a:prstGeom>
          <a:solidFill>
            <a:schemeClr val="bg1"/>
          </a:solidFill>
          <a:ln w="3810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Connecteur droit 18">
            <a:extLst>
              <a:ext uri="{FF2B5EF4-FFF2-40B4-BE49-F238E27FC236}">
                <a16:creationId xmlns:a16="http://schemas.microsoft.com/office/drawing/2014/main" id="{D1DCC25D-BE96-D444-917D-80BA484EAABA}"/>
              </a:ext>
            </a:extLst>
          </p:cNvPr>
          <p:cNvCxnSpPr/>
          <p:nvPr/>
        </p:nvCxnSpPr>
        <p:spPr bwMode="auto">
          <a:xfrm flipV="1">
            <a:off x="7743006" y="3338722"/>
            <a:ext cx="9179" cy="2538550"/>
          </a:xfrm>
          <a:prstGeom prst="line">
            <a:avLst/>
          </a:prstGeom>
          <a:solidFill>
            <a:schemeClr val="bg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Connecteur droit 21">
            <a:extLst>
              <a:ext uri="{FF2B5EF4-FFF2-40B4-BE49-F238E27FC236}">
                <a16:creationId xmlns:a16="http://schemas.microsoft.com/office/drawing/2014/main" id="{96615CF7-9AD2-174E-AA90-9DBA10F1CBDB}"/>
              </a:ext>
            </a:extLst>
          </p:cNvPr>
          <p:cNvCxnSpPr/>
          <p:nvPr/>
        </p:nvCxnSpPr>
        <p:spPr bwMode="auto">
          <a:xfrm flipV="1">
            <a:off x="8319070" y="3356992"/>
            <a:ext cx="9179" cy="2538550"/>
          </a:xfrm>
          <a:prstGeom prst="line">
            <a:avLst/>
          </a:prstGeom>
          <a:solidFill>
            <a:schemeClr val="bg1"/>
          </a:solidFill>
          <a:ln w="3810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ZoneTexte 23">
            <a:extLst>
              <a:ext uri="{FF2B5EF4-FFF2-40B4-BE49-F238E27FC236}">
                <a16:creationId xmlns:a16="http://schemas.microsoft.com/office/drawing/2014/main" id="{360E4866-32A6-074C-B995-1D0697083368}"/>
              </a:ext>
            </a:extLst>
          </p:cNvPr>
          <p:cNvSpPr txBox="1"/>
          <p:nvPr/>
        </p:nvSpPr>
        <p:spPr>
          <a:xfrm flipH="1">
            <a:off x="6888087" y="5877273"/>
            <a:ext cx="578626" cy="307777"/>
          </a:xfrm>
          <a:prstGeom prst="rect">
            <a:avLst/>
          </a:prstGeom>
          <a:noFill/>
        </p:spPr>
        <p:txBody>
          <a:bodyPr wrap="square" rtlCol="0">
            <a:spAutoFit/>
          </a:bodyPr>
          <a:lstStyle/>
          <a:p>
            <a:r>
              <a:rPr lang="fr-FR" sz="1400">
                <a:latin typeface="Calibri" panose="020F0502020204030204" pitchFamily="34" charset="0"/>
              </a:rPr>
              <a:t>0,68</a:t>
            </a:r>
          </a:p>
        </p:txBody>
      </p:sp>
      <p:sp>
        <p:nvSpPr>
          <p:cNvPr id="25" name="ZoneTexte 24">
            <a:extLst>
              <a:ext uri="{FF2B5EF4-FFF2-40B4-BE49-F238E27FC236}">
                <a16:creationId xmlns:a16="http://schemas.microsoft.com/office/drawing/2014/main" id="{8E572E99-0101-D24B-AE42-F4FA7929BE51}"/>
              </a:ext>
            </a:extLst>
          </p:cNvPr>
          <p:cNvSpPr txBox="1"/>
          <p:nvPr/>
        </p:nvSpPr>
        <p:spPr>
          <a:xfrm flipH="1">
            <a:off x="7464152" y="5857528"/>
            <a:ext cx="564324" cy="307777"/>
          </a:xfrm>
          <a:prstGeom prst="rect">
            <a:avLst/>
          </a:prstGeom>
          <a:noFill/>
        </p:spPr>
        <p:txBody>
          <a:bodyPr wrap="square" rtlCol="0">
            <a:spAutoFit/>
          </a:bodyPr>
          <a:lstStyle/>
          <a:p>
            <a:r>
              <a:rPr lang="fr-FR" sz="1400">
                <a:latin typeface="Calibri" panose="020F0502020204030204" pitchFamily="34" charset="0"/>
              </a:rPr>
              <a:t>1,36</a:t>
            </a:r>
          </a:p>
        </p:txBody>
      </p:sp>
      <p:sp>
        <p:nvSpPr>
          <p:cNvPr id="26" name="ZoneTexte 25">
            <a:extLst>
              <a:ext uri="{FF2B5EF4-FFF2-40B4-BE49-F238E27FC236}">
                <a16:creationId xmlns:a16="http://schemas.microsoft.com/office/drawing/2014/main" id="{09801A94-9826-6842-8632-87AAB5F6E3EA}"/>
              </a:ext>
            </a:extLst>
          </p:cNvPr>
          <p:cNvSpPr txBox="1"/>
          <p:nvPr/>
        </p:nvSpPr>
        <p:spPr>
          <a:xfrm flipH="1">
            <a:off x="8186794" y="5867980"/>
            <a:ext cx="285471" cy="369332"/>
          </a:xfrm>
          <a:prstGeom prst="rect">
            <a:avLst/>
          </a:prstGeom>
          <a:noFill/>
        </p:spPr>
        <p:txBody>
          <a:bodyPr wrap="square" rtlCol="0">
            <a:spAutoFit/>
          </a:bodyPr>
          <a:lstStyle/>
          <a:p>
            <a:r>
              <a:rPr lang="fr-FR">
                <a:latin typeface="Calibri" panose="020F0502020204030204" pitchFamily="34" charset="0"/>
              </a:rPr>
              <a:t>2</a:t>
            </a:r>
          </a:p>
        </p:txBody>
      </p:sp>
      <p:sp>
        <p:nvSpPr>
          <p:cNvPr id="8" name="Espace réservé du numéro de diapositive 7">
            <a:extLst>
              <a:ext uri="{FF2B5EF4-FFF2-40B4-BE49-F238E27FC236}">
                <a16:creationId xmlns:a16="http://schemas.microsoft.com/office/drawing/2014/main" id="{EC8C0E01-E5F6-6140-94C4-C66B20983DF6}"/>
              </a:ext>
            </a:extLst>
          </p:cNvPr>
          <p:cNvSpPr>
            <a:spLocks noGrp="1"/>
          </p:cNvSpPr>
          <p:nvPr>
            <p:ph type="sldNum" sz="quarter" idx="12"/>
          </p:nvPr>
        </p:nvSpPr>
        <p:spPr/>
        <p:txBody>
          <a:bodyPr/>
          <a:lstStyle/>
          <a:p>
            <a:fld id="{9D907898-FF70-A644-9B5F-D7E152DBAA51}" type="slidenum">
              <a:rPr lang="fr-FR" smtClean="0"/>
              <a:t>13</a:t>
            </a:fld>
            <a:endParaRPr lang="fr-FR"/>
          </a:p>
        </p:txBody>
      </p:sp>
      <p:sp>
        <p:nvSpPr>
          <p:cNvPr id="3" name="ZoneTexte 2">
            <a:extLst>
              <a:ext uri="{FF2B5EF4-FFF2-40B4-BE49-F238E27FC236}">
                <a16:creationId xmlns:a16="http://schemas.microsoft.com/office/drawing/2014/main" id="{5188C846-400E-A1AB-CCAE-DF2F7256E8D3}"/>
              </a:ext>
            </a:extLst>
          </p:cNvPr>
          <p:cNvSpPr txBox="1"/>
          <p:nvPr/>
        </p:nvSpPr>
        <p:spPr>
          <a:xfrm>
            <a:off x="10030710" y="2738557"/>
            <a:ext cx="1957334" cy="1200329"/>
          </a:xfrm>
          <a:prstGeom prst="rect">
            <a:avLst/>
          </a:prstGeom>
          <a:noFill/>
        </p:spPr>
        <p:txBody>
          <a:bodyPr wrap="square" rtlCol="0">
            <a:spAutoFit/>
          </a:bodyPr>
          <a:lstStyle/>
          <a:p>
            <a:r>
              <a:rPr lang="fr-FR"/>
              <a:t>Seuil de préservation de l’effet versus placebo</a:t>
            </a:r>
          </a:p>
        </p:txBody>
      </p:sp>
      <p:cxnSp>
        <p:nvCxnSpPr>
          <p:cNvPr id="11" name="Connecteur droit avec flèche 10">
            <a:extLst>
              <a:ext uri="{FF2B5EF4-FFF2-40B4-BE49-F238E27FC236}">
                <a16:creationId xmlns:a16="http://schemas.microsoft.com/office/drawing/2014/main" id="{EFC267CD-41F2-0FD9-3D58-181316D5B769}"/>
              </a:ext>
            </a:extLst>
          </p:cNvPr>
          <p:cNvCxnSpPr>
            <a:cxnSpLocks/>
            <a:stCxn id="3" idx="1"/>
          </p:cNvCxnSpPr>
          <p:nvPr/>
        </p:nvCxnSpPr>
        <p:spPr>
          <a:xfrm flipH="1" flipV="1">
            <a:off x="7867997" y="3337247"/>
            <a:ext cx="2162713" cy="1475"/>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B0863AEA-EE75-8A9D-07CA-95FA5F3516BB}"/>
              </a:ext>
            </a:extLst>
          </p:cNvPr>
          <p:cNvSpPr txBox="1"/>
          <p:nvPr/>
        </p:nvSpPr>
        <p:spPr>
          <a:xfrm>
            <a:off x="3053478" y="6381282"/>
            <a:ext cx="4286943" cy="369332"/>
          </a:xfrm>
          <a:prstGeom prst="rect">
            <a:avLst/>
          </a:prstGeom>
          <a:noFill/>
        </p:spPr>
        <p:txBody>
          <a:bodyPr wrap="none" rtlCol="0">
            <a:spAutoFit/>
          </a:bodyPr>
          <a:lstStyle/>
          <a:p>
            <a:r>
              <a:rPr lang="fr-FR"/>
              <a:t>Toutes les marges &lt; 0.68% serait acceptable</a:t>
            </a:r>
          </a:p>
        </p:txBody>
      </p:sp>
      <p:sp>
        <p:nvSpPr>
          <p:cNvPr id="23" name="ZoneTexte 22">
            <a:extLst>
              <a:ext uri="{FF2B5EF4-FFF2-40B4-BE49-F238E27FC236}">
                <a16:creationId xmlns:a16="http://schemas.microsoft.com/office/drawing/2014/main" id="{7BBA3E6D-A5B1-5FCA-96CE-5E8E4532DA3D}"/>
              </a:ext>
            </a:extLst>
          </p:cNvPr>
          <p:cNvSpPr txBox="1"/>
          <p:nvPr/>
        </p:nvSpPr>
        <p:spPr>
          <a:xfrm>
            <a:off x="9500019" y="1197583"/>
            <a:ext cx="1957334" cy="923330"/>
          </a:xfrm>
          <a:prstGeom prst="rect">
            <a:avLst/>
          </a:prstGeom>
          <a:noFill/>
        </p:spPr>
        <p:txBody>
          <a:bodyPr wrap="square" rtlCol="0">
            <a:spAutoFit/>
          </a:bodyPr>
          <a:lstStyle/>
          <a:p>
            <a:r>
              <a:rPr lang="fr-FR" dirty="0"/>
              <a:t>Seuil de préservation exigé par les agences</a:t>
            </a:r>
          </a:p>
        </p:txBody>
      </p:sp>
      <p:cxnSp>
        <p:nvCxnSpPr>
          <p:cNvPr id="27" name="Connecteur droit avec flèche 26">
            <a:extLst>
              <a:ext uri="{FF2B5EF4-FFF2-40B4-BE49-F238E27FC236}">
                <a16:creationId xmlns:a16="http://schemas.microsoft.com/office/drawing/2014/main" id="{B5872734-83EE-A96F-B675-257B763E3FA4}"/>
              </a:ext>
            </a:extLst>
          </p:cNvPr>
          <p:cNvCxnSpPr>
            <a:cxnSpLocks/>
            <a:stCxn id="23" idx="1"/>
          </p:cNvCxnSpPr>
          <p:nvPr/>
        </p:nvCxnSpPr>
        <p:spPr>
          <a:xfrm flipH="1">
            <a:off x="7176121" y="1659248"/>
            <a:ext cx="2323898" cy="1640544"/>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a:extLst>
              <a:ext uri="{FF2B5EF4-FFF2-40B4-BE49-F238E27FC236}">
                <a16:creationId xmlns:a16="http://schemas.microsoft.com/office/drawing/2014/main" id="{CF29114F-50C0-2BA8-5CEC-D6510674CB0E}"/>
              </a:ext>
            </a:extLst>
          </p:cNvPr>
          <p:cNvCxnSpPr>
            <a:cxnSpLocks/>
          </p:cNvCxnSpPr>
          <p:nvPr/>
        </p:nvCxnSpPr>
        <p:spPr>
          <a:xfrm flipH="1">
            <a:off x="5196950" y="6297806"/>
            <a:ext cx="1983760" cy="28058"/>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7708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996696" y="255397"/>
            <a:ext cx="10515600" cy="1325563"/>
          </a:xfrm>
        </p:spPr>
        <p:txBody>
          <a:bodyPr>
            <a:normAutofit/>
          </a:bodyPr>
          <a:lstStyle/>
          <a:p>
            <a:r>
              <a:rPr lang="fr-FR" sz="3600"/>
              <a:t>Synthèse : fixation de la limite de non infériorité</a:t>
            </a:r>
          </a:p>
        </p:txBody>
      </p:sp>
      <p:cxnSp>
        <p:nvCxnSpPr>
          <p:cNvPr id="6" name="Connecteur droit avec flèche 5"/>
          <p:cNvCxnSpPr/>
          <p:nvPr/>
        </p:nvCxnSpPr>
        <p:spPr bwMode="auto">
          <a:xfrm flipH="1">
            <a:off x="1847528" y="1988840"/>
            <a:ext cx="7632848" cy="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8" name="ZoneTexte 7"/>
          <p:cNvSpPr txBox="1"/>
          <p:nvPr/>
        </p:nvSpPr>
        <p:spPr>
          <a:xfrm>
            <a:off x="9696401" y="1804174"/>
            <a:ext cx="559769" cy="369332"/>
          </a:xfrm>
          <a:prstGeom prst="rect">
            <a:avLst/>
          </a:prstGeom>
          <a:noFill/>
        </p:spPr>
        <p:txBody>
          <a:bodyPr wrap="none" rtlCol="0">
            <a:spAutoFit/>
          </a:bodyPr>
          <a:lstStyle/>
          <a:p>
            <a:r>
              <a:rPr lang="fr-FR"/>
              <a:t>RRR</a:t>
            </a:r>
          </a:p>
        </p:txBody>
      </p:sp>
      <p:cxnSp>
        <p:nvCxnSpPr>
          <p:cNvPr id="10" name="Connecteur droit 9"/>
          <p:cNvCxnSpPr/>
          <p:nvPr/>
        </p:nvCxnSpPr>
        <p:spPr bwMode="auto">
          <a:xfrm>
            <a:off x="7032104" y="1876182"/>
            <a:ext cx="0" cy="1048762"/>
          </a:xfrm>
          <a:prstGeom prst="line">
            <a:avLst/>
          </a:prstGeom>
          <a:solidFill>
            <a:schemeClr val="accent1"/>
          </a:solidFill>
          <a:ln w="12700" cap="flat" cmpd="sng" algn="ctr">
            <a:solidFill>
              <a:schemeClr val="tx1"/>
            </a:solidFill>
            <a:prstDash val="solid"/>
            <a:round/>
            <a:headEnd type="none" w="sm" len="sm"/>
            <a:tailEnd type="none" w="lg" len="med"/>
          </a:ln>
          <a:effectLst/>
        </p:spPr>
      </p:cxnSp>
      <p:sp>
        <p:nvSpPr>
          <p:cNvPr id="11" name="ZoneTexte 10"/>
          <p:cNvSpPr txBox="1"/>
          <p:nvPr/>
        </p:nvSpPr>
        <p:spPr>
          <a:xfrm>
            <a:off x="6815026" y="1556792"/>
            <a:ext cx="476412" cy="369332"/>
          </a:xfrm>
          <a:prstGeom prst="rect">
            <a:avLst/>
          </a:prstGeom>
          <a:noFill/>
        </p:spPr>
        <p:txBody>
          <a:bodyPr wrap="none" rtlCol="0">
            <a:spAutoFit/>
          </a:bodyPr>
          <a:lstStyle/>
          <a:p>
            <a:r>
              <a:rPr lang="fr-FR"/>
              <a:t>0.0</a:t>
            </a:r>
          </a:p>
        </p:txBody>
      </p:sp>
      <p:sp>
        <p:nvSpPr>
          <p:cNvPr id="12" name="ZoneTexte 11"/>
          <p:cNvSpPr txBox="1"/>
          <p:nvPr/>
        </p:nvSpPr>
        <p:spPr>
          <a:xfrm>
            <a:off x="1847528" y="1484784"/>
            <a:ext cx="1762214" cy="369332"/>
          </a:xfrm>
          <a:prstGeom prst="rect">
            <a:avLst/>
          </a:prstGeom>
          <a:noFill/>
        </p:spPr>
        <p:txBody>
          <a:bodyPr wrap="none" rtlCol="0">
            <a:spAutoFit/>
          </a:bodyPr>
          <a:lstStyle/>
          <a:p>
            <a:r>
              <a:rPr lang="fr-FR"/>
              <a:t>Essai AVK vs PBO</a:t>
            </a:r>
          </a:p>
        </p:txBody>
      </p:sp>
      <p:sp>
        <p:nvSpPr>
          <p:cNvPr id="13" name="Flèche gauche 12"/>
          <p:cNvSpPr/>
          <p:nvPr/>
        </p:nvSpPr>
        <p:spPr bwMode="auto">
          <a:xfrm>
            <a:off x="4583832" y="2319062"/>
            <a:ext cx="2315209" cy="380365"/>
          </a:xfrm>
          <a:prstGeom prst="leftArrow">
            <a:avLst/>
          </a:prstGeom>
          <a:solidFill>
            <a:schemeClr val="accent1"/>
          </a:solidFill>
          <a:ln w="12700" cap="flat" cmpd="sng" algn="ctr">
            <a:solidFill>
              <a:schemeClr val="tx1"/>
            </a:solidFill>
            <a:prstDash val="solid"/>
            <a:round/>
            <a:headEnd type="none" w="sm" len="sm"/>
            <a:tailEnd type="triangle" w="lg"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eaLnBrk="0" fontAlgn="base" hangingPunct="0">
              <a:spcBef>
                <a:spcPct val="0"/>
              </a:spcBef>
              <a:spcAft>
                <a:spcPct val="0"/>
              </a:spcAft>
            </a:pPr>
            <a:endParaRPr lang="fr-FR">
              <a:latin typeface="Arial" pitchFamily="34" charset="0"/>
              <a:cs typeface="Arial" pitchFamily="34" charset="0"/>
            </a:endParaRPr>
          </a:p>
        </p:txBody>
      </p:sp>
      <p:sp>
        <p:nvSpPr>
          <p:cNvPr id="14" name="ZoneTexte 13"/>
          <p:cNvSpPr txBox="1"/>
          <p:nvPr/>
        </p:nvSpPr>
        <p:spPr>
          <a:xfrm>
            <a:off x="4295800" y="2771636"/>
            <a:ext cx="654346" cy="369332"/>
          </a:xfrm>
          <a:prstGeom prst="rect">
            <a:avLst/>
          </a:prstGeom>
          <a:noFill/>
        </p:spPr>
        <p:txBody>
          <a:bodyPr wrap="none" rtlCol="0">
            <a:spAutoFit/>
          </a:bodyPr>
          <a:lstStyle/>
          <a:p>
            <a:r>
              <a:rPr lang="fr-FR"/>
              <a:t>-20%</a:t>
            </a:r>
          </a:p>
        </p:txBody>
      </p:sp>
      <p:sp>
        <p:nvSpPr>
          <p:cNvPr id="15" name="ZoneTexte 14"/>
          <p:cNvSpPr txBox="1"/>
          <p:nvPr/>
        </p:nvSpPr>
        <p:spPr>
          <a:xfrm>
            <a:off x="4925604" y="2031231"/>
            <a:ext cx="1835887" cy="369332"/>
          </a:xfrm>
          <a:prstGeom prst="rect">
            <a:avLst/>
          </a:prstGeom>
          <a:noFill/>
        </p:spPr>
        <p:txBody>
          <a:bodyPr wrap="none" rtlCol="0">
            <a:spAutoFit/>
          </a:bodyPr>
          <a:lstStyle/>
          <a:p>
            <a:r>
              <a:rPr lang="fr-FR"/>
              <a:t>Efficacité des AVK</a:t>
            </a:r>
          </a:p>
        </p:txBody>
      </p:sp>
      <p:cxnSp>
        <p:nvCxnSpPr>
          <p:cNvPr id="16" name="Connecteur droit avec flèche 15"/>
          <p:cNvCxnSpPr/>
          <p:nvPr/>
        </p:nvCxnSpPr>
        <p:spPr bwMode="auto">
          <a:xfrm flipH="1">
            <a:off x="1847528" y="4653136"/>
            <a:ext cx="7632848" cy="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17" name="ZoneTexte 16"/>
          <p:cNvSpPr txBox="1"/>
          <p:nvPr/>
        </p:nvSpPr>
        <p:spPr>
          <a:xfrm>
            <a:off x="9696401" y="4468470"/>
            <a:ext cx="559769" cy="369332"/>
          </a:xfrm>
          <a:prstGeom prst="rect">
            <a:avLst/>
          </a:prstGeom>
          <a:noFill/>
        </p:spPr>
        <p:txBody>
          <a:bodyPr wrap="none" rtlCol="0">
            <a:spAutoFit/>
          </a:bodyPr>
          <a:lstStyle/>
          <a:p>
            <a:r>
              <a:rPr lang="fr-FR"/>
              <a:t>RRR</a:t>
            </a:r>
          </a:p>
        </p:txBody>
      </p:sp>
      <p:cxnSp>
        <p:nvCxnSpPr>
          <p:cNvPr id="18" name="Connecteur droit 17"/>
          <p:cNvCxnSpPr/>
          <p:nvPr/>
        </p:nvCxnSpPr>
        <p:spPr bwMode="auto">
          <a:xfrm>
            <a:off x="4583832" y="4540478"/>
            <a:ext cx="0" cy="1840850"/>
          </a:xfrm>
          <a:prstGeom prst="line">
            <a:avLst/>
          </a:prstGeom>
          <a:solidFill>
            <a:schemeClr val="accent1"/>
          </a:solidFill>
          <a:ln w="12700" cap="flat" cmpd="sng" algn="ctr">
            <a:solidFill>
              <a:schemeClr val="tx1"/>
            </a:solidFill>
            <a:prstDash val="solid"/>
            <a:round/>
            <a:headEnd type="none" w="sm" len="sm"/>
            <a:tailEnd type="none" w="lg" len="med"/>
          </a:ln>
          <a:effectLst/>
        </p:spPr>
      </p:cxnSp>
      <p:sp>
        <p:nvSpPr>
          <p:cNvPr id="19" name="ZoneTexte 18"/>
          <p:cNvSpPr txBox="1"/>
          <p:nvPr/>
        </p:nvSpPr>
        <p:spPr>
          <a:xfrm>
            <a:off x="4366754" y="4221088"/>
            <a:ext cx="476412" cy="369332"/>
          </a:xfrm>
          <a:prstGeom prst="rect">
            <a:avLst/>
          </a:prstGeom>
          <a:noFill/>
        </p:spPr>
        <p:txBody>
          <a:bodyPr wrap="none" rtlCol="0">
            <a:spAutoFit/>
          </a:bodyPr>
          <a:lstStyle/>
          <a:p>
            <a:r>
              <a:rPr lang="fr-FR"/>
              <a:t>0.0</a:t>
            </a:r>
          </a:p>
        </p:txBody>
      </p:sp>
      <p:sp>
        <p:nvSpPr>
          <p:cNvPr id="20" name="ZoneTexte 19"/>
          <p:cNvSpPr txBox="1"/>
          <p:nvPr/>
        </p:nvSpPr>
        <p:spPr>
          <a:xfrm>
            <a:off x="1847529" y="4149080"/>
            <a:ext cx="2489271" cy="369332"/>
          </a:xfrm>
          <a:prstGeom prst="rect">
            <a:avLst/>
          </a:prstGeom>
          <a:noFill/>
        </p:spPr>
        <p:txBody>
          <a:bodyPr wrap="none" rtlCol="0">
            <a:spAutoFit/>
          </a:bodyPr>
          <a:lstStyle/>
          <a:p>
            <a:r>
              <a:rPr lang="fr-FR"/>
              <a:t>Essai nouveau AC vs AVK</a:t>
            </a:r>
          </a:p>
        </p:txBody>
      </p:sp>
      <p:cxnSp>
        <p:nvCxnSpPr>
          <p:cNvPr id="25" name="Connecteur droit 24"/>
          <p:cNvCxnSpPr/>
          <p:nvPr/>
        </p:nvCxnSpPr>
        <p:spPr bwMode="auto">
          <a:xfrm flipH="1">
            <a:off x="7032106" y="2956302"/>
            <a:ext cx="1" cy="3425026"/>
          </a:xfrm>
          <a:prstGeom prst="line">
            <a:avLst/>
          </a:prstGeom>
          <a:solidFill>
            <a:schemeClr val="accent1"/>
          </a:solidFill>
          <a:ln w="12700" cap="flat" cmpd="sng" algn="ctr">
            <a:solidFill>
              <a:schemeClr val="bg1">
                <a:lumMod val="50000"/>
              </a:schemeClr>
            </a:solidFill>
            <a:prstDash val="sysDash"/>
            <a:round/>
            <a:headEnd type="none" w="sm" len="sm"/>
            <a:tailEnd type="none" w="lg" len="med"/>
          </a:ln>
          <a:effectLst/>
        </p:spPr>
      </p:cxnSp>
      <p:cxnSp>
        <p:nvCxnSpPr>
          <p:cNvPr id="28" name="Connecteur droit avec flèche 27"/>
          <p:cNvCxnSpPr>
            <a:stCxn id="14" idx="2"/>
          </p:cNvCxnSpPr>
          <p:nvPr/>
        </p:nvCxnSpPr>
        <p:spPr bwMode="auto">
          <a:xfrm>
            <a:off x="4622973" y="3140968"/>
            <a:ext cx="0" cy="1008112"/>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29" name="ZoneTexte 28"/>
          <p:cNvSpPr txBox="1"/>
          <p:nvPr/>
        </p:nvSpPr>
        <p:spPr>
          <a:xfrm>
            <a:off x="2060815" y="3177006"/>
            <a:ext cx="2453747" cy="523220"/>
          </a:xfrm>
          <a:prstGeom prst="rect">
            <a:avLst/>
          </a:prstGeom>
          <a:noFill/>
        </p:spPr>
        <p:txBody>
          <a:bodyPr wrap="square" rtlCol="0">
            <a:spAutoFit/>
          </a:bodyPr>
          <a:lstStyle/>
          <a:p>
            <a:pPr algn="r"/>
            <a:r>
              <a:rPr lang="fr-FR" sz="1400"/>
              <a:t>Devient le point de référence de l’essai N vs AVK</a:t>
            </a:r>
          </a:p>
        </p:txBody>
      </p:sp>
      <p:sp>
        <p:nvSpPr>
          <p:cNvPr id="30" name="Flèche droite 29"/>
          <p:cNvSpPr/>
          <p:nvPr/>
        </p:nvSpPr>
        <p:spPr bwMode="auto">
          <a:xfrm>
            <a:off x="4622974" y="4941168"/>
            <a:ext cx="3459403" cy="369332"/>
          </a:xfrm>
          <a:prstGeom prst="rightArrow">
            <a:avLst/>
          </a:prstGeom>
          <a:solidFill>
            <a:schemeClr val="accent1"/>
          </a:solidFill>
          <a:ln w="12700" cap="flat" cmpd="sng" algn="ctr">
            <a:solidFill>
              <a:schemeClr val="tx1"/>
            </a:solidFill>
            <a:prstDash val="solid"/>
            <a:round/>
            <a:headEnd type="none" w="sm" len="sm"/>
            <a:tailEnd type="triangle" w="lg"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eaLnBrk="0" fontAlgn="base" hangingPunct="0">
              <a:spcBef>
                <a:spcPct val="0"/>
              </a:spcBef>
              <a:spcAft>
                <a:spcPct val="0"/>
              </a:spcAft>
            </a:pPr>
            <a:endParaRPr lang="fr-FR">
              <a:latin typeface="Arial" pitchFamily="34" charset="0"/>
              <a:cs typeface="Arial" pitchFamily="34" charset="0"/>
            </a:endParaRPr>
          </a:p>
        </p:txBody>
      </p:sp>
      <p:sp>
        <p:nvSpPr>
          <p:cNvPr id="31" name="ZoneTexte 30"/>
          <p:cNvSpPr txBox="1"/>
          <p:nvPr/>
        </p:nvSpPr>
        <p:spPr>
          <a:xfrm>
            <a:off x="8082377" y="4941168"/>
            <a:ext cx="2170979" cy="369332"/>
          </a:xfrm>
          <a:prstGeom prst="rect">
            <a:avLst/>
          </a:prstGeom>
          <a:noFill/>
        </p:spPr>
        <p:txBody>
          <a:bodyPr wrap="none" rtlCol="0">
            <a:spAutoFit/>
          </a:bodyPr>
          <a:lstStyle/>
          <a:p>
            <a:r>
              <a:rPr lang="fr-FR"/>
              <a:t>RRR N vs AVK = +30%</a:t>
            </a:r>
          </a:p>
        </p:txBody>
      </p:sp>
      <p:sp>
        <p:nvSpPr>
          <p:cNvPr id="34" name="Flèche droite 33"/>
          <p:cNvSpPr/>
          <p:nvPr/>
        </p:nvSpPr>
        <p:spPr bwMode="auto">
          <a:xfrm>
            <a:off x="4622973" y="5589240"/>
            <a:ext cx="2408604" cy="369332"/>
          </a:xfrm>
          <a:prstGeom prst="rightArrow">
            <a:avLst/>
          </a:prstGeom>
          <a:solidFill>
            <a:schemeClr val="accent1"/>
          </a:solidFill>
          <a:ln w="12700" cap="flat" cmpd="sng" algn="ctr">
            <a:solidFill>
              <a:schemeClr val="tx1"/>
            </a:solidFill>
            <a:prstDash val="solid"/>
            <a:round/>
            <a:headEnd type="none" w="sm" len="sm"/>
            <a:tailEnd type="triangle" w="lg"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eaLnBrk="0" fontAlgn="base" hangingPunct="0">
              <a:spcBef>
                <a:spcPct val="0"/>
              </a:spcBef>
              <a:spcAft>
                <a:spcPct val="0"/>
              </a:spcAft>
            </a:pPr>
            <a:endParaRPr lang="fr-FR">
              <a:latin typeface="Arial" pitchFamily="34" charset="0"/>
              <a:cs typeface="Arial" pitchFamily="34" charset="0"/>
            </a:endParaRPr>
          </a:p>
        </p:txBody>
      </p:sp>
      <p:sp>
        <p:nvSpPr>
          <p:cNvPr id="35" name="ZoneTexte 34"/>
          <p:cNvSpPr txBox="1"/>
          <p:nvPr/>
        </p:nvSpPr>
        <p:spPr>
          <a:xfrm>
            <a:off x="7248129" y="5589240"/>
            <a:ext cx="2170979" cy="369332"/>
          </a:xfrm>
          <a:prstGeom prst="rect">
            <a:avLst/>
          </a:prstGeom>
          <a:noFill/>
        </p:spPr>
        <p:txBody>
          <a:bodyPr wrap="none" rtlCol="0">
            <a:spAutoFit/>
          </a:bodyPr>
          <a:lstStyle/>
          <a:p>
            <a:r>
              <a:rPr lang="fr-FR"/>
              <a:t>RRR N vs AVK = +20%</a:t>
            </a:r>
          </a:p>
        </p:txBody>
      </p:sp>
      <p:sp>
        <p:nvSpPr>
          <p:cNvPr id="2" name="Flèche droite 33">
            <a:extLst>
              <a:ext uri="{FF2B5EF4-FFF2-40B4-BE49-F238E27FC236}">
                <a16:creationId xmlns:a16="http://schemas.microsoft.com/office/drawing/2014/main" id="{11F91D46-71C0-97D7-019D-CB5CCF8D083A}"/>
              </a:ext>
            </a:extLst>
          </p:cNvPr>
          <p:cNvSpPr/>
          <p:nvPr/>
        </p:nvSpPr>
        <p:spPr bwMode="auto">
          <a:xfrm>
            <a:off x="4622973" y="6133946"/>
            <a:ext cx="1358857" cy="369332"/>
          </a:xfrm>
          <a:prstGeom prst="rightArrow">
            <a:avLst/>
          </a:prstGeom>
          <a:solidFill>
            <a:schemeClr val="accent1"/>
          </a:solidFill>
          <a:ln w="12700" cap="flat" cmpd="sng" algn="ctr">
            <a:solidFill>
              <a:schemeClr val="tx1"/>
            </a:solidFill>
            <a:prstDash val="solid"/>
            <a:round/>
            <a:headEnd type="none" w="sm" len="sm"/>
            <a:tailEnd type="triangle" w="lg"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eaLnBrk="0" fontAlgn="base" hangingPunct="0">
              <a:spcBef>
                <a:spcPct val="0"/>
              </a:spcBef>
              <a:spcAft>
                <a:spcPct val="0"/>
              </a:spcAft>
            </a:pPr>
            <a:endParaRPr lang="fr-FR">
              <a:latin typeface="Arial" pitchFamily="34" charset="0"/>
              <a:cs typeface="Arial" pitchFamily="34" charset="0"/>
            </a:endParaRPr>
          </a:p>
        </p:txBody>
      </p:sp>
      <p:sp>
        <p:nvSpPr>
          <p:cNvPr id="3" name="ZoneTexte 2">
            <a:extLst>
              <a:ext uri="{FF2B5EF4-FFF2-40B4-BE49-F238E27FC236}">
                <a16:creationId xmlns:a16="http://schemas.microsoft.com/office/drawing/2014/main" id="{53587BD4-9E49-81CA-F824-B9D2359D537D}"/>
              </a:ext>
            </a:extLst>
          </p:cNvPr>
          <p:cNvSpPr txBox="1"/>
          <p:nvPr/>
        </p:nvSpPr>
        <p:spPr>
          <a:xfrm>
            <a:off x="7268954" y="6349970"/>
            <a:ext cx="3968511" cy="369332"/>
          </a:xfrm>
          <a:prstGeom prst="rect">
            <a:avLst/>
          </a:prstGeom>
          <a:noFill/>
        </p:spPr>
        <p:txBody>
          <a:bodyPr wrap="square" rtlCol="0">
            <a:spAutoFit/>
          </a:bodyPr>
          <a:lstStyle/>
          <a:p>
            <a:r>
              <a:rPr lang="fr-FR"/>
              <a:t>= Limite de NI maximale selon EMA-FDA </a:t>
            </a:r>
          </a:p>
        </p:txBody>
      </p:sp>
      <p:sp>
        <p:nvSpPr>
          <p:cNvPr id="5" name="ZoneTexte 4">
            <a:extLst>
              <a:ext uri="{FF2B5EF4-FFF2-40B4-BE49-F238E27FC236}">
                <a16:creationId xmlns:a16="http://schemas.microsoft.com/office/drawing/2014/main" id="{50FBCF59-0027-1657-91B3-18D903978835}"/>
              </a:ext>
            </a:extLst>
          </p:cNvPr>
          <p:cNvSpPr txBox="1"/>
          <p:nvPr/>
        </p:nvSpPr>
        <p:spPr>
          <a:xfrm>
            <a:off x="7248127" y="6052646"/>
            <a:ext cx="2170979" cy="369332"/>
          </a:xfrm>
          <a:prstGeom prst="rect">
            <a:avLst/>
          </a:prstGeom>
          <a:noFill/>
        </p:spPr>
        <p:txBody>
          <a:bodyPr wrap="none" rtlCol="0">
            <a:spAutoFit/>
          </a:bodyPr>
          <a:lstStyle/>
          <a:p>
            <a:r>
              <a:rPr lang="fr-FR"/>
              <a:t>RRR N vs AVK = +10%</a:t>
            </a:r>
          </a:p>
        </p:txBody>
      </p:sp>
    </p:spTree>
    <p:extLst>
      <p:ext uri="{BB962C8B-B14F-4D97-AF65-F5344CB8AC3E}">
        <p14:creationId xmlns:p14="http://schemas.microsoft.com/office/powerpoint/2010/main" val="1334418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a:t>Fixation de la limite de non infériorité</a:t>
            </a:r>
          </a:p>
        </p:txBody>
      </p:sp>
      <p:cxnSp>
        <p:nvCxnSpPr>
          <p:cNvPr id="6" name="Connecteur droit avec flèche 5"/>
          <p:cNvCxnSpPr/>
          <p:nvPr/>
        </p:nvCxnSpPr>
        <p:spPr bwMode="auto">
          <a:xfrm flipH="1">
            <a:off x="1847528" y="1988840"/>
            <a:ext cx="7632848" cy="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8" name="ZoneTexte 7"/>
          <p:cNvSpPr txBox="1"/>
          <p:nvPr/>
        </p:nvSpPr>
        <p:spPr>
          <a:xfrm>
            <a:off x="9696401" y="1804174"/>
            <a:ext cx="559769" cy="369332"/>
          </a:xfrm>
          <a:prstGeom prst="rect">
            <a:avLst/>
          </a:prstGeom>
          <a:noFill/>
        </p:spPr>
        <p:txBody>
          <a:bodyPr wrap="none" rtlCol="0">
            <a:spAutoFit/>
          </a:bodyPr>
          <a:lstStyle/>
          <a:p>
            <a:r>
              <a:rPr lang="fr-FR"/>
              <a:t>RRR</a:t>
            </a:r>
          </a:p>
        </p:txBody>
      </p:sp>
      <p:cxnSp>
        <p:nvCxnSpPr>
          <p:cNvPr id="10" name="Connecteur droit 9"/>
          <p:cNvCxnSpPr/>
          <p:nvPr/>
        </p:nvCxnSpPr>
        <p:spPr bwMode="auto">
          <a:xfrm>
            <a:off x="7032104" y="1876182"/>
            <a:ext cx="0" cy="1048762"/>
          </a:xfrm>
          <a:prstGeom prst="line">
            <a:avLst/>
          </a:prstGeom>
          <a:solidFill>
            <a:schemeClr val="accent1"/>
          </a:solidFill>
          <a:ln w="12700" cap="flat" cmpd="sng" algn="ctr">
            <a:solidFill>
              <a:schemeClr val="tx1"/>
            </a:solidFill>
            <a:prstDash val="solid"/>
            <a:round/>
            <a:headEnd type="none" w="sm" len="sm"/>
            <a:tailEnd type="none" w="lg" len="med"/>
          </a:ln>
          <a:effectLst/>
        </p:spPr>
      </p:cxnSp>
      <p:sp>
        <p:nvSpPr>
          <p:cNvPr id="11" name="ZoneTexte 10"/>
          <p:cNvSpPr txBox="1"/>
          <p:nvPr/>
        </p:nvSpPr>
        <p:spPr>
          <a:xfrm>
            <a:off x="6815026" y="1556792"/>
            <a:ext cx="476412" cy="369332"/>
          </a:xfrm>
          <a:prstGeom prst="rect">
            <a:avLst/>
          </a:prstGeom>
          <a:noFill/>
        </p:spPr>
        <p:txBody>
          <a:bodyPr wrap="none" rtlCol="0">
            <a:spAutoFit/>
          </a:bodyPr>
          <a:lstStyle/>
          <a:p>
            <a:r>
              <a:rPr lang="fr-FR"/>
              <a:t>0.0</a:t>
            </a:r>
          </a:p>
        </p:txBody>
      </p:sp>
      <p:sp>
        <p:nvSpPr>
          <p:cNvPr id="12" name="ZoneTexte 11"/>
          <p:cNvSpPr txBox="1"/>
          <p:nvPr/>
        </p:nvSpPr>
        <p:spPr>
          <a:xfrm>
            <a:off x="1847528" y="1484784"/>
            <a:ext cx="1762214" cy="369332"/>
          </a:xfrm>
          <a:prstGeom prst="rect">
            <a:avLst/>
          </a:prstGeom>
          <a:noFill/>
        </p:spPr>
        <p:txBody>
          <a:bodyPr wrap="none" rtlCol="0">
            <a:spAutoFit/>
          </a:bodyPr>
          <a:lstStyle/>
          <a:p>
            <a:r>
              <a:rPr lang="fr-FR"/>
              <a:t>Essai AVK vs PBO</a:t>
            </a:r>
          </a:p>
        </p:txBody>
      </p:sp>
      <p:sp>
        <p:nvSpPr>
          <p:cNvPr id="13" name="Flèche gauche 12"/>
          <p:cNvSpPr/>
          <p:nvPr/>
        </p:nvSpPr>
        <p:spPr bwMode="auto">
          <a:xfrm>
            <a:off x="4583832" y="2319062"/>
            <a:ext cx="2315209" cy="380365"/>
          </a:xfrm>
          <a:prstGeom prst="leftArrow">
            <a:avLst/>
          </a:prstGeom>
          <a:solidFill>
            <a:schemeClr val="accent1"/>
          </a:solidFill>
          <a:ln w="12700" cap="flat" cmpd="sng" algn="ctr">
            <a:solidFill>
              <a:schemeClr val="tx1"/>
            </a:solidFill>
            <a:prstDash val="solid"/>
            <a:round/>
            <a:headEnd type="none" w="sm" len="sm"/>
            <a:tailEnd type="triangle" w="lg"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eaLnBrk="0" fontAlgn="base" hangingPunct="0">
              <a:spcBef>
                <a:spcPct val="0"/>
              </a:spcBef>
              <a:spcAft>
                <a:spcPct val="0"/>
              </a:spcAft>
            </a:pPr>
            <a:endParaRPr lang="fr-FR">
              <a:latin typeface="Arial" pitchFamily="34" charset="0"/>
              <a:cs typeface="Arial" pitchFamily="34" charset="0"/>
            </a:endParaRPr>
          </a:p>
        </p:txBody>
      </p:sp>
      <p:sp>
        <p:nvSpPr>
          <p:cNvPr id="14" name="ZoneTexte 13"/>
          <p:cNvSpPr txBox="1"/>
          <p:nvPr/>
        </p:nvSpPr>
        <p:spPr>
          <a:xfrm>
            <a:off x="4295800" y="2771636"/>
            <a:ext cx="654346" cy="369332"/>
          </a:xfrm>
          <a:prstGeom prst="rect">
            <a:avLst/>
          </a:prstGeom>
          <a:noFill/>
        </p:spPr>
        <p:txBody>
          <a:bodyPr wrap="none" rtlCol="0">
            <a:spAutoFit/>
          </a:bodyPr>
          <a:lstStyle/>
          <a:p>
            <a:r>
              <a:rPr lang="fr-FR"/>
              <a:t>-20%</a:t>
            </a:r>
          </a:p>
        </p:txBody>
      </p:sp>
      <p:sp>
        <p:nvSpPr>
          <p:cNvPr id="15" name="ZoneTexte 14"/>
          <p:cNvSpPr txBox="1"/>
          <p:nvPr/>
        </p:nvSpPr>
        <p:spPr>
          <a:xfrm>
            <a:off x="4925604" y="2031231"/>
            <a:ext cx="1835887" cy="369332"/>
          </a:xfrm>
          <a:prstGeom prst="rect">
            <a:avLst/>
          </a:prstGeom>
          <a:noFill/>
        </p:spPr>
        <p:txBody>
          <a:bodyPr wrap="none" rtlCol="0">
            <a:spAutoFit/>
          </a:bodyPr>
          <a:lstStyle/>
          <a:p>
            <a:r>
              <a:rPr lang="fr-FR"/>
              <a:t>Efficacité des AVK</a:t>
            </a:r>
          </a:p>
        </p:txBody>
      </p:sp>
      <p:cxnSp>
        <p:nvCxnSpPr>
          <p:cNvPr id="16" name="Connecteur droit avec flèche 15"/>
          <p:cNvCxnSpPr/>
          <p:nvPr/>
        </p:nvCxnSpPr>
        <p:spPr bwMode="auto">
          <a:xfrm flipH="1">
            <a:off x="1847528" y="4653136"/>
            <a:ext cx="7632848" cy="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17" name="ZoneTexte 16"/>
          <p:cNvSpPr txBox="1"/>
          <p:nvPr/>
        </p:nvSpPr>
        <p:spPr>
          <a:xfrm>
            <a:off x="9696401" y="4468470"/>
            <a:ext cx="559769" cy="369332"/>
          </a:xfrm>
          <a:prstGeom prst="rect">
            <a:avLst/>
          </a:prstGeom>
          <a:noFill/>
        </p:spPr>
        <p:txBody>
          <a:bodyPr wrap="none" rtlCol="0">
            <a:spAutoFit/>
          </a:bodyPr>
          <a:lstStyle/>
          <a:p>
            <a:r>
              <a:rPr lang="fr-FR"/>
              <a:t>RRR</a:t>
            </a:r>
          </a:p>
        </p:txBody>
      </p:sp>
      <p:cxnSp>
        <p:nvCxnSpPr>
          <p:cNvPr id="18" name="Connecteur droit 17"/>
          <p:cNvCxnSpPr/>
          <p:nvPr/>
        </p:nvCxnSpPr>
        <p:spPr bwMode="auto">
          <a:xfrm flipH="1">
            <a:off x="4583306" y="4540478"/>
            <a:ext cx="527" cy="2200890"/>
          </a:xfrm>
          <a:prstGeom prst="line">
            <a:avLst/>
          </a:prstGeom>
          <a:solidFill>
            <a:schemeClr val="accent1"/>
          </a:solidFill>
          <a:ln w="12700" cap="flat" cmpd="sng" algn="ctr">
            <a:solidFill>
              <a:schemeClr val="tx1"/>
            </a:solidFill>
            <a:prstDash val="solid"/>
            <a:round/>
            <a:headEnd type="none" w="sm" len="sm"/>
            <a:tailEnd type="none" w="lg" len="med"/>
          </a:ln>
          <a:effectLst/>
        </p:spPr>
      </p:cxnSp>
      <p:sp>
        <p:nvSpPr>
          <p:cNvPr id="19" name="ZoneTexte 18"/>
          <p:cNvSpPr txBox="1"/>
          <p:nvPr/>
        </p:nvSpPr>
        <p:spPr>
          <a:xfrm>
            <a:off x="4366754" y="4221088"/>
            <a:ext cx="476412" cy="369332"/>
          </a:xfrm>
          <a:prstGeom prst="rect">
            <a:avLst/>
          </a:prstGeom>
          <a:noFill/>
        </p:spPr>
        <p:txBody>
          <a:bodyPr wrap="none" rtlCol="0">
            <a:spAutoFit/>
          </a:bodyPr>
          <a:lstStyle/>
          <a:p>
            <a:r>
              <a:rPr lang="fr-FR"/>
              <a:t>0.0</a:t>
            </a:r>
          </a:p>
        </p:txBody>
      </p:sp>
      <p:sp>
        <p:nvSpPr>
          <p:cNvPr id="20" name="ZoneTexte 19"/>
          <p:cNvSpPr txBox="1"/>
          <p:nvPr/>
        </p:nvSpPr>
        <p:spPr>
          <a:xfrm>
            <a:off x="1847529" y="4149080"/>
            <a:ext cx="2181559" cy="369332"/>
          </a:xfrm>
          <a:prstGeom prst="rect">
            <a:avLst/>
          </a:prstGeom>
          <a:noFill/>
        </p:spPr>
        <p:txBody>
          <a:bodyPr wrap="none" rtlCol="0">
            <a:spAutoFit/>
          </a:bodyPr>
          <a:lstStyle/>
          <a:p>
            <a:r>
              <a:rPr lang="fr-FR"/>
              <a:t>Essai nouveau vs AVK</a:t>
            </a:r>
          </a:p>
        </p:txBody>
      </p:sp>
      <p:cxnSp>
        <p:nvCxnSpPr>
          <p:cNvPr id="25" name="Connecteur droit 24"/>
          <p:cNvCxnSpPr>
            <a:endCxn id="23" idx="0"/>
          </p:cNvCxnSpPr>
          <p:nvPr/>
        </p:nvCxnSpPr>
        <p:spPr bwMode="auto">
          <a:xfrm flipH="1">
            <a:off x="6961657" y="2947010"/>
            <a:ext cx="56058" cy="3311788"/>
          </a:xfrm>
          <a:prstGeom prst="line">
            <a:avLst/>
          </a:prstGeom>
          <a:solidFill>
            <a:schemeClr val="accent1"/>
          </a:solidFill>
          <a:ln w="12700" cap="flat" cmpd="sng" algn="ctr">
            <a:solidFill>
              <a:schemeClr val="bg1">
                <a:lumMod val="50000"/>
              </a:schemeClr>
            </a:solidFill>
            <a:prstDash val="sysDash"/>
            <a:round/>
            <a:headEnd type="none" w="sm" len="sm"/>
            <a:tailEnd type="none" w="lg" len="med"/>
          </a:ln>
          <a:effectLst/>
        </p:spPr>
      </p:cxnSp>
      <p:cxnSp>
        <p:nvCxnSpPr>
          <p:cNvPr id="28" name="Connecteur droit avec flèche 27"/>
          <p:cNvCxnSpPr>
            <a:stCxn id="14" idx="2"/>
          </p:cNvCxnSpPr>
          <p:nvPr/>
        </p:nvCxnSpPr>
        <p:spPr bwMode="auto">
          <a:xfrm>
            <a:off x="4622973" y="3140968"/>
            <a:ext cx="0" cy="1008112"/>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29" name="ZoneTexte 28"/>
          <p:cNvSpPr txBox="1"/>
          <p:nvPr/>
        </p:nvSpPr>
        <p:spPr>
          <a:xfrm>
            <a:off x="2060815" y="3177006"/>
            <a:ext cx="2453747" cy="523220"/>
          </a:xfrm>
          <a:prstGeom prst="rect">
            <a:avLst/>
          </a:prstGeom>
          <a:noFill/>
        </p:spPr>
        <p:txBody>
          <a:bodyPr wrap="square" rtlCol="0">
            <a:spAutoFit/>
          </a:bodyPr>
          <a:lstStyle/>
          <a:p>
            <a:pPr algn="r"/>
            <a:r>
              <a:rPr lang="fr-FR" sz="1400"/>
              <a:t>Devient le point de référence de l’essai N vs AVK</a:t>
            </a:r>
          </a:p>
        </p:txBody>
      </p:sp>
      <p:sp>
        <p:nvSpPr>
          <p:cNvPr id="34" name="Flèche droite 33"/>
          <p:cNvSpPr/>
          <p:nvPr/>
        </p:nvSpPr>
        <p:spPr bwMode="auto">
          <a:xfrm>
            <a:off x="4622974" y="4941168"/>
            <a:ext cx="2381105" cy="432048"/>
          </a:xfrm>
          <a:prstGeom prst="rightArrow">
            <a:avLst/>
          </a:prstGeom>
          <a:solidFill>
            <a:schemeClr val="accent1"/>
          </a:solidFill>
          <a:ln w="12700" cap="flat" cmpd="sng" algn="ctr">
            <a:solidFill>
              <a:schemeClr val="tx1"/>
            </a:solidFill>
            <a:prstDash val="solid"/>
            <a:round/>
            <a:headEnd type="none" w="sm" len="sm"/>
            <a:tailEnd type="triangle" w="lg"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eaLnBrk="0" fontAlgn="base" hangingPunct="0">
              <a:spcBef>
                <a:spcPct val="0"/>
              </a:spcBef>
              <a:spcAft>
                <a:spcPct val="0"/>
              </a:spcAft>
            </a:pPr>
            <a:endParaRPr lang="fr-FR">
              <a:latin typeface="Arial" pitchFamily="34" charset="0"/>
              <a:cs typeface="Arial" pitchFamily="34" charset="0"/>
            </a:endParaRPr>
          </a:p>
        </p:txBody>
      </p:sp>
      <p:cxnSp>
        <p:nvCxnSpPr>
          <p:cNvPr id="5" name="Connecteur droit 4"/>
          <p:cNvCxnSpPr/>
          <p:nvPr/>
        </p:nvCxnSpPr>
        <p:spPr bwMode="auto">
          <a:xfrm>
            <a:off x="5827275" y="5074096"/>
            <a:ext cx="0" cy="432048"/>
          </a:xfrm>
          <a:prstGeom prst="line">
            <a:avLst/>
          </a:prstGeom>
          <a:solidFill>
            <a:schemeClr val="accent1"/>
          </a:solidFill>
          <a:ln w="12700" cap="flat" cmpd="sng" algn="ctr">
            <a:solidFill>
              <a:schemeClr val="tx1"/>
            </a:solidFill>
            <a:prstDash val="solid"/>
            <a:round/>
            <a:headEnd type="none" w="sm" len="sm"/>
            <a:tailEnd type="none" w="lg" len="med"/>
          </a:ln>
          <a:effectLst/>
        </p:spPr>
      </p:cxnSp>
      <p:sp>
        <p:nvSpPr>
          <p:cNvPr id="7" name="ZoneTexte 6"/>
          <p:cNvSpPr txBox="1"/>
          <p:nvPr/>
        </p:nvSpPr>
        <p:spPr>
          <a:xfrm>
            <a:off x="5571371" y="5548010"/>
            <a:ext cx="540533" cy="338554"/>
          </a:xfrm>
          <a:prstGeom prst="rect">
            <a:avLst/>
          </a:prstGeom>
          <a:noFill/>
        </p:spPr>
        <p:txBody>
          <a:bodyPr wrap="none" rtlCol="0">
            <a:spAutoFit/>
          </a:bodyPr>
          <a:lstStyle/>
          <a:p>
            <a:r>
              <a:rPr lang="fr-FR" sz="1600"/>
              <a:t>50%</a:t>
            </a:r>
          </a:p>
        </p:txBody>
      </p:sp>
      <p:cxnSp>
        <p:nvCxnSpPr>
          <p:cNvPr id="32" name="Connecteur droit 31"/>
          <p:cNvCxnSpPr/>
          <p:nvPr/>
        </p:nvCxnSpPr>
        <p:spPr bwMode="auto">
          <a:xfrm>
            <a:off x="6988560" y="5075892"/>
            <a:ext cx="0" cy="432048"/>
          </a:xfrm>
          <a:prstGeom prst="line">
            <a:avLst/>
          </a:prstGeom>
          <a:solidFill>
            <a:schemeClr val="accent1"/>
          </a:solidFill>
          <a:ln w="12700" cap="flat" cmpd="sng" algn="ctr">
            <a:solidFill>
              <a:schemeClr val="tx1"/>
            </a:solidFill>
            <a:prstDash val="solid"/>
            <a:round/>
            <a:headEnd type="none" w="sm" len="sm"/>
            <a:tailEnd type="none" w="lg" len="med"/>
          </a:ln>
          <a:effectLst/>
        </p:spPr>
      </p:cxnSp>
      <p:sp>
        <p:nvSpPr>
          <p:cNvPr id="33" name="ZoneTexte 32"/>
          <p:cNvSpPr txBox="1"/>
          <p:nvPr/>
        </p:nvSpPr>
        <p:spPr>
          <a:xfrm>
            <a:off x="6681714" y="5548010"/>
            <a:ext cx="644728" cy="338554"/>
          </a:xfrm>
          <a:prstGeom prst="rect">
            <a:avLst/>
          </a:prstGeom>
          <a:noFill/>
        </p:spPr>
        <p:txBody>
          <a:bodyPr wrap="none" rtlCol="0">
            <a:spAutoFit/>
          </a:bodyPr>
          <a:lstStyle/>
          <a:p>
            <a:r>
              <a:rPr lang="fr-FR" sz="1600"/>
              <a:t>100%</a:t>
            </a:r>
          </a:p>
        </p:txBody>
      </p:sp>
      <p:cxnSp>
        <p:nvCxnSpPr>
          <p:cNvPr id="37" name="Connecteur droit 36"/>
          <p:cNvCxnSpPr/>
          <p:nvPr/>
        </p:nvCxnSpPr>
        <p:spPr bwMode="auto">
          <a:xfrm>
            <a:off x="5228029" y="5074096"/>
            <a:ext cx="0" cy="432048"/>
          </a:xfrm>
          <a:prstGeom prst="line">
            <a:avLst/>
          </a:prstGeom>
          <a:solidFill>
            <a:schemeClr val="accent1"/>
          </a:solidFill>
          <a:ln w="12700" cap="flat" cmpd="sng" algn="ctr">
            <a:solidFill>
              <a:schemeClr val="tx1"/>
            </a:solidFill>
            <a:prstDash val="solid"/>
            <a:round/>
            <a:headEnd type="none" w="sm" len="sm"/>
            <a:tailEnd type="none" w="lg" len="med"/>
          </a:ln>
          <a:effectLst/>
        </p:spPr>
      </p:cxnSp>
      <p:sp>
        <p:nvSpPr>
          <p:cNvPr id="38" name="ZoneTexte 37"/>
          <p:cNvSpPr txBox="1"/>
          <p:nvPr/>
        </p:nvSpPr>
        <p:spPr>
          <a:xfrm>
            <a:off x="4957763" y="5548010"/>
            <a:ext cx="540533" cy="338554"/>
          </a:xfrm>
          <a:prstGeom prst="rect">
            <a:avLst/>
          </a:prstGeom>
          <a:noFill/>
        </p:spPr>
        <p:txBody>
          <a:bodyPr wrap="none" rtlCol="0">
            <a:spAutoFit/>
          </a:bodyPr>
          <a:lstStyle/>
          <a:p>
            <a:r>
              <a:rPr lang="fr-FR" sz="1600"/>
              <a:t>25%</a:t>
            </a:r>
          </a:p>
        </p:txBody>
      </p:sp>
      <p:sp>
        <p:nvSpPr>
          <p:cNvPr id="9" name="ZoneTexte 8"/>
          <p:cNvSpPr txBox="1"/>
          <p:nvPr/>
        </p:nvSpPr>
        <p:spPr>
          <a:xfrm>
            <a:off x="7392144" y="5517232"/>
            <a:ext cx="3008516" cy="369332"/>
          </a:xfrm>
          <a:prstGeom prst="rect">
            <a:avLst/>
          </a:prstGeom>
          <a:noFill/>
        </p:spPr>
        <p:txBody>
          <a:bodyPr wrap="none" rtlCol="0">
            <a:spAutoFit/>
          </a:bodyPr>
          <a:lstStyle/>
          <a:p>
            <a:r>
              <a:rPr lang="fr-FR"/>
              <a:t>de l’efficacité du comparateur</a:t>
            </a:r>
          </a:p>
        </p:txBody>
      </p:sp>
      <p:sp>
        <p:nvSpPr>
          <p:cNvPr id="21" name="ZoneTexte 20"/>
          <p:cNvSpPr txBox="1"/>
          <p:nvPr/>
        </p:nvSpPr>
        <p:spPr>
          <a:xfrm>
            <a:off x="5468779" y="6258798"/>
            <a:ext cx="643125" cy="338554"/>
          </a:xfrm>
          <a:prstGeom prst="rect">
            <a:avLst/>
          </a:prstGeom>
          <a:noFill/>
        </p:spPr>
        <p:txBody>
          <a:bodyPr wrap="none" rtlCol="0">
            <a:spAutoFit/>
          </a:bodyPr>
          <a:lstStyle/>
          <a:p>
            <a:r>
              <a:rPr lang="fr-FR" sz="1600"/>
              <a:t>+10%</a:t>
            </a:r>
          </a:p>
        </p:txBody>
      </p:sp>
      <p:sp>
        <p:nvSpPr>
          <p:cNvPr id="39" name="ZoneTexte 38"/>
          <p:cNvSpPr txBox="1"/>
          <p:nvPr/>
        </p:nvSpPr>
        <p:spPr>
          <a:xfrm>
            <a:off x="7392144" y="6228020"/>
            <a:ext cx="1725344" cy="369332"/>
          </a:xfrm>
          <a:prstGeom prst="rect">
            <a:avLst/>
          </a:prstGeom>
          <a:noFill/>
        </p:spPr>
        <p:txBody>
          <a:bodyPr wrap="none" rtlCol="0">
            <a:spAutoFit/>
          </a:bodyPr>
          <a:lstStyle/>
          <a:p>
            <a:r>
              <a:rPr lang="fr-FR"/>
              <a:t>de RRR N vs AVK</a:t>
            </a:r>
          </a:p>
        </p:txBody>
      </p:sp>
      <p:sp>
        <p:nvSpPr>
          <p:cNvPr id="22" name="ZoneTexte 21"/>
          <p:cNvSpPr txBox="1"/>
          <p:nvPr/>
        </p:nvSpPr>
        <p:spPr>
          <a:xfrm>
            <a:off x="1847529" y="6237312"/>
            <a:ext cx="2623539" cy="369332"/>
          </a:xfrm>
          <a:prstGeom prst="rect">
            <a:avLst/>
          </a:prstGeom>
          <a:noFill/>
        </p:spPr>
        <p:txBody>
          <a:bodyPr wrap="none" rtlCol="0">
            <a:spAutoFit/>
          </a:bodyPr>
          <a:lstStyle/>
          <a:p>
            <a:r>
              <a:rPr lang="fr-FR"/>
              <a:t>Limite de non infériorité =</a:t>
            </a:r>
          </a:p>
        </p:txBody>
      </p:sp>
      <p:sp>
        <p:nvSpPr>
          <p:cNvPr id="23" name="ZoneTexte 22"/>
          <p:cNvSpPr txBox="1"/>
          <p:nvPr/>
        </p:nvSpPr>
        <p:spPr>
          <a:xfrm>
            <a:off x="6640095" y="6258798"/>
            <a:ext cx="643125" cy="338554"/>
          </a:xfrm>
          <a:prstGeom prst="rect">
            <a:avLst/>
          </a:prstGeom>
          <a:noFill/>
        </p:spPr>
        <p:txBody>
          <a:bodyPr wrap="none" rtlCol="0">
            <a:spAutoFit/>
          </a:bodyPr>
          <a:lstStyle/>
          <a:p>
            <a:pPr algn="ctr"/>
            <a:r>
              <a:rPr lang="fr-FR" sz="1600" i="1"/>
              <a:t>+20%</a:t>
            </a:r>
          </a:p>
        </p:txBody>
      </p:sp>
      <p:sp>
        <p:nvSpPr>
          <p:cNvPr id="40" name="ZoneTexte 39"/>
          <p:cNvSpPr txBox="1"/>
          <p:nvPr/>
        </p:nvSpPr>
        <p:spPr>
          <a:xfrm>
            <a:off x="4970012" y="6258798"/>
            <a:ext cx="538930" cy="338554"/>
          </a:xfrm>
          <a:prstGeom prst="rect">
            <a:avLst/>
          </a:prstGeom>
          <a:noFill/>
        </p:spPr>
        <p:txBody>
          <a:bodyPr wrap="none" rtlCol="0">
            <a:spAutoFit/>
          </a:bodyPr>
          <a:lstStyle/>
          <a:p>
            <a:r>
              <a:rPr lang="fr-FR" sz="1600"/>
              <a:t>+5%</a:t>
            </a:r>
          </a:p>
        </p:txBody>
      </p:sp>
      <p:sp>
        <p:nvSpPr>
          <p:cNvPr id="27" name="Rectangle à coins arrondis 26"/>
          <p:cNvSpPr/>
          <p:nvPr/>
        </p:nvSpPr>
        <p:spPr bwMode="auto">
          <a:xfrm>
            <a:off x="4295801" y="5506144"/>
            <a:ext cx="629803" cy="443136"/>
          </a:xfrm>
          <a:prstGeom prst="roundRect">
            <a:avLst/>
          </a:prstGeom>
          <a:solidFill>
            <a:schemeClr val="bg1">
              <a:alpha val="80000"/>
            </a:schemeClr>
          </a:solidFill>
          <a:ln w="12700" cap="flat" cmpd="sng" algn="ctr">
            <a:noFill/>
            <a:prstDash val="solid"/>
            <a:round/>
            <a:headEnd type="none" w="sm" len="sm"/>
            <a:tailEnd type="triangle" w="lg"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eaLnBrk="0" fontAlgn="base" hangingPunct="0">
              <a:spcBef>
                <a:spcPct val="0"/>
              </a:spcBef>
              <a:spcAft>
                <a:spcPct val="0"/>
              </a:spcAft>
            </a:pPr>
            <a:endParaRPr lang="fr-FR">
              <a:latin typeface="Arial" pitchFamily="34" charset="0"/>
              <a:cs typeface="Arial" pitchFamily="34" charset="0"/>
            </a:endParaRPr>
          </a:p>
        </p:txBody>
      </p:sp>
    </p:spTree>
    <p:extLst>
      <p:ext uri="{BB962C8B-B14F-4D97-AF65-F5344CB8AC3E}">
        <p14:creationId xmlns:p14="http://schemas.microsoft.com/office/powerpoint/2010/main" val="1124241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731520" y="310863"/>
            <a:ext cx="10106108" cy="1055171"/>
          </a:xfrm>
          <a:noFill/>
          <a:ln/>
        </p:spPr>
        <p:txBody>
          <a:bodyPr vert="horz" lIns="92075" tIns="46038" rIns="92075" bIns="46038" rtlCol="0" anchor="ctr">
            <a:normAutofit/>
          </a:bodyPr>
          <a:lstStyle/>
          <a:p>
            <a:r>
              <a:rPr lang="fr-FR"/>
              <a:t>Conséquence du choix de la limite</a:t>
            </a:r>
          </a:p>
        </p:txBody>
      </p:sp>
      <p:sp>
        <p:nvSpPr>
          <p:cNvPr id="47107" name="Rectangle 3"/>
          <p:cNvSpPr>
            <a:spLocks noGrp="1" noChangeArrowheads="1"/>
          </p:cNvSpPr>
          <p:nvPr>
            <p:ph idx="1"/>
          </p:nvPr>
        </p:nvSpPr>
        <p:spPr>
          <a:noFill/>
          <a:ln/>
        </p:spPr>
        <p:txBody>
          <a:bodyPr vert="horz" lIns="92075" tIns="46038" rIns="92075" bIns="46038" rtlCol="0">
            <a:normAutofit/>
          </a:bodyPr>
          <a:lstStyle/>
          <a:p>
            <a:r>
              <a:rPr lang="fr-FR"/>
              <a:t>Limite trop tolérante </a:t>
            </a:r>
          </a:p>
          <a:p>
            <a:pPr lvl="1"/>
            <a:r>
              <a:rPr lang="fr-FR"/>
              <a:t>perte de chance pour les patients non justifiée par les avantages</a:t>
            </a:r>
          </a:p>
          <a:p>
            <a:pPr lvl="1"/>
            <a:r>
              <a:rPr lang="fr-FR"/>
              <a:t>recommandation d’un traitement nettement moins efficace que le précédent</a:t>
            </a:r>
          </a:p>
          <a:p>
            <a:r>
              <a:rPr lang="fr-FR"/>
              <a:t>Limite trop stricte</a:t>
            </a:r>
          </a:p>
          <a:p>
            <a:pPr lvl="1"/>
            <a:r>
              <a:rPr lang="fr-FR"/>
              <a:t>nombre de patients nécessaires important</a:t>
            </a:r>
          </a:p>
          <a:p>
            <a:pPr lvl="1"/>
            <a:r>
              <a:rPr lang="fr-FR"/>
              <a:t>essai irréalisable</a:t>
            </a:r>
          </a:p>
          <a:p>
            <a:pPr lvl="1"/>
            <a:r>
              <a:rPr lang="fr-FR"/>
              <a:t>sur-qualité</a:t>
            </a:r>
          </a:p>
        </p:txBody>
      </p:sp>
    </p:spTree>
    <p:extLst>
      <p:ext uri="{BB962C8B-B14F-4D97-AF65-F5344CB8AC3E}">
        <p14:creationId xmlns:p14="http://schemas.microsoft.com/office/powerpoint/2010/main" val="1854291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54E72B-E368-ECE5-2B14-5236E956EB59}"/>
              </a:ext>
            </a:extLst>
          </p:cNvPr>
          <p:cNvSpPr>
            <a:spLocks noGrp="1"/>
          </p:cNvSpPr>
          <p:nvPr>
            <p:ph type="title"/>
          </p:nvPr>
        </p:nvSpPr>
        <p:spPr/>
        <p:txBody>
          <a:bodyPr/>
          <a:lstStyle/>
          <a:p>
            <a:r>
              <a:rPr lang="fr-FR"/>
              <a:t>Point Important Noninfériorité</a:t>
            </a:r>
          </a:p>
        </p:txBody>
      </p:sp>
      <p:sp>
        <p:nvSpPr>
          <p:cNvPr id="3" name="Espace réservé du contenu 2">
            <a:extLst>
              <a:ext uri="{FF2B5EF4-FFF2-40B4-BE49-F238E27FC236}">
                <a16:creationId xmlns:a16="http://schemas.microsoft.com/office/drawing/2014/main" id="{FA46F405-000C-06D0-0087-490399D1B5F1}"/>
              </a:ext>
            </a:extLst>
          </p:cNvPr>
          <p:cNvSpPr>
            <a:spLocks noGrp="1"/>
          </p:cNvSpPr>
          <p:nvPr>
            <p:ph idx="1"/>
          </p:nvPr>
        </p:nvSpPr>
        <p:spPr>
          <a:xfrm>
            <a:off x="838200" y="1253331"/>
            <a:ext cx="10515600" cy="1705307"/>
          </a:xfrm>
        </p:spPr>
        <p:txBody>
          <a:bodyPr>
            <a:normAutofit fontScale="92500" lnSpcReduction="10000"/>
          </a:bodyPr>
          <a:lstStyle/>
          <a:p>
            <a:r>
              <a:rPr lang="fr-FR"/>
              <a:t>S’assurer que nous avons préservé un bénéfice versus placebo</a:t>
            </a:r>
          </a:p>
          <a:p>
            <a:r>
              <a:rPr lang="fr-FR"/>
              <a:t>Hypothèse que le bénéfice observé historiquement versus placebo est identique dans l’essai en cours (Constance d’effet)</a:t>
            </a:r>
          </a:p>
          <a:p>
            <a:r>
              <a:rPr lang="fr-FR"/>
              <a:t>Constance d’effet : </a:t>
            </a:r>
          </a:p>
        </p:txBody>
      </p:sp>
      <p:sp>
        <p:nvSpPr>
          <p:cNvPr id="4" name="Espace réservé du numéro de diapositive 3">
            <a:extLst>
              <a:ext uri="{FF2B5EF4-FFF2-40B4-BE49-F238E27FC236}">
                <a16:creationId xmlns:a16="http://schemas.microsoft.com/office/drawing/2014/main" id="{1E73DE4D-ADEA-C9D8-B1AD-76C285C8F8D4}"/>
              </a:ext>
            </a:extLst>
          </p:cNvPr>
          <p:cNvSpPr>
            <a:spLocks noGrp="1"/>
          </p:cNvSpPr>
          <p:nvPr>
            <p:ph type="sldNum" sz="quarter" idx="12"/>
          </p:nvPr>
        </p:nvSpPr>
        <p:spPr/>
        <p:txBody>
          <a:bodyPr/>
          <a:lstStyle/>
          <a:p>
            <a:fld id="{AC03E45C-6454-4C7E-A460-36074AB91F69}" type="slidenum">
              <a:rPr lang="fr-FR" smtClean="0"/>
              <a:t>17</a:t>
            </a:fld>
            <a:endParaRPr lang="fr-FR"/>
          </a:p>
        </p:txBody>
      </p:sp>
      <p:cxnSp>
        <p:nvCxnSpPr>
          <p:cNvPr id="5" name="Connecteur droit 4">
            <a:extLst>
              <a:ext uri="{FF2B5EF4-FFF2-40B4-BE49-F238E27FC236}">
                <a16:creationId xmlns:a16="http://schemas.microsoft.com/office/drawing/2014/main" id="{5ECC1AB7-831B-B27F-B9A5-1F7A2A3CF6EC}"/>
              </a:ext>
            </a:extLst>
          </p:cNvPr>
          <p:cNvCxnSpPr/>
          <p:nvPr/>
        </p:nvCxnSpPr>
        <p:spPr bwMode="auto">
          <a:xfrm>
            <a:off x="360687" y="5542749"/>
            <a:ext cx="6264696" cy="144016"/>
          </a:xfrm>
          <a:prstGeom prst="line">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Connecteur droit 5">
            <a:extLst>
              <a:ext uri="{FF2B5EF4-FFF2-40B4-BE49-F238E27FC236}">
                <a16:creationId xmlns:a16="http://schemas.microsoft.com/office/drawing/2014/main" id="{72CABC86-EB17-0313-5B8D-A195F568F389}"/>
              </a:ext>
            </a:extLst>
          </p:cNvPr>
          <p:cNvCxnSpPr/>
          <p:nvPr/>
        </p:nvCxnSpPr>
        <p:spPr bwMode="auto">
          <a:xfrm flipV="1">
            <a:off x="394967" y="6082809"/>
            <a:ext cx="5697612" cy="36004"/>
          </a:xfrm>
          <a:prstGeom prst="line">
            <a:avLst/>
          </a:prstGeom>
          <a:ln/>
        </p:spPr>
        <p:style>
          <a:lnRef idx="3">
            <a:schemeClr val="dk1"/>
          </a:lnRef>
          <a:fillRef idx="0">
            <a:schemeClr val="dk1"/>
          </a:fillRef>
          <a:effectRef idx="2">
            <a:schemeClr val="dk1"/>
          </a:effectRef>
          <a:fontRef idx="minor">
            <a:schemeClr val="tx1"/>
          </a:fontRef>
        </p:style>
      </p:cxnSp>
      <p:cxnSp>
        <p:nvCxnSpPr>
          <p:cNvPr id="8" name="Connecteur droit 7">
            <a:extLst>
              <a:ext uri="{FF2B5EF4-FFF2-40B4-BE49-F238E27FC236}">
                <a16:creationId xmlns:a16="http://schemas.microsoft.com/office/drawing/2014/main" id="{CF3622ED-B3E8-CD40-2C4F-4200BC6643D5}"/>
              </a:ext>
            </a:extLst>
          </p:cNvPr>
          <p:cNvCxnSpPr>
            <a:cxnSpLocks/>
          </p:cNvCxnSpPr>
          <p:nvPr/>
        </p:nvCxnSpPr>
        <p:spPr bwMode="auto">
          <a:xfrm flipV="1">
            <a:off x="3470525" y="4026226"/>
            <a:ext cx="0" cy="2056584"/>
          </a:xfrm>
          <a:prstGeom prst="line">
            <a:avLst/>
          </a:prstGeom>
          <a:ln/>
        </p:spPr>
        <p:style>
          <a:lnRef idx="3">
            <a:schemeClr val="dk1"/>
          </a:lnRef>
          <a:fillRef idx="0">
            <a:schemeClr val="dk1"/>
          </a:fillRef>
          <a:effectRef idx="2">
            <a:schemeClr val="dk1"/>
          </a:effectRef>
          <a:fontRef idx="minor">
            <a:schemeClr val="tx1"/>
          </a:fontRef>
        </p:style>
      </p:cxnSp>
      <p:sp>
        <p:nvSpPr>
          <p:cNvPr id="9" name="ZoneTexte 8">
            <a:extLst>
              <a:ext uri="{FF2B5EF4-FFF2-40B4-BE49-F238E27FC236}">
                <a16:creationId xmlns:a16="http://schemas.microsoft.com/office/drawing/2014/main" id="{430B0DAC-D5CF-30C6-51B8-F21897DD843D}"/>
              </a:ext>
            </a:extLst>
          </p:cNvPr>
          <p:cNvSpPr txBox="1"/>
          <p:nvPr/>
        </p:nvSpPr>
        <p:spPr>
          <a:xfrm>
            <a:off x="3268466" y="6075417"/>
            <a:ext cx="466794" cy="369332"/>
          </a:xfrm>
          <a:prstGeom prst="rect">
            <a:avLst/>
          </a:prstGeom>
          <a:noFill/>
        </p:spPr>
        <p:txBody>
          <a:bodyPr wrap="none" rtlCol="0">
            <a:spAutoFit/>
          </a:bodyPr>
          <a:lstStyle/>
          <a:p>
            <a:r>
              <a:rPr lang="fr-FR">
                <a:latin typeface="Calibri" panose="020F0502020204030204" pitchFamily="34" charset="0"/>
              </a:rPr>
              <a:t>0%</a:t>
            </a:r>
          </a:p>
        </p:txBody>
      </p:sp>
      <p:grpSp>
        <p:nvGrpSpPr>
          <p:cNvPr id="11" name="Groupe 10">
            <a:extLst>
              <a:ext uri="{FF2B5EF4-FFF2-40B4-BE49-F238E27FC236}">
                <a16:creationId xmlns:a16="http://schemas.microsoft.com/office/drawing/2014/main" id="{77EEA7AD-8833-6D3C-CB3E-C8D470356BF8}"/>
              </a:ext>
            </a:extLst>
          </p:cNvPr>
          <p:cNvGrpSpPr/>
          <p:nvPr/>
        </p:nvGrpSpPr>
        <p:grpSpPr>
          <a:xfrm>
            <a:off x="505053" y="4290556"/>
            <a:ext cx="2044080" cy="649188"/>
            <a:chOff x="5364088" y="4645737"/>
            <a:chExt cx="2275508" cy="485453"/>
          </a:xfrm>
        </p:grpSpPr>
        <p:cxnSp>
          <p:nvCxnSpPr>
            <p:cNvPr id="12" name="Connecteur droit 11">
              <a:extLst>
                <a:ext uri="{FF2B5EF4-FFF2-40B4-BE49-F238E27FC236}">
                  <a16:creationId xmlns:a16="http://schemas.microsoft.com/office/drawing/2014/main" id="{783D1783-F248-4276-20B7-F180685AE557}"/>
                </a:ext>
              </a:extLst>
            </p:cNvPr>
            <p:cNvCxnSpPr/>
            <p:nvPr/>
          </p:nvCxnSpPr>
          <p:spPr bwMode="auto">
            <a:xfrm>
              <a:off x="5364088" y="4869160"/>
              <a:ext cx="2275508" cy="0"/>
            </a:xfrm>
            <a:prstGeom prst="line">
              <a:avLst/>
            </a:prstGeom>
            <a:ln/>
          </p:spPr>
          <p:style>
            <a:lnRef idx="3">
              <a:schemeClr val="dk1"/>
            </a:lnRef>
            <a:fillRef idx="0">
              <a:schemeClr val="dk1"/>
            </a:fillRef>
            <a:effectRef idx="2">
              <a:schemeClr val="dk1"/>
            </a:effectRef>
            <a:fontRef idx="minor">
              <a:schemeClr val="tx1"/>
            </a:fontRef>
          </p:style>
        </p:cxnSp>
        <p:sp>
          <p:nvSpPr>
            <p:cNvPr id="13" name="Organigramme : Connecteur 14">
              <a:extLst>
                <a:ext uri="{FF2B5EF4-FFF2-40B4-BE49-F238E27FC236}">
                  <a16:creationId xmlns:a16="http://schemas.microsoft.com/office/drawing/2014/main" id="{E143B241-979B-E705-9574-1E78CF3BD553}"/>
                </a:ext>
              </a:extLst>
            </p:cNvPr>
            <p:cNvSpPr/>
            <p:nvPr/>
          </p:nvSpPr>
          <p:spPr bwMode="auto">
            <a:xfrm>
              <a:off x="6372200" y="4645737"/>
              <a:ext cx="196051" cy="485453"/>
            </a:xfrm>
            <a:prstGeom prst="flowChartConnector">
              <a:avLst/>
            </a:prstGeom>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spAutoFit/>
            </a:bodyPr>
            <a:lstStyle/>
            <a:p>
              <a:pPr defTabSz="914400" eaLnBrk="0" fontAlgn="base" hangingPunct="0">
                <a:spcBef>
                  <a:spcPct val="0"/>
                </a:spcBef>
                <a:spcAft>
                  <a:spcPct val="0"/>
                </a:spcAft>
              </a:pPr>
              <a:endParaRPr lang="fr-FR" sz="2400">
                <a:solidFill>
                  <a:schemeClr val="tx1"/>
                </a:solidFill>
                <a:latin typeface="Calibri" panose="020F0502020204030204" pitchFamily="34" charset="0"/>
              </a:endParaRPr>
            </a:p>
          </p:txBody>
        </p:sp>
      </p:grpSp>
      <p:sp>
        <p:nvSpPr>
          <p:cNvPr id="14" name="ZoneTexte 13">
            <a:extLst>
              <a:ext uri="{FF2B5EF4-FFF2-40B4-BE49-F238E27FC236}">
                <a16:creationId xmlns:a16="http://schemas.microsoft.com/office/drawing/2014/main" id="{EB1D3A1F-51B2-F877-9502-EED8CDBC1649}"/>
              </a:ext>
            </a:extLst>
          </p:cNvPr>
          <p:cNvSpPr txBox="1"/>
          <p:nvPr/>
        </p:nvSpPr>
        <p:spPr>
          <a:xfrm>
            <a:off x="3664083" y="3446187"/>
            <a:ext cx="1550424" cy="369332"/>
          </a:xfrm>
          <a:prstGeom prst="rect">
            <a:avLst/>
          </a:prstGeom>
          <a:noFill/>
        </p:spPr>
        <p:txBody>
          <a:bodyPr wrap="none" rtlCol="0">
            <a:spAutoFit/>
          </a:bodyPr>
          <a:lstStyle/>
          <a:p>
            <a:r>
              <a:rPr lang="fr-FR">
                <a:latin typeface="Calibri" panose="020F0502020204030204" pitchFamily="34" charset="0"/>
              </a:rPr>
              <a:t>Placebo mieux</a:t>
            </a:r>
          </a:p>
        </p:txBody>
      </p:sp>
      <p:sp>
        <p:nvSpPr>
          <p:cNvPr id="15" name="ZoneTexte 14">
            <a:extLst>
              <a:ext uri="{FF2B5EF4-FFF2-40B4-BE49-F238E27FC236}">
                <a16:creationId xmlns:a16="http://schemas.microsoft.com/office/drawing/2014/main" id="{B5986E89-EFF3-A1A8-0029-EAB9BA1004BE}"/>
              </a:ext>
            </a:extLst>
          </p:cNvPr>
          <p:cNvSpPr txBox="1"/>
          <p:nvPr/>
        </p:nvSpPr>
        <p:spPr>
          <a:xfrm>
            <a:off x="1162119" y="3453595"/>
            <a:ext cx="1242648" cy="369332"/>
          </a:xfrm>
          <a:prstGeom prst="rect">
            <a:avLst/>
          </a:prstGeom>
          <a:noFill/>
        </p:spPr>
        <p:txBody>
          <a:bodyPr wrap="none" rtlCol="0">
            <a:spAutoFit/>
          </a:bodyPr>
          <a:lstStyle/>
          <a:p>
            <a:r>
              <a:rPr lang="fr-FR">
                <a:latin typeface="Calibri" panose="020F0502020204030204" pitchFamily="34" charset="0"/>
              </a:rPr>
              <a:t>Actif mieux</a:t>
            </a:r>
          </a:p>
        </p:txBody>
      </p:sp>
      <p:sp>
        <p:nvSpPr>
          <p:cNvPr id="16" name="ZoneTexte 15">
            <a:extLst>
              <a:ext uri="{FF2B5EF4-FFF2-40B4-BE49-F238E27FC236}">
                <a16:creationId xmlns:a16="http://schemas.microsoft.com/office/drawing/2014/main" id="{6327D02B-6CB3-C5E6-44F8-A8FAEB31C625}"/>
              </a:ext>
            </a:extLst>
          </p:cNvPr>
          <p:cNvSpPr txBox="1"/>
          <p:nvPr/>
        </p:nvSpPr>
        <p:spPr>
          <a:xfrm>
            <a:off x="2257130" y="4189107"/>
            <a:ext cx="654346" cy="369332"/>
          </a:xfrm>
          <a:prstGeom prst="rect">
            <a:avLst/>
          </a:prstGeom>
          <a:noFill/>
        </p:spPr>
        <p:txBody>
          <a:bodyPr wrap="none" rtlCol="0">
            <a:spAutoFit/>
          </a:bodyPr>
          <a:lstStyle/>
          <a:p>
            <a:r>
              <a:rPr lang="fr-FR">
                <a:latin typeface="Calibri" panose="020F0502020204030204" pitchFamily="34" charset="0"/>
              </a:rPr>
              <a:t>-30%</a:t>
            </a:r>
          </a:p>
        </p:txBody>
      </p:sp>
      <p:cxnSp>
        <p:nvCxnSpPr>
          <p:cNvPr id="21" name="Connecteur droit avec flèche 20">
            <a:extLst>
              <a:ext uri="{FF2B5EF4-FFF2-40B4-BE49-F238E27FC236}">
                <a16:creationId xmlns:a16="http://schemas.microsoft.com/office/drawing/2014/main" id="{D63952DD-E560-48C3-5035-B627C1FE7C3C}"/>
              </a:ext>
            </a:extLst>
          </p:cNvPr>
          <p:cNvCxnSpPr>
            <a:cxnSpLocks/>
          </p:cNvCxnSpPr>
          <p:nvPr/>
        </p:nvCxnSpPr>
        <p:spPr>
          <a:xfrm>
            <a:off x="2404767" y="4757567"/>
            <a:ext cx="1044744" cy="0"/>
          </a:xfrm>
          <a:prstGeom prst="straightConnector1">
            <a:avLst/>
          </a:prstGeom>
          <a:ln w="603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a:extLst>
              <a:ext uri="{FF2B5EF4-FFF2-40B4-BE49-F238E27FC236}">
                <a16:creationId xmlns:a16="http://schemas.microsoft.com/office/drawing/2014/main" id="{82EE2DC7-1B0F-1904-6075-D2DD4E86C949}"/>
              </a:ext>
            </a:extLst>
          </p:cNvPr>
          <p:cNvCxnSpPr>
            <a:cxnSpLocks/>
          </p:cNvCxnSpPr>
          <p:nvPr/>
        </p:nvCxnSpPr>
        <p:spPr>
          <a:xfrm flipV="1">
            <a:off x="345057" y="6438446"/>
            <a:ext cx="11628407" cy="6303"/>
          </a:xfrm>
          <a:prstGeom prst="straightConnector1">
            <a:avLst/>
          </a:prstGeom>
          <a:ln w="15875">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25" name="ZoneTexte 24">
            <a:extLst>
              <a:ext uri="{FF2B5EF4-FFF2-40B4-BE49-F238E27FC236}">
                <a16:creationId xmlns:a16="http://schemas.microsoft.com/office/drawing/2014/main" id="{242296CF-835E-624D-293E-3A5C9078421D}"/>
              </a:ext>
            </a:extLst>
          </p:cNvPr>
          <p:cNvSpPr txBox="1"/>
          <p:nvPr/>
        </p:nvSpPr>
        <p:spPr>
          <a:xfrm>
            <a:off x="222668" y="6470413"/>
            <a:ext cx="769313" cy="369332"/>
          </a:xfrm>
          <a:prstGeom prst="rect">
            <a:avLst/>
          </a:prstGeom>
          <a:noFill/>
        </p:spPr>
        <p:txBody>
          <a:bodyPr wrap="none" rtlCol="0">
            <a:spAutoFit/>
          </a:bodyPr>
          <a:lstStyle/>
          <a:p>
            <a:r>
              <a:rPr lang="fr-FR"/>
              <a:t>temps</a:t>
            </a:r>
          </a:p>
        </p:txBody>
      </p:sp>
      <p:cxnSp>
        <p:nvCxnSpPr>
          <p:cNvPr id="27" name="Connecteur droit 26">
            <a:extLst>
              <a:ext uri="{FF2B5EF4-FFF2-40B4-BE49-F238E27FC236}">
                <a16:creationId xmlns:a16="http://schemas.microsoft.com/office/drawing/2014/main" id="{44C679E4-A09A-947F-D4C5-876087B3970C}"/>
              </a:ext>
            </a:extLst>
          </p:cNvPr>
          <p:cNvCxnSpPr/>
          <p:nvPr/>
        </p:nvCxnSpPr>
        <p:spPr bwMode="auto">
          <a:xfrm flipV="1">
            <a:off x="6283131" y="6039413"/>
            <a:ext cx="5697612" cy="36004"/>
          </a:xfrm>
          <a:prstGeom prst="line">
            <a:avLst/>
          </a:prstGeom>
          <a:ln/>
        </p:spPr>
        <p:style>
          <a:lnRef idx="3">
            <a:schemeClr val="dk1"/>
          </a:lnRef>
          <a:fillRef idx="0">
            <a:schemeClr val="dk1"/>
          </a:fillRef>
          <a:effectRef idx="2">
            <a:schemeClr val="dk1"/>
          </a:effectRef>
          <a:fontRef idx="minor">
            <a:schemeClr val="tx1"/>
          </a:fontRef>
        </p:style>
      </p:cxnSp>
      <p:cxnSp>
        <p:nvCxnSpPr>
          <p:cNvPr id="28" name="Connecteur droit 27">
            <a:extLst>
              <a:ext uri="{FF2B5EF4-FFF2-40B4-BE49-F238E27FC236}">
                <a16:creationId xmlns:a16="http://schemas.microsoft.com/office/drawing/2014/main" id="{7C4040D9-A57E-0340-0E3D-4AFC8FA7D6B4}"/>
              </a:ext>
            </a:extLst>
          </p:cNvPr>
          <p:cNvCxnSpPr>
            <a:cxnSpLocks/>
          </p:cNvCxnSpPr>
          <p:nvPr/>
        </p:nvCxnSpPr>
        <p:spPr bwMode="auto">
          <a:xfrm flipV="1">
            <a:off x="9358689" y="3982830"/>
            <a:ext cx="0" cy="2056584"/>
          </a:xfrm>
          <a:prstGeom prst="line">
            <a:avLst/>
          </a:prstGeom>
          <a:ln/>
        </p:spPr>
        <p:style>
          <a:lnRef idx="3">
            <a:schemeClr val="dk1"/>
          </a:lnRef>
          <a:fillRef idx="0">
            <a:schemeClr val="dk1"/>
          </a:fillRef>
          <a:effectRef idx="2">
            <a:schemeClr val="dk1"/>
          </a:effectRef>
          <a:fontRef idx="minor">
            <a:schemeClr val="tx1"/>
          </a:fontRef>
        </p:style>
      </p:cxnSp>
      <p:grpSp>
        <p:nvGrpSpPr>
          <p:cNvPr id="29" name="Groupe 28">
            <a:extLst>
              <a:ext uri="{FF2B5EF4-FFF2-40B4-BE49-F238E27FC236}">
                <a16:creationId xmlns:a16="http://schemas.microsoft.com/office/drawing/2014/main" id="{4F2C0B4E-F325-0E4B-19E7-A43026DEBEFF}"/>
              </a:ext>
            </a:extLst>
          </p:cNvPr>
          <p:cNvGrpSpPr/>
          <p:nvPr/>
        </p:nvGrpSpPr>
        <p:grpSpPr>
          <a:xfrm>
            <a:off x="6216399" y="4199478"/>
            <a:ext cx="2044080" cy="649188"/>
            <a:chOff x="5364088" y="4645737"/>
            <a:chExt cx="2275508" cy="485453"/>
          </a:xfrm>
        </p:grpSpPr>
        <p:cxnSp>
          <p:nvCxnSpPr>
            <p:cNvPr id="30" name="Connecteur droit 29">
              <a:extLst>
                <a:ext uri="{FF2B5EF4-FFF2-40B4-BE49-F238E27FC236}">
                  <a16:creationId xmlns:a16="http://schemas.microsoft.com/office/drawing/2014/main" id="{4D7FA9B1-5791-61D5-FE1A-931D03699F26}"/>
                </a:ext>
              </a:extLst>
            </p:cNvPr>
            <p:cNvCxnSpPr/>
            <p:nvPr/>
          </p:nvCxnSpPr>
          <p:spPr bwMode="auto">
            <a:xfrm>
              <a:off x="5364088" y="4869160"/>
              <a:ext cx="2275508" cy="0"/>
            </a:xfrm>
            <a:prstGeom prst="line">
              <a:avLst/>
            </a:prstGeom>
            <a:ln/>
          </p:spPr>
          <p:style>
            <a:lnRef idx="3">
              <a:schemeClr val="dk1"/>
            </a:lnRef>
            <a:fillRef idx="0">
              <a:schemeClr val="dk1"/>
            </a:fillRef>
            <a:effectRef idx="2">
              <a:schemeClr val="dk1"/>
            </a:effectRef>
            <a:fontRef idx="minor">
              <a:schemeClr val="tx1"/>
            </a:fontRef>
          </p:style>
        </p:cxnSp>
        <p:sp>
          <p:nvSpPr>
            <p:cNvPr id="31" name="Organigramme : Connecteur 14">
              <a:extLst>
                <a:ext uri="{FF2B5EF4-FFF2-40B4-BE49-F238E27FC236}">
                  <a16:creationId xmlns:a16="http://schemas.microsoft.com/office/drawing/2014/main" id="{3676777D-64FD-24FC-1A7B-0B3CDB8C53C0}"/>
                </a:ext>
              </a:extLst>
            </p:cNvPr>
            <p:cNvSpPr/>
            <p:nvPr/>
          </p:nvSpPr>
          <p:spPr bwMode="auto">
            <a:xfrm>
              <a:off x="6372200" y="4645737"/>
              <a:ext cx="196051" cy="485453"/>
            </a:xfrm>
            <a:prstGeom prst="flowChartConnector">
              <a:avLst/>
            </a:prstGeom>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spAutoFit/>
            </a:bodyPr>
            <a:lstStyle/>
            <a:p>
              <a:pPr defTabSz="914400" eaLnBrk="0" fontAlgn="base" hangingPunct="0">
                <a:spcBef>
                  <a:spcPct val="0"/>
                </a:spcBef>
                <a:spcAft>
                  <a:spcPct val="0"/>
                </a:spcAft>
              </a:pPr>
              <a:endParaRPr lang="fr-FR" sz="2400">
                <a:solidFill>
                  <a:schemeClr val="tx1"/>
                </a:solidFill>
                <a:latin typeface="Calibri" panose="020F0502020204030204" pitchFamily="34" charset="0"/>
              </a:endParaRPr>
            </a:p>
          </p:txBody>
        </p:sp>
      </p:grpSp>
      <p:sp>
        <p:nvSpPr>
          <p:cNvPr id="32" name="ZoneTexte 31">
            <a:extLst>
              <a:ext uri="{FF2B5EF4-FFF2-40B4-BE49-F238E27FC236}">
                <a16:creationId xmlns:a16="http://schemas.microsoft.com/office/drawing/2014/main" id="{E1BB9DB0-BEC9-6760-C8C6-3F6217BE8A9A}"/>
              </a:ext>
            </a:extLst>
          </p:cNvPr>
          <p:cNvSpPr txBox="1"/>
          <p:nvPr/>
        </p:nvSpPr>
        <p:spPr>
          <a:xfrm>
            <a:off x="9493580" y="3304508"/>
            <a:ext cx="1550424" cy="369332"/>
          </a:xfrm>
          <a:prstGeom prst="rect">
            <a:avLst/>
          </a:prstGeom>
          <a:noFill/>
        </p:spPr>
        <p:txBody>
          <a:bodyPr wrap="none" rtlCol="0">
            <a:spAutoFit/>
          </a:bodyPr>
          <a:lstStyle/>
          <a:p>
            <a:r>
              <a:rPr lang="fr-FR">
                <a:latin typeface="Calibri" panose="020F0502020204030204" pitchFamily="34" charset="0"/>
              </a:rPr>
              <a:t>Placebo mieux</a:t>
            </a:r>
          </a:p>
        </p:txBody>
      </p:sp>
      <p:sp>
        <p:nvSpPr>
          <p:cNvPr id="33" name="ZoneTexte 32">
            <a:extLst>
              <a:ext uri="{FF2B5EF4-FFF2-40B4-BE49-F238E27FC236}">
                <a16:creationId xmlns:a16="http://schemas.microsoft.com/office/drawing/2014/main" id="{07068EAD-91F5-05A4-CD40-B3CA0B85B64B}"/>
              </a:ext>
            </a:extLst>
          </p:cNvPr>
          <p:cNvSpPr txBox="1"/>
          <p:nvPr/>
        </p:nvSpPr>
        <p:spPr>
          <a:xfrm>
            <a:off x="7298094" y="3324818"/>
            <a:ext cx="1242648" cy="369332"/>
          </a:xfrm>
          <a:prstGeom prst="rect">
            <a:avLst/>
          </a:prstGeom>
          <a:noFill/>
        </p:spPr>
        <p:txBody>
          <a:bodyPr wrap="none" rtlCol="0">
            <a:spAutoFit/>
          </a:bodyPr>
          <a:lstStyle/>
          <a:p>
            <a:r>
              <a:rPr lang="fr-FR">
                <a:latin typeface="Calibri" panose="020F0502020204030204" pitchFamily="34" charset="0"/>
              </a:rPr>
              <a:t>Actif mieux</a:t>
            </a:r>
          </a:p>
        </p:txBody>
      </p:sp>
      <p:sp>
        <p:nvSpPr>
          <p:cNvPr id="34" name="ZoneTexte 33">
            <a:extLst>
              <a:ext uri="{FF2B5EF4-FFF2-40B4-BE49-F238E27FC236}">
                <a16:creationId xmlns:a16="http://schemas.microsoft.com/office/drawing/2014/main" id="{85B84924-508E-3784-C804-B9043147D4D3}"/>
              </a:ext>
            </a:extLst>
          </p:cNvPr>
          <p:cNvSpPr txBox="1"/>
          <p:nvPr/>
        </p:nvSpPr>
        <p:spPr>
          <a:xfrm>
            <a:off x="8176637" y="4008470"/>
            <a:ext cx="654346" cy="369332"/>
          </a:xfrm>
          <a:prstGeom prst="rect">
            <a:avLst/>
          </a:prstGeom>
          <a:noFill/>
        </p:spPr>
        <p:txBody>
          <a:bodyPr wrap="none" rtlCol="0">
            <a:spAutoFit/>
          </a:bodyPr>
          <a:lstStyle/>
          <a:p>
            <a:r>
              <a:rPr lang="fr-FR">
                <a:latin typeface="Calibri" panose="020F0502020204030204" pitchFamily="34" charset="0"/>
              </a:rPr>
              <a:t>-30%</a:t>
            </a:r>
          </a:p>
        </p:txBody>
      </p:sp>
      <p:cxnSp>
        <p:nvCxnSpPr>
          <p:cNvPr id="35" name="Connecteur droit avec flèche 34">
            <a:extLst>
              <a:ext uri="{FF2B5EF4-FFF2-40B4-BE49-F238E27FC236}">
                <a16:creationId xmlns:a16="http://schemas.microsoft.com/office/drawing/2014/main" id="{9AAF1466-8E71-1294-2533-6257C0B6B829}"/>
              </a:ext>
            </a:extLst>
          </p:cNvPr>
          <p:cNvCxnSpPr>
            <a:cxnSpLocks/>
          </p:cNvCxnSpPr>
          <p:nvPr/>
        </p:nvCxnSpPr>
        <p:spPr>
          <a:xfrm>
            <a:off x="8260479" y="4757567"/>
            <a:ext cx="1044744" cy="0"/>
          </a:xfrm>
          <a:prstGeom prst="straightConnector1">
            <a:avLst/>
          </a:prstGeom>
          <a:ln w="60325">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ZoneTexte 35">
            <a:extLst>
              <a:ext uri="{FF2B5EF4-FFF2-40B4-BE49-F238E27FC236}">
                <a16:creationId xmlns:a16="http://schemas.microsoft.com/office/drawing/2014/main" id="{9672A451-4037-4AC3-C01D-0DF2374B9E22}"/>
              </a:ext>
            </a:extLst>
          </p:cNvPr>
          <p:cNvSpPr txBox="1"/>
          <p:nvPr/>
        </p:nvSpPr>
        <p:spPr>
          <a:xfrm>
            <a:off x="2281733" y="6459361"/>
            <a:ext cx="2118080" cy="369332"/>
          </a:xfrm>
          <a:prstGeom prst="rect">
            <a:avLst/>
          </a:prstGeom>
          <a:noFill/>
        </p:spPr>
        <p:txBody>
          <a:bodyPr wrap="none" rtlCol="0">
            <a:spAutoFit/>
          </a:bodyPr>
          <a:lstStyle/>
          <a:p>
            <a:r>
              <a:rPr lang="fr-FR"/>
              <a:t>Essai réalisé en 2010</a:t>
            </a:r>
          </a:p>
        </p:txBody>
      </p:sp>
      <p:sp>
        <p:nvSpPr>
          <p:cNvPr id="37" name="ZoneTexte 36">
            <a:extLst>
              <a:ext uri="{FF2B5EF4-FFF2-40B4-BE49-F238E27FC236}">
                <a16:creationId xmlns:a16="http://schemas.microsoft.com/office/drawing/2014/main" id="{57962EFC-A3A5-6E2B-E1A2-6B3A2375622D}"/>
              </a:ext>
            </a:extLst>
          </p:cNvPr>
          <p:cNvSpPr txBox="1"/>
          <p:nvPr/>
        </p:nvSpPr>
        <p:spPr>
          <a:xfrm>
            <a:off x="8931152" y="6439160"/>
            <a:ext cx="942887" cy="369332"/>
          </a:xfrm>
          <a:prstGeom prst="rect">
            <a:avLst/>
          </a:prstGeom>
          <a:noFill/>
        </p:spPr>
        <p:txBody>
          <a:bodyPr wrap="none" rtlCol="0">
            <a:spAutoFit/>
          </a:bodyPr>
          <a:lstStyle/>
          <a:p>
            <a:r>
              <a:rPr lang="fr-FR"/>
              <a:t>En 2023</a:t>
            </a:r>
          </a:p>
        </p:txBody>
      </p:sp>
      <p:sp>
        <p:nvSpPr>
          <p:cNvPr id="38" name="ZoneTexte 37">
            <a:extLst>
              <a:ext uri="{FF2B5EF4-FFF2-40B4-BE49-F238E27FC236}">
                <a16:creationId xmlns:a16="http://schemas.microsoft.com/office/drawing/2014/main" id="{221FD8A8-394E-EB54-7364-85460FA8C1D8}"/>
              </a:ext>
            </a:extLst>
          </p:cNvPr>
          <p:cNvSpPr txBox="1"/>
          <p:nvPr/>
        </p:nvSpPr>
        <p:spPr>
          <a:xfrm>
            <a:off x="8575442" y="4410799"/>
            <a:ext cx="292068" cy="369332"/>
          </a:xfrm>
          <a:prstGeom prst="rect">
            <a:avLst/>
          </a:prstGeom>
          <a:noFill/>
        </p:spPr>
        <p:txBody>
          <a:bodyPr wrap="none" rtlCol="0">
            <a:spAutoFit/>
          </a:bodyPr>
          <a:lstStyle/>
          <a:p>
            <a:r>
              <a:rPr lang="fr-FR"/>
              <a:t>?</a:t>
            </a:r>
          </a:p>
        </p:txBody>
      </p:sp>
      <p:sp>
        <p:nvSpPr>
          <p:cNvPr id="39" name="ZoneTexte 38">
            <a:extLst>
              <a:ext uri="{FF2B5EF4-FFF2-40B4-BE49-F238E27FC236}">
                <a16:creationId xmlns:a16="http://schemas.microsoft.com/office/drawing/2014/main" id="{446B775A-B75D-9EE6-3547-8E70E61AA68F}"/>
              </a:ext>
            </a:extLst>
          </p:cNvPr>
          <p:cNvSpPr txBox="1"/>
          <p:nvPr/>
        </p:nvSpPr>
        <p:spPr>
          <a:xfrm>
            <a:off x="3684328" y="4715965"/>
            <a:ext cx="1535741" cy="369332"/>
          </a:xfrm>
          <a:prstGeom prst="rect">
            <a:avLst/>
          </a:prstGeom>
          <a:noFill/>
        </p:spPr>
        <p:txBody>
          <a:bodyPr wrap="none" rtlCol="0">
            <a:spAutoFit/>
          </a:bodyPr>
          <a:lstStyle/>
          <a:p>
            <a:r>
              <a:rPr lang="fr-FR"/>
              <a:t>Marge = - 15%</a:t>
            </a:r>
          </a:p>
        </p:txBody>
      </p:sp>
      <p:grpSp>
        <p:nvGrpSpPr>
          <p:cNvPr id="40" name="Groupe 39">
            <a:extLst>
              <a:ext uri="{FF2B5EF4-FFF2-40B4-BE49-F238E27FC236}">
                <a16:creationId xmlns:a16="http://schemas.microsoft.com/office/drawing/2014/main" id="{A6965302-CED2-1C67-7BAF-60D63D002E6B}"/>
              </a:ext>
            </a:extLst>
          </p:cNvPr>
          <p:cNvGrpSpPr/>
          <p:nvPr/>
        </p:nvGrpSpPr>
        <p:grpSpPr>
          <a:xfrm>
            <a:off x="6712605" y="5214789"/>
            <a:ext cx="2044080" cy="649188"/>
            <a:chOff x="5364088" y="4645737"/>
            <a:chExt cx="2275508" cy="485453"/>
          </a:xfrm>
        </p:grpSpPr>
        <p:cxnSp>
          <p:nvCxnSpPr>
            <p:cNvPr id="41" name="Connecteur droit 40">
              <a:extLst>
                <a:ext uri="{FF2B5EF4-FFF2-40B4-BE49-F238E27FC236}">
                  <a16:creationId xmlns:a16="http://schemas.microsoft.com/office/drawing/2014/main" id="{D8B57165-0549-D6A9-FB00-FA876EA94D2F}"/>
                </a:ext>
              </a:extLst>
            </p:cNvPr>
            <p:cNvCxnSpPr/>
            <p:nvPr/>
          </p:nvCxnSpPr>
          <p:spPr bwMode="auto">
            <a:xfrm>
              <a:off x="5364088" y="4869160"/>
              <a:ext cx="2275508" cy="0"/>
            </a:xfrm>
            <a:prstGeom prst="line">
              <a:avLst/>
            </a:prstGeom>
            <a:ln/>
          </p:spPr>
          <p:style>
            <a:lnRef idx="3">
              <a:schemeClr val="dk1"/>
            </a:lnRef>
            <a:fillRef idx="0">
              <a:schemeClr val="dk1"/>
            </a:fillRef>
            <a:effectRef idx="2">
              <a:schemeClr val="dk1"/>
            </a:effectRef>
            <a:fontRef idx="minor">
              <a:schemeClr val="tx1"/>
            </a:fontRef>
          </p:style>
        </p:cxnSp>
        <p:sp>
          <p:nvSpPr>
            <p:cNvPr id="42" name="Organigramme : Connecteur 14">
              <a:extLst>
                <a:ext uri="{FF2B5EF4-FFF2-40B4-BE49-F238E27FC236}">
                  <a16:creationId xmlns:a16="http://schemas.microsoft.com/office/drawing/2014/main" id="{EDA20599-0B3F-2DA8-9C68-22F2869FF792}"/>
                </a:ext>
              </a:extLst>
            </p:cNvPr>
            <p:cNvSpPr/>
            <p:nvPr/>
          </p:nvSpPr>
          <p:spPr bwMode="auto">
            <a:xfrm>
              <a:off x="6372200" y="4645737"/>
              <a:ext cx="196051" cy="485453"/>
            </a:xfrm>
            <a:prstGeom prst="flowChartConnector">
              <a:avLst/>
            </a:prstGeom>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spAutoFit/>
            </a:bodyPr>
            <a:lstStyle/>
            <a:p>
              <a:pPr defTabSz="914400" eaLnBrk="0" fontAlgn="base" hangingPunct="0">
                <a:spcBef>
                  <a:spcPct val="0"/>
                </a:spcBef>
                <a:spcAft>
                  <a:spcPct val="0"/>
                </a:spcAft>
              </a:pPr>
              <a:endParaRPr lang="fr-FR" sz="2400">
                <a:solidFill>
                  <a:schemeClr val="tx1"/>
                </a:solidFill>
                <a:latin typeface="Calibri" panose="020F0502020204030204" pitchFamily="34" charset="0"/>
              </a:endParaRPr>
            </a:p>
          </p:txBody>
        </p:sp>
      </p:grpSp>
      <p:cxnSp>
        <p:nvCxnSpPr>
          <p:cNvPr id="43" name="Connecteur droit avec flèche 42">
            <a:extLst>
              <a:ext uri="{FF2B5EF4-FFF2-40B4-BE49-F238E27FC236}">
                <a16:creationId xmlns:a16="http://schemas.microsoft.com/office/drawing/2014/main" id="{AE839059-7801-0F77-0338-248366AC35AC}"/>
              </a:ext>
            </a:extLst>
          </p:cNvPr>
          <p:cNvCxnSpPr>
            <a:cxnSpLocks/>
          </p:cNvCxnSpPr>
          <p:nvPr/>
        </p:nvCxnSpPr>
        <p:spPr>
          <a:xfrm flipV="1">
            <a:off x="8729946" y="5580841"/>
            <a:ext cx="575277" cy="28715"/>
          </a:xfrm>
          <a:prstGeom prst="straightConnector1">
            <a:avLst/>
          </a:prstGeom>
          <a:ln w="60325">
            <a:headEnd type="triangle"/>
            <a:tailEnd type="triangle"/>
          </a:ln>
        </p:spPr>
        <p:style>
          <a:lnRef idx="1">
            <a:schemeClr val="accent1"/>
          </a:lnRef>
          <a:fillRef idx="0">
            <a:schemeClr val="accent1"/>
          </a:fillRef>
          <a:effectRef idx="0">
            <a:schemeClr val="accent1"/>
          </a:effectRef>
          <a:fontRef idx="minor">
            <a:schemeClr val="tx1"/>
          </a:fontRef>
        </p:style>
      </p:cxnSp>
      <p:sp>
        <p:nvSpPr>
          <p:cNvPr id="46" name="ZoneTexte 45">
            <a:extLst>
              <a:ext uri="{FF2B5EF4-FFF2-40B4-BE49-F238E27FC236}">
                <a16:creationId xmlns:a16="http://schemas.microsoft.com/office/drawing/2014/main" id="{62AE22D8-9A9A-84E5-D8C7-85AFAE414A98}"/>
              </a:ext>
            </a:extLst>
          </p:cNvPr>
          <p:cNvSpPr txBox="1"/>
          <p:nvPr/>
        </p:nvSpPr>
        <p:spPr>
          <a:xfrm>
            <a:off x="8673996" y="5038501"/>
            <a:ext cx="654346" cy="369332"/>
          </a:xfrm>
          <a:prstGeom prst="rect">
            <a:avLst/>
          </a:prstGeom>
          <a:noFill/>
        </p:spPr>
        <p:txBody>
          <a:bodyPr wrap="none" rtlCol="0">
            <a:spAutoFit/>
          </a:bodyPr>
          <a:lstStyle/>
          <a:p>
            <a:r>
              <a:rPr lang="fr-FR">
                <a:latin typeface="Calibri" panose="020F0502020204030204" pitchFamily="34" charset="0"/>
              </a:rPr>
              <a:t>-10%</a:t>
            </a:r>
          </a:p>
        </p:txBody>
      </p:sp>
      <p:sp>
        <p:nvSpPr>
          <p:cNvPr id="47" name="ZoneTexte 46">
            <a:extLst>
              <a:ext uri="{FF2B5EF4-FFF2-40B4-BE49-F238E27FC236}">
                <a16:creationId xmlns:a16="http://schemas.microsoft.com/office/drawing/2014/main" id="{5E34B00E-6349-5B4D-D5A2-465900358BDF}"/>
              </a:ext>
            </a:extLst>
          </p:cNvPr>
          <p:cNvSpPr txBox="1"/>
          <p:nvPr/>
        </p:nvSpPr>
        <p:spPr>
          <a:xfrm>
            <a:off x="9561306" y="5128326"/>
            <a:ext cx="2034805" cy="923330"/>
          </a:xfrm>
          <a:prstGeom prst="rect">
            <a:avLst/>
          </a:prstGeom>
          <a:noFill/>
        </p:spPr>
        <p:txBody>
          <a:bodyPr wrap="square" rtlCol="0">
            <a:spAutoFit/>
          </a:bodyPr>
          <a:lstStyle/>
          <a:p>
            <a:r>
              <a:rPr lang="fr-FR"/>
              <a:t>Si Marge = - 15%</a:t>
            </a:r>
          </a:p>
          <a:p>
            <a:r>
              <a:rPr lang="fr-FR"/>
              <a:t>= 5% de perte par rapport au placebo</a:t>
            </a:r>
          </a:p>
        </p:txBody>
      </p:sp>
      <p:sp>
        <p:nvSpPr>
          <p:cNvPr id="10" name="ZoneTexte 9">
            <a:extLst>
              <a:ext uri="{FF2B5EF4-FFF2-40B4-BE49-F238E27FC236}">
                <a16:creationId xmlns:a16="http://schemas.microsoft.com/office/drawing/2014/main" id="{15215F0B-4393-A603-0F01-726D622F55D8}"/>
              </a:ext>
            </a:extLst>
          </p:cNvPr>
          <p:cNvSpPr txBox="1"/>
          <p:nvPr/>
        </p:nvSpPr>
        <p:spPr>
          <a:xfrm>
            <a:off x="381553" y="4105890"/>
            <a:ext cx="827342" cy="369332"/>
          </a:xfrm>
          <a:prstGeom prst="rect">
            <a:avLst/>
          </a:prstGeom>
          <a:noFill/>
        </p:spPr>
        <p:txBody>
          <a:bodyPr wrap="none" rtlCol="0">
            <a:spAutoFit/>
          </a:bodyPr>
          <a:lstStyle/>
          <a:p>
            <a:r>
              <a:rPr lang="fr-FR"/>
              <a:t>1</a:t>
            </a:r>
            <a:r>
              <a:rPr lang="fr-FR" baseline="30000"/>
              <a:t>er</a:t>
            </a:r>
            <a:r>
              <a:rPr lang="fr-FR"/>
              <a:t> TTT</a:t>
            </a:r>
          </a:p>
        </p:txBody>
      </p:sp>
      <p:sp>
        <p:nvSpPr>
          <p:cNvPr id="17" name="ZoneTexte 16">
            <a:extLst>
              <a:ext uri="{FF2B5EF4-FFF2-40B4-BE49-F238E27FC236}">
                <a16:creationId xmlns:a16="http://schemas.microsoft.com/office/drawing/2014/main" id="{F6CA3DBE-3E7C-E16F-C54A-519ADD0EEB75}"/>
              </a:ext>
            </a:extLst>
          </p:cNvPr>
          <p:cNvSpPr txBox="1"/>
          <p:nvPr/>
        </p:nvSpPr>
        <p:spPr>
          <a:xfrm>
            <a:off x="6533361" y="5080825"/>
            <a:ext cx="910827" cy="369332"/>
          </a:xfrm>
          <a:prstGeom prst="rect">
            <a:avLst/>
          </a:prstGeom>
          <a:noFill/>
        </p:spPr>
        <p:txBody>
          <a:bodyPr wrap="none" rtlCol="0">
            <a:spAutoFit/>
          </a:bodyPr>
          <a:lstStyle/>
          <a:p>
            <a:r>
              <a:rPr lang="fr-FR"/>
              <a:t>2</a:t>
            </a:r>
            <a:r>
              <a:rPr lang="fr-FR" baseline="30000"/>
              <a:t>nd</a:t>
            </a:r>
            <a:r>
              <a:rPr lang="fr-FR"/>
              <a:t>  TTT</a:t>
            </a:r>
          </a:p>
        </p:txBody>
      </p:sp>
      <p:sp>
        <p:nvSpPr>
          <p:cNvPr id="18" name="ZoneTexte 17">
            <a:extLst>
              <a:ext uri="{FF2B5EF4-FFF2-40B4-BE49-F238E27FC236}">
                <a16:creationId xmlns:a16="http://schemas.microsoft.com/office/drawing/2014/main" id="{CC6AE1E6-31B1-97BF-823F-5AE38CD2AF1E}"/>
              </a:ext>
            </a:extLst>
          </p:cNvPr>
          <p:cNvSpPr txBox="1"/>
          <p:nvPr/>
        </p:nvSpPr>
        <p:spPr>
          <a:xfrm>
            <a:off x="6239774" y="3979536"/>
            <a:ext cx="827342" cy="369332"/>
          </a:xfrm>
          <a:prstGeom prst="rect">
            <a:avLst/>
          </a:prstGeom>
          <a:noFill/>
        </p:spPr>
        <p:txBody>
          <a:bodyPr wrap="none" rtlCol="0">
            <a:spAutoFit/>
          </a:bodyPr>
          <a:lstStyle/>
          <a:p>
            <a:r>
              <a:rPr lang="fr-FR"/>
              <a:t>1</a:t>
            </a:r>
            <a:r>
              <a:rPr lang="fr-FR" baseline="30000"/>
              <a:t>er</a:t>
            </a:r>
            <a:r>
              <a:rPr lang="fr-FR"/>
              <a:t> TTT</a:t>
            </a:r>
          </a:p>
        </p:txBody>
      </p:sp>
    </p:spTree>
    <p:extLst>
      <p:ext uri="{BB962C8B-B14F-4D97-AF65-F5344CB8AC3E}">
        <p14:creationId xmlns:p14="http://schemas.microsoft.com/office/powerpoint/2010/main" val="1845325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810" name="Rectangle 2"/>
          <p:cNvSpPr>
            <a:spLocks noGrp="1" noChangeArrowheads="1"/>
          </p:cNvSpPr>
          <p:nvPr>
            <p:ph type="title"/>
          </p:nvPr>
        </p:nvSpPr>
        <p:spPr>
          <a:xfrm>
            <a:off x="1173192" y="115888"/>
            <a:ext cx="9954883" cy="1009650"/>
          </a:xfrm>
          <a:noFill/>
          <a:ln/>
        </p:spPr>
        <p:txBody>
          <a:bodyPr/>
          <a:lstStyle/>
          <a:p>
            <a:r>
              <a:rPr lang="en-US" sz="3200"/>
              <a:t>Effects on all stroke (ischemic and hemorrhagic)</a:t>
            </a:r>
          </a:p>
        </p:txBody>
      </p:sp>
      <p:grpSp>
        <p:nvGrpSpPr>
          <p:cNvPr id="759811" name="Group 3"/>
          <p:cNvGrpSpPr>
            <a:grpSpLocks/>
          </p:cNvGrpSpPr>
          <p:nvPr/>
        </p:nvGrpSpPr>
        <p:grpSpPr bwMode="auto">
          <a:xfrm>
            <a:off x="1668463" y="1196976"/>
            <a:ext cx="8964612" cy="4017963"/>
            <a:chOff x="91" y="754"/>
            <a:chExt cx="5647" cy="2531"/>
          </a:xfrm>
        </p:grpSpPr>
        <p:pic>
          <p:nvPicPr>
            <p:cNvPr id="7598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 y="754"/>
              <a:ext cx="5647" cy="2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9813" name="Line 5"/>
            <p:cNvSpPr>
              <a:spLocks noChangeShapeType="1"/>
            </p:cNvSpPr>
            <p:nvPr/>
          </p:nvSpPr>
          <p:spPr bwMode="auto">
            <a:xfrm>
              <a:off x="5284" y="2886"/>
              <a:ext cx="227" cy="272"/>
            </a:xfrm>
            <a:prstGeom prst="line">
              <a:avLst/>
            </a:prstGeom>
            <a:noFill/>
            <a:ln w="76200" cap="sq">
              <a:solidFill>
                <a:srgbClr val="FF0000"/>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grpSp>
      <p:sp>
        <p:nvSpPr>
          <p:cNvPr id="6" name="ZoneTexte 5">
            <a:extLst>
              <a:ext uri="{FF2B5EF4-FFF2-40B4-BE49-F238E27FC236}">
                <a16:creationId xmlns:a16="http://schemas.microsoft.com/office/drawing/2014/main" id="{8CD02B0C-C494-A640-8A1B-7CCF524A4EBD}"/>
              </a:ext>
            </a:extLst>
          </p:cNvPr>
          <p:cNvSpPr txBox="1"/>
          <p:nvPr/>
        </p:nvSpPr>
        <p:spPr>
          <a:xfrm>
            <a:off x="263352" y="6237312"/>
            <a:ext cx="4847609" cy="369332"/>
          </a:xfrm>
          <a:prstGeom prst="rect">
            <a:avLst/>
          </a:prstGeom>
          <a:noFill/>
        </p:spPr>
        <p:txBody>
          <a:bodyPr wrap="none" rtlCol="0">
            <a:spAutoFit/>
          </a:bodyPr>
          <a:lstStyle/>
          <a:p>
            <a:r>
              <a:rPr lang="fr-FR"/>
              <a:t>Diapos du Prof </a:t>
            </a:r>
            <a:r>
              <a:rPr lang="fr-FR" err="1"/>
              <a:t>Cucherat</a:t>
            </a:r>
            <a:r>
              <a:rPr lang="fr-FR"/>
              <a:t> utilisée avec autorisation</a:t>
            </a:r>
          </a:p>
        </p:txBody>
      </p:sp>
      <p:sp>
        <p:nvSpPr>
          <p:cNvPr id="2" name="Espace réservé du numéro de diapositive 1">
            <a:extLst>
              <a:ext uri="{FF2B5EF4-FFF2-40B4-BE49-F238E27FC236}">
                <a16:creationId xmlns:a16="http://schemas.microsoft.com/office/drawing/2014/main" id="{53088A97-6FAC-6A4F-957B-2910AF8300E5}"/>
              </a:ext>
            </a:extLst>
          </p:cNvPr>
          <p:cNvSpPr>
            <a:spLocks noGrp="1"/>
          </p:cNvSpPr>
          <p:nvPr>
            <p:ph type="sldNum" sz="quarter" idx="12"/>
          </p:nvPr>
        </p:nvSpPr>
        <p:spPr/>
        <p:txBody>
          <a:bodyPr/>
          <a:lstStyle/>
          <a:p>
            <a:fld id="{9D907898-FF70-A644-9B5F-D7E152DBAA51}" type="slidenum">
              <a:rPr lang="fr-FR" smtClean="0"/>
              <a:t>18</a:t>
            </a:fld>
            <a:endParaRPr lang="fr-FR"/>
          </a:p>
        </p:txBody>
      </p:sp>
      <p:sp>
        <p:nvSpPr>
          <p:cNvPr id="3" name="Line 5">
            <a:extLst>
              <a:ext uri="{FF2B5EF4-FFF2-40B4-BE49-F238E27FC236}">
                <a16:creationId xmlns:a16="http://schemas.microsoft.com/office/drawing/2014/main" id="{D4916625-E465-0466-74E0-8EF151DCB3DC}"/>
              </a:ext>
            </a:extLst>
          </p:cNvPr>
          <p:cNvSpPr>
            <a:spLocks noChangeShapeType="1"/>
          </p:cNvSpPr>
          <p:nvPr/>
        </p:nvSpPr>
        <p:spPr bwMode="auto">
          <a:xfrm>
            <a:off x="7010999" y="4895520"/>
            <a:ext cx="10903" cy="661985"/>
          </a:xfrm>
          <a:prstGeom prst="line">
            <a:avLst/>
          </a:prstGeom>
          <a:noFill/>
          <a:ln w="76200" cap="sq">
            <a:solidFill>
              <a:srgbClr val="FF0000"/>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4" name="Ellipse 3">
            <a:extLst>
              <a:ext uri="{FF2B5EF4-FFF2-40B4-BE49-F238E27FC236}">
                <a16:creationId xmlns:a16="http://schemas.microsoft.com/office/drawing/2014/main" id="{74A91CAB-DA12-6CC6-B55E-B40CAFBC4252}"/>
              </a:ext>
            </a:extLst>
          </p:cNvPr>
          <p:cNvSpPr/>
          <p:nvPr/>
        </p:nvSpPr>
        <p:spPr>
          <a:xfrm>
            <a:off x="9609826" y="4175185"/>
            <a:ext cx="534838" cy="406341"/>
          </a:xfrm>
          <a:prstGeom prst="ellipse">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07740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p:cNvSpPr>
            <a:spLocks noGrp="1" noChangeArrowheads="1"/>
          </p:cNvSpPr>
          <p:nvPr>
            <p:ph type="title"/>
          </p:nvPr>
        </p:nvSpPr>
        <p:spPr>
          <a:xfrm>
            <a:off x="1524000" y="1"/>
            <a:ext cx="8713788" cy="620713"/>
          </a:xfrm>
          <a:noFill/>
          <a:ln/>
        </p:spPr>
        <p:txBody>
          <a:bodyPr/>
          <a:lstStyle/>
          <a:p>
            <a:r>
              <a:rPr lang="en-US" sz="3200" err="1"/>
              <a:t>Seuil</a:t>
            </a:r>
            <a:r>
              <a:rPr lang="en-US" sz="3200"/>
              <a:t> de </a:t>
            </a:r>
            <a:r>
              <a:rPr lang="en-US" sz="3200" err="1"/>
              <a:t>NonInfériorité</a:t>
            </a:r>
            <a:r>
              <a:rPr lang="en-US" sz="3200"/>
              <a:t> </a:t>
            </a:r>
            <a:r>
              <a:rPr lang="en-US" sz="3200" err="1"/>
              <a:t>risque</a:t>
            </a:r>
            <a:r>
              <a:rPr lang="en-US" sz="3200"/>
              <a:t> </a:t>
            </a:r>
            <a:r>
              <a:rPr lang="en-US" sz="3200" err="1"/>
              <a:t>relatif</a:t>
            </a:r>
            <a:endParaRPr lang="en-US" sz="3200"/>
          </a:p>
        </p:txBody>
      </p:sp>
      <p:sp>
        <p:nvSpPr>
          <p:cNvPr id="760835" name="Rectangle 3"/>
          <p:cNvSpPr>
            <a:spLocks noChangeArrowheads="1"/>
          </p:cNvSpPr>
          <p:nvPr/>
        </p:nvSpPr>
        <p:spPr bwMode="auto">
          <a:xfrm>
            <a:off x="1774824" y="5346458"/>
            <a:ext cx="9370503" cy="108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lgn="ctr">
              <a:defRPr sz="4400">
                <a:solidFill>
                  <a:schemeClr val="tx2"/>
                </a:solidFill>
                <a:effectLst>
                  <a:outerShdw blurRad="38100" dist="38100" dir="2700000" algn="tl">
                    <a:srgbClr val="C0C0C0"/>
                  </a:outerShdw>
                </a:effectLst>
                <a:latin typeface="Arial" panose="020B0604020202020204" pitchFamily="34" charset="0"/>
              </a:defRPr>
            </a:lvl1pPr>
            <a:lvl2pPr algn="ctr">
              <a:defRPr sz="4400">
                <a:solidFill>
                  <a:schemeClr val="tx2"/>
                </a:solidFill>
                <a:effectLst>
                  <a:outerShdw blurRad="38100" dist="38100" dir="2700000" algn="tl">
                    <a:srgbClr val="C0C0C0"/>
                  </a:outerShdw>
                </a:effectLst>
                <a:latin typeface="Arial" panose="020B0604020202020204" pitchFamily="34" charset="0"/>
              </a:defRPr>
            </a:lvl2pPr>
            <a:lvl3pPr algn="ctr">
              <a:defRPr sz="4400">
                <a:solidFill>
                  <a:schemeClr val="tx2"/>
                </a:solidFill>
                <a:effectLst>
                  <a:outerShdw blurRad="38100" dist="38100" dir="2700000" algn="tl">
                    <a:srgbClr val="C0C0C0"/>
                  </a:outerShdw>
                </a:effectLst>
                <a:latin typeface="Arial" panose="020B0604020202020204" pitchFamily="34" charset="0"/>
              </a:defRPr>
            </a:lvl3pPr>
            <a:lvl4pPr algn="ctr">
              <a:defRPr sz="4400">
                <a:solidFill>
                  <a:schemeClr val="tx2"/>
                </a:solidFill>
                <a:effectLst>
                  <a:outerShdw blurRad="38100" dist="38100" dir="2700000" algn="tl">
                    <a:srgbClr val="C0C0C0"/>
                  </a:outerShdw>
                </a:effectLst>
                <a:latin typeface="Arial" panose="020B0604020202020204" pitchFamily="34" charset="0"/>
              </a:defRPr>
            </a:lvl4pPr>
            <a:lvl5pPr algn="ctr">
              <a:defRPr sz="4400">
                <a:solidFill>
                  <a:schemeClr val="tx2"/>
                </a:solidFill>
                <a:effectLst>
                  <a:outerShdw blurRad="38100" dist="38100" dir="2700000" algn="tl">
                    <a:srgbClr val="C0C0C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9pPr>
          </a:lstStyle>
          <a:p>
            <a:pPr algn="l"/>
            <a:r>
              <a:rPr lang="en-US" sz="2400" err="1"/>
              <a:t>Calcul</a:t>
            </a:r>
            <a:r>
              <a:rPr lang="en-US" sz="2400"/>
              <a:t> de BNI :		1 / 0.53 = 1.90 </a:t>
            </a:r>
            <a:r>
              <a:rPr lang="en-US" sz="2400" err="1"/>
              <a:t>seuil</a:t>
            </a:r>
            <a:r>
              <a:rPr lang="en-US" sz="2400"/>
              <a:t> de preservation vs placebo</a:t>
            </a:r>
          </a:p>
        </p:txBody>
      </p:sp>
      <p:grpSp>
        <p:nvGrpSpPr>
          <p:cNvPr id="760836" name="Group 4"/>
          <p:cNvGrpSpPr>
            <a:grpSpLocks/>
          </p:cNvGrpSpPr>
          <p:nvPr/>
        </p:nvGrpSpPr>
        <p:grpSpPr bwMode="auto">
          <a:xfrm>
            <a:off x="1558926" y="692151"/>
            <a:ext cx="9001125" cy="3895725"/>
            <a:chOff x="22" y="663"/>
            <a:chExt cx="5670" cy="2454"/>
          </a:xfrm>
        </p:grpSpPr>
        <p:pic>
          <p:nvPicPr>
            <p:cNvPr id="76083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 y="663"/>
              <a:ext cx="5489" cy="2454"/>
            </a:xfrm>
            <a:prstGeom prst="rect">
              <a:avLst/>
            </a:prstGeom>
            <a:noFill/>
            <a:extLst>
              <a:ext uri="{909E8E84-426E-40DD-AFC4-6F175D3DCCD1}">
                <a14:hiddenFill xmlns:a14="http://schemas.microsoft.com/office/drawing/2010/main">
                  <a:solidFill>
                    <a:srgbClr val="FFFFFF"/>
                  </a:solidFill>
                </a14:hiddenFill>
              </a:ext>
            </a:extLst>
          </p:spPr>
        </p:pic>
        <p:grpSp>
          <p:nvGrpSpPr>
            <p:cNvPr id="760838" name="Group 6"/>
            <p:cNvGrpSpPr>
              <a:grpSpLocks/>
            </p:cNvGrpSpPr>
            <p:nvPr/>
          </p:nvGrpSpPr>
          <p:grpSpPr bwMode="auto">
            <a:xfrm>
              <a:off x="612" y="1979"/>
              <a:ext cx="590" cy="181"/>
              <a:chOff x="657" y="1979"/>
              <a:chExt cx="590" cy="181"/>
            </a:xfrm>
          </p:grpSpPr>
          <p:sp>
            <p:nvSpPr>
              <p:cNvPr id="760839" name="Line 7"/>
              <p:cNvSpPr>
                <a:spLocks noChangeShapeType="1"/>
              </p:cNvSpPr>
              <p:nvPr/>
            </p:nvSpPr>
            <p:spPr bwMode="auto">
              <a:xfrm>
                <a:off x="657" y="2069"/>
                <a:ext cx="590" cy="0"/>
              </a:xfrm>
              <a:prstGeom prst="line">
                <a:avLst/>
              </a:prstGeom>
              <a:noFill/>
              <a:ln w="38100">
                <a:solidFill>
                  <a:schemeClr val="tx1"/>
                </a:solidFill>
                <a:prstDash val="dash"/>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760840" name="Line 8"/>
              <p:cNvSpPr>
                <a:spLocks noChangeShapeType="1"/>
              </p:cNvSpPr>
              <p:nvPr/>
            </p:nvSpPr>
            <p:spPr bwMode="auto">
              <a:xfrm>
                <a:off x="1247" y="1979"/>
                <a:ext cx="0" cy="181"/>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grpSp>
        <p:grpSp>
          <p:nvGrpSpPr>
            <p:cNvPr id="760841" name="Group 9"/>
            <p:cNvGrpSpPr>
              <a:grpSpLocks/>
            </p:cNvGrpSpPr>
            <p:nvPr/>
          </p:nvGrpSpPr>
          <p:grpSpPr bwMode="auto">
            <a:xfrm rot="-10800000">
              <a:off x="5102" y="1979"/>
              <a:ext cx="590" cy="181"/>
              <a:chOff x="657" y="1979"/>
              <a:chExt cx="590" cy="181"/>
            </a:xfrm>
          </p:grpSpPr>
          <p:sp>
            <p:nvSpPr>
              <p:cNvPr id="760842" name="Line 10"/>
              <p:cNvSpPr>
                <a:spLocks noChangeShapeType="1"/>
              </p:cNvSpPr>
              <p:nvPr/>
            </p:nvSpPr>
            <p:spPr bwMode="auto">
              <a:xfrm>
                <a:off x="657" y="2069"/>
                <a:ext cx="590" cy="0"/>
              </a:xfrm>
              <a:prstGeom prst="line">
                <a:avLst/>
              </a:prstGeom>
              <a:noFill/>
              <a:ln w="38100">
                <a:solidFill>
                  <a:schemeClr val="tx1"/>
                </a:solidFill>
                <a:prstDash val="dash"/>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760843" name="Line 11"/>
              <p:cNvSpPr>
                <a:spLocks noChangeShapeType="1"/>
              </p:cNvSpPr>
              <p:nvPr/>
            </p:nvSpPr>
            <p:spPr bwMode="auto">
              <a:xfrm>
                <a:off x="1247" y="1979"/>
                <a:ext cx="0" cy="181"/>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grpSp>
        <p:sp>
          <p:nvSpPr>
            <p:cNvPr id="760844" name="AutoShape 12"/>
            <p:cNvSpPr>
              <a:spLocks/>
            </p:cNvSpPr>
            <p:nvPr/>
          </p:nvSpPr>
          <p:spPr bwMode="auto">
            <a:xfrm rot="5400000" flipH="1" flipV="1">
              <a:off x="2994" y="413"/>
              <a:ext cx="317" cy="3901"/>
            </a:xfrm>
            <a:prstGeom prst="leftBracket">
              <a:avLst>
                <a:gd name="adj" fmla="val 102550"/>
              </a:avLst>
            </a:prstGeom>
            <a:noFill/>
            <a:ln w="28575" cap="sq">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fr-FR">
                <a:effectLst>
                  <a:outerShdw blurRad="38100" dist="38100" dir="2700000" algn="tl">
                    <a:srgbClr val="C0C0C0"/>
                  </a:outerShdw>
                </a:effectLst>
              </a:endParaRPr>
            </a:p>
          </p:txBody>
        </p:sp>
        <p:sp>
          <p:nvSpPr>
            <p:cNvPr id="760848" name="Text Box 16"/>
            <p:cNvSpPr txBox="1">
              <a:spLocks noChangeArrowheads="1"/>
            </p:cNvSpPr>
            <p:nvPr/>
          </p:nvSpPr>
          <p:spPr bwMode="auto">
            <a:xfrm>
              <a:off x="2926" y="2156"/>
              <a:ext cx="4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effectLst>
                    <a:outerShdw blurRad="38100" dist="38100" dir="2700000" algn="tl">
                      <a:srgbClr val="C0C0C0"/>
                    </a:outerShdw>
                  </a:effectLst>
                </a:rPr>
                <a:t>50%</a:t>
              </a:r>
            </a:p>
          </p:txBody>
        </p:sp>
        <p:sp>
          <p:nvSpPr>
            <p:cNvPr id="760849" name="Text Box 17"/>
            <p:cNvSpPr txBox="1">
              <a:spLocks noChangeArrowheads="1"/>
            </p:cNvSpPr>
            <p:nvPr/>
          </p:nvSpPr>
          <p:spPr bwMode="auto">
            <a:xfrm>
              <a:off x="4241" y="2160"/>
              <a:ext cx="4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effectLst>
                    <a:outerShdw blurRad="38100" dist="38100" dir="2700000" algn="tl">
                      <a:srgbClr val="C0C0C0"/>
                    </a:outerShdw>
                  </a:effectLst>
                </a:rPr>
                <a:t>50%</a:t>
              </a:r>
            </a:p>
          </p:txBody>
        </p:sp>
        <p:sp>
          <p:nvSpPr>
            <p:cNvPr id="760850" name="Text Box 18"/>
            <p:cNvSpPr txBox="1">
              <a:spLocks noChangeArrowheads="1"/>
            </p:cNvSpPr>
            <p:nvPr/>
          </p:nvSpPr>
          <p:spPr bwMode="auto">
            <a:xfrm>
              <a:off x="250" y="1787"/>
              <a:ext cx="95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fr-FR" err="1">
                  <a:effectLst>
                    <a:outerShdw blurRad="38100" dist="38100" dir="2700000" algn="tl">
                      <a:srgbClr val="C0C0C0"/>
                    </a:outerShdw>
                  </a:effectLst>
                </a:rPr>
                <a:t>Métaanalyse</a:t>
              </a:r>
              <a:endParaRPr lang="fr-FR">
                <a:effectLst>
                  <a:outerShdw blurRad="38100" dist="38100" dir="2700000" algn="tl">
                    <a:srgbClr val="C0C0C0"/>
                  </a:outerShdw>
                </a:effectLst>
              </a:endParaRPr>
            </a:p>
          </p:txBody>
        </p:sp>
      </p:grpSp>
      <p:sp>
        <p:nvSpPr>
          <p:cNvPr id="760851" name="Text Box 19"/>
          <p:cNvSpPr txBox="1">
            <a:spLocks noChangeArrowheads="1"/>
          </p:cNvSpPr>
          <p:nvPr/>
        </p:nvSpPr>
        <p:spPr bwMode="auto">
          <a:xfrm>
            <a:off x="1919289" y="4732338"/>
            <a:ext cx="83534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t>La borne de NI (BNI) a été choisie pour ne pas perdre plus 50 % de l’effet de la </a:t>
            </a:r>
            <a:r>
              <a:rPr lang="fr-FR" err="1"/>
              <a:t>warfarin</a:t>
            </a:r>
            <a:r>
              <a:rPr lang="fr-FR"/>
              <a:t> par rapport au placebo.</a:t>
            </a:r>
          </a:p>
        </p:txBody>
      </p:sp>
      <p:sp>
        <p:nvSpPr>
          <p:cNvPr id="20" name="ZoneTexte 19">
            <a:extLst>
              <a:ext uri="{FF2B5EF4-FFF2-40B4-BE49-F238E27FC236}">
                <a16:creationId xmlns:a16="http://schemas.microsoft.com/office/drawing/2014/main" id="{C595372D-FD55-9346-A861-68C4C2A4CF6E}"/>
              </a:ext>
            </a:extLst>
          </p:cNvPr>
          <p:cNvSpPr txBox="1"/>
          <p:nvPr/>
        </p:nvSpPr>
        <p:spPr>
          <a:xfrm>
            <a:off x="71746" y="6373812"/>
            <a:ext cx="4847609" cy="369332"/>
          </a:xfrm>
          <a:prstGeom prst="rect">
            <a:avLst/>
          </a:prstGeom>
          <a:noFill/>
        </p:spPr>
        <p:txBody>
          <a:bodyPr wrap="none" rtlCol="0">
            <a:spAutoFit/>
          </a:bodyPr>
          <a:lstStyle/>
          <a:p>
            <a:r>
              <a:rPr lang="fr-FR"/>
              <a:t>Diapos du Prof </a:t>
            </a:r>
            <a:r>
              <a:rPr lang="fr-FR" err="1"/>
              <a:t>Cucherat</a:t>
            </a:r>
            <a:r>
              <a:rPr lang="fr-FR"/>
              <a:t> utilisée avec autorisation</a:t>
            </a:r>
          </a:p>
        </p:txBody>
      </p:sp>
      <p:sp>
        <p:nvSpPr>
          <p:cNvPr id="2" name="Espace réservé du numéro de diapositive 1">
            <a:extLst>
              <a:ext uri="{FF2B5EF4-FFF2-40B4-BE49-F238E27FC236}">
                <a16:creationId xmlns:a16="http://schemas.microsoft.com/office/drawing/2014/main" id="{BCE9EF39-9FDE-5F4E-BAD5-A930C16B1D52}"/>
              </a:ext>
            </a:extLst>
          </p:cNvPr>
          <p:cNvSpPr>
            <a:spLocks noGrp="1"/>
          </p:cNvSpPr>
          <p:nvPr>
            <p:ph type="sldNum" sz="quarter" idx="12"/>
          </p:nvPr>
        </p:nvSpPr>
        <p:spPr/>
        <p:txBody>
          <a:bodyPr/>
          <a:lstStyle/>
          <a:p>
            <a:fld id="{9D907898-FF70-A644-9B5F-D7E152DBAA51}" type="slidenum">
              <a:rPr lang="fr-FR" smtClean="0"/>
              <a:t>19</a:t>
            </a:fld>
            <a:endParaRPr lang="fr-FR"/>
          </a:p>
        </p:txBody>
      </p:sp>
    </p:spTree>
    <p:extLst>
      <p:ext uri="{BB962C8B-B14F-4D97-AF65-F5344CB8AC3E}">
        <p14:creationId xmlns:p14="http://schemas.microsoft.com/office/powerpoint/2010/main" val="3481569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97CCDD-97DD-442E-A3DB-5D00F76FCE9C}"/>
              </a:ext>
            </a:extLst>
          </p:cNvPr>
          <p:cNvSpPr>
            <a:spLocks noGrp="1"/>
          </p:cNvSpPr>
          <p:nvPr>
            <p:ph type="title"/>
          </p:nvPr>
        </p:nvSpPr>
        <p:spPr>
          <a:xfrm>
            <a:off x="486696" y="556379"/>
            <a:ext cx="11577099" cy="1055171"/>
          </a:xfrm>
        </p:spPr>
        <p:txBody>
          <a:bodyPr>
            <a:normAutofit fontScale="90000"/>
          </a:bodyPr>
          <a:lstStyle/>
          <a:p>
            <a:r>
              <a:rPr lang="fr-FR" sz="2700" b="1">
                <a:latin typeface="Lato" panose="020F0502020204030203" pitchFamily="34" charset="0"/>
                <a:ea typeface="Lato" panose="020F0502020204030203" pitchFamily="34" charset="0"/>
                <a:cs typeface="Lato" panose="020F0502020204030203" pitchFamily="34" charset="0"/>
              </a:rPr>
              <a:t>QCM 1 </a:t>
            </a:r>
            <a:r>
              <a:rPr lang="fr-FR" sz="2700" b="1">
                <a:effectLst/>
                <a:latin typeface="Lato" panose="020F0502020204030203" pitchFamily="34" charset="0"/>
                <a:ea typeface="Lato" panose="020F0502020204030203" pitchFamily="34" charset="0"/>
                <a:cs typeface="Lato" panose="020F0502020204030203" pitchFamily="34" charset="0"/>
              </a:rPr>
              <a:t>Pourquoi un design de non-infériorité est acceptable dans la comparaison de l’activation comportementale (</a:t>
            </a:r>
            <a:r>
              <a:rPr lang="fr-FR" sz="2700" b="1" i="1" err="1">
                <a:effectLst/>
                <a:latin typeface="Lato" panose="020F0502020204030203" pitchFamily="34" charset="0"/>
                <a:ea typeface="Lato" panose="020F0502020204030203" pitchFamily="34" charset="0"/>
                <a:cs typeface="Lato" panose="020F0502020204030203" pitchFamily="34" charset="0"/>
              </a:rPr>
              <a:t>behavioural</a:t>
            </a:r>
            <a:r>
              <a:rPr lang="fr-FR" sz="2700" b="1" i="1">
                <a:effectLst/>
                <a:latin typeface="Lato" panose="020F0502020204030203" pitchFamily="34" charset="0"/>
                <a:ea typeface="Lato" panose="020F0502020204030203" pitchFamily="34" charset="0"/>
                <a:cs typeface="Lato" panose="020F0502020204030203" pitchFamily="34" charset="0"/>
              </a:rPr>
              <a:t> activation - BA</a:t>
            </a:r>
            <a:r>
              <a:rPr lang="fr-FR" sz="2700" b="1">
                <a:effectLst/>
                <a:latin typeface="Lato" panose="020F0502020204030203" pitchFamily="34" charset="0"/>
                <a:ea typeface="Lato" panose="020F0502020204030203" pitchFamily="34" charset="0"/>
                <a:cs typeface="Lato" panose="020F0502020204030203" pitchFamily="34" charset="0"/>
              </a:rPr>
              <a:t>) et de la thérapie </a:t>
            </a:r>
            <a:r>
              <a:rPr lang="fr-FR" sz="2700" b="1" err="1">
                <a:effectLst/>
                <a:latin typeface="Lato" panose="020F0502020204030203" pitchFamily="34" charset="0"/>
                <a:ea typeface="Lato" panose="020F0502020204030203" pitchFamily="34" charset="0"/>
                <a:cs typeface="Lato" panose="020F0502020204030203" pitchFamily="34" charset="0"/>
              </a:rPr>
              <a:t>cognitivo</a:t>
            </a:r>
            <a:r>
              <a:rPr lang="fr-FR" sz="2700" b="1">
                <a:effectLst/>
                <a:latin typeface="Lato" panose="020F0502020204030203" pitchFamily="34" charset="0"/>
                <a:ea typeface="Lato" panose="020F0502020204030203" pitchFamily="34" charset="0"/>
                <a:cs typeface="Lato" panose="020F0502020204030203" pitchFamily="34" charset="0"/>
              </a:rPr>
              <a:t> comportementale (</a:t>
            </a:r>
            <a:r>
              <a:rPr lang="fr-FR" sz="2700" b="1" i="1">
                <a:effectLst/>
                <a:latin typeface="Lato" panose="020F0502020204030203" pitchFamily="34" charset="0"/>
                <a:ea typeface="Lato" panose="020F0502020204030203" pitchFamily="34" charset="0"/>
                <a:cs typeface="Lato" panose="020F0502020204030203" pitchFamily="34" charset="0"/>
              </a:rPr>
              <a:t>cognitive </a:t>
            </a:r>
            <a:r>
              <a:rPr lang="fr-FR" sz="2700" b="1" i="1" err="1">
                <a:effectLst/>
                <a:latin typeface="Lato" panose="020F0502020204030203" pitchFamily="34" charset="0"/>
                <a:ea typeface="Lato" panose="020F0502020204030203" pitchFamily="34" charset="0"/>
                <a:cs typeface="Lato" panose="020F0502020204030203" pitchFamily="34" charset="0"/>
              </a:rPr>
              <a:t>behavioural</a:t>
            </a:r>
            <a:r>
              <a:rPr lang="fr-FR" sz="2700" b="1" i="1">
                <a:effectLst/>
                <a:latin typeface="Lato" panose="020F0502020204030203" pitchFamily="34" charset="0"/>
                <a:ea typeface="Lato" panose="020F0502020204030203" pitchFamily="34" charset="0"/>
                <a:cs typeface="Lato" panose="020F0502020204030203" pitchFamily="34" charset="0"/>
              </a:rPr>
              <a:t> </a:t>
            </a:r>
            <a:r>
              <a:rPr lang="fr-FR" sz="2700" b="1" i="1" err="1">
                <a:effectLst/>
                <a:latin typeface="Lato" panose="020F0502020204030203" pitchFamily="34" charset="0"/>
                <a:ea typeface="Lato" panose="020F0502020204030203" pitchFamily="34" charset="0"/>
                <a:cs typeface="Lato" panose="020F0502020204030203" pitchFamily="34" charset="0"/>
              </a:rPr>
              <a:t>therapy</a:t>
            </a:r>
            <a:r>
              <a:rPr lang="fr-FR" sz="2700" b="1" i="1">
                <a:effectLst/>
                <a:latin typeface="Lato" panose="020F0502020204030203" pitchFamily="34" charset="0"/>
                <a:ea typeface="Lato" panose="020F0502020204030203" pitchFamily="34" charset="0"/>
                <a:cs typeface="Lato" panose="020F0502020204030203" pitchFamily="34" charset="0"/>
              </a:rPr>
              <a:t> -CBT</a:t>
            </a:r>
            <a:r>
              <a:rPr lang="fr-FR" sz="2700" b="1">
                <a:effectLst/>
                <a:latin typeface="Lato" panose="020F0502020204030203" pitchFamily="34" charset="0"/>
                <a:ea typeface="Lato" panose="020F0502020204030203" pitchFamily="34" charset="0"/>
                <a:cs typeface="Lato" panose="020F0502020204030203" pitchFamily="34" charset="0"/>
              </a:rPr>
              <a:t>)?</a:t>
            </a:r>
            <a:br>
              <a:rPr lang="fr-FR" sz="1800">
                <a:effectLst/>
                <a:latin typeface="Calibri" panose="020F0502020204030204" pitchFamily="34" charset="0"/>
                <a:ea typeface="Calibri" panose="020F0502020204030204" pitchFamily="34" charset="0"/>
                <a:cs typeface="Times New Roman" panose="02020603050405020304" pitchFamily="18" charset="0"/>
              </a:rPr>
            </a:br>
            <a:endParaRPr lang="fr-FR"/>
          </a:p>
        </p:txBody>
      </p:sp>
      <p:sp>
        <p:nvSpPr>
          <p:cNvPr id="3" name="Espace réservé du contenu 2">
            <a:extLst>
              <a:ext uri="{FF2B5EF4-FFF2-40B4-BE49-F238E27FC236}">
                <a16:creationId xmlns:a16="http://schemas.microsoft.com/office/drawing/2014/main" id="{2ADB924C-FF93-40A3-AF78-7E58BFA6DD17}"/>
              </a:ext>
            </a:extLst>
          </p:cNvPr>
          <p:cNvSpPr>
            <a:spLocks noGrp="1"/>
          </p:cNvSpPr>
          <p:nvPr>
            <p:ph idx="1"/>
          </p:nvPr>
        </p:nvSpPr>
        <p:spPr/>
        <p:txBody>
          <a:bodyPr>
            <a:normAutofit/>
          </a:bodyPr>
          <a:lstStyle/>
          <a:p>
            <a:pPr marL="342900" lvl="0" indent="-342900">
              <a:lnSpc>
                <a:spcPct val="107000"/>
              </a:lnSpc>
              <a:buFont typeface="+mj-lt"/>
              <a:buAutoNum type="alphaUcPeriod"/>
            </a:pPr>
            <a:r>
              <a:rPr lang="fr-FR" sz="240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Car la thérapie </a:t>
            </a:r>
            <a:r>
              <a:rPr lang="fr-FR" sz="2400" b="1" err="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cognitivo</a:t>
            </a:r>
            <a:r>
              <a:rPr lang="fr-FR" sz="240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-comportementale (traitement de référence) a montré son efficacité dans le traitement de la dépression</a:t>
            </a:r>
          </a:p>
          <a:p>
            <a:pPr marL="342900" lvl="0" indent="-342900">
              <a:lnSpc>
                <a:spcPct val="107000"/>
              </a:lnSpc>
              <a:buFont typeface="+mj-lt"/>
              <a:buAutoNum type="alphaUcPeriod"/>
            </a:pPr>
            <a:r>
              <a:rPr lang="fr-FR" sz="240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Car l’activation comportementale est moins couteuse que la thérapie </a:t>
            </a:r>
            <a:r>
              <a:rPr lang="fr-FR" sz="2400" b="1" err="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cognitivo</a:t>
            </a:r>
            <a:r>
              <a:rPr lang="fr-FR" sz="240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-comportementale</a:t>
            </a:r>
          </a:p>
          <a:p>
            <a:pPr marL="342900" lvl="0" indent="-342900">
              <a:lnSpc>
                <a:spcPct val="107000"/>
              </a:lnSpc>
              <a:buFont typeface="+mj-lt"/>
              <a:buAutoNum type="alphaUcPeriod"/>
            </a:pPr>
            <a:r>
              <a:rPr lang="fr-FR" sz="2400">
                <a:effectLst/>
                <a:latin typeface="Calibri" panose="020F0502020204030204" pitchFamily="34" charset="0"/>
                <a:ea typeface="Calibri" panose="020F0502020204030204" pitchFamily="34" charset="0"/>
                <a:cs typeface="Times New Roman" panose="02020603050405020304" pitchFamily="18" charset="0"/>
              </a:rPr>
              <a:t>Car l’activation comportementale engendre moins d’effets indésirables que la thérapie </a:t>
            </a:r>
            <a:r>
              <a:rPr lang="fr-FR" sz="2400" err="1">
                <a:effectLst/>
                <a:latin typeface="Calibri" panose="020F0502020204030204" pitchFamily="34" charset="0"/>
                <a:ea typeface="Calibri" panose="020F0502020204030204" pitchFamily="34" charset="0"/>
                <a:cs typeface="Times New Roman" panose="02020603050405020304" pitchFamily="18" charset="0"/>
              </a:rPr>
              <a:t>cognitivo</a:t>
            </a:r>
            <a:r>
              <a:rPr lang="fr-FR" sz="2400">
                <a:effectLst/>
                <a:latin typeface="Calibri" panose="020F0502020204030204" pitchFamily="34" charset="0"/>
                <a:ea typeface="Calibri" panose="020F0502020204030204" pitchFamily="34" charset="0"/>
                <a:cs typeface="Times New Roman" panose="02020603050405020304" pitchFamily="18" charset="0"/>
              </a:rPr>
              <a:t>-comportementale</a:t>
            </a:r>
          </a:p>
          <a:p>
            <a:pPr marL="342900" lvl="0" indent="-342900">
              <a:lnSpc>
                <a:spcPct val="107000"/>
              </a:lnSpc>
              <a:buFont typeface="+mj-lt"/>
              <a:buAutoNum type="alphaUcPeriod"/>
            </a:pPr>
            <a:r>
              <a:rPr lang="fr-FR" sz="240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Car la formation de l’activation comportementale est plus simple et rapide que la formation de la thérapie </a:t>
            </a:r>
            <a:r>
              <a:rPr lang="fr-FR" sz="2400" b="1" err="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cognitivo</a:t>
            </a:r>
            <a:r>
              <a:rPr lang="fr-FR" sz="240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-comportementale</a:t>
            </a:r>
          </a:p>
          <a:p>
            <a:pPr marL="342900" lvl="0" indent="-342900">
              <a:lnSpc>
                <a:spcPct val="107000"/>
              </a:lnSpc>
              <a:spcAft>
                <a:spcPts val="800"/>
              </a:spcAft>
              <a:buFont typeface="+mj-lt"/>
              <a:buAutoNum type="alphaUcPeriod"/>
            </a:pPr>
            <a:r>
              <a:rPr lang="fr-FR" sz="2400">
                <a:effectLst/>
                <a:latin typeface="Calibri" panose="020F0502020204030204" pitchFamily="34" charset="0"/>
                <a:ea typeface="Calibri" panose="020F0502020204030204" pitchFamily="34" charset="0"/>
                <a:cs typeface="Times New Roman" panose="02020603050405020304" pitchFamily="18" charset="0"/>
              </a:rPr>
              <a:t> Car un essai de supériorité n’était pas faisable</a:t>
            </a:r>
          </a:p>
          <a:p>
            <a:pPr marL="0" indent="0">
              <a:buNone/>
            </a:pPr>
            <a:endParaRPr lang="fr-FR"/>
          </a:p>
        </p:txBody>
      </p:sp>
      <p:sp>
        <p:nvSpPr>
          <p:cNvPr id="4" name="Espace réservé du numéro de diapositive 3">
            <a:extLst>
              <a:ext uri="{FF2B5EF4-FFF2-40B4-BE49-F238E27FC236}">
                <a16:creationId xmlns:a16="http://schemas.microsoft.com/office/drawing/2014/main" id="{4360CD30-AB4F-BC07-C29A-5FD3F4984A8F}"/>
              </a:ext>
            </a:extLst>
          </p:cNvPr>
          <p:cNvSpPr>
            <a:spLocks noGrp="1"/>
          </p:cNvSpPr>
          <p:nvPr>
            <p:ph type="sldNum" sz="quarter" idx="12"/>
          </p:nvPr>
        </p:nvSpPr>
        <p:spPr/>
        <p:txBody>
          <a:bodyPr/>
          <a:lstStyle/>
          <a:p>
            <a:fld id="{AC03E45C-6454-4C7E-A460-36074AB91F69}" type="slidenum">
              <a:rPr lang="fr-FR" smtClean="0"/>
              <a:t>2</a:t>
            </a:fld>
            <a:endParaRPr lang="fr-FR"/>
          </a:p>
        </p:txBody>
      </p:sp>
    </p:spTree>
    <p:extLst>
      <p:ext uri="{BB962C8B-B14F-4D97-AF65-F5344CB8AC3E}">
        <p14:creationId xmlns:p14="http://schemas.microsoft.com/office/powerpoint/2010/main" val="1853996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p:cNvSpPr>
            <a:spLocks noGrp="1" noChangeArrowheads="1"/>
          </p:cNvSpPr>
          <p:nvPr>
            <p:ph type="title"/>
          </p:nvPr>
        </p:nvSpPr>
        <p:spPr>
          <a:xfrm>
            <a:off x="1524000" y="1"/>
            <a:ext cx="8713788" cy="620713"/>
          </a:xfrm>
          <a:noFill/>
          <a:ln/>
        </p:spPr>
        <p:txBody>
          <a:bodyPr/>
          <a:lstStyle/>
          <a:p>
            <a:r>
              <a:rPr lang="en-US" sz="3200" err="1"/>
              <a:t>Seuil</a:t>
            </a:r>
            <a:r>
              <a:rPr lang="en-US" sz="3200"/>
              <a:t> de </a:t>
            </a:r>
            <a:r>
              <a:rPr lang="en-US" sz="3200" err="1"/>
              <a:t>NonInfériorité</a:t>
            </a:r>
            <a:r>
              <a:rPr lang="en-US" sz="3200"/>
              <a:t> </a:t>
            </a:r>
            <a:r>
              <a:rPr lang="en-US" sz="3200" err="1"/>
              <a:t>risque</a:t>
            </a:r>
            <a:r>
              <a:rPr lang="en-US" sz="3200"/>
              <a:t> </a:t>
            </a:r>
            <a:r>
              <a:rPr lang="en-US" sz="3200" err="1"/>
              <a:t>relatif</a:t>
            </a:r>
            <a:endParaRPr lang="en-US" sz="3200"/>
          </a:p>
        </p:txBody>
      </p:sp>
      <p:sp>
        <p:nvSpPr>
          <p:cNvPr id="760835" name="Rectangle 3"/>
          <p:cNvSpPr>
            <a:spLocks noChangeArrowheads="1"/>
          </p:cNvSpPr>
          <p:nvPr/>
        </p:nvSpPr>
        <p:spPr bwMode="auto">
          <a:xfrm>
            <a:off x="1774825" y="5588000"/>
            <a:ext cx="8642350" cy="108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lgn="ctr">
              <a:defRPr sz="4400">
                <a:solidFill>
                  <a:schemeClr val="tx2"/>
                </a:solidFill>
                <a:effectLst>
                  <a:outerShdw blurRad="38100" dist="38100" dir="2700000" algn="tl">
                    <a:srgbClr val="C0C0C0"/>
                  </a:outerShdw>
                </a:effectLst>
                <a:latin typeface="Arial" panose="020B0604020202020204" pitchFamily="34" charset="0"/>
              </a:defRPr>
            </a:lvl1pPr>
            <a:lvl2pPr algn="ctr">
              <a:defRPr sz="4400">
                <a:solidFill>
                  <a:schemeClr val="tx2"/>
                </a:solidFill>
                <a:effectLst>
                  <a:outerShdw blurRad="38100" dist="38100" dir="2700000" algn="tl">
                    <a:srgbClr val="C0C0C0"/>
                  </a:outerShdw>
                </a:effectLst>
                <a:latin typeface="Arial" panose="020B0604020202020204" pitchFamily="34" charset="0"/>
              </a:defRPr>
            </a:lvl2pPr>
            <a:lvl3pPr algn="ctr">
              <a:defRPr sz="4400">
                <a:solidFill>
                  <a:schemeClr val="tx2"/>
                </a:solidFill>
                <a:effectLst>
                  <a:outerShdw blurRad="38100" dist="38100" dir="2700000" algn="tl">
                    <a:srgbClr val="C0C0C0"/>
                  </a:outerShdw>
                </a:effectLst>
                <a:latin typeface="Arial" panose="020B0604020202020204" pitchFamily="34" charset="0"/>
              </a:defRPr>
            </a:lvl3pPr>
            <a:lvl4pPr algn="ctr">
              <a:defRPr sz="4400">
                <a:solidFill>
                  <a:schemeClr val="tx2"/>
                </a:solidFill>
                <a:effectLst>
                  <a:outerShdw blurRad="38100" dist="38100" dir="2700000" algn="tl">
                    <a:srgbClr val="C0C0C0"/>
                  </a:outerShdw>
                </a:effectLst>
                <a:latin typeface="Arial" panose="020B0604020202020204" pitchFamily="34" charset="0"/>
              </a:defRPr>
            </a:lvl4pPr>
            <a:lvl5pPr algn="ctr">
              <a:defRPr sz="4400">
                <a:solidFill>
                  <a:schemeClr val="tx2"/>
                </a:solidFill>
                <a:effectLst>
                  <a:outerShdw blurRad="38100" dist="38100" dir="2700000" algn="tl">
                    <a:srgbClr val="C0C0C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9pPr>
          </a:lstStyle>
          <a:p>
            <a:pPr algn="l"/>
            <a:r>
              <a:rPr lang="en-US" sz="2400" err="1"/>
              <a:t>Calcul</a:t>
            </a:r>
            <a:r>
              <a:rPr lang="en-US" sz="2400"/>
              <a:t> de BNI :		1 / 0.53 = 1.90</a:t>
            </a:r>
            <a:br>
              <a:rPr lang="en-US" sz="2400"/>
            </a:br>
            <a:r>
              <a:rPr lang="en-US" sz="2400"/>
              <a:t>				(1.90 - 1) / 2 = 0.45</a:t>
            </a:r>
            <a:br>
              <a:rPr lang="en-US" sz="2400"/>
            </a:br>
            <a:r>
              <a:rPr lang="en-US" sz="2400"/>
              <a:t>				BNI = 1.45</a:t>
            </a:r>
          </a:p>
        </p:txBody>
      </p:sp>
      <p:grpSp>
        <p:nvGrpSpPr>
          <p:cNvPr id="760836" name="Group 4"/>
          <p:cNvGrpSpPr>
            <a:grpSpLocks/>
          </p:cNvGrpSpPr>
          <p:nvPr/>
        </p:nvGrpSpPr>
        <p:grpSpPr bwMode="auto">
          <a:xfrm>
            <a:off x="1558926" y="692151"/>
            <a:ext cx="9001125" cy="3895725"/>
            <a:chOff x="22" y="663"/>
            <a:chExt cx="5670" cy="2454"/>
          </a:xfrm>
        </p:grpSpPr>
        <p:pic>
          <p:nvPicPr>
            <p:cNvPr id="76083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 y="663"/>
              <a:ext cx="5489" cy="2454"/>
            </a:xfrm>
            <a:prstGeom prst="rect">
              <a:avLst/>
            </a:prstGeom>
            <a:noFill/>
            <a:extLst>
              <a:ext uri="{909E8E84-426E-40DD-AFC4-6F175D3DCCD1}">
                <a14:hiddenFill xmlns:a14="http://schemas.microsoft.com/office/drawing/2010/main">
                  <a:solidFill>
                    <a:srgbClr val="FFFFFF"/>
                  </a:solidFill>
                </a14:hiddenFill>
              </a:ext>
            </a:extLst>
          </p:spPr>
        </p:pic>
        <p:grpSp>
          <p:nvGrpSpPr>
            <p:cNvPr id="760838" name="Group 6"/>
            <p:cNvGrpSpPr>
              <a:grpSpLocks/>
            </p:cNvGrpSpPr>
            <p:nvPr/>
          </p:nvGrpSpPr>
          <p:grpSpPr bwMode="auto">
            <a:xfrm>
              <a:off x="612" y="1979"/>
              <a:ext cx="590" cy="181"/>
              <a:chOff x="657" y="1979"/>
              <a:chExt cx="590" cy="181"/>
            </a:xfrm>
          </p:grpSpPr>
          <p:sp>
            <p:nvSpPr>
              <p:cNvPr id="760839" name="Line 7"/>
              <p:cNvSpPr>
                <a:spLocks noChangeShapeType="1"/>
              </p:cNvSpPr>
              <p:nvPr/>
            </p:nvSpPr>
            <p:spPr bwMode="auto">
              <a:xfrm>
                <a:off x="657" y="2069"/>
                <a:ext cx="590" cy="0"/>
              </a:xfrm>
              <a:prstGeom prst="line">
                <a:avLst/>
              </a:prstGeom>
              <a:noFill/>
              <a:ln w="38100">
                <a:solidFill>
                  <a:schemeClr val="tx1"/>
                </a:solidFill>
                <a:prstDash val="dash"/>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760840" name="Line 8"/>
              <p:cNvSpPr>
                <a:spLocks noChangeShapeType="1"/>
              </p:cNvSpPr>
              <p:nvPr/>
            </p:nvSpPr>
            <p:spPr bwMode="auto">
              <a:xfrm>
                <a:off x="1247" y="1979"/>
                <a:ext cx="0" cy="181"/>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grpSp>
        <p:grpSp>
          <p:nvGrpSpPr>
            <p:cNvPr id="760841" name="Group 9"/>
            <p:cNvGrpSpPr>
              <a:grpSpLocks/>
            </p:cNvGrpSpPr>
            <p:nvPr/>
          </p:nvGrpSpPr>
          <p:grpSpPr bwMode="auto">
            <a:xfrm rot="-10800000">
              <a:off x="5102" y="1979"/>
              <a:ext cx="590" cy="181"/>
              <a:chOff x="657" y="1979"/>
              <a:chExt cx="590" cy="181"/>
            </a:xfrm>
          </p:grpSpPr>
          <p:sp>
            <p:nvSpPr>
              <p:cNvPr id="760842" name="Line 10"/>
              <p:cNvSpPr>
                <a:spLocks noChangeShapeType="1"/>
              </p:cNvSpPr>
              <p:nvPr/>
            </p:nvSpPr>
            <p:spPr bwMode="auto">
              <a:xfrm>
                <a:off x="657" y="2069"/>
                <a:ext cx="590" cy="0"/>
              </a:xfrm>
              <a:prstGeom prst="line">
                <a:avLst/>
              </a:prstGeom>
              <a:noFill/>
              <a:ln w="38100">
                <a:solidFill>
                  <a:schemeClr val="tx1"/>
                </a:solidFill>
                <a:prstDash val="dash"/>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760843" name="Line 11"/>
              <p:cNvSpPr>
                <a:spLocks noChangeShapeType="1"/>
              </p:cNvSpPr>
              <p:nvPr/>
            </p:nvSpPr>
            <p:spPr bwMode="auto">
              <a:xfrm>
                <a:off x="1247" y="1979"/>
                <a:ext cx="0" cy="181"/>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grpSp>
        <p:sp>
          <p:nvSpPr>
            <p:cNvPr id="760844" name="AutoShape 12"/>
            <p:cNvSpPr>
              <a:spLocks/>
            </p:cNvSpPr>
            <p:nvPr/>
          </p:nvSpPr>
          <p:spPr bwMode="auto">
            <a:xfrm rot="5400000" flipH="1" flipV="1">
              <a:off x="2994" y="413"/>
              <a:ext cx="317" cy="3901"/>
            </a:xfrm>
            <a:prstGeom prst="leftBracket">
              <a:avLst>
                <a:gd name="adj" fmla="val 102550"/>
              </a:avLst>
            </a:prstGeom>
            <a:noFill/>
            <a:ln w="28575" cap="sq">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fr-FR">
                <a:effectLst>
                  <a:outerShdw blurRad="38100" dist="38100" dir="2700000" algn="tl">
                    <a:srgbClr val="C0C0C0"/>
                  </a:outerShdw>
                </a:effectLst>
              </a:endParaRPr>
            </a:p>
          </p:txBody>
        </p:sp>
        <p:sp>
          <p:nvSpPr>
            <p:cNvPr id="760845" name="Line 13"/>
            <p:cNvSpPr>
              <a:spLocks noChangeShapeType="1"/>
            </p:cNvSpPr>
            <p:nvPr/>
          </p:nvSpPr>
          <p:spPr bwMode="auto">
            <a:xfrm>
              <a:off x="2562" y="2024"/>
              <a:ext cx="1271" cy="0"/>
            </a:xfrm>
            <a:prstGeom prst="line">
              <a:avLst/>
            </a:prstGeom>
            <a:noFill/>
            <a:ln w="57150" cap="sq">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760846" name="Line 14"/>
            <p:cNvSpPr>
              <a:spLocks noChangeShapeType="1"/>
            </p:cNvSpPr>
            <p:nvPr/>
          </p:nvSpPr>
          <p:spPr bwMode="auto">
            <a:xfrm>
              <a:off x="3832" y="2024"/>
              <a:ext cx="1271" cy="0"/>
            </a:xfrm>
            <a:prstGeom prst="line">
              <a:avLst/>
            </a:prstGeom>
            <a:noFill/>
            <a:ln w="57150" cap="sq">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760847" name="Line 15"/>
            <p:cNvSpPr>
              <a:spLocks noChangeShapeType="1"/>
            </p:cNvSpPr>
            <p:nvPr/>
          </p:nvSpPr>
          <p:spPr bwMode="auto">
            <a:xfrm flipV="1">
              <a:off x="3833" y="935"/>
              <a:ext cx="0" cy="1769"/>
            </a:xfrm>
            <a:prstGeom prst="line">
              <a:avLst/>
            </a:prstGeom>
            <a:noFill/>
            <a:ln w="57150" cap="sq">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760848" name="Text Box 16"/>
            <p:cNvSpPr txBox="1">
              <a:spLocks noChangeArrowheads="1"/>
            </p:cNvSpPr>
            <p:nvPr/>
          </p:nvSpPr>
          <p:spPr bwMode="auto">
            <a:xfrm>
              <a:off x="2926" y="2156"/>
              <a:ext cx="4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effectLst>
                    <a:outerShdw blurRad="38100" dist="38100" dir="2700000" algn="tl">
                      <a:srgbClr val="C0C0C0"/>
                    </a:outerShdw>
                  </a:effectLst>
                </a:rPr>
                <a:t>50%</a:t>
              </a:r>
            </a:p>
          </p:txBody>
        </p:sp>
        <p:sp>
          <p:nvSpPr>
            <p:cNvPr id="760849" name="Text Box 17"/>
            <p:cNvSpPr txBox="1">
              <a:spLocks noChangeArrowheads="1"/>
            </p:cNvSpPr>
            <p:nvPr/>
          </p:nvSpPr>
          <p:spPr bwMode="auto">
            <a:xfrm>
              <a:off x="4241" y="2160"/>
              <a:ext cx="4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effectLst>
                    <a:outerShdw blurRad="38100" dist="38100" dir="2700000" algn="tl">
                      <a:srgbClr val="C0C0C0"/>
                    </a:outerShdw>
                  </a:effectLst>
                </a:rPr>
                <a:t>50%</a:t>
              </a:r>
            </a:p>
          </p:txBody>
        </p:sp>
        <p:sp>
          <p:nvSpPr>
            <p:cNvPr id="760850" name="Text Box 18"/>
            <p:cNvSpPr txBox="1">
              <a:spLocks noChangeArrowheads="1"/>
            </p:cNvSpPr>
            <p:nvPr/>
          </p:nvSpPr>
          <p:spPr bwMode="auto">
            <a:xfrm>
              <a:off x="250" y="1787"/>
              <a:ext cx="95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fr-FR" err="1">
                  <a:effectLst>
                    <a:outerShdw blurRad="38100" dist="38100" dir="2700000" algn="tl">
                      <a:srgbClr val="C0C0C0"/>
                    </a:outerShdw>
                  </a:effectLst>
                </a:rPr>
                <a:t>Métaanalyse</a:t>
              </a:r>
              <a:endParaRPr lang="fr-FR">
                <a:effectLst>
                  <a:outerShdw blurRad="38100" dist="38100" dir="2700000" algn="tl">
                    <a:srgbClr val="C0C0C0"/>
                  </a:outerShdw>
                </a:effectLst>
              </a:endParaRPr>
            </a:p>
          </p:txBody>
        </p:sp>
      </p:grpSp>
      <p:sp>
        <p:nvSpPr>
          <p:cNvPr id="760851" name="Text Box 19"/>
          <p:cNvSpPr txBox="1">
            <a:spLocks noChangeArrowheads="1"/>
          </p:cNvSpPr>
          <p:nvPr/>
        </p:nvSpPr>
        <p:spPr bwMode="auto">
          <a:xfrm>
            <a:off x="1919289" y="4732338"/>
            <a:ext cx="83534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t>La borne de NI (BNI) a été choisie pour ne pas perdre plus 50 % de l’effet de la </a:t>
            </a:r>
            <a:r>
              <a:rPr lang="fr-FR" err="1"/>
              <a:t>warfarin</a:t>
            </a:r>
            <a:r>
              <a:rPr lang="fr-FR"/>
              <a:t> par rapport au placebo.</a:t>
            </a:r>
          </a:p>
        </p:txBody>
      </p:sp>
      <p:sp>
        <p:nvSpPr>
          <p:cNvPr id="20" name="ZoneTexte 19">
            <a:extLst>
              <a:ext uri="{FF2B5EF4-FFF2-40B4-BE49-F238E27FC236}">
                <a16:creationId xmlns:a16="http://schemas.microsoft.com/office/drawing/2014/main" id="{C595372D-FD55-9346-A861-68C4C2A4CF6E}"/>
              </a:ext>
            </a:extLst>
          </p:cNvPr>
          <p:cNvSpPr txBox="1"/>
          <p:nvPr/>
        </p:nvSpPr>
        <p:spPr>
          <a:xfrm>
            <a:off x="71746" y="6373812"/>
            <a:ext cx="4847609" cy="369332"/>
          </a:xfrm>
          <a:prstGeom prst="rect">
            <a:avLst/>
          </a:prstGeom>
          <a:noFill/>
        </p:spPr>
        <p:txBody>
          <a:bodyPr wrap="none" rtlCol="0">
            <a:spAutoFit/>
          </a:bodyPr>
          <a:lstStyle/>
          <a:p>
            <a:r>
              <a:rPr lang="fr-FR"/>
              <a:t>Diapos du Prof </a:t>
            </a:r>
            <a:r>
              <a:rPr lang="fr-FR" err="1"/>
              <a:t>Cucherat</a:t>
            </a:r>
            <a:r>
              <a:rPr lang="fr-FR"/>
              <a:t> utilisée avec autorisation</a:t>
            </a:r>
          </a:p>
        </p:txBody>
      </p:sp>
      <p:sp>
        <p:nvSpPr>
          <p:cNvPr id="2" name="Espace réservé du numéro de diapositive 1">
            <a:extLst>
              <a:ext uri="{FF2B5EF4-FFF2-40B4-BE49-F238E27FC236}">
                <a16:creationId xmlns:a16="http://schemas.microsoft.com/office/drawing/2014/main" id="{BCE9EF39-9FDE-5F4E-BAD5-A930C16B1D52}"/>
              </a:ext>
            </a:extLst>
          </p:cNvPr>
          <p:cNvSpPr>
            <a:spLocks noGrp="1"/>
          </p:cNvSpPr>
          <p:nvPr>
            <p:ph type="sldNum" sz="quarter" idx="12"/>
          </p:nvPr>
        </p:nvSpPr>
        <p:spPr/>
        <p:txBody>
          <a:bodyPr/>
          <a:lstStyle/>
          <a:p>
            <a:fld id="{9D907898-FF70-A644-9B5F-D7E152DBAA51}" type="slidenum">
              <a:rPr lang="fr-FR" smtClean="0"/>
              <a:t>20</a:t>
            </a:fld>
            <a:endParaRPr lang="fr-FR"/>
          </a:p>
        </p:txBody>
      </p:sp>
    </p:spTree>
    <p:extLst>
      <p:ext uri="{BB962C8B-B14F-4D97-AF65-F5344CB8AC3E}">
        <p14:creationId xmlns:p14="http://schemas.microsoft.com/office/powerpoint/2010/main" val="2793289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8AC833-6969-6F76-23E2-BD9BE37858E9}"/>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F4FC8C49-9465-4FBE-B880-96C0A1FFA92E}"/>
              </a:ext>
            </a:extLst>
          </p:cNvPr>
          <p:cNvSpPr>
            <a:spLocks noGrp="1"/>
          </p:cNvSpPr>
          <p:nvPr>
            <p:ph idx="1"/>
          </p:nvPr>
        </p:nvSpPr>
        <p:spPr/>
        <p:txBody>
          <a:bodyPr>
            <a:normAutofit fontScale="92500" lnSpcReduction="10000"/>
          </a:bodyPr>
          <a:lstStyle/>
          <a:p>
            <a:r>
              <a:rPr lang="fr-FR"/>
              <a:t>The </a:t>
            </a:r>
            <a:r>
              <a:rPr lang="fr-FR" err="1"/>
              <a:t>primary</a:t>
            </a:r>
            <a:r>
              <a:rPr lang="fr-FR"/>
              <a:t> </a:t>
            </a:r>
            <a:r>
              <a:rPr lang="fr-FR" err="1"/>
              <a:t>outcome</a:t>
            </a:r>
            <a:r>
              <a:rPr lang="fr-FR"/>
              <a:t> </a:t>
            </a:r>
            <a:r>
              <a:rPr lang="fr-FR" err="1"/>
              <a:t>was</a:t>
            </a:r>
            <a:r>
              <a:rPr lang="fr-FR"/>
              <a:t> self-</a:t>
            </a:r>
            <a:r>
              <a:rPr lang="fr-FR" err="1"/>
              <a:t>reported</a:t>
            </a:r>
            <a:r>
              <a:rPr lang="fr-FR"/>
              <a:t> </a:t>
            </a:r>
            <a:r>
              <a:rPr lang="fr-FR" err="1"/>
              <a:t>depression</a:t>
            </a:r>
            <a:r>
              <a:rPr lang="fr-FR"/>
              <a:t> </a:t>
            </a:r>
            <a:r>
              <a:rPr lang="fr-FR" err="1"/>
              <a:t>severity</a:t>
            </a:r>
            <a:r>
              <a:rPr lang="fr-FR"/>
              <a:t> (PHQ-9 score11) at 12 </a:t>
            </a:r>
            <a:r>
              <a:rPr lang="fr-FR" err="1"/>
              <a:t>months</a:t>
            </a:r>
            <a:endParaRPr lang="fr-FR"/>
          </a:p>
          <a:p>
            <a:r>
              <a:rPr lang="fr-FR" err="1"/>
              <a:t>Treatment</a:t>
            </a:r>
            <a:r>
              <a:rPr lang="fr-FR"/>
              <a:t> </a:t>
            </a:r>
            <a:r>
              <a:rPr lang="fr-FR" err="1"/>
              <a:t>was</a:t>
            </a:r>
            <a:r>
              <a:rPr lang="fr-FR"/>
              <a:t> </a:t>
            </a:r>
            <a:r>
              <a:rPr lang="fr-FR" err="1"/>
              <a:t>given</a:t>
            </a:r>
            <a:r>
              <a:rPr lang="fr-FR"/>
              <a:t> open label, but </a:t>
            </a:r>
            <a:r>
              <a:rPr lang="fr-FR" err="1"/>
              <a:t>outcome</a:t>
            </a:r>
            <a:r>
              <a:rPr lang="fr-FR"/>
              <a:t> </a:t>
            </a:r>
            <a:r>
              <a:rPr lang="fr-FR" err="1"/>
              <a:t>assessors</a:t>
            </a:r>
            <a:r>
              <a:rPr lang="fr-FR"/>
              <a:t> </a:t>
            </a:r>
            <a:r>
              <a:rPr lang="fr-FR" err="1"/>
              <a:t>were</a:t>
            </a:r>
            <a:r>
              <a:rPr lang="fr-FR"/>
              <a:t> </a:t>
            </a:r>
            <a:r>
              <a:rPr lang="fr-FR" err="1"/>
              <a:t>masked</a:t>
            </a:r>
            <a:r>
              <a:rPr lang="fr-FR"/>
              <a:t> to participants’ allocations. </a:t>
            </a:r>
            <a:r>
              <a:rPr lang="fr-FR" err="1"/>
              <a:t>Concealment</a:t>
            </a:r>
            <a:r>
              <a:rPr lang="fr-FR"/>
              <a:t> </a:t>
            </a:r>
            <a:r>
              <a:rPr lang="fr-FR" err="1"/>
              <a:t>was</a:t>
            </a:r>
            <a:r>
              <a:rPr lang="fr-FR"/>
              <a:t> </a:t>
            </a:r>
            <a:r>
              <a:rPr lang="fr-FR" err="1"/>
              <a:t>ensured</a:t>
            </a:r>
            <a:r>
              <a:rPr lang="fr-FR"/>
              <a:t> by use of an </a:t>
            </a:r>
            <a:r>
              <a:rPr lang="fr-FR" err="1"/>
              <a:t>externally</a:t>
            </a:r>
            <a:r>
              <a:rPr lang="fr-FR"/>
              <a:t> </a:t>
            </a:r>
            <a:r>
              <a:rPr lang="fr-FR" err="1"/>
              <a:t>administered</a:t>
            </a:r>
            <a:r>
              <a:rPr lang="fr-FR"/>
              <a:t> </a:t>
            </a:r>
            <a:r>
              <a:rPr lang="fr-FR" err="1"/>
              <a:t>password-protected</a:t>
            </a:r>
            <a:r>
              <a:rPr lang="fr-FR"/>
              <a:t> trial </a:t>
            </a:r>
            <a:r>
              <a:rPr lang="fr-FR" err="1"/>
              <a:t>website</a:t>
            </a:r>
            <a:r>
              <a:rPr lang="fr-FR"/>
              <a:t> </a:t>
            </a:r>
            <a:r>
              <a:rPr lang="fr-FR" err="1"/>
              <a:t>with</a:t>
            </a:r>
            <a:r>
              <a:rPr lang="fr-FR"/>
              <a:t> </a:t>
            </a:r>
            <a:r>
              <a:rPr lang="fr-FR" err="1"/>
              <a:t>retention</a:t>
            </a:r>
            <a:r>
              <a:rPr lang="fr-FR"/>
              <a:t> of a </a:t>
            </a:r>
            <a:r>
              <a:rPr lang="fr-FR" err="1"/>
              <a:t>stochastic</a:t>
            </a:r>
            <a:r>
              <a:rPr lang="fr-FR"/>
              <a:t> </a:t>
            </a:r>
            <a:r>
              <a:rPr lang="fr-FR" err="1"/>
              <a:t>element</a:t>
            </a:r>
            <a:r>
              <a:rPr lang="fr-FR"/>
              <a:t> to the minimisation </a:t>
            </a:r>
            <a:r>
              <a:rPr lang="fr-FR" err="1"/>
              <a:t>algorithm</a:t>
            </a:r>
            <a:r>
              <a:rPr lang="fr-FR"/>
              <a:t>.</a:t>
            </a:r>
          </a:p>
          <a:p>
            <a:r>
              <a:rPr lang="fr-FR"/>
              <a:t>Our </a:t>
            </a:r>
            <a:r>
              <a:rPr lang="fr-FR" err="1"/>
              <a:t>mITT</a:t>
            </a:r>
            <a:r>
              <a:rPr lang="fr-FR"/>
              <a:t> population comprises all patients </a:t>
            </a:r>
            <a:r>
              <a:rPr lang="fr-FR" err="1"/>
              <a:t>according</a:t>
            </a:r>
            <a:r>
              <a:rPr lang="fr-FR"/>
              <a:t> to and </a:t>
            </a:r>
            <a:r>
              <a:rPr lang="fr-FR" err="1"/>
              <a:t>included</a:t>
            </a:r>
            <a:r>
              <a:rPr lang="fr-FR"/>
              <a:t> in </a:t>
            </a:r>
            <a:r>
              <a:rPr lang="fr-FR" err="1"/>
              <a:t>random</a:t>
            </a:r>
            <a:r>
              <a:rPr lang="fr-FR"/>
              <a:t> allocation </a:t>
            </a:r>
            <a:r>
              <a:rPr lang="fr-FR" err="1"/>
              <a:t>with</a:t>
            </a:r>
            <a:r>
              <a:rPr lang="fr-FR"/>
              <a:t> </a:t>
            </a:r>
            <a:r>
              <a:rPr lang="fr-FR" err="1"/>
              <a:t>complete</a:t>
            </a:r>
            <a:r>
              <a:rPr lang="fr-FR"/>
              <a:t> data.</a:t>
            </a:r>
          </a:p>
          <a:p>
            <a:r>
              <a:rPr lang="fr-FR" err="1"/>
              <a:t>We</a:t>
            </a:r>
            <a:r>
              <a:rPr lang="fr-FR"/>
              <a:t> </a:t>
            </a:r>
            <a:r>
              <a:rPr lang="fr-FR" err="1"/>
              <a:t>defined</a:t>
            </a:r>
            <a:r>
              <a:rPr lang="fr-FR"/>
              <a:t> the PP population as participants meeting the </a:t>
            </a:r>
            <a:r>
              <a:rPr lang="fr-FR" err="1"/>
              <a:t>mITT</a:t>
            </a:r>
            <a:r>
              <a:rPr lang="fr-FR"/>
              <a:t> </a:t>
            </a:r>
            <a:r>
              <a:rPr lang="fr-FR" err="1"/>
              <a:t>definition</a:t>
            </a:r>
            <a:r>
              <a:rPr lang="fr-FR"/>
              <a:t> and </a:t>
            </a:r>
            <a:r>
              <a:rPr lang="fr-FR" err="1"/>
              <a:t>receiving</a:t>
            </a:r>
            <a:r>
              <a:rPr lang="fr-FR"/>
              <a:t> at least </a:t>
            </a:r>
            <a:r>
              <a:rPr lang="fr-FR" err="1"/>
              <a:t>eight</a:t>
            </a:r>
            <a:r>
              <a:rPr lang="fr-FR"/>
              <a:t> </a:t>
            </a:r>
            <a:r>
              <a:rPr lang="fr-FR" err="1"/>
              <a:t>treatment</a:t>
            </a:r>
            <a:r>
              <a:rPr lang="fr-FR"/>
              <a:t> sessions (</a:t>
            </a:r>
            <a:r>
              <a:rPr lang="fr-FR" err="1"/>
              <a:t>representing</a:t>
            </a:r>
            <a:r>
              <a:rPr lang="fr-FR"/>
              <a:t> a </a:t>
            </a:r>
            <a:r>
              <a:rPr lang="fr-FR" err="1"/>
              <a:t>minimally</a:t>
            </a:r>
            <a:r>
              <a:rPr lang="fr-FR"/>
              <a:t> </a:t>
            </a:r>
            <a:r>
              <a:rPr lang="fr-FR" err="1"/>
              <a:t>sufficient</a:t>
            </a:r>
            <a:r>
              <a:rPr lang="fr-FR"/>
              <a:t> dose of </a:t>
            </a:r>
            <a:r>
              <a:rPr lang="fr-FR" err="1"/>
              <a:t>therapy</a:t>
            </a:r>
            <a:r>
              <a:rPr lang="fr-FR"/>
              <a:t>). </a:t>
            </a:r>
          </a:p>
        </p:txBody>
      </p:sp>
      <p:sp>
        <p:nvSpPr>
          <p:cNvPr id="4" name="Espace réservé du numéro de diapositive 3">
            <a:extLst>
              <a:ext uri="{FF2B5EF4-FFF2-40B4-BE49-F238E27FC236}">
                <a16:creationId xmlns:a16="http://schemas.microsoft.com/office/drawing/2014/main" id="{2990B26A-AA43-C026-7243-07BA6D6085AA}"/>
              </a:ext>
            </a:extLst>
          </p:cNvPr>
          <p:cNvSpPr>
            <a:spLocks noGrp="1"/>
          </p:cNvSpPr>
          <p:nvPr>
            <p:ph type="sldNum" sz="quarter" idx="12"/>
          </p:nvPr>
        </p:nvSpPr>
        <p:spPr/>
        <p:txBody>
          <a:bodyPr/>
          <a:lstStyle/>
          <a:p>
            <a:fld id="{AC03E45C-6454-4C7E-A460-36074AB91F69}" type="slidenum">
              <a:rPr lang="fr-FR" smtClean="0"/>
              <a:t>21</a:t>
            </a:fld>
            <a:endParaRPr lang="fr-FR"/>
          </a:p>
        </p:txBody>
      </p:sp>
    </p:spTree>
    <p:extLst>
      <p:ext uri="{BB962C8B-B14F-4D97-AF65-F5344CB8AC3E}">
        <p14:creationId xmlns:p14="http://schemas.microsoft.com/office/powerpoint/2010/main" val="3516068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263C55-DCD9-495F-AC61-7A568F56CC37}"/>
              </a:ext>
            </a:extLst>
          </p:cNvPr>
          <p:cNvSpPr>
            <a:spLocks noGrp="1"/>
          </p:cNvSpPr>
          <p:nvPr>
            <p:ph type="title"/>
          </p:nvPr>
        </p:nvSpPr>
        <p:spPr>
          <a:xfrm>
            <a:off x="838200" y="681037"/>
            <a:ext cx="10106108" cy="1055171"/>
          </a:xfrm>
        </p:spPr>
        <p:txBody>
          <a:bodyPr>
            <a:normAutofit fontScale="90000"/>
          </a:bodyPr>
          <a:lstStyle/>
          <a:p>
            <a:r>
              <a:rPr lang="fr-FR" sz="4000" b="1">
                <a:effectLst/>
                <a:latin typeface="Lato" panose="020F0502020204030203" pitchFamily="34" charset="0"/>
                <a:ea typeface="Lato" panose="020F0502020204030203" pitchFamily="34" charset="0"/>
                <a:cs typeface="Lato" panose="020F0502020204030203" pitchFamily="34" charset="0"/>
              </a:rPr>
              <a:t>QCM 4 Concernant le critère de jugement principal cochez la(les) bonne(s) réponse(s) </a:t>
            </a:r>
            <a:br>
              <a:rPr lang="fr-FR" sz="1800">
                <a:effectLst/>
                <a:latin typeface="Calibri" panose="020F0502020204030204" pitchFamily="34" charset="0"/>
                <a:ea typeface="Calibri" panose="020F0502020204030204" pitchFamily="34" charset="0"/>
                <a:cs typeface="Times New Roman" panose="02020603050405020304" pitchFamily="18" charset="0"/>
              </a:rPr>
            </a:br>
            <a:endParaRPr lang="fr-FR"/>
          </a:p>
        </p:txBody>
      </p:sp>
      <p:sp>
        <p:nvSpPr>
          <p:cNvPr id="3" name="Espace réservé du contenu 2">
            <a:extLst>
              <a:ext uri="{FF2B5EF4-FFF2-40B4-BE49-F238E27FC236}">
                <a16:creationId xmlns:a16="http://schemas.microsoft.com/office/drawing/2014/main" id="{6EDE7336-5E8F-43A2-A3E5-9D2F4E67EEAE}"/>
              </a:ext>
            </a:extLst>
          </p:cNvPr>
          <p:cNvSpPr>
            <a:spLocks noGrp="1"/>
          </p:cNvSpPr>
          <p:nvPr>
            <p:ph idx="1"/>
          </p:nvPr>
        </p:nvSpPr>
        <p:spPr/>
        <p:txBody>
          <a:bodyPr>
            <a:normAutofit/>
          </a:bodyPr>
          <a:lstStyle/>
          <a:p>
            <a:pPr marL="342900" lvl="0" indent="-342900">
              <a:lnSpc>
                <a:spcPct val="107000"/>
              </a:lnSpc>
              <a:buFont typeface="+mj-lt"/>
              <a:buAutoNum type="alphaUcPeriod"/>
            </a:pPr>
            <a:r>
              <a:rPr lang="fr-FR" sz="320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Est une variable quantitative</a:t>
            </a:r>
          </a:p>
          <a:p>
            <a:pPr marL="342900" lvl="0" indent="-342900">
              <a:lnSpc>
                <a:spcPct val="107000"/>
              </a:lnSpc>
              <a:buFont typeface="+mj-lt"/>
              <a:buAutoNum type="alphaUcPeriod"/>
            </a:pPr>
            <a:r>
              <a:rPr lang="fr-FR" sz="3200">
                <a:effectLst/>
                <a:latin typeface="Calibri" panose="020F0502020204030204" pitchFamily="34" charset="0"/>
                <a:ea typeface="Calibri" panose="020F0502020204030204" pitchFamily="34" charset="0"/>
                <a:cs typeface="Times New Roman" panose="02020603050405020304" pitchFamily="18" charset="0"/>
              </a:rPr>
              <a:t>Est mesuré par les psychothérapeutes</a:t>
            </a:r>
          </a:p>
          <a:p>
            <a:pPr marL="342900" lvl="0" indent="-342900">
              <a:lnSpc>
                <a:spcPct val="107000"/>
              </a:lnSpc>
              <a:buFont typeface="+mj-lt"/>
              <a:buAutoNum type="alphaUcPeriod"/>
            </a:pPr>
            <a:r>
              <a:rPr lang="fr-FR" sz="320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Est analysé en aveugle de l’assignation à l’intervention</a:t>
            </a:r>
          </a:p>
          <a:p>
            <a:pPr marL="342900" lvl="0" indent="-342900">
              <a:lnSpc>
                <a:spcPct val="107000"/>
              </a:lnSpc>
              <a:buFont typeface="+mj-lt"/>
              <a:buAutoNum type="alphaUcPeriod"/>
            </a:pPr>
            <a:r>
              <a:rPr lang="fr-FR" sz="320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Est analysé en per protocole et en intention de traiter modifiée</a:t>
            </a:r>
          </a:p>
          <a:p>
            <a:pPr marL="342900" lvl="0" indent="-342900">
              <a:lnSpc>
                <a:spcPct val="107000"/>
              </a:lnSpc>
              <a:spcAft>
                <a:spcPts val="800"/>
              </a:spcAft>
              <a:buFont typeface="+mj-lt"/>
              <a:buAutoNum type="alphaUcPeriod"/>
            </a:pPr>
            <a:r>
              <a:rPr lang="fr-FR" sz="3200">
                <a:effectLst/>
                <a:latin typeface="Calibri" panose="020F0502020204030204" pitchFamily="34" charset="0"/>
                <a:ea typeface="Calibri" panose="020F0502020204030204" pitchFamily="34" charset="0"/>
                <a:cs typeface="Times New Roman" panose="02020603050405020304" pitchFamily="18" charset="0"/>
              </a:rPr>
              <a:t>N’est pas pertinent cliniquement car est un critère subjectif</a:t>
            </a:r>
          </a:p>
          <a:p>
            <a:endParaRPr lang="fr-FR"/>
          </a:p>
        </p:txBody>
      </p:sp>
      <p:sp>
        <p:nvSpPr>
          <p:cNvPr id="4" name="Espace réservé du numéro de diapositive 3">
            <a:extLst>
              <a:ext uri="{FF2B5EF4-FFF2-40B4-BE49-F238E27FC236}">
                <a16:creationId xmlns:a16="http://schemas.microsoft.com/office/drawing/2014/main" id="{D9E34A49-3A7F-5527-962F-CB27D64AC3C8}"/>
              </a:ext>
            </a:extLst>
          </p:cNvPr>
          <p:cNvSpPr>
            <a:spLocks noGrp="1"/>
          </p:cNvSpPr>
          <p:nvPr>
            <p:ph type="sldNum" sz="quarter" idx="12"/>
          </p:nvPr>
        </p:nvSpPr>
        <p:spPr/>
        <p:txBody>
          <a:bodyPr/>
          <a:lstStyle/>
          <a:p>
            <a:fld id="{AC03E45C-6454-4C7E-A460-36074AB91F69}" type="slidenum">
              <a:rPr lang="fr-FR" smtClean="0"/>
              <a:t>22</a:t>
            </a:fld>
            <a:endParaRPr lang="fr-FR"/>
          </a:p>
        </p:txBody>
      </p:sp>
    </p:spTree>
    <p:extLst>
      <p:ext uri="{BB962C8B-B14F-4D97-AF65-F5344CB8AC3E}">
        <p14:creationId xmlns:p14="http://schemas.microsoft.com/office/powerpoint/2010/main" val="825846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CAB02E-AF29-465A-A922-3F07F023E317}"/>
              </a:ext>
            </a:extLst>
          </p:cNvPr>
          <p:cNvSpPr>
            <a:spLocks noGrp="1"/>
          </p:cNvSpPr>
          <p:nvPr>
            <p:ph type="title"/>
          </p:nvPr>
        </p:nvSpPr>
        <p:spPr>
          <a:xfrm>
            <a:off x="707922" y="426978"/>
            <a:ext cx="10106108" cy="766392"/>
          </a:xfrm>
        </p:spPr>
        <p:txBody>
          <a:bodyPr>
            <a:normAutofit fontScale="90000"/>
          </a:bodyPr>
          <a:lstStyle/>
          <a:p>
            <a:r>
              <a:rPr lang="fr-FR" sz="3100" b="1">
                <a:effectLst/>
                <a:latin typeface="Lato" panose="020F0502020204030203" pitchFamily="34" charset="0"/>
                <a:ea typeface="Lato" panose="020F0502020204030203" pitchFamily="34" charset="0"/>
                <a:cs typeface="Lato" panose="020F0502020204030203" pitchFamily="34" charset="0"/>
              </a:rPr>
              <a:t>QCM 5 Concernant les résultats sur l’analyse du critère de jugement principal </a:t>
            </a:r>
            <a:r>
              <a:rPr lang="fr-FR" sz="2000" b="1">
                <a:effectLst/>
                <a:latin typeface="Lato" panose="020F0502020204030203" pitchFamily="34" charset="0"/>
                <a:ea typeface="Lato" panose="020F0502020204030203" pitchFamily="34" charset="0"/>
                <a:cs typeface="Lato" panose="020F0502020204030203" pitchFamily="34" charset="0"/>
              </a:rPr>
              <a:t>cochez la(les) bonne(s) réponse(s) </a:t>
            </a:r>
            <a:endParaRPr lang="fr-FR"/>
          </a:p>
        </p:txBody>
      </p:sp>
      <p:sp>
        <p:nvSpPr>
          <p:cNvPr id="3" name="Espace réservé du contenu 2">
            <a:extLst>
              <a:ext uri="{FF2B5EF4-FFF2-40B4-BE49-F238E27FC236}">
                <a16:creationId xmlns:a16="http://schemas.microsoft.com/office/drawing/2014/main" id="{DE063991-490D-43BF-8CBD-BFD0FC29D735}"/>
              </a:ext>
            </a:extLst>
          </p:cNvPr>
          <p:cNvSpPr>
            <a:spLocks noGrp="1"/>
          </p:cNvSpPr>
          <p:nvPr>
            <p:ph idx="1"/>
          </p:nvPr>
        </p:nvSpPr>
        <p:spPr>
          <a:xfrm>
            <a:off x="707922" y="1599191"/>
            <a:ext cx="11234980" cy="4351338"/>
          </a:xfrm>
        </p:spPr>
        <p:txBody>
          <a:bodyPr>
            <a:normAutofit fontScale="92500" lnSpcReduction="20000"/>
          </a:bodyPr>
          <a:lstStyle/>
          <a:p>
            <a:pPr marL="342900" lvl="0" indent="-342900">
              <a:lnSpc>
                <a:spcPct val="107000"/>
              </a:lnSpc>
              <a:buFont typeface="+mj-lt"/>
              <a:buAutoNum type="alphaUcPeriod"/>
            </a:pPr>
            <a:r>
              <a:rPr lang="fr-FR" sz="26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L’activation comportementale est statistiquement non-inférieure à la thérapie </a:t>
            </a:r>
            <a:r>
              <a:rPr lang="fr-FR" sz="2600" b="1" dirty="0" err="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cognitivo</a:t>
            </a:r>
            <a:r>
              <a:rPr lang="fr-FR" sz="26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-comportementale car la borne supérieure de l’intervalle de confiance ne dépasse pas 1.9 à l’échelle de la PHQ-9</a:t>
            </a:r>
          </a:p>
          <a:p>
            <a:pPr marL="342900" lvl="0" indent="-342900">
              <a:lnSpc>
                <a:spcPct val="107000"/>
              </a:lnSpc>
              <a:buFont typeface="+mj-lt"/>
              <a:buAutoNum type="alphaUcPeriod"/>
            </a:pPr>
            <a:r>
              <a:rPr lang="fr-FR" sz="2600" dirty="0">
                <a:effectLst/>
                <a:latin typeface="Calibri" panose="020F0502020204030204" pitchFamily="34" charset="0"/>
                <a:ea typeface="Calibri" panose="020F0502020204030204" pitchFamily="34" charset="0"/>
                <a:cs typeface="Times New Roman" panose="02020603050405020304" pitchFamily="18" charset="0"/>
              </a:rPr>
              <a:t>L’interprétation stricte de la significativité statistique se fait uniquement sur l’analyse en intention de traiter modifiée</a:t>
            </a:r>
          </a:p>
          <a:p>
            <a:pPr marL="342900" lvl="0" indent="-342900">
              <a:lnSpc>
                <a:spcPct val="107000"/>
              </a:lnSpc>
              <a:buFont typeface="+mj-lt"/>
              <a:buAutoNum type="alphaUcPeriod"/>
            </a:pPr>
            <a:r>
              <a:rPr lang="fr-FR" sz="2600" dirty="0">
                <a:effectLst/>
                <a:latin typeface="Calibri" panose="020F0502020204030204" pitchFamily="34" charset="0"/>
                <a:ea typeface="Calibri" panose="020F0502020204030204" pitchFamily="34" charset="0"/>
                <a:cs typeface="Times New Roman" panose="02020603050405020304" pitchFamily="18" charset="0"/>
              </a:rPr>
              <a:t>Le choix d’un test statistique avec un seuil de significativité à 2.5% en unilatéral est trop strict et pouvait être à 5%</a:t>
            </a:r>
          </a:p>
          <a:p>
            <a:pPr marL="342900" lvl="0" indent="-342900">
              <a:lnSpc>
                <a:spcPct val="107000"/>
              </a:lnSpc>
              <a:buFont typeface="+mj-lt"/>
              <a:buAutoNum type="alphaUcPeriod"/>
            </a:pPr>
            <a:r>
              <a:rPr lang="fr-FR" sz="2600" dirty="0">
                <a:effectLst/>
                <a:latin typeface="Calibri" panose="020F0502020204030204" pitchFamily="34" charset="0"/>
                <a:ea typeface="Calibri" panose="020F0502020204030204" pitchFamily="34" charset="0"/>
                <a:cs typeface="Times New Roman" panose="02020603050405020304" pitchFamily="18" charset="0"/>
              </a:rPr>
              <a:t>La noninfériorité n’est plus acceptée lorsque l’analyse prend en compte les données manquantes</a:t>
            </a:r>
          </a:p>
          <a:p>
            <a:pPr marL="342900" lvl="0" indent="-342900">
              <a:lnSpc>
                <a:spcPct val="107000"/>
              </a:lnSpc>
              <a:buFont typeface="+mj-lt"/>
              <a:buAutoNum type="alphaUcPeriod"/>
            </a:pPr>
            <a:endParaRPr lang="fr-FR" sz="2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UcPeriod"/>
            </a:pPr>
            <a:r>
              <a:rPr lang="fr-FR" sz="2600" dirty="0">
                <a:effectLst/>
                <a:latin typeface="Calibri" panose="020F0502020204030204" pitchFamily="34" charset="0"/>
                <a:ea typeface="Calibri" panose="020F0502020204030204" pitchFamily="34" charset="0"/>
                <a:cs typeface="Times New Roman" panose="02020603050405020304" pitchFamily="18" charset="0"/>
              </a:rPr>
              <a:t>L’activation comportementale est équivalente à la thérapie </a:t>
            </a:r>
            <a:r>
              <a:rPr lang="fr-FR" sz="2600" dirty="0" err="1">
                <a:effectLst/>
                <a:latin typeface="Calibri" panose="020F0502020204030204" pitchFamily="34" charset="0"/>
                <a:ea typeface="Calibri" panose="020F0502020204030204" pitchFamily="34" charset="0"/>
                <a:cs typeface="Times New Roman" panose="02020603050405020304" pitchFamily="18" charset="0"/>
              </a:rPr>
              <a:t>cognitivocomportementale</a:t>
            </a:r>
            <a:endParaRPr lang="fr-FR" sz="2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a:extLst>
              <a:ext uri="{FF2B5EF4-FFF2-40B4-BE49-F238E27FC236}">
                <a16:creationId xmlns:a16="http://schemas.microsoft.com/office/drawing/2014/main" id="{6AADFDF4-A156-FDB9-3D7B-522D10DF9306}"/>
              </a:ext>
            </a:extLst>
          </p:cNvPr>
          <p:cNvSpPr>
            <a:spLocks noGrp="1"/>
          </p:cNvSpPr>
          <p:nvPr>
            <p:ph type="sldNum" sz="quarter" idx="12"/>
          </p:nvPr>
        </p:nvSpPr>
        <p:spPr/>
        <p:txBody>
          <a:bodyPr/>
          <a:lstStyle/>
          <a:p>
            <a:fld id="{AC03E45C-6454-4C7E-A460-36074AB91F69}" type="slidenum">
              <a:rPr lang="fr-FR" smtClean="0"/>
              <a:t>23</a:t>
            </a:fld>
            <a:endParaRPr lang="fr-FR"/>
          </a:p>
        </p:txBody>
      </p:sp>
      <p:pic>
        <p:nvPicPr>
          <p:cNvPr id="5" name="Image 4">
            <a:extLst>
              <a:ext uri="{FF2B5EF4-FFF2-40B4-BE49-F238E27FC236}">
                <a16:creationId xmlns:a16="http://schemas.microsoft.com/office/drawing/2014/main" id="{038A9DAD-A70A-FA37-F9CE-731C6E55CC48}"/>
              </a:ext>
            </a:extLst>
          </p:cNvPr>
          <p:cNvPicPr>
            <a:picLocks noChangeAspect="1"/>
          </p:cNvPicPr>
          <p:nvPr/>
        </p:nvPicPr>
        <p:blipFill>
          <a:blip r:embed="rId2"/>
          <a:stretch>
            <a:fillRect/>
          </a:stretch>
        </p:blipFill>
        <p:spPr>
          <a:xfrm>
            <a:off x="8842020" y="4629326"/>
            <a:ext cx="2921000" cy="749300"/>
          </a:xfrm>
          <a:prstGeom prst="rect">
            <a:avLst/>
          </a:prstGeom>
        </p:spPr>
      </p:pic>
    </p:spTree>
    <p:extLst>
      <p:ext uri="{BB962C8B-B14F-4D97-AF65-F5344CB8AC3E}">
        <p14:creationId xmlns:p14="http://schemas.microsoft.com/office/powerpoint/2010/main" val="35451029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616638C9-377E-4458-AA30-F303E40B4303}"/>
              </a:ext>
            </a:extLst>
          </p:cNvPr>
          <p:cNvSpPr/>
          <p:nvPr/>
        </p:nvSpPr>
        <p:spPr>
          <a:xfrm>
            <a:off x="3812649" y="3826486"/>
            <a:ext cx="3651225" cy="217070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D5B798AD-1A56-4332-9161-CD3D9617B945}"/>
              </a:ext>
            </a:extLst>
          </p:cNvPr>
          <p:cNvSpPr>
            <a:spLocks noGrp="1"/>
          </p:cNvSpPr>
          <p:nvPr>
            <p:ph type="title"/>
          </p:nvPr>
        </p:nvSpPr>
        <p:spPr/>
        <p:txBody>
          <a:bodyPr/>
          <a:lstStyle/>
          <a:p>
            <a:endParaRPr lang="fr-FR"/>
          </a:p>
        </p:txBody>
      </p:sp>
      <p:cxnSp>
        <p:nvCxnSpPr>
          <p:cNvPr id="5" name="Connecteur droit 4">
            <a:extLst>
              <a:ext uri="{FF2B5EF4-FFF2-40B4-BE49-F238E27FC236}">
                <a16:creationId xmlns:a16="http://schemas.microsoft.com/office/drawing/2014/main" id="{3A12B7B9-4872-4967-9E83-B94929C8008F}"/>
              </a:ext>
            </a:extLst>
          </p:cNvPr>
          <p:cNvCxnSpPr>
            <a:cxnSpLocks/>
          </p:cNvCxnSpPr>
          <p:nvPr/>
        </p:nvCxnSpPr>
        <p:spPr>
          <a:xfrm>
            <a:off x="3939208" y="4323038"/>
            <a:ext cx="3388908" cy="0"/>
          </a:xfrm>
          <a:prstGeom prst="line">
            <a:avLst/>
          </a:prstGeom>
          <a:ln w="19050">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1" name="Connecteur droit avec flèche 10">
            <a:extLst>
              <a:ext uri="{FF2B5EF4-FFF2-40B4-BE49-F238E27FC236}">
                <a16:creationId xmlns:a16="http://schemas.microsoft.com/office/drawing/2014/main" id="{E183F367-E070-4973-AA9A-05389806F7EA}"/>
              </a:ext>
            </a:extLst>
          </p:cNvPr>
          <p:cNvCxnSpPr>
            <a:cxnSpLocks/>
          </p:cNvCxnSpPr>
          <p:nvPr/>
        </p:nvCxnSpPr>
        <p:spPr>
          <a:xfrm>
            <a:off x="318052" y="3814559"/>
            <a:ext cx="764120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77A376D3-A6D1-4DE5-A96A-607186205E9B}"/>
              </a:ext>
            </a:extLst>
          </p:cNvPr>
          <p:cNvSpPr txBox="1"/>
          <p:nvPr/>
        </p:nvSpPr>
        <p:spPr>
          <a:xfrm>
            <a:off x="8468031" y="3455610"/>
            <a:ext cx="2329732" cy="369332"/>
          </a:xfrm>
          <a:prstGeom prst="rect">
            <a:avLst/>
          </a:prstGeom>
          <a:noFill/>
        </p:spPr>
        <p:txBody>
          <a:bodyPr wrap="square" rtlCol="0">
            <a:spAutoFit/>
          </a:bodyPr>
          <a:lstStyle/>
          <a:p>
            <a:r>
              <a:rPr lang="fr-FR" b="1"/>
              <a:t>PHQ-9</a:t>
            </a:r>
          </a:p>
        </p:txBody>
      </p:sp>
      <p:cxnSp>
        <p:nvCxnSpPr>
          <p:cNvPr id="16" name="Connecteur droit 15">
            <a:extLst>
              <a:ext uri="{FF2B5EF4-FFF2-40B4-BE49-F238E27FC236}">
                <a16:creationId xmlns:a16="http://schemas.microsoft.com/office/drawing/2014/main" id="{66E4CA74-51C5-43AF-B1A8-629EE2716F63}"/>
              </a:ext>
            </a:extLst>
          </p:cNvPr>
          <p:cNvCxnSpPr/>
          <p:nvPr/>
        </p:nvCxnSpPr>
        <p:spPr>
          <a:xfrm flipV="1">
            <a:off x="3812650" y="3675411"/>
            <a:ext cx="0" cy="27829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4BECA39A-A618-4BFC-AF53-3DE03691619C}"/>
              </a:ext>
            </a:extLst>
          </p:cNvPr>
          <p:cNvSpPr txBox="1"/>
          <p:nvPr/>
        </p:nvSpPr>
        <p:spPr>
          <a:xfrm>
            <a:off x="3686091" y="3310055"/>
            <a:ext cx="253117" cy="369332"/>
          </a:xfrm>
          <a:prstGeom prst="rect">
            <a:avLst/>
          </a:prstGeom>
          <a:noFill/>
        </p:spPr>
        <p:txBody>
          <a:bodyPr wrap="square" rtlCol="0">
            <a:spAutoFit/>
          </a:bodyPr>
          <a:lstStyle/>
          <a:p>
            <a:r>
              <a:rPr lang="fr-FR"/>
              <a:t>0</a:t>
            </a:r>
          </a:p>
        </p:txBody>
      </p:sp>
      <p:cxnSp>
        <p:nvCxnSpPr>
          <p:cNvPr id="18" name="Connecteur droit 17">
            <a:extLst>
              <a:ext uri="{FF2B5EF4-FFF2-40B4-BE49-F238E27FC236}">
                <a16:creationId xmlns:a16="http://schemas.microsoft.com/office/drawing/2014/main" id="{681CC37B-7067-4A6B-A408-64F3CEBF9090}"/>
              </a:ext>
            </a:extLst>
          </p:cNvPr>
          <p:cNvCxnSpPr/>
          <p:nvPr/>
        </p:nvCxnSpPr>
        <p:spPr>
          <a:xfrm flipV="1">
            <a:off x="2084567" y="3680583"/>
            <a:ext cx="0" cy="27829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id="{7CB03A1F-D30B-465D-BFB5-06519CDA368A}"/>
              </a:ext>
            </a:extLst>
          </p:cNvPr>
          <p:cNvSpPr txBox="1"/>
          <p:nvPr/>
        </p:nvSpPr>
        <p:spPr>
          <a:xfrm>
            <a:off x="1958008" y="3315227"/>
            <a:ext cx="610263" cy="369332"/>
          </a:xfrm>
          <a:prstGeom prst="rect">
            <a:avLst/>
          </a:prstGeom>
          <a:noFill/>
        </p:spPr>
        <p:txBody>
          <a:bodyPr wrap="square" rtlCol="0">
            <a:spAutoFit/>
          </a:bodyPr>
          <a:lstStyle/>
          <a:p>
            <a:r>
              <a:rPr lang="fr-FR"/>
              <a:t>-1</a:t>
            </a:r>
          </a:p>
        </p:txBody>
      </p:sp>
      <p:cxnSp>
        <p:nvCxnSpPr>
          <p:cNvPr id="20" name="Connecteur droit 19">
            <a:extLst>
              <a:ext uri="{FF2B5EF4-FFF2-40B4-BE49-F238E27FC236}">
                <a16:creationId xmlns:a16="http://schemas.microsoft.com/office/drawing/2014/main" id="{83F36B7F-2A3D-4269-B41F-FF650AE26C05}"/>
              </a:ext>
            </a:extLst>
          </p:cNvPr>
          <p:cNvCxnSpPr/>
          <p:nvPr/>
        </p:nvCxnSpPr>
        <p:spPr>
          <a:xfrm flipV="1">
            <a:off x="5667290" y="3675411"/>
            <a:ext cx="0" cy="27829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1" name="ZoneTexte 20">
            <a:extLst>
              <a:ext uri="{FF2B5EF4-FFF2-40B4-BE49-F238E27FC236}">
                <a16:creationId xmlns:a16="http://schemas.microsoft.com/office/drawing/2014/main" id="{F5C58566-51CB-4926-A3C9-6CA90C67183B}"/>
              </a:ext>
            </a:extLst>
          </p:cNvPr>
          <p:cNvSpPr txBox="1"/>
          <p:nvPr/>
        </p:nvSpPr>
        <p:spPr>
          <a:xfrm>
            <a:off x="5540731" y="3310055"/>
            <a:ext cx="253117" cy="369332"/>
          </a:xfrm>
          <a:prstGeom prst="rect">
            <a:avLst/>
          </a:prstGeom>
          <a:noFill/>
        </p:spPr>
        <p:txBody>
          <a:bodyPr wrap="square" rtlCol="0">
            <a:spAutoFit/>
          </a:bodyPr>
          <a:lstStyle/>
          <a:p>
            <a:r>
              <a:rPr lang="fr-FR"/>
              <a:t>1</a:t>
            </a:r>
          </a:p>
        </p:txBody>
      </p:sp>
      <p:sp>
        <p:nvSpPr>
          <p:cNvPr id="25" name="ZoneTexte 24">
            <a:extLst>
              <a:ext uri="{FF2B5EF4-FFF2-40B4-BE49-F238E27FC236}">
                <a16:creationId xmlns:a16="http://schemas.microsoft.com/office/drawing/2014/main" id="{627C5D89-ECE4-4E99-AD1C-85912B7AD05C}"/>
              </a:ext>
            </a:extLst>
          </p:cNvPr>
          <p:cNvSpPr txBox="1"/>
          <p:nvPr/>
        </p:nvSpPr>
        <p:spPr>
          <a:xfrm>
            <a:off x="7003432" y="2773196"/>
            <a:ext cx="1911629" cy="369332"/>
          </a:xfrm>
          <a:prstGeom prst="rect">
            <a:avLst/>
          </a:prstGeom>
          <a:noFill/>
        </p:spPr>
        <p:txBody>
          <a:bodyPr wrap="square" rtlCol="0">
            <a:spAutoFit/>
          </a:bodyPr>
          <a:lstStyle/>
          <a:p>
            <a:r>
              <a:rPr lang="fr-FR" i="1"/>
              <a:t>Borne non-</a:t>
            </a:r>
            <a:r>
              <a:rPr lang="fr-FR" i="1" err="1"/>
              <a:t>inf</a:t>
            </a:r>
            <a:endParaRPr lang="fr-FR" i="1"/>
          </a:p>
        </p:txBody>
      </p:sp>
      <p:sp>
        <p:nvSpPr>
          <p:cNvPr id="28" name="ZoneTexte 27">
            <a:extLst>
              <a:ext uri="{FF2B5EF4-FFF2-40B4-BE49-F238E27FC236}">
                <a16:creationId xmlns:a16="http://schemas.microsoft.com/office/drawing/2014/main" id="{3C36FE13-FADC-492F-90F8-7927D226E421}"/>
              </a:ext>
            </a:extLst>
          </p:cNvPr>
          <p:cNvSpPr txBox="1"/>
          <p:nvPr/>
        </p:nvSpPr>
        <p:spPr>
          <a:xfrm>
            <a:off x="4999372" y="5483443"/>
            <a:ext cx="2959875" cy="369332"/>
          </a:xfrm>
          <a:prstGeom prst="rect">
            <a:avLst/>
          </a:prstGeom>
          <a:noFill/>
        </p:spPr>
        <p:txBody>
          <a:bodyPr wrap="square" rtlCol="0">
            <a:spAutoFit/>
          </a:bodyPr>
          <a:lstStyle/>
          <a:p>
            <a:r>
              <a:rPr lang="fr-FR" b="1" i="1">
                <a:solidFill>
                  <a:schemeClr val="accent5">
                    <a:lumMod val="50000"/>
                  </a:schemeClr>
                </a:solidFill>
              </a:rPr>
              <a:t>Zone de non-infériorité</a:t>
            </a:r>
          </a:p>
        </p:txBody>
      </p:sp>
      <p:sp>
        <p:nvSpPr>
          <p:cNvPr id="29" name="ZoneTexte 28">
            <a:extLst>
              <a:ext uri="{FF2B5EF4-FFF2-40B4-BE49-F238E27FC236}">
                <a16:creationId xmlns:a16="http://schemas.microsoft.com/office/drawing/2014/main" id="{2436B09F-5ECF-4BE2-94C0-2086C52CDCEB}"/>
              </a:ext>
            </a:extLst>
          </p:cNvPr>
          <p:cNvSpPr txBox="1"/>
          <p:nvPr/>
        </p:nvSpPr>
        <p:spPr>
          <a:xfrm>
            <a:off x="4750235" y="3953706"/>
            <a:ext cx="1345765" cy="369332"/>
          </a:xfrm>
          <a:prstGeom prst="rect">
            <a:avLst/>
          </a:prstGeom>
          <a:noFill/>
        </p:spPr>
        <p:txBody>
          <a:bodyPr wrap="square" rtlCol="0">
            <a:spAutoFit/>
          </a:bodyPr>
          <a:lstStyle/>
          <a:p>
            <a:r>
              <a:rPr lang="fr-FR" b="1" i="1">
                <a:solidFill>
                  <a:schemeClr val="accent5">
                    <a:lumMod val="50000"/>
                  </a:schemeClr>
                </a:solidFill>
              </a:rPr>
              <a:t>ET [IC95%]</a:t>
            </a:r>
          </a:p>
        </p:txBody>
      </p:sp>
      <p:pic>
        <p:nvPicPr>
          <p:cNvPr id="30" name="Image 29">
            <a:extLst>
              <a:ext uri="{FF2B5EF4-FFF2-40B4-BE49-F238E27FC236}">
                <a16:creationId xmlns:a16="http://schemas.microsoft.com/office/drawing/2014/main" id="{2166C156-3103-4B20-9AC0-11D27128C286}"/>
              </a:ext>
            </a:extLst>
          </p:cNvPr>
          <p:cNvPicPr>
            <a:picLocks noChangeAspect="1"/>
          </p:cNvPicPr>
          <p:nvPr/>
        </p:nvPicPr>
        <p:blipFill>
          <a:blip r:embed="rId2"/>
          <a:stretch>
            <a:fillRect/>
          </a:stretch>
        </p:blipFill>
        <p:spPr>
          <a:xfrm>
            <a:off x="127221" y="197758"/>
            <a:ext cx="9434222" cy="2106810"/>
          </a:xfrm>
          <a:prstGeom prst="rect">
            <a:avLst/>
          </a:prstGeom>
        </p:spPr>
      </p:pic>
      <p:sp>
        <p:nvSpPr>
          <p:cNvPr id="3" name="ZoneTexte 2">
            <a:extLst>
              <a:ext uri="{FF2B5EF4-FFF2-40B4-BE49-F238E27FC236}">
                <a16:creationId xmlns:a16="http://schemas.microsoft.com/office/drawing/2014/main" id="{386C1579-CFC6-410F-B08E-49515C7365C9}"/>
              </a:ext>
            </a:extLst>
          </p:cNvPr>
          <p:cNvSpPr txBox="1"/>
          <p:nvPr/>
        </p:nvSpPr>
        <p:spPr>
          <a:xfrm>
            <a:off x="8196945" y="4323038"/>
            <a:ext cx="3156855" cy="923330"/>
          </a:xfrm>
          <a:prstGeom prst="rect">
            <a:avLst/>
          </a:prstGeom>
          <a:noFill/>
        </p:spPr>
        <p:txBody>
          <a:bodyPr wrap="square" rtlCol="0">
            <a:spAutoFit/>
          </a:bodyPr>
          <a:lstStyle/>
          <a:p>
            <a:r>
              <a:rPr lang="fr-FR" dirty="0"/>
              <a:t>ATTENTION : si </a:t>
            </a:r>
            <a:r>
              <a:rPr lang="fr-FR" dirty="0" err="1"/>
              <a:t>non-infériorité</a:t>
            </a:r>
            <a:r>
              <a:rPr lang="fr-FR" dirty="0"/>
              <a:t> non significative ne pas conclure à l’équivalence !</a:t>
            </a:r>
          </a:p>
        </p:txBody>
      </p:sp>
      <p:sp>
        <p:nvSpPr>
          <p:cNvPr id="4" name="Espace réservé du numéro de diapositive 3">
            <a:extLst>
              <a:ext uri="{FF2B5EF4-FFF2-40B4-BE49-F238E27FC236}">
                <a16:creationId xmlns:a16="http://schemas.microsoft.com/office/drawing/2014/main" id="{EB6DC3BF-76C1-768B-C957-13E952D90DED}"/>
              </a:ext>
            </a:extLst>
          </p:cNvPr>
          <p:cNvSpPr>
            <a:spLocks noGrp="1"/>
          </p:cNvSpPr>
          <p:nvPr>
            <p:ph type="sldNum" sz="quarter" idx="12"/>
          </p:nvPr>
        </p:nvSpPr>
        <p:spPr/>
        <p:txBody>
          <a:bodyPr/>
          <a:lstStyle/>
          <a:p>
            <a:fld id="{AC03E45C-6454-4C7E-A460-36074AB91F69}" type="slidenum">
              <a:rPr lang="fr-FR" smtClean="0"/>
              <a:t>24</a:t>
            </a:fld>
            <a:endParaRPr lang="fr-FR"/>
          </a:p>
        </p:txBody>
      </p:sp>
      <p:sp>
        <p:nvSpPr>
          <p:cNvPr id="6" name="ZoneTexte 5">
            <a:extLst>
              <a:ext uri="{FF2B5EF4-FFF2-40B4-BE49-F238E27FC236}">
                <a16:creationId xmlns:a16="http://schemas.microsoft.com/office/drawing/2014/main" id="{0C693BFB-80CB-A921-13C9-B163DA22510B}"/>
              </a:ext>
            </a:extLst>
          </p:cNvPr>
          <p:cNvSpPr txBox="1"/>
          <p:nvPr/>
        </p:nvSpPr>
        <p:spPr>
          <a:xfrm>
            <a:off x="7170745" y="3270944"/>
            <a:ext cx="788502" cy="369332"/>
          </a:xfrm>
          <a:prstGeom prst="rect">
            <a:avLst/>
          </a:prstGeom>
          <a:noFill/>
        </p:spPr>
        <p:txBody>
          <a:bodyPr wrap="square" rtlCol="0">
            <a:spAutoFit/>
          </a:bodyPr>
          <a:lstStyle/>
          <a:p>
            <a:r>
              <a:rPr lang="fr-FR"/>
              <a:t>1.9</a:t>
            </a:r>
          </a:p>
        </p:txBody>
      </p:sp>
      <p:cxnSp>
        <p:nvCxnSpPr>
          <p:cNvPr id="7" name="Connecteur droit 6">
            <a:extLst>
              <a:ext uri="{FF2B5EF4-FFF2-40B4-BE49-F238E27FC236}">
                <a16:creationId xmlns:a16="http://schemas.microsoft.com/office/drawing/2014/main" id="{E0E2320B-11C1-875C-825B-3F01EA32CB95}"/>
              </a:ext>
            </a:extLst>
          </p:cNvPr>
          <p:cNvCxnSpPr/>
          <p:nvPr/>
        </p:nvCxnSpPr>
        <p:spPr>
          <a:xfrm flipV="1">
            <a:off x="7463875" y="3664681"/>
            <a:ext cx="0" cy="27829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 name="Connecteur droit avec flèche 8">
            <a:extLst>
              <a:ext uri="{FF2B5EF4-FFF2-40B4-BE49-F238E27FC236}">
                <a16:creationId xmlns:a16="http://schemas.microsoft.com/office/drawing/2014/main" id="{E3A7CA2B-C227-5C9F-2E82-0C0FA29B0510}"/>
              </a:ext>
            </a:extLst>
          </p:cNvPr>
          <p:cNvCxnSpPr>
            <a:cxnSpLocks/>
          </p:cNvCxnSpPr>
          <p:nvPr/>
        </p:nvCxnSpPr>
        <p:spPr>
          <a:xfrm flipH="1" flipV="1">
            <a:off x="991890" y="6352143"/>
            <a:ext cx="5455404" cy="420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C2696FFF-FF89-35E4-F158-00212092A10E}"/>
              </a:ext>
            </a:extLst>
          </p:cNvPr>
          <p:cNvSpPr txBox="1"/>
          <p:nvPr/>
        </p:nvSpPr>
        <p:spPr>
          <a:xfrm>
            <a:off x="656425" y="6352143"/>
            <a:ext cx="546945" cy="369332"/>
          </a:xfrm>
          <a:prstGeom prst="rect">
            <a:avLst/>
          </a:prstGeom>
          <a:noFill/>
        </p:spPr>
        <p:txBody>
          <a:bodyPr wrap="none" rtlCol="0">
            <a:spAutoFit/>
          </a:bodyPr>
          <a:lstStyle/>
          <a:p>
            <a:r>
              <a:rPr lang="fr-FR"/>
              <a:t>-1.5</a:t>
            </a:r>
          </a:p>
        </p:txBody>
      </p:sp>
      <p:sp>
        <p:nvSpPr>
          <p:cNvPr id="12" name="ZoneTexte 11">
            <a:extLst>
              <a:ext uri="{FF2B5EF4-FFF2-40B4-BE49-F238E27FC236}">
                <a16:creationId xmlns:a16="http://schemas.microsoft.com/office/drawing/2014/main" id="{F3EDB5D6-4E49-D6A8-21D4-12738009A649}"/>
              </a:ext>
            </a:extLst>
          </p:cNvPr>
          <p:cNvSpPr txBox="1"/>
          <p:nvPr/>
        </p:nvSpPr>
        <p:spPr>
          <a:xfrm>
            <a:off x="6098894" y="6352143"/>
            <a:ext cx="476412" cy="369332"/>
          </a:xfrm>
          <a:prstGeom prst="rect">
            <a:avLst/>
          </a:prstGeom>
          <a:noFill/>
        </p:spPr>
        <p:txBody>
          <a:bodyPr wrap="none" rtlCol="0">
            <a:spAutoFit/>
          </a:bodyPr>
          <a:lstStyle/>
          <a:p>
            <a:r>
              <a:rPr lang="fr-FR"/>
              <a:t>1.6</a:t>
            </a:r>
          </a:p>
        </p:txBody>
      </p:sp>
    </p:spTree>
    <p:extLst>
      <p:ext uri="{BB962C8B-B14F-4D97-AF65-F5344CB8AC3E}">
        <p14:creationId xmlns:p14="http://schemas.microsoft.com/office/powerpoint/2010/main" val="3234843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B2EABA3-E538-442E-A542-9713E9E55964}"/>
              </a:ext>
            </a:extLst>
          </p:cNvPr>
          <p:cNvSpPr>
            <a:spLocks noGrp="1"/>
          </p:cNvSpPr>
          <p:nvPr>
            <p:ph idx="1"/>
          </p:nvPr>
        </p:nvSpPr>
        <p:spPr/>
        <p:txBody>
          <a:bodyPr>
            <a:normAutofit/>
          </a:bodyPr>
          <a:lstStyle/>
          <a:p>
            <a:pPr marL="342900" lvl="0" indent="-342900">
              <a:lnSpc>
                <a:spcPct val="107000"/>
              </a:lnSpc>
              <a:buFont typeface="+mj-lt"/>
              <a:buAutoNum type="alphaUcPeriod"/>
            </a:pPr>
            <a:r>
              <a:rPr lang="fr-FR">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Majorer la probabilité de détecter une différence entre les deux groupes s’il en existe réellement une</a:t>
            </a:r>
          </a:p>
          <a:p>
            <a:pPr marL="342900" lvl="0" indent="-342900">
              <a:lnSpc>
                <a:spcPct val="107000"/>
              </a:lnSpc>
              <a:buFont typeface="+mj-lt"/>
              <a:buAutoNum type="alphaUcPeriod"/>
            </a:pPr>
            <a:r>
              <a:rPr lang="fr-FR">
                <a:effectLst/>
                <a:latin typeface="Calibri" panose="020F0502020204030204" pitchFamily="34" charset="0"/>
                <a:ea typeface="Calibri" panose="020F0502020204030204" pitchFamily="34" charset="0"/>
                <a:cs typeface="Times New Roman" panose="02020603050405020304" pitchFamily="18" charset="0"/>
              </a:rPr>
              <a:t>Pouvoir rendre aveugle le patient de son intervention</a:t>
            </a:r>
          </a:p>
          <a:p>
            <a:pPr marL="342900" lvl="0" indent="-342900">
              <a:lnSpc>
                <a:spcPct val="107000"/>
              </a:lnSpc>
              <a:buFont typeface="+mj-lt"/>
              <a:buAutoNum type="alphaUcPeriod"/>
            </a:pPr>
            <a:r>
              <a:rPr lang="fr-FR">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Diminuer le nombre de sujet nécessaire</a:t>
            </a:r>
          </a:p>
          <a:p>
            <a:pPr marL="342900" lvl="0" indent="-342900">
              <a:lnSpc>
                <a:spcPct val="107000"/>
              </a:lnSpc>
              <a:spcAft>
                <a:spcPts val="800"/>
              </a:spcAft>
              <a:buFont typeface="+mj-lt"/>
              <a:buAutoNum type="alphaUcPeriod"/>
              <a:tabLst>
                <a:tab pos="457200" algn="l"/>
              </a:tabLst>
            </a:pPr>
            <a:r>
              <a:rPr lang="fr-FR">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Réduire les erreurs de mesure sur le critère de jugement</a:t>
            </a:r>
          </a:p>
          <a:p>
            <a:pPr marL="342900" lvl="0" indent="-342900">
              <a:lnSpc>
                <a:spcPct val="107000"/>
              </a:lnSpc>
              <a:spcAft>
                <a:spcPts val="800"/>
              </a:spcAft>
              <a:buFont typeface="+mj-lt"/>
              <a:buAutoNum type="alphaUcPeriod"/>
            </a:pPr>
            <a:r>
              <a:rPr lang="fr-FR">
                <a:effectLst/>
                <a:latin typeface="Calibri" panose="020F0502020204030204" pitchFamily="34" charset="0"/>
                <a:ea typeface="Calibri" panose="020F0502020204030204" pitchFamily="34" charset="0"/>
                <a:cs typeface="Times New Roman" panose="02020603050405020304" pitchFamily="18" charset="0"/>
              </a:rPr>
              <a:t>Rendre le critère de jugement objectif</a:t>
            </a:r>
          </a:p>
          <a:p>
            <a:endParaRPr lang="fr-FR"/>
          </a:p>
        </p:txBody>
      </p:sp>
      <p:sp>
        <p:nvSpPr>
          <p:cNvPr id="7" name="Titre 1">
            <a:extLst>
              <a:ext uri="{FF2B5EF4-FFF2-40B4-BE49-F238E27FC236}">
                <a16:creationId xmlns:a16="http://schemas.microsoft.com/office/drawing/2014/main" id="{29576EF6-A6A1-4C98-BAF9-06AF62682022}"/>
              </a:ext>
            </a:extLst>
          </p:cNvPr>
          <p:cNvSpPr>
            <a:spLocks noGrp="1"/>
          </p:cNvSpPr>
          <p:nvPr>
            <p:ph type="title"/>
          </p:nvPr>
        </p:nvSpPr>
        <p:spPr>
          <a:xfrm>
            <a:off x="501445" y="681037"/>
            <a:ext cx="10106025" cy="1055687"/>
          </a:xfrm>
        </p:spPr>
        <p:txBody>
          <a:bodyPr>
            <a:normAutofit fontScale="90000"/>
          </a:bodyPr>
          <a:lstStyle/>
          <a:p>
            <a:r>
              <a:rPr lang="fr-FR" sz="2700" b="1">
                <a:effectLst/>
                <a:latin typeface="Lato" panose="020F0502020204030203" pitchFamily="34" charset="0"/>
                <a:ea typeface="Lato" panose="020F0502020204030203" pitchFamily="34" charset="0"/>
                <a:cs typeface="Lato" panose="020F0502020204030203" pitchFamily="34" charset="0"/>
              </a:rPr>
              <a:t>QCM 6. Si les auteurs avaient choisi une mesure du critère de jugement principal par hétéro-questionnaire, sachant que les hétéro-questionnaires sont des instruments de mesure plus précis que les auto-questionnaires, quelles auraient pu être les conséquences sur l’étude ?</a:t>
            </a:r>
            <a:br>
              <a:rPr lang="fr-FR" sz="1800">
                <a:effectLst/>
                <a:latin typeface="Calibri" panose="020F0502020204030204" pitchFamily="34" charset="0"/>
                <a:ea typeface="Calibri" panose="020F0502020204030204" pitchFamily="34" charset="0"/>
                <a:cs typeface="Times New Roman" panose="02020603050405020304" pitchFamily="18" charset="0"/>
              </a:rPr>
            </a:br>
            <a:endParaRPr lang="fr-FR"/>
          </a:p>
        </p:txBody>
      </p:sp>
      <p:sp>
        <p:nvSpPr>
          <p:cNvPr id="2" name="Espace réservé du numéro de diapositive 1">
            <a:extLst>
              <a:ext uri="{FF2B5EF4-FFF2-40B4-BE49-F238E27FC236}">
                <a16:creationId xmlns:a16="http://schemas.microsoft.com/office/drawing/2014/main" id="{D6803B94-CCB3-840A-4056-C094C486605E}"/>
              </a:ext>
            </a:extLst>
          </p:cNvPr>
          <p:cNvSpPr>
            <a:spLocks noGrp="1"/>
          </p:cNvSpPr>
          <p:nvPr>
            <p:ph type="sldNum" sz="quarter" idx="12"/>
          </p:nvPr>
        </p:nvSpPr>
        <p:spPr/>
        <p:txBody>
          <a:bodyPr/>
          <a:lstStyle/>
          <a:p>
            <a:fld id="{AC03E45C-6454-4C7E-A460-36074AB91F69}" type="slidenum">
              <a:rPr lang="fr-FR" smtClean="0"/>
              <a:t>25</a:t>
            </a:fld>
            <a:endParaRPr lang="fr-FR"/>
          </a:p>
        </p:txBody>
      </p:sp>
    </p:spTree>
    <p:extLst>
      <p:ext uri="{BB962C8B-B14F-4D97-AF65-F5344CB8AC3E}">
        <p14:creationId xmlns:p14="http://schemas.microsoft.com/office/powerpoint/2010/main" val="36958113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D77B09-E946-4018-9956-025045EE842D}"/>
              </a:ext>
            </a:extLst>
          </p:cNvPr>
          <p:cNvSpPr>
            <a:spLocks noGrp="1"/>
          </p:cNvSpPr>
          <p:nvPr>
            <p:ph type="title"/>
          </p:nvPr>
        </p:nvSpPr>
        <p:spPr>
          <a:xfrm>
            <a:off x="838200" y="565612"/>
            <a:ext cx="10106108" cy="1055171"/>
          </a:xfrm>
        </p:spPr>
        <p:txBody>
          <a:bodyPr>
            <a:normAutofit fontScale="90000"/>
          </a:bodyPr>
          <a:lstStyle/>
          <a:p>
            <a:r>
              <a:rPr lang="fr-FR" sz="2700" b="1">
                <a:effectLst/>
                <a:latin typeface="Lato" panose="020F0502020204030203" pitchFamily="34" charset="0"/>
                <a:ea typeface="Lato" panose="020F0502020204030203" pitchFamily="34" charset="0"/>
                <a:cs typeface="Lato" panose="020F0502020204030203" pitchFamily="34" charset="0"/>
              </a:rPr>
              <a:t>QCM 7 Les auteurs expliquent avoir vérifiés la qualité des deux interventions en cotant les films des sessions psychothérapeutiques. Dans quel but ?</a:t>
            </a:r>
            <a:endParaRPr lang="fr-FR"/>
          </a:p>
        </p:txBody>
      </p:sp>
      <p:sp>
        <p:nvSpPr>
          <p:cNvPr id="3" name="Espace réservé du contenu 2">
            <a:extLst>
              <a:ext uri="{FF2B5EF4-FFF2-40B4-BE49-F238E27FC236}">
                <a16:creationId xmlns:a16="http://schemas.microsoft.com/office/drawing/2014/main" id="{B7CBBD31-4E5C-4788-8779-F66161D2EE57}"/>
              </a:ext>
            </a:extLst>
          </p:cNvPr>
          <p:cNvSpPr>
            <a:spLocks noGrp="1"/>
          </p:cNvSpPr>
          <p:nvPr>
            <p:ph idx="1"/>
          </p:nvPr>
        </p:nvSpPr>
        <p:spPr/>
        <p:txBody>
          <a:bodyPr/>
          <a:lstStyle/>
          <a:p>
            <a:pPr marL="342900" lvl="0" indent="-342900">
              <a:lnSpc>
                <a:spcPct val="107000"/>
              </a:lnSpc>
              <a:buFont typeface="+mj-lt"/>
              <a:buAutoNum type="alphaUcPeriod"/>
            </a:pPr>
            <a:r>
              <a:rPr lang="fr-FR" sz="320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Contrôler un biais de réalisation</a:t>
            </a:r>
          </a:p>
          <a:p>
            <a:pPr marL="342900" lvl="0" indent="-342900">
              <a:lnSpc>
                <a:spcPct val="107000"/>
              </a:lnSpc>
              <a:buFont typeface="+mj-lt"/>
              <a:buAutoNum type="alphaUcPeriod"/>
            </a:pPr>
            <a:r>
              <a:rPr lang="fr-FR" sz="3200">
                <a:effectLst/>
                <a:latin typeface="Calibri" panose="020F0502020204030204" pitchFamily="34" charset="0"/>
                <a:ea typeface="Calibri" panose="020F0502020204030204" pitchFamily="34" charset="0"/>
                <a:cs typeface="Times New Roman" panose="02020603050405020304" pitchFamily="18" charset="0"/>
              </a:rPr>
              <a:t>Contrôler un effet de régression à la moyenne</a:t>
            </a:r>
          </a:p>
          <a:p>
            <a:pPr marL="342900" lvl="0" indent="-342900">
              <a:lnSpc>
                <a:spcPct val="107000"/>
              </a:lnSpc>
              <a:buFont typeface="+mj-lt"/>
              <a:buAutoNum type="alphaUcPeriod"/>
            </a:pPr>
            <a:r>
              <a:rPr lang="fr-FR" sz="3200">
                <a:effectLst/>
                <a:latin typeface="Calibri" panose="020F0502020204030204" pitchFamily="34" charset="0"/>
                <a:ea typeface="Calibri" panose="020F0502020204030204" pitchFamily="34" charset="0"/>
                <a:cs typeface="Times New Roman" panose="02020603050405020304" pitchFamily="18" charset="0"/>
              </a:rPr>
              <a:t>Contrôler un biais d’attrition</a:t>
            </a:r>
          </a:p>
          <a:p>
            <a:pPr marL="342900" lvl="0" indent="-342900">
              <a:lnSpc>
                <a:spcPct val="107000"/>
              </a:lnSpc>
              <a:buFont typeface="+mj-lt"/>
              <a:buAutoNum type="alphaUcPeriod"/>
            </a:pPr>
            <a:r>
              <a:rPr lang="fr-FR" sz="3200">
                <a:effectLst/>
                <a:latin typeface="Calibri" panose="020F0502020204030204" pitchFamily="34" charset="0"/>
                <a:ea typeface="Calibri" panose="020F0502020204030204" pitchFamily="34" charset="0"/>
                <a:cs typeface="Times New Roman" panose="02020603050405020304" pitchFamily="18" charset="0"/>
              </a:rPr>
              <a:t>Contrôler un facteur de confusion</a:t>
            </a:r>
          </a:p>
          <a:p>
            <a:pPr marL="342900" lvl="0" indent="-342900">
              <a:lnSpc>
                <a:spcPct val="107000"/>
              </a:lnSpc>
              <a:spcAft>
                <a:spcPts val="800"/>
              </a:spcAft>
              <a:buFont typeface="+mj-lt"/>
              <a:buAutoNum type="alphaUcPeriod"/>
            </a:pPr>
            <a:r>
              <a:rPr lang="fr-FR" sz="3200">
                <a:effectLst/>
                <a:latin typeface="Calibri" panose="020F0502020204030204" pitchFamily="34" charset="0"/>
                <a:ea typeface="Calibri" panose="020F0502020204030204" pitchFamily="34" charset="0"/>
                <a:cs typeface="Times New Roman" panose="02020603050405020304" pitchFamily="18" charset="0"/>
              </a:rPr>
              <a:t>Aucune bonne réponse</a:t>
            </a:r>
          </a:p>
          <a:p>
            <a:endParaRPr lang="fr-FR"/>
          </a:p>
        </p:txBody>
      </p:sp>
      <p:sp>
        <p:nvSpPr>
          <p:cNvPr id="4" name="Espace réservé du numéro de diapositive 3">
            <a:extLst>
              <a:ext uri="{FF2B5EF4-FFF2-40B4-BE49-F238E27FC236}">
                <a16:creationId xmlns:a16="http://schemas.microsoft.com/office/drawing/2014/main" id="{60DC0171-2450-7CD7-4716-FB1E4DE2E44F}"/>
              </a:ext>
            </a:extLst>
          </p:cNvPr>
          <p:cNvSpPr>
            <a:spLocks noGrp="1"/>
          </p:cNvSpPr>
          <p:nvPr>
            <p:ph type="sldNum" sz="quarter" idx="12"/>
          </p:nvPr>
        </p:nvSpPr>
        <p:spPr/>
        <p:txBody>
          <a:bodyPr/>
          <a:lstStyle/>
          <a:p>
            <a:fld id="{AC03E45C-6454-4C7E-A460-36074AB91F69}" type="slidenum">
              <a:rPr lang="fr-FR" smtClean="0"/>
              <a:t>26</a:t>
            </a:fld>
            <a:endParaRPr lang="fr-FR"/>
          </a:p>
        </p:txBody>
      </p:sp>
    </p:spTree>
    <p:extLst>
      <p:ext uri="{BB962C8B-B14F-4D97-AF65-F5344CB8AC3E}">
        <p14:creationId xmlns:p14="http://schemas.microsoft.com/office/powerpoint/2010/main" val="11153219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977732-3C18-4628-83C4-32DECE72C339}"/>
              </a:ext>
            </a:extLst>
          </p:cNvPr>
          <p:cNvSpPr>
            <a:spLocks noGrp="1"/>
          </p:cNvSpPr>
          <p:nvPr>
            <p:ph type="title"/>
          </p:nvPr>
        </p:nvSpPr>
        <p:spPr>
          <a:xfrm>
            <a:off x="707923" y="416461"/>
            <a:ext cx="10106108" cy="1055171"/>
          </a:xfrm>
        </p:spPr>
        <p:txBody>
          <a:bodyPr/>
          <a:lstStyle/>
          <a:p>
            <a:r>
              <a:rPr lang="fr-FR"/>
              <a:t>QCM 7</a:t>
            </a:r>
          </a:p>
        </p:txBody>
      </p:sp>
      <p:sp>
        <p:nvSpPr>
          <p:cNvPr id="3" name="Espace réservé du contenu 2">
            <a:extLst>
              <a:ext uri="{FF2B5EF4-FFF2-40B4-BE49-F238E27FC236}">
                <a16:creationId xmlns:a16="http://schemas.microsoft.com/office/drawing/2014/main" id="{9B39C29D-2E09-421E-A404-13C48BD290D9}"/>
              </a:ext>
            </a:extLst>
          </p:cNvPr>
          <p:cNvSpPr>
            <a:spLocks noGrp="1"/>
          </p:cNvSpPr>
          <p:nvPr>
            <p:ph idx="1"/>
          </p:nvPr>
        </p:nvSpPr>
        <p:spPr/>
        <p:txBody>
          <a:bodyPr/>
          <a:lstStyle/>
          <a:p>
            <a:r>
              <a:rPr lang="fr-FR"/>
              <a:t>Vérification de la qualité des interventions = vérification que l’intervention soit donnée de façon optimale tout au long de l’étude</a:t>
            </a:r>
          </a:p>
          <a:p>
            <a:pPr marL="0" indent="0">
              <a:buNone/>
            </a:pPr>
            <a:endParaRPr lang="fr-FR"/>
          </a:p>
          <a:p>
            <a:r>
              <a:rPr lang="fr-FR"/>
              <a:t>Permet de vérifier un biais de réalisation ou de suivi</a:t>
            </a:r>
          </a:p>
          <a:p>
            <a:endParaRPr lang="fr-FR"/>
          </a:p>
          <a:p>
            <a:pPr marL="0" indent="0">
              <a:buNone/>
            </a:pPr>
            <a:endParaRPr lang="fr-FR"/>
          </a:p>
        </p:txBody>
      </p:sp>
      <p:sp>
        <p:nvSpPr>
          <p:cNvPr id="4" name="Espace réservé du numéro de diapositive 3">
            <a:extLst>
              <a:ext uri="{FF2B5EF4-FFF2-40B4-BE49-F238E27FC236}">
                <a16:creationId xmlns:a16="http://schemas.microsoft.com/office/drawing/2014/main" id="{774C49DA-8339-370D-26DE-992B7826C9D7}"/>
              </a:ext>
            </a:extLst>
          </p:cNvPr>
          <p:cNvSpPr>
            <a:spLocks noGrp="1"/>
          </p:cNvSpPr>
          <p:nvPr>
            <p:ph type="sldNum" sz="quarter" idx="12"/>
          </p:nvPr>
        </p:nvSpPr>
        <p:spPr/>
        <p:txBody>
          <a:bodyPr/>
          <a:lstStyle/>
          <a:p>
            <a:fld id="{AC03E45C-6454-4C7E-A460-36074AB91F69}" type="slidenum">
              <a:rPr lang="fr-FR" smtClean="0"/>
              <a:t>27</a:t>
            </a:fld>
            <a:endParaRPr lang="fr-FR"/>
          </a:p>
        </p:txBody>
      </p:sp>
    </p:spTree>
    <p:extLst>
      <p:ext uri="{BB962C8B-B14F-4D97-AF65-F5344CB8AC3E}">
        <p14:creationId xmlns:p14="http://schemas.microsoft.com/office/powerpoint/2010/main" val="7200952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F690E8-9B9F-4B90-8BE9-B853C88CA35F}"/>
              </a:ext>
            </a:extLst>
          </p:cNvPr>
          <p:cNvSpPr>
            <a:spLocks noGrp="1"/>
          </p:cNvSpPr>
          <p:nvPr>
            <p:ph type="title"/>
          </p:nvPr>
        </p:nvSpPr>
        <p:spPr>
          <a:xfrm>
            <a:off x="668552" y="101417"/>
            <a:ext cx="10106108" cy="1055171"/>
          </a:xfrm>
        </p:spPr>
        <p:txBody>
          <a:bodyPr/>
          <a:lstStyle/>
          <a:p>
            <a:r>
              <a:rPr lang="fr-FR"/>
              <a:t>Les essais en NI sont sensibles à :</a:t>
            </a:r>
          </a:p>
        </p:txBody>
      </p:sp>
      <p:sp>
        <p:nvSpPr>
          <p:cNvPr id="3" name="Espace réservé du contenu 2">
            <a:extLst>
              <a:ext uri="{FF2B5EF4-FFF2-40B4-BE49-F238E27FC236}">
                <a16:creationId xmlns:a16="http://schemas.microsoft.com/office/drawing/2014/main" id="{4FA32FCC-0716-4A98-8831-FCA6361141C9}"/>
              </a:ext>
            </a:extLst>
          </p:cNvPr>
          <p:cNvSpPr>
            <a:spLocks noGrp="1"/>
          </p:cNvSpPr>
          <p:nvPr>
            <p:ph idx="1"/>
          </p:nvPr>
        </p:nvSpPr>
        <p:spPr/>
        <p:txBody>
          <a:bodyPr/>
          <a:lstStyle/>
          <a:p>
            <a:endParaRPr lang="fr-FR"/>
          </a:p>
        </p:txBody>
      </p:sp>
      <p:pic>
        <p:nvPicPr>
          <p:cNvPr id="4" name="Image 3">
            <a:extLst>
              <a:ext uri="{FF2B5EF4-FFF2-40B4-BE49-F238E27FC236}">
                <a16:creationId xmlns:a16="http://schemas.microsoft.com/office/drawing/2014/main" id="{D87698B6-7BC0-4AE0-A7F6-33136DEAD656}"/>
              </a:ext>
            </a:extLst>
          </p:cNvPr>
          <p:cNvPicPr>
            <a:picLocks noChangeAspect="1"/>
          </p:cNvPicPr>
          <p:nvPr/>
        </p:nvPicPr>
        <p:blipFill>
          <a:blip r:embed="rId2"/>
          <a:stretch>
            <a:fillRect/>
          </a:stretch>
        </p:blipFill>
        <p:spPr>
          <a:xfrm>
            <a:off x="668552" y="1509057"/>
            <a:ext cx="10854895" cy="4667906"/>
          </a:xfrm>
          <a:prstGeom prst="rect">
            <a:avLst/>
          </a:prstGeom>
        </p:spPr>
      </p:pic>
      <p:sp>
        <p:nvSpPr>
          <p:cNvPr id="5" name="Espace réservé du numéro de diapositive 4">
            <a:extLst>
              <a:ext uri="{FF2B5EF4-FFF2-40B4-BE49-F238E27FC236}">
                <a16:creationId xmlns:a16="http://schemas.microsoft.com/office/drawing/2014/main" id="{0D05060C-3B72-B4E2-BC57-D8867123C16A}"/>
              </a:ext>
            </a:extLst>
          </p:cNvPr>
          <p:cNvSpPr>
            <a:spLocks noGrp="1"/>
          </p:cNvSpPr>
          <p:nvPr>
            <p:ph type="sldNum" sz="quarter" idx="12"/>
          </p:nvPr>
        </p:nvSpPr>
        <p:spPr/>
        <p:txBody>
          <a:bodyPr/>
          <a:lstStyle/>
          <a:p>
            <a:fld id="{AC03E45C-6454-4C7E-A460-36074AB91F69}" type="slidenum">
              <a:rPr lang="fr-FR" smtClean="0"/>
              <a:t>28</a:t>
            </a:fld>
            <a:endParaRPr lang="fr-FR"/>
          </a:p>
        </p:txBody>
      </p:sp>
    </p:spTree>
    <p:extLst>
      <p:ext uri="{BB962C8B-B14F-4D97-AF65-F5344CB8AC3E}">
        <p14:creationId xmlns:p14="http://schemas.microsoft.com/office/powerpoint/2010/main" val="31320000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319B49-8646-4979-976E-9CC46895CA75}"/>
              </a:ext>
            </a:extLst>
          </p:cNvPr>
          <p:cNvSpPr>
            <a:spLocks noGrp="1"/>
          </p:cNvSpPr>
          <p:nvPr>
            <p:ph type="title"/>
          </p:nvPr>
        </p:nvSpPr>
        <p:spPr>
          <a:xfrm>
            <a:off x="838200" y="318727"/>
            <a:ext cx="10106108" cy="1055171"/>
          </a:xfrm>
        </p:spPr>
        <p:txBody>
          <a:bodyPr>
            <a:noAutofit/>
          </a:bodyPr>
          <a:lstStyle/>
          <a:p>
            <a:r>
              <a:rPr lang="fr-FR" sz="2400" b="1">
                <a:effectLst/>
                <a:latin typeface="Lato" panose="020F0502020204030203" pitchFamily="34" charset="0"/>
                <a:ea typeface="Lato" panose="020F0502020204030203" pitchFamily="34" charset="0"/>
                <a:cs typeface="Lato" panose="020F0502020204030203" pitchFamily="34" charset="0"/>
              </a:rPr>
              <a:t>QCM 8. Quel(s) est(sont) le(s) critère(s) pour interpréter un essai de non-infériorité en un essai de supériorité ? </a:t>
            </a:r>
            <a:endParaRPr lang="fr-FR"/>
          </a:p>
        </p:txBody>
      </p:sp>
      <p:sp>
        <p:nvSpPr>
          <p:cNvPr id="3" name="Espace réservé du contenu 2">
            <a:extLst>
              <a:ext uri="{FF2B5EF4-FFF2-40B4-BE49-F238E27FC236}">
                <a16:creationId xmlns:a16="http://schemas.microsoft.com/office/drawing/2014/main" id="{3B09FB45-FC02-4533-A79B-8BC82A9E765A}"/>
              </a:ext>
            </a:extLst>
          </p:cNvPr>
          <p:cNvSpPr>
            <a:spLocks noGrp="1"/>
          </p:cNvSpPr>
          <p:nvPr>
            <p:ph idx="1"/>
          </p:nvPr>
        </p:nvSpPr>
        <p:spPr/>
        <p:txBody>
          <a:bodyPr/>
          <a:lstStyle/>
          <a:p>
            <a:pPr marL="342900" lvl="0" indent="-342900">
              <a:lnSpc>
                <a:spcPct val="107000"/>
              </a:lnSpc>
              <a:buFont typeface="+mj-lt"/>
              <a:buAutoNum type="alphaUcPeriod"/>
            </a:pPr>
            <a:r>
              <a:rPr lang="fr-FR" sz="24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Utiliser le même critère de jugement principal dans les deux analyses</a:t>
            </a:r>
          </a:p>
          <a:p>
            <a:pPr marL="342900" lvl="0" indent="-342900">
              <a:lnSpc>
                <a:spcPct val="107000"/>
              </a:lnSpc>
              <a:buFont typeface="+mj-lt"/>
              <a:buAutoNum type="alphaUcPeriod"/>
            </a:pPr>
            <a:r>
              <a:rPr lang="fr-FR" sz="2400" dirty="0">
                <a:effectLst/>
                <a:latin typeface="Calibri" panose="020F0502020204030204" pitchFamily="34" charset="0"/>
                <a:ea typeface="Calibri" panose="020F0502020204030204" pitchFamily="34" charset="0"/>
                <a:cs typeface="Times New Roman" panose="02020603050405020304" pitchFamily="18" charset="0"/>
              </a:rPr>
              <a:t>Réaliser l’analyse de supériorité du critère du jugement principale en per protocole</a:t>
            </a:r>
          </a:p>
          <a:p>
            <a:pPr marL="342900" lvl="0" indent="-342900">
              <a:lnSpc>
                <a:spcPct val="107000"/>
              </a:lnSpc>
              <a:buFont typeface="+mj-lt"/>
              <a:buAutoNum type="alphaUcPeriod"/>
            </a:pPr>
            <a:r>
              <a:rPr lang="fr-FR" sz="24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De démontrer en premier lieu la </a:t>
            </a:r>
            <a:r>
              <a:rPr lang="fr-FR" sz="2400" b="1" dirty="0" err="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non-infériorité</a:t>
            </a:r>
            <a:r>
              <a:rPr lang="fr-FR" sz="24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sur l’analyse en intention de traiter et sur l’analyse en per protocole</a:t>
            </a:r>
          </a:p>
          <a:p>
            <a:pPr marL="342900" lvl="0" indent="-342900">
              <a:lnSpc>
                <a:spcPct val="107000"/>
              </a:lnSpc>
              <a:buFont typeface="+mj-lt"/>
              <a:buAutoNum type="alphaUcPeriod"/>
            </a:pPr>
            <a:r>
              <a:rPr lang="fr-FR" sz="24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D’utiliser un risque alpha à 5 % en bilatéral</a:t>
            </a:r>
          </a:p>
          <a:p>
            <a:pPr marL="342900" lvl="0" indent="-342900">
              <a:lnSpc>
                <a:spcPct val="107000"/>
              </a:lnSpc>
              <a:spcAft>
                <a:spcPts val="800"/>
              </a:spcAft>
              <a:buFont typeface="+mj-lt"/>
              <a:buAutoNum type="alphaUcPeriod"/>
            </a:pPr>
            <a:r>
              <a:rPr lang="fr-FR" sz="24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De prévoir toutes les analyses </a:t>
            </a:r>
            <a:r>
              <a:rPr lang="fr-FR" sz="2400" b="1" i="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a priori</a:t>
            </a:r>
            <a:r>
              <a:rPr lang="fr-FR" sz="24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dans le protocole</a:t>
            </a:r>
          </a:p>
          <a:p>
            <a:endParaRPr lang="fr-FR" dirty="0"/>
          </a:p>
        </p:txBody>
      </p:sp>
      <p:sp>
        <p:nvSpPr>
          <p:cNvPr id="4" name="Espace réservé du numéro de diapositive 3">
            <a:extLst>
              <a:ext uri="{FF2B5EF4-FFF2-40B4-BE49-F238E27FC236}">
                <a16:creationId xmlns:a16="http://schemas.microsoft.com/office/drawing/2014/main" id="{A5FD37D4-9732-1D57-0F0D-C68C11E864F8}"/>
              </a:ext>
            </a:extLst>
          </p:cNvPr>
          <p:cNvSpPr>
            <a:spLocks noGrp="1"/>
          </p:cNvSpPr>
          <p:nvPr>
            <p:ph type="sldNum" sz="quarter" idx="12"/>
          </p:nvPr>
        </p:nvSpPr>
        <p:spPr/>
        <p:txBody>
          <a:bodyPr/>
          <a:lstStyle/>
          <a:p>
            <a:fld id="{AC03E45C-6454-4C7E-A460-36074AB91F69}" type="slidenum">
              <a:rPr lang="fr-FR" smtClean="0"/>
              <a:t>29</a:t>
            </a:fld>
            <a:endParaRPr lang="fr-FR"/>
          </a:p>
        </p:txBody>
      </p:sp>
    </p:spTree>
    <p:extLst>
      <p:ext uri="{BB962C8B-B14F-4D97-AF65-F5344CB8AC3E}">
        <p14:creationId xmlns:p14="http://schemas.microsoft.com/office/powerpoint/2010/main" val="677349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22E626-8585-4299-B9D1-E52FA7D8408D}"/>
              </a:ext>
            </a:extLst>
          </p:cNvPr>
          <p:cNvSpPr>
            <a:spLocks noGrp="1"/>
          </p:cNvSpPr>
          <p:nvPr>
            <p:ph type="title"/>
          </p:nvPr>
        </p:nvSpPr>
        <p:spPr>
          <a:xfrm>
            <a:off x="838200" y="328576"/>
            <a:ext cx="10515600" cy="1325563"/>
          </a:xfrm>
        </p:spPr>
        <p:txBody>
          <a:bodyPr>
            <a:normAutofit/>
          </a:bodyPr>
          <a:lstStyle/>
          <a:p>
            <a:r>
              <a:rPr lang="fr-FR" b="1">
                <a:latin typeface="Lato" panose="020F0502020204030203" pitchFamily="34" charset="0"/>
                <a:ea typeface="Lato" panose="020F0502020204030203" pitchFamily="34" charset="0"/>
                <a:cs typeface="Lato" panose="020F0502020204030203" pitchFamily="34" charset="0"/>
              </a:rPr>
              <a:t>Pourquoi faire un essai de </a:t>
            </a:r>
            <a:r>
              <a:rPr lang="fr-FR" b="1" err="1">
                <a:latin typeface="Lato" panose="020F0502020204030203" pitchFamily="34" charset="0"/>
                <a:ea typeface="Lato" panose="020F0502020204030203" pitchFamily="34" charset="0"/>
                <a:cs typeface="Lato" panose="020F0502020204030203" pitchFamily="34" charset="0"/>
              </a:rPr>
              <a:t>non-infériorité</a:t>
            </a:r>
            <a:endParaRPr lang="fr-FR" b="1">
              <a:latin typeface="Lato" panose="020F0502020204030203" pitchFamily="34" charset="0"/>
              <a:ea typeface="Lato" panose="020F0502020204030203" pitchFamily="34" charset="0"/>
              <a:cs typeface="Lato" panose="020F0502020204030203" pitchFamily="34" charset="0"/>
            </a:endParaRPr>
          </a:p>
        </p:txBody>
      </p:sp>
      <p:sp>
        <p:nvSpPr>
          <p:cNvPr id="3" name="Espace réservé du contenu 2">
            <a:extLst>
              <a:ext uri="{FF2B5EF4-FFF2-40B4-BE49-F238E27FC236}">
                <a16:creationId xmlns:a16="http://schemas.microsoft.com/office/drawing/2014/main" id="{C2994A02-32E2-4D51-AB12-8D69746E51CC}"/>
              </a:ext>
            </a:extLst>
          </p:cNvPr>
          <p:cNvSpPr>
            <a:spLocks noGrp="1"/>
          </p:cNvSpPr>
          <p:nvPr>
            <p:ph idx="1"/>
          </p:nvPr>
        </p:nvSpPr>
        <p:spPr>
          <a:xfrm>
            <a:off x="838200" y="1849479"/>
            <a:ext cx="10515600" cy="4351338"/>
          </a:xfrm>
        </p:spPr>
        <p:txBody>
          <a:bodyPr>
            <a:normAutofit/>
          </a:bodyPr>
          <a:lstStyle/>
          <a:p>
            <a:r>
              <a:rPr lang="fr-FR"/>
              <a:t>Adoption d’un nouveau traitement en cas de preuve de progrès thérapeutique : </a:t>
            </a:r>
          </a:p>
          <a:p>
            <a:pPr lvl="1"/>
            <a:r>
              <a:rPr lang="fr-FR"/>
              <a:t>Efficacité supérieure (essai de supériorité) </a:t>
            </a:r>
          </a:p>
          <a:p>
            <a:pPr lvl="1"/>
            <a:r>
              <a:rPr lang="fr-FR"/>
              <a:t>Plus grande facilité d’utilisation, meilleure tolérance, faible coût, disponibilité du produit ... (essai de non-infériorité) </a:t>
            </a:r>
          </a:p>
          <a:p>
            <a:r>
              <a:rPr lang="fr-FR"/>
              <a:t>Acceptation d’une perte d’efficacité (à définir) pour un bénéfice </a:t>
            </a:r>
            <a:r>
              <a:rPr lang="fr-FR" b="1"/>
              <a:t>manifeste</a:t>
            </a:r>
            <a:r>
              <a:rPr lang="fr-FR"/>
              <a:t> sur d’autres domaines</a:t>
            </a:r>
            <a:endParaRPr lang="fr-FR" b="1"/>
          </a:p>
          <a:p>
            <a:endParaRPr lang="fr-FR"/>
          </a:p>
          <a:p>
            <a:pPr marL="0" indent="0">
              <a:buNone/>
            </a:pPr>
            <a:endParaRPr lang="fr-FR"/>
          </a:p>
          <a:p>
            <a:pPr lvl="1"/>
            <a:endParaRPr lang="fr-FR"/>
          </a:p>
          <a:p>
            <a:pPr lvl="1"/>
            <a:endParaRPr lang="fr-FR"/>
          </a:p>
          <a:p>
            <a:pPr marL="457200" lvl="1" indent="0">
              <a:buNone/>
            </a:pPr>
            <a:endParaRPr lang="fr-FR"/>
          </a:p>
          <a:p>
            <a:pPr marL="457200" lvl="1" indent="0">
              <a:buNone/>
            </a:pPr>
            <a:endParaRPr lang="fr-FR"/>
          </a:p>
          <a:p>
            <a:pPr marL="457200" lvl="1" indent="0">
              <a:buNone/>
            </a:pPr>
            <a:endParaRPr lang="fr-FR"/>
          </a:p>
        </p:txBody>
      </p:sp>
      <p:sp>
        <p:nvSpPr>
          <p:cNvPr id="4" name="Espace réservé du numéro de diapositive 3">
            <a:extLst>
              <a:ext uri="{FF2B5EF4-FFF2-40B4-BE49-F238E27FC236}">
                <a16:creationId xmlns:a16="http://schemas.microsoft.com/office/drawing/2014/main" id="{42F89CDB-F755-6109-5CA3-9A90C1014423}"/>
              </a:ext>
            </a:extLst>
          </p:cNvPr>
          <p:cNvSpPr>
            <a:spLocks noGrp="1"/>
          </p:cNvSpPr>
          <p:nvPr>
            <p:ph type="sldNum" sz="quarter" idx="12"/>
          </p:nvPr>
        </p:nvSpPr>
        <p:spPr/>
        <p:txBody>
          <a:bodyPr/>
          <a:lstStyle/>
          <a:p>
            <a:fld id="{AC03E45C-6454-4C7E-A460-36074AB91F69}" type="slidenum">
              <a:rPr lang="fr-FR" smtClean="0"/>
              <a:t>3</a:t>
            </a:fld>
            <a:endParaRPr lang="fr-FR"/>
          </a:p>
        </p:txBody>
      </p:sp>
    </p:spTree>
    <p:extLst>
      <p:ext uri="{BB962C8B-B14F-4D97-AF65-F5344CB8AC3E}">
        <p14:creationId xmlns:p14="http://schemas.microsoft.com/office/powerpoint/2010/main" val="42172658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E9561931-94D4-CC5F-38DD-8A2A4285B19B}"/>
              </a:ext>
            </a:extLst>
          </p:cNvPr>
          <p:cNvSpPr>
            <a:spLocks noGrp="1"/>
          </p:cNvSpPr>
          <p:nvPr>
            <p:ph type="sldNum" sz="quarter" idx="12"/>
          </p:nvPr>
        </p:nvSpPr>
        <p:spPr/>
        <p:txBody>
          <a:bodyPr/>
          <a:lstStyle/>
          <a:p>
            <a:fld id="{AC03E45C-6454-4C7E-A460-36074AB91F69}" type="slidenum">
              <a:rPr lang="fr-FR" smtClean="0"/>
              <a:t>30</a:t>
            </a:fld>
            <a:endParaRPr lang="fr-FR"/>
          </a:p>
        </p:txBody>
      </p:sp>
      <p:sp>
        <p:nvSpPr>
          <p:cNvPr id="3" name="Rectangle 2">
            <a:extLst>
              <a:ext uri="{FF2B5EF4-FFF2-40B4-BE49-F238E27FC236}">
                <a16:creationId xmlns:a16="http://schemas.microsoft.com/office/drawing/2014/main" id="{3DB5AFD4-1936-2D36-178C-4FDF763E8170}"/>
              </a:ext>
            </a:extLst>
          </p:cNvPr>
          <p:cNvSpPr/>
          <p:nvPr/>
        </p:nvSpPr>
        <p:spPr>
          <a:xfrm>
            <a:off x="3812649" y="1563733"/>
            <a:ext cx="3651225" cy="217070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 name="Connecteur droit 3">
            <a:extLst>
              <a:ext uri="{FF2B5EF4-FFF2-40B4-BE49-F238E27FC236}">
                <a16:creationId xmlns:a16="http://schemas.microsoft.com/office/drawing/2014/main" id="{E94A6E79-24C0-8A36-700D-4B8AD414A8D9}"/>
              </a:ext>
            </a:extLst>
          </p:cNvPr>
          <p:cNvCxnSpPr>
            <a:cxnSpLocks/>
          </p:cNvCxnSpPr>
          <p:nvPr/>
        </p:nvCxnSpPr>
        <p:spPr>
          <a:xfrm>
            <a:off x="3939208" y="2060285"/>
            <a:ext cx="3388908" cy="0"/>
          </a:xfrm>
          <a:prstGeom prst="line">
            <a:avLst/>
          </a:prstGeom>
          <a:ln w="19050">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5" name="Connecteur droit avec flèche 4">
            <a:extLst>
              <a:ext uri="{FF2B5EF4-FFF2-40B4-BE49-F238E27FC236}">
                <a16:creationId xmlns:a16="http://schemas.microsoft.com/office/drawing/2014/main" id="{A34E97F2-65D1-58D5-651B-0DD08D5222C0}"/>
              </a:ext>
            </a:extLst>
          </p:cNvPr>
          <p:cNvCxnSpPr>
            <a:cxnSpLocks/>
          </p:cNvCxnSpPr>
          <p:nvPr/>
        </p:nvCxnSpPr>
        <p:spPr>
          <a:xfrm>
            <a:off x="318052" y="1551806"/>
            <a:ext cx="764120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2ED6B8B2-4C80-A190-89BB-20063F6B085F}"/>
              </a:ext>
            </a:extLst>
          </p:cNvPr>
          <p:cNvSpPr txBox="1"/>
          <p:nvPr/>
        </p:nvSpPr>
        <p:spPr>
          <a:xfrm>
            <a:off x="8468031" y="1192857"/>
            <a:ext cx="2329732" cy="369332"/>
          </a:xfrm>
          <a:prstGeom prst="rect">
            <a:avLst/>
          </a:prstGeom>
          <a:noFill/>
        </p:spPr>
        <p:txBody>
          <a:bodyPr wrap="square" rtlCol="0">
            <a:spAutoFit/>
          </a:bodyPr>
          <a:lstStyle/>
          <a:p>
            <a:r>
              <a:rPr lang="fr-FR" b="1"/>
              <a:t>PHQ-9</a:t>
            </a:r>
          </a:p>
        </p:txBody>
      </p:sp>
      <p:cxnSp>
        <p:nvCxnSpPr>
          <p:cNvPr id="7" name="Connecteur droit 6">
            <a:extLst>
              <a:ext uri="{FF2B5EF4-FFF2-40B4-BE49-F238E27FC236}">
                <a16:creationId xmlns:a16="http://schemas.microsoft.com/office/drawing/2014/main" id="{B750A3CF-994D-5A4C-A932-275DA66D6BB3}"/>
              </a:ext>
            </a:extLst>
          </p:cNvPr>
          <p:cNvCxnSpPr/>
          <p:nvPr/>
        </p:nvCxnSpPr>
        <p:spPr>
          <a:xfrm flipV="1">
            <a:off x="3812650" y="1412658"/>
            <a:ext cx="0" cy="27829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3267B4B0-ECD2-A891-C65B-986B05F0986B}"/>
              </a:ext>
            </a:extLst>
          </p:cNvPr>
          <p:cNvSpPr txBox="1"/>
          <p:nvPr/>
        </p:nvSpPr>
        <p:spPr>
          <a:xfrm>
            <a:off x="3686091" y="1047302"/>
            <a:ext cx="253117" cy="369332"/>
          </a:xfrm>
          <a:prstGeom prst="rect">
            <a:avLst/>
          </a:prstGeom>
          <a:noFill/>
        </p:spPr>
        <p:txBody>
          <a:bodyPr wrap="square" rtlCol="0">
            <a:spAutoFit/>
          </a:bodyPr>
          <a:lstStyle/>
          <a:p>
            <a:r>
              <a:rPr lang="fr-FR"/>
              <a:t>0</a:t>
            </a:r>
          </a:p>
        </p:txBody>
      </p:sp>
      <p:cxnSp>
        <p:nvCxnSpPr>
          <p:cNvPr id="9" name="Connecteur droit 8">
            <a:extLst>
              <a:ext uri="{FF2B5EF4-FFF2-40B4-BE49-F238E27FC236}">
                <a16:creationId xmlns:a16="http://schemas.microsoft.com/office/drawing/2014/main" id="{7373232A-99E2-4DC4-684F-83BB88363840}"/>
              </a:ext>
            </a:extLst>
          </p:cNvPr>
          <p:cNvCxnSpPr/>
          <p:nvPr/>
        </p:nvCxnSpPr>
        <p:spPr>
          <a:xfrm flipV="1">
            <a:off x="2084567" y="1417830"/>
            <a:ext cx="0" cy="27829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7221841F-682B-EC78-0DE5-3EE26A17221E}"/>
              </a:ext>
            </a:extLst>
          </p:cNvPr>
          <p:cNvSpPr txBox="1"/>
          <p:nvPr/>
        </p:nvSpPr>
        <p:spPr>
          <a:xfrm>
            <a:off x="1958008" y="1052474"/>
            <a:ext cx="610263" cy="369332"/>
          </a:xfrm>
          <a:prstGeom prst="rect">
            <a:avLst/>
          </a:prstGeom>
          <a:noFill/>
        </p:spPr>
        <p:txBody>
          <a:bodyPr wrap="square" rtlCol="0">
            <a:spAutoFit/>
          </a:bodyPr>
          <a:lstStyle/>
          <a:p>
            <a:r>
              <a:rPr lang="fr-FR"/>
              <a:t>-1</a:t>
            </a:r>
          </a:p>
        </p:txBody>
      </p:sp>
      <p:cxnSp>
        <p:nvCxnSpPr>
          <p:cNvPr id="11" name="Connecteur droit 10">
            <a:extLst>
              <a:ext uri="{FF2B5EF4-FFF2-40B4-BE49-F238E27FC236}">
                <a16:creationId xmlns:a16="http://schemas.microsoft.com/office/drawing/2014/main" id="{B8D87C03-E4A9-9B53-DEE8-09DDB1D4801F}"/>
              </a:ext>
            </a:extLst>
          </p:cNvPr>
          <p:cNvCxnSpPr/>
          <p:nvPr/>
        </p:nvCxnSpPr>
        <p:spPr>
          <a:xfrm flipV="1">
            <a:off x="5667290" y="1412658"/>
            <a:ext cx="0" cy="27829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3EE093F6-DBE3-2A31-B0D3-B90F10203C6D}"/>
              </a:ext>
            </a:extLst>
          </p:cNvPr>
          <p:cNvSpPr txBox="1"/>
          <p:nvPr/>
        </p:nvSpPr>
        <p:spPr>
          <a:xfrm>
            <a:off x="5540731" y="1047302"/>
            <a:ext cx="253117" cy="369332"/>
          </a:xfrm>
          <a:prstGeom prst="rect">
            <a:avLst/>
          </a:prstGeom>
          <a:noFill/>
        </p:spPr>
        <p:txBody>
          <a:bodyPr wrap="square" rtlCol="0">
            <a:spAutoFit/>
          </a:bodyPr>
          <a:lstStyle/>
          <a:p>
            <a:r>
              <a:rPr lang="fr-FR"/>
              <a:t>1</a:t>
            </a:r>
          </a:p>
        </p:txBody>
      </p:sp>
      <p:sp>
        <p:nvSpPr>
          <p:cNvPr id="13" name="ZoneTexte 12">
            <a:extLst>
              <a:ext uri="{FF2B5EF4-FFF2-40B4-BE49-F238E27FC236}">
                <a16:creationId xmlns:a16="http://schemas.microsoft.com/office/drawing/2014/main" id="{3441B9B0-6446-A824-A019-952A05B048EE}"/>
              </a:ext>
            </a:extLst>
          </p:cNvPr>
          <p:cNvSpPr txBox="1"/>
          <p:nvPr/>
        </p:nvSpPr>
        <p:spPr>
          <a:xfrm>
            <a:off x="7003432" y="510443"/>
            <a:ext cx="1911629" cy="369332"/>
          </a:xfrm>
          <a:prstGeom prst="rect">
            <a:avLst/>
          </a:prstGeom>
          <a:noFill/>
        </p:spPr>
        <p:txBody>
          <a:bodyPr wrap="square" rtlCol="0">
            <a:spAutoFit/>
          </a:bodyPr>
          <a:lstStyle/>
          <a:p>
            <a:r>
              <a:rPr lang="fr-FR" i="1"/>
              <a:t>Borne non-</a:t>
            </a:r>
            <a:r>
              <a:rPr lang="fr-FR" i="1" err="1"/>
              <a:t>inf</a:t>
            </a:r>
            <a:endParaRPr lang="fr-FR" i="1"/>
          </a:p>
        </p:txBody>
      </p:sp>
      <p:sp>
        <p:nvSpPr>
          <p:cNvPr id="14" name="ZoneTexte 13">
            <a:extLst>
              <a:ext uri="{FF2B5EF4-FFF2-40B4-BE49-F238E27FC236}">
                <a16:creationId xmlns:a16="http://schemas.microsoft.com/office/drawing/2014/main" id="{284E6497-623B-31A8-937E-C2FB4E16B5D2}"/>
              </a:ext>
            </a:extLst>
          </p:cNvPr>
          <p:cNvSpPr txBox="1"/>
          <p:nvPr/>
        </p:nvSpPr>
        <p:spPr>
          <a:xfrm>
            <a:off x="4999372" y="3220690"/>
            <a:ext cx="2959875" cy="369332"/>
          </a:xfrm>
          <a:prstGeom prst="rect">
            <a:avLst/>
          </a:prstGeom>
          <a:noFill/>
        </p:spPr>
        <p:txBody>
          <a:bodyPr wrap="square" rtlCol="0">
            <a:spAutoFit/>
          </a:bodyPr>
          <a:lstStyle/>
          <a:p>
            <a:r>
              <a:rPr lang="fr-FR" b="1" i="1">
                <a:solidFill>
                  <a:schemeClr val="accent5">
                    <a:lumMod val="50000"/>
                  </a:schemeClr>
                </a:solidFill>
              </a:rPr>
              <a:t>Zone de non-infériorité</a:t>
            </a:r>
          </a:p>
        </p:txBody>
      </p:sp>
      <p:sp>
        <p:nvSpPr>
          <p:cNvPr id="15" name="ZoneTexte 14">
            <a:extLst>
              <a:ext uri="{FF2B5EF4-FFF2-40B4-BE49-F238E27FC236}">
                <a16:creationId xmlns:a16="http://schemas.microsoft.com/office/drawing/2014/main" id="{FEBF03E8-2EDC-6E50-E734-5BCCF3D9032F}"/>
              </a:ext>
            </a:extLst>
          </p:cNvPr>
          <p:cNvSpPr txBox="1"/>
          <p:nvPr/>
        </p:nvSpPr>
        <p:spPr>
          <a:xfrm>
            <a:off x="4750235" y="1690953"/>
            <a:ext cx="1345765" cy="369332"/>
          </a:xfrm>
          <a:prstGeom prst="rect">
            <a:avLst/>
          </a:prstGeom>
          <a:noFill/>
        </p:spPr>
        <p:txBody>
          <a:bodyPr wrap="square" rtlCol="0">
            <a:spAutoFit/>
          </a:bodyPr>
          <a:lstStyle/>
          <a:p>
            <a:r>
              <a:rPr lang="fr-FR" b="1" i="1">
                <a:solidFill>
                  <a:schemeClr val="accent5">
                    <a:lumMod val="50000"/>
                  </a:schemeClr>
                </a:solidFill>
              </a:rPr>
              <a:t>ET [IC95%]</a:t>
            </a:r>
          </a:p>
        </p:txBody>
      </p:sp>
      <p:sp>
        <p:nvSpPr>
          <p:cNvPr id="17" name="ZoneTexte 16">
            <a:extLst>
              <a:ext uri="{FF2B5EF4-FFF2-40B4-BE49-F238E27FC236}">
                <a16:creationId xmlns:a16="http://schemas.microsoft.com/office/drawing/2014/main" id="{66A5EF0A-443F-3FD4-00F7-2794F4AE3852}"/>
              </a:ext>
            </a:extLst>
          </p:cNvPr>
          <p:cNvSpPr txBox="1"/>
          <p:nvPr/>
        </p:nvSpPr>
        <p:spPr>
          <a:xfrm>
            <a:off x="7170745" y="1008191"/>
            <a:ext cx="788502" cy="369332"/>
          </a:xfrm>
          <a:prstGeom prst="rect">
            <a:avLst/>
          </a:prstGeom>
          <a:noFill/>
        </p:spPr>
        <p:txBody>
          <a:bodyPr wrap="square" rtlCol="0">
            <a:spAutoFit/>
          </a:bodyPr>
          <a:lstStyle/>
          <a:p>
            <a:r>
              <a:rPr lang="fr-FR"/>
              <a:t>1.9</a:t>
            </a:r>
          </a:p>
        </p:txBody>
      </p:sp>
      <p:cxnSp>
        <p:nvCxnSpPr>
          <p:cNvPr id="18" name="Connecteur droit 17">
            <a:extLst>
              <a:ext uri="{FF2B5EF4-FFF2-40B4-BE49-F238E27FC236}">
                <a16:creationId xmlns:a16="http://schemas.microsoft.com/office/drawing/2014/main" id="{9D81E823-DF88-8789-A95D-9C2A95F4A3CA}"/>
              </a:ext>
            </a:extLst>
          </p:cNvPr>
          <p:cNvCxnSpPr/>
          <p:nvPr/>
        </p:nvCxnSpPr>
        <p:spPr>
          <a:xfrm flipV="1">
            <a:off x="7463875" y="1401928"/>
            <a:ext cx="0" cy="27829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63EFF98E-09FA-EB08-81BF-CB6E8A8DE050}"/>
              </a:ext>
            </a:extLst>
          </p:cNvPr>
          <p:cNvCxnSpPr>
            <a:cxnSpLocks/>
          </p:cNvCxnSpPr>
          <p:nvPr/>
        </p:nvCxnSpPr>
        <p:spPr>
          <a:xfrm flipH="1" flipV="1">
            <a:off x="991890" y="4089390"/>
            <a:ext cx="5455404" cy="420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C50CD85A-9386-7B98-75CA-B1D921548DCA}"/>
              </a:ext>
            </a:extLst>
          </p:cNvPr>
          <p:cNvSpPr txBox="1"/>
          <p:nvPr/>
        </p:nvSpPr>
        <p:spPr>
          <a:xfrm>
            <a:off x="656425" y="4089390"/>
            <a:ext cx="546945" cy="369332"/>
          </a:xfrm>
          <a:prstGeom prst="rect">
            <a:avLst/>
          </a:prstGeom>
          <a:noFill/>
        </p:spPr>
        <p:txBody>
          <a:bodyPr wrap="none" rtlCol="0">
            <a:spAutoFit/>
          </a:bodyPr>
          <a:lstStyle/>
          <a:p>
            <a:r>
              <a:rPr lang="fr-FR"/>
              <a:t>-1.5</a:t>
            </a:r>
          </a:p>
        </p:txBody>
      </p:sp>
      <p:sp>
        <p:nvSpPr>
          <p:cNvPr id="21" name="ZoneTexte 20">
            <a:extLst>
              <a:ext uri="{FF2B5EF4-FFF2-40B4-BE49-F238E27FC236}">
                <a16:creationId xmlns:a16="http://schemas.microsoft.com/office/drawing/2014/main" id="{F0A6E7F7-C33F-C99E-EE96-7216B33F7216}"/>
              </a:ext>
            </a:extLst>
          </p:cNvPr>
          <p:cNvSpPr txBox="1"/>
          <p:nvPr/>
        </p:nvSpPr>
        <p:spPr>
          <a:xfrm>
            <a:off x="6098894" y="4089390"/>
            <a:ext cx="476412" cy="369332"/>
          </a:xfrm>
          <a:prstGeom prst="rect">
            <a:avLst/>
          </a:prstGeom>
          <a:noFill/>
        </p:spPr>
        <p:txBody>
          <a:bodyPr wrap="none" rtlCol="0">
            <a:spAutoFit/>
          </a:bodyPr>
          <a:lstStyle/>
          <a:p>
            <a:r>
              <a:rPr lang="fr-FR"/>
              <a:t>1.6</a:t>
            </a:r>
          </a:p>
        </p:txBody>
      </p:sp>
      <p:cxnSp>
        <p:nvCxnSpPr>
          <p:cNvPr id="22" name="Connecteur droit avec flèche 21">
            <a:extLst>
              <a:ext uri="{FF2B5EF4-FFF2-40B4-BE49-F238E27FC236}">
                <a16:creationId xmlns:a16="http://schemas.microsoft.com/office/drawing/2014/main" id="{C8709361-F8BD-0F31-C91C-3DA5C3B0FB35}"/>
              </a:ext>
            </a:extLst>
          </p:cNvPr>
          <p:cNvCxnSpPr>
            <a:cxnSpLocks/>
          </p:cNvCxnSpPr>
          <p:nvPr/>
        </p:nvCxnSpPr>
        <p:spPr>
          <a:xfrm flipH="1">
            <a:off x="-201478" y="4750426"/>
            <a:ext cx="3887569"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ZoneTexte 24">
            <a:extLst>
              <a:ext uri="{FF2B5EF4-FFF2-40B4-BE49-F238E27FC236}">
                <a16:creationId xmlns:a16="http://schemas.microsoft.com/office/drawing/2014/main" id="{E41803FE-C45D-3825-A8E0-B9062A1B6CB1}"/>
              </a:ext>
            </a:extLst>
          </p:cNvPr>
          <p:cNvSpPr txBox="1"/>
          <p:nvPr/>
        </p:nvSpPr>
        <p:spPr>
          <a:xfrm>
            <a:off x="7230094" y="3945309"/>
            <a:ext cx="1380506" cy="369332"/>
          </a:xfrm>
          <a:prstGeom prst="rect">
            <a:avLst/>
          </a:prstGeom>
          <a:noFill/>
        </p:spPr>
        <p:txBody>
          <a:bodyPr wrap="none" rtlCol="0">
            <a:spAutoFit/>
          </a:bodyPr>
          <a:lstStyle/>
          <a:p>
            <a:r>
              <a:rPr lang="fr-FR" err="1"/>
              <a:t>Noninférieur</a:t>
            </a:r>
            <a:endParaRPr lang="fr-FR"/>
          </a:p>
        </p:txBody>
      </p:sp>
      <p:sp>
        <p:nvSpPr>
          <p:cNvPr id="26" name="ZoneTexte 25">
            <a:extLst>
              <a:ext uri="{FF2B5EF4-FFF2-40B4-BE49-F238E27FC236}">
                <a16:creationId xmlns:a16="http://schemas.microsoft.com/office/drawing/2014/main" id="{E02CB10F-4113-39E2-B7CD-1E0B357F409E}"/>
              </a:ext>
            </a:extLst>
          </p:cNvPr>
          <p:cNvSpPr txBox="1"/>
          <p:nvPr/>
        </p:nvSpPr>
        <p:spPr>
          <a:xfrm>
            <a:off x="4093981" y="4520721"/>
            <a:ext cx="1099981" cy="369332"/>
          </a:xfrm>
          <a:prstGeom prst="rect">
            <a:avLst/>
          </a:prstGeom>
          <a:noFill/>
        </p:spPr>
        <p:txBody>
          <a:bodyPr wrap="none" rtlCol="0">
            <a:spAutoFit/>
          </a:bodyPr>
          <a:lstStyle/>
          <a:p>
            <a:r>
              <a:rPr lang="fr-FR"/>
              <a:t>Supérieur</a:t>
            </a:r>
          </a:p>
        </p:txBody>
      </p:sp>
      <p:sp>
        <p:nvSpPr>
          <p:cNvPr id="28" name="ZoneTexte 27">
            <a:extLst>
              <a:ext uri="{FF2B5EF4-FFF2-40B4-BE49-F238E27FC236}">
                <a16:creationId xmlns:a16="http://schemas.microsoft.com/office/drawing/2014/main" id="{A9BBC95D-9399-E311-F059-2BC8F612BB2E}"/>
              </a:ext>
            </a:extLst>
          </p:cNvPr>
          <p:cNvSpPr txBox="1"/>
          <p:nvPr/>
        </p:nvSpPr>
        <p:spPr>
          <a:xfrm>
            <a:off x="3281201" y="4842659"/>
            <a:ext cx="546945" cy="369332"/>
          </a:xfrm>
          <a:prstGeom prst="rect">
            <a:avLst/>
          </a:prstGeom>
          <a:noFill/>
        </p:spPr>
        <p:txBody>
          <a:bodyPr wrap="none" rtlCol="0">
            <a:spAutoFit/>
          </a:bodyPr>
          <a:lstStyle/>
          <a:p>
            <a:r>
              <a:rPr lang="fr-FR"/>
              <a:t>-0.1</a:t>
            </a:r>
          </a:p>
        </p:txBody>
      </p:sp>
    </p:spTree>
    <p:extLst>
      <p:ext uri="{BB962C8B-B14F-4D97-AF65-F5344CB8AC3E}">
        <p14:creationId xmlns:p14="http://schemas.microsoft.com/office/powerpoint/2010/main" val="36020307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77643" y="106080"/>
            <a:ext cx="10106108" cy="1055171"/>
          </a:xfrm>
        </p:spPr>
        <p:txBody>
          <a:bodyPr>
            <a:normAutofit fontScale="90000"/>
          </a:bodyPr>
          <a:lstStyle/>
          <a:p>
            <a:r>
              <a:rPr lang="fr-FR"/>
              <a:t>Seuil de noninfériorité différence de risque</a:t>
            </a:r>
          </a:p>
        </p:txBody>
      </p:sp>
      <p:sp>
        <p:nvSpPr>
          <p:cNvPr id="4" name="Rectangle 3"/>
          <p:cNvSpPr/>
          <p:nvPr/>
        </p:nvSpPr>
        <p:spPr>
          <a:xfrm>
            <a:off x="838201" y="1312021"/>
            <a:ext cx="10171176" cy="1015663"/>
          </a:xfrm>
          <a:prstGeom prst="rect">
            <a:avLst/>
          </a:prstGeom>
        </p:spPr>
        <p:txBody>
          <a:bodyPr wrap="square">
            <a:spAutoFit/>
          </a:bodyPr>
          <a:lstStyle/>
          <a:p>
            <a:r>
              <a:rPr lang="fr-FR" sz="2000">
                <a:latin typeface="Calibri" panose="020F0502020204030204" pitchFamily="34" charset="0"/>
              </a:rPr>
              <a:t>En sachant que </a:t>
            </a:r>
            <a:r>
              <a:rPr lang="fr-FR" sz="2000" err="1">
                <a:latin typeface="Calibri" panose="020F0502020204030204" pitchFamily="34" charset="0"/>
              </a:rPr>
              <a:t>Warfarin</a:t>
            </a:r>
            <a:r>
              <a:rPr lang="fr-FR" sz="2000">
                <a:latin typeface="Calibri" panose="020F0502020204030204" pitchFamily="34" charset="0"/>
              </a:rPr>
              <a:t> réduit le risque d’AVC vs placebo avec une borne supérieure d’IC de -1,36%, quelle marge de noninfériorité serait acceptable si on souhaite la comparer à un nouveau anticoagulant et être toujours mieux que le placebo?</a:t>
            </a:r>
          </a:p>
        </p:txBody>
      </p:sp>
      <p:cxnSp>
        <p:nvCxnSpPr>
          <p:cNvPr id="6" name="Connecteur droit 5"/>
          <p:cNvCxnSpPr/>
          <p:nvPr/>
        </p:nvCxnSpPr>
        <p:spPr bwMode="auto">
          <a:xfrm>
            <a:off x="3431704" y="5301208"/>
            <a:ext cx="6264696" cy="144016"/>
          </a:xfrm>
          <a:prstGeom prst="line">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Connecteur droit 6"/>
          <p:cNvCxnSpPr/>
          <p:nvPr/>
        </p:nvCxnSpPr>
        <p:spPr bwMode="auto">
          <a:xfrm flipV="1">
            <a:off x="3465984" y="5841268"/>
            <a:ext cx="5697612" cy="36004"/>
          </a:xfrm>
          <a:prstGeom prst="line">
            <a:avLst/>
          </a:prstGeom>
          <a:ln/>
        </p:spPr>
        <p:style>
          <a:lnRef idx="3">
            <a:schemeClr val="dk1"/>
          </a:lnRef>
          <a:fillRef idx="0">
            <a:schemeClr val="dk1"/>
          </a:fillRef>
          <a:effectRef idx="2">
            <a:schemeClr val="dk1"/>
          </a:effectRef>
          <a:fontRef idx="minor">
            <a:schemeClr val="tx1"/>
          </a:fontRef>
        </p:style>
      </p:cxnSp>
      <p:cxnSp>
        <p:nvCxnSpPr>
          <p:cNvPr id="9" name="Connecteur droit 8"/>
          <p:cNvCxnSpPr/>
          <p:nvPr/>
        </p:nvCxnSpPr>
        <p:spPr bwMode="auto">
          <a:xfrm flipV="1">
            <a:off x="6541542" y="2622738"/>
            <a:ext cx="0" cy="3218531"/>
          </a:xfrm>
          <a:prstGeom prst="line">
            <a:avLst/>
          </a:prstGeom>
          <a:ln/>
        </p:spPr>
        <p:style>
          <a:lnRef idx="3">
            <a:schemeClr val="dk1"/>
          </a:lnRef>
          <a:fillRef idx="0">
            <a:schemeClr val="dk1"/>
          </a:fillRef>
          <a:effectRef idx="2">
            <a:schemeClr val="dk1"/>
          </a:effectRef>
          <a:fontRef idx="minor">
            <a:schemeClr val="tx1"/>
          </a:fontRef>
        </p:style>
      </p:cxnSp>
      <p:sp>
        <p:nvSpPr>
          <p:cNvPr id="10" name="ZoneTexte 9"/>
          <p:cNvSpPr txBox="1"/>
          <p:nvPr/>
        </p:nvSpPr>
        <p:spPr>
          <a:xfrm>
            <a:off x="6391240" y="5833876"/>
            <a:ext cx="301686" cy="369332"/>
          </a:xfrm>
          <a:prstGeom prst="rect">
            <a:avLst/>
          </a:prstGeom>
          <a:noFill/>
        </p:spPr>
        <p:txBody>
          <a:bodyPr wrap="none" rtlCol="0">
            <a:spAutoFit/>
          </a:bodyPr>
          <a:lstStyle/>
          <a:p>
            <a:r>
              <a:rPr lang="fr-FR">
                <a:latin typeface="Calibri" panose="020F0502020204030204" pitchFamily="34" charset="0"/>
              </a:rPr>
              <a:t>0</a:t>
            </a:r>
          </a:p>
        </p:txBody>
      </p:sp>
      <p:grpSp>
        <p:nvGrpSpPr>
          <p:cNvPr id="13" name="Groupe 12"/>
          <p:cNvGrpSpPr/>
          <p:nvPr/>
        </p:nvGrpSpPr>
        <p:grpSpPr>
          <a:xfrm>
            <a:off x="4841754" y="4449650"/>
            <a:ext cx="2232239" cy="649188"/>
            <a:chOff x="5364088" y="4629005"/>
            <a:chExt cx="2275508" cy="485453"/>
          </a:xfrm>
        </p:grpSpPr>
        <p:cxnSp>
          <p:nvCxnSpPr>
            <p:cNvPr id="14" name="Connecteur droit 13"/>
            <p:cNvCxnSpPr/>
            <p:nvPr/>
          </p:nvCxnSpPr>
          <p:spPr bwMode="auto">
            <a:xfrm>
              <a:off x="5364088" y="4869160"/>
              <a:ext cx="2275508" cy="0"/>
            </a:xfrm>
            <a:prstGeom prst="line">
              <a:avLst/>
            </a:prstGeom>
            <a:ln>
              <a:solidFill>
                <a:schemeClr val="bg1">
                  <a:lumMod val="85000"/>
                </a:schemeClr>
              </a:solidFill>
            </a:ln>
          </p:spPr>
          <p:style>
            <a:lnRef idx="3">
              <a:schemeClr val="dk1"/>
            </a:lnRef>
            <a:fillRef idx="0">
              <a:schemeClr val="dk1"/>
            </a:fillRef>
            <a:effectRef idx="2">
              <a:schemeClr val="dk1"/>
            </a:effectRef>
            <a:fontRef idx="minor">
              <a:schemeClr val="tx1"/>
            </a:fontRef>
          </p:style>
        </p:cxnSp>
        <p:sp>
          <p:nvSpPr>
            <p:cNvPr id="15" name="Organigramme : Connecteur 14"/>
            <p:cNvSpPr/>
            <p:nvPr/>
          </p:nvSpPr>
          <p:spPr bwMode="auto">
            <a:xfrm>
              <a:off x="6372200" y="4629005"/>
              <a:ext cx="196051" cy="485453"/>
            </a:xfrm>
            <a:prstGeom prst="flowChartConnector">
              <a:avLst/>
            </a:prstGeom>
            <a:solidFill>
              <a:schemeClr val="tx1"/>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spAutoFit/>
            </a:bodyPr>
            <a:lstStyle/>
            <a:p>
              <a:pPr defTabSz="914400" eaLnBrk="0" fontAlgn="base" hangingPunct="0">
                <a:spcBef>
                  <a:spcPct val="0"/>
                </a:spcBef>
                <a:spcAft>
                  <a:spcPct val="0"/>
                </a:spcAft>
              </a:pPr>
              <a:endParaRPr lang="fr-FR" sz="2400">
                <a:solidFill>
                  <a:schemeClr val="tx1"/>
                </a:solidFill>
                <a:latin typeface="Calibri" panose="020F0502020204030204" pitchFamily="34" charset="0"/>
              </a:endParaRPr>
            </a:p>
          </p:txBody>
        </p:sp>
      </p:grpSp>
      <p:sp>
        <p:nvSpPr>
          <p:cNvPr id="21" name="ZoneTexte 20"/>
          <p:cNvSpPr txBox="1"/>
          <p:nvPr/>
        </p:nvSpPr>
        <p:spPr>
          <a:xfrm>
            <a:off x="6865966" y="2670929"/>
            <a:ext cx="1630896" cy="369332"/>
          </a:xfrm>
          <a:prstGeom prst="rect">
            <a:avLst/>
          </a:prstGeom>
          <a:noFill/>
        </p:spPr>
        <p:txBody>
          <a:bodyPr wrap="none" rtlCol="0">
            <a:spAutoFit/>
          </a:bodyPr>
          <a:lstStyle/>
          <a:p>
            <a:r>
              <a:rPr lang="fr-FR" err="1">
                <a:latin typeface="Calibri" panose="020F0502020204030204" pitchFamily="34" charset="0"/>
              </a:rPr>
              <a:t>Warfarin</a:t>
            </a:r>
            <a:r>
              <a:rPr lang="fr-FR">
                <a:latin typeface="Calibri" panose="020F0502020204030204" pitchFamily="34" charset="0"/>
              </a:rPr>
              <a:t> mieux</a:t>
            </a:r>
          </a:p>
        </p:txBody>
      </p:sp>
      <p:sp>
        <p:nvSpPr>
          <p:cNvPr id="17" name="ZoneTexte 16">
            <a:extLst>
              <a:ext uri="{FF2B5EF4-FFF2-40B4-BE49-F238E27FC236}">
                <a16:creationId xmlns:a16="http://schemas.microsoft.com/office/drawing/2014/main" id="{BEFC7EBA-2D49-574D-8D22-B91170B44AA5}"/>
              </a:ext>
            </a:extLst>
          </p:cNvPr>
          <p:cNvSpPr txBox="1"/>
          <p:nvPr/>
        </p:nvSpPr>
        <p:spPr>
          <a:xfrm>
            <a:off x="4258589" y="2660730"/>
            <a:ext cx="1215333" cy="369332"/>
          </a:xfrm>
          <a:prstGeom prst="rect">
            <a:avLst/>
          </a:prstGeom>
          <a:noFill/>
        </p:spPr>
        <p:txBody>
          <a:bodyPr wrap="none" rtlCol="0">
            <a:spAutoFit/>
          </a:bodyPr>
          <a:lstStyle/>
          <a:p>
            <a:r>
              <a:rPr lang="fr-FR">
                <a:latin typeface="Calibri" panose="020F0502020204030204" pitchFamily="34" charset="0"/>
              </a:rPr>
              <a:t>NAC mieux</a:t>
            </a:r>
          </a:p>
        </p:txBody>
      </p:sp>
      <p:cxnSp>
        <p:nvCxnSpPr>
          <p:cNvPr id="18" name="Connecteur droit 17">
            <a:extLst>
              <a:ext uri="{FF2B5EF4-FFF2-40B4-BE49-F238E27FC236}">
                <a16:creationId xmlns:a16="http://schemas.microsoft.com/office/drawing/2014/main" id="{A895045D-7C0D-474A-823A-E892A24F8667}"/>
              </a:ext>
            </a:extLst>
          </p:cNvPr>
          <p:cNvCxnSpPr/>
          <p:nvPr/>
        </p:nvCxnSpPr>
        <p:spPr bwMode="auto">
          <a:xfrm flipV="1">
            <a:off x="7176121" y="3299792"/>
            <a:ext cx="9179" cy="2538550"/>
          </a:xfrm>
          <a:prstGeom prst="line">
            <a:avLst/>
          </a:prstGeom>
          <a:solidFill>
            <a:schemeClr val="bg1"/>
          </a:solidFill>
          <a:ln w="3810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ZoneTexte 23">
            <a:extLst>
              <a:ext uri="{FF2B5EF4-FFF2-40B4-BE49-F238E27FC236}">
                <a16:creationId xmlns:a16="http://schemas.microsoft.com/office/drawing/2014/main" id="{360E4866-32A6-074C-B995-1D0697083368}"/>
              </a:ext>
            </a:extLst>
          </p:cNvPr>
          <p:cNvSpPr txBox="1"/>
          <p:nvPr/>
        </p:nvSpPr>
        <p:spPr>
          <a:xfrm flipH="1">
            <a:off x="6888087" y="5877273"/>
            <a:ext cx="578626" cy="307777"/>
          </a:xfrm>
          <a:prstGeom prst="rect">
            <a:avLst/>
          </a:prstGeom>
          <a:noFill/>
        </p:spPr>
        <p:txBody>
          <a:bodyPr wrap="square" rtlCol="0">
            <a:spAutoFit/>
          </a:bodyPr>
          <a:lstStyle/>
          <a:p>
            <a:r>
              <a:rPr lang="fr-FR" sz="1400">
                <a:latin typeface="Calibri" panose="020F0502020204030204" pitchFamily="34" charset="0"/>
              </a:rPr>
              <a:t>0,68</a:t>
            </a:r>
          </a:p>
        </p:txBody>
      </p:sp>
      <p:sp>
        <p:nvSpPr>
          <p:cNvPr id="25" name="ZoneTexte 24">
            <a:extLst>
              <a:ext uri="{FF2B5EF4-FFF2-40B4-BE49-F238E27FC236}">
                <a16:creationId xmlns:a16="http://schemas.microsoft.com/office/drawing/2014/main" id="{8E572E99-0101-D24B-AE42-F4FA7929BE51}"/>
              </a:ext>
            </a:extLst>
          </p:cNvPr>
          <p:cNvSpPr txBox="1"/>
          <p:nvPr/>
        </p:nvSpPr>
        <p:spPr>
          <a:xfrm flipH="1">
            <a:off x="7464152" y="5857528"/>
            <a:ext cx="564324" cy="307777"/>
          </a:xfrm>
          <a:prstGeom prst="rect">
            <a:avLst/>
          </a:prstGeom>
          <a:noFill/>
        </p:spPr>
        <p:txBody>
          <a:bodyPr wrap="square" rtlCol="0">
            <a:spAutoFit/>
          </a:bodyPr>
          <a:lstStyle/>
          <a:p>
            <a:r>
              <a:rPr lang="fr-FR" sz="1400">
                <a:latin typeface="Calibri" panose="020F0502020204030204" pitchFamily="34" charset="0"/>
              </a:rPr>
              <a:t>1,36</a:t>
            </a:r>
          </a:p>
        </p:txBody>
      </p:sp>
      <p:sp>
        <p:nvSpPr>
          <p:cNvPr id="26" name="ZoneTexte 25">
            <a:extLst>
              <a:ext uri="{FF2B5EF4-FFF2-40B4-BE49-F238E27FC236}">
                <a16:creationId xmlns:a16="http://schemas.microsoft.com/office/drawing/2014/main" id="{09801A94-9826-6842-8632-87AAB5F6E3EA}"/>
              </a:ext>
            </a:extLst>
          </p:cNvPr>
          <p:cNvSpPr txBox="1"/>
          <p:nvPr/>
        </p:nvSpPr>
        <p:spPr>
          <a:xfrm flipH="1">
            <a:off x="8186794" y="5867980"/>
            <a:ext cx="285471" cy="369332"/>
          </a:xfrm>
          <a:prstGeom prst="rect">
            <a:avLst/>
          </a:prstGeom>
          <a:noFill/>
        </p:spPr>
        <p:txBody>
          <a:bodyPr wrap="square" rtlCol="0">
            <a:spAutoFit/>
          </a:bodyPr>
          <a:lstStyle/>
          <a:p>
            <a:r>
              <a:rPr lang="fr-FR">
                <a:latin typeface="Calibri" panose="020F0502020204030204" pitchFamily="34" charset="0"/>
              </a:rPr>
              <a:t>2</a:t>
            </a:r>
          </a:p>
        </p:txBody>
      </p:sp>
      <p:sp>
        <p:nvSpPr>
          <p:cNvPr id="8" name="Espace réservé du numéro de diapositive 7">
            <a:extLst>
              <a:ext uri="{FF2B5EF4-FFF2-40B4-BE49-F238E27FC236}">
                <a16:creationId xmlns:a16="http://schemas.microsoft.com/office/drawing/2014/main" id="{EC8C0E01-E5F6-6140-94C4-C66B20983DF6}"/>
              </a:ext>
            </a:extLst>
          </p:cNvPr>
          <p:cNvSpPr>
            <a:spLocks noGrp="1"/>
          </p:cNvSpPr>
          <p:nvPr>
            <p:ph type="sldNum" sz="quarter" idx="12"/>
          </p:nvPr>
        </p:nvSpPr>
        <p:spPr/>
        <p:txBody>
          <a:bodyPr/>
          <a:lstStyle/>
          <a:p>
            <a:fld id="{9D907898-FF70-A644-9B5F-D7E152DBAA51}" type="slidenum">
              <a:rPr lang="fr-FR" smtClean="0"/>
              <a:t>31</a:t>
            </a:fld>
            <a:endParaRPr lang="fr-FR"/>
          </a:p>
        </p:txBody>
      </p:sp>
      <p:sp>
        <p:nvSpPr>
          <p:cNvPr id="3" name="ZoneTexte 2">
            <a:extLst>
              <a:ext uri="{FF2B5EF4-FFF2-40B4-BE49-F238E27FC236}">
                <a16:creationId xmlns:a16="http://schemas.microsoft.com/office/drawing/2014/main" id="{48C94BDD-3BA3-6119-0AAD-51F058D7089D}"/>
              </a:ext>
            </a:extLst>
          </p:cNvPr>
          <p:cNvSpPr txBox="1"/>
          <p:nvPr/>
        </p:nvSpPr>
        <p:spPr>
          <a:xfrm>
            <a:off x="2596139" y="4496285"/>
            <a:ext cx="1434303" cy="369332"/>
          </a:xfrm>
          <a:prstGeom prst="rect">
            <a:avLst/>
          </a:prstGeom>
          <a:noFill/>
        </p:spPr>
        <p:txBody>
          <a:bodyPr wrap="none" rtlCol="0">
            <a:spAutoFit/>
          </a:bodyPr>
          <a:lstStyle/>
          <a:p>
            <a:r>
              <a:rPr lang="fr-FR"/>
              <a:t>Non inférieur</a:t>
            </a:r>
          </a:p>
        </p:txBody>
      </p:sp>
      <p:grpSp>
        <p:nvGrpSpPr>
          <p:cNvPr id="5" name="Groupe 4">
            <a:extLst>
              <a:ext uri="{FF2B5EF4-FFF2-40B4-BE49-F238E27FC236}">
                <a16:creationId xmlns:a16="http://schemas.microsoft.com/office/drawing/2014/main" id="{3A43A1B2-539B-BE1C-4827-86888222695F}"/>
              </a:ext>
            </a:extLst>
          </p:cNvPr>
          <p:cNvGrpSpPr/>
          <p:nvPr/>
        </p:nvGrpSpPr>
        <p:grpSpPr>
          <a:xfrm>
            <a:off x="3548901" y="3419239"/>
            <a:ext cx="2232239" cy="649188"/>
            <a:chOff x="5364088" y="4629005"/>
            <a:chExt cx="2275508" cy="485453"/>
          </a:xfrm>
        </p:grpSpPr>
        <p:cxnSp>
          <p:nvCxnSpPr>
            <p:cNvPr id="11" name="Connecteur droit 10">
              <a:extLst>
                <a:ext uri="{FF2B5EF4-FFF2-40B4-BE49-F238E27FC236}">
                  <a16:creationId xmlns:a16="http://schemas.microsoft.com/office/drawing/2014/main" id="{DCE0316D-9EFD-B535-F555-2247D4F8957F}"/>
                </a:ext>
              </a:extLst>
            </p:cNvPr>
            <p:cNvCxnSpPr/>
            <p:nvPr/>
          </p:nvCxnSpPr>
          <p:spPr bwMode="auto">
            <a:xfrm>
              <a:off x="5364088" y="4869160"/>
              <a:ext cx="2275508" cy="0"/>
            </a:xfrm>
            <a:prstGeom prst="line">
              <a:avLst/>
            </a:prstGeom>
            <a:ln>
              <a:solidFill>
                <a:schemeClr val="bg1">
                  <a:lumMod val="85000"/>
                </a:schemeClr>
              </a:solidFill>
            </a:ln>
          </p:spPr>
          <p:style>
            <a:lnRef idx="3">
              <a:schemeClr val="dk1"/>
            </a:lnRef>
            <a:fillRef idx="0">
              <a:schemeClr val="dk1"/>
            </a:fillRef>
            <a:effectRef idx="2">
              <a:schemeClr val="dk1"/>
            </a:effectRef>
            <a:fontRef idx="minor">
              <a:schemeClr val="tx1"/>
            </a:fontRef>
          </p:style>
        </p:cxnSp>
        <p:sp>
          <p:nvSpPr>
            <p:cNvPr id="12" name="Organigramme : Connecteur 14">
              <a:extLst>
                <a:ext uri="{FF2B5EF4-FFF2-40B4-BE49-F238E27FC236}">
                  <a16:creationId xmlns:a16="http://schemas.microsoft.com/office/drawing/2014/main" id="{B5E7999B-EE11-EB2E-5287-5773639C14B8}"/>
                </a:ext>
              </a:extLst>
            </p:cNvPr>
            <p:cNvSpPr/>
            <p:nvPr/>
          </p:nvSpPr>
          <p:spPr bwMode="auto">
            <a:xfrm>
              <a:off x="6372200" y="4629005"/>
              <a:ext cx="196051" cy="485453"/>
            </a:xfrm>
            <a:prstGeom prst="flowChartConnector">
              <a:avLst/>
            </a:prstGeom>
            <a:solidFill>
              <a:schemeClr val="tx1"/>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spAutoFit/>
            </a:bodyPr>
            <a:lstStyle/>
            <a:p>
              <a:pPr defTabSz="914400" eaLnBrk="0" fontAlgn="base" hangingPunct="0">
                <a:spcBef>
                  <a:spcPct val="0"/>
                </a:spcBef>
                <a:spcAft>
                  <a:spcPct val="0"/>
                </a:spcAft>
              </a:pPr>
              <a:endParaRPr lang="fr-FR" sz="2400">
                <a:solidFill>
                  <a:schemeClr val="tx1"/>
                </a:solidFill>
                <a:latin typeface="Calibri" panose="020F0502020204030204" pitchFamily="34" charset="0"/>
              </a:endParaRPr>
            </a:p>
          </p:txBody>
        </p:sp>
      </p:grpSp>
      <p:sp>
        <p:nvSpPr>
          <p:cNvPr id="20" name="ZoneTexte 19">
            <a:extLst>
              <a:ext uri="{FF2B5EF4-FFF2-40B4-BE49-F238E27FC236}">
                <a16:creationId xmlns:a16="http://schemas.microsoft.com/office/drawing/2014/main" id="{40D83B5F-94B3-BA55-51EF-B76A410B7FAC}"/>
              </a:ext>
            </a:extLst>
          </p:cNvPr>
          <p:cNvSpPr txBox="1"/>
          <p:nvPr/>
        </p:nvSpPr>
        <p:spPr>
          <a:xfrm>
            <a:off x="1303286" y="3465874"/>
            <a:ext cx="1099981" cy="369332"/>
          </a:xfrm>
          <a:prstGeom prst="rect">
            <a:avLst/>
          </a:prstGeom>
          <a:noFill/>
        </p:spPr>
        <p:txBody>
          <a:bodyPr wrap="none" rtlCol="0">
            <a:spAutoFit/>
          </a:bodyPr>
          <a:lstStyle/>
          <a:p>
            <a:r>
              <a:rPr lang="fr-FR"/>
              <a:t>Supérieur</a:t>
            </a:r>
          </a:p>
        </p:txBody>
      </p:sp>
    </p:spTree>
    <p:extLst>
      <p:ext uri="{BB962C8B-B14F-4D97-AF65-F5344CB8AC3E}">
        <p14:creationId xmlns:p14="http://schemas.microsoft.com/office/powerpoint/2010/main" val="8805486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2"/>
            </p:custDataLst>
          </p:nvPr>
        </p:nvSpPr>
        <p:spPr>
          <a:xfrm>
            <a:off x="1981200" y="116632"/>
            <a:ext cx="8229600" cy="1143000"/>
          </a:xfrm>
        </p:spPr>
        <p:txBody>
          <a:bodyPr>
            <a:normAutofit/>
          </a:bodyPr>
          <a:lstStyle/>
          <a:p>
            <a:r>
              <a:rPr lang="fr-FR" sz="3600"/>
              <a:t>Analyse en intention de traitement (ITT)</a:t>
            </a:r>
          </a:p>
        </p:txBody>
      </p:sp>
      <p:sp>
        <p:nvSpPr>
          <p:cNvPr id="4" name="Espace réservé du numéro de diapositive 3"/>
          <p:cNvSpPr>
            <a:spLocks noGrp="1"/>
          </p:cNvSpPr>
          <p:nvPr>
            <p:ph type="sldNum" sz="quarter" idx="12"/>
            <p:custDataLst>
              <p:tags r:id="rId3"/>
            </p:custDataLst>
          </p:nvPr>
        </p:nvSpPr>
        <p:spPr>
          <a:xfrm>
            <a:off x="8077200" y="6356351"/>
            <a:ext cx="2133600" cy="365125"/>
          </a:xfrm>
        </p:spPr>
        <p:txBody>
          <a:bodyPr/>
          <a:lstStyle/>
          <a:p>
            <a:fld id="{7BF1BA3E-64B0-4BE1-A201-DA35AABD4D53}" type="slidenum">
              <a:rPr lang="fr-FR" smtClean="0"/>
              <a:pPr/>
              <a:t>32</a:t>
            </a:fld>
            <a:endParaRPr lang="fr-FR"/>
          </a:p>
        </p:txBody>
      </p:sp>
      <p:pic>
        <p:nvPicPr>
          <p:cNvPr id="1026" name="Image 8"/>
          <p:cNvPicPr>
            <a:picLocks noChangeAspect="1" noChangeArrowheads="1"/>
          </p:cNvPicPr>
          <p:nvPr>
            <p:custDataLst>
              <p:tags r:id="rId4"/>
            </p:custDataLst>
          </p:nvPr>
        </p:nvPicPr>
        <p:blipFill>
          <a:blip r:embed="rId21"/>
          <a:srcRect t="33040" b="16080"/>
          <a:stretch>
            <a:fillRect/>
          </a:stretch>
        </p:blipFill>
        <p:spPr bwMode="auto">
          <a:xfrm>
            <a:off x="1015352" y="2928934"/>
            <a:ext cx="7888960" cy="2818793"/>
          </a:xfrm>
          <a:prstGeom prst="rect">
            <a:avLst/>
          </a:prstGeom>
          <a:noFill/>
          <a:ln w="9525">
            <a:noFill/>
            <a:miter lim="800000"/>
            <a:headEnd/>
            <a:tailEnd/>
          </a:ln>
        </p:spPr>
      </p:pic>
      <p:cxnSp>
        <p:nvCxnSpPr>
          <p:cNvPr id="6" name="Connecteur droit avec flèche 5"/>
          <p:cNvCxnSpPr>
            <a:endCxn id="11" idx="2"/>
          </p:cNvCxnSpPr>
          <p:nvPr/>
        </p:nvCxnSpPr>
        <p:spPr>
          <a:xfrm flipH="1" flipV="1">
            <a:off x="4306173" y="2141221"/>
            <a:ext cx="61636" cy="12917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ZoneTexte 10"/>
          <p:cNvSpPr txBox="1"/>
          <p:nvPr>
            <p:custDataLst>
              <p:tags r:id="rId5"/>
            </p:custDataLst>
          </p:nvPr>
        </p:nvSpPr>
        <p:spPr>
          <a:xfrm>
            <a:off x="2783633" y="1217891"/>
            <a:ext cx="3045081" cy="923330"/>
          </a:xfrm>
          <a:prstGeom prst="rect">
            <a:avLst/>
          </a:prstGeom>
          <a:noFill/>
        </p:spPr>
        <p:txBody>
          <a:bodyPr wrap="square" rtlCol="0">
            <a:spAutoFit/>
          </a:bodyPr>
          <a:lstStyle/>
          <a:p>
            <a:r>
              <a:rPr lang="fr-FR"/>
              <a:t>10 Patients  AVC mais ont arrêté le traitement avant la fin de l’étude (100-10= 90)</a:t>
            </a:r>
          </a:p>
        </p:txBody>
      </p:sp>
      <p:cxnSp>
        <p:nvCxnSpPr>
          <p:cNvPr id="15" name="Connecteur droit avec flèche 14"/>
          <p:cNvCxnSpPr>
            <a:endCxn id="16" idx="0"/>
          </p:cNvCxnSpPr>
          <p:nvPr/>
        </p:nvCxnSpPr>
        <p:spPr>
          <a:xfrm>
            <a:off x="5303913" y="4869162"/>
            <a:ext cx="1049603" cy="10081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ZoneTexte 15"/>
          <p:cNvSpPr txBox="1"/>
          <p:nvPr>
            <p:custDataLst>
              <p:tags r:id="rId6"/>
            </p:custDataLst>
          </p:nvPr>
        </p:nvSpPr>
        <p:spPr>
          <a:xfrm>
            <a:off x="4959832" y="5877272"/>
            <a:ext cx="2787366" cy="369332"/>
          </a:xfrm>
          <a:prstGeom prst="rect">
            <a:avLst/>
          </a:prstGeom>
          <a:noFill/>
        </p:spPr>
        <p:txBody>
          <a:bodyPr wrap="none" rtlCol="0">
            <a:spAutoFit/>
          </a:bodyPr>
          <a:lstStyle/>
          <a:p>
            <a:r>
              <a:rPr lang="fr-FR"/>
              <a:t>20  Patients  ont fait un AVC</a:t>
            </a:r>
          </a:p>
        </p:txBody>
      </p:sp>
      <p:sp>
        <p:nvSpPr>
          <p:cNvPr id="8" name="ZoneTexte 7"/>
          <p:cNvSpPr txBox="1"/>
          <p:nvPr>
            <p:custDataLst>
              <p:tags r:id="rId7"/>
            </p:custDataLst>
          </p:nvPr>
        </p:nvSpPr>
        <p:spPr>
          <a:xfrm>
            <a:off x="3647728" y="3635732"/>
            <a:ext cx="535724" cy="369332"/>
          </a:xfrm>
          <a:prstGeom prst="rect">
            <a:avLst/>
          </a:prstGeom>
          <a:noFill/>
        </p:spPr>
        <p:txBody>
          <a:bodyPr wrap="none" rtlCol="0">
            <a:spAutoFit/>
          </a:bodyPr>
          <a:lstStyle/>
          <a:p>
            <a:r>
              <a:rPr lang="fr-FR"/>
              <a:t>100</a:t>
            </a:r>
          </a:p>
        </p:txBody>
      </p:sp>
      <p:sp>
        <p:nvSpPr>
          <p:cNvPr id="14" name="ZoneTexte 13"/>
          <p:cNvSpPr txBox="1"/>
          <p:nvPr>
            <p:custDataLst>
              <p:tags r:id="rId8"/>
            </p:custDataLst>
          </p:nvPr>
        </p:nvSpPr>
        <p:spPr>
          <a:xfrm>
            <a:off x="3647728" y="4355812"/>
            <a:ext cx="535724" cy="369332"/>
          </a:xfrm>
          <a:prstGeom prst="rect">
            <a:avLst/>
          </a:prstGeom>
          <a:noFill/>
        </p:spPr>
        <p:txBody>
          <a:bodyPr wrap="none" rtlCol="0">
            <a:spAutoFit/>
          </a:bodyPr>
          <a:lstStyle/>
          <a:p>
            <a:r>
              <a:rPr lang="fr-FR"/>
              <a:t>100</a:t>
            </a:r>
          </a:p>
        </p:txBody>
      </p:sp>
      <p:sp>
        <p:nvSpPr>
          <p:cNvPr id="9" name="ZoneTexte 8"/>
          <p:cNvSpPr txBox="1"/>
          <p:nvPr>
            <p:custDataLst>
              <p:tags r:id="rId9"/>
            </p:custDataLst>
          </p:nvPr>
        </p:nvSpPr>
        <p:spPr>
          <a:xfrm>
            <a:off x="8256241" y="2928934"/>
            <a:ext cx="795411" cy="646331"/>
          </a:xfrm>
          <a:prstGeom prst="rect">
            <a:avLst/>
          </a:prstGeom>
          <a:noFill/>
        </p:spPr>
        <p:txBody>
          <a:bodyPr wrap="none" rtlCol="0">
            <a:spAutoFit/>
          </a:bodyPr>
          <a:lstStyle/>
          <a:p>
            <a:r>
              <a:rPr lang="fr-FR"/>
              <a:t>10 /90</a:t>
            </a:r>
          </a:p>
          <a:p>
            <a:r>
              <a:rPr lang="fr-FR"/>
              <a:t>0,11</a:t>
            </a:r>
          </a:p>
        </p:txBody>
      </p:sp>
      <p:sp>
        <p:nvSpPr>
          <p:cNvPr id="17" name="ZoneTexte 16"/>
          <p:cNvSpPr txBox="1"/>
          <p:nvPr>
            <p:custDataLst>
              <p:tags r:id="rId10"/>
            </p:custDataLst>
          </p:nvPr>
        </p:nvSpPr>
        <p:spPr>
          <a:xfrm>
            <a:off x="8408640" y="4548973"/>
            <a:ext cx="912429" cy="646331"/>
          </a:xfrm>
          <a:prstGeom prst="rect">
            <a:avLst/>
          </a:prstGeom>
          <a:noFill/>
        </p:spPr>
        <p:txBody>
          <a:bodyPr wrap="none" rtlCol="0">
            <a:spAutoFit/>
          </a:bodyPr>
          <a:lstStyle/>
          <a:p>
            <a:r>
              <a:rPr lang="fr-FR"/>
              <a:t>20 /100</a:t>
            </a:r>
          </a:p>
          <a:p>
            <a:r>
              <a:rPr lang="fr-FR"/>
              <a:t>0,20</a:t>
            </a:r>
          </a:p>
        </p:txBody>
      </p:sp>
      <p:sp>
        <p:nvSpPr>
          <p:cNvPr id="10" name="ZoneTexte 9"/>
          <p:cNvSpPr txBox="1"/>
          <p:nvPr>
            <p:custDataLst>
              <p:tags r:id="rId11"/>
            </p:custDataLst>
          </p:nvPr>
        </p:nvSpPr>
        <p:spPr>
          <a:xfrm>
            <a:off x="7697547" y="3774232"/>
            <a:ext cx="1422184" cy="461665"/>
          </a:xfrm>
          <a:prstGeom prst="rect">
            <a:avLst/>
          </a:prstGeom>
          <a:noFill/>
        </p:spPr>
        <p:txBody>
          <a:bodyPr wrap="none" rtlCol="0">
            <a:spAutoFit/>
          </a:bodyPr>
          <a:lstStyle/>
          <a:p>
            <a:r>
              <a:rPr lang="fr-FR" sz="2400"/>
              <a:t>RR =  0,55</a:t>
            </a:r>
          </a:p>
        </p:txBody>
      </p:sp>
      <p:sp>
        <p:nvSpPr>
          <p:cNvPr id="19" name="ZoneTexte 18"/>
          <p:cNvSpPr txBox="1"/>
          <p:nvPr>
            <p:custDataLst>
              <p:tags r:id="rId12"/>
            </p:custDataLst>
          </p:nvPr>
        </p:nvSpPr>
        <p:spPr>
          <a:xfrm>
            <a:off x="9624393" y="2924945"/>
            <a:ext cx="912429" cy="646331"/>
          </a:xfrm>
          <a:prstGeom prst="rect">
            <a:avLst/>
          </a:prstGeom>
          <a:noFill/>
        </p:spPr>
        <p:txBody>
          <a:bodyPr wrap="none" rtlCol="0">
            <a:spAutoFit/>
          </a:bodyPr>
          <a:lstStyle/>
          <a:p>
            <a:r>
              <a:rPr lang="fr-FR"/>
              <a:t>20 /100</a:t>
            </a:r>
          </a:p>
          <a:p>
            <a:r>
              <a:rPr lang="fr-FR"/>
              <a:t>0,2</a:t>
            </a:r>
          </a:p>
        </p:txBody>
      </p:sp>
      <p:sp>
        <p:nvSpPr>
          <p:cNvPr id="20" name="ZoneTexte 19"/>
          <p:cNvSpPr txBox="1"/>
          <p:nvPr>
            <p:custDataLst>
              <p:tags r:id="rId13"/>
            </p:custDataLst>
          </p:nvPr>
        </p:nvSpPr>
        <p:spPr>
          <a:xfrm>
            <a:off x="9624393" y="4548973"/>
            <a:ext cx="912429" cy="646331"/>
          </a:xfrm>
          <a:prstGeom prst="rect">
            <a:avLst/>
          </a:prstGeom>
          <a:noFill/>
        </p:spPr>
        <p:txBody>
          <a:bodyPr wrap="none" rtlCol="0">
            <a:spAutoFit/>
          </a:bodyPr>
          <a:lstStyle/>
          <a:p>
            <a:r>
              <a:rPr lang="fr-FR"/>
              <a:t>20 /100</a:t>
            </a:r>
          </a:p>
          <a:p>
            <a:r>
              <a:rPr lang="fr-FR"/>
              <a:t>0,2</a:t>
            </a:r>
          </a:p>
        </p:txBody>
      </p:sp>
      <p:cxnSp>
        <p:nvCxnSpPr>
          <p:cNvPr id="23" name="Connecteur droit avec flèche 22"/>
          <p:cNvCxnSpPr>
            <a:endCxn id="22" idx="2"/>
          </p:cNvCxnSpPr>
          <p:nvPr/>
        </p:nvCxnSpPr>
        <p:spPr>
          <a:xfrm flipV="1">
            <a:off x="6563960" y="2099757"/>
            <a:ext cx="1469385" cy="13332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custDataLst>
              <p:tags r:id="rId14"/>
            </p:custDataLst>
          </p:nvPr>
        </p:nvSpPr>
        <p:spPr>
          <a:xfrm>
            <a:off x="6443422" y="1730425"/>
            <a:ext cx="3179845" cy="369332"/>
          </a:xfrm>
          <a:prstGeom prst="rect">
            <a:avLst/>
          </a:prstGeom>
        </p:spPr>
        <p:txBody>
          <a:bodyPr wrap="none">
            <a:spAutoFit/>
          </a:bodyPr>
          <a:lstStyle/>
          <a:p>
            <a:r>
              <a:rPr lang="fr-FR"/>
              <a:t>10 Patients  AVC ont fini l’étude </a:t>
            </a:r>
          </a:p>
        </p:txBody>
      </p:sp>
      <p:sp>
        <p:nvSpPr>
          <p:cNvPr id="25" name="ZoneTexte 24"/>
          <p:cNvSpPr txBox="1"/>
          <p:nvPr>
            <p:custDataLst>
              <p:tags r:id="rId15"/>
            </p:custDataLst>
          </p:nvPr>
        </p:nvSpPr>
        <p:spPr>
          <a:xfrm>
            <a:off x="9454232" y="3759424"/>
            <a:ext cx="1034257" cy="461665"/>
          </a:xfrm>
          <a:prstGeom prst="rect">
            <a:avLst/>
          </a:prstGeom>
          <a:noFill/>
        </p:spPr>
        <p:txBody>
          <a:bodyPr wrap="none" rtlCol="0">
            <a:spAutoFit/>
          </a:bodyPr>
          <a:lstStyle/>
          <a:p>
            <a:r>
              <a:rPr lang="fr-FR" sz="2400"/>
              <a:t>RR =  1</a:t>
            </a:r>
          </a:p>
        </p:txBody>
      </p:sp>
      <p:sp>
        <p:nvSpPr>
          <p:cNvPr id="28" name="ZoneTexte 27"/>
          <p:cNvSpPr txBox="1"/>
          <p:nvPr>
            <p:custDataLst>
              <p:tags r:id="rId16"/>
            </p:custDataLst>
          </p:nvPr>
        </p:nvSpPr>
        <p:spPr>
          <a:xfrm>
            <a:off x="1524000" y="6372036"/>
            <a:ext cx="3442674" cy="369332"/>
          </a:xfrm>
          <a:prstGeom prst="rect">
            <a:avLst/>
          </a:prstGeom>
          <a:noFill/>
        </p:spPr>
        <p:txBody>
          <a:bodyPr wrap="none" rtlCol="0">
            <a:spAutoFit/>
          </a:bodyPr>
          <a:lstStyle/>
          <a:p>
            <a:r>
              <a:rPr lang="fr-FR"/>
              <a:t>AVC = Accident Vasculaire Cérébral</a:t>
            </a:r>
          </a:p>
        </p:txBody>
      </p:sp>
      <p:sp>
        <p:nvSpPr>
          <p:cNvPr id="29" name="ZoneTexte 28"/>
          <p:cNvSpPr txBox="1"/>
          <p:nvPr>
            <p:custDataLst>
              <p:tags r:id="rId17"/>
            </p:custDataLst>
          </p:nvPr>
        </p:nvSpPr>
        <p:spPr>
          <a:xfrm>
            <a:off x="7697547" y="2489386"/>
            <a:ext cx="1446550" cy="369332"/>
          </a:xfrm>
          <a:prstGeom prst="rect">
            <a:avLst/>
          </a:prstGeom>
          <a:noFill/>
        </p:spPr>
        <p:txBody>
          <a:bodyPr wrap="none" rtlCol="0">
            <a:spAutoFit/>
          </a:bodyPr>
          <a:lstStyle/>
          <a:p>
            <a:r>
              <a:rPr lang="fr-FR"/>
              <a:t>Per Protocole</a:t>
            </a:r>
          </a:p>
        </p:txBody>
      </p:sp>
      <p:sp>
        <p:nvSpPr>
          <p:cNvPr id="31" name="ZoneTexte 30"/>
          <p:cNvSpPr txBox="1"/>
          <p:nvPr>
            <p:custDataLst>
              <p:tags r:id="rId18"/>
            </p:custDataLst>
          </p:nvPr>
        </p:nvSpPr>
        <p:spPr>
          <a:xfrm>
            <a:off x="9736391" y="2456798"/>
            <a:ext cx="469937" cy="369332"/>
          </a:xfrm>
          <a:prstGeom prst="rect">
            <a:avLst/>
          </a:prstGeom>
          <a:noFill/>
        </p:spPr>
        <p:txBody>
          <a:bodyPr wrap="none" rtlCol="0">
            <a:spAutoFit/>
          </a:bodyPr>
          <a:lstStyle/>
          <a:p>
            <a:r>
              <a:rPr lang="fr-FR"/>
              <a:t>ITT</a:t>
            </a:r>
          </a:p>
        </p:txBody>
      </p:sp>
    </p:spTree>
    <p:custDataLst>
      <p:tags r:id="rId1"/>
    </p:custDataLst>
    <p:extLst>
      <p:ext uri="{BB962C8B-B14F-4D97-AF65-F5344CB8AC3E}">
        <p14:creationId xmlns:p14="http://schemas.microsoft.com/office/powerpoint/2010/main" val="205010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3000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30000"/>
                            </p:stCondLst>
                            <p:childTnLst>
                              <p:par>
                                <p:cTn id="8" presetID="1"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30000"/>
                            </p:stCondLst>
                            <p:childTnLst>
                              <p:par>
                                <p:cTn id="11" presetID="1" presetClass="entr" presetSubtype="0"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par>
                          <p:cTn id="13" fill="hold">
                            <p:stCondLst>
                              <p:cond delay="30000"/>
                            </p:stCondLst>
                            <p:childTnLst>
                              <p:par>
                                <p:cTn id="14" presetID="1" presetClass="entr" presetSubtype="0"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childTnLst>
                                </p:cTn>
                              </p:par>
                            </p:childTnLst>
                          </p:cTn>
                        </p:par>
                        <p:par>
                          <p:cTn id="16" fill="hold">
                            <p:stCondLst>
                              <p:cond delay="30000"/>
                            </p:stCondLst>
                            <p:childTnLst>
                              <p:par>
                                <p:cTn id="17" presetID="1"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par>
                          <p:cTn id="19" fill="hold">
                            <p:stCondLst>
                              <p:cond delay="30000"/>
                            </p:stCondLst>
                            <p:childTnLst>
                              <p:par>
                                <p:cTn id="20" presetID="1"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childTnLst>
                          </p:cTn>
                        </p:par>
                        <p:par>
                          <p:cTn id="22" fill="hold">
                            <p:stCondLst>
                              <p:cond delay="30000"/>
                            </p:stCondLst>
                            <p:childTnLst>
                              <p:par>
                                <p:cTn id="23" presetID="1" presetClass="entr" presetSubtype="0"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par>
                          <p:cTn id="25" fill="hold">
                            <p:stCondLst>
                              <p:cond delay="30000"/>
                            </p:stCondLst>
                            <p:childTnLst>
                              <p:par>
                                <p:cTn id="26" presetID="1"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30000"/>
                            </p:stCondLst>
                            <p:childTnLst>
                              <p:par>
                                <p:cTn id="29" presetID="1"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par>
                          <p:cTn id="31" fill="hold">
                            <p:stCondLst>
                              <p:cond delay="30000"/>
                            </p:stCondLst>
                            <p:childTnLst>
                              <p:par>
                                <p:cTn id="32" presetID="1" presetClass="entr" presetSubtype="0"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childTnLst>
                                </p:cTn>
                              </p:par>
                            </p:childTnLst>
                          </p:cTn>
                        </p:par>
                        <p:par>
                          <p:cTn id="34" fill="hold">
                            <p:stCondLst>
                              <p:cond delay="30000"/>
                            </p:stCondLst>
                            <p:childTnLst>
                              <p:par>
                                <p:cTn id="35" presetID="1"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par>
                          <p:cTn id="37" fill="hold">
                            <p:stCondLst>
                              <p:cond delay="30000"/>
                            </p:stCondLst>
                            <p:childTnLst>
                              <p:par>
                                <p:cTn id="38" presetID="1" presetClass="entr" presetSubtype="0"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childTnLst>
                                </p:cTn>
                              </p:par>
                            </p:childTnLst>
                          </p:cTn>
                        </p:par>
                        <p:par>
                          <p:cTn id="40" fill="hold">
                            <p:stCondLst>
                              <p:cond delay="30000"/>
                            </p:stCondLst>
                            <p:childTnLst>
                              <p:par>
                                <p:cTn id="41" presetID="1"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par>
                          <p:cTn id="43" fill="hold">
                            <p:stCondLst>
                              <p:cond delay="30000"/>
                            </p:stCondLst>
                            <p:childTnLst>
                              <p:par>
                                <p:cTn id="44" presetID="1" presetClass="entr" presetSubtype="0"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9" grpId="0"/>
      <p:bldP spid="17" grpId="0"/>
      <p:bldP spid="10" grpId="0"/>
      <p:bldP spid="19" grpId="0"/>
      <p:bldP spid="20" grpId="0"/>
      <p:bldP spid="22" grpId="0"/>
      <p:bldP spid="25" grpId="0"/>
      <p:bldP spid="29" grpId="0"/>
      <p:bldP spid="3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E8666C-230F-6C79-8FA0-F9B00CE7B35B}"/>
              </a:ext>
            </a:extLst>
          </p:cNvPr>
          <p:cNvSpPr>
            <a:spLocks noGrp="1"/>
          </p:cNvSpPr>
          <p:nvPr>
            <p:ph type="title"/>
          </p:nvPr>
        </p:nvSpPr>
        <p:spPr>
          <a:xfrm>
            <a:off x="690113" y="294301"/>
            <a:ext cx="10106108" cy="1055171"/>
          </a:xfrm>
        </p:spPr>
        <p:txBody>
          <a:bodyPr>
            <a:noAutofit/>
          </a:bodyPr>
          <a:lstStyle/>
          <a:p>
            <a:r>
              <a:rPr lang="fr-FR" sz="3200" b="1">
                <a:effectLst/>
                <a:latin typeface="Calibri" panose="020F0502020204030204" pitchFamily="34" charset="0"/>
                <a:ea typeface="Calibri" panose="020F0502020204030204" pitchFamily="34" charset="0"/>
                <a:cs typeface="Times New Roman" panose="02020603050405020304" pitchFamily="18" charset="0"/>
              </a:rPr>
              <a:t>QCM 9 Concernant les populations d’analyse de cet essai, quelle(s) est(sont) la(les) bonne(s) réponse(s) ?</a:t>
            </a:r>
            <a:endParaRPr lang="fr-FR" sz="3200"/>
          </a:p>
        </p:txBody>
      </p:sp>
      <p:sp>
        <p:nvSpPr>
          <p:cNvPr id="3" name="Espace réservé du contenu 2">
            <a:extLst>
              <a:ext uri="{FF2B5EF4-FFF2-40B4-BE49-F238E27FC236}">
                <a16:creationId xmlns:a16="http://schemas.microsoft.com/office/drawing/2014/main" id="{F6E0E747-3588-07B8-16CE-A1E357F84E38}"/>
              </a:ext>
            </a:extLst>
          </p:cNvPr>
          <p:cNvSpPr>
            <a:spLocks noGrp="1"/>
          </p:cNvSpPr>
          <p:nvPr>
            <p:ph idx="1"/>
          </p:nvPr>
        </p:nvSpPr>
        <p:spPr/>
        <p:txBody>
          <a:bodyPr>
            <a:normAutofit/>
          </a:bodyPr>
          <a:lstStyle/>
          <a:p>
            <a:pPr marL="342900" lvl="0" indent="-342900">
              <a:lnSpc>
                <a:spcPct val="107000"/>
              </a:lnSpc>
              <a:buFont typeface="+mj-lt"/>
              <a:buAutoNum type="alphaUcPeriod"/>
            </a:pPr>
            <a:r>
              <a:rPr lang="fr-FR" sz="2400">
                <a:effectLst/>
                <a:latin typeface="Calibri" panose="020F0502020204030204" pitchFamily="34" charset="0"/>
                <a:ea typeface="Calibri" panose="020F0502020204030204" pitchFamily="34" charset="0"/>
                <a:cs typeface="Times New Roman" panose="02020603050405020304" pitchFamily="18" charset="0"/>
              </a:rPr>
              <a:t>La population en intention de traiter modifiée était composée de tous les patients randomisés</a:t>
            </a:r>
          </a:p>
          <a:p>
            <a:pPr marL="342900" lvl="0" indent="-342900">
              <a:lnSpc>
                <a:spcPct val="107000"/>
              </a:lnSpc>
              <a:buFont typeface="+mj-lt"/>
              <a:buAutoNum type="alphaUcPeriod"/>
            </a:pPr>
            <a:r>
              <a:rPr lang="fr-FR" sz="240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La population du per protocole principal était les sujets sans données manquantes et avec au moins 8 sessions de psychothérapies</a:t>
            </a:r>
          </a:p>
          <a:p>
            <a:pPr marL="342900" lvl="0" indent="-342900">
              <a:lnSpc>
                <a:spcPct val="107000"/>
              </a:lnSpc>
              <a:buFont typeface="+mj-lt"/>
              <a:buAutoNum type="alphaUcPeriod"/>
            </a:pPr>
            <a:r>
              <a:rPr lang="fr-FR" sz="240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L’analyse en per protocole réduit le risque de détecter une </a:t>
            </a:r>
            <a:r>
              <a:rPr lang="fr-FR" sz="2400" err="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non-infériorité</a:t>
            </a:r>
            <a:r>
              <a:rPr lang="fr-FR" sz="240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qui n’existerait pas (faux positif)</a:t>
            </a:r>
          </a:p>
          <a:p>
            <a:pPr marL="342900" lvl="0" indent="-342900">
              <a:lnSpc>
                <a:spcPct val="107000"/>
              </a:lnSpc>
              <a:buFont typeface="+mj-lt"/>
              <a:buAutoNum type="alphaUcPeriod"/>
            </a:pPr>
            <a:r>
              <a:rPr lang="fr-FR" sz="2400">
                <a:effectLst/>
                <a:latin typeface="Calibri" panose="020F0502020204030204" pitchFamily="34" charset="0"/>
                <a:ea typeface="Calibri" panose="020F0502020204030204" pitchFamily="34" charset="0"/>
                <a:cs typeface="Times New Roman" panose="02020603050405020304" pitchFamily="18" charset="0"/>
              </a:rPr>
              <a:t>En cas de différence entre analyse per protocole et ITT, on privilégie ITT</a:t>
            </a:r>
          </a:p>
          <a:p>
            <a:pPr marL="342900" lvl="0" indent="-342900">
              <a:lnSpc>
                <a:spcPct val="107000"/>
              </a:lnSpc>
              <a:spcAft>
                <a:spcPts val="800"/>
              </a:spcAft>
              <a:buFont typeface="+mj-lt"/>
              <a:buAutoNum type="alphaUcPeriod"/>
            </a:pPr>
            <a:r>
              <a:rPr lang="fr-FR" sz="240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Différentes définitions de la population per protocole ont été utilisées pour tester la robustesse de l’hypothèse de </a:t>
            </a:r>
            <a:r>
              <a:rPr lang="fr-FR" sz="2400" err="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non-infériorité</a:t>
            </a:r>
            <a:r>
              <a:rPr lang="fr-FR" sz="240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en analyse de sensibilité</a:t>
            </a:r>
          </a:p>
          <a:p>
            <a:endParaRPr lang="fr-FR" sz="3600"/>
          </a:p>
        </p:txBody>
      </p:sp>
      <p:sp>
        <p:nvSpPr>
          <p:cNvPr id="4" name="Espace réservé du numéro de diapositive 3">
            <a:extLst>
              <a:ext uri="{FF2B5EF4-FFF2-40B4-BE49-F238E27FC236}">
                <a16:creationId xmlns:a16="http://schemas.microsoft.com/office/drawing/2014/main" id="{C8746832-71F5-6EC4-AF62-E481A08D66F3}"/>
              </a:ext>
            </a:extLst>
          </p:cNvPr>
          <p:cNvSpPr>
            <a:spLocks noGrp="1"/>
          </p:cNvSpPr>
          <p:nvPr>
            <p:ph type="sldNum" sz="quarter" idx="12"/>
          </p:nvPr>
        </p:nvSpPr>
        <p:spPr/>
        <p:txBody>
          <a:bodyPr/>
          <a:lstStyle/>
          <a:p>
            <a:fld id="{AC03E45C-6454-4C7E-A460-36074AB91F69}" type="slidenum">
              <a:rPr lang="fr-FR" smtClean="0"/>
              <a:t>33</a:t>
            </a:fld>
            <a:endParaRPr lang="fr-FR"/>
          </a:p>
        </p:txBody>
      </p:sp>
    </p:spTree>
    <p:extLst>
      <p:ext uri="{BB962C8B-B14F-4D97-AF65-F5344CB8AC3E}">
        <p14:creationId xmlns:p14="http://schemas.microsoft.com/office/powerpoint/2010/main" val="5968556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248DDE-5576-D3A9-BF54-6FD0A27595DD}"/>
              </a:ext>
            </a:extLst>
          </p:cNvPr>
          <p:cNvSpPr>
            <a:spLocks noGrp="1"/>
          </p:cNvSpPr>
          <p:nvPr>
            <p:ph type="title"/>
          </p:nvPr>
        </p:nvSpPr>
        <p:spPr>
          <a:xfrm>
            <a:off x="691896" y="495717"/>
            <a:ext cx="10106108" cy="1055171"/>
          </a:xfrm>
        </p:spPr>
        <p:txBody>
          <a:bodyPr>
            <a:noAutofit/>
          </a:bodyPr>
          <a:lstStyle/>
          <a:p>
            <a:r>
              <a:rPr lang="fr-FR" sz="2400" dirty="0">
                <a:effectLst/>
                <a:latin typeface="Calibri" panose="020F0502020204030204" pitchFamily="34" charset="0"/>
                <a:ea typeface="Calibri" panose="020F0502020204030204" pitchFamily="34" charset="0"/>
                <a:cs typeface="Times New Roman" panose="02020603050405020304" pitchFamily="18" charset="0"/>
              </a:rPr>
              <a:t>1) Expliquez pourquoi une analyse en intention de traiter ne sera pas conservatrice dans un essai clinique de </a:t>
            </a:r>
            <a:r>
              <a:rPr lang="fr-FR" sz="2400" dirty="0" err="1">
                <a:effectLst/>
                <a:latin typeface="Calibri" panose="020F0502020204030204" pitchFamily="34" charset="0"/>
                <a:ea typeface="Calibri" panose="020F0502020204030204" pitchFamily="34" charset="0"/>
                <a:cs typeface="Times New Roman" panose="02020603050405020304" pitchFamily="18" charset="0"/>
              </a:rPr>
              <a:t>non-infériorité</a:t>
            </a:r>
            <a:r>
              <a:rPr lang="fr-FR" sz="2400" dirty="0">
                <a:effectLst/>
                <a:latin typeface="Calibri" panose="020F0502020204030204" pitchFamily="34" charset="0"/>
                <a:ea typeface="Calibri" panose="020F0502020204030204" pitchFamily="34" charset="0"/>
                <a:cs typeface="Times New Roman" panose="02020603050405020304" pitchFamily="18" charset="0"/>
              </a:rPr>
              <a:t>, alors que l’analyse per protocole est conservatrice.</a:t>
            </a:r>
            <a:br>
              <a:rPr lang="fr-FR" sz="2400" dirty="0">
                <a:effectLst/>
                <a:latin typeface="Calibri" panose="020F0502020204030204" pitchFamily="34" charset="0"/>
                <a:ea typeface="Calibri" panose="020F0502020204030204" pitchFamily="34" charset="0"/>
                <a:cs typeface="Times New Roman" panose="02020603050405020304" pitchFamily="18" charset="0"/>
              </a:rPr>
            </a:br>
            <a:endParaRPr lang="fr-FR" sz="2400" dirty="0"/>
          </a:p>
        </p:txBody>
      </p:sp>
      <p:graphicFrame>
        <p:nvGraphicFramePr>
          <p:cNvPr id="5" name="Espace réservé du contenu 4">
            <a:extLst>
              <a:ext uri="{FF2B5EF4-FFF2-40B4-BE49-F238E27FC236}">
                <a16:creationId xmlns:a16="http://schemas.microsoft.com/office/drawing/2014/main" id="{E3ECEE7A-5C71-82E1-E7FC-3F340695B523}"/>
              </a:ext>
            </a:extLst>
          </p:cNvPr>
          <p:cNvGraphicFramePr>
            <a:graphicFrameLocks noGrp="1"/>
          </p:cNvGraphicFramePr>
          <p:nvPr>
            <p:ph idx="1"/>
            <p:extLst>
              <p:ext uri="{D42A27DB-BD31-4B8C-83A1-F6EECF244321}">
                <p14:modId xmlns:p14="http://schemas.microsoft.com/office/powerpoint/2010/main" val="4124723923"/>
              </p:ext>
            </p:extLst>
          </p:nvPr>
        </p:nvGraphicFramePr>
        <p:xfrm>
          <a:off x="838201" y="3069809"/>
          <a:ext cx="10515597" cy="292608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2235770103"/>
                    </a:ext>
                  </a:extLst>
                </a:gridCol>
                <a:gridCol w="3505199">
                  <a:extLst>
                    <a:ext uri="{9D8B030D-6E8A-4147-A177-3AD203B41FA5}">
                      <a16:colId xmlns:a16="http://schemas.microsoft.com/office/drawing/2014/main" val="119829101"/>
                    </a:ext>
                  </a:extLst>
                </a:gridCol>
                <a:gridCol w="3505199">
                  <a:extLst>
                    <a:ext uri="{9D8B030D-6E8A-4147-A177-3AD203B41FA5}">
                      <a16:colId xmlns:a16="http://schemas.microsoft.com/office/drawing/2014/main" val="100052692"/>
                    </a:ext>
                  </a:extLst>
                </a:gridCol>
              </a:tblGrid>
              <a:tr h="370840">
                <a:tc>
                  <a:txBody>
                    <a:bodyPr/>
                    <a:lstStyle/>
                    <a:p>
                      <a:endParaRPr lang="fr-FR" sz="2800"/>
                    </a:p>
                  </a:txBody>
                  <a:tcPr/>
                </a:tc>
                <a:tc>
                  <a:txBody>
                    <a:bodyPr/>
                    <a:lstStyle/>
                    <a:p>
                      <a:r>
                        <a:rPr lang="fr-FR" sz="2800"/>
                        <a:t>ITT</a:t>
                      </a:r>
                    </a:p>
                  </a:txBody>
                  <a:tcPr/>
                </a:tc>
                <a:tc>
                  <a:txBody>
                    <a:bodyPr/>
                    <a:lstStyle/>
                    <a:p>
                      <a:r>
                        <a:rPr lang="fr-FR" sz="2800"/>
                        <a:t>PP</a:t>
                      </a:r>
                    </a:p>
                  </a:txBody>
                  <a:tcPr/>
                </a:tc>
                <a:extLst>
                  <a:ext uri="{0D108BD9-81ED-4DB2-BD59-A6C34878D82A}">
                    <a16:rowId xmlns:a16="http://schemas.microsoft.com/office/drawing/2014/main" val="896334365"/>
                  </a:ext>
                </a:extLst>
              </a:tr>
              <a:tr h="370840">
                <a:tc>
                  <a:txBody>
                    <a:bodyPr/>
                    <a:lstStyle/>
                    <a:p>
                      <a:r>
                        <a:rPr lang="fr-FR" sz="2800"/>
                        <a:t>Cas général</a:t>
                      </a:r>
                    </a:p>
                  </a:txBody>
                  <a:tcPr/>
                </a:tc>
                <a:tc>
                  <a:txBody>
                    <a:bodyPr/>
                    <a:lstStyle/>
                    <a:p>
                      <a:r>
                        <a:rPr lang="fr-FR" sz="2800"/>
                        <a:t>RR tend vers 1</a:t>
                      </a:r>
                    </a:p>
                  </a:txBody>
                  <a:tcPr/>
                </a:tc>
                <a:tc>
                  <a:txBody>
                    <a:bodyPr/>
                    <a:lstStyle/>
                    <a:p>
                      <a:r>
                        <a:rPr lang="fr-FR" sz="2800" dirty="0"/>
                        <a:t>RR &lt;1 (&gt;1)</a:t>
                      </a:r>
                    </a:p>
                  </a:txBody>
                  <a:tcPr/>
                </a:tc>
                <a:extLst>
                  <a:ext uri="{0D108BD9-81ED-4DB2-BD59-A6C34878D82A}">
                    <a16:rowId xmlns:a16="http://schemas.microsoft.com/office/drawing/2014/main" val="74781253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800"/>
                        <a:t>Supériorité</a:t>
                      </a:r>
                    </a:p>
                  </a:txBody>
                  <a:tcPr/>
                </a:tc>
                <a:tc>
                  <a:txBody>
                    <a:bodyPr/>
                    <a:lstStyle/>
                    <a:p>
                      <a:r>
                        <a:rPr lang="fr-FR" sz="2800"/>
                        <a:t>Risque d’ignorer une efficacité si elle existe</a:t>
                      </a:r>
                    </a:p>
                  </a:txBody>
                  <a:tcPr/>
                </a:tc>
                <a:tc>
                  <a:txBody>
                    <a:bodyPr/>
                    <a:lstStyle/>
                    <a:p>
                      <a:r>
                        <a:rPr lang="fr-FR" sz="2800"/>
                        <a:t>Risque de conclure à une efficacité inexistante</a:t>
                      </a:r>
                    </a:p>
                  </a:txBody>
                  <a:tcPr/>
                </a:tc>
                <a:extLst>
                  <a:ext uri="{0D108BD9-81ED-4DB2-BD59-A6C34878D82A}">
                    <a16:rowId xmlns:a16="http://schemas.microsoft.com/office/drawing/2014/main" val="2516621587"/>
                  </a:ext>
                </a:extLst>
              </a:tr>
              <a:tr h="370840">
                <a:tc>
                  <a:txBody>
                    <a:bodyPr/>
                    <a:lstStyle/>
                    <a:p>
                      <a:endParaRPr lang="fr-FR" sz="2800" dirty="0"/>
                    </a:p>
                  </a:txBody>
                  <a:tcPr/>
                </a:tc>
                <a:tc>
                  <a:txBody>
                    <a:bodyPr/>
                    <a:lstStyle/>
                    <a:p>
                      <a:endParaRPr lang="fr-FR" sz="2800"/>
                    </a:p>
                  </a:txBody>
                  <a:tcPr/>
                </a:tc>
                <a:tc>
                  <a:txBody>
                    <a:bodyPr/>
                    <a:lstStyle/>
                    <a:p>
                      <a:endParaRPr lang="fr-FR" sz="2800" dirty="0"/>
                    </a:p>
                  </a:txBody>
                  <a:tcPr/>
                </a:tc>
                <a:extLst>
                  <a:ext uri="{0D108BD9-81ED-4DB2-BD59-A6C34878D82A}">
                    <a16:rowId xmlns:a16="http://schemas.microsoft.com/office/drawing/2014/main" val="675471132"/>
                  </a:ext>
                </a:extLst>
              </a:tr>
            </a:tbl>
          </a:graphicData>
        </a:graphic>
      </p:graphicFrame>
      <p:sp>
        <p:nvSpPr>
          <p:cNvPr id="4" name="Espace réservé du numéro de diapositive 3">
            <a:extLst>
              <a:ext uri="{FF2B5EF4-FFF2-40B4-BE49-F238E27FC236}">
                <a16:creationId xmlns:a16="http://schemas.microsoft.com/office/drawing/2014/main" id="{95454C3C-C81B-2FCD-8DA7-8C32DDFA306A}"/>
              </a:ext>
            </a:extLst>
          </p:cNvPr>
          <p:cNvSpPr>
            <a:spLocks noGrp="1"/>
          </p:cNvSpPr>
          <p:nvPr>
            <p:ph type="sldNum" sz="quarter" idx="12"/>
          </p:nvPr>
        </p:nvSpPr>
        <p:spPr/>
        <p:txBody>
          <a:bodyPr/>
          <a:lstStyle/>
          <a:p>
            <a:fld id="{AC03E45C-6454-4C7E-A460-36074AB91F69}" type="slidenum">
              <a:rPr lang="fr-FR" smtClean="0"/>
              <a:t>34</a:t>
            </a:fld>
            <a:endParaRPr lang="fr-FR"/>
          </a:p>
        </p:txBody>
      </p:sp>
      <p:sp>
        <p:nvSpPr>
          <p:cNvPr id="3" name="ZoneTexte 2">
            <a:extLst>
              <a:ext uri="{FF2B5EF4-FFF2-40B4-BE49-F238E27FC236}">
                <a16:creationId xmlns:a16="http://schemas.microsoft.com/office/drawing/2014/main" id="{ED1B972C-10FB-2F96-971B-AAF7EE034347}"/>
              </a:ext>
            </a:extLst>
          </p:cNvPr>
          <p:cNvSpPr txBox="1"/>
          <p:nvPr/>
        </p:nvSpPr>
        <p:spPr>
          <a:xfrm>
            <a:off x="838201" y="1783829"/>
            <a:ext cx="7516225" cy="707886"/>
          </a:xfrm>
          <a:prstGeom prst="rect">
            <a:avLst/>
          </a:prstGeom>
          <a:noFill/>
        </p:spPr>
        <p:txBody>
          <a:bodyPr wrap="none" rtlCol="0">
            <a:spAutoFit/>
          </a:bodyPr>
          <a:lstStyle/>
          <a:p>
            <a:r>
              <a:rPr lang="fr-FR" sz="2000" dirty="0"/>
              <a:t>ITT, les </a:t>
            </a:r>
            <a:r>
              <a:rPr lang="fr-FR" sz="2000" dirty="0" err="1"/>
              <a:t>ecarts</a:t>
            </a:r>
            <a:r>
              <a:rPr lang="fr-FR" sz="2000" dirty="0"/>
              <a:t> au protocole rapprocherait l’effet entre les deux groupes</a:t>
            </a:r>
          </a:p>
          <a:p>
            <a:r>
              <a:rPr lang="fr-FR" sz="2000" dirty="0"/>
              <a:t>Pas conservateur pour noninfériorité </a:t>
            </a:r>
          </a:p>
        </p:txBody>
      </p:sp>
    </p:spTree>
    <p:extLst>
      <p:ext uri="{BB962C8B-B14F-4D97-AF65-F5344CB8AC3E}">
        <p14:creationId xmlns:p14="http://schemas.microsoft.com/office/powerpoint/2010/main" val="21515359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248DDE-5576-D3A9-BF54-6FD0A27595DD}"/>
              </a:ext>
            </a:extLst>
          </p:cNvPr>
          <p:cNvSpPr>
            <a:spLocks noGrp="1"/>
          </p:cNvSpPr>
          <p:nvPr>
            <p:ph type="title"/>
          </p:nvPr>
        </p:nvSpPr>
        <p:spPr/>
        <p:txBody>
          <a:bodyPr/>
          <a:lstStyle/>
          <a:p>
            <a:endParaRPr lang="fr-FR"/>
          </a:p>
        </p:txBody>
      </p:sp>
      <p:graphicFrame>
        <p:nvGraphicFramePr>
          <p:cNvPr id="5" name="Espace réservé du contenu 4">
            <a:extLst>
              <a:ext uri="{FF2B5EF4-FFF2-40B4-BE49-F238E27FC236}">
                <a16:creationId xmlns:a16="http://schemas.microsoft.com/office/drawing/2014/main" id="{E3ECEE7A-5C71-82E1-E7FC-3F340695B523}"/>
              </a:ext>
            </a:extLst>
          </p:cNvPr>
          <p:cNvGraphicFramePr>
            <a:graphicFrameLocks noGrp="1"/>
          </p:cNvGraphicFramePr>
          <p:nvPr>
            <p:ph idx="1"/>
            <p:extLst>
              <p:ext uri="{D42A27DB-BD31-4B8C-83A1-F6EECF244321}">
                <p14:modId xmlns:p14="http://schemas.microsoft.com/office/powerpoint/2010/main" val="1202517469"/>
              </p:ext>
            </p:extLst>
          </p:nvPr>
        </p:nvGraphicFramePr>
        <p:xfrm>
          <a:off x="838201" y="1256971"/>
          <a:ext cx="10744197" cy="2926080"/>
        </p:xfrm>
        <a:graphic>
          <a:graphicData uri="http://schemas.openxmlformats.org/drawingml/2006/table">
            <a:tbl>
              <a:tblPr firstRow="1" bandRow="1">
                <a:tableStyleId>{5C22544A-7EE6-4342-B048-85BDC9FD1C3A}</a:tableStyleId>
              </a:tblPr>
              <a:tblGrid>
                <a:gridCol w="3581399">
                  <a:extLst>
                    <a:ext uri="{9D8B030D-6E8A-4147-A177-3AD203B41FA5}">
                      <a16:colId xmlns:a16="http://schemas.microsoft.com/office/drawing/2014/main" val="2235770103"/>
                    </a:ext>
                  </a:extLst>
                </a:gridCol>
                <a:gridCol w="3581399">
                  <a:extLst>
                    <a:ext uri="{9D8B030D-6E8A-4147-A177-3AD203B41FA5}">
                      <a16:colId xmlns:a16="http://schemas.microsoft.com/office/drawing/2014/main" val="119829101"/>
                    </a:ext>
                  </a:extLst>
                </a:gridCol>
                <a:gridCol w="3581399">
                  <a:extLst>
                    <a:ext uri="{9D8B030D-6E8A-4147-A177-3AD203B41FA5}">
                      <a16:colId xmlns:a16="http://schemas.microsoft.com/office/drawing/2014/main" val="100052692"/>
                    </a:ext>
                  </a:extLst>
                </a:gridCol>
              </a:tblGrid>
              <a:tr h="370840">
                <a:tc>
                  <a:txBody>
                    <a:bodyPr/>
                    <a:lstStyle/>
                    <a:p>
                      <a:endParaRPr lang="fr-FR" sz="2800"/>
                    </a:p>
                  </a:txBody>
                  <a:tcPr/>
                </a:tc>
                <a:tc>
                  <a:txBody>
                    <a:bodyPr/>
                    <a:lstStyle/>
                    <a:p>
                      <a:r>
                        <a:rPr lang="fr-FR" sz="2800"/>
                        <a:t>ITT</a:t>
                      </a:r>
                    </a:p>
                  </a:txBody>
                  <a:tcPr/>
                </a:tc>
                <a:tc>
                  <a:txBody>
                    <a:bodyPr/>
                    <a:lstStyle/>
                    <a:p>
                      <a:r>
                        <a:rPr lang="fr-FR" sz="2800"/>
                        <a:t>PP</a:t>
                      </a:r>
                    </a:p>
                  </a:txBody>
                  <a:tcPr/>
                </a:tc>
                <a:extLst>
                  <a:ext uri="{0D108BD9-81ED-4DB2-BD59-A6C34878D82A}">
                    <a16:rowId xmlns:a16="http://schemas.microsoft.com/office/drawing/2014/main" val="896334365"/>
                  </a:ext>
                </a:extLst>
              </a:tr>
              <a:tr h="370840">
                <a:tc>
                  <a:txBody>
                    <a:bodyPr/>
                    <a:lstStyle/>
                    <a:p>
                      <a:r>
                        <a:rPr lang="fr-FR" sz="2800"/>
                        <a:t>Cas général</a:t>
                      </a:r>
                    </a:p>
                  </a:txBody>
                  <a:tcPr/>
                </a:tc>
                <a:tc>
                  <a:txBody>
                    <a:bodyPr/>
                    <a:lstStyle/>
                    <a:p>
                      <a:r>
                        <a:rPr lang="fr-FR" sz="2800" dirty="0"/>
                        <a:t>RR tend vers 1</a:t>
                      </a:r>
                    </a:p>
                  </a:txBody>
                  <a:tcPr/>
                </a:tc>
                <a:tc>
                  <a:txBody>
                    <a:bodyPr/>
                    <a:lstStyle/>
                    <a:p>
                      <a:r>
                        <a:rPr lang="fr-FR" sz="2800" dirty="0"/>
                        <a:t>RR tends vers &lt;1 ou &gt;1</a:t>
                      </a:r>
                    </a:p>
                  </a:txBody>
                  <a:tcPr/>
                </a:tc>
                <a:extLst>
                  <a:ext uri="{0D108BD9-81ED-4DB2-BD59-A6C34878D82A}">
                    <a16:rowId xmlns:a16="http://schemas.microsoft.com/office/drawing/2014/main" val="74781253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2800"/>
                    </a:p>
                  </a:txBody>
                  <a:tcPr/>
                </a:tc>
                <a:tc>
                  <a:txBody>
                    <a:bodyPr/>
                    <a:lstStyle/>
                    <a:p>
                      <a:endParaRPr lang="fr-FR" sz="2800"/>
                    </a:p>
                  </a:txBody>
                  <a:tcPr/>
                </a:tc>
                <a:tc>
                  <a:txBody>
                    <a:bodyPr/>
                    <a:lstStyle/>
                    <a:p>
                      <a:endParaRPr lang="fr-FR" sz="2800"/>
                    </a:p>
                  </a:txBody>
                  <a:tcPr/>
                </a:tc>
                <a:extLst>
                  <a:ext uri="{0D108BD9-81ED-4DB2-BD59-A6C34878D82A}">
                    <a16:rowId xmlns:a16="http://schemas.microsoft.com/office/drawing/2014/main" val="2516621587"/>
                  </a:ext>
                </a:extLst>
              </a:tr>
              <a:tr h="370840">
                <a:tc>
                  <a:txBody>
                    <a:bodyPr/>
                    <a:lstStyle/>
                    <a:p>
                      <a:r>
                        <a:rPr lang="fr-FR" sz="2800"/>
                        <a:t>Non infériorité</a:t>
                      </a:r>
                    </a:p>
                  </a:txBody>
                  <a:tcPr/>
                </a:tc>
                <a:tc>
                  <a:txBody>
                    <a:bodyPr/>
                    <a:lstStyle/>
                    <a:p>
                      <a:r>
                        <a:rPr lang="fr-FR" sz="2800"/>
                        <a:t>Risque de conclure à une noninfériorité inexistante</a:t>
                      </a:r>
                    </a:p>
                  </a:txBody>
                  <a:tcPr/>
                </a:tc>
                <a:tc>
                  <a:txBody>
                    <a:bodyPr/>
                    <a:lstStyle/>
                    <a:p>
                      <a:r>
                        <a:rPr lang="fr-FR" sz="2800" dirty="0"/>
                        <a:t>Réduit la probabilité de noninfériorité</a:t>
                      </a:r>
                    </a:p>
                  </a:txBody>
                  <a:tcPr/>
                </a:tc>
                <a:extLst>
                  <a:ext uri="{0D108BD9-81ED-4DB2-BD59-A6C34878D82A}">
                    <a16:rowId xmlns:a16="http://schemas.microsoft.com/office/drawing/2014/main" val="675471132"/>
                  </a:ext>
                </a:extLst>
              </a:tr>
            </a:tbl>
          </a:graphicData>
        </a:graphic>
      </p:graphicFrame>
      <p:sp>
        <p:nvSpPr>
          <p:cNvPr id="4" name="Espace réservé du numéro de diapositive 3">
            <a:extLst>
              <a:ext uri="{FF2B5EF4-FFF2-40B4-BE49-F238E27FC236}">
                <a16:creationId xmlns:a16="http://schemas.microsoft.com/office/drawing/2014/main" id="{95454C3C-C81B-2FCD-8DA7-8C32DDFA306A}"/>
              </a:ext>
            </a:extLst>
          </p:cNvPr>
          <p:cNvSpPr>
            <a:spLocks noGrp="1"/>
          </p:cNvSpPr>
          <p:nvPr>
            <p:ph type="sldNum" sz="quarter" idx="12"/>
          </p:nvPr>
        </p:nvSpPr>
        <p:spPr/>
        <p:txBody>
          <a:bodyPr/>
          <a:lstStyle/>
          <a:p>
            <a:fld id="{AC03E45C-6454-4C7E-A460-36074AB91F69}" type="slidenum">
              <a:rPr lang="fr-FR" smtClean="0"/>
              <a:t>35</a:t>
            </a:fld>
            <a:endParaRPr lang="fr-FR"/>
          </a:p>
        </p:txBody>
      </p:sp>
      <p:sp>
        <p:nvSpPr>
          <p:cNvPr id="3" name="ZoneTexte 2">
            <a:extLst>
              <a:ext uri="{FF2B5EF4-FFF2-40B4-BE49-F238E27FC236}">
                <a16:creationId xmlns:a16="http://schemas.microsoft.com/office/drawing/2014/main" id="{6A4BEB07-E7A2-6BBB-2F1A-C665D8C45363}"/>
              </a:ext>
            </a:extLst>
          </p:cNvPr>
          <p:cNvSpPr txBox="1"/>
          <p:nvPr/>
        </p:nvSpPr>
        <p:spPr>
          <a:xfrm>
            <a:off x="609603" y="4639156"/>
            <a:ext cx="10744197" cy="1200329"/>
          </a:xfrm>
          <a:prstGeom prst="rect">
            <a:avLst/>
          </a:prstGeom>
          <a:noFill/>
        </p:spPr>
        <p:txBody>
          <a:bodyPr wrap="square" rtlCol="0">
            <a:spAutoFit/>
          </a:bodyPr>
          <a:lstStyle/>
          <a:p>
            <a:r>
              <a:rPr lang="fr-FR" sz="2400" dirty="0"/>
              <a:t>En pratique : les deux analyses sont exigées pour mesurer la robustesse des résultats</a:t>
            </a:r>
          </a:p>
          <a:p>
            <a:r>
              <a:rPr lang="fr-FR" sz="2400" dirty="0"/>
              <a:t>Analyse en per protocole est théoriquement privilégiée car en théorie ne dilue pas l’effet des deux traitements par des écarts au protocole</a:t>
            </a:r>
          </a:p>
        </p:txBody>
      </p:sp>
    </p:spTree>
    <p:extLst>
      <p:ext uri="{BB962C8B-B14F-4D97-AF65-F5344CB8AC3E}">
        <p14:creationId xmlns:p14="http://schemas.microsoft.com/office/powerpoint/2010/main" val="39986618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14DCC1-A30D-4858-9265-53BBEB342D5E}"/>
              </a:ext>
            </a:extLst>
          </p:cNvPr>
          <p:cNvSpPr>
            <a:spLocks noGrp="1"/>
          </p:cNvSpPr>
          <p:nvPr>
            <p:ph type="title"/>
          </p:nvPr>
        </p:nvSpPr>
        <p:spPr>
          <a:xfrm>
            <a:off x="838200" y="123023"/>
            <a:ext cx="10106108" cy="1055171"/>
          </a:xfrm>
        </p:spPr>
        <p:txBody>
          <a:bodyPr/>
          <a:lstStyle/>
          <a:p>
            <a:r>
              <a:rPr lang="fr-FR"/>
              <a:t>Q. 2</a:t>
            </a:r>
          </a:p>
        </p:txBody>
      </p:sp>
      <p:sp>
        <p:nvSpPr>
          <p:cNvPr id="3" name="Espace réservé du contenu 2">
            <a:extLst>
              <a:ext uri="{FF2B5EF4-FFF2-40B4-BE49-F238E27FC236}">
                <a16:creationId xmlns:a16="http://schemas.microsoft.com/office/drawing/2014/main" id="{B88E33D5-A112-4668-B251-4C99E2C4E18B}"/>
              </a:ext>
            </a:extLst>
          </p:cNvPr>
          <p:cNvSpPr>
            <a:spLocks noGrp="1"/>
          </p:cNvSpPr>
          <p:nvPr>
            <p:ph idx="1"/>
          </p:nvPr>
        </p:nvSpPr>
        <p:spPr>
          <a:xfrm>
            <a:off x="560832" y="1253331"/>
            <a:ext cx="10792968" cy="4351338"/>
          </a:xfrm>
        </p:spPr>
        <p:txBody>
          <a:bodyPr>
            <a:normAutofit fontScale="92500"/>
          </a:bodyPr>
          <a:lstStyle/>
          <a:p>
            <a:pPr marL="342900" indent="-342900">
              <a:lnSpc>
                <a:spcPct val="107000"/>
              </a:lnSpc>
              <a:buFont typeface="+mj-lt"/>
              <a:buAutoNum type="arabicParenR"/>
            </a:pPr>
            <a:r>
              <a:rPr lang="fr-FR" sz="2400" dirty="0">
                <a:effectLst/>
                <a:latin typeface="Calibri" panose="020F0502020204030204" pitchFamily="34" charset="0"/>
                <a:ea typeface="Calibri" panose="020F0502020204030204" pitchFamily="34" charset="0"/>
                <a:cs typeface="Times New Roman" panose="02020603050405020304" pitchFamily="18" charset="0"/>
              </a:rPr>
              <a:t>Un essai de noninfériorité évalue, sur la réduction de l’anxiété, un antidépresseur (traitement de référence) contre la luminothérapie. </a:t>
            </a:r>
            <a:r>
              <a:rPr lang="fr-FR" sz="2400" dirty="0">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buNone/>
            </a:pPr>
            <a:r>
              <a:rPr lang="fr-FR" sz="2400" dirty="0">
                <a:effectLst/>
                <a:latin typeface="Calibri" panose="020F0502020204030204" pitchFamily="34" charset="0"/>
                <a:ea typeface="Calibri" panose="020F0502020204030204" pitchFamily="34" charset="0"/>
                <a:cs typeface="Times New Roman" panose="02020603050405020304" pitchFamily="18" charset="0"/>
              </a:rPr>
              <a:t>Les résultats sont significatifs (</a:t>
            </a:r>
            <a:r>
              <a:rPr lang="fr-FR" sz="2400" dirty="0" err="1">
                <a:effectLst/>
                <a:latin typeface="Calibri" panose="020F0502020204030204" pitchFamily="34" charset="0"/>
                <a:ea typeface="Calibri" panose="020F0502020204030204" pitchFamily="34" charset="0"/>
                <a:cs typeface="Times New Roman" panose="02020603050405020304" pitchFamily="18" charset="0"/>
              </a:rPr>
              <a:t>Pvalue</a:t>
            </a:r>
            <a:r>
              <a:rPr lang="fr-FR" sz="2400" dirty="0">
                <a:effectLst/>
                <a:latin typeface="Calibri" panose="020F0502020204030204" pitchFamily="34" charset="0"/>
                <a:ea typeface="Calibri" panose="020F0502020204030204" pitchFamily="34" charset="0"/>
                <a:cs typeface="Times New Roman" panose="02020603050405020304" pitchFamily="18" charset="0"/>
              </a:rPr>
              <a:t> &lt;0) et les auteurs concluent à la noninfériorité de la luminothérapie et la préconise comme remplacement de la médication par antidépresseur pour l’anxiété. Cependant, les benzodiazépines (anxiolytiques) sont un traitement de secours possible dans l’essai. </a:t>
            </a:r>
          </a:p>
          <a:p>
            <a:pPr marL="0" indent="0">
              <a:lnSpc>
                <a:spcPct val="107000"/>
              </a:lnSpc>
              <a:buNone/>
            </a:pPr>
            <a:r>
              <a:rPr lang="fr-FR" sz="2400" dirty="0">
                <a:effectLst/>
                <a:latin typeface="Calibri" panose="020F0502020204030204" pitchFamily="34" charset="0"/>
                <a:ea typeface="Calibri" panose="020F0502020204030204" pitchFamily="34" charset="0"/>
                <a:cs typeface="Times New Roman" panose="02020603050405020304" pitchFamily="18" charset="0"/>
              </a:rPr>
              <a:t>Le groupe luminothérapie a reçu 90% de benzodiazépines contre 20 % pour le groupe antidépresseur. </a:t>
            </a:r>
          </a:p>
          <a:p>
            <a:pPr marL="0" indent="0">
              <a:lnSpc>
                <a:spcPct val="107000"/>
              </a:lnSpc>
              <a:buNone/>
            </a:pPr>
            <a:r>
              <a:rPr lang="fr-FR" sz="2400" dirty="0">
                <a:effectLst/>
                <a:latin typeface="Calibri" panose="020F0502020204030204" pitchFamily="34" charset="0"/>
                <a:ea typeface="Calibri" panose="020F0502020204030204" pitchFamily="34" charset="0"/>
                <a:cs typeface="Times New Roman" panose="02020603050405020304" pitchFamily="18" charset="0"/>
              </a:rPr>
              <a:t>Expliquez l’impact de ce biais (sans chercher à le nommer) sur la comparaison de l’efficacité de ces deux traitements ainsi que sur l’interprétation de la noninfériorité de l’essai.</a:t>
            </a:r>
          </a:p>
          <a:p>
            <a:pPr marL="342900" lvl="0" indent="-342900">
              <a:lnSpc>
                <a:spcPct val="107000"/>
              </a:lnSpc>
              <a:buFont typeface="+mj-lt"/>
              <a:buAutoNum type="arabicParenR"/>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a:extLst>
              <a:ext uri="{FF2B5EF4-FFF2-40B4-BE49-F238E27FC236}">
                <a16:creationId xmlns:a16="http://schemas.microsoft.com/office/drawing/2014/main" id="{87B35433-1193-4FAB-FE62-58EB2008D7E8}"/>
              </a:ext>
            </a:extLst>
          </p:cNvPr>
          <p:cNvSpPr>
            <a:spLocks noGrp="1"/>
          </p:cNvSpPr>
          <p:nvPr>
            <p:ph type="sldNum" sz="quarter" idx="12"/>
          </p:nvPr>
        </p:nvSpPr>
        <p:spPr/>
        <p:txBody>
          <a:bodyPr/>
          <a:lstStyle/>
          <a:p>
            <a:fld id="{AC03E45C-6454-4C7E-A460-36074AB91F69}" type="slidenum">
              <a:rPr lang="fr-FR" smtClean="0"/>
              <a:t>36</a:t>
            </a:fld>
            <a:endParaRPr lang="fr-FR"/>
          </a:p>
        </p:txBody>
      </p:sp>
    </p:spTree>
    <p:extLst>
      <p:ext uri="{BB962C8B-B14F-4D97-AF65-F5344CB8AC3E}">
        <p14:creationId xmlns:p14="http://schemas.microsoft.com/office/powerpoint/2010/main" val="1420409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14DCC1-A30D-4858-9265-53BBEB342D5E}"/>
              </a:ext>
            </a:extLst>
          </p:cNvPr>
          <p:cNvSpPr>
            <a:spLocks noGrp="1"/>
          </p:cNvSpPr>
          <p:nvPr>
            <p:ph type="title"/>
          </p:nvPr>
        </p:nvSpPr>
        <p:spPr>
          <a:xfrm>
            <a:off x="838200" y="123023"/>
            <a:ext cx="10106108" cy="1055171"/>
          </a:xfrm>
        </p:spPr>
        <p:txBody>
          <a:bodyPr/>
          <a:lstStyle/>
          <a:p>
            <a:r>
              <a:rPr lang="fr-FR"/>
              <a:t>Q. 2</a:t>
            </a:r>
          </a:p>
        </p:txBody>
      </p:sp>
      <p:sp>
        <p:nvSpPr>
          <p:cNvPr id="3" name="Espace réservé du contenu 2">
            <a:extLst>
              <a:ext uri="{FF2B5EF4-FFF2-40B4-BE49-F238E27FC236}">
                <a16:creationId xmlns:a16="http://schemas.microsoft.com/office/drawing/2014/main" id="{B88E33D5-A112-4668-B251-4C99E2C4E18B}"/>
              </a:ext>
            </a:extLst>
          </p:cNvPr>
          <p:cNvSpPr>
            <a:spLocks noGrp="1"/>
          </p:cNvSpPr>
          <p:nvPr>
            <p:ph idx="1"/>
          </p:nvPr>
        </p:nvSpPr>
        <p:spPr>
          <a:xfrm>
            <a:off x="560832" y="1253331"/>
            <a:ext cx="10792968" cy="4351338"/>
          </a:xfrm>
        </p:spPr>
        <p:txBody>
          <a:bodyPr>
            <a:normAutofit/>
          </a:bodyPr>
          <a:lstStyle/>
          <a:p>
            <a:pPr marL="0" indent="0">
              <a:lnSpc>
                <a:spcPct val="107000"/>
              </a:lnSpc>
              <a:buNone/>
            </a:pPr>
            <a:r>
              <a:rPr lang="fr-FR" sz="2400" dirty="0">
                <a:effectLst/>
                <a:latin typeface="Calibri" panose="020F0502020204030204" pitchFamily="34" charset="0"/>
                <a:ea typeface="Calibri" panose="020F0502020204030204" pitchFamily="34" charset="0"/>
                <a:cs typeface="Times New Roman" panose="02020603050405020304" pitchFamily="18" charset="0"/>
              </a:rPr>
              <a:t>Groupe Luminothérapie 90% de benzodiazépines  = réduction de l’anxiété plus importante grâce aux BZD</a:t>
            </a:r>
          </a:p>
          <a:p>
            <a:pPr marL="0" indent="0">
              <a:lnSpc>
                <a:spcPct val="107000"/>
              </a:lnSpc>
              <a:buNone/>
            </a:pPr>
            <a:r>
              <a:rPr lang="fr-FR" sz="2400" dirty="0">
                <a:latin typeface="Calibri" panose="020F0502020204030204" pitchFamily="34" charset="0"/>
                <a:ea typeface="Calibri" panose="020F0502020204030204" pitchFamily="34" charset="0"/>
                <a:cs typeface="Times New Roman" panose="02020603050405020304" pitchFamily="18" charset="0"/>
              </a:rPr>
              <a:t>Groupe AD </a:t>
            </a:r>
            <a:r>
              <a:rPr lang="fr-FR" sz="2400" dirty="0">
                <a:effectLst/>
                <a:latin typeface="Calibri" panose="020F0502020204030204" pitchFamily="34" charset="0"/>
                <a:ea typeface="Calibri" panose="020F0502020204030204" pitchFamily="34" charset="0"/>
                <a:cs typeface="Times New Roman" panose="02020603050405020304" pitchFamily="18" charset="0"/>
              </a:rPr>
              <a:t>20 % de benzodiazépines = réduction de l’anxiété moins importante</a:t>
            </a:r>
          </a:p>
          <a:p>
            <a:pPr marL="0" indent="0">
              <a:lnSpc>
                <a:spcPct val="107000"/>
              </a:lnSpc>
              <a:buNone/>
            </a:pP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None/>
            </a:pPr>
            <a:r>
              <a:rPr lang="fr-FR" sz="2400" dirty="0">
                <a:effectLst/>
                <a:latin typeface="Calibri" panose="020F0502020204030204" pitchFamily="34" charset="0"/>
                <a:ea typeface="Calibri" panose="020F0502020204030204" pitchFamily="34" charset="0"/>
                <a:cs typeface="Times New Roman" panose="02020603050405020304" pitchFamily="18" charset="0"/>
              </a:rPr>
              <a:t>Rapprochement des scores de l’anxiété entre les deux groupes grâce aux BZD et pas uniquement la luminothérapie, résultats tend vers la non infériorité (ou équivalence)</a:t>
            </a:r>
          </a:p>
          <a:p>
            <a:pPr marL="342900" lvl="0" indent="-342900">
              <a:lnSpc>
                <a:spcPct val="107000"/>
              </a:lnSpc>
              <a:buFont typeface="+mj-lt"/>
              <a:buAutoNum type="arabicParenR"/>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a:extLst>
              <a:ext uri="{FF2B5EF4-FFF2-40B4-BE49-F238E27FC236}">
                <a16:creationId xmlns:a16="http://schemas.microsoft.com/office/drawing/2014/main" id="{87B35433-1193-4FAB-FE62-58EB2008D7E8}"/>
              </a:ext>
            </a:extLst>
          </p:cNvPr>
          <p:cNvSpPr>
            <a:spLocks noGrp="1"/>
          </p:cNvSpPr>
          <p:nvPr>
            <p:ph type="sldNum" sz="quarter" idx="12"/>
          </p:nvPr>
        </p:nvSpPr>
        <p:spPr/>
        <p:txBody>
          <a:bodyPr/>
          <a:lstStyle/>
          <a:p>
            <a:fld id="{AC03E45C-6454-4C7E-A460-36074AB91F69}" type="slidenum">
              <a:rPr lang="fr-FR" smtClean="0"/>
              <a:t>37</a:t>
            </a:fld>
            <a:endParaRPr lang="fr-FR"/>
          </a:p>
        </p:txBody>
      </p:sp>
    </p:spTree>
    <p:extLst>
      <p:ext uri="{BB962C8B-B14F-4D97-AF65-F5344CB8AC3E}">
        <p14:creationId xmlns:p14="http://schemas.microsoft.com/office/powerpoint/2010/main" val="8244628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1"/>
          </p:nvPr>
        </p:nvGraphicFramePr>
        <p:xfrm>
          <a:off x="1487488" y="1518431"/>
          <a:ext cx="8957212" cy="5400040"/>
        </p:xfrm>
        <a:graphic>
          <a:graphicData uri="http://schemas.openxmlformats.org/drawingml/2006/table">
            <a:tbl>
              <a:tblPr firstRow="1" bandRow="1">
                <a:tableStyleId>{073A0DAA-6AF3-43AB-8588-CEC1D06C72B9}</a:tableStyleId>
              </a:tblPr>
              <a:tblGrid>
                <a:gridCol w="4478606">
                  <a:extLst>
                    <a:ext uri="{9D8B030D-6E8A-4147-A177-3AD203B41FA5}">
                      <a16:colId xmlns:a16="http://schemas.microsoft.com/office/drawing/2014/main" val="20000"/>
                    </a:ext>
                  </a:extLst>
                </a:gridCol>
                <a:gridCol w="4478606">
                  <a:extLst>
                    <a:ext uri="{9D8B030D-6E8A-4147-A177-3AD203B41FA5}">
                      <a16:colId xmlns:a16="http://schemas.microsoft.com/office/drawing/2014/main" val="20001"/>
                    </a:ext>
                  </a:extLst>
                </a:gridCol>
              </a:tblGrid>
              <a:tr h="370840">
                <a:tc>
                  <a:txBody>
                    <a:bodyPr/>
                    <a:lstStyle/>
                    <a:p>
                      <a:r>
                        <a:rPr lang="fr-FR" sz="1800" b="0" i="0" kern="1200">
                          <a:latin typeface="Calibri" panose="020F0502020204030204" pitchFamily="34" charset="0"/>
                        </a:rPr>
                        <a:t>Situations	</a:t>
                      </a:r>
                    </a:p>
                    <a:p>
                      <a:endParaRPr lang="fr-FR" sz="1800" kern="1200"/>
                    </a:p>
                    <a:p>
                      <a:r>
                        <a:rPr lang="fr-FR" sz="1800" kern="1200"/>
                        <a:t>Patients qui n’ont pas reçu le traitement alloué		</a:t>
                      </a:r>
                    </a:p>
                    <a:p>
                      <a:r>
                        <a:rPr lang="fr-FR" sz="1800" kern="1200"/>
                        <a:t>Arrêt prématuré du traitement de l’étude		</a:t>
                      </a:r>
                    </a:p>
                    <a:p>
                      <a:endParaRPr lang="fr-FR" sz="1800" kern="1200"/>
                    </a:p>
                    <a:p>
                      <a:r>
                        <a:rPr lang="fr-FR" sz="1800" kern="1200"/>
                        <a:t>Déviation au protocole, administration de traitement concomitant interdit	</a:t>
                      </a:r>
                    </a:p>
                    <a:p>
                      <a:r>
                        <a:rPr lang="fr-FR" sz="1800" kern="1200"/>
                        <a:t>	</a:t>
                      </a:r>
                    </a:p>
                    <a:p>
                      <a:endParaRPr lang="fr-FR" sz="1800" kern="1200"/>
                    </a:p>
                    <a:p>
                      <a:r>
                        <a:rPr lang="fr-FR" sz="1800" kern="1200"/>
                        <a:t>Patients inclus à tort	</a:t>
                      </a:r>
                    </a:p>
                    <a:p>
                      <a:endParaRPr lang="fr-FR" sz="1800" kern="1200"/>
                    </a:p>
                    <a:p>
                      <a:endParaRPr lang="fr-FR" sz="1800" kern="1200"/>
                    </a:p>
                    <a:p>
                      <a:endParaRPr lang="fr-FR" sz="1800" kern="1200"/>
                    </a:p>
                    <a:p>
                      <a:r>
                        <a:rPr lang="fr-FR" sz="1800" kern="1200"/>
                        <a:t>Prise en compte des perdus de vue comme des valeurs manquantes		</a:t>
                      </a:r>
                    </a:p>
                    <a:p>
                      <a:r>
                        <a:rPr lang="fr-FR"/>
                        <a:t>Erreur de classement non différentiel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0" i="0" kern="1200">
                          <a:latin typeface="Calibri" panose="020F0502020204030204" pitchFamily="34" charset="0"/>
                        </a:rPr>
                        <a:t>Effet sur la différence entre les deux groupes</a:t>
                      </a:r>
                    </a:p>
                    <a:p>
                      <a:pPr marL="0" marR="0" indent="0" algn="l" defTabSz="914400" rtl="0" eaLnBrk="1" fontAlgn="auto" latinLnBrk="0" hangingPunct="1">
                        <a:lnSpc>
                          <a:spcPct val="100000"/>
                        </a:lnSpc>
                        <a:spcBef>
                          <a:spcPts val="0"/>
                        </a:spcBef>
                        <a:spcAft>
                          <a:spcPts val="0"/>
                        </a:spcAft>
                        <a:buClrTx/>
                        <a:buSzTx/>
                        <a:buFontTx/>
                        <a:buNone/>
                        <a:tabLst/>
                        <a:defRPr/>
                      </a:pPr>
                      <a:r>
                        <a:rPr lang="fr-FR" sz="1800" kern="1200"/>
                        <a:t>	</a:t>
                      </a:r>
                    </a:p>
                    <a:p>
                      <a:r>
                        <a:rPr lang="fr-FR" sz="1800" kern="1200"/>
                        <a:t>Égalisation des traitements reçus dans les 2 groupes</a:t>
                      </a:r>
                    </a:p>
                    <a:p>
                      <a:endParaRPr lang="fr-FR" sz="1800" kern="1200"/>
                    </a:p>
                    <a:p>
                      <a:endParaRPr lang="fr-FR" sz="1800" kern="1200"/>
                    </a:p>
                    <a:p>
                      <a:endParaRPr lang="fr-FR" sz="1800" kern="1200"/>
                    </a:p>
                    <a:p>
                      <a:r>
                        <a:rPr lang="fr-FR" sz="1800" kern="1200"/>
                        <a:t>Le groupe du traitement testé reçoit des traitements aussi efficaces que le traitement de référence</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800" kern="1200"/>
                    </a:p>
                    <a:p>
                      <a:pPr marL="0" marR="0" indent="0" algn="l" defTabSz="914400" rtl="0" eaLnBrk="1" fontAlgn="auto" latinLnBrk="0" hangingPunct="1">
                        <a:lnSpc>
                          <a:spcPct val="100000"/>
                        </a:lnSpc>
                        <a:spcBef>
                          <a:spcPts val="0"/>
                        </a:spcBef>
                        <a:spcAft>
                          <a:spcPts val="0"/>
                        </a:spcAft>
                        <a:buClrTx/>
                        <a:buSzTx/>
                        <a:buFontTx/>
                        <a:buNone/>
                        <a:tabLst/>
                        <a:defRPr/>
                      </a:pPr>
                      <a:r>
                        <a:rPr lang="fr-FR" sz="1800" kern="1200"/>
                        <a:t>Patients ne pouvant pas répondre au traitement car insensibles aux différences de traitement reçu entre les 2 groupes	</a:t>
                      </a:r>
                    </a:p>
                    <a:p>
                      <a:endParaRPr lang="fr-FR" sz="1800" kern="1200"/>
                    </a:p>
                    <a:p>
                      <a:r>
                        <a:rPr lang="fr-FR" sz="1800" kern="1200"/>
                        <a:t>Dilution et convergence des effets des traitements</a:t>
                      </a:r>
                      <a:endParaRPr lang="fr-FR"/>
                    </a:p>
                  </a:txBody>
                  <a:tcPr/>
                </a:tc>
                <a:extLst>
                  <a:ext uri="{0D108BD9-81ED-4DB2-BD59-A6C34878D82A}">
                    <a16:rowId xmlns:a16="http://schemas.microsoft.com/office/drawing/2014/main" val="10000"/>
                  </a:ext>
                </a:extLst>
              </a:tr>
              <a:tr h="370840">
                <a:tc>
                  <a:txBody>
                    <a:bodyPr/>
                    <a:lstStyle/>
                    <a:p>
                      <a:endParaRPr lang="fr-FR" b="0" i="0">
                        <a:latin typeface="Calibri" panose="020F0502020204030204" pitchFamily="34" charset="0"/>
                      </a:endParaRPr>
                    </a:p>
                  </a:txBody>
                  <a:tcPr/>
                </a:tc>
                <a:tc>
                  <a:txBody>
                    <a:bodyPr/>
                    <a:lstStyle/>
                    <a:p>
                      <a:endParaRPr lang="fr-FR" b="0" i="0">
                        <a:latin typeface="Calibri" panose="020F0502020204030204" pitchFamily="34" charset="0"/>
                      </a:endParaRPr>
                    </a:p>
                  </a:txBody>
                  <a:tcPr/>
                </a:tc>
                <a:extLst>
                  <a:ext uri="{0D108BD9-81ED-4DB2-BD59-A6C34878D82A}">
                    <a16:rowId xmlns:a16="http://schemas.microsoft.com/office/drawing/2014/main" val="10001"/>
                  </a:ext>
                </a:extLst>
              </a:tr>
            </a:tbl>
          </a:graphicData>
        </a:graphic>
      </p:graphicFrame>
      <p:sp>
        <p:nvSpPr>
          <p:cNvPr id="6" name="Rectangle 5"/>
          <p:cNvSpPr/>
          <p:nvPr/>
        </p:nvSpPr>
        <p:spPr>
          <a:xfrm>
            <a:off x="814878" y="982881"/>
            <a:ext cx="11197852" cy="338554"/>
          </a:xfrm>
          <a:prstGeom prst="rect">
            <a:avLst/>
          </a:prstGeom>
        </p:spPr>
        <p:txBody>
          <a:bodyPr wrap="square">
            <a:spAutoFit/>
          </a:bodyPr>
          <a:lstStyle/>
          <a:p>
            <a:r>
              <a:rPr lang="fr-FR" sz="1600" b="1"/>
              <a:t>Lecture critique et interprétation des résultats des essais cliniques pour la pratique médicale M </a:t>
            </a:r>
            <a:r>
              <a:rPr lang="fr-FR" sz="1600" b="1" err="1"/>
              <a:t>Cucherat</a:t>
            </a:r>
            <a:r>
              <a:rPr lang="fr-FR" sz="1600" b="1"/>
              <a:t> Broché –2004</a:t>
            </a:r>
          </a:p>
        </p:txBody>
      </p:sp>
      <p:sp>
        <p:nvSpPr>
          <p:cNvPr id="4" name="Espace réservé du numéro de diapositive 3">
            <a:extLst>
              <a:ext uri="{FF2B5EF4-FFF2-40B4-BE49-F238E27FC236}">
                <a16:creationId xmlns:a16="http://schemas.microsoft.com/office/drawing/2014/main" id="{9B2CBA01-91EA-074C-BE4F-AF037B0CA7FB}"/>
              </a:ext>
            </a:extLst>
          </p:cNvPr>
          <p:cNvSpPr>
            <a:spLocks noGrp="1"/>
          </p:cNvSpPr>
          <p:nvPr>
            <p:ph type="sldNum" sz="quarter" idx="12"/>
          </p:nvPr>
        </p:nvSpPr>
        <p:spPr/>
        <p:txBody>
          <a:bodyPr/>
          <a:lstStyle/>
          <a:p>
            <a:fld id="{9D907898-FF70-A644-9B5F-D7E152DBAA51}" type="slidenum">
              <a:rPr lang="fr-FR" smtClean="0"/>
              <a:t>38</a:t>
            </a:fld>
            <a:endParaRPr lang="fr-FR"/>
          </a:p>
        </p:txBody>
      </p:sp>
      <p:sp>
        <p:nvSpPr>
          <p:cNvPr id="8" name="Titre 1">
            <a:extLst>
              <a:ext uri="{FF2B5EF4-FFF2-40B4-BE49-F238E27FC236}">
                <a16:creationId xmlns:a16="http://schemas.microsoft.com/office/drawing/2014/main" id="{D219CA80-3E20-A743-9207-496A0DE39764}"/>
              </a:ext>
            </a:extLst>
          </p:cNvPr>
          <p:cNvSpPr txBox="1">
            <a:spLocks/>
          </p:cNvSpPr>
          <p:nvPr/>
        </p:nvSpPr>
        <p:spPr>
          <a:xfrm>
            <a:off x="704450" y="110590"/>
            <a:ext cx="11588696" cy="105517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accent5">
                    <a:lumMod val="75000"/>
                  </a:schemeClr>
                </a:solidFill>
                <a:latin typeface="Lato" panose="020F0502020204030203"/>
                <a:ea typeface="+mj-ea"/>
                <a:cs typeface="+mj-cs"/>
              </a:defRPr>
            </a:lvl1pPr>
          </a:lstStyle>
          <a:p>
            <a:r>
              <a:rPr lang="fr-FR" sz="2000" b="1">
                <a:latin typeface="Lato" panose="020F0502020204030203" pitchFamily="34" charset="0"/>
                <a:ea typeface="Lato" panose="020F0502020204030203" pitchFamily="34" charset="0"/>
                <a:cs typeface="Lato" panose="020F0502020204030203" pitchFamily="34" charset="0"/>
              </a:rPr>
              <a:t>Q. Ouverte 1 et 2 </a:t>
            </a:r>
            <a:br>
              <a:rPr lang="fr-FR" sz="2000" b="1">
                <a:latin typeface="Lato" panose="020F0502020204030203" pitchFamily="34" charset="0"/>
                <a:ea typeface="Lato" panose="020F0502020204030203" pitchFamily="34" charset="0"/>
                <a:cs typeface="Lato" panose="020F0502020204030203" pitchFamily="34" charset="0"/>
              </a:rPr>
            </a:br>
            <a:endParaRPr lang="fr-FR" sz="2000" b="1">
              <a:latin typeface="Lato" panose="020F0502020204030203" pitchFamily="34" charset="0"/>
              <a:ea typeface="Lato" panose="020F0502020204030203" pitchFamily="34" charset="0"/>
              <a:cs typeface="Lato" panose="020F0502020204030203" pitchFamily="34" charset="0"/>
            </a:endParaRPr>
          </a:p>
          <a:p>
            <a:r>
              <a:rPr lang="fr-FR" sz="2000" b="1">
                <a:latin typeface="Lato" panose="020F0502020204030203" pitchFamily="34" charset="0"/>
                <a:ea typeface="Lato" panose="020F0502020204030203" pitchFamily="34" charset="0"/>
                <a:cs typeface="Lato" panose="020F0502020204030203" pitchFamily="34" charset="0"/>
              </a:rPr>
              <a:t>Toutes situations qui diminuent la différence entre les deux traitements biaisent l’analyse</a:t>
            </a:r>
          </a:p>
        </p:txBody>
      </p:sp>
    </p:spTree>
    <p:extLst>
      <p:ext uri="{BB962C8B-B14F-4D97-AF65-F5344CB8AC3E}">
        <p14:creationId xmlns:p14="http://schemas.microsoft.com/office/powerpoint/2010/main" val="36922810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DF43A6-A80F-48DC-B8D3-E64B6658F6FD}"/>
              </a:ext>
            </a:extLst>
          </p:cNvPr>
          <p:cNvSpPr>
            <a:spLocks noGrp="1"/>
          </p:cNvSpPr>
          <p:nvPr>
            <p:ph type="title"/>
          </p:nvPr>
        </p:nvSpPr>
        <p:spPr>
          <a:xfrm>
            <a:off x="1042946" y="212129"/>
            <a:ext cx="10106108" cy="1055171"/>
          </a:xfrm>
        </p:spPr>
        <p:txBody>
          <a:bodyPr/>
          <a:lstStyle/>
          <a:p>
            <a:r>
              <a:rPr lang="fr-FR"/>
              <a:t>Q. Ouverte 3 : </a:t>
            </a:r>
          </a:p>
        </p:txBody>
      </p:sp>
      <p:sp>
        <p:nvSpPr>
          <p:cNvPr id="3" name="Espace réservé du contenu 2">
            <a:extLst>
              <a:ext uri="{FF2B5EF4-FFF2-40B4-BE49-F238E27FC236}">
                <a16:creationId xmlns:a16="http://schemas.microsoft.com/office/drawing/2014/main" id="{4F0FB387-6A91-4000-B806-34A13F83A195}"/>
              </a:ext>
            </a:extLst>
          </p:cNvPr>
          <p:cNvSpPr>
            <a:spLocks noGrp="1"/>
          </p:cNvSpPr>
          <p:nvPr>
            <p:ph idx="1"/>
          </p:nvPr>
        </p:nvSpPr>
        <p:spPr>
          <a:xfrm>
            <a:off x="1247692" y="1580827"/>
            <a:ext cx="10106108" cy="4596136"/>
          </a:xfrm>
        </p:spPr>
        <p:txBody>
          <a:bodyPr>
            <a:normAutofit/>
          </a:bodyPr>
          <a:lstStyle/>
          <a:p>
            <a:pPr marL="0" lvl="0" indent="0">
              <a:lnSpc>
                <a:spcPct val="107000"/>
              </a:lnSpc>
              <a:spcAft>
                <a:spcPts val="800"/>
              </a:spcAft>
              <a:buNone/>
            </a:pPr>
            <a:r>
              <a:rPr lang="fr-FR">
                <a:effectLst/>
                <a:latin typeface="Calibri" panose="020F0502020204030204" pitchFamily="34" charset="0"/>
                <a:ea typeface="Calibri" panose="020F0502020204030204" pitchFamily="34" charset="0"/>
                <a:cs typeface="Times New Roman" panose="02020603050405020304" pitchFamily="18" charset="0"/>
              </a:rPr>
              <a:t>Dans le cadre d’un essai de non-infériorité on souhaite évaluer les </a:t>
            </a:r>
            <a:r>
              <a:rPr lang="fr-FR" err="1">
                <a:effectLst/>
                <a:latin typeface="Calibri" panose="020F0502020204030204" pitchFamily="34" charset="0"/>
                <a:ea typeface="Calibri" panose="020F0502020204030204" pitchFamily="34" charset="0"/>
                <a:cs typeface="Times New Roman" panose="02020603050405020304" pitchFamily="18" charset="0"/>
              </a:rPr>
              <a:t>anti-vitamines</a:t>
            </a:r>
            <a:r>
              <a:rPr lang="fr-FR">
                <a:effectLst/>
                <a:latin typeface="Calibri" panose="020F0502020204030204" pitchFamily="34" charset="0"/>
                <a:ea typeface="Calibri" panose="020F0502020204030204" pitchFamily="34" charset="0"/>
                <a:cs typeface="Times New Roman" panose="02020603050405020304" pitchFamily="18" charset="0"/>
              </a:rPr>
              <a:t> K (traitement de référence) à un NACO (nouvel anticoagulant oral), qui nécessite un suivi thérapeutique moins lourd (pas d’INR), sur la réduction de thrombose. </a:t>
            </a:r>
          </a:p>
          <a:p>
            <a:pPr marL="0" lvl="0" indent="0">
              <a:lnSpc>
                <a:spcPct val="107000"/>
              </a:lnSpc>
              <a:spcAft>
                <a:spcPts val="800"/>
              </a:spcAft>
              <a:buNone/>
            </a:pPr>
            <a:r>
              <a:rPr lang="fr-FR">
                <a:effectLst/>
                <a:latin typeface="Calibri" panose="020F0502020204030204" pitchFamily="34" charset="0"/>
                <a:ea typeface="Calibri" panose="020F0502020204030204" pitchFamily="34" charset="0"/>
                <a:cs typeface="Times New Roman" panose="02020603050405020304" pitchFamily="18" charset="0"/>
              </a:rPr>
              <a:t>Il est supposé une fréquence d’évènement (apparition d’une thrombose) sous AVK de 10%. Les auteurs choisissent un seuil de noninfériorité absolue de +5% sur la fréquence des thrombose (diff intergroupe).</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a:p>
        </p:txBody>
      </p:sp>
      <p:sp>
        <p:nvSpPr>
          <p:cNvPr id="4" name="Espace réservé du numéro de diapositive 3">
            <a:extLst>
              <a:ext uri="{FF2B5EF4-FFF2-40B4-BE49-F238E27FC236}">
                <a16:creationId xmlns:a16="http://schemas.microsoft.com/office/drawing/2014/main" id="{8D7E072B-9EAA-64E1-09DB-0A978AD86956}"/>
              </a:ext>
            </a:extLst>
          </p:cNvPr>
          <p:cNvSpPr>
            <a:spLocks noGrp="1"/>
          </p:cNvSpPr>
          <p:nvPr>
            <p:ph type="sldNum" sz="quarter" idx="12"/>
          </p:nvPr>
        </p:nvSpPr>
        <p:spPr/>
        <p:txBody>
          <a:bodyPr/>
          <a:lstStyle/>
          <a:p>
            <a:fld id="{AC03E45C-6454-4C7E-A460-36074AB91F69}" type="slidenum">
              <a:rPr lang="fr-FR" smtClean="0"/>
              <a:t>39</a:t>
            </a:fld>
            <a:endParaRPr lang="fr-FR"/>
          </a:p>
        </p:txBody>
      </p:sp>
    </p:spTree>
    <p:extLst>
      <p:ext uri="{BB962C8B-B14F-4D97-AF65-F5344CB8AC3E}">
        <p14:creationId xmlns:p14="http://schemas.microsoft.com/office/powerpoint/2010/main" val="2436910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050ECA-A6B5-43D1-A9C2-29F8F4206298}"/>
              </a:ext>
            </a:extLst>
          </p:cNvPr>
          <p:cNvSpPr>
            <a:spLocks noGrp="1"/>
          </p:cNvSpPr>
          <p:nvPr>
            <p:ph type="title"/>
          </p:nvPr>
        </p:nvSpPr>
        <p:spPr>
          <a:xfrm>
            <a:off x="562725" y="288818"/>
            <a:ext cx="10515600" cy="1325563"/>
          </a:xfrm>
        </p:spPr>
        <p:txBody>
          <a:bodyPr>
            <a:normAutofit fontScale="90000"/>
          </a:bodyPr>
          <a:lstStyle/>
          <a:p>
            <a:r>
              <a:rPr lang="fr-FR" b="1">
                <a:latin typeface="Lato" panose="020F0502020204030203" pitchFamily="34" charset="0"/>
                <a:ea typeface="Lato" panose="020F0502020204030203" pitchFamily="34" charset="0"/>
                <a:cs typeface="Lato" panose="020F0502020204030203" pitchFamily="34" charset="0"/>
              </a:rPr>
              <a:t>Pourquoi faire un essai de non-infériorité ?</a:t>
            </a:r>
            <a:br>
              <a:rPr lang="fr-FR" b="1">
                <a:latin typeface="Lato" panose="020F0502020204030203" pitchFamily="34" charset="0"/>
                <a:ea typeface="Lato" panose="020F0502020204030203" pitchFamily="34" charset="0"/>
                <a:cs typeface="Lato" panose="020F0502020204030203" pitchFamily="34" charset="0"/>
              </a:rPr>
            </a:br>
            <a:r>
              <a:rPr lang="fr-FR" b="1">
                <a:latin typeface="Lato" panose="020F0502020204030203" pitchFamily="34" charset="0"/>
                <a:ea typeface="Lato" panose="020F0502020204030203" pitchFamily="34" charset="0"/>
                <a:cs typeface="Lato" panose="020F0502020204030203" pitchFamily="34" charset="0"/>
              </a:rPr>
              <a:t>Dans le contexte de l’article</a:t>
            </a:r>
          </a:p>
        </p:txBody>
      </p:sp>
      <p:sp>
        <p:nvSpPr>
          <p:cNvPr id="3" name="Espace réservé du contenu 2">
            <a:extLst>
              <a:ext uri="{FF2B5EF4-FFF2-40B4-BE49-F238E27FC236}">
                <a16:creationId xmlns:a16="http://schemas.microsoft.com/office/drawing/2014/main" id="{F32536F1-C304-4315-A7A2-F0BE055B3BE9}"/>
              </a:ext>
            </a:extLst>
          </p:cNvPr>
          <p:cNvSpPr>
            <a:spLocks noGrp="1"/>
          </p:cNvSpPr>
          <p:nvPr>
            <p:ph idx="1"/>
          </p:nvPr>
        </p:nvSpPr>
        <p:spPr/>
        <p:txBody>
          <a:bodyPr/>
          <a:lstStyle/>
          <a:p>
            <a:r>
              <a:rPr lang="fr-FR" dirty="0"/>
              <a:t>La dépression est la seconde cause de morbidité avec un impact de 5,36 trillions de dollars entre 2011-2030 aux états unis. </a:t>
            </a:r>
          </a:p>
          <a:p>
            <a:r>
              <a:rPr lang="fr-FR" dirty="0"/>
              <a:t>La thérapie </a:t>
            </a:r>
            <a:r>
              <a:rPr lang="fr-FR" dirty="0" err="1"/>
              <a:t>cognitivo</a:t>
            </a:r>
            <a:r>
              <a:rPr lang="fr-FR" dirty="0"/>
              <a:t>-comportementale (TCC) fait partie de l’arsenal thérapeutique de la dépression</a:t>
            </a:r>
          </a:p>
          <a:p>
            <a:r>
              <a:rPr lang="fr-FR" dirty="0"/>
              <a:t>Cependant la formation à la TCC est longue et couteuse, il existe donc peu de psychothérapeute TCC avec un cout de consultation parfois trop élevé pour la population cible</a:t>
            </a:r>
          </a:p>
          <a:p>
            <a:r>
              <a:rPr lang="fr-FR" dirty="0"/>
              <a:t>L’activation comportementale (AC) est une psychothérapie accessible à une formation plus rapide et moins couteuse</a:t>
            </a:r>
          </a:p>
        </p:txBody>
      </p:sp>
      <p:sp>
        <p:nvSpPr>
          <p:cNvPr id="4" name="Espace réservé du numéro de diapositive 3">
            <a:extLst>
              <a:ext uri="{FF2B5EF4-FFF2-40B4-BE49-F238E27FC236}">
                <a16:creationId xmlns:a16="http://schemas.microsoft.com/office/drawing/2014/main" id="{74D442D0-9EC6-537F-6F84-96D19D91A7E5}"/>
              </a:ext>
            </a:extLst>
          </p:cNvPr>
          <p:cNvSpPr>
            <a:spLocks noGrp="1"/>
          </p:cNvSpPr>
          <p:nvPr>
            <p:ph type="sldNum" sz="quarter" idx="12"/>
          </p:nvPr>
        </p:nvSpPr>
        <p:spPr/>
        <p:txBody>
          <a:bodyPr/>
          <a:lstStyle/>
          <a:p>
            <a:fld id="{AC03E45C-6454-4C7E-A460-36074AB91F69}" type="slidenum">
              <a:rPr lang="fr-FR" smtClean="0"/>
              <a:t>4</a:t>
            </a:fld>
            <a:endParaRPr lang="fr-FR"/>
          </a:p>
        </p:txBody>
      </p:sp>
    </p:spTree>
    <p:extLst>
      <p:ext uri="{BB962C8B-B14F-4D97-AF65-F5344CB8AC3E}">
        <p14:creationId xmlns:p14="http://schemas.microsoft.com/office/powerpoint/2010/main" val="5358110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164C28-F601-4DA8-80F2-B785E2FE5453}"/>
              </a:ext>
            </a:extLst>
          </p:cNvPr>
          <p:cNvSpPr>
            <a:spLocks noGrp="1"/>
          </p:cNvSpPr>
          <p:nvPr>
            <p:ph type="title"/>
          </p:nvPr>
        </p:nvSpPr>
        <p:spPr>
          <a:xfrm>
            <a:off x="305377" y="370544"/>
            <a:ext cx="11394219" cy="1055171"/>
          </a:xfrm>
        </p:spPr>
        <p:txBody>
          <a:bodyPr>
            <a:normAutofit fontScale="90000"/>
          </a:bodyPr>
          <a:lstStyle/>
          <a:p>
            <a:r>
              <a:rPr lang="fr-FR" b="1">
                <a:latin typeface="Lato" panose="020F0502020204030203" pitchFamily="34" charset="0"/>
                <a:ea typeface="Lato" panose="020F0502020204030203" pitchFamily="34" charset="0"/>
                <a:cs typeface="Lato" panose="020F0502020204030203" pitchFamily="34" charset="0"/>
              </a:rPr>
              <a:t>Question ouverte 3 :</a:t>
            </a:r>
            <a:br>
              <a:rPr lang="fr-FR" b="1">
                <a:latin typeface="Lato" panose="020F0502020204030203" pitchFamily="34" charset="0"/>
                <a:ea typeface="Lato" panose="020F0502020204030203" pitchFamily="34" charset="0"/>
                <a:cs typeface="Lato" panose="020F0502020204030203" pitchFamily="34" charset="0"/>
              </a:rPr>
            </a:br>
            <a:r>
              <a:rPr lang="fr-FR" b="1">
                <a:latin typeface="Lato" panose="020F0502020204030203" pitchFamily="34" charset="0"/>
                <a:ea typeface="Lato" panose="020F0502020204030203" pitchFamily="34" charset="0"/>
                <a:cs typeface="Lato" panose="020F0502020204030203" pitchFamily="34" charset="0"/>
              </a:rPr>
              <a:t> Risque de base 10%, seuil absolu acceptable 5%</a:t>
            </a:r>
          </a:p>
        </p:txBody>
      </p:sp>
      <p:sp>
        <p:nvSpPr>
          <p:cNvPr id="3" name="Espace réservé du contenu 2">
            <a:extLst>
              <a:ext uri="{FF2B5EF4-FFF2-40B4-BE49-F238E27FC236}">
                <a16:creationId xmlns:a16="http://schemas.microsoft.com/office/drawing/2014/main" id="{4C555999-129C-490C-803A-ADA8538DFBED}"/>
              </a:ext>
            </a:extLst>
          </p:cNvPr>
          <p:cNvSpPr>
            <a:spLocks noGrp="1"/>
          </p:cNvSpPr>
          <p:nvPr>
            <p:ph idx="1"/>
          </p:nvPr>
        </p:nvSpPr>
        <p:spPr>
          <a:xfrm>
            <a:off x="744686" y="1715363"/>
            <a:ext cx="10515600" cy="4351338"/>
          </a:xfrm>
        </p:spPr>
        <p:txBody>
          <a:bodyPr>
            <a:normAutofit fontScale="62500" lnSpcReduction="20000"/>
          </a:bodyPr>
          <a:lstStyle/>
          <a:p>
            <a:pPr marL="0" indent="0">
              <a:lnSpc>
                <a:spcPct val="107000"/>
              </a:lnSpc>
              <a:buNone/>
            </a:pPr>
            <a:r>
              <a:rPr lang="fr-FR" sz="2800" dirty="0">
                <a:effectLst/>
                <a:latin typeface="Calibri" panose="020F0502020204030204" pitchFamily="34" charset="0"/>
                <a:ea typeface="Calibri" panose="020F0502020204030204" pitchFamily="34" charset="0"/>
                <a:cs typeface="Times New Roman" panose="02020603050405020304" pitchFamily="18" charset="0"/>
              </a:rPr>
              <a:t>3.1 Calculez l’augmentation absolue en % de l’évènement pour le groupe NACO avec ce seuil.</a:t>
            </a:r>
          </a:p>
          <a:p>
            <a:pPr marL="457200">
              <a:lnSpc>
                <a:spcPct val="107000"/>
              </a:lnSpc>
            </a:pPr>
            <a:r>
              <a:rPr lang="fr-FR" dirty="0">
                <a:solidFill>
                  <a:schemeClr val="accent2"/>
                </a:solidFill>
              </a:rPr>
              <a:t>AVK 10% d’événement, seuil noninfériorité 5% = augmentation absolue (10 + 5) = 15% d’évènement avec les NACO</a:t>
            </a:r>
            <a:endParaRPr lang="fr-FR" sz="28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None/>
            </a:pPr>
            <a:r>
              <a:rPr lang="fr-FR" sz="2800" dirty="0">
                <a:effectLst/>
                <a:latin typeface="Calibri" panose="020F0502020204030204" pitchFamily="34" charset="0"/>
                <a:ea typeface="Calibri" panose="020F0502020204030204" pitchFamily="34" charset="0"/>
                <a:cs typeface="Times New Roman" panose="02020603050405020304" pitchFamily="18" charset="0"/>
              </a:rPr>
              <a:t>3.2 Calculez l’augmentation relative en % et le risque relatif entre le NACO vs AVK accepté par ce seuil de noninfériorité</a:t>
            </a:r>
            <a:r>
              <a:rPr lang="fr-FR" dirty="0">
                <a:latin typeface="Calibri" panose="020F0502020204030204" pitchFamily="34" charset="0"/>
                <a:ea typeface="Calibri" panose="020F0502020204030204" pitchFamily="34" charset="0"/>
                <a:cs typeface="Times New Roman" panose="02020603050405020304" pitchFamily="18" charset="0"/>
              </a:rPr>
              <a:t> </a:t>
            </a:r>
          </a:p>
          <a:p>
            <a:pPr marL="457200">
              <a:lnSpc>
                <a:spcPct val="107000"/>
              </a:lnSpc>
            </a:pPr>
            <a:r>
              <a:rPr lang="fr-FR" dirty="0">
                <a:solidFill>
                  <a:schemeClr val="accent2"/>
                </a:solidFill>
              </a:rPr>
              <a:t>RR = 1,5 (0.15/0.1) = augmentation relative 50% (1,5-1 = 0,5)</a:t>
            </a:r>
            <a:endParaRPr lang="fr-FR" sz="28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fr-FR" sz="2800" dirty="0">
                <a:effectLst/>
                <a:latin typeface="Calibri" panose="020F0502020204030204" pitchFamily="34" charset="0"/>
                <a:ea typeface="Calibri" panose="020F0502020204030204" pitchFamily="34" charset="0"/>
                <a:cs typeface="Times New Roman" panose="02020603050405020304" pitchFamily="18" charset="0"/>
              </a:rPr>
              <a:t>3.3 Critiquez ce seuil de noninfériorité</a:t>
            </a:r>
          </a:p>
          <a:p>
            <a:pPr>
              <a:lnSpc>
                <a:spcPct val="107000"/>
              </a:lnSpc>
              <a:spcAft>
                <a:spcPts val="800"/>
              </a:spcAft>
            </a:pPr>
            <a:r>
              <a:rPr lang="fr-FR" dirty="0">
                <a:solidFill>
                  <a:schemeClr val="accent2"/>
                </a:solidFill>
              </a:rPr>
              <a:t>Seuil défini sans respecter les recommandations</a:t>
            </a:r>
          </a:p>
          <a:p>
            <a:pPr>
              <a:lnSpc>
                <a:spcPct val="107000"/>
              </a:lnSpc>
              <a:spcAft>
                <a:spcPts val="800"/>
              </a:spcAft>
            </a:pPr>
            <a:r>
              <a:rPr lang="fr-FR" dirty="0">
                <a:solidFill>
                  <a:schemeClr val="accent2"/>
                </a:solidFill>
              </a:rPr>
              <a:t>Seuil relatif paraît trop élevé, moins perçu par l’augmentation absolue du risque (5%), seuil relatif peu dépendant du risque de base (ici risque de base 10% sous AVK)</a:t>
            </a:r>
            <a:endParaRPr lang="fr-FR" sz="28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fr-FR" sz="2800" dirty="0">
                <a:latin typeface="Calibri" panose="020F0502020204030204" pitchFamily="34" charset="0"/>
                <a:ea typeface="Calibri" panose="020F0502020204030204" pitchFamily="34" charset="0"/>
                <a:cs typeface="Times New Roman" panose="02020603050405020304" pitchFamily="18" charset="0"/>
              </a:rPr>
              <a:t>3.4 Comment aurait dû être déterminée de façon correcte la limite de noninfériorité ?</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p>
            <a:r>
              <a:rPr lang="fr-FR" dirty="0">
                <a:solidFill>
                  <a:schemeClr val="accent2"/>
                </a:solidFill>
              </a:rPr>
              <a:t>Détermination efficacité de l’AVK vs PBO (Borne péjorative de l’IC à 95%/2)</a:t>
            </a:r>
          </a:p>
        </p:txBody>
      </p:sp>
      <p:sp>
        <p:nvSpPr>
          <p:cNvPr id="4" name="Espace réservé du numéro de diapositive 3">
            <a:extLst>
              <a:ext uri="{FF2B5EF4-FFF2-40B4-BE49-F238E27FC236}">
                <a16:creationId xmlns:a16="http://schemas.microsoft.com/office/drawing/2014/main" id="{FDD92F1B-2B70-2DDE-918B-619A7564F394}"/>
              </a:ext>
            </a:extLst>
          </p:cNvPr>
          <p:cNvSpPr>
            <a:spLocks noGrp="1"/>
          </p:cNvSpPr>
          <p:nvPr>
            <p:ph type="sldNum" sz="quarter" idx="12"/>
          </p:nvPr>
        </p:nvSpPr>
        <p:spPr/>
        <p:txBody>
          <a:bodyPr/>
          <a:lstStyle/>
          <a:p>
            <a:fld id="{AC03E45C-6454-4C7E-A460-36074AB91F69}" type="slidenum">
              <a:rPr lang="fr-FR" smtClean="0"/>
              <a:t>40</a:t>
            </a:fld>
            <a:endParaRPr lang="fr-FR"/>
          </a:p>
        </p:txBody>
      </p:sp>
    </p:spTree>
    <p:extLst>
      <p:ext uri="{BB962C8B-B14F-4D97-AF65-F5344CB8AC3E}">
        <p14:creationId xmlns:p14="http://schemas.microsoft.com/office/powerpoint/2010/main" val="38363991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79B92F-7F92-480F-AEE7-D119E56533AD}"/>
              </a:ext>
            </a:extLst>
          </p:cNvPr>
          <p:cNvSpPr>
            <a:spLocks noGrp="1"/>
          </p:cNvSpPr>
          <p:nvPr>
            <p:ph type="title"/>
          </p:nvPr>
        </p:nvSpPr>
        <p:spPr>
          <a:xfrm>
            <a:off x="707367" y="320675"/>
            <a:ext cx="10515600" cy="1325563"/>
          </a:xfrm>
        </p:spPr>
        <p:txBody>
          <a:bodyPr>
            <a:normAutofit/>
          </a:bodyPr>
          <a:lstStyle/>
          <a:p>
            <a:r>
              <a:rPr lang="fr-FR" sz="4000" b="1">
                <a:latin typeface="Lato" panose="020F0502020204030203" pitchFamily="34" charset="0"/>
                <a:ea typeface="Lato" panose="020F0502020204030203" pitchFamily="34" charset="0"/>
                <a:cs typeface="Lato" panose="020F0502020204030203" pitchFamily="34" charset="0"/>
              </a:rPr>
              <a:t>Messages à retenir : LCA des essais de noninfériorité </a:t>
            </a:r>
          </a:p>
        </p:txBody>
      </p:sp>
      <p:sp>
        <p:nvSpPr>
          <p:cNvPr id="3" name="Espace réservé du contenu 2">
            <a:extLst>
              <a:ext uri="{FF2B5EF4-FFF2-40B4-BE49-F238E27FC236}">
                <a16:creationId xmlns:a16="http://schemas.microsoft.com/office/drawing/2014/main" id="{E3017BD8-80CA-43CF-AF15-79E9B1FE64FF}"/>
              </a:ext>
            </a:extLst>
          </p:cNvPr>
          <p:cNvSpPr>
            <a:spLocks noGrp="1"/>
          </p:cNvSpPr>
          <p:nvPr>
            <p:ph idx="1"/>
          </p:nvPr>
        </p:nvSpPr>
        <p:spPr/>
        <p:txBody>
          <a:bodyPr>
            <a:normAutofit lnSpcReduction="10000"/>
          </a:bodyPr>
          <a:lstStyle/>
          <a:p>
            <a:r>
              <a:rPr lang="fr-FR"/>
              <a:t>Hypothèse de noninfériorité définie a priori</a:t>
            </a:r>
          </a:p>
          <a:p>
            <a:r>
              <a:rPr lang="fr-FR"/>
              <a:t>Biais de sélection : rechercher toutes situations asymétriques défavorisant le traitement de référence </a:t>
            </a:r>
            <a:r>
              <a:rPr lang="fr-FR" sz="2400"/>
              <a:t>(</a:t>
            </a:r>
            <a:r>
              <a:rPr lang="fr-FR" sz="2400">
                <a:effectLst/>
              </a:rPr>
              <a:t>Le traitement de référence est administré à des patients chez lesquels il est moins ou pas efficace)</a:t>
            </a:r>
            <a:endParaRPr lang="fr-FR" sz="2400"/>
          </a:p>
          <a:p>
            <a:r>
              <a:rPr lang="fr-FR"/>
              <a:t>Biais de mesure : faible précision avec un manque de spécificité ou sensibilité de la mesure du CJP -&gt; mesure de bruits de fonds qui seront égales entre les 2 groupes</a:t>
            </a:r>
          </a:p>
          <a:p>
            <a:r>
              <a:rPr lang="fr-FR"/>
              <a:t>Biais de suivi : administration non optimale du traitement de référence; différence de traitements concomitant</a:t>
            </a:r>
          </a:p>
          <a:p>
            <a:r>
              <a:rPr lang="fr-FR"/>
              <a:t>Biais d’attrition : biais avec l’analyse en ITT</a:t>
            </a:r>
          </a:p>
        </p:txBody>
      </p:sp>
      <p:sp>
        <p:nvSpPr>
          <p:cNvPr id="4" name="Espace réservé du numéro de diapositive 3">
            <a:extLst>
              <a:ext uri="{FF2B5EF4-FFF2-40B4-BE49-F238E27FC236}">
                <a16:creationId xmlns:a16="http://schemas.microsoft.com/office/drawing/2014/main" id="{A6C57716-E77F-4608-EAA2-28754E780436}"/>
              </a:ext>
            </a:extLst>
          </p:cNvPr>
          <p:cNvSpPr>
            <a:spLocks noGrp="1"/>
          </p:cNvSpPr>
          <p:nvPr>
            <p:ph type="sldNum" sz="quarter" idx="12"/>
          </p:nvPr>
        </p:nvSpPr>
        <p:spPr/>
        <p:txBody>
          <a:bodyPr/>
          <a:lstStyle/>
          <a:p>
            <a:fld id="{AC03E45C-6454-4C7E-A460-36074AB91F69}" type="slidenum">
              <a:rPr lang="fr-FR" smtClean="0"/>
              <a:t>41</a:t>
            </a:fld>
            <a:endParaRPr lang="fr-FR"/>
          </a:p>
        </p:txBody>
      </p:sp>
    </p:spTree>
    <p:extLst>
      <p:ext uri="{BB962C8B-B14F-4D97-AF65-F5344CB8AC3E}">
        <p14:creationId xmlns:p14="http://schemas.microsoft.com/office/powerpoint/2010/main" val="27845584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79B92F-7F92-480F-AEE7-D119E56533AD}"/>
              </a:ext>
            </a:extLst>
          </p:cNvPr>
          <p:cNvSpPr>
            <a:spLocks noGrp="1"/>
          </p:cNvSpPr>
          <p:nvPr>
            <p:ph type="title"/>
          </p:nvPr>
        </p:nvSpPr>
        <p:spPr>
          <a:xfrm>
            <a:off x="569344" y="136525"/>
            <a:ext cx="10515600" cy="1325563"/>
          </a:xfrm>
        </p:spPr>
        <p:txBody>
          <a:bodyPr>
            <a:normAutofit/>
          </a:bodyPr>
          <a:lstStyle/>
          <a:p>
            <a:r>
              <a:rPr lang="fr-FR" sz="4000" b="1">
                <a:latin typeface="Lato" panose="020F0502020204030203" pitchFamily="34" charset="0"/>
                <a:ea typeface="Lato" panose="020F0502020204030203" pitchFamily="34" charset="0"/>
                <a:cs typeface="Lato" panose="020F0502020204030203" pitchFamily="34" charset="0"/>
              </a:rPr>
              <a:t>Messages à retenir : LCA des essais de non infériorité pertinence clinique</a:t>
            </a:r>
          </a:p>
        </p:txBody>
      </p:sp>
      <p:sp>
        <p:nvSpPr>
          <p:cNvPr id="3" name="Espace réservé du contenu 2">
            <a:extLst>
              <a:ext uri="{FF2B5EF4-FFF2-40B4-BE49-F238E27FC236}">
                <a16:creationId xmlns:a16="http://schemas.microsoft.com/office/drawing/2014/main" id="{E3017BD8-80CA-43CF-AF15-79E9B1FE64FF}"/>
              </a:ext>
            </a:extLst>
          </p:cNvPr>
          <p:cNvSpPr>
            <a:spLocks noGrp="1"/>
          </p:cNvSpPr>
          <p:nvPr>
            <p:ph idx="1"/>
          </p:nvPr>
        </p:nvSpPr>
        <p:spPr/>
        <p:txBody>
          <a:bodyPr>
            <a:normAutofit/>
          </a:bodyPr>
          <a:lstStyle/>
          <a:p>
            <a:r>
              <a:rPr lang="fr-FR"/>
              <a:t>Inférence statistiques sur un intervalle de confiance unilatéral à 2,5%</a:t>
            </a:r>
          </a:p>
          <a:p>
            <a:pPr marL="0" indent="0">
              <a:buNone/>
            </a:pPr>
            <a:endParaRPr lang="fr-FR"/>
          </a:p>
          <a:p>
            <a:r>
              <a:rPr lang="fr-FR"/>
              <a:t>Pertinence du choix du seuil de non infériorité : utiliser la borne de l’IC à 95% péjorative/2, il s’agit de la quantité de bénéfice à préserver versus le placebo, attention perte relative vs perte absolue</a:t>
            </a:r>
          </a:p>
          <a:p>
            <a:endParaRPr lang="fr-FR"/>
          </a:p>
        </p:txBody>
      </p:sp>
      <p:sp>
        <p:nvSpPr>
          <p:cNvPr id="4" name="Espace réservé du numéro de diapositive 3">
            <a:extLst>
              <a:ext uri="{FF2B5EF4-FFF2-40B4-BE49-F238E27FC236}">
                <a16:creationId xmlns:a16="http://schemas.microsoft.com/office/drawing/2014/main" id="{BC6DEBB8-4FF7-2DCD-9CA6-0960CEBFC8CA}"/>
              </a:ext>
            </a:extLst>
          </p:cNvPr>
          <p:cNvSpPr>
            <a:spLocks noGrp="1"/>
          </p:cNvSpPr>
          <p:nvPr>
            <p:ph type="sldNum" sz="quarter" idx="12"/>
          </p:nvPr>
        </p:nvSpPr>
        <p:spPr/>
        <p:txBody>
          <a:bodyPr/>
          <a:lstStyle/>
          <a:p>
            <a:fld id="{AC03E45C-6454-4C7E-A460-36074AB91F69}" type="slidenum">
              <a:rPr lang="fr-FR" smtClean="0"/>
              <a:t>42</a:t>
            </a:fld>
            <a:endParaRPr lang="fr-FR"/>
          </a:p>
        </p:txBody>
      </p:sp>
    </p:spTree>
    <p:extLst>
      <p:ext uri="{BB962C8B-B14F-4D97-AF65-F5344CB8AC3E}">
        <p14:creationId xmlns:p14="http://schemas.microsoft.com/office/powerpoint/2010/main" val="24746863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E221E1-B463-48AF-A4F5-A0773B8E9EF3}"/>
              </a:ext>
            </a:extLst>
          </p:cNvPr>
          <p:cNvSpPr>
            <a:spLocks noGrp="1"/>
          </p:cNvSpPr>
          <p:nvPr>
            <p:ph type="title"/>
          </p:nvPr>
        </p:nvSpPr>
        <p:spPr>
          <a:xfrm>
            <a:off x="850392" y="165643"/>
            <a:ext cx="10106108" cy="1055171"/>
          </a:xfrm>
        </p:spPr>
        <p:txBody>
          <a:bodyPr>
            <a:normAutofit fontScale="90000"/>
          </a:bodyPr>
          <a:lstStyle/>
          <a:p>
            <a:r>
              <a:rPr lang="fr-FR"/>
              <a:t>Messages à retenir : </a:t>
            </a:r>
            <a:r>
              <a:rPr lang="fr-FR" err="1"/>
              <a:t>non-infériorité</a:t>
            </a:r>
            <a:r>
              <a:rPr lang="fr-FR"/>
              <a:t> vers supériorité</a:t>
            </a:r>
          </a:p>
        </p:txBody>
      </p:sp>
      <p:sp>
        <p:nvSpPr>
          <p:cNvPr id="3" name="Espace réservé du contenu 2">
            <a:extLst>
              <a:ext uri="{FF2B5EF4-FFF2-40B4-BE49-F238E27FC236}">
                <a16:creationId xmlns:a16="http://schemas.microsoft.com/office/drawing/2014/main" id="{EDA67763-AEAA-4881-9198-1F533FF7BFBF}"/>
              </a:ext>
            </a:extLst>
          </p:cNvPr>
          <p:cNvSpPr>
            <a:spLocks noGrp="1"/>
          </p:cNvSpPr>
          <p:nvPr>
            <p:ph idx="1"/>
          </p:nvPr>
        </p:nvSpPr>
        <p:spPr>
          <a:xfrm>
            <a:off x="1010728" y="1326217"/>
            <a:ext cx="10515600" cy="4351338"/>
          </a:xfrm>
        </p:spPr>
        <p:txBody>
          <a:bodyPr/>
          <a:lstStyle/>
          <a:p>
            <a:r>
              <a:rPr lang="fr-FR">
                <a:effectLst/>
                <a:latin typeface="Arial" panose="020B0604020202020204" pitchFamily="34" charset="0"/>
              </a:rPr>
              <a:t>Le même critère primaire doit être étudié afin d’éviter la </a:t>
            </a:r>
            <a:br>
              <a:rPr lang="fr-FR"/>
            </a:br>
            <a:r>
              <a:rPr lang="fr-FR">
                <a:effectLst/>
                <a:latin typeface="Arial" panose="020B0604020202020204" pitchFamily="34" charset="0"/>
              </a:rPr>
              <a:t>multiplicité des tests</a:t>
            </a:r>
          </a:p>
          <a:p>
            <a:r>
              <a:rPr lang="fr-FR">
                <a:latin typeface="Arial" panose="020B0604020202020204" pitchFamily="34" charset="0"/>
              </a:rPr>
              <a:t>Démonstration de la non-infériorité sur les deux analyses en PP et ITT</a:t>
            </a:r>
          </a:p>
          <a:p>
            <a:r>
              <a:rPr lang="fr-FR">
                <a:latin typeface="Arial" panose="020B0604020202020204" pitchFamily="34" charset="0"/>
              </a:rPr>
              <a:t>Analyse de supériorité en ITT</a:t>
            </a:r>
          </a:p>
          <a:p>
            <a:r>
              <a:rPr lang="fr-FR">
                <a:latin typeface="Arial" panose="020B0604020202020204" pitchFamily="34" charset="0"/>
              </a:rPr>
              <a:t>IC bilatéral 95% avec 2.5% d’erreur des deux côtés </a:t>
            </a:r>
          </a:p>
          <a:p>
            <a:r>
              <a:rPr lang="fr-FR">
                <a:latin typeface="Arial" panose="020B0604020202020204" pitchFamily="34" charset="0"/>
              </a:rPr>
              <a:t>IC unilatéral 97.5% avec 2.5% d’erreur que d’un côté</a:t>
            </a:r>
          </a:p>
          <a:p>
            <a:r>
              <a:rPr lang="fr-FR">
                <a:latin typeface="Arial" panose="020B0604020202020204" pitchFamily="34" charset="0"/>
              </a:rPr>
              <a:t>Définition des hypothèses </a:t>
            </a:r>
            <a:r>
              <a:rPr lang="fr-FR" i="1">
                <a:latin typeface="Arial" panose="020B0604020202020204" pitchFamily="34" charset="0"/>
              </a:rPr>
              <a:t>a priori </a:t>
            </a:r>
            <a:r>
              <a:rPr lang="fr-FR">
                <a:latin typeface="Arial" panose="020B0604020202020204" pitchFamily="34" charset="0"/>
              </a:rPr>
              <a:t>dans le cadre d’une démarche scientifique hypothético-déductive</a:t>
            </a:r>
            <a:endParaRPr lang="fr-FR"/>
          </a:p>
        </p:txBody>
      </p:sp>
      <p:sp>
        <p:nvSpPr>
          <p:cNvPr id="4" name="Espace réservé du numéro de diapositive 3">
            <a:extLst>
              <a:ext uri="{FF2B5EF4-FFF2-40B4-BE49-F238E27FC236}">
                <a16:creationId xmlns:a16="http://schemas.microsoft.com/office/drawing/2014/main" id="{97010F76-5DF3-4835-3294-E081F8908A60}"/>
              </a:ext>
            </a:extLst>
          </p:cNvPr>
          <p:cNvSpPr>
            <a:spLocks noGrp="1"/>
          </p:cNvSpPr>
          <p:nvPr>
            <p:ph type="sldNum" sz="quarter" idx="12"/>
          </p:nvPr>
        </p:nvSpPr>
        <p:spPr/>
        <p:txBody>
          <a:bodyPr/>
          <a:lstStyle/>
          <a:p>
            <a:fld id="{AC03E45C-6454-4C7E-A460-36074AB91F69}" type="slidenum">
              <a:rPr lang="fr-FR" smtClean="0"/>
              <a:t>43</a:t>
            </a:fld>
            <a:endParaRPr lang="fr-FR"/>
          </a:p>
        </p:txBody>
      </p:sp>
    </p:spTree>
    <p:extLst>
      <p:ext uri="{BB962C8B-B14F-4D97-AF65-F5344CB8AC3E}">
        <p14:creationId xmlns:p14="http://schemas.microsoft.com/office/powerpoint/2010/main" val="12815571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299E8D-685C-478E-A1C3-F127F6BB857E}"/>
              </a:ext>
            </a:extLst>
          </p:cNvPr>
          <p:cNvSpPr>
            <a:spLocks noGrp="1"/>
          </p:cNvSpPr>
          <p:nvPr>
            <p:ph type="title"/>
          </p:nvPr>
        </p:nvSpPr>
        <p:spPr>
          <a:xfrm>
            <a:off x="2655736" y="2901414"/>
            <a:ext cx="10106108" cy="1055171"/>
          </a:xfrm>
        </p:spPr>
        <p:txBody>
          <a:bodyPr/>
          <a:lstStyle/>
          <a:p>
            <a:r>
              <a:rPr lang="fr-FR"/>
              <a:t>Merci de votre attention</a:t>
            </a:r>
          </a:p>
        </p:txBody>
      </p:sp>
      <p:sp>
        <p:nvSpPr>
          <p:cNvPr id="3" name="Espace réservé du numéro de diapositive 2">
            <a:extLst>
              <a:ext uri="{FF2B5EF4-FFF2-40B4-BE49-F238E27FC236}">
                <a16:creationId xmlns:a16="http://schemas.microsoft.com/office/drawing/2014/main" id="{746F5B0F-FA3B-7E3E-BD38-9EA56C7028A2}"/>
              </a:ext>
            </a:extLst>
          </p:cNvPr>
          <p:cNvSpPr>
            <a:spLocks noGrp="1"/>
          </p:cNvSpPr>
          <p:nvPr>
            <p:ph type="sldNum" sz="quarter" idx="12"/>
          </p:nvPr>
        </p:nvSpPr>
        <p:spPr/>
        <p:txBody>
          <a:bodyPr/>
          <a:lstStyle/>
          <a:p>
            <a:fld id="{AC03E45C-6454-4C7E-A460-36074AB91F69}" type="slidenum">
              <a:rPr lang="fr-FR" smtClean="0"/>
              <a:t>44</a:t>
            </a:fld>
            <a:endParaRPr lang="fr-FR"/>
          </a:p>
        </p:txBody>
      </p:sp>
    </p:spTree>
    <p:extLst>
      <p:ext uri="{BB962C8B-B14F-4D97-AF65-F5344CB8AC3E}">
        <p14:creationId xmlns:p14="http://schemas.microsoft.com/office/powerpoint/2010/main" val="36662094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6D1262-0E8F-5932-318D-F0E3B719FD8F}"/>
              </a:ext>
            </a:extLst>
          </p:cNvPr>
          <p:cNvSpPr>
            <a:spLocks noGrp="1"/>
          </p:cNvSpPr>
          <p:nvPr>
            <p:ph type="title"/>
          </p:nvPr>
        </p:nvSpPr>
        <p:spPr/>
        <p:txBody>
          <a:bodyPr/>
          <a:lstStyle/>
          <a:p>
            <a:r>
              <a:rPr lang="fr-FR"/>
              <a:t>Sujet LCA 2021</a:t>
            </a:r>
          </a:p>
        </p:txBody>
      </p:sp>
      <p:sp>
        <p:nvSpPr>
          <p:cNvPr id="3" name="Espace réservé du contenu 2">
            <a:extLst>
              <a:ext uri="{FF2B5EF4-FFF2-40B4-BE49-F238E27FC236}">
                <a16:creationId xmlns:a16="http://schemas.microsoft.com/office/drawing/2014/main" id="{E33C4AAF-A78B-AC60-2442-41126E4ED30D}"/>
              </a:ext>
            </a:extLst>
          </p:cNvPr>
          <p:cNvSpPr>
            <a:spLocks noGrp="1"/>
          </p:cNvSpPr>
          <p:nvPr>
            <p:ph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F1539987-023C-A604-C9C0-2A480CE7C619}"/>
              </a:ext>
            </a:extLst>
          </p:cNvPr>
          <p:cNvSpPr>
            <a:spLocks noGrp="1"/>
          </p:cNvSpPr>
          <p:nvPr>
            <p:ph type="sldNum" sz="quarter" idx="12"/>
          </p:nvPr>
        </p:nvSpPr>
        <p:spPr/>
        <p:txBody>
          <a:bodyPr/>
          <a:lstStyle/>
          <a:p>
            <a:fld id="{AC03E45C-6454-4C7E-A460-36074AB91F69}" type="slidenum">
              <a:rPr lang="fr-FR" smtClean="0"/>
              <a:t>45</a:t>
            </a:fld>
            <a:endParaRPr lang="fr-FR"/>
          </a:p>
        </p:txBody>
      </p:sp>
      <p:pic>
        <p:nvPicPr>
          <p:cNvPr id="5" name="Image 4" descr="Une image contenant texte&#10;&#10;Description générée automatiquement">
            <a:extLst>
              <a:ext uri="{FF2B5EF4-FFF2-40B4-BE49-F238E27FC236}">
                <a16:creationId xmlns:a16="http://schemas.microsoft.com/office/drawing/2014/main" id="{E5C87031-4BD4-1B72-C9A8-DA7CA454D76A}"/>
              </a:ext>
            </a:extLst>
          </p:cNvPr>
          <p:cNvPicPr>
            <a:picLocks noChangeAspect="1"/>
          </p:cNvPicPr>
          <p:nvPr/>
        </p:nvPicPr>
        <p:blipFill rotWithShape="1">
          <a:blip r:embed="rId2"/>
          <a:srcRect l="21428" t="16226" r="25265" b="13462"/>
          <a:stretch/>
        </p:blipFill>
        <p:spPr bwMode="auto">
          <a:xfrm>
            <a:off x="3249930" y="1317625"/>
            <a:ext cx="5692140" cy="42227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774674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F6F811-40F2-DCEF-21B2-E6F0407B2F52}"/>
              </a:ext>
            </a:extLst>
          </p:cNvPr>
          <p:cNvSpPr>
            <a:spLocks noGrp="1"/>
          </p:cNvSpPr>
          <p:nvPr>
            <p:ph type="title"/>
          </p:nvPr>
        </p:nvSpPr>
        <p:spPr/>
        <p:txBody>
          <a:bodyPr/>
          <a:lstStyle/>
          <a:p>
            <a:r>
              <a:rPr lang="fr-FR"/>
              <a:t>Réponse d’un étudiant</a:t>
            </a:r>
          </a:p>
        </p:txBody>
      </p:sp>
      <p:sp>
        <p:nvSpPr>
          <p:cNvPr id="3" name="Espace réservé du contenu 2">
            <a:extLst>
              <a:ext uri="{FF2B5EF4-FFF2-40B4-BE49-F238E27FC236}">
                <a16:creationId xmlns:a16="http://schemas.microsoft.com/office/drawing/2014/main" id="{BA184AA0-60F7-435A-E80E-7EE3654BC836}"/>
              </a:ext>
            </a:extLst>
          </p:cNvPr>
          <p:cNvSpPr>
            <a:spLocks noGrp="1"/>
          </p:cNvSpPr>
          <p:nvPr>
            <p:ph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BEBF3191-FC3D-DAB0-B6DA-AE9A9449CC29}"/>
              </a:ext>
            </a:extLst>
          </p:cNvPr>
          <p:cNvSpPr>
            <a:spLocks noGrp="1"/>
          </p:cNvSpPr>
          <p:nvPr>
            <p:ph type="sldNum" sz="quarter" idx="12"/>
          </p:nvPr>
        </p:nvSpPr>
        <p:spPr/>
        <p:txBody>
          <a:bodyPr/>
          <a:lstStyle/>
          <a:p>
            <a:fld id="{AC03E45C-6454-4C7E-A460-36074AB91F69}" type="slidenum">
              <a:rPr lang="fr-FR" smtClean="0"/>
              <a:t>46</a:t>
            </a:fld>
            <a:endParaRPr lang="fr-FR"/>
          </a:p>
        </p:txBody>
      </p:sp>
      <p:pic>
        <p:nvPicPr>
          <p:cNvPr id="5" name="Image 4">
            <a:extLst>
              <a:ext uri="{FF2B5EF4-FFF2-40B4-BE49-F238E27FC236}">
                <a16:creationId xmlns:a16="http://schemas.microsoft.com/office/drawing/2014/main" id="{4C651AFA-2F38-F5A2-9D38-F99DD29F2E1D}"/>
              </a:ext>
            </a:extLst>
          </p:cNvPr>
          <p:cNvPicPr>
            <a:picLocks noChangeAspect="1"/>
          </p:cNvPicPr>
          <p:nvPr/>
        </p:nvPicPr>
        <p:blipFill rotWithShape="1">
          <a:blip r:embed="rId2"/>
          <a:srcRect l="3438" t="26337" r="27911" b="27337"/>
          <a:stretch/>
        </p:blipFill>
        <p:spPr bwMode="auto">
          <a:xfrm>
            <a:off x="1302293" y="2181623"/>
            <a:ext cx="9587414" cy="363934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675893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fr-FR"/>
              <a:t>Interprétation de la limite</a:t>
            </a:r>
          </a:p>
        </p:txBody>
      </p:sp>
      <p:sp>
        <p:nvSpPr>
          <p:cNvPr id="45059" name="Rectangle 3"/>
          <p:cNvSpPr>
            <a:spLocks noGrp="1" noChangeArrowheads="1"/>
          </p:cNvSpPr>
          <p:nvPr>
            <p:ph idx="1"/>
          </p:nvPr>
        </p:nvSpPr>
        <p:spPr/>
        <p:txBody>
          <a:bodyPr/>
          <a:lstStyle/>
          <a:p>
            <a:pPr>
              <a:tabLst>
                <a:tab pos="3527425" algn="l"/>
              </a:tabLst>
            </a:pPr>
            <a:r>
              <a:rPr lang="fr-FR"/>
              <a:t>Par exemple : limite = augmentation relative de risque de 5%</a:t>
            </a:r>
          </a:p>
          <a:p>
            <a:pPr lvl="1">
              <a:tabLst>
                <a:tab pos="3527425" algn="l"/>
              </a:tabLst>
            </a:pPr>
            <a:r>
              <a:rPr lang="fr-FR"/>
              <a:t>On accepte qu'au maximum, le nouveau traitement entraîne une augmentation relative de 5%</a:t>
            </a:r>
          </a:p>
          <a:p>
            <a:pPr lvl="1">
              <a:tabLst>
                <a:tab pos="3527425" algn="l"/>
              </a:tabLst>
            </a:pPr>
            <a:r>
              <a:rPr lang="fr-FR"/>
              <a:t>Au pire, le nouveau traitement est moins efficace de 5% en relatif</a:t>
            </a:r>
          </a:p>
          <a:p>
            <a:pPr lvl="1">
              <a:tabLst>
                <a:tab pos="3527425" algn="l"/>
              </a:tabLst>
            </a:pPr>
            <a:r>
              <a:rPr lang="fr-FR"/>
              <a:t>Fréquence du critère de jugement</a:t>
            </a:r>
          </a:p>
          <a:p>
            <a:pPr lvl="2">
              <a:tabLst>
                <a:tab pos="3527425" algn="l"/>
              </a:tabLst>
            </a:pPr>
            <a:r>
              <a:rPr lang="fr-FR"/>
              <a:t>T. de référence :	10%</a:t>
            </a:r>
          </a:p>
          <a:p>
            <a:pPr lvl="2">
              <a:tabLst>
                <a:tab pos="3527425" algn="l"/>
              </a:tabLst>
            </a:pPr>
            <a:r>
              <a:rPr lang="fr-FR"/>
              <a:t>Nouveau T. :	10.5%</a:t>
            </a:r>
          </a:p>
          <a:p>
            <a:pPr lvl="1">
              <a:tabLst>
                <a:tab pos="3527425" algn="l"/>
              </a:tabLst>
            </a:pPr>
            <a:r>
              <a:rPr lang="fr-FR"/>
              <a:t>NNT : En moyenne, tous les 21 événements survenant  avec le nouveau T,  1 événement aurait peut être évité avec le T. de référence</a:t>
            </a:r>
          </a:p>
        </p:txBody>
      </p:sp>
    </p:spTree>
    <p:extLst>
      <p:ext uri="{BB962C8B-B14F-4D97-AF65-F5344CB8AC3E}">
        <p14:creationId xmlns:p14="http://schemas.microsoft.com/office/powerpoint/2010/main" val="39034812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6AAB853-97AF-C0DB-078C-C4B9B9E9BF19}"/>
              </a:ext>
            </a:extLst>
          </p:cNvPr>
          <p:cNvSpPr>
            <a:spLocks noGrp="1"/>
          </p:cNvSpPr>
          <p:nvPr>
            <p:ph type="sldNum" sz="quarter" idx="26"/>
          </p:nvPr>
        </p:nvSpPr>
        <p:spPr/>
        <p:txBody>
          <a:bodyPr/>
          <a:lstStyle/>
          <a:p>
            <a:fld id="{27F63893-9D7C-4D41-AC61-E8ABFBCB521E}" type="slidenum">
              <a:rPr lang="fr-FR" smtClean="0"/>
              <a:pPr/>
              <a:t>48</a:t>
            </a:fld>
            <a:endParaRPr lang="fr-FR"/>
          </a:p>
        </p:txBody>
      </p:sp>
      <p:sp>
        <p:nvSpPr>
          <p:cNvPr id="4" name="Espace réservé du texte 3">
            <a:extLst>
              <a:ext uri="{FF2B5EF4-FFF2-40B4-BE49-F238E27FC236}">
                <a16:creationId xmlns:a16="http://schemas.microsoft.com/office/drawing/2014/main" id="{3A70FC00-B5B6-00E7-0F92-F75E048F7A0D}"/>
              </a:ext>
            </a:extLst>
          </p:cNvPr>
          <p:cNvSpPr>
            <a:spLocks noGrp="1"/>
          </p:cNvSpPr>
          <p:nvPr>
            <p:ph type="body" sz="quarter" idx="19"/>
          </p:nvPr>
        </p:nvSpPr>
        <p:spPr>
          <a:xfrm>
            <a:off x="836907" y="387456"/>
            <a:ext cx="10669523" cy="1324184"/>
          </a:xfrm>
        </p:spPr>
        <p:txBody>
          <a:bodyPr/>
          <a:lstStyle/>
          <a:p>
            <a:r>
              <a:rPr lang="fr-FR">
                <a:solidFill>
                  <a:schemeClr val="tx1"/>
                </a:solidFill>
              </a:rPr>
              <a:t>Eviter les erreurs ou imprécisions du (des) critère (s) de jugement</a:t>
            </a:r>
          </a:p>
        </p:txBody>
      </p:sp>
      <p:pic>
        <p:nvPicPr>
          <p:cNvPr id="25602" name="Picture 2" descr="Details are in the caption following the image">
            <a:extLst>
              <a:ext uri="{FF2B5EF4-FFF2-40B4-BE49-F238E27FC236}">
                <a16:creationId xmlns:a16="http://schemas.microsoft.com/office/drawing/2014/main" id="{DB6455AE-D86E-1E36-84C6-8FB5B2D98D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0132" y="2340162"/>
            <a:ext cx="9206753" cy="3976406"/>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141715FF-DF8F-4D2C-EA03-D07C083BA2B2}"/>
              </a:ext>
            </a:extLst>
          </p:cNvPr>
          <p:cNvSpPr txBox="1"/>
          <p:nvPr/>
        </p:nvSpPr>
        <p:spPr>
          <a:xfrm>
            <a:off x="1880008" y="2197601"/>
            <a:ext cx="2699307" cy="276999"/>
          </a:xfrm>
          <a:prstGeom prst="rect">
            <a:avLst/>
          </a:prstGeom>
          <a:noFill/>
        </p:spPr>
        <p:txBody>
          <a:bodyPr wrap="square">
            <a:spAutoFit/>
          </a:bodyPr>
          <a:lstStyle/>
          <a:p>
            <a:r>
              <a:rPr lang="fr-FR" sz="1200" b="0" i="0" u="none" strike="noStrike">
                <a:solidFill>
                  <a:srgbClr val="1C1D1E"/>
                </a:solidFill>
                <a:effectLst/>
                <a:latin typeface="Open Sans" panose="020B0606030504020204" pitchFamily="34" charset="0"/>
              </a:rPr>
              <a:t>No </a:t>
            </a:r>
            <a:r>
              <a:rPr lang="fr-FR" sz="1200" b="0" i="0" u="none" strike="noStrike" err="1">
                <a:solidFill>
                  <a:srgbClr val="1C1D1E"/>
                </a:solidFill>
                <a:effectLst/>
                <a:latin typeface="Open Sans" panose="020B0606030504020204" pitchFamily="34" charset="0"/>
              </a:rPr>
              <a:t>measurement</a:t>
            </a:r>
            <a:r>
              <a:rPr lang="fr-FR" sz="1200" b="0" i="0" u="none" strike="noStrike">
                <a:solidFill>
                  <a:srgbClr val="1C1D1E"/>
                </a:solidFill>
                <a:effectLst/>
                <a:latin typeface="Open Sans" panose="020B0606030504020204" pitchFamily="34" charset="0"/>
              </a:rPr>
              <a:t> </a:t>
            </a:r>
            <a:r>
              <a:rPr lang="fr-FR" sz="1200" b="0" i="0" u="none" strike="noStrike" err="1">
                <a:solidFill>
                  <a:srgbClr val="1C1D1E"/>
                </a:solidFill>
                <a:effectLst/>
                <a:latin typeface="Open Sans" panose="020B0606030504020204" pitchFamily="34" charset="0"/>
              </a:rPr>
              <a:t>error</a:t>
            </a:r>
            <a:r>
              <a:rPr lang="fr-FR" sz="1200" b="0" i="0" u="none" strike="noStrike">
                <a:solidFill>
                  <a:srgbClr val="1C1D1E"/>
                </a:solidFill>
                <a:effectLst/>
                <a:latin typeface="Open Sans" panose="020B0606030504020204" pitchFamily="34" charset="0"/>
              </a:rPr>
              <a:t>; </a:t>
            </a:r>
            <a:endParaRPr lang="fr-FR" sz="1200"/>
          </a:p>
        </p:txBody>
      </p:sp>
      <p:sp>
        <p:nvSpPr>
          <p:cNvPr id="10" name="ZoneTexte 9">
            <a:extLst>
              <a:ext uri="{FF2B5EF4-FFF2-40B4-BE49-F238E27FC236}">
                <a16:creationId xmlns:a16="http://schemas.microsoft.com/office/drawing/2014/main" id="{90A53534-FBE8-0501-1159-17275723B1AB}"/>
              </a:ext>
            </a:extLst>
          </p:cNvPr>
          <p:cNvSpPr txBox="1"/>
          <p:nvPr/>
        </p:nvSpPr>
        <p:spPr>
          <a:xfrm>
            <a:off x="6484093" y="2054337"/>
            <a:ext cx="2699307" cy="276999"/>
          </a:xfrm>
          <a:prstGeom prst="rect">
            <a:avLst/>
          </a:prstGeom>
          <a:noFill/>
        </p:spPr>
        <p:txBody>
          <a:bodyPr wrap="square">
            <a:spAutoFit/>
          </a:bodyPr>
          <a:lstStyle/>
          <a:p>
            <a:r>
              <a:rPr lang="fr-FR" sz="1200" b="0" i="0" u="none" strike="noStrike" err="1">
                <a:solidFill>
                  <a:srgbClr val="1C1D1E"/>
                </a:solidFill>
                <a:effectLst/>
                <a:latin typeface="Open Sans" panose="020B0606030504020204" pitchFamily="34" charset="0"/>
              </a:rPr>
              <a:t>Random</a:t>
            </a:r>
            <a:r>
              <a:rPr lang="fr-FR" sz="1200" b="0" i="0" u="none" strike="noStrike">
                <a:solidFill>
                  <a:srgbClr val="1C1D1E"/>
                </a:solidFill>
                <a:effectLst/>
                <a:latin typeface="Open Sans" panose="020B0606030504020204" pitchFamily="34" charset="0"/>
              </a:rPr>
              <a:t> </a:t>
            </a:r>
            <a:r>
              <a:rPr lang="fr-FR" sz="1200" b="0" i="0" u="none" strike="noStrike" err="1">
                <a:solidFill>
                  <a:srgbClr val="1C1D1E"/>
                </a:solidFill>
                <a:effectLst/>
                <a:latin typeface="Open Sans" panose="020B0606030504020204" pitchFamily="34" charset="0"/>
              </a:rPr>
              <a:t>error</a:t>
            </a:r>
            <a:r>
              <a:rPr lang="fr-FR" sz="1200" b="0" i="0" u="none" strike="noStrike">
                <a:solidFill>
                  <a:srgbClr val="1C1D1E"/>
                </a:solidFill>
                <a:effectLst/>
                <a:latin typeface="Open Sans" panose="020B0606030504020204" pitchFamily="34" charset="0"/>
              </a:rPr>
              <a:t> </a:t>
            </a:r>
            <a:endParaRPr lang="fr-FR" sz="1200"/>
          </a:p>
        </p:txBody>
      </p:sp>
      <p:sp>
        <p:nvSpPr>
          <p:cNvPr id="11" name="ZoneTexte 10">
            <a:extLst>
              <a:ext uri="{FF2B5EF4-FFF2-40B4-BE49-F238E27FC236}">
                <a16:creationId xmlns:a16="http://schemas.microsoft.com/office/drawing/2014/main" id="{006171E5-D730-541A-A9D8-7080D2382604}"/>
              </a:ext>
            </a:extLst>
          </p:cNvPr>
          <p:cNvSpPr txBox="1"/>
          <p:nvPr/>
        </p:nvSpPr>
        <p:spPr>
          <a:xfrm>
            <a:off x="1880008" y="4383401"/>
            <a:ext cx="2699307" cy="276999"/>
          </a:xfrm>
          <a:prstGeom prst="rect">
            <a:avLst/>
          </a:prstGeom>
          <a:noFill/>
        </p:spPr>
        <p:txBody>
          <a:bodyPr wrap="square">
            <a:spAutoFit/>
          </a:bodyPr>
          <a:lstStyle/>
          <a:p>
            <a:r>
              <a:rPr lang="fr-FR" sz="1200" b="0" i="0" u="none" strike="noStrike" err="1">
                <a:solidFill>
                  <a:srgbClr val="1C1D1E"/>
                </a:solidFill>
                <a:effectLst/>
                <a:latin typeface="Open Sans" panose="020B0606030504020204" pitchFamily="34" charset="0"/>
              </a:rPr>
              <a:t>Systematic</a:t>
            </a:r>
            <a:r>
              <a:rPr lang="fr-FR" sz="1200" b="0" i="0" u="none" strike="noStrike">
                <a:solidFill>
                  <a:srgbClr val="1C1D1E"/>
                </a:solidFill>
                <a:effectLst/>
                <a:latin typeface="Open Sans" panose="020B0606030504020204" pitchFamily="34" charset="0"/>
              </a:rPr>
              <a:t> </a:t>
            </a:r>
            <a:r>
              <a:rPr lang="fr-FR" sz="1200" b="0" i="0" u="none" strike="noStrike" err="1">
                <a:solidFill>
                  <a:srgbClr val="1C1D1E"/>
                </a:solidFill>
                <a:effectLst/>
                <a:latin typeface="Open Sans" panose="020B0606030504020204" pitchFamily="34" charset="0"/>
              </a:rPr>
              <a:t>error</a:t>
            </a:r>
            <a:r>
              <a:rPr lang="fr-FR" sz="1200" b="0" i="0" u="none" strike="noStrike">
                <a:solidFill>
                  <a:srgbClr val="1C1D1E"/>
                </a:solidFill>
                <a:effectLst/>
                <a:latin typeface="Open Sans" panose="020B0606030504020204" pitchFamily="34" charset="0"/>
              </a:rPr>
              <a:t> </a:t>
            </a:r>
            <a:endParaRPr lang="fr-FR" sz="1200"/>
          </a:p>
        </p:txBody>
      </p:sp>
      <p:sp>
        <p:nvSpPr>
          <p:cNvPr id="12" name="ZoneTexte 11">
            <a:extLst>
              <a:ext uri="{FF2B5EF4-FFF2-40B4-BE49-F238E27FC236}">
                <a16:creationId xmlns:a16="http://schemas.microsoft.com/office/drawing/2014/main" id="{F5EFA501-742F-72F3-2CBC-7E3BFFBCD938}"/>
              </a:ext>
            </a:extLst>
          </p:cNvPr>
          <p:cNvSpPr txBox="1"/>
          <p:nvPr/>
        </p:nvSpPr>
        <p:spPr>
          <a:xfrm>
            <a:off x="6772658" y="4328365"/>
            <a:ext cx="2699307" cy="276999"/>
          </a:xfrm>
          <a:prstGeom prst="rect">
            <a:avLst/>
          </a:prstGeom>
          <a:noFill/>
        </p:spPr>
        <p:txBody>
          <a:bodyPr wrap="square">
            <a:spAutoFit/>
          </a:bodyPr>
          <a:lstStyle/>
          <a:p>
            <a:r>
              <a:rPr lang="fr-FR" sz="1200" b="0" i="0" u="none" strike="noStrike" err="1">
                <a:solidFill>
                  <a:srgbClr val="1C1D1E"/>
                </a:solidFill>
                <a:effectLst/>
                <a:latin typeface="Open Sans" panose="020B0606030504020204" pitchFamily="34" charset="0"/>
              </a:rPr>
              <a:t>Differential</a:t>
            </a:r>
            <a:r>
              <a:rPr lang="fr-FR" sz="1200" b="0" i="0" u="none" strike="noStrike">
                <a:solidFill>
                  <a:srgbClr val="1C1D1E"/>
                </a:solidFill>
                <a:effectLst/>
                <a:latin typeface="Open Sans" panose="020B0606030504020204" pitchFamily="34" charset="0"/>
              </a:rPr>
              <a:t> </a:t>
            </a:r>
            <a:r>
              <a:rPr lang="fr-FR" sz="1200" b="0" i="0" u="none" strike="noStrike" err="1">
                <a:solidFill>
                  <a:srgbClr val="1C1D1E"/>
                </a:solidFill>
                <a:effectLst/>
                <a:latin typeface="Open Sans" panose="020B0606030504020204" pitchFamily="34" charset="0"/>
              </a:rPr>
              <a:t>error</a:t>
            </a:r>
            <a:r>
              <a:rPr lang="fr-FR" sz="1200" b="0" i="0" u="none" strike="noStrike">
                <a:solidFill>
                  <a:srgbClr val="1C1D1E"/>
                </a:solidFill>
                <a:effectLst/>
                <a:latin typeface="Open Sans" panose="020B0606030504020204" pitchFamily="34" charset="0"/>
              </a:rPr>
              <a:t> </a:t>
            </a:r>
            <a:endParaRPr lang="fr-FR" sz="1200"/>
          </a:p>
        </p:txBody>
      </p:sp>
      <p:sp>
        <p:nvSpPr>
          <p:cNvPr id="13" name="ZoneTexte 12">
            <a:extLst>
              <a:ext uri="{FF2B5EF4-FFF2-40B4-BE49-F238E27FC236}">
                <a16:creationId xmlns:a16="http://schemas.microsoft.com/office/drawing/2014/main" id="{2A736C07-3C0F-476C-3856-E5CB51B2F35D}"/>
              </a:ext>
            </a:extLst>
          </p:cNvPr>
          <p:cNvSpPr txBox="1"/>
          <p:nvPr/>
        </p:nvSpPr>
        <p:spPr>
          <a:xfrm>
            <a:off x="3876879" y="1804160"/>
            <a:ext cx="702436" cy="369332"/>
          </a:xfrm>
          <a:prstGeom prst="rect">
            <a:avLst/>
          </a:prstGeom>
          <a:noFill/>
        </p:spPr>
        <p:txBody>
          <a:bodyPr wrap="none" rtlCol="0">
            <a:spAutoFit/>
          </a:bodyPr>
          <a:lstStyle/>
          <a:p>
            <a:r>
              <a:rPr lang="fr-FR"/>
              <a:t>alpha</a:t>
            </a:r>
          </a:p>
        </p:txBody>
      </p:sp>
      <p:cxnSp>
        <p:nvCxnSpPr>
          <p:cNvPr id="15" name="Connecteur droit avec flèche 14">
            <a:extLst>
              <a:ext uri="{FF2B5EF4-FFF2-40B4-BE49-F238E27FC236}">
                <a16:creationId xmlns:a16="http://schemas.microsoft.com/office/drawing/2014/main" id="{B0D70C01-9A05-DE41-D122-BA683E3A8228}"/>
              </a:ext>
            </a:extLst>
          </p:cNvPr>
          <p:cNvCxnSpPr/>
          <p:nvPr/>
        </p:nvCxnSpPr>
        <p:spPr>
          <a:xfrm flipV="1">
            <a:off x="4147457" y="2192836"/>
            <a:ext cx="87086" cy="15409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1B06EDD2-3075-A496-1D01-D822935551D3}"/>
              </a:ext>
            </a:extLst>
          </p:cNvPr>
          <p:cNvSpPr txBox="1"/>
          <p:nvPr/>
        </p:nvSpPr>
        <p:spPr>
          <a:xfrm>
            <a:off x="4829268" y="1781751"/>
            <a:ext cx="608628" cy="369332"/>
          </a:xfrm>
          <a:prstGeom prst="rect">
            <a:avLst/>
          </a:prstGeom>
          <a:noFill/>
        </p:spPr>
        <p:txBody>
          <a:bodyPr wrap="none" rtlCol="0">
            <a:spAutoFit/>
          </a:bodyPr>
          <a:lstStyle/>
          <a:p>
            <a:r>
              <a:rPr lang="fr-FR"/>
              <a:t>Beta</a:t>
            </a:r>
          </a:p>
        </p:txBody>
      </p:sp>
      <p:cxnSp>
        <p:nvCxnSpPr>
          <p:cNvPr id="17" name="Connecteur droit avec flèche 16">
            <a:extLst>
              <a:ext uri="{FF2B5EF4-FFF2-40B4-BE49-F238E27FC236}">
                <a16:creationId xmlns:a16="http://schemas.microsoft.com/office/drawing/2014/main" id="{D5F63EFA-01FF-689E-A0BD-E48E0E6560CA}"/>
              </a:ext>
            </a:extLst>
          </p:cNvPr>
          <p:cNvCxnSpPr>
            <a:cxnSpLocks/>
            <a:endCxn id="16" idx="2"/>
          </p:cNvCxnSpPr>
          <p:nvPr/>
        </p:nvCxnSpPr>
        <p:spPr>
          <a:xfrm flipV="1">
            <a:off x="4660748" y="2151083"/>
            <a:ext cx="472834" cy="14442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8635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5C8F96F-D527-7E9C-20E4-F217AFAD45C5}"/>
              </a:ext>
            </a:extLst>
          </p:cNvPr>
          <p:cNvSpPr>
            <a:spLocks noGrp="1"/>
          </p:cNvSpPr>
          <p:nvPr>
            <p:ph idx="1"/>
          </p:nvPr>
        </p:nvSpPr>
        <p:spPr>
          <a:xfrm>
            <a:off x="847826" y="378842"/>
            <a:ext cx="11085094" cy="4028265"/>
          </a:xfrm>
        </p:spPr>
        <p:txBody>
          <a:bodyPr>
            <a:normAutofit/>
          </a:bodyPr>
          <a:lstStyle/>
          <a:p>
            <a:pPr marL="0" indent="0">
              <a:buNone/>
            </a:pPr>
            <a:r>
              <a:rPr lang="fr-FR" dirty="0"/>
              <a:t>Seuil de </a:t>
            </a:r>
            <a:r>
              <a:rPr lang="fr-FR" dirty="0" err="1"/>
              <a:t>non-inferiorité</a:t>
            </a:r>
            <a:r>
              <a:rPr lang="fr-FR" dirty="0"/>
              <a:t> : </a:t>
            </a:r>
          </a:p>
          <a:p>
            <a:pPr marL="0" indent="0">
              <a:buNone/>
            </a:pPr>
            <a:r>
              <a:rPr lang="fr-FR" dirty="0" err="1"/>
              <a:t>Accordingly</a:t>
            </a:r>
            <a:r>
              <a:rPr lang="fr-FR" dirty="0"/>
              <a:t>, </a:t>
            </a:r>
            <a:r>
              <a:rPr lang="fr-FR" dirty="0" err="1"/>
              <a:t>we</a:t>
            </a:r>
            <a:r>
              <a:rPr lang="fr-FR" dirty="0"/>
              <a:t> </a:t>
            </a:r>
            <a:r>
              <a:rPr lang="fr-FR" dirty="0" err="1"/>
              <a:t>estimated</a:t>
            </a:r>
            <a:r>
              <a:rPr lang="fr-FR" dirty="0"/>
              <a:t> the non-</a:t>
            </a:r>
            <a:r>
              <a:rPr lang="fr-FR" dirty="0" err="1"/>
              <a:t>inferiority</a:t>
            </a:r>
            <a:r>
              <a:rPr lang="fr-FR" dirty="0"/>
              <a:t> </a:t>
            </a:r>
            <a:r>
              <a:rPr lang="fr-FR" dirty="0" err="1"/>
              <a:t>margin</a:t>
            </a:r>
            <a:r>
              <a:rPr lang="fr-FR" dirty="0"/>
              <a:t> for the </a:t>
            </a:r>
            <a:r>
              <a:rPr lang="fr-FR" dirty="0" err="1"/>
              <a:t>primary</a:t>
            </a:r>
            <a:r>
              <a:rPr lang="fr-FR" dirty="0"/>
              <a:t> </a:t>
            </a:r>
            <a:r>
              <a:rPr lang="fr-FR" dirty="0" err="1"/>
              <a:t>outcome</a:t>
            </a:r>
            <a:r>
              <a:rPr lang="fr-FR" dirty="0"/>
              <a:t> </a:t>
            </a:r>
            <a:r>
              <a:rPr lang="fr-FR" dirty="0" err="1"/>
              <a:t>using</a:t>
            </a:r>
            <a:r>
              <a:rPr lang="fr-FR" dirty="0"/>
              <a:t> </a:t>
            </a:r>
            <a:r>
              <a:rPr lang="fr-FR" dirty="0" err="1"/>
              <a:t>meta-analysis</a:t>
            </a:r>
            <a:r>
              <a:rPr lang="fr-FR" dirty="0"/>
              <a:t> data </a:t>
            </a:r>
            <a:r>
              <a:rPr lang="fr-FR" dirty="0" err="1"/>
              <a:t>from</a:t>
            </a:r>
            <a:r>
              <a:rPr lang="fr-FR" dirty="0"/>
              <a:t> trials of </a:t>
            </a:r>
            <a:r>
              <a:rPr lang="fr-FR" dirty="0">
                <a:highlight>
                  <a:srgbClr val="FFFF00"/>
                </a:highlight>
              </a:rPr>
              <a:t>BA </a:t>
            </a:r>
            <a:r>
              <a:rPr lang="fr-FR" dirty="0"/>
              <a:t>for </a:t>
            </a:r>
            <a:r>
              <a:rPr lang="fr-FR" dirty="0" err="1"/>
              <a:t>which</a:t>
            </a:r>
            <a:r>
              <a:rPr lang="fr-FR" dirty="0"/>
              <a:t> BA </a:t>
            </a:r>
            <a:r>
              <a:rPr lang="fr-FR" dirty="0" err="1"/>
              <a:t>was</a:t>
            </a:r>
            <a:r>
              <a:rPr lang="fr-FR" dirty="0"/>
              <a:t> </a:t>
            </a:r>
            <a:r>
              <a:rPr lang="fr-FR" dirty="0" err="1"/>
              <a:t>superior</a:t>
            </a:r>
            <a:r>
              <a:rPr lang="fr-FR" dirty="0"/>
              <a:t> to </a:t>
            </a:r>
            <a:r>
              <a:rPr lang="fr-FR" dirty="0" err="1"/>
              <a:t>controls</a:t>
            </a:r>
            <a:r>
              <a:rPr lang="fr-FR" dirty="0"/>
              <a:t> by a </a:t>
            </a:r>
            <a:r>
              <a:rPr lang="fr-FR" dirty="0" err="1"/>
              <a:t>mean</a:t>
            </a:r>
            <a:r>
              <a:rPr lang="fr-FR" dirty="0"/>
              <a:t> of 0·7 SD </a:t>
            </a:r>
            <a:r>
              <a:rPr lang="fr-FR" dirty="0" err="1"/>
              <a:t>units</a:t>
            </a:r>
            <a:r>
              <a:rPr lang="fr-FR" dirty="0">
                <a:effectLst/>
              </a:rPr>
              <a:t> (95% CI 0.39–1) or 3.8 PHQ-9 score </a:t>
            </a:r>
            <a:r>
              <a:rPr lang="fr-FR" dirty="0" err="1">
                <a:effectLst/>
              </a:rPr>
              <a:t>units</a:t>
            </a:r>
            <a:r>
              <a:rPr lang="fr-FR" dirty="0">
                <a:effectLst/>
              </a:rPr>
              <a:t> (2.1–5.4). </a:t>
            </a:r>
            <a:r>
              <a:rPr lang="fr-FR" dirty="0" err="1">
                <a:effectLst/>
              </a:rPr>
              <a:t>Therefore</a:t>
            </a:r>
            <a:r>
              <a:rPr lang="fr-FR" dirty="0">
                <a:effectLst/>
              </a:rPr>
              <a:t>, </a:t>
            </a:r>
            <a:r>
              <a:rPr lang="fr-FR" dirty="0" err="1">
                <a:effectLst/>
              </a:rPr>
              <a:t>our</a:t>
            </a:r>
            <a:r>
              <a:rPr lang="fr-FR" dirty="0">
                <a:effectLst/>
              </a:rPr>
              <a:t> non-</a:t>
            </a:r>
            <a:r>
              <a:rPr lang="fr-FR" dirty="0" err="1">
                <a:effectLst/>
              </a:rPr>
              <a:t>inferiority</a:t>
            </a:r>
            <a:r>
              <a:rPr lang="fr-FR" dirty="0">
                <a:effectLst/>
              </a:rPr>
              <a:t> </a:t>
            </a:r>
            <a:r>
              <a:rPr lang="fr-FR" dirty="0" err="1">
                <a:effectLst/>
              </a:rPr>
              <a:t>margin</a:t>
            </a:r>
            <a:r>
              <a:rPr lang="fr-FR" dirty="0">
                <a:effectLst/>
              </a:rPr>
              <a:t> </a:t>
            </a:r>
            <a:r>
              <a:rPr lang="fr-FR" dirty="0" err="1">
                <a:effectLst/>
              </a:rPr>
              <a:t>was</a:t>
            </a:r>
            <a:r>
              <a:rPr lang="fr-FR" dirty="0">
                <a:effectLst/>
              </a:rPr>
              <a:t> 1.9 PHQ-9 points (</a:t>
            </a:r>
            <a:r>
              <a:rPr lang="fr-FR" dirty="0" err="1">
                <a:effectLst/>
              </a:rPr>
              <a:t>ie</a:t>
            </a:r>
            <a:r>
              <a:rPr lang="fr-FR" dirty="0">
                <a:effectLst/>
              </a:rPr>
              <a:t>, 0.5 X 3.8).</a:t>
            </a:r>
          </a:p>
        </p:txBody>
      </p:sp>
      <p:sp>
        <p:nvSpPr>
          <p:cNvPr id="4" name="Espace réservé du numéro de diapositive 3">
            <a:extLst>
              <a:ext uri="{FF2B5EF4-FFF2-40B4-BE49-F238E27FC236}">
                <a16:creationId xmlns:a16="http://schemas.microsoft.com/office/drawing/2014/main" id="{B94105C1-F2D3-51BD-EDDD-22F239CEA864}"/>
              </a:ext>
            </a:extLst>
          </p:cNvPr>
          <p:cNvSpPr>
            <a:spLocks noGrp="1"/>
          </p:cNvSpPr>
          <p:nvPr>
            <p:ph type="sldNum" sz="quarter" idx="12"/>
          </p:nvPr>
        </p:nvSpPr>
        <p:spPr/>
        <p:txBody>
          <a:bodyPr/>
          <a:lstStyle/>
          <a:p>
            <a:fld id="{AC03E45C-6454-4C7E-A460-36074AB91F69}" type="slidenum">
              <a:rPr lang="fr-FR" smtClean="0"/>
              <a:t>5</a:t>
            </a:fld>
            <a:endParaRPr lang="fr-FR"/>
          </a:p>
        </p:txBody>
      </p:sp>
    </p:spTree>
    <p:extLst>
      <p:ext uri="{BB962C8B-B14F-4D97-AF65-F5344CB8AC3E}">
        <p14:creationId xmlns:p14="http://schemas.microsoft.com/office/powerpoint/2010/main" val="445760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9C439A-587E-49F9-BD31-10A129409AAF}"/>
              </a:ext>
            </a:extLst>
          </p:cNvPr>
          <p:cNvSpPr>
            <a:spLocks noGrp="1"/>
          </p:cNvSpPr>
          <p:nvPr>
            <p:ph type="title"/>
          </p:nvPr>
        </p:nvSpPr>
        <p:spPr>
          <a:xfrm>
            <a:off x="634181" y="336179"/>
            <a:ext cx="10106108" cy="1055171"/>
          </a:xfrm>
        </p:spPr>
        <p:txBody>
          <a:bodyPr>
            <a:normAutofit fontScale="90000"/>
          </a:bodyPr>
          <a:lstStyle/>
          <a:p>
            <a:r>
              <a:rPr lang="fr-FR" sz="3100" b="1">
                <a:effectLst/>
                <a:latin typeface="Lato" panose="020F0502020204030203" pitchFamily="34" charset="0"/>
                <a:ea typeface="Lato" panose="020F0502020204030203" pitchFamily="34" charset="0"/>
                <a:cs typeface="Lato" panose="020F0502020204030203" pitchFamily="34" charset="0"/>
              </a:rPr>
              <a:t>QCM 2 Concernant le seuil de non-infériorité de cette étude quelle(s) est(sont) le(s) bonne(s) réponse(s) ?</a:t>
            </a:r>
            <a:br>
              <a:rPr lang="fr-FR" sz="1800">
                <a:effectLst/>
                <a:latin typeface="Calibri" panose="020F0502020204030204" pitchFamily="34" charset="0"/>
                <a:ea typeface="Calibri" panose="020F0502020204030204" pitchFamily="34" charset="0"/>
                <a:cs typeface="Times New Roman" panose="02020603050405020304" pitchFamily="18" charset="0"/>
              </a:rPr>
            </a:br>
            <a:endParaRPr lang="fr-FR"/>
          </a:p>
        </p:txBody>
      </p:sp>
      <p:sp>
        <p:nvSpPr>
          <p:cNvPr id="3" name="Espace réservé du contenu 2">
            <a:extLst>
              <a:ext uri="{FF2B5EF4-FFF2-40B4-BE49-F238E27FC236}">
                <a16:creationId xmlns:a16="http://schemas.microsoft.com/office/drawing/2014/main" id="{8C023AC7-99C8-4C63-8D9C-EF9C85D55D47}"/>
              </a:ext>
            </a:extLst>
          </p:cNvPr>
          <p:cNvSpPr>
            <a:spLocks noGrp="1"/>
          </p:cNvSpPr>
          <p:nvPr>
            <p:ph idx="1"/>
          </p:nvPr>
        </p:nvSpPr>
        <p:spPr>
          <a:xfrm>
            <a:off x="477078" y="1526650"/>
            <a:ext cx="10876722" cy="4650313"/>
          </a:xfrm>
        </p:spPr>
        <p:txBody>
          <a:bodyPr>
            <a:normAutofit/>
          </a:bodyPr>
          <a:lstStyle/>
          <a:p>
            <a:pPr marL="342900" lvl="0" indent="-342900">
              <a:lnSpc>
                <a:spcPct val="107000"/>
              </a:lnSpc>
              <a:buFont typeface="+mj-lt"/>
              <a:buAutoNum type="alphaUcPeriod"/>
            </a:pPr>
            <a:r>
              <a:rPr lang="fr-FR" sz="240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Est </a:t>
            </a:r>
            <a:r>
              <a:rPr lang="fr-FR" sz="2400" b="1">
                <a:solidFill>
                  <a:srgbClr val="00B0F0"/>
                </a:solidFill>
                <a:latin typeface="Calibri" panose="020F0502020204030204" pitchFamily="34" charset="0"/>
                <a:ea typeface="Calibri" panose="020F0502020204030204" pitchFamily="34" charset="0"/>
                <a:cs typeface="Times New Roman" panose="02020603050405020304" pitchFamily="18" charset="0"/>
              </a:rPr>
              <a:t>défini</a:t>
            </a:r>
            <a:r>
              <a:rPr lang="fr-FR" sz="240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par une perte absolue d’efficacité</a:t>
            </a:r>
          </a:p>
          <a:p>
            <a:pPr marL="342900" lvl="0" indent="-342900">
              <a:lnSpc>
                <a:spcPct val="107000"/>
              </a:lnSpc>
              <a:buFont typeface="+mj-lt"/>
              <a:buAutoNum type="alphaUcPeriod"/>
            </a:pPr>
            <a:r>
              <a:rPr lang="fr-FR" sz="240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Est défini en utilisant une estimation par </a:t>
            </a:r>
            <a:r>
              <a:rPr lang="fr-FR" sz="2400" b="1" err="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méta-analyse</a:t>
            </a:r>
            <a:r>
              <a:rPr lang="fr-FR" sz="240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de l’effet traitement de l’activation comportementale</a:t>
            </a:r>
          </a:p>
          <a:p>
            <a:pPr marL="342900" lvl="0" indent="-342900">
              <a:lnSpc>
                <a:spcPct val="107000"/>
              </a:lnSpc>
              <a:buFont typeface="+mj-lt"/>
              <a:buAutoNum type="alphaUcPeriod"/>
            </a:pPr>
            <a:r>
              <a:rPr lang="fr-FR" sz="2400">
                <a:effectLst/>
                <a:latin typeface="Calibri" panose="020F0502020204030204" pitchFamily="34" charset="0"/>
                <a:ea typeface="Calibri" panose="020F0502020204030204" pitchFamily="34" charset="0"/>
                <a:cs typeface="Times New Roman" panose="02020603050405020304" pitchFamily="18" charset="0"/>
              </a:rPr>
              <a:t>Est défini en utilisant la borne inférieure de l’intervalle de confiance 95 % de l’estimation de l’effet traitement de l’activation comportementale, sur l’échelle de la PHQ-9</a:t>
            </a:r>
          </a:p>
          <a:p>
            <a:pPr marL="342900" lvl="0" indent="-342900">
              <a:lnSpc>
                <a:spcPct val="107000"/>
              </a:lnSpc>
              <a:buFont typeface="+mj-lt"/>
              <a:buAutoNum type="alphaUcPeriod"/>
            </a:pPr>
            <a:r>
              <a:rPr lang="fr-FR" sz="2400">
                <a:effectLst/>
                <a:latin typeface="Calibri" panose="020F0502020204030204" pitchFamily="34" charset="0"/>
                <a:ea typeface="Calibri" panose="020F0502020204030204" pitchFamily="34" charset="0"/>
                <a:cs typeface="Times New Roman" panose="02020603050405020304" pitchFamily="18" charset="0"/>
              </a:rPr>
              <a:t>Le seuil de noninfériorité choisi est de 3.8 sur l’échelle de la PHQ-9</a:t>
            </a:r>
          </a:p>
          <a:p>
            <a:pPr marL="342900" lvl="0" indent="-342900">
              <a:lnSpc>
                <a:spcPct val="107000"/>
              </a:lnSpc>
              <a:spcAft>
                <a:spcPts val="800"/>
              </a:spcAft>
              <a:buFont typeface="+mj-lt"/>
              <a:buAutoNum type="alphaUcPeriod"/>
            </a:pPr>
            <a:r>
              <a:rPr lang="fr-FR" sz="2400">
                <a:effectLst/>
                <a:latin typeface="Calibri" panose="020F0502020204030204" pitchFamily="34" charset="0"/>
                <a:ea typeface="Calibri" panose="020F0502020204030204" pitchFamily="34" charset="0"/>
                <a:cs typeface="Times New Roman" panose="02020603050405020304" pitchFamily="18" charset="0"/>
              </a:rPr>
              <a:t>Le seuil de noninfériorité correspond à une </a:t>
            </a:r>
            <a:r>
              <a:rPr lang="fr-FR" sz="2400">
                <a:latin typeface="Calibri" panose="020F0502020204030204" pitchFamily="34" charset="0"/>
                <a:ea typeface="Calibri" panose="020F0502020204030204" pitchFamily="34" charset="0"/>
                <a:cs typeface="Times New Roman" panose="02020603050405020304" pitchFamily="18" charset="0"/>
              </a:rPr>
              <a:t>augmentation</a:t>
            </a:r>
            <a:r>
              <a:rPr lang="fr-FR" sz="2400">
                <a:effectLst/>
                <a:latin typeface="Calibri" panose="020F0502020204030204" pitchFamily="34" charset="0"/>
                <a:ea typeface="Calibri" panose="020F0502020204030204" pitchFamily="34" charset="0"/>
                <a:cs typeface="Times New Roman" panose="02020603050405020304" pitchFamily="18" charset="0"/>
              </a:rPr>
              <a:t> de </a:t>
            </a:r>
            <a:r>
              <a:rPr lang="fr-FR" sz="2400">
                <a:latin typeface="Calibri" panose="020F0502020204030204" pitchFamily="34" charset="0"/>
                <a:ea typeface="Calibri" panose="020F0502020204030204" pitchFamily="34" charset="0"/>
                <a:cs typeface="Times New Roman" panose="02020603050405020304" pitchFamily="18" charset="0"/>
              </a:rPr>
              <a:t>0</a:t>
            </a:r>
            <a:r>
              <a:rPr lang="fr-FR" sz="2400">
                <a:effectLst/>
                <a:latin typeface="Calibri" panose="020F0502020204030204" pitchFamily="34" charset="0"/>
                <a:ea typeface="Calibri" panose="020F0502020204030204" pitchFamily="34" charset="0"/>
                <a:cs typeface="Times New Roman" panose="02020603050405020304" pitchFamily="18" charset="0"/>
              </a:rPr>
              <a:t>.7 écart type sur l’échelle de la PHQ-9</a:t>
            </a:r>
          </a:p>
          <a:p>
            <a:endParaRPr lang="fr-FR"/>
          </a:p>
        </p:txBody>
      </p:sp>
      <p:sp>
        <p:nvSpPr>
          <p:cNvPr id="4" name="Espace réservé du numéro de diapositive 3">
            <a:extLst>
              <a:ext uri="{FF2B5EF4-FFF2-40B4-BE49-F238E27FC236}">
                <a16:creationId xmlns:a16="http://schemas.microsoft.com/office/drawing/2014/main" id="{83FE1A26-57EA-95CA-4B57-3A932E447C3B}"/>
              </a:ext>
            </a:extLst>
          </p:cNvPr>
          <p:cNvSpPr>
            <a:spLocks noGrp="1"/>
          </p:cNvSpPr>
          <p:nvPr>
            <p:ph type="sldNum" sz="quarter" idx="12"/>
          </p:nvPr>
        </p:nvSpPr>
        <p:spPr/>
        <p:txBody>
          <a:bodyPr/>
          <a:lstStyle/>
          <a:p>
            <a:fld id="{AC03E45C-6454-4C7E-A460-36074AB91F69}" type="slidenum">
              <a:rPr lang="fr-FR" smtClean="0"/>
              <a:t>6</a:t>
            </a:fld>
            <a:endParaRPr lang="fr-FR"/>
          </a:p>
        </p:txBody>
      </p:sp>
    </p:spTree>
    <p:extLst>
      <p:ext uri="{BB962C8B-B14F-4D97-AF65-F5344CB8AC3E}">
        <p14:creationId xmlns:p14="http://schemas.microsoft.com/office/powerpoint/2010/main" val="2470836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3A4425-75FD-4E5E-BFA9-41109221B0AE}"/>
              </a:ext>
            </a:extLst>
          </p:cNvPr>
          <p:cNvSpPr>
            <a:spLocks noGrp="1"/>
          </p:cNvSpPr>
          <p:nvPr>
            <p:ph type="title"/>
          </p:nvPr>
        </p:nvSpPr>
        <p:spPr>
          <a:xfrm>
            <a:off x="589934" y="265471"/>
            <a:ext cx="10894309" cy="1055171"/>
          </a:xfrm>
        </p:spPr>
        <p:txBody>
          <a:bodyPr>
            <a:normAutofit fontScale="90000"/>
          </a:bodyPr>
          <a:lstStyle/>
          <a:p>
            <a:r>
              <a:rPr lang="fr-FR"/>
              <a:t>QRU 3 Idéalement la borne de noninfériorité aurait dû être choisie en utilisant</a:t>
            </a:r>
          </a:p>
        </p:txBody>
      </p:sp>
      <p:sp>
        <p:nvSpPr>
          <p:cNvPr id="3" name="Espace réservé du contenu 2">
            <a:extLst>
              <a:ext uri="{FF2B5EF4-FFF2-40B4-BE49-F238E27FC236}">
                <a16:creationId xmlns:a16="http://schemas.microsoft.com/office/drawing/2014/main" id="{7B7D580C-C900-423E-B829-B7153A67CC28}"/>
              </a:ext>
            </a:extLst>
          </p:cNvPr>
          <p:cNvSpPr>
            <a:spLocks noGrp="1"/>
          </p:cNvSpPr>
          <p:nvPr>
            <p:ph idx="1"/>
          </p:nvPr>
        </p:nvSpPr>
        <p:spPr>
          <a:xfrm>
            <a:off x="838200" y="1825625"/>
            <a:ext cx="10515600" cy="4351338"/>
          </a:xfrm>
        </p:spPr>
        <p:txBody>
          <a:bodyPr>
            <a:normAutofit fontScale="92500" lnSpcReduction="20000"/>
          </a:bodyPr>
          <a:lstStyle/>
          <a:p>
            <a:pPr marL="342900" lvl="0" indent="-342900">
              <a:lnSpc>
                <a:spcPct val="107000"/>
              </a:lnSpc>
              <a:spcAft>
                <a:spcPts val="800"/>
              </a:spcAft>
              <a:buFont typeface="+mj-lt"/>
              <a:buAutoNum type="alphaUcPeriod"/>
            </a:pPr>
            <a:r>
              <a:rPr lang="fr-FR"/>
              <a:t>l’estimation ponctuelle d’une </a:t>
            </a:r>
            <a:r>
              <a:rPr lang="fr-FR" err="1"/>
              <a:t>méta-analyse</a:t>
            </a:r>
            <a:r>
              <a:rPr lang="fr-FR"/>
              <a:t> de l’effet sur la dépression de la thérapie </a:t>
            </a:r>
            <a:r>
              <a:rPr lang="fr-FR" err="1"/>
              <a:t>cognitivo</a:t>
            </a:r>
            <a:r>
              <a:rPr lang="fr-FR"/>
              <a:t>-comportemental versus control</a:t>
            </a:r>
          </a:p>
          <a:p>
            <a:pPr marL="342900" lvl="0" indent="-342900">
              <a:lnSpc>
                <a:spcPct val="107000"/>
              </a:lnSpc>
              <a:spcAft>
                <a:spcPts val="800"/>
              </a:spcAft>
              <a:buFont typeface="+mj-lt"/>
              <a:buAutoNum type="alphaUcPeriod"/>
            </a:pPr>
            <a:r>
              <a:rPr lang="fr-FR">
                <a:solidFill>
                  <a:schemeClr val="accent3"/>
                </a:solidFill>
              </a:rPr>
              <a:t>la borne péjorative d’une </a:t>
            </a:r>
            <a:r>
              <a:rPr lang="fr-FR" err="1">
                <a:solidFill>
                  <a:schemeClr val="accent3"/>
                </a:solidFill>
              </a:rPr>
              <a:t>méta-analyse</a:t>
            </a:r>
            <a:r>
              <a:rPr lang="fr-FR">
                <a:solidFill>
                  <a:schemeClr val="accent3"/>
                </a:solidFill>
              </a:rPr>
              <a:t> de l’effet sur la dépression de la thérapie </a:t>
            </a:r>
            <a:r>
              <a:rPr lang="fr-FR" err="1">
                <a:solidFill>
                  <a:schemeClr val="accent3"/>
                </a:solidFill>
              </a:rPr>
              <a:t>cognitivo</a:t>
            </a:r>
            <a:r>
              <a:rPr lang="fr-FR">
                <a:solidFill>
                  <a:schemeClr val="accent3"/>
                </a:solidFill>
              </a:rPr>
              <a:t>-comportemental versus control</a:t>
            </a:r>
          </a:p>
          <a:p>
            <a:pPr marL="342900" lvl="0" indent="-342900">
              <a:lnSpc>
                <a:spcPct val="107000"/>
              </a:lnSpc>
              <a:spcAft>
                <a:spcPts val="800"/>
              </a:spcAft>
              <a:buFont typeface="+mj-lt"/>
              <a:buAutoNum type="alphaUcPeriod"/>
            </a:pPr>
            <a:r>
              <a:rPr lang="fr-FR"/>
              <a:t>un seuil défini par un groupe d’expert du domaine</a:t>
            </a:r>
          </a:p>
          <a:p>
            <a:pPr marL="342900" lvl="0" indent="-342900">
              <a:lnSpc>
                <a:spcPct val="107000"/>
              </a:lnSpc>
              <a:spcAft>
                <a:spcPts val="800"/>
              </a:spcAft>
              <a:buFont typeface="+mj-lt"/>
              <a:buAutoNum type="alphaUcPeriod"/>
            </a:pPr>
            <a:r>
              <a:rPr lang="fr-FR"/>
              <a:t>la borne péjorative d’une </a:t>
            </a:r>
            <a:r>
              <a:rPr lang="fr-FR" err="1"/>
              <a:t>méta-analyse</a:t>
            </a:r>
            <a:r>
              <a:rPr lang="fr-FR"/>
              <a:t> de l’effet sur la dépression de l’activation comportemental versus control</a:t>
            </a:r>
          </a:p>
          <a:p>
            <a:pPr marL="342900" lvl="0" indent="-342900">
              <a:lnSpc>
                <a:spcPct val="107000"/>
              </a:lnSpc>
              <a:spcAft>
                <a:spcPts val="800"/>
              </a:spcAft>
              <a:buFont typeface="+mj-lt"/>
              <a:buAutoNum type="alphaUcPeriod"/>
            </a:pPr>
            <a:r>
              <a:rPr lang="fr-FR"/>
              <a:t>Aucune bonne réponse, le choix du seuil de noninfériorité est bien réalisé dans cette étude</a:t>
            </a:r>
          </a:p>
        </p:txBody>
      </p:sp>
      <p:sp>
        <p:nvSpPr>
          <p:cNvPr id="4" name="Espace réservé du numéro de diapositive 3">
            <a:extLst>
              <a:ext uri="{FF2B5EF4-FFF2-40B4-BE49-F238E27FC236}">
                <a16:creationId xmlns:a16="http://schemas.microsoft.com/office/drawing/2014/main" id="{D8501458-0495-8D5A-C8D3-D510B82BBA60}"/>
              </a:ext>
            </a:extLst>
          </p:cNvPr>
          <p:cNvSpPr>
            <a:spLocks noGrp="1"/>
          </p:cNvSpPr>
          <p:nvPr>
            <p:ph type="sldNum" sz="quarter" idx="12"/>
          </p:nvPr>
        </p:nvSpPr>
        <p:spPr/>
        <p:txBody>
          <a:bodyPr/>
          <a:lstStyle/>
          <a:p>
            <a:fld id="{AC03E45C-6454-4C7E-A460-36074AB91F69}" type="slidenum">
              <a:rPr lang="fr-FR" smtClean="0"/>
              <a:t>7</a:t>
            </a:fld>
            <a:endParaRPr lang="fr-FR"/>
          </a:p>
        </p:txBody>
      </p:sp>
    </p:spTree>
    <p:extLst>
      <p:ext uri="{BB962C8B-B14F-4D97-AF65-F5344CB8AC3E}">
        <p14:creationId xmlns:p14="http://schemas.microsoft.com/office/powerpoint/2010/main" val="2410549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B7BFAF-C6D9-4016-B8E6-244954039246}"/>
              </a:ext>
            </a:extLst>
          </p:cNvPr>
          <p:cNvSpPr>
            <a:spLocks noGrp="1"/>
          </p:cNvSpPr>
          <p:nvPr>
            <p:ph type="title"/>
          </p:nvPr>
        </p:nvSpPr>
        <p:spPr>
          <a:xfrm>
            <a:off x="838200" y="280219"/>
            <a:ext cx="10515600" cy="1325563"/>
          </a:xfrm>
        </p:spPr>
        <p:txBody>
          <a:bodyPr>
            <a:normAutofit/>
          </a:bodyPr>
          <a:lstStyle/>
          <a:p>
            <a:r>
              <a:rPr lang="fr-FR" sz="4000" b="1">
                <a:latin typeface="Lato" panose="020F0502020204030203" pitchFamily="34" charset="0"/>
                <a:ea typeface="Lato" panose="020F0502020204030203" pitchFamily="34" charset="0"/>
                <a:cs typeface="Lato" panose="020F0502020204030203" pitchFamily="34" charset="0"/>
              </a:rPr>
              <a:t>Le seuil de non infériorité</a:t>
            </a:r>
            <a:br>
              <a:rPr lang="fr-FR" sz="4000" b="1">
                <a:latin typeface="Lato" panose="020F0502020204030203" pitchFamily="34" charset="0"/>
                <a:ea typeface="Lato" panose="020F0502020204030203" pitchFamily="34" charset="0"/>
                <a:cs typeface="Lato" panose="020F0502020204030203" pitchFamily="34" charset="0"/>
              </a:rPr>
            </a:br>
            <a:r>
              <a:rPr lang="fr-FR" sz="4000" b="1">
                <a:latin typeface="Lato" panose="020F0502020204030203" pitchFamily="34" charset="0"/>
                <a:ea typeface="Lato" panose="020F0502020204030203" pitchFamily="34" charset="0"/>
                <a:cs typeface="Lato" panose="020F0502020204030203" pitchFamily="34" charset="0"/>
              </a:rPr>
              <a:t>En théorie</a:t>
            </a:r>
          </a:p>
        </p:txBody>
      </p:sp>
      <p:sp>
        <p:nvSpPr>
          <p:cNvPr id="3" name="Espace réservé du contenu 2">
            <a:extLst>
              <a:ext uri="{FF2B5EF4-FFF2-40B4-BE49-F238E27FC236}">
                <a16:creationId xmlns:a16="http://schemas.microsoft.com/office/drawing/2014/main" id="{0BA403CE-9AF7-457E-B0F9-82D67C3F1C09}"/>
              </a:ext>
            </a:extLst>
          </p:cNvPr>
          <p:cNvSpPr>
            <a:spLocks noGrp="1"/>
          </p:cNvSpPr>
          <p:nvPr>
            <p:ph idx="1"/>
          </p:nvPr>
        </p:nvSpPr>
        <p:spPr/>
        <p:txBody>
          <a:bodyPr/>
          <a:lstStyle/>
          <a:p>
            <a:r>
              <a:rPr lang="fr-FR"/>
              <a:t> Le choix du seuil de noninfériorité doit permettre d’exclure que le nouveau traitement fasse perdre la totalité du bénéfice apporté par le traitement de référence versus le placebo</a:t>
            </a:r>
          </a:p>
          <a:p>
            <a:r>
              <a:rPr lang="fr-FR"/>
              <a:t>Deux façons  : Perte d’efficacité absolue ou perte d’efficacité relative</a:t>
            </a:r>
          </a:p>
        </p:txBody>
      </p:sp>
      <p:sp>
        <p:nvSpPr>
          <p:cNvPr id="4" name="Espace réservé du numéro de diapositive 3">
            <a:extLst>
              <a:ext uri="{FF2B5EF4-FFF2-40B4-BE49-F238E27FC236}">
                <a16:creationId xmlns:a16="http://schemas.microsoft.com/office/drawing/2014/main" id="{FF72F567-63A0-8A04-80B4-4A9B732A39CC}"/>
              </a:ext>
            </a:extLst>
          </p:cNvPr>
          <p:cNvSpPr>
            <a:spLocks noGrp="1"/>
          </p:cNvSpPr>
          <p:nvPr>
            <p:ph type="sldNum" sz="quarter" idx="12"/>
          </p:nvPr>
        </p:nvSpPr>
        <p:spPr/>
        <p:txBody>
          <a:bodyPr/>
          <a:lstStyle/>
          <a:p>
            <a:fld id="{AC03E45C-6454-4C7E-A460-36074AB91F69}" type="slidenum">
              <a:rPr lang="fr-FR" smtClean="0"/>
              <a:t>8</a:t>
            </a:fld>
            <a:endParaRPr lang="fr-FR"/>
          </a:p>
        </p:txBody>
      </p:sp>
    </p:spTree>
    <p:extLst>
      <p:ext uri="{BB962C8B-B14F-4D97-AF65-F5344CB8AC3E}">
        <p14:creationId xmlns:p14="http://schemas.microsoft.com/office/powerpoint/2010/main" val="3646700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304800" y="0"/>
            <a:ext cx="7772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endParaRPr lang="fr-FR">
              <a:solidFill>
                <a:schemeClr val="tx2"/>
              </a:solidFill>
            </a:endParaRPr>
          </a:p>
        </p:txBody>
      </p:sp>
      <p:sp>
        <p:nvSpPr>
          <p:cNvPr id="6147" name="Rectangle 3"/>
          <p:cNvSpPr>
            <a:spLocks noChangeArrowheads="1"/>
          </p:cNvSpPr>
          <p:nvPr/>
        </p:nvSpPr>
        <p:spPr bwMode="auto">
          <a:xfrm>
            <a:off x="901770" y="2019894"/>
            <a:ext cx="10277337" cy="973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buClr>
                <a:schemeClr val="accent2"/>
              </a:buClr>
              <a:buSzPct val="90000"/>
              <a:buFont typeface="Wingdings" pitchFamily="2" charset="2"/>
              <a:buChar char="n"/>
            </a:pPr>
            <a:r>
              <a:rPr lang="fr-FR" sz="2000" b="1">
                <a:latin typeface="Arial" pitchFamily="34" charset="0"/>
              </a:rPr>
              <a:t>Essai 1: 2000 patients, 89 événements dans chaque groupe. Que conclure?</a:t>
            </a:r>
          </a:p>
          <a:p>
            <a:pPr marL="342900" indent="-342900">
              <a:spcBef>
                <a:spcPct val="20000"/>
              </a:spcBef>
              <a:buClr>
                <a:schemeClr val="accent2"/>
              </a:buClr>
              <a:buSzPct val="90000"/>
              <a:buFont typeface="Wingdings" pitchFamily="2" charset="2"/>
              <a:buChar char="n"/>
            </a:pPr>
            <a:r>
              <a:rPr lang="fr-FR" sz="2000" b="1">
                <a:latin typeface="Arial" pitchFamily="34" charset="0"/>
              </a:rPr>
              <a:t>Essai 2: 2000 patients, 300 événements dans chaque groupe. Que conclure?</a:t>
            </a:r>
          </a:p>
        </p:txBody>
      </p:sp>
      <p:sp>
        <p:nvSpPr>
          <p:cNvPr id="6150" name="Rectangle 35"/>
          <p:cNvSpPr>
            <a:spLocks noGrp="1" noChangeArrowheads="1"/>
          </p:cNvSpPr>
          <p:nvPr>
            <p:ph type="title"/>
          </p:nvPr>
        </p:nvSpPr>
        <p:spPr>
          <a:xfrm>
            <a:off x="478768" y="179981"/>
            <a:ext cx="11234464" cy="1325563"/>
          </a:xfrm>
        </p:spPr>
        <p:txBody>
          <a:bodyPr>
            <a:normAutofit/>
          </a:bodyPr>
          <a:lstStyle/>
          <a:p>
            <a:r>
              <a:rPr lang="fr-FR" sz="3600"/>
              <a:t>Mise en évidence de l’équivalence : problématique</a:t>
            </a:r>
          </a:p>
        </p:txBody>
      </p:sp>
      <p:grpSp>
        <p:nvGrpSpPr>
          <p:cNvPr id="4" name="Groupe 3"/>
          <p:cNvGrpSpPr/>
          <p:nvPr/>
        </p:nvGrpSpPr>
        <p:grpSpPr>
          <a:xfrm>
            <a:off x="2711625" y="3633932"/>
            <a:ext cx="6765751" cy="2457307"/>
            <a:chOff x="1187624" y="3633931"/>
            <a:chExt cx="6765751" cy="2457307"/>
          </a:xfrm>
        </p:grpSpPr>
        <p:grpSp>
          <p:nvGrpSpPr>
            <p:cNvPr id="6151" name="Group 6"/>
            <p:cNvGrpSpPr>
              <a:grpSpLocks/>
            </p:cNvGrpSpPr>
            <p:nvPr/>
          </p:nvGrpSpPr>
          <p:grpSpPr bwMode="auto">
            <a:xfrm>
              <a:off x="2754313" y="3644900"/>
              <a:ext cx="3514725" cy="2098675"/>
              <a:chOff x="1956" y="1282"/>
              <a:chExt cx="2214" cy="1322"/>
            </a:xfrm>
          </p:grpSpPr>
          <p:sp>
            <p:nvSpPr>
              <p:cNvPr id="6165" name="Line 7"/>
              <p:cNvSpPr>
                <a:spLocks noChangeShapeType="1"/>
              </p:cNvSpPr>
              <p:nvPr/>
            </p:nvSpPr>
            <p:spPr bwMode="auto">
              <a:xfrm>
                <a:off x="2916" y="1282"/>
                <a:ext cx="0" cy="125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grpSp>
            <p:nvGrpSpPr>
              <p:cNvPr id="6166" name="Group 8"/>
              <p:cNvGrpSpPr>
                <a:grpSpLocks/>
              </p:cNvGrpSpPr>
              <p:nvPr/>
            </p:nvGrpSpPr>
            <p:grpSpPr bwMode="auto">
              <a:xfrm>
                <a:off x="1956" y="2532"/>
                <a:ext cx="2214" cy="72"/>
                <a:chOff x="1962" y="3018"/>
                <a:chExt cx="2214" cy="72"/>
              </a:xfrm>
            </p:grpSpPr>
            <p:sp>
              <p:nvSpPr>
                <p:cNvPr id="6171" name="Line 9"/>
                <p:cNvSpPr>
                  <a:spLocks noChangeShapeType="1"/>
                </p:cNvSpPr>
                <p:nvPr/>
              </p:nvSpPr>
              <p:spPr bwMode="auto">
                <a:xfrm>
                  <a:off x="1968" y="3018"/>
                  <a:ext cx="220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sp>
              <p:nvSpPr>
                <p:cNvPr id="6172" name="Line 10"/>
                <p:cNvSpPr>
                  <a:spLocks noChangeShapeType="1"/>
                </p:cNvSpPr>
                <p:nvPr/>
              </p:nvSpPr>
              <p:spPr bwMode="auto">
                <a:xfrm>
                  <a:off x="1962" y="3018"/>
                  <a:ext cx="0" cy="7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sp>
              <p:nvSpPr>
                <p:cNvPr id="6173" name="Line 11"/>
                <p:cNvSpPr>
                  <a:spLocks noChangeShapeType="1"/>
                </p:cNvSpPr>
                <p:nvPr/>
              </p:nvSpPr>
              <p:spPr bwMode="auto">
                <a:xfrm>
                  <a:off x="2286" y="3018"/>
                  <a:ext cx="0" cy="7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sp>
              <p:nvSpPr>
                <p:cNvPr id="6174" name="Line 12"/>
                <p:cNvSpPr>
                  <a:spLocks noChangeShapeType="1"/>
                </p:cNvSpPr>
                <p:nvPr/>
              </p:nvSpPr>
              <p:spPr bwMode="auto">
                <a:xfrm>
                  <a:off x="2598" y="3018"/>
                  <a:ext cx="0" cy="7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sp>
              <p:nvSpPr>
                <p:cNvPr id="6175" name="Line 13"/>
                <p:cNvSpPr>
                  <a:spLocks noChangeShapeType="1"/>
                </p:cNvSpPr>
                <p:nvPr/>
              </p:nvSpPr>
              <p:spPr bwMode="auto">
                <a:xfrm>
                  <a:off x="2922" y="3018"/>
                  <a:ext cx="0" cy="7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sp>
              <p:nvSpPr>
                <p:cNvPr id="6176" name="Line 14"/>
                <p:cNvSpPr>
                  <a:spLocks noChangeShapeType="1"/>
                </p:cNvSpPr>
                <p:nvPr/>
              </p:nvSpPr>
              <p:spPr bwMode="auto">
                <a:xfrm>
                  <a:off x="3552" y="3018"/>
                  <a:ext cx="0" cy="7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sp>
              <p:nvSpPr>
                <p:cNvPr id="6177" name="Line 15"/>
                <p:cNvSpPr>
                  <a:spLocks noChangeShapeType="1"/>
                </p:cNvSpPr>
                <p:nvPr/>
              </p:nvSpPr>
              <p:spPr bwMode="auto">
                <a:xfrm>
                  <a:off x="3864" y="3018"/>
                  <a:ext cx="0" cy="7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sp>
              <p:nvSpPr>
                <p:cNvPr id="6178" name="Line 16"/>
                <p:cNvSpPr>
                  <a:spLocks noChangeShapeType="1"/>
                </p:cNvSpPr>
                <p:nvPr/>
              </p:nvSpPr>
              <p:spPr bwMode="auto">
                <a:xfrm>
                  <a:off x="4176" y="3018"/>
                  <a:ext cx="0" cy="7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sp>
              <p:nvSpPr>
                <p:cNvPr id="6179" name="Line 17"/>
                <p:cNvSpPr>
                  <a:spLocks noChangeShapeType="1"/>
                </p:cNvSpPr>
                <p:nvPr/>
              </p:nvSpPr>
              <p:spPr bwMode="auto">
                <a:xfrm>
                  <a:off x="3234" y="3018"/>
                  <a:ext cx="0" cy="7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grpSp>
          <p:sp>
            <p:nvSpPr>
              <p:cNvPr id="6167" name="Line 18"/>
              <p:cNvSpPr>
                <a:spLocks noChangeShapeType="1"/>
              </p:cNvSpPr>
              <p:nvPr/>
            </p:nvSpPr>
            <p:spPr bwMode="auto">
              <a:xfrm>
                <a:off x="2136" y="1770"/>
                <a:ext cx="1806"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sp>
            <p:nvSpPr>
              <p:cNvPr id="6168" name="Line 19"/>
              <p:cNvSpPr>
                <a:spLocks noChangeShapeType="1"/>
              </p:cNvSpPr>
              <p:nvPr/>
            </p:nvSpPr>
            <p:spPr bwMode="auto">
              <a:xfrm>
                <a:off x="2514" y="2214"/>
                <a:ext cx="864"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sp>
            <p:nvSpPr>
              <p:cNvPr id="6169" name="Line 20"/>
              <p:cNvSpPr>
                <a:spLocks noChangeShapeType="1"/>
              </p:cNvSpPr>
              <p:nvPr/>
            </p:nvSpPr>
            <p:spPr bwMode="auto">
              <a:xfrm>
                <a:off x="2916" y="1716"/>
                <a:ext cx="0" cy="108"/>
              </a:xfrm>
              <a:prstGeom prst="line">
                <a:avLst/>
              </a:prstGeom>
              <a:noFill/>
              <a:ln w="571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sp>
            <p:nvSpPr>
              <p:cNvPr id="6170" name="Line 21"/>
              <p:cNvSpPr>
                <a:spLocks noChangeShapeType="1"/>
              </p:cNvSpPr>
              <p:nvPr/>
            </p:nvSpPr>
            <p:spPr bwMode="auto">
              <a:xfrm>
                <a:off x="2916" y="2160"/>
                <a:ext cx="0" cy="108"/>
              </a:xfrm>
              <a:prstGeom prst="line">
                <a:avLst/>
              </a:prstGeom>
              <a:noFill/>
              <a:ln w="571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grpSp>
        <p:sp>
          <p:nvSpPr>
            <p:cNvPr id="6152" name="Text Box 22"/>
            <p:cNvSpPr txBox="1">
              <a:spLocks noChangeArrowheads="1"/>
            </p:cNvSpPr>
            <p:nvPr/>
          </p:nvSpPr>
          <p:spPr bwMode="auto">
            <a:xfrm>
              <a:off x="6497638" y="5694363"/>
              <a:ext cx="552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a:defRPr sz="2400">
                  <a:solidFill>
                    <a:schemeClr val="tx1"/>
                  </a:solidFill>
                  <a:latin typeface="Times New Roman" pitchFamily="18" charset="0"/>
                </a:defRPr>
              </a:lvl1pPr>
              <a:lvl2pPr marL="742950" indent="-285750" defTabSz="762000">
                <a:defRPr sz="2400">
                  <a:solidFill>
                    <a:schemeClr val="tx1"/>
                  </a:solidFill>
                  <a:latin typeface="Times New Roman" pitchFamily="18" charset="0"/>
                </a:defRPr>
              </a:lvl2pPr>
              <a:lvl3pPr marL="1143000" indent="-228600" defTabSz="762000">
                <a:defRPr sz="2400">
                  <a:solidFill>
                    <a:schemeClr val="tx1"/>
                  </a:solidFill>
                  <a:latin typeface="Times New Roman" pitchFamily="18" charset="0"/>
                </a:defRPr>
              </a:lvl3pPr>
              <a:lvl4pPr marL="1600200" indent="-228600" defTabSz="762000">
                <a:defRPr sz="2400">
                  <a:solidFill>
                    <a:schemeClr val="tx1"/>
                  </a:solidFill>
                  <a:latin typeface="Times New Roman" pitchFamily="18" charset="0"/>
                </a:defRPr>
              </a:lvl4pPr>
              <a:lvl5pPr marL="2057400" indent="-228600" defTabSz="762000">
                <a:defRPr sz="2400">
                  <a:solidFill>
                    <a:schemeClr val="tx1"/>
                  </a:solidFill>
                  <a:latin typeface="Times New Roman" pitchFamily="18" charset="0"/>
                </a:defRPr>
              </a:lvl5pPr>
              <a:lvl6pPr marL="2514600" indent="-228600" defTabSz="762000" eaLnBrk="0" fontAlgn="base" hangingPunct="0">
                <a:spcBef>
                  <a:spcPct val="0"/>
                </a:spcBef>
                <a:spcAft>
                  <a:spcPct val="0"/>
                </a:spcAft>
                <a:defRPr sz="2400">
                  <a:solidFill>
                    <a:schemeClr val="tx1"/>
                  </a:solidFill>
                  <a:latin typeface="Times New Roman" pitchFamily="18" charset="0"/>
                </a:defRPr>
              </a:lvl6pPr>
              <a:lvl7pPr marL="2971800" indent="-228600" defTabSz="762000" eaLnBrk="0" fontAlgn="base" hangingPunct="0">
                <a:spcBef>
                  <a:spcPct val="0"/>
                </a:spcBef>
                <a:spcAft>
                  <a:spcPct val="0"/>
                </a:spcAft>
                <a:defRPr sz="2400">
                  <a:solidFill>
                    <a:schemeClr val="tx1"/>
                  </a:solidFill>
                  <a:latin typeface="Times New Roman" pitchFamily="18" charset="0"/>
                </a:defRPr>
              </a:lvl7pPr>
              <a:lvl8pPr marL="3429000" indent="-228600" defTabSz="762000" eaLnBrk="0" fontAlgn="base" hangingPunct="0">
                <a:spcBef>
                  <a:spcPct val="0"/>
                </a:spcBef>
                <a:spcAft>
                  <a:spcPct val="0"/>
                </a:spcAft>
                <a:defRPr sz="2400">
                  <a:solidFill>
                    <a:schemeClr val="tx1"/>
                  </a:solidFill>
                  <a:latin typeface="Times New Roman" pitchFamily="18" charset="0"/>
                </a:defRPr>
              </a:lvl8pPr>
              <a:lvl9pPr marL="3886200" indent="-228600" defTabSz="762000" eaLnBrk="0" fontAlgn="base" hangingPunct="0">
                <a:spcBef>
                  <a:spcPct val="0"/>
                </a:spcBef>
                <a:spcAft>
                  <a:spcPct val="0"/>
                </a:spcAft>
                <a:defRPr sz="2400">
                  <a:solidFill>
                    <a:schemeClr val="tx1"/>
                  </a:solidFill>
                  <a:latin typeface="Times New Roman" pitchFamily="18" charset="0"/>
                </a:defRPr>
              </a:lvl9pPr>
            </a:lstStyle>
            <a:p>
              <a:pPr algn="ctr"/>
              <a:r>
                <a:rPr lang="fr-FR" sz="2000" b="1"/>
                <a:t>RR</a:t>
              </a:r>
            </a:p>
          </p:txBody>
        </p:sp>
        <p:sp>
          <p:nvSpPr>
            <p:cNvPr id="6153" name="Text Box 23"/>
            <p:cNvSpPr txBox="1">
              <a:spLocks noChangeArrowheads="1"/>
            </p:cNvSpPr>
            <p:nvPr/>
          </p:nvSpPr>
          <p:spPr bwMode="auto">
            <a:xfrm>
              <a:off x="4137025" y="5711825"/>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a:defRPr sz="2400">
                  <a:solidFill>
                    <a:schemeClr val="tx1"/>
                  </a:solidFill>
                  <a:latin typeface="Times New Roman" pitchFamily="18" charset="0"/>
                </a:defRPr>
              </a:lvl1pPr>
              <a:lvl2pPr marL="742950" indent="-285750" defTabSz="762000">
                <a:defRPr sz="2400">
                  <a:solidFill>
                    <a:schemeClr val="tx1"/>
                  </a:solidFill>
                  <a:latin typeface="Times New Roman" pitchFamily="18" charset="0"/>
                </a:defRPr>
              </a:lvl2pPr>
              <a:lvl3pPr marL="1143000" indent="-228600" defTabSz="762000">
                <a:defRPr sz="2400">
                  <a:solidFill>
                    <a:schemeClr val="tx1"/>
                  </a:solidFill>
                  <a:latin typeface="Times New Roman" pitchFamily="18" charset="0"/>
                </a:defRPr>
              </a:lvl3pPr>
              <a:lvl4pPr marL="1600200" indent="-228600" defTabSz="762000">
                <a:defRPr sz="2400">
                  <a:solidFill>
                    <a:schemeClr val="tx1"/>
                  </a:solidFill>
                  <a:latin typeface="Times New Roman" pitchFamily="18" charset="0"/>
                </a:defRPr>
              </a:lvl4pPr>
              <a:lvl5pPr marL="2057400" indent="-228600" defTabSz="762000">
                <a:defRPr sz="2400">
                  <a:solidFill>
                    <a:schemeClr val="tx1"/>
                  </a:solidFill>
                  <a:latin typeface="Times New Roman" pitchFamily="18" charset="0"/>
                </a:defRPr>
              </a:lvl5pPr>
              <a:lvl6pPr marL="2514600" indent="-228600" defTabSz="762000" eaLnBrk="0" fontAlgn="base" hangingPunct="0">
                <a:spcBef>
                  <a:spcPct val="0"/>
                </a:spcBef>
                <a:spcAft>
                  <a:spcPct val="0"/>
                </a:spcAft>
                <a:defRPr sz="2400">
                  <a:solidFill>
                    <a:schemeClr val="tx1"/>
                  </a:solidFill>
                  <a:latin typeface="Times New Roman" pitchFamily="18" charset="0"/>
                </a:defRPr>
              </a:lvl6pPr>
              <a:lvl7pPr marL="2971800" indent="-228600" defTabSz="762000" eaLnBrk="0" fontAlgn="base" hangingPunct="0">
                <a:spcBef>
                  <a:spcPct val="0"/>
                </a:spcBef>
                <a:spcAft>
                  <a:spcPct val="0"/>
                </a:spcAft>
                <a:defRPr sz="2400">
                  <a:solidFill>
                    <a:schemeClr val="tx1"/>
                  </a:solidFill>
                  <a:latin typeface="Times New Roman" pitchFamily="18" charset="0"/>
                </a:defRPr>
              </a:lvl7pPr>
              <a:lvl8pPr marL="3429000" indent="-228600" defTabSz="762000" eaLnBrk="0" fontAlgn="base" hangingPunct="0">
                <a:spcBef>
                  <a:spcPct val="0"/>
                </a:spcBef>
                <a:spcAft>
                  <a:spcPct val="0"/>
                </a:spcAft>
                <a:defRPr sz="2400">
                  <a:solidFill>
                    <a:schemeClr val="tx1"/>
                  </a:solidFill>
                  <a:latin typeface="Times New Roman" pitchFamily="18" charset="0"/>
                </a:defRPr>
              </a:lvl8pPr>
              <a:lvl9pPr marL="3886200" indent="-228600" defTabSz="762000" eaLnBrk="0" fontAlgn="base" hangingPunct="0">
                <a:spcBef>
                  <a:spcPct val="0"/>
                </a:spcBef>
                <a:spcAft>
                  <a:spcPct val="0"/>
                </a:spcAft>
                <a:defRPr sz="2400">
                  <a:solidFill>
                    <a:schemeClr val="tx1"/>
                  </a:solidFill>
                  <a:latin typeface="Times New Roman" pitchFamily="18" charset="0"/>
                </a:defRPr>
              </a:lvl9pPr>
            </a:lstStyle>
            <a:p>
              <a:pPr algn="ctr"/>
              <a:r>
                <a:rPr lang="fr-FR" sz="1800" b="1"/>
                <a:t>1</a:t>
              </a:r>
            </a:p>
          </p:txBody>
        </p:sp>
        <p:sp>
          <p:nvSpPr>
            <p:cNvPr id="6154" name="Text Box 24"/>
            <p:cNvSpPr txBox="1">
              <a:spLocks noChangeArrowheads="1"/>
            </p:cNvSpPr>
            <p:nvPr/>
          </p:nvSpPr>
          <p:spPr bwMode="auto">
            <a:xfrm>
              <a:off x="3533775" y="5711825"/>
              <a:ext cx="469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a:defRPr sz="2400">
                  <a:solidFill>
                    <a:schemeClr val="tx1"/>
                  </a:solidFill>
                  <a:latin typeface="Times New Roman" pitchFamily="18" charset="0"/>
                </a:defRPr>
              </a:lvl1pPr>
              <a:lvl2pPr marL="742950" indent="-285750" defTabSz="762000">
                <a:defRPr sz="2400">
                  <a:solidFill>
                    <a:schemeClr val="tx1"/>
                  </a:solidFill>
                  <a:latin typeface="Times New Roman" pitchFamily="18" charset="0"/>
                </a:defRPr>
              </a:lvl2pPr>
              <a:lvl3pPr marL="1143000" indent="-228600" defTabSz="762000">
                <a:defRPr sz="2400">
                  <a:solidFill>
                    <a:schemeClr val="tx1"/>
                  </a:solidFill>
                  <a:latin typeface="Times New Roman" pitchFamily="18" charset="0"/>
                </a:defRPr>
              </a:lvl3pPr>
              <a:lvl4pPr marL="1600200" indent="-228600" defTabSz="762000">
                <a:defRPr sz="2400">
                  <a:solidFill>
                    <a:schemeClr val="tx1"/>
                  </a:solidFill>
                  <a:latin typeface="Times New Roman" pitchFamily="18" charset="0"/>
                </a:defRPr>
              </a:lvl4pPr>
              <a:lvl5pPr marL="2057400" indent="-228600" defTabSz="762000">
                <a:defRPr sz="2400">
                  <a:solidFill>
                    <a:schemeClr val="tx1"/>
                  </a:solidFill>
                  <a:latin typeface="Times New Roman" pitchFamily="18" charset="0"/>
                </a:defRPr>
              </a:lvl5pPr>
              <a:lvl6pPr marL="2514600" indent="-228600" defTabSz="762000" eaLnBrk="0" fontAlgn="base" hangingPunct="0">
                <a:spcBef>
                  <a:spcPct val="0"/>
                </a:spcBef>
                <a:spcAft>
                  <a:spcPct val="0"/>
                </a:spcAft>
                <a:defRPr sz="2400">
                  <a:solidFill>
                    <a:schemeClr val="tx1"/>
                  </a:solidFill>
                  <a:latin typeface="Times New Roman" pitchFamily="18" charset="0"/>
                </a:defRPr>
              </a:lvl6pPr>
              <a:lvl7pPr marL="2971800" indent="-228600" defTabSz="762000" eaLnBrk="0" fontAlgn="base" hangingPunct="0">
                <a:spcBef>
                  <a:spcPct val="0"/>
                </a:spcBef>
                <a:spcAft>
                  <a:spcPct val="0"/>
                </a:spcAft>
                <a:defRPr sz="2400">
                  <a:solidFill>
                    <a:schemeClr val="tx1"/>
                  </a:solidFill>
                  <a:latin typeface="Times New Roman" pitchFamily="18" charset="0"/>
                </a:defRPr>
              </a:lvl7pPr>
              <a:lvl8pPr marL="3429000" indent="-228600" defTabSz="762000" eaLnBrk="0" fontAlgn="base" hangingPunct="0">
                <a:spcBef>
                  <a:spcPct val="0"/>
                </a:spcBef>
                <a:spcAft>
                  <a:spcPct val="0"/>
                </a:spcAft>
                <a:defRPr sz="2400">
                  <a:solidFill>
                    <a:schemeClr val="tx1"/>
                  </a:solidFill>
                  <a:latin typeface="Times New Roman" pitchFamily="18" charset="0"/>
                </a:defRPr>
              </a:lvl8pPr>
              <a:lvl9pPr marL="3886200" indent="-228600" defTabSz="762000" eaLnBrk="0" fontAlgn="base" hangingPunct="0">
                <a:spcBef>
                  <a:spcPct val="0"/>
                </a:spcBef>
                <a:spcAft>
                  <a:spcPct val="0"/>
                </a:spcAft>
                <a:defRPr sz="2400">
                  <a:solidFill>
                    <a:schemeClr val="tx1"/>
                  </a:solidFill>
                  <a:latin typeface="Times New Roman" pitchFamily="18" charset="0"/>
                </a:defRPr>
              </a:lvl9pPr>
            </a:lstStyle>
            <a:p>
              <a:pPr algn="ctr"/>
              <a:r>
                <a:rPr lang="fr-FR" sz="1800" b="1"/>
                <a:t>0.9</a:t>
              </a:r>
            </a:p>
          </p:txBody>
        </p:sp>
        <p:sp>
          <p:nvSpPr>
            <p:cNvPr id="6155" name="Text Box 25"/>
            <p:cNvSpPr txBox="1">
              <a:spLocks noChangeArrowheads="1"/>
            </p:cNvSpPr>
            <p:nvPr/>
          </p:nvSpPr>
          <p:spPr bwMode="auto">
            <a:xfrm>
              <a:off x="4548188" y="5711825"/>
              <a:ext cx="469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a:defRPr sz="2400">
                  <a:solidFill>
                    <a:schemeClr val="tx1"/>
                  </a:solidFill>
                  <a:latin typeface="Times New Roman" pitchFamily="18" charset="0"/>
                </a:defRPr>
              </a:lvl1pPr>
              <a:lvl2pPr marL="742950" indent="-285750" defTabSz="762000">
                <a:defRPr sz="2400">
                  <a:solidFill>
                    <a:schemeClr val="tx1"/>
                  </a:solidFill>
                  <a:latin typeface="Times New Roman" pitchFamily="18" charset="0"/>
                </a:defRPr>
              </a:lvl2pPr>
              <a:lvl3pPr marL="1143000" indent="-228600" defTabSz="762000">
                <a:defRPr sz="2400">
                  <a:solidFill>
                    <a:schemeClr val="tx1"/>
                  </a:solidFill>
                  <a:latin typeface="Times New Roman" pitchFamily="18" charset="0"/>
                </a:defRPr>
              </a:lvl3pPr>
              <a:lvl4pPr marL="1600200" indent="-228600" defTabSz="762000">
                <a:defRPr sz="2400">
                  <a:solidFill>
                    <a:schemeClr val="tx1"/>
                  </a:solidFill>
                  <a:latin typeface="Times New Roman" pitchFamily="18" charset="0"/>
                </a:defRPr>
              </a:lvl4pPr>
              <a:lvl5pPr marL="2057400" indent="-228600" defTabSz="762000">
                <a:defRPr sz="2400">
                  <a:solidFill>
                    <a:schemeClr val="tx1"/>
                  </a:solidFill>
                  <a:latin typeface="Times New Roman" pitchFamily="18" charset="0"/>
                </a:defRPr>
              </a:lvl5pPr>
              <a:lvl6pPr marL="2514600" indent="-228600" defTabSz="762000" eaLnBrk="0" fontAlgn="base" hangingPunct="0">
                <a:spcBef>
                  <a:spcPct val="0"/>
                </a:spcBef>
                <a:spcAft>
                  <a:spcPct val="0"/>
                </a:spcAft>
                <a:defRPr sz="2400">
                  <a:solidFill>
                    <a:schemeClr val="tx1"/>
                  </a:solidFill>
                  <a:latin typeface="Times New Roman" pitchFamily="18" charset="0"/>
                </a:defRPr>
              </a:lvl6pPr>
              <a:lvl7pPr marL="2971800" indent="-228600" defTabSz="762000" eaLnBrk="0" fontAlgn="base" hangingPunct="0">
                <a:spcBef>
                  <a:spcPct val="0"/>
                </a:spcBef>
                <a:spcAft>
                  <a:spcPct val="0"/>
                </a:spcAft>
                <a:defRPr sz="2400">
                  <a:solidFill>
                    <a:schemeClr val="tx1"/>
                  </a:solidFill>
                  <a:latin typeface="Times New Roman" pitchFamily="18" charset="0"/>
                </a:defRPr>
              </a:lvl7pPr>
              <a:lvl8pPr marL="3429000" indent="-228600" defTabSz="762000" eaLnBrk="0" fontAlgn="base" hangingPunct="0">
                <a:spcBef>
                  <a:spcPct val="0"/>
                </a:spcBef>
                <a:spcAft>
                  <a:spcPct val="0"/>
                </a:spcAft>
                <a:defRPr sz="2400">
                  <a:solidFill>
                    <a:schemeClr val="tx1"/>
                  </a:solidFill>
                  <a:latin typeface="Times New Roman" pitchFamily="18" charset="0"/>
                </a:defRPr>
              </a:lvl8pPr>
              <a:lvl9pPr marL="3886200" indent="-228600" defTabSz="762000" eaLnBrk="0" fontAlgn="base" hangingPunct="0">
                <a:spcBef>
                  <a:spcPct val="0"/>
                </a:spcBef>
                <a:spcAft>
                  <a:spcPct val="0"/>
                </a:spcAft>
                <a:defRPr sz="2400">
                  <a:solidFill>
                    <a:schemeClr val="tx1"/>
                  </a:solidFill>
                  <a:latin typeface="Times New Roman" pitchFamily="18" charset="0"/>
                </a:defRPr>
              </a:lvl9pPr>
            </a:lstStyle>
            <a:p>
              <a:pPr algn="ctr"/>
              <a:r>
                <a:rPr lang="fr-FR" sz="1800" b="1"/>
                <a:t>1.1</a:t>
              </a:r>
            </a:p>
          </p:txBody>
        </p:sp>
        <p:sp>
          <p:nvSpPr>
            <p:cNvPr id="6156" name="Text Box 26"/>
            <p:cNvSpPr txBox="1">
              <a:spLocks noChangeArrowheads="1"/>
            </p:cNvSpPr>
            <p:nvPr/>
          </p:nvSpPr>
          <p:spPr bwMode="auto">
            <a:xfrm>
              <a:off x="5045075" y="5711825"/>
              <a:ext cx="469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a:defRPr sz="2400">
                  <a:solidFill>
                    <a:schemeClr val="tx1"/>
                  </a:solidFill>
                  <a:latin typeface="Times New Roman" pitchFamily="18" charset="0"/>
                </a:defRPr>
              </a:lvl1pPr>
              <a:lvl2pPr marL="742950" indent="-285750" defTabSz="762000">
                <a:defRPr sz="2400">
                  <a:solidFill>
                    <a:schemeClr val="tx1"/>
                  </a:solidFill>
                  <a:latin typeface="Times New Roman" pitchFamily="18" charset="0"/>
                </a:defRPr>
              </a:lvl2pPr>
              <a:lvl3pPr marL="1143000" indent="-228600" defTabSz="762000">
                <a:defRPr sz="2400">
                  <a:solidFill>
                    <a:schemeClr val="tx1"/>
                  </a:solidFill>
                  <a:latin typeface="Times New Roman" pitchFamily="18" charset="0"/>
                </a:defRPr>
              </a:lvl3pPr>
              <a:lvl4pPr marL="1600200" indent="-228600" defTabSz="762000">
                <a:defRPr sz="2400">
                  <a:solidFill>
                    <a:schemeClr val="tx1"/>
                  </a:solidFill>
                  <a:latin typeface="Times New Roman" pitchFamily="18" charset="0"/>
                </a:defRPr>
              </a:lvl4pPr>
              <a:lvl5pPr marL="2057400" indent="-228600" defTabSz="762000">
                <a:defRPr sz="2400">
                  <a:solidFill>
                    <a:schemeClr val="tx1"/>
                  </a:solidFill>
                  <a:latin typeface="Times New Roman" pitchFamily="18" charset="0"/>
                </a:defRPr>
              </a:lvl5pPr>
              <a:lvl6pPr marL="2514600" indent="-228600" defTabSz="762000" eaLnBrk="0" fontAlgn="base" hangingPunct="0">
                <a:spcBef>
                  <a:spcPct val="0"/>
                </a:spcBef>
                <a:spcAft>
                  <a:spcPct val="0"/>
                </a:spcAft>
                <a:defRPr sz="2400">
                  <a:solidFill>
                    <a:schemeClr val="tx1"/>
                  </a:solidFill>
                  <a:latin typeface="Times New Roman" pitchFamily="18" charset="0"/>
                </a:defRPr>
              </a:lvl6pPr>
              <a:lvl7pPr marL="2971800" indent="-228600" defTabSz="762000" eaLnBrk="0" fontAlgn="base" hangingPunct="0">
                <a:spcBef>
                  <a:spcPct val="0"/>
                </a:spcBef>
                <a:spcAft>
                  <a:spcPct val="0"/>
                </a:spcAft>
                <a:defRPr sz="2400">
                  <a:solidFill>
                    <a:schemeClr val="tx1"/>
                  </a:solidFill>
                  <a:latin typeface="Times New Roman" pitchFamily="18" charset="0"/>
                </a:defRPr>
              </a:lvl7pPr>
              <a:lvl8pPr marL="3429000" indent="-228600" defTabSz="762000" eaLnBrk="0" fontAlgn="base" hangingPunct="0">
                <a:spcBef>
                  <a:spcPct val="0"/>
                </a:spcBef>
                <a:spcAft>
                  <a:spcPct val="0"/>
                </a:spcAft>
                <a:defRPr sz="2400">
                  <a:solidFill>
                    <a:schemeClr val="tx1"/>
                  </a:solidFill>
                  <a:latin typeface="Times New Roman" pitchFamily="18" charset="0"/>
                </a:defRPr>
              </a:lvl8pPr>
              <a:lvl9pPr marL="3886200" indent="-228600" defTabSz="762000" eaLnBrk="0" fontAlgn="base" hangingPunct="0">
                <a:spcBef>
                  <a:spcPct val="0"/>
                </a:spcBef>
                <a:spcAft>
                  <a:spcPct val="0"/>
                </a:spcAft>
                <a:defRPr sz="2400">
                  <a:solidFill>
                    <a:schemeClr val="tx1"/>
                  </a:solidFill>
                  <a:latin typeface="Times New Roman" pitchFamily="18" charset="0"/>
                </a:defRPr>
              </a:lvl9pPr>
            </a:lstStyle>
            <a:p>
              <a:pPr algn="ctr"/>
              <a:r>
                <a:rPr lang="fr-FR" sz="1800" b="1"/>
                <a:t>1.2</a:t>
              </a:r>
            </a:p>
          </p:txBody>
        </p:sp>
        <p:sp>
          <p:nvSpPr>
            <p:cNvPr id="6157" name="Text Box 27"/>
            <p:cNvSpPr txBox="1">
              <a:spLocks noChangeArrowheads="1"/>
            </p:cNvSpPr>
            <p:nvPr/>
          </p:nvSpPr>
          <p:spPr bwMode="auto">
            <a:xfrm>
              <a:off x="5541963" y="5711825"/>
              <a:ext cx="469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a:defRPr sz="2400">
                  <a:solidFill>
                    <a:schemeClr val="tx1"/>
                  </a:solidFill>
                  <a:latin typeface="Times New Roman" pitchFamily="18" charset="0"/>
                </a:defRPr>
              </a:lvl1pPr>
              <a:lvl2pPr marL="742950" indent="-285750" defTabSz="762000">
                <a:defRPr sz="2400">
                  <a:solidFill>
                    <a:schemeClr val="tx1"/>
                  </a:solidFill>
                  <a:latin typeface="Times New Roman" pitchFamily="18" charset="0"/>
                </a:defRPr>
              </a:lvl2pPr>
              <a:lvl3pPr marL="1143000" indent="-228600" defTabSz="762000">
                <a:defRPr sz="2400">
                  <a:solidFill>
                    <a:schemeClr val="tx1"/>
                  </a:solidFill>
                  <a:latin typeface="Times New Roman" pitchFamily="18" charset="0"/>
                </a:defRPr>
              </a:lvl3pPr>
              <a:lvl4pPr marL="1600200" indent="-228600" defTabSz="762000">
                <a:defRPr sz="2400">
                  <a:solidFill>
                    <a:schemeClr val="tx1"/>
                  </a:solidFill>
                  <a:latin typeface="Times New Roman" pitchFamily="18" charset="0"/>
                </a:defRPr>
              </a:lvl4pPr>
              <a:lvl5pPr marL="2057400" indent="-228600" defTabSz="762000">
                <a:defRPr sz="2400">
                  <a:solidFill>
                    <a:schemeClr val="tx1"/>
                  </a:solidFill>
                  <a:latin typeface="Times New Roman" pitchFamily="18" charset="0"/>
                </a:defRPr>
              </a:lvl5pPr>
              <a:lvl6pPr marL="2514600" indent="-228600" defTabSz="762000" eaLnBrk="0" fontAlgn="base" hangingPunct="0">
                <a:spcBef>
                  <a:spcPct val="0"/>
                </a:spcBef>
                <a:spcAft>
                  <a:spcPct val="0"/>
                </a:spcAft>
                <a:defRPr sz="2400">
                  <a:solidFill>
                    <a:schemeClr val="tx1"/>
                  </a:solidFill>
                  <a:latin typeface="Times New Roman" pitchFamily="18" charset="0"/>
                </a:defRPr>
              </a:lvl6pPr>
              <a:lvl7pPr marL="2971800" indent="-228600" defTabSz="762000" eaLnBrk="0" fontAlgn="base" hangingPunct="0">
                <a:spcBef>
                  <a:spcPct val="0"/>
                </a:spcBef>
                <a:spcAft>
                  <a:spcPct val="0"/>
                </a:spcAft>
                <a:defRPr sz="2400">
                  <a:solidFill>
                    <a:schemeClr val="tx1"/>
                  </a:solidFill>
                  <a:latin typeface="Times New Roman" pitchFamily="18" charset="0"/>
                </a:defRPr>
              </a:lvl7pPr>
              <a:lvl8pPr marL="3429000" indent="-228600" defTabSz="762000" eaLnBrk="0" fontAlgn="base" hangingPunct="0">
                <a:spcBef>
                  <a:spcPct val="0"/>
                </a:spcBef>
                <a:spcAft>
                  <a:spcPct val="0"/>
                </a:spcAft>
                <a:defRPr sz="2400">
                  <a:solidFill>
                    <a:schemeClr val="tx1"/>
                  </a:solidFill>
                  <a:latin typeface="Times New Roman" pitchFamily="18" charset="0"/>
                </a:defRPr>
              </a:lvl8pPr>
              <a:lvl9pPr marL="3886200" indent="-228600" defTabSz="762000" eaLnBrk="0" fontAlgn="base" hangingPunct="0">
                <a:spcBef>
                  <a:spcPct val="0"/>
                </a:spcBef>
                <a:spcAft>
                  <a:spcPct val="0"/>
                </a:spcAft>
                <a:defRPr sz="2400">
                  <a:solidFill>
                    <a:schemeClr val="tx1"/>
                  </a:solidFill>
                  <a:latin typeface="Times New Roman" pitchFamily="18" charset="0"/>
                </a:defRPr>
              </a:lvl9pPr>
            </a:lstStyle>
            <a:p>
              <a:pPr algn="ctr"/>
              <a:r>
                <a:rPr lang="fr-FR" sz="1800" b="1"/>
                <a:t>1.3</a:t>
              </a:r>
            </a:p>
          </p:txBody>
        </p:sp>
        <p:sp>
          <p:nvSpPr>
            <p:cNvPr id="6158" name="Text Box 28"/>
            <p:cNvSpPr txBox="1">
              <a:spLocks noChangeArrowheads="1"/>
            </p:cNvSpPr>
            <p:nvPr/>
          </p:nvSpPr>
          <p:spPr bwMode="auto">
            <a:xfrm>
              <a:off x="6038850" y="5711825"/>
              <a:ext cx="469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a:defRPr sz="2400">
                  <a:solidFill>
                    <a:schemeClr val="tx1"/>
                  </a:solidFill>
                  <a:latin typeface="Times New Roman" pitchFamily="18" charset="0"/>
                </a:defRPr>
              </a:lvl1pPr>
              <a:lvl2pPr marL="742950" indent="-285750" defTabSz="762000">
                <a:defRPr sz="2400">
                  <a:solidFill>
                    <a:schemeClr val="tx1"/>
                  </a:solidFill>
                  <a:latin typeface="Times New Roman" pitchFamily="18" charset="0"/>
                </a:defRPr>
              </a:lvl2pPr>
              <a:lvl3pPr marL="1143000" indent="-228600" defTabSz="762000">
                <a:defRPr sz="2400">
                  <a:solidFill>
                    <a:schemeClr val="tx1"/>
                  </a:solidFill>
                  <a:latin typeface="Times New Roman" pitchFamily="18" charset="0"/>
                </a:defRPr>
              </a:lvl3pPr>
              <a:lvl4pPr marL="1600200" indent="-228600" defTabSz="762000">
                <a:defRPr sz="2400">
                  <a:solidFill>
                    <a:schemeClr val="tx1"/>
                  </a:solidFill>
                  <a:latin typeface="Times New Roman" pitchFamily="18" charset="0"/>
                </a:defRPr>
              </a:lvl4pPr>
              <a:lvl5pPr marL="2057400" indent="-228600" defTabSz="762000">
                <a:defRPr sz="2400">
                  <a:solidFill>
                    <a:schemeClr val="tx1"/>
                  </a:solidFill>
                  <a:latin typeface="Times New Roman" pitchFamily="18" charset="0"/>
                </a:defRPr>
              </a:lvl5pPr>
              <a:lvl6pPr marL="2514600" indent="-228600" defTabSz="762000" eaLnBrk="0" fontAlgn="base" hangingPunct="0">
                <a:spcBef>
                  <a:spcPct val="0"/>
                </a:spcBef>
                <a:spcAft>
                  <a:spcPct val="0"/>
                </a:spcAft>
                <a:defRPr sz="2400">
                  <a:solidFill>
                    <a:schemeClr val="tx1"/>
                  </a:solidFill>
                  <a:latin typeface="Times New Roman" pitchFamily="18" charset="0"/>
                </a:defRPr>
              </a:lvl6pPr>
              <a:lvl7pPr marL="2971800" indent="-228600" defTabSz="762000" eaLnBrk="0" fontAlgn="base" hangingPunct="0">
                <a:spcBef>
                  <a:spcPct val="0"/>
                </a:spcBef>
                <a:spcAft>
                  <a:spcPct val="0"/>
                </a:spcAft>
                <a:defRPr sz="2400">
                  <a:solidFill>
                    <a:schemeClr val="tx1"/>
                  </a:solidFill>
                  <a:latin typeface="Times New Roman" pitchFamily="18" charset="0"/>
                </a:defRPr>
              </a:lvl7pPr>
              <a:lvl8pPr marL="3429000" indent="-228600" defTabSz="762000" eaLnBrk="0" fontAlgn="base" hangingPunct="0">
                <a:spcBef>
                  <a:spcPct val="0"/>
                </a:spcBef>
                <a:spcAft>
                  <a:spcPct val="0"/>
                </a:spcAft>
                <a:defRPr sz="2400">
                  <a:solidFill>
                    <a:schemeClr val="tx1"/>
                  </a:solidFill>
                  <a:latin typeface="Times New Roman" pitchFamily="18" charset="0"/>
                </a:defRPr>
              </a:lvl8pPr>
              <a:lvl9pPr marL="3886200" indent="-228600" defTabSz="762000" eaLnBrk="0" fontAlgn="base" hangingPunct="0">
                <a:spcBef>
                  <a:spcPct val="0"/>
                </a:spcBef>
                <a:spcAft>
                  <a:spcPct val="0"/>
                </a:spcAft>
                <a:defRPr sz="2400">
                  <a:solidFill>
                    <a:schemeClr val="tx1"/>
                  </a:solidFill>
                  <a:latin typeface="Times New Roman" pitchFamily="18" charset="0"/>
                </a:defRPr>
              </a:lvl9pPr>
            </a:lstStyle>
            <a:p>
              <a:pPr algn="ctr"/>
              <a:r>
                <a:rPr lang="fr-FR" sz="1800" b="1"/>
                <a:t>1.4</a:t>
              </a:r>
            </a:p>
          </p:txBody>
        </p:sp>
        <p:sp>
          <p:nvSpPr>
            <p:cNvPr id="6159" name="Text Box 29"/>
            <p:cNvSpPr txBox="1">
              <a:spLocks noChangeArrowheads="1"/>
            </p:cNvSpPr>
            <p:nvPr/>
          </p:nvSpPr>
          <p:spPr bwMode="auto">
            <a:xfrm>
              <a:off x="3036888" y="5711825"/>
              <a:ext cx="469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a:defRPr sz="2400">
                  <a:solidFill>
                    <a:schemeClr val="tx1"/>
                  </a:solidFill>
                  <a:latin typeface="Times New Roman" pitchFamily="18" charset="0"/>
                </a:defRPr>
              </a:lvl1pPr>
              <a:lvl2pPr marL="742950" indent="-285750" defTabSz="762000">
                <a:defRPr sz="2400">
                  <a:solidFill>
                    <a:schemeClr val="tx1"/>
                  </a:solidFill>
                  <a:latin typeface="Times New Roman" pitchFamily="18" charset="0"/>
                </a:defRPr>
              </a:lvl2pPr>
              <a:lvl3pPr marL="1143000" indent="-228600" defTabSz="762000">
                <a:defRPr sz="2400">
                  <a:solidFill>
                    <a:schemeClr val="tx1"/>
                  </a:solidFill>
                  <a:latin typeface="Times New Roman" pitchFamily="18" charset="0"/>
                </a:defRPr>
              </a:lvl3pPr>
              <a:lvl4pPr marL="1600200" indent="-228600" defTabSz="762000">
                <a:defRPr sz="2400">
                  <a:solidFill>
                    <a:schemeClr val="tx1"/>
                  </a:solidFill>
                  <a:latin typeface="Times New Roman" pitchFamily="18" charset="0"/>
                </a:defRPr>
              </a:lvl4pPr>
              <a:lvl5pPr marL="2057400" indent="-228600" defTabSz="762000">
                <a:defRPr sz="2400">
                  <a:solidFill>
                    <a:schemeClr val="tx1"/>
                  </a:solidFill>
                  <a:latin typeface="Times New Roman" pitchFamily="18" charset="0"/>
                </a:defRPr>
              </a:lvl5pPr>
              <a:lvl6pPr marL="2514600" indent="-228600" defTabSz="762000" eaLnBrk="0" fontAlgn="base" hangingPunct="0">
                <a:spcBef>
                  <a:spcPct val="0"/>
                </a:spcBef>
                <a:spcAft>
                  <a:spcPct val="0"/>
                </a:spcAft>
                <a:defRPr sz="2400">
                  <a:solidFill>
                    <a:schemeClr val="tx1"/>
                  </a:solidFill>
                  <a:latin typeface="Times New Roman" pitchFamily="18" charset="0"/>
                </a:defRPr>
              </a:lvl6pPr>
              <a:lvl7pPr marL="2971800" indent="-228600" defTabSz="762000" eaLnBrk="0" fontAlgn="base" hangingPunct="0">
                <a:spcBef>
                  <a:spcPct val="0"/>
                </a:spcBef>
                <a:spcAft>
                  <a:spcPct val="0"/>
                </a:spcAft>
                <a:defRPr sz="2400">
                  <a:solidFill>
                    <a:schemeClr val="tx1"/>
                  </a:solidFill>
                  <a:latin typeface="Times New Roman" pitchFamily="18" charset="0"/>
                </a:defRPr>
              </a:lvl7pPr>
              <a:lvl8pPr marL="3429000" indent="-228600" defTabSz="762000" eaLnBrk="0" fontAlgn="base" hangingPunct="0">
                <a:spcBef>
                  <a:spcPct val="0"/>
                </a:spcBef>
                <a:spcAft>
                  <a:spcPct val="0"/>
                </a:spcAft>
                <a:defRPr sz="2400">
                  <a:solidFill>
                    <a:schemeClr val="tx1"/>
                  </a:solidFill>
                  <a:latin typeface="Times New Roman" pitchFamily="18" charset="0"/>
                </a:defRPr>
              </a:lvl8pPr>
              <a:lvl9pPr marL="3886200" indent="-228600" defTabSz="762000" eaLnBrk="0" fontAlgn="base" hangingPunct="0">
                <a:spcBef>
                  <a:spcPct val="0"/>
                </a:spcBef>
                <a:spcAft>
                  <a:spcPct val="0"/>
                </a:spcAft>
                <a:defRPr sz="2400">
                  <a:solidFill>
                    <a:schemeClr val="tx1"/>
                  </a:solidFill>
                  <a:latin typeface="Times New Roman" pitchFamily="18" charset="0"/>
                </a:defRPr>
              </a:lvl9pPr>
            </a:lstStyle>
            <a:p>
              <a:pPr algn="ctr"/>
              <a:r>
                <a:rPr lang="fr-FR" sz="1800" b="1"/>
                <a:t>0.8</a:t>
              </a:r>
            </a:p>
          </p:txBody>
        </p:sp>
        <p:sp>
          <p:nvSpPr>
            <p:cNvPr id="6160" name="Text Box 30"/>
            <p:cNvSpPr txBox="1">
              <a:spLocks noChangeArrowheads="1"/>
            </p:cNvSpPr>
            <p:nvPr/>
          </p:nvSpPr>
          <p:spPr bwMode="auto">
            <a:xfrm>
              <a:off x="2519363" y="5711825"/>
              <a:ext cx="469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a:defRPr sz="2400">
                  <a:solidFill>
                    <a:schemeClr val="tx1"/>
                  </a:solidFill>
                  <a:latin typeface="Times New Roman" pitchFamily="18" charset="0"/>
                </a:defRPr>
              </a:lvl1pPr>
              <a:lvl2pPr marL="742950" indent="-285750" defTabSz="762000">
                <a:defRPr sz="2400">
                  <a:solidFill>
                    <a:schemeClr val="tx1"/>
                  </a:solidFill>
                  <a:latin typeface="Times New Roman" pitchFamily="18" charset="0"/>
                </a:defRPr>
              </a:lvl2pPr>
              <a:lvl3pPr marL="1143000" indent="-228600" defTabSz="762000">
                <a:defRPr sz="2400">
                  <a:solidFill>
                    <a:schemeClr val="tx1"/>
                  </a:solidFill>
                  <a:latin typeface="Times New Roman" pitchFamily="18" charset="0"/>
                </a:defRPr>
              </a:lvl3pPr>
              <a:lvl4pPr marL="1600200" indent="-228600" defTabSz="762000">
                <a:defRPr sz="2400">
                  <a:solidFill>
                    <a:schemeClr val="tx1"/>
                  </a:solidFill>
                  <a:latin typeface="Times New Roman" pitchFamily="18" charset="0"/>
                </a:defRPr>
              </a:lvl4pPr>
              <a:lvl5pPr marL="2057400" indent="-228600" defTabSz="762000">
                <a:defRPr sz="2400">
                  <a:solidFill>
                    <a:schemeClr val="tx1"/>
                  </a:solidFill>
                  <a:latin typeface="Times New Roman" pitchFamily="18" charset="0"/>
                </a:defRPr>
              </a:lvl5pPr>
              <a:lvl6pPr marL="2514600" indent="-228600" defTabSz="762000" eaLnBrk="0" fontAlgn="base" hangingPunct="0">
                <a:spcBef>
                  <a:spcPct val="0"/>
                </a:spcBef>
                <a:spcAft>
                  <a:spcPct val="0"/>
                </a:spcAft>
                <a:defRPr sz="2400">
                  <a:solidFill>
                    <a:schemeClr val="tx1"/>
                  </a:solidFill>
                  <a:latin typeface="Times New Roman" pitchFamily="18" charset="0"/>
                </a:defRPr>
              </a:lvl6pPr>
              <a:lvl7pPr marL="2971800" indent="-228600" defTabSz="762000" eaLnBrk="0" fontAlgn="base" hangingPunct="0">
                <a:spcBef>
                  <a:spcPct val="0"/>
                </a:spcBef>
                <a:spcAft>
                  <a:spcPct val="0"/>
                </a:spcAft>
                <a:defRPr sz="2400">
                  <a:solidFill>
                    <a:schemeClr val="tx1"/>
                  </a:solidFill>
                  <a:latin typeface="Times New Roman" pitchFamily="18" charset="0"/>
                </a:defRPr>
              </a:lvl7pPr>
              <a:lvl8pPr marL="3429000" indent="-228600" defTabSz="762000" eaLnBrk="0" fontAlgn="base" hangingPunct="0">
                <a:spcBef>
                  <a:spcPct val="0"/>
                </a:spcBef>
                <a:spcAft>
                  <a:spcPct val="0"/>
                </a:spcAft>
                <a:defRPr sz="2400">
                  <a:solidFill>
                    <a:schemeClr val="tx1"/>
                  </a:solidFill>
                  <a:latin typeface="Times New Roman" pitchFamily="18" charset="0"/>
                </a:defRPr>
              </a:lvl8pPr>
              <a:lvl9pPr marL="3886200" indent="-228600" defTabSz="762000" eaLnBrk="0" fontAlgn="base" hangingPunct="0">
                <a:spcBef>
                  <a:spcPct val="0"/>
                </a:spcBef>
                <a:spcAft>
                  <a:spcPct val="0"/>
                </a:spcAft>
                <a:defRPr sz="2400">
                  <a:solidFill>
                    <a:schemeClr val="tx1"/>
                  </a:solidFill>
                  <a:latin typeface="Times New Roman" pitchFamily="18" charset="0"/>
                </a:defRPr>
              </a:lvl9pPr>
            </a:lstStyle>
            <a:p>
              <a:pPr algn="ctr"/>
              <a:r>
                <a:rPr lang="fr-FR" sz="1800" b="1"/>
                <a:t>0.7</a:t>
              </a:r>
            </a:p>
          </p:txBody>
        </p:sp>
        <p:sp>
          <p:nvSpPr>
            <p:cNvPr id="6161" name="Text Box 31"/>
            <p:cNvSpPr txBox="1">
              <a:spLocks noChangeArrowheads="1"/>
            </p:cNvSpPr>
            <p:nvPr/>
          </p:nvSpPr>
          <p:spPr bwMode="auto">
            <a:xfrm>
              <a:off x="1708150" y="4183063"/>
              <a:ext cx="9382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a:defRPr sz="2400">
                  <a:solidFill>
                    <a:schemeClr val="tx1"/>
                  </a:solidFill>
                  <a:latin typeface="Times New Roman" pitchFamily="18" charset="0"/>
                </a:defRPr>
              </a:lvl1pPr>
              <a:lvl2pPr marL="742950" indent="-285750" defTabSz="762000">
                <a:defRPr sz="2400">
                  <a:solidFill>
                    <a:schemeClr val="tx1"/>
                  </a:solidFill>
                  <a:latin typeface="Times New Roman" pitchFamily="18" charset="0"/>
                </a:defRPr>
              </a:lvl2pPr>
              <a:lvl3pPr marL="1143000" indent="-228600" defTabSz="762000">
                <a:defRPr sz="2400">
                  <a:solidFill>
                    <a:schemeClr val="tx1"/>
                  </a:solidFill>
                  <a:latin typeface="Times New Roman" pitchFamily="18" charset="0"/>
                </a:defRPr>
              </a:lvl3pPr>
              <a:lvl4pPr marL="1600200" indent="-228600" defTabSz="762000">
                <a:defRPr sz="2400">
                  <a:solidFill>
                    <a:schemeClr val="tx1"/>
                  </a:solidFill>
                  <a:latin typeface="Times New Roman" pitchFamily="18" charset="0"/>
                </a:defRPr>
              </a:lvl4pPr>
              <a:lvl5pPr marL="2057400" indent="-228600" defTabSz="762000">
                <a:defRPr sz="2400">
                  <a:solidFill>
                    <a:schemeClr val="tx1"/>
                  </a:solidFill>
                  <a:latin typeface="Times New Roman" pitchFamily="18" charset="0"/>
                </a:defRPr>
              </a:lvl5pPr>
              <a:lvl6pPr marL="2514600" indent="-228600" defTabSz="762000" eaLnBrk="0" fontAlgn="base" hangingPunct="0">
                <a:spcBef>
                  <a:spcPct val="0"/>
                </a:spcBef>
                <a:spcAft>
                  <a:spcPct val="0"/>
                </a:spcAft>
                <a:defRPr sz="2400">
                  <a:solidFill>
                    <a:schemeClr val="tx1"/>
                  </a:solidFill>
                  <a:latin typeface="Times New Roman" pitchFamily="18" charset="0"/>
                </a:defRPr>
              </a:lvl6pPr>
              <a:lvl7pPr marL="2971800" indent="-228600" defTabSz="762000" eaLnBrk="0" fontAlgn="base" hangingPunct="0">
                <a:spcBef>
                  <a:spcPct val="0"/>
                </a:spcBef>
                <a:spcAft>
                  <a:spcPct val="0"/>
                </a:spcAft>
                <a:defRPr sz="2400">
                  <a:solidFill>
                    <a:schemeClr val="tx1"/>
                  </a:solidFill>
                  <a:latin typeface="Times New Roman" pitchFamily="18" charset="0"/>
                </a:defRPr>
              </a:lvl7pPr>
              <a:lvl8pPr marL="3429000" indent="-228600" defTabSz="762000" eaLnBrk="0" fontAlgn="base" hangingPunct="0">
                <a:spcBef>
                  <a:spcPct val="0"/>
                </a:spcBef>
                <a:spcAft>
                  <a:spcPct val="0"/>
                </a:spcAft>
                <a:defRPr sz="2400">
                  <a:solidFill>
                    <a:schemeClr val="tx1"/>
                  </a:solidFill>
                  <a:latin typeface="Times New Roman" pitchFamily="18" charset="0"/>
                </a:defRPr>
              </a:lvl8pPr>
              <a:lvl9pPr marL="3886200" indent="-228600" defTabSz="762000" eaLnBrk="0" fontAlgn="base" hangingPunct="0">
                <a:spcBef>
                  <a:spcPct val="0"/>
                </a:spcBef>
                <a:spcAft>
                  <a:spcPct val="0"/>
                </a:spcAft>
                <a:defRPr sz="2400">
                  <a:solidFill>
                    <a:schemeClr val="tx1"/>
                  </a:solidFill>
                  <a:latin typeface="Times New Roman" pitchFamily="18" charset="0"/>
                </a:defRPr>
              </a:lvl9pPr>
            </a:lstStyle>
            <a:p>
              <a:r>
                <a:rPr lang="fr-FR" sz="2000" b="1"/>
                <a:t>Essai 1</a:t>
              </a:r>
            </a:p>
          </p:txBody>
        </p:sp>
        <p:sp>
          <p:nvSpPr>
            <p:cNvPr id="6162" name="Text Box 32"/>
            <p:cNvSpPr txBox="1">
              <a:spLocks noChangeArrowheads="1"/>
            </p:cNvSpPr>
            <p:nvPr/>
          </p:nvSpPr>
          <p:spPr bwMode="auto">
            <a:xfrm>
              <a:off x="1708150" y="4906963"/>
              <a:ext cx="9382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a:defRPr sz="2400">
                  <a:solidFill>
                    <a:schemeClr val="tx1"/>
                  </a:solidFill>
                  <a:latin typeface="Times New Roman" pitchFamily="18" charset="0"/>
                </a:defRPr>
              </a:lvl1pPr>
              <a:lvl2pPr marL="742950" indent="-285750" defTabSz="762000">
                <a:defRPr sz="2400">
                  <a:solidFill>
                    <a:schemeClr val="tx1"/>
                  </a:solidFill>
                  <a:latin typeface="Times New Roman" pitchFamily="18" charset="0"/>
                </a:defRPr>
              </a:lvl2pPr>
              <a:lvl3pPr marL="1143000" indent="-228600" defTabSz="762000">
                <a:defRPr sz="2400">
                  <a:solidFill>
                    <a:schemeClr val="tx1"/>
                  </a:solidFill>
                  <a:latin typeface="Times New Roman" pitchFamily="18" charset="0"/>
                </a:defRPr>
              </a:lvl3pPr>
              <a:lvl4pPr marL="1600200" indent="-228600" defTabSz="762000">
                <a:defRPr sz="2400">
                  <a:solidFill>
                    <a:schemeClr val="tx1"/>
                  </a:solidFill>
                  <a:latin typeface="Times New Roman" pitchFamily="18" charset="0"/>
                </a:defRPr>
              </a:lvl4pPr>
              <a:lvl5pPr marL="2057400" indent="-228600" defTabSz="762000">
                <a:defRPr sz="2400">
                  <a:solidFill>
                    <a:schemeClr val="tx1"/>
                  </a:solidFill>
                  <a:latin typeface="Times New Roman" pitchFamily="18" charset="0"/>
                </a:defRPr>
              </a:lvl5pPr>
              <a:lvl6pPr marL="2514600" indent="-228600" defTabSz="762000" eaLnBrk="0" fontAlgn="base" hangingPunct="0">
                <a:spcBef>
                  <a:spcPct val="0"/>
                </a:spcBef>
                <a:spcAft>
                  <a:spcPct val="0"/>
                </a:spcAft>
                <a:defRPr sz="2400">
                  <a:solidFill>
                    <a:schemeClr val="tx1"/>
                  </a:solidFill>
                  <a:latin typeface="Times New Roman" pitchFamily="18" charset="0"/>
                </a:defRPr>
              </a:lvl6pPr>
              <a:lvl7pPr marL="2971800" indent="-228600" defTabSz="762000" eaLnBrk="0" fontAlgn="base" hangingPunct="0">
                <a:spcBef>
                  <a:spcPct val="0"/>
                </a:spcBef>
                <a:spcAft>
                  <a:spcPct val="0"/>
                </a:spcAft>
                <a:defRPr sz="2400">
                  <a:solidFill>
                    <a:schemeClr val="tx1"/>
                  </a:solidFill>
                  <a:latin typeface="Times New Roman" pitchFamily="18" charset="0"/>
                </a:defRPr>
              </a:lvl7pPr>
              <a:lvl8pPr marL="3429000" indent="-228600" defTabSz="762000" eaLnBrk="0" fontAlgn="base" hangingPunct="0">
                <a:spcBef>
                  <a:spcPct val="0"/>
                </a:spcBef>
                <a:spcAft>
                  <a:spcPct val="0"/>
                </a:spcAft>
                <a:defRPr sz="2400">
                  <a:solidFill>
                    <a:schemeClr val="tx1"/>
                  </a:solidFill>
                  <a:latin typeface="Times New Roman" pitchFamily="18" charset="0"/>
                </a:defRPr>
              </a:lvl8pPr>
              <a:lvl9pPr marL="3886200" indent="-228600" defTabSz="762000" eaLnBrk="0" fontAlgn="base" hangingPunct="0">
                <a:spcBef>
                  <a:spcPct val="0"/>
                </a:spcBef>
                <a:spcAft>
                  <a:spcPct val="0"/>
                </a:spcAft>
                <a:defRPr sz="2400">
                  <a:solidFill>
                    <a:schemeClr val="tx1"/>
                  </a:solidFill>
                  <a:latin typeface="Times New Roman" pitchFamily="18" charset="0"/>
                </a:defRPr>
              </a:lvl9pPr>
            </a:lstStyle>
            <a:p>
              <a:r>
                <a:rPr lang="fr-FR" sz="2000" b="1"/>
                <a:t>Essai 2</a:t>
              </a:r>
            </a:p>
          </p:txBody>
        </p:sp>
        <p:sp>
          <p:nvSpPr>
            <p:cNvPr id="6163" name="Text Box 33"/>
            <p:cNvSpPr txBox="1">
              <a:spLocks noChangeArrowheads="1"/>
            </p:cNvSpPr>
            <p:nvPr/>
          </p:nvSpPr>
          <p:spPr bwMode="auto">
            <a:xfrm>
              <a:off x="6076950" y="4203700"/>
              <a:ext cx="1876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a:defRPr sz="2400">
                  <a:solidFill>
                    <a:schemeClr val="tx1"/>
                  </a:solidFill>
                  <a:latin typeface="Times New Roman" pitchFamily="18" charset="0"/>
                </a:defRPr>
              </a:lvl1pPr>
              <a:lvl2pPr marL="742950" indent="-285750" defTabSz="762000">
                <a:defRPr sz="2400">
                  <a:solidFill>
                    <a:schemeClr val="tx1"/>
                  </a:solidFill>
                  <a:latin typeface="Times New Roman" pitchFamily="18" charset="0"/>
                </a:defRPr>
              </a:lvl2pPr>
              <a:lvl3pPr marL="1143000" indent="-228600" defTabSz="762000">
                <a:defRPr sz="2400">
                  <a:solidFill>
                    <a:schemeClr val="tx1"/>
                  </a:solidFill>
                  <a:latin typeface="Times New Roman" pitchFamily="18" charset="0"/>
                </a:defRPr>
              </a:lvl3pPr>
              <a:lvl4pPr marL="1600200" indent="-228600" defTabSz="762000">
                <a:defRPr sz="2400">
                  <a:solidFill>
                    <a:schemeClr val="tx1"/>
                  </a:solidFill>
                  <a:latin typeface="Times New Roman" pitchFamily="18" charset="0"/>
                </a:defRPr>
              </a:lvl4pPr>
              <a:lvl5pPr marL="2057400" indent="-228600" defTabSz="762000">
                <a:defRPr sz="2400">
                  <a:solidFill>
                    <a:schemeClr val="tx1"/>
                  </a:solidFill>
                  <a:latin typeface="Times New Roman" pitchFamily="18" charset="0"/>
                </a:defRPr>
              </a:lvl5pPr>
              <a:lvl6pPr marL="2514600" indent="-228600" defTabSz="762000" eaLnBrk="0" fontAlgn="base" hangingPunct="0">
                <a:spcBef>
                  <a:spcPct val="0"/>
                </a:spcBef>
                <a:spcAft>
                  <a:spcPct val="0"/>
                </a:spcAft>
                <a:defRPr sz="2400">
                  <a:solidFill>
                    <a:schemeClr val="tx1"/>
                  </a:solidFill>
                  <a:latin typeface="Times New Roman" pitchFamily="18" charset="0"/>
                </a:defRPr>
              </a:lvl6pPr>
              <a:lvl7pPr marL="2971800" indent="-228600" defTabSz="762000" eaLnBrk="0" fontAlgn="base" hangingPunct="0">
                <a:spcBef>
                  <a:spcPct val="0"/>
                </a:spcBef>
                <a:spcAft>
                  <a:spcPct val="0"/>
                </a:spcAft>
                <a:defRPr sz="2400">
                  <a:solidFill>
                    <a:schemeClr val="tx1"/>
                  </a:solidFill>
                  <a:latin typeface="Times New Roman" pitchFamily="18" charset="0"/>
                </a:defRPr>
              </a:lvl7pPr>
              <a:lvl8pPr marL="3429000" indent="-228600" defTabSz="762000" eaLnBrk="0" fontAlgn="base" hangingPunct="0">
                <a:spcBef>
                  <a:spcPct val="0"/>
                </a:spcBef>
                <a:spcAft>
                  <a:spcPct val="0"/>
                </a:spcAft>
                <a:defRPr sz="2400">
                  <a:solidFill>
                    <a:schemeClr val="tx1"/>
                  </a:solidFill>
                  <a:latin typeface="Times New Roman" pitchFamily="18" charset="0"/>
                </a:defRPr>
              </a:lvl8pPr>
              <a:lvl9pPr marL="3886200" indent="-228600" defTabSz="762000" eaLnBrk="0" fontAlgn="base" hangingPunct="0">
                <a:spcBef>
                  <a:spcPct val="0"/>
                </a:spcBef>
                <a:spcAft>
                  <a:spcPct val="0"/>
                </a:spcAft>
                <a:defRPr sz="2400">
                  <a:solidFill>
                    <a:schemeClr val="tx1"/>
                  </a:solidFill>
                  <a:latin typeface="Times New Roman" pitchFamily="18" charset="0"/>
                </a:defRPr>
              </a:lvl9pPr>
            </a:lstStyle>
            <a:p>
              <a:r>
                <a:rPr lang="fr-FR" sz="2000" b="1"/>
                <a:t>1.00 [0.76, 1.32]</a:t>
              </a:r>
            </a:p>
          </p:txBody>
        </p:sp>
        <p:sp>
          <p:nvSpPr>
            <p:cNvPr id="6164" name="Text Box 34"/>
            <p:cNvSpPr txBox="1">
              <a:spLocks noChangeArrowheads="1"/>
            </p:cNvSpPr>
            <p:nvPr/>
          </p:nvSpPr>
          <p:spPr bwMode="auto">
            <a:xfrm>
              <a:off x="6076950" y="4906963"/>
              <a:ext cx="1876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a:defRPr sz="2400">
                  <a:solidFill>
                    <a:schemeClr val="tx1"/>
                  </a:solidFill>
                  <a:latin typeface="Times New Roman" pitchFamily="18" charset="0"/>
                </a:defRPr>
              </a:lvl1pPr>
              <a:lvl2pPr marL="742950" indent="-285750" defTabSz="762000">
                <a:defRPr sz="2400">
                  <a:solidFill>
                    <a:schemeClr val="tx1"/>
                  </a:solidFill>
                  <a:latin typeface="Times New Roman" pitchFamily="18" charset="0"/>
                </a:defRPr>
              </a:lvl2pPr>
              <a:lvl3pPr marL="1143000" indent="-228600" defTabSz="762000">
                <a:defRPr sz="2400">
                  <a:solidFill>
                    <a:schemeClr val="tx1"/>
                  </a:solidFill>
                  <a:latin typeface="Times New Roman" pitchFamily="18" charset="0"/>
                </a:defRPr>
              </a:lvl3pPr>
              <a:lvl4pPr marL="1600200" indent="-228600" defTabSz="762000">
                <a:defRPr sz="2400">
                  <a:solidFill>
                    <a:schemeClr val="tx1"/>
                  </a:solidFill>
                  <a:latin typeface="Times New Roman" pitchFamily="18" charset="0"/>
                </a:defRPr>
              </a:lvl4pPr>
              <a:lvl5pPr marL="2057400" indent="-228600" defTabSz="762000">
                <a:defRPr sz="2400">
                  <a:solidFill>
                    <a:schemeClr val="tx1"/>
                  </a:solidFill>
                  <a:latin typeface="Times New Roman" pitchFamily="18" charset="0"/>
                </a:defRPr>
              </a:lvl5pPr>
              <a:lvl6pPr marL="2514600" indent="-228600" defTabSz="762000" eaLnBrk="0" fontAlgn="base" hangingPunct="0">
                <a:spcBef>
                  <a:spcPct val="0"/>
                </a:spcBef>
                <a:spcAft>
                  <a:spcPct val="0"/>
                </a:spcAft>
                <a:defRPr sz="2400">
                  <a:solidFill>
                    <a:schemeClr val="tx1"/>
                  </a:solidFill>
                  <a:latin typeface="Times New Roman" pitchFamily="18" charset="0"/>
                </a:defRPr>
              </a:lvl6pPr>
              <a:lvl7pPr marL="2971800" indent="-228600" defTabSz="762000" eaLnBrk="0" fontAlgn="base" hangingPunct="0">
                <a:spcBef>
                  <a:spcPct val="0"/>
                </a:spcBef>
                <a:spcAft>
                  <a:spcPct val="0"/>
                </a:spcAft>
                <a:defRPr sz="2400">
                  <a:solidFill>
                    <a:schemeClr val="tx1"/>
                  </a:solidFill>
                  <a:latin typeface="Times New Roman" pitchFamily="18" charset="0"/>
                </a:defRPr>
              </a:lvl7pPr>
              <a:lvl8pPr marL="3429000" indent="-228600" defTabSz="762000" eaLnBrk="0" fontAlgn="base" hangingPunct="0">
                <a:spcBef>
                  <a:spcPct val="0"/>
                </a:spcBef>
                <a:spcAft>
                  <a:spcPct val="0"/>
                </a:spcAft>
                <a:defRPr sz="2400">
                  <a:solidFill>
                    <a:schemeClr val="tx1"/>
                  </a:solidFill>
                  <a:latin typeface="Times New Roman" pitchFamily="18" charset="0"/>
                </a:defRPr>
              </a:lvl8pPr>
              <a:lvl9pPr marL="3886200" indent="-228600" defTabSz="762000" eaLnBrk="0" fontAlgn="base" hangingPunct="0">
                <a:spcBef>
                  <a:spcPct val="0"/>
                </a:spcBef>
                <a:spcAft>
                  <a:spcPct val="0"/>
                </a:spcAft>
                <a:defRPr sz="2400">
                  <a:solidFill>
                    <a:schemeClr val="tx1"/>
                  </a:solidFill>
                  <a:latin typeface="Times New Roman" pitchFamily="18" charset="0"/>
                </a:defRPr>
              </a:lvl9pPr>
            </a:lstStyle>
            <a:p>
              <a:r>
                <a:rPr lang="fr-FR" sz="2000" b="1"/>
                <a:t>1.00 [0.88, 1.14]</a:t>
              </a:r>
            </a:p>
          </p:txBody>
        </p:sp>
        <p:sp>
          <p:nvSpPr>
            <p:cNvPr id="3" name="ZoneTexte 2"/>
            <p:cNvSpPr txBox="1"/>
            <p:nvPr/>
          </p:nvSpPr>
          <p:spPr>
            <a:xfrm>
              <a:off x="1187624" y="3633931"/>
              <a:ext cx="3034420" cy="369332"/>
            </a:xfrm>
            <a:prstGeom prst="rect">
              <a:avLst/>
            </a:prstGeom>
            <a:noFill/>
          </p:spPr>
          <p:txBody>
            <a:bodyPr wrap="none" rtlCol="0">
              <a:spAutoFit/>
            </a:bodyPr>
            <a:lstStyle/>
            <a:p>
              <a:r>
                <a:rPr lang="fr-FR"/>
                <a:t>Nouveau traitement supérieur</a:t>
              </a:r>
            </a:p>
          </p:txBody>
        </p:sp>
        <p:sp>
          <p:nvSpPr>
            <p:cNvPr id="37" name="ZoneTexte 36"/>
            <p:cNvSpPr txBox="1"/>
            <p:nvPr/>
          </p:nvSpPr>
          <p:spPr>
            <a:xfrm>
              <a:off x="4355976" y="3635732"/>
              <a:ext cx="2939138" cy="369332"/>
            </a:xfrm>
            <a:prstGeom prst="rect">
              <a:avLst/>
            </a:prstGeom>
            <a:noFill/>
          </p:spPr>
          <p:txBody>
            <a:bodyPr wrap="none" rtlCol="0">
              <a:spAutoFit/>
            </a:bodyPr>
            <a:lstStyle/>
            <a:p>
              <a:r>
                <a:rPr lang="fr-FR"/>
                <a:t>Nouveau traitement inférieur</a:t>
              </a:r>
            </a:p>
          </p:txBody>
        </p:sp>
      </p:grpSp>
      <p:sp>
        <p:nvSpPr>
          <p:cNvPr id="2" name="ZoneTexte 1">
            <a:extLst>
              <a:ext uri="{FF2B5EF4-FFF2-40B4-BE49-F238E27FC236}">
                <a16:creationId xmlns:a16="http://schemas.microsoft.com/office/drawing/2014/main" id="{A01C5661-12A9-C147-B0E8-9C6D8DC114A0}"/>
              </a:ext>
            </a:extLst>
          </p:cNvPr>
          <p:cNvSpPr txBox="1"/>
          <p:nvPr/>
        </p:nvSpPr>
        <p:spPr>
          <a:xfrm>
            <a:off x="41895" y="6501251"/>
            <a:ext cx="4518994" cy="369332"/>
          </a:xfrm>
          <a:prstGeom prst="rect">
            <a:avLst/>
          </a:prstGeom>
          <a:noFill/>
        </p:spPr>
        <p:txBody>
          <a:bodyPr wrap="none" rtlCol="0">
            <a:spAutoFit/>
          </a:bodyPr>
          <a:lstStyle/>
          <a:p>
            <a:r>
              <a:rPr lang="fr-FR"/>
              <a:t>Diapo Prof </a:t>
            </a:r>
            <a:r>
              <a:rPr lang="fr-FR" err="1"/>
              <a:t>Cucherat</a:t>
            </a:r>
            <a:r>
              <a:rPr lang="fr-FR"/>
              <a:t>, utilisée avec autorisation</a:t>
            </a:r>
          </a:p>
        </p:txBody>
      </p:sp>
      <p:sp>
        <p:nvSpPr>
          <p:cNvPr id="5" name="Espace réservé du numéro de diapositive 4">
            <a:extLst>
              <a:ext uri="{FF2B5EF4-FFF2-40B4-BE49-F238E27FC236}">
                <a16:creationId xmlns:a16="http://schemas.microsoft.com/office/drawing/2014/main" id="{12C103A0-0F29-1643-892B-97BB0AB6EA66}"/>
              </a:ext>
            </a:extLst>
          </p:cNvPr>
          <p:cNvSpPr>
            <a:spLocks noGrp="1"/>
          </p:cNvSpPr>
          <p:nvPr>
            <p:ph type="sldNum" sz="quarter" idx="12"/>
          </p:nvPr>
        </p:nvSpPr>
        <p:spPr/>
        <p:txBody>
          <a:bodyPr/>
          <a:lstStyle/>
          <a:p>
            <a:fld id="{9D907898-FF70-A644-9B5F-D7E152DBAA51}" type="slidenum">
              <a:rPr lang="fr-FR" smtClean="0"/>
              <a:t>9</a:t>
            </a:fld>
            <a:endParaRPr lang="fr-FR"/>
          </a:p>
        </p:txBody>
      </p:sp>
      <p:sp>
        <p:nvSpPr>
          <p:cNvPr id="6" name="ZoneTexte 5">
            <a:extLst>
              <a:ext uri="{FF2B5EF4-FFF2-40B4-BE49-F238E27FC236}">
                <a16:creationId xmlns:a16="http://schemas.microsoft.com/office/drawing/2014/main" id="{C706BE69-3BD9-DB4C-B8DE-CB50EC506158}"/>
              </a:ext>
            </a:extLst>
          </p:cNvPr>
          <p:cNvSpPr txBox="1"/>
          <p:nvPr/>
        </p:nvSpPr>
        <p:spPr>
          <a:xfrm>
            <a:off x="28704" y="4093399"/>
            <a:ext cx="2756874" cy="2062103"/>
          </a:xfrm>
          <a:prstGeom prst="rect">
            <a:avLst/>
          </a:prstGeom>
          <a:noFill/>
        </p:spPr>
        <p:txBody>
          <a:bodyPr wrap="square" rtlCol="0">
            <a:spAutoFit/>
          </a:bodyPr>
          <a:lstStyle/>
          <a:p>
            <a:r>
              <a:rPr lang="fr-FR" sz="3200"/>
              <a:t>Non inférieur veut dire qu’on peut être inférieur!</a:t>
            </a:r>
          </a:p>
        </p:txBody>
      </p:sp>
    </p:spTree>
    <p:extLst>
      <p:ext uri="{BB962C8B-B14F-4D97-AF65-F5344CB8AC3E}">
        <p14:creationId xmlns:p14="http://schemas.microsoft.com/office/powerpoint/2010/main" val="4141789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13,597073768,C:\ESPACE DE TRAVAIL\KASSAI\Developpement clinique\Analyse_pptx\Media.ppcx"/>
</p:tagLst>
</file>

<file path=ppt/tags/tag1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PRESEN~1\AppData\Local\Temp\PR\data\asimages\{B6901C8F-238F-4287-83E9-E0249917259C}_14.png&quot;/&gt;&lt;left val=&quot;537&quot;/&gt;&lt;top val=&quot;355&quot;/&gt;&lt;width val=&quot;79&quot;/&gt;&lt;height val=&quot;60&quot;/&gt;&lt;hasText val=&quot;1&quot;/&gt;&lt;/Image&gt;&lt;/ThreeDShapeInfo&gt;"/>
  <p:tag name="PRESENTER_SHAPETEXTINFO" val="&lt;ShapeTextInfo&gt;&lt;TableIndex row=&quot;-1&quot; col=&quot;-1&quot;&gt;&lt;linesCount val=&quot;2&quot;/&gt;&lt;lineCharCount val=&quot;8&quot;/&gt;&lt;lineCharCount val=&quot;4&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PRESEN~1\AppData\Local\Temp\PR\data\asimages\{1D0F226F-C9E2-441B-A4AE-34E89A0D4581}_14.png&quot;/&gt;&lt;left val=&quot;478&quot;/&gt;&lt;top val=&quot;293&quot;/&gt;&lt;width val=&quot;126&quot;/&gt;&lt;height val=&quot;51&quot;/&gt;&lt;hasText val=&quot;1&quot;/&gt;&lt;/Image&gt;&lt;/ThreeDShapeInfo&gt;"/>
  <p:tag name="PRESENTER_SHAPETEXTINFO" val="&lt;ShapeTextInfo&gt;&lt;TableIndex row=&quot;-1&quot; col=&quot;-1&quot;&gt;&lt;linesCount val=&quot;1&quot;/&gt;&lt;lineCharCount val=&quot;10&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PRESEN~1\AppData\Local\Temp\PR\data\asimages\{0D4098C2-DA7F-479E-A75F-4FC8D2B939F4}_14.png&quot;/&gt;&lt;left val=&quot;633&quot;/&gt;&lt;top val=&quot;228&quot;/&gt;&lt;width val=&quot;79&quot;/&gt;&lt;height val=&quot;60&quot;/&gt;&lt;hasText val=&quot;1&quot;/&gt;&lt;/Image&gt;&lt;/ThreeDShapeInfo&gt;"/>
  <p:tag name="PRESENTER_SHAPETEXTINFO" val="&lt;ShapeTextInfo&gt;&lt;TableIndex row=&quot;-1&quot; col=&quot;-1&quot;&gt;&lt;linesCount val=&quot;2&quot;/&gt;&lt;lineCharCount val=&quot;8&quot;/&gt;&lt;lineCharCount val=&quot;3&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PRESEN~1\AppData\Local\Temp\PR\data\asimages\{17035D50-1816-4215-BCB5-DDAA1D1AD1D0}_14.png&quot;/&gt;&lt;left val=&quot;633&quot;/&gt;&lt;top val=&quot;355&quot;/&gt;&lt;width val=&quot;79&quot;/&gt;&lt;height val=&quot;60&quot;/&gt;&lt;hasText val=&quot;1&quot;/&gt;&lt;/Image&gt;&lt;/ThreeDShapeInfo&gt;"/>
  <p:tag name="PRESENTER_SHAPETEXTINFO" val="&lt;ShapeTextInfo&gt;&lt;TableIndex row=&quot;-1&quot; col=&quot;-1&quot;&gt;&lt;linesCount val=&quot;2&quot;/&gt;&lt;lineCharCount val=&quot;8&quot;/&gt;&lt;lineCharCount val=&quot;3&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PRESEN~1\AppData\Local\Temp\PR\data\asimages\{23554A6F-A557-4476-92F7-82294656C559}_14.png&quot;/&gt;&lt;left val=&quot;383&quot;/&gt;&lt;top val=&quot;133&quot;/&gt;&lt;width val=&quot;256&quot;/&gt;&lt;height val=&quot;39&quot;/&gt;&lt;hasText val=&quot;1&quot;/&gt;&lt;/Image&gt;&lt;/ThreeDShapeInfo&gt;"/>
  <p:tag name="PRESENTER_SHAPETEXTINFO" val="&lt;ShapeTextInfo&gt;&lt;TableIndex row=&quot;-1&quot; col=&quot;-1&quot;&gt;&lt;linesCount val=&quot;1&quot;/&gt;&lt;lineCharCount val=&quot;34&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PRESEN~1\AppData\Local\Temp\PR\data\asimages\{036080F1-E2FB-4C42-89A0-ECB03DE8C306}_14.png&quot;/&gt;&lt;left val=&quot;616&quot;/&gt;&lt;top val=&quot;291&quot;/&gt;&lt;width val=&quot;96&quot;/&gt;&lt;height val=&quot;51&quot;/&gt;&lt;hasText val=&quot;1&quot;/&gt;&lt;/Image&gt;&lt;/ThreeDShapeInfo&gt;"/>
  <p:tag name="PRESENTER_SHAPETEXTINFO" val="&lt;ShapeTextInfo&gt;&lt;TableIndex row=&quot;-1&quot; col=&quot;-1&quot;&gt;&lt;linesCount val=&quot;1&quot;/&gt;&lt;lineCharCount val=&quot;7&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PRESEN~1\AppData\Local\Temp\PR\data\asimages\{2A1B9AC2-0EEB-4082-9A19-69CF07BAEA99}_14.png&quot;/&gt;&lt;left val=&quot;-4&quot;/&gt;&lt;top val=&quot;499&quot;/&gt;&lt;width val=&quot;276&quot;/&gt;&lt;height val=&quot;39&quot;/&gt;&lt;hasText val=&quot;1&quot;/&gt;&lt;/Image&gt;&lt;/ThreeDShapeInfo&gt;"/>
  <p:tag name="PRESENTER_SHAPETEXTINFO" val="&lt;ShapeTextInfo&gt;&lt;TableIndex row=&quot;-1&quot; col=&quot;-1&quot;&gt;&lt;linesCount val=&quot;1&quot;/&gt;&lt;lineCharCount val=&quot;34&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PRESEN~1\AppData\Local\Temp\PR\data\asimages\{AC73AF76-4136-472B-9743-C3EDADD431F7}_14.png&quot;/&gt;&lt;left val=&quot;481&quot;/&gt;&lt;top val=&quot;193&quot;/&gt;&lt;width val=&quot;121&quot;/&gt;&lt;height val=&quot;39&quot;/&gt;&lt;hasText val=&quot;1&quot;/&gt;&lt;/Image&gt;&lt;/ThreeDShapeInfo&gt;"/>
  <p:tag name="PRESENTER_SHAPETEXTINFO" val="&lt;ShapeTextInfo&gt;&lt;TableIndex row=&quot;-1&quot; col=&quot;-1&quot;&gt;&lt;linesCount val=&quot;1&quot;/&gt;&lt;lineCharCount val=&quot;13&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PRESEN~1\AppData\Local\Temp\PR\data\asimages\{E84D0C06-9EA9-4453-93A0-21A8A287B703}_14.png&quot;/&gt;&lt;left val=&quot;642&quot;/&gt;&lt;top val=&quot;191&quot;/&gt;&lt;width val=&quot;45&quot;/&gt;&lt;height val=&quot;38&quot;/&gt;&lt;hasText val=&quot;1&quot;/&gt;&lt;/Image&gt;&lt;/ThreeDShapeInfo&gt;"/>
  <p:tag name="PRESENTER_SHAPETEXTINFO" val="&lt;ShapeTextInfo&gt;&lt;TableIndex row=&quot;-1&quot; col=&quot;-1&quot;&gt;&lt;linesCount val=&quot;1&quot;/&gt;&lt;lineCharCount val=&quot;3&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PRESEN~1\AppData\Local\Temp\PR\data\asimages\{6D16EC1B-EBBD-42EF-9803-D24AEA8DD7D1}_14.png&quot;/&gt;&lt;left val=&quot;35&quot;/&gt;&lt;top val=&quot;8&quot;/&gt;&lt;width val=&quot;648&quot;/&gt;&lt;height val=&quot;90&quot;/&gt;&lt;hasText val=&quot;1&quot;/&gt;&lt;/Image&gt;&lt;/ThreeDShapeInfo&gt;"/>
  <p:tag name="PRESENTER_SHAPETEXTINFO" val="&lt;ShapeTextInfo&gt;&lt;TableIndex row=&quot;-1&quot; col=&quot;-1&quot;&gt;&lt;linesCount val=&quot;1&quot;/&gt;&lt;lineCharCount val=&quot;4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PRESEN~1\AppData\Local\Temp\PR\data\asimages\{1A31B64C-7DA5-473B-AEC9-42ED86855AF4}_14.png&quot;/&gt;&lt;left val=&quot;515&quot;/&gt;&lt;top val=&quot;500&quot;/&gt;&lt;width val=&quot;168&quot;/&gt;&lt;height val=&quot;29&quot;/&gt;&lt;hasText val=&quot;1&quot;/&gt;&lt;/Image&gt;&lt;/ThreeDShapeInfo&gt;"/>
  <p:tag name="PRESENTER_SHAPETEXTINFO" val="&lt;ShapeTextInfo&gt;&lt;TableIndex row=&quot;-1&quot; col=&quot;-1&quot;&gt;&lt;linesCount val=&quot;1&quot;/&gt;&lt;lineCharCount val=&quot;2&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HTML_AUTOSHAPE_INFO" val="&lt;ThreeDShapeInfo&gt;&lt;uuid val=&quot;{6FFA4064-925B-4C7D-A59A-DA70991DFC7A}&quot;/&gt;&lt;isInvalidForFieldText val=&quot;0&quot;/&gt;&lt;Image&gt;&lt;filename val=&quot;C:\Users\PRESEN~1\AppData\Local\Temp\PR\data\asimages\{6FFA4064-925B-4C7D-A59A-DA70991DFC7A}.png&quot;/&gt;&lt;left val=&quot;-40&quot;/&gt;&lt;top val=&quot;230&quot;/&gt;&lt;width val=&quot;622&quot;/&gt;&lt;height val=&quot;222&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PRESEN~1\AppData\Local\Temp\PR\data\asimages\{57317FDE-3F4E-445B-B858-BECC138DCA0A}_14.png&quot;/&gt;&lt;left val=&quot;95&quot;/&gt;&lt;top val=&quot;93&quot;/&gt;&lt;width val=&quot;244&quot;/&gt;&lt;height val=&quot;82&quot;/&gt;&lt;hasText val=&quot;1&quot;/&gt;&lt;/Image&gt;&lt;/ThreeDShapeInfo&gt;"/>
  <p:tag name="PRESENTER_SHAPETEXTINFO" val="&lt;ShapeTextInfo&gt;&lt;TableIndex row=&quot;-1&quot; col=&quot;-1&quot;&gt;&lt;linesCount val=&quot;3&quot;/&gt;&lt;lineCharCount val=&quot;26&quot;/&gt;&lt;lineCharCount val=&quot;30&quot;/&gt;&lt;lineCharCount val=&quot;27&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PRESEN~1\AppData\Local\Temp\PR\data\asimages\{D3EC1A9E-2578-4CDE-9108-7CC3FDD53E23}_14.png&quot;/&gt;&lt;left val=&quot;266&quot;/&gt;&lt;top val=&quot;460&quot;/&gt;&lt;width val=&quot;225&quot;/&gt;&lt;height val=&quot;39&quot;/&gt;&lt;hasText val=&quot;1&quot;/&gt;&lt;/Image&gt;&lt;/ThreeDShapeInfo&gt;"/>
  <p:tag name="PRESENTER_SHAPETEXTINFO" val="&lt;ShapeTextInfo&gt;&lt;TableIndex row=&quot;-1&quot; col=&quot;-1&quot;&gt;&lt;linesCount val=&quot;1&quot;/&gt;&lt;lineCharCount val=&quot;29&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PRESEN~1\AppData\Local\Temp\PR\data\asimages\{41287222-844F-4DCA-919E-C5E4DF44F91E}_14.png&quot;/&gt;&lt;left val=&quot;162&quot;/&gt;&lt;top val=&quot;283&quot;/&gt;&lt;width val=&quot;50&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PRESEN~1\AppData\Local\Temp\PR\data\asimages\{305B0903-5087-4CE7-9FCF-04716B2BB1A2}_14.png&quot;/&gt;&lt;left val=&quot;162&quot;/&gt;&lt;top val=&quot;340&quot;/&gt;&lt;width val=&quot;50&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PRESEN~1\AppData\Local\Temp\PR\data\asimages\{0FFDD32D-A232-42A0-887A-1CD0FBD6B5BC}_14.png&quot;/&gt;&lt;left val=&quot;525&quot;/&gt;&lt;top val=&quot;228&quot;/&gt;&lt;width val=&quot;70&quot;/&gt;&lt;height val=&quot;60&quot;/&gt;&lt;hasText val=&quot;1&quot;/&gt;&lt;/Image&gt;&lt;/ThreeDShapeInfo&gt;"/>
  <p:tag name="PRESENTER_SHAPETEXTINFO" val="&lt;ShapeTextInfo&gt;&lt;TableIndex row=&quot;-1&quot; col=&quot;-1&quot;&gt;&lt;linesCount val=&quot;2&quot;/&gt;&lt;lineCharCount val=&quot;7&quot;/&gt;&lt;lineCharCount val=&quot;4&quot;/&gt;&lt;/TableIndex&gt;&lt;/ShapeTextInfo&gt;"/>
</p:tagLst>
</file>

<file path=ppt/theme/theme1.xml><?xml version="1.0" encoding="utf-8"?>
<a:theme xmlns:a="http://schemas.openxmlformats.org/drawingml/2006/main" name="Modeleppt_NOURREDINE_HCL_Lyon">
  <a:themeElements>
    <a:clrScheme name="Bleu chau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21" id="{618827B0-80D7-405D-AC1B-A5B19FA0825A}" vid="{22DCCD2C-17BE-4577-9E38-197081809C3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Modeleppt_NOURREDINE_HCL_Lyon</Template>
  <TotalTime>14539</TotalTime>
  <Words>3949</Words>
  <Application>Microsoft Macintosh PowerPoint</Application>
  <PresentationFormat>Grand écran</PresentationFormat>
  <Paragraphs>471</Paragraphs>
  <Slides>48</Slides>
  <Notes>14</Notes>
  <HiddenSlides>1</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48</vt:i4>
      </vt:variant>
    </vt:vector>
  </HeadingPairs>
  <TitlesOfParts>
    <vt:vector size="57" baseType="lpstr">
      <vt:lpstr>-apple-system</vt:lpstr>
      <vt:lpstr>Arial</vt:lpstr>
      <vt:lpstr>Calibri</vt:lpstr>
      <vt:lpstr>Europa</vt:lpstr>
      <vt:lpstr>Lato</vt:lpstr>
      <vt:lpstr>Open Sans</vt:lpstr>
      <vt:lpstr>Police système</vt:lpstr>
      <vt:lpstr>Wingdings</vt:lpstr>
      <vt:lpstr>Modeleppt_NOURREDINE_HCL_Lyon</vt:lpstr>
      <vt:lpstr>ED : Essais clinique de non infériorité</vt:lpstr>
      <vt:lpstr>QCM 1 Pourquoi un design de non-infériorité est acceptable dans la comparaison de l’activation comportementale (behavioural activation - BA) et de la thérapie cognitivo comportementale (cognitive behavioural therapy -CBT)? </vt:lpstr>
      <vt:lpstr>Pourquoi faire un essai de non-infériorité</vt:lpstr>
      <vt:lpstr>Pourquoi faire un essai de non-infériorité ? Dans le contexte de l’article</vt:lpstr>
      <vt:lpstr>Présentation PowerPoint</vt:lpstr>
      <vt:lpstr>QCM 2 Concernant le seuil de non-infériorité de cette étude quelle(s) est(sont) le(s) bonne(s) réponse(s) ? </vt:lpstr>
      <vt:lpstr>QRU 3 Idéalement la borne de noninfériorité aurait dû être choisie en utilisant</vt:lpstr>
      <vt:lpstr>Le seuil de non infériorité En théorie</vt:lpstr>
      <vt:lpstr>Mise en évidence de l’équivalence : problématique</vt:lpstr>
      <vt:lpstr>Seuil de noninfériorité, différence de risque</vt:lpstr>
      <vt:lpstr>Marge de noninfériorité (avant l’essai)?</vt:lpstr>
      <vt:lpstr>Conclusion sur noninfériorité après l’essai</vt:lpstr>
      <vt:lpstr>Marge de noninfériorité</vt:lpstr>
      <vt:lpstr>Synthèse : fixation de la limite de non infériorité</vt:lpstr>
      <vt:lpstr>Fixation de la limite de non infériorité</vt:lpstr>
      <vt:lpstr>Conséquence du choix de la limite</vt:lpstr>
      <vt:lpstr>Point Important Noninfériorité</vt:lpstr>
      <vt:lpstr>Effects on all stroke (ischemic and hemorrhagic)</vt:lpstr>
      <vt:lpstr>Seuil de NonInfériorité risque relatif</vt:lpstr>
      <vt:lpstr>Seuil de NonInfériorité risque relatif</vt:lpstr>
      <vt:lpstr>Présentation PowerPoint</vt:lpstr>
      <vt:lpstr>QCM 4 Concernant le critère de jugement principal cochez la(les) bonne(s) réponse(s)  </vt:lpstr>
      <vt:lpstr>QCM 5 Concernant les résultats sur l’analyse du critère de jugement principal cochez la(les) bonne(s) réponse(s) </vt:lpstr>
      <vt:lpstr>Présentation PowerPoint</vt:lpstr>
      <vt:lpstr>QCM 6. Si les auteurs avaient choisi une mesure du critère de jugement principal par hétéro-questionnaire, sachant que les hétéro-questionnaires sont des instruments de mesure plus précis que les auto-questionnaires, quelles auraient pu être les conséquences sur l’étude ? </vt:lpstr>
      <vt:lpstr>QCM 7 Les auteurs expliquent avoir vérifiés la qualité des deux interventions en cotant les films des sessions psychothérapeutiques. Dans quel but ?</vt:lpstr>
      <vt:lpstr>QCM 7</vt:lpstr>
      <vt:lpstr>Les essais en NI sont sensibles à :</vt:lpstr>
      <vt:lpstr>QCM 8. Quel(s) est(sont) le(s) critère(s) pour interpréter un essai de non-infériorité en un essai de supériorité ? </vt:lpstr>
      <vt:lpstr>Présentation PowerPoint</vt:lpstr>
      <vt:lpstr>Seuil de noninfériorité différence de risque</vt:lpstr>
      <vt:lpstr>Analyse en intention de traitement (ITT)</vt:lpstr>
      <vt:lpstr>QCM 9 Concernant les populations d’analyse de cet essai, quelle(s) est(sont) la(les) bonne(s) réponse(s) ?</vt:lpstr>
      <vt:lpstr>1) Expliquez pourquoi une analyse en intention de traiter ne sera pas conservatrice dans un essai clinique de non-infériorité, alors que l’analyse per protocole est conservatrice. </vt:lpstr>
      <vt:lpstr>Présentation PowerPoint</vt:lpstr>
      <vt:lpstr>Q. 2</vt:lpstr>
      <vt:lpstr>Q. 2</vt:lpstr>
      <vt:lpstr>Présentation PowerPoint</vt:lpstr>
      <vt:lpstr>Q. Ouverte 3 : </vt:lpstr>
      <vt:lpstr>Question ouverte 3 :  Risque de base 10%, seuil absolu acceptable 5%</vt:lpstr>
      <vt:lpstr>Messages à retenir : LCA des essais de noninfériorité </vt:lpstr>
      <vt:lpstr>Messages à retenir : LCA des essais de non infériorité pertinence clinique</vt:lpstr>
      <vt:lpstr>Messages à retenir : non-infériorité vers supériorité</vt:lpstr>
      <vt:lpstr>Merci de votre attention</vt:lpstr>
      <vt:lpstr>Sujet LCA 2021</vt:lpstr>
      <vt:lpstr>Réponse d’un étudiant</vt:lpstr>
      <vt:lpstr>Interprétation de la limite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 non infériorité</dc:title>
  <dc:creator>Mikail NOURREDINE</dc:creator>
  <cp:lastModifiedBy>KASSAI-KOUPAI, Behrouz</cp:lastModifiedBy>
  <cp:revision>149</cp:revision>
  <dcterms:created xsi:type="dcterms:W3CDTF">2021-10-08T13:25:26Z</dcterms:created>
  <dcterms:modified xsi:type="dcterms:W3CDTF">2024-11-08T08:29:53Z</dcterms:modified>
</cp:coreProperties>
</file>