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5"/>
  </p:notesMasterIdLst>
  <p:sldIdLst>
    <p:sldId id="256" r:id="rId2"/>
    <p:sldId id="263" r:id="rId3"/>
    <p:sldId id="266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3"/>
    <p:restoredTop sz="88082" autoAdjust="0"/>
  </p:normalViewPr>
  <p:slideViewPr>
    <p:cSldViewPr snapToGrid="0">
      <p:cViewPr varScale="1">
        <p:scale>
          <a:sx n="104" d="100"/>
          <a:sy n="104" d="100"/>
        </p:scale>
        <p:origin x="15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F5019-044C-4B07-8799-119C54EB3383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39D14-2342-4DFD-8176-27501598EE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98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871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143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AE03DE0-EB5D-452C-9616-ED172227F9D4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6EBE291-D37B-4FCC-8AB9-A759B5AC5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55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100">
              <a:srgbClr val="FFFFFF"/>
            </a:gs>
            <a:gs pos="0">
              <a:schemeClr val="bg1"/>
            </a:gs>
            <a:gs pos="100000">
              <a:schemeClr val="bg1"/>
            </a:gs>
          </a:gsLst>
          <a:path path="circle">
            <a:fillToRect t="100000" r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pic>
        <p:nvPicPr>
          <p:cNvPr id="1027" name="Picture 3" descr="D:\Donnée 2\Monique\Appels à projets 2012-2013\Diaporama LYON EST\bas-de-page-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9" y="5779320"/>
            <a:ext cx="77597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07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100">
              <a:srgbClr val="FFFFFF"/>
            </a:gs>
            <a:gs pos="0">
              <a:schemeClr val="bg1"/>
            </a:gs>
            <a:gs pos="100000">
              <a:schemeClr val="bg1"/>
            </a:gs>
          </a:gsLst>
          <a:path path="circle">
            <a:fillToRect t="100000" r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54448" y="0"/>
            <a:ext cx="6858000" cy="23876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ED </a:t>
            </a:r>
            <a:br>
              <a:rPr lang="fr-FR" sz="3600" b="1" dirty="0" smtClean="0"/>
            </a:br>
            <a:r>
              <a:rPr lang="fr-FR" sz="3600" b="1" dirty="0" smtClean="0"/>
              <a:t>LCA </a:t>
            </a:r>
            <a:r>
              <a:rPr lang="fr-FR" sz="3600" b="1" dirty="0"/>
              <a:t>des études d’évaluation diagnostique </a:t>
            </a:r>
            <a:endParaRPr lang="fr-FR" sz="3600" dirty="0"/>
          </a:p>
        </p:txBody>
      </p:sp>
      <p:sp>
        <p:nvSpPr>
          <p:cNvPr id="5" name="Forme libre 4"/>
          <p:cNvSpPr/>
          <p:nvPr/>
        </p:nvSpPr>
        <p:spPr>
          <a:xfrm>
            <a:off x="2548348" y="2549633"/>
            <a:ext cx="3870200" cy="193608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185340 w 5986065"/>
              <a:gd name="connsiteY0" fmla="*/ 0 h 623529"/>
              <a:gd name="connsiteX1" fmla="*/ 103461 w 5986065"/>
              <a:gd name="connsiteY1" fmla="*/ 292655 h 623529"/>
              <a:gd name="connsiteX2" fmla="*/ 1842690 w 5986065"/>
              <a:gd name="connsiteY2" fmla="*/ 619125 h 623529"/>
              <a:gd name="connsiteX3" fmla="*/ 3890565 w 5986065"/>
              <a:gd name="connsiteY3" fmla="*/ 485775 h 623529"/>
              <a:gd name="connsiteX4" fmla="*/ 5643165 w 5986065"/>
              <a:gd name="connsiteY4" fmla="*/ 552450 h 623529"/>
              <a:gd name="connsiteX5" fmla="*/ 5986065 w 5986065"/>
              <a:gd name="connsiteY5" fmla="*/ 561975 h 623529"/>
              <a:gd name="connsiteX0" fmla="*/ 0 w 6372225"/>
              <a:gd name="connsiteY0" fmla="*/ 197013 h 353817"/>
              <a:gd name="connsiteX1" fmla="*/ 489621 w 6372225"/>
              <a:gd name="connsiteY1" fmla="*/ 22943 h 353817"/>
              <a:gd name="connsiteX2" fmla="*/ 2228850 w 6372225"/>
              <a:gd name="connsiteY2" fmla="*/ 349413 h 353817"/>
              <a:gd name="connsiteX3" fmla="*/ 4276725 w 6372225"/>
              <a:gd name="connsiteY3" fmla="*/ 216063 h 353817"/>
              <a:gd name="connsiteX4" fmla="*/ 6029325 w 6372225"/>
              <a:gd name="connsiteY4" fmla="*/ 282738 h 353817"/>
              <a:gd name="connsiteX5" fmla="*/ 6372225 w 6372225"/>
              <a:gd name="connsiteY5" fmla="*/ 292263 h 353817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61121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5743575"/>
              <a:gd name="connsiteY0" fmla="*/ 54828 h 275236"/>
              <a:gd name="connsiteX1" fmla="*/ 432471 w 5743575"/>
              <a:gd name="connsiteY1" fmla="*/ 42683 h 275236"/>
              <a:gd name="connsiteX2" fmla="*/ 1600200 w 5743575"/>
              <a:gd name="connsiteY2" fmla="*/ 273903 h 275236"/>
              <a:gd name="connsiteX3" fmla="*/ 3648075 w 5743575"/>
              <a:gd name="connsiteY3" fmla="*/ 140553 h 275236"/>
              <a:gd name="connsiteX4" fmla="*/ 5400675 w 5743575"/>
              <a:gd name="connsiteY4" fmla="*/ 207228 h 275236"/>
              <a:gd name="connsiteX5" fmla="*/ 5743575 w 5743575"/>
              <a:gd name="connsiteY5" fmla="*/ 216753 h 275236"/>
              <a:gd name="connsiteX0" fmla="*/ 704361 w 5362086"/>
              <a:gd name="connsiteY0" fmla="*/ 0 h 1430083"/>
              <a:gd name="connsiteX1" fmla="*/ 50982 w 5362086"/>
              <a:gd name="connsiteY1" fmla="*/ 1197530 h 1430083"/>
              <a:gd name="connsiteX2" fmla="*/ 1218711 w 5362086"/>
              <a:gd name="connsiteY2" fmla="*/ 1428750 h 1430083"/>
              <a:gd name="connsiteX3" fmla="*/ 3266586 w 5362086"/>
              <a:gd name="connsiteY3" fmla="*/ 1295400 h 1430083"/>
              <a:gd name="connsiteX4" fmla="*/ 5019186 w 5362086"/>
              <a:gd name="connsiteY4" fmla="*/ 1362075 h 1430083"/>
              <a:gd name="connsiteX5" fmla="*/ 5362086 w 5362086"/>
              <a:gd name="connsiteY5" fmla="*/ 1371600 h 1430083"/>
              <a:gd name="connsiteX0" fmla="*/ 877921 w 5535646"/>
              <a:gd name="connsiteY0" fmla="*/ 0 h 1430083"/>
              <a:gd name="connsiteX1" fmla="*/ 224542 w 5535646"/>
              <a:gd name="connsiteY1" fmla="*/ 1197530 h 1430083"/>
              <a:gd name="connsiteX2" fmla="*/ 1392271 w 5535646"/>
              <a:gd name="connsiteY2" fmla="*/ 1428750 h 1430083"/>
              <a:gd name="connsiteX3" fmla="*/ 3440146 w 5535646"/>
              <a:gd name="connsiteY3" fmla="*/ 1295400 h 1430083"/>
              <a:gd name="connsiteX4" fmla="*/ 5192746 w 5535646"/>
              <a:gd name="connsiteY4" fmla="*/ 1362075 h 1430083"/>
              <a:gd name="connsiteX5" fmla="*/ 5535646 w 5535646"/>
              <a:gd name="connsiteY5" fmla="*/ 1371600 h 1430083"/>
              <a:gd name="connsiteX0" fmla="*/ 877921 w 5535646"/>
              <a:gd name="connsiteY0" fmla="*/ 0 h 1477896"/>
              <a:gd name="connsiteX1" fmla="*/ 224542 w 5535646"/>
              <a:gd name="connsiteY1" fmla="*/ 1197530 h 1477896"/>
              <a:gd name="connsiteX2" fmla="*/ 1392271 w 5535646"/>
              <a:gd name="connsiteY2" fmla="*/ 1428750 h 1477896"/>
              <a:gd name="connsiteX3" fmla="*/ 3440146 w 5535646"/>
              <a:gd name="connsiteY3" fmla="*/ 1295400 h 1477896"/>
              <a:gd name="connsiteX4" fmla="*/ 5192746 w 5535646"/>
              <a:gd name="connsiteY4" fmla="*/ 1362075 h 1477896"/>
              <a:gd name="connsiteX5" fmla="*/ 5535646 w 5535646"/>
              <a:gd name="connsiteY5" fmla="*/ 1371600 h 1477896"/>
              <a:gd name="connsiteX0" fmla="*/ 0 w 5311104"/>
              <a:gd name="connsiteY0" fmla="*/ 0 h 280366"/>
              <a:gd name="connsiteX1" fmla="*/ 1167729 w 5311104"/>
              <a:gd name="connsiteY1" fmla="*/ 231220 h 280366"/>
              <a:gd name="connsiteX2" fmla="*/ 3215604 w 5311104"/>
              <a:gd name="connsiteY2" fmla="*/ 97870 h 280366"/>
              <a:gd name="connsiteX3" fmla="*/ 4968204 w 5311104"/>
              <a:gd name="connsiteY3" fmla="*/ 164545 h 280366"/>
              <a:gd name="connsiteX4" fmla="*/ 5311104 w 5311104"/>
              <a:gd name="connsiteY4" fmla="*/ 174070 h 280366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501604"/>
              <a:gd name="connsiteY0" fmla="*/ 0 h 157447"/>
              <a:gd name="connsiteX1" fmla="*/ 1358229 w 5501604"/>
              <a:gd name="connsiteY1" fmla="*/ 155020 h 157447"/>
              <a:gd name="connsiteX2" fmla="*/ 3406104 w 5501604"/>
              <a:gd name="connsiteY2" fmla="*/ 21670 h 157447"/>
              <a:gd name="connsiteX3" fmla="*/ 5158704 w 5501604"/>
              <a:gd name="connsiteY3" fmla="*/ 88345 h 157447"/>
              <a:gd name="connsiteX4" fmla="*/ 5501604 w 5501604"/>
              <a:gd name="connsiteY4" fmla="*/ 97870 h 157447"/>
              <a:gd name="connsiteX0" fmla="*/ 0 w 5501604"/>
              <a:gd name="connsiteY0" fmla="*/ 16098 h 171194"/>
              <a:gd name="connsiteX1" fmla="*/ 1358229 w 5501604"/>
              <a:gd name="connsiteY1" fmla="*/ 171118 h 171194"/>
              <a:gd name="connsiteX2" fmla="*/ 3406104 w 5501604"/>
              <a:gd name="connsiteY2" fmla="*/ 37768 h 171194"/>
              <a:gd name="connsiteX3" fmla="*/ 5158704 w 5501604"/>
              <a:gd name="connsiteY3" fmla="*/ 104443 h 171194"/>
              <a:gd name="connsiteX4" fmla="*/ 5501604 w 5501604"/>
              <a:gd name="connsiteY4" fmla="*/ 113968 h 171194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4"/>
              <a:gd name="connsiteX1" fmla="*/ 1853529 w 5501604"/>
              <a:gd name="connsiteY1" fmla="*/ 243900 h 243954"/>
              <a:gd name="connsiteX2" fmla="*/ 3406104 w 5501604"/>
              <a:gd name="connsiteY2" fmla="*/ 34350 h 243954"/>
              <a:gd name="connsiteX3" fmla="*/ 5158704 w 5501604"/>
              <a:gd name="connsiteY3" fmla="*/ 101025 h 243954"/>
              <a:gd name="connsiteX4" fmla="*/ 5501604 w 5501604"/>
              <a:gd name="connsiteY4" fmla="*/ 110550 h 243954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26734 h 258024"/>
              <a:gd name="connsiteX1" fmla="*/ 1853529 w 5501604"/>
              <a:gd name="connsiteY1" fmla="*/ 257954 h 258024"/>
              <a:gd name="connsiteX2" fmla="*/ 3406104 w 5501604"/>
              <a:gd name="connsiteY2" fmla="*/ 48404 h 258024"/>
              <a:gd name="connsiteX3" fmla="*/ 5092029 w 5501604"/>
              <a:gd name="connsiteY3" fmla="*/ 76979 h 258024"/>
              <a:gd name="connsiteX4" fmla="*/ 5501604 w 5501604"/>
              <a:gd name="connsiteY4" fmla="*/ 124604 h 258024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160267"/>
              <a:gd name="connsiteY0" fmla="*/ 12448 h 258144"/>
              <a:gd name="connsiteX1" fmla="*/ 1512192 w 5160267"/>
              <a:gd name="connsiteY1" fmla="*/ 257955 h 258144"/>
              <a:gd name="connsiteX2" fmla="*/ 3064767 w 5160267"/>
              <a:gd name="connsiteY2" fmla="*/ 48405 h 258144"/>
              <a:gd name="connsiteX3" fmla="*/ 4750692 w 5160267"/>
              <a:gd name="connsiteY3" fmla="*/ 76980 h 258144"/>
              <a:gd name="connsiteX4" fmla="*/ 5160267 w 5160267"/>
              <a:gd name="connsiteY4" fmla="*/ 124605 h 25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0267" h="258144">
                <a:moveTo>
                  <a:pt x="0" y="12448"/>
                </a:moveTo>
                <a:cubicBezTo>
                  <a:pt x="637533" y="46222"/>
                  <a:pt x="1001398" y="251962"/>
                  <a:pt x="1512192" y="257955"/>
                </a:cubicBezTo>
                <a:cubicBezTo>
                  <a:pt x="2022986" y="263948"/>
                  <a:pt x="2448817" y="126193"/>
                  <a:pt x="3064767" y="48405"/>
                </a:cubicBezTo>
                <a:cubicBezTo>
                  <a:pt x="3680717" y="-29383"/>
                  <a:pt x="4074417" y="-8745"/>
                  <a:pt x="4750692" y="76980"/>
                </a:cubicBezTo>
                <a:lnTo>
                  <a:pt x="5160267" y="124605"/>
                </a:lnTo>
              </a:path>
            </a:pathLst>
          </a:custGeom>
          <a:noFill/>
          <a:ln w="2540">
            <a:solidFill>
              <a:srgbClr val="078F9D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srgbClr val="25A79B"/>
              </a:solidFill>
            </a:endParaRPr>
          </a:p>
        </p:txBody>
      </p:sp>
      <p:sp>
        <p:nvSpPr>
          <p:cNvPr id="6" name="Forme libre 5"/>
          <p:cNvSpPr/>
          <p:nvPr/>
        </p:nvSpPr>
        <p:spPr>
          <a:xfrm rot="-10860000">
            <a:off x="2604997" y="2603673"/>
            <a:ext cx="3959495" cy="99438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4143 h 379566"/>
              <a:gd name="connsiteX1" fmla="*/ 828675 w 5195794"/>
              <a:gd name="connsiteY1" fmla="*/ 156543 h 379566"/>
              <a:gd name="connsiteX2" fmla="*/ 2970954 w 5195794"/>
              <a:gd name="connsiteY2" fmla="*/ 72473 h 379566"/>
              <a:gd name="connsiteX3" fmla="*/ 4392556 w 5195794"/>
              <a:gd name="connsiteY3" fmla="*/ 0 h 379566"/>
              <a:gd name="connsiteX4" fmla="*/ 5195794 w 5195794"/>
              <a:gd name="connsiteY4" fmla="*/ 379566 h 379566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56473 h 431896"/>
              <a:gd name="connsiteX1" fmla="*/ 828675 w 5195794"/>
              <a:gd name="connsiteY1" fmla="*/ 208873 h 431896"/>
              <a:gd name="connsiteX2" fmla="*/ 2970954 w 5195794"/>
              <a:gd name="connsiteY2" fmla="*/ 124803 h 431896"/>
              <a:gd name="connsiteX3" fmla="*/ 4392556 w 5195794"/>
              <a:gd name="connsiteY3" fmla="*/ 52330 h 431896"/>
              <a:gd name="connsiteX4" fmla="*/ 5195794 w 5195794"/>
              <a:gd name="connsiteY4" fmla="*/ 431896 h 43189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47289 h 422712"/>
              <a:gd name="connsiteX1" fmla="*/ 1077285 w 5195794"/>
              <a:gd name="connsiteY1" fmla="*/ 146870 h 422712"/>
              <a:gd name="connsiteX2" fmla="*/ 2941386 w 5195794"/>
              <a:gd name="connsiteY2" fmla="*/ 172262 h 422712"/>
              <a:gd name="connsiteX3" fmla="*/ 4392556 w 5195794"/>
              <a:gd name="connsiteY3" fmla="*/ 43146 h 422712"/>
              <a:gd name="connsiteX4" fmla="*/ 5195794 w 5195794"/>
              <a:gd name="connsiteY4" fmla="*/ 422712 h 422712"/>
              <a:gd name="connsiteX0" fmla="*/ 0 w 5195794"/>
              <a:gd name="connsiteY0" fmla="*/ 37848 h 413271"/>
              <a:gd name="connsiteX1" fmla="*/ 1077285 w 5195794"/>
              <a:gd name="connsiteY1" fmla="*/ 137429 h 413271"/>
              <a:gd name="connsiteX2" fmla="*/ 2941386 w 5195794"/>
              <a:gd name="connsiteY2" fmla="*/ 162821 h 413271"/>
              <a:gd name="connsiteX3" fmla="*/ 4392556 w 5195794"/>
              <a:gd name="connsiteY3" fmla="*/ 33705 h 413271"/>
              <a:gd name="connsiteX4" fmla="*/ 5195794 w 5195794"/>
              <a:gd name="connsiteY4" fmla="*/ 413271 h 413271"/>
              <a:gd name="connsiteX0" fmla="*/ 0 w 5195794"/>
              <a:gd name="connsiteY0" fmla="*/ 45900 h 421323"/>
              <a:gd name="connsiteX1" fmla="*/ 1011950 w 5195794"/>
              <a:gd name="connsiteY1" fmla="*/ 68129 h 421323"/>
              <a:gd name="connsiteX2" fmla="*/ 2941386 w 5195794"/>
              <a:gd name="connsiteY2" fmla="*/ 170873 h 421323"/>
              <a:gd name="connsiteX3" fmla="*/ 4392556 w 5195794"/>
              <a:gd name="connsiteY3" fmla="*/ 41757 h 421323"/>
              <a:gd name="connsiteX4" fmla="*/ 5195794 w 5195794"/>
              <a:gd name="connsiteY4" fmla="*/ 421323 h 421323"/>
              <a:gd name="connsiteX0" fmla="*/ 0 w 5673966"/>
              <a:gd name="connsiteY0" fmla="*/ 151871 h 421323"/>
              <a:gd name="connsiteX1" fmla="*/ 1490122 w 5673966"/>
              <a:gd name="connsiteY1" fmla="*/ 68129 h 421323"/>
              <a:gd name="connsiteX2" fmla="*/ 3419558 w 5673966"/>
              <a:gd name="connsiteY2" fmla="*/ 170873 h 421323"/>
              <a:gd name="connsiteX3" fmla="*/ 4870728 w 5673966"/>
              <a:gd name="connsiteY3" fmla="*/ 41757 h 421323"/>
              <a:gd name="connsiteX4" fmla="*/ 5673966 w 5673966"/>
              <a:gd name="connsiteY4" fmla="*/ 421323 h 421323"/>
              <a:gd name="connsiteX0" fmla="*/ 0 w 4870728"/>
              <a:gd name="connsiteY0" fmla="*/ 151871 h 185439"/>
              <a:gd name="connsiteX1" fmla="*/ 1490122 w 4870728"/>
              <a:gd name="connsiteY1" fmla="*/ 68129 h 185439"/>
              <a:gd name="connsiteX2" fmla="*/ 3419558 w 4870728"/>
              <a:gd name="connsiteY2" fmla="*/ 170873 h 185439"/>
              <a:gd name="connsiteX3" fmla="*/ 4870728 w 4870728"/>
              <a:gd name="connsiteY3" fmla="*/ 41757 h 185439"/>
              <a:gd name="connsiteX0" fmla="*/ 0 w 5279326"/>
              <a:gd name="connsiteY0" fmla="*/ 99016 h 132584"/>
              <a:gd name="connsiteX1" fmla="*/ 1490122 w 5279326"/>
              <a:gd name="connsiteY1" fmla="*/ 15274 h 132584"/>
              <a:gd name="connsiteX2" fmla="*/ 3419558 w 5279326"/>
              <a:gd name="connsiteY2" fmla="*/ 118018 h 132584"/>
              <a:gd name="connsiteX3" fmla="*/ 5279326 w 5279326"/>
              <a:gd name="connsiteY3" fmla="*/ 48429 h 13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326" h="132584">
                <a:moveTo>
                  <a:pt x="0" y="99016"/>
                </a:moveTo>
                <a:cubicBezTo>
                  <a:pt x="276225" y="209347"/>
                  <a:pt x="920196" y="12107"/>
                  <a:pt x="1490122" y="15274"/>
                </a:cubicBezTo>
                <a:cubicBezTo>
                  <a:pt x="2060048" y="18441"/>
                  <a:pt x="2788024" y="112492"/>
                  <a:pt x="3419558" y="118018"/>
                </a:cubicBezTo>
                <a:cubicBezTo>
                  <a:pt x="4051092" y="123544"/>
                  <a:pt x="4541625" y="-93969"/>
                  <a:pt x="5279326" y="48429"/>
                </a:cubicBezTo>
              </a:path>
            </a:pathLst>
          </a:custGeom>
          <a:noFill/>
          <a:ln w="12700">
            <a:solidFill>
              <a:schemeClr val="accent6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srgbClr val="FFC000"/>
              </a:solidFill>
            </a:endParaRPr>
          </a:p>
        </p:txBody>
      </p:sp>
      <p:sp>
        <p:nvSpPr>
          <p:cNvPr id="8" name="Sous-titre 7"/>
          <p:cNvSpPr txBox="1">
            <a:spLocks noGrp="1"/>
          </p:cNvSpPr>
          <p:nvPr>
            <p:ph type="subTitle" idx="1"/>
          </p:nvPr>
        </p:nvSpPr>
        <p:spPr>
          <a:xfrm>
            <a:off x="1171575" y="3100713"/>
            <a:ext cx="6858000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UE 12 DFASM 1 </a:t>
            </a:r>
          </a:p>
          <a:p>
            <a:pPr algn="ctr"/>
            <a:r>
              <a:rPr lang="fr-FR" dirty="0">
                <a:solidFill>
                  <a:prstClr val="black"/>
                </a:solidFill>
              </a:rPr>
              <a:t>Lyon Est</a:t>
            </a:r>
          </a:p>
          <a:p>
            <a:pPr algn="ctr"/>
            <a:r>
              <a:rPr lang="fr-FR" dirty="0" smtClean="0">
                <a:solidFill>
                  <a:prstClr val="black"/>
                </a:solidFill>
              </a:rPr>
              <a:t>2023-2024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451920" y="4793407"/>
            <a:ext cx="247263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756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252316" y="118765"/>
            <a:ext cx="8597153" cy="1440161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Article 1 : </a:t>
            </a:r>
            <a:r>
              <a:rPr lang="en-US" sz="3200" b="1" dirty="0" smtClean="0">
                <a:solidFill>
                  <a:schemeClr val="accent6"/>
                </a:solidFill>
              </a:rPr>
              <a:t/>
            </a:r>
            <a:br>
              <a:rPr lang="en-US" sz="3200" b="1" dirty="0" smtClean="0">
                <a:solidFill>
                  <a:schemeClr val="accent6"/>
                </a:solidFill>
              </a:rPr>
            </a:br>
            <a:r>
              <a:rPr lang="fr-FR" sz="2800" b="1" dirty="0" smtClean="0">
                <a:solidFill>
                  <a:schemeClr val="accent6"/>
                </a:solidFill>
              </a:rPr>
              <a:t>Screening </a:t>
            </a:r>
            <a:r>
              <a:rPr lang="fr-FR" sz="2800" b="1" dirty="0">
                <a:solidFill>
                  <a:schemeClr val="accent6"/>
                </a:solidFill>
              </a:rPr>
              <a:t>of </a:t>
            </a:r>
            <a:r>
              <a:rPr lang="fr-FR" sz="2800" b="1" dirty="0" err="1">
                <a:solidFill>
                  <a:schemeClr val="accent6"/>
                </a:solidFill>
              </a:rPr>
              <a:t>hearing</a:t>
            </a:r>
            <a:r>
              <a:rPr lang="fr-FR" sz="2800" b="1" dirty="0">
                <a:solidFill>
                  <a:schemeClr val="accent6"/>
                </a:solidFill>
              </a:rPr>
              <a:t> in </a:t>
            </a:r>
            <a:r>
              <a:rPr lang="fr-FR" sz="2800" b="1" dirty="0" err="1">
                <a:solidFill>
                  <a:schemeClr val="accent6"/>
                </a:solidFill>
              </a:rPr>
              <a:t>elderly</a:t>
            </a:r>
            <a:r>
              <a:rPr lang="fr-FR" sz="2800" b="1" dirty="0">
                <a:solidFill>
                  <a:schemeClr val="accent6"/>
                </a:solidFill>
              </a:rPr>
              <a:t> people: </a:t>
            </a:r>
            <a:r>
              <a:rPr lang="fr-FR" sz="2800" b="1" dirty="0" err="1">
                <a:solidFill>
                  <a:schemeClr val="accent6"/>
                </a:solidFill>
              </a:rPr>
              <a:t>assessment</a:t>
            </a:r>
            <a:r>
              <a:rPr lang="fr-FR" sz="2800" b="1" dirty="0">
                <a:solidFill>
                  <a:schemeClr val="accent6"/>
                </a:solidFill>
              </a:rPr>
              <a:t> of </a:t>
            </a:r>
            <a:r>
              <a:rPr lang="fr-FR" sz="2800" b="1" dirty="0" err="1">
                <a:solidFill>
                  <a:schemeClr val="accent6"/>
                </a:solidFill>
              </a:rPr>
              <a:t>accuracy</a:t>
            </a:r>
            <a:r>
              <a:rPr lang="fr-FR" sz="2800" b="1" dirty="0">
                <a:solidFill>
                  <a:schemeClr val="accent6"/>
                </a:solidFill>
              </a:rPr>
              <a:t> and </a:t>
            </a:r>
            <a:r>
              <a:rPr lang="fr-FR" sz="2800" b="1" dirty="0" err="1">
                <a:solidFill>
                  <a:schemeClr val="accent6"/>
                </a:solidFill>
              </a:rPr>
              <a:t>reproducibility</a:t>
            </a:r>
            <a:r>
              <a:rPr lang="fr-FR" sz="2800" b="1" dirty="0">
                <a:solidFill>
                  <a:schemeClr val="accent6"/>
                </a:solidFill>
              </a:rPr>
              <a:t> of the </a:t>
            </a:r>
            <a:r>
              <a:rPr lang="fr-FR" sz="2800" b="1" dirty="0" err="1">
                <a:solidFill>
                  <a:schemeClr val="accent6"/>
                </a:solidFill>
              </a:rPr>
              <a:t>whispered</a:t>
            </a:r>
            <a:r>
              <a:rPr lang="fr-FR" sz="2800" b="1" dirty="0">
                <a:solidFill>
                  <a:schemeClr val="accent6"/>
                </a:solidFill>
              </a:rPr>
              <a:t> </a:t>
            </a:r>
            <a:r>
              <a:rPr lang="fr-FR" sz="2800" b="1" dirty="0" err="1">
                <a:solidFill>
                  <a:schemeClr val="accent6"/>
                </a:solidFill>
              </a:rPr>
              <a:t>voice</a:t>
            </a:r>
            <a:r>
              <a:rPr lang="fr-FR" sz="2800" b="1" dirty="0">
                <a:solidFill>
                  <a:schemeClr val="accent6"/>
                </a:solidFill>
              </a:rPr>
              <a:t> test 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endParaRPr lang="fr-FR" sz="2800" b="1" dirty="0">
              <a:solidFill>
                <a:schemeClr val="accent6"/>
              </a:solidFill>
            </a:endParaRPr>
          </a:p>
        </p:txBody>
      </p:sp>
      <p:sp>
        <p:nvSpPr>
          <p:cNvPr id="17" name="Forme libre 16"/>
          <p:cNvSpPr/>
          <p:nvPr/>
        </p:nvSpPr>
        <p:spPr>
          <a:xfrm>
            <a:off x="571502" y="2050593"/>
            <a:ext cx="7590524" cy="237356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185340 w 5986065"/>
              <a:gd name="connsiteY0" fmla="*/ 0 h 623529"/>
              <a:gd name="connsiteX1" fmla="*/ 103461 w 5986065"/>
              <a:gd name="connsiteY1" fmla="*/ 292655 h 623529"/>
              <a:gd name="connsiteX2" fmla="*/ 1842690 w 5986065"/>
              <a:gd name="connsiteY2" fmla="*/ 619125 h 623529"/>
              <a:gd name="connsiteX3" fmla="*/ 3890565 w 5986065"/>
              <a:gd name="connsiteY3" fmla="*/ 485775 h 623529"/>
              <a:gd name="connsiteX4" fmla="*/ 5643165 w 5986065"/>
              <a:gd name="connsiteY4" fmla="*/ 552450 h 623529"/>
              <a:gd name="connsiteX5" fmla="*/ 5986065 w 5986065"/>
              <a:gd name="connsiteY5" fmla="*/ 561975 h 623529"/>
              <a:gd name="connsiteX0" fmla="*/ 0 w 6372225"/>
              <a:gd name="connsiteY0" fmla="*/ 197013 h 353817"/>
              <a:gd name="connsiteX1" fmla="*/ 489621 w 6372225"/>
              <a:gd name="connsiteY1" fmla="*/ 22943 h 353817"/>
              <a:gd name="connsiteX2" fmla="*/ 2228850 w 6372225"/>
              <a:gd name="connsiteY2" fmla="*/ 349413 h 353817"/>
              <a:gd name="connsiteX3" fmla="*/ 4276725 w 6372225"/>
              <a:gd name="connsiteY3" fmla="*/ 216063 h 353817"/>
              <a:gd name="connsiteX4" fmla="*/ 6029325 w 6372225"/>
              <a:gd name="connsiteY4" fmla="*/ 282738 h 353817"/>
              <a:gd name="connsiteX5" fmla="*/ 6372225 w 6372225"/>
              <a:gd name="connsiteY5" fmla="*/ 292263 h 353817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61121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5743575"/>
              <a:gd name="connsiteY0" fmla="*/ 54828 h 275236"/>
              <a:gd name="connsiteX1" fmla="*/ 432471 w 5743575"/>
              <a:gd name="connsiteY1" fmla="*/ 42683 h 275236"/>
              <a:gd name="connsiteX2" fmla="*/ 1600200 w 5743575"/>
              <a:gd name="connsiteY2" fmla="*/ 273903 h 275236"/>
              <a:gd name="connsiteX3" fmla="*/ 3648075 w 5743575"/>
              <a:gd name="connsiteY3" fmla="*/ 140553 h 275236"/>
              <a:gd name="connsiteX4" fmla="*/ 5400675 w 5743575"/>
              <a:gd name="connsiteY4" fmla="*/ 207228 h 275236"/>
              <a:gd name="connsiteX5" fmla="*/ 5743575 w 5743575"/>
              <a:gd name="connsiteY5" fmla="*/ 216753 h 275236"/>
              <a:gd name="connsiteX0" fmla="*/ 704361 w 5362086"/>
              <a:gd name="connsiteY0" fmla="*/ 0 h 1430083"/>
              <a:gd name="connsiteX1" fmla="*/ 50982 w 5362086"/>
              <a:gd name="connsiteY1" fmla="*/ 1197530 h 1430083"/>
              <a:gd name="connsiteX2" fmla="*/ 1218711 w 5362086"/>
              <a:gd name="connsiteY2" fmla="*/ 1428750 h 1430083"/>
              <a:gd name="connsiteX3" fmla="*/ 3266586 w 5362086"/>
              <a:gd name="connsiteY3" fmla="*/ 1295400 h 1430083"/>
              <a:gd name="connsiteX4" fmla="*/ 5019186 w 5362086"/>
              <a:gd name="connsiteY4" fmla="*/ 1362075 h 1430083"/>
              <a:gd name="connsiteX5" fmla="*/ 5362086 w 5362086"/>
              <a:gd name="connsiteY5" fmla="*/ 1371600 h 1430083"/>
              <a:gd name="connsiteX0" fmla="*/ 877921 w 5535646"/>
              <a:gd name="connsiteY0" fmla="*/ 0 h 1430083"/>
              <a:gd name="connsiteX1" fmla="*/ 224542 w 5535646"/>
              <a:gd name="connsiteY1" fmla="*/ 1197530 h 1430083"/>
              <a:gd name="connsiteX2" fmla="*/ 1392271 w 5535646"/>
              <a:gd name="connsiteY2" fmla="*/ 1428750 h 1430083"/>
              <a:gd name="connsiteX3" fmla="*/ 3440146 w 5535646"/>
              <a:gd name="connsiteY3" fmla="*/ 1295400 h 1430083"/>
              <a:gd name="connsiteX4" fmla="*/ 5192746 w 5535646"/>
              <a:gd name="connsiteY4" fmla="*/ 1362075 h 1430083"/>
              <a:gd name="connsiteX5" fmla="*/ 5535646 w 5535646"/>
              <a:gd name="connsiteY5" fmla="*/ 1371600 h 1430083"/>
              <a:gd name="connsiteX0" fmla="*/ 877921 w 5535646"/>
              <a:gd name="connsiteY0" fmla="*/ 0 h 1477896"/>
              <a:gd name="connsiteX1" fmla="*/ 224542 w 5535646"/>
              <a:gd name="connsiteY1" fmla="*/ 1197530 h 1477896"/>
              <a:gd name="connsiteX2" fmla="*/ 1392271 w 5535646"/>
              <a:gd name="connsiteY2" fmla="*/ 1428750 h 1477896"/>
              <a:gd name="connsiteX3" fmla="*/ 3440146 w 5535646"/>
              <a:gd name="connsiteY3" fmla="*/ 1295400 h 1477896"/>
              <a:gd name="connsiteX4" fmla="*/ 5192746 w 5535646"/>
              <a:gd name="connsiteY4" fmla="*/ 1362075 h 1477896"/>
              <a:gd name="connsiteX5" fmla="*/ 5535646 w 5535646"/>
              <a:gd name="connsiteY5" fmla="*/ 1371600 h 1477896"/>
              <a:gd name="connsiteX0" fmla="*/ 0 w 5311104"/>
              <a:gd name="connsiteY0" fmla="*/ 0 h 280366"/>
              <a:gd name="connsiteX1" fmla="*/ 1167729 w 5311104"/>
              <a:gd name="connsiteY1" fmla="*/ 231220 h 280366"/>
              <a:gd name="connsiteX2" fmla="*/ 3215604 w 5311104"/>
              <a:gd name="connsiteY2" fmla="*/ 97870 h 280366"/>
              <a:gd name="connsiteX3" fmla="*/ 4968204 w 5311104"/>
              <a:gd name="connsiteY3" fmla="*/ 164545 h 280366"/>
              <a:gd name="connsiteX4" fmla="*/ 5311104 w 5311104"/>
              <a:gd name="connsiteY4" fmla="*/ 174070 h 280366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501604"/>
              <a:gd name="connsiteY0" fmla="*/ 0 h 157447"/>
              <a:gd name="connsiteX1" fmla="*/ 1358229 w 5501604"/>
              <a:gd name="connsiteY1" fmla="*/ 155020 h 157447"/>
              <a:gd name="connsiteX2" fmla="*/ 3406104 w 5501604"/>
              <a:gd name="connsiteY2" fmla="*/ 21670 h 157447"/>
              <a:gd name="connsiteX3" fmla="*/ 5158704 w 5501604"/>
              <a:gd name="connsiteY3" fmla="*/ 88345 h 157447"/>
              <a:gd name="connsiteX4" fmla="*/ 5501604 w 5501604"/>
              <a:gd name="connsiteY4" fmla="*/ 97870 h 157447"/>
              <a:gd name="connsiteX0" fmla="*/ 0 w 5501604"/>
              <a:gd name="connsiteY0" fmla="*/ 16098 h 171194"/>
              <a:gd name="connsiteX1" fmla="*/ 1358229 w 5501604"/>
              <a:gd name="connsiteY1" fmla="*/ 171118 h 171194"/>
              <a:gd name="connsiteX2" fmla="*/ 3406104 w 5501604"/>
              <a:gd name="connsiteY2" fmla="*/ 37768 h 171194"/>
              <a:gd name="connsiteX3" fmla="*/ 5158704 w 5501604"/>
              <a:gd name="connsiteY3" fmla="*/ 104443 h 171194"/>
              <a:gd name="connsiteX4" fmla="*/ 5501604 w 5501604"/>
              <a:gd name="connsiteY4" fmla="*/ 113968 h 171194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4"/>
              <a:gd name="connsiteX1" fmla="*/ 1853529 w 5501604"/>
              <a:gd name="connsiteY1" fmla="*/ 243900 h 243954"/>
              <a:gd name="connsiteX2" fmla="*/ 3406104 w 5501604"/>
              <a:gd name="connsiteY2" fmla="*/ 34350 h 243954"/>
              <a:gd name="connsiteX3" fmla="*/ 5158704 w 5501604"/>
              <a:gd name="connsiteY3" fmla="*/ 101025 h 243954"/>
              <a:gd name="connsiteX4" fmla="*/ 5501604 w 5501604"/>
              <a:gd name="connsiteY4" fmla="*/ 110550 h 243954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26734 h 258024"/>
              <a:gd name="connsiteX1" fmla="*/ 1853529 w 5501604"/>
              <a:gd name="connsiteY1" fmla="*/ 257954 h 258024"/>
              <a:gd name="connsiteX2" fmla="*/ 3406104 w 5501604"/>
              <a:gd name="connsiteY2" fmla="*/ 48404 h 258024"/>
              <a:gd name="connsiteX3" fmla="*/ 5092029 w 5501604"/>
              <a:gd name="connsiteY3" fmla="*/ 76979 h 258024"/>
              <a:gd name="connsiteX4" fmla="*/ 5501604 w 5501604"/>
              <a:gd name="connsiteY4" fmla="*/ 124604 h 258024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160267"/>
              <a:gd name="connsiteY0" fmla="*/ 12448 h 258144"/>
              <a:gd name="connsiteX1" fmla="*/ 1512192 w 5160267"/>
              <a:gd name="connsiteY1" fmla="*/ 257955 h 258144"/>
              <a:gd name="connsiteX2" fmla="*/ 3064767 w 5160267"/>
              <a:gd name="connsiteY2" fmla="*/ 48405 h 258144"/>
              <a:gd name="connsiteX3" fmla="*/ 4750692 w 5160267"/>
              <a:gd name="connsiteY3" fmla="*/ 76980 h 258144"/>
              <a:gd name="connsiteX4" fmla="*/ 5160267 w 5160267"/>
              <a:gd name="connsiteY4" fmla="*/ 124605 h 25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0267" h="258144">
                <a:moveTo>
                  <a:pt x="0" y="12448"/>
                </a:moveTo>
                <a:cubicBezTo>
                  <a:pt x="637533" y="46222"/>
                  <a:pt x="1001398" y="251962"/>
                  <a:pt x="1512192" y="257955"/>
                </a:cubicBezTo>
                <a:cubicBezTo>
                  <a:pt x="2022986" y="263948"/>
                  <a:pt x="2448817" y="126193"/>
                  <a:pt x="3064767" y="48405"/>
                </a:cubicBezTo>
                <a:cubicBezTo>
                  <a:pt x="3680717" y="-29383"/>
                  <a:pt x="4074417" y="-8745"/>
                  <a:pt x="4750692" y="76980"/>
                </a:cubicBezTo>
                <a:lnTo>
                  <a:pt x="5160267" y="124605"/>
                </a:lnTo>
              </a:path>
            </a:pathLst>
          </a:custGeom>
          <a:noFill/>
          <a:ln w="2540">
            <a:solidFill>
              <a:srgbClr val="078F9D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A79B"/>
              </a:solidFill>
            </a:endParaRPr>
          </a:p>
        </p:txBody>
      </p:sp>
      <p:sp>
        <p:nvSpPr>
          <p:cNvPr id="7" name="Forme libre 6"/>
          <p:cNvSpPr/>
          <p:nvPr/>
        </p:nvSpPr>
        <p:spPr>
          <a:xfrm rot="-10860000">
            <a:off x="625856" y="2117230"/>
            <a:ext cx="7765655" cy="121907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4143 h 379566"/>
              <a:gd name="connsiteX1" fmla="*/ 828675 w 5195794"/>
              <a:gd name="connsiteY1" fmla="*/ 156543 h 379566"/>
              <a:gd name="connsiteX2" fmla="*/ 2970954 w 5195794"/>
              <a:gd name="connsiteY2" fmla="*/ 72473 h 379566"/>
              <a:gd name="connsiteX3" fmla="*/ 4392556 w 5195794"/>
              <a:gd name="connsiteY3" fmla="*/ 0 h 379566"/>
              <a:gd name="connsiteX4" fmla="*/ 5195794 w 5195794"/>
              <a:gd name="connsiteY4" fmla="*/ 379566 h 379566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56473 h 431896"/>
              <a:gd name="connsiteX1" fmla="*/ 828675 w 5195794"/>
              <a:gd name="connsiteY1" fmla="*/ 208873 h 431896"/>
              <a:gd name="connsiteX2" fmla="*/ 2970954 w 5195794"/>
              <a:gd name="connsiteY2" fmla="*/ 124803 h 431896"/>
              <a:gd name="connsiteX3" fmla="*/ 4392556 w 5195794"/>
              <a:gd name="connsiteY3" fmla="*/ 52330 h 431896"/>
              <a:gd name="connsiteX4" fmla="*/ 5195794 w 5195794"/>
              <a:gd name="connsiteY4" fmla="*/ 431896 h 43189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47289 h 422712"/>
              <a:gd name="connsiteX1" fmla="*/ 1077285 w 5195794"/>
              <a:gd name="connsiteY1" fmla="*/ 146870 h 422712"/>
              <a:gd name="connsiteX2" fmla="*/ 2941386 w 5195794"/>
              <a:gd name="connsiteY2" fmla="*/ 172262 h 422712"/>
              <a:gd name="connsiteX3" fmla="*/ 4392556 w 5195794"/>
              <a:gd name="connsiteY3" fmla="*/ 43146 h 422712"/>
              <a:gd name="connsiteX4" fmla="*/ 5195794 w 5195794"/>
              <a:gd name="connsiteY4" fmla="*/ 422712 h 422712"/>
              <a:gd name="connsiteX0" fmla="*/ 0 w 5195794"/>
              <a:gd name="connsiteY0" fmla="*/ 37848 h 413271"/>
              <a:gd name="connsiteX1" fmla="*/ 1077285 w 5195794"/>
              <a:gd name="connsiteY1" fmla="*/ 137429 h 413271"/>
              <a:gd name="connsiteX2" fmla="*/ 2941386 w 5195794"/>
              <a:gd name="connsiteY2" fmla="*/ 162821 h 413271"/>
              <a:gd name="connsiteX3" fmla="*/ 4392556 w 5195794"/>
              <a:gd name="connsiteY3" fmla="*/ 33705 h 413271"/>
              <a:gd name="connsiteX4" fmla="*/ 5195794 w 5195794"/>
              <a:gd name="connsiteY4" fmla="*/ 413271 h 413271"/>
              <a:gd name="connsiteX0" fmla="*/ 0 w 5195794"/>
              <a:gd name="connsiteY0" fmla="*/ 45900 h 421323"/>
              <a:gd name="connsiteX1" fmla="*/ 1011950 w 5195794"/>
              <a:gd name="connsiteY1" fmla="*/ 68129 h 421323"/>
              <a:gd name="connsiteX2" fmla="*/ 2941386 w 5195794"/>
              <a:gd name="connsiteY2" fmla="*/ 170873 h 421323"/>
              <a:gd name="connsiteX3" fmla="*/ 4392556 w 5195794"/>
              <a:gd name="connsiteY3" fmla="*/ 41757 h 421323"/>
              <a:gd name="connsiteX4" fmla="*/ 5195794 w 5195794"/>
              <a:gd name="connsiteY4" fmla="*/ 421323 h 421323"/>
              <a:gd name="connsiteX0" fmla="*/ 0 w 5673966"/>
              <a:gd name="connsiteY0" fmla="*/ 151871 h 421323"/>
              <a:gd name="connsiteX1" fmla="*/ 1490122 w 5673966"/>
              <a:gd name="connsiteY1" fmla="*/ 68129 h 421323"/>
              <a:gd name="connsiteX2" fmla="*/ 3419558 w 5673966"/>
              <a:gd name="connsiteY2" fmla="*/ 170873 h 421323"/>
              <a:gd name="connsiteX3" fmla="*/ 4870728 w 5673966"/>
              <a:gd name="connsiteY3" fmla="*/ 41757 h 421323"/>
              <a:gd name="connsiteX4" fmla="*/ 5673966 w 5673966"/>
              <a:gd name="connsiteY4" fmla="*/ 421323 h 421323"/>
              <a:gd name="connsiteX0" fmla="*/ 0 w 4870728"/>
              <a:gd name="connsiteY0" fmla="*/ 151871 h 185439"/>
              <a:gd name="connsiteX1" fmla="*/ 1490122 w 4870728"/>
              <a:gd name="connsiteY1" fmla="*/ 68129 h 185439"/>
              <a:gd name="connsiteX2" fmla="*/ 3419558 w 4870728"/>
              <a:gd name="connsiteY2" fmla="*/ 170873 h 185439"/>
              <a:gd name="connsiteX3" fmla="*/ 4870728 w 4870728"/>
              <a:gd name="connsiteY3" fmla="*/ 41757 h 185439"/>
              <a:gd name="connsiteX0" fmla="*/ 0 w 5279326"/>
              <a:gd name="connsiteY0" fmla="*/ 99016 h 132584"/>
              <a:gd name="connsiteX1" fmla="*/ 1490122 w 5279326"/>
              <a:gd name="connsiteY1" fmla="*/ 15274 h 132584"/>
              <a:gd name="connsiteX2" fmla="*/ 3419558 w 5279326"/>
              <a:gd name="connsiteY2" fmla="*/ 118018 h 132584"/>
              <a:gd name="connsiteX3" fmla="*/ 5279326 w 5279326"/>
              <a:gd name="connsiteY3" fmla="*/ 48429 h 13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326" h="132584">
                <a:moveTo>
                  <a:pt x="0" y="99016"/>
                </a:moveTo>
                <a:cubicBezTo>
                  <a:pt x="276225" y="209347"/>
                  <a:pt x="920196" y="12107"/>
                  <a:pt x="1490122" y="15274"/>
                </a:cubicBezTo>
                <a:cubicBezTo>
                  <a:pt x="2060048" y="18441"/>
                  <a:pt x="2788024" y="112492"/>
                  <a:pt x="3419558" y="118018"/>
                </a:cubicBezTo>
                <a:cubicBezTo>
                  <a:pt x="4051092" y="123544"/>
                  <a:pt x="4541625" y="-93969"/>
                  <a:pt x="5279326" y="48429"/>
                </a:cubicBezTo>
              </a:path>
            </a:pathLst>
          </a:custGeom>
          <a:noFill/>
          <a:ln w="12700">
            <a:solidFill>
              <a:schemeClr val="accent6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090642" y="1572808"/>
            <a:ext cx="4847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Labanca </a:t>
            </a:r>
            <a:r>
              <a:rPr lang="pt-BR" sz="2000" i="1" dirty="0" smtClean="0"/>
              <a:t>et al</a:t>
            </a:r>
            <a:r>
              <a:rPr lang="pt-BR" sz="2000" dirty="0" smtClean="0"/>
              <a:t>, </a:t>
            </a:r>
            <a:r>
              <a:rPr lang="pt-BR" sz="2000" dirty="0"/>
              <a:t>Ciência &amp; saude coletiva, 2017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1925" y="2797441"/>
            <a:ext cx="8982075" cy="3203909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100" dirty="0" smtClean="0"/>
              <a:t>Décrivez en quelques mots :</a:t>
            </a:r>
          </a:p>
          <a:p>
            <a:pPr lvl="2">
              <a:lnSpc>
                <a:spcPct val="150000"/>
              </a:lnSpc>
            </a:pPr>
            <a:r>
              <a:rPr lang="fr-FR" sz="1900" dirty="0" smtClean="0"/>
              <a:t>La question de recherche, l’objectif et la population d’étude</a:t>
            </a:r>
          </a:p>
          <a:p>
            <a:pPr lvl="2">
              <a:lnSpc>
                <a:spcPct val="150000"/>
              </a:lnSpc>
            </a:pPr>
            <a:r>
              <a:rPr lang="fr-FR" sz="1900" dirty="0" smtClean="0"/>
              <a:t>Le type de l’étude</a:t>
            </a:r>
          </a:p>
          <a:p>
            <a:pPr lvl="2">
              <a:lnSpc>
                <a:spcPct val="150000"/>
              </a:lnSpc>
            </a:pPr>
            <a:r>
              <a:rPr lang="fr-FR" sz="1900" dirty="0" smtClean="0"/>
              <a:t>La méthode diagnostique (test évalué et le test de référence)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100" dirty="0"/>
              <a:t>A</a:t>
            </a:r>
            <a:r>
              <a:rPr lang="fr-FR" sz="2100" dirty="0" smtClean="0"/>
              <a:t>nalysez les résultats à partir de la table 2 et la figure 1 pour l’oreille gauche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100" dirty="0" smtClean="0"/>
              <a:t>Evaluez les biais potentiels et les méthodes mises en œuvre pour les limiter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743202" y="2409354"/>
            <a:ext cx="1615380" cy="369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0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252316" y="118765"/>
            <a:ext cx="8597153" cy="1440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Article 2 : </a:t>
            </a:r>
            <a:r>
              <a:rPr lang="en-US" sz="3200" b="1" dirty="0" smtClean="0">
                <a:solidFill>
                  <a:schemeClr val="accent6"/>
                </a:solidFill>
              </a:rPr>
              <a:t/>
            </a:r>
            <a:br>
              <a:rPr lang="en-US" sz="3200" b="1" dirty="0" smtClean="0">
                <a:solidFill>
                  <a:schemeClr val="accent6"/>
                </a:solidFill>
              </a:rPr>
            </a:br>
            <a:r>
              <a:rPr lang="fr-FR" sz="2800" b="1" dirty="0" err="1">
                <a:solidFill>
                  <a:schemeClr val="accent6"/>
                </a:solidFill>
              </a:rPr>
              <a:t>Mortality</a:t>
            </a:r>
            <a:r>
              <a:rPr lang="fr-FR" sz="2800" b="1" dirty="0">
                <a:solidFill>
                  <a:schemeClr val="accent6"/>
                </a:solidFill>
              </a:rPr>
              <a:t> </a:t>
            </a:r>
            <a:r>
              <a:rPr lang="fr-FR" sz="2800" b="1" dirty="0" err="1">
                <a:solidFill>
                  <a:schemeClr val="accent6"/>
                </a:solidFill>
              </a:rPr>
              <a:t>Results</a:t>
            </a:r>
            <a:r>
              <a:rPr lang="fr-FR" sz="2800" b="1" dirty="0">
                <a:solidFill>
                  <a:schemeClr val="accent6"/>
                </a:solidFill>
              </a:rPr>
              <a:t> </a:t>
            </a:r>
            <a:r>
              <a:rPr lang="fr-FR" sz="2800" b="1" dirty="0" err="1">
                <a:solidFill>
                  <a:schemeClr val="accent6"/>
                </a:solidFill>
              </a:rPr>
              <a:t>from</a:t>
            </a:r>
            <a:r>
              <a:rPr lang="fr-FR" sz="2800" b="1" dirty="0">
                <a:solidFill>
                  <a:schemeClr val="accent6"/>
                </a:solidFill>
              </a:rPr>
              <a:t> a </a:t>
            </a:r>
            <a:r>
              <a:rPr lang="fr-FR" sz="2800" b="1" dirty="0" err="1">
                <a:solidFill>
                  <a:schemeClr val="accent6"/>
                </a:solidFill>
              </a:rPr>
              <a:t>Randomized</a:t>
            </a:r>
            <a:r>
              <a:rPr lang="fr-FR" sz="2800" b="1" dirty="0">
                <a:solidFill>
                  <a:schemeClr val="accent6"/>
                </a:solidFill>
              </a:rPr>
              <a:t> Prostate-Cancer Screening Trial </a:t>
            </a:r>
            <a:r>
              <a:rPr lang="fr-FR" sz="2800" b="1" dirty="0" smtClean="0">
                <a:solidFill>
                  <a:schemeClr val="accent6"/>
                </a:solidFill>
              </a:rPr>
              <a:t> 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endParaRPr lang="fr-FR" sz="2800" b="1" dirty="0">
              <a:solidFill>
                <a:schemeClr val="accent6"/>
              </a:solidFill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571502" y="2050593"/>
            <a:ext cx="7590524" cy="237356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185340 w 5986065"/>
              <a:gd name="connsiteY0" fmla="*/ 0 h 623529"/>
              <a:gd name="connsiteX1" fmla="*/ 103461 w 5986065"/>
              <a:gd name="connsiteY1" fmla="*/ 292655 h 623529"/>
              <a:gd name="connsiteX2" fmla="*/ 1842690 w 5986065"/>
              <a:gd name="connsiteY2" fmla="*/ 619125 h 623529"/>
              <a:gd name="connsiteX3" fmla="*/ 3890565 w 5986065"/>
              <a:gd name="connsiteY3" fmla="*/ 485775 h 623529"/>
              <a:gd name="connsiteX4" fmla="*/ 5643165 w 5986065"/>
              <a:gd name="connsiteY4" fmla="*/ 552450 h 623529"/>
              <a:gd name="connsiteX5" fmla="*/ 5986065 w 5986065"/>
              <a:gd name="connsiteY5" fmla="*/ 561975 h 623529"/>
              <a:gd name="connsiteX0" fmla="*/ 0 w 6372225"/>
              <a:gd name="connsiteY0" fmla="*/ 197013 h 353817"/>
              <a:gd name="connsiteX1" fmla="*/ 489621 w 6372225"/>
              <a:gd name="connsiteY1" fmla="*/ 22943 h 353817"/>
              <a:gd name="connsiteX2" fmla="*/ 2228850 w 6372225"/>
              <a:gd name="connsiteY2" fmla="*/ 349413 h 353817"/>
              <a:gd name="connsiteX3" fmla="*/ 4276725 w 6372225"/>
              <a:gd name="connsiteY3" fmla="*/ 216063 h 353817"/>
              <a:gd name="connsiteX4" fmla="*/ 6029325 w 6372225"/>
              <a:gd name="connsiteY4" fmla="*/ 282738 h 353817"/>
              <a:gd name="connsiteX5" fmla="*/ 6372225 w 6372225"/>
              <a:gd name="connsiteY5" fmla="*/ 292263 h 353817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61121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5743575"/>
              <a:gd name="connsiteY0" fmla="*/ 54828 h 275236"/>
              <a:gd name="connsiteX1" fmla="*/ 432471 w 5743575"/>
              <a:gd name="connsiteY1" fmla="*/ 42683 h 275236"/>
              <a:gd name="connsiteX2" fmla="*/ 1600200 w 5743575"/>
              <a:gd name="connsiteY2" fmla="*/ 273903 h 275236"/>
              <a:gd name="connsiteX3" fmla="*/ 3648075 w 5743575"/>
              <a:gd name="connsiteY3" fmla="*/ 140553 h 275236"/>
              <a:gd name="connsiteX4" fmla="*/ 5400675 w 5743575"/>
              <a:gd name="connsiteY4" fmla="*/ 207228 h 275236"/>
              <a:gd name="connsiteX5" fmla="*/ 5743575 w 5743575"/>
              <a:gd name="connsiteY5" fmla="*/ 216753 h 275236"/>
              <a:gd name="connsiteX0" fmla="*/ 704361 w 5362086"/>
              <a:gd name="connsiteY0" fmla="*/ 0 h 1430083"/>
              <a:gd name="connsiteX1" fmla="*/ 50982 w 5362086"/>
              <a:gd name="connsiteY1" fmla="*/ 1197530 h 1430083"/>
              <a:gd name="connsiteX2" fmla="*/ 1218711 w 5362086"/>
              <a:gd name="connsiteY2" fmla="*/ 1428750 h 1430083"/>
              <a:gd name="connsiteX3" fmla="*/ 3266586 w 5362086"/>
              <a:gd name="connsiteY3" fmla="*/ 1295400 h 1430083"/>
              <a:gd name="connsiteX4" fmla="*/ 5019186 w 5362086"/>
              <a:gd name="connsiteY4" fmla="*/ 1362075 h 1430083"/>
              <a:gd name="connsiteX5" fmla="*/ 5362086 w 5362086"/>
              <a:gd name="connsiteY5" fmla="*/ 1371600 h 1430083"/>
              <a:gd name="connsiteX0" fmla="*/ 877921 w 5535646"/>
              <a:gd name="connsiteY0" fmla="*/ 0 h 1430083"/>
              <a:gd name="connsiteX1" fmla="*/ 224542 w 5535646"/>
              <a:gd name="connsiteY1" fmla="*/ 1197530 h 1430083"/>
              <a:gd name="connsiteX2" fmla="*/ 1392271 w 5535646"/>
              <a:gd name="connsiteY2" fmla="*/ 1428750 h 1430083"/>
              <a:gd name="connsiteX3" fmla="*/ 3440146 w 5535646"/>
              <a:gd name="connsiteY3" fmla="*/ 1295400 h 1430083"/>
              <a:gd name="connsiteX4" fmla="*/ 5192746 w 5535646"/>
              <a:gd name="connsiteY4" fmla="*/ 1362075 h 1430083"/>
              <a:gd name="connsiteX5" fmla="*/ 5535646 w 5535646"/>
              <a:gd name="connsiteY5" fmla="*/ 1371600 h 1430083"/>
              <a:gd name="connsiteX0" fmla="*/ 877921 w 5535646"/>
              <a:gd name="connsiteY0" fmla="*/ 0 h 1477896"/>
              <a:gd name="connsiteX1" fmla="*/ 224542 w 5535646"/>
              <a:gd name="connsiteY1" fmla="*/ 1197530 h 1477896"/>
              <a:gd name="connsiteX2" fmla="*/ 1392271 w 5535646"/>
              <a:gd name="connsiteY2" fmla="*/ 1428750 h 1477896"/>
              <a:gd name="connsiteX3" fmla="*/ 3440146 w 5535646"/>
              <a:gd name="connsiteY3" fmla="*/ 1295400 h 1477896"/>
              <a:gd name="connsiteX4" fmla="*/ 5192746 w 5535646"/>
              <a:gd name="connsiteY4" fmla="*/ 1362075 h 1477896"/>
              <a:gd name="connsiteX5" fmla="*/ 5535646 w 5535646"/>
              <a:gd name="connsiteY5" fmla="*/ 1371600 h 1477896"/>
              <a:gd name="connsiteX0" fmla="*/ 0 w 5311104"/>
              <a:gd name="connsiteY0" fmla="*/ 0 h 280366"/>
              <a:gd name="connsiteX1" fmla="*/ 1167729 w 5311104"/>
              <a:gd name="connsiteY1" fmla="*/ 231220 h 280366"/>
              <a:gd name="connsiteX2" fmla="*/ 3215604 w 5311104"/>
              <a:gd name="connsiteY2" fmla="*/ 97870 h 280366"/>
              <a:gd name="connsiteX3" fmla="*/ 4968204 w 5311104"/>
              <a:gd name="connsiteY3" fmla="*/ 164545 h 280366"/>
              <a:gd name="connsiteX4" fmla="*/ 5311104 w 5311104"/>
              <a:gd name="connsiteY4" fmla="*/ 174070 h 280366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501604"/>
              <a:gd name="connsiteY0" fmla="*/ 0 h 157447"/>
              <a:gd name="connsiteX1" fmla="*/ 1358229 w 5501604"/>
              <a:gd name="connsiteY1" fmla="*/ 155020 h 157447"/>
              <a:gd name="connsiteX2" fmla="*/ 3406104 w 5501604"/>
              <a:gd name="connsiteY2" fmla="*/ 21670 h 157447"/>
              <a:gd name="connsiteX3" fmla="*/ 5158704 w 5501604"/>
              <a:gd name="connsiteY3" fmla="*/ 88345 h 157447"/>
              <a:gd name="connsiteX4" fmla="*/ 5501604 w 5501604"/>
              <a:gd name="connsiteY4" fmla="*/ 97870 h 157447"/>
              <a:gd name="connsiteX0" fmla="*/ 0 w 5501604"/>
              <a:gd name="connsiteY0" fmla="*/ 16098 h 171194"/>
              <a:gd name="connsiteX1" fmla="*/ 1358229 w 5501604"/>
              <a:gd name="connsiteY1" fmla="*/ 171118 h 171194"/>
              <a:gd name="connsiteX2" fmla="*/ 3406104 w 5501604"/>
              <a:gd name="connsiteY2" fmla="*/ 37768 h 171194"/>
              <a:gd name="connsiteX3" fmla="*/ 5158704 w 5501604"/>
              <a:gd name="connsiteY3" fmla="*/ 104443 h 171194"/>
              <a:gd name="connsiteX4" fmla="*/ 5501604 w 5501604"/>
              <a:gd name="connsiteY4" fmla="*/ 113968 h 171194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4"/>
              <a:gd name="connsiteX1" fmla="*/ 1853529 w 5501604"/>
              <a:gd name="connsiteY1" fmla="*/ 243900 h 243954"/>
              <a:gd name="connsiteX2" fmla="*/ 3406104 w 5501604"/>
              <a:gd name="connsiteY2" fmla="*/ 34350 h 243954"/>
              <a:gd name="connsiteX3" fmla="*/ 5158704 w 5501604"/>
              <a:gd name="connsiteY3" fmla="*/ 101025 h 243954"/>
              <a:gd name="connsiteX4" fmla="*/ 5501604 w 5501604"/>
              <a:gd name="connsiteY4" fmla="*/ 110550 h 243954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26734 h 258024"/>
              <a:gd name="connsiteX1" fmla="*/ 1853529 w 5501604"/>
              <a:gd name="connsiteY1" fmla="*/ 257954 h 258024"/>
              <a:gd name="connsiteX2" fmla="*/ 3406104 w 5501604"/>
              <a:gd name="connsiteY2" fmla="*/ 48404 h 258024"/>
              <a:gd name="connsiteX3" fmla="*/ 5092029 w 5501604"/>
              <a:gd name="connsiteY3" fmla="*/ 76979 h 258024"/>
              <a:gd name="connsiteX4" fmla="*/ 5501604 w 5501604"/>
              <a:gd name="connsiteY4" fmla="*/ 124604 h 258024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160267"/>
              <a:gd name="connsiteY0" fmla="*/ 12448 h 258144"/>
              <a:gd name="connsiteX1" fmla="*/ 1512192 w 5160267"/>
              <a:gd name="connsiteY1" fmla="*/ 257955 h 258144"/>
              <a:gd name="connsiteX2" fmla="*/ 3064767 w 5160267"/>
              <a:gd name="connsiteY2" fmla="*/ 48405 h 258144"/>
              <a:gd name="connsiteX3" fmla="*/ 4750692 w 5160267"/>
              <a:gd name="connsiteY3" fmla="*/ 76980 h 258144"/>
              <a:gd name="connsiteX4" fmla="*/ 5160267 w 5160267"/>
              <a:gd name="connsiteY4" fmla="*/ 124605 h 25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0267" h="258144">
                <a:moveTo>
                  <a:pt x="0" y="12448"/>
                </a:moveTo>
                <a:cubicBezTo>
                  <a:pt x="637533" y="46222"/>
                  <a:pt x="1001398" y="251962"/>
                  <a:pt x="1512192" y="257955"/>
                </a:cubicBezTo>
                <a:cubicBezTo>
                  <a:pt x="2022986" y="263948"/>
                  <a:pt x="2448817" y="126193"/>
                  <a:pt x="3064767" y="48405"/>
                </a:cubicBezTo>
                <a:cubicBezTo>
                  <a:pt x="3680717" y="-29383"/>
                  <a:pt x="4074417" y="-8745"/>
                  <a:pt x="4750692" y="76980"/>
                </a:cubicBezTo>
                <a:lnTo>
                  <a:pt x="5160267" y="124605"/>
                </a:lnTo>
              </a:path>
            </a:pathLst>
          </a:custGeom>
          <a:noFill/>
          <a:ln w="2540">
            <a:solidFill>
              <a:srgbClr val="078F9D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A79B"/>
              </a:solidFill>
            </a:endParaRPr>
          </a:p>
        </p:txBody>
      </p:sp>
      <p:sp>
        <p:nvSpPr>
          <p:cNvPr id="9" name="Forme libre 8"/>
          <p:cNvSpPr/>
          <p:nvPr/>
        </p:nvSpPr>
        <p:spPr>
          <a:xfrm rot="-10860000">
            <a:off x="625856" y="2117230"/>
            <a:ext cx="7765655" cy="121907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4143 h 379566"/>
              <a:gd name="connsiteX1" fmla="*/ 828675 w 5195794"/>
              <a:gd name="connsiteY1" fmla="*/ 156543 h 379566"/>
              <a:gd name="connsiteX2" fmla="*/ 2970954 w 5195794"/>
              <a:gd name="connsiteY2" fmla="*/ 72473 h 379566"/>
              <a:gd name="connsiteX3" fmla="*/ 4392556 w 5195794"/>
              <a:gd name="connsiteY3" fmla="*/ 0 h 379566"/>
              <a:gd name="connsiteX4" fmla="*/ 5195794 w 5195794"/>
              <a:gd name="connsiteY4" fmla="*/ 379566 h 379566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56473 h 431896"/>
              <a:gd name="connsiteX1" fmla="*/ 828675 w 5195794"/>
              <a:gd name="connsiteY1" fmla="*/ 208873 h 431896"/>
              <a:gd name="connsiteX2" fmla="*/ 2970954 w 5195794"/>
              <a:gd name="connsiteY2" fmla="*/ 124803 h 431896"/>
              <a:gd name="connsiteX3" fmla="*/ 4392556 w 5195794"/>
              <a:gd name="connsiteY3" fmla="*/ 52330 h 431896"/>
              <a:gd name="connsiteX4" fmla="*/ 5195794 w 5195794"/>
              <a:gd name="connsiteY4" fmla="*/ 431896 h 43189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47289 h 422712"/>
              <a:gd name="connsiteX1" fmla="*/ 1077285 w 5195794"/>
              <a:gd name="connsiteY1" fmla="*/ 146870 h 422712"/>
              <a:gd name="connsiteX2" fmla="*/ 2941386 w 5195794"/>
              <a:gd name="connsiteY2" fmla="*/ 172262 h 422712"/>
              <a:gd name="connsiteX3" fmla="*/ 4392556 w 5195794"/>
              <a:gd name="connsiteY3" fmla="*/ 43146 h 422712"/>
              <a:gd name="connsiteX4" fmla="*/ 5195794 w 5195794"/>
              <a:gd name="connsiteY4" fmla="*/ 422712 h 422712"/>
              <a:gd name="connsiteX0" fmla="*/ 0 w 5195794"/>
              <a:gd name="connsiteY0" fmla="*/ 37848 h 413271"/>
              <a:gd name="connsiteX1" fmla="*/ 1077285 w 5195794"/>
              <a:gd name="connsiteY1" fmla="*/ 137429 h 413271"/>
              <a:gd name="connsiteX2" fmla="*/ 2941386 w 5195794"/>
              <a:gd name="connsiteY2" fmla="*/ 162821 h 413271"/>
              <a:gd name="connsiteX3" fmla="*/ 4392556 w 5195794"/>
              <a:gd name="connsiteY3" fmla="*/ 33705 h 413271"/>
              <a:gd name="connsiteX4" fmla="*/ 5195794 w 5195794"/>
              <a:gd name="connsiteY4" fmla="*/ 413271 h 413271"/>
              <a:gd name="connsiteX0" fmla="*/ 0 w 5195794"/>
              <a:gd name="connsiteY0" fmla="*/ 45900 h 421323"/>
              <a:gd name="connsiteX1" fmla="*/ 1011950 w 5195794"/>
              <a:gd name="connsiteY1" fmla="*/ 68129 h 421323"/>
              <a:gd name="connsiteX2" fmla="*/ 2941386 w 5195794"/>
              <a:gd name="connsiteY2" fmla="*/ 170873 h 421323"/>
              <a:gd name="connsiteX3" fmla="*/ 4392556 w 5195794"/>
              <a:gd name="connsiteY3" fmla="*/ 41757 h 421323"/>
              <a:gd name="connsiteX4" fmla="*/ 5195794 w 5195794"/>
              <a:gd name="connsiteY4" fmla="*/ 421323 h 421323"/>
              <a:gd name="connsiteX0" fmla="*/ 0 w 5673966"/>
              <a:gd name="connsiteY0" fmla="*/ 151871 h 421323"/>
              <a:gd name="connsiteX1" fmla="*/ 1490122 w 5673966"/>
              <a:gd name="connsiteY1" fmla="*/ 68129 h 421323"/>
              <a:gd name="connsiteX2" fmla="*/ 3419558 w 5673966"/>
              <a:gd name="connsiteY2" fmla="*/ 170873 h 421323"/>
              <a:gd name="connsiteX3" fmla="*/ 4870728 w 5673966"/>
              <a:gd name="connsiteY3" fmla="*/ 41757 h 421323"/>
              <a:gd name="connsiteX4" fmla="*/ 5673966 w 5673966"/>
              <a:gd name="connsiteY4" fmla="*/ 421323 h 421323"/>
              <a:gd name="connsiteX0" fmla="*/ 0 w 4870728"/>
              <a:gd name="connsiteY0" fmla="*/ 151871 h 185439"/>
              <a:gd name="connsiteX1" fmla="*/ 1490122 w 4870728"/>
              <a:gd name="connsiteY1" fmla="*/ 68129 h 185439"/>
              <a:gd name="connsiteX2" fmla="*/ 3419558 w 4870728"/>
              <a:gd name="connsiteY2" fmla="*/ 170873 h 185439"/>
              <a:gd name="connsiteX3" fmla="*/ 4870728 w 4870728"/>
              <a:gd name="connsiteY3" fmla="*/ 41757 h 185439"/>
              <a:gd name="connsiteX0" fmla="*/ 0 w 5279326"/>
              <a:gd name="connsiteY0" fmla="*/ 99016 h 132584"/>
              <a:gd name="connsiteX1" fmla="*/ 1490122 w 5279326"/>
              <a:gd name="connsiteY1" fmla="*/ 15274 h 132584"/>
              <a:gd name="connsiteX2" fmla="*/ 3419558 w 5279326"/>
              <a:gd name="connsiteY2" fmla="*/ 118018 h 132584"/>
              <a:gd name="connsiteX3" fmla="*/ 5279326 w 5279326"/>
              <a:gd name="connsiteY3" fmla="*/ 48429 h 13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326" h="132584">
                <a:moveTo>
                  <a:pt x="0" y="99016"/>
                </a:moveTo>
                <a:cubicBezTo>
                  <a:pt x="276225" y="209347"/>
                  <a:pt x="920196" y="12107"/>
                  <a:pt x="1490122" y="15274"/>
                </a:cubicBezTo>
                <a:cubicBezTo>
                  <a:pt x="2060048" y="18441"/>
                  <a:pt x="2788024" y="112492"/>
                  <a:pt x="3419558" y="118018"/>
                </a:cubicBezTo>
                <a:cubicBezTo>
                  <a:pt x="4051092" y="123544"/>
                  <a:pt x="4541625" y="-93969"/>
                  <a:pt x="5279326" y="48429"/>
                </a:cubicBezTo>
              </a:path>
            </a:pathLst>
          </a:custGeom>
          <a:noFill/>
          <a:ln w="12700">
            <a:solidFill>
              <a:schemeClr val="accent6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83855" y="1538953"/>
            <a:ext cx="2934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Andriole </a:t>
            </a:r>
            <a:r>
              <a:rPr lang="pt-BR" sz="2000" i="1" dirty="0"/>
              <a:t>et al</a:t>
            </a:r>
            <a:r>
              <a:rPr lang="pt-BR" sz="2000" dirty="0"/>
              <a:t>. NEJM  2009</a:t>
            </a:r>
            <a:endParaRPr lang="fr-FR" sz="2000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743202" y="2409354"/>
            <a:ext cx="1615380" cy="369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252316" y="2593925"/>
            <a:ext cx="8482109" cy="3203909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000" dirty="0"/>
              <a:t>Décrivez en quelques mots :</a:t>
            </a:r>
          </a:p>
          <a:p>
            <a:pPr lvl="2"/>
            <a:r>
              <a:rPr lang="fr-FR" sz="1700" dirty="0"/>
              <a:t>L’hypothèse de recherche (ou question de recherche)</a:t>
            </a:r>
          </a:p>
          <a:p>
            <a:pPr lvl="2"/>
            <a:r>
              <a:rPr lang="fr-FR" sz="1700" dirty="0"/>
              <a:t>Le type de l’étude</a:t>
            </a:r>
          </a:p>
          <a:p>
            <a:pPr lvl="2"/>
            <a:r>
              <a:rPr lang="fr-FR" sz="1700" dirty="0"/>
              <a:t>La population étudiée – la population source</a:t>
            </a:r>
          </a:p>
          <a:p>
            <a:pPr lvl="2"/>
            <a:r>
              <a:rPr lang="fr-FR" sz="1700" dirty="0"/>
              <a:t>Le comparateur</a:t>
            </a:r>
          </a:p>
          <a:p>
            <a:pPr lvl="2"/>
            <a:r>
              <a:rPr lang="fr-FR" sz="1700" dirty="0"/>
              <a:t>Le critère de jugement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000" dirty="0"/>
              <a:t>Analysez les résultats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000" dirty="0"/>
              <a:t>Evaluez les biais potentiels et les méthodes mises en œuvre pour les limiter</a:t>
            </a:r>
          </a:p>
        </p:txBody>
      </p:sp>
    </p:spTree>
    <p:extLst>
      <p:ext uri="{BB962C8B-B14F-4D97-AF65-F5344CB8AC3E}">
        <p14:creationId xmlns:p14="http://schemas.microsoft.com/office/powerpoint/2010/main" val="11206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</TotalTime>
  <Words>177</Words>
  <Application>Microsoft Office PowerPoint</Application>
  <PresentationFormat>Affichage à l'écran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1_Thème Office</vt:lpstr>
      <vt:lpstr>ED  LCA des études d’évaluation diagnostique </vt:lpstr>
      <vt:lpstr>Article 1 :  Screening of hearing in elderly people: assessment of accuracy and reproducibility of the whispered voice test  </vt:lpstr>
      <vt:lpstr>Présentation PowerPoint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ROUZE, Heloise</dc:creator>
  <cp:lastModifiedBy>HUOT, Laure</cp:lastModifiedBy>
  <cp:revision>51</cp:revision>
  <dcterms:created xsi:type="dcterms:W3CDTF">2019-03-18T10:52:30Z</dcterms:created>
  <dcterms:modified xsi:type="dcterms:W3CDTF">2023-09-26T18:21:55Z</dcterms:modified>
</cp:coreProperties>
</file>