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2"/>
  </p:notesMasterIdLst>
  <p:sldIdLst>
    <p:sldId id="256" r:id="rId2"/>
    <p:sldId id="290" r:id="rId3"/>
    <p:sldId id="316" r:id="rId4"/>
    <p:sldId id="301" r:id="rId5"/>
    <p:sldId id="317" r:id="rId6"/>
    <p:sldId id="302" r:id="rId7"/>
    <p:sldId id="280" r:id="rId8"/>
    <p:sldId id="318" r:id="rId9"/>
    <p:sldId id="303" r:id="rId10"/>
    <p:sldId id="304" r:id="rId11"/>
    <p:sldId id="278" r:id="rId12"/>
    <p:sldId id="293" r:id="rId13"/>
    <p:sldId id="294" r:id="rId14"/>
    <p:sldId id="319" r:id="rId15"/>
    <p:sldId id="305" r:id="rId16"/>
    <p:sldId id="312" r:id="rId17"/>
    <p:sldId id="295" r:id="rId18"/>
    <p:sldId id="320" r:id="rId19"/>
    <p:sldId id="325" r:id="rId20"/>
    <p:sldId id="284" r:id="rId21"/>
    <p:sldId id="326" r:id="rId22"/>
    <p:sldId id="327" r:id="rId23"/>
    <p:sldId id="328" r:id="rId24"/>
    <p:sldId id="306" r:id="rId25"/>
    <p:sldId id="321" r:id="rId26"/>
    <p:sldId id="307" r:id="rId27"/>
    <p:sldId id="308" r:id="rId28"/>
    <p:sldId id="329" r:id="rId29"/>
    <p:sldId id="330" r:id="rId30"/>
    <p:sldId id="285" r:id="rId31"/>
    <p:sldId id="292" r:id="rId32"/>
    <p:sldId id="322" r:id="rId33"/>
    <p:sldId id="309" r:id="rId34"/>
    <p:sldId id="314" r:id="rId35"/>
    <p:sldId id="323" r:id="rId36"/>
    <p:sldId id="310" r:id="rId37"/>
    <p:sldId id="282" r:id="rId38"/>
    <p:sldId id="324" r:id="rId39"/>
    <p:sldId id="311" r:id="rId40"/>
    <p:sldId id="315" r:id="rId4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688" autoAdjust="0"/>
    <p:restoredTop sz="89186" autoAdjust="0"/>
  </p:normalViewPr>
  <p:slideViewPr>
    <p:cSldViewPr snapToGrid="0">
      <p:cViewPr varScale="1">
        <p:scale>
          <a:sx n="105" d="100"/>
          <a:sy n="105" d="100"/>
        </p:scale>
        <p:origin x="17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CF5019-044C-4B07-8799-119C54EB3383}" type="datetimeFigureOut">
              <a:rPr lang="fr-FR" smtClean="0"/>
              <a:t>28/11/2025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439D14-2342-4DFD-8176-27501598EEAA}" type="slidenum">
              <a:rPr lang="fr-FR" smtClean="0"/>
              <a:t>‹N°›</a:t>
            </a:fld>
            <a:endParaRPr lang="fr-FR"/>
          </a:p>
        </p:txBody>
      </p:sp>
    </p:spTree>
    <p:extLst>
      <p:ext uri="{BB962C8B-B14F-4D97-AF65-F5344CB8AC3E}">
        <p14:creationId xmlns:p14="http://schemas.microsoft.com/office/powerpoint/2010/main" val="121298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a:t>
            </a:fld>
            <a:endParaRPr lang="fr-FR"/>
          </a:p>
        </p:txBody>
      </p:sp>
    </p:spTree>
    <p:extLst>
      <p:ext uri="{BB962C8B-B14F-4D97-AF65-F5344CB8AC3E}">
        <p14:creationId xmlns:p14="http://schemas.microsoft.com/office/powerpoint/2010/main" val="66738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11</a:t>
            </a:fld>
            <a:endParaRPr lang="fr-FR"/>
          </a:p>
        </p:txBody>
      </p:sp>
    </p:spTree>
    <p:extLst>
      <p:ext uri="{BB962C8B-B14F-4D97-AF65-F5344CB8AC3E}">
        <p14:creationId xmlns:p14="http://schemas.microsoft.com/office/powerpoint/2010/main" val="190791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12</a:t>
            </a:fld>
            <a:endParaRPr lang="fr-FR"/>
          </a:p>
        </p:txBody>
      </p:sp>
    </p:spTree>
    <p:extLst>
      <p:ext uri="{BB962C8B-B14F-4D97-AF65-F5344CB8AC3E}">
        <p14:creationId xmlns:p14="http://schemas.microsoft.com/office/powerpoint/2010/main" val="256152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13</a:t>
            </a:fld>
            <a:endParaRPr lang="fr-FR"/>
          </a:p>
        </p:txBody>
      </p:sp>
    </p:spTree>
    <p:extLst>
      <p:ext uri="{BB962C8B-B14F-4D97-AF65-F5344CB8AC3E}">
        <p14:creationId xmlns:p14="http://schemas.microsoft.com/office/powerpoint/2010/main" val="75459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14</a:t>
            </a:fld>
            <a:endParaRPr lang="fr-FR"/>
          </a:p>
        </p:txBody>
      </p:sp>
    </p:spTree>
    <p:extLst>
      <p:ext uri="{BB962C8B-B14F-4D97-AF65-F5344CB8AC3E}">
        <p14:creationId xmlns:p14="http://schemas.microsoft.com/office/powerpoint/2010/main" val="416898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15</a:t>
            </a:fld>
            <a:endParaRPr lang="fr-FR"/>
          </a:p>
        </p:txBody>
      </p:sp>
    </p:spTree>
    <p:extLst>
      <p:ext uri="{BB962C8B-B14F-4D97-AF65-F5344CB8AC3E}">
        <p14:creationId xmlns:p14="http://schemas.microsoft.com/office/powerpoint/2010/main" val="157147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16</a:t>
            </a:fld>
            <a:endParaRPr lang="fr-FR"/>
          </a:p>
        </p:txBody>
      </p:sp>
    </p:spTree>
    <p:extLst>
      <p:ext uri="{BB962C8B-B14F-4D97-AF65-F5344CB8AC3E}">
        <p14:creationId xmlns:p14="http://schemas.microsoft.com/office/powerpoint/2010/main" val="138034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17</a:t>
            </a:fld>
            <a:endParaRPr lang="fr-FR"/>
          </a:p>
        </p:txBody>
      </p:sp>
    </p:spTree>
    <p:extLst>
      <p:ext uri="{BB962C8B-B14F-4D97-AF65-F5344CB8AC3E}">
        <p14:creationId xmlns:p14="http://schemas.microsoft.com/office/powerpoint/2010/main" val="283155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18</a:t>
            </a:fld>
            <a:endParaRPr lang="fr-FR"/>
          </a:p>
        </p:txBody>
      </p:sp>
    </p:spTree>
    <p:extLst>
      <p:ext uri="{BB962C8B-B14F-4D97-AF65-F5344CB8AC3E}">
        <p14:creationId xmlns:p14="http://schemas.microsoft.com/office/powerpoint/2010/main" val="421647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effectLst/>
              </a:rPr>
              <a:t>Sensibilité significativement inférieure à celle du mot « fenêtre » au seuil alpha de 5% car les IC95% de ces deux sensibilités ne se chevauchent pas </a:t>
            </a:r>
            <a:r>
              <a:rPr lang="fr-FR" sz="1000" dirty="0">
                <a:effectLst/>
                <a:sym typeface="Wingdings" panose="05000000000000000000" pitchFamily="2" charset="2"/>
              </a:rPr>
              <a:t></a:t>
            </a:r>
            <a:r>
              <a:rPr lang="fr-FR" sz="1000" dirty="0">
                <a:effectLst/>
              </a:rPr>
              <a:t> différence statistiquement significative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19</a:t>
            </a:fld>
            <a:endParaRPr lang="fr-FR"/>
          </a:p>
        </p:txBody>
      </p:sp>
    </p:spTree>
    <p:extLst>
      <p:ext uri="{BB962C8B-B14F-4D97-AF65-F5344CB8AC3E}">
        <p14:creationId xmlns:p14="http://schemas.microsoft.com/office/powerpoint/2010/main" val="89213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effectLst/>
              </a:rPr>
              <a:t>Sensibilité significativement inférieure à celle du mot « fenêtre » au seuil alpha de 5% car les IC95% de ces deux sensibilités ne se chevauchent pas </a:t>
            </a:r>
            <a:r>
              <a:rPr lang="fr-FR" sz="1000" dirty="0">
                <a:effectLst/>
                <a:sym typeface="Wingdings" panose="05000000000000000000" pitchFamily="2" charset="2"/>
              </a:rPr>
              <a:t></a:t>
            </a:r>
            <a:r>
              <a:rPr lang="fr-FR" sz="1000" dirty="0">
                <a:effectLst/>
              </a:rPr>
              <a:t> différence statistiquement significative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20</a:t>
            </a:fld>
            <a:endParaRPr lang="fr-FR"/>
          </a:p>
        </p:txBody>
      </p:sp>
    </p:spTree>
    <p:extLst>
      <p:ext uri="{BB962C8B-B14F-4D97-AF65-F5344CB8AC3E}">
        <p14:creationId xmlns:p14="http://schemas.microsoft.com/office/powerpoint/2010/main" val="163627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a:t>
            </a:fld>
            <a:endParaRPr lang="fr-FR"/>
          </a:p>
        </p:txBody>
      </p:sp>
    </p:spTree>
    <p:extLst>
      <p:ext uri="{BB962C8B-B14F-4D97-AF65-F5344CB8AC3E}">
        <p14:creationId xmlns:p14="http://schemas.microsoft.com/office/powerpoint/2010/main" val="353982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effectLst/>
              </a:rPr>
              <a:t>Sensibilité significativement inférieure à celle du mot « fenêtre » au seuil alpha de 5% car les IC95% de ces deux sensibilités ne se chevauchent pas </a:t>
            </a:r>
            <a:r>
              <a:rPr lang="fr-FR" sz="1000" dirty="0">
                <a:effectLst/>
                <a:sym typeface="Wingdings" panose="05000000000000000000" pitchFamily="2" charset="2"/>
              </a:rPr>
              <a:t></a:t>
            </a:r>
            <a:r>
              <a:rPr lang="fr-FR" sz="1000" dirty="0">
                <a:effectLst/>
              </a:rPr>
              <a:t> différence statistiquement significative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21</a:t>
            </a:fld>
            <a:endParaRPr lang="fr-FR"/>
          </a:p>
        </p:txBody>
      </p:sp>
    </p:spTree>
    <p:extLst>
      <p:ext uri="{BB962C8B-B14F-4D97-AF65-F5344CB8AC3E}">
        <p14:creationId xmlns:p14="http://schemas.microsoft.com/office/powerpoint/2010/main" val="165939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effectLst/>
              </a:rPr>
              <a:t>Sensibilité significativement inférieure à celle du mot « fenêtre » au seuil alpha de 5% car les IC95% de ces deux sensibilités ne se chevauchent pas </a:t>
            </a:r>
            <a:r>
              <a:rPr lang="fr-FR" sz="1000" dirty="0">
                <a:effectLst/>
                <a:sym typeface="Wingdings" panose="05000000000000000000" pitchFamily="2" charset="2"/>
              </a:rPr>
              <a:t></a:t>
            </a:r>
            <a:r>
              <a:rPr lang="fr-FR" sz="1000" dirty="0">
                <a:effectLst/>
              </a:rPr>
              <a:t> différence statistiquement significative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22</a:t>
            </a:fld>
            <a:endParaRPr lang="fr-FR"/>
          </a:p>
        </p:txBody>
      </p:sp>
    </p:spTree>
    <p:extLst>
      <p:ext uri="{BB962C8B-B14F-4D97-AF65-F5344CB8AC3E}">
        <p14:creationId xmlns:p14="http://schemas.microsoft.com/office/powerpoint/2010/main" val="199930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effectLst/>
              </a:rPr>
              <a:t>Sensibilité significativement inférieure à celle du mot « fenêtre » au seuil alpha de 5% car les IC95% de ces deux sensibilités ne se chevauchent pas </a:t>
            </a:r>
            <a:r>
              <a:rPr lang="fr-FR" sz="1000" dirty="0">
                <a:effectLst/>
                <a:sym typeface="Wingdings" panose="05000000000000000000" pitchFamily="2" charset="2"/>
              </a:rPr>
              <a:t></a:t>
            </a:r>
            <a:r>
              <a:rPr lang="fr-FR" sz="1000" dirty="0">
                <a:effectLst/>
              </a:rPr>
              <a:t> différence statistiquement significative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23</a:t>
            </a:fld>
            <a:endParaRPr lang="fr-FR"/>
          </a:p>
        </p:txBody>
      </p:sp>
    </p:spTree>
    <p:extLst>
      <p:ext uri="{BB962C8B-B14F-4D97-AF65-F5344CB8AC3E}">
        <p14:creationId xmlns:p14="http://schemas.microsoft.com/office/powerpoint/2010/main" val="156191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24</a:t>
            </a:fld>
            <a:endParaRPr lang="fr-FR"/>
          </a:p>
        </p:txBody>
      </p:sp>
    </p:spTree>
    <p:extLst>
      <p:ext uri="{BB962C8B-B14F-4D97-AF65-F5344CB8AC3E}">
        <p14:creationId xmlns:p14="http://schemas.microsoft.com/office/powerpoint/2010/main" val="310831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25</a:t>
            </a:fld>
            <a:endParaRPr lang="fr-FR"/>
          </a:p>
        </p:txBody>
      </p:sp>
    </p:spTree>
    <p:extLst>
      <p:ext uri="{BB962C8B-B14F-4D97-AF65-F5344CB8AC3E}">
        <p14:creationId xmlns:p14="http://schemas.microsoft.com/office/powerpoint/2010/main" val="3948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26</a:t>
            </a:fld>
            <a:endParaRPr lang="fr-FR"/>
          </a:p>
        </p:txBody>
      </p:sp>
    </p:spTree>
    <p:extLst>
      <p:ext uri="{BB962C8B-B14F-4D97-AF65-F5344CB8AC3E}">
        <p14:creationId xmlns:p14="http://schemas.microsoft.com/office/powerpoint/2010/main" val="353913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27</a:t>
            </a:fld>
            <a:endParaRPr lang="fr-FR"/>
          </a:p>
        </p:txBody>
      </p:sp>
    </p:spTree>
    <p:extLst>
      <p:ext uri="{BB962C8B-B14F-4D97-AF65-F5344CB8AC3E}">
        <p14:creationId xmlns:p14="http://schemas.microsoft.com/office/powerpoint/2010/main" val="2033411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28</a:t>
            </a:fld>
            <a:endParaRPr lang="fr-FR"/>
          </a:p>
        </p:txBody>
      </p:sp>
    </p:spTree>
    <p:extLst>
      <p:ext uri="{BB962C8B-B14F-4D97-AF65-F5344CB8AC3E}">
        <p14:creationId xmlns:p14="http://schemas.microsoft.com/office/powerpoint/2010/main" val="3804813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spcAft>
                <a:spcPts val="0"/>
              </a:spcAft>
              <a:buFontTx/>
              <a:buChar char="-"/>
            </a:pPr>
            <a:r>
              <a:rPr lang="fr-FR" sz="1000" dirty="0">
                <a:solidFill>
                  <a:schemeClr val="tx1"/>
                </a:solidFill>
                <a:effectLst/>
              </a:rPr>
              <a:t>AUC la plus élevée, valeur de 0.917 </a:t>
            </a:r>
          </a:p>
          <a:p>
            <a:pPr marL="171450" indent="-171450">
              <a:spcAft>
                <a:spcPts val="0"/>
              </a:spcAft>
              <a:buFontTx/>
              <a:buChar char="-"/>
            </a:pPr>
            <a:r>
              <a:rPr lang="fr-FR" sz="1000" dirty="0">
                <a:solidFill>
                  <a:schemeClr val="tx1"/>
                </a:solidFill>
                <a:effectLst/>
              </a:rPr>
              <a:t>pas de différence significative démontrée avec l’AUC de « Quel âge avez-vous ? » car les IC95% de ces AUC se chevauchent (il faudrait un test stat de comparaison pour confirmer ou infirmer</a:t>
            </a:r>
            <a:r>
              <a:rPr lang="fr-FR" sz="1000" baseline="0" dirty="0">
                <a:solidFill>
                  <a:schemeClr val="tx1"/>
                </a:solidFill>
                <a:effectLst/>
              </a:rPr>
              <a:t> la significativité en fonction de la p-value)</a:t>
            </a:r>
            <a:endParaRPr lang="fr-FR" sz="1000" dirty="0">
              <a:solidFill>
                <a:schemeClr val="tx1"/>
              </a:solidFill>
              <a:effectLst/>
            </a:endParaRPr>
          </a:p>
          <a:p>
            <a:pPr marL="171450" indent="-171450">
              <a:spcAft>
                <a:spcPts val="0"/>
              </a:spcAft>
              <a:buFontTx/>
              <a:buChar char="-"/>
            </a:pPr>
            <a:r>
              <a:rPr lang="fr-FR" sz="1000" b="0" kern="1200" dirty="0">
                <a:solidFill>
                  <a:schemeClr val="tx1"/>
                </a:solidFill>
                <a:effectLst/>
                <a:latin typeface="+mn-lt"/>
                <a:ea typeface="+mn-ea"/>
                <a:cs typeface="+mn-cs"/>
              </a:rPr>
              <a:t>différence statistiquement significative de l’aire sous la bissectrice (« courbe de référence »), qui correspond à une AUC à 0.5. </a:t>
            </a:r>
          </a:p>
          <a:p>
            <a:pPr marL="171450" indent="-171450">
              <a:spcAft>
                <a:spcPts val="0"/>
              </a:spcAft>
              <a:buFontTx/>
              <a:buChar char="-"/>
            </a:pPr>
            <a:r>
              <a:rPr lang="fr-FR" sz="1000" b="0" kern="1200" dirty="0">
                <a:solidFill>
                  <a:schemeClr val="tx1"/>
                </a:solidFill>
                <a:effectLst/>
                <a:latin typeface="+mn-lt"/>
                <a:ea typeface="+mn-ea"/>
                <a:cs typeface="+mn-cs"/>
              </a:rPr>
              <a:t>toutes les AUC</a:t>
            </a:r>
            <a:r>
              <a:rPr lang="fr-FR" sz="1000" b="0" kern="1200" baseline="0" dirty="0">
                <a:solidFill>
                  <a:schemeClr val="tx1"/>
                </a:solidFill>
                <a:effectLst/>
                <a:latin typeface="+mn-lt"/>
                <a:ea typeface="+mn-ea"/>
                <a:cs typeface="+mn-cs"/>
              </a:rPr>
              <a:t> </a:t>
            </a:r>
            <a:r>
              <a:rPr lang="fr-FR" sz="1000" b="0" kern="1200" dirty="0">
                <a:solidFill>
                  <a:schemeClr val="tx1"/>
                </a:solidFill>
                <a:effectLst/>
                <a:latin typeface="+mn-lt"/>
                <a:ea typeface="+mn-ea"/>
                <a:cs typeface="+mn-cs"/>
              </a:rPr>
              <a:t>sont significativement différentes de la « référence » ( 0.5 )</a:t>
            </a:r>
          </a:p>
          <a:p>
            <a:pPr marL="0" indent="0">
              <a:spcAft>
                <a:spcPts val="0"/>
              </a:spcAft>
              <a:buFontTx/>
              <a:buNone/>
            </a:pPr>
            <a:r>
              <a:rPr lang="fr-FR" sz="1000" b="0" kern="1200" dirty="0">
                <a:solidFill>
                  <a:schemeClr val="tx1"/>
                </a:solidFill>
                <a:effectLst/>
                <a:latin typeface="+mn-lt"/>
                <a:ea typeface="+mn-ea"/>
                <a:cs typeface="+mn-cs"/>
              </a:rPr>
              <a:t>(</a:t>
            </a:r>
            <a:r>
              <a:rPr lang="fr-FR" sz="1000" dirty="0">
                <a:solidFill>
                  <a:schemeClr val="tx1"/>
                </a:solidFill>
                <a:effectLst/>
              </a:rPr>
              <a:t>AUC &lt; 0.5 : cela signifie que le test aboutit à plus de faux positifs que de vrais positifs, ce test est donc dangereux pour le patient et à proscrire)</a:t>
            </a:r>
            <a:endParaRPr lang="fr-FR" sz="1000" b="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29</a:t>
            </a:fld>
            <a:endParaRPr lang="fr-FR"/>
          </a:p>
        </p:txBody>
      </p:sp>
    </p:spTree>
    <p:extLst>
      <p:ext uri="{BB962C8B-B14F-4D97-AF65-F5344CB8AC3E}">
        <p14:creationId xmlns:p14="http://schemas.microsoft.com/office/powerpoint/2010/main" val="3309825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spcAft>
                <a:spcPts val="0"/>
              </a:spcAft>
              <a:buFontTx/>
              <a:buChar char="-"/>
            </a:pPr>
            <a:r>
              <a:rPr lang="fr-FR" sz="1000" dirty="0">
                <a:solidFill>
                  <a:schemeClr val="tx1"/>
                </a:solidFill>
                <a:effectLst/>
              </a:rPr>
              <a:t>AUC la plus élevée, valeur de 0.917 </a:t>
            </a:r>
          </a:p>
          <a:p>
            <a:pPr marL="171450" indent="-171450">
              <a:spcAft>
                <a:spcPts val="0"/>
              </a:spcAft>
              <a:buFontTx/>
              <a:buChar char="-"/>
            </a:pPr>
            <a:r>
              <a:rPr lang="fr-FR" sz="1000" dirty="0">
                <a:solidFill>
                  <a:schemeClr val="tx1"/>
                </a:solidFill>
                <a:effectLst/>
              </a:rPr>
              <a:t>pas de différence significative démontrée avec l’AUC de « Quel âge avez-vous ? » car les IC95% de ces AUC se chevauchent (il faudrait un test stat de comparaison pour confirmer ou infirmer</a:t>
            </a:r>
            <a:r>
              <a:rPr lang="fr-FR" sz="1000" baseline="0" dirty="0">
                <a:solidFill>
                  <a:schemeClr val="tx1"/>
                </a:solidFill>
                <a:effectLst/>
              </a:rPr>
              <a:t> la significativité en fonction de la p-value)</a:t>
            </a:r>
            <a:endParaRPr lang="fr-FR" sz="1000" dirty="0">
              <a:solidFill>
                <a:schemeClr val="tx1"/>
              </a:solidFill>
              <a:effectLst/>
            </a:endParaRPr>
          </a:p>
          <a:p>
            <a:pPr marL="171450" indent="-171450">
              <a:spcAft>
                <a:spcPts val="0"/>
              </a:spcAft>
              <a:buFontTx/>
              <a:buChar char="-"/>
            </a:pPr>
            <a:r>
              <a:rPr lang="fr-FR" sz="1000" b="0" kern="1200" dirty="0">
                <a:solidFill>
                  <a:schemeClr val="tx1"/>
                </a:solidFill>
                <a:effectLst/>
                <a:latin typeface="+mn-lt"/>
                <a:ea typeface="+mn-ea"/>
                <a:cs typeface="+mn-cs"/>
              </a:rPr>
              <a:t>différence statistiquement significative de l’aire sous la bissectrice (« courbe de référence »), qui correspond à une AUC à 0.5. </a:t>
            </a:r>
          </a:p>
          <a:p>
            <a:pPr marL="171450" indent="-171450">
              <a:spcAft>
                <a:spcPts val="0"/>
              </a:spcAft>
              <a:buFontTx/>
              <a:buChar char="-"/>
            </a:pPr>
            <a:r>
              <a:rPr lang="fr-FR" sz="1000" b="0" kern="1200" dirty="0">
                <a:solidFill>
                  <a:schemeClr val="tx1"/>
                </a:solidFill>
                <a:effectLst/>
                <a:latin typeface="+mn-lt"/>
                <a:ea typeface="+mn-ea"/>
                <a:cs typeface="+mn-cs"/>
              </a:rPr>
              <a:t>toutes les AUC</a:t>
            </a:r>
            <a:r>
              <a:rPr lang="fr-FR" sz="1000" b="0" kern="1200" baseline="0" dirty="0">
                <a:solidFill>
                  <a:schemeClr val="tx1"/>
                </a:solidFill>
                <a:effectLst/>
                <a:latin typeface="+mn-lt"/>
                <a:ea typeface="+mn-ea"/>
                <a:cs typeface="+mn-cs"/>
              </a:rPr>
              <a:t> </a:t>
            </a:r>
            <a:r>
              <a:rPr lang="fr-FR" sz="1000" b="0" kern="1200" dirty="0">
                <a:solidFill>
                  <a:schemeClr val="tx1"/>
                </a:solidFill>
                <a:effectLst/>
                <a:latin typeface="+mn-lt"/>
                <a:ea typeface="+mn-ea"/>
                <a:cs typeface="+mn-cs"/>
              </a:rPr>
              <a:t>sont significativement différentes de la « référence » ( 0.5 )</a:t>
            </a:r>
          </a:p>
          <a:p>
            <a:pPr marL="0" indent="0">
              <a:spcAft>
                <a:spcPts val="0"/>
              </a:spcAft>
              <a:buFontTx/>
              <a:buNone/>
            </a:pPr>
            <a:r>
              <a:rPr lang="fr-FR" sz="1000" b="0" kern="1200" dirty="0">
                <a:solidFill>
                  <a:schemeClr val="tx1"/>
                </a:solidFill>
                <a:effectLst/>
                <a:latin typeface="+mn-lt"/>
                <a:ea typeface="+mn-ea"/>
                <a:cs typeface="+mn-cs"/>
              </a:rPr>
              <a:t>(</a:t>
            </a:r>
            <a:r>
              <a:rPr lang="fr-FR" sz="1000" dirty="0">
                <a:solidFill>
                  <a:schemeClr val="tx1"/>
                </a:solidFill>
                <a:effectLst/>
              </a:rPr>
              <a:t>AUC &lt; 0.5 : cela signifie que le test aboutit à plus de faux positifs que de vrais positifs, ce test est donc dangereux pour le patient et à proscrire)</a:t>
            </a:r>
            <a:endParaRPr lang="fr-FR" sz="1000" b="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30</a:t>
            </a:fld>
            <a:endParaRPr lang="fr-FR"/>
          </a:p>
        </p:txBody>
      </p:sp>
    </p:spTree>
    <p:extLst>
      <p:ext uri="{BB962C8B-B14F-4D97-AF65-F5344CB8AC3E}">
        <p14:creationId xmlns:p14="http://schemas.microsoft.com/office/powerpoint/2010/main" val="243447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4</a:t>
            </a:fld>
            <a:endParaRPr lang="fr-FR"/>
          </a:p>
        </p:txBody>
      </p:sp>
    </p:spTree>
    <p:extLst>
      <p:ext uri="{BB962C8B-B14F-4D97-AF65-F5344CB8AC3E}">
        <p14:creationId xmlns:p14="http://schemas.microsoft.com/office/powerpoint/2010/main" val="48633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32</a:t>
            </a:fld>
            <a:endParaRPr lang="fr-FR"/>
          </a:p>
        </p:txBody>
      </p:sp>
    </p:spTree>
    <p:extLst>
      <p:ext uri="{BB962C8B-B14F-4D97-AF65-F5344CB8AC3E}">
        <p14:creationId xmlns:p14="http://schemas.microsoft.com/office/powerpoint/2010/main" val="109672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33</a:t>
            </a:fld>
            <a:endParaRPr lang="fr-FR"/>
          </a:p>
        </p:txBody>
      </p:sp>
    </p:spTree>
    <p:extLst>
      <p:ext uri="{BB962C8B-B14F-4D97-AF65-F5344CB8AC3E}">
        <p14:creationId xmlns:p14="http://schemas.microsoft.com/office/powerpoint/2010/main" val="4120833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35</a:t>
            </a:fld>
            <a:endParaRPr lang="fr-FR"/>
          </a:p>
        </p:txBody>
      </p:sp>
    </p:spTree>
    <p:extLst>
      <p:ext uri="{BB962C8B-B14F-4D97-AF65-F5344CB8AC3E}">
        <p14:creationId xmlns:p14="http://schemas.microsoft.com/office/powerpoint/2010/main" val="3183080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36</a:t>
            </a:fld>
            <a:endParaRPr lang="fr-FR"/>
          </a:p>
        </p:txBody>
      </p:sp>
    </p:spTree>
    <p:extLst>
      <p:ext uri="{BB962C8B-B14F-4D97-AF65-F5344CB8AC3E}">
        <p14:creationId xmlns:p14="http://schemas.microsoft.com/office/powerpoint/2010/main" val="165899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dirty="0"/>
              <a:t>Le </a:t>
            </a:r>
            <a:r>
              <a:rPr lang="fr-FR" sz="1000" b="1" dirty="0"/>
              <a:t>biais de spectre </a:t>
            </a:r>
            <a:r>
              <a:rPr lang="fr-FR" sz="1000" dirty="0"/>
              <a:t>est un biais de sélection. Un spectre insuffisant de patients est fréquent dans les études visant à évaluer les méthodes diagnostiques, conduisant à un échantillon de malades qui n’est pas représentatif de l’ensemble des malades. Les malades inclus sont souvent à un stade de la maladie assez avancé. Il y a souvent une sous-représentation des patients aux stades précoces de la maladie. Cela va conduire à surestimer la sensibilité du test à évaluer.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fr-FR" sz="1000" dirty="0">
              <a:solidFill>
                <a:srgbClr val="FF0000"/>
              </a:solidFill>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b="1" dirty="0">
                <a:solidFill>
                  <a:srgbClr val="FF0000"/>
                </a:solidFill>
              </a:rPr>
              <a:t>ATTENTION : les patients</a:t>
            </a:r>
            <a:r>
              <a:rPr lang="fr-FR" sz="1000" b="1" baseline="0" dirty="0">
                <a:solidFill>
                  <a:srgbClr val="FF0000"/>
                </a:solidFill>
              </a:rPr>
              <a:t> sont adressés pour un problème nécessitant un test d’audiométrie ! Se plaignent de perte auditive, acouphènes et/ou vertiges</a:t>
            </a:r>
          </a:p>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b="1" baseline="0" dirty="0">
                <a:solidFill>
                  <a:srgbClr val="FF0000"/>
                </a:solidFill>
              </a:rPr>
              <a:t>-&gt; est-ce bien représentatif d’une situation de dépistage en population âgée dans un lieu tertiaire type médecine générale ?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fr-FR" sz="1000" dirty="0">
              <a:solidFill>
                <a:srgbClr val="FF0000"/>
              </a:solidFill>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dirty="0"/>
              <a:t>Un </a:t>
            </a:r>
            <a:r>
              <a:rPr lang="fr-FR" sz="1000" b="1" dirty="0"/>
              <a:t>biais de vérification </a:t>
            </a:r>
            <a:r>
              <a:rPr lang="fr-FR" sz="1000" dirty="0"/>
              <a:t>aurait été suspecté si seuls les sujets avec tests à voix chuchotée positifs avaient eu l’audiométrie par exemple. En effet, dans le cas où le gold standard est très invasif ou coûteux, il peut être parfois utilisé chez les sujets les plus à risque seulement. Il y a un biais de vérification chaque fois que la probabilité d’avoir le gold standard pour déterminer le statut réel des sujets dépend du résultat du test à évaluer et que les performances du test sont estimées uniquement à partir des sujets dont le statut réel a été déterminé par le gold standard.</a:t>
            </a:r>
          </a:p>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37</a:t>
            </a:fld>
            <a:endParaRPr lang="fr-FR"/>
          </a:p>
        </p:txBody>
      </p:sp>
    </p:spTree>
    <p:extLst>
      <p:ext uri="{BB962C8B-B14F-4D97-AF65-F5344CB8AC3E}">
        <p14:creationId xmlns:p14="http://schemas.microsoft.com/office/powerpoint/2010/main" val="889948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38</a:t>
            </a:fld>
            <a:endParaRPr lang="fr-FR"/>
          </a:p>
        </p:txBody>
      </p:sp>
    </p:spTree>
    <p:extLst>
      <p:ext uri="{BB962C8B-B14F-4D97-AF65-F5344CB8AC3E}">
        <p14:creationId xmlns:p14="http://schemas.microsoft.com/office/powerpoint/2010/main" val="4032395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39</a:t>
            </a:fld>
            <a:endParaRPr lang="fr-FR"/>
          </a:p>
        </p:txBody>
      </p:sp>
    </p:spTree>
    <p:extLst>
      <p:ext uri="{BB962C8B-B14F-4D97-AF65-F5344CB8AC3E}">
        <p14:creationId xmlns:p14="http://schemas.microsoft.com/office/powerpoint/2010/main" val="220567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5</a:t>
            </a:fld>
            <a:endParaRPr lang="fr-FR"/>
          </a:p>
        </p:txBody>
      </p:sp>
    </p:spTree>
    <p:extLst>
      <p:ext uri="{BB962C8B-B14F-4D97-AF65-F5344CB8AC3E}">
        <p14:creationId xmlns:p14="http://schemas.microsoft.com/office/powerpoint/2010/main" val="175395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6</a:t>
            </a:fld>
            <a:endParaRPr lang="fr-FR"/>
          </a:p>
        </p:txBody>
      </p:sp>
    </p:spTree>
    <p:extLst>
      <p:ext uri="{BB962C8B-B14F-4D97-AF65-F5344CB8AC3E}">
        <p14:creationId xmlns:p14="http://schemas.microsoft.com/office/powerpoint/2010/main" val="58149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7</a:t>
            </a:fld>
            <a:endParaRPr lang="fr-FR"/>
          </a:p>
        </p:txBody>
      </p:sp>
    </p:spTree>
    <p:extLst>
      <p:ext uri="{BB962C8B-B14F-4D97-AF65-F5344CB8AC3E}">
        <p14:creationId xmlns:p14="http://schemas.microsoft.com/office/powerpoint/2010/main" val="215016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8</a:t>
            </a:fld>
            <a:endParaRPr lang="fr-FR"/>
          </a:p>
        </p:txBody>
      </p:sp>
    </p:spTree>
    <p:extLst>
      <p:ext uri="{BB962C8B-B14F-4D97-AF65-F5344CB8AC3E}">
        <p14:creationId xmlns:p14="http://schemas.microsoft.com/office/powerpoint/2010/main" val="156800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9</a:t>
            </a:fld>
            <a:endParaRPr lang="fr-FR"/>
          </a:p>
        </p:txBody>
      </p:sp>
    </p:spTree>
    <p:extLst>
      <p:ext uri="{BB962C8B-B14F-4D97-AF65-F5344CB8AC3E}">
        <p14:creationId xmlns:p14="http://schemas.microsoft.com/office/powerpoint/2010/main" val="287721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10</a:t>
            </a:fld>
            <a:endParaRPr lang="fr-FR"/>
          </a:p>
        </p:txBody>
      </p:sp>
    </p:spTree>
    <p:extLst>
      <p:ext uri="{BB962C8B-B14F-4D97-AF65-F5344CB8AC3E}">
        <p14:creationId xmlns:p14="http://schemas.microsoft.com/office/powerpoint/2010/main" val="53905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8710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1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2AE03DE0-EB5D-452C-9616-ED172227F9D4}" type="datetimeFigureOut">
              <a:rPr lang="fr-FR" smtClean="0"/>
              <a:t>28/11/2025</a:t>
            </a:fld>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F6EBE291-D37B-4FCC-8AB9-A759B5AC5689}" type="slidenum">
              <a:rPr lang="fr-FR" smtClean="0"/>
              <a:t>‹N°›</a:t>
            </a:fld>
            <a:endParaRPr lang="fr-FR"/>
          </a:p>
        </p:txBody>
      </p:sp>
    </p:spTree>
    <p:extLst>
      <p:ext uri="{BB962C8B-B14F-4D97-AF65-F5344CB8AC3E}">
        <p14:creationId xmlns:p14="http://schemas.microsoft.com/office/powerpoint/2010/main" val="392955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F1CBACC-010C-42FA-AB7C-F706FE9F77D8}" type="datetimeFigureOut">
              <a:rPr lang="fr-FR" smtClean="0"/>
              <a:t>28/11/2025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35ACDE6-3AC9-4B7F-94B0-3EDD17A81193}" type="slidenum">
              <a:rPr lang="fr-FR" smtClean="0"/>
              <a:t>‹N°›</a:t>
            </a:fld>
            <a:endParaRPr lang="fr-FR"/>
          </a:p>
        </p:txBody>
      </p:sp>
    </p:spTree>
    <p:extLst>
      <p:ext uri="{BB962C8B-B14F-4D97-AF65-F5344CB8AC3E}">
        <p14:creationId xmlns:p14="http://schemas.microsoft.com/office/powerpoint/2010/main" val="2337214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539" y="5779320"/>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7821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25873" y="501325"/>
            <a:ext cx="6858000" cy="2387600"/>
          </a:xfrm>
        </p:spPr>
        <p:txBody>
          <a:bodyPr>
            <a:normAutofit/>
          </a:bodyPr>
          <a:lstStyle/>
          <a:p>
            <a:r>
              <a:rPr lang="fr-FR" sz="3600" b="1" dirty="0"/>
              <a:t>ED </a:t>
            </a:r>
            <a:br>
              <a:rPr lang="fr-FR" sz="3600" b="1" dirty="0"/>
            </a:br>
            <a:r>
              <a:rPr lang="fr-FR" sz="3600" b="1" dirty="0"/>
              <a:t>LCA des études d’évaluation de performance diagnostique </a:t>
            </a:r>
            <a:endParaRPr lang="fr-FR" sz="3600" dirty="0"/>
          </a:p>
        </p:txBody>
      </p:sp>
      <p:sp>
        <p:nvSpPr>
          <p:cNvPr id="5" name="Forme libre 4"/>
          <p:cNvSpPr/>
          <p:nvPr/>
        </p:nvSpPr>
        <p:spPr>
          <a:xfrm>
            <a:off x="2519773" y="3050958"/>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6" name="Forme libre 5"/>
          <p:cNvSpPr/>
          <p:nvPr/>
        </p:nvSpPr>
        <p:spPr>
          <a:xfrm rot="-10860000">
            <a:off x="2576422" y="3104998"/>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8" name="Sous-titre 7"/>
          <p:cNvSpPr txBox="1">
            <a:spLocks noGrp="1"/>
          </p:cNvSpPr>
          <p:nvPr>
            <p:ph type="subTitle" idx="1"/>
          </p:nvPr>
        </p:nvSpPr>
        <p:spPr>
          <a:xfrm>
            <a:off x="1143000" y="3602038"/>
            <a:ext cx="6858000" cy="2031325"/>
          </a:xfrm>
          <a:prstGeom prst="rect">
            <a:avLst/>
          </a:prstGeom>
          <a:noFill/>
        </p:spPr>
        <p:txBody>
          <a:bodyPr wrap="square" rtlCol="0">
            <a:spAutoFit/>
          </a:bodyPr>
          <a:lstStyle/>
          <a:p>
            <a:pPr algn="ctr"/>
            <a:r>
              <a:rPr lang="fr-FR" dirty="0">
                <a:solidFill>
                  <a:prstClr val="black"/>
                </a:solidFill>
              </a:rPr>
              <a:t>UE 12 DFASM 1 </a:t>
            </a:r>
          </a:p>
          <a:p>
            <a:pPr algn="ctr"/>
            <a:r>
              <a:rPr lang="fr-FR" dirty="0">
                <a:solidFill>
                  <a:prstClr val="black"/>
                </a:solidFill>
              </a:rPr>
              <a:t>Lyon Est</a:t>
            </a:r>
          </a:p>
          <a:p>
            <a:pPr algn="ctr"/>
            <a:r>
              <a:rPr lang="fr-FR" dirty="0">
                <a:solidFill>
                  <a:prstClr val="black"/>
                </a:solidFill>
              </a:rPr>
              <a:t>2025-2026</a:t>
            </a:r>
          </a:p>
          <a:p>
            <a:pPr algn="ctr"/>
            <a:endParaRPr lang="fr-FR" dirty="0">
              <a:solidFill>
                <a:prstClr val="black"/>
              </a:solidFill>
            </a:endParaRPr>
          </a:p>
          <a:p>
            <a:pPr algn="ctr"/>
            <a:r>
              <a:rPr lang="fr-FR" dirty="0">
                <a:solidFill>
                  <a:prstClr val="black"/>
                </a:solidFill>
              </a:rPr>
              <a:t>Laure HUOT</a:t>
            </a:r>
          </a:p>
          <a:p>
            <a:pPr algn="ctr"/>
            <a:r>
              <a:rPr lang="fr-FR" dirty="0">
                <a:solidFill>
                  <a:prstClr val="black"/>
                </a:solidFill>
              </a:rPr>
              <a:t>laure.huot@chu-lyon.fr</a:t>
            </a:r>
          </a:p>
        </p:txBody>
      </p:sp>
    </p:spTree>
    <p:extLst>
      <p:ext uri="{BB962C8B-B14F-4D97-AF65-F5344CB8AC3E}">
        <p14:creationId xmlns:p14="http://schemas.microsoft.com/office/powerpoint/2010/main" val="2707756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4</a:t>
            </a:r>
          </a:p>
        </p:txBody>
      </p:sp>
      <p:sp>
        <p:nvSpPr>
          <p:cNvPr id="5" name="Rectangle 4">
            <a:extLst>
              <a:ext uri="{FF2B5EF4-FFF2-40B4-BE49-F238E27FC236}">
                <a16:creationId xmlns:a16="http://schemas.microsoft.com/office/drawing/2014/main" id="{0256D80B-6009-4EDF-AEFC-94248C2206C0}"/>
              </a:ext>
            </a:extLst>
          </p:cNvPr>
          <p:cNvSpPr/>
          <p:nvPr/>
        </p:nvSpPr>
        <p:spPr>
          <a:xfrm>
            <a:off x="403919" y="1969520"/>
            <a:ext cx="8229599" cy="707886"/>
          </a:xfrm>
          <a:prstGeom prst="rect">
            <a:avLst/>
          </a:prstGeom>
        </p:spPr>
        <p:txBody>
          <a:bodyPr wrap="square">
            <a:spAutoFit/>
          </a:bodyPr>
          <a:lstStyle/>
          <a:p>
            <a:r>
              <a:rPr lang="fr-FR" sz="2000" dirty="0">
                <a:latin typeface="Calibri" panose="020F0502020204030204" pitchFamily="34" charset="0"/>
                <a:ea typeface="Calibri" panose="020F0502020204030204" pitchFamily="34" charset="0"/>
                <a:cs typeface="Times New Roman" panose="02020603050405020304" pitchFamily="18" charset="0"/>
              </a:rPr>
              <a:t> A partir des éléments disponibles dans la Table 2, pour l’oreille gauche, reconstituer le tableau de contingence pour la modalité « How </a:t>
            </a:r>
            <a:r>
              <a:rPr lang="fr-FR" sz="2000" dirty="0" err="1">
                <a:latin typeface="Calibri" panose="020F0502020204030204" pitchFamily="34" charset="0"/>
                <a:ea typeface="Calibri" panose="020F0502020204030204" pitchFamily="34" charset="0"/>
                <a:cs typeface="Times New Roman" panose="02020603050405020304" pitchFamily="18" charset="0"/>
              </a:rPr>
              <a:t>old</a:t>
            </a:r>
            <a:r>
              <a:rPr lang="fr-FR" sz="2000" dirty="0">
                <a:latin typeface="Calibri" panose="020F0502020204030204" pitchFamily="34" charset="0"/>
                <a:ea typeface="Calibri" panose="020F0502020204030204" pitchFamily="34" charset="0"/>
                <a:cs typeface="Times New Roman" panose="02020603050405020304" pitchFamily="18" charset="0"/>
              </a:rPr>
              <a:t> are </a:t>
            </a:r>
            <a:r>
              <a:rPr lang="fr-FR" sz="2000" dirty="0" err="1">
                <a:latin typeface="Calibri" panose="020F0502020204030204" pitchFamily="34" charset="0"/>
                <a:ea typeface="Calibri" panose="020F0502020204030204" pitchFamily="34" charset="0"/>
                <a:cs typeface="Times New Roman" panose="02020603050405020304" pitchFamily="18" charset="0"/>
              </a:rPr>
              <a:t>you</a:t>
            </a:r>
            <a:r>
              <a:rPr lang="fr-FR" sz="2000" dirty="0">
                <a:latin typeface="Calibri" panose="020F0502020204030204" pitchFamily="34" charset="0"/>
                <a:ea typeface="Calibri" panose="020F0502020204030204" pitchFamily="34" charset="0"/>
                <a:cs typeface="Times New Roman" panose="02020603050405020304" pitchFamily="18" charset="0"/>
              </a:rPr>
              <a:t> ».</a:t>
            </a:r>
            <a:endParaRPr lang="fr-FR" sz="2000" dirty="0"/>
          </a:p>
        </p:txBody>
      </p:sp>
    </p:spTree>
    <p:extLst>
      <p:ext uri="{BB962C8B-B14F-4D97-AF65-F5344CB8AC3E}">
        <p14:creationId xmlns:p14="http://schemas.microsoft.com/office/powerpoint/2010/main" val="421524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395536" y="980728"/>
            <a:ext cx="7992888" cy="4651976"/>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pic>
        <p:nvPicPr>
          <p:cNvPr id="7" name="Image 6"/>
          <p:cNvPicPr>
            <a:picLocks noChangeAspect="1"/>
          </p:cNvPicPr>
          <p:nvPr/>
        </p:nvPicPr>
        <p:blipFill>
          <a:blip r:embed="rId4"/>
          <a:stretch>
            <a:fillRect/>
          </a:stretch>
        </p:blipFill>
        <p:spPr>
          <a:xfrm>
            <a:off x="3367920" y="5366286"/>
            <a:ext cx="5459088" cy="12700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548639" y="2286510"/>
            <a:ext cx="7264949" cy="51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ext uri="{D42A27DB-BD31-4B8C-83A1-F6EECF244321}">
                <p14:modId xmlns:p14="http://schemas.microsoft.com/office/powerpoint/2010/main" val="168356005"/>
              </p:ext>
            </p:extLst>
          </p:nvPr>
        </p:nvGraphicFramePr>
        <p:xfrm>
          <a:off x="507999" y="2253738"/>
          <a:ext cx="8128000" cy="184912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0" dirty="0"/>
                        <a:t>Test de référence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MALADE (M+)</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NON MALADE (M-)</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TEST POSITIF (T+) </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VP + FP</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dirty="0"/>
                        <a:t>TEST NEGATIF</a:t>
                      </a:r>
                      <a:r>
                        <a:rPr lang="fr-FR" sz="1800" baseline="0" dirty="0"/>
                        <a:t> (T</a:t>
                      </a:r>
                      <a:r>
                        <a:rPr lang="fr-FR" sz="1800" dirty="0"/>
                        <a:t>-) </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VN</a:t>
                      </a:r>
                      <a:r>
                        <a:rPr lang="fr-FR" sz="1800" baseline="0" dirty="0"/>
                        <a:t> + FN</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VP + FN</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VN</a:t>
                      </a:r>
                      <a:r>
                        <a:rPr lang="fr-FR" sz="1800" baseline="0" dirty="0"/>
                        <a:t> + FP</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476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ext uri="{D42A27DB-BD31-4B8C-83A1-F6EECF244321}">
                <p14:modId xmlns:p14="http://schemas.microsoft.com/office/powerpoint/2010/main" val="2455252810"/>
              </p:ext>
            </p:extLst>
          </p:nvPr>
        </p:nvGraphicFramePr>
        <p:xfrm>
          <a:off x="507999" y="2253738"/>
          <a:ext cx="8128000" cy="211836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0" dirty="0"/>
                        <a:t>Test de référence = Audiométrie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altéré</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normal</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a:t>
                      </a:r>
                      <a:r>
                        <a:rPr lang="fr-FR" sz="1800" baseline="0" dirty="0"/>
                        <a:t> = Echec</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 = 115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 = 6</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121</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baseline="0" dirty="0"/>
                        <a:t>T</a:t>
                      </a:r>
                      <a:r>
                        <a:rPr lang="fr-FR" sz="1800" dirty="0"/>
                        <a:t>-</a:t>
                      </a:r>
                      <a:r>
                        <a:rPr lang="fr-FR" sz="1800" baseline="0" dirty="0"/>
                        <a:t> = Réussite</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 = 34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 = 55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89</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149</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61</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=210</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p:cNvSpPr/>
          <p:nvPr/>
        </p:nvSpPr>
        <p:spPr>
          <a:xfrm>
            <a:off x="707135" y="445664"/>
            <a:ext cx="3852673" cy="1100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789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5</a:t>
            </a:r>
          </a:p>
        </p:txBody>
      </p:sp>
      <p:sp>
        <p:nvSpPr>
          <p:cNvPr id="4" name="Rectangle 3">
            <a:extLst>
              <a:ext uri="{FF2B5EF4-FFF2-40B4-BE49-F238E27FC236}">
                <a16:creationId xmlns:a16="http://schemas.microsoft.com/office/drawing/2014/main" id="{681E385C-0EC2-42DA-BE1B-AE5AD01362B6}"/>
              </a:ext>
            </a:extLst>
          </p:cNvPr>
          <p:cNvSpPr/>
          <p:nvPr/>
        </p:nvSpPr>
        <p:spPr>
          <a:xfrm>
            <a:off x="403920" y="1329809"/>
            <a:ext cx="8352928" cy="4547463"/>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Dans la Table 2, pour l’oreille gauche et pour la modalité « How </a:t>
            </a:r>
            <a:r>
              <a:rPr lang="fr-FR" dirty="0" err="1">
                <a:latin typeface="Calibri" panose="020F0502020204030204" pitchFamily="34" charset="0"/>
                <a:ea typeface="Calibri" panose="020F0502020204030204" pitchFamily="34" charset="0"/>
                <a:cs typeface="Times New Roman" panose="02020603050405020304" pitchFamily="18" charset="0"/>
              </a:rPr>
              <a:t>old</a:t>
            </a:r>
            <a:r>
              <a:rPr lang="fr-FR" dirty="0">
                <a:latin typeface="Calibri" panose="020F0502020204030204" pitchFamily="34" charset="0"/>
                <a:ea typeface="Calibri" panose="020F0502020204030204" pitchFamily="34" charset="0"/>
                <a:cs typeface="Times New Roman" panose="02020603050405020304" pitchFamily="18" charset="0"/>
              </a:rPr>
              <a:t> are </a:t>
            </a:r>
            <a:r>
              <a:rPr lang="fr-FR" dirty="0" err="1">
                <a:latin typeface="Calibri" panose="020F0502020204030204" pitchFamily="34" charset="0"/>
                <a:ea typeface="Calibri" panose="020F0502020204030204" pitchFamily="34" charset="0"/>
                <a:cs typeface="Times New Roman" panose="02020603050405020304" pitchFamily="18" charset="0"/>
              </a:rPr>
              <a:t>you</a:t>
            </a:r>
            <a:r>
              <a:rPr lang="fr-FR" dirty="0">
                <a:latin typeface="Calibri" panose="020F0502020204030204" pitchFamily="34" charset="0"/>
                <a:ea typeface="Calibri" panose="020F0502020204030204" pitchFamily="34" charset="0"/>
                <a:cs typeface="Times New Roman" panose="02020603050405020304" pitchFamily="18" charset="0"/>
              </a:rPr>
              <a:t> », concernant l’estimation des indicateurs de performance du test de voix chuchotée, quelle(s) proposition(s) est(sont) juste(s) ?</a:t>
            </a:r>
          </a:p>
          <a:p>
            <a:pPr lvl="0">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le test aurait un intérêt en dépistage car sa sensibilité est élevée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un patient atteint d’un trouble auditif a une probabilité de 77.2% d’avoir le test de voix chuchotée positif</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la valeur prédictive positive élevée peut-être expliquée par la prévalence des troubles auditifs dans l’échantillon de l’étude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la spécificité élevée peut-être expliquée par le nombre élevé de patients atteints de troubles auditifs dans l’échantillon de l’étude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la probabilité qu’un patient ait un trouble auditif sachant que son test de la voix chuchotée est négatif est de 61.8%</a:t>
            </a:r>
            <a:endParaRPr lang="fr-FR" dirty="0"/>
          </a:p>
        </p:txBody>
      </p:sp>
    </p:spTree>
    <p:extLst>
      <p:ext uri="{BB962C8B-B14F-4D97-AF65-F5344CB8AC3E}">
        <p14:creationId xmlns:p14="http://schemas.microsoft.com/office/powerpoint/2010/main" val="398080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5</a:t>
            </a:r>
          </a:p>
        </p:txBody>
      </p:sp>
      <p:sp>
        <p:nvSpPr>
          <p:cNvPr id="4" name="Rectangle 3">
            <a:extLst>
              <a:ext uri="{FF2B5EF4-FFF2-40B4-BE49-F238E27FC236}">
                <a16:creationId xmlns:a16="http://schemas.microsoft.com/office/drawing/2014/main" id="{681E385C-0EC2-42DA-BE1B-AE5AD01362B6}"/>
              </a:ext>
            </a:extLst>
          </p:cNvPr>
          <p:cNvSpPr/>
          <p:nvPr/>
        </p:nvSpPr>
        <p:spPr>
          <a:xfrm>
            <a:off x="403920" y="1329809"/>
            <a:ext cx="8352928" cy="4547463"/>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Dans la Table 2, pour l’oreille gauche et pour la modalité « How </a:t>
            </a:r>
            <a:r>
              <a:rPr lang="fr-FR" dirty="0" err="1">
                <a:latin typeface="Calibri" panose="020F0502020204030204" pitchFamily="34" charset="0"/>
                <a:ea typeface="Calibri" panose="020F0502020204030204" pitchFamily="34" charset="0"/>
                <a:cs typeface="Times New Roman" panose="02020603050405020304" pitchFamily="18" charset="0"/>
              </a:rPr>
              <a:t>old</a:t>
            </a:r>
            <a:r>
              <a:rPr lang="fr-FR" dirty="0">
                <a:latin typeface="Calibri" panose="020F0502020204030204" pitchFamily="34" charset="0"/>
                <a:ea typeface="Calibri" panose="020F0502020204030204" pitchFamily="34" charset="0"/>
                <a:cs typeface="Times New Roman" panose="02020603050405020304" pitchFamily="18" charset="0"/>
              </a:rPr>
              <a:t> are </a:t>
            </a:r>
            <a:r>
              <a:rPr lang="fr-FR" dirty="0" err="1">
                <a:latin typeface="Calibri" panose="020F0502020204030204" pitchFamily="34" charset="0"/>
                <a:ea typeface="Calibri" panose="020F0502020204030204" pitchFamily="34" charset="0"/>
                <a:cs typeface="Times New Roman" panose="02020603050405020304" pitchFamily="18" charset="0"/>
              </a:rPr>
              <a:t>you</a:t>
            </a:r>
            <a:r>
              <a:rPr lang="fr-FR" dirty="0">
                <a:latin typeface="Calibri" panose="020F0502020204030204" pitchFamily="34" charset="0"/>
                <a:ea typeface="Calibri" panose="020F0502020204030204" pitchFamily="34" charset="0"/>
                <a:cs typeface="Times New Roman" panose="02020603050405020304" pitchFamily="18" charset="0"/>
              </a:rPr>
              <a:t> », concernant l’estimation des indicateurs de performance du test de voix chuchotée, quelle(s) proposition(s) est(sont) juste(s) ?</a:t>
            </a:r>
          </a:p>
          <a:p>
            <a:pPr lvl="0">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le test aurait un intérêt en dépistage car sa sensibilité est élevée</a:t>
            </a: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B. un patient atteint d’un trouble auditif a une probabilité de 77.2% d’avoir le test de voix chuchotée positif</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C. la valeur prédictive positive élevée peut-être expliquée par la prévalence des troubles auditifs dans l’échantillon de l’étude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la spécificité élevée peut-être expliquée par le nombre élevé de patients atteints de troubles auditifs dans l’échantillon de l’étude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la probabilité qu’un patient ait un trouble auditif sachant que son test de la voix chuchotée est négatif est de 61.8%</a:t>
            </a:r>
            <a:endParaRPr lang="fr-FR" dirty="0"/>
          </a:p>
        </p:txBody>
      </p:sp>
    </p:spTree>
    <p:extLst>
      <p:ext uri="{BB962C8B-B14F-4D97-AF65-F5344CB8AC3E}">
        <p14:creationId xmlns:p14="http://schemas.microsoft.com/office/powerpoint/2010/main" val="70596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nvPr>
        </p:nvGraphicFramePr>
        <p:xfrm>
          <a:off x="507999" y="2253738"/>
          <a:ext cx="8128000" cy="211836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0" dirty="0"/>
                        <a:t>Test de référence = Audiométrie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altéré</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normal</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a:t>
                      </a:r>
                      <a:r>
                        <a:rPr lang="fr-FR" sz="1800" baseline="0" dirty="0"/>
                        <a:t> = Echec</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 = 115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 = 6</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121</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baseline="0" dirty="0"/>
                        <a:t>T</a:t>
                      </a:r>
                      <a:r>
                        <a:rPr lang="fr-FR" sz="1800" dirty="0"/>
                        <a:t>-</a:t>
                      </a:r>
                      <a:r>
                        <a:rPr lang="fr-FR" sz="1800" baseline="0" dirty="0"/>
                        <a:t> = Réussite</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 = 34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 = 55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89</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149</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61</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=210</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p:cNvSpPr/>
          <p:nvPr/>
        </p:nvSpPr>
        <p:spPr>
          <a:xfrm>
            <a:off x="707135" y="445664"/>
            <a:ext cx="3852673" cy="1100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11679" y="5079840"/>
            <a:ext cx="2414017" cy="1508105"/>
          </a:xfrm>
          <a:prstGeom prst="rect">
            <a:avLst/>
          </a:prstGeom>
          <a:solidFill>
            <a:schemeClr val="bg1"/>
          </a:solidFill>
          <a:ln>
            <a:noFill/>
          </a:ln>
        </p:spPr>
        <p:txBody>
          <a:bodyPr wrap="square">
            <a:spAutoFit/>
          </a:bodyPr>
          <a:lstStyle/>
          <a:p>
            <a:pPr algn="ctr"/>
            <a:r>
              <a:rPr lang="fr-FR" b="1" dirty="0">
                <a:solidFill>
                  <a:schemeClr val="accent1"/>
                </a:solidFill>
              </a:rPr>
              <a:t>Se = VP/VP+FN</a:t>
            </a:r>
            <a:br>
              <a:rPr lang="fr-FR" b="1" dirty="0">
                <a:solidFill>
                  <a:schemeClr val="accent1"/>
                </a:solidFill>
              </a:rPr>
            </a:br>
            <a:r>
              <a:rPr lang="fr-FR" b="1" dirty="0">
                <a:solidFill>
                  <a:schemeClr val="accent1"/>
                </a:solidFill>
              </a:rPr>
              <a:t>= 115/149 = 77,2%</a:t>
            </a:r>
            <a:endParaRPr lang="fr-FR" b="1" dirty="0">
              <a:solidFill>
                <a:schemeClr val="accent1"/>
              </a:solidFill>
              <a:sym typeface="Wingdings" panose="05000000000000000000" pitchFamily="2" charset="2"/>
            </a:endParaRPr>
          </a:p>
          <a:p>
            <a:endParaRPr lang="fr-FR" sz="1400" b="1" dirty="0">
              <a:solidFill>
                <a:schemeClr val="accent1"/>
              </a:solidFill>
              <a:sym typeface="Wingdings" panose="05000000000000000000" pitchFamily="2" charset="2"/>
            </a:endParaRPr>
          </a:p>
          <a:p>
            <a:r>
              <a:rPr lang="fr-FR" sz="1400" b="1" dirty="0">
                <a:solidFill>
                  <a:schemeClr val="accent1"/>
                </a:solidFill>
                <a:sym typeface="Wingdings" panose="05000000000000000000" pitchFamily="2" charset="2"/>
              </a:rPr>
              <a:t>Règle SNOUT : </a:t>
            </a:r>
          </a:p>
          <a:p>
            <a:r>
              <a:rPr lang="fr-FR" sz="1400" b="1" dirty="0">
                <a:solidFill>
                  <a:schemeClr val="accent1"/>
                </a:solidFill>
              </a:rPr>
              <a:t>Si Se élevée </a:t>
            </a:r>
            <a:r>
              <a:rPr lang="fr-FR" sz="1200" b="1" dirty="0">
                <a:solidFill>
                  <a:schemeClr val="accent1"/>
                </a:solidFill>
                <a:sym typeface="Wingdings" panose="05000000000000000000" pitchFamily="2" charset="2"/>
              </a:rPr>
              <a:t></a:t>
            </a:r>
            <a:r>
              <a:rPr lang="fr-FR" sz="1400" b="1" dirty="0">
                <a:solidFill>
                  <a:schemeClr val="accent1"/>
                </a:solidFill>
                <a:sym typeface="Wingdings" panose="05000000000000000000" pitchFamily="2" charset="2"/>
              </a:rPr>
              <a:t> un </a:t>
            </a:r>
            <a:r>
              <a:rPr lang="fr-FR" sz="1400" b="1" dirty="0">
                <a:solidFill>
                  <a:schemeClr val="accent1"/>
                </a:solidFill>
              </a:rPr>
              <a:t>test négatif exclut le diagnostic</a:t>
            </a:r>
          </a:p>
        </p:txBody>
      </p:sp>
      <p:sp>
        <p:nvSpPr>
          <p:cNvPr id="8" name="Rectangle avec flèche vers le bas 7"/>
          <p:cNvSpPr/>
          <p:nvPr/>
        </p:nvSpPr>
        <p:spPr>
          <a:xfrm>
            <a:off x="2595541" y="3312919"/>
            <a:ext cx="1964267" cy="1766921"/>
          </a:xfrm>
          <a:prstGeom prst="downArrowCallout">
            <a:avLst>
              <a:gd name="adj1" fmla="val 26426"/>
              <a:gd name="adj2" fmla="val 35552"/>
              <a:gd name="adj3" fmla="val 29623"/>
              <a:gd name="adj4" fmla="val 4192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4425696" y="371723"/>
            <a:ext cx="1036320" cy="130998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 name="Rectangle avec flèche vers le bas 9"/>
          <p:cNvSpPr/>
          <p:nvPr/>
        </p:nvSpPr>
        <p:spPr>
          <a:xfrm>
            <a:off x="4633636" y="3312919"/>
            <a:ext cx="1964267" cy="1766921"/>
          </a:xfrm>
          <a:prstGeom prst="downArrowCallout">
            <a:avLst>
              <a:gd name="adj1" fmla="val 26426"/>
              <a:gd name="adj2" fmla="val 35552"/>
              <a:gd name="adj3" fmla="val 29623"/>
              <a:gd name="adj4" fmla="val 4192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326772" y="371723"/>
            <a:ext cx="1036320" cy="1309984"/>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12"/>
          <p:cNvSpPr/>
          <p:nvPr/>
        </p:nvSpPr>
        <p:spPr>
          <a:xfrm>
            <a:off x="4731173" y="5079840"/>
            <a:ext cx="2480468" cy="1508105"/>
          </a:xfrm>
          <a:prstGeom prst="rect">
            <a:avLst/>
          </a:prstGeom>
          <a:ln>
            <a:noFill/>
          </a:ln>
        </p:spPr>
        <p:txBody>
          <a:bodyPr wrap="square">
            <a:spAutoFit/>
          </a:bodyPr>
          <a:lstStyle/>
          <a:p>
            <a:pPr algn="ctr"/>
            <a:r>
              <a:rPr lang="fr-FR" b="1" dirty="0" err="1">
                <a:solidFill>
                  <a:srgbClr val="00B050"/>
                </a:solidFill>
              </a:rPr>
              <a:t>Sp</a:t>
            </a:r>
            <a:r>
              <a:rPr lang="fr-FR" b="1" dirty="0">
                <a:solidFill>
                  <a:srgbClr val="00B050"/>
                </a:solidFill>
              </a:rPr>
              <a:t> = </a:t>
            </a:r>
            <a:r>
              <a:rPr lang="fr-FR" b="1" dirty="0">
                <a:solidFill>
                  <a:srgbClr val="00B050"/>
                </a:solidFill>
                <a:sym typeface="Wingdings" panose="05000000000000000000" pitchFamily="2" charset="2"/>
              </a:rPr>
              <a:t>VN/(VN+FP) </a:t>
            </a:r>
            <a:br>
              <a:rPr lang="fr-FR" b="1" dirty="0">
                <a:solidFill>
                  <a:srgbClr val="00B050"/>
                </a:solidFill>
                <a:sym typeface="Wingdings" panose="05000000000000000000" pitchFamily="2" charset="2"/>
              </a:rPr>
            </a:br>
            <a:r>
              <a:rPr lang="fr-FR" b="1" dirty="0">
                <a:solidFill>
                  <a:srgbClr val="00B050"/>
                </a:solidFill>
                <a:sym typeface="Wingdings" panose="05000000000000000000" pitchFamily="2" charset="2"/>
              </a:rPr>
              <a:t>= 55/61 = 90,2%</a:t>
            </a:r>
          </a:p>
          <a:p>
            <a:endParaRPr lang="fr-FR" sz="1400" b="1" dirty="0">
              <a:solidFill>
                <a:srgbClr val="00B050"/>
              </a:solidFill>
              <a:sym typeface="Wingdings" panose="05000000000000000000" pitchFamily="2" charset="2"/>
            </a:endParaRPr>
          </a:p>
          <a:p>
            <a:r>
              <a:rPr lang="fr-FR" sz="1400" b="1" dirty="0">
                <a:solidFill>
                  <a:srgbClr val="00B050"/>
                </a:solidFill>
                <a:sym typeface="Wingdings" panose="05000000000000000000" pitchFamily="2" charset="2"/>
              </a:rPr>
              <a:t>Règle SPIN : </a:t>
            </a:r>
          </a:p>
          <a:p>
            <a:r>
              <a:rPr lang="fr-FR" sz="1400" b="1" dirty="0" err="1">
                <a:solidFill>
                  <a:srgbClr val="00B050"/>
                </a:solidFill>
                <a:sym typeface="Wingdings" panose="05000000000000000000" pitchFamily="2" charset="2"/>
              </a:rPr>
              <a:t>Sp</a:t>
            </a:r>
            <a:r>
              <a:rPr lang="fr-FR" sz="1400" b="1" dirty="0">
                <a:solidFill>
                  <a:srgbClr val="00B050"/>
                </a:solidFill>
                <a:sym typeface="Wingdings" panose="05000000000000000000" pitchFamily="2" charset="2"/>
              </a:rPr>
              <a:t> élevée </a:t>
            </a:r>
            <a:r>
              <a:rPr lang="fr-FR" sz="1200" b="1" dirty="0">
                <a:solidFill>
                  <a:srgbClr val="00B050"/>
                </a:solidFill>
                <a:sym typeface="Wingdings" panose="05000000000000000000" pitchFamily="2" charset="2"/>
              </a:rPr>
              <a:t></a:t>
            </a:r>
            <a:r>
              <a:rPr lang="fr-FR" sz="1400" b="1" dirty="0">
                <a:solidFill>
                  <a:srgbClr val="00B050"/>
                </a:solidFill>
                <a:sym typeface="Wingdings" panose="05000000000000000000" pitchFamily="2" charset="2"/>
              </a:rPr>
              <a:t> un test positif permet diagnostic de certitude</a:t>
            </a:r>
            <a:endParaRPr lang="fr-FR" sz="1400" b="1" dirty="0">
              <a:solidFill>
                <a:srgbClr val="00B050"/>
              </a:solidFill>
            </a:endParaRPr>
          </a:p>
        </p:txBody>
      </p:sp>
    </p:spTree>
    <p:extLst>
      <p:ext uri="{BB962C8B-B14F-4D97-AF65-F5344CB8AC3E}">
        <p14:creationId xmlns:p14="http://schemas.microsoft.com/office/powerpoint/2010/main" val="38151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10"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ext uri="{D42A27DB-BD31-4B8C-83A1-F6EECF244321}">
                <p14:modId xmlns:p14="http://schemas.microsoft.com/office/powerpoint/2010/main" val="1501627037"/>
              </p:ext>
            </p:extLst>
          </p:nvPr>
        </p:nvGraphicFramePr>
        <p:xfrm>
          <a:off x="507999" y="2253738"/>
          <a:ext cx="7514337" cy="2118360"/>
        </p:xfrm>
        <a:graphic>
          <a:graphicData uri="http://schemas.openxmlformats.org/drawingml/2006/table">
            <a:tbl>
              <a:tblPr firstRow="1" bandRow="1">
                <a:tableStyleId>{3B4B98B0-60AC-42C2-AFA5-B58CD77FA1E5}</a:tableStyleId>
              </a:tblPr>
              <a:tblGrid>
                <a:gridCol w="2030984">
                  <a:extLst>
                    <a:ext uri="{9D8B030D-6E8A-4147-A177-3AD203B41FA5}">
                      <a16:colId xmlns:a16="http://schemas.microsoft.com/office/drawing/2014/main" val="20000"/>
                    </a:ext>
                  </a:extLst>
                </a:gridCol>
                <a:gridCol w="2030984">
                  <a:extLst>
                    <a:ext uri="{9D8B030D-6E8A-4147-A177-3AD203B41FA5}">
                      <a16:colId xmlns:a16="http://schemas.microsoft.com/office/drawing/2014/main" val="20001"/>
                    </a:ext>
                  </a:extLst>
                </a:gridCol>
                <a:gridCol w="2030984">
                  <a:extLst>
                    <a:ext uri="{9D8B030D-6E8A-4147-A177-3AD203B41FA5}">
                      <a16:colId xmlns:a16="http://schemas.microsoft.com/office/drawing/2014/main" val="20002"/>
                    </a:ext>
                  </a:extLst>
                </a:gridCol>
                <a:gridCol w="1421385">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Test de référence = Audiométrie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altéré</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normal</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a:t>
                      </a:r>
                      <a:r>
                        <a:rPr lang="fr-FR" sz="1800" baseline="0" dirty="0"/>
                        <a:t> = Echec</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 = 115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 = 6</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121</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baseline="0" dirty="0"/>
                        <a:t>T</a:t>
                      </a:r>
                      <a:r>
                        <a:rPr lang="fr-FR" sz="1800" dirty="0"/>
                        <a:t>-</a:t>
                      </a:r>
                      <a:r>
                        <a:rPr lang="fr-FR" sz="1800" baseline="0" dirty="0"/>
                        <a:t> = Réussite</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 = 34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 = 55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89</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149</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61</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=210</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p:cNvSpPr/>
          <p:nvPr/>
        </p:nvSpPr>
        <p:spPr>
          <a:xfrm>
            <a:off x="707135" y="445664"/>
            <a:ext cx="3852673" cy="1100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4425696" y="371723"/>
            <a:ext cx="1036320" cy="130998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Ellipse 11"/>
          <p:cNvSpPr/>
          <p:nvPr/>
        </p:nvSpPr>
        <p:spPr>
          <a:xfrm>
            <a:off x="5326772" y="371723"/>
            <a:ext cx="1036320" cy="1309984"/>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ZoneTexte 13"/>
          <p:cNvSpPr txBox="1"/>
          <p:nvPr/>
        </p:nvSpPr>
        <p:spPr>
          <a:xfrm>
            <a:off x="8471946" y="3260786"/>
            <a:ext cx="596638" cy="815608"/>
          </a:xfrm>
          <a:prstGeom prst="rect">
            <a:avLst/>
          </a:prstGeom>
          <a:noFill/>
        </p:spPr>
        <p:txBody>
          <a:bodyPr wrap="none" rtlCol="0">
            <a:spAutoFit/>
          </a:bodyPr>
          <a:lstStyle/>
          <a:p>
            <a:r>
              <a:rPr lang="fr-FR" b="1" dirty="0">
                <a:solidFill>
                  <a:schemeClr val="accent6"/>
                </a:solidFill>
              </a:rPr>
              <a:t>VPP</a:t>
            </a:r>
          </a:p>
          <a:p>
            <a:endParaRPr lang="fr-FR" sz="1100" dirty="0">
              <a:solidFill>
                <a:schemeClr val="accent6"/>
              </a:solidFill>
            </a:endParaRPr>
          </a:p>
          <a:p>
            <a:r>
              <a:rPr lang="fr-FR" b="1" dirty="0">
                <a:solidFill>
                  <a:schemeClr val="accent6"/>
                </a:solidFill>
              </a:rPr>
              <a:t>VPN</a:t>
            </a:r>
          </a:p>
        </p:txBody>
      </p:sp>
      <p:sp>
        <p:nvSpPr>
          <p:cNvPr id="17" name="Rectangle avec flèche vers le bas 16"/>
          <p:cNvSpPr/>
          <p:nvPr/>
        </p:nvSpPr>
        <p:spPr>
          <a:xfrm rot="16200000">
            <a:off x="5266046" y="515677"/>
            <a:ext cx="395112" cy="5848995"/>
          </a:xfrm>
          <a:prstGeom prst="downArrowCallout">
            <a:avLst>
              <a:gd name="adj1" fmla="val 25000"/>
              <a:gd name="adj2" fmla="val 50000"/>
              <a:gd name="adj3" fmla="val 62143"/>
              <a:gd name="adj4" fmla="val 61721"/>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avec flèche vers le bas 18"/>
          <p:cNvSpPr/>
          <p:nvPr/>
        </p:nvSpPr>
        <p:spPr>
          <a:xfrm rot="16200000">
            <a:off x="5281476" y="926218"/>
            <a:ext cx="364251" cy="5848997"/>
          </a:xfrm>
          <a:prstGeom prst="downArrowCallout">
            <a:avLst>
              <a:gd name="adj1" fmla="val 25000"/>
              <a:gd name="adj2" fmla="val 50000"/>
              <a:gd name="adj3" fmla="val 65000"/>
              <a:gd name="adj4" fmla="val 61540"/>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Ellipse 20"/>
          <p:cNvSpPr/>
          <p:nvPr/>
        </p:nvSpPr>
        <p:spPr>
          <a:xfrm>
            <a:off x="6161357" y="371723"/>
            <a:ext cx="2117011" cy="130998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4" name="Rectangle 23"/>
          <p:cNvSpPr/>
          <p:nvPr/>
        </p:nvSpPr>
        <p:spPr>
          <a:xfrm>
            <a:off x="2086936" y="4620262"/>
            <a:ext cx="2472872" cy="1938992"/>
          </a:xfrm>
          <a:prstGeom prst="rect">
            <a:avLst/>
          </a:prstGeom>
          <a:solidFill>
            <a:schemeClr val="bg1"/>
          </a:solidFill>
          <a:ln>
            <a:noFill/>
          </a:ln>
        </p:spPr>
        <p:txBody>
          <a:bodyPr wrap="square">
            <a:spAutoFit/>
          </a:bodyPr>
          <a:lstStyle/>
          <a:p>
            <a:pPr algn="ctr"/>
            <a:r>
              <a:rPr lang="fr-FR" b="1" dirty="0">
                <a:solidFill>
                  <a:schemeClr val="accent6"/>
                </a:solidFill>
              </a:rPr>
              <a:t>VPP = VP/VP+FP</a:t>
            </a:r>
            <a:br>
              <a:rPr lang="fr-FR" b="1" dirty="0">
                <a:solidFill>
                  <a:schemeClr val="accent6"/>
                </a:solidFill>
              </a:rPr>
            </a:br>
            <a:r>
              <a:rPr lang="fr-FR" b="1" dirty="0">
                <a:solidFill>
                  <a:schemeClr val="accent6"/>
                </a:solidFill>
              </a:rPr>
              <a:t>= 115/121 = 95,0%</a:t>
            </a:r>
            <a:endParaRPr lang="fr-FR" b="1" dirty="0">
              <a:solidFill>
                <a:schemeClr val="accent6"/>
              </a:solidFill>
              <a:sym typeface="Wingdings" panose="05000000000000000000" pitchFamily="2" charset="2"/>
            </a:endParaRPr>
          </a:p>
          <a:p>
            <a:endParaRPr lang="fr-FR" sz="1400" b="1" dirty="0">
              <a:solidFill>
                <a:schemeClr val="accent6"/>
              </a:solidFill>
              <a:sym typeface="Wingdings" panose="05000000000000000000" pitchFamily="2" charset="2"/>
            </a:endParaRPr>
          </a:p>
          <a:p>
            <a:r>
              <a:rPr lang="fr-FR" sz="1400" b="1" dirty="0">
                <a:solidFill>
                  <a:schemeClr val="accent6"/>
                </a:solidFill>
                <a:sym typeface="Wingdings" panose="05000000000000000000" pitchFamily="2" charset="2"/>
              </a:rPr>
              <a:t>Probabilité d’avoir un trouble de l’audition, sachant que le test chuchoté est positif (échec -&gt; le patient ne répète pas la phrase)</a:t>
            </a:r>
            <a:endParaRPr lang="fr-FR" sz="1400" b="1" dirty="0">
              <a:solidFill>
                <a:schemeClr val="accent6"/>
              </a:solidFill>
            </a:endParaRPr>
          </a:p>
        </p:txBody>
      </p:sp>
      <p:sp>
        <p:nvSpPr>
          <p:cNvPr id="25" name="Rectangle 24"/>
          <p:cNvSpPr/>
          <p:nvPr/>
        </p:nvSpPr>
        <p:spPr>
          <a:xfrm>
            <a:off x="5326772" y="4644140"/>
            <a:ext cx="2481072" cy="1938992"/>
          </a:xfrm>
          <a:prstGeom prst="rect">
            <a:avLst/>
          </a:prstGeom>
          <a:solidFill>
            <a:schemeClr val="bg1"/>
          </a:solidFill>
          <a:ln>
            <a:noFill/>
          </a:ln>
        </p:spPr>
        <p:txBody>
          <a:bodyPr wrap="square">
            <a:spAutoFit/>
          </a:bodyPr>
          <a:lstStyle/>
          <a:p>
            <a:pPr algn="ctr"/>
            <a:r>
              <a:rPr lang="fr-FR" b="1" dirty="0">
                <a:solidFill>
                  <a:schemeClr val="accent6"/>
                </a:solidFill>
              </a:rPr>
              <a:t>VPN = VN/VN+FN</a:t>
            </a:r>
            <a:br>
              <a:rPr lang="fr-FR" b="1" dirty="0">
                <a:solidFill>
                  <a:schemeClr val="accent6"/>
                </a:solidFill>
              </a:rPr>
            </a:br>
            <a:r>
              <a:rPr lang="fr-FR" b="1" dirty="0">
                <a:solidFill>
                  <a:schemeClr val="accent6"/>
                </a:solidFill>
              </a:rPr>
              <a:t>= 55/89 = 61,8%</a:t>
            </a:r>
            <a:endParaRPr lang="fr-FR" b="1" dirty="0">
              <a:solidFill>
                <a:schemeClr val="accent6"/>
              </a:solidFill>
              <a:sym typeface="Wingdings" panose="05000000000000000000" pitchFamily="2" charset="2"/>
            </a:endParaRPr>
          </a:p>
          <a:p>
            <a:endParaRPr lang="fr-FR" sz="1400" b="1" dirty="0">
              <a:solidFill>
                <a:schemeClr val="accent6"/>
              </a:solidFill>
              <a:sym typeface="Wingdings" panose="05000000000000000000" pitchFamily="2" charset="2"/>
            </a:endParaRPr>
          </a:p>
          <a:p>
            <a:r>
              <a:rPr lang="fr-FR" sz="1400" b="1" dirty="0">
                <a:solidFill>
                  <a:schemeClr val="accent6"/>
                </a:solidFill>
                <a:sym typeface="Wingdings" panose="05000000000000000000" pitchFamily="2" charset="2"/>
              </a:rPr>
              <a:t>Probabilité de ne pas avoir un trouble de l’audition, sachant que le test chuchoté est négatif (réussite -&gt; le patient répète la phrase)</a:t>
            </a:r>
            <a:endParaRPr lang="fr-FR" sz="1400" b="1" dirty="0">
              <a:solidFill>
                <a:schemeClr val="accent6"/>
              </a:solidFill>
            </a:endParaRPr>
          </a:p>
        </p:txBody>
      </p:sp>
    </p:spTree>
    <p:extLst>
      <p:ext uri="{BB962C8B-B14F-4D97-AF65-F5344CB8AC3E}">
        <p14:creationId xmlns:p14="http://schemas.microsoft.com/office/powerpoint/2010/main" val="83570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6</a:t>
            </a:r>
          </a:p>
        </p:txBody>
      </p:sp>
      <p:sp>
        <p:nvSpPr>
          <p:cNvPr id="5" name="Rectangle 4">
            <a:extLst>
              <a:ext uri="{FF2B5EF4-FFF2-40B4-BE49-F238E27FC236}">
                <a16:creationId xmlns:a16="http://schemas.microsoft.com/office/drawing/2014/main" id="{A597CF5C-C63F-4F94-B0C3-E117F6C7A261}"/>
              </a:ext>
            </a:extLst>
          </p:cNvPr>
          <p:cNvSpPr/>
          <p:nvPr/>
        </p:nvSpPr>
        <p:spPr>
          <a:xfrm>
            <a:off x="403920" y="1467100"/>
            <a:ext cx="7992888" cy="4251100"/>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D’après la Table 2, quelle est la proposition juste concernant l’interprétation statistique des résultats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la sensibilité de la modalité « </a:t>
            </a:r>
            <a:r>
              <a:rPr lang="fr-FR" dirty="0" err="1">
                <a:latin typeface="Calibri" panose="020F0502020204030204" pitchFamily="34" charset="0"/>
                <a:ea typeface="Calibri" panose="020F0502020204030204" pitchFamily="34" charset="0"/>
                <a:cs typeface="Times New Roman" panose="02020603050405020304" pitchFamily="18" charset="0"/>
              </a:rPr>
              <a:t>window</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how </a:t>
            </a:r>
            <a:r>
              <a:rPr lang="fr-FR" dirty="0" err="1">
                <a:latin typeface="Calibri" panose="020F0502020204030204" pitchFamily="34" charset="0"/>
                <a:ea typeface="Calibri" panose="020F0502020204030204" pitchFamily="34" charset="0"/>
                <a:cs typeface="Times New Roman" panose="02020603050405020304" pitchFamily="18" charset="0"/>
              </a:rPr>
              <a:t>old</a:t>
            </a:r>
            <a:r>
              <a:rPr lang="fr-FR" dirty="0">
                <a:latin typeface="Calibri" panose="020F0502020204030204" pitchFamily="34" charset="0"/>
                <a:ea typeface="Calibri" panose="020F0502020204030204" pitchFamily="34" charset="0"/>
                <a:cs typeface="Times New Roman" panose="02020603050405020304" pitchFamily="18" charset="0"/>
              </a:rPr>
              <a:t> are </a:t>
            </a:r>
            <a:r>
              <a:rPr lang="fr-FR" dirty="0" err="1">
                <a:latin typeface="Calibri" panose="020F0502020204030204" pitchFamily="34" charset="0"/>
                <a:ea typeface="Calibri" panose="020F0502020204030204" pitchFamily="34" charset="0"/>
                <a:cs typeface="Times New Roman" panose="02020603050405020304" pitchFamily="18" charset="0"/>
              </a:rPr>
              <a:t>you</a:t>
            </a:r>
            <a:r>
              <a:rPr lang="fr-FR" dirty="0">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la sensibilité de la modalité « </a:t>
            </a:r>
            <a:r>
              <a:rPr lang="fr-FR" dirty="0" err="1">
                <a:latin typeface="Calibri" panose="020F0502020204030204" pitchFamily="34" charset="0"/>
                <a:ea typeface="Calibri" panose="020F0502020204030204" pitchFamily="34" charset="0"/>
                <a:cs typeface="Times New Roman" panose="02020603050405020304" pitchFamily="18" charset="0"/>
              </a:rPr>
              <a:t>window</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the bus </a:t>
            </a:r>
            <a:r>
              <a:rPr lang="fr-FR" dirty="0" err="1">
                <a:latin typeface="Calibri" panose="020F0502020204030204" pitchFamily="34" charset="0"/>
                <a:ea typeface="Calibri" panose="020F0502020204030204" pitchFamily="34" charset="0"/>
                <a:cs typeface="Times New Roman" panose="02020603050405020304" pitchFamily="18" charset="0"/>
              </a:rPr>
              <a:t>is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late</a:t>
            </a:r>
            <a:r>
              <a:rPr lang="fr-FR" dirty="0">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la spécificité de la modalité « the bus </a:t>
            </a:r>
            <a:r>
              <a:rPr lang="fr-FR" dirty="0" err="1">
                <a:latin typeface="Calibri" panose="020F0502020204030204" pitchFamily="34" charset="0"/>
                <a:ea typeface="Calibri" panose="020F0502020204030204" pitchFamily="34" charset="0"/>
                <a:cs typeface="Times New Roman" panose="02020603050405020304" pitchFamily="18" charset="0"/>
              </a:rPr>
              <a:t>is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late</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how </a:t>
            </a:r>
            <a:r>
              <a:rPr lang="fr-FR" dirty="0" err="1">
                <a:latin typeface="Calibri" panose="020F0502020204030204" pitchFamily="34" charset="0"/>
                <a:ea typeface="Calibri" panose="020F0502020204030204" pitchFamily="34" charset="0"/>
                <a:cs typeface="Times New Roman" panose="02020603050405020304" pitchFamily="18" charset="0"/>
              </a:rPr>
              <a:t>old</a:t>
            </a:r>
            <a:r>
              <a:rPr lang="fr-FR" dirty="0">
                <a:latin typeface="Calibri" panose="020F0502020204030204" pitchFamily="34" charset="0"/>
                <a:ea typeface="Calibri" panose="020F0502020204030204" pitchFamily="34" charset="0"/>
                <a:cs typeface="Times New Roman" panose="02020603050405020304" pitchFamily="18" charset="0"/>
              </a:rPr>
              <a:t> are </a:t>
            </a:r>
            <a:r>
              <a:rPr lang="fr-FR" dirty="0" err="1">
                <a:latin typeface="Calibri" panose="020F0502020204030204" pitchFamily="34" charset="0"/>
                <a:ea typeface="Calibri" panose="020F0502020204030204" pitchFamily="34" charset="0"/>
                <a:cs typeface="Times New Roman" panose="02020603050405020304" pitchFamily="18" charset="0"/>
              </a:rPr>
              <a:t>you</a:t>
            </a: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la spécificité de la modalité « the bus </a:t>
            </a:r>
            <a:r>
              <a:rPr lang="fr-FR" dirty="0" err="1">
                <a:latin typeface="Calibri" panose="020F0502020204030204" pitchFamily="34" charset="0"/>
                <a:ea typeface="Calibri" panose="020F0502020204030204" pitchFamily="34" charset="0"/>
                <a:cs typeface="Times New Roman" panose="02020603050405020304" pitchFamily="18" charset="0"/>
              </a:rPr>
              <a:t>is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late</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a:t>
            </a:r>
            <a:r>
              <a:rPr lang="fr-FR" dirty="0" err="1">
                <a:latin typeface="Calibri" panose="020F0502020204030204" pitchFamily="34" charset="0"/>
                <a:ea typeface="Calibri" panose="020F0502020204030204" pitchFamily="34" charset="0"/>
                <a:cs typeface="Times New Roman" panose="02020603050405020304" pitchFamily="18" charset="0"/>
              </a:rPr>
              <a:t>window</a:t>
            </a: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aucune réponse n’est correcte</a:t>
            </a:r>
          </a:p>
        </p:txBody>
      </p:sp>
    </p:spTree>
    <p:extLst>
      <p:ext uri="{BB962C8B-B14F-4D97-AF65-F5344CB8AC3E}">
        <p14:creationId xmlns:p14="http://schemas.microsoft.com/office/powerpoint/2010/main" val="159528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976961" y="1128630"/>
            <a:ext cx="6830038" cy="3857189"/>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grpSp>
        <p:nvGrpSpPr>
          <p:cNvPr id="13" name="Groupe 12"/>
          <p:cNvGrpSpPr/>
          <p:nvPr/>
        </p:nvGrpSpPr>
        <p:grpSpPr>
          <a:xfrm>
            <a:off x="2509520" y="2071414"/>
            <a:ext cx="1826908" cy="567390"/>
            <a:chOff x="2678623" y="1847654"/>
            <a:chExt cx="1620000" cy="567390"/>
          </a:xfrm>
        </p:grpSpPr>
        <p:sp>
          <p:nvSpPr>
            <p:cNvPr id="7" name="Rectangle 6"/>
            <p:cNvSpPr/>
            <p:nvPr/>
          </p:nvSpPr>
          <p:spPr>
            <a:xfrm>
              <a:off x="3148553" y="2055044"/>
              <a:ext cx="1150070" cy="3600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2678623" y="2234153"/>
              <a:ext cx="1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723588" y="1847654"/>
              <a:ext cx="0" cy="556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2509520" y="3137208"/>
            <a:ext cx="1781757" cy="433171"/>
            <a:chOff x="2678623" y="2055044"/>
            <a:chExt cx="1620000" cy="360000"/>
          </a:xfrm>
        </p:grpSpPr>
        <p:sp>
          <p:nvSpPr>
            <p:cNvPr id="15" name="Rectangle 14"/>
            <p:cNvSpPr/>
            <p:nvPr/>
          </p:nvSpPr>
          <p:spPr>
            <a:xfrm>
              <a:off x="3148553" y="2055044"/>
              <a:ext cx="1150070" cy="3600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a:off x="2678623" y="2234153"/>
              <a:ext cx="1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733015" y="2055044"/>
              <a:ext cx="0" cy="36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ZoneTexte 50"/>
          <p:cNvSpPr txBox="1"/>
          <p:nvPr/>
        </p:nvSpPr>
        <p:spPr>
          <a:xfrm>
            <a:off x="826739" y="4771482"/>
            <a:ext cx="6929076" cy="646331"/>
          </a:xfrm>
          <a:prstGeom prst="rect">
            <a:avLst/>
          </a:prstGeom>
          <a:noFill/>
        </p:spPr>
        <p:txBody>
          <a:bodyPr wrap="none" rtlCol="0">
            <a:spAutoFit/>
          </a:bodyPr>
          <a:lstStyle/>
          <a:p>
            <a:pPr marL="285750" indent="-285750">
              <a:buFont typeface="Arial" panose="020B0604020202020204" pitchFamily="34" charset="0"/>
              <a:buChar char="•"/>
            </a:pPr>
            <a:r>
              <a:rPr lang="fr-FR" dirty="0"/>
              <a:t>Tableau de contingence pour chaque modalité du test (mot / phrase)</a:t>
            </a:r>
          </a:p>
          <a:p>
            <a:pPr marL="742950" lvl="1" indent="-285750">
              <a:buFont typeface="Arial" panose="020B0604020202020204" pitchFamily="34" charset="0"/>
              <a:buChar char="•"/>
            </a:pPr>
            <a:endParaRPr lang="fr-FR" dirty="0"/>
          </a:p>
        </p:txBody>
      </p:sp>
    </p:spTree>
    <p:extLst>
      <p:ext uri="{BB962C8B-B14F-4D97-AF65-F5344CB8AC3E}">
        <p14:creationId xmlns:p14="http://schemas.microsoft.com/office/powerpoint/2010/main" val="357695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09773" y="2696955"/>
            <a:ext cx="8597153" cy="1440161"/>
          </a:xfrm>
        </p:spPr>
        <p:txBody>
          <a:bodyPr>
            <a:noAutofit/>
          </a:bodyPr>
          <a:lstStyle/>
          <a:p>
            <a:r>
              <a:rPr lang="fr-FR" sz="2800" b="1" dirty="0">
                <a:solidFill>
                  <a:schemeClr val="accent6"/>
                </a:solidFill>
              </a:rPr>
              <a:t>Screening of </a:t>
            </a:r>
            <a:r>
              <a:rPr lang="fr-FR" sz="2800" b="1" dirty="0" err="1">
                <a:solidFill>
                  <a:schemeClr val="accent6"/>
                </a:solidFill>
              </a:rPr>
              <a:t>hearing</a:t>
            </a:r>
            <a:r>
              <a:rPr lang="fr-FR" sz="2800" b="1" dirty="0">
                <a:solidFill>
                  <a:schemeClr val="accent6"/>
                </a:solidFill>
              </a:rPr>
              <a:t> in </a:t>
            </a:r>
            <a:r>
              <a:rPr lang="fr-FR" sz="2800" b="1" dirty="0" err="1">
                <a:solidFill>
                  <a:schemeClr val="accent6"/>
                </a:solidFill>
              </a:rPr>
              <a:t>elderly</a:t>
            </a:r>
            <a:r>
              <a:rPr lang="fr-FR" sz="2800" b="1" dirty="0">
                <a:solidFill>
                  <a:schemeClr val="accent6"/>
                </a:solidFill>
              </a:rPr>
              <a:t> people: </a:t>
            </a:r>
            <a:r>
              <a:rPr lang="fr-FR" sz="2800" b="1" dirty="0" err="1">
                <a:solidFill>
                  <a:schemeClr val="accent6"/>
                </a:solidFill>
              </a:rPr>
              <a:t>assessment</a:t>
            </a:r>
            <a:r>
              <a:rPr lang="fr-FR" sz="2800" b="1" dirty="0">
                <a:solidFill>
                  <a:schemeClr val="accent6"/>
                </a:solidFill>
              </a:rPr>
              <a:t> of </a:t>
            </a:r>
            <a:r>
              <a:rPr lang="fr-FR" sz="2800" b="1" dirty="0" err="1">
                <a:solidFill>
                  <a:schemeClr val="accent6"/>
                </a:solidFill>
              </a:rPr>
              <a:t>accuracy</a:t>
            </a:r>
            <a:r>
              <a:rPr lang="fr-FR" sz="2800" b="1" dirty="0">
                <a:solidFill>
                  <a:schemeClr val="accent6"/>
                </a:solidFill>
              </a:rPr>
              <a:t> and </a:t>
            </a:r>
            <a:r>
              <a:rPr lang="fr-FR" sz="2800" b="1" dirty="0" err="1">
                <a:solidFill>
                  <a:schemeClr val="accent6"/>
                </a:solidFill>
              </a:rPr>
              <a:t>reproducibility</a:t>
            </a:r>
            <a:r>
              <a:rPr lang="fr-FR" sz="2800" b="1" dirty="0">
                <a:solidFill>
                  <a:schemeClr val="accent6"/>
                </a:solidFill>
              </a:rPr>
              <a:t> of the </a:t>
            </a:r>
            <a:r>
              <a:rPr lang="fr-FR" sz="2800" b="1" dirty="0" err="1">
                <a:solidFill>
                  <a:schemeClr val="accent6"/>
                </a:solidFill>
              </a:rPr>
              <a:t>whispered</a:t>
            </a:r>
            <a:r>
              <a:rPr lang="fr-FR" sz="2800" b="1" dirty="0">
                <a:solidFill>
                  <a:schemeClr val="accent6"/>
                </a:solidFill>
              </a:rPr>
              <a:t> </a:t>
            </a:r>
            <a:r>
              <a:rPr lang="fr-FR" sz="2800" b="1" dirty="0" err="1">
                <a:solidFill>
                  <a:schemeClr val="accent6"/>
                </a:solidFill>
              </a:rPr>
              <a:t>voice</a:t>
            </a:r>
            <a:r>
              <a:rPr lang="fr-FR" sz="2800" b="1" dirty="0">
                <a:solidFill>
                  <a:schemeClr val="accent6"/>
                </a:solidFill>
              </a:rPr>
              <a:t> test </a:t>
            </a:r>
            <a:r>
              <a:rPr lang="en-US" sz="2800" b="1" dirty="0">
                <a:solidFill>
                  <a:schemeClr val="accent6"/>
                </a:solidFill>
              </a:rPr>
              <a:t> </a:t>
            </a:r>
            <a:endParaRPr lang="fr-FR" sz="2800" b="1" dirty="0">
              <a:solidFill>
                <a:schemeClr val="accent6"/>
              </a:solidFill>
            </a:endParaRPr>
          </a:p>
        </p:txBody>
      </p:sp>
      <p:sp>
        <p:nvSpPr>
          <p:cNvPr id="17" name="Forme libre 16"/>
          <p:cNvSpPr/>
          <p:nvPr/>
        </p:nvSpPr>
        <p:spPr>
          <a:xfrm>
            <a:off x="571502" y="2050593"/>
            <a:ext cx="7590524" cy="237356"/>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625856" y="2117230"/>
            <a:ext cx="7765655" cy="121907"/>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3" name="ZoneTexte 2"/>
          <p:cNvSpPr txBox="1"/>
          <p:nvPr/>
        </p:nvSpPr>
        <p:spPr>
          <a:xfrm>
            <a:off x="2148099" y="4150998"/>
            <a:ext cx="4929170" cy="400110"/>
          </a:xfrm>
          <a:prstGeom prst="rect">
            <a:avLst/>
          </a:prstGeom>
          <a:noFill/>
        </p:spPr>
        <p:txBody>
          <a:bodyPr wrap="none" rtlCol="0">
            <a:spAutoFit/>
          </a:bodyPr>
          <a:lstStyle/>
          <a:p>
            <a:r>
              <a:rPr lang="pt-BR" sz="2000" b="1" dirty="0"/>
              <a:t>Labanca </a:t>
            </a:r>
            <a:r>
              <a:rPr lang="pt-BR" sz="2000" b="1" i="1" dirty="0"/>
              <a:t>et al</a:t>
            </a:r>
            <a:r>
              <a:rPr lang="pt-BR" sz="2000" b="1" dirty="0"/>
              <a:t>, Ciência &amp; saude coletiva, 2017</a:t>
            </a:r>
            <a:endParaRPr lang="fr-FR" sz="2000" b="1" dirty="0"/>
          </a:p>
        </p:txBody>
      </p:sp>
    </p:spTree>
    <p:extLst>
      <p:ext uri="{BB962C8B-B14F-4D97-AF65-F5344CB8AC3E}">
        <p14:creationId xmlns:p14="http://schemas.microsoft.com/office/powerpoint/2010/main" val="181162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976961" y="1128630"/>
            <a:ext cx="6830038" cy="3857189"/>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sp>
        <p:nvSpPr>
          <p:cNvPr id="39" name="Ellipse 38"/>
          <p:cNvSpPr/>
          <p:nvPr/>
        </p:nvSpPr>
        <p:spPr>
          <a:xfrm>
            <a:off x="4324909" y="2211843"/>
            <a:ext cx="675211" cy="482208"/>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0" name="Ellipse 49"/>
          <p:cNvSpPr/>
          <p:nvPr/>
        </p:nvSpPr>
        <p:spPr>
          <a:xfrm>
            <a:off x="4336428" y="3167723"/>
            <a:ext cx="675211" cy="45733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dk1"/>
              </a:solidFill>
            </a:endParaRPr>
          </a:p>
        </p:txBody>
      </p:sp>
      <p:sp>
        <p:nvSpPr>
          <p:cNvPr id="51" name="ZoneTexte 50"/>
          <p:cNvSpPr txBox="1"/>
          <p:nvPr/>
        </p:nvSpPr>
        <p:spPr>
          <a:xfrm>
            <a:off x="1197977" y="4611306"/>
            <a:ext cx="6929076" cy="1785104"/>
          </a:xfrm>
          <a:prstGeom prst="rect">
            <a:avLst/>
          </a:prstGeom>
          <a:noFill/>
        </p:spPr>
        <p:txBody>
          <a:bodyPr wrap="none" rtlCol="0">
            <a:spAutoFit/>
          </a:bodyPr>
          <a:lstStyle/>
          <a:p>
            <a:pPr marL="285750" indent="-285750">
              <a:buFont typeface="Arial" panose="020B0604020202020204" pitchFamily="34" charset="0"/>
              <a:buChar char="•"/>
            </a:pPr>
            <a:r>
              <a:rPr lang="fr-FR" dirty="0"/>
              <a:t>Tableau de contingence pour chaque modalité du test (mot / phrase)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Comparaison entre les différentes modalités du test</a:t>
            </a:r>
            <a:endParaRPr lang="fr-FR" sz="1600" dirty="0"/>
          </a:p>
          <a:p>
            <a:endParaRPr lang="fr-FR" sz="800" dirty="0"/>
          </a:p>
          <a:p>
            <a:r>
              <a:rPr lang="fr-FR" sz="1600" b="1" dirty="0">
                <a:solidFill>
                  <a:schemeClr val="accent1"/>
                </a:solidFill>
              </a:rPr>
              <a:t>	Se « </a:t>
            </a:r>
            <a:r>
              <a:rPr lang="fr-FR" sz="1600" b="1" dirty="0" err="1">
                <a:solidFill>
                  <a:schemeClr val="accent1"/>
                </a:solidFill>
              </a:rPr>
              <a:t>Window</a:t>
            </a:r>
            <a:r>
              <a:rPr lang="fr-FR" sz="1600" b="1" dirty="0">
                <a:solidFill>
                  <a:schemeClr val="accent1"/>
                </a:solidFill>
              </a:rPr>
              <a:t> » &gt; Se « How </a:t>
            </a:r>
            <a:r>
              <a:rPr lang="fr-FR" sz="1600" b="1" dirty="0" err="1">
                <a:solidFill>
                  <a:schemeClr val="accent1"/>
                </a:solidFill>
              </a:rPr>
              <a:t>old</a:t>
            </a:r>
            <a:r>
              <a:rPr lang="fr-FR" sz="1600" b="1" dirty="0">
                <a:solidFill>
                  <a:schemeClr val="accent1"/>
                </a:solidFill>
              </a:rPr>
              <a:t> are </a:t>
            </a:r>
            <a:r>
              <a:rPr lang="fr-FR" sz="1600" b="1" dirty="0" err="1">
                <a:solidFill>
                  <a:schemeClr val="accent1"/>
                </a:solidFill>
              </a:rPr>
              <a:t>you</a:t>
            </a:r>
            <a:r>
              <a:rPr lang="fr-FR" sz="1600" b="1" dirty="0">
                <a:solidFill>
                  <a:schemeClr val="accent1"/>
                </a:solidFill>
              </a:rPr>
              <a:t> ? »</a:t>
            </a:r>
          </a:p>
          <a:p>
            <a:r>
              <a:rPr lang="fr-FR" sz="1600" dirty="0">
                <a:solidFill>
                  <a:schemeClr val="accent1"/>
                </a:solidFill>
                <a:sym typeface="Wingdings" panose="05000000000000000000" pitchFamily="2" charset="2"/>
              </a:rPr>
              <a:t>	Pas de chevauchement des IC 95% </a:t>
            </a:r>
            <a:endParaRPr lang="fr-FR" sz="1600" dirty="0">
              <a:solidFill>
                <a:schemeClr val="accent1"/>
              </a:solidFill>
            </a:endParaRPr>
          </a:p>
          <a:p>
            <a:endParaRPr lang="fr-FR" sz="1600" dirty="0">
              <a:solidFill>
                <a:schemeClr val="accent1"/>
              </a:solidFill>
            </a:endParaRPr>
          </a:p>
        </p:txBody>
      </p:sp>
    </p:spTree>
    <p:extLst>
      <p:ext uri="{BB962C8B-B14F-4D97-AF65-F5344CB8AC3E}">
        <p14:creationId xmlns:p14="http://schemas.microsoft.com/office/powerpoint/2010/main" val="110823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976961" y="1128630"/>
            <a:ext cx="6830038" cy="3857189"/>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sp>
        <p:nvSpPr>
          <p:cNvPr id="50" name="Ellipse 49"/>
          <p:cNvSpPr/>
          <p:nvPr/>
        </p:nvSpPr>
        <p:spPr>
          <a:xfrm>
            <a:off x="4336428" y="3167723"/>
            <a:ext cx="675211" cy="45733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dk1"/>
              </a:solidFill>
            </a:endParaRPr>
          </a:p>
        </p:txBody>
      </p:sp>
      <p:sp>
        <p:nvSpPr>
          <p:cNvPr id="51" name="ZoneTexte 50"/>
          <p:cNvSpPr txBox="1"/>
          <p:nvPr/>
        </p:nvSpPr>
        <p:spPr>
          <a:xfrm>
            <a:off x="1197977" y="4611306"/>
            <a:ext cx="6929076" cy="1785104"/>
          </a:xfrm>
          <a:prstGeom prst="rect">
            <a:avLst/>
          </a:prstGeom>
          <a:noFill/>
        </p:spPr>
        <p:txBody>
          <a:bodyPr wrap="none" rtlCol="0">
            <a:spAutoFit/>
          </a:bodyPr>
          <a:lstStyle/>
          <a:p>
            <a:pPr marL="285750" indent="-285750">
              <a:buFont typeface="Arial" panose="020B0604020202020204" pitchFamily="34" charset="0"/>
              <a:buChar char="•"/>
            </a:pPr>
            <a:r>
              <a:rPr lang="fr-FR" dirty="0"/>
              <a:t>Tableau de contingence pour chaque modalité du test (mot / phrase)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Comparaison entre les différentes modalités du test</a:t>
            </a:r>
            <a:endParaRPr lang="fr-FR" sz="1600" dirty="0"/>
          </a:p>
          <a:p>
            <a:endParaRPr lang="fr-FR" sz="800" dirty="0"/>
          </a:p>
          <a:p>
            <a:r>
              <a:rPr lang="fr-FR" sz="1600" b="1" dirty="0">
                <a:solidFill>
                  <a:schemeClr val="accent1"/>
                </a:solidFill>
              </a:rPr>
              <a:t>	Se « </a:t>
            </a:r>
            <a:r>
              <a:rPr lang="fr-FR" sz="1600" b="1" dirty="0" err="1">
                <a:solidFill>
                  <a:schemeClr val="accent1"/>
                </a:solidFill>
              </a:rPr>
              <a:t>Window</a:t>
            </a:r>
            <a:r>
              <a:rPr lang="fr-FR" sz="1600" b="1" dirty="0">
                <a:solidFill>
                  <a:schemeClr val="accent1"/>
                </a:solidFill>
              </a:rPr>
              <a:t> » ? Se « The bus </a:t>
            </a:r>
            <a:r>
              <a:rPr lang="fr-FR" sz="1600" b="1" dirty="0" err="1">
                <a:solidFill>
                  <a:schemeClr val="accent1"/>
                </a:solidFill>
              </a:rPr>
              <a:t>is</a:t>
            </a:r>
            <a:r>
              <a:rPr lang="fr-FR" sz="1600" b="1" dirty="0">
                <a:solidFill>
                  <a:schemeClr val="accent1"/>
                </a:solidFill>
              </a:rPr>
              <a:t> </a:t>
            </a:r>
            <a:r>
              <a:rPr lang="fr-FR" sz="1600" b="1" dirty="0" err="1">
                <a:solidFill>
                  <a:schemeClr val="accent1"/>
                </a:solidFill>
              </a:rPr>
              <a:t>late</a:t>
            </a:r>
            <a:r>
              <a:rPr lang="fr-FR" sz="1600" b="1" dirty="0">
                <a:solidFill>
                  <a:schemeClr val="accent1"/>
                </a:solidFill>
              </a:rPr>
              <a:t> »</a:t>
            </a:r>
          </a:p>
          <a:p>
            <a:r>
              <a:rPr lang="fr-FR" sz="1600" dirty="0">
                <a:solidFill>
                  <a:schemeClr val="accent1"/>
                </a:solidFill>
                <a:sym typeface="Wingdings" panose="05000000000000000000" pitchFamily="2" charset="2"/>
              </a:rPr>
              <a:t>	Chevauchement des IC 95% !</a:t>
            </a:r>
            <a:endParaRPr lang="fr-FR" sz="1600" dirty="0">
              <a:solidFill>
                <a:schemeClr val="accent1"/>
              </a:solidFill>
            </a:endParaRPr>
          </a:p>
          <a:p>
            <a:endParaRPr lang="fr-FR" sz="1600" dirty="0">
              <a:solidFill>
                <a:schemeClr val="accent1"/>
              </a:solidFill>
            </a:endParaRPr>
          </a:p>
        </p:txBody>
      </p:sp>
      <p:sp>
        <p:nvSpPr>
          <p:cNvPr id="18" name="Ellipse 17">
            <a:extLst>
              <a:ext uri="{FF2B5EF4-FFF2-40B4-BE49-F238E27FC236}">
                <a16:creationId xmlns:a16="http://schemas.microsoft.com/office/drawing/2014/main" id="{04A252DC-E14C-4995-8E52-1BB56AC6314E}"/>
              </a:ext>
            </a:extLst>
          </p:cNvPr>
          <p:cNvSpPr/>
          <p:nvPr/>
        </p:nvSpPr>
        <p:spPr>
          <a:xfrm>
            <a:off x="4324909" y="2644305"/>
            <a:ext cx="675211" cy="482208"/>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dk1"/>
              </a:solidFill>
            </a:endParaRPr>
          </a:p>
        </p:txBody>
      </p:sp>
    </p:spTree>
    <p:extLst>
      <p:ext uri="{BB962C8B-B14F-4D97-AF65-F5344CB8AC3E}">
        <p14:creationId xmlns:p14="http://schemas.microsoft.com/office/powerpoint/2010/main" val="23835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976961" y="1128630"/>
            <a:ext cx="6830038" cy="3857189"/>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sp>
        <p:nvSpPr>
          <p:cNvPr id="51" name="ZoneTexte 50"/>
          <p:cNvSpPr txBox="1"/>
          <p:nvPr/>
        </p:nvSpPr>
        <p:spPr>
          <a:xfrm>
            <a:off x="1197977" y="4611306"/>
            <a:ext cx="6929076" cy="1785104"/>
          </a:xfrm>
          <a:prstGeom prst="rect">
            <a:avLst/>
          </a:prstGeom>
          <a:noFill/>
        </p:spPr>
        <p:txBody>
          <a:bodyPr wrap="none" rtlCol="0">
            <a:spAutoFit/>
          </a:bodyPr>
          <a:lstStyle/>
          <a:p>
            <a:pPr marL="285750" indent="-285750">
              <a:buFont typeface="Arial" panose="020B0604020202020204" pitchFamily="34" charset="0"/>
              <a:buChar char="•"/>
            </a:pPr>
            <a:r>
              <a:rPr lang="fr-FR" dirty="0"/>
              <a:t>Tableau de contingence pour chaque modalité du test (mot / phrase)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Comparaison entre les différentes modalités du test</a:t>
            </a:r>
            <a:endParaRPr lang="fr-FR" sz="1600" dirty="0"/>
          </a:p>
          <a:p>
            <a:endParaRPr lang="fr-FR" sz="800" dirty="0"/>
          </a:p>
          <a:p>
            <a:r>
              <a:rPr lang="fr-FR" sz="1600" b="1" dirty="0">
                <a:solidFill>
                  <a:schemeClr val="accent1"/>
                </a:solidFill>
              </a:rPr>
              <a:t>	</a:t>
            </a:r>
            <a:r>
              <a:rPr lang="fr-FR" sz="1600" b="1" dirty="0" err="1">
                <a:solidFill>
                  <a:srgbClr val="00B050"/>
                </a:solidFill>
              </a:rPr>
              <a:t>Sp</a:t>
            </a:r>
            <a:r>
              <a:rPr lang="fr-FR" sz="1600" b="1" dirty="0">
                <a:solidFill>
                  <a:srgbClr val="00B050"/>
                </a:solidFill>
              </a:rPr>
              <a:t> « The bus </a:t>
            </a:r>
            <a:r>
              <a:rPr lang="fr-FR" sz="1600" b="1" dirty="0" err="1">
                <a:solidFill>
                  <a:srgbClr val="00B050"/>
                </a:solidFill>
              </a:rPr>
              <a:t>is</a:t>
            </a:r>
            <a:r>
              <a:rPr lang="fr-FR" sz="1600" b="1" dirty="0">
                <a:solidFill>
                  <a:srgbClr val="00B050"/>
                </a:solidFill>
              </a:rPr>
              <a:t> </a:t>
            </a:r>
            <a:r>
              <a:rPr lang="fr-FR" sz="1600" b="1" dirty="0" err="1">
                <a:solidFill>
                  <a:srgbClr val="00B050"/>
                </a:solidFill>
              </a:rPr>
              <a:t>late</a:t>
            </a:r>
            <a:r>
              <a:rPr lang="fr-FR" sz="1600" b="1" dirty="0">
                <a:solidFill>
                  <a:srgbClr val="00B050"/>
                </a:solidFill>
              </a:rPr>
              <a:t> » ? Se « How </a:t>
            </a:r>
            <a:r>
              <a:rPr lang="fr-FR" sz="1600" b="1" dirty="0" err="1">
                <a:solidFill>
                  <a:srgbClr val="00B050"/>
                </a:solidFill>
              </a:rPr>
              <a:t>old</a:t>
            </a:r>
            <a:r>
              <a:rPr lang="fr-FR" sz="1600" b="1" dirty="0">
                <a:solidFill>
                  <a:srgbClr val="00B050"/>
                </a:solidFill>
              </a:rPr>
              <a:t> are </a:t>
            </a:r>
            <a:r>
              <a:rPr lang="fr-FR" sz="1600" b="1" dirty="0" err="1">
                <a:solidFill>
                  <a:srgbClr val="00B050"/>
                </a:solidFill>
              </a:rPr>
              <a:t>you</a:t>
            </a:r>
            <a:r>
              <a:rPr lang="fr-FR" sz="1600" b="1" dirty="0">
                <a:solidFill>
                  <a:srgbClr val="00B050"/>
                </a:solidFill>
              </a:rPr>
              <a:t>? »</a:t>
            </a:r>
          </a:p>
          <a:p>
            <a:r>
              <a:rPr lang="fr-FR" sz="1600" dirty="0">
                <a:solidFill>
                  <a:srgbClr val="00B050"/>
                </a:solidFill>
                <a:sym typeface="Wingdings" panose="05000000000000000000" pitchFamily="2" charset="2"/>
              </a:rPr>
              <a:t>	Chevauchement des IC 95% !</a:t>
            </a:r>
            <a:endParaRPr lang="fr-FR" sz="1600" dirty="0">
              <a:solidFill>
                <a:srgbClr val="00B050"/>
              </a:solidFill>
            </a:endParaRPr>
          </a:p>
          <a:p>
            <a:endParaRPr lang="fr-FR" sz="1600" dirty="0">
              <a:solidFill>
                <a:schemeClr val="accent1"/>
              </a:solidFill>
            </a:endParaRPr>
          </a:p>
        </p:txBody>
      </p:sp>
      <p:sp>
        <p:nvSpPr>
          <p:cNvPr id="19" name="Ellipse 18">
            <a:extLst>
              <a:ext uri="{FF2B5EF4-FFF2-40B4-BE49-F238E27FC236}">
                <a16:creationId xmlns:a16="http://schemas.microsoft.com/office/drawing/2014/main" id="{E11E596D-84B7-448B-B84B-FACB0B4A9F92}"/>
              </a:ext>
            </a:extLst>
          </p:cNvPr>
          <p:cNvSpPr/>
          <p:nvPr/>
        </p:nvSpPr>
        <p:spPr>
          <a:xfrm>
            <a:off x="5070744" y="2616553"/>
            <a:ext cx="675211" cy="482208"/>
          </a:xfrm>
          <a:prstGeom prst="ellipse">
            <a:avLst/>
          </a:prstGeom>
          <a:noFill/>
          <a:ln w="190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0" name="Ellipse 19">
            <a:extLst>
              <a:ext uri="{FF2B5EF4-FFF2-40B4-BE49-F238E27FC236}">
                <a16:creationId xmlns:a16="http://schemas.microsoft.com/office/drawing/2014/main" id="{0978738F-4F0D-4FFC-A94F-8FE2423E4EE0}"/>
              </a:ext>
            </a:extLst>
          </p:cNvPr>
          <p:cNvSpPr/>
          <p:nvPr/>
        </p:nvSpPr>
        <p:spPr>
          <a:xfrm>
            <a:off x="5057806" y="2223502"/>
            <a:ext cx="675211" cy="482208"/>
          </a:xfrm>
          <a:prstGeom prst="ellipse">
            <a:avLst/>
          </a:prstGeom>
          <a:noFill/>
          <a:ln w="190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7980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976961" y="1128630"/>
            <a:ext cx="6830038" cy="3857189"/>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sp>
        <p:nvSpPr>
          <p:cNvPr id="51" name="ZoneTexte 50"/>
          <p:cNvSpPr txBox="1"/>
          <p:nvPr/>
        </p:nvSpPr>
        <p:spPr>
          <a:xfrm>
            <a:off x="1197977" y="4611306"/>
            <a:ext cx="6929076" cy="1785104"/>
          </a:xfrm>
          <a:prstGeom prst="rect">
            <a:avLst/>
          </a:prstGeom>
          <a:noFill/>
        </p:spPr>
        <p:txBody>
          <a:bodyPr wrap="none" rtlCol="0">
            <a:spAutoFit/>
          </a:bodyPr>
          <a:lstStyle/>
          <a:p>
            <a:pPr marL="285750" indent="-285750">
              <a:buFont typeface="Arial" panose="020B0604020202020204" pitchFamily="34" charset="0"/>
              <a:buChar char="•"/>
            </a:pPr>
            <a:r>
              <a:rPr lang="fr-FR" dirty="0"/>
              <a:t>Tableau de contingence pour chaque modalité du test (mot / phrase)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Comparaison entre les différentes modalités du test</a:t>
            </a:r>
            <a:endParaRPr lang="fr-FR" sz="1600" dirty="0"/>
          </a:p>
          <a:p>
            <a:endParaRPr lang="fr-FR" sz="800" dirty="0"/>
          </a:p>
          <a:p>
            <a:r>
              <a:rPr lang="fr-FR" sz="1600" b="1" dirty="0">
                <a:solidFill>
                  <a:schemeClr val="accent1"/>
                </a:solidFill>
              </a:rPr>
              <a:t>	</a:t>
            </a:r>
            <a:r>
              <a:rPr lang="fr-FR" sz="1600" b="1" dirty="0" err="1">
                <a:solidFill>
                  <a:srgbClr val="00B050"/>
                </a:solidFill>
              </a:rPr>
              <a:t>Sp</a:t>
            </a:r>
            <a:r>
              <a:rPr lang="fr-FR" sz="1600" b="1" dirty="0">
                <a:solidFill>
                  <a:srgbClr val="00B050"/>
                </a:solidFill>
              </a:rPr>
              <a:t> « The bus </a:t>
            </a:r>
            <a:r>
              <a:rPr lang="fr-FR" sz="1600" b="1" dirty="0" err="1">
                <a:solidFill>
                  <a:srgbClr val="00B050"/>
                </a:solidFill>
              </a:rPr>
              <a:t>is</a:t>
            </a:r>
            <a:r>
              <a:rPr lang="fr-FR" sz="1600" b="1" dirty="0">
                <a:solidFill>
                  <a:srgbClr val="00B050"/>
                </a:solidFill>
              </a:rPr>
              <a:t> </a:t>
            </a:r>
            <a:r>
              <a:rPr lang="fr-FR" sz="1600" b="1" dirty="0" err="1">
                <a:solidFill>
                  <a:srgbClr val="00B050"/>
                </a:solidFill>
              </a:rPr>
              <a:t>late</a:t>
            </a:r>
            <a:r>
              <a:rPr lang="fr-FR" sz="1600" b="1" dirty="0">
                <a:solidFill>
                  <a:srgbClr val="00B050"/>
                </a:solidFill>
              </a:rPr>
              <a:t> » ? Se « </a:t>
            </a:r>
            <a:r>
              <a:rPr lang="fr-FR" sz="1600" b="1" dirty="0" err="1">
                <a:solidFill>
                  <a:srgbClr val="00B050"/>
                </a:solidFill>
              </a:rPr>
              <a:t>Window</a:t>
            </a:r>
            <a:r>
              <a:rPr lang="fr-FR" sz="1600" b="1" dirty="0">
                <a:solidFill>
                  <a:srgbClr val="00B050"/>
                </a:solidFill>
              </a:rPr>
              <a:t> »</a:t>
            </a:r>
          </a:p>
          <a:p>
            <a:r>
              <a:rPr lang="fr-FR" sz="1600" dirty="0">
                <a:solidFill>
                  <a:srgbClr val="00B050"/>
                </a:solidFill>
                <a:sym typeface="Wingdings" panose="05000000000000000000" pitchFamily="2" charset="2"/>
              </a:rPr>
              <a:t>	Chevauchement des IC 95% !</a:t>
            </a:r>
            <a:endParaRPr lang="fr-FR" sz="1600" dirty="0">
              <a:solidFill>
                <a:srgbClr val="00B050"/>
              </a:solidFill>
            </a:endParaRPr>
          </a:p>
          <a:p>
            <a:endParaRPr lang="fr-FR" sz="1600" dirty="0">
              <a:solidFill>
                <a:schemeClr val="accent1"/>
              </a:solidFill>
            </a:endParaRPr>
          </a:p>
        </p:txBody>
      </p:sp>
      <p:sp>
        <p:nvSpPr>
          <p:cNvPr id="19" name="Ellipse 18">
            <a:extLst>
              <a:ext uri="{FF2B5EF4-FFF2-40B4-BE49-F238E27FC236}">
                <a16:creationId xmlns:a16="http://schemas.microsoft.com/office/drawing/2014/main" id="{E11E596D-84B7-448B-B84B-FACB0B4A9F92}"/>
              </a:ext>
            </a:extLst>
          </p:cNvPr>
          <p:cNvSpPr/>
          <p:nvPr/>
        </p:nvSpPr>
        <p:spPr>
          <a:xfrm>
            <a:off x="5070744" y="2616553"/>
            <a:ext cx="675211" cy="482208"/>
          </a:xfrm>
          <a:prstGeom prst="ellipse">
            <a:avLst/>
          </a:prstGeom>
          <a:noFill/>
          <a:ln w="190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1" name="Ellipse 20">
            <a:extLst>
              <a:ext uri="{FF2B5EF4-FFF2-40B4-BE49-F238E27FC236}">
                <a16:creationId xmlns:a16="http://schemas.microsoft.com/office/drawing/2014/main" id="{B1FBFA47-D796-4270-AE50-82284B689E28}"/>
              </a:ext>
            </a:extLst>
          </p:cNvPr>
          <p:cNvSpPr/>
          <p:nvPr/>
        </p:nvSpPr>
        <p:spPr>
          <a:xfrm>
            <a:off x="5057807" y="3138126"/>
            <a:ext cx="675211" cy="482208"/>
          </a:xfrm>
          <a:prstGeom prst="ellipse">
            <a:avLst/>
          </a:prstGeom>
          <a:noFill/>
          <a:ln w="190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4834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6</a:t>
            </a:r>
          </a:p>
        </p:txBody>
      </p:sp>
      <p:sp>
        <p:nvSpPr>
          <p:cNvPr id="5" name="Rectangle 4">
            <a:extLst>
              <a:ext uri="{FF2B5EF4-FFF2-40B4-BE49-F238E27FC236}">
                <a16:creationId xmlns:a16="http://schemas.microsoft.com/office/drawing/2014/main" id="{A597CF5C-C63F-4F94-B0C3-E117F6C7A261}"/>
              </a:ext>
            </a:extLst>
          </p:cNvPr>
          <p:cNvSpPr/>
          <p:nvPr/>
        </p:nvSpPr>
        <p:spPr>
          <a:xfrm>
            <a:off x="403920" y="1467100"/>
            <a:ext cx="7992888" cy="4251100"/>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D’après la Table 2, quelle est la proposition juste concernant l’interprétation statistique des résultats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A. la sensibilité de la modalité « </a:t>
            </a:r>
            <a:r>
              <a:rPr lang="fr-F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window</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 est supérieure à celle de la modalité « how </a:t>
            </a:r>
            <a:r>
              <a:rPr lang="fr-F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old</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are </a:t>
            </a:r>
            <a:r>
              <a:rPr lang="fr-F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you</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la sensibilité de la modalité « </a:t>
            </a:r>
            <a:r>
              <a:rPr lang="fr-FR" dirty="0" err="1">
                <a:latin typeface="Calibri" panose="020F0502020204030204" pitchFamily="34" charset="0"/>
                <a:ea typeface="Calibri" panose="020F0502020204030204" pitchFamily="34" charset="0"/>
                <a:cs typeface="Times New Roman" panose="02020603050405020304" pitchFamily="18" charset="0"/>
              </a:rPr>
              <a:t>window</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the bus </a:t>
            </a:r>
            <a:r>
              <a:rPr lang="fr-FR" dirty="0" err="1">
                <a:latin typeface="Calibri" panose="020F0502020204030204" pitchFamily="34" charset="0"/>
                <a:ea typeface="Calibri" panose="020F0502020204030204" pitchFamily="34" charset="0"/>
                <a:cs typeface="Times New Roman" panose="02020603050405020304" pitchFamily="18" charset="0"/>
              </a:rPr>
              <a:t>is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late</a:t>
            </a:r>
            <a:r>
              <a:rPr lang="fr-FR" dirty="0">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la spécificité de la modalité « the bus </a:t>
            </a:r>
            <a:r>
              <a:rPr lang="fr-FR" dirty="0" err="1">
                <a:latin typeface="Calibri" panose="020F0502020204030204" pitchFamily="34" charset="0"/>
                <a:ea typeface="Calibri" panose="020F0502020204030204" pitchFamily="34" charset="0"/>
                <a:cs typeface="Times New Roman" panose="02020603050405020304" pitchFamily="18" charset="0"/>
              </a:rPr>
              <a:t>is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late</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how </a:t>
            </a:r>
            <a:r>
              <a:rPr lang="fr-FR" dirty="0" err="1">
                <a:latin typeface="Calibri" panose="020F0502020204030204" pitchFamily="34" charset="0"/>
                <a:ea typeface="Calibri" panose="020F0502020204030204" pitchFamily="34" charset="0"/>
                <a:cs typeface="Times New Roman" panose="02020603050405020304" pitchFamily="18" charset="0"/>
              </a:rPr>
              <a:t>old</a:t>
            </a:r>
            <a:r>
              <a:rPr lang="fr-FR" dirty="0">
                <a:latin typeface="Calibri" panose="020F0502020204030204" pitchFamily="34" charset="0"/>
                <a:ea typeface="Calibri" panose="020F0502020204030204" pitchFamily="34" charset="0"/>
                <a:cs typeface="Times New Roman" panose="02020603050405020304" pitchFamily="18" charset="0"/>
              </a:rPr>
              <a:t> are </a:t>
            </a:r>
            <a:r>
              <a:rPr lang="fr-FR" dirty="0" err="1">
                <a:latin typeface="Calibri" panose="020F0502020204030204" pitchFamily="34" charset="0"/>
                <a:ea typeface="Calibri" panose="020F0502020204030204" pitchFamily="34" charset="0"/>
                <a:cs typeface="Times New Roman" panose="02020603050405020304" pitchFamily="18" charset="0"/>
              </a:rPr>
              <a:t>you</a:t>
            </a: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la spécificité de la modalité « the bus </a:t>
            </a:r>
            <a:r>
              <a:rPr lang="fr-FR" dirty="0" err="1">
                <a:latin typeface="Calibri" panose="020F0502020204030204" pitchFamily="34" charset="0"/>
                <a:ea typeface="Calibri" panose="020F0502020204030204" pitchFamily="34" charset="0"/>
                <a:cs typeface="Times New Roman" panose="02020603050405020304" pitchFamily="18" charset="0"/>
              </a:rPr>
              <a:t>is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late</a:t>
            </a:r>
            <a:r>
              <a:rPr lang="fr-FR" dirty="0">
                <a:latin typeface="Calibri" panose="020F0502020204030204" pitchFamily="34" charset="0"/>
                <a:ea typeface="Calibri" panose="020F0502020204030204" pitchFamily="34" charset="0"/>
                <a:cs typeface="Times New Roman" panose="02020603050405020304" pitchFamily="18" charset="0"/>
              </a:rPr>
              <a:t> » est supérieure à celle de la modalité « </a:t>
            </a:r>
            <a:r>
              <a:rPr lang="fr-FR" dirty="0" err="1">
                <a:latin typeface="Calibri" panose="020F0502020204030204" pitchFamily="34" charset="0"/>
                <a:ea typeface="Calibri" panose="020F0502020204030204" pitchFamily="34" charset="0"/>
                <a:cs typeface="Times New Roman" panose="02020603050405020304" pitchFamily="18" charset="0"/>
              </a:rPr>
              <a:t>window</a:t>
            </a: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aucune réponse n’est correcte</a:t>
            </a:r>
          </a:p>
        </p:txBody>
      </p:sp>
    </p:spTree>
    <p:extLst>
      <p:ext uri="{BB962C8B-B14F-4D97-AF65-F5344CB8AC3E}">
        <p14:creationId xmlns:p14="http://schemas.microsoft.com/office/powerpoint/2010/main" val="2817652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7</a:t>
            </a:r>
          </a:p>
        </p:txBody>
      </p:sp>
      <p:sp>
        <p:nvSpPr>
          <p:cNvPr id="4" name="Rectangle 3">
            <a:extLst>
              <a:ext uri="{FF2B5EF4-FFF2-40B4-BE49-F238E27FC236}">
                <a16:creationId xmlns:a16="http://schemas.microsoft.com/office/drawing/2014/main" id="{E41F857B-4E07-458F-9EDD-8698394ACDD4}"/>
              </a:ext>
            </a:extLst>
          </p:cNvPr>
          <p:cNvSpPr/>
          <p:nvPr/>
        </p:nvSpPr>
        <p:spPr>
          <a:xfrm>
            <a:off x="403920" y="1489133"/>
            <a:ext cx="7992888" cy="4251100"/>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Pourquoi les auteurs </a:t>
            </a:r>
            <a:r>
              <a:rPr lang="fr-FR" dirty="0" err="1">
                <a:latin typeface="Calibri" panose="020F0502020204030204" pitchFamily="34" charset="0"/>
                <a:ea typeface="Calibri" panose="020F0502020204030204" pitchFamily="34" charset="0"/>
                <a:cs typeface="Times New Roman" panose="02020603050405020304" pitchFamily="18" charset="0"/>
              </a:rPr>
              <a:t>ont-il</a:t>
            </a:r>
            <a:r>
              <a:rPr lang="fr-FR" dirty="0">
                <a:latin typeface="Calibri" panose="020F0502020204030204" pitchFamily="34" charset="0"/>
                <a:ea typeface="Calibri" panose="020F0502020204030204" pitchFamily="34" charset="0"/>
                <a:cs typeface="Times New Roman" panose="02020603050405020304" pitchFamily="18" charset="0"/>
              </a:rPr>
              <a:t> réalisé une représentation de la courbe </a:t>
            </a:r>
            <a:r>
              <a:rPr lang="fr-FR" i="1" dirty="0" err="1">
                <a:latin typeface="Calibri" panose="020F0502020204030204" pitchFamily="34" charset="0"/>
                <a:ea typeface="Calibri" panose="020F0502020204030204" pitchFamily="34" charset="0"/>
                <a:cs typeface="Times New Roman" panose="02020603050405020304" pitchFamily="18" charset="0"/>
              </a:rPr>
              <a:t>Receiving</a:t>
            </a:r>
            <a:r>
              <a:rPr lang="fr-FR" i="1" dirty="0">
                <a:latin typeface="Calibri" panose="020F0502020204030204" pitchFamily="34" charset="0"/>
                <a:ea typeface="Calibri" panose="020F0502020204030204" pitchFamily="34" charset="0"/>
                <a:cs typeface="Times New Roman" panose="02020603050405020304" pitchFamily="18" charset="0"/>
              </a:rPr>
              <a:t> Operating </a:t>
            </a:r>
            <a:r>
              <a:rPr lang="fr-FR" i="1" dirty="0" err="1">
                <a:latin typeface="Calibri" panose="020F0502020204030204" pitchFamily="34" charset="0"/>
                <a:ea typeface="Calibri" panose="020F0502020204030204" pitchFamily="34" charset="0"/>
                <a:cs typeface="Times New Roman" panose="02020603050405020304" pitchFamily="18" charset="0"/>
              </a:rPr>
              <a:t>Characteristics</a:t>
            </a:r>
            <a:r>
              <a:rPr lang="fr-FR" dirty="0">
                <a:latin typeface="Calibri" panose="020F0502020204030204" pitchFamily="34" charset="0"/>
                <a:ea typeface="Calibri" panose="020F0502020204030204" pitchFamily="34" charset="0"/>
                <a:cs typeface="Times New Roman" panose="02020603050405020304" pitchFamily="18" charset="0"/>
              </a:rPr>
              <a:t> (ROC), présentée dans la Figure 1 ?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parce que le test de voix chuchotée donne un résultat quantitatif</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parce que l’audiométrie tonale qui est le test de référence donne un résultat quantitatif</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pour permettre d’estimer de façon globale les caractéristiques intrinsèques de chaque modalité du test de voix chuchotée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pour permettre de comparer les différentes modalités du test de voix chuchotée entre elles</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parce qu’il faut toujours faire une courbe ROC quand on évalue les performances d’un test diagnostique</a:t>
            </a:r>
          </a:p>
        </p:txBody>
      </p:sp>
    </p:spTree>
    <p:extLst>
      <p:ext uri="{BB962C8B-B14F-4D97-AF65-F5344CB8AC3E}">
        <p14:creationId xmlns:p14="http://schemas.microsoft.com/office/powerpoint/2010/main" val="404875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7</a:t>
            </a:r>
          </a:p>
        </p:txBody>
      </p:sp>
      <p:sp>
        <p:nvSpPr>
          <p:cNvPr id="4" name="Rectangle 3">
            <a:extLst>
              <a:ext uri="{FF2B5EF4-FFF2-40B4-BE49-F238E27FC236}">
                <a16:creationId xmlns:a16="http://schemas.microsoft.com/office/drawing/2014/main" id="{E41F857B-4E07-458F-9EDD-8698394ACDD4}"/>
              </a:ext>
            </a:extLst>
          </p:cNvPr>
          <p:cNvSpPr/>
          <p:nvPr/>
        </p:nvSpPr>
        <p:spPr>
          <a:xfrm>
            <a:off x="403920" y="1489133"/>
            <a:ext cx="7992888" cy="4251100"/>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Pourquoi les auteurs </a:t>
            </a:r>
            <a:r>
              <a:rPr lang="fr-FR" dirty="0" err="1">
                <a:latin typeface="Calibri" panose="020F0502020204030204" pitchFamily="34" charset="0"/>
                <a:ea typeface="Calibri" panose="020F0502020204030204" pitchFamily="34" charset="0"/>
                <a:cs typeface="Times New Roman" panose="02020603050405020304" pitchFamily="18" charset="0"/>
              </a:rPr>
              <a:t>ont-il</a:t>
            </a:r>
            <a:r>
              <a:rPr lang="fr-FR" dirty="0">
                <a:latin typeface="Calibri" panose="020F0502020204030204" pitchFamily="34" charset="0"/>
                <a:ea typeface="Calibri" panose="020F0502020204030204" pitchFamily="34" charset="0"/>
                <a:cs typeface="Times New Roman" panose="02020603050405020304" pitchFamily="18" charset="0"/>
              </a:rPr>
              <a:t> réalisé une représentation de la courbe </a:t>
            </a:r>
            <a:r>
              <a:rPr lang="fr-FR" i="1" dirty="0" err="1">
                <a:latin typeface="Calibri" panose="020F0502020204030204" pitchFamily="34" charset="0"/>
                <a:ea typeface="Calibri" panose="020F0502020204030204" pitchFamily="34" charset="0"/>
                <a:cs typeface="Times New Roman" panose="02020603050405020304" pitchFamily="18" charset="0"/>
              </a:rPr>
              <a:t>Receiving</a:t>
            </a:r>
            <a:r>
              <a:rPr lang="fr-FR" i="1" dirty="0">
                <a:latin typeface="Calibri" panose="020F0502020204030204" pitchFamily="34" charset="0"/>
                <a:ea typeface="Calibri" panose="020F0502020204030204" pitchFamily="34" charset="0"/>
                <a:cs typeface="Times New Roman" panose="02020603050405020304" pitchFamily="18" charset="0"/>
              </a:rPr>
              <a:t> Operating </a:t>
            </a:r>
            <a:r>
              <a:rPr lang="fr-FR" i="1" dirty="0" err="1">
                <a:latin typeface="Calibri" panose="020F0502020204030204" pitchFamily="34" charset="0"/>
                <a:ea typeface="Calibri" panose="020F0502020204030204" pitchFamily="34" charset="0"/>
                <a:cs typeface="Times New Roman" panose="02020603050405020304" pitchFamily="18" charset="0"/>
              </a:rPr>
              <a:t>Characteristics</a:t>
            </a:r>
            <a:r>
              <a:rPr lang="fr-FR" dirty="0">
                <a:latin typeface="Calibri" panose="020F0502020204030204" pitchFamily="34" charset="0"/>
                <a:ea typeface="Calibri" panose="020F0502020204030204" pitchFamily="34" charset="0"/>
                <a:cs typeface="Times New Roman" panose="02020603050405020304" pitchFamily="18" charset="0"/>
              </a:rPr>
              <a:t> (ROC), présentée dans la Figure 1 ?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parce que le test de voix chuchotée donne un résultat quantitatif</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parce que l’audiométrie tonale qui est le test de référence donne un résultat quantitatif</a:t>
            </a: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C. pour permettre d’estimer de façon globale les caractéristiques intrinsèques de chaque modalité du test de voix chuchotée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D. pour permettre de comparer les différentes modalités du test de voix chuchotée entre elles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parce qu’il faut toujours faire une courbe ROC quand on évalue les performances d’un test diagnostique</a:t>
            </a:r>
          </a:p>
        </p:txBody>
      </p:sp>
    </p:spTree>
    <p:extLst>
      <p:ext uri="{BB962C8B-B14F-4D97-AF65-F5344CB8AC3E}">
        <p14:creationId xmlns:p14="http://schemas.microsoft.com/office/powerpoint/2010/main" val="138415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8</a:t>
            </a:r>
          </a:p>
        </p:txBody>
      </p:sp>
      <p:sp>
        <p:nvSpPr>
          <p:cNvPr id="5" name="Rectangle 4">
            <a:extLst>
              <a:ext uri="{FF2B5EF4-FFF2-40B4-BE49-F238E27FC236}">
                <a16:creationId xmlns:a16="http://schemas.microsoft.com/office/drawing/2014/main" id="{30A846F3-AF07-471B-8919-21D65AB2934B}"/>
              </a:ext>
            </a:extLst>
          </p:cNvPr>
          <p:cNvSpPr/>
          <p:nvPr/>
        </p:nvSpPr>
        <p:spPr>
          <a:xfrm>
            <a:off x="395536" y="1571336"/>
            <a:ext cx="7992887" cy="1200329"/>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D’après la Figure 1B, représentant les courbes ROC des différentes modalités du test de voix chuchotée pour l’oreille gauche, comment interprétez-vous la performance globale de la modalité « </a:t>
            </a:r>
            <a:r>
              <a:rPr lang="fr-FR" dirty="0" err="1">
                <a:latin typeface="Calibri" panose="020F0502020204030204" pitchFamily="34" charset="0"/>
                <a:ea typeface="Calibri" panose="020F0502020204030204" pitchFamily="34" charset="0"/>
                <a:cs typeface="Times New Roman" panose="02020603050405020304" pitchFamily="18" charset="0"/>
              </a:rPr>
              <a:t>window</a:t>
            </a:r>
            <a:r>
              <a:rPr lang="fr-FR" dirty="0">
                <a:latin typeface="Calibri" panose="020F0502020204030204" pitchFamily="34" charset="0"/>
                <a:ea typeface="Calibri" panose="020F0502020204030204" pitchFamily="34" charset="0"/>
                <a:cs typeface="Times New Roman" panose="02020603050405020304" pitchFamily="18" charset="0"/>
              </a:rPr>
              <a:t> », seule et en comparaison avec celle de la modalité « how </a:t>
            </a:r>
            <a:r>
              <a:rPr lang="fr-FR" dirty="0" err="1">
                <a:latin typeface="Calibri" panose="020F0502020204030204" pitchFamily="34" charset="0"/>
                <a:ea typeface="Calibri" panose="020F0502020204030204" pitchFamily="34" charset="0"/>
                <a:cs typeface="Times New Roman" panose="02020603050405020304" pitchFamily="18" charset="0"/>
              </a:rPr>
              <a:t>old</a:t>
            </a:r>
            <a:r>
              <a:rPr lang="fr-FR" dirty="0">
                <a:latin typeface="Calibri" panose="020F0502020204030204" pitchFamily="34" charset="0"/>
                <a:ea typeface="Calibri" panose="020F0502020204030204" pitchFamily="34" charset="0"/>
                <a:cs typeface="Times New Roman" panose="02020603050405020304" pitchFamily="18" charset="0"/>
              </a:rPr>
              <a:t> are </a:t>
            </a:r>
            <a:r>
              <a:rPr lang="fr-FR" dirty="0" err="1">
                <a:latin typeface="Calibri" panose="020F0502020204030204" pitchFamily="34" charset="0"/>
                <a:ea typeface="Calibri" panose="020F0502020204030204" pitchFamily="34" charset="0"/>
                <a:cs typeface="Times New Roman" panose="02020603050405020304" pitchFamily="18" charset="0"/>
              </a:rPr>
              <a:t>you</a:t>
            </a:r>
            <a:r>
              <a:rPr lang="fr-FR" dirty="0">
                <a:latin typeface="Calibri" panose="020F0502020204030204" pitchFamily="34" charset="0"/>
                <a:ea typeface="Calibri" panose="020F0502020204030204" pitchFamily="34" charset="0"/>
                <a:cs typeface="Times New Roman" panose="02020603050405020304" pitchFamily="18" charset="0"/>
              </a:rPr>
              <a:t> » ?</a:t>
            </a:r>
            <a:endParaRPr lang="fr-FR" dirty="0"/>
          </a:p>
        </p:txBody>
      </p:sp>
    </p:spTree>
    <p:extLst>
      <p:ext uri="{BB962C8B-B14F-4D97-AF65-F5344CB8AC3E}">
        <p14:creationId xmlns:p14="http://schemas.microsoft.com/office/powerpoint/2010/main" val="157319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t="45690"/>
          <a:stretch/>
        </p:blipFill>
        <p:spPr>
          <a:xfrm>
            <a:off x="1493687" y="1480008"/>
            <a:ext cx="5661122" cy="3148288"/>
          </a:xfrm>
          <a:prstGeom prst="rect">
            <a:avLst/>
          </a:prstGeom>
        </p:spPr>
      </p:pic>
      <p:sp>
        <p:nvSpPr>
          <p:cNvPr id="6" name="ZoneTexte 5">
            <a:extLst>
              <a:ext uri="{FF2B5EF4-FFF2-40B4-BE49-F238E27FC236}">
                <a16:creationId xmlns:a16="http://schemas.microsoft.com/office/drawing/2014/main" id="{D37B94BE-ED61-4D06-89DB-98188C341BB4}"/>
              </a:ext>
            </a:extLst>
          </p:cNvPr>
          <p:cNvSpPr txBox="1"/>
          <p:nvPr/>
        </p:nvSpPr>
        <p:spPr>
          <a:xfrm>
            <a:off x="641696" y="4770196"/>
            <a:ext cx="7991824" cy="553998"/>
          </a:xfrm>
          <a:prstGeom prst="rect">
            <a:avLst/>
          </a:prstGeom>
          <a:noFill/>
        </p:spPr>
        <p:txBody>
          <a:bodyPr wrap="square" rtlCol="0">
            <a:spAutoFit/>
          </a:bodyPr>
          <a:lstStyle/>
          <a:p>
            <a:pPr marL="285750" indent="-285750">
              <a:buFont typeface="Arial" panose="020B0604020202020204" pitchFamily="34" charset="0"/>
              <a:buChar char="•"/>
            </a:pPr>
            <a:r>
              <a:rPr lang="fr-FR" sz="1600" dirty="0"/>
              <a:t>AUC = Performance diagnostique du test de voix chuchotée</a:t>
            </a:r>
          </a:p>
          <a:p>
            <a:pPr marL="742950" lvl="1" indent="-285750">
              <a:buFont typeface="Arial" panose="020B0604020202020204" pitchFamily="34" charset="0"/>
              <a:buChar char="•"/>
            </a:pPr>
            <a:r>
              <a:rPr lang="fr-FR" sz="1400" dirty="0"/>
              <a:t>Comparaison à la valeur « référence » 0,5</a:t>
            </a:r>
          </a:p>
        </p:txBody>
      </p:sp>
    </p:spTree>
    <p:extLst>
      <p:ext uri="{BB962C8B-B14F-4D97-AF65-F5344CB8AC3E}">
        <p14:creationId xmlns:p14="http://schemas.microsoft.com/office/powerpoint/2010/main" val="29609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t="45690"/>
          <a:stretch/>
        </p:blipFill>
        <p:spPr>
          <a:xfrm>
            <a:off x="1493687" y="1480008"/>
            <a:ext cx="5661122" cy="3148288"/>
          </a:xfrm>
          <a:prstGeom prst="rect">
            <a:avLst/>
          </a:prstGeom>
        </p:spPr>
      </p:pic>
      <p:sp>
        <p:nvSpPr>
          <p:cNvPr id="6" name="Rectangle 5"/>
          <p:cNvSpPr/>
          <p:nvPr/>
        </p:nvSpPr>
        <p:spPr>
          <a:xfrm>
            <a:off x="1934678" y="3696845"/>
            <a:ext cx="2117777" cy="16288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flipV="1">
            <a:off x="2550695" y="1337912"/>
            <a:ext cx="380197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1692442" y="1480008"/>
            <a:ext cx="1604" cy="164416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89017" y="1455790"/>
            <a:ext cx="813043" cy="276999"/>
          </a:xfrm>
          <a:prstGeom prst="rect">
            <a:avLst/>
          </a:prstGeom>
          <a:noFill/>
        </p:spPr>
        <p:txBody>
          <a:bodyPr wrap="none" rtlCol="0">
            <a:spAutoFit/>
          </a:bodyPr>
          <a:lstStyle/>
          <a:p>
            <a:r>
              <a:rPr lang="fr-FR" sz="1200" dirty="0"/>
              <a:t>+ Sensible</a:t>
            </a:r>
          </a:p>
        </p:txBody>
      </p:sp>
      <p:sp>
        <p:nvSpPr>
          <p:cNvPr id="11" name="ZoneTexte 10"/>
          <p:cNvSpPr txBox="1"/>
          <p:nvPr/>
        </p:nvSpPr>
        <p:spPr>
          <a:xfrm>
            <a:off x="2448693" y="797203"/>
            <a:ext cx="979755" cy="461665"/>
          </a:xfrm>
          <a:prstGeom prst="rect">
            <a:avLst/>
          </a:prstGeom>
          <a:solidFill>
            <a:schemeClr val="bg1"/>
          </a:solidFill>
        </p:spPr>
        <p:txBody>
          <a:bodyPr wrap="none" rtlCol="0">
            <a:spAutoFit/>
          </a:bodyPr>
          <a:lstStyle/>
          <a:p>
            <a:r>
              <a:rPr lang="fr-FR" sz="1200" dirty="0"/>
              <a:t>+ Spécifique </a:t>
            </a:r>
            <a:br>
              <a:rPr lang="fr-FR" sz="1200" dirty="0"/>
            </a:br>
            <a:r>
              <a:rPr lang="fr-FR" sz="1200" dirty="0"/>
              <a:t>↘ FP</a:t>
            </a:r>
          </a:p>
        </p:txBody>
      </p:sp>
      <p:sp>
        <p:nvSpPr>
          <p:cNvPr id="12" name="ZoneTexte 11"/>
          <p:cNvSpPr txBox="1"/>
          <p:nvPr/>
        </p:nvSpPr>
        <p:spPr>
          <a:xfrm>
            <a:off x="1027676" y="1665337"/>
            <a:ext cx="526106" cy="276999"/>
          </a:xfrm>
          <a:prstGeom prst="rect">
            <a:avLst/>
          </a:prstGeom>
          <a:noFill/>
        </p:spPr>
        <p:txBody>
          <a:bodyPr wrap="none" rtlCol="0">
            <a:spAutoFit/>
          </a:bodyPr>
          <a:lstStyle/>
          <a:p>
            <a:r>
              <a:rPr lang="fr-FR" sz="1200" dirty="0"/>
              <a:t>↘ FN</a:t>
            </a:r>
          </a:p>
        </p:txBody>
      </p:sp>
      <p:sp>
        <p:nvSpPr>
          <p:cNvPr id="13" name="ZoneTexte 12"/>
          <p:cNvSpPr txBox="1"/>
          <p:nvPr/>
        </p:nvSpPr>
        <p:spPr>
          <a:xfrm>
            <a:off x="641696" y="4770196"/>
            <a:ext cx="7991824" cy="1261884"/>
          </a:xfrm>
          <a:prstGeom prst="rect">
            <a:avLst/>
          </a:prstGeom>
          <a:noFill/>
        </p:spPr>
        <p:txBody>
          <a:bodyPr wrap="square" rtlCol="0">
            <a:spAutoFit/>
          </a:bodyPr>
          <a:lstStyle/>
          <a:p>
            <a:pPr marL="285750" indent="-285750">
              <a:buFont typeface="Arial" panose="020B0604020202020204" pitchFamily="34" charset="0"/>
              <a:buChar char="•"/>
            </a:pPr>
            <a:r>
              <a:rPr lang="fr-FR" sz="1600" dirty="0"/>
              <a:t>AUC = Performance diagnostique du test de voix chuchotée</a:t>
            </a:r>
          </a:p>
          <a:p>
            <a:pPr marL="742950" lvl="1" indent="-285750">
              <a:buFont typeface="Arial" panose="020B0604020202020204" pitchFamily="34" charset="0"/>
              <a:buChar char="•"/>
            </a:pPr>
            <a:r>
              <a:rPr lang="fr-FR" sz="1400" dirty="0"/>
              <a:t>Comparaison à la valeur « référence » 0,5</a:t>
            </a:r>
          </a:p>
          <a:p>
            <a:pPr marL="742950" lvl="1"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600" dirty="0"/>
              <a:t>Performance du test pour le stimulus « </a:t>
            </a:r>
            <a:r>
              <a:rPr lang="fr-FR" sz="1600" dirty="0" err="1"/>
              <a:t>Window</a:t>
            </a:r>
            <a:r>
              <a:rPr lang="fr-FR" sz="1600" dirty="0"/>
              <a:t> » = AUC la plus élevée (valeur de 0.917)</a:t>
            </a:r>
          </a:p>
          <a:p>
            <a:r>
              <a:rPr lang="fr-FR" sz="1600" dirty="0">
                <a:sym typeface="Wingdings" panose="05000000000000000000" pitchFamily="2" charset="2"/>
              </a:rPr>
              <a:t>	</a:t>
            </a:r>
            <a:endParaRPr lang="fr-FR" sz="1400" dirty="0"/>
          </a:p>
        </p:txBody>
      </p:sp>
      <p:grpSp>
        <p:nvGrpSpPr>
          <p:cNvPr id="20" name="Groupe 19"/>
          <p:cNvGrpSpPr/>
          <p:nvPr/>
        </p:nvGrpSpPr>
        <p:grpSpPr>
          <a:xfrm>
            <a:off x="2114800" y="1621908"/>
            <a:ext cx="4305251" cy="1669116"/>
            <a:chOff x="2114800" y="1621908"/>
            <a:chExt cx="4305251" cy="1669116"/>
          </a:xfrm>
        </p:grpSpPr>
        <p:sp>
          <p:nvSpPr>
            <p:cNvPr id="14" name="Triangle isocèle 13"/>
            <p:cNvSpPr/>
            <p:nvPr/>
          </p:nvSpPr>
          <p:spPr>
            <a:xfrm rot="17764813">
              <a:off x="1849153" y="2477475"/>
              <a:ext cx="1469461" cy="157638"/>
            </a:xfrm>
            <a:prstGeom prst="triangle">
              <a:avLst>
                <a:gd name="adj" fmla="val 88016"/>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2425566" y="1621908"/>
              <a:ext cx="3994485" cy="1592749"/>
            </a:xfrm>
            <a:prstGeom prst="triangle">
              <a:avLst>
                <a:gd name="adj" fmla="val 100000"/>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rot="20266963">
              <a:off x="2269513" y="1963587"/>
              <a:ext cx="3994485" cy="455548"/>
            </a:xfrm>
            <a:prstGeom prst="triangle">
              <a:avLst>
                <a:gd name="adj" fmla="val 60820"/>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rot="19644161">
              <a:off x="2114800" y="1830102"/>
              <a:ext cx="2442373" cy="674061"/>
            </a:xfrm>
            <a:prstGeom prst="triangle">
              <a:avLst>
                <a:gd name="adj" fmla="val 41683"/>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2019793" y="1209342"/>
            <a:ext cx="4355154" cy="2022329"/>
            <a:chOff x="2039038" y="1199248"/>
            <a:chExt cx="4355154" cy="2022329"/>
          </a:xfrm>
        </p:grpSpPr>
        <p:sp>
          <p:nvSpPr>
            <p:cNvPr id="19" name="Triangle isocèle 18"/>
            <p:cNvSpPr/>
            <p:nvPr/>
          </p:nvSpPr>
          <p:spPr>
            <a:xfrm rot="20300640">
              <a:off x="2039038" y="1199248"/>
              <a:ext cx="4197551" cy="1255714"/>
            </a:xfrm>
            <a:prstGeom prst="triangle">
              <a:avLst>
                <a:gd name="adj" fmla="val 20488"/>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2399707" y="1628828"/>
              <a:ext cx="3994485" cy="1592749"/>
            </a:xfrm>
            <a:prstGeom prst="triangle">
              <a:avLst>
                <a:gd name="adj" fmla="val 100000"/>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6242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1</a:t>
            </a:r>
          </a:p>
        </p:txBody>
      </p:sp>
      <p:sp>
        <p:nvSpPr>
          <p:cNvPr id="4" name="Rectangle 3">
            <a:extLst>
              <a:ext uri="{FF2B5EF4-FFF2-40B4-BE49-F238E27FC236}">
                <a16:creationId xmlns:a16="http://schemas.microsoft.com/office/drawing/2014/main" id="{61E8183A-005A-4688-A0C3-B6A223F91858}"/>
              </a:ext>
            </a:extLst>
          </p:cNvPr>
          <p:cNvSpPr/>
          <p:nvPr/>
        </p:nvSpPr>
        <p:spPr>
          <a:xfrm>
            <a:off x="395536" y="1772816"/>
            <a:ext cx="8237984" cy="4057586"/>
          </a:xfrm>
          <a:prstGeom prst="rect">
            <a:avLst/>
          </a:prstGeom>
        </p:spPr>
        <p:txBody>
          <a:bodyPr wrap="square">
            <a:spAutoFit/>
          </a:bodyPr>
          <a:lstStyle/>
          <a:p>
            <a:pPr lvl="0">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Quel(s) élément(s) justifie(nt) scientifiquement de réaliser cette étude, d’après les auteurs, alors que le test de voix chuchotée est déjà recommandé pour le dépistage des troubles auditifs de la personne âgée ?</a:t>
            </a:r>
          </a:p>
          <a:p>
            <a:pPr lvl="0">
              <a:lnSpc>
                <a:spcPct val="107000"/>
              </a:lnSpc>
              <a:spcAft>
                <a:spcPts val="8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A. le manque de données sur la sensibilité et la spécificité de ce test</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B. parce qu’il est très simple d’utilisation</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 pour évaluer d’autres phrases que celle actuellement utilisée </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D. pour évaluer le test dans une population plus jeunes</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E. pour mesurer sa reproductibilité inter-examinateur</a:t>
            </a: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sz="2000" dirty="0"/>
          </a:p>
        </p:txBody>
      </p:sp>
    </p:spTree>
    <p:extLst>
      <p:ext uri="{BB962C8B-B14F-4D97-AF65-F5344CB8AC3E}">
        <p14:creationId xmlns:p14="http://schemas.microsoft.com/office/powerpoint/2010/main" val="207654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t="45690"/>
          <a:stretch/>
        </p:blipFill>
        <p:spPr>
          <a:xfrm>
            <a:off x="1493687" y="1480008"/>
            <a:ext cx="5661122" cy="3148288"/>
          </a:xfrm>
          <a:prstGeom prst="rect">
            <a:avLst/>
          </a:prstGeom>
        </p:spPr>
      </p:pic>
      <p:sp>
        <p:nvSpPr>
          <p:cNvPr id="6" name="Rectangle 5"/>
          <p:cNvSpPr/>
          <p:nvPr/>
        </p:nvSpPr>
        <p:spPr>
          <a:xfrm>
            <a:off x="1934678" y="3498833"/>
            <a:ext cx="2117777" cy="36089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flipV="1">
            <a:off x="2550695" y="1337912"/>
            <a:ext cx="380197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1692442" y="1480008"/>
            <a:ext cx="1604" cy="164416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89017" y="1455790"/>
            <a:ext cx="813043" cy="276999"/>
          </a:xfrm>
          <a:prstGeom prst="rect">
            <a:avLst/>
          </a:prstGeom>
          <a:noFill/>
        </p:spPr>
        <p:txBody>
          <a:bodyPr wrap="none" rtlCol="0">
            <a:spAutoFit/>
          </a:bodyPr>
          <a:lstStyle/>
          <a:p>
            <a:r>
              <a:rPr lang="fr-FR" sz="1200" dirty="0"/>
              <a:t>+ Sensible</a:t>
            </a:r>
          </a:p>
        </p:txBody>
      </p:sp>
      <p:sp>
        <p:nvSpPr>
          <p:cNvPr id="11" name="ZoneTexte 10"/>
          <p:cNvSpPr txBox="1"/>
          <p:nvPr/>
        </p:nvSpPr>
        <p:spPr>
          <a:xfrm>
            <a:off x="2448693" y="797203"/>
            <a:ext cx="979755" cy="461665"/>
          </a:xfrm>
          <a:prstGeom prst="rect">
            <a:avLst/>
          </a:prstGeom>
          <a:solidFill>
            <a:schemeClr val="bg1"/>
          </a:solidFill>
        </p:spPr>
        <p:txBody>
          <a:bodyPr wrap="none" rtlCol="0">
            <a:spAutoFit/>
          </a:bodyPr>
          <a:lstStyle/>
          <a:p>
            <a:r>
              <a:rPr lang="fr-FR" sz="1200" dirty="0"/>
              <a:t>+ Spécifique </a:t>
            </a:r>
            <a:br>
              <a:rPr lang="fr-FR" sz="1200" dirty="0"/>
            </a:br>
            <a:r>
              <a:rPr lang="fr-FR" sz="1200" dirty="0"/>
              <a:t>↘ FP</a:t>
            </a:r>
          </a:p>
        </p:txBody>
      </p:sp>
      <p:sp>
        <p:nvSpPr>
          <p:cNvPr id="12" name="ZoneTexte 11"/>
          <p:cNvSpPr txBox="1"/>
          <p:nvPr/>
        </p:nvSpPr>
        <p:spPr>
          <a:xfrm>
            <a:off x="1027676" y="1665337"/>
            <a:ext cx="526106" cy="276999"/>
          </a:xfrm>
          <a:prstGeom prst="rect">
            <a:avLst/>
          </a:prstGeom>
          <a:noFill/>
        </p:spPr>
        <p:txBody>
          <a:bodyPr wrap="none" rtlCol="0">
            <a:spAutoFit/>
          </a:bodyPr>
          <a:lstStyle/>
          <a:p>
            <a:r>
              <a:rPr lang="fr-FR" sz="1200" dirty="0"/>
              <a:t>↘ FN</a:t>
            </a:r>
          </a:p>
        </p:txBody>
      </p:sp>
      <p:sp>
        <p:nvSpPr>
          <p:cNvPr id="13" name="ZoneTexte 12"/>
          <p:cNvSpPr txBox="1"/>
          <p:nvPr/>
        </p:nvSpPr>
        <p:spPr>
          <a:xfrm>
            <a:off x="641696" y="4770196"/>
            <a:ext cx="7991824" cy="1477328"/>
          </a:xfrm>
          <a:prstGeom prst="rect">
            <a:avLst/>
          </a:prstGeom>
          <a:noFill/>
        </p:spPr>
        <p:txBody>
          <a:bodyPr wrap="square" rtlCol="0">
            <a:spAutoFit/>
          </a:bodyPr>
          <a:lstStyle/>
          <a:p>
            <a:pPr marL="285750" indent="-285750">
              <a:buFont typeface="Arial" panose="020B0604020202020204" pitchFamily="34" charset="0"/>
              <a:buChar char="•"/>
            </a:pPr>
            <a:r>
              <a:rPr lang="fr-FR" sz="1600" dirty="0"/>
              <a:t>AUC = Performance diagnostique du test de voix chuchotée</a:t>
            </a:r>
          </a:p>
          <a:p>
            <a:pPr marL="742950" lvl="1" indent="-285750">
              <a:buFont typeface="Arial" panose="020B0604020202020204" pitchFamily="34" charset="0"/>
              <a:buChar char="•"/>
            </a:pPr>
            <a:r>
              <a:rPr lang="fr-FR" sz="1400" dirty="0"/>
              <a:t>Comparaison à la valeur « référence » 0,5</a:t>
            </a:r>
          </a:p>
          <a:p>
            <a:pPr marL="742950" lvl="1"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600" dirty="0"/>
              <a:t>Performance du test pour le stimulus « </a:t>
            </a:r>
            <a:r>
              <a:rPr lang="fr-FR" sz="1600" dirty="0" err="1"/>
              <a:t>Window</a:t>
            </a:r>
            <a:r>
              <a:rPr lang="fr-FR" sz="1600" dirty="0"/>
              <a:t> » = AUC la plus élevée (valeur de 0.917)</a:t>
            </a:r>
          </a:p>
          <a:p>
            <a:r>
              <a:rPr lang="fr-FR" sz="1600" dirty="0">
                <a:sym typeface="Wingdings" panose="05000000000000000000" pitchFamily="2" charset="2"/>
              </a:rPr>
              <a:t>	</a:t>
            </a:r>
            <a:r>
              <a:rPr lang="fr-FR" sz="1400" dirty="0">
                <a:sym typeface="Wingdings" panose="05000000000000000000" pitchFamily="2" charset="2"/>
              </a:rPr>
              <a:t> </a:t>
            </a:r>
            <a:r>
              <a:rPr lang="fr-FR" sz="1400" dirty="0"/>
              <a:t>Pas de différence significative avec l’AUC du stimulus « How </a:t>
            </a:r>
            <a:r>
              <a:rPr lang="fr-FR" sz="1400" dirty="0" err="1"/>
              <a:t>old</a:t>
            </a:r>
            <a:r>
              <a:rPr lang="fr-FR" sz="1400" dirty="0"/>
              <a:t> are </a:t>
            </a:r>
            <a:r>
              <a:rPr lang="fr-FR" sz="1400" dirty="0" err="1"/>
              <a:t>you</a:t>
            </a:r>
            <a:r>
              <a:rPr lang="fr-FR" sz="1400" dirty="0"/>
              <a:t>? » </a:t>
            </a:r>
            <a:br>
              <a:rPr lang="fr-FR" sz="1400" dirty="0"/>
            </a:br>
            <a:r>
              <a:rPr lang="fr-FR" sz="1400" dirty="0"/>
              <a:t>	car les IC95% de ces AUC se chevauchent</a:t>
            </a:r>
          </a:p>
        </p:txBody>
      </p:sp>
      <p:grpSp>
        <p:nvGrpSpPr>
          <p:cNvPr id="20" name="Groupe 19"/>
          <p:cNvGrpSpPr/>
          <p:nvPr/>
        </p:nvGrpSpPr>
        <p:grpSpPr>
          <a:xfrm>
            <a:off x="2114800" y="1621908"/>
            <a:ext cx="4305251" cy="1669116"/>
            <a:chOff x="2114800" y="1621908"/>
            <a:chExt cx="4305251" cy="1669116"/>
          </a:xfrm>
        </p:grpSpPr>
        <p:sp>
          <p:nvSpPr>
            <p:cNvPr id="14" name="Triangle isocèle 13"/>
            <p:cNvSpPr/>
            <p:nvPr/>
          </p:nvSpPr>
          <p:spPr>
            <a:xfrm rot="17764813">
              <a:off x="1849153" y="2477475"/>
              <a:ext cx="1469461" cy="157638"/>
            </a:xfrm>
            <a:prstGeom prst="triangle">
              <a:avLst>
                <a:gd name="adj" fmla="val 88016"/>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2425566" y="1621908"/>
              <a:ext cx="3994485" cy="1592749"/>
            </a:xfrm>
            <a:prstGeom prst="triangle">
              <a:avLst>
                <a:gd name="adj" fmla="val 100000"/>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rot="20266963">
              <a:off x="2269513" y="1963587"/>
              <a:ext cx="3994485" cy="455548"/>
            </a:xfrm>
            <a:prstGeom prst="triangle">
              <a:avLst>
                <a:gd name="adj" fmla="val 60820"/>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rot="19644161">
              <a:off x="2114800" y="1830102"/>
              <a:ext cx="2442373" cy="674061"/>
            </a:xfrm>
            <a:prstGeom prst="triangle">
              <a:avLst>
                <a:gd name="adj" fmla="val 41683"/>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2019793" y="1209342"/>
            <a:ext cx="4355154" cy="2022329"/>
            <a:chOff x="2039038" y="1199248"/>
            <a:chExt cx="4355154" cy="2022329"/>
          </a:xfrm>
        </p:grpSpPr>
        <p:sp>
          <p:nvSpPr>
            <p:cNvPr id="19" name="Triangle isocèle 18"/>
            <p:cNvSpPr/>
            <p:nvPr/>
          </p:nvSpPr>
          <p:spPr>
            <a:xfrm rot="20300640">
              <a:off x="2039038" y="1199248"/>
              <a:ext cx="4197551" cy="1255714"/>
            </a:xfrm>
            <a:prstGeom prst="triangle">
              <a:avLst>
                <a:gd name="adj" fmla="val 20488"/>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2399707" y="1628828"/>
              <a:ext cx="3994485" cy="1592749"/>
            </a:xfrm>
            <a:prstGeom prst="triangle">
              <a:avLst>
                <a:gd name="adj" fmla="val 100000"/>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9656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902177"/>
            <a:ext cx="9144000" cy="3164278"/>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fontAlgn="base">
              <a:lnSpc>
                <a:spcPct val="120000"/>
              </a:lnSpc>
              <a:spcBef>
                <a:spcPct val="0"/>
              </a:spcBef>
              <a:spcAft>
                <a:spcPts val="600"/>
              </a:spcAft>
              <a:buClr>
                <a:schemeClr val="accent1"/>
              </a:buClr>
              <a:buSzPct val="100000"/>
              <a:buFont typeface="Arial" pitchFamily="34" charset="0"/>
              <a:buNone/>
            </a:pPr>
            <a:endParaRPr lang="fr-FR" sz="1800" dirty="0"/>
          </a:p>
        </p:txBody>
      </p:sp>
      <p:cxnSp>
        <p:nvCxnSpPr>
          <p:cNvPr id="3" name="Connecteur droit 2"/>
          <p:cNvCxnSpPr/>
          <p:nvPr/>
        </p:nvCxnSpPr>
        <p:spPr>
          <a:xfrm>
            <a:off x="242899" y="730551"/>
            <a:ext cx="6691353"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re 1"/>
          <p:cNvSpPr txBox="1">
            <a:spLocks/>
          </p:cNvSpPr>
          <p:nvPr/>
        </p:nvSpPr>
        <p:spPr>
          <a:xfrm>
            <a:off x="242899" y="145013"/>
            <a:ext cx="8367990" cy="610650"/>
          </a:xfrm>
          <a:prstGeom prst="rect">
            <a:avLst/>
          </a:prstGeom>
        </p:spPr>
        <p:txBody>
          <a:bodyPr vert="horz" lIns="91440" tIns="45720" rIns="91440" bIns="4572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3200" dirty="0"/>
              <a:t>Rappel : Courbe ROC</a:t>
            </a:r>
          </a:p>
        </p:txBody>
      </p:sp>
      <p:pic>
        <p:nvPicPr>
          <p:cNvPr id="5" name="Image 4"/>
          <p:cNvPicPr>
            <a:picLocks noChangeAspect="1"/>
          </p:cNvPicPr>
          <p:nvPr/>
        </p:nvPicPr>
        <p:blipFill rotWithShape="1">
          <a:blip r:embed="rId2"/>
          <a:srcRect l="33806" t="28588" r="23153" b="9963"/>
          <a:stretch/>
        </p:blipFill>
        <p:spPr>
          <a:xfrm>
            <a:off x="39568" y="1705076"/>
            <a:ext cx="3788751" cy="3042629"/>
          </a:xfrm>
          <a:prstGeom prst="rect">
            <a:avLst/>
          </a:prstGeom>
        </p:spPr>
      </p:pic>
      <p:sp>
        <p:nvSpPr>
          <p:cNvPr id="7" name="Rectangle 6"/>
          <p:cNvSpPr/>
          <p:nvPr/>
        </p:nvSpPr>
        <p:spPr>
          <a:xfrm>
            <a:off x="4094855" y="5133134"/>
            <a:ext cx="4423506" cy="954107"/>
          </a:xfrm>
          <a:prstGeom prst="rect">
            <a:avLst/>
          </a:prstGeom>
          <a:solidFill>
            <a:schemeClr val="bg1"/>
          </a:solidFill>
          <a:ln>
            <a:noFill/>
          </a:ln>
        </p:spPr>
        <p:txBody>
          <a:bodyPr wrap="square">
            <a:spAutoFit/>
          </a:bodyPr>
          <a:lstStyle/>
          <a:p>
            <a:pPr algn="just"/>
            <a:r>
              <a:rPr lang="fr-FR" sz="1400" dirty="0"/>
              <a:t>Exemple, valeur seuil = 3 : Seuil donnant la sensibilité maximale pour une spécificité la moins dégradée possible</a:t>
            </a:r>
          </a:p>
          <a:p>
            <a:pPr marL="285750" indent="-285750" algn="just">
              <a:buFont typeface="Wingdings" panose="05000000000000000000" pitchFamily="2" charset="2"/>
              <a:buChar char="à"/>
            </a:pPr>
            <a:r>
              <a:rPr lang="fr-FR" sz="1400" dirty="0">
                <a:sym typeface="Wingdings" panose="05000000000000000000" pitchFamily="2" charset="2"/>
              </a:rPr>
              <a:t>Seuil 4 : diminution de la Sensibilité</a:t>
            </a:r>
          </a:p>
          <a:p>
            <a:pPr marL="285750" indent="-285750" algn="just">
              <a:buFont typeface="Wingdings" panose="05000000000000000000" pitchFamily="2" charset="2"/>
              <a:buChar char="à"/>
            </a:pPr>
            <a:r>
              <a:rPr lang="fr-FR" sz="1400" dirty="0">
                <a:sym typeface="Wingdings" panose="05000000000000000000" pitchFamily="2" charset="2"/>
              </a:rPr>
              <a:t>Seuil 2 : Se identique pour </a:t>
            </a:r>
            <a:r>
              <a:rPr lang="fr-FR" sz="1400" dirty="0" err="1">
                <a:sym typeface="Wingdings" panose="05000000000000000000" pitchFamily="2" charset="2"/>
              </a:rPr>
              <a:t>Sp</a:t>
            </a:r>
            <a:r>
              <a:rPr lang="fr-FR" sz="1400" dirty="0">
                <a:sym typeface="Wingdings" panose="05000000000000000000" pitchFamily="2" charset="2"/>
              </a:rPr>
              <a:t> diminuée</a:t>
            </a:r>
            <a:r>
              <a:rPr lang="fr-FR" sz="1400" dirty="0"/>
              <a:t> </a:t>
            </a:r>
          </a:p>
        </p:txBody>
      </p:sp>
      <p:grpSp>
        <p:nvGrpSpPr>
          <p:cNvPr id="10" name="Groupe 9"/>
          <p:cNvGrpSpPr/>
          <p:nvPr/>
        </p:nvGrpSpPr>
        <p:grpSpPr>
          <a:xfrm>
            <a:off x="3867887" y="1592916"/>
            <a:ext cx="5188682" cy="3266947"/>
            <a:chOff x="3955370" y="1592918"/>
            <a:chExt cx="5188682" cy="3266947"/>
          </a:xfrm>
        </p:grpSpPr>
        <p:pic>
          <p:nvPicPr>
            <p:cNvPr id="6" name="Image 5"/>
            <p:cNvPicPr>
              <a:picLocks noChangeAspect="1"/>
            </p:cNvPicPr>
            <p:nvPr/>
          </p:nvPicPr>
          <p:blipFill rotWithShape="1">
            <a:blip r:embed="rId3"/>
            <a:srcRect l="28481" t="27342" r="17690" b="12405"/>
            <a:stretch/>
          </p:blipFill>
          <p:spPr>
            <a:xfrm>
              <a:off x="3955370" y="1592918"/>
              <a:ext cx="5188682" cy="3266947"/>
            </a:xfrm>
            <a:prstGeom prst="rect">
              <a:avLst/>
            </a:prstGeom>
          </p:spPr>
        </p:pic>
        <p:sp>
          <p:nvSpPr>
            <p:cNvPr id="9" name="Rectangle 8"/>
            <p:cNvSpPr/>
            <p:nvPr/>
          </p:nvSpPr>
          <p:spPr>
            <a:xfrm>
              <a:off x="6578600" y="3771900"/>
              <a:ext cx="2463800" cy="29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nvSpPr>
        <p:spPr>
          <a:xfrm>
            <a:off x="436418" y="1319645"/>
            <a:ext cx="7316875" cy="369332"/>
          </a:xfrm>
          <a:prstGeom prst="rect">
            <a:avLst/>
          </a:prstGeom>
          <a:noFill/>
        </p:spPr>
        <p:txBody>
          <a:bodyPr wrap="none" rtlCol="0">
            <a:spAutoFit/>
          </a:bodyPr>
          <a:lstStyle/>
          <a:p>
            <a:r>
              <a:rPr lang="fr-FR" dirty="0"/>
              <a:t>Exemple d’un test quantitatif (variable continue) et détermination d’un seuil</a:t>
            </a:r>
          </a:p>
        </p:txBody>
      </p:sp>
    </p:spTree>
    <p:extLst>
      <p:ext uri="{BB962C8B-B14F-4D97-AF65-F5344CB8AC3E}">
        <p14:creationId xmlns:p14="http://schemas.microsoft.com/office/powerpoint/2010/main" val="3589516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9</a:t>
            </a:r>
          </a:p>
        </p:txBody>
      </p:sp>
      <p:sp>
        <p:nvSpPr>
          <p:cNvPr id="4" name="Rectangle 3">
            <a:extLst>
              <a:ext uri="{FF2B5EF4-FFF2-40B4-BE49-F238E27FC236}">
                <a16:creationId xmlns:a16="http://schemas.microsoft.com/office/drawing/2014/main" id="{1B6BA6C6-E7A7-498E-BA3F-D92BAC7D64B0}"/>
              </a:ext>
            </a:extLst>
          </p:cNvPr>
          <p:cNvSpPr/>
          <p:nvPr/>
        </p:nvSpPr>
        <p:spPr>
          <a:xfrm>
            <a:off x="403920" y="1947473"/>
            <a:ext cx="7847714" cy="3065647"/>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Quel(s) type(s) de biais sont à craindre dans cette étude (une ou plusieurs réponses exactes)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un biais de sélection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un biais d’observation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un biais d’interprétation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un biais d’incorporation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un biais d’ordre séquentiel</a:t>
            </a:r>
          </a:p>
        </p:txBody>
      </p:sp>
    </p:spTree>
    <p:extLst>
      <p:ext uri="{BB962C8B-B14F-4D97-AF65-F5344CB8AC3E}">
        <p14:creationId xmlns:p14="http://schemas.microsoft.com/office/powerpoint/2010/main" val="3415209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9</a:t>
            </a:r>
          </a:p>
        </p:txBody>
      </p:sp>
      <p:sp>
        <p:nvSpPr>
          <p:cNvPr id="4" name="Rectangle 3">
            <a:extLst>
              <a:ext uri="{FF2B5EF4-FFF2-40B4-BE49-F238E27FC236}">
                <a16:creationId xmlns:a16="http://schemas.microsoft.com/office/drawing/2014/main" id="{1B6BA6C6-E7A7-498E-BA3F-D92BAC7D64B0}"/>
              </a:ext>
            </a:extLst>
          </p:cNvPr>
          <p:cNvSpPr/>
          <p:nvPr/>
        </p:nvSpPr>
        <p:spPr>
          <a:xfrm>
            <a:off x="403920" y="1947473"/>
            <a:ext cx="7847714" cy="3065647"/>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Quel(s) type(s) de biais sont à craindre dans cette étude (une ou plusieurs réponses exactes)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A. un biais de sélection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un biais d’observation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un biais d’interprétation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un biais d’incorporation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un biais d’ordre séquentiel</a:t>
            </a:r>
          </a:p>
        </p:txBody>
      </p:sp>
    </p:spTree>
    <p:extLst>
      <p:ext uri="{BB962C8B-B14F-4D97-AF65-F5344CB8AC3E}">
        <p14:creationId xmlns:p14="http://schemas.microsoft.com/office/powerpoint/2010/main" val="302928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902177"/>
            <a:ext cx="9144000" cy="3164278"/>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fontAlgn="base">
              <a:lnSpc>
                <a:spcPct val="120000"/>
              </a:lnSpc>
              <a:spcBef>
                <a:spcPct val="0"/>
              </a:spcBef>
              <a:spcAft>
                <a:spcPts val="600"/>
              </a:spcAft>
              <a:buClr>
                <a:schemeClr val="accent1"/>
              </a:buClr>
              <a:buSzPct val="100000"/>
              <a:buFont typeface="Arial" pitchFamily="34" charset="0"/>
              <a:buNone/>
            </a:pPr>
            <a:endParaRPr lang="fr-FR" sz="1800" dirty="0"/>
          </a:p>
        </p:txBody>
      </p:sp>
      <p:cxnSp>
        <p:nvCxnSpPr>
          <p:cNvPr id="3" name="Connecteur droit 2"/>
          <p:cNvCxnSpPr/>
          <p:nvPr/>
        </p:nvCxnSpPr>
        <p:spPr>
          <a:xfrm>
            <a:off x="242899" y="730551"/>
            <a:ext cx="6691353"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re 1"/>
          <p:cNvSpPr txBox="1">
            <a:spLocks/>
          </p:cNvSpPr>
          <p:nvPr/>
        </p:nvSpPr>
        <p:spPr>
          <a:xfrm>
            <a:off x="242899" y="145013"/>
            <a:ext cx="8367990" cy="610650"/>
          </a:xfrm>
          <a:prstGeom prst="rect">
            <a:avLst/>
          </a:prstGeom>
        </p:spPr>
        <p:txBody>
          <a:bodyPr vert="horz" lIns="91440" tIns="45720" rIns="91440" bIns="4572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3200" dirty="0"/>
              <a:t>Rappel : Biais de sélection</a:t>
            </a:r>
          </a:p>
        </p:txBody>
      </p:sp>
      <p:sp>
        <p:nvSpPr>
          <p:cNvPr id="11" name="Rectangle 10">
            <a:extLst>
              <a:ext uri="{FF2B5EF4-FFF2-40B4-BE49-F238E27FC236}">
                <a16:creationId xmlns:a16="http://schemas.microsoft.com/office/drawing/2014/main" id="{14A4BA86-C744-4656-835C-4CAD8773A480}"/>
              </a:ext>
            </a:extLst>
          </p:cNvPr>
          <p:cNvSpPr/>
          <p:nvPr/>
        </p:nvSpPr>
        <p:spPr>
          <a:xfrm>
            <a:off x="105877" y="1213694"/>
            <a:ext cx="8505011" cy="5567037"/>
          </a:xfrm>
          <a:prstGeom prst="rect">
            <a:avLst/>
          </a:prstGeom>
        </p:spPr>
        <p:txBody>
          <a:bodyPr wrap="square">
            <a:spAutoFit/>
          </a:bodyPr>
          <a:lstStyle/>
          <a:p>
            <a:pPr lvl="1" fontAlgn="base">
              <a:lnSpc>
                <a:spcPct val="120000"/>
              </a:lnSpc>
              <a:spcBef>
                <a:spcPct val="0"/>
              </a:spcBef>
              <a:spcAft>
                <a:spcPts val="600"/>
              </a:spcAft>
              <a:buClr>
                <a:schemeClr val="accent1"/>
              </a:buClr>
              <a:buFont typeface="Wingdings" panose="05000000000000000000" pitchFamily="2" charset="2"/>
              <a:buChar char="§"/>
            </a:pPr>
            <a:r>
              <a:rPr lang="fr-FR" sz="2000" b="1" dirty="0">
                <a:solidFill>
                  <a:srgbClr val="0070C0"/>
                </a:solidFill>
              </a:rPr>
              <a:t> Représentativité de l’échantillon</a:t>
            </a:r>
          </a:p>
          <a:p>
            <a:pPr lvl="3" indent="-285750" fontAlgn="base">
              <a:lnSpc>
                <a:spcPct val="120000"/>
              </a:lnSpc>
              <a:spcBef>
                <a:spcPct val="0"/>
              </a:spcBef>
              <a:spcAft>
                <a:spcPts val="600"/>
              </a:spcAft>
              <a:buClr>
                <a:schemeClr val="accent1"/>
              </a:buClr>
              <a:buFont typeface="Arial" panose="020B0604020202020204" pitchFamily="34" charset="0"/>
              <a:buChar char="•"/>
            </a:pPr>
            <a:r>
              <a:rPr lang="fr-FR" dirty="0"/>
              <a:t>Caractéristiques ≠ de la population cible </a:t>
            </a:r>
          </a:p>
          <a:p>
            <a:pPr lvl="3" indent="-285750" fontAlgn="base">
              <a:lnSpc>
                <a:spcPct val="120000"/>
              </a:lnSpc>
              <a:spcBef>
                <a:spcPct val="0"/>
              </a:spcBef>
              <a:spcAft>
                <a:spcPts val="600"/>
              </a:spcAft>
              <a:buClr>
                <a:schemeClr val="accent1"/>
              </a:buClr>
              <a:buFont typeface="Arial" panose="020B0604020202020204" pitchFamily="34" charset="0"/>
              <a:buChar char="•"/>
            </a:pPr>
            <a:r>
              <a:rPr lang="fr-FR" dirty="0"/>
              <a:t>Population insuffisamment variée </a:t>
            </a:r>
          </a:p>
          <a:p>
            <a:pPr lvl="3" indent="-285750" fontAlgn="base">
              <a:lnSpc>
                <a:spcPct val="120000"/>
              </a:lnSpc>
              <a:spcBef>
                <a:spcPct val="0"/>
              </a:spcBef>
              <a:spcAft>
                <a:spcPts val="600"/>
              </a:spcAft>
              <a:buClr>
                <a:schemeClr val="accent1"/>
              </a:buClr>
              <a:buFont typeface="Arial" panose="020B0604020202020204" pitchFamily="34" charset="0"/>
              <a:buChar char="•"/>
            </a:pPr>
            <a:r>
              <a:rPr lang="fr-FR" dirty="0"/>
              <a:t>Prévalence M ≠</a:t>
            </a:r>
          </a:p>
          <a:p>
            <a:pPr lvl="3" indent="-285750" fontAlgn="base">
              <a:lnSpc>
                <a:spcPct val="120000"/>
              </a:lnSpc>
              <a:spcBef>
                <a:spcPct val="0"/>
              </a:spcBef>
              <a:spcAft>
                <a:spcPts val="600"/>
              </a:spcAft>
              <a:buClr>
                <a:schemeClr val="accent1"/>
              </a:buClr>
              <a:buFont typeface="Arial" panose="020B0604020202020204" pitchFamily="34" charset="0"/>
              <a:buChar char="•"/>
            </a:pPr>
            <a:endParaRPr lang="fr-FR" dirty="0"/>
          </a:p>
          <a:p>
            <a:pPr lvl="4" indent="-285750" fontAlgn="base">
              <a:lnSpc>
                <a:spcPct val="120000"/>
              </a:lnSpc>
              <a:spcBef>
                <a:spcPct val="0"/>
              </a:spcBef>
              <a:spcAft>
                <a:spcPts val="600"/>
              </a:spcAft>
              <a:buClr>
                <a:schemeClr val="accent1"/>
              </a:buClr>
              <a:buFont typeface="Arial" panose="020B0604020202020204" pitchFamily="34" charset="0"/>
              <a:buChar char="•"/>
            </a:pPr>
            <a:endParaRPr lang="fr-FR" dirty="0"/>
          </a:p>
          <a:p>
            <a:pPr lvl="2" indent="-285750" fontAlgn="base">
              <a:lnSpc>
                <a:spcPct val="120000"/>
              </a:lnSpc>
              <a:spcBef>
                <a:spcPct val="0"/>
              </a:spcBef>
              <a:spcAft>
                <a:spcPts val="600"/>
              </a:spcAft>
              <a:buClr>
                <a:schemeClr val="accent1"/>
              </a:buClr>
              <a:buFont typeface="Wingdings" panose="05000000000000000000" pitchFamily="2" charset="2"/>
              <a:buChar char="§"/>
            </a:pPr>
            <a:r>
              <a:rPr lang="fr-FR" sz="2000" b="1" dirty="0">
                <a:solidFill>
                  <a:srgbClr val="0070C0"/>
                </a:solidFill>
              </a:rPr>
              <a:t>Biais de spectre</a:t>
            </a:r>
          </a:p>
          <a:p>
            <a:pPr lvl="3" indent="-285750" fontAlgn="base">
              <a:lnSpc>
                <a:spcPct val="120000"/>
              </a:lnSpc>
              <a:spcBef>
                <a:spcPct val="0"/>
              </a:spcBef>
              <a:spcAft>
                <a:spcPts val="600"/>
              </a:spcAft>
              <a:buClr>
                <a:schemeClr val="accent1"/>
              </a:buClr>
              <a:buFont typeface="Arial" panose="020B0604020202020204" pitchFamily="34" charset="0"/>
              <a:buChar char="•"/>
            </a:pPr>
            <a:r>
              <a:rPr lang="fr-FR" dirty="0"/>
              <a:t>Profil clinique des sujets d’étude différent de celui de la population cible : le plus souvent, stades précoces (ex : asymptomatique) sous-représentés </a:t>
            </a:r>
            <a:r>
              <a:rPr lang="fr-FR" dirty="0">
                <a:sym typeface="Wingdings" panose="05000000000000000000" pitchFamily="2" charset="2"/>
              </a:rPr>
              <a:t>-&gt; Se surestimée</a:t>
            </a:r>
          </a:p>
          <a:p>
            <a:pPr lvl="3" indent="-285750" fontAlgn="base">
              <a:lnSpc>
                <a:spcPct val="120000"/>
              </a:lnSpc>
              <a:spcBef>
                <a:spcPct val="0"/>
              </a:spcBef>
              <a:spcAft>
                <a:spcPts val="600"/>
              </a:spcAft>
              <a:buClr>
                <a:schemeClr val="accent1"/>
              </a:buClr>
              <a:buFont typeface="Arial" panose="020B0604020202020204" pitchFamily="34" charset="0"/>
              <a:buChar char="•"/>
            </a:pPr>
            <a:r>
              <a:rPr lang="fr-FR" dirty="0">
                <a:sym typeface="Wingdings" panose="05000000000000000000" pitchFamily="2" charset="2"/>
              </a:rPr>
              <a:t>Recrutement de type ‘cas témoins ‘ + à risque : inclusion de cas sévère et de contrôles en bonne santé -&gt; Se / </a:t>
            </a:r>
            <a:r>
              <a:rPr lang="fr-FR" dirty="0" err="1">
                <a:sym typeface="Wingdings" panose="05000000000000000000" pitchFamily="2" charset="2"/>
              </a:rPr>
              <a:t>Sp</a:t>
            </a:r>
            <a:r>
              <a:rPr lang="fr-FR" dirty="0">
                <a:sym typeface="Wingdings" panose="05000000000000000000" pitchFamily="2" charset="2"/>
              </a:rPr>
              <a:t> surestimées (- de FN et - de FP)</a:t>
            </a:r>
            <a:endParaRPr lang="fr-FR" dirty="0"/>
          </a:p>
          <a:p>
            <a:pPr lvl="4" indent="-285750" fontAlgn="base">
              <a:lnSpc>
                <a:spcPct val="120000"/>
              </a:lnSpc>
              <a:spcBef>
                <a:spcPct val="0"/>
              </a:spcBef>
              <a:spcAft>
                <a:spcPts val="600"/>
              </a:spcAft>
              <a:buClr>
                <a:schemeClr val="accent1"/>
              </a:buClr>
              <a:buFont typeface="Arial" panose="020B0604020202020204" pitchFamily="34" charset="0"/>
              <a:buChar char="•"/>
            </a:pPr>
            <a:endParaRPr lang="fr-FR" dirty="0"/>
          </a:p>
          <a:p>
            <a:pPr lvl="4" indent="-285750" fontAlgn="base">
              <a:lnSpc>
                <a:spcPct val="120000"/>
              </a:lnSpc>
              <a:spcBef>
                <a:spcPct val="0"/>
              </a:spcBef>
              <a:spcAft>
                <a:spcPts val="600"/>
              </a:spcAft>
              <a:buClr>
                <a:schemeClr val="accent1"/>
              </a:buClr>
              <a:buFont typeface="Arial" panose="020B0604020202020204" pitchFamily="34" charset="0"/>
              <a:buChar char="•"/>
            </a:pPr>
            <a:endParaRPr lang="fr-FR" dirty="0"/>
          </a:p>
        </p:txBody>
      </p:sp>
      <p:sp>
        <p:nvSpPr>
          <p:cNvPr id="12" name="Rectangle 11">
            <a:extLst>
              <a:ext uri="{FF2B5EF4-FFF2-40B4-BE49-F238E27FC236}">
                <a16:creationId xmlns:a16="http://schemas.microsoft.com/office/drawing/2014/main" id="{39F5817A-FA7C-4B7E-9BC5-B3C5AEF402E3}"/>
              </a:ext>
            </a:extLst>
          </p:cNvPr>
          <p:cNvSpPr/>
          <p:nvPr/>
        </p:nvSpPr>
        <p:spPr>
          <a:xfrm>
            <a:off x="401127" y="2912720"/>
            <a:ext cx="8051533" cy="369332"/>
          </a:xfrm>
          <a:prstGeom prst="rect">
            <a:avLst/>
          </a:prstGeom>
        </p:spPr>
        <p:txBody>
          <a:bodyPr wrap="square">
            <a:spAutoFit/>
          </a:bodyPr>
          <a:lstStyle/>
          <a:p>
            <a:pPr algn="ctr">
              <a:spcBef>
                <a:spcPts val="600"/>
              </a:spcBef>
            </a:pPr>
            <a:r>
              <a:rPr lang="fr-FR" i="1" dirty="0">
                <a:solidFill>
                  <a:schemeClr val="accent1"/>
                </a:solidFill>
              </a:rPr>
              <a:t>-&gt; La présence de maladie est plus facile à diagnostiquer si la  maladie est sévère.</a:t>
            </a:r>
          </a:p>
        </p:txBody>
      </p:sp>
    </p:spTree>
    <p:extLst>
      <p:ext uri="{BB962C8B-B14F-4D97-AF65-F5344CB8AC3E}">
        <p14:creationId xmlns:p14="http://schemas.microsoft.com/office/powerpoint/2010/main" val="193266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10</a:t>
            </a:r>
          </a:p>
        </p:txBody>
      </p:sp>
      <p:sp>
        <p:nvSpPr>
          <p:cNvPr id="5" name="Rectangle 4">
            <a:extLst>
              <a:ext uri="{FF2B5EF4-FFF2-40B4-BE49-F238E27FC236}">
                <a16:creationId xmlns:a16="http://schemas.microsoft.com/office/drawing/2014/main" id="{3FB94982-F2F0-49CD-BFAF-1692ACC721F1}"/>
              </a:ext>
            </a:extLst>
          </p:cNvPr>
          <p:cNvSpPr/>
          <p:nvPr/>
        </p:nvSpPr>
        <p:spPr>
          <a:xfrm>
            <a:off x="403920" y="1725476"/>
            <a:ext cx="8134152" cy="3362011"/>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Quelle(s) précaution(s) a(ont) été prise(s) pour limiter le biais de vérification dans cette étude (une ou plusieurs réponses exactes)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les patients étaient inclus de façon consécutive dans l’étude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le test de référence était standardisé avec un audiomètre calibré</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le test de voix chuchotée devait être réalisé suivant une procédure standardisée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la reproductibilité inter-observateur avait un degré d’accord classé comme étant bon pour toutes les modalités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les patients ont tous passé l’examen d’audiométrie tonale</a:t>
            </a:r>
          </a:p>
        </p:txBody>
      </p:sp>
    </p:spTree>
    <p:extLst>
      <p:ext uri="{BB962C8B-B14F-4D97-AF65-F5344CB8AC3E}">
        <p14:creationId xmlns:p14="http://schemas.microsoft.com/office/powerpoint/2010/main" val="2587912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10</a:t>
            </a:r>
          </a:p>
        </p:txBody>
      </p:sp>
      <p:sp>
        <p:nvSpPr>
          <p:cNvPr id="5" name="Rectangle 4">
            <a:extLst>
              <a:ext uri="{FF2B5EF4-FFF2-40B4-BE49-F238E27FC236}">
                <a16:creationId xmlns:a16="http://schemas.microsoft.com/office/drawing/2014/main" id="{3FB94982-F2F0-49CD-BFAF-1692ACC721F1}"/>
              </a:ext>
            </a:extLst>
          </p:cNvPr>
          <p:cNvSpPr/>
          <p:nvPr/>
        </p:nvSpPr>
        <p:spPr>
          <a:xfrm>
            <a:off x="403920" y="1725476"/>
            <a:ext cx="8134152" cy="3362011"/>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Quelle(s) précaution(s) a(ont) été prise(s) pour limiter le biais de vérification dans cette étude (une ou plusieurs réponses exactes)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les patients étaient inclus de façon consécutive dans l’étude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le test de référence était standardisé avec un audiomètre calibré</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le test de voix chuchotée devait être réalisé suivant une procédure standardisée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la reproductibilité inter-observateur avait un degré d’accord classé comme étant bon pour toutes les modalités </a:t>
            </a: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E. les patients ont tous passé l’examen d’audiométrie tonale</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94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Biais à vérifier</a:t>
            </a:r>
          </a:p>
        </p:txBody>
      </p:sp>
      <p:sp>
        <p:nvSpPr>
          <p:cNvPr id="4" name="Espace réservé du contenu 2"/>
          <p:cNvSpPr txBox="1">
            <a:spLocks/>
          </p:cNvSpPr>
          <p:nvPr/>
        </p:nvSpPr>
        <p:spPr>
          <a:xfrm>
            <a:off x="396598" y="1196751"/>
            <a:ext cx="8442602" cy="5089749"/>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fr-FR" sz="2000" b="1" dirty="0"/>
              <a:t>Biais de spectre</a:t>
            </a:r>
          </a:p>
          <a:p>
            <a:pPr lvl="1"/>
            <a:r>
              <a:rPr lang="fr-FR" sz="1800" dirty="0"/>
              <a:t>Population cible ?</a:t>
            </a:r>
          </a:p>
          <a:p>
            <a:pPr lvl="1"/>
            <a:r>
              <a:rPr lang="fr-FR" sz="1800" dirty="0"/>
              <a:t>Inclusion de patients consécutifs, sans connaissance du statut malade / non malade</a:t>
            </a:r>
          </a:p>
          <a:p>
            <a:r>
              <a:rPr lang="fr-FR" sz="2000" b="1" dirty="0"/>
              <a:t>Biais d’observation</a:t>
            </a:r>
          </a:p>
          <a:p>
            <a:pPr lvl="1"/>
            <a:r>
              <a:rPr lang="fr-FR" sz="1800" dirty="0"/>
              <a:t>Formation des évaluateurs + étude de la reproductibilité</a:t>
            </a:r>
            <a:endParaRPr lang="fr-FR" sz="2000" dirty="0"/>
          </a:p>
          <a:p>
            <a:r>
              <a:rPr lang="fr-FR" sz="2000" b="1" dirty="0"/>
              <a:t>Biais d’interprétation</a:t>
            </a:r>
          </a:p>
          <a:p>
            <a:pPr lvl="1"/>
            <a:r>
              <a:rPr lang="fr-FR" sz="1800" dirty="0"/>
              <a:t> Test de référence réalisé après le test de voix chuchotée</a:t>
            </a:r>
          </a:p>
          <a:p>
            <a:pPr lvl="1"/>
            <a:r>
              <a:rPr lang="fr-FR" sz="1800" dirty="0"/>
              <a:t>Test de référence standardisé / audiomètre calibré</a:t>
            </a:r>
          </a:p>
          <a:p>
            <a:r>
              <a:rPr lang="fr-FR" sz="2000" b="1" dirty="0"/>
              <a:t>Biais d’incorporation </a:t>
            </a:r>
            <a:r>
              <a:rPr lang="fr-FR" sz="1800" dirty="0"/>
              <a:t>-&gt; Non applicable ici</a:t>
            </a:r>
          </a:p>
          <a:p>
            <a:r>
              <a:rPr lang="fr-FR" sz="2000" b="1" dirty="0"/>
              <a:t>Biais de vérification</a:t>
            </a:r>
          </a:p>
          <a:p>
            <a:pPr lvl="1"/>
            <a:r>
              <a:rPr lang="fr-FR" sz="1800" dirty="0"/>
              <a:t>Tous les patients réalisent le test de référence</a:t>
            </a:r>
          </a:p>
          <a:p>
            <a:r>
              <a:rPr lang="fr-FR" sz="2000" b="1" dirty="0"/>
              <a:t>Biais d’ordre séquentiel</a:t>
            </a:r>
          </a:p>
          <a:p>
            <a:pPr lvl="1"/>
            <a:r>
              <a:rPr lang="fr-FR" sz="1800" dirty="0"/>
              <a:t>Les deux tests ont été administrés durant la même consultation </a:t>
            </a:r>
          </a:p>
        </p:txBody>
      </p:sp>
    </p:spTree>
    <p:extLst>
      <p:ext uri="{BB962C8B-B14F-4D97-AF65-F5344CB8AC3E}">
        <p14:creationId xmlns:p14="http://schemas.microsoft.com/office/powerpoint/2010/main" val="9603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11</a:t>
            </a:r>
          </a:p>
        </p:txBody>
      </p:sp>
      <p:sp>
        <p:nvSpPr>
          <p:cNvPr id="4" name="Rectangle 3">
            <a:extLst>
              <a:ext uri="{FF2B5EF4-FFF2-40B4-BE49-F238E27FC236}">
                <a16:creationId xmlns:a16="http://schemas.microsoft.com/office/drawing/2014/main" id="{E0E191A6-5CB6-4CFD-935F-6D53B50A84CD}"/>
              </a:ext>
            </a:extLst>
          </p:cNvPr>
          <p:cNvSpPr/>
          <p:nvPr/>
        </p:nvSpPr>
        <p:spPr>
          <a:xfrm>
            <a:off x="395536" y="1329809"/>
            <a:ext cx="8229600" cy="4547463"/>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Concernant les conclusions de l’étude et leur éventuel impact sur la pratique clinique, quelle(s) proposition(s) est(sont) juste(s)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il est difficile de conclure car les performances de chaque modalité sont très différentes</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B. l’étude a permis d’identifier les modalités qui permettent d’obtenir une meilleure performance pour le test de voix chuchotée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 un nouveau protocole d’utilisation du test de voix chuchotée a pu être proposé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le test de voix chuchotée est adapté aux soins primaires car il permet de bien identifier les patients ayant un trouble de l’audition</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 l’intégration du test de voix chuchotée dans le dépistage des troubles de l’audition devra être évaluée dans le cadre d’une étude interventionnelle de stratégie diagnostique</a:t>
            </a:r>
          </a:p>
        </p:txBody>
      </p:sp>
    </p:spTree>
    <p:extLst>
      <p:ext uri="{BB962C8B-B14F-4D97-AF65-F5344CB8AC3E}">
        <p14:creationId xmlns:p14="http://schemas.microsoft.com/office/powerpoint/2010/main" val="329313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11</a:t>
            </a:r>
          </a:p>
        </p:txBody>
      </p:sp>
      <p:sp>
        <p:nvSpPr>
          <p:cNvPr id="4" name="Rectangle 3">
            <a:extLst>
              <a:ext uri="{FF2B5EF4-FFF2-40B4-BE49-F238E27FC236}">
                <a16:creationId xmlns:a16="http://schemas.microsoft.com/office/drawing/2014/main" id="{E0E191A6-5CB6-4CFD-935F-6D53B50A84CD}"/>
              </a:ext>
            </a:extLst>
          </p:cNvPr>
          <p:cNvSpPr/>
          <p:nvPr/>
        </p:nvSpPr>
        <p:spPr>
          <a:xfrm>
            <a:off x="395536" y="1329809"/>
            <a:ext cx="8229600" cy="4547463"/>
          </a:xfrm>
          <a:prstGeom prst="rect">
            <a:avLst/>
          </a:prstGeom>
        </p:spPr>
        <p:txBody>
          <a:bodyPr wrap="square">
            <a:spAutoFit/>
          </a:bodyPr>
          <a:lstStyle/>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Concernant les conclusions de l’étude et leur éventuel impact sur la pratique clinique, quelle(s) proposition(s) est(sont) juste(s) ?</a:t>
            </a:r>
          </a:p>
          <a:p>
            <a:pPr marL="342900" lvl="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 il est difficile de conclure car les performances de chaque modalité sont très différentes</a:t>
            </a: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B. l’étude a permis d’identifier les modalités qui permettent d’obtenir une meilleure performance pour le test de voix chuchotée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C. un nouveau protocole d’utilisation du test de voix chuchotée a pu être proposé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 le test de voix chuchotée est adapté aux soins primaires car il permet de bien identifier les patients ayant un trouble de l’audition</a:t>
            </a: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E. l’intégration du test de voix chuchotée dans le dépistage des troubles de l’audition devra être évaluée dans le cadre d’une étude interventionnelle de stratégie diagnostique</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13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1</a:t>
            </a:r>
          </a:p>
        </p:txBody>
      </p:sp>
      <p:sp>
        <p:nvSpPr>
          <p:cNvPr id="4" name="Rectangle 3">
            <a:extLst>
              <a:ext uri="{FF2B5EF4-FFF2-40B4-BE49-F238E27FC236}">
                <a16:creationId xmlns:a16="http://schemas.microsoft.com/office/drawing/2014/main" id="{61E8183A-005A-4688-A0C3-B6A223F91858}"/>
              </a:ext>
            </a:extLst>
          </p:cNvPr>
          <p:cNvSpPr/>
          <p:nvPr/>
        </p:nvSpPr>
        <p:spPr>
          <a:xfrm>
            <a:off x="395536" y="1772816"/>
            <a:ext cx="8237984" cy="4057586"/>
          </a:xfrm>
          <a:prstGeom prst="rect">
            <a:avLst/>
          </a:prstGeom>
        </p:spPr>
        <p:txBody>
          <a:bodyPr wrap="square">
            <a:spAutoFit/>
          </a:bodyPr>
          <a:lstStyle/>
          <a:p>
            <a:pPr lvl="0">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Quel(s) élément(s) justifie(nt) scientifiquement de réaliser cette étude, d’après les auteurs, alors que le test de voix chuchotée est déjà recommandé pour le dépistage des troubles auditifs de la personne âgée ?</a:t>
            </a:r>
          </a:p>
          <a:p>
            <a:pPr lvl="0">
              <a:lnSpc>
                <a:spcPct val="107000"/>
              </a:lnSpc>
              <a:spcAft>
                <a:spcPts val="8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le manque de données sur la sensibilité et la spécificité de ce test</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B. parce qu’il est très simple d’utilisation</a:t>
            </a: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 pour évaluer d’autres phrases que celle actuellement utilisée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D. pour évaluer le test dans une population plus jeunes</a:t>
            </a: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 pour mesurer sa reproductibilité inter-examinateur</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sz="2000" dirty="0"/>
          </a:p>
        </p:txBody>
      </p:sp>
    </p:spTree>
    <p:extLst>
      <p:ext uri="{BB962C8B-B14F-4D97-AF65-F5344CB8AC3E}">
        <p14:creationId xmlns:p14="http://schemas.microsoft.com/office/powerpoint/2010/main" val="498688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2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2</a:t>
            </a:r>
          </a:p>
        </p:txBody>
      </p:sp>
      <p:sp>
        <p:nvSpPr>
          <p:cNvPr id="5" name="Rectangle 4">
            <a:extLst>
              <a:ext uri="{FF2B5EF4-FFF2-40B4-BE49-F238E27FC236}">
                <a16:creationId xmlns:a16="http://schemas.microsoft.com/office/drawing/2014/main" id="{B3B1FB31-4A04-4121-BC67-8A96D801D769}"/>
              </a:ext>
            </a:extLst>
          </p:cNvPr>
          <p:cNvSpPr/>
          <p:nvPr/>
        </p:nvSpPr>
        <p:spPr>
          <a:xfrm>
            <a:off x="395536" y="1798392"/>
            <a:ext cx="7992887" cy="3657155"/>
          </a:xfrm>
          <a:prstGeom prst="rect">
            <a:avLst/>
          </a:prstGeom>
        </p:spPr>
        <p:txBody>
          <a:bodyPr wrap="square">
            <a:spAutoFit/>
          </a:bodyPr>
          <a:lstStyle/>
          <a:p>
            <a:pPr lvl="0">
              <a:lnSpc>
                <a:spcPct val="107000"/>
              </a:lnSpc>
              <a:spcAft>
                <a:spcPts val="800"/>
              </a:spcAft>
              <a:tabLst>
                <a:tab pos="630555" algn="l"/>
              </a:tabLst>
            </a:pPr>
            <a:r>
              <a:rPr lang="fr-FR" sz="2000" dirty="0">
                <a:latin typeface="Calibri" panose="020F0502020204030204" pitchFamily="34" charset="0"/>
                <a:ea typeface="Calibri" panose="020F0502020204030204" pitchFamily="34" charset="0"/>
                <a:cs typeface="Times New Roman" panose="02020603050405020304" pitchFamily="18" charset="0"/>
              </a:rPr>
              <a:t>Afin de valider la performance du test de voix chuchotée chez les sujets de plus de 60 ans, les auteurs ont réalisé une étude (une ou plusieurs réponses exactes) :</a:t>
            </a:r>
          </a:p>
          <a:p>
            <a:pPr marL="342900" lvl="0" indent="-342900">
              <a:lnSpc>
                <a:spcPct val="107000"/>
              </a:lnSpc>
              <a:spcAft>
                <a:spcPts val="800"/>
              </a:spcAft>
              <a:buFont typeface="+mj-lt"/>
              <a:buAutoNum type="arabicPeriod"/>
              <a:tabLst>
                <a:tab pos="630555" algn="l"/>
              </a:tabLs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A. descriptive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B. randomisée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 transversale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D. interventionnelle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E. de cohorte prospective</a:t>
            </a:r>
          </a:p>
        </p:txBody>
      </p:sp>
    </p:spTree>
    <p:extLst>
      <p:ext uri="{BB962C8B-B14F-4D97-AF65-F5344CB8AC3E}">
        <p14:creationId xmlns:p14="http://schemas.microsoft.com/office/powerpoint/2010/main" val="214448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2</a:t>
            </a:r>
          </a:p>
        </p:txBody>
      </p:sp>
      <p:sp>
        <p:nvSpPr>
          <p:cNvPr id="5" name="Rectangle 4">
            <a:extLst>
              <a:ext uri="{FF2B5EF4-FFF2-40B4-BE49-F238E27FC236}">
                <a16:creationId xmlns:a16="http://schemas.microsoft.com/office/drawing/2014/main" id="{B3B1FB31-4A04-4121-BC67-8A96D801D769}"/>
              </a:ext>
            </a:extLst>
          </p:cNvPr>
          <p:cNvSpPr/>
          <p:nvPr/>
        </p:nvSpPr>
        <p:spPr>
          <a:xfrm>
            <a:off x="395536" y="1798392"/>
            <a:ext cx="7992887" cy="3657155"/>
          </a:xfrm>
          <a:prstGeom prst="rect">
            <a:avLst/>
          </a:prstGeom>
        </p:spPr>
        <p:txBody>
          <a:bodyPr wrap="square">
            <a:spAutoFit/>
          </a:bodyPr>
          <a:lstStyle/>
          <a:p>
            <a:pPr lvl="0">
              <a:lnSpc>
                <a:spcPct val="107000"/>
              </a:lnSpc>
              <a:spcAft>
                <a:spcPts val="800"/>
              </a:spcAft>
              <a:tabLst>
                <a:tab pos="630555" algn="l"/>
              </a:tabLst>
            </a:pPr>
            <a:r>
              <a:rPr lang="fr-FR" sz="2000" dirty="0">
                <a:latin typeface="Calibri" panose="020F0502020204030204" pitchFamily="34" charset="0"/>
                <a:ea typeface="Calibri" panose="020F0502020204030204" pitchFamily="34" charset="0"/>
                <a:cs typeface="Times New Roman" panose="02020603050405020304" pitchFamily="18" charset="0"/>
              </a:rPr>
              <a:t>Afin de valider la performance du test de voix chuchotée chez les sujets de plus de 60 ans, les auteurs ont réalisé une étude (une ou plusieurs réponses exactes) :</a:t>
            </a:r>
          </a:p>
          <a:p>
            <a:pPr marL="342900" lvl="0" indent="-342900">
              <a:lnSpc>
                <a:spcPct val="107000"/>
              </a:lnSpc>
              <a:spcAft>
                <a:spcPts val="800"/>
              </a:spcAft>
              <a:buFont typeface="+mj-lt"/>
              <a:buAutoNum type="arabicPeriod"/>
              <a:tabLst>
                <a:tab pos="630555" algn="l"/>
              </a:tabLs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A. descriptive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B. randomisée</a:t>
            </a: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 transversale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D. interventionnelle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E. de cohorte prospective</a:t>
            </a:r>
          </a:p>
        </p:txBody>
      </p:sp>
    </p:spTree>
    <p:extLst>
      <p:ext uri="{BB962C8B-B14F-4D97-AF65-F5344CB8AC3E}">
        <p14:creationId xmlns:p14="http://schemas.microsoft.com/office/powerpoint/2010/main" val="7666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Etude et objectifs</a:t>
            </a:r>
          </a:p>
        </p:txBody>
      </p:sp>
      <p:sp>
        <p:nvSpPr>
          <p:cNvPr id="6" name="Espace réservé du contenu 2"/>
          <p:cNvSpPr txBox="1">
            <a:spLocks/>
          </p:cNvSpPr>
          <p:nvPr/>
        </p:nvSpPr>
        <p:spPr>
          <a:xfrm>
            <a:off x="395536" y="1466437"/>
            <a:ext cx="8442602" cy="441083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50000"/>
              </a:lnSpc>
            </a:pPr>
            <a:r>
              <a:rPr lang="fr-FR" sz="2000" b="1" dirty="0"/>
              <a:t>Question de recherche : </a:t>
            </a:r>
            <a:r>
              <a:rPr lang="fr-FR" sz="1800" dirty="0"/>
              <a:t>Validité et fiabilité d’un test diagnostique</a:t>
            </a:r>
          </a:p>
          <a:p>
            <a:pPr lvl="1">
              <a:lnSpc>
                <a:spcPct val="150000"/>
              </a:lnSpc>
            </a:pPr>
            <a:r>
              <a:rPr lang="fr-FR" sz="1700" b="1" dirty="0"/>
              <a:t>Objectif : </a:t>
            </a:r>
            <a:r>
              <a:rPr lang="fr-FR" sz="1700" dirty="0"/>
              <a:t>Reproductibilité et performances du test de voix chuchotée pour dépister la perte d’audition chez les personnes âgées (notion de langue; plusieurs mots/phrases)</a:t>
            </a:r>
          </a:p>
          <a:p>
            <a:pPr lvl="1">
              <a:lnSpc>
                <a:spcPct val="150000"/>
              </a:lnSpc>
            </a:pPr>
            <a:r>
              <a:rPr lang="fr-FR" sz="1700" b="1" dirty="0"/>
              <a:t>Population : </a:t>
            </a:r>
            <a:r>
              <a:rPr lang="fr-FR" sz="1700" dirty="0"/>
              <a:t>Patients &gt;60 ans; évaluation audiologie programmée (adressage par des services de gériatrie); entre février et novembre 2013</a:t>
            </a:r>
          </a:p>
          <a:p>
            <a:pPr>
              <a:lnSpc>
                <a:spcPct val="150000"/>
              </a:lnSpc>
            </a:pPr>
            <a:r>
              <a:rPr lang="fr-FR" sz="2000" b="1" dirty="0"/>
              <a:t>Type d’étude : </a:t>
            </a:r>
            <a:r>
              <a:rPr lang="fr-FR" sz="1800" dirty="0"/>
              <a:t>Transversale </a:t>
            </a:r>
            <a:r>
              <a:rPr lang="fr-FR" sz="1800" dirty="0" err="1"/>
              <a:t>monocentrique</a:t>
            </a:r>
            <a:endParaRPr lang="fr-FR" sz="1800" dirty="0"/>
          </a:p>
          <a:p>
            <a:pPr>
              <a:lnSpc>
                <a:spcPct val="150000"/>
              </a:lnSpc>
            </a:pPr>
            <a:r>
              <a:rPr lang="fr-FR" sz="2000" b="1" dirty="0"/>
              <a:t>Méthodes diagnostiques :</a:t>
            </a:r>
          </a:p>
          <a:p>
            <a:pPr lvl="1">
              <a:lnSpc>
                <a:spcPct val="150000"/>
              </a:lnSpc>
            </a:pPr>
            <a:r>
              <a:rPr lang="fr-FR" sz="1700" b="1" dirty="0"/>
              <a:t>Test évalué : </a:t>
            </a:r>
            <a:r>
              <a:rPr lang="fr-FR" sz="1700" dirty="0"/>
              <a:t>Test de voix chuchotée</a:t>
            </a:r>
          </a:p>
          <a:p>
            <a:pPr lvl="1">
              <a:lnSpc>
                <a:spcPct val="150000"/>
              </a:lnSpc>
            </a:pPr>
            <a:r>
              <a:rPr lang="fr-FR" sz="1700" b="1" dirty="0"/>
              <a:t>Gold standard : </a:t>
            </a:r>
            <a:r>
              <a:rPr lang="fr-FR" sz="1700" dirty="0"/>
              <a:t>Audiométrie tonale</a:t>
            </a:r>
          </a:p>
        </p:txBody>
      </p:sp>
    </p:spTree>
    <p:extLst>
      <p:ext uri="{BB962C8B-B14F-4D97-AF65-F5344CB8AC3E}">
        <p14:creationId xmlns:p14="http://schemas.microsoft.com/office/powerpoint/2010/main" val="2806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a:t>
            </a:r>
          </a:p>
        </p:txBody>
      </p:sp>
      <p:sp>
        <p:nvSpPr>
          <p:cNvPr id="4" name="Rectangle 3">
            <a:extLst>
              <a:ext uri="{FF2B5EF4-FFF2-40B4-BE49-F238E27FC236}">
                <a16:creationId xmlns:a16="http://schemas.microsoft.com/office/drawing/2014/main" id="{DD6C4222-7829-4C29-90F2-4169014F96EF}"/>
              </a:ext>
            </a:extLst>
          </p:cNvPr>
          <p:cNvSpPr/>
          <p:nvPr/>
        </p:nvSpPr>
        <p:spPr>
          <a:xfrm>
            <a:off x="403919" y="1571592"/>
            <a:ext cx="8420591" cy="4315797"/>
          </a:xfrm>
          <a:prstGeom prst="rect">
            <a:avLst/>
          </a:prstGeom>
        </p:spPr>
        <p:txBody>
          <a:bodyPr wrap="square">
            <a:spAutoFit/>
          </a:bodyPr>
          <a:lstStyle/>
          <a:p>
            <a:pPr lvl="0">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Concernant les sujets de cette étude, quelle(s) proposition(s) est(sont) juste(s) ? </a:t>
            </a:r>
          </a:p>
          <a:p>
            <a:pPr lvl="0">
              <a:lnSpc>
                <a:spcPct val="107000"/>
              </a:lnSpc>
              <a:spcAft>
                <a:spcPts val="8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A. ils sont représentatifs des patients chez qui le test pourra être utilisé en dépistage en médecine générale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B. ils ont été recrutés consécutivement selon une approche de type cohorte</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 leur nombre était basé sur un calcul de taille d’échantillon prédéfini</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D. l’unité de mesure pour estimer les performances du test de voix chuchotée était le patient</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E. l’unité de mesure pour estimer les performances du test de voix chuchotée était l’oreille</a:t>
            </a:r>
          </a:p>
        </p:txBody>
      </p:sp>
    </p:spTree>
    <p:extLst>
      <p:ext uri="{BB962C8B-B14F-4D97-AF65-F5344CB8AC3E}">
        <p14:creationId xmlns:p14="http://schemas.microsoft.com/office/powerpoint/2010/main" val="327041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35981"/>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a:t>
            </a:r>
          </a:p>
        </p:txBody>
      </p:sp>
      <p:sp>
        <p:nvSpPr>
          <p:cNvPr id="4" name="Rectangle 3">
            <a:extLst>
              <a:ext uri="{FF2B5EF4-FFF2-40B4-BE49-F238E27FC236}">
                <a16:creationId xmlns:a16="http://schemas.microsoft.com/office/drawing/2014/main" id="{DD6C4222-7829-4C29-90F2-4169014F96EF}"/>
              </a:ext>
            </a:extLst>
          </p:cNvPr>
          <p:cNvSpPr/>
          <p:nvPr/>
        </p:nvSpPr>
        <p:spPr>
          <a:xfrm>
            <a:off x="403919" y="1571592"/>
            <a:ext cx="8420591" cy="4315797"/>
          </a:xfrm>
          <a:prstGeom prst="rect">
            <a:avLst/>
          </a:prstGeom>
        </p:spPr>
        <p:txBody>
          <a:bodyPr wrap="square">
            <a:spAutoFit/>
          </a:bodyPr>
          <a:lstStyle/>
          <a:p>
            <a:pPr lvl="0">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Concernant les sujets de cette étude, quelle(s) proposition(s) est(sont) juste(s) ? </a:t>
            </a:r>
          </a:p>
          <a:p>
            <a:pPr lvl="0">
              <a:lnSpc>
                <a:spcPct val="107000"/>
              </a:lnSpc>
              <a:spcAft>
                <a:spcPts val="8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A. ils sont représentatifs des patients chez qui le test pourra être utilisé en dépistage en médecine générale</a:t>
            </a: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 ils ont été recrutés consécutivement selon une approche de type cohorte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 leur nombre était basé sur un calcul de taille d’échantillon prédéfini</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D. l’unité de mesure pour estimer les performances du test de voix chuchotée était le patient</a:t>
            </a:r>
          </a:p>
          <a:p>
            <a:pPr>
              <a:lnSpc>
                <a:spcPct val="107000"/>
              </a:lnSpc>
              <a:spcAft>
                <a:spcPts val="800"/>
              </a:spcAft>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 l’unité de mesure pour estimer les performances du test de voix chuchotée était l’oreille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488346"/>
      </p:ext>
    </p:extLst>
  </p:cSld>
  <p:clrMapOvr>
    <a:masterClrMapping/>
  </p:clrMapOvr>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2117</TotalTime>
  <Words>3720</Words>
  <Application>Microsoft Office PowerPoint</Application>
  <PresentationFormat>Affichage à l'écran (4:3)</PresentationFormat>
  <Paragraphs>379</Paragraphs>
  <Slides>40</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Times New Roman</vt:lpstr>
      <vt:lpstr>Wingdings</vt:lpstr>
      <vt:lpstr>1_Thème Office</vt:lpstr>
      <vt:lpstr>ED  LCA des études d’évaluation de performance diagnostique </vt:lpstr>
      <vt:lpstr>Screening of hearing in elderly people: assessment of accuracy and reproducibility of the whispered voice test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ROUZE, Heloise</dc:creator>
  <cp:lastModifiedBy>HUOT, Laure</cp:lastModifiedBy>
  <cp:revision>155</cp:revision>
  <cp:lastPrinted>2019-04-23T09:35:05Z</cp:lastPrinted>
  <dcterms:created xsi:type="dcterms:W3CDTF">2019-03-18T10:52:30Z</dcterms:created>
  <dcterms:modified xsi:type="dcterms:W3CDTF">2025-11-28T14:01:15Z</dcterms:modified>
</cp:coreProperties>
</file>