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Override2.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notesMasterIdLst>
    <p:notesMasterId r:id="rId22"/>
  </p:notesMasterIdLst>
  <p:sldIdLst>
    <p:sldId id="256" r:id="rId2"/>
    <p:sldId id="290" r:id="rId3"/>
    <p:sldId id="280" r:id="rId4"/>
    <p:sldId id="278" r:id="rId5"/>
    <p:sldId id="293" r:id="rId6"/>
    <p:sldId id="294" r:id="rId7"/>
    <p:sldId id="295" r:id="rId8"/>
    <p:sldId id="284" r:id="rId9"/>
    <p:sldId id="281" r:id="rId10"/>
    <p:sldId id="285" r:id="rId11"/>
    <p:sldId id="292" r:id="rId12"/>
    <p:sldId id="282" r:id="rId13"/>
    <p:sldId id="291" r:id="rId14"/>
    <p:sldId id="268" r:id="rId15"/>
    <p:sldId id="297" r:id="rId16"/>
    <p:sldId id="271" r:id="rId17"/>
    <p:sldId id="299" r:id="rId18"/>
    <p:sldId id="273" r:id="rId19"/>
    <p:sldId id="274" r:id="rId20"/>
    <p:sldId id="275" r:id="rId21"/>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93"/>
    <p:restoredTop sz="68543" autoAdjust="0"/>
  </p:normalViewPr>
  <p:slideViewPr>
    <p:cSldViewPr snapToGrid="0">
      <p:cViewPr varScale="1">
        <p:scale>
          <a:sx n="71" d="100"/>
          <a:sy n="71" d="100"/>
        </p:scale>
        <p:origin x="183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4CF5019-044C-4B07-8799-119C54EB3383}" type="datetimeFigureOut">
              <a:rPr lang="fr-FR" smtClean="0"/>
              <a:t>28/11/2024</a:t>
            </a:fld>
            <a:endParaRPr lang="fr-FR"/>
          </a:p>
        </p:txBody>
      </p:sp>
      <p:sp>
        <p:nvSpPr>
          <p:cNvPr id="4" name="Espace réservé de l'image des diapositives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5439D14-2342-4DFD-8176-27501598EEAA}" type="slidenum">
              <a:rPr lang="fr-FR" smtClean="0"/>
              <a:t>‹N°›</a:t>
            </a:fld>
            <a:endParaRPr lang="fr-FR"/>
          </a:p>
        </p:txBody>
      </p:sp>
    </p:spTree>
    <p:extLst>
      <p:ext uri="{BB962C8B-B14F-4D97-AF65-F5344CB8AC3E}">
        <p14:creationId xmlns:p14="http://schemas.microsoft.com/office/powerpoint/2010/main" val="1212981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5439D14-2342-4DFD-8176-27501598EEAA}" type="slidenum">
              <a:rPr lang="fr-FR" smtClean="0"/>
              <a:t>1</a:t>
            </a:fld>
            <a:endParaRPr lang="fr-FR"/>
          </a:p>
        </p:txBody>
      </p:sp>
    </p:spTree>
    <p:extLst>
      <p:ext uri="{BB962C8B-B14F-4D97-AF65-F5344CB8AC3E}">
        <p14:creationId xmlns:p14="http://schemas.microsoft.com/office/powerpoint/2010/main" val="667384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lang="fr-FR" sz="1000" dirty="0"/>
              <a:t>Le </a:t>
            </a:r>
            <a:r>
              <a:rPr lang="fr-FR" sz="1000" b="1" dirty="0"/>
              <a:t>biais de spectre </a:t>
            </a:r>
            <a:r>
              <a:rPr lang="fr-FR" sz="1000" dirty="0"/>
              <a:t>est un biais de sélection. Un spectre insuffisant de patients est fréquent dans les études visant à évaluer les performances des méthodes diagnostiques, conduisant à un échantillon de malades qui n’est pas représentatif de l’ensemble des malades. Les malades inclus sont souvent à un stade de la maladie assez avancé. Il y a souvent une sous-représentation des patients aux stades précoces de la maladie. Cela va conduire à </a:t>
            </a:r>
            <a:r>
              <a:rPr lang="fr-FR" sz="1000" u="sng" dirty="0"/>
              <a:t>surestimer la sensibilité </a:t>
            </a:r>
            <a:r>
              <a:rPr lang="fr-FR" sz="1000" dirty="0"/>
              <a:t>du test à évaluer. </a:t>
            </a:r>
          </a:p>
          <a:p>
            <a:pPr marL="0" marR="0" lvl="1" indent="0" algn="just" defTabSz="914400" rtl="0" eaLnBrk="1" fontAlgn="auto" latinLnBrk="0" hangingPunct="1">
              <a:lnSpc>
                <a:spcPct val="100000"/>
              </a:lnSpc>
              <a:spcBef>
                <a:spcPts val="0"/>
              </a:spcBef>
              <a:spcAft>
                <a:spcPts val="0"/>
              </a:spcAft>
              <a:buClrTx/>
              <a:buSzTx/>
              <a:buFontTx/>
              <a:buNone/>
              <a:tabLst/>
              <a:defRPr/>
            </a:pPr>
            <a:endParaRPr lang="fr-FR" sz="1000" dirty="0">
              <a:solidFill>
                <a:srgbClr val="FF0000"/>
              </a:solidFill>
            </a:endParaRPr>
          </a:p>
          <a:p>
            <a:pPr marL="0" marR="0" lvl="1" indent="0" algn="just" defTabSz="914400" rtl="0" eaLnBrk="1" fontAlgn="auto" latinLnBrk="0" hangingPunct="1">
              <a:lnSpc>
                <a:spcPct val="100000"/>
              </a:lnSpc>
              <a:spcBef>
                <a:spcPts val="0"/>
              </a:spcBef>
              <a:spcAft>
                <a:spcPts val="0"/>
              </a:spcAft>
              <a:buClrTx/>
              <a:buSzTx/>
              <a:buFontTx/>
              <a:buNone/>
              <a:tabLst/>
              <a:defRPr/>
            </a:pPr>
            <a:r>
              <a:rPr lang="fr-FR" sz="1000" b="0" dirty="0">
                <a:solidFill>
                  <a:srgbClr val="FF0000"/>
                </a:solidFill>
              </a:rPr>
              <a:t>Dans cette étude, les patients</a:t>
            </a:r>
            <a:r>
              <a:rPr lang="fr-FR" sz="1000" b="0" baseline="0" dirty="0">
                <a:solidFill>
                  <a:srgbClr val="FF0000"/>
                </a:solidFill>
              </a:rPr>
              <a:t> sont adressés pour un problème nécessitant un test d’audiométrie ! Ils se plaignent de perte auditive, acouphènes et/ou vertiges</a:t>
            </a:r>
          </a:p>
          <a:p>
            <a:pPr marL="0" marR="0" lvl="1" indent="0" algn="just" defTabSz="914400" rtl="0" eaLnBrk="1" fontAlgn="auto" latinLnBrk="0" hangingPunct="1">
              <a:lnSpc>
                <a:spcPct val="100000"/>
              </a:lnSpc>
              <a:spcBef>
                <a:spcPts val="0"/>
              </a:spcBef>
              <a:spcAft>
                <a:spcPts val="0"/>
              </a:spcAft>
              <a:buClrTx/>
              <a:buSzTx/>
              <a:buFontTx/>
              <a:buNone/>
              <a:tabLst/>
              <a:defRPr/>
            </a:pPr>
            <a:r>
              <a:rPr lang="fr-FR" sz="1000" b="0" baseline="0" dirty="0">
                <a:solidFill>
                  <a:srgbClr val="FF0000"/>
                </a:solidFill>
              </a:rPr>
              <a:t>-&gt; Est-ce bien représentatif d’une situation de dépistage en population âgée dans un lieu tertiaire type médecine générale ? Cf. argument des auteurs dans l’introduction pour développer un nouveau test de dépistage/diagnostic de la perte auditive</a:t>
            </a:r>
          </a:p>
          <a:p>
            <a:pPr marL="0" marR="0" lvl="1" indent="0" algn="just" defTabSz="914400" rtl="0" eaLnBrk="1" fontAlgn="auto" latinLnBrk="0" hangingPunct="1">
              <a:lnSpc>
                <a:spcPct val="100000"/>
              </a:lnSpc>
              <a:spcBef>
                <a:spcPts val="0"/>
              </a:spcBef>
              <a:spcAft>
                <a:spcPts val="0"/>
              </a:spcAft>
              <a:buClrTx/>
              <a:buSzTx/>
              <a:buFontTx/>
              <a:buNone/>
              <a:tabLst/>
              <a:defRPr/>
            </a:pPr>
            <a:endParaRPr lang="fr-FR" sz="1000" dirty="0">
              <a:solidFill>
                <a:srgbClr val="FF0000"/>
              </a:solidFill>
            </a:endParaRPr>
          </a:p>
          <a:p>
            <a:pPr marL="0" marR="0" lvl="1" indent="0" algn="just" defTabSz="914400" rtl="0" eaLnBrk="1" fontAlgn="auto" latinLnBrk="0" hangingPunct="1">
              <a:lnSpc>
                <a:spcPct val="100000"/>
              </a:lnSpc>
              <a:spcBef>
                <a:spcPts val="0"/>
              </a:spcBef>
              <a:spcAft>
                <a:spcPts val="0"/>
              </a:spcAft>
              <a:buClrTx/>
              <a:buSzTx/>
              <a:buFontTx/>
              <a:buNone/>
              <a:tabLst/>
              <a:defRPr/>
            </a:pPr>
            <a:r>
              <a:rPr lang="fr-FR" sz="1000" dirty="0"/>
              <a:t>Un </a:t>
            </a:r>
            <a:r>
              <a:rPr lang="fr-FR" sz="1000" b="1" dirty="0"/>
              <a:t>biais de vérification </a:t>
            </a:r>
            <a:r>
              <a:rPr lang="fr-FR" sz="1000" dirty="0"/>
              <a:t>aurait été suspecté si seuls les sujets avec tests à voix chuchotée positifs avaient eu l’audiométrie par exemple. En effet, dans le cas où le gold standard est très invasif ou coûteux, il peut être parfois utilisé chez les sujets les plus à risque seulement. Il y a un biais de vérification chaque fois que la probabilité d’avoir le gold standard pour déterminer le statut réel des sujets dépend du résultat du test à évaluer et que les performances du test sont estimées uniquement à partir des sujets dont le statut réel a été déterminé par le gold standard.</a:t>
            </a:r>
          </a:p>
          <a:p>
            <a:endParaRPr lang="fr-FR" dirty="0"/>
          </a:p>
        </p:txBody>
      </p:sp>
      <p:sp>
        <p:nvSpPr>
          <p:cNvPr id="4" name="Espace réservé du numéro de diapositive 3"/>
          <p:cNvSpPr>
            <a:spLocks noGrp="1"/>
          </p:cNvSpPr>
          <p:nvPr>
            <p:ph type="sldNum" sz="quarter" idx="10"/>
          </p:nvPr>
        </p:nvSpPr>
        <p:spPr/>
        <p:txBody>
          <a:bodyPr/>
          <a:lstStyle/>
          <a:p>
            <a:fld id="{B5439D14-2342-4DFD-8176-27501598EEAA}" type="slidenum">
              <a:rPr lang="fr-FR" smtClean="0"/>
              <a:t>12</a:t>
            </a:fld>
            <a:endParaRPr lang="fr-FR"/>
          </a:p>
        </p:txBody>
      </p:sp>
    </p:spTree>
    <p:extLst>
      <p:ext uri="{BB962C8B-B14F-4D97-AF65-F5344CB8AC3E}">
        <p14:creationId xmlns:p14="http://schemas.microsoft.com/office/powerpoint/2010/main" val="889948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 typeface="Wingdings" panose="05000000000000000000" pitchFamily="2" charset="2"/>
              <a:buNone/>
            </a:pPr>
            <a:r>
              <a:rPr lang="fr-FR" sz="1000" kern="1200" dirty="0">
                <a:solidFill>
                  <a:schemeClr val="tx1"/>
                </a:solidFill>
                <a:effectLst/>
                <a:latin typeface="+mn-lt"/>
                <a:ea typeface="+mn-ea"/>
                <a:cs typeface="+mn-cs"/>
              </a:rPr>
              <a:t>Inclusion</a:t>
            </a:r>
            <a:r>
              <a:rPr lang="fr-FR" sz="1000" kern="1200" baseline="0" dirty="0">
                <a:solidFill>
                  <a:schemeClr val="tx1"/>
                </a:solidFill>
                <a:effectLst/>
                <a:latin typeface="+mn-lt"/>
                <a:ea typeface="+mn-ea"/>
                <a:cs typeface="+mn-cs"/>
              </a:rPr>
              <a:t> des patients dans les centres de dépistage</a:t>
            </a:r>
          </a:p>
          <a:p>
            <a:pPr marL="0" indent="0">
              <a:buFont typeface="Wingdings" panose="05000000000000000000" pitchFamily="2" charset="2"/>
              <a:buNone/>
            </a:pPr>
            <a:r>
              <a:rPr lang="fr-FR" sz="1000" kern="1200" baseline="0" dirty="0">
                <a:solidFill>
                  <a:schemeClr val="tx1"/>
                </a:solidFill>
                <a:effectLst/>
                <a:latin typeface="+mn-lt"/>
                <a:ea typeface="+mn-ea"/>
                <a:cs typeface="+mn-cs"/>
              </a:rPr>
              <a:t>Compliance au dépistage attendue par les auteurs avant de démarrer l’étude &gt;90%, et contamination &lt;20%</a:t>
            </a:r>
          </a:p>
          <a:p>
            <a:pPr marL="0" indent="0">
              <a:buFont typeface="Wingdings" panose="05000000000000000000" pitchFamily="2" charset="2"/>
              <a:buNone/>
            </a:pPr>
            <a:endParaRPr lang="fr-FR" sz="10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B5439D14-2342-4DFD-8176-27501598EEAA}" type="slidenum">
              <a:rPr lang="fr-FR" smtClean="0"/>
              <a:t>14</a:t>
            </a:fld>
            <a:endParaRPr lang="fr-FR"/>
          </a:p>
        </p:txBody>
      </p:sp>
    </p:spTree>
    <p:extLst>
      <p:ext uri="{BB962C8B-B14F-4D97-AF65-F5344CB8AC3E}">
        <p14:creationId xmlns:p14="http://schemas.microsoft.com/office/powerpoint/2010/main" val="4280291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dirty="0"/>
              <a:t>On recherche une </a:t>
            </a:r>
            <a:r>
              <a:rPr lang="fr-FR" sz="1000" b="1" dirty="0"/>
              <a:t>différence significative du taux de mortalité lié au cancer de la prostate entre les deux groupes</a:t>
            </a:r>
            <a:endParaRPr lang="fr-FR" sz="1000" b="1" kern="1200" dirty="0">
              <a:solidFill>
                <a:schemeClr val="tx1"/>
              </a:solidFill>
              <a:effectLst/>
              <a:latin typeface="+mn-lt"/>
              <a:ea typeface="+mn-ea"/>
              <a:cs typeface="+mn-cs"/>
            </a:endParaRPr>
          </a:p>
          <a:p>
            <a:endParaRPr lang="fr-FR" sz="1000" kern="1200" dirty="0">
              <a:solidFill>
                <a:schemeClr val="tx1"/>
              </a:solidFill>
              <a:effectLst/>
              <a:latin typeface="+mn-lt"/>
              <a:ea typeface="+mn-ea"/>
              <a:cs typeface="+mn-cs"/>
            </a:endParaRPr>
          </a:p>
          <a:p>
            <a:r>
              <a:rPr lang="fr-FR" sz="1000" kern="1200" dirty="0">
                <a:solidFill>
                  <a:schemeClr val="tx1"/>
                </a:solidFill>
                <a:effectLst/>
                <a:latin typeface="+mn-lt"/>
                <a:ea typeface="+mn-ea"/>
                <a:cs typeface="+mn-cs"/>
              </a:rPr>
              <a:t>/!\ Impact de la stratégie beaucoup plus dilué que dans un EC thérapeutique:</a:t>
            </a:r>
          </a:p>
          <a:p>
            <a:r>
              <a:rPr lang="fr-FR" sz="1000" kern="1200" dirty="0">
                <a:solidFill>
                  <a:schemeClr val="tx1"/>
                </a:solidFill>
                <a:effectLst/>
                <a:latin typeface="+mn-lt"/>
                <a:ea typeface="+mn-ea"/>
                <a:cs typeface="+mn-cs"/>
              </a:rPr>
              <a:t>Suivi des recommandations de dépistage systématique par les participants ? Diagnostic ? Prise en charge thérapeutique suite au diagnostic (oui/non/type) ?</a:t>
            </a:r>
          </a:p>
          <a:p>
            <a:pPr marL="171450" indent="-171450">
              <a:buFont typeface="Wingdings" panose="05000000000000000000" pitchFamily="2" charset="2"/>
              <a:buChar char="à"/>
            </a:pPr>
            <a:r>
              <a:rPr lang="fr-FR" sz="1000" kern="1200" dirty="0">
                <a:solidFill>
                  <a:schemeClr val="tx1"/>
                </a:solidFill>
                <a:effectLst/>
                <a:latin typeface="+mn-lt"/>
                <a:ea typeface="+mn-ea"/>
                <a:cs typeface="+mn-cs"/>
              </a:rPr>
              <a:t>donc plus de difficultés à mettre en évidence une différence statistique (dépend de la proportion de personnes qui vont faire le dépistage ET se faire traiter (si positif) dans le groupe intervention) </a:t>
            </a:r>
          </a:p>
          <a:p>
            <a:pPr marL="171450" indent="-171450">
              <a:buFont typeface="Wingdings" panose="05000000000000000000" pitchFamily="2" charset="2"/>
              <a:buChar char="à"/>
            </a:pPr>
            <a:r>
              <a:rPr lang="fr-FR" sz="1000" kern="1200" dirty="0">
                <a:solidFill>
                  <a:schemeClr val="tx1"/>
                </a:solidFill>
                <a:effectLst/>
                <a:latin typeface="+mn-lt"/>
                <a:ea typeface="+mn-ea"/>
                <a:cs typeface="+mn-cs"/>
              </a:rPr>
              <a:t>besoin d’un nombre de sujets nécessaire élevé</a:t>
            </a:r>
          </a:p>
          <a:p>
            <a:pPr marL="171450" indent="-171450">
              <a:buFont typeface="Wingdings" panose="05000000000000000000" pitchFamily="2" charset="2"/>
              <a:buChar char="à"/>
            </a:pPr>
            <a:endParaRPr lang="fr-FR" sz="10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000" kern="1200" dirty="0">
                <a:solidFill>
                  <a:schemeClr val="tx1"/>
                </a:solidFill>
                <a:effectLst/>
                <a:latin typeface="+mn-lt"/>
                <a:ea typeface="+mn-ea"/>
                <a:cs typeface="+mn-cs"/>
              </a:rPr>
              <a:t>NB : Calcul de nombre de sujets nécessaires (NSN) présenté dans un autre</a:t>
            </a:r>
            <a:r>
              <a:rPr lang="fr-FR" sz="1000" kern="1200" baseline="0" dirty="0">
                <a:solidFill>
                  <a:schemeClr val="tx1"/>
                </a:solidFill>
                <a:effectLst/>
                <a:latin typeface="+mn-lt"/>
                <a:ea typeface="+mn-ea"/>
                <a:cs typeface="+mn-cs"/>
              </a:rPr>
              <a:t> article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000" kern="1200" baseline="0" dirty="0">
                <a:solidFill>
                  <a:schemeClr val="tx1"/>
                </a:solidFill>
                <a:effectLst/>
                <a:latin typeface="+mn-lt"/>
                <a:ea typeface="+mn-ea"/>
                <a:cs typeface="+mn-cs"/>
              </a:rPr>
              <a:t>Il était basé sur le taux de mortalité par cancer de la prostate, une hypothèse de réduction de cette mortalité grâce à la stratégie de dépistage, avec une puissance de 90% au minimum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000" kern="1200" baseline="0" dirty="0">
                <a:solidFill>
                  <a:schemeClr val="tx1"/>
                </a:solidFill>
                <a:effectLst/>
                <a:latin typeface="+mn-lt"/>
                <a:ea typeface="+mn-ea"/>
                <a:cs typeface="+mn-cs"/>
              </a:rPr>
              <a:t>-&gt; 37 000 patients / groupe (-20% mortalité)</a:t>
            </a:r>
            <a:endParaRPr lang="fr-FR" sz="1000" kern="1200" dirty="0">
              <a:solidFill>
                <a:schemeClr val="tx1"/>
              </a:solidFill>
              <a:effectLst/>
              <a:latin typeface="+mn-lt"/>
              <a:ea typeface="+mn-ea"/>
              <a:cs typeface="+mn-cs"/>
            </a:endParaRPr>
          </a:p>
          <a:p>
            <a:pPr marL="171450" indent="-171450">
              <a:buFont typeface="Wingdings" panose="05000000000000000000" pitchFamily="2" charset="2"/>
              <a:buChar char="à"/>
            </a:pPr>
            <a:endParaRPr lang="fr-FR" sz="1000" kern="1200" dirty="0">
              <a:solidFill>
                <a:schemeClr val="tx1"/>
              </a:solidFill>
              <a:effectLst/>
              <a:latin typeface="+mn-lt"/>
              <a:ea typeface="+mn-ea"/>
              <a:cs typeface="+mn-cs"/>
            </a:endParaRPr>
          </a:p>
          <a:p>
            <a:pPr marL="0" indent="0">
              <a:buFont typeface="Wingdings" panose="05000000000000000000" pitchFamily="2" charset="2"/>
              <a:buNone/>
            </a:pPr>
            <a:r>
              <a:rPr lang="fr-FR" sz="1000" kern="1200" dirty="0">
                <a:solidFill>
                  <a:schemeClr val="tx1"/>
                </a:solidFill>
                <a:effectLst/>
                <a:latin typeface="+mn-lt"/>
                <a:ea typeface="+mn-ea"/>
                <a:cs typeface="+mn-cs"/>
              </a:rPr>
              <a:t>Inclusion</a:t>
            </a:r>
            <a:r>
              <a:rPr lang="fr-FR" sz="1000" kern="1200" baseline="0" dirty="0">
                <a:solidFill>
                  <a:schemeClr val="tx1"/>
                </a:solidFill>
                <a:effectLst/>
                <a:latin typeface="+mn-lt"/>
                <a:ea typeface="+mn-ea"/>
                <a:cs typeface="+mn-cs"/>
              </a:rPr>
              <a:t> des patients dans les centres de dépistage</a:t>
            </a:r>
          </a:p>
          <a:p>
            <a:pPr marL="0" indent="0">
              <a:buFont typeface="Wingdings" panose="05000000000000000000" pitchFamily="2" charset="2"/>
              <a:buNone/>
            </a:pPr>
            <a:r>
              <a:rPr lang="fr-FR" sz="1000" kern="1200" baseline="0" dirty="0">
                <a:solidFill>
                  <a:schemeClr val="tx1"/>
                </a:solidFill>
                <a:effectLst/>
                <a:latin typeface="+mn-lt"/>
                <a:ea typeface="+mn-ea"/>
                <a:cs typeface="+mn-cs"/>
              </a:rPr>
              <a:t>Compliance au dépistage attendue à &gt;90% -&gt; mesuré par nombre patients qui auraient dû être dépisté / nombre de patients qui l’ont fait</a:t>
            </a:r>
          </a:p>
          <a:p>
            <a:pPr marL="0" indent="0">
              <a:buFont typeface="Wingdings" panose="05000000000000000000" pitchFamily="2" charset="2"/>
              <a:buNone/>
            </a:pPr>
            <a:r>
              <a:rPr lang="fr-FR" sz="1000" kern="1200" baseline="0" dirty="0">
                <a:solidFill>
                  <a:schemeClr val="tx1"/>
                </a:solidFill>
                <a:effectLst/>
                <a:latin typeface="+mn-lt"/>
                <a:ea typeface="+mn-ea"/>
                <a:cs typeface="+mn-cs"/>
              </a:rPr>
              <a:t>Contamination &lt;20% -&gt; enquêtes tous les 1 à 2 ans (tirage au sort, 1% des patients inclus)</a:t>
            </a:r>
          </a:p>
          <a:p>
            <a:pPr marL="0" indent="0">
              <a:buFont typeface="Wingdings" panose="05000000000000000000" pitchFamily="2" charset="2"/>
              <a:buNone/>
            </a:pPr>
            <a:endParaRPr lang="fr-FR" sz="10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B5439D14-2342-4DFD-8176-27501598EEAA}" type="slidenum">
              <a:rPr lang="fr-FR" smtClean="0"/>
              <a:t>15</a:t>
            </a:fld>
            <a:endParaRPr lang="fr-FR"/>
          </a:p>
        </p:txBody>
      </p:sp>
    </p:spTree>
    <p:extLst>
      <p:ext uri="{BB962C8B-B14F-4D97-AF65-F5344CB8AC3E}">
        <p14:creationId xmlns:p14="http://schemas.microsoft.com/office/powerpoint/2010/main" val="1262248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000" b="1" dirty="0"/>
              <a:t>Aucune différence significative du taux de mortalité liée au cancer de la prostate </a:t>
            </a:r>
            <a:r>
              <a:rPr lang="fr-FR" sz="1000" dirty="0"/>
              <a:t>entre le groupe dépistage systématique et le groupe contrôle :</a:t>
            </a:r>
          </a:p>
          <a:p>
            <a:pPr lvl="1"/>
            <a:r>
              <a:rPr lang="fr-FR" sz="1000" dirty="0"/>
              <a:t>- à 7 ans : rapport de taux 1.13 (IC 95% [0.75 ; 1.70])</a:t>
            </a:r>
          </a:p>
          <a:p>
            <a:pPr lvl="1"/>
            <a:r>
              <a:rPr lang="fr-FR" sz="1000" dirty="0"/>
              <a:t>- à 10 ans (67% des données) : 1.11 (IC 95% [0.83 ; 1.50])</a:t>
            </a:r>
          </a:p>
          <a:p>
            <a:pPr lvl="1"/>
            <a:r>
              <a:rPr lang="fr-FR" sz="1000" dirty="0"/>
              <a:t>Les intervalles de confiance des ratio comprennent le chiffre 1</a:t>
            </a:r>
          </a:p>
          <a:p>
            <a:pPr lvl="1"/>
            <a:endParaRPr lang="fr-FR" sz="1000" dirty="0"/>
          </a:p>
          <a:p>
            <a:pPr lvl="1"/>
            <a:r>
              <a:rPr lang="fr-FR" sz="1000" dirty="0"/>
              <a:t>Analyse en intention de dépister (</a:t>
            </a:r>
            <a:r>
              <a:rPr lang="fr-FR" sz="1000" dirty="0" err="1"/>
              <a:t>intent</a:t>
            </a:r>
            <a:r>
              <a:rPr lang="fr-FR" sz="1000" dirty="0"/>
              <a:t> to </a:t>
            </a:r>
            <a:r>
              <a:rPr lang="fr-FR" sz="1000" dirty="0" err="1"/>
              <a:t>screen</a:t>
            </a:r>
            <a:r>
              <a:rPr lang="fr-FR" sz="1000" dirty="0"/>
              <a:t>)</a:t>
            </a:r>
          </a:p>
          <a:p>
            <a:pPr lvl="1"/>
            <a:endParaRPr lang="fr-FR" sz="1000" dirty="0"/>
          </a:p>
          <a:p>
            <a:pPr lvl="1"/>
            <a:r>
              <a:rPr lang="fr-FR" sz="1000" dirty="0"/>
              <a:t>Distribution des décès</a:t>
            </a:r>
            <a:r>
              <a:rPr lang="fr-FR" sz="1000" baseline="0" dirty="0"/>
              <a:t> toute cause (hors cancer étudié) n’était pas différente entre les deux groupes</a:t>
            </a:r>
            <a:endParaRPr lang="fr-FR" sz="1000" dirty="0"/>
          </a:p>
        </p:txBody>
      </p:sp>
      <p:sp>
        <p:nvSpPr>
          <p:cNvPr id="4" name="Espace réservé du numéro de diapositive 3"/>
          <p:cNvSpPr>
            <a:spLocks noGrp="1"/>
          </p:cNvSpPr>
          <p:nvPr>
            <p:ph type="sldNum" sz="quarter" idx="10"/>
          </p:nvPr>
        </p:nvSpPr>
        <p:spPr/>
        <p:txBody>
          <a:bodyPr/>
          <a:lstStyle/>
          <a:p>
            <a:fld id="{B5439D14-2342-4DFD-8176-27501598EEAA}" type="slidenum">
              <a:rPr lang="fr-FR" smtClean="0"/>
              <a:t>16</a:t>
            </a:fld>
            <a:endParaRPr lang="fr-FR"/>
          </a:p>
        </p:txBody>
      </p:sp>
    </p:spTree>
    <p:extLst>
      <p:ext uri="{BB962C8B-B14F-4D97-AF65-F5344CB8AC3E}">
        <p14:creationId xmlns:p14="http://schemas.microsoft.com/office/powerpoint/2010/main" val="2351198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000" dirty="0"/>
              <a:t>Vérifié sur la figure 1, panel B -&gt; les deux courbes se superposent</a:t>
            </a:r>
          </a:p>
          <a:p>
            <a:r>
              <a:rPr lang="fr-FR" sz="1000" dirty="0"/>
              <a:t>Attention : il s’agit ici d’une courbe représentant le nombre cumulé de décès au cours du temps (ce n’est pas une courbe de survie)</a:t>
            </a:r>
          </a:p>
          <a:p>
            <a:endParaRPr lang="fr-FR" sz="1000" dirty="0"/>
          </a:p>
          <a:p>
            <a:r>
              <a:rPr lang="fr-FR" sz="1000" dirty="0"/>
              <a:t>Sur la courbe panel A -&gt; on observe deux courbes parallèles qui indiquent que le nombre cumulé de diagnostic de cancer de la prostate au cours du temps est plus élevé dans le groupe expérimental (dépistage systématique) par rapport au groupe contrôle</a:t>
            </a:r>
          </a:p>
        </p:txBody>
      </p:sp>
      <p:sp>
        <p:nvSpPr>
          <p:cNvPr id="4" name="Espace réservé du numéro de diapositive 3"/>
          <p:cNvSpPr>
            <a:spLocks noGrp="1"/>
          </p:cNvSpPr>
          <p:nvPr>
            <p:ph type="sldNum" sz="quarter" idx="10"/>
          </p:nvPr>
        </p:nvSpPr>
        <p:spPr/>
        <p:txBody>
          <a:bodyPr/>
          <a:lstStyle/>
          <a:p>
            <a:fld id="{B5439D14-2342-4DFD-8176-27501598EEAA}" type="slidenum">
              <a:rPr lang="fr-FR" smtClean="0"/>
              <a:t>17</a:t>
            </a:fld>
            <a:endParaRPr lang="fr-FR"/>
          </a:p>
        </p:txBody>
      </p:sp>
    </p:spTree>
    <p:extLst>
      <p:ext uri="{BB962C8B-B14F-4D97-AF65-F5344CB8AC3E}">
        <p14:creationId xmlns:p14="http://schemas.microsoft.com/office/powerpoint/2010/main" val="4194930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Les résultats observés sur la figure 1 panel 2 sont confirmés et indiquent une différence statistiquement significative en faveur du groupe ayant bénéficié d’un dépistage systématique (cf. </a:t>
            </a:r>
            <a:r>
              <a:rPr lang="fr-FR" dirty="0" err="1"/>
              <a:t>paragraphedu</a:t>
            </a:r>
            <a:r>
              <a:rPr lang="fr-FR" dirty="0"/>
              <a:t> texte dans les résultats) + table 2</a:t>
            </a:r>
          </a:p>
          <a:p>
            <a:r>
              <a:rPr lang="fr-FR" dirty="0"/>
              <a:t>- Stades plus précoces dans le groupe</a:t>
            </a:r>
            <a:r>
              <a:rPr lang="fr-FR" baseline="0" dirty="0"/>
              <a:t> dépistage</a:t>
            </a:r>
          </a:p>
          <a:p>
            <a:r>
              <a:rPr lang="fr-FR" baseline="0" dirty="0"/>
              <a:t>- Sévérité plus importante dans le groupe contrôle </a:t>
            </a:r>
          </a:p>
          <a:p>
            <a:endParaRPr lang="fr-FR" baseline="0" dirty="0"/>
          </a:p>
          <a:p>
            <a:r>
              <a:rPr lang="fr-FR" baseline="0" dirty="0"/>
              <a:t>-&gt; Dépistage permettrait de détecter plus tôt les cas de cancer </a:t>
            </a:r>
          </a:p>
          <a:p>
            <a:r>
              <a:rPr lang="fr-FR" baseline="0" dirty="0"/>
              <a:t>Attention: il n’y a pas de tests statistiques, il s’agit donc d’une tendance (idem pour les décès)</a:t>
            </a:r>
          </a:p>
          <a:p>
            <a:endParaRPr lang="fr-FR" baseline="0" dirty="0"/>
          </a:p>
          <a:p>
            <a:r>
              <a:rPr lang="fr-FR" baseline="0" dirty="0"/>
              <a:t>Complication des tests = peu fréquente </a:t>
            </a:r>
          </a:p>
          <a:p>
            <a:r>
              <a:rPr lang="fr-FR" baseline="0" dirty="0"/>
              <a:t>Suite = biopsie de la prostate</a:t>
            </a:r>
          </a:p>
          <a:p>
            <a:r>
              <a:rPr lang="fr-FR" baseline="0" dirty="0"/>
              <a:t>Puis traitements</a:t>
            </a:r>
          </a:p>
        </p:txBody>
      </p:sp>
      <p:sp>
        <p:nvSpPr>
          <p:cNvPr id="4" name="Espace réservé du numéro de diapositive 3"/>
          <p:cNvSpPr>
            <a:spLocks noGrp="1"/>
          </p:cNvSpPr>
          <p:nvPr>
            <p:ph type="sldNum" sz="quarter" idx="10"/>
          </p:nvPr>
        </p:nvSpPr>
        <p:spPr/>
        <p:txBody>
          <a:bodyPr/>
          <a:lstStyle/>
          <a:p>
            <a:fld id="{B5439D14-2342-4DFD-8176-27501598EEAA}" type="slidenum">
              <a:rPr lang="fr-FR" smtClean="0"/>
              <a:t>18</a:t>
            </a:fld>
            <a:endParaRPr lang="fr-FR"/>
          </a:p>
        </p:txBody>
      </p:sp>
    </p:spTree>
    <p:extLst>
      <p:ext uri="{BB962C8B-B14F-4D97-AF65-F5344CB8AC3E}">
        <p14:creationId xmlns:p14="http://schemas.microsoft.com/office/powerpoint/2010/main" val="3603673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lvl="0" indent="-171450">
              <a:buFontTx/>
              <a:buChar char="-"/>
            </a:pPr>
            <a:r>
              <a:rPr lang="fr-FR" sz="1200" dirty="0"/>
              <a:t>L’amélioration des traitements du cancer de la prostate a pu entrainer une diminution de la mortalité liée à ce cancer, donc l’impact de l’intervention </a:t>
            </a:r>
            <a:r>
              <a:rPr lang="fr-FR" sz="1200" dirty="0">
                <a:sym typeface="Wingdings" panose="05000000000000000000" pitchFamily="2" charset="2"/>
              </a:rPr>
              <a:t></a:t>
            </a:r>
            <a:r>
              <a:rPr lang="fr-FR" sz="1200" dirty="0"/>
              <a:t> </a:t>
            </a:r>
            <a:r>
              <a:rPr lang="fr-FR" sz="1200" u="sng" dirty="0"/>
              <a:t>facteur de confusion</a:t>
            </a:r>
            <a:endParaRPr lang="fr-FR" sz="1200" u="none" dirty="0"/>
          </a:p>
          <a:p>
            <a:pPr marL="171450" lvl="0" indent="-171450">
              <a:buFontTx/>
              <a:buChar char="-"/>
            </a:pPr>
            <a:r>
              <a:rPr lang="fr-FR" sz="1200" dirty="0"/>
              <a:t>Il s’agit d’une population de patients âgés : décès possible pour autre cause ; entraine une diminution de la mortalité liée au cancer, donc l’impact de l’intervention </a:t>
            </a:r>
            <a:r>
              <a:rPr lang="fr-FR" sz="1200" dirty="0">
                <a:sym typeface="Wingdings" panose="05000000000000000000" pitchFamily="2" charset="2"/>
              </a:rPr>
              <a:t></a:t>
            </a:r>
            <a:r>
              <a:rPr lang="fr-FR" sz="1200" dirty="0"/>
              <a:t> </a:t>
            </a:r>
            <a:r>
              <a:rPr lang="fr-FR" sz="1200" u="sng" dirty="0"/>
              <a:t>facteur de confusion</a:t>
            </a:r>
            <a:endParaRPr lang="fr-FR" sz="1200" u="none" dirty="0"/>
          </a:p>
          <a:p>
            <a:endParaRPr lang="fr-FR" dirty="0"/>
          </a:p>
        </p:txBody>
      </p:sp>
      <p:sp>
        <p:nvSpPr>
          <p:cNvPr id="4" name="Espace réservé du numéro de diapositive 3"/>
          <p:cNvSpPr>
            <a:spLocks noGrp="1"/>
          </p:cNvSpPr>
          <p:nvPr>
            <p:ph type="sldNum" sz="quarter" idx="10"/>
          </p:nvPr>
        </p:nvSpPr>
        <p:spPr/>
        <p:txBody>
          <a:bodyPr/>
          <a:lstStyle/>
          <a:p>
            <a:fld id="{B5439D14-2342-4DFD-8176-27501598EEAA}" type="slidenum">
              <a:rPr lang="fr-FR" smtClean="0"/>
              <a:t>19</a:t>
            </a:fld>
            <a:endParaRPr lang="fr-FR"/>
          </a:p>
        </p:txBody>
      </p:sp>
    </p:spTree>
    <p:extLst>
      <p:ext uri="{BB962C8B-B14F-4D97-AF65-F5344CB8AC3E}">
        <p14:creationId xmlns:p14="http://schemas.microsoft.com/office/powerpoint/2010/main" val="1678535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lvl="0" indent="0">
              <a:buFontTx/>
              <a:buNone/>
            </a:pPr>
            <a:r>
              <a:rPr lang="fr-FR" sz="1000" dirty="0"/>
              <a:t>Questions à se poser concernant l’</a:t>
            </a:r>
            <a:r>
              <a:rPr lang="fr-FR" sz="1000" dirty="0" err="1"/>
              <a:t>extrapolabilité</a:t>
            </a:r>
            <a:r>
              <a:rPr lang="fr-FR" sz="1000" dirty="0"/>
              <a:t> des résultats :</a:t>
            </a:r>
          </a:p>
          <a:p>
            <a:pPr marL="0" lvl="0" indent="0">
              <a:buFontTx/>
              <a:buNone/>
            </a:pPr>
            <a:r>
              <a:rPr lang="fr-FR" sz="1000" dirty="0"/>
              <a:t>- Recrutement :</a:t>
            </a:r>
            <a:r>
              <a:rPr lang="fr-FR" sz="1000" baseline="0" dirty="0"/>
              <a:t> le même nombre de patient inclus par an? </a:t>
            </a:r>
          </a:p>
          <a:p>
            <a:pPr marL="0" lvl="0" indent="0">
              <a:buFontTx/>
              <a:buNone/>
            </a:pPr>
            <a:r>
              <a:rPr lang="fr-FR" sz="1000" baseline="0" dirty="0"/>
              <a:t>- Centre de dépistage ou centre spécialisé? </a:t>
            </a:r>
          </a:p>
          <a:p>
            <a:pPr marL="0" lvl="0" indent="0">
              <a:buFontTx/>
              <a:buNone/>
            </a:pPr>
            <a:endParaRPr lang="fr-FR" sz="1000" baseline="0" dirty="0"/>
          </a:p>
          <a:p>
            <a:pPr marL="0" lvl="0" indent="0">
              <a:buFontTx/>
              <a:buNone/>
            </a:pPr>
            <a:r>
              <a:rPr lang="fr-FR" sz="1000" baseline="0" dirty="0"/>
              <a:t>Interprétation clinique : </a:t>
            </a:r>
          </a:p>
          <a:p>
            <a:pPr marL="0" lvl="0" indent="0">
              <a:buFontTx/>
              <a:buNone/>
            </a:pPr>
            <a:r>
              <a:rPr lang="fr-FR" sz="1000" baseline="0" dirty="0"/>
              <a:t>- D’autres facteurs peuvent influencer la décision de réaliser des biopsies = antécédents familiaux, facteurs de risques, signes cliniques… </a:t>
            </a:r>
          </a:p>
          <a:p>
            <a:pPr marL="0" lvl="0" indent="0">
              <a:buFontTx/>
              <a:buNone/>
            </a:pPr>
            <a:r>
              <a:rPr lang="fr-FR" sz="1000" baseline="0" dirty="0"/>
              <a:t>- Évolution au cours du temps de la prise en charge des patients (suivi pendant 10 ans !)</a:t>
            </a:r>
          </a:p>
          <a:p>
            <a:pPr marL="0" lvl="0" indent="0">
              <a:buFontTx/>
              <a:buNone/>
            </a:pPr>
            <a:r>
              <a:rPr lang="fr-FR" sz="1000" baseline="0" dirty="0"/>
              <a:t>- Quid du suivi des patients après les 6 premières années ?</a:t>
            </a:r>
          </a:p>
        </p:txBody>
      </p:sp>
      <p:sp>
        <p:nvSpPr>
          <p:cNvPr id="4" name="Espace réservé du numéro de diapositive 3"/>
          <p:cNvSpPr>
            <a:spLocks noGrp="1"/>
          </p:cNvSpPr>
          <p:nvPr>
            <p:ph type="sldNum" sz="quarter" idx="10"/>
          </p:nvPr>
        </p:nvSpPr>
        <p:spPr/>
        <p:txBody>
          <a:bodyPr/>
          <a:lstStyle/>
          <a:p>
            <a:fld id="{B5439D14-2342-4DFD-8176-27501598EEAA}" type="slidenum">
              <a:rPr lang="fr-FR" smtClean="0"/>
              <a:t>20</a:t>
            </a:fld>
            <a:endParaRPr lang="fr-FR"/>
          </a:p>
        </p:txBody>
      </p:sp>
    </p:spTree>
    <p:extLst>
      <p:ext uri="{BB962C8B-B14F-4D97-AF65-F5344CB8AC3E}">
        <p14:creationId xmlns:p14="http://schemas.microsoft.com/office/powerpoint/2010/main" val="3582999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5439D14-2342-4DFD-8176-27501598EEAA}" type="slidenum">
              <a:rPr lang="fr-FR" smtClean="0"/>
              <a:t>3</a:t>
            </a:fld>
            <a:endParaRPr lang="fr-FR"/>
          </a:p>
        </p:txBody>
      </p:sp>
    </p:spTree>
    <p:extLst>
      <p:ext uri="{BB962C8B-B14F-4D97-AF65-F5344CB8AC3E}">
        <p14:creationId xmlns:p14="http://schemas.microsoft.com/office/powerpoint/2010/main" val="2150162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Etape n°1 = TABLEAU DE CONTINGENCE +++</a:t>
            </a:r>
          </a:p>
        </p:txBody>
      </p:sp>
      <p:sp>
        <p:nvSpPr>
          <p:cNvPr id="4" name="Espace réservé du numéro de diapositive 3"/>
          <p:cNvSpPr>
            <a:spLocks noGrp="1"/>
          </p:cNvSpPr>
          <p:nvPr>
            <p:ph type="sldNum" sz="quarter" idx="10"/>
          </p:nvPr>
        </p:nvSpPr>
        <p:spPr/>
        <p:txBody>
          <a:bodyPr/>
          <a:lstStyle/>
          <a:p>
            <a:fld id="{B5439D14-2342-4DFD-8176-27501598EEAA}" type="slidenum">
              <a:rPr lang="fr-FR" smtClean="0"/>
              <a:t>4</a:t>
            </a:fld>
            <a:endParaRPr lang="fr-FR"/>
          </a:p>
        </p:txBody>
      </p:sp>
    </p:spTree>
    <p:extLst>
      <p:ext uri="{BB962C8B-B14F-4D97-AF65-F5344CB8AC3E}">
        <p14:creationId xmlns:p14="http://schemas.microsoft.com/office/powerpoint/2010/main" val="1907914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5439D14-2342-4DFD-8176-27501598EEAA}" type="slidenum">
              <a:rPr lang="fr-FR" smtClean="0"/>
              <a:t>5</a:t>
            </a:fld>
            <a:endParaRPr lang="fr-FR"/>
          </a:p>
        </p:txBody>
      </p:sp>
    </p:spTree>
    <p:extLst>
      <p:ext uri="{BB962C8B-B14F-4D97-AF65-F5344CB8AC3E}">
        <p14:creationId xmlns:p14="http://schemas.microsoft.com/office/powerpoint/2010/main" val="2561528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5439D14-2342-4DFD-8176-27501598EEAA}" type="slidenum">
              <a:rPr lang="fr-FR" smtClean="0"/>
              <a:t>6</a:t>
            </a:fld>
            <a:endParaRPr lang="fr-FR"/>
          </a:p>
        </p:txBody>
      </p:sp>
    </p:spTree>
    <p:extLst>
      <p:ext uri="{BB962C8B-B14F-4D97-AF65-F5344CB8AC3E}">
        <p14:creationId xmlns:p14="http://schemas.microsoft.com/office/powerpoint/2010/main" val="754597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5439D14-2342-4DFD-8176-27501598EEAA}" type="slidenum">
              <a:rPr lang="fr-FR" smtClean="0"/>
              <a:t>7</a:t>
            </a:fld>
            <a:endParaRPr lang="fr-FR"/>
          </a:p>
        </p:txBody>
      </p:sp>
    </p:spTree>
    <p:extLst>
      <p:ext uri="{BB962C8B-B14F-4D97-AF65-F5344CB8AC3E}">
        <p14:creationId xmlns:p14="http://schemas.microsoft.com/office/powerpoint/2010/main" val="2831552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dirty="0">
                <a:effectLst/>
              </a:rPr>
              <a:t>Sensibilité significativement inférieure à celle du mot « fenêtre » au seuil alpha de 5% car les IC95% de ces deux sensibilités ne se chevauchent pas </a:t>
            </a:r>
            <a:r>
              <a:rPr lang="fr-FR" sz="1000" dirty="0">
                <a:effectLst/>
                <a:sym typeface="Wingdings" panose="05000000000000000000" pitchFamily="2" charset="2"/>
              </a:rPr>
              <a:t></a:t>
            </a:r>
            <a:r>
              <a:rPr lang="fr-FR" sz="1000" dirty="0">
                <a:effectLst/>
              </a:rPr>
              <a:t> différence statistiquement significative</a:t>
            </a:r>
            <a:endParaRPr lang="fr-FR" sz="1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10"/>
          </p:nvPr>
        </p:nvSpPr>
        <p:spPr/>
        <p:txBody>
          <a:bodyPr/>
          <a:lstStyle/>
          <a:p>
            <a:fld id="{B5439D14-2342-4DFD-8176-27501598EEAA}" type="slidenum">
              <a:rPr lang="fr-FR" smtClean="0"/>
              <a:t>8</a:t>
            </a:fld>
            <a:endParaRPr lang="fr-FR"/>
          </a:p>
        </p:txBody>
      </p:sp>
    </p:spTree>
    <p:extLst>
      <p:ext uri="{BB962C8B-B14F-4D97-AF65-F5344CB8AC3E}">
        <p14:creationId xmlns:p14="http://schemas.microsoft.com/office/powerpoint/2010/main" val="1636275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5439D14-2342-4DFD-8176-27501598EEAA}" type="slidenum">
              <a:rPr lang="fr-FR" smtClean="0"/>
              <a:t>9</a:t>
            </a:fld>
            <a:endParaRPr lang="fr-FR"/>
          </a:p>
        </p:txBody>
      </p:sp>
    </p:spTree>
    <p:extLst>
      <p:ext uri="{BB962C8B-B14F-4D97-AF65-F5344CB8AC3E}">
        <p14:creationId xmlns:p14="http://schemas.microsoft.com/office/powerpoint/2010/main" val="1706859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spcAft>
                <a:spcPts val="0"/>
              </a:spcAft>
              <a:buFontTx/>
              <a:buChar char="-"/>
            </a:pPr>
            <a:r>
              <a:rPr lang="fr-FR" sz="1000" dirty="0">
                <a:solidFill>
                  <a:schemeClr val="tx1"/>
                </a:solidFill>
                <a:effectLst/>
              </a:rPr>
              <a:t>AUC la plus élevée, valeur de 0.917 </a:t>
            </a:r>
          </a:p>
          <a:p>
            <a:pPr marL="171450" indent="-171450">
              <a:spcAft>
                <a:spcPts val="0"/>
              </a:spcAft>
              <a:buFontTx/>
              <a:buChar char="-"/>
            </a:pPr>
            <a:r>
              <a:rPr lang="fr-FR" sz="1000" dirty="0">
                <a:solidFill>
                  <a:schemeClr val="tx1"/>
                </a:solidFill>
                <a:effectLst/>
              </a:rPr>
              <a:t>pas de différence significative démontrée entre l’AUC de « Quel âge avez-vous ? » et « Fenêtre » car les IC95% de ces AUC se chevauchent (il faudrait un test statistique de comparaison pour confirmer ou infirmer</a:t>
            </a:r>
            <a:r>
              <a:rPr lang="fr-FR" sz="1000" baseline="0" dirty="0">
                <a:solidFill>
                  <a:schemeClr val="tx1"/>
                </a:solidFill>
                <a:effectLst/>
              </a:rPr>
              <a:t> la significativité en fonction de la p-value)</a:t>
            </a:r>
            <a:endParaRPr lang="fr-FR" sz="1000" dirty="0">
              <a:solidFill>
                <a:schemeClr val="tx1"/>
              </a:solidFill>
              <a:effectLst/>
            </a:endParaRPr>
          </a:p>
          <a:p>
            <a:pPr marL="171450" indent="-171450">
              <a:spcAft>
                <a:spcPts val="0"/>
              </a:spcAft>
              <a:buFontTx/>
              <a:buChar char="-"/>
            </a:pPr>
            <a:r>
              <a:rPr lang="fr-FR" sz="1000" b="0" kern="1200" dirty="0">
                <a:solidFill>
                  <a:schemeClr val="tx1"/>
                </a:solidFill>
                <a:effectLst/>
                <a:latin typeface="+mn-lt"/>
                <a:ea typeface="+mn-ea"/>
                <a:cs typeface="+mn-cs"/>
              </a:rPr>
              <a:t>différence statistiquement significative de l’aire sous la bissectrice (« courbe de référence »), qui correspond à une AUC à 0.5</a:t>
            </a:r>
          </a:p>
          <a:p>
            <a:pPr marL="171450" indent="-171450">
              <a:spcAft>
                <a:spcPts val="0"/>
              </a:spcAft>
              <a:buFontTx/>
              <a:buChar char="-"/>
            </a:pPr>
            <a:r>
              <a:rPr lang="fr-FR" sz="1000" b="0" kern="1200" dirty="0">
                <a:solidFill>
                  <a:schemeClr val="tx1"/>
                </a:solidFill>
                <a:effectLst/>
                <a:latin typeface="+mn-lt"/>
                <a:ea typeface="+mn-ea"/>
                <a:cs typeface="+mn-cs"/>
              </a:rPr>
              <a:t>toutes les AUC</a:t>
            </a:r>
            <a:r>
              <a:rPr lang="fr-FR" sz="1000" b="0" kern="1200" baseline="0" dirty="0">
                <a:solidFill>
                  <a:schemeClr val="tx1"/>
                </a:solidFill>
                <a:effectLst/>
                <a:latin typeface="+mn-lt"/>
                <a:ea typeface="+mn-ea"/>
                <a:cs typeface="+mn-cs"/>
              </a:rPr>
              <a:t> </a:t>
            </a:r>
            <a:r>
              <a:rPr lang="fr-FR" sz="1000" b="0" kern="1200" dirty="0">
                <a:solidFill>
                  <a:schemeClr val="tx1"/>
                </a:solidFill>
                <a:effectLst/>
                <a:latin typeface="+mn-lt"/>
                <a:ea typeface="+mn-ea"/>
                <a:cs typeface="+mn-cs"/>
              </a:rPr>
              <a:t>sont significativement différentes de la « référence » ( 0.5 )</a:t>
            </a:r>
          </a:p>
          <a:p>
            <a:pPr marL="0" indent="0">
              <a:spcAft>
                <a:spcPts val="0"/>
              </a:spcAft>
              <a:buFontTx/>
              <a:buNone/>
            </a:pPr>
            <a:r>
              <a:rPr lang="fr-FR" sz="1000" b="0" kern="1200" dirty="0">
                <a:solidFill>
                  <a:schemeClr val="tx1"/>
                </a:solidFill>
                <a:effectLst/>
                <a:latin typeface="+mn-lt"/>
                <a:ea typeface="+mn-ea"/>
                <a:cs typeface="+mn-cs"/>
              </a:rPr>
              <a:t>(NB : en cas d’</a:t>
            </a:r>
            <a:r>
              <a:rPr lang="fr-FR" sz="1000" dirty="0">
                <a:solidFill>
                  <a:schemeClr val="tx1"/>
                </a:solidFill>
                <a:effectLst/>
              </a:rPr>
              <a:t>AUC &lt; 0.5 : cela signifie que le test aboutit à plus de faux positifs que de vrais positifs, ce test est donc dangereux pour le patient et à proscrire)</a:t>
            </a:r>
            <a:endParaRPr lang="fr-FR" sz="1000" b="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B5439D14-2342-4DFD-8176-27501598EEAA}" type="slidenum">
              <a:rPr lang="fr-FR" smtClean="0"/>
              <a:t>10</a:t>
            </a:fld>
            <a:endParaRPr lang="fr-FR"/>
          </a:p>
        </p:txBody>
      </p:sp>
    </p:spTree>
    <p:extLst>
      <p:ext uri="{BB962C8B-B14F-4D97-AF65-F5344CB8AC3E}">
        <p14:creationId xmlns:p14="http://schemas.microsoft.com/office/powerpoint/2010/main" val="24344748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287107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6143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4500"/>
            </a:lvl1pPr>
          </a:lstStyle>
          <a:p>
            <a:r>
              <a:rPr lang="fr-FR"/>
              <a:t>Modifiez le style du titre</a:t>
            </a:r>
          </a:p>
        </p:txBody>
      </p:sp>
      <p:sp>
        <p:nvSpPr>
          <p:cNvPr id="3" name="Sous-titre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p:cNvSpPr>
            <a:spLocks noGrp="1"/>
          </p:cNvSpPr>
          <p:nvPr>
            <p:ph type="dt" sz="half" idx="10"/>
          </p:nvPr>
        </p:nvSpPr>
        <p:spPr>
          <a:xfrm>
            <a:off x="628650" y="6356351"/>
            <a:ext cx="2057400" cy="365125"/>
          </a:xfrm>
          <a:prstGeom prst="rect">
            <a:avLst/>
          </a:prstGeom>
        </p:spPr>
        <p:txBody>
          <a:bodyPr/>
          <a:lstStyle/>
          <a:p>
            <a:fld id="{2AE03DE0-EB5D-452C-9616-ED172227F9D4}" type="datetimeFigureOut">
              <a:rPr lang="fr-FR" smtClean="0"/>
              <a:t>28/11/2024</a:t>
            </a:fld>
            <a:endParaRPr lang="fr-FR"/>
          </a:p>
        </p:txBody>
      </p:sp>
      <p:sp>
        <p:nvSpPr>
          <p:cNvPr id="5" name="Espace réservé du pied de page 4"/>
          <p:cNvSpPr>
            <a:spLocks noGrp="1"/>
          </p:cNvSpPr>
          <p:nvPr>
            <p:ph type="ftr" sz="quarter" idx="11"/>
          </p:nvPr>
        </p:nvSpPr>
        <p:spPr>
          <a:xfrm>
            <a:off x="3028950" y="6356351"/>
            <a:ext cx="30861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457950" y="6356351"/>
            <a:ext cx="2057400" cy="365125"/>
          </a:xfrm>
          <a:prstGeom prst="rect">
            <a:avLst/>
          </a:prstGeom>
        </p:spPr>
        <p:txBody>
          <a:bodyPr/>
          <a:lstStyle/>
          <a:p>
            <a:fld id="{F6EBE291-D37B-4FCC-8AB9-A759B5AC5689}" type="slidenum">
              <a:rPr lang="fr-FR" smtClean="0"/>
              <a:t>‹N°›</a:t>
            </a:fld>
            <a:endParaRPr lang="fr-FR"/>
          </a:p>
        </p:txBody>
      </p:sp>
    </p:spTree>
    <p:extLst>
      <p:ext uri="{BB962C8B-B14F-4D97-AF65-F5344CB8AC3E}">
        <p14:creationId xmlns:p14="http://schemas.microsoft.com/office/powerpoint/2010/main" val="3929550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CF1CBACC-010C-42FA-AB7C-F706FE9F77D8}" type="datetimeFigureOut">
              <a:rPr lang="fr-FR" smtClean="0"/>
              <a:t>28/11/2024</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035ACDE6-3AC9-4B7F-94B0-3EDD17A81193}" type="slidenum">
              <a:rPr lang="fr-FR" smtClean="0"/>
              <a:t>‹N°›</a:t>
            </a:fld>
            <a:endParaRPr lang="fr-FR"/>
          </a:p>
        </p:txBody>
      </p:sp>
    </p:spTree>
    <p:extLst>
      <p:ext uri="{BB962C8B-B14F-4D97-AF65-F5344CB8AC3E}">
        <p14:creationId xmlns:p14="http://schemas.microsoft.com/office/powerpoint/2010/main" val="23372143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7100">
              <a:srgbClr val="FFFFFF"/>
            </a:gs>
            <a:gs pos="0">
              <a:schemeClr val="bg1"/>
            </a:gs>
            <a:gs pos="100000">
              <a:schemeClr val="bg1"/>
            </a:gs>
          </a:gsLst>
          <a:path path="circle">
            <a:fillToRect t="100000" r="100000"/>
          </a:path>
          <a:tileRect/>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67544" y="1916832"/>
            <a:ext cx="8229600" cy="1143000"/>
          </a:xfrm>
          <a:prstGeom prst="rect">
            <a:avLst/>
          </a:prstGeom>
        </p:spPr>
        <p:txBody>
          <a:bodyPr vert="horz" lIns="91440" tIns="45720" rIns="91440" bIns="45720" rtlCol="0" anchor="ctr">
            <a:normAutofit/>
          </a:bodyPr>
          <a:lstStyle/>
          <a:p>
            <a:r>
              <a:rPr lang="fr-FR" dirty="0"/>
              <a:t>Cliquez pour modifier le style du titre</a:t>
            </a:r>
            <a:endParaRPr lang="fr-BE" dirty="0"/>
          </a:p>
        </p:txBody>
      </p:sp>
      <p:pic>
        <p:nvPicPr>
          <p:cNvPr id="1027" name="Picture 3" descr="D:\Donnée 2\Monique\Appels à projets 2012-2013\Diaporama LYON EST\bas-de-page-.jp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09539" y="5779320"/>
            <a:ext cx="7759700" cy="981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078219"/>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hemeOverride" Target="../theme/themeOverride2.xml"/></Relationships>
</file>

<file path=ppt/slides/_rels/slide10.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27100">
              <a:srgbClr val="FFFFFF"/>
            </a:gs>
            <a:gs pos="0">
              <a:schemeClr val="bg1"/>
            </a:gs>
            <a:gs pos="100000">
              <a:schemeClr val="bg1"/>
            </a:gs>
          </a:gsLst>
          <a:path path="circle">
            <a:fillToRect t="100000" r="100000"/>
          </a:path>
          <a:tileRect/>
        </a:gra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025873" y="501325"/>
            <a:ext cx="6858000" cy="2387600"/>
          </a:xfrm>
        </p:spPr>
        <p:txBody>
          <a:bodyPr>
            <a:normAutofit/>
          </a:bodyPr>
          <a:lstStyle/>
          <a:p>
            <a:r>
              <a:rPr lang="fr-FR" sz="3600" b="1" dirty="0"/>
              <a:t>ED </a:t>
            </a:r>
            <a:br>
              <a:rPr lang="fr-FR" sz="3600" b="1" dirty="0"/>
            </a:br>
            <a:r>
              <a:rPr lang="fr-FR" sz="3600" b="1" dirty="0"/>
              <a:t>LCA des études d’évaluation diagnostique </a:t>
            </a:r>
            <a:endParaRPr lang="fr-FR" sz="3600" dirty="0"/>
          </a:p>
        </p:txBody>
      </p:sp>
      <p:sp>
        <p:nvSpPr>
          <p:cNvPr id="5" name="Forme libre 4"/>
          <p:cNvSpPr/>
          <p:nvPr/>
        </p:nvSpPr>
        <p:spPr>
          <a:xfrm>
            <a:off x="2519773" y="3050958"/>
            <a:ext cx="3870200" cy="193608"/>
          </a:xfrm>
          <a:custGeom>
            <a:avLst/>
            <a:gdLst>
              <a:gd name="connsiteX0" fmla="*/ 0 w 5154917"/>
              <a:gd name="connsiteY0" fmla="*/ 67632 h 164367"/>
              <a:gd name="connsiteX1" fmla="*/ 1000125 w 5154917"/>
              <a:gd name="connsiteY1" fmla="*/ 162882 h 164367"/>
              <a:gd name="connsiteX2" fmla="*/ 2800350 w 5154917"/>
              <a:gd name="connsiteY2" fmla="*/ 957 h 164367"/>
              <a:gd name="connsiteX3" fmla="*/ 4800600 w 5154917"/>
              <a:gd name="connsiteY3" fmla="*/ 96207 h 164367"/>
              <a:gd name="connsiteX4" fmla="*/ 5143500 w 5154917"/>
              <a:gd name="connsiteY4" fmla="*/ 105732 h 164367"/>
              <a:gd name="connsiteX0" fmla="*/ 0 w 4983467"/>
              <a:gd name="connsiteY0" fmla="*/ 10482 h 162900"/>
              <a:gd name="connsiteX1" fmla="*/ 828675 w 4983467"/>
              <a:gd name="connsiteY1" fmla="*/ 162882 h 162900"/>
              <a:gd name="connsiteX2" fmla="*/ 2628900 w 4983467"/>
              <a:gd name="connsiteY2" fmla="*/ 957 h 162900"/>
              <a:gd name="connsiteX3" fmla="*/ 4629150 w 4983467"/>
              <a:gd name="connsiteY3" fmla="*/ 96207 h 162900"/>
              <a:gd name="connsiteX4" fmla="*/ 4972050 w 4983467"/>
              <a:gd name="connsiteY4" fmla="*/ 105732 h 162900"/>
              <a:gd name="connsiteX0" fmla="*/ 0 w 4983467"/>
              <a:gd name="connsiteY0" fmla="*/ 10482 h 162923"/>
              <a:gd name="connsiteX1" fmla="*/ 828675 w 4983467"/>
              <a:gd name="connsiteY1" fmla="*/ 162882 h 162923"/>
              <a:gd name="connsiteX2" fmla="*/ 2628900 w 4983467"/>
              <a:gd name="connsiteY2" fmla="*/ 957 h 162923"/>
              <a:gd name="connsiteX3" fmla="*/ 4629150 w 4983467"/>
              <a:gd name="connsiteY3" fmla="*/ 96207 h 162923"/>
              <a:gd name="connsiteX4" fmla="*/ 4972050 w 4983467"/>
              <a:gd name="connsiteY4" fmla="*/ 105732 h 162923"/>
              <a:gd name="connsiteX0" fmla="*/ 0 w 4972050"/>
              <a:gd name="connsiteY0" fmla="*/ 0 h 152459"/>
              <a:gd name="connsiteX1" fmla="*/ 828675 w 4972050"/>
              <a:gd name="connsiteY1" fmla="*/ 152400 h 152459"/>
              <a:gd name="connsiteX2" fmla="*/ 2876550 w 4972050"/>
              <a:gd name="connsiteY2" fmla="*/ 19050 h 152459"/>
              <a:gd name="connsiteX3" fmla="*/ 4629150 w 4972050"/>
              <a:gd name="connsiteY3" fmla="*/ 85725 h 152459"/>
              <a:gd name="connsiteX4" fmla="*/ 4972050 w 4972050"/>
              <a:gd name="connsiteY4" fmla="*/ 95250 h 152459"/>
              <a:gd name="connsiteX0" fmla="*/ 0 w 5314950"/>
              <a:gd name="connsiteY0" fmla="*/ 0 h 617991"/>
              <a:gd name="connsiteX1" fmla="*/ 1171575 w 5314950"/>
              <a:gd name="connsiteY1" fmla="*/ 600075 h 617991"/>
              <a:gd name="connsiteX2" fmla="*/ 3219450 w 5314950"/>
              <a:gd name="connsiteY2" fmla="*/ 466725 h 617991"/>
              <a:gd name="connsiteX3" fmla="*/ 4972050 w 5314950"/>
              <a:gd name="connsiteY3" fmla="*/ 533400 h 617991"/>
              <a:gd name="connsiteX4" fmla="*/ 5314950 w 5314950"/>
              <a:gd name="connsiteY4" fmla="*/ 542925 h 617991"/>
              <a:gd name="connsiteX0" fmla="*/ 0 w 5314950"/>
              <a:gd name="connsiteY0" fmla="*/ 0 h 617991"/>
              <a:gd name="connsiteX1" fmla="*/ 1171575 w 5314950"/>
              <a:gd name="connsiteY1" fmla="*/ 600075 h 617991"/>
              <a:gd name="connsiteX2" fmla="*/ 3219450 w 5314950"/>
              <a:gd name="connsiteY2" fmla="*/ 466725 h 617991"/>
              <a:gd name="connsiteX3" fmla="*/ 4972050 w 5314950"/>
              <a:gd name="connsiteY3" fmla="*/ 533400 h 617991"/>
              <a:gd name="connsiteX4" fmla="*/ 5314950 w 5314950"/>
              <a:gd name="connsiteY4" fmla="*/ 542925 h 617991"/>
              <a:gd name="connsiteX0" fmla="*/ 0 w 5495925"/>
              <a:gd name="connsiteY0" fmla="*/ 0 h 668367"/>
              <a:gd name="connsiteX1" fmla="*/ 1352550 w 5495925"/>
              <a:gd name="connsiteY1" fmla="*/ 647700 h 668367"/>
              <a:gd name="connsiteX2" fmla="*/ 3400425 w 5495925"/>
              <a:gd name="connsiteY2" fmla="*/ 514350 h 668367"/>
              <a:gd name="connsiteX3" fmla="*/ 5153025 w 5495925"/>
              <a:gd name="connsiteY3" fmla="*/ 581025 h 668367"/>
              <a:gd name="connsiteX4" fmla="*/ 5495925 w 5495925"/>
              <a:gd name="connsiteY4" fmla="*/ 590550 h 668367"/>
              <a:gd name="connsiteX0" fmla="*/ 0 w 5495925"/>
              <a:gd name="connsiteY0" fmla="*/ 0 h 668367"/>
              <a:gd name="connsiteX1" fmla="*/ 1352550 w 5495925"/>
              <a:gd name="connsiteY1" fmla="*/ 647700 h 668367"/>
              <a:gd name="connsiteX2" fmla="*/ 3400425 w 5495925"/>
              <a:gd name="connsiteY2" fmla="*/ 514350 h 668367"/>
              <a:gd name="connsiteX3" fmla="*/ 5153025 w 5495925"/>
              <a:gd name="connsiteY3" fmla="*/ 581025 h 668367"/>
              <a:gd name="connsiteX4" fmla="*/ 5495925 w 5495925"/>
              <a:gd name="connsiteY4" fmla="*/ 590550 h 668367"/>
              <a:gd name="connsiteX0" fmla="*/ 0 w 5800725"/>
              <a:gd name="connsiteY0" fmla="*/ 0 h 638131"/>
              <a:gd name="connsiteX1" fmla="*/ 1657350 w 5800725"/>
              <a:gd name="connsiteY1" fmla="*/ 619125 h 638131"/>
              <a:gd name="connsiteX2" fmla="*/ 3705225 w 5800725"/>
              <a:gd name="connsiteY2" fmla="*/ 485775 h 638131"/>
              <a:gd name="connsiteX3" fmla="*/ 5457825 w 5800725"/>
              <a:gd name="connsiteY3" fmla="*/ 552450 h 638131"/>
              <a:gd name="connsiteX4" fmla="*/ 5800725 w 5800725"/>
              <a:gd name="connsiteY4" fmla="*/ 561975 h 638131"/>
              <a:gd name="connsiteX0" fmla="*/ 0 w 5800725"/>
              <a:gd name="connsiteY0" fmla="*/ 0 h 638131"/>
              <a:gd name="connsiteX1" fmla="*/ 1657350 w 5800725"/>
              <a:gd name="connsiteY1" fmla="*/ 619125 h 638131"/>
              <a:gd name="connsiteX2" fmla="*/ 3705225 w 5800725"/>
              <a:gd name="connsiteY2" fmla="*/ 485775 h 638131"/>
              <a:gd name="connsiteX3" fmla="*/ 5457825 w 5800725"/>
              <a:gd name="connsiteY3" fmla="*/ 552450 h 638131"/>
              <a:gd name="connsiteX4" fmla="*/ 5800725 w 5800725"/>
              <a:gd name="connsiteY4" fmla="*/ 561975 h 638131"/>
              <a:gd name="connsiteX0" fmla="*/ 185340 w 5986065"/>
              <a:gd name="connsiteY0" fmla="*/ 0 h 623529"/>
              <a:gd name="connsiteX1" fmla="*/ 103461 w 5986065"/>
              <a:gd name="connsiteY1" fmla="*/ 292655 h 623529"/>
              <a:gd name="connsiteX2" fmla="*/ 1842690 w 5986065"/>
              <a:gd name="connsiteY2" fmla="*/ 619125 h 623529"/>
              <a:gd name="connsiteX3" fmla="*/ 3890565 w 5986065"/>
              <a:gd name="connsiteY3" fmla="*/ 485775 h 623529"/>
              <a:gd name="connsiteX4" fmla="*/ 5643165 w 5986065"/>
              <a:gd name="connsiteY4" fmla="*/ 552450 h 623529"/>
              <a:gd name="connsiteX5" fmla="*/ 5986065 w 5986065"/>
              <a:gd name="connsiteY5" fmla="*/ 561975 h 623529"/>
              <a:gd name="connsiteX0" fmla="*/ 0 w 6372225"/>
              <a:gd name="connsiteY0" fmla="*/ 197013 h 353817"/>
              <a:gd name="connsiteX1" fmla="*/ 489621 w 6372225"/>
              <a:gd name="connsiteY1" fmla="*/ 22943 h 353817"/>
              <a:gd name="connsiteX2" fmla="*/ 2228850 w 6372225"/>
              <a:gd name="connsiteY2" fmla="*/ 349413 h 353817"/>
              <a:gd name="connsiteX3" fmla="*/ 4276725 w 6372225"/>
              <a:gd name="connsiteY3" fmla="*/ 216063 h 353817"/>
              <a:gd name="connsiteX4" fmla="*/ 6029325 w 6372225"/>
              <a:gd name="connsiteY4" fmla="*/ 282738 h 353817"/>
              <a:gd name="connsiteX5" fmla="*/ 6372225 w 6372225"/>
              <a:gd name="connsiteY5" fmla="*/ 292263 h 353817"/>
              <a:gd name="connsiteX0" fmla="*/ 0 w 6372225"/>
              <a:gd name="connsiteY0" fmla="*/ 110358 h 264091"/>
              <a:gd name="connsiteX1" fmla="*/ 1051596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6372225"/>
              <a:gd name="connsiteY0" fmla="*/ 110358 h 264091"/>
              <a:gd name="connsiteX1" fmla="*/ 1051596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6372225"/>
              <a:gd name="connsiteY0" fmla="*/ 110358 h 264091"/>
              <a:gd name="connsiteX1" fmla="*/ 1061121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5743575"/>
              <a:gd name="connsiteY0" fmla="*/ 54828 h 275236"/>
              <a:gd name="connsiteX1" fmla="*/ 432471 w 5743575"/>
              <a:gd name="connsiteY1" fmla="*/ 42683 h 275236"/>
              <a:gd name="connsiteX2" fmla="*/ 1600200 w 5743575"/>
              <a:gd name="connsiteY2" fmla="*/ 273903 h 275236"/>
              <a:gd name="connsiteX3" fmla="*/ 3648075 w 5743575"/>
              <a:gd name="connsiteY3" fmla="*/ 140553 h 275236"/>
              <a:gd name="connsiteX4" fmla="*/ 5400675 w 5743575"/>
              <a:gd name="connsiteY4" fmla="*/ 207228 h 275236"/>
              <a:gd name="connsiteX5" fmla="*/ 5743575 w 5743575"/>
              <a:gd name="connsiteY5" fmla="*/ 216753 h 275236"/>
              <a:gd name="connsiteX0" fmla="*/ 704361 w 5362086"/>
              <a:gd name="connsiteY0" fmla="*/ 0 h 1430083"/>
              <a:gd name="connsiteX1" fmla="*/ 50982 w 5362086"/>
              <a:gd name="connsiteY1" fmla="*/ 1197530 h 1430083"/>
              <a:gd name="connsiteX2" fmla="*/ 1218711 w 5362086"/>
              <a:gd name="connsiteY2" fmla="*/ 1428750 h 1430083"/>
              <a:gd name="connsiteX3" fmla="*/ 3266586 w 5362086"/>
              <a:gd name="connsiteY3" fmla="*/ 1295400 h 1430083"/>
              <a:gd name="connsiteX4" fmla="*/ 5019186 w 5362086"/>
              <a:gd name="connsiteY4" fmla="*/ 1362075 h 1430083"/>
              <a:gd name="connsiteX5" fmla="*/ 5362086 w 5362086"/>
              <a:gd name="connsiteY5" fmla="*/ 1371600 h 1430083"/>
              <a:gd name="connsiteX0" fmla="*/ 877921 w 5535646"/>
              <a:gd name="connsiteY0" fmla="*/ 0 h 1430083"/>
              <a:gd name="connsiteX1" fmla="*/ 224542 w 5535646"/>
              <a:gd name="connsiteY1" fmla="*/ 1197530 h 1430083"/>
              <a:gd name="connsiteX2" fmla="*/ 1392271 w 5535646"/>
              <a:gd name="connsiteY2" fmla="*/ 1428750 h 1430083"/>
              <a:gd name="connsiteX3" fmla="*/ 3440146 w 5535646"/>
              <a:gd name="connsiteY3" fmla="*/ 1295400 h 1430083"/>
              <a:gd name="connsiteX4" fmla="*/ 5192746 w 5535646"/>
              <a:gd name="connsiteY4" fmla="*/ 1362075 h 1430083"/>
              <a:gd name="connsiteX5" fmla="*/ 5535646 w 5535646"/>
              <a:gd name="connsiteY5" fmla="*/ 1371600 h 1430083"/>
              <a:gd name="connsiteX0" fmla="*/ 877921 w 5535646"/>
              <a:gd name="connsiteY0" fmla="*/ 0 h 1477896"/>
              <a:gd name="connsiteX1" fmla="*/ 224542 w 5535646"/>
              <a:gd name="connsiteY1" fmla="*/ 1197530 h 1477896"/>
              <a:gd name="connsiteX2" fmla="*/ 1392271 w 5535646"/>
              <a:gd name="connsiteY2" fmla="*/ 1428750 h 1477896"/>
              <a:gd name="connsiteX3" fmla="*/ 3440146 w 5535646"/>
              <a:gd name="connsiteY3" fmla="*/ 1295400 h 1477896"/>
              <a:gd name="connsiteX4" fmla="*/ 5192746 w 5535646"/>
              <a:gd name="connsiteY4" fmla="*/ 1362075 h 1477896"/>
              <a:gd name="connsiteX5" fmla="*/ 5535646 w 5535646"/>
              <a:gd name="connsiteY5" fmla="*/ 1371600 h 1477896"/>
              <a:gd name="connsiteX0" fmla="*/ 0 w 5311104"/>
              <a:gd name="connsiteY0" fmla="*/ 0 h 280366"/>
              <a:gd name="connsiteX1" fmla="*/ 1167729 w 5311104"/>
              <a:gd name="connsiteY1" fmla="*/ 231220 h 280366"/>
              <a:gd name="connsiteX2" fmla="*/ 3215604 w 5311104"/>
              <a:gd name="connsiteY2" fmla="*/ 97870 h 280366"/>
              <a:gd name="connsiteX3" fmla="*/ 4968204 w 5311104"/>
              <a:gd name="connsiteY3" fmla="*/ 164545 h 280366"/>
              <a:gd name="connsiteX4" fmla="*/ 5311104 w 5311104"/>
              <a:gd name="connsiteY4" fmla="*/ 174070 h 280366"/>
              <a:gd name="connsiteX0" fmla="*/ 0 w 5482554"/>
              <a:gd name="connsiteY0" fmla="*/ 0 h 340771"/>
              <a:gd name="connsiteX1" fmla="*/ 1339179 w 5482554"/>
              <a:gd name="connsiteY1" fmla="*/ 335995 h 340771"/>
              <a:gd name="connsiteX2" fmla="*/ 3387054 w 5482554"/>
              <a:gd name="connsiteY2" fmla="*/ 202645 h 340771"/>
              <a:gd name="connsiteX3" fmla="*/ 5139654 w 5482554"/>
              <a:gd name="connsiteY3" fmla="*/ 269320 h 340771"/>
              <a:gd name="connsiteX4" fmla="*/ 5482554 w 5482554"/>
              <a:gd name="connsiteY4" fmla="*/ 278845 h 340771"/>
              <a:gd name="connsiteX0" fmla="*/ 0 w 5482554"/>
              <a:gd name="connsiteY0" fmla="*/ 0 h 340771"/>
              <a:gd name="connsiteX1" fmla="*/ 1339179 w 5482554"/>
              <a:gd name="connsiteY1" fmla="*/ 335995 h 340771"/>
              <a:gd name="connsiteX2" fmla="*/ 3387054 w 5482554"/>
              <a:gd name="connsiteY2" fmla="*/ 202645 h 340771"/>
              <a:gd name="connsiteX3" fmla="*/ 5139654 w 5482554"/>
              <a:gd name="connsiteY3" fmla="*/ 269320 h 340771"/>
              <a:gd name="connsiteX4" fmla="*/ 5482554 w 5482554"/>
              <a:gd name="connsiteY4" fmla="*/ 278845 h 340771"/>
              <a:gd name="connsiteX0" fmla="*/ 0 w 5501604"/>
              <a:gd name="connsiteY0" fmla="*/ 0 h 157447"/>
              <a:gd name="connsiteX1" fmla="*/ 1358229 w 5501604"/>
              <a:gd name="connsiteY1" fmla="*/ 155020 h 157447"/>
              <a:gd name="connsiteX2" fmla="*/ 3406104 w 5501604"/>
              <a:gd name="connsiteY2" fmla="*/ 21670 h 157447"/>
              <a:gd name="connsiteX3" fmla="*/ 5158704 w 5501604"/>
              <a:gd name="connsiteY3" fmla="*/ 88345 h 157447"/>
              <a:gd name="connsiteX4" fmla="*/ 5501604 w 5501604"/>
              <a:gd name="connsiteY4" fmla="*/ 97870 h 157447"/>
              <a:gd name="connsiteX0" fmla="*/ 0 w 5501604"/>
              <a:gd name="connsiteY0" fmla="*/ 16098 h 171194"/>
              <a:gd name="connsiteX1" fmla="*/ 1358229 w 5501604"/>
              <a:gd name="connsiteY1" fmla="*/ 171118 h 171194"/>
              <a:gd name="connsiteX2" fmla="*/ 3406104 w 5501604"/>
              <a:gd name="connsiteY2" fmla="*/ 37768 h 171194"/>
              <a:gd name="connsiteX3" fmla="*/ 5158704 w 5501604"/>
              <a:gd name="connsiteY3" fmla="*/ 104443 h 171194"/>
              <a:gd name="connsiteX4" fmla="*/ 5501604 w 5501604"/>
              <a:gd name="connsiteY4" fmla="*/ 113968 h 171194"/>
              <a:gd name="connsiteX0" fmla="*/ 0 w 5501604"/>
              <a:gd name="connsiteY0" fmla="*/ 12680 h 243951"/>
              <a:gd name="connsiteX1" fmla="*/ 1853529 w 5501604"/>
              <a:gd name="connsiteY1" fmla="*/ 243900 h 243951"/>
              <a:gd name="connsiteX2" fmla="*/ 3406104 w 5501604"/>
              <a:gd name="connsiteY2" fmla="*/ 34350 h 243951"/>
              <a:gd name="connsiteX3" fmla="*/ 5158704 w 5501604"/>
              <a:gd name="connsiteY3" fmla="*/ 101025 h 243951"/>
              <a:gd name="connsiteX4" fmla="*/ 5501604 w 5501604"/>
              <a:gd name="connsiteY4" fmla="*/ 110550 h 243951"/>
              <a:gd name="connsiteX0" fmla="*/ 0 w 5501604"/>
              <a:gd name="connsiteY0" fmla="*/ 12680 h 243951"/>
              <a:gd name="connsiteX1" fmla="*/ 1853529 w 5501604"/>
              <a:gd name="connsiteY1" fmla="*/ 243900 h 243951"/>
              <a:gd name="connsiteX2" fmla="*/ 3406104 w 5501604"/>
              <a:gd name="connsiteY2" fmla="*/ 34350 h 243951"/>
              <a:gd name="connsiteX3" fmla="*/ 5158704 w 5501604"/>
              <a:gd name="connsiteY3" fmla="*/ 101025 h 243951"/>
              <a:gd name="connsiteX4" fmla="*/ 5501604 w 5501604"/>
              <a:gd name="connsiteY4" fmla="*/ 110550 h 243951"/>
              <a:gd name="connsiteX0" fmla="*/ 0 w 5501604"/>
              <a:gd name="connsiteY0" fmla="*/ 12680 h 243954"/>
              <a:gd name="connsiteX1" fmla="*/ 1853529 w 5501604"/>
              <a:gd name="connsiteY1" fmla="*/ 243900 h 243954"/>
              <a:gd name="connsiteX2" fmla="*/ 3406104 w 5501604"/>
              <a:gd name="connsiteY2" fmla="*/ 34350 h 243954"/>
              <a:gd name="connsiteX3" fmla="*/ 5158704 w 5501604"/>
              <a:gd name="connsiteY3" fmla="*/ 101025 h 243954"/>
              <a:gd name="connsiteX4" fmla="*/ 5501604 w 5501604"/>
              <a:gd name="connsiteY4" fmla="*/ 110550 h 243954"/>
              <a:gd name="connsiteX0" fmla="*/ 0 w 5501604"/>
              <a:gd name="connsiteY0" fmla="*/ 12680 h 243952"/>
              <a:gd name="connsiteX1" fmla="*/ 1853529 w 5501604"/>
              <a:gd name="connsiteY1" fmla="*/ 243900 h 243952"/>
              <a:gd name="connsiteX2" fmla="*/ 3406104 w 5501604"/>
              <a:gd name="connsiteY2" fmla="*/ 34350 h 243952"/>
              <a:gd name="connsiteX3" fmla="*/ 5092029 w 5501604"/>
              <a:gd name="connsiteY3" fmla="*/ 62925 h 243952"/>
              <a:gd name="connsiteX4" fmla="*/ 5501604 w 5501604"/>
              <a:gd name="connsiteY4" fmla="*/ 110550 h 243952"/>
              <a:gd name="connsiteX0" fmla="*/ 0 w 5501604"/>
              <a:gd name="connsiteY0" fmla="*/ 12680 h 243952"/>
              <a:gd name="connsiteX1" fmla="*/ 1853529 w 5501604"/>
              <a:gd name="connsiteY1" fmla="*/ 243900 h 243952"/>
              <a:gd name="connsiteX2" fmla="*/ 3406104 w 5501604"/>
              <a:gd name="connsiteY2" fmla="*/ 34350 h 243952"/>
              <a:gd name="connsiteX3" fmla="*/ 5092029 w 5501604"/>
              <a:gd name="connsiteY3" fmla="*/ 62925 h 243952"/>
              <a:gd name="connsiteX4" fmla="*/ 5501604 w 5501604"/>
              <a:gd name="connsiteY4" fmla="*/ 110550 h 243952"/>
              <a:gd name="connsiteX0" fmla="*/ 0 w 5501604"/>
              <a:gd name="connsiteY0" fmla="*/ 26734 h 258024"/>
              <a:gd name="connsiteX1" fmla="*/ 1853529 w 5501604"/>
              <a:gd name="connsiteY1" fmla="*/ 257954 h 258024"/>
              <a:gd name="connsiteX2" fmla="*/ 3406104 w 5501604"/>
              <a:gd name="connsiteY2" fmla="*/ 48404 h 258024"/>
              <a:gd name="connsiteX3" fmla="*/ 5092029 w 5501604"/>
              <a:gd name="connsiteY3" fmla="*/ 76979 h 258024"/>
              <a:gd name="connsiteX4" fmla="*/ 5501604 w 5501604"/>
              <a:gd name="connsiteY4" fmla="*/ 124604 h 258024"/>
              <a:gd name="connsiteX0" fmla="*/ 0 w 5501604"/>
              <a:gd name="connsiteY0" fmla="*/ 28486 h 259895"/>
              <a:gd name="connsiteX1" fmla="*/ 341337 w 5501604"/>
              <a:gd name="connsiteY1" fmla="*/ 14199 h 259895"/>
              <a:gd name="connsiteX2" fmla="*/ 1853529 w 5501604"/>
              <a:gd name="connsiteY2" fmla="*/ 259706 h 259895"/>
              <a:gd name="connsiteX3" fmla="*/ 3406104 w 5501604"/>
              <a:gd name="connsiteY3" fmla="*/ 50156 h 259895"/>
              <a:gd name="connsiteX4" fmla="*/ 5092029 w 5501604"/>
              <a:gd name="connsiteY4" fmla="*/ 78731 h 259895"/>
              <a:gd name="connsiteX5" fmla="*/ 5501604 w 5501604"/>
              <a:gd name="connsiteY5" fmla="*/ 126356 h 259895"/>
              <a:gd name="connsiteX0" fmla="*/ 0 w 5501604"/>
              <a:gd name="connsiteY0" fmla="*/ 28486 h 259895"/>
              <a:gd name="connsiteX1" fmla="*/ 341337 w 5501604"/>
              <a:gd name="connsiteY1" fmla="*/ 14199 h 259895"/>
              <a:gd name="connsiteX2" fmla="*/ 1853529 w 5501604"/>
              <a:gd name="connsiteY2" fmla="*/ 259706 h 259895"/>
              <a:gd name="connsiteX3" fmla="*/ 3406104 w 5501604"/>
              <a:gd name="connsiteY3" fmla="*/ 50156 h 259895"/>
              <a:gd name="connsiteX4" fmla="*/ 5092029 w 5501604"/>
              <a:gd name="connsiteY4" fmla="*/ 78731 h 259895"/>
              <a:gd name="connsiteX5" fmla="*/ 5501604 w 5501604"/>
              <a:gd name="connsiteY5" fmla="*/ 126356 h 259895"/>
              <a:gd name="connsiteX0" fmla="*/ 0 w 5160267"/>
              <a:gd name="connsiteY0" fmla="*/ 12448 h 258144"/>
              <a:gd name="connsiteX1" fmla="*/ 1512192 w 5160267"/>
              <a:gd name="connsiteY1" fmla="*/ 257955 h 258144"/>
              <a:gd name="connsiteX2" fmla="*/ 3064767 w 5160267"/>
              <a:gd name="connsiteY2" fmla="*/ 48405 h 258144"/>
              <a:gd name="connsiteX3" fmla="*/ 4750692 w 5160267"/>
              <a:gd name="connsiteY3" fmla="*/ 76980 h 258144"/>
              <a:gd name="connsiteX4" fmla="*/ 5160267 w 5160267"/>
              <a:gd name="connsiteY4" fmla="*/ 124605 h 25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0267" h="258144">
                <a:moveTo>
                  <a:pt x="0" y="12448"/>
                </a:moveTo>
                <a:cubicBezTo>
                  <a:pt x="637533" y="46222"/>
                  <a:pt x="1001398" y="251962"/>
                  <a:pt x="1512192" y="257955"/>
                </a:cubicBezTo>
                <a:cubicBezTo>
                  <a:pt x="2022986" y="263948"/>
                  <a:pt x="2448817" y="126193"/>
                  <a:pt x="3064767" y="48405"/>
                </a:cubicBezTo>
                <a:cubicBezTo>
                  <a:pt x="3680717" y="-29383"/>
                  <a:pt x="4074417" y="-8745"/>
                  <a:pt x="4750692" y="76980"/>
                </a:cubicBezTo>
                <a:lnTo>
                  <a:pt x="5160267" y="124605"/>
                </a:lnTo>
              </a:path>
            </a:pathLst>
          </a:custGeom>
          <a:noFill/>
          <a:ln w="2540">
            <a:solidFill>
              <a:srgbClr val="078F9D"/>
            </a:solid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rgbClr val="25A79B"/>
              </a:solidFill>
            </a:endParaRPr>
          </a:p>
        </p:txBody>
      </p:sp>
      <p:sp>
        <p:nvSpPr>
          <p:cNvPr id="6" name="Forme libre 5"/>
          <p:cNvSpPr/>
          <p:nvPr/>
        </p:nvSpPr>
        <p:spPr>
          <a:xfrm rot="-10860000">
            <a:off x="2576422" y="3104998"/>
            <a:ext cx="3959495" cy="99438"/>
          </a:xfrm>
          <a:custGeom>
            <a:avLst/>
            <a:gdLst>
              <a:gd name="connsiteX0" fmla="*/ 0 w 5154917"/>
              <a:gd name="connsiteY0" fmla="*/ 67632 h 164367"/>
              <a:gd name="connsiteX1" fmla="*/ 1000125 w 5154917"/>
              <a:gd name="connsiteY1" fmla="*/ 162882 h 164367"/>
              <a:gd name="connsiteX2" fmla="*/ 2800350 w 5154917"/>
              <a:gd name="connsiteY2" fmla="*/ 957 h 164367"/>
              <a:gd name="connsiteX3" fmla="*/ 4800600 w 5154917"/>
              <a:gd name="connsiteY3" fmla="*/ 96207 h 164367"/>
              <a:gd name="connsiteX4" fmla="*/ 5143500 w 5154917"/>
              <a:gd name="connsiteY4" fmla="*/ 105732 h 164367"/>
              <a:gd name="connsiteX0" fmla="*/ 0 w 4983467"/>
              <a:gd name="connsiteY0" fmla="*/ 10482 h 162900"/>
              <a:gd name="connsiteX1" fmla="*/ 828675 w 4983467"/>
              <a:gd name="connsiteY1" fmla="*/ 162882 h 162900"/>
              <a:gd name="connsiteX2" fmla="*/ 2628900 w 4983467"/>
              <a:gd name="connsiteY2" fmla="*/ 957 h 162900"/>
              <a:gd name="connsiteX3" fmla="*/ 4629150 w 4983467"/>
              <a:gd name="connsiteY3" fmla="*/ 96207 h 162900"/>
              <a:gd name="connsiteX4" fmla="*/ 4972050 w 4983467"/>
              <a:gd name="connsiteY4" fmla="*/ 105732 h 162900"/>
              <a:gd name="connsiteX0" fmla="*/ 0 w 4983467"/>
              <a:gd name="connsiteY0" fmla="*/ 10482 h 162923"/>
              <a:gd name="connsiteX1" fmla="*/ 828675 w 4983467"/>
              <a:gd name="connsiteY1" fmla="*/ 162882 h 162923"/>
              <a:gd name="connsiteX2" fmla="*/ 2628900 w 4983467"/>
              <a:gd name="connsiteY2" fmla="*/ 957 h 162923"/>
              <a:gd name="connsiteX3" fmla="*/ 4629150 w 4983467"/>
              <a:gd name="connsiteY3" fmla="*/ 96207 h 162923"/>
              <a:gd name="connsiteX4" fmla="*/ 4972050 w 4983467"/>
              <a:gd name="connsiteY4" fmla="*/ 105732 h 162923"/>
              <a:gd name="connsiteX0" fmla="*/ 0 w 4972050"/>
              <a:gd name="connsiteY0" fmla="*/ 0 h 152459"/>
              <a:gd name="connsiteX1" fmla="*/ 828675 w 4972050"/>
              <a:gd name="connsiteY1" fmla="*/ 152400 h 152459"/>
              <a:gd name="connsiteX2" fmla="*/ 2876550 w 4972050"/>
              <a:gd name="connsiteY2" fmla="*/ 19050 h 152459"/>
              <a:gd name="connsiteX3" fmla="*/ 4629150 w 4972050"/>
              <a:gd name="connsiteY3" fmla="*/ 85725 h 152459"/>
              <a:gd name="connsiteX4" fmla="*/ 4972050 w 4972050"/>
              <a:gd name="connsiteY4" fmla="*/ 95250 h 152459"/>
              <a:gd name="connsiteX0" fmla="*/ 0 w 5195794"/>
              <a:gd name="connsiteY0" fmla="*/ 0 h 375423"/>
              <a:gd name="connsiteX1" fmla="*/ 828675 w 5195794"/>
              <a:gd name="connsiteY1" fmla="*/ 152400 h 375423"/>
              <a:gd name="connsiteX2" fmla="*/ 2876550 w 5195794"/>
              <a:gd name="connsiteY2" fmla="*/ 19050 h 375423"/>
              <a:gd name="connsiteX3" fmla="*/ 4629150 w 5195794"/>
              <a:gd name="connsiteY3" fmla="*/ 85725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629150 w 5195794"/>
              <a:gd name="connsiteY3" fmla="*/ 85725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970954 w 5195794"/>
              <a:gd name="connsiteY2" fmla="*/ 6833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970954 w 5195794"/>
              <a:gd name="connsiteY2" fmla="*/ 68330 h 375423"/>
              <a:gd name="connsiteX3" fmla="*/ 4382202 w 5195794"/>
              <a:gd name="connsiteY3" fmla="*/ 43309 h 375423"/>
              <a:gd name="connsiteX4" fmla="*/ 5195794 w 5195794"/>
              <a:gd name="connsiteY4" fmla="*/ 375423 h 375423"/>
              <a:gd name="connsiteX0" fmla="*/ 0 w 5195794"/>
              <a:gd name="connsiteY0" fmla="*/ 4143 h 379566"/>
              <a:gd name="connsiteX1" fmla="*/ 828675 w 5195794"/>
              <a:gd name="connsiteY1" fmla="*/ 156543 h 379566"/>
              <a:gd name="connsiteX2" fmla="*/ 2970954 w 5195794"/>
              <a:gd name="connsiteY2" fmla="*/ 72473 h 379566"/>
              <a:gd name="connsiteX3" fmla="*/ 4392556 w 5195794"/>
              <a:gd name="connsiteY3" fmla="*/ 0 h 379566"/>
              <a:gd name="connsiteX4" fmla="*/ 5195794 w 5195794"/>
              <a:gd name="connsiteY4" fmla="*/ 379566 h 379566"/>
              <a:gd name="connsiteX0" fmla="*/ 0 w 5195794"/>
              <a:gd name="connsiteY0" fmla="*/ 18905 h 394328"/>
              <a:gd name="connsiteX1" fmla="*/ 828675 w 5195794"/>
              <a:gd name="connsiteY1" fmla="*/ 171305 h 394328"/>
              <a:gd name="connsiteX2" fmla="*/ 2970954 w 5195794"/>
              <a:gd name="connsiteY2" fmla="*/ 87235 h 394328"/>
              <a:gd name="connsiteX3" fmla="*/ 4392556 w 5195794"/>
              <a:gd name="connsiteY3" fmla="*/ 14762 h 394328"/>
              <a:gd name="connsiteX4" fmla="*/ 5195794 w 5195794"/>
              <a:gd name="connsiteY4" fmla="*/ 394328 h 394328"/>
              <a:gd name="connsiteX0" fmla="*/ 0 w 5195794"/>
              <a:gd name="connsiteY0" fmla="*/ 18905 h 394328"/>
              <a:gd name="connsiteX1" fmla="*/ 828675 w 5195794"/>
              <a:gd name="connsiteY1" fmla="*/ 171305 h 394328"/>
              <a:gd name="connsiteX2" fmla="*/ 2970954 w 5195794"/>
              <a:gd name="connsiteY2" fmla="*/ 87235 h 394328"/>
              <a:gd name="connsiteX3" fmla="*/ 4392556 w 5195794"/>
              <a:gd name="connsiteY3" fmla="*/ 14762 h 394328"/>
              <a:gd name="connsiteX4" fmla="*/ 5195794 w 5195794"/>
              <a:gd name="connsiteY4" fmla="*/ 394328 h 394328"/>
              <a:gd name="connsiteX0" fmla="*/ 0 w 5195794"/>
              <a:gd name="connsiteY0" fmla="*/ 56473 h 431896"/>
              <a:gd name="connsiteX1" fmla="*/ 828675 w 5195794"/>
              <a:gd name="connsiteY1" fmla="*/ 208873 h 431896"/>
              <a:gd name="connsiteX2" fmla="*/ 2970954 w 5195794"/>
              <a:gd name="connsiteY2" fmla="*/ 124803 h 431896"/>
              <a:gd name="connsiteX3" fmla="*/ 4392556 w 5195794"/>
              <a:gd name="connsiteY3" fmla="*/ 52330 h 431896"/>
              <a:gd name="connsiteX4" fmla="*/ 5195794 w 5195794"/>
              <a:gd name="connsiteY4" fmla="*/ 431896 h 431896"/>
              <a:gd name="connsiteX0" fmla="*/ 0 w 5195794"/>
              <a:gd name="connsiteY0" fmla="*/ 58153 h 433576"/>
              <a:gd name="connsiteX1" fmla="*/ 1018315 w 5195794"/>
              <a:gd name="connsiteY1" fmla="*/ 261496 h 433576"/>
              <a:gd name="connsiteX2" fmla="*/ 2970954 w 5195794"/>
              <a:gd name="connsiteY2" fmla="*/ 126483 h 433576"/>
              <a:gd name="connsiteX3" fmla="*/ 4392556 w 5195794"/>
              <a:gd name="connsiteY3" fmla="*/ 54010 h 433576"/>
              <a:gd name="connsiteX4" fmla="*/ 5195794 w 5195794"/>
              <a:gd name="connsiteY4" fmla="*/ 433576 h 433576"/>
              <a:gd name="connsiteX0" fmla="*/ 0 w 5195794"/>
              <a:gd name="connsiteY0" fmla="*/ 58153 h 433576"/>
              <a:gd name="connsiteX1" fmla="*/ 1018315 w 5195794"/>
              <a:gd name="connsiteY1" fmla="*/ 261496 h 433576"/>
              <a:gd name="connsiteX2" fmla="*/ 2970954 w 5195794"/>
              <a:gd name="connsiteY2" fmla="*/ 126483 h 433576"/>
              <a:gd name="connsiteX3" fmla="*/ 4392556 w 5195794"/>
              <a:gd name="connsiteY3" fmla="*/ 54010 h 433576"/>
              <a:gd name="connsiteX4" fmla="*/ 5195794 w 5195794"/>
              <a:gd name="connsiteY4" fmla="*/ 433576 h 433576"/>
              <a:gd name="connsiteX0" fmla="*/ 0 w 5195794"/>
              <a:gd name="connsiteY0" fmla="*/ 55412 h 430835"/>
              <a:gd name="connsiteX1" fmla="*/ 1077285 w 5195794"/>
              <a:gd name="connsiteY1" fmla="*/ 154993 h 430835"/>
              <a:gd name="connsiteX2" fmla="*/ 2970954 w 5195794"/>
              <a:gd name="connsiteY2" fmla="*/ 123742 h 430835"/>
              <a:gd name="connsiteX3" fmla="*/ 4392556 w 5195794"/>
              <a:gd name="connsiteY3" fmla="*/ 51269 h 430835"/>
              <a:gd name="connsiteX4" fmla="*/ 5195794 w 5195794"/>
              <a:gd name="connsiteY4" fmla="*/ 430835 h 430835"/>
              <a:gd name="connsiteX0" fmla="*/ 0 w 5195794"/>
              <a:gd name="connsiteY0" fmla="*/ 55412 h 430835"/>
              <a:gd name="connsiteX1" fmla="*/ 1077285 w 5195794"/>
              <a:gd name="connsiteY1" fmla="*/ 154993 h 430835"/>
              <a:gd name="connsiteX2" fmla="*/ 2970954 w 5195794"/>
              <a:gd name="connsiteY2" fmla="*/ 123742 h 430835"/>
              <a:gd name="connsiteX3" fmla="*/ 4392556 w 5195794"/>
              <a:gd name="connsiteY3" fmla="*/ 51269 h 430835"/>
              <a:gd name="connsiteX4" fmla="*/ 5195794 w 5195794"/>
              <a:gd name="connsiteY4" fmla="*/ 430835 h 430835"/>
              <a:gd name="connsiteX0" fmla="*/ 0 w 5195794"/>
              <a:gd name="connsiteY0" fmla="*/ 47289 h 422712"/>
              <a:gd name="connsiteX1" fmla="*/ 1077285 w 5195794"/>
              <a:gd name="connsiteY1" fmla="*/ 146870 h 422712"/>
              <a:gd name="connsiteX2" fmla="*/ 2941386 w 5195794"/>
              <a:gd name="connsiteY2" fmla="*/ 172262 h 422712"/>
              <a:gd name="connsiteX3" fmla="*/ 4392556 w 5195794"/>
              <a:gd name="connsiteY3" fmla="*/ 43146 h 422712"/>
              <a:gd name="connsiteX4" fmla="*/ 5195794 w 5195794"/>
              <a:gd name="connsiteY4" fmla="*/ 422712 h 422712"/>
              <a:gd name="connsiteX0" fmla="*/ 0 w 5195794"/>
              <a:gd name="connsiteY0" fmla="*/ 37848 h 413271"/>
              <a:gd name="connsiteX1" fmla="*/ 1077285 w 5195794"/>
              <a:gd name="connsiteY1" fmla="*/ 137429 h 413271"/>
              <a:gd name="connsiteX2" fmla="*/ 2941386 w 5195794"/>
              <a:gd name="connsiteY2" fmla="*/ 162821 h 413271"/>
              <a:gd name="connsiteX3" fmla="*/ 4392556 w 5195794"/>
              <a:gd name="connsiteY3" fmla="*/ 33705 h 413271"/>
              <a:gd name="connsiteX4" fmla="*/ 5195794 w 5195794"/>
              <a:gd name="connsiteY4" fmla="*/ 413271 h 413271"/>
              <a:gd name="connsiteX0" fmla="*/ 0 w 5195794"/>
              <a:gd name="connsiteY0" fmla="*/ 45900 h 421323"/>
              <a:gd name="connsiteX1" fmla="*/ 1011950 w 5195794"/>
              <a:gd name="connsiteY1" fmla="*/ 68129 h 421323"/>
              <a:gd name="connsiteX2" fmla="*/ 2941386 w 5195794"/>
              <a:gd name="connsiteY2" fmla="*/ 170873 h 421323"/>
              <a:gd name="connsiteX3" fmla="*/ 4392556 w 5195794"/>
              <a:gd name="connsiteY3" fmla="*/ 41757 h 421323"/>
              <a:gd name="connsiteX4" fmla="*/ 5195794 w 5195794"/>
              <a:gd name="connsiteY4" fmla="*/ 421323 h 421323"/>
              <a:gd name="connsiteX0" fmla="*/ 0 w 5673966"/>
              <a:gd name="connsiteY0" fmla="*/ 151871 h 421323"/>
              <a:gd name="connsiteX1" fmla="*/ 1490122 w 5673966"/>
              <a:gd name="connsiteY1" fmla="*/ 68129 h 421323"/>
              <a:gd name="connsiteX2" fmla="*/ 3419558 w 5673966"/>
              <a:gd name="connsiteY2" fmla="*/ 170873 h 421323"/>
              <a:gd name="connsiteX3" fmla="*/ 4870728 w 5673966"/>
              <a:gd name="connsiteY3" fmla="*/ 41757 h 421323"/>
              <a:gd name="connsiteX4" fmla="*/ 5673966 w 5673966"/>
              <a:gd name="connsiteY4" fmla="*/ 421323 h 421323"/>
              <a:gd name="connsiteX0" fmla="*/ 0 w 4870728"/>
              <a:gd name="connsiteY0" fmla="*/ 151871 h 185439"/>
              <a:gd name="connsiteX1" fmla="*/ 1490122 w 4870728"/>
              <a:gd name="connsiteY1" fmla="*/ 68129 h 185439"/>
              <a:gd name="connsiteX2" fmla="*/ 3419558 w 4870728"/>
              <a:gd name="connsiteY2" fmla="*/ 170873 h 185439"/>
              <a:gd name="connsiteX3" fmla="*/ 4870728 w 4870728"/>
              <a:gd name="connsiteY3" fmla="*/ 41757 h 185439"/>
              <a:gd name="connsiteX0" fmla="*/ 0 w 5279326"/>
              <a:gd name="connsiteY0" fmla="*/ 99016 h 132584"/>
              <a:gd name="connsiteX1" fmla="*/ 1490122 w 5279326"/>
              <a:gd name="connsiteY1" fmla="*/ 15274 h 132584"/>
              <a:gd name="connsiteX2" fmla="*/ 3419558 w 5279326"/>
              <a:gd name="connsiteY2" fmla="*/ 118018 h 132584"/>
              <a:gd name="connsiteX3" fmla="*/ 5279326 w 5279326"/>
              <a:gd name="connsiteY3" fmla="*/ 48429 h 132584"/>
            </a:gdLst>
            <a:ahLst/>
            <a:cxnLst>
              <a:cxn ang="0">
                <a:pos x="connsiteX0" y="connsiteY0"/>
              </a:cxn>
              <a:cxn ang="0">
                <a:pos x="connsiteX1" y="connsiteY1"/>
              </a:cxn>
              <a:cxn ang="0">
                <a:pos x="connsiteX2" y="connsiteY2"/>
              </a:cxn>
              <a:cxn ang="0">
                <a:pos x="connsiteX3" y="connsiteY3"/>
              </a:cxn>
            </a:cxnLst>
            <a:rect l="l" t="t" r="r" b="b"/>
            <a:pathLst>
              <a:path w="5279326" h="132584">
                <a:moveTo>
                  <a:pt x="0" y="99016"/>
                </a:moveTo>
                <a:cubicBezTo>
                  <a:pt x="276225" y="209347"/>
                  <a:pt x="920196" y="12107"/>
                  <a:pt x="1490122" y="15274"/>
                </a:cubicBezTo>
                <a:cubicBezTo>
                  <a:pt x="2060048" y="18441"/>
                  <a:pt x="2788024" y="112492"/>
                  <a:pt x="3419558" y="118018"/>
                </a:cubicBezTo>
                <a:cubicBezTo>
                  <a:pt x="4051092" y="123544"/>
                  <a:pt x="4541625" y="-93969"/>
                  <a:pt x="5279326" y="48429"/>
                </a:cubicBezTo>
              </a:path>
            </a:pathLst>
          </a:custGeom>
          <a:noFill/>
          <a:ln w="12700">
            <a:solidFill>
              <a:schemeClr val="accent6"/>
            </a:solid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rgbClr val="FFC000"/>
              </a:solidFill>
            </a:endParaRPr>
          </a:p>
        </p:txBody>
      </p:sp>
      <p:sp>
        <p:nvSpPr>
          <p:cNvPr id="8" name="Sous-titre 7"/>
          <p:cNvSpPr txBox="1">
            <a:spLocks noGrp="1"/>
          </p:cNvSpPr>
          <p:nvPr>
            <p:ph type="subTitle" idx="1"/>
          </p:nvPr>
        </p:nvSpPr>
        <p:spPr>
          <a:xfrm>
            <a:off x="1143000" y="3602038"/>
            <a:ext cx="6858000" cy="2031325"/>
          </a:xfrm>
          <a:prstGeom prst="rect">
            <a:avLst/>
          </a:prstGeom>
          <a:noFill/>
        </p:spPr>
        <p:txBody>
          <a:bodyPr wrap="square" rtlCol="0">
            <a:spAutoFit/>
          </a:bodyPr>
          <a:lstStyle/>
          <a:p>
            <a:pPr algn="ctr"/>
            <a:r>
              <a:rPr lang="fr-FR" dirty="0">
                <a:solidFill>
                  <a:prstClr val="black"/>
                </a:solidFill>
              </a:rPr>
              <a:t>UE 12 DFASM 1 </a:t>
            </a:r>
          </a:p>
          <a:p>
            <a:pPr algn="ctr"/>
            <a:r>
              <a:rPr lang="fr-FR" dirty="0">
                <a:solidFill>
                  <a:prstClr val="black"/>
                </a:solidFill>
              </a:rPr>
              <a:t>Lyon Est</a:t>
            </a:r>
          </a:p>
          <a:p>
            <a:pPr algn="ctr"/>
            <a:r>
              <a:rPr lang="fr-FR" dirty="0">
                <a:solidFill>
                  <a:prstClr val="black"/>
                </a:solidFill>
              </a:rPr>
              <a:t>2023-2024</a:t>
            </a:r>
          </a:p>
          <a:p>
            <a:pPr algn="ctr"/>
            <a:endParaRPr lang="fr-FR" dirty="0">
              <a:solidFill>
                <a:prstClr val="black"/>
              </a:solidFill>
            </a:endParaRPr>
          </a:p>
          <a:p>
            <a:pPr algn="ctr"/>
            <a:r>
              <a:rPr lang="fr-FR" dirty="0">
                <a:solidFill>
                  <a:prstClr val="black"/>
                </a:solidFill>
              </a:rPr>
              <a:t>Laure HUOT</a:t>
            </a:r>
          </a:p>
          <a:p>
            <a:pPr algn="ctr"/>
            <a:r>
              <a:rPr lang="fr-FR">
                <a:solidFill>
                  <a:prstClr val="black"/>
                </a:solidFill>
              </a:rPr>
              <a:t>laure.huot@chu-lyon.fr</a:t>
            </a:r>
            <a:endParaRPr lang="fr-FR" dirty="0">
              <a:solidFill>
                <a:prstClr val="black"/>
              </a:solidFill>
            </a:endParaRPr>
          </a:p>
        </p:txBody>
      </p:sp>
    </p:spTree>
    <p:extLst>
      <p:ext uri="{BB962C8B-B14F-4D97-AF65-F5344CB8AC3E}">
        <p14:creationId xmlns:p14="http://schemas.microsoft.com/office/powerpoint/2010/main" val="2707756192"/>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03920" y="269032"/>
            <a:ext cx="8229600" cy="79208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dirty="0">
                <a:solidFill>
                  <a:schemeClr val="tx1">
                    <a:lumMod val="65000"/>
                    <a:lumOff val="35000"/>
                  </a:schemeClr>
                </a:solidFill>
              </a:rPr>
              <a:t>Résultats</a:t>
            </a:r>
          </a:p>
        </p:txBody>
      </p:sp>
      <p:cxnSp>
        <p:nvCxnSpPr>
          <p:cNvPr id="3" name="Connecteur droit 2"/>
          <p:cNvCxnSpPr/>
          <p:nvPr/>
        </p:nvCxnSpPr>
        <p:spPr>
          <a:xfrm>
            <a:off x="395536" y="980728"/>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5" name="Image 4"/>
          <p:cNvPicPr>
            <a:picLocks noChangeAspect="1"/>
          </p:cNvPicPr>
          <p:nvPr/>
        </p:nvPicPr>
        <p:blipFill rotWithShape="1">
          <a:blip r:embed="rId3"/>
          <a:srcRect t="45690"/>
          <a:stretch/>
        </p:blipFill>
        <p:spPr>
          <a:xfrm>
            <a:off x="1493687" y="1480008"/>
            <a:ext cx="5661122" cy="3148288"/>
          </a:xfrm>
          <a:prstGeom prst="rect">
            <a:avLst/>
          </a:prstGeom>
        </p:spPr>
      </p:pic>
      <p:sp>
        <p:nvSpPr>
          <p:cNvPr id="6" name="Rectangle 5"/>
          <p:cNvSpPr/>
          <p:nvPr/>
        </p:nvSpPr>
        <p:spPr>
          <a:xfrm>
            <a:off x="1934678" y="3498833"/>
            <a:ext cx="2117777" cy="360898"/>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avec flèche 6"/>
          <p:cNvCxnSpPr/>
          <p:nvPr/>
        </p:nvCxnSpPr>
        <p:spPr>
          <a:xfrm flipH="1" flipV="1">
            <a:off x="2550695" y="1337912"/>
            <a:ext cx="3801979" cy="0"/>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flipH="1" flipV="1">
            <a:off x="1692442" y="1480008"/>
            <a:ext cx="1604" cy="1644167"/>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889017" y="1455790"/>
            <a:ext cx="813043" cy="276999"/>
          </a:xfrm>
          <a:prstGeom prst="rect">
            <a:avLst/>
          </a:prstGeom>
          <a:noFill/>
        </p:spPr>
        <p:txBody>
          <a:bodyPr wrap="none" rtlCol="0">
            <a:spAutoFit/>
          </a:bodyPr>
          <a:lstStyle/>
          <a:p>
            <a:r>
              <a:rPr lang="fr-FR" sz="1200" dirty="0"/>
              <a:t>+ Sensible</a:t>
            </a:r>
          </a:p>
        </p:txBody>
      </p:sp>
      <p:sp>
        <p:nvSpPr>
          <p:cNvPr id="11" name="ZoneTexte 10"/>
          <p:cNvSpPr txBox="1"/>
          <p:nvPr/>
        </p:nvSpPr>
        <p:spPr>
          <a:xfrm>
            <a:off x="2448693" y="797203"/>
            <a:ext cx="979755" cy="461665"/>
          </a:xfrm>
          <a:prstGeom prst="rect">
            <a:avLst/>
          </a:prstGeom>
          <a:solidFill>
            <a:schemeClr val="bg1"/>
          </a:solidFill>
        </p:spPr>
        <p:txBody>
          <a:bodyPr wrap="none" rtlCol="0">
            <a:spAutoFit/>
          </a:bodyPr>
          <a:lstStyle/>
          <a:p>
            <a:r>
              <a:rPr lang="fr-FR" sz="1200" dirty="0"/>
              <a:t>+ Spécifique </a:t>
            </a:r>
            <a:br>
              <a:rPr lang="fr-FR" sz="1200" dirty="0"/>
            </a:br>
            <a:r>
              <a:rPr lang="fr-FR" sz="1200" dirty="0"/>
              <a:t>↘ FP</a:t>
            </a:r>
          </a:p>
        </p:txBody>
      </p:sp>
      <p:sp>
        <p:nvSpPr>
          <p:cNvPr id="12" name="ZoneTexte 11"/>
          <p:cNvSpPr txBox="1"/>
          <p:nvPr/>
        </p:nvSpPr>
        <p:spPr>
          <a:xfrm>
            <a:off x="1027676" y="1665337"/>
            <a:ext cx="526106" cy="276999"/>
          </a:xfrm>
          <a:prstGeom prst="rect">
            <a:avLst/>
          </a:prstGeom>
          <a:noFill/>
        </p:spPr>
        <p:txBody>
          <a:bodyPr wrap="none" rtlCol="0">
            <a:spAutoFit/>
          </a:bodyPr>
          <a:lstStyle/>
          <a:p>
            <a:r>
              <a:rPr lang="fr-FR" sz="1200" dirty="0"/>
              <a:t>↘ FN</a:t>
            </a:r>
          </a:p>
        </p:txBody>
      </p:sp>
      <p:sp>
        <p:nvSpPr>
          <p:cNvPr id="13" name="ZoneTexte 12"/>
          <p:cNvSpPr txBox="1"/>
          <p:nvPr/>
        </p:nvSpPr>
        <p:spPr>
          <a:xfrm>
            <a:off x="641696" y="4770196"/>
            <a:ext cx="7991824" cy="1477328"/>
          </a:xfrm>
          <a:prstGeom prst="rect">
            <a:avLst/>
          </a:prstGeom>
          <a:noFill/>
        </p:spPr>
        <p:txBody>
          <a:bodyPr wrap="square" rtlCol="0">
            <a:spAutoFit/>
          </a:bodyPr>
          <a:lstStyle/>
          <a:p>
            <a:pPr marL="285750" indent="-285750">
              <a:buFont typeface="Arial" panose="020B0604020202020204" pitchFamily="34" charset="0"/>
              <a:buChar char="•"/>
            </a:pPr>
            <a:r>
              <a:rPr lang="fr-FR" sz="1600" dirty="0"/>
              <a:t>AUC = Performance diagnostique du test de voix chuchotée</a:t>
            </a:r>
          </a:p>
          <a:p>
            <a:pPr marL="742950" lvl="1" indent="-285750">
              <a:buFont typeface="Arial" panose="020B0604020202020204" pitchFamily="34" charset="0"/>
              <a:buChar char="•"/>
            </a:pPr>
            <a:r>
              <a:rPr lang="fr-FR" sz="1400" dirty="0"/>
              <a:t>Comparaison à la valeur « référence » 0,5</a:t>
            </a:r>
          </a:p>
          <a:p>
            <a:pPr marL="742950" lvl="1" indent="-285750">
              <a:buFont typeface="Arial" panose="020B0604020202020204" pitchFamily="34" charset="0"/>
              <a:buChar char="•"/>
            </a:pPr>
            <a:endParaRPr lang="fr-FR" sz="1400" dirty="0"/>
          </a:p>
          <a:p>
            <a:pPr marL="285750" indent="-285750">
              <a:buFont typeface="Arial" panose="020B0604020202020204" pitchFamily="34" charset="0"/>
              <a:buChar char="•"/>
            </a:pPr>
            <a:r>
              <a:rPr lang="fr-FR" sz="1600" dirty="0"/>
              <a:t>Performance du test pour le stimulus « </a:t>
            </a:r>
            <a:r>
              <a:rPr lang="fr-FR" sz="1600" dirty="0" err="1"/>
              <a:t>Window</a:t>
            </a:r>
            <a:r>
              <a:rPr lang="fr-FR" sz="1600" dirty="0"/>
              <a:t> » = AUC la plus élevée (valeur de 0.917)</a:t>
            </a:r>
          </a:p>
          <a:p>
            <a:r>
              <a:rPr lang="fr-FR" sz="1600" dirty="0">
                <a:sym typeface="Wingdings" panose="05000000000000000000" pitchFamily="2" charset="2"/>
              </a:rPr>
              <a:t>	</a:t>
            </a:r>
            <a:r>
              <a:rPr lang="fr-FR" sz="1400" dirty="0">
                <a:sym typeface="Wingdings" panose="05000000000000000000" pitchFamily="2" charset="2"/>
              </a:rPr>
              <a:t> </a:t>
            </a:r>
            <a:r>
              <a:rPr lang="fr-FR" sz="1400" dirty="0"/>
              <a:t>Pas de différence significative avec l’AUC du stimulus « How </a:t>
            </a:r>
            <a:r>
              <a:rPr lang="fr-FR" sz="1400" dirty="0" err="1"/>
              <a:t>old</a:t>
            </a:r>
            <a:r>
              <a:rPr lang="fr-FR" sz="1400" dirty="0"/>
              <a:t> are </a:t>
            </a:r>
            <a:r>
              <a:rPr lang="fr-FR" sz="1400" dirty="0" err="1"/>
              <a:t>you</a:t>
            </a:r>
            <a:r>
              <a:rPr lang="fr-FR" sz="1400" dirty="0"/>
              <a:t>? » </a:t>
            </a:r>
            <a:br>
              <a:rPr lang="fr-FR" sz="1400" dirty="0"/>
            </a:br>
            <a:r>
              <a:rPr lang="fr-FR" sz="1400" dirty="0"/>
              <a:t>	car les IC95% de ces AUC se chevauchent</a:t>
            </a:r>
          </a:p>
        </p:txBody>
      </p:sp>
      <p:grpSp>
        <p:nvGrpSpPr>
          <p:cNvPr id="20" name="Groupe 19"/>
          <p:cNvGrpSpPr/>
          <p:nvPr/>
        </p:nvGrpSpPr>
        <p:grpSpPr>
          <a:xfrm>
            <a:off x="2114800" y="1621908"/>
            <a:ext cx="4305251" cy="1669116"/>
            <a:chOff x="2114800" y="1621908"/>
            <a:chExt cx="4305251" cy="1669116"/>
          </a:xfrm>
        </p:grpSpPr>
        <p:sp>
          <p:nvSpPr>
            <p:cNvPr id="14" name="Triangle isocèle 13"/>
            <p:cNvSpPr/>
            <p:nvPr/>
          </p:nvSpPr>
          <p:spPr>
            <a:xfrm rot="17764813">
              <a:off x="1849153" y="2477475"/>
              <a:ext cx="1469461" cy="157638"/>
            </a:xfrm>
            <a:prstGeom prst="triangle">
              <a:avLst>
                <a:gd name="adj" fmla="val 88016"/>
              </a:avLst>
            </a:prstGeom>
            <a:pattFill prst="pct20">
              <a:fgClr>
                <a:srgbClr val="7030A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Triangle isocèle 14"/>
            <p:cNvSpPr/>
            <p:nvPr/>
          </p:nvSpPr>
          <p:spPr>
            <a:xfrm>
              <a:off x="2425566" y="1621908"/>
              <a:ext cx="3994485" cy="1592749"/>
            </a:xfrm>
            <a:prstGeom prst="triangle">
              <a:avLst>
                <a:gd name="adj" fmla="val 100000"/>
              </a:avLst>
            </a:prstGeom>
            <a:pattFill prst="pct20">
              <a:fgClr>
                <a:srgbClr val="7030A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Triangle isocèle 16"/>
            <p:cNvSpPr/>
            <p:nvPr/>
          </p:nvSpPr>
          <p:spPr>
            <a:xfrm rot="20266963">
              <a:off x="2269513" y="1963587"/>
              <a:ext cx="3994485" cy="455548"/>
            </a:xfrm>
            <a:prstGeom prst="triangle">
              <a:avLst>
                <a:gd name="adj" fmla="val 60820"/>
              </a:avLst>
            </a:prstGeom>
            <a:pattFill prst="pct20">
              <a:fgClr>
                <a:srgbClr val="7030A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Triangle isocèle 17"/>
            <p:cNvSpPr/>
            <p:nvPr/>
          </p:nvSpPr>
          <p:spPr>
            <a:xfrm rot="19644161">
              <a:off x="2114800" y="1830102"/>
              <a:ext cx="2442373" cy="674061"/>
            </a:xfrm>
            <a:prstGeom prst="triangle">
              <a:avLst>
                <a:gd name="adj" fmla="val 41683"/>
              </a:avLst>
            </a:prstGeom>
            <a:pattFill prst="pct20">
              <a:fgClr>
                <a:srgbClr val="7030A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2" name="Groupe 21"/>
          <p:cNvGrpSpPr/>
          <p:nvPr/>
        </p:nvGrpSpPr>
        <p:grpSpPr>
          <a:xfrm>
            <a:off x="2019793" y="1209342"/>
            <a:ext cx="4355154" cy="2022329"/>
            <a:chOff x="2039038" y="1199248"/>
            <a:chExt cx="4355154" cy="2022329"/>
          </a:xfrm>
        </p:grpSpPr>
        <p:sp>
          <p:nvSpPr>
            <p:cNvPr id="19" name="Triangle isocèle 18"/>
            <p:cNvSpPr/>
            <p:nvPr/>
          </p:nvSpPr>
          <p:spPr>
            <a:xfrm rot="20300640">
              <a:off x="2039038" y="1199248"/>
              <a:ext cx="4197551" cy="1255714"/>
            </a:xfrm>
            <a:prstGeom prst="triangle">
              <a:avLst>
                <a:gd name="adj" fmla="val 20488"/>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Triangle isocèle 20"/>
            <p:cNvSpPr/>
            <p:nvPr/>
          </p:nvSpPr>
          <p:spPr>
            <a:xfrm>
              <a:off x="2399707" y="1628828"/>
              <a:ext cx="3994485" cy="1592749"/>
            </a:xfrm>
            <a:prstGeom prst="triangle">
              <a:avLst>
                <a:gd name="adj" fmla="val 100000"/>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89656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0" y="902177"/>
            <a:ext cx="9144000" cy="3164278"/>
          </a:xfrm>
          <a:prstGeom prst="rect">
            <a:avLst/>
          </a:prstGeom>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57150" indent="0" fontAlgn="base">
              <a:lnSpc>
                <a:spcPct val="120000"/>
              </a:lnSpc>
              <a:spcBef>
                <a:spcPct val="0"/>
              </a:spcBef>
              <a:spcAft>
                <a:spcPts val="600"/>
              </a:spcAft>
              <a:buClr>
                <a:schemeClr val="accent1"/>
              </a:buClr>
              <a:buSzPct val="100000"/>
              <a:buFont typeface="Arial" pitchFamily="34" charset="0"/>
              <a:buNone/>
            </a:pPr>
            <a:endParaRPr lang="fr-FR" sz="1800" dirty="0"/>
          </a:p>
        </p:txBody>
      </p:sp>
      <p:cxnSp>
        <p:nvCxnSpPr>
          <p:cNvPr id="3" name="Connecteur droit 2"/>
          <p:cNvCxnSpPr/>
          <p:nvPr/>
        </p:nvCxnSpPr>
        <p:spPr>
          <a:xfrm>
            <a:off x="242899" y="730551"/>
            <a:ext cx="6691353"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Titre 1"/>
          <p:cNvSpPr txBox="1">
            <a:spLocks/>
          </p:cNvSpPr>
          <p:nvPr/>
        </p:nvSpPr>
        <p:spPr>
          <a:xfrm>
            <a:off x="242899" y="145013"/>
            <a:ext cx="8367990" cy="610650"/>
          </a:xfrm>
          <a:prstGeom prst="rect">
            <a:avLst/>
          </a:prstGeom>
        </p:spPr>
        <p:txBody>
          <a:bodyPr vert="horz" lIns="91440" tIns="45720" rIns="91440" bIns="45720" rtlCol="0" anchor="ctr">
            <a:normAutofit fontScale="97500"/>
          </a:bodyPr>
          <a:lstStyle>
            <a:defPPr>
              <a:defRPr lang="fr-FR"/>
            </a:defPPr>
            <a:lvl1pPr>
              <a:spcBef>
                <a:spcPct val="0"/>
              </a:spcBef>
              <a:buNone/>
              <a:defRPr sz="3600">
                <a:solidFill>
                  <a:schemeClr val="tx1">
                    <a:lumMod val="65000"/>
                    <a:lumOff val="35000"/>
                  </a:schemeClr>
                </a:solidFill>
                <a:latin typeface="+mj-lt"/>
                <a:ea typeface="+mj-ea"/>
                <a:cs typeface="+mj-cs"/>
              </a:defRPr>
            </a:lvl1pPr>
          </a:lstStyle>
          <a:p>
            <a:r>
              <a:rPr lang="fr-FR" sz="3200" dirty="0"/>
              <a:t>Rappel : Courbe ROC</a:t>
            </a:r>
          </a:p>
        </p:txBody>
      </p:sp>
      <p:pic>
        <p:nvPicPr>
          <p:cNvPr id="5" name="Image 4"/>
          <p:cNvPicPr>
            <a:picLocks noChangeAspect="1"/>
          </p:cNvPicPr>
          <p:nvPr/>
        </p:nvPicPr>
        <p:blipFill rotWithShape="1">
          <a:blip r:embed="rId2"/>
          <a:srcRect l="33806" t="28588" r="23153" b="9963"/>
          <a:stretch/>
        </p:blipFill>
        <p:spPr>
          <a:xfrm>
            <a:off x="39568" y="1705076"/>
            <a:ext cx="3788751" cy="3042629"/>
          </a:xfrm>
          <a:prstGeom prst="rect">
            <a:avLst/>
          </a:prstGeom>
        </p:spPr>
      </p:pic>
      <p:sp>
        <p:nvSpPr>
          <p:cNvPr id="7" name="Rectangle 6"/>
          <p:cNvSpPr/>
          <p:nvPr/>
        </p:nvSpPr>
        <p:spPr>
          <a:xfrm>
            <a:off x="4094855" y="5133134"/>
            <a:ext cx="4423506" cy="954107"/>
          </a:xfrm>
          <a:prstGeom prst="rect">
            <a:avLst/>
          </a:prstGeom>
          <a:solidFill>
            <a:schemeClr val="bg1"/>
          </a:solidFill>
          <a:ln>
            <a:noFill/>
          </a:ln>
        </p:spPr>
        <p:txBody>
          <a:bodyPr wrap="square">
            <a:spAutoFit/>
          </a:bodyPr>
          <a:lstStyle/>
          <a:p>
            <a:pPr algn="just"/>
            <a:r>
              <a:rPr lang="fr-FR" sz="1400" dirty="0"/>
              <a:t>Exemple, valeur seuil = 3 : Seuil donnant la sensibilité maximale pour une spécificité la moins dégradée possible</a:t>
            </a:r>
          </a:p>
          <a:p>
            <a:pPr marL="285750" indent="-285750" algn="just">
              <a:buFont typeface="Wingdings" panose="05000000000000000000" pitchFamily="2" charset="2"/>
              <a:buChar char="à"/>
            </a:pPr>
            <a:r>
              <a:rPr lang="fr-FR" sz="1400" dirty="0">
                <a:sym typeface="Wingdings" panose="05000000000000000000" pitchFamily="2" charset="2"/>
              </a:rPr>
              <a:t>Seuil 4 : diminution de la Sensibilité</a:t>
            </a:r>
          </a:p>
          <a:p>
            <a:pPr marL="285750" indent="-285750" algn="just">
              <a:buFont typeface="Wingdings" panose="05000000000000000000" pitchFamily="2" charset="2"/>
              <a:buChar char="à"/>
            </a:pPr>
            <a:r>
              <a:rPr lang="fr-FR" sz="1400" dirty="0">
                <a:sym typeface="Wingdings" panose="05000000000000000000" pitchFamily="2" charset="2"/>
              </a:rPr>
              <a:t>Seuil 2 : Se identique pour </a:t>
            </a:r>
            <a:r>
              <a:rPr lang="fr-FR" sz="1400" dirty="0" err="1">
                <a:sym typeface="Wingdings" panose="05000000000000000000" pitchFamily="2" charset="2"/>
              </a:rPr>
              <a:t>Sp</a:t>
            </a:r>
            <a:r>
              <a:rPr lang="fr-FR" sz="1400" dirty="0">
                <a:sym typeface="Wingdings" panose="05000000000000000000" pitchFamily="2" charset="2"/>
              </a:rPr>
              <a:t> diminuée</a:t>
            </a:r>
            <a:r>
              <a:rPr lang="fr-FR" sz="1400" dirty="0"/>
              <a:t> </a:t>
            </a:r>
          </a:p>
        </p:txBody>
      </p:sp>
      <p:grpSp>
        <p:nvGrpSpPr>
          <p:cNvPr id="10" name="Groupe 9"/>
          <p:cNvGrpSpPr/>
          <p:nvPr/>
        </p:nvGrpSpPr>
        <p:grpSpPr>
          <a:xfrm>
            <a:off x="3867887" y="1592916"/>
            <a:ext cx="5188682" cy="3266947"/>
            <a:chOff x="3955370" y="1592918"/>
            <a:chExt cx="5188682" cy="3266947"/>
          </a:xfrm>
        </p:grpSpPr>
        <p:pic>
          <p:nvPicPr>
            <p:cNvPr id="6" name="Image 5"/>
            <p:cNvPicPr>
              <a:picLocks noChangeAspect="1"/>
            </p:cNvPicPr>
            <p:nvPr/>
          </p:nvPicPr>
          <p:blipFill rotWithShape="1">
            <a:blip r:embed="rId3"/>
            <a:srcRect l="28481" t="27342" r="17690" b="12405"/>
            <a:stretch/>
          </p:blipFill>
          <p:spPr>
            <a:xfrm>
              <a:off x="3955370" y="1592918"/>
              <a:ext cx="5188682" cy="3266947"/>
            </a:xfrm>
            <a:prstGeom prst="rect">
              <a:avLst/>
            </a:prstGeom>
          </p:spPr>
        </p:pic>
        <p:sp>
          <p:nvSpPr>
            <p:cNvPr id="9" name="Rectangle 8"/>
            <p:cNvSpPr/>
            <p:nvPr/>
          </p:nvSpPr>
          <p:spPr>
            <a:xfrm>
              <a:off x="6578600" y="3771900"/>
              <a:ext cx="2463800" cy="2945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 name="ZoneTexte 7"/>
          <p:cNvSpPr txBox="1"/>
          <p:nvPr/>
        </p:nvSpPr>
        <p:spPr>
          <a:xfrm>
            <a:off x="436418" y="1319645"/>
            <a:ext cx="7316875" cy="369332"/>
          </a:xfrm>
          <a:prstGeom prst="rect">
            <a:avLst/>
          </a:prstGeom>
          <a:noFill/>
        </p:spPr>
        <p:txBody>
          <a:bodyPr wrap="none" rtlCol="0">
            <a:spAutoFit/>
          </a:bodyPr>
          <a:lstStyle/>
          <a:p>
            <a:r>
              <a:rPr lang="fr-FR" dirty="0"/>
              <a:t>Exemple d’un test quantitatif (variable continue) et détermination d’un seuil</a:t>
            </a:r>
          </a:p>
        </p:txBody>
      </p:sp>
    </p:spTree>
    <p:extLst>
      <p:ext uri="{BB962C8B-B14F-4D97-AF65-F5344CB8AC3E}">
        <p14:creationId xmlns:p14="http://schemas.microsoft.com/office/powerpoint/2010/main" val="3589516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necteur droit 1"/>
          <p:cNvCxnSpPr/>
          <p:nvPr/>
        </p:nvCxnSpPr>
        <p:spPr>
          <a:xfrm>
            <a:off x="395536" y="980728"/>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 name="Titre 1"/>
          <p:cNvSpPr txBox="1">
            <a:spLocks/>
          </p:cNvSpPr>
          <p:nvPr/>
        </p:nvSpPr>
        <p:spPr>
          <a:xfrm>
            <a:off x="403920" y="269032"/>
            <a:ext cx="8229600" cy="79208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dirty="0">
                <a:solidFill>
                  <a:schemeClr val="tx1">
                    <a:lumMod val="65000"/>
                    <a:lumOff val="35000"/>
                  </a:schemeClr>
                </a:solidFill>
              </a:rPr>
              <a:t>Biais à vérifier</a:t>
            </a:r>
          </a:p>
        </p:txBody>
      </p:sp>
      <p:sp>
        <p:nvSpPr>
          <p:cNvPr id="4" name="Espace réservé du contenu 2"/>
          <p:cNvSpPr txBox="1">
            <a:spLocks/>
          </p:cNvSpPr>
          <p:nvPr/>
        </p:nvSpPr>
        <p:spPr>
          <a:xfrm>
            <a:off x="396598" y="1196751"/>
            <a:ext cx="8442602" cy="5089749"/>
          </a:xfrm>
          <a:prstGeom prst="rect">
            <a:avLst/>
          </a:prstGeom>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fr-FR" sz="2000" b="1" dirty="0"/>
              <a:t>Biais de spectre</a:t>
            </a:r>
          </a:p>
          <a:p>
            <a:pPr lvl="1"/>
            <a:r>
              <a:rPr lang="fr-FR" sz="1800" dirty="0"/>
              <a:t>Population cible ?</a:t>
            </a:r>
          </a:p>
          <a:p>
            <a:pPr lvl="1"/>
            <a:r>
              <a:rPr lang="fr-FR" sz="1800" dirty="0"/>
              <a:t>Inclusion de patients consécutifs, sans connaissance du statut malade / non malade</a:t>
            </a:r>
          </a:p>
          <a:p>
            <a:r>
              <a:rPr lang="fr-FR" sz="2000" b="1" dirty="0"/>
              <a:t>Biais d’observation</a:t>
            </a:r>
          </a:p>
          <a:p>
            <a:pPr lvl="1"/>
            <a:r>
              <a:rPr lang="fr-FR" sz="1800" dirty="0"/>
              <a:t>Formation des évaluateurs + étude de la reproductibilité</a:t>
            </a:r>
            <a:endParaRPr lang="fr-FR" sz="2000" dirty="0"/>
          </a:p>
          <a:p>
            <a:r>
              <a:rPr lang="fr-FR" sz="2000" b="1" dirty="0"/>
              <a:t>Biais d’interprétation</a:t>
            </a:r>
          </a:p>
          <a:p>
            <a:pPr lvl="1"/>
            <a:r>
              <a:rPr lang="fr-FR" sz="1800" dirty="0"/>
              <a:t> Test de référence réalisé après le test de voix chuchotée</a:t>
            </a:r>
          </a:p>
          <a:p>
            <a:pPr lvl="1"/>
            <a:r>
              <a:rPr lang="fr-FR" sz="1800" dirty="0"/>
              <a:t>Test de référence standardisé / audiomètre calibré</a:t>
            </a:r>
          </a:p>
          <a:p>
            <a:r>
              <a:rPr lang="fr-FR" sz="2000" b="1" dirty="0"/>
              <a:t>Biais d’incorporation </a:t>
            </a:r>
            <a:r>
              <a:rPr lang="fr-FR" sz="1800" dirty="0"/>
              <a:t>-&gt; Non applicable ici</a:t>
            </a:r>
          </a:p>
          <a:p>
            <a:r>
              <a:rPr lang="fr-FR" sz="2000" b="1" dirty="0"/>
              <a:t>Biais de vérification</a:t>
            </a:r>
          </a:p>
          <a:p>
            <a:pPr lvl="1"/>
            <a:r>
              <a:rPr lang="fr-FR" sz="1800" dirty="0"/>
              <a:t>Tous les patients réalisent le test de référence</a:t>
            </a:r>
          </a:p>
          <a:p>
            <a:r>
              <a:rPr lang="fr-FR" sz="2000" b="1" dirty="0"/>
              <a:t>Biais d’ordre séquentiel</a:t>
            </a:r>
          </a:p>
          <a:p>
            <a:pPr lvl="1"/>
            <a:r>
              <a:rPr lang="fr-FR" sz="1800" dirty="0"/>
              <a:t>Les deux tests ont été administrés durant la même consultation </a:t>
            </a:r>
          </a:p>
        </p:txBody>
      </p:sp>
    </p:spTree>
    <p:extLst>
      <p:ext uri="{BB962C8B-B14F-4D97-AF65-F5344CB8AC3E}">
        <p14:creationId xmlns:p14="http://schemas.microsoft.com/office/powerpoint/2010/main" val="96038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252316" y="118765"/>
            <a:ext cx="8597153" cy="1440161"/>
          </a:xfrm>
          <a:prstGeom prst="rect">
            <a:avLst/>
          </a:prstGeom>
        </p:spPr>
        <p:txBody>
          <a:bodyPr vert="horz" lIns="91440" tIns="45720" rIns="91440" bIns="45720" rtlCol="0" anchor="ctr">
            <a:no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r>
              <a:rPr lang="en-US" sz="3200" b="1" dirty="0">
                <a:solidFill>
                  <a:srgbClr val="FF0000"/>
                </a:solidFill>
              </a:rPr>
              <a:t>Article 2 : </a:t>
            </a:r>
            <a:br>
              <a:rPr lang="en-US" sz="3200" b="1" dirty="0">
                <a:solidFill>
                  <a:schemeClr val="accent6"/>
                </a:solidFill>
              </a:rPr>
            </a:br>
            <a:r>
              <a:rPr lang="fr-FR" sz="2800" b="1" dirty="0" err="1">
                <a:solidFill>
                  <a:schemeClr val="accent6"/>
                </a:solidFill>
              </a:rPr>
              <a:t>Mortality</a:t>
            </a:r>
            <a:r>
              <a:rPr lang="fr-FR" sz="2800" b="1" dirty="0">
                <a:solidFill>
                  <a:schemeClr val="accent6"/>
                </a:solidFill>
              </a:rPr>
              <a:t> </a:t>
            </a:r>
            <a:r>
              <a:rPr lang="fr-FR" sz="2800" b="1" dirty="0" err="1">
                <a:solidFill>
                  <a:schemeClr val="accent6"/>
                </a:solidFill>
              </a:rPr>
              <a:t>Results</a:t>
            </a:r>
            <a:r>
              <a:rPr lang="fr-FR" sz="2800" b="1" dirty="0">
                <a:solidFill>
                  <a:schemeClr val="accent6"/>
                </a:solidFill>
              </a:rPr>
              <a:t> </a:t>
            </a:r>
            <a:r>
              <a:rPr lang="fr-FR" sz="2800" b="1" dirty="0" err="1">
                <a:solidFill>
                  <a:schemeClr val="accent6"/>
                </a:solidFill>
              </a:rPr>
              <a:t>from</a:t>
            </a:r>
            <a:r>
              <a:rPr lang="fr-FR" sz="2800" b="1" dirty="0">
                <a:solidFill>
                  <a:schemeClr val="accent6"/>
                </a:solidFill>
              </a:rPr>
              <a:t> a </a:t>
            </a:r>
            <a:r>
              <a:rPr lang="fr-FR" sz="2800" b="1" dirty="0" err="1">
                <a:solidFill>
                  <a:schemeClr val="accent6"/>
                </a:solidFill>
              </a:rPr>
              <a:t>Randomized</a:t>
            </a:r>
            <a:r>
              <a:rPr lang="fr-FR" sz="2800" b="1" dirty="0">
                <a:solidFill>
                  <a:schemeClr val="accent6"/>
                </a:solidFill>
              </a:rPr>
              <a:t> Prostate-Cancer Screening Trial  </a:t>
            </a:r>
            <a:r>
              <a:rPr lang="en-US" sz="2800" b="1" dirty="0">
                <a:solidFill>
                  <a:schemeClr val="accent6"/>
                </a:solidFill>
              </a:rPr>
              <a:t> </a:t>
            </a:r>
            <a:endParaRPr lang="fr-FR" sz="2800" b="1" dirty="0">
              <a:solidFill>
                <a:schemeClr val="accent6"/>
              </a:solidFill>
            </a:endParaRPr>
          </a:p>
        </p:txBody>
      </p:sp>
      <p:sp>
        <p:nvSpPr>
          <p:cNvPr id="8" name="Forme libre 7"/>
          <p:cNvSpPr/>
          <p:nvPr/>
        </p:nvSpPr>
        <p:spPr>
          <a:xfrm>
            <a:off x="571502" y="2050593"/>
            <a:ext cx="7590524" cy="237356"/>
          </a:xfrm>
          <a:custGeom>
            <a:avLst/>
            <a:gdLst>
              <a:gd name="connsiteX0" fmla="*/ 0 w 5154917"/>
              <a:gd name="connsiteY0" fmla="*/ 67632 h 164367"/>
              <a:gd name="connsiteX1" fmla="*/ 1000125 w 5154917"/>
              <a:gd name="connsiteY1" fmla="*/ 162882 h 164367"/>
              <a:gd name="connsiteX2" fmla="*/ 2800350 w 5154917"/>
              <a:gd name="connsiteY2" fmla="*/ 957 h 164367"/>
              <a:gd name="connsiteX3" fmla="*/ 4800600 w 5154917"/>
              <a:gd name="connsiteY3" fmla="*/ 96207 h 164367"/>
              <a:gd name="connsiteX4" fmla="*/ 5143500 w 5154917"/>
              <a:gd name="connsiteY4" fmla="*/ 105732 h 164367"/>
              <a:gd name="connsiteX0" fmla="*/ 0 w 4983467"/>
              <a:gd name="connsiteY0" fmla="*/ 10482 h 162900"/>
              <a:gd name="connsiteX1" fmla="*/ 828675 w 4983467"/>
              <a:gd name="connsiteY1" fmla="*/ 162882 h 162900"/>
              <a:gd name="connsiteX2" fmla="*/ 2628900 w 4983467"/>
              <a:gd name="connsiteY2" fmla="*/ 957 h 162900"/>
              <a:gd name="connsiteX3" fmla="*/ 4629150 w 4983467"/>
              <a:gd name="connsiteY3" fmla="*/ 96207 h 162900"/>
              <a:gd name="connsiteX4" fmla="*/ 4972050 w 4983467"/>
              <a:gd name="connsiteY4" fmla="*/ 105732 h 162900"/>
              <a:gd name="connsiteX0" fmla="*/ 0 w 4983467"/>
              <a:gd name="connsiteY0" fmla="*/ 10482 h 162923"/>
              <a:gd name="connsiteX1" fmla="*/ 828675 w 4983467"/>
              <a:gd name="connsiteY1" fmla="*/ 162882 h 162923"/>
              <a:gd name="connsiteX2" fmla="*/ 2628900 w 4983467"/>
              <a:gd name="connsiteY2" fmla="*/ 957 h 162923"/>
              <a:gd name="connsiteX3" fmla="*/ 4629150 w 4983467"/>
              <a:gd name="connsiteY3" fmla="*/ 96207 h 162923"/>
              <a:gd name="connsiteX4" fmla="*/ 4972050 w 4983467"/>
              <a:gd name="connsiteY4" fmla="*/ 105732 h 162923"/>
              <a:gd name="connsiteX0" fmla="*/ 0 w 4972050"/>
              <a:gd name="connsiteY0" fmla="*/ 0 h 152459"/>
              <a:gd name="connsiteX1" fmla="*/ 828675 w 4972050"/>
              <a:gd name="connsiteY1" fmla="*/ 152400 h 152459"/>
              <a:gd name="connsiteX2" fmla="*/ 2876550 w 4972050"/>
              <a:gd name="connsiteY2" fmla="*/ 19050 h 152459"/>
              <a:gd name="connsiteX3" fmla="*/ 4629150 w 4972050"/>
              <a:gd name="connsiteY3" fmla="*/ 85725 h 152459"/>
              <a:gd name="connsiteX4" fmla="*/ 4972050 w 4972050"/>
              <a:gd name="connsiteY4" fmla="*/ 95250 h 152459"/>
              <a:gd name="connsiteX0" fmla="*/ 0 w 5314950"/>
              <a:gd name="connsiteY0" fmla="*/ 0 h 617991"/>
              <a:gd name="connsiteX1" fmla="*/ 1171575 w 5314950"/>
              <a:gd name="connsiteY1" fmla="*/ 600075 h 617991"/>
              <a:gd name="connsiteX2" fmla="*/ 3219450 w 5314950"/>
              <a:gd name="connsiteY2" fmla="*/ 466725 h 617991"/>
              <a:gd name="connsiteX3" fmla="*/ 4972050 w 5314950"/>
              <a:gd name="connsiteY3" fmla="*/ 533400 h 617991"/>
              <a:gd name="connsiteX4" fmla="*/ 5314950 w 5314950"/>
              <a:gd name="connsiteY4" fmla="*/ 542925 h 617991"/>
              <a:gd name="connsiteX0" fmla="*/ 0 w 5314950"/>
              <a:gd name="connsiteY0" fmla="*/ 0 h 617991"/>
              <a:gd name="connsiteX1" fmla="*/ 1171575 w 5314950"/>
              <a:gd name="connsiteY1" fmla="*/ 600075 h 617991"/>
              <a:gd name="connsiteX2" fmla="*/ 3219450 w 5314950"/>
              <a:gd name="connsiteY2" fmla="*/ 466725 h 617991"/>
              <a:gd name="connsiteX3" fmla="*/ 4972050 w 5314950"/>
              <a:gd name="connsiteY3" fmla="*/ 533400 h 617991"/>
              <a:gd name="connsiteX4" fmla="*/ 5314950 w 5314950"/>
              <a:gd name="connsiteY4" fmla="*/ 542925 h 617991"/>
              <a:gd name="connsiteX0" fmla="*/ 0 w 5495925"/>
              <a:gd name="connsiteY0" fmla="*/ 0 h 668367"/>
              <a:gd name="connsiteX1" fmla="*/ 1352550 w 5495925"/>
              <a:gd name="connsiteY1" fmla="*/ 647700 h 668367"/>
              <a:gd name="connsiteX2" fmla="*/ 3400425 w 5495925"/>
              <a:gd name="connsiteY2" fmla="*/ 514350 h 668367"/>
              <a:gd name="connsiteX3" fmla="*/ 5153025 w 5495925"/>
              <a:gd name="connsiteY3" fmla="*/ 581025 h 668367"/>
              <a:gd name="connsiteX4" fmla="*/ 5495925 w 5495925"/>
              <a:gd name="connsiteY4" fmla="*/ 590550 h 668367"/>
              <a:gd name="connsiteX0" fmla="*/ 0 w 5495925"/>
              <a:gd name="connsiteY0" fmla="*/ 0 h 668367"/>
              <a:gd name="connsiteX1" fmla="*/ 1352550 w 5495925"/>
              <a:gd name="connsiteY1" fmla="*/ 647700 h 668367"/>
              <a:gd name="connsiteX2" fmla="*/ 3400425 w 5495925"/>
              <a:gd name="connsiteY2" fmla="*/ 514350 h 668367"/>
              <a:gd name="connsiteX3" fmla="*/ 5153025 w 5495925"/>
              <a:gd name="connsiteY3" fmla="*/ 581025 h 668367"/>
              <a:gd name="connsiteX4" fmla="*/ 5495925 w 5495925"/>
              <a:gd name="connsiteY4" fmla="*/ 590550 h 668367"/>
              <a:gd name="connsiteX0" fmla="*/ 0 w 5800725"/>
              <a:gd name="connsiteY0" fmla="*/ 0 h 638131"/>
              <a:gd name="connsiteX1" fmla="*/ 1657350 w 5800725"/>
              <a:gd name="connsiteY1" fmla="*/ 619125 h 638131"/>
              <a:gd name="connsiteX2" fmla="*/ 3705225 w 5800725"/>
              <a:gd name="connsiteY2" fmla="*/ 485775 h 638131"/>
              <a:gd name="connsiteX3" fmla="*/ 5457825 w 5800725"/>
              <a:gd name="connsiteY3" fmla="*/ 552450 h 638131"/>
              <a:gd name="connsiteX4" fmla="*/ 5800725 w 5800725"/>
              <a:gd name="connsiteY4" fmla="*/ 561975 h 638131"/>
              <a:gd name="connsiteX0" fmla="*/ 0 w 5800725"/>
              <a:gd name="connsiteY0" fmla="*/ 0 h 638131"/>
              <a:gd name="connsiteX1" fmla="*/ 1657350 w 5800725"/>
              <a:gd name="connsiteY1" fmla="*/ 619125 h 638131"/>
              <a:gd name="connsiteX2" fmla="*/ 3705225 w 5800725"/>
              <a:gd name="connsiteY2" fmla="*/ 485775 h 638131"/>
              <a:gd name="connsiteX3" fmla="*/ 5457825 w 5800725"/>
              <a:gd name="connsiteY3" fmla="*/ 552450 h 638131"/>
              <a:gd name="connsiteX4" fmla="*/ 5800725 w 5800725"/>
              <a:gd name="connsiteY4" fmla="*/ 561975 h 638131"/>
              <a:gd name="connsiteX0" fmla="*/ 185340 w 5986065"/>
              <a:gd name="connsiteY0" fmla="*/ 0 h 623529"/>
              <a:gd name="connsiteX1" fmla="*/ 103461 w 5986065"/>
              <a:gd name="connsiteY1" fmla="*/ 292655 h 623529"/>
              <a:gd name="connsiteX2" fmla="*/ 1842690 w 5986065"/>
              <a:gd name="connsiteY2" fmla="*/ 619125 h 623529"/>
              <a:gd name="connsiteX3" fmla="*/ 3890565 w 5986065"/>
              <a:gd name="connsiteY3" fmla="*/ 485775 h 623529"/>
              <a:gd name="connsiteX4" fmla="*/ 5643165 w 5986065"/>
              <a:gd name="connsiteY4" fmla="*/ 552450 h 623529"/>
              <a:gd name="connsiteX5" fmla="*/ 5986065 w 5986065"/>
              <a:gd name="connsiteY5" fmla="*/ 561975 h 623529"/>
              <a:gd name="connsiteX0" fmla="*/ 0 w 6372225"/>
              <a:gd name="connsiteY0" fmla="*/ 197013 h 353817"/>
              <a:gd name="connsiteX1" fmla="*/ 489621 w 6372225"/>
              <a:gd name="connsiteY1" fmla="*/ 22943 h 353817"/>
              <a:gd name="connsiteX2" fmla="*/ 2228850 w 6372225"/>
              <a:gd name="connsiteY2" fmla="*/ 349413 h 353817"/>
              <a:gd name="connsiteX3" fmla="*/ 4276725 w 6372225"/>
              <a:gd name="connsiteY3" fmla="*/ 216063 h 353817"/>
              <a:gd name="connsiteX4" fmla="*/ 6029325 w 6372225"/>
              <a:gd name="connsiteY4" fmla="*/ 282738 h 353817"/>
              <a:gd name="connsiteX5" fmla="*/ 6372225 w 6372225"/>
              <a:gd name="connsiteY5" fmla="*/ 292263 h 353817"/>
              <a:gd name="connsiteX0" fmla="*/ 0 w 6372225"/>
              <a:gd name="connsiteY0" fmla="*/ 110358 h 264091"/>
              <a:gd name="connsiteX1" fmla="*/ 1051596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6372225"/>
              <a:gd name="connsiteY0" fmla="*/ 110358 h 264091"/>
              <a:gd name="connsiteX1" fmla="*/ 1051596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6372225"/>
              <a:gd name="connsiteY0" fmla="*/ 110358 h 264091"/>
              <a:gd name="connsiteX1" fmla="*/ 1061121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5743575"/>
              <a:gd name="connsiteY0" fmla="*/ 54828 h 275236"/>
              <a:gd name="connsiteX1" fmla="*/ 432471 w 5743575"/>
              <a:gd name="connsiteY1" fmla="*/ 42683 h 275236"/>
              <a:gd name="connsiteX2" fmla="*/ 1600200 w 5743575"/>
              <a:gd name="connsiteY2" fmla="*/ 273903 h 275236"/>
              <a:gd name="connsiteX3" fmla="*/ 3648075 w 5743575"/>
              <a:gd name="connsiteY3" fmla="*/ 140553 h 275236"/>
              <a:gd name="connsiteX4" fmla="*/ 5400675 w 5743575"/>
              <a:gd name="connsiteY4" fmla="*/ 207228 h 275236"/>
              <a:gd name="connsiteX5" fmla="*/ 5743575 w 5743575"/>
              <a:gd name="connsiteY5" fmla="*/ 216753 h 275236"/>
              <a:gd name="connsiteX0" fmla="*/ 704361 w 5362086"/>
              <a:gd name="connsiteY0" fmla="*/ 0 h 1430083"/>
              <a:gd name="connsiteX1" fmla="*/ 50982 w 5362086"/>
              <a:gd name="connsiteY1" fmla="*/ 1197530 h 1430083"/>
              <a:gd name="connsiteX2" fmla="*/ 1218711 w 5362086"/>
              <a:gd name="connsiteY2" fmla="*/ 1428750 h 1430083"/>
              <a:gd name="connsiteX3" fmla="*/ 3266586 w 5362086"/>
              <a:gd name="connsiteY3" fmla="*/ 1295400 h 1430083"/>
              <a:gd name="connsiteX4" fmla="*/ 5019186 w 5362086"/>
              <a:gd name="connsiteY4" fmla="*/ 1362075 h 1430083"/>
              <a:gd name="connsiteX5" fmla="*/ 5362086 w 5362086"/>
              <a:gd name="connsiteY5" fmla="*/ 1371600 h 1430083"/>
              <a:gd name="connsiteX0" fmla="*/ 877921 w 5535646"/>
              <a:gd name="connsiteY0" fmla="*/ 0 h 1430083"/>
              <a:gd name="connsiteX1" fmla="*/ 224542 w 5535646"/>
              <a:gd name="connsiteY1" fmla="*/ 1197530 h 1430083"/>
              <a:gd name="connsiteX2" fmla="*/ 1392271 w 5535646"/>
              <a:gd name="connsiteY2" fmla="*/ 1428750 h 1430083"/>
              <a:gd name="connsiteX3" fmla="*/ 3440146 w 5535646"/>
              <a:gd name="connsiteY3" fmla="*/ 1295400 h 1430083"/>
              <a:gd name="connsiteX4" fmla="*/ 5192746 w 5535646"/>
              <a:gd name="connsiteY4" fmla="*/ 1362075 h 1430083"/>
              <a:gd name="connsiteX5" fmla="*/ 5535646 w 5535646"/>
              <a:gd name="connsiteY5" fmla="*/ 1371600 h 1430083"/>
              <a:gd name="connsiteX0" fmla="*/ 877921 w 5535646"/>
              <a:gd name="connsiteY0" fmla="*/ 0 h 1477896"/>
              <a:gd name="connsiteX1" fmla="*/ 224542 w 5535646"/>
              <a:gd name="connsiteY1" fmla="*/ 1197530 h 1477896"/>
              <a:gd name="connsiteX2" fmla="*/ 1392271 w 5535646"/>
              <a:gd name="connsiteY2" fmla="*/ 1428750 h 1477896"/>
              <a:gd name="connsiteX3" fmla="*/ 3440146 w 5535646"/>
              <a:gd name="connsiteY3" fmla="*/ 1295400 h 1477896"/>
              <a:gd name="connsiteX4" fmla="*/ 5192746 w 5535646"/>
              <a:gd name="connsiteY4" fmla="*/ 1362075 h 1477896"/>
              <a:gd name="connsiteX5" fmla="*/ 5535646 w 5535646"/>
              <a:gd name="connsiteY5" fmla="*/ 1371600 h 1477896"/>
              <a:gd name="connsiteX0" fmla="*/ 0 w 5311104"/>
              <a:gd name="connsiteY0" fmla="*/ 0 h 280366"/>
              <a:gd name="connsiteX1" fmla="*/ 1167729 w 5311104"/>
              <a:gd name="connsiteY1" fmla="*/ 231220 h 280366"/>
              <a:gd name="connsiteX2" fmla="*/ 3215604 w 5311104"/>
              <a:gd name="connsiteY2" fmla="*/ 97870 h 280366"/>
              <a:gd name="connsiteX3" fmla="*/ 4968204 w 5311104"/>
              <a:gd name="connsiteY3" fmla="*/ 164545 h 280366"/>
              <a:gd name="connsiteX4" fmla="*/ 5311104 w 5311104"/>
              <a:gd name="connsiteY4" fmla="*/ 174070 h 280366"/>
              <a:gd name="connsiteX0" fmla="*/ 0 w 5482554"/>
              <a:gd name="connsiteY0" fmla="*/ 0 h 340771"/>
              <a:gd name="connsiteX1" fmla="*/ 1339179 w 5482554"/>
              <a:gd name="connsiteY1" fmla="*/ 335995 h 340771"/>
              <a:gd name="connsiteX2" fmla="*/ 3387054 w 5482554"/>
              <a:gd name="connsiteY2" fmla="*/ 202645 h 340771"/>
              <a:gd name="connsiteX3" fmla="*/ 5139654 w 5482554"/>
              <a:gd name="connsiteY3" fmla="*/ 269320 h 340771"/>
              <a:gd name="connsiteX4" fmla="*/ 5482554 w 5482554"/>
              <a:gd name="connsiteY4" fmla="*/ 278845 h 340771"/>
              <a:gd name="connsiteX0" fmla="*/ 0 w 5482554"/>
              <a:gd name="connsiteY0" fmla="*/ 0 h 340771"/>
              <a:gd name="connsiteX1" fmla="*/ 1339179 w 5482554"/>
              <a:gd name="connsiteY1" fmla="*/ 335995 h 340771"/>
              <a:gd name="connsiteX2" fmla="*/ 3387054 w 5482554"/>
              <a:gd name="connsiteY2" fmla="*/ 202645 h 340771"/>
              <a:gd name="connsiteX3" fmla="*/ 5139654 w 5482554"/>
              <a:gd name="connsiteY3" fmla="*/ 269320 h 340771"/>
              <a:gd name="connsiteX4" fmla="*/ 5482554 w 5482554"/>
              <a:gd name="connsiteY4" fmla="*/ 278845 h 340771"/>
              <a:gd name="connsiteX0" fmla="*/ 0 w 5501604"/>
              <a:gd name="connsiteY0" fmla="*/ 0 h 157447"/>
              <a:gd name="connsiteX1" fmla="*/ 1358229 w 5501604"/>
              <a:gd name="connsiteY1" fmla="*/ 155020 h 157447"/>
              <a:gd name="connsiteX2" fmla="*/ 3406104 w 5501604"/>
              <a:gd name="connsiteY2" fmla="*/ 21670 h 157447"/>
              <a:gd name="connsiteX3" fmla="*/ 5158704 w 5501604"/>
              <a:gd name="connsiteY3" fmla="*/ 88345 h 157447"/>
              <a:gd name="connsiteX4" fmla="*/ 5501604 w 5501604"/>
              <a:gd name="connsiteY4" fmla="*/ 97870 h 157447"/>
              <a:gd name="connsiteX0" fmla="*/ 0 w 5501604"/>
              <a:gd name="connsiteY0" fmla="*/ 16098 h 171194"/>
              <a:gd name="connsiteX1" fmla="*/ 1358229 w 5501604"/>
              <a:gd name="connsiteY1" fmla="*/ 171118 h 171194"/>
              <a:gd name="connsiteX2" fmla="*/ 3406104 w 5501604"/>
              <a:gd name="connsiteY2" fmla="*/ 37768 h 171194"/>
              <a:gd name="connsiteX3" fmla="*/ 5158704 w 5501604"/>
              <a:gd name="connsiteY3" fmla="*/ 104443 h 171194"/>
              <a:gd name="connsiteX4" fmla="*/ 5501604 w 5501604"/>
              <a:gd name="connsiteY4" fmla="*/ 113968 h 171194"/>
              <a:gd name="connsiteX0" fmla="*/ 0 w 5501604"/>
              <a:gd name="connsiteY0" fmla="*/ 12680 h 243951"/>
              <a:gd name="connsiteX1" fmla="*/ 1853529 w 5501604"/>
              <a:gd name="connsiteY1" fmla="*/ 243900 h 243951"/>
              <a:gd name="connsiteX2" fmla="*/ 3406104 w 5501604"/>
              <a:gd name="connsiteY2" fmla="*/ 34350 h 243951"/>
              <a:gd name="connsiteX3" fmla="*/ 5158704 w 5501604"/>
              <a:gd name="connsiteY3" fmla="*/ 101025 h 243951"/>
              <a:gd name="connsiteX4" fmla="*/ 5501604 w 5501604"/>
              <a:gd name="connsiteY4" fmla="*/ 110550 h 243951"/>
              <a:gd name="connsiteX0" fmla="*/ 0 w 5501604"/>
              <a:gd name="connsiteY0" fmla="*/ 12680 h 243951"/>
              <a:gd name="connsiteX1" fmla="*/ 1853529 w 5501604"/>
              <a:gd name="connsiteY1" fmla="*/ 243900 h 243951"/>
              <a:gd name="connsiteX2" fmla="*/ 3406104 w 5501604"/>
              <a:gd name="connsiteY2" fmla="*/ 34350 h 243951"/>
              <a:gd name="connsiteX3" fmla="*/ 5158704 w 5501604"/>
              <a:gd name="connsiteY3" fmla="*/ 101025 h 243951"/>
              <a:gd name="connsiteX4" fmla="*/ 5501604 w 5501604"/>
              <a:gd name="connsiteY4" fmla="*/ 110550 h 243951"/>
              <a:gd name="connsiteX0" fmla="*/ 0 w 5501604"/>
              <a:gd name="connsiteY0" fmla="*/ 12680 h 243954"/>
              <a:gd name="connsiteX1" fmla="*/ 1853529 w 5501604"/>
              <a:gd name="connsiteY1" fmla="*/ 243900 h 243954"/>
              <a:gd name="connsiteX2" fmla="*/ 3406104 w 5501604"/>
              <a:gd name="connsiteY2" fmla="*/ 34350 h 243954"/>
              <a:gd name="connsiteX3" fmla="*/ 5158704 w 5501604"/>
              <a:gd name="connsiteY3" fmla="*/ 101025 h 243954"/>
              <a:gd name="connsiteX4" fmla="*/ 5501604 w 5501604"/>
              <a:gd name="connsiteY4" fmla="*/ 110550 h 243954"/>
              <a:gd name="connsiteX0" fmla="*/ 0 w 5501604"/>
              <a:gd name="connsiteY0" fmla="*/ 12680 h 243952"/>
              <a:gd name="connsiteX1" fmla="*/ 1853529 w 5501604"/>
              <a:gd name="connsiteY1" fmla="*/ 243900 h 243952"/>
              <a:gd name="connsiteX2" fmla="*/ 3406104 w 5501604"/>
              <a:gd name="connsiteY2" fmla="*/ 34350 h 243952"/>
              <a:gd name="connsiteX3" fmla="*/ 5092029 w 5501604"/>
              <a:gd name="connsiteY3" fmla="*/ 62925 h 243952"/>
              <a:gd name="connsiteX4" fmla="*/ 5501604 w 5501604"/>
              <a:gd name="connsiteY4" fmla="*/ 110550 h 243952"/>
              <a:gd name="connsiteX0" fmla="*/ 0 w 5501604"/>
              <a:gd name="connsiteY0" fmla="*/ 12680 h 243952"/>
              <a:gd name="connsiteX1" fmla="*/ 1853529 w 5501604"/>
              <a:gd name="connsiteY1" fmla="*/ 243900 h 243952"/>
              <a:gd name="connsiteX2" fmla="*/ 3406104 w 5501604"/>
              <a:gd name="connsiteY2" fmla="*/ 34350 h 243952"/>
              <a:gd name="connsiteX3" fmla="*/ 5092029 w 5501604"/>
              <a:gd name="connsiteY3" fmla="*/ 62925 h 243952"/>
              <a:gd name="connsiteX4" fmla="*/ 5501604 w 5501604"/>
              <a:gd name="connsiteY4" fmla="*/ 110550 h 243952"/>
              <a:gd name="connsiteX0" fmla="*/ 0 w 5501604"/>
              <a:gd name="connsiteY0" fmla="*/ 26734 h 258024"/>
              <a:gd name="connsiteX1" fmla="*/ 1853529 w 5501604"/>
              <a:gd name="connsiteY1" fmla="*/ 257954 h 258024"/>
              <a:gd name="connsiteX2" fmla="*/ 3406104 w 5501604"/>
              <a:gd name="connsiteY2" fmla="*/ 48404 h 258024"/>
              <a:gd name="connsiteX3" fmla="*/ 5092029 w 5501604"/>
              <a:gd name="connsiteY3" fmla="*/ 76979 h 258024"/>
              <a:gd name="connsiteX4" fmla="*/ 5501604 w 5501604"/>
              <a:gd name="connsiteY4" fmla="*/ 124604 h 258024"/>
              <a:gd name="connsiteX0" fmla="*/ 0 w 5501604"/>
              <a:gd name="connsiteY0" fmla="*/ 28486 h 259895"/>
              <a:gd name="connsiteX1" fmla="*/ 341337 w 5501604"/>
              <a:gd name="connsiteY1" fmla="*/ 14199 h 259895"/>
              <a:gd name="connsiteX2" fmla="*/ 1853529 w 5501604"/>
              <a:gd name="connsiteY2" fmla="*/ 259706 h 259895"/>
              <a:gd name="connsiteX3" fmla="*/ 3406104 w 5501604"/>
              <a:gd name="connsiteY3" fmla="*/ 50156 h 259895"/>
              <a:gd name="connsiteX4" fmla="*/ 5092029 w 5501604"/>
              <a:gd name="connsiteY4" fmla="*/ 78731 h 259895"/>
              <a:gd name="connsiteX5" fmla="*/ 5501604 w 5501604"/>
              <a:gd name="connsiteY5" fmla="*/ 126356 h 259895"/>
              <a:gd name="connsiteX0" fmla="*/ 0 w 5501604"/>
              <a:gd name="connsiteY0" fmla="*/ 28486 h 259895"/>
              <a:gd name="connsiteX1" fmla="*/ 341337 w 5501604"/>
              <a:gd name="connsiteY1" fmla="*/ 14199 h 259895"/>
              <a:gd name="connsiteX2" fmla="*/ 1853529 w 5501604"/>
              <a:gd name="connsiteY2" fmla="*/ 259706 h 259895"/>
              <a:gd name="connsiteX3" fmla="*/ 3406104 w 5501604"/>
              <a:gd name="connsiteY3" fmla="*/ 50156 h 259895"/>
              <a:gd name="connsiteX4" fmla="*/ 5092029 w 5501604"/>
              <a:gd name="connsiteY4" fmla="*/ 78731 h 259895"/>
              <a:gd name="connsiteX5" fmla="*/ 5501604 w 5501604"/>
              <a:gd name="connsiteY5" fmla="*/ 126356 h 259895"/>
              <a:gd name="connsiteX0" fmla="*/ 0 w 5160267"/>
              <a:gd name="connsiteY0" fmla="*/ 12448 h 258144"/>
              <a:gd name="connsiteX1" fmla="*/ 1512192 w 5160267"/>
              <a:gd name="connsiteY1" fmla="*/ 257955 h 258144"/>
              <a:gd name="connsiteX2" fmla="*/ 3064767 w 5160267"/>
              <a:gd name="connsiteY2" fmla="*/ 48405 h 258144"/>
              <a:gd name="connsiteX3" fmla="*/ 4750692 w 5160267"/>
              <a:gd name="connsiteY3" fmla="*/ 76980 h 258144"/>
              <a:gd name="connsiteX4" fmla="*/ 5160267 w 5160267"/>
              <a:gd name="connsiteY4" fmla="*/ 124605 h 25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0267" h="258144">
                <a:moveTo>
                  <a:pt x="0" y="12448"/>
                </a:moveTo>
                <a:cubicBezTo>
                  <a:pt x="637533" y="46222"/>
                  <a:pt x="1001398" y="251962"/>
                  <a:pt x="1512192" y="257955"/>
                </a:cubicBezTo>
                <a:cubicBezTo>
                  <a:pt x="2022986" y="263948"/>
                  <a:pt x="2448817" y="126193"/>
                  <a:pt x="3064767" y="48405"/>
                </a:cubicBezTo>
                <a:cubicBezTo>
                  <a:pt x="3680717" y="-29383"/>
                  <a:pt x="4074417" y="-8745"/>
                  <a:pt x="4750692" y="76980"/>
                </a:cubicBezTo>
                <a:lnTo>
                  <a:pt x="5160267" y="124605"/>
                </a:lnTo>
              </a:path>
            </a:pathLst>
          </a:custGeom>
          <a:noFill/>
          <a:ln w="2540">
            <a:solidFill>
              <a:srgbClr val="078F9D"/>
            </a:solid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25A79B"/>
              </a:solidFill>
            </a:endParaRPr>
          </a:p>
        </p:txBody>
      </p:sp>
      <p:sp>
        <p:nvSpPr>
          <p:cNvPr id="9" name="Forme libre 8"/>
          <p:cNvSpPr/>
          <p:nvPr/>
        </p:nvSpPr>
        <p:spPr>
          <a:xfrm rot="-10860000">
            <a:off x="625856" y="2117230"/>
            <a:ext cx="7765655" cy="121907"/>
          </a:xfrm>
          <a:custGeom>
            <a:avLst/>
            <a:gdLst>
              <a:gd name="connsiteX0" fmla="*/ 0 w 5154917"/>
              <a:gd name="connsiteY0" fmla="*/ 67632 h 164367"/>
              <a:gd name="connsiteX1" fmla="*/ 1000125 w 5154917"/>
              <a:gd name="connsiteY1" fmla="*/ 162882 h 164367"/>
              <a:gd name="connsiteX2" fmla="*/ 2800350 w 5154917"/>
              <a:gd name="connsiteY2" fmla="*/ 957 h 164367"/>
              <a:gd name="connsiteX3" fmla="*/ 4800600 w 5154917"/>
              <a:gd name="connsiteY3" fmla="*/ 96207 h 164367"/>
              <a:gd name="connsiteX4" fmla="*/ 5143500 w 5154917"/>
              <a:gd name="connsiteY4" fmla="*/ 105732 h 164367"/>
              <a:gd name="connsiteX0" fmla="*/ 0 w 4983467"/>
              <a:gd name="connsiteY0" fmla="*/ 10482 h 162900"/>
              <a:gd name="connsiteX1" fmla="*/ 828675 w 4983467"/>
              <a:gd name="connsiteY1" fmla="*/ 162882 h 162900"/>
              <a:gd name="connsiteX2" fmla="*/ 2628900 w 4983467"/>
              <a:gd name="connsiteY2" fmla="*/ 957 h 162900"/>
              <a:gd name="connsiteX3" fmla="*/ 4629150 w 4983467"/>
              <a:gd name="connsiteY3" fmla="*/ 96207 h 162900"/>
              <a:gd name="connsiteX4" fmla="*/ 4972050 w 4983467"/>
              <a:gd name="connsiteY4" fmla="*/ 105732 h 162900"/>
              <a:gd name="connsiteX0" fmla="*/ 0 w 4983467"/>
              <a:gd name="connsiteY0" fmla="*/ 10482 h 162923"/>
              <a:gd name="connsiteX1" fmla="*/ 828675 w 4983467"/>
              <a:gd name="connsiteY1" fmla="*/ 162882 h 162923"/>
              <a:gd name="connsiteX2" fmla="*/ 2628900 w 4983467"/>
              <a:gd name="connsiteY2" fmla="*/ 957 h 162923"/>
              <a:gd name="connsiteX3" fmla="*/ 4629150 w 4983467"/>
              <a:gd name="connsiteY3" fmla="*/ 96207 h 162923"/>
              <a:gd name="connsiteX4" fmla="*/ 4972050 w 4983467"/>
              <a:gd name="connsiteY4" fmla="*/ 105732 h 162923"/>
              <a:gd name="connsiteX0" fmla="*/ 0 w 4972050"/>
              <a:gd name="connsiteY0" fmla="*/ 0 h 152459"/>
              <a:gd name="connsiteX1" fmla="*/ 828675 w 4972050"/>
              <a:gd name="connsiteY1" fmla="*/ 152400 h 152459"/>
              <a:gd name="connsiteX2" fmla="*/ 2876550 w 4972050"/>
              <a:gd name="connsiteY2" fmla="*/ 19050 h 152459"/>
              <a:gd name="connsiteX3" fmla="*/ 4629150 w 4972050"/>
              <a:gd name="connsiteY3" fmla="*/ 85725 h 152459"/>
              <a:gd name="connsiteX4" fmla="*/ 4972050 w 4972050"/>
              <a:gd name="connsiteY4" fmla="*/ 95250 h 152459"/>
              <a:gd name="connsiteX0" fmla="*/ 0 w 5195794"/>
              <a:gd name="connsiteY0" fmla="*/ 0 h 375423"/>
              <a:gd name="connsiteX1" fmla="*/ 828675 w 5195794"/>
              <a:gd name="connsiteY1" fmla="*/ 152400 h 375423"/>
              <a:gd name="connsiteX2" fmla="*/ 2876550 w 5195794"/>
              <a:gd name="connsiteY2" fmla="*/ 19050 h 375423"/>
              <a:gd name="connsiteX3" fmla="*/ 4629150 w 5195794"/>
              <a:gd name="connsiteY3" fmla="*/ 85725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629150 w 5195794"/>
              <a:gd name="connsiteY3" fmla="*/ 85725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970954 w 5195794"/>
              <a:gd name="connsiteY2" fmla="*/ 6833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970954 w 5195794"/>
              <a:gd name="connsiteY2" fmla="*/ 68330 h 375423"/>
              <a:gd name="connsiteX3" fmla="*/ 4382202 w 5195794"/>
              <a:gd name="connsiteY3" fmla="*/ 43309 h 375423"/>
              <a:gd name="connsiteX4" fmla="*/ 5195794 w 5195794"/>
              <a:gd name="connsiteY4" fmla="*/ 375423 h 375423"/>
              <a:gd name="connsiteX0" fmla="*/ 0 w 5195794"/>
              <a:gd name="connsiteY0" fmla="*/ 4143 h 379566"/>
              <a:gd name="connsiteX1" fmla="*/ 828675 w 5195794"/>
              <a:gd name="connsiteY1" fmla="*/ 156543 h 379566"/>
              <a:gd name="connsiteX2" fmla="*/ 2970954 w 5195794"/>
              <a:gd name="connsiteY2" fmla="*/ 72473 h 379566"/>
              <a:gd name="connsiteX3" fmla="*/ 4392556 w 5195794"/>
              <a:gd name="connsiteY3" fmla="*/ 0 h 379566"/>
              <a:gd name="connsiteX4" fmla="*/ 5195794 w 5195794"/>
              <a:gd name="connsiteY4" fmla="*/ 379566 h 379566"/>
              <a:gd name="connsiteX0" fmla="*/ 0 w 5195794"/>
              <a:gd name="connsiteY0" fmla="*/ 18905 h 394328"/>
              <a:gd name="connsiteX1" fmla="*/ 828675 w 5195794"/>
              <a:gd name="connsiteY1" fmla="*/ 171305 h 394328"/>
              <a:gd name="connsiteX2" fmla="*/ 2970954 w 5195794"/>
              <a:gd name="connsiteY2" fmla="*/ 87235 h 394328"/>
              <a:gd name="connsiteX3" fmla="*/ 4392556 w 5195794"/>
              <a:gd name="connsiteY3" fmla="*/ 14762 h 394328"/>
              <a:gd name="connsiteX4" fmla="*/ 5195794 w 5195794"/>
              <a:gd name="connsiteY4" fmla="*/ 394328 h 394328"/>
              <a:gd name="connsiteX0" fmla="*/ 0 w 5195794"/>
              <a:gd name="connsiteY0" fmla="*/ 18905 h 394328"/>
              <a:gd name="connsiteX1" fmla="*/ 828675 w 5195794"/>
              <a:gd name="connsiteY1" fmla="*/ 171305 h 394328"/>
              <a:gd name="connsiteX2" fmla="*/ 2970954 w 5195794"/>
              <a:gd name="connsiteY2" fmla="*/ 87235 h 394328"/>
              <a:gd name="connsiteX3" fmla="*/ 4392556 w 5195794"/>
              <a:gd name="connsiteY3" fmla="*/ 14762 h 394328"/>
              <a:gd name="connsiteX4" fmla="*/ 5195794 w 5195794"/>
              <a:gd name="connsiteY4" fmla="*/ 394328 h 394328"/>
              <a:gd name="connsiteX0" fmla="*/ 0 w 5195794"/>
              <a:gd name="connsiteY0" fmla="*/ 56473 h 431896"/>
              <a:gd name="connsiteX1" fmla="*/ 828675 w 5195794"/>
              <a:gd name="connsiteY1" fmla="*/ 208873 h 431896"/>
              <a:gd name="connsiteX2" fmla="*/ 2970954 w 5195794"/>
              <a:gd name="connsiteY2" fmla="*/ 124803 h 431896"/>
              <a:gd name="connsiteX3" fmla="*/ 4392556 w 5195794"/>
              <a:gd name="connsiteY3" fmla="*/ 52330 h 431896"/>
              <a:gd name="connsiteX4" fmla="*/ 5195794 w 5195794"/>
              <a:gd name="connsiteY4" fmla="*/ 431896 h 431896"/>
              <a:gd name="connsiteX0" fmla="*/ 0 w 5195794"/>
              <a:gd name="connsiteY0" fmla="*/ 58153 h 433576"/>
              <a:gd name="connsiteX1" fmla="*/ 1018315 w 5195794"/>
              <a:gd name="connsiteY1" fmla="*/ 261496 h 433576"/>
              <a:gd name="connsiteX2" fmla="*/ 2970954 w 5195794"/>
              <a:gd name="connsiteY2" fmla="*/ 126483 h 433576"/>
              <a:gd name="connsiteX3" fmla="*/ 4392556 w 5195794"/>
              <a:gd name="connsiteY3" fmla="*/ 54010 h 433576"/>
              <a:gd name="connsiteX4" fmla="*/ 5195794 w 5195794"/>
              <a:gd name="connsiteY4" fmla="*/ 433576 h 433576"/>
              <a:gd name="connsiteX0" fmla="*/ 0 w 5195794"/>
              <a:gd name="connsiteY0" fmla="*/ 58153 h 433576"/>
              <a:gd name="connsiteX1" fmla="*/ 1018315 w 5195794"/>
              <a:gd name="connsiteY1" fmla="*/ 261496 h 433576"/>
              <a:gd name="connsiteX2" fmla="*/ 2970954 w 5195794"/>
              <a:gd name="connsiteY2" fmla="*/ 126483 h 433576"/>
              <a:gd name="connsiteX3" fmla="*/ 4392556 w 5195794"/>
              <a:gd name="connsiteY3" fmla="*/ 54010 h 433576"/>
              <a:gd name="connsiteX4" fmla="*/ 5195794 w 5195794"/>
              <a:gd name="connsiteY4" fmla="*/ 433576 h 433576"/>
              <a:gd name="connsiteX0" fmla="*/ 0 w 5195794"/>
              <a:gd name="connsiteY0" fmla="*/ 55412 h 430835"/>
              <a:gd name="connsiteX1" fmla="*/ 1077285 w 5195794"/>
              <a:gd name="connsiteY1" fmla="*/ 154993 h 430835"/>
              <a:gd name="connsiteX2" fmla="*/ 2970954 w 5195794"/>
              <a:gd name="connsiteY2" fmla="*/ 123742 h 430835"/>
              <a:gd name="connsiteX3" fmla="*/ 4392556 w 5195794"/>
              <a:gd name="connsiteY3" fmla="*/ 51269 h 430835"/>
              <a:gd name="connsiteX4" fmla="*/ 5195794 w 5195794"/>
              <a:gd name="connsiteY4" fmla="*/ 430835 h 430835"/>
              <a:gd name="connsiteX0" fmla="*/ 0 w 5195794"/>
              <a:gd name="connsiteY0" fmla="*/ 55412 h 430835"/>
              <a:gd name="connsiteX1" fmla="*/ 1077285 w 5195794"/>
              <a:gd name="connsiteY1" fmla="*/ 154993 h 430835"/>
              <a:gd name="connsiteX2" fmla="*/ 2970954 w 5195794"/>
              <a:gd name="connsiteY2" fmla="*/ 123742 h 430835"/>
              <a:gd name="connsiteX3" fmla="*/ 4392556 w 5195794"/>
              <a:gd name="connsiteY3" fmla="*/ 51269 h 430835"/>
              <a:gd name="connsiteX4" fmla="*/ 5195794 w 5195794"/>
              <a:gd name="connsiteY4" fmla="*/ 430835 h 430835"/>
              <a:gd name="connsiteX0" fmla="*/ 0 w 5195794"/>
              <a:gd name="connsiteY0" fmla="*/ 47289 h 422712"/>
              <a:gd name="connsiteX1" fmla="*/ 1077285 w 5195794"/>
              <a:gd name="connsiteY1" fmla="*/ 146870 h 422712"/>
              <a:gd name="connsiteX2" fmla="*/ 2941386 w 5195794"/>
              <a:gd name="connsiteY2" fmla="*/ 172262 h 422712"/>
              <a:gd name="connsiteX3" fmla="*/ 4392556 w 5195794"/>
              <a:gd name="connsiteY3" fmla="*/ 43146 h 422712"/>
              <a:gd name="connsiteX4" fmla="*/ 5195794 w 5195794"/>
              <a:gd name="connsiteY4" fmla="*/ 422712 h 422712"/>
              <a:gd name="connsiteX0" fmla="*/ 0 w 5195794"/>
              <a:gd name="connsiteY0" fmla="*/ 37848 h 413271"/>
              <a:gd name="connsiteX1" fmla="*/ 1077285 w 5195794"/>
              <a:gd name="connsiteY1" fmla="*/ 137429 h 413271"/>
              <a:gd name="connsiteX2" fmla="*/ 2941386 w 5195794"/>
              <a:gd name="connsiteY2" fmla="*/ 162821 h 413271"/>
              <a:gd name="connsiteX3" fmla="*/ 4392556 w 5195794"/>
              <a:gd name="connsiteY3" fmla="*/ 33705 h 413271"/>
              <a:gd name="connsiteX4" fmla="*/ 5195794 w 5195794"/>
              <a:gd name="connsiteY4" fmla="*/ 413271 h 413271"/>
              <a:gd name="connsiteX0" fmla="*/ 0 w 5195794"/>
              <a:gd name="connsiteY0" fmla="*/ 45900 h 421323"/>
              <a:gd name="connsiteX1" fmla="*/ 1011950 w 5195794"/>
              <a:gd name="connsiteY1" fmla="*/ 68129 h 421323"/>
              <a:gd name="connsiteX2" fmla="*/ 2941386 w 5195794"/>
              <a:gd name="connsiteY2" fmla="*/ 170873 h 421323"/>
              <a:gd name="connsiteX3" fmla="*/ 4392556 w 5195794"/>
              <a:gd name="connsiteY3" fmla="*/ 41757 h 421323"/>
              <a:gd name="connsiteX4" fmla="*/ 5195794 w 5195794"/>
              <a:gd name="connsiteY4" fmla="*/ 421323 h 421323"/>
              <a:gd name="connsiteX0" fmla="*/ 0 w 5673966"/>
              <a:gd name="connsiteY0" fmla="*/ 151871 h 421323"/>
              <a:gd name="connsiteX1" fmla="*/ 1490122 w 5673966"/>
              <a:gd name="connsiteY1" fmla="*/ 68129 h 421323"/>
              <a:gd name="connsiteX2" fmla="*/ 3419558 w 5673966"/>
              <a:gd name="connsiteY2" fmla="*/ 170873 h 421323"/>
              <a:gd name="connsiteX3" fmla="*/ 4870728 w 5673966"/>
              <a:gd name="connsiteY3" fmla="*/ 41757 h 421323"/>
              <a:gd name="connsiteX4" fmla="*/ 5673966 w 5673966"/>
              <a:gd name="connsiteY4" fmla="*/ 421323 h 421323"/>
              <a:gd name="connsiteX0" fmla="*/ 0 w 4870728"/>
              <a:gd name="connsiteY0" fmla="*/ 151871 h 185439"/>
              <a:gd name="connsiteX1" fmla="*/ 1490122 w 4870728"/>
              <a:gd name="connsiteY1" fmla="*/ 68129 h 185439"/>
              <a:gd name="connsiteX2" fmla="*/ 3419558 w 4870728"/>
              <a:gd name="connsiteY2" fmla="*/ 170873 h 185439"/>
              <a:gd name="connsiteX3" fmla="*/ 4870728 w 4870728"/>
              <a:gd name="connsiteY3" fmla="*/ 41757 h 185439"/>
              <a:gd name="connsiteX0" fmla="*/ 0 w 5279326"/>
              <a:gd name="connsiteY0" fmla="*/ 99016 h 132584"/>
              <a:gd name="connsiteX1" fmla="*/ 1490122 w 5279326"/>
              <a:gd name="connsiteY1" fmla="*/ 15274 h 132584"/>
              <a:gd name="connsiteX2" fmla="*/ 3419558 w 5279326"/>
              <a:gd name="connsiteY2" fmla="*/ 118018 h 132584"/>
              <a:gd name="connsiteX3" fmla="*/ 5279326 w 5279326"/>
              <a:gd name="connsiteY3" fmla="*/ 48429 h 132584"/>
            </a:gdLst>
            <a:ahLst/>
            <a:cxnLst>
              <a:cxn ang="0">
                <a:pos x="connsiteX0" y="connsiteY0"/>
              </a:cxn>
              <a:cxn ang="0">
                <a:pos x="connsiteX1" y="connsiteY1"/>
              </a:cxn>
              <a:cxn ang="0">
                <a:pos x="connsiteX2" y="connsiteY2"/>
              </a:cxn>
              <a:cxn ang="0">
                <a:pos x="connsiteX3" y="connsiteY3"/>
              </a:cxn>
            </a:cxnLst>
            <a:rect l="l" t="t" r="r" b="b"/>
            <a:pathLst>
              <a:path w="5279326" h="132584">
                <a:moveTo>
                  <a:pt x="0" y="99016"/>
                </a:moveTo>
                <a:cubicBezTo>
                  <a:pt x="276225" y="209347"/>
                  <a:pt x="920196" y="12107"/>
                  <a:pt x="1490122" y="15274"/>
                </a:cubicBezTo>
                <a:cubicBezTo>
                  <a:pt x="2060048" y="18441"/>
                  <a:pt x="2788024" y="112492"/>
                  <a:pt x="3419558" y="118018"/>
                </a:cubicBezTo>
                <a:cubicBezTo>
                  <a:pt x="4051092" y="123544"/>
                  <a:pt x="4541625" y="-93969"/>
                  <a:pt x="5279326" y="48429"/>
                </a:cubicBezTo>
              </a:path>
            </a:pathLst>
          </a:custGeom>
          <a:noFill/>
          <a:ln w="12700">
            <a:solidFill>
              <a:schemeClr val="accent6"/>
            </a:solid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C000"/>
              </a:solidFill>
            </a:endParaRPr>
          </a:p>
        </p:txBody>
      </p:sp>
      <p:sp>
        <p:nvSpPr>
          <p:cNvPr id="10" name="ZoneTexte 9"/>
          <p:cNvSpPr txBox="1"/>
          <p:nvPr/>
        </p:nvSpPr>
        <p:spPr>
          <a:xfrm>
            <a:off x="3083855" y="1538953"/>
            <a:ext cx="2934073" cy="400110"/>
          </a:xfrm>
          <a:prstGeom prst="rect">
            <a:avLst/>
          </a:prstGeom>
          <a:noFill/>
        </p:spPr>
        <p:txBody>
          <a:bodyPr wrap="none" rtlCol="0">
            <a:spAutoFit/>
          </a:bodyPr>
          <a:lstStyle/>
          <a:p>
            <a:r>
              <a:rPr lang="pt-BR" sz="2000" dirty="0"/>
              <a:t>Andriole </a:t>
            </a:r>
            <a:r>
              <a:rPr lang="pt-BR" sz="2000" i="1" dirty="0"/>
              <a:t>et al</a:t>
            </a:r>
            <a:r>
              <a:rPr lang="pt-BR" sz="2000" dirty="0"/>
              <a:t>. NEJM  2009</a:t>
            </a:r>
            <a:endParaRPr lang="fr-FR" sz="2000" dirty="0"/>
          </a:p>
        </p:txBody>
      </p:sp>
      <p:sp>
        <p:nvSpPr>
          <p:cNvPr id="11" name="Titre 1"/>
          <p:cNvSpPr txBox="1">
            <a:spLocks/>
          </p:cNvSpPr>
          <p:nvPr/>
        </p:nvSpPr>
        <p:spPr>
          <a:xfrm>
            <a:off x="3743202" y="2409354"/>
            <a:ext cx="1615380" cy="369143"/>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400" dirty="0">
                <a:solidFill>
                  <a:schemeClr val="tx1">
                    <a:lumMod val="65000"/>
                    <a:lumOff val="35000"/>
                  </a:schemeClr>
                </a:solidFill>
              </a:rPr>
              <a:t>QUESTIONS</a:t>
            </a:r>
          </a:p>
        </p:txBody>
      </p:sp>
      <p:sp>
        <p:nvSpPr>
          <p:cNvPr id="12" name="Espace réservé du contenu 2"/>
          <p:cNvSpPr txBox="1">
            <a:spLocks/>
          </p:cNvSpPr>
          <p:nvPr/>
        </p:nvSpPr>
        <p:spPr>
          <a:xfrm>
            <a:off x="252316" y="2593925"/>
            <a:ext cx="8482109" cy="3203909"/>
          </a:xfrm>
          <a:prstGeom prst="rect">
            <a:avLst/>
          </a:prstGeom>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457200" indent="-457200">
              <a:lnSpc>
                <a:spcPct val="150000"/>
              </a:lnSpc>
              <a:buFont typeface="+mj-lt"/>
              <a:buAutoNum type="arabicPeriod"/>
            </a:pPr>
            <a:r>
              <a:rPr lang="fr-FR" sz="2000" dirty="0"/>
              <a:t>Décrivez en quelques mots :</a:t>
            </a:r>
          </a:p>
          <a:p>
            <a:pPr lvl="2"/>
            <a:r>
              <a:rPr lang="fr-FR" sz="1700" dirty="0"/>
              <a:t>L’hypothèse de recherche (ou question de recherche)</a:t>
            </a:r>
          </a:p>
          <a:p>
            <a:pPr lvl="2"/>
            <a:r>
              <a:rPr lang="fr-FR" sz="1700" dirty="0"/>
              <a:t>Le type de l’étude</a:t>
            </a:r>
          </a:p>
          <a:p>
            <a:pPr lvl="2"/>
            <a:r>
              <a:rPr lang="fr-FR" sz="1700" dirty="0"/>
              <a:t>La population étudiée – la population source</a:t>
            </a:r>
          </a:p>
          <a:p>
            <a:pPr lvl="2"/>
            <a:r>
              <a:rPr lang="fr-FR" sz="1700" dirty="0"/>
              <a:t>Le comparateur</a:t>
            </a:r>
          </a:p>
          <a:p>
            <a:pPr lvl="2"/>
            <a:r>
              <a:rPr lang="fr-FR" sz="1700" dirty="0"/>
              <a:t>Le critère de jugement</a:t>
            </a:r>
          </a:p>
          <a:p>
            <a:pPr marL="457200" indent="-457200">
              <a:lnSpc>
                <a:spcPct val="150000"/>
              </a:lnSpc>
              <a:buFont typeface="+mj-lt"/>
              <a:buAutoNum type="arabicPeriod"/>
            </a:pPr>
            <a:r>
              <a:rPr lang="fr-FR" sz="2000" dirty="0"/>
              <a:t>Analysez les résultats </a:t>
            </a:r>
          </a:p>
          <a:p>
            <a:pPr marL="457200" indent="-457200">
              <a:lnSpc>
                <a:spcPct val="150000"/>
              </a:lnSpc>
              <a:buFont typeface="+mj-lt"/>
              <a:buAutoNum type="arabicPeriod"/>
            </a:pPr>
            <a:r>
              <a:rPr lang="fr-FR" sz="2000" dirty="0"/>
              <a:t>Evaluez les biais potentiels et les méthodes mises en œuvre pour les limiter</a:t>
            </a:r>
          </a:p>
        </p:txBody>
      </p:sp>
    </p:spTree>
    <p:extLst>
      <p:ext uri="{BB962C8B-B14F-4D97-AF65-F5344CB8AC3E}">
        <p14:creationId xmlns:p14="http://schemas.microsoft.com/office/powerpoint/2010/main" val="3302834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269506" y="980728"/>
            <a:ext cx="8797491" cy="5475156"/>
          </a:xfrm>
          <a:prstGeom prst="rect">
            <a:avLst/>
          </a:prstGeom>
        </p:spPr>
        <p:txBody>
          <a:bodyPr/>
          <a:lstStyle/>
          <a:p>
            <a:pPr marL="0" indent="0">
              <a:buNone/>
            </a:pPr>
            <a:r>
              <a:rPr lang="fr-FR" dirty="0">
                <a:solidFill>
                  <a:schemeClr val="tx1">
                    <a:lumMod val="65000"/>
                    <a:lumOff val="35000"/>
                  </a:schemeClr>
                </a:solidFill>
                <a:latin typeface="+mj-lt"/>
                <a:ea typeface="+mj-ea"/>
                <a:cs typeface="+mj-cs"/>
              </a:rPr>
              <a:t>Question : </a:t>
            </a:r>
            <a:r>
              <a:rPr lang="fr-FR" sz="2000" dirty="0">
                <a:solidFill>
                  <a:schemeClr val="tx1">
                    <a:lumMod val="65000"/>
                    <a:lumOff val="35000"/>
                  </a:schemeClr>
                </a:solidFill>
                <a:latin typeface="+mj-lt"/>
                <a:ea typeface="+mj-ea"/>
                <a:cs typeface="+mj-cs"/>
              </a:rPr>
              <a:t>Efficacité d’une intervention (stratégie diagnostique)</a:t>
            </a:r>
          </a:p>
          <a:p>
            <a:pPr marL="0" indent="0">
              <a:buNone/>
            </a:pPr>
            <a:endParaRPr lang="fr-FR" sz="800" dirty="0">
              <a:solidFill>
                <a:schemeClr val="tx1">
                  <a:lumMod val="65000"/>
                  <a:lumOff val="35000"/>
                </a:schemeClr>
              </a:solidFill>
              <a:latin typeface="+mj-lt"/>
              <a:ea typeface="+mj-ea"/>
              <a:cs typeface="+mj-cs"/>
            </a:endParaRPr>
          </a:p>
          <a:p>
            <a:r>
              <a:rPr lang="fr-FR" sz="1800" dirty="0"/>
              <a:t>Impact du dépistage systématique annuel du cancer de la prostate = PSA + toucher rectal sur la mortalité liée au cancer de la prostate ?</a:t>
            </a:r>
          </a:p>
          <a:p>
            <a:pPr lvl="1"/>
            <a:endParaRPr lang="fr-FR" sz="1700" dirty="0"/>
          </a:p>
          <a:p>
            <a:pPr lvl="0"/>
            <a:r>
              <a:rPr lang="fr-FR" sz="1800" b="1" dirty="0"/>
              <a:t>Le type (design, architecture) de l’étude</a:t>
            </a:r>
            <a:endParaRPr lang="fr-FR" sz="1800" dirty="0"/>
          </a:p>
          <a:p>
            <a:pPr lvl="1"/>
            <a:r>
              <a:rPr lang="fr-FR" sz="1800" dirty="0"/>
              <a:t>Essai multicentrique randomisé contrôlé à deux bras parallèles</a:t>
            </a:r>
          </a:p>
          <a:p>
            <a:pPr lvl="1"/>
            <a:r>
              <a:rPr lang="fr-FR" sz="1800" dirty="0"/>
              <a:t>Randomisation par blocs, stratification sur le centre, l’âge et le sexe</a:t>
            </a:r>
          </a:p>
          <a:p>
            <a:pPr lvl="1"/>
            <a:r>
              <a:rPr lang="fr-FR" sz="1800" dirty="0"/>
              <a:t>Groupe dépistage systématique du cancer de la prostate </a:t>
            </a:r>
          </a:p>
          <a:p>
            <a:pPr lvl="2"/>
            <a:r>
              <a:rPr lang="fr-FR" sz="1600" dirty="0"/>
              <a:t>Dosage annuel du PSA pendant 6 ans et par toucher rectal pendant 4 ans</a:t>
            </a:r>
          </a:p>
          <a:p>
            <a:pPr lvl="1"/>
            <a:r>
              <a:rPr lang="fr-FR" sz="1800" b="1" dirty="0"/>
              <a:t>Groupe contrôle </a:t>
            </a:r>
            <a:r>
              <a:rPr lang="fr-FR" sz="1800" dirty="0"/>
              <a:t>: prise en charge habituelle</a:t>
            </a:r>
          </a:p>
          <a:p>
            <a:pPr lvl="2"/>
            <a:endParaRPr lang="fr-FR" sz="1700" dirty="0"/>
          </a:p>
          <a:p>
            <a:r>
              <a:rPr lang="fr-FR" sz="1800" b="1" dirty="0"/>
              <a:t>Population étudiée / population cible</a:t>
            </a:r>
          </a:p>
          <a:p>
            <a:pPr lvl="1"/>
            <a:r>
              <a:rPr lang="fr-FR" sz="1700" dirty="0"/>
              <a:t>Hommes 55-74 ans (</a:t>
            </a:r>
            <a:r>
              <a:rPr lang="fr-FR" sz="1400" dirty="0"/>
              <a:t>10 centres USA) </a:t>
            </a:r>
          </a:p>
          <a:p>
            <a:pPr lvl="1"/>
            <a:r>
              <a:rPr lang="fr-FR" sz="1700" dirty="0"/>
              <a:t>Non inclusion si cancer (antécédent ou traitement en cours)</a:t>
            </a:r>
            <a:endParaRPr lang="fr-FR" sz="2000" dirty="0"/>
          </a:p>
          <a:p>
            <a:pPr marL="342900" lvl="1" indent="0">
              <a:buNone/>
            </a:pPr>
            <a:endParaRPr lang="fr-FR" sz="2000" dirty="0"/>
          </a:p>
          <a:p>
            <a:pPr lvl="1"/>
            <a:endParaRPr lang="fr-FR" sz="2000" dirty="0"/>
          </a:p>
          <a:p>
            <a:endParaRPr lang="fr-FR" sz="2000" dirty="0"/>
          </a:p>
        </p:txBody>
      </p:sp>
      <p:cxnSp>
        <p:nvCxnSpPr>
          <p:cNvPr id="9" name="Connecteur droit 8"/>
          <p:cNvCxnSpPr/>
          <p:nvPr/>
        </p:nvCxnSpPr>
        <p:spPr>
          <a:xfrm>
            <a:off x="395536" y="980728"/>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Titre 1"/>
          <p:cNvSpPr txBox="1">
            <a:spLocks/>
          </p:cNvSpPr>
          <p:nvPr/>
        </p:nvSpPr>
        <p:spPr>
          <a:xfrm>
            <a:off x="403920" y="269032"/>
            <a:ext cx="8229600" cy="79208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dirty="0">
                <a:solidFill>
                  <a:schemeClr val="tx1">
                    <a:lumMod val="65000"/>
                    <a:lumOff val="35000"/>
                  </a:schemeClr>
                </a:solidFill>
              </a:rPr>
              <a:t>Etude et objectifs</a:t>
            </a:r>
          </a:p>
        </p:txBody>
      </p:sp>
    </p:spTree>
    <p:extLst>
      <p:ext uri="{BB962C8B-B14F-4D97-AF65-F5344CB8AC3E}">
        <p14:creationId xmlns:p14="http://schemas.microsoft.com/office/powerpoint/2010/main" val="3774026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269506" y="980728"/>
            <a:ext cx="8797491" cy="5475156"/>
          </a:xfrm>
          <a:prstGeom prst="rect">
            <a:avLst/>
          </a:prstGeom>
        </p:spPr>
        <p:txBody>
          <a:bodyPr/>
          <a:lstStyle/>
          <a:p>
            <a:pPr marL="0" indent="0">
              <a:buNone/>
            </a:pPr>
            <a:r>
              <a:rPr lang="fr-FR" dirty="0">
                <a:solidFill>
                  <a:schemeClr val="tx1">
                    <a:lumMod val="65000"/>
                    <a:lumOff val="35000"/>
                  </a:schemeClr>
                </a:solidFill>
                <a:latin typeface="+mj-lt"/>
                <a:ea typeface="+mj-ea"/>
                <a:cs typeface="+mj-cs"/>
              </a:rPr>
              <a:t>Question : </a:t>
            </a:r>
            <a:r>
              <a:rPr lang="fr-FR" sz="2000" dirty="0">
                <a:solidFill>
                  <a:schemeClr val="tx1">
                    <a:lumMod val="65000"/>
                    <a:lumOff val="35000"/>
                  </a:schemeClr>
                </a:solidFill>
                <a:latin typeface="+mj-lt"/>
                <a:ea typeface="+mj-ea"/>
                <a:cs typeface="+mj-cs"/>
              </a:rPr>
              <a:t>Efficacité d’une intervention (stratégie diagnostique)</a:t>
            </a:r>
          </a:p>
          <a:p>
            <a:pPr marL="0" indent="0">
              <a:buNone/>
            </a:pPr>
            <a:endParaRPr lang="fr-FR" sz="800" dirty="0">
              <a:solidFill>
                <a:schemeClr val="tx1">
                  <a:lumMod val="65000"/>
                  <a:lumOff val="35000"/>
                </a:schemeClr>
              </a:solidFill>
              <a:latin typeface="+mj-lt"/>
              <a:ea typeface="+mj-ea"/>
              <a:cs typeface="+mj-cs"/>
            </a:endParaRPr>
          </a:p>
          <a:p>
            <a:r>
              <a:rPr lang="fr-FR" sz="1800" b="1" dirty="0"/>
              <a:t>Objectif </a:t>
            </a:r>
            <a:r>
              <a:rPr lang="fr-FR" sz="1800" dirty="0"/>
              <a:t>: Evaluer l’impact du dépistage systématique annuel du cancer de la prostate sur la mortalité liée au cancer de la prostate pendant les 7 à 10 premières années de l’essai </a:t>
            </a:r>
          </a:p>
          <a:p>
            <a:endParaRPr lang="fr-FR" sz="1800" b="1" dirty="0"/>
          </a:p>
          <a:p>
            <a:r>
              <a:rPr lang="fr-FR" sz="1800" b="1" dirty="0"/>
              <a:t>Critère de jugement principal </a:t>
            </a:r>
            <a:r>
              <a:rPr lang="fr-FR" sz="1800" dirty="0"/>
              <a:t>: </a:t>
            </a:r>
          </a:p>
          <a:p>
            <a:pPr lvl="1"/>
            <a:r>
              <a:rPr lang="fr-FR" sz="1800" dirty="0"/>
              <a:t>Taux de mortalité liée au cancer de la prostate</a:t>
            </a:r>
          </a:p>
          <a:p>
            <a:pPr lvl="2"/>
            <a:r>
              <a:rPr lang="fr-FR" sz="1600" dirty="0"/>
              <a:t>CDJ objectif</a:t>
            </a:r>
          </a:p>
          <a:p>
            <a:pPr lvl="2"/>
            <a:r>
              <a:rPr lang="fr-FR" sz="1600" dirty="0"/>
              <a:t>Mesuré de manière identique dans les deux groupes et en insu de la randomisation</a:t>
            </a:r>
          </a:p>
          <a:p>
            <a:pPr lvl="2"/>
            <a:r>
              <a:rPr lang="fr-FR" sz="1600" dirty="0"/>
              <a:t>Pertinent cliniquement</a:t>
            </a:r>
          </a:p>
          <a:p>
            <a:endParaRPr lang="fr-FR" sz="2000" dirty="0"/>
          </a:p>
          <a:p>
            <a:pPr marL="0" indent="0">
              <a:buNone/>
            </a:pPr>
            <a:endParaRPr lang="fr-FR" sz="2000" dirty="0"/>
          </a:p>
          <a:p>
            <a:pPr marL="342900" lvl="1" indent="0">
              <a:buNone/>
            </a:pPr>
            <a:endParaRPr lang="fr-FR" sz="2000" dirty="0"/>
          </a:p>
          <a:p>
            <a:pPr lvl="1"/>
            <a:endParaRPr lang="fr-FR" sz="2000" dirty="0"/>
          </a:p>
          <a:p>
            <a:endParaRPr lang="fr-FR" sz="2000" dirty="0"/>
          </a:p>
        </p:txBody>
      </p:sp>
      <p:cxnSp>
        <p:nvCxnSpPr>
          <p:cNvPr id="9" name="Connecteur droit 8"/>
          <p:cNvCxnSpPr/>
          <p:nvPr/>
        </p:nvCxnSpPr>
        <p:spPr>
          <a:xfrm>
            <a:off x="395536" y="980728"/>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Titre 1"/>
          <p:cNvSpPr txBox="1">
            <a:spLocks/>
          </p:cNvSpPr>
          <p:nvPr/>
        </p:nvSpPr>
        <p:spPr>
          <a:xfrm>
            <a:off x="403920" y="269032"/>
            <a:ext cx="8229600" cy="79208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dirty="0">
                <a:solidFill>
                  <a:schemeClr val="tx1">
                    <a:lumMod val="65000"/>
                    <a:lumOff val="35000"/>
                  </a:schemeClr>
                </a:solidFill>
              </a:rPr>
              <a:t>Etude et objectifs</a:t>
            </a:r>
          </a:p>
        </p:txBody>
      </p:sp>
      <p:pic>
        <p:nvPicPr>
          <p:cNvPr id="2" name="Image 1"/>
          <p:cNvPicPr>
            <a:picLocks noChangeAspect="1"/>
          </p:cNvPicPr>
          <p:nvPr/>
        </p:nvPicPr>
        <p:blipFill>
          <a:blip r:embed="rId3"/>
          <a:stretch>
            <a:fillRect/>
          </a:stretch>
        </p:blipFill>
        <p:spPr>
          <a:xfrm>
            <a:off x="269506" y="4279836"/>
            <a:ext cx="8274092" cy="2176048"/>
          </a:xfrm>
          <a:prstGeom prst="rect">
            <a:avLst/>
          </a:prstGeom>
        </p:spPr>
      </p:pic>
    </p:spTree>
    <p:extLst>
      <p:ext uri="{BB962C8B-B14F-4D97-AF65-F5344CB8AC3E}">
        <p14:creationId xmlns:p14="http://schemas.microsoft.com/office/powerpoint/2010/main" val="399758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necteur droit 8"/>
          <p:cNvCxnSpPr/>
          <p:nvPr/>
        </p:nvCxnSpPr>
        <p:spPr>
          <a:xfrm>
            <a:off x="395536" y="980728"/>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Titre 1"/>
          <p:cNvSpPr txBox="1">
            <a:spLocks/>
          </p:cNvSpPr>
          <p:nvPr/>
        </p:nvSpPr>
        <p:spPr>
          <a:xfrm>
            <a:off x="289156" y="117048"/>
            <a:ext cx="8704730" cy="79208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dirty="0">
                <a:solidFill>
                  <a:schemeClr val="tx1">
                    <a:lumMod val="65000"/>
                    <a:lumOff val="35000"/>
                  </a:schemeClr>
                </a:solidFill>
              </a:rPr>
              <a:t>Résultats</a:t>
            </a:r>
          </a:p>
        </p:txBody>
      </p:sp>
      <p:pic>
        <p:nvPicPr>
          <p:cNvPr id="2" name="Image 1"/>
          <p:cNvPicPr>
            <a:picLocks noChangeAspect="1"/>
          </p:cNvPicPr>
          <p:nvPr/>
        </p:nvPicPr>
        <p:blipFill rotWithShape="1">
          <a:blip r:embed="rId3"/>
          <a:srcRect l="23039" t="25163" r="7549" b="33878"/>
          <a:stretch/>
        </p:blipFill>
        <p:spPr>
          <a:xfrm>
            <a:off x="27052" y="1585501"/>
            <a:ext cx="8966834" cy="2976281"/>
          </a:xfrm>
          <a:prstGeom prst="rect">
            <a:avLst/>
          </a:prstGeom>
        </p:spPr>
      </p:pic>
      <p:sp>
        <p:nvSpPr>
          <p:cNvPr id="3" name="Rectangle 2"/>
          <p:cNvSpPr/>
          <p:nvPr/>
        </p:nvSpPr>
        <p:spPr>
          <a:xfrm>
            <a:off x="480951" y="4776482"/>
            <a:ext cx="8401792" cy="1200329"/>
          </a:xfrm>
          <a:prstGeom prst="rect">
            <a:avLst/>
          </a:prstGeom>
        </p:spPr>
        <p:txBody>
          <a:bodyPr wrap="square">
            <a:spAutoFit/>
          </a:bodyPr>
          <a:lstStyle/>
          <a:p>
            <a:r>
              <a:rPr lang="fr-FR" dirty="0"/>
              <a:t>Critère de jugement principal : pas de diminution de la mortalité spécifique liée au cancer de la prostate</a:t>
            </a:r>
          </a:p>
          <a:p>
            <a:r>
              <a:rPr lang="fr-FR" dirty="0"/>
              <a:t>-&gt; absence de différence statistiquement significative</a:t>
            </a:r>
          </a:p>
          <a:p>
            <a:endParaRPr lang="fr-FR" dirty="0"/>
          </a:p>
        </p:txBody>
      </p:sp>
    </p:spTree>
    <p:extLst>
      <p:ext uri="{BB962C8B-B14F-4D97-AF65-F5344CB8AC3E}">
        <p14:creationId xmlns:p14="http://schemas.microsoft.com/office/powerpoint/2010/main" val="3930541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necteur droit 8"/>
          <p:cNvCxnSpPr/>
          <p:nvPr/>
        </p:nvCxnSpPr>
        <p:spPr>
          <a:xfrm>
            <a:off x="395536" y="980728"/>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Titre 1"/>
          <p:cNvSpPr txBox="1">
            <a:spLocks/>
          </p:cNvSpPr>
          <p:nvPr/>
        </p:nvSpPr>
        <p:spPr>
          <a:xfrm>
            <a:off x="289156" y="117048"/>
            <a:ext cx="8704730" cy="79208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dirty="0">
                <a:solidFill>
                  <a:schemeClr val="tx1">
                    <a:lumMod val="65000"/>
                    <a:lumOff val="35000"/>
                  </a:schemeClr>
                </a:solidFill>
              </a:rPr>
              <a:t>Résultats</a:t>
            </a:r>
          </a:p>
        </p:txBody>
      </p:sp>
      <p:pic>
        <p:nvPicPr>
          <p:cNvPr id="4" name="Image 3"/>
          <p:cNvPicPr>
            <a:picLocks noChangeAspect="1"/>
          </p:cNvPicPr>
          <p:nvPr/>
        </p:nvPicPr>
        <p:blipFill>
          <a:blip r:embed="rId3"/>
          <a:stretch>
            <a:fillRect/>
          </a:stretch>
        </p:blipFill>
        <p:spPr>
          <a:xfrm>
            <a:off x="395536" y="1328397"/>
            <a:ext cx="4089976" cy="3690716"/>
          </a:xfrm>
          <a:prstGeom prst="rect">
            <a:avLst/>
          </a:prstGeom>
        </p:spPr>
      </p:pic>
      <p:pic>
        <p:nvPicPr>
          <p:cNvPr id="6" name="Image 5"/>
          <p:cNvPicPr>
            <a:picLocks noChangeAspect="1"/>
          </p:cNvPicPr>
          <p:nvPr/>
        </p:nvPicPr>
        <p:blipFill>
          <a:blip r:embed="rId4"/>
          <a:stretch>
            <a:fillRect/>
          </a:stretch>
        </p:blipFill>
        <p:spPr>
          <a:xfrm>
            <a:off x="4485512" y="1328397"/>
            <a:ext cx="4252346" cy="3690716"/>
          </a:xfrm>
          <a:prstGeom prst="rect">
            <a:avLst/>
          </a:prstGeom>
        </p:spPr>
      </p:pic>
      <p:pic>
        <p:nvPicPr>
          <p:cNvPr id="7" name="Image 6"/>
          <p:cNvPicPr>
            <a:picLocks noChangeAspect="1"/>
          </p:cNvPicPr>
          <p:nvPr/>
        </p:nvPicPr>
        <p:blipFill>
          <a:blip r:embed="rId5"/>
          <a:stretch>
            <a:fillRect/>
          </a:stretch>
        </p:blipFill>
        <p:spPr>
          <a:xfrm>
            <a:off x="1204059" y="5019113"/>
            <a:ext cx="6562905" cy="615272"/>
          </a:xfrm>
          <a:prstGeom prst="rect">
            <a:avLst/>
          </a:prstGeom>
        </p:spPr>
      </p:pic>
    </p:spTree>
    <p:extLst>
      <p:ext uri="{BB962C8B-B14F-4D97-AF65-F5344CB8AC3E}">
        <p14:creationId xmlns:p14="http://schemas.microsoft.com/office/powerpoint/2010/main" val="3174420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215153" y="1196752"/>
            <a:ext cx="8678589" cy="4705284"/>
          </a:xfrm>
          <a:prstGeom prst="rect">
            <a:avLst/>
          </a:prstGeom>
        </p:spPr>
        <p:txBody>
          <a:bodyPr/>
          <a:lstStyle/>
          <a:p>
            <a:r>
              <a:rPr lang="fr-FR" sz="1800" dirty="0"/>
              <a:t>Incidence du cancer de la prostate -&gt; statistiquement supérieur dans le groupe dépistage</a:t>
            </a:r>
          </a:p>
          <a:p>
            <a:pPr lvl="1"/>
            <a:r>
              <a:rPr lang="fr-FR" sz="1800" dirty="0"/>
              <a:t>Rapport de taux 1.22 (IC 95% [1.16 ; 1.29]) à 7 ans </a:t>
            </a:r>
          </a:p>
          <a:p>
            <a:pPr lvl="1"/>
            <a:r>
              <a:rPr lang="fr-FR" sz="1800" dirty="0"/>
              <a:t>Rapport de taux 1.17 (IC 95% [1.11 ; 1.22]) à 10 ans</a:t>
            </a:r>
          </a:p>
          <a:p>
            <a:pPr lvl="1"/>
            <a:endParaRPr lang="fr-FR" sz="1800" dirty="0"/>
          </a:p>
          <a:p>
            <a:r>
              <a:rPr lang="fr-FR" sz="1800" dirty="0"/>
              <a:t>Stade de la tumeur</a:t>
            </a:r>
          </a:p>
          <a:p>
            <a:pPr marL="0" indent="0">
              <a:buNone/>
            </a:pPr>
            <a:endParaRPr lang="fr-FR" sz="1800" dirty="0"/>
          </a:p>
          <a:p>
            <a:r>
              <a:rPr lang="fr-FR" sz="1800" dirty="0"/>
              <a:t>Taux de compliance </a:t>
            </a:r>
          </a:p>
          <a:p>
            <a:pPr lvl="1"/>
            <a:r>
              <a:rPr lang="fr-FR" sz="1800" dirty="0"/>
              <a:t>Dans le groupe dépistage systématique : </a:t>
            </a:r>
          </a:p>
          <a:p>
            <a:pPr lvl="2"/>
            <a:r>
              <a:rPr lang="fr-FR" sz="1500" dirty="0"/>
              <a:t>85% pour le PSA, 86% pour le toucher rectal</a:t>
            </a:r>
          </a:p>
          <a:p>
            <a:pPr lvl="2"/>
            <a:endParaRPr lang="fr-FR" sz="1500" dirty="0"/>
          </a:p>
          <a:p>
            <a:pPr lvl="1"/>
            <a:r>
              <a:rPr lang="fr-FR" sz="1800" dirty="0"/>
              <a:t>Dans le groupe contrôle (contamination)</a:t>
            </a:r>
          </a:p>
          <a:p>
            <a:pPr lvl="2"/>
            <a:r>
              <a:rPr lang="fr-FR" sz="1500" dirty="0"/>
              <a:t>Taux de PSA de 40% dans la 1ère année, 52% à 6 ans </a:t>
            </a:r>
          </a:p>
          <a:p>
            <a:pPr lvl="2"/>
            <a:r>
              <a:rPr lang="fr-FR" sz="1500" dirty="0"/>
              <a:t>Taux de TR : 41% dans la 1ère année, 46% à 6 ans</a:t>
            </a:r>
          </a:p>
          <a:p>
            <a:pPr marL="0" indent="0">
              <a:buNone/>
            </a:pPr>
            <a:endParaRPr lang="fr-FR" dirty="0"/>
          </a:p>
        </p:txBody>
      </p:sp>
      <p:cxnSp>
        <p:nvCxnSpPr>
          <p:cNvPr id="9" name="Connecteur droit 8"/>
          <p:cNvCxnSpPr/>
          <p:nvPr/>
        </p:nvCxnSpPr>
        <p:spPr>
          <a:xfrm>
            <a:off x="395536" y="980728"/>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Titre 1"/>
          <p:cNvSpPr txBox="1">
            <a:spLocks/>
          </p:cNvSpPr>
          <p:nvPr/>
        </p:nvSpPr>
        <p:spPr>
          <a:xfrm>
            <a:off x="289156" y="117048"/>
            <a:ext cx="8704730" cy="79208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dirty="0">
                <a:solidFill>
                  <a:schemeClr val="tx1">
                    <a:lumMod val="65000"/>
                    <a:lumOff val="35000"/>
                  </a:schemeClr>
                </a:solidFill>
              </a:rPr>
              <a:t>Résultats</a:t>
            </a:r>
          </a:p>
        </p:txBody>
      </p:sp>
    </p:spTree>
    <p:extLst>
      <p:ext uri="{BB962C8B-B14F-4D97-AF65-F5344CB8AC3E}">
        <p14:creationId xmlns:p14="http://schemas.microsoft.com/office/powerpoint/2010/main" val="2994116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551045" y="711696"/>
            <a:ext cx="8204499" cy="4104456"/>
          </a:xfrm>
          <a:prstGeom prst="rect">
            <a:avLst/>
          </a:prstGeom>
        </p:spPr>
        <p:txBody>
          <a:bodyPr/>
          <a:lstStyle/>
          <a:p>
            <a:r>
              <a:rPr lang="fr-FR" sz="1800" b="1" dirty="0"/>
              <a:t>Pas de biais de sélection différentiel</a:t>
            </a:r>
            <a:r>
              <a:rPr lang="fr-FR" sz="1800" dirty="0"/>
              <a:t> </a:t>
            </a:r>
          </a:p>
          <a:p>
            <a:pPr lvl="1"/>
            <a:r>
              <a:rPr lang="fr-FR" sz="1800" dirty="0"/>
              <a:t>Randomisation </a:t>
            </a:r>
          </a:p>
          <a:p>
            <a:pPr lvl="1"/>
            <a:r>
              <a:rPr lang="fr-FR" sz="1800" dirty="0"/>
              <a:t>Vérification a posteriori de la comparabilité</a:t>
            </a:r>
            <a:endParaRPr lang="fr-FR" sz="1000" dirty="0"/>
          </a:p>
          <a:p>
            <a:pPr lvl="2"/>
            <a:endParaRPr lang="fr-FR" sz="1000" dirty="0"/>
          </a:p>
          <a:p>
            <a:r>
              <a:rPr lang="fr-FR" sz="1800" b="1" dirty="0"/>
              <a:t>Biais de survie sélective </a:t>
            </a:r>
          </a:p>
          <a:p>
            <a:pPr lvl="1"/>
            <a:r>
              <a:rPr lang="fr-FR" sz="1800" dirty="0"/>
              <a:t>Fréquence de réalisation d’au moins un dosage PSA dans les 3 années précédant le début de l’étude de 44% </a:t>
            </a:r>
          </a:p>
          <a:p>
            <a:pPr lvl="1">
              <a:buFont typeface="Wingdings" panose="05000000000000000000" pitchFamily="2" charset="2"/>
              <a:buChar char="à"/>
            </a:pPr>
            <a:r>
              <a:rPr lang="fr-FR" sz="1600" dirty="0"/>
              <a:t>Sélection de patients moins à risque</a:t>
            </a:r>
          </a:p>
          <a:p>
            <a:pPr lvl="1">
              <a:buFont typeface="Wingdings" panose="05000000000000000000" pitchFamily="2" charset="2"/>
              <a:buChar char="à"/>
            </a:pPr>
            <a:endParaRPr lang="fr-FR" sz="1600" dirty="0"/>
          </a:p>
          <a:p>
            <a:r>
              <a:rPr lang="fr-FR" sz="1800" b="1" dirty="0"/>
              <a:t>Pas de biais de mesure</a:t>
            </a:r>
            <a:r>
              <a:rPr lang="fr-FR" sz="1800" dirty="0"/>
              <a:t> </a:t>
            </a:r>
          </a:p>
          <a:p>
            <a:pPr lvl="1"/>
            <a:r>
              <a:rPr lang="fr-FR" sz="1800" dirty="0"/>
              <a:t>Évaluation du critère de jugement principal de bonne qualité :</a:t>
            </a:r>
          </a:p>
          <a:p>
            <a:pPr lvl="2"/>
            <a:r>
              <a:rPr lang="fr-FR" sz="1600" dirty="0"/>
              <a:t>Registre de mortalité </a:t>
            </a:r>
          </a:p>
          <a:p>
            <a:pPr lvl="2"/>
            <a:r>
              <a:rPr lang="fr-FR" sz="1600" dirty="0"/>
              <a:t>Évaluation de cause de décès par </a:t>
            </a:r>
            <a:r>
              <a:rPr lang="fr-FR" sz="1600" i="1" dirty="0" err="1"/>
              <a:t>reviewers</a:t>
            </a:r>
            <a:r>
              <a:rPr lang="fr-FR" sz="1600" i="1" dirty="0"/>
              <a:t> </a:t>
            </a:r>
            <a:r>
              <a:rPr lang="fr-FR" sz="1600" dirty="0"/>
              <a:t>en insu du groupe du patient</a:t>
            </a:r>
          </a:p>
          <a:p>
            <a:pPr lvl="1">
              <a:buFont typeface="Wingdings" panose="05000000000000000000" pitchFamily="2" charset="2"/>
              <a:buChar char="à"/>
            </a:pPr>
            <a:endParaRPr lang="fr-FR" sz="1600" dirty="0"/>
          </a:p>
          <a:p>
            <a:pPr lvl="0"/>
            <a:r>
              <a:rPr lang="fr-FR" sz="1800" b="1" dirty="0"/>
              <a:t>Facteurs de confusion :</a:t>
            </a:r>
          </a:p>
          <a:p>
            <a:pPr lvl="1"/>
            <a:r>
              <a:rPr lang="fr-FR" sz="1800" dirty="0"/>
              <a:t>Amélioration de traitement du cancer</a:t>
            </a:r>
          </a:p>
          <a:p>
            <a:pPr lvl="1"/>
            <a:r>
              <a:rPr lang="fr-FR" sz="1800" dirty="0"/>
              <a:t>Patients âgés : décès avant pour autre cause ? </a:t>
            </a:r>
            <a:endParaRPr lang="fr-FR" sz="1800" dirty="0">
              <a:sym typeface="Wingdings" panose="05000000000000000000" pitchFamily="2" charset="2"/>
            </a:endParaRPr>
          </a:p>
          <a:p>
            <a:pPr lvl="2"/>
            <a:r>
              <a:rPr lang="fr-FR" sz="1600" dirty="0"/>
              <a:t>Diminution de la mortalité liée au cancer </a:t>
            </a:r>
            <a:r>
              <a:rPr lang="fr-FR" sz="1400" dirty="0">
                <a:sym typeface="Wingdings" panose="05000000000000000000" pitchFamily="2" charset="2"/>
              </a:rPr>
              <a:t></a:t>
            </a:r>
            <a:r>
              <a:rPr lang="fr-FR" sz="1600" dirty="0">
                <a:sym typeface="Wingdings" panose="05000000000000000000" pitchFamily="2" charset="2"/>
              </a:rPr>
              <a:t> </a:t>
            </a:r>
            <a:r>
              <a:rPr lang="fr-FR" sz="1600" dirty="0"/>
              <a:t>diminution de l’impact de l’intervention</a:t>
            </a:r>
          </a:p>
          <a:p>
            <a:pPr marL="42862" indent="0">
              <a:buNone/>
            </a:pPr>
            <a:endParaRPr lang="fr-FR" sz="1900" dirty="0"/>
          </a:p>
          <a:p>
            <a:pPr lvl="1">
              <a:buFont typeface="Wingdings" panose="05000000000000000000" pitchFamily="2" charset="2"/>
              <a:buChar char="à"/>
            </a:pPr>
            <a:endParaRPr lang="fr-FR" sz="1000" dirty="0"/>
          </a:p>
          <a:p>
            <a:pPr marL="0" indent="0">
              <a:buNone/>
            </a:pPr>
            <a:endParaRPr lang="fr-FR" dirty="0">
              <a:sym typeface="Wingdings" panose="05000000000000000000" pitchFamily="2" charset="2"/>
            </a:endParaRPr>
          </a:p>
        </p:txBody>
      </p:sp>
      <p:cxnSp>
        <p:nvCxnSpPr>
          <p:cNvPr id="9" name="Connecteur droit 8"/>
          <p:cNvCxnSpPr/>
          <p:nvPr/>
        </p:nvCxnSpPr>
        <p:spPr>
          <a:xfrm>
            <a:off x="276920" y="618604"/>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Titre 1"/>
          <p:cNvSpPr txBox="1">
            <a:spLocks/>
          </p:cNvSpPr>
          <p:nvPr/>
        </p:nvSpPr>
        <p:spPr>
          <a:xfrm>
            <a:off x="276920" y="110108"/>
            <a:ext cx="8229600" cy="601588"/>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dirty="0">
                <a:solidFill>
                  <a:schemeClr val="tx1">
                    <a:lumMod val="65000"/>
                    <a:lumOff val="35000"/>
                  </a:schemeClr>
                </a:solidFill>
              </a:rPr>
              <a:t>Biais</a:t>
            </a:r>
          </a:p>
        </p:txBody>
      </p:sp>
    </p:spTree>
    <p:extLst>
      <p:ext uri="{BB962C8B-B14F-4D97-AF65-F5344CB8AC3E}">
        <p14:creationId xmlns:p14="http://schemas.microsoft.com/office/powerpoint/2010/main" val="546360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252316" y="118765"/>
            <a:ext cx="8597153" cy="1440161"/>
          </a:xfrm>
        </p:spPr>
        <p:txBody>
          <a:bodyPr>
            <a:noAutofit/>
          </a:bodyPr>
          <a:lstStyle/>
          <a:p>
            <a:r>
              <a:rPr lang="en-US" sz="3200" b="1" dirty="0">
                <a:solidFill>
                  <a:srgbClr val="FF0000"/>
                </a:solidFill>
              </a:rPr>
              <a:t>Article 1 : </a:t>
            </a:r>
            <a:br>
              <a:rPr lang="en-US" sz="3200" b="1" dirty="0">
                <a:solidFill>
                  <a:schemeClr val="accent6"/>
                </a:solidFill>
              </a:rPr>
            </a:br>
            <a:r>
              <a:rPr lang="fr-FR" sz="2800" b="1" dirty="0">
                <a:solidFill>
                  <a:schemeClr val="accent6"/>
                </a:solidFill>
              </a:rPr>
              <a:t>Screening of </a:t>
            </a:r>
            <a:r>
              <a:rPr lang="fr-FR" sz="2800" b="1" dirty="0" err="1">
                <a:solidFill>
                  <a:schemeClr val="accent6"/>
                </a:solidFill>
              </a:rPr>
              <a:t>hearing</a:t>
            </a:r>
            <a:r>
              <a:rPr lang="fr-FR" sz="2800" b="1" dirty="0">
                <a:solidFill>
                  <a:schemeClr val="accent6"/>
                </a:solidFill>
              </a:rPr>
              <a:t> in </a:t>
            </a:r>
            <a:r>
              <a:rPr lang="fr-FR" sz="2800" b="1" dirty="0" err="1">
                <a:solidFill>
                  <a:schemeClr val="accent6"/>
                </a:solidFill>
              </a:rPr>
              <a:t>elderly</a:t>
            </a:r>
            <a:r>
              <a:rPr lang="fr-FR" sz="2800" b="1" dirty="0">
                <a:solidFill>
                  <a:schemeClr val="accent6"/>
                </a:solidFill>
              </a:rPr>
              <a:t> people: </a:t>
            </a:r>
            <a:r>
              <a:rPr lang="fr-FR" sz="2800" b="1" dirty="0" err="1">
                <a:solidFill>
                  <a:schemeClr val="accent6"/>
                </a:solidFill>
              </a:rPr>
              <a:t>assessment</a:t>
            </a:r>
            <a:r>
              <a:rPr lang="fr-FR" sz="2800" b="1" dirty="0">
                <a:solidFill>
                  <a:schemeClr val="accent6"/>
                </a:solidFill>
              </a:rPr>
              <a:t> of </a:t>
            </a:r>
            <a:r>
              <a:rPr lang="fr-FR" sz="2800" b="1" dirty="0" err="1">
                <a:solidFill>
                  <a:schemeClr val="accent6"/>
                </a:solidFill>
              </a:rPr>
              <a:t>accuracy</a:t>
            </a:r>
            <a:r>
              <a:rPr lang="fr-FR" sz="2800" b="1" dirty="0">
                <a:solidFill>
                  <a:schemeClr val="accent6"/>
                </a:solidFill>
              </a:rPr>
              <a:t> and </a:t>
            </a:r>
            <a:r>
              <a:rPr lang="fr-FR" sz="2800" b="1" dirty="0" err="1">
                <a:solidFill>
                  <a:schemeClr val="accent6"/>
                </a:solidFill>
              </a:rPr>
              <a:t>reproducibility</a:t>
            </a:r>
            <a:r>
              <a:rPr lang="fr-FR" sz="2800" b="1" dirty="0">
                <a:solidFill>
                  <a:schemeClr val="accent6"/>
                </a:solidFill>
              </a:rPr>
              <a:t> of the </a:t>
            </a:r>
            <a:r>
              <a:rPr lang="fr-FR" sz="2800" b="1" dirty="0" err="1">
                <a:solidFill>
                  <a:schemeClr val="accent6"/>
                </a:solidFill>
              </a:rPr>
              <a:t>whispered</a:t>
            </a:r>
            <a:r>
              <a:rPr lang="fr-FR" sz="2800" b="1" dirty="0">
                <a:solidFill>
                  <a:schemeClr val="accent6"/>
                </a:solidFill>
              </a:rPr>
              <a:t> </a:t>
            </a:r>
            <a:r>
              <a:rPr lang="fr-FR" sz="2800" b="1" dirty="0" err="1">
                <a:solidFill>
                  <a:schemeClr val="accent6"/>
                </a:solidFill>
              </a:rPr>
              <a:t>voice</a:t>
            </a:r>
            <a:r>
              <a:rPr lang="fr-FR" sz="2800" b="1" dirty="0">
                <a:solidFill>
                  <a:schemeClr val="accent6"/>
                </a:solidFill>
              </a:rPr>
              <a:t> test </a:t>
            </a:r>
            <a:r>
              <a:rPr lang="en-US" sz="2800" b="1" dirty="0">
                <a:solidFill>
                  <a:schemeClr val="accent6"/>
                </a:solidFill>
              </a:rPr>
              <a:t> </a:t>
            </a:r>
            <a:endParaRPr lang="fr-FR" sz="2800" b="1" dirty="0">
              <a:solidFill>
                <a:schemeClr val="accent6"/>
              </a:solidFill>
            </a:endParaRPr>
          </a:p>
        </p:txBody>
      </p:sp>
      <p:sp>
        <p:nvSpPr>
          <p:cNvPr id="17" name="Forme libre 16"/>
          <p:cNvSpPr/>
          <p:nvPr/>
        </p:nvSpPr>
        <p:spPr>
          <a:xfrm>
            <a:off x="571502" y="2050593"/>
            <a:ext cx="7590524" cy="237356"/>
          </a:xfrm>
          <a:custGeom>
            <a:avLst/>
            <a:gdLst>
              <a:gd name="connsiteX0" fmla="*/ 0 w 5154917"/>
              <a:gd name="connsiteY0" fmla="*/ 67632 h 164367"/>
              <a:gd name="connsiteX1" fmla="*/ 1000125 w 5154917"/>
              <a:gd name="connsiteY1" fmla="*/ 162882 h 164367"/>
              <a:gd name="connsiteX2" fmla="*/ 2800350 w 5154917"/>
              <a:gd name="connsiteY2" fmla="*/ 957 h 164367"/>
              <a:gd name="connsiteX3" fmla="*/ 4800600 w 5154917"/>
              <a:gd name="connsiteY3" fmla="*/ 96207 h 164367"/>
              <a:gd name="connsiteX4" fmla="*/ 5143500 w 5154917"/>
              <a:gd name="connsiteY4" fmla="*/ 105732 h 164367"/>
              <a:gd name="connsiteX0" fmla="*/ 0 w 4983467"/>
              <a:gd name="connsiteY0" fmla="*/ 10482 h 162900"/>
              <a:gd name="connsiteX1" fmla="*/ 828675 w 4983467"/>
              <a:gd name="connsiteY1" fmla="*/ 162882 h 162900"/>
              <a:gd name="connsiteX2" fmla="*/ 2628900 w 4983467"/>
              <a:gd name="connsiteY2" fmla="*/ 957 h 162900"/>
              <a:gd name="connsiteX3" fmla="*/ 4629150 w 4983467"/>
              <a:gd name="connsiteY3" fmla="*/ 96207 h 162900"/>
              <a:gd name="connsiteX4" fmla="*/ 4972050 w 4983467"/>
              <a:gd name="connsiteY4" fmla="*/ 105732 h 162900"/>
              <a:gd name="connsiteX0" fmla="*/ 0 w 4983467"/>
              <a:gd name="connsiteY0" fmla="*/ 10482 h 162923"/>
              <a:gd name="connsiteX1" fmla="*/ 828675 w 4983467"/>
              <a:gd name="connsiteY1" fmla="*/ 162882 h 162923"/>
              <a:gd name="connsiteX2" fmla="*/ 2628900 w 4983467"/>
              <a:gd name="connsiteY2" fmla="*/ 957 h 162923"/>
              <a:gd name="connsiteX3" fmla="*/ 4629150 w 4983467"/>
              <a:gd name="connsiteY3" fmla="*/ 96207 h 162923"/>
              <a:gd name="connsiteX4" fmla="*/ 4972050 w 4983467"/>
              <a:gd name="connsiteY4" fmla="*/ 105732 h 162923"/>
              <a:gd name="connsiteX0" fmla="*/ 0 w 4972050"/>
              <a:gd name="connsiteY0" fmla="*/ 0 h 152459"/>
              <a:gd name="connsiteX1" fmla="*/ 828675 w 4972050"/>
              <a:gd name="connsiteY1" fmla="*/ 152400 h 152459"/>
              <a:gd name="connsiteX2" fmla="*/ 2876550 w 4972050"/>
              <a:gd name="connsiteY2" fmla="*/ 19050 h 152459"/>
              <a:gd name="connsiteX3" fmla="*/ 4629150 w 4972050"/>
              <a:gd name="connsiteY3" fmla="*/ 85725 h 152459"/>
              <a:gd name="connsiteX4" fmla="*/ 4972050 w 4972050"/>
              <a:gd name="connsiteY4" fmla="*/ 95250 h 152459"/>
              <a:gd name="connsiteX0" fmla="*/ 0 w 5314950"/>
              <a:gd name="connsiteY0" fmla="*/ 0 h 617991"/>
              <a:gd name="connsiteX1" fmla="*/ 1171575 w 5314950"/>
              <a:gd name="connsiteY1" fmla="*/ 600075 h 617991"/>
              <a:gd name="connsiteX2" fmla="*/ 3219450 w 5314950"/>
              <a:gd name="connsiteY2" fmla="*/ 466725 h 617991"/>
              <a:gd name="connsiteX3" fmla="*/ 4972050 w 5314950"/>
              <a:gd name="connsiteY3" fmla="*/ 533400 h 617991"/>
              <a:gd name="connsiteX4" fmla="*/ 5314950 w 5314950"/>
              <a:gd name="connsiteY4" fmla="*/ 542925 h 617991"/>
              <a:gd name="connsiteX0" fmla="*/ 0 w 5314950"/>
              <a:gd name="connsiteY0" fmla="*/ 0 h 617991"/>
              <a:gd name="connsiteX1" fmla="*/ 1171575 w 5314950"/>
              <a:gd name="connsiteY1" fmla="*/ 600075 h 617991"/>
              <a:gd name="connsiteX2" fmla="*/ 3219450 w 5314950"/>
              <a:gd name="connsiteY2" fmla="*/ 466725 h 617991"/>
              <a:gd name="connsiteX3" fmla="*/ 4972050 w 5314950"/>
              <a:gd name="connsiteY3" fmla="*/ 533400 h 617991"/>
              <a:gd name="connsiteX4" fmla="*/ 5314950 w 5314950"/>
              <a:gd name="connsiteY4" fmla="*/ 542925 h 617991"/>
              <a:gd name="connsiteX0" fmla="*/ 0 w 5495925"/>
              <a:gd name="connsiteY0" fmla="*/ 0 h 668367"/>
              <a:gd name="connsiteX1" fmla="*/ 1352550 w 5495925"/>
              <a:gd name="connsiteY1" fmla="*/ 647700 h 668367"/>
              <a:gd name="connsiteX2" fmla="*/ 3400425 w 5495925"/>
              <a:gd name="connsiteY2" fmla="*/ 514350 h 668367"/>
              <a:gd name="connsiteX3" fmla="*/ 5153025 w 5495925"/>
              <a:gd name="connsiteY3" fmla="*/ 581025 h 668367"/>
              <a:gd name="connsiteX4" fmla="*/ 5495925 w 5495925"/>
              <a:gd name="connsiteY4" fmla="*/ 590550 h 668367"/>
              <a:gd name="connsiteX0" fmla="*/ 0 w 5495925"/>
              <a:gd name="connsiteY0" fmla="*/ 0 h 668367"/>
              <a:gd name="connsiteX1" fmla="*/ 1352550 w 5495925"/>
              <a:gd name="connsiteY1" fmla="*/ 647700 h 668367"/>
              <a:gd name="connsiteX2" fmla="*/ 3400425 w 5495925"/>
              <a:gd name="connsiteY2" fmla="*/ 514350 h 668367"/>
              <a:gd name="connsiteX3" fmla="*/ 5153025 w 5495925"/>
              <a:gd name="connsiteY3" fmla="*/ 581025 h 668367"/>
              <a:gd name="connsiteX4" fmla="*/ 5495925 w 5495925"/>
              <a:gd name="connsiteY4" fmla="*/ 590550 h 668367"/>
              <a:gd name="connsiteX0" fmla="*/ 0 w 5800725"/>
              <a:gd name="connsiteY0" fmla="*/ 0 h 638131"/>
              <a:gd name="connsiteX1" fmla="*/ 1657350 w 5800725"/>
              <a:gd name="connsiteY1" fmla="*/ 619125 h 638131"/>
              <a:gd name="connsiteX2" fmla="*/ 3705225 w 5800725"/>
              <a:gd name="connsiteY2" fmla="*/ 485775 h 638131"/>
              <a:gd name="connsiteX3" fmla="*/ 5457825 w 5800725"/>
              <a:gd name="connsiteY3" fmla="*/ 552450 h 638131"/>
              <a:gd name="connsiteX4" fmla="*/ 5800725 w 5800725"/>
              <a:gd name="connsiteY4" fmla="*/ 561975 h 638131"/>
              <a:gd name="connsiteX0" fmla="*/ 0 w 5800725"/>
              <a:gd name="connsiteY0" fmla="*/ 0 h 638131"/>
              <a:gd name="connsiteX1" fmla="*/ 1657350 w 5800725"/>
              <a:gd name="connsiteY1" fmla="*/ 619125 h 638131"/>
              <a:gd name="connsiteX2" fmla="*/ 3705225 w 5800725"/>
              <a:gd name="connsiteY2" fmla="*/ 485775 h 638131"/>
              <a:gd name="connsiteX3" fmla="*/ 5457825 w 5800725"/>
              <a:gd name="connsiteY3" fmla="*/ 552450 h 638131"/>
              <a:gd name="connsiteX4" fmla="*/ 5800725 w 5800725"/>
              <a:gd name="connsiteY4" fmla="*/ 561975 h 638131"/>
              <a:gd name="connsiteX0" fmla="*/ 185340 w 5986065"/>
              <a:gd name="connsiteY0" fmla="*/ 0 h 623529"/>
              <a:gd name="connsiteX1" fmla="*/ 103461 w 5986065"/>
              <a:gd name="connsiteY1" fmla="*/ 292655 h 623529"/>
              <a:gd name="connsiteX2" fmla="*/ 1842690 w 5986065"/>
              <a:gd name="connsiteY2" fmla="*/ 619125 h 623529"/>
              <a:gd name="connsiteX3" fmla="*/ 3890565 w 5986065"/>
              <a:gd name="connsiteY3" fmla="*/ 485775 h 623529"/>
              <a:gd name="connsiteX4" fmla="*/ 5643165 w 5986065"/>
              <a:gd name="connsiteY4" fmla="*/ 552450 h 623529"/>
              <a:gd name="connsiteX5" fmla="*/ 5986065 w 5986065"/>
              <a:gd name="connsiteY5" fmla="*/ 561975 h 623529"/>
              <a:gd name="connsiteX0" fmla="*/ 0 w 6372225"/>
              <a:gd name="connsiteY0" fmla="*/ 197013 h 353817"/>
              <a:gd name="connsiteX1" fmla="*/ 489621 w 6372225"/>
              <a:gd name="connsiteY1" fmla="*/ 22943 h 353817"/>
              <a:gd name="connsiteX2" fmla="*/ 2228850 w 6372225"/>
              <a:gd name="connsiteY2" fmla="*/ 349413 h 353817"/>
              <a:gd name="connsiteX3" fmla="*/ 4276725 w 6372225"/>
              <a:gd name="connsiteY3" fmla="*/ 216063 h 353817"/>
              <a:gd name="connsiteX4" fmla="*/ 6029325 w 6372225"/>
              <a:gd name="connsiteY4" fmla="*/ 282738 h 353817"/>
              <a:gd name="connsiteX5" fmla="*/ 6372225 w 6372225"/>
              <a:gd name="connsiteY5" fmla="*/ 292263 h 353817"/>
              <a:gd name="connsiteX0" fmla="*/ 0 w 6372225"/>
              <a:gd name="connsiteY0" fmla="*/ 110358 h 264091"/>
              <a:gd name="connsiteX1" fmla="*/ 1051596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6372225"/>
              <a:gd name="connsiteY0" fmla="*/ 110358 h 264091"/>
              <a:gd name="connsiteX1" fmla="*/ 1051596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6372225"/>
              <a:gd name="connsiteY0" fmla="*/ 110358 h 264091"/>
              <a:gd name="connsiteX1" fmla="*/ 1061121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5743575"/>
              <a:gd name="connsiteY0" fmla="*/ 54828 h 275236"/>
              <a:gd name="connsiteX1" fmla="*/ 432471 w 5743575"/>
              <a:gd name="connsiteY1" fmla="*/ 42683 h 275236"/>
              <a:gd name="connsiteX2" fmla="*/ 1600200 w 5743575"/>
              <a:gd name="connsiteY2" fmla="*/ 273903 h 275236"/>
              <a:gd name="connsiteX3" fmla="*/ 3648075 w 5743575"/>
              <a:gd name="connsiteY3" fmla="*/ 140553 h 275236"/>
              <a:gd name="connsiteX4" fmla="*/ 5400675 w 5743575"/>
              <a:gd name="connsiteY4" fmla="*/ 207228 h 275236"/>
              <a:gd name="connsiteX5" fmla="*/ 5743575 w 5743575"/>
              <a:gd name="connsiteY5" fmla="*/ 216753 h 275236"/>
              <a:gd name="connsiteX0" fmla="*/ 704361 w 5362086"/>
              <a:gd name="connsiteY0" fmla="*/ 0 h 1430083"/>
              <a:gd name="connsiteX1" fmla="*/ 50982 w 5362086"/>
              <a:gd name="connsiteY1" fmla="*/ 1197530 h 1430083"/>
              <a:gd name="connsiteX2" fmla="*/ 1218711 w 5362086"/>
              <a:gd name="connsiteY2" fmla="*/ 1428750 h 1430083"/>
              <a:gd name="connsiteX3" fmla="*/ 3266586 w 5362086"/>
              <a:gd name="connsiteY3" fmla="*/ 1295400 h 1430083"/>
              <a:gd name="connsiteX4" fmla="*/ 5019186 w 5362086"/>
              <a:gd name="connsiteY4" fmla="*/ 1362075 h 1430083"/>
              <a:gd name="connsiteX5" fmla="*/ 5362086 w 5362086"/>
              <a:gd name="connsiteY5" fmla="*/ 1371600 h 1430083"/>
              <a:gd name="connsiteX0" fmla="*/ 877921 w 5535646"/>
              <a:gd name="connsiteY0" fmla="*/ 0 h 1430083"/>
              <a:gd name="connsiteX1" fmla="*/ 224542 w 5535646"/>
              <a:gd name="connsiteY1" fmla="*/ 1197530 h 1430083"/>
              <a:gd name="connsiteX2" fmla="*/ 1392271 w 5535646"/>
              <a:gd name="connsiteY2" fmla="*/ 1428750 h 1430083"/>
              <a:gd name="connsiteX3" fmla="*/ 3440146 w 5535646"/>
              <a:gd name="connsiteY3" fmla="*/ 1295400 h 1430083"/>
              <a:gd name="connsiteX4" fmla="*/ 5192746 w 5535646"/>
              <a:gd name="connsiteY4" fmla="*/ 1362075 h 1430083"/>
              <a:gd name="connsiteX5" fmla="*/ 5535646 w 5535646"/>
              <a:gd name="connsiteY5" fmla="*/ 1371600 h 1430083"/>
              <a:gd name="connsiteX0" fmla="*/ 877921 w 5535646"/>
              <a:gd name="connsiteY0" fmla="*/ 0 h 1477896"/>
              <a:gd name="connsiteX1" fmla="*/ 224542 w 5535646"/>
              <a:gd name="connsiteY1" fmla="*/ 1197530 h 1477896"/>
              <a:gd name="connsiteX2" fmla="*/ 1392271 w 5535646"/>
              <a:gd name="connsiteY2" fmla="*/ 1428750 h 1477896"/>
              <a:gd name="connsiteX3" fmla="*/ 3440146 w 5535646"/>
              <a:gd name="connsiteY3" fmla="*/ 1295400 h 1477896"/>
              <a:gd name="connsiteX4" fmla="*/ 5192746 w 5535646"/>
              <a:gd name="connsiteY4" fmla="*/ 1362075 h 1477896"/>
              <a:gd name="connsiteX5" fmla="*/ 5535646 w 5535646"/>
              <a:gd name="connsiteY5" fmla="*/ 1371600 h 1477896"/>
              <a:gd name="connsiteX0" fmla="*/ 0 w 5311104"/>
              <a:gd name="connsiteY0" fmla="*/ 0 h 280366"/>
              <a:gd name="connsiteX1" fmla="*/ 1167729 w 5311104"/>
              <a:gd name="connsiteY1" fmla="*/ 231220 h 280366"/>
              <a:gd name="connsiteX2" fmla="*/ 3215604 w 5311104"/>
              <a:gd name="connsiteY2" fmla="*/ 97870 h 280366"/>
              <a:gd name="connsiteX3" fmla="*/ 4968204 w 5311104"/>
              <a:gd name="connsiteY3" fmla="*/ 164545 h 280366"/>
              <a:gd name="connsiteX4" fmla="*/ 5311104 w 5311104"/>
              <a:gd name="connsiteY4" fmla="*/ 174070 h 280366"/>
              <a:gd name="connsiteX0" fmla="*/ 0 w 5482554"/>
              <a:gd name="connsiteY0" fmla="*/ 0 h 340771"/>
              <a:gd name="connsiteX1" fmla="*/ 1339179 w 5482554"/>
              <a:gd name="connsiteY1" fmla="*/ 335995 h 340771"/>
              <a:gd name="connsiteX2" fmla="*/ 3387054 w 5482554"/>
              <a:gd name="connsiteY2" fmla="*/ 202645 h 340771"/>
              <a:gd name="connsiteX3" fmla="*/ 5139654 w 5482554"/>
              <a:gd name="connsiteY3" fmla="*/ 269320 h 340771"/>
              <a:gd name="connsiteX4" fmla="*/ 5482554 w 5482554"/>
              <a:gd name="connsiteY4" fmla="*/ 278845 h 340771"/>
              <a:gd name="connsiteX0" fmla="*/ 0 w 5482554"/>
              <a:gd name="connsiteY0" fmla="*/ 0 h 340771"/>
              <a:gd name="connsiteX1" fmla="*/ 1339179 w 5482554"/>
              <a:gd name="connsiteY1" fmla="*/ 335995 h 340771"/>
              <a:gd name="connsiteX2" fmla="*/ 3387054 w 5482554"/>
              <a:gd name="connsiteY2" fmla="*/ 202645 h 340771"/>
              <a:gd name="connsiteX3" fmla="*/ 5139654 w 5482554"/>
              <a:gd name="connsiteY3" fmla="*/ 269320 h 340771"/>
              <a:gd name="connsiteX4" fmla="*/ 5482554 w 5482554"/>
              <a:gd name="connsiteY4" fmla="*/ 278845 h 340771"/>
              <a:gd name="connsiteX0" fmla="*/ 0 w 5501604"/>
              <a:gd name="connsiteY0" fmla="*/ 0 h 157447"/>
              <a:gd name="connsiteX1" fmla="*/ 1358229 w 5501604"/>
              <a:gd name="connsiteY1" fmla="*/ 155020 h 157447"/>
              <a:gd name="connsiteX2" fmla="*/ 3406104 w 5501604"/>
              <a:gd name="connsiteY2" fmla="*/ 21670 h 157447"/>
              <a:gd name="connsiteX3" fmla="*/ 5158704 w 5501604"/>
              <a:gd name="connsiteY3" fmla="*/ 88345 h 157447"/>
              <a:gd name="connsiteX4" fmla="*/ 5501604 w 5501604"/>
              <a:gd name="connsiteY4" fmla="*/ 97870 h 157447"/>
              <a:gd name="connsiteX0" fmla="*/ 0 w 5501604"/>
              <a:gd name="connsiteY0" fmla="*/ 16098 h 171194"/>
              <a:gd name="connsiteX1" fmla="*/ 1358229 w 5501604"/>
              <a:gd name="connsiteY1" fmla="*/ 171118 h 171194"/>
              <a:gd name="connsiteX2" fmla="*/ 3406104 w 5501604"/>
              <a:gd name="connsiteY2" fmla="*/ 37768 h 171194"/>
              <a:gd name="connsiteX3" fmla="*/ 5158704 w 5501604"/>
              <a:gd name="connsiteY3" fmla="*/ 104443 h 171194"/>
              <a:gd name="connsiteX4" fmla="*/ 5501604 w 5501604"/>
              <a:gd name="connsiteY4" fmla="*/ 113968 h 171194"/>
              <a:gd name="connsiteX0" fmla="*/ 0 w 5501604"/>
              <a:gd name="connsiteY0" fmla="*/ 12680 h 243951"/>
              <a:gd name="connsiteX1" fmla="*/ 1853529 w 5501604"/>
              <a:gd name="connsiteY1" fmla="*/ 243900 h 243951"/>
              <a:gd name="connsiteX2" fmla="*/ 3406104 w 5501604"/>
              <a:gd name="connsiteY2" fmla="*/ 34350 h 243951"/>
              <a:gd name="connsiteX3" fmla="*/ 5158704 w 5501604"/>
              <a:gd name="connsiteY3" fmla="*/ 101025 h 243951"/>
              <a:gd name="connsiteX4" fmla="*/ 5501604 w 5501604"/>
              <a:gd name="connsiteY4" fmla="*/ 110550 h 243951"/>
              <a:gd name="connsiteX0" fmla="*/ 0 w 5501604"/>
              <a:gd name="connsiteY0" fmla="*/ 12680 h 243951"/>
              <a:gd name="connsiteX1" fmla="*/ 1853529 w 5501604"/>
              <a:gd name="connsiteY1" fmla="*/ 243900 h 243951"/>
              <a:gd name="connsiteX2" fmla="*/ 3406104 w 5501604"/>
              <a:gd name="connsiteY2" fmla="*/ 34350 h 243951"/>
              <a:gd name="connsiteX3" fmla="*/ 5158704 w 5501604"/>
              <a:gd name="connsiteY3" fmla="*/ 101025 h 243951"/>
              <a:gd name="connsiteX4" fmla="*/ 5501604 w 5501604"/>
              <a:gd name="connsiteY4" fmla="*/ 110550 h 243951"/>
              <a:gd name="connsiteX0" fmla="*/ 0 w 5501604"/>
              <a:gd name="connsiteY0" fmla="*/ 12680 h 243954"/>
              <a:gd name="connsiteX1" fmla="*/ 1853529 w 5501604"/>
              <a:gd name="connsiteY1" fmla="*/ 243900 h 243954"/>
              <a:gd name="connsiteX2" fmla="*/ 3406104 w 5501604"/>
              <a:gd name="connsiteY2" fmla="*/ 34350 h 243954"/>
              <a:gd name="connsiteX3" fmla="*/ 5158704 w 5501604"/>
              <a:gd name="connsiteY3" fmla="*/ 101025 h 243954"/>
              <a:gd name="connsiteX4" fmla="*/ 5501604 w 5501604"/>
              <a:gd name="connsiteY4" fmla="*/ 110550 h 243954"/>
              <a:gd name="connsiteX0" fmla="*/ 0 w 5501604"/>
              <a:gd name="connsiteY0" fmla="*/ 12680 h 243952"/>
              <a:gd name="connsiteX1" fmla="*/ 1853529 w 5501604"/>
              <a:gd name="connsiteY1" fmla="*/ 243900 h 243952"/>
              <a:gd name="connsiteX2" fmla="*/ 3406104 w 5501604"/>
              <a:gd name="connsiteY2" fmla="*/ 34350 h 243952"/>
              <a:gd name="connsiteX3" fmla="*/ 5092029 w 5501604"/>
              <a:gd name="connsiteY3" fmla="*/ 62925 h 243952"/>
              <a:gd name="connsiteX4" fmla="*/ 5501604 w 5501604"/>
              <a:gd name="connsiteY4" fmla="*/ 110550 h 243952"/>
              <a:gd name="connsiteX0" fmla="*/ 0 w 5501604"/>
              <a:gd name="connsiteY0" fmla="*/ 12680 h 243952"/>
              <a:gd name="connsiteX1" fmla="*/ 1853529 w 5501604"/>
              <a:gd name="connsiteY1" fmla="*/ 243900 h 243952"/>
              <a:gd name="connsiteX2" fmla="*/ 3406104 w 5501604"/>
              <a:gd name="connsiteY2" fmla="*/ 34350 h 243952"/>
              <a:gd name="connsiteX3" fmla="*/ 5092029 w 5501604"/>
              <a:gd name="connsiteY3" fmla="*/ 62925 h 243952"/>
              <a:gd name="connsiteX4" fmla="*/ 5501604 w 5501604"/>
              <a:gd name="connsiteY4" fmla="*/ 110550 h 243952"/>
              <a:gd name="connsiteX0" fmla="*/ 0 w 5501604"/>
              <a:gd name="connsiteY0" fmla="*/ 26734 h 258024"/>
              <a:gd name="connsiteX1" fmla="*/ 1853529 w 5501604"/>
              <a:gd name="connsiteY1" fmla="*/ 257954 h 258024"/>
              <a:gd name="connsiteX2" fmla="*/ 3406104 w 5501604"/>
              <a:gd name="connsiteY2" fmla="*/ 48404 h 258024"/>
              <a:gd name="connsiteX3" fmla="*/ 5092029 w 5501604"/>
              <a:gd name="connsiteY3" fmla="*/ 76979 h 258024"/>
              <a:gd name="connsiteX4" fmla="*/ 5501604 w 5501604"/>
              <a:gd name="connsiteY4" fmla="*/ 124604 h 258024"/>
              <a:gd name="connsiteX0" fmla="*/ 0 w 5501604"/>
              <a:gd name="connsiteY0" fmla="*/ 28486 h 259895"/>
              <a:gd name="connsiteX1" fmla="*/ 341337 w 5501604"/>
              <a:gd name="connsiteY1" fmla="*/ 14199 h 259895"/>
              <a:gd name="connsiteX2" fmla="*/ 1853529 w 5501604"/>
              <a:gd name="connsiteY2" fmla="*/ 259706 h 259895"/>
              <a:gd name="connsiteX3" fmla="*/ 3406104 w 5501604"/>
              <a:gd name="connsiteY3" fmla="*/ 50156 h 259895"/>
              <a:gd name="connsiteX4" fmla="*/ 5092029 w 5501604"/>
              <a:gd name="connsiteY4" fmla="*/ 78731 h 259895"/>
              <a:gd name="connsiteX5" fmla="*/ 5501604 w 5501604"/>
              <a:gd name="connsiteY5" fmla="*/ 126356 h 259895"/>
              <a:gd name="connsiteX0" fmla="*/ 0 w 5501604"/>
              <a:gd name="connsiteY0" fmla="*/ 28486 h 259895"/>
              <a:gd name="connsiteX1" fmla="*/ 341337 w 5501604"/>
              <a:gd name="connsiteY1" fmla="*/ 14199 h 259895"/>
              <a:gd name="connsiteX2" fmla="*/ 1853529 w 5501604"/>
              <a:gd name="connsiteY2" fmla="*/ 259706 h 259895"/>
              <a:gd name="connsiteX3" fmla="*/ 3406104 w 5501604"/>
              <a:gd name="connsiteY3" fmla="*/ 50156 h 259895"/>
              <a:gd name="connsiteX4" fmla="*/ 5092029 w 5501604"/>
              <a:gd name="connsiteY4" fmla="*/ 78731 h 259895"/>
              <a:gd name="connsiteX5" fmla="*/ 5501604 w 5501604"/>
              <a:gd name="connsiteY5" fmla="*/ 126356 h 259895"/>
              <a:gd name="connsiteX0" fmla="*/ 0 w 5160267"/>
              <a:gd name="connsiteY0" fmla="*/ 12448 h 258144"/>
              <a:gd name="connsiteX1" fmla="*/ 1512192 w 5160267"/>
              <a:gd name="connsiteY1" fmla="*/ 257955 h 258144"/>
              <a:gd name="connsiteX2" fmla="*/ 3064767 w 5160267"/>
              <a:gd name="connsiteY2" fmla="*/ 48405 h 258144"/>
              <a:gd name="connsiteX3" fmla="*/ 4750692 w 5160267"/>
              <a:gd name="connsiteY3" fmla="*/ 76980 h 258144"/>
              <a:gd name="connsiteX4" fmla="*/ 5160267 w 5160267"/>
              <a:gd name="connsiteY4" fmla="*/ 124605 h 25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0267" h="258144">
                <a:moveTo>
                  <a:pt x="0" y="12448"/>
                </a:moveTo>
                <a:cubicBezTo>
                  <a:pt x="637533" y="46222"/>
                  <a:pt x="1001398" y="251962"/>
                  <a:pt x="1512192" y="257955"/>
                </a:cubicBezTo>
                <a:cubicBezTo>
                  <a:pt x="2022986" y="263948"/>
                  <a:pt x="2448817" y="126193"/>
                  <a:pt x="3064767" y="48405"/>
                </a:cubicBezTo>
                <a:cubicBezTo>
                  <a:pt x="3680717" y="-29383"/>
                  <a:pt x="4074417" y="-8745"/>
                  <a:pt x="4750692" y="76980"/>
                </a:cubicBezTo>
                <a:lnTo>
                  <a:pt x="5160267" y="124605"/>
                </a:lnTo>
              </a:path>
            </a:pathLst>
          </a:custGeom>
          <a:noFill/>
          <a:ln w="2540">
            <a:solidFill>
              <a:srgbClr val="078F9D"/>
            </a:solid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25A79B"/>
              </a:solidFill>
            </a:endParaRPr>
          </a:p>
        </p:txBody>
      </p:sp>
      <p:sp>
        <p:nvSpPr>
          <p:cNvPr id="7" name="Forme libre 6"/>
          <p:cNvSpPr/>
          <p:nvPr/>
        </p:nvSpPr>
        <p:spPr>
          <a:xfrm rot="-10860000">
            <a:off x="625856" y="2117230"/>
            <a:ext cx="7765655" cy="121907"/>
          </a:xfrm>
          <a:custGeom>
            <a:avLst/>
            <a:gdLst>
              <a:gd name="connsiteX0" fmla="*/ 0 w 5154917"/>
              <a:gd name="connsiteY0" fmla="*/ 67632 h 164367"/>
              <a:gd name="connsiteX1" fmla="*/ 1000125 w 5154917"/>
              <a:gd name="connsiteY1" fmla="*/ 162882 h 164367"/>
              <a:gd name="connsiteX2" fmla="*/ 2800350 w 5154917"/>
              <a:gd name="connsiteY2" fmla="*/ 957 h 164367"/>
              <a:gd name="connsiteX3" fmla="*/ 4800600 w 5154917"/>
              <a:gd name="connsiteY3" fmla="*/ 96207 h 164367"/>
              <a:gd name="connsiteX4" fmla="*/ 5143500 w 5154917"/>
              <a:gd name="connsiteY4" fmla="*/ 105732 h 164367"/>
              <a:gd name="connsiteX0" fmla="*/ 0 w 4983467"/>
              <a:gd name="connsiteY0" fmla="*/ 10482 h 162900"/>
              <a:gd name="connsiteX1" fmla="*/ 828675 w 4983467"/>
              <a:gd name="connsiteY1" fmla="*/ 162882 h 162900"/>
              <a:gd name="connsiteX2" fmla="*/ 2628900 w 4983467"/>
              <a:gd name="connsiteY2" fmla="*/ 957 h 162900"/>
              <a:gd name="connsiteX3" fmla="*/ 4629150 w 4983467"/>
              <a:gd name="connsiteY3" fmla="*/ 96207 h 162900"/>
              <a:gd name="connsiteX4" fmla="*/ 4972050 w 4983467"/>
              <a:gd name="connsiteY4" fmla="*/ 105732 h 162900"/>
              <a:gd name="connsiteX0" fmla="*/ 0 w 4983467"/>
              <a:gd name="connsiteY0" fmla="*/ 10482 h 162923"/>
              <a:gd name="connsiteX1" fmla="*/ 828675 w 4983467"/>
              <a:gd name="connsiteY1" fmla="*/ 162882 h 162923"/>
              <a:gd name="connsiteX2" fmla="*/ 2628900 w 4983467"/>
              <a:gd name="connsiteY2" fmla="*/ 957 h 162923"/>
              <a:gd name="connsiteX3" fmla="*/ 4629150 w 4983467"/>
              <a:gd name="connsiteY3" fmla="*/ 96207 h 162923"/>
              <a:gd name="connsiteX4" fmla="*/ 4972050 w 4983467"/>
              <a:gd name="connsiteY4" fmla="*/ 105732 h 162923"/>
              <a:gd name="connsiteX0" fmla="*/ 0 w 4972050"/>
              <a:gd name="connsiteY0" fmla="*/ 0 h 152459"/>
              <a:gd name="connsiteX1" fmla="*/ 828675 w 4972050"/>
              <a:gd name="connsiteY1" fmla="*/ 152400 h 152459"/>
              <a:gd name="connsiteX2" fmla="*/ 2876550 w 4972050"/>
              <a:gd name="connsiteY2" fmla="*/ 19050 h 152459"/>
              <a:gd name="connsiteX3" fmla="*/ 4629150 w 4972050"/>
              <a:gd name="connsiteY3" fmla="*/ 85725 h 152459"/>
              <a:gd name="connsiteX4" fmla="*/ 4972050 w 4972050"/>
              <a:gd name="connsiteY4" fmla="*/ 95250 h 152459"/>
              <a:gd name="connsiteX0" fmla="*/ 0 w 5195794"/>
              <a:gd name="connsiteY0" fmla="*/ 0 h 375423"/>
              <a:gd name="connsiteX1" fmla="*/ 828675 w 5195794"/>
              <a:gd name="connsiteY1" fmla="*/ 152400 h 375423"/>
              <a:gd name="connsiteX2" fmla="*/ 2876550 w 5195794"/>
              <a:gd name="connsiteY2" fmla="*/ 19050 h 375423"/>
              <a:gd name="connsiteX3" fmla="*/ 4629150 w 5195794"/>
              <a:gd name="connsiteY3" fmla="*/ 85725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629150 w 5195794"/>
              <a:gd name="connsiteY3" fmla="*/ 85725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970954 w 5195794"/>
              <a:gd name="connsiteY2" fmla="*/ 6833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970954 w 5195794"/>
              <a:gd name="connsiteY2" fmla="*/ 68330 h 375423"/>
              <a:gd name="connsiteX3" fmla="*/ 4382202 w 5195794"/>
              <a:gd name="connsiteY3" fmla="*/ 43309 h 375423"/>
              <a:gd name="connsiteX4" fmla="*/ 5195794 w 5195794"/>
              <a:gd name="connsiteY4" fmla="*/ 375423 h 375423"/>
              <a:gd name="connsiteX0" fmla="*/ 0 w 5195794"/>
              <a:gd name="connsiteY0" fmla="*/ 4143 h 379566"/>
              <a:gd name="connsiteX1" fmla="*/ 828675 w 5195794"/>
              <a:gd name="connsiteY1" fmla="*/ 156543 h 379566"/>
              <a:gd name="connsiteX2" fmla="*/ 2970954 w 5195794"/>
              <a:gd name="connsiteY2" fmla="*/ 72473 h 379566"/>
              <a:gd name="connsiteX3" fmla="*/ 4392556 w 5195794"/>
              <a:gd name="connsiteY3" fmla="*/ 0 h 379566"/>
              <a:gd name="connsiteX4" fmla="*/ 5195794 w 5195794"/>
              <a:gd name="connsiteY4" fmla="*/ 379566 h 379566"/>
              <a:gd name="connsiteX0" fmla="*/ 0 w 5195794"/>
              <a:gd name="connsiteY0" fmla="*/ 18905 h 394328"/>
              <a:gd name="connsiteX1" fmla="*/ 828675 w 5195794"/>
              <a:gd name="connsiteY1" fmla="*/ 171305 h 394328"/>
              <a:gd name="connsiteX2" fmla="*/ 2970954 w 5195794"/>
              <a:gd name="connsiteY2" fmla="*/ 87235 h 394328"/>
              <a:gd name="connsiteX3" fmla="*/ 4392556 w 5195794"/>
              <a:gd name="connsiteY3" fmla="*/ 14762 h 394328"/>
              <a:gd name="connsiteX4" fmla="*/ 5195794 w 5195794"/>
              <a:gd name="connsiteY4" fmla="*/ 394328 h 394328"/>
              <a:gd name="connsiteX0" fmla="*/ 0 w 5195794"/>
              <a:gd name="connsiteY0" fmla="*/ 18905 h 394328"/>
              <a:gd name="connsiteX1" fmla="*/ 828675 w 5195794"/>
              <a:gd name="connsiteY1" fmla="*/ 171305 h 394328"/>
              <a:gd name="connsiteX2" fmla="*/ 2970954 w 5195794"/>
              <a:gd name="connsiteY2" fmla="*/ 87235 h 394328"/>
              <a:gd name="connsiteX3" fmla="*/ 4392556 w 5195794"/>
              <a:gd name="connsiteY3" fmla="*/ 14762 h 394328"/>
              <a:gd name="connsiteX4" fmla="*/ 5195794 w 5195794"/>
              <a:gd name="connsiteY4" fmla="*/ 394328 h 394328"/>
              <a:gd name="connsiteX0" fmla="*/ 0 w 5195794"/>
              <a:gd name="connsiteY0" fmla="*/ 56473 h 431896"/>
              <a:gd name="connsiteX1" fmla="*/ 828675 w 5195794"/>
              <a:gd name="connsiteY1" fmla="*/ 208873 h 431896"/>
              <a:gd name="connsiteX2" fmla="*/ 2970954 w 5195794"/>
              <a:gd name="connsiteY2" fmla="*/ 124803 h 431896"/>
              <a:gd name="connsiteX3" fmla="*/ 4392556 w 5195794"/>
              <a:gd name="connsiteY3" fmla="*/ 52330 h 431896"/>
              <a:gd name="connsiteX4" fmla="*/ 5195794 w 5195794"/>
              <a:gd name="connsiteY4" fmla="*/ 431896 h 431896"/>
              <a:gd name="connsiteX0" fmla="*/ 0 w 5195794"/>
              <a:gd name="connsiteY0" fmla="*/ 58153 h 433576"/>
              <a:gd name="connsiteX1" fmla="*/ 1018315 w 5195794"/>
              <a:gd name="connsiteY1" fmla="*/ 261496 h 433576"/>
              <a:gd name="connsiteX2" fmla="*/ 2970954 w 5195794"/>
              <a:gd name="connsiteY2" fmla="*/ 126483 h 433576"/>
              <a:gd name="connsiteX3" fmla="*/ 4392556 w 5195794"/>
              <a:gd name="connsiteY3" fmla="*/ 54010 h 433576"/>
              <a:gd name="connsiteX4" fmla="*/ 5195794 w 5195794"/>
              <a:gd name="connsiteY4" fmla="*/ 433576 h 433576"/>
              <a:gd name="connsiteX0" fmla="*/ 0 w 5195794"/>
              <a:gd name="connsiteY0" fmla="*/ 58153 h 433576"/>
              <a:gd name="connsiteX1" fmla="*/ 1018315 w 5195794"/>
              <a:gd name="connsiteY1" fmla="*/ 261496 h 433576"/>
              <a:gd name="connsiteX2" fmla="*/ 2970954 w 5195794"/>
              <a:gd name="connsiteY2" fmla="*/ 126483 h 433576"/>
              <a:gd name="connsiteX3" fmla="*/ 4392556 w 5195794"/>
              <a:gd name="connsiteY3" fmla="*/ 54010 h 433576"/>
              <a:gd name="connsiteX4" fmla="*/ 5195794 w 5195794"/>
              <a:gd name="connsiteY4" fmla="*/ 433576 h 433576"/>
              <a:gd name="connsiteX0" fmla="*/ 0 w 5195794"/>
              <a:gd name="connsiteY0" fmla="*/ 55412 h 430835"/>
              <a:gd name="connsiteX1" fmla="*/ 1077285 w 5195794"/>
              <a:gd name="connsiteY1" fmla="*/ 154993 h 430835"/>
              <a:gd name="connsiteX2" fmla="*/ 2970954 w 5195794"/>
              <a:gd name="connsiteY2" fmla="*/ 123742 h 430835"/>
              <a:gd name="connsiteX3" fmla="*/ 4392556 w 5195794"/>
              <a:gd name="connsiteY3" fmla="*/ 51269 h 430835"/>
              <a:gd name="connsiteX4" fmla="*/ 5195794 w 5195794"/>
              <a:gd name="connsiteY4" fmla="*/ 430835 h 430835"/>
              <a:gd name="connsiteX0" fmla="*/ 0 w 5195794"/>
              <a:gd name="connsiteY0" fmla="*/ 55412 h 430835"/>
              <a:gd name="connsiteX1" fmla="*/ 1077285 w 5195794"/>
              <a:gd name="connsiteY1" fmla="*/ 154993 h 430835"/>
              <a:gd name="connsiteX2" fmla="*/ 2970954 w 5195794"/>
              <a:gd name="connsiteY2" fmla="*/ 123742 h 430835"/>
              <a:gd name="connsiteX3" fmla="*/ 4392556 w 5195794"/>
              <a:gd name="connsiteY3" fmla="*/ 51269 h 430835"/>
              <a:gd name="connsiteX4" fmla="*/ 5195794 w 5195794"/>
              <a:gd name="connsiteY4" fmla="*/ 430835 h 430835"/>
              <a:gd name="connsiteX0" fmla="*/ 0 w 5195794"/>
              <a:gd name="connsiteY0" fmla="*/ 47289 h 422712"/>
              <a:gd name="connsiteX1" fmla="*/ 1077285 w 5195794"/>
              <a:gd name="connsiteY1" fmla="*/ 146870 h 422712"/>
              <a:gd name="connsiteX2" fmla="*/ 2941386 w 5195794"/>
              <a:gd name="connsiteY2" fmla="*/ 172262 h 422712"/>
              <a:gd name="connsiteX3" fmla="*/ 4392556 w 5195794"/>
              <a:gd name="connsiteY3" fmla="*/ 43146 h 422712"/>
              <a:gd name="connsiteX4" fmla="*/ 5195794 w 5195794"/>
              <a:gd name="connsiteY4" fmla="*/ 422712 h 422712"/>
              <a:gd name="connsiteX0" fmla="*/ 0 w 5195794"/>
              <a:gd name="connsiteY0" fmla="*/ 37848 h 413271"/>
              <a:gd name="connsiteX1" fmla="*/ 1077285 w 5195794"/>
              <a:gd name="connsiteY1" fmla="*/ 137429 h 413271"/>
              <a:gd name="connsiteX2" fmla="*/ 2941386 w 5195794"/>
              <a:gd name="connsiteY2" fmla="*/ 162821 h 413271"/>
              <a:gd name="connsiteX3" fmla="*/ 4392556 w 5195794"/>
              <a:gd name="connsiteY3" fmla="*/ 33705 h 413271"/>
              <a:gd name="connsiteX4" fmla="*/ 5195794 w 5195794"/>
              <a:gd name="connsiteY4" fmla="*/ 413271 h 413271"/>
              <a:gd name="connsiteX0" fmla="*/ 0 w 5195794"/>
              <a:gd name="connsiteY0" fmla="*/ 45900 h 421323"/>
              <a:gd name="connsiteX1" fmla="*/ 1011950 w 5195794"/>
              <a:gd name="connsiteY1" fmla="*/ 68129 h 421323"/>
              <a:gd name="connsiteX2" fmla="*/ 2941386 w 5195794"/>
              <a:gd name="connsiteY2" fmla="*/ 170873 h 421323"/>
              <a:gd name="connsiteX3" fmla="*/ 4392556 w 5195794"/>
              <a:gd name="connsiteY3" fmla="*/ 41757 h 421323"/>
              <a:gd name="connsiteX4" fmla="*/ 5195794 w 5195794"/>
              <a:gd name="connsiteY4" fmla="*/ 421323 h 421323"/>
              <a:gd name="connsiteX0" fmla="*/ 0 w 5673966"/>
              <a:gd name="connsiteY0" fmla="*/ 151871 h 421323"/>
              <a:gd name="connsiteX1" fmla="*/ 1490122 w 5673966"/>
              <a:gd name="connsiteY1" fmla="*/ 68129 h 421323"/>
              <a:gd name="connsiteX2" fmla="*/ 3419558 w 5673966"/>
              <a:gd name="connsiteY2" fmla="*/ 170873 h 421323"/>
              <a:gd name="connsiteX3" fmla="*/ 4870728 w 5673966"/>
              <a:gd name="connsiteY3" fmla="*/ 41757 h 421323"/>
              <a:gd name="connsiteX4" fmla="*/ 5673966 w 5673966"/>
              <a:gd name="connsiteY4" fmla="*/ 421323 h 421323"/>
              <a:gd name="connsiteX0" fmla="*/ 0 w 4870728"/>
              <a:gd name="connsiteY0" fmla="*/ 151871 h 185439"/>
              <a:gd name="connsiteX1" fmla="*/ 1490122 w 4870728"/>
              <a:gd name="connsiteY1" fmla="*/ 68129 h 185439"/>
              <a:gd name="connsiteX2" fmla="*/ 3419558 w 4870728"/>
              <a:gd name="connsiteY2" fmla="*/ 170873 h 185439"/>
              <a:gd name="connsiteX3" fmla="*/ 4870728 w 4870728"/>
              <a:gd name="connsiteY3" fmla="*/ 41757 h 185439"/>
              <a:gd name="connsiteX0" fmla="*/ 0 w 5279326"/>
              <a:gd name="connsiteY0" fmla="*/ 99016 h 132584"/>
              <a:gd name="connsiteX1" fmla="*/ 1490122 w 5279326"/>
              <a:gd name="connsiteY1" fmla="*/ 15274 h 132584"/>
              <a:gd name="connsiteX2" fmla="*/ 3419558 w 5279326"/>
              <a:gd name="connsiteY2" fmla="*/ 118018 h 132584"/>
              <a:gd name="connsiteX3" fmla="*/ 5279326 w 5279326"/>
              <a:gd name="connsiteY3" fmla="*/ 48429 h 132584"/>
            </a:gdLst>
            <a:ahLst/>
            <a:cxnLst>
              <a:cxn ang="0">
                <a:pos x="connsiteX0" y="connsiteY0"/>
              </a:cxn>
              <a:cxn ang="0">
                <a:pos x="connsiteX1" y="connsiteY1"/>
              </a:cxn>
              <a:cxn ang="0">
                <a:pos x="connsiteX2" y="connsiteY2"/>
              </a:cxn>
              <a:cxn ang="0">
                <a:pos x="connsiteX3" y="connsiteY3"/>
              </a:cxn>
            </a:cxnLst>
            <a:rect l="l" t="t" r="r" b="b"/>
            <a:pathLst>
              <a:path w="5279326" h="132584">
                <a:moveTo>
                  <a:pt x="0" y="99016"/>
                </a:moveTo>
                <a:cubicBezTo>
                  <a:pt x="276225" y="209347"/>
                  <a:pt x="920196" y="12107"/>
                  <a:pt x="1490122" y="15274"/>
                </a:cubicBezTo>
                <a:cubicBezTo>
                  <a:pt x="2060048" y="18441"/>
                  <a:pt x="2788024" y="112492"/>
                  <a:pt x="3419558" y="118018"/>
                </a:cubicBezTo>
                <a:cubicBezTo>
                  <a:pt x="4051092" y="123544"/>
                  <a:pt x="4541625" y="-93969"/>
                  <a:pt x="5279326" y="48429"/>
                </a:cubicBezTo>
              </a:path>
            </a:pathLst>
          </a:custGeom>
          <a:noFill/>
          <a:ln w="12700">
            <a:solidFill>
              <a:schemeClr val="accent6"/>
            </a:solid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C000"/>
              </a:solidFill>
            </a:endParaRPr>
          </a:p>
        </p:txBody>
      </p:sp>
      <p:sp>
        <p:nvSpPr>
          <p:cNvPr id="3" name="ZoneTexte 2"/>
          <p:cNvSpPr txBox="1"/>
          <p:nvPr/>
        </p:nvSpPr>
        <p:spPr>
          <a:xfrm>
            <a:off x="2090642" y="1572808"/>
            <a:ext cx="4847802" cy="400110"/>
          </a:xfrm>
          <a:prstGeom prst="rect">
            <a:avLst/>
          </a:prstGeom>
          <a:noFill/>
        </p:spPr>
        <p:txBody>
          <a:bodyPr wrap="none" rtlCol="0">
            <a:spAutoFit/>
          </a:bodyPr>
          <a:lstStyle/>
          <a:p>
            <a:r>
              <a:rPr lang="pt-BR" sz="2000" dirty="0"/>
              <a:t>Labanca </a:t>
            </a:r>
            <a:r>
              <a:rPr lang="pt-BR" sz="2000" i="1" dirty="0"/>
              <a:t>et al</a:t>
            </a:r>
            <a:r>
              <a:rPr lang="pt-BR" sz="2000" dirty="0"/>
              <a:t>, Ciência &amp; saude coletiva, 2017</a:t>
            </a:r>
            <a:endParaRPr lang="fr-FR" sz="2000" dirty="0"/>
          </a:p>
        </p:txBody>
      </p:sp>
      <p:sp>
        <p:nvSpPr>
          <p:cNvPr id="6" name="Espace réservé du contenu 2"/>
          <p:cNvSpPr txBox="1">
            <a:spLocks/>
          </p:cNvSpPr>
          <p:nvPr/>
        </p:nvSpPr>
        <p:spPr>
          <a:xfrm>
            <a:off x="161925" y="2797441"/>
            <a:ext cx="8982075" cy="3203909"/>
          </a:xfrm>
          <a:prstGeom prst="rect">
            <a:avLst/>
          </a:prstGeom>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457200" indent="-457200">
              <a:lnSpc>
                <a:spcPct val="150000"/>
              </a:lnSpc>
              <a:buFont typeface="+mj-lt"/>
              <a:buAutoNum type="arabicPeriod"/>
            </a:pPr>
            <a:r>
              <a:rPr lang="fr-FR" sz="2100" dirty="0"/>
              <a:t>Décrivez en quelques mots :</a:t>
            </a:r>
          </a:p>
          <a:p>
            <a:pPr lvl="2">
              <a:lnSpc>
                <a:spcPct val="150000"/>
              </a:lnSpc>
            </a:pPr>
            <a:r>
              <a:rPr lang="fr-FR" sz="1900" dirty="0"/>
              <a:t>La question de recherche, l’objectif et la population d’étude</a:t>
            </a:r>
          </a:p>
          <a:p>
            <a:pPr lvl="2">
              <a:lnSpc>
                <a:spcPct val="150000"/>
              </a:lnSpc>
            </a:pPr>
            <a:r>
              <a:rPr lang="fr-FR" sz="1900" dirty="0"/>
              <a:t>Le type de l’étude</a:t>
            </a:r>
          </a:p>
          <a:p>
            <a:pPr lvl="2">
              <a:lnSpc>
                <a:spcPct val="150000"/>
              </a:lnSpc>
            </a:pPr>
            <a:r>
              <a:rPr lang="fr-FR" sz="1900" dirty="0"/>
              <a:t>La méthode diagnostique (test évalué et le test de référence) </a:t>
            </a:r>
          </a:p>
          <a:p>
            <a:pPr marL="457200" indent="-457200">
              <a:lnSpc>
                <a:spcPct val="150000"/>
              </a:lnSpc>
              <a:buFont typeface="+mj-lt"/>
              <a:buAutoNum type="arabicPeriod"/>
            </a:pPr>
            <a:r>
              <a:rPr lang="fr-FR" sz="2100" dirty="0"/>
              <a:t>Analysez les résultats à partir de la table 2 et la figure 1 pour l’oreille gauche</a:t>
            </a:r>
          </a:p>
          <a:p>
            <a:pPr marL="457200" indent="-457200">
              <a:lnSpc>
                <a:spcPct val="150000"/>
              </a:lnSpc>
              <a:buFont typeface="+mj-lt"/>
              <a:buAutoNum type="arabicPeriod"/>
            </a:pPr>
            <a:r>
              <a:rPr lang="fr-FR" sz="2100" dirty="0"/>
              <a:t>Evaluez les biais potentiels et les méthodes mises en œuvre pour les limiter</a:t>
            </a:r>
          </a:p>
        </p:txBody>
      </p:sp>
      <p:sp>
        <p:nvSpPr>
          <p:cNvPr id="8" name="Titre 1"/>
          <p:cNvSpPr txBox="1">
            <a:spLocks/>
          </p:cNvSpPr>
          <p:nvPr/>
        </p:nvSpPr>
        <p:spPr>
          <a:xfrm>
            <a:off x="3743202" y="2409354"/>
            <a:ext cx="1615380" cy="369143"/>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400" dirty="0">
                <a:solidFill>
                  <a:schemeClr val="tx1">
                    <a:lumMod val="65000"/>
                    <a:lumOff val="35000"/>
                  </a:schemeClr>
                </a:solidFill>
              </a:rPr>
              <a:t>QUESTIONS</a:t>
            </a:r>
          </a:p>
        </p:txBody>
      </p:sp>
    </p:spTree>
    <p:extLst>
      <p:ext uri="{BB962C8B-B14F-4D97-AF65-F5344CB8AC3E}">
        <p14:creationId xmlns:p14="http://schemas.microsoft.com/office/powerpoint/2010/main" val="1811624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601216" y="1475885"/>
            <a:ext cx="8032304" cy="4104456"/>
          </a:xfrm>
          <a:prstGeom prst="rect">
            <a:avLst/>
          </a:prstGeom>
        </p:spPr>
        <p:txBody>
          <a:bodyPr/>
          <a:lstStyle/>
          <a:p>
            <a:pPr lvl="0"/>
            <a:r>
              <a:rPr lang="fr-FR" sz="1800" b="1" dirty="0"/>
              <a:t>Limites pouvant expliquer les résultats ?</a:t>
            </a:r>
            <a:r>
              <a:rPr lang="fr-FR" sz="1800" dirty="0"/>
              <a:t> </a:t>
            </a:r>
          </a:p>
          <a:p>
            <a:pPr lvl="1"/>
            <a:r>
              <a:rPr lang="fr-FR" sz="1800" dirty="0"/>
              <a:t>manque de </a:t>
            </a:r>
            <a:r>
              <a:rPr lang="fr-FR" sz="1800" b="1" dirty="0"/>
              <a:t>puissance</a:t>
            </a:r>
            <a:r>
              <a:rPr lang="fr-FR" sz="1800" dirty="0"/>
              <a:t> expliquant l’IC large ? </a:t>
            </a:r>
          </a:p>
          <a:p>
            <a:pPr lvl="2"/>
            <a:r>
              <a:rPr lang="fr-FR" sz="1600" dirty="0"/>
              <a:t>Calcul du NSN pas précisé dans l’article (autre publication)</a:t>
            </a:r>
          </a:p>
          <a:p>
            <a:pPr lvl="1"/>
            <a:r>
              <a:rPr lang="fr-FR" sz="1800" b="1" dirty="0"/>
              <a:t>durée de suivi</a:t>
            </a:r>
            <a:r>
              <a:rPr lang="fr-FR" sz="1800" dirty="0"/>
              <a:t> insuffisante pour voir un effet ?</a:t>
            </a:r>
          </a:p>
          <a:p>
            <a:pPr marL="342900" lvl="1" indent="0">
              <a:buNone/>
            </a:pPr>
            <a:endParaRPr lang="fr-FR" sz="1600" dirty="0"/>
          </a:p>
          <a:p>
            <a:r>
              <a:rPr lang="fr-FR" sz="1800" b="1" dirty="0"/>
              <a:t>Contamination des groupes</a:t>
            </a:r>
          </a:p>
          <a:p>
            <a:pPr lvl="1"/>
            <a:r>
              <a:rPr lang="fr-FR" sz="1800" dirty="0"/>
              <a:t>taux important de dépistage dans le groupe contrôle </a:t>
            </a:r>
          </a:p>
          <a:p>
            <a:pPr lvl="1">
              <a:buFont typeface="Wingdings" panose="05000000000000000000" pitchFamily="2" charset="2"/>
              <a:buChar char="à"/>
            </a:pPr>
            <a:r>
              <a:rPr lang="fr-FR" sz="1600" dirty="0"/>
              <a:t>peut expliquer l’absence de différence entre les 2 groupes </a:t>
            </a:r>
          </a:p>
          <a:p>
            <a:pPr lvl="1">
              <a:buFont typeface="Wingdings" panose="05000000000000000000" pitchFamily="2" charset="2"/>
              <a:buChar char="à"/>
            </a:pPr>
            <a:endParaRPr lang="fr-FR" sz="1600" dirty="0"/>
          </a:p>
          <a:p>
            <a:r>
              <a:rPr lang="fr-FR" sz="1800" b="1" dirty="0" err="1"/>
              <a:t>Extrapolabilité</a:t>
            </a:r>
            <a:r>
              <a:rPr lang="fr-FR" sz="1800" dirty="0"/>
              <a:t> des résultats </a:t>
            </a:r>
            <a:endParaRPr lang="fr-FR" sz="1800" dirty="0">
              <a:sym typeface="Wingdings" panose="05000000000000000000" pitchFamily="2" charset="2"/>
            </a:endParaRPr>
          </a:p>
          <a:p>
            <a:pPr lvl="1"/>
            <a:r>
              <a:rPr lang="fr-FR" sz="1800" dirty="0"/>
              <a:t>Manque d’informations :</a:t>
            </a:r>
          </a:p>
          <a:p>
            <a:pPr lvl="2"/>
            <a:r>
              <a:rPr lang="fr-FR" sz="1600" dirty="0"/>
              <a:t>concernant les perdus de vue </a:t>
            </a:r>
          </a:p>
          <a:p>
            <a:pPr lvl="2"/>
            <a:r>
              <a:rPr lang="fr-FR" sz="1600" dirty="0"/>
              <a:t>concernant le recrutement des patients et les centres </a:t>
            </a:r>
          </a:p>
          <a:p>
            <a:pPr marL="0" indent="0">
              <a:buNone/>
            </a:pPr>
            <a:endParaRPr lang="fr-FR" dirty="0"/>
          </a:p>
        </p:txBody>
      </p:sp>
      <p:cxnSp>
        <p:nvCxnSpPr>
          <p:cNvPr id="9" name="Connecteur droit 8"/>
          <p:cNvCxnSpPr/>
          <p:nvPr/>
        </p:nvCxnSpPr>
        <p:spPr>
          <a:xfrm>
            <a:off x="395536" y="980728"/>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Titre 1"/>
          <p:cNvSpPr txBox="1">
            <a:spLocks/>
          </p:cNvSpPr>
          <p:nvPr/>
        </p:nvSpPr>
        <p:spPr>
          <a:xfrm>
            <a:off x="403920" y="269032"/>
            <a:ext cx="8229600" cy="79208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dirty="0">
                <a:solidFill>
                  <a:schemeClr val="tx1">
                    <a:lumMod val="65000"/>
                    <a:lumOff val="35000"/>
                  </a:schemeClr>
                </a:solidFill>
              </a:rPr>
              <a:t>Limites</a:t>
            </a:r>
          </a:p>
        </p:txBody>
      </p:sp>
    </p:spTree>
    <p:extLst>
      <p:ext uri="{BB962C8B-B14F-4D97-AF65-F5344CB8AC3E}">
        <p14:creationId xmlns:p14="http://schemas.microsoft.com/office/powerpoint/2010/main" val="3941812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necteur droit 1"/>
          <p:cNvCxnSpPr/>
          <p:nvPr/>
        </p:nvCxnSpPr>
        <p:spPr>
          <a:xfrm>
            <a:off x="395536" y="980728"/>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 name="Titre 1"/>
          <p:cNvSpPr txBox="1">
            <a:spLocks/>
          </p:cNvSpPr>
          <p:nvPr/>
        </p:nvSpPr>
        <p:spPr>
          <a:xfrm>
            <a:off x="403920" y="269032"/>
            <a:ext cx="8229600" cy="79208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dirty="0">
                <a:solidFill>
                  <a:schemeClr val="tx1">
                    <a:lumMod val="65000"/>
                    <a:lumOff val="35000"/>
                  </a:schemeClr>
                </a:solidFill>
              </a:rPr>
              <a:t>Etude et objectifs</a:t>
            </a:r>
          </a:p>
        </p:txBody>
      </p:sp>
      <p:sp>
        <p:nvSpPr>
          <p:cNvPr id="6" name="Espace réservé du contenu 2"/>
          <p:cNvSpPr txBox="1">
            <a:spLocks/>
          </p:cNvSpPr>
          <p:nvPr/>
        </p:nvSpPr>
        <p:spPr>
          <a:xfrm>
            <a:off x="396598" y="1196751"/>
            <a:ext cx="8442602" cy="4738827"/>
          </a:xfrm>
          <a:prstGeom prst="rect">
            <a:avLst/>
          </a:prstGeom>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nSpc>
                <a:spcPct val="150000"/>
              </a:lnSpc>
            </a:pPr>
            <a:r>
              <a:rPr lang="fr-FR" sz="2000" b="1" dirty="0"/>
              <a:t>Question de recherche : </a:t>
            </a:r>
            <a:r>
              <a:rPr lang="fr-FR" sz="1800" dirty="0"/>
              <a:t>Validité et fiabilité d’un test diagnostique</a:t>
            </a:r>
          </a:p>
          <a:p>
            <a:pPr lvl="1">
              <a:lnSpc>
                <a:spcPct val="150000"/>
              </a:lnSpc>
            </a:pPr>
            <a:r>
              <a:rPr lang="fr-FR" sz="1700" b="1" dirty="0"/>
              <a:t>Objectif : </a:t>
            </a:r>
            <a:r>
              <a:rPr lang="fr-FR" sz="1700" dirty="0"/>
              <a:t>Reproductibilité et performances du test de voix chuchotée pour dépister la perte d’audition chez les personnes âgées (notion de langue; plusieurs mots/phrases)</a:t>
            </a:r>
          </a:p>
          <a:p>
            <a:pPr lvl="1">
              <a:lnSpc>
                <a:spcPct val="150000"/>
              </a:lnSpc>
            </a:pPr>
            <a:r>
              <a:rPr lang="fr-FR" sz="1700" b="1" dirty="0"/>
              <a:t>Population : </a:t>
            </a:r>
            <a:r>
              <a:rPr lang="fr-FR" sz="1700" dirty="0"/>
              <a:t>Patients &gt;60 ans; évaluation audiologie programmée (adressage par des services de gériatrie); entre février et novembre 2013</a:t>
            </a:r>
          </a:p>
          <a:p>
            <a:pPr>
              <a:lnSpc>
                <a:spcPct val="150000"/>
              </a:lnSpc>
            </a:pPr>
            <a:r>
              <a:rPr lang="fr-FR" sz="2000" b="1" dirty="0"/>
              <a:t>Type d’étude : </a:t>
            </a:r>
            <a:r>
              <a:rPr lang="fr-FR" sz="1800" dirty="0"/>
              <a:t>Transversale </a:t>
            </a:r>
            <a:r>
              <a:rPr lang="fr-FR" sz="1800" dirty="0" err="1"/>
              <a:t>monocentrique</a:t>
            </a:r>
            <a:endParaRPr lang="fr-FR" sz="1800" dirty="0"/>
          </a:p>
          <a:p>
            <a:pPr>
              <a:lnSpc>
                <a:spcPct val="150000"/>
              </a:lnSpc>
            </a:pPr>
            <a:r>
              <a:rPr lang="fr-FR" sz="2000" b="1" dirty="0"/>
              <a:t>Méthodes diagnostiques :</a:t>
            </a:r>
          </a:p>
          <a:p>
            <a:pPr lvl="1">
              <a:lnSpc>
                <a:spcPct val="150000"/>
              </a:lnSpc>
            </a:pPr>
            <a:r>
              <a:rPr lang="fr-FR" sz="1700" b="1" dirty="0"/>
              <a:t>Test évalué : </a:t>
            </a:r>
            <a:r>
              <a:rPr lang="fr-FR" sz="1700" dirty="0"/>
              <a:t>Test de voix chuchotée</a:t>
            </a:r>
          </a:p>
          <a:p>
            <a:pPr lvl="1">
              <a:lnSpc>
                <a:spcPct val="150000"/>
              </a:lnSpc>
            </a:pPr>
            <a:r>
              <a:rPr lang="fr-FR" sz="1700" b="1" dirty="0"/>
              <a:t>Gold standard : </a:t>
            </a:r>
            <a:r>
              <a:rPr lang="fr-FR" sz="1700" dirty="0"/>
              <a:t>Audiométrie tonale</a:t>
            </a:r>
          </a:p>
        </p:txBody>
      </p:sp>
    </p:spTree>
    <p:extLst>
      <p:ext uri="{BB962C8B-B14F-4D97-AF65-F5344CB8AC3E}">
        <p14:creationId xmlns:p14="http://schemas.microsoft.com/office/powerpoint/2010/main" val="280648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03920" y="269032"/>
            <a:ext cx="8229600" cy="79208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dirty="0">
                <a:solidFill>
                  <a:schemeClr val="tx1">
                    <a:lumMod val="65000"/>
                    <a:lumOff val="35000"/>
                  </a:schemeClr>
                </a:solidFill>
              </a:rPr>
              <a:t>Résultats</a:t>
            </a:r>
          </a:p>
        </p:txBody>
      </p:sp>
      <p:cxnSp>
        <p:nvCxnSpPr>
          <p:cNvPr id="3" name="Connecteur droit 2"/>
          <p:cNvCxnSpPr/>
          <p:nvPr/>
        </p:nvCxnSpPr>
        <p:spPr>
          <a:xfrm>
            <a:off x="395536" y="980728"/>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6" name="Groupe 5"/>
          <p:cNvGrpSpPr/>
          <p:nvPr/>
        </p:nvGrpSpPr>
        <p:grpSpPr>
          <a:xfrm>
            <a:off x="395536" y="980728"/>
            <a:ext cx="7992888" cy="4651976"/>
            <a:chOff x="1219501" y="1061120"/>
            <a:chExt cx="6344958" cy="3399357"/>
          </a:xfrm>
        </p:grpSpPr>
        <p:pic>
          <p:nvPicPr>
            <p:cNvPr id="4" name="Image 3"/>
            <p:cNvPicPr>
              <a:picLocks noChangeAspect="1"/>
            </p:cNvPicPr>
            <p:nvPr/>
          </p:nvPicPr>
          <p:blipFill rotWithShape="1">
            <a:blip r:embed="rId3"/>
            <a:srcRect b="79898"/>
            <a:stretch/>
          </p:blipFill>
          <p:spPr>
            <a:xfrm>
              <a:off x="1219501" y="1061120"/>
              <a:ext cx="6344958" cy="1022204"/>
            </a:xfrm>
            <a:prstGeom prst="rect">
              <a:avLst/>
            </a:prstGeom>
          </p:spPr>
        </p:pic>
        <p:pic>
          <p:nvPicPr>
            <p:cNvPr id="5" name="Image 4"/>
            <p:cNvPicPr>
              <a:picLocks noChangeAspect="1"/>
            </p:cNvPicPr>
            <p:nvPr/>
          </p:nvPicPr>
          <p:blipFill rotWithShape="1">
            <a:blip r:embed="rId3"/>
            <a:srcRect t="53254"/>
            <a:stretch/>
          </p:blipFill>
          <p:spPr>
            <a:xfrm>
              <a:off x="1219501" y="2083324"/>
              <a:ext cx="6344958" cy="2377153"/>
            </a:xfrm>
            <a:prstGeom prst="rect">
              <a:avLst/>
            </a:prstGeom>
          </p:spPr>
        </p:pic>
      </p:grpSp>
      <p:pic>
        <p:nvPicPr>
          <p:cNvPr id="7" name="Image 6"/>
          <p:cNvPicPr>
            <a:picLocks noChangeAspect="1"/>
          </p:cNvPicPr>
          <p:nvPr/>
        </p:nvPicPr>
        <p:blipFill>
          <a:blip r:embed="rId4"/>
          <a:stretch>
            <a:fillRect/>
          </a:stretch>
        </p:blipFill>
        <p:spPr>
          <a:xfrm>
            <a:off x="3367920" y="5366286"/>
            <a:ext cx="5459088" cy="1270000"/>
          </a:xfrm>
          <a:prstGeom prst="ellipse">
            <a:avLst/>
          </a:prstGeom>
          <a:ln w="63500" cap="rnd">
            <a:solidFill>
              <a:schemeClr val="accent1">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Rectangle 7"/>
          <p:cNvSpPr/>
          <p:nvPr/>
        </p:nvSpPr>
        <p:spPr>
          <a:xfrm>
            <a:off x="548639" y="2286510"/>
            <a:ext cx="7264949" cy="5176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9446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e 14"/>
          <p:cNvGrpSpPr/>
          <p:nvPr/>
        </p:nvGrpSpPr>
        <p:grpSpPr>
          <a:xfrm>
            <a:off x="75414" y="447446"/>
            <a:ext cx="8993171" cy="1098550"/>
            <a:chOff x="9604" y="447446"/>
            <a:chExt cx="9134396" cy="1147894"/>
          </a:xfrm>
        </p:grpSpPr>
        <p:pic>
          <p:nvPicPr>
            <p:cNvPr id="16" name="Espace réservé du contenu 5" descr="Capture d’écran"/>
            <p:cNvPicPr>
              <a:picLocks noChangeAspect="1"/>
            </p:cNvPicPr>
            <p:nvPr/>
          </p:nvPicPr>
          <p:blipFill rotWithShape="1">
            <a:blip r:embed="rId3">
              <a:extLst>
                <a:ext uri="{28A0092B-C50C-407E-A947-70E740481C1C}">
                  <a14:useLocalDpi xmlns:a14="http://schemas.microsoft.com/office/drawing/2010/main" val="0"/>
                </a:ext>
              </a:extLst>
            </a:blip>
            <a:srcRect t="43579" b="41146"/>
            <a:stretch/>
          </p:blipFill>
          <p:spPr>
            <a:xfrm>
              <a:off x="9605" y="510129"/>
              <a:ext cx="9134395" cy="1085211"/>
            </a:xfrm>
            <a:prstGeom prst="rect">
              <a:avLst/>
            </a:prstGeom>
          </p:spPr>
        </p:pic>
        <p:pic>
          <p:nvPicPr>
            <p:cNvPr id="18" name="Espace réservé du contenu 5" descr="Capture d’écran"/>
            <p:cNvPicPr>
              <a:picLocks noChangeAspect="1"/>
            </p:cNvPicPr>
            <p:nvPr/>
          </p:nvPicPr>
          <p:blipFill rotWithShape="1">
            <a:blip r:embed="rId3">
              <a:extLst>
                <a:ext uri="{28A0092B-C50C-407E-A947-70E740481C1C}">
                  <a14:useLocalDpi xmlns:a14="http://schemas.microsoft.com/office/drawing/2010/main" val="0"/>
                </a:ext>
              </a:extLst>
            </a:blip>
            <a:srcRect l="724" t="6081" r="-724" b="84798"/>
            <a:stretch/>
          </p:blipFill>
          <p:spPr>
            <a:xfrm>
              <a:off x="9604" y="447446"/>
              <a:ext cx="9134395" cy="605289"/>
            </a:xfrm>
            <a:prstGeom prst="rect">
              <a:avLst/>
            </a:prstGeom>
          </p:spPr>
        </p:pic>
      </p:grpSp>
      <p:graphicFrame>
        <p:nvGraphicFramePr>
          <p:cNvPr id="20" name="Tableau 19"/>
          <p:cNvGraphicFramePr>
            <a:graphicFrameLocks noGrp="1"/>
          </p:cNvGraphicFramePr>
          <p:nvPr>
            <p:extLst>
              <p:ext uri="{D42A27DB-BD31-4B8C-83A1-F6EECF244321}">
                <p14:modId xmlns:p14="http://schemas.microsoft.com/office/powerpoint/2010/main" val="168356005"/>
              </p:ext>
            </p:extLst>
          </p:nvPr>
        </p:nvGraphicFramePr>
        <p:xfrm>
          <a:off x="507999" y="2253738"/>
          <a:ext cx="8128000" cy="1849120"/>
        </p:xfrm>
        <a:graphic>
          <a:graphicData uri="http://schemas.openxmlformats.org/drawingml/2006/table">
            <a:tbl>
              <a:tblPr firstRow="1" bandRow="1">
                <a:tableStyleId>{3B4B98B0-60AC-42C2-AFA5-B58CD77FA1E5}</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gridCol w="2032000">
                  <a:extLst>
                    <a:ext uri="{9D8B030D-6E8A-4147-A177-3AD203B41FA5}">
                      <a16:colId xmlns:a16="http://schemas.microsoft.com/office/drawing/2014/main" val="20003"/>
                    </a:ext>
                  </a:extLst>
                </a:gridCol>
              </a:tblGrid>
              <a:tr h="0">
                <a:tc>
                  <a:txBody>
                    <a:bodyPr/>
                    <a:lstStyle/>
                    <a:p>
                      <a:endParaRPr lang="fr-FR" dirty="0"/>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b="0" dirty="0"/>
                        <a:t>Test de référence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fr-FR" dirty="0"/>
                    </a:p>
                  </a:txBody>
                  <a:tcPr/>
                </a:tc>
                <a:tc>
                  <a:txBody>
                    <a:bodyPr/>
                    <a:lstStyle/>
                    <a:p>
                      <a:endParaRPr lang="fr-FR" dirty="0"/>
                    </a:p>
                  </a:txBody>
                  <a:tcP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endParaRPr lang="fr-FR" dirty="0"/>
                    </a:p>
                  </a:txBody>
                  <a:tcPr>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dirty="0"/>
                        <a:t>MALADE (M+)</a:t>
                      </a:r>
                      <a:endParaRPr lang="fr-FR"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dirty="0"/>
                        <a:t>NON MALADE (M-)</a:t>
                      </a:r>
                      <a:endParaRPr lang="fr-FR"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tcPr>
                </a:tc>
                <a:tc>
                  <a:txBody>
                    <a:bodyPr/>
                    <a:lstStyle/>
                    <a:p>
                      <a:pPr algn="ctr"/>
                      <a:endParaRPr lang="fr-FR" dirty="0"/>
                    </a:p>
                  </a:txBody>
                  <a:tcPr>
                    <a:lnL w="12700" cap="flat" cmpd="sng" algn="ctr">
                      <a:solidFill>
                        <a:schemeClr val="tx1"/>
                      </a:solidFill>
                      <a:prstDash val="solid"/>
                      <a:round/>
                      <a:headEnd type="none" w="med" len="med"/>
                      <a:tailEnd type="none" w="med" len="med"/>
                    </a:lnL>
                    <a:lnT w="12700" cmpd="sng">
                      <a:noFill/>
                    </a:lnT>
                    <a:solidFill>
                      <a:schemeClr val="bg1">
                        <a:alpha val="20000"/>
                      </a:schemeClr>
                    </a:solidFill>
                  </a:tcPr>
                </a:tc>
                <a:extLst>
                  <a:ext uri="{0D108BD9-81ED-4DB2-BD59-A6C34878D82A}">
                    <a16:rowId xmlns:a16="http://schemas.microsoft.com/office/drawing/2014/main" val="10001"/>
                  </a:ext>
                </a:extLst>
              </a:tr>
              <a:tr h="370840">
                <a:tc>
                  <a:txBody>
                    <a:bodyPr/>
                    <a:lstStyle/>
                    <a:p>
                      <a:r>
                        <a:rPr lang="fr-FR" sz="1800" dirty="0"/>
                        <a:t>TEST POSITIF (T+) </a:t>
                      </a:r>
                      <a:endParaRPr lang="fr-FR"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fr-FR" sz="1800" b="1" dirty="0"/>
                        <a:t>VP</a:t>
                      </a:r>
                      <a:endParaRPr lang="fr-F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800" b="1" dirty="0"/>
                        <a:t>FP</a:t>
                      </a:r>
                      <a:endParaRPr lang="fr-F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dirty="0"/>
                        <a:t>N1 = VP + FP</a:t>
                      </a:r>
                      <a:endParaRPr lang="fr-FR" sz="1800" b="1" dirty="0"/>
                    </a:p>
                  </a:txBody>
                  <a:tcPr>
                    <a:lnL w="12700" cap="flat" cmpd="sng" algn="ctr">
                      <a:solidFill>
                        <a:schemeClr val="tx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10002"/>
                  </a:ext>
                </a:extLst>
              </a:tr>
              <a:tr h="370840">
                <a:tc>
                  <a:txBody>
                    <a:bodyPr/>
                    <a:lstStyle/>
                    <a:p>
                      <a:r>
                        <a:rPr lang="fr-FR" sz="1800" dirty="0"/>
                        <a:t>TEST NEGATIF</a:t>
                      </a:r>
                      <a:r>
                        <a:rPr lang="fr-FR" sz="1800" baseline="0" dirty="0"/>
                        <a:t> (T</a:t>
                      </a:r>
                      <a:r>
                        <a:rPr lang="fr-FR" sz="1800" dirty="0"/>
                        <a:t>-) </a:t>
                      </a:r>
                      <a:endParaRPr lang="fr-FR"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fr-FR" sz="1800" b="1" dirty="0"/>
                        <a:t>FN</a:t>
                      </a:r>
                      <a:endParaRPr lang="fr-F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ctr"/>
                      <a:r>
                        <a:rPr lang="fr-FR" sz="1800" b="1" dirty="0"/>
                        <a:t>VN</a:t>
                      </a:r>
                      <a:endParaRPr lang="fr-F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dirty="0"/>
                        <a:t>N0 = VN</a:t>
                      </a:r>
                      <a:r>
                        <a:rPr lang="fr-FR" sz="1800" baseline="0" dirty="0"/>
                        <a:t> + FN</a:t>
                      </a:r>
                      <a:endParaRPr lang="fr-FR" dirty="0"/>
                    </a:p>
                  </a:txBody>
                  <a:tcPr>
                    <a:lnL w="12700" cap="flat" cmpd="sng" algn="ctr">
                      <a:solidFill>
                        <a:schemeClr val="tx1"/>
                      </a:solidFill>
                      <a:prstDash val="solid"/>
                      <a:round/>
                      <a:headEnd type="none" w="med" len="med"/>
                      <a:tailEnd type="none" w="med" len="med"/>
                    </a:lnL>
                    <a:lnB w="12700" cap="flat" cmpd="sng" algn="ctr">
                      <a:no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r h="370840">
                <a:tc>
                  <a:txBody>
                    <a:bodyPr/>
                    <a:lstStyle/>
                    <a:p>
                      <a:endParaRPr lang="fr-FR" dirty="0"/>
                    </a:p>
                  </a:txBody>
                  <a:tcPr>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fr-FR" sz="1800" dirty="0"/>
                        <a:t>M1 = VP + FN</a:t>
                      </a:r>
                      <a:endParaRPr lang="fr-FR" dirty="0"/>
                    </a:p>
                  </a:txBody>
                  <a:tcPr>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fr-FR" sz="1800" dirty="0"/>
                        <a:t>M0 = VN</a:t>
                      </a:r>
                      <a:r>
                        <a:rPr lang="fr-FR" sz="1800" baseline="0" dirty="0"/>
                        <a:t> + FP</a:t>
                      </a:r>
                      <a:endParaRPr lang="fr-FR" dirty="0"/>
                    </a:p>
                  </a:txBody>
                  <a:tcPr>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dirty="0"/>
                        <a:t>N </a:t>
                      </a:r>
                      <a:endParaRPr lang="fr-FR" altLang="fr-FR" sz="1800" dirty="0">
                        <a:solidFill>
                          <a:prstClr val="black"/>
                        </a:solidFill>
                      </a:endParaRPr>
                    </a:p>
                  </a:txBody>
                  <a:tcP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704763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e 14"/>
          <p:cNvGrpSpPr/>
          <p:nvPr/>
        </p:nvGrpSpPr>
        <p:grpSpPr>
          <a:xfrm>
            <a:off x="75414" y="447446"/>
            <a:ext cx="8993171" cy="1098550"/>
            <a:chOff x="9604" y="447446"/>
            <a:chExt cx="9134396" cy="1147894"/>
          </a:xfrm>
        </p:grpSpPr>
        <p:pic>
          <p:nvPicPr>
            <p:cNvPr id="16" name="Espace réservé du contenu 5" descr="Capture d’écran"/>
            <p:cNvPicPr>
              <a:picLocks noChangeAspect="1"/>
            </p:cNvPicPr>
            <p:nvPr/>
          </p:nvPicPr>
          <p:blipFill rotWithShape="1">
            <a:blip r:embed="rId3">
              <a:extLst>
                <a:ext uri="{28A0092B-C50C-407E-A947-70E740481C1C}">
                  <a14:useLocalDpi xmlns:a14="http://schemas.microsoft.com/office/drawing/2010/main" val="0"/>
                </a:ext>
              </a:extLst>
            </a:blip>
            <a:srcRect t="43579" b="41146"/>
            <a:stretch/>
          </p:blipFill>
          <p:spPr>
            <a:xfrm>
              <a:off x="9605" y="510129"/>
              <a:ext cx="9134395" cy="1085211"/>
            </a:xfrm>
            <a:prstGeom prst="rect">
              <a:avLst/>
            </a:prstGeom>
          </p:spPr>
        </p:pic>
        <p:pic>
          <p:nvPicPr>
            <p:cNvPr id="18" name="Espace réservé du contenu 5" descr="Capture d’écran"/>
            <p:cNvPicPr>
              <a:picLocks noChangeAspect="1"/>
            </p:cNvPicPr>
            <p:nvPr/>
          </p:nvPicPr>
          <p:blipFill rotWithShape="1">
            <a:blip r:embed="rId3">
              <a:extLst>
                <a:ext uri="{28A0092B-C50C-407E-A947-70E740481C1C}">
                  <a14:useLocalDpi xmlns:a14="http://schemas.microsoft.com/office/drawing/2010/main" val="0"/>
                </a:ext>
              </a:extLst>
            </a:blip>
            <a:srcRect l="724" t="6081" r="-724" b="84798"/>
            <a:stretch/>
          </p:blipFill>
          <p:spPr>
            <a:xfrm>
              <a:off x="9604" y="447446"/>
              <a:ext cx="9134395" cy="605289"/>
            </a:xfrm>
            <a:prstGeom prst="rect">
              <a:avLst/>
            </a:prstGeom>
          </p:spPr>
        </p:pic>
      </p:grpSp>
      <p:graphicFrame>
        <p:nvGraphicFramePr>
          <p:cNvPr id="20" name="Tableau 19"/>
          <p:cNvGraphicFramePr>
            <a:graphicFrameLocks noGrp="1"/>
          </p:cNvGraphicFramePr>
          <p:nvPr>
            <p:extLst>
              <p:ext uri="{D42A27DB-BD31-4B8C-83A1-F6EECF244321}">
                <p14:modId xmlns:p14="http://schemas.microsoft.com/office/powerpoint/2010/main" val="2455252810"/>
              </p:ext>
            </p:extLst>
          </p:nvPr>
        </p:nvGraphicFramePr>
        <p:xfrm>
          <a:off x="507999" y="2253738"/>
          <a:ext cx="8128000" cy="2118360"/>
        </p:xfrm>
        <a:graphic>
          <a:graphicData uri="http://schemas.openxmlformats.org/drawingml/2006/table">
            <a:tbl>
              <a:tblPr firstRow="1" bandRow="1">
                <a:tableStyleId>{3B4B98B0-60AC-42C2-AFA5-B58CD77FA1E5}</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gridCol w="2032000">
                  <a:extLst>
                    <a:ext uri="{9D8B030D-6E8A-4147-A177-3AD203B41FA5}">
                      <a16:colId xmlns:a16="http://schemas.microsoft.com/office/drawing/2014/main" val="20003"/>
                    </a:ext>
                  </a:extLst>
                </a:gridCol>
              </a:tblGrid>
              <a:tr h="0">
                <a:tc>
                  <a:txBody>
                    <a:bodyPr/>
                    <a:lstStyle/>
                    <a:p>
                      <a:endParaRPr lang="fr-FR" dirty="0"/>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b="0" dirty="0"/>
                        <a:t>Test de référence = Audiométrie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fr-FR" dirty="0"/>
                    </a:p>
                  </a:txBody>
                  <a:tcPr/>
                </a:tc>
                <a:tc>
                  <a:txBody>
                    <a:bodyPr/>
                    <a:lstStyle/>
                    <a:p>
                      <a:endParaRPr lang="fr-FR" dirty="0"/>
                    </a:p>
                  </a:txBody>
                  <a:tcP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endParaRPr lang="fr-FR" dirty="0"/>
                    </a:p>
                  </a:txBody>
                  <a:tcPr>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dirty="0"/>
                        <a:t>M+</a:t>
                      </a:r>
                      <a:r>
                        <a:rPr lang="fr-FR" sz="1800" baseline="0" dirty="0"/>
                        <a:t> = Examen altéré</a:t>
                      </a:r>
                      <a:endParaRPr lang="fr-FR"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dirty="0"/>
                        <a:t>M-</a:t>
                      </a:r>
                      <a:r>
                        <a:rPr lang="fr-FR" sz="1800" baseline="0" dirty="0"/>
                        <a:t> = Examen normal</a:t>
                      </a:r>
                      <a:endParaRPr lang="fr-FR"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tcPr>
                </a:tc>
                <a:tc>
                  <a:txBody>
                    <a:bodyPr/>
                    <a:lstStyle/>
                    <a:p>
                      <a:pPr algn="ctr"/>
                      <a:endParaRPr lang="fr-FR" dirty="0"/>
                    </a:p>
                  </a:txBody>
                  <a:tcPr>
                    <a:lnL w="12700" cap="flat" cmpd="sng" algn="ctr">
                      <a:solidFill>
                        <a:schemeClr val="tx1"/>
                      </a:solidFill>
                      <a:prstDash val="solid"/>
                      <a:round/>
                      <a:headEnd type="none" w="med" len="med"/>
                      <a:tailEnd type="none" w="med" len="med"/>
                    </a:lnL>
                    <a:lnT w="12700" cmpd="sng">
                      <a:noFill/>
                    </a:lnT>
                    <a:solidFill>
                      <a:schemeClr val="bg1">
                        <a:alpha val="20000"/>
                      </a:schemeClr>
                    </a:solidFill>
                  </a:tcPr>
                </a:tc>
                <a:extLst>
                  <a:ext uri="{0D108BD9-81ED-4DB2-BD59-A6C34878D82A}">
                    <a16:rowId xmlns:a16="http://schemas.microsoft.com/office/drawing/2014/main" val="10001"/>
                  </a:ext>
                </a:extLst>
              </a:tr>
              <a:tr h="370840">
                <a:tc>
                  <a:txBody>
                    <a:bodyPr/>
                    <a:lstStyle/>
                    <a:p>
                      <a:r>
                        <a:rPr lang="fr-FR" sz="1800" dirty="0"/>
                        <a:t>T+</a:t>
                      </a:r>
                      <a:r>
                        <a:rPr lang="fr-FR" sz="1800" baseline="0" dirty="0"/>
                        <a:t> = Echec</a:t>
                      </a:r>
                      <a:endParaRPr lang="fr-FR"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fr-FR" sz="1800" b="1" dirty="0"/>
                        <a:t>VP = 115</a:t>
                      </a:r>
                      <a:endParaRPr lang="fr-F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800" b="1" dirty="0"/>
                        <a:t>FP = 6</a:t>
                      </a:r>
                      <a:endParaRPr lang="fr-F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dirty="0"/>
                        <a:t>N1 = 121</a:t>
                      </a:r>
                      <a:endParaRPr lang="fr-FR" sz="1800" b="1" dirty="0"/>
                    </a:p>
                  </a:txBody>
                  <a:tcPr>
                    <a:lnL w="12700" cap="flat" cmpd="sng" algn="ctr">
                      <a:solidFill>
                        <a:schemeClr val="tx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10002"/>
                  </a:ext>
                </a:extLst>
              </a:tr>
              <a:tr h="370840">
                <a:tc>
                  <a:txBody>
                    <a:bodyPr/>
                    <a:lstStyle/>
                    <a:p>
                      <a:r>
                        <a:rPr lang="fr-FR" sz="1800" baseline="0" dirty="0"/>
                        <a:t>T</a:t>
                      </a:r>
                      <a:r>
                        <a:rPr lang="fr-FR" sz="1800" dirty="0"/>
                        <a:t>-</a:t>
                      </a:r>
                      <a:r>
                        <a:rPr lang="fr-FR" sz="1800" baseline="0" dirty="0"/>
                        <a:t> = Réussite</a:t>
                      </a:r>
                      <a:endParaRPr lang="fr-FR"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fr-FR" sz="1800" b="1" dirty="0"/>
                        <a:t>FN = 34</a:t>
                      </a:r>
                      <a:endParaRPr lang="fr-F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ctr"/>
                      <a:r>
                        <a:rPr lang="fr-FR" sz="1800" b="1" dirty="0"/>
                        <a:t>VN = 55</a:t>
                      </a:r>
                      <a:endParaRPr lang="fr-F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dirty="0"/>
                        <a:t>N0 = 89</a:t>
                      </a:r>
                      <a:endParaRPr lang="fr-FR" dirty="0"/>
                    </a:p>
                  </a:txBody>
                  <a:tcPr>
                    <a:lnL w="12700" cap="flat" cmpd="sng" algn="ctr">
                      <a:solidFill>
                        <a:schemeClr val="tx1"/>
                      </a:solidFill>
                      <a:prstDash val="solid"/>
                      <a:round/>
                      <a:headEnd type="none" w="med" len="med"/>
                      <a:tailEnd type="none" w="med" len="med"/>
                    </a:lnL>
                    <a:lnB w="12700" cap="flat" cmpd="sng" algn="ctr">
                      <a:no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r h="370840">
                <a:tc>
                  <a:txBody>
                    <a:bodyPr/>
                    <a:lstStyle/>
                    <a:p>
                      <a:endParaRPr lang="fr-FR" dirty="0"/>
                    </a:p>
                  </a:txBody>
                  <a:tcPr>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fr-FR" sz="1800" dirty="0"/>
                        <a:t>M1 = 149</a:t>
                      </a:r>
                      <a:endParaRPr lang="fr-FR" dirty="0"/>
                    </a:p>
                  </a:txBody>
                  <a:tcPr>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fr-FR" sz="1800" dirty="0"/>
                        <a:t>M0 = 61</a:t>
                      </a:r>
                      <a:endParaRPr lang="fr-FR" dirty="0"/>
                    </a:p>
                  </a:txBody>
                  <a:tcPr>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dirty="0"/>
                        <a:t>N =210</a:t>
                      </a:r>
                      <a:endParaRPr lang="fr-FR" altLang="fr-FR" sz="1800" dirty="0">
                        <a:solidFill>
                          <a:prstClr val="black"/>
                        </a:solidFill>
                      </a:endParaRPr>
                    </a:p>
                  </a:txBody>
                  <a:tcP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6" name="Rectangle 5"/>
          <p:cNvSpPr/>
          <p:nvPr/>
        </p:nvSpPr>
        <p:spPr>
          <a:xfrm>
            <a:off x="707135" y="445664"/>
            <a:ext cx="3852673" cy="11003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2011679" y="5079840"/>
            <a:ext cx="2414017" cy="1508105"/>
          </a:xfrm>
          <a:prstGeom prst="rect">
            <a:avLst/>
          </a:prstGeom>
          <a:solidFill>
            <a:schemeClr val="bg1"/>
          </a:solidFill>
          <a:ln>
            <a:noFill/>
          </a:ln>
        </p:spPr>
        <p:txBody>
          <a:bodyPr wrap="square">
            <a:spAutoFit/>
          </a:bodyPr>
          <a:lstStyle/>
          <a:p>
            <a:pPr algn="ctr"/>
            <a:r>
              <a:rPr lang="fr-FR" b="1" dirty="0">
                <a:solidFill>
                  <a:schemeClr val="accent1"/>
                </a:solidFill>
              </a:rPr>
              <a:t>Se = VP/VP+FN</a:t>
            </a:r>
            <a:br>
              <a:rPr lang="fr-FR" b="1" dirty="0">
                <a:solidFill>
                  <a:schemeClr val="accent1"/>
                </a:solidFill>
              </a:rPr>
            </a:br>
            <a:r>
              <a:rPr lang="fr-FR" b="1" dirty="0">
                <a:solidFill>
                  <a:schemeClr val="accent1"/>
                </a:solidFill>
              </a:rPr>
              <a:t>= 115/149 = 77,2%</a:t>
            </a:r>
            <a:endParaRPr lang="fr-FR" b="1" dirty="0">
              <a:solidFill>
                <a:schemeClr val="accent1"/>
              </a:solidFill>
              <a:sym typeface="Wingdings" panose="05000000000000000000" pitchFamily="2" charset="2"/>
            </a:endParaRPr>
          </a:p>
          <a:p>
            <a:endParaRPr lang="fr-FR" sz="1400" b="1" dirty="0">
              <a:solidFill>
                <a:schemeClr val="accent1"/>
              </a:solidFill>
              <a:sym typeface="Wingdings" panose="05000000000000000000" pitchFamily="2" charset="2"/>
            </a:endParaRPr>
          </a:p>
          <a:p>
            <a:r>
              <a:rPr lang="fr-FR" sz="1400" b="1" dirty="0">
                <a:solidFill>
                  <a:schemeClr val="accent1"/>
                </a:solidFill>
                <a:sym typeface="Wingdings" panose="05000000000000000000" pitchFamily="2" charset="2"/>
              </a:rPr>
              <a:t>Règle SNOUT : </a:t>
            </a:r>
          </a:p>
          <a:p>
            <a:r>
              <a:rPr lang="fr-FR" sz="1400" b="1" dirty="0">
                <a:solidFill>
                  <a:schemeClr val="accent1"/>
                </a:solidFill>
              </a:rPr>
              <a:t>Si Se élevée </a:t>
            </a:r>
            <a:r>
              <a:rPr lang="fr-FR" sz="1200" b="1" dirty="0">
                <a:solidFill>
                  <a:schemeClr val="accent1"/>
                </a:solidFill>
                <a:sym typeface="Wingdings" panose="05000000000000000000" pitchFamily="2" charset="2"/>
              </a:rPr>
              <a:t></a:t>
            </a:r>
            <a:r>
              <a:rPr lang="fr-FR" sz="1400" b="1" dirty="0">
                <a:solidFill>
                  <a:schemeClr val="accent1"/>
                </a:solidFill>
                <a:sym typeface="Wingdings" panose="05000000000000000000" pitchFamily="2" charset="2"/>
              </a:rPr>
              <a:t> un </a:t>
            </a:r>
            <a:r>
              <a:rPr lang="fr-FR" sz="1400" b="1" dirty="0">
                <a:solidFill>
                  <a:schemeClr val="accent1"/>
                </a:solidFill>
              </a:rPr>
              <a:t>test négatif exclut le diagnostic</a:t>
            </a:r>
          </a:p>
        </p:txBody>
      </p:sp>
      <p:sp>
        <p:nvSpPr>
          <p:cNvPr id="8" name="Rectangle avec flèche vers le bas 7"/>
          <p:cNvSpPr/>
          <p:nvPr/>
        </p:nvSpPr>
        <p:spPr>
          <a:xfrm>
            <a:off x="2595541" y="3312919"/>
            <a:ext cx="1964267" cy="1766921"/>
          </a:xfrm>
          <a:prstGeom prst="downArrowCallout">
            <a:avLst>
              <a:gd name="adj1" fmla="val 26426"/>
              <a:gd name="adj2" fmla="val 35552"/>
              <a:gd name="adj3" fmla="val 29623"/>
              <a:gd name="adj4" fmla="val 41922"/>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llipse 1"/>
          <p:cNvSpPr/>
          <p:nvPr/>
        </p:nvSpPr>
        <p:spPr>
          <a:xfrm>
            <a:off x="4425696" y="371723"/>
            <a:ext cx="1036320" cy="1309984"/>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10" name="Rectangle avec flèche vers le bas 9"/>
          <p:cNvSpPr/>
          <p:nvPr/>
        </p:nvSpPr>
        <p:spPr>
          <a:xfrm>
            <a:off x="4633636" y="3312919"/>
            <a:ext cx="1964267" cy="1766921"/>
          </a:xfrm>
          <a:prstGeom prst="downArrowCallout">
            <a:avLst>
              <a:gd name="adj1" fmla="val 26426"/>
              <a:gd name="adj2" fmla="val 35552"/>
              <a:gd name="adj3" fmla="val 29623"/>
              <a:gd name="adj4" fmla="val 41922"/>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a:off x="5326772" y="371723"/>
            <a:ext cx="1036320" cy="1309984"/>
          </a:xfrm>
          <a:prstGeom prst="ellipse">
            <a:avLst/>
          </a:prstGeom>
          <a:noFill/>
          <a:ln>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13" name="Rectangle 12"/>
          <p:cNvSpPr/>
          <p:nvPr/>
        </p:nvSpPr>
        <p:spPr>
          <a:xfrm>
            <a:off x="4731173" y="5079840"/>
            <a:ext cx="2480468" cy="1508105"/>
          </a:xfrm>
          <a:prstGeom prst="rect">
            <a:avLst/>
          </a:prstGeom>
          <a:ln>
            <a:noFill/>
          </a:ln>
        </p:spPr>
        <p:txBody>
          <a:bodyPr wrap="square">
            <a:spAutoFit/>
          </a:bodyPr>
          <a:lstStyle/>
          <a:p>
            <a:pPr algn="ctr"/>
            <a:r>
              <a:rPr lang="fr-FR" b="1" dirty="0" err="1">
                <a:solidFill>
                  <a:srgbClr val="00B050"/>
                </a:solidFill>
              </a:rPr>
              <a:t>Sp</a:t>
            </a:r>
            <a:r>
              <a:rPr lang="fr-FR" b="1" dirty="0">
                <a:solidFill>
                  <a:srgbClr val="00B050"/>
                </a:solidFill>
              </a:rPr>
              <a:t> = </a:t>
            </a:r>
            <a:r>
              <a:rPr lang="fr-FR" b="1" dirty="0">
                <a:solidFill>
                  <a:srgbClr val="00B050"/>
                </a:solidFill>
                <a:sym typeface="Wingdings" panose="05000000000000000000" pitchFamily="2" charset="2"/>
              </a:rPr>
              <a:t>VN/(VN+FP) </a:t>
            </a:r>
            <a:br>
              <a:rPr lang="fr-FR" b="1" dirty="0">
                <a:solidFill>
                  <a:srgbClr val="00B050"/>
                </a:solidFill>
                <a:sym typeface="Wingdings" panose="05000000000000000000" pitchFamily="2" charset="2"/>
              </a:rPr>
            </a:br>
            <a:r>
              <a:rPr lang="fr-FR" b="1" dirty="0">
                <a:solidFill>
                  <a:srgbClr val="00B050"/>
                </a:solidFill>
                <a:sym typeface="Wingdings" panose="05000000000000000000" pitchFamily="2" charset="2"/>
              </a:rPr>
              <a:t>= 55/61 = 90,2%</a:t>
            </a:r>
          </a:p>
          <a:p>
            <a:endParaRPr lang="fr-FR" sz="1400" b="1" dirty="0">
              <a:solidFill>
                <a:srgbClr val="00B050"/>
              </a:solidFill>
              <a:sym typeface="Wingdings" panose="05000000000000000000" pitchFamily="2" charset="2"/>
            </a:endParaRPr>
          </a:p>
          <a:p>
            <a:r>
              <a:rPr lang="fr-FR" sz="1400" b="1" dirty="0">
                <a:solidFill>
                  <a:srgbClr val="00B050"/>
                </a:solidFill>
                <a:sym typeface="Wingdings" panose="05000000000000000000" pitchFamily="2" charset="2"/>
              </a:rPr>
              <a:t>Règle SPIN : </a:t>
            </a:r>
          </a:p>
          <a:p>
            <a:r>
              <a:rPr lang="fr-FR" sz="1400" b="1" dirty="0" err="1">
                <a:solidFill>
                  <a:srgbClr val="00B050"/>
                </a:solidFill>
                <a:sym typeface="Wingdings" panose="05000000000000000000" pitchFamily="2" charset="2"/>
              </a:rPr>
              <a:t>Sp</a:t>
            </a:r>
            <a:r>
              <a:rPr lang="fr-FR" sz="1400" b="1" dirty="0">
                <a:solidFill>
                  <a:srgbClr val="00B050"/>
                </a:solidFill>
                <a:sym typeface="Wingdings" panose="05000000000000000000" pitchFamily="2" charset="2"/>
              </a:rPr>
              <a:t> élevée </a:t>
            </a:r>
            <a:r>
              <a:rPr lang="fr-FR" sz="1200" b="1" dirty="0">
                <a:solidFill>
                  <a:srgbClr val="00B050"/>
                </a:solidFill>
                <a:sym typeface="Wingdings" panose="05000000000000000000" pitchFamily="2" charset="2"/>
              </a:rPr>
              <a:t></a:t>
            </a:r>
            <a:r>
              <a:rPr lang="fr-FR" sz="1400" b="1" dirty="0">
                <a:solidFill>
                  <a:srgbClr val="00B050"/>
                </a:solidFill>
                <a:sym typeface="Wingdings" panose="05000000000000000000" pitchFamily="2" charset="2"/>
              </a:rPr>
              <a:t> un test positif permet diagnostic de certitude</a:t>
            </a:r>
            <a:endParaRPr lang="fr-FR" sz="1400" b="1" dirty="0">
              <a:solidFill>
                <a:srgbClr val="00B050"/>
              </a:solidFill>
            </a:endParaRPr>
          </a:p>
        </p:txBody>
      </p:sp>
    </p:spTree>
    <p:extLst>
      <p:ext uri="{BB962C8B-B14F-4D97-AF65-F5344CB8AC3E}">
        <p14:creationId xmlns:p14="http://schemas.microsoft.com/office/powerpoint/2010/main" val="747895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2" grpId="0" animBg="1"/>
      <p:bldP spid="10" grpId="0" animBg="1"/>
      <p:bldP spid="12" grpId="0" animBg="1"/>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e 14"/>
          <p:cNvGrpSpPr/>
          <p:nvPr/>
        </p:nvGrpSpPr>
        <p:grpSpPr>
          <a:xfrm>
            <a:off x="75414" y="447446"/>
            <a:ext cx="8993171" cy="1098550"/>
            <a:chOff x="9604" y="447446"/>
            <a:chExt cx="9134396" cy="1147894"/>
          </a:xfrm>
        </p:grpSpPr>
        <p:pic>
          <p:nvPicPr>
            <p:cNvPr id="16" name="Espace réservé du contenu 5" descr="Capture d’écran"/>
            <p:cNvPicPr>
              <a:picLocks noChangeAspect="1"/>
            </p:cNvPicPr>
            <p:nvPr/>
          </p:nvPicPr>
          <p:blipFill rotWithShape="1">
            <a:blip r:embed="rId3">
              <a:extLst>
                <a:ext uri="{28A0092B-C50C-407E-A947-70E740481C1C}">
                  <a14:useLocalDpi xmlns:a14="http://schemas.microsoft.com/office/drawing/2010/main" val="0"/>
                </a:ext>
              </a:extLst>
            </a:blip>
            <a:srcRect t="43579" b="41146"/>
            <a:stretch/>
          </p:blipFill>
          <p:spPr>
            <a:xfrm>
              <a:off x="9605" y="510129"/>
              <a:ext cx="9134395" cy="1085211"/>
            </a:xfrm>
            <a:prstGeom prst="rect">
              <a:avLst/>
            </a:prstGeom>
          </p:spPr>
        </p:pic>
        <p:pic>
          <p:nvPicPr>
            <p:cNvPr id="18" name="Espace réservé du contenu 5" descr="Capture d’écran"/>
            <p:cNvPicPr>
              <a:picLocks noChangeAspect="1"/>
            </p:cNvPicPr>
            <p:nvPr/>
          </p:nvPicPr>
          <p:blipFill rotWithShape="1">
            <a:blip r:embed="rId3">
              <a:extLst>
                <a:ext uri="{28A0092B-C50C-407E-A947-70E740481C1C}">
                  <a14:useLocalDpi xmlns:a14="http://schemas.microsoft.com/office/drawing/2010/main" val="0"/>
                </a:ext>
              </a:extLst>
            </a:blip>
            <a:srcRect l="724" t="6081" r="-724" b="84798"/>
            <a:stretch/>
          </p:blipFill>
          <p:spPr>
            <a:xfrm>
              <a:off x="9604" y="447446"/>
              <a:ext cx="9134395" cy="605289"/>
            </a:xfrm>
            <a:prstGeom prst="rect">
              <a:avLst/>
            </a:prstGeom>
          </p:spPr>
        </p:pic>
      </p:grpSp>
      <p:graphicFrame>
        <p:nvGraphicFramePr>
          <p:cNvPr id="20" name="Tableau 19"/>
          <p:cNvGraphicFramePr>
            <a:graphicFrameLocks noGrp="1"/>
          </p:cNvGraphicFramePr>
          <p:nvPr>
            <p:extLst>
              <p:ext uri="{D42A27DB-BD31-4B8C-83A1-F6EECF244321}">
                <p14:modId xmlns:p14="http://schemas.microsoft.com/office/powerpoint/2010/main" val="1501627037"/>
              </p:ext>
            </p:extLst>
          </p:nvPr>
        </p:nvGraphicFramePr>
        <p:xfrm>
          <a:off x="507999" y="2253738"/>
          <a:ext cx="7514337" cy="2118360"/>
        </p:xfrm>
        <a:graphic>
          <a:graphicData uri="http://schemas.openxmlformats.org/drawingml/2006/table">
            <a:tbl>
              <a:tblPr firstRow="1" bandRow="1">
                <a:tableStyleId>{3B4B98B0-60AC-42C2-AFA5-B58CD77FA1E5}</a:tableStyleId>
              </a:tblPr>
              <a:tblGrid>
                <a:gridCol w="2030984">
                  <a:extLst>
                    <a:ext uri="{9D8B030D-6E8A-4147-A177-3AD203B41FA5}">
                      <a16:colId xmlns:a16="http://schemas.microsoft.com/office/drawing/2014/main" val="20000"/>
                    </a:ext>
                  </a:extLst>
                </a:gridCol>
                <a:gridCol w="2030984">
                  <a:extLst>
                    <a:ext uri="{9D8B030D-6E8A-4147-A177-3AD203B41FA5}">
                      <a16:colId xmlns:a16="http://schemas.microsoft.com/office/drawing/2014/main" val="20001"/>
                    </a:ext>
                  </a:extLst>
                </a:gridCol>
                <a:gridCol w="2030984">
                  <a:extLst>
                    <a:ext uri="{9D8B030D-6E8A-4147-A177-3AD203B41FA5}">
                      <a16:colId xmlns:a16="http://schemas.microsoft.com/office/drawing/2014/main" val="20002"/>
                    </a:ext>
                  </a:extLst>
                </a:gridCol>
                <a:gridCol w="1421385">
                  <a:extLst>
                    <a:ext uri="{9D8B030D-6E8A-4147-A177-3AD203B41FA5}">
                      <a16:colId xmlns:a16="http://schemas.microsoft.com/office/drawing/2014/main" val="20003"/>
                    </a:ext>
                  </a:extLst>
                </a:gridCol>
              </a:tblGrid>
              <a:tr h="0">
                <a:tc>
                  <a:txBody>
                    <a:bodyPr/>
                    <a:lstStyle/>
                    <a:p>
                      <a:endParaRPr lang="fr-FR" dirty="0"/>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b="1" dirty="0"/>
                        <a:t>Test de référence = Audiométrie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fr-FR" dirty="0"/>
                    </a:p>
                  </a:txBody>
                  <a:tcPr/>
                </a:tc>
                <a:tc>
                  <a:txBody>
                    <a:bodyPr/>
                    <a:lstStyle/>
                    <a:p>
                      <a:endParaRPr lang="fr-FR" dirty="0"/>
                    </a:p>
                  </a:txBody>
                  <a:tcP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endParaRPr lang="fr-FR" dirty="0"/>
                    </a:p>
                  </a:txBody>
                  <a:tcPr>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dirty="0"/>
                        <a:t>M+</a:t>
                      </a:r>
                      <a:r>
                        <a:rPr lang="fr-FR" sz="1800" baseline="0" dirty="0"/>
                        <a:t> = Examen altéré</a:t>
                      </a:r>
                      <a:endParaRPr lang="fr-FR"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dirty="0"/>
                        <a:t>M-</a:t>
                      </a:r>
                      <a:r>
                        <a:rPr lang="fr-FR" sz="1800" baseline="0" dirty="0"/>
                        <a:t> = Examen normal</a:t>
                      </a:r>
                      <a:endParaRPr lang="fr-FR"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tcPr>
                </a:tc>
                <a:tc>
                  <a:txBody>
                    <a:bodyPr/>
                    <a:lstStyle/>
                    <a:p>
                      <a:pPr algn="ctr"/>
                      <a:endParaRPr lang="fr-FR" dirty="0"/>
                    </a:p>
                  </a:txBody>
                  <a:tcPr>
                    <a:lnL w="12700" cap="flat" cmpd="sng" algn="ctr">
                      <a:solidFill>
                        <a:schemeClr val="tx1"/>
                      </a:solidFill>
                      <a:prstDash val="solid"/>
                      <a:round/>
                      <a:headEnd type="none" w="med" len="med"/>
                      <a:tailEnd type="none" w="med" len="med"/>
                    </a:lnL>
                    <a:lnT w="12700" cmpd="sng">
                      <a:noFill/>
                    </a:lnT>
                    <a:solidFill>
                      <a:schemeClr val="bg1">
                        <a:alpha val="20000"/>
                      </a:schemeClr>
                    </a:solidFill>
                  </a:tcPr>
                </a:tc>
                <a:extLst>
                  <a:ext uri="{0D108BD9-81ED-4DB2-BD59-A6C34878D82A}">
                    <a16:rowId xmlns:a16="http://schemas.microsoft.com/office/drawing/2014/main" val="10001"/>
                  </a:ext>
                </a:extLst>
              </a:tr>
              <a:tr h="370840">
                <a:tc>
                  <a:txBody>
                    <a:bodyPr/>
                    <a:lstStyle/>
                    <a:p>
                      <a:r>
                        <a:rPr lang="fr-FR" sz="1800" dirty="0"/>
                        <a:t>T+</a:t>
                      </a:r>
                      <a:r>
                        <a:rPr lang="fr-FR" sz="1800" baseline="0" dirty="0"/>
                        <a:t> = Echec</a:t>
                      </a:r>
                      <a:endParaRPr lang="fr-FR"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fr-FR" sz="1800" b="1" dirty="0"/>
                        <a:t>VP = 115</a:t>
                      </a:r>
                      <a:endParaRPr lang="fr-F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800" b="1" dirty="0"/>
                        <a:t>FP = 6</a:t>
                      </a:r>
                      <a:endParaRPr lang="fr-F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dirty="0"/>
                        <a:t>N1 = 121</a:t>
                      </a:r>
                      <a:endParaRPr lang="fr-FR" sz="1800" b="1" dirty="0"/>
                    </a:p>
                  </a:txBody>
                  <a:tcPr>
                    <a:lnL w="12700" cap="flat" cmpd="sng" algn="ctr">
                      <a:solidFill>
                        <a:schemeClr val="tx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10002"/>
                  </a:ext>
                </a:extLst>
              </a:tr>
              <a:tr h="370840">
                <a:tc>
                  <a:txBody>
                    <a:bodyPr/>
                    <a:lstStyle/>
                    <a:p>
                      <a:r>
                        <a:rPr lang="fr-FR" sz="1800" baseline="0" dirty="0"/>
                        <a:t>T</a:t>
                      </a:r>
                      <a:r>
                        <a:rPr lang="fr-FR" sz="1800" dirty="0"/>
                        <a:t>-</a:t>
                      </a:r>
                      <a:r>
                        <a:rPr lang="fr-FR" sz="1800" baseline="0" dirty="0"/>
                        <a:t> = Réussite</a:t>
                      </a:r>
                      <a:endParaRPr lang="fr-FR"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fr-FR" sz="1800" b="1" dirty="0"/>
                        <a:t>FN = 34</a:t>
                      </a:r>
                      <a:endParaRPr lang="fr-F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ctr"/>
                      <a:r>
                        <a:rPr lang="fr-FR" sz="1800" b="1" dirty="0"/>
                        <a:t>VN = 55</a:t>
                      </a:r>
                      <a:endParaRPr lang="fr-F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dirty="0"/>
                        <a:t>N0 = 89</a:t>
                      </a:r>
                      <a:endParaRPr lang="fr-FR" dirty="0"/>
                    </a:p>
                  </a:txBody>
                  <a:tcPr>
                    <a:lnL w="12700" cap="flat" cmpd="sng" algn="ctr">
                      <a:solidFill>
                        <a:schemeClr val="tx1"/>
                      </a:solidFill>
                      <a:prstDash val="solid"/>
                      <a:round/>
                      <a:headEnd type="none" w="med" len="med"/>
                      <a:tailEnd type="none" w="med" len="med"/>
                    </a:lnL>
                    <a:lnB w="12700" cap="flat" cmpd="sng" algn="ctr">
                      <a:no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r h="370840">
                <a:tc>
                  <a:txBody>
                    <a:bodyPr/>
                    <a:lstStyle/>
                    <a:p>
                      <a:endParaRPr lang="fr-FR" dirty="0"/>
                    </a:p>
                  </a:txBody>
                  <a:tcPr>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fr-FR" sz="1800" dirty="0"/>
                        <a:t>M1 = 149</a:t>
                      </a:r>
                      <a:endParaRPr lang="fr-FR" dirty="0"/>
                    </a:p>
                  </a:txBody>
                  <a:tcPr>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fr-FR" sz="1800" dirty="0"/>
                        <a:t>M0 = 61</a:t>
                      </a:r>
                      <a:endParaRPr lang="fr-FR" dirty="0"/>
                    </a:p>
                  </a:txBody>
                  <a:tcPr>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dirty="0"/>
                        <a:t>N =210</a:t>
                      </a:r>
                      <a:endParaRPr lang="fr-FR" altLang="fr-FR" sz="1800" dirty="0">
                        <a:solidFill>
                          <a:prstClr val="black"/>
                        </a:solidFill>
                      </a:endParaRPr>
                    </a:p>
                  </a:txBody>
                  <a:tcP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6" name="Rectangle 5"/>
          <p:cNvSpPr/>
          <p:nvPr/>
        </p:nvSpPr>
        <p:spPr>
          <a:xfrm>
            <a:off x="707135" y="445664"/>
            <a:ext cx="3852673" cy="11003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llipse 1"/>
          <p:cNvSpPr/>
          <p:nvPr/>
        </p:nvSpPr>
        <p:spPr>
          <a:xfrm>
            <a:off x="4425696" y="371723"/>
            <a:ext cx="1036320" cy="1309984"/>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12" name="Ellipse 11"/>
          <p:cNvSpPr/>
          <p:nvPr/>
        </p:nvSpPr>
        <p:spPr>
          <a:xfrm>
            <a:off x="5326772" y="371723"/>
            <a:ext cx="1036320" cy="1309984"/>
          </a:xfrm>
          <a:prstGeom prst="ellipse">
            <a:avLst/>
          </a:prstGeom>
          <a:noFill/>
          <a:ln>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14" name="ZoneTexte 13"/>
          <p:cNvSpPr txBox="1"/>
          <p:nvPr/>
        </p:nvSpPr>
        <p:spPr>
          <a:xfrm>
            <a:off x="8471946" y="3260786"/>
            <a:ext cx="596638" cy="815608"/>
          </a:xfrm>
          <a:prstGeom prst="rect">
            <a:avLst/>
          </a:prstGeom>
          <a:noFill/>
        </p:spPr>
        <p:txBody>
          <a:bodyPr wrap="none" rtlCol="0">
            <a:spAutoFit/>
          </a:bodyPr>
          <a:lstStyle/>
          <a:p>
            <a:r>
              <a:rPr lang="fr-FR" b="1" dirty="0">
                <a:solidFill>
                  <a:schemeClr val="accent6"/>
                </a:solidFill>
              </a:rPr>
              <a:t>VPP</a:t>
            </a:r>
          </a:p>
          <a:p>
            <a:endParaRPr lang="fr-FR" sz="1100" dirty="0">
              <a:solidFill>
                <a:schemeClr val="accent6"/>
              </a:solidFill>
            </a:endParaRPr>
          </a:p>
          <a:p>
            <a:r>
              <a:rPr lang="fr-FR" b="1" dirty="0">
                <a:solidFill>
                  <a:schemeClr val="accent6"/>
                </a:solidFill>
              </a:rPr>
              <a:t>VPN</a:t>
            </a:r>
          </a:p>
        </p:txBody>
      </p:sp>
      <p:sp>
        <p:nvSpPr>
          <p:cNvPr id="17" name="Rectangle avec flèche vers le bas 16"/>
          <p:cNvSpPr/>
          <p:nvPr/>
        </p:nvSpPr>
        <p:spPr>
          <a:xfrm rot="16200000">
            <a:off x="5266046" y="515677"/>
            <a:ext cx="395112" cy="5848995"/>
          </a:xfrm>
          <a:prstGeom prst="downArrowCallout">
            <a:avLst>
              <a:gd name="adj1" fmla="val 25000"/>
              <a:gd name="adj2" fmla="val 50000"/>
              <a:gd name="adj3" fmla="val 62143"/>
              <a:gd name="adj4" fmla="val 61721"/>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9" name="Rectangle avec flèche vers le bas 18"/>
          <p:cNvSpPr/>
          <p:nvPr/>
        </p:nvSpPr>
        <p:spPr>
          <a:xfrm rot="16200000">
            <a:off x="5281476" y="926218"/>
            <a:ext cx="364251" cy="5848997"/>
          </a:xfrm>
          <a:prstGeom prst="downArrowCallout">
            <a:avLst>
              <a:gd name="adj1" fmla="val 25000"/>
              <a:gd name="adj2" fmla="val 50000"/>
              <a:gd name="adj3" fmla="val 65000"/>
              <a:gd name="adj4" fmla="val 61540"/>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1" name="Ellipse 20"/>
          <p:cNvSpPr/>
          <p:nvPr/>
        </p:nvSpPr>
        <p:spPr>
          <a:xfrm>
            <a:off x="6161357" y="371723"/>
            <a:ext cx="2117011" cy="1309984"/>
          </a:xfrm>
          <a:prstGeom prst="ellipse">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4" name="Rectangle 23"/>
          <p:cNvSpPr/>
          <p:nvPr/>
        </p:nvSpPr>
        <p:spPr>
          <a:xfrm>
            <a:off x="2086936" y="4620262"/>
            <a:ext cx="2472872" cy="1938992"/>
          </a:xfrm>
          <a:prstGeom prst="rect">
            <a:avLst/>
          </a:prstGeom>
          <a:solidFill>
            <a:schemeClr val="bg1"/>
          </a:solidFill>
          <a:ln>
            <a:noFill/>
          </a:ln>
        </p:spPr>
        <p:txBody>
          <a:bodyPr wrap="square">
            <a:spAutoFit/>
          </a:bodyPr>
          <a:lstStyle/>
          <a:p>
            <a:pPr algn="ctr"/>
            <a:r>
              <a:rPr lang="fr-FR" b="1" dirty="0">
                <a:solidFill>
                  <a:schemeClr val="accent6"/>
                </a:solidFill>
              </a:rPr>
              <a:t>VPP = VP/VP+FP</a:t>
            </a:r>
            <a:br>
              <a:rPr lang="fr-FR" b="1" dirty="0">
                <a:solidFill>
                  <a:schemeClr val="accent6"/>
                </a:solidFill>
              </a:rPr>
            </a:br>
            <a:r>
              <a:rPr lang="fr-FR" b="1" dirty="0">
                <a:solidFill>
                  <a:schemeClr val="accent6"/>
                </a:solidFill>
              </a:rPr>
              <a:t>= 115/121 = 95,0%</a:t>
            </a:r>
            <a:endParaRPr lang="fr-FR" b="1" dirty="0">
              <a:solidFill>
                <a:schemeClr val="accent6"/>
              </a:solidFill>
              <a:sym typeface="Wingdings" panose="05000000000000000000" pitchFamily="2" charset="2"/>
            </a:endParaRPr>
          </a:p>
          <a:p>
            <a:endParaRPr lang="fr-FR" sz="1400" b="1" dirty="0">
              <a:solidFill>
                <a:schemeClr val="accent6"/>
              </a:solidFill>
              <a:sym typeface="Wingdings" panose="05000000000000000000" pitchFamily="2" charset="2"/>
            </a:endParaRPr>
          </a:p>
          <a:p>
            <a:r>
              <a:rPr lang="fr-FR" sz="1400" b="1" dirty="0">
                <a:solidFill>
                  <a:schemeClr val="accent6"/>
                </a:solidFill>
                <a:sym typeface="Wingdings" panose="05000000000000000000" pitchFamily="2" charset="2"/>
              </a:rPr>
              <a:t>Probabilité d’avoir un trouble de l’audition, sachant que le test chuchoté est positif (échec -&gt; le patient ne répète pas la phrase)</a:t>
            </a:r>
            <a:endParaRPr lang="fr-FR" sz="1400" b="1" dirty="0">
              <a:solidFill>
                <a:schemeClr val="accent6"/>
              </a:solidFill>
            </a:endParaRPr>
          </a:p>
        </p:txBody>
      </p:sp>
      <p:sp>
        <p:nvSpPr>
          <p:cNvPr id="25" name="Rectangle 24"/>
          <p:cNvSpPr/>
          <p:nvPr/>
        </p:nvSpPr>
        <p:spPr>
          <a:xfrm>
            <a:off x="5326772" y="4644140"/>
            <a:ext cx="2481072" cy="1938992"/>
          </a:xfrm>
          <a:prstGeom prst="rect">
            <a:avLst/>
          </a:prstGeom>
          <a:solidFill>
            <a:schemeClr val="bg1"/>
          </a:solidFill>
          <a:ln>
            <a:noFill/>
          </a:ln>
        </p:spPr>
        <p:txBody>
          <a:bodyPr wrap="square">
            <a:spAutoFit/>
          </a:bodyPr>
          <a:lstStyle/>
          <a:p>
            <a:pPr algn="ctr"/>
            <a:r>
              <a:rPr lang="fr-FR" b="1" dirty="0">
                <a:solidFill>
                  <a:schemeClr val="accent6"/>
                </a:solidFill>
              </a:rPr>
              <a:t>VPN = VN/VN+FN</a:t>
            </a:r>
            <a:br>
              <a:rPr lang="fr-FR" b="1" dirty="0">
                <a:solidFill>
                  <a:schemeClr val="accent6"/>
                </a:solidFill>
              </a:rPr>
            </a:br>
            <a:r>
              <a:rPr lang="fr-FR" b="1" dirty="0">
                <a:solidFill>
                  <a:schemeClr val="accent6"/>
                </a:solidFill>
              </a:rPr>
              <a:t>= 55/89 = 61,8%</a:t>
            </a:r>
            <a:endParaRPr lang="fr-FR" b="1" dirty="0">
              <a:solidFill>
                <a:schemeClr val="accent6"/>
              </a:solidFill>
              <a:sym typeface="Wingdings" panose="05000000000000000000" pitchFamily="2" charset="2"/>
            </a:endParaRPr>
          </a:p>
          <a:p>
            <a:endParaRPr lang="fr-FR" sz="1400" b="1" dirty="0">
              <a:solidFill>
                <a:schemeClr val="accent6"/>
              </a:solidFill>
              <a:sym typeface="Wingdings" panose="05000000000000000000" pitchFamily="2" charset="2"/>
            </a:endParaRPr>
          </a:p>
          <a:p>
            <a:r>
              <a:rPr lang="fr-FR" sz="1400" b="1" dirty="0">
                <a:solidFill>
                  <a:schemeClr val="accent6"/>
                </a:solidFill>
                <a:sym typeface="Wingdings" panose="05000000000000000000" pitchFamily="2" charset="2"/>
              </a:rPr>
              <a:t>Probabilité de ne pas avoir un trouble de l’audition, sachant que le test chuchoté est négatif (réussite -&gt; le patient répète la phrase)</a:t>
            </a:r>
            <a:endParaRPr lang="fr-FR" sz="1400" b="1" dirty="0">
              <a:solidFill>
                <a:schemeClr val="accent6"/>
              </a:solidFill>
            </a:endParaRPr>
          </a:p>
        </p:txBody>
      </p:sp>
    </p:spTree>
    <p:extLst>
      <p:ext uri="{BB962C8B-B14F-4D97-AF65-F5344CB8AC3E}">
        <p14:creationId xmlns:p14="http://schemas.microsoft.com/office/powerpoint/2010/main" val="835703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03920" y="269032"/>
            <a:ext cx="8229600" cy="79208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dirty="0">
                <a:solidFill>
                  <a:schemeClr val="tx1">
                    <a:lumMod val="65000"/>
                    <a:lumOff val="35000"/>
                  </a:schemeClr>
                </a:solidFill>
              </a:rPr>
              <a:t>Résultats</a:t>
            </a:r>
          </a:p>
        </p:txBody>
      </p:sp>
      <p:cxnSp>
        <p:nvCxnSpPr>
          <p:cNvPr id="3" name="Connecteur droit 2"/>
          <p:cNvCxnSpPr/>
          <p:nvPr/>
        </p:nvCxnSpPr>
        <p:spPr>
          <a:xfrm>
            <a:off x="395536" y="980728"/>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6" name="Groupe 5"/>
          <p:cNvGrpSpPr/>
          <p:nvPr/>
        </p:nvGrpSpPr>
        <p:grpSpPr>
          <a:xfrm>
            <a:off x="1190454" y="1050078"/>
            <a:ext cx="6656531" cy="3693760"/>
            <a:chOff x="1219501" y="1061120"/>
            <a:chExt cx="6344958" cy="3399357"/>
          </a:xfrm>
        </p:grpSpPr>
        <p:pic>
          <p:nvPicPr>
            <p:cNvPr id="4" name="Image 3"/>
            <p:cNvPicPr>
              <a:picLocks noChangeAspect="1"/>
            </p:cNvPicPr>
            <p:nvPr/>
          </p:nvPicPr>
          <p:blipFill rotWithShape="1">
            <a:blip r:embed="rId3"/>
            <a:srcRect b="79898"/>
            <a:stretch/>
          </p:blipFill>
          <p:spPr>
            <a:xfrm>
              <a:off x="1219501" y="1061120"/>
              <a:ext cx="6344958" cy="1022204"/>
            </a:xfrm>
            <a:prstGeom prst="rect">
              <a:avLst/>
            </a:prstGeom>
          </p:spPr>
        </p:pic>
        <p:pic>
          <p:nvPicPr>
            <p:cNvPr id="5" name="Image 4"/>
            <p:cNvPicPr>
              <a:picLocks noChangeAspect="1"/>
            </p:cNvPicPr>
            <p:nvPr/>
          </p:nvPicPr>
          <p:blipFill rotWithShape="1">
            <a:blip r:embed="rId3"/>
            <a:srcRect t="53254"/>
            <a:stretch/>
          </p:blipFill>
          <p:spPr>
            <a:xfrm>
              <a:off x="1219501" y="2083324"/>
              <a:ext cx="6344958" cy="2377153"/>
            </a:xfrm>
            <a:prstGeom prst="rect">
              <a:avLst/>
            </a:prstGeom>
          </p:spPr>
        </p:pic>
      </p:grpSp>
      <p:grpSp>
        <p:nvGrpSpPr>
          <p:cNvPr id="13" name="Groupe 12"/>
          <p:cNvGrpSpPr/>
          <p:nvPr/>
        </p:nvGrpSpPr>
        <p:grpSpPr>
          <a:xfrm>
            <a:off x="2718816" y="1910607"/>
            <a:ext cx="1710302" cy="567390"/>
            <a:chOff x="2678623" y="1847654"/>
            <a:chExt cx="1620000" cy="567390"/>
          </a:xfrm>
        </p:grpSpPr>
        <p:sp>
          <p:nvSpPr>
            <p:cNvPr id="7" name="Rectangle 6"/>
            <p:cNvSpPr/>
            <p:nvPr/>
          </p:nvSpPr>
          <p:spPr>
            <a:xfrm>
              <a:off x="3148553" y="2055044"/>
              <a:ext cx="1150070" cy="360000"/>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8"/>
            <p:cNvCxnSpPr/>
            <p:nvPr/>
          </p:nvCxnSpPr>
          <p:spPr>
            <a:xfrm>
              <a:off x="2678623" y="2234153"/>
              <a:ext cx="162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3723588" y="1847654"/>
              <a:ext cx="0" cy="55618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4" name="Groupe 13"/>
          <p:cNvGrpSpPr/>
          <p:nvPr/>
        </p:nvGrpSpPr>
        <p:grpSpPr>
          <a:xfrm>
            <a:off x="2809118" y="2995526"/>
            <a:ext cx="1620000" cy="433171"/>
            <a:chOff x="2678623" y="2055044"/>
            <a:chExt cx="1620000" cy="360000"/>
          </a:xfrm>
        </p:grpSpPr>
        <p:sp>
          <p:nvSpPr>
            <p:cNvPr id="15" name="Rectangle 14"/>
            <p:cNvSpPr/>
            <p:nvPr/>
          </p:nvSpPr>
          <p:spPr>
            <a:xfrm>
              <a:off x="3148553" y="2055044"/>
              <a:ext cx="1150070" cy="360000"/>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6" name="Connecteur droit 15"/>
            <p:cNvCxnSpPr/>
            <p:nvPr/>
          </p:nvCxnSpPr>
          <p:spPr>
            <a:xfrm>
              <a:off x="2678623" y="2234153"/>
              <a:ext cx="162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3733015" y="2055044"/>
              <a:ext cx="0" cy="360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9" name="Ellipse 38"/>
          <p:cNvSpPr/>
          <p:nvPr/>
        </p:nvSpPr>
        <p:spPr>
          <a:xfrm>
            <a:off x="4447972" y="2102033"/>
            <a:ext cx="675211" cy="4822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Ellipse 49"/>
          <p:cNvSpPr/>
          <p:nvPr/>
        </p:nvSpPr>
        <p:spPr>
          <a:xfrm>
            <a:off x="4447973" y="2969771"/>
            <a:ext cx="675211" cy="4573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ZoneTexte 50"/>
          <p:cNvSpPr txBox="1"/>
          <p:nvPr/>
        </p:nvSpPr>
        <p:spPr>
          <a:xfrm>
            <a:off x="1197977" y="4611306"/>
            <a:ext cx="6929076" cy="1585049"/>
          </a:xfrm>
          <a:prstGeom prst="rect">
            <a:avLst/>
          </a:prstGeom>
          <a:noFill/>
        </p:spPr>
        <p:txBody>
          <a:bodyPr wrap="none" rtlCol="0">
            <a:spAutoFit/>
          </a:bodyPr>
          <a:lstStyle/>
          <a:p>
            <a:pPr marL="285750" indent="-285750">
              <a:buFont typeface="Arial" panose="020B0604020202020204" pitchFamily="34" charset="0"/>
              <a:buChar char="•"/>
            </a:pPr>
            <a:r>
              <a:rPr lang="fr-FR" dirty="0"/>
              <a:t>Tableau de contingence pour chaque modalité du test (mot / phrase)</a:t>
            </a:r>
          </a:p>
          <a:p>
            <a:pPr marL="742950" lvl="1"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Comparaison entre les différentes modalités du test</a:t>
            </a:r>
            <a:endParaRPr lang="fr-FR" sz="1600" dirty="0"/>
          </a:p>
          <a:p>
            <a:endParaRPr lang="fr-FR" sz="800" dirty="0"/>
          </a:p>
          <a:p>
            <a:r>
              <a:rPr lang="fr-FR" sz="1600" dirty="0"/>
              <a:t>      </a:t>
            </a:r>
            <a:r>
              <a:rPr lang="fr-FR" sz="1600" b="1" dirty="0">
                <a:solidFill>
                  <a:schemeClr val="accent1"/>
                </a:solidFill>
              </a:rPr>
              <a:t>Exemple : 	Se « </a:t>
            </a:r>
            <a:r>
              <a:rPr lang="fr-FR" sz="1600" b="1" dirty="0" err="1">
                <a:solidFill>
                  <a:schemeClr val="accent1"/>
                </a:solidFill>
              </a:rPr>
              <a:t>window</a:t>
            </a:r>
            <a:r>
              <a:rPr lang="fr-FR" sz="1600" b="1" dirty="0">
                <a:solidFill>
                  <a:schemeClr val="accent1"/>
                </a:solidFill>
              </a:rPr>
              <a:t> » &gt; Se « How </a:t>
            </a:r>
            <a:r>
              <a:rPr lang="fr-FR" sz="1600" b="1" dirty="0" err="1">
                <a:solidFill>
                  <a:schemeClr val="accent1"/>
                </a:solidFill>
              </a:rPr>
              <a:t>old</a:t>
            </a:r>
            <a:r>
              <a:rPr lang="fr-FR" sz="1600" b="1" dirty="0">
                <a:solidFill>
                  <a:schemeClr val="accent1"/>
                </a:solidFill>
              </a:rPr>
              <a:t> are </a:t>
            </a:r>
            <a:r>
              <a:rPr lang="fr-FR" sz="1600" b="1" dirty="0" err="1">
                <a:solidFill>
                  <a:schemeClr val="accent1"/>
                </a:solidFill>
              </a:rPr>
              <a:t>you</a:t>
            </a:r>
            <a:r>
              <a:rPr lang="fr-FR" sz="1600" b="1" dirty="0">
                <a:solidFill>
                  <a:schemeClr val="accent1"/>
                </a:solidFill>
              </a:rPr>
              <a:t> ? »</a:t>
            </a:r>
          </a:p>
          <a:p>
            <a:r>
              <a:rPr lang="fr-FR" sz="1600" dirty="0">
                <a:solidFill>
                  <a:schemeClr val="accent1"/>
                </a:solidFill>
                <a:sym typeface="Wingdings" panose="05000000000000000000" pitchFamily="2" charset="2"/>
              </a:rPr>
              <a:t>                    	Pas de chevauchement des IC 95% </a:t>
            </a:r>
            <a:endParaRPr lang="fr-FR" sz="1600" dirty="0">
              <a:solidFill>
                <a:schemeClr val="accent1"/>
              </a:solidFill>
            </a:endParaRPr>
          </a:p>
        </p:txBody>
      </p:sp>
    </p:spTree>
    <p:extLst>
      <p:ext uri="{BB962C8B-B14F-4D97-AF65-F5344CB8AC3E}">
        <p14:creationId xmlns:p14="http://schemas.microsoft.com/office/powerpoint/2010/main" val="110823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03920" y="269032"/>
            <a:ext cx="8229600" cy="79208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dirty="0">
                <a:solidFill>
                  <a:schemeClr val="tx1">
                    <a:lumMod val="65000"/>
                    <a:lumOff val="35000"/>
                  </a:schemeClr>
                </a:solidFill>
              </a:rPr>
              <a:t>Résultats</a:t>
            </a:r>
          </a:p>
        </p:txBody>
      </p:sp>
      <p:cxnSp>
        <p:nvCxnSpPr>
          <p:cNvPr id="3" name="Connecteur droit 2"/>
          <p:cNvCxnSpPr/>
          <p:nvPr/>
        </p:nvCxnSpPr>
        <p:spPr>
          <a:xfrm>
            <a:off x="395536" y="980728"/>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5" name="Image 4"/>
          <p:cNvPicPr>
            <a:picLocks noChangeAspect="1"/>
          </p:cNvPicPr>
          <p:nvPr/>
        </p:nvPicPr>
        <p:blipFill rotWithShape="1">
          <a:blip r:embed="rId3"/>
          <a:srcRect t="45690"/>
          <a:stretch/>
        </p:blipFill>
        <p:spPr>
          <a:xfrm>
            <a:off x="1493687" y="1480008"/>
            <a:ext cx="5661122" cy="3148288"/>
          </a:xfrm>
          <a:prstGeom prst="rect">
            <a:avLst/>
          </a:prstGeom>
        </p:spPr>
      </p:pic>
    </p:spTree>
    <p:extLst>
      <p:ext uri="{BB962C8B-B14F-4D97-AF65-F5344CB8AC3E}">
        <p14:creationId xmlns:p14="http://schemas.microsoft.com/office/powerpoint/2010/main" val="1322134427"/>
      </p:ext>
    </p:extLst>
  </p:cSld>
  <p:clrMapOvr>
    <a:masterClrMapping/>
  </p:clrMapOvr>
</p:sld>
</file>

<file path=ppt/theme/theme1.xml><?xml version="1.0" encoding="utf-8"?>
<a:theme xmlns:a="http://schemas.openxmlformats.org/drawingml/2006/main" name="1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1479</TotalTime>
  <Words>2464</Words>
  <Application>Microsoft Office PowerPoint</Application>
  <PresentationFormat>Affichage à l'écran (4:3)</PresentationFormat>
  <Paragraphs>289</Paragraphs>
  <Slides>20</Slides>
  <Notes>17</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20</vt:i4>
      </vt:variant>
    </vt:vector>
  </HeadingPairs>
  <TitlesOfParts>
    <vt:vector size="25" baseType="lpstr">
      <vt:lpstr>Arial</vt:lpstr>
      <vt:lpstr>Calibri</vt:lpstr>
      <vt:lpstr>Times New Roman</vt:lpstr>
      <vt:lpstr>Wingdings</vt:lpstr>
      <vt:lpstr>1_Thème Office</vt:lpstr>
      <vt:lpstr>ED  LCA des études d’évaluation diagnostique </vt:lpstr>
      <vt:lpstr>Article 1 :  Screening of hearing in elderly people: assessment of accuracy and reproducibility of the whispered voice test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Hospices Civils de Lyon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ROUZE, Heloise</dc:creator>
  <cp:lastModifiedBy>HUOT, Laure</cp:lastModifiedBy>
  <cp:revision>163</cp:revision>
  <cp:lastPrinted>2019-04-23T09:35:05Z</cp:lastPrinted>
  <dcterms:created xsi:type="dcterms:W3CDTF">2019-03-18T10:52:30Z</dcterms:created>
  <dcterms:modified xsi:type="dcterms:W3CDTF">2024-11-28T08:38:25Z</dcterms:modified>
</cp:coreProperties>
</file>