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handoutMasterIdLst>
    <p:handoutMasterId r:id="rId23"/>
  </p:handoutMasterIdLst>
  <p:sldIdLst>
    <p:sldId id="257" r:id="rId3"/>
    <p:sldId id="275" r:id="rId4"/>
    <p:sldId id="274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58" r:id="rId2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520" y="-7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5F8A8CC-B57E-4D10-BCFA-DF4737354BD0}" type="datetimeFigureOut">
              <a:rPr lang="fr-FR" smtClean="0"/>
              <a:t>20/09/2023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DD2614F-595A-42FC-A613-DCEE7F10A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924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D18A0-0946-417C-852B-FD34E73914AB}" type="datetimeFigureOut">
              <a:rPr lang="fr-FR" smtClean="0"/>
              <a:t>20/09/2023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8FCA1-EA0E-4B07-B2B3-52D4C689D8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915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8FCA1-EA0E-4B07-B2B3-52D4C689D8F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590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Septembre 2023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 txBox="1">
            <a:spLocks/>
          </p:cNvSpPr>
          <p:nvPr userDrawn="1"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Laurent </a:t>
            </a:r>
            <a:r>
              <a:rPr kumimoji="0" lang="fr-F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Roullet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IUT TC Lyon 1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79FC-91F5-4292-8BB9-06DDC3784BC1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50C2-9337-4743-A12D-0EBD8EFC74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0D708C-70F2-47FF-B119-3128FA549789}" type="datetimeFigureOut">
              <a:rPr lang="fr-FR" smtClean="0"/>
              <a:pPr/>
              <a:t>20/09/2023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62E2EF-85AC-4331-8FC5-8A038DD314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Septembre 2014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fr-FR" dirty="0" smtClean="0"/>
              <a:t>Laurent </a:t>
            </a:r>
            <a:r>
              <a:rPr lang="fr-FR" dirty="0" err="1" smtClean="0"/>
              <a:t>Roullet</a:t>
            </a: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dirty="0" smtClean="0"/>
              <a:t>IUT TC Lyon 1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Laurent </a:t>
            </a:r>
            <a:r>
              <a:rPr lang="fr-FR" dirty="0" err="1" smtClean="0"/>
              <a:t>Roullet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IUT TC Lyon 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Sept. 2013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pce.com/pid6112/repondre-aux-objections.html?espace=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268760"/>
            <a:ext cx="8460432" cy="4803428"/>
          </a:xfrm>
        </p:spPr>
        <p:txBody>
          <a:bodyPr>
            <a:normAutofit fontScale="77500" lnSpcReduction="20000"/>
          </a:bodyPr>
          <a:lstStyle/>
          <a:p>
            <a:pPr marL="0" indent="0" eaLnBrk="1" hangingPunct="1">
              <a:buNone/>
              <a:defRPr/>
            </a:pPr>
            <a:r>
              <a:rPr lang="fr-FR" sz="2800" u="sng" dirty="0" smtClean="0"/>
              <a:t>Objectif</a:t>
            </a:r>
            <a:r>
              <a:rPr lang="fr-FR" sz="2800" dirty="0" smtClean="0"/>
              <a:t> au Semestre 1 : découvrir et maîtriser pas à pas les fondamentaux de la vente</a:t>
            </a:r>
          </a:p>
          <a:p>
            <a:pPr marL="0" indent="0" eaLnBrk="1" hangingPunct="1">
              <a:buNone/>
              <a:defRPr/>
            </a:pPr>
            <a:r>
              <a:rPr lang="fr-FR" sz="2800" u="sng" dirty="0" smtClean="0"/>
              <a:t>Moyens</a:t>
            </a:r>
            <a:r>
              <a:rPr lang="fr-FR" sz="2800" dirty="0" smtClean="0"/>
              <a:t> :</a:t>
            </a:r>
          </a:p>
          <a:p>
            <a:pPr>
              <a:buFontTx/>
              <a:buChar char="-"/>
              <a:defRPr/>
            </a:pPr>
            <a:r>
              <a:rPr lang="fr-FR" sz="2800" b="1" dirty="0"/>
              <a:t>4</a:t>
            </a:r>
            <a:r>
              <a:rPr lang="fr-FR" sz="2800" b="1" dirty="0" smtClean="0"/>
              <a:t> </a:t>
            </a:r>
            <a:r>
              <a:rPr lang="fr-FR" sz="2800" b="1" dirty="0"/>
              <a:t>séances de TD </a:t>
            </a:r>
            <a:r>
              <a:rPr lang="fr-FR" sz="2800" dirty="0"/>
              <a:t>pour « poser les bases » de </a:t>
            </a:r>
            <a:r>
              <a:rPr lang="fr-FR" sz="2800" dirty="0" smtClean="0"/>
              <a:t>la prospection et de la </a:t>
            </a:r>
            <a:r>
              <a:rPr lang="fr-FR" sz="2800" dirty="0"/>
              <a:t>vente, identifier les étapes clés et se préparer au contrôle continu</a:t>
            </a:r>
            <a:endParaRPr lang="fr-FR" sz="2800" b="1" dirty="0" smtClean="0"/>
          </a:p>
          <a:p>
            <a:pPr eaLnBrk="1" hangingPunct="1">
              <a:buFontTx/>
              <a:buChar char="-"/>
              <a:defRPr/>
            </a:pPr>
            <a:r>
              <a:rPr lang="fr-FR" sz="2800" b="1" dirty="0" smtClean="0"/>
              <a:t>7 séances de TP </a:t>
            </a:r>
            <a:r>
              <a:rPr lang="fr-FR" sz="2800" dirty="0" smtClean="0"/>
              <a:t>pour la </a:t>
            </a:r>
            <a:r>
              <a:rPr lang="fr-FR" sz="2800" b="1" dirty="0" smtClean="0"/>
              <a:t>mise en pratique </a:t>
            </a:r>
            <a:r>
              <a:rPr lang="fr-FR" sz="2800" dirty="0" smtClean="0"/>
              <a:t>(études de cas vendeur-acheteur à préparer avant chaque séance), </a:t>
            </a:r>
            <a:r>
              <a:rPr lang="fr-FR" sz="2800" b="1" dirty="0" smtClean="0"/>
              <a:t>difficulté progressive </a:t>
            </a:r>
            <a:r>
              <a:rPr lang="fr-FR" sz="2800" dirty="0" smtClean="0"/>
              <a:t>et multiplicité des secteurs/types de produits ou services étudiés</a:t>
            </a:r>
            <a:endParaRPr lang="fr-FR" sz="2800" dirty="0"/>
          </a:p>
          <a:p>
            <a:pPr eaLnBrk="1" hangingPunct="1">
              <a:buFontTx/>
              <a:buChar char="-"/>
              <a:defRPr/>
            </a:pPr>
            <a:r>
              <a:rPr lang="fr-FR" sz="2800" b="1" dirty="0" smtClean="0"/>
              <a:t>Fiche d’évaluation </a:t>
            </a:r>
            <a:r>
              <a:rPr lang="fr-FR" sz="2800" dirty="0" smtClean="0"/>
              <a:t>similaire à celle des Masters de Négo</a:t>
            </a:r>
            <a:r>
              <a:rPr lang="fr-FR" sz="2800" baseline="30000" dirty="0" smtClean="0"/>
              <a:t>(1)</a:t>
            </a:r>
          </a:p>
          <a:p>
            <a:pPr eaLnBrk="1" hangingPunct="1">
              <a:buFontTx/>
              <a:buChar char="-"/>
              <a:defRPr/>
            </a:pPr>
            <a:r>
              <a:rPr lang="fr-FR" sz="2800" b="1" dirty="0" smtClean="0"/>
              <a:t>Supports</a:t>
            </a:r>
            <a:r>
              <a:rPr lang="fr-FR" sz="2800" dirty="0" smtClean="0"/>
              <a:t> théoriques et pratiques </a:t>
            </a:r>
            <a:r>
              <a:rPr lang="fr-FR" sz="2800" dirty="0" smtClean="0"/>
              <a:t>online </a:t>
            </a:r>
            <a:r>
              <a:rPr lang="fr-FR" sz="2800" smtClean="0"/>
              <a:t>(Moodle ou mail)</a:t>
            </a:r>
            <a:endParaRPr lang="fr-FR" sz="2800" dirty="0" smtClean="0"/>
          </a:p>
          <a:p>
            <a:pPr marL="0" indent="0" eaLnBrk="1" hangingPunct="1">
              <a:buNone/>
              <a:defRPr/>
            </a:pPr>
            <a:endParaRPr lang="fr-FR" sz="2800" dirty="0" smtClean="0"/>
          </a:p>
          <a:p>
            <a:pPr marL="0" indent="0" eaLnBrk="1" hangingPunct="1">
              <a:buNone/>
              <a:defRPr/>
            </a:pPr>
            <a:r>
              <a:rPr lang="fr-FR" sz="2100" i="1" baseline="30000" dirty="0" smtClean="0"/>
              <a:t>(1)</a:t>
            </a:r>
            <a:r>
              <a:rPr lang="fr-FR" sz="2100" i="1" dirty="0" smtClean="0"/>
              <a:t> Concours national de négo-vente du réseau TC France. Il rassemble chaque année en février le gratin des négociateurs/</a:t>
            </a:r>
            <a:r>
              <a:rPr lang="fr-FR" sz="2100" i="1" dirty="0" err="1" smtClean="0"/>
              <a:t>trices</a:t>
            </a:r>
            <a:r>
              <a:rPr lang="fr-FR" sz="2100" i="1" dirty="0" smtClean="0"/>
              <a:t> de demain !</a:t>
            </a:r>
          </a:p>
          <a:p>
            <a:pPr marL="533400" indent="-533400" eaLnBrk="1" hangingPunct="1">
              <a:buFontTx/>
              <a:buAutoNum type="arabicParenR"/>
              <a:defRPr/>
            </a:pPr>
            <a:endParaRPr lang="fr-F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3400" indent="-533400" eaLnBrk="1" hangingPunct="1">
              <a:buFontTx/>
              <a:buAutoNum type="arabicParenR"/>
              <a:defRPr/>
            </a:pPr>
            <a:endParaRPr lang="fr-F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3400" indent="-533400" eaLnBrk="1" hangingPunct="1">
              <a:buFontTx/>
              <a:buAutoNum type="arabicParenR"/>
              <a:defRPr/>
            </a:pPr>
            <a:endParaRPr lang="fr-F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3400" indent="-533400" eaLnBrk="1" hangingPunct="1">
              <a:buNone/>
              <a:defRPr/>
            </a:pPr>
            <a:endParaRPr lang="fr-F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27584" y="413792"/>
            <a:ext cx="7387729" cy="710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fr-FR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Fondamentaux de la Vente BUT1-S1</a:t>
            </a:r>
            <a:endParaRPr lang="fr-FR" sz="22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>
            <a:normAutofit fontScale="92500"/>
          </a:bodyPr>
          <a:lstStyle/>
          <a:p>
            <a:pPr marL="571500" indent="-571500" eaLnBrk="1" hangingPunct="1">
              <a:buNone/>
            </a:pPr>
            <a:r>
              <a:rPr lang="fr-FR" dirty="0" smtClean="0"/>
              <a:t>4.   Reformuler, s’assurer d’avoir bien cerné le client</a:t>
            </a:r>
          </a:p>
          <a:p>
            <a:pPr marL="571500" indent="-571500" eaLnBrk="1" hangingPunct="1">
              <a:buNone/>
            </a:pPr>
            <a:r>
              <a:rPr lang="fr-FR" dirty="0" smtClean="0"/>
              <a:t>5.   Préparer la transition vers l’étape suivante, pour éviter les hors-sujet !!</a:t>
            </a:r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r>
              <a:rPr lang="fr-FR" dirty="0" smtClean="0"/>
              <a:t>NB : autant l’étape précédente est nécessairement courte, autant la découverte se doit d’être assez longue… donc on </a:t>
            </a:r>
            <a:r>
              <a:rPr lang="fr-FR" i="1" dirty="0" smtClean="0"/>
              <a:t>notera</a:t>
            </a:r>
            <a:r>
              <a:rPr lang="fr-FR" dirty="0" smtClean="0"/>
              <a:t> l’essentiel !</a:t>
            </a:r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Etape 3 : La découverte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1"/>
          </a:xfrm>
        </p:spPr>
        <p:txBody>
          <a:bodyPr>
            <a:normAutofit fontScale="92500" lnSpcReduction="10000"/>
          </a:bodyPr>
          <a:lstStyle/>
          <a:p>
            <a:pPr marL="571500" indent="-571500" eaLnBrk="1" hangingPunct="1">
              <a:buFontTx/>
              <a:buChar char="-"/>
            </a:pPr>
            <a:r>
              <a:rPr lang="fr-FR" dirty="0" smtClean="0"/>
              <a:t>Présenter son offre au client</a:t>
            </a:r>
            <a:r>
              <a:rPr lang="fr-FR" dirty="0"/>
              <a:t> </a:t>
            </a:r>
            <a:r>
              <a:rPr lang="fr-FR" dirty="0" smtClean="0"/>
              <a:t>(le commercial est « force de proposition »)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Mais cela ne suffit pas !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Il faut REELLEMENT </a:t>
            </a:r>
            <a:r>
              <a:rPr lang="fr-FR" b="1" dirty="0" smtClean="0"/>
              <a:t>argumenter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Donc TRADUIRE son offre en « avantages pour ce client »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La qualité des arguments compte plus que leur quantité</a:t>
            </a:r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Etape 4 : Convaincre : argumenter et traiter les objections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673224" y="1340769"/>
            <a:ext cx="8147248" cy="4392487"/>
          </a:xfrm>
        </p:spPr>
        <p:txBody>
          <a:bodyPr>
            <a:normAutofit fontScale="77500" lnSpcReduction="20000"/>
          </a:bodyPr>
          <a:lstStyle/>
          <a:p>
            <a:pPr marL="571500" indent="-571500" eaLnBrk="1" hangingPunct="1">
              <a:buNone/>
            </a:pPr>
            <a:r>
              <a:rPr lang="fr-FR" dirty="0" smtClean="0"/>
              <a:t>Méthode « CAP/SONCAS » </a:t>
            </a:r>
            <a:r>
              <a:rPr lang="fr-FR" dirty="0"/>
              <a:t>:</a:t>
            </a:r>
            <a:r>
              <a:rPr lang="fr-FR" dirty="0" smtClean="0"/>
              <a:t> comment relier notre offre aux motivations du client</a:t>
            </a:r>
          </a:p>
          <a:p>
            <a:pPr marL="0" indent="0" eaLnBrk="1" hangingPunct="1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CAP = structure de l’argument en 3 points</a:t>
            </a:r>
          </a:p>
          <a:p>
            <a:pPr marL="571500" indent="-571500" eaLnBrk="1" hangingPunct="1">
              <a:buFontTx/>
              <a:buChar char="-"/>
            </a:pPr>
            <a:r>
              <a:rPr lang="fr-FR" b="1" dirty="0" smtClean="0"/>
              <a:t>CARACTERISTIQUE</a:t>
            </a:r>
          </a:p>
          <a:p>
            <a:pPr marL="571500" indent="-571500" eaLnBrk="1" hangingPunct="1">
              <a:buFontTx/>
              <a:buChar char="-"/>
            </a:pPr>
            <a:r>
              <a:rPr lang="fr-FR" b="1" dirty="0" smtClean="0"/>
              <a:t>AVANTAGE</a:t>
            </a:r>
          </a:p>
          <a:p>
            <a:pPr marL="571500" indent="-571500" eaLnBrk="1" hangingPunct="1">
              <a:buFontTx/>
              <a:buChar char="-"/>
            </a:pPr>
            <a:r>
              <a:rPr lang="fr-FR" b="1" dirty="0" smtClean="0"/>
              <a:t>PREUVE</a:t>
            </a:r>
            <a:br>
              <a:rPr lang="fr-FR" b="1" dirty="0" smtClean="0"/>
            </a:br>
            <a:endParaRPr lang="fr-FR" b="1" dirty="0" smtClean="0"/>
          </a:p>
          <a:p>
            <a:pPr marL="0" indent="0" eaLnBrk="1" hangingPunct="1">
              <a:buNone/>
            </a:pPr>
            <a:r>
              <a:rPr lang="fr-FR" dirty="0" smtClean="0"/>
              <a:t>SONCAS = type de motivation du client (cernée grâce au questionnement et surtout à l’écoute du client)</a:t>
            </a:r>
          </a:p>
          <a:p>
            <a:pPr marL="571500" indent="-571500" eaLnBrk="1" hangingPunct="1">
              <a:buFontTx/>
              <a:buChar char="-"/>
            </a:pPr>
            <a:r>
              <a:rPr lang="fr-FR" b="1" dirty="0" smtClean="0"/>
              <a:t>SECURITE / ORGUEIL / NOUVEAUTE</a:t>
            </a:r>
          </a:p>
          <a:p>
            <a:pPr marL="571500" indent="-571500" eaLnBrk="1" hangingPunct="1">
              <a:buFontTx/>
              <a:buChar char="-"/>
            </a:pPr>
            <a:r>
              <a:rPr lang="fr-FR" b="1" dirty="0" smtClean="0"/>
              <a:t>CONFORT / ARGENT / SYMPATHIE</a:t>
            </a:r>
          </a:p>
          <a:p>
            <a:pPr marL="571500" indent="-571500" eaLnBrk="1" hangingPunct="1">
              <a:buFontTx/>
              <a:buChar char="-"/>
            </a:pPr>
            <a:endParaRPr lang="fr-FR" b="1" dirty="0" smtClean="0"/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ARGUMENTER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eaLnBrk="1" hangingPunct="1">
              <a:buNone/>
            </a:pPr>
            <a:r>
              <a:rPr lang="fr-FR" dirty="0" smtClean="0"/>
              <a:t>Pas d’objection = pas d’intérêt du client</a:t>
            </a:r>
          </a:p>
          <a:p>
            <a:pPr marL="571500" indent="-571500" eaLnBrk="1" hangingPunct="1">
              <a:buNone/>
            </a:pPr>
            <a:r>
              <a:rPr lang="fr-FR" dirty="0" smtClean="0"/>
              <a:t>Les objections peuvent agacer le vendeur</a:t>
            </a:r>
          </a:p>
          <a:p>
            <a:pPr marL="571500" indent="-571500" eaLnBrk="1" hangingPunct="1">
              <a:buNone/>
            </a:pPr>
            <a:r>
              <a:rPr lang="fr-FR" dirty="0" smtClean="0"/>
              <a:t>Objection : signe d’intérêt du client pour notre offre, « oui… mais… » ou bluff ?</a:t>
            </a:r>
          </a:p>
          <a:p>
            <a:pPr marL="571500" indent="-571500" eaLnBrk="1" hangingPunct="1">
              <a:buFontTx/>
              <a:buChar char="-"/>
            </a:pPr>
            <a:endParaRPr lang="fr-FR" b="1" dirty="0" smtClean="0"/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Traiter les objections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eaLnBrk="1" hangingPunct="1">
              <a:buFontTx/>
              <a:buChar char="-"/>
            </a:pPr>
            <a:r>
              <a:rPr lang="fr-FR" dirty="0" smtClean="0"/>
              <a:t>Les reconnaître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Les amortir, rassurer le client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Obtenir le feu vert du client (pour passer à une autre objection ou pour passer à la conclusion)</a:t>
            </a:r>
          </a:p>
          <a:p>
            <a:pPr marL="571500" indent="-571500" eaLnBrk="1" hangingPunct="1">
              <a:buNone/>
            </a:pPr>
            <a:r>
              <a:rPr lang="fr-FR" dirty="0" smtClean="0"/>
              <a:t>Techniques de « relativisation »</a:t>
            </a:r>
          </a:p>
          <a:p>
            <a:pPr marL="571500" indent="-571500">
              <a:buNone/>
            </a:pPr>
            <a:r>
              <a:rPr lang="fr-FR" sz="1800" dirty="0" smtClean="0"/>
              <a:t>voir </a:t>
            </a:r>
            <a:r>
              <a:rPr lang="fr-FR" sz="1800" dirty="0" smtClean="0">
                <a:hlinkClick r:id="rId2"/>
              </a:rPr>
              <a:t>http://www.apce.com/pid6112/repondre-aux-objections.html?espace=3</a:t>
            </a:r>
            <a:endParaRPr lang="fr-FR" sz="1800" dirty="0" smtClean="0"/>
          </a:p>
          <a:p>
            <a:pPr marL="571500" indent="-571500">
              <a:buNone/>
            </a:pPr>
            <a:endParaRPr lang="fr-FR" dirty="0" smtClean="0"/>
          </a:p>
          <a:p>
            <a:pPr marL="571500" indent="-571500" eaLnBrk="1" hangingPunct="1">
              <a:buFontTx/>
              <a:buChar char="-"/>
            </a:pPr>
            <a:endParaRPr lang="fr-FR" b="1" dirty="0" smtClean="0"/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Traiter les objections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571500" indent="-571500" eaLnBrk="1" hangingPunct="1">
              <a:buNone/>
            </a:pPr>
            <a:r>
              <a:rPr lang="fr-FR" dirty="0" smtClean="0"/>
              <a:t>Conclure :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Lorsque le client n’objecte plus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Résumer les termes de l’accord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Etre clair sur l’état d’avancement, sur les grandes échéances, qui fait quoi, etc.</a:t>
            </a:r>
            <a:br>
              <a:rPr lang="fr-FR" dirty="0" smtClean="0"/>
            </a:br>
            <a:endParaRPr lang="fr-FR" dirty="0" smtClean="0"/>
          </a:p>
          <a:p>
            <a:pPr marL="571500" indent="-571500">
              <a:buNone/>
            </a:pPr>
            <a:r>
              <a:rPr lang="fr-FR" sz="2800" dirty="0" smtClean="0"/>
              <a:t>Ne rien oublier d’important pour soi comme pour le client</a:t>
            </a:r>
          </a:p>
          <a:p>
            <a:pPr marL="571500" indent="-571500" eaLnBrk="1" hangingPunct="1">
              <a:buFontTx/>
              <a:buChar char="-"/>
            </a:pPr>
            <a:endParaRPr lang="fr-FR" b="1" dirty="0" smtClean="0"/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Etape 5 : Conclure et prendre congé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>
            <a:normAutofit lnSpcReduction="10000"/>
          </a:bodyPr>
          <a:lstStyle/>
          <a:p>
            <a:pPr marL="571500" indent="-571500" eaLnBrk="1" hangingPunct="1">
              <a:buNone/>
            </a:pPr>
            <a:r>
              <a:rPr lang="fr-FR" dirty="0" smtClean="0"/>
              <a:t>De même qu’on a su prendre contact… savoir quitter notre interlocuteur convenablement</a:t>
            </a:r>
            <a:br>
              <a:rPr lang="fr-FR" dirty="0" smtClean="0"/>
            </a:br>
            <a:endParaRPr lang="fr-FR" dirty="0" smtClean="0"/>
          </a:p>
          <a:p>
            <a:pPr marL="571500" indent="-571500">
              <a:buFontTx/>
              <a:buChar char="-"/>
            </a:pPr>
            <a:r>
              <a:rPr lang="fr-FR" dirty="0" smtClean="0"/>
              <a:t>Le non-verbal ou langage corporel compte encore plus que le discours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Se montrer rassurant (ce n’est pas un « adieu » mais « à bientôt ») et déterminé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Rester courtois et concentré jusqu’à la fin</a:t>
            </a:r>
          </a:p>
          <a:p>
            <a:pPr marL="571500" indent="-571500" eaLnBrk="1" hangingPunct="1">
              <a:buNone/>
            </a:pPr>
            <a:endParaRPr lang="fr-FR" b="1" dirty="0" smtClean="0"/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Prendre congé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571500" indent="-571500" eaLnBrk="1" hangingPunct="1">
              <a:buNone/>
            </a:pPr>
            <a:r>
              <a:rPr lang="fr-FR" i="1" dirty="0" smtClean="0"/>
              <a:t>Dire ce qu’on fait, c’est bien, il faut ensuite faire ce qu’on a dit !</a:t>
            </a:r>
          </a:p>
          <a:p>
            <a:pPr marL="571500" indent="-571500">
              <a:buFontTx/>
              <a:buChar char="-"/>
            </a:pPr>
            <a:r>
              <a:rPr lang="fr-FR" dirty="0" smtClean="0"/>
              <a:t>Remercier et rappeler par écrit les termes de l’accord, ce qui a été convenu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Recontacter le client pour s’assurer de sa satisfaction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Coordonner tous les aspects de la relation-client (compta, technique, logistique…)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Savoir quand le relancer en vue de développer l’affaire (volume, référencement…)</a:t>
            </a:r>
          </a:p>
          <a:p>
            <a:pPr marL="571500" indent="-571500" eaLnBrk="1" hangingPunct="1">
              <a:buNone/>
            </a:pPr>
            <a:endParaRPr lang="fr-FR" b="1" dirty="0" smtClean="0"/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Etape 6 : Suivi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Tx/>
              <a:buChar char="-"/>
            </a:pPr>
            <a:r>
              <a:rPr lang="fr-FR" dirty="0" smtClean="0"/>
              <a:t>Seul le suivi permet une relation durable fournisseur &lt;-&gt; client</a:t>
            </a:r>
          </a:p>
          <a:p>
            <a:pPr marL="571500" indent="-571500">
              <a:buFontTx/>
              <a:buChar char="-"/>
            </a:pPr>
            <a:r>
              <a:rPr lang="fr-FR" dirty="0" smtClean="0"/>
              <a:t>C’est l’image de l’entreprise et de son représentant (le commercial) qui est en jeu</a:t>
            </a:r>
          </a:p>
          <a:p>
            <a:pPr marL="571500" indent="-571500">
              <a:buFontTx/>
              <a:buChar char="-"/>
            </a:pPr>
            <a:r>
              <a:rPr lang="fr-FR" dirty="0" smtClean="0"/>
              <a:t>Le suivi ne s’arrête jamais ! Mais il faut prioriser.</a:t>
            </a:r>
          </a:p>
          <a:p>
            <a:pPr marL="571500" indent="-571500" eaLnBrk="1" hangingPunct="1">
              <a:buNone/>
            </a:pPr>
            <a:endParaRPr lang="fr-FR" b="1" dirty="0" smtClean="0"/>
          </a:p>
          <a:p>
            <a:pPr marL="571500" indent="-571500" eaLnBrk="1" hangingPunct="1">
              <a:buNone/>
            </a:pPr>
            <a:endParaRPr lang="fr-FR" dirty="0" smtClean="0"/>
          </a:p>
          <a:p>
            <a:pPr marL="571500" indent="-571500" eaLnBrk="1" hangingPunct="1">
              <a:buNone/>
            </a:pPr>
            <a:endParaRPr lang="fr-FR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Etape 6 : Suivi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fr-FR" sz="3200" b="1" dirty="0" smtClean="0"/>
              <a:t>2) Les techniques de communication</a:t>
            </a:r>
            <a:br>
              <a:rPr lang="fr-FR" sz="3200" b="1" dirty="0" smtClean="0"/>
            </a:br>
            <a:r>
              <a:rPr lang="fr-FR" sz="3200" b="1" dirty="0" smtClean="0"/>
              <a:t>au service de la vente…</a:t>
            </a:r>
            <a:endParaRPr lang="fr-FR" sz="40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1650" y="1857364"/>
            <a:ext cx="8246814" cy="394790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buFontTx/>
              <a:buAutoNum type="arabicParenR"/>
              <a:defRPr/>
            </a:pPr>
            <a:r>
              <a:rPr lang="fr-FR" sz="2800" dirty="0" smtClean="0"/>
              <a:t>Les 3 aspects de la communication</a:t>
            </a:r>
          </a:p>
          <a:p>
            <a:pPr marL="933450" lvl="1" indent="-533400">
              <a:buFontTx/>
              <a:buAutoNum type="arabicParenR"/>
              <a:defRPr/>
            </a:pPr>
            <a:r>
              <a:rPr lang="fr-FR" sz="2400" dirty="0" smtClean="0"/>
              <a:t>Le </a:t>
            </a:r>
            <a:r>
              <a:rPr lang="fr-FR" sz="2400" u="sng" dirty="0" smtClean="0"/>
              <a:t>verbal</a:t>
            </a:r>
            <a:r>
              <a:rPr lang="fr-FR" sz="2400" dirty="0" smtClean="0"/>
              <a:t> (propos clairs, vocabulaire approprié, tournures positives…)</a:t>
            </a:r>
          </a:p>
          <a:p>
            <a:pPr marL="933450" lvl="1" indent="-533400">
              <a:buFontTx/>
              <a:buAutoNum type="arabicParenR"/>
              <a:defRPr/>
            </a:pPr>
            <a:r>
              <a:rPr lang="fr-FR" sz="2400" dirty="0" smtClean="0"/>
              <a:t>Le </a:t>
            </a:r>
            <a:r>
              <a:rPr lang="fr-FR" sz="2400" u="sng" dirty="0" smtClean="0"/>
              <a:t>para-verbal</a:t>
            </a:r>
            <a:r>
              <a:rPr lang="fr-FR" sz="2400" dirty="0" smtClean="0"/>
              <a:t> = aspects vocaux (ton, vitesse, prononciation, volume…)</a:t>
            </a:r>
          </a:p>
          <a:p>
            <a:pPr marL="933450" lvl="1" indent="-533400">
              <a:buFontTx/>
              <a:buAutoNum type="arabicParenR"/>
              <a:defRPr/>
            </a:pPr>
            <a:r>
              <a:rPr lang="fr-FR" sz="2400" dirty="0" smtClean="0"/>
              <a:t>Le </a:t>
            </a:r>
            <a:r>
              <a:rPr lang="fr-FR" sz="2400" u="sng" dirty="0" smtClean="0"/>
              <a:t>non-verbal</a:t>
            </a:r>
            <a:r>
              <a:rPr lang="fr-FR" sz="2400" dirty="0" smtClean="0"/>
              <a:t> (langage corporel) = aspect le plus puissant en communication !</a:t>
            </a:r>
          </a:p>
          <a:p>
            <a:pPr marL="533400" indent="-533400" eaLnBrk="1" hangingPunct="1">
              <a:buFontTx/>
              <a:buAutoNum type="arabicParenR"/>
              <a:defRPr/>
            </a:pPr>
            <a:r>
              <a:rPr lang="fr-FR" sz="2800" dirty="0" smtClean="0"/>
              <a:t>Travailler la cohérence d’ensemble</a:t>
            </a:r>
          </a:p>
          <a:p>
            <a:pPr marL="533400" indent="-533400" eaLnBrk="1" hangingPunct="1">
              <a:buFontTx/>
              <a:buAutoNum type="arabicParenR"/>
              <a:defRPr/>
            </a:pPr>
            <a:r>
              <a:rPr lang="fr-FR" sz="2800" dirty="0" smtClean="0"/>
              <a:t>Approfondir : techniques issues de la psychologie (PNL, analyse transactionnelle, etc.) pour + d’</a:t>
            </a:r>
            <a:r>
              <a:rPr lang="fr-FR" sz="2800" u="sng" dirty="0" smtClean="0"/>
              <a:t>efficacité</a:t>
            </a:r>
            <a:endParaRPr lang="fr-FR" sz="2800" u="sn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2571744"/>
            <a:ext cx="8143900" cy="3500444"/>
          </a:xfrm>
        </p:spPr>
        <p:txBody>
          <a:bodyPr>
            <a:normAutofit/>
          </a:bodyPr>
          <a:lstStyle/>
          <a:p>
            <a:pPr marL="533400" indent="-533400" eaLnBrk="1" hangingPunct="1">
              <a:buFontTx/>
              <a:buAutoNum type="arabicParenR"/>
              <a:defRPr/>
            </a:pPr>
            <a:r>
              <a:rPr lang="fr-FR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LES ETAPES DE LA VENTE</a:t>
            </a:r>
          </a:p>
          <a:p>
            <a:pPr marL="533400" indent="-533400" eaLnBrk="1" hangingPunct="1">
              <a:buFontTx/>
              <a:buAutoNum type="arabicParenR"/>
              <a:defRPr/>
            </a:pPr>
            <a:r>
              <a:rPr lang="fr-FR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LES TECHNIQUES DE COMMUNICATION</a:t>
            </a:r>
          </a:p>
          <a:p>
            <a:pPr marL="533400" indent="-533400" eaLnBrk="1" hangingPunct="1">
              <a:buFontTx/>
              <a:buAutoNum type="arabicParenR"/>
              <a:defRPr/>
            </a:pPr>
            <a:endParaRPr lang="fr-F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3400" indent="-533400" eaLnBrk="1" hangingPunct="1">
              <a:buFontTx/>
              <a:buAutoNum type="arabicParenR"/>
              <a:defRPr/>
            </a:pPr>
            <a:endParaRPr lang="fr-F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3400" indent="-533400" eaLnBrk="1" hangingPunct="1">
              <a:buFontTx/>
              <a:buAutoNum type="arabicParenR"/>
              <a:defRPr/>
            </a:pPr>
            <a:endParaRPr lang="fr-F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3400" indent="-533400" eaLnBrk="1" hangingPunct="1">
              <a:buNone/>
              <a:defRPr/>
            </a:pPr>
            <a:endParaRPr lang="fr-FR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27584" y="413792"/>
            <a:ext cx="738772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fr-FR" sz="2200" b="1" kern="0" dirty="0">
                <a:solidFill>
                  <a:schemeClr val="tx2"/>
                </a:solidFill>
              </a:rPr>
              <a:t>Fondamentaux de la Vente</a:t>
            </a:r>
            <a:endParaRPr lang="fr-FR" sz="22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51664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785794"/>
            <a:ext cx="8572560" cy="1470025"/>
          </a:xfrm>
        </p:spPr>
        <p:txBody>
          <a:bodyPr/>
          <a:lstStyle/>
          <a:p>
            <a:r>
              <a:rPr lang="fr-FR" dirty="0" smtClean="0"/>
              <a:t>1) Les étapes de la vente</a:t>
            </a:r>
            <a:endParaRPr lang="fr-FR" dirty="0"/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Septembre 2021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Laurent Roullet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IUT TC Lyon 1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03930"/>
              </p:ext>
            </p:extLst>
          </p:nvPr>
        </p:nvGraphicFramePr>
        <p:xfrm>
          <a:off x="899592" y="2609696"/>
          <a:ext cx="734481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16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AVANT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1°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Préparation de l’entretien commercial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PENDANT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2°</a:t>
                      </a:r>
                      <a:endParaRPr lang="fr-F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Prise de contact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3°</a:t>
                      </a:r>
                      <a:endParaRPr lang="fr-F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Découverte du client et de ses besoins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4°</a:t>
                      </a:r>
                      <a:endParaRPr lang="fr-F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Convaincre : argumenter et traiter les objections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5°</a:t>
                      </a:r>
                      <a:endParaRPr lang="fr-F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Conclure et prendre congé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APRES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6°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Assurer le suivi client (fidéliser)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42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Faire des recherches</a:t>
            </a:r>
          </a:p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Définir les objectifs de l’entretien</a:t>
            </a:r>
          </a:p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Préparer les outils d’aide à la vente</a:t>
            </a:r>
          </a:p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Se préparer physiquement et mentalement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Etape 1 : La préparation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Faire des recherches</a:t>
            </a:r>
          </a:p>
          <a:p>
            <a:pPr marL="971550" lvl="1" indent="-571500">
              <a:buFont typeface="+mj-lt"/>
              <a:buAutoNum type="arabicPeriod"/>
            </a:pPr>
            <a:r>
              <a:rPr lang="fr-FR" dirty="0" smtClean="0"/>
              <a:t>Objectif : être crédible et savoir où on va !</a:t>
            </a:r>
          </a:p>
          <a:p>
            <a:pPr marL="971550" lvl="1" indent="-571500">
              <a:buFont typeface="+mj-lt"/>
              <a:buAutoNum type="arabicPeriod"/>
            </a:pPr>
            <a:r>
              <a:rPr lang="fr-FR" dirty="0" smtClean="0"/>
              <a:t>Recherches sur :</a:t>
            </a:r>
          </a:p>
          <a:p>
            <a:pPr marL="971550" lvl="1" indent="-571500">
              <a:buNone/>
            </a:pPr>
            <a:r>
              <a:rPr lang="fr-FR" dirty="0"/>
              <a:t>	</a:t>
            </a:r>
            <a:r>
              <a:rPr lang="fr-FR" dirty="0" smtClean="0"/>
              <a:t>a) le marché</a:t>
            </a:r>
          </a:p>
          <a:p>
            <a:pPr marL="971550" lvl="1" indent="-571500">
              <a:buNone/>
            </a:pPr>
            <a:r>
              <a:rPr lang="fr-FR" dirty="0"/>
              <a:t>	</a:t>
            </a:r>
            <a:r>
              <a:rPr lang="fr-FR" dirty="0" smtClean="0"/>
              <a:t>b) le client/prospect</a:t>
            </a:r>
          </a:p>
          <a:p>
            <a:pPr marL="971550" lvl="1" indent="-571500">
              <a:buNone/>
            </a:pPr>
            <a:r>
              <a:rPr lang="fr-FR" dirty="0"/>
              <a:t>	</a:t>
            </a:r>
            <a:r>
              <a:rPr lang="fr-FR" dirty="0" smtClean="0"/>
              <a:t>c) notre entreprise/produits/services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smtClean="0"/>
              <a:t> La préparation de l’entretien de négociation commerciale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eaLnBrk="1" hangingPunct="1">
              <a:buAutoNum type="arabicPeriod" startAt="2"/>
            </a:pPr>
            <a:r>
              <a:rPr lang="fr-FR" dirty="0" smtClean="0"/>
              <a:t>Les objectifs :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Quantitatif (ex : augmentation du volume, du prix, etc.)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Qualitatif (ex : montée en gamme, fidélisation d’un client insatisfait, etc.)</a:t>
            </a:r>
          </a:p>
          <a:p>
            <a:pPr marL="571500" indent="-571500" eaLnBrk="1" hangingPunct="1">
              <a:buFontTx/>
              <a:buChar char="-"/>
            </a:pPr>
            <a:r>
              <a:rPr lang="fr-FR" dirty="0" smtClean="0"/>
              <a:t>Objectifs réalistes, mesurables, atteignables, simples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smtClean="0"/>
              <a:t> La préparation de l’entretien de négociation commerciale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 startAt="3"/>
            </a:pPr>
            <a:r>
              <a:rPr lang="fr-FR" dirty="0" smtClean="0"/>
              <a:t>Préparer les </a:t>
            </a:r>
            <a:r>
              <a:rPr lang="fr-FR" b="1" dirty="0" smtClean="0"/>
              <a:t>o</a:t>
            </a:r>
            <a:r>
              <a:rPr lang="fr-FR" dirty="0" smtClean="0"/>
              <a:t>utils d’</a:t>
            </a:r>
            <a:r>
              <a:rPr lang="fr-FR" b="1" dirty="0" smtClean="0"/>
              <a:t>a</a:t>
            </a:r>
            <a:r>
              <a:rPr lang="fr-FR" dirty="0" smtClean="0"/>
              <a:t>ide à la </a:t>
            </a:r>
            <a:r>
              <a:rPr lang="fr-FR" b="1" dirty="0" smtClean="0"/>
              <a:t>v</a:t>
            </a:r>
            <a:r>
              <a:rPr lang="fr-FR" dirty="0" smtClean="0"/>
              <a:t>ente</a:t>
            </a:r>
          </a:p>
          <a:p>
            <a:pPr marL="971550" lvl="1" indent="-571500">
              <a:buFontTx/>
              <a:buChar char="-"/>
            </a:pPr>
            <a:r>
              <a:rPr lang="fr-FR" dirty="0" smtClean="0"/>
              <a:t>brochures, calculatrice, agenda, devis, références clients, etc.</a:t>
            </a:r>
          </a:p>
          <a:p>
            <a:pPr marL="971550" lvl="1" indent="-571500">
              <a:buFontTx/>
              <a:buChar char="-"/>
            </a:pPr>
            <a:r>
              <a:rPr lang="fr-FR" dirty="0" smtClean="0"/>
              <a:t>OAV = gages d’efficacité et de crédibilité !</a:t>
            </a:r>
          </a:p>
          <a:p>
            <a:pPr marL="571500" indent="-571500">
              <a:buNone/>
            </a:pPr>
            <a:r>
              <a:rPr lang="fr-FR" dirty="0" smtClean="0"/>
              <a:t>4.   Se préparer physiquement et mentalement</a:t>
            </a:r>
          </a:p>
          <a:p>
            <a:pPr marL="971550" lvl="1" indent="-571500">
              <a:buFontTx/>
              <a:buChar char="-"/>
            </a:pPr>
            <a:r>
              <a:rPr lang="fr-FR" dirty="0" smtClean="0"/>
              <a:t>Se mettre en condition, se concentrer</a:t>
            </a:r>
          </a:p>
          <a:p>
            <a:pPr marL="971550" lvl="1" indent="-571500">
              <a:buFontTx/>
              <a:buChar char="-"/>
            </a:pPr>
            <a:r>
              <a:rPr lang="fr-FR" dirty="0" smtClean="0"/>
              <a:t>Gérer son stress,</a:t>
            </a:r>
          </a:p>
          <a:p>
            <a:pPr marL="971550" lvl="1" indent="-571500">
              <a:buFontTx/>
              <a:buChar char="-"/>
            </a:pPr>
            <a:r>
              <a:rPr lang="fr-FR" dirty="0" smtClean="0"/>
              <a:t>Se motiver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smtClean="0"/>
              <a:t> La préparation de l’entretien de négociation commerciale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>
            <a:normAutofit lnSpcReduction="10000"/>
          </a:bodyPr>
          <a:lstStyle/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Priorité au non-verbal</a:t>
            </a:r>
          </a:p>
          <a:p>
            <a:pPr marL="971550" lvl="1" indent="-571500">
              <a:buFont typeface="+mj-lt"/>
              <a:buAutoNum type="arabicPeriod"/>
            </a:pPr>
            <a:r>
              <a:rPr lang="fr-FR" dirty="0" smtClean="0"/>
              <a:t>Démarche, regard, sourire, posture</a:t>
            </a:r>
          </a:p>
          <a:p>
            <a:pPr marL="971550" lvl="1" indent="-571500">
              <a:buFont typeface="+mj-lt"/>
              <a:buAutoNum type="arabicPeriod"/>
            </a:pPr>
            <a:r>
              <a:rPr lang="fr-FR" dirty="0" smtClean="0"/>
              <a:t>Observer, aller vers l’autre</a:t>
            </a:r>
          </a:p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Se présenter (clair et synthétique)</a:t>
            </a:r>
          </a:p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Contrôler son interlocuteur</a:t>
            </a:r>
          </a:p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Annoncer l’objectif de l’entretien</a:t>
            </a:r>
          </a:p>
          <a:p>
            <a:pPr marL="571500" indent="-571500" eaLnBrk="1" hangingPunct="1">
              <a:buFont typeface="+mj-lt"/>
              <a:buAutoNum type="arabicPeriod"/>
            </a:pPr>
            <a:endParaRPr lang="fr-FR" dirty="0" smtClean="0"/>
          </a:p>
          <a:p>
            <a:pPr marL="571500" indent="-571500" eaLnBrk="1" hangingPunct="1">
              <a:buNone/>
            </a:pPr>
            <a:r>
              <a:rPr lang="fr-FR" dirty="0" smtClean="0"/>
              <a:t>20 premières secondes, décisives pour la suite…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Etape 2 : La prise de contact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Etape trop souvent bâclée, pas assez investie</a:t>
            </a:r>
          </a:p>
          <a:p>
            <a:pPr marL="971550" lvl="1" indent="-571500">
              <a:buFont typeface="+mj-lt"/>
              <a:buAutoNum type="arabicPeriod"/>
            </a:pPr>
            <a:r>
              <a:rPr lang="fr-FR" dirty="0" smtClean="0"/>
              <a:t>Envie du commercial de proposer, d’argumenter (confond vitesse et précipitation !)</a:t>
            </a:r>
          </a:p>
          <a:p>
            <a:pPr marL="971550" lvl="1" indent="-571500">
              <a:buFont typeface="+mj-lt"/>
              <a:buAutoNum type="arabicPeriod"/>
            </a:pPr>
            <a:r>
              <a:rPr lang="fr-FR" dirty="0" smtClean="0"/>
              <a:t>Etape stratégique pour respecter le client</a:t>
            </a:r>
          </a:p>
          <a:p>
            <a:pPr marL="971550" lvl="1" indent="-571500">
              <a:buFont typeface="+mj-lt"/>
              <a:buAutoNum type="arabicPeriod"/>
            </a:pPr>
            <a:r>
              <a:rPr lang="fr-FR" dirty="0" smtClean="0"/>
              <a:t>Préparer le questionnement</a:t>
            </a:r>
          </a:p>
          <a:p>
            <a:pPr marL="971550" lvl="1" indent="-571500">
              <a:buFont typeface="+mj-lt"/>
              <a:buAutoNum type="arabicPeriod"/>
            </a:pPr>
            <a:r>
              <a:rPr lang="fr-FR" dirty="0" smtClean="0"/>
              <a:t>Travailler l’écoute active</a:t>
            </a:r>
          </a:p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Privilégier les questions ouvertes</a:t>
            </a:r>
          </a:p>
          <a:p>
            <a:pPr marL="571500" indent="-571500" eaLnBrk="1" hangingPunct="1">
              <a:buFont typeface="+mj-lt"/>
              <a:buAutoNum type="arabicPeriod"/>
            </a:pPr>
            <a:r>
              <a:rPr lang="fr-FR" dirty="0" smtClean="0"/>
              <a:t>Aller du général au particulier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 Etape 3 : La découverte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1018</Words>
  <Application>Microsoft Office PowerPoint</Application>
  <PresentationFormat>Affichage à l'écran (4:3)</PresentationFormat>
  <Paragraphs>144</Paragraphs>
  <Slides>19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Thème Office</vt:lpstr>
      <vt:lpstr>Conception personnalisée</vt:lpstr>
      <vt:lpstr>Présentation PowerPoint</vt:lpstr>
      <vt:lpstr>Présentation PowerPoint</vt:lpstr>
      <vt:lpstr>1) Les étapes de la vente</vt:lpstr>
      <vt:lpstr> Etape 1 : La préparation</vt:lpstr>
      <vt:lpstr> La préparation de l’entretien de négociation commerciale</vt:lpstr>
      <vt:lpstr> La préparation de l’entretien de négociation commerciale</vt:lpstr>
      <vt:lpstr> La préparation de l’entretien de négociation commerciale</vt:lpstr>
      <vt:lpstr> Etape 2 : La prise de contact</vt:lpstr>
      <vt:lpstr> Etape 3 : La découverte</vt:lpstr>
      <vt:lpstr> Etape 3 : La découverte</vt:lpstr>
      <vt:lpstr> Etape 4 : Convaincre : argumenter et traiter les objections</vt:lpstr>
      <vt:lpstr>ARGUMENTER</vt:lpstr>
      <vt:lpstr> Traiter les objections</vt:lpstr>
      <vt:lpstr> Traiter les objections</vt:lpstr>
      <vt:lpstr> Etape 5 : Conclure et prendre congé</vt:lpstr>
      <vt:lpstr>Prendre congé</vt:lpstr>
      <vt:lpstr> Etape 6 : Suivi</vt:lpstr>
      <vt:lpstr> Etape 6 : Suivi</vt:lpstr>
      <vt:lpstr>2) Les techniques de communication au service de la vente…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du Cours</dc:title>
  <dc:creator>l.roulletLocal</dc:creator>
  <cp:lastModifiedBy>ROULLET LAURENT</cp:lastModifiedBy>
  <cp:revision>42</cp:revision>
  <dcterms:created xsi:type="dcterms:W3CDTF">2013-09-10T10:13:32Z</dcterms:created>
  <dcterms:modified xsi:type="dcterms:W3CDTF">2023-09-20T04:53:10Z</dcterms:modified>
</cp:coreProperties>
</file>