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8"/>
  </p:notesMasterIdLst>
  <p:sldIdLst>
    <p:sldId id="422" r:id="rId3"/>
    <p:sldId id="272" r:id="rId4"/>
    <p:sldId id="472" r:id="rId5"/>
    <p:sldId id="409" r:id="rId6"/>
    <p:sldId id="512" r:id="rId7"/>
    <p:sldId id="511" r:id="rId8"/>
    <p:sldId id="397" r:id="rId9"/>
    <p:sldId id="431" r:id="rId10"/>
    <p:sldId id="432" r:id="rId11"/>
    <p:sldId id="407" r:id="rId12"/>
    <p:sldId id="433" r:id="rId13"/>
    <p:sldId id="284" r:id="rId14"/>
    <p:sldId id="546" r:id="rId15"/>
    <p:sldId id="434" r:id="rId16"/>
    <p:sldId id="435" r:id="rId17"/>
    <p:sldId id="439" r:id="rId18"/>
    <p:sldId id="392" r:id="rId19"/>
    <p:sldId id="436" r:id="rId20"/>
    <p:sldId id="437" r:id="rId21"/>
    <p:sldId id="309" r:id="rId22"/>
    <p:sldId id="403" r:id="rId23"/>
    <p:sldId id="547" r:id="rId24"/>
    <p:sldId id="382" r:id="rId25"/>
    <p:sldId id="417" r:id="rId26"/>
    <p:sldId id="416" r:id="rId27"/>
    <p:sldId id="384" r:id="rId28"/>
    <p:sldId id="548" r:id="rId29"/>
    <p:sldId id="294" r:id="rId30"/>
    <p:sldId id="329" r:id="rId31"/>
    <p:sldId id="277" r:id="rId32"/>
    <p:sldId id="271" r:id="rId33"/>
    <p:sldId id="443" r:id="rId34"/>
    <p:sldId id="442" r:id="rId35"/>
    <p:sldId id="428" r:id="rId36"/>
    <p:sldId id="430" r:id="rId3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99"/>
    <a:srgbClr val="8BA8E2"/>
    <a:srgbClr val="7E9EDE"/>
    <a:srgbClr val="6C91DA"/>
    <a:srgbClr val="6699FF"/>
    <a:srgbClr val="007AD6"/>
    <a:srgbClr val="FF6600"/>
    <a:srgbClr val="FF9999"/>
    <a:srgbClr val="FBA3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3" autoAdjust="0"/>
    <p:restoredTop sz="95208" autoAdjust="0"/>
  </p:normalViewPr>
  <p:slideViewPr>
    <p:cSldViewPr>
      <p:cViewPr varScale="1">
        <p:scale>
          <a:sx n="85" d="100"/>
          <a:sy n="85" d="100"/>
        </p:scale>
        <p:origin x="1243" y="67"/>
      </p:cViewPr>
      <p:guideLst>
        <p:guide orient="horz" pos="2160"/>
        <p:guide pos="2880"/>
      </p:guideLst>
    </p:cSldViewPr>
  </p:slideViewPr>
  <p:notesTextViewPr>
    <p:cViewPr>
      <p:scale>
        <a:sx n="1" d="1"/>
        <a:sy n="1" d="1"/>
      </p:scale>
      <p:origin x="0" y="0"/>
    </p:cViewPr>
  </p:notesTextViewPr>
  <p:sorterViewPr>
    <p:cViewPr varScale="1">
      <p:scale>
        <a:sx n="1" d="1"/>
        <a:sy n="1" d="1"/>
      </p:scale>
      <p:origin x="0" y="-25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4"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4"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4"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5C27EC-ECA2-4D0D-8E5B-BAE4825A9129}" type="datetimeFigureOut">
              <a:rPr lang="fr-FR" smtClean="0"/>
              <a:t>23/07/2025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38B97C-8829-4BA5-9F4F-3234722FCECD}" type="slidenum">
              <a:rPr lang="fr-FR" smtClean="0"/>
              <a:t>‹N°›</a:t>
            </a:fld>
            <a:endParaRPr lang="fr-FR"/>
          </a:p>
        </p:txBody>
      </p:sp>
    </p:spTree>
    <p:extLst>
      <p:ext uri="{BB962C8B-B14F-4D97-AF65-F5344CB8AC3E}">
        <p14:creationId xmlns:p14="http://schemas.microsoft.com/office/powerpoint/2010/main" val="1824417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eaLnBrk="1" fontAlgn="auto" hangingPunct="1">
              <a:spcAft>
                <a:spcPts val="0"/>
              </a:spcAft>
              <a:defRPr/>
            </a:pPr>
            <a:endParaRPr lang="fr-FR" baseline="0" dirty="0"/>
          </a:p>
        </p:txBody>
      </p:sp>
      <p:sp>
        <p:nvSpPr>
          <p:cNvPr id="4" name="Espace réservé du numéro de diapositive 3"/>
          <p:cNvSpPr>
            <a:spLocks noGrp="1"/>
          </p:cNvSpPr>
          <p:nvPr>
            <p:ph type="sldNum" sz="quarter" idx="10"/>
          </p:nvPr>
        </p:nvSpPr>
        <p:spPr/>
        <p:txBody>
          <a:bodyPr/>
          <a:lstStyle/>
          <a:p>
            <a:pPr>
              <a:defRPr/>
            </a:pPr>
            <a:fld id="{FA5B7F30-438B-4DE3-A5FC-0A407BCC1764}" type="slidenum">
              <a:rPr lang="fr-FR" smtClean="0"/>
              <a:pPr>
                <a:defRPr/>
              </a:pPr>
              <a:t>1</a:t>
            </a:fld>
            <a:endParaRPr lang="fr-FR"/>
          </a:p>
        </p:txBody>
      </p:sp>
    </p:spTree>
    <p:extLst>
      <p:ext uri="{BB962C8B-B14F-4D97-AF65-F5344CB8AC3E}">
        <p14:creationId xmlns:p14="http://schemas.microsoft.com/office/powerpoint/2010/main" val="506227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12</a:t>
            </a:fld>
            <a:endParaRPr lang="fr-FR"/>
          </a:p>
        </p:txBody>
      </p:sp>
    </p:spTree>
    <p:extLst>
      <p:ext uri="{BB962C8B-B14F-4D97-AF65-F5344CB8AC3E}">
        <p14:creationId xmlns:p14="http://schemas.microsoft.com/office/powerpoint/2010/main" val="139655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13</a:t>
            </a:fld>
            <a:endParaRPr lang="fr-FR"/>
          </a:p>
        </p:txBody>
      </p:sp>
    </p:spTree>
    <p:extLst>
      <p:ext uri="{BB962C8B-B14F-4D97-AF65-F5344CB8AC3E}">
        <p14:creationId xmlns:p14="http://schemas.microsoft.com/office/powerpoint/2010/main" val="1024685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14</a:t>
            </a:fld>
            <a:endParaRPr lang="fr-FR"/>
          </a:p>
        </p:txBody>
      </p:sp>
    </p:spTree>
    <p:extLst>
      <p:ext uri="{BB962C8B-B14F-4D97-AF65-F5344CB8AC3E}">
        <p14:creationId xmlns:p14="http://schemas.microsoft.com/office/powerpoint/2010/main" val="2408095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15</a:t>
            </a:fld>
            <a:endParaRPr lang="fr-FR"/>
          </a:p>
        </p:txBody>
      </p:sp>
    </p:spTree>
    <p:extLst>
      <p:ext uri="{BB962C8B-B14F-4D97-AF65-F5344CB8AC3E}">
        <p14:creationId xmlns:p14="http://schemas.microsoft.com/office/powerpoint/2010/main" val="4209009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16</a:t>
            </a:fld>
            <a:endParaRPr lang="fr-FR"/>
          </a:p>
        </p:txBody>
      </p:sp>
    </p:spTree>
    <p:extLst>
      <p:ext uri="{BB962C8B-B14F-4D97-AF65-F5344CB8AC3E}">
        <p14:creationId xmlns:p14="http://schemas.microsoft.com/office/powerpoint/2010/main" val="1417362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17</a:t>
            </a:fld>
            <a:endParaRPr lang="fr-FR"/>
          </a:p>
        </p:txBody>
      </p:sp>
    </p:spTree>
    <p:extLst>
      <p:ext uri="{BB962C8B-B14F-4D97-AF65-F5344CB8AC3E}">
        <p14:creationId xmlns:p14="http://schemas.microsoft.com/office/powerpoint/2010/main" val="2399751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A792B12-2966-4324-9F26-E41703162246}" type="slidenum">
              <a:rPr lang="fr-FR" smtClean="0"/>
              <a:pPr/>
              <a:t>20</a:t>
            </a:fld>
            <a:endParaRPr lang="fr-FR"/>
          </a:p>
        </p:txBody>
      </p:sp>
    </p:spTree>
    <p:extLst>
      <p:ext uri="{BB962C8B-B14F-4D97-AF65-F5344CB8AC3E}">
        <p14:creationId xmlns:p14="http://schemas.microsoft.com/office/powerpoint/2010/main" val="3216535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courbe de survie est la représentation graphique de la fonction de survie, </a:t>
            </a:r>
          </a:p>
          <a:p>
            <a:r>
              <a:rPr lang="fr-FR" dirty="0"/>
              <a:t>Si l’évènement d’intérêt est le décès,</a:t>
            </a:r>
            <a:r>
              <a:rPr lang="fr-FR" baseline="0" dirty="0"/>
              <a:t> l</a:t>
            </a:r>
            <a:r>
              <a:rPr lang="fr-FR" dirty="0"/>
              <a:t>a courbe de « survie » représente la probabilité de survie en fonction du temps, si le critère de jugement est un autre évènement (par exemple survenue d’une récidive de cancer),</a:t>
            </a:r>
            <a:r>
              <a:rPr lang="fr-FR" baseline="0" dirty="0"/>
              <a:t> la </a:t>
            </a:r>
            <a:r>
              <a:rPr lang="fr-FR" dirty="0"/>
              <a:t>courbe de « survie » représente la probabilité de ne pas présenter de récidive en fonction du temps, au début de la courbe, 100 % des patients sont vivants (ou n’ont pas présenté l’évènement</a:t>
            </a:r>
            <a:r>
              <a:rPr lang="fr-FR" baseline="0" dirty="0"/>
              <a:t> d’intérêt</a:t>
            </a:r>
            <a:r>
              <a:rPr lang="fr-FR" dirty="0"/>
              <a:t>).</a:t>
            </a:r>
          </a:p>
          <a:p>
            <a:r>
              <a:rPr lang="fr-FR" dirty="0"/>
              <a:t>Il s’agit d’une courbe en escalier avec une marche correspondant à chaque événement. La hauteur de la marche est proportionnelle au nombre d’événements sur l’intervalle. </a:t>
            </a:r>
          </a:p>
          <a:p>
            <a:r>
              <a:rPr lang="fr-FR" dirty="0"/>
              <a:t>On peut aussi représenter la probabilité de décès (ou de survenue de l’évènement</a:t>
            </a:r>
            <a:r>
              <a:rPr lang="fr-FR" baseline="0" dirty="0"/>
              <a:t> d’intérêt) </a:t>
            </a:r>
            <a:r>
              <a:rPr lang="fr-FR" dirty="0"/>
              <a:t>au cours du temps (1 – fonction de survie). Tout dépend du critère étudié et de la fréquence de l’événement.</a:t>
            </a:r>
          </a:p>
          <a:p>
            <a:endParaRPr lang="fr-FR" dirty="0"/>
          </a:p>
          <a:p>
            <a:r>
              <a:rPr lang="fr-FR" dirty="0"/>
              <a:t>Figure : </a:t>
            </a:r>
          </a:p>
          <a:p>
            <a:r>
              <a:rPr lang="fr-FR" dirty="0"/>
              <a:t>– la survie de A est meilleure que celle de B car la courbe est au-dessus ;</a:t>
            </a:r>
          </a:p>
          <a:p>
            <a:r>
              <a:rPr lang="fr-FR" dirty="0"/>
              <a:t>– il existe une différence significative en faveur de A car p est &lt; 0,05 ; </a:t>
            </a:r>
          </a:p>
          <a:p>
            <a:r>
              <a:rPr lang="fr-FR" dirty="0"/>
              <a:t>– la chance de survie à 12 mois avec A est de 90 %, ou le risque de décès est de 10 %.</a:t>
            </a:r>
          </a:p>
          <a:p>
            <a:endParaRPr lang="fr-FR" dirty="0"/>
          </a:p>
          <a:p>
            <a:endParaRPr lang="fr-FR" dirty="0"/>
          </a:p>
          <a:p>
            <a:r>
              <a:rPr lang="fr-FR" dirty="0"/>
              <a:t>Pièges d’interprétation des courbes de Kaplan Meier;</a:t>
            </a:r>
          </a:p>
          <a:p>
            <a:r>
              <a:rPr lang="fr-FR" dirty="0"/>
              <a:t>• On ne peut pas calculer de médiane de survie si moins de 50 % des patients sont décédés. </a:t>
            </a:r>
          </a:p>
          <a:p>
            <a:r>
              <a:rPr lang="fr-FR" dirty="0"/>
              <a:t>• L’espérance de vie ne peut pas être déterminée par la moyenne, celle-ci étant surestimée par les valeurs extrêmes</a:t>
            </a:r>
          </a:p>
          <a:p>
            <a:r>
              <a:rPr lang="fr-FR" dirty="0"/>
              <a:t>• Les fins de courbe avec des marches d’escalier brutales sont souvent dues à un dénominateur petit et non à une augmentation de la mortalité... 1 patient qui décède sur 100 patients équivaut à un risque de décès de 1 % alors que 1 patient qui décède sur seulement 2 patients équivaut à 50 % de risque de décès sur cet intervalle... </a:t>
            </a:r>
          </a:p>
          <a:p>
            <a:r>
              <a:rPr lang="fr-FR" dirty="0"/>
              <a:t>• Comme pour les statistiques classiques, n’oubliez pas qu’un intervalle de confiance se cache autour de chaque courbe de survie (mais il est rarement représenté sur les graphiques). </a:t>
            </a:r>
          </a:p>
          <a:p>
            <a:r>
              <a:rPr lang="fr-FR" dirty="0"/>
              <a:t>• Comme les perdus de vue sont censurés dans les analyses des données de survie, souvent on n’en connaît pas le nombre ; pourtant ils existent. L’analyse de données de survie ne permet pas de parer à une étude de mauvaise qualité ayant enregistré un nombre important de perdus de vue. </a:t>
            </a:r>
          </a:p>
          <a:p>
            <a:r>
              <a:rPr lang="fr-FR" dirty="0"/>
              <a:t>• Si des comparaisons de taux de survie sont réalisées à différents temps, on a de grandes chances de trouver une différence significative au seuil de 5 %</a:t>
            </a:r>
            <a:r>
              <a:rPr lang="fr-FR" baseline="0" dirty="0"/>
              <a:t> (p</a:t>
            </a:r>
            <a:r>
              <a:rPr lang="fr-FR" dirty="0"/>
              <a:t>lus on lance le dé, plus on a des chances de faire un 6... )</a:t>
            </a:r>
          </a:p>
          <a:p>
            <a:r>
              <a:rPr lang="fr-FR" dirty="0"/>
              <a:t>Il faut comparer l’ensemble des courbes par le test du </a:t>
            </a:r>
            <a:r>
              <a:rPr lang="fr-FR" dirty="0" err="1"/>
              <a:t>Logrank</a:t>
            </a:r>
            <a:r>
              <a:rPr lang="fr-FR" dirty="0"/>
              <a:t>, basé sur la comparaison, tout au long du suivi, des risques d’événements dans chaque groupe par rapport au taux que l’on devrait avoir s’il n’y avait pas de différence entre les groupes.</a:t>
            </a:r>
          </a:p>
          <a:p>
            <a:r>
              <a:rPr lang="fr-FR" dirty="0"/>
              <a:t> Ce test est approprié si les survies respectent le principe des risques proportionnels. </a:t>
            </a:r>
          </a:p>
          <a:p>
            <a:r>
              <a:rPr lang="fr-FR" dirty="0"/>
              <a:t>Pour vérifier grossièrement cette hypothèse, il suffit de s’assurer que les courbes de survie de chacun des groupes ne se croisent pas.</a:t>
            </a:r>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21</a:t>
            </a:fld>
            <a:endParaRPr lang="fr-FR"/>
          </a:p>
        </p:txBody>
      </p:sp>
    </p:spTree>
    <p:extLst>
      <p:ext uri="{BB962C8B-B14F-4D97-AF65-F5344CB8AC3E}">
        <p14:creationId xmlns:p14="http://schemas.microsoft.com/office/powerpoint/2010/main" val="721516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22</a:t>
            </a:fld>
            <a:endParaRPr lang="fr-FR"/>
          </a:p>
        </p:txBody>
      </p:sp>
    </p:spTree>
    <p:extLst>
      <p:ext uri="{BB962C8B-B14F-4D97-AF65-F5344CB8AC3E}">
        <p14:creationId xmlns:p14="http://schemas.microsoft.com/office/powerpoint/2010/main" val="1274581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xfrm>
            <a:off x="917575" y="744538"/>
            <a:ext cx="4962525" cy="3722687"/>
          </a:xfrm>
          <a:ln/>
        </p:spPr>
      </p:sp>
      <p:sp>
        <p:nvSpPr>
          <p:cNvPr id="706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p>
        </p:txBody>
      </p:sp>
      <p:sp>
        <p:nvSpPr>
          <p:cNvPr id="706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CD03CFF6-44CC-49B8-B1A4-A27507D1660A}" type="slidenum">
              <a:rPr lang="fr-FR" altLang="fr-FR" sz="1200" smtClean="0">
                <a:latin typeface="Times New Roman" panose="02020603050405020304" pitchFamily="18" charset="0"/>
              </a:rPr>
              <a:pPr/>
              <a:t>23</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72704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3</a:t>
            </a:fld>
            <a:endParaRPr lang="fr-FR"/>
          </a:p>
        </p:txBody>
      </p:sp>
    </p:spTree>
    <p:extLst>
      <p:ext uri="{BB962C8B-B14F-4D97-AF65-F5344CB8AC3E}">
        <p14:creationId xmlns:p14="http://schemas.microsoft.com/office/powerpoint/2010/main" val="105856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xfrm>
            <a:off x="917575" y="744538"/>
            <a:ext cx="4962525" cy="3722687"/>
          </a:xfrm>
          <a:ln/>
        </p:spPr>
      </p:sp>
      <p:sp>
        <p:nvSpPr>
          <p:cNvPr id="706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CJ : critère</a:t>
            </a:r>
            <a:r>
              <a:rPr lang="fr-FR" altLang="fr-FR" baseline="0" dirty="0"/>
              <a:t> de jugement</a:t>
            </a:r>
            <a:endParaRPr lang="fr-FR" altLang="fr-FR" dirty="0"/>
          </a:p>
          <a:p>
            <a:r>
              <a:rPr lang="fr-FR" altLang="fr-FR" dirty="0"/>
              <a:t>FDR : facteur de risque</a:t>
            </a:r>
          </a:p>
          <a:p>
            <a:r>
              <a:rPr lang="fr-FR" altLang="fr-FR" dirty="0"/>
              <a:t>FC : facteur de confusion potentiel</a:t>
            </a:r>
          </a:p>
          <a:p>
            <a:endParaRPr lang="fr-FR" altLang="fr-FR" dirty="0"/>
          </a:p>
        </p:txBody>
      </p:sp>
      <p:sp>
        <p:nvSpPr>
          <p:cNvPr id="706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CD03CFF6-44CC-49B8-B1A4-A27507D1660A}" type="slidenum">
              <a:rPr lang="fr-FR" altLang="fr-FR" sz="1200" smtClean="0">
                <a:latin typeface="Times New Roman" panose="02020603050405020304" pitchFamily="18" charset="0"/>
              </a:rPr>
              <a:pPr/>
              <a:t>24</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446216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xfrm>
            <a:off x="917575" y="744538"/>
            <a:ext cx="4962525" cy="3722687"/>
          </a:xfrm>
          <a:ln/>
        </p:spPr>
      </p:sp>
      <p:sp>
        <p:nvSpPr>
          <p:cNvPr id="706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altLang="fr-FR" dirty="0"/>
          </a:p>
        </p:txBody>
      </p:sp>
      <p:sp>
        <p:nvSpPr>
          <p:cNvPr id="706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CD03CFF6-44CC-49B8-B1A4-A27507D1660A}" type="slidenum">
              <a:rPr lang="fr-FR" altLang="fr-FR" sz="1200" smtClean="0">
                <a:latin typeface="Times New Roman" panose="02020603050405020304" pitchFamily="18" charset="0"/>
              </a:rPr>
              <a:pPr/>
              <a:t>25</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80203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27</a:t>
            </a:fld>
            <a:endParaRPr lang="fr-FR"/>
          </a:p>
        </p:txBody>
      </p:sp>
    </p:spTree>
    <p:extLst>
      <p:ext uri="{BB962C8B-B14F-4D97-AF65-F5344CB8AC3E}">
        <p14:creationId xmlns:p14="http://schemas.microsoft.com/office/powerpoint/2010/main" val="3384685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2B5A77-3337-46E4-8D11-7CCBA6812F0B}" type="slidenum">
              <a:rPr lang="fr-FR" smtClean="0">
                <a:latin typeface="Arial" charset="0"/>
                <a:cs typeface="Arial" charset="0"/>
              </a:rPr>
              <a:pPr fontAlgn="base">
                <a:spcBef>
                  <a:spcPct val="0"/>
                </a:spcBef>
                <a:spcAft>
                  <a:spcPct val="0"/>
                </a:spcAft>
              </a:pPr>
              <a:t>28</a:t>
            </a:fld>
            <a:endParaRPr lang="fr-FR">
              <a:latin typeface="Arial" charset="0"/>
              <a:cs typeface="Arial"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Tree>
    <p:extLst>
      <p:ext uri="{BB962C8B-B14F-4D97-AF65-F5344CB8AC3E}">
        <p14:creationId xmlns:p14="http://schemas.microsoft.com/office/powerpoint/2010/main" val="3155224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FA5B7F30-438B-4DE3-A5FC-0A407BCC1764}" type="slidenum">
              <a:rPr lang="fr-FR" smtClean="0"/>
              <a:pPr>
                <a:defRPr/>
              </a:pPr>
              <a:t>29</a:t>
            </a:fld>
            <a:endParaRPr lang="fr-FR"/>
          </a:p>
        </p:txBody>
      </p:sp>
    </p:spTree>
    <p:extLst>
      <p:ext uri="{BB962C8B-B14F-4D97-AF65-F5344CB8AC3E}">
        <p14:creationId xmlns:p14="http://schemas.microsoft.com/office/powerpoint/2010/main" val="3304896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Erreur alpha = type de l’erreur statistique</a:t>
            </a:r>
          </a:p>
          <a:p>
            <a:r>
              <a:rPr lang="fr-FR" dirty="0"/>
              <a:t>Risque alpha</a:t>
            </a:r>
            <a:r>
              <a:rPr lang="fr-FR" baseline="0" dirty="0"/>
              <a:t> = risque (a priori) de commettre une erreur alpha</a:t>
            </a:r>
          </a:p>
          <a:p>
            <a:r>
              <a:rPr lang="fr-FR" baseline="0" dirty="0"/>
              <a:t>Seuil de significativité statistique = valeur du risque consenti choisi par le chercheur en général 5%</a:t>
            </a:r>
          </a:p>
          <a:p>
            <a:r>
              <a:rPr lang="fr-FR" baseline="0" dirty="0"/>
              <a:t>P = quantification du risque alpha à partir des données observées</a:t>
            </a:r>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31</a:t>
            </a:fld>
            <a:endParaRPr lang="fr-FR"/>
          </a:p>
        </p:txBody>
      </p:sp>
    </p:spTree>
    <p:extLst>
      <p:ext uri="{BB962C8B-B14F-4D97-AF65-F5344CB8AC3E}">
        <p14:creationId xmlns:p14="http://schemas.microsoft.com/office/powerpoint/2010/main" val="3015320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 résultat non significatif en bilatéral peut être significatif en unilatéral</a:t>
            </a:r>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33</a:t>
            </a:fld>
            <a:endParaRPr lang="fr-FR"/>
          </a:p>
        </p:txBody>
      </p:sp>
    </p:spTree>
    <p:extLst>
      <p:ext uri="{BB962C8B-B14F-4D97-AF65-F5344CB8AC3E}">
        <p14:creationId xmlns:p14="http://schemas.microsoft.com/office/powerpoint/2010/main" val="3442727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t>Etude observationnelle : le </a:t>
            </a:r>
            <a:r>
              <a:rPr lang="fr-FR" sz="1200" dirty="0"/>
              <a:t>chercheur ne maitrise pas l’exposition, il l’observe seulement</a:t>
            </a:r>
          </a:p>
          <a:p>
            <a:endParaRPr lang="fr-FR" dirty="0"/>
          </a:p>
        </p:txBody>
      </p:sp>
      <p:sp>
        <p:nvSpPr>
          <p:cNvPr id="4" name="Espace réservé du numéro de diapositive 3"/>
          <p:cNvSpPr>
            <a:spLocks noGrp="1"/>
          </p:cNvSpPr>
          <p:nvPr>
            <p:ph type="sldNum" sz="quarter" idx="10"/>
          </p:nvPr>
        </p:nvSpPr>
        <p:spPr/>
        <p:txBody>
          <a:bodyPr/>
          <a:lstStyle/>
          <a:p>
            <a:pPr>
              <a:defRPr/>
            </a:pPr>
            <a:fld id="{FA5B7F30-438B-4DE3-A5FC-0A407BCC1764}" type="slidenum">
              <a:rPr lang="fr-FR" smtClean="0"/>
              <a:pPr>
                <a:defRPr/>
              </a:pPr>
              <a:t>34</a:t>
            </a:fld>
            <a:endParaRPr lang="fr-FR"/>
          </a:p>
        </p:txBody>
      </p:sp>
    </p:spTree>
    <p:extLst>
      <p:ext uri="{BB962C8B-B14F-4D97-AF65-F5344CB8AC3E}">
        <p14:creationId xmlns:p14="http://schemas.microsoft.com/office/powerpoint/2010/main" val="1675471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eaLnBrk="1" fontAlgn="auto" hangingPunct="1">
              <a:spcAft>
                <a:spcPts val="0"/>
              </a:spcAft>
              <a:defRPr/>
            </a:pPr>
            <a:endParaRPr lang="fr-FR" baseline="0" dirty="0"/>
          </a:p>
        </p:txBody>
      </p:sp>
      <p:sp>
        <p:nvSpPr>
          <p:cNvPr id="4" name="Espace réservé du numéro de diapositive 3"/>
          <p:cNvSpPr>
            <a:spLocks noGrp="1"/>
          </p:cNvSpPr>
          <p:nvPr>
            <p:ph type="sldNum" sz="quarter" idx="10"/>
          </p:nvPr>
        </p:nvSpPr>
        <p:spPr/>
        <p:txBody>
          <a:bodyPr/>
          <a:lstStyle/>
          <a:p>
            <a:pPr>
              <a:defRPr/>
            </a:pPr>
            <a:fld id="{FA5B7F30-438B-4DE3-A5FC-0A407BCC1764}" type="slidenum">
              <a:rPr lang="fr-FR" smtClean="0"/>
              <a:pPr>
                <a:defRPr/>
              </a:pPr>
              <a:t>35</a:t>
            </a:fld>
            <a:endParaRPr lang="fr-FR"/>
          </a:p>
        </p:txBody>
      </p:sp>
    </p:spTree>
    <p:extLst>
      <p:ext uri="{BB962C8B-B14F-4D97-AF65-F5344CB8AC3E}">
        <p14:creationId xmlns:p14="http://schemas.microsoft.com/office/powerpoint/2010/main" val="1247530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4</a:t>
            </a:fld>
            <a:endParaRPr lang="fr-FR"/>
          </a:p>
        </p:txBody>
      </p:sp>
    </p:spTree>
    <p:extLst>
      <p:ext uri="{BB962C8B-B14F-4D97-AF65-F5344CB8AC3E}">
        <p14:creationId xmlns:p14="http://schemas.microsoft.com/office/powerpoint/2010/main" val="2402644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5</a:t>
            </a:fld>
            <a:endParaRPr lang="fr-FR"/>
          </a:p>
        </p:txBody>
      </p:sp>
    </p:spTree>
    <p:extLst>
      <p:ext uri="{BB962C8B-B14F-4D97-AF65-F5344CB8AC3E}">
        <p14:creationId xmlns:p14="http://schemas.microsoft.com/office/powerpoint/2010/main" val="2875966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RM :</a:t>
            </a:r>
          </a:p>
          <a:p>
            <a:r>
              <a:rPr lang="fr-FR" dirty="0"/>
              <a:t>- Ici il s’agit de la comparaison de variables quantitatives (qu’elles soient discrètes ou continues)</a:t>
            </a:r>
          </a:p>
          <a:p>
            <a:r>
              <a:rPr lang="fr-FR" dirty="0"/>
              <a:t>- Le message est donc : pour les variables quantitatives on va comparer les moyennes ou les rangs</a:t>
            </a:r>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7</a:t>
            </a:fld>
            <a:endParaRPr lang="fr-FR"/>
          </a:p>
        </p:txBody>
      </p:sp>
    </p:spTree>
    <p:extLst>
      <p:ext uri="{BB962C8B-B14F-4D97-AF65-F5344CB8AC3E}">
        <p14:creationId xmlns:p14="http://schemas.microsoft.com/office/powerpoint/2010/main" val="178667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Les tests non paramétriques permettent de comparer la distribution de deux échantillons indépendants.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Afin de s'affranchir de l'hypothèse de normalité des échantillons nécessaire pour l'utilisation des tests paramétriques (test z, test t de </a:t>
            </a:r>
            <a:r>
              <a:rPr lang="fr-FR" sz="1200" b="0" i="0" kern="1200" dirty="0" err="1">
                <a:solidFill>
                  <a:schemeClr val="tx1"/>
                </a:solidFill>
                <a:effectLst/>
                <a:latin typeface="+mn-lt"/>
                <a:ea typeface="+mn-ea"/>
                <a:cs typeface="+mn-cs"/>
              </a:rPr>
              <a:t>Student</a:t>
            </a:r>
            <a:r>
              <a:rPr lang="fr-FR" sz="1200" b="0" i="0" kern="1200" dirty="0">
                <a:solidFill>
                  <a:schemeClr val="tx1"/>
                </a:solidFill>
                <a:effectLst/>
                <a:latin typeface="+mn-lt"/>
                <a:ea typeface="+mn-ea"/>
                <a:cs typeface="+mn-cs"/>
              </a:rPr>
              <a:t>, test F de Fisher..), des tests non paramétriques ont été proposés.</a:t>
            </a:r>
            <a:r>
              <a:rPr lang="fr-FR" sz="1200" b="0" i="1" kern="1200" dirty="0">
                <a:solidFill>
                  <a:schemeClr val="tx1"/>
                </a:solidFill>
                <a:effectLst/>
                <a:latin typeface="+mn-lt"/>
                <a:ea typeface="+mn-ea"/>
                <a:cs typeface="+mn-cs"/>
              </a:rPr>
              <a:t> Remarque : l'utilisation du test de Mann-Whitney constitue une alternative non paramétrique au test t de </a:t>
            </a:r>
            <a:r>
              <a:rPr lang="fr-FR" sz="1200" b="0" i="1" kern="1200" dirty="0" err="1">
                <a:solidFill>
                  <a:schemeClr val="tx1"/>
                </a:solidFill>
                <a:effectLst/>
                <a:latin typeface="+mn-lt"/>
                <a:ea typeface="+mn-ea"/>
                <a:cs typeface="+mn-cs"/>
              </a:rPr>
              <a:t>Student</a:t>
            </a:r>
            <a:r>
              <a:rPr lang="fr-FR" sz="1200" b="0" i="1" kern="1200" dirty="0">
                <a:solidFill>
                  <a:schemeClr val="tx1"/>
                </a:solidFill>
                <a:effectLst/>
                <a:latin typeface="+mn-lt"/>
                <a:ea typeface="+mn-ea"/>
                <a:cs typeface="+mn-cs"/>
              </a:rPr>
              <a:t> (équivalent à l'analyse de variance à 1 facteur dans le cas de deux échantillons). Comme pour le test t de </a:t>
            </a:r>
            <a:r>
              <a:rPr lang="fr-FR" sz="1200" b="0" i="1" kern="1200" dirty="0" err="1">
                <a:solidFill>
                  <a:schemeClr val="tx1"/>
                </a:solidFill>
                <a:effectLst/>
                <a:latin typeface="+mn-lt"/>
                <a:ea typeface="+mn-ea"/>
                <a:cs typeface="+mn-cs"/>
              </a:rPr>
              <a:t>Student</a:t>
            </a:r>
            <a:r>
              <a:rPr lang="fr-FR" sz="1200" b="0" i="1" kern="1200" dirty="0">
                <a:solidFill>
                  <a:schemeClr val="tx1"/>
                </a:solidFill>
                <a:effectLst/>
                <a:latin typeface="+mn-lt"/>
                <a:ea typeface="+mn-ea"/>
                <a:cs typeface="+mn-cs"/>
              </a:rPr>
              <a:t>, les échantillons peuvent être de tailles différentes.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8</a:t>
            </a:fld>
            <a:endParaRPr lang="fr-FR"/>
          </a:p>
        </p:txBody>
      </p:sp>
    </p:spTree>
    <p:extLst>
      <p:ext uri="{BB962C8B-B14F-4D97-AF65-F5344CB8AC3E}">
        <p14:creationId xmlns:p14="http://schemas.microsoft.com/office/powerpoint/2010/main" val="1888866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Les tests non paramétriques permettent de comparer la distribution de deux échantillons indépendants.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Afin de s'affranchir de l'hypothèse de normalité des échantillons nécessaire pour l'utilisation des tests paramétriques (test z, test t de </a:t>
            </a:r>
            <a:r>
              <a:rPr lang="fr-FR" sz="1200" b="0" i="0" kern="1200" dirty="0" err="1">
                <a:solidFill>
                  <a:schemeClr val="tx1"/>
                </a:solidFill>
                <a:effectLst/>
                <a:latin typeface="+mn-lt"/>
                <a:ea typeface="+mn-ea"/>
                <a:cs typeface="+mn-cs"/>
              </a:rPr>
              <a:t>Student</a:t>
            </a:r>
            <a:r>
              <a:rPr lang="fr-FR" sz="1200" b="0" i="0" kern="1200" dirty="0">
                <a:solidFill>
                  <a:schemeClr val="tx1"/>
                </a:solidFill>
                <a:effectLst/>
                <a:latin typeface="+mn-lt"/>
                <a:ea typeface="+mn-ea"/>
                <a:cs typeface="+mn-cs"/>
              </a:rPr>
              <a:t>, test F de Fisher..), des tests non paramétriques ont été proposés.</a:t>
            </a:r>
            <a:r>
              <a:rPr lang="fr-FR" sz="1200" b="0" i="1" kern="1200" dirty="0">
                <a:solidFill>
                  <a:schemeClr val="tx1"/>
                </a:solidFill>
                <a:effectLst/>
                <a:latin typeface="+mn-lt"/>
                <a:ea typeface="+mn-ea"/>
                <a:cs typeface="+mn-cs"/>
              </a:rPr>
              <a:t> Remarque : l'utilisation du test de Mann-Whitney constitue une alternative non paramétrique au test t de </a:t>
            </a:r>
            <a:r>
              <a:rPr lang="fr-FR" sz="1200" b="0" i="1" kern="1200" dirty="0" err="1">
                <a:solidFill>
                  <a:schemeClr val="tx1"/>
                </a:solidFill>
                <a:effectLst/>
                <a:latin typeface="+mn-lt"/>
                <a:ea typeface="+mn-ea"/>
                <a:cs typeface="+mn-cs"/>
              </a:rPr>
              <a:t>Student</a:t>
            </a:r>
            <a:r>
              <a:rPr lang="fr-FR" sz="1200" b="0" i="1" kern="1200" dirty="0">
                <a:solidFill>
                  <a:schemeClr val="tx1"/>
                </a:solidFill>
                <a:effectLst/>
                <a:latin typeface="+mn-lt"/>
                <a:ea typeface="+mn-ea"/>
                <a:cs typeface="+mn-cs"/>
              </a:rPr>
              <a:t> (équivalent à l'analyse de variance à 1 facteur dans le cas de deux échantillons). Comme pour le test t de </a:t>
            </a:r>
            <a:r>
              <a:rPr lang="fr-FR" sz="1200" b="0" i="1" kern="1200" dirty="0" err="1">
                <a:solidFill>
                  <a:schemeClr val="tx1"/>
                </a:solidFill>
                <a:effectLst/>
                <a:latin typeface="+mn-lt"/>
                <a:ea typeface="+mn-ea"/>
                <a:cs typeface="+mn-cs"/>
              </a:rPr>
              <a:t>Student</a:t>
            </a:r>
            <a:r>
              <a:rPr lang="fr-FR" sz="1200" b="0" i="1" kern="1200" dirty="0">
                <a:solidFill>
                  <a:schemeClr val="tx1"/>
                </a:solidFill>
                <a:effectLst/>
                <a:latin typeface="+mn-lt"/>
                <a:ea typeface="+mn-ea"/>
                <a:cs typeface="+mn-cs"/>
              </a:rPr>
              <a:t>, les échantillons peuvent être de tailles différentes.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9</a:t>
            </a:fld>
            <a:endParaRPr lang="fr-FR"/>
          </a:p>
        </p:txBody>
      </p:sp>
    </p:spTree>
    <p:extLst>
      <p:ext uri="{BB962C8B-B14F-4D97-AF65-F5344CB8AC3E}">
        <p14:creationId xmlns:p14="http://schemas.microsoft.com/office/powerpoint/2010/main" val="1194986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L'</a:t>
            </a:r>
            <a:r>
              <a:rPr lang="fr-FR" sz="1200" b="1" i="0" kern="1200" dirty="0">
                <a:solidFill>
                  <a:schemeClr val="tx1"/>
                </a:solidFill>
                <a:effectLst/>
                <a:latin typeface="+mn-lt"/>
                <a:ea typeface="+mn-ea"/>
                <a:cs typeface="+mn-cs"/>
              </a:rPr>
              <a:t>ANOVA</a:t>
            </a:r>
            <a:r>
              <a:rPr lang="fr-FR" sz="1200" b="0" i="0" kern="1200" dirty="0">
                <a:solidFill>
                  <a:schemeClr val="tx1"/>
                </a:solidFill>
                <a:effectLst/>
                <a:latin typeface="+mn-lt"/>
                <a:ea typeface="+mn-ea"/>
                <a:cs typeface="+mn-cs"/>
              </a:rPr>
              <a:t> est un test statistique qui généralise le test t − </a:t>
            </a:r>
            <a:r>
              <a:rPr lang="fr-FR" sz="1200" b="0" i="0" kern="1200" dirty="0" err="1">
                <a:solidFill>
                  <a:schemeClr val="tx1"/>
                </a:solidFill>
                <a:effectLst/>
                <a:latin typeface="+mn-lt"/>
                <a:ea typeface="+mn-ea"/>
                <a:cs typeface="+mn-cs"/>
              </a:rPr>
              <a:t>Student</a:t>
            </a:r>
            <a:r>
              <a:rPr lang="fr-FR" sz="1200" b="0" i="0" kern="1200" dirty="0">
                <a:solidFill>
                  <a:schemeClr val="tx1"/>
                </a:solidFill>
                <a:effectLst/>
                <a:latin typeface="+mn-lt"/>
                <a:ea typeface="+mn-ea"/>
                <a:cs typeface="+mn-cs"/>
              </a:rPr>
              <a:t> au cadre de </a:t>
            </a:r>
            <a:r>
              <a:rPr lang="fr-FR" sz="1200" b="1" i="0" kern="1200" dirty="0">
                <a:solidFill>
                  <a:schemeClr val="tx1"/>
                </a:solidFill>
                <a:effectLst/>
                <a:latin typeface="+mn-lt"/>
                <a:ea typeface="+mn-ea"/>
                <a:cs typeface="+mn-cs"/>
              </a:rPr>
              <a:t>comparaisons</a:t>
            </a:r>
            <a:r>
              <a:rPr lang="fr-FR" sz="1200" b="0" i="0" kern="1200" dirty="0">
                <a:solidFill>
                  <a:schemeClr val="tx1"/>
                </a:solidFill>
                <a:effectLst/>
                <a:latin typeface="+mn-lt"/>
                <a:ea typeface="+mn-ea"/>
                <a:cs typeface="+mn-cs"/>
              </a:rPr>
              <a:t> de plusieurs </a:t>
            </a:r>
            <a:r>
              <a:rPr lang="fr-FR" sz="1200" b="1" i="0" kern="1200" dirty="0">
                <a:solidFill>
                  <a:schemeClr val="tx1"/>
                </a:solidFill>
                <a:effectLst/>
                <a:latin typeface="+mn-lt"/>
                <a:ea typeface="+mn-ea"/>
                <a:cs typeface="+mn-cs"/>
              </a:rPr>
              <a:t>moyennes</a:t>
            </a:r>
            <a:endParaRPr lang="fr-FR" sz="1200" b="0"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10</a:t>
            </a:fld>
            <a:endParaRPr lang="fr-FR"/>
          </a:p>
        </p:txBody>
      </p:sp>
    </p:spTree>
    <p:extLst>
      <p:ext uri="{BB962C8B-B14F-4D97-AF65-F5344CB8AC3E}">
        <p14:creationId xmlns:p14="http://schemas.microsoft.com/office/powerpoint/2010/main" val="690038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RM :</a:t>
            </a:r>
          </a:p>
          <a:p>
            <a:r>
              <a:rPr lang="fr-FR" dirty="0"/>
              <a:t>- Ici il s’agit de variables qualitatives</a:t>
            </a:r>
          </a:p>
          <a:p>
            <a:r>
              <a:rPr lang="fr-FR" dirty="0"/>
              <a:t>- Le message est donc : pour les variables qualitatives on va comparer les proportions</a:t>
            </a:r>
          </a:p>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11</a:t>
            </a:fld>
            <a:endParaRPr lang="fr-FR"/>
          </a:p>
        </p:txBody>
      </p:sp>
    </p:spTree>
    <p:extLst>
      <p:ext uri="{BB962C8B-B14F-4D97-AF65-F5344CB8AC3E}">
        <p14:creationId xmlns:p14="http://schemas.microsoft.com/office/powerpoint/2010/main" val="4062384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EB4CDA5-A9A6-400E-BCBB-6F5D6673C78C}" type="datetime1">
              <a:rPr lang="fr-FR" smtClean="0"/>
              <a:t>23/07/2025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4250257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AD959AE-01EB-46AD-B69F-792915C78F18}" type="datetime1">
              <a:rPr lang="fr-FR" smtClean="0"/>
              <a:t>23/07/2025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919551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51C17A2-8322-4E4A-9FAE-87A4A4E58A07}" type="datetime1">
              <a:rPr lang="fr-FR" smtClean="0"/>
              <a:t>23/07/2025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929026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38588"/>
            <a:ext cx="40386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p:txBody>
          <a:bodyPr/>
          <a:lstStyle>
            <a:lvl1pPr>
              <a:defRPr/>
            </a:lvl1pPr>
          </a:lstStyle>
          <a:p>
            <a:pPr>
              <a:defRPr/>
            </a:pPr>
            <a:fld id="{CC1A2608-D7BC-4BCE-89A8-605037BE4D07}" type="datetime1">
              <a:rPr lang="fr-FR" smtClean="0"/>
              <a:t>23/07/2025</a:t>
            </a:fld>
            <a:endParaRPr lang="fr-FR"/>
          </a:p>
        </p:txBody>
      </p:sp>
      <p:sp>
        <p:nvSpPr>
          <p:cNvPr id="7" name="Rectangle 5"/>
          <p:cNvSpPr>
            <a:spLocks noGrp="1" noChangeArrowheads="1"/>
          </p:cNvSpPr>
          <p:nvPr>
            <p:ph type="ftr" sz="quarter" idx="11"/>
          </p:nvPr>
        </p:nvSpPr>
        <p:spPr/>
        <p:txBody>
          <a:bodyPr/>
          <a:lstStyle>
            <a:lvl1pPr>
              <a:defRPr/>
            </a:lvl1pPr>
          </a:lstStyle>
          <a:p>
            <a:pPr>
              <a:defRPr/>
            </a:pPr>
            <a:endParaRPr lang="fr-FR"/>
          </a:p>
        </p:txBody>
      </p:sp>
      <p:sp>
        <p:nvSpPr>
          <p:cNvPr id="8" name="Rectangle 6"/>
          <p:cNvSpPr>
            <a:spLocks noGrp="1" noChangeArrowheads="1"/>
          </p:cNvSpPr>
          <p:nvPr>
            <p:ph type="sldNum" sz="quarter" idx="12"/>
          </p:nvPr>
        </p:nvSpPr>
        <p:spPr/>
        <p:txBody>
          <a:bodyPr/>
          <a:lstStyle>
            <a:lvl1pPr>
              <a:defRPr/>
            </a:lvl1pPr>
          </a:lstStyle>
          <a:p>
            <a:pPr>
              <a:defRPr/>
            </a:pPr>
            <a:fld id="{31733964-1953-498C-9759-C4F3875C7FC4}" type="slidenum">
              <a:rPr lang="fr-FR"/>
              <a:pPr>
                <a:defRPr/>
              </a:pPr>
              <a:t>‹N°›</a:t>
            </a:fld>
            <a:endParaRPr lang="fr-FR"/>
          </a:p>
        </p:txBody>
      </p:sp>
    </p:spTree>
    <p:extLst>
      <p:ext uri="{BB962C8B-B14F-4D97-AF65-F5344CB8AC3E}">
        <p14:creationId xmlns:p14="http://schemas.microsoft.com/office/powerpoint/2010/main" val="1852811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r>
              <a:rPr lang="fr-FR"/>
              <a:t>05/12/2016</a:t>
            </a:r>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
        <p:nvSpPr>
          <p:cNvPr id="8" name="Espace réservé du contenu 7"/>
          <p:cNvSpPr>
            <a:spLocks noGrp="1"/>
          </p:cNvSpPr>
          <p:nvPr>
            <p:ph sz="quarter" idx="13"/>
          </p:nvPr>
        </p:nvSpPr>
        <p:spPr>
          <a:xfrm>
            <a:off x="0" y="0"/>
            <a:ext cx="9144000" cy="103663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798655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A0B56841-9B1D-421D-A27A-C44B5455B844}"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161119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BEF400C8-4FAE-45F1-8714-ECA990EBAF77}"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836225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98CA9238-4D52-4549-B8A2-6B6B76845424}"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98901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lt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27A68381-B8BF-4E5B-98AB-DF6CF6392A0C}"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564276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endParaRPr lang="fr-FR" altLang="fr-FR">
              <a:solidFill>
                <a:srgbClr val="000000"/>
              </a:solidFill>
            </a:endParaRPr>
          </a:p>
        </p:txBody>
      </p:sp>
      <p:sp>
        <p:nvSpPr>
          <p:cNvPr id="8" name="Espace réservé du pied de page 7"/>
          <p:cNvSpPr>
            <a:spLocks noGrp="1"/>
          </p:cNvSpPr>
          <p:nvPr>
            <p:ph type="ftr" sz="quarter" idx="11"/>
          </p:nvPr>
        </p:nvSpPr>
        <p:spPr/>
        <p:txBody>
          <a:bodyPr/>
          <a:lstStyle>
            <a:lvl1pPr>
              <a:defRPr/>
            </a:lvl1pPr>
          </a:lstStyle>
          <a:p>
            <a:endParaRPr lang="fr-FR" altLang="fr-FR">
              <a:solidFill>
                <a:srgbClr val="000000"/>
              </a:solidFill>
            </a:endParaRPr>
          </a:p>
        </p:txBody>
      </p:sp>
      <p:sp>
        <p:nvSpPr>
          <p:cNvPr id="9" name="Espace réservé du numéro de diapositive 8"/>
          <p:cNvSpPr>
            <a:spLocks noGrp="1"/>
          </p:cNvSpPr>
          <p:nvPr>
            <p:ph type="sldNum" sz="quarter" idx="12"/>
          </p:nvPr>
        </p:nvSpPr>
        <p:spPr/>
        <p:txBody>
          <a:bodyPr/>
          <a:lstStyle>
            <a:lvl1pPr>
              <a:defRPr/>
            </a:lvl1pPr>
          </a:lstStyle>
          <a:p>
            <a:fld id="{327D9185-410B-41A2-871F-AFEAB4ED3251}"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888783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lvl1pPr>
              <a:defRPr/>
            </a:lvl1pPr>
          </a:lstStyle>
          <a:p>
            <a:endParaRPr lang="fr-FR" altLang="fr-FR">
              <a:solidFill>
                <a:srgbClr val="000000"/>
              </a:solidFill>
            </a:endParaRPr>
          </a:p>
        </p:txBody>
      </p:sp>
      <p:sp>
        <p:nvSpPr>
          <p:cNvPr id="4" name="Espace réservé du pied de page 3"/>
          <p:cNvSpPr>
            <a:spLocks noGrp="1"/>
          </p:cNvSpPr>
          <p:nvPr>
            <p:ph type="ftr" sz="quarter" idx="11"/>
          </p:nvPr>
        </p:nvSpPr>
        <p:spPr/>
        <p:txBody>
          <a:bodyPr/>
          <a:lstStyle>
            <a:lvl1pPr>
              <a:defRPr/>
            </a:lvl1pPr>
          </a:lstStyle>
          <a:p>
            <a:endParaRPr lang="fr-FR" altLang="fr-FR">
              <a:solidFill>
                <a:srgbClr val="000000"/>
              </a:solidFill>
            </a:endParaRPr>
          </a:p>
        </p:txBody>
      </p:sp>
      <p:sp>
        <p:nvSpPr>
          <p:cNvPr id="5" name="Espace réservé du numéro de diapositive 4"/>
          <p:cNvSpPr>
            <a:spLocks noGrp="1"/>
          </p:cNvSpPr>
          <p:nvPr>
            <p:ph type="sldNum" sz="quarter" idx="12"/>
          </p:nvPr>
        </p:nvSpPr>
        <p:spPr/>
        <p:txBody>
          <a:bodyPr/>
          <a:lstStyle>
            <a:lvl1pPr>
              <a:defRPr/>
            </a:lvl1pPr>
          </a:lstStyle>
          <a:p>
            <a:fld id="{8158E9AC-B557-4FC3-B605-0926F49E1A53}"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99991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B87B80C-B49C-4125-BE61-A7B414CB24B8}" type="datetime1">
              <a:rPr lang="fr-FR" smtClean="0"/>
              <a:t>23/07/2025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766767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ltLang="fr-FR">
              <a:solidFill>
                <a:srgbClr val="000000"/>
              </a:solidFill>
            </a:endParaRPr>
          </a:p>
        </p:txBody>
      </p:sp>
      <p:sp>
        <p:nvSpPr>
          <p:cNvPr id="3" name="Espace réservé du pied de page 2"/>
          <p:cNvSpPr>
            <a:spLocks noGrp="1"/>
          </p:cNvSpPr>
          <p:nvPr>
            <p:ph type="ftr" sz="quarter" idx="11"/>
          </p:nvPr>
        </p:nvSpPr>
        <p:spPr/>
        <p:txBody>
          <a:bodyPr/>
          <a:lstStyle>
            <a:lvl1pPr>
              <a:defRPr/>
            </a:lvl1pPr>
          </a:lstStyle>
          <a:p>
            <a:endParaRPr lang="fr-FR" altLang="fr-FR">
              <a:solidFill>
                <a:srgbClr val="000000"/>
              </a:solidFill>
            </a:endParaRPr>
          </a:p>
        </p:txBody>
      </p:sp>
      <p:sp>
        <p:nvSpPr>
          <p:cNvPr id="4" name="Espace réservé du numéro de diapositive 3"/>
          <p:cNvSpPr>
            <a:spLocks noGrp="1"/>
          </p:cNvSpPr>
          <p:nvPr>
            <p:ph type="sldNum" sz="quarter" idx="12"/>
          </p:nvPr>
        </p:nvSpPr>
        <p:spPr/>
        <p:txBody>
          <a:bodyPr/>
          <a:lstStyle>
            <a:lvl1pPr>
              <a:defRPr/>
            </a:lvl1pPr>
          </a:lstStyle>
          <a:p>
            <a:fld id="{40E2D703-F8CD-4084-B3ED-2E2F2033A0F5}"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971386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lt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719E24FD-7B10-479D-ABD7-CDB3F260A365}"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465399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lt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5DCFD914-C32C-4B19-BC64-7DF3CCE83F21}"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849176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401D9E9C-EDAE-4DA9-87AE-4741D291C872}"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38167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0C7E2368-1F16-47E0-8ABD-37B571A5C9F7}"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518829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a:t>Modifiez le style du titre</a:t>
            </a:r>
          </a:p>
        </p:txBody>
      </p:sp>
      <p:sp>
        <p:nvSpPr>
          <p:cNvPr id="3" name="Espace réservé du tableau 2"/>
          <p:cNvSpPr>
            <a:spLocks noGrp="1"/>
          </p:cNvSpPr>
          <p:nvPr>
            <p:ph type="tbl" idx="1"/>
          </p:nvPr>
        </p:nvSpPr>
        <p:spPr>
          <a:xfrm>
            <a:off x="685800" y="1981200"/>
            <a:ext cx="7772400" cy="4114800"/>
          </a:xfrm>
        </p:spPr>
        <p:txBody>
          <a:bodyPr/>
          <a:lstStyle/>
          <a:p>
            <a:endParaRPr lang="fr-FR"/>
          </a:p>
        </p:txBody>
      </p:sp>
      <p:sp>
        <p:nvSpPr>
          <p:cNvPr id="4" name="Espace réservé de la date 3"/>
          <p:cNvSpPr>
            <a:spLocks noGrp="1"/>
          </p:cNvSpPr>
          <p:nvPr>
            <p:ph type="dt" sz="half" idx="10"/>
          </p:nvPr>
        </p:nvSpPr>
        <p:spPr>
          <a:xfrm>
            <a:off x="685800" y="6248400"/>
            <a:ext cx="1905000" cy="457200"/>
          </a:xfrm>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a:xfrm>
            <a:off x="3124200" y="6248400"/>
            <a:ext cx="2895600" cy="457200"/>
          </a:xfrm>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a:xfrm>
            <a:off x="8101013" y="6356350"/>
            <a:ext cx="792162" cy="312738"/>
          </a:xfrm>
        </p:spPr>
        <p:txBody>
          <a:bodyPr/>
          <a:lstStyle>
            <a:lvl1pPr>
              <a:defRPr/>
            </a:lvl1pPr>
          </a:lstStyle>
          <a:p>
            <a:fld id="{E58AB1D0-5092-48C7-B02D-4EB17B8D468C}"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20750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4B8D4C14-6152-4CB5-8F5B-C1C321FF9F55}" type="datetime1">
              <a:rPr lang="fr-FR" smtClean="0"/>
              <a:t>23/07/2025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344791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A9F1933-D6E6-46D3-B998-058964024D26}" type="datetime1">
              <a:rPr lang="fr-FR" smtClean="0"/>
              <a:t>23/07/2025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2431064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890CC80-6A2D-4D10-B88A-A77EE8B9DCDF}" type="datetime1">
              <a:rPr lang="fr-FR" smtClean="0"/>
              <a:t>23/07/2025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321551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69B47DF-0AEC-49FA-8EDC-A1D8DE7FD097}" type="datetime1">
              <a:rPr lang="fr-FR" smtClean="0"/>
              <a:t>23/07/2025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238516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993904E-3469-416B-A48F-71FC0A718679}" type="datetime1">
              <a:rPr lang="fr-FR" smtClean="0"/>
              <a:t>23/07/2025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474998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1B16414-1DC2-473D-BBC8-9784C37F1C77}" type="datetime1">
              <a:rPr lang="fr-FR" smtClean="0"/>
              <a:t>23/07/2025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1114690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23FB3C3-5E21-4766-B4CB-685C29046177}" type="datetime1">
              <a:rPr lang="fr-FR" smtClean="0"/>
              <a:t>23/07/2025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3529309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E3CC8-6A88-4F3A-B486-802CB5501B66}" type="datetime1">
              <a:rPr lang="fr-FR" smtClean="0"/>
              <a:t>23/07/2025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3EEBC-01D1-47DA-9950-BF4FE64FDA11}" type="slidenum">
              <a:rPr lang="fr-FR" smtClean="0"/>
              <a:t>‹N°›</a:t>
            </a:fld>
            <a:endParaRPr lang="fr-FR"/>
          </a:p>
        </p:txBody>
      </p:sp>
    </p:spTree>
    <p:extLst>
      <p:ext uri="{BB962C8B-B14F-4D97-AF65-F5344CB8AC3E}">
        <p14:creationId xmlns:p14="http://schemas.microsoft.com/office/powerpoint/2010/main" val="4095875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fr-FR" alt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fr-FR" altLang="fr-FR">
              <a:solidFill>
                <a:srgbClr val="000000"/>
              </a:solidFill>
            </a:endParaRPr>
          </a:p>
        </p:txBody>
      </p:sp>
      <p:sp>
        <p:nvSpPr>
          <p:cNvPr id="1030" name="Rectangle 6"/>
          <p:cNvSpPr>
            <a:spLocks noGrp="1" noChangeArrowheads="1"/>
          </p:cNvSpPr>
          <p:nvPr>
            <p:ph type="sldNum" sz="quarter" idx="4"/>
          </p:nvPr>
        </p:nvSpPr>
        <p:spPr bwMode="auto">
          <a:xfrm>
            <a:off x="8101013" y="6356350"/>
            <a:ext cx="792162"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latin typeface="+mn-lt"/>
              </a:defRPr>
            </a:lvl1pPr>
          </a:lstStyle>
          <a:p>
            <a:pPr eaLnBrk="0" hangingPunct="0"/>
            <a:fld id="{294D9E55-7C32-4C6F-AB62-FF4ACF4F99A0}" type="slidenum">
              <a:rPr lang="fr-FR" altLang="fr-FR" smtClean="0">
                <a:solidFill>
                  <a:srgbClr val="000000"/>
                </a:solidFill>
              </a:rPr>
              <a:pPr eaLnBrk="0" hangingPunct="0"/>
              <a:t>‹N°›</a:t>
            </a:fld>
            <a:endParaRPr lang="fr-FR" altLang="fr-FR">
              <a:solidFill>
                <a:srgbClr val="000000"/>
              </a:solidFill>
            </a:endParaRPr>
          </a:p>
        </p:txBody>
      </p:sp>
    </p:spTree>
    <p:extLst>
      <p:ext uri="{BB962C8B-B14F-4D97-AF65-F5344CB8AC3E}">
        <p14:creationId xmlns:p14="http://schemas.microsoft.com/office/powerpoint/2010/main" val="20719947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Arial" charset="0"/>
        </a:defRPr>
      </a:lvl2pPr>
      <a:lvl3pPr algn="ctr" rtl="0" eaLnBrk="0" fontAlgn="base" hangingPunct="0">
        <a:spcBef>
          <a:spcPct val="0"/>
        </a:spcBef>
        <a:spcAft>
          <a:spcPct val="0"/>
        </a:spcAft>
        <a:defRPr sz="3600" b="1">
          <a:solidFill>
            <a:schemeClr val="accent2"/>
          </a:solidFill>
          <a:latin typeface="Arial" charset="0"/>
        </a:defRPr>
      </a:lvl3pPr>
      <a:lvl4pPr algn="ctr" rtl="0" eaLnBrk="0" fontAlgn="base" hangingPunct="0">
        <a:spcBef>
          <a:spcPct val="0"/>
        </a:spcBef>
        <a:spcAft>
          <a:spcPct val="0"/>
        </a:spcAft>
        <a:defRPr sz="3600" b="1">
          <a:solidFill>
            <a:schemeClr val="accent2"/>
          </a:solidFill>
          <a:latin typeface="Arial" charset="0"/>
        </a:defRPr>
      </a:lvl4pPr>
      <a:lvl5pPr algn="ctr" rtl="0" eaLnBrk="0" fontAlgn="base" hangingPunct="0">
        <a:spcBef>
          <a:spcPct val="0"/>
        </a:spcBef>
        <a:spcAft>
          <a:spcPct val="0"/>
        </a:spcAft>
        <a:defRPr sz="3600" b="1">
          <a:solidFill>
            <a:schemeClr val="accent2"/>
          </a:solidFill>
          <a:latin typeface="Arial" charset="0"/>
        </a:defRPr>
      </a:lvl5pPr>
      <a:lvl6pPr marL="457200" algn="ctr" rtl="0" eaLnBrk="0" fontAlgn="base" hangingPunct="0">
        <a:spcBef>
          <a:spcPct val="0"/>
        </a:spcBef>
        <a:spcAft>
          <a:spcPct val="0"/>
        </a:spcAft>
        <a:defRPr sz="3600" b="1">
          <a:solidFill>
            <a:schemeClr val="accent2"/>
          </a:solidFill>
          <a:latin typeface="Arial" charset="0"/>
        </a:defRPr>
      </a:lvl6pPr>
      <a:lvl7pPr marL="914400" algn="ctr" rtl="0" eaLnBrk="0" fontAlgn="base" hangingPunct="0">
        <a:spcBef>
          <a:spcPct val="0"/>
        </a:spcBef>
        <a:spcAft>
          <a:spcPct val="0"/>
        </a:spcAft>
        <a:defRPr sz="3600" b="1">
          <a:solidFill>
            <a:schemeClr val="accent2"/>
          </a:solidFill>
          <a:latin typeface="Arial" charset="0"/>
        </a:defRPr>
      </a:lvl7pPr>
      <a:lvl8pPr marL="1371600" algn="ctr" rtl="0" eaLnBrk="0" fontAlgn="base" hangingPunct="0">
        <a:spcBef>
          <a:spcPct val="0"/>
        </a:spcBef>
        <a:spcAft>
          <a:spcPct val="0"/>
        </a:spcAft>
        <a:defRPr sz="3600" b="1">
          <a:solidFill>
            <a:schemeClr val="accent2"/>
          </a:solidFill>
          <a:latin typeface="Arial" charset="0"/>
        </a:defRPr>
      </a:lvl8pPr>
      <a:lvl9pPr marL="1828800" algn="ctr" rtl="0" eaLnBrk="0" fontAlgn="base" hangingPunct="0">
        <a:spcBef>
          <a:spcPct val="0"/>
        </a:spcBef>
        <a:spcAft>
          <a:spcPct val="0"/>
        </a:spcAft>
        <a:defRPr sz="36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b="1">
          <a:solidFill>
            <a:schemeClr val="tx1"/>
          </a:solidFill>
          <a:latin typeface="Times New Roman" pitchFamily="18"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png"/><Relationship Id="rId5" Type="http://schemas.openxmlformats.org/officeDocument/2006/relationships/image" Target="../media/image13.gif"/><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1.xml"/><Relationship Id="rId7" Type="http://schemas.openxmlformats.org/officeDocument/2006/relationships/image" Target="../media/image15.emf"/><Relationship Id="rId12"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7.emf"/><Relationship Id="rId5" Type="http://schemas.openxmlformats.org/officeDocument/2006/relationships/image" Target="../media/image14.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8.png"/><Relationship Id="rId3" Type="http://schemas.openxmlformats.org/officeDocument/2006/relationships/notesSlide" Target="../notesSlides/notesSlide18.xml"/><Relationship Id="rId7" Type="http://schemas.openxmlformats.org/officeDocument/2006/relationships/oleObject" Target="../embeddings/oleObject6.bin"/><Relationship Id="rId12"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e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6.emf"/><Relationship Id="rId4" Type="http://schemas.openxmlformats.org/officeDocument/2006/relationships/image" Target="../media/image20.png"/><Relationship Id="rId9"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7.emf"/><Relationship Id="rId3" Type="http://schemas.openxmlformats.org/officeDocument/2006/relationships/notesSlide" Target="../notesSlides/notesSlide22.xml"/><Relationship Id="rId7" Type="http://schemas.openxmlformats.org/officeDocument/2006/relationships/image" Target="../media/image14.emf"/><Relationship Id="rId12"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16.emf"/><Relationship Id="rId5" Type="http://schemas.openxmlformats.org/officeDocument/2006/relationships/image" Target="../media/image20.png"/><Relationship Id="rId10" Type="http://schemas.openxmlformats.org/officeDocument/2006/relationships/oleObject" Target="../embeddings/oleObject11.bin"/><Relationship Id="rId4" Type="http://schemas.openxmlformats.org/officeDocument/2006/relationships/image" Target="../media/image21.png"/><Relationship Id="rId9" Type="http://schemas.openxmlformats.org/officeDocument/2006/relationships/image" Target="../media/image15.emf"/><Relationship Id="rId1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5.wma"/><Relationship Id="rId7" Type="http://schemas.openxmlformats.org/officeDocument/2006/relationships/image" Target="../media/image22.emf"/><Relationship Id="rId2" Type="http://schemas.microsoft.com/office/2007/relationships/media" Target="../media/media15.wma"/><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notesSlide" Target="../notesSlides/notesSlide23.xml"/><Relationship Id="rId4"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image" Target="../media/image23.gi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Julie.haesebaert@chu-lyon.f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773CF73B-EE6F-4DE0-8BB2-250E1D09050D}" type="slidenum">
              <a:rPr lang="fr-FR" smtClean="0"/>
              <a:pPr>
                <a:defRPr/>
              </a:pPr>
              <a:t>1</a:t>
            </a:fld>
            <a:endParaRPr lang="fr-FR"/>
          </a:p>
        </p:txBody>
      </p:sp>
      <p:sp>
        <p:nvSpPr>
          <p:cNvPr id="6" name="Titre 1"/>
          <p:cNvSpPr txBox="1">
            <a:spLocks/>
          </p:cNvSpPr>
          <p:nvPr/>
        </p:nvSpPr>
        <p:spPr bwMode="auto">
          <a:xfrm>
            <a:off x="0" y="358650"/>
            <a:ext cx="9036496" cy="163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b="1" dirty="0">
                <a:solidFill>
                  <a:schemeClr val="accent6"/>
                </a:solidFill>
              </a:rPr>
              <a:t>LCA  </a:t>
            </a:r>
          </a:p>
          <a:p>
            <a:r>
              <a:rPr lang="fr-FR" b="1" dirty="0">
                <a:solidFill>
                  <a:schemeClr val="accent6"/>
                </a:solidFill>
              </a:rPr>
              <a:t>interprétation des résultats</a:t>
            </a:r>
          </a:p>
        </p:txBody>
      </p:sp>
      <p:sp>
        <p:nvSpPr>
          <p:cNvPr id="8" name="ZoneTexte 7"/>
          <p:cNvSpPr txBox="1"/>
          <p:nvPr/>
        </p:nvSpPr>
        <p:spPr>
          <a:xfrm>
            <a:off x="395536" y="5059482"/>
            <a:ext cx="2880320" cy="1661993"/>
          </a:xfrm>
          <a:prstGeom prst="rect">
            <a:avLst/>
          </a:prstGeom>
          <a:noFill/>
        </p:spPr>
        <p:txBody>
          <a:bodyPr wrap="square" rtlCol="0">
            <a:spAutoFit/>
          </a:bodyPr>
          <a:lstStyle/>
          <a:p>
            <a:r>
              <a:rPr lang="fr-FR" sz="2200" i="1" dirty="0"/>
              <a:t>Diaporama réalisé par : </a:t>
            </a:r>
            <a:r>
              <a:rPr lang="fr-FR" sz="2200" dirty="0"/>
              <a:t>	</a:t>
            </a:r>
          </a:p>
          <a:p>
            <a:pPr algn="r"/>
            <a:r>
              <a:rPr lang="fr-FR" sz="2200" i="1" dirty="0"/>
              <a:t>Pr AM Schott</a:t>
            </a:r>
          </a:p>
          <a:p>
            <a:pPr algn="r"/>
            <a:r>
              <a:rPr lang="fr-FR" i="1" dirty="0"/>
              <a:t>Pr J Haesebaert</a:t>
            </a:r>
          </a:p>
          <a:p>
            <a:pPr algn="r"/>
            <a:r>
              <a:rPr lang="fr-FR" i="1" dirty="0"/>
              <a:t>Dr H Rouzé</a:t>
            </a:r>
          </a:p>
        </p:txBody>
      </p:sp>
      <p:sp>
        <p:nvSpPr>
          <p:cNvPr id="9" name="Forme libre 8"/>
          <p:cNvSpPr/>
          <p:nvPr/>
        </p:nvSpPr>
        <p:spPr>
          <a:xfrm>
            <a:off x="1835696" y="2450776"/>
            <a:ext cx="5160267" cy="25814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185340 w 5986065"/>
              <a:gd name="connsiteY0" fmla="*/ 0 h 623529"/>
              <a:gd name="connsiteX1" fmla="*/ 103461 w 5986065"/>
              <a:gd name="connsiteY1" fmla="*/ 292655 h 623529"/>
              <a:gd name="connsiteX2" fmla="*/ 1842690 w 5986065"/>
              <a:gd name="connsiteY2" fmla="*/ 619125 h 623529"/>
              <a:gd name="connsiteX3" fmla="*/ 3890565 w 5986065"/>
              <a:gd name="connsiteY3" fmla="*/ 485775 h 623529"/>
              <a:gd name="connsiteX4" fmla="*/ 5643165 w 5986065"/>
              <a:gd name="connsiteY4" fmla="*/ 552450 h 623529"/>
              <a:gd name="connsiteX5" fmla="*/ 5986065 w 5986065"/>
              <a:gd name="connsiteY5" fmla="*/ 561975 h 623529"/>
              <a:gd name="connsiteX0" fmla="*/ 0 w 6372225"/>
              <a:gd name="connsiteY0" fmla="*/ 197013 h 353817"/>
              <a:gd name="connsiteX1" fmla="*/ 489621 w 6372225"/>
              <a:gd name="connsiteY1" fmla="*/ 22943 h 353817"/>
              <a:gd name="connsiteX2" fmla="*/ 2228850 w 6372225"/>
              <a:gd name="connsiteY2" fmla="*/ 349413 h 353817"/>
              <a:gd name="connsiteX3" fmla="*/ 4276725 w 6372225"/>
              <a:gd name="connsiteY3" fmla="*/ 216063 h 353817"/>
              <a:gd name="connsiteX4" fmla="*/ 6029325 w 6372225"/>
              <a:gd name="connsiteY4" fmla="*/ 282738 h 353817"/>
              <a:gd name="connsiteX5" fmla="*/ 6372225 w 6372225"/>
              <a:gd name="connsiteY5" fmla="*/ 292263 h 353817"/>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61121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5743575"/>
              <a:gd name="connsiteY0" fmla="*/ 54828 h 275236"/>
              <a:gd name="connsiteX1" fmla="*/ 432471 w 5743575"/>
              <a:gd name="connsiteY1" fmla="*/ 42683 h 275236"/>
              <a:gd name="connsiteX2" fmla="*/ 1600200 w 5743575"/>
              <a:gd name="connsiteY2" fmla="*/ 273903 h 275236"/>
              <a:gd name="connsiteX3" fmla="*/ 3648075 w 5743575"/>
              <a:gd name="connsiteY3" fmla="*/ 140553 h 275236"/>
              <a:gd name="connsiteX4" fmla="*/ 5400675 w 5743575"/>
              <a:gd name="connsiteY4" fmla="*/ 207228 h 275236"/>
              <a:gd name="connsiteX5" fmla="*/ 5743575 w 5743575"/>
              <a:gd name="connsiteY5" fmla="*/ 216753 h 275236"/>
              <a:gd name="connsiteX0" fmla="*/ 704361 w 5362086"/>
              <a:gd name="connsiteY0" fmla="*/ 0 h 1430083"/>
              <a:gd name="connsiteX1" fmla="*/ 50982 w 5362086"/>
              <a:gd name="connsiteY1" fmla="*/ 1197530 h 1430083"/>
              <a:gd name="connsiteX2" fmla="*/ 1218711 w 5362086"/>
              <a:gd name="connsiteY2" fmla="*/ 1428750 h 1430083"/>
              <a:gd name="connsiteX3" fmla="*/ 3266586 w 5362086"/>
              <a:gd name="connsiteY3" fmla="*/ 1295400 h 1430083"/>
              <a:gd name="connsiteX4" fmla="*/ 5019186 w 5362086"/>
              <a:gd name="connsiteY4" fmla="*/ 1362075 h 1430083"/>
              <a:gd name="connsiteX5" fmla="*/ 5362086 w 5362086"/>
              <a:gd name="connsiteY5" fmla="*/ 1371600 h 1430083"/>
              <a:gd name="connsiteX0" fmla="*/ 877921 w 5535646"/>
              <a:gd name="connsiteY0" fmla="*/ 0 h 1430083"/>
              <a:gd name="connsiteX1" fmla="*/ 224542 w 5535646"/>
              <a:gd name="connsiteY1" fmla="*/ 1197530 h 1430083"/>
              <a:gd name="connsiteX2" fmla="*/ 1392271 w 5535646"/>
              <a:gd name="connsiteY2" fmla="*/ 1428750 h 1430083"/>
              <a:gd name="connsiteX3" fmla="*/ 3440146 w 5535646"/>
              <a:gd name="connsiteY3" fmla="*/ 1295400 h 1430083"/>
              <a:gd name="connsiteX4" fmla="*/ 5192746 w 5535646"/>
              <a:gd name="connsiteY4" fmla="*/ 1362075 h 1430083"/>
              <a:gd name="connsiteX5" fmla="*/ 5535646 w 5535646"/>
              <a:gd name="connsiteY5" fmla="*/ 1371600 h 1430083"/>
              <a:gd name="connsiteX0" fmla="*/ 877921 w 5535646"/>
              <a:gd name="connsiteY0" fmla="*/ 0 h 1477896"/>
              <a:gd name="connsiteX1" fmla="*/ 224542 w 5535646"/>
              <a:gd name="connsiteY1" fmla="*/ 1197530 h 1477896"/>
              <a:gd name="connsiteX2" fmla="*/ 1392271 w 5535646"/>
              <a:gd name="connsiteY2" fmla="*/ 1428750 h 1477896"/>
              <a:gd name="connsiteX3" fmla="*/ 3440146 w 5535646"/>
              <a:gd name="connsiteY3" fmla="*/ 1295400 h 1477896"/>
              <a:gd name="connsiteX4" fmla="*/ 5192746 w 5535646"/>
              <a:gd name="connsiteY4" fmla="*/ 1362075 h 1477896"/>
              <a:gd name="connsiteX5" fmla="*/ 5535646 w 5535646"/>
              <a:gd name="connsiteY5" fmla="*/ 1371600 h 1477896"/>
              <a:gd name="connsiteX0" fmla="*/ 0 w 5311104"/>
              <a:gd name="connsiteY0" fmla="*/ 0 h 280366"/>
              <a:gd name="connsiteX1" fmla="*/ 1167729 w 5311104"/>
              <a:gd name="connsiteY1" fmla="*/ 231220 h 280366"/>
              <a:gd name="connsiteX2" fmla="*/ 3215604 w 5311104"/>
              <a:gd name="connsiteY2" fmla="*/ 97870 h 280366"/>
              <a:gd name="connsiteX3" fmla="*/ 4968204 w 5311104"/>
              <a:gd name="connsiteY3" fmla="*/ 164545 h 280366"/>
              <a:gd name="connsiteX4" fmla="*/ 5311104 w 5311104"/>
              <a:gd name="connsiteY4" fmla="*/ 174070 h 280366"/>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501604"/>
              <a:gd name="connsiteY0" fmla="*/ 0 h 157447"/>
              <a:gd name="connsiteX1" fmla="*/ 1358229 w 5501604"/>
              <a:gd name="connsiteY1" fmla="*/ 155020 h 157447"/>
              <a:gd name="connsiteX2" fmla="*/ 3406104 w 5501604"/>
              <a:gd name="connsiteY2" fmla="*/ 21670 h 157447"/>
              <a:gd name="connsiteX3" fmla="*/ 5158704 w 5501604"/>
              <a:gd name="connsiteY3" fmla="*/ 88345 h 157447"/>
              <a:gd name="connsiteX4" fmla="*/ 5501604 w 5501604"/>
              <a:gd name="connsiteY4" fmla="*/ 97870 h 157447"/>
              <a:gd name="connsiteX0" fmla="*/ 0 w 5501604"/>
              <a:gd name="connsiteY0" fmla="*/ 16098 h 171194"/>
              <a:gd name="connsiteX1" fmla="*/ 1358229 w 5501604"/>
              <a:gd name="connsiteY1" fmla="*/ 171118 h 171194"/>
              <a:gd name="connsiteX2" fmla="*/ 3406104 w 5501604"/>
              <a:gd name="connsiteY2" fmla="*/ 37768 h 171194"/>
              <a:gd name="connsiteX3" fmla="*/ 5158704 w 5501604"/>
              <a:gd name="connsiteY3" fmla="*/ 104443 h 171194"/>
              <a:gd name="connsiteX4" fmla="*/ 5501604 w 5501604"/>
              <a:gd name="connsiteY4" fmla="*/ 113968 h 171194"/>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4"/>
              <a:gd name="connsiteX1" fmla="*/ 1853529 w 5501604"/>
              <a:gd name="connsiteY1" fmla="*/ 243900 h 243954"/>
              <a:gd name="connsiteX2" fmla="*/ 3406104 w 5501604"/>
              <a:gd name="connsiteY2" fmla="*/ 34350 h 243954"/>
              <a:gd name="connsiteX3" fmla="*/ 5158704 w 5501604"/>
              <a:gd name="connsiteY3" fmla="*/ 101025 h 243954"/>
              <a:gd name="connsiteX4" fmla="*/ 5501604 w 5501604"/>
              <a:gd name="connsiteY4" fmla="*/ 110550 h 243954"/>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26734 h 258024"/>
              <a:gd name="connsiteX1" fmla="*/ 1853529 w 5501604"/>
              <a:gd name="connsiteY1" fmla="*/ 257954 h 258024"/>
              <a:gd name="connsiteX2" fmla="*/ 3406104 w 5501604"/>
              <a:gd name="connsiteY2" fmla="*/ 48404 h 258024"/>
              <a:gd name="connsiteX3" fmla="*/ 5092029 w 5501604"/>
              <a:gd name="connsiteY3" fmla="*/ 76979 h 258024"/>
              <a:gd name="connsiteX4" fmla="*/ 5501604 w 5501604"/>
              <a:gd name="connsiteY4" fmla="*/ 124604 h 258024"/>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160267"/>
              <a:gd name="connsiteY0" fmla="*/ 12448 h 258144"/>
              <a:gd name="connsiteX1" fmla="*/ 1512192 w 5160267"/>
              <a:gd name="connsiteY1" fmla="*/ 257955 h 258144"/>
              <a:gd name="connsiteX2" fmla="*/ 3064767 w 5160267"/>
              <a:gd name="connsiteY2" fmla="*/ 48405 h 258144"/>
              <a:gd name="connsiteX3" fmla="*/ 4750692 w 5160267"/>
              <a:gd name="connsiteY3" fmla="*/ 76980 h 258144"/>
              <a:gd name="connsiteX4" fmla="*/ 5160267 w 5160267"/>
              <a:gd name="connsiteY4" fmla="*/ 124605 h 25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0267" h="258144">
                <a:moveTo>
                  <a:pt x="0" y="12448"/>
                </a:moveTo>
                <a:cubicBezTo>
                  <a:pt x="637533" y="46222"/>
                  <a:pt x="1001398" y="251962"/>
                  <a:pt x="1512192" y="257955"/>
                </a:cubicBezTo>
                <a:cubicBezTo>
                  <a:pt x="2022986" y="263948"/>
                  <a:pt x="2448817" y="126193"/>
                  <a:pt x="3064767" y="48405"/>
                </a:cubicBezTo>
                <a:cubicBezTo>
                  <a:pt x="3680717" y="-29383"/>
                  <a:pt x="4074417" y="-8745"/>
                  <a:pt x="4750692" y="76980"/>
                </a:cubicBezTo>
                <a:lnTo>
                  <a:pt x="5160267" y="124605"/>
                </a:lnTo>
              </a:path>
            </a:pathLst>
          </a:custGeom>
          <a:noFill/>
          <a:ln w="2540">
            <a:solidFill>
              <a:srgbClr val="078F9D"/>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5A79B"/>
              </a:solidFill>
            </a:endParaRPr>
          </a:p>
        </p:txBody>
      </p:sp>
      <p:sp>
        <p:nvSpPr>
          <p:cNvPr id="10" name="ZoneTexte 9"/>
          <p:cNvSpPr txBox="1"/>
          <p:nvPr/>
        </p:nvSpPr>
        <p:spPr>
          <a:xfrm>
            <a:off x="3275856" y="2987101"/>
            <a:ext cx="2592288" cy="1938992"/>
          </a:xfrm>
          <a:prstGeom prst="rect">
            <a:avLst/>
          </a:prstGeom>
          <a:noFill/>
        </p:spPr>
        <p:txBody>
          <a:bodyPr wrap="square" rtlCol="0">
            <a:spAutoFit/>
          </a:bodyPr>
          <a:lstStyle/>
          <a:p>
            <a:pPr algn="ctr"/>
            <a:r>
              <a:rPr lang="fr-FR" sz="2400" b="1" dirty="0">
                <a:solidFill>
                  <a:schemeClr val="accent6"/>
                </a:solidFill>
              </a:rPr>
              <a:t>UE LCA</a:t>
            </a:r>
          </a:p>
          <a:p>
            <a:pPr algn="ctr"/>
            <a:endParaRPr lang="fr-FR" b="1" dirty="0">
              <a:solidFill>
                <a:schemeClr val="accent6"/>
              </a:solidFill>
            </a:endParaRPr>
          </a:p>
          <a:p>
            <a:pPr algn="ctr"/>
            <a:r>
              <a:rPr lang="fr-FR" dirty="0">
                <a:latin typeface="Calibri" pitchFamily="34" charset="0"/>
              </a:rPr>
              <a:t>DFGSM3 – Lyon-Est</a:t>
            </a:r>
          </a:p>
          <a:p>
            <a:pPr algn="ctr"/>
            <a:endParaRPr lang="fr-FR" dirty="0">
              <a:latin typeface="Calibri" pitchFamily="34" charset="0"/>
            </a:endParaRPr>
          </a:p>
          <a:p>
            <a:pPr algn="ctr"/>
            <a:r>
              <a:rPr lang="fr-FR" dirty="0">
                <a:latin typeface="Calibri" pitchFamily="34" charset="0"/>
              </a:rPr>
              <a:t>2025-2026</a:t>
            </a:r>
          </a:p>
          <a:p>
            <a:pPr algn="ctr"/>
            <a:endParaRPr lang="fr-FR" sz="2400" dirty="0"/>
          </a:p>
        </p:txBody>
      </p:sp>
    </p:spTree>
    <p:extLst>
      <p:ext uri="{BB962C8B-B14F-4D97-AF65-F5344CB8AC3E}">
        <p14:creationId xmlns:p14="http://schemas.microsoft.com/office/powerpoint/2010/main" val="599944635"/>
      </p:ext>
    </p:extLst>
  </p:cSld>
  <p:clrMapOvr>
    <a:masterClrMapping/>
  </p:clrMapOvr>
  <mc:AlternateContent xmlns:mc="http://schemas.openxmlformats.org/markup-compatibility/2006" xmlns:p14="http://schemas.microsoft.com/office/powerpoint/2010/main">
    <mc:Choice Requires="p14">
      <p:transition spd="slow" p14:dur="2000" advTm="13336"/>
    </mc:Choice>
    <mc:Fallback xmlns="">
      <p:transition spd="slow" advTm="1333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4544" y="2270941"/>
            <a:ext cx="8892480" cy="3277888"/>
          </a:xfrm>
        </p:spPr>
        <p:txBody>
          <a:bodyPr>
            <a:normAutofit/>
          </a:bodyPr>
          <a:lstStyle/>
          <a:p>
            <a:pPr marL="457200" lvl="1" indent="0" algn="ctr">
              <a:buNone/>
            </a:pPr>
            <a:r>
              <a:rPr lang="fr-FR" sz="2400" b="1" dirty="0"/>
              <a:t>Comparer k&gt;2 groupes indépendants</a:t>
            </a:r>
          </a:p>
          <a:p>
            <a:pPr marL="457200" lvl="1" indent="0" algn="ctr">
              <a:buNone/>
            </a:pPr>
            <a:r>
              <a:rPr lang="fr-FR" sz="2400" dirty="0"/>
              <a:t>Vérifier que distributions normales </a:t>
            </a:r>
          </a:p>
          <a:p>
            <a:pPr marL="457200" lvl="1" indent="0">
              <a:buNone/>
            </a:pPr>
            <a:endParaRPr lang="fr-FR" sz="2400" b="1" dirty="0"/>
          </a:p>
          <a:p>
            <a:pPr marL="914400" lvl="2" indent="0">
              <a:buNone/>
            </a:pPr>
            <a:endParaRPr lang="fr-FR" dirty="0"/>
          </a:p>
        </p:txBody>
      </p:sp>
      <p:sp>
        <p:nvSpPr>
          <p:cNvPr id="4" name="Espace réservé du numéro de diapositive 3"/>
          <p:cNvSpPr>
            <a:spLocks noGrp="1"/>
          </p:cNvSpPr>
          <p:nvPr>
            <p:ph type="sldNum" sz="quarter" idx="12"/>
          </p:nvPr>
        </p:nvSpPr>
        <p:spPr/>
        <p:txBody>
          <a:bodyPr/>
          <a:lstStyle/>
          <a:p>
            <a:fld id="{5AE3501D-4FBD-4929-9012-C1840B8A86F6}" type="slidenum">
              <a:rPr lang="fr-FR" smtClean="0"/>
              <a:pPr/>
              <a:t>10</a:t>
            </a:fld>
            <a:endParaRPr lang="fr-FR" dirty="0"/>
          </a:p>
        </p:txBody>
      </p:sp>
      <p:sp>
        <p:nvSpPr>
          <p:cNvPr id="10" name="Titre 1"/>
          <p:cNvSpPr>
            <a:spLocks noGrp="1"/>
          </p:cNvSpPr>
          <p:nvPr>
            <p:ph type="title"/>
          </p:nvPr>
        </p:nvSpPr>
        <p:spPr>
          <a:xfrm>
            <a:off x="338336" y="393742"/>
            <a:ext cx="8229600" cy="864096"/>
          </a:xfrm>
        </p:spPr>
        <p:txBody>
          <a:bodyPr>
            <a:normAutofit fontScale="90000"/>
          </a:bodyPr>
          <a:lstStyle/>
          <a:p>
            <a:r>
              <a:rPr lang="fr-FR" sz="3600" b="1" dirty="0">
                <a:solidFill>
                  <a:schemeClr val="tx2"/>
                </a:solidFill>
              </a:rPr>
              <a:t>Critère de Jugement = Variable quantitative</a:t>
            </a:r>
            <a:br>
              <a:rPr lang="fr-FR" sz="3600" b="1" dirty="0">
                <a:solidFill>
                  <a:schemeClr val="tx2"/>
                </a:solidFill>
              </a:rPr>
            </a:br>
            <a:r>
              <a:rPr lang="fr-FR" sz="2700" b="1" dirty="0">
                <a:solidFill>
                  <a:srgbClr val="1F497D"/>
                </a:solidFill>
              </a:rPr>
              <a:t>test statistiques</a:t>
            </a:r>
            <a:endParaRPr lang="fr-FR" sz="3600" b="1" dirty="0">
              <a:solidFill>
                <a:schemeClr val="tx2"/>
              </a:solidFill>
            </a:endParaRPr>
          </a:p>
        </p:txBody>
      </p:sp>
      <p:sp>
        <p:nvSpPr>
          <p:cNvPr id="6" name="Flèche droite 5"/>
          <p:cNvSpPr/>
          <p:nvPr/>
        </p:nvSpPr>
        <p:spPr>
          <a:xfrm rot="8369086" flipV="1">
            <a:off x="2402626" y="3529662"/>
            <a:ext cx="1304820" cy="13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560679" y="3293196"/>
            <a:ext cx="583443" cy="369332"/>
          </a:xfrm>
          <a:prstGeom prst="rect">
            <a:avLst/>
          </a:prstGeom>
          <a:noFill/>
        </p:spPr>
        <p:txBody>
          <a:bodyPr wrap="square" rtlCol="0">
            <a:spAutoFit/>
          </a:bodyPr>
          <a:lstStyle/>
          <a:p>
            <a:r>
              <a:rPr lang="fr-FR" b="1" dirty="0"/>
              <a:t>Oui</a:t>
            </a:r>
          </a:p>
        </p:txBody>
      </p:sp>
      <p:sp>
        <p:nvSpPr>
          <p:cNvPr id="19" name="ZoneTexte 18"/>
          <p:cNvSpPr txBox="1"/>
          <p:nvPr/>
        </p:nvSpPr>
        <p:spPr>
          <a:xfrm>
            <a:off x="5212693" y="3284984"/>
            <a:ext cx="583443" cy="369332"/>
          </a:xfrm>
          <a:prstGeom prst="rect">
            <a:avLst/>
          </a:prstGeom>
          <a:noFill/>
        </p:spPr>
        <p:txBody>
          <a:bodyPr wrap="square" rtlCol="0">
            <a:spAutoFit/>
          </a:bodyPr>
          <a:lstStyle/>
          <a:p>
            <a:r>
              <a:rPr lang="fr-FR" b="1" dirty="0"/>
              <a:t>Non</a:t>
            </a:r>
          </a:p>
        </p:txBody>
      </p:sp>
      <p:sp>
        <p:nvSpPr>
          <p:cNvPr id="21" name="Espace réservé du contenu 2"/>
          <p:cNvSpPr txBox="1">
            <a:spLocks/>
          </p:cNvSpPr>
          <p:nvPr/>
        </p:nvSpPr>
        <p:spPr>
          <a:xfrm>
            <a:off x="5707659" y="4711977"/>
            <a:ext cx="3195388" cy="20094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lvl="1" indent="0" algn="ctr">
              <a:buNone/>
            </a:pPr>
            <a:r>
              <a:rPr lang="fr-FR" sz="2000" dirty="0"/>
              <a:t>test de </a:t>
            </a:r>
            <a:r>
              <a:rPr lang="fr-FR" sz="2000" dirty="0" err="1"/>
              <a:t>Kruskall</a:t>
            </a:r>
            <a:r>
              <a:rPr lang="fr-FR" sz="2000" dirty="0"/>
              <a:t>-Wallis</a:t>
            </a:r>
          </a:p>
          <a:p>
            <a:pPr marL="88900" lvl="1" indent="0" algn="ctr">
              <a:buNone/>
            </a:pPr>
            <a:endParaRPr lang="fr-FR" sz="2000" i="1" dirty="0"/>
          </a:p>
          <a:p>
            <a:pPr marL="88900" lvl="1" indent="0" algn="ctr">
              <a:buNone/>
            </a:pPr>
            <a:r>
              <a:rPr lang="fr-FR" sz="2000" i="1" dirty="0"/>
              <a:t>Si groupes appariés </a:t>
            </a:r>
          </a:p>
          <a:p>
            <a:pPr marL="88900" lvl="1" indent="0" algn="ctr">
              <a:buNone/>
            </a:pPr>
            <a:r>
              <a:rPr lang="fr-FR" sz="2000" dirty="0"/>
              <a:t>test de Friedmann</a:t>
            </a:r>
            <a:endParaRPr lang="fr-FR" sz="2000" i="1" dirty="0"/>
          </a:p>
          <a:p>
            <a:pPr marL="88900" lvl="1" indent="0" algn="ctr">
              <a:buFont typeface="Arial" panose="020B0604020202020204" pitchFamily="34" charset="0"/>
              <a:buNone/>
            </a:pPr>
            <a:endParaRPr lang="fr-FR" sz="2000" dirty="0"/>
          </a:p>
          <a:p>
            <a:pPr marL="914400" lvl="2" indent="0">
              <a:buFont typeface="Arial" panose="020B0604020202020204" pitchFamily="34" charset="0"/>
              <a:buNone/>
            </a:pPr>
            <a:endParaRPr lang="fr-FR" sz="2000" dirty="0"/>
          </a:p>
        </p:txBody>
      </p:sp>
      <p:sp>
        <p:nvSpPr>
          <p:cNvPr id="12" name="AutoShape 14" descr="RÃ©sultat de recherche d'images pour &quot;distribution non gaussienn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62" name="Picture 18" descr="RÃ©sultat de recherche d'images pour &quot;distribution non gaussienne&quo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70" t="20446" r="8230" b="12869"/>
          <a:stretch/>
        </p:blipFill>
        <p:spPr bwMode="auto">
          <a:xfrm>
            <a:off x="5707659" y="3291444"/>
            <a:ext cx="3277947" cy="1289684"/>
          </a:xfrm>
          <a:prstGeom prst="rect">
            <a:avLst/>
          </a:prstGeom>
          <a:noFill/>
          <a:extLst>
            <a:ext uri="{909E8E84-426E-40DD-AFC4-6F175D3DCCD1}">
              <a14:hiddenFill xmlns:a14="http://schemas.microsoft.com/office/drawing/2010/main">
                <a:solidFill>
                  <a:srgbClr val="FFFFFF"/>
                </a:solidFill>
              </a14:hiddenFill>
            </a:ext>
          </a:extLst>
        </p:spPr>
      </p:pic>
      <p:sp>
        <p:nvSpPr>
          <p:cNvPr id="25" name="Flèche droite 24"/>
          <p:cNvSpPr/>
          <p:nvPr/>
        </p:nvSpPr>
        <p:spPr>
          <a:xfrm rot="2549879" flipV="1">
            <a:off x="4599367" y="3538525"/>
            <a:ext cx="1304820" cy="13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contenu 2"/>
          <p:cNvSpPr txBox="1">
            <a:spLocks/>
          </p:cNvSpPr>
          <p:nvPr/>
        </p:nvSpPr>
        <p:spPr>
          <a:xfrm>
            <a:off x="-180528" y="4783985"/>
            <a:ext cx="3384376" cy="20293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lvl="1" indent="0" algn="ctr">
              <a:buNone/>
            </a:pPr>
            <a:r>
              <a:rPr lang="fr-FR" sz="2000" dirty="0"/>
              <a:t>ANOVA ou ANCOVA</a:t>
            </a:r>
          </a:p>
          <a:p>
            <a:pPr marL="88900" lvl="1" indent="0" algn="ctr">
              <a:buFont typeface="Arial" panose="020B0604020202020204" pitchFamily="34" charset="0"/>
              <a:buNone/>
            </a:pPr>
            <a:endParaRPr lang="fr-FR" sz="2000" dirty="0"/>
          </a:p>
          <a:p>
            <a:pPr marL="88900" lvl="1" indent="0" algn="ctr">
              <a:buFont typeface="Arial" panose="020B0604020202020204" pitchFamily="34" charset="0"/>
              <a:buNone/>
            </a:pPr>
            <a:r>
              <a:rPr lang="fr-FR" sz="2000" i="1" dirty="0"/>
              <a:t>Si groupes appariés </a:t>
            </a:r>
          </a:p>
          <a:p>
            <a:pPr marL="88900" lvl="1" indent="0" algn="ctr">
              <a:buNone/>
            </a:pPr>
            <a:r>
              <a:rPr lang="fr-FR" sz="2000" dirty="0"/>
              <a:t>ANOVA pour données répétées</a:t>
            </a:r>
          </a:p>
          <a:p>
            <a:pPr marL="88900" lvl="1" indent="0" algn="ctr">
              <a:buFont typeface="Arial" panose="020B0604020202020204" pitchFamily="34" charset="0"/>
              <a:buNone/>
            </a:pPr>
            <a:endParaRPr lang="fr-FR" sz="2000" dirty="0"/>
          </a:p>
          <a:p>
            <a:pPr marL="914400" lvl="2" indent="0">
              <a:buFont typeface="Arial" panose="020B0604020202020204" pitchFamily="34" charset="0"/>
              <a:buNone/>
            </a:pPr>
            <a:endParaRPr lang="fr-FR" sz="2000" dirty="0"/>
          </a:p>
        </p:txBody>
      </p:sp>
      <p:pic>
        <p:nvPicPr>
          <p:cNvPr id="10242" name="Picture 2" descr="RÃ©sultat de recherche d'images pour &quot;anova&quot;"/>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75" b="99751" l="10000" r="90000">
                        <a14:foregroundMark x1="59727" y1="38903" x2="83000" y2="99751"/>
                        <a14:foregroundMark x1="31636" y1="31172" x2="14000" y2="98005"/>
                      </a14:backgroundRemoval>
                    </a14:imgEffect>
                  </a14:imgLayer>
                </a14:imgProps>
              </a:ext>
              <a:ext uri="{28A0092B-C50C-407E-A947-70E740481C1C}">
                <a14:useLocalDpi xmlns:a14="http://schemas.microsoft.com/office/drawing/2010/main" val="0"/>
              </a:ext>
            </a:extLst>
          </a:blip>
          <a:srcRect/>
          <a:stretch>
            <a:fillRect/>
          </a:stretch>
        </p:blipFill>
        <p:spPr bwMode="auto">
          <a:xfrm>
            <a:off x="-224492" y="3363580"/>
            <a:ext cx="3296977" cy="120189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755681360"/>
      </p:ext>
    </p:extLst>
  </p:cSld>
  <p:clrMapOvr>
    <a:masterClrMapping/>
  </p:clrMapOvr>
  <mc:AlternateContent xmlns:mc="http://schemas.openxmlformats.org/markup-compatibility/2006" xmlns:p14="http://schemas.microsoft.com/office/powerpoint/2010/main">
    <mc:Choice Requires="p14">
      <p:transition spd="slow" p14:dur="2000" advTm="26823"/>
    </mc:Choice>
    <mc:Fallback xmlns="">
      <p:transition spd="slow" advTm="26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AE3501D-4FBD-4929-9012-C1840B8A86F6}" type="slidenum">
              <a:rPr lang="fr-FR" smtClean="0"/>
              <a:pPr/>
              <a:t>11</a:t>
            </a:fld>
            <a:endParaRPr lang="fr-FR"/>
          </a:p>
        </p:txBody>
      </p:sp>
      <p:graphicFrame>
        <p:nvGraphicFramePr>
          <p:cNvPr id="5" name="Tableau 4"/>
          <p:cNvGraphicFramePr>
            <a:graphicFrameLocks noGrp="1"/>
          </p:cNvGraphicFramePr>
          <p:nvPr>
            <p:extLst>
              <p:ext uri="{D42A27DB-BD31-4B8C-83A1-F6EECF244321}">
                <p14:modId xmlns:p14="http://schemas.microsoft.com/office/powerpoint/2010/main" val="3347492249"/>
              </p:ext>
            </p:extLst>
          </p:nvPr>
        </p:nvGraphicFramePr>
        <p:xfrm>
          <a:off x="235633" y="1628802"/>
          <a:ext cx="3866452" cy="2147716"/>
        </p:xfrm>
        <a:graphic>
          <a:graphicData uri="http://schemas.openxmlformats.org/drawingml/2006/table">
            <a:tbl>
              <a:tblPr firstRow="1" bandRow="1">
                <a:tableStyleId>{BC89EF96-8CEA-46FF-86C4-4CE0E7609802}</a:tableStyleId>
              </a:tblPr>
              <a:tblGrid>
                <a:gridCol w="1402588">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gridCol w="682054">
                  <a:extLst>
                    <a:ext uri="{9D8B030D-6E8A-4147-A177-3AD203B41FA5}">
                      <a16:colId xmlns:a16="http://schemas.microsoft.com/office/drawing/2014/main" val="20003"/>
                    </a:ext>
                  </a:extLst>
                </a:gridCol>
              </a:tblGrid>
              <a:tr h="395116">
                <a:tc>
                  <a:txBody>
                    <a:bodyPr/>
                    <a:lstStyle/>
                    <a:p>
                      <a:endParaRPr lang="fr-FR" dirty="0"/>
                    </a:p>
                  </a:txBody>
                  <a:tcPr/>
                </a:tc>
                <a:tc gridSpan="2">
                  <a:txBody>
                    <a:bodyPr/>
                    <a:lstStyle/>
                    <a:p>
                      <a:pPr algn="ctr"/>
                      <a:r>
                        <a:rPr lang="fr-FR" dirty="0"/>
                        <a:t>Guérison</a:t>
                      </a:r>
                    </a:p>
                  </a:txBody>
                  <a:tcPr/>
                </a:tc>
                <a:tc hMerge="1">
                  <a:txBody>
                    <a:bodyPr/>
                    <a:lstStyle/>
                    <a:p>
                      <a:endParaRPr lang="fr-FR" dirty="0"/>
                    </a:p>
                  </a:txBody>
                  <a:tcPr/>
                </a:tc>
                <a:tc>
                  <a:txBody>
                    <a:bodyPr/>
                    <a:lstStyle/>
                    <a:p>
                      <a:endParaRPr lang="fr-FR" dirty="0"/>
                    </a:p>
                  </a:txBody>
                  <a:tcPr/>
                </a:tc>
                <a:extLst>
                  <a:ext uri="{0D108BD9-81ED-4DB2-BD59-A6C34878D82A}">
                    <a16:rowId xmlns:a16="http://schemas.microsoft.com/office/drawing/2014/main" val="10000"/>
                  </a:ext>
                </a:extLst>
              </a:tr>
              <a:tr h="370840">
                <a:tc>
                  <a:txBody>
                    <a:bodyPr/>
                    <a:lstStyle/>
                    <a:p>
                      <a:endParaRPr lang="fr-FR"/>
                    </a:p>
                  </a:txBody>
                  <a:tcPr/>
                </a:tc>
                <a:tc>
                  <a:txBody>
                    <a:bodyPr/>
                    <a:lstStyle/>
                    <a:p>
                      <a:r>
                        <a:rPr lang="fr-FR" dirty="0"/>
                        <a:t>Oui</a:t>
                      </a:r>
                    </a:p>
                    <a:p>
                      <a:r>
                        <a:rPr lang="fr-FR" dirty="0"/>
                        <a:t>N(%)</a:t>
                      </a:r>
                    </a:p>
                  </a:txBody>
                  <a:tcPr/>
                </a:tc>
                <a:tc>
                  <a:txBody>
                    <a:bodyPr/>
                    <a:lstStyle/>
                    <a:p>
                      <a:r>
                        <a:rPr lang="fr-FR" dirty="0"/>
                        <a:t>Non</a:t>
                      </a:r>
                    </a:p>
                    <a:p>
                      <a:r>
                        <a:rPr lang="fr-FR" dirty="0"/>
                        <a:t>N (%)</a:t>
                      </a:r>
                    </a:p>
                  </a:txBody>
                  <a:tcPr/>
                </a:tc>
                <a:tc>
                  <a:txBody>
                    <a:bodyPr/>
                    <a:lstStyle/>
                    <a:p>
                      <a:r>
                        <a:rPr lang="fr-FR" dirty="0"/>
                        <a:t>Total</a:t>
                      </a:r>
                    </a:p>
                  </a:txBody>
                  <a:tcPr/>
                </a:tc>
                <a:extLst>
                  <a:ext uri="{0D108BD9-81ED-4DB2-BD59-A6C34878D82A}">
                    <a16:rowId xmlns:a16="http://schemas.microsoft.com/office/drawing/2014/main" val="10001"/>
                  </a:ext>
                </a:extLst>
              </a:tr>
              <a:tr h="370840">
                <a:tc>
                  <a:txBody>
                    <a:bodyPr/>
                    <a:lstStyle/>
                    <a:p>
                      <a:r>
                        <a:rPr lang="fr-FR" dirty="0"/>
                        <a:t>TT</a:t>
                      </a:r>
                      <a:r>
                        <a:rPr lang="fr-FR" baseline="0" dirty="0"/>
                        <a:t> nouveau</a:t>
                      </a:r>
                      <a:endParaRPr lang="fr-FR" dirty="0"/>
                    </a:p>
                  </a:txBody>
                  <a:tcPr/>
                </a:tc>
                <a:tc>
                  <a:txBody>
                    <a:bodyPr/>
                    <a:lstStyle/>
                    <a:p>
                      <a:r>
                        <a:rPr lang="fr-FR" dirty="0"/>
                        <a:t>80</a:t>
                      </a:r>
                      <a:r>
                        <a:rPr lang="fr-FR" baseline="0" dirty="0"/>
                        <a:t> (67)</a:t>
                      </a:r>
                    </a:p>
                  </a:txBody>
                  <a:tcPr/>
                </a:tc>
                <a:tc>
                  <a:txBody>
                    <a:bodyPr/>
                    <a:lstStyle/>
                    <a:p>
                      <a:r>
                        <a:rPr lang="fr-FR" dirty="0"/>
                        <a:t>40 (33)</a:t>
                      </a:r>
                    </a:p>
                  </a:txBody>
                  <a:tcPr/>
                </a:tc>
                <a:tc>
                  <a:txBody>
                    <a:bodyPr/>
                    <a:lstStyle/>
                    <a:p>
                      <a:r>
                        <a:rPr lang="fr-FR" dirty="0"/>
                        <a:t>120</a:t>
                      </a:r>
                    </a:p>
                  </a:txBody>
                  <a:tcPr/>
                </a:tc>
                <a:extLst>
                  <a:ext uri="{0D108BD9-81ED-4DB2-BD59-A6C34878D82A}">
                    <a16:rowId xmlns:a16="http://schemas.microsoft.com/office/drawing/2014/main" val="10002"/>
                  </a:ext>
                </a:extLst>
              </a:tr>
              <a:tr h="370840">
                <a:tc>
                  <a:txBody>
                    <a:bodyPr/>
                    <a:lstStyle/>
                    <a:p>
                      <a:r>
                        <a:rPr lang="fr-FR" dirty="0"/>
                        <a:t>TT</a:t>
                      </a:r>
                      <a:r>
                        <a:rPr lang="fr-FR" baseline="0" dirty="0"/>
                        <a:t> </a:t>
                      </a:r>
                      <a:r>
                        <a:rPr lang="fr-FR" dirty="0"/>
                        <a:t>référence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68 (57)</a:t>
                      </a:r>
                    </a:p>
                  </a:txBody>
                  <a:tcPr/>
                </a:tc>
                <a:tc>
                  <a:txBody>
                    <a:bodyPr/>
                    <a:lstStyle/>
                    <a:p>
                      <a:r>
                        <a:rPr lang="fr-FR" dirty="0"/>
                        <a:t>52 (43)</a:t>
                      </a:r>
                    </a:p>
                  </a:txBody>
                  <a:tcPr/>
                </a:tc>
                <a:tc>
                  <a:txBody>
                    <a:bodyPr/>
                    <a:lstStyle/>
                    <a:p>
                      <a:r>
                        <a:rPr lang="fr-FR" dirty="0"/>
                        <a:t>120</a:t>
                      </a:r>
                    </a:p>
                  </a:txBody>
                  <a:tcPr/>
                </a:tc>
                <a:extLst>
                  <a:ext uri="{0D108BD9-81ED-4DB2-BD59-A6C34878D82A}">
                    <a16:rowId xmlns:a16="http://schemas.microsoft.com/office/drawing/2014/main" val="10003"/>
                  </a:ext>
                </a:extLst>
              </a:tr>
              <a:tr h="370840">
                <a:tc>
                  <a:txBody>
                    <a:bodyPr/>
                    <a:lstStyle/>
                    <a:p>
                      <a:r>
                        <a:rPr lang="fr-FR" dirty="0"/>
                        <a:t>Total</a:t>
                      </a:r>
                    </a:p>
                  </a:txBody>
                  <a:tcPr/>
                </a:tc>
                <a:tc>
                  <a:txBody>
                    <a:bodyPr/>
                    <a:lstStyle/>
                    <a:p>
                      <a:r>
                        <a:rPr lang="fr-FR" dirty="0"/>
                        <a:t>148</a:t>
                      </a:r>
                    </a:p>
                  </a:txBody>
                  <a:tcPr/>
                </a:tc>
                <a:tc>
                  <a:txBody>
                    <a:bodyPr/>
                    <a:lstStyle/>
                    <a:p>
                      <a:r>
                        <a:rPr lang="fr-FR" dirty="0"/>
                        <a:t>92</a:t>
                      </a:r>
                    </a:p>
                  </a:txBody>
                  <a:tcPr/>
                </a:tc>
                <a:tc>
                  <a:txBody>
                    <a:bodyPr/>
                    <a:lstStyle/>
                    <a:p>
                      <a:r>
                        <a:rPr lang="fr-FR" dirty="0"/>
                        <a:t>240</a:t>
                      </a:r>
                    </a:p>
                  </a:txBody>
                  <a:tcPr/>
                </a:tc>
                <a:extLst>
                  <a:ext uri="{0D108BD9-81ED-4DB2-BD59-A6C34878D82A}">
                    <a16:rowId xmlns:a16="http://schemas.microsoft.com/office/drawing/2014/main" val="10004"/>
                  </a:ext>
                </a:extLst>
              </a:tr>
            </a:tbl>
          </a:graphicData>
        </a:graphic>
      </p:graphicFrame>
      <p:sp>
        <p:nvSpPr>
          <p:cNvPr id="8" name="Titre 1"/>
          <p:cNvSpPr>
            <a:spLocks noGrp="1"/>
          </p:cNvSpPr>
          <p:nvPr>
            <p:ph type="title"/>
          </p:nvPr>
        </p:nvSpPr>
        <p:spPr>
          <a:xfrm>
            <a:off x="457200" y="17334"/>
            <a:ext cx="8229600" cy="864096"/>
          </a:xfrm>
        </p:spPr>
        <p:txBody>
          <a:bodyPr>
            <a:normAutofit/>
          </a:bodyPr>
          <a:lstStyle/>
          <a:p>
            <a:r>
              <a:rPr lang="fr-FR" sz="3600" b="1" dirty="0">
                <a:solidFill>
                  <a:schemeClr val="tx2"/>
                </a:solidFill>
              </a:rPr>
              <a:t>Critère de Jugement = Variable qualitative</a:t>
            </a:r>
          </a:p>
        </p:txBody>
      </p:sp>
      <p:sp>
        <p:nvSpPr>
          <p:cNvPr id="10" name="Espace réservé du contenu 2"/>
          <p:cNvSpPr txBox="1">
            <a:spLocks/>
          </p:cNvSpPr>
          <p:nvPr/>
        </p:nvSpPr>
        <p:spPr>
          <a:xfrm>
            <a:off x="-108520" y="864994"/>
            <a:ext cx="5472608" cy="7880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fr-FR" sz="2000" b="1" dirty="0"/>
              <a:t>Réponse au ttt </a:t>
            </a:r>
            <a:r>
              <a:rPr lang="fr-FR" sz="2000" dirty="0"/>
              <a:t>	             		</a:t>
            </a:r>
          </a:p>
        </p:txBody>
      </p:sp>
      <p:pic>
        <p:nvPicPr>
          <p:cNvPr id="11274" name="Picture 10" descr="RÃ©sultat de recherche d'images pour &quot;tumeur rÃ©ponse au traitement&quo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226" t="34026" r="3560" b="12505"/>
          <a:stretch/>
        </p:blipFill>
        <p:spPr bwMode="auto">
          <a:xfrm>
            <a:off x="107504" y="1529502"/>
            <a:ext cx="1459768" cy="1107410"/>
          </a:xfrm>
          <a:prstGeom prst="rect">
            <a:avLst/>
          </a:prstGeom>
          <a:solidFill>
            <a:schemeClr val="bg1"/>
          </a:solidFill>
          <a:ln>
            <a:solidFill>
              <a:schemeClr val="tx1"/>
            </a:solidFill>
          </a:ln>
        </p:spPr>
      </p:pic>
      <p:sp>
        <p:nvSpPr>
          <p:cNvPr id="19" name="Espace réservé du contenu 2"/>
          <p:cNvSpPr txBox="1">
            <a:spLocks/>
          </p:cNvSpPr>
          <p:nvPr/>
        </p:nvSpPr>
        <p:spPr>
          <a:xfrm>
            <a:off x="4386419" y="1537643"/>
            <a:ext cx="4300381" cy="1171277"/>
          </a:xfrm>
          <a:prstGeom prst="rect">
            <a:avLst/>
          </a:prstGeom>
          <a:ln>
            <a:solidFill>
              <a:schemeClr val="accent6">
                <a:lumMod val="75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000" b="1" dirty="0"/>
              <a:t>Binaire : Oui/Non </a:t>
            </a:r>
          </a:p>
          <a:p>
            <a:pPr marL="0" indent="0">
              <a:buNone/>
            </a:pPr>
            <a:r>
              <a:rPr lang="fr-FR" sz="2000" dirty="0"/>
              <a:t>Comparaison des pourcentages de sujets dans chaque modalité  </a:t>
            </a:r>
          </a:p>
        </p:txBody>
      </p:sp>
      <p:sp>
        <p:nvSpPr>
          <p:cNvPr id="15" name="Rectangle à coins arrondis 14"/>
          <p:cNvSpPr/>
          <p:nvPr/>
        </p:nvSpPr>
        <p:spPr>
          <a:xfrm>
            <a:off x="86722" y="864993"/>
            <a:ext cx="4104456" cy="3284087"/>
          </a:xfrm>
          <a:prstGeom prst="roundRect">
            <a:avLst/>
          </a:prstGeom>
          <a:noFill/>
          <a:ln w="1905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1" name="Rectangle 10"/>
          <p:cNvSpPr/>
          <p:nvPr/>
        </p:nvSpPr>
        <p:spPr>
          <a:xfrm>
            <a:off x="5436096" y="5221219"/>
            <a:ext cx="3600400" cy="1200329"/>
          </a:xfrm>
          <a:prstGeom prst="rect">
            <a:avLst/>
          </a:prstGeom>
          <a:ln w="28575">
            <a:solidFill>
              <a:schemeClr val="tx2">
                <a:lumMod val="60000"/>
                <a:lumOff val="40000"/>
              </a:schemeClr>
            </a:solidFill>
          </a:ln>
        </p:spPr>
        <p:txBody>
          <a:bodyPr wrap="square">
            <a:spAutoFit/>
          </a:bodyPr>
          <a:lstStyle/>
          <a:p>
            <a:r>
              <a:rPr lang="fr-FR" sz="2000" b="1" dirty="0"/>
              <a:t>Classes Ordinales</a:t>
            </a:r>
            <a:r>
              <a:rPr lang="fr-FR" sz="2000" dirty="0"/>
              <a:t> : association sommeil et BMI par classe/catégorie</a:t>
            </a:r>
          </a:p>
          <a:p>
            <a:endParaRPr lang="fr-FR" sz="1200" dirty="0"/>
          </a:p>
        </p:txBody>
      </p:sp>
      <p:graphicFrame>
        <p:nvGraphicFramePr>
          <p:cNvPr id="12" name="Tableau 11"/>
          <p:cNvGraphicFramePr>
            <a:graphicFrameLocks noGrp="1"/>
          </p:cNvGraphicFramePr>
          <p:nvPr>
            <p:extLst>
              <p:ext uri="{D42A27DB-BD31-4B8C-83A1-F6EECF244321}">
                <p14:modId xmlns:p14="http://schemas.microsoft.com/office/powerpoint/2010/main" val="491929170"/>
              </p:ext>
            </p:extLst>
          </p:nvPr>
        </p:nvGraphicFramePr>
        <p:xfrm>
          <a:off x="116377" y="4234201"/>
          <a:ext cx="5232283" cy="2499360"/>
        </p:xfrm>
        <a:graphic>
          <a:graphicData uri="http://schemas.openxmlformats.org/drawingml/2006/table">
            <a:tbl>
              <a:tblPr firstRow="1" bandRow="1">
                <a:tableStyleId>{BC89EF96-8CEA-46FF-86C4-4CE0E7609802}</a:tableStyleId>
              </a:tblPr>
              <a:tblGrid>
                <a:gridCol w="1214002">
                  <a:extLst>
                    <a:ext uri="{9D8B030D-6E8A-4147-A177-3AD203B41FA5}">
                      <a16:colId xmlns:a16="http://schemas.microsoft.com/office/drawing/2014/main" val="20000"/>
                    </a:ext>
                  </a:extLst>
                </a:gridCol>
                <a:gridCol w="1095693">
                  <a:extLst>
                    <a:ext uri="{9D8B030D-6E8A-4147-A177-3AD203B41FA5}">
                      <a16:colId xmlns:a16="http://schemas.microsoft.com/office/drawing/2014/main" val="20001"/>
                    </a:ext>
                  </a:extLst>
                </a:gridCol>
                <a:gridCol w="1050380">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tblGrid>
              <a:tr h="370840">
                <a:tc>
                  <a:txBody>
                    <a:bodyPr/>
                    <a:lstStyle/>
                    <a:p>
                      <a:endParaRPr lang="fr-FR" sz="2000" dirty="0"/>
                    </a:p>
                  </a:txBody>
                  <a:tcPr/>
                </a:tc>
                <a:tc gridSpan="3">
                  <a:txBody>
                    <a:bodyPr/>
                    <a:lstStyle/>
                    <a:p>
                      <a:pPr algn="ctr"/>
                      <a:r>
                        <a:rPr lang="fr-FR" sz="2000" dirty="0"/>
                        <a:t>BMI</a:t>
                      </a:r>
                      <a:r>
                        <a:rPr lang="fr-FR" sz="2000" baseline="0" dirty="0"/>
                        <a:t> kg/m</a:t>
                      </a:r>
                      <a:r>
                        <a:rPr lang="fr-FR" sz="2000" baseline="30000" dirty="0"/>
                        <a:t>2</a:t>
                      </a:r>
                    </a:p>
                  </a:txBody>
                  <a:tcPr/>
                </a:tc>
                <a:tc hMerge="1">
                  <a:txBody>
                    <a:bodyPr/>
                    <a:lstStyle/>
                    <a:p>
                      <a:endParaRPr lang="fr-FR" dirty="0"/>
                    </a:p>
                  </a:txBody>
                  <a:tcPr/>
                </a:tc>
                <a:tc hMerge="1">
                  <a:txBody>
                    <a:bodyPr/>
                    <a:lstStyle/>
                    <a:p>
                      <a:endParaRPr lang="fr-FR" dirty="0"/>
                    </a:p>
                  </a:txBody>
                  <a:tcPr/>
                </a:tc>
                <a:tc>
                  <a:txBody>
                    <a:bodyPr/>
                    <a:lstStyle/>
                    <a:p>
                      <a:endParaRPr lang="fr-FR" sz="2000" dirty="0"/>
                    </a:p>
                  </a:txBody>
                  <a:tcPr/>
                </a:tc>
                <a:extLst>
                  <a:ext uri="{0D108BD9-81ED-4DB2-BD59-A6C34878D82A}">
                    <a16:rowId xmlns:a16="http://schemas.microsoft.com/office/drawing/2014/main" val="10000"/>
                  </a:ext>
                </a:extLst>
              </a:tr>
              <a:tr h="370840">
                <a:tc>
                  <a:txBody>
                    <a:bodyPr/>
                    <a:lstStyle/>
                    <a:p>
                      <a:r>
                        <a:rPr lang="fr-FR" sz="2000" dirty="0"/>
                        <a:t>Sommeil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&lt;25</a:t>
                      </a:r>
                    </a:p>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N</a:t>
                      </a:r>
                      <a:r>
                        <a:rPr lang="fr-FR" sz="2000" baseline="0" dirty="0"/>
                        <a:t> (%)</a:t>
                      </a:r>
                      <a:endParaRPr lang="fr-F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25-30 </a:t>
                      </a:r>
                    </a:p>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N</a:t>
                      </a:r>
                      <a:r>
                        <a:rPr lang="fr-FR" sz="2000" baseline="0" dirty="0"/>
                        <a:t> (%)</a:t>
                      </a:r>
                      <a:endParaRPr lang="fr-F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&gt;30</a:t>
                      </a:r>
                    </a:p>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N</a:t>
                      </a:r>
                      <a:r>
                        <a:rPr lang="fr-FR" sz="2000" baseline="0" dirty="0"/>
                        <a:t> (%)</a:t>
                      </a:r>
                      <a:endParaRPr lang="fr-FR" sz="2000" dirty="0"/>
                    </a:p>
                  </a:txBody>
                  <a:tcPr/>
                </a:tc>
                <a:tc>
                  <a:txBody>
                    <a:bodyPr/>
                    <a:lstStyle/>
                    <a:p>
                      <a:r>
                        <a:rPr lang="fr-FR" sz="2000" dirty="0"/>
                        <a:t>total</a:t>
                      </a:r>
                    </a:p>
                  </a:txBody>
                  <a:tcPr/>
                </a:tc>
                <a:extLst>
                  <a:ext uri="{0D108BD9-81ED-4DB2-BD59-A6C34878D82A}">
                    <a16:rowId xmlns:a16="http://schemas.microsoft.com/office/drawing/2014/main" val="10001"/>
                  </a:ext>
                </a:extLst>
              </a:tr>
              <a:tr h="370840">
                <a:tc>
                  <a:txBody>
                    <a:bodyPr/>
                    <a:lstStyle/>
                    <a:p>
                      <a:r>
                        <a:rPr lang="fr-FR" sz="2000" baseline="0" dirty="0"/>
                        <a:t>Bonne qualité</a:t>
                      </a:r>
                      <a:endParaRPr lang="fr-FR" sz="2000" dirty="0"/>
                    </a:p>
                  </a:txBody>
                  <a:tcPr/>
                </a:tc>
                <a:tc>
                  <a:txBody>
                    <a:bodyPr/>
                    <a:lstStyle/>
                    <a:p>
                      <a:pPr marL="0" indent="0"/>
                      <a:r>
                        <a:rPr lang="fr-FR" sz="2000" dirty="0"/>
                        <a:t>108 (45)</a:t>
                      </a:r>
                    </a:p>
                  </a:txBody>
                  <a:tcPr/>
                </a:tc>
                <a:tc>
                  <a:txBody>
                    <a:bodyPr/>
                    <a:lstStyle/>
                    <a:p>
                      <a:r>
                        <a:rPr lang="fr-FR" sz="2000" dirty="0"/>
                        <a:t>84 (35)</a:t>
                      </a:r>
                    </a:p>
                  </a:txBody>
                  <a:tcPr/>
                </a:tc>
                <a:tc>
                  <a:txBody>
                    <a:bodyPr/>
                    <a:lstStyle/>
                    <a:p>
                      <a:r>
                        <a:rPr lang="fr-FR" sz="2000" dirty="0"/>
                        <a:t>48 (20)</a:t>
                      </a:r>
                    </a:p>
                  </a:txBody>
                  <a:tcPr/>
                </a:tc>
                <a:tc>
                  <a:txBody>
                    <a:bodyPr/>
                    <a:lstStyle/>
                    <a:p>
                      <a:r>
                        <a:rPr lang="fr-FR" sz="2000" dirty="0"/>
                        <a:t>240</a:t>
                      </a:r>
                    </a:p>
                  </a:txBody>
                  <a:tcPr/>
                </a:tc>
                <a:extLst>
                  <a:ext uri="{0D108BD9-81ED-4DB2-BD59-A6C34878D82A}">
                    <a16:rowId xmlns:a16="http://schemas.microsoft.com/office/drawing/2014/main" val="10002"/>
                  </a:ext>
                </a:extLst>
              </a:tr>
              <a:tr h="370840">
                <a:tc>
                  <a:txBody>
                    <a:bodyPr/>
                    <a:lstStyle/>
                    <a:p>
                      <a:r>
                        <a:rPr lang="fr-FR" sz="2000" dirty="0"/>
                        <a:t>Mauvaise</a:t>
                      </a:r>
                      <a:r>
                        <a:rPr lang="fr-FR" sz="2000" baseline="0" dirty="0"/>
                        <a:t> qualité</a:t>
                      </a:r>
                      <a:endParaRPr lang="fr-FR" sz="2000" dirty="0"/>
                    </a:p>
                  </a:txBody>
                  <a:tcPr/>
                </a:tc>
                <a:tc>
                  <a:txBody>
                    <a:bodyPr/>
                    <a:lstStyle/>
                    <a:p>
                      <a:pPr marL="0" indent="0"/>
                      <a:r>
                        <a:rPr lang="fr-FR" sz="2000" dirty="0"/>
                        <a:t>84 (35)</a:t>
                      </a:r>
                    </a:p>
                  </a:txBody>
                  <a:tcPr/>
                </a:tc>
                <a:tc>
                  <a:txBody>
                    <a:bodyPr/>
                    <a:lstStyle/>
                    <a:p>
                      <a:r>
                        <a:rPr lang="fr-FR" sz="2000" dirty="0"/>
                        <a:t>108 (45)</a:t>
                      </a:r>
                    </a:p>
                  </a:txBody>
                  <a:tcPr/>
                </a:tc>
                <a:tc>
                  <a:txBody>
                    <a:bodyPr/>
                    <a:lstStyle/>
                    <a:p>
                      <a:r>
                        <a:rPr lang="fr-FR" sz="2000" dirty="0"/>
                        <a:t>48 (35)</a:t>
                      </a:r>
                    </a:p>
                  </a:txBody>
                  <a:tcPr/>
                </a:tc>
                <a:tc>
                  <a:txBody>
                    <a:bodyPr/>
                    <a:lstStyle/>
                    <a:p>
                      <a:r>
                        <a:rPr lang="fr-FR" sz="2000" dirty="0"/>
                        <a:t>240</a:t>
                      </a:r>
                    </a:p>
                  </a:txBody>
                  <a:tcPr/>
                </a:tc>
                <a:extLst>
                  <a:ext uri="{0D108BD9-81ED-4DB2-BD59-A6C34878D82A}">
                    <a16:rowId xmlns:a16="http://schemas.microsoft.com/office/drawing/2014/main" val="10003"/>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036761864"/>
      </p:ext>
    </p:extLst>
  </p:cSld>
  <p:clrMapOvr>
    <a:masterClrMapping/>
  </p:clrMapOvr>
  <mc:AlternateContent xmlns:mc="http://schemas.openxmlformats.org/markup-compatibility/2006" xmlns:p14="http://schemas.microsoft.com/office/powerpoint/2010/main">
    <mc:Choice Requires="p14">
      <p:transition spd="slow" p14:dur="2000" advTm="85833"/>
    </mc:Choice>
    <mc:Fallback xmlns="">
      <p:transition spd="slow" advTm="85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33132" y="3429001"/>
            <a:ext cx="8856984" cy="3096344"/>
          </a:xfrm>
        </p:spPr>
        <p:txBody>
          <a:bodyPr>
            <a:normAutofit/>
          </a:bodyPr>
          <a:lstStyle/>
          <a:p>
            <a:r>
              <a:rPr lang="fr-FR" sz="2000" b="1" dirty="0"/>
              <a:t>Comparaison de 2 proportions  </a:t>
            </a:r>
            <a:r>
              <a:rPr lang="fr-FR" sz="2000" dirty="0"/>
              <a:t>(N: effectifs attendus dans chaque case du tableau de résultats)</a:t>
            </a:r>
          </a:p>
          <a:p>
            <a:pPr lvl="1">
              <a:buFont typeface="Arial" panose="020B0604020202020204" pitchFamily="34" charset="0"/>
              <a:buChar char="•"/>
            </a:pPr>
            <a:r>
              <a:rPr lang="fr-FR" sz="2000" dirty="0"/>
              <a:t>N≥ 5 : Test du Chi² (Khi carré, Chi carré, Chi deux ou X²)</a:t>
            </a:r>
          </a:p>
          <a:p>
            <a:pPr lvl="1">
              <a:buFont typeface="Arial" panose="020B0604020202020204" pitchFamily="34" charset="0"/>
              <a:buChar char="•"/>
            </a:pPr>
            <a:r>
              <a:rPr lang="fr-FR" sz="2000" dirty="0"/>
              <a:t>N &lt;5 : Test exact de Fisher</a:t>
            </a:r>
          </a:p>
          <a:p>
            <a:pPr lvl="1">
              <a:buFont typeface="Arial" panose="020B0604020202020204" pitchFamily="34" charset="0"/>
              <a:buChar char="•"/>
            </a:pPr>
            <a:endParaRPr lang="fr-FR" sz="1000" dirty="0"/>
          </a:p>
          <a:p>
            <a:r>
              <a:rPr lang="fr-FR" sz="2000" b="1" dirty="0"/>
              <a:t>Comparaison de pourcentages appariés </a:t>
            </a:r>
          </a:p>
          <a:p>
            <a:pPr marL="720725" lvl="2" indent="-276225"/>
            <a:r>
              <a:rPr lang="fr-FR" sz="2000" dirty="0"/>
              <a:t>Test de </a:t>
            </a:r>
            <a:r>
              <a:rPr lang="fr-FR" sz="2000" dirty="0" err="1"/>
              <a:t>McNemar</a:t>
            </a:r>
          </a:p>
          <a:p>
            <a:pPr marL="0" indent="0">
              <a:buNone/>
            </a:pPr>
            <a:endParaRPr lang="fr-FR" sz="2000" b="1" dirty="0"/>
          </a:p>
        </p:txBody>
      </p:sp>
      <p:sp>
        <p:nvSpPr>
          <p:cNvPr id="4" name="Espace réservé du numéro de diapositive 3"/>
          <p:cNvSpPr>
            <a:spLocks noGrp="1"/>
          </p:cNvSpPr>
          <p:nvPr>
            <p:ph type="sldNum" sz="quarter" idx="12"/>
          </p:nvPr>
        </p:nvSpPr>
        <p:spPr/>
        <p:txBody>
          <a:bodyPr/>
          <a:lstStyle/>
          <a:p>
            <a:fld id="{5AE3501D-4FBD-4929-9012-C1840B8A86F6}" type="slidenum">
              <a:rPr lang="fr-FR" smtClean="0"/>
              <a:pPr/>
              <a:t>12</a:t>
            </a:fld>
            <a:endParaRPr lang="fr-FR"/>
          </a:p>
        </p:txBody>
      </p:sp>
      <p:sp>
        <p:nvSpPr>
          <p:cNvPr id="8" name="Titre 1"/>
          <p:cNvSpPr>
            <a:spLocks noGrp="1"/>
          </p:cNvSpPr>
          <p:nvPr>
            <p:ph type="title"/>
          </p:nvPr>
        </p:nvSpPr>
        <p:spPr>
          <a:xfrm>
            <a:off x="395536" y="188640"/>
            <a:ext cx="8229600" cy="864096"/>
          </a:xfrm>
        </p:spPr>
        <p:txBody>
          <a:bodyPr>
            <a:normAutofit/>
          </a:bodyPr>
          <a:lstStyle/>
          <a:p>
            <a:r>
              <a:rPr lang="fr-FR" sz="3600" b="1" dirty="0">
                <a:solidFill>
                  <a:schemeClr val="tx2"/>
                </a:solidFill>
              </a:rPr>
              <a:t>Critère de Jugement = Variable qualitative</a:t>
            </a:r>
          </a:p>
        </p:txBody>
      </p:sp>
      <p:sp>
        <p:nvSpPr>
          <p:cNvPr id="11" name="Rectangle 10"/>
          <p:cNvSpPr/>
          <p:nvPr/>
        </p:nvSpPr>
        <p:spPr>
          <a:xfrm>
            <a:off x="233132" y="1677577"/>
            <a:ext cx="8525189" cy="923330"/>
          </a:xfrm>
          <a:prstGeom prst="rect">
            <a:avLst/>
          </a:prstGeom>
        </p:spPr>
        <p:txBody>
          <a:bodyPr wrap="square">
            <a:spAutoFit/>
          </a:bodyPr>
          <a:lstStyle/>
          <a:p>
            <a:pPr algn="ctr"/>
            <a:r>
              <a:rPr lang="fr-FR" sz="2700" b="1" dirty="0">
                <a:solidFill>
                  <a:srgbClr val="1F497D"/>
                </a:solidFill>
                <a:ea typeface="+mj-ea"/>
                <a:cs typeface="+mj-cs"/>
              </a:rPr>
              <a:t>Quels test statistiques pour savoir si association au delà du hasard? </a:t>
            </a: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093221266"/>
      </p:ext>
    </p:extLst>
  </p:cSld>
  <p:clrMapOvr>
    <a:masterClrMapping/>
  </p:clrMapOvr>
  <mc:AlternateContent xmlns:mc="http://schemas.openxmlformats.org/markup-compatibility/2006" xmlns:p14="http://schemas.microsoft.com/office/powerpoint/2010/main">
    <mc:Choice Requires="p14">
      <p:transition spd="slow" p14:dur="2000" advTm="29475"/>
    </mc:Choice>
    <mc:Fallback xmlns="">
      <p:transition spd="slow" advTm="29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8630"/>
            <a:ext cx="8229600" cy="677046"/>
          </a:xfrm>
        </p:spPr>
        <p:txBody>
          <a:bodyPr>
            <a:normAutofit fontScale="90000"/>
          </a:bodyPr>
          <a:lstStyle/>
          <a:p>
            <a:r>
              <a:rPr lang="fr-FR" dirty="0"/>
              <a:t>En résumé</a:t>
            </a:r>
          </a:p>
        </p:txBody>
      </p:sp>
      <p:sp>
        <p:nvSpPr>
          <p:cNvPr id="3" name="Espace réservé du contenu 2"/>
          <p:cNvSpPr>
            <a:spLocks noGrp="1"/>
          </p:cNvSpPr>
          <p:nvPr>
            <p:ph idx="1"/>
          </p:nvPr>
        </p:nvSpPr>
        <p:spPr>
          <a:xfrm>
            <a:off x="179512" y="765676"/>
            <a:ext cx="8507288" cy="59557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0" fontAlgn="base" hangingPunct="0">
              <a:spcAft>
                <a:spcPct val="0"/>
              </a:spcAft>
              <a:buSzPct val="116000"/>
              <a:buFont typeface="Wingdings" pitchFamily="2" charset="2"/>
              <a:buChar char="§"/>
            </a:pPr>
            <a:r>
              <a:rPr lang="fr-FR" sz="2400" b="1" dirty="0">
                <a:solidFill>
                  <a:srgbClr val="230FAF"/>
                </a:solidFill>
                <a:latin typeface="Arial" pitchFamily="34" charset="0"/>
                <a:cs typeface="Arial" pitchFamily="34" charset="0"/>
              </a:rPr>
              <a:t>Stratégie (schématique) d’utilisation des principaux tests statistiques</a:t>
            </a:r>
          </a:p>
          <a:p>
            <a:pPr eaLnBrk="0" fontAlgn="base" hangingPunct="0">
              <a:spcAft>
                <a:spcPct val="0"/>
              </a:spcAft>
              <a:buSzPct val="116000"/>
              <a:buFont typeface="Wingdings" pitchFamily="2" charset="2"/>
              <a:buChar char="§"/>
            </a:pPr>
            <a:endParaRPr lang="fr-FR" sz="2400" b="1" dirty="0">
              <a:solidFill>
                <a:srgbClr val="230FAF"/>
              </a:solidFill>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proportions</a:t>
            </a:r>
          </a:p>
          <a:p>
            <a:pPr lvl="2" eaLnBrk="0" fontAlgn="base" hangingPunct="0">
              <a:spcAft>
                <a:spcPct val="0"/>
              </a:spcAft>
              <a:buFont typeface="Arial" charset="0"/>
            </a:pPr>
            <a:r>
              <a:rPr lang="fr-FR" sz="1800" dirty="0">
                <a:latin typeface="Arial" pitchFamily="34" charset="0"/>
                <a:cs typeface="Arial" pitchFamily="34" charset="0"/>
              </a:rPr>
              <a:t>Test du Chi², test exact de Fisher</a:t>
            </a:r>
          </a:p>
          <a:p>
            <a:pPr lvl="2" eaLnBrk="0" fontAlgn="base" hangingPunct="0">
              <a:spcAft>
                <a:spcPct val="0"/>
              </a:spcAft>
              <a:buFont typeface="Arial" charset="0"/>
            </a:pPr>
            <a:r>
              <a:rPr lang="fr-FR" sz="1800" dirty="0">
                <a:latin typeface="Arial" pitchFamily="34" charset="0"/>
                <a:cs typeface="Arial" pitchFamily="34" charset="0"/>
              </a:rPr>
              <a:t>Test de Mac </a:t>
            </a:r>
            <a:r>
              <a:rPr lang="fr-FR" sz="1800" dirty="0" err="1">
                <a:latin typeface="Arial" pitchFamily="34" charset="0"/>
                <a:cs typeface="Arial" pitchFamily="34" charset="0"/>
              </a:rPr>
              <a:t>Némar</a:t>
            </a:r>
            <a:r>
              <a:rPr lang="fr-FR" sz="1800" dirty="0">
                <a:latin typeface="Arial" pitchFamily="34" charset="0"/>
                <a:cs typeface="Arial" pitchFamily="34" charset="0"/>
              </a:rPr>
              <a:t> (séries appariées)</a:t>
            </a:r>
          </a:p>
          <a:p>
            <a:pPr lvl="2" eaLnBrk="0" fontAlgn="base" hangingPunct="0">
              <a:spcAft>
                <a:spcPct val="0"/>
              </a:spcAft>
              <a:buFont typeface="Arial" charset="0"/>
            </a:pPr>
            <a:endParaRPr lang="fr-FR" sz="1800" dirty="0">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moyennes</a:t>
            </a:r>
          </a:p>
          <a:p>
            <a:pPr lvl="2" eaLnBrk="0" fontAlgn="base" hangingPunct="0">
              <a:spcAft>
                <a:spcPct val="0"/>
              </a:spcAft>
              <a:buFont typeface="Arial" charset="0"/>
            </a:pPr>
            <a:r>
              <a:rPr lang="fr-FR" sz="1800" dirty="0">
                <a:latin typeface="Arial" pitchFamily="34" charset="0"/>
                <a:cs typeface="Arial" pitchFamily="34" charset="0"/>
              </a:rPr>
              <a:t>Test Z de l’écart réduit, Test t de </a:t>
            </a:r>
            <a:r>
              <a:rPr lang="fr-FR" sz="1800" dirty="0" err="1">
                <a:latin typeface="Arial" pitchFamily="34" charset="0"/>
                <a:cs typeface="Arial" pitchFamily="34" charset="0"/>
              </a:rPr>
              <a:t>Student</a:t>
            </a:r>
            <a:r>
              <a:rPr lang="fr-FR" sz="1800" dirty="0">
                <a:latin typeface="Arial" pitchFamily="34" charset="0"/>
                <a:cs typeface="Arial" pitchFamily="34" charset="0"/>
              </a:rPr>
              <a:t> …</a:t>
            </a:r>
          </a:p>
          <a:p>
            <a:pPr lvl="2" eaLnBrk="0" fontAlgn="base" hangingPunct="0">
              <a:spcAft>
                <a:spcPct val="0"/>
              </a:spcAft>
              <a:buFont typeface="Arial" charset="0"/>
            </a:pPr>
            <a:r>
              <a:rPr lang="fr-FR" sz="1800" dirty="0">
                <a:latin typeface="Arial" pitchFamily="34" charset="0"/>
                <a:cs typeface="Arial" pitchFamily="34" charset="0"/>
              </a:rPr>
              <a:t>Tests non paramétriques (</a:t>
            </a:r>
            <a:r>
              <a:rPr lang="fr-FR" sz="1800" dirty="0" err="1">
                <a:latin typeface="Arial" pitchFamily="34" charset="0"/>
                <a:cs typeface="Arial" pitchFamily="34" charset="0"/>
              </a:rPr>
              <a:t>Wilcoxon</a:t>
            </a:r>
            <a:r>
              <a:rPr lang="fr-FR" sz="1800" dirty="0">
                <a:latin typeface="Arial" pitchFamily="34" charset="0"/>
                <a:cs typeface="Arial" pitchFamily="34" charset="0"/>
              </a:rPr>
              <a:t>, </a:t>
            </a:r>
            <a:r>
              <a:rPr lang="fr-FR" sz="1800" dirty="0" err="1">
                <a:latin typeface="Arial" pitchFamily="34" charset="0"/>
                <a:cs typeface="Arial" pitchFamily="34" charset="0"/>
              </a:rPr>
              <a:t>Kruskall</a:t>
            </a:r>
            <a:r>
              <a:rPr lang="fr-FR" sz="1800" dirty="0">
                <a:latin typeface="Arial" pitchFamily="34" charset="0"/>
                <a:cs typeface="Arial" pitchFamily="34" charset="0"/>
              </a:rPr>
              <a:t>-Wallis)</a:t>
            </a: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endParaRPr lang="fr-FR" sz="2000" b="1" dirty="0">
              <a:latin typeface="Arial" pitchFamily="34" charset="0"/>
              <a:cs typeface="Arial" pitchFamily="34" charset="0"/>
            </a:endParaRPr>
          </a:p>
        </p:txBody>
      </p:sp>
      <p:grpSp>
        <p:nvGrpSpPr>
          <p:cNvPr id="8" name="Group 10"/>
          <p:cNvGrpSpPr>
            <a:grpSpLocks/>
          </p:cNvGrpSpPr>
          <p:nvPr/>
        </p:nvGrpSpPr>
        <p:grpSpPr bwMode="auto">
          <a:xfrm>
            <a:off x="5037048" y="1320911"/>
            <a:ext cx="1334604" cy="1066724"/>
            <a:chOff x="2856" y="1151"/>
            <a:chExt cx="3192" cy="2461"/>
          </a:xfrm>
        </p:grpSpPr>
        <p:graphicFrame>
          <p:nvGraphicFramePr>
            <p:cNvPr id="9" name="Object 11"/>
            <p:cNvGraphicFramePr>
              <a:graphicFrameLocks noChangeAspect="1"/>
            </p:cNvGraphicFramePr>
            <p:nvPr/>
          </p:nvGraphicFramePr>
          <p:xfrm>
            <a:off x="2856" y="2300"/>
            <a:ext cx="1860" cy="1312"/>
          </p:xfrm>
          <a:graphic>
            <a:graphicData uri="http://schemas.openxmlformats.org/presentationml/2006/ole">
              <mc:AlternateContent xmlns:mc="http://schemas.openxmlformats.org/markup-compatibility/2006">
                <mc:Choice xmlns:v="urn:schemas-microsoft-com:vml" Requires="v">
                  <p:oleObj spid="_x0000_s6242" name="Graphique" r:id="rId4" imgW="7772271" imgH="5486400" progId="MSGraph.Chart.8">
                    <p:embed followColorScheme="full"/>
                  </p:oleObj>
                </mc:Choice>
                <mc:Fallback>
                  <p:oleObj name="Graphique" r:id="rId4" imgW="7772271" imgH="5486400" progId="MSGraph.Chart.8">
                    <p:embed followColorScheme="full"/>
                    <p:pic>
                      <p:nvPicPr>
                        <p:cNvPr id="9" name="Object 11"/>
                        <p:cNvPicPr>
                          <a:picLocks noChangeAspect="1" noChangeArrowheads="1"/>
                        </p:cNvPicPr>
                        <p:nvPr/>
                      </p:nvPicPr>
                      <p:blipFill>
                        <a:blip r:embed="rId5"/>
                        <a:srcRect/>
                        <a:stretch>
                          <a:fillRect/>
                        </a:stretch>
                      </p:blipFill>
                      <p:spPr bwMode="auto">
                        <a:xfrm>
                          <a:off x="2856" y="2300"/>
                          <a:ext cx="1860" cy="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 name="Group 12"/>
            <p:cNvGrpSpPr>
              <a:grpSpLocks/>
            </p:cNvGrpSpPr>
            <p:nvPr/>
          </p:nvGrpSpPr>
          <p:grpSpPr bwMode="auto">
            <a:xfrm>
              <a:off x="3254" y="1151"/>
              <a:ext cx="2794" cy="2461"/>
              <a:chOff x="3264" y="1151"/>
              <a:chExt cx="2794" cy="2461"/>
            </a:xfrm>
          </p:grpSpPr>
          <p:graphicFrame>
            <p:nvGraphicFramePr>
              <p:cNvPr id="13" name="Object 15"/>
              <p:cNvGraphicFramePr>
                <a:graphicFrameLocks noChangeAspect="1"/>
              </p:cNvGraphicFramePr>
              <p:nvPr/>
            </p:nvGraphicFramePr>
            <p:xfrm>
              <a:off x="4670" y="1151"/>
              <a:ext cx="862" cy="609"/>
            </p:xfrm>
            <a:graphic>
              <a:graphicData uri="http://schemas.openxmlformats.org/presentationml/2006/ole">
                <mc:AlternateContent xmlns:mc="http://schemas.openxmlformats.org/markup-compatibility/2006">
                  <mc:Choice xmlns:v="urn:schemas-microsoft-com:vml" Requires="v">
                    <p:oleObj spid="_x0000_s6243" name="Graphique" r:id="rId6" imgW="7772271" imgH="5486400" progId="MSGraph.Chart.8">
                      <p:embed followColorScheme="full"/>
                    </p:oleObj>
                  </mc:Choice>
                  <mc:Fallback>
                    <p:oleObj name="Graphique" r:id="rId6" imgW="7772271" imgH="5486400" progId="MSGraph.Chart.8">
                      <p:embed followColorScheme="full"/>
                      <p:pic>
                        <p:nvPicPr>
                          <p:cNvPr id="13" name="Object 15"/>
                          <p:cNvPicPr>
                            <a:picLocks noChangeAspect="1" noChangeArrowheads="1"/>
                          </p:cNvPicPr>
                          <p:nvPr/>
                        </p:nvPicPr>
                        <p:blipFill>
                          <a:blip r:embed="rId7"/>
                          <a:srcRect/>
                          <a:stretch>
                            <a:fillRect/>
                          </a:stretch>
                        </p:blipFill>
                        <p:spPr bwMode="auto">
                          <a:xfrm>
                            <a:off x="4670" y="1151"/>
                            <a:ext cx="862"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6"/>
              <p:cNvGraphicFramePr>
                <a:graphicFrameLocks noChangeAspect="1"/>
              </p:cNvGraphicFramePr>
              <p:nvPr/>
            </p:nvGraphicFramePr>
            <p:xfrm>
              <a:off x="3332" y="1193"/>
              <a:ext cx="860" cy="607"/>
            </p:xfrm>
            <a:graphic>
              <a:graphicData uri="http://schemas.openxmlformats.org/presentationml/2006/ole">
                <mc:AlternateContent xmlns:mc="http://schemas.openxmlformats.org/markup-compatibility/2006">
                  <mc:Choice xmlns:v="urn:schemas-microsoft-com:vml" Requires="v">
                    <p:oleObj spid="_x0000_s6244" name="Graphique" r:id="rId8" imgW="7772271" imgH="5486400" progId="MSGraph.Chart.8">
                      <p:embed followColorScheme="full"/>
                    </p:oleObj>
                  </mc:Choice>
                  <mc:Fallback>
                    <p:oleObj name="Graphique" r:id="rId8" imgW="7772271" imgH="5486400" progId="MSGraph.Chart.8">
                      <p:embed followColorScheme="full"/>
                      <p:pic>
                        <p:nvPicPr>
                          <p:cNvPr id="14" name="Object 16"/>
                          <p:cNvPicPr>
                            <a:picLocks noChangeAspect="1" noChangeArrowheads="1"/>
                          </p:cNvPicPr>
                          <p:nvPr/>
                        </p:nvPicPr>
                        <p:blipFill>
                          <a:blip r:embed="rId9"/>
                          <a:srcRect/>
                          <a:stretch>
                            <a:fillRect/>
                          </a:stretch>
                        </p:blipFill>
                        <p:spPr bwMode="auto">
                          <a:xfrm>
                            <a:off x="3332" y="1193"/>
                            <a:ext cx="860" cy="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17"/>
              <p:cNvSpPr txBox="1">
                <a:spLocks noChangeArrowheads="1"/>
              </p:cNvSpPr>
              <p:nvPr/>
            </p:nvSpPr>
            <p:spPr bwMode="auto">
              <a:xfrm>
                <a:off x="4830" y="1220"/>
                <a:ext cx="796" cy="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900" b="1">
                    <a:solidFill>
                      <a:schemeClr val="tx1"/>
                    </a:solidFill>
                  </a:rPr>
                  <a:t>p</a:t>
                </a:r>
                <a:r>
                  <a:rPr lang="fr-FR" altLang="fr-FR" sz="900" b="1" baseline="-25000">
                    <a:solidFill>
                      <a:schemeClr val="tx1"/>
                    </a:solidFill>
                  </a:rPr>
                  <a:t>2</a:t>
                </a:r>
                <a:endParaRPr lang="fr-FR" altLang="fr-FR" sz="900" b="1">
                  <a:solidFill>
                    <a:schemeClr val="tx1"/>
                  </a:solidFill>
                </a:endParaRPr>
              </a:p>
            </p:txBody>
          </p:sp>
          <p:sp>
            <p:nvSpPr>
              <p:cNvPr id="16" name="Text Box 18"/>
              <p:cNvSpPr txBox="1">
                <a:spLocks noChangeArrowheads="1"/>
              </p:cNvSpPr>
              <p:nvPr/>
            </p:nvSpPr>
            <p:spPr bwMode="auto">
              <a:xfrm>
                <a:off x="3458" y="1162"/>
                <a:ext cx="831" cy="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00" b="1" dirty="0">
                    <a:solidFill>
                      <a:schemeClr val="tx1"/>
                    </a:solidFill>
                  </a:rPr>
                  <a:t>p</a:t>
                </a:r>
                <a:r>
                  <a:rPr lang="fr-FR" altLang="fr-FR" sz="1000" b="1" baseline="-25000" dirty="0">
                    <a:solidFill>
                      <a:schemeClr val="tx1"/>
                    </a:solidFill>
                  </a:rPr>
                  <a:t>1</a:t>
                </a:r>
                <a:endParaRPr lang="fr-FR" altLang="fr-FR" sz="1000" b="1" dirty="0">
                  <a:solidFill>
                    <a:schemeClr val="tx1"/>
                  </a:solidFill>
                </a:endParaRPr>
              </a:p>
            </p:txBody>
          </p:sp>
          <p:sp>
            <p:nvSpPr>
              <p:cNvPr id="17" name="Text Box 19"/>
              <p:cNvSpPr txBox="1">
                <a:spLocks noChangeArrowheads="1"/>
              </p:cNvSpPr>
              <p:nvPr/>
            </p:nvSpPr>
            <p:spPr bwMode="auto">
              <a:xfrm>
                <a:off x="3713" y="2488"/>
                <a:ext cx="528" cy="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50" b="1" dirty="0">
                    <a:solidFill>
                      <a:schemeClr val="tx1"/>
                    </a:solidFill>
                    <a:latin typeface="Lucida Handwriting" pitchFamily="66" charset="0"/>
                  </a:rPr>
                  <a:t>P</a:t>
                </a:r>
                <a:r>
                  <a:rPr lang="fr-FR" altLang="fr-FR" sz="1050" b="1" baseline="-25000" dirty="0">
                    <a:solidFill>
                      <a:schemeClr val="tx1"/>
                    </a:solidFill>
                    <a:latin typeface="Lucida Handwriting" pitchFamily="66" charset="0"/>
                  </a:rPr>
                  <a:t>1</a:t>
                </a:r>
                <a:endParaRPr lang="fr-FR" altLang="fr-FR" sz="1050" b="1" dirty="0">
                  <a:solidFill>
                    <a:schemeClr val="tx1"/>
                  </a:solidFill>
                  <a:latin typeface="Lucida Handwriting" pitchFamily="66" charset="0"/>
                </a:endParaRPr>
              </a:p>
            </p:txBody>
          </p:sp>
          <p:graphicFrame>
            <p:nvGraphicFramePr>
              <p:cNvPr id="18" name="Object 20"/>
              <p:cNvGraphicFramePr>
                <a:graphicFrameLocks noChangeAspect="1"/>
              </p:cNvGraphicFramePr>
              <p:nvPr/>
            </p:nvGraphicFramePr>
            <p:xfrm>
              <a:off x="4197" y="2299"/>
              <a:ext cx="1861" cy="1313"/>
            </p:xfrm>
            <a:graphic>
              <a:graphicData uri="http://schemas.openxmlformats.org/presentationml/2006/ole">
                <mc:AlternateContent xmlns:mc="http://schemas.openxmlformats.org/markup-compatibility/2006">
                  <mc:Choice xmlns:v="urn:schemas-microsoft-com:vml" Requires="v">
                    <p:oleObj spid="_x0000_s6245" name="Graphique" r:id="rId10" imgW="7772271" imgH="5486400" progId="MSGraph.Chart.8">
                      <p:embed followColorScheme="full"/>
                    </p:oleObj>
                  </mc:Choice>
                  <mc:Fallback>
                    <p:oleObj name="Graphique" r:id="rId10" imgW="7772271" imgH="5486400" progId="MSGraph.Chart.8">
                      <p:embed followColorScheme="full"/>
                      <p:pic>
                        <p:nvPicPr>
                          <p:cNvPr id="18" name="Object 20"/>
                          <p:cNvPicPr>
                            <a:picLocks noChangeAspect="1" noChangeArrowheads="1"/>
                          </p:cNvPicPr>
                          <p:nvPr/>
                        </p:nvPicPr>
                        <p:blipFill>
                          <a:blip r:embed="rId11"/>
                          <a:srcRect/>
                          <a:stretch>
                            <a:fillRect/>
                          </a:stretch>
                        </p:blipFill>
                        <p:spPr bwMode="auto">
                          <a:xfrm>
                            <a:off x="4197" y="2299"/>
                            <a:ext cx="1861" cy="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Text Box 21"/>
              <p:cNvSpPr txBox="1">
                <a:spLocks noChangeArrowheads="1"/>
              </p:cNvSpPr>
              <p:nvPr/>
            </p:nvSpPr>
            <p:spPr bwMode="auto">
              <a:xfrm>
                <a:off x="5028" y="2470"/>
                <a:ext cx="528" cy="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50" b="1">
                    <a:solidFill>
                      <a:schemeClr val="tx1"/>
                    </a:solidFill>
                    <a:latin typeface="Lucida Handwriting" pitchFamily="66" charset="0"/>
                  </a:rPr>
                  <a:t>P</a:t>
                </a:r>
                <a:r>
                  <a:rPr lang="fr-FR" altLang="fr-FR" sz="1050" b="1" baseline="-25000">
                    <a:solidFill>
                      <a:schemeClr val="tx1"/>
                    </a:solidFill>
                    <a:latin typeface="Lucida Handwriting" pitchFamily="66" charset="0"/>
                  </a:rPr>
                  <a:t>2</a:t>
                </a:r>
                <a:endParaRPr lang="fr-FR" altLang="fr-FR" sz="1050" b="1">
                  <a:solidFill>
                    <a:schemeClr val="tx1"/>
                  </a:solidFill>
                  <a:latin typeface="Lucida Handwriting" pitchFamily="66" charset="0"/>
                </a:endParaRPr>
              </a:p>
            </p:txBody>
          </p:sp>
          <p:sp>
            <p:nvSpPr>
              <p:cNvPr id="20" name="Line 22"/>
              <p:cNvSpPr>
                <a:spLocks noChangeShapeType="1"/>
              </p:cNvSpPr>
              <p:nvPr/>
            </p:nvSpPr>
            <p:spPr bwMode="auto">
              <a:xfrm flipH="1">
                <a:off x="3264" y="1488"/>
                <a:ext cx="24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1" name="Line 23"/>
              <p:cNvSpPr>
                <a:spLocks noChangeShapeType="1"/>
              </p:cNvSpPr>
              <p:nvPr/>
            </p:nvSpPr>
            <p:spPr bwMode="auto">
              <a:xfrm flipH="1">
                <a:off x="4592" y="1488"/>
                <a:ext cx="24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2" name="Line 24"/>
              <p:cNvSpPr>
                <a:spLocks noChangeShapeType="1"/>
              </p:cNvSpPr>
              <p:nvPr/>
            </p:nvSpPr>
            <p:spPr bwMode="auto">
              <a:xfrm>
                <a:off x="4016" y="1440"/>
                <a:ext cx="288"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3" name="Line 25"/>
              <p:cNvSpPr>
                <a:spLocks noChangeShapeType="1"/>
              </p:cNvSpPr>
              <p:nvPr/>
            </p:nvSpPr>
            <p:spPr bwMode="auto">
              <a:xfrm>
                <a:off x="5360" y="1440"/>
                <a:ext cx="288"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grpSp>
      </p:grpSp>
      <p:pic>
        <p:nvPicPr>
          <p:cNvPr id="8201"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79812" y="2901353"/>
            <a:ext cx="1338337" cy="77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Espace réservé du numéro de diapositive 3">
            <a:extLst>
              <a:ext uri="{FF2B5EF4-FFF2-40B4-BE49-F238E27FC236}">
                <a16:creationId xmlns:a16="http://schemas.microsoft.com/office/drawing/2014/main" id="{9D6AA26F-20D2-4F97-9445-F04F624894B7}"/>
              </a:ext>
            </a:extLst>
          </p:cNvPr>
          <p:cNvSpPr>
            <a:spLocks noGrp="1"/>
          </p:cNvSpPr>
          <p:nvPr>
            <p:ph type="sldNum" sz="quarter" idx="12"/>
          </p:nvPr>
        </p:nvSpPr>
        <p:spPr>
          <a:xfrm>
            <a:off x="6553200" y="6356350"/>
            <a:ext cx="2133600" cy="365125"/>
          </a:xfrm>
        </p:spPr>
        <p:txBody>
          <a:bodyPr/>
          <a:lstStyle/>
          <a:p>
            <a:fld id="{5AE3501D-4FBD-4929-9012-C1840B8A86F6}" type="slidenum">
              <a:rPr lang="fr-FR" smtClean="0"/>
              <a:pPr/>
              <a:t>13</a:t>
            </a:fld>
            <a:endParaRPr lang="fr-FR"/>
          </a:p>
        </p:txBody>
      </p:sp>
    </p:spTree>
    <p:extLst>
      <p:ext uri="{BB962C8B-B14F-4D97-AF65-F5344CB8AC3E}">
        <p14:creationId xmlns:p14="http://schemas.microsoft.com/office/powerpoint/2010/main" val="2885018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5071194"/>
            <a:ext cx="7416824" cy="1166118"/>
          </a:xfrm>
        </p:spPr>
        <p:txBody>
          <a:bodyPr>
            <a:noAutofit/>
          </a:bodyPr>
          <a:lstStyle/>
          <a:p>
            <a:pPr marL="0" indent="0">
              <a:buNone/>
            </a:pPr>
            <a:r>
              <a:rPr lang="fr-FR" sz="2800" b="1" dirty="0"/>
              <a:t>Risque absolu</a:t>
            </a:r>
            <a:r>
              <a:rPr lang="fr-FR" sz="2800" dirty="0"/>
              <a:t> de récidive </a:t>
            </a:r>
          </a:p>
          <a:p>
            <a:pPr marL="0" indent="0">
              <a:buNone/>
            </a:pPr>
            <a:r>
              <a:rPr lang="fr-FR" sz="2800" dirty="0"/>
              <a:t>Gp TT : </a:t>
            </a:r>
            <a:r>
              <a:rPr lang="fr-FR" sz="2800" dirty="0" err="1"/>
              <a:t>Rtt</a:t>
            </a:r>
            <a:r>
              <a:rPr lang="fr-FR" sz="2800" dirty="0"/>
              <a:t>=10% (a/</a:t>
            </a:r>
            <a:r>
              <a:rPr lang="fr-FR" sz="2800" dirty="0" err="1"/>
              <a:t>a+b</a:t>
            </a:r>
            <a:r>
              <a:rPr lang="fr-FR" sz="2800" dirty="0"/>
              <a:t>)</a:t>
            </a:r>
          </a:p>
          <a:p>
            <a:pPr marL="0" indent="0">
              <a:buNone/>
            </a:pPr>
            <a:r>
              <a:rPr lang="fr-FR" sz="2800" dirty="0"/>
              <a:t>Gp placebo: R0=40% (c/</a:t>
            </a:r>
            <a:r>
              <a:rPr lang="fr-FR" sz="2800" dirty="0" err="1"/>
              <a:t>c+d</a:t>
            </a:r>
            <a:r>
              <a:rPr lang="fr-FR" sz="2800" dirty="0"/>
              <a:t>)</a:t>
            </a:r>
          </a:p>
          <a:p>
            <a:endParaRPr lang="fr-FR" sz="2800" dirty="0"/>
          </a:p>
        </p:txBody>
      </p:sp>
      <p:sp>
        <p:nvSpPr>
          <p:cNvPr id="4" name="Espace réservé du numéro de diapositive 3"/>
          <p:cNvSpPr>
            <a:spLocks noGrp="1"/>
          </p:cNvSpPr>
          <p:nvPr>
            <p:ph type="sldNum" sz="quarter" idx="12"/>
          </p:nvPr>
        </p:nvSpPr>
        <p:spPr/>
        <p:txBody>
          <a:bodyPr/>
          <a:lstStyle/>
          <a:p>
            <a:fld id="{B943EEBC-01D1-47DA-9950-BF4FE64FDA11}" type="slidenum">
              <a:rPr lang="fr-FR" smtClean="0"/>
              <a:t>14</a:t>
            </a:fld>
            <a:endParaRPr lang="fr-FR"/>
          </a:p>
        </p:txBody>
      </p:sp>
      <p:graphicFrame>
        <p:nvGraphicFramePr>
          <p:cNvPr id="5" name="Tableau 4"/>
          <p:cNvGraphicFramePr>
            <a:graphicFrameLocks noGrp="1"/>
          </p:cNvGraphicFramePr>
          <p:nvPr>
            <p:extLst>
              <p:ext uri="{D42A27DB-BD31-4B8C-83A1-F6EECF244321}">
                <p14:modId xmlns:p14="http://schemas.microsoft.com/office/powerpoint/2010/main" val="3213644470"/>
              </p:ext>
            </p:extLst>
          </p:nvPr>
        </p:nvGraphicFramePr>
        <p:xfrm>
          <a:off x="699914" y="2475344"/>
          <a:ext cx="7616502" cy="2321809"/>
        </p:xfrm>
        <a:graphic>
          <a:graphicData uri="http://schemas.openxmlformats.org/drawingml/2006/table">
            <a:tbl>
              <a:tblPr firstRow="1" bandRow="1">
                <a:tableStyleId>{B301B821-A1FF-4177-AEE7-76D212191A09}</a:tableStyleId>
              </a:tblPr>
              <a:tblGrid>
                <a:gridCol w="1363885">
                  <a:extLst>
                    <a:ext uri="{9D8B030D-6E8A-4147-A177-3AD203B41FA5}">
                      <a16:colId xmlns:a16="http://schemas.microsoft.com/office/drawing/2014/main" val="20000"/>
                    </a:ext>
                  </a:extLst>
                </a:gridCol>
                <a:gridCol w="1450457">
                  <a:extLst>
                    <a:ext uri="{9D8B030D-6E8A-4147-A177-3AD203B41FA5}">
                      <a16:colId xmlns:a16="http://schemas.microsoft.com/office/drawing/2014/main" val="20001"/>
                    </a:ext>
                  </a:extLst>
                </a:gridCol>
                <a:gridCol w="1470192">
                  <a:extLst>
                    <a:ext uri="{9D8B030D-6E8A-4147-A177-3AD203B41FA5}">
                      <a16:colId xmlns:a16="http://schemas.microsoft.com/office/drawing/2014/main" val="20002"/>
                    </a:ext>
                  </a:extLst>
                </a:gridCol>
                <a:gridCol w="972912">
                  <a:extLst>
                    <a:ext uri="{9D8B030D-6E8A-4147-A177-3AD203B41FA5}">
                      <a16:colId xmlns:a16="http://schemas.microsoft.com/office/drawing/2014/main" val="20003"/>
                    </a:ext>
                  </a:extLst>
                </a:gridCol>
                <a:gridCol w="2359056">
                  <a:extLst>
                    <a:ext uri="{9D8B030D-6E8A-4147-A177-3AD203B41FA5}">
                      <a16:colId xmlns:a16="http://schemas.microsoft.com/office/drawing/2014/main" val="20004"/>
                    </a:ext>
                  </a:extLst>
                </a:gridCol>
              </a:tblGrid>
              <a:tr h="861316">
                <a:tc>
                  <a:txBody>
                    <a:bodyPr/>
                    <a:lstStyle/>
                    <a:p>
                      <a:endParaRPr lang="fr-FR" sz="2400" dirty="0"/>
                    </a:p>
                  </a:txBody>
                  <a:tcPr>
                    <a:lnB w="12700" cap="flat" cmpd="sng" algn="ctr">
                      <a:solidFill>
                        <a:schemeClr val="tx1"/>
                      </a:solidFill>
                      <a:prstDash val="solid"/>
                      <a:round/>
                      <a:headEnd type="none" w="med" len="med"/>
                      <a:tailEnd type="none" w="med" len="med"/>
                    </a:lnB>
                  </a:tcPr>
                </a:tc>
                <a:tc>
                  <a:txBody>
                    <a:bodyPr/>
                    <a:lstStyle/>
                    <a:p>
                      <a:pPr algn="ctr"/>
                      <a:r>
                        <a:rPr lang="fr-FR" sz="2400" dirty="0"/>
                        <a:t>Récidive</a:t>
                      </a:r>
                    </a:p>
                  </a:txBody>
                  <a:tcP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dirty="0"/>
                        <a:t>Pas de Récidive</a:t>
                      </a:r>
                    </a:p>
                  </a:txBody>
                  <a:tcPr>
                    <a:lnB w="12700" cap="flat" cmpd="sng" algn="ctr">
                      <a:solidFill>
                        <a:schemeClr val="tx1"/>
                      </a:solidFill>
                      <a:prstDash val="solid"/>
                      <a:round/>
                      <a:headEnd type="none" w="med" len="med"/>
                      <a:tailEnd type="none" w="med" len="med"/>
                    </a:lnB>
                  </a:tcPr>
                </a:tc>
                <a:tc>
                  <a:txBody>
                    <a:bodyPr/>
                    <a:lstStyle/>
                    <a:p>
                      <a:pPr algn="ctr"/>
                      <a:r>
                        <a:rPr lang="fr-FR" sz="2400" dirty="0"/>
                        <a:t>Total</a:t>
                      </a:r>
                    </a:p>
                  </a:txBody>
                  <a:tcPr>
                    <a:lnB w="12700" cap="flat" cmpd="sng" algn="ctr">
                      <a:solidFill>
                        <a:schemeClr val="tx1"/>
                      </a:solidFill>
                      <a:prstDash val="solid"/>
                      <a:round/>
                      <a:headEnd type="none" w="med" len="med"/>
                      <a:tailEnd type="none" w="med" len="med"/>
                    </a:lnB>
                  </a:tcPr>
                </a:tc>
                <a:tc>
                  <a:txBody>
                    <a:bodyPr/>
                    <a:lstStyle/>
                    <a:p>
                      <a:r>
                        <a:rPr lang="fr-FR" sz="2400" dirty="0"/>
                        <a:t>Event rate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86831">
                <a:tc>
                  <a:txBody>
                    <a:bodyPr/>
                    <a:lstStyle/>
                    <a:p>
                      <a:r>
                        <a:rPr lang="fr-FR" sz="2400" dirty="0"/>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tabLst>
                          <a:tab pos="987425" algn="l"/>
                        </a:tabLst>
                      </a:pPr>
                      <a:r>
                        <a:rPr lang="fr-FR" sz="2400" dirty="0"/>
                        <a:t>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dirty="0"/>
                        <a:t>RTT : 0.1</a:t>
                      </a:r>
                      <a:r>
                        <a:rPr lang="fr-FR" sz="2400" baseline="0" dirty="0"/>
                        <a:t> ou </a:t>
                      </a:r>
                      <a:r>
                        <a:rPr lang="fr-FR" sz="2400"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6831">
                <a:tc>
                  <a:txBody>
                    <a:bodyPr/>
                    <a:lstStyle/>
                    <a:p>
                      <a:r>
                        <a:rPr lang="fr-FR" sz="2400" dirty="0"/>
                        <a:t>Placebo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r>
                        <a:rPr lang="fr-FR" sz="24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dirty="0"/>
                        <a:t>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dirty="0"/>
                        <a:t>R0 : 0.4 ou 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86831">
                <a:tc>
                  <a:txBody>
                    <a:bodyPr/>
                    <a:lstStyle/>
                    <a:p>
                      <a:r>
                        <a:rPr lang="fr-FR" sz="2400"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r>
                        <a:rPr lang="fr-FR" sz="2400" dirty="0"/>
                        <a:t>285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dirty="0"/>
                        <a:t>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3532788624"/>
              </p:ext>
            </p:extLst>
          </p:nvPr>
        </p:nvGraphicFramePr>
        <p:xfrm>
          <a:off x="3157490" y="3429984"/>
          <a:ext cx="720080" cy="792480"/>
        </p:xfrm>
        <a:graphic>
          <a:graphicData uri="http://schemas.openxmlformats.org/drawingml/2006/table">
            <a:tbl>
              <a:tblPr firstRow="1" bandRow="1">
                <a:tableStyleId>{5940675A-B579-460E-94D1-54222C63F5DA}</a:tableStyleId>
              </a:tblPr>
              <a:tblGrid>
                <a:gridCol w="360040">
                  <a:extLst>
                    <a:ext uri="{9D8B030D-6E8A-4147-A177-3AD203B41FA5}">
                      <a16:colId xmlns:a16="http://schemas.microsoft.com/office/drawing/2014/main" val="20000"/>
                    </a:ext>
                  </a:extLst>
                </a:gridCol>
                <a:gridCol w="360040">
                  <a:extLst>
                    <a:ext uri="{9D8B030D-6E8A-4147-A177-3AD203B41FA5}">
                      <a16:colId xmlns:a16="http://schemas.microsoft.com/office/drawing/2014/main" val="20001"/>
                    </a:ext>
                  </a:extLst>
                </a:gridCol>
              </a:tblGrid>
              <a:tr h="381944">
                <a:tc>
                  <a:txBody>
                    <a:bodyPr/>
                    <a:lstStyle/>
                    <a:p>
                      <a:pPr algn="r"/>
                      <a:r>
                        <a:rPr lang="fr-FR" sz="2000" dirty="0"/>
                        <a:t>a</a:t>
                      </a:r>
                    </a:p>
                  </a:txBody>
                  <a:tcPr/>
                </a:tc>
                <a:tc>
                  <a:txBody>
                    <a:bodyPr/>
                    <a:lstStyle/>
                    <a:p>
                      <a:r>
                        <a:rPr lang="fr-FR" sz="2000" dirty="0"/>
                        <a:t>b</a:t>
                      </a:r>
                    </a:p>
                  </a:txBody>
                  <a:tcPr/>
                </a:tc>
                <a:extLst>
                  <a:ext uri="{0D108BD9-81ED-4DB2-BD59-A6C34878D82A}">
                    <a16:rowId xmlns:a16="http://schemas.microsoft.com/office/drawing/2014/main" val="10000"/>
                  </a:ext>
                </a:extLst>
              </a:tr>
              <a:tr h="381944">
                <a:tc>
                  <a:txBody>
                    <a:bodyPr/>
                    <a:lstStyle/>
                    <a:p>
                      <a:pPr algn="r"/>
                      <a:r>
                        <a:rPr lang="fr-FR" sz="2000" dirty="0"/>
                        <a:t>c</a:t>
                      </a:r>
                    </a:p>
                  </a:txBody>
                  <a:tcPr/>
                </a:tc>
                <a:tc>
                  <a:txBody>
                    <a:bodyPr/>
                    <a:lstStyle/>
                    <a:p>
                      <a:r>
                        <a:rPr lang="fr-FR" sz="2000" dirty="0"/>
                        <a:t>d</a:t>
                      </a:r>
                    </a:p>
                  </a:txBody>
                  <a:tcPr/>
                </a:tc>
                <a:extLst>
                  <a:ext uri="{0D108BD9-81ED-4DB2-BD59-A6C34878D82A}">
                    <a16:rowId xmlns:a16="http://schemas.microsoft.com/office/drawing/2014/main" val="10001"/>
                  </a:ext>
                </a:extLst>
              </a:tr>
            </a:tbl>
          </a:graphicData>
        </a:graphic>
      </p:graphicFrame>
      <p:sp>
        <p:nvSpPr>
          <p:cNvPr id="10" name="Rectangle 9"/>
          <p:cNvSpPr/>
          <p:nvPr/>
        </p:nvSpPr>
        <p:spPr>
          <a:xfrm>
            <a:off x="0" y="616913"/>
            <a:ext cx="9144000" cy="923330"/>
          </a:xfrm>
          <a:prstGeom prst="rect">
            <a:avLst/>
          </a:prstGeom>
        </p:spPr>
        <p:txBody>
          <a:bodyPr wrap="square">
            <a:spAutoFit/>
          </a:bodyPr>
          <a:lstStyle/>
          <a:p>
            <a:pPr algn="ctr"/>
            <a:r>
              <a:rPr lang="fr-FR" sz="2700" b="1" dirty="0">
                <a:solidFill>
                  <a:srgbClr val="1F497D"/>
                </a:solidFill>
                <a:ea typeface="+mj-ea"/>
                <a:cs typeface="+mj-cs"/>
              </a:rPr>
              <a:t>Comment mesurer/quantifier la force de l’association ?</a:t>
            </a:r>
          </a:p>
          <a:p>
            <a:pPr algn="ctr"/>
            <a:r>
              <a:rPr lang="fr-FR" sz="2700" b="1" dirty="0">
                <a:solidFill>
                  <a:srgbClr val="1F497D"/>
                </a:solidFill>
                <a:ea typeface="+mj-ea"/>
                <a:cs typeface="+mj-cs"/>
              </a:rPr>
              <a:t>Entre Traitement et </a:t>
            </a:r>
            <a:r>
              <a:rPr lang="fr-FR" sz="2700" b="1" dirty="0" err="1">
                <a:solidFill>
                  <a:srgbClr val="1F497D"/>
                </a:solidFill>
                <a:ea typeface="+mj-ea"/>
                <a:cs typeface="+mj-cs"/>
              </a:rPr>
              <a:t>Outcome</a:t>
            </a:r>
            <a:r>
              <a:rPr lang="fr-FR" sz="2700" b="1" dirty="0">
                <a:solidFill>
                  <a:srgbClr val="1F497D"/>
                </a:solidFill>
                <a:ea typeface="+mj-ea"/>
                <a:cs typeface="+mj-cs"/>
              </a:rPr>
              <a:t> </a:t>
            </a:r>
            <a:endParaRPr lang="fr-F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79323576"/>
      </p:ext>
    </p:extLst>
  </p:cSld>
  <p:clrMapOvr>
    <a:masterClrMapping/>
  </p:clrMapOvr>
  <mc:AlternateContent xmlns:mc="http://schemas.openxmlformats.org/markup-compatibility/2006" xmlns:p14="http://schemas.microsoft.com/office/powerpoint/2010/main">
    <mc:Choice Requires="p14">
      <p:transition spd="slow" p14:dur="2000" advTm="35667"/>
    </mc:Choice>
    <mc:Fallback xmlns="">
      <p:transition spd="slow" advTm="35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943EEBC-01D1-47DA-9950-BF4FE64FDA11}" type="slidenum">
              <a:rPr lang="fr-FR" smtClean="0"/>
              <a:t>15</a:t>
            </a:fld>
            <a:endParaRPr lang="fr-FR" dirty="0"/>
          </a:p>
        </p:txBody>
      </p:sp>
      <p:sp>
        <p:nvSpPr>
          <p:cNvPr id="10" name="Rectangle 9"/>
          <p:cNvSpPr/>
          <p:nvPr/>
        </p:nvSpPr>
        <p:spPr>
          <a:xfrm>
            <a:off x="0" y="260648"/>
            <a:ext cx="9144000" cy="507831"/>
          </a:xfrm>
          <a:prstGeom prst="rect">
            <a:avLst/>
          </a:prstGeom>
        </p:spPr>
        <p:txBody>
          <a:bodyPr wrap="square">
            <a:spAutoFit/>
          </a:bodyPr>
          <a:lstStyle/>
          <a:p>
            <a:pPr algn="ctr"/>
            <a:r>
              <a:rPr lang="fr-FR" sz="2700" b="1" dirty="0">
                <a:solidFill>
                  <a:srgbClr val="1F497D"/>
                </a:solidFill>
                <a:ea typeface="+mj-ea"/>
                <a:cs typeface="+mj-cs"/>
              </a:rPr>
              <a:t>Mesurer la force de l’association entre TT et </a:t>
            </a:r>
            <a:r>
              <a:rPr lang="fr-FR" sz="2700" b="1" dirty="0" err="1">
                <a:solidFill>
                  <a:srgbClr val="1F497D"/>
                </a:solidFill>
                <a:ea typeface="+mj-ea"/>
                <a:cs typeface="+mj-cs"/>
              </a:rPr>
              <a:t>Outcome</a:t>
            </a:r>
            <a:r>
              <a:rPr lang="fr-FR" sz="2700" b="1" dirty="0">
                <a:solidFill>
                  <a:srgbClr val="1F497D"/>
                </a:solidFill>
                <a:ea typeface="+mj-ea"/>
                <a:cs typeface="+mj-cs"/>
              </a:rPr>
              <a:t> </a:t>
            </a:r>
            <a:endParaRPr lang="fr-FR" dirty="0"/>
          </a:p>
        </p:txBody>
      </p:sp>
      <p:sp>
        <p:nvSpPr>
          <p:cNvPr id="2" name="Rectangle 1"/>
          <p:cNvSpPr/>
          <p:nvPr/>
        </p:nvSpPr>
        <p:spPr>
          <a:xfrm>
            <a:off x="179512" y="5949280"/>
            <a:ext cx="8064896" cy="369332"/>
          </a:xfrm>
          <a:prstGeom prst="rect">
            <a:avLst/>
          </a:prstGeom>
        </p:spPr>
        <p:txBody>
          <a:bodyPr wrap="square">
            <a:spAutoFit/>
          </a:bodyPr>
          <a:lstStyle/>
          <a:p>
            <a:r>
              <a:rPr lang="fr-FR" dirty="0"/>
              <a:t>*= relative </a:t>
            </a:r>
            <a:r>
              <a:rPr lang="fr-FR" dirty="0" err="1"/>
              <a:t>risk</a:t>
            </a:r>
            <a:r>
              <a:rPr lang="fr-FR" dirty="0"/>
              <a:t> </a:t>
            </a:r>
            <a:r>
              <a:rPr lang="fr-FR" dirty="0" err="1"/>
              <a:t>reduction</a:t>
            </a:r>
            <a:r>
              <a:rPr lang="fr-FR" dirty="0"/>
              <a:t> si baisse du risque (ce qui est attendu dans un ECR)</a:t>
            </a:r>
          </a:p>
        </p:txBody>
      </p:sp>
      <p:sp>
        <p:nvSpPr>
          <p:cNvPr id="11" name="Espace réservé du contenu 2"/>
          <p:cNvSpPr>
            <a:spLocks noGrp="1"/>
          </p:cNvSpPr>
          <p:nvPr>
            <p:ph idx="1"/>
          </p:nvPr>
        </p:nvSpPr>
        <p:spPr>
          <a:xfrm>
            <a:off x="179512" y="836712"/>
            <a:ext cx="8748588" cy="1080120"/>
          </a:xfrm>
        </p:spPr>
        <p:txBody>
          <a:bodyPr>
            <a:noAutofit/>
          </a:bodyPr>
          <a:lstStyle/>
          <a:p>
            <a:pPr marL="0" indent="0">
              <a:buNone/>
            </a:pPr>
            <a:r>
              <a:rPr lang="fr-FR" sz="2400" b="1" dirty="0"/>
              <a:t>Risque absolu</a:t>
            </a:r>
            <a:r>
              <a:rPr lang="fr-FR" sz="2400" dirty="0"/>
              <a:t> de récidive : 	Gp TT : </a:t>
            </a:r>
            <a:r>
              <a:rPr lang="fr-FR" sz="2400" dirty="0" err="1"/>
              <a:t>Rtt</a:t>
            </a:r>
            <a:r>
              <a:rPr lang="fr-FR" sz="2400" dirty="0"/>
              <a:t>=10% (a/</a:t>
            </a:r>
            <a:r>
              <a:rPr lang="fr-FR" sz="2400" dirty="0" err="1"/>
              <a:t>a+b</a:t>
            </a:r>
            <a:r>
              <a:rPr lang="fr-FR" sz="2400" dirty="0"/>
              <a:t>)</a:t>
            </a:r>
          </a:p>
          <a:p>
            <a:pPr marL="0" indent="0">
              <a:buNone/>
            </a:pPr>
            <a:r>
              <a:rPr lang="fr-FR" sz="2400" dirty="0"/>
              <a:t>Essai clinique			Gp placebo: R0=40% (c/</a:t>
            </a:r>
            <a:r>
              <a:rPr lang="fr-FR" sz="2400" dirty="0" err="1"/>
              <a:t>c+d</a:t>
            </a:r>
            <a:r>
              <a:rPr lang="fr-FR" sz="2400" dirty="0"/>
              <a:t>)</a:t>
            </a:r>
          </a:p>
          <a:p>
            <a:endParaRPr lang="fr-FR" sz="2400" dirty="0"/>
          </a:p>
        </p:txBody>
      </p:sp>
      <p:graphicFrame>
        <p:nvGraphicFramePr>
          <p:cNvPr id="12" name="Tableau 11"/>
          <p:cNvGraphicFramePr>
            <a:graphicFrameLocks noGrp="1"/>
          </p:cNvGraphicFramePr>
          <p:nvPr>
            <p:extLst>
              <p:ext uri="{D42A27DB-BD31-4B8C-83A1-F6EECF244321}">
                <p14:modId xmlns:p14="http://schemas.microsoft.com/office/powerpoint/2010/main" val="2035754370"/>
              </p:ext>
            </p:extLst>
          </p:nvPr>
        </p:nvGraphicFramePr>
        <p:xfrm>
          <a:off x="302813" y="1989936"/>
          <a:ext cx="8704923" cy="3749040"/>
        </p:xfrm>
        <a:graphic>
          <a:graphicData uri="http://schemas.openxmlformats.org/drawingml/2006/table">
            <a:tbl>
              <a:tblPr firstRow="1" bandRow="1">
                <a:tableStyleId>{E8B1032C-EA38-4F05-BA0D-38AFFFC7BED3}</a:tableStyleId>
              </a:tblPr>
              <a:tblGrid>
                <a:gridCol w="1892923">
                  <a:extLst>
                    <a:ext uri="{9D8B030D-6E8A-4147-A177-3AD203B41FA5}">
                      <a16:colId xmlns:a16="http://schemas.microsoft.com/office/drawing/2014/main" val="20000"/>
                    </a:ext>
                  </a:extLst>
                </a:gridCol>
                <a:gridCol w="4005535">
                  <a:extLst>
                    <a:ext uri="{9D8B030D-6E8A-4147-A177-3AD203B41FA5}">
                      <a16:colId xmlns:a16="http://schemas.microsoft.com/office/drawing/2014/main" val="20001"/>
                    </a:ext>
                  </a:extLst>
                </a:gridCol>
                <a:gridCol w="1395065">
                  <a:extLst>
                    <a:ext uri="{9D8B030D-6E8A-4147-A177-3AD203B41FA5}">
                      <a16:colId xmlns:a16="http://schemas.microsoft.com/office/drawing/2014/main" val="20002"/>
                    </a:ext>
                  </a:extLst>
                </a:gridCol>
                <a:gridCol w="1411400">
                  <a:extLst>
                    <a:ext uri="{9D8B030D-6E8A-4147-A177-3AD203B41FA5}">
                      <a16:colId xmlns:a16="http://schemas.microsoft.com/office/drawing/2014/main" val="20003"/>
                    </a:ext>
                  </a:extLst>
                </a:gridCol>
              </a:tblGrid>
              <a:tr h="0">
                <a:tc>
                  <a:txBody>
                    <a:bodyPr/>
                    <a:lstStyle/>
                    <a:p>
                      <a:r>
                        <a:rPr lang="fr-FR" sz="2400" dirty="0"/>
                        <a:t>Formule</a:t>
                      </a:r>
                    </a:p>
                  </a:txBody>
                  <a:tcPr/>
                </a:tc>
                <a:tc>
                  <a:txBody>
                    <a:bodyPr/>
                    <a:lstStyle/>
                    <a:p>
                      <a:r>
                        <a:rPr lang="fr-FR" sz="2400" dirty="0"/>
                        <a:t>Mesure d’efficacité</a:t>
                      </a:r>
                    </a:p>
                  </a:txBody>
                  <a:tcPr/>
                </a:tc>
                <a:tc>
                  <a:txBody>
                    <a:bodyPr/>
                    <a:lstStyle/>
                    <a:p>
                      <a:r>
                        <a:rPr lang="fr-FR" sz="2400" dirty="0" err="1"/>
                        <a:t>Abbr</a:t>
                      </a:r>
                      <a:endParaRPr lang="fr-FR" sz="2400" dirty="0"/>
                    </a:p>
                  </a:txBody>
                  <a:tcPr/>
                </a:tc>
                <a:tc>
                  <a:txBody>
                    <a:bodyPr/>
                    <a:lstStyle/>
                    <a:p>
                      <a:r>
                        <a:rPr lang="fr-FR" sz="2400" dirty="0"/>
                        <a:t>Résultat</a:t>
                      </a:r>
                    </a:p>
                  </a:txBody>
                  <a:tcPr/>
                </a:tc>
                <a:extLst>
                  <a:ext uri="{0D108BD9-81ED-4DB2-BD59-A6C34878D82A}">
                    <a16:rowId xmlns:a16="http://schemas.microsoft.com/office/drawing/2014/main" val="10000"/>
                  </a:ext>
                </a:extLst>
              </a:tr>
              <a:tr h="370840">
                <a:tc>
                  <a:txBody>
                    <a:bodyPr/>
                    <a:lstStyle/>
                    <a:p>
                      <a:r>
                        <a:rPr lang="fr-FR" sz="2400" dirty="0" err="1"/>
                        <a:t>Rtt</a:t>
                      </a:r>
                      <a:r>
                        <a:rPr lang="fr-FR" sz="2400" dirty="0"/>
                        <a:t>/R</a:t>
                      </a:r>
                      <a:r>
                        <a:rPr lang="fr-FR" sz="2400" baseline="-10000" dirty="0"/>
                        <a:t>0</a:t>
                      </a:r>
                      <a:endParaRPr lang="fr-FR" sz="2400" dirty="0"/>
                    </a:p>
                  </a:txBody>
                  <a:tcPr anchor="ctr"/>
                </a:tc>
                <a:tc>
                  <a:txBody>
                    <a:bodyPr/>
                    <a:lstStyle/>
                    <a:p>
                      <a:r>
                        <a:rPr lang="fr-FR" sz="2400" b="0" dirty="0"/>
                        <a:t>Risque Relatif </a:t>
                      </a:r>
                    </a:p>
                    <a:p>
                      <a:r>
                        <a:rPr lang="fr-FR" sz="2400" b="0" dirty="0"/>
                        <a:t>(Relative</a:t>
                      </a:r>
                      <a:r>
                        <a:rPr lang="fr-FR" sz="2400" b="0" baseline="0" dirty="0"/>
                        <a:t> </a:t>
                      </a:r>
                      <a:r>
                        <a:rPr lang="fr-FR" sz="2400" b="0" baseline="0" dirty="0" err="1"/>
                        <a:t>risk</a:t>
                      </a:r>
                      <a:r>
                        <a:rPr lang="fr-FR" sz="2400" b="0" baseline="0" dirty="0"/>
                        <a:t>)</a:t>
                      </a:r>
                      <a:endParaRPr lang="fr-FR" sz="2400" b="0" dirty="0"/>
                    </a:p>
                  </a:txBody>
                  <a:tcPr anchor="ctr"/>
                </a:tc>
                <a:tc>
                  <a:txBody>
                    <a:bodyPr/>
                    <a:lstStyle/>
                    <a:p>
                      <a:r>
                        <a:rPr lang="fr-FR" sz="2400" dirty="0"/>
                        <a:t>RR</a:t>
                      </a:r>
                    </a:p>
                  </a:txBody>
                  <a:tcPr anchor="ctr"/>
                </a:tc>
                <a:tc>
                  <a:txBody>
                    <a:bodyPr/>
                    <a:lstStyle/>
                    <a:p>
                      <a:r>
                        <a:rPr lang="fr-FR" sz="2400" dirty="0"/>
                        <a:t>0.25</a:t>
                      </a:r>
                    </a:p>
                  </a:txBody>
                  <a:tcPr anchor="ctr"/>
                </a:tc>
                <a:extLst>
                  <a:ext uri="{0D108BD9-81ED-4DB2-BD59-A6C34878D82A}">
                    <a16:rowId xmlns:a16="http://schemas.microsoft.com/office/drawing/2014/main" val="10001"/>
                  </a:ext>
                </a:extLst>
              </a:tr>
              <a:tr h="370840">
                <a:tc>
                  <a:txBody>
                    <a:bodyPr/>
                    <a:lstStyle/>
                    <a:p>
                      <a:r>
                        <a:rPr lang="fr-FR" sz="2400" dirty="0"/>
                        <a:t>Rtt</a:t>
                      </a:r>
                      <a:r>
                        <a:rPr lang="fr-FR" sz="2400" b="0" dirty="0"/>
                        <a:t>-</a:t>
                      </a:r>
                      <a:r>
                        <a:rPr lang="fr-FR" sz="2400" dirty="0"/>
                        <a:t>R</a:t>
                      </a:r>
                      <a:r>
                        <a:rPr lang="fr-FR" sz="2400" baseline="-10000" dirty="0"/>
                        <a:t>0</a:t>
                      </a:r>
                      <a:endParaRPr lang="fr-FR" sz="2400" b="0" dirty="0"/>
                    </a:p>
                  </a:txBody>
                  <a:tcPr/>
                </a:tc>
                <a:tc>
                  <a:txBody>
                    <a:bodyPr/>
                    <a:lstStyle/>
                    <a:p>
                      <a:pPr marL="88900" indent="-88900"/>
                      <a:r>
                        <a:rPr lang="fr-FR" sz="2400" b="0" dirty="0"/>
                        <a:t>Différence de risque absolue</a:t>
                      </a:r>
                      <a:r>
                        <a:rPr lang="fr-FR" sz="2400" b="0" baseline="0" dirty="0"/>
                        <a:t> (</a:t>
                      </a:r>
                      <a:r>
                        <a:rPr lang="fr-FR" sz="2400" b="0" dirty="0" err="1"/>
                        <a:t>Absolute</a:t>
                      </a:r>
                      <a:r>
                        <a:rPr lang="fr-FR" sz="2400" b="0" dirty="0"/>
                        <a:t> </a:t>
                      </a:r>
                      <a:r>
                        <a:rPr lang="fr-FR" sz="2400" b="0" dirty="0" err="1"/>
                        <a:t>risk</a:t>
                      </a:r>
                      <a:r>
                        <a:rPr lang="fr-FR" sz="2400" b="0" dirty="0"/>
                        <a:t> </a:t>
                      </a:r>
                      <a:r>
                        <a:rPr lang="fr-FR" sz="2400" b="0" dirty="0" err="1"/>
                        <a:t>reduction</a:t>
                      </a:r>
                      <a:r>
                        <a:rPr lang="fr-FR" sz="2400" b="0" dirty="0"/>
                        <a:t>)</a:t>
                      </a:r>
                    </a:p>
                  </a:txBody>
                  <a:tcPr/>
                </a:tc>
                <a:tc>
                  <a:txBody>
                    <a:bodyPr/>
                    <a:lstStyle/>
                    <a:p>
                      <a:r>
                        <a:rPr lang="fr-FR" sz="2400" b="0" dirty="0"/>
                        <a:t>ARR</a:t>
                      </a:r>
                    </a:p>
                  </a:txBody>
                  <a:tcPr/>
                </a:tc>
                <a:tc>
                  <a:txBody>
                    <a:bodyPr/>
                    <a:lstStyle/>
                    <a:p>
                      <a:r>
                        <a:rPr lang="fr-FR" sz="2400" b="0" dirty="0"/>
                        <a:t>- 30%</a:t>
                      </a:r>
                    </a:p>
                  </a:txBody>
                  <a:tcPr/>
                </a:tc>
                <a:extLst>
                  <a:ext uri="{0D108BD9-81ED-4DB2-BD59-A6C34878D82A}">
                    <a16:rowId xmlns:a16="http://schemas.microsoft.com/office/drawing/2014/main" val="10002"/>
                  </a:ext>
                </a:extLst>
              </a:tr>
              <a:tr h="370840">
                <a:tc>
                  <a:txBody>
                    <a:bodyPr/>
                    <a:lstStyle/>
                    <a:p>
                      <a:r>
                        <a:rPr lang="fr-FR" sz="2400" dirty="0"/>
                        <a:t>(Rtt-R</a:t>
                      </a:r>
                      <a:r>
                        <a:rPr lang="fr-FR" sz="2400" baseline="-10000" dirty="0"/>
                        <a:t>0</a:t>
                      </a:r>
                      <a:r>
                        <a:rPr lang="fr-FR" sz="2400" dirty="0"/>
                        <a:t>)/R</a:t>
                      </a:r>
                      <a:r>
                        <a:rPr lang="fr-FR" sz="2400" baseline="-10000" dirty="0"/>
                        <a:t>0 </a:t>
                      </a:r>
                      <a:r>
                        <a:rPr lang="fr-FR" sz="2400" dirty="0"/>
                        <a:t>Ou </a:t>
                      </a:r>
                    </a:p>
                    <a:p>
                      <a:r>
                        <a:rPr lang="fr-FR" sz="2400" dirty="0"/>
                        <a:t>(1-RR)*100</a:t>
                      </a:r>
                    </a:p>
                  </a:txBody>
                  <a:tcPr anchor="ctr"/>
                </a:tc>
                <a:tc>
                  <a:txBody>
                    <a:bodyPr/>
                    <a:lstStyle/>
                    <a:p>
                      <a:r>
                        <a:rPr lang="fr-FR" sz="2400" dirty="0"/>
                        <a:t>Différence de risque relative (Relative </a:t>
                      </a:r>
                      <a:r>
                        <a:rPr lang="fr-FR" sz="2400" dirty="0" err="1"/>
                        <a:t>risk</a:t>
                      </a:r>
                      <a:r>
                        <a:rPr lang="fr-FR" sz="2400" dirty="0"/>
                        <a:t> </a:t>
                      </a:r>
                      <a:r>
                        <a:rPr lang="fr-FR" sz="2400" dirty="0" err="1"/>
                        <a:t>difference</a:t>
                      </a:r>
                      <a:r>
                        <a:rPr lang="fr-FR" sz="2400" dirty="0"/>
                        <a:t>*)</a:t>
                      </a:r>
                    </a:p>
                  </a:txBody>
                  <a:tcPr anchor="ctr"/>
                </a:tc>
                <a:tc>
                  <a:txBody>
                    <a:bodyPr/>
                    <a:lstStyle/>
                    <a:p>
                      <a:r>
                        <a:rPr lang="fr-FR" sz="2400" dirty="0"/>
                        <a:t>RRR</a:t>
                      </a:r>
                    </a:p>
                  </a:txBody>
                  <a:tcPr anchor="ctr"/>
                </a:tc>
                <a:tc>
                  <a:txBody>
                    <a:bodyPr/>
                    <a:lstStyle/>
                    <a:p>
                      <a:r>
                        <a:rPr lang="fr-FR" sz="2400" dirty="0"/>
                        <a:t>- 75%</a:t>
                      </a:r>
                    </a:p>
                  </a:txBody>
                  <a:tcPr anchor="ctr"/>
                </a:tc>
                <a:extLst>
                  <a:ext uri="{0D108BD9-81ED-4DB2-BD59-A6C34878D82A}">
                    <a16:rowId xmlns:a16="http://schemas.microsoft.com/office/drawing/2014/main" val="10003"/>
                  </a:ext>
                </a:extLst>
              </a:tr>
              <a:tr h="370840">
                <a:tc>
                  <a:txBody>
                    <a:bodyPr/>
                    <a:lstStyle/>
                    <a:p>
                      <a:r>
                        <a:rPr lang="fr-FR" sz="2400" dirty="0"/>
                        <a:t>1/(Rtt-R</a:t>
                      </a:r>
                      <a:r>
                        <a:rPr lang="fr-FR" sz="2400" baseline="-10000" dirty="0"/>
                        <a:t>0</a:t>
                      </a:r>
                      <a:r>
                        <a:rPr lang="fr-FR" sz="2400" dirty="0"/>
                        <a:t>)</a:t>
                      </a:r>
                    </a:p>
                  </a:txBody>
                  <a:tcPr anchor="ctr"/>
                </a:tc>
                <a:tc>
                  <a:txBody>
                    <a:bodyPr/>
                    <a:lstStyle/>
                    <a:p>
                      <a:r>
                        <a:rPr lang="fr-FR" sz="2400" dirty="0"/>
                        <a:t>Nombre de sujets à traiter</a:t>
                      </a:r>
                    </a:p>
                    <a:p>
                      <a:r>
                        <a:rPr lang="fr-FR" sz="2400" dirty="0"/>
                        <a:t>(</a:t>
                      </a:r>
                      <a:r>
                        <a:rPr lang="fr-FR" sz="2400" dirty="0" err="1"/>
                        <a:t>Number</a:t>
                      </a:r>
                      <a:r>
                        <a:rPr lang="fr-FR" sz="2400" baseline="0" dirty="0"/>
                        <a:t> </a:t>
                      </a:r>
                      <a:r>
                        <a:rPr lang="fr-FR" sz="2400" baseline="0" dirty="0" err="1"/>
                        <a:t>needed</a:t>
                      </a:r>
                      <a:r>
                        <a:rPr lang="fr-FR" sz="2400" baseline="0" dirty="0"/>
                        <a:t> to </a:t>
                      </a:r>
                      <a:r>
                        <a:rPr lang="fr-FR" sz="2400" baseline="0" dirty="0" err="1"/>
                        <a:t>treat</a:t>
                      </a:r>
                      <a:r>
                        <a:rPr lang="fr-FR" sz="2400" baseline="0" dirty="0"/>
                        <a:t>)</a:t>
                      </a:r>
                      <a:endParaRPr lang="fr-FR" sz="2400" dirty="0"/>
                    </a:p>
                  </a:txBody>
                  <a:tcPr anchor="ctr"/>
                </a:tc>
                <a:tc>
                  <a:txBody>
                    <a:bodyPr/>
                    <a:lstStyle/>
                    <a:p>
                      <a:r>
                        <a:rPr lang="fr-FR" sz="2400" dirty="0"/>
                        <a:t>NNT</a:t>
                      </a:r>
                    </a:p>
                  </a:txBody>
                  <a:tcPr anchor="ctr"/>
                </a:tc>
                <a:tc>
                  <a:txBody>
                    <a:bodyPr/>
                    <a:lstStyle/>
                    <a:p>
                      <a:r>
                        <a:rPr lang="fr-FR" sz="2400" dirty="0"/>
                        <a:t>3.33</a:t>
                      </a:r>
                    </a:p>
                  </a:txBody>
                  <a:tcPr anchor="ctr"/>
                </a:tc>
                <a:extLst>
                  <a:ext uri="{0D108BD9-81ED-4DB2-BD59-A6C34878D82A}">
                    <a16:rowId xmlns:a16="http://schemas.microsoft.com/office/drawing/2014/main" val="10004"/>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70391240"/>
      </p:ext>
    </p:extLst>
  </p:cSld>
  <p:clrMapOvr>
    <a:masterClrMapping/>
  </p:clrMapOvr>
  <mc:AlternateContent xmlns:mc="http://schemas.openxmlformats.org/markup-compatibility/2006" xmlns:p14="http://schemas.microsoft.com/office/powerpoint/2010/main">
    <mc:Choice Requires="p14">
      <p:transition spd="slow" p14:dur="2000" advTm="88614"/>
    </mc:Choice>
    <mc:Fallback xmlns="">
      <p:transition spd="slow" advTm="8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84168" y="1138734"/>
            <a:ext cx="2880320" cy="1166118"/>
          </a:xfrm>
        </p:spPr>
        <p:txBody>
          <a:bodyPr>
            <a:noAutofit/>
          </a:bodyPr>
          <a:lstStyle/>
          <a:p>
            <a:pPr marL="0" indent="0">
              <a:buNone/>
            </a:pPr>
            <a:r>
              <a:rPr lang="fr-FR" sz="2000" b="1" dirty="0"/>
              <a:t>Risque absolu</a:t>
            </a:r>
            <a:r>
              <a:rPr lang="fr-FR" sz="2000" dirty="0"/>
              <a:t> d’IDM</a:t>
            </a:r>
          </a:p>
          <a:p>
            <a:pPr marL="0" indent="0">
              <a:buNone/>
            </a:pPr>
            <a:r>
              <a:rPr lang="fr-FR" sz="2000" dirty="0" err="1"/>
              <a:t>R</a:t>
            </a:r>
            <a:r>
              <a:rPr lang="fr-FR" sz="2000" baseline="-25000" dirty="0" err="1"/>
              <a:t>exp</a:t>
            </a:r>
            <a:r>
              <a:rPr lang="fr-FR" sz="2000" dirty="0"/>
              <a:t> = 40% (a/</a:t>
            </a:r>
            <a:r>
              <a:rPr lang="fr-FR" sz="2000" dirty="0" err="1"/>
              <a:t>a+b</a:t>
            </a:r>
            <a:r>
              <a:rPr lang="fr-FR" sz="2000" dirty="0"/>
              <a:t>)</a:t>
            </a:r>
          </a:p>
          <a:p>
            <a:pPr marL="0" indent="0">
              <a:buNone/>
            </a:pPr>
            <a:r>
              <a:rPr lang="fr-FR" sz="2000" dirty="0" err="1"/>
              <a:t>R</a:t>
            </a:r>
            <a:r>
              <a:rPr lang="fr-FR" sz="2000" baseline="-25000" dirty="0" err="1"/>
              <a:t>non</a:t>
            </a:r>
            <a:r>
              <a:rPr lang="fr-FR" sz="2000" baseline="-25000" dirty="0"/>
              <a:t> </a:t>
            </a:r>
            <a:r>
              <a:rPr lang="fr-FR" sz="2000" baseline="-25000" dirty="0" err="1"/>
              <a:t>exp</a:t>
            </a:r>
            <a:r>
              <a:rPr lang="fr-FR" sz="2000" baseline="-25000" dirty="0"/>
              <a:t> </a:t>
            </a:r>
            <a:r>
              <a:rPr lang="fr-FR" sz="2000" dirty="0"/>
              <a:t>= 10% (c/</a:t>
            </a:r>
            <a:r>
              <a:rPr lang="fr-FR" sz="2000" dirty="0" err="1"/>
              <a:t>c+d</a:t>
            </a:r>
            <a:r>
              <a:rPr lang="fr-FR" sz="2000" dirty="0"/>
              <a:t>)</a:t>
            </a:r>
          </a:p>
          <a:p>
            <a:endParaRPr lang="fr-FR" sz="2000" dirty="0"/>
          </a:p>
        </p:txBody>
      </p:sp>
      <p:sp>
        <p:nvSpPr>
          <p:cNvPr id="4" name="Espace réservé du numéro de diapositive 3"/>
          <p:cNvSpPr>
            <a:spLocks noGrp="1"/>
          </p:cNvSpPr>
          <p:nvPr>
            <p:ph type="sldNum" sz="quarter" idx="12"/>
          </p:nvPr>
        </p:nvSpPr>
        <p:spPr/>
        <p:txBody>
          <a:bodyPr/>
          <a:lstStyle/>
          <a:p>
            <a:fld id="{B943EEBC-01D1-47DA-9950-BF4FE64FDA11}" type="slidenum">
              <a:rPr lang="fr-FR" smtClean="0"/>
              <a:t>16</a:t>
            </a:fld>
            <a:endParaRPr lang="fr-FR"/>
          </a:p>
        </p:txBody>
      </p:sp>
      <p:graphicFrame>
        <p:nvGraphicFramePr>
          <p:cNvPr id="5" name="Tableau 4"/>
          <p:cNvGraphicFramePr>
            <a:graphicFrameLocks noGrp="1"/>
          </p:cNvGraphicFramePr>
          <p:nvPr>
            <p:extLst>
              <p:ext uri="{D42A27DB-BD31-4B8C-83A1-F6EECF244321}">
                <p14:modId xmlns:p14="http://schemas.microsoft.com/office/powerpoint/2010/main" val="808955775"/>
              </p:ext>
            </p:extLst>
          </p:nvPr>
        </p:nvGraphicFramePr>
        <p:xfrm>
          <a:off x="253553" y="979944"/>
          <a:ext cx="5583331" cy="1584960"/>
        </p:xfrm>
        <a:graphic>
          <a:graphicData uri="http://schemas.openxmlformats.org/drawingml/2006/table">
            <a:tbl>
              <a:tblPr firstRow="1" bandRow="1">
                <a:tableStyleId>{B301B821-A1FF-4177-AEE7-76D212191A09}</a:tableStyleId>
              </a:tblPr>
              <a:tblGrid>
                <a:gridCol w="1252919">
                  <a:extLst>
                    <a:ext uri="{9D8B030D-6E8A-4147-A177-3AD203B41FA5}">
                      <a16:colId xmlns:a16="http://schemas.microsoft.com/office/drawing/2014/main" val="20000"/>
                    </a:ext>
                  </a:extLst>
                </a:gridCol>
                <a:gridCol w="1046198">
                  <a:extLst>
                    <a:ext uri="{9D8B030D-6E8A-4147-A177-3AD203B41FA5}">
                      <a16:colId xmlns:a16="http://schemas.microsoft.com/office/drawing/2014/main" val="20001"/>
                    </a:ext>
                  </a:extLst>
                </a:gridCol>
                <a:gridCol w="1060432">
                  <a:extLst>
                    <a:ext uri="{9D8B030D-6E8A-4147-A177-3AD203B41FA5}">
                      <a16:colId xmlns:a16="http://schemas.microsoft.com/office/drawing/2014/main" val="20002"/>
                    </a:ext>
                  </a:extLst>
                </a:gridCol>
                <a:gridCol w="701750">
                  <a:extLst>
                    <a:ext uri="{9D8B030D-6E8A-4147-A177-3AD203B41FA5}">
                      <a16:colId xmlns:a16="http://schemas.microsoft.com/office/drawing/2014/main" val="20003"/>
                    </a:ext>
                  </a:extLst>
                </a:gridCol>
                <a:gridCol w="1522032">
                  <a:extLst>
                    <a:ext uri="{9D8B030D-6E8A-4147-A177-3AD203B41FA5}">
                      <a16:colId xmlns:a16="http://schemas.microsoft.com/office/drawing/2014/main" val="20004"/>
                    </a:ext>
                  </a:extLst>
                </a:gridCol>
              </a:tblGrid>
              <a:tr h="370840">
                <a:tc>
                  <a:txBody>
                    <a:bodyPr/>
                    <a:lstStyle/>
                    <a:p>
                      <a:endParaRPr lang="fr-FR" sz="2000" dirty="0"/>
                    </a:p>
                  </a:txBody>
                  <a:tcPr>
                    <a:lnB w="12700" cap="flat" cmpd="sng" algn="ctr">
                      <a:solidFill>
                        <a:schemeClr val="tx1"/>
                      </a:solidFill>
                      <a:prstDash val="solid"/>
                      <a:round/>
                      <a:headEnd type="none" w="med" len="med"/>
                      <a:tailEnd type="none" w="med" len="med"/>
                    </a:lnB>
                  </a:tcPr>
                </a:tc>
                <a:tc>
                  <a:txBody>
                    <a:bodyPr/>
                    <a:lstStyle/>
                    <a:p>
                      <a:pPr algn="ctr"/>
                      <a:r>
                        <a:rPr lang="fr-FR" sz="2000" dirty="0"/>
                        <a:t>IDM</a:t>
                      </a:r>
                    </a:p>
                  </a:txBody>
                  <a:tcP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000" dirty="0"/>
                        <a:t>Pas IDM</a:t>
                      </a:r>
                    </a:p>
                  </a:txBody>
                  <a:tcPr>
                    <a:lnB w="12700" cap="flat" cmpd="sng" algn="ctr">
                      <a:solidFill>
                        <a:schemeClr val="tx1"/>
                      </a:solidFill>
                      <a:prstDash val="solid"/>
                      <a:round/>
                      <a:headEnd type="none" w="med" len="med"/>
                      <a:tailEnd type="none" w="med" len="med"/>
                    </a:lnB>
                  </a:tcPr>
                </a:tc>
                <a:tc>
                  <a:txBody>
                    <a:bodyPr/>
                    <a:lstStyle/>
                    <a:p>
                      <a:pPr algn="ctr"/>
                      <a:r>
                        <a:rPr lang="fr-FR" sz="2000" dirty="0"/>
                        <a:t>Total</a:t>
                      </a:r>
                    </a:p>
                  </a:txBody>
                  <a:tcPr>
                    <a:lnB w="12700" cap="flat" cmpd="sng" algn="ctr">
                      <a:solidFill>
                        <a:schemeClr val="tx1"/>
                      </a:solidFill>
                      <a:prstDash val="solid"/>
                      <a:round/>
                      <a:headEnd type="none" w="med" len="med"/>
                      <a:tailEnd type="none" w="med" len="med"/>
                    </a:lnB>
                  </a:tcPr>
                </a:tc>
                <a:tc>
                  <a:txBody>
                    <a:bodyPr/>
                    <a:lstStyle/>
                    <a:p>
                      <a:r>
                        <a:rPr lang="fr-FR" sz="2000" dirty="0"/>
                        <a:t>Event rate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fr-FR" sz="2000" dirty="0" err="1"/>
                        <a:t>Exp</a:t>
                      </a:r>
                      <a:r>
                        <a:rPr lang="fr-FR" sz="2000" dirty="0"/>
                        <a:t>-tabac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0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tabLst>
                          <a:tab pos="987425" algn="l"/>
                        </a:tabLst>
                      </a:pPr>
                      <a:r>
                        <a:rPr lang="fr-FR" sz="20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a:t>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000" dirty="0" err="1"/>
                        <a:t>R</a:t>
                      </a:r>
                      <a:r>
                        <a:rPr lang="fr-FR" sz="2000" baseline="-25000" dirty="0" err="1"/>
                        <a:t>exp</a:t>
                      </a:r>
                      <a:r>
                        <a:rPr lang="fr-FR" sz="2000" dirty="0"/>
                        <a:t> 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fr-FR" sz="2000" dirty="0" err="1"/>
                        <a:t>nonexp</a:t>
                      </a:r>
                      <a:endParaRPr lang="fr-F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0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r>
                        <a:rPr lang="fr-FR" sz="2000" dirty="0"/>
                        <a:t>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000" dirty="0" err="1"/>
                        <a:t>R</a:t>
                      </a:r>
                      <a:r>
                        <a:rPr lang="fr-FR" sz="2000" baseline="-25000" dirty="0" err="1"/>
                        <a:t>non</a:t>
                      </a:r>
                      <a:r>
                        <a:rPr lang="fr-FR" sz="2000" baseline="-25000" dirty="0"/>
                        <a:t> </a:t>
                      </a:r>
                      <a:r>
                        <a:rPr lang="fr-FR" sz="2000" baseline="-25000" dirty="0" err="1"/>
                        <a:t>exp</a:t>
                      </a:r>
                      <a:r>
                        <a:rPr lang="fr-FR" sz="2000" baseline="-25000" dirty="0"/>
                        <a:t> </a:t>
                      </a:r>
                      <a:r>
                        <a:rPr lang="fr-FR" sz="2000" dirty="0"/>
                        <a:t> 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2000"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000"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r>
                        <a:rPr lang="fr-FR" sz="2000" dirty="0"/>
                        <a:t>285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a:t>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1937661428"/>
              </p:ext>
            </p:extLst>
          </p:nvPr>
        </p:nvGraphicFramePr>
        <p:xfrm>
          <a:off x="219538" y="2780928"/>
          <a:ext cx="7889130" cy="2931160"/>
        </p:xfrm>
        <a:graphic>
          <a:graphicData uri="http://schemas.openxmlformats.org/drawingml/2006/table">
            <a:tbl>
              <a:tblPr firstRow="1" bandRow="1">
                <a:tableStyleId>{E8B1032C-EA38-4F05-BA0D-38AFFFC7BED3}</a:tableStyleId>
              </a:tblPr>
              <a:tblGrid>
                <a:gridCol w="2110359">
                  <a:extLst>
                    <a:ext uri="{9D8B030D-6E8A-4147-A177-3AD203B41FA5}">
                      <a16:colId xmlns:a16="http://schemas.microsoft.com/office/drawing/2014/main" val="20000"/>
                    </a:ext>
                  </a:extLst>
                </a:gridCol>
                <a:gridCol w="3855235">
                  <a:extLst>
                    <a:ext uri="{9D8B030D-6E8A-4147-A177-3AD203B41FA5}">
                      <a16:colId xmlns:a16="http://schemas.microsoft.com/office/drawing/2014/main" val="20001"/>
                    </a:ext>
                  </a:extLst>
                </a:gridCol>
                <a:gridCol w="1923536">
                  <a:extLst>
                    <a:ext uri="{9D8B030D-6E8A-4147-A177-3AD203B41FA5}">
                      <a16:colId xmlns:a16="http://schemas.microsoft.com/office/drawing/2014/main" val="20002"/>
                    </a:ext>
                  </a:extLst>
                </a:gridCol>
              </a:tblGrid>
              <a:tr h="132482">
                <a:tc>
                  <a:txBody>
                    <a:bodyPr/>
                    <a:lstStyle/>
                    <a:p>
                      <a:r>
                        <a:rPr lang="fr-FR" dirty="0"/>
                        <a:t>Formule</a:t>
                      </a:r>
                    </a:p>
                  </a:txBody>
                  <a:tcPr/>
                </a:tc>
                <a:tc>
                  <a:txBody>
                    <a:bodyPr/>
                    <a:lstStyle/>
                    <a:p>
                      <a:r>
                        <a:rPr lang="fr-FR" dirty="0"/>
                        <a:t>Mesure d’association</a:t>
                      </a:r>
                    </a:p>
                  </a:txBody>
                  <a:tcPr/>
                </a:tc>
                <a:tc>
                  <a:txBody>
                    <a:bodyPr/>
                    <a:lstStyle/>
                    <a:p>
                      <a:r>
                        <a:rPr lang="fr-FR" dirty="0"/>
                        <a:t>Résultat</a:t>
                      </a:r>
                    </a:p>
                  </a:txBody>
                  <a:tcPr/>
                </a:tc>
                <a:extLst>
                  <a:ext uri="{0D108BD9-81ED-4DB2-BD59-A6C34878D82A}">
                    <a16:rowId xmlns:a16="http://schemas.microsoft.com/office/drawing/2014/main" val="10000"/>
                  </a:ext>
                </a:extLst>
              </a:tr>
              <a:tr h="370840">
                <a:tc>
                  <a:txBody>
                    <a:bodyPr/>
                    <a:lstStyle/>
                    <a:p>
                      <a:r>
                        <a:rPr lang="fr-FR" sz="1800" dirty="0" err="1"/>
                        <a:t>R</a:t>
                      </a:r>
                      <a:r>
                        <a:rPr lang="fr-FR" sz="1800" baseline="-25000" dirty="0" err="1"/>
                        <a:t>exp</a:t>
                      </a:r>
                      <a:r>
                        <a:rPr lang="fr-FR" dirty="0" err="1"/>
                        <a:t>-</a:t>
                      </a:r>
                      <a:r>
                        <a:rPr lang="fr-FR" sz="1800" dirty="0" err="1"/>
                        <a:t>R</a:t>
                      </a:r>
                      <a:r>
                        <a:rPr lang="fr-FR" sz="1800" baseline="-25000" dirty="0" err="1"/>
                        <a:t>non</a:t>
                      </a:r>
                      <a:r>
                        <a:rPr lang="fr-FR" sz="1800" baseline="-25000" dirty="0"/>
                        <a:t> </a:t>
                      </a:r>
                      <a:r>
                        <a:rPr lang="fr-FR" sz="1800" baseline="-25000" dirty="0" err="1"/>
                        <a:t>exp</a:t>
                      </a:r>
                      <a:r>
                        <a:rPr lang="fr-FR" sz="1800" baseline="-25000" dirty="0"/>
                        <a:t> </a:t>
                      </a:r>
                      <a:endParaRPr lang="fr-FR" dirty="0"/>
                    </a:p>
                  </a:txBody>
                  <a:tcPr/>
                </a:tc>
                <a:tc>
                  <a:txBody>
                    <a:bodyPr/>
                    <a:lstStyle/>
                    <a:p>
                      <a:pPr marL="88900" indent="-88900"/>
                      <a:r>
                        <a:rPr lang="fr-FR" sz="1800" b="1" dirty="0"/>
                        <a:t>Différence de risque absolue</a:t>
                      </a:r>
                      <a:r>
                        <a:rPr lang="fr-FR" sz="1800" b="1" baseline="0" dirty="0"/>
                        <a:t> (</a:t>
                      </a:r>
                      <a:r>
                        <a:rPr lang="fr-FR" sz="1800" b="1" dirty="0" err="1"/>
                        <a:t>Absolute</a:t>
                      </a:r>
                      <a:r>
                        <a:rPr lang="fr-FR" sz="1800" b="1" dirty="0"/>
                        <a:t> </a:t>
                      </a:r>
                      <a:r>
                        <a:rPr lang="fr-FR" sz="1800" b="1" dirty="0" err="1"/>
                        <a:t>risk</a:t>
                      </a:r>
                      <a:r>
                        <a:rPr lang="fr-FR" sz="1800" b="1" dirty="0"/>
                        <a:t> </a:t>
                      </a:r>
                      <a:r>
                        <a:rPr lang="fr-FR" sz="1800" b="1" dirty="0" err="1"/>
                        <a:t>difference</a:t>
                      </a:r>
                      <a:r>
                        <a:rPr lang="fr-FR" sz="1800" b="1" dirty="0"/>
                        <a:t>)</a:t>
                      </a:r>
                    </a:p>
                  </a:txBody>
                  <a:tcPr/>
                </a:tc>
                <a:tc>
                  <a:txBody>
                    <a:bodyPr/>
                    <a:lstStyle/>
                    <a:p>
                      <a:r>
                        <a:rPr lang="fr-FR" dirty="0"/>
                        <a:t>+0.3 ou +30%</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a:t>
                      </a:r>
                      <a:r>
                        <a:rPr lang="fr-FR" sz="1800" dirty="0" err="1"/>
                        <a:t>R</a:t>
                      </a:r>
                      <a:r>
                        <a:rPr lang="fr-FR" sz="1800" baseline="-25000" dirty="0" err="1"/>
                        <a:t>exp</a:t>
                      </a:r>
                      <a:r>
                        <a:rPr lang="fr-FR" dirty="0" err="1"/>
                        <a:t>-</a:t>
                      </a:r>
                      <a:r>
                        <a:rPr lang="fr-FR" sz="1800" dirty="0" err="1"/>
                        <a:t>R</a:t>
                      </a:r>
                      <a:r>
                        <a:rPr lang="fr-FR" sz="1800" baseline="-25000" dirty="0" err="1"/>
                        <a:t>non</a:t>
                      </a:r>
                      <a:r>
                        <a:rPr lang="fr-FR" sz="1800" baseline="-25000" dirty="0"/>
                        <a:t> </a:t>
                      </a:r>
                      <a:r>
                        <a:rPr lang="fr-FR" sz="1800" baseline="-25000" dirty="0" err="1"/>
                        <a:t>exp</a:t>
                      </a:r>
                      <a:r>
                        <a:rPr lang="fr-FR" dirty="0"/>
                        <a:t>)/</a:t>
                      </a:r>
                      <a:r>
                        <a:rPr lang="fr-FR" sz="1800" dirty="0" err="1"/>
                        <a:t>R</a:t>
                      </a:r>
                      <a:r>
                        <a:rPr lang="fr-FR" sz="1800" baseline="-25000" dirty="0" err="1"/>
                        <a:t>nonexp</a:t>
                      </a:r>
                      <a:r>
                        <a:rPr lang="fr-FR" sz="1800" baseline="-25000" dirty="0"/>
                        <a:t> </a:t>
                      </a:r>
                      <a:endParaRPr lang="fr-FR" dirty="0"/>
                    </a:p>
                    <a:p>
                      <a:r>
                        <a:rPr lang="fr-FR" dirty="0"/>
                        <a:t>Ou </a:t>
                      </a:r>
                    </a:p>
                    <a:p>
                      <a:r>
                        <a:rPr lang="fr-FR" dirty="0"/>
                        <a:t>(1-RR)*100</a:t>
                      </a:r>
                    </a:p>
                  </a:txBody>
                  <a:tcPr/>
                </a:tc>
                <a:tc>
                  <a:txBody>
                    <a:bodyPr/>
                    <a:lstStyle/>
                    <a:p>
                      <a:r>
                        <a:rPr lang="fr-FR" sz="1800" dirty="0"/>
                        <a:t>Différence de risque relative (</a:t>
                      </a:r>
                      <a:r>
                        <a:rPr lang="fr-FR" dirty="0"/>
                        <a:t>Relative </a:t>
                      </a:r>
                      <a:r>
                        <a:rPr lang="fr-FR" dirty="0" err="1"/>
                        <a:t>risk</a:t>
                      </a:r>
                      <a:r>
                        <a:rPr lang="fr-FR" dirty="0"/>
                        <a:t> </a:t>
                      </a:r>
                      <a:r>
                        <a:rPr lang="fr-FR" dirty="0" err="1"/>
                        <a:t>difference</a:t>
                      </a:r>
                      <a:r>
                        <a:rPr lang="fr-FR" dirty="0"/>
                        <a:t> ou relative </a:t>
                      </a:r>
                      <a:r>
                        <a:rPr lang="fr-FR" dirty="0" err="1"/>
                        <a:t>risk</a:t>
                      </a:r>
                      <a:r>
                        <a:rPr lang="fr-FR" dirty="0"/>
                        <a:t> </a:t>
                      </a:r>
                      <a:r>
                        <a:rPr lang="fr-FR" dirty="0" err="1"/>
                        <a:t>increase</a:t>
                      </a:r>
                      <a:r>
                        <a:rPr lang="fr-FR" dirty="0"/>
                        <a:t>)</a:t>
                      </a:r>
                    </a:p>
                  </a:txBody>
                  <a:tcPr/>
                </a:tc>
                <a:tc>
                  <a:txBody>
                    <a:bodyPr/>
                    <a:lstStyle/>
                    <a:p>
                      <a:r>
                        <a:rPr lang="fr-FR" dirty="0"/>
                        <a:t>(+)0.75 ou (+)75%</a:t>
                      </a:r>
                    </a:p>
                  </a:txBody>
                  <a:tcPr/>
                </a:tc>
                <a:extLst>
                  <a:ext uri="{0D108BD9-81ED-4DB2-BD59-A6C34878D82A}">
                    <a16:rowId xmlns:a16="http://schemas.microsoft.com/office/drawing/2014/main" val="10002"/>
                  </a:ext>
                </a:extLst>
              </a:tr>
              <a:tr h="370840">
                <a:tc>
                  <a:txBody>
                    <a:bodyPr/>
                    <a:lstStyle/>
                    <a:p>
                      <a:r>
                        <a:rPr lang="fr-FR" sz="1800" dirty="0" err="1"/>
                        <a:t>R</a:t>
                      </a:r>
                      <a:r>
                        <a:rPr lang="fr-FR" sz="1800" baseline="-25000" dirty="0" err="1"/>
                        <a:t>exp</a:t>
                      </a:r>
                      <a:r>
                        <a:rPr lang="fr-FR" sz="1800" dirty="0"/>
                        <a:t>/</a:t>
                      </a:r>
                      <a:r>
                        <a:rPr lang="fr-FR" sz="1800" dirty="0" err="1"/>
                        <a:t>R</a:t>
                      </a:r>
                      <a:r>
                        <a:rPr lang="fr-FR" sz="1800" baseline="-25000" dirty="0" err="1"/>
                        <a:t>non</a:t>
                      </a:r>
                      <a:r>
                        <a:rPr lang="fr-FR" sz="1800" baseline="-25000" dirty="0"/>
                        <a:t> </a:t>
                      </a:r>
                      <a:r>
                        <a:rPr lang="fr-FR" sz="1800" baseline="-25000" dirty="0" err="1"/>
                        <a:t>exp</a:t>
                      </a:r>
                      <a:r>
                        <a:rPr lang="fr-FR" sz="1800" baseline="-25000" dirty="0"/>
                        <a:t> </a:t>
                      </a:r>
                      <a:endParaRPr lang="fr-FR" dirty="0"/>
                    </a:p>
                  </a:txBody>
                  <a:tcPr/>
                </a:tc>
                <a:tc>
                  <a:txBody>
                    <a:bodyPr/>
                    <a:lstStyle/>
                    <a:p>
                      <a:r>
                        <a:rPr lang="fr-FR" sz="1800" b="0" dirty="0"/>
                        <a:t>Risque Relatif </a:t>
                      </a:r>
                      <a:endParaRPr lang="fr-FR" b="0" dirty="0"/>
                    </a:p>
                  </a:txBody>
                  <a:tcPr/>
                </a:tc>
                <a:tc>
                  <a:txBody>
                    <a:bodyPr/>
                    <a:lstStyle/>
                    <a:p>
                      <a:r>
                        <a:rPr lang="fr-FR" dirty="0"/>
                        <a:t>4</a:t>
                      </a:r>
                    </a:p>
                  </a:txBody>
                  <a:tcPr/>
                </a:tc>
                <a:extLst>
                  <a:ext uri="{0D108BD9-81ED-4DB2-BD59-A6C34878D82A}">
                    <a16:rowId xmlns:a16="http://schemas.microsoft.com/office/drawing/2014/main" val="10003"/>
                  </a:ext>
                </a:extLst>
              </a:tr>
              <a:tr h="370840">
                <a:tc>
                  <a:txBody>
                    <a:bodyPr/>
                    <a:lstStyle/>
                    <a:p>
                      <a:r>
                        <a:rPr lang="fr-FR" dirty="0"/>
                        <a:t>(a/c)/(b/d)</a:t>
                      </a:r>
                    </a:p>
                    <a:p>
                      <a:r>
                        <a:rPr lang="fr-FR" dirty="0"/>
                        <a:t>= ad/</a:t>
                      </a:r>
                      <a:r>
                        <a:rPr lang="fr-FR" dirty="0" err="1"/>
                        <a:t>bc</a:t>
                      </a:r>
                      <a:endParaRPr lang="fr-FR" dirty="0"/>
                    </a:p>
                  </a:txBody>
                  <a:tcPr/>
                </a:tc>
                <a:tc>
                  <a:txBody>
                    <a:bodyPr/>
                    <a:lstStyle/>
                    <a:p>
                      <a:r>
                        <a:rPr lang="fr-FR" dirty="0" err="1"/>
                        <a:t>Odds</a:t>
                      </a:r>
                      <a:r>
                        <a:rPr lang="fr-FR" dirty="0"/>
                        <a:t> Ratio </a:t>
                      </a:r>
                    </a:p>
                  </a:txBody>
                  <a:tcPr/>
                </a:tc>
                <a:tc>
                  <a:txBody>
                    <a:bodyPr/>
                    <a:lstStyle/>
                    <a:p>
                      <a:r>
                        <a:rPr lang="fr-FR" dirty="0"/>
                        <a:t>5.6</a:t>
                      </a:r>
                    </a:p>
                  </a:txBody>
                  <a:tcPr/>
                </a:tc>
                <a:extLst>
                  <a:ext uri="{0D108BD9-81ED-4DB2-BD59-A6C34878D82A}">
                    <a16:rowId xmlns:a16="http://schemas.microsoft.com/office/drawing/2014/main" val="10004"/>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134204186"/>
              </p:ext>
            </p:extLst>
          </p:nvPr>
        </p:nvGraphicFramePr>
        <p:xfrm>
          <a:off x="2195736" y="1397146"/>
          <a:ext cx="720080" cy="763888"/>
        </p:xfrm>
        <a:graphic>
          <a:graphicData uri="http://schemas.openxmlformats.org/drawingml/2006/table">
            <a:tbl>
              <a:tblPr firstRow="1" bandRow="1">
                <a:tableStyleId>{5940675A-B579-460E-94D1-54222C63F5DA}</a:tableStyleId>
              </a:tblPr>
              <a:tblGrid>
                <a:gridCol w="360040">
                  <a:extLst>
                    <a:ext uri="{9D8B030D-6E8A-4147-A177-3AD203B41FA5}">
                      <a16:colId xmlns:a16="http://schemas.microsoft.com/office/drawing/2014/main" val="20000"/>
                    </a:ext>
                  </a:extLst>
                </a:gridCol>
                <a:gridCol w="360040">
                  <a:extLst>
                    <a:ext uri="{9D8B030D-6E8A-4147-A177-3AD203B41FA5}">
                      <a16:colId xmlns:a16="http://schemas.microsoft.com/office/drawing/2014/main" val="20001"/>
                    </a:ext>
                  </a:extLst>
                </a:gridCol>
              </a:tblGrid>
              <a:tr h="381944">
                <a:tc>
                  <a:txBody>
                    <a:bodyPr/>
                    <a:lstStyle/>
                    <a:p>
                      <a:pPr algn="r"/>
                      <a:r>
                        <a:rPr lang="fr-FR" dirty="0"/>
                        <a:t>a</a:t>
                      </a:r>
                    </a:p>
                  </a:txBody>
                  <a:tcPr/>
                </a:tc>
                <a:tc>
                  <a:txBody>
                    <a:bodyPr/>
                    <a:lstStyle/>
                    <a:p>
                      <a:r>
                        <a:rPr lang="fr-FR" dirty="0"/>
                        <a:t>b</a:t>
                      </a:r>
                    </a:p>
                  </a:txBody>
                  <a:tcPr/>
                </a:tc>
                <a:extLst>
                  <a:ext uri="{0D108BD9-81ED-4DB2-BD59-A6C34878D82A}">
                    <a16:rowId xmlns:a16="http://schemas.microsoft.com/office/drawing/2014/main" val="10000"/>
                  </a:ext>
                </a:extLst>
              </a:tr>
              <a:tr h="381944">
                <a:tc>
                  <a:txBody>
                    <a:bodyPr/>
                    <a:lstStyle/>
                    <a:p>
                      <a:pPr algn="r"/>
                      <a:r>
                        <a:rPr lang="fr-FR" dirty="0"/>
                        <a:t>c</a:t>
                      </a:r>
                    </a:p>
                  </a:txBody>
                  <a:tcPr/>
                </a:tc>
                <a:tc>
                  <a:txBody>
                    <a:bodyPr/>
                    <a:lstStyle/>
                    <a:p>
                      <a:r>
                        <a:rPr lang="fr-FR" dirty="0"/>
                        <a:t>d</a:t>
                      </a:r>
                    </a:p>
                  </a:txBody>
                  <a:tcPr/>
                </a:tc>
                <a:extLst>
                  <a:ext uri="{0D108BD9-81ED-4DB2-BD59-A6C34878D82A}">
                    <a16:rowId xmlns:a16="http://schemas.microsoft.com/office/drawing/2014/main" val="10001"/>
                  </a:ext>
                </a:extLst>
              </a:tr>
            </a:tbl>
          </a:graphicData>
        </a:graphic>
      </p:graphicFrame>
      <p:sp>
        <p:nvSpPr>
          <p:cNvPr id="9" name="ZoneTexte 8"/>
          <p:cNvSpPr txBox="1"/>
          <p:nvPr/>
        </p:nvSpPr>
        <p:spPr>
          <a:xfrm>
            <a:off x="253553" y="5805264"/>
            <a:ext cx="8494911" cy="923330"/>
          </a:xfrm>
          <a:prstGeom prst="rect">
            <a:avLst/>
          </a:prstGeom>
          <a:noFill/>
        </p:spPr>
        <p:txBody>
          <a:bodyPr wrap="square" rtlCol="0">
            <a:spAutoFit/>
          </a:bodyPr>
          <a:lstStyle/>
          <a:p>
            <a:r>
              <a:rPr lang="fr-FR" i="1" dirty="0"/>
              <a:t>Remarque : si l’étude de cohorte est analysée avec une régression logistique on obtient </a:t>
            </a:r>
          </a:p>
          <a:p>
            <a:r>
              <a:rPr lang="fr-FR" i="1" dirty="0"/>
              <a:t>Un OR qui est une bonne approximation du RR si la prévalence du CJ est rare (&lt;10%) </a:t>
            </a:r>
          </a:p>
          <a:p>
            <a:r>
              <a:rPr lang="fr-FR" i="1" dirty="0"/>
              <a:t>Mais + la prévalence du CJ est élevée dans la population étudiée + l’OR surestime le RR</a:t>
            </a:r>
            <a:endParaRPr lang="fr-FR" dirty="0"/>
          </a:p>
        </p:txBody>
      </p:sp>
      <p:sp>
        <p:nvSpPr>
          <p:cNvPr id="10" name="Rectangle 9"/>
          <p:cNvSpPr/>
          <p:nvPr/>
        </p:nvSpPr>
        <p:spPr>
          <a:xfrm>
            <a:off x="0" y="44624"/>
            <a:ext cx="9144000" cy="923330"/>
          </a:xfrm>
          <a:prstGeom prst="rect">
            <a:avLst/>
          </a:prstGeom>
        </p:spPr>
        <p:txBody>
          <a:bodyPr wrap="square">
            <a:spAutoFit/>
          </a:bodyPr>
          <a:lstStyle/>
          <a:p>
            <a:pPr algn="ctr"/>
            <a:r>
              <a:rPr lang="fr-FR" sz="2700" b="1" dirty="0">
                <a:solidFill>
                  <a:srgbClr val="1F497D"/>
                </a:solidFill>
                <a:ea typeface="+mj-ea"/>
                <a:cs typeface="+mj-cs"/>
              </a:rPr>
              <a:t>Mesurer la force de l’association entre facteur d’exposition et </a:t>
            </a:r>
            <a:r>
              <a:rPr lang="fr-FR" sz="2700" b="1" dirty="0" err="1">
                <a:solidFill>
                  <a:srgbClr val="1F497D"/>
                </a:solidFill>
                <a:ea typeface="+mj-ea"/>
                <a:cs typeface="+mj-cs"/>
              </a:rPr>
              <a:t>Outcome</a:t>
            </a:r>
            <a:r>
              <a:rPr lang="fr-FR" sz="2700" b="1" dirty="0">
                <a:solidFill>
                  <a:srgbClr val="1F497D"/>
                </a:solidFill>
                <a:ea typeface="+mj-ea"/>
                <a:cs typeface="+mj-cs"/>
              </a:rPr>
              <a:t> </a:t>
            </a: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856581702"/>
      </p:ext>
    </p:extLst>
  </p:cSld>
  <p:clrMapOvr>
    <a:masterClrMapping/>
  </p:clrMapOvr>
  <mc:AlternateContent xmlns:mc="http://schemas.openxmlformats.org/markup-compatibility/2006" xmlns:p14="http://schemas.microsoft.com/office/powerpoint/2010/main">
    <mc:Choice Requires="p14">
      <p:transition spd="slow" p14:dur="2000" advTm="49302"/>
    </mc:Choice>
    <mc:Fallback xmlns="">
      <p:transition spd="slow" advTm="49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cteur droit 13"/>
          <p:cNvCxnSpPr/>
          <p:nvPr/>
        </p:nvCxnSpPr>
        <p:spPr>
          <a:xfrm>
            <a:off x="4573589" y="1193958"/>
            <a:ext cx="16166" cy="4760278"/>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grpSp>
        <p:nvGrpSpPr>
          <p:cNvPr id="66563" name="Groupe 21"/>
          <p:cNvGrpSpPr>
            <a:grpSpLocks/>
          </p:cNvGrpSpPr>
          <p:nvPr/>
        </p:nvGrpSpPr>
        <p:grpSpPr bwMode="auto">
          <a:xfrm>
            <a:off x="928688" y="1234976"/>
            <a:ext cx="3500437" cy="1428750"/>
            <a:chOff x="928662" y="1142984"/>
            <a:chExt cx="3500462" cy="1429554"/>
          </a:xfrm>
        </p:grpSpPr>
        <p:sp>
          <p:nvSpPr>
            <p:cNvPr id="3" name="ZoneTexte 2"/>
            <p:cNvSpPr txBox="1"/>
            <p:nvPr/>
          </p:nvSpPr>
          <p:spPr>
            <a:xfrm>
              <a:off x="928662" y="1142984"/>
              <a:ext cx="3500462" cy="1016235"/>
            </a:xfrm>
            <a:prstGeom prst="rect">
              <a:avLst/>
            </a:prstGeom>
            <a:noFill/>
            <a:ln>
              <a:solidFill>
                <a:schemeClr val="tx2">
                  <a:lumMod val="60000"/>
                  <a:lumOff val="40000"/>
                </a:schemeClr>
              </a:solidFill>
            </a:ln>
          </p:spPr>
          <p:txBody>
            <a:bodyPr>
              <a:spAutoFit/>
            </a:bodyPr>
            <a:lstStyle/>
            <a:p>
              <a:pPr algn="ctr">
                <a:lnSpc>
                  <a:spcPts val="2400"/>
                </a:lnSpc>
                <a:defRPr/>
              </a:pPr>
              <a:r>
                <a:rPr lang="fr-FR" b="1" dirty="0">
                  <a:solidFill>
                    <a:schemeClr val="tx2">
                      <a:lumMod val="60000"/>
                      <a:lumOff val="40000"/>
                    </a:schemeClr>
                  </a:solidFill>
                  <a:latin typeface="+mn-lt"/>
                </a:rPr>
                <a:t>RR &lt; 1 </a:t>
              </a:r>
            </a:p>
            <a:p>
              <a:pPr algn="ctr">
                <a:lnSpc>
                  <a:spcPts val="2400"/>
                </a:lnSpc>
                <a:defRPr/>
              </a:pPr>
              <a:r>
                <a:rPr lang="fr-FR" b="1" dirty="0">
                  <a:solidFill>
                    <a:schemeClr val="tx2">
                      <a:lumMod val="60000"/>
                      <a:lumOff val="40000"/>
                    </a:schemeClr>
                  </a:solidFill>
                  <a:latin typeface="+mn-lt"/>
                </a:rPr>
                <a:t>et IC 95% &lt; 1 </a:t>
              </a:r>
            </a:p>
            <a:p>
              <a:pPr algn="ctr">
                <a:lnSpc>
                  <a:spcPts val="2400"/>
                </a:lnSpc>
                <a:defRPr/>
              </a:pPr>
              <a:r>
                <a:rPr lang="fr-FR" b="1" dirty="0">
                  <a:solidFill>
                    <a:schemeClr val="tx2">
                      <a:lumMod val="60000"/>
                      <a:lumOff val="40000"/>
                    </a:schemeClr>
                  </a:solidFill>
                  <a:latin typeface="+mn-lt"/>
                </a:rPr>
                <a:t>Facteur étudi</a:t>
              </a:r>
              <a:r>
                <a:rPr lang="fr-FR" b="1" dirty="0">
                  <a:solidFill>
                    <a:schemeClr val="tx2">
                      <a:lumMod val="60000"/>
                      <a:lumOff val="40000"/>
                    </a:schemeClr>
                  </a:solidFill>
                </a:rPr>
                <a:t>é </a:t>
              </a:r>
              <a:r>
                <a:rPr lang="fr-FR" b="1" dirty="0">
                  <a:solidFill>
                    <a:schemeClr val="tx2">
                      <a:lumMod val="60000"/>
                      <a:lumOff val="40000"/>
                    </a:schemeClr>
                  </a:solidFill>
                  <a:latin typeface="+mn-lt"/>
                </a:rPr>
                <a:t>réduit le risque</a:t>
              </a:r>
              <a:endParaRPr lang="fr-FR" dirty="0">
                <a:solidFill>
                  <a:schemeClr val="tx2">
                    <a:lumMod val="60000"/>
                    <a:lumOff val="40000"/>
                  </a:schemeClr>
                </a:solidFill>
                <a:latin typeface="+mn-lt"/>
              </a:endParaRPr>
            </a:p>
          </p:txBody>
        </p:sp>
        <p:cxnSp>
          <p:nvCxnSpPr>
            <p:cNvPr id="5" name="Connecteur droit 4"/>
            <p:cNvCxnSpPr/>
            <p:nvPr/>
          </p:nvCxnSpPr>
          <p:spPr>
            <a:xfrm>
              <a:off x="1643042" y="2429583"/>
              <a:ext cx="1857388" cy="1588"/>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5400000">
              <a:off x="2483227" y="2427995"/>
              <a:ext cx="285911" cy="3175"/>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 name="Connecteur droit 15"/>
          <p:cNvCxnSpPr/>
          <p:nvPr/>
        </p:nvCxnSpPr>
        <p:spPr>
          <a:xfrm flipV="1">
            <a:off x="785813" y="5929313"/>
            <a:ext cx="7643812" cy="71437"/>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643732" y="5999956"/>
            <a:ext cx="28575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799" name="ZoneTexte 17"/>
          <p:cNvSpPr txBox="1">
            <a:spLocks noChangeArrowheads="1"/>
          </p:cNvSpPr>
          <p:nvPr/>
        </p:nvSpPr>
        <p:spPr bwMode="auto">
          <a:xfrm>
            <a:off x="642938" y="6181725"/>
            <a:ext cx="357187" cy="460375"/>
          </a:xfrm>
          <a:prstGeom prst="rect">
            <a:avLst/>
          </a:prstGeom>
          <a:noFill/>
          <a:ln w="9525">
            <a:noFill/>
            <a:miter lim="800000"/>
            <a:headEnd/>
            <a:tailEnd/>
          </a:ln>
        </p:spPr>
        <p:txBody>
          <a:bodyPr>
            <a:spAutoFit/>
          </a:bodyPr>
          <a:lstStyle/>
          <a:p>
            <a:pPr>
              <a:defRPr/>
            </a:pPr>
            <a:r>
              <a:rPr lang="fr-FR" b="1">
                <a:latin typeface="+mn-lt"/>
              </a:rPr>
              <a:t>0</a:t>
            </a:r>
          </a:p>
        </p:txBody>
      </p:sp>
      <p:sp>
        <p:nvSpPr>
          <p:cNvPr id="33800" name="Rectangle 18"/>
          <p:cNvSpPr>
            <a:spLocks noChangeArrowheads="1"/>
          </p:cNvSpPr>
          <p:nvPr/>
        </p:nvSpPr>
        <p:spPr bwMode="auto">
          <a:xfrm>
            <a:off x="8143875" y="6081713"/>
            <a:ext cx="684213" cy="460375"/>
          </a:xfrm>
          <a:prstGeom prst="rect">
            <a:avLst/>
          </a:prstGeom>
          <a:noFill/>
          <a:ln w="9525">
            <a:noFill/>
            <a:miter lim="800000"/>
            <a:headEnd/>
            <a:tailEnd/>
          </a:ln>
        </p:spPr>
        <p:txBody>
          <a:bodyPr wrap="none">
            <a:spAutoFit/>
          </a:bodyPr>
          <a:lstStyle/>
          <a:p>
            <a:pPr>
              <a:defRPr/>
            </a:pPr>
            <a:r>
              <a:rPr lang="fr-FR" b="1">
                <a:latin typeface="+mn-lt"/>
              </a:rPr>
              <a:t>+ </a:t>
            </a:r>
            <a:r>
              <a:rPr lang="fr-FR" b="1">
                <a:latin typeface="+mn-lt"/>
                <a:cs typeface="Times New Roman" pitchFamily="18" charset="0"/>
              </a:rPr>
              <a:t>∞</a:t>
            </a:r>
            <a:endParaRPr lang="fr-FR" b="1">
              <a:latin typeface="+mn-lt"/>
            </a:endParaRPr>
          </a:p>
        </p:txBody>
      </p:sp>
      <p:sp>
        <p:nvSpPr>
          <p:cNvPr id="33801" name="Rectangle 29"/>
          <p:cNvSpPr>
            <a:spLocks noChangeArrowheads="1"/>
          </p:cNvSpPr>
          <p:nvPr/>
        </p:nvSpPr>
        <p:spPr bwMode="auto">
          <a:xfrm>
            <a:off x="4425950" y="6145213"/>
            <a:ext cx="339725" cy="461962"/>
          </a:xfrm>
          <a:prstGeom prst="rect">
            <a:avLst/>
          </a:prstGeom>
          <a:noFill/>
          <a:ln w="9525">
            <a:noFill/>
            <a:miter lim="800000"/>
            <a:headEnd/>
            <a:tailEnd/>
          </a:ln>
        </p:spPr>
        <p:txBody>
          <a:bodyPr wrap="none">
            <a:spAutoFit/>
          </a:bodyPr>
          <a:lstStyle/>
          <a:p>
            <a:pPr>
              <a:defRPr/>
            </a:pPr>
            <a:r>
              <a:rPr lang="fr-FR" b="1">
                <a:latin typeface="+mn-lt"/>
              </a:rPr>
              <a:t>1</a:t>
            </a:r>
          </a:p>
        </p:txBody>
      </p:sp>
      <p:grpSp>
        <p:nvGrpSpPr>
          <p:cNvPr id="66578" name="Groupe 20"/>
          <p:cNvGrpSpPr>
            <a:grpSpLocks/>
          </p:cNvGrpSpPr>
          <p:nvPr/>
        </p:nvGrpSpPr>
        <p:grpSpPr bwMode="auto">
          <a:xfrm>
            <a:off x="3203848" y="2867769"/>
            <a:ext cx="4176464" cy="1355725"/>
            <a:chOff x="3203836" y="1857364"/>
            <a:chExt cx="4176493" cy="1355734"/>
          </a:xfrm>
        </p:grpSpPr>
        <p:cxnSp>
          <p:nvCxnSpPr>
            <p:cNvPr id="11" name="Connecteur droit 10"/>
            <p:cNvCxnSpPr/>
            <p:nvPr/>
          </p:nvCxnSpPr>
          <p:spPr>
            <a:xfrm>
              <a:off x="4071934" y="3070222"/>
              <a:ext cx="1857388"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a:off x="4933975" y="3069428"/>
              <a:ext cx="285752"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814" name="Rectangle 19"/>
            <p:cNvSpPr>
              <a:spLocks noChangeArrowheads="1"/>
            </p:cNvSpPr>
            <p:nvPr/>
          </p:nvSpPr>
          <p:spPr bwMode="auto">
            <a:xfrm>
              <a:off x="3203836" y="1857364"/>
              <a:ext cx="4176493" cy="707891"/>
            </a:xfrm>
            <a:prstGeom prst="rect">
              <a:avLst/>
            </a:prstGeom>
            <a:solidFill>
              <a:schemeClr val="bg1"/>
            </a:solidFill>
            <a:ln w="9525">
              <a:solidFill>
                <a:schemeClr val="tx1"/>
              </a:solidFill>
              <a:miter lim="800000"/>
              <a:headEnd/>
              <a:tailEnd/>
            </a:ln>
          </p:spPr>
          <p:txBody>
            <a:bodyPr wrap="square">
              <a:spAutoFit/>
            </a:bodyPr>
            <a:lstStyle/>
            <a:p>
              <a:pPr algn="ctr">
                <a:lnSpc>
                  <a:spcPts val="2400"/>
                </a:lnSpc>
                <a:defRPr/>
              </a:pPr>
              <a:r>
                <a:rPr lang="fr-FR" b="1" dirty="0">
                  <a:latin typeface="+mn-lt"/>
                </a:rPr>
                <a:t>IC 95% contient 1 </a:t>
              </a:r>
            </a:p>
            <a:p>
              <a:pPr>
                <a:lnSpc>
                  <a:spcPts val="2400"/>
                </a:lnSpc>
                <a:defRPr/>
              </a:pPr>
              <a:r>
                <a:rPr lang="fr-FR" b="1" dirty="0">
                  <a:latin typeface="+mn-lt"/>
                </a:rPr>
                <a:t>=&gt; Pas d’association </a:t>
              </a:r>
              <a:r>
                <a:rPr lang="fr-FR" b="1" dirty="0"/>
                <a:t>m</a:t>
              </a:r>
              <a:r>
                <a:rPr lang="fr-FR" b="1" dirty="0">
                  <a:latin typeface="+mn-lt"/>
                </a:rPr>
                <a:t>ise en évidence</a:t>
              </a:r>
            </a:p>
          </p:txBody>
        </p:sp>
      </p:grpSp>
      <p:sp>
        <p:nvSpPr>
          <p:cNvPr id="33804" name="Rectangle 32"/>
          <p:cNvSpPr>
            <a:spLocks noChangeArrowheads="1"/>
          </p:cNvSpPr>
          <p:nvPr/>
        </p:nvSpPr>
        <p:spPr bwMode="auto">
          <a:xfrm>
            <a:off x="6634063" y="679875"/>
            <a:ext cx="530225" cy="461963"/>
          </a:xfrm>
          <a:prstGeom prst="rect">
            <a:avLst/>
          </a:prstGeom>
          <a:noFill/>
          <a:ln w="9525">
            <a:noFill/>
            <a:miter lim="800000"/>
            <a:headEnd/>
            <a:tailEnd/>
          </a:ln>
        </p:spPr>
        <p:txBody>
          <a:bodyPr wrap="none">
            <a:spAutoFit/>
          </a:bodyPr>
          <a:lstStyle/>
          <a:p>
            <a:pPr>
              <a:defRPr/>
            </a:pPr>
            <a:r>
              <a:rPr lang="fr-FR" b="1" dirty="0">
                <a:latin typeface="+mn-lt"/>
              </a:rPr>
              <a:t>RR</a:t>
            </a:r>
            <a:endParaRPr lang="fr-FR" dirty="0">
              <a:latin typeface="+mn-lt"/>
            </a:endParaRPr>
          </a:p>
        </p:txBody>
      </p:sp>
      <p:sp>
        <p:nvSpPr>
          <p:cNvPr id="34" name="Rectangle 33"/>
          <p:cNvSpPr/>
          <p:nvPr/>
        </p:nvSpPr>
        <p:spPr>
          <a:xfrm>
            <a:off x="6504751" y="1454869"/>
            <a:ext cx="875561" cy="369332"/>
          </a:xfrm>
          <a:prstGeom prst="rect">
            <a:avLst/>
          </a:prstGeom>
        </p:spPr>
        <p:txBody>
          <a:bodyPr wrap="none">
            <a:spAutoFit/>
          </a:bodyPr>
          <a:lstStyle/>
          <a:p>
            <a:pPr>
              <a:defRPr/>
            </a:pPr>
            <a:r>
              <a:rPr lang="fr-FR" b="1" dirty="0">
                <a:solidFill>
                  <a:schemeClr val="tx2">
                    <a:lumMod val="60000"/>
                    <a:lumOff val="40000"/>
                  </a:schemeClr>
                </a:solidFill>
                <a:latin typeface="+mn-lt"/>
              </a:rPr>
              <a:t>IC 95% </a:t>
            </a:r>
          </a:p>
        </p:txBody>
      </p:sp>
      <p:cxnSp>
        <p:nvCxnSpPr>
          <p:cNvPr id="35" name="Connecteur droit 34"/>
          <p:cNvCxnSpPr/>
          <p:nvPr/>
        </p:nvCxnSpPr>
        <p:spPr>
          <a:xfrm rot="5400000">
            <a:off x="6712705" y="1132985"/>
            <a:ext cx="28575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5929314" y="1124744"/>
            <a:ext cx="1857375"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Accolade ouvrante 38"/>
          <p:cNvSpPr/>
          <p:nvPr/>
        </p:nvSpPr>
        <p:spPr>
          <a:xfrm rot="5400000" flipH="1">
            <a:off x="6715126" y="454744"/>
            <a:ext cx="285750" cy="1857375"/>
          </a:xfrm>
          <a:prstGeom prst="leftBrace">
            <a:avLst>
              <a:gd name="adj1" fmla="val 8333"/>
              <a:gd name="adj2" fmla="val 48705"/>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 name="ZoneTexte 1"/>
          <p:cNvSpPr txBox="1"/>
          <p:nvPr/>
        </p:nvSpPr>
        <p:spPr>
          <a:xfrm>
            <a:off x="866775" y="133890"/>
            <a:ext cx="6838950" cy="523220"/>
          </a:xfrm>
          <a:prstGeom prst="rect">
            <a:avLst/>
          </a:prstGeom>
          <a:noFill/>
        </p:spPr>
        <p:txBody>
          <a:bodyPr wrap="square" rtlCol="0">
            <a:spAutoFit/>
          </a:bodyPr>
          <a:lstStyle/>
          <a:p>
            <a:r>
              <a:rPr lang="fr-FR" sz="2800" dirty="0"/>
              <a:t>Interprétation des RR et IC95%</a:t>
            </a:r>
          </a:p>
        </p:txBody>
      </p:sp>
      <p:sp>
        <p:nvSpPr>
          <p:cNvPr id="25" name="ZoneTexte 24"/>
          <p:cNvSpPr txBox="1"/>
          <p:nvPr/>
        </p:nvSpPr>
        <p:spPr bwMode="auto">
          <a:xfrm>
            <a:off x="4743971" y="4789601"/>
            <a:ext cx="3500437" cy="1015663"/>
          </a:xfrm>
          <a:prstGeom prst="rect">
            <a:avLst/>
          </a:prstGeom>
          <a:noFill/>
          <a:ln>
            <a:solidFill>
              <a:srgbClr val="FF0000"/>
            </a:solidFill>
          </a:ln>
        </p:spPr>
        <p:txBody>
          <a:bodyPr>
            <a:spAutoFit/>
          </a:bodyPr>
          <a:lstStyle/>
          <a:p>
            <a:pPr algn="ctr">
              <a:lnSpc>
                <a:spcPts val="2400"/>
              </a:lnSpc>
              <a:defRPr/>
            </a:pPr>
            <a:r>
              <a:rPr lang="fr-FR" b="1" dirty="0">
                <a:solidFill>
                  <a:srgbClr val="FF0000"/>
                </a:solidFill>
                <a:latin typeface="+mn-lt"/>
              </a:rPr>
              <a:t>RR </a:t>
            </a:r>
            <a:r>
              <a:rPr lang="fr-FR" b="1" dirty="0">
                <a:solidFill>
                  <a:srgbClr val="FF0000"/>
                </a:solidFill>
              </a:rPr>
              <a:t>&gt; </a:t>
            </a:r>
            <a:r>
              <a:rPr lang="fr-FR" b="1" dirty="0">
                <a:solidFill>
                  <a:srgbClr val="FF0000"/>
                </a:solidFill>
                <a:latin typeface="+mn-lt"/>
              </a:rPr>
              <a:t>1 </a:t>
            </a:r>
          </a:p>
          <a:p>
            <a:pPr algn="ctr">
              <a:lnSpc>
                <a:spcPts val="2400"/>
              </a:lnSpc>
              <a:defRPr/>
            </a:pPr>
            <a:r>
              <a:rPr lang="fr-FR" b="1" dirty="0">
                <a:solidFill>
                  <a:srgbClr val="FF0000"/>
                </a:solidFill>
                <a:latin typeface="+mn-lt"/>
              </a:rPr>
              <a:t>et IC 95% &gt; 1 </a:t>
            </a:r>
          </a:p>
          <a:p>
            <a:pPr algn="ctr">
              <a:lnSpc>
                <a:spcPts val="2400"/>
              </a:lnSpc>
              <a:defRPr/>
            </a:pPr>
            <a:r>
              <a:rPr lang="fr-FR" b="1" dirty="0">
                <a:solidFill>
                  <a:srgbClr val="FF0000"/>
                </a:solidFill>
                <a:latin typeface="+mn-lt"/>
              </a:rPr>
              <a:t>Facteur étudi</a:t>
            </a:r>
            <a:r>
              <a:rPr lang="fr-FR" b="1" dirty="0">
                <a:solidFill>
                  <a:srgbClr val="FF0000"/>
                </a:solidFill>
              </a:rPr>
              <a:t>é augmente</a:t>
            </a:r>
            <a:r>
              <a:rPr lang="fr-FR" b="1" dirty="0">
                <a:solidFill>
                  <a:srgbClr val="FF0000"/>
                </a:solidFill>
                <a:latin typeface="+mn-lt"/>
              </a:rPr>
              <a:t> le risque</a:t>
            </a:r>
            <a:endParaRPr lang="fr-FR" dirty="0">
              <a:solidFill>
                <a:srgbClr val="FF0000"/>
              </a:solidFill>
              <a:latin typeface="+mn-lt"/>
            </a:endParaRPr>
          </a:p>
        </p:txBody>
      </p:sp>
      <p:sp>
        <p:nvSpPr>
          <p:cNvPr id="26" name="Rectangle 32">
            <a:extLst>
              <a:ext uri="{FF2B5EF4-FFF2-40B4-BE49-F238E27FC236}">
                <a16:creationId xmlns:a16="http://schemas.microsoft.com/office/drawing/2014/main" id="{BAF93916-C774-466C-8545-F1A166DED882}"/>
              </a:ext>
            </a:extLst>
          </p:cNvPr>
          <p:cNvSpPr>
            <a:spLocks noChangeArrowheads="1"/>
          </p:cNvSpPr>
          <p:nvPr/>
        </p:nvSpPr>
        <p:spPr bwMode="auto">
          <a:xfrm>
            <a:off x="6719936" y="4047157"/>
            <a:ext cx="444352" cy="369332"/>
          </a:xfrm>
          <a:prstGeom prst="rect">
            <a:avLst/>
          </a:prstGeom>
          <a:noFill/>
          <a:ln w="9525">
            <a:noFill/>
            <a:miter lim="800000"/>
            <a:headEnd/>
            <a:tailEnd/>
          </a:ln>
        </p:spPr>
        <p:txBody>
          <a:bodyPr wrap="none">
            <a:spAutoFit/>
          </a:bodyPr>
          <a:lstStyle/>
          <a:p>
            <a:pPr>
              <a:defRPr/>
            </a:pPr>
            <a:r>
              <a:rPr lang="fr-FR" b="1" dirty="0">
                <a:solidFill>
                  <a:srgbClr val="FF0000"/>
                </a:solidFill>
                <a:latin typeface="+mn-lt"/>
              </a:rPr>
              <a:t>RR</a:t>
            </a:r>
            <a:endParaRPr lang="fr-FR" dirty="0">
              <a:solidFill>
                <a:srgbClr val="FF0000"/>
              </a:solidFill>
              <a:latin typeface="+mn-lt"/>
            </a:endParaRPr>
          </a:p>
        </p:txBody>
      </p:sp>
      <p:cxnSp>
        <p:nvCxnSpPr>
          <p:cNvPr id="27" name="Connecteur droit 26">
            <a:extLst>
              <a:ext uri="{FF2B5EF4-FFF2-40B4-BE49-F238E27FC236}">
                <a16:creationId xmlns:a16="http://schemas.microsoft.com/office/drawing/2014/main" id="{6E62CFC2-ACA8-40ED-8747-2D26F3EFF811}"/>
              </a:ext>
            </a:extLst>
          </p:cNvPr>
          <p:cNvCxnSpPr/>
          <p:nvPr/>
        </p:nvCxnSpPr>
        <p:spPr>
          <a:xfrm>
            <a:off x="6012160" y="4492026"/>
            <a:ext cx="1857375" cy="15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598C64E-C4D6-48B0-BE99-2DF5D2A399B8}"/>
              </a:ext>
            </a:extLst>
          </p:cNvPr>
          <p:cNvCxnSpPr/>
          <p:nvPr/>
        </p:nvCxnSpPr>
        <p:spPr>
          <a:xfrm rot="5400000">
            <a:off x="6796124" y="4509467"/>
            <a:ext cx="28575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181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cteur droit 13"/>
          <p:cNvCxnSpPr/>
          <p:nvPr/>
        </p:nvCxnSpPr>
        <p:spPr>
          <a:xfrm>
            <a:off x="4573589" y="1193958"/>
            <a:ext cx="16166" cy="4760278"/>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grpSp>
        <p:nvGrpSpPr>
          <p:cNvPr id="66563" name="Groupe 21"/>
          <p:cNvGrpSpPr>
            <a:grpSpLocks/>
          </p:cNvGrpSpPr>
          <p:nvPr/>
        </p:nvGrpSpPr>
        <p:grpSpPr bwMode="auto">
          <a:xfrm>
            <a:off x="928688" y="1234976"/>
            <a:ext cx="3500437" cy="1428750"/>
            <a:chOff x="928662" y="1142984"/>
            <a:chExt cx="3500462" cy="1429554"/>
          </a:xfrm>
        </p:grpSpPr>
        <p:sp>
          <p:nvSpPr>
            <p:cNvPr id="3" name="ZoneTexte 2"/>
            <p:cNvSpPr txBox="1"/>
            <p:nvPr/>
          </p:nvSpPr>
          <p:spPr>
            <a:xfrm>
              <a:off x="928662" y="1142984"/>
              <a:ext cx="3500462" cy="1016235"/>
            </a:xfrm>
            <a:prstGeom prst="rect">
              <a:avLst/>
            </a:prstGeom>
            <a:noFill/>
            <a:ln>
              <a:solidFill>
                <a:schemeClr val="tx2">
                  <a:lumMod val="60000"/>
                  <a:lumOff val="40000"/>
                </a:schemeClr>
              </a:solidFill>
            </a:ln>
          </p:spPr>
          <p:txBody>
            <a:bodyPr>
              <a:spAutoFit/>
            </a:bodyPr>
            <a:lstStyle/>
            <a:p>
              <a:pPr algn="ctr">
                <a:lnSpc>
                  <a:spcPts val="2400"/>
                </a:lnSpc>
                <a:defRPr/>
              </a:pPr>
              <a:r>
                <a:rPr lang="fr-FR" b="1" dirty="0">
                  <a:solidFill>
                    <a:schemeClr val="tx2">
                      <a:lumMod val="60000"/>
                      <a:lumOff val="40000"/>
                    </a:schemeClr>
                  </a:solidFill>
                  <a:latin typeface="+mn-lt"/>
                </a:rPr>
                <a:t>RR &lt; 1 </a:t>
              </a:r>
            </a:p>
            <a:p>
              <a:pPr algn="ctr">
                <a:lnSpc>
                  <a:spcPts val="2400"/>
                </a:lnSpc>
                <a:defRPr/>
              </a:pPr>
              <a:r>
                <a:rPr lang="fr-FR" b="1" dirty="0">
                  <a:solidFill>
                    <a:schemeClr val="tx2">
                      <a:lumMod val="60000"/>
                      <a:lumOff val="40000"/>
                    </a:schemeClr>
                  </a:solidFill>
                  <a:latin typeface="+mn-lt"/>
                </a:rPr>
                <a:t>et IC 95% &lt; 1 </a:t>
              </a:r>
            </a:p>
            <a:p>
              <a:pPr algn="ctr">
                <a:lnSpc>
                  <a:spcPts val="2400"/>
                </a:lnSpc>
                <a:defRPr/>
              </a:pPr>
              <a:r>
                <a:rPr lang="fr-FR" b="1" dirty="0">
                  <a:solidFill>
                    <a:schemeClr val="tx2">
                      <a:lumMod val="60000"/>
                      <a:lumOff val="40000"/>
                    </a:schemeClr>
                  </a:solidFill>
                  <a:latin typeface="+mn-lt"/>
                </a:rPr>
                <a:t>Facteur étudi</a:t>
              </a:r>
              <a:r>
                <a:rPr lang="fr-FR" b="1" dirty="0">
                  <a:solidFill>
                    <a:schemeClr val="tx2">
                      <a:lumMod val="60000"/>
                      <a:lumOff val="40000"/>
                    </a:schemeClr>
                  </a:solidFill>
                </a:rPr>
                <a:t>é </a:t>
              </a:r>
              <a:r>
                <a:rPr lang="fr-FR" b="1" dirty="0">
                  <a:solidFill>
                    <a:schemeClr val="tx2">
                      <a:lumMod val="60000"/>
                      <a:lumOff val="40000"/>
                    </a:schemeClr>
                  </a:solidFill>
                  <a:latin typeface="+mn-lt"/>
                </a:rPr>
                <a:t>réduit le risque</a:t>
              </a:r>
              <a:endParaRPr lang="fr-FR" dirty="0">
                <a:solidFill>
                  <a:schemeClr val="tx2">
                    <a:lumMod val="60000"/>
                    <a:lumOff val="40000"/>
                  </a:schemeClr>
                </a:solidFill>
                <a:latin typeface="+mn-lt"/>
              </a:endParaRPr>
            </a:p>
          </p:txBody>
        </p:sp>
        <p:cxnSp>
          <p:nvCxnSpPr>
            <p:cNvPr id="5" name="Connecteur droit 4"/>
            <p:cNvCxnSpPr/>
            <p:nvPr/>
          </p:nvCxnSpPr>
          <p:spPr>
            <a:xfrm>
              <a:off x="1643042" y="2429583"/>
              <a:ext cx="1857388" cy="1588"/>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5400000">
              <a:off x="2414394" y="2427995"/>
              <a:ext cx="285911" cy="3175"/>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 name="Connecteur droit 15"/>
          <p:cNvCxnSpPr/>
          <p:nvPr/>
        </p:nvCxnSpPr>
        <p:spPr>
          <a:xfrm flipV="1">
            <a:off x="785813" y="5929313"/>
            <a:ext cx="7643812" cy="71437"/>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643732" y="5999956"/>
            <a:ext cx="28575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799" name="ZoneTexte 17"/>
          <p:cNvSpPr txBox="1">
            <a:spLocks noChangeArrowheads="1"/>
          </p:cNvSpPr>
          <p:nvPr/>
        </p:nvSpPr>
        <p:spPr bwMode="auto">
          <a:xfrm>
            <a:off x="642938" y="6181725"/>
            <a:ext cx="357187" cy="460375"/>
          </a:xfrm>
          <a:prstGeom prst="rect">
            <a:avLst/>
          </a:prstGeom>
          <a:noFill/>
          <a:ln w="9525">
            <a:noFill/>
            <a:miter lim="800000"/>
            <a:headEnd/>
            <a:tailEnd/>
          </a:ln>
        </p:spPr>
        <p:txBody>
          <a:bodyPr>
            <a:spAutoFit/>
          </a:bodyPr>
          <a:lstStyle/>
          <a:p>
            <a:pPr>
              <a:defRPr/>
            </a:pPr>
            <a:r>
              <a:rPr lang="fr-FR" b="1">
                <a:latin typeface="+mn-lt"/>
              </a:rPr>
              <a:t>0</a:t>
            </a:r>
          </a:p>
        </p:txBody>
      </p:sp>
      <p:sp>
        <p:nvSpPr>
          <p:cNvPr id="33800" name="Rectangle 18"/>
          <p:cNvSpPr>
            <a:spLocks noChangeArrowheads="1"/>
          </p:cNvSpPr>
          <p:nvPr/>
        </p:nvSpPr>
        <p:spPr bwMode="auto">
          <a:xfrm>
            <a:off x="8143875" y="6081713"/>
            <a:ext cx="684213" cy="460375"/>
          </a:xfrm>
          <a:prstGeom prst="rect">
            <a:avLst/>
          </a:prstGeom>
          <a:noFill/>
          <a:ln w="9525">
            <a:noFill/>
            <a:miter lim="800000"/>
            <a:headEnd/>
            <a:tailEnd/>
          </a:ln>
        </p:spPr>
        <p:txBody>
          <a:bodyPr wrap="none">
            <a:spAutoFit/>
          </a:bodyPr>
          <a:lstStyle/>
          <a:p>
            <a:pPr>
              <a:defRPr/>
            </a:pPr>
            <a:r>
              <a:rPr lang="fr-FR" b="1">
                <a:latin typeface="+mn-lt"/>
              </a:rPr>
              <a:t>+ </a:t>
            </a:r>
            <a:r>
              <a:rPr lang="fr-FR" b="1">
                <a:latin typeface="+mn-lt"/>
                <a:cs typeface="Times New Roman" pitchFamily="18" charset="0"/>
              </a:rPr>
              <a:t>∞</a:t>
            </a:r>
            <a:endParaRPr lang="fr-FR" b="1">
              <a:latin typeface="+mn-lt"/>
            </a:endParaRPr>
          </a:p>
        </p:txBody>
      </p:sp>
      <p:sp>
        <p:nvSpPr>
          <p:cNvPr id="33801" name="Rectangle 29"/>
          <p:cNvSpPr>
            <a:spLocks noChangeArrowheads="1"/>
          </p:cNvSpPr>
          <p:nvPr/>
        </p:nvSpPr>
        <p:spPr bwMode="auto">
          <a:xfrm>
            <a:off x="4425950" y="6145213"/>
            <a:ext cx="339725" cy="461962"/>
          </a:xfrm>
          <a:prstGeom prst="rect">
            <a:avLst/>
          </a:prstGeom>
          <a:noFill/>
          <a:ln w="9525">
            <a:noFill/>
            <a:miter lim="800000"/>
            <a:headEnd/>
            <a:tailEnd/>
          </a:ln>
        </p:spPr>
        <p:txBody>
          <a:bodyPr wrap="none">
            <a:spAutoFit/>
          </a:bodyPr>
          <a:lstStyle/>
          <a:p>
            <a:pPr>
              <a:defRPr/>
            </a:pPr>
            <a:r>
              <a:rPr lang="fr-FR" b="1">
                <a:latin typeface="+mn-lt"/>
              </a:rPr>
              <a:t>1</a:t>
            </a:r>
          </a:p>
        </p:txBody>
      </p:sp>
      <p:sp>
        <p:nvSpPr>
          <p:cNvPr id="2" name="ZoneTexte 1"/>
          <p:cNvSpPr txBox="1"/>
          <p:nvPr/>
        </p:nvSpPr>
        <p:spPr>
          <a:xfrm>
            <a:off x="928688" y="203795"/>
            <a:ext cx="6838950" cy="523220"/>
          </a:xfrm>
          <a:prstGeom prst="rect">
            <a:avLst/>
          </a:prstGeom>
          <a:noFill/>
        </p:spPr>
        <p:txBody>
          <a:bodyPr wrap="square" rtlCol="0">
            <a:spAutoFit/>
          </a:bodyPr>
          <a:lstStyle/>
          <a:p>
            <a:r>
              <a:rPr lang="fr-FR" sz="2800" dirty="0"/>
              <a:t>Interprétation des RR et IC95% : exemple</a:t>
            </a:r>
          </a:p>
        </p:txBody>
      </p:sp>
      <p:sp>
        <p:nvSpPr>
          <p:cNvPr id="26" name="Text Box 5"/>
          <p:cNvSpPr txBox="1">
            <a:spLocks noChangeArrowheads="1"/>
          </p:cNvSpPr>
          <p:nvPr/>
        </p:nvSpPr>
        <p:spPr bwMode="auto">
          <a:xfrm>
            <a:off x="0" y="3184525"/>
            <a:ext cx="9144000" cy="1046440"/>
          </a:xfrm>
          <a:prstGeom prst="rect">
            <a:avLst/>
          </a:prstGeom>
          <a:solidFill>
            <a:schemeClr val="bg1"/>
          </a:solidFill>
          <a:ln w="28575">
            <a:solidFill>
              <a:schemeClr val="tx2">
                <a:lumMod val="40000"/>
                <a:lumOff val="60000"/>
              </a:schemeClr>
            </a:solidFill>
            <a:miter lim="800000"/>
            <a:headEnd/>
            <a:tailEnd/>
          </a:ln>
        </p:spPr>
        <p:txBody>
          <a:bodyPr>
            <a:spAutoFit/>
          </a:bodyPr>
          <a:lstStyle/>
          <a:p>
            <a:pPr>
              <a:defRPr/>
            </a:pPr>
            <a:endParaRPr lang="fr-FR" sz="800" b="1" dirty="0">
              <a:latin typeface="+mn-lt"/>
              <a:cs typeface="Tahoma" pitchFamily="34" charset="0"/>
            </a:endParaRPr>
          </a:p>
          <a:p>
            <a:pPr algn="ctr">
              <a:defRPr/>
            </a:pPr>
            <a:r>
              <a:rPr lang="fr-FR" b="1" dirty="0">
                <a:latin typeface="+mn-lt"/>
                <a:cs typeface="Tahoma" pitchFamily="34" charset="0"/>
                <a:sym typeface="Symbol" pitchFamily="18" charset="2"/>
              </a:rPr>
              <a:t>Traitement réduit de 30% le risque de récidive</a:t>
            </a:r>
          </a:p>
          <a:p>
            <a:pPr algn="ctr">
              <a:defRPr/>
            </a:pPr>
            <a:r>
              <a:rPr lang="fr-FR" b="1" dirty="0">
                <a:latin typeface="+mn-lt"/>
                <a:cs typeface="Tahoma" pitchFamily="34" charset="0"/>
                <a:sym typeface="Symbol" pitchFamily="18" charset="2"/>
              </a:rPr>
              <a:t>(RR=0.7, estimation du RR réel) </a:t>
            </a:r>
          </a:p>
          <a:p>
            <a:pPr algn="ctr">
              <a:defRPr/>
            </a:pPr>
            <a:r>
              <a:rPr lang="fr-FR" b="1" dirty="0">
                <a:latin typeface="+mn-lt"/>
                <a:cs typeface="Tahoma" pitchFamily="34" charset="0"/>
                <a:sym typeface="Symbol" pitchFamily="18" charset="2"/>
              </a:rPr>
              <a:t>95% de chances que le RR réel soit compris entre IC 95% [</a:t>
            </a:r>
            <a:r>
              <a:rPr lang="fr-FR" b="1" dirty="0">
                <a:cs typeface="Tahoma" pitchFamily="34" charset="0"/>
                <a:sym typeface="Symbol" pitchFamily="18" charset="2"/>
              </a:rPr>
              <a:t>0.52</a:t>
            </a:r>
            <a:r>
              <a:rPr lang="fr-FR" b="1" dirty="0">
                <a:latin typeface="+mn-lt"/>
                <a:cs typeface="Tahoma" pitchFamily="34" charset="0"/>
                <a:sym typeface="Symbol" pitchFamily="18" charset="2"/>
              </a:rPr>
              <a:t> – </a:t>
            </a:r>
            <a:r>
              <a:rPr lang="fr-FR" b="1" dirty="0">
                <a:cs typeface="Tahoma" pitchFamily="34" charset="0"/>
                <a:sym typeface="Symbol" pitchFamily="18" charset="2"/>
              </a:rPr>
              <a:t>0.86</a:t>
            </a:r>
            <a:r>
              <a:rPr lang="fr-FR" b="1" dirty="0">
                <a:latin typeface="+mn-lt"/>
                <a:cs typeface="Tahoma" pitchFamily="34" charset="0"/>
                <a:sym typeface="Symbol" pitchFamily="18" charset="2"/>
              </a:rPr>
              <a:t>]</a:t>
            </a:r>
            <a:endParaRPr lang="fr-FR" b="1" dirty="0">
              <a:solidFill>
                <a:srgbClr val="00B050"/>
              </a:solidFill>
              <a:latin typeface="+mn-lt"/>
              <a:cs typeface="Tahoma" pitchFamily="34" charset="0"/>
              <a:sym typeface="Symbol" pitchFamily="18" charset="2"/>
            </a:endParaRPr>
          </a:p>
        </p:txBody>
      </p:sp>
    </p:spTree>
    <p:extLst>
      <p:ext uri="{BB962C8B-B14F-4D97-AF65-F5344CB8AC3E}">
        <p14:creationId xmlns:p14="http://schemas.microsoft.com/office/powerpoint/2010/main" val="992098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cteur droit 13"/>
          <p:cNvCxnSpPr/>
          <p:nvPr/>
        </p:nvCxnSpPr>
        <p:spPr>
          <a:xfrm>
            <a:off x="4573589" y="1193958"/>
            <a:ext cx="16166" cy="4760278"/>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785813" y="5929313"/>
            <a:ext cx="7643812" cy="71437"/>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643732" y="5999956"/>
            <a:ext cx="28575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799" name="ZoneTexte 17"/>
          <p:cNvSpPr txBox="1">
            <a:spLocks noChangeArrowheads="1"/>
          </p:cNvSpPr>
          <p:nvPr/>
        </p:nvSpPr>
        <p:spPr bwMode="auto">
          <a:xfrm>
            <a:off x="642938" y="6181725"/>
            <a:ext cx="357187" cy="460375"/>
          </a:xfrm>
          <a:prstGeom prst="rect">
            <a:avLst/>
          </a:prstGeom>
          <a:noFill/>
          <a:ln w="9525">
            <a:noFill/>
            <a:miter lim="800000"/>
            <a:headEnd/>
            <a:tailEnd/>
          </a:ln>
        </p:spPr>
        <p:txBody>
          <a:bodyPr>
            <a:spAutoFit/>
          </a:bodyPr>
          <a:lstStyle/>
          <a:p>
            <a:pPr>
              <a:defRPr/>
            </a:pPr>
            <a:r>
              <a:rPr lang="fr-FR" b="1">
                <a:latin typeface="+mn-lt"/>
              </a:rPr>
              <a:t>0</a:t>
            </a:r>
          </a:p>
        </p:txBody>
      </p:sp>
      <p:sp>
        <p:nvSpPr>
          <p:cNvPr id="33800" name="Rectangle 18"/>
          <p:cNvSpPr>
            <a:spLocks noChangeArrowheads="1"/>
          </p:cNvSpPr>
          <p:nvPr/>
        </p:nvSpPr>
        <p:spPr bwMode="auto">
          <a:xfrm>
            <a:off x="8143875" y="6081713"/>
            <a:ext cx="684213" cy="460375"/>
          </a:xfrm>
          <a:prstGeom prst="rect">
            <a:avLst/>
          </a:prstGeom>
          <a:noFill/>
          <a:ln w="9525">
            <a:noFill/>
            <a:miter lim="800000"/>
            <a:headEnd/>
            <a:tailEnd/>
          </a:ln>
        </p:spPr>
        <p:txBody>
          <a:bodyPr wrap="none">
            <a:spAutoFit/>
          </a:bodyPr>
          <a:lstStyle/>
          <a:p>
            <a:pPr>
              <a:defRPr/>
            </a:pPr>
            <a:r>
              <a:rPr lang="fr-FR" b="1">
                <a:latin typeface="+mn-lt"/>
              </a:rPr>
              <a:t>+ </a:t>
            </a:r>
            <a:r>
              <a:rPr lang="fr-FR" b="1">
                <a:latin typeface="+mn-lt"/>
                <a:cs typeface="Times New Roman" pitchFamily="18" charset="0"/>
              </a:rPr>
              <a:t>∞</a:t>
            </a:r>
            <a:endParaRPr lang="fr-FR" b="1">
              <a:latin typeface="+mn-lt"/>
            </a:endParaRPr>
          </a:p>
        </p:txBody>
      </p:sp>
      <p:sp>
        <p:nvSpPr>
          <p:cNvPr id="33801" name="Rectangle 29"/>
          <p:cNvSpPr>
            <a:spLocks noChangeArrowheads="1"/>
          </p:cNvSpPr>
          <p:nvPr/>
        </p:nvSpPr>
        <p:spPr bwMode="auto">
          <a:xfrm>
            <a:off x="4425950" y="6145213"/>
            <a:ext cx="339725" cy="461962"/>
          </a:xfrm>
          <a:prstGeom prst="rect">
            <a:avLst/>
          </a:prstGeom>
          <a:noFill/>
          <a:ln w="9525">
            <a:noFill/>
            <a:miter lim="800000"/>
            <a:headEnd/>
            <a:tailEnd/>
          </a:ln>
        </p:spPr>
        <p:txBody>
          <a:bodyPr wrap="none">
            <a:spAutoFit/>
          </a:bodyPr>
          <a:lstStyle/>
          <a:p>
            <a:pPr>
              <a:defRPr/>
            </a:pPr>
            <a:r>
              <a:rPr lang="fr-FR" b="1">
                <a:latin typeface="+mn-lt"/>
              </a:rPr>
              <a:t>1</a:t>
            </a:r>
          </a:p>
        </p:txBody>
      </p:sp>
      <p:sp>
        <p:nvSpPr>
          <p:cNvPr id="2" name="ZoneTexte 1"/>
          <p:cNvSpPr txBox="1"/>
          <p:nvPr/>
        </p:nvSpPr>
        <p:spPr>
          <a:xfrm>
            <a:off x="866775" y="133890"/>
            <a:ext cx="6838950" cy="523220"/>
          </a:xfrm>
          <a:prstGeom prst="rect">
            <a:avLst/>
          </a:prstGeom>
          <a:noFill/>
        </p:spPr>
        <p:txBody>
          <a:bodyPr wrap="square" rtlCol="0">
            <a:spAutoFit/>
          </a:bodyPr>
          <a:lstStyle/>
          <a:p>
            <a:r>
              <a:rPr lang="fr-FR" sz="2800" dirty="0"/>
              <a:t>Interprétation des RR et IC95% : exemple</a:t>
            </a:r>
          </a:p>
        </p:txBody>
      </p:sp>
      <p:sp>
        <p:nvSpPr>
          <p:cNvPr id="25" name="ZoneTexte 24"/>
          <p:cNvSpPr txBox="1"/>
          <p:nvPr/>
        </p:nvSpPr>
        <p:spPr bwMode="auto">
          <a:xfrm>
            <a:off x="4743971" y="4645585"/>
            <a:ext cx="3500437" cy="1015663"/>
          </a:xfrm>
          <a:prstGeom prst="rect">
            <a:avLst/>
          </a:prstGeom>
          <a:noFill/>
          <a:ln>
            <a:solidFill>
              <a:srgbClr val="FF0000"/>
            </a:solidFill>
          </a:ln>
        </p:spPr>
        <p:txBody>
          <a:bodyPr>
            <a:spAutoFit/>
          </a:bodyPr>
          <a:lstStyle/>
          <a:p>
            <a:pPr algn="ctr">
              <a:lnSpc>
                <a:spcPts val="2400"/>
              </a:lnSpc>
              <a:defRPr/>
            </a:pPr>
            <a:r>
              <a:rPr lang="fr-FR" b="1" dirty="0">
                <a:solidFill>
                  <a:srgbClr val="FF0000"/>
                </a:solidFill>
                <a:latin typeface="+mn-lt"/>
              </a:rPr>
              <a:t>RR </a:t>
            </a:r>
            <a:r>
              <a:rPr lang="fr-FR" b="1" dirty="0">
                <a:solidFill>
                  <a:srgbClr val="FF0000"/>
                </a:solidFill>
              </a:rPr>
              <a:t>&gt; </a:t>
            </a:r>
            <a:r>
              <a:rPr lang="fr-FR" b="1" dirty="0">
                <a:solidFill>
                  <a:srgbClr val="FF0000"/>
                </a:solidFill>
                <a:latin typeface="+mn-lt"/>
              </a:rPr>
              <a:t>1 </a:t>
            </a:r>
          </a:p>
          <a:p>
            <a:pPr algn="ctr">
              <a:lnSpc>
                <a:spcPts val="2400"/>
              </a:lnSpc>
              <a:defRPr/>
            </a:pPr>
            <a:r>
              <a:rPr lang="fr-FR" b="1" dirty="0">
                <a:solidFill>
                  <a:srgbClr val="FF0000"/>
                </a:solidFill>
                <a:latin typeface="+mn-lt"/>
              </a:rPr>
              <a:t>et IC 95% &gt; 1 </a:t>
            </a:r>
          </a:p>
          <a:p>
            <a:pPr algn="ctr">
              <a:lnSpc>
                <a:spcPts val="2400"/>
              </a:lnSpc>
              <a:defRPr/>
            </a:pPr>
            <a:r>
              <a:rPr lang="fr-FR" b="1" dirty="0">
                <a:solidFill>
                  <a:srgbClr val="FF0000"/>
                </a:solidFill>
                <a:latin typeface="+mn-lt"/>
              </a:rPr>
              <a:t>Facteur étudi</a:t>
            </a:r>
            <a:r>
              <a:rPr lang="fr-FR" b="1" dirty="0">
                <a:solidFill>
                  <a:srgbClr val="FF0000"/>
                </a:solidFill>
              </a:rPr>
              <a:t>é augmente</a:t>
            </a:r>
            <a:r>
              <a:rPr lang="fr-FR" b="1" dirty="0">
                <a:solidFill>
                  <a:srgbClr val="FF0000"/>
                </a:solidFill>
                <a:latin typeface="+mn-lt"/>
              </a:rPr>
              <a:t> le risque</a:t>
            </a:r>
            <a:endParaRPr lang="fr-FR" dirty="0">
              <a:solidFill>
                <a:srgbClr val="FF0000"/>
              </a:solidFill>
              <a:latin typeface="+mn-lt"/>
            </a:endParaRPr>
          </a:p>
        </p:txBody>
      </p:sp>
      <p:sp>
        <p:nvSpPr>
          <p:cNvPr id="26" name="Text Box 5"/>
          <p:cNvSpPr txBox="1">
            <a:spLocks noChangeArrowheads="1"/>
          </p:cNvSpPr>
          <p:nvPr/>
        </p:nvSpPr>
        <p:spPr bwMode="auto">
          <a:xfrm>
            <a:off x="0" y="2420888"/>
            <a:ext cx="9144000" cy="1323975"/>
          </a:xfrm>
          <a:prstGeom prst="rect">
            <a:avLst/>
          </a:prstGeom>
          <a:solidFill>
            <a:schemeClr val="bg1"/>
          </a:solidFill>
          <a:ln w="28575">
            <a:solidFill>
              <a:srgbClr val="FF0000"/>
            </a:solidFill>
            <a:miter lim="800000"/>
            <a:headEnd/>
            <a:tailEnd/>
          </a:ln>
        </p:spPr>
        <p:txBody>
          <a:bodyPr>
            <a:spAutoFit/>
          </a:bodyPr>
          <a:lstStyle/>
          <a:p>
            <a:pPr>
              <a:defRPr/>
            </a:pPr>
            <a:endParaRPr lang="fr-FR" sz="800" b="1" dirty="0">
              <a:latin typeface="+mn-lt"/>
              <a:cs typeface="Tahoma" pitchFamily="34" charset="0"/>
            </a:endParaRPr>
          </a:p>
          <a:p>
            <a:pPr algn="ctr">
              <a:defRPr/>
            </a:pPr>
            <a:r>
              <a:rPr lang="fr-FR" b="1" dirty="0">
                <a:latin typeface="+mn-lt"/>
                <a:cs typeface="Tahoma" pitchFamily="34" charset="0"/>
                <a:sym typeface="Symbol" pitchFamily="18" charset="2"/>
              </a:rPr>
              <a:t>Couchage ventral multiplie </a:t>
            </a:r>
            <a:r>
              <a:rPr lang="fr-FR" b="1" dirty="0">
                <a:latin typeface="Calibri"/>
                <a:cs typeface="Tahoma" pitchFamily="34" charset="0"/>
                <a:sym typeface="Symbol" pitchFamily="18" charset="2"/>
              </a:rPr>
              <a:t>par 3 </a:t>
            </a:r>
            <a:r>
              <a:rPr lang="fr-FR" b="1" dirty="0">
                <a:latin typeface="+mn-lt"/>
                <a:cs typeface="Tahoma" pitchFamily="34" charset="0"/>
                <a:sym typeface="Symbol" pitchFamily="18" charset="2"/>
              </a:rPr>
              <a:t>le risque de MSN</a:t>
            </a:r>
          </a:p>
          <a:p>
            <a:pPr algn="ctr">
              <a:defRPr/>
            </a:pPr>
            <a:r>
              <a:rPr lang="fr-FR" b="1" dirty="0">
                <a:latin typeface="+mn-lt"/>
                <a:cs typeface="Tahoma" pitchFamily="34" charset="0"/>
                <a:sym typeface="Symbol" pitchFamily="18" charset="2"/>
              </a:rPr>
              <a:t>(RR=3, estimation du RR réel) </a:t>
            </a:r>
          </a:p>
          <a:p>
            <a:pPr algn="ctr">
              <a:defRPr/>
            </a:pPr>
            <a:r>
              <a:rPr lang="fr-FR" b="1" dirty="0">
                <a:latin typeface="+mn-lt"/>
                <a:cs typeface="Tahoma" pitchFamily="34" charset="0"/>
                <a:sym typeface="Symbol" pitchFamily="18" charset="2"/>
              </a:rPr>
              <a:t>95% de chances que le RR réel soit compris entre IC 95% [1,9 – 4,2]</a:t>
            </a:r>
            <a:endParaRPr lang="fr-FR" b="1" dirty="0">
              <a:solidFill>
                <a:srgbClr val="00B050"/>
              </a:solidFill>
              <a:latin typeface="+mn-lt"/>
              <a:cs typeface="Tahoma" pitchFamily="34" charset="0"/>
              <a:sym typeface="Symbol" pitchFamily="18" charset="2"/>
            </a:endParaRPr>
          </a:p>
        </p:txBody>
      </p:sp>
      <p:sp>
        <p:nvSpPr>
          <p:cNvPr id="11" name="Rectangle 32">
            <a:extLst>
              <a:ext uri="{FF2B5EF4-FFF2-40B4-BE49-F238E27FC236}">
                <a16:creationId xmlns:a16="http://schemas.microsoft.com/office/drawing/2014/main" id="{878E2B9D-FCE6-4617-B72D-02F6A29E27AD}"/>
              </a:ext>
            </a:extLst>
          </p:cNvPr>
          <p:cNvSpPr>
            <a:spLocks noChangeArrowheads="1"/>
          </p:cNvSpPr>
          <p:nvPr/>
        </p:nvSpPr>
        <p:spPr bwMode="auto">
          <a:xfrm>
            <a:off x="6503912" y="3975149"/>
            <a:ext cx="444352" cy="369332"/>
          </a:xfrm>
          <a:prstGeom prst="rect">
            <a:avLst/>
          </a:prstGeom>
          <a:noFill/>
          <a:ln w="9525">
            <a:noFill/>
            <a:miter lim="800000"/>
            <a:headEnd/>
            <a:tailEnd/>
          </a:ln>
        </p:spPr>
        <p:txBody>
          <a:bodyPr wrap="none">
            <a:spAutoFit/>
          </a:bodyPr>
          <a:lstStyle/>
          <a:p>
            <a:pPr>
              <a:defRPr/>
            </a:pPr>
            <a:r>
              <a:rPr lang="fr-FR" b="1" dirty="0">
                <a:solidFill>
                  <a:srgbClr val="FF0000"/>
                </a:solidFill>
                <a:latin typeface="+mn-lt"/>
              </a:rPr>
              <a:t>RR</a:t>
            </a:r>
            <a:endParaRPr lang="fr-FR" dirty="0">
              <a:solidFill>
                <a:srgbClr val="FF0000"/>
              </a:solidFill>
              <a:latin typeface="+mn-lt"/>
            </a:endParaRPr>
          </a:p>
        </p:txBody>
      </p:sp>
      <p:cxnSp>
        <p:nvCxnSpPr>
          <p:cNvPr id="12" name="Connecteur droit 11">
            <a:extLst>
              <a:ext uri="{FF2B5EF4-FFF2-40B4-BE49-F238E27FC236}">
                <a16:creationId xmlns:a16="http://schemas.microsoft.com/office/drawing/2014/main" id="{A4B73AA1-216D-4039-9456-4E659EFB5C5B}"/>
              </a:ext>
            </a:extLst>
          </p:cNvPr>
          <p:cNvCxnSpPr/>
          <p:nvPr/>
        </p:nvCxnSpPr>
        <p:spPr>
          <a:xfrm>
            <a:off x="5796136" y="4420018"/>
            <a:ext cx="1857375" cy="15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9CA4B202-5DF6-4132-ACF3-C7B37273EF66}"/>
              </a:ext>
            </a:extLst>
          </p:cNvPr>
          <p:cNvCxnSpPr/>
          <p:nvPr/>
        </p:nvCxnSpPr>
        <p:spPr>
          <a:xfrm rot="5400000">
            <a:off x="6588571" y="4437459"/>
            <a:ext cx="28575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809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706090"/>
          </a:xfrm>
        </p:spPr>
        <p:txBody>
          <a:bodyPr>
            <a:normAutofit fontScale="90000"/>
          </a:bodyPr>
          <a:lstStyle/>
          <a:p>
            <a:r>
              <a:rPr lang="fr-FR" b="1" dirty="0"/>
              <a:t>PLAN</a:t>
            </a:r>
          </a:p>
        </p:txBody>
      </p:sp>
      <p:sp>
        <p:nvSpPr>
          <p:cNvPr id="3" name="Espace réservé du contenu 2"/>
          <p:cNvSpPr>
            <a:spLocks noGrp="1"/>
          </p:cNvSpPr>
          <p:nvPr>
            <p:ph idx="1"/>
          </p:nvPr>
        </p:nvSpPr>
        <p:spPr>
          <a:xfrm>
            <a:off x="467544" y="980728"/>
            <a:ext cx="8280920" cy="5040560"/>
          </a:xfrm>
        </p:spPr>
        <p:txBody>
          <a:bodyPr>
            <a:normAutofit/>
          </a:bodyPr>
          <a:lstStyle/>
          <a:p>
            <a:r>
              <a:rPr lang="fr-FR" dirty="0"/>
              <a:t>Rappels statistiques</a:t>
            </a:r>
          </a:p>
          <a:p>
            <a:r>
              <a:rPr lang="fr-FR" dirty="0"/>
              <a:t>Types de variables</a:t>
            </a:r>
          </a:p>
          <a:p>
            <a:r>
              <a:rPr lang="fr-FR" dirty="0"/>
              <a:t>Principaux tests</a:t>
            </a:r>
          </a:p>
          <a:p>
            <a:r>
              <a:rPr lang="fr-FR" dirty="0"/>
              <a:t>Interprétation des résultats</a:t>
            </a:r>
          </a:p>
        </p:txBody>
      </p:sp>
      <p:sp>
        <p:nvSpPr>
          <p:cNvPr id="4" name="Espace réservé du numéro de diapositive 3"/>
          <p:cNvSpPr>
            <a:spLocks noGrp="1"/>
          </p:cNvSpPr>
          <p:nvPr>
            <p:ph type="sldNum" sz="quarter" idx="12"/>
          </p:nvPr>
        </p:nvSpPr>
        <p:spPr/>
        <p:txBody>
          <a:bodyPr/>
          <a:lstStyle/>
          <a:p>
            <a:fld id="{B943EEBC-01D1-47DA-9950-BF4FE64FDA11}" type="slidenum">
              <a:rPr lang="fr-FR" smtClean="0"/>
              <a:t>2</a:t>
            </a:fld>
            <a:endParaRPr lang="fr-FR"/>
          </a:p>
        </p:txBody>
      </p:sp>
      <p:sp>
        <p:nvSpPr>
          <p:cNvPr id="5" name="ZoneTexte 4"/>
          <p:cNvSpPr txBox="1"/>
          <p:nvPr/>
        </p:nvSpPr>
        <p:spPr>
          <a:xfrm>
            <a:off x="650350" y="4581128"/>
            <a:ext cx="8098114" cy="923330"/>
          </a:xfrm>
          <a:prstGeom prst="rect">
            <a:avLst/>
          </a:prstGeom>
          <a:noFill/>
        </p:spPr>
        <p:txBody>
          <a:bodyPr wrap="none" rtlCol="0">
            <a:spAutoFit/>
          </a:bodyPr>
          <a:lstStyle/>
          <a:p>
            <a:r>
              <a:rPr lang="fr-FR" dirty="0"/>
              <a:t>NB : Diaporama préliminaire à l’ED de LCA Interprétation des résultats</a:t>
            </a:r>
          </a:p>
          <a:p>
            <a:r>
              <a:rPr lang="fr-FR" dirty="0"/>
              <a:t>Ce diaporama est à visualiser avant le venue en ED.</a:t>
            </a:r>
          </a:p>
          <a:p>
            <a:r>
              <a:rPr lang="fr-FR" dirty="0"/>
              <a:t>Pendant l’ED une mise en application sera réalisée  sans diffusion de ces diapositives</a:t>
            </a:r>
          </a:p>
        </p:txBody>
      </p:sp>
    </p:spTree>
    <p:extLst>
      <p:ext uri="{BB962C8B-B14F-4D97-AF65-F5344CB8AC3E}">
        <p14:creationId xmlns:p14="http://schemas.microsoft.com/office/powerpoint/2010/main" val="1243671735"/>
      </p:ext>
    </p:extLst>
  </p:cSld>
  <p:clrMapOvr>
    <a:masterClrMapping/>
  </p:clrMapOvr>
  <mc:AlternateContent xmlns:mc="http://schemas.openxmlformats.org/markup-compatibility/2006" xmlns:p14="http://schemas.microsoft.com/office/powerpoint/2010/main">
    <mc:Choice Requires="p14">
      <p:transition spd="slow" p14:dur="2000" advTm="16600"/>
    </mc:Choice>
    <mc:Fallback xmlns="">
      <p:transition spd="slow" advTm="166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718625209"/>
              </p:ext>
            </p:extLst>
          </p:nvPr>
        </p:nvGraphicFramePr>
        <p:xfrm>
          <a:off x="611559" y="1196752"/>
          <a:ext cx="7603236" cy="1915408"/>
        </p:xfrm>
        <a:graphic>
          <a:graphicData uri="http://schemas.openxmlformats.org/drawingml/2006/table">
            <a:tbl>
              <a:tblPr firstRow="1" bandRow="1">
                <a:tableStyleId>{5940675A-B579-460E-94D1-54222C63F5DA}</a:tableStyleId>
              </a:tblPr>
              <a:tblGrid>
                <a:gridCol w="2348357">
                  <a:extLst>
                    <a:ext uri="{9D8B030D-6E8A-4147-A177-3AD203B41FA5}">
                      <a16:colId xmlns:a16="http://schemas.microsoft.com/office/drawing/2014/main" val="20000"/>
                    </a:ext>
                  </a:extLst>
                </a:gridCol>
                <a:gridCol w="1970405">
                  <a:extLst>
                    <a:ext uri="{9D8B030D-6E8A-4147-A177-3AD203B41FA5}">
                      <a16:colId xmlns:a16="http://schemas.microsoft.com/office/drawing/2014/main" val="20001"/>
                    </a:ext>
                  </a:extLst>
                </a:gridCol>
                <a:gridCol w="2437130">
                  <a:extLst>
                    <a:ext uri="{9D8B030D-6E8A-4147-A177-3AD203B41FA5}">
                      <a16:colId xmlns:a16="http://schemas.microsoft.com/office/drawing/2014/main" val="20002"/>
                    </a:ext>
                  </a:extLst>
                </a:gridCol>
                <a:gridCol w="847344">
                  <a:extLst>
                    <a:ext uri="{9D8B030D-6E8A-4147-A177-3AD203B41FA5}">
                      <a16:colId xmlns:a16="http://schemas.microsoft.com/office/drawing/2014/main" val="20003"/>
                    </a:ext>
                  </a:extLst>
                </a:gridCol>
              </a:tblGrid>
              <a:tr h="478852">
                <a:tc>
                  <a:txBody>
                    <a:bodyPr/>
                    <a:lstStyle/>
                    <a:p>
                      <a:endParaRPr lang="fr-FR" sz="2400" dirty="0"/>
                    </a:p>
                  </a:txBody>
                  <a:tcPr/>
                </a:tc>
                <a:tc>
                  <a:txBody>
                    <a:bodyPr/>
                    <a:lstStyle/>
                    <a:p>
                      <a:pPr algn="ctr"/>
                      <a:r>
                        <a:rPr lang="fr-FR" sz="2400" dirty="0"/>
                        <a:t>Récidive</a:t>
                      </a:r>
                    </a:p>
                  </a:txBody>
                  <a:tcPr/>
                </a:tc>
                <a:tc>
                  <a:txBody>
                    <a:bodyPr/>
                    <a:lstStyle/>
                    <a:p>
                      <a:pPr algn="ctr"/>
                      <a:r>
                        <a:rPr lang="fr-FR" sz="2400" dirty="0"/>
                        <a:t>Pas de récidive</a:t>
                      </a:r>
                    </a:p>
                  </a:txBody>
                  <a:tcPr/>
                </a:tc>
                <a:tc>
                  <a:txBody>
                    <a:bodyPr/>
                    <a:lstStyle/>
                    <a:p>
                      <a:pPr algn="ctr"/>
                      <a:r>
                        <a:rPr lang="fr-FR" sz="2400" dirty="0"/>
                        <a:t>Total</a:t>
                      </a:r>
                    </a:p>
                  </a:txBody>
                  <a:tcPr/>
                </a:tc>
                <a:extLst>
                  <a:ext uri="{0D108BD9-81ED-4DB2-BD59-A6C34878D82A}">
                    <a16:rowId xmlns:a16="http://schemas.microsoft.com/office/drawing/2014/main" val="10000"/>
                  </a:ext>
                </a:extLst>
              </a:tr>
              <a:tr h="478852">
                <a:tc>
                  <a:txBody>
                    <a:bodyPr/>
                    <a:lstStyle/>
                    <a:p>
                      <a:r>
                        <a:rPr lang="fr-FR" sz="2400" dirty="0"/>
                        <a:t>Traitement </a:t>
                      </a:r>
                    </a:p>
                  </a:txBody>
                  <a:tcPr/>
                </a:tc>
                <a:tc>
                  <a:txBody>
                    <a:bodyPr/>
                    <a:lstStyle/>
                    <a:p>
                      <a:pPr algn="ctr"/>
                      <a:r>
                        <a:rPr lang="fr-FR" sz="2400" dirty="0"/>
                        <a:t>a</a:t>
                      </a:r>
                    </a:p>
                  </a:txBody>
                  <a:tcPr/>
                </a:tc>
                <a:tc>
                  <a:txBody>
                    <a:bodyPr/>
                    <a:lstStyle/>
                    <a:p>
                      <a:pPr algn="ctr"/>
                      <a:r>
                        <a:rPr lang="fr-FR" sz="2400" dirty="0"/>
                        <a:t>b</a:t>
                      </a:r>
                    </a:p>
                  </a:txBody>
                  <a:tcPr/>
                </a:tc>
                <a:tc>
                  <a:txBody>
                    <a:bodyPr/>
                    <a:lstStyle/>
                    <a:p>
                      <a:pPr algn="ctr"/>
                      <a:r>
                        <a:rPr lang="fr-FR" sz="2400" dirty="0" err="1"/>
                        <a:t>a+b</a:t>
                      </a:r>
                      <a:endParaRPr lang="fr-FR" sz="2400" dirty="0"/>
                    </a:p>
                  </a:txBody>
                  <a:tcPr/>
                </a:tc>
                <a:extLst>
                  <a:ext uri="{0D108BD9-81ED-4DB2-BD59-A6C34878D82A}">
                    <a16:rowId xmlns:a16="http://schemas.microsoft.com/office/drawing/2014/main" val="10001"/>
                  </a:ext>
                </a:extLst>
              </a:tr>
              <a:tr h="478852">
                <a:tc>
                  <a:txBody>
                    <a:bodyPr/>
                    <a:lstStyle/>
                    <a:p>
                      <a:r>
                        <a:rPr lang="fr-FR" sz="2400" dirty="0"/>
                        <a:t>Placebo</a:t>
                      </a:r>
                    </a:p>
                  </a:txBody>
                  <a:tcPr/>
                </a:tc>
                <a:tc>
                  <a:txBody>
                    <a:bodyPr/>
                    <a:lstStyle/>
                    <a:p>
                      <a:pPr algn="ctr"/>
                      <a:r>
                        <a:rPr lang="fr-FR" sz="2400" dirty="0"/>
                        <a:t>c</a:t>
                      </a:r>
                    </a:p>
                  </a:txBody>
                  <a:tcPr/>
                </a:tc>
                <a:tc>
                  <a:txBody>
                    <a:bodyPr/>
                    <a:lstStyle/>
                    <a:p>
                      <a:pPr algn="ctr"/>
                      <a:r>
                        <a:rPr lang="fr-FR" sz="2400" dirty="0"/>
                        <a:t>d</a:t>
                      </a:r>
                    </a:p>
                  </a:txBody>
                  <a:tcPr/>
                </a:tc>
                <a:tc>
                  <a:txBody>
                    <a:bodyPr/>
                    <a:lstStyle/>
                    <a:p>
                      <a:pPr algn="ctr"/>
                      <a:r>
                        <a:rPr lang="fr-FR" sz="2400" dirty="0" err="1"/>
                        <a:t>c+d</a:t>
                      </a:r>
                      <a:endParaRPr lang="fr-FR" sz="2400" dirty="0"/>
                    </a:p>
                  </a:txBody>
                  <a:tcPr/>
                </a:tc>
                <a:extLst>
                  <a:ext uri="{0D108BD9-81ED-4DB2-BD59-A6C34878D82A}">
                    <a16:rowId xmlns:a16="http://schemas.microsoft.com/office/drawing/2014/main" val="10002"/>
                  </a:ext>
                </a:extLst>
              </a:tr>
              <a:tr h="478852">
                <a:tc>
                  <a:txBody>
                    <a:bodyPr/>
                    <a:lstStyle/>
                    <a:p>
                      <a:r>
                        <a:rPr lang="fr-FR" sz="2400" dirty="0"/>
                        <a:t>Total</a:t>
                      </a:r>
                    </a:p>
                  </a:txBody>
                  <a:tcPr/>
                </a:tc>
                <a:tc>
                  <a:txBody>
                    <a:bodyPr/>
                    <a:lstStyle/>
                    <a:p>
                      <a:pPr algn="ctr"/>
                      <a:r>
                        <a:rPr lang="fr-FR" sz="2400" dirty="0" err="1"/>
                        <a:t>a+c</a:t>
                      </a:r>
                      <a:endParaRPr lang="fr-FR" sz="2400" dirty="0"/>
                    </a:p>
                  </a:txBody>
                  <a:tcPr/>
                </a:tc>
                <a:tc>
                  <a:txBody>
                    <a:bodyPr/>
                    <a:lstStyle/>
                    <a:p>
                      <a:pPr algn="ctr"/>
                      <a:r>
                        <a:rPr lang="fr-FR" sz="2400" dirty="0" err="1"/>
                        <a:t>b+d</a:t>
                      </a:r>
                      <a:endParaRPr lang="fr-FR" sz="2400" dirty="0"/>
                    </a:p>
                  </a:txBody>
                  <a:tcPr/>
                </a:tc>
                <a:tc>
                  <a:txBody>
                    <a:bodyPr/>
                    <a:lstStyle/>
                    <a:p>
                      <a:pPr algn="ctr"/>
                      <a:r>
                        <a:rPr lang="fr-FR" sz="2400" dirty="0"/>
                        <a:t>N</a:t>
                      </a:r>
                    </a:p>
                  </a:txBody>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4" name="ZoneTexte 3"/>
              <p:cNvSpPr txBox="1"/>
              <p:nvPr/>
            </p:nvSpPr>
            <p:spPr>
              <a:xfrm>
                <a:off x="386830" y="3345108"/>
                <a:ext cx="8280920" cy="3362074"/>
              </a:xfrm>
              <a:prstGeom prst="rect">
                <a:avLst/>
              </a:prstGeom>
              <a:noFill/>
            </p:spPr>
            <p:txBody>
              <a:bodyPr wrap="square" rtlCol="0">
                <a:spAutoFit/>
              </a:bodyPr>
              <a:lstStyle/>
              <a:p>
                <a:r>
                  <a:rPr lang="fr-FR" sz="2400" dirty="0"/>
                  <a:t>Calcul de l’IC 95%:</a:t>
                </a:r>
              </a:p>
              <a:p>
                <a:pPr marL="342900" indent="-342900">
                  <a:buFontTx/>
                  <a:buAutoNum type="arabicPeriod"/>
                </a:pPr>
                <a:r>
                  <a:rPr lang="fr-FR" sz="2400" dirty="0"/>
                  <a:t>RR= R1/R0=</a:t>
                </a:r>
                <a14:m>
                  <m:oMath xmlns:m="http://schemas.openxmlformats.org/officeDocument/2006/math">
                    <m:f>
                      <m:fPr>
                        <m:type m:val="lin"/>
                        <m:ctrlPr>
                          <a:rPr lang="fr-FR" sz="2400" i="1">
                            <a:latin typeface="Cambria Math" panose="02040503050406030204" pitchFamily="18" charset="0"/>
                          </a:rPr>
                        </m:ctrlPr>
                      </m:fPr>
                      <m:num>
                        <m:f>
                          <m:fPr>
                            <m:ctrlPr>
                              <a:rPr lang="fr-FR" sz="2400" i="1">
                                <a:latin typeface="Cambria Math" panose="02040503050406030204" pitchFamily="18" charset="0"/>
                              </a:rPr>
                            </m:ctrlPr>
                          </m:fPr>
                          <m:num>
                            <m:r>
                              <a:rPr lang="fr-FR" sz="2400">
                                <a:latin typeface="Cambria Math"/>
                              </a:rPr>
                              <m:t>𝑎</m:t>
                            </m:r>
                          </m:num>
                          <m:den>
                            <m:r>
                              <a:rPr lang="fr-FR" sz="2400">
                                <a:latin typeface="Cambria Math"/>
                              </a:rPr>
                              <m:t>(</m:t>
                            </m:r>
                            <m:r>
                              <a:rPr lang="fr-FR" sz="2400">
                                <a:latin typeface="Cambria Math"/>
                              </a:rPr>
                              <m:t>𝑎</m:t>
                            </m:r>
                            <m:r>
                              <a:rPr lang="fr-FR" sz="2400">
                                <a:latin typeface="Cambria Math"/>
                              </a:rPr>
                              <m:t>+</m:t>
                            </m:r>
                            <m:r>
                              <a:rPr lang="fr-FR" sz="2400">
                                <a:latin typeface="Cambria Math"/>
                              </a:rPr>
                              <m:t>𝑏</m:t>
                            </m:r>
                            <m:r>
                              <a:rPr lang="fr-FR" sz="2400">
                                <a:latin typeface="Cambria Math"/>
                              </a:rPr>
                              <m:t>)</m:t>
                            </m:r>
                          </m:den>
                        </m:f>
                      </m:num>
                      <m:den>
                        <m:f>
                          <m:fPr>
                            <m:ctrlPr>
                              <a:rPr lang="fr-FR" sz="2400" i="1">
                                <a:latin typeface="Cambria Math" panose="02040503050406030204" pitchFamily="18" charset="0"/>
                              </a:rPr>
                            </m:ctrlPr>
                          </m:fPr>
                          <m:num>
                            <m:r>
                              <a:rPr lang="fr-FR" sz="2400">
                                <a:latin typeface="Cambria Math"/>
                              </a:rPr>
                              <m:t>𝑐</m:t>
                            </m:r>
                          </m:num>
                          <m:den>
                            <m:r>
                              <a:rPr lang="fr-FR" sz="2400">
                                <a:latin typeface="Cambria Math"/>
                              </a:rPr>
                              <m:t>(</m:t>
                            </m:r>
                            <m:r>
                              <a:rPr lang="fr-FR" sz="2400">
                                <a:latin typeface="Cambria Math"/>
                              </a:rPr>
                              <m:t>𝑐</m:t>
                            </m:r>
                            <m:r>
                              <a:rPr lang="fr-FR" sz="2400">
                                <a:latin typeface="Cambria Math"/>
                              </a:rPr>
                              <m:t>+</m:t>
                            </m:r>
                            <m:r>
                              <a:rPr lang="fr-FR" sz="2400">
                                <a:latin typeface="Cambria Math"/>
                              </a:rPr>
                              <m:t>𝑑</m:t>
                            </m:r>
                            <m:r>
                              <a:rPr lang="fr-FR" sz="2400">
                                <a:latin typeface="Cambria Math"/>
                              </a:rPr>
                              <m:t>)</m:t>
                            </m:r>
                          </m:den>
                        </m:f>
                      </m:den>
                    </m:f>
                  </m:oMath>
                </a14:m>
                <a:r>
                  <a:rPr lang="fr-FR" sz="2400" dirty="0"/>
                  <a:t> </a:t>
                </a:r>
              </a:p>
              <a:p>
                <a:pPr marL="342900" indent="-342900">
                  <a:buFontTx/>
                  <a:buAutoNum type="arabicPeriod"/>
                </a:pPr>
                <a:r>
                  <a:rPr lang="fr-FR" sz="2400" dirty="0"/>
                  <a:t>Calcul du </a:t>
                </a:r>
                <a:r>
                  <a:rPr lang="fr-FR" sz="2400" dirty="0" err="1"/>
                  <a:t>lnRR</a:t>
                </a:r>
                <a:r>
                  <a:rPr lang="fr-FR" sz="2400" dirty="0"/>
                  <a:t> = ln( </a:t>
                </a:r>
                <a14:m>
                  <m:oMath xmlns:m="http://schemas.openxmlformats.org/officeDocument/2006/math">
                    <m:f>
                      <m:fPr>
                        <m:type m:val="lin"/>
                        <m:ctrlPr>
                          <a:rPr lang="fr-FR" sz="2400" i="1">
                            <a:latin typeface="Cambria Math" panose="02040503050406030204" pitchFamily="18" charset="0"/>
                          </a:rPr>
                        </m:ctrlPr>
                      </m:fPr>
                      <m:num>
                        <m:f>
                          <m:fPr>
                            <m:ctrlPr>
                              <a:rPr lang="fr-FR" sz="2400" i="1">
                                <a:latin typeface="Cambria Math" panose="02040503050406030204" pitchFamily="18" charset="0"/>
                              </a:rPr>
                            </m:ctrlPr>
                          </m:fPr>
                          <m:num>
                            <m:r>
                              <a:rPr lang="fr-FR" sz="2400">
                                <a:latin typeface="Cambria Math" panose="02040503050406030204" pitchFamily="18" charset="0"/>
                              </a:rPr>
                              <m:t>𝑎</m:t>
                            </m:r>
                          </m:num>
                          <m:den>
                            <m:r>
                              <a:rPr lang="fr-FR" sz="2400">
                                <a:latin typeface="Cambria Math" panose="02040503050406030204" pitchFamily="18" charset="0"/>
                              </a:rPr>
                              <m:t>(</m:t>
                            </m:r>
                            <m:r>
                              <a:rPr lang="fr-FR" sz="2400">
                                <a:latin typeface="Cambria Math" panose="02040503050406030204" pitchFamily="18" charset="0"/>
                              </a:rPr>
                              <m:t>𝑎</m:t>
                            </m:r>
                            <m:r>
                              <a:rPr lang="fr-FR" sz="2400">
                                <a:latin typeface="Cambria Math" panose="02040503050406030204" pitchFamily="18" charset="0"/>
                              </a:rPr>
                              <m:t>+</m:t>
                            </m:r>
                            <m:r>
                              <a:rPr lang="fr-FR" sz="2400">
                                <a:latin typeface="Cambria Math" panose="02040503050406030204" pitchFamily="18" charset="0"/>
                              </a:rPr>
                              <m:t>𝑏</m:t>
                            </m:r>
                            <m:r>
                              <a:rPr lang="fr-FR" sz="2400">
                                <a:latin typeface="Cambria Math" panose="02040503050406030204" pitchFamily="18" charset="0"/>
                              </a:rPr>
                              <m:t>)</m:t>
                            </m:r>
                          </m:den>
                        </m:f>
                      </m:num>
                      <m:den>
                        <m:f>
                          <m:fPr>
                            <m:ctrlPr>
                              <a:rPr lang="fr-FR" sz="2400" i="1">
                                <a:latin typeface="Cambria Math" panose="02040503050406030204" pitchFamily="18" charset="0"/>
                              </a:rPr>
                            </m:ctrlPr>
                          </m:fPr>
                          <m:num>
                            <m:r>
                              <a:rPr lang="fr-FR" sz="2400">
                                <a:latin typeface="Cambria Math" panose="02040503050406030204" pitchFamily="18" charset="0"/>
                              </a:rPr>
                              <m:t>𝑐</m:t>
                            </m:r>
                          </m:num>
                          <m:den>
                            <m:r>
                              <a:rPr lang="fr-FR" sz="2400">
                                <a:latin typeface="Cambria Math" panose="02040503050406030204" pitchFamily="18" charset="0"/>
                              </a:rPr>
                              <m:t>(</m:t>
                            </m:r>
                            <m:r>
                              <a:rPr lang="fr-FR" sz="2400">
                                <a:latin typeface="Cambria Math" panose="02040503050406030204" pitchFamily="18" charset="0"/>
                              </a:rPr>
                              <m:t>𝑐</m:t>
                            </m:r>
                            <m:r>
                              <a:rPr lang="fr-FR" sz="2400">
                                <a:latin typeface="Cambria Math" panose="02040503050406030204" pitchFamily="18" charset="0"/>
                              </a:rPr>
                              <m:t>+</m:t>
                            </m:r>
                            <m:r>
                              <a:rPr lang="fr-FR" sz="2400">
                                <a:latin typeface="Cambria Math" panose="02040503050406030204" pitchFamily="18" charset="0"/>
                              </a:rPr>
                              <m:t>𝑑</m:t>
                            </m:r>
                            <m:r>
                              <a:rPr lang="fr-FR" sz="2400">
                                <a:latin typeface="Cambria Math" panose="02040503050406030204" pitchFamily="18" charset="0"/>
                              </a:rPr>
                              <m:t>)</m:t>
                            </m:r>
                          </m:den>
                        </m:f>
                      </m:den>
                    </m:f>
                  </m:oMath>
                </a14:m>
                <a:r>
                  <a:rPr lang="fr-FR" sz="2400" dirty="0"/>
                  <a:t>)</a:t>
                </a:r>
              </a:p>
              <a:p>
                <a:r>
                  <a:rPr lang="fr-FR" sz="2400" dirty="0"/>
                  <a:t>2. Calcul de la variance du ln(RR) = </a:t>
                </a:r>
                <a14:m>
                  <m:oMath xmlns:m="http://schemas.openxmlformats.org/officeDocument/2006/math">
                    <m:d>
                      <m:dPr>
                        <m:begChr m:val="["/>
                        <m:endChr m:val="]"/>
                        <m:ctrlPr>
                          <a:rPr lang="fr-FR" sz="2400" i="1">
                            <a:latin typeface="Cambria Math" panose="02040503050406030204" pitchFamily="18" charset="0"/>
                          </a:rPr>
                        </m:ctrlPr>
                      </m:dPr>
                      <m:e>
                        <m:f>
                          <m:fPr>
                            <m:ctrlPr>
                              <a:rPr lang="fr-FR" sz="2400" i="1">
                                <a:latin typeface="Cambria Math" panose="02040503050406030204" pitchFamily="18" charset="0"/>
                              </a:rPr>
                            </m:ctrlPr>
                          </m:fPr>
                          <m:num>
                            <m:r>
                              <a:rPr lang="fr-FR" sz="2400">
                                <a:latin typeface="Cambria Math" panose="02040503050406030204" pitchFamily="18" charset="0"/>
                              </a:rPr>
                              <m:t>1</m:t>
                            </m:r>
                          </m:num>
                          <m:den>
                            <m:r>
                              <a:rPr lang="fr-FR" sz="2400">
                                <a:latin typeface="Cambria Math" panose="02040503050406030204" pitchFamily="18" charset="0"/>
                              </a:rPr>
                              <m:t>𝑎</m:t>
                            </m:r>
                          </m:den>
                        </m:f>
                        <m:r>
                          <a:rPr lang="fr-FR" sz="2400">
                            <a:latin typeface="Cambria Math" panose="02040503050406030204" pitchFamily="18" charset="0"/>
                          </a:rPr>
                          <m:t>−</m:t>
                        </m:r>
                        <m:f>
                          <m:fPr>
                            <m:ctrlPr>
                              <a:rPr lang="fr-FR" sz="2400" i="1">
                                <a:latin typeface="Cambria Math" panose="02040503050406030204" pitchFamily="18" charset="0"/>
                              </a:rPr>
                            </m:ctrlPr>
                          </m:fPr>
                          <m:num>
                            <m:r>
                              <a:rPr lang="fr-FR" sz="2400">
                                <a:latin typeface="Cambria Math" panose="02040503050406030204" pitchFamily="18" charset="0"/>
                              </a:rPr>
                              <m:t>1</m:t>
                            </m:r>
                          </m:num>
                          <m:den>
                            <m:r>
                              <a:rPr lang="fr-FR" sz="2400">
                                <a:latin typeface="Cambria Math" panose="02040503050406030204" pitchFamily="18" charset="0"/>
                              </a:rPr>
                              <m:t>𝑎</m:t>
                            </m:r>
                            <m:r>
                              <a:rPr lang="fr-FR" sz="2400">
                                <a:latin typeface="Cambria Math" panose="02040503050406030204" pitchFamily="18" charset="0"/>
                              </a:rPr>
                              <m:t>+</m:t>
                            </m:r>
                            <m:r>
                              <a:rPr lang="fr-FR" sz="2400">
                                <a:latin typeface="Cambria Math" panose="02040503050406030204" pitchFamily="18" charset="0"/>
                              </a:rPr>
                              <m:t>𝑏</m:t>
                            </m:r>
                          </m:den>
                        </m:f>
                      </m:e>
                    </m:d>
                    <m:r>
                      <a:rPr lang="fr-FR" sz="2400">
                        <a:latin typeface="Cambria Math" panose="02040503050406030204" pitchFamily="18" charset="0"/>
                      </a:rPr>
                      <m:t>+</m:t>
                    </m:r>
                    <m:d>
                      <m:dPr>
                        <m:begChr m:val="["/>
                        <m:endChr m:val="]"/>
                        <m:ctrlPr>
                          <a:rPr lang="fr-FR" sz="2400" i="1">
                            <a:latin typeface="Cambria Math" panose="02040503050406030204" pitchFamily="18" charset="0"/>
                          </a:rPr>
                        </m:ctrlPr>
                      </m:dPr>
                      <m:e>
                        <m:f>
                          <m:fPr>
                            <m:ctrlPr>
                              <a:rPr lang="fr-FR" sz="2400" i="1">
                                <a:latin typeface="Cambria Math" panose="02040503050406030204" pitchFamily="18" charset="0"/>
                              </a:rPr>
                            </m:ctrlPr>
                          </m:fPr>
                          <m:num>
                            <m:r>
                              <a:rPr lang="fr-FR" sz="2400">
                                <a:latin typeface="Cambria Math" panose="02040503050406030204" pitchFamily="18" charset="0"/>
                              </a:rPr>
                              <m:t>1</m:t>
                            </m:r>
                          </m:num>
                          <m:den>
                            <m:r>
                              <a:rPr lang="fr-FR" sz="2400">
                                <a:latin typeface="Cambria Math" panose="02040503050406030204" pitchFamily="18" charset="0"/>
                              </a:rPr>
                              <m:t>𝑐</m:t>
                            </m:r>
                          </m:den>
                        </m:f>
                        <m:r>
                          <a:rPr lang="fr-FR" sz="2400">
                            <a:latin typeface="Cambria Math" panose="02040503050406030204" pitchFamily="18" charset="0"/>
                          </a:rPr>
                          <m:t>−</m:t>
                        </m:r>
                        <m:f>
                          <m:fPr>
                            <m:ctrlPr>
                              <a:rPr lang="fr-FR" sz="2400" i="1">
                                <a:latin typeface="Cambria Math" panose="02040503050406030204" pitchFamily="18" charset="0"/>
                              </a:rPr>
                            </m:ctrlPr>
                          </m:fPr>
                          <m:num>
                            <m:r>
                              <a:rPr lang="fr-FR" sz="2400">
                                <a:latin typeface="Cambria Math" panose="02040503050406030204" pitchFamily="18" charset="0"/>
                              </a:rPr>
                              <m:t>1</m:t>
                            </m:r>
                          </m:num>
                          <m:den>
                            <m:r>
                              <a:rPr lang="fr-FR" sz="2400">
                                <a:latin typeface="Cambria Math" panose="02040503050406030204" pitchFamily="18" charset="0"/>
                              </a:rPr>
                              <m:t>𝑐</m:t>
                            </m:r>
                            <m:r>
                              <a:rPr lang="fr-FR" sz="2400">
                                <a:latin typeface="Cambria Math" panose="02040503050406030204" pitchFamily="18" charset="0"/>
                              </a:rPr>
                              <m:t>+</m:t>
                            </m:r>
                            <m:r>
                              <a:rPr lang="fr-FR" sz="2400">
                                <a:latin typeface="Cambria Math" panose="02040503050406030204" pitchFamily="18" charset="0"/>
                              </a:rPr>
                              <m:t>𝑑</m:t>
                            </m:r>
                          </m:den>
                        </m:f>
                      </m:e>
                    </m:d>
                  </m:oMath>
                </a14:m>
                <a:endParaRPr lang="fr-FR" sz="2400" dirty="0"/>
              </a:p>
              <a:p>
                <a:endParaRPr lang="fr-FR" sz="2400" dirty="0"/>
              </a:p>
              <a:p>
                <a:r>
                  <a:rPr lang="fr-FR" sz="2400" dirty="0"/>
                  <a:t>3. I95% = [</a:t>
                </a:r>
                <a14:m>
                  <m:oMath xmlns:m="http://schemas.openxmlformats.org/officeDocument/2006/math">
                    <m:sSup>
                      <m:sSupPr>
                        <m:ctrlPr>
                          <a:rPr lang="fr-FR" sz="2400" i="1">
                            <a:latin typeface="Cambria Math" panose="02040503050406030204" pitchFamily="18" charset="0"/>
                          </a:rPr>
                        </m:ctrlPr>
                      </m:sSupPr>
                      <m:e>
                        <m:r>
                          <a:rPr lang="fr-FR" sz="2400">
                            <a:latin typeface="Cambria Math" panose="02040503050406030204" pitchFamily="18" charset="0"/>
                          </a:rPr>
                          <m:t>𝑒</m:t>
                        </m:r>
                      </m:e>
                      <m:sup>
                        <m:r>
                          <a:rPr lang="fr-FR" sz="2400">
                            <a:latin typeface="Cambria Math" panose="02040503050406030204" pitchFamily="18" charset="0"/>
                          </a:rPr>
                          <m:t>𝑙𝑛𝑅𝑅</m:t>
                        </m:r>
                        <m:r>
                          <a:rPr lang="fr-FR" sz="2400">
                            <a:latin typeface="Cambria Math" panose="02040503050406030204" pitchFamily="18" charset="0"/>
                          </a:rPr>
                          <m:t>−1,96×</m:t>
                        </m:r>
                        <m:rad>
                          <m:radPr>
                            <m:degHide m:val="on"/>
                            <m:ctrlPr>
                              <a:rPr lang="fr-FR" sz="2400" i="1">
                                <a:latin typeface="Cambria Math" panose="02040503050406030204" pitchFamily="18" charset="0"/>
                              </a:rPr>
                            </m:ctrlPr>
                          </m:radPr>
                          <m:deg/>
                          <m:e>
                            <m:r>
                              <a:rPr lang="fr-FR" sz="2400">
                                <a:latin typeface="Cambria Math" panose="02040503050406030204" pitchFamily="18" charset="0"/>
                              </a:rPr>
                              <m:t>𝑣𝑎𝑟𝑙𝑛𝑅𝑅</m:t>
                            </m:r>
                          </m:e>
                        </m:rad>
                      </m:sup>
                    </m:sSup>
                  </m:oMath>
                </a14:m>
                <a:r>
                  <a:rPr lang="fr-FR" sz="2400" dirty="0"/>
                  <a:t>; </a:t>
                </a:r>
                <a14:m>
                  <m:oMath xmlns:m="http://schemas.openxmlformats.org/officeDocument/2006/math">
                    <m:sSup>
                      <m:sSupPr>
                        <m:ctrlPr>
                          <a:rPr lang="fr-FR" sz="2400" i="1">
                            <a:latin typeface="Cambria Math" panose="02040503050406030204" pitchFamily="18" charset="0"/>
                          </a:rPr>
                        </m:ctrlPr>
                      </m:sSupPr>
                      <m:e>
                        <m:r>
                          <a:rPr lang="fr-FR" sz="2400">
                            <a:latin typeface="Cambria Math" panose="02040503050406030204" pitchFamily="18" charset="0"/>
                          </a:rPr>
                          <m:t>𝑒</m:t>
                        </m:r>
                      </m:e>
                      <m:sup>
                        <m:r>
                          <a:rPr lang="fr-FR" sz="2400">
                            <a:latin typeface="Cambria Math" panose="02040503050406030204" pitchFamily="18" charset="0"/>
                          </a:rPr>
                          <m:t>𝑙𝑛𝑅𝑅</m:t>
                        </m:r>
                        <m:r>
                          <a:rPr lang="fr-FR" sz="2400">
                            <a:latin typeface="Cambria Math" panose="02040503050406030204" pitchFamily="18" charset="0"/>
                          </a:rPr>
                          <m:t>+1,96×</m:t>
                        </m:r>
                        <m:rad>
                          <m:radPr>
                            <m:degHide m:val="on"/>
                            <m:ctrlPr>
                              <a:rPr lang="fr-FR" sz="2400" i="1">
                                <a:latin typeface="Cambria Math" panose="02040503050406030204" pitchFamily="18" charset="0"/>
                              </a:rPr>
                            </m:ctrlPr>
                          </m:radPr>
                          <m:deg/>
                          <m:e>
                            <m:r>
                              <a:rPr lang="fr-FR" sz="2400">
                                <a:latin typeface="Cambria Math" panose="02040503050406030204" pitchFamily="18" charset="0"/>
                              </a:rPr>
                              <m:t>𝑣𝑎𝑟𝑙𝑛𝑅𝑅</m:t>
                            </m:r>
                          </m:e>
                        </m:rad>
                      </m:sup>
                    </m:sSup>
                  </m:oMath>
                </a14:m>
                <a:r>
                  <a:rPr lang="fr-FR" sz="2400" dirty="0"/>
                  <a:t>]</a:t>
                </a:r>
              </a:p>
              <a:p>
                <a:endParaRPr lang="fr-FR" sz="3000" dirty="0"/>
              </a:p>
            </p:txBody>
          </p:sp>
        </mc:Choice>
        <mc:Fallback xmlns="">
          <p:sp>
            <p:nvSpPr>
              <p:cNvPr id="4" name="ZoneTexte 3"/>
              <p:cNvSpPr txBox="1">
                <a:spLocks noRot="1" noChangeAspect="1" noMove="1" noResize="1" noEditPoints="1" noAdjustHandles="1" noChangeArrowheads="1" noChangeShapeType="1" noTextEdit="1"/>
              </p:cNvSpPr>
              <p:nvPr/>
            </p:nvSpPr>
            <p:spPr>
              <a:xfrm>
                <a:off x="386830" y="3345108"/>
                <a:ext cx="8280920" cy="3362074"/>
              </a:xfrm>
              <a:prstGeom prst="rect">
                <a:avLst/>
              </a:prstGeom>
              <a:blipFill rotWithShape="0">
                <a:blip r:embed="rId4"/>
                <a:stretch>
                  <a:fillRect l="-1177" t="-1452"/>
                </a:stretch>
              </a:blipFill>
            </p:spPr>
            <p:txBody>
              <a:bodyPr/>
              <a:lstStyle/>
              <a:p>
                <a:r>
                  <a:rPr lang="fr-FR">
                    <a:noFill/>
                  </a:rPr>
                  <a:t> </a:t>
                </a:r>
              </a:p>
            </p:txBody>
          </p:sp>
        </mc:Fallback>
      </mc:AlternateContent>
      <p:sp>
        <p:nvSpPr>
          <p:cNvPr id="6" name="Espace réservé du numéro de diapositive 5"/>
          <p:cNvSpPr>
            <a:spLocks noGrp="1"/>
          </p:cNvSpPr>
          <p:nvPr>
            <p:ph type="sldNum" sz="quarter" idx="12"/>
          </p:nvPr>
        </p:nvSpPr>
        <p:spPr/>
        <p:txBody>
          <a:bodyPr/>
          <a:lstStyle/>
          <a:p>
            <a:fld id="{CF4668DC-857F-487D-BFFA-8C0CA5037977}" type="slidenum">
              <a:rPr lang="fr-BE" smtClean="0"/>
              <a:pPr/>
              <a:t>20</a:t>
            </a:fld>
            <a:endParaRPr lang="fr-BE"/>
          </a:p>
        </p:txBody>
      </p:sp>
      <p:sp>
        <p:nvSpPr>
          <p:cNvPr id="8" name="Titre 1"/>
          <p:cNvSpPr>
            <a:spLocks noGrp="1"/>
          </p:cNvSpPr>
          <p:nvPr>
            <p:ph type="title"/>
          </p:nvPr>
        </p:nvSpPr>
        <p:spPr>
          <a:xfrm>
            <a:off x="384341" y="116632"/>
            <a:ext cx="8229600" cy="850106"/>
          </a:xfrm>
        </p:spPr>
        <p:txBody>
          <a:bodyPr>
            <a:normAutofit fontScale="90000"/>
          </a:bodyPr>
          <a:lstStyle/>
          <a:p>
            <a:r>
              <a:rPr lang="fr-FR" sz="3600" b="1" dirty="0"/>
              <a:t>Intervalle de confiance à 95% (IC 95%)</a:t>
            </a:r>
            <a:br>
              <a:rPr lang="fr-FR" sz="3600" b="1" dirty="0"/>
            </a:br>
            <a:r>
              <a:rPr lang="fr-FR" sz="3600" b="1" dirty="0"/>
              <a:t>Rappel du calcul</a:t>
            </a:r>
          </a:p>
        </p:txBody>
      </p:sp>
    </p:spTree>
    <p:custDataLst>
      <p:tags r:id="rId1"/>
    </p:custDataLst>
    <p:extLst>
      <p:ext uri="{BB962C8B-B14F-4D97-AF65-F5344CB8AC3E}">
        <p14:creationId xmlns:p14="http://schemas.microsoft.com/office/powerpoint/2010/main" val="891277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764703"/>
            <a:ext cx="7992888" cy="1275121"/>
          </a:xfrm>
        </p:spPr>
        <p:txBody>
          <a:bodyPr>
            <a:noAutofit/>
          </a:bodyPr>
          <a:lstStyle/>
          <a:p>
            <a:r>
              <a:rPr lang="fr-FR" sz="2400" b="1" dirty="0"/>
              <a:t>Courbes de Kaplan Meier</a:t>
            </a:r>
          </a:p>
          <a:p>
            <a:r>
              <a:rPr lang="fr-FR" sz="2400" dirty="0"/>
              <a:t>Décrire la fonction de survie, sur plusieurs groupes</a:t>
            </a:r>
          </a:p>
          <a:p>
            <a:r>
              <a:rPr lang="fr-FR" sz="2400" dirty="0"/>
              <a:t>Comparaison des courbes : test statistique du Log Rank</a:t>
            </a:r>
          </a:p>
          <a:p>
            <a:pPr marL="457200" lvl="1" indent="0">
              <a:buNone/>
            </a:pPr>
            <a:endParaRPr lang="fr-FR" sz="2400" dirty="0"/>
          </a:p>
        </p:txBody>
      </p:sp>
      <p:sp>
        <p:nvSpPr>
          <p:cNvPr id="4" name="Espace réservé du numéro de diapositive 3"/>
          <p:cNvSpPr>
            <a:spLocks noGrp="1"/>
          </p:cNvSpPr>
          <p:nvPr>
            <p:ph type="sldNum" sz="quarter" idx="12"/>
          </p:nvPr>
        </p:nvSpPr>
        <p:spPr/>
        <p:txBody>
          <a:bodyPr/>
          <a:lstStyle/>
          <a:p>
            <a:fld id="{5AE3501D-4FBD-4929-9012-C1840B8A86F6}" type="slidenum">
              <a:rPr lang="fr-FR" smtClean="0"/>
              <a:pPr/>
              <a:t>21</a:t>
            </a:fld>
            <a:endParaRPr lang="fr-FR"/>
          </a:p>
        </p:txBody>
      </p:sp>
      <p:sp>
        <p:nvSpPr>
          <p:cNvPr id="7" name="Titre 1"/>
          <p:cNvSpPr>
            <a:spLocks noGrp="1"/>
          </p:cNvSpPr>
          <p:nvPr>
            <p:ph type="title"/>
          </p:nvPr>
        </p:nvSpPr>
        <p:spPr>
          <a:xfrm>
            <a:off x="0" y="-27384"/>
            <a:ext cx="9144000" cy="864096"/>
          </a:xfrm>
        </p:spPr>
        <p:txBody>
          <a:bodyPr>
            <a:normAutofit fontScale="90000"/>
          </a:bodyPr>
          <a:lstStyle/>
          <a:p>
            <a:r>
              <a:rPr lang="fr-FR" sz="3600" b="1" dirty="0">
                <a:solidFill>
                  <a:schemeClr val="tx2"/>
                </a:solidFill>
              </a:rPr>
              <a:t>Critère de Jugement = Variable dépendante du temps</a:t>
            </a:r>
            <a:br>
              <a:rPr lang="fr-FR" sz="3600" b="1" dirty="0">
                <a:solidFill>
                  <a:schemeClr val="tx2"/>
                </a:solidFill>
              </a:rPr>
            </a:br>
            <a:r>
              <a:rPr lang="fr-FR" sz="2400" b="1" dirty="0">
                <a:solidFill>
                  <a:srgbClr val="1F497D"/>
                </a:solidFill>
              </a:rPr>
              <a:t>Tests statistiques</a:t>
            </a:r>
            <a:endParaRPr lang="fr-FR" sz="3600" b="1" dirty="0">
              <a:solidFill>
                <a:schemeClr val="tx2"/>
              </a:solidFill>
            </a:endParaRPr>
          </a:p>
        </p:txBody>
      </p:sp>
      <p:pic>
        <p:nvPicPr>
          <p:cNvPr id="6" name="Image 5"/>
          <p:cNvPicPr>
            <a:picLocks noChangeAspect="1"/>
          </p:cNvPicPr>
          <p:nvPr/>
        </p:nvPicPr>
        <p:blipFill rotWithShape="1">
          <a:blip r:embed="rId5"/>
          <a:srcRect l="7021" t="15876" r="49909" b="13840"/>
          <a:stretch/>
        </p:blipFill>
        <p:spPr>
          <a:xfrm>
            <a:off x="1475656" y="2039825"/>
            <a:ext cx="5472608" cy="48181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799378708"/>
      </p:ext>
    </p:extLst>
  </p:cSld>
  <p:clrMapOvr>
    <a:masterClrMapping/>
  </p:clrMapOvr>
  <mc:AlternateContent xmlns:mc="http://schemas.openxmlformats.org/markup-compatibility/2006" xmlns:p14="http://schemas.microsoft.com/office/powerpoint/2010/main">
    <mc:Choice Requires="p14">
      <p:transition spd="slow" p14:dur="2000" advTm="64651"/>
    </mc:Choice>
    <mc:Fallback xmlns="">
      <p:transition spd="slow" advTm="64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8630"/>
            <a:ext cx="8229600" cy="677046"/>
          </a:xfrm>
        </p:spPr>
        <p:txBody>
          <a:bodyPr>
            <a:normAutofit fontScale="90000"/>
          </a:bodyPr>
          <a:lstStyle/>
          <a:p>
            <a:r>
              <a:rPr lang="fr-FR" dirty="0"/>
              <a:t>En résumé</a:t>
            </a:r>
          </a:p>
        </p:txBody>
      </p:sp>
      <p:sp>
        <p:nvSpPr>
          <p:cNvPr id="3" name="Espace réservé du contenu 2"/>
          <p:cNvSpPr>
            <a:spLocks noGrp="1"/>
          </p:cNvSpPr>
          <p:nvPr>
            <p:ph idx="1"/>
          </p:nvPr>
        </p:nvSpPr>
        <p:spPr>
          <a:xfrm>
            <a:off x="179512" y="765676"/>
            <a:ext cx="8507288" cy="59557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0" fontAlgn="base" hangingPunct="0">
              <a:spcAft>
                <a:spcPct val="0"/>
              </a:spcAft>
              <a:buSzPct val="116000"/>
              <a:buFont typeface="Wingdings" pitchFamily="2" charset="2"/>
              <a:buChar char="§"/>
            </a:pPr>
            <a:r>
              <a:rPr lang="fr-FR" sz="2400" b="1" dirty="0">
                <a:solidFill>
                  <a:srgbClr val="230FAF"/>
                </a:solidFill>
                <a:latin typeface="Arial" pitchFamily="34" charset="0"/>
                <a:cs typeface="Arial" pitchFamily="34" charset="0"/>
              </a:rPr>
              <a:t>Stratégie (schématique) d’utilisation des principaux tests statistiques</a:t>
            </a:r>
          </a:p>
          <a:p>
            <a:pPr eaLnBrk="0" fontAlgn="base" hangingPunct="0">
              <a:spcAft>
                <a:spcPct val="0"/>
              </a:spcAft>
              <a:buSzPct val="116000"/>
              <a:buFont typeface="Wingdings" pitchFamily="2" charset="2"/>
              <a:buChar char="§"/>
            </a:pPr>
            <a:endParaRPr lang="fr-FR" sz="2400" b="1" dirty="0">
              <a:solidFill>
                <a:srgbClr val="230FAF"/>
              </a:solidFill>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proportions</a:t>
            </a:r>
          </a:p>
          <a:p>
            <a:pPr lvl="2" eaLnBrk="0" fontAlgn="base" hangingPunct="0">
              <a:spcAft>
                <a:spcPct val="0"/>
              </a:spcAft>
              <a:buFont typeface="Arial" charset="0"/>
            </a:pPr>
            <a:r>
              <a:rPr lang="fr-FR" sz="1800" dirty="0">
                <a:latin typeface="Arial" pitchFamily="34" charset="0"/>
                <a:cs typeface="Arial" pitchFamily="34" charset="0"/>
              </a:rPr>
              <a:t>Test du Chi², test exact de Fisher</a:t>
            </a:r>
          </a:p>
          <a:p>
            <a:pPr lvl="2" eaLnBrk="0" fontAlgn="base" hangingPunct="0">
              <a:spcAft>
                <a:spcPct val="0"/>
              </a:spcAft>
              <a:buFont typeface="Arial" charset="0"/>
            </a:pPr>
            <a:r>
              <a:rPr lang="fr-FR" sz="1800" dirty="0">
                <a:latin typeface="Arial" pitchFamily="34" charset="0"/>
                <a:cs typeface="Arial" pitchFamily="34" charset="0"/>
              </a:rPr>
              <a:t>Test de Mac </a:t>
            </a:r>
            <a:r>
              <a:rPr lang="fr-FR" sz="1800" dirty="0" err="1">
                <a:latin typeface="Arial" pitchFamily="34" charset="0"/>
                <a:cs typeface="Arial" pitchFamily="34" charset="0"/>
              </a:rPr>
              <a:t>Némar</a:t>
            </a:r>
            <a:r>
              <a:rPr lang="fr-FR" sz="1800" dirty="0">
                <a:latin typeface="Arial" pitchFamily="34" charset="0"/>
                <a:cs typeface="Arial" pitchFamily="34" charset="0"/>
              </a:rPr>
              <a:t> (séries appariées)</a:t>
            </a:r>
          </a:p>
          <a:p>
            <a:pPr lvl="2" eaLnBrk="0" fontAlgn="base" hangingPunct="0">
              <a:spcAft>
                <a:spcPct val="0"/>
              </a:spcAft>
              <a:buFont typeface="Arial" charset="0"/>
            </a:pPr>
            <a:endParaRPr lang="fr-FR" sz="1800" dirty="0">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moyennes</a:t>
            </a:r>
          </a:p>
          <a:p>
            <a:pPr lvl="2" eaLnBrk="0" fontAlgn="base" hangingPunct="0">
              <a:spcAft>
                <a:spcPct val="0"/>
              </a:spcAft>
              <a:buFont typeface="Arial" charset="0"/>
            </a:pPr>
            <a:r>
              <a:rPr lang="fr-FR" sz="1800" dirty="0">
                <a:latin typeface="Arial" pitchFamily="34" charset="0"/>
                <a:cs typeface="Arial" pitchFamily="34" charset="0"/>
              </a:rPr>
              <a:t>Test Z de l’écart réduit, Test t de </a:t>
            </a:r>
            <a:r>
              <a:rPr lang="fr-FR" sz="1800" dirty="0" err="1">
                <a:latin typeface="Arial" pitchFamily="34" charset="0"/>
                <a:cs typeface="Arial" pitchFamily="34" charset="0"/>
              </a:rPr>
              <a:t>Student</a:t>
            </a:r>
            <a:r>
              <a:rPr lang="fr-FR" sz="1800" dirty="0">
                <a:latin typeface="Arial" pitchFamily="34" charset="0"/>
                <a:cs typeface="Arial" pitchFamily="34" charset="0"/>
              </a:rPr>
              <a:t> …</a:t>
            </a:r>
          </a:p>
          <a:p>
            <a:pPr lvl="2" eaLnBrk="0" fontAlgn="base" hangingPunct="0">
              <a:spcAft>
                <a:spcPct val="0"/>
              </a:spcAft>
              <a:buFont typeface="Arial" charset="0"/>
            </a:pPr>
            <a:r>
              <a:rPr lang="fr-FR" sz="1800" dirty="0">
                <a:latin typeface="Arial" pitchFamily="34" charset="0"/>
                <a:cs typeface="Arial" pitchFamily="34" charset="0"/>
              </a:rPr>
              <a:t>Tests non paramétriques (</a:t>
            </a:r>
            <a:r>
              <a:rPr lang="fr-FR" sz="1800" dirty="0" err="1">
                <a:latin typeface="Arial" pitchFamily="34" charset="0"/>
                <a:cs typeface="Arial" pitchFamily="34" charset="0"/>
              </a:rPr>
              <a:t>Wilcoxon</a:t>
            </a:r>
            <a:r>
              <a:rPr lang="fr-FR" sz="1800" dirty="0">
                <a:latin typeface="Arial" pitchFamily="34" charset="0"/>
                <a:cs typeface="Arial" pitchFamily="34" charset="0"/>
              </a:rPr>
              <a:t>, </a:t>
            </a:r>
            <a:r>
              <a:rPr lang="fr-FR" sz="1800" dirty="0" err="1">
                <a:latin typeface="Arial" pitchFamily="34" charset="0"/>
                <a:cs typeface="Arial" pitchFamily="34" charset="0"/>
              </a:rPr>
              <a:t>Kruskall</a:t>
            </a:r>
            <a:r>
              <a:rPr lang="fr-FR" sz="1800" dirty="0">
                <a:latin typeface="Arial" pitchFamily="34" charset="0"/>
                <a:cs typeface="Arial" pitchFamily="34" charset="0"/>
              </a:rPr>
              <a:t>-Wallis)</a:t>
            </a:r>
          </a:p>
          <a:p>
            <a:pPr lvl="1" eaLnBrk="0" fontAlgn="base" hangingPunct="0">
              <a:spcAft>
                <a:spcPct val="0"/>
              </a:spcAft>
              <a:buFont typeface="Arial" charset="0"/>
            </a:pPr>
            <a:endParaRPr lang="fr-FR" sz="2000" b="1" dirty="0">
              <a:latin typeface="Arial" pitchFamily="34" charset="0"/>
              <a:cs typeface="Arial" pitchFamily="34" charset="0"/>
            </a:endParaRPr>
          </a:p>
          <a:p>
            <a:pPr lvl="2" eaLnBrk="0" fontAlgn="base" hangingPunct="0">
              <a:spcAft>
                <a:spcPct val="0"/>
              </a:spcAft>
              <a:buFont typeface="Arial" charset="0"/>
            </a:pPr>
            <a:endParaRPr lang="fr-FR" sz="1800" dirty="0">
              <a:latin typeface="Arial" pitchFamily="34" charset="0"/>
              <a:cs typeface="Arial" pitchFamily="34" charset="0"/>
            </a:endParaRPr>
          </a:p>
          <a:p>
            <a:pPr lvl="2" eaLnBrk="0" fontAlgn="base" hangingPunct="0">
              <a:spcAft>
                <a:spcPct val="0"/>
              </a:spcAft>
              <a:buFont typeface="Arial" charset="0"/>
            </a:pPr>
            <a:endParaRPr lang="fr-FR" sz="1800" dirty="0">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durées de survie</a:t>
            </a:r>
          </a:p>
          <a:p>
            <a:pPr lvl="2" eaLnBrk="0" fontAlgn="base" hangingPunct="0">
              <a:spcAft>
                <a:spcPct val="0"/>
              </a:spcAft>
              <a:buFont typeface="Arial" charset="0"/>
            </a:pPr>
            <a:r>
              <a:rPr lang="fr-FR" sz="1800" dirty="0">
                <a:latin typeface="Arial" pitchFamily="34" charset="0"/>
                <a:cs typeface="Arial" pitchFamily="34" charset="0"/>
              </a:rPr>
              <a:t>Test du </a:t>
            </a:r>
            <a:r>
              <a:rPr lang="fr-FR" sz="1800" dirty="0" err="1">
                <a:latin typeface="Arial" pitchFamily="34" charset="0"/>
                <a:cs typeface="Arial" pitchFamily="34" charset="0"/>
              </a:rPr>
              <a:t>Logrank</a:t>
            </a:r>
            <a:endParaRPr lang="fr-FR" sz="1800" dirty="0">
              <a:latin typeface="Arial" pitchFamily="34" charset="0"/>
              <a:cs typeface="Arial" pitchFamily="34" charset="0"/>
            </a:endParaRP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91" y="5525301"/>
            <a:ext cx="1755994" cy="1257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10"/>
          <p:cNvGrpSpPr>
            <a:grpSpLocks/>
          </p:cNvGrpSpPr>
          <p:nvPr/>
        </p:nvGrpSpPr>
        <p:grpSpPr bwMode="auto">
          <a:xfrm>
            <a:off x="5037048" y="1320911"/>
            <a:ext cx="1334604" cy="1066724"/>
            <a:chOff x="2856" y="1151"/>
            <a:chExt cx="3192" cy="2461"/>
          </a:xfrm>
        </p:grpSpPr>
        <p:graphicFrame>
          <p:nvGraphicFramePr>
            <p:cNvPr id="9" name="Object 11"/>
            <p:cNvGraphicFramePr>
              <a:graphicFrameLocks noChangeAspect="1"/>
            </p:cNvGraphicFramePr>
            <p:nvPr/>
          </p:nvGraphicFramePr>
          <p:xfrm>
            <a:off x="2856" y="2300"/>
            <a:ext cx="1860" cy="1312"/>
          </p:xfrm>
          <a:graphic>
            <a:graphicData uri="http://schemas.openxmlformats.org/presentationml/2006/ole">
              <mc:AlternateContent xmlns:mc="http://schemas.openxmlformats.org/markup-compatibility/2006">
                <mc:Choice xmlns:v="urn:schemas-microsoft-com:vml" Requires="v">
                  <p:oleObj spid="_x0000_s7234" name="Graphique" r:id="rId5" imgW="7772271" imgH="5486400" progId="MSGraph.Chart.8">
                    <p:embed followColorScheme="full"/>
                  </p:oleObj>
                </mc:Choice>
                <mc:Fallback>
                  <p:oleObj name="Graphique" r:id="rId5" imgW="7772271" imgH="5486400" progId="MSGraph.Chart.8">
                    <p:embed followColorScheme="full"/>
                    <p:pic>
                      <p:nvPicPr>
                        <p:cNvPr id="0" name=""/>
                        <p:cNvPicPr>
                          <a:picLocks noChangeAspect="1" noChangeArrowheads="1"/>
                        </p:cNvPicPr>
                        <p:nvPr/>
                      </p:nvPicPr>
                      <p:blipFill>
                        <a:blip r:embed="rId6"/>
                        <a:srcRect/>
                        <a:stretch>
                          <a:fillRect/>
                        </a:stretch>
                      </p:blipFill>
                      <p:spPr bwMode="auto">
                        <a:xfrm>
                          <a:off x="2856" y="2300"/>
                          <a:ext cx="1860" cy="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 name="Group 12"/>
            <p:cNvGrpSpPr>
              <a:grpSpLocks/>
            </p:cNvGrpSpPr>
            <p:nvPr/>
          </p:nvGrpSpPr>
          <p:grpSpPr bwMode="auto">
            <a:xfrm>
              <a:off x="3254" y="1151"/>
              <a:ext cx="2794" cy="2461"/>
              <a:chOff x="3264" y="1151"/>
              <a:chExt cx="2794" cy="2461"/>
            </a:xfrm>
          </p:grpSpPr>
          <p:graphicFrame>
            <p:nvGraphicFramePr>
              <p:cNvPr id="13" name="Object 15"/>
              <p:cNvGraphicFramePr>
                <a:graphicFrameLocks noChangeAspect="1"/>
              </p:cNvGraphicFramePr>
              <p:nvPr/>
            </p:nvGraphicFramePr>
            <p:xfrm>
              <a:off x="4670" y="1151"/>
              <a:ext cx="862" cy="609"/>
            </p:xfrm>
            <a:graphic>
              <a:graphicData uri="http://schemas.openxmlformats.org/presentationml/2006/ole">
                <mc:AlternateContent xmlns:mc="http://schemas.openxmlformats.org/markup-compatibility/2006">
                  <mc:Choice xmlns:v="urn:schemas-microsoft-com:vml" Requires="v">
                    <p:oleObj spid="_x0000_s7235" name="Graphique" r:id="rId7" imgW="7772271" imgH="5486400" progId="MSGraph.Chart.8">
                      <p:embed followColorScheme="full"/>
                    </p:oleObj>
                  </mc:Choice>
                  <mc:Fallback>
                    <p:oleObj name="Graphique" r:id="rId7" imgW="7772271" imgH="5486400" progId="MSGraph.Chart.8">
                      <p:embed followColorScheme="full"/>
                      <p:pic>
                        <p:nvPicPr>
                          <p:cNvPr id="0" name=""/>
                          <p:cNvPicPr>
                            <a:picLocks noChangeAspect="1" noChangeArrowheads="1"/>
                          </p:cNvPicPr>
                          <p:nvPr/>
                        </p:nvPicPr>
                        <p:blipFill>
                          <a:blip r:embed="rId8"/>
                          <a:srcRect/>
                          <a:stretch>
                            <a:fillRect/>
                          </a:stretch>
                        </p:blipFill>
                        <p:spPr bwMode="auto">
                          <a:xfrm>
                            <a:off x="4670" y="1151"/>
                            <a:ext cx="862"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6"/>
              <p:cNvGraphicFramePr>
                <a:graphicFrameLocks noChangeAspect="1"/>
              </p:cNvGraphicFramePr>
              <p:nvPr/>
            </p:nvGraphicFramePr>
            <p:xfrm>
              <a:off x="3332" y="1193"/>
              <a:ext cx="860" cy="607"/>
            </p:xfrm>
            <a:graphic>
              <a:graphicData uri="http://schemas.openxmlformats.org/presentationml/2006/ole">
                <mc:AlternateContent xmlns:mc="http://schemas.openxmlformats.org/markup-compatibility/2006">
                  <mc:Choice xmlns:v="urn:schemas-microsoft-com:vml" Requires="v">
                    <p:oleObj spid="_x0000_s7236" name="Graphique" r:id="rId9" imgW="7772271" imgH="5486400" progId="MSGraph.Chart.8">
                      <p:embed followColorScheme="full"/>
                    </p:oleObj>
                  </mc:Choice>
                  <mc:Fallback>
                    <p:oleObj name="Graphique" r:id="rId9" imgW="7772271" imgH="5486400" progId="MSGraph.Chart.8">
                      <p:embed followColorScheme="full"/>
                      <p:pic>
                        <p:nvPicPr>
                          <p:cNvPr id="0" name=""/>
                          <p:cNvPicPr>
                            <a:picLocks noChangeAspect="1" noChangeArrowheads="1"/>
                          </p:cNvPicPr>
                          <p:nvPr/>
                        </p:nvPicPr>
                        <p:blipFill>
                          <a:blip r:embed="rId10"/>
                          <a:srcRect/>
                          <a:stretch>
                            <a:fillRect/>
                          </a:stretch>
                        </p:blipFill>
                        <p:spPr bwMode="auto">
                          <a:xfrm>
                            <a:off x="3332" y="1193"/>
                            <a:ext cx="860" cy="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17"/>
              <p:cNvSpPr txBox="1">
                <a:spLocks noChangeArrowheads="1"/>
              </p:cNvSpPr>
              <p:nvPr/>
            </p:nvSpPr>
            <p:spPr bwMode="auto">
              <a:xfrm>
                <a:off x="4830" y="1220"/>
                <a:ext cx="796" cy="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900" b="1">
                    <a:solidFill>
                      <a:schemeClr val="tx1"/>
                    </a:solidFill>
                  </a:rPr>
                  <a:t>p</a:t>
                </a:r>
                <a:r>
                  <a:rPr lang="fr-FR" altLang="fr-FR" sz="900" b="1" baseline="-25000">
                    <a:solidFill>
                      <a:schemeClr val="tx1"/>
                    </a:solidFill>
                  </a:rPr>
                  <a:t>2</a:t>
                </a:r>
                <a:endParaRPr lang="fr-FR" altLang="fr-FR" sz="900" b="1">
                  <a:solidFill>
                    <a:schemeClr val="tx1"/>
                  </a:solidFill>
                </a:endParaRPr>
              </a:p>
            </p:txBody>
          </p:sp>
          <p:sp>
            <p:nvSpPr>
              <p:cNvPr id="16" name="Text Box 18"/>
              <p:cNvSpPr txBox="1">
                <a:spLocks noChangeArrowheads="1"/>
              </p:cNvSpPr>
              <p:nvPr/>
            </p:nvSpPr>
            <p:spPr bwMode="auto">
              <a:xfrm>
                <a:off x="3458" y="1162"/>
                <a:ext cx="831" cy="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00" b="1" dirty="0">
                    <a:solidFill>
                      <a:schemeClr val="tx1"/>
                    </a:solidFill>
                  </a:rPr>
                  <a:t>p</a:t>
                </a:r>
                <a:r>
                  <a:rPr lang="fr-FR" altLang="fr-FR" sz="1000" b="1" baseline="-25000" dirty="0">
                    <a:solidFill>
                      <a:schemeClr val="tx1"/>
                    </a:solidFill>
                  </a:rPr>
                  <a:t>1</a:t>
                </a:r>
                <a:endParaRPr lang="fr-FR" altLang="fr-FR" sz="1000" b="1" dirty="0">
                  <a:solidFill>
                    <a:schemeClr val="tx1"/>
                  </a:solidFill>
                </a:endParaRPr>
              </a:p>
            </p:txBody>
          </p:sp>
          <p:sp>
            <p:nvSpPr>
              <p:cNvPr id="17" name="Text Box 19"/>
              <p:cNvSpPr txBox="1">
                <a:spLocks noChangeArrowheads="1"/>
              </p:cNvSpPr>
              <p:nvPr/>
            </p:nvSpPr>
            <p:spPr bwMode="auto">
              <a:xfrm>
                <a:off x="3713" y="2488"/>
                <a:ext cx="528" cy="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50" b="1" dirty="0">
                    <a:solidFill>
                      <a:schemeClr val="tx1"/>
                    </a:solidFill>
                    <a:latin typeface="Lucida Handwriting" pitchFamily="66" charset="0"/>
                  </a:rPr>
                  <a:t>P</a:t>
                </a:r>
                <a:r>
                  <a:rPr lang="fr-FR" altLang="fr-FR" sz="1050" b="1" baseline="-25000" dirty="0">
                    <a:solidFill>
                      <a:schemeClr val="tx1"/>
                    </a:solidFill>
                    <a:latin typeface="Lucida Handwriting" pitchFamily="66" charset="0"/>
                  </a:rPr>
                  <a:t>1</a:t>
                </a:r>
                <a:endParaRPr lang="fr-FR" altLang="fr-FR" sz="1050" b="1" dirty="0">
                  <a:solidFill>
                    <a:schemeClr val="tx1"/>
                  </a:solidFill>
                  <a:latin typeface="Lucida Handwriting" pitchFamily="66" charset="0"/>
                </a:endParaRPr>
              </a:p>
            </p:txBody>
          </p:sp>
          <p:graphicFrame>
            <p:nvGraphicFramePr>
              <p:cNvPr id="18" name="Object 20"/>
              <p:cNvGraphicFramePr>
                <a:graphicFrameLocks noChangeAspect="1"/>
              </p:cNvGraphicFramePr>
              <p:nvPr/>
            </p:nvGraphicFramePr>
            <p:xfrm>
              <a:off x="4197" y="2299"/>
              <a:ext cx="1861" cy="1313"/>
            </p:xfrm>
            <a:graphic>
              <a:graphicData uri="http://schemas.openxmlformats.org/presentationml/2006/ole">
                <mc:AlternateContent xmlns:mc="http://schemas.openxmlformats.org/markup-compatibility/2006">
                  <mc:Choice xmlns:v="urn:schemas-microsoft-com:vml" Requires="v">
                    <p:oleObj spid="_x0000_s7237" name="Graphique" r:id="rId11" imgW="7772271" imgH="5486400" progId="MSGraph.Chart.8">
                      <p:embed followColorScheme="full"/>
                    </p:oleObj>
                  </mc:Choice>
                  <mc:Fallback>
                    <p:oleObj name="Graphique" r:id="rId11" imgW="7772271" imgH="5486400" progId="MSGraph.Chart.8">
                      <p:embed followColorScheme="full"/>
                      <p:pic>
                        <p:nvPicPr>
                          <p:cNvPr id="0" name=""/>
                          <p:cNvPicPr>
                            <a:picLocks noChangeAspect="1" noChangeArrowheads="1"/>
                          </p:cNvPicPr>
                          <p:nvPr/>
                        </p:nvPicPr>
                        <p:blipFill>
                          <a:blip r:embed="rId12"/>
                          <a:srcRect/>
                          <a:stretch>
                            <a:fillRect/>
                          </a:stretch>
                        </p:blipFill>
                        <p:spPr bwMode="auto">
                          <a:xfrm>
                            <a:off x="4197" y="2299"/>
                            <a:ext cx="1861" cy="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Text Box 21"/>
              <p:cNvSpPr txBox="1">
                <a:spLocks noChangeArrowheads="1"/>
              </p:cNvSpPr>
              <p:nvPr/>
            </p:nvSpPr>
            <p:spPr bwMode="auto">
              <a:xfrm>
                <a:off x="5028" y="2470"/>
                <a:ext cx="528" cy="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50" b="1">
                    <a:solidFill>
                      <a:schemeClr val="tx1"/>
                    </a:solidFill>
                    <a:latin typeface="Lucida Handwriting" pitchFamily="66" charset="0"/>
                  </a:rPr>
                  <a:t>P</a:t>
                </a:r>
                <a:r>
                  <a:rPr lang="fr-FR" altLang="fr-FR" sz="1050" b="1" baseline="-25000">
                    <a:solidFill>
                      <a:schemeClr val="tx1"/>
                    </a:solidFill>
                    <a:latin typeface="Lucida Handwriting" pitchFamily="66" charset="0"/>
                  </a:rPr>
                  <a:t>2</a:t>
                </a:r>
                <a:endParaRPr lang="fr-FR" altLang="fr-FR" sz="1050" b="1">
                  <a:solidFill>
                    <a:schemeClr val="tx1"/>
                  </a:solidFill>
                  <a:latin typeface="Lucida Handwriting" pitchFamily="66" charset="0"/>
                </a:endParaRPr>
              </a:p>
            </p:txBody>
          </p:sp>
          <p:sp>
            <p:nvSpPr>
              <p:cNvPr id="20" name="Line 22"/>
              <p:cNvSpPr>
                <a:spLocks noChangeShapeType="1"/>
              </p:cNvSpPr>
              <p:nvPr/>
            </p:nvSpPr>
            <p:spPr bwMode="auto">
              <a:xfrm flipH="1">
                <a:off x="3264" y="1488"/>
                <a:ext cx="24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1" name="Line 23"/>
              <p:cNvSpPr>
                <a:spLocks noChangeShapeType="1"/>
              </p:cNvSpPr>
              <p:nvPr/>
            </p:nvSpPr>
            <p:spPr bwMode="auto">
              <a:xfrm flipH="1">
                <a:off x="4592" y="1488"/>
                <a:ext cx="24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2" name="Line 24"/>
              <p:cNvSpPr>
                <a:spLocks noChangeShapeType="1"/>
              </p:cNvSpPr>
              <p:nvPr/>
            </p:nvSpPr>
            <p:spPr bwMode="auto">
              <a:xfrm>
                <a:off x="4016" y="1440"/>
                <a:ext cx="288"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3" name="Line 25"/>
              <p:cNvSpPr>
                <a:spLocks noChangeShapeType="1"/>
              </p:cNvSpPr>
              <p:nvPr/>
            </p:nvSpPr>
            <p:spPr bwMode="auto">
              <a:xfrm>
                <a:off x="5360" y="1440"/>
                <a:ext cx="288"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grpSp>
      </p:grpSp>
      <p:pic>
        <p:nvPicPr>
          <p:cNvPr id="8201"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79812" y="2901353"/>
            <a:ext cx="1338337" cy="77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Espace réservé du numéro de diapositive 3">
            <a:extLst>
              <a:ext uri="{FF2B5EF4-FFF2-40B4-BE49-F238E27FC236}">
                <a16:creationId xmlns:a16="http://schemas.microsoft.com/office/drawing/2014/main" id="{9D6AA26F-20D2-4F97-9445-F04F624894B7}"/>
              </a:ext>
            </a:extLst>
          </p:cNvPr>
          <p:cNvSpPr>
            <a:spLocks noGrp="1"/>
          </p:cNvSpPr>
          <p:nvPr>
            <p:ph type="sldNum" sz="quarter" idx="12"/>
          </p:nvPr>
        </p:nvSpPr>
        <p:spPr>
          <a:xfrm>
            <a:off x="6553200" y="6356350"/>
            <a:ext cx="2133600" cy="365125"/>
          </a:xfrm>
        </p:spPr>
        <p:txBody>
          <a:bodyPr/>
          <a:lstStyle/>
          <a:p>
            <a:fld id="{5AE3501D-4FBD-4929-9012-C1840B8A86F6}" type="slidenum">
              <a:rPr lang="fr-FR" smtClean="0"/>
              <a:pPr/>
              <a:t>22</a:t>
            </a:fld>
            <a:endParaRPr lang="fr-FR"/>
          </a:p>
        </p:txBody>
      </p:sp>
    </p:spTree>
    <p:extLst>
      <p:ext uri="{BB962C8B-B14F-4D97-AF65-F5344CB8AC3E}">
        <p14:creationId xmlns:p14="http://schemas.microsoft.com/office/powerpoint/2010/main" val="1946414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a:xfrm>
            <a:off x="0" y="485799"/>
            <a:ext cx="9144000" cy="1143001"/>
          </a:xfrm>
        </p:spPr>
        <p:txBody>
          <a:bodyPr>
            <a:noAutofit/>
          </a:bodyPr>
          <a:lstStyle/>
          <a:p>
            <a:r>
              <a:rPr lang="fr-FR" sz="2800" b="1" dirty="0">
                <a:solidFill>
                  <a:srgbClr val="1F497D"/>
                </a:solidFill>
              </a:rPr>
              <a:t>Mesurer/quantifier la force de l’association avec </a:t>
            </a:r>
            <a:r>
              <a:rPr lang="fr-FR" altLang="fr-FR" sz="2800" b="1" dirty="0">
                <a:solidFill>
                  <a:srgbClr val="1F497D"/>
                </a:solidFill>
              </a:rPr>
              <a:t>des modèles de régression</a:t>
            </a:r>
            <a:br>
              <a:rPr lang="fr-FR" altLang="fr-FR" sz="2800" b="1" dirty="0">
                <a:solidFill>
                  <a:srgbClr val="1F497D"/>
                </a:solidFill>
              </a:rPr>
            </a:br>
            <a:endParaRPr lang="fr-FR" altLang="fr-FR" sz="2800" b="1" dirty="0">
              <a:solidFill>
                <a:srgbClr val="1F497D"/>
              </a:solidFill>
            </a:endParaRPr>
          </a:p>
        </p:txBody>
      </p:sp>
      <p:sp>
        <p:nvSpPr>
          <p:cNvPr id="65539" name="Rectangle 3"/>
          <p:cNvSpPr>
            <a:spLocks noGrp="1"/>
          </p:cNvSpPr>
          <p:nvPr>
            <p:ph type="body" idx="1"/>
          </p:nvPr>
        </p:nvSpPr>
        <p:spPr>
          <a:xfrm>
            <a:off x="-23813" y="1628800"/>
            <a:ext cx="8988301" cy="4176464"/>
          </a:xfrm>
        </p:spPr>
        <p:txBody>
          <a:bodyPr>
            <a:normAutofit/>
          </a:bodyPr>
          <a:lstStyle/>
          <a:p>
            <a:pPr>
              <a:spcBef>
                <a:spcPts val="0"/>
              </a:spcBef>
              <a:defRPr/>
            </a:pPr>
            <a:r>
              <a:rPr lang="fr-FR" sz="2400" b="1" dirty="0">
                <a:solidFill>
                  <a:prstClr val="black"/>
                </a:solidFill>
              </a:rPr>
              <a:t>Principe du Modèle de Régression : </a:t>
            </a:r>
          </a:p>
          <a:p>
            <a:pPr indent="0">
              <a:spcBef>
                <a:spcPts val="0"/>
              </a:spcBef>
              <a:buNone/>
              <a:defRPr/>
            </a:pPr>
            <a:r>
              <a:rPr lang="fr-FR" altLang="fr-FR" sz="2400" dirty="0">
                <a:latin typeface="Comic Sans MS" panose="030F0702030302020204" pitchFamily="66" charset="0"/>
                <a:sym typeface="Symbol" panose="05050102010706020507" pitchFamily="18" charset="2"/>
              </a:rPr>
              <a:t>Y =  x</a:t>
            </a:r>
            <a:endParaRPr lang="fr-FR" altLang="fr-FR" sz="2400" dirty="0">
              <a:sym typeface="Symbol" panose="05050102010706020507" pitchFamily="18" charset="2"/>
            </a:endParaRPr>
          </a:p>
          <a:p>
            <a:pPr indent="0">
              <a:spcBef>
                <a:spcPts val="0"/>
              </a:spcBef>
              <a:buNone/>
              <a:defRPr/>
            </a:pPr>
            <a:r>
              <a:rPr lang="fr-FR" altLang="fr-FR" sz="2400" b="1" dirty="0"/>
              <a:t>Y </a:t>
            </a:r>
            <a:r>
              <a:rPr lang="fr-FR" altLang="fr-FR" sz="2400" dirty="0"/>
              <a:t>: Variable </a:t>
            </a:r>
            <a:r>
              <a:rPr lang="fr-FR" altLang="fr-FR" sz="2400" b="1" dirty="0"/>
              <a:t>à expliquer dépendante</a:t>
            </a:r>
            <a:r>
              <a:rPr lang="fr-FR" altLang="fr-FR" sz="2400" dirty="0"/>
              <a:t> = Critère de Jugement</a:t>
            </a:r>
          </a:p>
          <a:p>
            <a:pPr indent="0">
              <a:spcBef>
                <a:spcPts val="0"/>
              </a:spcBef>
              <a:buNone/>
              <a:defRPr/>
            </a:pPr>
            <a:r>
              <a:rPr lang="fr-FR" altLang="fr-FR" sz="2400" b="1" dirty="0"/>
              <a:t>X</a:t>
            </a:r>
            <a:r>
              <a:rPr lang="fr-FR" altLang="fr-FR" sz="2400" dirty="0"/>
              <a:t> : Variable </a:t>
            </a:r>
            <a:r>
              <a:rPr lang="fr-FR" altLang="fr-FR" sz="2400" b="1" dirty="0"/>
              <a:t>explicative</a:t>
            </a:r>
            <a:r>
              <a:rPr lang="fr-FR" altLang="fr-FR" sz="2400" dirty="0"/>
              <a:t> </a:t>
            </a:r>
            <a:r>
              <a:rPr lang="fr-FR" altLang="fr-FR" sz="2400" b="1" dirty="0"/>
              <a:t>indépendante</a:t>
            </a:r>
            <a:r>
              <a:rPr lang="fr-FR" altLang="fr-FR" sz="2400" dirty="0"/>
              <a:t> = Traitement / intervention</a:t>
            </a:r>
          </a:p>
          <a:p>
            <a:pPr indent="0">
              <a:spcBef>
                <a:spcPts val="0"/>
              </a:spcBef>
              <a:buNone/>
              <a:defRPr/>
            </a:pPr>
            <a:r>
              <a:rPr lang="fr-FR" altLang="fr-FR" sz="2400" dirty="0">
                <a:latin typeface="Comic Sans MS" panose="030F0702030302020204" pitchFamily="66" charset="0"/>
                <a:sym typeface="Symbol" panose="05050102010706020507" pitchFamily="18" charset="2"/>
              </a:rPr>
              <a:t> </a:t>
            </a:r>
            <a:r>
              <a:rPr lang="fr-FR" altLang="fr-FR" sz="2400" dirty="0">
                <a:sym typeface="Symbol" panose="05050102010706020507" pitchFamily="18" charset="2"/>
              </a:rPr>
              <a:t>: Coefficient de régression = Force de l’association entre </a:t>
            </a:r>
            <a:r>
              <a:rPr lang="fr-FR" altLang="fr-FR" sz="2400" dirty="0">
                <a:latin typeface="Comic Sans MS" panose="030F0702030302020204" pitchFamily="66" charset="0"/>
                <a:sym typeface="Symbol" panose="05050102010706020507" pitchFamily="18" charset="2"/>
              </a:rPr>
              <a:t>x</a:t>
            </a:r>
            <a:r>
              <a:rPr lang="fr-FR" altLang="fr-FR" sz="2400" baseline="-25000" dirty="0">
                <a:latin typeface="Comic Sans MS" panose="030F0702030302020204" pitchFamily="66" charset="0"/>
                <a:sym typeface="Symbol" panose="05050102010706020507" pitchFamily="18" charset="2"/>
              </a:rPr>
              <a:t> </a:t>
            </a:r>
            <a:r>
              <a:rPr lang="fr-FR" altLang="fr-FR" sz="2400" dirty="0">
                <a:sym typeface="Symbol" panose="05050102010706020507" pitchFamily="18" charset="2"/>
              </a:rPr>
              <a:t>et</a:t>
            </a:r>
            <a:r>
              <a:rPr lang="fr-FR" altLang="fr-FR" sz="2400" dirty="0">
                <a:latin typeface="Comic Sans MS" panose="030F0702030302020204" pitchFamily="66" charset="0"/>
                <a:sym typeface="Symbol" panose="05050102010706020507" pitchFamily="18" charset="2"/>
              </a:rPr>
              <a:t> Y </a:t>
            </a:r>
            <a:r>
              <a:rPr lang="fr-FR" altLang="fr-FR" sz="2400" dirty="0">
                <a:sym typeface="Symbol" panose="05050102010706020507" pitchFamily="18" charset="2"/>
              </a:rPr>
              <a:t>= Efficacité de l’intervention (essai)</a:t>
            </a:r>
          </a:p>
          <a:p>
            <a:pPr>
              <a:spcBef>
                <a:spcPts val="0"/>
              </a:spcBef>
              <a:defRPr/>
            </a:pPr>
            <a:endParaRPr lang="fr-FR" altLang="fr-FR" sz="2400" baseline="-25000" dirty="0">
              <a:latin typeface="Comic Sans MS" panose="030F0702030302020204" pitchFamily="66" charset="0"/>
              <a:sym typeface="Symbol" panose="05050102010706020507" pitchFamily="18" charset="2"/>
            </a:endParaRPr>
          </a:p>
          <a:p>
            <a:pPr>
              <a:spcBef>
                <a:spcPts val="0"/>
              </a:spcBef>
              <a:defRPr/>
            </a:pPr>
            <a:r>
              <a:rPr lang="fr-FR" altLang="fr-FR" sz="2400" dirty="0"/>
              <a:t>A partir des valeurs des variables </a:t>
            </a:r>
            <a:r>
              <a:rPr lang="fr-FR" altLang="fr-FR" sz="2400" dirty="0">
                <a:latin typeface="Comic Sans MS" panose="030F0702030302020204" pitchFamily="66" charset="0"/>
                <a:sym typeface="Symbol" panose="05050102010706020507" pitchFamily="18" charset="2"/>
              </a:rPr>
              <a:t>xi</a:t>
            </a:r>
            <a:r>
              <a:rPr lang="fr-FR" altLang="fr-FR" sz="2400" dirty="0"/>
              <a:t> et Yi observées dans l’étude pour chaque patient et saisies dans un fichier informatique, le modèle calcule les coefficients de régression (</a:t>
            </a:r>
            <a:r>
              <a:rPr lang="fr-FR" altLang="fr-FR" sz="2400" dirty="0">
                <a:latin typeface="Comic Sans MS" panose="030F0702030302020204" pitchFamily="66" charset="0"/>
                <a:sym typeface="Symbol" panose="05050102010706020507" pitchFamily="18" charset="2"/>
              </a:rPr>
              <a:t>)</a:t>
            </a:r>
            <a:endParaRPr lang="fr-FR" altLang="fr-FR" sz="2400" baseline="-25000" dirty="0">
              <a:latin typeface="Comic Sans MS" panose="030F0702030302020204" pitchFamily="66" charset="0"/>
              <a:sym typeface="Symbol" panose="05050102010706020507" pitchFamily="18" charset="2"/>
            </a:endParaRPr>
          </a:p>
          <a:p>
            <a:pPr indent="0">
              <a:spcBef>
                <a:spcPts val="0"/>
              </a:spcBef>
              <a:buFont typeface="Arial" panose="020B0604020202020204" pitchFamily="34" charset="0"/>
              <a:buNone/>
              <a:defRPr/>
            </a:pPr>
            <a:endParaRPr lang="fr-FR" altLang="fr-F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14598649"/>
      </p:ext>
    </p:extLst>
  </p:cSld>
  <p:clrMapOvr>
    <a:masterClrMapping/>
  </p:clrMapOvr>
  <mc:AlternateContent xmlns:mc="http://schemas.openxmlformats.org/markup-compatibility/2006" xmlns:p14="http://schemas.microsoft.com/office/powerpoint/2010/main">
    <mc:Choice Requires="p14">
      <p:transition spd="slow" p14:dur="2000" advTm="79200"/>
    </mc:Choice>
    <mc:Fallback xmlns="">
      <p:transition spd="slow" advTm="7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a:xfrm>
            <a:off x="107296" y="260648"/>
            <a:ext cx="9034141" cy="1143001"/>
          </a:xfrm>
        </p:spPr>
        <p:txBody>
          <a:bodyPr>
            <a:normAutofit fontScale="90000"/>
          </a:bodyPr>
          <a:lstStyle/>
          <a:p>
            <a:r>
              <a:rPr lang="fr-FR" altLang="fr-FR" sz="3200" b="1" dirty="0">
                <a:solidFill>
                  <a:srgbClr val="1F497D"/>
                </a:solidFill>
              </a:rPr>
              <a:t>Quantifier </a:t>
            </a:r>
            <a:r>
              <a:rPr lang="fr-FR" sz="3200" b="1" dirty="0">
                <a:solidFill>
                  <a:srgbClr val="1F497D"/>
                </a:solidFill>
              </a:rPr>
              <a:t>la force de l’association </a:t>
            </a:r>
            <a:r>
              <a:rPr lang="fr-FR" altLang="fr-FR" sz="3200" b="1" dirty="0">
                <a:solidFill>
                  <a:srgbClr val="1F497D"/>
                </a:solidFill>
              </a:rPr>
              <a:t>en prenant en compte les facteurs de confusion potentiels</a:t>
            </a:r>
            <a:br>
              <a:rPr lang="fr-FR" altLang="fr-FR" sz="3200" b="1" dirty="0"/>
            </a:br>
            <a:endParaRPr lang="fr-FR" altLang="fr-FR" sz="3200" b="1" dirty="0"/>
          </a:p>
        </p:txBody>
      </p:sp>
      <p:sp>
        <p:nvSpPr>
          <p:cNvPr id="65539" name="Rectangle 3"/>
          <p:cNvSpPr>
            <a:spLocks noGrp="1"/>
          </p:cNvSpPr>
          <p:nvPr>
            <p:ph type="body" idx="1"/>
          </p:nvPr>
        </p:nvSpPr>
        <p:spPr>
          <a:xfrm>
            <a:off x="-23813" y="1340768"/>
            <a:ext cx="8988301" cy="5184576"/>
          </a:xfrm>
        </p:spPr>
        <p:txBody>
          <a:bodyPr>
            <a:normAutofit fontScale="92500" lnSpcReduction="10000"/>
          </a:bodyPr>
          <a:lstStyle/>
          <a:p>
            <a:pPr>
              <a:spcBef>
                <a:spcPts val="0"/>
              </a:spcBef>
              <a:defRPr/>
            </a:pPr>
            <a:r>
              <a:rPr lang="fr-FR" sz="2400" b="1" dirty="0">
                <a:solidFill>
                  <a:prstClr val="black"/>
                </a:solidFill>
              </a:rPr>
              <a:t>Modèle de Régression </a:t>
            </a:r>
            <a:r>
              <a:rPr lang="fr-FR" sz="2400" b="1" dirty="0"/>
              <a:t>univariée </a:t>
            </a:r>
            <a:r>
              <a:rPr lang="fr-FR" sz="2400" dirty="0"/>
              <a:t>(ne prend pas en compte l’effet de Facteurs de Confusion potentiels)</a:t>
            </a:r>
          </a:p>
          <a:p>
            <a:pPr indent="0">
              <a:spcBef>
                <a:spcPts val="0"/>
              </a:spcBef>
              <a:buNone/>
              <a:defRPr/>
            </a:pPr>
            <a:endParaRPr lang="fr-FR" altLang="fr-FR" sz="2400" baseline="-25000" dirty="0">
              <a:latin typeface="Comic Sans MS" panose="030F0702030302020204" pitchFamily="66" charset="0"/>
              <a:sym typeface="Symbol" panose="05050102010706020507" pitchFamily="18" charset="2"/>
            </a:endParaRPr>
          </a:p>
          <a:p>
            <a:pPr>
              <a:spcBef>
                <a:spcPts val="0"/>
              </a:spcBef>
              <a:defRPr/>
            </a:pPr>
            <a:r>
              <a:rPr lang="fr-FR" sz="2400" b="1" dirty="0">
                <a:solidFill>
                  <a:prstClr val="black"/>
                </a:solidFill>
              </a:rPr>
              <a:t>Modèle de </a:t>
            </a:r>
            <a:r>
              <a:rPr lang="fr-FR" sz="2400" b="1" dirty="0"/>
              <a:t>Régression multivariée </a:t>
            </a:r>
            <a:r>
              <a:rPr lang="fr-FR" sz="2400" dirty="0"/>
              <a:t>(prend en compte les possibles FC)</a:t>
            </a:r>
            <a:endParaRPr lang="fr-FR" altLang="fr-FR" sz="2400" dirty="0"/>
          </a:p>
          <a:p>
            <a:pPr indent="0">
              <a:spcBef>
                <a:spcPts val="0"/>
              </a:spcBef>
              <a:buNone/>
              <a:defRPr/>
            </a:pPr>
            <a:r>
              <a:rPr lang="fr-FR" altLang="fr-FR" sz="2400" dirty="0">
                <a:latin typeface="Comic Sans MS" panose="030F0702030302020204" pitchFamily="66" charset="0"/>
                <a:sym typeface="Symbol" panose="05050102010706020507" pitchFamily="18" charset="2"/>
              </a:rPr>
              <a:t>Y = </a:t>
            </a:r>
            <a:r>
              <a:rPr lang="fr-FR" altLang="fr-FR" sz="2400" baseline="-25000" dirty="0">
                <a:latin typeface="Comic Sans MS" panose="030F0702030302020204" pitchFamily="66" charset="0"/>
                <a:sym typeface="Symbol" panose="05050102010706020507" pitchFamily="18" charset="2"/>
              </a:rPr>
              <a:t>1</a:t>
            </a:r>
            <a:r>
              <a:rPr lang="fr-FR" altLang="fr-FR" sz="2400" dirty="0">
                <a:latin typeface="Comic Sans MS" panose="030F0702030302020204" pitchFamily="66" charset="0"/>
                <a:sym typeface="Symbol" panose="05050102010706020507" pitchFamily="18" charset="2"/>
              </a:rPr>
              <a:t> x</a:t>
            </a:r>
            <a:r>
              <a:rPr lang="fr-FR" altLang="fr-FR" sz="2400" baseline="-25000" dirty="0">
                <a:latin typeface="Comic Sans MS" panose="030F0702030302020204" pitchFamily="66" charset="0"/>
                <a:sym typeface="Symbol" panose="05050102010706020507" pitchFamily="18" charset="2"/>
              </a:rPr>
              <a:t>1</a:t>
            </a:r>
            <a:r>
              <a:rPr lang="fr-FR" altLang="fr-FR" sz="2400" dirty="0">
                <a:latin typeface="Comic Sans MS" panose="030F0702030302020204" pitchFamily="66" charset="0"/>
                <a:sym typeface="Symbol" panose="05050102010706020507" pitchFamily="18" charset="2"/>
              </a:rPr>
              <a:t> + </a:t>
            </a:r>
            <a:r>
              <a:rPr lang="fr-FR" altLang="fr-FR" sz="2400" baseline="-25000" dirty="0">
                <a:latin typeface="Comic Sans MS" panose="030F0702030302020204" pitchFamily="66" charset="0"/>
                <a:sym typeface="Symbol" panose="05050102010706020507" pitchFamily="18" charset="2"/>
              </a:rPr>
              <a:t>2</a:t>
            </a:r>
            <a:r>
              <a:rPr lang="fr-FR" altLang="fr-FR" sz="2400" dirty="0">
                <a:latin typeface="Comic Sans MS" panose="030F0702030302020204" pitchFamily="66" charset="0"/>
                <a:sym typeface="Symbol" panose="05050102010706020507" pitchFamily="18" charset="2"/>
              </a:rPr>
              <a:t> x</a:t>
            </a:r>
            <a:r>
              <a:rPr lang="fr-FR" altLang="fr-FR" sz="2400" baseline="-25000" dirty="0">
                <a:latin typeface="Comic Sans MS" panose="030F0702030302020204" pitchFamily="66" charset="0"/>
                <a:sym typeface="Symbol" panose="05050102010706020507" pitchFamily="18" charset="2"/>
              </a:rPr>
              <a:t>2</a:t>
            </a:r>
            <a:r>
              <a:rPr lang="fr-FR" altLang="fr-FR" sz="2400" dirty="0">
                <a:latin typeface="Comic Sans MS" panose="030F0702030302020204" pitchFamily="66" charset="0"/>
                <a:sym typeface="Symbol" panose="05050102010706020507" pitchFamily="18" charset="2"/>
              </a:rPr>
              <a:t> + </a:t>
            </a:r>
            <a:r>
              <a:rPr lang="fr-FR" altLang="fr-FR" sz="2400" baseline="-25000" dirty="0">
                <a:latin typeface="Comic Sans MS" panose="030F0702030302020204" pitchFamily="66" charset="0"/>
                <a:sym typeface="Symbol" panose="05050102010706020507" pitchFamily="18" charset="2"/>
              </a:rPr>
              <a:t>3</a:t>
            </a:r>
            <a:r>
              <a:rPr lang="fr-FR" altLang="fr-FR" sz="2400" dirty="0">
                <a:latin typeface="Comic Sans MS" panose="030F0702030302020204" pitchFamily="66" charset="0"/>
                <a:sym typeface="Symbol" panose="05050102010706020507" pitchFamily="18" charset="2"/>
              </a:rPr>
              <a:t> x</a:t>
            </a:r>
            <a:r>
              <a:rPr lang="fr-FR" altLang="fr-FR" sz="2400" baseline="-25000" dirty="0">
                <a:latin typeface="Comic Sans MS" panose="030F0702030302020204" pitchFamily="66" charset="0"/>
                <a:sym typeface="Symbol" panose="05050102010706020507" pitchFamily="18" charset="2"/>
              </a:rPr>
              <a:t>3</a:t>
            </a:r>
            <a:r>
              <a:rPr lang="fr-FR" altLang="fr-FR" sz="2400" dirty="0">
                <a:latin typeface="Comic Sans MS" panose="030F0702030302020204" pitchFamily="66" charset="0"/>
                <a:sym typeface="Symbol" panose="05050102010706020507" pitchFamily="18" charset="2"/>
              </a:rPr>
              <a:t> + …. </a:t>
            </a:r>
            <a:r>
              <a:rPr lang="fr-FR" altLang="fr-FR" sz="2400" baseline="-25000" dirty="0">
                <a:latin typeface="Comic Sans MS" panose="030F0702030302020204" pitchFamily="66" charset="0"/>
                <a:sym typeface="Symbol" panose="05050102010706020507" pitchFamily="18" charset="2"/>
              </a:rPr>
              <a:t>n</a:t>
            </a:r>
            <a:r>
              <a:rPr lang="fr-FR" altLang="fr-FR" sz="2400" dirty="0">
                <a:latin typeface="Comic Sans MS" panose="030F0702030302020204" pitchFamily="66" charset="0"/>
                <a:sym typeface="Symbol" panose="05050102010706020507" pitchFamily="18" charset="2"/>
              </a:rPr>
              <a:t> </a:t>
            </a:r>
            <a:r>
              <a:rPr lang="fr-FR" altLang="fr-FR" sz="2400" dirty="0" err="1">
                <a:latin typeface="Comic Sans MS" panose="030F0702030302020204" pitchFamily="66" charset="0"/>
                <a:sym typeface="Symbol" panose="05050102010706020507" pitchFamily="18" charset="2"/>
              </a:rPr>
              <a:t>x</a:t>
            </a:r>
            <a:r>
              <a:rPr lang="fr-FR" altLang="fr-FR" sz="2400" baseline="-25000" dirty="0" err="1">
                <a:latin typeface="Comic Sans MS" panose="030F0702030302020204" pitchFamily="66" charset="0"/>
                <a:sym typeface="Symbol" panose="05050102010706020507" pitchFamily="18" charset="2"/>
              </a:rPr>
              <a:t>n</a:t>
            </a:r>
            <a:r>
              <a:rPr lang="fr-FR" altLang="fr-FR" sz="2400" dirty="0">
                <a:latin typeface="Comic Sans MS" panose="030F0702030302020204" pitchFamily="66" charset="0"/>
                <a:sym typeface="Symbol" panose="05050102010706020507" pitchFamily="18" charset="2"/>
              </a:rPr>
              <a:t> </a:t>
            </a:r>
            <a:endParaRPr lang="fr-FR" altLang="fr-FR" sz="2400" baseline="-25000" dirty="0">
              <a:latin typeface="Comic Sans MS" panose="030F0702030302020204" pitchFamily="66" charset="0"/>
              <a:sym typeface="Symbol" panose="05050102010706020507" pitchFamily="18" charset="2"/>
            </a:endParaRPr>
          </a:p>
          <a:p>
            <a:pPr indent="0">
              <a:spcBef>
                <a:spcPts val="0"/>
              </a:spcBef>
              <a:buFont typeface="Arial" panose="020B0604020202020204" pitchFamily="34" charset="0"/>
              <a:buNone/>
              <a:defRPr/>
            </a:pPr>
            <a:r>
              <a:rPr lang="fr-FR" altLang="fr-FR" sz="2400" dirty="0"/>
              <a:t>X : variables explicatives indépendantes = </a:t>
            </a:r>
          </a:p>
          <a:p>
            <a:pPr indent="0">
              <a:spcBef>
                <a:spcPts val="0"/>
              </a:spcBef>
              <a:buNone/>
              <a:defRPr/>
            </a:pPr>
            <a:r>
              <a:rPr lang="fr-FR" altLang="fr-FR" sz="2400" dirty="0"/>
              <a:t>				</a:t>
            </a:r>
            <a:r>
              <a:rPr lang="fr-FR" altLang="fr-FR" sz="2400" dirty="0">
                <a:latin typeface="Comic Sans MS" panose="030F0702030302020204" pitchFamily="66" charset="0"/>
                <a:sym typeface="Symbol" panose="05050102010706020507" pitchFamily="18" charset="2"/>
              </a:rPr>
              <a:t> x</a:t>
            </a:r>
            <a:r>
              <a:rPr lang="fr-FR" altLang="fr-FR" sz="2400" baseline="-25000" dirty="0">
                <a:latin typeface="Comic Sans MS" panose="030F0702030302020204" pitchFamily="66" charset="0"/>
                <a:sym typeface="Symbol" panose="05050102010706020507" pitchFamily="18" charset="2"/>
              </a:rPr>
              <a:t>1 </a:t>
            </a:r>
            <a:r>
              <a:rPr lang="fr-FR" altLang="fr-FR" sz="2400" dirty="0"/>
              <a:t>: Traitement / intervention</a:t>
            </a:r>
          </a:p>
          <a:p>
            <a:pPr indent="0">
              <a:spcBef>
                <a:spcPts val="0"/>
              </a:spcBef>
              <a:buNone/>
              <a:defRPr/>
            </a:pPr>
            <a:r>
              <a:rPr lang="fr-FR" altLang="fr-FR" sz="2400" dirty="0"/>
              <a:t>				</a:t>
            </a:r>
            <a:r>
              <a:rPr lang="fr-FR" altLang="fr-FR" sz="2400" dirty="0">
                <a:latin typeface="Comic Sans MS" panose="030F0702030302020204" pitchFamily="66" charset="0"/>
                <a:sym typeface="Symbol" panose="05050102010706020507" pitchFamily="18" charset="2"/>
              </a:rPr>
              <a:t> x</a:t>
            </a:r>
            <a:r>
              <a:rPr lang="fr-FR" altLang="fr-FR" sz="2400" baseline="-25000" dirty="0">
                <a:latin typeface="Comic Sans MS" panose="030F0702030302020204" pitchFamily="66" charset="0"/>
                <a:sym typeface="Symbol" panose="05050102010706020507" pitchFamily="18" charset="2"/>
              </a:rPr>
              <a:t>2,</a:t>
            </a:r>
            <a:r>
              <a:rPr lang="fr-FR" altLang="fr-FR" sz="2400" dirty="0">
                <a:latin typeface="Comic Sans MS" panose="030F0702030302020204" pitchFamily="66" charset="0"/>
                <a:sym typeface="Symbol" panose="05050102010706020507" pitchFamily="18" charset="2"/>
              </a:rPr>
              <a:t> x</a:t>
            </a:r>
            <a:r>
              <a:rPr lang="fr-FR" altLang="fr-FR" sz="2400" baseline="-25000" dirty="0">
                <a:latin typeface="Comic Sans MS" panose="030F0702030302020204" pitchFamily="66" charset="0"/>
                <a:sym typeface="Symbol" panose="05050102010706020507" pitchFamily="18" charset="2"/>
              </a:rPr>
              <a:t>3</a:t>
            </a:r>
            <a:r>
              <a:rPr lang="fr-FR" altLang="fr-FR" sz="2400" dirty="0">
                <a:latin typeface="Comic Sans MS" panose="030F0702030302020204" pitchFamily="66" charset="0"/>
                <a:sym typeface="Symbol" panose="05050102010706020507" pitchFamily="18" charset="2"/>
              </a:rPr>
              <a:t> …</a:t>
            </a:r>
            <a:r>
              <a:rPr lang="fr-FR" altLang="fr-FR" sz="2400" baseline="-25000" dirty="0">
                <a:latin typeface="Comic Sans MS" panose="030F0702030302020204" pitchFamily="66" charset="0"/>
                <a:sym typeface="Symbol" panose="05050102010706020507" pitchFamily="18" charset="2"/>
              </a:rPr>
              <a:t> </a:t>
            </a:r>
            <a:r>
              <a:rPr lang="fr-FR" altLang="fr-FR" sz="2400" dirty="0"/>
              <a:t>Facteurs de confusion potentiels 					(= Facteurs de risque du CJ)</a:t>
            </a:r>
          </a:p>
          <a:p>
            <a:pPr indent="0">
              <a:spcBef>
                <a:spcPts val="0"/>
              </a:spcBef>
              <a:buNone/>
              <a:defRPr/>
            </a:pPr>
            <a:endParaRPr lang="fr-FR" altLang="fr-FR" sz="2400" dirty="0"/>
          </a:p>
          <a:p>
            <a:pPr indent="0">
              <a:spcBef>
                <a:spcPts val="0"/>
              </a:spcBef>
              <a:buNone/>
              <a:defRPr/>
            </a:pPr>
            <a:r>
              <a:rPr lang="fr-FR" altLang="fr-FR" sz="2400" dirty="0"/>
              <a:t>On entre dans le modèle les valeurs des variables </a:t>
            </a:r>
            <a:r>
              <a:rPr lang="fr-FR" altLang="fr-FR" sz="2400" dirty="0">
                <a:latin typeface="Comic Sans MS" panose="030F0702030302020204" pitchFamily="66" charset="0"/>
                <a:sym typeface="Symbol" panose="05050102010706020507" pitchFamily="18" charset="2"/>
              </a:rPr>
              <a:t>xi</a:t>
            </a:r>
            <a:r>
              <a:rPr lang="fr-FR" altLang="fr-FR" sz="2400" dirty="0"/>
              <a:t> et </a:t>
            </a:r>
            <a:r>
              <a:rPr lang="fr-FR" altLang="fr-FR" sz="2400" dirty="0">
                <a:latin typeface="Comic Sans MS" panose="030F0702030302020204" pitchFamily="66" charset="0"/>
                <a:sym typeface="Symbol" panose="05050102010706020507" pitchFamily="18" charset="2"/>
              </a:rPr>
              <a:t>Y </a:t>
            </a:r>
            <a:r>
              <a:rPr lang="fr-FR" altLang="fr-FR" sz="2400" dirty="0"/>
              <a:t>observées dans l’étude pour chaque patient </a:t>
            </a:r>
          </a:p>
          <a:p>
            <a:pPr indent="0">
              <a:spcBef>
                <a:spcPts val="0"/>
              </a:spcBef>
              <a:buNone/>
              <a:defRPr/>
            </a:pPr>
            <a:r>
              <a:rPr lang="fr-FR" altLang="fr-FR" sz="2400" dirty="0"/>
              <a:t>le modèle calcule les </a:t>
            </a:r>
            <a:r>
              <a:rPr lang="fr-FR" altLang="fr-FR" sz="2400" dirty="0">
                <a:latin typeface="Comic Sans MS" panose="030F0702030302020204" pitchFamily="66" charset="0"/>
                <a:sym typeface="Symbol" panose="05050102010706020507" pitchFamily="18" charset="2"/>
              </a:rPr>
              <a:t>i </a:t>
            </a:r>
            <a:r>
              <a:rPr lang="fr-FR" sz="2400" dirty="0">
                <a:latin typeface="Calibri" panose="020F0502020204030204" pitchFamily="34" charset="0"/>
                <a:ea typeface="Calibri" panose="020F0502020204030204" pitchFamily="34" charset="0"/>
                <a:cs typeface="Times New Roman" panose="02020603050405020304" pitchFamily="18" charset="0"/>
              </a:rPr>
              <a:t>qui représentent </a:t>
            </a:r>
            <a:r>
              <a:rPr lang="fr-FR" altLang="fr-FR" sz="2400" dirty="0">
                <a:sym typeface="Symbol" panose="05050102010706020507" pitchFamily="18" charset="2"/>
              </a:rPr>
              <a:t>pour chaque </a:t>
            </a:r>
            <a:r>
              <a:rPr lang="fr-FR" sz="2400" dirty="0">
                <a:latin typeface="Calibri" panose="020F0502020204030204" pitchFamily="34" charset="0"/>
                <a:ea typeface="Calibri" panose="020F0502020204030204" pitchFamily="34" charset="0"/>
                <a:cs typeface="Times New Roman" panose="02020603050405020304" pitchFamily="18" charset="0"/>
              </a:rPr>
              <a:t>variable indépendante (</a:t>
            </a:r>
            <a:r>
              <a:rPr lang="fr-FR" altLang="fr-FR" sz="2400" dirty="0">
                <a:latin typeface="Comic Sans MS" panose="030F0702030302020204" pitchFamily="66" charset="0"/>
                <a:sym typeface="Symbol" panose="05050102010706020507" pitchFamily="18" charset="2"/>
              </a:rPr>
              <a:t>xi</a:t>
            </a:r>
            <a:r>
              <a:rPr lang="fr-FR" altLang="fr-FR" sz="24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fr-FR" sz="2400" dirty="0">
                <a:latin typeface="Calibri" panose="020F0502020204030204" pitchFamily="34" charset="0"/>
                <a:ea typeface="Calibri" panose="020F0502020204030204" pitchFamily="34" charset="0"/>
                <a:cs typeface="Times New Roman" panose="02020603050405020304" pitchFamily="18" charset="0"/>
              </a:rPr>
              <a:t> leur association avec la variable dépendante </a:t>
            </a:r>
            <a:r>
              <a:rPr lang="fr-FR" altLang="fr-FR" sz="2400" dirty="0">
                <a:sym typeface="Symbol" panose="05050102010706020507" pitchFamily="18" charset="2"/>
              </a:rPr>
              <a:t>(</a:t>
            </a:r>
            <a:r>
              <a:rPr lang="fr-FR" altLang="fr-FR" sz="2400" dirty="0">
                <a:latin typeface="Comic Sans MS" panose="030F0702030302020204" pitchFamily="66" charset="0"/>
                <a:sym typeface="Symbol" panose="05050102010706020507" pitchFamily="18" charset="2"/>
              </a:rPr>
              <a:t>Y) </a:t>
            </a:r>
            <a:r>
              <a:rPr lang="fr-FR" altLang="fr-FR" sz="2400" dirty="0">
                <a:sym typeface="Symbol" panose="05050102010706020507" pitchFamily="18" charset="2"/>
              </a:rPr>
              <a:t>en tenant compte de l’effet des autres </a:t>
            </a:r>
            <a:r>
              <a:rPr lang="fr-FR" altLang="fr-FR" sz="2400" dirty="0">
                <a:latin typeface="Comic Sans MS" panose="030F0702030302020204" pitchFamily="66" charset="0"/>
                <a:sym typeface="Symbol" panose="05050102010706020507" pitchFamily="18" charset="2"/>
              </a:rPr>
              <a:t>x</a:t>
            </a:r>
            <a:r>
              <a:rPr lang="fr-FR" altLang="fr-FR" sz="2400" baseline="-25000" dirty="0">
                <a:latin typeface="Comic Sans MS" panose="030F0702030302020204" pitchFamily="66" charset="0"/>
                <a:sym typeface="Symbol" panose="05050102010706020507" pitchFamily="18" charset="2"/>
              </a:rPr>
              <a:t>i </a:t>
            </a:r>
            <a:r>
              <a:rPr lang="fr-FR" sz="2400" dirty="0">
                <a:latin typeface="Calibri" panose="020F0502020204030204" pitchFamily="34" charset="0"/>
                <a:ea typeface="Calibri" panose="020F0502020204030204" pitchFamily="34" charset="0"/>
                <a:cs typeface="Times New Roman" panose="02020603050405020304" pitchFamily="18" charset="0"/>
              </a:rPr>
              <a:t>(c’est-à-dire toute autre chose étant égale par ailleurs)</a:t>
            </a:r>
            <a:r>
              <a:rPr lang="fr-FR" sz="2400" dirty="0">
                <a:sym typeface="Symbol" panose="05050102010706020507" pitchFamily="18" charset="2"/>
              </a:rPr>
              <a:t>.</a:t>
            </a:r>
          </a:p>
          <a:p>
            <a:pPr indent="0">
              <a:spcBef>
                <a:spcPts val="0"/>
              </a:spcBef>
              <a:buNone/>
              <a:defRPr/>
            </a:pPr>
            <a:endParaRPr lang="fr-FR" altLang="fr-FR" sz="2400" dirty="0">
              <a:sym typeface="Symbol" panose="05050102010706020507" pitchFamily="18" charset="2"/>
            </a:endParaRPr>
          </a:p>
          <a:p>
            <a:pPr indent="0">
              <a:spcBef>
                <a:spcPts val="0"/>
              </a:spcBef>
              <a:buFont typeface="Arial" panose="020B0604020202020204" pitchFamily="34" charset="0"/>
              <a:buNone/>
              <a:defRPr/>
            </a:pPr>
            <a:endParaRPr lang="fr-FR" altLang="fr-FR" sz="2400" dirty="0"/>
          </a:p>
          <a:p>
            <a:pPr indent="0">
              <a:spcBef>
                <a:spcPts val="0"/>
              </a:spcBef>
              <a:buFont typeface="Arial" panose="020B0604020202020204" pitchFamily="34" charset="0"/>
              <a:buNone/>
              <a:defRPr/>
            </a:pPr>
            <a:endParaRPr lang="fr-FR" altLang="fr-F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655553050"/>
      </p:ext>
    </p:extLst>
  </p:cSld>
  <p:clrMapOvr>
    <a:masterClrMapping/>
  </p:clrMapOvr>
  <mc:AlternateContent xmlns:mc="http://schemas.openxmlformats.org/markup-compatibility/2006" xmlns:p14="http://schemas.microsoft.com/office/powerpoint/2010/main">
    <mc:Choice Requires="p14">
      <p:transition spd="slow" p14:dur="2000" advTm="59900"/>
    </mc:Choice>
    <mc:Fallback xmlns="">
      <p:transition spd="slow" advTm="5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a:xfrm>
            <a:off x="0" y="116632"/>
            <a:ext cx="8686800" cy="1143001"/>
          </a:xfrm>
        </p:spPr>
        <p:txBody>
          <a:bodyPr>
            <a:normAutofit/>
          </a:bodyPr>
          <a:lstStyle/>
          <a:p>
            <a:r>
              <a:rPr lang="fr-FR" altLang="fr-FR" sz="2400" b="1" dirty="0">
                <a:solidFill>
                  <a:schemeClr val="tx2">
                    <a:lumMod val="75000"/>
                  </a:schemeClr>
                </a:solidFill>
              </a:rPr>
              <a:t>Modèles de régression en fonction de la variable dépendante </a:t>
            </a:r>
            <a:r>
              <a:rPr lang="fr-FR" altLang="fr-FR" sz="2400" dirty="0">
                <a:solidFill>
                  <a:schemeClr val="tx2">
                    <a:lumMod val="75000"/>
                  </a:schemeClr>
                </a:solidFill>
                <a:latin typeface="Comic Sans MS" panose="030F0702030302020204" pitchFamily="66" charset="0"/>
                <a:sym typeface="Symbol" panose="05050102010706020507" pitchFamily="18" charset="2"/>
              </a:rPr>
              <a:t>Y </a:t>
            </a:r>
            <a:br>
              <a:rPr lang="fr-FR" altLang="fr-FR" sz="2400" dirty="0">
                <a:solidFill>
                  <a:schemeClr val="tx2">
                    <a:lumMod val="75000"/>
                  </a:schemeClr>
                </a:solidFill>
                <a:latin typeface="Comic Sans MS" panose="030F0702030302020204" pitchFamily="66" charset="0"/>
                <a:sym typeface="Symbol" panose="05050102010706020507" pitchFamily="18" charset="2"/>
              </a:rPr>
            </a:br>
            <a:r>
              <a:rPr lang="fr-FR" altLang="fr-FR" sz="2400" dirty="0">
                <a:solidFill>
                  <a:schemeClr val="tx2">
                    <a:lumMod val="75000"/>
                  </a:schemeClr>
                </a:solidFill>
                <a:latin typeface="Comic Sans MS" panose="030F0702030302020204" pitchFamily="66" charset="0"/>
                <a:sym typeface="Symbol" panose="05050102010706020507" pitchFamily="18" charset="2"/>
              </a:rPr>
              <a:t>et </a:t>
            </a:r>
            <a:r>
              <a:rPr lang="fr-FR" altLang="fr-FR" sz="2400" b="1" dirty="0">
                <a:solidFill>
                  <a:schemeClr val="tx2">
                    <a:lumMod val="75000"/>
                  </a:schemeClr>
                </a:solidFill>
              </a:rPr>
              <a:t>Mesures d’association</a:t>
            </a:r>
          </a:p>
        </p:txBody>
      </p:sp>
      <p:sp>
        <p:nvSpPr>
          <p:cNvPr id="65539" name="Rectangle 3"/>
          <p:cNvSpPr>
            <a:spLocks noGrp="1"/>
          </p:cNvSpPr>
          <p:nvPr>
            <p:ph type="body" idx="1"/>
          </p:nvPr>
        </p:nvSpPr>
        <p:spPr>
          <a:xfrm>
            <a:off x="-64130" y="1206177"/>
            <a:ext cx="9348341" cy="7191375"/>
          </a:xfrm>
        </p:spPr>
        <p:txBody>
          <a:bodyPr/>
          <a:lstStyle/>
          <a:p>
            <a:pPr>
              <a:spcBef>
                <a:spcPts val="600"/>
              </a:spcBef>
              <a:defRPr/>
            </a:pPr>
            <a:r>
              <a:rPr lang="fr-FR" altLang="fr-FR" sz="2400" dirty="0">
                <a:latin typeface="Comic Sans MS" panose="030F0702030302020204" pitchFamily="66" charset="0"/>
                <a:sym typeface="Symbol" panose="05050102010706020507" pitchFamily="18" charset="2"/>
              </a:rPr>
              <a:t>Y</a:t>
            </a:r>
            <a:r>
              <a:rPr lang="fr-FR" altLang="fr-FR" sz="2400" dirty="0"/>
              <a:t> variable </a:t>
            </a:r>
            <a:r>
              <a:rPr lang="fr-FR" altLang="fr-FR" sz="2400" b="1" dirty="0"/>
              <a:t>continue : </a:t>
            </a:r>
            <a:r>
              <a:rPr lang="fr-FR" sz="2400" b="1" dirty="0"/>
              <a:t>Régression linéaire</a:t>
            </a:r>
          </a:p>
          <a:p>
            <a:pPr marL="0" indent="0">
              <a:spcBef>
                <a:spcPts val="600"/>
              </a:spcBef>
              <a:buNone/>
              <a:defRPr/>
            </a:pPr>
            <a:r>
              <a:rPr lang="fr-FR" sz="2400" b="1" dirty="0"/>
              <a:t>	</a:t>
            </a:r>
            <a:r>
              <a:rPr lang="fr-FR" sz="2400" dirty="0"/>
              <a:t>Prédire l’augmentation de 1 unité de </a:t>
            </a:r>
            <a:r>
              <a:rPr lang="fr-FR" altLang="fr-FR" sz="2400" dirty="0">
                <a:latin typeface="Comic Sans MS" panose="030F0702030302020204" pitchFamily="66" charset="0"/>
                <a:sym typeface="Symbol" panose="05050102010706020507" pitchFamily="18" charset="2"/>
              </a:rPr>
              <a:t>Y</a:t>
            </a:r>
            <a:endParaRPr lang="fr-FR" altLang="fr-FR" sz="2400" dirty="0">
              <a:sym typeface="Symbol" panose="05050102010706020507" pitchFamily="18" charset="2"/>
            </a:endParaRPr>
          </a:p>
          <a:p>
            <a:pPr marL="0" indent="0">
              <a:spcBef>
                <a:spcPts val="600"/>
              </a:spcBef>
              <a:buNone/>
              <a:defRPr/>
            </a:pPr>
            <a:r>
              <a:rPr lang="fr-FR" altLang="fr-FR" sz="2400" dirty="0">
                <a:sym typeface="Symbol" panose="05050102010706020507" pitchFamily="18" charset="2"/>
              </a:rPr>
              <a:t>	M</a:t>
            </a:r>
            <a:r>
              <a:rPr lang="fr-FR" altLang="fr-FR" sz="2400" dirty="0"/>
              <a:t>esure d’association : </a:t>
            </a:r>
            <a:r>
              <a:rPr lang="fr-FR" altLang="fr-FR" sz="2400" dirty="0">
                <a:latin typeface="Comic Sans MS" panose="030F0702030302020204" pitchFamily="66" charset="0"/>
                <a:sym typeface="Symbol" panose="05050102010706020507" pitchFamily="18" charset="2"/>
              </a:rPr>
              <a:t>i</a:t>
            </a:r>
            <a:endParaRPr lang="fr-FR" altLang="fr-FR" sz="2400" dirty="0"/>
          </a:p>
          <a:p>
            <a:pPr indent="0">
              <a:spcBef>
                <a:spcPts val="0"/>
              </a:spcBef>
              <a:buNone/>
              <a:defRPr/>
            </a:pPr>
            <a:endParaRPr lang="fr-FR" altLang="fr-FR" sz="2400" baseline="-25000" dirty="0">
              <a:latin typeface="Comic Sans MS" panose="030F0702030302020204" pitchFamily="66" charset="0"/>
              <a:sym typeface="Symbol" panose="05050102010706020507" pitchFamily="18" charset="2"/>
            </a:endParaRPr>
          </a:p>
          <a:p>
            <a:pPr>
              <a:spcBef>
                <a:spcPts val="600"/>
              </a:spcBef>
              <a:defRPr/>
            </a:pPr>
            <a:r>
              <a:rPr lang="fr-FR" altLang="fr-FR" sz="2400" dirty="0">
                <a:latin typeface="Comic Sans MS" panose="030F0702030302020204" pitchFamily="66" charset="0"/>
                <a:sym typeface="Symbol" panose="05050102010706020507" pitchFamily="18" charset="2"/>
              </a:rPr>
              <a:t>Y</a:t>
            </a:r>
            <a:r>
              <a:rPr lang="fr-FR" altLang="fr-FR" sz="2400" dirty="0"/>
              <a:t> variable </a:t>
            </a:r>
            <a:r>
              <a:rPr lang="fr-FR" altLang="fr-FR" sz="2400" b="1" dirty="0"/>
              <a:t>binaire : </a:t>
            </a:r>
            <a:r>
              <a:rPr lang="fr-FR" sz="2400" b="1" dirty="0">
                <a:solidFill>
                  <a:prstClr val="black"/>
                </a:solidFill>
              </a:rPr>
              <a:t>Régression </a:t>
            </a:r>
            <a:r>
              <a:rPr lang="fr-FR" altLang="fr-FR" sz="2400" b="1" dirty="0"/>
              <a:t>logistique</a:t>
            </a:r>
          </a:p>
          <a:p>
            <a:pPr marL="0" indent="0">
              <a:spcBef>
                <a:spcPts val="0"/>
              </a:spcBef>
              <a:buNone/>
              <a:defRPr/>
            </a:pPr>
            <a:r>
              <a:rPr lang="fr-FR" altLang="fr-FR" sz="2400" b="1" dirty="0"/>
              <a:t>	</a:t>
            </a:r>
            <a:r>
              <a:rPr lang="fr-FR" altLang="fr-FR" sz="2400" dirty="0"/>
              <a:t>Prédire la probabilité d’1 événement sur un suivi de durée fixe 	(ex récidive dans les 5 ans) </a:t>
            </a:r>
          </a:p>
          <a:p>
            <a:pPr marL="0" indent="0">
              <a:spcBef>
                <a:spcPts val="600"/>
              </a:spcBef>
              <a:buNone/>
              <a:defRPr/>
            </a:pPr>
            <a:r>
              <a:rPr lang="fr-FR" altLang="fr-FR" sz="2400" dirty="0"/>
              <a:t>	Mesure d’association : </a:t>
            </a:r>
            <a:r>
              <a:rPr lang="fr-FR" altLang="fr-FR" sz="2400" dirty="0">
                <a:sym typeface="Symbol" panose="05050102010706020507" pitchFamily="18" charset="2"/>
              </a:rPr>
              <a:t>OR (</a:t>
            </a:r>
            <a:r>
              <a:rPr lang="fr-FR" altLang="fr-FR" sz="2400" dirty="0" err="1">
                <a:sym typeface="Symbol" panose="05050102010706020507" pitchFamily="18" charset="2"/>
              </a:rPr>
              <a:t>exp</a:t>
            </a:r>
            <a:r>
              <a:rPr lang="fr-FR" altLang="fr-FR" sz="2400" baseline="30000" dirty="0" err="1">
                <a:latin typeface="Comic Sans MS" panose="030F0702030302020204" pitchFamily="66" charset="0"/>
                <a:sym typeface="Symbol" panose="05050102010706020507" pitchFamily="18" charset="2"/>
              </a:rPr>
              <a:t>i</a:t>
            </a:r>
            <a:r>
              <a:rPr lang="fr-FR" altLang="fr-FR" sz="2400" dirty="0">
                <a:sym typeface="Symbol" panose="05050102010706020507" pitchFamily="18" charset="2"/>
              </a:rPr>
              <a:t>)</a:t>
            </a:r>
          </a:p>
          <a:p>
            <a:pPr indent="0">
              <a:spcBef>
                <a:spcPts val="0"/>
              </a:spcBef>
              <a:buNone/>
              <a:defRPr/>
            </a:pPr>
            <a:endParaRPr lang="fr-FR" altLang="fr-FR" sz="1400" dirty="0"/>
          </a:p>
          <a:p>
            <a:pPr>
              <a:spcBef>
                <a:spcPts val="600"/>
              </a:spcBef>
              <a:defRPr/>
            </a:pPr>
            <a:r>
              <a:rPr lang="fr-FR" altLang="fr-FR" sz="2400" dirty="0">
                <a:latin typeface="Comic Sans MS" panose="030F0702030302020204" pitchFamily="66" charset="0"/>
                <a:sym typeface="Symbol" panose="05050102010706020507" pitchFamily="18" charset="2"/>
              </a:rPr>
              <a:t>Y </a:t>
            </a:r>
            <a:r>
              <a:rPr lang="fr-FR" altLang="fr-FR" sz="2400" b="1" dirty="0">
                <a:sym typeface="Symbol" panose="05050102010706020507" pitchFamily="18" charset="2"/>
              </a:rPr>
              <a:t>temps jusqu’à la survenue d’un évènement : </a:t>
            </a:r>
            <a:r>
              <a:rPr lang="fr-FR" sz="2400" b="1" dirty="0"/>
              <a:t>Régression de Cox </a:t>
            </a:r>
            <a:r>
              <a:rPr lang="fr-FR" sz="2400" dirty="0"/>
              <a:t>(Cox </a:t>
            </a:r>
            <a:r>
              <a:rPr lang="fr-FR" sz="2400" dirty="0" err="1"/>
              <a:t>proportional</a:t>
            </a:r>
            <a:r>
              <a:rPr lang="fr-FR" sz="2400" dirty="0"/>
              <a:t> </a:t>
            </a:r>
            <a:r>
              <a:rPr lang="fr-FR" sz="2400" dirty="0" err="1"/>
              <a:t>hazard</a:t>
            </a:r>
            <a:r>
              <a:rPr lang="fr-FR" sz="2400" dirty="0"/>
              <a:t> model)</a:t>
            </a:r>
          </a:p>
          <a:p>
            <a:pPr marL="0" indent="0">
              <a:spcBef>
                <a:spcPts val="600"/>
              </a:spcBef>
              <a:buNone/>
              <a:defRPr/>
            </a:pPr>
            <a:r>
              <a:rPr lang="fr-FR" sz="2400" dirty="0"/>
              <a:t>	Prédire la probabilité d’un évènement en tenant compte du 	temps (</a:t>
            </a:r>
            <a:r>
              <a:rPr lang="fr-FR" sz="2400" i="1" dirty="0"/>
              <a:t>time to </a:t>
            </a:r>
            <a:r>
              <a:rPr lang="fr-FR" sz="2400" i="1" dirty="0" err="1"/>
              <a:t>event</a:t>
            </a:r>
            <a:r>
              <a:rPr lang="fr-FR" sz="2400" dirty="0"/>
              <a:t>)</a:t>
            </a:r>
          </a:p>
          <a:p>
            <a:pPr marL="0" indent="0">
              <a:spcBef>
                <a:spcPts val="600"/>
              </a:spcBef>
              <a:buNone/>
              <a:defRPr/>
            </a:pPr>
            <a:r>
              <a:rPr lang="fr-FR" altLang="fr-FR" sz="2400" dirty="0">
                <a:sym typeface="Symbol" panose="05050102010706020507" pitchFamily="18" charset="2"/>
              </a:rPr>
              <a:t>	Mesure d’association :</a:t>
            </a:r>
            <a:r>
              <a:rPr lang="fr-FR" altLang="fr-FR" sz="2400" b="1" dirty="0">
                <a:sym typeface="Symbol" panose="05050102010706020507" pitchFamily="18" charset="2"/>
              </a:rPr>
              <a:t> </a:t>
            </a:r>
            <a:r>
              <a:rPr lang="fr-FR" sz="2400" dirty="0" err="1"/>
              <a:t>Hazard</a:t>
            </a:r>
            <a:r>
              <a:rPr lang="fr-FR" sz="2400" dirty="0"/>
              <a:t> Ratio (ratio des risques instantanés)</a:t>
            </a:r>
          </a:p>
          <a:p>
            <a:pPr>
              <a:spcBef>
                <a:spcPts val="600"/>
              </a:spcBef>
              <a:defRPr/>
            </a:pPr>
            <a:endParaRPr lang="fr-FR" altLang="fr-FR"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604293306"/>
      </p:ext>
    </p:extLst>
  </p:cSld>
  <p:clrMapOvr>
    <a:masterClrMapping/>
  </p:clrMapOvr>
  <mc:AlternateContent xmlns:mc="http://schemas.openxmlformats.org/markup-compatibility/2006" xmlns:p14="http://schemas.microsoft.com/office/powerpoint/2010/main">
    <mc:Choice Requires="p14">
      <p:transition spd="slow" p14:dur="2000" advTm="99792"/>
    </mc:Choice>
    <mc:Fallback xmlns="">
      <p:transition spd="slow" advTm="99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476672"/>
            <a:ext cx="7772400" cy="474663"/>
          </a:xfrm>
        </p:spPr>
        <p:txBody>
          <a:bodyPr>
            <a:normAutofit fontScale="90000"/>
          </a:bodyPr>
          <a:lstStyle/>
          <a:p>
            <a:pPr>
              <a:defRPr/>
            </a:pPr>
            <a:r>
              <a:rPr lang="fr-FR" altLang="fr-FR" sz="2844" dirty="0">
                <a:latin typeface="+mn-lt"/>
              </a:rPr>
              <a:t>En conclusion</a:t>
            </a:r>
          </a:p>
        </p:txBody>
      </p:sp>
      <p:sp>
        <p:nvSpPr>
          <p:cNvPr id="37891" name="Rectangle 3"/>
          <p:cNvSpPr>
            <a:spLocks noGrp="1" noChangeArrowheads="1"/>
          </p:cNvSpPr>
          <p:nvPr>
            <p:ph type="body" idx="1"/>
          </p:nvPr>
        </p:nvSpPr>
        <p:spPr>
          <a:xfrm>
            <a:off x="304800" y="1124744"/>
            <a:ext cx="8587680" cy="5256584"/>
          </a:xfrm>
        </p:spPr>
        <p:txBody>
          <a:bodyPr>
            <a:normAutofit fontScale="92500" lnSpcReduction="10000"/>
          </a:bodyPr>
          <a:lstStyle/>
          <a:p>
            <a:pPr>
              <a:buFont typeface="Wingdings" panose="05000000000000000000" pitchFamily="2" charset="2"/>
              <a:buChar char="è"/>
              <a:defRPr/>
            </a:pPr>
            <a:r>
              <a:rPr lang="fr-FR" altLang="fr-FR" sz="2400" b="1" dirty="0">
                <a:solidFill>
                  <a:srgbClr val="FF0066"/>
                </a:solidFill>
                <a:sym typeface="Wingdings 3" panose="05040102010807070707" pitchFamily="18" charset="2"/>
              </a:rPr>
              <a:t>1ére étape : analyse </a:t>
            </a:r>
            <a:r>
              <a:rPr lang="fr-FR" altLang="fr-FR" sz="2400" b="1" dirty="0" err="1">
                <a:solidFill>
                  <a:srgbClr val="FF0066"/>
                </a:solidFill>
                <a:sym typeface="Wingdings 3" panose="05040102010807070707" pitchFamily="18" charset="2"/>
              </a:rPr>
              <a:t>univariée</a:t>
            </a:r>
            <a:endParaRPr lang="fr-FR" altLang="fr-FR" sz="2400" b="1" dirty="0">
              <a:solidFill>
                <a:srgbClr val="FF0066"/>
              </a:solidFill>
              <a:sym typeface="Wingdings 3" panose="05040102010807070707" pitchFamily="18" charset="2"/>
            </a:endParaRPr>
          </a:p>
          <a:p>
            <a:pPr lvl="1">
              <a:spcBef>
                <a:spcPct val="30000"/>
              </a:spcBef>
              <a:buFont typeface="Wingdings" panose="05000000000000000000" pitchFamily="2" charset="2"/>
              <a:buChar char="§"/>
              <a:defRPr/>
            </a:pPr>
            <a:r>
              <a:rPr lang="fr-FR" altLang="fr-FR" sz="2400" dirty="0"/>
              <a:t>Permet de déterminer les variables qui semblent liées à l’événement</a:t>
            </a:r>
          </a:p>
          <a:p>
            <a:pPr lvl="1">
              <a:spcBef>
                <a:spcPct val="30000"/>
              </a:spcBef>
              <a:buFont typeface="Wingdings" panose="05000000000000000000" pitchFamily="2" charset="2"/>
              <a:buChar char="§"/>
              <a:defRPr/>
            </a:pPr>
            <a:r>
              <a:rPr lang="fr-FR" altLang="fr-FR" sz="2400" dirty="0"/>
              <a:t>Étudie les relations entre les variables explicatives	</a:t>
            </a:r>
          </a:p>
          <a:p>
            <a:pPr marL="457200" lvl="1" indent="0">
              <a:spcBef>
                <a:spcPct val="30000"/>
              </a:spcBef>
              <a:buFont typeface="Arial" panose="020B0604020202020204" pitchFamily="34" charset="0"/>
              <a:buNone/>
              <a:defRPr/>
            </a:pPr>
            <a:endParaRPr lang="fr-FR" altLang="fr-FR" sz="2400" dirty="0"/>
          </a:p>
          <a:p>
            <a:pPr>
              <a:buFont typeface="Wingdings" panose="05000000000000000000" pitchFamily="2" charset="2"/>
              <a:buChar char="è"/>
              <a:defRPr/>
            </a:pPr>
            <a:r>
              <a:rPr lang="fr-FR" altLang="fr-FR" sz="2400" b="1" dirty="0">
                <a:solidFill>
                  <a:srgbClr val="FF0066"/>
                </a:solidFill>
              </a:rPr>
              <a:t>2ème étape : analyse multivariée</a:t>
            </a:r>
          </a:p>
          <a:p>
            <a:pPr lvl="1">
              <a:buFont typeface="Wingdings" panose="05000000000000000000" pitchFamily="2" charset="2"/>
              <a:buChar char="§"/>
              <a:defRPr/>
            </a:pPr>
            <a:r>
              <a:rPr lang="fr-FR" altLang="fr-FR" sz="2400" dirty="0"/>
              <a:t>Permet de mettre en évidence les variables </a:t>
            </a:r>
            <a:r>
              <a:rPr lang="fr-FR" altLang="fr-FR" sz="2400" b="1" u="sng" dirty="0"/>
              <a:t>indépendamment</a:t>
            </a:r>
            <a:r>
              <a:rPr lang="fr-FR" altLang="fr-FR" sz="2400" dirty="0"/>
              <a:t> associées à l’événement étudié et la force de cette association</a:t>
            </a:r>
          </a:p>
          <a:p>
            <a:pPr lvl="1">
              <a:buFont typeface="Wingdings" panose="05000000000000000000" pitchFamily="2" charset="2"/>
              <a:buChar char="§"/>
              <a:defRPr/>
            </a:pPr>
            <a:r>
              <a:rPr lang="fr-FR" altLang="fr-FR" sz="2400" dirty="0"/>
              <a:t>Essentiel dans les études observationnelles car les groupes ne sont pas constitués par le hasard =&gt; risque ++ de facteurs de confusion qui doivent être pris en compte dans l’analyse</a:t>
            </a:r>
          </a:p>
          <a:p>
            <a:pPr lvl="1">
              <a:buFont typeface="Wingdings" panose="05000000000000000000" pitchFamily="2" charset="2"/>
              <a:buChar char="§"/>
              <a:defRPr/>
            </a:pPr>
            <a:r>
              <a:rPr lang="fr-FR" altLang="fr-FR" sz="2400" dirty="0"/>
              <a:t>Pas toujours obligatoire dans les essais de grande taille, où la randomisation permet a priori d’équilibrer les facteurs de confusion de façon égale dans les groupes comparés</a:t>
            </a:r>
          </a:p>
          <a:p>
            <a:pPr lvl="1">
              <a:buFont typeface="Wingdings" panose="05000000000000000000" pitchFamily="2" charset="2"/>
              <a:buChar char="§"/>
              <a:defRPr/>
            </a:pPr>
            <a:endParaRPr lang="fr-FR" altLang="fr-FR" sz="2400" dirty="0"/>
          </a:p>
        </p:txBody>
      </p:sp>
    </p:spTree>
    <p:extLst>
      <p:ext uri="{BB962C8B-B14F-4D97-AF65-F5344CB8AC3E}">
        <p14:creationId xmlns:p14="http://schemas.microsoft.com/office/powerpoint/2010/main" val="1606833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8630"/>
            <a:ext cx="8229600" cy="677046"/>
          </a:xfrm>
        </p:spPr>
        <p:txBody>
          <a:bodyPr>
            <a:normAutofit fontScale="90000"/>
          </a:bodyPr>
          <a:lstStyle/>
          <a:p>
            <a:r>
              <a:rPr lang="fr-FR" dirty="0"/>
              <a:t>En résumé</a:t>
            </a:r>
          </a:p>
        </p:txBody>
      </p:sp>
      <p:sp>
        <p:nvSpPr>
          <p:cNvPr id="3" name="Espace réservé du contenu 2"/>
          <p:cNvSpPr>
            <a:spLocks noGrp="1"/>
          </p:cNvSpPr>
          <p:nvPr>
            <p:ph idx="1"/>
          </p:nvPr>
        </p:nvSpPr>
        <p:spPr>
          <a:xfrm>
            <a:off x="179512" y="765676"/>
            <a:ext cx="8507288" cy="59557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eaLnBrk="0" fontAlgn="base" hangingPunct="0">
              <a:spcAft>
                <a:spcPct val="0"/>
              </a:spcAft>
              <a:buSzPct val="116000"/>
              <a:buFont typeface="Wingdings" pitchFamily="2" charset="2"/>
              <a:buChar char="§"/>
            </a:pPr>
            <a:r>
              <a:rPr lang="fr-FR" sz="2400" b="1" dirty="0">
                <a:solidFill>
                  <a:srgbClr val="230FAF"/>
                </a:solidFill>
                <a:latin typeface="Arial" pitchFamily="34" charset="0"/>
                <a:cs typeface="Arial" pitchFamily="34" charset="0"/>
              </a:rPr>
              <a:t>Stratégie (schématique) d’utilisation des principaux tests statistiques</a:t>
            </a:r>
          </a:p>
          <a:p>
            <a:pPr eaLnBrk="0" fontAlgn="base" hangingPunct="0">
              <a:spcAft>
                <a:spcPct val="0"/>
              </a:spcAft>
              <a:buSzPct val="116000"/>
              <a:buFont typeface="Wingdings" pitchFamily="2" charset="2"/>
              <a:buChar char="§"/>
            </a:pPr>
            <a:endParaRPr lang="fr-FR" sz="2400" b="1" dirty="0">
              <a:solidFill>
                <a:srgbClr val="230FAF"/>
              </a:solidFill>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proportions</a:t>
            </a:r>
          </a:p>
          <a:p>
            <a:pPr lvl="2" eaLnBrk="0" fontAlgn="base" hangingPunct="0">
              <a:spcAft>
                <a:spcPct val="0"/>
              </a:spcAft>
              <a:buFont typeface="Arial" charset="0"/>
            </a:pPr>
            <a:r>
              <a:rPr lang="fr-FR" sz="1800" dirty="0">
                <a:latin typeface="Arial" pitchFamily="34" charset="0"/>
                <a:cs typeface="Arial" pitchFamily="34" charset="0"/>
              </a:rPr>
              <a:t>Test du Chi², test exact de Fisher</a:t>
            </a:r>
          </a:p>
          <a:p>
            <a:pPr lvl="2" eaLnBrk="0" fontAlgn="base" hangingPunct="0">
              <a:spcAft>
                <a:spcPct val="0"/>
              </a:spcAft>
              <a:buFont typeface="Arial" charset="0"/>
            </a:pPr>
            <a:r>
              <a:rPr lang="fr-FR" sz="1800" dirty="0">
                <a:latin typeface="Arial" pitchFamily="34" charset="0"/>
                <a:cs typeface="Arial" pitchFamily="34" charset="0"/>
              </a:rPr>
              <a:t>Test de Mac </a:t>
            </a:r>
            <a:r>
              <a:rPr lang="fr-FR" sz="1800" dirty="0" err="1">
                <a:latin typeface="Arial" pitchFamily="34" charset="0"/>
                <a:cs typeface="Arial" pitchFamily="34" charset="0"/>
              </a:rPr>
              <a:t>Némar</a:t>
            </a:r>
            <a:r>
              <a:rPr lang="fr-FR" sz="1800" dirty="0">
                <a:latin typeface="Arial" pitchFamily="34" charset="0"/>
                <a:cs typeface="Arial" pitchFamily="34" charset="0"/>
              </a:rPr>
              <a:t> (séries appariées)</a:t>
            </a:r>
          </a:p>
          <a:p>
            <a:pPr lvl="2" eaLnBrk="0" fontAlgn="base" hangingPunct="0">
              <a:spcAft>
                <a:spcPct val="0"/>
              </a:spcAft>
              <a:buFont typeface="Arial" charset="0"/>
            </a:pPr>
            <a:endParaRPr lang="fr-FR" sz="1800" dirty="0">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moyennes</a:t>
            </a:r>
          </a:p>
          <a:p>
            <a:pPr lvl="2" eaLnBrk="0" fontAlgn="base" hangingPunct="0">
              <a:spcAft>
                <a:spcPct val="0"/>
              </a:spcAft>
              <a:buFont typeface="Arial" charset="0"/>
            </a:pPr>
            <a:r>
              <a:rPr lang="fr-FR" sz="1800" dirty="0">
                <a:latin typeface="Arial" pitchFamily="34" charset="0"/>
                <a:cs typeface="Arial" pitchFamily="34" charset="0"/>
              </a:rPr>
              <a:t>Test Z de l’écart réduit, Test t de </a:t>
            </a:r>
            <a:r>
              <a:rPr lang="fr-FR" sz="1800" dirty="0" err="1">
                <a:latin typeface="Arial" pitchFamily="34" charset="0"/>
                <a:cs typeface="Arial" pitchFamily="34" charset="0"/>
              </a:rPr>
              <a:t>Student</a:t>
            </a:r>
            <a:r>
              <a:rPr lang="fr-FR" sz="1800" dirty="0">
                <a:latin typeface="Arial" pitchFamily="34" charset="0"/>
                <a:cs typeface="Arial" pitchFamily="34" charset="0"/>
              </a:rPr>
              <a:t> …</a:t>
            </a:r>
          </a:p>
          <a:p>
            <a:pPr lvl="2" eaLnBrk="0" fontAlgn="base" hangingPunct="0">
              <a:spcAft>
                <a:spcPct val="0"/>
              </a:spcAft>
              <a:buFont typeface="Arial" charset="0"/>
            </a:pPr>
            <a:r>
              <a:rPr lang="fr-FR" sz="1800" dirty="0">
                <a:latin typeface="Arial" pitchFamily="34" charset="0"/>
                <a:cs typeface="Arial" pitchFamily="34" charset="0"/>
              </a:rPr>
              <a:t>Tests non paramétriques (</a:t>
            </a:r>
            <a:r>
              <a:rPr lang="fr-FR" sz="1800" dirty="0" err="1">
                <a:latin typeface="Arial" pitchFamily="34" charset="0"/>
                <a:cs typeface="Arial" pitchFamily="34" charset="0"/>
              </a:rPr>
              <a:t>Wilcoxon</a:t>
            </a:r>
            <a:r>
              <a:rPr lang="fr-FR" sz="1800" dirty="0">
                <a:latin typeface="Arial" pitchFamily="34" charset="0"/>
                <a:cs typeface="Arial" pitchFamily="34" charset="0"/>
              </a:rPr>
              <a:t>, </a:t>
            </a:r>
            <a:r>
              <a:rPr lang="fr-FR" sz="1800" dirty="0" err="1">
                <a:latin typeface="Arial" pitchFamily="34" charset="0"/>
                <a:cs typeface="Arial" pitchFamily="34" charset="0"/>
              </a:rPr>
              <a:t>Kruskall</a:t>
            </a:r>
            <a:r>
              <a:rPr lang="fr-FR" sz="1800" dirty="0">
                <a:latin typeface="Arial" pitchFamily="34" charset="0"/>
                <a:cs typeface="Arial" pitchFamily="34" charset="0"/>
              </a:rPr>
              <a:t>-Wallis)</a:t>
            </a: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Association entre 2 variables quantitatives</a:t>
            </a:r>
          </a:p>
          <a:p>
            <a:pPr lvl="2" eaLnBrk="0" fontAlgn="base" hangingPunct="0">
              <a:spcAft>
                <a:spcPct val="0"/>
              </a:spcAft>
              <a:buFont typeface="Arial" charset="0"/>
            </a:pPr>
            <a:r>
              <a:rPr lang="fr-FR" sz="1800" dirty="0">
                <a:latin typeface="Arial" pitchFamily="34" charset="0"/>
                <a:cs typeface="Arial" pitchFamily="34" charset="0"/>
              </a:rPr>
              <a:t>Corrélation, régression</a:t>
            </a:r>
          </a:p>
          <a:p>
            <a:pPr lvl="2" eaLnBrk="0" fontAlgn="base" hangingPunct="0">
              <a:spcAft>
                <a:spcPct val="0"/>
              </a:spcAft>
              <a:buFont typeface="Arial" charset="0"/>
            </a:pPr>
            <a:endParaRPr lang="fr-FR" sz="1800" dirty="0">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durées de survie</a:t>
            </a:r>
          </a:p>
          <a:p>
            <a:pPr lvl="2" eaLnBrk="0" fontAlgn="base" hangingPunct="0">
              <a:spcAft>
                <a:spcPct val="0"/>
              </a:spcAft>
              <a:buFont typeface="Arial" charset="0"/>
            </a:pPr>
            <a:r>
              <a:rPr lang="fr-FR" sz="1800" dirty="0">
                <a:latin typeface="Arial" pitchFamily="34" charset="0"/>
                <a:cs typeface="Arial" pitchFamily="34" charset="0"/>
              </a:rPr>
              <a:t>Test du </a:t>
            </a:r>
            <a:r>
              <a:rPr lang="fr-FR" sz="1800" dirty="0" err="1">
                <a:latin typeface="Arial" pitchFamily="34" charset="0"/>
                <a:cs typeface="Arial" pitchFamily="34" charset="0"/>
              </a:rPr>
              <a:t>Logrank</a:t>
            </a:r>
            <a:endParaRPr lang="fr-FR" sz="1800" dirty="0">
              <a:latin typeface="Arial" pitchFamily="34" charset="0"/>
              <a:cs typeface="Arial" pitchFamily="34" charset="0"/>
            </a:endParaRPr>
          </a:p>
          <a:p>
            <a:pPr lvl="2" eaLnBrk="0" fontAlgn="base" hangingPunct="0">
              <a:spcAft>
                <a:spcPct val="0"/>
              </a:spcAft>
              <a:buFont typeface="Arial" charset="0"/>
            </a:pPr>
            <a:r>
              <a:rPr lang="fr-FR" sz="1800" dirty="0">
                <a:latin typeface="Arial" pitchFamily="34" charset="0"/>
                <a:cs typeface="Arial" pitchFamily="34" charset="0"/>
              </a:rPr>
              <a:t>Modèle de Cox (modèle de régression)</a:t>
            </a:r>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8712" y="3903342"/>
            <a:ext cx="2039333" cy="183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091" y="5525301"/>
            <a:ext cx="1755994" cy="1257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10"/>
          <p:cNvGrpSpPr>
            <a:grpSpLocks/>
          </p:cNvGrpSpPr>
          <p:nvPr/>
        </p:nvGrpSpPr>
        <p:grpSpPr bwMode="auto">
          <a:xfrm>
            <a:off x="5037048" y="1320911"/>
            <a:ext cx="1334604" cy="1066724"/>
            <a:chOff x="2856" y="1151"/>
            <a:chExt cx="3192" cy="2461"/>
          </a:xfrm>
        </p:grpSpPr>
        <p:graphicFrame>
          <p:nvGraphicFramePr>
            <p:cNvPr id="9" name="Object 11"/>
            <p:cNvGraphicFramePr>
              <a:graphicFrameLocks noChangeAspect="1"/>
            </p:cNvGraphicFramePr>
            <p:nvPr/>
          </p:nvGraphicFramePr>
          <p:xfrm>
            <a:off x="2856" y="2300"/>
            <a:ext cx="1860" cy="1312"/>
          </p:xfrm>
          <a:graphic>
            <a:graphicData uri="http://schemas.openxmlformats.org/presentationml/2006/ole">
              <mc:AlternateContent xmlns:mc="http://schemas.openxmlformats.org/markup-compatibility/2006">
                <mc:Choice xmlns:v="urn:schemas-microsoft-com:vml" Requires="v">
                  <p:oleObj spid="_x0000_s8258" name="Graphique" r:id="rId6" imgW="7772271" imgH="5486400" progId="MSGraph.Chart.8">
                    <p:embed followColorScheme="full"/>
                  </p:oleObj>
                </mc:Choice>
                <mc:Fallback>
                  <p:oleObj name="Graphique" r:id="rId6" imgW="7772271" imgH="5486400" progId="MSGraph.Chart.8">
                    <p:embed followColorScheme="full"/>
                    <p:pic>
                      <p:nvPicPr>
                        <p:cNvPr id="0" name=""/>
                        <p:cNvPicPr>
                          <a:picLocks noChangeAspect="1" noChangeArrowheads="1"/>
                        </p:cNvPicPr>
                        <p:nvPr/>
                      </p:nvPicPr>
                      <p:blipFill>
                        <a:blip r:embed="rId7"/>
                        <a:srcRect/>
                        <a:stretch>
                          <a:fillRect/>
                        </a:stretch>
                      </p:blipFill>
                      <p:spPr bwMode="auto">
                        <a:xfrm>
                          <a:off x="2856" y="2300"/>
                          <a:ext cx="1860" cy="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 name="Group 12"/>
            <p:cNvGrpSpPr>
              <a:grpSpLocks/>
            </p:cNvGrpSpPr>
            <p:nvPr/>
          </p:nvGrpSpPr>
          <p:grpSpPr bwMode="auto">
            <a:xfrm>
              <a:off x="3254" y="1151"/>
              <a:ext cx="2794" cy="2461"/>
              <a:chOff x="3264" y="1151"/>
              <a:chExt cx="2794" cy="2461"/>
            </a:xfrm>
          </p:grpSpPr>
          <p:graphicFrame>
            <p:nvGraphicFramePr>
              <p:cNvPr id="13" name="Object 15"/>
              <p:cNvGraphicFramePr>
                <a:graphicFrameLocks noChangeAspect="1"/>
              </p:cNvGraphicFramePr>
              <p:nvPr/>
            </p:nvGraphicFramePr>
            <p:xfrm>
              <a:off x="4670" y="1151"/>
              <a:ext cx="862" cy="609"/>
            </p:xfrm>
            <a:graphic>
              <a:graphicData uri="http://schemas.openxmlformats.org/presentationml/2006/ole">
                <mc:AlternateContent xmlns:mc="http://schemas.openxmlformats.org/markup-compatibility/2006">
                  <mc:Choice xmlns:v="urn:schemas-microsoft-com:vml" Requires="v">
                    <p:oleObj spid="_x0000_s8259" name="Graphique" r:id="rId8" imgW="7772271" imgH="5486400" progId="MSGraph.Chart.8">
                      <p:embed followColorScheme="full"/>
                    </p:oleObj>
                  </mc:Choice>
                  <mc:Fallback>
                    <p:oleObj name="Graphique" r:id="rId8" imgW="7772271" imgH="5486400" progId="MSGraph.Chart.8">
                      <p:embed followColorScheme="full"/>
                      <p:pic>
                        <p:nvPicPr>
                          <p:cNvPr id="0" name=""/>
                          <p:cNvPicPr>
                            <a:picLocks noChangeAspect="1" noChangeArrowheads="1"/>
                          </p:cNvPicPr>
                          <p:nvPr/>
                        </p:nvPicPr>
                        <p:blipFill>
                          <a:blip r:embed="rId9"/>
                          <a:srcRect/>
                          <a:stretch>
                            <a:fillRect/>
                          </a:stretch>
                        </p:blipFill>
                        <p:spPr bwMode="auto">
                          <a:xfrm>
                            <a:off x="4670" y="1151"/>
                            <a:ext cx="862"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6"/>
              <p:cNvGraphicFramePr>
                <a:graphicFrameLocks noChangeAspect="1"/>
              </p:cNvGraphicFramePr>
              <p:nvPr/>
            </p:nvGraphicFramePr>
            <p:xfrm>
              <a:off x="3332" y="1193"/>
              <a:ext cx="860" cy="607"/>
            </p:xfrm>
            <a:graphic>
              <a:graphicData uri="http://schemas.openxmlformats.org/presentationml/2006/ole">
                <mc:AlternateContent xmlns:mc="http://schemas.openxmlformats.org/markup-compatibility/2006">
                  <mc:Choice xmlns:v="urn:schemas-microsoft-com:vml" Requires="v">
                    <p:oleObj spid="_x0000_s8260" name="Graphique" r:id="rId10" imgW="7772271" imgH="5486400" progId="MSGraph.Chart.8">
                      <p:embed followColorScheme="full"/>
                    </p:oleObj>
                  </mc:Choice>
                  <mc:Fallback>
                    <p:oleObj name="Graphique" r:id="rId10" imgW="7772271" imgH="5486400" progId="MSGraph.Chart.8">
                      <p:embed followColorScheme="full"/>
                      <p:pic>
                        <p:nvPicPr>
                          <p:cNvPr id="0" name=""/>
                          <p:cNvPicPr>
                            <a:picLocks noChangeAspect="1" noChangeArrowheads="1"/>
                          </p:cNvPicPr>
                          <p:nvPr/>
                        </p:nvPicPr>
                        <p:blipFill>
                          <a:blip r:embed="rId11"/>
                          <a:srcRect/>
                          <a:stretch>
                            <a:fillRect/>
                          </a:stretch>
                        </p:blipFill>
                        <p:spPr bwMode="auto">
                          <a:xfrm>
                            <a:off x="3332" y="1193"/>
                            <a:ext cx="860" cy="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17"/>
              <p:cNvSpPr txBox="1">
                <a:spLocks noChangeArrowheads="1"/>
              </p:cNvSpPr>
              <p:nvPr/>
            </p:nvSpPr>
            <p:spPr bwMode="auto">
              <a:xfrm>
                <a:off x="4830" y="1220"/>
                <a:ext cx="796" cy="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900" b="1">
                    <a:solidFill>
                      <a:schemeClr val="tx1"/>
                    </a:solidFill>
                  </a:rPr>
                  <a:t>p</a:t>
                </a:r>
                <a:r>
                  <a:rPr lang="fr-FR" altLang="fr-FR" sz="900" b="1" baseline="-25000">
                    <a:solidFill>
                      <a:schemeClr val="tx1"/>
                    </a:solidFill>
                  </a:rPr>
                  <a:t>2</a:t>
                </a:r>
                <a:endParaRPr lang="fr-FR" altLang="fr-FR" sz="900" b="1">
                  <a:solidFill>
                    <a:schemeClr val="tx1"/>
                  </a:solidFill>
                </a:endParaRPr>
              </a:p>
            </p:txBody>
          </p:sp>
          <p:sp>
            <p:nvSpPr>
              <p:cNvPr id="16" name="Text Box 18"/>
              <p:cNvSpPr txBox="1">
                <a:spLocks noChangeArrowheads="1"/>
              </p:cNvSpPr>
              <p:nvPr/>
            </p:nvSpPr>
            <p:spPr bwMode="auto">
              <a:xfrm>
                <a:off x="3458" y="1162"/>
                <a:ext cx="831" cy="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00" b="1" dirty="0">
                    <a:solidFill>
                      <a:schemeClr val="tx1"/>
                    </a:solidFill>
                  </a:rPr>
                  <a:t>p</a:t>
                </a:r>
                <a:r>
                  <a:rPr lang="fr-FR" altLang="fr-FR" sz="1000" b="1" baseline="-25000" dirty="0">
                    <a:solidFill>
                      <a:schemeClr val="tx1"/>
                    </a:solidFill>
                  </a:rPr>
                  <a:t>1</a:t>
                </a:r>
                <a:endParaRPr lang="fr-FR" altLang="fr-FR" sz="1000" b="1" dirty="0">
                  <a:solidFill>
                    <a:schemeClr val="tx1"/>
                  </a:solidFill>
                </a:endParaRPr>
              </a:p>
            </p:txBody>
          </p:sp>
          <p:sp>
            <p:nvSpPr>
              <p:cNvPr id="17" name="Text Box 19"/>
              <p:cNvSpPr txBox="1">
                <a:spLocks noChangeArrowheads="1"/>
              </p:cNvSpPr>
              <p:nvPr/>
            </p:nvSpPr>
            <p:spPr bwMode="auto">
              <a:xfrm>
                <a:off x="3713" y="2488"/>
                <a:ext cx="528" cy="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50" b="1" dirty="0">
                    <a:solidFill>
                      <a:schemeClr val="tx1"/>
                    </a:solidFill>
                    <a:latin typeface="Lucida Handwriting" pitchFamily="66" charset="0"/>
                  </a:rPr>
                  <a:t>P</a:t>
                </a:r>
                <a:r>
                  <a:rPr lang="fr-FR" altLang="fr-FR" sz="1050" b="1" baseline="-25000" dirty="0">
                    <a:solidFill>
                      <a:schemeClr val="tx1"/>
                    </a:solidFill>
                    <a:latin typeface="Lucida Handwriting" pitchFamily="66" charset="0"/>
                  </a:rPr>
                  <a:t>1</a:t>
                </a:r>
                <a:endParaRPr lang="fr-FR" altLang="fr-FR" sz="1050" b="1" dirty="0">
                  <a:solidFill>
                    <a:schemeClr val="tx1"/>
                  </a:solidFill>
                  <a:latin typeface="Lucida Handwriting" pitchFamily="66" charset="0"/>
                </a:endParaRPr>
              </a:p>
            </p:txBody>
          </p:sp>
          <p:graphicFrame>
            <p:nvGraphicFramePr>
              <p:cNvPr id="18" name="Object 20"/>
              <p:cNvGraphicFramePr>
                <a:graphicFrameLocks noChangeAspect="1"/>
              </p:cNvGraphicFramePr>
              <p:nvPr/>
            </p:nvGraphicFramePr>
            <p:xfrm>
              <a:off x="4197" y="2299"/>
              <a:ext cx="1861" cy="1313"/>
            </p:xfrm>
            <a:graphic>
              <a:graphicData uri="http://schemas.openxmlformats.org/presentationml/2006/ole">
                <mc:AlternateContent xmlns:mc="http://schemas.openxmlformats.org/markup-compatibility/2006">
                  <mc:Choice xmlns:v="urn:schemas-microsoft-com:vml" Requires="v">
                    <p:oleObj spid="_x0000_s8261" name="Graphique" r:id="rId12" imgW="7772271" imgH="5486400" progId="MSGraph.Chart.8">
                      <p:embed followColorScheme="full"/>
                    </p:oleObj>
                  </mc:Choice>
                  <mc:Fallback>
                    <p:oleObj name="Graphique" r:id="rId12" imgW="7772271" imgH="5486400" progId="MSGraph.Chart.8">
                      <p:embed followColorScheme="full"/>
                      <p:pic>
                        <p:nvPicPr>
                          <p:cNvPr id="0" name=""/>
                          <p:cNvPicPr>
                            <a:picLocks noChangeAspect="1" noChangeArrowheads="1"/>
                          </p:cNvPicPr>
                          <p:nvPr/>
                        </p:nvPicPr>
                        <p:blipFill>
                          <a:blip r:embed="rId13"/>
                          <a:srcRect/>
                          <a:stretch>
                            <a:fillRect/>
                          </a:stretch>
                        </p:blipFill>
                        <p:spPr bwMode="auto">
                          <a:xfrm>
                            <a:off x="4197" y="2299"/>
                            <a:ext cx="1861" cy="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Text Box 21"/>
              <p:cNvSpPr txBox="1">
                <a:spLocks noChangeArrowheads="1"/>
              </p:cNvSpPr>
              <p:nvPr/>
            </p:nvSpPr>
            <p:spPr bwMode="auto">
              <a:xfrm>
                <a:off x="5028" y="2470"/>
                <a:ext cx="528" cy="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50" b="1">
                    <a:solidFill>
                      <a:schemeClr val="tx1"/>
                    </a:solidFill>
                    <a:latin typeface="Lucida Handwriting" pitchFamily="66" charset="0"/>
                  </a:rPr>
                  <a:t>P</a:t>
                </a:r>
                <a:r>
                  <a:rPr lang="fr-FR" altLang="fr-FR" sz="1050" b="1" baseline="-25000">
                    <a:solidFill>
                      <a:schemeClr val="tx1"/>
                    </a:solidFill>
                    <a:latin typeface="Lucida Handwriting" pitchFamily="66" charset="0"/>
                  </a:rPr>
                  <a:t>2</a:t>
                </a:r>
                <a:endParaRPr lang="fr-FR" altLang="fr-FR" sz="1050" b="1">
                  <a:solidFill>
                    <a:schemeClr val="tx1"/>
                  </a:solidFill>
                  <a:latin typeface="Lucida Handwriting" pitchFamily="66" charset="0"/>
                </a:endParaRPr>
              </a:p>
            </p:txBody>
          </p:sp>
          <p:sp>
            <p:nvSpPr>
              <p:cNvPr id="20" name="Line 22"/>
              <p:cNvSpPr>
                <a:spLocks noChangeShapeType="1"/>
              </p:cNvSpPr>
              <p:nvPr/>
            </p:nvSpPr>
            <p:spPr bwMode="auto">
              <a:xfrm flipH="1">
                <a:off x="3264" y="1488"/>
                <a:ext cx="24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1" name="Line 23"/>
              <p:cNvSpPr>
                <a:spLocks noChangeShapeType="1"/>
              </p:cNvSpPr>
              <p:nvPr/>
            </p:nvSpPr>
            <p:spPr bwMode="auto">
              <a:xfrm flipH="1">
                <a:off x="4592" y="1488"/>
                <a:ext cx="24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2" name="Line 24"/>
              <p:cNvSpPr>
                <a:spLocks noChangeShapeType="1"/>
              </p:cNvSpPr>
              <p:nvPr/>
            </p:nvSpPr>
            <p:spPr bwMode="auto">
              <a:xfrm>
                <a:off x="4016" y="1440"/>
                <a:ext cx="288"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3" name="Line 25"/>
              <p:cNvSpPr>
                <a:spLocks noChangeShapeType="1"/>
              </p:cNvSpPr>
              <p:nvPr/>
            </p:nvSpPr>
            <p:spPr bwMode="auto">
              <a:xfrm>
                <a:off x="5360" y="1440"/>
                <a:ext cx="288"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grpSp>
      </p:grpSp>
      <p:pic>
        <p:nvPicPr>
          <p:cNvPr id="8201"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79812" y="2901353"/>
            <a:ext cx="1338337" cy="77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Espace réservé du numéro de diapositive 3">
            <a:extLst>
              <a:ext uri="{FF2B5EF4-FFF2-40B4-BE49-F238E27FC236}">
                <a16:creationId xmlns:a16="http://schemas.microsoft.com/office/drawing/2014/main" id="{9D6AA26F-20D2-4F97-9445-F04F624894B7}"/>
              </a:ext>
            </a:extLst>
          </p:cNvPr>
          <p:cNvSpPr>
            <a:spLocks noGrp="1"/>
          </p:cNvSpPr>
          <p:nvPr>
            <p:ph type="sldNum" sz="quarter" idx="12"/>
          </p:nvPr>
        </p:nvSpPr>
        <p:spPr>
          <a:xfrm>
            <a:off x="6553200" y="6356350"/>
            <a:ext cx="2133600" cy="365125"/>
          </a:xfrm>
        </p:spPr>
        <p:txBody>
          <a:bodyPr/>
          <a:lstStyle/>
          <a:p>
            <a:fld id="{5AE3501D-4FBD-4929-9012-C1840B8A86F6}" type="slidenum">
              <a:rPr lang="fr-FR" smtClean="0"/>
              <a:pPr/>
              <a:t>27</a:t>
            </a:fld>
            <a:endParaRPr lang="fr-FR"/>
          </a:p>
        </p:txBody>
      </p:sp>
    </p:spTree>
    <p:extLst>
      <p:ext uri="{BB962C8B-B14F-4D97-AF65-F5344CB8AC3E}">
        <p14:creationId xmlns:p14="http://schemas.microsoft.com/office/powerpoint/2010/main" val="2764744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331465" y="-27384"/>
            <a:ext cx="8229600" cy="720080"/>
          </a:xfrm>
        </p:spPr>
        <p:txBody>
          <a:bodyPr>
            <a:normAutofit/>
          </a:bodyPr>
          <a:lstStyle/>
          <a:p>
            <a:pPr eaLnBrk="1" fontAlgn="auto" hangingPunct="1">
              <a:spcAft>
                <a:spcPts val="0"/>
              </a:spcAft>
              <a:defRPr/>
            </a:pPr>
            <a:r>
              <a:rPr lang="fr-FR" sz="3600" b="1" dirty="0"/>
              <a:t>Effet dose : un des critères de Hill</a:t>
            </a:r>
          </a:p>
        </p:txBody>
      </p:sp>
      <p:sp>
        <p:nvSpPr>
          <p:cNvPr id="28707" name="Text Box 44"/>
          <p:cNvSpPr txBox="1">
            <a:spLocks noChangeArrowheads="1"/>
          </p:cNvSpPr>
          <p:nvPr/>
        </p:nvSpPr>
        <p:spPr bwMode="auto">
          <a:xfrm>
            <a:off x="1023938" y="4456113"/>
            <a:ext cx="184150" cy="366712"/>
          </a:xfrm>
          <a:prstGeom prst="rect">
            <a:avLst/>
          </a:prstGeom>
          <a:noFill/>
          <a:ln w="9525">
            <a:noFill/>
            <a:miter lim="800000"/>
            <a:headEnd/>
            <a:tailEnd/>
          </a:ln>
        </p:spPr>
        <p:txBody>
          <a:bodyPr wrap="none">
            <a:spAutoFit/>
          </a:bodyPr>
          <a:lstStyle/>
          <a:p>
            <a:endParaRPr lang="en-US">
              <a:latin typeface="Arial" charset="0"/>
            </a:endParaRPr>
          </a:p>
        </p:txBody>
      </p:sp>
      <p:sp>
        <p:nvSpPr>
          <p:cNvPr id="28708" name="Text Box 45"/>
          <p:cNvSpPr txBox="1">
            <a:spLocks noChangeArrowheads="1"/>
          </p:cNvSpPr>
          <p:nvPr/>
        </p:nvSpPr>
        <p:spPr bwMode="auto">
          <a:xfrm>
            <a:off x="395536" y="650880"/>
            <a:ext cx="8496944" cy="3570208"/>
          </a:xfrm>
          <a:prstGeom prst="rect">
            <a:avLst/>
          </a:prstGeom>
          <a:noFill/>
          <a:ln w="9525">
            <a:noFill/>
            <a:miter lim="800000"/>
            <a:headEnd/>
            <a:tailEnd/>
          </a:ln>
        </p:spPr>
        <p:txBody>
          <a:bodyPr wrap="square">
            <a:spAutoFit/>
          </a:bodyPr>
          <a:lstStyle/>
          <a:p>
            <a:pPr marL="342900" indent="-342900">
              <a:spcBef>
                <a:spcPct val="50000"/>
              </a:spcBef>
              <a:buFont typeface="Arial" pitchFamily="34" charset="0"/>
              <a:buChar char="•"/>
            </a:pPr>
            <a:r>
              <a:rPr lang="fr-FR" sz="2400" b="1" dirty="0"/>
              <a:t>Effet dose - Test de tendance : </a:t>
            </a:r>
            <a:r>
              <a:rPr lang="fr-FR" sz="2400" dirty="0">
                <a:latin typeface="Arial" charset="0"/>
              </a:rPr>
              <a:t>Y a-t-il une augmentation de la survenue de la maladie avec le niveau d’exposition ?</a:t>
            </a:r>
          </a:p>
          <a:p>
            <a:pPr marL="800100" lvl="1" indent="-342900">
              <a:spcBef>
                <a:spcPct val="50000"/>
              </a:spcBef>
              <a:buFont typeface="Arial" pitchFamily="34" charset="0"/>
              <a:buChar char="•"/>
            </a:pPr>
            <a:r>
              <a:rPr lang="fr-FR" sz="2400" dirty="0">
                <a:latin typeface="Arial" charset="0"/>
              </a:rPr>
              <a:t>On parle de « </a:t>
            </a:r>
            <a:r>
              <a:rPr lang="fr-FR" sz="2400" b="1" u="sng" dirty="0">
                <a:solidFill>
                  <a:schemeClr val="accent1">
                    <a:lumMod val="75000"/>
                  </a:schemeClr>
                </a:solidFill>
                <a:latin typeface="Arial" charset="0"/>
              </a:rPr>
              <a:t>relation dose – effet</a:t>
            </a:r>
            <a:r>
              <a:rPr lang="fr-FR" sz="2400" dirty="0">
                <a:latin typeface="Arial" charset="0"/>
              </a:rPr>
              <a:t> »</a:t>
            </a:r>
          </a:p>
          <a:p>
            <a:pPr marL="342900" indent="-342900">
              <a:spcBef>
                <a:spcPct val="50000"/>
              </a:spcBef>
              <a:buFont typeface="Arial" pitchFamily="34" charset="0"/>
              <a:buChar char="•"/>
            </a:pPr>
            <a:r>
              <a:rPr lang="fr-FR" sz="2400" u="sng" dirty="0">
                <a:latin typeface="Arial" charset="0"/>
              </a:rPr>
              <a:t>Comment mettre en évidence cette relation dose effet ?</a:t>
            </a:r>
          </a:p>
          <a:p>
            <a:pPr marL="800100" lvl="1" indent="-342900">
              <a:spcBef>
                <a:spcPts val="600"/>
              </a:spcBef>
              <a:buFont typeface="Arial" pitchFamily="34" charset="0"/>
              <a:buChar char="•"/>
            </a:pPr>
            <a:r>
              <a:rPr lang="fr-FR" sz="2400" dirty="0">
                <a:latin typeface="Arial" charset="0"/>
              </a:rPr>
              <a:t>Calcul de </a:t>
            </a:r>
            <a:r>
              <a:rPr lang="fr-FR" sz="2400" b="1" dirty="0">
                <a:latin typeface="Arial" charset="0"/>
              </a:rPr>
              <a:t>l’OR pour chaque niveau </a:t>
            </a:r>
            <a:r>
              <a:rPr lang="fr-FR" sz="2400" dirty="0">
                <a:latin typeface="Arial" charset="0"/>
              </a:rPr>
              <a:t>d’exposition par comparaison à un niveau de référence </a:t>
            </a:r>
          </a:p>
          <a:p>
            <a:pPr marL="800100" lvl="1" indent="-342900">
              <a:spcBef>
                <a:spcPts val="600"/>
              </a:spcBef>
              <a:buFont typeface="Arial" pitchFamily="34" charset="0"/>
              <a:buChar char="•"/>
            </a:pPr>
            <a:r>
              <a:rPr lang="fr-FR" sz="2400" dirty="0">
                <a:latin typeface="Arial" charset="0"/>
              </a:rPr>
              <a:t>Calcul du test de </a:t>
            </a:r>
            <a:r>
              <a:rPr lang="fr-FR" sz="2400" b="1" dirty="0">
                <a:latin typeface="Arial" charset="0"/>
              </a:rPr>
              <a:t>Chi2 de tendance </a:t>
            </a:r>
            <a:r>
              <a:rPr lang="fr-FR" sz="2400" dirty="0">
                <a:latin typeface="Arial" charset="0"/>
              </a:rPr>
              <a:t>: si p&lt;0.05 il existe un effet dose</a:t>
            </a:r>
          </a:p>
        </p:txBody>
      </p:sp>
      <p:sp>
        <p:nvSpPr>
          <p:cNvPr id="4" name="Espace réservé du numéro de diapositive 3"/>
          <p:cNvSpPr>
            <a:spLocks noGrp="1"/>
          </p:cNvSpPr>
          <p:nvPr>
            <p:ph type="sldNum" sz="quarter" idx="12"/>
          </p:nvPr>
        </p:nvSpPr>
        <p:spPr/>
        <p:txBody>
          <a:bodyPr/>
          <a:lstStyle/>
          <a:p>
            <a:pPr>
              <a:defRPr/>
            </a:pPr>
            <a:fld id="{31733964-1953-498C-9759-C4F3875C7FC4}" type="slidenum">
              <a:rPr lang="fr-FR" smtClean="0"/>
              <a:pPr>
                <a:defRPr/>
              </a:pPr>
              <a:t>28</a:t>
            </a:fld>
            <a:endParaRPr lang="fr-FR"/>
          </a:p>
        </p:txBody>
      </p:sp>
      <p:graphicFrame>
        <p:nvGraphicFramePr>
          <p:cNvPr id="6" name="Espace réservé du contenu 7"/>
          <p:cNvGraphicFramePr>
            <a:graphicFrameLocks noGrp="1" noChangeAspect="1"/>
          </p:cNvGraphicFramePr>
          <p:nvPr>
            <p:ph sz="half" idx="1"/>
            <p:extLst>
              <p:ext uri="{D42A27DB-BD31-4B8C-83A1-F6EECF244321}">
                <p14:modId xmlns:p14="http://schemas.microsoft.com/office/powerpoint/2010/main" val="4047030868"/>
              </p:ext>
            </p:extLst>
          </p:nvPr>
        </p:nvGraphicFramePr>
        <p:xfrm>
          <a:off x="140922" y="4221089"/>
          <a:ext cx="5727222" cy="2232180"/>
        </p:xfrm>
        <a:graphic>
          <a:graphicData uri="http://schemas.openxmlformats.org/presentationml/2006/ole">
            <mc:AlternateContent xmlns:mc="http://schemas.openxmlformats.org/markup-compatibility/2006">
              <mc:Choice xmlns:v="urn:schemas-microsoft-com:vml" Requires="v">
                <p:oleObj spid="_x0000_s5190" name="Document" r:id="rId6" imgW="11092452" imgH="4322536" progId="Word.Document.8">
                  <p:embed/>
                </p:oleObj>
              </mc:Choice>
              <mc:Fallback>
                <p:oleObj name="Document" r:id="rId6" imgW="11092452" imgH="4322536" progId="Word.Document.8">
                  <p:embed/>
                  <p:pic>
                    <p:nvPicPr>
                      <p:cNvPr id="0" name=""/>
                      <p:cNvPicPr>
                        <a:picLocks noChangeAspect="1" noChangeArrowheads="1"/>
                      </p:cNvPicPr>
                      <p:nvPr/>
                    </p:nvPicPr>
                    <p:blipFill>
                      <a:blip r:embed="rId7"/>
                      <a:srcRect/>
                      <a:stretch>
                        <a:fillRect/>
                      </a:stretch>
                    </p:blipFill>
                    <p:spPr bwMode="auto">
                      <a:xfrm>
                        <a:off x="140922" y="4221089"/>
                        <a:ext cx="5727222" cy="2232180"/>
                      </a:xfrm>
                      <a:prstGeom prst="rect">
                        <a:avLst/>
                      </a:prstGeom>
                      <a:noFill/>
                      <a:ln>
                        <a:noFill/>
                      </a:ln>
                    </p:spPr>
                  </p:pic>
                </p:oleObj>
              </mc:Fallback>
            </mc:AlternateContent>
          </a:graphicData>
        </a:graphic>
      </p:graphicFrame>
      <p:sp>
        <p:nvSpPr>
          <p:cNvPr id="2" name="Rectangle 1"/>
          <p:cNvSpPr/>
          <p:nvPr/>
        </p:nvSpPr>
        <p:spPr>
          <a:xfrm>
            <a:off x="5853267" y="4399944"/>
            <a:ext cx="3074833" cy="1477328"/>
          </a:xfrm>
          <a:prstGeom prst="rect">
            <a:avLst/>
          </a:prstGeom>
        </p:spPr>
        <p:txBody>
          <a:bodyPr wrap="square">
            <a:spAutoFit/>
          </a:bodyPr>
          <a:lstStyle/>
          <a:p>
            <a:r>
              <a:rPr lang="fr-FR" dirty="0"/>
              <a:t>CHI 2 de tendance : p=0.0001</a:t>
            </a:r>
          </a:p>
          <a:p>
            <a:r>
              <a:rPr lang="fr-FR" dirty="0"/>
              <a:t>Il existe une relation dose-effet significative</a:t>
            </a:r>
          </a:p>
          <a:p>
            <a:endParaRPr lang="fr-FR" dirty="0"/>
          </a:p>
          <a:p>
            <a:r>
              <a:rPr lang="fr-FR" dirty="0"/>
              <a:t>p tendance = p for trend</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56050500"/>
      </p:ext>
    </p:extLst>
  </p:cSld>
  <p:clrMapOvr>
    <a:masterClrMapping/>
  </p:clrMapOvr>
  <mc:AlternateContent xmlns:mc="http://schemas.openxmlformats.org/markup-compatibility/2006" xmlns:p14="http://schemas.microsoft.com/office/powerpoint/2010/main">
    <mc:Choice Requires="p14">
      <p:transition spd="slow" p14:dur="2000" advTm="65610"/>
    </mc:Choice>
    <mc:Fallback xmlns="">
      <p:transition spd="slow" advTm="65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507288" cy="1143000"/>
          </a:xfrm>
        </p:spPr>
        <p:txBody>
          <a:bodyPr/>
          <a:lstStyle/>
          <a:p>
            <a:r>
              <a:rPr lang="fr-FR" sz="3200" b="1" dirty="0"/>
              <a:t>Prise en compte des facteurs de confusion</a:t>
            </a:r>
            <a:endParaRPr lang="fr-FR" sz="3200" dirty="0"/>
          </a:p>
        </p:txBody>
      </p:sp>
      <p:sp>
        <p:nvSpPr>
          <p:cNvPr id="3" name="Espace réservé du contenu 2"/>
          <p:cNvSpPr>
            <a:spLocks noGrp="1"/>
          </p:cNvSpPr>
          <p:nvPr>
            <p:ph idx="1"/>
          </p:nvPr>
        </p:nvSpPr>
        <p:spPr>
          <a:xfrm>
            <a:off x="323528" y="1340768"/>
            <a:ext cx="8507288" cy="4917157"/>
          </a:xfrm>
        </p:spPr>
        <p:txBody>
          <a:bodyPr/>
          <a:lstStyle/>
          <a:p>
            <a:pPr marL="0" indent="0">
              <a:buNone/>
            </a:pPr>
            <a:r>
              <a:rPr lang="fr-FR" sz="2800" b="1" dirty="0"/>
              <a:t>Lors de la planification</a:t>
            </a:r>
          </a:p>
          <a:p>
            <a:r>
              <a:rPr lang="fr-FR" sz="2800" b="1" dirty="0"/>
              <a:t>Stratification </a:t>
            </a:r>
            <a:r>
              <a:rPr lang="fr-FR" sz="2800" dirty="0"/>
              <a:t>ou </a:t>
            </a:r>
            <a:r>
              <a:rPr lang="fr-FR" sz="2800" b="1" dirty="0"/>
              <a:t>appariement</a:t>
            </a:r>
            <a:endParaRPr lang="fr-FR" sz="2800" dirty="0"/>
          </a:p>
          <a:p>
            <a:r>
              <a:rPr lang="fr-FR" sz="2800" b="1" dirty="0"/>
              <a:t>Restriction</a:t>
            </a:r>
          </a:p>
          <a:p>
            <a:pPr marL="0" indent="0">
              <a:buNone/>
            </a:pPr>
            <a:r>
              <a:rPr lang="fr-FR" sz="2800" b="1" dirty="0"/>
              <a:t>Lors de l’analyse</a:t>
            </a:r>
          </a:p>
          <a:p>
            <a:r>
              <a:rPr lang="fr-FR" sz="2800" b="1" dirty="0"/>
              <a:t>Méthodes </a:t>
            </a:r>
            <a:r>
              <a:rPr lang="fr-FR" sz="2800" b="1" dirty="0" err="1"/>
              <a:t>multivariées</a:t>
            </a:r>
            <a:r>
              <a:rPr lang="fr-FR" sz="2800" b="1" dirty="0"/>
              <a:t> incluant plusieurs facteurs de confusion potentiels dans les modèles de régression </a:t>
            </a:r>
            <a:r>
              <a:rPr lang="fr-FR" sz="2800" dirty="0"/>
              <a:t>= on obtient un RR, HR ou OR «ajusté» pour ces facteurs de confusion potentiels («indépendant» de l’effet de confusion de ces facteurs)</a:t>
            </a:r>
          </a:p>
        </p:txBody>
      </p:sp>
      <p:sp>
        <p:nvSpPr>
          <p:cNvPr id="4" name="Espace réservé du numéro de diapositive 3"/>
          <p:cNvSpPr>
            <a:spLocks noGrp="1"/>
          </p:cNvSpPr>
          <p:nvPr>
            <p:ph type="sldNum" sz="quarter" idx="12"/>
          </p:nvPr>
        </p:nvSpPr>
        <p:spPr/>
        <p:txBody>
          <a:bodyPr/>
          <a:lstStyle/>
          <a:p>
            <a:pPr>
              <a:defRPr/>
            </a:pPr>
            <a:fld id="{773CF73B-EE6F-4DE0-8BB2-250E1D09050D}" type="slidenum">
              <a:rPr lang="fr-FR" smtClean="0"/>
              <a:pPr>
                <a:defRPr/>
              </a:pPr>
              <a:t>29</a:t>
            </a:fld>
            <a:endParaRPr lang="fr-F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20330232"/>
      </p:ext>
    </p:extLst>
  </p:cSld>
  <p:clrMapOvr>
    <a:masterClrMapping/>
  </p:clrMapOvr>
  <mc:AlternateContent xmlns:mc="http://schemas.openxmlformats.org/markup-compatibility/2006" xmlns:p14="http://schemas.microsoft.com/office/powerpoint/2010/main">
    <mc:Choice Requires="p14">
      <p:transition spd="slow" p14:dur="2000" advTm="88674"/>
    </mc:Choice>
    <mc:Fallback xmlns="">
      <p:transition spd="slow" advTm="8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bwMode="auto">
          <a:xfrm rot="706297">
            <a:off x="-14775" y="381286"/>
            <a:ext cx="6992973" cy="3870312"/>
          </a:xfrm>
          <a:prstGeom prst="ellipse">
            <a:avLst/>
          </a:prstGeom>
          <a:solidFill>
            <a:srgbClr val="FFFF66">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2" name="Rectangle 1"/>
          <p:cNvSpPr/>
          <p:nvPr/>
        </p:nvSpPr>
        <p:spPr bwMode="auto">
          <a:xfrm>
            <a:off x="1850674" y="5221488"/>
            <a:ext cx="6836417" cy="1488244"/>
          </a:xfrm>
          <a:prstGeom prst="rect">
            <a:avLst/>
          </a:prstGeom>
          <a:solidFill>
            <a:srgbClr val="FF9999">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95605" name="Text Box 21"/>
          <p:cNvSpPr txBox="1">
            <a:spLocks noChangeArrowheads="1"/>
          </p:cNvSpPr>
          <p:nvPr/>
        </p:nvSpPr>
        <p:spPr bwMode="auto">
          <a:xfrm>
            <a:off x="5436096" y="182645"/>
            <a:ext cx="35397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800" b="1" i="0" u="none" strike="noStrike" kern="1200" cap="none" spc="0" normalizeH="0" baseline="0" noProof="0" dirty="0">
                <a:ln>
                  <a:noFill/>
                </a:ln>
                <a:solidFill>
                  <a:srgbClr val="230FAF"/>
                </a:solidFill>
                <a:effectLst/>
                <a:uLnTx/>
                <a:uFillTx/>
                <a:latin typeface="Arial" pitchFamily="34" charset="0"/>
                <a:ea typeface="+mn-ea"/>
                <a:cs typeface="Arial" pitchFamily="34" charset="0"/>
              </a:rPr>
              <a:t>Les types d’études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800" b="1" i="0" u="none" strike="noStrike" kern="1200" cap="none" spc="0" normalizeH="0" baseline="0" noProof="0" dirty="0">
                <a:ln>
                  <a:noFill/>
                </a:ln>
                <a:solidFill>
                  <a:srgbClr val="230FAF"/>
                </a:solidFill>
                <a:effectLst/>
                <a:uLnTx/>
                <a:uFillTx/>
                <a:latin typeface="Arial" pitchFamily="34" charset="0"/>
                <a:ea typeface="+mn-ea"/>
                <a:cs typeface="Arial" pitchFamily="34" charset="0"/>
              </a:rPr>
              <a:t>en épidémiologie</a:t>
            </a:r>
          </a:p>
        </p:txBody>
      </p:sp>
      <p:grpSp>
        <p:nvGrpSpPr>
          <p:cNvPr id="9" name="Groupe 8"/>
          <p:cNvGrpSpPr/>
          <p:nvPr/>
        </p:nvGrpSpPr>
        <p:grpSpPr>
          <a:xfrm>
            <a:off x="436472" y="2711201"/>
            <a:ext cx="1710821" cy="720725"/>
            <a:chOff x="107504" y="2924175"/>
            <a:chExt cx="1710821" cy="720725"/>
          </a:xfrm>
        </p:grpSpPr>
        <p:sp>
          <p:nvSpPr>
            <p:cNvPr id="195606" name="Oval 22"/>
            <p:cNvSpPr>
              <a:spLocks noChangeArrowheads="1"/>
            </p:cNvSpPr>
            <p:nvPr/>
          </p:nvSpPr>
          <p:spPr bwMode="auto">
            <a:xfrm>
              <a:off x="107504" y="2924175"/>
              <a:ext cx="1710821" cy="720725"/>
            </a:xfrm>
            <a:prstGeom prst="ellipse">
              <a:avLst/>
            </a:prstGeom>
            <a:solidFill>
              <a:schemeClr val="accent6">
                <a:lumMod val="20000"/>
                <a:lumOff val="80000"/>
              </a:schemeClr>
            </a:solidFill>
            <a:ln w="9525">
              <a:solidFill>
                <a:schemeClr val="accent2"/>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FF0000"/>
                </a:solidFill>
                <a:effectLst/>
                <a:uLnTx/>
                <a:uFillTx/>
                <a:latin typeface="Times New Roman" pitchFamily="18" charset="0"/>
                <a:ea typeface="+mn-ea"/>
                <a:cs typeface="+mn-cs"/>
              </a:endParaRPr>
            </a:p>
          </p:txBody>
        </p:sp>
        <p:sp>
          <p:nvSpPr>
            <p:cNvPr id="195607" name="Text Box 23"/>
            <p:cNvSpPr txBox="1">
              <a:spLocks noChangeArrowheads="1"/>
            </p:cNvSpPr>
            <p:nvPr/>
          </p:nvSpPr>
          <p:spPr bwMode="auto">
            <a:xfrm>
              <a:off x="107504" y="2973388"/>
              <a:ext cx="165582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FF0000"/>
                  </a:solidFill>
                  <a:effectLst/>
                  <a:uLnTx/>
                  <a:uFillTx/>
                  <a:latin typeface="Arial" charset="0"/>
                  <a:ea typeface="+mn-ea"/>
                  <a:cs typeface="+mn-cs"/>
                </a:rPr>
                <a:t>groupe de</a:t>
              </a:r>
            </a:p>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fr-FR" sz="1600" b="1" dirty="0">
                  <a:solidFill>
                    <a:srgbClr val="FF0000"/>
                  </a:solidFill>
                  <a:latin typeface="Arial" charset="0"/>
                </a:rPr>
                <a:t>c</a:t>
              </a:r>
              <a:r>
                <a:rPr kumimoji="0" lang="fr-FR" altLang="fr-FR" sz="1600" b="1" i="0" u="none" strike="noStrike" kern="1200" cap="none" spc="0" normalizeH="0" baseline="0" noProof="0" dirty="0" err="1">
                  <a:ln>
                    <a:noFill/>
                  </a:ln>
                  <a:solidFill>
                    <a:srgbClr val="FF0000"/>
                  </a:solidFill>
                  <a:effectLst/>
                  <a:uLnTx/>
                  <a:uFillTx/>
                  <a:latin typeface="Arial" charset="0"/>
                </a:rPr>
                <a:t>omparaison</a:t>
              </a:r>
              <a:r>
                <a:rPr kumimoji="0" lang="fr-FR" altLang="fr-FR" sz="1600" b="0" i="0" u="none" strike="noStrike" kern="1200" cap="none" spc="0" normalizeH="0" baseline="0" noProof="0" dirty="0">
                  <a:ln>
                    <a:noFill/>
                  </a:ln>
                  <a:solidFill>
                    <a:srgbClr val="FF0000"/>
                  </a:solidFill>
                  <a:effectLst/>
                  <a:uLnTx/>
                  <a:uFillTx/>
                  <a:latin typeface="Arial" charset="0"/>
                  <a:ea typeface="+mn-ea"/>
                  <a:cs typeface="+mn-cs"/>
                </a:rPr>
                <a:t> ?</a:t>
              </a:r>
            </a:p>
          </p:txBody>
        </p:sp>
      </p:grpSp>
      <p:grpSp>
        <p:nvGrpSpPr>
          <p:cNvPr id="195608" name="Group 24"/>
          <p:cNvGrpSpPr>
            <a:grpSpLocks/>
          </p:cNvGrpSpPr>
          <p:nvPr/>
        </p:nvGrpSpPr>
        <p:grpSpPr bwMode="auto">
          <a:xfrm>
            <a:off x="357188" y="1268413"/>
            <a:ext cx="1382712" cy="1443037"/>
            <a:chOff x="225" y="799"/>
            <a:chExt cx="871" cy="909"/>
          </a:xfrm>
        </p:grpSpPr>
        <p:sp>
          <p:nvSpPr>
            <p:cNvPr id="195610" name="Text Box 26"/>
            <p:cNvSpPr txBox="1">
              <a:spLocks noChangeArrowheads="1"/>
            </p:cNvSpPr>
            <p:nvPr/>
          </p:nvSpPr>
          <p:spPr bwMode="auto">
            <a:xfrm>
              <a:off x="225" y="799"/>
              <a:ext cx="871" cy="368"/>
            </a:xfrm>
            <a:prstGeom prst="rect">
              <a:avLst/>
            </a:prstGeom>
            <a:solidFill>
              <a:srgbClr val="8BA8E2">
                <a:alpha val="78824"/>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études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a:ln>
                    <a:noFill/>
                  </a:ln>
                  <a:effectLst/>
                  <a:uLnTx/>
                  <a:uFillTx/>
                  <a:latin typeface="Arial" charset="0"/>
                  <a:ea typeface="+mn-ea"/>
                  <a:cs typeface="+mn-cs"/>
                </a:rPr>
                <a:t>descriptives</a:t>
              </a:r>
            </a:p>
          </p:txBody>
        </p:sp>
        <p:sp>
          <p:nvSpPr>
            <p:cNvPr id="195611" name="Line 27"/>
            <p:cNvSpPr>
              <a:spLocks noChangeShapeType="1"/>
            </p:cNvSpPr>
            <p:nvPr/>
          </p:nvSpPr>
          <p:spPr bwMode="auto">
            <a:xfrm flipH="1" flipV="1">
              <a:off x="674" y="1165"/>
              <a:ext cx="5" cy="5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612" name="Text Box 28"/>
            <p:cNvSpPr txBox="1">
              <a:spLocks noChangeArrowheads="1"/>
            </p:cNvSpPr>
            <p:nvPr/>
          </p:nvSpPr>
          <p:spPr bwMode="auto">
            <a:xfrm>
              <a:off x="327" y="1330"/>
              <a:ext cx="380" cy="2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effectLst/>
                  <a:uLnTx/>
                  <a:uFillTx/>
                  <a:latin typeface="Arial" charset="0"/>
                  <a:ea typeface="+mn-ea"/>
                  <a:cs typeface="+mn-cs"/>
                </a:rPr>
                <a:t>non</a:t>
              </a:r>
            </a:p>
          </p:txBody>
        </p:sp>
      </p:grpSp>
      <p:grpSp>
        <p:nvGrpSpPr>
          <p:cNvPr id="195620" name="Group 36"/>
          <p:cNvGrpSpPr>
            <a:grpSpLocks/>
          </p:cNvGrpSpPr>
          <p:nvPr/>
        </p:nvGrpSpPr>
        <p:grpSpPr bwMode="auto">
          <a:xfrm>
            <a:off x="0" y="4274808"/>
            <a:ext cx="4529139" cy="720725"/>
            <a:chOff x="143" y="2773"/>
            <a:chExt cx="2853" cy="454"/>
          </a:xfrm>
        </p:grpSpPr>
        <p:sp>
          <p:nvSpPr>
            <p:cNvPr id="195622" name="Oval 38"/>
            <p:cNvSpPr>
              <a:spLocks noChangeArrowheads="1"/>
            </p:cNvSpPr>
            <p:nvPr/>
          </p:nvSpPr>
          <p:spPr bwMode="auto">
            <a:xfrm>
              <a:off x="180" y="2773"/>
              <a:ext cx="2816" cy="454"/>
            </a:xfrm>
            <a:prstGeom prst="ellipse">
              <a:avLst/>
            </a:prstGeom>
            <a:solidFill>
              <a:schemeClr val="accent6">
                <a:lumMod val="20000"/>
                <a:lumOff val="80000"/>
              </a:schemeClr>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5621" name="Text Box 37"/>
            <p:cNvSpPr txBox="1">
              <a:spLocks noChangeArrowheads="1"/>
            </p:cNvSpPr>
            <p:nvPr/>
          </p:nvSpPr>
          <p:spPr bwMode="auto">
            <a:xfrm>
              <a:off x="143" y="2858"/>
              <a:ext cx="285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eaLnBrk="0" fontAlgn="base" hangingPunct="0">
                <a:spcBef>
                  <a:spcPct val="0"/>
                </a:spcBef>
                <a:spcAft>
                  <a:spcPct val="0"/>
                </a:spcAft>
                <a:defRPr/>
              </a:pPr>
              <a:r>
                <a:rPr lang="fr-FR" sz="1600" dirty="0">
                  <a:solidFill>
                    <a:srgbClr val="FF0000"/>
                  </a:solidFill>
                </a:rPr>
                <a:t>l’étude modifie-t-elle le cours des évènements ?</a:t>
              </a:r>
            </a:p>
          </p:txBody>
        </p:sp>
      </p:grpSp>
      <p:grpSp>
        <p:nvGrpSpPr>
          <p:cNvPr id="195653" name="Group 69"/>
          <p:cNvGrpSpPr>
            <a:grpSpLocks/>
          </p:cNvGrpSpPr>
          <p:nvPr/>
        </p:nvGrpSpPr>
        <p:grpSpPr bwMode="auto">
          <a:xfrm>
            <a:off x="1331912" y="374650"/>
            <a:ext cx="4832350" cy="2151063"/>
            <a:chOff x="839" y="236"/>
            <a:chExt cx="3044" cy="1355"/>
          </a:xfrm>
        </p:grpSpPr>
        <p:grpSp>
          <p:nvGrpSpPr>
            <p:cNvPr id="195654" name="Group 70"/>
            <p:cNvGrpSpPr>
              <a:grpSpLocks/>
            </p:cNvGrpSpPr>
            <p:nvPr/>
          </p:nvGrpSpPr>
          <p:grpSpPr bwMode="auto">
            <a:xfrm>
              <a:off x="839" y="236"/>
              <a:ext cx="1284" cy="1355"/>
              <a:chOff x="839" y="236"/>
              <a:chExt cx="1284" cy="1355"/>
            </a:xfrm>
          </p:grpSpPr>
          <p:sp>
            <p:nvSpPr>
              <p:cNvPr id="195655" name="Text Box 71"/>
              <p:cNvSpPr txBox="1">
                <a:spLocks noChangeArrowheads="1"/>
              </p:cNvSpPr>
              <p:nvPr/>
            </p:nvSpPr>
            <p:spPr bwMode="auto">
              <a:xfrm>
                <a:off x="1156" y="1116"/>
                <a:ext cx="967" cy="475"/>
              </a:xfrm>
              <a:prstGeom prst="rect">
                <a:avLst/>
              </a:prstGeom>
              <a:solidFill>
                <a:srgbClr val="7E9EDE">
                  <a:alpha val="8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études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Longitudinales</a:t>
                </a:r>
              </a:p>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fr-FR" sz="1100" i="1" dirty="0">
                    <a:latin typeface="Arial" charset="0"/>
                  </a:rPr>
                  <a:t>(cohorte descriptives)</a:t>
                </a:r>
                <a:endParaRPr kumimoji="0" lang="fr-FR" altLang="fr-FR" sz="1100" b="0" i="1" u="none" strike="noStrike" kern="1200" cap="none" spc="0" normalizeH="0" baseline="0" noProof="0" dirty="0">
                  <a:ln>
                    <a:noFill/>
                  </a:ln>
                  <a:effectLst/>
                  <a:uLnTx/>
                  <a:uFillTx/>
                  <a:latin typeface="Arial" charset="0"/>
                </a:endParaRPr>
              </a:p>
            </p:txBody>
          </p:sp>
          <p:grpSp>
            <p:nvGrpSpPr>
              <p:cNvPr id="195658" name="Group 74"/>
              <p:cNvGrpSpPr>
                <a:grpSpLocks/>
              </p:cNvGrpSpPr>
              <p:nvPr/>
            </p:nvGrpSpPr>
            <p:grpSpPr bwMode="auto">
              <a:xfrm>
                <a:off x="1157" y="663"/>
                <a:ext cx="952" cy="381"/>
                <a:chOff x="1157" y="663"/>
                <a:chExt cx="952" cy="381"/>
              </a:xfrm>
            </p:grpSpPr>
            <p:sp>
              <p:nvSpPr>
                <p:cNvPr id="195659" name="Rectangle 75"/>
                <p:cNvSpPr>
                  <a:spLocks noChangeArrowheads="1"/>
                </p:cNvSpPr>
                <p:nvPr/>
              </p:nvSpPr>
              <p:spPr bwMode="auto">
                <a:xfrm>
                  <a:off x="1157" y="681"/>
                  <a:ext cx="952" cy="363"/>
                </a:xfrm>
                <a:prstGeom prst="rect">
                  <a:avLst/>
                </a:prstGeom>
                <a:solidFill>
                  <a:srgbClr val="8BA8E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effectLst/>
                    <a:uLnTx/>
                    <a:uFillTx/>
                    <a:latin typeface="Arial" charset="0"/>
                    <a:ea typeface="+mn-ea"/>
                    <a:cs typeface="+mn-cs"/>
                  </a:endParaRPr>
                </a:p>
              </p:txBody>
            </p:sp>
            <p:sp>
              <p:nvSpPr>
                <p:cNvPr id="195660" name="Text Box 76"/>
                <p:cNvSpPr txBox="1">
                  <a:spLocks noChangeArrowheads="1"/>
                </p:cNvSpPr>
                <p:nvPr/>
              </p:nvSpPr>
              <p:spPr bwMode="auto">
                <a:xfrm>
                  <a:off x="1201" y="663"/>
                  <a:ext cx="877" cy="3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études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transversales</a:t>
                  </a:r>
                </a:p>
              </p:txBody>
            </p:sp>
          </p:grpSp>
          <p:sp>
            <p:nvSpPr>
              <p:cNvPr id="195661" name="Line 77"/>
              <p:cNvSpPr>
                <a:spLocks noChangeShapeType="1"/>
              </p:cNvSpPr>
              <p:nvPr/>
            </p:nvSpPr>
            <p:spPr bwMode="auto">
              <a:xfrm>
                <a:off x="1066" y="890"/>
                <a:ext cx="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grpSp>
            <p:nvGrpSpPr>
              <p:cNvPr id="195664" name="Group 80"/>
              <p:cNvGrpSpPr>
                <a:grpSpLocks/>
              </p:cNvGrpSpPr>
              <p:nvPr/>
            </p:nvGrpSpPr>
            <p:grpSpPr bwMode="auto">
              <a:xfrm>
                <a:off x="1157" y="236"/>
                <a:ext cx="952" cy="366"/>
                <a:chOff x="1157" y="236"/>
                <a:chExt cx="952" cy="366"/>
              </a:xfrm>
            </p:grpSpPr>
            <p:sp>
              <p:nvSpPr>
                <p:cNvPr id="195665" name="Rectangle 81"/>
                <p:cNvSpPr>
                  <a:spLocks noChangeArrowheads="1"/>
                </p:cNvSpPr>
                <p:nvPr/>
              </p:nvSpPr>
              <p:spPr bwMode="auto">
                <a:xfrm>
                  <a:off x="1157" y="250"/>
                  <a:ext cx="952" cy="341"/>
                </a:xfrm>
                <a:prstGeom prst="rect">
                  <a:avLst/>
                </a:prstGeom>
                <a:solidFill>
                  <a:srgbClr val="7E9EDE">
                    <a:alpha val="8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666" name="Text Box 82"/>
                <p:cNvSpPr txBox="1">
                  <a:spLocks noChangeArrowheads="1"/>
                </p:cNvSpPr>
                <p:nvPr/>
              </p:nvSpPr>
              <p:spPr bwMode="auto">
                <a:xfrm>
                  <a:off x="1322" y="236"/>
                  <a:ext cx="635" cy="3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effectLst/>
                      <a:uLnTx/>
                      <a:uFillTx/>
                      <a:latin typeface="Arial" charset="0"/>
                      <a:ea typeface="+mn-ea"/>
                      <a:cs typeface="+mn-cs"/>
                    </a:rPr>
                    <a:t>séries 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effectLst/>
                      <a:uLnTx/>
                      <a:uFillTx/>
                      <a:latin typeface="Arial" charset="0"/>
                      <a:ea typeface="+mn-ea"/>
                      <a:cs typeface="+mn-cs"/>
                    </a:rPr>
                    <a:t>cas</a:t>
                  </a:r>
                </a:p>
              </p:txBody>
            </p:sp>
          </p:grpSp>
          <p:sp>
            <p:nvSpPr>
              <p:cNvPr id="195668" name="Line 84"/>
              <p:cNvSpPr>
                <a:spLocks noChangeShapeType="1"/>
              </p:cNvSpPr>
              <p:nvPr/>
            </p:nvSpPr>
            <p:spPr bwMode="auto">
              <a:xfrm flipV="1">
                <a:off x="839" y="391"/>
                <a:ext cx="317" cy="39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671" name="Line 87"/>
              <p:cNvSpPr>
                <a:spLocks noChangeShapeType="1"/>
              </p:cNvSpPr>
              <p:nvPr/>
            </p:nvSpPr>
            <p:spPr bwMode="auto">
              <a:xfrm>
                <a:off x="946" y="1165"/>
                <a:ext cx="210" cy="2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grpSp>
        <p:grpSp>
          <p:nvGrpSpPr>
            <p:cNvPr id="195672" name="Group 88"/>
            <p:cNvGrpSpPr>
              <a:grpSpLocks/>
            </p:cNvGrpSpPr>
            <p:nvPr/>
          </p:nvGrpSpPr>
          <p:grpSpPr bwMode="auto">
            <a:xfrm>
              <a:off x="2154" y="845"/>
              <a:ext cx="1729" cy="453"/>
              <a:chOff x="2154" y="845"/>
              <a:chExt cx="1729" cy="453"/>
            </a:xfrm>
          </p:grpSpPr>
          <p:sp>
            <p:nvSpPr>
              <p:cNvPr id="195673" name="Text Box 89"/>
              <p:cNvSpPr txBox="1">
                <a:spLocks noChangeArrowheads="1"/>
              </p:cNvSpPr>
              <p:nvPr/>
            </p:nvSpPr>
            <p:spPr bwMode="auto">
              <a:xfrm>
                <a:off x="2350" y="893"/>
                <a:ext cx="1533" cy="3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0" i="1" u="none" strike="noStrike" kern="1200" cap="none" spc="0" normalizeH="0" baseline="0" noProof="0" dirty="0">
                    <a:ln>
                      <a:noFill/>
                    </a:ln>
                    <a:effectLst/>
                    <a:uLnTx/>
                    <a:uFillTx/>
                    <a:latin typeface="Arial" charset="0"/>
                    <a:ea typeface="+mn-ea"/>
                    <a:cs typeface="+mn-cs"/>
                  </a:rPr>
                  <a:t>Mesure de la prévalence de la maladie</a:t>
                </a:r>
              </a:p>
            </p:txBody>
          </p:sp>
          <p:sp>
            <p:nvSpPr>
              <p:cNvPr id="195674" name="Line 90"/>
              <p:cNvSpPr>
                <a:spLocks noChangeShapeType="1"/>
              </p:cNvSpPr>
              <p:nvPr/>
            </p:nvSpPr>
            <p:spPr bwMode="auto">
              <a:xfrm>
                <a:off x="2154" y="845"/>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675" name="Line 91"/>
              <p:cNvSpPr>
                <a:spLocks noChangeShapeType="1"/>
              </p:cNvSpPr>
              <p:nvPr/>
            </p:nvSpPr>
            <p:spPr bwMode="auto">
              <a:xfrm>
                <a:off x="2154" y="129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676" name="Line 92"/>
              <p:cNvSpPr>
                <a:spLocks noChangeShapeType="1"/>
              </p:cNvSpPr>
              <p:nvPr/>
            </p:nvSpPr>
            <p:spPr bwMode="auto">
              <a:xfrm>
                <a:off x="2336" y="845"/>
                <a:ext cx="0" cy="4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grpSp>
      </p:grpSp>
      <p:grpSp>
        <p:nvGrpSpPr>
          <p:cNvPr id="195677" name="Group 93"/>
          <p:cNvGrpSpPr>
            <a:grpSpLocks/>
          </p:cNvGrpSpPr>
          <p:nvPr/>
        </p:nvGrpSpPr>
        <p:grpSpPr bwMode="auto">
          <a:xfrm>
            <a:off x="4117860" y="5352854"/>
            <a:ext cx="1717675" cy="1190625"/>
            <a:chOff x="2448" y="3360"/>
            <a:chExt cx="1082" cy="750"/>
          </a:xfrm>
        </p:grpSpPr>
        <p:sp>
          <p:nvSpPr>
            <p:cNvPr id="195682" name="Text Box 98"/>
            <p:cNvSpPr txBox="1">
              <a:spLocks noChangeArrowheads="1"/>
            </p:cNvSpPr>
            <p:nvPr/>
          </p:nvSpPr>
          <p:spPr bwMode="auto">
            <a:xfrm>
              <a:off x="2761" y="3744"/>
              <a:ext cx="769" cy="3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évaluation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d’actions</a:t>
              </a:r>
            </a:p>
          </p:txBody>
        </p:sp>
        <p:sp>
          <p:nvSpPr>
            <p:cNvPr id="195683" name="Line 99"/>
            <p:cNvSpPr>
              <a:spLocks noChangeShapeType="1"/>
            </p:cNvSpPr>
            <p:nvPr/>
          </p:nvSpPr>
          <p:spPr bwMode="auto">
            <a:xfrm flipV="1">
              <a:off x="2448" y="3576"/>
              <a:ext cx="313" cy="1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5684" name="Line 100"/>
            <p:cNvSpPr>
              <a:spLocks noChangeShapeType="1"/>
            </p:cNvSpPr>
            <p:nvPr/>
          </p:nvSpPr>
          <p:spPr bwMode="auto">
            <a:xfrm>
              <a:off x="2456" y="3766"/>
              <a:ext cx="305" cy="16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5686" name="Text Box 102"/>
            <p:cNvSpPr txBox="1">
              <a:spLocks noChangeArrowheads="1"/>
            </p:cNvSpPr>
            <p:nvPr/>
          </p:nvSpPr>
          <p:spPr bwMode="auto">
            <a:xfrm>
              <a:off x="2761" y="3360"/>
              <a:ext cx="769" cy="3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essais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cliniques</a:t>
              </a:r>
            </a:p>
          </p:txBody>
        </p:sp>
      </p:grpSp>
      <p:sp>
        <p:nvSpPr>
          <p:cNvPr id="102" name="Espace réservé du numéro de diapositive 3"/>
          <p:cNvSpPr>
            <a:spLocks noGrp="1"/>
          </p:cNvSpPr>
          <p:nvPr>
            <p:ph type="sldNum" sz="quarter" idx="10"/>
          </p:nvPr>
        </p:nvSpPr>
        <p:spPr>
          <a:xfrm>
            <a:off x="8382000" y="6508750"/>
            <a:ext cx="685800" cy="30480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AE0FE6-6929-44D8-9A31-146092F55A40}" type="slidenum">
              <a:rPr kumimoji="0" lang="fr-FR" altLang="fr-FR" sz="1050" b="1" i="0" u="none" strike="noStrike" kern="1200" cap="none" spc="0" normalizeH="0" baseline="0" noProof="0">
                <a:ln>
                  <a:noFill/>
                </a:ln>
                <a:solidFill>
                  <a:prstClr val="black"/>
                </a:solidFill>
                <a:effectLst/>
                <a:uLnTx/>
                <a:uFillTx/>
                <a:latin typeface="Arial"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fr-FR" altLang="fr-FR" sz="1050" b="1" i="0" u="none" strike="noStrike" kern="1200" cap="none" spc="0" normalizeH="0" baseline="0" noProof="0" dirty="0">
              <a:ln>
                <a:noFill/>
              </a:ln>
              <a:solidFill>
                <a:prstClr val="black"/>
              </a:solidFill>
              <a:effectLst/>
              <a:uLnTx/>
              <a:uFillTx/>
              <a:latin typeface="Arial" charset="0"/>
              <a:ea typeface="+mn-ea"/>
              <a:cs typeface="Arial" pitchFamily="34" charset="0"/>
            </a:endParaRPr>
          </a:p>
        </p:txBody>
      </p:sp>
      <p:grpSp>
        <p:nvGrpSpPr>
          <p:cNvPr id="4" name="Groupe 3"/>
          <p:cNvGrpSpPr/>
          <p:nvPr/>
        </p:nvGrpSpPr>
        <p:grpSpPr>
          <a:xfrm>
            <a:off x="5898310" y="5341761"/>
            <a:ext cx="2280058" cy="1271211"/>
            <a:chOff x="5899305" y="5244650"/>
            <a:chExt cx="2280058" cy="1271211"/>
          </a:xfrm>
        </p:grpSpPr>
        <p:sp>
          <p:nvSpPr>
            <p:cNvPr id="103" name="Line 17"/>
            <p:cNvSpPr>
              <a:spLocks noChangeShapeType="1"/>
            </p:cNvSpPr>
            <p:nvPr/>
          </p:nvSpPr>
          <p:spPr bwMode="auto">
            <a:xfrm flipV="1">
              <a:off x="6188230" y="5611942"/>
              <a:ext cx="331148" cy="28909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4" name="Line 17"/>
            <p:cNvSpPr>
              <a:spLocks noChangeShapeType="1"/>
            </p:cNvSpPr>
            <p:nvPr/>
          </p:nvSpPr>
          <p:spPr bwMode="auto">
            <a:xfrm>
              <a:off x="6188230" y="5910942"/>
              <a:ext cx="339566" cy="20814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6" name="Text Box 102"/>
            <p:cNvSpPr txBox="1">
              <a:spLocks noChangeArrowheads="1"/>
            </p:cNvSpPr>
            <p:nvPr/>
          </p:nvSpPr>
          <p:spPr bwMode="auto">
            <a:xfrm>
              <a:off x="6459762" y="5244650"/>
              <a:ext cx="1678665"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Étude contrôlée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randomisée</a:t>
              </a:r>
            </a:p>
          </p:txBody>
        </p:sp>
        <p:sp>
          <p:nvSpPr>
            <p:cNvPr id="109" name="Text Box 102"/>
            <p:cNvSpPr txBox="1">
              <a:spLocks noChangeArrowheads="1"/>
            </p:cNvSpPr>
            <p:nvPr/>
          </p:nvSpPr>
          <p:spPr bwMode="auto">
            <a:xfrm>
              <a:off x="6500698" y="5931086"/>
              <a:ext cx="1678665"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Étude contrôlée </a:t>
              </a:r>
            </a:p>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fr-FR" sz="1600" dirty="0">
                  <a:solidFill>
                    <a:srgbClr val="000000"/>
                  </a:solidFill>
                  <a:latin typeface="Arial" charset="0"/>
                </a:rPr>
                <a:t>n</a:t>
              </a: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on randomisée</a:t>
              </a:r>
            </a:p>
          </p:txBody>
        </p:sp>
        <p:sp>
          <p:nvSpPr>
            <p:cNvPr id="110" name="Line 90"/>
            <p:cNvSpPr>
              <a:spLocks noChangeShapeType="1"/>
            </p:cNvSpPr>
            <p:nvPr/>
          </p:nvSpPr>
          <p:spPr bwMode="auto">
            <a:xfrm>
              <a:off x="5899305" y="5530424"/>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1" name="Line 91"/>
            <p:cNvSpPr>
              <a:spLocks noChangeShapeType="1"/>
            </p:cNvSpPr>
            <p:nvPr/>
          </p:nvSpPr>
          <p:spPr bwMode="auto">
            <a:xfrm>
              <a:off x="5899305" y="6249562"/>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2" name="Line 92"/>
            <p:cNvSpPr>
              <a:spLocks noChangeShapeType="1"/>
            </p:cNvSpPr>
            <p:nvPr/>
          </p:nvSpPr>
          <p:spPr bwMode="auto">
            <a:xfrm>
              <a:off x="6188230" y="5530424"/>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15" name="Text Box 8"/>
          <p:cNvSpPr txBox="1">
            <a:spLocks noChangeArrowheads="1"/>
          </p:cNvSpPr>
          <p:nvPr/>
        </p:nvSpPr>
        <p:spPr bwMode="auto">
          <a:xfrm rot="2804775">
            <a:off x="6214686" y="1831980"/>
            <a:ext cx="1978110" cy="584775"/>
          </a:xfrm>
          <a:prstGeom prst="rect">
            <a:avLst/>
          </a:prstGeom>
          <a:noFill/>
          <a:ln w="9525">
            <a:noFill/>
            <a:miter lim="800000"/>
            <a:headEnd/>
            <a:tailEnd/>
          </a:ln>
          <a:effectLs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études </a:t>
            </a:r>
            <a:r>
              <a:rPr kumimoji="0" lang="fr-FR" altLang="fr-FR" sz="1600" b="1" i="0" u="none" strike="noStrike" kern="1200" cap="none" spc="0" normalizeH="0" baseline="0" noProof="0" dirty="0">
                <a:ln>
                  <a:noFill/>
                </a:ln>
                <a:effectLst/>
                <a:uLnTx/>
                <a:uFillTx/>
                <a:latin typeface="Arial" charset="0"/>
                <a:ea typeface="+mn-ea"/>
                <a:cs typeface="+mn-cs"/>
              </a:rPr>
              <a:t>Observationnelles</a:t>
            </a:r>
          </a:p>
        </p:txBody>
      </p:sp>
      <p:sp>
        <p:nvSpPr>
          <p:cNvPr id="116" name="Text Box 8"/>
          <p:cNvSpPr txBox="1">
            <a:spLocks noChangeArrowheads="1"/>
          </p:cNvSpPr>
          <p:nvPr/>
        </p:nvSpPr>
        <p:spPr bwMode="auto">
          <a:xfrm>
            <a:off x="6728240" y="4646019"/>
            <a:ext cx="1978110" cy="584775"/>
          </a:xfrm>
          <a:prstGeom prst="rect">
            <a:avLst/>
          </a:prstGeom>
          <a:noFill/>
          <a:ln w="9525">
            <a:noFill/>
            <a:miter lim="800000"/>
            <a:headEnd/>
            <a:tailEnd/>
          </a:ln>
          <a:effectLs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études </a:t>
            </a:r>
            <a:r>
              <a:rPr kumimoji="0" lang="fr-FR" altLang="fr-FR" sz="1600" b="1" i="0" u="none" strike="noStrike" kern="1200" cap="none" spc="0" normalizeH="0" baseline="0" noProof="0" dirty="0">
                <a:ln>
                  <a:noFill/>
                </a:ln>
                <a:effectLst/>
                <a:uLnTx/>
                <a:uFillTx/>
                <a:latin typeface="Arial" charset="0"/>
                <a:ea typeface="+mn-ea"/>
                <a:cs typeface="+mn-cs"/>
              </a:rPr>
              <a:t>Interventionnelles</a:t>
            </a:r>
          </a:p>
        </p:txBody>
      </p:sp>
      <p:grpSp>
        <p:nvGrpSpPr>
          <p:cNvPr id="6" name="Groupe 5"/>
          <p:cNvGrpSpPr/>
          <p:nvPr/>
        </p:nvGrpSpPr>
        <p:grpSpPr>
          <a:xfrm>
            <a:off x="575628" y="4679098"/>
            <a:ext cx="3337515" cy="355075"/>
            <a:chOff x="-620214" y="5009642"/>
            <a:chExt cx="3337515" cy="355075"/>
          </a:xfrm>
        </p:grpSpPr>
        <p:sp>
          <p:nvSpPr>
            <p:cNvPr id="71" name="Oval 38"/>
            <p:cNvSpPr>
              <a:spLocks noChangeArrowheads="1"/>
            </p:cNvSpPr>
            <p:nvPr/>
          </p:nvSpPr>
          <p:spPr bwMode="auto">
            <a:xfrm>
              <a:off x="-620214" y="5009642"/>
              <a:ext cx="3337515" cy="355075"/>
            </a:xfrm>
            <a:prstGeom prst="ellipse">
              <a:avLst/>
            </a:prstGeom>
            <a:solidFill>
              <a:schemeClr val="accent6">
                <a:lumMod val="20000"/>
                <a:lumOff val="80000"/>
              </a:schemeClr>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4"/>
            <p:cNvSpPr/>
            <p:nvPr/>
          </p:nvSpPr>
          <p:spPr>
            <a:xfrm>
              <a:off x="-587748" y="5017147"/>
              <a:ext cx="3163045" cy="338554"/>
            </a:xfrm>
            <a:prstGeom prst="rect">
              <a:avLst/>
            </a:prstGeom>
          </p:spPr>
          <p:txBody>
            <a:bodyPr wrap="none">
              <a:spAutoFit/>
            </a:bodyPr>
            <a:lstStyle/>
            <a:p>
              <a:pPr lvl="0" algn="ctr" eaLnBrk="0" fontAlgn="base" hangingPunct="0">
                <a:spcBef>
                  <a:spcPct val="0"/>
                </a:spcBef>
                <a:spcAft>
                  <a:spcPct val="0"/>
                </a:spcAft>
                <a:defRPr/>
              </a:pPr>
              <a:r>
                <a:rPr lang="fr-FR" sz="1600" b="1" dirty="0">
                  <a:solidFill>
                    <a:srgbClr val="FF0000"/>
                  </a:solidFill>
                </a:rPr>
                <a:t>contrôle-t-on les expositions</a:t>
              </a:r>
              <a:r>
                <a:rPr lang="fr-FR" altLang="fr-FR" sz="1600" b="1" dirty="0">
                  <a:solidFill>
                    <a:srgbClr val="FF0000"/>
                  </a:solidFill>
                  <a:latin typeface="Arial" charset="0"/>
                </a:rPr>
                <a:t> </a:t>
              </a:r>
              <a:r>
                <a:rPr lang="fr-FR" altLang="fr-FR" sz="1600" dirty="0">
                  <a:solidFill>
                    <a:srgbClr val="FF0000"/>
                  </a:solidFill>
                  <a:latin typeface="Arial" charset="0"/>
                </a:rPr>
                <a:t>?</a:t>
              </a:r>
            </a:p>
          </p:txBody>
        </p:sp>
      </p:grpSp>
      <p:grpSp>
        <p:nvGrpSpPr>
          <p:cNvPr id="7" name="Groupe 6"/>
          <p:cNvGrpSpPr/>
          <p:nvPr/>
        </p:nvGrpSpPr>
        <p:grpSpPr>
          <a:xfrm>
            <a:off x="1038224" y="4972050"/>
            <a:ext cx="3079746" cy="1195388"/>
            <a:chOff x="1038224" y="4972050"/>
            <a:chExt cx="3079746" cy="1195388"/>
          </a:xfrm>
        </p:grpSpPr>
        <p:grpSp>
          <p:nvGrpSpPr>
            <p:cNvPr id="195631" name="Group 47"/>
            <p:cNvGrpSpPr>
              <a:grpSpLocks/>
            </p:cNvGrpSpPr>
            <p:nvPr/>
          </p:nvGrpSpPr>
          <p:grpSpPr bwMode="auto">
            <a:xfrm>
              <a:off x="1038224" y="4972050"/>
              <a:ext cx="3079746" cy="1195388"/>
              <a:chOff x="654" y="3132"/>
              <a:chExt cx="1940" cy="753"/>
            </a:xfrm>
          </p:grpSpPr>
          <p:sp>
            <p:nvSpPr>
              <p:cNvPr id="195632" name="Text Box 48"/>
              <p:cNvSpPr txBox="1">
                <a:spLocks noChangeArrowheads="1"/>
              </p:cNvSpPr>
              <p:nvPr/>
            </p:nvSpPr>
            <p:spPr bwMode="auto">
              <a:xfrm>
                <a:off x="1214" y="3517"/>
                <a:ext cx="1380" cy="368"/>
              </a:xfrm>
              <a:prstGeom prst="rect">
                <a:avLst/>
              </a:prstGeom>
              <a:solidFill>
                <a:srgbClr val="FF6600">
                  <a:alpha val="8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études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a:ln>
                      <a:noFill/>
                    </a:ln>
                    <a:solidFill>
                      <a:srgbClr val="000000"/>
                    </a:solidFill>
                    <a:effectLst/>
                    <a:uLnTx/>
                    <a:uFillTx/>
                    <a:latin typeface="Arial" charset="0"/>
                    <a:ea typeface="+mn-ea"/>
                    <a:cs typeface="+mn-cs"/>
                  </a:rPr>
                  <a:t>Expérimentales</a:t>
                </a: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95633" name="Line 49"/>
              <p:cNvSpPr>
                <a:spLocks noChangeShapeType="1"/>
              </p:cNvSpPr>
              <p:nvPr/>
            </p:nvSpPr>
            <p:spPr bwMode="auto">
              <a:xfrm flipH="1">
                <a:off x="1023" y="3132"/>
                <a:ext cx="0" cy="574"/>
              </a:xfrm>
              <a:prstGeom prst="line">
                <a:avLst/>
              </a:prstGeom>
              <a:noFill/>
              <a:ln w="9525">
                <a:solidFill>
                  <a:schemeClr val="hlink"/>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5634" name="Text Box 50"/>
              <p:cNvSpPr txBox="1">
                <a:spLocks noChangeArrowheads="1"/>
              </p:cNvSpPr>
              <p:nvPr/>
            </p:nvSpPr>
            <p:spPr bwMode="auto">
              <a:xfrm>
                <a:off x="654" y="3267"/>
                <a:ext cx="3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FF0000"/>
                    </a:solidFill>
                    <a:effectLst/>
                    <a:uLnTx/>
                    <a:uFillTx/>
                    <a:latin typeface="Arial" charset="0"/>
                    <a:ea typeface="+mn-ea"/>
                    <a:cs typeface="+mn-cs"/>
                  </a:rPr>
                  <a:t>oui</a:t>
                </a:r>
              </a:p>
            </p:txBody>
          </p:sp>
        </p:grpSp>
        <p:sp>
          <p:nvSpPr>
            <p:cNvPr id="73" name="Line 39"/>
            <p:cNvSpPr>
              <a:spLocks noChangeShapeType="1"/>
            </p:cNvSpPr>
            <p:nvPr/>
          </p:nvSpPr>
          <p:spPr bwMode="auto">
            <a:xfrm flipV="1">
              <a:off x="1624394" y="5883304"/>
              <a:ext cx="339725"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8" name="Groupe 7"/>
          <p:cNvGrpSpPr/>
          <p:nvPr/>
        </p:nvGrpSpPr>
        <p:grpSpPr>
          <a:xfrm>
            <a:off x="1048544" y="3430138"/>
            <a:ext cx="608013" cy="864425"/>
            <a:chOff x="1048544" y="3430138"/>
            <a:chExt cx="608013" cy="864425"/>
          </a:xfrm>
        </p:grpSpPr>
        <p:sp>
          <p:nvSpPr>
            <p:cNvPr id="76" name="Text Box 44"/>
            <p:cNvSpPr txBox="1">
              <a:spLocks noChangeArrowheads="1"/>
            </p:cNvSpPr>
            <p:nvPr/>
          </p:nvSpPr>
          <p:spPr bwMode="auto">
            <a:xfrm>
              <a:off x="1048544" y="3789652"/>
              <a:ext cx="608013" cy="36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effectLst/>
                  <a:uLnTx/>
                  <a:uFillTx/>
                  <a:latin typeface="Arial" charset="0"/>
                  <a:ea typeface="+mn-ea"/>
                  <a:cs typeface="+mn-cs"/>
                </a:rPr>
                <a:t>non</a:t>
              </a:r>
            </a:p>
          </p:txBody>
        </p:sp>
        <p:sp>
          <p:nvSpPr>
            <p:cNvPr id="77" name="Line 49"/>
            <p:cNvSpPr>
              <a:spLocks noChangeShapeType="1"/>
            </p:cNvSpPr>
            <p:nvPr/>
          </p:nvSpPr>
          <p:spPr bwMode="auto">
            <a:xfrm>
              <a:off x="1187624" y="3730387"/>
              <a:ext cx="434690" cy="122254"/>
            </a:xfrm>
            <a:prstGeom prst="line">
              <a:avLst/>
            </a:prstGeom>
            <a:noFill/>
            <a:ln w="9525">
              <a:solidFill>
                <a:schemeClr val="hlink"/>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8" name="Line 39"/>
            <p:cNvSpPr>
              <a:spLocks noChangeShapeType="1"/>
            </p:cNvSpPr>
            <p:nvPr/>
          </p:nvSpPr>
          <p:spPr bwMode="auto">
            <a:xfrm flipH="1" flipV="1">
              <a:off x="1187624" y="3430138"/>
              <a:ext cx="0" cy="316196"/>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9" name="Line 49"/>
            <p:cNvSpPr>
              <a:spLocks noChangeShapeType="1"/>
            </p:cNvSpPr>
            <p:nvPr/>
          </p:nvSpPr>
          <p:spPr bwMode="auto">
            <a:xfrm>
              <a:off x="1622314" y="3852670"/>
              <a:ext cx="0" cy="441893"/>
            </a:xfrm>
            <a:prstGeom prst="line">
              <a:avLst/>
            </a:prstGeom>
            <a:noFill/>
            <a:ln w="9525">
              <a:solidFill>
                <a:schemeClr val="hlink"/>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11" name="Groupe 10"/>
          <p:cNvGrpSpPr/>
          <p:nvPr/>
        </p:nvGrpSpPr>
        <p:grpSpPr>
          <a:xfrm>
            <a:off x="3737233" y="2280444"/>
            <a:ext cx="3176364" cy="1892880"/>
            <a:chOff x="3737233" y="2280444"/>
            <a:chExt cx="3176364" cy="1892880"/>
          </a:xfrm>
        </p:grpSpPr>
        <p:grpSp>
          <p:nvGrpSpPr>
            <p:cNvPr id="195588" name="Group 4"/>
            <p:cNvGrpSpPr>
              <a:grpSpLocks/>
            </p:cNvGrpSpPr>
            <p:nvPr/>
          </p:nvGrpSpPr>
          <p:grpSpPr bwMode="auto">
            <a:xfrm>
              <a:off x="3737233" y="2280444"/>
              <a:ext cx="2547938" cy="1652588"/>
              <a:chOff x="3079" y="2258"/>
              <a:chExt cx="1605" cy="1041"/>
            </a:xfrm>
            <a:solidFill>
              <a:srgbClr val="FFC000"/>
            </a:solidFill>
          </p:grpSpPr>
          <p:sp>
            <p:nvSpPr>
              <p:cNvPr id="195590" name="Text Box 6"/>
              <p:cNvSpPr txBox="1">
                <a:spLocks noChangeArrowheads="1"/>
              </p:cNvSpPr>
              <p:nvPr/>
            </p:nvSpPr>
            <p:spPr bwMode="auto">
              <a:xfrm>
                <a:off x="3878" y="2258"/>
                <a:ext cx="806" cy="21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cas-témoins</a:t>
                </a:r>
              </a:p>
            </p:txBody>
          </p:sp>
          <p:sp>
            <p:nvSpPr>
              <p:cNvPr id="195592" name="Text Box 8"/>
              <p:cNvSpPr txBox="1">
                <a:spLocks noChangeArrowheads="1"/>
              </p:cNvSpPr>
              <p:nvPr/>
            </p:nvSpPr>
            <p:spPr bwMode="auto">
              <a:xfrm>
                <a:off x="3878" y="2538"/>
                <a:ext cx="806" cy="368"/>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Études de cohorte</a:t>
                </a:r>
              </a:p>
            </p:txBody>
          </p:sp>
          <p:sp>
            <p:nvSpPr>
              <p:cNvPr id="195594" name="Text Box 10"/>
              <p:cNvSpPr txBox="1">
                <a:spLocks noChangeArrowheads="1"/>
              </p:cNvSpPr>
              <p:nvPr/>
            </p:nvSpPr>
            <p:spPr bwMode="auto">
              <a:xfrm>
                <a:off x="3878" y="2969"/>
                <a:ext cx="780" cy="33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0" i="1" u="none" strike="noStrike" kern="1200" cap="none" spc="0" normalizeH="0" baseline="0" noProof="0" dirty="0">
                    <a:ln>
                      <a:noFill/>
                    </a:ln>
                    <a:effectLst/>
                    <a:uLnTx/>
                    <a:uFillTx/>
                    <a:latin typeface="Arial" charset="0"/>
                    <a:ea typeface="+mn-ea"/>
                    <a:cs typeface="+mn-cs"/>
                  </a:rPr>
                  <a:t>études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0" i="1" u="none" strike="noStrike" kern="1200" cap="none" spc="0" normalizeH="0" baseline="0" noProof="0" dirty="0">
                    <a:ln>
                      <a:noFill/>
                    </a:ln>
                    <a:effectLst/>
                    <a:uLnTx/>
                    <a:uFillTx/>
                    <a:latin typeface="Arial" charset="0"/>
                    <a:ea typeface="+mn-ea"/>
                    <a:cs typeface="+mn-cs"/>
                  </a:rPr>
                  <a:t>transversales</a:t>
                </a:r>
              </a:p>
            </p:txBody>
          </p:sp>
          <p:sp>
            <p:nvSpPr>
              <p:cNvPr id="195595" name="Line 11"/>
              <p:cNvSpPr>
                <a:spLocks noChangeShapeType="1"/>
              </p:cNvSpPr>
              <p:nvPr/>
            </p:nvSpPr>
            <p:spPr bwMode="auto">
              <a:xfrm flipV="1">
                <a:off x="3079" y="2312"/>
                <a:ext cx="799" cy="468"/>
              </a:xfrm>
              <a:prstGeom prst="line">
                <a:avLst/>
              </a:prstGeom>
              <a:grp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599" name="Line 15"/>
              <p:cNvSpPr>
                <a:spLocks noChangeShapeType="1"/>
              </p:cNvSpPr>
              <p:nvPr/>
            </p:nvSpPr>
            <p:spPr bwMode="auto">
              <a:xfrm>
                <a:off x="3109" y="2795"/>
                <a:ext cx="769" cy="424"/>
              </a:xfrm>
              <a:prstGeom prst="line">
                <a:avLst/>
              </a:prstGeom>
              <a:grpFill/>
              <a:ln w="9525">
                <a:solidFill>
                  <a:schemeClr val="tx1"/>
                </a:solidFill>
                <a:prstDash val="dash"/>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601" name="Line 17"/>
              <p:cNvSpPr>
                <a:spLocks noChangeShapeType="1"/>
              </p:cNvSpPr>
              <p:nvPr/>
            </p:nvSpPr>
            <p:spPr bwMode="auto">
              <a:xfrm>
                <a:off x="3107" y="2795"/>
                <a:ext cx="771" cy="0"/>
              </a:xfrm>
              <a:prstGeom prst="line">
                <a:avLst/>
              </a:prstGeom>
              <a:grp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grpSp>
        <p:sp>
          <p:nvSpPr>
            <p:cNvPr id="80" name="Text Box 89"/>
            <p:cNvSpPr txBox="1">
              <a:spLocks noChangeArrowheads="1"/>
            </p:cNvSpPr>
            <p:nvPr/>
          </p:nvSpPr>
          <p:spPr bwMode="auto">
            <a:xfrm>
              <a:off x="4883023" y="3896325"/>
              <a:ext cx="2030574" cy="2769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200" b="0" i="1" u="none" strike="noStrike" kern="1200" cap="none" spc="0" normalizeH="0" baseline="0" noProof="0" dirty="0">
                  <a:ln>
                    <a:noFill/>
                  </a:ln>
                  <a:effectLst/>
                  <a:uLnTx/>
                  <a:uFillTx/>
                  <a:latin typeface="Arial" charset="0"/>
                  <a:ea typeface="+mn-ea"/>
                  <a:cs typeface="+mn-cs"/>
                </a:rPr>
                <a:t>Ex :études de performance</a:t>
              </a:r>
            </a:p>
          </p:txBody>
        </p:sp>
      </p:grpSp>
      <p:grpSp>
        <p:nvGrpSpPr>
          <p:cNvPr id="10" name="Groupe 9"/>
          <p:cNvGrpSpPr/>
          <p:nvPr/>
        </p:nvGrpSpPr>
        <p:grpSpPr>
          <a:xfrm>
            <a:off x="1721219" y="2724344"/>
            <a:ext cx="2587907" cy="1077218"/>
            <a:chOff x="1387827" y="2883592"/>
            <a:chExt cx="2587907" cy="1077218"/>
          </a:xfrm>
        </p:grpSpPr>
        <p:grpSp>
          <p:nvGrpSpPr>
            <p:cNvPr id="195613" name="Group 29"/>
            <p:cNvGrpSpPr>
              <a:grpSpLocks/>
            </p:cNvGrpSpPr>
            <p:nvPr/>
          </p:nvGrpSpPr>
          <p:grpSpPr bwMode="auto">
            <a:xfrm>
              <a:off x="1387827" y="3219844"/>
              <a:ext cx="1296988" cy="501260"/>
              <a:chOff x="204" y="2399"/>
              <a:chExt cx="817" cy="822"/>
            </a:xfrm>
          </p:grpSpPr>
          <p:sp>
            <p:nvSpPr>
              <p:cNvPr id="195616" name="Rectangle 32"/>
              <p:cNvSpPr>
                <a:spLocks noChangeArrowheads="1"/>
              </p:cNvSpPr>
              <p:nvPr/>
            </p:nvSpPr>
            <p:spPr bwMode="auto">
              <a:xfrm>
                <a:off x="204" y="2858"/>
                <a:ext cx="817"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195617" name="Group 33"/>
              <p:cNvGrpSpPr>
                <a:grpSpLocks/>
              </p:cNvGrpSpPr>
              <p:nvPr/>
            </p:nvGrpSpPr>
            <p:grpSpPr bwMode="auto">
              <a:xfrm>
                <a:off x="456" y="2399"/>
                <a:ext cx="336" cy="606"/>
                <a:chOff x="456" y="2399"/>
                <a:chExt cx="336" cy="606"/>
              </a:xfrm>
            </p:grpSpPr>
            <p:sp>
              <p:nvSpPr>
                <p:cNvPr id="195618" name="Line 34"/>
                <p:cNvSpPr>
                  <a:spLocks noChangeShapeType="1"/>
                </p:cNvSpPr>
                <p:nvPr/>
              </p:nvSpPr>
              <p:spPr bwMode="auto">
                <a:xfrm>
                  <a:off x="475" y="2429"/>
                  <a:ext cx="317"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5619" name="Text Box 35"/>
                <p:cNvSpPr txBox="1">
                  <a:spLocks noChangeArrowheads="1"/>
                </p:cNvSpPr>
                <p:nvPr/>
              </p:nvSpPr>
              <p:spPr bwMode="auto">
                <a:xfrm>
                  <a:off x="456" y="2399"/>
                  <a:ext cx="332"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FF0000"/>
                      </a:solidFill>
                      <a:effectLst/>
                      <a:uLnTx/>
                      <a:uFillTx/>
                      <a:latin typeface="Arial" charset="0"/>
                      <a:ea typeface="+mn-ea"/>
                      <a:cs typeface="+mn-cs"/>
                    </a:rPr>
                    <a:t>oui</a:t>
                  </a:r>
                </a:p>
              </p:txBody>
            </p:sp>
          </p:grpSp>
        </p:grpSp>
        <p:sp>
          <p:nvSpPr>
            <p:cNvPr id="195626" name="Text Box 42"/>
            <p:cNvSpPr txBox="1">
              <a:spLocks noChangeArrowheads="1"/>
            </p:cNvSpPr>
            <p:nvPr/>
          </p:nvSpPr>
          <p:spPr bwMode="auto">
            <a:xfrm>
              <a:off x="2332677" y="2883592"/>
              <a:ext cx="1643057" cy="1077218"/>
            </a:xfrm>
            <a:prstGeom prst="rect">
              <a:avLst/>
            </a:prstGeom>
            <a:solidFill>
              <a:srgbClr val="FFC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études </a:t>
              </a:r>
            </a:p>
            <a:p>
              <a:pPr lvl="0" algn="ctr" eaLnBrk="0" fontAlgn="base" hangingPunct="0">
                <a:spcBef>
                  <a:spcPct val="0"/>
                </a:spcBef>
                <a:spcAft>
                  <a:spcPct val="0"/>
                </a:spcAft>
                <a:defRPr/>
              </a:pPr>
              <a:r>
                <a:rPr lang="fr-FR" altLang="fr-FR" sz="1600" b="1" dirty="0">
                  <a:latin typeface="Arial" charset="0"/>
                </a:rPr>
                <a:t>Analytiques</a:t>
              </a:r>
            </a:p>
            <a:p>
              <a:pPr algn="ctr" eaLnBrk="0" fontAlgn="base" hangingPunct="0">
                <a:spcBef>
                  <a:spcPct val="0"/>
                </a:spcBef>
                <a:spcAft>
                  <a:spcPct val="0"/>
                </a:spcAft>
                <a:defRPr/>
              </a:pPr>
              <a:r>
                <a:rPr lang="fr-FR" altLang="fr-FR" sz="1600" dirty="0">
                  <a:latin typeface="Arial" charset="0"/>
                </a:rPr>
                <a:t>(étiologiques ou </a:t>
              </a:r>
            </a:p>
            <a:p>
              <a:pPr algn="ctr" eaLnBrk="0" fontAlgn="base" hangingPunct="0">
                <a:spcBef>
                  <a:spcPct val="0"/>
                </a:spcBef>
                <a:spcAft>
                  <a:spcPct val="0"/>
                </a:spcAft>
                <a:defRPr/>
              </a:pPr>
              <a:r>
                <a:rPr lang="fr-FR" altLang="fr-FR" sz="1600" dirty="0">
                  <a:latin typeface="Arial" charset="0"/>
                </a:rPr>
                <a:t>pronostiques)</a:t>
              </a:r>
              <a:endParaRPr lang="fr-FR" altLang="fr-FR" sz="1600" b="1" dirty="0">
                <a:latin typeface="Arial" charset="0"/>
              </a:endParaRPr>
            </a:p>
          </p:txBody>
        </p:sp>
      </p:grpSp>
    </p:spTree>
    <p:extLst>
      <p:ext uri="{BB962C8B-B14F-4D97-AF65-F5344CB8AC3E}">
        <p14:creationId xmlns:p14="http://schemas.microsoft.com/office/powerpoint/2010/main" val="16455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56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560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56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15" grpId="0"/>
      <p:bldP spid="1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05680" y="332656"/>
            <a:ext cx="8686800" cy="648072"/>
          </a:xfrm>
        </p:spPr>
        <p:txBody>
          <a:bodyPr>
            <a:noAutofit/>
          </a:bodyPr>
          <a:lstStyle/>
          <a:p>
            <a:r>
              <a:rPr lang="fr-FR" altLang="fr-FR" sz="3200" b="1" dirty="0">
                <a:solidFill>
                  <a:schemeClr val="tx2"/>
                </a:solidFill>
              </a:rPr>
              <a:t>Mesures relatives /mesures absolues</a:t>
            </a:r>
            <a:br>
              <a:rPr lang="fr-FR" altLang="fr-FR" sz="3200" b="1" dirty="0">
                <a:solidFill>
                  <a:schemeClr val="tx2"/>
                </a:solidFill>
              </a:rPr>
            </a:br>
            <a:r>
              <a:rPr lang="fr-FR" altLang="fr-FR" sz="3200" b="1" dirty="0">
                <a:solidFill>
                  <a:schemeClr val="tx2"/>
                </a:solidFill>
              </a:rPr>
              <a:t>efficacité - utilité</a:t>
            </a:r>
          </a:p>
        </p:txBody>
      </p:sp>
      <p:sp>
        <p:nvSpPr>
          <p:cNvPr id="49155" name="Rectangle 3"/>
          <p:cNvSpPr>
            <a:spLocks noGrp="1" noChangeArrowheads="1"/>
          </p:cNvSpPr>
          <p:nvPr>
            <p:ph type="body" idx="1"/>
          </p:nvPr>
        </p:nvSpPr>
        <p:spPr>
          <a:xfrm>
            <a:off x="457200" y="1500326"/>
            <a:ext cx="8229600" cy="4881002"/>
          </a:xfrm>
        </p:spPr>
        <p:txBody>
          <a:bodyPr>
            <a:normAutofit lnSpcReduction="10000"/>
          </a:bodyPr>
          <a:lstStyle/>
          <a:p>
            <a:r>
              <a:rPr lang="fr-FR" altLang="fr-FR" sz="2800" dirty="0"/>
              <a:t>Exemple d’un traitement très efficace associé à un RR de décès de 0.5</a:t>
            </a:r>
          </a:p>
          <a:p>
            <a:pPr lvl="1"/>
            <a:r>
              <a:rPr lang="fr-FR" altLang="fr-FR" sz="2400" dirty="0"/>
              <a:t>Si mortalité de base = 25%</a:t>
            </a:r>
          </a:p>
          <a:p>
            <a:pPr marL="457200" lvl="1" indent="0">
              <a:buNone/>
            </a:pPr>
            <a:r>
              <a:rPr lang="fr-FR" altLang="fr-FR" sz="2400" dirty="0"/>
              <a:t>	Réduction de mortalité de 25%  à 12.5%</a:t>
            </a:r>
          </a:p>
          <a:p>
            <a:pPr marL="457200" lvl="1" indent="0">
              <a:buNone/>
            </a:pPr>
            <a:r>
              <a:rPr lang="fr-FR" altLang="fr-FR" sz="2400" dirty="0"/>
              <a:t>	Quand on traite 100 patients on en sauve 12</a:t>
            </a:r>
          </a:p>
          <a:p>
            <a:pPr marL="457200" lvl="1" indent="0">
              <a:buNone/>
            </a:pPr>
            <a:endParaRPr lang="fr-FR" altLang="fr-FR" dirty="0"/>
          </a:p>
          <a:p>
            <a:pPr lvl="1"/>
            <a:r>
              <a:rPr lang="fr-FR" altLang="fr-FR" sz="2400" dirty="0"/>
              <a:t>Si mortalité de base = 0.5%</a:t>
            </a:r>
          </a:p>
          <a:p>
            <a:pPr marL="457200" lvl="1" indent="0">
              <a:buNone/>
            </a:pPr>
            <a:r>
              <a:rPr lang="fr-FR" altLang="fr-FR" sz="2400" dirty="0"/>
              <a:t>	Réduction de mortalité de 0.5%  à 0.25% </a:t>
            </a:r>
          </a:p>
          <a:p>
            <a:pPr marL="457200" lvl="1" indent="0">
              <a:buNone/>
            </a:pPr>
            <a:r>
              <a:rPr lang="fr-FR" altLang="fr-FR" sz="2400" dirty="0"/>
              <a:t>	Quand on traite 100 patients on en sauve 2</a:t>
            </a:r>
          </a:p>
          <a:p>
            <a:pPr marL="457200" lvl="1" indent="0">
              <a:buNone/>
            </a:pPr>
            <a:r>
              <a:rPr lang="fr-FR" altLang="fr-FR" sz="2400" dirty="0"/>
              <a:t>Donc pour une même efficacité de traitement l’impact de santé publique est très différent en fonction du risque de base en population </a:t>
            </a:r>
          </a:p>
          <a:p>
            <a:pPr marL="457200" lvl="1" indent="0">
              <a:buNone/>
            </a:pPr>
            <a:endParaRPr lang="fr-FR" altLang="fr-FR" sz="2400" dirty="0"/>
          </a:p>
        </p:txBody>
      </p:sp>
      <p:sp>
        <p:nvSpPr>
          <p:cNvPr id="2" name="Espace réservé du numéro de diapositive 1"/>
          <p:cNvSpPr>
            <a:spLocks noGrp="1"/>
          </p:cNvSpPr>
          <p:nvPr>
            <p:ph type="sldNum" sz="quarter" idx="12"/>
          </p:nvPr>
        </p:nvSpPr>
        <p:spPr/>
        <p:txBody>
          <a:bodyPr/>
          <a:lstStyle/>
          <a:p>
            <a:fld id="{B943EEBC-01D1-47DA-9950-BF4FE64FDA11}" type="slidenum">
              <a:rPr lang="fr-FR" smtClean="0"/>
              <a:t>30</a:t>
            </a:fld>
            <a:endParaRPr lang="fr-F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110297424"/>
      </p:ext>
    </p:extLst>
  </p:cSld>
  <p:clrMapOvr>
    <a:masterClrMapping/>
  </p:clrMapOvr>
  <p:transition advTm="135965">
    <p:sndAc>
      <p:stSnd>
        <p:snd r:embed="rId4" name="Appareil photo"/>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611559" y="1115616"/>
            <a:ext cx="8064896" cy="5112568"/>
          </a:xfrm>
        </p:spPr>
        <p:txBody>
          <a:bodyPr>
            <a:normAutofit/>
          </a:bodyPr>
          <a:lstStyle/>
          <a:p>
            <a:r>
              <a:rPr lang="fr-FR" altLang="fr-FR" sz="2400" b="1" dirty="0"/>
              <a:t>Risque d'erreur alpha (première espèce) </a:t>
            </a:r>
            <a:r>
              <a:rPr lang="fr-FR" altLang="fr-FR" sz="2400" dirty="0"/>
              <a:t>risque de conclure à une ≠ qui n’existe pas (5% en général, parfois 2 ou 1%)</a:t>
            </a:r>
          </a:p>
          <a:p>
            <a:r>
              <a:rPr lang="fr-FR" altLang="fr-FR" sz="2400" b="1" dirty="0"/>
              <a:t>Risque d’erreur Beta (deuxième espèce): </a:t>
            </a:r>
            <a:r>
              <a:rPr lang="fr-FR" altLang="fr-FR" sz="2400" dirty="0"/>
              <a:t>risque de ne pas mettre en évidence une ≠ qui existe réellement</a:t>
            </a:r>
          </a:p>
          <a:p>
            <a:r>
              <a:rPr lang="fr-FR" altLang="fr-FR" sz="2400" b="1" dirty="0"/>
              <a:t>Puissance (1-Beta) </a:t>
            </a:r>
            <a:r>
              <a:rPr lang="fr-FR" altLang="fr-FR" sz="2400" dirty="0"/>
              <a:t>: minimum 80%, parfois 90%</a:t>
            </a:r>
          </a:p>
          <a:p>
            <a:endParaRPr lang="fr-FR" altLang="fr-FR" dirty="0"/>
          </a:p>
        </p:txBody>
      </p:sp>
      <p:sp>
        <p:nvSpPr>
          <p:cNvPr id="2" name="Espace réservé du numéro de diapositive 1"/>
          <p:cNvSpPr>
            <a:spLocks noGrp="1"/>
          </p:cNvSpPr>
          <p:nvPr>
            <p:ph type="sldNum" sz="quarter" idx="12"/>
          </p:nvPr>
        </p:nvSpPr>
        <p:spPr/>
        <p:txBody>
          <a:bodyPr/>
          <a:lstStyle/>
          <a:p>
            <a:fld id="{B943EEBC-01D1-47DA-9950-BF4FE64FDA11}" type="slidenum">
              <a:rPr lang="fr-FR" smtClean="0"/>
              <a:t>31</a:t>
            </a:fld>
            <a:endParaRPr lang="fr-FR"/>
          </a:p>
        </p:txBody>
      </p:sp>
      <p:sp>
        <p:nvSpPr>
          <p:cNvPr id="6" name="Rectangle 4"/>
          <p:cNvSpPr>
            <a:spLocks noChangeArrowheads="1"/>
          </p:cNvSpPr>
          <p:nvPr/>
        </p:nvSpPr>
        <p:spPr bwMode="auto">
          <a:xfrm>
            <a:off x="1600200" y="1843608"/>
            <a:ext cx="8534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2"/>
              </a:buClr>
              <a:buSzPct val="90000"/>
              <a:buFont typeface="Wingdings" panose="05000000000000000000" pitchFamily="2" charset="2"/>
              <a:buChar char="n"/>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endParaRPr lang="fr-FR" altLang="fr-FR"/>
          </a:p>
        </p:txBody>
      </p:sp>
      <p:sp>
        <p:nvSpPr>
          <p:cNvPr id="7" name="Rectangle 5"/>
          <p:cNvSpPr>
            <a:spLocks noChangeArrowheads="1"/>
          </p:cNvSpPr>
          <p:nvPr/>
        </p:nvSpPr>
        <p:spPr bwMode="auto">
          <a:xfrm>
            <a:off x="3752850" y="4721374"/>
            <a:ext cx="2200275" cy="865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FR" altLang="fr-FR"/>
          </a:p>
        </p:txBody>
      </p:sp>
      <p:sp>
        <p:nvSpPr>
          <p:cNvPr id="8" name="Rectangle 6"/>
          <p:cNvSpPr>
            <a:spLocks noChangeArrowheads="1"/>
          </p:cNvSpPr>
          <p:nvPr/>
        </p:nvSpPr>
        <p:spPr bwMode="auto">
          <a:xfrm>
            <a:off x="3752851" y="5586561"/>
            <a:ext cx="2200275" cy="866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b="1" dirty="0">
                <a:latin typeface="Arial" panose="020B0604020202020204" pitchFamily="34" charset="0"/>
              </a:rPr>
              <a:t>Erreur bêta</a:t>
            </a:r>
          </a:p>
        </p:txBody>
      </p:sp>
      <p:sp>
        <p:nvSpPr>
          <p:cNvPr id="9" name="Rectangle 7"/>
          <p:cNvSpPr>
            <a:spLocks noChangeArrowheads="1"/>
          </p:cNvSpPr>
          <p:nvPr/>
        </p:nvSpPr>
        <p:spPr bwMode="auto">
          <a:xfrm>
            <a:off x="5953125" y="4721374"/>
            <a:ext cx="2200275" cy="865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b="1" dirty="0">
                <a:latin typeface="Arial" panose="020B0604020202020204" pitchFamily="34" charset="0"/>
              </a:rPr>
              <a:t>Erreur alpha</a:t>
            </a:r>
          </a:p>
        </p:txBody>
      </p:sp>
      <p:sp>
        <p:nvSpPr>
          <p:cNvPr id="10" name="Rectangle 8"/>
          <p:cNvSpPr>
            <a:spLocks noChangeArrowheads="1"/>
          </p:cNvSpPr>
          <p:nvPr/>
        </p:nvSpPr>
        <p:spPr bwMode="auto">
          <a:xfrm>
            <a:off x="5953125" y="5586561"/>
            <a:ext cx="2200275" cy="866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FR" altLang="fr-FR"/>
          </a:p>
        </p:txBody>
      </p:sp>
      <p:sp>
        <p:nvSpPr>
          <p:cNvPr id="11" name="Rectangle 9"/>
          <p:cNvSpPr>
            <a:spLocks noChangeArrowheads="1"/>
          </p:cNvSpPr>
          <p:nvPr/>
        </p:nvSpPr>
        <p:spPr bwMode="auto">
          <a:xfrm>
            <a:off x="1552576" y="4721374"/>
            <a:ext cx="2200275" cy="865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a:latin typeface="Arial" panose="020B0604020202020204" pitchFamily="34" charset="0"/>
              </a:rPr>
              <a:t>Différence</a:t>
            </a:r>
          </a:p>
        </p:txBody>
      </p:sp>
      <p:sp>
        <p:nvSpPr>
          <p:cNvPr id="12" name="Rectangle 10"/>
          <p:cNvSpPr>
            <a:spLocks noChangeArrowheads="1"/>
          </p:cNvSpPr>
          <p:nvPr/>
        </p:nvSpPr>
        <p:spPr bwMode="auto">
          <a:xfrm>
            <a:off x="1552575" y="5586561"/>
            <a:ext cx="2200275" cy="866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dirty="0">
                <a:latin typeface="Arial" panose="020B0604020202020204" pitchFamily="34" charset="0"/>
              </a:rPr>
              <a:t>Pas de différence</a:t>
            </a:r>
          </a:p>
        </p:txBody>
      </p:sp>
      <p:sp>
        <p:nvSpPr>
          <p:cNvPr id="13" name="Rectangle 11"/>
          <p:cNvSpPr>
            <a:spLocks noChangeArrowheads="1"/>
          </p:cNvSpPr>
          <p:nvPr/>
        </p:nvSpPr>
        <p:spPr bwMode="auto">
          <a:xfrm>
            <a:off x="3752849" y="3854599"/>
            <a:ext cx="2200275" cy="866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a:latin typeface="Arial" panose="020B0604020202020204" pitchFamily="34" charset="0"/>
              </a:rPr>
              <a:t>Différence</a:t>
            </a:r>
          </a:p>
        </p:txBody>
      </p:sp>
      <p:sp>
        <p:nvSpPr>
          <p:cNvPr id="14" name="Rectangle 12"/>
          <p:cNvSpPr>
            <a:spLocks noChangeArrowheads="1"/>
          </p:cNvSpPr>
          <p:nvPr/>
        </p:nvSpPr>
        <p:spPr bwMode="auto">
          <a:xfrm>
            <a:off x="5953125" y="3854599"/>
            <a:ext cx="2200275" cy="866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a:latin typeface="Arial" panose="020B0604020202020204" pitchFamily="34" charset="0"/>
              </a:rPr>
              <a:t>Pas de différence</a:t>
            </a:r>
          </a:p>
        </p:txBody>
      </p:sp>
      <p:sp>
        <p:nvSpPr>
          <p:cNvPr id="15" name="Rectangle 13"/>
          <p:cNvSpPr>
            <a:spLocks noChangeArrowheads="1"/>
          </p:cNvSpPr>
          <p:nvPr/>
        </p:nvSpPr>
        <p:spPr bwMode="auto">
          <a:xfrm rot="-5400000">
            <a:off x="409429" y="5315098"/>
            <a:ext cx="1731962" cy="5445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b="1" dirty="0">
                <a:latin typeface="Arial" panose="020B0604020202020204" pitchFamily="34" charset="0"/>
              </a:rPr>
              <a:t>TEST</a:t>
            </a:r>
          </a:p>
        </p:txBody>
      </p:sp>
      <p:sp>
        <p:nvSpPr>
          <p:cNvPr id="16" name="Rectangle 14"/>
          <p:cNvSpPr>
            <a:spLocks noChangeArrowheads="1"/>
          </p:cNvSpPr>
          <p:nvPr/>
        </p:nvSpPr>
        <p:spPr bwMode="auto">
          <a:xfrm>
            <a:off x="3754437" y="3289945"/>
            <a:ext cx="4398962" cy="5619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b="1" dirty="0">
                <a:latin typeface="Arial" panose="020B0604020202020204" pitchFamily="34" charset="0"/>
              </a:rPr>
              <a:t>REALITE</a:t>
            </a:r>
          </a:p>
        </p:txBody>
      </p:sp>
      <p:sp>
        <p:nvSpPr>
          <p:cNvPr id="17" name="Rectangle 16"/>
          <p:cNvSpPr/>
          <p:nvPr/>
        </p:nvSpPr>
        <p:spPr>
          <a:xfrm>
            <a:off x="3752849" y="4872464"/>
            <a:ext cx="2200275" cy="369332"/>
          </a:xfrm>
          <a:prstGeom prst="rect">
            <a:avLst/>
          </a:prstGeom>
        </p:spPr>
        <p:txBody>
          <a:bodyPr wrap="square" anchor="ctr">
            <a:spAutoFit/>
          </a:bodyPr>
          <a:lstStyle/>
          <a:p>
            <a:pPr algn="ctr"/>
            <a:r>
              <a:rPr lang="fr-FR" altLang="fr-FR" b="1" dirty="0">
                <a:latin typeface="Arial" panose="020B0604020202020204" pitchFamily="34" charset="0"/>
              </a:rPr>
              <a:t>Vrai</a:t>
            </a:r>
          </a:p>
        </p:txBody>
      </p:sp>
      <p:sp>
        <p:nvSpPr>
          <p:cNvPr id="18" name="Rectangle 17"/>
          <p:cNvSpPr/>
          <p:nvPr/>
        </p:nvSpPr>
        <p:spPr>
          <a:xfrm>
            <a:off x="5972125" y="5795972"/>
            <a:ext cx="2200275" cy="369332"/>
          </a:xfrm>
          <a:prstGeom prst="rect">
            <a:avLst/>
          </a:prstGeom>
        </p:spPr>
        <p:txBody>
          <a:bodyPr wrap="square" anchor="ctr">
            <a:spAutoFit/>
          </a:bodyPr>
          <a:lstStyle/>
          <a:p>
            <a:pPr algn="ctr"/>
            <a:r>
              <a:rPr lang="fr-FR" altLang="fr-FR" b="1" dirty="0">
                <a:latin typeface="Arial" panose="020B0604020202020204" pitchFamily="34" charset="0"/>
              </a:rPr>
              <a:t>Vrai</a:t>
            </a:r>
          </a:p>
        </p:txBody>
      </p:sp>
      <p:sp>
        <p:nvSpPr>
          <p:cNvPr id="19" name="Rectangle 18"/>
          <p:cNvSpPr/>
          <p:nvPr/>
        </p:nvSpPr>
        <p:spPr>
          <a:xfrm>
            <a:off x="971600" y="260648"/>
            <a:ext cx="6829498" cy="584775"/>
          </a:xfrm>
          <a:prstGeom prst="rect">
            <a:avLst/>
          </a:prstGeom>
        </p:spPr>
        <p:txBody>
          <a:bodyPr wrap="none">
            <a:spAutoFit/>
          </a:bodyPr>
          <a:lstStyle/>
          <a:p>
            <a:r>
              <a:rPr lang="fr-FR" sz="3200" b="1" dirty="0">
                <a:solidFill>
                  <a:schemeClr val="tx2"/>
                </a:solidFill>
                <a:latin typeface="+mj-lt"/>
                <a:ea typeface="+mj-ea"/>
                <a:cs typeface="+mj-cs"/>
              </a:rPr>
              <a:t>Calcul de taille d’échantillon nécessaire</a:t>
            </a:r>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03165692"/>
      </p:ext>
    </p:extLst>
  </p:cSld>
  <p:clrMapOvr>
    <a:masterClrMapping/>
  </p:clrMapOvr>
  <mc:AlternateContent xmlns:mc="http://schemas.openxmlformats.org/markup-compatibility/2006" xmlns:p14="http://schemas.microsoft.com/office/powerpoint/2010/main">
    <mc:Choice Requires="p14">
      <p:transition spd="slow" p14:dur="2000" advTm="78316"/>
    </mc:Choice>
    <mc:Fallback xmlns="">
      <p:transition spd="slow" advTm="78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943EEBC-01D1-47DA-9950-BF4FE64FDA11}" type="slidenum">
              <a:rPr lang="fr-FR" smtClean="0"/>
              <a:t>32</a:t>
            </a:fld>
            <a:endParaRPr lang="fr-FR"/>
          </a:p>
        </p:txBody>
      </p:sp>
      <p:pic>
        <p:nvPicPr>
          <p:cNvPr id="3" name="Image 2" descr="RÃ©sultat de recherche d'images pour &quot;test unilateral vs bilateral&quot;"/>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514600"/>
            <a:ext cx="7416824" cy="3218656"/>
          </a:xfrm>
          <a:prstGeom prst="rect">
            <a:avLst/>
          </a:prstGeom>
          <a:noFill/>
          <a:ln>
            <a:noFill/>
          </a:ln>
        </p:spPr>
      </p:pic>
      <p:sp>
        <p:nvSpPr>
          <p:cNvPr id="4" name="Rectangle 2"/>
          <p:cNvSpPr txBox="1">
            <a:spLocks noChangeArrowheads="1"/>
          </p:cNvSpPr>
          <p:nvPr/>
        </p:nvSpPr>
        <p:spPr>
          <a:xfrm>
            <a:off x="457200" y="260648"/>
            <a:ext cx="8229600" cy="77809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fr-FR" b="1" dirty="0"/>
              <a:t>Rappel stat </a:t>
            </a:r>
          </a:p>
        </p:txBody>
      </p:sp>
      <p:sp>
        <p:nvSpPr>
          <p:cNvPr id="5" name="Rectangle 3"/>
          <p:cNvSpPr txBox="1">
            <a:spLocks noChangeArrowheads="1"/>
          </p:cNvSpPr>
          <p:nvPr/>
        </p:nvSpPr>
        <p:spPr>
          <a:xfrm>
            <a:off x="457200" y="980728"/>
            <a:ext cx="8229600" cy="18248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fr-FR" dirty="0"/>
              <a:t>Test bilatéral ou unilatéral</a:t>
            </a:r>
          </a:p>
          <a:p>
            <a:endParaRPr lang="fr-FR" altLang="fr-FR"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604780729"/>
      </p:ext>
    </p:extLst>
  </p:cSld>
  <p:clrMapOvr>
    <a:masterClrMapping/>
  </p:clrMapOvr>
  <mc:AlternateContent xmlns:mc="http://schemas.openxmlformats.org/markup-compatibility/2006" xmlns:p14="http://schemas.microsoft.com/office/powerpoint/2010/main">
    <mc:Choice Requires="p14">
      <p:transition spd="slow" p14:dur="2000" advTm="60787"/>
    </mc:Choice>
    <mc:Fallback xmlns="">
      <p:transition spd="slow" advTm="60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943EEBC-01D1-47DA-9950-BF4FE64FDA11}" type="slidenum">
              <a:rPr lang="fr-FR" smtClean="0"/>
              <a:t>33</a:t>
            </a:fld>
            <a:endParaRPr lang="fr-FR"/>
          </a:p>
        </p:txBody>
      </p:sp>
      <p:pic>
        <p:nvPicPr>
          <p:cNvPr id="6146" name="Picture 2" descr="Image associÃ©e"/>
          <p:cNvPicPr>
            <a:picLocks noChangeAspect="1" noChangeArrowheads="1"/>
          </p:cNvPicPr>
          <p:nvPr/>
        </p:nvPicPr>
        <p:blipFill rotWithShape="1">
          <a:blip r:embed="rId5">
            <a:extLst>
              <a:ext uri="{28A0092B-C50C-407E-A947-70E740481C1C}">
                <a14:useLocalDpi xmlns:a14="http://schemas.microsoft.com/office/drawing/2010/main" val="0"/>
              </a:ext>
            </a:extLst>
          </a:blip>
          <a:srcRect t="25548"/>
          <a:stretch/>
        </p:blipFill>
        <p:spPr bwMode="auto">
          <a:xfrm>
            <a:off x="-36512" y="1988840"/>
            <a:ext cx="8604448" cy="480464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7650324" y="2771636"/>
            <a:ext cx="1835224" cy="369332"/>
          </a:xfrm>
          <a:prstGeom prst="rect">
            <a:avLst/>
          </a:prstGeom>
          <a:solidFill>
            <a:schemeClr val="bg1"/>
          </a:solidFill>
        </p:spPr>
        <p:txBody>
          <a:bodyPr wrap="square" rtlCol="0">
            <a:spAutoFit/>
          </a:bodyPr>
          <a:lstStyle/>
          <a:p>
            <a:r>
              <a:rPr lang="fr-FR" dirty="0"/>
              <a:t>Risque Relatif </a:t>
            </a:r>
          </a:p>
        </p:txBody>
      </p:sp>
      <p:sp>
        <p:nvSpPr>
          <p:cNvPr id="9" name="Text Box 9"/>
          <p:cNvSpPr txBox="1">
            <a:spLocks noChangeArrowheads="1"/>
          </p:cNvSpPr>
          <p:nvPr/>
        </p:nvSpPr>
        <p:spPr bwMode="auto">
          <a:xfrm>
            <a:off x="899592" y="2010728"/>
            <a:ext cx="3069657"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400" dirty="0">
                <a:latin typeface="Arial" pitchFamily="34" charset="0"/>
              </a:rPr>
              <a:t>traitement nouveau &gt; traitement </a:t>
            </a:r>
            <a:r>
              <a:rPr lang="fr-FR" altLang="fr-FR" sz="1400" dirty="0" err="1">
                <a:latin typeface="Arial" pitchFamily="34" charset="0"/>
              </a:rPr>
              <a:t>ref</a:t>
            </a:r>
            <a:endParaRPr lang="fr-FR" altLang="fr-FR" sz="4000" dirty="0"/>
          </a:p>
        </p:txBody>
      </p:sp>
      <p:sp>
        <p:nvSpPr>
          <p:cNvPr id="10" name="Text Box 10"/>
          <p:cNvSpPr txBox="1">
            <a:spLocks noChangeArrowheads="1"/>
          </p:cNvSpPr>
          <p:nvPr/>
        </p:nvSpPr>
        <p:spPr bwMode="auto">
          <a:xfrm>
            <a:off x="4499992" y="2010728"/>
            <a:ext cx="3268144" cy="3201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400" dirty="0">
                <a:latin typeface="Arial" pitchFamily="34" charset="0"/>
              </a:rPr>
              <a:t>traitement nouveau &lt; traitement </a:t>
            </a:r>
            <a:r>
              <a:rPr lang="fr-FR" altLang="fr-FR" sz="1400" dirty="0" err="1">
                <a:latin typeface="Arial" pitchFamily="34" charset="0"/>
              </a:rPr>
              <a:t>ref</a:t>
            </a:r>
            <a:endParaRPr lang="fr-FR" altLang="fr-FR" sz="4000" dirty="0"/>
          </a:p>
        </p:txBody>
      </p:sp>
      <p:sp>
        <p:nvSpPr>
          <p:cNvPr id="11" name="Rectangle 2"/>
          <p:cNvSpPr txBox="1">
            <a:spLocks noChangeArrowheads="1"/>
          </p:cNvSpPr>
          <p:nvPr/>
        </p:nvSpPr>
        <p:spPr>
          <a:xfrm>
            <a:off x="457200" y="260648"/>
            <a:ext cx="8229600" cy="77809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fr-FR" b="1" dirty="0"/>
              <a:t>Rappel stat </a:t>
            </a:r>
          </a:p>
        </p:txBody>
      </p:sp>
      <p:sp>
        <p:nvSpPr>
          <p:cNvPr id="12" name="Rectangle 3"/>
          <p:cNvSpPr txBox="1">
            <a:spLocks noChangeArrowheads="1"/>
          </p:cNvSpPr>
          <p:nvPr/>
        </p:nvSpPr>
        <p:spPr>
          <a:xfrm>
            <a:off x="457200" y="980728"/>
            <a:ext cx="8229600" cy="18248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fr-FR" dirty="0"/>
              <a:t>Bilatéral / unilatéral</a:t>
            </a:r>
          </a:p>
          <a:p>
            <a:endParaRPr lang="fr-FR" alt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527405245"/>
      </p:ext>
    </p:extLst>
  </p:cSld>
  <p:clrMapOvr>
    <a:masterClrMapping/>
  </p:clrMapOvr>
  <mc:AlternateContent xmlns:mc="http://schemas.openxmlformats.org/markup-compatibility/2006" xmlns:p14="http://schemas.microsoft.com/office/powerpoint/2010/main">
    <mc:Choice Requires="p14">
      <p:transition spd="slow" p14:dur="2000" advTm="44307"/>
    </mc:Choice>
    <mc:Fallback xmlns="">
      <p:transition spd="slow" advTm="44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773CF73B-EE6F-4DE0-8BB2-250E1D09050D}" type="slidenum">
              <a:rPr lang="fr-FR" smtClean="0"/>
              <a:pPr>
                <a:defRPr/>
              </a:pPr>
              <a:t>34</a:t>
            </a:fld>
            <a:endParaRPr lang="fr-FR"/>
          </a:p>
        </p:txBody>
      </p:sp>
      <p:sp>
        <p:nvSpPr>
          <p:cNvPr id="6" name="Titre 1"/>
          <p:cNvSpPr txBox="1">
            <a:spLocks/>
          </p:cNvSpPr>
          <p:nvPr/>
        </p:nvSpPr>
        <p:spPr bwMode="auto">
          <a:xfrm>
            <a:off x="827584" y="332656"/>
            <a:ext cx="82296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3600" dirty="0">
                <a:solidFill>
                  <a:schemeClr val="accent6"/>
                </a:solidFill>
              </a:rPr>
              <a:t>A RETENIR  :</a:t>
            </a:r>
          </a:p>
        </p:txBody>
      </p:sp>
      <p:sp>
        <p:nvSpPr>
          <p:cNvPr id="7" name="Espace réservé du contenu 2"/>
          <p:cNvSpPr txBox="1">
            <a:spLocks/>
          </p:cNvSpPr>
          <p:nvPr/>
        </p:nvSpPr>
        <p:spPr bwMode="auto">
          <a:xfrm>
            <a:off x="323528" y="1124744"/>
            <a:ext cx="8833951" cy="523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fr-FR" sz="2800" dirty="0"/>
              <a:t>Reconnaitre la question de recherche (PICO ou PFCO)</a:t>
            </a:r>
            <a:endParaRPr lang="fr-FR" sz="2200" dirty="0"/>
          </a:p>
          <a:p>
            <a:pPr>
              <a:lnSpc>
                <a:spcPts val="2000"/>
              </a:lnSpc>
              <a:spcBef>
                <a:spcPts val="1200"/>
              </a:spcBef>
              <a:spcAft>
                <a:spcPts val="1200"/>
              </a:spcAft>
              <a:defRPr/>
            </a:pPr>
            <a:r>
              <a:rPr lang="fr-FR" sz="2800" dirty="0"/>
              <a:t>Reconnaitre le(s) critère(s) de jugement</a:t>
            </a:r>
          </a:p>
          <a:p>
            <a:pPr>
              <a:lnSpc>
                <a:spcPts val="2000"/>
              </a:lnSpc>
              <a:spcBef>
                <a:spcPts val="1200"/>
              </a:spcBef>
              <a:spcAft>
                <a:spcPts val="1200"/>
              </a:spcAft>
              <a:defRPr/>
            </a:pPr>
            <a:r>
              <a:rPr lang="fr-FR" sz="2800" dirty="0"/>
              <a:t>Identifier la variable dépendante et son type</a:t>
            </a:r>
          </a:p>
          <a:p>
            <a:pPr>
              <a:lnSpc>
                <a:spcPts val="2000"/>
              </a:lnSpc>
              <a:spcBef>
                <a:spcPts val="1200"/>
              </a:spcBef>
              <a:spcAft>
                <a:spcPts val="1200"/>
              </a:spcAft>
              <a:defRPr/>
            </a:pPr>
            <a:r>
              <a:rPr lang="fr-FR" sz="2800" dirty="0"/>
              <a:t>Identifier les variables indépendantes et leur type</a:t>
            </a:r>
          </a:p>
          <a:p>
            <a:pPr>
              <a:lnSpc>
                <a:spcPts val="2000"/>
              </a:lnSpc>
              <a:spcBef>
                <a:spcPts val="1200"/>
              </a:spcBef>
              <a:spcAft>
                <a:spcPts val="1200"/>
              </a:spcAft>
              <a:defRPr/>
            </a:pPr>
            <a:r>
              <a:rPr lang="fr-FR" sz="2800" dirty="0"/>
              <a:t>Savoir lire un tableau de résultats</a:t>
            </a:r>
          </a:p>
          <a:p>
            <a:pPr>
              <a:lnSpc>
                <a:spcPts val="2000"/>
              </a:lnSpc>
              <a:spcBef>
                <a:spcPts val="1200"/>
              </a:spcBef>
              <a:spcAft>
                <a:spcPts val="1200"/>
              </a:spcAft>
              <a:defRPr/>
            </a:pPr>
            <a:r>
              <a:rPr lang="fr-FR" sz="2800" dirty="0"/>
              <a:t>Savoir interpréter un tableau de résultats en le replaçant dans le contexte</a:t>
            </a:r>
          </a:p>
          <a:p>
            <a:pPr>
              <a:lnSpc>
                <a:spcPts val="2000"/>
              </a:lnSpc>
              <a:spcBef>
                <a:spcPts val="1200"/>
              </a:spcBef>
              <a:spcAft>
                <a:spcPts val="1200"/>
              </a:spcAft>
              <a:defRPr/>
            </a:pPr>
            <a:r>
              <a:rPr lang="fr-FR" sz="2800" dirty="0"/>
              <a:t>Savoir reconnaitre les différents types de variables et de modèles de régression et savoir en interpréter les résultats</a:t>
            </a:r>
          </a:p>
          <a:p>
            <a:pPr>
              <a:lnSpc>
                <a:spcPts val="2000"/>
              </a:lnSpc>
              <a:spcBef>
                <a:spcPts val="1200"/>
              </a:spcBef>
              <a:spcAft>
                <a:spcPts val="1200"/>
              </a:spcAft>
              <a:defRPr/>
            </a:pPr>
            <a:r>
              <a:rPr lang="fr-FR" sz="2800" dirty="0"/>
              <a:t>Différencier risque absolu et risque relatif</a:t>
            </a:r>
            <a:br>
              <a:rPr lang="fr-FR" sz="2800" dirty="0"/>
            </a:br>
            <a:endParaRPr lang="fr-FR" sz="2800" dirty="0"/>
          </a:p>
          <a:p>
            <a:pPr>
              <a:buClr>
                <a:schemeClr val="accent6"/>
              </a:buClr>
            </a:pPr>
            <a:endParaRPr lang="fr-FR" sz="2000" b="1" dirty="0"/>
          </a:p>
          <a:p>
            <a:endParaRPr lang="fr-FR" dirty="0">
              <a:solidFill>
                <a:schemeClr val="accent6"/>
              </a:solidFill>
            </a:endParaRPr>
          </a:p>
        </p:txBody>
      </p:sp>
      <p:cxnSp>
        <p:nvCxnSpPr>
          <p:cNvPr id="8" name="Connecteur droit 7"/>
          <p:cNvCxnSpPr/>
          <p:nvPr/>
        </p:nvCxnSpPr>
        <p:spPr>
          <a:xfrm rot="-10800000" flipV="1">
            <a:off x="395288" y="836712"/>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9" name="Picture 3" descr="D:\Donnée 2\Monique\Appels à projets 2012-2013\Diaporama LYON EST\a-reteni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595" y="329687"/>
            <a:ext cx="385981" cy="37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478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773CF73B-EE6F-4DE0-8BB2-250E1D09050D}" type="slidenum">
              <a:rPr lang="fr-FR" smtClean="0"/>
              <a:pPr>
                <a:defRPr/>
              </a:pPr>
              <a:t>35</a:t>
            </a:fld>
            <a:endParaRPr lang="fr-FR"/>
          </a:p>
        </p:txBody>
      </p:sp>
      <p:sp>
        <p:nvSpPr>
          <p:cNvPr id="5" name="ZoneTexte 4"/>
          <p:cNvSpPr txBox="1"/>
          <p:nvPr/>
        </p:nvSpPr>
        <p:spPr>
          <a:xfrm>
            <a:off x="755576" y="1832035"/>
            <a:ext cx="7632848" cy="2062103"/>
          </a:xfrm>
          <a:prstGeom prst="rect">
            <a:avLst/>
          </a:prstGeom>
          <a:noFill/>
        </p:spPr>
        <p:txBody>
          <a:bodyPr wrap="square" rtlCol="0">
            <a:spAutoFit/>
          </a:bodyPr>
          <a:lstStyle/>
          <a:p>
            <a:pPr algn="ctr"/>
            <a:endParaRPr lang="fr-FR" sz="3200" dirty="0"/>
          </a:p>
          <a:p>
            <a:pPr algn="ctr"/>
            <a:r>
              <a:rPr lang="fr-FR" sz="3200" dirty="0"/>
              <a:t>Julie </a:t>
            </a:r>
            <a:r>
              <a:rPr lang="fr-FR" sz="3200" dirty="0" err="1"/>
              <a:t>Haesebaert</a:t>
            </a:r>
            <a:endParaRPr lang="fr-FR" sz="3200" dirty="0"/>
          </a:p>
          <a:p>
            <a:pPr algn="ctr"/>
            <a:r>
              <a:rPr lang="fr-FR" sz="3200" dirty="0">
                <a:hlinkClick r:id="rId3"/>
              </a:rPr>
              <a:t>julie.haesebaert@chu-lyon.fr</a:t>
            </a:r>
            <a:endParaRPr lang="fr-FR" sz="3200" dirty="0"/>
          </a:p>
          <a:p>
            <a:pPr algn="ctr"/>
            <a:endParaRPr lang="fr-FR" sz="3200" dirty="0"/>
          </a:p>
        </p:txBody>
      </p:sp>
      <p:sp>
        <p:nvSpPr>
          <p:cNvPr id="6" name="Titre 1"/>
          <p:cNvSpPr txBox="1">
            <a:spLocks/>
          </p:cNvSpPr>
          <p:nvPr/>
        </p:nvSpPr>
        <p:spPr bwMode="auto">
          <a:xfrm>
            <a:off x="3023828" y="103358"/>
            <a:ext cx="352937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4000" b="1" dirty="0">
                <a:solidFill>
                  <a:schemeClr val="tx1">
                    <a:lumMod val="65000"/>
                    <a:lumOff val="35000"/>
                  </a:schemeClr>
                </a:solidFill>
              </a:rPr>
              <a:t>Des questions ?</a:t>
            </a:r>
          </a:p>
        </p:txBody>
      </p:sp>
    </p:spTree>
    <p:extLst>
      <p:ext uri="{BB962C8B-B14F-4D97-AF65-F5344CB8AC3E}">
        <p14:creationId xmlns:p14="http://schemas.microsoft.com/office/powerpoint/2010/main" val="2621056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395288" y="729190"/>
            <a:ext cx="8929240" cy="5793833"/>
          </a:xfrm>
          <a:prstGeom prst="rect">
            <a:avLst/>
          </a:prstGeom>
          <a:noFill/>
          <a:ln w="9525">
            <a:noFill/>
            <a:miter lim="800000"/>
            <a:headEnd/>
            <a:tailEnd/>
          </a:ln>
        </p:spPr>
        <p:txBody>
          <a:bodyPr wrap="square" lIns="228528" tIns="152352" rIns="244398" bIns="38088" anchor="ctr">
            <a:spAutoFit/>
          </a:bodyPr>
          <a:lstStyle/>
          <a:p>
            <a:pPr marL="0" lvl="3">
              <a:defRPr/>
            </a:pPr>
            <a:r>
              <a:rPr lang="fr-FR" sz="2800" b="1" dirty="0"/>
              <a:t>Etude expérimentale </a:t>
            </a:r>
            <a:r>
              <a:rPr lang="fr-FR" sz="2800" b="1" dirty="0">
                <a:solidFill>
                  <a:srgbClr val="00B050"/>
                </a:solidFill>
                <a:cs typeface="Times New Roman" pitchFamily="18" charset="0"/>
              </a:rPr>
              <a:t>P</a:t>
            </a:r>
            <a:r>
              <a:rPr lang="fr-FR" sz="2800" b="1" dirty="0">
                <a:solidFill>
                  <a:srgbClr val="CC3300"/>
                </a:solidFill>
                <a:cs typeface="Times New Roman" pitchFamily="18" charset="0"/>
              </a:rPr>
              <a:t>I</a:t>
            </a:r>
            <a:r>
              <a:rPr lang="fr-FR" sz="2800" b="1" dirty="0">
                <a:solidFill>
                  <a:srgbClr val="FF0000"/>
                </a:solidFill>
                <a:cs typeface="Times New Roman" pitchFamily="18" charset="0"/>
              </a:rPr>
              <a:t>C</a:t>
            </a:r>
            <a:r>
              <a:rPr lang="fr-FR" sz="2800" b="1" dirty="0">
                <a:solidFill>
                  <a:srgbClr val="00B0F0"/>
                </a:solidFill>
                <a:cs typeface="Times New Roman" pitchFamily="18" charset="0"/>
              </a:rPr>
              <a:t>O - </a:t>
            </a:r>
            <a:r>
              <a:rPr lang="fr-FR" sz="2800" i="1" dirty="0">
                <a:cs typeface="Times New Roman" pitchFamily="18" charset="0"/>
              </a:rPr>
              <a:t>Question : existe-t-il une </a:t>
            </a:r>
            <a:r>
              <a:rPr lang="fr-FR" sz="2800" b="1" i="1" u="sng" dirty="0">
                <a:cs typeface="Times New Roman" pitchFamily="18" charset="0"/>
              </a:rPr>
              <a:t>association</a:t>
            </a:r>
            <a:r>
              <a:rPr lang="fr-FR" sz="2800" i="1" dirty="0">
                <a:cs typeface="Times New Roman" pitchFamily="18" charset="0"/>
              </a:rPr>
              <a:t> entre traitement et </a:t>
            </a:r>
            <a:r>
              <a:rPr lang="fr-FR" sz="2800" i="1" dirty="0" err="1">
                <a:cs typeface="Times New Roman" pitchFamily="18" charset="0"/>
              </a:rPr>
              <a:t>outcome</a:t>
            </a:r>
            <a:r>
              <a:rPr lang="fr-FR" sz="2800" i="1" dirty="0">
                <a:cs typeface="Times New Roman" pitchFamily="18" charset="0"/>
              </a:rPr>
              <a:t>?</a:t>
            </a:r>
            <a:endParaRPr lang="fr-FR" sz="2800" i="1" dirty="0"/>
          </a:p>
          <a:p>
            <a:pPr>
              <a:defRPr/>
            </a:pPr>
            <a:r>
              <a:rPr lang="fr-FR" sz="2800" b="1" dirty="0">
                <a:solidFill>
                  <a:srgbClr val="00B050"/>
                </a:solidFill>
                <a:cs typeface="Times New Roman" pitchFamily="18" charset="0"/>
              </a:rPr>
              <a:t>P</a:t>
            </a:r>
            <a:r>
              <a:rPr lang="fr-FR" sz="2800" b="1" dirty="0">
                <a:cs typeface="Times New Roman" pitchFamily="18" charset="0"/>
              </a:rPr>
              <a:t>atients</a:t>
            </a:r>
          </a:p>
          <a:p>
            <a:pPr marL="1790700" indent="-1790700">
              <a:defRPr/>
            </a:pPr>
            <a:r>
              <a:rPr lang="fr-FR" sz="2800" b="1" dirty="0">
                <a:solidFill>
                  <a:srgbClr val="CC3300"/>
                </a:solidFill>
                <a:cs typeface="Times New Roman" pitchFamily="18" charset="0"/>
              </a:rPr>
              <a:t>I</a:t>
            </a:r>
            <a:r>
              <a:rPr lang="fr-FR" sz="2800" b="1" dirty="0">
                <a:cs typeface="Times New Roman" pitchFamily="18" charset="0"/>
              </a:rPr>
              <a:t>ntervention </a:t>
            </a:r>
          </a:p>
          <a:p>
            <a:pPr>
              <a:defRPr/>
            </a:pPr>
            <a:r>
              <a:rPr lang="fr-FR" sz="2800" b="1" dirty="0">
                <a:solidFill>
                  <a:srgbClr val="FF0000"/>
                </a:solidFill>
                <a:cs typeface="Times New Roman" pitchFamily="18" charset="0"/>
              </a:rPr>
              <a:t>C</a:t>
            </a:r>
            <a:r>
              <a:rPr lang="fr-FR" sz="2800" b="1" dirty="0">
                <a:cs typeface="Times New Roman" pitchFamily="18" charset="0"/>
              </a:rPr>
              <a:t>omparaison </a:t>
            </a:r>
            <a:endParaRPr lang="fr-FR" sz="2800" dirty="0">
              <a:cs typeface="Times New Roman" pitchFamily="18" charset="0"/>
            </a:endParaRPr>
          </a:p>
          <a:p>
            <a:pPr>
              <a:defRPr/>
            </a:pPr>
            <a:r>
              <a:rPr lang="fr-FR" sz="2800" b="1" dirty="0" err="1">
                <a:solidFill>
                  <a:srgbClr val="00B0F0"/>
                </a:solidFill>
                <a:cs typeface="Times New Roman" pitchFamily="18" charset="0"/>
              </a:rPr>
              <a:t>O</a:t>
            </a:r>
            <a:r>
              <a:rPr lang="fr-FR" sz="2800" b="1" dirty="0" err="1">
                <a:cs typeface="Times New Roman" pitchFamily="18" charset="0"/>
              </a:rPr>
              <a:t>utcome</a:t>
            </a:r>
            <a:r>
              <a:rPr lang="fr-FR" sz="2800" b="1" dirty="0">
                <a:cs typeface="Times New Roman" pitchFamily="18" charset="0"/>
              </a:rPr>
              <a:t> (critère de jugement)</a:t>
            </a:r>
          </a:p>
          <a:p>
            <a:pPr>
              <a:defRPr/>
            </a:pPr>
            <a:endParaRPr lang="fr-FR" sz="2800" b="1" dirty="0">
              <a:cs typeface="Times New Roman" pitchFamily="18" charset="0"/>
            </a:endParaRPr>
          </a:p>
          <a:p>
            <a:pPr marL="0" lvl="3">
              <a:defRPr/>
            </a:pPr>
            <a:r>
              <a:rPr lang="fr-FR" sz="2800" b="1" dirty="0"/>
              <a:t>Étude observationnelle </a:t>
            </a:r>
            <a:r>
              <a:rPr lang="fr-FR" sz="2800" b="1" dirty="0">
                <a:cs typeface="Times New Roman" pitchFamily="18" charset="0"/>
              </a:rPr>
              <a:t> </a:t>
            </a:r>
            <a:r>
              <a:rPr lang="fr-FR" sz="2800" b="1" dirty="0">
                <a:solidFill>
                  <a:srgbClr val="00B050"/>
                </a:solidFill>
                <a:cs typeface="Times New Roman" pitchFamily="18" charset="0"/>
              </a:rPr>
              <a:t>P</a:t>
            </a:r>
            <a:r>
              <a:rPr lang="fr-FR" sz="2800" b="1" dirty="0">
                <a:solidFill>
                  <a:srgbClr val="CC3300"/>
                </a:solidFill>
                <a:cs typeface="Times New Roman" pitchFamily="18" charset="0"/>
              </a:rPr>
              <a:t>F</a:t>
            </a:r>
            <a:r>
              <a:rPr lang="fr-FR" sz="2800" b="1" dirty="0">
                <a:solidFill>
                  <a:srgbClr val="FF0000"/>
                </a:solidFill>
                <a:cs typeface="Times New Roman" pitchFamily="18" charset="0"/>
              </a:rPr>
              <a:t>C</a:t>
            </a:r>
            <a:r>
              <a:rPr lang="fr-FR" sz="2800" b="1" dirty="0">
                <a:solidFill>
                  <a:srgbClr val="00B0F0"/>
                </a:solidFill>
                <a:cs typeface="Times New Roman" pitchFamily="18" charset="0"/>
              </a:rPr>
              <a:t>O - </a:t>
            </a:r>
            <a:r>
              <a:rPr lang="fr-FR" sz="2800" i="1" dirty="0">
                <a:cs typeface="Times New Roman" pitchFamily="18" charset="0"/>
              </a:rPr>
              <a:t>Question : existe-t-il une </a:t>
            </a:r>
            <a:r>
              <a:rPr lang="fr-FR" sz="2800" b="1" i="1" u="sng" dirty="0">
                <a:cs typeface="Times New Roman" pitchFamily="18" charset="0"/>
              </a:rPr>
              <a:t>association</a:t>
            </a:r>
            <a:r>
              <a:rPr lang="fr-FR" sz="2800" i="1" dirty="0">
                <a:cs typeface="Times New Roman" pitchFamily="18" charset="0"/>
              </a:rPr>
              <a:t> entre un FDR et </a:t>
            </a:r>
            <a:r>
              <a:rPr lang="fr-FR" sz="2800" i="1" dirty="0" err="1">
                <a:cs typeface="Times New Roman" pitchFamily="18" charset="0"/>
              </a:rPr>
              <a:t>outcome</a:t>
            </a:r>
            <a:r>
              <a:rPr lang="fr-FR" sz="2800" i="1" dirty="0">
                <a:cs typeface="Times New Roman" pitchFamily="18" charset="0"/>
              </a:rPr>
              <a:t>?</a:t>
            </a:r>
            <a:endParaRPr lang="fr-FR" sz="2800" i="1" dirty="0"/>
          </a:p>
          <a:p>
            <a:pPr>
              <a:defRPr/>
            </a:pPr>
            <a:r>
              <a:rPr lang="fr-FR" sz="2800" b="1" dirty="0">
                <a:solidFill>
                  <a:srgbClr val="00B050"/>
                </a:solidFill>
                <a:cs typeface="Times New Roman" pitchFamily="18" charset="0"/>
              </a:rPr>
              <a:t>P</a:t>
            </a:r>
            <a:r>
              <a:rPr lang="fr-FR" sz="2800" b="1" dirty="0">
                <a:cs typeface="Times New Roman" pitchFamily="18" charset="0"/>
              </a:rPr>
              <a:t>atients/</a:t>
            </a:r>
            <a:r>
              <a:rPr lang="fr-FR" sz="2800" b="1" dirty="0">
                <a:solidFill>
                  <a:srgbClr val="00B050"/>
                </a:solidFill>
                <a:cs typeface="Times New Roman" pitchFamily="18" charset="0"/>
              </a:rPr>
              <a:t>P</a:t>
            </a:r>
            <a:r>
              <a:rPr lang="fr-FR" sz="2800" b="1" dirty="0">
                <a:cs typeface="Times New Roman" pitchFamily="18" charset="0"/>
              </a:rPr>
              <a:t>ersonnes</a:t>
            </a:r>
          </a:p>
          <a:p>
            <a:pPr marL="1790700" indent="-1790700">
              <a:defRPr/>
            </a:pPr>
            <a:r>
              <a:rPr lang="fr-FR" sz="2800" b="1" dirty="0">
                <a:solidFill>
                  <a:srgbClr val="CC3300"/>
                </a:solidFill>
                <a:cs typeface="Times New Roman" pitchFamily="18" charset="0"/>
              </a:rPr>
              <a:t>F</a:t>
            </a:r>
            <a:r>
              <a:rPr lang="fr-FR" sz="2800" b="1" dirty="0">
                <a:cs typeface="Times New Roman" pitchFamily="18" charset="0"/>
              </a:rPr>
              <a:t>acteur d’exposition ou </a:t>
            </a:r>
            <a:r>
              <a:rPr lang="fr-FR" sz="2800" b="1" dirty="0">
                <a:solidFill>
                  <a:srgbClr val="CC3300"/>
                </a:solidFill>
                <a:cs typeface="Times New Roman" pitchFamily="18" charset="0"/>
              </a:rPr>
              <a:t>F</a:t>
            </a:r>
            <a:r>
              <a:rPr lang="fr-FR" sz="2800" b="1" dirty="0">
                <a:cs typeface="Times New Roman" pitchFamily="18" charset="0"/>
              </a:rPr>
              <a:t>acteur pronostique</a:t>
            </a:r>
          </a:p>
          <a:p>
            <a:pPr>
              <a:defRPr/>
            </a:pPr>
            <a:r>
              <a:rPr lang="fr-FR" sz="2800" b="1" dirty="0">
                <a:solidFill>
                  <a:srgbClr val="FF0000"/>
                </a:solidFill>
                <a:cs typeface="Times New Roman" pitchFamily="18" charset="0"/>
              </a:rPr>
              <a:t>C</a:t>
            </a:r>
            <a:r>
              <a:rPr lang="fr-FR" sz="2800" b="1" dirty="0">
                <a:cs typeface="Times New Roman" pitchFamily="18" charset="0"/>
              </a:rPr>
              <a:t>omparaison </a:t>
            </a:r>
            <a:endParaRPr lang="fr-FR" sz="2800" dirty="0">
              <a:cs typeface="Times New Roman" pitchFamily="18" charset="0"/>
            </a:endParaRPr>
          </a:p>
          <a:p>
            <a:pPr>
              <a:defRPr/>
            </a:pPr>
            <a:r>
              <a:rPr lang="fr-FR" sz="2800" b="1" dirty="0" err="1">
                <a:solidFill>
                  <a:srgbClr val="00B0F0"/>
                </a:solidFill>
                <a:cs typeface="Times New Roman" pitchFamily="18" charset="0"/>
              </a:rPr>
              <a:t>O</a:t>
            </a:r>
            <a:r>
              <a:rPr lang="fr-FR" sz="2800" b="1" dirty="0" err="1">
                <a:cs typeface="Times New Roman" pitchFamily="18" charset="0"/>
              </a:rPr>
              <a:t>utcome</a:t>
            </a:r>
            <a:r>
              <a:rPr lang="fr-FR" sz="2800" b="1" dirty="0">
                <a:cs typeface="Times New Roman" pitchFamily="18" charset="0"/>
              </a:rPr>
              <a:t> (critère de jugement)</a:t>
            </a:r>
            <a:endParaRPr lang="fr-FR" sz="2800" b="1" dirty="0">
              <a:latin typeface="+mn-lt"/>
              <a:cs typeface="Times New Roman" pitchFamily="18" charset="0"/>
            </a:endParaRPr>
          </a:p>
        </p:txBody>
      </p:sp>
      <p:sp>
        <p:nvSpPr>
          <p:cNvPr id="12291" name="ZoneTexte 2"/>
          <p:cNvSpPr txBox="1">
            <a:spLocks noChangeArrowheads="1"/>
          </p:cNvSpPr>
          <p:nvPr/>
        </p:nvSpPr>
        <p:spPr bwMode="auto">
          <a:xfrm>
            <a:off x="395288" y="-99392"/>
            <a:ext cx="8208962" cy="646331"/>
          </a:xfrm>
          <a:prstGeom prst="rect">
            <a:avLst/>
          </a:prstGeom>
          <a:noFill/>
          <a:ln w="9525">
            <a:noFill/>
            <a:miter lim="800000"/>
            <a:headEnd/>
            <a:tailEnd/>
          </a:ln>
        </p:spPr>
        <p:txBody>
          <a:bodyPr>
            <a:spAutoFit/>
          </a:bodyPr>
          <a:lstStyle/>
          <a:p>
            <a:pPr marL="0" lvl="3" algn="ctr">
              <a:defRPr/>
            </a:pPr>
            <a:r>
              <a:rPr lang="fr-FR" sz="3600" b="1" dirty="0"/>
              <a:t>C</a:t>
            </a:r>
            <a:r>
              <a:rPr lang="fr-FR" sz="3600" b="1" dirty="0">
                <a:latin typeface="+mn-lt"/>
              </a:rPr>
              <a:t>omposantes de la question de recherche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845142033"/>
      </p:ext>
    </p:extLst>
  </p:cSld>
  <p:clrMapOvr>
    <a:masterClrMapping/>
  </p:clrMapOvr>
  <mc:AlternateContent xmlns:mc="http://schemas.openxmlformats.org/markup-compatibility/2006" xmlns:p14="http://schemas.microsoft.com/office/powerpoint/2010/main">
    <mc:Choice Requires="p14">
      <p:transition spd="slow" p14:dur="2000" advTm="46835"/>
    </mc:Choice>
    <mc:Fallback xmlns="">
      <p:transition spd="slow" advTm="46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différents types de variables</a:t>
            </a:r>
          </a:p>
        </p:txBody>
      </p:sp>
      <p:sp>
        <p:nvSpPr>
          <p:cNvPr id="3" name="Espace réservé du contenu 2"/>
          <p:cNvSpPr>
            <a:spLocks noGrp="1"/>
          </p:cNvSpPr>
          <p:nvPr>
            <p:ph idx="1"/>
          </p:nvPr>
        </p:nvSpPr>
        <p:spPr/>
        <p:txBody>
          <a:bodyPr>
            <a:normAutofit fontScale="92500" lnSpcReduction="20000"/>
          </a:bodyPr>
          <a:lstStyle/>
          <a:p>
            <a:r>
              <a:rPr lang="fr-FR" dirty="0"/>
              <a:t>Qualitatives</a:t>
            </a:r>
          </a:p>
          <a:p>
            <a:pPr lvl="1"/>
            <a:r>
              <a:rPr lang="fr-FR" dirty="0"/>
              <a:t>Une valeur sans unité de mesure</a:t>
            </a:r>
          </a:p>
          <a:p>
            <a:pPr lvl="3"/>
            <a:r>
              <a:rPr lang="fr-FR" dirty="0"/>
              <a:t>ex : sexe, groupe sanguin, nationalité …</a:t>
            </a:r>
          </a:p>
          <a:p>
            <a:endParaRPr lang="fr-FR" dirty="0"/>
          </a:p>
          <a:p>
            <a:pPr lvl="1"/>
            <a:r>
              <a:rPr lang="fr-FR" dirty="0">
                <a:solidFill>
                  <a:srgbClr val="FF0000"/>
                </a:solidFill>
              </a:rPr>
              <a:t>Nominales</a:t>
            </a:r>
            <a:r>
              <a:rPr lang="fr-FR" dirty="0"/>
              <a:t> : catégories non ordonnées</a:t>
            </a:r>
          </a:p>
          <a:p>
            <a:pPr lvl="2"/>
            <a:r>
              <a:rPr lang="fr-FR" dirty="0">
                <a:solidFill>
                  <a:srgbClr val="FF0000"/>
                </a:solidFill>
              </a:rPr>
              <a:t>Binaires </a:t>
            </a:r>
            <a:r>
              <a:rPr lang="fr-FR" dirty="0"/>
              <a:t>: 2 modalités de réponse (oui/non)</a:t>
            </a:r>
          </a:p>
          <a:p>
            <a:pPr lvl="2"/>
            <a:r>
              <a:rPr lang="fr-FR" dirty="0" err="1">
                <a:solidFill>
                  <a:srgbClr val="FF0000"/>
                </a:solidFill>
              </a:rPr>
              <a:t>Polytomiques</a:t>
            </a:r>
            <a:r>
              <a:rPr lang="fr-FR" dirty="0">
                <a:solidFill>
                  <a:srgbClr val="FF0000"/>
                </a:solidFill>
              </a:rPr>
              <a:t> : </a:t>
            </a:r>
            <a:r>
              <a:rPr lang="fr-FR" dirty="0"/>
              <a:t>&gt; 2 modalités de réponse</a:t>
            </a:r>
          </a:p>
          <a:p>
            <a:pPr lvl="1"/>
            <a:endParaRPr lang="fr-FR" dirty="0"/>
          </a:p>
          <a:p>
            <a:pPr lvl="1"/>
            <a:endParaRPr lang="fr-FR" dirty="0"/>
          </a:p>
          <a:p>
            <a:pPr lvl="1"/>
            <a:r>
              <a:rPr lang="fr-FR" dirty="0">
                <a:solidFill>
                  <a:srgbClr val="FF0000"/>
                </a:solidFill>
              </a:rPr>
              <a:t>Ordinales</a:t>
            </a:r>
            <a:r>
              <a:rPr lang="fr-FR" dirty="0"/>
              <a:t> : catégories ordonnées</a:t>
            </a:r>
          </a:p>
          <a:p>
            <a:pPr lvl="2"/>
            <a:r>
              <a:rPr lang="fr-FR" dirty="0"/>
              <a:t>ex : niveau de revenus, stade de gravité d'une maladie</a:t>
            </a:r>
          </a:p>
          <a:p>
            <a:pPr lvl="2"/>
            <a:endParaRPr lang="fr-FR" dirty="0"/>
          </a:p>
          <a:p>
            <a:pPr lvl="1"/>
            <a:endParaRPr lang="fr-FR" dirty="0"/>
          </a:p>
        </p:txBody>
      </p:sp>
      <p:sp>
        <p:nvSpPr>
          <p:cNvPr id="4" name="Espace réservé du numéro de diapositive 3"/>
          <p:cNvSpPr>
            <a:spLocks noGrp="1"/>
          </p:cNvSpPr>
          <p:nvPr>
            <p:ph type="sldNum" sz="quarter" idx="10"/>
          </p:nvPr>
        </p:nvSpPr>
        <p:spPr/>
        <p:txBody>
          <a:bodyPr/>
          <a:lstStyle/>
          <a:p>
            <a:pPr>
              <a:defRPr/>
            </a:pPr>
            <a:fld id="{BEAE0FE6-6929-44D8-9A31-146092F55A40}" type="slidenum">
              <a:rPr lang="fr-FR" altLang="fr-FR" smtClean="0">
                <a:solidFill>
                  <a:prstClr val="black"/>
                </a:solidFill>
              </a:rPr>
              <a:pPr>
                <a:defRPr/>
              </a:pPr>
              <a:t>5</a:t>
            </a:fld>
            <a:endParaRPr lang="fr-FR" altLang="fr-FR" dirty="0">
              <a:solidFill>
                <a:prstClr val="black"/>
              </a:solidFill>
            </a:endParaRPr>
          </a:p>
        </p:txBody>
      </p:sp>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5589240"/>
            <a:ext cx="20558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d:\utilisateurs\r.michel9\AppData\Local\Microsoft\Windows\Temporary Internet Files\Content.Outlook\RMPHTHSE\IMG_17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312" y="3573016"/>
            <a:ext cx="1216466" cy="60823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2817047"/>
            <a:ext cx="557090" cy="557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3249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différents types de variables</a:t>
            </a:r>
          </a:p>
        </p:txBody>
      </p:sp>
      <p:sp>
        <p:nvSpPr>
          <p:cNvPr id="3" name="Espace réservé du contenu 2"/>
          <p:cNvSpPr>
            <a:spLocks noGrp="1"/>
          </p:cNvSpPr>
          <p:nvPr>
            <p:ph idx="1"/>
          </p:nvPr>
        </p:nvSpPr>
        <p:spPr/>
        <p:txBody>
          <a:bodyPr>
            <a:normAutofit fontScale="92500" lnSpcReduction="20000"/>
          </a:bodyPr>
          <a:lstStyle/>
          <a:p>
            <a:r>
              <a:rPr lang="fr-FR" dirty="0"/>
              <a:t>Quantitatives</a:t>
            </a:r>
          </a:p>
          <a:p>
            <a:pPr lvl="1"/>
            <a:r>
              <a:rPr lang="fr-FR" dirty="0"/>
              <a:t>Une valeur + une unité de mesure</a:t>
            </a:r>
          </a:p>
          <a:p>
            <a:endParaRPr lang="fr-FR" dirty="0"/>
          </a:p>
          <a:p>
            <a:pPr lvl="1"/>
            <a:r>
              <a:rPr lang="fr-FR" dirty="0">
                <a:solidFill>
                  <a:srgbClr val="FF0000"/>
                </a:solidFill>
              </a:rPr>
              <a:t>Discrète (de dénombrement)</a:t>
            </a:r>
            <a:r>
              <a:rPr lang="fr-FR" dirty="0"/>
              <a:t> </a:t>
            </a:r>
          </a:p>
          <a:p>
            <a:pPr lvl="2"/>
            <a:r>
              <a:rPr lang="fr-FR" dirty="0"/>
              <a:t>Nombre fini de valeurs possibles</a:t>
            </a:r>
          </a:p>
          <a:p>
            <a:pPr lvl="3"/>
            <a:r>
              <a:rPr lang="fr-FR" dirty="0"/>
              <a:t>ex : enfants par famille, vaccins reçus, …</a:t>
            </a:r>
          </a:p>
          <a:p>
            <a:pPr lvl="1"/>
            <a:endParaRPr lang="fr-FR" dirty="0"/>
          </a:p>
          <a:p>
            <a:pPr lvl="1"/>
            <a:endParaRPr lang="fr-FR" dirty="0"/>
          </a:p>
          <a:p>
            <a:pPr lvl="1"/>
            <a:r>
              <a:rPr lang="fr-FR" dirty="0">
                <a:solidFill>
                  <a:srgbClr val="FF0000"/>
                </a:solidFill>
              </a:rPr>
              <a:t>Continue</a:t>
            </a:r>
          </a:p>
          <a:p>
            <a:pPr lvl="2"/>
            <a:r>
              <a:rPr lang="fr-FR" dirty="0"/>
              <a:t>Nombre infini de valeurs possibles</a:t>
            </a:r>
          </a:p>
          <a:p>
            <a:pPr lvl="3"/>
            <a:r>
              <a:rPr lang="fr-FR" dirty="0"/>
              <a:t>ex : taille, poids, âge (valeurs exactes)</a:t>
            </a:r>
          </a:p>
          <a:p>
            <a:pPr lvl="1"/>
            <a:endParaRPr lang="fr-FR" dirty="0"/>
          </a:p>
        </p:txBody>
      </p:sp>
      <p:sp>
        <p:nvSpPr>
          <p:cNvPr id="4" name="Espace réservé du numéro de diapositive 3"/>
          <p:cNvSpPr>
            <a:spLocks noGrp="1"/>
          </p:cNvSpPr>
          <p:nvPr>
            <p:ph type="sldNum" sz="quarter" idx="10"/>
          </p:nvPr>
        </p:nvSpPr>
        <p:spPr/>
        <p:txBody>
          <a:bodyPr/>
          <a:lstStyle/>
          <a:p>
            <a:pPr>
              <a:defRPr/>
            </a:pPr>
            <a:fld id="{BEAE0FE6-6929-44D8-9A31-146092F55A40}" type="slidenum">
              <a:rPr lang="fr-FR" altLang="fr-FR" smtClean="0">
                <a:solidFill>
                  <a:prstClr val="black"/>
                </a:solidFill>
              </a:rPr>
              <a:pPr>
                <a:defRPr/>
              </a:pPr>
              <a:t>6</a:t>
            </a:fld>
            <a:endParaRPr lang="fr-FR" altLang="fr-FR" dirty="0">
              <a:solidFill>
                <a:prstClr val="black"/>
              </a:solidFill>
            </a:endParaRPr>
          </a:p>
        </p:txBody>
      </p:sp>
      <p:sp>
        <p:nvSpPr>
          <p:cNvPr id="5" name="Rectangle 4"/>
          <p:cNvSpPr>
            <a:spLocks noChangeArrowheads="1"/>
          </p:cNvSpPr>
          <p:nvPr/>
        </p:nvSpPr>
        <p:spPr bwMode="auto">
          <a:xfrm>
            <a:off x="6463409" y="4795310"/>
            <a:ext cx="1941512" cy="398462"/>
          </a:xfrm>
          <a:prstGeom prst="rect">
            <a:avLst/>
          </a:prstGeom>
          <a:gradFill rotWithShape="0">
            <a:gsLst>
              <a:gs pos="0">
                <a:srgbClr val="FFFFFF"/>
              </a:gs>
              <a:gs pos="100000">
                <a:srgbClr val="000000"/>
              </a:gs>
            </a:gsLst>
            <a:lin ang="0" scaled="1"/>
          </a:gradFill>
          <a:ln w="9525">
            <a:solidFill>
              <a:srgbClr val="000000"/>
            </a:solidFill>
            <a:miter lim="800000"/>
            <a:headEnd/>
            <a:tailEnd/>
          </a:ln>
        </p:spPr>
        <p:txBody>
          <a:bodyPr wrap="none" anchor="ctr"/>
          <a:lstStyle/>
          <a:p>
            <a:endParaRPr lang="fr-F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2996952"/>
            <a:ext cx="1874515" cy="937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10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AE3501D-4FBD-4929-9012-C1840B8A86F6}" type="slidenum">
              <a:rPr lang="fr-FR" smtClean="0"/>
              <a:pPr/>
              <a:t>7</a:t>
            </a:fld>
            <a:endParaRPr lang="fr-FR" dirty="0"/>
          </a:p>
        </p:txBody>
      </p:sp>
      <p:pic>
        <p:nvPicPr>
          <p:cNvPr id="6146" name="Picture 2" descr="Image associÃ©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9908" y="2014167"/>
            <a:ext cx="1142735" cy="938387"/>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p:cNvSpPr>
            <a:spLocks noGrp="1"/>
          </p:cNvSpPr>
          <p:nvPr>
            <p:ph type="title"/>
          </p:nvPr>
        </p:nvSpPr>
        <p:spPr>
          <a:xfrm>
            <a:off x="393700" y="415684"/>
            <a:ext cx="8229600" cy="864096"/>
          </a:xfrm>
        </p:spPr>
        <p:txBody>
          <a:bodyPr>
            <a:normAutofit fontScale="90000"/>
          </a:bodyPr>
          <a:lstStyle/>
          <a:p>
            <a:r>
              <a:rPr lang="fr-FR" sz="3600" b="1" dirty="0">
                <a:solidFill>
                  <a:schemeClr val="tx2"/>
                </a:solidFill>
              </a:rPr>
              <a:t>Critère de Jugement = Variable quantitative</a:t>
            </a:r>
            <a:br>
              <a:rPr lang="fr-FR" sz="3600" b="1" dirty="0">
                <a:solidFill>
                  <a:schemeClr val="tx2"/>
                </a:solidFill>
              </a:rPr>
            </a:br>
            <a:endParaRPr lang="fr-FR" sz="2700" b="1" dirty="0">
              <a:solidFill>
                <a:schemeClr val="tx2"/>
              </a:solidFill>
            </a:endParaRPr>
          </a:p>
        </p:txBody>
      </p:sp>
      <p:sp>
        <p:nvSpPr>
          <p:cNvPr id="11" name="Espace réservé du contenu 2"/>
          <p:cNvSpPr txBox="1">
            <a:spLocks/>
          </p:cNvSpPr>
          <p:nvPr/>
        </p:nvSpPr>
        <p:spPr>
          <a:xfrm>
            <a:off x="-133010" y="1549090"/>
            <a:ext cx="9361040" cy="7880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fr-FR" sz="2000" dirty="0"/>
              <a:t>Exemples : tension artérielle		poids		 glycémie etc..</a:t>
            </a:r>
          </a:p>
        </p:txBody>
      </p:sp>
      <p:pic>
        <p:nvPicPr>
          <p:cNvPr id="6150" name="Picture 6" descr="RÃ©sultat de recherche d'images pour &quot;dessins poids balanc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074" y="1905883"/>
            <a:ext cx="986879" cy="111298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Ã©sultat de recherche d'images pour &quot;dessins glycÃ©mie&quot;"/>
          <p:cNvPicPr>
            <a:picLocks noChangeAspect="1" noChangeArrowheads="1"/>
          </p:cNvPicPr>
          <p:nvPr/>
        </p:nvPicPr>
        <p:blipFill rotWithShape="1">
          <a:blip r:embed="rId7">
            <a:extLst>
              <a:ext uri="{28A0092B-C50C-407E-A947-70E740481C1C}">
                <a14:useLocalDpi xmlns:a14="http://schemas.microsoft.com/office/drawing/2010/main" val="0"/>
              </a:ext>
            </a:extLst>
          </a:blip>
          <a:srcRect l="20531" t="7687"/>
          <a:stretch/>
        </p:blipFill>
        <p:spPr bwMode="auto">
          <a:xfrm>
            <a:off x="6553200" y="1905125"/>
            <a:ext cx="883503" cy="1026296"/>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4" descr="RÃ©sultat de recherche d'images pour &quot;distribution non gaussienn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Rectangle 8"/>
          <p:cNvSpPr/>
          <p:nvPr/>
        </p:nvSpPr>
        <p:spPr>
          <a:xfrm>
            <a:off x="339420" y="3842455"/>
            <a:ext cx="8525189" cy="923330"/>
          </a:xfrm>
          <a:prstGeom prst="rect">
            <a:avLst/>
          </a:prstGeom>
        </p:spPr>
        <p:txBody>
          <a:bodyPr wrap="square">
            <a:spAutoFit/>
          </a:bodyPr>
          <a:lstStyle/>
          <a:p>
            <a:pPr algn="ctr"/>
            <a:r>
              <a:rPr lang="fr-FR" sz="2700" b="1" dirty="0">
                <a:solidFill>
                  <a:srgbClr val="1F497D"/>
                </a:solidFill>
                <a:ea typeface="+mj-ea"/>
                <a:cs typeface="+mj-cs"/>
              </a:rPr>
              <a:t>Quels test statistiques pour savoir si association au delà du hasard? </a:t>
            </a:r>
            <a:endParaRPr lang="fr-F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154644585"/>
      </p:ext>
    </p:extLst>
  </p:cSld>
  <p:clrMapOvr>
    <a:masterClrMapping/>
  </p:clrMapOvr>
  <mc:AlternateContent xmlns:mc="http://schemas.openxmlformats.org/markup-compatibility/2006" xmlns:p14="http://schemas.microsoft.com/office/powerpoint/2010/main">
    <mc:Choice Requires="p14">
      <p:transition spd="slow" p14:dur="2000" advTm="33207"/>
    </mc:Choice>
    <mc:Fallback xmlns="">
      <p:transition spd="slow" advTm="33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4544" y="2270941"/>
            <a:ext cx="8892480" cy="3277888"/>
          </a:xfrm>
        </p:spPr>
        <p:txBody>
          <a:bodyPr>
            <a:normAutofit/>
          </a:bodyPr>
          <a:lstStyle/>
          <a:p>
            <a:pPr marL="457200" lvl="1" indent="0" algn="ctr">
              <a:buNone/>
            </a:pPr>
            <a:r>
              <a:rPr lang="fr-FR" sz="2400" b="1" dirty="0"/>
              <a:t>Comparer 2 groupes indépendants (non appariés)</a:t>
            </a:r>
          </a:p>
          <a:p>
            <a:pPr marL="457200" lvl="1" indent="0" algn="ctr">
              <a:buNone/>
            </a:pPr>
            <a:r>
              <a:rPr lang="fr-FR" sz="2400" dirty="0"/>
              <a:t>Vérifier que distributions normales </a:t>
            </a:r>
          </a:p>
          <a:p>
            <a:pPr marL="457200" lvl="1" indent="0">
              <a:buNone/>
            </a:pPr>
            <a:endParaRPr lang="fr-FR" sz="2400" b="1" dirty="0"/>
          </a:p>
          <a:p>
            <a:pPr marL="914400" lvl="2" indent="0">
              <a:buNone/>
            </a:pPr>
            <a:endParaRPr lang="fr-FR" dirty="0"/>
          </a:p>
        </p:txBody>
      </p:sp>
      <p:sp>
        <p:nvSpPr>
          <p:cNvPr id="4" name="Espace réservé du numéro de diapositive 3"/>
          <p:cNvSpPr>
            <a:spLocks noGrp="1"/>
          </p:cNvSpPr>
          <p:nvPr>
            <p:ph type="sldNum" sz="quarter" idx="12"/>
          </p:nvPr>
        </p:nvSpPr>
        <p:spPr/>
        <p:txBody>
          <a:bodyPr/>
          <a:lstStyle/>
          <a:p>
            <a:fld id="{5AE3501D-4FBD-4929-9012-C1840B8A86F6}" type="slidenum">
              <a:rPr lang="fr-FR" smtClean="0"/>
              <a:pPr/>
              <a:t>8</a:t>
            </a:fld>
            <a:endParaRPr lang="fr-FR" dirty="0"/>
          </a:p>
        </p:txBody>
      </p:sp>
      <p:sp>
        <p:nvSpPr>
          <p:cNvPr id="10" name="Titre 1"/>
          <p:cNvSpPr>
            <a:spLocks noGrp="1"/>
          </p:cNvSpPr>
          <p:nvPr>
            <p:ph type="title"/>
          </p:nvPr>
        </p:nvSpPr>
        <p:spPr>
          <a:xfrm>
            <a:off x="446215" y="490240"/>
            <a:ext cx="8229600" cy="864096"/>
          </a:xfrm>
        </p:spPr>
        <p:txBody>
          <a:bodyPr>
            <a:normAutofit fontScale="90000"/>
          </a:bodyPr>
          <a:lstStyle/>
          <a:p>
            <a:r>
              <a:rPr lang="fr-FR" sz="3600" b="1" dirty="0">
                <a:solidFill>
                  <a:schemeClr val="tx2"/>
                </a:solidFill>
              </a:rPr>
              <a:t>Critère de Jugement = Variable quantitative</a:t>
            </a:r>
            <a:br>
              <a:rPr lang="fr-FR" sz="3600" b="1" dirty="0">
                <a:solidFill>
                  <a:schemeClr val="tx2"/>
                </a:solidFill>
              </a:rPr>
            </a:br>
            <a:r>
              <a:rPr lang="fr-FR" sz="2700" b="1" dirty="0">
                <a:solidFill>
                  <a:schemeClr val="tx2"/>
                </a:solidFill>
              </a:rPr>
              <a:t>test statistiques</a:t>
            </a:r>
          </a:p>
        </p:txBody>
      </p:sp>
      <p:pic>
        <p:nvPicPr>
          <p:cNvPr id="6154" name="Picture 10" descr="Image associÃ©e"/>
          <p:cNvPicPr>
            <a:picLocks noChangeAspect="1" noChangeArrowheads="1"/>
          </p:cNvPicPr>
          <p:nvPr/>
        </p:nvPicPr>
        <p:blipFill rotWithShape="1">
          <a:blip r:embed="rId5">
            <a:extLst>
              <a:ext uri="{28A0092B-C50C-407E-A947-70E740481C1C}">
                <a14:useLocalDpi xmlns:a14="http://schemas.microsoft.com/office/drawing/2010/main" val="0"/>
              </a:ext>
            </a:extLst>
          </a:blip>
          <a:srcRect l="30017" t="8734"/>
          <a:stretch/>
        </p:blipFill>
        <p:spPr bwMode="auto">
          <a:xfrm>
            <a:off x="379161" y="2907924"/>
            <a:ext cx="1954936" cy="166622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Ã©sultat de recherche d'images pour &quot;comparaison moyennes&quot;"/>
          <p:cNvPicPr>
            <a:picLocks noChangeAspect="1" noChangeArrowheads="1"/>
          </p:cNvPicPr>
          <p:nvPr/>
        </p:nvPicPr>
        <p:blipFill rotWithShape="1">
          <a:blip r:embed="rId6">
            <a:extLst>
              <a:ext uri="{28A0092B-C50C-407E-A947-70E740481C1C}">
                <a14:useLocalDpi xmlns:a14="http://schemas.microsoft.com/office/drawing/2010/main" val="0"/>
              </a:ext>
            </a:extLst>
          </a:blip>
          <a:srcRect l="6191" t="31000" r="64286" b="5921"/>
          <a:stretch/>
        </p:blipFill>
        <p:spPr bwMode="auto">
          <a:xfrm>
            <a:off x="3034235" y="4435843"/>
            <a:ext cx="2551112" cy="2089502"/>
          </a:xfrm>
          <a:prstGeom prst="rect">
            <a:avLst/>
          </a:prstGeom>
          <a:noFill/>
          <a:extLst>
            <a:ext uri="{909E8E84-426E-40DD-AFC4-6F175D3DCCD1}">
              <a14:hiddenFill xmlns:a14="http://schemas.microsoft.com/office/drawing/2010/main">
                <a:solidFill>
                  <a:srgbClr val="FFFFFF"/>
                </a:solidFill>
              </a14:hiddenFill>
            </a:ext>
          </a:extLst>
        </p:spPr>
      </p:pic>
      <p:sp>
        <p:nvSpPr>
          <p:cNvPr id="6" name="Flèche droite 5"/>
          <p:cNvSpPr/>
          <p:nvPr/>
        </p:nvSpPr>
        <p:spPr>
          <a:xfrm rot="8369086" flipV="1">
            <a:off x="2402626" y="3529662"/>
            <a:ext cx="1304820" cy="13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560679" y="3293196"/>
            <a:ext cx="583443" cy="369332"/>
          </a:xfrm>
          <a:prstGeom prst="rect">
            <a:avLst/>
          </a:prstGeom>
          <a:noFill/>
        </p:spPr>
        <p:txBody>
          <a:bodyPr wrap="square" rtlCol="0">
            <a:spAutoFit/>
          </a:bodyPr>
          <a:lstStyle/>
          <a:p>
            <a:r>
              <a:rPr lang="fr-FR" b="1" dirty="0"/>
              <a:t>Oui</a:t>
            </a:r>
          </a:p>
        </p:txBody>
      </p:sp>
      <p:sp>
        <p:nvSpPr>
          <p:cNvPr id="19" name="ZoneTexte 18"/>
          <p:cNvSpPr txBox="1"/>
          <p:nvPr/>
        </p:nvSpPr>
        <p:spPr>
          <a:xfrm>
            <a:off x="5212693" y="3284984"/>
            <a:ext cx="583443" cy="369332"/>
          </a:xfrm>
          <a:prstGeom prst="rect">
            <a:avLst/>
          </a:prstGeom>
          <a:noFill/>
        </p:spPr>
        <p:txBody>
          <a:bodyPr wrap="square" rtlCol="0">
            <a:spAutoFit/>
          </a:bodyPr>
          <a:lstStyle/>
          <a:p>
            <a:r>
              <a:rPr lang="fr-FR" b="1" dirty="0"/>
              <a:t>Non</a:t>
            </a:r>
          </a:p>
        </p:txBody>
      </p:sp>
      <p:sp>
        <p:nvSpPr>
          <p:cNvPr id="21" name="Espace réservé du contenu 2"/>
          <p:cNvSpPr txBox="1">
            <a:spLocks/>
          </p:cNvSpPr>
          <p:nvPr/>
        </p:nvSpPr>
        <p:spPr>
          <a:xfrm>
            <a:off x="5707659" y="4711977"/>
            <a:ext cx="3195388" cy="20094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lvl="1" indent="0" algn="ctr">
              <a:buFont typeface="Arial" panose="020B0604020202020204" pitchFamily="34" charset="0"/>
              <a:buNone/>
            </a:pPr>
            <a:r>
              <a:rPr lang="fr-FR" sz="2000" dirty="0"/>
              <a:t>Comparer distribution </a:t>
            </a:r>
          </a:p>
          <a:p>
            <a:pPr marL="88900" lvl="1" indent="0" algn="ctr">
              <a:buFont typeface="Arial" panose="020B0604020202020204" pitchFamily="34" charset="0"/>
              <a:buNone/>
            </a:pPr>
            <a:r>
              <a:rPr lang="fr-FR" sz="2000" b="1" dirty="0"/>
              <a:t>Test non paramétrique de Mann, Whitney &amp; </a:t>
            </a:r>
            <a:r>
              <a:rPr lang="fr-FR" sz="2000" b="1" dirty="0" err="1"/>
              <a:t>Wilcoxon</a:t>
            </a:r>
            <a:endParaRPr lang="fr-FR" sz="2000" b="1" dirty="0"/>
          </a:p>
          <a:p>
            <a:pPr marL="88900" lvl="1" indent="0" algn="ctr">
              <a:buFont typeface="Arial" panose="020B0604020202020204" pitchFamily="34" charset="0"/>
              <a:buNone/>
            </a:pPr>
            <a:endParaRPr lang="fr-FR" sz="2000" dirty="0"/>
          </a:p>
          <a:p>
            <a:pPr marL="88900" lvl="1" indent="0" algn="ctr">
              <a:buFont typeface="Arial" panose="020B0604020202020204" pitchFamily="34" charset="0"/>
              <a:buNone/>
            </a:pPr>
            <a:endParaRPr lang="fr-FR" sz="2000" dirty="0"/>
          </a:p>
          <a:p>
            <a:pPr marL="914400" lvl="2" indent="0">
              <a:buFont typeface="Arial" panose="020B0604020202020204" pitchFamily="34" charset="0"/>
              <a:buNone/>
            </a:pPr>
            <a:endParaRPr lang="fr-FR" sz="2000" dirty="0"/>
          </a:p>
        </p:txBody>
      </p:sp>
      <p:sp>
        <p:nvSpPr>
          <p:cNvPr id="12" name="AutoShape 14" descr="RÃ©sultat de recherche d'images pour &quot;distribution non gaussienn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62" name="Picture 18" descr="RÃ©sultat de recherche d'images pour &quot;distribution non gaussienne&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70" t="20446" r="8230" b="12869"/>
          <a:stretch/>
        </p:blipFill>
        <p:spPr bwMode="auto">
          <a:xfrm>
            <a:off x="5707659" y="3099626"/>
            <a:ext cx="3277947" cy="1289684"/>
          </a:xfrm>
          <a:prstGeom prst="rect">
            <a:avLst/>
          </a:prstGeom>
          <a:noFill/>
          <a:extLst>
            <a:ext uri="{909E8E84-426E-40DD-AFC4-6F175D3DCCD1}">
              <a14:hiddenFill xmlns:a14="http://schemas.microsoft.com/office/drawing/2010/main">
                <a:solidFill>
                  <a:srgbClr val="FFFFFF"/>
                </a:solidFill>
              </a14:hiddenFill>
            </a:ext>
          </a:extLst>
        </p:spPr>
      </p:pic>
      <p:sp>
        <p:nvSpPr>
          <p:cNvPr id="25" name="Flèche droite 24"/>
          <p:cNvSpPr/>
          <p:nvPr/>
        </p:nvSpPr>
        <p:spPr>
          <a:xfrm rot="2549879" flipV="1">
            <a:off x="4599367" y="3538525"/>
            <a:ext cx="1304820" cy="13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contenu 2"/>
          <p:cNvSpPr txBox="1">
            <a:spLocks/>
          </p:cNvSpPr>
          <p:nvPr/>
        </p:nvSpPr>
        <p:spPr>
          <a:xfrm>
            <a:off x="-180528" y="4783985"/>
            <a:ext cx="3195388" cy="20293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lvl="1" indent="0" algn="ctr">
              <a:buFont typeface="Arial" panose="020B0604020202020204" pitchFamily="34" charset="0"/>
              <a:buNone/>
            </a:pPr>
            <a:r>
              <a:rPr lang="fr-FR" sz="2000" dirty="0"/>
              <a:t>Comparer moyennes</a:t>
            </a:r>
          </a:p>
          <a:p>
            <a:pPr marL="88900" lvl="1" indent="0" algn="ctr">
              <a:buFont typeface="Arial" panose="020B0604020202020204" pitchFamily="34" charset="0"/>
              <a:buNone/>
            </a:pPr>
            <a:r>
              <a:rPr lang="fr-FR" sz="2000" b="1" dirty="0"/>
              <a:t>Test t de </a:t>
            </a:r>
            <a:r>
              <a:rPr lang="fr-FR" sz="2000" b="1" dirty="0" err="1"/>
              <a:t>Student</a:t>
            </a:r>
            <a:endParaRPr lang="fr-FR" sz="2000" b="1" dirty="0"/>
          </a:p>
          <a:p>
            <a:pPr marL="88900" lvl="1" indent="0" algn="ctr">
              <a:buFont typeface="Arial" panose="020B0604020202020204" pitchFamily="34" charset="0"/>
              <a:buNone/>
            </a:pPr>
            <a:endParaRPr lang="fr-FR" sz="2000" dirty="0"/>
          </a:p>
          <a:p>
            <a:pPr marL="88900" lvl="1" indent="0" algn="ctr">
              <a:buFont typeface="Arial" panose="020B0604020202020204" pitchFamily="34" charset="0"/>
              <a:buNone/>
            </a:pPr>
            <a:endParaRPr lang="fr-FR" sz="2000" dirty="0"/>
          </a:p>
          <a:p>
            <a:pPr marL="914400" lvl="2" indent="0">
              <a:buFont typeface="Arial" panose="020B0604020202020204" pitchFamily="34" charset="0"/>
              <a:buNone/>
            </a:pPr>
            <a:endParaRPr lang="fr-FR"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101119794"/>
      </p:ext>
    </p:extLst>
  </p:cSld>
  <p:clrMapOvr>
    <a:masterClrMapping/>
  </p:clrMapOvr>
  <mc:AlternateContent xmlns:mc="http://schemas.openxmlformats.org/markup-compatibility/2006" xmlns:p14="http://schemas.microsoft.com/office/powerpoint/2010/main">
    <mc:Choice Requires="p14">
      <p:transition spd="slow" p14:dur="2000" advTm="35755"/>
    </mc:Choice>
    <mc:Fallback xmlns="">
      <p:transition spd="slow" advTm="35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4544" y="2270941"/>
            <a:ext cx="8892480" cy="3277888"/>
          </a:xfrm>
        </p:spPr>
        <p:txBody>
          <a:bodyPr>
            <a:normAutofit/>
          </a:bodyPr>
          <a:lstStyle/>
          <a:p>
            <a:pPr marL="457200" lvl="1" indent="0" algn="ctr">
              <a:buNone/>
            </a:pPr>
            <a:r>
              <a:rPr lang="fr-FR" sz="2400" b="1" dirty="0"/>
              <a:t>Comparer 2 groupes indépendants (non appariés)</a:t>
            </a:r>
          </a:p>
          <a:p>
            <a:pPr marL="457200" lvl="1" indent="0" algn="ctr">
              <a:buNone/>
            </a:pPr>
            <a:r>
              <a:rPr lang="fr-FR" sz="2400" dirty="0"/>
              <a:t>Vérifier que distributions normales </a:t>
            </a:r>
          </a:p>
          <a:p>
            <a:pPr marL="457200" lvl="1" indent="0">
              <a:buNone/>
            </a:pPr>
            <a:endParaRPr lang="fr-FR" sz="2400" b="1" dirty="0"/>
          </a:p>
          <a:p>
            <a:pPr marL="914400" lvl="2" indent="0">
              <a:buNone/>
            </a:pPr>
            <a:endParaRPr lang="fr-FR" dirty="0"/>
          </a:p>
        </p:txBody>
      </p:sp>
      <p:sp>
        <p:nvSpPr>
          <p:cNvPr id="4" name="Espace réservé du numéro de diapositive 3"/>
          <p:cNvSpPr>
            <a:spLocks noGrp="1"/>
          </p:cNvSpPr>
          <p:nvPr>
            <p:ph type="sldNum" sz="quarter" idx="12"/>
          </p:nvPr>
        </p:nvSpPr>
        <p:spPr/>
        <p:txBody>
          <a:bodyPr/>
          <a:lstStyle/>
          <a:p>
            <a:fld id="{5AE3501D-4FBD-4929-9012-C1840B8A86F6}" type="slidenum">
              <a:rPr lang="fr-FR" smtClean="0"/>
              <a:pPr/>
              <a:t>9</a:t>
            </a:fld>
            <a:endParaRPr lang="fr-FR" dirty="0"/>
          </a:p>
        </p:txBody>
      </p:sp>
      <p:sp>
        <p:nvSpPr>
          <p:cNvPr id="10" name="Titre 1"/>
          <p:cNvSpPr>
            <a:spLocks noGrp="1"/>
          </p:cNvSpPr>
          <p:nvPr>
            <p:ph type="title"/>
          </p:nvPr>
        </p:nvSpPr>
        <p:spPr>
          <a:xfrm>
            <a:off x="410695" y="390592"/>
            <a:ext cx="8229600" cy="864096"/>
          </a:xfrm>
        </p:spPr>
        <p:txBody>
          <a:bodyPr>
            <a:normAutofit fontScale="90000"/>
          </a:bodyPr>
          <a:lstStyle/>
          <a:p>
            <a:r>
              <a:rPr lang="fr-FR" sz="3600" b="1" dirty="0">
                <a:solidFill>
                  <a:schemeClr val="tx2"/>
                </a:solidFill>
              </a:rPr>
              <a:t>Critère de Jugement = Variable quantitative</a:t>
            </a:r>
            <a:br>
              <a:rPr lang="fr-FR" sz="3600" b="1" dirty="0">
                <a:solidFill>
                  <a:schemeClr val="tx2"/>
                </a:solidFill>
              </a:rPr>
            </a:br>
            <a:r>
              <a:rPr lang="fr-FR" sz="2700" b="1" dirty="0">
                <a:solidFill>
                  <a:schemeClr val="tx2"/>
                </a:solidFill>
              </a:rPr>
              <a:t>test statistiques</a:t>
            </a:r>
          </a:p>
        </p:txBody>
      </p:sp>
      <p:pic>
        <p:nvPicPr>
          <p:cNvPr id="6154" name="Picture 10" descr="Image associÃ©e"/>
          <p:cNvPicPr>
            <a:picLocks noChangeAspect="1" noChangeArrowheads="1"/>
          </p:cNvPicPr>
          <p:nvPr/>
        </p:nvPicPr>
        <p:blipFill rotWithShape="1">
          <a:blip r:embed="rId5">
            <a:extLst>
              <a:ext uri="{28A0092B-C50C-407E-A947-70E740481C1C}">
                <a14:useLocalDpi xmlns:a14="http://schemas.microsoft.com/office/drawing/2010/main" val="0"/>
              </a:ext>
            </a:extLst>
          </a:blip>
          <a:srcRect l="30017" t="8734"/>
          <a:stretch/>
        </p:blipFill>
        <p:spPr bwMode="auto">
          <a:xfrm>
            <a:off x="379161" y="2907924"/>
            <a:ext cx="1954936" cy="166622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Ã©sultat de recherche d'images pour &quot;comparaison moyennes&quot;"/>
          <p:cNvPicPr>
            <a:picLocks noChangeAspect="1" noChangeArrowheads="1"/>
          </p:cNvPicPr>
          <p:nvPr/>
        </p:nvPicPr>
        <p:blipFill rotWithShape="1">
          <a:blip r:embed="rId6">
            <a:extLst>
              <a:ext uri="{28A0092B-C50C-407E-A947-70E740481C1C}">
                <a14:useLocalDpi xmlns:a14="http://schemas.microsoft.com/office/drawing/2010/main" val="0"/>
              </a:ext>
            </a:extLst>
          </a:blip>
          <a:srcRect l="6191" t="31000" r="64286" b="5921"/>
          <a:stretch/>
        </p:blipFill>
        <p:spPr bwMode="auto">
          <a:xfrm>
            <a:off x="3034235" y="4435843"/>
            <a:ext cx="2551112" cy="2089502"/>
          </a:xfrm>
          <a:prstGeom prst="rect">
            <a:avLst/>
          </a:prstGeom>
          <a:noFill/>
          <a:extLst>
            <a:ext uri="{909E8E84-426E-40DD-AFC4-6F175D3DCCD1}">
              <a14:hiddenFill xmlns:a14="http://schemas.microsoft.com/office/drawing/2010/main">
                <a:solidFill>
                  <a:srgbClr val="FFFFFF"/>
                </a:solidFill>
              </a14:hiddenFill>
            </a:ext>
          </a:extLst>
        </p:spPr>
      </p:pic>
      <p:sp>
        <p:nvSpPr>
          <p:cNvPr id="6" name="Flèche droite 5"/>
          <p:cNvSpPr/>
          <p:nvPr/>
        </p:nvSpPr>
        <p:spPr>
          <a:xfrm rot="8369086" flipV="1">
            <a:off x="2402626" y="3529662"/>
            <a:ext cx="1304820" cy="13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560679" y="3293196"/>
            <a:ext cx="583443" cy="369332"/>
          </a:xfrm>
          <a:prstGeom prst="rect">
            <a:avLst/>
          </a:prstGeom>
          <a:noFill/>
        </p:spPr>
        <p:txBody>
          <a:bodyPr wrap="square" rtlCol="0">
            <a:spAutoFit/>
          </a:bodyPr>
          <a:lstStyle/>
          <a:p>
            <a:r>
              <a:rPr lang="fr-FR" b="1" dirty="0"/>
              <a:t>Oui</a:t>
            </a:r>
          </a:p>
        </p:txBody>
      </p:sp>
      <p:sp>
        <p:nvSpPr>
          <p:cNvPr id="19" name="ZoneTexte 18"/>
          <p:cNvSpPr txBox="1"/>
          <p:nvPr/>
        </p:nvSpPr>
        <p:spPr>
          <a:xfrm>
            <a:off x="5212693" y="3284984"/>
            <a:ext cx="583443" cy="369332"/>
          </a:xfrm>
          <a:prstGeom prst="rect">
            <a:avLst/>
          </a:prstGeom>
          <a:noFill/>
        </p:spPr>
        <p:txBody>
          <a:bodyPr wrap="square" rtlCol="0">
            <a:spAutoFit/>
          </a:bodyPr>
          <a:lstStyle/>
          <a:p>
            <a:r>
              <a:rPr lang="fr-FR" b="1" dirty="0"/>
              <a:t>Non</a:t>
            </a:r>
          </a:p>
        </p:txBody>
      </p:sp>
      <p:sp>
        <p:nvSpPr>
          <p:cNvPr id="21" name="Espace réservé du contenu 2"/>
          <p:cNvSpPr txBox="1">
            <a:spLocks/>
          </p:cNvSpPr>
          <p:nvPr/>
        </p:nvSpPr>
        <p:spPr>
          <a:xfrm>
            <a:off x="5707659" y="4711977"/>
            <a:ext cx="3195388" cy="200949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lvl="1" indent="0" algn="ctr">
              <a:buFont typeface="Arial" panose="020B0604020202020204" pitchFamily="34" charset="0"/>
              <a:buNone/>
            </a:pPr>
            <a:r>
              <a:rPr lang="fr-FR" sz="2000" dirty="0"/>
              <a:t>Comparer distribution </a:t>
            </a:r>
          </a:p>
          <a:p>
            <a:pPr marL="88900" lvl="1" indent="0" algn="ctr">
              <a:buFont typeface="Arial" panose="020B0604020202020204" pitchFamily="34" charset="0"/>
              <a:buNone/>
            </a:pPr>
            <a:r>
              <a:rPr lang="fr-FR" sz="2000" b="1" dirty="0"/>
              <a:t>Test non paramétrique de Mann, Whitney &amp; </a:t>
            </a:r>
            <a:r>
              <a:rPr lang="fr-FR" sz="2000" b="1" dirty="0" err="1"/>
              <a:t>Wilcoxon</a:t>
            </a:r>
            <a:endParaRPr lang="fr-FR" sz="2000" b="1" dirty="0"/>
          </a:p>
          <a:p>
            <a:pPr marL="88900" lvl="1" indent="0" algn="ctr">
              <a:buFont typeface="Arial" panose="020B0604020202020204" pitchFamily="34" charset="0"/>
              <a:buNone/>
            </a:pPr>
            <a:endParaRPr lang="fr-FR" sz="2000" dirty="0"/>
          </a:p>
          <a:p>
            <a:pPr marL="88900" lvl="1" indent="0" algn="ctr">
              <a:buNone/>
            </a:pPr>
            <a:r>
              <a:rPr lang="fr-FR" sz="2000" i="1" dirty="0"/>
              <a:t>Si groupes appariés </a:t>
            </a:r>
          </a:p>
          <a:p>
            <a:pPr marL="88900" lvl="1" indent="0" algn="ctr">
              <a:buNone/>
            </a:pPr>
            <a:r>
              <a:rPr lang="fr-FR" sz="2000" i="1" dirty="0"/>
              <a:t>test des rangs signés de </a:t>
            </a:r>
            <a:r>
              <a:rPr lang="fr-FR" sz="2000" i="1" dirty="0" err="1"/>
              <a:t>Wilcoxon</a:t>
            </a:r>
            <a:endParaRPr lang="fr-FR" sz="2000" i="1" dirty="0"/>
          </a:p>
          <a:p>
            <a:pPr marL="88900" lvl="1" indent="0" algn="ctr">
              <a:buFont typeface="Arial" panose="020B0604020202020204" pitchFamily="34" charset="0"/>
              <a:buNone/>
            </a:pPr>
            <a:endParaRPr lang="fr-FR" sz="2000" dirty="0"/>
          </a:p>
          <a:p>
            <a:pPr marL="914400" lvl="2" indent="0">
              <a:buFont typeface="Arial" panose="020B0604020202020204" pitchFamily="34" charset="0"/>
              <a:buNone/>
            </a:pPr>
            <a:endParaRPr lang="fr-FR" sz="2000" dirty="0"/>
          </a:p>
        </p:txBody>
      </p:sp>
      <p:sp>
        <p:nvSpPr>
          <p:cNvPr id="12" name="AutoShape 14" descr="RÃ©sultat de recherche d'images pour &quot;distribution non gaussienn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62" name="Picture 18" descr="RÃ©sultat de recherche d'images pour &quot;distribution non gaussienne&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70" t="20446" r="8230" b="12869"/>
          <a:stretch/>
        </p:blipFill>
        <p:spPr bwMode="auto">
          <a:xfrm>
            <a:off x="5707659" y="3099626"/>
            <a:ext cx="3277947" cy="1289684"/>
          </a:xfrm>
          <a:prstGeom prst="rect">
            <a:avLst/>
          </a:prstGeom>
          <a:noFill/>
          <a:extLst>
            <a:ext uri="{909E8E84-426E-40DD-AFC4-6F175D3DCCD1}">
              <a14:hiddenFill xmlns:a14="http://schemas.microsoft.com/office/drawing/2010/main">
                <a:solidFill>
                  <a:srgbClr val="FFFFFF"/>
                </a:solidFill>
              </a14:hiddenFill>
            </a:ext>
          </a:extLst>
        </p:spPr>
      </p:pic>
      <p:sp>
        <p:nvSpPr>
          <p:cNvPr id="25" name="Flèche droite 24"/>
          <p:cNvSpPr/>
          <p:nvPr/>
        </p:nvSpPr>
        <p:spPr>
          <a:xfrm rot="2549879" flipV="1">
            <a:off x="4599367" y="3538525"/>
            <a:ext cx="1304820" cy="13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contenu 2"/>
          <p:cNvSpPr txBox="1">
            <a:spLocks/>
          </p:cNvSpPr>
          <p:nvPr/>
        </p:nvSpPr>
        <p:spPr>
          <a:xfrm>
            <a:off x="-180528" y="4783985"/>
            <a:ext cx="3195388" cy="202939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lvl="1" indent="0" algn="ctr">
              <a:buFont typeface="Arial" panose="020B0604020202020204" pitchFamily="34" charset="0"/>
              <a:buNone/>
            </a:pPr>
            <a:r>
              <a:rPr lang="fr-FR" sz="2000" dirty="0"/>
              <a:t>Comparer moyennes</a:t>
            </a:r>
          </a:p>
          <a:p>
            <a:pPr marL="88900" lvl="1" indent="0" algn="ctr">
              <a:buFont typeface="Arial" panose="020B0604020202020204" pitchFamily="34" charset="0"/>
              <a:buNone/>
            </a:pPr>
            <a:r>
              <a:rPr lang="fr-FR" sz="2000" b="1" dirty="0"/>
              <a:t>Test t de </a:t>
            </a:r>
            <a:r>
              <a:rPr lang="fr-FR" sz="2000" b="1" dirty="0" err="1"/>
              <a:t>Student</a:t>
            </a:r>
            <a:endParaRPr lang="fr-FR" sz="2000" b="1" dirty="0"/>
          </a:p>
          <a:p>
            <a:pPr marL="88900" lvl="1" indent="0" algn="ctr">
              <a:buFont typeface="Arial" panose="020B0604020202020204" pitchFamily="34" charset="0"/>
              <a:buNone/>
            </a:pPr>
            <a:endParaRPr lang="fr-FR" sz="2000" dirty="0"/>
          </a:p>
          <a:p>
            <a:pPr marL="88900" lvl="1" indent="0" algn="ctr">
              <a:buFont typeface="Arial" panose="020B0604020202020204" pitchFamily="34" charset="0"/>
              <a:buNone/>
            </a:pPr>
            <a:r>
              <a:rPr lang="fr-FR" sz="2000" i="1" dirty="0"/>
              <a:t>Si groupes appariés </a:t>
            </a:r>
          </a:p>
          <a:p>
            <a:pPr marL="88900" lvl="1" indent="0" algn="ctr">
              <a:buFont typeface="Arial" panose="020B0604020202020204" pitchFamily="34" charset="0"/>
              <a:buNone/>
            </a:pPr>
            <a:r>
              <a:rPr lang="fr-FR" sz="2100" b="1" i="1" dirty="0"/>
              <a:t>test de </a:t>
            </a:r>
            <a:r>
              <a:rPr lang="fr-FR" sz="2100" b="1" i="1" dirty="0" err="1"/>
              <a:t>Student</a:t>
            </a:r>
            <a:r>
              <a:rPr lang="fr-FR" sz="2100" b="1" i="1" dirty="0"/>
              <a:t> pour données appariées</a:t>
            </a:r>
            <a:endParaRPr lang="fr-FR" sz="2000" b="1" i="1" dirty="0"/>
          </a:p>
          <a:p>
            <a:pPr marL="88900" lvl="1" indent="0" algn="ctr">
              <a:buFont typeface="Arial" panose="020B0604020202020204" pitchFamily="34" charset="0"/>
              <a:buNone/>
            </a:pPr>
            <a:endParaRPr lang="fr-FR" sz="2000" dirty="0"/>
          </a:p>
          <a:p>
            <a:pPr marL="914400" lvl="2" indent="0">
              <a:buFont typeface="Arial" panose="020B0604020202020204" pitchFamily="34" charset="0"/>
              <a:buNone/>
            </a:pPr>
            <a:endParaRPr lang="fr-FR"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119758725"/>
      </p:ext>
    </p:extLst>
  </p:cSld>
  <p:clrMapOvr>
    <a:masterClrMapping/>
  </p:clrMapOvr>
  <mc:AlternateContent xmlns:mc="http://schemas.openxmlformats.org/markup-compatibility/2006" xmlns:p14="http://schemas.microsoft.com/office/powerpoint/2010/main">
    <mc:Choice Requires="p14">
      <p:transition spd="slow" p14:dur="2000" advTm="11816"/>
    </mc:Choice>
    <mc:Fallback xmlns="">
      <p:transition spd="slow" advTm="11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1|16.9"/>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èle par défaut">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6387</TotalTime>
  <Words>3483</Words>
  <Application>Microsoft Office PowerPoint</Application>
  <PresentationFormat>Affichage à l'écran (4:3)</PresentationFormat>
  <Paragraphs>611</Paragraphs>
  <Slides>35</Slides>
  <Notes>28</Notes>
  <HiddenSlides>0</HiddenSlides>
  <MMClips>20</MMClips>
  <ScaleCrop>false</ScaleCrop>
  <HeadingPairs>
    <vt:vector size="8" baseType="variant">
      <vt:variant>
        <vt:lpstr>Polices utilisées</vt:lpstr>
      </vt:variant>
      <vt:variant>
        <vt:i4>10</vt:i4>
      </vt:variant>
      <vt:variant>
        <vt:lpstr>Thème</vt:lpstr>
      </vt:variant>
      <vt:variant>
        <vt:i4>2</vt:i4>
      </vt:variant>
      <vt:variant>
        <vt:lpstr>Serveurs OLE incorporés</vt:lpstr>
      </vt:variant>
      <vt:variant>
        <vt:i4>2</vt:i4>
      </vt:variant>
      <vt:variant>
        <vt:lpstr>Titres des diapositives</vt:lpstr>
      </vt:variant>
      <vt:variant>
        <vt:i4>35</vt:i4>
      </vt:variant>
    </vt:vector>
  </HeadingPairs>
  <TitlesOfParts>
    <vt:vector size="49" baseType="lpstr">
      <vt:lpstr>Arial</vt:lpstr>
      <vt:lpstr>Calibri</vt:lpstr>
      <vt:lpstr>Cambria Math</vt:lpstr>
      <vt:lpstr>Comic Sans MS</vt:lpstr>
      <vt:lpstr>Lucida Handwriting</vt:lpstr>
      <vt:lpstr>Symbol</vt:lpstr>
      <vt:lpstr>Tahoma</vt:lpstr>
      <vt:lpstr>Times New Roman</vt:lpstr>
      <vt:lpstr>Wingdings</vt:lpstr>
      <vt:lpstr>Wingdings 3</vt:lpstr>
      <vt:lpstr>Thème Office</vt:lpstr>
      <vt:lpstr>Modèle par défaut</vt:lpstr>
      <vt:lpstr>Graphique</vt:lpstr>
      <vt:lpstr>Document</vt:lpstr>
      <vt:lpstr>Présentation PowerPoint</vt:lpstr>
      <vt:lpstr>PLAN</vt:lpstr>
      <vt:lpstr>Présentation PowerPoint</vt:lpstr>
      <vt:lpstr>Présentation PowerPoint</vt:lpstr>
      <vt:lpstr>Les différents types de variables</vt:lpstr>
      <vt:lpstr>Les différents types de variables</vt:lpstr>
      <vt:lpstr>Critère de Jugement = Variable quantitative </vt:lpstr>
      <vt:lpstr>Critère de Jugement = Variable quantitative test statistiques</vt:lpstr>
      <vt:lpstr>Critère de Jugement = Variable quantitative test statistiques</vt:lpstr>
      <vt:lpstr>Critère de Jugement = Variable quantitative test statistiques</vt:lpstr>
      <vt:lpstr>Critère de Jugement = Variable qualitative</vt:lpstr>
      <vt:lpstr>Critère de Jugement = Variable qualitative</vt:lpstr>
      <vt:lpstr>En résumé</vt:lpstr>
      <vt:lpstr>Présentation PowerPoint</vt:lpstr>
      <vt:lpstr>Présentation PowerPoint</vt:lpstr>
      <vt:lpstr>Présentation PowerPoint</vt:lpstr>
      <vt:lpstr>Présentation PowerPoint</vt:lpstr>
      <vt:lpstr>Présentation PowerPoint</vt:lpstr>
      <vt:lpstr>Présentation PowerPoint</vt:lpstr>
      <vt:lpstr>Intervalle de confiance à 95% (IC 95%) Rappel du calcul</vt:lpstr>
      <vt:lpstr>Critère de Jugement = Variable dépendante du temps Tests statistiques</vt:lpstr>
      <vt:lpstr>En résumé</vt:lpstr>
      <vt:lpstr>Mesurer/quantifier la force de l’association avec des modèles de régression </vt:lpstr>
      <vt:lpstr>Quantifier la force de l’association en prenant en compte les facteurs de confusion potentiels </vt:lpstr>
      <vt:lpstr>Modèles de régression en fonction de la variable dépendante Y  et Mesures d’association</vt:lpstr>
      <vt:lpstr>En conclusion</vt:lpstr>
      <vt:lpstr>En résumé</vt:lpstr>
      <vt:lpstr>Effet dose : un des critères de Hill</vt:lpstr>
      <vt:lpstr>Prise en compte des facteurs de confusion</vt:lpstr>
      <vt:lpstr>Mesures relatives /mesures absolues efficacité - utilité</vt:lpstr>
      <vt:lpstr>Présentation PowerPoint</vt:lpstr>
      <vt:lpstr>Présentation PowerPoint</vt:lpstr>
      <vt:lpstr>Présentation PowerPoint</vt:lpstr>
      <vt:lpstr>Présentation PowerPoint</vt:lpstr>
      <vt:lpstr>Présentation PowerPoint</vt:lpstr>
    </vt:vector>
  </TitlesOfParts>
  <Company>Hospices Civils de Lyon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Interprétations des résultats</dc:title>
  <dc:creator>BERTHILLER, Julien</dc:creator>
  <cp:lastModifiedBy>Anaïs HAVET</cp:lastModifiedBy>
  <cp:revision>322</cp:revision>
  <dcterms:created xsi:type="dcterms:W3CDTF">2017-02-20T08:01:09Z</dcterms:created>
  <dcterms:modified xsi:type="dcterms:W3CDTF">2025-07-23T09:44:20Z</dcterms:modified>
</cp:coreProperties>
</file>