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26" r:id="rId3"/>
    <p:sldId id="369" r:id="rId4"/>
    <p:sldId id="384" r:id="rId5"/>
    <p:sldId id="382" r:id="rId6"/>
    <p:sldId id="409" r:id="rId7"/>
    <p:sldId id="410" r:id="rId8"/>
    <p:sldId id="370" r:id="rId9"/>
    <p:sldId id="413" r:id="rId10"/>
    <p:sldId id="414" r:id="rId11"/>
    <p:sldId id="417" r:id="rId12"/>
    <p:sldId id="416" r:id="rId13"/>
    <p:sldId id="418" r:id="rId14"/>
    <p:sldId id="420" r:id="rId15"/>
    <p:sldId id="419" r:id="rId16"/>
    <p:sldId id="397" r:id="rId17"/>
    <p:sldId id="398" r:id="rId18"/>
    <p:sldId id="399" r:id="rId19"/>
    <p:sldId id="400" r:id="rId20"/>
    <p:sldId id="411" r:id="rId21"/>
    <p:sldId id="401" r:id="rId22"/>
    <p:sldId id="402" r:id="rId23"/>
    <p:sldId id="403" r:id="rId24"/>
    <p:sldId id="406" r:id="rId25"/>
    <p:sldId id="404" r:id="rId26"/>
    <p:sldId id="421" r:id="rId27"/>
    <p:sldId id="405" r:id="rId28"/>
    <p:sldId id="320" r:id="rId2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p15:clr>
            <a:srgbClr val="A4A3A4"/>
          </p15:clr>
        </p15:guide>
        <p15:guide id="2" orient="horz" pos="2160">
          <p15:clr>
            <a:srgbClr val="A4A3A4"/>
          </p15:clr>
        </p15:guide>
        <p15:guide id="3" orient="horz" pos="4264">
          <p15:clr>
            <a:srgbClr val="A4A3A4"/>
          </p15:clr>
        </p15:guide>
        <p15:guide id="4" orient="horz" pos="210">
          <p15:clr>
            <a:srgbClr val="A4A3A4"/>
          </p15:clr>
        </p15:guide>
        <p15:guide id="5" pos="249">
          <p15:clr>
            <a:srgbClr val="A4A3A4"/>
          </p15:clr>
        </p15:guide>
        <p15:guide id="6" pos="2883">
          <p15:clr>
            <a:srgbClr val="A4A3A4"/>
          </p15:clr>
        </p15:guide>
        <p15:guide id="7" pos="68">
          <p15:clr>
            <a:srgbClr val="A4A3A4"/>
          </p15:clr>
        </p15:guide>
        <p15:guide id="8" pos="57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PREY, Marie" initials="VM" lastIdx="2" clrIdx="0"/>
  <p:cmAuthor id="2" name="anais HAVET" initials="aH" lastIdx="1" clrIdx="1">
    <p:extLst>
      <p:ext uri="{19B8F6BF-5375-455C-9EA6-DF929625EA0E}">
        <p15:presenceInfo xmlns:p15="http://schemas.microsoft.com/office/powerpoint/2012/main" userId="S-1-5-21-1644491937-813497703-1060284298-22227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1A"/>
    <a:srgbClr val="64CDD2"/>
    <a:srgbClr val="0EA1BE"/>
    <a:srgbClr val="25A79B"/>
    <a:srgbClr val="078F9D"/>
    <a:srgbClr val="1FA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13" autoAdjust="0"/>
    <p:restoredTop sz="96247" autoAdjust="0"/>
  </p:normalViewPr>
  <p:slideViewPr>
    <p:cSldViewPr>
      <p:cViewPr varScale="1">
        <p:scale>
          <a:sx n="111" d="100"/>
          <a:sy n="111" d="100"/>
        </p:scale>
        <p:origin x="1428" y="96"/>
      </p:cViewPr>
      <p:guideLst>
        <p:guide orient="horz" pos="436"/>
        <p:guide orient="horz" pos="2160"/>
        <p:guide orient="horz" pos="4264"/>
        <p:guide orient="horz" pos="210"/>
        <p:guide pos="249"/>
        <p:guide pos="2883"/>
        <p:guide pos="68"/>
        <p:guide pos="573"/>
      </p:guideLst>
    </p:cSldViewPr>
  </p:slideViewPr>
  <p:notesTextViewPr>
    <p:cViewPr>
      <p:scale>
        <a:sx n="100" d="100"/>
        <a:sy n="100" d="100"/>
      </p:scale>
      <p:origin x="0" y="0"/>
    </p:cViewPr>
  </p:notesTextViewPr>
  <p:notesViewPr>
    <p:cSldViewPr showGuides="1">
      <p:cViewPr varScale="1">
        <p:scale>
          <a:sx n="95" d="100"/>
          <a:sy n="95" d="100"/>
        </p:scale>
        <p:origin x="-153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5659" cy="496332"/>
          </a:xfrm>
          <a:prstGeom prst="rect">
            <a:avLst/>
          </a:prstGeom>
        </p:spPr>
        <p:txBody>
          <a:bodyPr vert="horz" lIns="95562" tIns="47781" rIns="95562" bIns="47781" rtlCol="0"/>
          <a:lstStyle>
            <a:lvl1pPr algn="l">
              <a:defRPr sz="1300"/>
            </a:lvl1pPr>
          </a:lstStyle>
          <a:p>
            <a:endParaRPr lang="fr-FR"/>
          </a:p>
        </p:txBody>
      </p:sp>
      <p:sp>
        <p:nvSpPr>
          <p:cNvPr id="3" name="Espace réservé de la date 2"/>
          <p:cNvSpPr>
            <a:spLocks noGrp="1"/>
          </p:cNvSpPr>
          <p:nvPr>
            <p:ph type="dt" sz="quarter" idx="1"/>
          </p:nvPr>
        </p:nvSpPr>
        <p:spPr>
          <a:xfrm>
            <a:off x="3850444" y="2"/>
            <a:ext cx="2945659" cy="496332"/>
          </a:xfrm>
          <a:prstGeom prst="rect">
            <a:avLst/>
          </a:prstGeom>
        </p:spPr>
        <p:txBody>
          <a:bodyPr vert="horz" lIns="95562" tIns="47781" rIns="95562" bIns="47781" rtlCol="0"/>
          <a:lstStyle>
            <a:lvl1pPr algn="r">
              <a:defRPr sz="1300"/>
            </a:lvl1pPr>
          </a:lstStyle>
          <a:p>
            <a:fld id="{16A7BFFD-1637-458B-8AE6-59157655538F}" type="datetimeFigureOut">
              <a:rPr lang="fr-FR" smtClean="0"/>
              <a:pPr/>
              <a:t>17/09/2025</a:t>
            </a:fld>
            <a:endParaRPr lang="fr-FR"/>
          </a:p>
        </p:txBody>
      </p:sp>
      <p:sp>
        <p:nvSpPr>
          <p:cNvPr id="4" name="Espace réservé du pied de page 3"/>
          <p:cNvSpPr>
            <a:spLocks noGrp="1"/>
          </p:cNvSpPr>
          <p:nvPr>
            <p:ph type="ftr" sz="quarter" idx="2"/>
          </p:nvPr>
        </p:nvSpPr>
        <p:spPr>
          <a:xfrm>
            <a:off x="1" y="9428584"/>
            <a:ext cx="2945659" cy="496332"/>
          </a:xfrm>
          <a:prstGeom prst="rect">
            <a:avLst/>
          </a:prstGeom>
        </p:spPr>
        <p:txBody>
          <a:bodyPr vert="horz" lIns="95562" tIns="47781" rIns="95562" bIns="47781"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0444" y="9428584"/>
            <a:ext cx="2945659" cy="496332"/>
          </a:xfrm>
          <a:prstGeom prst="rect">
            <a:avLst/>
          </a:prstGeom>
        </p:spPr>
        <p:txBody>
          <a:bodyPr vert="horz" lIns="95562" tIns="47781" rIns="95562" bIns="47781" rtlCol="0" anchor="b"/>
          <a:lstStyle>
            <a:lvl1pPr algn="r">
              <a:defRPr sz="1300"/>
            </a:lvl1pPr>
          </a:lstStyle>
          <a:p>
            <a:fld id="{E9D73E48-25EF-457A-AF08-B4337DD3B077}" type="slidenum">
              <a:rPr lang="fr-FR" smtClean="0"/>
              <a:pPr/>
              <a:t>‹N°›</a:t>
            </a:fld>
            <a:endParaRPr lang="fr-FR"/>
          </a:p>
        </p:txBody>
      </p:sp>
    </p:spTree>
    <p:extLst>
      <p:ext uri="{BB962C8B-B14F-4D97-AF65-F5344CB8AC3E}">
        <p14:creationId xmlns:p14="http://schemas.microsoft.com/office/powerpoint/2010/main" val="721553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5659" cy="496332"/>
          </a:xfrm>
          <a:prstGeom prst="rect">
            <a:avLst/>
          </a:prstGeom>
        </p:spPr>
        <p:txBody>
          <a:bodyPr vert="horz" lIns="95562" tIns="47781" rIns="95562" bIns="47781" rtlCol="0"/>
          <a:lstStyle>
            <a:lvl1pPr algn="l">
              <a:defRPr sz="1300"/>
            </a:lvl1pPr>
          </a:lstStyle>
          <a:p>
            <a:endParaRPr lang="fr-FR"/>
          </a:p>
        </p:txBody>
      </p:sp>
      <p:sp>
        <p:nvSpPr>
          <p:cNvPr id="3" name="Espace réservé de la date 2"/>
          <p:cNvSpPr>
            <a:spLocks noGrp="1"/>
          </p:cNvSpPr>
          <p:nvPr>
            <p:ph type="dt" idx="1"/>
          </p:nvPr>
        </p:nvSpPr>
        <p:spPr>
          <a:xfrm>
            <a:off x="3850444" y="2"/>
            <a:ext cx="2945659" cy="496332"/>
          </a:xfrm>
          <a:prstGeom prst="rect">
            <a:avLst/>
          </a:prstGeom>
        </p:spPr>
        <p:txBody>
          <a:bodyPr vert="horz" lIns="95562" tIns="47781" rIns="95562" bIns="47781" rtlCol="0"/>
          <a:lstStyle>
            <a:lvl1pPr algn="r">
              <a:defRPr sz="1300"/>
            </a:lvl1pPr>
          </a:lstStyle>
          <a:p>
            <a:fld id="{18AB623E-8A92-497A-B6C6-B23D0A9AF894}" type="datetimeFigureOut">
              <a:rPr lang="fr-FR" smtClean="0"/>
              <a:pPr/>
              <a:t>17/09/2025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5562" tIns="47781" rIns="95562" bIns="4778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5562" tIns="47781" rIns="95562" bIns="4778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5562" tIns="47781" rIns="95562" bIns="47781" rtlCol="0" anchor="b"/>
          <a:lstStyle>
            <a:lvl1pPr algn="r">
              <a:defRPr sz="1300"/>
            </a:lvl1pPr>
          </a:lstStyle>
          <a:p>
            <a:fld id="{2F32BCAB-EECF-4539-8FEF-E7D3EEC5F4B1}" type="slidenum">
              <a:rPr lang="fr-FR" smtClean="0"/>
              <a:pPr/>
              <a:t>‹N°›</a:t>
            </a:fld>
            <a:endParaRPr lang="fr-FR"/>
          </a:p>
        </p:txBody>
      </p:sp>
    </p:spTree>
    <p:extLst>
      <p:ext uri="{BB962C8B-B14F-4D97-AF65-F5344CB8AC3E}">
        <p14:creationId xmlns:p14="http://schemas.microsoft.com/office/powerpoint/2010/main" val="187896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538" y="5779318"/>
            <a:ext cx="7759700" cy="9810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nais.havet@chu-lyon.fr" TargetMode="External"/><Relationship Id="rId2" Type="http://schemas.openxmlformats.org/officeDocument/2006/relationships/hyperlink" Target="mailto:julie.haesebaert@chu-lyon.f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683568" y="1052736"/>
            <a:ext cx="7772400" cy="1440161"/>
          </a:xfrm>
        </p:spPr>
        <p:txBody>
          <a:bodyPr>
            <a:noAutofit/>
          </a:bodyPr>
          <a:lstStyle/>
          <a:p>
            <a:r>
              <a:rPr lang="en-US" b="1" dirty="0"/>
              <a:t>ED </a:t>
            </a:r>
            <a:r>
              <a:rPr lang="en-US" b="1" dirty="0" err="1"/>
              <a:t>interprétation</a:t>
            </a:r>
            <a:r>
              <a:rPr lang="en-US" b="1" dirty="0"/>
              <a:t> des </a:t>
            </a:r>
            <a:r>
              <a:rPr lang="en-US" b="1" dirty="0" err="1"/>
              <a:t>résultats</a:t>
            </a:r>
            <a:endParaRPr lang="fr-FR" b="1" dirty="0">
              <a:solidFill>
                <a:schemeClr val="accent6"/>
              </a:solidFill>
            </a:endParaRPr>
          </a:p>
        </p:txBody>
      </p:sp>
      <p:sp>
        <p:nvSpPr>
          <p:cNvPr id="17" name="Forme libre 16"/>
          <p:cNvSpPr/>
          <p:nvPr/>
        </p:nvSpPr>
        <p:spPr>
          <a:xfrm>
            <a:off x="1619672" y="2564904"/>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7" name="Forme libre 6"/>
          <p:cNvSpPr/>
          <p:nvPr/>
        </p:nvSpPr>
        <p:spPr>
          <a:xfrm rot="-10860000">
            <a:off x="1695206" y="2636957"/>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5" name="ZoneTexte 4"/>
          <p:cNvSpPr txBox="1"/>
          <p:nvPr/>
        </p:nvSpPr>
        <p:spPr>
          <a:xfrm>
            <a:off x="1383668" y="3501008"/>
            <a:ext cx="6804248" cy="2308324"/>
          </a:xfrm>
          <a:prstGeom prst="rect">
            <a:avLst/>
          </a:prstGeom>
          <a:noFill/>
        </p:spPr>
        <p:txBody>
          <a:bodyPr wrap="square" rtlCol="0">
            <a:spAutoFit/>
          </a:bodyPr>
          <a:lstStyle/>
          <a:p>
            <a:pPr algn="ctr"/>
            <a:r>
              <a:rPr lang="fr-FR" sz="2400" dirty="0"/>
              <a:t>17 septembre 2025</a:t>
            </a:r>
          </a:p>
          <a:p>
            <a:pPr algn="ctr"/>
            <a:endParaRPr lang="fr-FR" sz="2400" dirty="0"/>
          </a:p>
          <a:p>
            <a:pPr algn="ctr"/>
            <a:r>
              <a:rPr lang="fr-FR" sz="2400" dirty="0"/>
              <a:t>DFGSM3 </a:t>
            </a:r>
          </a:p>
          <a:p>
            <a:pPr algn="ctr"/>
            <a:r>
              <a:rPr lang="fr-FR" sz="2400" dirty="0"/>
              <a:t>Lyon Est</a:t>
            </a:r>
          </a:p>
          <a:p>
            <a:pPr algn="ctr"/>
            <a:endParaRPr lang="fr-FR" sz="2400" dirty="0"/>
          </a:p>
          <a:p>
            <a:pPr algn="ctr"/>
            <a:r>
              <a:rPr lang="fr-FR" sz="2400" dirty="0"/>
              <a:t>J </a:t>
            </a:r>
            <a:r>
              <a:rPr lang="fr-FR" sz="2400" dirty="0" err="1"/>
              <a:t>Atfeh</a:t>
            </a:r>
            <a:r>
              <a:rPr lang="fr-FR" sz="2400" dirty="0"/>
              <a:t> – A Havet – M </a:t>
            </a:r>
            <a:r>
              <a:rPr lang="fr-FR" sz="2400" dirty="0" err="1"/>
              <a:t>Delvallée</a:t>
            </a:r>
            <a:r>
              <a:rPr lang="fr-FR" sz="2400" dirty="0"/>
              <a:t> – T </a:t>
            </a:r>
            <a:r>
              <a:rPr lang="fr-FR" sz="2400" dirty="0" err="1"/>
              <a:t>Fareh</a:t>
            </a:r>
            <a:r>
              <a:rPr lang="fr-FR" sz="2400" dirty="0"/>
              <a:t> – M Viprey</a:t>
            </a:r>
          </a:p>
        </p:txBody>
      </p:sp>
    </p:spTree>
    <p:extLst>
      <p:ext uri="{BB962C8B-B14F-4D97-AF65-F5344CB8AC3E}">
        <p14:creationId xmlns:p14="http://schemas.microsoft.com/office/powerpoint/2010/main" val="3789318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51520" y="116632"/>
            <a:ext cx="8229600" cy="79208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Variable dépendante du temps : Interpréter une courbe de survie </a:t>
            </a:r>
          </a:p>
        </p:txBody>
      </p:sp>
      <p:cxnSp>
        <p:nvCxnSpPr>
          <p:cNvPr id="7" name="Connecteur droit 6"/>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4" name="Groupe 23"/>
          <p:cNvGrpSpPr/>
          <p:nvPr/>
        </p:nvGrpSpPr>
        <p:grpSpPr>
          <a:xfrm>
            <a:off x="611560" y="1124745"/>
            <a:ext cx="7118491" cy="4176463"/>
            <a:chOff x="765877" y="1196752"/>
            <a:chExt cx="7118491" cy="4176463"/>
          </a:xfrm>
        </p:grpSpPr>
        <p:pic>
          <p:nvPicPr>
            <p:cNvPr id="5" name="Image 4"/>
            <p:cNvPicPr/>
            <p:nvPr/>
          </p:nvPicPr>
          <p:blipFill>
            <a:blip r:embed="rId2"/>
            <a:stretch>
              <a:fillRect/>
            </a:stretch>
          </p:blipFill>
          <p:spPr>
            <a:xfrm>
              <a:off x="899592" y="1196752"/>
              <a:ext cx="6984776" cy="4176463"/>
            </a:xfrm>
            <a:prstGeom prst="rect">
              <a:avLst/>
            </a:prstGeom>
          </p:spPr>
        </p:pic>
        <p:sp>
          <p:nvSpPr>
            <p:cNvPr id="8" name="Rectangle 7"/>
            <p:cNvSpPr/>
            <p:nvPr/>
          </p:nvSpPr>
          <p:spPr>
            <a:xfrm rot="5400000">
              <a:off x="1378543" y="2780333"/>
              <a:ext cx="151097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65877" y="4099415"/>
              <a:ext cx="1368152" cy="344107"/>
            </a:xfrm>
            <a:prstGeom prst="rect">
              <a:avLst/>
            </a:prstGeom>
            <a:solidFill>
              <a:srgbClr val="64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Temps </a:t>
              </a:r>
            </a:p>
            <a:p>
              <a:pPr algn="ctr"/>
              <a:r>
                <a:rPr lang="fr-FR" sz="1200" dirty="0">
                  <a:solidFill>
                    <a:schemeClr val="bg1"/>
                  </a:solidFill>
                </a:rPr>
                <a:t>(en mois, année…)</a:t>
              </a:r>
            </a:p>
          </p:txBody>
        </p:sp>
        <p:cxnSp>
          <p:nvCxnSpPr>
            <p:cNvPr id="4" name="Connecteur droit avec flèche 3"/>
            <p:cNvCxnSpPr/>
            <p:nvPr/>
          </p:nvCxnSpPr>
          <p:spPr>
            <a:xfrm>
              <a:off x="2134029" y="4293096"/>
              <a:ext cx="2777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2314049" y="2852936"/>
              <a:ext cx="313735"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4391980" y="4759045"/>
              <a:ext cx="239176" cy="265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574230" y="1624022"/>
              <a:ext cx="1365922" cy="214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2"/>
                  </a:solidFill>
                </a:rPr>
                <a:t>Molécule A</a:t>
              </a:r>
            </a:p>
          </p:txBody>
        </p:sp>
        <p:sp>
          <p:nvSpPr>
            <p:cNvPr id="16" name="Rectangle 15"/>
            <p:cNvSpPr/>
            <p:nvPr/>
          </p:nvSpPr>
          <p:spPr>
            <a:xfrm>
              <a:off x="4574230" y="1845708"/>
              <a:ext cx="1365922" cy="215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FF0000"/>
                  </a:solidFill>
                </a:rPr>
                <a:t>Molécule B</a:t>
              </a:r>
            </a:p>
          </p:txBody>
        </p:sp>
        <p:sp>
          <p:nvSpPr>
            <p:cNvPr id="18" name="Rectangle 17"/>
            <p:cNvSpPr/>
            <p:nvPr/>
          </p:nvSpPr>
          <p:spPr>
            <a:xfrm>
              <a:off x="921307" y="4600174"/>
              <a:ext cx="1531498" cy="181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100" dirty="0">
                  <a:solidFill>
                    <a:schemeClr val="tx1"/>
                  </a:solidFill>
                </a:rPr>
                <a:t> Molécule A</a:t>
              </a:r>
            </a:p>
          </p:txBody>
        </p:sp>
        <p:sp>
          <p:nvSpPr>
            <p:cNvPr id="19" name="Rectangle 18"/>
            <p:cNvSpPr/>
            <p:nvPr/>
          </p:nvSpPr>
          <p:spPr>
            <a:xfrm>
              <a:off x="917503" y="4777188"/>
              <a:ext cx="1531498" cy="18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100" dirty="0">
                  <a:solidFill>
                    <a:schemeClr val="tx1"/>
                  </a:solidFill>
                </a:rPr>
                <a:t>Molécule B</a:t>
              </a:r>
            </a:p>
          </p:txBody>
        </p:sp>
        <p:sp>
          <p:nvSpPr>
            <p:cNvPr id="3" name="Rectangle 2"/>
            <p:cNvSpPr/>
            <p:nvPr/>
          </p:nvSpPr>
          <p:spPr>
            <a:xfrm>
              <a:off x="3563888" y="4360602"/>
              <a:ext cx="72008" cy="14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5469736" y="4360602"/>
              <a:ext cx="110376" cy="14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511568" y="4360602"/>
              <a:ext cx="72008" cy="14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6447139" y="4348356"/>
              <a:ext cx="72008" cy="14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475656" y="4453045"/>
              <a:ext cx="850466" cy="128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Rectangle 24"/>
          <p:cNvSpPr/>
          <p:nvPr/>
        </p:nvSpPr>
        <p:spPr>
          <a:xfrm>
            <a:off x="6123146" y="5301208"/>
            <a:ext cx="2267744" cy="904863"/>
          </a:xfrm>
          <a:prstGeom prst="rect">
            <a:avLst/>
          </a:prstGeom>
        </p:spPr>
        <p:txBody>
          <a:bodyPr wrap="square">
            <a:spAutoFit/>
          </a:bodyPr>
          <a:lstStyle/>
          <a:p>
            <a:pPr algn="just">
              <a:lnSpc>
                <a:spcPct val="110000"/>
              </a:lnSpc>
              <a:spcAft>
                <a:spcPts val="0"/>
              </a:spcAft>
            </a:pPr>
            <a:r>
              <a:rPr lang="fr-FR" sz="1200" i="1" dirty="0">
                <a:latin typeface="TodaySB-Regular"/>
                <a:ea typeface="MS Mincho"/>
                <a:cs typeface="Times New Roman" panose="02020603050405020304" pitchFamily="18" charset="0"/>
              </a:rPr>
              <a:t>(n’ayant pas encore développé l’événement et toujours suivis dans l’étude) aux différents temps d’évaluation.</a:t>
            </a:r>
            <a:endParaRPr lang="fr-FR" sz="1200" i="1" dirty="0">
              <a:effectLst/>
              <a:latin typeface="TodaySB-Regular"/>
              <a:ea typeface="MS Mincho"/>
              <a:cs typeface="Times New Roman" panose="02020603050405020304" pitchFamily="18" charset="0"/>
            </a:endParaRPr>
          </a:p>
        </p:txBody>
      </p:sp>
      <p:sp>
        <p:nvSpPr>
          <p:cNvPr id="26" name="Rectangle 25"/>
          <p:cNvSpPr/>
          <p:nvPr/>
        </p:nvSpPr>
        <p:spPr>
          <a:xfrm>
            <a:off x="7288082" y="3803991"/>
            <a:ext cx="1820422" cy="1015663"/>
          </a:xfrm>
          <a:prstGeom prst="rect">
            <a:avLst/>
          </a:prstGeom>
        </p:spPr>
        <p:txBody>
          <a:bodyPr wrap="square">
            <a:spAutoFit/>
          </a:bodyPr>
          <a:lstStyle/>
          <a:p>
            <a:r>
              <a:rPr lang="fr-FR" sz="1200" i="1" dirty="0">
                <a:latin typeface="TodaySB-Regular"/>
                <a:ea typeface="MS Mincho"/>
                <a:cs typeface="Times New Roman" panose="02020603050405020304" pitchFamily="18" charset="0"/>
              </a:rPr>
              <a:t>délai à partir duquel la probabilité de survie (ou survie sans événement) passe en-dessous de 50 %</a:t>
            </a:r>
            <a:endParaRPr lang="fr-FR" sz="1200" i="1" dirty="0"/>
          </a:p>
        </p:txBody>
      </p:sp>
      <p:sp>
        <p:nvSpPr>
          <p:cNvPr id="27" name="Rectangle 26"/>
          <p:cNvSpPr/>
          <p:nvPr/>
        </p:nvSpPr>
        <p:spPr>
          <a:xfrm>
            <a:off x="3669040" y="5733256"/>
            <a:ext cx="1434980" cy="466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Figure A</a:t>
            </a:r>
          </a:p>
        </p:txBody>
      </p:sp>
    </p:spTree>
    <p:extLst>
      <p:ext uri="{BB962C8B-B14F-4D97-AF65-F5344CB8AC3E}">
        <p14:creationId xmlns:p14="http://schemas.microsoft.com/office/powerpoint/2010/main" val="389779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51520" y="116632"/>
            <a:ext cx="8229600" cy="79208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Variable dépendante du temps : Interpréter une courbe de survie </a:t>
            </a:r>
          </a:p>
        </p:txBody>
      </p:sp>
      <p:cxnSp>
        <p:nvCxnSpPr>
          <p:cNvPr id="7" name="Connecteur droit 6"/>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3" name="Groupe 2"/>
          <p:cNvGrpSpPr/>
          <p:nvPr/>
        </p:nvGrpSpPr>
        <p:grpSpPr>
          <a:xfrm>
            <a:off x="683568" y="1700808"/>
            <a:ext cx="7416824" cy="3954591"/>
            <a:chOff x="683568" y="1700808"/>
            <a:chExt cx="7416824" cy="3954591"/>
          </a:xfrm>
        </p:grpSpPr>
        <p:grpSp>
          <p:nvGrpSpPr>
            <p:cNvPr id="2" name="Groupe 1"/>
            <p:cNvGrpSpPr/>
            <p:nvPr/>
          </p:nvGrpSpPr>
          <p:grpSpPr>
            <a:xfrm>
              <a:off x="683568" y="1700808"/>
              <a:ext cx="7416824" cy="3954591"/>
              <a:chOff x="683568" y="1700808"/>
              <a:chExt cx="7416824" cy="3954591"/>
            </a:xfrm>
          </p:grpSpPr>
          <p:sp>
            <p:nvSpPr>
              <p:cNvPr id="27" name="Rectangle 26"/>
              <p:cNvSpPr/>
              <p:nvPr/>
            </p:nvSpPr>
            <p:spPr>
              <a:xfrm>
                <a:off x="3857100" y="5189019"/>
                <a:ext cx="1434980" cy="466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Figure B</a:t>
                </a:r>
              </a:p>
            </p:txBody>
          </p:sp>
          <p:pic>
            <p:nvPicPr>
              <p:cNvPr id="28" name="Image 27"/>
              <p:cNvPicPr/>
              <p:nvPr/>
            </p:nvPicPr>
            <p:blipFill rotWithShape="1">
              <a:blip r:embed="rId2"/>
              <a:srcRect t="22374" r="33333" b="54859"/>
              <a:stretch/>
            </p:blipFill>
            <p:spPr>
              <a:xfrm>
                <a:off x="683568" y="1700808"/>
                <a:ext cx="7416824" cy="3403198"/>
              </a:xfrm>
              <a:prstGeom prst="rect">
                <a:avLst/>
              </a:prstGeom>
            </p:spPr>
          </p:pic>
        </p:grpSp>
        <p:sp>
          <p:nvSpPr>
            <p:cNvPr id="30" name="Rectangle 29"/>
            <p:cNvSpPr/>
            <p:nvPr/>
          </p:nvSpPr>
          <p:spPr>
            <a:xfrm>
              <a:off x="1187624" y="2887352"/>
              <a:ext cx="423664" cy="29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0,8</a:t>
              </a:r>
            </a:p>
          </p:txBody>
        </p:sp>
        <p:sp>
          <p:nvSpPr>
            <p:cNvPr id="31" name="Rectangle 30"/>
            <p:cNvSpPr/>
            <p:nvPr/>
          </p:nvSpPr>
          <p:spPr>
            <a:xfrm>
              <a:off x="1008088" y="3181795"/>
              <a:ext cx="603200"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34" name="Rectangle 33"/>
            <p:cNvSpPr/>
            <p:nvPr/>
          </p:nvSpPr>
          <p:spPr>
            <a:xfrm>
              <a:off x="1813744" y="2708920"/>
              <a:ext cx="117408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35" name="Rectangle 34"/>
            <p:cNvSpPr/>
            <p:nvPr/>
          </p:nvSpPr>
          <p:spPr>
            <a:xfrm>
              <a:off x="3163227" y="3051672"/>
              <a:ext cx="603200"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36" name="Rectangle 35"/>
            <p:cNvSpPr/>
            <p:nvPr/>
          </p:nvSpPr>
          <p:spPr>
            <a:xfrm rot="5400000">
              <a:off x="5709897" y="1210981"/>
              <a:ext cx="1468620" cy="2448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37" name="Rectangle 36"/>
            <p:cNvSpPr/>
            <p:nvPr/>
          </p:nvSpPr>
          <p:spPr>
            <a:xfrm>
              <a:off x="3656297" y="2528994"/>
              <a:ext cx="1635783" cy="380009"/>
            </a:xfrm>
            <a:prstGeom prst="rect">
              <a:avLst/>
            </a:prstGeom>
            <a:solidFill>
              <a:schemeClr val="bg1"/>
            </a:solidFill>
            <a:ln>
              <a:solidFill>
                <a:srgbClr val="0EA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9</a:t>
              </a:r>
            </a:p>
          </p:txBody>
        </p:sp>
        <p:sp>
          <p:nvSpPr>
            <p:cNvPr id="32" name="Rectangle 31"/>
            <p:cNvSpPr/>
            <p:nvPr/>
          </p:nvSpPr>
          <p:spPr>
            <a:xfrm>
              <a:off x="3656299" y="1700808"/>
              <a:ext cx="1635781" cy="416107"/>
            </a:xfrm>
            <a:prstGeom prst="rect">
              <a:avLst/>
            </a:prstGeom>
            <a:solidFill>
              <a:schemeClr val="bg1"/>
            </a:solidFill>
            <a:ln>
              <a:solidFill>
                <a:srgbClr val="0EA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7</a:t>
              </a:r>
            </a:p>
          </p:txBody>
        </p:sp>
        <p:sp>
          <p:nvSpPr>
            <p:cNvPr id="33" name="Rectangle 32"/>
            <p:cNvSpPr/>
            <p:nvPr/>
          </p:nvSpPr>
          <p:spPr>
            <a:xfrm>
              <a:off x="3656299" y="2116915"/>
              <a:ext cx="1635782" cy="416107"/>
            </a:xfrm>
            <a:prstGeom prst="rect">
              <a:avLst/>
            </a:prstGeom>
            <a:solidFill>
              <a:schemeClr val="bg1"/>
            </a:solidFill>
            <a:ln>
              <a:solidFill>
                <a:srgbClr val="0EA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8</a:t>
              </a:r>
            </a:p>
          </p:txBody>
        </p:sp>
        <p:sp>
          <p:nvSpPr>
            <p:cNvPr id="38" name="Rectangle 37"/>
            <p:cNvSpPr/>
            <p:nvPr/>
          </p:nvSpPr>
          <p:spPr>
            <a:xfrm>
              <a:off x="5720842" y="2791425"/>
              <a:ext cx="853896" cy="390370"/>
            </a:xfrm>
            <a:prstGeom prst="rect">
              <a:avLst/>
            </a:prstGeom>
            <a:solidFill>
              <a:schemeClr val="bg1"/>
            </a:solidFill>
            <a:ln>
              <a:solidFill>
                <a:srgbClr val="0EA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10</a:t>
              </a:r>
            </a:p>
          </p:txBody>
        </p:sp>
      </p:grpSp>
    </p:spTree>
    <p:extLst>
      <p:ext uri="{BB962C8B-B14F-4D97-AF65-F5344CB8AC3E}">
        <p14:creationId xmlns:p14="http://schemas.microsoft.com/office/powerpoint/2010/main" val="80012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51520" y="116632"/>
            <a:ext cx="8229600" cy="79208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Variable dépendante du temps : Interpréter une courbe de survie </a:t>
            </a:r>
          </a:p>
        </p:txBody>
      </p:sp>
      <p:cxnSp>
        <p:nvCxnSpPr>
          <p:cNvPr id="7" name="Connecteur droit 6"/>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101522" y="4692294"/>
            <a:ext cx="1434980" cy="466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Figure B</a:t>
            </a:r>
          </a:p>
        </p:txBody>
      </p:sp>
      <p:grpSp>
        <p:nvGrpSpPr>
          <p:cNvPr id="2" name="Groupe 1"/>
          <p:cNvGrpSpPr/>
          <p:nvPr/>
        </p:nvGrpSpPr>
        <p:grpSpPr>
          <a:xfrm>
            <a:off x="0" y="1124744"/>
            <a:ext cx="8424936" cy="3403198"/>
            <a:chOff x="683568" y="1700808"/>
            <a:chExt cx="8424936" cy="3403198"/>
          </a:xfrm>
        </p:grpSpPr>
        <p:pic>
          <p:nvPicPr>
            <p:cNvPr id="28" name="Image 27"/>
            <p:cNvPicPr/>
            <p:nvPr/>
          </p:nvPicPr>
          <p:blipFill rotWithShape="1">
            <a:blip r:embed="rId2"/>
            <a:srcRect t="22374" r="33333" b="54859"/>
            <a:stretch/>
          </p:blipFill>
          <p:spPr>
            <a:xfrm>
              <a:off x="683568" y="1700808"/>
              <a:ext cx="7416824" cy="3403198"/>
            </a:xfrm>
            <a:prstGeom prst="rect">
              <a:avLst/>
            </a:prstGeom>
          </p:spPr>
        </p:pic>
        <p:sp>
          <p:nvSpPr>
            <p:cNvPr id="30" name="Rectangle 29"/>
            <p:cNvSpPr/>
            <p:nvPr/>
          </p:nvSpPr>
          <p:spPr>
            <a:xfrm>
              <a:off x="1187624" y="2887352"/>
              <a:ext cx="423664" cy="29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0,8</a:t>
              </a:r>
            </a:p>
          </p:txBody>
        </p:sp>
        <p:sp>
          <p:nvSpPr>
            <p:cNvPr id="31" name="Rectangle 30"/>
            <p:cNvSpPr/>
            <p:nvPr/>
          </p:nvSpPr>
          <p:spPr>
            <a:xfrm>
              <a:off x="1008088" y="3181795"/>
              <a:ext cx="603200"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34" name="Rectangle 33"/>
            <p:cNvSpPr/>
            <p:nvPr/>
          </p:nvSpPr>
          <p:spPr>
            <a:xfrm>
              <a:off x="1813744" y="2708920"/>
              <a:ext cx="117408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35" name="Rectangle 34"/>
            <p:cNvSpPr/>
            <p:nvPr/>
          </p:nvSpPr>
          <p:spPr>
            <a:xfrm>
              <a:off x="3163227" y="3051672"/>
              <a:ext cx="603200"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36" name="Rectangle 35"/>
            <p:cNvSpPr/>
            <p:nvPr/>
          </p:nvSpPr>
          <p:spPr>
            <a:xfrm rot="5400000">
              <a:off x="6303170" y="1804254"/>
              <a:ext cx="282074" cy="2448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37" name="Rectangle 36"/>
            <p:cNvSpPr/>
            <p:nvPr/>
          </p:nvSpPr>
          <p:spPr>
            <a:xfrm>
              <a:off x="3660243" y="2465624"/>
              <a:ext cx="3792077" cy="38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700" dirty="0" err="1">
                  <a:solidFill>
                    <a:schemeClr val="tx1"/>
                  </a:solidFill>
                </a:rPr>
                <a:t>proba</a:t>
              </a:r>
              <a:r>
                <a:rPr lang="fr-FR" sz="1700" dirty="0">
                  <a:solidFill>
                    <a:schemeClr val="tx1"/>
                  </a:solidFill>
                </a:rPr>
                <a:t> d’être en vie en T1 (ici 0,8)</a:t>
              </a:r>
            </a:p>
          </p:txBody>
        </p:sp>
        <p:sp>
          <p:nvSpPr>
            <p:cNvPr id="38" name="Rectangle 37"/>
            <p:cNvSpPr/>
            <p:nvPr/>
          </p:nvSpPr>
          <p:spPr>
            <a:xfrm>
              <a:off x="5720842" y="2909003"/>
              <a:ext cx="867382" cy="347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FF0000"/>
                  </a:solidFill>
                </a:rPr>
                <a:t>Censure</a:t>
              </a:r>
            </a:p>
          </p:txBody>
        </p:sp>
        <p:sp>
          <p:nvSpPr>
            <p:cNvPr id="39" name="Rectangle 38"/>
            <p:cNvSpPr/>
            <p:nvPr/>
          </p:nvSpPr>
          <p:spPr>
            <a:xfrm>
              <a:off x="7092280" y="2093673"/>
              <a:ext cx="2016224" cy="39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a:t>
              </a:r>
              <a:r>
                <a:rPr lang="fr-FR" sz="1400" dirty="0">
                  <a:solidFill>
                    <a:srgbClr val="FF0000"/>
                  </a:solidFill>
                </a:rPr>
                <a:t> </a:t>
              </a:r>
              <a:r>
                <a:rPr lang="fr-FR" sz="1400" b="1" dirty="0">
                  <a:solidFill>
                    <a:srgbClr val="FF0000"/>
                  </a:solidFill>
                </a:rPr>
                <a:t>(n-1) </a:t>
              </a:r>
              <a:r>
                <a:rPr lang="fr-FR" sz="1200" dirty="0">
                  <a:solidFill>
                    <a:schemeClr val="tx1"/>
                  </a:solidFill>
                </a:rPr>
                <a:t>patient </a:t>
              </a:r>
              <a:r>
                <a:rPr lang="fr-FR" sz="1400" b="1" dirty="0">
                  <a:solidFill>
                    <a:srgbClr val="FF0000"/>
                  </a:solidFill>
                </a:rPr>
                <a:t>/ n </a:t>
              </a:r>
              <a:r>
                <a:rPr lang="fr-FR" sz="1200" dirty="0">
                  <a:solidFill>
                    <a:schemeClr val="tx1"/>
                  </a:solidFill>
                </a:rPr>
                <a:t>patients</a:t>
              </a:r>
            </a:p>
          </p:txBody>
        </p:sp>
      </p:grpSp>
      <p:pic>
        <p:nvPicPr>
          <p:cNvPr id="40" name="Image 39"/>
          <p:cNvPicPr/>
          <p:nvPr/>
        </p:nvPicPr>
        <p:blipFill rotWithShape="1">
          <a:blip r:embed="rId2"/>
          <a:srcRect l="74068" t="29254" r="6452" b="60878"/>
          <a:stretch/>
        </p:blipFill>
        <p:spPr>
          <a:xfrm>
            <a:off x="5724621" y="4921716"/>
            <a:ext cx="2783470" cy="1565304"/>
          </a:xfrm>
          <a:prstGeom prst="rect">
            <a:avLst/>
          </a:prstGeom>
        </p:spPr>
      </p:pic>
    </p:spTree>
    <p:extLst>
      <p:ext uri="{BB962C8B-B14F-4D97-AF65-F5344CB8AC3E}">
        <p14:creationId xmlns:p14="http://schemas.microsoft.com/office/powerpoint/2010/main" val="1289715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51520" y="116632"/>
            <a:ext cx="8229600" cy="79208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Variable dépendante du temps : Interpréter une courbe de survie </a:t>
            </a:r>
          </a:p>
        </p:txBody>
      </p:sp>
      <p:cxnSp>
        <p:nvCxnSpPr>
          <p:cNvPr id="7" name="Connecteur droit 6"/>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2"/>
          <a:stretch>
            <a:fillRect/>
          </a:stretch>
        </p:blipFill>
        <p:spPr>
          <a:xfrm>
            <a:off x="0" y="1052736"/>
            <a:ext cx="7066180" cy="2853060"/>
          </a:xfrm>
          <a:prstGeom prst="rect">
            <a:avLst/>
          </a:prstGeom>
        </p:spPr>
      </p:pic>
      <p:pic>
        <p:nvPicPr>
          <p:cNvPr id="16" name="Image 15"/>
          <p:cNvPicPr/>
          <p:nvPr/>
        </p:nvPicPr>
        <p:blipFill rotWithShape="1">
          <a:blip r:embed="rId3"/>
          <a:srcRect l="74068" t="29254" r="6452" b="60878"/>
          <a:stretch/>
        </p:blipFill>
        <p:spPr>
          <a:xfrm>
            <a:off x="6516216" y="2348880"/>
            <a:ext cx="1703843" cy="1113804"/>
          </a:xfrm>
          <a:prstGeom prst="rect">
            <a:avLst/>
          </a:prstGeom>
        </p:spPr>
      </p:pic>
      <p:pic>
        <p:nvPicPr>
          <p:cNvPr id="17" name="Image 16"/>
          <p:cNvPicPr/>
          <p:nvPr/>
        </p:nvPicPr>
        <p:blipFill rotWithShape="1">
          <a:blip r:embed="rId3"/>
          <a:srcRect r="19355" b="76677"/>
          <a:stretch/>
        </p:blipFill>
        <p:spPr>
          <a:xfrm>
            <a:off x="2987824" y="4293096"/>
            <a:ext cx="5832648" cy="2448272"/>
          </a:xfrm>
          <a:prstGeom prst="rect">
            <a:avLst/>
          </a:prstGeom>
        </p:spPr>
      </p:pic>
      <p:sp>
        <p:nvSpPr>
          <p:cNvPr id="2" name="Rectangle 1">
            <a:extLst>
              <a:ext uri="{FF2B5EF4-FFF2-40B4-BE49-F238E27FC236}">
                <a16:creationId xmlns:a16="http://schemas.microsoft.com/office/drawing/2014/main" id="{6CA49F13-8321-4043-A63E-B97C87D2D021}"/>
              </a:ext>
            </a:extLst>
          </p:cNvPr>
          <p:cNvSpPr/>
          <p:nvPr/>
        </p:nvSpPr>
        <p:spPr>
          <a:xfrm>
            <a:off x="3707904" y="4293096"/>
            <a:ext cx="792088" cy="443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1C344864-224B-4432-B82A-5CAC5A1B290E}"/>
              </a:ext>
            </a:extLst>
          </p:cNvPr>
          <p:cNvSpPr/>
          <p:nvPr/>
        </p:nvSpPr>
        <p:spPr>
          <a:xfrm>
            <a:off x="4619250" y="4293096"/>
            <a:ext cx="792088" cy="443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BAA5D61-E8FB-4D4F-9C8A-AFC435E28532}"/>
              </a:ext>
            </a:extLst>
          </p:cNvPr>
          <p:cNvSpPr/>
          <p:nvPr/>
        </p:nvSpPr>
        <p:spPr>
          <a:xfrm>
            <a:off x="5508104" y="4274949"/>
            <a:ext cx="792088" cy="443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A210A8FD-2BE7-4436-A8E3-1DE33E9CAEDB}"/>
              </a:ext>
            </a:extLst>
          </p:cNvPr>
          <p:cNvSpPr/>
          <p:nvPr/>
        </p:nvSpPr>
        <p:spPr>
          <a:xfrm>
            <a:off x="6447450" y="4293096"/>
            <a:ext cx="792088" cy="443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305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348642" y="3983935"/>
            <a:ext cx="8424936" cy="94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918" tIns="22218"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FFC200"/>
                </a:solidFill>
                <a:effectLst/>
                <a:ea typeface="Arial" panose="020B0604020202020204" pitchFamily="34" charset="0"/>
              </a:rPr>
              <a:t>Test du log-rank</a:t>
            </a:r>
            <a:endParaRPr kumimoji="0" lang="fr-FR" altLang="fr-FR" sz="1200" b="1" i="0" u="none" strike="noStrike" cap="none" normalizeH="0" baseline="0" dirty="0">
              <a:ln>
                <a:noFill/>
              </a:ln>
              <a:solidFill>
                <a:srgbClr val="FFC200"/>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200" b="0" i="1" u="none" strike="noStrike" cap="none" normalizeH="0" baseline="0" dirty="0">
                <a:ln>
                  <a:noFill/>
                </a:ln>
                <a:solidFill>
                  <a:schemeClr val="tx1"/>
                </a:solidFill>
                <a:effectLst/>
                <a:ea typeface="MS Mincho" charset="-128"/>
                <a:cs typeface="Times New Roman" panose="02020603050405020304" pitchFamily="18" charset="0"/>
              </a:rPr>
              <a:t>log-rank test</a:t>
            </a: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Les courbes de survie de plusieurs groupes, estimées par la méthode de Kaplan-Meier, peuvent être comparées par le test du log-</a:t>
            </a:r>
            <a:r>
              <a:rPr kumimoji="0" lang="fr-FR" altLang="fr-FR" sz="1200" b="0" i="0" u="none" strike="noStrike" cap="none" normalizeH="0" baseline="0" dirty="0" err="1">
                <a:ln>
                  <a:noFill/>
                </a:ln>
                <a:solidFill>
                  <a:schemeClr val="tx1"/>
                </a:solidFill>
                <a:effectLst/>
                <a:ea typeface="MS Mincho" charset="-128"/>
                <a:cs typeface="Times New Roman" panose="02020603050405020304" pitchFamily="18" charset="0"/>
              </a:rPr>
              <a:t>rank</a:t>
            </a: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 dont l’hypothèse nulle est que les probabilités de survie à tous les délais sont égales dans les différents groupes.</a:t>
            </a: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endParaRPr>
          </a:p>
        </p:txBody>
      </p:sp>
      <p:sp>
        <p:nvSpPr>
          <p:cNvPr id="7" name="Rectangle 12"/>
          <p:cNvSpPr>
            <a:spLocks noChangeArrowheads="1"/>
          </p:cNvSpPr>
          <p:nvPr/>
        </p:nvSpPr>
        <p:spPr bwMode="auto">
          <a:xfrm>
            <a:off x="279845" y="3424118"/>
            <a:ext cx="8188768" cy="39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918" tIns="22218"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FFC200"/>
                </a:solidFill>
                <a:effectLst/>
                <a:ea typeface="Arial" panose="020B0604020202020204" pitchFamily="34" charset="0"/>
              </a:rPr>
              <a:t> Taux de survenue d’événement</a:t>
            </a:r>
            <a:endParaRPr kumimoji="0" lang="fr-FR" altLang="fr-F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Le taux de survenue de l’événement mesure la vitesse (instantanée) d’apparition de l’événement. On peut parler d’incidence </a:t>
            </a:r>
            <a:endParaRPr kumimoji="0" lang="fr-FR" altLang="fr-FR" sz="1200" b="0" i="0" u="none" strike="noStrike" cap="none" normalizeH="0" baseline="0" dirty="0">
              <a:ln>
                <a:noFill/>
              </a:ln>
              <a:solidFill>
                <a:schemeClr val="tx1"/>
              </a:solidFill>
              <a:effectLst/>
            </a:endParaRPr>
          </a:p>
        </p:txBody>
      </p:sp>
      <p:sp>
        <p:nvSpPr>
          <p:cNvPr id="9" name="Rectangle 14"/>
          <p:cNvSpPr>
            <a:spLocks noChangeArrowheads="1"/>
          </p:cNvSpPr>
          <p:nvPr/>
        </p:nvSpPr>
        <p:spPr bwMode="auto">
          <a:xfrm>
            <a:off x="351738" y="5003660"/>
            <a:ext cx="8451687" cy="94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918" tIns="22218"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FFC200"/>
                </a:solidFill>
                <a:effectLst/>
                <a:ea typeface="Arial" panose="020B0604020202020204" pitchFamily="34" charset="0"/>
              </a:rPr>
              <a:t> Hazard ratio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Le </a:t>
            </a:r>
            <a:r>
              <a:rPr kumimoji="0" lang="fr-FR" altLang="fr-FR" sz="1200" b="0" i="0" u="none" strike="noStrike" cap="none" normalizeH="0" baseline="0" dirty="0" err="1">
                <a:ln>
                  <a:noFill/>
                </a:ln>
                <a:solidFill>
                  <a:schemeClr val="tx1"/>
                </a:solidFill>
                <a:effectLst/>
                <a:ea typeface="MS Mincho" charset="-128"/>
                <a:cs typeface="Times New Roman" panose="02020603050405020304" pitchFamily="18" charset="0"/>
              </a:rPr>
              <a:t>hazard</a:t>
            </a: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 ratio (noté </a:t>
            </a:r>
            <a:r>
              <a:rPr kumimoji="0" lang="fr-FR" altLang="fr-FR" sz="1200" b="0" i="1" u="none" strike="noStrike" cap="none" normalizeH="0" baseline="0" dirty="0">
                <a:ln>
                  <a:noFill/>
                </a:ln>
                <a:solidFill>
                  <a:schemeClr val="tx1"/>
                </a:solidFill>
                <a:effectLst/>
                <a:ea typeface="MS Mincho" charset="-128"/>
                <a:cs typeface="Times New Roman" panose="02020603050405020304" pitchFamily="18" charset="0"/>
              </a:rPr>
              <a:t>HR</a:t>
            </a: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 entre deux groupes correspond au rapport du taux d’événement (ou d’incidence instantanée) entre ces groupes.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La conclusion du </a:t>
            </a:r>
            <a:r>
              <a:rPr kumimoji="0" lang="fr-FR" altLang="fr-FR" sz="1200" b="0" i="0" u="none" strike="noStrike" cap="none" normalizeH="0" baseline="0" dirty="0" err="1">
                <a:ln>
                  <a:noFill/>
                </a:ln>
                <a:solidFill>
                  <a:schemeClr val="tx1"/>
                </a:solidFill>
                <a:effectLst/>
                <a:ea typeface="MS Mincho" charset="-128"/>
                <a:cs typeface="Times New Roman" panose="02020603050405020304" pitchFamily="18" charset="0"/>
              </a:rPr>
              <a:t>hazard</a:t>
            </a: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 ratio s’interprète comme celle d’un risque relatif (</a:t>
            </a:r>
            <a:r>
              <a:rPr kumimoji="0" lang="fr-FR" altLang="fr-FR" sz="1200" b="0" i="1" u="none" strike="noStrike" cap="none" normalizeH="0" baseline="0" dirty="0">
                <a:ln>
                  <a:noFill/>
                </a:ln>
                <a:solidFill>
                  <a:schemeClr val="tx1"/>
                </a:solidFill>
                <a:effectLst/>
                <a:ea typeface="MS Mincho" charset="-128"/>
                <a:cs typeface="Times New Roman" panose="02020603050405020304" pitchFamily="18" charset="0"/>
              </a:rPr>
              <a:t>HR</a:t>
            </a: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 &gt; 1 : facteur aggravant, </a:t>
            </a:r>
            <a:r>
              <a:rPr kumimoji="0" lang="fr-FR" altLang="fr-FR" sz="1200" b="0" i="1" u="none" strike="noStrike" cap="none" normalizeH="0" baseline="0" dirty="0">
                <a:ln>
                  <a:noFill/>
                </a:ln>
                <a:solidFill>
                  <a:schemeClr val="tx1"/>
                </a:solidFill>
                <a:effectLst/>
                <a:ea typeface="MS Mincho" charset="-128"/>
                <a:cs typeface="Times New Roman" panose="02020603050405020304" pitchFamily="18" charset="0"/>
              </a:rPr>
              <a:t>HR</a:t>
            </a: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 &lt; 1 : facteur protecteur).</a:t>
            </a:r>
            <a:endParaRPr kumimoji="0" lang="fr-FR" altLang="fr-F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	</a:t>
            </a:r>
            <a:r>
              <a:rPr kumimoji="0" lang="fr-FR" altLang="fr-FR" sz="1200" b="0" i="1" u="none" strike="noStrike" cap="none" normalizeH="0" baseline="0" dirty="0">
                <a:ln>
                  <a:noFill/>
                </a:ln>
                <a:solidFill>
                  <a:schemeClr val="tx1"/>
                </a:solidFill>
                <a:effectLst/>
                <a:ea typeface="MS Mincho" charset="-128"/>
                <a:cs typeface="Times New Roman" panose="02020603050405020304" pitchFamily="18" charset="0"/>
              </a:rPr>
              <a:t>Attention : Avant de calculer le </a:t>
            </a:r>
            <a:r>
              <a:rPr kumimoji="0" lang="fr-FR" altLang="fr-FR" sz="1200" b="0" i="1" u="none" strike="noStrike" cap="none" normalizeH="0" baseline="0" dirty="0" err="1">
                <a:ln>
                  <a:noFill/>
                </a:ln>
                <a:solidFill>
                  <a:schemeClr val="tx1"/>
                </a:solidFill>
                <a:effectLst/>
                <a:ea typeface="MS Mincho" charset="-128"/>
                <a:cs typeface="Times New Roman" panose="02020603050405020304" pitchFamily="18" charset="0"/>
              </a:rPr>
              <a:t>hazard</a:t>
            </a:r>
            <a:r>
              <a:rPr kumimoji="0" lang="fr-FR" altLang="fr-FR" sz="1200" b="0" i="1" u="none" strike="noStrike" cap="none" normalizeH="0" baseline="0" dirty="0">
                <a:ln>
                  <a:noFill/>
                </a:ln>
                <a:solidFill>
                  <a:schemeClr val="tx1"/>
                </a:solidFill>
                <a:effectLst/>
                <a:ea typeface="MS Mincho" charset="-128"/>
                <a:cs typeface="Times New Roman" panose="02020603050405020304" pitchFamily="18" charset="0"/>
              </a:rPr>
              <a:t> ratio, il est nécessaire de s’assurer que celui-ci est constant au cours du temps.</a:t>
            </a:r>
            <a:endParaRPr kumimoji="0" lang="fr-FR" altLang="fr-FR" sz="1200" b="0" i="1" u="none" strike="noStrike" cap="none" normalizeH="0" baseline="0" dirty="0">
              <a:ln>
                <a:noFill/>
              </a:ln>
              <a:solidFill>
                <a:schemeClr val="tx1"/>
              </a:solidFill>
              <a:effectLst/>
            </a:endParaRPr>
          </a:p>
        </p:txBody>
      </p:sp>
      <p:sp>
        <p:nvSpPr>
          <p:cNvPr id="10"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0918" tIns="22218" rIns="91440" bIns="0" numCol="1" anchor="ctr" anchorCtr="0" compatLnSpc="1">
            <a:prstTxWarp prst="textNoShape">
              <a:avLst/>
            </a:prstTxWarp>
            <a:spAutoFit/>
          </a:bodyPr>
          <a:lstStyle/>
          <a:p>
            <a:endParaRPr lang="fr-FR"/>
          </a:p>
        </p:txBody>
      </p:sp>
      <p:sp>
        <p:nvSpPr>
          <p:cNvPr id="11" name="Rectangle 17"/>
          <p:cNvSpPr>
            <a:spLocks noChangeArrowheads="1"/>
          </p:cNvSpPr>
          <p:nvPr/>
        </p:nvSpPr>
        <p:spPr bwMode="auto">
          <a:xfrm>
            <a:off x="279845" y="310030"/>
            <a:ext cx="8249200" cy="1315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918" tIns="22218"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FFC200"/>
                </a:solidFill>
                <a:effectLst/>
                <a:ea typeface="Arial" panose="020B0604020202020204" pitchFamily="34" charset="0"/>
              </a:rPr>
              <a:t> Courbe de survie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La survie dans un groupe est décrite par une courbe de survie, indiquant la probabilité de survie des patients à l’événement étudié en fonction du temps écoulé depuis l’origine. </a:t>
            </a:r>
            <a:endParaRPr kumimoji="0" lang="fr-FR" altLang="fr-F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On indique en général en dessous des courbes de survie les nombres de patients encore à risque (n’ayant pas encore développé l’événement et toujours suivis dans l’étude) aux différents temps d’évaluation.</a:t>
            </a:r>
            <a:endParaRPr kumimoji="0" lang="fr-FR" altLang="fr-F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La survie est de 1 au temps initial, puis diminue plus ou moins rapidement. </a:t>
            </a:r>
            <a:endParaRPr kumimoji="0" lang="fr-FR" altLang="fr-F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La courbe de survie est souvent résumée par les probabilités de survie à différents délais, ou par la médiane de survie.</a:t>
            </a:r>
            <a:endParaRPr kumimoji="0" lang="fr-FR" altLang="fr-FR" sz="1200" b="0" i="0" u="none" strike="noStrike" cap="none" normalizeH="0" baseline="0" dirty="0">
              <a:ln>
                <a:noFill/>
              </a:ln>
              <a:solidFill>
                <a:schemeClr val="tx1"/>
              </a:solidFill>
              <a:effectLst/>
            </a:endParaRPr>
          </a:p>
        </p:txBody>
      </p:sp>
      <p:sp>
        <p:nvSpPr>
          <p:cNvPr id="12" name="Rectangle 21"/>
          <p:cNvSpPr>
            <a:spLocks noChangeArrowheads="1"/>
          </p:cNvSpPr>
          <p:nvPr/>
        </p:nvSpPr>
        <p:spPr bwMode="auto">
          <a:xfrm>
            <a:off x="4763" y="2264355"/>
            <a:ext cx="275082" cy="20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0918" tIns="22218" rIns="91440" bIns="0" numCol="1" anchor="ctr" anchorCtr="0" compatLnSpc="1">
            <a:prstTxWarp prst="textNoShape">
              <a:avLst/>
            </a:prstTxWarp>
            <a:spAutoFit/>
          </a:bodyPr>
          <a:lstStyle/>
          <a:p>
            <a:endParaRPr lang="fr-FR" sz="1200"/>
          </a:p>
        </p:txBody>
      </p:sp>
      <p:sp>
        <p:nvSpPr>
          <p:cNvPr id="13" name="Rectangle 22"/>
          <p:cNvSpPr>
            <a:spLocks noChangeArrowheads="1"/>
          </p:cNvSpPr>
          <p:nvPr/>
        </p:nvSpPr>
        <p:spPr bwMode="auto">
          <a:xfrm>
            <a:off x="279845" y="1753236"/>
            <a:ext cx="8208912" cy="76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918" tIns="22218"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FFC200"/>
                </a:solidFill>
                <a:effectLst/>
                <a:ea typeface="Arial" panose="020B0604020202020204" pitchFamily="34" charset="0"/>
              </a:rPr>
              <a:t> Probabilité de survie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La probabilité de survie à un délai donné correspond à la probabilité qu’un individu n’ait pas encore développé l’événement d’intérêt à ce délai.</a:t>
            </a: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endParaRPr>
          </a:p>
        </p:txBody>
      </p:sp>
      <p:sp>
        <p:nvSpPr>
          <p:cNvPr id="14" name="Rectangle 23"/>
          <p:cNvSpPr>
            <a:spLocks noChangeArrowheads="1"/>
          </p:cNvSpPr>
          <p:nvPr/>
        </p:nvSpPr>
        <p:spPr bwMode="auto">
          <a:xfrm>
            <a:off x="279845" y="2586322"/>
            <a:ext cx="8712968" cy="76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918" tIns="22218"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FFC200"/>
                </a:solidFill>
                <a:effectLst/>
                <a:ea typeface="Arial" panose="020B0604020202020204" pitchFamily="34" charset="0"/>
              </a:rPr>
              <a:t> Survie médiane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ea typeface="MS Mincho" charset="-128"/>
                <a:cs typeface="Times New Roman" panose="02020603050405020304" pitchFamily="18" charset="0"/>
              </a:rPr>
              <a:t>Un indicateur global de la survie est la survie médiane : c’est le délai à partir duquel la probabilité de survie (ou survie sans événement) passe en-dessous de 50 %. Plus elle est élevée, plus la survie (ou la survie sans événement) est élevée.</a:t>
            </a: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8638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0918" tIns="22218" rIns="91440" bIns="0" numCol="1" anchor="ctr" anchorCtr="0" compatLnSpc="1">
            <a:prstTxWarp prst="textNoShape">
              <a:avLst/>
            </a:prstTxWarp>
            <a:spAutoFit/>
          </a:bodyPr>
          <a:lstStyle/>
          <a:p>
            <a:endParaRPr lang="fr-FR"/>
          </a:p>
        </p:txBody>
      </p:sp>
      <p:sp>
        <p:nvSpPr>
          <p:cNvPr id="12" name="Rectangle 21"/>
          <p:cNvSpPr>
            <a:spLocks noChangeArrowheads="1"/>
          </p:cNvSpPr>
          <p:nvPr/>
        </p:nvSpPr>
        <p:spPr bwMode="auto">
          <a:xfrm>
            <a:off x="35496" y="210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0918" tIns="22218" rIns="91440" bIns="0" numCol="1" anchor="ctr" anchorCtr="0" compatLnSpc="1">
            <a:prstTxWarp prst="textNoShape">
              <a:avLst/>
            </a:prstTxWarp>
            <a:spAutoFit/>
          </a:bodyPr>
          <a:lstStyle/>
          <a:p>
            <a:endParaRPr lang="fr-FR"/>
          </a:p>
        </p:txBody>
      </p:sp>
      <p:sp>
        <p:nvSpPr>
          <p:cNvPr id="15" name="Rectangle 24"/>
          <p:cNvSpPr>
            <a:spLocks noChangeArrowheads="1"/>
          </p:cNvSpPr>
          <p:nvPr/>
        </p:nvSpPr>
        <p:spPr bwMode="auto">
          <a:xfrm>
            <a:off x="539552" y="1214899"/>
            <a:ext cx="7941532" cy="377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918" tIns="22218"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FFC200"/>
                </a:solidFill>
                <a:effectLst/>
                <a:ea typeface="Arial" panose="020B0604020202020204" pitchFamily="34" charset="0"/>
              </a:rPr>
              <a:t> Méthode de Kaplan-Meier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b="1" i="0" u="none" strike="noStrike" cap="none" normalizeH="0" baseline="0" dirty="0">
              <a:ln>
                <a:noFill/>
              </a:ln>
              <a:solidFill>
                <a:srgbClr val="FFC200"/>
              </a:solidFill>
              <a:effectLst/>
              <a:ea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ea typeface="MS Mincho" charset="-128"/>
                <a:cs typeface="Times New Roman" panose="02020603050405020304" pitchFamily="18" charset="0"/>
              </a:rPr>
              <a:t>La méthode de Kaplan-Meier est très souvent utilisée pour obtenir des estimations non biaisées des probabilités de survie en présence de censure (au-delà du temps de censure, on ne sait pas si le patient a ou non présenté l’événement).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ea typeface="MS Mincho"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ea typeface="MS Mincho" charset="-128"/>
                <a:cs typeface="Times New Roman" panose="02020603050405020304" pitchFamily="18" charset="0"/>
              </a:rPr>
              <a:t>La survie à un délai donné est calculée comme le produit des survies par intervalles de temps durant lesquels le nombre de patients suivi est constant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ea typeface="MS Mincho" charset="-128"/>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ea typeface="MS Mincho" charset="-128"/>
                <a:cs typeface="Times New Roman" panose="02020603050405020304" pitchFamily="18" charset="0"/>
              </a:rPr>
              <a:t>Attention : La méthode de Kaplan-Meier suppose que le fait qu’un patient soit censuré n’influence pas sa vraie probabilité de développer l’événement, et donc que la survie des patients encore suivis est un bon reflet de la survie des patients censurés.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1" u="none" strike="noStrike" cap="none" normalizeH="0" baseline="0" dirty="0">
                <a:ln>
                  <a:noFill/>
                </a:ln>
                <a:solidFill>
                  <a:schemeClr val="tx1"/>
                </a:solidFill>
                <a:effectLst/>
                <a:ea typeface="MS Mincho" charset="-128"/>
                <a:cs typeface="Times New Roman" panose="02020603050405020304" pitchFamily="18" charset="0"/>
              </a:rPr>
              <a:t>Ce n’est pas le cas, par exemple, lorsque des patients retournent dans leur pays d’origine en fin de vie et que l’on ne dispose plus de leurs nouvelles à partir de ce moment-là ; la censure est alors signe d’un événement imminent. </a:t>
            </a:r>
            <a:endParaRPr kumimoji="0" lang="fr-FR" altLang="fr-FR" sz="3600" b="0" i="1"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585944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685800" y="1340767"/>
            <a:ext cx="7772400" cy="1440161"/>
          </a:xfrm>
        </p:spPr>
        <p:txBody>
          <a:bodyPr>
            <a:noAutofit/>
          </a:bodyPr>
          <a:lstStyle/>
          <a:p>
            <a:r>
              <a:rPr lang="fr-FR" sz="3600" b="1" dirty="0">
                <a:solidFill>
                  <a:schemeClr val="accent6"/>
                </a:solidFill>
              </a:rPr>
              <a:t>Non-</a:t>
            </a:r>
            <a:r>
              <a:rPr lang="fr-FR" sz="3600" b="1" dirty="0" err="1">
                <a:solidFill>
                  <a:schemeClr val="accent6"/>
                </a:solidFill>
              </a:rPr>
              <a:t>steroidal</a:t>
            </a:r>
            <a:br>
              <a:rPr lang="fr-FR" sz="3600" b="1" dirty="0">
                <a:solidFill>
                  <a:schemeClr val="accent6"/>
                </a:solidFill>
              </a:rPr>
            </a:br>
            <a:r>
              <a:rPr lang="fr-FR" sz="3600" b="1" dirty="0">
                <a:solidFill>
                  <a:schemeClr val="accent6"/>
                </a:solidFill>
              </a:rPr>
              <a:t>anti-</a:t>
            </a:r>
            <a:r>
              <a:rPr lang="fr-FR" sz="3600" b="1" dirty="0" err="1">
                <a:solidFill>
                  <a:schemeClr val="accent6"/>
                </a:solidFill>
              </a:rPr>
              <a:t>inflammatory</a:t>
            </a:r>
            <a:r>
              <a:rPr lang="fr-FR" sz="3600" b="1" dirty="0">
                <a:solidFill>
                  <a:schemeClr val="accent6"/>
                </a:solidFill>
              </a:rPr>
              <a:t> </a:t>
            </a:r>
            <a:r>
              <a:rPr lang="fr-FR" sz="3600" b="1" dirty="0" err="1">
                <a:solidFill>
                  <a:schemeClr val="accent6"/>
                </a:solidFill>
              </a:rPr>
              <a:t>drugs</a:t>
            </a:r>
            <a:r>
              <a:rPr lang="fr-FR" sz="3600" b="1" dirty="0">
                <a:solidFill>
                  <a:schemeClr val="accent6"/>
                </a:solidFill>
              </a:rPr>
              <a:t> and</a:t>
            </a:r>
            <a:br>
              <a:rPr lang="fr-FR" sz="3600" b="1" dirty="0">
                <a:solidFill>
                  <a:schemeClr val="accent6"/>
                </a:solidFill>
              </a:rPr>
            </a:br>
            <a:r>
              <a:rPr lang="fr-FR" sz="3600" b="1" dirty="0">
                <a:solidFill>
                  <a:schemeClr val="accent6"/>
                </a:solidFill>
              </a:rPr>
              <a:t>the </a:t>
            </a:r>
            <a:r>
              <a:rPr lang="fr-FR" sz="3600" b="1" dirty="0" err="1">
                <a:solidFill>
                  <a:schemeClr val="accent6"/>
                </a:solidFill>
              </a:rPr>
              <a:t>risk</a:t>
            </a:r>
            <a:r>
              <a:rPr lang="fr-FR" sz="3600" b="1" dirty="0">
                <a:solidFill>
                  <a:schemeClr val="accent6"/>
                </a:solidFill>
              </a:rPr>
              <a:t> of Clostridium</a:t>
            </a:r>
            <a:br>
              <a:rPr lang="fr-FR" sz="3600" b="1" dirty="0">
                <a:solidFill>
                  <a:schemeClr val="accent6"/>
                </a:solidFill>
              </a:rPr>
            </a:br>
            <a:r>
              <a:rPr lang="fr-FR" sz="3600" b="1" dirty="0">
                <a:solidFill>
                  <a:schemeClr val="accent6"/>
                </a:solidFill>
              </a:rPr>
              <a:t>difficile-</a:t>
            </a:r>
            <a:r>
              <a:rPr lang="fr-FR" sz="3600" b="1" dirty="0" err="1">
                <a:solidFill>
                  <a:schemeClr val="accent6"/>
                </a:solidFill>
              </a:rPr>
              <a:t>associated</a:t>
            </a:r>
            <a:r>
              <a:rPr lang="fr-FR" sz="3600" b="1" dirty="0">
                <a:solidFill>
                  <a:schemeClr val="accent6"/>
                </a:solidFill>
              </a:rPr>
              <a:t> </a:t>
            </a:r>
            <a:r>
              <a:rPr lang="fr-FR" sz="3600" b="1" dirty="0" err="1">
                <a:solidFill>
                  <a:schemeClr val="accent6"/>
                </a:solidFill>
              </a:rPr>
              <a:t>disease</a:t>
            </a:r>
            <a:endParaRPr lang="fr-FR" sz="3600" b="1" dirty="0">
              <a:solidFill>
                <a:schemeClr val="accent6"/>
              </a:solidFill>
            </a:endParaRPr>
          </a:p>
        </p:txBody>
      </p:sp>
      <p:sp>
        <p:nvSpPr>
          <p:cNvPr id="17" name="Forme libre 16"/>
          <p:cNvSpPr/>
          <p:nvPr/>
        </p:nvSpPr>
        <p:spPr>
          <a:xfrm>
            <a:off x="2031044" y="3844327"/>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7" name="Forme libre 6"/>
          <p:cNvSpPr/>
          <p:nvPr/>
        </p:nvSpPr>
        <p:spPr>
          <a:xfrm rot="-10860000">
            <a:off x="1911230" y="3907107"/>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5" name="ZoneTexte 4"/>
          <p:cNvSpPr txBox="1"/>
          <p:nvPr/>
        </p:nvSpPr>
        <p:spPr>
          <a:xfrm>
            <a:off x="2696967" y="4509120"/>
            <a:ext cx="3277116" cy="461665"/>
          </a:xfrm>
          <a:prstGeom prst="rect">
            <a:avLst/>
          </a:prstGeom>
          <a:noFill/>
        </p:spPr>
        <p:txBody>
          <a:bodyPr wrap="none" rtlCol="0">
            <a:spAutoFit/>
          </a:bodyPr>
          <a:lstStyle/>
          <a:p>
            <a:r>
              <a:rPr lang="fr-FR" sz="2400" dirty="0" err="1"/>
              <a:t>Suissa</a:t>
            </a:r>
            <a:r>
              <a:rPr lang="fr-FR" sz="2400" dirty="0"/>
              <a:t> D et al, BJCP, 2012</a:t>
            </a:r>
          </a:p>
        </p:txBody>
      </p:sp>
    </p:spTree>
    <p:extLst>
      <p:ext uri="{BB962C8B-B14F-4D97-AF65-F5344CB8AC3E}">
        <p14:creationId xmlns:p14="http://schemas.microsoft.com/office/powerpoint/2010/main" val="92851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6598" y="1196752"/>
            <a:ext cx="7787208" cy="4680520"/>
          </a:xfrm>
          <a:prstGeom prst="rect">
            <a:avLst/>
          </a:prstGeom>
        </p:spPr>
        <p:txBody>
          <a:bodyPr/>
          <a:lstStyle/>
          <a:p>
            <a:r>
              <a:rPr lang="fr-FR" sz="2400" b="1" dirty="0"/>
              <a:t>PICO</a:t>
            </a:r>
            <a:r>
              <a:rPr lang="fr-FR" sz="2400" dirty="0"/>
              <a:t> : </a:t>
            </a:r>
          </a:p>
          <a:p>
            <a:r>
              <a:rPr lang="fr-FR" sz="2400" b="1" dirty="0"/>
              <a:t>P = Population</a:t>
            </a:r>
            <a:r>
              <a:rPr lang="fr-FR" sz="2400" dirty="0"/>
              <a:t> : cohorte de patients suivis par des médecins généralistes</a:t>
            </a:r>
          </a:p>
          <a:p>
            <a:pPr lvl="1"/>
            <a:r>
              <a:rPr lang="fr-FR" sz="2000" b="1" dirty="0"/>
              <a:t>Cas</a:t>
            </a:r>
            <a:r>
              <a:rPr lang="fr-FR" sz="2000" dirty="0"/>
              <a:t> : patients atteints d'infection à Clostridium difficile </a:t>
            </a:r>
          </a:p>
          <a:p>
            <a:pPr lvl="1"/>
            <a:r>
              <a:rPr lang="fr-FR" sz="2000" b="1" dirty="0"/>
              <a:t>Témoins</a:t>
            </a:r>
            <a:r>
              <a:rPr lang="fr-FR" sz="2000" dirty="0"/>
              <a:t> : patients qui n'ont pas d'infection à Clostridium difficile ni traitement par vancomycine signifiant la présence de cette maladie</a:t>
            </a:r>
          </a:p>
          <a:p>
            <a:r>
              <a:rPr lang="fr-FR" sz="2400" b="1" dirty="0"/>
              <a:t>I/F = Facteur de risque étudié</a:t>
            </a:r>
            <a:r>
              <a:rPr lang="fr-FR" sz="2400" dirty="0"/>
              <a:t> : anti-inflammatoires non stéroïdiens, et plus spécifiquement certaines classes d’AINS</a:t>
            </a:r>
          </a:p>
          <a:p>
            <a:r>
              <a:rPr lang="fr-FR" sz="2400" b="1" dirty="0"/>
              <a:t>C =Comparateur </a:t>
            </a:r>
            <a:r>
              <a:rPr lang="fr-FR" sz="2400" b="1"/>
              <a:t>:  </a:t>
            </a:r>
            <a:r>
              <a:rPr lang="fr-FR" sz="2400"/>
              <a:t>témoins </a:t>
            </a:r>
            <a:endParaRPr lang="fr-FR" sz="2400" dirty="0"/>
          </a:p>
          <a:p>
            <a:r>
              <a:rPr lang="fr-FR" sz="2400" b="1" dirty="0"/>
              <a:t>O = </a:t>
            </a:r>
            <a:r>
              <a:rPr lang="fr-FR" sz="2400" b="1" dirty="0" err="1"/>
              <a:t>Outcome</a:t>
            </a:r>
            <a:r>
              <a:rPr lang="fr-FR" sz="2400" b="1" dirty="0"/>
              <a:t> : Critère de jugement</a:t>
            </a:r>
            <a:r>
              <a:rPr lang="fr-FR" sz="2400" dirty="0"/>
              <a:t> : infection à Clostridium difficile</a:t>
            </a:r>
          </a:p>
        </p:txBody>
      </p:sp>
      <p:cxnSp>
        <p:nvCxnSpPr>
          <p:cNvPr id="9" name="Connecteur droit 8"/>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403920" y="269032"/>
            <a:ext cx="8229600" cy="79208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a:solidFill>
                  <a:schemeClr val="tx1">
                    <a:lumMod val="65000"/>
                    <a:lumOff val="35000"/>
                  </a:schemeClr>
                </a:solidFill>
              </a:rPr>
              <a:t>QUESTION 1 Quelle est la question de recherche</a:t>
            </a:r>
            <a:endParaRPr lang="fr-FR" sz="3600" dirty="0">
              <a:solidFill>
                <a:schemeClr val="tx1">
                  <a:lumMod val="65000"/>
                  <a:lumOff val="35000"/>
                </a:schemeClr>
              </a:solidFill>
            </a:endParaRPr>
          </a:p>
        </p:txBody>
      </p:sp>
    </p:spTree>
    <p:extLst>
      <p:ext uri="{BB962C8B-B14F-4D97-AF65-F5344CB8AC3E}">
        <p14:creationId xmlns:p14="http://schemas.microsoft.com/office/powerpoint/2010/main" val="80136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737432" y="1039289"/>
            <a:ext cx="7787208" cy="4104456"/>
          </a:xfrm>
          <a:prstGeom prst="rect">
            <a:avLst/>
          </a:prstGeom>
        </p:spPr>
        <p:txBody>
          <a:bodyPr/>
          <a:lstStyle/>
          <a:p>
            <a:r>
              <a:rPr lang="fr-FR" sz="2400" dirty="0"/>
              <a:t>Modèles de régression logistique </a:t>
            </a:r>
          </a:p>
          <a:p>
            <a:r>
              <a:rPr lang="fr-FR" sz="2400" dirty="0"/>
              <a:t>Variable à expliquer : </a:t>
            </a:r>
          </a:p>
          <a:p>
            <a:pPr lvl="1"/>
            <a:r>
              <a:rPr lang="fr-FR" sz="2000" dirty="0"/>
              <a:t>variable binaire = infection a Clostridium Difficile </a:t>
            </a:r>
          </a:p>
          <a:p>
            <a:pPr lvl="1"/>
            <a:r>
              <a:rPr lang="fr-FR" sz="2000" dirty="0"/>
              <a:t>Cas ou témoins</a:t>
            </a:r>
          </a:p>
          <a:p>
            <a:r>
              <a:rPr lang="fr-FR" sz="2400" dirty="0"/>
              <a:t>Variable d’exposition : </a:t>
            </a:r>
          </a:p>
          <a:p>
            <a:pPr lvl="1"/>
            <a:r>
              <a:rPr lang="fr-FR" sz="2000" dirty="0"/>
              <a:t>Prescription d’AINS dans les 90 jours oui /non</a:t>
            </a:r>
          </a:p>
          <a:p>
            <a:r>
              <a:rPr lang="fr-FR" sz="2400" dirty="0"/>
              <a:t>Facteurs de confusion</a:t>
            </a:r>
          </a:p>
          <a:p>
            <a:pPr lvl="1"/>
            <a:r>
              <a:rPr lang="fr-FR" sz="2000" dirty="0"/>
              <a:t>Genre</a:t>
            </a:r>
          </a:p>
          <a:p>
            <a:pPr lvl="1"/>
            <a:r>
              <a:rPr lang="fr-FR" sz="2000" dirty="0"/>
              <a:t>Prescription d’ATB, AntiH2, IPP, CTC oraux</a:t>
            </a:r>
          </a:p>
          <a:p>
            <a:pPr lvl="1"/>
            <a:r>
              <a:rPr lang="fr-FR" sz="2000" dirty="0"/>
              <a:t>Comorbidités : cancer, BPCO, diabète, démence, AVC…</a:t>
            </a:r>
          </a:p>
          <a:p>
            <a:r>
              <a:rPr lang="fr-FR" sz="2400" dirty="0"/>
              <a:t>Mesure d’association : </a:t>
            </a:r>
          </a:p>
          <a:p>
            <a:pPr lvl="1"/>
            <a:r>
              <a:rPr lang="fr-FR" sz="2000" dirty="0" err="1"/>
              <a:t>Odds</a:t>
            </a:r>
            <a:r>
              <a:rPr lang="fr-FR" sz="2000" dirty="0"/>
              <a:t> Ratio (OR) </a:t>
            </a:r>
          </a:p>
        </p:txBody>
      </p:sp>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2 : Quel type d’analyse a été effectué</a:t>
            </a:r>
          </a:p>
        </p:txBody>
      </p:sp>
      <p:cxnSp>
        <p:nvCxnSpPr>
          <p:cNvPr id="6" name="Connecteur droit 5"/>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55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3 : décrire et interpréter les résultats du tableau 3</a:t>
            </a:r>
          </a:p>
        </p:txBody>
      </p:sp>
      <p:cxnSp>
        <p:nvCxnSpPr>
          <p:cNvPr id="6" name="Connecteur droit 5"/>
          <p:cNvCxnSpPr/>
          <p:nvPr/>
        </p:nvCxnSpPr>
        <p:spPr>
          <a:xfrm>
            <a:off x="395536"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rotWithShape="1">
          <a:blip r:embed="rId2"/>
          <a:srcRect l="7476" t="12201" r="9445" b="41600"/>
          <a:stretch/>
        </p:blipFill>
        <p:spPr>
          <a:xfrm>
            <a:off x="107504" y="1772816"/>
            <a:ext cx="8978088" cy="2808312"/>
          </a:xfrm>
          <a:prstGeom prst="rect">
            <a:avLst/>
          </a:prstGeom>
        </p:spPr>
      </p:pic>
      <p:sp>
        <p:nvSpPr>
          <p:cNvPr id="3" name="Rectangle 2">
            <a:extLst>
              <a:ext uri="{FF2B5EF4-FFF2-40B4-BE49-F238E27FC236}">
                <a16:creationId xmlns:a16="http://schemas.microsoft.com/office/drawing/2014/main" id="{2A2B96B0-7A16-4B6E-B994-BB82260D5A3F}"/>
              </a:ext>
            </a:extLst>
          </p:cNvPr>
          <p:cNvSpPr/>
          <p:nvPr/>
        </p:nvSpPr>
        <p:spPr>
          <a:xfrm>
            <a:off x="5868144" y="2708920"/>
            <a:ext cx="360040" cy="241175"/>
          </a:xfrm>
          <a:prstGeom prst="rect">
            <a:avLst/>
          </a:prstGeom>
          <a:solidFill>
            <a:srgbClr val="00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latin typeface="Arial Narrow" panose="020B0606020202030204" pitchFamily="34" charset="0"/>
                <a:cs typeface="Arial" panose="020B0604020202020204" pitchFamily="34" charset="0"/>
              </a:rPr>
              <a:t>OR</a:t>
            </a:r>
          </a:p>
        </p:txBody>
      </p:sp>
      <p:sp>
        <p:nvSpPr>
          <p:cNvPr id="7" name="Rectangle 6">
            <a:extLst>
              <a:ext uri="{FF2B5EF4-FFF2-40B4-BE49-F238E27FC236}">
                <a16:creationId xmlns:a16="http://schemas.microsoft.com/office/drawing/2014/main" id="{855C1A7C-A46C-40B2-8031-E784C203A989}"/>
              </a:ext>
            </a:extLst>
          </p:cNvPr>
          <p:cNvSpPr/>
          <p:nvPr/>
        </p:nvSpPr>
        <p:spPr>
          <a:xfrm>
            <a:off x="7236296" y="2708919"/>
            <a:ext cx="360040" cy="241175"/>
          </a:xfrm>
          <a:prstGeom prst="rect">
            <a:avLst/>
          </a:prstGeom>
          <a:solidFill>
            <a:srgbClr val="00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latin typeface="Arial Narrow" panose="020B0606020202030204" pitchFamily="34" charset="0"/>
                <a:cs typeface="Arial" panose="020B0604020202020204" pitchFamily="34" charset="0"/>
              </a:rPr>
              <a:t>OR</a:t>
            </a:r>
          </a:p>
        </p:txBody>
      </p:sp>
      <p:sp>
        <p:nvSpPr>
          <p:cNvPr id="8" name="Rectangle 7">
            <a:extLst>
              <a:ext uri="{FF2B5EF4-FFF2-40B4-BE49-F238E27FC236}">
                <a16:creationId xmlns:a16="http://schemas.microsoft.com/office/drawing/2014/main" id="{9AA4B84F-59A9-49F4-B44C-908A8B814B70}"/>
              </a:ext>
            </a:extLst>
          </p:cNvPr>
          <p:cNvSpPr/>
          <p:nvPr/>
        </p:nvSpPr>
        <p:spPr>
          <a:xfrm>
            <a:off x="1979712" y="1988840"/>
            <a:ext cx="288032" cy="216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solidFill>
                <a:schemeClr val="tx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3738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724977" y="1268760"/>
            <a:ext cx="7772400" cy="1440161"/>
          </a:xfrm>
        </p:spPr>
        <p:txBody>
          <a:bodyPr>
            <a:noAutofit/>
          </a:bodyPr>
          <a:lstStyle/>
          <a:p>
            <a:r>
              <a:rPr lang="en-US" sz="3600" b="1" dirty="0">
                <a:solidFill>
                  <a:schemeClr val="accent6"/>
                </a:solidFill>
              </a:rPr>
              <a:t>Smoking and Smoking Cessation in Relation to Mortality</a:t>
            </a:r>
            <a:endParaRPr lang="fr-FR" sz="3600" b="1" dirty="0">
              <a:solidFill>
                <a:schemeClr val="accent6"/>
              </a:solidFill>
            </a:endParaRPr>
          </a:p>
        </p:txBody>
      </p:sp>
      <p:sp>
        <p:nvSpPr>
          <p:cNvPr id="17" name="Forme libre 16"/>
          <p:cNvSpPr/>
          <p:nvPr/>
        </p:nvSpPr>
        <p:spPr>
          <a:xfrm>
            <a:off x="2031044" y="3124245"/>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7" name="Forme libre 6"/>
          <p:cNvSpPr/>
          <p:nvPr/>
        </p:nvSpPr>
        <p:spPr>
          <a:xfrm rot="-10860000">
            <a:off x="1911230" y="3187025"/>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5" name="ZoneTexte 4"/>
          <p:cNvSpPr txBox="1"/>
          <p:nvPr/>
        </p:nvSpPr>
        <p:spPr>
          <a:xfrm>
            <a:off x="2868958" y="3648009"/>
            <a:ext cx="3828420" cy="461665"/>
          </a:xfrm>
          <a:prstGeom prst="rect">
            <a:avLst/>
          </a:prstGeom>
          <a:noFill/>
        </p:spPr>
        <p:txBody>
          <a:bodyPr wrap="none" rtlCol="0">
            <a:spAutoFit/>
          </a:bodyPr>
          <a:lstStyle/>
          <a:p>
            <a:r>
              <a:rPr lang="fr-FR" sz="2400" dirty="0" err="1"/>
              <a:t>Kenfield</a:t>
            </a:r>
            <a:r>
              <a:rPr lang="fr-FR" sz="2400" dirty="0"/>
              <a:t> SA et al, JAMA, 2008</a:t>
            </a:r>
          </a:p>
        </p:txBody>
      </p:sp>
    </p:spTree>
    <p:extLst>
      <p:ext uri="{BB962C8B-B14F-4D97-AF65-F5344CB8AC3E}">
        <p14:creationId xmlns:p14="http://schemas.microsoft.com/office/powerpoint/2010/main" val="384804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3 : décrire et interpréter les résultats du tableau 3</a:t>
            </a:r>
          </a:p>
        </p:txBody>
      </p:sp>
      <p:cxnSp>
        <p:nvCxnSpPr>
          <p:cNvPr id="6" name="Connecteur droit 5"/>
          <p:cNvCxnSpPr/>
          <p:nvPr/>
        </p:nvCxnSpPr>
        <p:spPr>
          <a:xfrm>
            <a:off x="395536"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Espace réservé du contenu 2"/>
          <p:cNvSpPr txBox="1">
            <a:spLocks/>
          </p:cNvSpPr>
          <p:nvPr/>
        </p:nvSpPr>
        <p:spPr>
          <a:xfrm>
            <a:off x="727889" y="1340768"/>
            <a:ext cx="7787208" cy="447794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err="1"/>
              <a:t>Odds</a:t>
            </a:r>
            <a:r>
              <a:rPr lang="fr-FR" dirty="0"/>
              <a:t> ratios (OR) bruts et ajustés </a:t>
            </a:r>
          </a:p>
          <a:p>
            <a:r>
              <a:rPr lang="fr-FR" dirty="0"/>
              <a:t>Interprétation : </a:t>
            </a:r>
          </a:p>
          <a:p>
            <a:pPr lvl="1"/>
            <a:r>
              <a:rPr lang="fr-FR" sz="2000" dirty="0"/>
              <a:t>L'exposition à un AINS quel qu'il soit n'est pas associée de façon significative avec une élévation du risque infection à Clostridium difficile </a:t>
            </a:r>
            <a:endParaRPr lang="fr-FR" sz="1800" dirty="0"/>
          </a:p>
          <a:p>
            <a:pPr lvl="1"/>
            <a:r>
              <a:rPr lang="fr-FR" sz="2000" dirty="0"/>
              <a:t>En revanche la prise de </a:t>
            </a:r>
            <a:r>
              <a:rPr lang="fr-FR" sz="2000" dirty="0" err="1"/>
              <a:t>diclofénac</a:t>
            </a:r>
            <a:r>
              <a:rPr lang="fr-FR" sz="2000" dirty="0"/>
              <a:t> est associée de façon statistiquement significative au risque d'infection à Clostridium difficile avec un OR ajusté à 1,35 IC 95% de 1,10 à 1,67.</a:t>
            </a:r>
            <a:endParaRPr lang="fr-FR" sz="1800" dirty="0"/>
          </a:p>
          <a:p>
            <a:pPr lvl="1"/>
            <a:endParaRPr lang="fr-FR" sz="1400" dirty="0"/>
          </a:p>
        </p:txBody>
      </p:sp>
    </p:spTree>
    <p:extLst>
      <p:ext uri="{BB962C8B-B14F-4D97-AF65-F5344CB8AC3E}">
        <p14:creationId xmlns:p14="http://schemas.microsoft.com/office/powerpoint/2010/main" val="321255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724977" y="1772816"/>
            <a:ext cx="7772400" cy="1440161"/>
          </a:xfrm>
        </p:spPr>
        <p:txBody>
          <a:bodyPr>
            <a:noAutofit/>
          </a:bodyPr>
          <a:lstStyle/>
          <a:p>
            <a:r>
              <a:rPr lang="en-US" sz="3600" b="1" dirty="0">
                <a:solidFill>
                  <a:schemeClr val="accent6"/>
                </a:solidFill>
              </a:rPr>
              <a:t>Breastfeeding is Associated with Improved Child Cognitive Development:</a:t>
            </a:r>
            <a:br>
              <a:rPr lang="en-US" sz="3600" b="1" dirty="0">
                <a:solidFill>
                  <a:schemeClr val="accent6"/>
                </a:solidFill>
              </a:rPr>
            </a:br>
            <a:r>
              <a:rPr lang="fr-FR" sz="3600" b="1" dirty="0">
                <a:solidFill>
                  <a:schemeClr val="accent6"/>
                </a:solidFill>
              </a:rPr>
              <a:t>A Population-</a:t>
            </a:r>
            <a:r>
              <a:rPr lang="fr-FR" sz="3600" b="1" dirty="0" err="1">
                <a:solidFill>
                  <a:schemeClr val="accent6"/>
                </a:solidFill>
              </a:rPr>
              <a:t>Based</a:t>
            </a:r>
            <a:r>
              <a:rPr lang="fr-FR" sz="3600" b="1" dirty="0">
                <a:solidFill>
                  <a:schemeClr val="accent6"/>
                </a:solidFill>
              </a:rPr>
              <a:t> </a:t>
            </a:r>
            <a:r>
              <a:rPr lang="fr-FR" sz="3600" b="1" dirty="0" err="1">
                <a:solidFill>
                  <a:schemeClr val="accent6"/>
                </a:solidFill>
              </a:rPr>
              <a:t>Cohort</a:t>
            </a:r>
            <a:r>
              <a:rPr lang="fr-FR" sz="3600" b="1" dirty="0">
                <a:solidFill>
                  <a:schemeClr val="accent6"/>
                </a:solidFill>
              </a:rPr>
              <a:t> </a:t>
            </a:r>
            <a:r>
              <a:rPr lang="fr-FR" sz="3600" b="1" dirty="0" err="1">
                <a:solidFill>
                  <a:schemeClr val="accent6"/>
                </a:solidFill>
              </a:rPr>
              <a:t>Study</a:t>
            </a:r>
            <a:endParaRPr lang="fr-FR" sz="3600" b="1" dirty="0">
              <a:solidFill>
                <a:schemeClr val="accent6"/>
              </a:solidFill>
            </a:endParaRPr>
          </a:p>
        </p:txBody>
      </p:sp>
      <p:sp>
        <p:nvSpPr>
          <p:cNvPr id="17" name="Forme libre 16"/>
          <p:cNvSpPr/>
          <p:nvPr/>
        </p:nvSpPr>
        <p:spPr>
          <a:xfrm>
            <a:off x="2031044" y="3844327"/>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7" name="Forme libre 6"/>
          <p:cNvSpPr/>
          <p:nvPr/>
        </p:nvSpPr>
        <p:spPr>
          <a:xfrm rot="-10860000">
            <a:off x="1911230" y="3907107"/>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5" name="ZoneTexte 4"/>
          <p:cNvSpPr txBox="1"/>
          <p:nvPr/>
        </p:nvSpPr>
        <p:spPr>
          <a:xfrm>
            <a:off x="2867178" y="4725144"/>
            <a:ext cx="3799310" cy="461665"/>
          </a:xfrm>
          <a:prstGeom prst="rect">
            <a:avLst/>
          </a:prstGeom>
          <a:noFill/>
        </p:spPr>
        <p:txBody>
          <a:bodyPr wrap="none" rtlCol="0">
            <a:spAutoFit/>
          </a:bodyPr>
          <a:lstStyle/>
          <a:p>
            <a:r>
              <a:rPr lang="fr-FR" sz="2400" dirty="0"/>
              <a:t>Quigley MA et al, J </a:t>
            </a:r>
            <a:r>
              <a:rPr lang="fr-FR" sz="2400" dirty="0" err="1"/>
              <a:t>Ped</a:t>
            </a:r>
            <a:r>
              <a:rPr lang="fr-FR" sz="2400" dirty="0"/>
              <a:t>, 2012</a:t>
            </a:r>
          </a:p>
        </p:txBody>
      </p:sp>
    </p:spTree>
    <p:extLst>
      <p:ext uri="{BB962C8B-B14F-4D97-AF65-F5344CB8AC3E}">
        <p14:creationId xmlns:p14="http://schemas.microsoft.com/office/powerpoint/2010/main" val="66439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6598" y="1196752"/>
            <a:ext cx="7787208" cy="4680520"/>
          </a:xfrm>
          <a:prstGeom prst="rect">
            <a:avLst/>
          </a:prstGeom>
        </p:spPr>
        <p:txBody>
          <a:bodyPr/>
          <a:lstStyle/>
          <a:p>
            <a:r>
              <a:rPr lang="fr-FR" sz="2400" b="1" dirty="0"/>
              <a:t>PICO</a:t>
            </a:r>
            <a:r>
              <a:rPr lang="fr-FR" sz="2400" dirty="0"/>
              <a:t> : </a:t>
            </a:r>
          </a:p>
          <a:p>
            <a:r>
              <a:rPr lang="fr-FR" sz="2400" b="1" dirty="0"/>
              <a:t>Population </a:t>
            </a:r>
            <a:r>
              <a:rPr lang="fr-FR" sz="2400" dirty="0"/>
              <a:t>: enfants blancs de la cohorte britannique Millenium né d’une grossesse unique</a:t>
            </a:r>
          </a:p>
          <a:p>
            <a:r>
              <a:rPr lang="fr-FR" sz="2400" b="1" dirty="0"/>
              <a:t>Facteur de risque étudié</a:t>
            </a:r>
            <a:r>
              <a:rPr lang="fr-FR" sz="2400" dirty="0"/>
              <a:t> : </a:t>
            </a:r>
          </a:p>
          <a:p>
            <a:pPr lvl="1"/>
            <a:r>
              <a:rPr lang="fr-FR" sz="2000" dirty="0"/>
              <a:t>durée de l'allaitement = variable ordinale en 6 classes </a:t>
            </a:r>
          </a:p>
          <a:p>
            <a:pPr lvl="2"/>
            <a:r>
              <a:rPr lang="fr-FR" sz="1600" dirty="0"/>
              <a:t>&lt;2 mois, </a:t>
            </a:r>
          </a:p>
          <a:p>
            <a:pPr lvl="2"/>
            <a:r>
              <a:rPr lang="fr-FR" sz="1600" dirty="0"/>
              <a:t>de 2 à 3.9 mois, </a:t>
            </a:r>
          </a:p>
          <a:p>
            <a:pPr lvl="2"/>
            <a:r>
              <a:rPr lang="fr-FR" sz="1600" dirty="0"/>
              <a:t>de 4 à 5.9 mois, </a:t>
            </a:r>
          </a:p>
          <a:p>
            <a:pPr lvl="2"/>
            <a:r>
              <a:rPr lang="fr-FR" sz="1600" dirty="0"/>
              <a:t>de 6 à 11.9 mois, </a:t>
            </a:r>
          </a:p>
          <a:p>
            <a:pPr lvl="2"/>
            <a:r>
              <a:rPr lang="fr-FR" sz="1600" dirty="0"/>
              <a:t>≥ 12 mois. </a:t>
            </a:r>
          </a:p>
          <a:p>
            <a:r>
              <a:rPr lang="fr-FR" sz="2400" b="1" dirty="0"/>
              <a:t>Comparateur</a:t>
            </a:r>
            <a:r>
              <a:rPr lang="fr-FR" sz="2400" dirty="0"/>
              <a:t> : pas d’allaitement</a:t>
            </a:r>
          </a:p>
          <a:p>
            <a:r>
              <a:rPr lang="fr-FR" sz="2400" b="1" dirty="0"/>
              <a:t>Critère de jugement</a:t>
            </a:r>
            <a:r>
              <a:rPr lang="fr-FR" sz="2400" dirty="0"/>
              <a:t> : développement cognitif mesurée par une échelle la British </a:t>
            </a:r>
            <a:r>
              <a:rPr lang="fr-FR" sz="2400" dirty="0" err="1"/>
              <a:t>ability</a:t>
            </a:r>
            <a:r>
              <a:rPr lang="fr-FR" sz="2400" dirty="0"/>
              <a:t> </a:t>
            </a:r>
            <a:r>
              <a:rPr lang="fr-FR" sz="2400" dirty="0" err="1"/>
              <a:t>scale</a:t>
            </a:r>
            <a:r>
              <a:rPr lang="fr-FR" sz="2400" dirty="0"/>
              <a:t> test BAS</a:t>
            </a:r>
            <a:br>
              <a:rPr lang="fr-FR" sz="2400" dirty="0"/>
            </a:br>
            <a:endParaRPr lang="fr-FR" sz="2400" dirty="0"/>
          </a:p>
        </p:txBody>
      </p:sp>
      <p:cxnSp>
        <p:nvCxnSpPr>
          <p:cNvPr id="9" name="Connecteur droit 8"/>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403920" y="269032"/>
            <a:ext cx="8229600" cy="79208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a:solidFill>
                  <a:schemeClr val="tx1">
                    <a:lumMod val="65000"/>
                    <a:lumOff val="35000"/>
                  </a:schemeClr>
                </a:solidFill>
              </a:rPr>
              <a:t>QUESTION 1 Quelle est la question de recherche</a:t>
            </a:r>
            <a:endParaRPr lang="fr-FR" sz="3600" dirty="0">
              <a:solidFill>
                <a:schemeClr val="tx1">
                  <a:lumMod val="65000"/>
                  <a:lumOff val="35000"/>
                </a:schemeClr>
              </a:solidFill>
            </a:endParaRPr>
          </a:p>
        </p:txBody>
      </p:sp>
    </p:spTree>
    <p:extLst>
      <p:ext uri="{BB962C8B-B14F-4D97-AF65-F5344CB8AC3E}">
        <p14:creationId xmlns:p14="http://schemas.microsoft.com/office/powerpoint/2010/main" val="59803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737432" y="1039289"/>
            <a:ext cx="7787208" cy="4104456"/>
          </a:xfrm>
          <a:prstGeom prst="rect">
            <a:avLst/>
          </a:prstGeom>
        </p:spPr>
        <p:txBody>
          <a:bodyPr/>
          <a:lstStyle/>
          <a:p>
            <a:r>
              <a:rPr lang="fr-FR" sz="2000" dirty="0"/>
              <a:t>Modèle de régression linéaire </a:t>
            </a:r>
          </a:p>
          <a:p>
            <a:endParaRPr lang="fr-FR" sz="2000" dirty="0"/>
          </a:p>
          <a:p>
            <a:r>
              <a:rPr lang="fr-FR" sz="2000" dirty="0"/>
              <a:t>Variable à expliquer : </a:t>
            </a:r>
          </a:p>
          <a:p>
            <a:pPr lvl="1"/>
            <a:r>
              <a:rPr lang="fr-FR" sz="1600" dirty="0"/>
              <a:t>Variable continue = score de l’échelle British </a:t>
            </a:r>
            <a:r>
              <a:rPr lang="fr-FR" sz="1600" dirty="0" err="1"/>
              <a:t>ability</a:t>
            </a:r>
            <a:r>
              <a:rPr lang="fr-FR" sz="1600" dirty="0"/>
              <a:t> </a:t>
            </a:r>
            <a:r>
              <a:rPr lang="fr-FR" sz="1600" dirty="0" err="1"/>
              <a:t>scale</a:t>
            </a:r>
            <a:r>
              <a:rPr lang="fr-FR" sz="1600" dirty="0"/>
              <a:t> qui mesure le développement cognitif  </a:t>
            </a:r>
          </a:p>
          <a:p>
            <a:pPr lvl="1"/>
            <a:r>
              <a:rPr lang="fr-FR" sz="1600" dirty="0"/>
              <a:t>Modélisation des 3 sous-scores de l’échelle BAS</a:t>
            </a:r>
          </a:p>
          <a:p>
            <a:pPr lvl="1"/>
            <a:endParaRPr lang="fr-FR" sz="1600" dirty="0"/>
          </a:p>
          <a:p>
            <a:r>
              <a:rPr lang="fr-FR" sz="2000" dirty="0"/>
              <a:t>Variable d’exposition :</a:t>
            </a:r>
          </a:p>
          <a:p>
            <a:pPr lvl="1"/>
            <a:r>
              <a:rPr lang="fr-FR" sz="1800" dirty="0"/>
              <a:t>Allaitement maternel</a:t>
            </a:r>
          </a:p>
          <a:p>
            <a:pPr lvl="2"/>
            <a:r>
              <a:rPr lang="fr-FR" sz="1600" dirty="0"/>
              <a:t>Catégorisé selon la durée  de l’allaitement</a:t>
            </a:r>
          </a:p>
          <a:p>
            <a:pPr lvl="2"/>
            <a:r>
              <a:rPr lang="fr-FR" sz="1600" dirty="0"/>
              <a:t>Etudié selon 2 formes : partiel / exclusif </a:t>
            </a:r>
          </a:p>
          <a:p>
            <a:pPr lvl="2"/>
            <a:endParaRPr lang="fr-FR" sz="1600" dirty="0"/>
          </a:p>
          <a:p>
            <a:r>
              <a:rPr lang="fr-FR" sz="2000" dirty="0"/>
              <a:t>Mesure d’association : coefficients de régression et leur IC 95%</a:t>
            </a:r>
          </a:p>
          <a:p>
            <a:endParaRPr lang="fr-FR" sz="2000" dirty="0"/>
          </a:p>
        </p:txBody>
      </p:sp>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2 : Quel type d’analyse a été effectué pour le tableau 1</a:t>
            </a:r>
          </a:p>
        </p:txBody>
      </p:sp>
      <p:cxnSp>
        <p:nvCxnSpPr>
          <p:cNvPr id="6" name="Connecteur droit 5"/>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29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3 : décrire et interpréter les résultats du tableau 1 pour allaitement partiel ou exclusif / BAS </a:t>
            </a:r>
            <a:r>
              <a:rPr lang="fr-FR" sz="3600" dirty="0" err="1">
                <a:solidFill>
                  <a:schemeClr val="tx1">
                    <a:lumMod val="65000"/>
                    <a:lumOff val="35000"/>
                  </a:schemeClr>
                </a:solidFill>
              </a:rPr>
              <a:t>naming</a:t>
            </a:r>
            <a:r>
              <a:rPr lang="fr-FR" sz="3600" dirty="0">
                <a:solidFill>
                  <a:schemeClr val="tx1">
                    <a:lumMod val="65000"/>
                    <a:lumOff val="35000"/>
                  </a:schemeClr>
                </a:solidFill>
              </a:rPr>
              <a:t> </a:t>
            </a:r>
            <a:r>
              <a:rPr lang="fr-FR" sz="3600" dirty="0" err="1">
                <a:solidFill>
                  <a:schemeClr val="tx1">
                    <a:lumMod val="65000"/>
                    <a:lumOff val="35000"/>
                  </a:schemeClr>
                </a:solidFill>
              </a:rPr>
              <a:t>voc</a:t>
            </a:r>
            <a:r>
              <a:rPr lang="fr-FR" sz="3600" dirty="0">
                <a:solidFill>
                  <a:schemeClr val="tx1">
                    <a:lumMod val="65000"/>
                    <a:lumOff val="35000"/>
                  </a:schemeClr>
                </a:solidFill>
              </a:rPr>
              <a:t> </a:t>
            </a:r>
            <a:r>
              <a:rPr lang="fr-FR" sz="3600" dirty="0" err="1">
                <a:solidFill>
                  <a:schemeClr val="tx1">
                    <a:lumMod val="65000"/>
                    <a:lumOff val="35000"/>
                  </a:schemeClr>
                </a:solidFill>
              </a:rPr>
              <a:t>scale</a:t>
            </a:r>
            <a:endParaRPr lang="fr-FR" sz="3600" dirty="0">
              <a:solidFill>
                <a:schemeClr val="tx1">
                  <a:lumMod val="65000"/>
                  <a:lumOff val="35000"/>
                </a:schemeClr>
              </a:solidFill>
            </a:endParaRPr>
          </a:p>
        </p:txBody>
      </p:sp>
      <p:cxnSp>
        <p:nvCxnSpPr>
          <p:cNvPr id="6" name="Connecteur droit 5"/>
          <p:cNvCxnSpPr/>
          <p:nvPr/>
        </p:nvCxnSpPr>
        <p:spPr>
          <a:xfrm>
            <a:off x="395536"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 name="Image 2" descr="Cohorte allaitement dév cognitif.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8874" t="24623" r="23521" b="2326"/>
          <a:stretch/>
        </p:blipFill>
        <p:spPr>
          <a:xfrm>
            <a:off x="395536" y="926673"/>
            <a:ext cx="8568952" cy="5819746"/>
          </a:xfrm>
          <a:prstGeom prst="rect">
            <a:avLst/>
          </a:prstGeom>
        </p:spPr>
      </p:pic>
    </p:spTree>
    <p:extLst>
      <p:ext uri="{BB962C8B-B14F-4D97-AF65-F5344CB8AC3E}">
        <p14:creationId xmlns:p14="http://schemas.microsoft.com/office/powerpoint/2010/main" val="179442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3 : décrire et interpréter les résultats du tableau 1 pour allaitement partiel ou exclusif / BAS </a:t>
            </a:r>
            <a:r>
              <a:rPr lang="fr-FR" sz="3600" dirty="0" err="1">
                <a:solidFill>
                  <a:schemeClr val="tx1">
                    <a:lumMod val="65000"/>
                    <a:lumOff val="35000"/>
                  </a:schemeClr>
                </a:solidFill>
              </a:rPr>
              <a:t>naming</a:t>
            </a:r>
            <a:r>
              <a:rPr lang="fr-FR" sz="3600" dirty="0">
                <a:solidFill>
                  <a:schemeClr val="tx1">
                    <a:lumMod val="65000"/>
                    <a:lumOff val="35000"/>
                  </a:schemeClr>
                </a:solidFill>
              </a:rPr>
              <a:t> </a:t>
            </a:r>
            <a:r>
              <a:rPr lang="fr-FR" sz="3600" dirty="0" err="1">
                <a:solidFill>
                  <a:schemeClr val="tx1">
                    <a:lumMod val="65000"/>
                    <a:lumOff val="35000"/>
                  </a:schemeClr>
                </a:solidFill>
              </a:rPr>
              <a:t>voc</a:t>
            </a:r>
            <a:r>
              <a:rPr lang="fr-FR" sz="3600" dirty="0">
                <a:solidFill>
                  <a:schemeClr val="tx1">
                    <a:lumMod val="65000"/>
                    <a:lumOff val="35000"/>
                  </a:schemeClr>
                </a:solidFill>
              </a:rPr>
              <a:t> </a:t>
            </a:r>
            <a:r>
              <a:rPr lang="fr-FR" sz="3600" dirty="0" err="1">
                <a:solidFill>
                  <a:schemeClr val="tx1">
                    <a:lumMod val="65000"/>
                    <a:lumOff val="35000"/>
                  </a:schemeClr>
                </a:solidFill>
              </a:rPr>
              <a:t>scale</a:t>
            </a:r>
            <a:endParaRPr lang="fr-FR" sz="3600" dirty="0">
              <a:solidFill>
                <a:schemeClr val="tx1">
                  <a:lumMod val="65000"/>
                  <a:lumOff val="35000"/>
                </a:schemeClr>
              </a:solidFill>
            </a:endParaRPr>
          </a:p>
        </p:txBody>
      </p:sp>
      <p:cxnSp>
        <p:nvCxnSpPr>
          <p:cNvPr id="6" name="Connecteur droit 5"/>
          <p:cNvCxnSpPr/>
          <p:nvPr/>
        </p:nvCxnSpPr>
        <p:spPr>
          <a:xfrm>
            <a:off x="395536"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Espace réservé du contenu 2"/>
          <p:cNvSpPr txBox="1">
            <a:spLocks/>
          </p:cNvSpPr>
          <p:nvPr/>
        </p:nvSpPr>
        <p:spPr>
          <a:xfrm>
            <a:off x="727889" y="1340768"/>
            <a:ext cx="7787208" cy="447794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b="1" dirty="0"/>
              <a:t> Lignes :</a:t>
            </a:r>
          </a:p>
          <a:p>
            <a:pPr lvl="1"/>
            <a:r>
              <a:rPr lang="fr-FR" sz="2000" dirty="0"/>
              <a:t>Catégorie de référence : jamais allaité</a:t>
            </a:r>
          </a:p>
          <a:p>
            <a:pPr lvl="1"/>
            <a:r>
              <a:rPr lang="fr-FR" sz="2000" dirty="0"/>
              <a:t>Chaque ligne correspond à une classe de durée d’allaitement </a:t>
            </a:r>
          </a:p>
          <a:p>
            <a:r>
              <a:rPr lang="fr-FR" sz="2400" b="1" dirty="0"/>
              <a:t>Colonnes </a:t>
            </a:r>
            <a:r>
              <a:rPr lang="fr-FR" sz="2400" dirty="0"/>
              <a:t>:</a:t>
            </a:r>
          </a:p>
          <a:p>
            <a:pPr lvl="1"/>
            <a:r>
              <a:rPr lang="fr-FR" sz="2000" dirty="0"/>
              <a:t>1</a:t>
            </a:r>
            <a:r>
              <a:rPr lang="fr-FR" sz="2000" baseline="30000" dirty="0"/>
              <a:t>ère</a:t>
            </a:r>
            <a:r>
              <a:rPr lang="fr-FR" sz="2000" dirty="0"/>
              <a:t> colonne : moyenne du score (effectif analysé) </a:t>
            </a:r>
          </a:p>
          <a:p>
            <a:pPr lvl="1"/>
            <a:r>
              <a:rPr lang="fr-FR" sz="2000" dirty="0"/>
              <a:t>2</a:t>
            </a:r>
            <a:r>
              <a:rPr lang="fr-FR" sz="2000" baseline="30000" dirty="0"/>
              <a:t>ème</a:t>
            </a:r>
            <a:r>
              <a:rPr lang="fr-FR" sz="2000" dirty="0"/>
              <a:t> colonne  : </a:t>
            </a:r>
            <a:r>
              <a:rPr lang="fr-FR" sz="2000" dirty="0" err="1"/>
              <a:t>coef</a:t>
            </a:r>
            <a:r>
              <a:rPr lang="fr-FR" sz="2000" dirty="0"/>
              <a:t> de régression brut (</a:t>
            </a:r>
            <a:r>
              <a:rPr lang="fr-FR" sz="2000" dirty="0" err="1"/>
              <a:t>univarié</a:t>
            </a:r>
            <a:r>
              <a:rPr lang="fr-FR" sz="2000" dirty="0"/>
              <a:t>) et IC 95%</a:t>
            </a:r>
          </a:p>
          <a:p>
            <a:pPr lvl="1"/>
            <a:r>
              <a:rPr lang="fr-FR" sz="2000" dirty="0"/>
              <a:t>3</a:t>
            </a:r>
            <a:r>
              <a:rPr lang="fr-FR" sz="2000" baseline="30000" dirty="0"/>
              <a:t>ème</a:t>
            </a:r>
            <a:r>
              <a:rPr lang="fr-FR" sz="2000" dirty="0"/>
              <a:t> colonne  : </a:t>
            </a:r>
            <a:r>
              <a:rPr lang="fr-FR" sz="2000" dirty="0" err="1"/>
              <a:t>coef</a:t>
            </a:r>
            <a:r>
              <a:rPr lang="fr-FR" sz="2000" dirty="0"/>
              <a:t> de régression ajusté partiellement et IC 95%</a:t>
            </a:r>
          </a:p>
          <a:p>
            <a:pPr lvl="1"/>
            <a:r>
              <a:rPr lang="fr-FR" sz="2000" dirty="0"/>
              <a:t>4</a:t>
            </a:r>
            <a:r>
              <a:rPr lang="fr-FR" sz="2000" baseline="30000" dirty="0"/>
              <a:t>ème</a:t>
            </a:r>
            <a:r>
              <a:rPr lang="fr-FR" sz="2000" dirty="0"/>
              <a:t> colonne  : </a:t>
            </a:r>
            <a:r>
              <a:rPr lang="fr-FR" sz="2000" dirty="0" err="1"/>
              <a:t>coef</a:t>
            </a:r>
            <a:r>
              <a:rPr lang="fr-FR" sz="2000" dirty="0"/>
              <a:t> de régression modèle complet  (ajustement pour l’ensemble des </a:t>
            </a:r>
            <a:r>
              <a:rPr lang="fr-FR" sz="2000" dirty="0" err="1"/>
              <a:t>covariables</a:t>
            </a:r>
            <a:r>
              <a:rPr lang="fr-FR" sz="2000" dirty="0"/>
              <a:t>) et IC 95%</a:t>
            </a:r>
          </a:p>
          <a:p>
            <a:pPr lvl="1"/>
            <a:endParaRPr lang="fr-FR" sz="1100" dirty="0"/>
          </a:p>
        </p:txBody>
      </p:sp>
    </p:spTree>
    <p:extLst>
      <p:ext uri="{BB962C8B-B14F-4D97-AF65-F5344CB8AC3E}">
        <p14:creationId xmlns:p14="http://schemas.microsoft.com/office/powerpoint/2010/main" val="61431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3 : décrire et interpréter les résultats du tableau 1 pour allaitement partiel ou exclusif / BAS </a:t>
            </a:r>
            <a:r>
              <a:rPr lang="fr-FR" sz="3600" dirty="0" err="1">
                <a:solidFill>
                  <a:schemeClr val="tx1">
                    <a:lumMod val="65000"/>
                    <a:lumOff val="35000"/>
                  </a:schemeClr>
                </a:solidFill>
              </a:rPr>
              <a:t>naming</a:t>
            </a:r>
            <a:r>
              <a:rPr lang="fr-FR" sz="3600" dirty="0">
                <a:solidFill>
                  <a:schemeClr val="tx1">
                    <a:lumMod val="65000"/>
                    <a:lumOff val="35000"/>
                  </a:schemeClr>
                </a:solidFill>
              </a:rPr>
              <a:t> </a:t>
            </a:r>
            <a:r>
              <a:rPr lang="fr-FR" sz="3600" dirty="0" err="1">
                <a:solidFill>
                  <a:schemeClr val="tx1">
                    <a:lumMod val="65000"/>
                    <a:lumOff val="35000"/>
                  </a:schemeClr>
                </a:solidFill>
              </a:rPr>
              <a:t>voc</a:t>
            </a:r>
            <a:r>
              <a:rPr lang="fr-FR" sz="3600" dirty="0">
                <a:solidFill>
                  <a:schemeClr val="tx1">
                    <a:lumMod val="65000"/>
                    <a:lumOff val="35000"/>
                  </a:schemeClr>
                </a:solidFill>
              </a:rPr>
              <a:t> </a:t>
            </a:r>
            <a:r>
              <a:rPr lang="fr-FR" sz="3600" dirty="0" err="1">
                <a:solidFill>
                  <a:schemeClr val="tx1">
                    <a:lumMod val="65000"/>
                    <a:lumOff val="35000"/>
                  </a:schemeClr>
                </a:solidFill>
              </a:rPr>
              <a:t>scale</a:t>
            </a:r>
            <a:endParaRPr lang="fr-FR" sz="3600" dirty="0">
              <a:solidFill>
                <a:schemeClr val="tx1">
                  <a:lumMod val="65000"/>
                  <a:lumOff val="35000"/>
                </a:schemeClr>
              </a:solidFill>
            </a:endParaRPr>
          </a:p>
        </p:txBody>
      </p:sp>
      <p:cxnSp>
        <p:nvCxnSpPr>
          <p:cNvPr id="6" name="Connecteur droit 5"/>
          <p:cNvCxnSpPr/>
          <p:nvPr/>
        </p:nvCxnSpPr>
        <p:spPr>
          <a:xfrm>
            <a:off x="395536" y="2060871"/>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 name="Image 2" descr="Cohorte allaitement dév cognitif.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8874" t="24623" r="23521" b="44871"/>
          <a:stretch/>
        </p:blipFill>
        <p:spPr>
          <a:xfrm>
            <a:off x="395536" y="1934808"/>
            <a:ext cx="8568952" cy="2430319"/>
          </a:xfrm>
          <a:prstGeom prst="rect">
            <a:avLst/>
          </a:prstGeom>
        </p:spPr>
      </p:pic>
      <p:sp>
        <p:nvSpPr>
          <p:cNvPr id="2" name="Rectangle 1">
            <a:extLst>
              <a:ext uri="{FF2B5EF4-FFF2-40B4-BE49-F238E27FC236}">
                <a16:creationId xmlns:a16="http://schemas.microsoft.com/office/drawing/2014/main" id="{C3FF5781-5BA6-412F-8F4B-A4F1A90DB8AA}"/>
              </a:ext>
            </a:extLst>
          </p:cNvPr>
          <p:cNvSpPr/>
          <p:nvPr/>
        </p:nvSpPr>
        <p:spPr>
          <a:xfrm>
            <a:off x="2267744" y="2996975"/>
            <a:ext cx="864096" cy="144013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6">
            <a:extLst>
              <a:ext uri="{FF2B5EF4-FFF2-40B4-BE49-F238E27FC236}">
                <a16:creationId xmlns:a16="http://schemas.microsoft.com/office/drawing/2014/main" id="{DC86DD31-67FD-42A9-B7A1-DD71BED15939}"/>
              </a:ext>
            </a:extLst>
          </p:cNvPr>
          <p:cNvSpPr/>
          <p:nvPr/>
        </p:nvSpPr>
        <p:spPr>
          <a:xfrm>
            <a:off x="5940152" y="2852959"/>
            <a:ext cx="1152128" cy="153012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367527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3 : décrire et interpréter les résultats du tableau 1 pour allaitement partiel ou exclusif / BAS </a:t>
            </a:r>
            <a:r>
              <a:rPr lang="fr-FR" sz="3600" dirty="0" err="1">
                <a:solidFill>
                  <a:schemeClr val="tx1">
                    <a:lumMod val="65000"/>
                    <a:lumOff val="35000"/>
                  </a:schemeClr>
                </a:solidFill>
              </a:rPr>
              <a:t>naming</a:t>
            </a:r>
            <a:r>
              <a:rPr lang="fr-FR" sz="3600" dirty="0">
                <a:solidFill>
                  <a:schemeClr val="tx1">
                    <a:lumMod val="65000"/>
                    <a:lumOff val="35000"/>
                  </a:schemeClr>
                </a:solidFill>
              </a:rPr>
              <a:t> </a:t>
            </a:r>
            <a:r>
              <a:rPr lang="fr-FR" sz="3600" dirty="0" err="1">
                <a:solidFill>
                  <a:schemeClr val="tx1">
                    <a:lumMod val="65000"/>
                    <a:lumOff val="35000"/>
                  </a:schemeClr>
                </a:solidFill>
              </a:rPr>
              <a:t>voc</a:t>
            </a:r>
            <a:r>
              <a:rPr lang="fr-FR" sz="3600" dirty="0">
                <a:solidFill>
                  <a:schemeClr val="tx1">
                    <a:lumMod val="65000"/>
                    <a:lumOff val="35000"/>
                  </a:schemeClr>
                </a:solidFill>
              </a:rPr>
              <a:t> </a:t>
            </a:r>
            <a:r>
              <a:rPr lang="fr-FR" sz="3600" dirty="0" err="1">
                <a:solidFill>
                  <a:schemeClr val="tx1">
                    <a:lumMod val="65000"/>
                    <a:lumOff val="35000"/>
                  </a:schemeClr>
                </a:solidFill>
              </a:rPr>
              <a:t>scale</a:t>
            </a:r>
            <a:endParaRPr lang="fr-FR" sz="3600" dirty="0">
              <a:solidFill>
                <a:schemeClr val="tx1">
                  <a:lumMod val="65000"/>
                  <a:lumOff val="35000"/>
                </a:schemeClr>
              </a:solidFill>
            </a:endParaRPr>
          </a:p>
        </p:txBody>
      </p:sp>
      <p:cxnSp>
        <p:nvCxnSpPr>
          <p:cNvPr id="6" name="Connecteur droit 5"/>
          <p:cNvCxnSpPr/>
          <p:nvPr/>
        </p:nvCxnSpPr>
        <p:spPr>
          <a:xfrm>
            <a:off x="395536"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Espace réservé du contenu 2"/>
          <p:cNvSpPr txBox="1">
            <a:spLocks/>
          </p:cNvSpPr>
          <p:nvPr/>
        </p:nvSpPr>
        <p:spPr>
          <a:xfrm>
            <a:off x="727889" y="1340768"/>
            <a:ext cx="7787208" cy="447794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b="1" dirty="0"/>
              <a:t> </a:t>
            </a:r>
            <a:r>
              <a:rPr lang="fr-FR" sz="2400" dirty="0"/>
              <a:t>Résultats :</a:t>
            </a:r>
          </a:p>
          <a:p>
            <a:pPr lvl="1"/>
            <a:r>
              <a:rPr lang="fr-FR" sz="2000" dirty="0"/>
              <a:t>La moyenne du score BAS semble augmenter avec la durée de l'allaitement 106 </a:t>
            </a:r>
            <a:r>
              <a:rPr lang="fr-FR" sz="2000" dirty="0">
                <a:sym typeface="Wingdings" panose="05000000000000000000" pitchFamily="2" charset="2"/>
              </a:rPr>
              <a:t> </a:t>
            </a:r>
            <a:r>
              <a:rPr lang="fr-FR" sz="2000" dirty="0"/>
              <a:t>114 </a:t>
            </a:r>
          </a:p>
          <a:p>
            <a:pPr lvl="1"/>
            <a:r>
              <a:rPr lang="fr-FR" sz="2000" dirty="0"/>
              <a:t>Coefficient de régression ajusté avec le maximum de variables d'ajustement : </a:t>
            </a:r>
          </a:p>
          <a:p>
            <a:pPr lvl="2"/>
            <a:r>
              <a:rPr lang="fr-FR" sz="1600" dirty="0"/>
              <a:t>par rapport à la catégorie de référence, pour les 3 premières catégories il n’y a pas d’association significative avec le score BAS (IC95% comprend 0)</a:t>
            </a:r>
          </a:p>
          <a:p>
            <a:pPr lvl="2"/>
            <a:r>
              <a:rPr lang="fr-FR" sz="1600" dirty="0"/>
              <a:t>entre 6 et 12 mois et plus de 12 mois, on observe une augmentation significative du BAS par rapport à l’absence d’allaitement</a:t>
            </a:r>
          </a:p>
          <a:p>
            <a:pPr marL="914400" lvl="2" indent="0">
              <a:buNone/>
            </a:pPr>
            <a:endParaRPr lang="fr-FR" sz="1600" dirty="0"/>
          </a:p>
          <a:p>
            <a:pPr marL="914400" lvl="2" indent="0">
              <a:buNone/>
            </a:pPr>
            <a:r>
              <a:rPr lang="fr-FR" sz="1600" dirty="0">
                <a:sym typeface="Wingdings" panose="05000000000000000000" pitchFamily="2" charset="2"/>
              </a:rPr>
              <a:t>Attention à l’interprétation des coefficients de régression linéaire qui diffère de celle des OR, HR ou RR, on peut conclure à la significativité si l’IC95% ne comprend pas 0.</a:t>
            </a:r>
            <a:endParaRPr lang="fr-FR" sz="11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86" y="4221087"/>
            <a:ext cx="11525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à coins arrondis 1"/>
          <p:cNvSpPr/>
          <p:nvPr/>
        </p:nvSpPr>
        <p:spPr>
          <a:xfrm>
            <a:off x="251520" y="4221087"/>
            <a:ext cx="8640960" cy="136815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754174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4" y="1916832"/>
            <a:ext cx="6696744" cy="2800767"/>
          </a:xfrm>
          <a:prstGeom prst="rect">
            <a:avLst/>
          </a:prstGeom>
          <a:noFill/>
        </p:spPr>
        <p:txBody>
          <a:bodyPr wrap="square" rtlCol="0">
            <a:spAutoFit/>
          </a:bodyPr>
          <a:lstStyle/>
          <a:p>
            <a:pPr algn="ctr"/>
            <a:r>
              <a:rPr lang="fr-FR" sz="3200" b="1" dirty="0">
                <a:solidFill>
                  <a:schemeClr val="accent6"/>
                </a:solidFill>
              </a:rPr>
              <a:t>Des questions ? </a:t>
            </a:r>
          </a:p>
          <a:p>
            <a:pPr algn="ctr"/>
            <a:endParaRPr lang="fr-FR" sz="3200" dirty="0">
              <a:solidFill>
                <a:schemeClr val="accent6"/>
              </a:solidFill>
            </a:endParaRPr>
          </a:p>
          <a:p>
            <a:pPr algn="ctr"/>
            <a:r>
              <a:rPr lang="fr-FR" sz="2800" dirty="0">
                <a:hlinkClick r:id="rId2"/>
              </a:rPr>
              <a:t>julie.haesebaert@chu-lyon.fr</a:t>
            </a:r>
            <a:endParaRPr lang="fr-FR" sz="2800" dirty="0"/>
          </a:p>
          <a:p>
            <a:pPr algn="ctr"/>
            <a:r>
              <a:rPr lang="fr-FR" sz="2800" dirty="0">
                <a:hlinkClick r:id="rId3"/>
              </a:rPr>
              <a:t>anais.havet@chu-lyon.fr</a:t>
            </a:r>
            <a:r>
              <a:rPr lang="fr-FR" sz="2800" dirty="0"/>
              <a:t> </a:t>
            </a:r>
          </a:p>
          <a:p>
            <a:pPr algn="ctr"/>
            <a:endParaRPr lang="fr-FR" sz="2800" dirty="0"/>
          </a:p>
          <a:p>
            <a:pPr algn="ctr"/>
            <a:endParaRPr lang="fr-FR" sz="2800" dirty="0"/>
          </a:p>
        </p:txBody>
      </p:sp>
    </p:spTree>
    <p:extLst>
      <p:ext uri="{BB962C8B-B14F-4D97-AF65-F5344CB8AC3E}">
        <p14:creationId xmlns:p14="http://schemas.microsoft.com/office/powerpoint/2010/main" val="230437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6598" y="1196752"/>
            <a:ext cx="7787208" cy="4104456"/>
          </a:xfrm>
          <a:prstGeom prst="rect">
            <a:avLst/>
          </a:prstGeom>
        </p:spPr>
        <p:txBody>
          <a:bodyPr/>
          <a:lstStyle/>
          <a:p>
            <a:r>
              <a:rPr lang="fr-FR" sz="2400" b="1" dirty="0"/>
              <a:t>PICO</a:t>
            </a:r>
            <a:r>
              <a:rPr lang="fr-FR" sz="2400" dirty="0"/>
              <a:t> : </a:t>
            </a:r>
          </a:p>
          <a:p>
            <a:r>
              <a:rPr lang="fr-FR" sz="2400" b="1" dirty="0"/>
              <a:t>P = Population</a:t>
            </a:r>
            <a:r>
              <a:rPr lang="fr-FR" sz="2400" dirty="0"/>
              <a:t> : Femmes IDE 30-55 ans participant à la cohorte Nurse </a:t>
            </a:r>
            <a:r>
              <a:rPr lang="fr-FR" sz="2400" dirty="0" err="1"/>
              <a:t>Health</a:t>
            </a:r>
            <a:r>
              <a:rPr lang="fr-FR" sz="2400" dirty="0"/>
              <a:t> </a:t>
            </a:r>
            <a:r>
              <a:rPr lang="fr-FR" sz="2400" dirty="0" err="1"/>
              <a:t>Study</a:t>
            </a:r>
            <a:r>
              <a:rPr lang="fr-FR" sz="2400" dirty="0"/>
              <a:t> </a:t>
            </a:r>
          </a:p>
          <a:p>
            <a:r>
              <a:rPr lang="fr-FR" sz="2400" b="1" dirty="0"/>
              <a:t>F/I = Facteur de risque étudié</a:t>
            </a:r>
            <a:r>
              <a:rPr lang="fr-FR" sz="2400" dirty="0"/>
              <a:t> : Consommation de tabac</a:t>
            </a:r>
          </a:p>
          <a:p>
            <a:r>
              <a:rPr lang="fr-FR" sz="2400" b="1" dirty="0"/>
              <a:t>C = Comparateur : </a:t>
            </a:r>
            <a:r>
              <a:rPr lang="fr-FR" sz="2400" dirty="0"/>
              <a:t>pas de consommation de tabac</a:t>
            </a:r>
          </a:p>
          <a:p>
            <a:r>
              <a:rPr lang="fr-FR" sz="2400" b="1" dirty="0" err="1"/>
              <a:t>Outcome</a:t>
            </a:r>
            <a:r>
              <a:rPr lang="fr-FR" sz="2400" b="1" dirty="0"/>
              <a:t> = Critère de jugement</a:t>
            </a:r>
            <a:r>
              <a:rPr lang="fr-FR" sz="2400" dirty="0"/>
              <a:t> : Mortalité toutes causes </a:t>
            </a:r>
          </a:p>
        </p:txBody>
      </p:sp>
      <p:cxnSp>
        <p:nvCxnSpPr>
          <p:cNvPr id="9" name="Connecteur droit 8"/>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403920" y="269032"/>
            <a:ext cx="8229600" cy="79208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a:solidFill>
                  <a:schemeClr val="tx1">
                    <a:lumMod val="65000"/>
                    <a:lumOff val="35000"/>
                  </a:schemeClr>
                </a:solidFill>
              </a:rPr>
              <a:t>QUESTION 1 Quelle est la question de recherche</a:t>
            </a:r>
            <a:endParaRPr lang="fr-FR" sz="3600" dirty="0">
              <a:solidFill>
                <a:schemeClr val="tx1">
                  <a:lumMod val="65000"/>
                  <a:lumOff val="35000"/>
                </a:schemeClr>
              </a:solidFill>
            </a:endParaRPr>
          </a:p>
        </p:txBody>
      </p:sp>
    </p:spTree>
    <p:extLst>
      <p:ext uri="{BB962C8B-B14F-4D97-AF65-F5344CB8AC3E}">
        <p14:creationId xmlns:p14="http://schemas.microsoft.com/office/powerpoint/2010/main" val="378694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536" y="980728"/>
            <a:ext cx="8496944" cy="4839966"/>
          </a:xfrm>
          <a:prstGeom prst="rect">
            <a:avLst/>
          </a:prstGeom>
        </p:spPr>
        <p:txBody>
          <a:bodyPr/>
          <a:lstStyle/>
          <a:p>
            <a:r>
              <a:rPr lang="fr-FR" sz="2400" b="1" dirty="0"/>
              <a:t>Analyse statistiques</a:t>
            </a:r>
            <a:r>
              <a:rPr lang="fr-FR" sz="2400" dirty="0"/>
              <a:t> : Modèle de régression multivarié avec variable dépendante du temps (survie) </a:t>
            </a:r>
          </a:p>
          <a:p>
            <a:pPr lvl="1">
              <a:buFont typeface="Wingdings" panose="05000000000000000000" pitchFamily="2" charset="2"/>
              <a:buChar char="à"/>
            </a:pPr>
            <a:r>
              <a:rPr lang="fr-FR" sz="2000" dirty="0"/>
              <a:t>Modèle de régression de Cox </a:t>
            </a:r>
          </a:p>
          <a:p>
            <a:pPr lvl="2"/>
            <a:r>
              <a:rPr lang="fr-FR" sz="1600" dirty="0"/>
              <a:t>Variable à expliquer : variable dépendante du temps (temps jusqu'à l'événement)</a:t>
            </a:r>
          </a:p>
          <a:p>
            <a:pPr lvl="2"/>
            <a:r>
              <a:rPr lang="fr-FR" sz="1600" dirty="0"/>
              <a:t>Mesure d’association : Hazard ratio (ratio des risques instantanés) </a:t>
            </a:r>
          </a:p>
          <a:p>
            <a:pPr lvl="2"/>
            <a:endParaRPr lang="fr-FR" sz="2000" dirty="0"/>
          </a:p>
          <a:p>
            <a:r>
              <a:rPr lang="fr-FR" sz="2400" b="1" dirty="0"/>
              <a:t>Facteur de risque étudié</a:t>
            </a:r>
            <a:r>
              <a:rPr lang="fr-FR" sz="2400" dirty="0"/>
              <a:t> : </a:t>
            </a:r>
            <a:r>
              <a:rPr lang="fr-FR" sz="2000" dirty="0"/>
              <a:t>Age </a:t>
            </a:r>
            <a:r>
              <a:rPr lang="fr-FR" sz="1600" dirty="0"/>
              <a:t>de début de la consommation de tabac </a:t>
            </a:r>
          </a:p>
          <a:p>
            <a:pPr lvl="1"/>
            <a:r>
              <a:rPr lang="fr-FR" sz="1600" dirty="0"/>
              <a:t>variable ordinale avec cinq classes de réponse : </a:t>
            </a:r>
            <a:r>
              <a:rPr lang="fr-FR" sz="1200" dirty="0"/>
              <a:t>Never </a:t>
            </a:r>
            <a:r>
              <a:rPr lang="fr-FR" sz="1200" dirty="0" err="1"/>
              <a:t>smoker</a:t>
            </a:r>
            <a:r>
              <a:rPr lang="fr-FR" sz="1200" dirty="0"/>
              <a:t> / +26 ans / 22-25 ans / 18-21 ans / &lt; 17 ans</a:t>
            </a:r>
          </a:p>
          <a:p>
            <a:pPr lvl="1"/>
            <a:r>
              <a:rPr lang="fr-FR" sz="1600" dirty="0"/>
              <a:t>Référence : Never </a:t>
            </a:r>
            <a:r>
              <a:rPr lang="fr-FR" sz="1600" dirty="0" err="1"/>
              <a:t>smoker</a:t>
            </a:r>
            <a:r>
              <a:rPr lang="fr-FR" sz="1600" dirty="0"/>
              <a:t> </a:t>
            </a:r>
          </a:p>
          <a:p>
            <a:pPr marL="457200" lvl="1" indent="0">
              <a:buNone/>
            </a:pPr>
            <a:endParaRPr lang="fr-FR" sz="1600" dirty="0"/>
          </a:p>
          <a:p>
            <a:r>
              <a:rPr lang="fr-FR" sz="2400" b="1" dirty="0"/>
              <a:t>Critère de jugement</a:t>
            </a:r>
            <a:r>
              <a:rPr lang="fr-FR" sz="2400" dirty="0"/>
              <a:t> : </a:t>
            </a:r>
          </a:p>
          <a:p>
            <a:pPr lvl="1"/>
            <a:r>
              <a:rPr lang="fr-FR" sz="2000" dirty="0"/>
              <a:t>variable dépendante du temps = temps de suivi jusqu’à </a:t>
            </a:r>
          </a:p>
          <a:p>
            <a:pPr lvl="2"/>
            <a:r>
              <a:rPr lang="fr-FR" sz="1400" dirty="0"/>
              <a:t>soit survenue de l’évènement : décès (CDJP)</a:t>
            </a:r>
          </a:p>
          <a:p>
            <a:pPr lvl="2"/>
            <a:r>
              <a:rPr lang="fr-FR" sz="1400" dirty="0"/>
              <a:t>soit la sortie d’étude (abandons et perdus de vue)</a:t>
            </a:r>
          </a:p>
          <a:p>
            <a:pPr lvl="2"/>
            <a:r>
              <a:rPr lang="fr-FR" sz="1400" dirty="0"/>
              <a:t>soit la date de fin de suivi décidée au départ par le chercheur</a:t>
            </a:r>
          </a:p>
          <a:p>
            <a:pPr marL="57150" indent="0">
              <a:buNone/>
            </a:pPr>
            <a:endParaRPr lang="fr-FR" sz="2400" dirty="0"/>
          </a:p>
          <a:p>
            <a:pPr marL="457200" lvl="1" indent="0">
              <a:buNone/>
            </a:pPr>
            <a:endParaRPr lang="fr-FR" sz="1600" dirty="0"/>
          </a:p>
          <a:p>
            <a:pPr lvl="1"/>
            <a:endParaRPr lang="fr-FR" sz="1600" dirty="0"/>
          </a:p>
        </p:txBody>
      </p:sp>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2 : Quel type d’analyse a été effectué pour le tableau 3</a:t>
            </a:r>
          </a:p>
        </p:txBody>
      </p:sp>
      <p:cxnSp>
        <p:nvCxnSpPr>
          <p:cNvPr id="6" name="Connecteur droit 5"/>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Accolade ouvrante 8"/>
          <p:cNvSpPr/>
          <p:nvPr/>
        </p:nvSpPr>
        <p:spPr>
          <a:xfrm>
            <a:off x="1199319" y="5445224"/>
            <a:ext cx="299464" cy="5747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275476" y="5547942"/>
            <a:ext cx="923843" cy="369332"/>
          </a:xfrm>
          <a:prstGeom prst="rect">
            <a:avLst/>
          </a:prstGeom>
          <a:noFill/>
        </p:spPr>
        <p:txBody>
          <a:bodyPr wrap="none" rtlCol="0">
            <a:spAutoFit/>
          </a:bodyPr>
          <a:lstStyle/>
          <a:p>
            <a:r>
              <a:rPr lang="fr-FR" dirty="0"/>
              <a:t>censure</a:t>
            </a:r>
          </a:p>
        </p:txBody>
      </p:sp>
    </p:spTree>
    <p:extLst>
      <p:ext uri="{BB962C8B-B14F-4D97-AF65-F5344CB8AC3E}">
        <p14:creationId xmlns:p14="http://schemas.microsoft.com/office/powerpoint/2010/main" val="138718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a:solidFill>
                  <a:schemeClr val="tx1">
                    <a:lumMod val="65000"/>
                    <a:lumOff val="35000"/>
                  </a:schemeClr>
                </a:solidFill>
              </a:rPr>
              <a:t>QUESTION 2</a:t>
            </a:r>
          </a:p>
        </p:txBody>
      </p:sp>
      <p:sp>
        <p:nvSpPr>
          <p:cNvPr id="3" name="Espace réservé du contenu 2"/>
          <p:cNvSpPr>
            <a:spLocks noGrp="1"/>
          </p:cNvSpPr>
          <p:nvPr>
            <p:ph idx="4294967295"/>
          </p:nvPr>
        </p:nvSpPr>
        <p:spPr>
          <a:xfrm>
            <a:off x="539552" y="1528240"/>
            <a:ext cx="8254752" cy="4104456"/>
          </a:xfrm>
          <a:prstGeom prst="rect">
            <a:avLst/>
          </a:prstGeom>
        </p:spPr>
        <p:txBody>
          <a:bodyPr/>
          <a:lstStyle/>
          <a:p>
            <a:r>
              <a:rPr lang="fr-FR" sz="2400" dirty="0"/>
              <a:t>Facteurs de confusion : </a:t>
            </a:r>
          </a:p>
          <a:p>
            <a:pPr lvl="1"/>
            <a:r>
              <a:rPr lang="fr-FR" sz="2000" dirty="0"/>
              <a:t>Age</a:t>
            </a:r>
          </a:p>
          <a:p>
            <a:pPr lvl="1"/>
            <a:r>
              <a:rPr lang="fr-FR" sz="2000" dirty="0"/>
              <a:t>Période de l’étude</a:t>
            </a:r>
          </a:p>
          <a:p>
            <a:pPr lvl="1"/>
            <a:r>
              <a:rPr lang="el-GR" sz="2000" dirty="0">
                <a:latin typeface="Calibri" panose="020F0502020204030204" pitchFamily="34" charset="0"/>
                <a:cs typeface="Calibri" panose="020F0502020204030204" pitchFamily="34" charset="0"/>
              </a:rPr>
              <a:t>Δ</a:t>
            </a:r>
            <a:r>
              <a:rPr lang="fr-FR" sz="2000" dirty="0"/>
              <a:t>IMC</a:t>
            </a:r>
          </a:p>
          <a:p>
            <a:pPr lvl="1"/>
            <a:r>
              <a:rPr lang="fr-FR" sz="2000" dirty="0"/>
              <a:t>Activité physique</a:t>
            </a:r>
          </a:p>
          <a:p>
            <a:pPr lvl="1"/>
            <a:r>
              <a:rPr lang="fr-FR" sz="2000" dirty="0" err="1"/>
              <a:t>Atcd</a:t>
            </a:r>
            <a:r>
              <a:rPr lang="fr-FR" sz="2000" dirty="0"/>
              <a:t> HTA, diabète, hypercholestérolémie</a:t>
            </a:r>
          </a:p>
          <a:p>
            <a:pPr lvl="1"/>
            <a:r>
              <a:rPr lang="fr-FR" sz="2000" dirty="0" err="1"/>
              <a:t>Atcd</a:t>
            </a:r>
            <a:r>
              <a:rPr lang="fr-FR" sz="2000" dirty="0"/>
              <a:t> familial d’infarctus du myocarde avant 60 ans</a:t>
            </a:r>
          </a:p>
          <a:p>
            <a:pPr lvl="1"/>
            <a:r>
              <a:rPr lang="fr-FR" sz="2000" dirty="0"/>
              <a:t>Consommation d’alcool</a:t>
            </a:r>
          </a:p>
          <a:p>
            <a:pPr lvl="1"/>
            <a:r>
              <a:rPr lang="fr-FR" sz="2000" dirty="0"/>
              <a:t>Contraception/substitution hormonale</a:t>
            </a:r>
          </a:p>
          <a:p>
            <a:pPr lvl="1"/>
            <a:r>
              <a:rPr lang="fr-FR" sz="2000" dirty="0"/>
              <a:t>Statut ménopause </a:t>
            </a:r>
            <a:endParaRPr lang="fr-FR" sz="2400" dirty="0"/>
          </a:p>
          <a:p>
            <a:pPr lvl="1"/>
            <a:endParaRPr lang="fr-FR" sz="2400" dirty="0"/>
          </a:p>
        </p:txBody>
      </p:sp>
      <p:cxnSp>
        <p:nvCxnSpPr>
          <p:cNvPr id="9" name="Connecteur droit 8"/>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 name="Groupe 1"/>
          <p:cNvGrpSpPr/>
          <p:nvPr/>
        </p:nvGrpSpPr>
        <p:grpSpPr>
          <a:xfrm>
            <a:off x="0" y="1224703"/>
            <a:ext cx="9144000" cy="4518089"/>
            <a:chOff x="0" y="1224703"/>
            <a:chExt cx="9144000" cy="4518089"/>
          </a:xfrm>
        </p:grpSpPr>
        <p:pic>
          <p:nvPicPr>
            <p:cNvPr id="4" name="Image 3"/>
            <p:cNvPicPr>
              <a:picLocks noChangeAspect="1"/>
            </p:cNvPicPr>
            <p:nvPr/>
          </p:nvPicPr>
          <p:blipFill rotWithShape="1">
            <a:blip r:embed="rId2"/>
            <a:srcRect l="12780" t="20120" r="37455" b="43110"/>
            <a:stretch/>
          </p:blipFill>
          <p:spPr>
            <a:xfrm>
              <a:off x="971600" y="1817812"/>
              <a:ext cx="6840760" cy="2843176"/>
            </a:xfrm>
            <a:prstGeom prst="rect">
              <a:avLst/>
            </a:prstGeom>
          </p:spPr>
        </p:pic>
        <p:pic>
          <p:nvPicPr>
            <p:cNvPr id="6" name="Image 5"/>
            <p:cNvPicPr>
              <a:picLocks noChangeAspect="1"/>
            </p:cNvPicPr>
            <p:nvPr/>
          </p:nvPicPr>
          <p:blipFill rotWithShape="1">
            <a:blip r:embed="rId2"/>
            <a:srcRect l="12594" t="12201" r="13382" b="80917"/>
            <a:stretch/>
          </p:blipFill>
          <p:spPr>
            <a:xfrm>
              <a:off x="0" y="1224703"/>
              <a:ext cx="9144000" cy="478205"/>
            </a:xfrm>
            <a:prstGeom prst="rect">
              <a:avLst/>
            </a:prstGeom>
          </p:spPr>
        </p:pic>
        <p:pic>
          <p:nvPicPr>
            <p:cNvPr id="7" name="Image 6"/>
            <p:cNvPicPr>
              <a:picLocks noChangeAspect="1"/>
            </p:cNvPicPr>
            <p:nvPr/>
          </p:nvPicPr>
          <p:blipFill rotWithShape="1">
            <a:blip r:embed="rId3"/>
            <a:srcRect l="782" t="42300" r="1569" b="42300"/>
            <a:stretch/>
          </p:blipFill>
          <p:spPr>
            <a:xfrm>
              <a:off x="35496" y="4862199"/>
              <a:ext cx="9108504" cy="880593"/>
            </a:xfrm>
            <a:prstGeom prst="rect">
              <a:avLst/>
            </a:prstGeom>
          </p:spPr>
        </p:pic>
      </p:grpSp>
      <p:sp>
        <p:nvSpPr>
          <p:cNvPr id="8" name="Titre 1"/>
          <p:cNvSpPr txBox="1">
            <a:spLocks/>
          </p:cNvSpPr>
          <p:nvPr/>
        </p:nvSpPr>
        <p:spPr>
          <a:xfrm>
            <a:off x="251520" y="116632"/>
            <a:ext cx="8229600" cy="792088"/>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3 : décrire et interpréter les résultats du tableau 3 concernant la mortalité totale et par cause vasculaire</a:t>
            </a:r>
          </a:p>
        </p:txBody>
      </p:sp>
    </p:spTree>
    <p:extLst>
      <p:ext uri="{BB962C8B-B14F-4D97-AF65-F5344CB8AC3E}">
        <p14:creationId xmlns:p14="http://schemas.microsoft.com/office/powerpoint/2010/main" val="210511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340768"/>
            <a:ext cx="8280920" cy="3385542"/>
          </a:xfrm>
          <a:prstGeom prst="rect">
            <a:avLst/>
          </a:prstGeom>
        </p:spPr>
        <p:txBody>
          <a:bodyPr wrap="square">
            <a:spAutoFit/>
          </a:bodyPr>
          <a:lstStyle/>
          <a:p>
            <a:r>
              <a:rPr lang="fr-FR" b="1" dirty="0"/>
              <a:t>Tableau 3 :</a:t>
            </a:r>
            <a:r>
              <a:rPr lang="fr-FR" dirty="0"/>
              <a:t> Risque de mortalité toute cause et mortalité par cause spécifique associé à la consommation de tabac en fonction de l’âge de début de la consommation de tabac</a:t>
            </a:r>
          </a:p>
          <a:p>
            <a:endParaRPr lang="fr-FR" u="sng" dirty="0"/>
          </a:p>
          <a:p>
            <a:r>
              <a:rPr lang="fr-FR" u="sng" dirty="0"/>
              <a:t>catégorie de référence : </a:t>
            </a:r>
            <a:r>
              <a:rPr lang="fr-FR" sz="1600" dirty="0"/>
              <a:t>Never </a:t>
            </a:r>
            <a:r>
              <a:rPr lang="fr-FR" sz="1600" dirty="0" err="1"/>
              <a:t>smoker</a:t>
            </a:r>
            <a:r>
              <a:rPr lang="fr-FR" sz="1600" dirty="0"/>
              <a:t> </a:t>
            </a:r>
          </a:p>
          <a:p>
            <a:endParaRPr lang="fr-FR" sz="1600" dirty="0"/>
          </a:p>
          <a:p>
            <a:pPr marL="285750" indent="-285750">
              <a:buFont typeface="Arial" panose="020B0604020202020204" pitchFamily="34" charset="0"/>
              <a:buChar char="•"/>
            </a:pPr>
            <a:r>
              <a:rPr lang="fr-FR" dirty="0"/>
              <a:t>2</a:t>
            </a:r>
            <a:r>
              <a:rPr lang="fr-FR" baseline="30000" dirty="0"/>
              <a:t>ère</a:t>
            </a:r>
            <a:r>
              <a:rPr lang="fr-FR" dirty="0"/>
              <a:t> ligne : nombre d’individus ayant eu le critère étudié (décès)</a:t>
            </a:r>
          </a:p>
          <a:p>
            <a:pPr marL="285750" indent="-285750">
              <a:buFont typeface="Arial" panose="020B0604020202020204" pitchFamily="34" charset="0"/>
              <a:buChar char="•"/>
            </a:pPr>
            <a:r>
              <a:rPr lang="fr-FR" dirty="0"/>
              <a:t>1</a:t>
            </a:r>
            <a:r>
              <a:rPr lang="fr-FR" baseline="30000" dirty="0"/>
              <a:t>ème</a:t>
            </a:r>
            <a:r>
              <a:rPr lang="fr-FR" dirty="0"/>
              <a:t> ligne : personnes année correspondante </a:t>
            </a:r>
          </a:p>
          <a:p>
            <a:pPr marL="285750" indent="-285750">
              <a:buFont typeface="Arial" panose="020B0604020202020204" pitchFamily="34" charset="0"/>
              <a:buChar char="•"/>
            </a:pPr>
            <a:r>
              <a:rPr lang="fr-FR" dirty="0"/>
              <a:t>3</a:t>
            </a:r>
            <a:r>
              <a:rPr lang="fr-FR" baseline="30000" dirty="0"/>
              <a:t>ème</a:t>
            </a:r>
            <a:r>
              <a:rPr lang="fr-FR" dirty="0"/>
              <a:t> ligne : ratio des risques instantanés ajustés pour l'âge (et son intervalle de confiance)</a:t>
            </a:r>
          </a:p>
          <a:p>
            <a:pPr marL="285750" indent="-285750">
              <a:buFont typeface="Arial" panose="020B0604020202020204" pitchFamily="34" charset="0"/>
              <a:buChar char="•"/>
            </a:pPr>
            <a:r>
              <a:rPr lang="fr-FR" dirty="0"/>
              <a:t>4</a:t>
            </a:r>
            <a:r>
              <a:rPr lang="fr-FR" baseline="30000" dirty="0"/>
              <a:t>ème</a:t>
            </a:r>
            <a:r>
              <a:rPr lang="fr-FR" dirty="0"/>
              <a:t> ligne : ratios de risque instantanés ajustés pour tous les facteurs de confusion potentiels décrits dans la section matériels et méthodes et leur intervalle de confiance </a:t>
            </a:r>
          </a:p>
        </p:txBody>
      </p:sp>
      <p:sp>
        <p:nvSpPr>
          <p:cNvPr id="3" name="Titre 1"/>
          <p:cNvSpPr txBox="1">
            <a:spLocks/>
          </p:cNvSpPr>
          <p:nvPr/>
        </p:nvSpPr>
        <p:spPr>
          <a:xfrm>
            <a:off x="251520" y="116632"/>
            <a:ext cx="8229600" cy="792088"/>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3 : décrire et interpréter les résultats du tableau 3 concernant la mortalité totale et par cause vasculaire</a:t>
            </a:r>
          </a:p>
        </p:txBody>
      </p:sp>
      <p:cxnSp>
        <p:nvCxnSpPr>
          <p:cNvPr id="4" name="Connecteur droit 3"/>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30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QUESTION 3 : décrire et interpréter les résultats du tableau 3 concernant la mortalité totale et par cause vasculaire</a:t>
            </a:r>
          </a:p>
        </p:txBody>
      </p:sp>
      <p:cxnSp>
        <p:nvCxnSpPr>
          <p:cNvPr id="6" name="Connecteur droit 5"/>
          <p:cNvCxnSpPr/>
          <p:nvPr/>
        </p:nvCxnSpPr>
        <p:spPr>
          <a:xfrm>
            <a:off x="395536"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Espace réservé du contenu 2"/>
          <p:cNvSpPr txBox="1">
            <a:spLocks/>
          </p:cNvSpPr>
          <p:nvPr/>
        </p:nvSpPr>
        <p:spPr>
          <a:xfrm>
            <a:off x="251520" y="1083688"/>
            <a:ext cx="8784976" cy="447794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b="1" dirty="0"/>
              <a:t>Mortalité totale</a:t>
            </a:r>
          </a:p>
          <a:p>
            <a:pPr lvl="1"/>
            <a:r>
              <a:rPr lang="fr-FR" sz="1800" dirty="0"/>
              <a:t>Augmentation significative (au-delà du hasard) du risque de décès toute cause chez les fumeurs comparativement aux personnes n’ayant jamais fumé, </a:t>
            </a:r>
          </a:p>
          <a:p>
            <a:pPr lvl="1"/>
            <a:r>
              <a:rPr lang="fr-FR" sz="1800" dirty="0"/>
              <a:t>Persistance après ajustement pour les facteurs de confusion potentiels</a:t>
            </a:r>
          </a:p>
          <a:p>
            <a:pPr lvl="2"/>
            <a:r>
              <a:rPr lang="fr-FR" sz="1600" dirty="0"/>
              <a:t>la catégorie de consommation la plus importante (âge de début &lt; 17ans) est associée :</a:t>
            </a:r>
          </a:p>
          <a:p>
            <a:pPr lvl="3"/>
            <a:r>
              <a:rPr lang="fr-FR" sz="1200" dirty="0"/>
              <a:t>à un ratio des risques instantanés de 2,93 (ce qui correspond à une augmentation du risque de près de 3 fois par rapport à un non fumeur) </a:t>
            </a:r>
          </a:p>
          <a:p>
            <a:pPr lvl="3"/>
            <a:r>
              <a:rPr lang="fr-FR" sz="1200" dirty="0"/>
              <a:t>avec un intervalle de confiance à 95% de 2,70 à 3,18 donc qui ne comprends pas 1 (par conséquent ne peut pas être attribué au seul effet du hasard) </a:t>
            </a:r>
          </a:p>
          <a:p>
            <a:pPr lvl="3"/>
            <a:endParaRPr lang="fr-FR" sz="1200" dirty="0"/>
          </a:p>
          <a:p>
            <a:pPr lvl="1"/>
            <a:r>
              <a:rPr lang="fr-FR" sz="1800" dirty="0"/>
              <a:t>Relation « dose-effet »  significative : p-trend &lt;0,05 : plus le sujet a commencé à fumer jeune plus le risque est élevé</a:t>
            </a:r>
          </a:p>
          <a:p>
            <a:pPr lvl="7"/>
            <a:endParaRPr lang="fr-FR" sz="1200" b="1" dirty="0"/>
          </a:p>
          <a:p>
            <a:r>
              <a:rPr lang="fr-FR" sz="2400" b="1" dirty="0"/>
              <a:t>Mortalité par maladie vasculaire</a:t>
            </a:r>
          </a:p>
          <a:p>
            <a:pPr lvl="1"/>
            <a:r>
              <a:rPr lang="fr-FR" sz="1800" dirty="0"/>
              <a:t>Augmentation significative du risque de décès d’origine vasculaire chez les fumeurs comparativement aux personnes n’ayant jamais fumé, persistance après ajustement</a:t>
            </a:r>
          </a:p>
          <a:p>
            <a:pPr lvl="6"/>
            <a:endParaRPr lang="fr-FR" sz="1000" dirty="0"/>
          </a:p>
          <a:p>
            <a:pPr lvl="1"/>
            <a:r>
              <a:rPr lang="fr-FR" sz="1800" dirty="0"/>
              <a:t>Pas de relation « dose-effet »  significative : p-trend &gt;0,05</a:t>
            </a:r>
            <a:endParaRPr lang="fr-FR" sz="1200" b="1" dirty="0"/>
          </a:p>
          <a:p>
            <a:pPr lvl="1"/>
            <a:endParaRPr lang="fr-FR" sz="1400" dirty="0"/>
          </a:p>
        </p:txBody>
      </p:sp>
    </p:spTree>
    <p:extLst>
      <p:ext uri="{BB962C8B-B14F-4D97-AF65-F5344CB8AC3E}">
        <p14:creationId xmlns:p14="http://schemas.microsoft.com/office/powerpoint/2010/main" val="9131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51520" y="116632"/>
            <a:ext cx="8229600" cy="79208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Variable dépendante du temps : Interpréter une courbe de survie </a:t>
            </a:r>
          </a:p>
        </p:txBody>
      </p:sp>
      <p:cxnSp>
        <p:nvCxnSpPr>
          <p:cNvPr id="7" name="Connecteur droit 6"/>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31" name="Groupe 30"/>
          <p:cNvGrpSpPr/>
          <p:nvPr/>
        </p:nvGrpSpPr>
        <p:grpSpPr>
          <a:xfrm>
            <a:off x="765877" y="874388"/>
            <a:ext cx="7118491" cy="5037214"/>
            <a:chOff x="765877" y="874388"/>
            <a:chExt cx="7118491" cy="5037214"/>
          </a:xfrm>
        </p:grpSpPr>
        <p:grpSp>
          <p:nvGrpSpPr>
            <p:cNvPr id="24" name="Groupe 23"/>
            <p:cNvGrpSpPr/>
            <p:nvPr/>
          </p:nvGrpSpPr>
          <p:grpSpPr>
            <a:xfrm>
              <a:off x="765877" y="1196752"/>
              <a:ext cx="7118491" cy="4183458"/>
              <a:chOff x="765877" y="1196752"/>
              <a:chExt cx="7118491" cy="4183458"/>
            </a:xfrm>
          </p:grpSpPr>
          <p:pic>
            <p:nvPicPr>
              <p:cNvPr id="5" name="Image 4"/>
              <p:cNvPicPr/>
              <p:nvPr/>
            </p:nvPicPr>
            <p:blipFill>
              <a:blip r:embed="rId2"/>
              <a:stretch>
                <a:fillRect/>
              </a:stretch>
            </p:blipFill>
            <p:spPr>
              <a:xfrm>
                <a:off x="899592" y="1196752"/>
                <a:ext cx="6984776" cy="4176463"/>
              </a:xfrm>
              <a:prstGeom prst="rect">
                <a:avLst/>
              </a:prstGeom>
            </p:spPr>
          </p:pic>
          <p:sp>
            <p:nvSpPr>
              <p:cNvPr id="2" name="Rectangle 1"/>
              <p:cNvSpPr/>
              <p:nvPr/>
            </p:nvSpPr>
            <p:spPr>
              <a:xfrm>
                <a:off x="1043608" y="1196752"/>
                <a:ext cx="1270441" cy="504056"/>
              </a:xfrm>
              <a:prstGeom prst="rect">
                <a:avLst/>
              </a:prstGeom>
              <a:solidFill>
                <a:schemeClr val="bg1"/>
              </a:solidFill>
              <a:ln>
                <a:solidFill>
                  <a:srgbClr val="0EA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1</a:t>
                </a:r>
              </a:p>
            </p:txBody>
          </p:sp>
          <p:sp>
            <p:nvSpPr>
              <p:cNvPr id="8" name="Rectangle 7"/>
              <p:cNvSpPr/>
              <p:nvPr/>
            </p:nvSpPr>
            <p:spPr>
              <a:xfrm rot="5400000">
                <a:off x="1378543" y="2780333"/>
                <a:ext cx="151097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156176" y="2114855"/>
                <a:ext cx="1080120" cy="234025"/>
              </a:xfrm>
              <a:prstGeom prst="rect">
                <a:avLst/>
              </a:prstGeom>
              <a:solidFill>
                <a:schemeClr val="bg1"/>
              </a:solidFill>
              <a:ln>
                <a:solidFill>
                  <a:srgbClr val="0EA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6</a:t>
                </a:r>
              </a:p>
            </p:txBody>
          </p:sp>
          <p:sp>
            <p:nvSpPr>
              <p:cNvPr id="10" name="Rectangle 9"/>
              <p:cNvSpPr/>
              <p:nvPr/>
            </p:nvSpPr>
            <p:spPr>
              <a:xfrm>
                <a:off x="6156176" y="2519899"/>
                <a:ext cx="1368152" cy="234025"/>
              </a:xfrm>
              <a:prstGeom prst="rect">
                <a:avLst/>
              </a:prstGeom>
              <a:solidFill>
                <a:schemeClr val="bg1"/>
              </a:solidFill>
              <a:ln>
                <a:solidFill>
                  <a:srgbClr val="0EA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5</a:t>
                </a:r>
              </a:p>
            </p:txBody>
          </p:sp>
          <p:sp>
            <p:nvSpPr>
              <p:cNvPr id="11" name="Rectangle 10"/>
              <p:cNvSpPr/>
              <p:nvPr/>
            </p:nvSpPr>
            <p:spPr>
              <a:xfrm>
                <a:off x="6601075" y="4293096"/>
                <a:ext cx="1270441" cy="504056"/>
              </a:xfrm>
              <a:prstGeom prst="rect">
                <a:avLst/>
              </a:prstGeom>
              <a:solidFill>
                <a:schemeClr val="bg1"/>
              </a:solidFill>
              <a:ln>
                <a:solidFill>
                  <a:srgbClr val="0EA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4</a:t>
                </a:r>
              </a:p>
            </p:txBody>
          </p:sp>
          <p:sp>
            <p:nvSpPr>
              <p:cNvPr id="12" name="Rectangle 11"/>
              <p:cNvSpPr/>
              <p:nvPr/>
            </p:nvSpPr>
            <p:spPr>
              <a:xfrm>
                <a:off x="6592046" y="4876154"/>
                <a:ext cx="1270441" cy="504056"/>
              </a:xfrm>
              <a:prstGeom prst="rect">
                <a:avLst/>
              </a:prstGeom>
              <a:solidFill>
                <a:schemeClr val="bg1"/>
              </a:solidFill>
              <a:ln>
                <a:solidFill>
                  <a:srgbClr val="0EA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3</a:t>
                </a:r>
              </a:p>
            </p:txBody>
          </p:sp>
          <p:sp>
            <p:nvSpPr>
              <p:cNvPr id="13" name="Rectangle 12"/>
              <p:cNvSpPr/>
              <p:nvPr/>
            </p:nvSpPr>
            <p:spPr>
              <a:xfrm>
                <a:off x="765877" y="4176083"/>
                <a:ext cx="1368152" cy="234025"/>
              </a:xfrm>
              <a:prstGeom prst="rect">
                <a:avLst/>
              </a:prstGeom>
              <a:solidFill>
                <a:schemeClr val="bg1"/>
              </a:solidFill>
              <a:ln>
                <a:solidFill>
                  <a:srgbClr val="0EA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2</a:t>
                </a:r>
              </a:p>
            </p:txBody>
          </p:sp>
          <p:cxnSp>
            <p:nvCxnSpPr>
              <p:cNvPr id="4" name="Connecteur droit avec flèche 3"/>
              <p:cNvCxnSpPr/>
              <p:nvPr/>
            </p:nvCxnSpPr>
            <p:spPr>
              <a:xfrm>
                <a:off x="2134029" y="4293096"/>
                <a:ext cx="2777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2314049" y="2852936"/>
                <a:ext cx="313735"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4391980" y="4759045"/>
                <a:ext cx="239176" cy="265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574230" y="1624022"/>
                <a:ext cx="1365922" cy="214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2"/>
                    </a:solidFill>
                  </a:rPr>
                  <a:t>Molécule A</a:t>
                </a:r>
              </a:p>
            </p:txBody>
          </p:sp>
          <p:sp>
            <p:nvSpPr>
              <p:cNvPr id="16" name="Rectangle 15"/>
              <p:cNvSpPr/>
              <p:nvPr/>
            </p:nvSpPr>
            <p:spPr>
              <a:xfrm>
                <a:off x="4574230" y="1845708"/>
                <a:ext cx="1365922" cy="215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FF0000"/>
                    </a:solidFill>
                  </a:rPr>
                  <a:t>Molécule B</a:t>
                </a:r>
              </a:p>
            </p:txBody>
          </p:sp>
          <p:sp>
            <p:nvSpPr>
              <p:cNvPr id="18" name="Rectangle 17"/>
              <p:cNvSpPr/>
              <p:nvPr/>
            </p:nvSpPr>
            <p:spPr>
              <a:xfrm>
                <a:off x="921307" y="4600174"/>
                <a:ext cx="1531498" cy="181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100" dirty="0">
                    <a:solidFill>
                      <a:schemeClr val="tx1"/>
                    </a:solidFill>
                  </a:rPr>
                  <a:t> Molécule A</a:t>
                </a:r>
              </a:p>
            </p:txBody>
          </p:sp>
          <p:sp>
            <p:nvSpPr>
              <p:cNvPr id="19" name="Rectangle 18"/>
              <p:cNvSpPr/>
              <p:nvPr/>
            </p:nvSpPr>
            <p:spPr>
              <a:xfrm>
                <a:off x="917503" y="4777188"/>
                <a:ext cx="1531498" cy="18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100" dirty="0">
                    <a:solidFill>
                      <a:schemeClr val="tx1"/>
                    </a:solidFill>
                  </a:rPr>
                  <a:t>Molécule B</a:t>
                </a:r>
              </a:p>
            </p:txBody>
          </p:sp>
          <p:sp>
            <p:nvSpPr>
              <p:cNvPr id="3" name="Rectangle 2"/>
              <p:cNvSpPr/>
              <p:nvPr/>
            </p:nvSpPr>
            <p:spPr>
              <a:xfrm>
                <a:off x="3563888" y="4360602"/>
                <a:ext cx="72008" cy="14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5469736" y="4360602"/>
                <a:ext cx="110376" cy="14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511568" y="4360602"/>
                <a:ext cx="72008" cy="14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6447139" y="4348356"/>
                <a:ext cx="72008" cy="14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475656" y="4453045"/>
                <a:ext cx="850466" cy="128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llipse 24"/>
            <p:cNvSpPr/>
            <p:nvPr/>
          </p:nvSpPr>
          <p:spPr>
            <a:xfrm>
              <a:off x="3059833" y="1624022"/>
              <a:ext cx="216023" cy="221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avec flèche 25"/>
            <p:cNvCxnSpPr>
              <a:stCxn id="25" idx="6"/>
            </p:cNvCxnSpPr>
            <p:nvPr/>
          </p:nvCxnSpPr>
          <p:spPr>
            <a:xfrm flipV="1">
              <a:off x="3275856" y="1124745"/>
              <a:ext cx="2798011" cy="61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089348" y="874388"/>
              <a:ext cx="1434980" cy="466380"/>
            </a:xfrm>
            <a:prstGeom prst="rect">
              <a:avLst/>
            </a:prstGeom>
            <a:solidFill>
              <a:schemeClr val="bg1"/>
            </a:solidFill>
            <a:ln>
              <a:solidFill>
                <a:srgbClr val="0EA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Voir figure B</a:t>
              </a:r>
            </a:p>
          </p:txBody>
        </p:sp>
        <p:sp>
          <p:nvSpPr>
            <p:cNvPr id="30" name="Rectangle 29"/>
            <p:cNvSpPr/>
            <p:nvPr/>
          </p:nvSpPr>
          <p:spPr>
            <a:xfrm>
              <a:off x="3599892" y="5445222"/>
              <a:ext cx="1434980" cy="466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Figure A</a:t>
              </a:r>
            </a:p>
          </p:txBody>
        </p:sp>
      </p:grpSp>
    </p:spTree>
    <p:extLst>
      <p:ext uri="{BB962C8B-B14F-4D97-AF65-F5344CB8AC3E}">
        <p14:creationId xmlns:p14="http://schemas.microsoft.com/office/powerpoint/2010/main" val="415303590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2042</Words>
  <Application>Microsoft Office PowerPoint</Application>
  <PresentationFormat>Affichage à l'écran (4:3)</PresentationFormat>
  <Paragraphs>211</Paragraphs>
  <Slides>28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MS Mincho</vt:lpstr>
      <vt:lpstr>Arial</vt:lpstr>
      <vt:lpstr>Arial Narrow</vt:lpstr>
      <vt:lpstr>Calibri</vt:lpstr>
      <vt:lpstr>Times New Roman</vt:lpstr>
      <vt:lpstr>TodaySB-Regular</vt:lpstr>
      <vt:lpstr>Wingdings</vt:lpstr>
      <vt:lpstr>Thème Office</vt:lpstr>
      <vt:lpstr>ED interprétation des résultats</vt:lpstr>
      <vt:lpstr>Smoking and Smoking Cessation in Relation to Mortality</vt:lpstr>
      <vt:lpstr>Présentation PowerPoint</vt:lpstr>
      <vt:lpstr>Présentation PowerPoint</vt:lpstr>
      <vt:lpstr>QUESTION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Non-steroidal anti-inflammatory drugs and the risk of Clostridium difficile-associated disease</vt:lpstr>
      <vt:lpstr>Présentation PowerPoint</vt:lpstr>
      <vt:lpstr>Présentation PowerPoint</vt:lpstr>
      <vt:lpstr>Présentation PowerPoint</vt:lpstr>
      <vt:lpstr>Présentation PowerPoint</vt:lpstr>
      <vt:lpstr>Breastfeeding is Associated with Improved Child Cognitive Development: A Population-Based Cohort Study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BILLAUD MONIQUE</dc:creator>
  <cp:lastModifiedBy>aurélie sandre</cp:lastModifiedBy>
  <cp:revision>346</cp:revision>
  <cp:lastPrinted>2021-09-09T14:52:47Z</cp:lastPrinted>
  <dcterms:created xsi:type="dcterms:W3CDTF">2013-02-11T13:43:34Z</dcterms:created>
  <dcterms:modified xsi:type="dcterms:W3CDTF">2025-09-17T10:59:55Z</dcterms:modified>
</cp:coreProperties>
</file>