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34"/>
  </p:notesMasterIdLst>
  <p:sldIdLst>
    <p:sldId id="256" r:id="rId2"/>
    <p:sldId id="265" r:id="rId3"/>
    <p:sldId id="267" r:id="rId4"/>
    <p:sldId id="363" r:id="rId5"/>
    <p:sldId id="371" r:id="rId6"/>
    <p:sldId id="306" r:id="rId7"/>
    <p:sldId id="358" r:id="rId8"/>
    <p:sldId id="308" r:id="rId9"/>
    <p:sldId id="359" r:id="rId10"/>
    <p:sldId id="310" r:id="rId11"/>
    <p:sldId id="361" r:id="rId12"/>
    <p:sldId id="370" r:id="rId13"/>
    <p:sldId id="312" r:id="rId14"/>
    <p:sldId id="314" r:id="rId15"/>
    <p:sldId id="367" r:id="rId16"/>
    <p:sldId id="338" r:id="rId17"/>
    <p:sldId id="316" r:id="rId18"/>
    <p:sldId id="318" r:id="rId19"/>
    <p:sldId id="362" r:id="rId20"/>
    <p:sldId id="320" r:id="rId21"/>
    <p:sldId id="322" r:id="rId22"/>
    <p:sldId id="364" r:id="rId23"/>
    <p:sldId id="351" r:id="rId24"/>
    <p:sldId id="324" r:id="rId25"/>
    <p:sldId id="365" r:id="rId26"/>
    <p:sldId id="355" r:id="rId27"/>
    <p:sldId id="326" r:id="rId28"/>
    <p:sldId id="354" r:id="rId29"/>
    <p:sldId id="328" r:id="rId30"/>
    <p:sldId id="330" r:id="rId31"/>
    <p:sldId id="332" r:id="rId32"/>
    <p:sldId id="334" r:id="rId33"/>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UZE, Heloise" initials="RH" lastIdx="7" clrIdx="0">
    <p:extLst>
      <p:ext uri="{19B8F6BF-5375-455C-9EA6-DF929625EA0E}">
        <p15:presenceInfo xmlns:p15="http://schemas.microsoft.com/office/powerpoint/2012/main" userId="ROUZE, Heloise" providerId="None"/>
      </p:ext>
    </p:extLst>
  </p:cmAuthor>
  <p:cmAuthor id="2" name="SCHOTT-PETHELAZ, Anne-Marie" initials="SA" lastIdx="4" clrIdx="1">
    <p:extLst>
      <p:ext uri="{19B8F6BF-5375-455C-9EA6-DF929625EA0E}">
        <p15:presenceInfo xmlns:p15="http://schemas.microsoft.com/office/powerpoint/2012/main" userId="S-1-5-21-1644491937-813497703-1060284298-11997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DE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83" autoAdjust="0"/>
    <p:restoredTop sz="72163" autoAdjust="0"/>
  </p:normalViewPr>
  <p:slideViewPr>
    <p:cSldViewPr snapToGrid="0">
      <p:cViewPr varScale="1">
        <p:scale>
          <a:sx n="49" d="100"/>
          <a:sy n="49" d="100"/>
        </p:scale>
        <p:origin x="182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3B56FA8-6ABF-D141-88E2-210C9A2E4061}" type="datetimeFigureOut">
              <a:rPr lang="fr-FR" smtClean="0"/>
              <a:t>24/09/2024</a:t>
            </a:fld>
            <a:endParaRPr lang="fr-FR"/>
          </a:p>
        </p:txBody>
      </p:sp>
      <p:sp>
        <p:nvSpPr>
          <p:cNvPr id="4" name="Espace réservé de l’image des diapositives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07E8D99-DCC9-B942-A8A2-C41EA3ED3CD1}" type="slidenum">
              <a:rPr lang="fr-FR" smtClean="0"/>
              <a:t>‹N°›</a:t>
            </a:fld>
            <a:endParaRPr lang="fr-FR"/>
          </a:p>
        </p:txBody>
      </p:sp>
    </p:spTree>
    <p:extLst>
      <p:ext uri="{BB962C8B-B14F-4D97-AF65-F5344CB8AC3E}">
        <p14:creationId xmlns:p14="http://schemas.microsoft.com/office/powerpoint/2010/main" val="1617104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07E8D99-DCC9-B942-A8A2-C41EA3ED3CD1}" type="slidenum">
              <a:rPr lang="fr-FR" smtClean="0"/>
              <a:t>1</a:t>
            </a:fld>
            <a:endParaRPr lang="fr-FR"/>
          </a:p>
        </p:txBody>
      </p:sp>
    </p:spTree>
    <p:extLst>
      <p:ext uri="{BB962C8B-B14F-4D97-AF65-F5344CB8AC3E}">
        <p14:creationId xmlns:p14="http://schemas.microsoft.com/office/powerpoint/2010/main" val="1894378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kern="1200" dirty="0">
                <a:solidFill>
                  <a:schemeClr val="tx1"/>
                </a:solidFill>
                <a:effectLst/>
                <a:latin typeface="+mn-lt"/>
                <a:ea typeface="+mn-ea"/>
                <a:cs typeface="+mn-cs"/>
              </a:rPr>
              <a:t>Lire la question ainsi : les témoins ont été sélectionnés avec une méthode particulière, quelles auraient été les conséquences d’autres choix possibles de témoins ?</a:t>
            </a:r>
          </a:p>
          <a:p>
            <a:endParaRPr lang="fr-FR" sz="1200" b="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Proposition A : VRAI</a:t>
            </a:r>
          </a:p>
          <a:p>
            <a:r>
              <a:rPr lang="fr-FR" sz="1200" kern="1200" dirty="0">
                <a:solidFill>
                  <a:schemeClr val="tx1"/>
                </a:solidFill>
                <a:effectLst/>
                <a:latin typeface="+mn-lt"/>
                <a:ea typeface="+mn-ea"/>
                <a:cs typeface="+mn-cs"/>
              </a:rPr>
              <a:t>Les témoins sont censés présenter une probabilité d’être exposé de « base », c’est à dire identique à la moyenne dans la population générale dont sont issus les participants à l’étude, Si les témoins</a:t>
            </a:r>
            <a:r>
              <a:rPr lang="fr-FR" sz="1200" kern="1200" baseline="0" dirty="0">
                <a:solidFill>
                  <a:schemeClr val="tx1"/>
                </a:solidFill>
                <a:effectLst/>
                <a:latin typeface="+mn-lt"/>
                <a:ea typeface="+mn-ea"/>
                <a:cs typeface="+mn-cs"/>
              </a:rPr>
              <a:t> avaient été des patients</a:t>
            </a:r>
            <a:r>
              <a:rPr lang="fr-FR" sz="1200" kern="1200" dirty="0">
                <a:solidFill>
                  <a:schemeClr val="tx1"/>
                </a:solidFill>
                <a:effectLst/>
                <a:latin typeface="+mn-lt"/>
                <a:ea typeface="+mn-ea"/>
                <a:cs typeface="+mn-cs"/>
              </a:rPr>
              <a:t> hospitalisés : Ils auraient</a:t>
            </a:r>
            <a:r>
              <a:rPr lang="fr-FR" sz="1200"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plus</a:t>
            </a:r>
            <a:r>
              <a:rPr lang="fr-FR" sz="1200" kern="1200" baseline="0" dirty="0">
                <a:solidFill>
                  <a:schemeClr val="tx1"/>
                </a:solidFill>
                <a:effectLst/>
                <a:latin typeface="+mn-lt"/>
                <a:ea typeface="+mn-ea"/>
                <a:cs typeface="+mn-cs"/>
              </a:rPr>
              <a:t> de chances d’avoir été exposés à des </a:t>
            </a:r>
            <a:r>
              <a:rPr lang="fr-FR" sz="1200" kern="1200" dirty="0">
                <a:solidFill>
                  <a:schemeClr val="tx1"/>
                </a:solidFill>
                <a:effectLst/>
                <a:latin typeface="+mn-lt"/>
                <a:ea typeface="+mn-ea"/>
                <a:cs typeface="+mn-cs"/>
              </a:rPr>
              <a:t>FDR en lien avec leur motif d’hospitalisation </a:t>
            </a:r>
            <a:r>
              <a:rPr lang="fr-FR" sz="1200" kern="1200" dirty="0">
                <a:solidFill>
                  <a:schemeClr val="tx1"/>
                </a:solidFill>
                <a:effectLst/>
                <a:latin typeface="+mn-lt"/>
                <a:ea typeface="+mn-ea"/>
                <a:cs typeface="+mn-cs"/>
                <a:sym typeface="Wingdings" panose="05000000000000000000" pitchFamily="2" charset="2"/>
              </a:rPr>
              <a:t></a:t>
            </a:r>
            <a:r>
              <a:rPr lang="fr-FR" sz="1200" kern="1200" dirty="0">
                <a:solidFill>
                  <a:schemeClr val="tx1"/>
                </a:solidFill>
                <a:effectLst/>
                <a:latin typeface="+mn-lt"/>
                <a:ea typeface="+mn-ea"/>
                <a:cs typeface="+mn-cs"/>
              </a:rPr>
              <a:t> les témoins issus d’une population hospitalisés sont « sélectionnés » : ils sont différents de la population générale et présentent souvent plus de facteurs de risque que les témoins de population générale.</a:t>
            </a:r>
          </a:p>
          <a:p>
            <a:r>
              <a:rPr lang="fr-FR" sz="1200" b="1" kern="1200" dirty="0">
                <a:solidFill>
                  <a:schemeClr val="tx1"/>
                </a:solidFill>
                <a:effectLst/>
                <a:latin typeface="+mn-lt"/>
                <a:ea typeface="+mn-ea"/>
                <a:cs typeface="+mn-cs"/>
              </a:rPr>
              <a:t> </a:t>
            </a:r>
            <a:endParaRPr lang="fr-FR" sz="1200" b="1" kern="1200" dirty="0">
              <a:solidFill>
                <a:schemeClr val="tx1"/>
              </a:solidFill>
              <a:effectLst/>
              <a:highlight>
                <a:srgbClr val="FF0000"/>
              </a:highlight>
              <a:latin typeface="+mn-lt"/>
              <a:ea typeface="+mn-ea"/>
              <a:cs typeface="+mn-cs"/>
            </a:endParaRPr>
          </a:p>
          <a:p>
            <a:r>
              <a:rPr lang="fr-FR" sz="1200" b="1" strike="noStrike" kern="1200" baseline="0" dirty="0">
                <a:solidFill>
                  <a:schemeClr val="tx1"/>
                </a:solidFill>
                <a:effectLst/>
                <a:highlight>
                  <a:srgbClr val="FF0000"/>
                </a:highlight>
                <a:latin typeface="+mn-lt"/>
                <a:ea typeface="+mn-ea"/>
                <a:cs typeface="+mn-cs"/>
              </a:rPr>
              <a:t>Proposition B : VRAI</a:t>
            </a:r>
          </a:p>
          <a:p>
            <a:r>
              <a:rPr lang="fr-FR" sz="1200" strike="noStrike" kern="1200" baseline="0" dirty="0">
                <a:solidFill>
                  <a:schemeClr val="tx1"/>
                </a:solidFill>
                <a:effectLst/>
                <a:highlight>
                  <a:srgbClr val="FF0000"/>
                </a:highlight>
                <a:latin typeface="+mn-lt"/>
                <a:ea typeface="+mn-ea"/>
                <a:cs typeface="+mn-cs"/>
              </a:rPr>
              <a:t>Si les témoins </a:t>
            </a:r>
            <a:r>
              <a:rPr lang="fr-FR" sz="1200" kern="1200" baseline="0" dirty="0">
                <a:solidFill>
                  <a:schemeClr val="tx1"/>
                </a:solidFill>
                <a:effectLst/>
                <a:highlight>
                  <a:srgbClr val="FF0000"/>
                </a:highlight>
                <a:latin typeface="+mn-lt"/>
                <a:ea typeface="+mn-ea"/>
                <a:cs typeface="+mn-cs"/>
              </a:rPr>
              <a:t>avaient été </a:t>
            </a:r>
            <a:r>
              <a:rPr lang="fr-FR" sz="1200" strike="noStrike" kern="1200" baseline="0" dirty="0">
                <a:solidFill>
                  <a:schemeClr val="tx1"/>
                </a:solidFill>
                <a:effectLst/>
                <a:highlight>
                  <a:srgbClr val="FF0000"/>
                </a:highlight>
                <a:latin typeface="+mn-lt"/>
                <a:ea typeface="+mn-ea"/>
                <a:cs typeface="+mn-cs"/>
              </a:rPr>
              <a:t>issus de la famille des cas : Ils auraient une probabilité plus importante de présenter des facteurs d’exposition proches voire identiques à ceux des cas (ex : même mode de vie, même consommation alimentaire, alcool, tabac </a:t>
            </a:r>
            <a:r>
              <a:rPr lang="fr-FR" sz="1200" strike="noStrike" kern="1200" baseline="0" dirty="0" err="1">
                <a:solidFill>
                  <a:schemeClr val="tx1"/>
                </a:solidFill>
                <a:effectLst/>
                <a:highlight>
                  <a:srgbClr val="FF0000"/>
                </a:highlight>
                <a:latin typeface="+mn-lt"/>
                <a:ea typeface="+mn-ea"/>
                <a:cs typeface="+mn-cs"/>
              </a:rPr>
              <a:t>etc</a:t>
            </a:r>
            <a:r>
              <a:rPr lang="fr-FR" sz="1200" strike="noStrike" kern="1200" baseline="0" dirty="0">
                <a:solidFill>
                  <a:schemeClr val="tx1"/>
                </a:solidFill>
                <a:effectLst/>
                <a:highlight>
                  <a:srgbClr val="FF0000"/>
                </a:highlight>
                <a:latin typeface="+mn-lt"/>
                <a:ea typeface="+mn-ea"/>
                <a:cs typeface="+mn-cs"/>
              </a:rPr>
              <a:t> …) donc on n’aurait aucune chance de détecter d’éventuels facteurs de risque différents ente cas et témoins puisque le niveau d’exposition serait trop semblable (ce qu’on appelle le </a:t>
            </a:r>
            <a:r>
              <a:rPr lang="fr-FR" sz="1200" strike="noStrike" kern="1200" baseline="0" dirty="0" err="1">
                <a:solidFill>
                  <a:schemeClr val="tx1"/>
                </a:solidFill>
                <a:effectLst/>
                <a:highlight>
                  <a:srgbClr val="FF0000"/>
                </a:highlight>
                <a:latin typeface="+mn-lt"/>
                <a:ea typeface="+mn-ea"/>
                <a:cs typeface="+mn-cs"/>
              </a:rPr>
              <a:t>surappariement</a:t>
            </a:r>
            <a:r>
              <a:rPr lang="fr-FR" sz="1200" strike="noStrike" kern="1200" baseline="0" dirty="0">
                <a:solidFill>
                  <a:schemeClr val="tx1"/>
                </a:solidFill>
                <a:effectLst/>
                <a:highlight>
                  <a:srgbClr val="FF0000"/>
                </a:highlight>
                <a:latin typeface="+mn-lt"/>
                <a:ea typeface="+mn-ea"/>
                <a:cs typeface="+mn-cs"/>
              </a:rPr>
              <a:t>)</a:t>
            </a:r>
          </a:p>
          <a:p>
            <a:r>
              <a:rPr lang="fr-FR" sz="1200" b="1" strike="noStrike" kern="1200" baseline="0" dirty="0">
                <a:solidFill>
                  <a:schemeClr val="tx1"/>
                </a:solidFill>
                <a:effectLst/>
                <a:latin typeface="+mn-lt"/>
                <a:ea typeface="+mn-ea"/>
                <a:cs typeface="+mn-cs"/>
              </a:rPr>
              <a:t> </a:t>
            </a:r>
          </a:p>
          <a:p>
            <a:r>
              <a:rPr lang="fr-FR" sz="1200" b="1" kern="1200" dirty="0">
                <a:solidFill>
                  <a:schemeClr val="tx1"/>
                </a:solidFill>
                <a:effectLst/>
                <a:latin typeface="+mn-lt"/>
                <a:ea typeface="+mn-ea"/>
                <a:cs typeface="+mn-cs"/>
              </a:rPr>
              <a:t>Proposition C : FAUX</a:t>
            </a:r>
          </a:p>
          <a:p>
            <a:r>
              <a:rPr lang="fr-FR" sz="1200" kern="1200" dirty="0">
                <a:solidFill>
                  <a:schemeClr val="tx1"/>
                </a:solidFill>
                <a:effectLst/>
                <a:latin typeface="+mn-lt"/>
                <a:ea typeface="+mn-ea"/>
                <a:cs typeface="+mn-cs"/>
              </a:rPr>
              <a:t>Cela dépend du service d’hospitalisation considéré, rien n’étaye cette proposition</a:t>
            </a:r>
          </a:p>
          <a:p>
            <a:r>
              <a:rPr lang="fr-FR" sz="1200" b="1" kern="1200" dirty="0">
                <a:solidFill>
                  <a:schemeClr val="tx1"/>
                </a:solidFill>
                <a:effectLst/>
                <a:latin typeface="+mn-lt"/>
                <a:ea typeface="+mn-ea"/>
                <a:cs typeface="+mn-cs"/>
              </a:rPr>
              <a:t> </a:t>
            </a:r>
          </a:p>
          <a:p>
            <a:r>
              <a:rPr lang="fr-FR" sz="1200" b="1" kern="1200" dirty="0">
                <a:solidFill>
                  <a:schemeClr val="tx1"/>
                </a:solidFill>
                <a:effectLst/>
                <a:latin typeface="+mn-lt"/>
                <a:ea typeface="+mn-ea"/>
                <a:cs typeface="+mn-cs"/>
              </a:rPr>
              <a:t>Proposition D : VRAI</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highlight>
                  <a:srgbClr val="FF0000"/>
                </a:highlight>
                <a:latin typeface="+mn-lt"/>
                <a:ea typeface="+mn-ea"/>
                <a:cs typeface="+mn-cs"/>
              </a:rPr>
              <a:t>Etant donné la superficie du territoire chinois, les </a:t>
            </a:r>
            <a:r>
              <a:rPr lang="fr-FR" sz="1200" strike="noStrike" kern="1200" baseline="0" dirty="0">
                <a:solidFill>
                  <a:schemeClr val="tx1"/>
                </a:solidFill>
                <a:effectLst/>
                <a:highlight>
                  <a:srgbClr val="FF0000"/>
                </a:highlight>
                <a:latin typeface="+mn-lt"/>
                <a:ea typeface="+mn-ea"/>
                <a:cs typeface="+mn-cs"/>
              </a:rPr>
              <a:t>habitudes de vies et les expositions à différents facteurs de risques sont probablement très différentes d’une région à l’autre </a:t>
            </a:r>
            <a:r>
              <a:rPr lang="fr-FR" sz="1200" kern="1200" dirty="0">
                <a:solidFill>
                  <a:schemeClr val="tx1"/>
                </a:solidFill>
                <a:effectLst/>
                <a:highlight>
                  <a:srgbClr val="FF0000"/>
                </a:highlight>
                <a:latin typeface="+mn-lt"/>
                <a:ea typeface="+mn-ea"/>
                <a:cs typeface="+mn-cs"/>
              </a:rPr>
              <a:t>(taux de fumeurs, alimentation, alcool, polluants environnementaux …), </a:t>
            </a:r>
            <a:r>
              <a:rPr lang="fr-FR" sz="1200" kern="1200" baseline="0" dirty="0">
                <a:solidFill>
                  <a:schemeClr val="tx1"/>
                </a:solidFill>
                <a:effectLst/>
                <a:highlight>
                  <a:srgbClr val="FF0000"/>
                </a:highlight>
                <a:latin typeface="+mn-lt"/>
                <a:ea typeface="+mn-ea"/>
                <a:cs typeface="+mn-cs"/>
              </a:rPr>
              <a:t> </a:t>
            </a:r>
            <a:r>
              <a:rPr lang="fr-FR" sz="1200" strike="noStrike" kern="1200" baseline="0" dirty="0">
                <a:solidFill>
                  <a:schemeClr val="tx1"/>
                </a:solidFill>
                <a:effectLst/>
                <a:highlight>
                  <a:srgbClr val="FF0000"/>
                </a:highlight>
                <a:latin typeface="+mn-lt"/>
                <a:ea typeface="+mn-ea"/>
                <a:cs typeface="+mn-cs"/>
              </a:rPr>
              <a:t>Si les témoins </a:t>
            </a:r>
            <a:r>
              <a:rPr lang="fr-FR" sz="1200" kern="1200" baseline="0" dirty="0">
                <a:solidFill>
                  <a:schemeClr val="tx1"/>
                </a:solidFill>
                <a:effectLst/>
                <a:highlight>
                  <a:srgbClr val="FF0000"/>
                </a:highlight>
                <a:latin typeface="+mn-lt"/>
                <a:ea typeface="+mn-ea"/>
                <a:cs typeface="+mn-cs"/>
              </a:rPr>
              <a:t>avaient été </a:t>
            </a:r>
            <a:r>
              <a:rPr lang="fr-FR" sz="1200" strike="noStrike" kern="1200" baseline="0" dirty="0">
                <a:solidFill>
                  <a:schemeClr val="tx1"/>
                </a:solidFill>
                <a:effectLst/>
                <a:highlight>
                  <a:srgbClr val="FF0000"/>
                </a:highlight>
                <a:latin typeface="+mn-lt"/>
                <a:ea typeface="+mn-ea"/>
                <a:cs typeface="+mn-cs"/>
              </a:rPr>
              <a:t>issus de la population chinoise dans son ensemble </a:t>
            </a:r>
            <a:r>
              <a:rPr lang="fr-FR" sz="1200" kern="1200" dirty="0">
                <a:solidFill>
                  <a:schemeClr val="tx1"/>
                </a:solidFill>
                <a:effectLst/>
                <a:highlight>
                  <a:srgbClr val="FF0000"/>
                </a:highlight>
                <a:latin typeface="+mn-lt"/>
                <a:ea typeface="+mn-ea"/>
                <a:cs typeface="+mn-cs"/>
              </a:rPr>
              <a:t>ils auraient des habitudes de vie et des expositions différentes de celles des cas et on aurait pu attribuer à ces habitudes de vie différentes la survenue du cancer alors qu’elles sont liées à la région d’habitation</a:t>
            </a:r>
          </a:p>
          <a:p>
            <a:endParaRPr lang="fr-FR" sz="1200" b="1"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Proposition E : FAUX</a:t>
            </a:r>
          </a:p>
          <a:p>
            <a:r>
              <a:rPr lang="fr-FR" sz="1200" kern="1200" dirty="0">
                <a:solidFill>
                  <a:schemeClr val="tx1"/>
                </a:solidFill>
                <a:effectLst/>
                <a:latin typeface="+mn-lt"/>
                <a:ea typeface="+mn-ea"/>
                <a:cs typeface="+mn-cs"/>
              </a:rPr>
              <a:t>On considère que les témoins issus d’une population hospitalisée sont « sélectionnés » ,</a:t>
            </a:r>
            <a:r>
              <a:rPr lang="fr-FR" sz="1200"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ils ont une probabilité d’exposition à certains facteurs de risque étudiés supérieure à celle des témoins de population générale mais pas</a:t>
            </a:r>
            <a:r>
              <a:rPr lang="fr-FR" sz="1200" kern="1200" baseline="0" dirty="0">
                <a:solidFill>
                  <a:schemeClr val="tx1"/>
                </a:solidFill>
                <a:effectLst/>
                <a:latin typeface="+mn-lt"/>
                <a:ea typeface="+mn-ea"/>
                <a:cs typeface="+mn-cs"/>
              </a:rPr>
              <a:t> forcément à celle des cas</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007E8D99-DCC9-B942-A8A2-C41EA3ED3CD1}" type="slidenum">
              <a:rPr lang="fr-FR" smtClean="0"/>
              <a:t>10</a:t>
            </a:fld>
            <a:endParaRPr lang="fr-FR"/>
          </a:p>
        </p:txBody>
      </p:sp>
    </p:spTree>
    <p:extLst>
      <p:ext uri="{BB962C8B-B14F-4D97-AF65-F5344CB8AC3E}">
        <p14:creationId xmlns:p14="http://schemas.microsoft.com/office/powerpoint/2010/main" val="3583660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Sélection des témoins représentatifs des non-malades de la population source d’où est issu le groupe des malades étudiés ?</a:t>
            </a:r>
          </a:p>
          <a:p>
            <a:r>
              <a:rPr lang="fr-FR" dirty="0"/>
              <a:t>Cette diapositive montre</a:t>
            </a:r>
            <a:r>
              <a:rPr lang="fr-FR" baseline="0" dirty="0"/>
              <a:t> les avantages et limites théoriques des témoins recrutés parmi des patients hospitalisés versus des témoins recrutés en population générale</a:t>
            </a:r>
          </a:p>
          <a:p>
            <a:r>
              <a:rPr lang="fr-FR" baseline="0" dirty="0"/>
              <a:t>Dans cette étude la constitution du groupe témoins est originale: elle permet de cumuler certains avantages des témoins hospitalisés (accès facile car viennent voir leur proche à l’hôpital, motivation disponibilité et taux de réponse et zone géographique identique à celle des cas) à certains avantages des témoins e population (comme ils ne sont pas eux-mêmes hospitalisés il y a moins de risque de biais de sélection et de surexposition que les témoins hospitalisés)</a:t>
            </a:r>
          </a:p>
        </p:txBody>
      </p:sp>
      <p:sp>
        <p:nvSpPr>
          <p:cNvPr id="4" name="Espace réservé du numéro de diapositive 3"/>
          <p:cNvSpPr>
            <a:spLocks noGrp="1"/>
          </p:cNvSpPr>
          <p:nvPr>
            <p:ph type="sldNum" sz="quarter" idx="10"/>
          </p:nvPr>
        </p:nvSpPr>
        <p:spPr/>
        <p:txBody>
          <a:bodyPr/>
          <a:lstStyle/>
          <a:p>
            <a:fld id="{007E8D99-DCC9-B942-A8A2-C41EA3ED3CD1}" type="slidenum">
              <a:rPr lang="fr-FR" smtClean="0"/>
              <a:t>11</a:t>
            </a:fld>
            <a:endParaRPr lang="fr-FR"/>
          </a:p>
        </p:txBody>
      </p:sp>
    </p:spTree>
    <p:extLst>
      <p:ext uri="{BB962C8B-B14F-4D97-AF65-F5344CB8AC3E}">
        <p14:creationId xmlns:p14="http://schemas.microsoft.com/office/powerpoint/2010/main" val="3067644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a:extLst>
              <a:ext uri="{FF2B5EF4-FFF2-40B4-BE49-F238E27FC236}">
                <a16:creationId xmlns:a16="http://schemas.microsoft.com/office/drawing/2014/main" id="{2CDE6F2B-2CA9-4BA2-9C42-C4FA7797B358}"/>
              </a:ext>
            </a:extLst>
          </p:cNvPr>
          <p:cNvSpPr>
            <a:spLocks noGrp="1" noRot="1" noChangeAspect="1" noTextEdit="1"/>
          </p:cNvSpPr>
          <p:nvPr>
            <p:ph type="sldImg"/>
          </p:nvPr>
        </p:nvSpPr>
        <p:spPr>
          <a:xfrm>
            <a:off x="917575" y="744538"/>
            <a:ext cx="4962525" cy="3722687"/>
          </a:xfrm>
          <a:ln/>
        </p:spPr>
      </p:sp>
      <p:sp>
        <p:nvSpPr>
          <p:cNvPr id="31747" name="Espace réservé des commentaires 2">
            <a:extLst>
              <a:ext uri="{FF2B5EF4-FFF2-40B4-BE49-F238E27FC236}">
                <a16:creationId xmlns:a16="http://schemas.microsoft.com/office/drawing/2014/main" id="{4E29F28B-FA2A-47DA-9207-60214A02F86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2500"/>
              </a:lnSpc>
              <a:defRPr/>
            </a:pPr>
            <a:r>
              <a:rPr lang="fr-FR" sz="2400" dirty="0"/>
              <a:t>on oppose en général les cas incidents c’est-à-dire les nouveaux cas aux cas prévalents c’est-à-dire tous les cas quelle que soit leur ancienneté.</a:t>
            </a:r>
          </a:p>
          <a:p>
            <a:pPr>
              <a:lnSpc>
                <a:spcPts val="2500"/>
              </a:lnSpc>
              <a:defRPr/>
            </a:pPr>
            <a:endParaRPr lang="fr-FR" sz="2400" dirty="0"/>
          </a:p>
          <a:p>
            <a:pPr>
              <a:lnSpc>
                <a:spcPts val="2500"/>
              </a:lnSpc>
              <a:defRPr/>
            </a:pPr>
            <a:r>
              <a:rPr lang="fr-FR" sz="2400" dirty="0"/>
              <a:t>Certes ne prendre que des cas incidents est beaucoup plus difficile car si l’on recrute les patients dans un service médical il est évident que la proportion de nouveaux patients par rapport à l’ensemble des patients suivis régulièrement dans le service est très faible et la période d’inclusion sera donc beaucoup plus longue.  </a:t>
            </a:r>
          </a:p>
          <a:p>
            <a:pPr>
              <a:lnSpc>
                <a:spcPts val="2500"/>
              </a:lnSpc>
              <a:defRPr/>
            </a:pPr>
            <a:r>
              <a:rPr lang="fr-FR" sz="2400" dirty="0"/>
              <a:t>En revanche cela présente beaucoup d’avantages. </a:t>
            </a:r>
          </a:p>
          <a:p>
            <a:pPr>
              <a:lnSpc>
                <a:spcPts val="2500"/>
              </a:lnSpc>
              <a:defRPr/>
            </a:pPr>
            <a:r>
              <a:rPr lang="fr-FR" sz="2400" dirty="0"/>
              <a:t>Le premier est que si l’on inclut tous les nouveaux cas (et seulement les nouveaux cas) il y a de fortes chances qu’ils soient représentatifs de l’ensemble des cas alors que si l’on prend tous</a:t>
            </a:r>
            <a:r>
              <a:rPr lang="fr-FR" sz="2400" baseline="0" dirty="0"/>
              <a:t> les cas </a:t>
            </a:r>
            <a:r>
              <a:rPr lang="fr-FR" sz="2400" dirty="0" err="1"/>
              <a:t>prévalents</a:t>
            </a:r>
            <a:r>
              <a:rPr lang="fr-FR" sz="2400" baseline="0" dirty="0"/>
              <a:t>, qu’ils soient récents ou anciens, </a:t>
            </a:r>
            <a:r>
              <a:rPr lang="fr-FR" sz="2400" dirty="0"/>
              <a:t>il y a un risque de biais de sélection</a:t>
            </a:r>
            <a:r>
              <a:rPr lang="fr-FR" sz="2400" baseline="0" dirty="0"/>
              <a:t> :</a:t>
            </a:r>
            <a:endParaRPr lang="fr-FR" sz="2400" dirty="0"/>
          </a:p>
          <a:p>
            <a:pPr marL="342900" indent="-342900">
              <a:lnSpc>
                <a:spcPts val="2500"/>
              </a:lnSpc>
              <a:buFontTx/>
              <a:buChar char="-"/>
              <a:defRPr/>
            </a:pPr>
            <a:r>
              <a:rPr lang="fr-FR" sz="2400" dirty="0"/>
              <a:t>Pour les pathologies les plus graves il s’agit le plus souvent d’un biais de sélection par le pronostic.</a:t>
            </a:r>
            <a:r>
              <a:rPr lang="fr-FR" sz="2400" baseline="0" dirty="0"/>
              <a:t> En effet le sous-groupe des patients </a:t>
            </a:r>
            <a:r>
              <a:rPr lang="fr-FR" sz="2400" dirty="0"/>
              <a:t>les moins graves ayant une survie plus longue, ceux-ci ont plus de chances d’être inclus dans l’étude qui comportera donc une surreprésentation de ces cas les moins graves. c’est ce qu’on appelle le biais de survie sélective.</a:t>
            </a:r>
            <a:r>
              <a:rPr lang="fr-FR" sz="2400" baseline="0" dirty="0"/>
              <a:t> </a:t>
            </a:r>
          </a:p>
          <a:p>
            <a:pPr marL="342900" indent="-342900">
              <a:lnSpc>
                <a:spcPts val="2500"/>
              </a:lnSpc>
              <a:buFontTx/>
              <a:buChar char="-"/>
              <a:defRPr/>
            </a:pPr>
            <a:r>
              <a:rPr lang="fr-FR" sz="2400" baseline="0" dirty="0"/>
              <a:t>P</a:t>
            </a:r>
            <a:r>
              <a:rPr lang="fr-FR" sz="2400" dirty="0"/>
              <a:t>our les pathologies moins graves c’est souvent l’inverse  avec un biais de sélection par le recours aux soins.</a:t>
            </a:r>
            <a:r>
              <a:rPr lang="fr-FR" sz="2400" baseline="0" dirty="0"/>
              <a:t> Si </a:t>
            </a:r>
            <a:r>
              <a:rPr lang="fr-FR" sz="2400" dirty="0"/>
              <a:t>l’on considère par exemple une pathologie comme le diabète, les</a:t>
            </a:r>
            <a:r>
              <a:rPr lang="fr-FR" sz="2400" baseline="0" dirty="0"/>
              <a:t> </a:t>
            </a:r>
            <a:r>
              <a:rPr lang="fr-FR" sz="2400" dirty="0"/>
              <a:t>patients ayant les formes les plus graves avec le plus de comorbidités consulte plus souvent est la probabilité d’être inclus dans l’étude est donc plus grande que les formes moins sévères.</a:t>
            </a:r>
          </a:p>
          <a:p>
            <a:pPr>
              <a:lnSpc>
                <a:spcPts val="2500"/>
              </a:lnSpc>
              <a:defRPr/>
            </a:pPr>
            <a:r>
              <a:rPr lang="fr-FR" sz="2400" dirty="0"/>
              <a:t>Exemple de biais</a:t>
            </a:r>
            <a:r>
              <a:rPr lang="fr-FR" sz="2400" baseline="0" dirty="0"/>
              <a:t> de sélection induit par l’utilisation de cas </a:t>
            </a:r>
            <a:r>
              <a:rPr lang="fr-FR" sz="2400" baseline="0" dirty="0" err="1"/>
              <a:t>prévalents</a:t>
            </a:r>
            <a:r>
              <a:rPr lang="fr-FR" sz="2400" baseline="0" dirty="0"/>
              <a:t> : I</a:t>
            </a:r>
            <a:r>
              <a:rPr lang="fr-FR" sz="2400" dirty="0"/>
              <a:t>l avait été décrit une association entre l’antigène HLA2 et la leucémie aiguë à partir d’une étude qui comportait des cas </a:t>
            </a:r>
            <a:r>
              <a:rPr lang="fr-FR" sz="2400" dirty="0" err="1"/>
              <a:t>prévalents</a:t>
            </a:r>
            <a:r>
              <a:rPr lang="fr-FR" sz="2400" dirty="0"/>
              <a:t>. Cette caractéristique génétique a été prise pour un facteur de risque de leucémie aiguë alors qu’en fait c’est au contraire un facteur de meilleur pronostic et non de risque ce qui explique qu’il soit surreprésenté parmi les personnes présentant une meilleure survie.</a:t>
            </a:r>
          </a:p>
          <a:p>
            <a:pPr>
              <a:lnSpc>
                <a:spcPts val="2500"/>
              </a:lnSpc>
              <a:defRPr/>
            </a:pPr>
            <a:endParaRPr lang="fr-FR" sz="2400" dirty="0">
              <a:sym typeface="Wingdings" pitchFamily="2" charset="2"/>
            </a:endParaRPr>
          </a:p>
          <a:p>
            <a:pPr>
              <a:lnSpc>
                <a:spcPts val="2500"/>
              </a:lnSpc>
              <a:defRPr/>
            </a:pPr>
            <a:r>
              <a:rPr lang="fr-FR" sz="2400" dirty="0"/>
              <a:t>Enfin l’inclusion de cas </a:t>
            </a:r>
            <a:r>
              <a:rPr lang="fr-FR" sz="2400" dirty="0" err="1"/>
              <a:t>prévalents</a:t>
            </a:r>
            <a:r>
              <a:rPr lang="fr-FR" sz="2400" dirty="0"/>
              <a:t> fait courir le risque de confondre causes et conséquences de la maladie. Prenons</a:t>
            </a:r>
            <a:r>
              <a:rPr lang="fr-FR" sz="2400" baseline="0" dirty="0"/>
              <a:t> un exemple théorique. Si on fait une étude sur la relation entre activité physique et cancer du colon on pourrait trouver chez les cas </a:t>
            </a:r>
            <a:r>
              <a:rPr lang="fr-FR" sz="2400" baseline="0" dirty="0" err="1"/>
              <a:t>prévalents</a:t>
            </a:r>
            <a:r>
              <a:rPr lang="fr-FR" sz="2400" baseline="0" dirty="0"/>
              <a:t> (des cas qui ont des antécédents de cancer du colon quelle que soit son ancienneté) une activité physique plus réduite et en conclure que l’activité physique réduite est une cause de cancer du colon alors que c’est à la suite de leur cancer qu’ils ont réduit leur activité et que c’est donc une conséquence et non une cause.</a:t>
            </a:r>
            <a:endParaRPr lang="fr-FR" sz="2400" dirty="0">
              <a:sym typeface="Wingdings" pitchFamily="2" charset="2"/>
            </a:endParaRPr>
          </a:p>
          <a:p>
            <a:endParaRPr lang="fr-FR" altLang="fr-FR" dirty="0"/>
          </a:p>
        </p:txBody>
      </p:sp>
      <p:sp>
        <p:nvSpPr>
          <p:cNvPr id="31748" name="Espace réservé du numéro de diapositive 3">
            <a:extLst>
              <a:ext uri="{FF2B5EF4-FFF2-40B4-BE49-F238E27FC236}">
                <a16:creationId xmlns:a16="http://schemas.microsoft.com/office/drawing/2014/main" id="{61A44ACF-F44F-489A-8B3D-7566D3A37D3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fld id="{74F03C4E-5E80-4579-970A-972FF002BB06}" type="slidenum">
              <a:rPr lang="fr-FR" altLang="fr-FR" sz="1200" smtClean="0">
                <a:latin typeface="Times New Roman" panose="02020603050405020304" pitchFamily="18" charset="0"/>
              </a:rPr>
              <a:pPr/>
              <a:t>12</a:t>
            </a:fld>
            <a:endParaRPr lang="fr-FR" altLang="fr-FR" sz="1200">
              <a:latin typeface="Times New Roman" panose="02020603050405020304" pitchFamily="18" charset="0"/>
            </a:endParaRPr>
          </a:p>
        </p:txBody>
      </p:sp>
    </p:spTree>
    <p:extLst>
      <p:ext uri="{BB962C8B-B14F-4D97-AF65-F5344CB8AC3E}">
        <p14:creationId xmlns:p14="http://schemas.microsoft.com/office/powerpoint/2010/main" val="3240508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noProof="0" dirty="0">
                <a:solidFill>
                  <a:schemeClr val="tx1"/>
                </a:solidFill>
                <a:effectLst/>
                <a:latin typeface="+mn-lt"/>
                <a:ea typeface="+mn-ea"/>
                <a:cs typeface="+mn-cs"/>
              </a:rPr>
              <a:t>Quand on apparie les cas et les témoins pour une caractéristique, par exemple l’âge, on les rend identiques pour cette caractéristiques (les cas et les témoins ont le même âge) ceci permet de supprimer un possible effet de confusion lié à un tiers facteur (comme l’âge ou le sexe par ex) sur l’estimation de l’association entre exposition et maladie</a:t>
            </a:r>
          </a:p>
          <a:p>
            <a:r>
              <a:rPr lang="fr-FR" sz="1200" kern="1200" noProof="0" dirty="0">
                <a:solidFill>
                  <a:schemeClr val="tx1"/>
                </a:solidFill>
                <a:effectLst/>
                <a:latin typeface="+mn-lt"/>
                <a:ea typeface="+mn-ea"/>
                <a:cs typeface="+mn-cs"/>
              </a:rPr>
              <a:t>Ici l’appariement permet de supprimer l’effet de confusion possible lié à l’âge, au sexe et à la zone géographique de résidence</a:t>
            </a:r>
          </a:p>
          <a:p>
            <a:endParaRPr lang="fr-FR" sz="1200" kern="1200" noProof="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Control subjects had no cancer history and were individually matched to cases with the same gender and age (within 5 years) in the same county or city</a:t>
            </a:r>
            <a:r>
              <a:rPr lang="en-US" sz="1200"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endParaRPr lang="fr-FR" sz="1200" b="0" kern="1200" dirty="0">
              <a:solidFill>
                <a:schemeClr val="tx1"/>
              </a:solidFill>
              <a:effectLst/>
              <a:latin typeface="+mn-lt"/>
              <a:ea typeface="+mn-ea"/>
              <a:cs typeface="+mn-cs"/>
            </a:endParaRPr>
          </a:p>
          <a:p>
            <a:r>
              <a:rPr lang="fr-FR" sz="1200" b="0" kern="1200" dirty="0">
                <a:solidFill>
                  <a:schemeClr val="tx1"/>
                </a:solidFill>
                <a:effectLst/>
                <a:latin typeface="+mn-lt"/>
                <a:ea typeface="+mn-ea"/>
                <a:cs typeface="+mn-cs"/>
              </a:rPr>
              <a:t>Proposition D : FAUX C’est l’événement étudié, on ne peut pas apparier dessus, c’est ce qui définit les cas</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Proposition E : FAUX C’est un des facteurs de risque étudiés, on ne peut pas apparier dessus. EN effet si on appariait les cas et les témoins sur le diabète, le groupe des cas et celui des témoins seraient comparables en termes de pourcentages de patient diabétiques et donc on ne pourrait pas observer une possible différence entre cas et témoins!</a:t>
            </a:r>
            <a:endParaRPr lang="fr-FR" dirty="0"/>
          </a:p>
        </p:txBody>
      </p:sp>
      <p:sp>
        <p:nvSpPr>
          <p:cNvPr id="4" name="Espace réservé du numéro de diapositive 3"/>
          <p:cNvSpPr>
            <a:spLocks noGrp="1"/>
          </p:cNvSpPr>
          <p:nvPr>
            <p:ph type="sldNum" sz="quarter" idx="10"/>
          </p:nvPr>
        </p:nvSpPr>
        <p:spPr/>
        <p:txBody>
          <a:bodyPr/>
          <a:lstStyle/>
          <a:p>
            <a:fld id="{007E8D99-DCC9-B942-A8A2-C41EA3ED3CD1}" type="slidenum">
              <a:rPr lang="fr-FR" smtClean="0"/>
              <a:t>13</a:t>
            </a:fld>
            <a:endParaRPr lang="fr-FR"/>
          </a:p>
        </p:txBody>
      </p:sp>
    </p:spTree>
    <p:extLst>
      <p:ext uri="{BB962C8B-B14F-4D97-AF65-F5344CB8AC3E}">
        <p14:creationId xmlns:p14="http://schemas.microsoft.com/office/powerpoint/2010/main" val="859832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a:solidFill>
                  <a:schemeClr val="tx1"/>
                </a:solidFill>
                <a:effectLst/>
                <a:latin typeface="+mn-lt"/>
                <a:ea typeface="+mn-ea"/>
                <a:cs typeface="+mn-cs"/>
              </a:rPr>
              <a:t>Proposition A : VRAI</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L’appariement sert à </a:t>
            </a:r>
            <a:r>
              <a:rPr lang="fr-FR" sz="1200" dirty="0"/>
              <a:t>rendre comparables les 2 groupes sur des facteurs de risque connus et/ou classiques (ici le sexe, l’âge et la commune</a:t>
            </a:r>
            <a:r>
              <a:rPr lang="fr-FR" sz="1200" baseline="0" dirty="0"/>
              <a:t> de résidence)</a:t>
            </a:r>
            <a:r>
              <a:rPr lang="fr-FR" sz="1200" dirty="0"/>
              <a:t> pour qu’ils n’interfèrent pas dans la mesure de l’association entre exposition et maladie</a:t>
            </a:r>
          </a:p>
          <a:p>
            <a:r>
              <a:rPr lang="fr-FR" sz="1200" b="1" kern="1200" dirty="0">
                <a:solidFill>
                  <a:schemeClr val="tx1"/>
                </a:solidFill>
                <a:effectLst/>
                <a:latin typeface="+mn-lt"/>
                <a:ea typeface="+mn-ea"/>
                <a:cs typeface="+mn-cs"/>
              </a:rPr>
              <a:t> </a:t>
            </a:r>
          </a:p>
          <a:p>
            <a:r>
              <a:rPr lang="fr-FR" sz="1200" b="1" kern="1200" dirty="0">
                <a:solidFill>
                  <a:schemeClr val="tx1"/>
                </a:solidFill>
                <a:effectLst/>
                <a:latin typeface="+mn-lt"/>
                <a:ea typeface="+mn-ea"/>
                <a:cs typeface="+mn-cs"/>
              </a:rPr>
              <a:t>Proposition B : FAUX</a:t>
            </a:r>
          </a:p>
          <a:p>
            <a:r>
              <a:rPr lang="fr-FR" sz="1200" kern="1200" dirty="0">
                <a:solidFill>
                  <a:schemeClr val="tx1"/>
                </a:solidFill>
                <a:effectLst/>
                <a:latin typeface="+mn-lt"/>
                <a:ea typeface="+mn-ea"/>
                <a:cs typeface="+mn-cs"/>
              </a:rPr>
              <a:t>Justement</a:t>
            </a:r>
            <a:r>
              <a:rPr lang="fr-FR" sz="1200" kern="1200" baseline="0" dirty="0">
                <a:solidFill>
                  <a:schemeClr val="tx1"/>
                </a:solidFill>
                <a:effectLst/>
                <a:latin typeface="+mn-lt"/>
                <a:ea typeface="+mn-ea"/>
                <a:cs typeface="+mn-cs"/>
              </a:rPr>
              <a:t> l’appariement rend les groupes comparables en âge et donc ne permet pas d’estimer la relation qui existe entre l’âge et le cancer du pancréas</a:t>
            </a:r>
            <a:r>
              <a:rPr lang="fr-FR" sz="1200" kern="1200" dirty="0">
                <a:solidFill>
                  <a:schemeClr val="tx1"/>
                </a:solidFill>
                <a:effectLst/>
                <a:latin typeface="+mn-lt"/>
                <a:ea typeface="+mn-ea"/>
                <a:cs typeface="+mn-cs"/>
              </a:rPr>
              <a:t>. En effet on ne pourra pas mettre en évidence une possible association entre âge et cancer du pancréas dans cette étude puisqu’on a fait</a:t>
            </a:r>
            <a:r>
              <a:rPr lang="fr-FR" sz="1200" kern="1200" baseline="0" dirty="0">
                <a:solidFill>
                  <a:schemeClr val="tx1"/>
                </a:solidFill>
                <a:effectLst/>
                <a:latin typeface="+mn-lt"/>
                <a:ea typeface="+mn-ea"/>
                <a:cs typeface="+mn-cs"/>
              </a:rPr>
              <a:t> en sorte que les témoins et les cas aient pratiquement le même âge +/- 5 ans.</a:t>
            </a:r>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 </a:t>
            </a:r>
          </a:p>
          <a:p>
            <a:r>
              <a:rPr lang="fr-FR" sz="1200" b="1" kern="1200" dirty="0">
                <a:solidFill>
                  <a:schemeClr val="tx1"/>
                </a:solidFill>
                <a:effectLst/>
                <a:latin typeface="+mn-lt"/>
                <a:ea typeface="+mn-ea"/>
                <a:cs typeface="+mn-cs"/>
              </a:rPr>
              <a:t>Proposition C : FAUX</a:t>
            </a:r>
          </a:p>
          <a:p>
            <a:r>
              <a:rPr lang="fr-FR" sz="1200" kern="1200" dirty="0">
                <a:solidFill>
                  <a:schemeClr val="tx1"/>
                </a:solidFill>
                <a:effectLst/>
                <a:latin typeface="+mn-lt"/>
                <a:ea typeface="+mn-ea"/>
                <a:cs typeface="+mn-cs"/>
              </a:rPr>
              <a:t>Les tableaux 2 à 4 décrivent les résultats mais ne précisent pas la qualité de l’appariement</a:t>
            </a:r>
          </a:p>
          <a:p>
            <a:r>
              <a:rPr lang="fr-FR" sz="1200" kern="1200" dirty="0">
                <a:solidFill>
                  <a:schemeClr val="tx1"/>
                </a:solidFill>
                <a:effectLst/>
                <a:latin typeface="+mn-lt"/>
                <a:ea typeface="+mn-ea"/>
                <a:cs typeface="+mn-cs"/>
              </a:rPr>
              <a:t>La qualité de l’appariement est visible dans le tableau 1 dans lequel on peut</a:t>
            </a:r>
            <a:r>
              <a:rPr lang="fr-FR" sz="1200" kern="1200" baseline="0" dirty="0">
                <a:solidFill>
                  <a:schemeClr val="tx1"/>
                </a:solidFill>
                <a:effectLst/>
                <a:latin typeface="+mn-lt"/>
                <a:ea typeface="+mn-ea"/>
                <a:cs typeface="+mn-cs"/>
              </a:rPr>
              <a:t> voir que l'appariement a été bien fait puisque le % d’hommes et de femmes est identique et que la moyenne d’âge est pratiquement identique entre les cas et les témoins</a:t>
            </a:r>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 </a:t>
            </a:r>
          </a:p>
          <a:p>
            <a:r>
              <a:rPr lang="fr-FR" sz="1200" b="1" kern="1200" dirty="0">
                <a:solidFill>
                  <a:schemeClr val="tx1"/>
                </a:solidFill>
                <a:effectLst/>
                <a:latin typeface="+mn-lt"/>
                <a:ea typeface="+mn-ea"/>
                <a:cs typeface="+mn-cs"/>
              </a:rPr>
              <a:t>Proposition D : FAUX</a:t>
            </a:r>
          </a:p>
          <a:p>
            <a:r>
              <a:rPr lang="fr-FR" sz="1200" kern="1200" dirty="0">
                <a:solidFill>
                  <a:schemeClr val="tx1"/>
                </a:solidFill>
                <a:effectLst/>
                <a:latin typeface="+mn-lt"/>
                <a:ea typeface="+mn-ea"/>
                <a:cs typeface="+mn-cs"/>
              </a:rPr>
              <a:t>Il consiste à associer à chaque cas masculin de cancer du pancréas un cas masculin exempt de cancer et d’âge identique à +/- 5 ans</a:t>
            </a:r>
          </a:p>
          <a:p>
            <a:r>
              <a:rPr lang="fr-FR" sz="1200" b="1" kern="1200" dirty="0">
                <a:solidFill>
                  <a:schemeClr val="tx1"/>
                </a:solidFill>
                <a:effectLst/>
                <a:latin typeface="+mn-lt"/>
                <a:ea typeface="+mn-ea"/>
                <a:cs typeface="+mn-cs"/>
              </a:rPr>
              <a:t> </a:t>
            </a:r>
          </a:p>
          <a:p>
            <a:r>
              <a:rPr lang="fr-FR" sz="1200" b="1" kern="1200" dirty="0">
                <a:solidFill>
                  <a:schemeClr val="tx1"/>
                </a:solidFill>
                <a:effectLst/>
                <a:latin typeface="+mn-lt"/>
                <a:ea typeface="+mn-ea"/>
                <a:cs typeface="+mn-cs"/>
              </a:rPr>
              <a:t>Proposition E : VRAI</a:t>
            </a:r>
          </a:p>
          <a:p>
            <a:r>
              <a:rPr lang="fr-FR" sz="1200" kern="1200" dirty="0">
                <a:solidFill>
                  <a:schemeClr val="tx1"/>
                </a:solidFill>
                <a:effectLst/>
                <a:latin typeface="+mn-lt"/>
                <a:ea typeface="+mn-ea"/>
                <a:cs typeface="+mn-cs"/>
              </a:rPr>
              <a:t>Effectivement, c’est l’hypothèse la plus probable</a:t>
            </a:r>
            <a:endParaRPr lang="fr-FR" dirty="0"/>
          </a:p>
        </p:txBody>
      </p:sp>
      <p:sp>
        <p:nvSpPr>
          <p:cNvPr id="4" name="Espace réservé du numéro de diapositive 3"/>
          <p:cNvSpPr>
            <a:spLocks noGrp="1"/>
          </p:cNvSpPr>
          <p:nvPr>
            <p:ph type="sldNum" sz="quarter" idx="10"/>
          </p:nvPr>
        </p:nvSpPr>
        <p:spPr/>
        <p:txBody>
          <a:bodyPr/>
          <a:lstStyle/>
          <a:p>
            <a:fld id="{007E8D99-DCC9-B942-A8A2-C41EA3ED3CD1}" type="slidenum">
              <a:rPr lang="fr-FR" smtClean="0"/>
              <a:t>14</a:t>
            </a:fld>
            <a:endParaRPr lang="fr-FR"/>
          </a:p>
        </p:txBody>
      </p:sp>
    </p:spTree>
    <p:extLst>
      <p:ext uri="{BB962C8B-B14F-4D97-AF65-F5344CB8AC3E}">
        <p14:creationId xmlns:p14="http://schemas.microsoft.com/office/powerpoint/2010/main" val="1684433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Prise en compte = éliminer l’effet possible de confusion sur l’estimation de l’OR entre </a:t>
            </a:r>
            <a:r>
              <a:rPr lang="fr-FR" dirty="0" err="1"/>
              <a:t>Fdr</a:t>
            </a:r>
            <a:r>
              <a:rPr lang="fr-FR" dirty="0"/>
              <a:t> et </a:t>
            </a:r>
            <a:r>
              <a:rPr lang="fr-FR" dirty="0" err="1"/>
              <a:t>Kc</a:t>
            </a:r>
            <a:r>
              <a:rPr lang="fr-FR" dirty="0"/>
              <a:t> pancréas</a:t>
            </a:r>
          </a:p>
        </p:txBody>
      </p:sp>
      <p:sp>
        <p:nvSpPr>
          <p:cNvPr id="4" name="Espace réservé du numéro de diapositive 3"/>
          <p:cNvSpPr>
            <a:spLocks noGrp="1"/>
          </p:cNvSpPr>
          <p:nvPr>
            <p:ph type="sldNum" sz="quarter" idx="10"/>
          </p:nvPr>
        </p:nvSpPr>
        <p:spPr/>
        <p:txBody>
          <a:bodyPr/>
          <a:lstStyle/>
          <a:p>
            <a:fld id="{007E8D99-DCC9-B942-A8A2-C41EA3ED3CD1}" type="slidenum">
              <a:rPr lang="fr-FR" smtClean="0"/>
              <a:t>16</a:t>
            </a:fld>
            <a:endParaRPr lang="fr-FR"/>
          </a:p>
        </p:txBody>
      </p:sp>
    </p:spTree>
    <p:extLst>
      <p:ext uri="{BB962C8B-B14F-4D97-AF65-F5344CB8AC3E}">
        <p14:creationId xmlns:p14="http://schemas.microsoft.com/office/powerpoint/2010/main" val="18352081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a:solidFill>
                  <a:schemeClr val="tx1"/>
                </a:solidFill>
                <a:effectLst/>
                <a:latin typeface="+mn-lt"/>
                <a:ea typeface="+mn-ea"/>
                <a:cs typeface="+mn-cs"/>
              </a:rPr>
              <a:t>Proposition A : FAUX</a:t>
            </a:r>
          </a:p>
          <a:p>
            <a:r>
              <a:rPr lang="fr-FR" sz="1200" kern="1200" dirty="0">
                <a:solidFill>
                  <a:schemeClr val="tx1"/>
                </a:solidFill>
                <a:effectLst/>
                <a:latin typeface="+mn-lt"/>
                <a:ea typeface="+mn-ea"/>
                <a:cs typeface="+mn-cs"/>
              </a:rPr>
              <a:t>Par définition une étude cas-témoin est rétrospective en</a:t>
            </a:r>
            <a:r>
              <a:rPr lang="fr-FR" sz="1200" kern="1200" baseline="0" dirty="0">
                <a:solidFill>
                  <a:schemeClr val="tx1"/>
                </a:solidFill>
                <a:effectLst/>
                <a:latin typeface="+mn-lt"/>
                <a:ea typeface="+mn-ea"/>
                <a:cs typeface="+mn-cs"/>
              </a:rPr>
              <a:t> ce sens que le recueil des données sur l’exposition se fait après que la maladie soit apparue</a:t>
            </a:r>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 </a:t>
            </a:r>
          </a:p>
          <a:p>
            <a:r>
              <a:rPr lang="fr-FR" sz="1200" b="1" kern="1200" dirty="0">
                <a:solidFill>
                  <a:schemeClr val="tx1"/>
                </a:solidFill>
                <a:effectLst/>
                <a:latin typeface="+mn-lt"/>
                <a:ea typeface="+mn-ea"/>
                <a:cs typeface="+mn-cs"/>
              </a:rPr>
              <a:t>Proposition B : VRAI</a:t>
            </a:r>
          </a:p>
          <a:p>
            <a:r>
              <a:rPr lang="fr-FR" sz="1200" kern="1200" dirty="0">
                <a:solidFill>
                  <a:schemeClr val="tx1"/>
                </a:solidFill>
                <a:effectLst/>
                <a:latin typeface="+mn-lt"/>
                <a:ea typeface="+mn-ea"/>
                <a:cs typeface="+mn-cs"/>
              </a:rPr>
              <a:t> « </a:t>
            </a:r>
            <a:r>
              <a:rPr lang="fr-FR" sz="1200" i="1" kern="1200" dirty="0">
                <a:solidFill>
                  <a:schemeClr val="tx1"/>
                </a:solidFill>
                <a:effectLst/>
                <a:latin typeface="+mn-lt"/>
                <a:ea typeface="+mn-ea"/>
                <a:cs typeface="+mn-cs"/>
              </a:rPr>
              <a:t>self-</a:t>
            </a:r>
            <a:r>
              <a:rPr lang="fr-FR" sz="1200" i="1" kern="1200" dirty="0" err="1">
                <a:solidFill>
                  <a:schemeClr val="tx1"/>
                </a:solidFill>
                <a:effectLst/>
                <a:latin typeface="+mn-lt"/>
                <a:ea typeface="+mn-ea"/>
                <a:cs typeface="+mn-cs"/>
              </a:rPr>
              <a:t>administered</a:t>
            </a:r>
            <a:r>
              <a:rPr lang="fr-FR" sz="1200" i="1" kern="1200" dirty="0">
                <a:solidFill>
                  <a:schemeClr val="tx1"/>
                </a:solidFill>
                <a:effectLst/>
                <a:latin typeface="+mn-lt"/>
                <a:ea typeface="+mn-ea"/>
                <a:cs typeface="+mn-cs"/>
              </a:rPr>
              <a:t> questionnaire</a:t>
            </a:r>
            <a:r>
              <a:rPr lang="fr-FR" sz="1200" kern="1200" dirty="0">
                <a:solidFill>
                  <a:schemeClr val="tx1"/>
                </a:solidFill>
                <a:effectLst/>
                <a:latin typeface="+mn-lt"/>
                <a:ea typeface="+mn-ea"/>
                <a:cs typeface="+mn-cs"/>
              </a:rPr>
              <a:t> »</a:t>
            </a:r>
          </a:p>
          <a:p>
            <a:r>
              <a:rPr lang="fr-FR" sz="1200" b="1" kern="1200" dirty="0">
                <a:solidFill>
                  <a:schemeClr val="tx1"/>
                </a:solidFill>
                <a:effectLst/>
                <a:latin typeface="+mn-lt"/>
                <a:ea typeface="+mn-ea"/>
                <a:cs typeface="+mn-cs"/>
              </a:rPr>
              <a:t> </a:t>
            </a:r>
          </a:p>
          <a:p>
            <a:r>
              <a:rPr lang="fr-FR" sz="1200" b="1" kern="1200" dirty="0">
                <a:solidFill>
                  <a:schemeClr val="tx1"/>
                </a:solidFill>
                <a:effectLst/>
                <a:latin typeface="+mn-lt"/>
                <a:ea typeface="+mn-ea"/>
                <a:cs typeface="+mn-cs"/>
              </a:rPr>
              <a:t>Proposition C : VRAI</a:t>
            </a:r>
          </a:p>
          <a:p>
            <a:r>
              <a:rPr lang="fr-FR" sz="1200" kern="1200" dirty="0">
                <a:solidFill>
                  <a:schemeClr val="tx1"/>
                </a:solidFill>
                <a:effectLst/>
                <a:latin typeface="+mn-lt"/>
                <a:ea typeface="+mn-ea"/>
                <a:cs typeface="+mn-cs"/>
              </a:rPr>
              <a:t> « </a:t>
            </a:r>
            <a:r>
              <a:rPr lang="fr-FR" sz="1200" i="1" kern="1200" dirty="0">
                <a:solidFill>
                  <a:schemeClr val="tx1"/>
                </a:solidFill>
                <a:effectLst/>
                <a:latin typeface="+mn-lt"/>
                <a:ea typeface="+mn-ea"/>
                <a:cs typeface="+mn-cs"/>
              </a:rPr>
              <a:t>self-</a:t>
            </a:r>
            <a:r>
              <a:rPr lang="fr-FR" sz="1200" i="1" kern="1200" dirty="0" err="1">
                <a:solidFill>
                  <a:schemeClr val="tx1"/>
                </a:solidFill>
                <a:effectLst/>
                <a:latin typeface="+mn-lt"/>
                <a:ea typeface="+mn-ea"/>
                <a:cs typeface="+mn-cs"/>
              </a:rPr>
              <a:t>administered</a:t>
            </a:r>
            <a:r>
              <a:rPr lang="fr-FR" sz="1200" i="1" kern="1200" dirty="0">
                <a:solidFill>
                  <a:schemeClr val="tx1"/>
                </a:solidFill>
                <a:effectLst/>
                <a:latin typeface="+mn-lt"/>
                <a:ea typeface="+mn-ea"/>
                <a:cs typeface="+mn-cs"/>
              </a:rPr>
              <a:t> questionnaire</a:t>
            </a:r>
            <a:r>
              <a:rPr lang="fr-FR" sz="1200" kern="1200" dirty="0">
                <a:solidFill>
                  <a:schemeClr val="tx1"/>
                </a:solidFill>
                <a:effectLst/>
                <a:latin typeface="+mn-lt"/>
                <a:ea typeface="+mn-ea"/>
                <a:cs typeface="+mn-cs"/>
              </a:rPr>
              <a:t> »</a:t>
            </a:r>
          </a:p>
          <a:p>
            <a:r>
              <a:rPr lang="fr-FR" sz="1200" b="1" kern="1200" dirty="0">
                <a:solidFill>
                  <a:schemeClr val="tx1"/>
                </a:solidFill>
                <a:effectLst/>
                <a:latin typeface="+mn-lt"/>
                <a:ea typeface="+mn-ea"/>
                <a:cs typeface="+mn-cs"/>
              </a:rPr>
              <a:t> </a:t>
            </a:r>
          </a:p>
          <a:p>
            <a:r>
              <a:rPr lang="fr-FR" sz="1200" b="1" kern="1200" dirty="0">
                <a:solidFill>
                  <a:schemeClr val="tx1"/>
                </a:solidFill>
                <a:effectLst/>
                <a:latin typeface="+mn-lt"/>
                <a:ea typeface="+mn-ea"/>
                <a:cs typeface="+mn-cs"/>
              </a:rPr>
              <a:t>Proposition D : VRAI</a:t>
            </a:r>
          </a:p>
          <a:p>
            <a:r>
              <a:rPr lang="fr-FR" sz="1200" kern="1200" dirty="0">
                <a:solidFill>
                  <a:schemeClr val="tx1"/>
                </a:solidFill>
                <a:effectLst/>
                <a:latin typeface="+mn-lt"/>
                <a:ea typeface="+mn-ea"/>
                <a:cs typeface="+mn-cs"/>
              </a:rPr>
              <a:t>(exemple : « </a:t>
            </a:r>
            <a:r>
              <a:rPr lang="fr-FR" sz="1200" i="1" kern="1200" dirty="0">
                <a:solidFill>
                  <a:schemeClr val="tx1"/>
                </a:solidFill>
                <a:effectLst/>
                <a:latin typeface="+mn-lt"/>
                <a:ea typeface="+mn-ea"/>
                <a:cs typeface="+mn-cs"/>
              </a:rPr>
              <a:t>smoking </a:t>
            </a:r>
            <a:r>
              <a:rPr lang="fr-FR" sz="1200" i="1" kern="1200" dirty="0" err="1">
                <a:solidFill>
                  <a:schemeClr val="tx1"/>
                </a:solidFill>
                <a:effectLst/>
                <a:latin typeface="+mn-lt"/>
                <a:ea typeface="+mn-ea"/>
                <a:cs typeface="+mn-cs"/>
              </a:rPr>
              <a:t>period</a:t>
            </a:r>
            <a:r>
              <a:rPr lang="fr-FR" sz="1200" i="1" kern="1200" dirty="0">
                <a:solidFill>
                  <a:schemeClr val="tx1"/>
                </a:solidFill>
                <a:effectLst/>
                <a:latin typeface="+mn-lt"/>
                <a:ea typeface="+mn-ea"/>
                <a:cs typeface="+mn-cs"/>
              </a:rPr>
              <a:t> : </a:t>
            </a:r>
            <a:r>
              <a:rPr lang="fr-FR" sz="1200" i="1" kern="1200" dirty="0" err="1">
                <a:solidFill>
                  <a:schemeClr val="tx1"/>
                </a:solidFill>
                <a:effectLst/>
                <a:latin typeface="+mn-lt"/>
                <a:ea typeface="+mn-ea"/>
                <a:cs typeface="+mn-cs"/>
              </a:rPr>
              <a:t>age</a:t>
            </a:r>
            <a:r>
              <a:rPr lang="fr-FR" sz="1200" i="1" kern="1200" dirty="0">
                <a:solidFill>
                  <a:schemeClr val="tx1"/>
                </a:solidFill>
                <a:effectLst/>
                <a:latin typeface="+mn-lt"/>
                <a:ea typeface="+mn-ea"/>
                <a:cs typeface="+mn-cs"/>
              </a:rPr>
              <a:t> of starting and </a:t>
            </a:r>
            <a:r>
              <a:rPr lang="fr-FR" sz="1200" i="1" kern="1200" dirty="0" err="1">
                <a:solidFill>
                  <a:schemeClr val="tx1"/>
                </a:solidFill>
                <a:effectLst/>
                <a:latin typeface="+mn-lt"/>
                <a:ea typeface="+mn-ea"/>
                <a:cs typeface="+mn-cs"/>
              </a:rPr>
              <a:t>quitting</a:t>
            </a:r>
            <a:r>
              <a:rPr lang="fr-FR" sz="1200" i="1"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a:t>
            </a:r>
          </a:p>
          <a:p>
            <a:r>
              <a:rPr lang="fr-FR" sz="1200" b="1" kern="1200" dirty="0">
                <a:solidFill>
                  <a:schemeClr val="tx1"/>
                </a:solidFill>
                <a:effectLst/>
                <a:latin typeface="+mn-lt"/>
                <a:ea typeface="+mn-ea"/>
                <a:cs typeface="+mn-cs"/>
              </a:rPr>
              <a:t> </a:t>
            </a:r>
          </a:p>
          <a:p>
            <a:r>
              <a:rPr lang="fr-FR" sz="1200" b="1" kern="1200" dirty="0">
                <a:solidFill>
                  <a:schemeClr val="tx1"/>
                </a:solidFill>
                <a:effectLst/>
                <a:latin typeface="+mn-lt"/>
                <a:ea typeface="+mn-ea"/>
                <a:cs typeface="+mn-cs"/>
              </a:rPr>
              <a:t>Proposition E : FAUX</a:t>
            </a:r>
          </a:p>
          <a:p>
            <a:r>
              <a:rPr lang="fr-FR" sz="1200" kern="1200" dirty="0">
                <a:solidFill>
                  <a:schemeClr val="tx1"/>
                </a:solidFill>
                <a:effectLst/>
                <a:latin typeface="+mn-lt"/>
                <a:ea typeface="+mn-ea"/>
                <a:cs typeface="+mn-cs"/>
              </a:rPr>
              <a:t>C’est période d’inclusion (ou de recrutement) des participants dans l’étude qui va de novembre 2011 à février 2013 en revanche l’exposition étudiée porte sur la période qui précède l’inclusion des sujets puisqu’il s’agit d’une étude rétrospective (pas de période exacte précisée dans l’article).</a:t>
            </a:r>
            <a:endParaRPr lang="fr-FR" dirty="0"/>
          </a:p>
        </p:txBody>
      </p:sp>
      <p:sp>
        <p:nvSpPr>
          <p:cNvPr id="4" name="Espace réservé du numéro de diapositive 3"/>
          <p:cNvSpPr>
            <a:spLocks noGrp="1"/>
          </p:cNvSpPr>
          <p:nvPr>
            <p:ph type="sldNum" sz="quarter" idx="10"/>
          </p:nvPr>
        </p:nvSpPr>
        <p:spPr/>
        <p:txBody>
          <a:bodyPr/>
          <a:lstStyle/>
          <a:p>
            <a:fld id="{007E8D99-DCC9-B942-A8A2-C41EA3ED3CD1}" type="slidenum">
              <a:rPr lang="fr-FR" smtClean="0"/>
              <a:t>17</a:t>
            </a:fld>
            <a:endParaRPr lang="fr-FR"/>
          </a:p>
        </p:txBody>
      </p:sp>
    </p:spTree>
    <p:extLst>
      <p:ext uri="{BB962C8B-B14F-4D97-AF65-F5344CB8AC3E}">
        <p14:creationId xmlns:p14="http://schemas.microsoft.com/office/powerpoint/2010/main" val="302494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a:solidFill>
                  <a:schemeClr val="tx1"/>
                </a:solidFill>
                <a:effectLst/>
                <a:latin typeface="+mn-lt"/>
                <a:ea typeface="+mn-ea"/>
                <a:cs typeface="+mn-cs"/>
              </a:rPr>
              <a:t>Proposition A : FAUX</a:t>
            </a:r>
          </a:p>
          <a:p>
            <a:r>
              <a:rPr lang="fr-FR" sz="1200" kern="1200" dirty="0">
                <a:solidFill>
                  <a:schemeClr val="tx1"/>
                </a:solidFill>
                <a:effectLst/>
                <a:latin typeface="+mn-lt"/>
                <a:ea typeface="+mn-ea"/>
                <a:cs typeface="+mn-cs"/>
              </a:rPr>
              <a:t>L’appariement n’a pas en lui-même biaisé la qualité de l’information</a:t>
            </a:r>
          </a:p>
          <a:p>
            <a:r>
              <a:rPr lang="fr-FR" sz="1200" b="1" kern="1200" dirty="0">
                <a:solidFill>
                  <a:schemeClr val="tx1"/>
                </a:solidFill>
                <a:effectLst/>
                <a:latin typeface="+mn-lt"/>
                <a:ea typeface="+mn-ea"/>
                <a:cs typeface="+mn-cs"/>
              </a:rPr>
              <a:t> </a:t>
            </a:r>
          </a:p>
          <a:p>
            <a:r>
              <a:rPr lang="fr-FR" sz="1200" b="1" kern="1200" dirty="0">
                <a:solidFill>
                  <a:schemeClr val="tx1"/>
                </a:solidFill>
                <a:effectLst/>
                <a:latin typeface="+mn-lt"/>
                <a:ea typeface="+mn-ea"/>
                <a:cs typeface="+mn-cs"/>
              </a:rPr>
              <a:t>Proposition B : VRAI</a:t>
            </a:r>
          </a:p>
          <a:p>
            <a:r>
              <a:rPr lang="fr-FR" sz="1200" kern="1200" dirty="0">
                <a:solidFill>
                  <a:schemeClr val="tx1"/>
                </a:solidFill>
                <a:effectLst/>
                <a:latin typeface="+mn-lt"/>
                <a:ea typeface="+mn-ea"/>
                <a:cs typeface="+mn-cs"/>
              </a:rPr>
              <a:t>Si on entend par rétrospectif le fait que les données sur l’exposition aient été recueillies après la survenue du cancer, la réponse est VRAI car ce</a:t>
            </a:r>
            <a:r>
              <a:rPr lang="fr-FR" sz="1200" kern="1200" baseline="0" dirty="0">
                <a:solidFill>
                  <a:schemeClr val="tx1"/>
                </a:solidFill>
                <a:effectLst/>
                <a:latin typeface="+mn-lt"/>
                <a:ea typeface="+mn-ea"/>
                <a:cs typeface="+mn-cs"/>
              </a:rPr>
              <a:t> caractère est lié au risque de biais de </a:t>
            </a:r>
            <a:r>
              <a:rPr lang="fr-FR" sz="1200" b="1" kern="1200" baseline="0" dirty="0">
                <a:solidFill>
                  <a:schemeClr val="tx1"/>
                </a:solidFill>
                <a:effectLst/>
                <a:latin typeface="+mn-lt"/>
                <a:ea typeface="+mn-ea"/>
                <a:cs typeface="+mn-cs"/>
              </a:rPr>
              <a:t>mémoire</a:t>
            </a:r>
            <a:r>
              <a:rPr lang="fr-FR" sz="1200" kern="1200" baseline="0" dirty="0">
                <a:solidFill>
                  <a:schemeClr val="tx1"/>
                </a:solidFill>
                <a:effectLst/>
                <a:latin typeface="+mn-lt"/>
                <a:ea typeface="+mn-ea"/>
                <a:cs typeface="+mn-cs"/>
              </a:rPr>
              <a:t> (les témoins </a:t>
            </a:r>
            <a:r>
              <a:rPr lang="fr-FR" sz="1200" b="1" kern="1200" baseline="0" dirty="0">
                <a:solidFill>
                  <a:schemeClr val="tx1"/>
                </a:solidFill>
                <a:effectLst/>
                <a:latin typeface="+mn-lt"/>
                <a:ea typeface="+mn-ea"/>
                <a:cs typeface="+mn-cs"/>
              </a:rPr>
              <a:t>se souviennent </a:t>
            </a:r>
            <a:r>
              <a:rPr lang="fr-FR" sz="1200" kern="1200" baseline="0" dirty="0">
                <a:solidFill>
                  <a:schemeClr val="tx1"/>
                </a:solidFill>
                <a:effectLst/>
                <a:latin typeface="+mn-lt"/>
                <a:ea typeface="+mn-ea"/>
                <a:cs typeface="+mn-cs"/>
              </a:rPr>
              <a:t>systématiquement moins bien que les cas des expositions au facteur de risque</a:t>
            </a:r>
          </a:p>
          <a:p>
            <a:endParaRPr lang="fr-FR" sz="1200" b="1"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Proposition C : VRAI</a:t>
            </a:r>
          </a:p>
          <a:p>
            <a:r>
              <a:rPr lang="fr-FR" sz="1200" kern="1200" dirty="0">
                <a:solidFill>
                  <a:schemeClr val="tx1"/>
                </a:solidFill>
                <a:effectLst/>
                <a:latin typeface="+mn-lt"/>
                <a:ea typeface="+mn-ea"/>
                <a:cs typeface="+mn-cs"/>
              </a:rPr>
              <a:t>C’est le biais de subjectivité de l’enquêteur, qui peut induire des réponses si celui-ci connaît le statut cas/témoin de la personne interrogée, de plus</a:t>
            </a:r>
            <a:r>
              <a:rPr lang="fr-FR" sz="1200" kern="1200" baseline="0" dirty="0">
                <a:solidFill>
                  <a:schemeClr val="tx1"/>
                </a:solidFill>
                <a:effectLst/>
                <a:latin typeface="+mn-lt"/>
                <a:ea typeface="+mn-ea"/>
                <a:cs typeface="+mn-cs"/>
              </a:rPr>
              <a:t> les enquêteurs étaient bien informés sur les buts de l’étude ce qui peut favoriser le risque de biais de mesure </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(C’est un peu discutable/ambiguë</a:t>
            </a:r>
            <a:r>
              <a:rPr lang="fr-FR" sz="1200" kern="1200" baseline="0" dirty="0">
                <a:solidFill>
                  <a:schemeClr val="tx1"/>
                </a:solidFill>
                <a:effectLst/>
                <a:latin typeface="+mn-lt"/>
                <a:ea typeface="+mn-ea"/>
                <a:cs typeface="+mn-cs"/>
              </a:rPr>
              <a:t> ici car on nous dit par ailleurs qu’il s’agissait d’auto-questionnaires réduisant ainsi le risque de ce biais si les cas et témoins les remplissaient par eux-mêmes, cependant on nous dit aussi que les enquêteurs ont été formés aux interviews donc on peut penser que certains participants avaient besoin d’aide pour remplir le questionnaire). </a:t>
            </a:r>
            <a:endParaRPr lang="fr-FR" sz="1200" kern="1200" dirty="0">
              <a:solidFill>
                <a:schemeClr val="tx1"/>
              </a:solidFill>
              <a:effectLst/>
              <a:latin typeface="+mn-lt"/>
              <a:ea typeface="+mn-ea"/>
              <a:cs typeface="+mn-cs"/>
            </a:endParaRPr>
          </a:p>
          <a:p>
            <a:r>
              <a:rPr lang="fr-FR" sz="1200" b="0" kern="1200" dirty="0">
                <a:solidFill>
                  <a:schemeClr val="tx1"/>
                </a:solidFill>
                <a:effectLst/>
                <a:latin typeface="+mn-lt"/>
                <a:ea typeface="+mn-ea"/>
                <a:cs typeface="+mn-cs"/>
              </a:rPr>
              <a:t> </a:t>
            </a:r>
            <a:endParaRPr lang="fr-FR" sz="1200" b="1"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Proposition D : plutôt VRAI</a:t>
            </a:r>
          </a:p>
          <a:p>
            <a:r>
              <a:rPr lang="fr-FR" sz="1200" b="0" kern="1200" dirty="0">
                <a:solidFill>
                  <a:schemeClr val="tx1"/>
                </a:solidFill>
                <a:effectLst/>
                <a:latin typeface="+mn-lt"/>
                <a:ea typeface="+mn-ea"/>
                <a:cs typeface="+mn-cs"/>
              </a:rPr>
              <a:t>L’évaluation « grossière » signifie un manque de précision et une variabilité de la mesure des habitudes alimentaires qui est donc moins précise. Ceci va s’accompagner</a:t>
            </a:r>
            <a:r>
              <a:rPr lang="fr-FR" sz="1200" b="0" kern="1200" baseline="0" dirty="0">
                <a:solidFill>
                  <a:schemeClr val="tx1"/>
                </a:solidFill>
                <a:effectLst/>
                <a:latin typeface="+mn-lt"/>
                <a:ea typeface="+mn-ea"/>
                <a:cs typeface="+mn-cs"/>
              </a:rPr>
              <a:t> d’erreurs de mesure donc cela va diminuer la qualité de la mesure. Néanmoins les erreurs vont a priori aller tantôt dans le sens d’une sous-estimation et tantôt dans le sens d’une </a:t>
            </a:r>
            <a:r>
              <a:rPr lang="fr-FR" sz="1200" b="0" kern="1200" baseline="0" dirty="0" err="1">
                <a:solidFill>
                  <a:schemeClr val="tx1"/>
                </a:solidFill>
                <a:effectLst/>
                <a:latin typeface="+mn-lt"/>
                <a:ea typeface="+mn-ea"/>
                <a:cs typeface="+mn-cs"/>
              </a:rPr>
              <a:t>sur-estimation</a:t>
            </a:r>
            <a:r>
              <a:rPr lang="fr-FR" sz="1200" b="0" kern="1200" baseline="0" dirty="0">
                <a:solidFill>
                  <a:schemeClr val="tx1"/>
                </a:solidFill>
                <a:effectLst/>
                <a:latin typeface="+mn-lt"/>
                <a:ea typeface="+mn-ea"/>
                <a:cs typeface="+mn-cs"/>
              </a:rPr>
              <a:t>, </a:t>
            </a:r>
            <a:r>
              <a:rPr lang="fr-FR" sz="1200" b="0" kern="1200" dirty="0">
                <a:solidFill>
                  <a:schemeClr val="tx1"/>
                </a:solidFill>
                <a:effectLst/>
                <a:latin typeface="+mn-lt"/>
                <a:ea typeface="+mn-ea"/>
                <a:cs typeface="+mn-cs"/>
              </a:rPr>
              <a:t>il n’y a pas de raison évidente</a:t>
            </a:r>
            <a:r>
              <a:rPr lang="fr-FR" sz="1200" b="0" kern="1200" baseline="0" dirty="0">
                <a:solidFill>
                  <a:schemeClr val="tx1"/>
                </a:solidFill>
                <a:effectLst/>
                <a:latin typeface="+mn-lt"/>
                <a:ea typeface="+mn-ea"/>
                <a:cs typeface="+mn-cs"/>
              </a:rPr>
              <a:t> que cela constitue un biais (erreur systématique) comme cela est mentionné dans la question… </a:t>
            </a:r>
            <a:endParaRPr lang="fr-FR" sz="1200" b="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 </a:t>
            </a:r>
          </a:p>
          <a:p>
            <a:r>
              <a:rPr lang="fr-FR" sz="1200" b="1" kern="1200" dirty="0">
                <a:solidFill>
                  <a:schemeClr val="tx1"/>
                </a:solidFill>
                <a:effectLst/>
                <a:latin typeface="+mn-lt"/>
                <a:ea typeface="+mn-ea"/>
                <a:cs typeface="+mn-cs"/>
              </a:rPr>
              <a:t>Proposition E : FAUX</a:t>
            </a:r>
          </a:p>
          <a:p>
            <a:r>
              <a:rPr lang="fr-FR" sz="1200" kern="1200" dirty="0">
                <a:solidFill>
                  <a:schemeClr val="tx1"/>
                </a:solidFill>
                <a:effectLst/>
                <a:latin typeface="+mn-lt"/>
                <a:ea typeface="+mn-ea"/>
                <a:cs typeface="+mn-cs"/>
              </a:rPr>
              <a:t>Le contrôle de cohérence permet de vérifier les réponses au questionnaire, cela tend plutôt à réduire les biais.</a:t>
            </a:r>
            <a:endParaRPr lang="fr-FR" dirty="0"/>
          </a:p>
        </p:txBody>
      </p:sp>
      <p:sp>
        <p:nvSpPr>
          <p:cNvPr id="4" name="Espace réservé du numéro de diapositive 3"/>
          <p:cNvSpPr>
            <a:spLocks noGrp="1"/>
          </p:cNvSpPr>
          <p:nvPr>
            <p:ph type="sldNum" sz="quarter" idx="10"/>
          </p:nvPr>
        </p:nvSpPr>
        <p:spPr/>
        <p:txBody>
          <a:bodyPr/>
          <a:lstStyle/>
          <a:p>
            <a:fld id="{007E8D99-DCC9-B942-A8A2-C41EA3ED3CD1}" type="slidenum">
              <a:rPr lang="fr-FR" smtClean="0"/>
              <a:t>18</a:t>
            </a:fld>
            <a:endParaRPr lang="fr-FR"/>
          </a:p>
        </p:txBody>
      </p:sp>
    </p:spTree>
    <p:extLst>
      <p:ext uri="{BB962C8B-B14F-4D97-AF65-F5344CB8AC3E}">
        <p14:creationId xmlns:p14="http://schemas.microsoft.com/office/powerpoint/2010/main" val="37904544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07E8D99-DCC9-B942-A8A2-C41EA3ED3CD1}" type="slidenum">
              <a:rPr lang="fr-FR" smtClean="0"/>
              <a:t>19</a:t>
            </a:fld>
            <a:endParaRPr lang="fr-FR"/>
          </a:p>
        </p:txBody>
      </p:sp>
    </p:spTree>
    <p:extLst>
      <p:ext uri="{BB962C8B-B14F-4D97-AF65-F5344CB8AC3E}">
        <p14:creationId xmlns:p14="http://schemas.microsoft.com/office/powerpoint/2010/main" val="5557863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a:solidFill>
                  <a:schemeClr val="tx1"/>
                </a:solidFill>
                <a:effectLst/>
                <a:latin typeface="+mn-lt"/>
                <a:ea typeface="+mn-ea"/>
                <a:cs typeface="+mn-cs"/>
              </a:rPr>
              <a:t>Proposition A : VRAI</a:t>
            </a:r>
          </a:p>
          <a:p>
            <a:r>
              <a:rPr lang="fr-FR" sz="1200" kern="1200" dirty="0">
                <a:solidFill>
                  <a:schemeClr val="tx1"/>
                </a:solidFill>
                <a:effectLst/>
                <a:latin typeface="+mn-lt"/>
                <a:ea typeface="+mn-ea"/>
                <a:cs typeface="+mn-cs"/>
              </a:rPr>
              <a:t>Qu’il s’agisse d’un biais de mémoire (les témoins se souviennent moins bien que les cas de leurs expositions) ou d’un « biais de réponse attendue » qui survient lorsque les participants répondent dans le sens qu’ils perçoivent comme attendu par le médecin/l’enquêteur ou le biais de « désirabilité sociale » (« </a:t>
            </a:r>
            <a:r>
              <a:rPr lang="fr-FR" sz="1200" kern="1200" dirty="0" err="1">
                <a:solidFill>
                  <a:schemeClr val="tx1"/>
                </a:solidFill>
                <a:effectLst/>
                <a:latin typeface="+mn-lt"/>
                <a:ea typeface="+mn-ea"/>
                <a:cs typeface="+mn-cs"/>
              </a:rPr>
              <a:t>faking</a:t>
            </a:r>
            <a:r>
              <a:rPr lang="fr-FR" sz="1200" kern="1200" dirty="0">
                <a:solidFill>
                  <a:schemeClr val="tx1"/>
                </a:solidFill>
                <a:effectLst/>
                <a:latin typeface="+mn-lt"/>
                <a:ea typeface="+mn-ea"/>
                <a:cs typeface="+mn-cs"/>
              </a:rPr>
              <a:t> good ») qui survient lorsque les participants répondent dans le sens qu’ils perçoivent comme conforme aux normes sociales,</a:t>
            </a:r>
            <a:r>
              <a:rPr lang="fr-FR" sz="1200" kern="1200" baseline="0" dirty="0">
                <a:solidFill>
                  <a:schemeClr val="tx1"/>
                </a:solidFill>
                <a:effectLst/>
                <a:latin typeface="+mn-lt"/>
                <a:ea typeface="+mn-ea"/>
                <a:cs typeface="+mn-cs"/>
              </a:rPr>
              <a:t> il a de grandes chances d’être différentiel entre les cas et les témoins</a:t>
            </a:r>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 </a:t>
            </a:r>
          </a:p>
          <a:p>
            <a:r>
              <a:rPr lang="fr-FR" sz="1200" b="1" kern="1200" dirty="0">
                <a:solidFill>
                  <a:schemeClr val="tx1"/>
                </a:solidFill>
                <a:effectLst/>
                <a:latin typeface="+mn-lt"/>
                <a:ea typeface="+mn-ea"/>
                <a:cs typeface="+mn-cs"/>
              </a:rPr>
              <a:t>Proposition B : </a:t>
            </a:r>
            <a:r>
              <a:rPr lang="fr-FR" sz="1200" b="1" kern="1200" dirty="0" smtClean="0">
                <a:solidFill>
                  <a:schemeClr val="tx1"/>
                </a:solidFill>
                <a:effectLst/>
                <a:latin typeface="+mn-lt"/>
                <a:ea typeface="+mn-ea"/>
                <a:cs typeface="+mn-cs"/>
              </a:rPr>
              <a:t>Biais différentiel va dans les 2</a:t>
            </a:r>
            <a:r>
              <a:rPr lang="fr-FR" sz="1200" b="1" kern="1200" baseline="0" dirty="0" smtClean="0">
                <a:solidFill>
                  <a:schemeClr val="tx1"/>
                </a:solidFill>
                <a:effectLst/>
                <a:latin typeface="+mn-lt"/>
                <a:ea typeface="+mn-ea"/>
                <a:cs typeface="+mn-cs"/>
              </a:rPr>
              <a:t> sens </a:t>
            </a:r>
            <a:endParaRPr lang="fr-FR" sz="1200" b="1"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Le</a:t>
            </a:r>
            <a:r>
              <a:rPr lang="fr-FR" sz="1200" kern="1200" baseline="0" dirty="0">
                <a:solidFill>
                  <a:schemeClr val="tx1"/>
                </a:solidFill>
                <a:effectLst/>
                <a:latin typeface="+mn-lt"/>
                <a:ea typeface="+mn-ea"/>
                <a:cs typeface="+mn-cs"/>
              </a:rPr>
              <a:t> </a:t>
            </a:r>
            <a:r>
              <a:rPr lang="fr-FR" sz="1200" b="1" kern="1200" baseline="0" dirty="0">
                <a:solidFill>
                  <a:schemeClr val="tx1"/>
                </a:solidFill>
                <a:effectLst/>
                <a:latin typeface="+mn-lt"/>
                <a:ea typeface="+mn-ea"/>
                <a:cs typeface="+mn-cs"/>
              </a:rPr>
              <a:t>biais de mesure le plus classique des études cas-témoins est le b</a:t>
            </a:r>
            <a:r>
              <a:rPr lang="fr-FR" sz="1200" b="1" kern="1200" dirty="0">
                <a:solidFill>
                  <a:schemeClr val="tx1"/>
                </a:solidFill>
                <a:effectLst/>
                <a:latin typeface="+mn-lt"/>
                <a:ea typeface="+mn-ea"/>
                <a:cs typeface="+mn-cs"/>
              </a:rPr>
              <a:t>iais de mémoire++</a:t>
            </a:r>
            <a:r>
              <a:rPr lang="fr-FR" sz="1200" kern="1200" dirty="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Si les </a:t>
            </a:r>
            <a:r>
              <a:rPr lang="fr-FR" sz="1200" kern="1200" dirty="0">
                <a:solidFill>
                  <a:schemeClr val="tx1"/>
                </a:solidFill>
                <a:effectLst/>
                <a:latin typeface="+mn-lt"/>
                <a:ea typeface="+mn-ea"/>
                <a:cs typeface="+mn-cs"/>
              </a:rPr>
              <a:t>cas se souviennent mieux que les témoins, </a:t>
            </a:r>
            <a:r>
              <a:rPr lang="fr-FR" sz="1200" kern="1200" dirty="0" smtClean="0">
                <a:solidFill>
                  <a:schemeClr val="tx1"/>
                </a:solidFill>
                <a:effectLst/>
                <a:latin typeface="+mn-lt"/>
                <a:ea typeface="+mn-ea"/>
                <a:cs typeface="+mn-cs"/>
              </a:rPr>
              <a:t>ou parfois </a:t>
            </a:r>
            <a:r>
              <a:rPr lang="fr-FR" sz="1200" kern="1200" dirty="0">
                <a:solidFill>
                  <a:schemeClr val="tx1"/>
                </a:solidFill>
                <a:effectLst/>
                <a:latin typeface="+mn-lt"/>
                <a:ea typeface="+mn-ea"/>
                <a:cs typeface="+mn-cs"/>
              </a:rPr>
              <a:t>trop, d’avoir été exposés au facteur de risque, </a:t>
            </a:r>
            <a:r>
              <a:rPr lang="fr-FR" sz="1200" kern="1200" dirty="0" smtClean="0">
                <a:solidFill>
                  <a:schemeClr val="tx1"/>
                </a:solidFill>
                <a:effectLst/>
                <a:latin typeface="+mn-lt"/>
                <a:ea typeface="+mn-ea"/>
                <a:cs typeface="+mn-cs"/>
              </a:rPr>
              <a:t>cela </a:t>
            </a:r>
            <a:r>
              <a:rPr lang="fr-FR" sz="1200" kern="1200" dirty="0">
                <a:solidFill>
                  <a:schemeClr val="tx1"/>
                </a:solidFill>
                <a:effectLst/>
                <a:latin typeface="+mn-lt"/>
                <a:ea typeface="+mn-ea"/>
                <a:cs typeface="+mn-cs"/>
              </a:rPr>
              <a:t>entraine une surestimation de l’OR réel, </a:t>
            </a:r>
            <a:r>
              <a:rPr lang="fr-FR" sz="1200" kern="1200" dirty="0" smtClean="0">
                <a:solidFill>
                  <a:schemeClr val="tx1"/>
                </a:solidFill>
                <a:effectLst/>
                <a:latin typeface="+mn-lt"/>
                <a:ea typeface="+mn-ea"/>
                <a:cs typeface="+mn-cs"/>
              </a:rPr>
              <a:t>c</a:t>
            </a:r>
            <a:r>
              <a:rPr lang="fr-FR" sz="1200" kern="1200" baseline="0" dirty="0" smtClean="0">
                <a:solidFill>
                  <a:schemeClr val="tx1"/>
                </a:solidFill>
                <a:effectLst/>
                <a:latin typeface="+mn-lt"/>
                <a:ea typeface="+mn-ea"/>
                <a:cs typeface="+mn-cs"/>
              </a:rPr>
              <a:t>ependant </a:t>
            </a:r>
            <a:r>
              <a:rPr lang="fr-FR" sz="1200" kern="1200" baseline="0" dirty="0">
                <a:solidFill>
                  <a:schemeClr val="tx1"/>
                </a:solidFill>
                <a:effectLst/>
                <a:latin typeface="+mn-lt"/>
                <a:ea typeface="+mn-ea"/>
                <a:cs typeface="+mn-cs"/>
              </a:rPr>
              <a:t>en fonction des situations et des facteurs de risque étudiés, on peut aussi plus rarement se trouver devant un aussi</a:t>
            </a:r>
            <a:r>
              <a:rPr lang="fr-FR" sz="1200" kern="120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biais de réponse attendue</a:t>
            </a:r>
            <a:r>
              <a:rPr lang="fr-FR" sz="1200" b="1" kern="1200" baseline="0" dirty="0">
                <a:solidFill>
                  <a:schemeClr val="tx1"/>
                </a:solidFill>
                <a:effectLst/>
                <a:latin typeface="+mn-lt"/>
                <a:ea typeface="+mn-ea"/>
                <a:cs typeface="+mn-cs"/>
              </a:rPr>
              <a:t> ou un biais de désirabilité sociale</a:t>
            </a:r>
            <a:r>
              <a:rPr lang="fr-FR" sz="1200" kern="1200" baseline="0" dirty="0">
                <a:solidFill>
                  <a:schemeClr val="tx1"/>
                </a:solidFill>
                <a:effectLst/>
                <a:latin typeface="+mn-lt"/>
                <a:ea typeface="+mn-ea"/>
                <a:cs typeface="+mn-cs"/>
              </a:rPr>
              <a:t> qui </a:t>
            </a:r>
            <a:r>
              <a:rPr lang="fr-FR" sz="1200" kern="1200" dirty="0">
                <a:solidFill>
                  <a:schemeClr val="tx1"/>
                </a:solidFill>
                <a:effectLst/>
                <a:latin typeface="+mn-lt"/>
                <a:ea typeface="+mn-ea"/>
                <a:cs typeface="+mn-cs"/>
              </a:rPr>
              <a:t>peut aller dans les 2 sens selon les FDR</a:t>
            </a:r>
            <a:r>
              <a:rPr lang="fr-FR" sz="1200" kern="1200" baseline="0" dirty="0">
                <a:solidFill>
                  <a:schemeClr val="tx1"/>
                </a:solidFill>
                <a:effectLst/>
                <a:latin typeface="+mn-lt"/>
                <a:ea typeface="+mn-ea"/>
                <a:cs typeface="+mn-cs"/>
              </a:rPr>
              <a:t> (par exemple on va sous-estimer un comportement non « désirable socialement tel que la consommation d’alcool ou de drogues) et du coup provoquer en théorie une sous-estimation de l’OR. </a:t>
            </a:r>
          </a:p>
          <a:p>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Proposition C : FAUX</a:t>
            </a:r>
          </a:p>
          <a:p>
            <a:r>
              <a:rPr lang="fr-FR" sz="1200" kern="1200" dirty="0">
                <a:solidFill>
                  <a:schemeClr val="tx1"/>
                </a:solidFill>
                <a:effectLst/>
                <a:latin typeface="+mn-lt"/>
                <a:ea typeface="+mn-ea"/>
                <a:cs typeface="+mn-cs"/>
              </a:rPr>
              <a:t>L’appariement abouti à un équilibre de certains facteurs de confusion entre les 2 groupes et évite ainsi un biais de confusion,</a:t>
            </a:r>
            <a:r>
              <a:rPr lang="fr-FR" sz="1200" kern="1200" baseline="0" dirty="0">
                <a:solidFill>
                  <a:schemeClr val="tx1"/>
                </a:solidFill>
                <a:effectLst/>
                <a:latin typeface="+mn-lt"/>
                <a:ea typeface="+mn-ea"/>
                <a:cs typeface="+mn-cs"/>
              </a:rPr>
              <a:t> en revanche il ne modifie en rien</a:t>
            </a:r>
            <a:r>
              <a:rPr lang="fr-FR" sz="1200" kern="1200" dirty="0">
                <a:solidFill>
                  <a:schemeClr val="tx1"/>
                </a:solidFill>
                <a:effectLst/>
                <a:latin typeface="+mn-lt"/>
                <a:ea typeface="+mn-ea"/>
                <a:cs typeface="+mn-cs"/>
              </a:rPr>
              <a:t> les biais de mesure/classement qui surviennent lors du recueil des données. </a:t>
            </a:r>
            <a:r>
              <a:rPr lang="fr-FR" sz="1200" b="1" kern="1200" dirty="0">
                <a:solidFill>
                  <a:schemeClr val="tx1"/>
                </a:solidFill>
                <a:effectLst/>
                <a:latin typeface="+mn-lt"/>
                <a:ea typeface="+mn-ea"/>
                <a:cs typeface="+mn-cs"/>
              </a:rPr>
              <a:t>LES BIAIS DE MESURE DE L’EXPOSITION OU DU CRITERE DE JUGEMENT NE PEUVENT EN AUCUN CAS ETRE AMELIORES PAR L’APPARIEMENT</a:t>
            </a:r>
          </a:p>
          <a:p>
            <a:r>
              <a:rPr lang="fr-FR" sz="1200" b="1" kern="1200" dirty="0">
                <a:solidFill>
                  <a:schemeClr val="tx1"/>
                </a:solidFill>
                <a:effectLst/>
                <a:latin typeface="+mn-lt"/>
                <a:ea typeface="+mn-ea"/>
                <a:cs typeface="+mn-cs"/>
              </a:rPr>
              <a:t> </a:t>
            </a:r>
          </a:p>
          <a:p>
            <a:r>
              <a:rPr lang="fr-FR" sz="1200" b="1" kern="1200" dirty="0">
                <a:solidFill>
                  <a:schemeClr val="tx1"/>
                </a:solidFill>
                <a:effectLst/>
                <a:latin typeface="+mn-lt"/>
                <a:ea typeface="+mn-ea"/>
                <a:cs typeface="+mn-cs"/>
              </a:rPr>
              <a:t>Proposition D : FAUX</a:t>
            </a:r>
          </a:p>
          <a:p>
            <a:r>
              <a:rPr lang="fr-FR" sz="1200" kern="1200" dirty="0">
                <a:solidFill>
                  <a:schemeClr val="tx1"/>
                </a:solidFill>
                <a:effectLst/>
                <a:latin typeface="+mn-lt"/>
                <a:ea typeface="+mn-ea"/>
                <a:cs typeface="+mn-cs"/>
              </a:rPr>
              <a:t>L’analyse multivariée permet de</a:t>
            </a:r>
            <a:r>
              <a:rPr lang="fr-FR" sz="1200" kern="1200" baseline="0" dirty="0">
                <a:solidFill>
                  <a:schemeClr val="tx1"/>
                </a:solidFill>
                <a:effectLst/>
                <a:latin typeface="+mn-lt"/>
                <a:ea typeface="+mn-ea"/>
                <a:cs typeface="+mn-cs"/>
              </a:rPr>
              <a:t> réaliser un « ajustement » pour les facteurs de confusion lors de l’analyse statistique afin de réduire les risques de</a:t>
            </a:r>
            <a:r>
              <a:rPr lang="fr-FR" sz="1200" kern="1200" dirty="0">
                <a:solidFill>
                  <a:schemeClr val="tx1"/>
                </a:solidFill>
                <a:effectLst/>
                <a:latin typeface="+mn-lt"/>
                <a:ea typeface="+mn-ea"/>
                <a:cs typeface="+mn-cs"/>
              </a:rPr>
              <a:t> biais de confusion,</a:t>
            </a:r>
            <a:r>
              <a:rPr lang="fr-FR" sz="1200" kern="1200" baseline="0" dirty="0">
                <a:solidFill>
                  <a:schemeClr val="tx1"/>
                </a:solidFill>
                <a:effectLst/>
                <a:latin typeface="+mn-lt"/>
                <a:ea typeface="+mn-ea"/>
                <a:cs typeface="+mn-cs"/>
              </a:rPr>
              <a:t> en revanche elle ne modifie en rien</a:t>
            </a:r>
            <a:r>
              <a:rPr lang="fr-FR" sz="1200" kern="1200" dirty="0">
                <a:solidFill>
                  <a:schemeClr val="tx1"/>
                </a:solidFill>
                <a:effectLst/>
                <a:latin typeface="+mn-lt"/>
                <a:ea typeface="+mn-ea"/>
                <a:cs typeface="+mn-cs"/>
              </a:rPr>
              <a:t> les biais de mesure/classement qui surviennent lors du recueil des données. </a:t>
            </a:r>
            <a:r>
              <a:rPr lang="fr-FR" sz="1200" b="1" kern="1200" dirty="0">
                <a:solidFill>
                  <a:schemeClr val="tx1"/>
                </a:solidFill>
                <a:effectLst/>
                <a:latin typeface="+mn-lt"/>
                <a:ea typeface="+mn-ea"/>
                <a:cs typeface="+mn-cs"/>
              </a:rPr>
              <a:t>LES BIAIS DE MESURE DE L’EXPOSITION OU DU CRITERE DE JUGEMENT NE PEUVENT EN AUCUN CAS ETRE AMELIORES PAR L’AJUSTEMENT  </a:t>
            </a:r>
          </a:p>
          <a:p>
            <a:endParaRPr lang="fr-FR" sz="1200" b="1"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Proposition E : plutôt VRAI</a:t>
            </a:r>
          </a:p>
          <a:p>
            <a:r>
              <a:rPr lang="fr-FR" sz="1200" kern="1200" dirty="0">
                <a:solidFill>
                  <a:schemeClr val="tx1"/>
                </a:solidFill>
                <a:effectLst/>
                <a:latin typeface="+mn-lt"/>
                <a:ea typeface="+mn-ea"/>
                <a:cs typeface="+mn-cs"/>
              </a:rPr>
              <a:t>Le biais de subjectivité de l’enquêteur est un biais de classement différentiel</a:t>
            </a:r>
            <a:r>
              <a:rPr lang="fr-FR" dirty="0">
                <a:effectLst/>
              </a:rPr>
              <a:t> classique dans les études cas-témoins (l’</a:t>
            </a:r>
            <a:r>
              <a:rPr lang="fr-FR" sz="1200" kern="1200" baseline="0" dirty="0">
                <a:solidFill>
                  <a:schemeClr val="tx1"/>
                </a:solidFill>
                <a:effectLst/>
                <a:latin typeface="+mn-lt"/>
                <a:ea typeface="+mn-ea"/>
                <a:cs typeface="+mn-cs"/>
              </a:rPr>
              <a:t>enquêteur plus ou moins</a:t>
            </a:r>
            <a:r>
              <a:rPr lang="fr-FR" dirty="0">
                <a:effectLst/>
              </a:rPr>
              <a:t> inconsciemment oriente les réponses dans le sens attendu dans l’étude)</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Néanmoins ce qui est</a:t>
            </a:r>
            <a:r>
              <a:rPr lang="fr-FR" sz="1200" kern="1200" baseline="0" dirty="0">
                <a:solidFill>
                  <a:schemeClr val="tx1"/>
                </a:solidFill>
                <a:effectLst/>
                <a:latin typeface="+mn-lt"/>
                <a:ea typeface="+mn-ea"/>
                <a:cs typeface="+mn-cs"/>
              </a:rPr>
              <a:t> discutable dans cette étude est qu’on nous parle d’auto-questionnaire qui sont donc censés être remplis par les patients sans intervention des enquêteurs (mais ce dernier point n’est pas précisé),,,</a:t>
            </a:r>
            <a:endParaRPr lang="fr-FR" dirty="0"/>
          </a:p>
        </p:txBody>
      </p:sp>
      <p:sp>
        <p:nvSpPr>
          <p:cNvPr id="4" name="Espace réservé du numéro de diapositive 3"/>
          <p:cNvSpPr>
            <a:spLocks noGrp="1"/>
          </p:cNvSpPr>
          <p:nvPr>
            <p:ph type="sldNum" sz="quarter" idx="10"/>
          </p:nvPr>
        </p:nvSpPr>
        <p:spPr/>
        <p:txBody>
          <a:bodyPr/>
          <a:lstStyle/>
          <a:p>
            <a:fld id="{007E8D99-DCC9-B942-A8A2-C41EA3ED3CD1}" type="slidenum">
              <a:rPr lang="fr-FR" smtClean="0"/>
              <a:t>20</a:t>
            </a:fld>
            <a:endParaRPr lang="fr-FR"/>
          </a:p>
        </p:txBody>
      </p:sp>
    </p:spTree>
    <p:extLst>
      <p:ext uri="{BB962C8B-B14F-4D97-AF65-F5344CB8AC3E}">
        <p14:creationId xmlns:p14="http://schemas.microsoft.com/office/powerpoint/2010/main" val="2337592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07E8D99-DCC9-B942-A8A2-C41EA3ED3CD1}" type="slidenum">
              <a:rPr lang="fr-FR" smtClean="0"/>
              <a:t>2</a:t>
            </a:fld>
            <a:endParaRPr lang="fr-FR"/>
          </a:p>
        </p:txBody>
      </p:sp>
    </p:spTree>
    <p:extLst>
      <p:ext uri="{BB962C8B-B14F-4D97-AF65-F5344CB8AC3E}">
        <p14:creationId xmlns:p14="http://schemas.microsoft.com/office/powerpoint/2010/main" val="36115712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a:solidFill>
                  <a:schemeClr val="tx1"/>
                </a:solidFill>
                <a:effectLst/>
                <a:latin typeface="+mn-lt"/>
                <a:ea typeface="+mn-ea"/>
                <a:cs typeface="+mn-cs"/>
              </a:rPr>
              <a:t>Proposition A : FAUX</a:t>
            </a:r>
          </a:p>
          <a:p>
            <a:r>
              <a:rPr lang="fr-FR" sz="1200" kern="1200" dirty="0">
                <a:solidFill>
                  <a:schemeClr val="tx1"/>
                </a:solidFill>
                <a:effectLst/>
                <a:latin typeface="+mn-lt"/>
                <a:ea typeface="+mn-ea"/>
                <a:cs typeface="+mn-cs"/>
              </a:rPr>
              <a:t>Cette question n’a pas de sens, en effet, l’estimation ponctuelle de l’</a:t>
            </a:r>
            <a:r>
              <a:rPr lang="fr-FR" sz="1200" kern="1200" dirty="0" err="1">
                <a:solidFill>
                  <a:schemeClr val="tx1"/>
                </a:solidFill>
                <a:effectLst/>
                <a:latin typeface="+mn-lt"/>
                <a:ea typeface="+mn-ea"/>
                <a:cs typeface="+mn-cs"/>
              </a:rPr>
              <a:t>odds</a:t>
            </a:r>
            <a:r>
              <a:rPr lang="fr-FR" sz="1200" kern="1200" dirty="0">
                <a:solidFill>
                  <a:schemeClr val="tx1"/>
                </a:solidFill>
                <a:effectLst/>
                <a:latin typeface="+mn-lt"/>
                <a:ea typeface="+mn-ea"/>
                <a:cs typeface="+mn-cs"/>
              </a:rPr>
              <a:t> ratio ajusté est forcément incluse dans les bornes de son intervalle de son confiance (puisque celui-ci est calculé à partir de l’OR), et cela ne va pas à l’encontre d’une association statistiquement significative. C’est le fait qu’il</a:t>
            </a:r>
            <a:r>
              <a:rPr lang="fr-FR" sz="1200" kern="1200" baseline="0" dirty="0">
                <a:solidFill>
                  <a:schemeClr val="tx1"/>
                </a:solidFill>
                <a:effectLst/>
                <a:latin typeface="+mn-lt"/>
                <a:ea typeface="+mn-ea"/>
                <a:cs typeface="+mn-cs"/>
              </a:rPr>
              <a:t> y ait 1 dans l’intervalle de confiance qui </a:t>
            </a:r>
            <a:r>
              <a:rPr lang="fr-FR" sz="1200" kern="1200" dirty="0">
                <a:solidFill>
                  <a:schemeClr val="tx1"/>
                </a:solidFill>
                <a:effectLst/>
                <a:latin typeface="+mn-lt"/>
                <a:ea typeface="+mn-ea"/>
                <a:cs typeface="+mn-cs"/>
              </a:rPr>
              <a:t>va à l’encontre d’une association statistiquement sign</a:t>
            </a:r>
            <a:r>
              <a:rPr lang="fr-FR" sz="1200" kern="1200" baseline="0" dirty="0">
                <a:solidFill>
                  <a:schemeClr val="tx1"/>
                </a:solidFill>
                <a:effectLst/>
                <a:latin typeface="+mn-lt"/>
                <a:ea typeface="+mn-ea"/>
                <a:cs typeface="+mn-cs"/>
              </a:rPr>
              <a:t>ificative</a:t>
            </a:r>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 </a:t>
            </a:r>
          </a:p>
          <a:p>
            <a:r>
              <a:rPr lang="fr-FR" sz="1200" b="1" kern="1200" dirty="0">
                <a:solidFill>
                  <a:schemeClr val="tx1"/>
                </a:solidFill>
                <a:effectLst/>
                <a:latin typeface="+mn-lt"/>
                <a:ea typeface="+mn-ea"/>
                <a:cs typeface="+mn-cs"/>
              </a:rPr>
              <a:t>Proposition B : VRAI</a:t>
            </a:r>
          </a:p>
          <a:p>
            <a:r>
              <a:rPr lang="fr-FR" sz="1200" kern="1200" dirty="0">
                <a:solidFill>
                  <a:schemeClr val="tx1"/>
                </a:solidFill>
                <a:effectLst/>
                <a:latin typeface="+mn-lt"/>
                <a:ea typeface="+mn-ea"/>
                <a:cs typeface="+mn-cs"/>
              </a:rPr>
              <a:t>L’association n’est pas statistiquement significative lorsque l’IC 95 % contient la valeur 1.</a:t>
            </a:r>
          </a:p>
          <a:p>
            <a:r>
              <a:rPr lang="fr-FR" sz="1200" b="1" kern="1200" dirty="0">
                <a:solidFill>
                  <a:schemeClr val="tx1"/>
                </a:solidFill>
                <a:effectLst/>
                <a:latin typeface="+mn-lt"/>
                <a:ea typeface="+mn-ea"/>
                <a:cs typeface="+mn-cs"/>
              </a:rPr>
              <a:t> </a:t>
            </a:r>
          </a:p>
          <a:p>
            <a:r>
              <a:rPr lang="fr-FR" sz="1200" b="1" kern="1200" dirty="0">
                <a:solidFill>
                  <a:schemeClr val="tx1"/>
                </a:solidFill>
                <a:effectLst/>
                <a:latin typeface="+mn-lt"/>
                <a:ea typeface="+mn-ea"/>
                <a:cs typeface="+mn-cs"/>
              </a:rPr>
              <a:t>Proposition C : FAUX</a:t>
            </a:r>
          </a:p>
          <a:p>
            <a:r>
              <a:rPr lang="fr-FR" sz="1200" kern="1200" dirty="0">
                <a:solidFill>
                  <a:schemeClr val="tx1"/>
                </a:solidFill>
                <a:effectLst/>
                <a:latin typeface="+mn-lt"/>
                <a:ea typeface="+mn-ea"/>
                <a:cs typeface="+mn-cs"/>
              </a:rPr>
              <a:t>Ce n’est pas possible, il ne s’agit pas du signe « - » mais probablement de tirets qui ont été mis dans le tableau malencontreusement!,,</a:t>
            </a:r>
          </a:p>
          <a:p>
            <a:r>
              <a:rPr lang="fr-FR" sz="1200" b="1" kern="1200" dirty="0">
                <a:solidFill>
                  <a:schemeClr val="tx1"/>
                </a:solidFill>
                <a:effectLst/>
                <a:latin typeface="+mn-lt"/>
                <a:ea typeface="+mn-ea"/>
                <a:cs typeface="+mn-cs"/>
              </a:rPr>
              <a:t> </a:t>
            </a:r>
          </a:p>
          <a:p>
            <a:r>
              <a:rPr lang="fr-FR" sz="1200" b="1" kern="1200" dirty="0">
                <a:solidFill>
                  <a:schemeClr val="tx1"/>
                </a:solidFill>
                <a:effectLst/>
                <a:latin typeface="+mn-lt"/>
                <a:ea typeface="+mn-ea"/>
                <a:cs typeface="+mn-cs"/>
              </a:rPr>
              <a:t>Proposition D : FAUX</a:t>
            </a:r>
          </a:p>
          <a:p>
            <a:r>
              <a:rPr lang="fr-FR" sz="1200" kern="1200" dirty="0">
                <a:solidFill>
                  <a:schemeClr val="tx1"/>
                </a:solidFill>
                <a:effectLst/>
                <a:latin typeface="+mn-lt"/>
                <a:ea typeface="+mn-ea"/>
                <a:cs typeface="+mn-cs"/>
              </a:rPr>
              <a:t>Les sujets sans pression psychologique au travail constituent la catégorie de référence, ce n’est pas une estimation ponctuelle. L’</a:t>
            </a:r>
            <a:r>
              <a:rPr lang="fr-FR" sz="1200" kern="1200" dirty="0" err="1">
                <a:solidFill>
                  <a:schemeClr val="tx1"/>
                </a:solidFill>
                <a:effectLst/>
                <a:latin typeface="+mn-lt"/>
                <a:ea typeface="+mn-ea"/>
                <a:cs typeface="+mn-cs"/>
              </a:rPr>
              <a:t>odds</a:t>
            </a:r>
            <a:r>
              <a:rPr lang="fr-FR" sz="1200" kern="1200" dirty="0">
                <a:solidFill>
                  <a:schemeClr val="tx1"/>
                </a:solidFill>
                <a:effectLst/>
                <a:latin typeface="+mn-lt"/>
                <a:ea typeface="+mn-ea"/>
                <a:cs typeface="+mn-cs"/>
              </a:rPr>
              <a:t> ratio est calculé pour les sujets avec pression psychologique au travail ; comparativement aux sujets sans pression psychologique au travail. Cela ne va pas à l’encontre d’une association statistiquement significative.</a:t>
            </a:r>
          </a:p>
          <a:p>
            <a:r>
              <a:rPr lang="fr-FR" sz="1200" b="1" kern="1200" dirty="0">
                <a:solidFill>
                  <a:schemeClr val="tx1"/>
                </a:solidFill>
                <a:effectLst/>
                <a:latin typeface="+mn-lt"/>
                <a:ea typeface="+mn-ea"/>
                <a:cs typeface="+mn-cs"/>
              </a:rPr>
              <a:t> </a:t>
            </a:r>
          </a:p>
          <a:p>
            <a:r>
              <a:rPr lang="fr-FR" sz="1200" b="1" kern="1200" dirty="0">
                <a:solidFill>
                  <a:schemeClr val="tx1"/>
                </a:solidFill>
                <a:effectLst/>
                <a:latin typeface="+mn-lt"/>
                <a:ea typeface="+mn-ea"/>
                <a:cs typeface="+mn-cs"/>
              </a:rPr>
              <a:t>Proposition E : FAUX</a:t>
            </a:r>
          </a:p>
          <a:p>
            <a:r>
              <a:rPr lang="fr-FR" sz="1200" kern="1200" dirty="0">
                <a:solidFill>
                  <a:schemeClr val="tx1"/>
                </a:solidFill>
                <a:effectLst/>
                <a:latin typeface="+mn-lt"/>
                <a:ea typeface="+mn-ea"/>
                <a:cs typeface="+mn-cs"/>
              </a:rPr>
              <a:t>D’après le Tableau 2, 16,9 % des cas de cancer du pancréas subissaient une pression psychologique au travail (heureusement ce n’est pas 16% des personnes avec pression psychologique qui ont développé un cancer du pancréas!)</a:t>
            </a:r>
            <a:endParaRPr lang="fr-FR" dirty="0"/>
          </a:p>
        </p:txBody>
      </p:sp>
      <p:sp>
        <p:nvSpPr>
          <p:cNvPr id="4" name="Espace réservé du numéro de diapositive 3"/>
          <p:cNvSpPr>
            <a:spLocks noGrp="1"/>
          </p:cNvSpPr>
          <p:nvPr>
            <p:ph type="sldNum" sz="quarter" idx="10"/>
          </p:nvPr>
        </p:nvSpPr>
        <p:spPr/>
        <p:txBody>
          <a:bodyPr/>
          <a:lstStyle/>
          <a:p>
            <a:fld id="{007E8D99-DCC9-B942-A8A2-C41EA3ED3CD1}" type="slidenum">
              <a:rPr lang="fr-FR" smtClean="0"/>
              <a:t>21</a:t>
            </a:fld>
            <a:endParaRPr lang="fr-FR"/>
          </a:p>
        </p:txBody>
      </p:sp>
    </p:spTree>
    <p:extLst>
      <p:ext uri="{BB962C8B-B14F-4D97-AF65-F5344CB8AC3E}">
        <p14:creationId xmlns:p14="http://schemas.microsoft.com/office/powerpoint/2010/main" val="29691176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La force de l’association entre FDR et critère </a:t>
            </a:r>
            <a:r>
              <a:rPr lang="fr-FR" baseline="0" dirty="0"/>
              <a:t>de jugement se mesure par la grandeur du RR, de l’OR, du HR, de la DR ou du coefficient de régression</a:t>
            </a:r>
          </a:p>
          <a:p>
            <a:endParaRPr lang="fr-FR" baseline="0" dirty="0"/>
          </a:p>
          <a:p>
            <a:r>
              <a:rPr lang="fr-FR" baseline="0" dirty="0"/>
              <a:t>Dans une étude CAS-TEMOIN LA FORCE DE L’ASSOCIATION ENTRE FDR ET CJ NE PEUT ETRE MESUREE QUE PAR L’OR</a:t>
            </a:r>
            <a:endParaRPr lang="fr-FR" dirty="0"/>
          </a:p>
        </p:txBody>
      </p:sp>
      <p:sp>
        <p:nvSpPr>
          <p:cNvPr id="4" name="Espace réservé du numéro de diapositive 3"/>
          <p:cNvSpPr>
            <a:spLocks noGrp="1"/>
          </p:cNvSpPr>
          <p:nvPr>
            <p:ph type="sldNum" sz="quarter" idx="10"/>
          </p:nvPr>
        </p:nvSpPr>
        <p:spPr/>
        <p:txBody>
          <a:bodyPr/>
          <a:lstStyle/>
          <a:p>
            <a:pPr>
              <a:defRPr/>
            </a:pPr>
            <a:fld id="{FA5B7F30-438B-4DE3-A5FC-0A407BCC1764}" type="slidenum">
              <a:rPr lang="fr-FR" smtClean="0"/>
              <a:pPr>
                <a:defRPr/>
              </a:pPr>
              <a:t>22</a:t>
            </a:fld>
            <a:endParaRPr lang="fr-FR"/>
          </a:p>
        </p:txBody>
      </p:sp>
    </p:spTree>
    <p:extLst>
      <p:ext uri="{BB962C8B-B14F-4D97-AF65-F5344CB8AC3E}">
        <p14:creationId xmlns:p14="http://schemas.microsoft.com/office/powerpoint/2010/main" val="12472991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Dans le cas du cancer du pancréas dont le risque de base en population est &lt;1/10.000 et l’OR maximum </a:t>
            </a:r>
            <a:r>
              <a:rPr lang="fr-FR" dirty="0" err="1"/>
              <a:t>assoxié</a:t>
            </a:r>
            <a:r>
              <a:rPr lang="fr-FR" dirty="0"/>
              <a:t> aux </a:t>
            </a:r>
            <a:r>
              <a:rPr lang="fr-FR" dirty="0" err="1"/>
              <a:t>Fdr</a:t>
            </a:r>
            <a:r>
              <a:rPr lang="fr-FR" dirty="0"/>
              <a:t> est de 3, l’OR est une bonne estimation du RR</a:t>
            </a:r>
          </a:p>
        </p:txBody>
      </p:sp>
      <p:sp>
        <p:nvSpPr>
          <p:cNvPr id="4" name="Espace réservé du numéro de diapositive 3"/>
          <p:cNvSpPr>
            <a:spLocks noGrp="1"/>
          </p:cNvSpPr>
          <p:nvPr>
            <p:ph type="sldNum" sz="quarter" idx="10"/>
          </p:nvPr>
        </p:nvSpPr>
        <p:spPr/>
        <p:txBody>
          <a:bodyPr/>
          <a:lstStyle/>
          <a:p>
            <a:fld id="{7B2A0281-1DB2-4B47-98B1-30A08B17800E}" type="slidenum">
              <a:rPr lang="fr-FR" smtClean="0"/>
              <a:t>23</a:t>
            </a:fld>
            <a:endParaRPr lang="fr-FR"/>
          </a:p>
        </p:txBody>
      </p:sp>
    </p:spTree>
    <p:extLst>
      <p:ext uri="{BB962C8B-B14F-4D97-AF65-F5344CB8AC3E}">
        <p14:creationId xmlns:p14="http://schemas.microsoft.com/office/powerpoint/2010/main" val="1177713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On attend ici des variables qui sont statistiquement significatives en analyse multivariée (tableaux 2, 3 et 4)</a:t>
            </a:r>
          </a:p>
        </p:txBody>
      </p:sp>
      <p:sp>
        <p:nvSpPr>
          <p:cNvPr id="4" name="Espace réservé du numéro de diapositive 3"/>
          <p:cNvSpPr>
            <a:spLocks noGrp="1"/>
          </p:cNvSpPr>
          <p:nvPr>
            <p:ph type="sldNum" sz="quarter" idx="10"/>
          </p:nvPr>
        </p:nvSpPr>
        <p:spPr/>
        <p:txBody>
          <a:bodyPr/>
          <a:lstStyle/>
          <a:p>
            <a:fld id="{007E8D99-DCC9-B942-A8A2-C41EA3ED3CD1}" type="slidenum">
              <a:rPr lang="fr-FR" smtClean="0"/>
              <a:t>24</a:t>
            </a:fld>
            <a:endParaRPr lang="fr-FR"/>
          </a:p>
        </p:txBody>
      </p:sp>
    </p:spTree>
    <p:extLst>
      <p:ext uri="{BB962C8B-B14F-4D97-AF65-F5344CB8AC3E}">
        <p14:creationId xmlns:p14="http://schemas.microsoft.com/office/powerpoint/2010/main" val="32963967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07E8D99-DCC9-B942-A8A2-C41EA3ED3CD1}" type="slidenum">
              <a:rPr lang="fr-FR" smtClean="0"/>
              <a:t>25</a:t>
            </a:fld>
            <a:endParaRPr lang="fr-FR"/>
          </a:p>
        </p:txBody>
      </p:sp>
    </p:spTree>
    <p:extLst>
      <p:ext uri="{BB962C8B-B14F-4D97-AF65-F5344CB8AC3E}">
        <p14:creationId xmlns:p14="http://schemas.microsoft.com/office/powerpoint/2010/main" val="41094502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07E8D99-DCC9-B942-A8A2-C41EA3ED3CD1}" type="slidenum">
              <a:rPr lang="fr-FR" smtClean="0"/>
              <a:t>26</a:t>
            </a:fld>
            <a:endParaRPr lang="fr-FR"/>
          </a:p>
        </p:txBody>
      </p:sp>
    </p:spTree>
    <p:extLst>
      <p:ext uri="{BB962C8B-B14F-4D97-AF65-F5344CB8AC3E}">
        <p14:creationId xmlns:p14="http://schemas.microsoft.com/office/powerpoint/2010/main" val="3738738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a:solidFill>
                  <a:schemeClr val="tx1"/>
                </a:solidFill>
                <a:effectLst/>
                <a:latin typeface="+mn-lt"/>
                <a:ea typeface="+mn-ea"/>
                <a:cs typeface="+mn-cs"/>
              </a:rPr>
              <a:t>Proposition A : VRAI</a:t>
            </a:r>
          </a:p>
          <a:p>
            <a:r>
              <a:rPr lang="fr-FR" sz="1200" kern="1200" dirty="0">
                <a:solidFill>
                  <a:schemeClr val="tx1"/>
                </a:solidFill>
                <a:effectLst/>
                <a:latin typeface="+mn-lt"/>
                <a:ea typeface="+mn-ea"/>
                <a:cs typeface="+mn-cs"/>
              </a:rPr>
              <a:t>Ne fait pas partie stricto</a:t>
            </a:r>
            <a:r>
              <a:rPr lang="fr-FR" sz="1200" kern="1200" baseline="0" dirty="0">
                <a:solidFill>
                  <a:schemeClr val="tx1"/>
                </a:solidFill>
                <a:effectLst/>
                <a:latin typeface="+mn-lt"/>
                <a:ea typeface="+mn-ea"/>
                <a:cs typeface="+mn-cs"/>
              </a:rPr>
              <a:t> sensu des critères de Hill, mais le fait que l’association soit toujours statistiquement significative après ajustement pour les facteurs de confusion </a:t>
            </a:r>
            <a:r>
              <a:rPr lang="fr-FR" sz="1200" kern="1200" dirty="0">
                <a:solidFill>
                  <a:schemeClr val="tx1"/>
                </a:solidFill>
                <a:effectLst/>
                <a:latin typeface="+mn-lt"/>
                <a:ea typeface="+mn-ea"/>
                <a:cs typeface="+mn-cs"/>
              </a:rPr>
              <a:t>est la 1</a:t>
            </a:r>
            <a:r>
              <a:rPr lang="fr-FR" sz="1200" kern="1200" baseline="30000" dirty="0">
                <a:solidFill>
                  <a:schemeClr val="tx1"/>
                </a:solidFill>
                <a:effectLst/>
                <a:latin typeface="+mn-lt"/>
                <a:ea typeface="+mn-ea"/>
                <a:cs typeface="+mn-cs"/>
              </a:rPr>
              <a:t>e</a:t>
            </a:r>
            <a:r>
              <a:rPr lang="fr-FR" sz="1200" kern="1200" dirty="0">
                <a:solidFill>
                  <a:schemeClr val="tx1"/>
                </a:solidFill>
                <a:effectLst/>
                <a:latin typeface="+mn-lt"/>
                <a:ea typeface="+mn-ea"/>
                <a:cs typeface="+mn-cs"/>
              </a:rPr>
              <a:t> étape obligatoire avant d’évoquer une relation causale.</a:t>
            </a:r>
          </a:p>
          <a:p>
            <a:r>
              <a:rPr lang="fr-FR" sz="1200" kern="1200" dirty="0">
                <a:solidFill>
                  <a:schemeClr val="tx1"/>
                </a:solidFill>
                <a:effectLst/>
                <a:latin typeface="+mn-lt"/>
                <a:ea typeface="+mn-ea"/>
                <a:cs typeface="+mn-cs"/>
              </a:rPr>
              <a:t> </a:t>
            </a:r>
          </a:p>
          <a:p>
            <a:r>
              <a:rPr lang="fr-FR" sz="1200" b="1" kern="1200" dirty="0">
                <a:solidFill>
                  <a:schemeClr val="tx1"/>
                </a:solidFill>
                <a:effectLst/>
                <a:latin typeface="+mn-lt"/>
                <a:ea typeface="+mn-ea"/>
                <a:cs typeface="+mn-cs"/>
              </a:rPr>
              <a:t>Proposition B : FAUX</a:t>
            </a:r>
          </a:p>
          <a:p>
            <a:r>
              <a:rPr lang="fr-FR" sz="1200" kern="1200" baseline="0" dirty="0">
                <a:solidFill>
                  <a:schemeClr val="tx1"/>
                </a:solidFill>
                <a:effectLst/>
                <a:latin typeface="+mn-lt"/>
                <a:ea typeface="+mn-ea"/>
                <a:cs typeface="+mn-cs"/>
              </a:rPr>
              <a:t>On ne peut JAMAIS affirmer dans une étude d’observation qu’on a ajusté pour TOUS les facteurs de confusion potentiels</a:t>
            </a:r>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 </a:t>
            </a:r>
          </a:p>
          <a:p>
            <a:r>
              <a:rPr lang="fr-FR" sz="1200" b="1" kern="1200" dirty="0">
                <a:solidFill>
                  <a:schemeClr val="tx1"/>
                </a:solidFill>
                <a:effectLst/>
                <a:latin typeface="+mn-lt"/>
                <a:ea typeface="+mn-ea"/>
                <a:cs typeface="+mn-cs"/>
              </a:rPr>
              <a:t>Proposition C : FAUX</a:t>
            </a:r>
            <a:endParaRPr lang="fr-FR" sz="1200" b="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La relation dose-effet est un des critères de Bradford Hill en faveur d’une relation causale </a:t>
            </a:r>
            <a:r>
              <a:rPr lang="fr-FR" sz="1200" b="0" kern="1200" dirty="0">
                <a:solidFill>
                  <a:schemeClr val="tx1"/>
                </a:solidFill>
                <a:effectLst/>
                <a:latin typeface="+mn-lt"/>
                <a:ea typeface="+mn-ea"/>
                <a:cs typeface="+mn-cs"/>
              </a:rPr>
              <a:t>MAIS ici bien que les OR aient tendance</a:t>
            </a:r>
            <a:r>
              <a:rPr lang="fr-FR" sz="1200" b="0" kern="1200" baseline="0" dirty="0">
                <a:solidFill>
                  <a:schemeClr val="tx1"/>
                </a:solidFill>
                <a:effectLst/>
                <a:latin typeface="+mn-lt"/>
                <a:ea typeface="+mn-ea"/>
                <a:cs typeface="+mn-cs"/>
              </a:rPr>
              <a:t> à augmenter par rapport à la référence (OR1 1/1.97/3.85, et OR2: 1/1.55/1.94), </a:t>
            </a:r>
          </a:p>
          <a:p>
            <a:r>
              <a:rPr lang="fr-FR" sz="1200" b="0" kern="1200" baseline="0" dirty="0">
                <a:solidFill>
                  <a:schemeClr val="tx1"/>
                </a:solidFill>
                <a:effectLst/>
                <a:latin typeface="+mn-lt"/>
                <a:ea typeface="+mn-ea"/>
                <a:cs typeface="+mn-cs"/>
              </a:rPr>
              <a:t>pour les OR1 on ne dispose pas des résultats du test du chi-deux tendance (« p trend ») et comme les </a:t>
            </a:r>
            <a:r>
              <a:rPr lang="fr-FR" sz="1200" b="0" kern="1200" baseline="0" dirty="0" smtClean="0">
                <a:solidFill>
                  <a:schemeClr val="tx1"/>
                </a:solidFill>
                <a:effectLst/>
                <a:latin typeface="+mn-lt"/>
                <a:ea typeface="+mn-ea"/>
                <a:cs typeface="+mn-cs"/>
              </a:rPr>
              <a:t>IC95</a:t>
            </a:r>
            <a:r>
              <a:rPr lang="fr-FR" sz="1200" b="0" kern="1200" baseline="0" dirty="0">
                <a:solidFill>
                  <a:schemeClr val="tx1"/>
                </a:solidFill>
                <a:effectLst/>
                <a:latin typeface="+mn-lt"/>
                <a:ea typeface="+mn-ea"/>
                <a:cs typeface="+mn-cs"/>
              </a:rPr>
              <a:t>% se chevauchent on ne peut pas conclure à un effet-dose significatif, </a:t>
            </a:r>
          </a:p>
          <a:p>
            <a:r>
              <a:rPr lang="fr-FR" sz="1200" b="0" kern="1200" baseline="0" dirty="0">
                <a:solidFill>
                  <a:schemeClr val="tx1"/>
                </a:solidFill>
                <a:effectLst/>
                <a:latin typeface="+mn-lt"/>
                <a:ea typeface="+mn-ea"/>
                <a:cs typeface="+mn-cs"/>
              </a:rPr>
              <a:t>pour les OR2, ils ne sont carrément pas significatifs puisque </a:t>
            </a:r>
            <a:r>
              <a:rPr lang="fr-FR" sz="1200" b="0" kern="1200" baseline="0" dirty="0" smtClean="0">
                <a:solidFill>
                  <a:schemeClr val="tx1"/>
                </a:solidFill>
                <a:effectLst/>
                <a:latin typeface="+mn-lt"/>
                <a:ea typeface="+mn-ea"/>
                <a:cs typeface="+mn-cs"/>
              </a:rPr>
              <a:t>l’IC95</a:t>
            </a:r>
            <a:r>
              <a:rPr lang="fr-FR" sz="1200" b="0" kern="1200" baseline="0" dirty="0">
                <a:solidFill>
                  <a:schemeClr val="tx1"/>
                </a:solidFill>
                <a:effectLst/>
                <a:latin typeface="+mn-lt"/>
                <a:ea typeface="+mn-ea"/>
                <a:cs typeface="+mn-cs"/>
              </a:rPr>
              <a:t>% contient 1</a:t>
            </a:r>
          </a:p>
          <a:p>
            <a:endParaRPr lang="fr-FR" sz="1200" b="0" kern="1200" baseline="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endParaRPr lang="fr-FR" sz="1200" b="1"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Proposition D : FAUX</a:t>
            </a:r>
          </a:p>
          <a:p>
            <a:r>
              <a:rPr lang="fr-FR" sz="1200" kern="1200" dirty="0">
                <a:solidFill>
                  <a:schemeClr val="tx1"/>
                </a:solidFill>
                <a:effectLst/>
                <a:latin typeface="+mn-lt"/>
                <a:ea typeface="+mn-ea"/>
                <a:cs typeface="+mn-cs"/>
              </a:rPr>
              <a:t>La spécificité de la relation entre le facteur de risque étudié et la maladie est un critère en faveur d’une relation causale, mais le tabac est associé à de nombreuses maladies, il n’existe donc pas ici de spécificité de relation entre tabagisme et cancer du pancréas.</a:t>
            </a:r>
          </a:p>
          <a:p>
            <a:r>
              <a:rPr lang="fr-FR" sz="1200" b="1" kern="1200" dirty="0">
                <a:solidFill>
                  <a:schemeClr val="tx1"/>
                </a:solidFill>
                <a:effectLst/>
                <a:latin typeface="+mn-lt"/>
                <a:ea typeface="+mn-ea"/>
                <a:cs typeface="+mn-cs"/>
              </a:rPr>
              <a:t> </a:t>
            </a:r>
          </a:p>
          <a:p>
            <a:r>
              <a:rPr lang="fr-FR" sz="1200" b="1" kern="1200" dirty="0">
                <a:solidFill>
                  <a:schemeClr val="tx1"/>
                </a:solidFill>
                <a:effectLst/>
                <a:latin typeface="+mn-lt"/>
                <a:ea typeface="+mn-ea"/>
                <a:cs typeface="+mn-cs"/>
              </a:rPr>
              <a:t>Proposition E : VRAI</a:t>
            </a:r>
          </a:p>
          <a:p>
            <a:r>
              <a:rPr lang="fr-FR" sz="1200" kern="1200" dirty="0">
                <a:solidFill>
                  <a:schemeClr val="tx1"/>
                </a:solidFill>
                <a:effectLst/>
                <a:latin typeface="+mn-lt"/>
                <a:ea typeface="+mn-ea"/>
                <a:cs typeface="+mn-cs"/>
              </a:rPr>
              <a:t>La cohérence de l’association dans différentes études (cohérence externe) est aussi un critère de présomption de causalité de Bradford-Hill.</a:t>
            </a:r>
            <a:r>
              <a:rPr lang="fr-FR" sz="1200" kern="1200" baseline="0" dirty="0">
                <a:solidFill>
                  <a:schemeClr val="tx1"/>
                </a:solidFill>
                <a:effectLst/>
                <a:latin typeface="+mn-lt"/>
                <a:ea typeface="+mn-ea"/>
                <a:cs typeface="+mn-cs"/>
              </a:rPr>
              <a:t> Ici les auteurs citent des études qui ont déjà mis en évidence une association entre tabac et cancer du pancréas</a:t>
            </a:r>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007E8D99-DCC9-B942-A8A2-C41EA3ED3CD1}" type="slidenum">
              <a:rPr lang="fr-FR" smtClean="0"/>
              <a:t>27</a:t>
            </a:fld>
            <a:endParaRPr lang="fr-FR"/>
          </a:p>
        </p:txBody>
      </p:sp>
    </p:spTree>
    <p:extLst>
      <p:ext uri="{BB962C8B-B14F-4D97-AF65-F5344CB8AC3E}">
        <p14:creationId xmlns:p14="http://schemas.microsoft.com/office/powerpoint/2010/main" val="37174503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critère chronologie peut être un problème dans les études cas-témoins par exemple ici, le diabète peut aussi </a:t>
            </a:r>
            <a:r>
              <a:rPr lang="fr-FR"/>
              <a:t>bien etre </a:t>
            </a:r>
            <a:r>
              <a:rPr lang="fr-FR" dirty="0"/>
              <a:t>une conséquence du cancer du pancréas qu’un facteur de risque</a:t>
            </a:r>
          </a:p>
        </p:txBody>
      </p:sp>
      <p:sp>
        <p:nvSpPr>
          <p:cNvPr id="4" name="Espace réservé du numéro de diapositive 3"/>
          <p:cNvSpPr>
            <a:spLocks noGrp="1"/>
          </p:cNvSpPr>
          <p:nvPr>
            <p:ph type="sldNum" sz="quarter" idx="10"/>
          </p:nvPr>
        </p:nvSpPr>
        <p:spPr/>
        <p:txBody>
          <a:bodyPr/>
          <a:lstStyle/>
          <a:p>
            <a:fld id="{007E8D99-DCC9-B942-A8A2-C41EA3ED3CD1}" type="slidenum">
              <a:rPr lang="fr-FR" smtClean="0"/>
              <a:t>28</a:t>
            </a:fld>
            <a:endParaRPr lang="fr-FR"/>
          </a:p>
        </p:txBody>
      </p:sp>
    </p:spTree>
    <p:extLst>
      <p:ext uri="{BB962C8B-B14F-4D97-AF65-F5344CB8AC3E}">
        <p14:creationId xmlns:p14="http://schemas.microsoft.com/office/powerpoint/2010/main" val="7217747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1" kern="1200" dirty="0">
                <a:solidFill>
                  <a:schemeClr val="tx1"/>
                </a:solidFill>
                <a:effectLst/>
                <a:latin typeface="+mn-lt"/>
                <a:ea typeface="+mn-ea"/>
                <a:cs typeface="+mn-cs"/>
              </a:rPr>
              <a:t>Proposition A : VRAI</a:t>
            </a:r>
            <a:endParaRPr lang="fr-FR" sz="1200" b="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which may be due to abnormal islet cell function »</a:t>
            </a:r>
            <a:endParaRPr lang="fr-FR"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fr-FR"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Proposition B : VRAI</a:t>
            </a:r>
            <a:endParaRPr lang="fr-FR" sz="1200" b="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because diabetes could be a sequela of pancreatic cancer »</a:t>
            </a:r>
            <a:endParaRPr lang="fr-FR"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fr-FR" sz="1200" b="1"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Proposition C : VRAI</a:t>
            </a:r>
          </a:p>
          <a:p>
            <a:r>
              <a:rPr lang="fr-FR" sz="1200" kern="1200" dirty="0">
                <a:solidFill>
                  <a:schemeClr val="tx1"/>
                </a:solidFill>
                <a:effectLst/>
                <a:latin typeface="+mn-lt"/>
                <a:ea typeface="+mn-ea"/>
                <a:cs typeface="+mn-cs"/>
              </a:rPr>
              <a:t>Ce critère n’est pas mentionné dans l’article, mais il n’est pas possible de l’exclure, </a:t>
            </a:r>
            <a:r>
              <a:rPr lang="fr-FR" sz="1200" b="1" kern="1200" dirty="0">
                <a:solidFill>
                  <a:schemeClr val="tx1"/>
                </a:solidFill>
                <a:effectLst/>
                <a:latin typeface="+mn-lt"/>
                <a:ea typeface="+mn-ea"/>
                <a:cs typeface="+mn-cs"/>
              </a:rPr>
              <a:t>on ne peut JAMAIS être certain que tous les facteurs de confusion potentiels ont été pris en compte</a:t>
            </a:r>
          </a:p>
          <a:p>
            <a:r>
              <a:rPr lang="fr-FR" sz="1200" b="1"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Proposition D : FAUX</a:t>
            </a:r>
            <a:endParaRPr lang="fr-FR" sz="1200" b="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metformin is associated with decreased risk pancreatic malignancy »</a:t>
            </a:r>
            <a:endParaRPr lang="fr-FR"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fr-FR" sz="1200" b="1"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Proposition E : VRAI</a:t>
            </a:r>
          </a:p>
          <a:p>
            <a:r>
              <a:rPr lang="fr-FR" sz="1200" kern="1200" dirty="0">
                <a:solidFill>
                  <a:schemeClr val="tx1"/>
                </a:solidFill>
                <a:effectLst/>
                <a:latin typeface="+mn-lt"/>
                <a:ea typeface="+mn-ea"/>
                <a:cs typeface="+mn-cs"/>
              </a:rPr>
              <a:t>Ce critère n’est pas mentionné dans l’article, mais il n’est pas possible de l’exclure car on ne sait pas si un diabète a été systématiquement recherché chez les témoins, et si oui, on ne sait pas de quelle façon (simple questionnaire? Dosage glycémie? (probablement pas) etc…) , </a:t>
            </a:r>
            <a:r>
              <a:rPr lang="fr-FR" sz="1200" b="1" kern="1200" dirty="0">
                <a:solidFill>
                  <a:schemeClr val="tx1"/>
                </a:solidFill>
                <a:effectLst/>
                <a:latin typeface="+mn-lt"/>
                <a:ea typeface="+mn-ea"/>
                <a:cs typeface="+mn-cs"/>
              </a:rPr>
              <a:t>on ne peut JAMAIS être certain qu’il n’y a pas de biais de mesure de l’exposition</a:t>
            </a:r>
            <a:endParaRPr lang="fr-FR" dirty="0"/>
          </a:p>
        </p:txBody>
      </p:sp>
      <p:sp>
        <p:nvSpPr>
          <p:cNvPr id="4" name="Espace réservé du numéro de diapositive 3"/>
          <p:cNvSpPr>
            <a:spLocks noGrp="1"/>
          </p:cNvSpPr>
          <p:nvPr>
            <p:ph type="sldNum" sz="quarter" idx="10"/>
          </p:nvPr>
        </p:nvSpPr>
        <p:spPr/>
        <p:txBody>
          <a:bodyPr/>
          <a:lstStyle/>
          <a:p>
            <a:fld id="{007E8D99-DCC9-B942-A8A2-C41EA3ED3CD1}" type="slidenum">
              <a:rPr lang="fr-FR" smtClean="0"/>
              <a:t>29</a:t>
            </a:fld>
            <a:endParaRPr lang="fr-FR"/>
          </a:p>
        </p:txBody>
      </p:sp>
    </p:spTree>
    <p:extLst>
      <p:ext uri="{BB962C8B-B14F-4D97-AF65-F5344CB8AC3E}">
        <p14:creationId xmlns:p14="http://schemas.microsoft.com/office/powerpoint/2010/main" val="3139570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Cette question est en lien avec l’</a:t>
            </a:r>
            <a:r>
              <a:rPr lang="fr-FR" sz="1200" kern="1200" dirty="0" err="1">
                <a:solidFill>
                  <a:schemeClr val="tx1"/>
                </a:solidFill>
                <a:effectLst/>
                <a:latin typeface="+mn-lt"/>
                <a:ea typeface="+mn-ea"/>
                <a:cs typeface="+mn-cs"/>
              </a:rPr>
              <a:t>extrapolabilité</a:t>
            </a:r>
            <a:r>
              <a:rPr lang="fr-FR" sz="1200" kern="1200" dirty="0">
                <a:solidFill>
                  <a:schemeClr val="tx1"/>
                </a:solidFill>
                <a:effectLst/>
                <a:latin typeface="+mn-lt"/>
                <a:ea typeface="+mn-ea"/>
                <a:cs typeface="+mn-cs"/>
              </a:rPr>
              <a:t> c’est-à-dire avec la Validité Externe (</a:t>
            </a:r>
            <a:r>
              <a:rPr lang="fr-FR" sz="1200" kern="1200" dirty="0" err="1">
                <a:solidFill>
                  <a:schemeClr val="tx1"/>
                </a:solidFill>
                <a:effectLst/>
                <a:latin typeface="+mn-lt"/>
                <a:ea typeface="+mn-ea"/>
                <a:cs typeface="+mn-cs"/>
              </a:rPr>
              <a:t>généralisabilité</a:t>
            </a:r>
            <a:r>
              <a:rPr lang="fr-FR" sz="1200" kern="1200" dirty="0">
                <a:solidFill>
                  <a:schemeClr val="tx1"/>
                </a:solidFill>
                <a:effectLst/>
                <a:latin typeface="+mn-lt"/>
                <a:ea typeface="+mn-ea"/>
                <a:cs typeface="+mn-cs"/>
              </a:rPr>
              <a:t>)</a:t>
            </a:r>
          </a:p>
          <a:p>
            <a:r>
              <a:rPr lang="fr-FR" sz="1200" kern="1200" dirty="0">
                <a:solidFill>
                  <a:schemeClr val="tx1"/>
                </a:solidFill>
                <a:effectLst/>
                <a:latin typeface="+mn-lt"/>
                <a:ea typeface="+mn-ea"/>
                <a:cs typeface="+mn-cs"/>
              </a:rPr>
              <a:t> </a:t>
            </a:r>
          </a:p>
          <a:p>
            <a:r>
              <a:rPr lang="fr-FR" sz="1200" b="1" kern="1200" dirty="0">
                <a:solidFill>
                  <a:schemeClr val="tx1"/>
                </a:solidFill>
                <a:effectLst/>
                <a:latin typeface="+mn-lt"/>
                <a:ea typeface="+mn-ea"/>
                <a:cs typeface="+mn-cs"/>
              </a:rPr>
              <a:t>Proposition A : FAUX</a:t>
            </a:r>
          </a:p>
          <a:p>
            <a:r>
              <a:rPr lang="fr-FR" sz="1200" kern="1200" dirty="0">
                <a:solidFill>
                  <a:schemeClr val="tx1"/>
                </a:solidFill>
                <a:effectLst/>
                <a:latin typeface="+mn-lt"/>
                <a:ea typeface="+mn-ea"/>
                <a:cs typeface="+mn-cs"/>
              </a:rPr>
              <a:t>Influe sur le risque de biais (validité interne) mais n’influe pas sur la validité externe</a:t>
            </a:r>
          </a:p>
          <a:p>
            <a:r>
              <a:rPr lang="fr-FR" sz="1200" b="1" kern="1200" dirty="0">
                <a:solidFill>
                  <a:schemeClr val="tx1"/>
                </a:solidFill>
                <a:effectLst/>
                <a:latin typeface="+mn-lt"/>
                <a:ea typeface="+mn-ea"/>
                <a:cs typeface="+mn-cs"/>
              </a:rPr>
              <a:t> </a:t>
            </a:r>
          </a:p>
          <a:p>
            <a:r>
              <a:rPr lang="fr-FR" sz="1200" b="1" kern="1200" dirty="0">
                <a:solidFill>
                  <a:schemeClr val="tx1"/>
                </a:solidFill>
                <a:effectLst/>
                <a:latin typeface="+mn-lt"/>
                <a:ea typeface="+mn-ea"/>
                <a:cs typeface="+mn-cs"/>
              </a:rPr>
              <a:t>Proposition B : FAUX</a:t>
            </a:r>
          </a:p>
          <a:p>
            <a:r>
              <a:rPr lang="fr-FR" sz="1200" kern="1200" dirty="0">
                <a:solidFill>
                  <a:schemeClr val="tx1"/>
                </a:solidFill>
                <a:effectLst/>
                <a:latin typeface="+mn-lt"/>
                <a:ea typeface="+mn-ea"/>
                <a:cs typeface="+mn-cs"/>
              </a:rPr>
              <a:t>Cela pourrait être vrai avec une pathologie plus bénigne pour laquelle seuls les cas graves sont hospitalisés. Dans le cas présent, tous les cas de cancer du pancréas sont pris en charge à l’hôpital en France donc cela ne devrait pas être un problème</a:t>
            </a:r>
          </a:p>
          <a:p>
            <a:r>
              <a:rPr lang="fr-FR" sz="1200" b="1" kern="1200" dirty="0">
                <a:solidFill>
                  <a:schemeClr val="tx1"/>
                </a:solidFill>
                <a:effectLst/>
                <a:latin typeface="+mn-lt"/>
                <a:ea typeface="+mn-ea"/>
                <a:cs typeface="+mn-cs"/>
              </a:rPr>
              <a:t> </a:t>
            </a:r>
          </a:p>
          <a:p>
            <a:r>
              <a:rPr lang="fr-FR" sz="1200" b="1" kern="1200" dirty="0">
                <a:solidFill>
                  <a:schemeClr val="tx1"/>
                </a:solidFill>
                <a:effectLst/>
                <a:latin typeface="+mn-lt"/>
                <a:ea typeface="+mn-ea"/>
                <a:cs typeface="+mn-cs"/>
              </a:rPr>
              <a:t>Proposition C : VRAI</a:t>
            </a:r>
          </a:p>
          <a:p>
            <a:r>
              <a:rPr lang="fr-FR" sz="1200" kern="1200" dirty="0">
                <a:solidFill>
                  <a:schemeClr val="tx1"/>
                </a:solidFill>
                <a:effectLst/>
                <a:latin typeface="+mn-lt"/>
                <a:ea typeface="+mn-ea"/>
                <a:cs typeface="+mn-cs"/>
              </a:rPr>
              <a:t>Cette proportion est différente de la proportion d’agriculteurs en France et contribue donc à diminuer la Validité Externe/l’</a:t>
            </a:r>
            <a:r>
              <a:rPr lang="fr-FR" sz="1200" kern="1200" dirty="0" err="1">
                <a:solidFill>
                  <a:schemeClr val="tx1"/>
                </a:solidFill>
                <a:effectLst/>
                <a:latin typeface="+mn-lt"/>
                <a:ea typeface="+mn-ea"/>
                <a:cs typeface="+mn-cs"/>
              </a:rPr>
              <a:t>extrapolabilité</a:t>
            </a:r>
            <a:r>
              <a:rPr lang="fr-FR" sz="1200" kern="1200" dirty="0">
                <a:solidFill>
                  <a:schemeClr val="tx1"/>
                </a:solidFill>
                <a:effectLst/>
                <a:latin typeface="+mn-lt"/>
                <a:ea typeface="+mn-ea"/>
                <a:cs typeface="+mn-cs"/>
              </a:rPr>
              <a:t> (populations non comparables)</a:t>
            </a:r>
          </a:p>
          <a:p>
            <a:r>
              <a:rPr lang="fr-FR" sz="1200" b="1" kern="1200" dirty="0">
                <a:solidFill>
                  <a:schemeClr val="tx1"/>
                </a:solidFill>
                <a:effectLst/>
                <a:latin typeface="+mn-lt"/>
                <a:ea typeface="+mn-ea"/>
                <a:cs typeface="+mn-cs"/>
              </a:rPr>
              <a:t> </a:t>
            </a:r>
          </a:p>
          <a:p>
            <a:r>
              <a:rPr lang="fr-FR" sz="1200" b="1" kern="1200" dirty="0">
                <a:solidFill>
                  <a:schemeClr val="tx1"/>
                </a:solidFill>
                <a:effectLst/>
                <a:latin typeface="+mn-lt"/>
                <a:ea typeface="+mn-ea"/>
                <a:cs typeface="+mn-cs"/>
              </a:rPr>
              <a:t>Proposition D : FAUX</a:t>
            </a:r>
          </a:p>
          <a:p>
            <a:r>
              <a:rPr lang="fr-FR" sz="1200" b="0" kern="1200" dirty="0">
                <a:solidFill>
                  <a:schemeClr val="tx1"/>
                </a:solidFill>
                <a:effectLst/>
                <a:latin typeface="+mn-lt"/>
                <a:ea typeface="+mn-ea"/>
                <a:cs typeface="+mn-cs"/>
              </a:rPr>
              <a:t>Influe sur le risque de biais (validité interne) mais n’influe pas sur la validité externe</a:t>
            </a:r>
            <a:endParaRPr lang="fr-FR" sz="1200" b="1"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 </a:t>
            </a:r>
          </a:p>
          <a:p>
            <a:r>
              <a:rPr lang="fr-FR" sz="1200" b="1" kern="1200" dirty="0">
                <a:solidFill>
                  <a:schemeClr val="tx1"/>
                </a:solidFill>
                <a:effectLst/>
                <a:latin typeface="+mn-lt"/>
                <a:ea typeface="+mn-ea"/>
                <a:cs typeface="+mn-cs"/>
              </a:rPr>
              <a:t>Proposition E : VRAI</a:t>
            </a:r>
          </a:p>
          <a:p>
            <a:r>
              <a:rPr lang="fr-FR" sz="1200" kern="1200" dirty="0">
                <a:solidFill>
                  <a:schemeClr val="tx1"/>
                </a:solidFill>
                <a:effectLst/>
                <a:latin typeface="+mn-lt"/>
                <a:ea typeface="+mn-ea"/>
                <a:cs typeface="+mn-cs"/>
              </a:rPr>
              <a:t>Cette ethnie est probablement très peu représentée en France qui contribue donc à diminuer l’</a:t>
            </a:r>
            <a:r>
              <a:rPr lang="fr-FR" sz="1200" kern="1200" dirty="0" err="1">
                <a:solidFill>
                  <a:schemeClr val="tx1"/>
                </a:solidFill>
                <a:effectLst/>
                <a:latin typeface="+mn-lt"/>
                <a:ea typeface="+mn-ea"/>
                <a:cs typeface="+mn-cs"/>
              </a:rPr>
              <a:t>extrapolabilité</a:t>
            </a:r>
            <a:r>
              <a:rPr lang="fr-FR" sz="1200" kern="1200" dirty="0">
                <a:solidFill>
                  <a:schemeClr val="tx1"/>
                </a:solidFill>
                <a:effectLst/>
                <a:latin typeface="+mn-lt"/>
                <a:ea typeface="+mn-ea"/>
                <a:cs typeface="+mn-cs"/>
              </a:rPr>
              <a:t> des résultats aux contexte français</a:t>
            </a:r>
            <a:endParaRPr lang="fr-FR" dirty="0"/>
          </a:p>
        </p:txBody>
      </p:sp>
      <p:sp>
        <p:nvSpPr>
          <p:cNvPr id="4" name="Espace réservé du numéro de diapositive 3"/>
          <p:cNvSpPr>
            <a:spLocks noGrp="1"/>
          </p:cNvSpPr>
          <p:nvPr>
            <p:ph type="sldNum" sz="quarter" idx="10"/>
          </p:nvPr>
        </p:nvSpPr>
        <p:spPr/>
        <p:txBody>
          <a:bodyPr/>
          <a:lstStyle/>
          <a:p>
            <a:fld id="{007E8D99-DCC9-B942-A8A2-C41EA3ED3CD1}" type="slidenum">
              <a:rPr lang="fr-FR" smtClean="0"/>
              <a:t>30</a:t>
            </a:fld>
            <a:endParaRPr lang="fr-FR"/>
          </a:p>
        </p:txBody>
      </p:sp>
    </p:spTree>
    <p:extLst>
      <p:ext uri="{BB962C8B-B14F-4D97-AF65-F5344CB8AC3E}">
        <p14:creationId xmlns:p14="http://schemas.microsoft.com/office/powerpoint/2010/main" val="2449093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07E8D99-DCC9-B942-A8A2-C41EA3ED3CD1}" type="slidenum">
              <a:rPr lang="fr-FR" smtClean="0"/>
              <a:t>3</a:t>
            </a:fld>
            <a:endParaRPr lang="fr-FR"/>
          </a:p>
        </p:txBody>
      </p:sp>
    </p:spTree>
    <p:extLst>
      <p:ext uri="{BB962C8B-B14F-4D97-AF65-F5344CB8AC3E}">
        <p14:creationId xmlns:p14="http://schemas.microsoft.com/office/powerpoint/2010/main" val="21000261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a:solidFill>
                  <a:schemeClr val="tx1"/>
                </a:solidFill>
                <a:effectLst/>
                <a:latin typeface="+mn-lt"/>
                <a:ea typeface="+mn-ea"/>
                <a:cs typeface="+mn-cs"/>
              </a:rPr>
              <a:t>Proposition A : FAUX</a:t>
            </a:r>
          </a:p>
          <a:p>
            <a:r>
              <a:rPr lang="fr-FR" sz="1200" kern="1200" dirty="0">
                <a:solidFill>
                  <a:schemeClr val="tx1"/>
                </a:solidFill>
                <a:effectLst/>
                <a:latin typeface="+mn-lt"/>
                <a:ea typeface="+mn-ea"/>
                <a:cs typeface="+mn-cs"/>
              </a:rPr>
              <a:t>Les résultats ne permettent pas d’évaluer le risque de cancer du pancréas pour des consommations de tabac &lt;20 paquets-années (classe de référence).</a:t>
            </a:r>
          </a:p>
          <a:p>
            <a:r>
              <a:rPr lang="fr-FR" sz="1200" b="1" kern="1200" dirty="0">
                <a:solidFill>
                  <a:schemeClr val="tx1"/>
                </a:solidFill>
                <a:effectLst/>
                <a:latin typeface="+mn-lt"/>
                <a:ea typeface="+mn-ea"/>
                <a:cs typeface="+mn-cs"/>
              </a:rPr>
              <a:t> </a:t>
            </a:r>
          </a:p>
          <a:p>
            <a:r>
              <a:rPr lang="fr-FR" sz="1200" b="1" kern="1200" dirty="0">
                <a:solidFill>
                  <a:schemeClr val="tx1"/>
                </a:solidFill>
                <a:effectLst/>
                <a:latin typeface="+mn-lt"/>
                <a:ea typeface="+mn-ea"/>
                <a:cs typeface="+mn-cs"/>
              </a:rPr>
              <a:t>Proposition B : FAUX</a:t>
            </a:r>
          </a:p>
          <a:p>
            <a:r>
              <a:rPr lang="fr-FR" sz="1200" kern="1200" dirty="0">
                <a:solidFill>
                  <a:schemeClr val="tx1"/>
                </a:solidFill>
                <a:effectLst/>
                <a:latin typeface="+mn-lt"/>
                <a:ea typeface="+mn-ea"/>
                <a:cs typeface="+mn-cs"/>
              </a:rPr>
              <a:t>L’étude n’évaluait pas l’association entre consommation de metformine et cancer du pancréas.</a:t>
            </a:r>
          </a:p>
          <a:p>
            <a:r>
              <a:rPr lang="fr-FR" sz="1200" b="1" kern="1200" dirty="0">
                <a:solidFill>
                  <a:schemeClr val="tx1"/>
                </a:solidFill>
                <a:effectLst/>
                <a:latin typeface="+mn-lt"/>
                <a:ea typeface="+mn-ea"/>
                <a:cs typeface="+mn-cs"/>
              </a:rPr>
              <a:t> </a:t>
            </a:r>
          </a:p>
          <a:p>
            <a:r>
              <a:rPr lang="fr-FR" sz="1200" b="1" kern="1200" dirty="0">
                <a:solidFill>
                  <a:schemeClr val="tx1"/>
                </a:solidFill>
                <a:effectLst/>
                <a:latin typeface="+mn-lt"/>
                <a:ea typeface="+mn-ea"/>
                <a:cs typeface="+mn-cs"/>
              </a:rPr>
              <a:t>Proposition C : FAUX</a:t>
            </a:r>
          </a:p>
          <a:p>
            <a:r>
              <a:rPr lang="fr-FR" sz="1200" kern="1200" dirty="0">
                <a:solidFill>
                  <a:schemeClr val="tx1"/>
                </a:solidFill>
                <a:effectLst/>
                <a:latin typeface="+mn-lt"/>
                <a:ea typeface="+mn-ea"/>
                <a:cs typeface="+mn-cs"/>
              </a:rPr>
              <a:t>Bien que les antécédents familiaux de cancer du pancréas soient un facteur de risque de cancer du pancréas, les résultats ne permettent pas de préconiser une telle stratégie. Pour répondre à cette question il faudrait mener une étude spécifique comparant dans un essai randomisé les avantages et les inconvénients d’une stratégie de dépistage par tomodensitométrie annuelle versus pas de dépistage systématique chez les sujets ayant des ATCD familiaux de cancer du pancréas</a:t>
            </a:r>
          </a:p>
          <a:p>
            <a:r>
              <a:rPr lang="fr-FR" sz="1200" b="1" kern="1200" dirty="0">
                <a:solidFill>
                  <a:schemeClr val="tx1"/>
                </a:solidFill>
                <a:effectLst/>
                <a:latin typeface="+mn-lt"/>
                <a:ea typeface="+mn-ea"/>
                <a:cs typeface="+mn-cs"/>
              </a:rPr>
              <a:t> </a:t>
            </a:r>
          </a:p>
          <a:p>
            <a:r>
              <a:rPr lang="fr-FR" sz="1200" b="1" kern="1200" dirty="0">
                <a:solidFill>
                  <a:schemeClr val="tx1"/>
                </a:solidFill>
                <a:effectLst/>
                <a:latin typeface="+mn-lt"/>
                <a:ea typeface="+mn-ea"/>
                <a:cs typeface="+mn-cs"/>
              </a:rPr>
              <a:t>Proposition D : FAUX</a:t>
            </a:r>
          </a:p>
          <a:p>
            <a:r>
              <a:rPr lang="fr-FR" sz="1200" kern="1200" dirty="0">
                <a:solidFill>
                  <a:schemeClr val="tx1"/>
                </a:solidFill>
                <a:effectLst/>
                <a:latin typeface="+mn-lt"/>
                <a:ea typeface="+mn-ea"/>
                <a:cs typeface="+mn-cs"/>
              </a:rPr>
              <a:t>Aucune association statistiquement significative n’a été retrouvée entre consommation d’alcool et cancer du pancréas dans l’étude, mais cela peut être dû à des biais, notamment à des biais de mesure des consommations d’alcool (le nombre de sujets déclarant une consommation d’alcool est d’ailleurs extrêmement </a:t>
            </a:r>
            <a:r>
              <a:rPr lang="fr-FR" sz="1200" kern="1200" dirty="0" err="1">
                <a:solidFill>
                  <a:schemeClr val="tx1"/>
                </a:solidFill>
                <a:effectLst/>
                <a:latin typeface="+mn-lt"/>
                <a:ea typeface="+mn-ea"/>
                <a:cs typeface="+mn-cs"/>
              </a:rPr>
              <a:t>faible,,,biais</a:t>
            </a:r>
            <a:r>
              <a:rPr lang="fr-FR" sz="1200" kern="1200" dirty="0">
                <a:solidFill>
                  <a:schemeClr val="tx1"/>
                </a:solidFill>
                <a:effectLst/>
                <a:latin typeface="+mn-lt"/>
                <a:ea typeface="+mn-ea"/>
                <a:cs typeface="+mn-cs"/>
              </a:rPr>
              <a:t> de désirabilité sociale?). La possibilité qu’il existe en réalité une association ne peut donc pas être exclue.</a:t>
            </a:r>
          </a:p>
          <a:p>
            <a:r>
              <a:rPr lang="fr-FR" sz="1200" b="1" kern="1200" dirty="0">
                <a:solidFill>
                  <a:schemeClr val="tx1"/>
                </a:solidFill>
                <a:effectLst/>
                <a:latin typeface="+mn-lt"/>
                <a:ea typeface="+mn-ea"/>
                <a:cs typeface="+mn-cs"/>
              </a:rPr>
              <a:t> </a:t>
            </a:r>
          </a:p>
          <a:p>
            <a:r>
              <a:rPr lang="fr-FR" sz="1200" b="1" kern="1200" dirty="0">
                <a:solidFill>
                  <a:schemeClr val="tx1"/>
                </a:solidFill>
                <a:effectLst/>
                <a:latin typeface="+mn-lt"/>
                <a:ea typeface="+mn-ea"/>
                <a:cs typeface="+mn-cs"/>
              </a:rPr>
              <a:t>Proposition E : VRAI</a:t>
            </a:r>
          </a:p>
          <a:p>
            <a:r>
              <a:rPr lang="fr-FR" sz="1200" kern="1200" dirty="0">
                <a:solidFill>
                  <a:schemeClr val="tx1"/>
                </a:solidFill>
                <a:effectLst/>
                <a:latin typeface="+mn-lt"/>
                <a:ea typeface="+mn-ea"/>
                <a:cs typeface="+mn-cs"/>
              </a:rPr>
              <a:t>la consommation de thé est associée de façon statistiquement significative à une réduction du risque de cancer du pancréas (OR2=</a:t>
            </a:r>
            <a:r>
              <a:rPr lang="fr-FR" dirty="0"/>
              <a:t>0.49 (0.25–0.84) mais la relation causale n’est pas établie et cette association doit</a:t>
            </a:r>
            <a:r>
              <a:rPr lang="fr-FR" sz="1200" kern="1200" dirty="0">
                <a:solidFill>
                  <a:schemeClr val="tx1"/>
                </a:solidFill>
                <a:effectLst/>
                <a:latin typeface="+mn-lt"/>
                <a:ea typeface="+mn-ea"/>
                <a:cs typeface="+mn-cs"/>
              </a:rPr>
              <a:t> être étayée par d’autres études, afin de vérifier qu’elle ne provient pas d’un biais de confusion ou d’un biais de classement.</a:t>
            </a:r>
            <a:endParaRPr lang="fr-FR" dirty="0"/>
          </a:p>
        </p:txBody>
      </p:sp>
      <p:sp>
        <p:nvSpPr>
          <p:cNvPr id="4" name="Espace réservé du numéro de diapositive 3"/>
          <p:cNvSpPr>
            <a:spLocks noGrp="1"/>
          </p:cNvSpPr>
          <p:nvPr>
            <p:ph type="sldNum" sz="quarter" idx="10"/>
          </p:nvPr>
        </p:nvSpPr>
        <p:spPr/>
        <p:txBody>
          <a:bodyPr/>
          <a:lstStyle/>
          <a:p>
            <a:fld id="{007E8D99-DCC9-B942-A8A2-C41EA3ED3CD1}" type="slidenum">
              <a:rPr lang="fr-FR" smtClean="0"/>
              <a:t>31</a:t>
            </a:fld>
            <a:endParaRPr lang="fr-FR"/>
          </a:p>
        </p:txBody>
      </p:sp>
    </p:spTree>
    <p:extLst>
      <p:ext uri="{BB962C8B-B14F-4D97-AF65-F5344CB8AC3E}">
        <p14:creationId xmlns:p14="http://schemas.microsoft.com/office/powerpoint/2010/main" val="21918418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a:solidFill>
                  <a:schemeClr val="tx1"/>
                </a:solidFill>
                <a:effectLst/>
                <a:latin typeface="+mn-lt"/>
                <a:ea typeface="+mn-ea"/>
                <a:cs typeface="+mn-cs"/>
              </a:rPr>
              <a:t>Proposition A : FAUX</a:t>
            </a:r>
          </a:p>
          <a:p>
            <a:r>
              <a:rPr lang="fr-FR" sz="1200" kern="1200" dirty="0">
                <a:solidFill>
                  <a:schemeClr val="tx1"/>
                </a:solidFill>
                <a:effectLst/>
                <a:latin typeface="+mn-lt"/>
                <a:ea typeface="+mn-ea"/>
                <a:cs typeface="+mn-cs"/>
              </a:rPr>
              <a:t>Les études sont discordantes avec des études en faveur d’un effet protecteur du thé et des études non concluantes, ce serait plutôt un élément qui justifierait la mise en place d’un essai.</a:t>
            </a:r>
          </a:p>
          <a:p>
            <a:r>
              <a:rPr lang="fr-FR" sz="1200" kern="1200" dirty="0">
                <a:solidFill>
                  <a:schemeClr val="tx1"/>
                </a:solidFill>
                <a:effectLst/>
                <a:latin typeface="+mn-lt"/>
                <a:ea typeface="+mn-ea"/>
                <a:cs typeface="+mn-cs"/>
              </a:rPr>
              <a:t>Si il y avait discordances</a:t>
            </a:r>
            <a:r>
              <a:rPr lang="fr-FR" sz="1200" kern="1200" baseline="0" dirty="0">
                <a:solidFill>
                  <a:schemeClr val="tx1"/>
                </a:solidFill>
                <a:effectLst/>
                <a:latin typeface="+mn-lt"/>
                <a:ea typeface="+mn-ea"/>
                <a:cs typeface="+mn-cs"/>
              </a:rPr>
              <a:t> avec des études montrant un effet néfastes du thé un essai clinique ne serait pas éthique</a:t>
            </a:r>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 </a:t>
            </a:r>
          </a:p>
          <a:p>
            <a:r>
              <a:rPr lang="fr-FR" sz="1200" b="1" kern="1200" dirty="0">
                <a:solidFill>
                  <a:schemeClr val="tx1"/>
                </a:solidFill>
                <a:effectLst/>
                <a:latin typeface="+mn-lt"/>
                <a:ea typeface="+mn-ea"/>
                <a:cs typeface="+mn-cs"/>
              </a:rPr>
              <a:t>Proposition B : VRAI</a:t>
            </a:r>
          </a:p>
          <a:p>
            <a:r>
              <a:rPr lang="fr-FR" sz="1200" kern="1200" dirty="0">
                <a:solidFill>
                  <a:schemeClr val="tx1"/>
                </a:solidFill>
                <a:effectLst/>
                <a:latin typeface="+mn-lt"/>
                <a:ea typeface="+mn-ea"/>
                <a:cs typeface="+mn-cs"/>
              </a:rPr>
              <a:t>La faible incidence du cancer du pancréas est un obstacle (7/100.000/an) car il faudrait inclure un nombre gigantesque de patients dans l’essai pour observer la survenue de quelques cas.</a:t>
            </a:r>
          </a:p>
          <a:p>
            <a:r>
              <a:rPr lang="fr-FR" sz="1200" b="0" kern="1200" dirty="0">
                <a:solidFill>
                  <a:schemeClr val="tx1"/>
                </a:solidFill>
                <a:effectLst/>
                <a:latin typeface="+mn-lt"/>
                <a:ea typeface="+mn-ea"/>
                <a:cs typeface="+mn-cs"/>
              </a:rPr>
              <a:t> </a:t>
            </a:r>
            <a:endParaRPr lang="fr-FR" sz="1200" b="1"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Proposition C : FAUX</a:t>
            </a:r>
          </a:p>
          <a:p>
            <a:r>
              <a:rPr lang="fr-FR" sz="1200" kern="1200" dirty="0">
                <a:solidFill>
                  <a:schemeClr val="tx1"/>
                </a:solidFill>
                <a:effectLst/>
                <a:latin typeface="+mn-lt"/>
                <a:ea typeface="+mn-ea"/>
                <a:cs typeface="+mn-cs"/>
              </a:rPr>
              <a:t>Le rôle protecteur de la consommation de thé n’est pas prouvé</a:t>
            </a:r>
            <a:r>
              <a:rPr lang="fr-FR" sz="1200" kern="1200" baseline="0" dirty="0">
                <a:solidFill>
                  <a:schemeClr val="tx1"/>
                </a:solidFill>
                <a:effectLst/>
                <a:latin typeface="+mn-lt"/>
                <a:ea typeface="+mn-ea"/>
                <a:cs typeface="+mn-cs"/>
              </a:rPr>
              <a:t> par une étude observationnelle qui met en évidence une association significative mais dont il est difficile d’estimer la le lien de causalité</a:t>
            </a:r>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 </a:t>
            </a:r>
          </a:p>
          <a:p>
            <a:r>
              <a:rPr lang="fr-FR" sz="1200" b="1" kern="1200" dirty="0">
                <a:solidFill>
                  <a:schemeClr val="tx1"/>
                </a:solidFill>
                <a:effectLst/>
                <a:latin typeface="+mn-lt"/>
                <a:ea typeface="+mn-ea"/>
                <a:cs typeface="+mn-cs"/>
              </a:rPr>
              <a:t>Proposition D : FAUX?</a:t>
            </a:r>
          </a:p>
          <a:p>
            <a:r>
              <a:rPr lang="fr-FR" sz="1200" kern="1200" dirty="0">
                <a:solidFill>
                  <a:schemeClr val="tx1"/>
                </a:solidFill>
                <a:effectLst/>
                <a:latin typeface="+mn-lt"/>
                <a:ea typeface="+mn-ea"/>
                <a:cs typeface="+mn-cs"/>
              </a:rPr>
              <a:t>Est-il possible de faire un placebo avec une autre boisson  …? </a:t>
            </a:r>
            <a:endParaRPr lang="fr-FR" sz="1200" kern="1200" dirty="0" smtClean="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 </a:t>
            </a:r>
          </a:p>
          <a:p>
            <a:r>
              <a:rPr lang="fr-FR" sz="1200" b="1" kern="1200" dirty="0">
                <a:solidFill>
                  <a:schemeClr val="tx1"/>
                </a:solidFill>
                <a:effectLst/>
                <a:latin typeface="+mn-lt"/>
                <a:ea typeface="+mn-ea"/>
                <a:cs typeface="+mn-cs"/>
              </a:rPr>
              <a:t>Proposition E : VRAI</a:t>
            </a:r>
          </a:p>
          <a:p>
            <a:r>
              <a:rPr lang="fr-FR" sz="1200" kern="1200" dirty="0">
                <a:solidFill>
                  <a:schemeClr val="tx1"/>
                </a:solidFill>
                <a:effectLst/>
                <a:latin typeface="+mn-lt"/>
                <a:ea typeface="+mn-ea"/>
                <a:cs typeface="+mn-cs"/>
              </a:rPr>
              <a:t>Le délai important entre le début</a:t>
            </a:r>
            <a:r>
              <a:rPr lang="fr-FR" sz="1200" kern="1200" baseline="0" dirty="0">
                <a:solidFill>
                  <a:schemeClr val="tx1"/>
                </a:solidFill>
                <a:effectLst/>
                <a:latin typeface="+mn-lt"/>
                <a:ea typeface="+mn-ea"/>
                <a:cs typeface="+mn-cs"/>
              </a:rPr>
              <a:t> de l’exposition et l’</a:t>
            </a:r>
            <a:r>
              <a:rPr lang="fr-FR" sz="1200" kern="1200" dirty="0">
                <a:solidFill>
                  <a:schemeClr val="tx1"/>
                </a:solidFill>
                <a:effectLst/>
                <a:latin typeface="+mn-lt"/>
                <a:ea typeface="+mn-ea"/>
                <a:cs typeface="+mn-cs"/>
              </a:rPr>
              <a:t>apparition du cancer du pancréas est un obstacle car il faudrait attendre plusieurs années avant d’observer la survenue de cas.</a:t>
            </a:r>
            <a:endParaRPr lang="fr-FR" dirty="0"/>
          </a:p>
        </p:txBody>
      </p:sp>
      <p:sp>
        <p:nvSpPr>
          <p:cNvPr id="4" name="Espace réservé du numéro de diapositive 3"/>
          <p:cNvSpPr>
            <a:spLocks noGrp="1"/>
          </p:cNvSpPr>
          <p:nvPr>
            <p:ph type="sldNum" sz="quarter" idx="10"/>
          </p:nvPr>
        </p:nvSpPr>
        <p:spPr/>
        <p:txBody>
          <a:bodyPr/>
          <a:lstStyle/>
          <a:p>
            <a:fld id="{007E8D99-DCC9-B942-A8A2-C41EA3ED3CD1}" type="slidenum">
              <a:rPr lang="fr-FR" smtClean="0"/>
              <a:t>32</a:t>
            </a:fld>
            <a:endParaRPr lang="fr-FR"/>
          </a:p>
        </p:txBody>
      </p:sp>
    </p:spTree>
    <p:extLst>
      <p:ext uri="{BB962C8B-B14F-4D97-AF65-F5344CB8AC3E}">
        <p14:creationId xmlns:p14="http://schemas.microsoft.com/office/powerpoint/2010/main" val="657597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groupe des cas est constitué indépendamment du groupe des témoins</a:t>
            </a:r>
          </a:p>
          <a:p>
            <a:r>
              <a:rPr lang="fr-FR" b="1" dirty="0"/>
              <a:t>Les</a:t>
            </a:r>
            <a:r>
              <a:rPr lang="fr-FR" b="1" baseline="0" dirty="0"/>
              <a:t> risques de biais de sélection dans les études cas-témoins</a:t>
            </a:r>
            <a:endParaRPr lang="fr-FR" baseline="0" dirty="0"/>
          </a:p>
          <a:p>
            <a:pPr lvl="1"/>
            <a:r>
              <a:rPr lang="fr-FR" baseline="0" dirty="0"/>
              <a:t>- Si le groupe témoin a un risque de base d’être exposé inférieur ou supérieur à celui des cas pour une tout autre raison que le fait qu’ils soient des cas cela peut entrainer soit une surestimation de l’OR si le risque d’être exposé des témoins est </a:t>
            </a:r>
            <a:r>
              <a:rPr lang="fr-FR" b="1" baseline="0" dirty="0"/>
              <a:t>inférieur</a:t>
            </a:r>
            <a:r>
              <a:rPr lang="fr-FR" baseline="0" dirty="0"/>
              <a:t> à celui des cas (OR= </a:t>
            </a:r>
            <a:r>
              <a:rPr lang="fr-FR" baseline="0" dirty="0" err="1"/>
              <a:t>Odd</a:t>
            </a:r>
            <a:r>
              <a:rPr lang="fr-FR" baseline="0" dirty="0"/>
              <a:t> d’exposition des cas/</a:t>
            </a:r>
            <a:r>
              <a:rPr lang="fr-FR" baseline="0" dirty="0" err="1"/>
              <a:t>Odd</a:t>
            </a:r>
            <a:r>
              <a:rPr lang="fr-FR" baseline="0" dirty="0"/>
              <a:t> d’exposition des témoins) soit une sous-estimation de l’OR si le groupe témoin a un risque d’être exposé </a:t>
            </a:r>
            <a:r>
              <a:rPr lang="fr-FR" b="1" baseline="0" dirty="0"/>
              <a:t>supérieur</a:t>
            </a:r>
            <a:r>
              <a:rPr lang="fr-FR" baseline="0" dirty="0"/>
              <a:t> à celui des cas (exemple du café et du cancer du pancréas p ex) </a:t>
            </a:r>
          </a:p>
          <a:p>
            <a:pPr lvl="1"/>
            <a:endParaRPr lang="fr-FR" baseline="0"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fr-FR" baseline="0" dirty="0"/>
              <a:t>- Si les cas ont des caractéristiques très particulières par rapport à l’ensemble des cas (surtout si ces caractéristiques ont un rapport avec le fait d’être exposé au facteur de risque étudié) </a:t>
            </a:r>
            <a:endParaRPr lang="fr-FR" dirty="0"/>
          </a:p>
          <a:p>
            <a:r>
              <a:rPr lang="fr-FR" baseline="0" dirty="0"/>
              <a:t>	</a:t>
            </a:r>
          </a:p>
          <a:p>
            <a:r>
              <a:rPr lang="fr-FR" dirty="0"/>
              <a:t>Il est rare qu’on puisse identifier</a:t>
            </a:r>
            <a:r>
              <a:rPr lang="fr-FR" baseline="0" dirty="0"/>
              <a:t> avec certitude un biais, on discute le plus souvent des risques de biais </a:t>
            </a:r>
          </a:p>
          <a:p>
            <a:endParaRPr lang="fr-FR" dirty="0"/>
          </a:p>
          <a:p>
            <a:r>
              <a:rPr lang="fr-FR" dirty="0"/>
              <a:t>Exemples de points de vigilance</a:t>
            </a:r>
            <a:r>
              <a:rPr lang="fr-FR" baseline="0" dirty="0"/>
              <a:t> dans les études cas-témoins :</a:t>
            </a:r>
            <a:endParaRPr lang="fr-FR" dirty="0"/>
          </a:p>
          <a:p>
            <a:pPr>
              <a:spcBef>
                <a:spcPct val="80000"/>
              </a:spcBef>
              <a:buClr>
                <a:schemeClr val="accent1"/>
              </a:buClr>
              <a:buFont typeface="Wingdings" panose="05000000000000000000" pitchFamily="2" charset="2"/>
              <a:buChar char="u"/>
            </a:pPr>
            <a:r>
              <a:rPr lang="fr-FR" altLang="fr-FR" b="1" dirty="0">
                <a:solidFill>
                  <a:srgbClr val="000000"/>
                </a:solidFill>
                <a:latin typeface="Garamond" panose="02020404030301010803" pitchFamily="18" charset="0"/>
              </a:rPr>
              <a:t>Les expositions chez les cas plus facilement rapportées que celles auxquelles ont été soumis les témoins (par cas et/ou</a:t>
            </a:r>
            <a:r>
              <a:rPr lang="fr-FR" altLang="fr-FR" b="1" baseline="0" dirty="0">
                <a:solidFill>
                  <a:srgbClr val="000000"/>
                </a:solidFill>
                <a:latin typeface="Garamond" panose="02020404030301010803" pitchFamily="18" charset="0"/>
              </a:rPr>
              <a:t> </a:t>
            </a:r>
            <a:r>
              <a:rPr lang="fr-FR" altLang="fr-FR" b="1" dirty="0">
                <a:solidFill>
                  <a:srgbClr val="000000"/>
                </a:solidFill>
                <a:latin typeface="Garamond" panose="02020404030301010803" pitchFamily="18" charset="0"/>
              </a:rPr>
              <a:t>enquêteurs) =&gt;surestimation de l’association</a:t>
            </a:r>
          </a:p>
          <a:p>
            <a:pPr>
              <a:spcBef>
                <a:spcPct val="80000"/>
              </a:spcBef>
              <a:buClr>
                <a:schemeClr val="accent1"/>
              </a:buClr>
              <a:buFont typeface="Wingdings" panose="05000000000000000000" pitchFamily="2" charset="2"/>
              <a:buChar char="u"/>
            </a:pPr>
            <a:r>
              <a:rPr lang="fr-FR" altLang="fr-FR" b="1" dirty="0">
                <a:solidFill>
                  <a:srgbClr val="000000"/>
                </a:solidFill>
                <a:latin typeface="Garamond" panose="02020404030301010803" pitchFamily="18" charset="0"/>
              </a:rPr>
              <a:t>Technique pour</a:t>
            </a:r>
            <a:r>
              <a:rPr lang="fr-FR" altLang="fr-FR" b="1" baseline="0" dirty="0">
                <a:solidFill>
                  <a:srgbClr val="000000"/>
                </a:solidFill>
                <a:latin typeface="Garamond" panose="02020404030301010803" pitchFamily="18" charset="0"/>
              </a:rPr>
              <a:t> réduire ce risque : </a:t>
            </a:r>
            <a:endParaRPr lang="fr-FR" altLang="fr-FR" b="1" dirty="0">
              <a:solidFill>
                <a:srgbClr val="000000"/>
              </a:solidFill>
              <a:latin typeface="Garamond" panose="02020404030301010803" pitchFamily="18" charset="0"/>
            </a:endParaRPr>
          </a:p>
          <a:p>
            <a:pPr lvl="1">
              <a:spcBef>
                <a:spcPct val="80000"/>
              </a:spcBef>
              <a:buClr>
                <a:schemeClr val="accent1"/>
              </a:buClr>
              <a:buFont typeface="Wingdings" panose="05000000000000000000" pitchFamily="2" charset="2"/>
              <a:buChar char="u"/>
            </a:pPr>
            <a:r>
              <a:rPr lang="fr-FR" altLang="fr-FR" b="1" dirty="0">
                <a:solidFill>
                  <a:srgbClr val="000000"/>
                </a:solidFill>
                <a:latin typeface="Garamond" panose="02020404030301010803" pitchFamily="18" charset="0"/>
              </a:rPr>
              <a:t>Faire le recueil des données “ en aveugle ”, l’enquêteur ne sait pas s’il interroge un cas ou un témoin</a:t>
            </a:r>
          </a:p>
          <a:p>
            <a:pPr lvl="1">
              <a:spcBef>
                <a:spcPct val="80000"/>
              </a:spcBef>
              <a:buClr>
                <a:schemeClr val="accent1"/>
              </a:buClr>
              <a:buFont typeface="Wingdings" panose="05000000000000000000" pitchFamily="2" charset="2"/>
              <a:buChar char="u"/>
            </a:pPr>
            <a:r>
              <a:rPr lang="fr-FR" altLang="fr-FR" b="1" dirty="0">
                <a:solidFill>
                  <a:srgbClr val="000000"/>
                </a:solidFill>
                <a:latin typeface="Garamond" panose="02020404030301010803" pitchFamily="18" charset="0"/>
              </a:rPr>
              <a:t>Interroger sur différentes expositions</a:t>
            </a:r>
          </a:p>
          <a:p>
            <a:pPr lvl="1">
              <a:spcBef>
                <a:spcPct val="80000"/>
              </a:spcBef>
              <a:buClr>
                <a:schemeClr val="accent1"/>
              </a:buClr>
              <a:buFont typeface="Wingdings" panose="05000000000000000000" pitchFamily="2" charset="2"/>
              <a:buChar char="u"/>
            </a:pPr>
            <a:r>
              <a:rPr lang="fr-FR" altLang="fr-FR" b="1" dirty="0">
                <a:solidFill>
                  <a:srgbClr val="000000"/>
                </a:solidFill>
                <a:latin typeface="Garamond" panose="02020404030301010803" pitchFamily="18" charset="0"/>
              </a:rPr>
              <a:t>Éviter lieux et modalités de recueil systématiquement différents entre cas et témoins</a:t>
            </a:r>
          </a:p>
          <a:p>
            <a:endParaRPr lang="fr-FR" dirty="0"/>
          </a:p>
          <a:p>
            <a:pPr>
              <a:buClr>
                <a:schemeClr val="accent1"/>
              </a:buClr>
              <a:buFont typeface="Wingdings" panose="05000000000000000000" pitchFamily="2" charset="2"/>
              <a:buChar char="u"/>
            </a:pPr>
            <a:r>
              <a:rPr lang="fr-FR" altLang="fr-FR" b="1" dirty="0">
                <a:solidFill>
                  <a:srgbClr val="000000"/>
                </a:solidFill>
                <a:latin typeface="Garamond" panose="02020404030301010803" pitchFamily="18" charset="0"/>
              </a:rPr>
              <a:t>Biais de survie sélective chez les cas si cas </a:t>
            </a:r>
            <a:r>
              <a:rPr lang="fr-FR" altLang="fr-FR" b="1" dirty="0" err="1">
                <a:solidFill>
                  <a:srgbClr val="000000"/>
                </a:solidFill>
                <a:latin typeface="Garamond" panose="02020404030301010803" pitchFamily="18" charset="0"/>
              </a:rPr>
              <a:t>prévalents</a:t>
            </a:r>
            <a:r>
              <a:rPr lang="fr-FR" altLang="fr-FR" b="1" dirty="0">
                <a:solidFill>
                  <a:srgbClr val="000000"/>
                </a:solidFill>
                <a:latin typeface="Garamond" panose="02020404030301010803" pitchFamily="18" charset="0"/>
              </a:rPr>
              <a:t> risque de </a:t>
            </a:r>
            <a:r>
              <a:rPr lang="fr-FR" altLang="fr-FR" b="1" dirty="0" err="1">
                <a:solidFill>
                  <a:srgbClr val="000000"/>
                </a:solidFill>
                <a:latin typeface="Garamond" panose="02020404030301010803" pitchFamily="18" charset="0"/>
              </a:rPr>
              <a:t>sur-représentation</a:t>
            </a:r>
            <a:r>
              <a:rPr lang="fr-FR" altLang="fr-FR" b="1" dirty="0">
                <a:solidFill>
                  <a:srgbClr val="000000"/>
                </a:solidFill>
                <a:latin typeface="Garamond" panose="02020404030301010803" pitchFamily="18" charset="0"/>
              </a:rPr>
              <a:t> des formes peu graves et peu évolutives de la maladie</a:t>
            </a:r>
          </a:p>
          <a:p>
            <a:pPr>
              <a:buClr>
                <a:schemeClr val="accent1"/>
              </a:buClr>
              <a:buFont typeface="Wingdings" panose="05000000000000000000" pitchFamily="2" charset="2"/>
              <a:buChar char="u"/>
            </a:pPr>
            <a:r>
              <a:rPr lang="fr-FR" altLang="fr-FR" b="1" dirty="0">
                <a:solidFill>
                  <a:srgbClr val="000000"/>
                </a:solidFill>
                <a:latin typeface="Garamond" panose="02020404030301010803" pitchFamily="18" charset="0"/>
              </a:rPr>
              <a:t>Biais de recrutement si témoins non issus de la même population que les cas (risque d’exposition systématiquement différents pour d’autres raisons)</a:t>
            </a:r>
          </a:p>
          <a:p>
            <a:endParaRPr lang="fr-FR" dirty="0"/>
          </a:p>
        </p:txBody>
      </p:sp>
      <p:sp>
        <p:nvSpPr>
          <p:cNvPr id="4" name="Espace réservé du numéro de diapositive 3"/>
          <p:cNvSpPr>
            <a:spLocks noGrp="1"/>
          </p:cNvSpPr>
          <p:nvPr>
            <p:ph type="sldNum" sz="quarter" idx="10"/>
          </p:nvPr>
        </p:nvSpPr>
        <p:spPr/>
        <p:txBody>
          <a:bodyPr/>
          <a:lstStyle/>
          <a:p>
            <a:fld id="{007E8D99-DCC9-B942-A8A2-C41EA3ED3CD1}" type="slidenum">
              <a:rPr lang="fr-FR" smtClean="0"/>
              <a:t>4</a:t>
            </a:fld>
            <a:endParaRPr lang="fr-FR"/>
          </a:p>
        </p:txBody>
      </p:sp>
    </p:spTree>
    <p:extLst>
      <p:ext uri="{BB962C8B-B14F-4D97-AF65-F5344CB8AC3E}">
        <p14:creationId xmlns:p14="http://schemas.microsoft.com/office/powerpoint/2010/main" val="4016596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C4625777-F71C-4807-893E-8E54BF57BE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DD756A94-9827-4161-ABCC-F31AAC2834B7}" type="slidenum">
              <a:rPr kumimoji="0" lang="fr-FR" altLang="fr-FR" smtClean="0"/>
              <a:pPr>
                <a:spcBef>
                  <a:spcPct val="0"/>
                </a:spcBef>
              </a:pPr>
              <a:t>5</a:t>
            </a:fld>
            <a:endParaRPr kumimoji="0" lang="fr-FR" altLang="fr-FR"/>
          </a:p>
        </p:txBody>
      </p:sp>
      <p:sp>
        <p:nvSpPr>
          <p:cNvPr id="45059" name="Rectangle 2">
            <a:extLst>
              <a:ext uri="{FF2B5EF4-FFF2-40B4-BE49-F238E27FC236}">
                <a16:creationId xmlns:a16="http://schemas.microsoft.com/office/drawing/2014/main" id="{FD188691-6B16-468D-8A95-9C27BBBD15F0}"/>
              </a:ext>
            </a:extLst>
          </p:cNvPr>
          <p:cNvSpPr>
            <a:spLocks noGrp="1" noRot="1" noChangeAspect="1" noChangeArrowheads="1" noTextEdit="1"/>
          </p:cNvSpPr>
          <p:nvPr>
            <p:ph type="sldImg"/>
          </p:nvPr>
        </p:nvSpPr>
        <p:spPr>
          <a:xfrm>
            <a:off x="917575" y="744538"/>
            <a:ext cx="4962525" cy="3722687"/>
          </a:xfrm>
          <a:ln/>
        </p:spPr>
      </p:sp>
      <p:sp>
        <p:nvSpPr>
          <p:cNvPr id="45060" name="Rectangle 3">
            <a:extLst>
              <a:ext uri="{FF2B5EF4-FFF2-40B4-BE49-F238E27FC236}">
                <a16:creationId xmlns:a16="http://schemas.microsoft.com/office/drawing/2014/main" id="{AAE9FF9B-62E5-4B1A-A18D-741A10F0EE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dirty="0"/>
              <a:t>Rappel : dans l’étude cas-</a:t>
            </a:r>
            <a:r>
              <a:rPr lang="fr-FR" altLang="fr-FR" dirty="0" err="1"/>
              <a:t>temoin</a:t>
            </a:r>
            <a:r>
              <a:rPr lang="fr-FR" altLang="fr-FR" dirty="0"/>
              <a:t> le tableau 4 cases se remplit de façon verticale, l’investigateur choisit combien de participants constitue le groupe de cas et combien le groupe des témoins</a:t>
            </a:r>
          </a:p>
        </p:txBody>
      </p:sp>
    </p:spTree>
    <p:extLst>
      <p:ext uri="{BB962C8B-B14F-4D97-AF65-F5344CB8AC3E}">
        <p14:creationId xmlns:p14="http://schemas.microsoft.com/office/powerpoint/2010/main" val="517858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kern="1200" dirty="0">
                <a:solidFill>
                  <a:schemeClr val="tx1"/>
                </a:solidFill>
                <a:effectLst/>
                <a:latin typeface="+mn-lt"/>
                <a:ea typeface="+mn-ea"/>
                <a:cs typeface="+mn-cs"/>
              </a:rPr>
              <a:t>A Il </a:t>
            </a:r>
            <a:r>
              <a:rPr lang="en-US" sz="1200" kern="1200" dirty="0" err="1">
                <a:solidFill>
                  <a:schemeClr val="tx1"/>
                </a:solidFill>
                <a:effectLst/>
                <a:latin typeface="+mn-lt"/>
                <a:ea typeface="+mn-ea"/>
                <a:cs typeface="+mn-cs"/>
              </a:rPr>
              <a:t>n’est</a:t>
            </a:r>
            <a:r>
              <a:rPr lang="en-US" sz="1200" kern="1200" dirty="0">
                <a:solidFill>
                  <a:schemeClr val="tx1"/>
                </a:solidFill>
                <a:effectLst/>
                <a:latin typeface="+mn-lt"/>
                <a:ea typeface="+mn-ea"/>
                <a:cs typeface="+mn-cs"/>
              </a:rPr>
              <a:t> pas question de </a:t>
            </a:r>
            <a:r>
              <a:rPr lang="en-US" sz="1200" kern="1200" dirty="0" err="1">
                <a:solidFill>
                  <a:schemeClr val="tx1"/>
                </a:solidFill>
                <a:effectLst/>
                <a:latin typeface="+mn-lt"/>
                <a:ea typeface="+mn-ea"/>
                <a:cs typeface="+mn-cs"/>
              </a:rPr>
              <a:t>dépistage</a:t>
            </a:r>
            <a:r>
              <a:rPr lang="en-US" sz="1200" kern="1200" dirty="0">
                <a:solidFill>
                  <a:schemeClr val="tx1"/>
                </a:solidFill>
                <a:effectLst/>
                <a:latin typeface="+mn-lt"/>
                <a:ea typeface="+mn-ea"/>
                <a:cs typeface="+mn-cs"/>
              </a:rPr>
              <a:t> dans </a:t>
            </a:r>
            <a:r>
              <a:rPr lang="en-US" sz="1200" kern="1200" dirty="0" err="1">
                <a:solidFill>
                  <a:schemeClr val="tx1"/>
                </a:solidFill>
                <a:effectLst/>
                <a:latin typeface="+mn-lt"/>
                <a:ea typeface="+mn-ea"/>
                <a:cs typeface="+mn-cs"/>
              </a:rPr>
              <a:t>cet</a:t>
            </a:r>
            <a:r>
              <a:rPr lang="en-US" sz="1200" kern="1200" dirty="0">
                <a:solidFill>
                  <a:schemeClr val="tx1"/>
                </a:solidFill>
                <a:effectLst/>
                <a:latin typeface="+mn-lt"/>
                <a:ea typeface="+mn-ea"/>
                <a:cs typeface="+mn-cs"/>
              </a:rPr>
              <a:t> article</a:t>
            </a:r>
          </a:p>
          <a:p>
            <a:r>
              <a:rPr lang="en-US" sz="1200" kern="1200" dirty="0">
                <a:solidFill>
                  <a:schemeClr val="tx1"/>
                </a:solidFill>
                <a:effectLst/>
                <a:latin typeface="+mn-lt"/>
                <a:ea typeface="+mn-ea"/>
                <a:cs typeface="+mn-cs"/>
              </a:rPr>
              <a:t>B « </a:t>
            </a:r>
            <a:r>
              <a:rPr lang="en-US" sz="1200" i="1" kern="1200" dirty="0">
                <a:solidFill>
                  <a:schemeClr val="tx1"/>
                </a:solidFill>
                <a:effectLst/>
                <a:latin typeface="+mn-lt"/>
                <a:ea typeface="+mn-ea"/>
                <a:cs typeface="+mn-cs"/>
              </a:rPr>
              <a:t>Despite advances in surgery, chemotherapy, and radiotherapy, the prognosis of pancreatic cancer is still extremely poor</a:t>
            </a:r>
            <a:r>
              <a:rPr lang="en-US" sz="1200"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We investigated the main risk factors of pancreatic cancer in China, which may offer a theorical basis for pancreatic cancer prevention.</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 “</a:t>
            </a:r>
            <a:r>
              <a:rPr lang="en-US" dirty="0"/>
              <a:t>Pancreatic cancer has one of the highest mortality rates among malignancies, with an aggression behavior and a poor prognosis”</a:t>
            </a:r>
          </a:p>
          <a:p>
            <a:r>
              <a:rPr lang="en-US" dirty="0"/>
              <a:t>D. </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Recently, pancreatic cancer has shown an increasing trend in incidence rates </a:t>
            </a:r>
            <a:r>
              <a:rPr lang="en-US" sz="1200" kern="1200" dirty="0">
                <a:solidFill>
                  <a:schemeClr val="tx1"/>
                </a:solidFill>
                <a:effectLst/>
                <a:latin typeface="+mn-lt"/>
                <a:ea typeface="+mn-ea"/>
                <a:cs typeface="+mn-cs"/>
              </a:rPr>
              <a:t>»</a:t>
            </a:r>
            <a:endParaRPr lang="fr-FR" sz="1200" kern="1200" dirty="0">
              <a:solidFill>
                <a:schemeClr val="tx1"/>
              </a:solidFill>
              <a:effectLst/>
              <a:latin typeface="+mn-lt"/>
              <a:ea typeface="+mn-ea"/>
              <a:cs typeface="+mn-cs"/>
            </a:endParaRPr>
          </a:p>
          <a:p>
            <a:r>
              <a:rPr lang="en-US" dirty="0"/>
              <a:t>E. “some risk factors, such as lifestyle, diets, obesity, and family history of pancreatitis and diabetes, appear to be associated with pancreatic cancer.”</a:t>
            </a:r>
            <a:endParaRPr lang="fr-FR" dirty="0"/>
          </a:p>
        </p:txBody>
      </p:sp>
      <p:sp>
        <p:nvSpPr>
          <p:cNvPr id="4" name="Espace réservé du numéro de diapositive 3"/>
          <p:cNvSpPr>
            <a:spLocks noGrp="1"/>
          </p:cNvSpPr>
          <p:nvPr>
            <p:ph type="sldNum" sz="quarter" idx="10"/>
          </p:nvPr>
        </p:nvSpPr>
        <p:spPr/>
        <p:txBody>
          <a:bodyPr/>
          <a:lstStyle/>
          <a:p>
            <a:fld id="{007E8D99-DCC9-B942-A8A2-C41EA3ED3CD1}" type="slidenum">
              <a:rPr lang="fr-FR" smtClean="0"/>
              <a:t>6</a:t>
            </a:fld>
            <a:endParaRPr lang="fr-FR"/>
          </a:p>
        </p:txBody>
      </p:sp>
    </p:spTree>
    <p:extLst>
      <p:ext uri="{BB962C8B-B14F-4D97-AF65-F5344CB8AC3E}">
        <p14:creationId xmlns:p14="http://schemas.microsoft.com/office/powerpoint/2010/main" val="4163760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07E8D99-DCC9-B942-A8A2-C41EA3ED3CD1}" type="slidenum">
              <a:rPr lang="fr-FR" smtClean="0"/>
              <a:t>7</a:t>
            </a:fld>
            <a:endParaRPr lang="fr-FR"/>
          </a:p>
        </p:txBody>
      </p:sp>
    </p:spTree>
    <p:extLst>
      <p:ext uri="{BB962C8B-B14F-4D97-AF65-F5344CB8AC3E}">
        <p14:creationId xmlns:p14="http://schemas.microsoft.com/office/powerpoint/2010/main" val="1533972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a:solidFill>
                  <a:schemeClr val="tx1"/>
                </a:solidFill>
                <a:effectLst/>
                <a:latin typeface="+mn-lt"/>
                <a:ea typeface="+mn-ea"/>
                <a:cs typeface="+mn-cs"/>
              </a:rPr>
              <a:t>Proposition A : FAUX</a:t>
            </a:r>
          </a:p>
          <a:p>
            <a:r>
              <a:rPr lang="fr-FR" sz="1200" kern="1200" dirty="0">
                <a:solidFill>
                  <a:schemeClr val="tx1"/>
                </a:solidFill>
                <a:effectLst/>
                <a:latin typeface="+mn-lt"/>
                <a:ea typeface="+mn-ea"/>
                <a:cs typeface="+mn-cs"/>
              </a:rPr>
              <a:t>La proposition est vraie en elle-même mais ne constitue pas un argument pour privilégier une étude cas-témoins plutôt qu’une étude de cohorte</a:t>
            </a:r>
          </a:p>
          <a:p>
            <a:r>
              <a:rPr lang="fr-FR" sz="1200" b="1" kern="1200" dirty="0">
                <a:solidFill>
                  <a:schemeClr val="tx1"/>
                </a:solidFill>
                <a:effectLst/>
                <a:latin typeface="+mn-lt"/>
                <a:ea typeface="+mn-ea"/>
                <a:cs typeface="+mn-cs"/>
              </a:rPr>
              <a:t> </a:t>
            </a:r>
          </a:p>
          <a:p>
            <a:r>
              <a:rPr lang="fr-FR" sz="1200" b="1" kern="1200" dirty="0">
                <a:solidFill>
                  <a:schemeClr val="tx1"/>
                </a:solidFill>
                <a:effectLst/>
                <a:latin typeface="+mn-lt"/>
                <a:ea typeface="+mn-ea"/>
                <a:cs typeface="+mn-cs"/>
              </a:rPr>
              <a:t>Proposition B : VRAI</a:t>
            </a:r>
          </a:p>
          <a:p>
            <a:r>
              <a:rPr lang="fr-FR" sz="1200" kern="1200" dirty="0">
                <a:solidFill>
                  <a:schemeClr val="tx1"/>
                </a:solidFill>
                <a:effectLst/>
                <a:latin typeface="+mn-lt"/>
                <a:ea typeface="+mn-ea"/>
                <a:cs typeface="+mn-cs"/>
              </a:rPr>
              <a:t>Lorsque l’incidence de la maladie est faible, la réalisation d’une étude de cohorte nécessiterait l’inclusion d’un nombre important de personnes. Ici, : »</a:t>
            </a:r>
            <a:r>
              <a:rPr lang="en-US" dirty="0"/>
              <a:t> The crude incidence rate of pancreatic cancer in China was 7.28 cases per 100 000 people…. In 2009” , </a:t>
            </a:r>
            <a:r>
              <a:rPr lang="en-US" dirty="0" err="1"/>
              <a:t>donc</a:t>
            </a:r>
            <a:r>
              <a:rPr lang="en-US" dirty="0"/>
              <a:t> </a:t>
            </a:r>
            <a:r>
              <a:rPr lang="en-US" dirty="0" err="1"/>
              <a:t>si</a:t>
            </a:r>
            <a:r>
              <a:rPr lang="en-US" dirty="0"/>
              <a:t> on </a:t>
            </a:r>
            <a:r>
              <a:rPr lang="en-US" dirty="0" err="1"/>
              <a:t>voulait</a:t>
            </a:r>
            <a:r>
              <a:rPr lang="en-US" dirty="0"/>
              <a:t> </a:t>
            </a:r>
            <a:r>
              <a:rPr lang="en-US" dirty="0" err="1"/>
              <a:t>mener</a:t>
            </a:r>
            <a:r>
              <a:rPr lang="en-US" dirty="0"/>
              <a:t> </a:t>
            </a:r>
            <a:r>
              <a:rPr lang="en-US" dirty="0" err="1"/>
              <a:t>une</a:t>
            </a:r>
            <a:r>
              <a:rPr lang="en-US" dirty="0"/>
              <a:t> étude de </a:t>
            </a:r>
            <a:r>
              <a:rPr lang="en-US" dirty="0" err="1"/>
              <a:t>cohorte</a:t>
            </a:r>
            <a:r>
              <a:rPr lang="en-US" dirty="0"/>
              <a:t>, pour </a:t>
            </a:r>
            <a:r>
              <a:rPr lang="en-US" dirty="0" err="1"/>
              <a:t>avoir</a:t>
            </a:r>
            <a:r>
              <a:rPr lang="en-US" dirty="0"/>
              <a:t> </a:t>
            </a:r>
            <a:r>
              <a:rPr lang="en-US" dirty="0" err="1"/>
              <a:t>autant</a:t>
            </a:r>
            <a:r>
              <a:rPr lang="en-US" dirty="0"/>
              <a:t> de </a:t>
            </a:r>
            <a:r>
              <a:rPr lang="en-US" dirty="0" err="1"/>
              <a:t>cas</a:t>
            </a:r>
            <a:r>
              <a:rPr lang="en-US" dirty="0"/>
              <a:t> de cancer de pancreas au </a:t>
            </a:r>
            <a:r>
              <a:rPr lang="en-US" dirty="0" err="1"/>
              <a:t>cours</a:t>
            </a:r>
            <a:r>
              <a:rPr lang="en-US" dirty="0"/>
              <a:t> du </a:t>
            </a:r>
            <a:r>
              <a:rPr lang="en-US" dirty="0" err="1"/>
              <a:t>suivi</a:t>
            </a:r>
            <a:r>
              <a:rPr lang="en-US" dirty="0"/>
              <a:t> que dans </a:t>
            </a:r>
            <a:r>
              <a:rPr lang="en-US" dirty="0" err="1"/>
              <a:t>cette</a:t>
            </a:r>
            <a:r>
              <a:rPr lang="en-US" dirty="0"/>
              <a:t> étude </a:t>
            </a:r>
            <a:r>
              <a:rPr lang="en-US" dirty="0" err="1"/>
              <a:t>cas-témoin</a:t>
            </a:r>
            <a:r>
              <a:rPr lang="en-US" dirty="0"/>
              <a:t> (323 </a:t>
            </a:r>
            <a:r>
              <a:rPr lang="en-US" dirty="0" err="1"/>
              <a:t>cas</a:t>
            </a:r>
            <a:r>
              <a:rPr lang="en-US" dirty="0"/>
              <a:t>) </a:t>
            </a:r>
            <a:r>
              <a:rPr lang="en-US" dirty="0" err="1"/>
              <a:t>il</a:t>
            </a:r>
            <a:r>
              <a:rPr lang="en-US" dirty="0"/>
              <a:t> </a:t>
            </a:r>
            <a:r>
              <a:rPr lang="en-US" dirty="0" err="1"/>
              <a:t>faudrait</a:t>
            </a:r>
            <a:r>
              <a:rPr lang="en-US" dirty="0"/>
              <a:t> </a:t>
            </a:r>
            <a:r>
              <a:rPr lang="en-US" dirty="0" err="1"/>
              <a:t>suivre</a:t>
            </a:r>
            <a:r>
              <a:rPr lang="en-US" dirty="0"/>
              <a:t> </a:t>
            </a:r>
            <a:r>
              <a:rPr lang="en-US" dirty="0" err="1"/>
              <a:t>l’equivalent</a:t>
            </a:r>
            <a:r>
              <a:rPr lang="en-US" dirty="0"/>
              <a:t> de plus de 4 millions de </a:t>
            </a:r>
            <a:r>
              <a:rPr lang="en-US" dirty="0" err="1"/>
              <a:t>personnes-années</a:t>
            </a:r>
            <a:r>
              <a:rPr lang="en-US" dirty="0"/>
              <a:t> </a:t>
            </a:r>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 </a:t>
            </a:r>
          </a:p>
          <a:p>
            <a:r>
              <a:rPr lang="fr-FR" sz="1200" b="1" kern="1200" dirty="0">
                <a:solidFill>
                  <a:schemeClr val="tx1"/>
                </a:solidFill>
                <a:effectLst/>
                <a:latin typeface="+mn-lt"/>
                <a:ea typeface="+mn-ea"/>
                <a:cs typeface="+mn-cs"/>
              </a:rPr>
              <a:t>Proposition C : VRAI</a:t>
            </a:r>
          </a:p>
          <a:p>
            <a:r>
              <a:rPr lang="fr-FR" sz="1200" kern="1200" dirty="0">
                <a:solidFill>
                  <a:schemeClr val="tx1"/>
                </a:solidFill>
                <a:effectLst/>
                <a:latin typeface="+mn-lt"/>
                <a:ea typeface="+mn-ea"/>
                <a:cs typeface="+mn-cs"/>
              </a:rPr>
              <a:t>C’est une des caractéristiques du design cas-témoin avec lequel on peut étudier l’exposition à plusieurs facteurs de risque</a:t>
            </a:r>
          </a:p>
          <a:p>
            <a:r>
              <a:rPr lang="fr-FR" sz="1200" b="1" kern="1200" dirty="0">
                <a:solidFill>
                  <a:schemeClr val="tx1"/>
                </a:solidFill>
                <a:effectLst/>
                <a:latin typeface="+mn-lt"/>
                <a:ea typeface="+mn-ea"/>
                <a:cs typeface="+mn-cs"/>
              </a:rPr>
              <a:t> </a:t>
            </a:r>
          </a:p>
          <a:p>
            <a:r>
              <a:rPr lang="fr-FR" sz="1200" b="1" kern="1200" dirty="0">
                <a:solidFill>
                  <a:schemeClr val="tx1"/>
                </a:solidFill>
                <a:effectLst/>
                <a:latin typeface="+mn-lt"/>
                <a:ea typeface="+mn-ea"/>
                <a:cs typeface="+mn-cs"/>
              </a:rPr>
              <a:t>Proposition D : VRAI</a:t>
            </a:r>
          </a:p>
          <a:p>
            <a:r>
              <a:rPr lang="fr-FR" sz="1200" kern="1200" dirty="0">
                <a:solidFill>
                  <a:schemeClr val="tx1"/>
                </a:solidFill>
                <a:effectLst/>
                <a:latin typeface="+mn-lt"/>
                <a:ea typeface="+mn-ea"/>
                <a:cs typeface="+mn-cs"/>
              </a:rPr>
              <a:t>Le délai entre l’exposition et le développement d’un cancer peut être assez long notamment quand on étudie l’effet de caractéristiques habituelles du mode de vie. Lorsque le</a:t>
            </a:r>
            <a:r>
              <a:rPr lang="fr-FR" sz="1200" kern="1200" baseline="0" dirty="0">
                <a:solidFill>
                  <a:schemeClr val="tx1"/>
                </a:solidFill>
                <a:effectLst/>
                <a:latin typeface="+mn-lt"/>
                <a:ea typeface="+mn-ea"/>
                <a:cs typeface="+mn-cs"/>
              </a:rPr>
              <a:t> délai entre exposition et </a:t>
            </a:r>
            <a:r>
              <a:rPr lang="fr-FR" sz="1200" kern="1200" dirty="0">
                <a:solidFill>
                  <a:schemeClr val="tx1"/>
                </a:solidFill>
                <a:effectLst/>
                <a:latin typeface="+mn-lt"/>
                <a:ea typeface="+mn-ea"/>
                <a:cs typeface="+mn-cs"/>
              </a:rPr>
              <a:t>apparition de la maladie est long, de dizaines d’années, une étude de cohorte nécessiterait un très long suivi des participants</a:t>
            </a:r>
            <a:r>
              <a:rPr lang="fr-FR" sz="1200" kern="1200" baseline="0" dirty="0">
                <a:solidFill>
                  <a:schemeClr val="tx1"/>
                </a:solidFill>
                <a:effectLst/>
                <a:latin typeface="+mn-lt"/>
                <a:ea typeface="+mn-ea"/>
                <a:cs typeface="+mn-cs"/>
              </a:rPr>
              <a:t> parfois infaisable</a:t>
            </a:r>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 </a:t>
            </a:r>
          </a:p>
          <a:p>
            <a:r>
              <a:rPr lang="fr-FR" sz="1200" b="1" kern="1200" dirty="0">
                <a:solidFill>
                  <a:schemeClr val="tx1"/>
                </a:solidFill>
                <a:effectLst/>
                <a:latin typeface="+mn-lt"/>
                <a:ea typeface="+mn-ea"/>
                <a:cs typeface="+mn-cs"/>
              </a:rPr>
              <a:t>Proposition E : FAUX</a:t>
            </a:r>
          </a:p>
          <a:p>
            <a:r>
              <a:rPr lang="fr-FR" sz="1200" kern="1200" dirty="0">
                <a:solidFill>
                  <a:schemeClr val="tx1"/>
                </a:solidFill>
                <a:effectLst/>
                <a:latin typeface="+mn-lt"/>
                <a:ea typeface="+mn-ea"/>
                <a:cs typeface="+mn-cs"/>
              </a:rPr>
              <a:t>C’est l’inverse, les études cas-témoins sont PLUS propices aux biais que les études de cohorte c’est pourquoi elles ont un plus faible niveau de preuve</a:t>
            </a:r>
            <a:endParaRPr lang="fr-FR" dirty="0"/>
          </a:p>
        </p:txBody>
      </p:sp>
      <p:sp>
        <p:nvSpPr>
          <p:cNvPr id="4" name="Espace réservé du numéro de diapositive 3"/>
          <p:cNvSpPr>
            <a:spLocks noGrp="1"/>
          </p:cNvSpPr>
          <p:nvPr>
            <p:ph type="sldNum" sz="quarter" idx="10"/>
          </p:nvPr>
        </p:nvSpPr>
        <p:spPr/>
        <p:txBody>
          <a:bodyPr/>
          <a:lstStyle/>
          <a:p>
            <a:fld id="{007E8D99-DCC9-B942-A8A2-C41EA3ED3CD1}" type="slidenum">
              <a:rPr lang="fr-FR" smtClean="0"/>
              <a:t>8</a:t>
            </a:fld>
            <a:endParaRPr lang="fr-FR"/>
          </a:p>
        </p:txBody>
      </p:sp>
    </p:spTree>
    <p:extLst>
      <p:ext uri="{BB962C8B-B14F-4D97-AF65-F5344CB8AC3E}">
        <p14:creationId xmlns:p14="http://schemas.microsoft.com/office/powerpoint/2010/main" val="2404771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07E8D99-DCC9-B942-A8A2-C41EA3ED3CD1}" type="slidenum">
              <a:rPr lang="fr-FR" smtClean="0"/>
              <a:t>9</a:t>
            </a:fld>
            <a:endParaRPr lang="fr-FR"/>
          </a:p>
        </p:txBody>
      </p:sp>
    </p:spTree>
    <p:extLst>
      <p:ext uri="{BB962C8B-B14F-4D97-AF65-F5344CB8AC3E}">
        <p14:creationId xmlns:p14="http://schemas.microsoft.com/office/powerpoint/2010/main" val="32027651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120192"/>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556370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7"/>
            <a:ext cx="7772400" cy="1470025"/>
          </a:xfrm>
        </p:spPr>
        <p:txBody>
          <a:bodyPr/>
          <a:lstStyle/>
          <a:p>
            <a:r>
              <a:rPr lang="fr-FR"/>
              <a:t>Modifiez le style du titre</a:t>
            </a:r>
            <a:endParaRPr lang="en-US"/>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a:t>Modifier le style des sous-titres du masque</a:t>
            </a:r>
            <a:endParaRPr lang="en-US"/>
          </a:p>
        </p:txBody>
      </p:sp>
      <p:sp>
        <p:nvSpPr>
          <p:cNvPr id="4" name="Espace réservé de la date 3"/>
          <p:cNvSpPr>
            <a:spLocks noGrp="1"/>
          </p:cNvSpPr>
          <p:nvPr>
            <p:ph type="dt" sz="half" idx="10"/>
          </p:nvPr>
        </p:nvSpPr>
        <p:spPr>
          <a:xfrm>
            <a:off x="457200" y="6356352"/>
            <a:ext cx="2133600" cy="365125"/>
          </a:xfrm>
          <a:prstGeom prst="rect">
            <a:avLst/>
          </a:prstGeom>
        </p:spPr>
        <p:txBody>
          <a:bodyPr/>
          <a:lstStyle/>
          <a:p>
            <a:fld id="{5DC5B261-8843-42D1-AAFC-05E20E2D9B97}" type="datetimeFigureOut">
              <a:rPr lang="en-US" smtClean="0"/>
              <a:t>9/24/2024</a:t>
            </a:fld>
            <a:endParaRPr lang="en-US" dirty="0"/>
          </a:p>
        </p:txBody>
      </p:sp>
      <p:sp>
        <p:nvSpPr>
          <p:cNvPr id="5" name="Espace réservé du pied de page 4"/>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6" name="Espace réservé du numéro de diapositive 5"/>
          <p:cNvSpPr>
            <a:spLocks noGrp="1"/>
          </p:cNvSpPr>
          <p:nvPr>
            <p:ph type="sldNum" sz="quarter" idx="12"/>
          </p:nvPr>
        </p:nvSpPr>
        <p:spPr>
          <a:xfrm>
            <a:off x="6553200" y="6356352"/>
            <a:ext cx="2133600" cy="365125"/>
          </a:xfrm>
          <a:prstGeom prst="rect">
            <a:avLst/>
          </a:prstGeo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89729780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46856" y="188640"/>
            <a:ext cx="8229600" cy="1143000"/>
          </a:xfrm>
        </p:spPr>
        <p:txBody>
          <a:bodyPr/>
          <a:lstStyle/>
          <a:p>
            <a:r>
              <a:rPr lang="fr-FR"/>
              <a:t>Modifiez le style du titre</a:t>
            </a:r>
          </a:p>
        </p:txBody>
      </p:sp>
      <p:sp>
        <p:nvSpPr>
          <p:cNvPr id="3" name="Espace réservé du contenu 2"/>
          <p:cNvSpPr>
            <a:spLocks noGrp="1"/>
          </p:cNvSpPr>
          <p:nvPr>
            <p:ph idx="1"/>
          </p:nvPr>
        </p:nvSpPr>
        <p:spPr>
          <a:xfrm>
            <a:off x="446856" y="1412776"/>
            <a:ext cx="8229600" cy="4525963"/>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p:cNvSpPr>
            <a:spLocks noGrp="1"/>
          </p:cNvSpPr>
          <p:nvPr>
            <p:ph type="dt" sz="half" idx="10"/>
          </p:nvPr>
        </p:nvSpPr>
        <p:spPr>
          <a:xfrm>
            <a:off x="457200" y="6356352"/>
            <a:ext cx="2133600" cy="365125"/>
          </a:xfrm>
          <a:prstGeom prst="rect">
            <a:avLst/>
          </a:prstGeom>
        </p:spPr>
        <p:txBody>
          <a:bodyPr/>
          <a:lstStyle/>
          <a:p>
            <a:fld id="{5DC5B261-8843-42D1-AAFC-05E20E2D9B97}" type="datetimeFigureOut">
              <a:rPr lang="en-US" smtClean="0"/>
              <a:t>9/24/2024</a:t>
            </a:fld>
            <a:endParaRPr lang="en-US" dirty="0"/>
          </a:p>
        </p:txBody>
      </p:sp>
      <p:sp>
        <p:nvSpPr>
          <p:cNvPr id="5" name="Espace réservé du pied de page 4"/>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6" name="Espace réservé du numéro de diapositive 5"/>
          <p:cNvSpPr>
            <a:spLocks noGrp="1"/>
          </p:cNvSpPr>
          <p:nvPr>
            <p:ph type="sldNum" sz="quarter" idx="12"/>
          </p:nvPr>
        </p:nvSpPr>
        <p:spPr>
          <a:xfrm>
            <a:off x="6553200" y="6356352"/>
            <a:ext cx="2133600" cy="365125"/>
          </a:xfrm>
          <a:prstGeom prst="rect">
            <a:avLst/>
          </a:prstGeo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92208286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cSld name="Titre de sec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6000" b="0">
                <a:solidFill>
                  <a:schemeClr val="tx1">
                    <a:lumMod val="85000"/>
                    <a:lumOff val="1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486F077B-A50F-4D64-8574-E2D6A98A5553}" type="datetimeFigureOut">
              <a:rPr lang="en-US" dirty="0"/>
              <a:t>9/24/2024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extLst>
      <p:ext uri="{BB962C8B-B14F-4D97-AF65-F5344CB8AC3E}">
        <p14:creationId xmlns:p14="http://schemas.microsoft.com/office/powerpoint/2010/main" val="3016110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fr-FR"/>
              <a:t>Modifiez le style du titre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4" name="Content Placeholder 3"/>
          <p:cNvSpPr>
            <a:spLocks noGrp="1"/>
          </p:cNvSpPr>
          <p:nvPr>
            <p:ph sz="half" idx="2"/>
          </p:nvPr>
        </p:nvSpPr>
        <p:spPr>
          <a:xfrm>
            <a:off x="822960" y="2582334"/>
            <a:ext cx="3703320" cy="3378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6" name="Content Placeholder 5"/>
          <p:cNvSpPr>
            <a:spLocks noGrp="1"/>
          </p:cNvSpPr>
          <p:nvPr>
            <p:ph sz="quarter" idx="4"/>
          </p:nvPr>
        </p:nvSpPr>
        <p:spPr>
          <a:xfrm>
            <a:off x="4663440" y="2582334"/>
            <a:ext cx="3703320" cy="3378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dirty="0"/>
              <a:t>9/24/2024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a:t>
            </a:fld>
            <a:endParaRPr lang="en-US" dirty="0"/>
          </a:p>
        </p:txBody>
      </p:sp>
    </p:spTree>
    <p:extLst>
      <p:ext uri="{BB962C8B-B14F-4D97-AF65-F5344CB8AC3E}">
        <p14:creationId xmlns:p14="http://schemas.microsoft.com/office/powerpoint/2010/main" val="2711103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fr-FR"/>
              <a:t>Modifiez le style du titre</a:t>
            </a:r>
            <a:endParaRPr lang="en-US" dirty="0"/>
          </a:p>
        </p:txBody>
      </p:sp>
      <p:sp>
        <p:nvSpPr>
          <p:cNvPr id="3" name="Content Placeholder 2"/>
          <p:cNvSpPr>
            <a:spLocks noGrp="1"/>
          </p:cNvSpPr>
          <p:nvPr>
            <p:ph sz="half" idx="1"/>
          </p:nvPr>
        </p:nvSpPr>
        <p:spPr>
          <a:xfrm>
            <a:off x="822959" y="1845734"/>
            <a:ext cx="3703320" cy="402336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dirty="0"/>
              <a:t>9/24/2024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extLst>
      <p:ext uri="{BB962C8B-B14F-4D97-AF65-F5344CB8AC3E}">
        <p14:creationId xmlns:p14="http://schemas.microsoft.com/office/powerpoint/2010/main" val="1237240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7100">
              <a:srgbClr val="FFFFFF"/>
            </a:gs>
            <a:gs pos="0">
              <a:schemeClr val="bg1"/>
            </a:gs>
            <a:gs pos="100000">
              <a:schemeClr val="bg1"/>
            </a:gs>
          </a:gsLst>
          <a:path path="circle">
            <a:fillToRect t="100000" r="100000"/>
          </a:path>
          <a:tileRect/>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67544" y="1916832"/>
            <a:ext cx="8229600" cy="1143000"/>
          </a:xfrm>
          <a:prstGeom prst="rect">
            <a:avLst/>
          </a:prstGeom>
        </p:spPr>
        <p:txBody>
          <a:bodyPr vert="horz" lIns="91440" tIns="45720" rIns="91440" bIns="45720" rtlCol="0" anchor="ctr">
            <a:normAutofit/>
          </a:bodyPr>
          <a:lstStyle/>
          <a:p>
            <a:r>
              <a:rPr lang="fr-FR" dirty="0"/>
              <a:t>Cliquez pour modifier le style du titre</a:t>
            </a:r>
            <a:endParaRPr lang="fr-BE" dirty="0"/>
          </a:p>
        </p:txBody>
      </p:sp>
      <p:pic>
        <p:nvPicPr>
          <p:cNvPr id="1027" name="Picture 3" descr="D:\Donnée 2\Monique\Appels à projets 2012-2013\Diaporama LYON EST\bas-de-page-.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9539" y="5779320"/>
            <a:ext cx="7759700" cy="981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77707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Lst>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034892"/>
            <a:ext cx="7772400" cy="1470025"/>
          </a:xfrm>
        </p:spPr>
        <p:txBody>
          <a:bodyPr>
            <a:normAutofit fontScale="90000"/>
          </a:bodyPr>
          <a:lstStyle/>
          <a:p>
            <a:r>
              <a:rPr lang="fr-FR" dirty="0"/>
              <a:t>Correction ED LCA</a:t>
            </a:r>
            <a:br>
              <a:rPr lang="fr-FR" dirty="0"/>
            </a:br>
            <a:r>
              <a:rPr lang="fr-FR" dirty="0"/>
              <a:t>DFASM 1  Etudes Cas témoins</a:t>
            </a:r>
            <a:br>
              <a:rPr lang="fr-FR" dirty="0"/>
            </a:br>
            <a:r>
              <a:rPr lang="fr-FR" dirty="0"/>
              <a:t/>
            </a:r>
            <a:br>
              <a:rPr lang="fr-FR" dirty="0"/>
            </a:br>
            <a:r>
              <a:rPr lang="fr-FR"/>
              <a:t>mercredi </a:t>
            </a:r>
            <a:r>
              <a:rPr lang="fr-FR" smtClean="0"/>
              <a:t>24/09/2024</a:t>
            </a:r>
            <a:r>
              <a:rPr lang="fr-FR" dirty="0"/>
              <a:t/>
            </a:r>
            <a:br>
              <a:rPr lang="fr-FR" dirty="0"/>
            </a:br>
            <a:endParaRPr lang="fr-FR" dirty="0"/>
          </a:p>
        </p:txBody>
      </p:sp>
      <p:sp>
        <p:nvSpPr>
          <p:cNvPr id="3" name="Sous-titre 2"/>
          <p:cNvSpPr>
            <a:spLocks noGrp="1"/>
          </p:cNvSpPr>
          <p:nvPr>
            <p:ph type="subTitle" idx="1"/>
          </p:nvPr>
        </p:nvSpPr>
        <p:spPr/>
        <p:txBody>
          <a:bodyPr>
            <a:normAutofit/>
          </a:bodyPr>
          <a:lstStyle/>
          <a:p>
            <a:r>
              <a:rPr lang="fr-FR" dirty="0"/>
              <a:t>Anne-Marie Schott</a:t>
            </a:r>
          </a:p>
          <a:p>
            <a:r>
              <a:rPr lang="fr-FR" dirty="0"/>
              <a:t>Julie Haesebaert</a:t>
            </a:r>
          </a:p>
        </p:txBody>
      </p:sp>
    </p:spTree>
    <p:extLst>
      <p:ext uri="{BB962C8B-B14F-4D97-AF65-F5344CB8AC3E}">
        <p14:creationId xmlns:p14="http://schemas.microsoft.com/office/powerpoint/2010/main" val="2823209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Q3 : ABD</a:t>
            </a:r>
          </a:p>
        </p:txBody>
      </p:sp>
      <p:pic>
        <p:nvPicPr>
          <p:cNvPr id="5" name="Espace réservé du contenu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25445" y="1426427"/>
            <a:ext cx="6327108" cy="43837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536662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177" y="557497"/>
            <a:ext cx="931295" cy="931295"/>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843" name="Rectangle 2"/>
          <p:cNvSpPr>
            <a:spLocks noGrp="1" noChangeArrowheads="1"/>
          </p:cNvSpPr>
          <p:nvPr>
            <p:ph type="title"/>
          </p:nvPr>
        </p:nvSpPr>
        <p:spPr>
          <a:xfrm>
            <a:off x="406400" y="-100013"/>
            <a:ext cx="8128000" cy="762001"/>
          </a:xfrm>
        </p:spPr>
        <p:txBody>
          <a:bodyPr/>
          <a:lstStyle/>
          <a:p>
            <a:pPr eaLnBrk="1" hangingPunct="1"/>
            <a:r>
              <a:rPr lang="fr-FR" altLang="fr-FR" sz="3600" b="1"/>
              <a:t>Choix des témoins </a:t>
            </a:r>
            <a:r>
              <a:rPr lang="fr-FR" altLang="fr-FR" sz="2400" b="1"/>
              <a:t>(avantages et limites théoriques)</a:t>
            </a:r>
          </a:p>
        </p:txBody>
      </p:sp>
      <p:sp>
        <p:nvSpPr>
          <p:cNvPr id="30723" name="Text Box 3"/>
          <p:cNvSpPr txBox="1">
            <a:spLocks noChangeArrowheads="1"/>
          </p:cNvSpPr>
          <p:nvPr/>
        </p:nvSpPr>
        <p:spPr bwMode="auto">
          <a:xfrm>
            <a:off x="155575" y="1384300"/>
            <a:ext cx="4487863" cy="4668970"/>
          </a:xfrm>
          <a:prstGeom prst="rect">
            <a:avLst/>
          </a:prstGeom>
          <a:noFill/>
          <a:ln w="9525">
            <a:noFill/>
            <a:miter lim="800000"/>
            <a:headEnd/>
            <a:tailEnd/>
          </a:ln>
        </p:spPr>
        <p:txBody>
          <a:bodyPr>
            <a:spAutoFit/>
          </a:bodyPr>
          <a:lstStyle/>
          <a:p>
            <a:pPr eaLnBrk="1" hangingPunct="1">
              <a:buFont typeface="Symbol" pitchFamily="18" charset="2"/>
              <a:buNone/>
              <a:defRPr/>
            </a:pPr>
            <a:r>
              <a:rPr lang="fr-FR" sz="2400" b="1" dirty="0">
                <a:solidFill>
                  <a:srgbClr val="000000"/>
                </a:solidFill>
                <a:latin typeface="+mj-lt"/>
              </a:rPr>
              <a:t>Témoins hospitalisés</a:t>
            </a:r>
          </a:p>
          <a:p>
            <a:pPr eaLnBrk="1" hangingPunct="1">
              <a:buFont typeface="Symbol" pitchFamily="18" charset="2"/>
              <a:buNone/>
              <a:defRPr/>
            </a:pPr>
            <a:endParaRPr lang="fr-FR" sz="1050" dirty="0">
              <a:latin typeface="+mj-lt"/>
            </a:endParaRPr>
          </a:p>
          <a:p>
            <a:pPr eaLnBrk="1" hangingPunct="1">
              <a:buFont typeface="Symbol" pitchFamily="18" charset="2"/>
              <a:buNone/>
              <a:defRPr/>
            </a:pPr>
            <a:endParaRPr lang="fr-FR" sz="1050" dirty="0">
              <a:latin typeface="+mj-lt"/>
            </a:endParaRPr>
          </a:p>
          <a:p>
            <a:pPr eaLnBrk="1" hangingPunct="1">
              <a:buFont typeface="Symbol" pitchFamily="18" charset="2"/>
              <a:buNone/>
              <a:defRPr/>
            </a:pPr>
            <a:endParaRPr lang="fr-FR" sz="1000" dirty="0">
              <a:latin typeface="+mj-lt"/>
            </a:endParaRPr>
          </a:p>
          <a:p>
            <a:pPr eaLnBrk="1" hangingPunct="1">
              <a:spcBef>
                <a:spcPct val="30000"/>
              </a:spcBef>
              <a:buFont typeface="Wingdings" pitchFamily="2" charset="2"/>
              <a:buChar char="J"/>
              <a:defRPr/>
            </a:pPr>
            <a:r>
              <a:rPr lang="fr-FR" sz="2400" dirty="0">
                <a:latin typeface="+mj-lt"/>
              </a:rPr>
              <a:t> </a:t>
            </a:r>
            <a:r>
              <a:rPr lang="fr-FR" sz="2400" b="1" dirty="0">
                <a:solidFill>
                  <a:srgbClr val="000000"/>
                </a:solidFill>
                <a:latin typeface="+mj-lt"/>
              </a:rPr>
              <a:t>accès facile</a:t>
            </a:r>
          </a:p>
          <a:p>
            <a:pPr eaLnBrk="1" hangingPunct="1">
              <a:spcBef>
                <a:spcPct val="30000"/>
              </a:spcBef>
              <a:buFont typeface="Wingdings" pitchFamily="2" charset="2"/>
              <a:buChar char="J"/>
              <a:defRPr/>
            </a:pPr>
            <a:r>
              <a:rPr lang="fr-FR" sz="2400" dirty="0">
                <a:latin typeface="+mj-lt"/>
              </a:rPr>
              <a:t> </a:t>
            </a:r>
            <a:r>
              <a:rPr lang="fr-FR" sz="2400" b="1" dirty="0">
                <a:solidFill>
                  <a:srgbClr val="000000"/>
                </a:solidFill>
                <a:latin typeface="+mj-lt"/>
              </a:rPr>
              <a:t>motivation</a:t>
            </a:r>
            <a:r>
              <a:rPr lang="fr-FR" sz="2400" b="1" dirty="0">
                <a:solidFill>
                  <a:srgbClr val="000000"/>
                </a:solidFill>
                <a:latin typeface="+mj-lt"/>
                <a:sym typeface="Wingdings" pitchFamily="2" charset="2"/>
              </a:rPr>
              <a:t></a:t>
            </a:r>
          </a:p>
          <a:p>
            <a:pPr eaLnBrk="1" hangingPunct="1">
              <a:spcBef>
                <a:spcPct val="30000"/>
              </a:spcBef>
              <a:buFont typeface="Wingdings" pitchFamily="2" charset="2"/>
              <a:buChar char="J"/>
              <a:defRPr/>
            </a:pPr>
            <a:r>
              <a:rPr lang="fr-FR" sz="2400" dirty="0">
                <a:latin typeface="+mj-lt"/>
              </a:rPr>
              <a:t> </a:t>
            </a:r>
            <a:r>
              <a:rPr lang="fr-FR" sz="2400" b="1" dirty="0">
                <a:solidFill>
                  <a:srgbClr val="000000"/>
                </a:solidFill>
                <a:latin typeface="+mj-lt"/>
              </a:rPr>
              <a:t>disponibilité </a:t>
            </a:r>
            <a:r>
              <a:rPr lang="fr-FR" sz="2400" b="1" dirty="0">
                <a:solidFill>
                  <a:srgbClr val="000000"/>
                </a:solidFill>
                <a:latin typeface="+mj-lt"/>
                <a:sym typeface="Wingdings" pitchFamily="2" charset="2"/>
              </a:rPr>
              <a:t></a:t>
            </a:r>
            <a:endParaRPr lang="fr-FR" sz="2400" b="1" dirty="0">
              <a:solidFill>
                <a:srgbClr val="000000"/>
              </a:solidFill>
              <a:latin typeface="+mj-lt"/>
            </a:endParaRPr>
          </a:p>
          <a:p>
            <a:pPr eaLnBrk="1" hangingPunct="1">
              <a:spcBef>
                <a:spcPct val="30000"/>
              </a:spcBef>
              <a:buFont typeface="Wingdings" pitchFamily="2" charset="2"/>
              <a:buChar char="J"/>
              <a:defRPr/>
            </a:pPr>
            <a:r>
              <a:rPr lang="fr-FR" sz="2400" dirty="0">
                <a:latin typeface="+mj-lt"/>
              </a:rPr>
              <a:t> </a:t>
            </a:r>
            <a:r>
              <a:rPr lang="fr-FR" sz="2400" b="1" dirty="0">
                <a:solidFill>
                  <a:srgbClr val="000000"/>
                </a:solidFill>
                <a:latin typeface="+mj-lt"/>
              </a:rPr>
              <a:t>taux de réponse </a:t>
            </a:r>
            <a:r>
              <a:rPr lang="fr-FR" sz="2400" b="1" dirty="0">
                <a:solidFill>
                  <a:srgbClr val="000000"/>
                </a:solidFill>
                <a:latin typeface="+mj-lt"/>
                <a:sym typeface="Wingdings" pitchFamily="2" charset="2"/>
              </a:rPr>
              <a:t></a:t>
            </a:r>
            <a:endParaRPr lang="fr-FR" sz="2400" b="1" dirty="0">
              <a:solidFill>
                <a:srgbClr val="000000"/>
              </a:solidFill>
              <a:latin typeface="+mj-lt"/>
            </a:endParaRPr>
          </a:p>
          <a:p>
            <a:pPr eaLnBrk="1" hangingPunct="1">
              <a:spcBef>
                <a:spcPct val="30000"/>
              </a:spcBef>
              <a:buFont typeface="Wingdings" pitchFamily="2" charset="2"/>
              <a:buChar char="J"/>
              <a:defRPr/>
            </a:pPr>
            <a:r>
              <a:rPr lang="fr-FR" sz="2400" b="1" dirty="0">
                <a:solidFill>
                  <a:srgbClr val="000000"/>
                </a:solidFill>
                <a:latin typeface="+mj-lt"/>
              </a:rPr>
              <a:t> zone géographique = cas</a:t>
            </a:r>
          </a:p>
          <a:p>
            <a:pPr eaLnBrk="1" hangingPunct="1">
              <a:spcBef>
                <a:spcPct val="20000"/>
              </a:spcBef>
              <a:buClr>
                <a:schemeClr val="tx2"/>
              </a:buClr>
              <a:buFont typeface="Wingdings" pitchFamily="2" charset="2"/>
              <a:buChar char="L"/>
              <a:defRPr/>
            </a:pPr>
            <a:r>
              <a:rPr kumimoji="1" lang="fr-FR" sz="2400" b="1" dirty="0">
                <a:latin typeface="+mj-lt"/>
              </a:rPr>
              <a:t> </a:t>
            </a:r>
            <a:r>
              <a:rPr lang="fr-FR" sz="2400" b="1" dirty="0">
                <a:solidFill>
                  <a:srgbClr val="000000"/>
                </a:solidFill>
                <a:latin typeface="+mj-lt"/>
              </a:rPr>
              <a:t>biais de sélection</a:t>
            </a:r>
            <a:r>
              <a:rPr lang="fr-FR" sz="2400" b="1" dirty="0">
                <a:solidFill>
                  <a:srgbClr val="000000"/>
                </a:solidFill>
                <a:latin typeface="+mj-lt"/>
                <a:sym typeface="Wingdings" pitchFamily="2" charset="2"/>
              </a:rPr>
              <a:t></a:t>
            </a:r>
          </a:p>
          <a:p>
            <a:pPr eaLnBrk="1" hangingPunct="1">
              <a:spcBef>
                <a:spcPct val="20000"/>
              </a:spcBef>
              <a:buClr>
                <a:schemeClr val="tx2"/>
              </a:buClr>
              <a:buFont typeface="Wingdings" pitchFamily="2" charset="2"/>
              <a:buChar char="L"/>
              <a:defRPr/>
            </a:pPr>
            <a:r>
              <a:rPr lang="fr-FR" sz="2400" b="1" dirty="0">
                <a:solidFill>
                  <a:srgbClr val="000000"/>
                </a:solidFill>
                <a:latin typeface="+mj-lt"/>
                <a:sym typeface="Wingdings" pitchFamily="2" charset="2"/>
              </a:rPr>
              <a:t> surexposition possible</a:t>
            </a:r>
          </a:p>
          <a:p>
            <a:pPr eaLnBrk="1" hangingPunct="1">
              <a:spcBef>
                <a:spcPct val="20000"/>
              </a:spcBef>
              <a:buClr>
                <a:schemeClr val="tx2"/>
              </a:buClr>
              <a:buFont typeface="Wingdings" pitchFamily="2" charset="2"/>
              <a:buChar char="L"/>
              <a:defRPr/>
            </a:pPr>
            <a:r>
              <a:rPr kumimoji="1" lang="fr-FR" sz="2400" dirty="0">
                <a:latin typeface="+mj-lt"/>
              </a:rPr>
              <a:t> </a:t>
            </a:r>
            <a:r>
              <a:rPr lang="fr-FR" sz="2400" b="1" dirty="0">
                <a:solidFill>
                  <a:srgbClr val="000000"/>
                </a:solidFill>
                <a:latin typeface="+mj-lt"/>
                <a:sym typeface="Wingdings" pitchFamily="2" charset="2"/>
              </a:rPr>
              <a:t>généralisation des résultats </a:t>
            </a:r>
          </a:p>
        </p:txBody>
      </p:sp>
      <p:sp>
        <p:nvSpPr>
          <p:cNvPr id="30724" name="Text Box 4"/>
          <p:cNvSpPr txBox="1">
            <a:spLocks noChangeArrowheads="1"/>
          </p:cNvSpPr>
          <p:nvPr/>
        </p:nvSpPr>
        <p:spPr bwMode="auto">
          <a:xfrm>
            <a:off x="4538663" y="1349375"/>
            <a:ext cx="4857750" cy="4733604"/>
          </a:xfrm>
          <a:prstGeom prst="rect">
            <a:avLst/>
          </a:prstGeom>
          <a:noFill/>
          <a:ln w="9525">
            <a:noFill/>
            <a:miter lim="800000"/>
            <a:headEnd/>
            <a:tailEnd/>
          </a:ln>
        </p:spPr>
        <p:txBody>
          <a:bodyPr>
            <a:spAutoFit/>
          </a:bodyPr>
          <a:lstStyle/>
          <a:p>
            <a:pPr eaLnBrk="1" hangingPunct="1">
              <a:buFont typeface="Symbol" pitchFamily="18" charset="2"/>
              <a:buNone/>
              <a:defRPr/>
            </a:pPr>
            <a:r>
              <a:rPr lang="fr-FR" sz="2400" b="1" dirty="0">
                <a:solidFill>
                  <a:srgbClr val="000000"/>
                </a:solidFill>
                <a:latin typeface="+mj-lt"/>
              </a:rPr>
              <a:t>Témoins en population (Tél, listes électorales, assurance maladie…)</a:t>
            </a:r>
          </a:p>
          <a:p>
            <a:pPr eaLnBrk="1" hangingPunct="1">
              <a:buFont typeface="Symbol" pitchFamily="18" charset="2"/>
              <a:buNone/>
              <a:defRPr/>
            </a:pPr>
            <a:endParaRPr lang="fr-FR" sz="1600" b="1" dirty="0">
              <a:solidFill>
                <a:srgbClr val="000000"/>
              </a:solidFill>
              <a:latin typeface="+mj-lt"/>
            </a:endParaRPr>
          </a:p>
          <a:p>
            <a:pPr eaLnBrk="1" hangingPunct="1">
              <a:spcBef>
                <a:spcPct val="20000"/>
              </a:spcBef>
              <a:buClr>
                <a:schemeClr val="tx2"/>
              </a:buClr>
              <a:buFont typeface="Wingdings" pitchFamily="2" charset="2"/>
              <a:buChar char="L"/>
              <a:defRPr/>
            </a:pPr>
            <a:r>
              <a:rPr kumimoji="1" lang="fr-FR" sz="2400" dirty="0">
                <a:latin typeface="+mj-lt"/>
              </a:rPr>
              <a:t> </a:t>
            </a:r>
            <a:r>
              <a:rPr lang="fr-FR" sz="2400" b="1" dirty="0">
                <a:solidFill>
                  <a:srgbClr val="000000"/>
                </a:solidFill>
                <a:latin typeface="+mj-lt"/>
              </a:rPr>
              <a:t>Accès + difficile et + coûteux</a:t>
            </a:r>
          </a:p>
          <a:p>
            <a:pPr eaLnBrk="1" hangingPunct="1">
              <a:spcBef>
                <a:spcPct val="20000"/>
              </a:spcBef>
              <a:buClr>
                <a:schemeClr val="tx2"/>
              </a:buClr>
              <a:buFont typeface="Wingdings" pitchFamily="2" charset="2"/>
              <a:buChar char="L"/>
              <a:defRPr/>
            </a:pPr>
            <a:r>
              <a:rPr kumimoji="1" lang="fr-FR" sz="2400" dirty="0">
                <a:latin typeface="+mj-lt"/>
              </a:rPr>
              <a:t> </a:t>
            </a:r>
            <a:r>
              <a:rPr lang="fr-FR" sz="2400" b="1" dirty="0">
                <a:solidFill>
                  <a:srgbClr val="000000"/>
                </a:solidFill>
                <a:latin typeface="+mj-lt"/>
              </a:rPr>
              <a:t>motivation </a:t>
            </a:r>
            <a:r>
              <a:rPr lang="fr-FR" sz="2400" b="1" dirty="0">
                <a:solidFill>
                  <a:srgbClr val="000000"/>
                </a:solidFill>
                <a:latin typeface="+mj-lt"/>
                <a:sym typeface="Wingdings" pitchFamily="2" charset="2"/>
              </a:rPr>
              <a:t></a:t>
            </a:r>
          </a:p>
          <a:p>
            <a:pPr eaLnBrk="1" hangingPunct="1">
              <a:spcBef>
                <a:spcPct val="20000"/>
              </a:spcBef>
              <a:buClr>
                <a:schemeClr val="tx2"/>
              </a:buClr>
              <a:buFont typeface="Wingdings" pitchFamily="2" charset="2"/>
              <a:buChar char="L"/>
              <a:defRPr/>
            </a:pPr>
            <a:r>
              <a:rPr kumimoji="1" lang="fr-FR" sz="2400" dirty="0">
                <a:latin typeface="+mj-lt"/>
              </a:rPr>
              <a:t> </a:t>
            </a:r>
            <a:r>
              <a:rPr lang="fr-FR" sz="2400" b="1" dirty="0">
                <a:solidFill>
                  <a:srgbClr val="000000"/>
                </a:solidFill>
                <a:latin typeface="+mj-lt"/>
              </a:rPr>
              <a:t>disponibilité </a:t>
            </a:r>
            <a:r>
              <a:rPr lang="fr-FR" sz="2400" b="1" dirty="0">
                <a:solidFill>
                  <a:srgbClr val="000000"/>
                </a:solidFill>
                <a:latin typeface="+mj-lt"/>
                <a:sym typeface="Wingdings" pitchFamily="2" charset="2"/>
              </a:rPr>
              <a:t></a:t>
            </a:r>
            <a:endParaRPr lang="fr-FR" sz="2400" b="1" dirty="0">
              <a:solidFill>
                <a:srgbClr val="000000"/>
              </a:solidFill>
              <a:latin typeface="+mj-lt"/>
            </a:endParaRPr>
          </a:p>
          <a:p>
            <a:pPr eaLnBrk="1" hangingPunct="1">
              <a:spcBef>
                <a:spcPct val="20000"/>
              </a:spcBef>
              <a:buClr>
                <a:schemeClr val="tx2"/>
              </a:buClr>
              <a:buFont typeface="Wingdings" pitchFamily="2" charset="2"/>
              <a:buChar char="L"/>
              <a:defRPr/>
            </a:pPr>
            <a:r>
              <a:rPr kumimoji="1" lang="fr-FR" sz="2400" dirty="0">
                <a:latin typeface="+mj-lt"/>
              </a:rPr>
              <a:t> </a:t>
            </a:r>
            <a:r>
              <a:rPr lang="fr-FR" sz="2400" b="1" dirty="0">
                <a:solidFill>
                  <a:srgbClr val="000000"/>
                </a:solidFill>
                <a:latin typeface="+mj-lt"/>
              </a:rPr>
              <a:t>taux de réponse </a:t>
            </a:r>
            <a:r>
              <a:rPr lang="fr-FR" sz="2400" b="1" dirty="0">
                <a:solidFill>
                  <a:srgbClr val="000000"/>
                </a:solidFill>
                <a:latin typeface="+mj-lt"/>
                <a:sym typeface="Wingdings" pitchFamily="2" charset="2"/>
              </a:rPr>
              <a:t></a:t>
            </a:r>
            <a:r>
              <a:rPr lang="fr-FR" sz="2400" b="1" dirty="0">
                <a:solidFill>
                  <a:srgbClr val="000000"/>
                </a:solidFill>
                <a:latin typeface="+mj-lt"/>
              </a:rPr>
              <a:t> </a:t>
            </a:r>
          </a:p>
          <a:p>
            <a:pPr eaLnBrk="1" hangingPunct="1">
              <a:spcBef>
                <a:spcPct val="20000"/>
              </a:spcBef>
              <a:buClr>
                <a:schemeClr val="tx2"/>
              </a:buClr>
              <a:buFont typeface="Wingdings" pitchFamily="2" charset="2"/>
              <a:buChar char="L"/>
              <a:defRPr/>
            </a:pPr>
            <a:r>
              <a:rPr kumimoji="1" lang="fr-FR" sz="2400" dirty="0">
                <a:latin typeface="+mj-lt"/>
              </a:rPr>
              <a:t> </a:t>
            </a:r>
            <a:r>
              <a:rPr lang="fr-FR" sz="2400" b="1" dirty="0">
                <a:solidFill>
                  <a:srgbClr val="000000"/>
                </a:solidFill>
                <a:latin typeface="+mj-lt"/>
              </a:rPr>
              <a:t>zone géographique ≠ cas</a:t>
            </a:r>
          </a:p>
          <a:p>
            <a:pPr marL="342900" indent="-342900" eaLnBrk="1" hangingPunct="1">
              <a:spcBef>
                <a:spcPct val="30000"/>
              </a:spcBef>
              <a:buClr>
                <a:schemeClr val="tx2"/>
              </a:buClr>
              <a:buFont typeface="Wingdings" pitchFamily="2" charset="2"/>
              <a:buChar char="J"/>
              <a:defRPr/>
            </a:pPr>
            <a:r>
              <a:rPr lang="fr-FR" sz="2400" b="1" dirty="0">
                <a:solidFill>
                  <a:srgbClr val="000000"/>
                </a:solidFill>
                <a:latin typeface="+mj-lt"/>
              </a:rPr>
              <a:t>biais de sélection </a:t>
            </a:r>
            <a:r>
              <a:rPr lang="fr-FR" sz="2400" b="1" dirty="0">
                <a:solidFill>
                  <a:srgbClr val="000000"/>
                </a:solidFill>
                <a:sym typeface="Wingdings" pitchFamily="2" charset="2"/>
              </a:rPr>
              <a:t></a:t>
            </a:r>
            <a:endParaRPr lang="fr-FR" sz="2400" b="1" dirty="0">
              <a:solidFill>
                <a:srgbClr val="000000"/>
              </a:solidFill>
              <a:latin typeface="+mj-lt"/>
              <a:sym typeface="Wingdings" pitchFamily="2" charset="2"/>
            </a:endParaRPr>
          </a:p>
          <a:p>
            <a:pPr eaLnBrk="1" hangingPunct="1">
              <a:spcBef>
                <a:spcPct val="30000"/>
              </a:spcBef>
              <a:buFont typeface="Wingdings" pitchFamily="2" charset="2"/>
              <a:buChar char="J"/>
              <a:defRPr/>
            </a:pPr>
            <a:r>
              <a:rPr lang="fr-FR" sz="2400" b="1" dirty="0">
                <a:solidFill>
                  <a:srgbClr val="000000"/>
                </a:solidFill>
                <a:sym typeface="Wingdings" pitchFamily="2" charset="2"/>
              </a:rPr>
              <a:t> </a:t>
            </a:r>
            <a:r>
              <a:rPr lang="fr-FR" sz="2400" b="1" dirty="0">
                <a:solidFill>
                  <a:srgbClr val="000000"/>
                </a:solidFill>
                <a:latin typeface="+mj-lt"/>
                <a:sym typeface="Wingdings" pitchFamily="2" charset="2"/>
              </a:rPr>
              <a:t>surexposition peu probable</a:t>
            </a:r>
          </a:p>
          <a:p>
            <a:pPr eaLnBrk="1" hangingPunct="1">
              <a:spcBef>
                <a:spcPct val="30000"/>
              </a:spcBef>
              <a:buFont typeface="Wingdings" pitchFamily="2" charset="2"/>
              <a:buChar char="J"/>
              <a:defRPr/>
            </a:pPr>
            <a:r>
              <a:rPr lang="fr-FR" sz="2400" b="1" dirty="0">
                <a:solidFill>
                  <a:srgbClr val="000000"/>
                </a:solidFill>
                <a:latin typeface="+mj-lt"/>
                <a:sym typeface="Wingdings" pitchFamily="2" charset="2"/>
              </a:rPr>
              <a:t> généralisation des résultats </a:t>
            </a:r>
            <a:r>
              <a:rPr lang="fr-FR" sz="2400" dirty="0">
                <a:latin typeface="+mj-lt"/>
                <a:sym typeface="Wingdings" pitchFamily="2" charset="2"/>
              </a:rPr>
              <a:t> </a:t>
            </a:r>
            <a:endParaRPr lang="fr-FR" sz="2400" b="1" dirty="0">
              <a:solidFill>
                <a:srgbClr val="000000"/>
              </a:solidFill>
              <a:latin typeface="+mj-lt"/>
              <a:sym typeface="Wingdings" pitchFamily="2" charset="2"/>
            </a:endParaRPr>
          </a:p>
        </p:txBody>
      </p:sp>
      <p:pic>
        <p:nvPicPr>
          <p:cNvPr id="6"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260" t="12086" r="50000" b="14004"/>
          <a:stretch/>
        </p:blipFill>
        <p:spPr bwMode="auto">
          <a:xfrm>
            <a:off x="108979" y="2276872"/>
            <a:ext cx="430573" cy="411231"/>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260" t="12086" r="50000" b="14004"/>
          <a:stretch/>
        </p:blipFill>
        <p:spPr bwMode="auto">
          <a:xfrm>
            <a:off x="108979" y="2780928"/>
            <a:ext cx="430573" cy="411231"/>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260" t="12086" r="50000" b="14004"/>
          <a:stretch/>
        </p:blipFill>
        <p:spPr bwMode="auto">
          <a:xfrm>
            <a:off x="108979" y="3240698"/>
            <a:ext cx="430573" cy="411231"/>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260" t="12086" r="50000" b="14004"/>
          <a:stretch/>
        </p:blipFill>
        <p:spPr bwMode="auto">
          <a:xfrm>
            <a:off x="108979" y="3717873"/>
            <a:ext cx="430573" cy="411231"/>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260" t="12086" r="50000" b="14004"/>
          <a:stretch/>
        </p:blipFill>
        <p:spPr bwMode="auto">
          <a:xfrm>
            <a:off x="107504" y="4221088"/>
            <a:ext cx="430573" cy="411231"/>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000" t="13439" r="5597" b="12835"/>
          <a:stretch/>
        </p:blipFill>
        <p:spPr bwMode="auto">
          <a:xfrm>
            <a:off x="99881" y="4673954"/>
            <a:ext cx="438196" cy="411230"/>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000" t="13439" r="5597" b="12835"/>
          <a:stretch/>
        </p:blipFill>
        <p:spPr bwMode="auto">
          <a:xfrm>
            <a:off x="101356" y="5085184"/>
            <a:ext cx="438196" cy="411230"/>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000" t="13439" r="5597" b="12835"/>
          <a:stretch/>
        </p:blipFill>
        <p:spPr bwMode="auto">
          <a:xfrm>
            <a:off x="107504" y="5517232"/>
            <a:ext cx="438196" cy="411230"/>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000" t="13439" r="5597" b="12835"/>
          <a:stretch/>
        </p:blipFill>
        <p:spPr bwMode="auto">
          <a:xfrm>
            <a:off x="4538786" y="2348880"/>
            <a:ext cx="438196" cy="411230"/>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000" t="13439" r="5597" b="12835"/>
          <a:stretch/>
        </p:blipFill>
        <p:spPr bwMode="auto">
          <a:xfrm>
            <a:off x="4532638" y="3654846"/>
            <a:ext cx="438196" cy="411230"/>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000" t="13439" r="5597" b="12835"/>
          <a:stretch/>
        </p:blipFill>
        <p:spPr bwMode="auto">
          <a:xfrm>
            <a:off x="4538786" y="4086894"/>
            <a:ext cx="438196" cy="411230"/>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000" t="13439" r="5597" b="12835"/>
          <a:stretch/>
        </p:blipFill>
        <p:spPr bwMode="auto">
          <a:xfrm>
            <a:off x="4526874" y="2780928"/>
            <a:ext cx="438196" cy="411230"/>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000" t="13439" r="5597" b="12835"/>
          <a:stretch/>
        </p:blipFill>
        <p:spPr bwMode="auto">
          <a:xfrm>
            <a:off x="4533022" y="3212976"/>
            <a:ext cx="438196" cy="411230"/>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260" t="12086" r="50000" b="14004"/>
          <a:stretch/>
        </p:blipFill>
        <p:spPr bwMode="auto">
          <a:xfrm>
            <a:off x="4546409" y="4601945"/>
            <a:ext cx="430573" cy="411231"/>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260" t="12086" r="50000" b="14004"/>
          <a:stretch/>
        </p:blipFill>
        <p:spPr bwMode="auto">
          <a:xfrm>
            <a:off x="4546409" y="5033993"/>
            <a:ext cx="430573" cy="411231"/>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260" t="12086" r="50000" b="14004"/>
          <a:stretch/>
        </p:blipFill>
        <p:spPr bwMode="auto">
          <a:xfrm>
            <a:off x="4546409" y="5538049"/>
            <a:ext cx="430573" cy="411231"/>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3" name="Picture 7"/>
          <p:cNvPicPr>
            <a:picLocks noChangeAspect="1" noChangeArrowheads="1"/>
          </p:cNvPicPr>
          <p:nvPr/>
        </p:nvPicPr>
        <p:blipFill rotWithShape="1">
          <a:blip r:embed="rId6">
            <a:extLst>
              <a:ext uri="{28A0092B-C50C-407E-A947-70E740481C1C}">
                <a14:useLocalDpi xmlns:a14="http://schemas.microsoft.com/office/drawing/2010/main" val="0"/>
              </a:ext>
            </a:extLst>
          </a:blip>
          <a:srcRect l="29234" t="8410" r="29234" b="8410"/>
          <a:stretch/>
        </p:blipFill>
        <p:spPr bwMode="auto">
          <a:xfrm>
            <a:off x="6203818" y="635572"/>
            <a:ext cx="763720" cy="713803"/>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1253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5629" name="Group 45">
            <a:extLst>
              <a:ext uri="{FF2B5EF4-FFF2-40B4-BE49-F238E27FC236}">
                <a16:creationId xmlns:a16="http://schemas.microsoft.com/office/drawing/2014/main" id="{9CF965FC-6FE1-4C39-A4F0-3688131DBB93}"/>
              </a:ext>
            </a:extLst>
          </p:cNvPr>
          <p:cNvGraphicFramePr>
            <a:graphicFrameLocks noGrp="1"/>
          </p:cNvGraphicFramePr>
          <p:nvPr>
            <p:extLst/>
          </p:nvPr>
        </p:nvGraphicFramePr>
        <p:xfrm>
          <a:off x="251522" y="2951443"/>
          <a:ext cx="8568951" cy="3717917"/>
        </p:xfrm>
        <a:graphic>
          <a:graphicData uri="http://schemas.openxmlformats.org/drawingml/2006/table">
            <a:tbl>
              <a:tblPr/>
              <a:tblGrid>
                <a:gridCol w="3024334">
                  <a:extLst>
                    <a:ext uri="{9D8B030D-6E8A-4147-A177-3AD203B41FA5}">
                      <a16:colId xmlns:a16="http://schemas.microsoft.com/office/drawing/2014/main" val="20000"/>
                    </a:ext>
                  </a:extLst>
                </a:gridCol>
                <a:gridCol w="2687753">
                  <a:extLst>
                    <a:ext uri="{9D8B030D-6E8A-4147-A177-3AD203B41FA5}">
                      <a16:colId xmlns:a16="http://schemas.microsoft.com/office/drawing/2014/main" val="20001"/>
                    </a:ext>
                  </a:extLst>
                </a:gridCol>
                <a:gridCol w="2856864">
                  <a:extLst>
                    <a:ext uri="{9D8B030D-6E8A-4147-A177-3AD203B41FA5}">
                      <a16:colId xmlns:a16="http://schemas.microsoft.com/office/drawing/2014/main" val="20002"/>
                    </a:ext>
                  </a:extLst>
                </a:gridCol>
              </a:tblGrid>
              <a:tr h="337693">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endParaRPr kumimoji="1" lang="fr-FR" sz="2000" b="0" i="0" u="none" strike="noStrike" cap="none" normalizeH="0" baseline="0" dirty="0">
                        <a:ln>
                          <a:noFill/>
                        </a:ln>
                        <a:solidFill>
                          <a:schemeClr val="tx1"/>
                        </a:solidFill>
                        <a:effectLst/>
                        <a:latin typeface="Arial Narrow" pitchFamily="34" charset="0"/>
                      </a:endParaRP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0" lang="fr-FR" sz="2000" b="1" i="0" u="none" strike="noStrike" cap="none" normalizeH="0" baseline="0" dirty="0">
                          <a:ln>
                            <a:noFill/>
                          </a:ln>
                          <a:solidFill>
                            <a:srgbClr val="000000"/>
                          </a:solidFill>
                          <a:effectLst/>
                          <a:latin typeface="Arial Narrow" pitchFamily="34" charset="0"/>
                        </a:rPr>
                        <a:t> Cas incidents </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0" lang="fr-FR" sz="2000" b="1" i="0" u="none" strike="noStrike" cap="none" normalizeH="0" baseline="0" dirty="0">
                          <a:ln>
                            <a:noFill/>
                          </a:ln>
                          <a:solidFill>
                            <a:srgbClr val="000000"/>
                          </a:solidFill>
                          <a:effectLst/>
                          <a:latin typeface="Arial Narrow" pitchFamily="34" charset="0"/>
                        </a:rPr>
                        <a:t>Cas prévalents</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337693">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fr-FR" sz="2000" b="0" i="0" u="none" strike="noStrike" cap="none" normalizeH="0" baseline="0" dirty="0">
                          <a:ln>
                            <a:noFill/>
                          </a:ln>
                          <a:solidFill>
                            <a:schemeClr val="tx1"/>
                          </a:solidFill>
                          <a:effectLst/>
                          <a:latin typeface="Arial Narrow" pitchFamily="34" charset="0"/>
                        </a:rPr>
                        <a:t>Durée nécessaire</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fr-FR" sz="2000" b="0" i="0" u="none" strike="noStrike" cap="none" normalizeH="0" baseline="0" dirty="0">
                          <a:ln>
                            <a:noFill/>
                          </a:ln>
                          <a:solidFill>
                            <a:schemeClr val="tx1"/>
                          </a:solidFill>
                          <a:effectLst/>
                          <a:latin typeface="Arial Narrow" pitchFamily="34" charset="0"/>
                        </a:rPr>
                        <a:t>Longue</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fr-FR" sz="2000" b="0" i="0" u="none" strike="noStrike" cap="none" normalizeH="0" baseline="0" dirty="0">
                          <a:ln>
                            <a:noFill/>
                          </a:ln>
                          <a:solidFill>
                            <a:schemeClr val="tx1"/>
                          </a:solidFill>
                          <a:effectLst/>
                          <a:latin typeface="Arial Narrow" pitchFamily="34" charset="0"/>
                        </a:rPr>
                        <a:t>Courte</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6756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defRPr/>
                      </a:pPr>
                      <a:r>
                        <a:rPr kumimoji="1" lang="fr-FR" sz="2000" b="0" i="0" u="none" strike="noStrike" kern="1200" cap="none" normalizeH="0" baseline="0" dirty="0">
                          <a:ln>
                            <a:noFill/>
                          </a:ln>
                          <a:solidFill>
                            <a:schemeClr val="tx1"/>
                          </a:solidFill>
                          <a:effectLst/>
                          <a:latin typeface="Arial Narrow" pitchFamily="34" charset="0"/>
                          <a:ea typeface="+mn-ea"/>
                          <a:cs typeface="+mn-cs"/>
                        </a:rPr>
                        <a:t>Représentatifs de tous les cas</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fr-FR" sz="2000" b="0" i="0" u="none" strike="noStrike" cap="none" normalizeH="0" baseline="0" dirty="0">
                          <a:ln>
                            <a:noFill/>
                          </a:ln>
                          <a:solidFill>
                            <a:schemeClr val="tx1"/>
                          </a:solidFill>
                          <a:effectLst/>
                          <a:latin typeface="Arial Narrow" pitchFamily="34" charset="0"/>
                        </a:rPr>
                        <a:t>Forte chances </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fr-FR" sz="2000" b="0" i="0" u="none" strike="noStrike" cap="none" normalizeH="0" baseline="0" dirty="0">
                          <a:ln>
                            <a:noFill/>
                          </a:ln>
                          <a:solidFill>
                            <a:schemeClr val="tx1"/>
                          </a:solidFill>
                          <a:effectLst/>
                          <a:latin typeface="Arial Narrow" pitchFamily="34" charset="0"/>
                        </a:rPr>
                        <a:t>Faibles chances</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751125">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defRPr/>
                      </a:pPr>
                      <a:r>
                        <a:rPr kumimoji="1" lang="fr-FR" sz="2000" b="0" i="0" u="none" strike="noStrike" kern="1200" cap="none" normalizeH="0" baseline="0" dirty="0">
                          <a:ln>
                            <a:noFill/>
                          </a:ln>
                          <a:solidFill>
                            <a:schemeClr val="tx1"/>
                          </a:solidFill>
                          <a:effectLst/>
                          <a:latin typeface="Arial Narrow" pitchFamily="34" charset="0"/>
                          <a:ea typeface="+mn-ea"/>
                          <a:cs typeface="+mn-cs"/>
                        </a:rPr>
                        <a:t>Risque de confondre conséquences et causes</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fr-FR" sz="2000" b="0" i="0" u="none" strike="noStrike" cap="none" normalizeH="0" baseline="0" dirty="0">
                          <a:ln>
                            <a:noFill/>
                          </a:ln>
                          <a:solidFill>
                            <a:schemeClr val="tx1"/>
                          </a:solidFill>
                          <a:effectLst/>
                          <a:latin typeface="Arial Narrow" pitchFamily="34" charset="0"/>
                        </a:rPr>
                        <a:t>Peu de risque</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fr-FR" sz="2000" b="0" i="0" u="none" strike="noStrike" cap="none" normalizeH="0" baseline="0" dirty="0">
                          <a:ln>
                            <a:noFill/>
                          </a:ln>
                          <a:solidFill>
                            <a:schemeClr val="tx1"/>
                          </a:solidFill>
                          <a:effectLst/>
                          <a:latin typeface="Arial Narrow" pitchFamily="34" charset="0"/>
                        </a:rPr>
                        <a:t>Risque</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857263">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fr-FR" sz="2000" b="0" i="0" u="none" strike="noStrike" cap="none" normalizeH="0" baseline="0">
                          <a:ln>
                            <a:noFill/>
                          </a:ln>
                          <a:solidFill>
                            <a:schemeClr val="tx1"/>
                          </a:solidFill>
                          <a:effectLst/>
                          <a:latin typeface="Arial Narrow" pitchFamily="34" charset="0"/>
                        </a:rPr>
                        <a:t>Biais de sélection par le pronostic</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fr-FR" sz="2000" b="0" i="0" u="none" strike="noStrike" cap="none" normalizeH="0" baseline="0" dirty="0">
                          <a:ln>
                            <a:noFill/>
                          </a:ln>
                          <a:solidFill>
                            <a:schemeClr val="tx1"/>
                          </a:solidFill>
                          <a:effectLst/>
                          <a:latin typeface="Arial Narrow" pitchFamily="34" charset="0"/>
                        </a:rPr>
                        <a:t>Peu vraisemblable ne préjuge pas de l’évolution</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fr-FR" sz="2000" b="0" i="0" u="none" strike="noStrike" cap="none" normalizeH="0" baseline="0" dirty="0">
                          <a:ln>
                            <a:noFill/>
                          </a:ln>
                          <a:solidFill>
                            <a:schemeClr val="tx1"/>
                          </a:solidFill>
                          <a:effectLst/>
                          <a:latin typeface="Arial Narrow" pitchFamily="34" charset="0"/>
                        </a:rPr>
                        <a:t>Risque+, survivants cas les moins graves, biais de survie sélective</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597478">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fr-FR" sz="2000" b="0" i="0" u="none" strike="noStrike" cap="none" normalizeH="0" baseline="0">
                          <a:ln>
                            <a:noFill/>
                          </a:ln>
                          <a:solidFill>
                            <a:schemeClr val="tx1"/>
                          </a:solidFill>
                          <a:effectLst/>
                          <a:latin typeface="Arial Narrow" pitchFamily="34" charset="0"/>
                        </a:rPr>
                        <a:t>Biais de sélection par le recours aux soins</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fr-FR" sz="2000" b="0" i="0" u="none" strike="noStrike" cap="none" normalizeH="0" baseline="0" dirty="0">
                          <a:ln>
                            <a:noFill/>
                          </a:ln>
                          <a:solidFill>
                            <a:schemeClr val="tx1"/>
                          </a:solidFill>
                          <a:effectLst/>
                          <a:latin typeface="Arial Narrow" pitchFamily="34" charset="0"/>
                        </a:rPr>
                        <a:t>Peu vraisemblable </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fr-FR" sz="2000" b="0" i="0" u="none" strike="noStrike" cap="none" normalizeH="0" baseline="0" dirty="0">
                          <a:ln>
                            <a:noFill/>
                          </a:ln>
                          <a:solidFill>
                            <a:schemeClr val="tx1"/>
                          </a:solidFill>
                          <a:effectLst/>
                          <a:latin typeface="Arial Narrow" pitchFamily="34" charset="0"/>
                        </a:rPr>
                        <a:t>Risque+, consultations plus fréquentes</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
        <p:nvSpPr>
          <p:cNvPr id="30722" name="Rectangle 2">
            <a:extLst>
              <a:ext uri="{FF2B5EF4-FFF2-40B4-BE49-F238E27FC236}">
                <a16:creationId xmlns:a16="http://schemas.microsoft.com/office/drawing/2014/main" id="{2C10AA95-967D-4AE2-A9FA-6F8281C16BF0}"/>
              </a:ext>
            </a:extLst>
          </p:cNvPr>
          <p:cNvSpPr>
            <a:spLocks noGrp="1" noChangeArrowheads="1"/>
          </p:cNvSpPr>
          <p:nvPr>
            <p:ph type="title"/>
          </p:nvPr>
        </p:nvSpPr>
        <p:spPr>
          <a:xfrm>
            <a:off x="323528" y="-171400"/>
            <a:ext cx="8424936" cy="936278"/>
          </a:xfrm>
        </p:spPr>
        <p:txBody>
          <a:bodyPr/>
          <a:lstStyle/>
          <a:p>
            <a:r>
              <a:rPr lang="fr-FR" altLang="fr-FR" sz="2400" b="1" dirty="0">
                <a:latin typeface="Arial Narrow" panose="020B0606020202030204" pitchFamily="34" charset="0"/>
              </a:rPr>
              <a:t>Cas incidents (nouveaux) versus cas </a:t>
            </a:r>
            <a:r>
              <a:rPr lang="fr-FR" altLang="fr-FR" sz="2400" b="1" dirty="0" err="1">
                <a:latin typeface="Arial Narrow" panose="020B0606020202030204" pitchFamily="34" charset="0"/>
              </a:rPr>
              <a:t>prévalents</a:t>
            </a:r>
            <a:endParaRPr lang="fr-FR" altLang="fr-FR" sz="2400" b="1" dirty="0">
              <a:latin typeface="Arial Narrow" panose="020B0606020202030204" pitchFamily="34" charset="0"/>
            </a:endParaRPr>
          </a:p>
        </p:txBody>
      </p:sp>
      <p:grpSp>
        <p:nvGrpSpPr>
          <p:cNvPr id="5" name="Groupe 4"/>
          <p:cNvGrpSpPr/>
          <p:nvPr/>
        </p:nvGrpSpPr>
        <p:grpSpPr>
          <a:xfrm>
            <a:off x="467544" y="552676"/>
            <a:ext cx="8246120" cy="2084236"/>
            <a:chOff x="214313" y="2151682"/>
            <a:chExt cx="8715375" cy="2357438"/>
          </a:xfrm>
        </p:grpSpPr>
        <p:sp>
          <p:nvSpPr>
            <p:cNvPr id="6" name="ZoneTexte 5">
              <a:extLst>
                <a:ext uri="{FF2B5EF4-FFF2-40B4-BE49-F238E27FC236}">
                  <a16:creationId xmlns:a16="http://schemas.microsoft.com/office/drawing/2014/main" id="{E970F669-94EA-4C00-B560-CEB7206E8D94}"/>
                </a:ext>
              </a:extLst>
            </p:cNvPr>
            <p:cNvSpPr txBox="1"/>
            <p:nvPr/>
          </p:nvSpPr>
          <p:spPr>
            <a:xfrm>
              <a:off x="2497484" y="3929064"/>
              <a:ext cx="1931641" cy="452556"/>
            </a:xfrm>
            <a:prstGeom prst="rect">
              <a:avLst/>
            </a:prstGeom>
            <a:noFill/>
          </p:spPr>
          <p:txBody>
            <a:bodyPr wrap="square">
              <a:spAutoFit/>
            </a:bodyPr>
            <a:lstStyle/>
            <a:p>
              <a:pPr>
                <a:spcBef>
                  <a:spcPct val="30000"/>
                </a:spcBef>
                <a:defRPr/>
              </a:pPr>
              <a:r>
                <a:rPr kumimoji="1" lang="fr-FR" sz="2000" dirty="0">
                  <a:solidFill>
                    <a:srgbClr val="000000"/>
                  </a:solidFill>
                  <a:latin typeface="+mn-lt"/>
                </a:rPr>
                <a:t>Décès précoces </a:t>
              </a:r>
            </a:p>
          </p:txBody>
        </p:sp>
        <p:sp>
          <p:nvSpPr>
            <p:cNvPr id="7" name="ZoneTexte 6">
              <a:extLst>
                <a:ext uri="{FF2B5EF4-FFF2-40B4-BE49-F238E27FC236}">
                  <a16:creationId xmlns:a16="http://schemas.microsoft.com/office/drawing/2014/main" id="{9FAAD023-8480-47A1-861E-357F11C78966}"/>
                </a:ext>
              </a:extLst>
            </p:cNvPr>
            <p:cNvSpPr txBox="1"/>
            <p:nvPr/>
          </p:nvSpPr>
          <p:spPr>
            <a:xfrm>
              <a:off x="4335462" y="3878278"/>
              <a:ext cx="1428750" cy="400049"/>
            </a:xfrm>
            <a:prstGeom prst="rect">
              <a:avLst/>
            </a:prstGeom>
            <a:noFill/>
          </p:spPr>
          <p:txBody>
            <a:bodyPr>
              <a:spAutoFit/>
            </a:bodyPr>
            <a:lstStyle/>
            <a:p>
              <a:pPr algn="ctr">
                <a:spcBef>
                  <a:spcPct val="30000"/>
                </a:spcBef>
                <a:defRPr/>
              </a:pPr>
              <a:r>
                <a:rPr kumimoji="1" lang="fr-FR" sz="2000" dirty="0">
                  <a:solidFill>
                    <a:srgbClr val="000000"/>
                  </a:solidFill>
                  <a:latin typeface="+mn-lt"/>
                </a:rPr>
                <a:t>Guérisons</a:t>
              </a:r>
              <a:endParaRPr lang="fr-FR" sz="2000" dirty="0">
                <a:latin typeface="+mn-lt"/>
              </a:endParaRPr>
            </a:p>
          </p:txBody>
        </p:sp>
        <p:grpSp>
          <p:nvGrpSpPr>
            <p:cNvPr id="8" name="Groupe 7"/>
            <p:cNvGrpSpPr/>
            <p:nvPr/>
          </p:nvGrpSpPr>
          <p:grpSpPr>
            <a:xfrm>
              <a:off x="214313" y="2151682"/>
              <a:ext cx="8715375" cy="2357438"/>
              <a:chOff x="214313" y="2000250"/>
              <a:chExt cx="8715375" cy="2357438"/>
            </a:xfrm>
          </p:grpSpPr>
          <p:sp>
            <p:nvSpPr>
              <p:cNvPr id="9" name="ZoneTexte 8">
                <a:extLst>
                  <a:ext uri="{FF2B5EF4-FFF2-40B4-BE49-F238E27FC236}">
                    <a16:creationId xmlns:a16="http://schemas.microsoft.com/office/drawing/2014/main" id="{4BC00F6C-93C8-4CE0-AF1D-4CF1078768EE}"/>
                  </a:ext>
                </a:extLst>
              </p:cNvPr>
              <p:cNvSpPr txBox="1"/>
              <p:nvPr/>
            </p:nvSpPr>
            <p:spPr>
              <a:xfrm>
                <a:off x="4000500" y="2643188"/>
                <a:ext cx="1049338" cy="461962"/>
              </a:xfrm>
              <a:prstGeom prst="rect">
                <a:avLst/>
              </a:prstGeom>
              <a:noFill/>
            </p:spPr>
            <p:txBody>
              <a:bodyPr wrap="none">
                <a:spAutoFit/>
              </a:bodyPr>
              <a:lstStyle/>
              <a:p>
                <a:pPr eaLnBrk="1" hangingPunct="1">
                  <a:defRPr/>
                </a:pPr>
                <a:r>
                  <a:rPr lang="fr-FR" dirty="0">
                    <a:latin typeface="+mn-lt"/>
                  </a:rPr>
                  <a:t>TEMPS</a:t>
                </a:r>
              </a:p>
            </p:txBody>
          </p:sp>
          <p:grpSp>
            <p:nvGrpSpPr>
              <p:cNvPr id="10" name="Groupe 21">
                <a:extLst>
                  <a:ext uri="{FF2B5EF4-FFF2-40B4-BE49-F238E27FC236}">
                    <a16:creationId xmlns:a16="http://schemas.microsoft.com/office/drawing/2014/main" id="{FE51E0F2-B428-48D9-A824-BD22D2E3F945}"/>
                  </a:ext>
                </a:extLst>
              </p:cNvPr>
              <p:cNvGrpSpPr>
                <a:grpSpLocks/>
              </p:cNvGrpSpPr>
              <p:nvPr/>
            </p:nvGrpSpPr>
            <p:grpSpPr bwMode="auto">
              <a:xfrm>
                <a:off x="214313" y="2000250"/>
                <a:ext cx="8715375" cy="2357438"/>
                <a:chOff x="214282" y="2000228"/>
                <a:chExt cx="8715436" cy="2964782"/>
              </a:xfrm>
            </p:grpSpPr>
            <p:sp>
              <p:nvSpPr>
                <p:cNvPr id="12" name="ZoneTexte 11">
                  <a:extLst>
                    <a:ext uri="{FF2B5EF4-FFF2-40B4-BE49-F238E27FC236}">
                      <a16:creationId xmlns:a16="http://schemas.microsoft.com/office/drawing/2014/main" id="{2EB7F488-DFF9-4353-815C-C4B52FFA019E}"/>
                    </a:ext>
                  </a:extLst>
                </p:cNvPr>
                <p:cNvSpPr txBox="1"/>
                <p:nvPr/>
              </p:nvSpPr>
              <p:spPr>
                <a:xfrm>
                  <a:off x="6392875" y="2890661"/>
                  <a:ext cx="2330466" cy="1393547"/>
                </a:xfrm>
                <a:prstGeom prst="rect">
                  <a:avLst/>
                </a:prstGeom>
                <a:noFill/>
              </p:spPr>
              <p:txBody>
                <a:bodyPr wrap="none">
                  <a:spAutoFit/>
                </a:bodyPr>
                <a:lstStyle/>
                <a:p>
                  <a:pPr algn="ctr">
                    <a:spcBef>
                      <a:spcPct val="30000"/>
                    </a:spcBef>
                    <a:defRPr/>
                  </a:pPr>
                  <a:r>
                    <a:rPr kumimoji="1" lang="fr-FR" sz="2000" dirty="0">
                      <a:solidFill>
                        <a:srgbClr val="000000"/>
                      </a:solidFill>
                      <a:latin typeface="+mn-lt"/>
                    </a:rPr>
                    <a:t>Cas prévalents :  </a:t>
                  </a:r>
                </a:p>
                <a:p>
                  <a:pPr algn="ctr">
                    <a:spcBef>
                      <a:spcPct val="30000"/>
                    </a:spcBef>
                    <a:defRPr/>
                  </a:pPr>
                  <a:r>
                    <a:rPr kumimoji="1" lang="fr-FR" sz="2000" dirty="0">
                      <a:solidFill>
                        <a:srgbClr val="000000"/>
                      </a:solidFill>
                      <a:latin typeface="+mn-lt"/>
                    </a:rPr>
                    <a:t>tous les cas présents</a:t>
                  </a:r>
                </a:p>
                <a:p>
                  <a:pPr algn="ctr" eaLnBrk="1" hangingPunct="1">
                    <a:defRPr/>
                  </a:pPr>
                  <a:endParaRPr lang="fr-FR" sz="2000" dirty="0">
                    <a:latin typeface="+mn-lt"/>
                  </a:endParaRPr>
                </a:p>
              </p:txBody>
            </p:sp>
            <p:grpSp>
              <p:nvGrpSpPr>
                <p:cNvPr id="13" name="Groupe 20">
                  <a:extLst>
                    <a:ext uri="{FF2B5EF4-FFF2-40B4-BE49-F238E27FC236}">
                      <a16:creationId xmlns:a16="http://schemas.microsoft.com/office/drawing/2014/main" id="{C670028C-2237-4509-91A4-54CD7FFFD294}"/>
                    </a:ext>
                  </a:extLst>
                </p:cNvPr>
                <p:cNvGrpSpPr>
                  <a:grpSpLocks/>
                </p:cNvGrpSpPr>
                <p:nvPr/>
              </p:nvGrpSpPr>
              <p:grpSpPr bwMode="auto">
                <a:xfrm>
                  <a:off x="214282" y="2000228"/>
                  <a:ext cx="8715436" cy="2964782"/>
                  <a:chOff x="214282" y="2000228"/>
                  <a:chExt cx="8715436" cy="2964782"/>
                </a:xfrm>
              </p:grpSpPr>
              <p:sp>
                <p:nvSpPr>
                  <p:cNvPr id="14" name="ZoneTexte 13">
                    <a:extLst>
                      <a:ext uri="{FF2B5EF4-FFF2-40B4-BE49-F238E27FC236}">
                        <a16:creationId xmlns:a16="http://schemas.microsoft.com/office/drawing/2014/main" id="{B29FD112-A735-41A6-8682-968E6188EC9F}"/>
                      </a:ext>
                    </a:extLst>
                  </p:cNvPr>
                  <p:cNvSpPr txBox="1"/>
                  <p:nvPr/>
                </p:nvSpPr>
                <p:spPr>
                  <a:xfrm>
                    <a:off x="357158" y="2892658"/>
                    <a:ext cx="2446354" cy="1393547"/>
                  </a:xfrm>
                  <a:prstGeom prst="rect">
                    <a:avLst/>
                  </a:prstGeom>
                  <a:noFill/>
                </p:spPr>
                <p:txBody>
                  <a:bodyPr wrap="none">
                    <a:spAutoFit/>
                  </a:bodyPr>
                  <a:lstStyle/>
                  <a:p>
                    <a:pPr algn="ctr">
                      <a:spcBef>
                        <a:spcPct val="30000"/>
                      </a:spcBef>
                      <a:defRPr/>
                    </a:pPr>
                    <a:r>
                      <a:rPr kumimoji="1" lang="fr-FR" sz="2000" dirty="0">
                        <a:solidFill>
                          <a:srgbClr val="000000"/>
                        </a:solidFill>
                        <a:latin typeface="+mn-lt"/>
                      </a:rPr>
                      <a:t>Cas incidents : </a:t>
                    </a:r>
                  </a:p>
                  <a:p>
                    <a:pPr algn="ctr">
                      <a:spcBef>
                        <a:spcPct val="30000"/>
                      </a:spcBef>
                      <a:defRPr/>
                    </a:pPr>
                    <a:r>
                      <a:rPr kumimoji="1" lang="fr-FR" sz="2000" dirty="0">
                        <a:solidFill>
                          <a:srgbClr val="000000"/>
                        </a:solidFill>
                        <a:latin typeface="+mn-lt"/>
                      </a:rPr>
                      <a:t>tous les nouveaux cas</a:t>
                    </a:r>
                  </a:p>
                  <a:p>
                    <a:pPr algn="ctr" eaLnBrk="1" hangingPunct="1">
                      <a:defRPr/>
                    </a:pPr>
                    <a:endParaRPr lang="fr-FR" sz="2000" dirty="0">
                      <a:latin typeface="+mn-lt"/>
                    </a:endParaRPr>
                  </a:p>
                </p:txBody>
              </p:sp>
              <p:grpSp>
                <p:nvGrpSpPr>
                  <p:cNvPr id="15" name="Groupe 19">
                    <a:extLst>
                      <a:ext uri="{FF2B5EF4-FFF2-40B4-BE49-F238E27FC236}">
                        <a16:creationId xmlns:a16="http://schemas.microsoft.com/office/drawing/2014/main" id="{C564BF39-3E27-4E5F-B8FD-61CBE3F3D41F}"/>
                      </a:ext>
                    </a:extLst>
                  </p:cNvPr>
                  <p:cNvGrpSpPr>
                    <a:grpSpLocks/>
                  </p:cNvGrpSpPr>
                  <p:nvPr/>
                </p:nvGrpSpPr>
                <p:grpSpPr bwMode="auto">
                  <a:xfrm>
                    <a:off x="214282" y="2000228"/>
                    <a:ext cx="8715436" cy="2964782"/>
                    <a:chOff x="571472" y="2357420"/>
                    <a:chExt cx="7858180" cy="2607591"/>
                  </a:xfrm>
                </p:grpSpPr>
                <p:sp>
                  <p:nvSpPr>
                    <p:cNvPr id="16" name="Ellipse 15">
                      <a:extLst>
                        <a:ext uri="{FF2B5EF4-FFF2-40B4-BE49-F238E27FC236}">
                          <a16:creationId xmlns:a16="http://schemas.microsoft.com/office/drawing/2014/main" id="{98E6C71B-4891-4213-88B4-EFED540646BF}"/>
                        </a:ext>
                      </a:extLst>
                    </p:cNvPr>
                    <p:cNvSpPr/>
                    <p:nvPr/>
                  </p:nvSpPr>
                  <p:spPr>
                    <a:xfrm>
                      <a:off x="571472" y="2357420"/>
                      <a:ext cx="2500590" cy="2500477"/>
                    </a:xfrm>
                    <a:prstGeom prst="ellipse">
                      <a:avLst/>
                    </a:prstGeom>
                    <a:solidFill>
                      <a:schemeClr val="accent6">
                        <a:lumMod val="20000"/>
                        <a:lumOff val="80000"/>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cxnSp>
                  <p:nvCxnSpPr>
                    <p:cNvPr id="17" name="Connecteur droit avec flèche 16">
                      <a:extLst>
                        <a:ext uri="{FF2B5EF4-FFF2-40B4-BE49-F238E27FC236}">
                          <a16:creationId xmlns:a16="http://schemas.microsoft.com/office/drawing/2014/main" id="{01A93CEB-4D4E-4EBD-8C7E-E9D4943656A7}"/>
                        </a:ext>
                      </a:extLst>
                    </p:cNvPr>
                    <p:cNvCxnSpPr>
                      <a:stCxn id="16" idx="6"/>
                    </p:cNvCxnSpPr>
                    <p:nvPr/>
                  </p:nvCxnSpPr>
                  <p:spPr>
                    <a:xfrm flipV="1">
                      <a:off x="3072062" y="3572540"/>
                      <a:ext cx="2857000" cy="35119"/>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18" name="Ellipse 17">
                      <a:extLst>
                        <a:ext uri="{FF2B5EF4-FFF2-40B4-BE49-F238E27FC236}">
                          <a16:creationId xmlns:a16="http://schemas.microsoft.com/office/drawing/2014/main" id="{C61C29D4-B446-483D-ABB6-0E89B7A0C500}"/>
                        </a:ext>
                      </a:extLst>
                    </p:cNvPr>
                    <p:cNvSpPr/>
                    <p:nvPr/>
                  </p:nvSpPr>
                  <p:spPr>
                    <a:xfrm>
                      <a:off x="5929061" y="2357420"/>
                      <a:ext cx="2500591" cy="2500477"/>
                    </a:xfrm>
                    <a:prstGeom prst="ellipse">
                      <a:avLst/>
                    </a:prstGeom>
                    <a:solidFill>
                      <a:schemeClr val="accent6">
                        <a:lumMod val="20000"/>
                        <a:lumOff val="80000"/>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9" name="Arc 18">
                      <a:extLst>
                        <a:ext uri="{FF2B5EF4-FFF2-40B4-BE49-F238E27FC236}">
                          <a16:creationId xmlns:a16="http://schemas.microsoft.com/office/drawing/2014/main" id="{CD6AF838-722E-45F1-8D29-6D4675D4FA2B}"/>
                        </a:ext>
                      </a:extLst>
                    </p:cNvPr>
                    <p:cNvSpPr/>
                    <p:nvPr/>
                  </p:nvSpPr>
                  <p:spPr>
                    <a:xfrm>
                      <a:off x="2857357" y="3607659"/>
                      <a:ext cx="928955" cy="1357352"/>
                    </a:xfrm>
                    <a:prstGeom prst="arc">
                      <a:avLst/>
                    </a:prstGeom>
                    <a:ln w="19050">
                      <a:tailEnd type="triangle" w="lg" len="lg"/>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fr-FR"/>
                    </a:p>
                  </p:txBody>
                </p:sp>
                <p:sp>
                  <p:nvSpPr>
                    <p:cNvPr id="20" name="Arc 19">
                      <a:extLst>
                        <a:ext uri="{FF2B5EF4-FFF2-40B4-BE49-F238E27FC236}">
                          <a16:creationId xmlns:a16="http://schemas.microsoft.com/office/drawing/2014/main" id="{40D15E6E-D32C-4AEF-A2A8-529E6A3117E2}"/>
                        </a:ext>
                      </a:extLst>
                    </p:cNvPr>
                    <p:cNvSpPr/>
                    <p:nvPr/>
                  </p:nvSpPr>
                  <p:spPr>
                    <a:xfrm>
                      <a:off x="3714744" y="3593611"/>
                      <a:ext cx="928954" cy="1357352"/>
                    </a:xfrm>
                    <a:prstGeom prst="arc">
                      <a:avLst/>
                    </a:prstGeom>
                    <a:ln w="19050">
                      <a:tailEnd type="triangle" w="lg" len="lg"/>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fr-FR"/>
                    </a:p>
                  </p:txBody>
                </p:sp>
                <p:sp>
                  <p:nvSpPr>
                    <p:cNvPr id="21" name="Arc 20">
                      <a:extLst>
                        <a:ext uri="{FF2B5EF4-FFF2-40B4-BE49-F238E27FC236}">
                          <a16:creationId xmlns:a16="http://schemas.microsoft.com/office/drawing/2014/main" id="{D440471A-EB06-4C56-B3C3-BC58E2ADA72F}"/>
                        </a:ext>
                      </a:extLst>
                    </p:cNvPr>
                    <p:cNvSpPr/>
                    <p:nvPr/>
                  </p:nvSpPr>
                  <p:spPr>
                    <a:xfrm>
                      <a:off x="4572130" y="3593611"/>
                      <a:ext cx="928955" cy="1357352"/>
                    </a:xfrm>
                    <a:prstGeom prst="arc">
                      <a:avLst/>
                    </a:prstGeom>
                    <a:ln w="19050">
                      <a:tailEnd type="triangle" w="lg" len="lg"/>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fr-FR"/>
                    </a:p>
                  </p:txBody>
                </p:sp>
              </p:grpSp>
            </p:grpSp>
          </p:grpSp>
          <p:sp>
            <p:nvSpPr>
              <p:cNvPr id="11" name="Flèche droite 10">
                <a:extLst>
                  <a:ext uri="{FF2B5EF4-FFF2-40B4-BE49-F238E27FC236}">
                    <a16:creationId xmlns:a16="http://schemas.microsoft.com/office/drawing/2014/main" id="{ED8BBDC4-FA34-46C5-9239-6DC24F060D5E}"/>
                  </a:ext>
                </a:extLst>
              </p:cNvPr>
              <p:cNvSpPr/>
              <p:nvPr/>
            </p:nvSpPr>
            <p:spPr>
              <a:xfrm>
                <a:off x="3000375" y="2928938"/>
                <a:ext cx="3143250"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grpSp>
      </p:grpSp>
    </p:spTree>
    <p:extLst>
      <p:ext uri="{BB962C8B-B14F-4D97-AF65-F5344CB8AC3E}">
        <p14:creationId xmlns:p14="http://schemas.microsoft.com/office/powerpoint/2010/main" val="3190925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Q4 : ABC </a:t>
            </a:r>
          </a:p>
        </p:txBody>
      </p:sp>
      <p:pic>
        <p:nvPicPr>
          <p:cNvPr id="5" name="Espace réservé du contenu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96253" y="1514143"/>
            <a:ext cx="7470625" cy="40661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Espace réservé du contenu 3"/>
          <p:cNvSpPr>
            <a:spLocks noGrp="1"/>
          </p:cNvSpPr>
          <p:nvPr>
            <p:ph sz="half" idx="2"/>
          </p:nvPr>
        </p:nvSpPr>
        <p:spPr>
          <a:xfrm>
            <a:off x="1035118" y="5653819"/>
            <a:ext cx="3703320" cy="751185"/>
          </a:xfrm>
        </p:spPr>
        <p:txBody>
          <a:bodyPr/>
          <a:lstStyle/>
          <a:p>
            <a:r>
              <a:rPr lang="fr-FR" dirty="0"/>
              <a:t>P. 65, colonne de gauche, « </a:t>
            </a:r>
            <a:r>
              <a:rPr lang="fr-FR" dirty="0" err="1"/>
              <a:t>Study</a:t>
            </a:r>
            <a:r>
              <a:rPr lang="fr-FR" dirty="0"/>
              <a:t> </a:t>
            </a:r>
            <a:r>
              <a:rPr lang="fr-FR" dirty="0" err="1"/>
              <a:t>subjects</a:t>
            </a:r>
            <a:r>
              <a:rPr lang="fr-FR" dirty="0"/>
              <a:t> »</a:t>
            </a:r>
          </a:p>
        </p:txBody>
      </p:sp>
      <p:sp>
        <p:nvSpPr>
          <p:cNvPr id="8" name="Rectangle 7">
            <a:extLst>
              <a:ext uri="{FF2B5EF4-FFF2-40B4-BE49-F238E27FC236}">
                <a16:creationId xmlns:a16="http://schemas.microsoft.com/office/drawing/2014/main" id="{212B8B68-31C3-44C6-AB39-FDFFE09DE0F4}"/>
              </a:ext>
            </a:extLst>
          </p:cNvPr>
          <p:cNvSpPr/>
          <p:nvPr/>
        </p:nvSpPr>
        <p:spPr>
          <a:xfrm>
            <a:off x="4283055" y="4104445"/>
            <a:ext cx="4572000" cy="1200329"/>
          </a:xfrm>
          <a:prstGeom prst="rect">
            <a:avLst/>
          </a:prstGeom>
          <a:solidFill>
            <a:schemeClr val="bg1"/>
          </a:solidFill>
        </p:spPr>
        <p:txBody>
          <a:bodyPr>
            <a:spAutoFit/>
          </a:bodyPr>
          <a:lstStyle/>
          <a:p>
            <a:r>
              <a:rPr lang="en-US" dirty="0"/>
              <a:t>“Control subjects had no cancer history and were individually matched to cases with the same gender and age (within 5 years) in the same county or city”</a:t>
            </a:r>
            <a:endParaRPr lang="fr-FR" dirty="0"/>
          </a:p>
        </p:txBody>
      </p:sp>
    </p:spTree>
    <p:extLst>
      <p:ext uri="{BB962C8B-B14F-4D97-AF65-F5344CB8AC3E}">
        <p14:creationId xmlns:p14="http://schemas.microsoft.com/office/powerpoint/2010/main" val="2544490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Q5 : AE </a:t>
            </a:r>
          </a:p>
        </p:txBody>
      </p:sp>
      <p:pic>
        <p:nvPicPr>
          <p:cNvPr id="5" name="Espace réservé du contenu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08108" y="1514827"/>
            <a:ext cx="7933722" cy="46922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075126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2324" y="4800748"/>
            <a:ext cx="6512417" cy="972521"/>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2324" y="822394"/>
            <a:ext cx="6345072" cy="3659960"/>
          </a:xfrm>
          <a:prstGeom prst="rect">
            <a:avLst/>
          </a:prstGeom>
        </p:spPr>
      </p:pic>
    </p:spTree>
    <p:extLst>
      <p:ext uri="{BB962C8B-B14F-4D97-AF65-F5344CB8AC3E}">
        <p14:creationId xmlns:p14="http://schemas.microsoft.com/office/powerpoint/2010/main" val="36740964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4BB2EA3-559A-44E5-8B27-769FE66F55A3}"/>
              </a:ext>
            </a:extLst>
          </p:cNvPr>
          <p:cNvSpPr/>
          <p:nvPr/>
        </p:nvSpPr>
        <p:spPr>
          <a:xfrm>
            <a:off x="5015345" y="884009"/>
            <a:ext cx="4031669" cy="3896588"/>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id="{572B3E49-B220-42E9-978C-B4230A25C595}"/>
              </a:ext>
            </a:extLst>
          </p:cNvPr>
          <p:cNvSpPr/>
          <p:nvPr/>
        </p:nvSpPr>
        <p:spPr>
          <a:xfrm>
            <a:off x="96982" y="906898"/>
            <a:ext cx="4820166" cy="5779681"/>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itre 6"/>
          <p:cNvSpPr>
            <a:spLocks noGrp="1"/>
          </p:cNvSpPr>
          <p:nvPr>
            <p:ph type="title"/>
          </p:nvPr>
        </p:nvSpPr>
        <p:spPr>
          <a:xfrm>
            <a:off x="822960" y="-133303"/>
            <a:ext cx="7543800" cy="779426"/>
          </a:xfrm>
        </p:spPr>
        <p:txBody>
          <a:bodyPr/>
          <a:lstStyle/>
          <a:p>
            <a:r>
              <a:rPr lang="fr-FR" dirty="0"/>
              <a:t>Prise en compte des facteurs de confusion </a:t>
            </a:r>
          </a:p>
        </p:txBody>
      </p:sp>
      <p:sp>
        <p:nvSpPr>
          <p:cNvPr id="8" name="Espace réservé du texte 7"/>
          <p:cNvSpPr>
            <a:spLocks noGrp="1"/>
          </p:cNvSpPr>
          <p:nvPr>
            <p:ph type="body" idx="1"/>
          </p:nvPr>
        </p:nvSpPr>
        <p:spPr>
          <a:xfrm>
            <a:off x="891540" y="393101"/>
            <a:ext cx="3703320" cy="552212"/>
          </a:xfrm>
        </p:spPr>
        <p:txBody>
          <a:bodyPr>
            <a:normAutofit/>
          </a:bodyPr>
          <a:lstStyle/>
          <a:p>
            <a:r>
              <a:rPr lang="fr-FR" sz="2000" b="1" dirty="0"/>
              <a:t>Appariement : A priori</a:t>
            </a:r>
          </a:p>
        </p:txBody>
      </p:sp>
      <p:sp>
        <p:nvSpPr>
          <p:cNvPr id="10" name="Espace réservé du texte 9"/>
          <p:cNvSpPr>
            <a:spLocks noGrp="1"/>
          </p:cNvSpPr>
          <p:nvPr>
            <p:ph type="body" sz="quarter" idx="3"/>
          </p:nvPr>
        </p:nvSpPr>
        <p:spPr>
          <a:xfrm>
            <a:off x="5245497" y="393101"/>
            <a:ext cx="3703320" cy="552212"/>
          </a:xfrm>
        </p:spPr>
        <p:txBody>
          <a:bodyPr>
            <a:normAutofit/>
          </a:bodyPr>
          <a:lstStyle/>
          <a:p>
            <a:r>
              <a:rPr lang="fr-FR" sz="2000" b="1" dirty="0"/>
              <a:t>Ajustement : A posteriori</a:t>
            </a:r>
          </a:p>
        </p:txBody>
      </p:sp>
      <p:sp>
        <p:nvSpPr>
          <p:cNvPr id="12" name="ZoneTexte 11"/>
          <p:cNvSpPr txBox="1"/>
          <p:nvPr/>
        </p:nvSpPr>
        <p:spPr>
          <a:xfrm>
            <a:off x="5003915" y="4832598"/>
            <a:ext cx="4031669" cy="2031325"/>
          </a:xfrm>
          <a:prstGeom prst="rect">
            <a:avLst/>
          </a:prstGeom>
          <a:solidFill>
            <a:schemeClr val="bg1"/>
          </a:solidFill>
          <a:ln w="38100">
            <a:solidFill>
              <a:srgbClr val="FF0000"/>
            </a:solidFill>
          </a:ln>
        </p:spPr>
        <p:txBody>
          <a:bodyPr wrap="square" rtlCol="0">
            <a:spAutoFit/>
          </a:bodyPr>
          <a:lstStyle/>
          <a:p>
            <a:pPr algn="ctr"/>
            <a:r>
              <a:rPr lang="fr-FR" b="1" dirty="0">
                <a:solidFill>
                  <a:srgbClr val="FF0000"/>
                </a:solidFill>
              </a:rPr>
              <a:t>Prendre en compte les facteurs de confusion permet d’éviter un biais de confusion lié à ces facteurs</a:t>
            </a:r>
          </a:p>
          <a:p>
            <a:pPr algn="ctr"/>
            <a:r>
              <a:rPr lang="fr-FR" b="1" dirty="0">
                <a:solidFill>
                  <a:srgbClr val="FF0000"/>
                </a:solidFill>
                <a:sym typeface="Wingdings"/>
              </a:rPr>
              <a:t> En général i</a:t>
            </a:r>
            <a:r>
              <a:rPr lang="fr-FR" b="1" dirty="0">
                <a:solidFill>
                  <a:srgbClr val="FF0000"/>
                </a:solidFill>
              </a:rPr>
              <a:t>nutile dans essai randomisé de taille suffisante ( la randomisation équilibre les facteurs de confusion entre les groupes comparés)</a:t>
            </a:r>
          </a:p>
        </p:txBody>
      </p:sp>
      <p:sp>
        <p:nvSpPr>
          <p:cNvPr id="2" name="ZoneTexte 1"/>
          <p:cNvSpPr txBox="1"/>
          <p:nvPr/>
        </p:nvSpPr>
        <p:spPr>
          <a:xfrm>
            <a:off x="4109591" y="484541"/>
            <a:ext cx="274434" cy="369332"/>
          </a:xfrm>
          <a:prstGeom prst="rect">
            <a:avLst/>
          </a:prstGeom>
          <a:noFill/>
        </p:spPr>
        <p:txBody>
          <a:bodyPr wrap="none" rtlCol="0">
            <a:spAutoFit/>
          </a:bodyPr>
          <a:lstStyle/>
          <a:p>
            <a:r>
              <a:rPr lang="fr-FR" dirty="0"/>
              <a:t>/</a:t>
            </a:r>
          </a:p>
        </p:txBody>
      </p:sp>
      <p:sp>
        <p:nvSpPr>
          <p:cNvPr id="9" name="Espace réservé du contenu 8"/>
          <p:cNvSpPr>
            <a:spLocks noGrp="1"/>
          </p:cNvSpPr>
          <p:nvPr>
            <p:ph sz="half" idx="2"/>
          </p:nvPr>
        </p:nvSpPr>
        <p:spPr>
          <a:xfrm>
            <a:off x="-58547" y="914895"/>
            <a:ext cx="5015832" cy="5389401"/>
          </a:xfrm>
          <a:solidFill>
            <a:schemeClr val="bg1"/>
          </a:solidFill>
        </p:spPr>
        <p:txBody>
          <a:bodyPr>
            <a:noAutofit/>
          </a:bodyPr>
          <a:lstStyle/>
          <a:p>
            <a:pPr marL="363538" indent="-188913">
              <a:spcBef>
                <a:spcPts val="0"/>
              </a:spcBef>
              <a:buFont typeface="Arial" charset="0"/>
              <a:buChar char="•"/>
            </a:pPr>
            <a:r>
              <a:rPr lang="fr-FR" sz="2000" dirty="0"/>
              <a:t>Objectif : rendre comparables les 2 gp dès le début sur des </a:t>
            </a:r>
            <a:r>
              <a:rPr lang="fr-FR" sz="2000" dirty="0" err="1"/>
              <a:t>FdR</a:t>
            </a:r>
            <a:r>
              <a:rPr lang="fr-FR" sz="2000" dirty="0"/>
              <a:t> connus (pour que ceux-ci n’interfèrent plus dans la relation entre exposition et maladie)</a:t>
            </a:r>
          </a:p>
          <a:p>
            <a:pPr marL="363538" indent="-188913">
              <a:buFont typeface="Arial" charset="0"/>
              <a:buChar char="•"/>
            </a:pPr>
            <a:r>
              <a:rPr lang="fr-FR" sz="2000" b="1" dirty="0"/>
              <a:t> Lors de la sélection </a:t>
            </a:r>
            <a:r>
              <a:rPr lang="fr-FR" sz="2000" dirty="0"/>
              <a:t>des participants, on associe chaque cas à 1 ou X témoins identiques sur les facteurs d’appariement</a:t>
            </a:r>
          </a:p>
          <a:p>
            <a:pPr marL="363538" indent="-188913">
              <a:buFont typeface="Arial" charset="0"/>
              <a:buChar char="•"/>
            </a:pPr>
            <a:r>
              <a:rPr lang="fr-FR" sz="2000" dirty="0"/>
              <a:t> Avantages</a:t>
            </a:r>
          </a:p>
          <a:p>
            <a:pPr marL="536575" lvl="1" indent="-193675">
              <a:spcBef>
                <a:spcPts val="0"/>
              </a:spcBef>
              <a:buFont typeface="Arial" charset="0"/>
              <a:buChar char="•"/>
            </a:pPr>
            <a:r>
              <a:rPr lang="fr-FR" sz="2000" dirty="0"/>
              <a:t>Limite les biais de confusion</a:t>
            </a:r>
          </a:p>
          <a:p>
            <a:pPr marL="536575" lvl="1" indent="-193675">
              <a:spcBef>
                <a:spcPts val="0"/>
              </a:spcBef>
              <a:buFont typeface="Arial" charset="0"/>
              <a:buChar char="•"/>
            </a:pPr>
            <a:r>
              <a:rPr lang="fr-FR" sz="2000" dirty="0"/>
              <a:t>Limite le biais de sélection (comparabilité groupes pour ces critères)</a:t>
            </a:r>
          </a:p>
          <a:p>
            <a:pPr marL="363538" indent="-188913">
              <a:buFont typeface="Arial" charset="0"/>
              <a:buChar char="•"/>
            </a:pPr>
            <a:r>
              <a:rPr lang="fr-FR" sz="2000" dirty="0"/>
              <a:t> Inconvénients</a:t>
            </a:r>
          </a:p>
          <a:p>
            <a:pPr marL="536575" lvl="1" indent="-173038">
              <a:spcBef>
                <a:spcPts val="0"/>
              </a:spcBef>
              <a:buFont typeface="Arial" charset="0"/>
              <a:buChar char="•"/>
            </a:pPr>
            <a:r>
              <a:rPr lang="fr-FR" sz="2000" dirty="0"/>
              <a:t>Sur-appariement rend les groupes trop comparables </a:t>
            </a:r>
            <a:r>
              <a:rPr lang="fr-FR" sz="2000" dirty="0">
                <a:sym typeface="Wingdings"/>
              </a:rPr>
              <a:t> on limite à 5 facteurs d’appariement</a:t>
            </a:r>
          </a:p>
          <a:p>
            <a:pPr marL="536575" lvl="1" indent="-173038">
              <a:spcBef>
                <a:spcPts val="0"/>
              </a:spcBef>
              <a:buFont typeface="Arial" charset="0"/>
              <a:buChar char="•"/>
            </a:pPr>
            <a:r>
              <a:rPr lang="fr-FR" sz="2000" dirty="0">
                <a:sym typeface="Wingdings"/>
              </a:rPr>
              <a:t>Infaisable si trop de facteurs</a:t>
            </a:r>
          </a:p>
          <a:p>
            <a:pPr marL="536575" lvl="1" indent="-173038">
              <a:spcBef>
                <a:spcPts val="0"/>
              </a:spcBef>
              <a:buFont typeface="Arial" charset="0"/>
              <a:buChar char="•"/>
            </a:pPr>
            <a:r>
              <a:rPr lang="fr-FR" sz="2000" dirty="0">
                <a:sym typeface="Wingdings"/>
              </a:rPr>
              <a:t>Ne permet pas d’étudier les facteurs d’appariement</a:t>
            </a:r>
            <a:endParaRPr lang="fr-FR" sz="2000" dirty="0"/>
          </a:p>
          <a:p>
            <a:pPr>
              <a:buFont typeface="Arial" charset="0"/>
              <a:buChar char="•"/>
            </a:pPr>
            <a:endParaRPr lang="fr-FR" sz="1400" dirty="0"/>
          </a:p>
        </p:txBody>
      </p:sp>
      <p:sp>
        <p:nvSpPr>
          <p:cNvPr id="14" name="Espace réservé du contenu 8">
            <a:extLst>
              <a:ext uri="{FF2B5EF4-FFF2-40B4-BE49-F238E27FC236}">
                <a16:creationId xmlns:a16="http://schemas.microsoft.com/office/drawing/2014/main" id="{48A6F377-ECDE-408D-9283-6E5364703033}"/>
              </a:ext>
            </a:extLst>
          </p:cNvPr>
          <p:cNvSpPr txBox="1">
            <a:spLocks/>
          </p:cNvSpPr>
          <p:nvPr/>
        </p:nvSpPr>
        <p:spPr>
          <a:xfrm>
            <a:off x="4825012" y="895439"/>
            <a:ext cx="4222002" cy="3896588"/>
          </a:xfrm>
          <a:solidFill>
            <a:schemeClr val="bg1"/>
          </a:solidFill>
        </p:spPr>
        <p:txBody>
          <a:bodyPr>
            <a:noAutofit/>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63538" indent="-188913">
              <a:spcBef>
                <a:spcPts val="0"/>
              </a:spcBef>
              <a:buFont typeface="Arial" charset="0"/>
              <a:buChar char="•"/>
            </a:pPr>
            <a:r>
              <a:rPr lang="fr-FR" sz="2000" dirty="0"/>
              <a:t>Objectif : étudier la relation entre exposition et critère de jugement en éliminant à posteriori l’influence des facteurs de confusion potentiels</a:t>
            </a:r>
          </a:p>
          <a:p>
            <a:pPr marL="363538" indent="-188913">
              <a:buFont typeface="Arial" charset="0"/>
              <a:buChar char="•"/>
            </a:pPr>
            <a:r>
              <a:rPr lang="fr-FR" sz="2000" b="1" dirty="0"/>
              <a:t> </a:t>
            </a:r>
            <a:r>
              <a:rPr lang="fr-FR" sz="2000" dirty="0"/>
              <a:t>Lors de l’analyse : </a:t>
            </a:r>
            <a:r>
              <a:rPr lang="fr-FR" sz="1800" dirty="0"/>
              <a:t>Analyse multivariée</a:t>
            </a:r>
            <a:endParaRPr lang="fr-FR" sz="1700" dirty="0"/>
          </a:p>
          <a:p>
            <a:pPr marL="363538" indent="-188913">
              <a:buFont typeface="Arial" charset="0"/>
              <a:buChar char="•"/>
            </a:pPr>
            <a:r>
              <a:rPr lang="fr-FR" sz="2000" dirty="0"/>
              <a:t> Avantages</a:t>
            </a:r>
          </a:p>
          <a:p>
            <a:pPr marL="536575" lvl="1" indent="-193675">
              <a:spcBef>
                <a:spcPts val="0"/>
              </a:spcBef>
              <a:buFont typeface="Arial" charset="0"/>
              <a:buChar char="•"/>
            </a:pPr>
            <a:r>
              <a:rPr lang="fr-FR" sz="2000" dirty="0"/>
              <a:t>Limite les biais de confusion</a:t>
            </a:r>
          </a:p>
          <a:p>
            <a:pPr marL="363538" lvl="1" indent="173038">
              <a:spcBef>
                <a:spcPts val="0"/>
              </a:spcBef>
              <a:buFont typeface="Arial" charset="0"/>
              <a:buChar char="•"/>
            </a:pPr>
            <a:r>
              <a:rPr lang="fr-FR" sz="2000" dirty="0"/>
              <a:t>Possible de conclure sur l’effet d’un facteur d’ajustement </a:t>
            </a:r>
            <a:r>
              <a:rPr lang="fr-FR" sz="2000" dirty="0" err="1"/>
              <a:t>indépen</a:t>
            </a:r>
            <a:r>
              <a:rPr lang="fr-FR" sz="2000" dirty="0"/>
              <a:t>- </a:t>
            </a:r>
            <a:r>
              <a:rPr lang="fr-FR" sz="2000" dirty="0" err="1"/>
              <a:t>damment</a:t>
            </a:r>
            <a:r>
              <a:rPr lang="fr-FR" sz="2000" dirty="0"/>
              <a:t> des autres facteurs</a:t>
            </a:r>
            <a:endParaRPr lang="fr-FR" sz="1400" dirty="0"/>
          </a:p>
        </p:txBody>
      </p:sp>
    </p:spTree>
    <p:extLst>
      <p:ext uri="{BB962C8B-B14F-4D97-AF65-F5344CB8AC3E}">
        <p14:creationId xmlns:p14="http://schemas.microsoft.com/office/powerpoint/2010/main" val="10439329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Q6 : BCD</a:t>
            </a:r>
          </a:p>
        </p:txBody>
      </p:sp>
      <p:pic>
        <p:nvPicPr>
          <p:cNvPr id="5" name="Espace réservé du contenu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22960" y="1450681"/>
            <a:ext cx="7215809" cy="38893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p:cNvSpPr/>
          <p:nvPr/>
        </p:nvSpPr>
        <p:spPr>
          <a:xfrm>
            <a:off x="3924255" y="2727241"/>
            <a:ext cx="4114514" cy="1754326"/>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50000"/>
              </a:lnSpc>
            </a:pPr>
            <a:r>
              <a:rPr lang="fr-FR" dirty="0"/>
              <a:t> « </a:t>
            </a:r>
            <a:r>
              <a:rPr lang="fr-FR" i="1" dirty="0"/>
              <a:t>self-</a:t>
            </a:r>
            <a:r>
              <a:rPr lang="fr-FR" i="1" dirty="0" err="1"/>
              <a:t>administered</a:t>
            </a:r>
            <a:r>
              <a:rPr lang="fr-FR" i="1" dirty="0"/>
              <a:t> questionnaire</a:t>
            </a:r>
            <a:r>
              <a:rPr lang="fr-FR" dirty="0"/>
              <a:t> » recueille des info déclarées par les participants sur leur exposition antérieure =&gt; risque de biais de mémoire</a:t>
            </a:r>
          </a:p>
        </p:txBody>
      </p:sp>
      <p:sp>
        <p:nvSpPr>
          <p:cNvPr id="6" name="Accolade fermante 5"/>
          <p:cNvSpPr/>
          <p:nvPr/>
        </p:nvSpPr>
        <p:spPr>
          <a:xfrm>
            <a:off x="3302758" y="2729552"/>
            <a:ext cx="382137" cy="1951630"/>
          </a:xfrm>
          <a:prstGeom prst="rightBrace">
            <a:avLst>
              <a:gd name="adj1" fmla="val 65476"/>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1551600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Q7 : BCD </a:t>
            </a:r>
          </a:p>
        </p:txBody>
      </p:sp>
      <p:pic>
        <p:nvPicPr>
          <p:cNvPr id="5" name="Espace réservé du contenu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73747" y="1747028"/>
            <a:ext cx="6489904" cy="3677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Espace réservé du contenu 3"/>
          <p:cNvSpPr>
            <a:spLocks noGrp="1"/>
          </p:cNvSpPr>
          <p:nvPr>
            <p:ph sz="half" idx="2"/>
          </p:nvPr>
        </p:nvSpPr>
        <p:spPr>
          <a:xfrm>
            <a:off x="3255317" y="5700378"/>
            <a:ext cx="7768083" cy="886302"/>
          </a:xfrm>
        </p:spPr>
        <p:txBody>
          <a:bodyPr/>
          <a:lstStyle/>
          <a:p>
            <a:r>
              <a:rPr lang="fr-FR" sz="1800" dirty="0"/>
              <a:t>C : p. 65, colonne de gauche, « </a:t>
            </a:r>
            <a:r>
              <a:rPr lang="fr-FR" sz="1800" dirty="0" err="1"/>
              <a:t>Quality</a:t>
            </a:r>
            <a:r>
              <a:rPr lang="fr-FR" sz="1800" dirty="0"/>
              <a:t> control »</a:t>
            </a:r>
          </a:p>
          <a:p>
            <a:r>
              <a:rPr lang="fr-FR" sz="1800" dirty="0"/>
              <a:t>D : p.69, colonne de gauche, 2</a:t>
            </a:r>
            <a:r>
              <a:rPr lang="fr-FR" sz="1800" baseline="30000" dirty="0"/>
              <a:t>ème</a:t>
            </a:r>
            <a:r>
              <a:rPr lang="fr-FR" sz="1800" dirty="0"/>
              <a:t> paragraphe</a:t>
            </a:r>
          </a:p>
        </p:txBody>
      </p:sp>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3995" y="3377898"/>
            <a:ext cx="1100795" cy="2765631"/>
          </a:xfrm>
          <a:prstGeom prst="rect">
            <a:avLst/>
          </a:prstGeom>
        </p:spPr>
      </p:pic>
      <p:pic>
        <p:nvPicPr>
          <p:cNvPr id="9" name="Image 8"/>
          <p:cNvPicPr>
            <a:picLocks noChangeAspect="1"/>
          </p:cNvPicPr>
          <p:nvPr/>
        </p:nvPicPr>
        <p:blipFill rotWithShape="1">
          <a:blip r:embed="rId5">
            <a:extLst>
              <a:ext uri="{28A0092B-C50C-407E-A947-70E740481C1C}">
                <a14:useLocalDpi xmlns:a14="http://schemas.microsoft.com/office/drawing/2010/main" val="0"/>
              </a:ext>
            </a:extLst>
          </a:blip>
          <a:srcRect t="14769"/>
          <a:stretch/>
        </p:blipFill>
        <p:spPr>
          <a:xfrm>
            <a:off x="8001000" y="6294917"/>
            <a:ext cx="1143000" cy="292259"/>
          </a:xfrm>
          <a:prstGeom prst="rect">
            <a:avLst/>
          </a:prstGeom>
        </p:spPr>
      </p:pic>
      <p:sp>
        <p:nvSpPr>
          <p:cNvPr id="3" name="Rectangle 2">
            <a:extLst>
              <a:ext uri="{FF2B5EF4-FFF2-40B4-BE49-F238E27FC236}">
                <a16:creationId xmlns:a16="http://schemas.microsoft.com/office/drawing/2014/main" id="{1FC717A4-B076-4ACF-AB17-EC72C279F4AA}"/>
              </a:ext>
            </a:extLst>
          </p:cNvPr>
          <p:cNvSpPr/>
          <p:nvPr/>
        </p:nvSpPr>
        <p:spPr>
          <a:xfrm>
            <a:off x="3484941" y="2172119"/>
            <a:ext cx="5007549" cy="646331"/>
          </a:xfrm>
          <a:prstGeom prst="rect">
            <a:avLst/>
          </a:prstGeom>
          <a:solidFill>
            <a:schemeClr val="bg1"/>
          </a:solidFill>
          <a:ln>
            <a:solidFill>
              <a:schemeClr val="accent1"/>
            </a:solidFill>
          </a:ln>
        </p:spPr>
        <p:txBody>
          <a:bodyPr wrap="square">
            <a:spAutoFit/>
          </a:bodyPr>
          <a:lstStyle/>
          <a:p>
            <a:r>
              <a:rPr lang="en-US" dirty="0"/>
              <a:t>The interviewers were trained on study aims, contents of the questionnaire, and interview skills</a:t>
            </a:r>
            <a:endParaRPr lang="fr-FR" dirty="0"/>
          </a:p>
        </p:txBody>
      </p:sp>
      <p:sp>
        <p:nvSpPr>
          <p:cNvPr id="10" name="Rectangle 9">
            <a:extLst>
              <a:ext uri="{FF2B5EF4-FFF2-40B4-BE49-F238E27FC236}">
                <a16:creationId xmlns:a16="http://schemas.microsoft.com/office/drawing/2014/main" id="{D31125BB-34EF-494C-A243-0106F3625E2D}"/>
              </a:ext>
            </a:extLst>
          </p:cNvPr>
          <p:cNvSpPr/>
          <p:nvPr/>
        </p:nvSpPr>
        <p:spPr>
          <a:xfrm>
            <a:off x="5292342" y="3168657"/>
            <a:ext cx="2621653" cy="1477328"/>
          </a:xfrm>
          <a:prstGeom prst="rect">
            <a:avLst/>
          </a:prstGeom>
          <a:solidFill>
            <a:schemeClr val="bg1"/>
          </a:solidFill>
          <a:ln>
            <a:solidFill>
              <a:schemeClr val="accent1"/>
            </a:solidFill>
          </a:ln>
        </p:spPr>
        <p:txBody>
          <a:bodyPr wrap="square">
            <a:spAutoFit/>
          </a:bodyPr>
          <a:lstStyle/>
          <a:p>
            <a:r>
              <a:rPr lang="en-US" dirty="0"/>
              <a:t>Discussion : Additionally, dietary habits and mental depression were roughly assessed using the questionnaire.</a:t>
            </a:r>
            <a:endParaRPr lang="fr-FR" dirty="0"/>
          </a:p>
        </p:txBody>
      </p:sp>
      <p:cxnSp>
        <p:nvCxnSpPr>
          <p:cNvPr id="12" name="Connecteur droit avec flèche 11">
            <a:extLst>
              <a:ext uri="{FF2B5EF4-FFF2-40B4-BE49-F238E27FC236}">
                <a16:creationId xmlns:a16="http://schemas.microsoft.com/office/drawing/2014/main" id="{0C0C2979-7C29-4C5B-B094-A9108F094DF9}"/>
              </a:ext>
            </a:extLst>
          </p:cNvPr>
          <p:cNvCxnSpPr>
            <a:cxnSpLocks/>
          </p:cNvCxnSpPr>
          <p:nvPr/>
        </p:nvCxnSpPr>
        <p:spPr>
          <a:xfrm flipV="1">
            <a:off x="1560442" y="2818450"/>
            <a:ext cx="1924499" cy="84744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E0C34065-1012-444D-B185-C690E34F0424}"/>
              </a:ext>
            </a:extLst>
          </p:cNvPr>
          <p:cNvSpPr txBox="1"/>
          <p:nvPr/>
        </p:nvSpPr>
        <p:spPr>
          <a:xfrm flipH="1">
            <a:off x="627397" y="4163127"/>
            <a:ext cx="1155683" cy="292388"/>
          </a:xfrm>
          <a:prstGeom prst="rect">
            <a:avLst/>
          </a:prstGeom>
          <a:solidFill>
            <a:schemeClr val="bg1">
              <a:lumMod val="95000"/>
            </a:schemeClr>
          </a:solidFill>
        </p:spPr>
        <p:txBody>
          <a:bodyPr wrap="square" rtlCol="0">
            <a:spAutoFit/>
          </a:bodyPr>
          <a:lstStyle/>
          <a:p>
            <a:pPr>
              <a:tabLst>
                <a:tab pos="0" algn="l"/>
              </a:tabLst>
            </a:pPr>
            <a:r>
              <a:rPr lang="fr-FR" sz="1300" b="1" dirty="0">
                <a:highlight>
                  <a:srgbClr val="FFFF00"/>
                </a:highlight>
              </a:rPr>
              <a:t>Proposition D</a:t>
            </a:r>
          </a:p>
        </p:txBody>
      </p:sp>
      <p:cxnSp>
        <p:nvCxnSpPr>
          <p:cNvPr id="13" name="Connecteur droit avec flèche 12">
            <a:extLst>
              <a:ext uri="{FF2B5EF4-FFF2-40B4-BE49-F238E27FC236}">
                <a16:creationId xmlns:a16="http://schemas.microsoft.com/office/drawing/2014/main" id="{C589BAD7-C14E-4029-BF9E-41F465532E20}"/>
              </a:ext>
            </a:extLst>
          </p:cNvPr>
          <p:cNvCxnSpPr>
            <a:cxnSpLocks/>
          </p:cNvCxnSpPr>
          <p:nvPr/>
        </p:nvCxnSpPr>
        <p:spPr>
          <a:xfrm flipV="1">
            <a:off x="1668780" y="4174062"/>
            <a:ext cx="3568230" cy="13525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61918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Réduire le biais de mesure</a:t>
            </a:r>
          </a:p>
        </p:txBody>
      </p:sp>
      <p:sp>
        <p:nvSpPr>
          <p:cNvPr id="3" name="Espace réservé du contenu 2"/>
          <p:cNvSpPr>
            <a:spLocks noGrp="1"/>
          </p:cNvSpPr>
          <p:nvPr>
            <p:ph sz="half" idx="1"/>
          </p:nvPr>
        </p:nvSpPr>
        <p:spPr>
          <a:xfrm>
            <a:off x="822959" y="1554778"/>
            <a:ext cx="7626560" cy="5303222"/>
          </a:xfrm>
        </p:spPr>
        <p:txBody>
          <a:bodyPr/>
          <a:lstStyle/>
          <a:p>
            <a:r>
              <a:rPr lang="fr-FR" dirty="0"/>
              <a:t>Crainte++ = biais de mesure différentiel</a:t>
            </a:r>
          </a:p>
          <a:p>
            <a:pPr lvl="1"/>
            <a:r>
              <a:rPr lang="fr-FR" dirty="0"/>
              <a:t>Biais de mémoire ++</a:t>
            </a:r>
          </a:p>
          <a:p>
            <a:pPr lvl="1"/>
            <a:r>
              <a:rPr lang="fr-FR" dirty="0"/>
              <a:t>Biais de subjectivité de l’enquêteur (connait le statut cas ou témoin)</a:t>
            </a:r>
          </a:p>
          <a:p>
            <a:r>
              <a:rPr lang="fr-FR" dirty="0"/>
              <a:t>Comment essayer de le réduire ?</a:t>
            </a:r>
          </a:p>
          <a:p>
            <a:pPr lvl="1"/>
            <a:r>
              <a:rPr lang="fr-FR" dirty="0"/>
              <a:t>Mesure standardisée, objective, validée, reproductible, </a:t>
            </a:r>
          </a:p>
          <a:p>
            <a:pPr lvl="1"/>
            <a:r>
              <a:rPr lang="fr-FR" dirty="0"/>
              <a:t>Mesure en insu du statut malade/non malade</a:t>
            </a:r>
          </a:p>
          <a:p>
            <a:pPr lvl="1"/>
            <a:r>
              <a:rPr lang="fr-FR" dirty="0"/>
              <a:t>Comité de validation ou de révision externe en insu du statut malade/ non malade</a:t>
            </a:r>
          </a:p>
          <a:p>
            <a:pPr lvl="1"/>
            <a:r>
              <a:rPr lang="fr-FR" dirty="0"/>
              <a:t>Complément / comparaison à une source de données externe et objective si possible</a:t>
            </a:r>
          </a:p>
        </p:txBody>
      </p:sp>
    </p:spTree>
    <p:extLst>
      <p:ext uri="{BB962C8B-B14F-4D97-AF65-F5344CB8AC3E}">
        <p14:creationId xmlns:p14="http://schemas.microsoft.com/office/powerpoint/2010/main" val="31396475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2960" y="1426464"/>
            <a:ext cx="7730490" cy="2674620"/>
          </a:xfrm>
        </p:spPr>
        <p:txBody>
          <a:bodyPr/>
          <a:lstStyle/>
          <a:p>
            <a:r>
              <a:rPr lang="fr-FR" dirty="0"/>
              <a:t>Correction ECN 2020</a:t>
            </a:r>
          </a:p>
        </p:txBody>
      </p:sp>
      <p:sp>
        <p:nvSpPr>
          <p:cNvPr id="3" name="Espace réservé du texte 2"/>
          <p:cNvSpPr>
            <a:spLocks noGrp="1"/>
          </p:cNvSpPr>
          <p:nvPr>
            <p:ph type="body" idx="1"/>
          </p:nvPr>
        </p:nvSpPr>
        <p:spPr/>
        <p:txBody>
          <a:bodyPr/>
          <a:lstStyle/>
          <a:p>
            <a:r>
              <a:rPr lang="fr-FR" dirty="0"/>
              <a:t>Correction non officielle</a:t>
            </a:r>
          </a:p>
          <a:p>
            <a:r>
              <a:rPr lang="fr-FR" dirty="0"/>
              <a:t>Collégiale : enseignants Lyon est + </a:t>
            </a:r>
            <a:r>
              <a:rPr lang="fr-FR" dirty="0" err="1"/>
              <a:t>lyon</a:t>
            </a:r>
            <a:r>
              <a:rPr lang="fr-FR" dirty="0"/>
              <a:t> sud et un ancien externe</a:t>
            </a:r>
          </a:p>
        </p:txBody>
      </p:sp>
    </p:spTree>
    <p:extLst>
      <p:ext uri="{BB962C8B-B14F-4D97-AF65-F5344CB8AC3E}">
        <p14:creationId xmlns:p14="http://schemas.microsoft.com/office/powerpoint/2010/main" val="29247015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Q8 : </a:t>
            </a:r>
            <a:r>
              <a:rPr lang="fr-FR" dirty="0" smtClean="0"/>
              <a:t>AE </a:t>
            </a:r>
            <a:endParaRPr lang="fr-FR" dirty="0"/>
          </a:p>
        </p:txBody>
      </p:sp>
      <p:pic>
        <p:nvPicPr>
          <p:cNvPr id="3" name="Image 2" descr="Capture d’écr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695" y="1273064"/>
            <a:ext cx="7950609" cy="4311872"/>
          </a:xfrm>
          <a:prstGeom prst="rect">
            <a:avLst/>
          </a:prstGeom>
        </p:spPr>
      </p:pic>
    </p:spTree>
    <p:extLst>
      <p:ext uri="{BB962C8B-B14F-4D97-AF65-F5344CB8AC3E}">
        <p14:creationId xmlns:p14="http://schemas.microsoft.com/office/powerpoint/2010/main" val="12307338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Q9 : B </a:t>
            </a:r>
          </a:p>
        </p:txBody>
      </p:sp>
      <p:pic>
        <p:nvPicPr>
          <p:cNvPr id="5" name="Espace réservé du contenu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22721" y="1619071"/>
            <a:ext cx="7106628" cy="44214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Espace réservé du contenu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663679" y="2459001"/>
            <a:ext cx="3702844" cy="2582936"/>
          </a:xfrm>
        </p:spPr>
      </p:pic>
    </p:spTree>
    <p:extLst>
      <p:ext uri="{BB962C8B-B14F-4D97-AF65-F5344CB8AC3E}">
        <p14:creationId xmlns:p14="http://schemas.microsoft.com/office/powerpoint/2010/main" val="11433195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4624"/>
            <a:ext cx="8496944" cy="796925"/>
          </a:xfrm>
        </p:spPr>
        <p:txBody>
          <a:bodyPr rtlCol="0">
            <a:normAutofit/>
          </a:bodyPr>
          <a:lstStyle/>
          <a:p>
            <a:pPr>
              <a:defRPr/>
            </a:pPr>
            <a:r>
              <a:rPr lang="fr-FR" sz="3600" dirty="0"/>
              <a:t>Mesure de l’association entre FDR et CJ</a:t>
            </a:r>
          </a:p>
        </p:txBody>
      </p:sp>
      <p:sp>
        <p:nvSpPr>
          <p:cNvPr id="3" name="Espace réservé du contenu 2"/>
          <p:cNvSpPr>
            <a:spLocks noGrp="1"/>
          </p:cNvSpPr>
          <p:nvPr>
            <p:ph idx="1"/>
          </p:nvPr>
        </p:nvSpPr>
        <p:spPr>
          <a:xfrm>
            <a:off x="395536" y="1196752"/>
            <a:ext cx="8568952" cy="5112568"/>
          </a:xfrm>
        </p:spPr>
        <p:txBody>
          <a:bodyPr rtlCol="0">
            <a:normAutofit/>
          </a:bodyPr>
          <a:lstStyle/>
          <a:p>
            <a:pPr algn="just" eaLnBrk="1" fontAlgn="auto" hangingPunct="1">
              <a:spcAft>
                <a:spcPts val="0"/>
              </a:spcAft>
              <a:defRPr/>
            </a:pPr>
            <a:r>
              <a:rPr lang="fr-FR" sz="2800" b="1" dirty="0"/>
              <a:t>Les mesures d’association : </a:t>
            </a:r>
            <a:endParaRPr lang="fr-FR" sz="2800" dirty="0"/>
          </a:p>
          <a:p>
            <a:pPr lvl="1" algn="just" eaLnBrk="1" fontAlgn="auto" hangingPunct="1">
              <a:lnSpc>
                <a:spcPct val="150000"/>
              </a:lnSpc>
              <a:spcBef>
                <a:spcPts val="0"/>
              </a:spcBef>
              <a:spcAft>
                <a:spcPts val="0"/>
              </a:spcAft>
              <a:defRPr/>
            </a:pPr>
            <a:r>
              <a:rPr lang="fr-FR" sz="2400" dirty="0"/>
              <a:t>Risque Relatif (CJ binaire)</a:t>
            </a:r>
            <a:endParaRPr lang="fr-FR" sz="2400" dirty="0">
              <a:latin typeface="Times New Roman"/>
              <a:cs typeface="Times New Roman"/>
            </a:endParaRPr>
          </a:p>
          <a:p>
            <a:pPr lvl="1" algn="just">
              <a:lnSpc>
                <a:spcPct val="150000"/>
              </a:lnSpc>
              <a:spcBef>
                <a:spcPts val="0"/>
              </a:spcBef>
              <a:defRPr/>
            </a:pPr>
            <a:r>
              <a:rPr lang="fr-FR" sz="2400" dirty="0" err="1"/>
              <a:t>Odds</a:t>
            </a:r>
            <a:r>
              <a:rPr lang="fr-FR" sz="2400" dirty="0"/>
              <a:t> Ratio (CJ binaire)</a:t>
            </a:r>
            <a:endParaRPr lang="fr-FR" sz="2400" dirty="0">
              <a:latin typeface="Times New Roman"/>
              <a:cs typeface="Times New Roman"/>
            </a:endParaRPr>
          </a:p>
          <a:p>
            <a:pPr lvl="1" algn="just" eaLnBrk="1" fontAlgn="auto" hangingPunct="1">
              <a:lnSpc>
                <a:spcPct val="150000"/>
              </a:lnSpc>
              <a:spcBef>
                <a:spcPts val="0"/>
              </a:spcBef>
              <a:spcAft>
                <a:spcPts val="0"/>
              </a:spcAft>
              <a:defRPr/>
            </a:pPr>
            <a:r>
              <a:rPr lang="fr-FR" sz="2400" dirty="0"/>
              <a:t>Hazard Ratio (CJ dépendant du temps)</a:t>
            </a:r>
          </a:p>
          <a:p>
            <a:pPr lvl="1" algn="just" eaLnBrk="1" fontAlgn="auto" hangingPunct="1">
              <a:lnSpc>
                <a:spcPct val="150000"/>
              </a:lnSpc>
              <a:spcBef>
                <a:spcPts val="0"/>
              </a:spcBef>
              <a:spcAft>
                <a:spcPts val="0"/>
              </a:spcAft>
              <a:defRPr/>
            </a:pPr>
            <a:r>
              <a:rPr lang="fr-FR" sz="2400" dirty="0"/>
              <a:t>Différence moyenne de risque (CJ quantitatif)</a:t>
            </a:r>
          </a:p>
          <a:p>
            <a:pPr lvl="1" algn="just" eaLnBrk="1" fontAlgn="auto" hangingPunct="1">
              <a:lnSpc>
                <a:spcPct val="150000"/>
              </a:lnSpc>
              <a:spcBef>
                <a:spcPts val="0"/>
              </a:spcBef>
              <a:spcAft>
                <a:spcPts val="0"/>
              </a:spcAft>
              <a:defRPr/>
            </a:pPr>
            <a:r>
              <a:rPr lang="el-GR" sz="2400" dirty="0"/>
              <a:t>β</a:t>
            </a:r>
            <a:r>
              <a:rPr lang="fr-FR" sz="2400" dirty="0"/>
              <a:t> Coefficient de régression (CJ quantitatif)</a:t>
            </a:r>
          </a:p>
          <a:p>
            <a:pPr marL="457200" lvl="1" indent="0" algn="just" eaLnBrk="1" fontAlgn="auto" hangingPunct="1">
              <a:lnSpc>
                <a:spcPct val="150000"/>
              </a:lnSpc>
              <a:spcBef>
                <a:spcPts val="0"/>
              </a:spcBef>
              <a:spcAft>
                <a:spcPts val="0"/>
              </a:spcAft>
              <a:buNone/>
              <a:defRPr/>
            </a:pPr>
            <a:endParaRPr lang="fr-FR" sz="2400" dirty="0"/>
          </a:p>
          <a:p>
            <a:pPr marL="457200" lvl="1" indent="0" algn="just">
              <a:spcBef>
                <a:spcPts val="0"/>
              </a:spcBef>
              <a:buNone/>
              <a:defRPr/>
            </a:pPr>
            <a:r>
              <a:rPr lang="fr-FR" dirty="0">
                <a:solidFill>
                  <a:schemeClr val="accent6">
                    <a:lumMod val="75000"/>
                  </a:schemeClr>
                </a:solidFill>
              </a:rPr>
              <a:t>        -&gt; toujours accompagnés de leur IC95%</a:t>
            </a:r>
          </a:p>
        </p:txBody>
      </p:sp>
      <p:sp>
        <p:nvSpPr>
          <p:cNvPr id="5" name="Espace réservé du numéro de diapositive 4"/>
          <p:cNvSpPr>
            <a:spLocks noGrp="1"/>
          </p:cNvSpPr>
          <p:nvPr>
            <p:ph type="sldNum" sz="quarter" idx="12"/>
          </p:nvPr>
        </p:nvSpPr>
        <p:spPr/>
        <p:txBody>
          <a:bodyPr/>
          <a:lstStyle/>
          <a:p>
            <a:pPr>
              <a:defRPr/>
            </a:pPr>
            <a:fld id="{773CF73B-EE6F-4DE0-8BB2-250E1D09050D}" type="slidenum">
              <a:rPr lang="fr-FR" smtClean="0"/>
              <a:pPr>
                <a:defRPr/>
              </a:pPr>
              <a:t>22</a:t>
            </a:fld>
            <a:endParaRPr lang="fr-FR" dirty="0"/>
          </a:p>
        </p:txBody>
      </p:sp>
      <p:cxnSp>
        <p:nvCxnSpPr>
          <p:cNvPr id="6" name="Connecteur droit 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95607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19632" y="51480"/>
            <a:ext cx="7446383" cy="1143000"/>
          </a:xfrm>
        </p:spPr>
        <p:txBody>
          <a:bodyPr/>
          <a:lstStyle/>
          <a:p>
            <a:r>
              <a:rPr lang="fr-FR" dirty="0"/>
              <a:t>L’OR est-il une bonne estimation du RR?</a:t>
            </a:r>
          </a:p>
        </p:txBody>
      </p:sp>
      <p:sp>
        <p:nvSpPr>
          <p:cNvPr id="3" name="Espace réservé du contenu 2"/>
          <p:cNvSpPr>
            <a:spLocks noGrp="1"/>
          </p:cNvSpPr>
          <p:nvPr>
            <p:ph idx="1"/>
          </p:nvPr>
        </p:nvSpPr>
        <p:spPr>
          <a:xfrm>
            <a:off x="643286" y="975690"/>
            <a:ext cx="8344369" cy="780940"/>
          </a:xfrm>
        </p:spPr>
        <p:txBody>
          <a:bodyPr>
            <a:noAutofit/>
          </a:bodyPr>
          <a:lstStyle/>
          <a:p>
            <a:r>
              <a:rPr lang="fr-FR" sz="1800" dirty="0"/>
              <a:t>lorsque la </a:t>
            </a:r>
            <a:r>
              <a:rPr lang="fr-FR" sz="1800" b="1" dirty="0"/>
              <a:t>prévalence de la maladie dans la population cible est faible ( &lt;10%) l’OR est un bon estimateur du RR</a:t>
            </a:r>
            <a:r>
              <a:rPr lang="fr-FR" sz="1800" dirty="0"/>
              <a:t>, surtout si le RR est peu élevé</a:t>
            </a:r>
          </a:p>
        </p:txBody>
      </p:sp>
      <p:sp>
        <p:nvSpPr>
          <p:cNvPr id="7" name="Rectangle 6"/>
          <p:cNvSpPr/>
          <p:nvPr/>
        </p:nvSpPr>
        <p:spPr>
          <a:xfrm>
            <a:off x="7885066" y="6413781"/>
            <a:ext cx="1258934" cy="307777"/>
          </a:xfrm>
          <a:prstGeom prst="rect">
            <a:avLst/>
          </a:prstGeom>
        </p:spPr>
        <p:txBody>
          <a:bodyPr wrap="none">
            <a:spAutoFit/>
          </a:bodyPr>
          <a:lstStyle/>
          <a:p>
            <a:r>
              <a:rPr lang="fr-FR" sz="1400" b="1" dirty="0"/>
              <a:t>Source </a:t>
            </a:r>
            <a:r>
              <a:rPr lang="fr-FR" sz="1400" b="1" dirty="0" err="1"/>
              <a:t>Bouyer</a:t>
            </a:r>
            <a:endParaRPr lang="fr-FR" sz="1400" b="1" dirty="0"/>
          </a:p>
        </p:txBody>
      </p:sp>
      <p:grpSp>
        <p:nvGrpSpPr>
          <p:cNvPr id="6" name="Groupe 5">
            <a:extLst>
              <a:ext uri="{FF2B5EF4-FFF2-40B4-BE49-F238E27FC236}">
                <a16:creationId xmlns:a16="http://schemas.microsoft.com/office/drawing/2014/main" id="{71D3F8D3-D7AA-43F8-9838-87E54FAAD90D}"/>
              </a:ext>
            </a:extLst>
          </p:cNvPr>
          <p:cNvGrpSpPr/>
          <p:nvPr/>
        </p:nvGrpSpPr>
        <p:grpSpPr>
          <a:xfrm>
            <a:off x="299171" y="1628504"/>
            <a:ext cx="7874365" cy="4552350"/>
            <a:chOff x="802091" y="1750424"/>
            <a:chExt cx="7874365" cy="4552350"/>
          </a:xfrm>
        </p:grpSpPr>
        <p:pic>
          <p:nvPicPr>
            <p:cNvPr id="4" name="Image 3"/>
            <p:cNvPicPr>
              <a:picLocks noChangeAspect="1"/>
            </p:cNvPicPr>
            <p:nvPr/>
          </p:nvPicPr>
          <p:blipFill>
            <a:blip r:embed="rId3"/>
            <a:stretch>
              <a:fillRect/>
            </a:stretch>
          </p:blipFill>
          <p:spPr>
            <a:xfrm>
              <a:off x="802091" y="1750424"/>
              <a:ext cx="7874365" cy="4552350"/>
            </a:xfrm>
            <a:prstGeom prst="rect">
              <a:avLst/>
            </a:prstGeom>
          </p:spPr>
        </p:pic>
        <p:sp>
          <p:nvSpPr>
            <p:cNvPr id="8" name="Rectangle 7">
              <a:extLst>
                <a:ext uri="{FF2B5EF4-FFF2-40B4-BE49-F238E27FC236}">
                  <a16:creationId xmlns:a16="http://schemas.microsoft.com/office/drawing/2014/main" id="{BBF349CB-5B5F-44D6-B40D-8E3E7A60B145}"/>
                </a:ext>
              </a:extLst>
            </p:cNvPr>
            <p:cNvSpPr/>
            <p:nvPr/>
          </p:nvSpPr>
          <p:spPr>
            <a:xfrm>
              <a:off x="1905804" y="3051572"/>
              <a:ext cx="6536350" cy="3251202"/>
            </a:xfrm>
            <a:prstGeom prst="rect">
              <a:avLst/>
            </a:prstGeom>
            <a:solidFill>
              <a:srgbClr val="FDEADA">
                <a:alpha val="3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5" name="ZoneTexte 4">
            <a:extLst>
              <a:ext uri="{FF2B5EF4-FFF2-40B4-BE49-F238E27FC236}">
                <a16:creationId xmlns:a16="http://schemas.microsoft.com/office/drawing/2014/main" id="{DDC261D7-06C6-48A0-B6EB-5C91C4DEA1C3}"/>
              </a:ext>
            </a:extLst>
          </p:cNvPr>
          <p:cNvSpPr txBox="1"/>
          <p:nvPr/>
        </p:nvSpPr>
        <p:spPr>
          <a:xfrm>
            <a:off x="7948465" y="3813186"/>
            <a:ext cx="1195535" cy="1200329"/>
          </a:xfrm>
          <a:prstGeom prst="rect">
            <a:avLst/>
          </a:prstGeom>
          <a:noFill/>
        </p:spPr>
        <p:txBody>
          <a:bodyPr wrap="square" rtlCol="0">
            <a:spAutoFit/>
          </a:bodyPr>
          <a:lstStyle/>
          <a:p>
            <a:r>
              <a:rPr lang="fr-FR" b="1" dirty="0"/>
              <a:t>Valeur de l’OR correspondant</a:t>
            </a:r>
          </a:p>
        </p:txBody>
      </p:sp>
      <p:sp>
        <p:nvSpPr>
          <p:cNvPr id="9" name="Accolade fermante 8">
            <a:extLst>
              <a:ext uri="{FF2B5EF4-FFF2-40B4-BE49-F238E27FC236}">
                <a16:creationId xmlns:a16="http://schemas.microsoft.com/office/drawing/2014/main" id="{820B00CE-6938-41C3-B162-BD7702045216}"/>
              </a:ext>
            </a:extLst>
          </p:cNvPr>
          <p:cNvSpPr/>
          <p:nvPr/>
        </p:nvSpPr>
        <p:spPr>
          <a:xfrm>
            <a:off x="7604760" y="2929652"/>
            <a:ext cx="431616" cy="3135868"/>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 name="ZoneTexte 9">
            <a:extLst>
              <a:ext uri="{FF2B5EF4-FFF2-40B4-BE49-F238E27FC236}">
                <a16:creationId xmlns:a16="http://schemas.microsoft.com/office/drawing/2014/main" id="{7C9D7969-F8C7-425B-899D-8FAA665BEA7A}"/>
              </a:ext>
            </a:extLst>
          </p:cNvPr>
          <p:cNvSpPr txBox="1"/>
          <p:nvPr/>
        </p:nvSpPr>
        <p:spPr>
          <a:xfrm>
            <a:off x="3464928" y="2026114"/>
            <a:ext cx="2548687" cy="369332"/>
          </a:xfrm>
          <a:prstGeom prst="rect">
            <a:avLst/>
          </a:prstGeom>
          <a:solidFill>
            <a:schemeClr val="bg1"/>
          </a:solidFill>
        </p:spPr>
        <p:txBody>
          <a:bodyPr wrap="square" rtlCol="0">
            <a:spAutoFit/>
          </a:bodyPr>
          <a:lstStyle/>
          <a:p>
            <a:r>
              <a:rPr lang="fr-FR" b="1" dirty="0"/>
              <a:t>Valeur du Risque Relatif</a:t>
            </a:r>
          </a:p>
        </p:txBody>
      </p:sp>
      <p:cxnSp>
        <p:nvCxnSpPr>
          <p:cNvPr id="12" name="Connecteur droit avec flèche 11">
            <a:extLst>
              <a:ext uri="{FF2B5EF4-FFF2-40B4-BE49-F238E27FC236}">
                <a16:creationId xmlns:a16="http://schemas.microsoft.com/office/drawing/2014/main" id="{E918D1A8-EFFD-4787-AD6C-97EFD79AA01C}"/>
              </a:ext>
            </a:extLst>
          </p:cNvPr>
          <p:cNvCxnSpPr/>
          <p:nvPr/>
        </p:nvCxnSpPr>
        <p:spPr>
          <a:xfrm flipH="1">
            <a:off x="5425440" y="2453640"/>
            <a:ext cx="548640" cy="1828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722E9C83-7C15-4C32-9890-69DBFCDAA139}"/>
              </a:ext>
            </a:extLst>
          </p:cNvPr>
          <p:cNvSpPr/>
          <p:nvPr/>
        </p:nvSpPr>
        <p:spPr>
          <a:xfrm>
            <a:off x="1519633" y="2613132"/>
            <a:ext cx="6536350" cy="201186"/>
          </a:xfrm>
          <a:prstGeom prst="rect">
            <a:avLst/>
          </a:prstGeom>
          <a:solidFill>
            <a:schemeClr val="bg1">
              <a:alpha val="38039"/>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Accolade fermante 13">
            <a:extLst>
              <a:ext uri="{FF2B5EF4-FFF2-40B4-BE49-F238E27FC236}">
                <a16:creationId xmlns:a16="http://schemas.microsoft.com/office/drawing/2014/main" id="{5577DD7B-BC59-4328-A460-E6A49E527F70}"/>
              </a:ext>
            </a:extLst>
          </p:cNvPr>
          <p:cNvSpPr/>
          <p:nvPr/>
        </p:nvSpPr>
        <p:spPr>
          <a:xfrm rot="16200000">
            <a:off x="4521359" y="-295235"/>
            <a:ext cx="299401" cy="58674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5" name="Rectangle 14">
            <a:extLst>
              <a:ext uri="{FF2B5EF4-FFF2-40B4-BE49-F238E27FC236}">
                <a16:creationId xmlns:a16="http://schemas.microsoft.com/office/drawing/2014/main" id="{7471D4A8-8061-49DA-86EE-5B0761055091}"/>
              </a:ext>
            </a:extLst>
          </p:cNvPr>
          <p:cNvSpPr/>
          <p:nvPr/>
        </p:nvSpPr>
        <p:spPr>
          <a:xfrm>
            <a:off x="117553" y="2674092"/>
            <a:ext cx="852911" cy="3506762"/>
          </a:xfrm>
          <a:prstGeom prst="rect">
            <a:avLst/>
          </a:prstGeom>
          <a:solidFill>
            <a:schemeClr val="bg1">
              <a:alpha val="38039"/>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ZoneTexte 15">
            <a:extLst>
              <a:ext uri="{FF2B5EF4-FFF2-40B4-BE49-F238E27FC236}">
                <a16:creationId xmlns:a16="http://schemas.microsoft.com/office/drawing/2014/main" id="{2781CDE1-1B3A-49BD-905B-2192D6D8D221}"/>
              </a:ext>
            </a:extLst>
          </p:cNvPr>
          <p:cNvSpPr txBox="1"/>
          <p:nvPr/>
        </p:nvSpPr>
        <p:spPr>
          <a:xfrm>
            <a:off x="109932" y="51480"/>
            <a:ext cx="1698767" cy="923330"/>
          </a:xfrm>
          <a:prstGeom prst="rect">
            <a:avLst/>
          </a:prstGeom>
          <a:solidFill>
            <a:schemeClr val="bg1"/>
          </a:solidFill>
          <a:ln>
            <a:solidFill>
              <a:schemeClr val="tx2"/>
            </a:solidFill>
          </a:ln>
        </p:spPr>
        <p:txBody>
          <a:bodyPr wrap="square" rtlCol="0">
            <a:spAutoFit/>
          </a:bodyPr>
          <a:lstStyle/>
          <a:p>
            <a:r>
              <a:rPr lang="fr-FR" b="1" dirty="0"/>
              <a:t>Risque de base</a:t>
            </a:r>
          </a:p>
          <a:p>
            <a:r>
              <a:rPr lang="fr-FR" b="1" dirty="0"/>
              <a:t>Maladie étudiée</a:t>
            </a:r>
          </a:p>
        </p:txBody>
      </p:sp>
      <p:cxnSp>
        <p:nvCxnSpPr>
          <p:cNvPr id="18" name="Connecteur droit avec flèche 17">
            <a:extLst>
              <a:ext uri="{FF2B5EF4-FFF2-40B4-BE49-F238E27FC236}">
                <a16:creationId xmlns:a16="http://schemas.microsoft.com/office/drawing/2014/main" id="{D0FCC34A-5769-40C5-8AF4-5A7FD1C30D63}"/>
              </a:ext>
            </a:extLst>
          </p:cNvPr>
          <p:cNvCxnSpPr>
            <a:cxnSpLocks/>
          </p:cNvCxnSpPr>
          <p:nvPr/>
        </p:nvCxnSpPr>
        <p:spPr>
          <a:xfrm>
            <a:off x="299171" y="983822"/>
            <a:ext cx="1" cy="163268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6E0BE249-EAF5-47A3-AF63-1CB270F6C032}"/>
              </a:ext>
            </a:extLst>
          </p:cNvPr>
          <p:cNvSpPr/>
          <p:nvPr/>
        </p:nvSpPr>
        <p:spPr>
          <a:xfrm>
            <a:off x="2751064" y="2972170"/>
            <a:ext cx="572757" cy="1729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055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Q10 : BE </a:t>
            </a:r>
          </a:p>
        </p:txBody>
      </p:sp>
      <p:pic>
        <p:nvPicPr>
          <p:cNvPr id="8" name="Espace réservé du contenu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66486" y="1625156"/>
            <a:ext cx="8256747" cy="44405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44295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2960" y="-262036"/>
            <a:ext cx="7543800" cy="1450757"/>
          </a:xfrm>
        </p:spPr>
        <p:txBody>
          <a:bodyPr/>
          <a:lstStyle/>
          <a:p>
            <a:r>
              <a:rPr lang="fr-FR" dirty="0"/>
              <a:t>Tableaux 2, 3 et 4</a:t>
            </a:r>
          </a:p>
        </p:txBody>
      </p:sp>
      <p:grpSp>
        <p:nvGrpSpPr>
          <p:cNvPr id="5" name="Groupe 4"/>
          <p:cNvGrpSpPr/>
          <p:nvPr/>
        </p:nvGrpSpPr>
        <p:grpSpPr>
          <a:xfrm>
            <a:off x="320040" y="1234440"/>
            <a:ext cx="8812963" cy="5131636"/>
            <a:chOff x="4662726" y="2477415"/>
            <a:chExt cx="4481274" cy="1861240"/>
          </a:xfrm>
        </p:grpSpPr>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2726" y="2477415"/>
              <a:ext cx="4481274" cy="289687"/>
            </a:xfrm>
            <a:prstGeom prst="rect">
              <a:avLst/>
            </a:prstGeom>
          </p:spPr>
        </p:pic>
        <p:pic>
          <p:nvPicPr>
            <p:cNvPr id="7" name="Espace réservé du contenu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2726" y="2774814"/>
              <a:ext cx="3704034" cy="284555"/>
            </a:xfrm>
            <a:prstGeom prst="rect">
              <a:avLst/>
            </a:prstGeom>
          </p:spPr>
        </p:pic>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2727" y="3084247"/>
              <a:ext cx="3704034" cy="230875"/>
            </a:xfrm>
            <a:prstGeom prst="rect">
              <a:avLst/>
            </a:prstGeom>
          </p:spPr>
        </p:pic>
        <p:pic>
          <p:nvPicPr>
            <p:cNvPr id="9" name="Imag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62726" y="3358208"/>
              <a:ext cx="3704034" cy="458594"/>
            </a:xfrm>
            <a:prstGeom prst="rect">
              <a:avLst/>
            </a:prstGeom>
          </p:spPr>
        </p:pic>
        <p:pic>
          <p:nvPicPr>
            <p:cNvPr id="10" name="Imag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62726" y="3845792"/>
              <a:ext cx="3704034" cy="241568"/>
            </a:xfrm>
            <a:prstGeom prst="rect">
              <a:avLst/>
            </a:prstGeom>
          </p:spPr>
        </p:pic>
        <p:pic>
          <p:nvPicPr>
            <p:cNvPr id="11" name="Imag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62727" y="4099192"/>
              <a:ext cx="3704034" cy="239463"/>
            </a:xfrm>
            <a:prstGeom prst="rect">
              <a:avLst/>
            </a:prstGeom>
          </p:spPr>
        </p:pic>
      </p:grpSp>
      <p:sp>
        <p:nvSpPr>
          <p:cNvPr id="3" name="Rectangle 2">
            <a:extLst>
              <a:ext uri="{FF2B5EF4-FFF2-40B4-BE49-F238E27FC236}">
                <a16:creationId xmlns:a16="http://schemas.microsoft.com/office/drawing/2014/main" id="{33AE802B-FE4D-4BE9-A51A-EE57D9AA248C}"/>
              </a:ext>
            </a:extLst>
          </p:cNvPr>
          <p:cNvSpPr/>
          <p:nvPr/>
        </p:nvSpPr>
        <p:spPr>
          <a:xfrm>
            <a:off x="6599583" y="2907540"/>
            <a:ext cx="1004884" cy="34585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llipse 3">
            <a:extLst>
              <a:ext uri="{FF2B5EF4-FFF2-40B4-BE49-F238E27FC236}">
                <a16:creationId xmlns:a16="http://schemas.microsoft.com/office/drawing/2014/main" id="{BF557E8C-6969-4D4D-8C2F-B53D95DE41F0}"/>
              </a:ext>
            </a:extLst>
          </p:cNvPr>
          <p:cNvSpPr/>
          <p:nvPr/>
        </p:nvSpPr>
        <p:spPr>
          <a:xfrm>
            <a:off x="6599583" y="3725153"/>
            <a:ext cx="1004884" cy="6933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0CCF79E4-DE1E-4F2D-B4F2-55ACAE1BEEE3}"/>
              </a:ext>
            </a:extLst>
          </p:cNvPr>
          <p:cNvSpPr/>
          <p:nvPr/>
        </p:nvSpPr>
        <p:spPr>
          <a:xfrm>
            <a:off x="6599583" y="4352729"/>
            <a:ext cx="1004884" cy="6933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676027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9120" y="-148399"/>
            <a:ext cx="7985760" cy="1100236"/>
          </a:xfrm>
        </p:spPr>
        <p:txBody>
          <a:bodyPr/>
          <a:lstStyle/>
          <a:p>
            <a:r>
              <a:rPr lang="fr-FR" dirty="0"/>
              <a:t>Analyses statistiques : modèles de régression</a:t>
            </a:r>
          </a:p>
        </p:txBody>
      </p:sp>
      <p:sp>
        <p:nvSpPr>
          <p:cNvPr id="3" name="Espace réservé du contenu 2"/>
          <p:cNvSpPr>
            <a:spLocks noGrp="1"/>
          </p:cNvSpPr>
          <p:nvPr>
            <p:ph sz="half" idx="1"/>
          </p:nvPr>
        </p:nvSpPr>
        <p:spPr>
          <a:xfrm>
            <a:off x="377198" y="818345"/>
            <a:ext cx="3840481" cy="2100377"/>
          </a:xfrm>
          <a:ln>
            <a:solidFill>
              <a:schemeClr val="tx1"/>
            </a:solidFill>
          </a:ln>
        </p:spPr>
        <p:txBody>
          <a:bodyPr/>
          <a:lstStyle/>
          <a:p>
            <a:r>
              <a:rPr lang="fr-FR" sz="2000" dirty="0"/>
              <a:t>Analyse </a:t>
            </a:r>
            <a:r>
              <a:rPr lang="fr-FR" sz="2000" dirty="0" err="1"/>
              <a:t>univariée</a:t>
            </a:r>
            <a:endParaRPr lang="fr-FR" sz="2000" dirty="0"/>
          </a:p>
          <a:p>
            <a:pPr lvl="1"/>
            <a:r>
              <a:rPr lang="fr-FR" sz="2000" dirty="0"/>
              <a:t>Brut = </a:t>
            </a:r>
            <a:r>
              <a:rPr lang="fr-FR" sz="2000" dirty="0" err="1"/>
              <a:t>crude</a:t>
            </a:r>
            <a:r>
              <a:rPr lang="fr-FR" sz="2000" dirty="0"/>
              <a:t>, </a:t>
            </a:r>
            <a:r>
              <a:rPr lang="fr-FR" sz="2000" dirty="0" err="1"/>
              <a:t>unadjusted</a:t>
            </a:r>
            <a:r>
              <a:rPr lang="fr-FR" sz="2000" dirty="0"/>
              <a:t> OR</a:t>
            </a:r>
          </a:p>
          <a:p>
            <a:pPr lvl="1"/>
            <a:r>
              <a:rPr lang="fr-FR" sz="2000" dirty="0"/>
              <a:t>Analyse des facteurs explicatifs un à un</a:t>
            </a:r>
          </a:p>
          <a:p>
            <a:pPr lvl="1"/>
            <a:endParaRPr lang="fr-FR" sz="2000" dirty="0"/>
          </a:p>
        </p:txBody>
      </p:sp>
      <p:grpSp>
        <p:nvGrpSpPr>
          <p:cNvPr id="12" name="Groupe 11">
            <a:extLst>
              <a:ext uri="{FF2B5EF4-FFF2-40B4-BE49-F238E27FC236}">
                <a16:creationId xmlns:a16="http://schemas.microsoft.com/office/drawing/2014/main" id="{75B22807-65E3-4006-85DE-19E716B09FD3}"/>
              </a:ext>
            </a:extLst>
          </p:cNvPr>
          <p:cNvGrpSpPr/>
          <p:nvPr/>
        </p:nvGrpSpPr>
        <p:grpSpPr>
          <a:xfrm>
            <a:off x="121802" y="3182150"/>
            <a:ext cx="9130355" cy="3785652"/>
            <a:chOff x="121802" y="3457448"/>
            <a:chExt cx="9130355" cy="3785652"/>
          </a:xfrm>
        </p:grpSpPr>
        <p:sp>
          <p:nvSpPr>
            <p:cNvPr id="5" name="ZoneTexte 4"/>
            <p:cNvSpPr txBox="1"/>
            <p:nvPr/>
          </p:nvSpPr>
          <p:spPr>
            <a:xfrm>
              <a:off x="121802" y="3457448"/>
              <a:ext cx="9130355" cy="3785652"/>
            </a:xfrm>
            <a:prstGeom prst="rect">
              <a:avLst/>
            </a:prstGeom>
            <a:solidFill>
              <a:schemeClr val="bg1"/>
            </a:solidFill>
          </p:spPr>
          <p:txBody>
            <a:bodyPr wrap="square" rtlCol="0">
              <a:spAutoFit/>
            </a:bodyPr>
            <a:lstStyle/>
            <a:p>
              <a:r>
                <a:rPr lang="fr-FR" sz="2000" dirty="0"/>
                <a:t>Modèle de régression: </a:t>
              </a:r>
            </a:p>
            <a:p>
              <a:r>
                <a:rPr lang="fr-FR" sz="2000" b="1" dirty="0"/>
                <a:t>Y = Probabilité de la survenue du critère de jugement (</a:t>
              </a:r>
              <a:r>
                <a:rPr lang="fr-FR" sz="2000" b="1" dirty="0" err="1"/>
                <a:t>Kc</a:t>
              </a:r>
              <a:r>
                <a:rPr lang="fr-FR" sz="2000" b="1" dirty="0"/>
                <a:t> pancréas)</a:t>
              </a:r>
              <a:endParaRPr lang="fr-FR" sz="2000" dirty="0"/>
            </a:p>
            <a:p>
              <a:r>
                <a:rPr lang="fr-FR" sz="2000" b="1" dirty="0"/>
                <a:t>Y</a:t>
              </a:r>
              <a:r>
                <a:rPr lang="fr-FR" sz="2000" dirty="0"/>
                <a:t> = Variable </a:t>
              </a:r>
              <a:r>
                <a:rPr lang="fr-FR" sz="2000" b="1" dirty="0"/>
                <a:t>à expliquer </a:t>
              </a:r>
              <a:r>
                <a:rPr lang="fr-FR" sz="2000" dirty="0"/>
                <a:t>/ </a:t>
              </a:r>
              <a:r>
                <a:rPr lang="fr-FR" sz="2000" b="1" dirty="0"/>
                <a:t>dépendante</a:t>
              </a:r>
              <a:r>
                <a:rPr lang="fr-FR" sz="2000" dirty="0"/>
                <a:t> </a:t>
              </a:r>
            </a:p>
            <a:p>
              <a:r>
                <a:rPr lang="fr-FR" sz="2000" b="1" dirty="0"/>
                <a:t>X</a:t>
              </a:r>
              <a:r>
                <a:rPr lang="fr-FR" sz="2000" dirty="0"/>
                <a:t> = Variable </a:t>
              </a:r>
              <a:r>
                <a:rPr lang="fr-FR" sz="2000" b="1" dirty="0"/>
                <a:t>explicative</a:t>
              </a:r>
              <a:r>
                <a:rPr lang="fr-FR" sz="2000" dirty="0"/>
                <a:t> / </a:t>
              </a:r>
              <a:r>
                <a:rPr lang="fr-FR" sz="2000" b="1" dirty="0"/>
                <a:t>indépendante</a:t>
              </a:r>
              <a:r>
                <a:rPr lang="fr-FR" sz="2000" dirty="0"/>
                <a:t> = facteur de risque + facteurs de confusion</a:t>
              </a:r>
            </a:p>
            <a:p>
              <a:r>
                <a:rPr lang="fr-FR" sz="2000" b="1" dirty="0"/>
                <a:t>	</a:t>
              </a:r>
            </a:p>
            <a:p>
              <a:r>
                <a:rPr lang="fr-FR" sz="2000" dirty="0"/>
                <a:t>		</a:t>
              </a:r>
              <a:r>
                <a:rPr lang="fr-FR" sz="2000" baseline="-25000" dirty="0">
                  <a:solidFill>
                    <a:srgbClr val="00B050"/>
                  </a:solidFill>
                </a:rPr>
                <a:t> 		</a:t>
              </a:r>
            </a:p>
            <a:p>
              <a:endParaRPr lang="fr-FR" sz="2000" b="1" dirty="0"/>
            </a:p>
            <a:p>
              <a:endParaRPr lang="fr-FR" sz="2000" b="1" dirty="0"/>
            </a:p>
            <a:p>
              <a:endParaRPr lang="fr-FR" sz="2000" b="1" dirty="0"/>
            </a:p>
            <a:p>
              <a:r>
                <a:rPr lang="fr-FR" sz="2000" b="1" dirty="0"/>
                <a:t>a : poids de X pour expliquer Y			</a:t>
              </a:r>
            </a:p>
            <a:p>
              <a:r>
                <a:rPr lang="fr-FR" sz="2000" b="1" dirty="0"/>
                <a:t>	</a:t>
              </a:r>
              <a:endParaRPr lang="fr-FR" sz="2000" baseline="-25000" dirty="0"/>
            </a:p>
            <a:p>
              <a:endParaRPr lang="fr-FR" sz="2000" dirty="0"/>
            </a:p>
          </p:txBody>
        </p:sp>
        <p:sp>
          <p:nvSpPr>
            <p:cNvPr id="9" name="ZoneTexte 8">
              <a:extLst>
                <a:ext uri="{FF2B5EF4-FFF2-40B4-BE49-F238E27FC236}">
                  <a16:creationId xmlns:a16="http://schemas.microsoft.com/office/drawing/2014/main" id="{5A6B37FD-A667-4638-B96C-48F5D54E2DD9}"/>
                </a:ext>
              </a:extLst>
            </p:cNvPr>
            <p:cNvSpPr txBox="1"/>
            <p:nvPr/>
          </p:nvSpPr>
          <p:spPr>
            <a:xfrm>
              <a:off x="4719478" y="5901737"/>
              <a:ext cx="2362541" cy="646331"/>
            </a:xfrm>
            <a:prstGeom prst="rect">
              <a:avLst/>
            </a:prstGeom>
            <a:noFill/>
            <a:ln w="28575">
              <a:solidFill>
                <a:srgbClr val="FF0000"/>
              </a:solidFill>
            </a:ln>
          </p:spPr>
          <p:txBody>
            <a:bodyPr wrap="square" rtlCol="0">
              <a:spAutoFit/>
            </a:bodyPr>
            <a:lstStyle/>
            <a:p>
              <a:pPr algn="ctr"/>
              <a:r>
                <a:rPr lang="fr-FR" b="1" dirty="0"/>
                <a:t>Modèle de régression multivarié</a:t>
              </a:r>
              <a:endParaRPr lang="fr-FR" dirty="0"/>
            </a:p>
          </p:txBody>
        </p:sp>
        <p:sp>
          <p:nvSpPr>
            <p:cNvPr id="10" name="ZoneTexte 9">
              <a:extLst>
                <a:ext uri="{FF2B5EF4-FFF2-40B4-BE49-F238E27FC236}">
                  <a16:creationId xmlns:a16="http://schemas.microsoft.com/office/drawing/2014/main" id="{CDB4E938-2393-4645-9262-23CFB4EC81DE}"/>
                </a:ext>
              </a:extLst>
            </p:cNvPr>
            <p:cNvSpPr txBox="1"/>
            <p:nvPr/>
          </p:nvSpPr>
          <p:spPr>
            <a:xfrm>
              <a:off x="1012723" y="5900701"/>
              <a:ext cx="2362540" cy="646331"/>
            </a:xfrm>
            <a:prstGeom prst="rect">
              <a:avLst/>
            </a:prstGeom>
            <a:noFill/>
            <a:ln w="28575">
              <a:solidFill>
                <a:schemeClr val="accent1">
                  <a:lumMod val="75000"/>
                </a:schemeClr>
              </a:solidFill>
            </a:ln>
          </p:spPr>
          <p:txBody>
            <a:bodyPr wrap="square" rtlCol="0">
              <a:spAutoFit/>
            </a:bodyPr>
            <a:lstStyle/>
            <a:p>
              <a:pPr algn="ctr"/>
              <a:r>
                <a:rPr lang="fr-FR" b="1" dirty="0"/>
                <a:t>Modèle de régression univarié</a:t>
              </a:r>
              <a:endParaRPr lang="fr-FR" dirty="0"/>
            </a:p>
          </p:txBody>
        </p:sp>
      </p:grpSp>
      <p:sp>
        <p:nvSpPr>
          <p:cNvPr id="13" name="ZoneTexte 12">
            <a:extLst>
              <a:ext uri="{FF2B5EF4-FFF2-40B4-BE49-F238E27FC236}">
                <a16:creationId xmlns:a16="http://schemas.microsoft.com/office/drawing/2014/main" id="{ADD39FA5-A9E5-43A2-8396-512C9912DF2D}"/>
              </a:ext>
            </a:extLst>
          </p:cNvPr>
          <p:cNvSpPr txBox="1"/>
          <p:nvPr/>
        </p:nvSpPr>
        <p:spPr>
          <a:xfrm flipH="1">
            <a:off x="4732108" y="5026369"/>
            <a:ext cx="2045111" cy="369332"/>
          </a:xfrm>
          <a:prstGeom prst="rect">
            <a:avLst/>
          </a:prstGeom>
          <a:noFill/>
          <a:ln w="28575">
            <a:solidFill>
              <a:srgbClr val="FF0000"/>
            </a:solidFill>
          </a:ln>
        </p:spPr>
        <p:txBody>
          <a:bodyPr wrap="square" rtlCol="0">
            <a:spAutoFit/>
          </a:bodyPr>
          <a:lstStyle/>
          <a:p>
            <a:r>
              <a:rPr lang="fr-FR" b="1" dirty="0"/>
              <a:t>Y </a:t>
            </a:r>
            <a:r>
              <a:rPr lang="fr-FR" dirty="0"/>
              <a:t>= </a:t>
            </a:r>
            <a:r>
              <a:rPr lang="fr-FR" b="1" dirty="0" err="1"/>
              <a:t>aX</a:t>
            </a:r>
            <a:r>
              <a:rPr lang="fr-FR" dirty="0"/>
              <a:t> + </a:t>
            </a:r>
            <a:r>
              <a:rPr lang="fr-FR" dirty="0">
                <a:solidFill>
                  <a:srgbClr val="FF0000"/>
                </a:solidFill>
              </a:rPr>
              <a:t>a</a:t>
            </a:r>
            <a:r>
              <a:rPr lang="fr-FR" baseline="-25000" dirty="0">
                <a:solidFill>
                  <a:srgbClr val="FF0000"/>
                </a:solidFill>
              </a:rPr>
              <a:t>1</a:t>
            </a:r>
            <a:r>
              <a:rPr lang="fr-FR" dirty="0">
                <a:solidFill>
                  <a:srgbClr val="FF0000"/>
                </a:solidFill>
              </a:rPr>
              <a:t>X</a:t>
            </a:r>
            <a:r>
              <a:rPr lang="fr-FR" baseline="-25000" dirty="0">
                <a:solidFill>
                  <a:srgbClr val="FF0000"/>
                </a:solidFill>
              </a:rPr>
              <a:t>1</a:t>
            </a:r>
            <a:r>
              <a:rPr lang="fr-FR" dirty="0"/>
              <a:t> +</a:t>
            </a:r>
            <a:r>
              <a:rPr lang="fr-FR" baseline="30000" dirty="0"/>
              <a:t> </a:t>
            </a:r>
            <a:r>
              <a:rPr lang="fr-FR" dirty="0">
                <a:solidFill>
                  <a:srgbClr val="00B050"/>
                </a:solidFill>
              </a:rPr>
              <a:t>a</a:t>
            </a:r>
            <a:r>
              <a:rPr lang="fr-FR" baseline="-25000" dirty="0">
                <a:solidFill>
                  <a:srgbClr val="00B050"/>
                </a:solidFill>
              </a:rPr>
              <a:t>3</a:t>
            </a:r>
            <a:r>
              <a:rPr lang="fr-FR" dirty="0">
                <a:solidFill>
                  <a:srgbClr val="00B050"/>
                </a:solidFill>
              </a:rPr>
              <a:t>X</a:t>
            </a:r>
            <a:r>
              <a:rPr lang="fr-FR" baseline="-25000" dirty="0">
                <a:solidFill>
                  <a:srgbClr val="00B050"/>
                </a:solidFill>
              </a:rPr>
              <a:t>2</a:t>
            </a:r>
            <a:endParaRPr lang="fr-FR" dirty="0"/>
          </a:p>
        </p:txBody>
      </p:sp>
      <p:sp>
        <p:nvSpPr>
          <p:cNvPr id="14" name="ZoneTexte 13">
            <a:extLst>
              <a:ext uri="{FF2B5EF4-FFF2-40B4-BE49-F238E27FC236}">
                <a16:creationId xmlns:a16="http://schemas.microsoft.com/office/drawing/2014/main" id="{8DAA8185-D84C-4AC2-8E1B-86E47B0DBEBA}"/>
              </a:ext>
            </a:extLst>
          </p:cNvPr>
          <p:cNvSpPr txBox="1"/>
          <p:nvPr/>
        </p:nvSpPr>
        <p:spPr>
          <a:xfrm flipH="1">
            <a:off x="1020426" y="5070618"/>
            <a:ext cx="2045111" cy="369332"/>
          </a:xfrm>
          <a:prstGeom prst="rect">
            <a:avLst/>
          </a:prstGeom>
          <a:noFill/>
          <a:ln w="28575">
            <a:solidFill>
              <a:schemeClr val="accent1">
                <a:lumMod val="75000"/>
              </a:schemeClr>
            </a:solidFill>
          </a:ln>
        </p:spPr>
        <p:txBody>
          <a:bodyPr wrap="square" rtlCol="0">
            <a:spAutoFit/>
          </a:bodyPr>
          <a:lstStyle/>
          <a:p>
            <a:r>
              <a:rPr lang="fr-FR" b="1" dirty="0"/>
              <a:t>Y </a:t>
            </a:r>
            <a:r>
              <a:rPr lang="fr-FR" dirty="0"/>
              <a:t>= </a:t>
            </a:r>
            <a:r>
              <a:rPr lang="fr-FR" b="1" dirty="0" err="1"/>
              <a:t>aX</a:t>
            </a:r>
            <a:r>
              <a:rPr lang="fr-FR" dirty="0"/>
              <a:t> + </a:t>
            </a:r>
            <a:r>
              <a:rPr lang="fr-FR" dirty="0">
                <a:solidFill>
                  <a:srgbClr val="FF0000"/>
                </a:solidFill>
              </a:rPr>
              <a:t>a</a:t>
            </a:r>
            <a:r>
              <a:rPr lang="fr-FR" baseline="-25000" dirty="0">
                <a:solidFill>
                  <a:srgbClr val="FF0000"/>
                </a:solidFill>
              </a:rPr>
              <a:t>1</a:t>
            </a:r>
            <a:r>
              <a:rPr lang="fr-FR" dirty="0">
                <a:solidFill>
                  <a:srgbClr val="FF0000"/>
                </a:solidFill>
              </a:rPr>
              <a:t>X</a:t>
            </a:r>
            <a:r>
              <a:rPr lang="fr-FR" baseline="-25000" dirty="0">
                <a:solidFill>
                  <a:srgbClr val="FF0000"/>
                </a:solidFill>
              </a:rPr>
              <a:t>1</a:t>
            </a:r>
            <a:r>
              <a:rPr lang="fr-FR" dirty="0"/>
              <a:t> +</a:t>
            </a:r>
            <a:r>
              <a:rPr lang="fr-FR" baseline="30000" dirty="0"/>
              <a:t> </a:t>
            </a:r>
            <a:r>
              <a:rPr lang="fr-FR" dirty="0">
                <a:solidFill>
                  <a:srgbClr val="00B050"/>
                </a:solidFill>
              </a:rPr>
              <a:t>a</a:t>
            </a:r>
            <a:r>
              <a:rPr lang="fr-FR" baseline="-25000" dirty="0">
                <a:solidFill>
                  <a:srgbClr val="00B050"/>
                </a:solidFill>
              </a:rPr>
              <a:t>3</a:t>
            </a:r>
            <a:r>
              <a:rPr lang="fr-FR" dirty="0">
                <a:solidFill>
                  <a:srgbClr val="00B050"/>
                </a:solidFill>
              </a:rPr>
              <a:t>X</a:t>
            </a:r>
            <a:r>
              <a:rPr lang="fr-FR" baseline="-25000" dirty="0">
                <a:solidFill>
                  <a:srgbClr val="00B050"/>
                </a:solidFill>
              </a:rPr>
              <a:t>2</a:t>
            </a:r>
            <a:endParaRPr lang="fr-FR" dirty="0"/>
          </a:p>
        </p:txBody>
      </p:sp>
      <p:sp>
        <p:nvSpPr>
          <p:cNvPr id="22" name="ZoneTexte 21">
            <a:extLst>
              <a:ext uri="{FF2B5EF4-FFF2-40B4-BE49-F238E27FC236}">
                <a16:creationId xmlns:a16="http://schemas.microsoft.com/office/drawing/2014/main" id="{9CEA517A-82A0-41A7-A2BC-A745BA507846}"/>
              </a:ext>
            </a:extLst>
          </p:cNvPr>
          <p:cNvSpPr txBox="1"/>
          <p:nvPr/>
        </p:nvSpPr>
        <p:spPr>
          <a:xfrm>
            <a:off x="8950801" y="747252"/>
            <a:ext cx="468502" cy="369332"/>
          </a:xfrm>
          <a:prstGeom prst="rect">
            <a:avLst/>
          </a:prstGeom>
          <a:noFill/>
        </p:spPr>
        <p:txBody>
          <a:bodyPr wrap="square" rtlCol="0">
            <a:spAutoFit/>
          </a:bodyPr>
          <a:lstStyle/>
          <a:p>
            <a:endParaRPr lang="fr-FR" dirty="0"/>
          </a:p>
        </p:txBody>
      </p:sp>
      <p:grpSp>
        <p:nvGrpSpPr>
          <p:cNvPr id="26" name="Groupe 25">
            <a:extLst>
              <a:ext uri="{FF2B5EF4-FFF2-40B4-BE49-F238E27FC236}">
                <a16:creationId xmlns:a16="http://schemas.microsoft.com/office/drawing/2014/main" id="{BFC96B85-2A99-43A0-8428-B97C74B6ADC7}"/>
              </a:ext>
            </a:extLst>
          </p:cNvPr>
          <p:cNvGrpSpPr/>
          <p:nvPr/>
        </p:nvGrpSpPr>
        <p:grpSpPr>
          <a:xfrm>
            <a:off x="14755" y="2463708"/>
            <a:ext cx="9293721" cy="4003398"/>
            <a:chOff x="34419" y="2773789"/>
            <a:chExt cx="9293721" cy="4003398"/>
          </a:xfrm>
        </p:grpSpPr>
        <p:grpSp>
          <p:nvGrpSpPr>
            <p:cNvPr id="25" name="Groupe 24">
              <a:extLst>
                <a:ext uri="{FF2B5EF4-FFF2-40B4-BE49-F238E27FC236}">
                  <a16:creationId xmlns:a16="http://schemas.microsoft.com/office/drawing/2014/main" id="{B73042BF-25C5-41CD-923F-46C25A03D204}"/>
                </a:ext>
              </a:extLst>
            </p:cNvPr>
            <p:cNvGrpSpPr/>
            <p:nvPr/>
          </p:nvGrpSpPr>
          <p:grpSpPr>
            <a:xfrm>
              <a:off x="59885" y="2773789"/>
              <a:ext cx="9268255" cy="3908762"/>
              <a:chOff x="59885" y="2773789"/>
              <a:chExt cx="9268255" cy="3908762"/>
            </a:xfrm>
          </p:grpSpPr>
          <p:grpSp>
            <p:nvGrpSpPr>
              <p:cNvPr id="15" name="Groupe 14">
                <a:extLst>
                  <a:ext uri="{FF2B5EF4-FFF2-40B4-BE49-F238E27FC236}">
                    <a16:creationId xmlns:a16="http://schemas.microsoft.com/office/drawing/2014/main" id="{094D7397-76E8-4FC8-B5B2-569B6C718224}"/>
                  </a:ext>
                </a:extLst>
              </p:cNvPr>
              <p:cNvGrpSpPr/>
              <p:nvPr/>
            </p:nvGrpSpPr>
            <p:grpSpPr>
              <a:xfrm>
                <a:off x="59885" y="2773789"/>
                <a:ext cx="9268255" cy="3908762"/>
                <a:chOff x="59885" y="3039255"/>
                <a:chExt cx="9268255" cy="3908762"/>
              </a:xfrm>
            </p:grpSpPr>
            <p:sp>
              <p:nvSpPr>
                <p:cNvPr id="16" name="ZoneTexte 15">
                  <a:extLst>
                    <a:ext uri="{FF2B5EF4-FFF2-40B4-BE49-F238E27FC236}">
                      <a16:creationId xmlns:a16="http://schemas.microsoft.com/office/drawing/2014/main" id="{0C15D4B3-79BA-48AC-8F18-30D7954370DF}"/>
                    </a:ext>
                  </a:extLst>
                </p:cNvPr>
                <p:cNvSpPr txBox="1"/>
                <p:nvPr/>
              </p:nvSpPr>
              <p:spPr>
                <a:xfrm>
                  <a:off x="75983" y="3039255"/>
                  <a:ext cx="9252157" cy="3908762"/>
                </a:xfrm>
                <a:prstGeom prst="rect">
                  <a:avLst/>
                </a:prstGeom>
                <a:solidFill>
                  <a:schemeClr val="bg1"/>
                </a:solidFill>
              </p:spPr>
              <p:txBody>
                <a:bodyPr wrap="square" rtlCol="0">
                  <a:spAutoFit/>
                </a:bodyPr>
                <a:lstStyle/>
                <a:p>
                  <a:pPr>
                    <a:spcAft>
                      <a:spcPts val="600"/>
                    </a:spcAft>
                  </a:pPr>
                  <a:r>
                    <a:rPr lang="fr-FR" sz="2000" b="1" dirty="0"/>
                    <a:t>Modèle de régression</a:t>
                  </a:r>
                  <a:r>
                    <a:rPr lang="fr-FR" sz="2000" dirty="0"/>
                    <a:t>: </a:t>
                  </a:r>
                </a:p>
                <a:p>
                  <a:r>
                    <a:rPr lang="fr-FR" sz="2000" b="1" dirty="0"/>
                    <a:t>Y = Probabilité de la survenue du critère de jugement (</a:t>
                  </a:r>
                  <a:r>
                    <a:rPr lang="fr-FR" sz="2000" b="1" dirty="0" err="1"/>
                    <a:t>Kc</a:t>
                  </a:r>
                  <a:r>
                    <a:rPr lang="fr-FR" sz="2000" b="1" dirty="0"/>
                    <a:t> pancréas)</a:t>
                  </a:r>
                  <a:endParaRPr lang="fr-FR" sz="2000" dirty="0"/>
                </a:p>
                <a:p>
                  <a:pPr>
                    <a:spcAft>
                      <a:spcPts val="600"/>
                    </a:spcAft>
                    <a:tabLst>
                      <a:tab pos="180975" algn="l"/>
                    </a:tabLst>
                  </a:pPr>
                  <a:r>
                    <a:rPr lang="fr-FR" sz="2000" b="1" dirty="0"/>
                    <a:t>	</a:t>
                  </a:r>
                  <a:r>
                    <a:rPr lang="fr-FR" sz="2000" dirty="0"/>
                    <a:t>= Variable </a:t>
                  </a:r>
                  <a:r>
                    <a:rPr lang="fr-FR" sz="2000" b="1" dirty="0"/>
                    <a:t>à expliquer </a:t>
                  </a:r>
                  <a:r>
                    <a:rPr lang="fr-FR" sz="2000" dirty="0"/>
                    <a:t>/ </a:t>
                  </a:r>
                  <a:r>
                    <a:rPr lang="fr-FR" sz="2000" b="1" dirty="0"/>
                    <a:t>dépendante</a:t>
                  </a:r>
                  <a:r>
                    <a:rPr lang="fr-FR" sz="2000" dirty="0"/>
                    <a:t> </a:t>
                  </a:r>
                  <a:endParaRPr lang="fr-FR" sz="800" dirty="0"/>
                </a:p>
                <a:p>
                  <a:r>
                    <a:rPr lang="fr-FR" sz="2000" b="1" dirty="0"/>
                    <a:t>X</a:t>
                  </a:r>
                  <a:r>
                    <a:rPr lang="fr-FR" sz="2000" dirty="0"/>
                    <a:t> = Variable </a:t>
                  </a:r>
                  <a:r>
                    <a:rPr lang="fr-FR" sz="2000" b="1" dirty="0"/>
                    <a:t>explicative</a:t>
                  </a:r>
                  <a:r>
                    <a:rPr lang="fr-FR" sz="2000" dirty="0"/>
                    <a:t> / </a:t>
                  </a:r>
                  <a:r>
                    <a:rPr lang="fr-FR" sz="2000" b="1" dirty="0"/>
                    <a:t>indépendante</a:t>
                  </a:r>
                  <a:r>
                    <a:rPr lang="fr-FR" sz="2000" dirty="0"/>
                    <a:t> = facteur de risque + facteurs de confusion</a:t>
                  </a:r>
                </a:p>
                <a:p>
                  <a:r>
                    <a:rPr lang="fr-FR" sz="2000" b="1" dirty="0"/>
                    <a:t>	</a:t>
                  </a:r>
                </a:p>
                <a:p>
                  <a:r>
                    <a:rPr lang="fr-FR" sz="2000" dirty="0"/>
                    <a:t>		</a:t>
                  </a:r>
                  <a:r>
                    <a:rPr lang="fr-FR" sz="2000" baseline="-25000" dirty="0">
                      <a:solidFill>
                        <a:srgbClr val="00B050"/>
                      </a:solidFill>
                    </a:rPr>
                    <a:t> 		</a:t>
                  </a:r>
                </a:p>
                <a:p>
                  <a:endParaRPr lang="fr-FR" sz="2000" b="1" dirty="0"/>
                </a:p>
                <a:p>
                  <a:endParaRPr lang="fr-FR" sz="2000" b="1" dirty="0"/>
                </a:p>
                <a:p>
                  <a:endParaRPr lang="fr-FR" sz="2000" b="1" dirty="0"/>
                </a:p>
                <a:p>
                  <a:r>
                    <a:rPr lang="fr-FR" sz="2000" b="1" dirty="0"/>
                    <a:t>			</a:t>
                  </a:r>
                </a:p>
                <a:p>
                  <a:r>
                    <a:rPr lang="fr-FR" sz="2000" b="1" dirty="0"/>
                    <a:t>	</a:t>
                  </a:r>
                  <a:endParaRPr lang="fr-FR" sz="2000" baseline="-25000" dirty="0"/>
                </a:p>
                <a:p>
                  <a:endParaRPr lang="fr-FR" sz="2000" dirty="0"/>
                </a:p>
              </p:txBody>
            </p:sp>
            <p:sp>
              <p:nvSpPr>
                <p:cNvPr id="17" name="ZoneTexte 16">
                  <a:extLst>
                    <a:ext uri="{FF2B5EF4-FFF2-40B4-BE49-F238E27FC236}">
                      <a16:creationId xmlns:a16="http://schemas.microsoft.com/office/drawing/2014/main" id="{4DFD3B2D-A502-48F8-8A10-9746F08E254A}"/>
                    </a:ext>
                  </a:extLst>
                </p:cNvPr>
                <p:cNvSpPr txBox="1"/>
                <p:nvPr/>
              </p:nvSpPr>
              <p:spPr>
                <a:xfrm>
                  <a:off x="4268591" y="4949669"/>
                  <a:ext cx="3303642" cy="369332"/>
                </a:xfrm>
                <a:prstGeom prst="rect">
                  <a:avLst/>
                </a:prstGeom>
                <a:noFill/>
                <a:ln w="28575">
                  <a:solidFill>
                    <a:srgbClr val="FF0000"/>
                  </a:solidFill>
                </a:ln>
              </p:spPr>
              <p:txBody>
                <a:bodyPr wrap="square" rtlCol="0">
                  <a:spAutoFit/>
                </a:bodyPr>
                <a:lstStyle/>
                <a:p>
                  <a:pPr algn="ctr"/>
                  <a:r>
                    <a:rPr lang="fr-FR" b="1" dirty="0"/>
                    <a:t>Modèle de régression multivarié</a:t>
                  </a:r>
                  <a:endParaRPr lang="fr-FR" dirty="0"/>
                </a:p>
              </p:txBody>
            </p:sp>
            <p:sp>
              <p:nvSpPr>
                <p:cNvPr id="18" name="ZoneTexte 17">
                  <a:extLst>
                    <a:ext uri="{FF2B5EF4-FFF2-40B4-BE49-F238E27FC236}">
                      <a16:creationId xmlns:a16="http://schemas.microsoft.com/office/drawing/2014/main" id="{1C2B2950-6215-461E-A6CD-55A0A357174D}"/>
                    </a:ext>
                  </a:extLst>
                </p:cNvPr>
                <p:cNvSpPr txBox="1"/>
                <p:nvPr/>
              </p:nvSpPr>
              <p:spPr>
                <a:xfrm>
                  <a:off x="59885" y="4955902"/>
                  <a:ext cx="3067668" cy="369332"/>
                </a:xfrm>
                <a:prstGeom prst="rect">
                  <a:avLst/>
                </a:prstGeom>
                <a:noFill/>
                <a:ln w="28575">
                  <a:solidFill>
                    <a:schemeClr val="accent1">
                      <a:lumMod val="75000"/>
                    </a:schemeClr>
                  </a:solidFill>
                </a:ln>
              </p:spPr>
              <p:txBody>
                <a:bodyPr wrap="square" rtlCol="0">
                  <a:spAutoFit/>
                </a:bodyPr>
                <a:lstStyle/>
                <a:p>
                  <a:pPr algn="ctr"/>
                  <a:r>
                    <a:rPr lang="fr-FR" b="1" dirty="0"/>
                    <a:t>Modèle de régression univarié</a:t>
                  </a:r>
                  <a:endParaRPr lang="fr-FR" dirty="0"/>
                </a:p>
              </p:txBody>
            </p:sp>
          </p:grpSp>
          <p:grpSp>
            <p:nvGrpSpPr>
              <p:cNvPr id="21" name="Groupe 20">
                <a:extLst>
                  <a:ext uri="{FF2B5EF4-FFF2-40B4-BE49-F238E27FC236}">
                    <a16:creationId xmlns:a16="http://schemas.microsoft.com/office/drawing/2014/main" id="{F00CE8C8-78A7-495A-910C-1F354C111741}"/>
                  </a:ext>
                </a:extLst>
              </p:cNvPr>
              <p:cNvGrpSpPr/>
              <p:nvPr/>
            </p:nvGrpSpPr>
            <p:grpSpPr>
              <a:xfrm>
                <a:off x="1191103" y="5096339"/>
                <a:ext cx="5751864" cy="398527"/>
                <a:chOff x="1456567" y="5091408"/>
                <a:chExt cx="5751864" cy="398527"/>
              </a:xfrm>
            </p:grpSpPr>
            <p:sp>
              <p:nvSpPr>
                <p:cNvPr id="19" name="ZoneTexte 18">
                  <a:extLst>
                    <a:ext uri="{FF2B5EF4-FFF2-40B4-BE49-F238E27FC236}">
                      <a16:creationId xmlns:a16="http://schemas.microsoft.com/office/drawing/2014/main" id="{933B6CAA-CCE9-4DE2-9F06-315BFBF53D1D}"/>
                    </a:ext>
                  </a:extLst>
                </p:cNvPr>
                <p:cNvSpPr txBox="1"/>
                <p:nvPr/>
              </p:nvSpPr>
              <p:spPr>
                <a:xfrm flipH="1">
                  <a:off x="5163320" y="5091408"/>
                  <a:ext cx="2045111" cy="369332"/>
                </a:xfrm>
                <a:prstGeom prst="rect">
                  <a:avLst/>
                </a:prstGeom>
                <a:noFill/>
                <a:ln w="28575">
                  <a:solidFill>
                    <a:srgbClr val="FF0000"/>
                  </a:solidFill>
                </a:ln>
              </p:spPr>
              <p:txBody>
                <a:bodyPr wrap="square" rtlCol="0">
                  <a:spAutoFit/>
                </a:bodyPr>
                <a:lstStyle/>
                <a:p>
                  <a:r>
                    <a:rPr lang="fr-FR" b="1" dirty="0"/>
                    <a:t>Y </a:t>
                  </a:r>
                  <a:r>
                    <a:rPr lang="fr-FR" dirty="0"/>
                    <a:t>= </a:t>
                  </a:r>
                  <a:r>
                    <a:rPr lang="fr-FR" b="1" dirty="0" err="1"/>
                    <a:t>aX</a:t>
                  </a:r>
                  <a:r>
                    <a:rPr lang="fr-FR" dirty="0"/>
                    <a:t> + </a:t>
                  </a:r>
                  <a:r>
                    <a:rPr lang="fr-FR" dirty="0">
                      <a:solidFill>
                        <a:srgbClr val="FF0000"/>
                      </a:solidFill>
                    </a:rPr>
                    <a:t>a</a:t>
                  </a:r>
                  <a:r>
                    <a:rPr lang="fr-FR" baseline="-25000" dirty="0">
                      <a:solidFill>
                        <a:srgbClr val="FF0000"/>
                      </a:solidFill>
                    </a:rPr>
                    <a:t>1</a:t>
                  </a:r>
                  <a:r>
                    <a:rPr lang="fr-FR" dirty="0">
                      <a:solidFill>
                        <a:srgbClr val="FF0000"/>
                      </a:solidFill>
                    </a:rPr>
                    <a:t>X</a:t>
                  </a:r>
                  <a:r>
                    <a:rPr lang="fr-FR" baseline="-25000" dirty="0">
                      <a:solidFill>
                        <a:srgbClr val="FF0000"/>
                      </a:solidFill>
                    </a:rPr>
                    <a:t>1</a:t>
                  </a:r>
                  <a:r>
                    <a:rPr lang="fr-FR" dirty="0"/>
                    <a:t> +</a:t>
                  </a:r>
                  <a:r>
                    <a:rPr lang="fr-FR" dirty="0">
                      <a:solidFill>
                        <a:srgbClr val="00B050"/>
                      </a:solidFill>
                    </a:rPr>
                    <a:t>a</a:t>
                  </a:r>
                  <a:r>
                    <a:rPr lang="fr-FR" baseline="-25000" dirty="0">
                      <a:solidFill>
                        <a:srgbClr val="00B050"/>
                      </a:solidFill>
                    </a:rPr>
                    <a:t>2</a:t>
                  </a:r>
                  <a:r>
                    <a:rPr lang="fr-FR" baseline="30000" dirty="0"/>
                    <a:t> </a:t>
                  </a:r>
                  <a:r>
                    <a:rPr lang="fr-FR" dirty="0">
                      <a:solidFill>
                        <a:srgbClr val="00B050"/>
                      </a:solidFill>
                    </a:rPr>
                    <a:t>X</a:t>
                  </a:r>
                  <a:r>
                    <a:rPr lang="fr-FR" baseline="-25000" dirty="0">
                      <a:solidFill>
                        <a:srgbClr val="00B050"/>
                      </a:solidFill>
                    </a:rPr>
                    <a:t>2</a:t>
                  </a:r>
                  <a:endParaRPr lang="fr-FR" dirty="0"/>
                </a:p>
              </p:txBody>
            </p:sp>
            <p:sp>
              <p:nvSpPr>
                <p:cNvPr id="20" name="ZoneTexte 19">
                  <a:extLst>
                    <a:ext uri="{FF2B5EF4-FFF2-40B4-BE49-F238E27FC236}">
                      <a16:creationId xmlns:a16="http://schemas.microsoft.com/office/drawing/2014/main" id="{596CDB57-3DCC-482E-A099-F912428E06F8}"/>
                    </a:ext>
                  </a:extLst>
                </p:cNvPr>
                <p:cNvSpPr txBox="1"/>
                <p:nvPr/>
              </p:nvSpPr>
              <p:spPr>
                <a:xfrm flipH="1">
                  <a:off x="1456567" y="5120603"/>
                  <a:ext cx="759213" cy="369332"/>
                </a:xfrm>
                <a:prstGeom prst="rect">
                  <a:avLst/>
                </a:prstGeom>
                <a:noFill/>
                <a:ln w="28575">
                  <a:solidFill>
                    <a:schemeClr val="accent1">
                      <a:lumMod val="75000"/>
                    </a:schemeClr>
                  </a:solidFill>
                </a:ln>
              </p:spPr>
              <p:txBody>
                <a:bodyPr wrap="square" rtlCol="0">
                  <a:spAutoFit/>
                </a:bodyPr>
                <a:lstStyle/>
                <a:p>
                  <a:r>
                    <a:rPr lang="fr-FR" b="1" dirty="0"/>
                    <a:t>Y </a:t>
                  </a:r>
                  <a:r>
                    <a:rPr lang="fr-FR" dirty="0"/>
                    <a:t>= </a:t>
                  </a:r>
                  <a:r>
                    <a:rPr lang="fr-FR" b="1" dirty="0" err="1"/>
                    <a:t>aX</a:t>
                  </a:r>
                  <a:endParaRPr lang="fr-FR" dirty="0"/>
                </a:p>
              </p:txBody>
            </p:sp>
          </p:grpSp>
        </p:grpSp>
        <p:sp>
          <p:nvSpPr>
            <p:cNvPr id="23" name="ZoneTexte 22">
              <a:extLst>
                <a:ext uri="{FF2B5EF4-FFF2-40B4-BE49-F238E27FC236}">
                  <a16:creationId xmlns:a16="http://schemas.microsoft.com/office/drawing/2014/main" id="{D678BAB7-CBF1-4C08-8573-A52AD50E8557}"/>
                </a:ext>
              </a:extLst>
            </p:cNvPr>
            <p:cNvSpPr txBox="1"/>
            <p:nvPr/>
          </p:nvSpPr>
          <p:spPr>
            <a:xfrm>
              <a:off x="34419" y="5545045"/>
              <a:ext cx="3072583" cy="923330"/>
            </a:xfrm>
            <a:prstGeom prst="rect">
              <a:avLst/>
            </a:prstGeom>
            <a:noFill/>
            <a:ln w="28575">
              <a:solidFill>
                <a:schemeClr val="accent1">
                  <a:lumMod val="75000"/>
                </a:schemeClr>
              </a:solidFill>
            </a:ln>
          </p:spPr>
          <p:txBody>
            <a:bodyPr wrap="square" rtlCol="0">
              <a:spAutoFit/>
            </a:bodyPr>
            <a:lstStyle/>
            <a:p>
              <a:r>
                <a:rPr lang="fr-FR" b="1" dirty="0"/>
                <a:t>X = facteur de risque</a:t>
              </a:r>
            </a:p>
            <a:p>
              <a:r>
                <a:rPr lang="fr-FR" b="1" dirty="0"/>
                <a:t>a : poids de X pour expliquer Y</a:t>
              </a:r>
            </a:p>
            <a:p>
              <a:endParaRPr lang="fr-FR" b="1" dirty="0"/>
            </a:p>
          </p:txBody>
        </p:sp>
        <p:sp>
          <p:nvSpPr>
            <p:cNvPr id="24" name="ZoneTexte 23">
              <a:extLst>
                <a:ext uri="{FF2B5EF4-FFF2-40B4-BE49-F238E27FC236}">
                  <a16:creationId xmlns:a16="http://schemas.microsoft.com/office/drawing/2014/main" id="{77469F33-2EE9-4B51-AE5D-9FEA71C3FDC5}"/>
                </a:ext>
              </a:extLst>
            </p:cNvPr>
            <p:cNvSpPr txBox="1"/>
            <p:nvPr/>
          </p:nvSpPr>
          <p:spPr>
            <a:xfrm>
              <a:off x="3164982" y="5546081"/>
              <a:ext cx="6100820" cy="1231106"/>
            </a:xfrm>
            <a:prstGeom prst="rect">
              <a:avLst/>
            </a:prstGeom>
            <a:noFill/>
            <a:ln w="28575">
              <a:solidFill>
                <a:srgbClr val="FF0000"/>
              </a:solidFill>
            </a:ln>
          </p:spPr>
          <p:txBody>
            <a:bodyPr wrap="square" rtlCol="0">
              <a:spAutoFit/>
            </a:bodyPr>
            <a:lstStyle/>
            <a:p>
              <a:r>
                <a:rPr lang="fr-FR" b="1" dirty="0"/>
                <a:t>X = facteur de risque, </a:t>
              </a:r>
              <a:r>
                <a:rPr lang="fr-FR" dirty="0">
                  <a:solidFill>
                    <a:srgbClr val="FF0000"/>
                  </a:solidFill>
                </a:rPr>
                <a:t>X</a:t>
              </a:r>
              <a:r>
                <a:rPr lang="fr-FR" baseline="-25000" dirty="0">
                  <a:solidFill>
                    <a:srgbClr val="FF0000"/>
                  </a:solidFill>
                </a:rPr>
                <a:t>1</a:t>
              </a:r>
              <a:r>
                <a:rPr lang="fr-FR" dirty="0"/>
                <a:t> et </a:t>
              </a:r>
              <a:r>
                <a:rPr lang="fr-FR" dirty="0">
                  <a:solidFill>
                    <a:srgbClr val="00B050"/>
                  </a:solidFill>
                </a:rPr>
                <a:t>X</a:t>
              </a:r>
              <a:r>
                <a:rPr lang="fr-FR" baseline="-25000" dirty="0">
                  <a:solidFill>
                    <a:srgbClr val="00B050"/>
                  </a:solidFill>
                </a:rPr>
                <a:t>2 </a:t>
              </a:r>
              <a:r>
                <a:rPr lang="fr-FR" dirty="0"/>
                <a:t>= facteurs de confusion</a:t>
              </a:r>
              <a:endParaRPr lang="fr-FR" b="1" dirty="0"/>
            </a:p>
            <a:p>
              <a:r>
                <a:rPr lang="fr-FR" b="1" dirty="0"/>
                <a:t>a</a:t>
              </a:r>
              <a:r>
                <a:rPr lang="fr-FR" dirty="0"/>
                <a:t> : poids de X pour expliquer Y indépendamment de</a:t>
              </a:r>
              <a:r>
                <a:rPr lang="fr-FR" dirty="0">
                  <a:solidFill>
                    <a:srgbClr val="FF0000"/>
                  </a:solidFill>
                </a:rPr>
                <a:t> X</a:t>
              </a:r>
              <a:r>
                <a:rPr lang="fr-FR" baseline="-25000" dirty="0">
                  <a:solidFill>
                    <a:srgbClr val="FF0000"/>
                  </a:solidFill>
                </a:rPr>
                <a:t>1</a:t>
              </a:r>
              <a:r>
                <a:rPr lang="fr-FR" dirty="0"/>
                <a:t> et de</a:t>
              </a:r>
              <a:r>
                <a:rPr lang="fr-FR" baseline="30000" dirty="0"/>
                <a:t> </a:t>
              </a:r>
              <a:r>
                <a:rPr lang="fr-FR" dirty="0">
                  <a:solidFill>
                    <a:srgbClr val="00B050"/>
                  </a:solidFill>
                </a:rPr>
                <a:t>X</a:t>
              </a:r>
              <a:r>
                <a:rPr lang="fr-FR" baseline="-25000" dirty="0">
                  <a:solidFill>
                    <a:srgbClr val="00B050"/>
                  </a:solidFill>
                </a:rPr>
                <a:t>2</a:t>
              </a:r>
            </a:p>
            <a:p>
              <a:r>
                <a:rPr lang="fr-FR" b="1" dirty="0">
                  <a:solidFill>
                    <a:srgbClr val="FF0000"/>
                  </a:solidFill>
                </a:rPr>
                <a:t>a</a:t>
              </a:r>
              <a:r>
                <a:rPr lang="fr-FR" b="1" baseline="-25000" dirty="0">
                  <a:solidFill>
                    <a:srgbClr val="FF0000"/>
                  </a:solidFill>
                </a:rPr>
                <a:t>1</a:t>
              </a:r>
              <a:r>
                <a:rPr lang="fr-FR" dirty="0"/>
                <a:t>: poids de </a:t>
              </a:r>
              <a:r>
                <a:rPr lang="fr-FR" dirty="0">
                  <a:solidFill>
                    <a:srgbClr val="FF0000"/>
                  </a:solidFill>
                </a:rPr>
                <a:t>X</a:t>
              </a:r>
              <a:r>
                <a:rPr lang="fr-FR" baseline="-25000" dirty="0">
                  <a:solidFill>
                    <a:srgbClr val="FF0000"/>
                  </a:solidFill>
                </a:rPr>
                <a:t>1</a:t>
              </a:r>
              <a:r>
                <a:rPr lang="fr-FR" dirty="0"/>
                <a:t> pour expliquer Y indépendamment de X et de </a:t>
              </a:r>
              <a:r>
                <a:rPr lang="fr-FR" dirty="0">
                  <a:solidFill>
                    <a:srgbClr val="00B050"/>
                  </a:solidFill>
                </a:rPr>
                <a:t>X</a:t>
              </a:r>
              <a:r>
                <a:rPr lang="fr-FR" baseline="-25000" dirty="0">
                  <a:solidFill>
                    <a:srgbClr val="00B050"/>
                  </a:solidFill>
                </a:rPr>
                <a:t>2</a:t>
              </a:r>
            </a:p>
            <a:p>
              <a:r>
                <a:rPr lang="fr-FR" b="1" dirty="0">
                  <a:solidFill>
                    <a:srgbClr val="00B050"/>
                  </a:solidFill>
                </a:rPr>
                <a:t>a</a:t>
              </a:r>
              <a:r>
                <a:rPr lang="fr-FR" b="1" baseline="-25000" dirty="0">
                  <a:solidFill>
                    <a:srgbClr val="00B050"/>
                  </a:solidFill>
                </a:rPr>
                <a:t>2</a:t>
              </a:r>
              <a:r>
                <a:rPr lang="fr-FR" dirty="0">
                  <a:solidFill>
                    <a:srgbClr val="00B050"/>
                  </a:solidFill>
                </a:rPr>
                <a:t>:</a:t>
              </a:r>
              <a:r>
                <a:rPr lang="fr-FR" dirty="0"/>
                <a:t> poids de </a:t>
              </a:r>
              <a:r>
                <a:rPr lang="fr-FR" dirty="0">
                  <a:solidFill>
                    <a:srgbClr val="00B050"/>
                  </a:solidFill>
                </a:rPr>
                <a:t>X</a:t>
              </a:r>
              <a:r>
                <a:rPr lang="fr-FR" baseline="-25000" dirty="0">
                  <a:solidFill>
                    <a:srgbClr val="00B050"/>
                  </a:solidFill>
                </a:rPr>
                <a:t>2</a:t>
              </a:r>
              <a:r>
                <a:rPr lang="fr-FR" dirty="0"/>
                <a:t> pour expliquer Y indépendamment de X et de </a:t>
              </a:r>
              <a:r>
                <a:rPr lang="fr-FR" dirty="0">
                  <a:solidFill>
                    <a:srgbClr val="FF0000"/>
                  </a:solidFill>
                </a:rPr>
                <a:t>X</a:t>
              </a:r>
              <a:r>
                <a:rPr lang="fr-FR" baseline="-25000" dirty="0">
                  <a:solidFill>
                    <a:srgbClr val="FF0000"/>
                  </a:solidFill>
                </a:rPr>
                <a:t>1</a:t>
              </a:r>
              <a:endParaRPr lang="fr-FR" baseline="-25000" dirty="0">
                <a:solidFill>
                  <a:srgbClr val="00B050"/>
                </a:solidFill>
              </a:endParaRPr>
            </a:p>
          </p:txBody>
        </p:sp>
      </p:grpSp>
      <p:sp>
        <p:nvSpPr>
          <p:cNvPr id="27" name="ZoneTexte 26">
            <a:extLst>
              <a:ext uri="{FF2B5EF4-FFF2-40B4-BE49-F238E27FC236}">
                <a16:creationId xmlns:a16="http://schemas.microsoft.com/office/drawing/2014/main" id="{05C5FDC3-E53D-4CC4-A9C7-2F979C46DF69}"/>
              </a:ext>
            </a:extLst>
          </p:cNvPr>
          <p:cNvSpPr txBox="1"/>
          <p:nvPr/>
        </p:nvSpPr>
        <p:spPr>
          <a:xfrm flipH="1">
            <a:off x="56319" y="2878980"/>
            <a:ext cx="8706582" cy="601264"/>
          </a:xfrm>
          <a:prstGeom prst="rect">
            <a:avLst/>
          </a:prstGeom>
          <a:noFill/>
          <a:ln w="28575">
            <a:solidFill>
              <a:schemeClr val="tx1"/>
            </a:solidFill>
          </a:ln>
        </p:spPr>
        <p:txBody>
          <a:bodyPr wrap="square" rtlCol="0">
            <a:spAutoFit/>
          </a:bodyPr>
          <a:lstStyle/>
          <a:p>
            <a:endParaRPr lang="fr-FR" dirty="0"/>
          </a:p>
        </p:txBody>
      </p:sp>
      <p:sp>
        <p:nvSpPr>
          <p:cNvPr id="28" name="ZoneTexte 27">
            <a:extLst>
              <a:ext uri="{FF2B5EF4-FFF2-40B4-BE49-F238E27FC236}">
                <a16:creationId xmlns:a16="http://schemas.microsoft.com/office/drawing/2014/main" id="{5BE110F3-5936-4A2D-9E0D-B15B0F0AD8E5}"/>
              </a:ext>
            </a:extLst>
          </p:cNvPr>
          <p:cNvSpPr txBox="1"/>
          <p:nvPr/>
        </p:nvSpPr>
        <p:spPr>
          <a:xfrm flipH="1">
            <a:off x="40221" y="3564290"/>
            <a:ext cx="8706582" cy="308544"/>
          </a:xfrm>
          <a:prstGeom prst="rect">
            <a:avLst/>
          </a:prstGeom>
          <a:noFill/>
          <a:ln w="28575">
            <a:solidFill>
              <a:schemeClr val="tx1"/>
            </a:solidFill>
          </a:ln>
        </p:spPr>
        <p:txBody>
          <a:bodyPr wrap="square" rtlCol="0">
            <a:spAutoFit/>
          </a:bodyPr>
          <a:lstStyle/>
          <a:p>
            <a:endParaRPr lang="fr-FR" dirty="0"/>
          </a:p>
        </p:txBody>
      </p:sp>
      <p:sp>
        <p:nvSpPr>
          <p:cNvPr id="29" name="ZoneTexte 28">
            <a:extLst>
              <a:ext uri="{FF2B5EF4-FFF2-40B4-BE49-F238E27FC236}">
                <a16:creationId xmlns:a16="http://schemas.microsoft.com/office/drawing/2014/main" id="{7A00FE4D-C144-4E47-910C-5598A9B83C0B}"/>
              </a:ext>
            </a:extLst>
          </p:cNvPr>
          <p:cNvSpPr txBox="1"/>
          <p:nvPr/>
        </p:nvSpPr>
        <p:spPr>
          <a:xfrm flipH="1">
            <a:off x="56319" y="2528937"/>
            <a:ext cx="2479063" cy="279212"/>
          </a:xfrm>
          <a:prstGeom prst="rect">
            <a:avLst/>
          </a:prstGeom>
          <a:noFill/>
          <a:ln w="28575">
            <a:solidFill>
              <a:schemeClr val="tx1"/>
            </a:solidFill>
          </a:ln>
        </p:spPr>
        <p:txBody>
          <a:bodyPr wrap="square" rtlCol="0">
            <a:spAutoFit/>
          </a:bodyPr>
          <a:lstStyle/>
          <a:p>
            <a:endParaRPr lang="fr-FR" dirty="0"/>
          </a:p>
        </p:txBody>
      </p:sp>
      <p:sp>
        <p:nvSpPr>
          <p:cNvPr id="8" name="ZoneTexte 7">
            <a:extLst>
              <a:ext uri="{FF2B5EF4-FFF2-40B4-BE49-F238E27FC236}">
                <a16:creationId xmlns:a16="http://schemas.microsoft.com/office/drawing/2014/main" id="{B7E62A72-C4B9-4097-B339-9F6A4AC3A816}"/>
              </a:ext>
            </a:extLst>
          </p:cNvPr>
          <p:cNvSpPr txBox="1"/>
          <p:nvPr/>
        </p:nvSpPr>
        <p:spPr>
          <a:xfrm flipH="1">
            <a:off x="40221" y="6316082"/>
            <a:ext cx="2022813" cy="461665"/>
          </a:xfrm>
          <a:prstGeom prst="rect">
            <a:avLst/>
          </a:prstGeom>
          <a:noFill/>
        </p:spPr>
        <p:txBody>
          <a:bodyPr wrap="square" rtlCol="0">
            <a:spAutoFit/>
          </a:bodyPr>
          <a:lstStyle/>
          <a:p>
            <a:r>
              <a:rPr lang="fr-FR" sz="2400" b="1" dirty="0" err="1"/>
              <a:t>exp</a:t>
            </a:r>
            <a:r>
              <a:rPr lang="fr-FR" sz="2400" b="1" baseline="30000" dirty="0" err="1"/>
              <a:t>a</a:t>
            </a:r>
            <a:r>
              <a:rPr lang="fr-FR" sz="2400" b="1" baseline="30000" dirty="0"/>
              <a:t> </a:t>
            </a:r>
            <a:r>
              <a:rPr lang="fr-FR" sz="2400" b="1" dirty="0"/>
              <a:t>= OR</a:t>
            </a:r>
            <a:endParaRPr lang="fr-FR" sz="2400" dirty="0"/>
          </a:p>
        </p:txBody>
      </p:sp>
      <p:sp>
        <p:nvSpPr>
          <p:cNvPr id="4" name="Espace réservé du contenu 3"/>
          <p:cNvSpPr>
            <a:spLocks noGrp="1"/>
          </p:cNvSpPr>
          <p:nvPr>
            <p:ph sz="half" idx="2"/>
          </p:nvPr>
        </p:nvSpPr>
        <p:spPr>
          <a:xfrm>
            <a:off x="4418232" y="818345"/>
            <a:ext cx="4495160" cy="2100377"/>
          </a:xfrm>
        </p:spPr>
        <p:txBody>
          <a:bodyPr/>
          <a:lstStyle/>
          <a:p>
            <a:r>
              <a:rPr lang="fr-FR" sz="2000" dirty="0"/>
              <a:t>Analyse multivariée</a:t>
            </a:r>
          </a:p>
          <a:p>
            <a:pPr lvl="1"/>
            <a:r>
              <a:rPr lang="fr-FR" sz="2000" dirty="0"/>
              <a:t>Ajusté = </a:t>
            </a:r>
            <a:r>
              <a:rPr lang="fr-FR" sz="2000" dirty="0" err="1"/>
              <a:t>adjusted</a:t>
            </a:r>
            <a:r>
              <a:rPr lang="fr-FR" sz="2000" dirty="0"/>
              <a:t> OR</a:t>
            </a:r>
          </a:p>
          <a:p>
            <a:pPr lvl="1"/>
            <a:r>
              <a:rPr lang="fr-FR" sz="2000" dirty="0"/>
              <a:t>Prise en compte de facteurs de confusion potentiels connus ou suspectés </a:t>
            </a:r>
            <a:r>
              <a:rPr lang="fr-FR" sz="2000" dirty="0" smtClean="0"/>
              <a:t>(bien mesurés ? tous </a:t>
            </a:r>
            <a:r>
              <a:rPr lang="fr-FR" sz="2000" dirty="0"/>
              <a:t>pris en compte??)</a:t>
            </a:r>
            <a:endParaRPr lang="fr-FR" sz="2000" u="sng" dirty="0"/>
          </a:p>
        </p:txBody>
      </p:sp>
    </p:spTree>
    <p:extLst>
      <p:ext uri="{BB962C8B-B14F-4D97-AF65-F5344CB8AC3E}">
        <p14:creationId xmlns:p14="http://schemas.microsoft.com/office/powerpoint/2010/main" val="31163927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Q11 : AE</a:t>
            </a:r>
          </a:p>
        </p:txBody>
      </p:sp>
      <p:pic>
        <p:nvPicPr>
          <p:cNvPr id="5" name="Espace réservé du contenu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23357" y="1236689"/>
            <a:ext cx="7343332" cy="41752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ZoneTexte 2">
            <a:extLst>
              <a:ext uri="{FF2B5EF4-FFF2-40B4-BE49-F238E27FC236}">
                <a16:creationId xmlns:a16="http://schemas.microsoft.com/office/drawing/2014/main" id="{9163A600-011D-4668-B675-A8B1D158C321}"/>
              </a:ext>
            </a:extLst>
          </p:cNvPr>
          <p:cNvSpPr txBox="1"/>
          <p:nvPr/>
        </p:nvSpPr>
        <p:spPr>
          <a:xfrm flipH="1">
            <a:off x="567573" y="3121223"/>
            <a:ext cx="1515953" cy="292388"/>
          </a:xfrm>
          <a:prstGeom prst="rect">
            <a:avLst/>
          </a:prstGeom>
          <a:solidFill>
            <a:schemeClr val="bg1">
              <a:lumMod val="95000"/>
            </a:schemeClr>
          </a:solidFill>
        </p:spPr>
        <p:txBody>
          <a:bodyPr wrap="square" rtlCol="0">
            <a:spAutoFit/>
          </a:bodyPr>
          <a:lstStyle/>
          <a:p>
            <a:pPr>
              <a:tabLst>
                <a:tab pos="0" algn="l"/>
              </a:tabLst>
            </a:pPr>
            <a:r>
              <a:rPr lang="fr-FR" sz="1300" b="1" dirty="0"/>
              <a:t>Proposition C</a:t>
            </a:r>
          </a:p>
        </p:txBody>
      </p:sp>
      <p:grpSp>
        <p:nvGrpSpPr>
          <p:cNvPr id="6" name="Groupe 5">
            <a:extLst>
              <a:ext uri="{FF2B5EF4-FFF2-40B4-BE49-F238E27FC236}">
                <a16:creationId xmlns:a16="http://schemas.microsoft.com/office/drawing/2014/main" id="{86383CDE-5FCD-4FA6-A9BC-9CC565C807D0}"/>
              </a:ext>
            </a:extLst>
          </p:cNvPr>
          <p:cNvGrpSpPr/>
          <p:nvPr/>
        </p:nvGrpSpPr>
        <p:grpSpPr>
          <a:xfrm>
            <a:off x="3777330" y="4579785"/>
            <a:ext cx="5419229" cy="2258291"/>
            <a:chOff x="519113" y="2452687"/>
            <a:chExt cx="5419229" cy="2258291"/>
          </a:xfrm>
        </p:grpSpPr>
        <p:pic>
          <p:nvPicPr>
            <p:cNvPr id="7" name="Image 6">
              <a:extLst>
                <a:ext uri="{FF2B5EF4-FFF2-40B4-BE49-F238E27FC236}">
                  <a16:creationId xmlns:a16="http://schemas.microsoft.com/office/drawing/2014/main" id="{8970D023-C2BF-472B-84E4-F93E9C9F2AD5}"/>
                </a:ext>
              </a:extLst>
            </p:cNvPr>
            <p:cNvPicPr>
              <a:picLocks noChangeAspect="1"/>
            </p:cNvPicPr>
            <p:nvPr/>
          </p:nvPicPr>
          <p:blipFill rotWithShape="1">
            <a:blip r:embed="rId4"/>
            <a:srcRect l="51812"/>
            <a:stretch/>
          </p:blipFill>
          <p:spPr>
            <a:xfrm>
              <a:off x="1885455" y="2453553"/>
              <a:ext cx="4052887" cy="2257425"/>
            </a:xfrm>
            <a:prstGeom prst="rect">
              <a:avLst/>
            </a:prstGeom>
          </p:spPr>
        </p:pic>
        <p:pic>
          <p:nvPicPr>
            <p:cNvPr id="8" name="Image 7">
              <a:extLst>
                <a:ext uri="{FF2B5EF4-FFF2-40B4-BE49-F238E27FC236}">
                  <a16:creationId xmlns:a16="http://schemas.microsoft.com/office/drawing/2014/main" id="{3854CA87-F372-4533-9F62-50904EBA6173}"/>
                </a:ext>
              </a:extLst>
            </p:cNvPr>
            <p:cNvPicPr>
              <a:picLocks noChangeAspect="1"/>
            </p:cNvPicPr>
            <p:nvPr/>
          </p:nvPicPr>
          <p:blipFill rotWithShape="1">
            <a:blip r:embed="rId4"/>
            <a:srcRect r="83803" b="3324"/>
            <a:stretch/>
          </p:blipFill>
          <p:spPr>
            <a:xfrm>
              <a:off x="519113" y="2452687"/>
              <a:ext cx="1362240" cy="2182375"/>
            </a:xfrm>
            <a:prstGeom prst="rect">
              <a:avLst/>
            </a:prstGeom>
          </p:spPr>
        </p:pic>
      </p:grpSp>
    </p:spTree>
    <p:extLst>
      <p:ext uri="{BB962C8B-B14F-4D97-AF65-F5344CB8AC3E}">
        <p14:creationId xmlns:p14="http://schemas.microsoft.com/office/powerpoint/2010/main" val="18991172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629514" y="1467581"/>
            <a:ext cx="8052370" cy="3970318"/>
          </a:xfrm>
          <a:prstGeom prst="rect">
            <a:avLst/>
          </a:prstGeom>
          <a:noFill/>
          <a:ln w="9525">
            <a:noFill/>
            <a:miter lim="800000"/>
            <a:headEnd/>
            <a:tailEnd/>
          </a:ln>
        </p:spPr>
        <p:txBody>
          <a:bodyPr wrap="square" anchor="ctr">
            <a:spAutoFit/>
          </a:bodyPr>
          <a:lstStyle/>
          <a:p>
            <a:pPr marL="173038" indent="7938" algn="just">
              <a:defRPr/>
            </a:pPr>
            <a:r>
              <a:rPr lang="fr-FR" b="1" dirty="0">
                <a:latin typeface="+mn-lt"/>
                <a:cs typeface="Times New Roman" pitchFamily="18" charset="0"/>
              </a:rPr>
              <a:t>Nature causale</a:t>
            </a:r>
            <a:r>
              <a:rPr lang="fr-FR" dirty="0">
                <a:latin typeface="+mn-lt"/>
                <a:cs typeface="Times New Roman" pitchFamily="18" charset="0"/>
              </a:rPr>
              <a:t> relation FDR-maladie </a:t>
            </a:r>
            <a:r>
              <a:rPr lang="fr-FR" b="1" dirty="0">
                <a:latin typeface="+mn-lt"/>
                <a:cs typeface="Times New Roman" pitchFamily="18" charset="0"/>
              </a:rPr>
              <a:t>non démontrée par étude observationnelle =&gt; critères décrits par Hill</a:t>
            </a:r>
            <a:endParaRPr lang="fr-FR" dirty="0">
              <a:latin typeface="+mn-lt"/>
              <a:cs typeface="Times New Roman" pitchFamily="18" charset="0"/>
            </a:endParaRPr>
          </a:p>
          <a:p>
            <a:pPr indent="180975" algn="just">
              <a:defRPr/>
            </a:pPr>
            <a:endParaRPr lang="fr-FR" dirty="0">
              <a:latin typeface="+mn-lt"/>
            </a:endParaRPr>
          </a:p>
          <a:p>
            <a:pPr indent="180975" algn="just">
              <a:defRPr/>
            </a:pPr>
            <a:r>
              <a:rPr lang="fr-FR" b="1" dirty="0">
                <a:latin typeface="+mn-lt"/>
                <a:cs typeface="Times New Roman" pitchFamily="18" charset="0"/>
              </a:rPr>
              <a:t>Critères internes</a:t>
            </a:r>
            <a:endParaRPr lang="fr-FR" b="1" dirty="0">
              <a:latin typeface="+mn-lt"/>
            </a:endParaRPr>
          </a:p>
          <a:p>
            <a:pPr indent="180975" algn="just">
              <a:buFontTx/>
              <a:buChar char="•"/>
              <a:defRPr/>
            </a:pPr>
            <a:r>
              <a:rPr lang="fr-FR" dirty="0">
                <a:latin typeface="+mn-lt"/>
                <a:cs typeface="Times New Roman" pitchFamily="18" charset="0"/>
              </a:rPr>
              <a:t>Force de l’association = </a:t>
            </a:r>
            <a:r>
              <a:rPr lang="fr-FR" b="1" dirty="0">
                <a:latin typeface="+mn-lt"/>
                <a:cs typeface="Times New Roman" pitchFamily="18" charset="0"/>
              </a:rPr>
              <a:t>Risque relatif / </a:t>
            </a:r>
            <a:r>
              <a:rPr lang="fr-FR" b="1" dirty="0" err="1">
                <a:latin typeface="+mn-lt"/>
                <a:cs typeface="Times New Roman" pitchFamily="18" charset="0"/>
              </a:rPr>
              <a:t>Odds</a:t>
            </a:r>
            <a:r>
              <a:rPr lang="fr-FR" b="1" dirty="0">
                <a:latin typeface="+mn-lt"/>
                <a:cs typeface="Times New Roman" pitchFamily="18" charset="0"/>
              </a:rPr>
              <a:t> Ratio élevé</a:t>
            </a:r>
            <a:endParaRPr lang="fr-FR" dirty="0">
              <a:latin typeface="+mn-lt"/>
            </a:endParaRPr>
          </a:p>
          <a:p>
            <a:pPr indent="180975" algn="just">
              <a:buFontTx/>
              <a:buChar char="•"/>
              <a:defRPr/>
            </a:pPr>
            <a:r>
              <a:rPr lang="fr-FR" b="1" dirty="0">
                <a:latin typeface="+mn-lt"/>
                <a:cs typeface="Times New Roman" pitchFamily="18" charset="0"/>
              </a:rPr>
              <a:t>Relation “dose-effet”</a:t>
            </a:r>
            <a:r>
              <a:rPr lang="fr-FR" dirty="0">
                <a:latin typeface="+mn-lt"/>
                <a:cs typeface="Times New Roman" pitchFamily="18" charset="0"/>
              </a:rPr>
              <a:t> entre exposition et maladie </a:t>
            </a:r>
            <a:r>
              <a:rPr lang="fr-FR" b="1" dirty="0">
                <a:latin typeface="+mn-lt"/>
                <a:cs typeface="Times New Roman" pitchFamily="18" charset="0"/>
              </a:rPr>
              <a:t>+++</a:t>
            </a:r>
            <a:endParaRPr lang="fr-FR" b="1" dirty="0">
              <a:latin typeface="+mn-lt"/>
            </a:endParaRPr>
          </a:p>
          <a:p>
            <a:pPr indent="180975" algn="just">
              <a:buFontTx/>
              <a:buChar char="•"/>
              <a:defRPr/>
            </a:pPr>
            <a:r>
              <a:rPr lang="fr-FR" b="1" dirty="0">
                <a:latin typeface="+mn-lt"/>
                <a:cs typeface="Times New Roman" pitchFamily="18" charset="0"/>
              </a:rPr>
              <a:t>Chronologie</a:t>
            </a:r>
            <a:r>
              <a:rPr lang="fr-FR" dirty="0">
                <a:latin typeface="+mn-lt"/>
                <a:cs typeface="Times New Roman" pitchFamily="18" charset="0"/>
              </a:rPr>
              <a:t> (FDR précède survenue de la maladie)</a:t>
            </a:r>
          </a:p>
          <a:p>
            <a:pPr indent="180975" algn="just">
              <a:buFontTx/>
              <a:buChar char="•"/>
              <a:defRPr/>
            </a:pPr>
            <a:endParaRPr lang="fr-FR" dirty="0">
              <a:latin typeface="+mn-lt"/>
            </a:endParaRPr>
          </a:p>
          <a:p>
            <a:pPr indent="180975" algn="just">
              <a:defRPr/>
            </a:pPr>
            <a:r>
              <a:rPr lang="fr-FR" b="1" dirty="0">
                <a:latin typeface="+mn-lt"/>
                <a:cs typeface="Times New Roman" pitchFamily="18" charset="0"/>
              </a:rPr>
              <a:t>Critères externes à l’étude (bibliographie)</a:t>
            </a:r>
            <a:endParaRPr lang="fr-FR" b="1" dirty="0">
              <a:latin typeface="+mn-lt"/>
            </a:endParaRPr>
          </a:p>
          <a:p>
            <a:pPr indent="180975" algn="just">
              <a:buFontTx/>
              <a:buChar char="•"/>
              <a:defRPr/>
            </a:pPr>
            <a:r>
              <a:rPr lang="fr-FR" b="1" dirty="0">
                <a:latin typeface="+mn-lt"/>
                <a:cs typeface="Times New Roman" pitchFamily="18" charset="0"/>
              </a:rPr>
              <a:t>Concordance</a:t>
            </a:r>
            <a:r>
              <a:rPr lang="fr-FR" dirty="0">
                <a:latin typeface="+mn-lt"/>
                <a:cs typeface="Times New Roman" pitchFamily="18" charset="0"/>
              </a:rPr>
              <a:t> avec les résultats d’autres études (Cohérence externe)</a:t>
            </a:r>
            <a:endParaRPr lang="fr-FR" dirty="0">
              <a:latin typeface="+mn-lt"/>
            </a:endParaRPr>
          </a:p>
          <a:p>
            <a:pPr indent="180975" algn="just">
              <a:buFontTx/>
              <a:buChar char="•"/>
              <a:defRPr/>
            </a:pPr>
            <a:r>
              <a:rPr lang="fr-FR" b="1" dirty="0">
                <a:latin typeface="+mn-lt"/>
                <a:cs typeface="Times New Roman" pitchFamily="18" charset="0"/>
              </a:rPr>
              <a:t>Plausibilité </a:t>
            </a:r>
            <a:r>
              <a:rPr lang="fr-FR" dirty="0">
                <a:latin typeface="+mn-lt"/>
                <a:cs typeface="Times New Roman" pitchFamily="18" charset="0"/>
              </a:rPr>
              <a:t>biologique (mécanismes d’actions connus)</a:t>
            </a:r>
          </a:p>
          <a:p>
            <a:pPr lvl="0" indent="180975" algn="just">
              <a:buFontTx/>
              <a:buChar char="•"/>
              <a:defRPr/>
            </a:pPr>
            <a:r>
              <a:rPr lang="fr-FR" b="1" dirty="0">
                <a:solidFill>
                  <a:prstClr val="black"/>
                </a:solidFill>
                <a:latin typeface="Calibri"/>
                <a:cs typeface="Times New Roman" pitchFamily="18" charset="0"/>
              </a:rPr>
              <a:t>Spécificité</a:t>
            </a:r>
            <a:r>
              <a:rPr lang="fr-FR" dirty="0">
                <a:solidFill>
                  <a:prstClr val="black"/>
                </a:solidFill>
                <a:latin typeface="Calibri"/>
                <a:cs typeface="Times New Roman" pitchFamily="18" charset="0"/>
              </a:rPr>
              <a:t> (+/-) relation exposition &lt;-&gt; maladie</a:t>
            </a:r>
            <a:endParaRPr lang="fr-FR" dirty="0">
              <a:latin typeface="+mn-lt"/>
            </a:endParaRPr>
          </a:p>
          <a:p>
            <a:pPr indent="180975" algn="just">
              <a:buFontTx/>
              <a:buChar char="•"/>
              <a:defRPr/>
            </a:pPr>
            <a:r>
              <a:rPr lang="fr-FR" dirty="0">
                <a:latin typeface="+mn-lt"/>
                <a:cs typeface="Times New Roman" pitchFamily="18" charset="0"/>
              </a:rPr>
              <a:t>Concordance </a:t>
            </a:r>
            <a:r>
              <a:rPr lang="fr-FR" b="1" dirty="0">
                <a:latin typeface="+mn-lt"/>
                <a:cs typeface="Times New Roman" pitchFamily="18" charset="0"/>
              </a:rPr>
              <a:t>expérimentations</a:t>
            </a:r>
            <a:r>
              <a:rPr lang="fr-FR" dirty="0">
                <a:latin typeface="+mn-lt"/>
                <a:cs typeface="Times New Roman" pitchFamily="18" charset="0"/>
              </a:rPr>
              <a:t> in vitro ou chez l’animal</a:t>
            </a:r>
            <a:endParaRPr lang="fr-FR" dirty="0">
              <a:latin typeface="+mn-lt"/>
            </a:endParaRPr>
          </a:p>
          <a:p>
            <a:pPr indent="180975" algn="just">
              <a:buFontTx/>
              <a:buChar char="•"/>
              <a:defRPr/>
            </a:pPr>
            <a:r>
              <a:rPr lang="fr-FR" b="1" dirty="0">
                <a:latin typeface="+mn-lt"/>
                <a:cs typeface="Times New Roman" pitchFamily="18" charset="0"/>
                <a:sym typeface="Wingdings 3" pitchFamily="18" charset="2"/>
              </a:rPr>
              <a:t> </a:t>
            </a:r>
            <a:r>
              <a:rPr lang="fr-FR" b="1" dirty="0">
                <a:latin typeface="+mn-lt"/>
                <a:cs typeface="Times New Roman" pitchFamily="18" charset="0"/>
              </a:rPr>
              <a:t>incidence de maladie si exposition supprimée ou réduite</a:t>
            </a:r>
          </a:p>
        </p:txBody>
      </p:sp>
      <p:sp>
        <p:nvSpPr>
          <p:cNvPr id="6" name="Rectangle 2"/>
          <p:cNvSpPr>
            <a:spLocks noChangeArrowheads="1"/>
          </p:cNvSpPr>
          <p:nvPr/>
        </p:nvSpPr>
        <p:spPr bwMode="auto">
          <a:xfrm>
            <a:off x="392113" y="260350"/>
            <a:ext cx="8215312" cy="369332"/>
          </a:xfrm>
          <a:prstGeom prst="rect">
            <a:avLst/>
          </a:prstGeom>
          <a:noFill/>
          <a:ln w="9525">
            <a:solidFill>
              <a:schemeClr val="accent6">
                <a:lumMod val="75000"/>
              </a:schemeClr>
            </a:solidFill>
            <a:miter lim="800000"/>
            <a:headEnd/>
            <a:tailEnd/>
          </a:ln>
        </p:spPr>
        <p:txBody>
          <a:bodyPr>
            <a:spAutoFit/>
          </a:bodyPr>
          <a:lstStyle/>
          <a:p>
            <a:pPr algn="ctr">
              <a:defRPr/>
            </a:pPr>
            <a:r>
              <a:rPr lang="fr-FR" b="1" dirty="0">
                <a:latin typeface="+mn-lt"/>
                <a:cs typeface="Tahoma" pitchFamily="34" charset="0"/>
              </a:rPr>
              <a:t>Jugement de présomption de causalité (critères de Hill)</a:t>
            </a:r>
          </a:p>
        </p:txBody>
      </p:sp>
      <p:pic>
        <p:nvPicPr>
          <p:cNvPr id="7" name="Image 1"/>
          <p:cNvPicPr>
            <a:picLocks noChangeAspect="1"/>
          </p:cNvPicPr>
          <p:nvPr/>
        </p:nvPicPr>
        <p:blipFill>
          <a:blip r:embed="rId3">
            <a:extLst>
              <a:ext uri="{28A0092B-C50C-407E-A947-70E740481C1C}">
                <a14:useLocalDpi xmlns:a14="http://schemas.microsoft.com/office/drawing/2010/main" val="0"/>
              </a:ext>
            </a:extLst>
          </a:blip>
          <a:srcRect l="17468" t="17467" r="12819" b="17468"/>
          <a:stretch>
            <a:fillRect/>
          </a:stretch>
        </p:blipFill>
        <p:spPr bwMode="auto">
          <a:xfrm>
            <a:off x="9525" y="0"/>
            <a:ext cx="10795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49734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Q12 : ABCE </a:t>
            </a:r>
          </a:p>
        </p:txBody>
      </p:sp>
      <p:pic>
        <p:nvPicPr>
          <p:cNvPr id="5" name="Espace réservé du contenu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22760" y="1448638"/>
            <a:ext cx="6085193" cy="35475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p:cNvSpPr/>
          <p:nvPr/>
        </p:nvSpPr>
        <p:spPr>
          <a:xfrm>
            <a:off x="2041406" y="6067258"/>
            <a:ext cx="4572001" cy="646331"/>
          </a:xfrm>
          <a:prstGeom prst="rect">
            <a:avLst/>
          </a:prstGeom>
        </p:spPr>
        <p:txBody>
          <a:bodyPr>
            <a:spAutoFit/>
          </a:bodyPr>
          <a:lstStyle/>
          <a:p>
            <a:r>
              <a:rPr lang="fr-FR" dirty="0"/>
              <a:t>P. 68, colonne de gauche, dernier paragraphe puis la suite</a:t>
            </a:r>
          </a:p>
        </p:txBody>
      </p:sp>
      <p:sp>
        <p:nvSpPr>
          <p:cNvPr id="10" name="Rectangle 9">
            <a:extLst>
              <a:ext uri="{FF2B5EF4-FFF2-40B4-BE49-F238E27FC236}">
                <a16:creationId xmlns:a16="http://schemas.microsoft.com/office/drawing/2014/main" id="{F40E19BD-45A7-4B41-AAA4-68DB56E54DD2}"/>
              </a:ext>
            </a:extLst>
          </p:cNvPr>
          <p:cNvSpPr/>
          <p:nvPr/>
        </p:nvSpPr>
        <p:spPr>
          <a:xfrm>
            <a:off x="5707752" y="356886"/>
            <a:ext cx="3394712" cy="1200329"/>
          </a:xfrm>
          <a:prstGeom prst="rect">
            <a:avLst/>
          </a:prstGeom>
          <a:solidFill>
            <a:schemeClr val="bg1">
              <a:lumMod val="95000"/>
            </a:schemeClr>
          </a:solidFill>
          <a:ln>
            <a:solidFill>
              <a:schemeClr val="accent1"/>
            </a:solidFill>
          </a:ln>
        </p:spPr>
        <p:txBody>
          <a:bodyPr wrap="square">
            <a:spAutoFit/>
          </a:bodyPr>
          <a:lstStyle/>
          <a:p>
            <a:r>
              <a:rPr lang="en-US" dirty="0"/>
              <a:t>A. The link between diabetes and pancreatic adenocarcinoma, may be due to abnormal islet cell function</a:t>
            </a:r>
            <a:endParaRPr lang="fr-FR" dirty="0"/>
          </a:p>
        </p:txBody>
      </p:sp>
      <p:sp>
        <p:nvSpPr>
          <p:cNvPr id="11" name="Rectangle 10">
            <a:extLst>
              <a:ext uri="{FF2B5EF4-FFF2-40B4-BE49-F238E27FC236}">
                <a16:creationId xmlns:a16="http://schemas.microsoft.com/office/drawing/2014/main" id="{BAF7D5E8-8201-4295-9399-A59659948932}"/>
              </a:ext>
            </a:extLst>
          </p:cNvPr>
          <p:cNvSpPr/>
          <p:nvPr/>
        </p:nvSpPr>
        <p:spPr>
          <a:xfrm>
            <a:off x="5707752" y="1634622"/>
            <a:ext cx="3394712" cy="923330"/>
          </a:xfrm>
          <a:prstGeom prst="rect">
            <a:avLst/>
          </a:prstGeom>
          <a:solidFill>
            <a:schemeClr val="bg1">
              <a:lumMod val="95000"/>
            </a:schemeClr>
          </a:solidFill>
          <a:ln>
            <a:solidFill>
              <a:schemeClr val="accent1"/>
            </a:solidFill>
          </a:ln>
        </p:spPr>
        <p:txBody>
          <a:bodyPr wrap="square">
            <a:spAutoFit/>
          </a:bodyPr>
          <a:lstStyle/>
          <a:p>
            <a:r>
              <a:rPr lang="en-US" dirty="0"/>
              <a:t>B. Diabetes may be a cause and also a complication of pancreatic cancer</a:t>
            </a:r>
            <a:endParaRPr lang="fr-FR" dirty="0"/>
          </a:p>
        </p:txBody>
      </p:sp>
      <p:sp>
        <p:nvSpPr>
          <p:cNvPr id="12" name="Rectangle 11">
            <a:extLst>
              <a:ext uri="{FF2B5EF4-FFF2-40B4-BE49-F238E27FC236}">
                <a16:creationId xmlns:a16="http://schemas.microsoft.com/office/drawing/2014/main" id="{1DA0A88B-FCE4-4BF5-A0EF-B92E3135968F}"/>
              </a:ext>
            </a:extLst>
          </p:cNvPr>
          <p:cNvSpPr/>
          <p:nvPr/>
        </p:nvSpPr>
        <p:spPr>
          <a:xfrm>
            <a:off x="5707752" y="2571111"/>
            <a:ext cx="3394712" cy="1477328"/>
          </a:xfrm>
          <a:prstGeom prst="rect">
            <a:avLst/>
          </a:prstGeom>
          <a:solidFill>
            <a:schemeClr val="bg1">
              <a:lumMod val="95000"/>
            </a:schemeClr>
          </a:solidFill>
          <a:ln>
            <a:solidFill>
              <a:schemeClr val="accent1"/>
            </a:solidFill>
          </a:ln>
        </p:spPr>
        <p:txBody>
          <a:bodyPr wrap="square">
            <a:spAutoFit/>
          </a:bodyPr>
          <a:lstStyle/>
          <a:p>
            <a:r>
              <a:rPr lang="en-US" dirty="0"/>
              <a:t>Therefore, </a:t>
            </a:r>
            <a:r>
              <a:rPr lang="en-US" dirty="0">
                <a:highlight>
                  <a:srgbClr val="FFFF00"/>
                </a:highlight>
              </a:rPr>
              <a:t>potential reverse causality </a:t>
            </a:r>
            <a:r>
              <a:rPr lang="en-US" dirty="0"/>
              <a:t>should be cautiously considered when assessing the association of diabetes with pancreatic cancer</a:t>
            </a:r>
            <a:endParaRPr lang="fr-FR" dirty="0"/>
          </a:p>
        </p:txBody>
      </p:sp>
      <p:sp>
        <p:nvSpPr>
          <p:cNvPr id="13" name="Rectangle 12">
            <a:extLst>
              <a:ext uri="{FF2B5EF4-FFF2-40B4-BE49-F238E27FC236}">
                <a16:creationId xmlns:a16="http://schemas.microsoft.com/office/drawing/2014/main" id="{CA6892B2-8472-44FB-B026-A2FB2A46DB04}"/>
              </a:ext>
            </a:extLst>
          </p:cNvPr>
          <p:cNvSpPr/>
          <p:nvPr/>
        </p:nvSpPr>
        <p:spPr>
          <a:xfrm>
            <a:off x="5707752" y="4209033"/>
            <a:ext cx="3394712" cy="1200329"/>
          </a:xfrm>
          <a:prstGeom prst="rect">
            <a:avLst/>
          </a:prstGeom>
          <a:solidFill>
            <a:schemeClr val="bg1">
              <a:lumMod val="95000"/>
            </a:schemeClr>
          </a:solidFill>
          <a:ln>
            <a:solidFill>
              <a:schemeClr val="accent1"/>
            </a:solidFill>
          </a:ln>
        </p:spPr>
        <p:txBody>
          <a:bodyPr wrap="square">
            <a:spAutoFit/>
          </a:bodyPr>
          <a:lstStyle/>
          <a:p>
            <a:r>
              <a:rPr lang="en-US" dirty="0"/>
              <a:t>D. many studies have reported that use of metformin is associated with decreased risk of pancreatic malignancy</a:t>
            </a:r>
            <a:endParaRPr lang="fr-FR" dirty="0"/>
          </a:p>
        </p:txBody>
      </p:sp>
    </p:spTree>
    <p:extLst>
      <p:ext uri="{BB962C8B-B14F-4D97-AF65-F5344CB8AC3E}">
        <p14:creationId xmlns:p14="http://schemas.microsoft.com/office/powerpoint/2010/main" val="19466408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Article 2</a:t>
            </a:r>
          </a:p>
        </p:txBody>
      </p:sp>
      <p:sp>
        <p:nvSpPr>
          <p:cNvPr id="5" name="Espace réservé du texte 4"/>
          <p:cNvSpPr>
            <a:spLocks noGrp="1"/>
          </p:cNvSpPr>
          <p:nvPr>
            <p:ph type="body" idx="1"/>
          </p:nvPr>
        </p:nvSpPr>
        <p:spPr/>
        <p:txBody>
          <a:bodyPr/>
          <a:lstStyle/>
          <a:p>
            <a:pPr algn="ctr"/>
            <a:r>
              <a:rPr lang="fr-FR" dirty="0" err="1"/>
              <a:t>Risk</a:t>
            </a:r>
            <a:r>
              <a:rPr lang="fr-FR" dirty="0"/>
              <a:t> </a:t>
            </a:r>
            <a:r>
              <a:rPr lang="fr-FR" dirty="0" err="1"/>
              <a:t>factors</a:t>
            </a:r>
            <a:r>
              <a:rPr lang="fr-FR" dirty="0"/>
              <a:t> for </a:t>
            </a:r>
            <a:r>
              <a:rPr lang="fr-FR" dirty="0" err="1"/>
              <a:t>pancreatic</a:t>
            </a:r>
            <a:r>
              <a:rPr lang="fr-FR" dirty="0"/>
              <a:t> cancer in china : </a:t>
            </a:r>
          </a:p>
          <a:p>
            <a:pPr algn="ctr"/>
            <a:r>
              <a:rPr lang="fr-FR" dirty="0"/>
              <a:t>a </a:t>
            </a:r>
            <a:r>
              <a:rPr lang="fr-FR" dirty="0" err="1"/>
              <a:t>multicenter</a:t>
            </a:r>
            <a:r>
              <a:rPr lang="fr-FR" dirty="0"/>
              <a:t> case-control </a:t>
            </a:r>
            <a:r>
              <a:rPr lang="fr-FR" dirty="0" err="1"/>
              <a:t>study</a:t>
            </a:r>
            <a:endParaRPr lang="fr-FR" dirty="0"/>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2350" y="630936"/>
            <a:ext cx="5325019" cy="2390726"/>
          </a:xfrm>
          <a:prstGeom prst="rect">
            <a:avLst/>
          </a:prstGeom>
        </p:spPr>
      </p:pic>
    </p:spTree>
    <p:extLst>
      <p:ext uri="{BB962C8B-B14F-4D97-AF65-F5344CB8AC3E}">
        <p14:creationId xmlns:p14="http://schemas.microsoft.com/office/powerpoint/2010/main" val="9125960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3"/>
          <a:stretch>
            <a:fillRect/>
          </a:stretch>
        </p:blipFill>
        <p:spPr>
          <a:xfrm>
            <a:off x="295784" y="1304740"/>
            <a:ext cx="8218462" cy="4494471"/>
          </a:xfrm>
          <a:prstGeom prst="rect">
            <a:avLst/>
          </a:prstGeom>
        </p:spPr>
      </p:pic>
      <p:sp>
        <p:nvSpPr>
          <p:cNvPr id="2" name="Titre 1"/>
          <p:cNvSpPr>
            <a:spLocks noGrp="1"/>
          </p:cNvSpPr>
          <p:nvPr>
            <p:ph type="title"/>
          </p:nvPr>
        </p:nvSpPr>
        <p:spPr>
          <a:xfrm>
            <a:off x="822960" y="89963"/>
            <a:ext cx="7543800" cy="1450757"/>
          </a:xfrm>
        </p:spPr>
        <p:txBody>
          <a:bodyPr/>
          <a:lstStyle/>
          <a:p>
            <a:r>
              <a:rPr lang="fr-FR" dirty="0"/>
              <a:t>Q13 : CE </a:t>
            </a:r>
          </a:p>
        </p:txBody>
      </p:sp>
      <p:sp>
        <p:nvSpPr>
          <p:cNvPr id="4" name="Espace réservé du contenu 3"/>
          <p:cNvSpPr>
            <a:spLocks noGrp="1"/>
          </p:cNvSpPr>
          <p:nvPr>
            <p:ph sz="half" idx="2"/>
          </p:nvPr>
        </p:nvSpPr>
        <p:spPr>
          <a:xfrm>
            <a:off x="5247654" y="2073196"/>
            <a:ext cx="4043832" cy="4023360"/>
          </a:xfrm>
          <a:prstGeom prst="roundRect">
            <a:avLst>
              <a:gd name="adj" fmla="val 0"/>
            </a:avLst>
          </a:prstGeom>
          <a:ln>
            <a:solidFill>
              <a:schemeClr val="bg1"/>
            </a:solidFill>
          </a:ln>
        </p:spPr>
        <p:style>
          <a:lnRef idx="2">
            <a:schemeClr val="accent5"/>
          </a:lnRef>
          <a:fillRef idx="1">
            <a:schemeClr val="lt1"/>
          </a:fillRef>
          <a:effectRef idx="0">
            <a:schemeClr val="accent5"/>
          </a:effectRef>
          <a:fontRef idx="minor">
            <a:schemeClr val="dk1"/>
          </a:fontRef>
        </p:style>
        <p:txBody>
          <a:bodyPr/>
          <a:lstStyle/>
          <a:p>
            <a:r>
              <a:rPr lang="fr-FR" dirty="0"/>
              <a:t>Extrapolation = validité externe</a:t>
            </a:r>
          </a:p>
          <a:p>
            <a:pPr>
              <a:buFont typeface="Arial" charset="0"/>
              <a:buChar char="•"/>
            </a:pPr>
            <a:r>
              <a:rPr lang="fr-FR" dirty="0"/>
              <a:t>Population étudiée est-elle représentative de la population cible ?</a:t>
            </a:r>
          </a:p>
          <a:p>
            <a:pPr>
              <a:buFont typeface="Arial" charset="0"/>
              <a:buChar char="•"/>
            </a:pPr>
            <a:r>
              <a:rPr lang="fr-FR" dirty="0"/>
              <a:t>Localisation : étude multicentrique ? Centre surspécialisé ? Pays différent?</a:t>
            </a:r>
          </a:p>
        </p:txBody>
      </p:sp>
    </p:spTree>
    <p:extLst>
      <p:ext uri="{BB962C8B-B14F-4D97-AF65-F5344CB8AC3E}">
        <p14:creationId xmlns:p14="http://schemas.microsoft.com/office/powerpoint/2010/main" val="1847444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Q14 : E </a:t>
            </a:r>
          </a:p>
        </p:txBody>
      </p:sp>
      <p:pic>
        <p:nvPicPr>
          <p:cNvPr id="5" name="Espace réservé du contenu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47997" y="1334457"/>
            <a:ext cx="8176031" cy="50663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090793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Q15 : </a:t>
            </a:r>
            <a:r>
              <a:rPr lang="fr-FR" dirty="0" smtClean="0"/>
              <a:t>BE</a:t>
            </a:r>
            <a:endParaRPr lang="fr-FR" dirty="0"/>
          </a:p>
        </p:txBody>
      </p:sp>
      <p:pic>
        <p:nvPicPr>
          <p:cNvPr id="5" name="Espace réservé du contenu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4232" y="1737361"/>
            <a:ext cx="7557004" cy="42815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712101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a:spLocks noGrp="1"/>
          </p:cNvSpPr>
          <p:nvPr>
            <p:ph type="title"/>
          </p:nvPr>
        </p:nvSpPr>
        <p:spPr>
          <a:xfrm>
            <a:off x="1730891" y="285667"/>
            <a:ext cx="7161212" cy="1143000"/>
          </a:xfrm>
        </p:spPr>
        <p:txBody>
          <a:bodyPr rtlCol="0">
            <a:normAutofit/>
          </a:bodyPr>
          <a:lstStyle/>
          <a:p>
            <a:pPr algn="l" eaLnBrk="1" fontAlgn="auto" hangingPunct="1">
              <a:spcAft>
                <a:spcPts val="0"/>
              </a:spcAft>
              <a:defRPr/>
            </a:pPr>
            <a:r>
              <a:rPr lang="fr-FR" altLang="fr-FR" dirty="0"/>
              <a:t>Réflexes : Les points de vigilance dans les études cas témoins</a:t>
            </a:r>
          </a:p>
        </p:txBody>
      </p:sp>
      <p:sp>
        <p:nvSpPr>
          <p:cNvPr id="17411" name="Espace réservé du contenu 2"/>
          <p:cNvSpPr>
            <a:spLocks noGrp="1"/>
          </p:cNvSpPr>
          <p:nvPr>
            <p:ph idx="1"/>
          </p:nvPr>
        </p:nvSpPr>
        <p:spPr bwMode="auto">
          <a:xfrm>
            <a:off x="656883" y="1895274"/>
            <a:ext cx="864476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None/>
            </a:pPr>
            <a:r>
              <a:rPr lang="fr-FR" altLang="fr-FR" sz="3200" dirty="0"/>
              <a:t>Population des </a:t>
            </a:r>
            <a:r>
              <a:rPr lang="fr-FR" altLang="fr-FR" sz="3200" dirty="0">
                <a:sym typeface="Wingdings" panose="05000000000000000000" pitchFamily="2" charset="2"/>
              </a:rPr>
              <a:t>cas et témoins : risque de biais de s</a:t>
            </a:r>
            <a:r>
              <a:rPr lang="fr-FR" altLang="fr-FR" sz="3200" dirty="0"/>
              <a:t>élection différentiel cas/témoins</a:t>
            </a:r>
          </a:p>
          <a:p>
            <a:pPr marL="0" indent="0" eaLnBrk="1" hangingPunct="1">
              <a:buNone/>
            </a:pPr>
            <a:endParaRPr lang="fr-FR" altLang="fr-FR" sz="3200" dirty="0">
              <a:sym typeface="Wingdings" panose="05000000000000000000" pitchFamily="2" charset="2"/>
            </a:endParaRPr>
          </a:p>
          <a:p>
            <a:pPr marL="0" indent="0" eaLnBrk="1" hangingPunct="1">
              <a:buNone/>
            </a:pPr>
            <a:r>
              <a:rPr lang="fr-FR" altLang="fr-FR" sz="3200" dirty="0">
                <a:sym typeface="Wingdings" panose="05000000000000000000" pitchFamily="2" charset="2"/>
              </a:rPr>
              <a:t>Mesure exposition après maladie (rétrospective) risque de biais de mesure de l’exposition (biais de mémoire++) différentiel cas/témoin</a:t>
            </a:r>
          </a:p>
          <a:p>
            <a:pPr marL="0" indent="0">
              <a:buNone/>
              <a:tabLst>
                <a:tab pos="355600" algn="l"/>
              </a:tabLst>
            </a:pPr>
            <a:endParaRPr lang="fr-FR" altLang="fr-FR" sz="3200" dirty="0">
              <a:sym typeface="Wingdings" panose="05000000000000000000" pitchFamily="2" charset="2"/>
            </a:endParaRPr>
          </a:p>
          <a:p>
            <a:pPr marL="0" indent="0">
              <a:buNone/>
              <a:tabLst>
                <a:tab pos="355600" algn="l"/>
              </a:tabLst>
            </a:pPr>
            <a:r>
              <a:rPr lang="fr-FR" altLang="fr-FR" sz="3200" dirty="0">
                <a:sym typeface="Wingdings" panose="05000000000000000000" pitchFamily="2" charset="2"/>
              </a:rPr>
              <a:t>Facteurs de 	confusion potentiels</a:t>
            </a:r>
            <a:endParaRPr lang="fr-FR" altLang="fr-FR" sz="3200" dirty="0"/>
          </a:p>
        </p:txBody>
      </p:sp>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14" y="1958212"/>
            <a:ext cx="865188" cy="86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20156" t="20385" r="21566" b="19751"/>
          <a:stretch/>
        </p:blipFill>
        <p:spPr bwMode="auto">
          <a:xfrm>
            <a:off x="-57242" y="3609402"/>
            <a:ext cx="868148" cy="891773"/>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439" y="5530632"/>
            <a:ext cx="856266" cy="856266"/>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5" name="Picture 7"/>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1389" r="14170" b="4660"/>
          <a:stretch/>
        </p:blipFill>
        <p:spPr bwMode="auto">
          <a:xfrm>
            <a:off x="0" y="0"/>
            <a:ext cx="1730891" cy="1428667"/>
          </a:xfrm>
          <a:prstGeom prst="triangl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78209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AutoShape 2">
            <a:extLst>
              <a:ext uri="{FF2B5EF4-FFF2-40B4-BE49-F238E27FC236}">
                <a16:creationId xmlns:a16="http://schemas.microsoft.com/office/drawing/2014/main" id="{29781677-3BFB-44B2-9E67-63DBA1A80FAE}"/>
              </a:ext>
            </a:extLst>
          </p:cNvPr>
          <p:cNvSpPr>
            <a:spLocks noChangeArrowheads="1"/>
          </p:cNvSpPr>
          <p:nvPr/>
        </p:nvSpPr>
        <p:spPr bwMode="auto">
          <a:xfrm>
            <a:off x="4133720" y="984250"/>
            <a:ext cx="1306512" cy="2705100"/>
          </a:xfrm>
          <a:prstGeom prst="downArrow">
            <a:avLst>
              <a:gd name="adj1" fmla="val 50000"/>
              <a:gd name="adj2" fmla="val 46050"/>
            </a:avLst>
          </a:prstGeom>
          <a:solidFill>
            <a:schemeClr val="accent2">
              <a:alpha val="50195"/>
            </a:schemeClr>
          </a:solidFill>
          <a:ln w="9525">
            <a:solidFill>
              <a:srgbClr val="CC99FF"/>
            </a:solidFill>
            <a:miter lim="800000"/>
            <a:headEnd/>
            <a:tailEnd/>
          </a:ln>
        </p:spPr>
        <p:txBody>
          <a:bodyPr wrap="none" anchor="ctr"/>
          <a:lstStyle/>
          <a:p>
            <a:pPr>
              <a:defRPr/>
            </a:pPr>
            <a:endParaRPr lang="fr-FR">
              <a:latin typeface="+mn-lt"/>
            </a:endParaRPr>
          </a:p>
        </p:txBody>
      </p:sp>
      <p:sp>
        <p:nvSpPr>
          <p:cNvPr id="61453" name="Text Box 13">
            <a:extLst>
              <a:ext uri="{FF2B5EF4-FFF2-40B4-BE49-F238E27FC236}">
                <a16:creationId xmlns:a16="http://schemas.microsoft.com/office/drawing/2014/main" id="{899627FA-88B2-41BC-BA8D-91790909AE65}"/>
              </a:ext>
            </a:extLst>
          </p:cNvPr>
          <p:cNvSpPr txBox="1">
            <a:spLocks noChangeArrowheads="1"/>
          </p:cNvSpPr>
          <p:nvPr/>
        </p:nvSpPr>
        <p:spPr bwMode="auto">
          <a:xfrm>
            <a:off x="-107950" y="2447925"/>
            <a:ext cx="2157413" cy="457200"/>
          </a:xfrm>
          <a:prstGeom prst="rect">
            <a:avLst/>
          </a:prstGeom>
          <a:noFill/>
          <a:ln>
            <a:noFill/>
          </a:ln>
          <a:extLst/>
        </p:spPr>
        <p:txBody>
          <a:bodyPr>
            <a:spAutoFit/>
          </a:bodyPr>
          <a:lstStyle>
            <a:lvl1pPr eaLnBrk="0" hangingPunct="0">
              <a:defRPr sz="2400">
                <a:solidFill>
                  <a:schemeClr val="tx1"/>
                </a:solidFill>
                <a:latin typeface="Garamond" pitchFamily="18" charset="0"/>
              </a:defRPr>
            </a:lvl1pPr>
            <a:lvl2pPr marL="742950" indent="-285750" eaLnBrk="0" hangingPunct="0">
              <a:defRPr sz="2400">
                <a:solidFill>
                  <a:schemeClr val="tx1"/>
                </a:solidFill>
                <a:latin typeface="Garamond" pitchFamily="18" charset="0"/>
              </a:defRPr>
            </a:lvl2pPr>
            <a:lvl3pPr marL="1143000" indent="-228600" eaLnBrk="0" hangingPunct="0">
              <a:defRPr sz="2400">
                <a:solidFill>
                  <a:schemeClr val="tx1"/>
                </a:solidFill>
                <a:latin typeface="Garamond" pitchFamily="18" charset="0"/>
              </a:defRPr>
            </a:lvl3pPr>
            <a:lvl4pPr marL="1600200" indent="-228600" eaLnBrk="0" hangingPunct="0">
              <a:defRPr sz="2400">
                <a:solidFill>
                  <a:schemeClr val="tx1"/>
                </a:solidFill>
                <a:latin typeface="Garamond" pitchFamily="18" charset="0"/>
              </a:defRPr>
            </a:lvl4pPr>
            <a:lvl5pPr marL="2057400" indent="-228600" eaLnBrk="0" hangingPunct="0">
              <a:defRPr sz="2400">
                <a:solidFill>
                  <a:schemeClr val="tx1"/>
                </a:solidFill>
                <a:latin typeface="Garamond" pitchFamily="18" charset="0"/>
              </a:defRPr>
            </a:lvl5pPr>
            <a:lvl6pPr marL="2514600" indent="-228600" eaLnBrk="0" fontAlgn="base" hangingPunct="0">
              <a:spcBef>
                <a:spcPct val="0"/>
              </a:spcBef>
              <a:spcAft>
                <a:spcPct val="0"/>
              </a:spcAft>
              <a:defRPr sz="2400">
                <a:solidFill>
                  <a:schemeClr val="tx1"/>
                </a:solidFill>
                <a:latin typeface="Garamond" pitchFamily="18" charset="0"/>
              </a:defRPr>
            </a:lvl6pPr>
            <a:lvl7pPr marL="2971800" indent="-228600" eaLnBrk="0" fontAlgn="base" hangingPunct="0">
              <a:spcBef>
                <a:spcPct val="0"/>
              </a:spcBef>
              <a:spcAft>
                <a:spcPct val="0"/>
              </a:spcAft>
              <a:defRPr sz="2400">
                <a:solidFill>
                  <a:schemeClr val="tx1"/>
                </a:solidFill>
                <a:latin typeface="Garamond" pitchFamily="18" charset="0"/>
              </a:defRPr>
            </a:lvl7pPr>
            <a:lvl8pPr marL="3429000" indent="-228600" eaLnBrk="0" fontAlgn="base" hangingPunct="0">
              <a:spcBef>
                <a:spcPct val="0"/>
              </a:spcBef>
              <a:spcAft>
                <a:spcPct val="0"/>
              </a:spcAft>
              <a:defRPr sz="2400">
                <a:solidFill>
                  <a:schemeClr val="tx1"/>
                </a:solidFill>
                <a:latin typeface="Garamond" pitchFamily="18" charset="0"/>
              </a:defRPr>
            </a:lvl8pPr>
            <a:lvl9pPr marL="3886200" indent="-228600" eaLnBrk="0" fontAlgn="base" hangingPunct="0">
              <a:spcBef>
                <a:spcPct val="0"/>
              </a:spcBef>
              <a:spcAft>
                <a:spcPct val="0"/>
              </a:spcAft>
              <a:defRPr sz="2400">
                <a:solidFill>
                  <a:schemeClr val="tx1"/>
                </a:solidFill>
                <a:latin typeface="Garamond" pitchFamily="18" charset="0"/>
              </a:defRPr>
            </a:lvl9pPr>
          </a:lstStyle>
          <a:p>
            <a:pPr algn="ctr">
              <a:spcBef>
                <a:spcPct val="50000"/>
              </a:spcBef>
              <a:defRPr/>
            </a:pPr>
            <a:r>
              <a:rPr lang="fr-FR" b="1" dirty="0">
                <a:latin typeface="+mn-lt"/>
              </a:rPr>
              <a:t>Exposés</a:t>
            </a:r>
          </a:p>
        </p:txBody>
      </p:sp>
      <p:sp>
        <p:nvSpPr>
          <p:cNvPr id="61454" name="Text Box 14">
            <a:extLst>
              <a:ext uri="{FF2B5EF4-FFF2-40B4-BE49-F238E27FC236}">
                <a16:creationId xmlns:a16="http://schemas.microsoft.com/office/drawing/2014/main" id="{B0A5EE4E-DC9D-4EDE-824E-0313F9F4E7C5}"/>
              </a:ext>
            </a:extLst>
          </p:cNvPr>
          <p:cNvSpPr txBox="1">
            <a:spLocks noChangeArrowheads="1"/>
          </p:cNvSpPr>
          <p:nvPr/>
        </p:nvSpPr>
        <p:spPr bwMode="auto">
          <a:xfrm>
            <a:off x="-107950" y="3519488"/>
            <a:ext cx="2163763" cy="457200"/>
          </a:xfrm>
          <a:prstGeom prst="rect">
            <a:avLst/>
          </a:prstGeom>
          <a:noFill/>
          <a:ln>
            <a:noFill/>
          </a:ln>
          <a:extLst/>
        </p:spPr>
        <p:txBody>
          <a:bodyPr>
            <a:spAutoFit/>
          </a:bodyPr>
          <a:lstStyle>
            <a:lvl1pPr eaLnBrk="0" hangingPunct="0">
              <a:tabLst>
                <a:tab pos="95250" algn="l"/>
              </a:tabLst>
              <a:defRPr sz="2400">
                <a:solidFill>
                  <a:schemeClr val="tx1"/>
                </a:solidFill>
                <a:latin typeface="Garamond" pitchFamily="18" charset="0"/>
              </a:defRPr>
            </a:lvl1pPr>
            <a:lvl2pPr marL="742950" indent="-285750" eaLnBrk="0" hangingPunct="0">
              <a:tabLst>
                <a:tab pos="95250" algn="l"/>
              </a:tabLst>
              <a:defRPr sz="2400">
                <a:solidFill>
                  <a:schemeClr val="tx1"/>
                </a:solidFill>
                <a:latin typeface="Garamond" pitchFamily="18" charset="0"/>
              </a:defRPr>
            </a:lvl2pPr>
            <a:lvl3pPr marL="1143000" indent="-228600" eaLnBrk="0" hangingPunct="0">
              <a:tabLst>
                <a:tab pos="95250" algn="l"/>
              </a:tabLst>
              <a:defRPr sz="2400">
                <a:solidFill>
                  <a:schemeClr val="tx1"/>
                </a:solidFill>
                <a:latin typeface="Garamond" pitchFamily="18" charset="0"/>
              </a:defRPr>
            </a:lvl3pPr>
            <a:lvl4pPr marL="1600200" indent="-228600" eaLnBrk="0" hangingPunct="0">
              <a:tabLst>
                <a:tab pos="95250" algn="l"/>
              </a:tabLst>
              <a:defRPr sz="2400">
                <a:solidFill>
                  <a:schemeClr val="tx1"/>
                </a:solidFill>
                <a:latin typeface="Garamond" pitchFamily="18" charset="0"/>
              </a:defRPr>
            </a:lvl4pPr>
            <a:lvl5pPr marL="2057400" indent="-228600" eaLnBrk="0" hangingPunct="0">
              <a:tabLst>
                <a:tab pos="95250" algn="l"/>
              </a:tabLst>
              <a:defRPr sz="2400">
                <a:solidFill>
                  <a:schemeClr val="tx1"/>
                </a:solidFill>
                <a:latin typeface="Garamond" pitchFamily="18" charset="0"/>
              </a:defRPr>
            </a:lvl5pPr>
            <a:lvl6pPr marL="2514600" indent="-228600" eaLnBrk="0" fontAlgn="base" hangingPunct="0">
              <a:spcBef>
                <a:spcPct val="0"/>
              </a:spcBef>
              <a:spcAft>
                <a:spcPct val="0"/>
              </a:spcAft>
              <a:tabLst>
                <a:tab pos="95250" algn="l"/>
              </a:tabLst>
              <a:defRPr sz="2400">
                <a:solidFill>
                  <a:schemeClr val="tx1"/>
                </a:solidFill>
                <a:latin typeface="Garamond" pitchFamily="18" charset="0"/>
              </a:defRPr>
            </a:lvl6pPr>
            <a:lvl7pPr marL="2971800" indent="-228600" eaLnBrk="0" fontAlgn="base" hangingPunct="0">
              <a:spcBef>
                <a:spcPct val="0"/>
              </a:spcBef>
              <a:spcAft>
                <a:spcPct val="0"/>
              </a:spcAft>
              <a:tabLst>
                <a:tab pos="95250" algn="l"/>
              </a:tabLst>
              <a:defRPr sz="2400">
                <a:solidFill>
                  <a:schemeClr val="tx1"/>
                </a:solidFill>
                <a:latin typeface="Garamond" pitchFamily="18" charset="0"/>
              </a:defRPr>
            </a:lvl7pPr>
            <a:lvl8pPr marL="3429000" indent="-228600" eaLnBrk="0" fontAlgn="base" hangingPunct="0">
              <a:spcBef>
                <a:spcPct val="0"/>
              </a:spcBef>
              <a:spcAft>
                <a:spcPct val="0"/>
              </a:spcAft>
              <a:tabLst>
                <a:tab pos="95250" algn="l"/>
              </a:tabLst>
              <a:defRPr sz="2400">
                <a:solidFill>
                  <a:schemeClr val="tx1"/>
                </a:solidFill>
                <a:latin typeface="Garamond" pitchFamily="18" charset="0"/>
              </a:defRPr>
            </a:lvl8pPr>
            <a:lvl9pPr marL="3886200" indent="-228600" eaLnBrk="0" fontAlgn="base" hangingPunct="0">
              <a:spcBef>
                <a:spcPct val="0"/>
              </a:spcBef>
              <a:spcAft>
                <a:spcPct val="0"/>
              </a:spcAft>
              <a:tabLst>
                <a:tab pos="95250" algn="l"/>
              </a:tabLst>
              <a:defRPr sz="2400">
                <a:solidFill>
                  <a:schemeClr val="tx1"/>
                </a:solidFill>
                <a:latin typeface="Garamond" pitchFamily="18" charset="0"/>
              </a:defRPr>
            </a:lvl9pPr>
          </a:lstStyle>
          <a:p>
            <a:pPr algn="ctr">
              <a:spcBef>
                <a:spcPct val="50000"/>
              </a:spcBef>
              <a:defRPr/>
            </a:pPr>
            <a:r>
              <a:rPr lang="fr-FR" b="1" dirty="0">
                <a:latin typeface="+mn-lt"/>
              </a:rPr>
              <a:t>Non-Exposés</a:t>
            </a:r>
          </a:p>
        </p:txBody>
      </p:sp>
      <p:sp>
        <p:nvSpPr>
          <p:cNvPr id="2" name="Text Box 190">
            <a:extLst>
              <a:ext uri="{FF2B5EF4-FFF2-40B4-BE49-F238E27FC236}">
                <a16:creationId xmlns:a16="http://schemas.microsoft.com/office/drawing/2014/main" id="{1561B151-B16B-4919-A79D-AE4123E03778}"/>
              </a:ext>
            </a:extLst>
          </p:cNvPr>
          <p:cNvSpPr txBox="1">
            <a:spLocks noChangeArrowheads="1"/>
          </p:cNvSpPr>
          <p:nvPr/>
        </p:nvSpPr>
        <p:spPr bwMode="auto">
          <a:xfrm>
            <a:off x="5897528" y="1504950"/>
            <a:ext cx="3078163" cy="831850"/>
          </a:xfrm>
          <a:prstGeom prst="rect">
            <a:avLst/>
          </a:prstGeom>
          <a:noFill/>
          <a:ln w="9525">
            <a:solidFill>
              <a:schemeClr val="tx1"/>
            </a:solidFill>
            <a:miter lim="800000"/>
            <a:headEnd/>
            <a:tailEnd/>
          </a:ln>
          <a:extLst/>
        </p:spPr>
        <p:txBody>
          <a:bodyPr wrap="none">
            <a:spAutoFit/>
          </a:bodyPr>
          <a:lstStyle>
            <a:lvl1pPr eaLnBrk="0" hangingPunct="0">
              <a:defRPr sz="2400">
                <a:solidFill>
                  <a:schemeClr val="tx1"/>
                </a:solidFill>
                <a:latin typeface="Garamond" pitchFamily="18" charset="0"/>
              </a:defRPr>
            </a:lvl1pPr>
            <a:lvl2pPr marL="742950" indent="-285750" eaLnBrk="0" hangingPunct="0">
              <a:defRPr sz="2400">
                <a:solidFill>
                  <a:schemeClr val="tx1"/>
                </a:solidFill>
                <a:latin typeface="Garamond" pitchFamily="18" charset="0"/>
              </a:defRPr>
            </a:lvl2pPr>
            <a:lvl3pPr marL="1143000" indent="-228600" eaLnBrk="0" hangingPunct="0">
              <a:defRPr sz="2400">
                <a:solidFill>
                  <a:schemeClr val="tx1"/>
                </a:solidFill>
                <a:latin typeface="Garamond" pitchFamily="18" charset="0"/>
              </a:defRPr>
            </a:lvl3pPr>
            <a:lvl4pPr marL="1600200" indent="-228600" eaLnBrk="0" hangingPunct="0">
              <a:defRPr sz="2400">
                <a:solidFill>
                  <a:schemeClr val="tx1"/>
                </a:solidFill>
                <a:latin typeface="Garamond" pitchFamily="18" charset="0"/>
              </a:defRPr>
            </a:lvl4pPr>
            <a:lvl5pPr marL="2057400" indent="-228600" eaLnBrk="0" hangingPunct="0">
              <a:defRPr sz="2400">
                <a:solidFill>
                  <a:schemeClr val="tx1"/>
                </a:solidFill>
                <a:latin typeface="Garamond" pitchFamily="18" charset="0"/>
              </a:defRPr>
            </a:lvl5pPr>
            <a:lvl6pPr marL="2514600" indent="-228600" eaLnBrk="0" fontAlgn="base" hangingPunct="0">
              <a:spcBef>
                <a:spcPct val="0"/>
              </a:spcBef>
              <a:spcAft>
                <a:spcPct val="0"/>
              </a:spcAft>
              <a:defRPr sz="2400">
                <a:solidFill>
                  <a:schemeClr val="tx1"/>
                </a:solidFill>
                <a:latin typeface="Garamond" pitchFamily="18" charset="0"/>
              </a:defRPr>
            </a:lvl6pPr>
            <a:lvl7pPr marL="2971800" indent="-228600" eaLnBrk="0" fontAlgn="base" hangingPunct="0">
              <a:spcBef>
                <a:spcPct val="0"/>
              </a:spcBef>
              <a:spcAft>
                <a:spcPct val="0"/>
              </a:spcAft>
              <a:defRPr sz="2400">
                <a:solidFill>
                  <a:schemeClr val="tx1"/>
                </a:solidFill>
                <a:latin typeface="Garamond" pitchFamily="18" charset="0"/>
              </a:defRPr>
            </a:lvl7pPr>
            <a:lvl8pPr marL="3429000" indent="-228600" eaLnBrk="0" fontAlgn="base" hangingPunct="0">
              <a:spcBef>
                <a:spcPct val="0"/>
              </a:spcBef>
              <a:spcAft>
                <a:spcPct val="0"/>
              </a:spcAft>
              <a:defRPr sz="2400">
                <a:solidFill>
                  <a:schemeClr val="tx1"/>
                </a:solidFill>
                <a:latin typeface="Garamond" pitchFamily="18" charset="0"/>
              </a:defRPr>
            </a:lvl8pPr>
            <a:lvl9pPr marL="3886200" indent="-228600" eaLnBrk="0" fontAlgn="base" hangingPunct="0">
              <a:spcBef>
                <a:spcPct val="0"/>
              </a:spcBef>
              <a:spcAft>
                <a:spcPct val="0"/>
              </a:spcAft>
              <a:defRPr sz="2400">
                <a:solidFill>
                  <a:schemeClr val="tx1"/>
                </a:solidFill>
                <a:latin typeface="Garamond" pitchFamily="18" charset="0"/>
              </a:defRPr>
            </a:lvl9pPr>
          </a:lstStyle>
          <a:p>
            <a:pPr>
              <a:defRPr/>
            </a:pPr>
            <a:r>
              <a:rPr lang="fr-FR" dirty="0">
                <a:latin typeface="+mn-lt"/>
                <a:cs typeface="Tahoma" pitchFamily="34" charset="0"/>
              </a:rPr>
              <a:t>Témoins (non malades)</a:t>
            </a:r>
          </a:p>
          <a:p>
            <a:pPr>
              <a:defRPr/>
            </a:pPr>
            <a:r>
              <a:rPr lang="fr-FR" dirty="0">
                <a:latin typeface="+mn-lt"/>
                <a:cs typeface="Tahoma" pitchFamily="34" charset="0"/>
              </a:rPr>
              <a:t>: groupe de référence</a:t>
            </a:r>
          </a:p>
        </p:txBody>
      </p:sp>
      <p:sp>
        <p:nvSpPr>
          <p:cNvPr id="3" name="Text Box 13">
            <a:extLst>
              <a:ext uri="{FF2B5EF4-FFF2-40B4-BE49-F238E27FC236}">
                <a16:creationId xmlns:a16="http://schemas.microsoft.com/office/drawing/2014/main" id="{A5766355-770C-42E8-8391-9E33B5928508}"/>
              </a:ext>
            </a:extLst>
          </p:cNvPr>
          <p:cNvSpPr txBox="1">
            <a:spLocks noChangeArrowheads="1"/>
          </p:cNvSpPr>
          <p:nvPr/>
        </p:nvSpPr>
        <p:spPr bwMode="auto">
          <a:xfrm>
            <a:off x="-107950" y="862013"/>
            <a:ext cx="2157413" cy="457200"/>
          </a:xfrm>
          <a:prstGeom prst="rect">
            <a:avLst/>
          </a:prstGeom>
          <a:noFill/>
          <a:ln>
            <a:noFill/>
          </a:ln>
          <a:extLst/>
        </p:spPr>
        <p:txBody>
          <a:bodyPr>
            <a:spAutoFit/>
          </a:bodyPr>
          <a:lstStyle>
            <a:lvl1pPr eaLnBrk="0" hangingPunct="0">
              <a:defRPr sz="2400">
                <a:solidFill>
                  <a:schemeClr val="tx1"/>
                </a:solidFill>
                <a:latin typeface="Garamond" pitchFamily="18" charset="0"/>
              </a:defRPr>
            </a:lvl1pPr>
            <a:lvl2pPr marL="742950" indent="-285750" eaLnBrk="0" hangingPunct="0">
              <a:defRPr sz="2400">
                <a:solidFill>
                  <a:schemeClr val="tx1"/>
                </a:solidFill>
                <a:latin typeface="Garamond" pitchFamily="18" charset="0"/>
              </a:defRPr>
            </a:lvl2pPr>
            <a:lvl3pPr marL="1143000" indent="-228600" eaLnBrk="0" hangingPunct="0">
              <a:defRPr sz="2400">
                <a:solidFill>
                  <a:schemeClr val="tx1"/>
                </a:solidFill>
                <a:latin typeface="Garamond" pitchFamily="18" charset="0"/>
              </a:defRPr>
            </a:lvl3pPr>
            <a:lvl4pPr marL="1600200" indent="-228600" eaLnBrk="0" hangingPunct="0">
              <a:defRPr sz="2400">
                <a:solidFill>
                  <a:schemeClr val="tx1"/>
                </a:solidFill>
                <a:latin typeface="Garamond" pitchFamily="18" charset="0"/>
              </a:defRPr>
            </a:lvl4pPr>
            <a:lvl5pPr marL="2057400" indent="-228600" eaLnBrk="0" hangingPunct="0">
              <a:defRPr sz="2400">
                <a:solidFill>
                  <a:schemeClr val="tx1"/>
                </a:solidFill>
                <a:latin typeface="Garamond" pitchFamily="18" charset="0"/>
              </a:defRPr>
            </a:lvl5pPr>
            <a:lvl6pPr marL="2514600" indent="-228600" eaLnBrk="0" fontAlgn="base" hangingPunct="0">
              <a:spcBef>
                <a:spcPct val="0"/>
              </a:spcBef>
              <a:spcAft>
                <a:spcPct val="0"/>
              </a:spcAft>
              <a:defRPr sz="2400">
                <a:solidFill>
                  <a:schemeClr val="tx1"/>
                </a:solidFill>
                <a:latin typeface="Garamond" pitchFamily="18" charset="0"/>
              </a:defRPr>
            </a:lvl6pPr>
            <a:lvl7pPr marL="2971800" indent="-228600" eaLnBrk="0" fontAlgn="base" hangingPunct="0">
              <a:spcBef>
                <a:spcPct val="0"/>
              </a:spcBef>
              <a:spcAft>
                <a:spcPct val="0"/>
              </a:spcAft>
              <a:defRPr sz="2400">
                <a:solidFill>
                  <a:schemeClr val="tx1"/>
                </a:solidFill>
                <a:latin typeface="Garamond" pitchFamily="18" charset="0"/>
              </a:defRPr>
            </a:lvl7pPr>
            <a:lvl8pPr marL="3429000" indent="-228600" eaLnBrk="0" fontAlgn="base" hangingPunct="0">
              <a:spcBef>
                <a:spcPct val="0"/>
              </a:spcBef>
              <a:spcAft>
                <a:spcPct val="0"/>
              </a:spcAft>
              <a:defRPr sz="2400">
                <a:solidFill>
                  <a:schemeClr val="tx1"/>
                </a:solidFill>
                <a:latin typeface="Garamond" pitchFamily="18" charset="0"/>
              </a:defRPr>
            </a:lvl8pPr>
            <a:lvl9pPr marL="3886200" indent="-228600" eaLnBrk="0" fontAlgn="base" hangingPunct="0">
              <a:spcBef>
                <a:spcPct val="0"/>
              </a:spcBef>
              <a:spcAft>
                <a:spcPct val="0"/>
              </a:spcAft>
              <a:defRPr sz="2400">
                <a:solidFill>
                  <a:schemeClr val="tx1"/>
                </a:solidFill>
                <a:latin typeface="Garamond" pitchFamily="18" charset="0"/>
              </a:defRPr>
            </a:lvl9pPr>
          </a:lstStyle>
          <a:p>
            <a:pPr algn="ctr">
              <a:spcBef>
                <a:spcPct val="50000"/>
              </a:spcBef>
              <a:defRPr/>
            </a:pPr>
            <a:r>
              <a:rPr lang="fr-FR" b="1" dirty="0" smtClean="0">
                <a:latin typeface="+mn-lt"/>
              </a:rPr>
              <a:t>Exposés ?</a:t>
            </a:r>
            <a:endParaRPr lang="fr-FR" b="1" dirty="0">
              <a:latin typeface="+mn-lt"/>
            </a:endParaRPr>
          </a:p>
        </p:txBody>
      </p:sp>
      <p:sp>
        <p:nvSpPr>
          <p:cNvPr id="4" name="AutoShape 3">
            <a:extLst>
              <a:ext uri="{FF2B5EF4-FFF2-40B4-BE49-F238E27FC236}">
                <a16:creationId xmlns:a16="http://schemas.microsoft.com/office/drawing/2014/main" id="{702B2D82-0258-495F-B58F-1EB2D3F58432}"/>
              </a:ext>
            </a:extLst>
          </p:cNvPr>
          <p:cNvSpPr>
            <a:spLocks noChangeArrowheads="1"/>
          </p:cNvSpPr>
          <p:nvPr/>
        </p:nvSpPr>
        <p:spPr bwMode="auto">
          <a:xfrm>
            <a:off x="828675" y="1293813"/>
            <a:ext cx="215900" cy="946150"/>
          </a:xfrm>
          <a:prstGeom prst="downArrow">
            <a:avLst>
              <a:gd name="adj1" fmla="val 50000"/>
              <a:gd name="adj2" fmla="val 106049"/>
            </a:avLst>
          </a:prstGeom>
          <a:solidFill>
            <a:schemeClr val="tx1">
              <a:alpha val="50195"/>
            </a:schemeClr>
          </a:solidFill>
          <a:ln w="9525">
            <a:solidFill>
              <a:srgbClr val="00FF00"/>
            </a:solidFill>
            <a:miter lim="800000"/>
            <a:headEnd/>
            <a:tailEnd/>
          </a:ln>
        </p:spPr>
        <p:txBody>
          <a:bodyPr wrap="none" anchor="ctr"/>
          <a:lstStyle/>
          <a:p>
            <a:pPr>
              <a:defRPr/>
            </a:pPr>
            <a:endParaRPr lang="fr-FR">
              <a:latin typeface="+mn-lt"/>
            </a:endParaRPr>
          </a:p>
        </p:txBody>
      </p:sp>
      <p:sp>
        <p:nvSpPr>
          <p:cNvPr id="43" name="AutoShape 3">
            <a:extLst>
              <a:ext uri="{FF2B5EF4-FFF2-40B4-BE49-F238E27FC236}">
                <a16:creationId xmlns:a16="http://schemas.microsoft.com/office/drawing/2014/main" id="{E2517BE0-59C3-4C95-9002-BE57E0A03DD9}"/>
              </a:ext>
            </a:extLst>
          </p:cNvPr>
          <p:cNvSpPr>
            <a:spLocks noChangeArrowheads="1"/>
          </p:cNvSpPr>
          <p:nvPr/>
        </p:nvSpPr>
        <p:spPr bwMode="auto">
          <a:xfrm>
            <a:off x="2099337" y="974725"/>
            <a:ext cx="1295400" cy="2530475"/>
          </a:xfrm>
          <a:prstGeom prst="downArrow">
            <a:avLst>
              <a:gd name="adj1" fmla="val 50000"/>
              <a:gd name="adj2" fmla="val 47271"/>
            </a:avLst>
          </a:prstGeom>
          <a:solidFill>
            <a:srgbClr val="00FF00">
              <a:alpha val="50195"/>
            </a:srgbClr>
          </a:solidFill>
          <a:ln w="9525">
            <a:solidFill>
              <a:srgbClr val="00FF00"/>
            </a:solidFill>
            <a:miter lim="800000"/>
            <a:headEnd/>
            <a:tailEnd/>
          </a:ln>
        </p:spPr>
        <p:txBody>
          <a:bodyPr wrap="none" anchor="ctr"/>
          <a:lstStyle/>
          <a:p>
            <a:pPr>
              <a:defRPr/>
            </a:pPr>
            <a:endParaRPr lang="fr-FR">
              <a:latin typeface="+mn-lt"/>
            </a:endParaRPr>
          </a:p>
        </p:txBody>
      </p:sp>
      <p:sp>
        <p:nvSpPr>
          <p:cNvPr id="23575" name="Text Box 25">
            <a:extLst>
              <a:ext uri="{FF2B5EF4-FFF2-40B4-BE49-F238E27FC236}">
                <a16:creationId xmlns:a16="http://schemas.microsoft.com/office/drawing/2014/main" id="{24B1912C-36BD-41DA-A563-D000C3BC77B0}"/>
              </a:ext>
            </a:extLst>
          </p:cNvPr>
          <p:cNvSpPr txBox="1">
            <a:spLocks noChangeArrowheads="1"/>
          </p:cNvSpPr>
          <p:nvPr/>
        </p:nvSpPr>
        <p:spPr bwMode="auto">
          <a:xfrm>
            <a:off x="2325688" y="142875"/>
            <a:ext cx="681037" cy="461963"/>
          </a:xfrm>
          <a:prstGeom prst="rect">
            <a:avLst/>
          </a:prstGeom>
          <a:noFill/>
          <a:ln>
            <a:noFill/>
          </a:ln>
          <a:extLst/>
        </p:spPr>
        <p:txBody>
          <a:bodyPr wrap="none">
            <a:spAutoFit/>
          </a:bodyPr>
          <a:lstStyle>
            <a:lvl1pPr eaLnBrk="0" hangingPunct="0">
              <a:defRPr sz="2400">
                <a:solidFill>
                  <a:schemeClr val="tx1"/>
                </a:solidFill>
                <a:latin typeface="Garamond" pitchFamily="18" charset="0"/>
              </a:defRPr>
            </a:lvl1pPr>
            <a:lvl2pPr marL="742950" indent="-285750" eaLnBrk="0" hangingPunct="0">
              <a:defRPr sz="2400">
                <a:solidFill>
                  <a:schemeClr val="tx1"/>
                </a:solidFill>
                <a:latin typeface="Garamond" pitchFamily="18" charset="0"/>
              </a:defRPr>
            </a:lvl2pPr>
            <a:lvl3pPr marL="1143000" indent="-228600" eaLnBrk="0" hangingPunct="0">
              <a:defRPr sz="2400">
                <a:solidFill>
                  <a:schemeClr val="tx1"/>
                </a:solidFill>
                <a:latin typeface="Garamond" pitchFamily="18" charset="0"/>
              </a:defRPr>
            </a:lvl3pPr>
            <a:lvl4pPr marL="1600200" indent="-228600" eaLnBrk="0" hangingPunct="0">
              <a:defRPr sz="2400">
                <a:solidFill>
                  <a:schemeClr val="tx1"/>
                </a:solidFill>
                <a:latin typeface="Garamond" pitchFamily="18" charset="0"/>
              </a:defRPr>
            </a:lvl4pPr>
            <a:lvl5pPr marL="2057400" indent="-228600" eaLnBrk="0" hangingPunct="0">
              <a:defRPr sz="2400">
                <a:solidFill>
                  <a:schemeClr val="tx1"/>
                </a:solidFill>
                <a:latin typeface="Garamond" pitchFamily="18" charset="0"/>
              </a:defRPr>
            </a:lvl5pPr>
            <a:lvl6pPr marL="2514600" indent="-228600" eaLnBrk="0" fontAlgn="base" hangingPunct="0">
              <a:spcBef>
                <a:spcPct val="0"/>
              </a:spcBef>
              <a:spcAft>
                <a:spcPct val="0"/>
              </a:spcAft>
              <a:defRPr sz="2400">
                <a:solidFill>
                  <a:schemeClr val="tx1"/>
                </a:solidFill>
                <a:latin typeface="Garamond" pitchFamily="18" charset="0"/>
              </a:defRPr>
            </a:lvl6pPr>
            <a:lvl7pPr marL="2971800" indent="-228600" eaLnBrk="0" fontAlgn="base" hangingPunct="0">
              <a:spcBef>
                <a:spcPct val="0"/>
              </a:spcBef>
              <a:spcAft>
                <a:spcPct val="0"/>
              </a:spcAft>
              <a:defRPr sz="2400">
                <a:solidFill>
                  <a:schemeClr val="tx1"/>
                </a:solidFill>
                <a:latin typeface="Garamond" pitchFamily="18" charset="0"/>
              </a:defRPr>
            </a:lvl7pPr>
            <a:lvl8pPr marL="3429000" indent="-228600" eaLnBrk="0" fontAlgn="base" hangingPunct="0">
              <a:spcBef>
                <a:spcPct val="0"/>
              </a:spcBef>
              <a:spcAft>
                <a:spcPct val="0"/>
              </a:spcAft>
              <a:defRPr sz="2400">
                <a:solidFill>
                  <a:schemeClr val="tx1"/>
                </a:solidFill>
                <a:latin typeface="Garamond" pitchFamily="18" charset="0"/>
              </a:defRPr>
            </a:lvl8pPr>
            <a:lvl9pPr marL="3886200" indent="-228600" eaLnBrk="0" fontAlgn="base" hangingPunct="0">
              <a:spcBef>
                <a:spcPct val="0"/>
              </a:spcBef>
              <a:spcAft>
                <a:spcPct val="0"/>
              </a:spcAft>
              <a:defRPr sz="2400">
                <a:solidFill>
                  <a:schemeClr val="tx1"/>
                </a:solidFill>
                <a:latin typeface="Garamond" pitchFamily="18" charset="0"/>
              </a:defRPr>
            </a:lvl9pPr>
          </a:lstStyle>
          <a:p>
            <a:pPr eaLnBrk="1" hangingPunct="1">
              <a:defRPr/>
            </a:pPr>
            <a:r>
              <a:rPr lang="fr-FR" b="1">
                <a:latin typeface="+mn-lt"/>
              </a:rPr>
              <a:t>CAS</a:t>
            </a:r>
          </a:p>
        </p:txBody>
      </p:sp>
      <p:sp>
        <p:nvSpPr>
          <p:cNvPr id="15388" name="Line 29">
            <a:extLst>
              <a:ext uri="{FF2B5EF4-FFF2-40B4-BE49-F238E27FC236}">
                <a16:creationId xmlns:a16="http://schemas.microsoft.com/office/drawing/2014/main" id="{C7E64FEE-8A72-40E9-9667-0AE7D0CDABC5}"/>
              </a:ext>
            </a:extLst>
          </p:cNvPr>
          <p:cNvSpPr>
            <a:spLocks noChangeShapeType="1"/>
          </p:cNvSpPr>
          <p:nvPr/>
        </p:nvSpPr>
        <p:spPr bwMode="auto">
          <a:xfrm flipH="1">
            <a:off x="1735138" y="1077913"/>
            <a:ext cx="431800" cy="0"/>
          </a:xfrm>
          <a:prstGeom prst="line">
            <a:avLst/>
          </a:prstGeom>
          <a:noFill/>
          <a:ln w="9525">
            <a:solidFill>
              <a:schemeClr val="tx1"/>
            </a:solidFill>
            <a:round/>
            <a:headEnd/>
            <a:tailEnd type="triangle" w="med" len="med"/>
          </a:ln>
          <a:extLst/>
        </p:spPr>
        <p:txBody>
          <a:bodyPr/>
          <a:lstStyle/>
          <a:p>
            <a:pPr eaLnBrk="1" hangingPunct="1">
              <a:defRPr/>
            </a:pPr>
            <a:endParaRPr lang="fr-FR">
              <a:latin typeface="+mn-lt"/>
            </a:endParaRPr>
          </a:p>
        </p:txBody>
      </p:sp>
      <p:sp>
        <p:nvSpPr>
          <p:cNvPr id="23576" name="Text Box 26">
            <a:extLst>
              <a:ext uri="{FF2B5EF4-FFF2-40B4-BE49-F238E27FC236}">
                <a16:creationId xmlns:a16="http://schemas.microsoft.com/office/drawing/2014/main" id="{4378822B-489E-4A7B-807A-FF626B9388BA}"/>
              </a:ext>
            </a:extLst>
          </p:cNvPr>
          <p:cNvSpPr txBox="1">
            <a:spLocks noChangeArrowheads="1"/>
          </p:cNvSpPr>
          <p:nvPr/>
        </p:nvSpPr>
        <p:spPr bwMode="auto">
          <a:xfrm>
            <a:off x="4111625" y="142875"/>
            <a:ext cx="1268413" cy="461963"/>
          </a:xfrm>
          <a:prstGeom prst="rect">
            <a:avLst/>
          </a:prstGeom>
          <a:noFill/>
          <a:ln>
            <a:noFill/>
          </a:ln>
          <a:extLst/>
        </p:spPr>
        <p:txBody>
          <a:bodyPr wrap="none">
            <a:spAutoFit/>
          </a:bodyPr>
          <a:lstStyle>
            <a:lvl1pPr eaLnBrk="0" hangingPunct="0">
              <a:defRPr sz="2400">
                <a:solidFill>
                  <a:schemeClr val="tx1"/>
                </a:solidFill>
                <a:latin typeface="Garamond" pitchFamily="18" charset="0"/>
              </a:defRPr>
            </a:lvl1pPr>
            <a:lvl2pPr marL="742950" indent="-285750" eaLnBrk="0" hangingPunct="0">
              <a:defRPr sz="2400">
                <a:solidFill>
                  <a:schemeClr val="tx1"/>
                </a:solidFill>
                <a:latin typeface="Garamond" pitchFamily="18" charset="0"/>
              </a:defRPr>
            </a:lvl2pPr>
            <a:lvl3pPr marL="1143000" indent="-228600" eaLnBrk="0" hangingPunct="0">
              <a:defRPr sz="2400">
                <a:solidFill>
                  <a:schemeClr val="tx1"/>
                </a:solidFill>
                <a:latin typeface="Garamond" pitchFamily="18" charset="0"/>
              </a:defRPr>
            </a:lvl3pPr>
            <a:lvl4pPr marL="1600200" indent="-228600" eaLnBrk="0" hangingPunct="0">
              <a:defRPr sz="2400">
                <a:solidFill>
                  <a:schemeClr val="tx1"/>
                </a:solidFill>
                <a:latin typeface="Garamond" pitchFamily="18" charset="0"/>
              </a:defRPr>
            </a:lvl4pPr>
            <a:lvl5pPr marL="2057400" indent="-228600" eaLnBrk="0" hangingPunct="0">
              <a:defRPr sz="2400">
                <a:solidFill>
                  <a:schemeClr val="tx1"/>
                </a:solidFill>
                <a:latin typeface="Garamond" pitchFamily="18" charset="0"/>
              </a:defRPr>
            </a:lvl5pPr>
            <a:lvl6pPr marL="2514600" indent="-228600" eaLnBrk="0" fontAlgn="base" hangingPunct="0">
              <a:spcBef>
                <a:spcPct val="0"/>
              </a:spcBef>
              <a:spcAft>
                <a:spcPct val="0"/>
              </a:spcAft>
              <a:defRPr sz="2400">
                <a:solidFill>
                  <a:schemeClr val="tx1"/>
                </a:solidFill>
                <a:latin typeface="Garamond" pitchFamily="18" charset="0"/>
              </a:defRPr>
            </a:lvl6pPr>
            <a:lvl7pPr marL="2971800" indent="-228600" eaLnBrk="0" fontAlgn="base" hangingPunct="0">
              <a:spcBef>
                <a:spcPct val="0"/>
              </a:spcBef>
              <a:spcAft>
                <a:spcPct val="0"/>
              </a:spcAft>
              <a:defRPr sz="2400">
                <a:solidFill>
                  <a:schemeClr val="tx1"/>
                </a:solidFill>
                <a:latin typeface="Garamond" pitchFamily="18" charset="0"/>
              </a:defRPr>
            </a:lvl7pPr>
            <a:lvl8pPr marL="3429000" indent="-228600" eaLnBrk="0" fontAlgn="base" hangingPunct="0">
              <a:spcBef>
                <a:spcPct val="0"/>
              </a:spcBef>
              <a:spcAft>
                <a:spcPct val="0"/>
              </a:spcAft>
              <a:defRPr sz="2400">
                <a:solidFill>
                  <a:schemeClr val="tx1"/>
                </a:solidFill>
                <a:latin typeface="Garamond" pitchFamily="18" charset="0"/>
              </a:defRPr>
            </a:lvl8pPr>
            <a:lvl9pPr marL="3886200" indent="-228600" eaLnBrk="0" fontAlgn="base" hangingPunct="0">
              <a:spcBef>
                <a:spcPct val="0"/>
              </a:spcBef>
              <a:spcAft>
                <a:spcPct val="0"/>
              </a:spcAft>
              <a:defRPr sz="2400">
                <a:solidFill>
                  <a:schemeClr val="tx1"/>
                </a:solidFill>
                <a:latin typeface="Garamond" pitchFamily="18" charset="0"/>
              </a:defRPr>
            </a:lvl9pPr>
          </a:lstStyle>
          <a:p>
            <a:pPr eaLnBrk="1" hangingPunct="1">
              <a:defRPr/>
            </a:pPr>
            <a:r>
              <a:rPr lang="fr-FR" b="1" dirty="0">
                <a:latin typeface="+mn-lt"/>
              </a:rPr>
              <a:t>TEMOINS</a:t>
            </a:r>
          </a:p>
        </p:txBody>
      </p:sp>
      <p:sp>
        <p:nvSpPr>
          <p:cNvPr id="15389" name="Line 30">
            <a:extLst>
              <a:ext uri="{FF2B5EF4-FFF2-40B4-BE49-F238E27FC236}">
                <a16:creationId xmlns:a16="http://schemas.microsoft.com/office/drawing/2014/main" id="{5589BC94-2F16-4C2A-8C05-7AC22B32E76D}"/>
              </a:ext>
            </a:extLst>
          </p:cNvPr>
          <p:cNvSpPr>
            <a:spLocks noChangeShapeType="1"/>
          </p:cNvSpPr>
          <p:nvPr/>
        </p:nvSpPr>
        <p:spPr bwMode="auto">
          <a:xfrm flipH="1">
            <a:off x="1681163" y="1258888"/>
            <a:ext cx="2665412" cy="0"/>
          </a:xfrm>
          <a:prstGeom prst="line">
            <a:avLst/>
          </a:prstGeom>
          <a:noFill/>
          <a:ln w="9525">
            <a:solidFill>
              <a:schemeClr val="tx1"/>
            </a:solidFill>
            <a:round/>
            <a:headEnd/>
            <a:tailEnd type="triangle" w="med" len="med"/>
          </a:ln>
          <a:extLst/>
        </p:spPr>
        <p:txBody>
          <a:bodyPr/>
          <a:lstStyle/>
          <a:p>
            <a:pPr eaLnBrk="1" hangingPunct="1">
              <a:defRPr/>
            </a:pPr>
            <a:endParaRPr lang="fr-FR">
              <a:latin typeface="+mn-lt"/>
            </a:endParaRPr>
          </a:p>
        </p:txBody>
      </p:sp>
      <p:sp>
        <p:nvSpPr>
          <p:cNvPr id="30" name="ZoneTexte 29">
            <a:extLst>
              <a:ext uri="{FF2B5EF4-FFF2-40B4-BE49-F238E27FC236}">
                <a16:creationId xmlns:a16="http://schemas.microsoft.com/office/drawing/2014/main" id="{A03FF3D4-C05B-4AD0-A7B7-82EE8AF53DDC}"/>
              </a:ext>
            </a:extLst>
          </p:cNvPr>
          <p:cNvSpPr txBox="1">
            <a:spLocks noChangeArrowheads="1"/>
          </p:cNvSpPr>
          <p:nvPr/>
        </p:nvSpPr>
        <p:spPr bwMode="auto">
          <a:xfrm>
            <a:off x="1887538" y="4475163"/>
            <a:ext cx="1687512" cy="954087"/>
          </a:xfrm>
          <a:prstGeom prst="rect">
            <a:avLst/>
          </a:prstGeom>
          <a:noFill/>
          <a:ln>
            <a:noFill/>
          </a:ln>
          <a:extLst/>
        </p:spPr>
        <p:txBody>
          <a:bodyPr wrap="none">
            <a:spAutoFit/>
          </a:bodyPr>
          <a:lstStyle>
            <a:lvl1pPr eaLnBrk="0" hangingPunct="0">
              <a:defRPr sz="2400">
                <a:solidFill>
                  <a:schemeClr val="tx1"/>
                </a:solidFill>
                <a:latin typeface="Garamond" pitchFamily="18" charset="0"/>
              </a:defRPr>
            </a:lvl1pPr>
            <a:lvl2pPr marL="742950" indent="-285750" eaLnBrk="0" hangingPunct="0">
              <a:defRPr sz="2400">
                <a:solidFill>
                  <a:schemeClr val="tx1"/>
                </a:solidFill>
                <a:latin typeface="Garamond" pitchFamily="18" charset="0"/>
              </a:defRPr>
            </a:lvl2pPr>
            <a:lvl3pPr marL="1143000" indent="-228600" eaLnBrk="0" hangingPunct="0">
              <a:defRPr sz="2400">
                <a:solidFill>
                  <a:schemeClr val="tx1"/>
                </a:solidFill>
                <a:latin typeface="Garamond" pitchFamily="18" charset="0"/>
              </a:defRPr>
            </a:lvl3pPr>
            <a:lvl4pPr marL="1600200" indent="-228600" eaLnBrk="0" hangingPunct="0">
              <a:defRPr sz="2400">
                <a:solidFill>
                  <a:schemeClr val="tx1"/>
                </a:solidFill>
                <a:latin typeface="Garamond" pitchFamily="18" charset="0"/>
              </a:defRPr>
            </a:lvl4pPr>
            <a:lvl5pPr marL="2057400" indent="-228600" eaLnBrk="0" hangingPunct="0">
              <a:defRPr sz="2400">
                <a:solidFill>
                  <a:schemeClr val="tx1"/>
                </a:solidFill>
                <a:latin typeface="Garamond" pitchFamily="18" charset="0"/>
              </a:defRPr>
            </a:lvl5pPr>
            <a:lvl6pPr marL="2514600" indent="-228600" eaLnBrk="0" fontAlgn="base" hangingPunct="0">
              <a:spcBef>
                <a:spcPct val="0"/>
              </a:spcBef>
              <a:spcAft>
                <a:spcPct val="0"/>
              </a:spcAft>
              <a:defRPr sz="2400">
                <a:solidFill>
                  <a:schemeClr val="tx1"/>
                </a:solidFill>
                <a:latin typeface="Garamond" pitchFamily="18" charset="0"/>
              </a:defRPr>
            </a:lvl6pPr>
            <a:lvl7pPr marL="2971800" indent="-228600" eaLnBrk="0" fontAlgn="base" hangingPunct="0">
              <a:spcBef>
                <a:spcPct val="0"/>
              </a:spcBef>
              <a:spcAft>
                <a:spcPct val="0"/>
              </a:spcAft>
              <a:defRPr sz="2400">
                <a:solidFill>
                  <a:schemeClr val="tx1"/>
                </a:solidFill>
                <a:latin typeface="Garamond" pitchFamily="18" charset="0"/>
              </a:defRPr>
            </a:lvl7pPr>
            <a:lvl8pPr marL="3429000" indent="-228600" eaLnBrk="0" fontAlgn="base" hangingPunct="0">
              <a:spcBef>
                <a:spcPct val="0"/>
              </a:spcBef>
              <a:spcAft>
                <a:spcPct val="0"/>
              </a:spcAft>
              <a:defRPr sz="2400">
                <a:solidFill>
                  <a:schemeClr val="tx1"/>
                </a:solidFill>
                <a:latin typeface="Garamond" pitchFamily="18" charset="0"/>
              </a:defRPr>
            </a:lvl8pPr>
            <a:lvl9pPr marL="3886200" indent="-228600" eaLnBrk="0" fontAlgn="base" hangingPunct="0">
              <a:spcBef>
                <a:spcPct val="0"/>
              </a:spcBef>
              <a:spcAft>
                <a:spcPct val="0"/>
              </a:spcAft>
              <a:defRPr sz="2400">
                <a:solidFill>
                  <a:schemeClr val="tx1"/>
                </a:solidFill>
                <a:latin typeface="Garamond" pitchFamily="18" charset="0"/>
              </a:defRPr>
            </a:lvl9pPr>
          </a:lstStyle>
          <a:p>
            <a:pPr algn="ctr">
              <a:defRPr/>
            </a:pPr>
            <a:r>
              <a:rPr lang="fr-FR" sz="2800" dirty="0" err="1">
                <a:latin typeface="+mn-lt"/>
              </a:rPr>
              <a:t>Odd</a:t>
            </a:r>
            <a:r>
              <a:rPr lang="fr-FR" sz="2800" baseline="-25000" dirty="0" err="1">
                <a:latin typeface="+mn-lt"/>
              </a:rPr>
              <a:t>exp</a:t>
            </a:r>
            <a:r>
              <a:rPr lang="fr-FR" sz="2800" b="1" dirty="0">
                <a:latin typeface="+mn-lt"/>
              </a:rPr>
              <a:t> </a:t>
            </a:r>
            <a:r>
              <a:rPr lang="fr-FR" sz="2800" dirty="0">
                <a:latin typeface="+mn-lt"/>
              </a:rPr>
              <a:t>cas</a:t>
            </a:r>
          </a:p>
          <a:p>
            <a:pPr algn="ctr">
              <a:defRPr/>
            </a:pPr>
            <a:r>
              <a:rPr lang="fr-FR" sz="2800" b="1" dirty="0">
                <a:latin typeface="+mn-lt"/>
              </a:rPr>
              <a:t>=a/c</a:t>
            </a:r>
          </a:p>
        </p:txBody>
      </p:sp>
      <p:sp>
        <p:nvSpPr>
          <p:cNvPr id="31" name="ZoneTexte 30">
            <a:extLst>
              <a:ext uri="{FF2B5EF4-FFF2-40B4-BE49-F238E27FC236}">
                <a16:creationId xmlns:a16="http://schemas.microsoft.com/office/drawing/2014/main" id="{05AC938C-6DB3-40ED-944B-98542EAB1762}"/>
              </a:ext>
            </a:extLst>
          </p:cNvPr>
          <p:cNvSpPr txBox="1">
            <a:spLocks noChangeArrowheads="1"/>
          </p:cNvSpPr>
          <p:nvPr/>
        </p:nvSpPr>
        <p:spPr bwMode="auto">
          <a:xfrm>
            <a:off x="3684588" y="4451350"/>
            <a:ext cx="2325687" cy="954088"/>
          </a:xfrm>
          <a:prstGeom prst="rect">
            <a:avLst/>
          </a:prstGeom>
          <a:noFill/>
          <a:ln>
            <a:noFill/>
          </a:ln>
          <a:extLst/>
        </p:spPr>
        <p:txBody>
          <a:bodyPr wrap="none">
            <a:spAutoFit/>
          </a:bodyPr>
          <a:lstStyle>
            <a:lvl1pPr eaLnBrk="0" hangingPunct="0">
              <a:defRPr sz="2400">
                <a:solidFill>
                  <a:schemeClr val="tx1"/>
                </a:solidFill>
                <a:latin typeface="Garamond" pitchFamily="18" charset="0"/>
              </a:defRPr>
            </a:lvl1pPr>
            <a:lvl2pPr marL="742950" indent="-285750" eaLnBrk="0" hangingPunct="0">
              <a:defRPr sz="2400">
                <a:solidFill>
                  <a:schemeClr val="tx1"/>
                </a:solidFill>
                <a:latin typeface="Garamond" pitchFamily="18" charset="0"/>
              </a:defRPr>
            </a:lvl2pPr>
            <a:lvl3pPr marL="1143000" indent="-228600" eaLnBrk="0" hangingPunct="0">
              <a:defRPr sz="2400">
                <a:solidFill>
                  <a:schemeClr val="tx1"/>
                </a:solidFill>
                <a:latin typeface="Garamond" pitchFamily="18" charset="0"/>
              </a:defRPr>
            </a:lvl3pPr>
            <a:lvl4pPr marL="1600200" indent="-228600" eaLnBrk="0" hangingPunct="0">
              <a:defRPr sz="2400">
                <a:solidFill>
                  <a:schemeClr val="tx1"/>
                </a:solidFill>
                <a:latin typeface="Garamond" pitchFamily="18" charset="0"/>
              </a:defRPr>
            </a:lvl4pPr>
            <a:lvl5pPr marL="2057400" indent="-228600" eaLnBrk="0" hangingPunct="0">
              <a:defRPr sz="2400">
                <a:solidFill>
                  <a:schemeClr val="tx1"/>
                </a:solidFill>
                <a:latin typeface="Garamond" pitchFamily="18" charset="0"/>
              </a:defRPr>
            </a:lvl5pPr>
            <a:lvl6pPr marL="2514600" indent="-228600" eaLnBrk="0" fontAlgn="base" hangingPunct="0">
              <a:spcBef>
                <a:spcPct val="0"/>
              </a:spcBef>
              <a:spcAft>
                <a:spcPct val="0"/>
              </a:spcAft>
              <a:defRPr sz="2400">
                <a:solidFill>
                  <a:schemeClr val="tx1"/>
                </a:solidFill>
                <a:latin typeface="Garamond" pitchFamily="18" charset="0"/>
              </a:defRPr>
            </a:lvl6pPr>
            <a:lvl7pPr marL="2971800" indent="-228600" eaLnBrk="0" fontAlgn="base" hangingPunct="0">
              <a:spcBef>
                <a:spcPct val="0"/>
              </a:spcBef>
              <a:spcAft>
                <a:spcPct val="0"/>
              </a:spcAft>
              <a:defRPr sz="2400">
                <a:solidFill>
                  <a:schemeClr val="tx1"/>
                </a:solidFill>
                <a:latin typeface="Garamond" pitchFamily="18" charset="0"/>
              </a:defRPr>
            </a:lvl7pPr>
            <a:lvl8pPr marL="3429000" indent="-228600" eaLnBrk="0" fontAlgn="base" hangingPunct="0">
              <a:spcBef>
                <a:spcPct val="0"/>
              </a:spcBef>
              <a:spcAft>
                <a:spcPct val="0"/>
              </a:spcAft>
              <a:defRPr sz="2400">
                <a:solidFill>
                  <a:schemeClr val="tx1"/>
                </a:solidFill>
                <a:latin typeface="Garamond" pitchFamily="18" charset="0"/>
              </a:defRPr>
            </a:lvl8pPr>
            <a:lvl9pPr marL="3886200" indent="-228600" eaLnBrk="0" fontAlgn="base" hangingPunct="0">
              <a:spcBef>
                <a:spcPct val="0"/>
              </a:spcBef>
              <a:spcAft>
                <a:spcPct val="0"/>
              </a:spcAft>
              <a:defRPr sz="2400">
                <a:solidFill>
                  <a:schemeClr val="tx1"/>
                </a:solidFill>
                <a:latin typeface="Garamond" pitchFamily="18" charset="0"/>
              </a:defRPr>
            </a:lvl9pPr>
          </a:lstStyle>
          <a:p>
            <a:pPr algn="ctr">
              <a:defRPr/>
            </a:pPr>
            <a:r>
              <a:rPr lang="fr-FR" sz="2800" dirty="0" err="1">
                <a:latin typeface="+mn-lt"/>
              </a:rPr>
              <a:t>Odd</a:t>
            </a:r>
            <a:r>
              <a:rPr lang="fr-FR" sz="2800" baseline="-25000" dirty="0" err="1">
                <a:latin typeface="+mn-lt"/>
              </a:rPr>
              <a:t>exp</a:t>
            </a:r>
            <a:r>
              <a:rPr lang="fr-FR" sz="2800" dirty="0" err="1">
                <a:latin typeface="+mn-lt"/>
              </a:rPr>
              <a:t>témoins</a:t>
            </a:r>
            <a:endParaRPr lang="fr-FR" sz="2800" dirty="0">
              <a:latin typeface="+mn-lt"/>
            </a:endParaRPr>
          </a:p>
          <a:p>
            <a:pPr algn="ctr">
              <a:defRPr/>
            </a:pPr>
            <a:r>
              <a:rPr lang="fr-FR" sz="2800" b="1" dirty="0">
                <a:latin typeface="+mn-lt"/>
              </a:rPr>
              <a:t>=b/d</a:t>
            </a:r>
          </a:p>
        </p:txBody>
      </p:sp>
      <p:grpSp>
        <p:nvGrpSpPr>
          <p:cNvPr id="44049" name="Groupe 8">
            <a:extLst>
              <a:ext uri="{FF2B5EF4-FFF2-40B4-BE49-F238E27FC236}">
                <a16:creationId xmlns:a16="http://schemas.microsoft.com/office/drawing/2014/main" id="{89E40AB7-2BFE-4C67-8189-5EE2D0C3D91C}"/>
              </a:ext>
            </a:extLst>
          </p:cNvPr>
          <p:cNvGrpSpPr>
            <a:grpSpLocks/>
          </p:cNvGrpSpPr>
          <p:nvPr/>
        </p:nvGrpSpPr>
        <p:grpSpPr bwMode="auto">
          <a:xfrm>
            <a:off x="1836738" y="1485900"/>
            <a:ext cx="3856234" cy="3169702"/>
            <a:chOff x="1836167" y="1485860"/>
            <a:chExt cx="3856603" cy="3168974"/>
          </a:xfrm>
        </p:grpSpPr>
        <p:grpSp>
          <p:nvGrpSpPr>
            <p:cNvPr id="44051" name="Groupe 5">
              <a:extLst>
                <a:ext uri="{FF2B5EF4-FFF2-40B4-BE49-F238E27FC236}">
                  <a16:creationId xmlns:a16="http://schemas.microsoft.com/office/drawing/2014/main" id="{2B0FDA42-4F72-402A-8C51-3F81B0ACF157}"/>
                </a:ext>
              </a:extLst>
            </p:cNvPr>
            <p:cNvGrpSpPr>
              <a:grpSpLocks/>
            </p:cNvGrpSpPr>
            <p:nvPr/>
          </p:nvGrpSpPr>
          <p:grpSpPr bwMode="auto">
            <a:xfrm>
              <a:off x="1836167" y="1485860"/>
              <a:ext cx="3856603" cy="3168974"/>
              <a:chOff x="2077467" y="1695450"/>
              <a:chExt cx="3199829" cy="2945839"/>
            </a:xfrm>
          </p:grpSpPr>
          <p:sp>
            <p:nvSpPr>
              <p:cNvPr id="15362" name="Text Box 11">
                <a:extLst>
                  <a:ext uri="{FF2B5EF4-FFF2-40B4-BE49-F238E27FC236}">
                    <a16:creationId xmlns:a16="http://schemas.microsoft.com/office/drawing/2014/main" id="{DC510287-A1CA-4C04-A472-A3AF69EC0D76}"/>
                  </a:ext>
                </a:extLst>
              </p:cNvPr>
              <p:cNvSpPr txBox="1">
                <a:spLocks noChangeArrowheads="1"/>
              </p:cNvSpPr>
              <p:nvPr/>
            </p:nvSpPr>
            <p:spPr bwMode="auto">
              <a:xfrm>
                <a:off x="3677958" y="1695450"/>
                <a:ext cx="1571512" cy="466220"/>
              </a:xfrm>
              <a:prstGeom prst="rect">
                <a:avLst/>
              </a:prstGeom>
              <a:noFill/>
              <a:ln w="9525">
                <a:solidFill>
                  <a:schemeClr val="tx1"/>
                </a:solidFill>
                <a:miter lim="800000"/>
                <a:headEnd/>
                <a:tailEnd/>
              </a:ln>
              <a:extLst/>
            </p:spPr>
            <p:txBody>
              <a:bodyPr>
                <a:spAutoFit/>
              </a:bodyPr>
              <a:lstStyle>
                <a:lvl1pPr eaLnBrk="0" hangingPunct="0">
                  <a:defRPr sz="2400">
                    <a:solidFill>
                      <a:schemeClr val="tx1"/>
                    </a:solidFill>
                    <a:latin typeface="Garamond" pitchFamily="18" charset="0"/>
                  </a:defRPr>
                </a:lvl1pPr>
                <a:lvl2pPr marL="742950" indent="-285750" eaLnBrk="0" hangingPunct="0">
                  <a:defRPr sz="2400">
                    <a:solidFill>
                      <a:schemeClr val="tx1"/>
                    </a:solidFill>
                    <a:latin typeface="Garamond" pitchFamily="18" charset="0"/>
                  </a:defRPr>
                </a:lvl2pPr>
                <a:lvl3pPr marL="1143000" indent="-228600" eaLnBrk="0" hangingPunct="0">
                  <a:defRPr sz="2400">
                    <a:solidFill>
                      <a:schemeClr val="tx1"/>
                    </a:solidFill>
                    <a:latin typeface="Garamond" pitchFamily="18" charset="0"/>
                  </a:defRPr>
                </a:lvl3pPr>
                <a:lvl4pPr marL="1600200" indent="-228600" eaLnBrk="0" hangingPunct="0">
                  <a:defRPr sz="2400">
                    <a:solidFill>
                      <a:schemeClr val="tx1"/>
                    </a:solidFill>
                    <a:latin typeface="Garamond" pitchFamily="18" charset="0"/>
                  </a:defRPr>
                </a:lvl4pPr>
                <a:lvl5pPr marL="2057400" indent="-228600" eaLnBrk="0" hangingPunct="0">
                  <a:defRPr sz="2400">
                    <a:solidFill>
                      <a:schemeClr val="tx1"/>
                    </a:solidFill>
                    <a:latin typeface="Garamond" pitchFamily="18" charset="0"/>
                  </a:defRPr>
                </a:lvl5pPr>
                <a:lvl6pPr marL="2514600" indent="-228600" eaLnBrk="0" fontAlgn="base" hangingPunct="0">
                  <a:spcBef>
                    <a:spcPct val="0"/>
                  </a:spcBef>
                  <a:spcAft>
                    <a:spcPct val="0"/>
                  </a:spcAft>
                  <a:defRPr sz="2400">
                    <a:solidFill>
                      <a:schemeClr val="tx1"/>
                    </a:solidFill>
                    <a:latin typeface="Garamond" pitchFamily="18" charset="0"/>
                  </a:defRPr>
                </a:lvl6pPr>
                <a:lvl7pPr marL="2971800" indent="-228600" eaLnBrk="0" fontAlgn="base" hangingPunct="0">
                  <a:spcBef>
                    <a:spcPct val="0"/>
                  </a:spcBef>
                  <a:spcAft>
                    <a:spcPct val="0"/>
                  </a:spcAft>
                  <a:defRPr sz="2400">
                    <a:solidFill>
                      <a:schemeClr val="tx1"/>
                    </a:solidFill>
                    <a:latin typeface="Garamond" pitchFamily="18" charset="0"/>
                  </a:defRPr>
                </a:lvl7pPr>
                <a:lvl8pPr marL="3429000" indent="-228600" eaLnBrk="0" fontAlgn="base" hangingPunct="0">
                  <a:spcBef>
                    <a:spcPct val="0"/>
                  </a:spcBef>
                  <a:spcAft>
                    <a:spcPct val="0"/>
                  </a:spcAft>
                  <a:defRPr sz="2400">
                    <a:solidFill>
                      <a:schemeClr val="tx1"/>
                    </a:solidFill>
                    <a:latin typeface="Garamond" pitchFamily="18" charset="0"/>
                  </a:defRPr>
                </a:lvl8pPr>
                <a:lvl9pPr marL="3886200" indent="-228600" eaLnBrk="0" fontAlgn="base" hangingPunct="0">
                  <a:spcBef>
                    <a:spcPct val="0"/>
                  </a:spcBef>
                  <a:spcAft>
                    <a:spcPct val="0"/>
                  </a:spcAft>
                  <a:defRPr sz="2400">
                    <a:solidFill>
                      <a:schemeClr val="tx1"/>
                    </a:solidFill>
                    <a:latin typeface="Garamond" pitchFamily="18" charset="0"/>
                  </a:defRPr>
                </a:lvl9pPr>
              </a:lstStyle>
              <a:p>
                <a:pPr algn="ctr">
                  <a:spcBef>
                    <a:spcPct val="50000"/>
                  </a:spcBef>
                  <a:defRPr/>
                </a:pPr>
                <a:r>
                  <a:rPr lang="fr-FR" b="1" dirty="0">
                    <a:latin typeface="+mn-lt"/>
                  </a:rPr>
                  <a:t>Témoins</a:t>
                </a:r>
              </a:p>
            </p:txBody>
          </p:sp>
          <p:sp>
            <p:nvSpPr>
              <p:cNvPr id="15363" name="Text Box 12">
                <a:extLst>
                  <a:ext uri="{FF2B5EF4-FFF2-40B4-BE49-F238E27FC236}">
                    <a16:creationId xmlns:a16="http://schemas.microsoft.com/office/drawing/2014/main" id="{9AD58351-C785-4937-9740-802620406D99}"/>
                  </a:ext>
                </a:extLst>
              </p:cNvPr>
              <p:cNvSpPr txBox="1">
                <a:spLocks noChangeArrowheads="1"/>
              </p:cNvSpPr>
              <p:nvPr/>
            </p:nvSpPr>
            <p:spPr bwMode="auto">
              <a:xfrm>
                <a:off x="2077467" y="1695450"/>
                <a:ext cx="1600491" cy="466220"/>
              </a:xfrm>
              <a:prstGeom prst="rect">
                <a:avLst/>
              </a:prstGeom>
              <a:noFill/>
              <a:ln w="9525">
                <a:solidFill>
                  <a:schemeClr val="tx1"/>
                </a:solidFill>
                <a:miter lim="800000"/>
                <a:headEnd/>
                <a:tailEnd/>
              </a:ln>
              <a:extLst/>
            </p:spPr>
            <p:txBody>
              <a:bodyPr>
                <a:spAutoFit/>
              </a:bodyPr>
              <a:lstStyle>
                <a:lvl1pPr eaLnBrk="0" hangingPunct="0">
                  <a:defRPr sz="2400">
                    <a:solidFill>
                      <a:schemeClr val="tx1"/>
                    </a:solidFill>
                    <a:latin typeface="Garamond" pitchFamily="18" charset="0"/>
                  </a:defRPr>
                </a:lvl1pPr>
                <a:lvl2pPr marL="742950" indent="-285750" eaLnBrk="0" hangingPunct="0">
                  <a:defRPr sz="2400">
                    <a:solidFill>
                      <a:schemeClr val="tx1"/>
                    </a:solidFill>
                    <a:latin typeface="Garamond" pitchFamily="18" charset="0"/>
                  </a:defRPr>
                </a:lvl2pPr>
                <a:lvl3pPr marL="1143000" indent="-228600" eaLnBrk="0" hangingPunct="0">
                  <a:defRPr sz="2400">
                    <a:solidFill>
                      <a:schemeClr val="tx1"/>
                    </a:solidFill>
                    <a:latin typeface="Garamond" pitchFamily="18" charset="0"/>
                  </a:defRPr>
                </a:lvl3pPr>
                <a:lvl4pPr marL="1600200" indent="-228600" eaLnBrk="0" hangingPunct="0">
                  <a:defRPr sz="2400">
                    <a:solidFill>
                      <a:schemeClr val="tx1"/>
                    </a:solidFill>
                    <a:latin typeface="Garamond" pitchFamily="18" charset="0"/>
                  </a:defRPr>
                </a:lvl4pPr>
                <a:lvl5pPr marL="2057400" indent="-228600" eaLnBrk="0" hangingPunct="0">
                  <a:defRPr sz="2400">
                    <a:solidFill>
                      <a:schemeClr val="tx1"/>
                    </a:solidFill>
                    <a:latin typeface="Garamond" pitchFamily="18" charset="0"/>
                  </a:defRPr>
                </a:lvl5pPr>
                <a:lvl6pPr marL="2514600" indent="-228600" eaLnBrk="0" fontAlgn="base" hangingPunct="0">
                  <a:spcBef>
                    <a:spcPct val="0"/>
                  </a:spcBef>
                  <a:spcAft>
                    <a:spcPct val="0"/>
                  </a:spcAft>
                  <a:defRPr sz="2400">
                    <a:solidFill>
                      <a:schemeClr val="tx1"/>
                    </a:solidFill>
                    <a:latin typeface="Garamond" pitchFamily="18" charset="0"/>
                  </a:defRPr>
                </a:lvl6pPr>
                <a:lvl7pPr marL="2971800" indent="-228600" eaLnBrk="0" fontAlgn="base" hangingPunct="0">
                  <a:spcBef>
                    <a:spcPct val="0"/>
                  </a:spcBef>
                  <a:spcAft>
                    <a:spcPct val="0"/>
                  </a:spcAft>
                  <a:defRPr sz="2400">
                    <a:solidFill>
                      <a:schemeClr val="tx1"/>
                    </a:solidFill>
                    <a:latin typeface="Garamond" pitchFamily="18" charset="0"/>
                  </a:defRPr>
                </a:lvl7pPr>
                <a:lvl8pPr marL="3429000" indent="-228600" eaLnBrk="0" fontAlgn="base" hangingPunct="0">
                  <a:spcBef>
                    <a:spcPct val="0"/>
                  </a:spcBef>
                  <a:spcAft>
                    <a:spcPct val="0"/>
                  </a:spcAft>
                  <a:defRPr sz="2400">
                    <a:solidFill>
                      <a:schemeClr val="tx1"/>
                    </a:solidFill>
                    <a:latin typeface="Garamond" pitchFamily="18" charset="0"/>
                  </a:defRPr>
                </a:lvl8pPr>
                <a:lvl9pPr marL="3886200" indent="-228600" eaLnBrk="0" fontAlgn="base" hangingPunct="0">
                  <a:spcBef>
                    <a:spcPct val="0"/>
                  </a:spcBef>
                  <a:spcAft>
                    <a:spcPct val="0"/>
                  </a:spcAft>
                  <a:defRPr sz="2400">
                    <a:solidFill>
                      <a:schemeClr val="tx1"/>
                    </a:solidFill>
                    <a:latin typeface="Garamond" pitchFamily="18" charset="0"/>
                  </a:defRPr>
                </a:lvl9pPr>
              </a:lstStyle>
              <a:p>
                <a:pPr algn="ctr">
                  <a:spcBef>
                    <a:spcPct val="50000"/>
                  </a:spcBef>
                  <a:defRPr/>
                </a:pPr>
                <a:r>
                  <a:rPr lang="fr-FR" b="1" dirty="0">
                    <a:latin typeface="+mn-lt"/>
                  </a:rPr>
                  <a:t>Cas</a:t>
                </a:r>
              </a:p>
            </p:txBody>
          </p:sp>
          <p:sp>
            <p:nvSpPr>
              <p:cNvPr id="39" name="Rectangle 38">
                <a:extLst>
                  <a:ext uri="{FF2B5EF4-FFF2-40B4-BE49-F238E27FC236}">
                    <a16:creationId xmlns:a16="http://schemas.microsoft.com/office/drawing/2014/main" id="{1B6F1B16-AB8E-49C1-B80A-190CEFBF728D}"/>
                  </a:ext>
                </a:extLst>
              </p:cNvPr>
              <p:cNvSpPr/>
              <p:nvPr/>
            </p:nvSpPr>
            <p:spPr>
              <a:xfrm>
                <a:off x="2106447" y="2157245"/>
                <a:ext cx="1571511" cy="11434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0" name="Rectangle 39">
                <a:extLst>
                  <a:ext uri="{FF2B5EF4-FFF2-40B4-BE49-F238E27FC236}">
                    <a16:creationId xmlns:a16="http://schemas.microsoft.com/office/drawing/2014/main" id="{BD7F5AB4-33F5-4FA0-8A52-729B0C87683F}"/>
                  </a:ext>
                </a:extLst>
              </p:cNvPr>
              <p:cNvSpPr/>
              <p:nvPr/>
            </p:nvSpPr>
            <p:spPr>
              <a:xfrm>
                <a:off x="2106447" y="3309517"/>
                <a:ext cx="1571511" cy="114342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1" name="Rectangle 40">
                <a:extLst>
                  <a:ext uri="{FF2B5EF4-FFF2-40B4-BE49-F238E27FC236}">
                    <a16:creationId xmlns:a16="http://schemas.microsoft.com/office/drawing/2014/main" id="{7785064D-CA77-4DC2-BF67-DB0ED6324EBF}"/>
                  </a:ext>
                </a:extLst>
              </p:cNvPr>
              <p:cNvSpPr/>
              <p:nvPr/>
            </p:nvSpPr>
            <p:spPr>
              <a:xfrm>
                <a:off x="3677958" y="2157245"/>
                <a:ext cx="1571512" cy="11434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6108" name="Text Box 28">
                <a:extLst>
                  <a:ext uri="{FF2B5EF4-FFF2-40B4-BE49-F238E27FC236}">
                    <a16:creationId xmlns:a16="http://schemas.microsoft.com/office/drawing/2014/main" id="{8F1AE00D-70F3-46B2-96F8-F772D7C345DD}"/>
                  </a:ext>
                </a:extLst>
              </p:cNvPr>
              <p:cNvSpPr txBox="1">
                <a:spLocks noChangeArrowheads="1"/>
              </p:cNvSpPr>
              <p:nvPr/>
            </p:nvSpPr>
            <p:spPr bwMode="auto">
              <a:xfrm>
                <a:off x="2300636" y="2347661"/>
                <a:ext cx="999576" cy="858119"/>
              </a:xfrm>
              <a:prstGeom prst="rect">
                <a:avLst/>
              </a:prstGeom>
              <a:noFill/>
              <a:ln>
                <a:noFill/>
              </a:ln>
              <a:extLst/>
            </p:spPr>
            <p:txBody>
              <a:bodyPr wrap="square">
                <a:spAutoFit/>
              </a:bodyPr>
              <a:lstStyle>
                <a:lvl1pPr eaLnBrk="0" hangingPunct="0">
                  <a:defRPr sz="2400">
                    <a:solidFill>
                      <a:schemeClr val="tx1"/>
                    </a:solidFill>
                    <a:latin typeface="Garamond" pitchFamily="18" charset="0"/>
                  </a:defRPr>
                </a:lvl1pPr>
                <a:lvl2pPr marL="742950" indent="-285750" eaLnBrk="0" hangingPunct="0">
                  <a:defRPr sz="2400">
                    <a:solidFill>
                      <a:schemeClr val="tx1"/>
                    </a:solidFill>
                    <a:latin typeface="Garamond" pitchFamily="18" charset="0"/>
                  </a:defRPr>
                </a:lvl2pPr>
                <a:lvl3pPr marL="1143000" indent="-228600" eaLnBrk="0" hangingPunct="0">
                  <a:defRPr sz="2400">
                    <a:solidFill>
                      <a:schemeClr val="tx1"/>
                    </a:solidFill>
                    <a:latin typeface="Garamond" pitchFamily="18" charset="0"/>
                  </a:defRPr>
                </a:lvl3pPr>
                <a:lvl4pPr marL="1600200" indent="-228600" eaLnBrk="0" hangingPunct="0">
                  <a:defRPr sz="2400">
                    <a:solidFill>
                      <a:schemeClr val="tx1"/>
                    </a:solidFill>
                    <a:latin typeface="Garamond" pitchFamily="18" charset="0"/>
                  </a:defRPr>
                </a:lvl4pPr>
                <a:lvl5pPr marL="2057400" indent="-228600" eaLnBrk="0" hangingPunct="0">
                  <a:defRPr sz="2400">
                    <a:solidFill>
                      <a:schemeClr val="tx1"/>
                    </a:solidFill>
                    <a:latin typeface="Garamond" pitchFamily="18" charset="0"/>
                  </a:defRPr>
                </a:lvl5pPr>
                <a:lvl6pPr marL="2514600" indent="-228600" eaLnBrk="0" fontAlgn="base" hangingPunct="0">
                  <a:spcBef>
                    <a:spcPct val="0"/>
                  </a:spcBef>
                  <a:spcAft>
                    <a:spcPct val="0"/>
                  </a:spcAft>
                  <a:defRPr sz="2400">
                    <a:solidFill>
                      <a:schemeClr val="tx1"/>
                    </a:solidFill>
                    <a:latin typeface="Garamond" pitchFamily="18" charset="0"/>
                  </a:defRPr>
                </a:lvl6pPr>
                <a:lvl7pPr marL="2971800" indent="-228600" eaLnBrk="0" fontAlgn="base" hangingPunct="0">
                  <a:spcBef>
                    <a:spcPct val="0"/>
                  </a:spcBef>
                  <a:spcAft>
                    <a:spcPct val="0"/>
                  </a:spcAft>
                  <a:defRPr sz="2400">
                    <a:solidFill>
                      <a:schemeClr val="tx1"/>
                    </a:solidFill>
                    <a:latin typeface="Garamond" pitchFamily="18" charset="0"/>
                  </a:defRPr>
                </a:lvl7pPr>
                <a:lvl8pPr marL="3429000" indent="-228600" eaLnBrk="0" fontAlgn="base" hangingPunct="0">
                  <a:spcBef>
                    <a:spcPct val="0"/>
                  </a:spcBef>
                  <a:spcAft>
                    <a:spcPct val="0"/>
                  </a:spcAft>
                  <a:defRPr sz="2400">
                    <a:solidFill>
                      <a:schemeClr val="tx1"/>
                    </a:solidFill>
                    <a:latin typeface="Garamond" pitchFamily="18" charset="0"/>
                  </a:defRPr>
                </a:lvl8pPr>
                <a:lvl9pPr marL="3886200" indent="-228600" eaLnBrk="0" fontAlgn="base" hangingPunct="0">
                  <a:spcBef>
                    <a:spcPct val="0"/>
                  </a:spcBef>
                  <a:spcAft>
                    <a:spcPct val="0"/>
                  </a:spcAft>
                  <a:defRPr sz="2400">
                    <a:solidFill>
                      <a:schemeClr val="tx1"/>
                    </a:solidFill>
                    <a:latin typeface="Garamond" pitchFamily="18" charset="0"/>
                  </a:defRPr>
                </a:lvl9pPr>
              </a:lstStyle>
              <a:p>
                <a:pPr algn="ctr">
                  <a:defRPr/>
                </a:pPr>
                <a:r>
                  <a:rPr lang="fr-FR" sz="1800" b="1" dirty="0" smtClean="0">
                    <a:latin typeface="+mn-lt"/>
                  </a:rPr>
                  <a:t>a </a:t>
                </a:r>
              </a:p>
              <a:p>
                <a:pPr algn="ctr">
                  <a:defRPr/>
                </a:pPr>
                <a:r>
                  <a:rPr lang="fr-FR" sz="1800" b="1" dirty="0" smtClean="0">
                    <a:latin typeface="+mn-lt"/>
                  </a:rPr>
                  <a:t>cas exposés</a:t>
                </a:r>
                <a:endParaRPr lang="fr-FR" sz="1800" b="1" dirty="0">
                  <a:latin typeface="+mn-lt"/>
                </a:endParaRPr>
              </a:p>
            </p:txBody>
          </p:sp>
          <p:sp>
            <p:nvSpPr>
              <p:cNvPr id="46109" name="Text Box 29">
                <a:extLst>
                  <a:ext uri="{FF2B5EF4-FFF2-40B4-BE49-F238E27FC236}">
                    <a16:creationId xmlns:a16="http://schemas.microsoft.com/office/drawing/2014/main" id="{EEB800DD-4E63-46A9-A6F2-8F36942C0223}"/>
                  </a:ext>
                </a:extLst>
              </p:cNvPr>
              <p:cNvSpPr txBox="1">
                <a:spLocks noChangeArrowheads="1"/>
              </p:cNvSpPr>
              <p:nvPr/>
            </p:nvSpPr>
            <p:spPr bwMode="auto">
              <a:xfrm>
                <a:off x="2148641" y="3389188"/>
                <a:ext cx="1303565" cy="1229970"/>
              </a:xfrm>
              <a:prstGeom prst="rect">
                <a:avLst/>
              </a:prstGeom>
              <a:noFill/>
              <a:ln>
                <a:noFill/>
              </a:ln>
              <a:extLst/>
            </p:spPr>
            <p:txBody>
              <a:bodyPr wrap="square">
                <a:spAutoFit/>
              </a:bodyPr>
              <a:lstStyle>
                <a:lvl1pPr eaLnBrk="0" hangingPunct="0">
                  <a:defRPr sz="2400">
                    <a:solidFill>
                      <a:schemeClr val="tx1"/>
                    </a:solidFill>
                    <a:latin typeface="Garamond" pitchFamily="18" charset="0"/>
                  </a:defRPr>
                </a:lvl1pPr>
                <a:lvl2pPr marL="742950" indent="-285750" eaLnBrk="0" hangingPunct="0">
                  <a:defRPr sz="2400">
                    <a:solidFill>
                      <a:schemeClr val="tx1"/>
                    </a:solidFill>
                    <a:latin typeface="Garamond" pitchFamily="18" charset="0"/>
                  </a:defRPr>
                </a:lvl2pPr>
                <a:lvl3pPr marL="1143000" indent="-228600" eaLnBrk="0" hangingPunct="0">
                  <a:defRPr sz="2400">
                    <a:solidFill>
                      <a:schemeClr val="tx1"/>
                    </a:solidFill>
                    <a:latin typeface="Garamond" pitchFamily="18" charset="0"/>
                  </a:defRPr>
                </a:lvl3pPr>
                <a:lvl4pPr marL="1600200" indent="-228600" eaLnBrk="0" hangingPunct="0">
                  <a:defRPr sz="2400">
                    <a:solidFill>
                      <a:schemeClr val="tx1"/>
                    </a:solidFill>
                    <a:latin typeface="Garamond" pitchFamily="18" charset="0"/>
                  </a:defRPr>
                </a:lvl4pPr>
                <a:lvl5pPr marL="2057400" indent="-228600" eaLnBrk="0" hangingPunct="0">
                  <a:defRPr sz="2400">
                    <a:solidFill>
                      <a:schemeClr val="tx1"/>
                    </a:solidFill>
                    <a:latin typeface="Garamond" pitchFamily="18" charset="0"/>
                  </a:defRPr>
                </a:lvl5pPr>
                <a:lvl6pPr marL="2514600" indent="-228600" eaLnBrk="0" fontAlgn="base" hangingPunct="0">
                  <a:spcBef>
                    <a:spcPct val="0"/>
                  </a:spcBef>
                  <a:spcAft>
                    <a:spcPct val="0"/>
                  </a:spcAft>
                  <a:defRPr sz="2400">
                    <a:solidFill>
                      <a:schemeClr val="tx1"/>
                    </a:solidFill>
                    <a:latin typeface="Garamond" pitchFamily="18" charset="0"/>
                  </a:defRPr>
                </a:lvl6pPr>
                <a:lvl7pPr marL="2971800" indent="-228600" eaLnBrk="0" fontAlgn="base" hangingPunct="0">
                  <a:spcBef>
                    <a:spcPct val="0"/>
                  </a:spcBef>
                  <a:spcAft>
                    <a:spcPct val="0"/>
                  </a:spcAft>
                  <a:defRPr sz="2400">
                    <a:solidFill>
                      <a:schemeClr val="tx1"/>
                    </a:solidFill>
                    <a:latin typeface="Garamond" pitchFamily="18" charset="0"/>
                  </a:defRPr>
                </a:lvl7pPr>
                <a:lvl8pPr marL="3429000" indent="-228600" eaLnBrk="0" fontAlgn="base" hangingPunct="0">
                  <a:spcBef>
                    <a:spcPct val="0"/>
                  </a:spcBef>
                  <a:spcAft>
                    <a:spcPct val="0"/>
                  </a:spcAft>
                  <a:defRPr sz="2400">
                    <a:solidFill>
                      <a:schemeClr val="tx1"/>
                    </a:solidFill>
                    <a:latin typeface="Garamond" pitchFamily="18" charset="0"/>
                  </a:defRPr>
                </a:lvl8pPr>
                <a:lvl9pPr marL="3886200" indent="-228600" eaLnBrk="0" fontAlgn="base" hangingPunct="0">
                  <a:spcBef>
                    <a:spcPct val="0"/>
                  </a:spcBef>
                  <a:spcAft>
                    <a:spcPct val="0"/>
                  </a:spcAft>
                  <a:defRPr sz="2400">
                    <a:solidFill>
                      <a:schemeClr val="tx1"/>
                    </a:solidFill>
                    <a:latin typeface="Garamond" pitchFamily="18" charset="0"/>
                  </a:defRPr>
                </a:lvl9pPr>
              </a:lstStyle>
              <a:p>
                <a:pPr algn="ctr">
                  <a:defRPr/>
                </a:pPr>
                <a:r>
                  <a:rPr lang="fr-FR" sz="2000" b="1" dirty="0" smtClean="0">
                    <a:latin typeface="+mj-lt"/>
                  </a:rPr>
                  <a:t>c</a:t>
                </a:r>
              </a:p>
              <a:p>
                <a:pPr algn="ctr">
                  <a:defRPr/>
                </a:pPr>
                <a:r>
                  <a:rPr lang="fr-FR" sz="2000" b="1" dirty="0" smtClean="0">
                    <a:latin typeface="+mj-lt"/>
                  </a:rPr>
                  <a:t>cas non exposés</a:t>
                </a:r>
              </a:p>
              <a:p>
                <a:pPr algn="ctr">
                  <a:defRPr/>
                </a:pPr>
                <a:endParaRPr lang="fr-FR" sz="2000" b="1" dirty="0">
                  <a:latin typeface="+mj-lt"/>
                </a:endParaRPr>
              </a:p>
            </p:txBody>
          </p:sp>
          <p:sp>
            <p:nvSpPr>
              <p:cNvPr id="46110" name="Text Box 30">
                <a:extLst>
                  <a:ext uri="{FF2B5EF4-FFF2-40B4-BE49-F238E27FC236}">
                    <a16:creationId xmlns:a16="http://schemas.microsoft.com/office/drawing/2014/main" id="{117B5A8A-8614-4682-B2FC-B63971355405}"/>
                  </a:ext>
                </a:extLst>
              </p:cNvPr>
              <p:cNvSpPr txBox="1">
                <a:spLocks noChangeArrowheads="1"/>
              </p:cNvSpPr>
              <p:nvPr/>
            </p:nvSpPr>
            <p:spPr bwMode="auto">
              <a:xfrm>
                <a:off x="3785896" y="2282144"/>
                <a:ext cx="1335066" cy="1229970"/>
              </a:xfrm>
              <a:prstGeom prst="rect">
                <a:avLst/>
              </a:prstGeom>
              <a:noFill/>
              <a:ln>
                <a:noFill/>
              </a:ln>
              <a:extLst/>
            </p:spPr>
            <p:txBody>
              <a:bodyPr wrap="square">
                <a:spAutoFit/>
              </a:bodyPr>
              <a:lstStyle>
                <a:lvl1pPr eaLnBrk="0" hangingPunct="0">
                  <a:defRPr sz="2400">
                    <a:solidFill>
                      <a:schemeClr val="tx1"/>
                    </a:solidFill>
                    <a:latin typeface="Garamond" pitchFamily="18" charset="0"/>
                  </a:defRPr>
                </a:lvl1pPr>
                <a:lvl2pPr marL="742950" indent="-285750" eaLnBrk="0" hangingPunct="0">
                  <a:defRPr sz="2400">
                    <a:solidFill>
                      <a:schemeClr val="tx1"/>
                    </a:solidFill>
                    <a:latin typeface="Garamond" pitchFamily="18" charset="0"/>
                  </a:defRPr>
                </a:lvl2pPr>
                <a:lvl3pPr marL="1143000" indent="-228600" eaLnBrk="0" hangingPunct="0">
                  <a:defRPr sz="2400">
                    <a:solidFill>
                      <a:schemeClr val="tx1"/>
                    </a:solidFill>
                    <a:latin typeface="Garamond" pitchFamily="18" charset="0"/>
                  </a:defRPr>
                </a:lvl3pPr>
                <a:lvl4pPr marL="1600200" indent="-228600" eaLnBrk="0" hangingPunct="0">
                  <a:defRPr sz="2400">
                    <a:solidFill>
                      <a:schemeClr val="tx1"/>
                    </a:solidFill>
                    <a:latin typeface="Garamond" pitchFamily="18" charset="0"/>
                  </a:defRPr>
                </a:lvl4pPr>
                <a:lvl5pPr marL="2057400" indent="-228600" eaLnBrk="0" hangingPunct="0">
                  <a:defRPr sz="2400">
                    <a:solidFill>
                      <a:schemeClr val="tx1"/>
                    </a:solidFill>
                    <a:latin typeface="Garamond" pitchFamily="18" charset="0"/>
                  </a:defRPr>
                </a:lvl5pPr>
                <a:lvl6pPr marL="2514600" indent="-228600" eaLnBrk="0" fontAlgn="base" hangingPunct="0">
                  <a:spcBef>
                    <a:spcPct val="0"/>
                  </a:spcBef>
                  <a:spcAft>
                    <a:spcPct val="0"/>
                  </a:spcAft>
                  <a:defRPr sz="2400">
                    <a:solidFill>
                      <a:schemeClr val="tx1"/>
                    </a:solidFill>
                    <a:latin typeface="Garamond" pitchFamily="18" charset="0"/>
                  </a:defRPr>
                </a:lvl6pPr>
                <a:lvl7pPr marL="2971800" indent="-228600" eaLnBrk="0" fontAlgn="base" hangingPunct="0">
                  <a:spcBef>
                    <a:spcPct val="0"/>
                  </a:spcBef>
                  <a:spcAft>
                    <a:spcPct val="0"/>
                  </a:spcAft>
                  <a:defRPr sz="2400">
                    <a:solidFill>
                      <a:schemeClr val="tx1"/>
                    </a:solidFill>
                    <a:latin typeface="Garamond" pitchFamily="18" charset="0"/>
                  </a:defRPr>
                </a:lvl7pPr>
                <a:lvl8pPr marL="3429000" indent="-228600" eaLnBrk="0" fontAlgn="base" hangingPunct="0">
                  <a:spcBef>
                    <a:spcPct val="0"/>
                  </a:spcBef>
                  <a:spcAft>
                    <a:spcPct val="0"/>
                  </a:spcAft>
                  <a:defRPr sz="2400">
                    <a:solidFill>
                      <a:schemeClr val="tx1"/>
                    </a:solidFill>
                    <a:latin typeface="Garamond" pitchFamily="18" charset="0"/>
                  </a:defRPr>
                </a:lvl8pPr>
                <a:lvl9pPr marL="3886200" indent="-228600" eaLnBrk="0" fontAlgn="base" hangingPunct="0">
                  <a:spcBef>
                    <a:spcPct val="0"/>
                  </a:spcBef>
                  <a:spcAft>
                    <a:spcPct val="0"/>
                  </a:spcAft>
                  <a:defRPr sz="2400">
                    <a:solidFill>
                      <a:schemeClr val="tx1"/>
                    </a:solidFill>
                    <a:latin typeface="Garamond" pitchFamily="18" charset="0"/>
                  </a:defRPr>
                </a:lvl9pPr>
              </a:lstStyle>
              <a:p>
                <a:pPr algn="ctr">
                  <a:defRPr/>
                </a:pPr>
                <a:r>
                  <a:rPr lang="fr-FR" sz="2000" b="1" dirty="0" smtClean="0">
                    <a:latin typeface="+mj-lt"/>
                  </a:rPr>
                  <a:t>b</a:t>
                </a:r>
              </a:p>
              <a:p>
                <a:pPr algn="ctr">
                  <a:defRPr/>
                </a:pPr>
                <a:r>
                  <a:rPr lang="fr-FR" sz="2000" b="1" dirty="0" smtClean="0">
                    <a:latin typeface="+mj-lt"/>
                  </a:rPr>
                  <a:t>témoins exposés</a:t>
                </a:r>
              </a:p>
              <a:p>
                <a:pPr algn="ctr">
                  <a:defRPr/>
                </a:pPr>
                <a:endParaRPr lang="fr-FR" sz="2000" b="1" dirty="0">
                  <a:latin typeface="+mj-lt"/>
                </a:endParaRPr>
              </a:p>
            </p:txBody>
          </p:sp>
          <p:sp>
            <p:nvSpPr>
              <p:cNvPr id="46111" name="Text Box 31">
                <a:extLst>
                  <a:ext uri="{FF2B5EF4-FFF2-40B4-BE49-F238E27FC236}">
                    <a16:creationId xmlns:a16="http://schemas.microsoft.com/office/drawing/2014/main" id="{7CD7920D-1197-40AD-8C3C-8323C8A8A0E9}"/>
                  </a:ext>
                </a:extLst>
              </p:cNvPr>
              <p:cNvSpPr txBox="1">
                <a:spLocks noChangeArrowheads="1"/>
              </p:cNvSpPr>
              <p:nvPr/>
            </p:nvSpPr>
            <p:spPr bwMode="auto">
              <a:xfrm>
                <a:off x="3624625" y="3411319"/>
                <a:ext cx="1652671" cy="1229970"/>
              </a:xfrm>
              <a:prstGeom prst="rect">
                <a:avLst/>
              </a:prstGeom>
              <a:noFill/>
              <a:ln>
                <a:noFill/>
              </a:ln>
              <a:extLst/>
            </p:spPr>
            <p:txBody>
              <a:bodyPr wrap="square">
                <a:spAutoFit/>
              </a:bodyPr>
              <a:lstStyle>
                <a:lvl1pPr eaLnBrk="0" hangingPunct="0">
                  <a:defRPr sz="2400">
                    <a:solidFill>
                      <a:schemeClr val="tx1"/>
                    </a:solidFill>
                    <a:latin typeface="Garamond" pitchFamily="18" charset="0"/>
                  </a:defRPr>
                </a:lvl1pPr>
                <a:lvl2pPr marL="742950" indent="-285750" eaLnBrk="0" hangingPunct="0">
                  <a:defRPr sz="2400">
                    <a:solidFill>
                      <a:schemeClr val="tx1"/>
                    </a:solidFill>
                    <a:latin typeface="Garamond" pitchFamily="18" charset="0"/>
                  </a:defRPr>
                </a:lvl2pPr>
                <a:lvl3pPr marL="1143000" indent="-228600" eaLnBrk="0" hangingPunct="0">
                  <a:defRPr sz="2400">
                    <a:solidFill>
                      <a:schemeClr val="tx1"/>
                    </a:solidFill>
                    <a:latin typeface="Garamond" pitchFamily="18" charset="0"/>
                  </a:defRPr>
                </a:lvl3pPr>
                <a:lvl4pPr marL="1600200" indent="-228600" eaLnBrk="0" hangingPunct="0">
                  <a:defRPr sz="2400">
                    <a:solidFill>
                      <a:schemeClr val="tx1"/>
                    </a:solidFill>
                    <a:latin typeface="Garamond" pitchFamily="18" charset="0"/>
                  </a:defRPr>
                </a:lvl4pPr>
                <a:lvl5pPr marL="2057400" indent="-228600" eaLnBrk="0" hangingPunct="0">
                  <a:defRPr sz="2400">
                    <a:solidFill>
                      <a:schemeClr val="tx1"/>
                    </a:solidFill>
                    <a:latin typeface="Garamond" pitchFamily="18" charset="0"/>
                  </a:defRPr>
                </a:lvl5pPr>
                <a:lvl6pPr marL="2514600" indent="-228600" eaLnBrk="0" fontAlgn="base" hangingPunct="0">
                  <a:spcBef>
                    <a:spcPct val="0"/>
                  </a:spcBef>
                  <a:spcAft>
                    <a:spcPct val="0"/>
                  </a:spcAft>
                  <a:defRPr sz="2400">
                    <a:solidFill>
                      <a:schemeClr val="tx1"/>
                    </a:solidFill>
                    <a:latin typeface="Garamond" pitchFamily="18" charset="0"/>
                  </a:defRPr>
                </a:lvl6pPr>
                <a:lvl7pPr marL="2971800" indent="-228600" eaLnBrk="0" fontAlgn="base" hangingPunct="0">
                  <a:spcBef>
                    <a:spcPct val="0"/>
                  </a:spcBef>
                  <a:spcAft>
                    <a:spcPct val="0"/>
                  </a:spcAft>
                  <a:defRPr sz="2400">
                    <a:solidFill>
                      <a:schemeClr val="tx1"/>
                    </a:solidFill>
                    <a:latin typeface="Garamond" pitchFamily="18" charset="0"/>
                  </a:defRPr>
                </a:lvl7pPr>
                <a:lvl8pPr marL="3429000" indent="-228600" eaLnBrk="0" fontAlgn="base" hangingPunct="0">
                  <a:spcBef>
                    <a:spcPct val="0"/>
                  </a:spcBef>
                  <a:spcAft>
                    <a:spcPct val="0"/>
                  </a:spcAft>
                  <a:defRPr sz="2400">
                    <a:solidFill>
                      <a:schemeClr val="tx1"/>
                    </a:solidFill>
                    <a:latin typeface="Garamond" pitchFamily="18" charset="0"/>
                  </a:defRPr>
                </a:lvl8pPr>
                <a:lvl9pPr marL="3886200" indent="-228600" eaLnBrk="0" fontAlgn="base" hangingPunct="0">
                  <a:spcBef>
                    <a:spcPct val="0"/>
                  </a:spcBef>
                  <a:spcAft>
                    <a:spcPct val="0"/>
                  </a:spcAft>
                  <a:defRPr sz="2400">
                    <a:solidFill>
                      <a:schemeClr val="tx1"/>
                    </a:solidFill>
                    <a:latin typeface="Garamond" pitchFamily="18" charset="0"/>
                  </a:defRPr>
                </a:lvl9pPr>
              </a:lstStyle>
              <a:p>
                <a:pPr algn="ctr">
                  <a:defRPr/>
                </a:pPr>
                <a:r>
                  <a:rPr lang="fr-FR" sz="2000" b="1" dirty="0" smtClean="0">
                    <a:latin typeface="+mj-lt"/>
                  </a:rPr>
                  <a:t>d</a:t>
                </a:r>
              </a:p>
              <a:p>
                <a:pPr algn="ctr">
                  <a:defRPr/>
                </a:pPr>
                <a:r>
                  <a:rPr lang="fr-FR" sz="2000" b="1" dirty="0" smtClean="0">
                    <a:latin typeface="+mj-lt"/>
                  </a:rPr>
                  <a:t>témoins non exposés</a:t>
                </a:r>
              </a:p>
              <a:p>
                <a:pPr algn="ctr">
                  <a:defRPr/>
                </a:pPr>
                <a:endParaRPr lang="fr-FR" sz="2000" b="1" dirty="0">
                  <a:latin typeface="+mj-lt"/>
                </a:endParaRPr>
              </a:p>
            </p:txBody>
          </p:sp>
        </p:grpSp>
        <p:sp>
          <p:nvSpPr>
            <p:cNvPr id="49" name="Rectangle 48">
              <a:extLst>
                <a:ext uri="{FF2B5EF4-FFF2-40B4-BE49-F238E27FC236}">
                  <a16:creationId xmlns:a16="http://schemas.microsoft.com/office/drawing/2014/main" id="{B8831ABC-9585-4FA3-A1A8-7A25B26DB410}"/>
                </a:ext>
              </a:extLst>
            </p:cNvPr>
            <p:cNvSpPr/>
            <p:nvPr/>
          </p:nvSpPr>
          <p:spPr>
            <a:xfrm>
              <a:off x="3769927" y="3220600"/>
              <a:ext cx="1894068" cy="12300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pic>
        <p:nvPicPr>
          <p:cNvPr id="44050" name="Picture 38">
            <a:extLst>
              <a:ext uri="{FF2B5EF4-FFF2-40B4-BE49-F238E27FC236}">
                <a16:creationId xmlns:a16="http://schemas.microsoft.com/office/drawing/2014/main" id="{DC4DD148-3B6F-48AE-A075-F6202863F96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1500" y="5500688"/>
            <a:ext cx="7258050" cy="100012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20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8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38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04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4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 grpId="0" animBg="1"/>
      <p:bldP spid="43" grpId="0" animBg="1"/>
      <p:bldP spid="15388" grpId="0" animBg="1"/>
      <p:bldP spid="15389" grpId="0" animBg="1"/>
      <p:bldP spid="30"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13629" y="-282569"/>
            <a:ext cx="7543800" cy="1450757"/>
          </a:xfrm>
        </p:spPr>
        <p:txBody>
          <a:bodyPr/>
          <a:lstStyle/>
          <a:p>
            <a:r>
              <a:rPr lang="fr-FR" dirty="0"/>
              <a:t>Q1 : BCDE </a:t>
            </a:r>
          </a:p>
        </p:txBody>
      </p:sp>
      <p:pic>
        <p:nvPicPr>
          <p:cNvPr id="5" name="Espace réservé du contenu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22722" y="2754448"/>
            <a:ext cx="3704034" cy="1992041"/>
          </a:xfrm>
        </p:spPr>
      </p:pic>
      <p:pic>
        <p:nvPicPr>
          <p:cNvPr id="7" name="Espace réservé du contenu 6"/>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175648" y="3332560"/>
            <a:ext cx="2678906" cy="835819"/>
          </a:xfrm>
        </p:spPr>
      </p:pic>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6628" y="4885818"/>
            <a:ext cx="3061193" cy="1973130"/>
          </a:xfrm>
          <a:prstGeom prst="rect">
            <a:avLst/>
          </a:prstGeom>
        </p:spPr>
      </p:pic>
      <p:pic>
        <p:nvPicPr>
          <p:cNvPr id="3" name="Image 2"/>
          <p:cNvPicPr>
            <a:picLocks noChangeAspect="1"/>
          </p:cNvPicPr>
          <p:nvPr/>
        </p:nvPicPr>
        <p:blipFill>
          <a:blip r:embed="rId6"/>
          <a:stretch>
            <a:fillRect/>
          </a:stretch>
        </p:blipFill>
        <p:spPr>
          <a:xfrm>
            <a:off x="311146" y="783771"/>
            <a:ext cx="7620777" cy="4102047"/>
          </a:xfrm>
          <a:prstGeom prst="rect">
            <a:avLst/>
          </a:prstGeom>
        </p:spPr>
      </p:pic>
      <p:sp>
        <p:nvSpPr>
          <p:cNvPr id="4" name="ZoneTexte 3"/>
          <p:cNvSpPr txBox="1"/>
          <p:nvPr/>
        </p:nvSpPr>
        <p:spPr>
          <a:xfrm>
            <a:off x="965200" y="5262880"/>
            <a:ext cx="1849352" cy="646331"/>
          </a:xfrm>
          <a:prstGeom prst="rect">
            <a:avLst/>
          </a:prstGeom>
          <a:noFill/>
        </p:spPr>
        <p:txBody>
          <a:bodyPr wrap="none" rtlCol="0">
            <a:spAutoFit/>
          </a:bodyPr>
          <a:lstStyle/>
          <a:p>
            <a:r>
              <a:rPr lang="fr-FR" dirty="0"/>
              <a:t>Réponses B C D E </a:t>
            </a:r>
          </a:p>
          <a:p>
            <a:endParaRPr lang="fr-FR" dirty="0"/>
          </a:p>
        </p:txBody>
      </p:sp>
    </p:spTree>
    <p:extLst>
      <p:ext uri="{BB962C8B-B14F-4D97-AF65-F5344CB8AC3E}">
        <p14:creationId xmlns:p14="http://schemas.microsoft.com/office/powerpoint/2010/main" val="259145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Raisons de réalisation d’une étude</a:t>
            </a:r>
          </a:p>
        </p:txBody>
      </p:sp>
      <p:sp>
        <p:nvSpPr>
          <p:cNvPr id="3" name="Espace réservé du contenu 2"/>
          <p:cNvSpPr>
            <a:spLocks noGrp="1"/>
          </p:cNvSpPr>
          <p:nvPr>
            <p:ph idx="1"/>
          </p:nvPr>
        </p:nvSpPr>
        <p:spPr>
          <a:xfrm>
            <a:off x="446856" y="1412776"/>
            <a:ext cx="7664757" cy="3572179"/>
          </a:xfrm>
        </p:spPr>
        <p:txBody>
          <a:bodyPr/>
          <a:lstStyle/>
          <a:p>
            <a:r>
              <a:rPr lang="fr-FR" dirty="0"/>
              <a:t>Problème grave et/ou fréquent</a:t>
            </a:r>
          </a:p>
          <a:p>
            <a:r>
              <a:rPr lang="fr-FR" dirty="0"/>
              <a:t>Données existantes insuffisantes car</a:t>
            </a:r>
          </a:p>
          <a:p>
            <a:pPr lvl="1"/>
            <a:r>
              <a:rPr lang="fr-FR" dirty="0"/>
              <a:t>Pas/peu de données </a:t>
            </a:r>
          </a:p>
          <a:p>
            <a:pPr lvl="1"/>
            <a:r>
              <a:rPr lang="fr-FR" dirty="0"/>
              <a:t>Données discordantes</a:t>
            </a:r>
          </a:p>
          <a:p>
            <a:pPr lvl="1"/>
            <a:r>
              <a:rPr lang="fr-FR" dirty="0"/>
              <a:t>Etudes présentant des limites de validité interne ou de validité externe, niveau de preuve insuffisant</a:t>
            </a:r>
          </a:p>
          <a:p>
            <a:r>
              <a:rPr lang="fr-FR" dirty="0"/>
              <a:t>Besoin d’amélioration des connaissances </a:t>
            </a:r>
            <a:r>
              <a:rPr lang="fr-FR" dirty="0" smtClean="0"/>
              <a:t>sur les mécanismes </a:t>
            </a:r>
            <a:endParaRPr lang="fr-FR" dirty="0"/>
          </a:p>
        </p:txBody>
      </p:sp>
    </p:spTree>
    <p:extLst>
      <p:ext uri="{BB962C8B-B14F-4D97-AF65-F5344CB8AC3E}">
        <p14:creationId xmlns:p14="http://schemas.microsoft.com/office/powerpoint/2010/main" val="821377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Q2 : BCD </a:t>
            </a:r>
          </a:p>
        </p:txBody>
      </p:sp>
      <p:pic>
        <p:nvPicPr>
          <p:cNvPr id="7" name="Espace réservé du contenu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504416" y="1585733"/>
            <a:ext cx="6678885" cy="36086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Espace réservé du contenu 3"/>
          <p:cNvSpPr>
            <a:spLocks noGrp="1"/>
          </p:cNvSpPr>
          <p:nvPr>
            <p:ph sz="half" idx="2"/>
          </p:nvPr>
        </p:nvSpPr>
        <p:spPr>
          <a:xfrm>
            <a:off x="638135" y="5282119"/>
            <a:ext cx="8321040" cy="1194127"/>
          </a:xfrm>
        </p:spPr>
        <p:txBody>
          <a:bodyPr/>
          <a:lstStyle/>
          <a:p>
            <a:r>
              <a:rPr lang="fr-FR" dirty="0"/>
              <a:t>Question de cours classique sur les avantages et inconvénients d’une étude cas-témoins vs. étude de cohorte</a:t>
            </a:r>
          </a:p>
        </p:txBody>
      </p:sp>
    </p:spTree>
    <p:extLst>
      <p:ext uri="{BB962C8B-B14F-4D97-AF65-F5344CB8AC3E}">
        <p14:creationId xmlns:p14="http://schemas.microsoft.com/office/powerpoint/2010/main" val="21129153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950571" y="428625"/>
            <a:ext cx="7772400" cy="381000"/>
          </a:xfrm>
          <a:prstGeom prst="rect">
            <a:avLst/>
          </a:prstGeom>
          <a:noFill/>
          <a:ln w="9525">
            <a:noFill/>
            <a:miter lim="800000"/>
            <a:headEnd/>
            <a:tailEnd/>
          </a:ln>
        </p:spPr>
        <p:txBody>
          <a:bodyPr anchor="ctr"/>
          <a:lstStyle/>
          <a:p>
            <a:pPr algn="ctr">
              <a:defRPr/>
            </a:pPr>
            <a:r>
              <a:rPr lang="fr-FR" sz="3600" b="1" dirty="0">
                <a:latin typeface="+mn-lt"/>
                <a:ea typeface="+mj-ea"/>
                <a:cs typeface="+mj-cs"/>
              </a:rPr>
              <a:t>Inconvénients des études cas témoins</a:t>
            </a:r>
          </a:p>
        </p:txBody>
      </p:sp>
      <p:sp>
        <p:nvSpPr>
          <p:cNvPr id="6" name="Text Box 3"/>
          <p:cNvSpPr txBox="1">
            <a:spLocks noChangeArrowheads="1"/>
          </p:cNvSpPr>
          <p:nvPr/>
        </p:nvSpPr>
        <p:spPr bwMode="auto">
          <a:xfrm>
            <a:off x="157164" y="1276807"/>
            <a:ext cx="8794408" cy="5324535"/>
          </a:xfrm>
          <a:prstGeom prst="rect">
            <a:avLst/>
          </a:prstGeom>
          <a:solidFill>
            <a:schemeClr val="bg1"/>
          </a:solidFill>
          <a:ln w="9525">
            <a:noFill/>
            <a:miter lim="800000"/>
            <a:headEnd/>
            <a:tailEnd/>
          </a:ln>
        </p:spPr>
        <p:txBody>
          <a:bodyPr wrap="square">
            <a:spAutoFit/>
          </a:bodyPr>
          <a:lstStyle/>
          <a:p>
            <a:pPr>
              <a:defRPr/>
            </a:pPr>
            <a:r>
              <a:rPr lang="fr-FR" sz="2000" b="1" dirty="0">
                <a:solidFill>
                  <a:srgbClr val="FF0000"/>
                </a:solidFill>
                <a:latin typeface="+mn-lt"/>
              </a:rPr>
              <a:t>- Risques de Biais ++</a:t>
            </a:r>
          </a:p>
          <a:p>
            <a:pPr marL="742950" lvl="1" indent="-285750">
              <a:buFontTx/>
              <a:buChar char="-"/>
              <a:defRPr/>
            </a:pPr>
            <a:r>
              <a:rPr lang="fr-FR" sz="2000" dirty="0"/>
              <a:t>Biais de </a:t>
            </a:r>
            <a:r>
              <a:rPr lang="fr-FR" sz="2000" u="sng" dirty="0"/>
              <a:t>sélection</a:t>
            </a:r>
            <a:r>
              <a:rPr lang="fr-FR" sz="2000" dirty="0"/>
              <a:t> différentiel des cas et/ou des témoins </a:t>
            </a:r>
          </a:p>
          <a:p>
            <a:pPr marL="742950" lvl="1" indent="-285750">
              <a:buFontTx/>
              <a:buChar char="-"/>
              <a:defRPr/>
            </a:pPr>
            <a:r>
              <a:rPr lang="fr-FR" sz="2000" dirty="0"/>
              <a:t>Biais de </a:t>
            </a:r>
            <a:r>
              <a:rPr lang="fr-FR" sz="2000" u="sng" dirty="0"/>
              <a:t>mesure</a:t>
            </a:r>
            <a:r>
              <a:rPr lang="fr-FR" sz="2000" dirty="0"/>
              <a:t> différentiel de l’exposition au FDR (biais de </a:t>
            </a:r>
            <a:r>
              <a:rPr lang="fr-FR" sz="2000" u="sng" dirty="0"/>
              <a:t>mémoire</a:t>
            </a:r>
            <a:r>
              <a:rPr lang="fr-FR" sz="2000" dirty="0"/>
              <a:t>+++ et biais d’évaluation)</a:t>
            </a:r>
          </a:p>
          <a:p>
            <a:pPr marL="0" lvl="1" algn="ctr">
              <a:spcBef>
                <a:spcPct val="100000"/>
              </a:spcBef>
              <a:buClr>
                <a:schemeClr val="tx1"/>
              </a:buClr>
              <a:tabLst>
                <a:tab pos="288925" algn="l"/>
              </a:tabLst>
              <a:defRPr/>
            </a:pPr>
            <a:r>
              <a:rPr lang="fr-FR" sz="2000" dirty="0" smtClean="0"/>
              <a:t>- &gt; Ces </a:t>
            </a:r>
            <a:r>
              <a:rPr lang="fr-FR" sz="2000" dirty="0"/>
              <a:t>biais sont difficiles à identifier et à éliminer =&gt; faible niveau de preuve</a:t>
            </a:r>
          </a:p>
          <a:p>
            <a:pPr eaLnBrk="1" hangingPunct="1">
              <a:spcBef>
                <a:spcPct val="100000"/>
              </a:spcBef>
              <a:buClr>
                <a:schemeClr val="tx1"/>
              </a:buClr>
              <a:tabLst>
                <a:tab pos="288925" algn="l"/>
              </a:tabLst>
              <a:defRPr/>
            </a:pPr>
            <a:r>
              <a:rPr lang="fr-FR" sz="2000" b="1" dirty="0">
                <a:solidFill>
                  <a:srgbClr val="FF0000"/>
                </a:solidFill>
              </a:rPr>
              <a:t>- </a:t>
            </a:r>
            <a:r>
              <a:rPr lang="fr-FR" sz="2000" b="1" dirty="0">
                <a:solidFill>
                  <a:srgbClr val="FF0000"/>
                </a:solidFill>
                <a:latin typeface="+mn-lt"/>
              </a:rPr>
              <a:t>Attention à la séquence temporelle :</a:t>
            </a:r>
            <a:r>
              <a:rPr lang="fr-FR" sz="2000" dirty="0"/>
              <a:t> s’assurer que l’exposition au FDR est survenue avant la maladie</a:t>
            </a:r>
          </a:p>
          <a:p>
            <a:pPr>
              <a:spcBef>
                <a:spcPct val="100000"/>
              </a:spcBef>
              <a:buClr>
                <a:schemeClr val="tx1"/>
              </a:buClr>
              <a:tabLst>
                <a:tab pos="288925" algn="l"/>
              </a:tabLst>
              <a:defRPr/>
            </a:pPr>
            <a:r>
              <a:rPr lang="fr-FR" sz="2000" b="1" dirty="0">
                <a:solidFill>
                  <a:srgbClr val="FF0000"/>
                </a:solidFill>
                <a:latin typeface="+mn-lt"/>
              </a:rPr>
              <a:t>- Souvent pas de</a:t>
            </a:r>
            <a:r>
              <a:rPr lang="fr-FR" sz="2000" b="1" dirty="0">
                <a:solidFill>
                  <a:srgbClr val="FF0000"/>
                </a:solidFill>
              </a:rPr>
              <a:t> documents rétrospectifs de bonne qualité pour appuyer les données</a:t>
            </a:r>
            <a:endParaRPr lang="fr-FR" sz="2000" dirty="0">
              <a:solidFill>
                <a:srgbClr val="FF0000"/>
              </a:solidFill>
              <a:latin typeface="+mn-lt"/>
            </a:endParaRPr>
          </a:p>
          <a:p>
            <a:pPr eaLnBrk="1" hangingPunct="1">
              <a:spcBef>
                <a:spcPct val="100000"/>
              </a:spcBef>
              <a:buClr>
                <a:schemeClr val="tx1"/>
              </a:buClr>
              <a:tabLst>
                <a:tab pos="288925" algn="l"/>
              </a:tabLst>
              <a:defRPr/>
            </a:pPr>
            <a:r>
              <a:rPr lang="fr-FR" sz="2000" b="1" dirty="0">
                <a:solidFill>
                  <a:srgbClr val="FF0000"/>
                </a:solidFill>
                <a:latin typeface="+mn-lt"/>
              </a:rPr>
              <a:t>- Étude limitée à une maladie (définition des cas)</a:t>
            </a:r>
          </a:p>
          <a:p>
            <a:pPr eaLnBrk="1" hangingPunct="1">
              <a:spcBef>
                <a:spcPct val="100000"/>
              </a:spcBef>
              <a:buClr>
                <a:schemeClr val="tx1"/>
              </a:buClr>
              <a:tabLst>
                <a:tab pos="288925" algn="l"/>
              </a:tabLst>
              <a:defRPr/>
            </a:pPr>
            <a:r>
              <a:rPr lang="fr-FR" sz="2000" b="1" dirty="0">
                <a:solidFill>
                  <a:srgbClr val="00B050"/>
                </a:solidFill>
                <a:latin typeface="+mn-lt"/>
              </a:rPr>
              <a:t>NB cas particulier des Etudes cas-témoin nichées dans une cohorte : meilleur niveau de preuve car moins de risques de biais </a:t>
            </a:r>
          </a:p>
        </p:txBody>
      </p:sp>
    </p:spTree>
    <p:extLst>
      <p:ext uri="{BB962C8B-B14F-4D97-AF65-F5344CB8AC3E}">
        <p14:creationId xmlns:p14="http://schemas.microsoft.com/office/powerpoint/2010/main" val="121896957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UCBL">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èmeUCBL" id="{57A781A9-6889-49C8-8BBA-EA59D8A7A5E4}" vid="{233ED19D-B3AC-4C81-818F-D5B797F8E81D}"/>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9279</TotalTime>
  <Words>6000</Words>
  <Application>Microsoft Office PowerPoint</Application>
  <PresentationFormat>Affichage à l'écran (4:3)</PresentationFormat>
  <Paragraphs>501</Paragraphs>
  <Slides>32</Slides>
  <Notes>31</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32</vt:i4>
      </vt:variant>
    </vt:vector>
  </HeadingPairs>
  <TitlesOfParts>
    <vt:vector size="43" baseType="lpstr">
      <vt:lpstr>Arial</vt:lpstr>
      <vt:lpstr>Arial Narrow</vt:lpstr>
      <vt:lpstr>Calibri</vt:lpstr>
      <vt:lpstr>Garamond</vt:lpstr>
      <vt:lpstr>Monotype Sorts</vt:lpstr>
      <vt:lpstr>Symbol</vt:lpstr>
      <vt:lpstr>Tahoma</vt:lpstr>
      <vt:lpstr>Times New Roman</vt:lpstr>
      <vt:lpstr>Wingdings</vt:lpstr>
      <vt:lpstr>Wingdings 3</vt:lpstr>
      <vt:lpstr>ThèmeUCBL</vt:lpstr>
      <vt:lpstr>Correction ED LCA DFASM 1  Etudes Cas témoins  mercredi 24/09/2024 </vt:lpstr>
      <vt:lpstr>Correction ECN 2020</vt:lpstr>
      <vt:lpstr>Article 2</vt:lpstr>
      <vt:lpstr>Réflexes : Les points de vigilance dans les études cas témoins</vt:lpstr>
      <vt:lpstr>Présentation PowerPoint</vt:lpstr>
      <vt:lpstr>Q1 : BCDE </vt:lpstr>
      <vt:lpstr>Raisons de réalisation d’une étude</vt:lpstr>
      <vt:lpstr>Q2 : BCD </vt:lpstr>
      <vt:lpstr>Présentation PowerPoint</vt:lpstr>
      <vt:lpstr>Q3 : ABD</vt:lpstr>
      <vt:lpstr>Choix des témoins (avantages et limites théoriques)</vt:lpstr>
      <vt:lpstr>Cas incidents (nouveaux) versus cas prévalents</vt:lpstr>
      <vt:lpstr>Q4 : ABC </vt:lpstr>
      <vt:lpstr>Q5 : AE </vt:lpstr>
      <vt:lpstr>Présentation PowerPoint</vt:lpstr>
      <vt:lpstr>Prise en compte des facteurs de confusion </vt:lpstr>
      <vt:lpstr>Q6 : BCD</vt:lpstr>
      <vt:lpstr>Q7 : BCD </vt:lpstr>
      <vt:lpstr>Réduire le biais de mesure</vt:lpstr>
      <vt:lpstr>Q8 : AE </vt:lpstr>
      <vt:lpstr>Q9 : B </vt:lpstr>
      <vt:lpstr>Mesure de l’association entre FDR et CJ</vt:lpstr>
      <vt:lpstr>L’OR est-il une bonne estimation du RR?</vt:lpstr>
      <vt:lpstr>Q10 : BE </vt:lpstr>
      <vt:lpstr>Tableaux 2, 3 et 4</vt:lpstr>
      <vt:lpstr>Analyses statistiques : modèles de régression</vt:lpstr>
      <vt:lpstr>Q11 : AE</vt:lpstr>
      <vt:lpstr>Présentation PowerPoint</vt:lpstr>
      <vt:lpstr>Q12 : ABCE </vt:lpstr>
      <vt:lpstr>Q13 : CE </vt:lpstr>
      <vt:lpstr>Q14 : E </vt:lpstr>
      <vt:lpstr>Q15 : BE</vt:lpstr>
    </vt:vector>
  </TitlesOfParts>
  <Company>Hospices Civils de Lyon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TELLIAM, Charlene</dc:creator>
  <cp:lastModifiedBy>HAESEBAERT, Julie</cp:lastModifiedBy>
  <cp:revision>364</cp:revision>
  <cp:lastPrinted>2020-10-27T17:43:39Z</cp:lastPrinted>
  <dcterms:created xsi:type="dcterms:W3CDTF">2020-08-24T08:22:53Z</dcterms:created>
  <dcterms:modified xsi:type="dcterms:W3CDTF">2024-09-24T08:02:34Z</dcterms:modified>
</cp:coreProperties>
</file>