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32" r:id="rId2"/>
    <p:sldId id="371" r:id="rId3"/>
    <p:sldId id="257" r:id="rId4"/>
    <p:sldId id="372" r:id="rId5"/>
    <p:sldId id="373" r:id="rId6"/>
    <p:sldId id="374" r:id="rId7"/>
    <p:sldId id="375" r:id="rId8"/>
    <p:sldId id="376" r:id="rId9"/>
    <p:sldId id="377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90" r:id="rId19"/>
    <p:sldId id="391" r:id="rId20"/>
    <p:sldId id="392" r:id="rId21"/>
    <p:sldId id="393" r:id="rId22"/>
    <p:sldId id="387" r:id="rId23"/>
    <p:sldId id="388" r:id="rId24"/>
    <p:sldId id="396" r:id="rId25"/>
    <p:sldId id="397" r:id="rId26"/>
    <p:sldId id="398" r:id="rId27"/>
    <p:sldId id="399" r:id="rId28"/>
    <p:sldId id="400" r:id="rId29"/>
    <p:sldId id="401" r:id="rId30"/>
    <p:sldId id="403" r:id="rId31"/>
    <p:sldId id="404" r:id="rId32"/>
    <p:sldId id="435" r:id="rId33"/>
    <p:sldId id="407" r:id="rId34"/>
    <p:sldId id="408" r:id="rId35"/>
    <p:sldId id="410" r:id="rId36"/>
    <p:sldId id="409" r:id="rId37"/>
    <p:sldId id="411" r:id="rId38"/>
    <p:sldId id="436" r:id="rId39"/>
    <p:sldId id="433" r:id="rId40"/>
    <p:sldId id="434" r:id="rId41"/>
    <p:sldId id="437" r:id="rId42"/>
    <p:sldId id="418" r:id="rId43"/>
    <p:sldId id="438" r:id="rId44"/>
    <p:sldId id="431" r:id="rId45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/>
    <p:restoredTop sz="94294"/>
  </p:normalViewPr>
  <p:slideViewPr>
    <p:cSldViewPr snapToGrid="0" snapToObjects="1">
      <p:cViewPr varScale="1">
        <p:scale>
          <a:sx n="110" d="100"/>
          <a:sy n="110" d="100"/>
        </p:scale>
        <p:origin x="12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8D27F85-9C79-D2A4-B5B2-F6B966E0CA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0A5511-155E-96B0-BABB-3FA521070A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0226BF8-2F08-B949-BF22-D99B351FC39E}" type="datetime1">
              <a:rPr lang="fr-FR" altLang="fr-FR"/>
              <a:pPr/>
              <a:t>08/01/2025</a:t>
            </a:fld>
            <a:endParaRPr lang="en-US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D1314C-ED26-1BBE-4FA7-673FE6D7C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5DDCF4-FE0B-5FB7-CEE9-D6291DF55A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1E789E7-3D81-754E-A9B7-854C3211702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600AAF2-7908-8629-0AF2-E87E67237F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00E9C0-9E95-035C-EBE3-13DA360404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8140B2E-B838-F144-B334-4858ECB58FE2}" type="datetime1">
              <a:rPr lang="fr-FR" altLang="fr-FR"/>
              <a:pPr/>
              <a:t>08/01/2025</a:t>
            </a:fld>
            <a:endParaRPr lang="en-US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3ECC387F-6F8E-7536-B8F7-C4BA90BD3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629E0CD5-4F1E-1205-C2AF-CF6E8D2D7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5F40A2-8EB9-6F52-2DDE-69D5EB2D8F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CAF3BA-8212-B052-F70B-0AA96C5E4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30A1BDD-BF12-2645-90FA-61BAA5EE840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0942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5C231316-2BA0-A7AA-7E84-4A7991B43E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A708A57-FD1C-4843-844F-4D9E4A629597}" type="slidenum">
              <a:rPr lang="fr-FR" altLang="fr-FR" sz="1200"/>
              <a:pPr/>
              <a:t>1</a:t>
            </a:fld>
            <a:endParaRPr lang="fr-FR" altLang="fr-FR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C13F32D-6B32-9A68-DC19-15F03C974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889C497-ABC4-BE54-1D89-56B90C785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>
            <a:extLst>
              <a:ext uri="{FF2B5EF4-FFF2-40B4-BE49-F238E27FC236}">
                <a16:creationId xmlns:a16="http://schemas.microsoft.com/office/drawing/2014/main" id="{1FCADD7D-10CC-7DBB-065E-5A8547489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Espace réservé des notes 2">
            <a:extLst>
              <a:ext uri="{FF2B5EF4-FFF2-40B4-BE49-F238E27FC236}">
                <a16:creationId xmlns:a16="http://schemas.microsoft.com/office/drawing/2014/main" id="{22978AA2-E0A7-6067-652E-7F46F99DF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2531" name="Espace réservé du numéro de diapositive 3">
            <a:extLst>
              <a:ext uri="{FF2B5EF4-FFF2-40B4-BE49-F238E27FC236}">
                <a16:creationId xmlns:a16="http://schemas.microsoft.com/office/drawing/2014/main" id="{870C15DA-1530-0E14-5EA2-908347F82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7EFC168-2C43-3542-B923-744F45769A4A}" type="slidenum">
              <a:rPr lang="en-US" altLang="fr-FR" sz="1200"/>
              <a:pPr/>
              <a:t>6</a:t>
            </a:fld>
            <a:endParaRPr lang="en-US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4ED357-5F26-F01E-CEF3-6F5F3F03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6A0948-1470-2D0F-C622-2E2F368A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1C70CE-4E97-7C24-42D2-5EFC2B9C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DF01-57B9-A743-AEA5-AA86506D1FF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2881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CBFC7E-7497-E920-8CB6-997DDC39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007625-95EE-1D81-9155-719DA133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0881E0-D6CD-8D04-9D34-128F193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38DFF-93FE-DE48-8C98-17D46BA956B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2213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DF828-51CC-88F9-E3CB-D71F1EBD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6587B6-F2CE-57D7-0265-448DF45F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DEF153-7C2A-205C-7B02-30D437B1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E0196-9A9E-5B40-8B21-84F4E3E9C08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2569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905C5D-9F66-8D5D-88B7-74AF9C2D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0486E1-2EEA-1046-747F-2A259B2A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19648A-7E29-97B5-C1DA-77BCDF38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13F36-5695-5E42-B36B-BC61287076E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910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21C5AF-F141-3162-4553-9CB90B20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3FCA93-074B-A948-8258-4D3A91D2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C4478F-AFB3-D3DB-B182-73BDB118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C6D1D-AD20-8D46-83C0-0CB3E8517CC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3403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CA25D67-4E24-2235-42F5-4714A029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A14B1FF-001E-E6CB-D71F-3A451D0D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14927D4-B446-60F3-D0F8-B524513D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388F1-F71A-E54F-A263-F1BFB9A3152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1430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476EB07-26C2-9120-B88A-E880801F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23FBCEE-97F1-C0E0-3636-4C4DBC95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9047603-C5ED-25AA-F4FC-31CEE144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3BB8A-3914-0E42-A3A4-5818A39DD6D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06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C4BF695-4F2E-4B9D-9EFE-AADF805D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3C19000-4CEA-4C7A-523F-351CCA65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ECA1B4D-EB30-A61D-E6BF-B8822409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EBCA3-4788-C34E-8E15-47BE4100F3E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6333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E5353A7-9394-64D8-7D58-B8BC239C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r-FR"/>
              <a:t>P Mertens 2024</a:t>
            </a:r>
            <a:endParaRPr lang="en-US" alt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21A5695-2A2D-C7F5-5D9F-974C9560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15456-0D17-9548-B6E0-B84F4547963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115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87E391C-6AC3-5074-151E-1584CEA2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C34EEC2-3B66-9D78-A25E-FE7EC464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BCA2A89-A9A5-4733-F50B-8894EC7C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30AB-9F5C-F241-BA89-78E119BA85A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336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F976D2D-E65F-11F0-5ECF-23F465B5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3563" y="6502400"/>
            <a:ext cx="960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3D3A321-2805-0608-5496-69F5C90B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AE4B921-FBDC-1B95-B884-0BAA1A38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6F852-A02E-4340-8BDB-064F1253E72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8708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6F8C429D-C51C-FBA4-8E37-23BE79EE4C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  <a:endParaRPr lang="en-US" altLang="fr-FR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44E2193B-73CF-BC03-6FB7-93D1F4E4AD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D59FDC-77B1-377F-B5A8-57AFE5062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5575" y="6503988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2507A0-D771-FCF8-8479-45C7E07E5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51F11D3-6FFA-0845-A7E2-4F3F148CFD3F}" type="slidenum">
              <a:rPr lang="en-US" altLang="fr-FR"/>
              <a:pPr/>
              <a:t>‹N°›</a:t>
            </a:fld>
            <a:endParaRPr lang="en-US" altLang="fr-FR"/>
          </a:p>
        </p:txBody>
      </p:sp>
      <p:pic>
        <p:nvPicPr>
          <p:cNvPr id="1030" name="Picture 3" descr="D:\Donnée 2\Monique\Appels à projets 2012-2013\Diaporama LYON EST\bas-de-page-.jpg">
            <a:extLst>
              <a:ext uri="{FF2B5EF4-FFF2-40B4-BE49-F238E27FC236}">
                <a16:creationId xmlns:a16="http://schemas.microsoft.com/office/drawing/2014/main" id="{DB8C49AF-DE6D-0E57-5B1B-5C51F3C61F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375400"/>
            <a:ext cx="37084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6F8AD1BD-904B-B5CD-6050-F1FFDD597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13" y="984249"/>
            <a:ext cx="8382000" cy="3230911"/>
          </a:xfrm>
        </p:spPr>
        <p:txBody>
          <a:bodyPr/>
          <a:lstStyle/>
          <a:p>
            <a:pPr eaLnBrk="1" hangingPunct="1"/>
            <a:r>
              <a:rPr lang="fr-FR" altLang="fr-FR" sz="5400" b="1" dirty="0">
                <a:solidFill>
                  <a:srgbClr val="F79646"/>
                </a:solidFill>
                <a:ea typeface="ＭＳ Ｐゴシック" panose="020B0600070205080204" pitchFamily="34" charset="-128"/>
              </a:rPr>
              <a:t>Anatomie du </a:t>
            </a:r>
            <a:br>
              <a:rPr lang="fr-FR" altLang="fr-FR" sz="5400" b="1" dirty="0">
                <a:solidFill>
                  <a:srgbClr val="F79646"/>
                </a:solidFill>
                <a:ea typeface="ＭＳ Ｐゴシック" panose="020B0600070205080204" pitchFamily="34" charset="-128"/>
              </a:rPr>
            </a:br>
            <a:r>
              <a:rPr lang="fr-FR" altLang="fr-FR" sz="5400" b="1" dirty="0">
                <a:solidFill>
                  <a:srgbClr val="F79646"/>
                </a:solidFill>
                <a:ea typeface="ＭＳ Ｐゴシック" panose="020B0600070205080204" pitchFamily="34" charset="-128"/>
              </a:rPr>
              <a:t>PELVIS OSSEUX</a:t>
            </a:r>
            <a:br>
              <a:rPr lang="fr-FR" altLang="fr-FR" sz="5400" b="1" dirty="0">
                <a:solidFill>
                  <a:srgbClr val="F79646"/>
                </a:solidFill>
                <a:ea typeface="ＭＳ Ｐゴシック" panose="020B0600070205080204" pitchFamily="34" charset="-128"/>
              </a:rPr>
            </a:br>
            <a:r>
              <a:rPr lang="fr-FR" altLang="fr-FR" sz="3600" b="1" dirty="0">
                <a:solidFill>
                  <a:srgbClr val="F79646"/>
                </a:solidFill>
                <a:ea typeface="ＭＳ Ｐゴシック" panose="020B0600070205080204" pitchFamily="34" charset="-128"/>
              </a:rPr>
              <a:t>2025</a:t>
            </a:r>
            <a:br>
              <a:rPr lang="fr-FR" altLang="fr-FR" sz="2900" dirty="0">
                <a:ea typeface="ＭＳ Ｐゴシック" panose="020B0600070205080204" pitchFamily="34" charset="-128"/>
              </a:rPr>
            </a:br>
            <a:br>
              <a:rPr lang="fr-FR" altLang="fr-FR" sz="2900" dirty="0">
                <a:ea typeface="ＭＳ Ｐゴシック" panose="020B0600070205080204" pitchFamily="34" charset="-128"/>
              </a:rPr>
            </a:br>
            <a:br>
              <a:rPr lang="fr-FR" altLang="fr-FR" sz="2900" dirty="0">
                <a:ea typeface="ＭＳ Ｐゴシック" panose="020B0600070205080204" pitchFamily="34" charset="-128"/>
              </a:rPr>
            </a:br>
            <a:endParaRPr lang="fr-FR" altLang="fr-FR" sz="3200" dirty="0">
              <a:ea typeface="ＭＳ Ｐゴシック" panose="020B0600070205080204" pitchFamily="34" charset="-128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D9F1CD64-8E15-454F-D79E-74DF70DA4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5029200"/>
            <a:ext cx="5410200" cy="145262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200" dirty="0">
                <a:solidFill>
                  <a:srgbClr val="660066"/>
                </a:solidFill>
                <a:ea typeface="ＭＳ Ｐゴシック" panose="020B0600070205080204" pitchFamily="34" charset="-128"/>
              </a:rPr>
              <a:t>Pr. Patrick MERTENS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200" dirty="0">
                <a:solidFill>
                  <a:srgbClr val="660066"/>
                </a:solidFill>
                <a:ea typeface="ＭＳ Ｐゴシック" panose="020B0600070205080204" pitchFamily="34" charset="-128"/>
              </a:rPr>
              <a:t>Département d’Anatomie humaine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200" dirty="0">
                <a:solidFill>
                  <a:srgbClr val="660066"/>
                </a:solidFill>
                <a:ea typeface="ＭＳ Ｐゴシック" panose="020B0600070205080204" pitchFamily="34" charset="-128"/>
              </a:rPr>
              <a:t>Faculté de médecine LYON-est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200" dirty="0">
                <a:solidFill>
                  <a:srgbClr val="660066"/>
                </a:solidFill>
                <a:ea typeface="ＭＳ Ｐゴシック" panose="020B0600070205080204" pitchFamily="34" charset="-128"/>
              </a:rPr>
              <a:t>Université Claude BERNARD - LYON I</a:t>
            </a:r>
          </a:p>
        </p:txBody>
      </p:sp>
      <p:pic>
        <p:nvPicPr>
          <p:cNvPr id="15363" name="Image 11" descr="Logo Lyon 1 2012.TIF">
            <a:extLst>
              <a:ext uri="{FF2B5EF4-FFF2-40B4-BE49-F238E27FC236}">
                <a16:creationId xmlns:a16="http://schemas.microsoft.com/office/drawing/2014/main" id="{EFEE29FD-94E5-AE89-2718-48AC3B44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36900"/>
            <a:ext cx="2438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showimage">
            <a:extLst>
              <a:ext uri="{FF2B5EF4-FFF2-40B4-BE49-F238E27FC236}">
                <a16:creationId xmlns:a16="http://schemas.microsoft.com/office/drawing/2014/main" id="{1BB29E88-2182-2689-3FB2-58A0BE95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4"/>
          <a:stretch>
            <a:fillRect/>
          </a:stretch>
        </p:blipFill>
        <p:spPr bwMode="auto">
          <a:xfrm>
            <a:off x="1403350" y="0"/>
            <a:ext cx="639445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6">
            <a:extLst>
              <a:ext uri="{FF2B5EF4-FFF2-40B4-BE49-F238E27FC236}">
                <a16:creationId xmlns:a16="http://schemas.microsoft.com/office/drawing/2014/main" id="{2983B4E9-2765-8F7A-BACE-41C8D042E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1139825"/>
            <a:ext cx="8842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Colonne</a:t>
            </a:r>
          </a:p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Vertébrale</a:t>
            </a:r>
          </a:p>
        </p:txBody>
      </p:sp>
      <p:sp>
        <p:nvSpPr>
          <p:cNvPr id="26628" name="Text Box 7">
            <a:extLst>
              <a:ext uri="{FF2B5EF4-FFF2-40B4-BE49-F238E27FC236}">
                <a16:creationId xmlns:a16="http://schemas.microsoft.com/office/drawing/2014/main" id="{B050D2AA-2E16-1090-C004-21A8496E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4184650"/>
            <a:ext cx="3198812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Cavité</a:t>
            </a:r>
          </a:p>
          <a:p>
            <a:pPr eaLnBrk="1" hangingPunct="1"/>
            <a:r>
              <a:rPr lang="fr-FR" altLang="fr-F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Pelvienne </a:t>
            </a:r>
          </a:p>
          <a:p>
            <a:pPr eaLnBrk="1" hangingPunct="1"/>
            <a:r>
              <a:rPr lang="fr-FR" alt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(contenue dans le petit bassin</a:t>
            </a:r>
            <a:r>
              <a:rPr lang="fr-FR" altLang="fr-FR" sz="12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D24F1A43-A45A-3D6B-0B11-56494FAD1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5768975"/>
            <a:ext cx="877887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Périnée    </a:t>
            </a:r>
          </a:p>
        </p:txBody>
      </p:sp>
      <p:sp>
        <p:nvSpPr>
          <p:cNvPr id="26629" name="Text Box 9">
            <a:extLst>
              <a:ext uri="{FF2B5EF4-FFF2-40B4-BE49-F238E27FC236}">
                <a16:creationId xmlns:a16="http://schemas.microsoft.com/office/drawing/2014/main" id="{EFFF9E98-A419-75B2-AA7C-19FE78319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724400"/>
            <a:ext cx="1081087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   Orifice anal</a:t>
            </a:r>
          </a:p>
        </p:txBody>
      </p:sp>
      <p:sp>
        <p:nvSpPr>
          <p:cNvPr id="26630" name="Text Box 10">
            <a:extLst>
              <a:ext uri="{FF2B5EF4-FFF2-40B4-BE49-F238E27FC236}">
                <a16:creationId xmlns:a16="http://schemas.microsoft.com/office/drawing/2014/main" id="{44274713-5E3A-29E0-DF8D-72B67199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763963"/>
            <a:ext cx="13303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Epine iliaque</a:t>
            </a:r>
          </a:p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antérosupérieure</a:t>
            </a:r>
          </a:p>
        </p:txBody>
      </p:sp>
      <p:sp>
        <p:nvSpPr>
          <p:cNvPr id="26631" name="Text Box 11">
            <a:extLst>
              <a:ext uri="{FF2B5EF4-FFF2-40B4-BE49-F238E27FC236}">
                <a16:creationId xmlns:a16="http://schemas.microsoft.com/office/drawing/2014/main" id="{9B8BFFD1-9026-CFBC-5648-ADF48EC91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2981325"/>
            <a:ext cx="1439862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Cavité abdominale</a:t>
            </a:r>
          </a:p>
        </p:txBody>
      </p:sp>
      <p:sp>
        <p:nvSpPr>
          <p:cNvPr id="26633" name="Text Box 12">
            <a:extLst>
              <a:ext uri="{FF2B5EF4-FFF2-40B4-BE49-F238E27FC236}">
                <a16:creationId xmlns:a16="http://schemas.microsoft.com/office/drawing/2014/main" id="{FFEFA303-C8B6-1AF8-BD2F-CDBAE457E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214813"/>
            <a:ext cx="165982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Grand bassin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A556170-D5A8-3020-1640-FD97EE3781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3350" y="361950"/>
            <a:ext cx="0" cy="7778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A8A8389-341C-51CD-06C4-D2D95A03623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4725" y="1139825"/>
            <a:ext cx="42862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36" name="ZoneTexte 7">
            <a:extLst>
              <a:ext uri="{FF2B5EF4-FFF2-40B4-BE49-F238E27FC236}">
                <a16:creationId xmlns:a16="http://schemas.microsoft.com/office/drawing/2014/main" id="{E2167448-E325-F7D9-4DFC-52D8AA749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15875"/>
            <a:ext cx="639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Ht</a:t>
            </a:r>
          </a:p>
        </p:txBody>
      </p:sp>
      <p:sp>
        <p:nvSpPr>
          <p:cNvPr id="26637" name="ZoneTexte 8">
            <a:extLst>
              <a:ext uri="{FF2B5EF4-FFF2-40B4-BE49-F238E27FC236}">
                <a16:creationId xmlns:a16="http://schemas.microsoft.com/office/drawing/2014/main" id="{5D2276AF-5865-79C1-F17E-25835C77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955675"/>
            <a:ext cx="41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Av</a:t>
            </a:r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>
            <a:extLst>
              <a:ext uri="{FF2B5EF4-FFF2-40B4-BE49-F238E27FC236}">
                <a16:creationId xmlns:a16="http://schemas.microsoft.com/office/drawing/2014/main" id="{0AB7F894-3F6B-4294-B5FD-11E777A68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altLang="fr-FR" sz="72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2. Fonctions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showimage">
            <a:extLst>
              <a:ext uri="{FF2B5EF4-FFF2-40B4-BE49-F238E27FC236}">
                <a16:creationId xmlns:a16="http://schemas.microsoft.com/office/drawing/2014/main" id="{FC68D2C7-4D2D-DDE5-57A4-F28FEEE9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>
            <a:fillRect/>
          </a:stretch>
        </p:blipFill>
        <p:spPr bwMode="auto">
          <a:xfrm>
            <a:off x="0" y="473075"/>
            <a:ext cx="48718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showimage">
            <a:extLst>
              <a:ext uri="{FF2B5EF4-FFF2-40B4-BE49-F238E27FC236}">
                <a16:creationId xmlns:a16="http://schemas.microsoft.com/office/drawing/2014/main" id="{8F1B5322-FBC2-1D9E-E526-28054336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>
            <a:fillRect/>
          </a:stretch>
        </p:blipFill>
        <p:spPr bwMode="auto">
          <a:xfrm>
            <a:off x="4190945" y="3273487"/>
            <a:ext cx="4805777" cy="3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8">
            <a:extLst>
              <a:ext uri="{FF2B5EF4-FFF2-40B4-BE49-F238E27FC236}">
                <a16:creationId xmlns:a16="http://schemas.microsoft.com/office/drawing/2014/main" id="{E89FB1A1-E135-71AB-4374-E715FD17B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62188"/>
            <a:ext cx="449262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Vessie</a:t>
            </a:r>
          </a:p>
        </p:txBody>
      </p:sp>
      <p:sp>
        <p:nvSpPr>
          <p:cNvPr id="28676" name="Text Box 10">
            <a:extLst>
              <a:ext uri="{FF2B5EF4-FFF2-40B4-BE49-F238E27FC236}">
                <a16:creationId xmlns:a16="http://schemas.microsoft.com/office/drawing/2014/main" id="{76B76211-EA6C-066C-8630-193F7D26B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6215063"/>
            <a:ext cx="490537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800">
                <a:latin typeface="Arial" panose="020B0604020202020204" pitchFamily="34" charset="0"/>
              </a:rPr>
              <a:t>Vessie</a:t>
            </a:r>
          </a:p>
        </p:txBody>
      </p:sp>
      <p:sp>
        <p:nvSpPr>
          <p:cNvPr id="28677" name="Text Box 11">
            <a:extLst>
              <a:ext uri="{FF2B5EF4-FFF2-40B4-BE49-F238E27FC236}">
                <a16:creationId xmlns:a16="http://schemas.microsoft.com/office/drawing/2014/main" id="{040F00A3-5BA6-9ED1-E3A1-53D05EC4C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154113"/>
            <a:ext cx="9302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de la</a:t>
            </a:r>
          </a:p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reproduction</a:t>
            </a:r>
          </a:p>
        </p:txBody>
      </p:sp>
      <p:sp>
        <p:nvSpPr>
          <p:cNvPr id="28678" name="Text Box 12">
            <a:extLst>
              <a:ext uri="{FF2B5EF4-FFF2-40B4-BE49-F238E27FC236}">
                <a16:creationId xmlns:a16="http://schemas.microsoft.com/office/drawing/2014/main" id="{BFC1245F-021E-296C-34C0-02791187B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4125913"/>
            <a:ext cx="987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de la</a:t>
            </a:r>
          </a:p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reproduction</a:t>
            </a:r>
          </a:p>
        </p:txBody>
      </p:sp>
      <p:sp>
        <p:nvSpPr>
          <p:cNvPr id="28679" name="Text Box 13">
            <a:extLst>
              <a:ext uri="{FF2B5EF4-FFF2-40B4-BE49-F238E27FC236}">
                <a16:creationId xmlns:a16="http://schemas.microsoft.com/office/drawing/2014/main" id="{89CAE20E-BBE0-CF5F-8C28-2E210154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468438"/>
            <a:ext cx="787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700">
                <a:latin typeface="Arial" panose="020B0604020202020204" pitchFamily="34" charset="0"/>
              </a:rPr>
              <a:t>Trompe utérine</a:t>
            </a:r>
          </a:p>
          <a:p>
            <a:pPr algn="r" eaLnBrk="1" hangingPunct="1"/>
            <a:r>
              <a:rPr lang="fr-FR" altLang="fr-FR" sz="700">
                <a:latin typeface="Arial" panose="020B0604020202020204" pitchFamily="34" charset="0"/>
              </a:rPr>
              <a:t>Ovaire</a:t>
            </a:r>
          </a:p>
        </p:txBody>
      </p:sp>
      <p:sp>
        <p:nvSpPr>
          <p:cNvPr id="28680" name="Text Box 14">
            <a:extLst>
              <a:ext uri="{FF2B5EF4-FFF2-40B4-BE49-F238E27FC236}">
                <a16:creationId xmlns:a16="http://schemas.microsoft.com/office/drawing/2014/main" id="{4ED48FA6-90D9-E048-CB92-6910B807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881188"/>
            <a:ext cx="184150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en-GB" altLang="fr-FR" sz="800">
              <a:latin typeface="Arial" panose="020B0604020202020204" pitchFamily="34" charset="0"/>
            </a:endParaRPr>
          </a:p>
        </p:txBody>
      </p:sp>
      <p:sp>
        <p:nvSpPr>
          <p:cNvPr id="28681" name="Text Box 15">
            <a:extLst>
              <a:ext uri="{FF2B5EF4-FFF2-40B4-BE49-F238E27FC236}">
                <a16:creationId xmlns:a16="http://schemas.microsoft.com/office/drawing/2014/main" id="{AA752346-810B-3271-2430-475C1B70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5338"/>
            <a:ext cx="1177925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urinaire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2429E1D6-3470-6575-052E-556C77646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75" y="6053138"/>
            <a:ext cx="1177925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urinaire</a:t>
            </a:r>
          </a:p>
        </p:txBody>
      </p:sp>
      <p:sp>
        <p:nvSpPr>
          <p:cNvPr id="28683" name="Text Box 17">
            <a:extLst>
              <a:ext uri="{FF2B5EF4-FFF2-40B4-BE49-F238E27FC236}">
                <a16:creationId xmlns:a16="http://schemas.microsoft.com/office/drawing/2014/main" id="{D3B58552-800F-DC03-8E27-AF39E2CD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1779588"/>
            <a:ext cx="116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gastro-intestinal</a:t>
            </a:r>
          </a:p>
        </p:txBody>
      </p:sp>
      <p:sp>
        <p:nvSpPr>
          <p:cNvPr id="28684" name="Text Box 18">
            <a:extLst>
              <a:ext uri="{FF2B5EF4-FFF2-40B4-BE49-F238E27FC236}">
                <a16:creationId xmlns:a16="http://schemas.microsoft.com/office/drawing/2014/main" id="{907CA3F7-4AD1-E8C7-467B-D2C14A827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300" y="4691063"/>
            <a:ext cx="901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 b="1">
                <a:latin typeface="Arial" panose="020B0604020202020204" pitchFamily="34" charset="0"/>
              </a:rPr>
              <a:t>Appareil gastro-intestinal</a:t>
            </a:r>
          </a:p>
        </p:txBody>
      </p:sp>
      <p:sp>
        <p:nvSpPr>
          <p:cNvPr id="28685" name="Text Box 20">
            <a:extLst>
              <a:ext uri="{FF2B5EF4-FFF2-40B4-BE49-F238E27FC236}">
                <a16:creationId xmlns:a16="http://schemas.microsoft.com/office/drawing/2014/main" id="{DD506532-2F85-2D1D-BFD1-EF87AA38F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2982913"/>
            <a:ext cx="633412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Orifice anal</a:t>
            </a:r>
          </a:p>
        </p:txBody>
      </p:sp>
      <p:sp>
        <p:nvSpPr>
          <p:cNvPr id="28686" name="Text Box 21">
            <a:extLst>
              <a:ext uri="{FF2B5EF4-FFF2-40B4-BE49-F238E27FC236}">
                <a16:creationId xmlns:a16="http://schemas.microsoft.com/office/drawing/2014/main" id="{363E43DF-1319-DB6C-5AD2-0FEFEABBB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788" y="5818188"/>
            <a:ext cx="633412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Orifice anal</a:t>
            </a:r>
          </a:p>
        </p:txBody>
      </p:sp>
      <p:sp>
        <p:nvSpPr>
          <p:cNvPr id="28687" name="Text Box 22">
            <a:extLst>
              <a:ext uri="{FF2B5EF4-FFF2-40B4-BE49-F238E27FC236}">
                <a16:creationId xmlns:a16="http://schemas.microsoft.com/office/drawing/2014/main" id="{7E5638FC-3BC6-7E5D-E539-C561F9F4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4492625"/>
            <a:ext cx="803275" cy="352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>
                <a:latin typeface="Arial" panose="020B0604020202020204" pitchFamily="34" charset="0"/>
              </a:rPr>
              <a:t>Vésicule séminale</a:t>
            </a:r>
          </a:p>
          <a:p>
            <a:pPr eaLnBrk="1" hangingPunct="1"/>
            <a:endParaRPr lang="fr-FR" altLang="fr-FR" sz="500">
              <a:latin typeface="Arial" panose="020B0604020202020204" pitchFamily="34" charset="0"/>
            </a:endParaRPr>
          </a:p>
          <a:p>
            <a:pPr eaLnBrk="1" hangingPunct="1"/>
            <a:r>
              <a:rPr lang="fr-FR" altLang="fr-FR" sz="600">
                <a:latin typeface="Arial" panose="020B0604020202020204" pitchFamily="34" charset="0"/>
              </a:rPr>
              <a:t>Conduit déférent</a:t>
            </a:r>
          </a:p>
        </p:txBody>
      </p:sp>
      <p:sp>
        <p:nvSpPr>
          <p:cNvPr id="28688" name="Text Box 23">
            <a:extLst>
              <a:ext uri="{FF2B5EF4-FFF2-40B4-BE49-F238E27FC236}">
                <a16:creationId xmlns:a16="http://schemas.microsoft.com/office/drawing/2014/main" id="{37E3A807-B2FC-B57E-4AF9-336D78A90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5424488"/>
            <a:ext cx="873125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Canal éjaculateur</a:t>
            </a:r>
          </a:p>
        </p:txBody>
      </p:sp>
      <p:sp>
        <p:nvSpPr>
          <p:cNvPr id="28689" name="Text Box 24">
            <a:extLst>
              <a:ext uri="{FF2B5EF4-FFF2-40B4-BE49-F238E27FC236}">
                <a16:creationId xmlns:a16="http://schemas.microsoft.com/office/drawing/2014/main" id="{7D33A053-86BB-CC55-0E2B-EA8A2EC1D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3" y="2551113"/>
            <a:ext cx="606425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Canal anal</a:t>
            </a:r>
          </a:p>
        </p:txBody>
      </p:sp>
      <p:sp>
        <p:nvSpPr>
          <p:cNvPr id="28690" name="Text Box 25">
            <a:extLst>
              <a:ext uri="{FF2B5EF4-FFF2-40B4-BE49-F238E27FC236}">
                <a16:creationId xmlns:a16="http://schemas.microsoft.com/office/drawing/2014/main" id="{2529C248-CD49-48B4-6307-4A5D17F15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5510213"/>
            <a:ext cx="606425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700">
                <a:latin typeface="Arial" panose="020B0604020202020204" pitchFamily="34" charset="0"/>
              </a:rPr>
              <a:t>Canal anal</a:t>
            </a:r>
          </a:p>
        </p:txBody>
      </p:sp>
      <p:sp>
        <p:nvSpPr>
          <p:cNvPr id="28691" name="Text Box 26">
            <a:extLst>
              <a:ext uri="{FF2B5EF4-FFF2-40B4-BE49-F238E27FC236}">
                <a16:creationId xmlns:a16="http://schemas.microsoft.com/office/drawing/2014/main" id="{5B212972-2AD7-071F-1F87-BB1293976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50" y="638035"/>
            <a:ext cx="35333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</a:rPr>
              <a:t>1- Contient, protège et </a:t>
            </a:r>
          </a:p>
          <a:p>
            <a:pPr eaLnBrk="1" hangingPunct="1"/>
            <a:r>
              <a:rPr lang="fr-FR" altLang="fr-FR" b="1" dirty="0">
                <a:latin typeface="Arial" panose="020B0604020202020204" pitchFamily="34" charset="0"/>
              </a:rPr>
              <a:t>soutient</a:t>
            </a:r>
            <a:r>
              <a:rPr lang="fr-FR" altLang="fr-FR" dirty="0">
                <a:latin typeface="Arial" panose="020B0604020202020204" pitchFamily="34" charset="0"/>
              </a:rPr>
              <a:t> </a:t>
            </a:r>
            <a:r>
              <a:rPr lang="fr-FR" altLang="fr-FR" b="1" dirty="0">
                <a:latin typeface="Arial" panose="020B0604020202020204" pitchFamily="34" charset="0"/>
              </a:rPr>
              <a:t>des organes </a:t>
            </a:r>
            <a:r>
              <a:rPr lang="fr-FR" altLang="fr-FR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latin typeface="Arial" panose="020B0604020202020204" pitchFamily="34" charset="0"/>
              </a:rPr>
              <a:t>La vessie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latin typeface="Arial" panose="020B0604020202020204" pitchFamily="34" charset="0"/>
              </a:rPr>
              <a:t>Le rectum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latin typeface="Arial" panose="020B0604020202020204" pitchFamily="34" charset="0"/>
              </a:rPr>
              <a:t>Le canal anal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latin typeface="Arial" panose="020B0604020202020204" pitchFamily="34" charset="0"/>
              </a:rPr>
              <a:t>Les organes de la reproduction</a:t>
            </a:r>
          </a:p>
        </p:txBody>
      </p:sp>
      <p:sp>
        <p:nvSpPr>
          <p:cNvPr id="28692" name="Text Box 27">
            <a:extLst>
              <a:ext uri="{FF2B5EF4-FFF2-40B4-BE49-F238E27FC236}">
                <a16:creationId xmlns:a16="http://schemas.microsoft.com/office/drawing/2014/main" id="{C34EE1BF-F9F6-7671-51F2-88E3018DF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845969"/>
            <a:ext cx="3340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</a:rPr>
              <a:t>2- Fixe</a:t>
            </a:r>
            <a:r>
              <a:rPr lang="fr-FR" altLang="fr-FR" dirty="0">
                <a:latin typeface="Arial" panose="020B0604020202020204" pitchFamily="34" charset="0"/>
              </a:rPr>
              <a:t> </a:t>
            </a:r>
            <a:r>
              <a:rPr lang="fr-FR" altLang="fr-FR" sz="1800" dirty="0">
                <a:latin typeface="Arial" panose="020B0604020202020204" pitchFamily="34" charset="0"/>
              </a:rPr>
              <a:t>les racines </a:t>
            </a:r>
            <a:br>
              <a:rPr lang="fr-FR" altLang="fr-FR" sz="1800" dirty="0">
                <a:latin typeface="Arial" panose="020B0604020202020204" pitchFamily="34" charset="0"/>
              </a:rPr>
            </a:br>
            <a:r>
              <a:rPr lang="fr-FR" altLang="fr-FR" sz="1800" dirty="0">
                <a:latin typeface="Arial" panose="020B0604020202020204" pitchFamily="34" charset="0"/>
              </a:rPr>
              <a:t>des organes génitaux externes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3F5CA4-9F1E-5B99-CF63-93BC5AA13BD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4584" y="196076"/>
            <a:ext cx="453774" cy="492443"/>
          </a:xfrm>
          <a:prstGeom prst="rect">
            <a:avLst/>
          </a:prstGeom>
          <a:blipFill>
            <a:blip r:embed="rId4"/>
            <a:stretch>
              <a:fillRect l="-32432" t="-5000" r="-32432" b="-17500"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latin typeface="Calibri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7E65F-FF38-91C8-5400-C0A2A501F2E3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55050" y="3090874"/>
            <a:ext cx="750525" cy="646331"/>
          </a:xfrm>
          <a:prstGeom prst="rect">
            <a:avLst/>
          </a:prstGeom>
          <a:blipFill>
            <a:blip r:embed="rId5"/>
            <a:stretch>
              <a:fillRect l="-1667" r="-3333"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latin typeface="Calibri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D745AA-849A-31BF-C438-5949F317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5" y="3497364"/>
            <a:ext cx="1504110" cy="19669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E989B3-F67C-3280-056C-641535A8CD3B}"/>
              </a:ext>
            </a:extLst>
          </p:cNvPr>
          <p:cNvSpPr txBox="1"/>
          <p:nvPr/>
        </p:nvSpPr>
        <p:spPr>
          <a:xfrm>
            <a:off x="1467271" y="4583796"/>
            <a:ext cx="316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Le </a:t>
            </a:r>
            <a:r>
              <a:rPr lang="fr-FR" altLang="fr-FR" dirty="0">
                <a:latin typeface="Arial" panose="020B0604020202020204" pitchFamily="34" charset="0"/>
              </a:rPr>
              <a:t>fœtus en développement</a:t>
            </a:r>
          </a:p>
          <a:p>
            <a:pPr eaLnBrk="1" hangingPunct="1"/>
            <a:r>
              <a:rPr lang="fr-FR" altLang="fr-FR" dirty="0">
                <a:latin typeface="Arial" panose="020B0604020202020204" pitchFamily="34" charset="0"/>
              </a:rPr>
              <a:t>chez la femme enceinte</a:t>
            </a:r>
            <a:endParaRPr lang="fr-FR" altLang="fr-FR" sz="1800" dirty="0">
              <a:latin typeface="Arial" panose="020B0604020202020204" pitchFamily="34" charset="0"/>
            </a:endParaRPr>
          </a:p>
        </p:txBody>
      </p:sp>
      <p:sp>
        <p:nvSpPr>
          <p:cNvPr id="2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66" y="473075"/>
            <a:ext cx="84605" cy="110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03018" y="3504748"/>
            <a:ext cx="216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Coupes </a:t>
            </a:r>
            <a:r>
              <a:rPr lang="fr-FR" dirty="0" err="1"/>
              <a:t>sagitalles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showimage">
            <a:extLst>
              <a:ext uri="{FF2B5EF4-FFF2-40B4-BE49-F238E27FC236}">
                <a16:creationId xmlns:a16="http://schemas.microsoft.com/office/drawing/2014/main" id="{A28667B8-2156-E8A1-79BA-C2B39C77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"/>
          <a:stretch>
            <a:fillRect/>
          </a:stretch>
        </p:blipFill>
        <p:spPr bwMode="auto">
          <a:xfrm>
            <a:off x="725488" y="969962"/>
            <a:ext cx="3616325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7" descr="showimage">
            <a:extLst>
              <a:ext uri="{FF2B5EF4-FFF2-40B4-BE49-F238E27FC236}">
                <a16:creationId xmlns:a16="http://schemas.microsoft.com/office/drawing/2014/main" id="{0A0619B6-F2A1-6F1B-A3BF-1ED16B69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"/>
          <a:stretch>
            <a:fillRect/>
          </a:stretch>
        </p:blipFill>
        <p:spPr bwMode="auto">
          <a:xfrm>
            <a:off x="5016500" y="973138"/>
            <a:ext cx="3713163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8">
            <a:extLst>
              <a:ext uri="{FF2B5EF4-FFF2-40B4-BE49-F238E27FC236}">
                <a16:creationId xmlns:a16="http://schemas.microsoft.com/office/drawing/2014/main" id="{6028DB6D-940E-1635-FFDD-B48645AC48AB}"/>
              </a:ext>
            </a:extLst>
          </p:cNvPr>
          <p:cNvGrpSpPr>
            <a:grpSpLocks/>
          </p:cNvGrpSpPr>
          <p:nvPr/>
        </p:nvGrpSpPr>
        <p:grpSpPr bwMode="auto">
          <a:xfrm>
            <a:off x="0" y="5873750"/>
            <a:ext cx="1258888" cy="703263"/>
            <a:chOff x="198" y="2907"/>
            <a:chExt cx="1186" cy="663"/>
          </a:xfrm>
        </p:grpSpPr>
        <p:sp>
          <p:nvSpPr>
            <p:cNvPr id="29709" name="Line 9">
              <a:extLst>
                <a:ext uri="{FF2B5EF4-FFF2-40B4-BE49-F238E27FC236}">
                  <a16:creationId xmlns:a16="http://schemas.microsoft.com/office/drawing/2014/main" id="{CF45D539-90A5-10BE-F446-AD4C5FD50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10" name="Line 10">
              <a:extLst>
                <a:ext uri="{FF2B5EF4-FFF2-40B4-BE49-F238E27FC236}">
                  <a16:creationId xmlns:a16="http://schemas.microsoft.com/office/drawing/2014/main" id="{EDC8AFB7-C6E6-DAE0-D5E8-0F48711456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11" name="Text Box 11">
              <a:extLst>
                <a:ext uri="{FF2B5EF4-FFF2-40B4-BE49-F238E27FC236}">
                  <a16:creationId xmlns:a16="http://schemas.microsoft.com/office/drawing/2014/main" id="{56FBB811-23F8-630E-3349-28B5F8FF6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70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29712" name="Text Box 12">
              <a:extLst>
                <a:ext uri="{FF2B5EF4-FFF2-40B4-BE49-F238E27FC236}">
                  <a16:creationId xmlns:a16="http://schemas.microsoft.com/office/drawing/2014/main" id="{FBB90A0A-57B2-9262-30DB-530F1590A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" y="3283"/>
              <a:ext cx="66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Médial</a:t>
              </a:r>
            </a:p>
          </p:txBody>
        </p:sp>
      </p:grpSp>
      <p:grpSp>
        <p:nvGrpSpPr>
          <p:cNvPr id="29700" name="Group 13">
            <a:extLst>
              <a:ext uri="{FF2B5EF4-FFF2-40B4-BE49-F238E27FC236}">
                <a16:creationId xmlns:a16="http://schemas.microsoft.com/office/drawing/2014/main" id="{5CE53D34-E905-D9B7-B747-8DCD94422325}"/>
              </a:ext>
            </a:extLst>
          </p:cNvPr>
          <p:cNvGrpSpPr>
            <a:grpSpLocks/>
          </p:cNvGrpSpPr>
          <p:nvPr/>
        </p:nvGrpSpPr>
        <p:grpSpPr bwMode="auto">
          <a:xfrm>
            <a:off x="7854950" y="5873750"/>
            <a:ext cx="1289050" cy="711200"/>
            <a:chOff x="198" y="2907"/>
            <a:chExt cx="1191" cy="656"/>
          </a:xfrm>
        </p:grpSpPr>
        <p:sp>
          <p:nvSpPr>
            <p:cNvPr id="29705" name="Line 14">
              <a:extLst>
                <a:ext uri="{FF2B5EF4-FFF2-40B4-BE49-F238E27FC236}">
                  <a16:creationId xmlns:a16="http://schemas.microsoft.com/office/drawing/2014/main" id="{713D4BAF-ED02-C6E9-AC89-68E321C92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06" name="Line 15">
              <a:extLst>
                <a:ext uri="{FF2B5EF4-FFF2-40B4-BE49-F238E27FC236}">
                  <a16:creationId xmlns:a16="http://schemas.microsoft.com/office/drawing/2014/main" id="{592A7B7E-EF30-40B2-0075-57CB3D4D9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07" name="Text Box 16">
              <a:extLst>
                <a:ext uri="{FF2B5EF4-FFF2-40B4-BE49-F238E27FC236}">
                  <a16:creationId xmlns:a16="http://schemas.microsoft.com/office/drawing/2014/main" id="{E0930E3B-5599-D83E-8B80-82C065E47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29708" name="Text Box 17">
              <a:extLst>
                <a:ext uri="{FF2B5EF4-FFF2-40B4-BE49-F238E27FC236}">
                  <a16:creationId xmlns:a16="http://schemas.microsoft.com/office/drawing/2014/main" id="{3B883060-0684-A339-28C4-54DA8F5F8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7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Latéral</a:t>
              </a:r>
            </a:p>
          </p:txBody>
        </p:sp>
      </p:grpSp>
      <p:sp>
        <p:nvSpPr>
          <p:cNvPr id="29701" name="Text Box 18">
            <a:extLst>
              <a:ext uri="{FF2B5EF4-FFF2-40B4-BE49-F238E27FC236}">
                <a16:creationId xmlns:a16="http://schemas.microsoft.com/office/drawing/2014/main" id="{42F1C4C8-FF58-DF65-8018-DE003C5E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2674938"/>
            <a:ext cx="704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Vue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Post.</a:t>
            </a:r>
          </a:p>
        </p:txBody>
      </p:sp>
      <p:sp>
        <p:nvSpPr>
          <p:cNvPr id="29702" name="Text Box 19">
            <a:extLst>
              <a:ext uri="{FF2B5EF4-FFF2-40B4-BE49-F238E27FC236}">
                <a16:creationId xmlns:a16="http://schemas.microsoft.com/office/drawing/2014/main" id="{5BEFF12F-4F70-4D68-FB35-11FA4B485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525" y="2674938"/>
            <a:ext cx="59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Vue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Ant.</a:t>
            </a:r>
          </a:p>
        </p:txBody>
      </p:sp>
      <p:sp>
        <p:nvSpPr>
          <p:cNvPr id="29704" name="Text Box 20">
            <a:extLst>
              <a:ext uri="{FF2B5EF4-FFF2-40B4-BE49-F238E27FC236}">
                <a16:creationId xmlns:a16="http://schemas.microsoft.com/office/drawing/2014/main" id="{0B8788E7-AD34-0302-F2BB-4C73A6453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98425"/>
            <a:ext cx="5638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3- </a:t>
            </a:r>
            <a:r>
              <a:rPr lang="fr-FR" altLang="fr-F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Attache du membre inférieur</a:t>
            </a:r>
          </a:p>
          <a:p>
            <a:pPr eaLnBrk="1" hangingPunct="1"/>
            <a:r>
              <a:rPr lang="fr-FR" altLang="fr-FR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 la Ceinture pelvienne = 2 os coxaux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06B151-A072-C4D9-8963-E1C588EF7AFC}"/>
              </a:ext>
            </a:extLst>
          </p:cNvPr>
          <p:cNvSpPr txBox="1"/>
          <p:nvPr/>
        </p:nvSpPr>
        <p:spPr>
          <a:xfrm>
            <a:off x="3958530" y="1637638"/>
            <a:ext cx="168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Articulation coxo-fémorale</a:t>
            </a:r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>
            <a:extLst>
              <a:ext uri="{FF2B5EF4-FFF2-40B4-BE49-F238E27FC236}">
                <a16:creationId xmlns:a16="http://schemas.microsoft.com/office/drawing/2014/main" id="{B3AB7C24-C3F5-1764-9257-802902DF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414463"/>
            <a:ext cx="47244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5">
            <a:extLst>
              <a:ext uri="{FF2B5EF4-FFF2-40B4-BE49-F238E27FC236}">
                <a16:creationId xmlns:a16="http://schemas.microsoft.com/office/drawing/2014/main" id="{A9124689-D893-ECB6-5DC6-FB9C8D72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1238250"/>
            <a:ext cx="30956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>
            <a:extLst>
              <a:ext uri="{FF2B5EF4-FFF2-40B4-BE49-F238E27FC236}">
                <a16:creationId xmlns:a16="http://schemas.microsoft.com/office/drawing/2014/main" id="{659A2511-C792-8C07-B180-A531C0F75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19088"/>
            <a:ext cx="787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CC0000"/>
                </a:solidFill>
                <a:latin typeface="Arial" panose="020B0604020202020204" pitchFamily="34" charset="0"/>
              </a:rPr>
              <a:t>4-  </a:t>
            </a:r>
            <a:r>
              <a:rPr lang="fr-FR" altLang="fr-FR" sz="2800" b="1">
                <a:solidFill>
                  <a:srgbClr val="CC0000"/>
                </a:solidFill>
                <a:latin typeface="Arial" panose="020B0604020202020204" pitchFamily="34" charset="0"/>
              </a:rPr>
              <a:t>Transmission des forces en appui bipodal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82BCCB-E0D2-2374-6FBF-A0A02BE58F55}"/>
              </a:ext>
            </a:extLst>
          </p:cNvPr>
          <p:cNvSpPr txBox="1"/>
          <p:nvPr/>
        </p:nvSpPr>
        <p:spPr>
          <a:xfrm>
            <a:off x="470932" y="5557838"/>
            <a:ext cx="379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forces de réaction augmentent à la marche &lt;&lt;&lt; course</a:t>
            </a: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1" descr="showimage">
            <a:extLst>
              <a:ext uri="{FF2B5EF4-FFF2-40B4-BE49-F238E27FC236}">
                <a16:creationId xmlns:a16="http://schemas.microsoft.com/office/drawing/2014/main" id="{84131A7E-19D0-1FCD-B671-8C1E54D1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4202"/>
          <a:stretch>
            <a:fillRect/>
          </a:stretch>
        </p:blipFill>
        <p:spPr bwMode="auto">
          <a:xfrm>
            <a:off x="1054100" y="481013"/>
            <a:ext cx="70485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12">
            <a:extLst>
              <a:ext uri="{FF2B5EF4-FFF2-40B4-BE49-F238E27FC236}">
                <a16:creationId xmlns:a16="http://schemas.microsoft.com/office/drawing/2014/main" id="{11B61202-215B-F03D-55EC-AD0E88DB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0"/>
            <a:ext cx="90614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 b="1">
                <a:solidFill>
                  <a:schemeClr val="accent2"/>
                </a:solidFill>
                <a:latin typeface="Arial" panose="020B0604020202020204" pitchFamily="34" charset="0"/>
              </a:rPr>
              <a:t>5- Passages entre cavité abdomino-pelvienne et membre inférieur</a:t>
            </a:r>
          </a:p>
        </p:txBody>
      </p:sp>
      <p:sp>
        <p:nvSpPr>
          <p:cNvPr id="31747" name="Line 14">
            <a:extLst>
              <a:ext uri="{FF2B5EF4-FFF2-40B4-BE49-F238E27FC236}">
                <a16:creationId xmlns:a16="http://schemas.microsoft.com/office/drawing/2014/main" id="{F7EF6549-2F47-87E5-4BAC-923BE7C86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9538" y="2476500"/>
            <a:ext cx="2670175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48" name="Text Box 13">
            <a:extLst>
              <a:ext uri="{FF2B5EF4-FFF2-40B4-BE49-F238E27FC236}">
                <a16:creationId xmlns:a16="http://schemas.microsoft.com/office/drawing/2014/main" id="{2FA3A81A-3F00-7C93-027C-C48611E6F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1949450"/>
            <a:ext cx="1385888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Grand </a:t>
            </a:r>
            <a:b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foramen ischiatique</a:t>
            </a:r>
          </a:p>
        </p:txBody>
      </p:sp>
      <p:sp>
        <p:nvSpPr>
          <p:cNvPr id="31749" name="Line 16">
            <a:extLst>
              <a:ext uri="{FF2B5EF4-FFF2-40B4-BE49-F238E27FC236}">
                <a16:creationId xmlns:a16="http://schemas.microsoft.com/office/drawing/2014/main" id="{20B30C94-6345-813D-750A-2A23A12EF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5775" y="3062288"/>
            <a:ext cx="2236788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50" name="Text Box 15">
            <a:extLst>
              <a:ext uri="{FF2B5EF4-FFF2-40B4-BE49-F238E27FC236}">
                <a16:creationId xmlns:a16="http://schemas.microsoft.com/office/drawing/2014/main" id="{92554428-FC47-4D10-F84B-1FD9D061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2874963"/>
            <a:ext cx="138588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Petit foramen ischiatique</a:t>
            </a:r>
          </a:p>
        </p:txBody>
      </p:sp>
      <p:sp>
        <p:nvSpPr>
          <p:cNvPr id="31751" name="Line 18">
            <a:extLst>
              <a:ext uri="{FF2B5EF4-FFF2-40B4-BE49-F238E27FC236}">
                <a16:creationId xmlns:a16="http://schemas.microsoft.com/office/drawing/2014/main" id="{ED8F7EA0-ADC0-EBBC-B2A0-5AAE7DF787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47838" y="3671888"/>
            <a:ext cx="2214562" cy="36195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52" name="Text Box 17">
            <a:extLst>
              <a:ext uri="{FF2B5EF4-FFF2-40B4-BE49-F238E27FC236}">
                <a16:creationId xmlns:a16="http://schemas.microsoft.com/office/drawing/2014/main" id="{05CC95E2-BB7A-D710-C3EA-7EA202F3C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763963"/>
            <a:ext cx="138747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Canal obturateur</a:t>
            </a:r>
          </a:p>
        </p:txBody>
      </p:sp>
      <p:sp>
        <p:nvSpPr>
          <p:cNvPr id="31753" name="Text Box 19">
            <a:extLst>
              <a:ext uri="{FF2B5EF4-FFF2-40B4-BE49-F238E27FC236}">
                <a16:creationId xmlns:a16="http://schemas.microsoft.com/office/drawing/2014/main" id="{44F4D236-2CED-6B0E-E30B-15995848F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3208338"/>
            <a:ext cx="1589087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Espace entre l</a:t>
            </a:r>
            <a:r>
              <a:rPr lang="ja-JP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’</a:t>
            </a:r>
            <a:r>
              <a:rPr lang="fr-FR" altLang="ja-JP" sz="1400">
                <a:solidFill>
                  <a:schemeClr val="accent2"/>
                </a:solidFill>
                <a:latin typeface="Arial" panose="020B0604020202020204" pitchFamily="34" charset="0"/>
              </a:rPr>
              <a:t>os coxal et le ligament inguinal</a:t>
            </a:r>
            <a:endParaRPr lang="fr-FR" altLang="fr-FR" sz="1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1754" name="Line 20">
            <a:extLst>
              <a:ext uri="{FF2B5EF4-FFF2-40B4-BE49-F238E27FC236}">
                <a16:creationId xmlns:a16="http://schemas.microsoft.com/office/drawing/2014/main" id="{50D1FA70-3DE0-B999-6308-EC479E8DB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2800" y="3497263"/>
            <a:ext cx="1654175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56" name="Rectangle 1">
            <a:extLst>
              <a:ext uri="{FF2B5EF4-FFF2-40B4-BE49-F238E27FC236}">
                <a16:creationId xmlns:a16="http://schemas.microsoft.com/office/drawing/2014/main" id="{B847EF4C-1ECB-8148-6BCB-D130A6C83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2214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fr-FR" altLang="fr-FR" sz="1400" b="1" dirty="0">
                <a:solidFill>
                  <a:schemeClr val="accent2"/>
                </a:solidFill>
                <a:latin typeface="Arial" panose="020B0604020202020204" pitchFamily="34" charset="0"/>
              </a:rPr>
              <a:t>Ischiatique = sciatique)</a:t>
            </a:r>
            <a:endParaRPr lang="fr-FR" altLang="fr-FR" sz="1400" b="1" dirty="0"/>
          </a:p>
        </p:txBody>
      </p:sp>
      <p:sp>
        <p:nvSpPr>
          <p:cNvPr id="31757" name="ZoneTexte 1">
            <a:extLst>
              <a:ext uri="{FF2B5EF4-FFF2-40B4-BE49-F238E27FC236}">
                <a16:creationId xmlns:a16="http://schemas.microsoft.com/office/drawing/2014/main" id="{2B7F7E0E-DDE8-71F0-6158-A7D34D2E5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295400"/>
            <a:ext cx="13970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fr-FR" sz="1600"/>
              <a:t>Os coxal</a:t>
            </a:r>
          </a:p>
        </p:txBody>
      </p:sp>
      <p:sp>
        <p:nvSpPr>
          <p:cNvPr id="31758" name="Rectangle 2">
            <a:extLst>
              <a:ext uri="{FF2B5EF4-FFF2-40B4-BE49-F238E27FC236}">
                <a16:creationId xmlns:a16="http://schemas.microsoft.com/office/drawing/2014/main" id="{0FDCAC23-53DF-B883-DEFD-BD6370CD8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5129213"/>
            <a:ext cx="149225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fr-FR" sz="1400"/>
              <a:t>Membre inférieur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E4E54C-B53E-9F7D-4D38-9E5927508151}"/>
              </a:ext>
            </a:extLst>
          </p:cNvPr>
          <p:cNvSpPr txBox="1"/>
          <p:nvPr/>
        </p:nvSpPr>
        <p:spPr>
          <a:xfrm>
            <a:off x="4167870" y="2486184"/>
            <a:ext cx="890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Cavité</a:t>
            </a:r>
          </a:p>
          <a:p>
            <a:pPr algn="ctr"/>
            <a:r>
              <a:rPr lang="fr-FR" sz="1200" dirty="0"/>
              <a:t> pelvienne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FF67C599-61DC-8243-7367-B0824D61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461" y="4182327"/>
            <a:ext cx="112033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Trou obturé</a:t>
            </a:r>
          </a:p>
        </p:txBody>
      </p:sp>
      <p:sp>
        <p:nvSpPr>
          <p:cNvPr id="6" name="Line 20">
            <a:extLst>
              <a:ext uri="{FF2B5EF4-FFF2-40B4-BE49-F238E27FC236}">
                <a16:creationId xmlns:a16="http://schemas.microsoft.com/office/drawing/2014/main" id="{3CA6FBC9-BA04-1DCB-8C5B-4A8542158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8680" y="3439326"/>
            <a:ext cx="281671" cy="703261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>
            <a:extLst>
              <a:ext uri="{FF2B5EF4-FFF2-40B4-BE49-F238E27FC236}">
                <a16:creationId xmlns:a16="http://schemas.microsoft.com/office/drawing/2014/main" id="{6452D55D-F6BB-B5E9-C7AA-46CE72653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altLang="fr-FR" sz="66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3. Constitution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>
            <a:extLst>
              <a:ext uri="{FF2B5EF4-FFF2-40B4-BE49-F238E27FC236}">
                <a16:creationId xmlns:a16="http://schemas.microsoft.com/office/drawing/2014/main" id="{F4C0148F-8B82-015D-2965-5BCA936FE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7775"/>
            <a:ext cx="36020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400">
                <a:latin typeface="Arial" panose="020B0604020202020204" pitchFamily="34" charset="0"/>
              </a:rPr>
              <a:t>Pelvis osseux</a:t>
            </a:r>
          </a:p>
          <a:p>
            <a:pPr algn="ctr" eaLnBrk="1" hangingPunct="1"/>
            <a:r>
              <a:rPr lang="fr-FR" altLang="fr-FR" sz="4400">
                <a:latin typeface="Arial" panose="020B0604020202020204" pitchFamily="34" charset="0"/>
              </a:rPr>
              <a:t>ou</a:t>
            </a:r>
          </a:p>
          <a:p>
            <a:pPr algn="ctr" eaLnBrk="1" hangingPunct="1"/>
            <a:r>
              <a:rPr lang="fr-FR" altLang="fr-FR" sz="4400">
                <a:latin typeface="Arial" panose="020B0604020202020204" pitchFamily="34" charset="0"/>
              </a:rPr>
              <a:t>Bassin</a:t>
            </a:r>
          </a:p>
        </p:txBody>
      </p:sp>
      <p:sp>
        <p:nvSpPr>
          <p:cNvPr id="33794" name="AutoShape 5">
            <a:extLst>
              <a:ext uri="{FF2B5EF4-FFF2-40B4-BE49-F238E27FC236}">
                <a16:creationId xmlns:a16="http://schemas.microsoft.com/office/drawing/2014/main" id="{D42D8852-1645-0796-7772-F374B9CC447E}"/>
              </a:ext>
            </a:extLst>
          </p:cNvPr>
          <p:cNvSpPr>
            <a:spLocks/>
          </p:cNvSpPr>
          <p:nvPr/>
        </p:nvSpPr>
        <p:spPr bwMode="auto">
          <a:xfrm>
            <a:off x="3425825" y="1944688"/>
            <a:ext cx="841375" cy="3295650"/>
          </a:xfrm>
          <a:prstGeom prst="leftBrace">
            <a:avLst>
              <a:gd name="adj1" fmla="val 32642"/>
              <a:gd name="adj2" fmla="val 50000"/>
            </a:avLst>
          </a:prstGeom>
          <a:noFill/>
          <a:ln w="50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33795" name="Text Box 6">
            <a:extLst>
              <a:ext uri="{FF2B5EF4-FFF2-40B4-BE49-F238E27FC236}">
                <a16:creationId xmlns:a16="http://schemas.microsoft.com/office/drawing/2014/main" id="{F695D157-19F7-38F2-355E-264E4323E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227263"/>
            <a:ext cx="43497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4400">
                <a:latin typeface="Arial" panose="020B0604020202020204" pitchFamily="34" charset="0"/>
              </a:rPr>
              <a:t>Os coxal droit</a:t>
            </a:r>
          </a:p>
          <a:p>
            <a:pPr eaLnBrk="1" hangingPunct="1"/>
            <a:r>
              <a:rPr lang="fr-FR" altLang="fr-FR" sz="4400">
                <a:latin typeface="Arial" panose="020B0604020202020204" pitchFamily="34" charset="0"/>
              </a:rPr>
              <a:t>Os coxal gauche</a:t>
            </a:r>
          </a:p>
          <a:p>
            <a:pPr eaLnBrk="1" hangingPunct="1"/>
            <a:r>
              <a:rPr lang="fr-FR" altLang="fr-FR" sz="4400">
                <a:latin typeface="Arial" panose="020B0604020202020204" pitchFamily="34" charset="0"/>
              </a:rPr>
              <a:t>Sacrum</a:t>
            </a:r>
          </a:p>
          <a:p>
            <a:pPr eaLnBrk="1" hangingPunct="1"/>
            <a:r>
              <a:rPr lang="fr-FR" altLang="fr-FR" sz="4400">
                <a:latin typeface="Arial" panose="020B0604020202020204" pitchFamily="34" charset="0"/>
              </a:rPr>
              <a:t>Coccyx</a:t>
            </a: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779690" y="6482827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showimage">
            <a:extLst>
              <a:ext uri="{FF2B5EF4-FFF2-40B4-BE49-F238E27FC236}">
                <a16:creationId xmlns:a16="http://schemas.microsoft.com/office/drawing/2014/main" id="{B8810985-5826-3D52-2763-59D9E813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7" b="18106"/>
          <a:stretch>
            <a:fillRect/>
          </a:stretch>
        </p:blipFill>
        <p:spPr bwMode="auto">
          <a:xfrm>
            <a:off x="287338" y="0"/>
            <a:ext cx="5440362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6">
            <a:extLst>
              <a:ext uri="{FF2B5EF4-FFF2-40B4-BE49-F238E27FC236}">
                <a16:creationId xmlns:a16="http://schemas.microsoft.com/office/drawing/2014/main" id="{6A03B34A-5E85-478F-9A8B-B063FA841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1111250"/>
            <a:ext cx="1903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Os coxal gauche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Face latérale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= Hélice</a:t>
            </a:r>
          </a:p>
        </p:txBody>
      </p:sp>
      <p:grpSp>
        <p:nvGrpSpPr>
          <p:cNvPr id="34819" name="Group 7">
            <a:extLst>
              <a:ext uri="{FF2B5EF4-FFF2-40B4-BE49-F238E27FC236}">
                <a16:creationId xmlns:a16="http://schemas.microsoft.com/office/drawing/2014/main" id="{C831FBD0-7B52-396F-CFC8-BC538722BB1A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935538"/>
            <a:ext cx="1260475" cy="868362"/>
            <a:chOff x="198" y="2761"/>
            <a:chExt cx="1165" cy="802"/>
          </a:xfrm>
        </p:grpSpPr>
        <p:sp>
          <p:nvSpPr>
            <p:cNvPr id="34822" name="Line 8">
              <a:extLst>
                <a:ext uri="{FF2B5EF4-FFF2-40B4-BE49-F238E27FC236}">
                  <a16:creationId xmlns:a16="http://schemas.microsoft.com/office/drawing/2014/main" id="{52A686A6-EF7C-DCD2-1840-51CC7965AC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23" name="Line 9">
              <a:extLst>
                <a:ext uri="{FF2B5EF4-FFF2-40B4-BE49-F238E27FC236}">
                  <a16:creationId xmlns:a16="http://schemas.microsoft.com/office/drawing/2014/main" id="{B43A7F38-C270-EC37-DFA7-DFAE21B20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24" name="Text Box 10">
              <a:extLst>
                <a:ext uri="{FF2B5EF4-FFF2-40B4-BE49-F238E27FC236}">
                  <a16:creationId xmlns:a16="http://schemas.microsoft.com/office/drawing/2014/main" id="{78220919-5FDF-74E7-E589-CC0935E6D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761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34825" name="Text Box 11">
              <a:extLst>
                <a:ext uri="{FF2B5EF4-FFF2-40B4-BE49-F238E27FC236}">
                  <a16:creationId xmlns:a16="http://schemas.microsoft.com/office/drawing/2014/main" id="{32BA7395-8D13-DBA4-17C1-FFDD1A215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Dorsal</a:t>
              </a:r>
            </a:p>
          </p:txBody>
        </p:sp>
      </p:grpSp>
      <p:sp>
        <p:nvSpPr>
          <p:cNvPr id="34821" name="Rectangle 1">
            <a:extLst>
              <a:ext uri="{FF2B5EF4-FFF2-40B4-BE49-F238E27FC236}">
                <a16:creationId xmlns:a16="http://schemas.microsoft.com/office/drawing/2014/main" id="{54DE15D2-7A86-9E99-0CA0-24413E797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13" y="2287588"/>
            <a:ext cx="1985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/>
              <a:t>Vue exopelvienne  </a:t>
            </a:r>
            <a:endParaRPr lang="fr-FR" altLang="fr-FR" sz="180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showimage">
            <a:extLst>
              <a:ext uri="{FF2B5EF4-FFF2-40B4-BE49-F238E27FC236}">
                <a16:creationId xmlns:a16="http://schemas.microsoft.com/office/drawing/2014/main" id="{116701CB-9ADA-A323-09A3-E12E9223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6" b="15218"/>
          <a:stretch>
            <a:fillRect/>
          </a:stretch>
        </p:blipFill>
        <p:spPr bwMode="auto">
          <a:xfrm>
            <a:off x="347664" y="191986"/>
            <a:ext cx="5145936" cy="64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6">
            <a:extLst>
              <a:ext uri="{FF2B5EF4-FFF2-40B4-BE49-F238E27FC236}">
                <a16:creationId xmlns:a16="http://schemas.microsoft.com/office/drawing/2014/main" id="{389BE9FD-1F74-3655-BD22-08AC6009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1111250"/>
            <a:ext cx="2281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Os coxal gauche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Face médiale</a:t>
            </a:r>
          </a:p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= </a:t>
            </a:r>
            <a:r>
              <a:rPr lang="fr-FR" altLang="fr-FR" sz="1800" b="1"/>
              <a:t>Vue endopelvienne </a:t>
            </a:r>
            <a:endParaRPr lang="fr-FR" altLang="fr-FR" sz="1800">
              <a:latin typeface="Arial" panose="020B0604020202020204" pitchFamily="34" charset="0"/>
            </a:endParaRPr>
          </a:p>
        </p:txBody>
      </p:sp>
      <p:grpSp>
        <p:nvGrpSpPr>
          <p:cNvPr id="35843" name="Group 7">
            <a:extLst>
              <a:ext uri="{FF2B5EF4-FFF2-40B4-BE49-F238E27FC236}">
                <a16:creationId xmlns:a16="http://schemas.microsoft.com/office/drawing/2014/main" id="{5CDD92E6-EC48-2025-9FC1-55E636ABF63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5048144"/>
            <a:ext cx="1309688" cy="782756"/>
            <a:chOff x="198" y="2841"/>
            <a:chExt cx="1210" cy="722"/>
          </a:xfrm>
        </p:grpSpPr>
        <p:sp>
          <p:nvSpPr>
            <p:cNvPr id="35845" name="Line 8">
              <a:extLst>
                <a:ext uri="{FF2B5EF4-FFF2-40B4-BE49-F238E27FC236}">
                  <a16:creationId xmlns:a16="http://schemas.microsoft.com/office/drawing/2014/main" id="{80CC8441-D6F0-E7D5-9841-9865079C52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46" name="Line 9">
              <a:extLst>
                <a:ext uri="{FF2B5EF4-FFF2-40B4-BE49-F238E27FC236}">
                  <a16:creationId xmlns:a16="http://schemas.microsoft.com/office/drawing/2014/main" id="{4ECA90B6-40E4-0E59-4839-40EE849BE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47" name="Text Box 10">
              <a:extLst>
                <a:ext uri="{FF2B5EF4-FFF2-40B4-BE49-F238E27FC236}">
                  <a16:creationId xmlns:a16="http://schemas.microsoft.com/office/drawing/2014/main" id="{9DB80257-611E-97A2-0E28-AD883CE34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841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 dirty="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35848" name="Text Box 11">
              <a:extLst>
                <a:ext uri="{FF2B5EF4-FFF2-40B4-BE49-F238E27FC236}">
                  <a16:creationId xmlns:a16="http://schemas.microsoft.com/office/drawing/2014/main" id="{EA2DA637-7877-B20C-5C77-34BDCB59B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Ventral</a:t>
              </a:r>
            </a:p>
          </p:txBody>
        </p:sp>
      </p:grp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779690" y="6490211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howimage">
            <a:extLst>
              <a:ext uri="{FF2B5EF4-FFF2-40B4-BE49-F238E27FC236}">
                <a16:creationId xmlns:a16="http://schemas.microsoft.com/office/drawing/2014/main" id="{7DC45831-8A5A-2782-291D-02C67F49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>
            <a:fillRect/>
          </a:stretch>
        </p:blipFill>
        <p:spPr bwMode="auto">
          <a:xfrm>
            <a:off x="0" y="649288"/>
            <a:ext cx="9144000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0" name="Group 10">
            <a:extLst>
              <a:ext uri="{FF2B5EF4-FFF2-40B4-BE49-F238E27FC236}">
                <a16:creationId xmlns:a16="http://schemas.microsoft.com/office/drawing/2014/main" id="{969E97B4-E7F7-27DB-94B2-EBE42E6A036F}"/>
              </a:ext>
            </a:extLst>
          </p:cNvPr>
          <p:cNvGrpSpPr>
            <a:grpSpLocks/>
          </p:cNvGrpSpPr>
          <p:nvPr/>
        </p:nvGrpSpPr>
        <p:grpSpPr bwMode="auto">
          <a:xfrm>
            <a:off x="314325" y="4564063"/>
            <a:ext cx="1811338" cy="962025"/>
            <a:chOff x="198" y="2875"/>
            <a:chExt cx="1141" cy="606"/>
          </a:xfrm>
        </p:grpSpPr>
        <p:sp>
          <p:nvSpPr>
            <p:cNvPr id="17416" name="Line 6">
              <a:extLst>
                <a:ext uri="{FF2B5EF4-FFF2-40B4-BE49-F238E27FC236}">
                  <a16:creationId xmlns:a16="http://schemas.microsoft.com/office/drawing/2014/main" id="{85DD556D-D644-7492-24BE-0ABF5C1A75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17" name="Line 7">
              <a:extLst>
                <a:ext uri="{FF2B5EF4-FFF2-40B4-BE49-F238E27FC236}">
                  <a16:creationId xmlns:a16="http://schemas.microsoft.com/office/drawing/2014/main" id="{FC6C27A4-CE9A-D032-7B9B-D430A2F8A6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18" name="Text Box 8">
              <a:extLst>
                <a:ext uri="{FF2B5EF4-FFF2-40B4-BE49-F238E27FC236}">
                  <a16:creationId xmlns:a16="http://schemas.microsoft.com/office/drawing/2014/main" id="{1C168A08-B4AA-110E-348F-B30D35BD8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875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17419" name="Text Box 9">
              <a:extLst>
                <a:ext uri="{FF2B5EF4-FFF2-40B4-BE49-F238E27FC236}">
                  <a16:creationId xmlns:a16="http://schemas.microsoft.com/office/drawing/2014/main" id="{06AE5CB0-243E-A1B8-9EA8-26998D2D0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50"/>
              <a:ext cx="6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800">
                  <a:latin typeface="Arial" panose="020B0604020202020204" pitchFamily="34" charset="0"/>
                </a:rPr>
                <a:t>Gauche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4188A95-B4AA-C79C-CB5C-4878039BE723}"/>
              </a:ext>
            </a:extLst>
          </p:cNvPr>
          <p:cNvSpPr/>
          <p:nvPr/>
        </p:nvSpPr>
        <p:spPr>
          <a:xfrm>
            <a:off x="682625" y="649288"/>
            <a:ext cx="458788" cy="303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00FBF1-746A-75CA-A4D3-B73FBE89DCE3}"/>
              </a:ext>
            </a:extLst>
          </p:cNvPr>
          <p:cNvSpPr txBox="1"/>
          <p:nvPr/>
        </p:nvSpPr>
        <p:spPr>
          <a:xfrm>
            <a:off x="2765425" y="0"/>
            <a:ext cx="3740150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Anneau osseux pelvien</a:t>
            </a:r>
          </a:p>
        </p:txBody>
      </p:sp>
      <p:sp>
        <p:nvSpPr>
          <p:cNvPr id="17414" name="ZoneTexte 13">
            <a:extLst>
              <a:ext uri="{FF2B5EF4-FFF2-40B4-BE49-F238E27FC236}">
                <a16:creationId xmlns:a16="http://schemas.microsoft.com/office/drawing/2014/main" id="{29525217-EBCF-AD85-72BC-BD62205D0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9088"/>
            <a:ext cx="206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Vue de face</a:t>
            </a:r>
          </a:p>
        </p:txBody>
      </p:sp>
      <p:sp>
        <p:nvSpPr>
          <p:cNvPr id="17415" name="ZoneTexte 1">
            <a:extLst>
              <a:ext uri="{FF2B5EF4-FFF2-40B4-BE49-F238E27FC236}">
                <a16:creationId xmlns:a16="http://schemas.microsoft.com/office/drawing/2014/main" id="{39D354F7-B87F-C821-6BB5-8DBA82658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3" y="5857875"/>
            <a:ext cx="497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/>
              <a:t>Entoure la partie basse de la cavité abdominale </a:t>
            </a:r>
          </a:p>
          <a:p>
            <a:pPr algn="ctr"/>
            <a:r>
              <a:rPr lang="fr-FR" altLang="fr-FR" sz="1800"/>
              <a:t>et la cavité pelvienne</a:t>
            </a: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59B5B208-2D8B-7CE8-066C-01702A30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9" t="9167" r="39716" b="9253"/>
          <a:stretch>
            <a:fillRect/>
          </a:stretch>
        </p:blipFill>
        <p:spPr bwMode="auto">
          <a:xfrm>
            <a:off x="7611269" y="3776663"/>
            <a:ext cx="15652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1" descr="showimage">
            <a:extLst>
              <a:ext uri="{FF2B5EF4-FFF2-40B4-BE49-F238E27FC236}">
                <a16:creationId xmlns:a16="http://schemas.microsoft.com/office/drawing/2014/main" id="{2F9702DC-5279-B114-CA2F-EF121878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1602" r="12253" b="13356"/>
          <a:stretch>
            <a:fillRect/>
          </a:stretch>
        </p:blipFill>
        <p:spPr bwMode="auto">
          <a:xfrm>
            <a:off x="71438" y="601663"/>
            <a:ext cx="32004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13" descr="showimage">
            <a:extLst>
              <a:ext uri="{FF2B5EF4-FFF2-40B4-BE49-F238E27FC236}">
                <a16:creationId xmlns:a16="http://schemas.microsoft.com/office/drawing/2014/main" id="{21A055B9-5AD8-0A84-E241-CCAEF559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1971" b="19202"/>
          <a:stretch>
            <a:fillRect/>
          </a:stretch>
        </p:blipFill>
        <p:spPr bwMode="auto">
          <a:xfrm>
            <a:off x="3273425" y="601663"/>
            <a:ext cx="3211513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5" descr="showimage">
            <a:extLst>
              <a:ext uri="{FF2B5EF4-FFF2-40B4-BE49-F238E27FC236}">
                <a16:creationId xmlns:a16="http://schemas.microsoft.com/office/drawing/2014/main" id="{D3AD3733-59CF-B5E1-22E8-170D3A77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2913" r="60947" b="8679"/>
          <a:stretch>
            <a:fillRect/>
          </a:stretch>
        </p:blipFill>
        <p:spPr bwMode="auto">
          <a:xfrm>
            <a:off x="6478588" y="601663"/>
            <a:ext cx="26384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7" descr="showimage">
            <a:extLst>
              <a:ext uri="{FF2B5EF4-FFF2-40B4-BE49-F238E27FC236}">
                <a16:creationId xmlns:a16="http://schemas.microsoft.com/office/drawing/2014/main" id="{C834D1DE-F0D5-A83B-4DD4-A9DF3D31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r="16490" b="29892"/>
          <a:stretch>
            <a:fillRect/>
          </a:stretch>
        </p:blipFill>
        <p:spPr bwMode="auto">
          <a:xfrm>
            <a:off x="3106738" y="5208588"/>
            <a:ext cx="295751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19">
            <a:extLst>
              <a:ext uri="{FF2B5EF4-FFF2-40B4-BE49-F238E27FC236}">
                <a16:creationId xmlns:a16="http://schemas.microsoft.com/office/drawing/2014/main" id="{A4A8BCB6-FD72-96B9-6496-CC79B8D11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0"/>
            <a:ext cx="369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600">
                <a:latin typeface="Arial" panose="020B0604020202020204" pitchFamily="34" charset="0"/>
              </a:rPr>
              <a:t>Sacrum - Coccyx</a:t>
            </a:r>
          </a:p>
        </p:txBody>
      </p:sp>
      <p:sp>
        <p:nvSpPr>
          <p:cNvPr id="36870" name="Text Box 20">
            <a:extLst>
              <a:ext uri="{FF2B5EF4-FFF2-40B4-BE49-F238E27FC236}">
                <a16:creationId xmlns:a16="http://schemas.microsoft.com/office/drawing/2014/main" id="{86A38A71-400B-4AE8-D3DC-78C98AA4F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676275"/>
            <a:ext cx="147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solidFill>
                  <a:schemeClr val="bg1"/>
                </a:solidFill>
                <a:latin typeface="Arial" panose="020B0604020202020204" pitchFamily="34" charset="0"/>
              </a:rPr>
              <a:t>Vue ventrale</a:t>
            </a:r>
          </a:p>
        </p:txBody>
      </p:sp>
      <p:sp>
        <p:nvSpPr>
          <p:cNvPr id="36871" name="Text Box 21">
            <a:extLst>
              <a:ext uri="{FF2B5EF4-FFF2-40B4-BE49-F238E27FC236}">
                <a16:creationId xmlns:a16="http://schemas.microsoft.com/office/drawing/2014/main" id="{419D2862-24F7-41D8-24E3-8A7AE9FB1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646113"/>
            <a:ext cx="1407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solidFill>
                  <a:schemeClr val="bg1"/>
                </a:solidFill>
                <a:latin typeface="Arial" panose="020B0604020202020204" pitchFamily="34" charset="0"/>
              </a:rPr>
              <a:t>Vue dorsale</a:t>
            </a:r>
          </a:p>
        </p:txBody>
      </p:sp>
      <p:sp>
        <p:nvSpPr>
          <p:cNvPr id="36872" name="Text Box 22">
            <a:extLst>
              <a:ext uri="{FF2B5EF4-FFF2-40B4-BE49-F238E27FC236}">
                <a16:creationId xmlns:a16="http://schemas.microsoft.com/office/drawing/2014/main" id="{FCD4C5C2-0763-5050-CD79-C256678D4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588" y="4230688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Vue latérale</a:t>
            </a:r>
          </a:p>
        </p:txBody>
      </p:sp>
      <p:sp>
        <p:nvSpPr>
          <p:cNvPr id="36873" name="Text Box 23">
            <a:extLst>
              <a:ext uri="{FF2B5EF4-FFF2-40B4-BE49-F238E27FC236}">
                <a16:creationId xmlns:a16="http://schemas.microsoft.com/office/drawing/2014/main" id="{014AD288-5283-6D35-3818-816B717B7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605948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Vue supérieure</a:t>
            </a:r>
          </a:p>
        </p:txBody>
      </p:sp>
      <p:sp>
        <p:nvSpPr>
          <p:cNvPr id="36875" name="Rectangle 1">
            <a:extLst>
              <a:ext uri="{FF2B5EF4-FFF2-40B4-BE49-F238E27FC236}">
                <a16:creationId xmlns:a16="http://schemas.microsoft.com/office/drawing/2014/main" id="{22740F40-B191-597A-0865-4F91F6C4E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8" y="5119688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Vue supérieure</a:t>
            </a:r>
            <a:endParaRPr lang="fr-FR" altLang="fr-FR" sz="1800"/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>
            <a:extLst>
              <a:ext uri="{FF2B5EF4-FFF2-40B4-BE49-F238E27FC236}">
                <a16:creationId xmlns:a16="http://schemas.microsoft.com/office/drawing/2014/main" id="{73656618-1C22-DF17-F5C3-4C5EA4647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4. Étude Descriptive</a:t>
            </a:r>
          </a:p>
        </p:txBody>
      </p:sp>
      <p:sp>
        <p:nvSpPr>
          <p:cNvPr id="37890" name="Rectangle 5">
            <a:extLst>
              <a:ext uri="{FF2B5EF4-FFF2-40B4-BE49-F238E27FC236}">
                <a16:creationId xmlns:a16="http://schemas.microsoft.com/office/drawing/2014/main" id="{99F004A7-CC0F-556B-C137-CDD974B72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3488" y="3886200"/>
            <a:ext cx="5689600" cy="2595563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fr-FR" altLang="fr-FR" sz="4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Os Coxal</a:t>
            </a:r>
          </a:p>
          <a:p>
            <a:pPr algn="l" eaLnBrk="1" hangingPunct="1">
              <a:buFontTx/>
              <a:buChar char="•"/>
            </a:pPr>
            <a:r>
              <a:rPr lang="fr-FR" altLang="fr-FR" sz="4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Sacrum</a:t>
            </a:r>
          </a:p>
          <a:p>
            <a:pPr algn="l" eaLnBrk="1" hangingPunct="1">
              <a:buFontTx/>
              <a:buChar char="•"/>
            </a:pPr>
            <a:r>
              <a:rPr lang="fr-FR" altLang="fr-FR" sz="4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Coccyx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showimage">
            <a:extLst>
              <a:ext uri="{FF2B5EF4-FFF2-40B4-BE49-F238E27FC236}">
                <a16:creationId xmlns:a16="http://schemas.microsoft.com/office/drawing/2014/main" id="{DE422714-0CDE-E36A-119D-16C16C72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6"/>
          <a:stretch>
            <a:fillRect/>
          </a:stretch>
        </p:blipFill>
        <p:spPr bwMode="auto">
          <a:xfrm>
            <a:off x="177800" y="139700"/>
            <a:ext cx="89662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6">
            <a:extLst>
              <a:ext uri="{FF2B5EF4-FFF2-40B4-BE49-F238E27FC236}">
                <a16:creationId xmlns:a16="http://schemas.microsoft.com/office/drawing/2014/main" id="{E9D5C76F-6B6C-F028-2EF3-3C999F3C2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292417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Corps</a:t>
            </a:r>
          </a:p>
        </p:txBody>
      </p:sp>
      <p:sp>
        <p:nvSpPr>
          <p:cNvPr id="38915" name="Text Box 7">
            <a:extLst>
              <a:ext uri="{FF2B5EF4-FFF2-40B4-BE49-F238E27FC236}">
                <a16:creationId xmlns:a16="http://schemas.microsoft.com/office/drawing/2014/main" id="{FE32B260-CAEF-169C-99EA-97293C888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1095375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Aile</a:t>
            </a: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A7968D11-D63B-4226-4995-DE021DB01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4303713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Corps</a:t>
            </a:r>
          </a:p>
        </p:txBody>
      </p:sp>
      <p:sp>
        <p:nvSpPr>
          <p:cNvPr id="38917" name="Text Box 9">
            <a:extLst>
              <a:ext uri="{FF2B5EF4-FFF2-40B4-BE49-F238E27FC236}">
                <a16:creationId xmlns:a16="http://schemas.microsoft.com/office/drawing/2014/main" id="{C8E89AC9-BB6F-7589-0C03-A3880B236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5" y="578326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Branche</a:t>
            </a:r>
          </a:p>
        </p:txBody>
      </p:sp>
      <p:sp>
        <p:nvSpPr>
          <p:cNvPr id="38918" name="Text Box 10">
            <a:extLst>
              <a:ext uri="{FF2B5EF4-FFF2-40B4-BE49-F238E27FC236}">
                <a16:creationId xmlns:a16="http://schemas.microsoft.com/office/drawing/2014/main" id="{3ECA3029-A9BD-DD44-C469-13339AAA3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418782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Corps</a:t>
            </a:r>
          </a:p>
        </p:txBody>
      </p:sp>
      <p:sp>
        <p:nvSpPr>
          <p:cNvPr id="38919" name="Text Box 11">
            <a:extLst>
              <a:ext uri="{FF2B5EF4-FFF2-40B4-BE49-F238E27FC236}">
                <a16:creationId xmlns:a16="http://schemas.microsoft.com/office/drawing/2014/main" id="{893DBF2F-E4A4-8D60-3A46-645CDACB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5" y="5086350"/>
            <a:ext cx="205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Branche inférieure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980BC7CF-697F-C82F-DB1E-FDB8D323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3709988"/>
            <a:ext cx="217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Branche supérieure</a:t>
            </a:r>
          </a:p>
        </p:txBody>
      </p:sp>
      <p:sp>
        <p:nvSpPr>
          <p:cNvPr id="38921" name="Line 13">
            <a:extLst>
              <a:ext uri="{FF2B5EF4-FFF2-40B4-BE49-F238E27FC236}">
                <a16:creationId xmlns:a16="http://schemas.microsoft.com/office/drawing/2014/main" id="{8A6AE81A-89D4-9F8D-AD55-34A39832FE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49938" y="4992688"/>
            <a:ext cx="36195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22" name="Line 14">
            <a:extLst>
              <a:ext uri="{FF2B5EF4-FFF2-40B4-BE49-F238E27FC236}">
                <a16:creationId xmlns:a16="http://schemas.microsoft.com/office/drawing/2014/main" id="{6D98B780-3301-6D20-51CA-8536D1989B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8688" y="3919538"/>
            <a:ext cx="130175" cy="347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24" name="Rectangle 1">
            <a:extLst>
              <a:ext uri="{FF2B5EF4-FFF2-40B4-BE49-F238E27FC236}">
                <a16:creationId xmlns:a16="http://schemas.microsoft.com/office/drawing/2014/main" id="{1F2431B4-B52B-1267-38CF-707DDB06B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6446838"/>
            <a:ext cx="288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/>
              <a:t>Vue exopelvienne – os droit </a:t>
            </a:r>
            <a:endParaRPr lang="fr-FR" altLang="fr-FR" sz="1800"/>
          </a:p>
        </p:txBody>
      </p:sp>
      <p:sp>
        <p:nvSpPr>
          <p:cNvPr id="38925" name="ZoneTexte 1">
            <a:extLst>
              <a:ext uri="{FF2B5EF4-FFF2-40B4-BE49-F238E27FC236}">
                <a16:creationId xmlns:a16="http://schemas.microsoft.com/office/drawing/2014/main" id="{889F1EFD-D047-F400-99E8-0052C832C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0"/>
            <a:ext cx="35258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/>
              <a:t>3 parties à l’</a:t>
            </a:r>
            <a:r>
              <a:rPr lang="fr-FR" altLang="ja-JP" sz="2800"/>
              <a:t>os coxal :</a:t>
            </a:r>
          </a:p>
          <a:p>
            <a:pPr>
              <a:buFontTx/>
              <a:buChar char="-"/>
            </a:pPr>
            <a:r>
              <a:rPr lang="fr-FR" altLang="fr-FR" sz="2800"/>
              <a:t>Ilion</a:t>
            </a:r>
          </a:p>
          <a:p>
            <a:pPr>
              <a:buFontTx/>
              <a:buChar char="-"/>
            </a:pPr>
            <a:r>
              <a:rPr lang="fr-FR" altLang="fr-FR" sz="2800"/>
              <a:t>Ischion</a:t>
            </a:r>
          </a:p>
          <a:p>
            <a:pPr>
              <a:buFontTx/>
              <a:buChar char="-"/>
            </a:pPr>
            <a:r>
              <a:rPr lang="fr-FR" altLang="fr-FR" sz="2800"/>
              <a:t>Pubis</a:t>
            </a:r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showimage">
            <a:extLst>
              <a:ext uri="{FF2B5EF4-FFF2-40B4-BE49-F238E27FC236}">
                <a16:creationId xmlns:a16="http://schemas.microsoft.com/office/drawing/2014/main" id="{1E3C9259-05D7-21D8-51B6-174BED61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30260" b="6970"/>
          <a:stretch>
            <a:fillRect/>
          </a:stretch>
        </p:blipFill>
        <p:spPr bwMode="auto">
          <a:xfrm>
            <a:off x="2436813" y="715963"/>
            <a:ext cx="3940175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 descr="showimage">
            <a:extLst>
              <a:ext uri="{FF2B5EF4-FFF2-40B4-BE49-F238E27FC236}">
                <a16:creationId xmlns:a16="http://schemas.microsoft.com/office/drawing/2014/main" id="{4214B03B-3973-3F61-F286-5F3CC952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r="23587" b="5746"/>
          <a:stretch>
            <a:fillRect/>
          </a:stretch>
        </p:blipFill>
        <p:spPr bwMode="auto">
          <a:xfrm>
            <a:off x="338138" y="306388"/>
            <a:ext cx="180816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8">
            <a:extLst>
              <a:ext uri="{FF2B5EF4-FFF2-40B4-BE49-F238E27FC236}">
                <a16:creationId xmlns:a16="http://schemas.microsoft.com/office/drawing/2014/main" id="{D0FAABFC-8262-BDC5-66EE-105D742EB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2430463"/>
            <a:ext cx="132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chemeClr val="accent2"/>
                </a:solidFill>
                <a:latin typeface="Arial" panose="020B0604020202020204" pitchFamily="34" charset="0"/>
              </a:rPr>
              <a:t>Naissance</a:t>
            </a: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C2D86F73-E2F5-0198-C780-AC3844DD2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3494088"/>
            <a:ext cx="160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chemeClr val="accent2"/>
                </a:solidFill>
                <a:latin typeface="Arial" panose="020B0604020202020204" pitchFamily="34" charset="0"/>
              </a:rPr>
              <a:t>Adolescence</a:t>
            </a:r>
          </a:p>
        </p:txBody>
      </p:sp>
      <p:sp>
        <p:nvSpPr>
          <p:cNvPr id="39941" name="ZoneTexte 5">
            <a:extLst>
              <a:ext uri="{FF2B5EF4-FFF2-40B4-BE49-F238E27FC236}">
                <a16:creationId xmlns:a16="http://schemas.microsoft.com/office/drawing/2014/main" id="{3326BD02-A124-A2F5-6528-C76E98AC1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4375150"/>
            <a:ext cx="21320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  <a:latin typeface="Arial" panose="020B0604020202020204" pitchFamily="34" charset="0"/>
              </a:rPr>
              <a:t>Cartilage en Y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50015E2-1F91-8ED0-4448-C5AE3ECB00C2}"/>
              </a:ext>
            </a:extLst>
          </p:cNvPr>
          <p:cNvCxnSpPr>
            <a:stCxn id="39941" idx="1"/>
          </p:cNvCxnSpPr>
          <p:nvPr/>
        </p:nvCxnSpPr>
        <p:spPr>
          <a:xfrm flipH="1" flipV="1">
            <a:off x="4491038" y="4073525"/>
            <a:ext cx="1885950" cy="531813"/>
          </a:xfrm>
          <a:prstGeom prst="straightConnector1">
            <a:avLst/>
          </a:prstGeom>
          <a:ln w="476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094DF-D694-17DF-5F8E-2F7E8EF3342B}"/>
              </a:ext>
            </a:extLst>
          </p:cNvPr>
          <p:cNvSpPr txBox="1"/>
          <p:nvPr/>
        </p:nvSpPr>
        <p:spPr>
          <a:xfrm>
            <a:off x="6183313" y="2033588"/>
            <a:ext cx="1716087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ILION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A07668-08E7-4875-1BF6-85D0D1164E86}"/>
              </a:ext>
            </a:extLst>
          </p:cNvPr>
          <p:cNvSpPr txBox="1"/>
          <p:nvPr/>
        </p:nvSpPr>
        <p:spPr>
          <a:xfrm>
            <a:off x="5719763" y="4999038"/>
            <a:ext cx="2179637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ISCHION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8E7B75-F27C-5D02-280B-CF6D3376060B}"/>
              </a:ext>
            </a:extLst>
          </p:cNvPr>
          <p:cNvSpPr txBox="1"/>
          <p:nvPr/>
        </p:nvSpPr>
        <p:spPr>
          <a:xfrm>
            <a:off x="1014413" y="4375150"/>
            <a:ext cx="16097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PUBIS</a:t>
            </a:r>
          </a:p>
        </p:txBody>
      </p:sp>
      <p:sp>
        <p:nvSpPr>
          <p:cNvPr id="39947" name="Rectangle 1">
            <a:extLst>
              <a:ext uri="{FF2B5EF4-FFF2-40B4-BE49-F238E27FC236}">
                <a16:creationId xmlns:a16="http://schemas.microsoft.com/office/drawing/2014/main" id="{CD99906C-F9CC-F358-8847-8D85D006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6237288"/>
            <a:ext cx="304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Vue exopelvienne – os gauche</a:t>
            </a:r>
          </a:p>
        </p:txBody>
      </p:sp>
      <p:sp>
        <p:nvSpPr>
          <p:cNvPr id="39948" name="ZoneTexte 1">
            <a:extLst>
              <a:ext uri="{FF2B5EF4-FFF2-40B4-BE49-F238E27FC236}">
                <a16:creationId xmlns:a16="http://schemas.microsoft.com/office/drawing/2014/main" id="{1813A4BA-BA7E-BE43-3518-6CF58E0C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300038"/>
            <a:ext cx="35829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3 points d’ossification primaire sont à l’origine des 3 parties de l’os coxal</a:t>
            </a:r>
          </a:p>
          <a:p>
            <a:r>
              <a:rPr lang="fr-FR" altLang="fr-FR" sz="1800"/>
              <a:t>Ces 3 os sont séparés durant leur croissance par le cartilage en Y au fond de la cavité acétabulaire.</a:t>
            </a:r>
          </a:p>
        </p:txBody>
      </p:sp>
      <p:sp>
        <p:nvSpPr>
          <p:cNvPr id="2" name="Forme libre 1">
            <a:extLst>
              <a:ext uri="{FF2B5EF4-FFF2-40B4-BE49-F238E27FC236}">
                <a16:creationId xmlns:a16="http://schemas.microsoft.com/office/drawing/2014/main" id="{880C6D80-7EAA-41B6-5D06-9BEC1E9D0EE6}"/>
              </a:ext>
            </a:extLst>
          </p:cNvPr>
          <p:cNvSpPr>
            <a:spLocks/>
          </p:cNvSpPr>
          <p:nvPr/>
        </p:nvSpPr>
        <p:spPr bwMode="auto">
          <a:xfrm>
            <a:off x="3957638" y="3582988"/>
            <a:ext cx="1228725" cy="1228725"/>
          </a:xfrm>
          <a:custGeom>
            <a:avLst/>
            <a:gdLst>
              <a:gd name="T0" fmla="*/ 76035 w 1228409"/>
              <a:gd name="T1" fmla="*/ 0 h 1229875"/>
              <a:gd name="T2" fmla="*/ 13387 w 1228409"/>
              <a:gd name="T3" fmla="*/ 125143 h 1229875"/>
              <a:gd name="T4" fmla="*/ 50976 w 1228409"/>
              <a:gd name="T5" fmla="*/ 137657 h 1229875"/>
              <a:gd name="T6" fmla="*/ 126151 w 1228409"/>
              <a:gd name="T7" fmla="*/ 187714 h 1229875"/>
              <a:gd name="T8" fmla="*/ 176268 w 1228409"/>
              <a:gd name="T9" fmla="*/ 250287 h 1229875"/>
              <a:gd name="T10" fmla="*/ 213856 w 1228409"/>
              <a:gd name="T11" fmla="*/ 262801 h 1229875"/>
              <a:gd name="T12" fmla="*/ 251444 w 1228409"/>
              <a:gd name="T13" fmla="*/ 287830 h 1229875"/>
              <a:gd name="T14" fmla="*/ 314090 w 1228409"/>
              <a:gd name="T15" fmla="*/ 425487 h 1229875"/>
              <a:gd name="T16" fmla="*/ 326619 w 1228409"/>
              <a:gd name="T17" fmla="*/ 888516 h 1229875"/>
              <a:gd name="T18" fmla="*/ 289031 w 1228409"/>
              <a:gd name="T19" fmla="*/ 1063716 h 1229875"/>
              <a:gd name="T20" fmla="*/ 276502 w 1228409"/>
              <a:gd name="T21" fmla="*/ 1126288 h 1229875"/>
              <a:gd name="T22" fmla="*/ 289031 w 1228409"/>
              <a:gd name="T23" fmla="*/ 1201375 h 1229875"/>
              <a:gd name="T24" fmla="*/ 364207 w 1228409"/>
              <a:gd name="T25" fmla="*/ 1138802 h 1229875"/>
              <a:gd name="T26" fmla="*/ 389265 w 1228409"/>
              <a:gd name="T27" fmla="*/ 926059 h 1229875"/>
              <a:gd name="T28" fmla="*/ 414324 w 1228409"/>
              <a:gd name="T29" fmla="*/ 825945 h 1229875"/>
              <a:gd name="T30" fmla="*/ 439382 w 1228409"/>
              <a:gd name="T31" fmla="*/ 675773 h 1229875"/>
              <a:gd name="T32" fmla="*/ 464440 w 1228409"/>
              <a:gd name="T33" fmla="*/ 600687 h 1229875"/>
              <a:gd name="T34" fmla="*/ 476971 w 1228409"/>
              <a:gd name="T35" fmla="*/ 563144 h 1229875"/>
              <a:gd name="T36" fmla="*/ 514558 w 1228409"/>
              <a:gd name="T37" fmla="*/ 488058 h 1229875"/>
              <a:gd name="T38" fmla="*/ 552146 w 1228409"/>
              <a:gd name="T39" fmla="*/ 475544 h 1229875"/>
              <a:gd name="T40" fmla="*/ 627321 w 1228409"/>
              <a:gd name="T41" fmla="*/ 425487 h 1229875"/>
              <a:gd name="T42" fmla="*/ 664909 w 1228409"/>
              <a:gd name="T43" fmla="*/ 400458 h 1229875"/>
              <a:gd name="T44" fmla="*/ 740084 w 1228409"/>
              <a:gd name="T45" fmla="*/ 375430 h 1229875"/>
              <a:gd name="T46" fmla="*/ 840318 w 1228409"/>
              <a:gd name="T47" fmla="*/ 350401 h 1229875"/>
              <a:gd name="T48" fmla="*/ 953082 w 1228409"/>
              <a:gd name="T49" fmla="*/ 312858 h 1229875"/>
              <a:gd name="T50" fmla="*/ 990670 w 1228409"/>
              <a:gd name="T51" fmla="*/ 300344 h 1229875"/>
              <a:gd name="T52" fmla="*/ 1078374 w 1228409"/>
              <a:gd name="T53" fmla="*/ 275315 h 1229875"/>
              <a:gd name="T54" fmla="*/ 1141020 w 1228409"/>
              <a:gd name="T55" fmla="*/ 287830 h 1229875"/>
              <a:gd name="T56" fmla="*/ 1178608 w 1228409"/>
              <a:gd name="T57" fmla="*/ 300344 h 1229875"/>
              <a:gd name="T58" fmla="*/ 1228725 w 1228409"/>
              <a:gd name="T59" fmla="*/ 287830 h 1229875"/>
              <a:gd name="T60" fmla="*/ 1216196 w 1228409"/>
              <a:gd name="T61" fmla="*/ 212743 h 1229875"/>
              <a:gd name="T62" fmla="*/ 1065845 w 1228409"/>
              <a:gd name="T63" fmla="*/ 250287 h 1229875"/>
              <a:gd name="T64" fmla="*/ 1028257 w 1228409"/>
              <a:gd name="T65" fmla="*/ 262801 h 1229875"/>
              <a:gd name="T66" fmla="*/ 915493 w 1228409"/>
              <a:gd name="T67" fmla="*/ 312858 h 1229875"/>
              <a:gd name="T68" fmla="*/ 840318 w 1228409"/>
              <a:gd name="T69" fmla="*/ 325372 h 1229875"/>
              <a:gd name="T70" fmla="*/ 790201 w 1228409"/>
              <a:gd name="T71" fmla="*/ 337887 h 1229875"/>
              <a:gd name="T72" fmla="*/ 727555 w 1228409"/>
              <a:gd name="T73" fmla="*/ 350401 h 1229875"/>
              <a:gd name="T74" fmla="*/ 602263 w 1228409"/>
              <a:gd name="T75" fmla="*/ 387944 h 1229875"/>
              <a:gd name="T76" fmla="*/ 564675 w 1228409"/>
              <a:gd name="T77" fmla="*/ 400458 h 1229875"/>
              <a:gd name="T78" fmla="*/ 527088 w 1228409"/>
              <a:gd name="T79" fmla="*/ 412972 h 1229875"/>
              <a:gd name="T80" fmla="*/ 451911 w 1228409"/>
              <a:gd name="T81" fmla="*/ 400458 h 1229875"/>
              <a:gd name="T82" fmla="*/ 426853 w 1228409"/>
              <a:gd name="T83" fmla="*/ 362915 h 1229875"/>
              <a:gd name="T84" fmla="*/ 389265 w 1228409"/>
              <a:gd name="T85" fmla="*/ 287830 h 1229875"/>
              <a:gd name="T86" fmla="*/ 351677 w 1228409"/>
              <a:gd name="T87" fmla="*/ 262801 h 1229875"/>
              <a:gd name="T88" fmla="*/ 326619 w 1228409"/>
              <a:gd name="T89" fmla="*/ 237771 h 1229875"/>
              <a:gd name="T90" fmla="*/ 289031 w 1228409"/>
              <a:gd name="T91" fmla="*/ 212743 h 1229875"/>
              <a:gd name="T92" fmla="*/ 213856 w 1228409"/>
              <a:gd name="T93" fmla="*/ 150171 h 1229875"/>
              <a:gd name="T94" fmla="*/ 201327 w 1228409"/>
              <a:gd name="T95" fmla="*/ 112629 h 1229875"/>
              <a:gd name="T96" fmla="*/ 138681 w 1228409"/>
              <a:gd name="T97" fmla="*/ 37543 h 1229875"/>
              <a:gd name="T98" fmla="*/ 101093 w 1228409"/>
              <a:gd name="T99" fmla="*/ 25029 h 1229875"/>
              <a:gd name="T100" fmla="*/ 25918 w 1228409"/>
              <a:gd name="T101" fmla="*/ 12514 h 12298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228409" h="1229875">
                <a:moveTo>
                  <a:pt x="76015" y="0"/>
                </a:moveTo>
                <a:cubicBezTo>
                  <a:pt x="58738" y="20156"/>
                  <a:pt x="-34115" y="77762"/>
                  <a:pt x="13384" y="125260"/>
                </a:cubicBezTo>
                <a:cubicBezTo>
                  <a:pt x="22721" y="134596"/>
                  <a:pt x="38437" y="133611"/>
                  <a:pt x="50963" y="137786"/>
                </a:cubicBezTo>
                <a:cubicBezTo>
                  <a:pt x="76015" y="154487"/>
                  <a:pt x="109418" y="162838"/>
                  <a:pt x="126119" y="187890"/>
                </a:cubicBezTo>
                <a:cubicBezTo>
                  <a:pt x="137496" y="204956"/>
                  <a:pt x="156393" y="238622"/>
                  <a:pt x="176223" y="250521"/>
                </a:cubicBezTo>
                <a:cubicBezTo>
                  <a:pt x="187545" y="257314"/>
                  <a:pt x="201991" y="257142"/>
                  <a:pt x="213801" y="263047"/>
                </a:cubicBezTo>
                <a:cubicBezTo>
                  <a:pt x="227266" y="269780"/>
                  <a:pt x="238853" y="279748"/>
                  <a:pt x="251379" y="288099"/>
                </a:cubicBezTo>
                <a:cubicBezTo>
                  <a:pt x="313293" y="380969"/>
                  <a:pt x="295578" y="333731"/>
                  <a:pt x="314009" y="425885"/>
                </a:cubicBezTo>
                <a:cubicBezTo>
                  <a:pt x="318184" y="580373"/>
                  <a:pt x="326535" y="734804"/>
                  <a:pt x="326535" y="889348"/>
                </a:cubicBezTo>
                <a:cubicBezTo>
                  <a:pt x="326535" y="1027762"/>
                  <a:pt x="312258" y="948205"/>
                  <a:pt x="288957" y="1064712"/>
                </a:cubicBezTo>
                <a:lnTo>
                  <a:pt x="276431" y="1127342"/>
                </a:lnTo>
                <a:cubicBezTo>
                  <a:pt x="280606" y="1152394"/>
                  <a:pt x="267420" y="1189038"/>
                  <a:pt x="288957" y="1202499"/>
                </a:cubicBezTo>
                <a:cubicBezTo>
                  <a:pt x="417508" y="1282844"/>
                  <a:pt x="369906" y="1163042"/>
                  <a:pt x="364113" y="1139868"/>
                </a:cubicBezTo>
                <a:cubicBezTo>
                  <a:pt x="371252" y="1061344"/>
                  <a:pt x="373290" y="1001007"/>
                  <a:pt x="389165" y="926926"/>
                </a:cubicBezTo>
                <a:cubicBezTo>
                  <a:pt x="396379" y="893260"/>
                  <a:pt x="409348" y="860803"/>
                  <a:pt x="414217" y="826718"/>
                </a:cubicBezTo>
                <a:cubicBezTo>
                  <a:pt x="419594" y="789081"/>
                  <a:pt x="428280" y="716699"/>
                  <a:pt x="439269" y="676405"/>
                </a:cubicBezTo>
                <a:cubicBezTo>
                  <a:pt x="446217" y="650928"/>
                  <a:pt x="455970" y="626301"/>
                  <a:pt x="464321" y="601249"/>
                </a:cubicBezTo>
                <a:lnTo>
                  <a:pt x="476848" y="563671"/>
                </a:lnTo>
                <a:cubicBezTo>
                  <a:pt x="485100" y="538916"/>
                  <a:pt x="492351" y="506175"/>
                  <a:pt x="514426" y="488515"/>
                </a:cubicBezTo>
                <a:cubicBezTo>
                  <a:pt x="524736" y="480267"/>
                  <a:pt x="540462" y="482401"/>
                  <a:pt x="552004" y="475989"/>
                </a:cubicBezTo>
                <a:cubicBezTo>
                  <a:pt x="578324" y="461367"/>
                  <a:pt x="602108" y="442586"/>
                  <a:pt x="627160" y="425885"/>
                </a:cubicBezTo>
                <a:cubicBezTo>
                  <a:pt x="639686" y="417534"/>
                  <a:pt x="650456" y="405594"/>
                  <a:pt x="664738" y="400833"/>
                </a:cubicBezTo>
                <a:cubicBezTo>
                  <a:pt x="689790" y="392482"/>
                  <a:pt x="714275" y="382186"/>
                  <a:pt x="739894" y="375781"/>
                </a:cubicBezTo>
                <a:cubicBezTo>
                  <a:pt x="773297" y="367430"/>
                  <a:pt x="807438" y="361617"/>
                  <a:pt x="840102" y="350729"/>
                </a:cubicBezTo>
                <a:lnTo>
                  <a:pt x="952837" y="313151"/>
                </a:lnTo>
                <a:cubicBezTo>
                  <a:pt x="965363" y="308976"/>
                  <a:pt x="977606" y="303827"/>
                  <a:pt x="990415" y="300625"/>
                </a:cubicBezTo>
                <a:cubicBezTo>
                  <a:pt x="1053328" y="284897"/>
                  <a:pt x="1024187" y="293543"/>
                  <a:pt x="1078097" y="275573"/>
                </a:cubicBezTo>
                <a:cubicBezTo>
                  <a:pt x="1098974" y="279748"/>
                  <a:pt x="1120073" y="282935"/>
                  <a:pt x="1140727" y="288099"/>
                </a:cubicBezTo>
                <a:cubicBezTo>
                  <a:pt x="1153536" y="291301"/>
                  <a:pt x="1165101" y="300625"/>
                  <a:pt x="1178305" y="300625"/>
                </a:cubicBezTo>
                <a:cubicBezTo>
                  <a:pt x="1195520" y="300625"/>
                  <a:pt x="1211708" y="292274"/>
                  <a:pt x="1228409" y="288099"/>
                </a:cubicBezTo>
                <a:cubicBezTo>
                  <a:pt x="1224234" y="263047"/>
                  <a:pt x="1236550" y="227704"/>
                  <a:pt x="1215883" y="212942"/>
                </a:cubicBezTo>
                <a:cubicBezTo>
                  <a:pt x="1199781" y="201441"/>
                  <a:pt x="1076336" y="246933"/>
                  <a:pt x="1065571" y="250521"/>
                </a:cubicBezTo>
                <a:cubicBezTo>
                  <a:pt x="1053045" y="254696"/>
                  <a:pt x="1038979" y="255723"/>
                  <a:pt x="1027993" y="263047"/>
                </a:cubicBezTo>
                <a:cubicBezTo>
                  <a:pt x="985438" y="291417"/>
                  <a:pt x="974885" y="303213"/>
                  <a:pt x="915258" y="313151"/>
                </a:cubicBezTo>
                <a:cubicBezTo>
                  <a:pt x="890206" y="317326"/>
                  <a:pt x="865006" y="320696"/>
                  <a:pt x="840102" y="325677"/>
                </a:cubicBezTo>
                <a:cubicBezTo>
                  <a:pt x="823221" y="329053"/>
                  <a:pt x="806803" y="334468"/>
                  <a:pt x="789998" y="338203"/>
                </a:cubicBezTo>
                <a:cubicBezTo>
                  <a:pt x="769215" y="342821"/>
                  <a:pt x="748151" y="346111"/>
                  <a:pt x="727368" y="350729"/>
                </a:cubicBezTo>
                <a:cubicBezTo>
                  <a:pt x="670576" y="363349"/>
                  <a:pt x="664558" y="367490"/>
                  <a:pt x="602108" y="388307"/>
                </a:cubicBezTo>
                <a:lnTo>
                  <a:pt x="564530" y="400833"/>
                </a:lnTo>
                <a:lnTo>
                  <a:pt x="526952" y="413359"/>
                </a:lnTo>
                <a:cubicBezTo>
                  <a:pt x="501900" y="409184"/>
                  <a:pt x="474512" y="412191"/>
                  <a:pt x="451795" y="400833"/>
                </a:cubicBezTo>
                <a:cubicBezTo>
                  <a:pt x="438330" y="394101"/>
                  <a:pt x="433476" y="376720"/>
                  <a:pt x="426743" y="363255"/>
                </a:cubicBezTo>
                <a:cubicBezTo>
                  <a:pt x="406368" y="322504"/>
                  <a:pt x="425063" y="323997"/>
                  <a:pt x="389165" y="288099"/>
                </a:cubicBezTo>
                <a:cubicBezTo>
                  <a:pt x="378520" y="277454"/>
                  <a:pt x="363342" y="272452"/>
                  <a:pt x="351587" y="263047"/>
                </a:cubicBezTo>
                <a:cubicBezTo>
                  <a:pt x="342365" y="255669"/>
                  <a:pt x="335757" y="245372"/>
                  <a:pt x="326535" y="237994"/>
                </a:cubicBezTo>
                <a:cubicBezTo>
                  <a:pt x="314780" y="228589"/>
                  <a:pt x="300522" y="222580"/>
                  <a:pt x="288957" y="212942"/>
                </a:cubicBezTo>
                <a:cubicBezTo>
                  <a:pt x="192511" y="132570"/>
                  <a:pt x="307100" y="212511"/>
                  <a:pt x="213801" y="150312"/>
                </a:cubicBezTo>
                <a:cubicBezTo>
                  <a:pt x="209626" y="137786"/>
                  <a:pt x="207180" y="124544"/>
                  <a:pt x="201275" y="112734"/>
                </a:cubicBezTo>
                <a:cubicBezTo>
                  <a:pt x="189722" y="89627"/>
                  <a:pt x="159422" y="51429"/>
                  <a:pt x="138645" y="37578"/>
                </a:cubicBezTo>
                <a:cubicBezTo>
                  <a:pt x="127659" y="30254"/>
                  <a:pt x="113956" y="27916"/>
                  <a:pt x="101067" y="25052"/>
                </a:cubicBezTo>
                <a:cubicBezTo>
                  <a:pt x="76274" y="19542"/>
                  <a:pt x="25911" y="12526"/>
                  <a:pt x="25911" y="12526"/>
                </a:cubicBezTo>
              </a:path>
            </a:pathLst>
          </a:custGeom>
          <a:solidFill>
            <a:srgbClr val="00B0F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fr-FR"/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showimage">
            <a:extLst>
              <a:ext uri="{FF2B5EF4-FFF2-40B4-BE49-F238E27FC236}">
                <a16:creationId xmlns:a16="http://schemas.microsoft.com/office/drawing/2014/main" id="{F1495495-D61D-AC1B-3D48-4E8BB1CA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>
            <a:fillRect/>
          </a:stretch>
        </p:blipFill>
        <p:spPr bwMode="auto">
          <a:xfrm>
            <a:off x="0" y="165100"/>
            <a:ext cx="9144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6">
            <a:extLst>
              <a:ext uri="{FF2B5EF4-FFF2-40B4-BE49-F238E27FC236}">
                <a16:creationId xmlns:a16="http://schemas.microsoft.com/office/drawing/2014/main" id="{EC67C888-A574-4467-71B1-86FADCA08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292100"/>
            <a:ext cx="2417762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Insertions ligamentaires</a:t>
            </a:r>
          </a:p>
        </p:txBody>
      </p:sp>
      <p:sp>
        <p:nvSpPr>
          <p:cNvPr id="40963" name="Text Box 7">
            <a:extLst>
              <a:ext uri="{FF2B5EF4-FFF2-40B4-BE49-F238E27FC236}">
                <a16:creationId xmlns:a16="http://schemas.microsoft.com/office/drawing/2014/main" id="{2B13D855-2C83-E949-8A9B-26B23EA4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38" y="369888"/>
            <a:ext cx="1881187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Crête iliaque</a:t>
            </a:r>
          </a:p>
        </p:txBody>
      </p:sp>
      <p:sp>
        <p:nvSpPr>
          <p:cNvPr id="40964" name="Text Box 8">
            <a:extLst>
              <a:ext uri="{FF2B5EF4-FFF2-40B4-BE49-F238E27FC236}">
                <a16:creationId xmlns:a16="http://schemas.microsoft.com/office/drawing/2014/main" id="{E9276D90-18D4-A7D5-05A7-E5D23F8D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344488"/>
            <a:ext cx="2417762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Tubercule de la crête</a:t>
            </a:r>
          </a:p>
        </p:txBody>
      </p:sp>
      <p:sp>
        <p:nvSpPr>
          <p:cNvPr id="40965" name="Text Box 9">
            <a:extLst>
              <a:ext uri="{FF2B5EF4-FFF2-40B4-BE49-F238E27FC236}">
                <a16:creationId xmlns:a16="http://schemas.microsoft.com/office/drawing/2014/main" id="{06B8B000-930E-2558-945F-7E8DD6CA2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988" y="800100"/>
            <a:ext cx="15049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Face glutéale</a:t>
            </a:r>
          </a:p>
        </p:txBody>
      </p:sp>
      <p:sp>
        <p:nvSpPr>
          <p:cNvPr id="40966" name="Text Box 10">
            <a:extLst>
              <a:ext uri="{FF2B5EF4-FFF2-40B4-BE49-F238E27FC236}">
                <a16:creationId xmlns:a16="http://schemas.microsoft.com/office/drawing/2014/main" id="{E9653173-CC21-BEE3-53C7-97F801862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3" y="1365250"/>
            <a:ext cx="1360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Epine iliaque antérosupérieure</a:t>
            </a:r>
          </a:p>
        </p:txBody>
      </p:sp>
      <p:sp>
        <p:nvSpPr>
          <p:cNvPr id="40967" name="Text Box 11">
            <a:extLst>
              <a:ext uri="{FF2B5EF4-FFF2-40B4-BE49-F238E27FC236}">
                <a16:creationId xmlns:a16="http://schemas.microsoft.com/office/drawing/2014/main" id="{13DCAD28-A7E5-3CB1-7B7E-C0F60F854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3" y="2932113"/>
            <a:ext cx="1360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Epine iliaque antéroinférieure</a:t>
            </a:r>
          </a:p>
        </p:txBody>
      </p:sp>
      <p:sp>
        <p:nvSpPr>
          <p:cNvPr id="40968" name="Text Box 12">
            <a:extLst>
              <a:ext uri="{FF2B5EF4-FFF2-40B4-BE49-F238E27FC236}">
                <a16:creationId xmlns:a16="http://schemas.microsoft.com/office/drawing/2014/main" id="{FC98E57B-1539-C558-B228-1B962B386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575" y="3902075"/>
            <a:ext cx="1114425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Branche supérieure du pubis</a:t>
            </a:r>
          </a:p>
        </p:txBody>
      </p:sp>
      <p:sp>
        <p:nvSpPr>
          <p:cNvPr id="40969" name="Text Box 13">
            <a:extLst>
              <a:ext uri="{FF2B5EF4-FFF2-40B4-BE49-F238E27FC236}">
                <a16:creationId xmlns:a16="http://schemas.microsoft.com/office/drawing/2014/main" id="{87A63804-398E-AAF6-F782-902DD5096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5105400"/>
            <a:ext cx="1114425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Branche inférieure du pubis</a:t>
            </a:r>
          </a:p>
        </p:txBody>
      </p:sp>
      <p:sp>
        <p:nvSpPr>
          <p:cNvPr id="40970" name="Text Box 14">
            <a:extLst>
              <a:ext uri="{FF2B5EF4-FFF2-40B4-BE49-F238E27FC236}">
                <a16:creationId xmlns:a16="http://schemas.microsoft.com/office/drawing/2014/main" id="{C9F3209A-1423-276D-A24B-DC43863D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563" y="6192838"/>
            <a:ext cx="172402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Branche de l</a:t>
            </a:r>
            <a:r>
              <a:rPr lang="ja-JP" altLang="fr-FR" sz="1200">
                <a:latin typeface="Arial" panose="020B0604020202020204" pitchFamily="34" charset="0"/>
              </a:rPr>
              <a:t>’</a:t>
            </a:r>
            <a:r>
              <a:rPr lang="fr-FR" altLang="ja-JP" sz="1200">
                <a:latin typeface="Arial" panose="020B0604020202020204" pitchFamily="34" charset="0"/>
              </a:rPr>
              <a:t>ischium</a:t>
            </a:r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0971" name="Text Box 15">
            <a:extLst>
              <a:ext uri="{FF2B5EF4-FFF2-40B4-BE49-F238E27FC236}">
                <a16:creationId xmlns:a16="http://schemas.microsoft.com/office/drawing/2014/main" id="{07B5F0FC-CECC-BE4B-26FE-6896ACB4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889625"/>
            <a:ext cx="172402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Tubérosité ischiatique</a:t>
            </a:r>
          </a:p>
        </p:txBody>
      </p:sp>
      <p:sp>
        <p:nvSpPr>
          <p:cNvPr id="40972" name="Text Box 17">
            <a:extLst>
              <a:ext uri="{FF2B5EF4-FFF2-40B4-BE49-F238E27FC236}">
                <a16:creationId xmlns:a16="http://schemas.microsoft.com/office/drawing/2014/main" id="{C31FA6CD-CD81-B805-8E2A-2A99850F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763" y="5391150"/>
            <a:ext cx="1724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Petite incisure ischiatique</a:t>
            </a:r>
          </a:p>
        </p:txBody>
      </p:sp>
      <p:sp>
        <p:nvSpPr>
          <p:cNvPr id="40973" name="Text Box 18">
            <a:extLst>
              <a:ext uri="{FF2B5EF4-FFF2-40B4-BE49-F238E27FC236}">
                <a16:creationId xmlns:a16="http://schemas.microsoft.com/office/drawing/2014/main" id="{586F0B73-A031-B728-DC9A-295AEFF9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371975"/>
            <a:ext cx="150653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Épine ischiatique</a:t>
            </a:r>
          </a:p>
        </p:txBody>
      </p:sp>
      <p:sp>
        <p:nvSpPr>
          <p:cNvPr id="40974" name="Text Box 19">
            <a:extLst>
              <a:ext uri="{FF2B5EF4-FFF2-40B4-BE49-F238E27FC236}">
                <a16:creationId xmlns:a16="http://schemas.microsoft.com/office/drawing/2014/main" id="{C0F8B023-1E6B-E10A-92AC-D8546734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3949700"/>
            <a:ext cx="1376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Corps de l</a:t>
            </a:r>
            <a:r>
              <a:rPr lang="ja-JP" altLang="fr-FR" sz="1200">
                <a:latin typeface="Arial" panose="020B0604020202020204" pitchFamily="34" charset="0"/>
              </a:rPr>
              <a:t>’</a:t>
            </a:r>
            <a:r>
              <a:rPr lang="fr-FR" altLang="ja-JP" sz="1200">
                <a:latin typeface="Arial" panose="020B0604020202020204" pitchFamily="34" charset="0"/>
              </a:rPr>
              <a:t>ischium</a:t>
            </a:r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0975" name="Text Box 20">
            <a:extLst>
              <a:ext uri="{FF2B5EF4-FFF2-40B4-BE49-F238E27FC236}">
                <a16:creationId xmlns:a16="http://schemas.microsoft.com/office/drawing/2014/main" id="{47436191-66FC-47AC-3F5B-27E00A965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3271838"/>
            <a:ext cx="1360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Epine iliaque postéroinférieure</a:t>
            </a:r>
          </a:p>
        </p:txBody>
      </p:sp>
      <p:sp>
        <p:nvSpPr>
          <p:cNvPr id="40976" name="Text Box 21">
            <a:extLst>
              <a:ext uri="{FF2B5EF4-FFF2-40B4-BE49-F238E27FC236}">
                <a16:creationId xmlns:a16="http://schemas.microsoft.com/office/drawing/2014/main" id="{379EBD93-6F9F-30AD-4BAD-EB543908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88" y="911225"/>
            <a:ext cx="14319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Epine iliaque postérosupérieure</a:t>
            </a:r>
          </a:p>
        </p:txBody>
      </p:sp>
      <p:sp>
        <p:nvSpPr>
          <p:cNvPr id="40977" name="Text Box 22">
            <a:extLst>
              <a:ext uri="{FF2B5EF4-FFF2-40B4-BE49-F238E27FC236}">
                <a16:creationId xmlns:a16="http://schemas.microsoft.com/office/drawing/2014/main" id="{3D17E674-EDAD-68FD-6DE8-616307AD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595313"/>
            <a:ext cx="20716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Surface articulaire du sacrum</a:t>
            </a:r>
          </a:p>
        </p:txBody>
      </p:sp>
      <p:sp>
        <p:nvSpPr>
          <p:cNvPr id="40978" name="Text Box 23">
            <a:extLst>
              <a:ext uri="{FF2B5EF4-FFF2-40B4-BE49-F238E27FC236}">
                <a16:creationId xmlns:a16="http://schemas.microsoft.com/office/drawing/2014/main" id="{3D458082-C1AB-8CED-9CD9-EC360746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713"/>
            <a:ext cx="15779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Fosse iliaque</a:t>
            </a:r>
          </a:p>
        </p:txBody>
      </p:sp>
      <p:sp>
        <p:nvSpPr>
          <p:cNvPr id="40979" name="Text Box 24">
            <a:extLst>
              <a:ext uri="{FF2B5EF4-FFF2-40B4-BE49-F238E27FC236}">
                <a16:creationId xmlns:a16="http://schemas.microsoft.com/office/drawing/2014/main" id="{E993D989-235D-7EF4-2AA8-7E5D41DE9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0813"/>
            <a:ext cx="10350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Ligne arquée</a:t>
            </a:r>
          </a:p>
        </p:txBody>
      </p:sp>
      <p:sp>
        <p:nvSpPr>
          <p:cNvPr id="40980" name="Text Box 25">
            <a:extLst>
              <a:ext uri="{FF2B5EF4-FFF2-40B4-BE49-F238E27FC236}">
                <a16:creationId xmlns:a16="http://schemas.microsoft.com/office/drawing/2014/main" id="{27F0FEDF-BA34-A504-18FD-535416CA6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775" y="1855788"/>
            <a:ext cx="14414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Corps de l</a:t>
            </a:r>
            <a:r>
              <a:rPr lang="ja-JP" altLang="fr-FR" sz="1200">
                <a:latin typeface="Arial" panose="020B0604020202020204" pitchFamily="34" charset="0"/>
              </a:rPr>
              <a:t>’</a:t>
            </a:r>
            <a:r>
              <a:rPr lang="fr-FR" altLang="ja-JP" sz="1200">
                <a:latin typeface="Arial" panose="020B0604020202020204" pitchFamily="34" charset="0"/>
              </a:rPr>
              <a:t>ilium</a:t>
            </a:r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0981" name="Text Box 26">
            <a:extLst>
              <a:ext uri="{FF2B5EF4-FFF2-40B4-BE49-F238E27FC236}">
                <a16:creationId xmlns:a16="http://schemas.microsoft.com/office/drawing/2014/main" id="{9192B9D2-71D2-ACC3-C68C-A09045A03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9488"/>
            <a:ext cx="11207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Tubérosité iliaque</a:t>
            </a:r>
          </a:p>
        </p:txBody>
      </p:sp>
      <p:sp>
        <p:nvSpPr>
          <p:cNvPr id="40982" name="Text Box 27">
            <a:extLst>
              <a:ext uri="{FF2B5EF4-FFF2-40B4-BE49-F238E27FC236}">
                <a16:creationId xmlns:a16="http://schemas.microsoft.com/office/drawing/2014/main" id="{EF3EEFAD-0CAE-9BB5-FDC7-58294693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24150"/>
            <a:ext cx="10334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Sillon obturateur</a:t>
            </a:r>
          </a:p>
        </p:txBody>
      </p:sp>
      <p:sp>
        <p:nvSpPr>
          <p:cNvPr id="40983" name="Text Box 28">
            <a:extLst>
              <a:ext uri="{FF2B5EF4-FFF2-40B4-BE49-F238E27FC236}">
                <a16:creationId xmlns:a16="http://schemas.microsoft.com/office/drawing/2014/main" id="{B9CA9BB9-E878-DBC9-FFE6-D7099D65D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60713"/>
            <a:ext cx="10334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Ligne pectinée</a:t>
            </a:r>
          </a:p>
        </p:txBody>
      </p:sp>
      <p:sp>
        <p:nvSpPr>
          <p:cNvPr id="40984" name="Text Box 29">
            <a:extLst>
              <a:ext uri="{FF2B5EF4-FFF2-40B4-BE49-F238E27FC236}">
                <a16:creationId xmlns:a16="http://schemas.microsoft.com/office/drawing/2014/main" id="{31648AD5-07A3-C401-753D-83386313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9975"/>
            <a:ext cx="1120775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Branche supérieure du pubis</a:t>
            </a:r>
          </a:p>
        </p:txBody>
      </p:sp>
      <p:sp>
        <p:nvSpPr>
          <p:cNvPr id="40985" name="Text Box 30">
            <a:extLst>
              <a:ext uri="{FF2B5EF4-FFF2-40B4-BE49-F238E27FC236}">
                <a16:creationId xmlns:a16="http://schemas.microsoft.com/office/drawing/2014/main" id="{9FA9E6A9-0E33-43B4-2788-18A60672D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1175"/>
            <a:ext cx="10636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Tubercule du pubis</a:t>
            </a:r>
          </a:p>
        </p:txBody>
      </p:sp>
      <p:sp>
        <p:nvSpPr>
          <p:cNvPr id="40986" name="Text Box 31">
            <a:extLst>
              <a:ext uri="{FF2B5EF4-FFF2-40B4-BE49-F238E27FC236}">
                <a16:creationId xmlns:a16="http://schemas.microsoft.com/office/drawing/2014/main" id="{A26D6085-3AC1-53F6-0D40-2EBA73A5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2200"/>
            <a:ext cx="11064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Crête pubienne</a:t>
            </a:r>
          </a:p>
        </p:txBody>
      </p:sp>
      <p:sp>
        <p:nvSpPr>
          <p:cNvPr id="40987" name="Text Box 32">
            <a:extLst>
              <a:ext uri="{FF2B5EF4-FFF2-40B4-BE49-F238E27FC236}">
                <a16:creationId xmlns:a16="http://schemas.microsoft.com/office/drawing/2014/main" id="{5AF2ABA0-148E-7645-FFFC-578A3DB0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5925"/>
            <a:ext cx="14414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Corps du pubis</a:t>
            </a:r>
          </a:p>
        </p:txBody>
      </p:sp>
      <p:sp>
        <p:nvSpPr>
          <p:cNvPr id="40988" name="Text Box 33">
            <a:extLst>
              <a:ext uri="{FF2B5EF4-FFF2-40B4-BE49-F238E27FC236}">
                <a16:creationId xmlns:a16="http://schemas.microsoft.com/office/drawing/2014/main" id="{443C9468-CDA8-BBDF-EC21-7DEB584A2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6775"/>
            <a:ext cx="2297113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Branche inférieure du pubis</a:t>
            </a:r>
          </a:p>
        </p:txBody>
      </p:sp>
      <p:sp>
        <p:nvSpPr>
          <p:cNvPr id="40989" name="Text Box 34">
            <a:extLst>
              <a:ext uri="{FF2B5EF4-FFF2-40B4-BE49-F238E27FC236}">
                <a16:creationId xmlns:a16="http://schemas.microsoft.com/office/drawing/2014/main" id="{F0F0EFAE-3CBB-9E92-BACC-7609492DA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6192838"/>
            <a:ext cx="18478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Branche de l</a:t>
            </a:r>
            <a:r>
              <a:rPr lang="ja-JP" altLang="fr-FR" sz="1200">
                <a:latin typeface="Arial" panose="020B0604020202020204" pitchFamily="34" charset="0"/>
              </a:rPr>
              <a:t>’</a:t>
            </a:r>
            <a:r>
              <a:rPr lang="fr-FR" altLang="ja-JP" sz="1200">
                <a:latin typeface="Arial" panose="020B0604020202020204" pitchFamily="34" charset="0"/>
              </a:rPr>
              <a:t>ischium</a:t>
            </a:r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0990" name="Text Box 35">
            <a:extLst>
              <a:ext uri="{FF2B5EF4-FFF2-40B4-BE49-F238E27FC236}">
                <a16:creationId xmlns:a16="http://schemas.microsoft.com/office/drawing/2014/main" id="{4E454CDF-7C6A-BEE6-5B72-B2EBE318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50" y="5902325"/>
            <a:ext cx="18478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Tubérosité ischiatique</a:t>
            </a:r>
          </a:p>
        </p:txBody>
      </p:sp>
      <p:sp>
        <p:nvSpPr>
          <p:cNvPr id="40992" name="ZoneTexte 1">
            <a:extLst>
              <a:ext uri="{FF2B5EF4-FFF2-40B4-BE49-F238E27FC236}">
                <a16:creationId xmlns:a16="http://schemas.microsoft.com/office/drawing/2014/main" id="{37EA34FD-D074-3021-33E9-86D237AC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52388"/>
            <a:ext cx="22653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Vue endopelvienne</a:t>
            </a:r>
          </a:p>
        </p:txBody>
      </p:sp>
      <p:sp>
        <p:nvSpPr>
          <p:cNvPr id="40993" name="Rectangle 2">
            <a:extLst>
              <a:ext uri="{FF2B5EF4-FFF2-40B4-BE49-F238E27FC236}">
                <a16:creationId xmlns:a16="http://schemas.microsoft.com/office/drawing/2014/main" id="{6CB2987B-5E4C-D0BB-311A-96E90B76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39688"/>
            <a:ext cx="18811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Vue exopelvienne</a:t>
            </a:r>
          </a:p>
        </p:txBody>
      </p:sp>
      <p:sp>
        <p:nvSpPr>
          <p:cNvPr id="40994" name="ZoneTexte 1">
            <a:extLst>
              <a:ext uri="{FF2B5EF4-FFF2-40B4-BE49-F238E27FC236}">
                <a16:creationId xmlns:a16="http://schemas.microsoft.com/office/drawing/2014/main" id="{0471155D-69FA-009E-ACEE-EE28EAF20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065338"/>
            <a:ext cx="167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>
                <a:solidFill>
                  <a:srgbClr val="C00000"/>
                </a:solidFill>
              </a:rPr>
              <a:t>Muscle iliaque</a:t>
            </a:r>
          </a:p>
        </p:txBody>
      </p:sp>
      <p:sp>
        <p:nvSpPr>
          <p:cNvPr id="40995" name="Rectangle 2">
            <a:extLst>
              <a:ext uri="{FF2B5EF4-FFF2-40B4-BE49-F238E27FC236}">
                <a16:creationId xmlns:a16="http://schemas.microsoft.com/office/drawing/2014/main" id="{9C940610-66A0-2261-C27B-81503351C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2265363"/>
            <a:ext cx="1808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>
                <a:solidFill>
                  <a:srgbClr val="C00000"/>
                </a:solidFill>
              </a:rPr>
              <a:t>Muscles glutéaux</a:t>
            </a:r>
            <a:endParaRPr lang="fr-FR" altLang="fr-FR" sz="1800"/>
          </a:p>
        </p:txBody>
      </p:sp>
      <p:sp>
        <p:nvSpPr>
          <p:cNvPr id="40996" name="Rectangle 1">
            <a:extLst>
              <a:ext uri="{FF2B5EF4-FFF2-40B4-BE49-F238E27FC236}">
                <a16:creationId xmlns:a16="http://schemas.microsoft.com/office/drawing/2014/main" id="{E43C9AB7-7FF6-D4B1-AC8A-21B3A116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798888"/>
            <a:ext cx="2033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>
                <a:latin typeface="Arial" panose="020B0604020202020204" pitchFamily="34" charset="0"/>
              </a:rPr>
              <a:t>Grande incisure ischiatique</a:t>
            </a:r>
            <a:endParaRPr lang="fr-FR" altLang="fr-FR" sz="12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914FA7F-4D0E-6FE5-6429-78F5E117835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30838" y="3503613"/>
            <a:ext cx="285750" cy="3730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240AA8E-DF17-6A26-5ECE-403E7A8F3D3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38525" y="3317875"/>
            <a:ext cx="263525" cy="5969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99" name="Rectangle 1">
            <a:extLst>
              <a:ext uri="{FF2B5EF4-FFF2-40B4-BE49-F238E27FC236}">
                <a16:creationId xmlns:a16="http://schemas.microsoft.com/office/drawing/2014/main" id="{A6718AAC-D2BC-ABD4-F7E9-AF5CC06E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6400800"/>
            <a:ext cx="148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/>
              <a:t>Os coxal droit</a:t>
            </a:r>
            <a:endParaRPr lang="fr-FR" altLang="fr-FR" sz="1800"/>
          </a:p>
        </p:txBody>
      </p:sp>
      <p:sp>
        <p:nvSpPr>
          <p:cNvPr id="4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showimage">
            <a:extLst>
              <a:ext uri="{FF2B5EF4-FFF2-40B4-BE49-F238E27FC236}">
                <a16:creationId xmlns:a16="http://schemas.microsoft.com/office/drawing/2014/main" id="{1B9E8875-9B87-2CE7-302A-FB6F920F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7" t="11986" b="11844"/>
          <a:stretch>
            <a:fillRect/>
          </a:stretch>
        </p:blipFill>
        <p:spPr bwMode="auto">
          <a:xfrm>
            <a:off x="2257425" y="987425"/>
            <a:ext cx="47752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6">
            <a:extLst>
              <a:ext uri="{FF2B5EF4-FFF2-40B4-BE49-F238E27FC236}">
                <a16:creationId xmlns:a16="http://schemas.microsoft.com/office/drawing/2014/main" id="{C837492B-97D1-A295-FECC-8F99400C2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0"/>
            <a:ext cx="2065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>
                <a:solidFill>
                  <a:schemeClr val="accent2"/>
                </a:solidFill>
                <a:latin typeface="Arial" panose="020B0604020202020204" pitchFamily="34" charset="0"/>
              </a:rPr>
              <a:t>Acetabulum</a:t>
            </a:r>
          </a:p>
        </p:txBody>
      </p:sp>
      <p:sp>
        <p:nvSpPr>
          <p:cNvPr id="41987" name="Text Box 7">
            <a:extLst>
              <a:ext uri="{FF2B5EF4-FFF2-40B4-BE49-F238E27FC236}">
                <a16:creationId xmlns:a16="http://schemas.microsoft.com/office/drawing/2014/main" id="{2EBD458D-4CFF-3303-7F4C-EA34A9474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1074738"/>
            <a:ext cx="31003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600">
                <a:latin typeface="Arial" panose="020B0604020202020204" pitchFamily="34" charset="0"/>
              </a:rPr>
              <a:t>Labrum acétabulaire</a:t>
            </a:r>
          </a:p>
        </p:txBody>
      </p:sp>
      <p:sp>
        <p:nvSpPr>
          <p:cNvPr id="41988" name="Text Box 8">
            <a:extLst>
              <a:ext uri="{FF2B5EF4-FFF2-40B4-BE49-F238E27FC236}">
                <a16:creationId xmlns:a16="http://schemas.microsoft.com/office/drawing/2014/main" id="{9D8934EB-6A6C-8500-BA92-2B26173C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00" y="1508125"/>
            <a:ext cx="3100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Fosse acétabulaire</a:t>
            </a:r>
          </a:p>
        </p:txBody>
      </p:sp>
      <p:sp>
        <p:nvSpPr>
          <p:cNvPr id="41989" name="Text Box 9">
            <a:extLst>
              <a:ext uri="{FF2B5EF4-FFF2-40B4-BE49-F238E27FC236}">
                <a16:creationId xmlns:a16="http://schemas.microsoft.com/office/drawing/2014/main" id="{281DF9C2-79F7-F976-485A-5191666A5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798638"/>
            <a:ext cx="31003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600">
                <a:latin typeface="Arial" panose="020B0604020202020204" pitchFamily="34" charset="0"/>
              </a:rPr>
              <a:t>Surface semilunaire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738DC37F-1C6D-A97B-9E6E-F293233CB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4962525"/>
            <a:ext cx="14446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Foramen acétabulaire</a:t>
            </a:r>
          </a:p>
        </p:txBody>
      </p:sp>
      <p:sp>
        <p:nvSpPr>
          <p:cNvPr id="41991" name="Text Box 11">
            <a:extLst>
              <a:ext uri="{FF2B5EF4-FFF2-40B4-BE49-F238E27FC236}">
                <a16:creationId xmlns:a16="http://schemas.microsoft.com/office/drawing/2014/main" id="{02056003-3BE1-7315-19FF-291B5EDA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6049963"/>
            <a:ext cx="2881312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600">
                <a:latin typeface="Arial" panose="020B0604020202020204" pitchFamily="34" charset="0"/>
              </a:rPr>
              <a:t>Ligament</a:t>
            </a:r>
            <a:br>
              <a:rPr lang="fr-FR" altLang="fr-FR" sz="1600">
                <a:latin typeface="Arial" panose="020B0604020202020204" pitchFamily="34" charset="0"/>
              </a:rPr>
            </a:br>
            <a:r>
              <a:rPr lang="fr-FR" altLang="fr-FR" sz="1600">
                <a:latin typeface="Arial" panose="020B0604020202020204" pitchFamily="34" charset="0"/>
              </a:rPr>
              <a:t>transverse acétabulaire</a:t>
            </a:r>
          </a:p>
        </p:txBody>
      </p:sp>
      <p:sp>
        <p:nvSpPr>
          <p:cNvPr id="41992" name="Text Box 12">
            <a:extLst>
              <a:ext uri="{FF2B5EF4-FFF2-40B4-BE49-F238E27FC236}">
                <a16:creationId xmlns:a16="http://schemas.microsoft.com/office/drawing/2014/main" id="{7E2823FA-3612-5423-A48C-D1268495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6278563"/>
            <a:ext cx="24034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600">
                <a:latin typeface="Arial" panose="020B0604020202020204" pitchFamily="34" charset="0"/>
              </a:rPr>
              <a:t>Foramen obturé</a:t>
            </a:r>
          </a:p>
        </p:txBody>
      </p:sp>
      <p:grpSp>
        <p:nvGrpSpPr>
          <p:cNvPr id="41993" name="Group 13">
            <a:extLst>
              <a:ext uri="{FF2B5EF4-FFF2-40B4-BE49-F238E27FC236}">
                <a16:creationId xmlns:a16="http://schemas.microsoft.com/office/drawing/2014/main" id="{73DED7DA-3C7B-C9D3-8BE8-EFC564AE64F4}"/>
              </a:ext>
            </a:extLst>
          </p:cNvPr>
          <p:cNvGrpSpPr>
            <a:grpSpLocks/>
          </p:cNvGrpSpPr>
          <p:nvPr/>
        </p:nvGrpSpPr>
        <p:grpSpPr bwMode="auto">
          <a:xfrm>
            <a:off x="7783513" y="5781675"/>
            <a:ext cx="1309687" cy="790575"/>
            <a:chOff x="198" y="2834"/>
            <a:chExt cx="1210" cy="729"/>
          </a:xfrm>
        </p:grpSpPr>
        <p:sp>
          <p:nvSpPr>
            <p:cNvPr id="41999" name="Line 14">
              <a:extLst>
                <a:ext uri="{FF2B5EF4-FFF2-40B4-BE49-F238E27FC236}">
                  <a16:creationId xmlns:a16="http://schemas.microsoft.com/office/drawing/2014/main" id="{E396EE61-6D7C-FE32-65FD-012E9690EE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00" name="Line 15">
              <a:extLst>
                <a:ext uri="{FF2B5EF4-FFF2-40B4-BE49-F238E27FC236}">
                  <a16:creationId xmlns:a16="http://schemas.microsoft.com/office/drawing/2014/main" id="{748A6D2B-6D5F-A08E-EAA1-6C2110BDA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01" name="Text Box 16">
              <a:extLst>
                <a:ext uri="{FF2B5EF4-FFF2-40B4-BE49-F238E27FC236}">
                  <a16:creationId xmlns:a16="http://schemas.microsoft.com/office/drawing/2014/main" id="{4B16B8D9-B16D-B28E-8CE7-BB9788DC3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834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2002" name="Text Box 17">
              <a:extLst>
                <a:ext uri="{FF2B5EF4-FFF2-40B4-BE49-F238E27FC236}">
                  <a16:creationId xmlns:a16="http://schemas.microsoft.com/office/drawing/2014/main" id="{405EC4C5-6998-D4FE-54E2-2DB331D30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Ventral</a:t>
              </a:r>
            </a:p>
          </p:txBody>
        </p:sp>
      </p:grpSp>
      <p:sp>
        <p:nvSpPr>
          <p:cNvPr id="41994" name="Rectangle 18">
            <a:extLst>
              <a:ext uri="{FF2B5EF4-FFF2-40B4-BE49-F238E27FC236}">
                <a16:creationId xmlns:a16="http://schemas.microsoft.com/office/drawing/2014/main" id="{E4C754A6-EBC9-A20D-160E-2E0DFBC4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2365375"/>
            <a:ext cx="898525" cy="90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41995" name="Text Box 20">
            <a:extLst>
              <a:ext uri="{FF2B5EF4-FFF2-40B4-BE49-F238E27FC236}">
                <a16:creationId xmlns:a16="http://schemas.microsoft.com/office/drawing/2014/main" id="{0B3F39CF-5AE2-D1FD-2B24-EB8E68BED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2439988"/>
            <a:ext cx="1289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Incisure</a:t>
            </a:r>
          </a:p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acétabulaire</a:t>
            </a:r>
          </a:p>
        </p:txBody>
      </p:sp>
      <p:sp>
        <p:nvSpPr>
          <p:cNvPr id="41996" name="Line 21">
            <a:extLst>
              <a:ext uri="{FF2B5EF4-FFF2-40B4-BE49-F238E27FC236}">
                <a16:creationId xmlns:a16="http://schemas.microsoft.com/office/drawing/2014/main" id="{E2499A4E-989C-1742-4975-074C8C836D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1250" y="2786063"/>
            <a:ext cx="1914525" cy="153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997" name="Line 22">
            <a:extLst>
              <a:ext uri="{FF2B5EF4-FFF2-40B4-BE49-F238E27FC236}">
                <a16:creationId xmlns:a16="http://schemas.microsoft.com/office/drawing/2014/main" id="{B6253E7C-9D03-6A75-3E4A-05504AC11D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9488" y="4354513"/>
            <a:ext cx="1044575" cy="6683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showimage">
            <a:extLst>
              <a:ext uri="{FF2B5EF4-FFF2-40B4-BE49-F238E27FC236}">
                <a16:creationId xmlns:a16="http://schemas.microsoft.com/office/drawing/2014/main" id="{26A55FA3-5CE3-002E-BB97-1F71C836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>
            <a:fillRect/>
          </a:stretch>
        </p:blipFill>
        <p:spPr bwMode="auto">
          <a:xfrm>
            <a:off x="406400" y="774700"/>
            <a:ext cx="837882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6">
            <a:extLst>
              <a:ext uri="{FF2B5EF4-FFF2-40B4-BE49-F238E27FC236}">
                <a16:creationId xmlns:a16="http://schemas.microsoft.com/office/drawing/2014/main" id="{4EC9EF45-8406-2165-2C05-A1425436E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58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  <a:latin typeface="Arial" panose="020B0604020202020204" pitchFamily="34" charset="0"/>
              </a:rPr>
              <a:t>Sacrum et coccyx</a:t>
            </a:r>
          </a:p>
        </p:txBody>
      </p:sp>
      <p:sp>
        <p:nvSpPr>
          <p:cNvPr id="43011" name="Text Box 7">
            <a:extLst>
              <a:ext uri="{FF2B5EF4-FFF2-40B4-BE49-F238E27FC236}">
                <a16:creationId xmlns:a16="http://schemas.microsoft.com/office/drawing/2014/main" id="{8CE7E895-1F2C-4F51-81C2-05CC82C5B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9488"/>
            <a:ext cx="11922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Aile</a:t>
            </a:r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B188BFE6-B323-1152-A076-67C6EC1FB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57488"/>
            <a:ext cx="11922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Promontoire</a:t>
            </a:r>
          </a:p>
        </p:txBody>
      </p:sp>
      <p:sp>
        <p:nvSpPr>
          <p:cNvPr id="43013" name="Text Box 9">
            <a:extLst>
              <a:ext uri="{FF2B5EF4-FFF2-40B4-BE49-F238E27FC236}">
                <a16:creationId xmlns:a16="http://schemas.microsoft.com/office/drawing/2014/main" id="{DF1575C8-A99C-27BA-5BA7-1759E24D7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24161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>
              <a:latin typeface="Arial" panose="020B0604020202020204" pitchFamily="34" charset="0"/>
            </a:endParaRPr>
          </a:p>
        </p:txBody>
      </p:sp>
      <p:sp>
        <p:nvSpPr>
          <p:cNvPr id="43014" name="Text Box 10">
            <a:extLst>
              <a:ext uri="{FF2B5EF4-FFF2-40B4-BE49-F238E27FC236}">
                <a16:creationId xmlns:a16="http://schemas.microsoft.com/office/drawing/2014/main" id="{9DD746D1-E5CB-E329-424B-B275284C9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73500"/>
            <a:ext cx="1395413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Foramens sacrés antérieurs</a:t>
            </a:r>
          </a:p>
        </p:txBody>
      </p:sp>
      <p:sp>
        <p:nvSpPr>
          <p:cNvPr id="43015" name="Text Box 11">
            <a:extLst>
              <a:ext uri="{FF2B5EF4-FFF2-40B4-BE49-F238E27FC236}">
                <a16:creationId xmlns:a16="http://schemas.microsoft.com/office/drawing/2014/main" id="{2C679870-38CC-8874-0BB6-AB304183C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5135563"/>
            <a:ext cx="11922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Corne</a:t>
            </a:r>
          </a:p>
        </p:txBody>
      </p:sp>
      <p:sp>
        <p:nvSpPr>
          <p:cNvPr id="43016" name="Text Box 12">
            <a:extLst>
              <a:ext uri="{FF2B5EF4-FFF2-40B4-BE49-F238E27FC236}">
                <a16:creationId xmlns:a16="http://schemas.microsoft.com/office/drawing/2014/main" id="{935039F7-DAF6-17A4-862B-CBD1DA71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5641975"/>
            <a:ext cx="16700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Processus transverse</a:t>
            </a:r>
          </a:p>
        </p:txBody>
      </p:sp>
      <p:sp>
        <p:nvSpPr>
          <p:cNvPr id="43017" name="Text Box 13">
            <a:extLst>
              <a:ext uri="{FF2B5EF4-FFF2-40B4-BE49-F238E27FC236}">
                <a16:creationId xmlns:a16="http://schemas.microsoft.com/office/drawing/2014/main" id="{8435F37D-8FD9-75E8-C27A-324BA77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4062413"/>
            <a:ext cx="11922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Promontoire</a:t>
            </a:r>
          </a:p>
        </p:txBody>
      </p:sp>
      <p:sp>
        <p:nvSpPr>
          <p:cNvPr id="43018" name="Text Box 14">
            <a:extLst>
              <a:ext uri="{FF2B5EF4-FFF2-40B4-BE49-F238E27FC236}">
                <a16:creationId xmlns:a16="http://schemas.microsoft.com/office/drawing/2014/main" id="{A22441D7-54E3-9F10-9B68-C5A1FEA09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13" y="3654425"/>
            <a:ext cx="11922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Aile</a:t>
            </a:r>
          </a:p>
        </p:txBody>
      </p:sp>
      <p:sp>
        <p:nvSpPr>
          <p:cNvPr id="43019" name="Text Box 15">
            <a:extLst>
              <a:ext uri="{FF2B5EF4-FFF2-40B4-BE49-F238E27FC236}">
                <a16:creationId xmlns:a16="http://schemas.microsoft.com/office/drawing/2014/main" id="{3726C72B-666C-A42C-5AB6-2289A1158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467100"/>
            <a:ext cx="1570038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Processus articulaire supérieur</a:t>
            </a:r>
          </a:p>
        </p:txBody>
      </p:sp>
      <p:sp>
        <p:nvSpPr>
          <p:cNvPr id="43020" name="Text Box 16">
            <a:extLst>
              <a:ext uri="{FF2B5EF4-FFF2-40B4-BE49-F238E27FC236}">
                <a16:creationId xmlns:a16="http://schemas.microsoft.com/office/drawing/2014/main" id="{175CDA92-2DA3-3DF0-3175-495F9E1F5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5526088"/>
            <a:ext cx="1570038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Facette articulaire pour l</a:t>
            </a:r>
            <a:r>
              <a:rPr lang="ja-JP" altLang="fr-FR" sz="1400">
                <a:latin typeface="Arial" panose="020B0604020202020204" pitchFamily="34" charset="0"/>
              </a:rPr>
              <a:t>’</a:t>
            </a:r>
            <a:r>
              <a:rPr lang="fr-FR" altLang="ja-JP" sz="1400">
                <a:latin typeface="Arial" panose="020B0604020202020204" pitchFamily="34" charset="0"/>
              </a:rPr>
              <a:t>os coxal</a:t>
            </a:r>
            <a:endParaRPr lang="fr-FR" altLang="fr-FR" sz="1400">
              <a:latin typeface="Arial" panose="020B0604020202020204" pitchFamily="34" charset="0"/>
            </a:endParaRPr>
          </a:p>
        </p:txBody>
      </p:sp>
      <p:sp>
        <p:nvSpPr>
          <p:cNvPr id="43021" name="Text Box 17">
            <a:extLst>
              <a:ext uri="{FF2B5EF4-FFF2-40B4-BE49-F238E27FC236}">
                <a16:creationId xmlns:a16="http://schemas.microsoft.com/office/drawing/2014/main" id="{8DE1B939-4DAD-E2C3-F102-B8B6B7C3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619125"/>
            <a:ext cx="15700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Canal sacral</a:t>
            </a:r>
          </a:p>
        </p:txBody>
      </p:sp>
      <p:sp>
        <p:nvSpPr>
          <p:cNvPr id="43022" name="Text Box 18">
            <a:extLst>
              <a:ext uri="{FF2B5EF4-FFF2-40B4-BE49-F238E27FC236}">
                <a16:creationId xmlns:a16="http://schemas.microsoft.com/office/drawing/2014/main" id="{FEE11E6E-1EB0-B4B1-C355-A9DC379B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923925"/>
            <a:ext cx="1162050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Processus articulaire supérieur</a:t>
            </a:r>
          </a:p>
        </p:txBody>
      </p:sp>
      <p:sp>
        <p:nvSpPr>
          <p:cNvPr id="43023" name="Text Box 19">
            <a:extLst>
              <a:ext uri="{FF2B5EF4-FFF2-40B4-BE49-F238E27FC236}">
                <a16:creationId xmlns:a16="http://schemas.microsoft.com/office/drawing/2014/main" id="{C3846D92-768B-5894-A915-BDEB4015F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588" y="2201863"/>
            <a:ext cx="1395412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Foramens sacrés postérieurs</a:t>
            </a:r>
          </a:p>
        </p:txBody>
      </p:sp>
      <p:sp>
        <p:nvSpPr>
          <p:cNvPr id="43024" name="Text Box 20">
            <a:extLst>
              <a:ext uri="{FF2B5EF4-FFF2-40B4-BE49-F238E27FC236}">
                <a16:creationId xmlns:a16="http://schemas.microsoft.com/office/drawing/2014/main" id="{352181AD-7724-A14E-3C31-41A4A3CB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2538413"/>
            <a:ext cx="12636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Hiatus sacral</a:t>
            </a:r>
          </a:p>
        </p:txBody>
      </p:sp>
      <p:sp>
        <p:nvSpPr>
          <p:cNvPr id="43025" name="Text Box 21">
            <a:extLst>
              <a:ext uri="{FF2B5EF4-FFF2-40B4-BE49-F238E27FC236}">
                <a16:creationId xmlns:a16="http://schemas.microsoft.com/office/drawing/2014/main" id="{01F34B7A-5659-7B73-B9CD-78248B0D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2827338"/>
            <a:ext cx="12636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Corne du sacrum</a:t>
            </a:r>
          </a:p>
        </p:txBody>
      </p:sp>
      <p:grpSp>
        <p:nvGrpSpPr>
          <p:cNvPr id="43026" name="Group 22">
            <a:extLst>
              <a:ext uri="{FF2B5EF4-FFF2-40B4-BE49-F238E27FC236}">
                <a16:creationId xmlns:a16="http://schemas.microsoft.com/office/drawing/2014/main" id="{1FEF4A17-68FC-2E6B-CE69-E52475876515}"/>
              </a:ext>
            </a:extLst>
          </p:cNvPr>
          <p:cNvGrpSpPr>
            <a:grpSpLocks/>
          </p:cNvGrpSpPr>
          <p:nvPr/>
        </p:nvGrpSpPr>
        <p:grpSpPr bwMode="auto">
          <a:xfrm>
            <a:off x="7783513" y="5861050"/>
            <a:ext cx="1260475" cy="711200"/>
            <a:chOff x="198" y="2907"/>
            <a:chExt cx="1165" cy="656"/>
          </a:xfrm>
        </p:grpSpPr>
        <p:sp>
          <p:nvSpPr>
            <p:cNvPr id="43041" name="Line 23">
              <a:extLst>
                <a:ext uri="{FF2B5EF4-FFF2-40B4-BE49-F238E27FC236}">
                  <a16:creationId xmlns:a16="http://schemas.microsoft.com/office/drawing/2014/main" id="{9CDF40A5-E034-DC06-1C6D-B9E627583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42" name="Line 24">
              <a:extLst>
                <a:ext uri="{FF2B5EF4-FFF2-40B4-BE49-F238E27FC236}">
                  <a16:creationId xmlns:a16="http://schemas.microsoft.com/office/drawing/2014/main" id="{60DCA0FB-1340-D85D-1109-06EF3888D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43" name="Text Box 25">
              <a:extLst>
                <a:ext uri="{FF2B5EF4-FFF2-40B4-BE49-F238E27FC236}">
                  <a16:creationId xmlns:a16="http://schemas.microsoft.com/office/drawing/2014/main" id="{7BE1A721-AE66-7315-5614-A0D90B07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3044" name="Text Box 26">
              <a:extLst>
                <a:ext uri="{FF2B5EF4-FFF2-40B4-BE49-F238E27FC236}">
                  <a16:creationId xmlns:a16="http://schemas.microsoft.com/office/drawing/2014/main" id="{3E4B6482-FBA8-31A1-4EB1-3895CAD9D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Dorsal</a:t>
              </a:r>
            </a:p>
          </p:txBody>
        </p:sp>
      </p:grpSp>
      <p:grpSp>
        <p:nvGrpSpPr>
          <p:cNvPr id="43027" name="Group 27">
            <a:extLst>
              <a:ext uri="{FF2B5EF4-FFF2-40B4-BE49-F238E27FC236}">
                <a16:creationId xmlns:a16="http://schemas.microsoft.com/office/drawing/2014/main" id="{381B0E28-E952-D0C6-1FE0-38EBCA624761}"/>
              </a:ext>
            </a:extLst>
          </p:cNvPr>
          <p:cNvGrpSpPr>
            <a:grpSpLocks/>
          </p:cNvGrpSpPr>
          <p:nvPr/>
        </p:nvGrpSpPr>
        <p:grpSpPr bwMode="auto">
          <a:xfrm>
            <a:off x="277813" y="5684838"/>
            <a:ext cx="1368425" cy="711200"/>
            <a:chOff x="198" y="2907"/>
            <a:chExt cx="1265" cy="656"/>
          </a:xfrm>
        </p:grpSpPr>
        <p:sp>
          <p:nvSpPr>
            <p:cNvPr id="43037" name="Line 28">
              <a:extLst>
                <a:ext uri="{FF2B5EF4-FFF2-40B4-BE49-F238E27FC236}">
                  <a16:creationId xmlns:a16="http://schemas.microsoft.com/office/drawing/2014/main" id="{8BA7ED11-BC50-9703-A0D6-C563ECF92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38" name="Line 29">
              <a:extLst>
                <a:ext uri="{FF2B5EF4-FFF2-40B4-BE49-F238E27FC236}">
                  <a16:creationId xmlns:a16="http://schemas.microsoft.com/office/drawing/2014/main" id="{51F68CD3-D21D-E710-931D-5F00F85D5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39" name="Text Box 30">
              <a:extLst>
                <a:ext uri="{FF2B5EF4-FFF2-40B4-BE49-F238E27FC236}">
                  <a16:creationId xmlns:a16="http://schemas.microsoft.com/office/drawing/2014/main" id="{092A6A11-ACE0-BDE2-BB56-8DC34D040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3040" name="Text Box 31">
              <a:extLst>
                <a:ext uri="{FF2B5EF4-FFF2-40B4-BE49-F238E27FC236}">
                  <a16:creationId xmlns:a16="http://schemas.microsoft.com/office/drawing/2014/main" id="{B3E59E09-A063-451F-6F1A-5E7A7E572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7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Gauche</a:t>
              </a:r>
            </a:p>
          </p:txBody>
        </p:sp>
      </p:grpSp>
      <p:grpSp>
        <p:nvGrpSpPr>
          <p:cNvPr id="43028" name="Group 32">
            <a:extLst>
              <a:ext uri="{FF2B5EF4-FFF2-40B4-BE49-F238E27FC236}">
                <a16:creationId xmlns:a16="http://schemas.microsoft.com/office/drawing/2014/main" id="{2BAF6D8A-D834-487A-4402-22C545015305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82563"/>
            <a:ext cx="1122363" cy="711200"/>
            <a:chOff x="198" y="2907"/>
            <a:chExt cx="1037" cy="656"/>
          </a:xfrm>
        </p:grpSpPr>
        <p:sp>
          <p:nvSpPr>
            <p:cNvPr id="43033" name="Line 33">
              <a:extLst>
                <a:ext uri="{FF2B5EF4-FFF2-40B4-BE49-F238E27FC236}">
                  <a16:creationId xmlns:a16="http://schemas.microsoft.com/office/drawing/2014/main" id="{F03F16F1-B881-C916-15EA-CEE39AB8C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34" name="Line 34">
              <a:extLst>
                <a:ext uri="{FF2B5EF4-FFF2-40B4-BE49-F238E27FC236}">
                  <a16:creationId xmlns:a16="http://schemas.microsoft.com/office/drawing/2014/main" id="{D3AF15D8-0FD6-6FC1-E52B-45E8696D8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35" name="Text Box 35">
              <a:extLst>
                <a:ext uri="{FF2B5EF4-FFF2-40B4-BE49-F238E27FC236}">
                  <a16:creationId xmlns:a16="http://schemas.microsoft.com/office/drawing/2014/main" id="{57C5A26B-F985-4259-0B86-61CBF6229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3036" name="Text Box 36">
              <a:extLst>
                <a:ext uri="{FF2B5EF4-FFF2-40B4-BE49-F238E27FC236}">
                  <a16:creationId xmlns:a16="http://schemas.microsoft.com/office/drawing/2014/main" id="{6A6B89D2-9D8A-7894-8CE8-D1ADA27F5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51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Droit</a:t>
              </a:r>
            </a:p>
          </p:txBody>
        </p:sp>
      </p:grpSp>
      <p:sp>
        <p:nvSpPr>
          <p:cNvPr id="43029" name="Text Box 37">
            <a:extLst>
              <a:ext uri="{FF2B5EF4-FFF2-40B4-BE49-F238E27FC236}">
                <a16:creationId xmlns:a16="http://schemas.microsoft.com/office/drawing/2014/main" id="{D5C528C8-DD44-C623-D52C-692EA851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6075363"/>
            <a:ext cx="154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Vue ventrale</a:t>
            </a:r>
          </a:p>
        </p:txBody>
      </p:sp>
      <p:sp>
        <p:nvSpPr>
          <p:cNvPr id="43030" name="Text Box 38">
            <a:extLst>
              <a:ext uri="{FF2B5EF4-FFF2-40B4-BE49-F238E27FC236}">
                <a16:creationId xmlns:a16="http://schemas.microsoft.com/office/drawing/2014/main" id="{D8711258-2938-337B-D12E-B67CD8ED3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100" y="282575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Vue dorsale</a:t>
            </a:r>
          </a:p>
        </p:txBody>
      </p:sp>
      <p:sp>
        <p:nvSpPr>
          <p:cNvPr id="43031" name="Text Box 39">
            <a:extLst>
              <a:ext uri="{FF2B5EF4-FFF2-40B4-BE49-F238E27FC236}">
                <a16:creationId xmlns:a16="http://schemas.microsoft.com/office/drawing/2014/main" id="{E080E25C-7BBC-C3E4-F307-A19E52535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457835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Vue latérale</a:t>
            </a:r>
          </a:p>
        </p:txBody>
      </p:sp>
      <p:sp>
        <p:nvSpPr>
          <p:cNvPr id="3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>
            <a:extLst>
              <a:ext uri="{FF2B5EF4-FFF2-40B4-BE49-F238E27FC236}">
                <a16:creationId xmlns:a16="http://schemas.microsoft.com/office/drawing/2014/main" id="{1E43F6EE-39B0-B98D-1077-E289EAEE6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55437"/>
            <a:ext cx="7772400" cy="1470025"/>
          </a:xfrm>
        </p:spPr>
        <p:txBody>
          <a:bodyPr/>
          <a:lstStyle/>
          <a:p>
            <a:pPr eaLnBrk="1" hangingPunct="1"/>
            <a:r>
              <a:rPr lang="fr-FR" altLang="fr-FR" sz="4800" dirty="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 Ar</a:t>
            </a:r>
            <a:r>
              <a:rPr lang="fr-FR" altLang="fr-FR" sz="4800" dirty="0">
                <a:solidFill>
                  <a:srgbClr val="FF800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ti</a:t>
            </a:r>
            <a:r>
              <a:rPr lang="fr-FR" altLang="fr-FR" sz="4800" dirty="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culations &amp; ligaments</a:t>
            </a:r>
          </a:p>
        </p:txBody>
      </p:sp>
      <p:sp>
        <p:nvSpPr>
          <p:cNvPr id="44034" name="Rectangle 5">
            <a:extLst>
              <a:ext uri="{FF2B5EF4-FFF2-40B4-BE49-F238E27FC236}">
                <a16:creationId xmlns:a16="http://schemas.microsoft.com/office/drawing/2014/main" id="{7F3C77B3-42CD-1968-345D-AE09D92B8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7" y="2227162"/>
            <a:ext cx="8924925" cy="4127339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fr-FR" altLang="fr-FR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Lombo-sacrales </a:t>
            </a:r>
            <a:r>
              <a:rPr lang="fr-FR" altLang="fr-FR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(1 cartilagineuse+ 2 synoviales)</a:t>
            </a:r>
            <a:endParaRPr lang="fr-FR" altLang="fr-FR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buFontTx/>
              <a:buChar char="•"/>
            </a:pPr>
            <a:r>
              <a:rPr lang="fr-FR" altLang="fr-FR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Sacroiliaques</a:t>
            </a:r>
            <a:r>
              <a:rPr lang="fr-FR" altLang="fr-FR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( 2 synoviales)</a:t>
            </a:r>
          </a:p>
          <a:p>
            <a:pPr algn="l" eaLnBrk="1" hangingPunct="1">
              <a:buFontTx/>
              <a:buChar char="•"/>
            </a:pPr>
            <a:r>
              <a:rPr lang="fr-FR" altLang="fr-FR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Symphyse pubienne </a:t>
            </a:r>
            <a:r>
              <a:rPr lang="fr-FR" altLang="fr-FR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(1 cartilagineuse)</a:t>
            </a:r>
          </a:p>
          <a:p>
            <a:pPr algn="l" eaLnBrk="1" hangingPunct="1">
              <a:buFontTx/>
              <a:buChar char="•"/>
            </a:pPr>
            <a:r>
              <a:rPr lang="fr-FR" altLang="fr-FR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Sacro-coccygienne </a:t>
            </a:r>
            <a:r>
              <a:rPr lang="fr-FR" altLang="fr-FR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(1cartilagineuse)</a:t>
            </a:r>
          </a:p>
          <a:p>
            <a:pPr algn="l" eaLnBrk="1" hangingPunct="1">
              <a:buFontTx/>
              <a:buChar char="•"/>
            </a:pPr>
            <a:endParaRPr lang="fr-FR" altLang="fr-FR" sz="28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buFontTx/>
              <a:buChar char="•"/>
            </a:pPr>
            <a:r>
              <a:rPr lang="fr-FR" altLang="fr-FR" sz="180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Les articulations cartilagineuses ont une interface de fibrocartilage et ont une mobilité réduite.</a:t>
            </a:r>
          </a:p>
          <a:p>
            <a:pPr algn="l" eaLnBrk="1" hangingPunct="1">
              <a:buFontTx/>
              <a:buChar char="•"/>
            </a:pPr>
            <a:r>
              <a:rPr lang="fr-FR" altLang="fr-FR" sz="180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Les articulations synoviales disposent d’une capsule, d’une membrane synoviale et de surfaces articulaires recouvertes de cartilage hyalin</a:t>
            </a:r>
          </a:p>
          <a:p>
            <a:pPr algn="l" eaLnBrk="1" hangingPunct="1">
              <a:buFontTx/>
              <a:buChar char="•"/>
            </a:pPr>
            <a:endParaRPr lang="fr-FR" altLang="fr-FR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buFontTx/>
              <a:buChar char="•"/>
            </a:pPr>
            <a:endParaRPr lang="fr-FR" altLang="fr-FR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4570FECF-E5D1-D310-CF71-18634BA4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showimage">
            <a:extLst>
              <a:ext uri="{FF2B5EF4-FFF2-40B4-BE49-F238E27FC236}">
                <a16:creationId xmlns:a16="http://schemas.microsoft.com/office/drawing/2014/main" id="{CA3C436B-661A-D356-B1C0-90808090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"/>
          <a:stretch>
            <a:fillRect/>
          </a:stretch>
        </p:blipFill>
        <p:spPr bwMode="auto">
          <a:xfrm>
            <a:off x="1524000" y="1352550"/>
            <a:ext cx="6096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6">
            <a:extLst>
              <a:ext uri="{FF2B5EF4-FFF2-40B4-BE49-F238E27FC236}">
                <a16:creationId xmlns:a16="http://schemas.microsoft.com/office/drawing/2014/main" id="{DD51C3DE-2EC0-7823-AED5-622F5995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11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>
              <a:latin typeface="Arial" panose="020B0604020202020204" pitchFamily="34" charset="0"/>
            </a:endParaRPr>
          </a:p>
        </p:txBody>
      </p:sp>
      <p:sp>
        <p:nvSpPr>
          <p:cNvPr id="45059" name="Text Box 7">
            <a:extLst>
              <a:ext uri="{FF2B5EF4-FFF2-40B4-BE49-F238E27FC236}">
                <a16:creationId xmlns:a16="http://schemas.microsoft.com/office/drawing/2014/main" id="{928EC262-50F2-9BC2-CE26-2A47BFD55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1624013"/>
            <a:ext cx="2817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Ligament longitudinal antérieur</a:t>
            </a:r>
          </a:p>
        </p:txBody>
      </p:sp>
      <p:sp>
        <p:nvSpPr>
          <p:cNvPr id="45060" name="Text Box 8">
            <a:extLst>
              <a:ext uri="{FF2B5EF4-FFF2-40B4-BE49-F238E27FC236}">
                <a16:creationId xmlns:a16="http://schemas.microsoft.com/office/drawing/2014/main" id="{A848F045-A59D-5A37-F6A3-7C3DF569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1885950"/>
            <a:ext cx="1757362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Foramen intervertébral pour le nerf L5</a:t>
            </a:r>
          </a:p>
        </p:txBody>
      </p:sp>
      <p:sp>
        <p:nvSpPr>
          <p:cNvPr id="45061" name="Text Box 9">
            <a:extLst>
              <a:ext uri="{FF2B5EF4-FFF2-40B4-BE49-F238E27FC236}">
                <a16:creationId xmlns:a16="http://schemas.microsoft.com/office/drawing/2014/main" id="{79FE3F3C-F293-819C-BB4C-35BE59F3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903663"/>
            <a:ext cx="11922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Promontoire</a:t>
            </a:r>
          </a:p>
        </p:txBody>
      </p:sp>
      <p:sp>
        <p:nvSpPr>
          <p:cNvPr id="45062" name="Text Box 10">
            <a:extLst>
              <a:ext uri="{FF2B5EF4-FFF2-40B4-BE49-F238E27FC236}">
                <a16:creationId xmlns:a16="http://schemas.microsoft.com/office/drawing/2014/main" id="{C95798CA-5971-F514-9968-A9141EB42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8" y="4441825"/>
            <a:ext cx="22955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 dirty="0">
                <a:latin typeface="Arial" panose="020B0604020202020204" pitchFamily="34" charset="0"/>
              </a:rPr>
              <a:t>Insertion du ligament interosseux sacro-iliaque </a:t>
            </a:r>
          </a:p>
        </p:txBody>
      </p:sp>
      <p:sp>
        <p:nvSpPr>
          <p:cNvPr id="45063" name="Text Box 11">
            <a:extLst>
              <a:ext uri="{FF2B5EF4-FFF2-40B4-BE49-F238E27FC236}">
                <a16:creationId xmlns:a16="http://schemas.microsoft.com/office/drawing/2014/main" id="{A7DC4A41-1866-1745-6FFF-1E4609FB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3162300"/>
            <a:ext cx="1947863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latin typeface="Arial" panose="020B0604020202020204" pitchFamily="34" charset="0"/>
              </a:rPr>
              <a:t>Insertion du ligament sacro-iliaque</a:t>
            </a:r>
          </a:p>
          <a:p>
            <a:pPr eaLnBrk="1" hangingPunct="1"/>
            <a:r>
              <a:rPr lang="fr-FR" altLang="fr-FR" sz="1400" dirty="0">
                <a:latin typeface="Arial" panose="020B0604020202020204" pitchFamily="34" charset="0"/>
              </a:rPr>
              <a:t>postérieur</a:t>
            </a:r>
          </a:p>
        </p:txBody>
      </p:sp>
      <p:sp>
        <p:nvSpPr>
          <p:cNvPr id="45064" name="Text Box 12">
            <a:extLst>
              <a:ext uri="{FF2B5EF4-FFF2-40B4-BE49-F238E27FC236}">
                <a16:creationId xmlns:a16="http://schemas.microsoft.com/office/drawing/2014/main" id="{FBABAA77-F757-C95A-2699-A0FA1B539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088" y="2684463"/>
            <a:ext cx="22955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latin typeface="Arial" panose="020B0604020202020204" pitchFamily="34" charset="0"/>
              </a:rPr>
              <a:t>Articulation interapophysaire</a:t>
            </a:r>
          </a:p>
        </p:txBody>
      </p:sp>
      <p:sp>
        <p:nvSpPr>
          <p:cNvPr id="45065" name="Text Box 13">
            <a:extLst>
              <a:ext uri="{FF2B5EF4-FFF2-40B4-BE49-F238E27FC236}">
                <a16:creationId xmlns:a16="http://schemas.microsoft.com/office/drawing/2014/main" id="{875D591E-D5FA-AD4D-4BEA-F2AB65398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3136900"/>
            <a:ext cx="22955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 b="1">
                <a:latin typeface="Arial" panose="020B0604020202020204" pitchFamily="34" charset="0"/>
              </a:rPr>
              <a:t>Disque</a:t>
            </a:r>
            <a:br>
              <a:rPr lang="fr-FR" altLang="fr-FR" sz="1400" b="1">
                <a:latin typeface="Arial" panose="020B0604020202020204" pitchFamily="34" charset="0"/>
              </a:rPr>
            </a:br>
            <a:r>
              <a:rPr lang="fr-FR" altLang="fr-FR" sz="1400" b="1">
                <a:latin typeface="Arial" panose="020B0604020202020204" pitchFamily="34" charset="0"/>
              </a:rPr>
              <a:t> intervertébral</a:t>
            </a:r>
          </a:p>
        </p:txBody>
      </p:sp>
      <p:sp>
        <p:nvSpPr>
          <p:cNvPr id="45066" name="Text Box 14">
            <a:extLst>
              <a:ext uri="{FF2B5EF4-FFF2-40B4-BE49-F238E27FC236}">
                <a16:creationId xmlns:a16="http://schemas.microsoft.com/office/drawing/2014/main" id="{A6B49197-3917-F096-BA44-E11724DF9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490538"/>
            <a:ext cx="8101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accent2"/>
                </a:solidFill>
                <a:latin typeface="Arial" panose="020B0604020202020204" pitchFamily="34" charset="0"/>
              </a:rPr>
              <a:t>Articulations lombosacrales et ligaments associés</a:t>
            </a:r>
          </a:p>
        </p:txBody>
      </p:sp>
      <p:grpSp>
        <p:nvGrpSpPr>
          <p:cNvPr id="45067" name="Group 15">
            <a:extLst>
              <a:ext uri="{FF2B5EF4-FFF2-40B4-BE49-F238E27FC236}">
                <a16:creationId xmlns:a16="http://schemas.microsoft.com/office/drawing/2014/main" id="{F6A3A90C-D8F7-DBFD-6377-2DC46E640308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21188"/>
            <a:ext cx="1260475" cy="830262"/>
            <a:chOff x="198" y="2797"/>
            <a:chExt cx="1165" cy="766"/>
          </a:xfrm>
        </p:grpSpPr>
        <p:sp>
          <p:nvSpPr>
            <p:cNvPr id="45073" name="Line 16">
              <a:extLst>
                <a:ext uri="{FF2B5EF4-FFF2-40B4-BE49-F238E27FC236}">
                  <a16:creationId xmlns:a16="http://schemas.microsoft.com/office/drawing/2014/main" id="{A3AC4EDE-ACE6-1545-EF5F-163E0EC45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74" name="Line 17">
              <a:extLst>
                <a:ext uri="{FF2B5EF4-FFF2-40B4-BE49-F238E27FC236}">
                  <a16:creationId xmlns:a16="http://schemas.microsoft.com/office/drawing/2014/main" id="{94FC4063-37BF-25B2-D8D8-9E9F9D6EA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75" name="Text Box 18">
              <a:extLst>
                <a:ext uri="{FF2B5EF4-FFF2-40B4-BE49-F238E27FC236}">
                  <a16:creationId xmlns:a16="http://schemas.microsoft.com/office/drawing/2014/main" id="{5DFE433B-A862-E96E-3484-2630DC1B1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79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5076" name="Text Box 19">
              <a:extLst>
                <a:ext uri="{FF2B5EF4-FFF2-40B4-BE49-F238E27FC236}">
                  <a16:creationId xmlns:a16="http://schemas.microsoft.com/office/drawing/2014/main" id="{CDF5E6F4-A9AD-996B-8D5F-74CC6501E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6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Dorsal</a:t>
              </a:r>
            </a:p>
          </p:txBody>
        </p:sp>
      </p:grpSp>
      <p:sp>
        <p:nvSpPr>
          <p:cNvPr id="45069" name="Rectangle 1">
            <a:extLst>
              <a:ext uri="{FF2B5EF4-FFF2-40B4-BE49-F238E27FC236}">
                <a16:creationId xmlns:a16="http://schemas.microsoft.com/office/drawing/2014/main" id="{4477040C-E9F1-065C-0ACD-B19703507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193" y="5443538"/>
            <a:ext cx="22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dirty="0">
                <a:latin typeface="Arial" panose="020B0604020202020204" pitchFamily="34" charset="0"/>
              </a:rPr>
              <a:t>Vue latérale gauche</a:t>
            </a:r>
          </a:p>
        </p:txBody>
      </p:sp>
      <p:sp>
        <p:nvSpPr>
          <p:cNvPr id="45070" name="ZoneTexte 2">
            <a:extLst>
              <a:ext uri="{FF2B5EF4-FFF2-40B4-BE49-F238E27FC236}">
                <a16:creationId xmlns:a16="http://schemas.microsoft.com/office/drawing/2014/main" id="{50DE27D0-9CF1-3B2A-67FE-3C8D5DBBB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219200"/>
            <a:ext cx="458787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5071" name="ZoneTexte 1">
            <a:extLst>
              <a:ext uri="{FF2B5EF4-FFF2-40B4-BE49-F238E27FC236}">
                <a16:creationId xmlns:a16="http://schemas.microsoft.com/office/drawing/2014/main" id="{DA5772AD-2E96-18E5-0691-083246FE4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4441825"/>
            <a:ext cx="224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Surface articulaire pour l’os coxal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1E03B3E-AD79-EB46-12CB-9A5B37CA0F6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27263" y="3903663"/>
            <a:ext cx="2262187" cy="7381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1">
            <a:extLst>
              <a:ext uri="{FF2B5EF4-FFF2-40B4-BE49-F238E27FC236}">
                <a16:creationId xmlns:a16="http://schemas.microsoft.com/office/drawing/2014/main" id="{FCC90760-92BD-846F-A936-FA9D26CA7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0"/>
            <a:ext cx="5827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Articulations lombosacrales et ligaments associés</a:t>
            </a:r>
          </a:p>
        </p:txBody>
      </p:sp>
      <p:grpSp>
        <p:nvGrpSpPr>
          <p:cNvPr id="46082" name="Group 19">
            <a:extLst>
              <a:ext uri="{FF2B5EF4-FFF2-40B4-BE49-F238E27FC236}">
                <a16:creationId xmlns:a16="http://schemas.microsoft.com/office/drawing/2014/main" id="{E7705BFB-7A3A-4E0A-568F-D863DE37E4D9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747713"/>
            <a:ext cx="8636000" cy="5575300"/>
            <a:chOff x="357" y="592"/>
            <a:chExt cx="5440" cy="3512"/>
          </a:xfrm>
        </p:grpSpPr>
        <p:pic>
          <p:nvPicPr>
            <p:cNvPr id="46088" name="Picture 5" descr="showimage">
              <a:extLst>
                <a:ext uri="{FF2B5EF4-FFF2-40B4-BE49-F238E27FC236}">
                  <a16:creationId xmlns:a16="http://schemas.microsoft.com/office/drawing/2014/main" id="{54400840-DD3E-7080-810D-4D2899242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56"/>
            <a:stretch>
              <a:fillRect/>
            </a:stretch>
          </p:blipFill>
          <p:spPr bwMode="auto">
            <a:xfrm>
              <a:off x="357" y="674"/>
              <a:ext cx="5085" cy="3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089" name="Group 18">
              <a:extLst>
                <a:ext uri="{FF2B5EF4-FFF2-40B4-BE49-F238E27FC236}">
                  <a16:creationId xmlns:a16="http://schemas.microsoft.com/office/drawing/2014/main" id="{567B2CC7-2E57-38B5-D28D-96E13E16C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" y="592"/>
              <a:ext cx="5372" cy="3429"/>
              <a:chOff x="425" y="592"/>
              <a:chExt cx="5372" cy="3429"/>
            </a:xfrm>
          </p:grpSpPr>
          <p:sp>
            <p:nvSpPr>
              <p:cNvPr id="46090" name="Text Box 6">
                <a:extLst>
                  <a:ext uri="{FF2B5EF4-FFF2-40B4-BE49-F238E27FC236}">
                    <a16:creationId xmlns:a16="http://schemas.microsoft.com/office/drawing/2014/main" id="{D393A676-5A9E-C4A0-1371-8358991563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" y="592"/>
                <a:ext cx="1370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>
                    <a:latin typeface="Arial" panose="020B0604020202020204" pitchFamily="34" charset="0"/>
                  </a:rPr>
                  <a:t>Ligament longitudinal antérieur</a:t>
                </a:r>
              </a:p>
            </p:txBody>
          </p:sp>
          <p:sp>
            <p:nvSpPr>
              <p:cNvPr id="46091" name="Text Box 7">
                <a:extLst>
                  <a:ext uri="{FF2B5EF4-FFF2-40B4-BE49-F238E27FC236}">
                    <a16:creationId xmlns:a16="http://schemas.microsoft.com/office/drawing/2014/main" id="{5AC94EAB-3C8B-24BE-DCAA-722A3677EC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8" y="956"/>
                <a:ext cx="1615" cy="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b="1">
                    <a:latin typeface="Arial" panose="020B0604020202020204" pitchFamily="34" charset="0"/>
                  </a:rPr>
                  <a:t>Ligament lombo-iliaque</a:t>
                </a:r>
              </a:p>
            </p:txBody>
          </p:sp>
          <p:sp>
            <p:nvSpPr>
              <p:cNvPr id="46092" name="Text Box 8">
                <a:extLst>
                  <a:ext uri="{FF2B5EF4-FFF2-40B4-BE49-F238E27FC236}">
                    <a16:creationId xmlns:a16="http://schemas.microsoft.com/office/drawing/2014/main" id="{0E53A4C9-B0C7-D117-3B52-5CBB90B463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5" y="919"/>
                <a:ext cx="1370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b="1">
                    <a:latin typeface="Arial" panose="020B0604020202020204" pitchFamily="34" charset="0"/>
                  </a:rPr>
                  <a:t>Ligament</a:t>
                </a:r>
                <a:br>
                  <a:rPr lang="fr-FR" altLang="fr-FR" sz="1600" b="1">
                    <a:latin typeface="Arial" panose="020B0604020202020204" pitchFamily="34" charset="0"/>
                  </a:rPr>
                </a:br>
                <a:r>
                  <a:rPr lang="fr-FR" altLang="fr-FR" sz="1600" b="1">
                    <a:latin typeface="Arial" panose="020B0604020202020204" pitchFamily="34" charset="0"/>
                  </a:rPr>
                  <a:t>lombosacral</a:t>
                </a:r>
              </a:p>
            </p:txBody>
          </p:sp>
          <p:sp>
            <p:nvSpPr>
              <p:cNvPr id="46093" name="Text Box 9">
                <a:extLst>
                  <a:ext uri="{FF2B5EF4-FFF2-40B4-BE49-F238E27FC236}">
                    <a16:creationId xmlns:a16="http://schemas.microsoft.com/office/drawing/2014/main" id="{2D1DF459-1A03-B2E5-B31A-AD245088B8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" y="2939"/>
                <a:ext cx="1370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 eaLnBrk="1" hangingPunct="1"/>
                <a:r>
                  <a:rPr lang="fr-FR" altLang="fr-FR" sz="1600">
                    <a:latin typeface="Arial" panose="020B0604020202020204" pitchFamily="34" charset="0"/>
                  </a:rPr>
                  <a:t>Ligament sacroiliaque</a:t>
                </a:r>
                <a:br>
                  <a:rPr lang="fr-FR" altLang="fr-FR" sz="1600">
                    <a:latin typeface="Arial" panose="020B0604020202020204" pitchFamily="34" charset="0"/>
                  </a:rPr>
                </a:br>
                <a:r>
                  <a:rPr lang="fr-FR" altLang="fr-FR" sz="1600">
                    <a:latin typeface="Arial" panose="020B0604020202020204" pitchFamily="34" charset="0"/>
                  </a:rPr>
                  <a:t>antérieur</a:t>
                </a:r>
              </a:p>
            </p:txBody>
          </p:sp>
          <p:sp>
            <p:nvSpPr>
              <p:cNvPr id="46094" name="Text Box 10">
                <a:extLst>
                  <a:ext uri="{FF2B5EF4-FFF2-40B4-BE49-F238E27FC236}">
                    <a16:creationId xmlns:a16="http://schemas.microsoft.com/office/drawing/2014/main" id="{939DE24B-CE4B-16C0-897E-65652EBD5B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" y="3415"/>
                <a:ext cx="1370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b="1">
                    <a:latin typeface="Arial" panose="020B0604020202020204" pitchFamily="34" charset="0"/>
                  </a:rPr>
                  <a:t>Disque intervertébral</a:t>
                </a:r>
              </a:p>
            </p:txBody>
          </p:sp>
          <p:grpSp>
            <p:nvGrpSpPr>
              <p:cNvPr id="46095" name="Group 13">
                <a:extLst>
                  <a:ext uri="{FF2B5EF4-FFF2-40B4-BE49-F238E27FC236}">
                    <a16:creationId xmlns:a16="http://schemas.microsoft.com/office/drawing/2014/main" id="{796CD4FD-709F-A8C9-BFA2-C6996703B1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5" y="3573"/>
                <a:ext cx="862" cy="448"/>
                <a:chOff x="198" y="2907"/>
                <a:chExt cx="1264" cy="656"/>
              </a:xfrm>
            </p:grpSpPr>
            <p:sp>
              <p:nvSpPr>
                <p:cNvPr id="46096" name="Line 14">
                  <a:extLst>
                    <a:ext uri="{FF2B5EF4-FFF2-40B4-BE49-F238E27FC236}">
                      <a16:creationId xmlns:a16="http://schemas.microsoft.com/office/drawing/2014/main" id="{3AC82FE9-7CD0-92DA-3270-0B06594DB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6" y="3099"/>
                  <a:ext cx="0" cy="3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97" name="Line 15">
                  <a:extLst>
                    <a:ext uri="{FF2B5EF4-FFF2-40B4-BE49-F238E27FC236}">
                      <a16:creationId xmlns:a16="http://schemas.microsoft.com/office/drawing/2014/main" id="{1E8496C3-94D9-6E2B-E4E1-5E566766A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" y="3365"/>
                  <a:ext cx="30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98" name="Text Box 16">
                  <a:extLst>
                    <a:ext uri="{FF2B5EF4-FFF2-40B4-BE49-F238E27FC236}">
                      <a16:creationId xmlns:a16="http://schemas.microsoft.com/office/drawing/2014/main" id="{97C42FBC-04ED-901D-921D-721A55E22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8" y="2907"/>
                  <a:ext cx="689" cy="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FR" altLang="fr-FR" sz="1400">
                      <a:latin typeface="Arial" panose="020B0604020202020204" pitchFamily="34" charset="0"/>
                    </a:rPr>
                    <a:t>Crânial</a:t>
                  </a:r>
                </a:p>
              </p:txBody>
            </p:sp>
            <p:sp>
              <p:nvSpPr>
                <p:cNvPr id="46099" name="Text Box 17">
                  <a:extLst>
                    <a:ext uri="{FF2B5EF4-FFF2-40B4-BE49-F238E27FC236}">
                      <a16:creationId xmlns:a16="http://schemas.microsoft.com/office/drawing/2014/main" id="{82195C46-AD03-B1F4-9FBC-99A6D3D960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9" y="3282"/>
                  <a:ext cx="743" cy="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fr-FR" altLang="fr-FR" sz="1400">
                      <a:latin typeface="Arial" panose="020B0604020202020204" pitchFamily="34" charset="0"/>
                    </a:rPr>
                    <a:t>Gauche</a:t>
                  </a:r>
                </a:p>
              </p:txBody>
            </p:sp>
          </p:grpSp>
        </p:grpSp>
      </p:grpSp>
      <p:sp>
        <p:nvSpPr>
          <p:cNvPr id="46084" name="Rectangle 18">
            <a:extLst>
              <a:ext uri="{FF2B5EF4-FFF2-40B4-BE49-F238E27FC236}">
                <a16:creationId xmlns:a16="http://schemas.microsoft.com/office/drawing/2014/main" id="{8DB87A64-3524-09E1-E88B-85307EE36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2545557"/>
            <a:ext cx="28654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solidFill>
                  <a:schemeClr val="accent2"/>
                </a:solidFill>
                <a:latin typeface="Arial" panose="020B0604020202020204" pitchFamily="34" charset="0"/>
              </a:rPr>
              <a:t>Articulations </a:t>
            </a:r>
            <a:r>
              <a:rPr lang="fr-FR" altLang="fr-FR" sz="1800" dirty="0" err="1">
                <a:solidFill>
                  <a:schemeClr val="accent2"/>
                </a:solidFill>
                <a:latin typeface="Arial" panose="020B0604020202020204" pitchFamily="34" charset="0"/>
              </a:rPr>
              <a:t>sacroiliaques</a:t>
            </a: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36EC453-BD96-40B5-B54C-9C186851D44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432175" y="2817813"/>
            <a:ext cx="1065213" cy="423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6086" name="Rectangle 1">
            <a:extLst>
              <a:ext uri="{FF2B5EF4-FFF2-40B4-BE49-F238E27FC236}">
                <a16:creationId xmlns:a16="http://schemas.microsoft.com/office/drawing/2014/main" id="{576C7C7A-5B1C-C533-F61D-B057FA3D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963" y="6311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>
                <a:latin typeface="Arial" panose="020B0604020202020204" pitchFamily="34" charset="0"/>
              </a:rPr>
              <a:t>Vue  antérieure</a:t>
            </a:r>
          </a:p>
        </p:txBody>
      </p:sp>
      <p:sp>
        <p:nvSpPr>
          <p:cNvPr id="46087" name="ZoneTexte 1">
            <a:extLst>
              <a:ext uri="{FF2B5EF4-FFF2-40B4-BE49-F238E27FC236}">
                <a16:creationId xmlns:a16="http://schemas.microsoft.com/office/drawing/2014/main" id="{907FB858-4AEC-0F3C-75A1-9BC3D2A1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5" y="5064125"/>
            <a:ext cx="6651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Ilion</a:t>
            </a:r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52979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536339FD-D9A6-145E-4BF8-860B5B76B7B4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595959"/>
                </a:solidFill>
              </a:rPr>
              <a:t>PLAN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2922EB7-CFCE-FB1A-4348-6E0BD45C97F5}"/>
              </a:ext>
            </a:extLst>
          </p:cNvPr>
          <p:cNvCxnSpPr/>
          <p:nvPr/>
        </p:nvCxnSpPr>
        <p:spPr>
          <a:xfrm>
            <a:off x="395536" y="634206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Rectangle 2">
            <a:extLst>
              <a:ext uri="{FF2B5EF4-FFF2-40B4-BE49-F238E27FC236}">
                <a16:creationId xmlns:a16="http://schemas.microsoft.com/office/drawing/2014/main" id="{71A220EC-2F88-36CE-5582-A9D417C2CCA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3" y="1949739"/>
            <a:ext cx="86487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EB4C4B-D2EB-6A1B-0CCA-1F74838897F2}"/>
              </a:ext>
            </a:extLst>
          </p:cNvPr>
          <p:cNvSpPr/>
          <p:nvPr/>
        </p:nvSpPr>
        <p:spPr>
          <a:xfrm>
            <a:off x="758283" y="4995746"/>
            <a:ext cx="6634976" cy="8474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D33D3B-783E-82FB-3E56-6C850405B333}"/>
              </a:ext>
            </a:extLst>
          </p:cNvPr>
          <p:cNvSpPr txBox="1"/>
          <p:nvPr/>
        </p:nvSpPr>
        <p:spPr>
          <a:xfrm>
            <a:off x="723558" y="4878296"/>
            <a:ext cx="6286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6"/>
            </a:pPr>
            <a:r>
              <a:rPr lang="fr-FR" sz="3600" dirty="0"/>
              <a:t>Détroits et diamètres</a:t>
            </a:r>
          </a:p>
          <a:p>
            <a:pPr marL="742950" indent="-742950">
              <a:buAutoNum type="arabicPeriod" startAt="6"/>
            </a:pPr>
            <a:r>
              <a:rPr lang="fr-FR" sz="3600" dirty="0"/>
              <a:t>Explorations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showimage">
            <a:extLst>
              <a:ext uri="{FF2B5EF4-FFF2-40B4-BE49-F238E27FC236}">
                <a16:creationId xmlns:a16="http://schemas.microsoft.com/office/drawing/2014/main" id="{47C605A6-8902-C21D-7D49-BDD085FE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2"/>
          <a:stretch>
            <a:fillRect/>
          </a:stretch>
        </p:blipFill>
        <p:spPr bwMode="auto">
          <a:xfrm>
            <a:off x="577850" y="582613"/>
            <a:ext cx="8116888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7">
            <a:extLst>
              <a:ext uri="{FF2B5EF4-FFF2-40B4-BE49-F238E27FC236}">
                <a16:creationId xmlns:a16="http://schemas.microsoft.com/office/drawing/2014/main" id="{E66252E1-56BF-5C7E-789C-0999F917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765175"/>
            <a:ext cx="150653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Tubercule (épine) du pubis</a:t>
            </a:r>
          </a:p>
        </p:txBody>
      </p:sp>
      <p:sp>
        <p:nvSpPr>
          <p:cNvPr id="47107" name="Text Box 8">
            <a:extLst>
              <a:ext uri="{FF2B5EF4-FFF2-40B4-BE49-F238E27FC236}">
                <a16:creationId xmlns:a16="http://schemas.microsoft.com/office/drawing/2014/main" id="{9C26A402-91F6-B5BD-3C09-DE00D006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706438"/>
            <a:ext cx="14938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Crête pubienne</a:t>
            </a:r>
          </a:p>
        </p:txBody>
      </p:sp>
      <p:sp>
        <p:nvSpPr>
          <p:cNvPr id="47108" name="Text Box 9">
            <a:extLst>
              <a:ext uri="{FF2B5EF4-FFF2-40B4-BE49-F238E27FC236}">
                <a16:creationId xmlns:a16="http://schemas.microsoft.com/office/drawing/2014/main" id="{59C2B224-F01F-45AA-95D2-B7CC0EB8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344613"/>
            <a:ext cx="195738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 b="1">
                <a:latin typeface="Arial" panose="020B0604020202020204" pitchFamily="34" charset="0"/>
              </a:rPr>
              <a:t>Symphyse pubienne</a:t>
            </a:r>
          </a:p>
        </p:txBody>
      </p:sp>
      <p:sp>
        <p:nvSpPr>
          <p:cNvPr id="47109" name="Text Box 10">
            <a:extLst>
              <a:ext uri="{FF2B5EF4-FFF2-40B4-BE49-F238E27FC236}">
                <a16:creationId xmlns:a16="http://schemas.microsoft.com/office/drawing/2014/main" id="{482FB02A-A840-93D0-C931-2A546215A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795463"/>
            <a:ext cx="1770062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latin typeface="Arial" panose="020B0604020202020204" pitchFamily="34" charset="0"/>
              </a:rPr>
              <a:t>Ligament pubien supérieur</a:t>
            </a:r>
          </a:p>
        </p:txBody>
      </p:sp>
      <p:sp>
        <p:nvSpPr>
          <p:cNvPr id="47110" name="Text Box 12">
            <a:extLst>
              <a:ext uri="{FF2B5EF4-FFF2-40B4-BE49-F238E27FC236}">
                <a16:creationId xmlns:a16="http://schemas.microsoft.com/office/drawing/2014/main" id="{AE2B837D-DECC-E3D9-0F61-9F3176395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888" y="5118100"/>
            <a:ext cx="1770062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latin typeface="Arial" panose="020B0604020202020204" pitchFamily="34" charset="0"/>
              </a:rPr>
              <a:t>Ligament pubien inférieur</a:t>
            </a:r>
          </a:p>
        </p:txBody>
      </p:sp>
      <p:sp>
        <p:nvSpPr>
          <p:cNvPr id="47111" name="Text Box 13">
            <a:extLst>
              <a:ext uri="{FF2B5EF4-FFF2-40B4-BE49-F238E27FC236}">
                <a16:creationId xmlns:a16="http://schemas.microsoft.com/office/drawing/2014/main" id="{986D13F3-5A5C-4187-C689-56498759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485775"/>
            <a:ext cx="14938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Ligne pectinéale</a:t>
            </a:r>
          </a:p>
        </p:txBody>
      </p:sp>
      <p:grpSp>
        <p:nvGrpSpPr>
          <p:cNvPr id="47112" name="Group 14">
            <a:extLst>
              <a:ext uri="{FF2B5EF4-FFF2-40B4-BE49-F238E27FC236}">
                <a16:creationId xmlns:a16="http://schemas.microsoft.com/office/drawing/2014/main" id="{BC868917-7720-CDA1-3172-CC92EDE1F78D}"/>
              </a:ext>
            </a:extLst>
          </p:cNvPr>
          <p:cNvGrpSpPr>
            <a:grpSpLocks/>
          </p:cNvGrpSpPr>
          <p:nvPr/>
        </p:nvGrpSpPr>
        <p:grpSpPr bwMode="auto">
          <a:xfrm>
            <a:off x="7783513" y="5526088"/>
            <a:ext cx="1368425" cy="711200"/>
            <a:chOff x="198" y="2907"/>
            <a:chExt cx="1264" cy="656"/>
          </a:xfrm>
        </p:grpSpPr>
        <p:sp>
          <p:nvSpPr>
            <p:cNvPr id="47119" name="Line 15">
              <a:extLst>
                <a:ext uri="{FF2B5EF4-FFF2-40B4-BE49-F238E27FC236}">
                  <a16:creationId xmlns:a16="http://schemas.microsoft.com/office/drawing/2014/main" id="{083C2F14-7CFD-967B-CD10-B2437306F0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" y="3099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120" name="Line 16">
              <a:extLst>
                <a:ext uri="{FF2B5EF4-FFF2-40B4-BE49-F238E27FC236}">
                  <a16:creationId xmlns:a16="http://schemas.microsoft.com/office/drawing/2014/main" id="{6B2F29A8-0D1B-B8AD-51AA-5AE3E31CA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3365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121" name="Text Box 17">
              <a:extLst>
                <a:ext uri="{FF2B5EF4-FFF2-40B4-BE49-F238E27FC236}">
                  <a16:creationId xmlns:a16="http://schemas.microsoft.com/office/drawing/2014/main" id="{6D973041-C897-9144-4DE5-1E581D581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907"/>
              <a:ext cx="6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Crânial</a:t>
              </a:r>
            </a:p>
          </p:txBody>
        </p:sp>
        <p:sp>
          <p:nvSpPr>
            <p:cNvPr id="47122" name="Text Box 18">
              <a:extLst>
                <a:ext uri="{FF2B5EF4-FFF2-40B4-BE49-F238E27FC236}">
                  <a16:creationId xmlns:a16="http://schemas.microsoft.com/office/drawing/2014/main" id="{B572977D-6893-6EF9-0252-B88CDF644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3282"/>
              <a:ext cx="74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>
                  <a:latin typeface="Arial" panose="020B0604020202020204" pitchFamily="34" charset="0"/>
                </a:rPr>
                <a:t>Gauche</a:t>
              </a:r>
            </a:p>
          </p:txBody>
        </p:sp>
      </p:grpSp>
      <p:sp>
        <p:nvSpPr>
          <p:cNvPr id="47113" name="Text Box 19">
            <a:extLst>
              <a:ext uri="{FF2B5EF4-FFF2-40B4-BE49-F238E27FC236}">
                <a16:creationId xmlns:a16="http://schemas.microsoft.com/office/drawing/2014/main" id="{2CABBD49-5ABC-3304-2F54-89E3502C6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0"/>
            <a:ext cx="294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  <a:latin typeface="Arial" panose="020B0604020202020204" pitchFamily="34" charset="0"/>
              </a:rPr>
              <a:t>Symphyse pubienne</a:t>
            </a:r>
          </a:p>
        </p:txBody>
      </p:sp>
      <p:sp>
        <p:nvSpPr>
          <p:cNvPr id="47114" name="Text Box 20">
            <a:extLst>
              <a:ext uri="{FF2B5EF4-FFF2-40B4-BE49-F238E27FC236}">
                <a16:creationId xmlns:a16="http://schemas.microsoft.com/office/drawing/2014/main" id="{F1499A36-F0FB-8A0C-641B-3D800FC05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5402263"/>
            <a:ext cx="118110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Branche de l</a:t>
            </a:r>
            <a:r>
              <a:rPr lang="ja-JP" altLang="fr-FR" sz="1400">
                <a:latin typeface="Arial" panose="020B0604020202020204" pitchFamily="34" charset="0"/>
              </a:rPr>
              <a:t>’</a:t>
            </a:r>
            <a:r>
              <a:rPr lang="fr-FR" altLang="ja-JP" sz="1400">
                <a:latin typeface="Arial" panose="020B0604020202020204" pitchFamily="34" charset="0"/>
              </a:rPr>
              <a:t>ischion</a:t>
            </a:r>
            <a:endParaRPr lang="fr-FR" altLang="fr-FR" sz="1400">
              <a:latin typeface="Arial" panose="020B0604020202020204" pitchFamily="34" charset="0"/>
            </a:endParaRPr>
          </a:p>
        </p:txBody>
      </p:sp>
      <p:sp>
        <p:nvSpPr>
          <p:cNvPr id="47115" name="Text Box 21">
            <a:extLst>
              <a:ext uri="{FF2B5EF4-FFF2-40B4-BE49-F238E27FC236}">
                <a16:creationId xmlns:a16="http://schemas.microsoft.com/office/drawing/2014/main" id="{DFF05292-7E34-7D0A-3CDF-92E18F836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929313"/>
            <a:ext cx="18716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Foramen obturé</a:t>
            </a:r>
          </a:p>
        </p:txBody>
      </p:sp>
      <p:sp>
        <p:nvSpPr>
          <p:cNvPr id="47116" name="Text Box 22">
            <a:extLst>
              <a:ext uri="{FF2B5EF4-FFF2-40B4-BE49-F238E27FC236}">
                <a16:creationId xmlns:a16="http://schemas.microsoft.com/office/drawing/2014/main" id="{D2EC4E26-B2F6-BB65-B1F3-4D78C0552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3" y="5900738"/>
            <a:ext cx="2495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Branche inférieure du pubis</a:t>
            </a:r>
          </a:p>
        </p:txBody>
      </p:sp>
      <p:sp>
        <p:nvSpPr>
          <p:cNvPr id="47118" name="ZoneTexte 1">
            <a:extLst>
              <a:ext uri="{FF2B5EF4-FFF2-40B4-BE49-F238E27FC236}">
                <a16:creationId xmlns:a16="http://schemas.microsoft.com/office/drawing/2014/main" id="{24DC76B5-3C39-14BA-2E88-9A0C4782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4378325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Vue antérieure</a:t>
            </a:r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showimage">
            <a:extLst>
              <a:ext uri="{FF2B5EF4-FFF2-40B4-BE49-F238E27FC236}">
                <a16:creationId xmlns:a16="http://schemas.microsoft.com/office/drawing/2014/main" id="{77334357-6774-4505-1AB1-E685C2B8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"/>
          <a:stretch>
            <a:fillRect/>
          </a:stretch>
        </p:blipFill>
        <p:spPr bwMode="auto">
          <a:xfrm>
            <a:off x="0" y="78105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6">
            <a:extLst>
              <a:ext uri="{FF2B5EF4-FFF2-40B4-BE49-F238E27FC236}">
                <a16:creationId xmlns:a16="http://schemas.microsoft.com/office/drawing/2014/main" id="{A89BC2F5-97DB-0109-69A6-8B1C30815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1746250"/>
            <a:ext cx="2320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Grand foramen ischiatique</a:t>
            </a:r>
          </a:p>
        </p:txBody>
      </p:sp>
      <p:sp>
        <p:nvSpPr>
          <p:cNvPr id="48131" name="Text Box 7">
            <a:extLst>
              <a:ext uri="{FF2B5EF4-FFF2-40B4-BE49-F238E27FC236}">
                <a16:creationId xmlns:a16="http://schemas.microsoft.com/office/drawing/2014/main" id="{630CD383-31EA-511F-1D9F-872AF7EA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2398713"/>
            <a:ext cx="2320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Petit foramen ischiatique</a:t>
            </a:r>
          </a:p>
        </p:txBody>
      </p:sp>
      <p:sp>
        <p:nvSpPr>
          <p:cNvPr id="48132" name="Text Box 8">
            <a:extLst>
              <a:ext uri="{FF2B5EF4-FFF2-40B4-BE49-F238E27FC236}">
                <a16:creationId xmlns:a16="http://schemas.microsoft.com/office/drawing/2014/main" id="{F3517131-B638-187B-DB92-F0EE3502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5" y="4416425"/>
            <a:ext cx="12763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Ligament sacroépineux</a:t>
            </a:r>
          </a:p>
        </p:txBody>
      </p:sp>
      <p:sp>
        <p:nvSpPr>
          <p:cNvPr id="48133" name="Text Box 9">
            <a:extLst>
              <a:ext uri="{FF2B5EF4-FFF2-40B4-BE49-F238E27FC236}">
                <a16:creationId xmlns:a16="http://schemas.microsoft.com/office/drawing/2014/main" id="{538A4672-8535-5EAF-40E2-73636AB8B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5010150"/>
            <a:ext cx="14065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Ligament sacrotubéral</a:t>
            </a:r>
          </a:p>
        </p:txBody>
      </p:sp>
      <p:sp>
        <p:nvSpPr>
          <p:cNvPr id="48134" name="Text Box 10">
            <a:extLst>
              <a:ext uri="{FF2B5EF4-FFF2-40B4-BE49-F238E27FC236}">
                <a16:creationId xmlns:a16="http://schemas.microsoft.com/office/drawing/2014/main" id="{81205983-4FA4-BFF2-FC8C-3E0B11B99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5605463"/>
            <a:ext cx="2320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Membrane obturatrice</a:t>
            </a:r>
          </a:p>
        </p:txBody>
      </p:sp>
      <p:sp>
        <p:nvSpPr>
          <p:cNvPr id="48135" name="Text Box 11">
            <a:extLst>
              <a:ext uri="{FF2B5EF4-FFF2-40B4-BE49-F238E27FC236}">
                <a16:creationId xmlns:a16="http://schemas.microsoft.com/office/drawing/2014/main" id="{31302973-EAF0-7C87-1F98-7262A30B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43513"/>
            <a:ext cx="108743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Canal obturateur</a:t>
            </a:r>
          </a:p>
        </p:txBody>
      </p:sp>
      <p:sp>
        <p:nvSpPr>
          <p:cNvPr id="48136" name="Text Box 12">
            <a:extLst>
              <a:ext uri="{FF2B5EF4-FFF2-40B4-BE49-F238E27FC236}">
                <a16:creationId xmlns:a16="http://schemas.microsoft.com/office/drawing/2014/main" id="{FD31E3D6-8E56-5B97-A023-A037CB84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758825"/>
            <a:ext cx="766762" cy="3429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400">
                <a:latin typeface="Arial" panose="020B0604020202020204" pitchFamily="34" charset="0"/>
              </a:rPr>
              <a:t>Poids</a:t>
            </a:r>
          </a:p>
        </p:txBody>
      </p:sp>
      <p:sp>
        <p:nvSpPr>
          <p:cNvPr id="48137" name="Text Box 13">
            <a:extLst>
              <a:ext uri="{FF2B5EF4-FFF2-40B4-BE49-F238E27FC236}">
                <a16:creationId xmlns:a16="http://schemas.microsoft.com/office/drawing/2014/main" id="{43D9871B-1082-03C1-9B96-44FDFC22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3141663"/>
            <a:ext cx="1725612" cy="830262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Ligaments prévenant le déplacement du sacrum vers le haut et l’arrière</a:t>
            </a:r>
          </a:p>
        </p:txBody>
      </p:sp>
      <p:sp>
        <p:nvSpPr>
          <p:cNvPr id="48138" name="Text Box 14">
            <a:extLst>
              <a:ext uri="{FF2B5EF4-FFF2-40B4-BE49-F238E27FC236}">
                <a16:creationId xmlns:a16="http://schemas.microsoft.com/office/drawing/2014/main" id="{BDDB615F-8D6A-7CF8-EC4B-BC5FCBA57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486275"/>
            <a:ext cx="12763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Ligament sacroépineux</a:t>
            </a:r>
          </a:p>
        </p:txBody>
      </p:sp>
      <p:sp>
        <p:nvSpPr>
          <p:cNvPr id="48139" name="Text Box 15">
            <a:extLst>
              <a:ext uri="{FF2B5EF4-FFF2-40B4-BE49-F238E27FC236}">
                <a16:creationId xmlns:a16="http://schemas.microsoft.com/office/drawing/2014/main" id="{4BE2F9A9-7E3F-D8FF-948B-E26C77B3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4964113"/>
            <a:ext cx="14065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Ligament sacrotubéral</a:t>
            </a:r>
          </a:p>
        </p:txBody>
      </p:sp>
      <p:sp>
        <p:nvSpPr>
          <p:cNvPr id="48140" name="Text Box 16">
            <a:extLst>
              <a:ext uri="{FF2B5EF4-FFF2-40B4-BE49-F238E27FC236}">
                <a16:creationId xmlns:a16="http://schemas.microsoft.com/office/drawing/2014/main" id="{4FD2D07D-CDEC-AE6F-C3A1-3BC82651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5548313"/>
            <a:ext cx="2320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Petit foramen ischiatique</a:t>
            </a:r>
          </a:p>
        </p:txBody>
      </p:sp>
      <p:sp>
        <p:nvSpPr>
          <p:cNvPr id="48141" name="Text Box 17">
            <a:extLst>
              <a:ext uri="{FF2B5EF4-FFF2-40B4-BE49-F238E27FC236}">
                <a16:creationId xmlns:a16="http://schemas.microsoft.com/office/drawing/2014/main" id="{4DCBA99C-A296-A905-4C39-DBF1CD7B3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4008438"/>
            <a:ext cx="16827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Grand foramen ischiatique</a:t>
            </a:r>
          </a:p>
        </p:txBody>
      </p:sp>
      <p:sp>
        <p:nvSpPr>
          <p:cNvPr id="48142" name="Text Box 18">
            <a:extLst>
              <a:ext uri="{FF2B5EF4-FFF2-40B4-BE49-F238E27FC236}">
                <a16:creationId xmlns:a16="http://schemas.microsoft.com/office/drawing/2014/main" id="{78C691E4-E0FC-9A4D-109F-43FFEB5F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0" y="2120900"/>
            <a:ext cx="11747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Colonne vertébrale</a:t>
            </a:r>
          </a:p>
        </p:txBody>
      </p:sp>
      <p:sp>
        <p:nvSpPr>
          <p:cNvPr id="48143" name="Text Box 19">
            <a:extLst>
              <a:ext uri="{FF2B5EF4-FFF2-40B4-BE49-F238E27FC236}">
                <a16:creationId xmlns:a16="http://schemas.microsoft.com/office/drawing/2014/main" id="{651398DB-330E-BC67-8C65-AE3915B7D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313" y="5487988"/>
            <a:ext cx="1436687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Membrane obturatrice</a:t>
            </a:r>
          </a:p>
        </p:txBody>
      </p:sp>
      <p:sp>
        <p:nvSpPr>
          <p:cNvPr id="48145" name="ZoneTexte 1">
            <a:extLst>
              <a:ext uri="{FF2B5EF4-FFF2-40B4-BE49-F238E27FC236}">
                <a16:creationId xmlns:a16="http://schemas.microsoft.com/office/drawing/2014/main" id="{9CC66777-3A61-5434-34AA-C99108AE3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8825"/>
            <a:ext cx="304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2E2B6A-8E4D-C8E2-A61C-EA02FE30E39F}"/>
              </a:ext>
            </a:extLst>
          </p:cNvPr>
          <p:cNvSpPr/>
          <p:nvPr/>
        </p:nvSpPr>
        <p:spPr>
          <a:xfrm>
            <a:off x="6311900" y="758825"/>
            <a:ext cx="327025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8147" name="ZoneTexte 1">
            <a:extLst>
              <a:ext uri="{FF2B5EF4-FFF2-40B4-BE49-F238E27FC236}">
                <a16:creationId xmlns:a16="http://schemas.microsoft.com/office/drawing/2014/main" id="{D029BC13-4CB6-AEBF-8EB2-7EAD153F7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6165850"/>
            <a:ext cx="2192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 b="1" dirty="0"/>
              <a:t>Vue endopelvienne</a:t>
            </a:r>
          </a:p>
        </p:txBody>
      </p:sp>
      <p:sp>
        <p:nvSpPr>
          <p:cNvPr id="48148" name="Rectangle 3">
            <a:extLst>
              <a:ext uri="{FF2B5EF4-FFF2-40B4-BE49-F238E27FC236}">
                <a16:creationId xmlns:a16="http://schemas.microsoft.com/office/drawing/2014/main" id="{61931452-1853-9CEE-1A88-160BD7553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961" y="6143625"/>
            <a:ext cx="1879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 b="1" dirty="0"/>
              <a:t>Vue exopelvienne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50CAEC-6950-885C-15D5-CC79FDA933A2}"/>
              </a:ext>
            </a:extLst>
          </p:cNvPr>
          <p:cNvSpPr txBox="1"/>
          <p:nvPr/>
        </p:nvSpPr>
        <p:spPr>
          <a:xfrm>
            <a:off x="7208335" y="2990711"/>
            <a:ext cx="3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F40268D-38DB-36C2-FD9A-4A873F0A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2658"/>
            <a:ext cx="8229600" cy="1143000"/>
          </a:xfrm>
        </p:spPr>
        <p:txBody>
          <a:bodyPr/>
          <a:lstStyle/>
          <a:p>
            <a:r>
              <a:rPr lang="fr-FR" sz="4400" dirty="0">
                <a:solidFill>
                  <a:srgbClr val="FF8001"/>
                </a:solidFill>
              </a:rPr>
              <a:t>6. Détroits et diamètres</a:t>
            </a:r>
            <a:endParaRPr lang="fr-FR" dirty="0">
              <a:solidFill>
                <a:srgbClr val="FF800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5C90C5-B069-533C-F734-F7FEDC1A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352" y="3126209"/>
            <a:ext cx="6157731" cy="2117122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Détroits supérieur et inférieur</a:t>
            </a:r>
          </a:p>
          <a:p>
            <a:r>
              <a:rPr lang="fr-FR" dirty="0">
                <a:solidFill>
                  <a:srgbClr val="FF0000"/>
                </a:solidFill>
              </a:rPr>
              <a:t>Différences intersexuelles</a:t>
            </a:r>
          </a:p>
          <a:p>
            <a:r>
              <a:rPr lang="fr-FR" dirty="0">
                <a:solidFill>
                  <a:srgbClr val="FF0000"/>
                </a:solidFill>
              </a:rPr>
              <a:t>Diamètres 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028CEB-F768-EE66-279A-12ED318E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627290" y="6492875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/>
              <a:t>P Mertens 2025</a:t>
            </a: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60127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showimage">
            <a:extLst>
              <a:ext uri="{FF2B5EF4-FFF2-40B4-BE49-F238E27FC236}">
                <a16:creationId xmlns:a16="http://schemas.microsoft.com/office/drawing/2014/main" id="{706C6D8D-6F61-A27C-C425-F39E6D29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"/>
          <a:stretch>
            <a:fillRect/>
          </a:stretch>
        </p:blipFill>
        <p:spPr bwMode="auto">
          <a:xfrm>
            <a:off x="768350" y="720725"/>
            <a:ext cx="7627938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6">
            <a:extLst>
              <a:ext uri="{FF2B5EF4-FFF2-40B4-BE49-F238E27FC236}">
                <a16:creationId xmlns:a16="http://schemas.microsoft.com/office/drawing/2014/main" id="{A2F65489-37EB-26B7-FC2F-A522BEB23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0"/>
            <a:ext cx="3689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Ouverture supérieure du pelvis</a:t>
            </a:r>
          </a:p>
          <a:p>
            <a:pPr algn="ctr" eaLnBrk="1" hangingPunct="1"/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= détroit supérieur</a:t>
            </a:r>
          </a:p>
        </p:txBody>
      </p:sp>
      <p:sp>
        <p:nvSpPr>
          <p:cNvPr id="49155" name="Text Box 7">
            <a:extLst>
              <a:ext uri="{FF2B5EF4-FFF2-40B4-BE49-F238E27FC236}">
                <a16:creationId xmlns:a16="http://schemas.microsoft.com/office/drawing/2014/main" id="{ACBA43FE-7AD3-FDD5-E8D8-AFB691DA8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52463"/>
            <a:ext cx="2305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Articulation sacroiliaque</a:t>
            </a:r>
          </a:p>
        </p:txBody>
      </p:sp>
      <p:sp>
        <p:nvSpPr>
          <p:cNvPr id="49156" name="Text Box 8">
            <a:extLst>
              <a:ext uri="{FF2B5EF4-FFF2-40B4-BE49-F238E27FC236}">
                <a16:creationId xmlns:a16="http://schemas.microsoft.com/office/drawing/2014/main" id="{DF45C256-AFC2-4136-4F4D-D25A81DA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957263"/>
            <a:ext cx="178276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400" dirty="0">
                <a:solidFill>
                  <a:srgbClr val="FFC000"/>
                </a:solidFill>
                <a:latin typeface="Arial" panose="020B0604020202020204" pitchFamily="34" charset="0"/>
              </a:rPr>
              <a:t>Promontoire</a:t>
            </a:r>
          </a:p>
        </p:txBody>
      </p:sp>
      <p:sp>
        <p:nvSpPr>
          <p:cNvPr id="49157" name="Text Box 9">
            <a:extLst>
              <a:ext uri="{FF2B5EF4-FFF2-40B4-BE49-F238E27FC236}">
                <a16:creationId xmlns:a16="http://schemas.microsoft.com/office/drawing/2014/main" id="{279DB769-54A7-A372-96B6-1C7A097A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2" y="622300"/>
            <a:ext cx="31448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solidFill>
                  <a:srgbClr val="00B050"/>
                </a:solidFill>
                <a:latin typeface="Arial" panose="020B0604020202020204" pitchFamily="34" charset="0"/>
              </a:rPr>
              <a:t>Bord antérieur de l’</a:t>
            </a:r>
            <a:r>
              <a:rPr lang="fr-FR" altLang="ja-JP" sz="1400" dirty="0">
                <a:solidFill>
                  <a:srgbClr val="00B050"/>
                </a:solidFill>
                <a:latin typeface="Arial" panose="020B0604020202020204" pitchFamily="34" charset="0"/>
              </a:rPr>
              <a:t>aile du sacrum</a:t>
            </a:r>
            <a:endParaRPr lang="fr-FR" altLang="fr-FR" sz="14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49158" name="Text Box 10">
            <a:extLst>
              <a:ext uri="{FF2B5EF4-FFF2-40B4-BE49-F238E27FC236}">
                <a16:creationId xmlns:a16="http://schemas.microsoft.com/office/drawing/2014/main" id="{B9472D0B-A6A4-6CA5-A6B7-8B326B4D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4251325"/>
            <a:ext cx="10255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400">
                <a:latin typeface="Arial" panose="020B0604020202020204" pitchFamily="34" charset="0"/>
              </a:rPr>
              <a:t>Tubercule du pubis</a:t>
            </a:r>
          </a:p>
        </p:txBody>
      </p:sp>
      <p:sp>
        <p:nvSpPr>
          <p:cNvPr id="49159" name="Text Box 11">
            <a:extLst>
              <a:ext uri="{FF2B5EF4-FFF2-40B4-BE49-F238E27FC236}">
                <a16:creationId xmlns:a16="http://schemas.microsoft.com/office/drawing/2014/main" id="{ECD0D246-7077-458A-74B2-8E4563F15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470525"/>
            <a:ext cx="19415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solidFill>
                  <a:srgbClr val="7030A0"/>
                </a:solidFill>
                <a:latin typeface="Arial" panose="020B0604020202020204" pitchFamily="34" charset="0"/>
              </a:rPr>
              <a:t>Symphyse pubienne</a:t>
            </a:r>
          </a:p>
        </p:txBody>
      </p:sp>
      <p:sp>
        <p:nvSpPr>
          <p:cNvPr id="49160" name="Text Box 12">
            <a:extLst>
              <a:ext uri="{FF2B5EF4-FFF2-40B4-BE49-F238E27FC236}">
                <a16:creationId xmlns:a16="http://schemas.microsoft.com/office/drawing/2014/main" id="{9EAEBECA-33BC-01F2-32B7-4EDE30A07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5424488"/>
            <a:ext cx="99853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solidFill>
                  <a:srgbClr val="7030A0"/>
                </a:solidFill>
                <a:latin typeface="Arial" panose="020B0604020202020204" pitchFamily="34" charset="0"/>
              </a:rPr>
              <a:t>Crête</a:t>
            </a:r>
            <a:br>
              <a:rPr lang="fr-FR" altLang="fr-FR" sz="14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fr-FR" altLang="fr-FR" sz="1400" dirty="0">
                <a:solidFill>
                  <a:srgbClr val="7030A0"/>
                </a:solidFill>
                <a:latin typeface="Arial" panose="020B0604020202020204" pitchFamily="34" charset="0"/>
              </a:rPr>
              <a:t>pubienne</a:t>
            </a:r>
          </a:p>
        </p:txBody>
      </p:sp>
      <p:sp>
        <p:nvSpPr>
          <p:cNvPr id="49161" name="Text Box 13">
            <a:extLst>
              <a:ext uri="{FF2B5EF4-FFF2-40B4-BE49-F238E27FC236}">
                <a16:creationId xmlns:a16="http://schemas.microsoft.com/office/drawing/2014/main" id="{781F3813-9192-BBE7-4E91-C49586EA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5424488"/>
            <a:ext cx="7381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FF0000"/>
                </a:solidFill>
                <a:latin typeface="Arial" panose="020B0604020202020204" pitchFamily="34" charset="0"/>
              </a:rPr>
              <a:t>Ligne arquée</a:t>
            </a:r>
          </a:p>
        </p:txBody>
      </p:sp>
      <p:sp>
        <p:nvSpPr>
          <p:cNvPr id="49162" name="Text Box 14">
            <a:extLst>
              <a:ext uri="{FF2B5EF4-FFF2-40B4-BE49-F238E27FC236}">
                <a16:creationId xmlns:a16="http://schemas.microsoft.com/office/drawing/2014/main" id="{1680FDB5-5365-EFDD-6C50-547DC49A6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6283325"/>
            <a:ext cx="4140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 b="1">
                <a:solidFill>
                  <a:srgbClr val="FF0000"/>
                </a:solidFill>
                <a:latin typeface="Arial" panose="020B0604020202020204" pitchFamily="34" charset="0"/>
              </a:rPr>
              <a:t>= Ligne terminale   =  Ligne oblique</a:t>
            </a:r>
          </a:p>
        </p:txBody>
      </p:sp>
      <p:sp>
        <p:nvSpPr>
          <p:cNvPr id="49164" name="ZoneTexte 1">
            <a:extLst>
              <a:ext uri="{FF2B5EF4-FFF2-40B4-BE49-F238E27FC236}">
                <a16:creationId xmlns:a16="http://schemas.microsoft.com/office/drawing/2014/main" id="{008A3FAB-C936-3DFF-0143-969F10FFD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5424488"/>
            <a:ext cx="928687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600" dirty="0"/>
              <a:t>Ligne pectinée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showimage">
            <a:extLst>
              <a:ext uri="{FF2B5EF4-FFF2-40B4-BE49-F238E27FC236}">
                <a16:creationId xmlns:a16="http://schemas.microsoft.com/office/drawing/2014/main" id="{8118509A-0DF2-278E-7956-6FDADDEB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>
            <a:fillRect/>
          </a:stretch>
        </p:blipFill>
        <p:spPr bwMode="auto">
          <a:xfrm>
            <a:off x="365125" y="936625"/>
            <a:ext cx="8494713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6">
            <a:extLst>
              <a:ext uri="{FF2B5EF4-FFF2-40B4-BE49-F238E27FC236}">
                <a16:creationId xmlns:a16="http://schemas.microsoft.com/office/drawing/2014/main" id="{51FEEA1C-C846-CEEC-2F78-E9DB31DD8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0"/>
            <a:ext cx="354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Ouverture inférieure du pelvis</a:t>
            </a:r>
          </a:p>
          <a:p>
            <a:pPr algn="ctr" eaLnBrk="1" hangingPunct="1"/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= détroit inférieur</a:t>
            </a:r>
          </a:p>
        </p:txBody>
      </p:sp>
      <p:sp>
        <p:nvSpPr>
          <p:cNvPr id="50179" name="Text Box 7">
            <a:extLst>
              <a:ext uri="{FF2B5EF4-FFF2-40B4-BE49-F238E27FC236}">
                <a16:creationId xmlns:a16="http://schemas.microsoft.com/office/drawing/2014/main" id="{9820EFAB-84F8-62FB-B256-0484BE71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806450"/>
            <a:ext cx="194151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400" dirty="0">
                <a:latin typeface="Arial" panose="020B0604020202020204" pitchFamily="34" charset="0"/>
              </a:rPr>
              <a:t>Face post. Symphyse pubienne</a:t>
            </a:r>
          </a:p>
        </p:txBody>
      </p:sp>
      <p:sp>
        <p:nvSpPr>
          <p:cNvPr id="50180" name="Text Box 8">
            <a:extLst>
              <a:ext uri="{FF2B5EF4-FFF2-40B4-BE49-F238E27FC236}">
                <a16:creationId xmlns:a16="http://schemas.microsoft.com/office/drawing/2014/main" id="{9D9871F3-FCAD-426C-D69F-3B1C40B61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1004888"/>
            <a:ext cx="19415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Corps du pubis</a:t>
            </a:r>
          </a:p>
        </p:txBody>
      </p:sp>
      <p:sp>
        <p:nvSpPr>
          <p:cNvPr id="50181" name="Text Box 9">
            <a:extLst>
              <a:ext uri="{FF2B5EF4-FFF2-40B4-BE49-F238E27FC236}">
                <a16:creationId xmlns:a16="http://schemas.microsoft.com/office/drawing/2014/main" id="{44676022-AD0E-CAA3-05D0-DAAC3A45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279525"/>
            <a:ext cx="22860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Branche ischio- pubienne</a:t>
            </a:r>
          </a:p>
        </p:txBody>
      </p:sp>
      <p:sp>
        <p:nvSpPr>
          <p:cNvPr id="50182" name="Text Box 10">
            <a:extLst>
              <a:ext uri="{FF2B5EF4-FFF2-40B4-BE49-F238E27FC236}">
                <a16:creationId xmlns:a16="http://schemas.microsoft.com/office/drawing/2014/main" id="{4BE2F2EC-5684-96E7-8628-E0C09F7D9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530850"/>
            <a:ext cx="19415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Ligament sacrotubéral</a:t>
            </a:r>
          </a:p>
        </p:txBody>
      </p:sp>
      <p:sp>
        <p:nvSpPr>
          <p:cNvPr id="50183" name="Text Box 11">
            <a:extLst>
              <a:ext uri="{FF2B5EF4-FFF2-40B4-BE49-F238E27FC236}">
                <a16:creationId xmlns:a16="http://schemas.microsoft.com/office/drawing/2014/main" id="{22980B1A-0B2E-2D3D-61DA-059729C0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4829175"/>
            <a:ext cx="194151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Tubérosité ischiatique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fig332">
            <a:extLst>
              <a:ext uri="{FF2B5EF4-FFF2-40B4-BE49-F238E27FC236}">
                <a16:creationId xmlns:a16="http://schemas.microsoft.com/office/drawing/2014/main" id="{E51F1D29-1ACB-8C64-6083-1B14C573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35"/>
          <a:stretch>
            <a:fillRect/>
          </a:stretch>
        </p:blipFill>
        <p:spPr bwMode="auto">
          <a:xfrm>
            <a:off x="806450" y="769938"/>
            <a:ext cx="795655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5">
            <a:extLst>
              <a:ext uri="{FF2B5EF4-FFF2-40B4-BE49-F238E27FC236}">
                <a16:creationId xmlns:a16="http://schemas.microsoft.com/office/drawing/2014/main" id="{2890A3E5-CFDD-47EB-91D3-05583817F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38" y="6278563"/>
            <a:ext cx="4175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52227" name="Rectangle 6">
            <a:extLst>
              <a:ext uri="{FF2B5EF4-FFF2-40B4-BE49-F238E27FC236}">
                <a16:creationId xmlns:a16="http://schemas.microsoft.com/office/drawing/2014/main" id="{70F15F30-DF07-238B-3580-A8D8B8B59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6203950"/>
            <a:ext cx="4006850" cy="654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52228" name="Rectangle 7">
            <a:extLst>
              <a:ext uri="{FF2B5EF4-FFF2-40B4-BE49-F238E27FC236}">
                <a16:creationId xmlns:a16="http://schemas.microsoft.com/office/drawing/2014/main" id="{E414CC6C-EA49-CF7F-3EB0-DC2E442BC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231775"/>
            <a:ext cx="4006850" cy="654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52229" name="Text Box 8">
            <a:extLst>
              <a:ext uri="{FF2B5EF4-FFF2-40B4-BE49-F238E27FC236}">
                <a16:creationId xmlns:a16="http://schemas.microsoft.com/office/drawing/2014/main" id="{55B16299-62B0-53FA-7781-E79A38593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263525"/>
            <a:ext cx="8205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>
                <a:latin typeface="Arial" panose="020B0604020202020204" pitchFamily="34" charset="0"/>
              </a:rPr>
              <a:t>Ouverture supérieure du pelvis féminin et masculin</a:t>
            </a:r>
          </a:p>
        </p:txBody>
      </p:sp>
      <p:sp>
        <p:nvSpPr>
          <p:cNvPr id="52231" name="ZoneTexte 1">
            <a:extLst>
              <a:ext uri="{FF2B5EF4-FFF2-40B4-BE49-F238E27FC236}">
                <a16:creationId xmlns:a16="http://schemas.microsoft.com/office/drawing/2014/main" id="{423EE0CD-AE8A-7790-371E-4DCAB28DA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7" y="6099556"/>
            <a:ext cx="311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/>
              <a:t>+ horizontale</a:t>
            </a:r>
          </a:p>
          <a:p>
            <a:pPr eaLnBrk="1" hangingPunct="1"/>
            <a:r>
              <a:rPr lang="fr-FR" altLang="fr-FR" sz="1800" dirty="0"/>
              <a:t>+ triangulaire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4E5690-7F2B-B2CB-18D0-27942BB55330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56672" y="1002785"/>
            <a:ext cx="688009" cy="584775"/>
          </a:xfrm>
          <a:prstGeom prst="rect">
            <a:avLst/>
          </a:prstGeom>
          <a:blipFill>
            <a:blip r:embed="rId3"/>
            <a:stretch>
              <a:fillRect l="-5455" r="-3636" b="-6383"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latin typeface="Calibri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84E851-AEC2-7AC8-1016-A7C703EC558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43772" y="3521581"/>
            <a:ext cx="688009" cy="5847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latin typeface="Calibri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19C7AD5-47A9-8694-B872-A98F02867332}"/>
              </a:ext>
            </a:extLst>
          </p:cNvPr>
          <p:cNvCxnSpPr/>
          <p:nvPr/>
        </p:nvCxnSpPr>
        <p:spPr>
          <a:xfrm flipH="1">
            <a:off x="2847372" y="3521581"/>
            <a:ext cx="451413" cy="298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08A8DA7-EFCA-743D-09AB-280BC7E0419B}"/>
              </a:ext>
            </a:extLst>
          </p:cNvPr>
          <p:cNvCxnSpPr>
            <a:cxnSpLocks/>
          </p:cNvCxnSpPr>
          <p:nvPr/>
        </p:nvCxnSpPr>
        <p:spPr>
          <a:xfrm>
            <a:off x="3374985" y="3545056"/>
            <a:ext cx="415171" cy="268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CA456F8-CF0F-C944-588E-022148FFD12B}"/>
              </a:ext>
            </a:extLst>
          </p:cNvPr>
          <p:cNvCxnSpPr>
            <a:cxnSpLocks/>
          </p:cNvCxnSpPr>
          <p:nvPr/>
        </p:nvCxnSpPr>
        <p:spPr>
          <a:xfrm flipH="1">
            <a:off x="6043772" y="6492875"/>
            <a:ext cx="36179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8FC9E92-9E50-1664-0368-55D5E4DF43AE}"/>
              </a:ext>
            </a:extLst>
          </p:cNvPr>
          <p:cNvCxnSpPr>
            <a:cxnSpLocks/>
          </p:cNvCxnSpPr>
          <p:nvPr/>
        </p:nvCxnSpPr>
        <p:spPr>
          <a:xfrm flipH="1" flipV="1">
            <a:off x="6405562" y="6502015"/>
            <a:ext cx="425169" cy="355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6525195-4CDD-84F3-DA57-2219202FC77B}"/>
              </a:ext>
            </a:extLst>
          </p:cNvPr>
          <p:cNvSpPr txBox="1"/>
          <p:nvPr/>
        </p:nvSpPr>
        <p:spPr>
          <a:xfrm>
            <a:off x="446559" y="3244334"/>
            <a:ext cx="1603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fr-FR" altLang="fr-FR" sz="1800" dirty="0"/>
              <a:t>+ </a:t>
            </a:r>
            <a:r>
              <a:rPr lang="fr-FR" altLang="fr-FR" dirty="0"/>
              <a:t>circ</a:t>
            </a:r>
            <a:r>
              <a:rPr lang="fr-FR" altLang="fr-FR" sz="1800" dirty="0"/>
              <a:t>ulaire</a:t>
            </a:r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7">
            <a:extLst>
              <a:ext uri="{FF2B5EF4-FFF2-40B4-BE49-F238E27FC236}">
                <a16:creationId xmlns:a16="http://schemas.microsoft.com/office/drawing/2014/main" id="{08C2429D-B304-210B-05D1-50C0FF97BA2A}"/>
              </a:ext>
            </a:extLst>
          </p:cNvPr>
          <p:cNvGrpSpPr>
            <a:grpSpLocks/>
          </p:cNvGrpSpPr>
          <p:nvPr/>
        </p:nvGrpSpPr>
        <p:grpSpPr bwMode="auto">
          <a:xfrm>
            <a:off x="0" y="1136650"/>
            <a:ext cx="9144000" cy="5518150"/>
            <a:chOff x="0" y="391"/>
            <a:chExt cx="5760" cy="3476"/>
          </a:xfrm>
        </p:grpSpPr>
        <p:pic>
          <p:nvPicPr>
            <p:cNvPr id="51205" name="Picture 4" descr="fig332">
              <a:extLst>
                <a:ext uri="{FF2B5EF4-FFF2-40B4-BE49-F238E27FC236}">
                  <a16:creationId xmlns:a16="http://schemas.microsoft.com/office/drawing/2014/main" id="{B6D0D0CB-DB63-B946-9ABF-B528EB15B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06"/>
            <a:stretch>
              <a:fillRect/>
            </a:stretch>
          </p:blipFill>
          <p:spPr bwMode="auto">
            <a:xfrm>
              <a:off x="0" y="890"/>
              <a:ext cx="5760" cy="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Rectangle 5">
              <a:extLst>
                <a:ext uri="{FF2B5EF4-FFF2-40B4-BE49-F238E27FC236}">
                  <a16:creationId xmlns:a16="http://schemas.microsoft.com/office/drawing/2014/main" id="{7D726D29-F270-B008-7DFC-799C026A8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851"/>
              <a:ext cx="2812" cy="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3200">
                  <a:solidFill>
                    <a:srgbClr val="CC0000"/>
                  </a:solidFill>
                </a:rPr>
                <a:t>CONJUGUE = 11 cm</a:t>
              </a:r>
            </a:p>
            <a:p>
              <a:pPr eaLnBrk="1" hangingPunct="1"/>
              <a:r>
                <a:rPr lang="fr-FR" altLang="fr-FR" sz="3200">
                  <a:solidFill>
                    <a:srgbClr val="CC0000"/>
                  </a:solidFill>
                </a:rPr>
                <a:t>TRANSVERSE = 13 cm</a:t>
              </a:r>
            </a:p>
            <a:p>
              <a:pPr eaLnBrk="1" hangingPunct="1"/>
              <a:r>
                <a:rPr lang="fr-FR" altLang="fr-FR" sz="3200">
                  <a:solidFill>
                    <a:srgbClr val="CC0000"/>
                  </a:solidFill>
                </a:rPr>
                <a:t>OBLIQUE = 12,5cm</a:t>
              </a:r>
            </a:p>
          </p:txBody>
        </p:sp>
        <p:sp>
          <p:nvSpPr>
            <p:cNvPr id="51207" name="Rectangle 6">
              <a:extLst>
                <a:ext uri="{FF2B5EF4-FFF2-40B4-BE49-F238E27FC236}">
                  <a16:creationId xmlns:a16="http://schemas.microsoft.com/office/drawing/2014/main" id="{CFD0AE53-D7F5-EC73-C4D3-9102D971B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391"/>
              <a:ext cx="2812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GB" altLang="fr-FR" sz="1800"/>
            </a:p>
          </p:txBody>
        </p:sp>
      </p:grpSp>
      <p:sp>
        <p:nvSpPr>
          <p:cNvPr id="51202" name="Rectangle 8">
            <a:extLst>
              <a:ext uri="{FF2B5EF4-FFF2-40B4-BE49-F238E27FC236}">
                <a16:creationId xmlns:a16="http://schemas.microsoft.com/office/drawing/2014/main" id="{94BEC245-4C68-F981-8EEE-9BB1D9BE1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982913"/>
            <a:ext cx="2879725" cy="804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51203" name="Text Box 9">
            <a:extLst>
              <a:ext uri="{FF2B5EF4-FFF2-40B4-BE49-F238E27FC236}">
                <a16:creationId xmlns:a16="http://schemas.microsoft.com/office/drawing/2014/main" id="{25EDB430-4B24-34C7-2548-A682630A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549275"/>
            <a:ext cx="8604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>
                <a:latin typeface="Arial" panose="020B0604020202020204" pitchFamily="34" charset="0"/>
              </a:rPr>
              <a:t>Diamètres de l’</a:t>
            </a:r>
            <a:r>
              <a:rPr lang="fr-FR" altLang="ja-JP" sz="2800">
                <a:latin typeface="Arial" panose="020B0604020202020204" pitchFamily="34" charset="0"/>
              </a:rPr>
              <a:t>ouverture supérieure du pelvis féminin</a:t>
            </a:r>
            <a:endParaRPr lang="fr-FR" altLang="fr-FR" sz="2800">
              <a:latin typeface="Arial" panose="020B0604020202020204" pitchFamily="34" charset="0"/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fig332">
            <a:extLst>
              <a:ext uri="{FF2B5EF4-FFF2-40B4-BE49-F238E27FC236}">
                <a16:creationId xmlns:a16="http://schemas.microsoft.com/office/drawing/2014/main" id="{E7A82CF9-8074-6107-B6C3-4D710530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0"/>
          <a:stretch>
            <a:fillRect/>
          </a:stretch>
        </p:blipFill>
        <p:spPr bwMode="auto">
          <a:xfrm>
            <a:off x="0" y="1027113"/>
            <a:ext cx="91440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5">
            <a:extLst>
              <a:ext uri="{FF2B5EF4-FFF2-40B4-BE49-F238E27FC236}">
                <a16:creationId xmlns:a16="http://schemas.microsoft.com/office/drawing/2014/main" id="{CFB638B6-50F4-9D7A-2FB7-8ACA3ABF9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5" y="1014413"/>
            <a:ext cx="4006850" cy="654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53251" name="Text Box 6">
            <a:extLst>
              <a:ext uri="{FF2B5EF4-FFF2-40B4-BE49-F238E27FC236}">
                <a16:creationId xmlns:a16="http://schemas.microsoft.com/office/drawing/2014/main" id="{0D616F66-6841-2065-738E-30A0B7B11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506413"/>
            <a:ext cx="84058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dirty="0">
                <a:latin typeface="Arial" panose="020B0604020202020204" pitchFamily="34" charset="0"/>
              </a:rPr>
              <a:t>Diamètres de l’</a:t>
            </a:r>
            <a:r>
              <a:rPr lang="fr-FR" altLang="ja-JP" sz="2800" dirty="0">
                <a:latin typeface="Arial" panose="020B0604020202020204" pitchFamily="34" charset="0"/>
              </a:rPr>
              <a:t>ouverture inférieure du pelvis féminin</a:t>
            </a:r>
            <a:endParaRPr lang="fr-FR" altLang="fr-FR" sz="2800" dirty="0">
              <a:latin typeface="Arial" panose="020B0604020202020204" pitchFamily="34" charset="0"/>
            </a:endParaRPr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88E32B4D-5093-A5D3-1E8D-DAD6F2700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5541963"/>
            <a:ext cx="4464050" cy="1220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>
                <a:solidFill>
                  <a:srgbClr val="CC0000"/>
                </a:solidFill>
              </a:rPr>
              <a:t>ANT-POST = 9,5 à 11,5 cm</a:t>
            </a:r>
          </a:p>
          <a:p>
            <a:pPr eaLnBrk="1" hangingPunct="1"/>
            <a:r>
              <a:rPr lang="fr-FR" altLang="fr-FR" sz="3200">
                <a:solidFill>
                  <a:srgbClr val="CC0000"/>
                </a:solidFill>
              </a:rPr>
              <a:t>TRANSVERSE = 11 cm</a:t>
            </a: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F40268D-38DB-36C2-FD9A-4A873F0A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7528"/>
            <a:ext cx="8229600" cy="1143000"/>
          </a:xfrm>
        </p:spPr>
        <p:txBody>
          <a:bodyPr/>
          <a:lstStyle/>
          <a:p>
            <a:r>
              <a:rPr lang="fr-FR" sz="4400" dirty="0">
                <a:solidFill>
                  <a:srgbClr val="FF8001"/>
                </a:solidFill>
              </a:rPr>
              <a:t>6. Exploration du bassin osseux</a:t>
            </a:r>
            <a:endParaRPr lang="fr-FR" dirty="0">
              <a:solidFill>
                <a:srgbClr val="FF800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5C90C5-B069-533C-F734-F7FEDC1A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87" y="3982736"/>
            <a:ext cx="8177313" cy="1897203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Clinique : interrogatoire, inspection, palpation</a:t>
            </a:r>
          </a:p>
          <a:p>
            <a:r>
              <a:rPr lang="fr-FR" dirty="0">
                <a:solidFill>
                  <a:srgbClr val="FF0000"/>
                </a:solidFill>
              </a:rPr>
              <a:t>Imageries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CF1D5E-7016-C4D3-2B8C-A96D67FD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fr-FR"/>
              <a:t>P Mertens 2024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627290" y="6492875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/>
              <a:t>P Mertens 2025</a:t>
            </a: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765639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42483C9-994F-24A2-E9BF-5DD2B3E6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>
                <a:latin typeface="Times" pitchFamily="2" charset="0"/>
              </a:rPr>
              <a:t>Exploration du bassin osseux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9A6888-3FF2-90B3-D0F4-25E0C6134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273" y="6239107"/>
            <a:ext cx="2575932" cy="61889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RX de face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015F82-223E-DC6C-8FDF-C716D638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79749"/>
            <a:ext cx="7772400" cy="5051199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52998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>
            <a:extLst>
              <a:ext uri="{FF2B5EF4-FFF2-40B4-BE49-F238E27FC236}">
                <a16:creationId xmlns:a16="http://schemas.microsoft.com/office/drawing/2014/main" id="{5341C557-3C79-E130-A3BF-298DE83FF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5625"/>
            <a:ext cx="8105775" cy="3225800"/>
          </a:xfrm>
        </p:spPr>
        <p:txBody>
          <a:bodyPr/>
          <a:lstStyle/>
          <a:p>
            <a:pPr eaLnBrk="1" hangingPunct="1"/>
            <a: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1. Situation</a:t>
            </a:r>
            <a:b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et</a:t>
            </a:r>
            <a:b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fr-FR" altLang="fr-FR" sz="6000">
                <a:solidFill>
                  <a:srgbClr val="FF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Anatomie de surface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DFAC022-0E35-4CE9-4CAE-D56244A6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" pitchFamily="2" charset="0"/>
              </a:rPr>
              <a:t>Exploration bassin osseux</a:t>
            </a:r>
            <a:br>
              <a:rPr lang="fr-FR" dirty="0">
                <a:latin typeface="Times" pitchFamily="2" charset="0"/>
              </a:rPr>
            </a:br>
            <a:r>
              <a:rPr lang="fr-FR" dirty="0">
                <a:latin typeface="Times" pitchFamily="2" charset="0"/>
              </a:rPr>
              <a:t>par Scanner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4340DC-8899-CF1D-6A58-FA23BE97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88" y="5083524"/>
            <a:ext cx="4493941" cy="696951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Coupe axiale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D6AF32-68E6-4DC5-3C2E-E4A63330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36" y="1901283"/>
            <a:ext cx="3535246" cy="28156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8504D6-A3F2-F0BE-20D4-2CB4BF21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0"/>
            <a:ext cx="3810000" cy="3810000"/>
          </a:xfrm>
          <a:prstGeom prst="rect">
            <a:avLst/>
          </a:prstGeom>
        </p:spPr>
      </p:pic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8A1DA124-9812-FE1C-912B-F0D9D9C11BA8}"/>
              </a:ext>
            </a:extLst>
          </p:cNvPr>
          <p:cNvSpPr txBox="1">
            <a:spLocks/>
          </p:cNvSpPr>
          <p:nvPr/>
        </p:nvSpPr>
        <p:spPr bwMode="auto">
          <a:xfrm>
            <a:off x="4070196" y="5710276"/>
            <a:ext cx="5300546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Reconstruction pseudo-3D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627290" y="6492875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/>
              <a:t>P Mertens 2025</a:t>
            </a: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622003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64053-AE8B-9699-365A-AFF34B80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8001"/>
                </a:solidFill>
              </a:rPr>
              <a:t>Conséquences des pathologies du bassin osseux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AEA8FF-2049-9DC1-1AA8-FFCF44BAB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52555"/>
            <a:ext cx="8229600" cy="3330615"/>
          </a:xfrm>
        </p:spPr>
        <p:txBody>
          <a:bodyPr/>
          <a:lstStyle/>
          <a:p>
            <a:r>
              <a:rPr lang="fr-FR" dirty="0"/>
              <a:t>Biomécanique : sur maintien des postures et la déambulation</a:t>
            </a:r>
          </a:p>
          <a:p>
            <a:r>
              <a:rPr lang="fr-FR" dirty="0"/>
              <a:t>Viscérales : Urinaire, génital, digestif…</a:t>
            </a:r>
          </a:p>
          <a:p>
            <a:r>
              <a:rPr lang="fr-FR" dirty="0"/>
              <a:t>Voies de passage vers membre inf. : vasculaires et neurologiques </a:t>
            </a:r>
          </a:p>
          <a:p>
            <a:endParaRPr lang="fr-FR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627290" y="6492875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/>
              <a:t>P Mertens 2025</a:t>
            </a: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02834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fig369">
            <a:extLst>
              <a:ext uri="{FF2B5EF4-FFF2-40B4-BE49-F238E27FC236}">
                <a16:creationId xmlns:a16="http://schemas.microsoft.com/office/drawing/2014/main" id="{20A70C9C-E5AF-B824-711E-791C5BDC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14450"/>
            <a:ext cx="470693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5" descr="fig370">
            <a:extLst>
              <a:ext uri="{FF2B5EF4-FFF2-40B4-BE49-F238E27FC236}">
                <a16:creationId xmlns:a16="http://schemas.microsoft.com/office/drawing/2014/main" id="{7B5FB992-79E2-E7DF-0D3B-276420BB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93825"/>
            <a:ext cx="45005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>
            <a:extLst>
              <a:ext uri="{FF2B5EF4-FFF2-40B4-BE49-F238E27FC236}">
                <a16:creationId xmlns:a16="http://schemas.microsoft.com/office/drawing/2014/main" id="{4FA202CC-134E-3685-0D88-E50E440F3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315913"/>
            <a:ext cx="6602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Arial" panose="020B0604020202020204" pitchFamily="34" charset="0"/>
              </a:rPr>
              <a:t>Vascularisation artérielle et veineuse très importante</a:t>
            </a:r>
          </a:p>
          <a:p>
            <a:pPr algn="ctr" eaLnBrk="1" hangingPunct="1"/>
            <a:r>
              <a:rPr lang="fr-FR" altLang="fr-FR" sz="2000" b="1" dirty="0">
                <a:latin typeface="Arial" panose="020B0604020202020204" pitchFamily="34" charset="0"/>
              </a:rPr>
              <a:t>dans le pelvis</a:t>
            </a: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BCF30DE3-B93F-665A-BAE5-50C1C87E7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9"/>
          <a:stretch/>
        </p:blipFill>
        <p:spPr>
          <a:xfrm>
            <a:off x="1390650" y="1329219"/>
            <a:ext cx="6362700" cy="522152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6C6F35E-E123-4DCC-759C-3AB71D0D7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353" y="315913"/>
            <a:ext cx="61943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Arial" panose="020B0604020202020204" pitchFamily="34" charset="0"/>
              </a:rPr>
              <a:t>Innervation riche et  nombreux nerfs de passage 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4635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>
            <a:extLst>
              <a:ext uri="{FF2B5EF4-FFF2-40B4-BE49-F238E27FC236}">
                <a16:creationId xmlns:a16="http://schemas.microsoft.com/office/drawing/2014/main" id="{74FBE55D-0B16-9D6C-B398-8BE0A253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6575"/>
            <a:ext cx="8229600" cy="2138363"/>
          </a:xfrm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Pelvis osseux</a:t>
            </a:r>
            <a:br>
              <a:rPr lang="fr-FR" altLang="fr-FR">
                <a:ea typeface="ＭＳ Ｐゴシック" panose="020B0600070205080204" pitchFamily="34" charset="-128"/>
              </a:rPr>
            </a:br>
            <a:br>
              <a:rPr lang="fr-FR" altLang="fr-FR">
                <a:ea typeface="ＭＳ Ｐゴシック" panose="020B0600070205080204" pitchFamily="34" charset="-128"/>
              </a:rPr>
            </a:br>
            <a:r>
              <a:rPr lang="fr-FR" altLang="fr-FR">
                <a:ea typeface="ＭＳ Ｐゴシック" panose="020B0600070205080204" pitchFamily="34" charset="-128"/>
              </a:rPr>
              <a:t>FIN</a:t>
            </a:r>
          </a:p>
        </p:txBody>
      </p:sp>
      <p:pic>
        <p:nvPicPr>
          <p:cNvPr id="55299" name="Image 1" descr="images-1.jpeg">
            <a:extLst>
              <a:ext uri="{FF2B5EF4-FFF2-40B4-BE49-F238E27FC236}">
                <a16:creationId xmlns:a16="http://schemas.microsoft.com/office/drawing/2014/main" id="{A945CCAB-5DF7-1F88-7373-0B593C9AD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4259263"/>
            <a:ext cx="4152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 txBox="1">
            <a:spLocks/>
          </p:cNvSpPr>
          <p:nvPr/>
        </p:nvSpPr>
        <p:spPr>
          <a:xfrm>
            <a:off x="627290" y="6492875"/>
            <a:ext cx="1741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fr-FR"/>
              <a:t>P Mertens 2025</a:t>
            </a:r>
            <a:endParaRPr lang="en-US" alt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showimage">
            <a:extLst>
              <a:ext uri="{FF2B5EF4-FFF2-40B4-BE49-F238E27FC236}">
                <a16:creationId xmlns:a16="http://schemas.microsoft.com/office/drawing/2014/main" id="{5F75086A-7AA1-9DF9-7E6D-C95CCD66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"/>
          <a:stretch>
            <a:fillRect/>
          </a:stretch>
        </p:blipFill>
        <p:spPr bwMode="auto">
          <a:xfrm>
            <a:off x="766763" y="303213"/>
            <a:ext cx="7585075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6">
            <a:extLst>
              <a:ext uri="{FF2B5EF4-FFF2-40B4-BE49-F238E27FC236}">
                <a16:creationId xmlns:a16="http://schemas.microsoft.com/office/drawing/2014/main" id="{E82F5269-0B49-CCCF-88E0-53354C6AD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095375"/>
            <a:ext cx="13303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Epine iliaque</a:t>
            </a:r>
          </a:p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antérosupérieure</a:t>
            </a:r>
          </a:p>
        </p:txBody>
      </p:sp>
      <p:sp>
        <p:nvSpPr>
          <p:cNvPr id="20483" name="Text Box 7">
            <a:extLst>
              <a:ext uri="{FF2B5EF4-FFF2-40B4-BE49-F238E27FC236}">
                <a16:creationId xmlns:a16="http://schemas.microsoft.com/office/drawing/2014/main" id="{F9DC2EE9-3532-F287-F56D-14C42C690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633538"/>
            <a:ext cx="1371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Ligament inguinal</a:t>
            </a:r>
          </a:p>
        </p:txBody>
      </p:sp>
      <p:sp>
        <p:nvSpPr>
          <p:cNvPr id="20484" name="Text Box 8">
            <a:extLst>
              <a:ext uri="{FF2B5EF4-FFF2-40B4-BE49-F238E27FC236}">
                <a16:creationId xmlns:a16="http://schemas.microsoft.com/office/drawing/2014/main" id="{0C5A3C43-54D3-07C3-39D4-7F580F5F5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2227263"/>
            <a:ext cx="1474788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Tubercule du pubis</a:t>
            </a:r>
          </a:p>
        </p:txBody>
      </p:sp>
      <p:sp>
        <p:nvSpPr>
          <p:cNvPr id="20485" name="Text Box 9">
            <a:extLst>
              <a:ext uri="{FF2B5EF4-FFF2-40B4-BE49-F238E27FC236}">
                <a16:creationId xmlns:a16="http://schemas.microsoft.com/office/drawing/2014/main" id="{98CBB476-8F44-7A5D-9C68-48DEDB2EF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223838"/>
            <a:ext cx="20891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Paroi abdominale antérieure</a:t>
            </a:r>
          </a:p>
        </p:txBody>
      </p:sp>
      <p:sp>
        <p:nvSpPr>
          <p:cNvPr id="20486" name="Text Box 10">
            <a:extLst>
              <a:ext uri="{FF2B5EF4-FFF2-40B4-BE49-F238E27FC236}">
                <a16:creationId xmlns:a16="http://schemas.microsoft.com/office/drawing/2014/main" id="{F89B8DB8-572C-E953-2469-092B28F8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39713"/>
            <a:ext cx="58261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Dos   </a:t>
            </a:r>
          </a:p>
        </p:txBody>
      </p:sp>
      <p:sp>
        <p:nvSpPr>
          <p:cNvPr id="20487" name="Text Box 11">
            <a:extLst>
              <a:ext uri="{FF2B5EF4-FFF2-40B4-BE49-F238E27FC236}">
                <a16:creationId xmlns:a16="http://schemas.microsoft.com/office/drawing/2014/main" id="{7719D6D3-D0A6-6709-F3C3-95480002D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1123950"/>
            <a:ext cx="1035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Crête iliaque</a:t>
            </a:r>
          </a:p>
        </p:txBody>
      </p:sp>
      <p:sp>
        <p:nvSpPr>
          <p:cNvPr id="20488" name="Text Box 12">
            <a:extLst>
              <a:ext uri="{FF2B5EF4-FFF2-40B4-BE49-F238E27FC236}">
                <a16:creationId xmlns:a16="http://schemas.microsoft.com/office/drawing/2014/main" id="{B0C1C0B9-2F90-EA5F-4287-A293D66E6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2924175"/>
            <a:ext cx="8413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Pli glutéal</a:t>
            </a:r>
          </a:p>
        </p:txBody>
      </p:sp>
      <p:sp>
        <p:nvSpPr>
          <p:cNvPr id="20489" name="Text Box 13">
            <a:extLst>
              <a:ext uri="{FF2B5EF4-FFF2-40B4-BE49-F238E27FC236}">
                <a16:creationId xmlns:a16="http://schemas.microsoft.com/office/drawing/2014/main" id="{BBBFEBD5-A175-5691-14C0-DFF0C940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1603375"/>
            <a:ext cx="1236663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Région glutéale</a:t>
            </a:r>
          </a:p>
        </p:txBody>
      </p:sp>
      <p:sp>
        <p:nvSpPr>
          <p:cNvPr id="20490" name="Text Box 14">
            <a:extLst>
              <a:ext uri="{FF2B5EF4-FFF2-40B4-BE49-F238E27FC236}">
                <a16:creationId xmlns:a16="http://schemas.microsoft.com/office/drawing/2014/main" id="{A7E2D322-4ECF-B20E-D26D-1A783BF25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2386013"/>
            <a:ext cx="13874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Cuisse antérieure</a:t>
            </a:r>
          </a:p>
        </p:txBody>
      </p:sp>
      <p:sp>
        <p:nvSpPr>
          <p:cNvPr id="20491" name="Text Box 15">
            <a:extLst>
              <a:ext uri="{FF2B5EF4-FFF2-40B4-BE49-F238E27FC236}">
                <a16:creationId xmlns:a16="http://schemas.microsoft.com/office/drawing/2014/main" id="{9A0028B0-D376-1338-6481-B07787D3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2833688"/>
            <a:ext cx="995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>
                <a:latin typeface="Arial" panose="020B0604020202020204" pitchFamily="34" charset="0"/>
              </a:rPr>
              <a:t>Cuisse postérieure</a:t>
            </a:r>
          </a:p>
        </p:txBody>
      </p:sp>
      <p:sp>
        <p:nvSpPr>
          <p:cNvPr id="20492" name="Text Box 16">
            <a:extLst>
              <a:ext uri="{FF2B5EF4-FFF2-40B4-BE49-F238E27FC236}">
                <a16:creationId xmlns:a16="http://schemas.microsoft.com/office/drawing/2014/main" id="{B57C9D29-69DC-817A-5E90-6E89FAF59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3733800"/>
            <a:ext cx="11826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Articulation du genou</a:t>
            </a:r>
          </a:p>
        </p:txBody>
      </p:sp>
      <p:sp>
        <p:nvSpPr>
          <p:cNvPr id="20493" name="Text Box 17">
            <a:extLst>
              <a:ext uri="{FF2B5EF4-FFF2-40B4-BE49-F238E27FC236}">
                <a16:creationId xmlns:a16="http://schemas.microsoft.com/office/drawing/2014/main" id="{DD507E0A-D1E6-E8CD-5472-F582C1A51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4749800"/>
            <a:ext cx="6762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Jambe</a:t>
            </a:r>
          </a:p>
        </p:txBody>
      </p:sp>
      <p:sp>
        <p:nvSpPr>
          <p:cNvPr id="20494" name="Text Box 18">
            <a:extLst>
              <a:ext uri="{FF2B5EF4-FFF2-40B4-BE49-F238E27FC236}">
                <a16:creationId xmlns:a16="http://schemas.microsoft.com/office/drawing/2014/main" id="{BFD7952A-5117-7D26-1112-E2B03834A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5646738"/>
            <a:ext cx="11826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Articulation de la cheville</a:t>
            </a:r>
          </a:p>
        </p:txBody>
      </p:sp>
      <p:sp>
        <p:nvSpPr>
          <p:cNvPr id="20495" name="Text Box 19">
            <a:extLst>
              <a:ext uri="{FF2B5EF4-FFF2-40B4-BE49-F238E27FC236}">
                <a16:creationId xmlns:a16="http://schemas.microsoft.com/office/drawing/2014/main" id="{AF7262E6-553B-6C73-976F-8E417BFD0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363" y="6127750"/>
            <a:ext cx="7175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Arial" panose="020B0604020202020204" pitchFamily="34" charset="0"/>
              </a:rPr>
              <a:t>Pied</a:t>
            </a:r>
          </a:p>
        </p:txBody>
      </p:sp>
      <p:sp>
        <p:nvSpPr>
          <p:cNvPr id="1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howimage">
            <a:extLst>
              <a:ext uri="{FF2B5EF4-FFF2-40B4-BE49-F238E27FC236}">
                <a16:creationId xmlns:a16="http://schemas.microsoft.com/office/drawing/2014/main" id="{447D9E13-3AF6-7E20-89D0-B753833DD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2545" r="59839" b="59764"/>
          <a:stretch>
            <a:fillRect/>
          </a:stretch>
        </p:blipFill>
        <p:spPr bwMode="auto">
          <a:xfrm>
            <a:off x="2195513" y="0"/>
            <a:ext cx="458152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val 3">
            <a:extLst>
              <a:ext uri="{FF2B5EF4-FFF2-40B4-BE49-F238E27FC236}">
                <a16:creationId xmlns:a16="http://schemas.microsoft.com/office/drawing/2014/main" id="{F092741B-C53A-C727-4B1E-ECFFC5F090BE}"/>
              </a:ext>
            </a:extLst>
          </p:cNvPr>
          <p:cNvSpPr>
            <a:spLocks noChangeArrowheads="1"/>
          </p:cNvSpPr>
          <p:nvPr/>
        </p:nvSpPr>
        <p:spPr bwMode="auto">
          <a:xfrm rot="-2494459">
            <a:off x="4232275" y="3460750"/>
            <a:ext cx="2317750" cy="487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GB" altLang="fr-FR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D2B5904-1C36-F6D8-673B-DC529436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466975"/>
            <a:ext cx="17605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CC0000"/>
                </a:solidFill>
                <a:latin typeface="Arial" panose="020B0604020202020204" pitchFamily="34" charset="0"/>
              </a:rPr>
              <a:t>Région</a:t>
            </a:r>
          </a:p>
          <a:p>
            <a:pPr eaLnBrk="1" hangingPunct="1"/>
            <a:r>
              <a:rPr lang="fr-FR" altLang="fr-FR" sz="2800" b="1">
                <a:solidFill>
                  <a:srgbClr val="CC0000"/>
                </a:solidFill>
                <a:latin typeface="Arial" panose="020B0604020202020204" pitchFamily="34" charset="0"/>
              </a:rPr>
              <a:t>inguinale</a:t>
            </a:r>
          </a:p>
        </p:txBody>
      </p:sp>
      <p:sp>
        <p:nvSpPr>
          <p:cNvPr id="21509" name="Freeform 6">
            <a:extLst>
              <a:ext uri="{FF2B5EF4-FFF2-40B4-BE49-F238E27FC236}">
                <a16:creationId xmlns:a16="http://schemas.microsoft.com/office/drawing/2014/main" id="{DD77C3BC-5A75-9554-B66E-D9524F337A93}"/>
              </a:ext>
            </a:extLst>
          </p:cNvPr>
          <p:cNvSpPr>
            <a:spLocks/>
          </p:cNvSpPr>
          <p:nvPr/>
        </p:nvSpPr>
        <p:spPr bwMode="auto">
          <a:xfrm>
            <a:off x="2684463" y="1973263"/>
            <a:ext cx="1263650" cy="1800225"/>
          </a:xfrm>
          <a:custGeom>
            <a:avLst/>
            <a:gdLst>
              <a:gd name="T0" fmla="*/ 2147483647 w 796"/>
              <a:gd name="T1" fmla="*/ 2147483647 h 1134"/>
              <a:gd name="T2" fmla="*/ 0 w 796"/>
              <a:gd name="T3" fmla="*/ 2147483647 h 1134"/>
              <a:gd name="T4" fmla="*/ 2147483647 w 796"/>
              <a:gd name="T5" fmla="*/ 2147483647 h 1134"/>
              <a:gd name="T6" fmla="*/ 2147483647 w 796"/>
              <a:gd name="T7" fmla="*/ 0 h 1134"/>
              <a:gd name="T8" fmla="*/ 2147483647 w 796"/>
              <a:gd name="T9" fmla="*/ 2147483647 h 1134"/>
              <a:gd name="T10" fmla="*/ 2147483647 w 796"/>
              <a:gd name="T11" fmla="*/ 2147483647 h 1134"/>
              <a:gd name="T12" fmla="*/ 2147483647 w 796"/>
              <a:gd name="T13" fmla="*/ 2147483647 h 1134"/>
              <a:gd name="T14" fmla="*/ 2147483647 w 796"/>
              <a:gd name="T15" fmla="*/ 2147483647 h 1134"/>
              <a:gd name="T16" fmla="*/ 2147483647 w 796"/>
              <a:gd name="T17" fmla="*/ 2147483647 h 1134"/>
              <a:gd name="T18" fmla="*/ 2147483647 w 796"/>
              <a:gd name="T19" fmla="*/ 2147483647 h 1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6"/>
              <a:gd name="T31" fmla="*/ 0 h 1134"/>
              <a:gd name="T32" fmla="*/ 796 w 796"/>
              <a:gd name="T33" fmla="*/ 1134 h 11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6" h="1134">
                <a:moveTo>
                  <a:pt x="101" y="586"/>
                </a:moveTo>
                <a:lnTo>
                  <a:pt x="0" y="284"/>
                </a:lnTo>
                <a:lnTo>
                  <a:pt x="156" y="37"/>
                </a:lnTo>
                <a:lnTo>
                  <a:pt x="467" y="0"/>
                </a:lnTo>
                <a:lnTo>
                  <a:pt x="686" y="192"/>
                </a:lnTo>
                <a:lnTo>
                  <a:pt x="778" y="366"/>
                </a:lnTo>
                <a:lnTo>
                  <a:pt x="796" y="741"/>
                </a:lnTo>
                <a:lnTo>
                  <a:pt x="768" y="1043"/>
                </a:lnTo>
                <a:lnTo>
                  <a:pt x="732" y="1134"/>
                </a:lnTo>
                <a:lnTo>
                  <a:pt x="101" y="586"/>
                </a:lnTo>
                <a:close/>
              </a:path>
            </a:pathLst>
          </a:custGeom>
          <a:solidFill>
            <a:srgbClr val="92D050">
              <a:alpha val="50195"/>
            </a:srgbClr>
          </a:solidFill>
          <a:ln w="50800">
            <a:solidFill>
              <a:srgbClr val="339966"/>
            </a:solidFill>
            <a:round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29F2A2E4-907F-FD2F-C6EA-BE47C3CB1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2336800"/>
            <a:ext cx="2619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008000"/>
                </a:solidFill>
                <a:latin typeface="Arial" panose="020B0604020202020204" pitchFamily="34" charset="0"/>
              </a:rPr>
              <a:t>Fosse</a:t>
            </a:r>
          </a:p>
          <a:p>
            <a:pPr eaLnBrk="1" hangingPunct="1"/>
            <a:r>
              <a:rPr lang="fr-FR" altLang="fr-FR" sz="2800" b="1">
                <a:solidFill>
                  <a:srgbClr val="008000"/>
                </a:solidFill>
                <a:latin typeface="Arial" panose="020B0604020202020204" pitchFamily="34" charset="0"/>
              </a:rPr>
              <a:t>Iliaque interne</a:t>
            </a:r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A4CFCDA-7EC3-51D3-4CCA-221D4E124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3214688"/>
            <a:ext cx="121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Ligament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Inguinal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1511" name="Text Box 10">
            <a:extLst>
              <a:ext uri="{FF2B5EF4-FFF2-40B4-BE49-F238E27FC236}">
                <a16:creationId xmlns:a16="http://schemas.microsoft.com/office/drawing/2014/main" id="{22673730-4BA1-8F58-F481-68397353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4722813"/>
            <a:ext cx="2048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Tubercule (épine) 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du pubis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1512" name="Text Box 11">
            <a:extLst>
              <a:ext uri="{FF2B5EF4-FFF2-40B4-BE49-F238E27FC236}">
                <a16:creationId xmlns:a16="http://schemas.microsoft.com/office/drawing/2014/main" id="{CAE9A77F-9F58-FABD-D0E5-8B3CF5C0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12" y="1308710"/>
            <a:ext cx="1954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Epine iliaque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antérosupérieure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C3A1CB-47A0-1998-C8CC-B5D51AFD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150" y="3489325"/>
            <a:ext cx="1362075" cy="476250"/>
          </a:xfrm>
          <a:prstGeom prst="ellipse">
            <a:avLst/>
          </a:prstGeom>
          <a:noFill/>
          <a:ln w="38100">
            <a:solidFill>
              <a:srgbClr val="00009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4373B9-88DD-F39C-EE03-C512FB8A13F0}"/>
              </a:ext>
            </a:extLst>
          </p:cNvPr>
          <p:cNvSpPr txBox="1"/>
          <p:nvPr/>
        </p:nvSpPr>
        <p:spPr>
          <a:xfrm>
            <a:off x="6777038" y="3700463"/>
            <a:ext cx="1868487" cy="9540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Région sus pubienne</a:t>
            </a:r>
          </a:p>
        </p:txBody>
      </p:sp>
      <p:sp>
        <p:nvSpPr>
          <p:cNvPr id="21516" name="ZoneTexte 14">
            <a:extLst>
              <a:ext uri="{FF2B5EF4-FFF2-40B4-BE49-F238E27FC236}">
                <a16:creationId xmlns:a16="http://schemas.microsoft.com/office/drawing/2014/main" id="{DA7752B0-F866-586E-6BF7-6DAACEC92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475959"/>
            <a:ext cx="1931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dirty="0"/>
              <a:t>Crête iliaque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0C7DB29-532F-E82F-B6B3-0AB4C99FA7F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243638" y="1930400"/>
            <a:ext cx="766762" cy="406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518" name="ZoneTexte 1">
            <a:extLst>
              <a:ext uri="{FF2B5EF4-FFF2-40B4-BE49-F238E27FC236}">
                <a16:creationId xmlns:a16="http://schemas.microsoft.com/office/drawing/2014/main" id="{99F1A161-1577-DBCE-5AEB-BE87AABE3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675" y="128588"/>
            <a:ext cx="3219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Éléments palpables </a:t>
            </a:r>
          </a:p>
        </p:txBody>
      </p:sp>
      <p:sp>
        <p:nvSpPr>
          <p:cNvPr id="21519" name="Rectangle 3">
            <a:extLst>
              <a:ext uri="{FF2B5EF4-FFF2-40B4-BE49-F238E27FC236}">
                <a16:creationId xmlns:a16="http://schemas.microsoft.com/office/drawing/2014/main" id="{DE96F381-A626-634B-B7EE-1D597F23E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38" y="215900"/>
            <a:ext cx="235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800"/>
              <a:t>Vue antérieure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54D0B4A-7139-6C11-DB66-7DA7BD4756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86275" y="4177506"/>
            <a:ext cx="2933700" cy="7933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ZoneTexte 14">
            <a:extLst>
              <a:ext uri="{FF2B5EF4-FFF2-40B4-BE49-F238E27FC236}">
                <a16:creationId xmlns:a16="http://schemas.microsoft.com/office/drawing/2014/main" id="{2C7BF061-C8F3-0920-98DD-F71EB9B2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8" y="4923215"/>
            <a:ext cx="23225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dirty="0"/>
              <a:t>Symphyse pubienne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howimage">
            <a:extLst>
              <a:ext uri="{FF2B5EF4-FFF2-40B4-BE49-F238E27FC236}">
                <a16:creationId xmlns:a16="http://schemas.microsoft.com/office/drawing/2014/main" id="{0084E2B5-C6F3-CCCB-22DC-AF23F1487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7" t="2193" r="9868" b="60181"/>
          <a:stretch>
            <a:fillRect/>
          </a:stretch>
        </p:blipFill>
        <p:spPr bwMode="auto">
          <a:xfrm>
            <a:off x="2046288" y="644525"/>
            <a:ext cx="4535487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Freeform 3">
            <a:extLst>
              <a:ext uri="{FF2B5EF4-FFF2-40B4-BE49-F238E27FC236}">
                <a16:creationId xmlns:a16="http://schemas.microsoft.com/office/drawing/2014/main" id="{9516358C-6D27-F7B0-9E53-157862A7A51B}"/>
              </a:ext>
            </a:extLst>
          </p:cNvPr>
          <p:cNvSpPr>
            <a:spLocks/>
          </p:cNvSpPr>
          <p:nvPr/>
        </p:nvSpPr>
        <p:spPr bwMode="auto">
          <a:xfrm>
            <a:off x="4194175" y="2466975"/>
            <a:ext cx="1974850" cy="3062288"/>
          </a:xfrm>
          <a:custGeom>
            <a:avLst/>
            <a:gdLst>
              <a:gd name="T0" fmla="*/ 2147483647 w 1244"/>
              <a:gd name="T1" fmla="*/ 2147483647 h 1929"/>
              <a:gd name="T2" fmla="*/ 2147483647 w 1244"/>
              <a:gd name="T3" fmla="*/ 2147483647 h 1929"/>
              <a:gd name="T4" fmla="*/ 0 w 1244"/>
              <a:gd name="T5" fmla="*/ 2147483647 h 1929"/>
              <a:gd name="T6" fmla="*/ 2147483647 w 1244"/>
              <a:gd name="T7" fmla="*/ 2147483647 h 1929"/>
              <a:gd name="T8" fmla="*/ 2147483647 w 1244"/>
              <a:gd name="T9" fmla="*/ 2147483647 h 1929"/>
              <a:gd name="T10" fmla="*/ 2147483647 w 1244"/>
              <a:gd name="T11" fmla="*/ 2147483647 h 1929"/>
              <a:gd name="T12" fmla="*/ 2147483647 w 1244"/>
              <a:gd name="T13" fmla="*/ 2147483647 h 1929"/>
              <a:gd name="T14" fmla="*/ 2147483647 w 1244"/>
              <a:gd name="T15" fmla="*/ 2147483647 h 1929"/>
              <a:gd name="T16" fmla="*/ 2147483647 w 1244"/>
              <a:gd name="T17" fmla="*/ 2147483647 h 1929"/>
              <a:gd name="T18" fmla="*/ 2147483647 w 1244"/>
              <a:gd name="T19" fmla="*/ 2147483647 h 1929"/>
              <a:gd name="T20" fmla="*/ 2147483647 w 1244"/>
              <a:gd name="T21" fmla="*/ 2147483647 h 1929"/>
              <a:gd name="T22" fmla="*/ 2147483647 w 1244"/>
              <a:gd name="T23" fmla="*/ 0 h 1929"/>
              <a:gd name="T24" fmla="*/ 2147483647 w 1244"/>
              <a:gd name="T25" fmla="*/ 2147483647 h 1929"/>
              <a:gd name="T26" fmla="*/ 2147483647 w 1244"/>
              <a:gd name="T27" fmla="*/ 2147483647 h 19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4"/>
              <a:gd name="T43" fmla="*/ 0 h 1929"/>
              <a:gd name="T44" fmla="*/ 1244 w 1244"/>
              <a:gd name="T45" fmla="*/ 1929 h 192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4" h="1929">
                <a:moveTo>
                  <a:pt x="147" y="403"/>
                </a:moveTo>
                <a:lnTo>
                  <a:pt x="9" y="604"/>
                </a:lnTo>
                <a:lnTo>
                  <a:pt x="0" y="1801"/>
                </a:lnTo>
                <a:lnTo>
                  <a:pt x="174" y="1929"/>
                </a:lnTo>
                <a:lnTo>
                  <a:pt x="485" y="1884"/>
                </a:lnTo>
                <a:lnTo>
                  <a:pt x="759" y="1756"/>
                </a:lnTo>
                <a:lnTo>
                  <a:pt x="1125" y="1536"/>
                </a:lnTo>
                <a:lnTo>
                  <a:pt x="1244" y="1235"/>
                </a:lnTo>
                <a:lnTo>
                  <a:pt x="1198" y="759"/>
                </a:lnTo>
                <a:lnTo>
                  <a:pt x="1189" y="430"/>
                </a:lnTo>
                <a:lnTo>
                  <a:pt x="988" y="183"/>
                </a:lnTo>
                <a:lnTo>
                  <a:pt x="768" y="0"/>
                </a:lnTo>
                <a:lnTo>
                  <a:pt x="357" y="128"/>
                </a:lnTo>
                <a:lnTo>
                  <a:pt x="147" y="403"/>
                </a:lnTo>
                <a:close/>
              </a:path>
            </a:pathLst>
          </a:custGeom>
          <a:noFill/>
          <a:ln w="47625">
            <a:solidFill>
              <a:srgbClr val="0000FF"/>
            </a:solidFill>
            <a:round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E1CAA48C-5B85-843F-3D76-EBE2CEDA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888457"/>
            <a:ext cx="15303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 dirty="0">
                <a:solidFill>
                  <a:srgbClr val="0070C0"/>
                </a:solidFill>
                <a:latin typeface="Arial" panose="020B0604020202020204" pitchFamily="34" charset="0"/>
              </a:rPr>
              <a:t>Région </a:t>
            </a:r>
          </a:p>
          <a:p>
            <a:pPr eaLnBrk="1" hangingPunct="1"/>
            <a:r>
              <a:rPr lang="fr-FR" altLang="fr-FR" sz="2800" b="1" dirty="0">
                <a:solidFill>
                  <a:srgbClr val="0070C0"/>
                </a:solidFill>
                <a:latin typeface="Arial" panose="020B0604020202020204" pitchFamily="34" charset="0"/>
              </a:rPr>
              <a:t>glutéale</a:t>
            </a:r>
          </a:p>
          <a:p>
            <a:pPr eaLnBrk="1" hangingPunct="1"/>
            <a:r>
              <a:rPr lang="fr-FR" altLang="fr-FR" sz="2800" b="1" dirty="0">
                <a:solidFill>
                  <a:srgbClr val="0070C0"/>
                </a:solidFill>
                <a:latin typeface="Arial" panose="020B0604020202020204" pitchFamily="34" charset="0"/>
              </a:rPr>
              <a:t>(fesse)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DEC2D9F7-0E4B-8581-2B21-DC0A8AAC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473" y="2065933"/>
            <a:ext cx="121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Crête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Iliaque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C501B7A9-6E0E-FF55-AC91-2709614DA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38" y="5113338"/>
            <a:ext cx="1210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Pli glutéal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714BB827-1312-52E5-E681-69ECB5924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6063" y="5297488"/>
            <a:ext cx="145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0" name="ZoneTexte 1">
            <a:extLst>
              <a:ext uri="{FF2B5EF4-FFF2-40B4-BE49-F238E27FC236}">
                <a16:creationId xmlns:a16="http://schemas.microsoft.com/office/drawing/2014/main" id="{776AE133-3E03-8263-A540-AD9A148C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180975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800"/>
              <a:t>Vue postérieure</a:t>
            </a:r>
          </a:p>
        </p:txBody>
      </p:sp>
      <p:sp>
        <p:nvSpPr>
          <p:cNvPr id="23561" name="ZoneTexte 2">
            <a:extLst>
              <a:ext uri="{FF2B5EF4-FFF2-40B4-BE49-F238E27FC236}">
                <a16:creationId xmlns:a16="http://schemas.microsoft.com/office/drawing/2014/main" id="{C2E68E03-0B62-AFA4-FC1F-07473FDBA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989263"/>
            <a:ext cx="1535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/>
              <a:t>Fosse iliaque externe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58316CE-C716-6949-C05C-C2CB9180FE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25" y="3206750"/>
            <a:ext cx="1531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63" name="Rectangle 1">
            <a:extLst>
              <a:ext uri="{FF2B5EF4-FFF2-40B4-BE49-F238E27FC236}">
                <a16:creationId xmlns:a16="http://schemas.microsoft.com/office/drawing/2014/main" id="{11E2D7B9-4F2A-4ECB-9178-5D9465841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4854575"/>
            <a:ext cx="36086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dirty="0">
                <a:latin typeface="Arial" panose="020B0604020202020204" pitchFamily="34" charset="0"/>
              </a:rPr>
              <a:t>Pli </a:t>
            </a:r>
            <a:r>
              <a:rPr lang="fr-FR" altLang="fr-FR" sz="1800" dirty="0" err="1">
                <a:latin typeface="Arial" panose="020B0604020202020204" pitchFamily="34" charset="0"/>
              </a:rPr>
              <a:t>interglutéal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</a:p>
          <a:p>
            <a:r>
              <a:rPr lang="fr-FR" altLang="fr-FR" sz="1800" dirty="0">
                <a:latin typeface="Arial" panose="020B0604020202020204" pitchFamily="34" charset="0"/>
              </a:rPr>
              <a:t>Coccyx à son extrémité inférieure</a:t>
            </a:r>
          </a:p>
          <a:p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3564" name="Rectangle 2">
            <a:extLst>
              <a:ext uri="{FF2B5EF4-FFF2-40B4-BE49-F238E27FC236}">
                <a16:creationId xmlns:a16="http://schemas.microsoft.com/office/drawing/2014/main" id="{3D79847A-E49B-86AE-B0C4-E63BDE272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3829050"/>
            <a:ext cx="15055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dirty="0">
                <a:latin typeface="Arial" panose="020B0604020202020204" pitchFamily="34" charset="0"/>
              </a:rPr>
              <a:t>Crête sacrée</a:t>
            </a:r>
          </a:p>
          <a:p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9188CB1-F018-B6F2-B5AC-55A9373F32FA}"/>
              </a:ext>
            </a:extLst>
          </p:cNvPr>
          <p:cNvCxnSpPr>
            <a:cxnSpLocks noChangeShapeType="1"/>
            <a:stCxn id="23564" idx="3"/>
          </p:cNvCxnSpPr>
          <p:nvPr/>
        </p:nvCxnSpPr>
        <p:spPr bwMode="auto">
          <a:xfrm flipV="1">
            <a:off x="1651590" y="3998913"/>
            <a:ext cx="2418760" cy="1533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2EA1C52-5949-BA8D-D33B-8E48BCCA86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6425" y="5040313"/>
            <a:ext cx="2317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 Box 10">
            <a:extLst>
              <a:ext uri="{FF2B5EF4-FFF2-40B4-BE49-F238E27FC236}">
                <a16:creationId xmlns:a16="http://schemas.microsoft.com/office/drawing/2014/main" id="{03F91374-E90A-6C24-7964-8B7F317A5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719" y="4160838"/>
            <a:ext cx="127635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Tubérosité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Ischiatique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28E88EF-48B9-5595-66B3-13259E3A49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14017" y="4475381"/>
            <a:ext cx="1572702" cy="38644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showimage">
            <a:extLst>
              <a:ext uri="{FF2B5EF4-FFF2-40B4-BE49-F238E27FC236}">
                <a16:creationId xmlns:a16="http://schemas.microsoft.com/office/drawing/2014/main" id="{B1CE708C-9B10-C246-C3AF-EE44BEEF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10591" r="12750" b="27892"/>
          <a:stretch>
            <a:fillRect/>
          </a:stretch>
        </p:blipFill>
        <p:spPr bwMode="auto">
          <a:xfrm>
            <a:off x="1630363" y="1960563"/>
            <a:ext cx="634365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6">
            <a:extLst>
              <a:ext uri="{FF2B5EF4-FFF2-40B4-BE49-F238E27FC236}">
                <a16:creationId xmlns:a16="http://schemas.microsoft.com/office/drawing/2014/main" id="{AF3FD0A6-E216-C8D7-1858-6410068A0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5559425"/>
            <a:ext cx="928688" cy="53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fr-FR" sz="1800"/>
          </a:p>
        </p:txBody>
      </p:sp>
      <p:sp>
        <p:nvSpPr>
          <p:cNvPr id="24579" name="Text Box 7">
            <a:extLst>
              <a:ext uri="{FF2B5EF4-FFF2-40B4-BE49-F238E27FC236}">
                <a16:creationId xmlns:a16="http://schemas.microsoft.com/office/drawing/2014/main" id="{9A58633A-D474-16B3-E0AA-5B68B08D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5915025"/>
            <a:ext cx="1339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Orifice anal</a:t>
            </a:r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id="{5398D280-1AF3-C075-1070-885D1111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1514475"/>
            <a:ext cx="22764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800">
                <a:latin typeface="Arial" panose="020B0604020202020204" pitchFamily="34" charset="0"/>
              </a:rPr>
              <a:t>Symphyse pubienne</a:t>
            </a:r>
          </a:p>
          <a:p>
            <a:pPr algn="ctr" eaLnBrk="1" hangingPunct="1"/>
            <a:r>
              <a:rPr lang="fr-FR" altLang="fr-FR" sz="180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4581" name="Text Box 10">
            <a:extLst>
              <a:ext uri="{FF2B5EF4-FFF2-40B4-BE49-F238E27FC236}">
                <a16:creationId xmlns:a16="http://schemas.microsoft.com/office/drawing/2014/main" id="{DE7F379C-E9DB-8780-647E-090599F28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3705225"/>
            <a:ext cx="127635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Tubérosité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Ischiatique</a:t>
            </a:r>
          </a:p>
          <a:p>
            <a:pPr eaLnBrk="1" hangingPunct="1"/>
            <a:r>
              <a:rPr lang="fr-FR" altLang="fr-FR" sz="1800" dirty="0">
                <a:latin typeface="Arial" panose="020B0604020202020204" pitchFamily="34" charset="0"/>
              </a:rPr>
              <a:t>(palpable)</a:t>
            </a:r>
          </a:p>
        </p:txBody>
      </p:sp>
      <p:sp>
        <p:nvSpPr>
          <p:cNvPr id="24582" name="Text Box 11">
            <a:extLst>
              <a:ext uri="{FF2B5EF4-FFF2-40B4-BE49-F238E27FC236}">
                <a16:creationId xmlns:a16="http://schemas.microsoft.com/office/drawing/2014/main" id="{41DE5FD2-F44E-065C-A53C-A0D841126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6175375"/>
            <a:ext cx="15954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Triangle anal</a:t>
            </a:r>
          </a:p>
        </p:txBody>
      </p:sp>
      <p:sp>
        <p:nvSpPr>
          <p:cNvPr id="24583" name="Text Box 12">
            <a:extLst>
              <a:ext uri="{FF2B5EF4-FFF2-40B4-BE49-F238E27FC236}">
                <a16:creationId xmlns:a16="http://schemas.microsoft.com/office/drawing/2014/main" id="{92F11C86-652B-3985-CEB2-376F3238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2182813"/>
            <a:ext cx="130016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Triangle</a:t>
            </a:r>
          </a:p>
          <a:p>
            <a:pPr eaLnBrk="1" hangingPunct="1"/>
            <a:r>
              <a:rPr lang="fr-FR" altLang="fr-FR" sz="1800" b="1">
                <a:latin typeface="Arial" panose="020B0604020202020204" pitchFamily="34" charset="0"/>
              </a:rPr>
              <a:t>urogénital</a:t>
            </a:r>
          </a:p>
        </p:txBody>
      </p:sp>
      <p:sp>
        <p:nvSpPr>
          <p:cNvPr id="24584" name="Text Box 13">
            <a:extLst>
              <a:ext uri="{FF2B5EF4-FFF2-40B4-BE49-F238E27FC236}">
                <a16:creationId xmlns:a16="http://schemas.microsoft.com/office/drawing/2014/main" id="{06C5CE04-DDAA-2475-C801-E874F307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192088"/>
            <a:ext cx="62611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8000"/>
                </a:solidFill>
                <a:latin typeface="Arial" panose="020B0604020202020204" pitchFamily="34" charset="0"/>
              </a:rPr>
              <a:t>Fermé à sa partie inférieure par </a:t>
            </a:r>
          </a:p>
          <a:p>
            <a:pPr algn="ctr" eaLnBrk="1" hangingPunct="1"/>
            <a:r>
              <a:rPr lang="fr-FR" altLang="fr-FR" sz="3200" dirty="0">
                <a:solidFill>
                  <a:srgbClr val="008000"/>
                </a:solidFill>
                <a:latin typeface="Arial" panose="020B0604020202020204" pitchFamily="34" charset="0"/>
              </a:rPr>
              <a:t>Périnée (= plancher)</a:t>
            </a:r>
          </a:p>
          <a:p>
            <a:pPr algn="ctr" eaLnBrk="1" hangingPunct="1"/>
            <a:r>
              <a:rPr lang="fr-FR" altLang="fr-FR" dirty="0">
                <a:solidFill>
                  <a:srgbClr val="008000"/>
                </a:solidFill>
                <a:latin typeface="Arial" panose="020B0604020202020204" pitchFamily="34" charset="0"/>
              </a:rPr>
              <a:t>de l</a:t>
            </a:r>
            <a:r>
              <a:rPr lang="ja-JP" altLang="fr-FR">
                <a:solidFill>
                  <a:srgbClr val="008000"/>
                </a:solidFill>
                <a:latin typeface="Arial" panose="020B0604020202020204" pitchFamily="34" charset="0"/>
              </a:rPr>
              <a:t>’</a:t>
            </a:r>
            <a:r>
              <a:rPr lang="fr-FR" altLang="ja-JP" dirty="0">
                <a:solidFill>
                  <a:srgbClr val="008000"/>
                </a:solidFill>
                <a:latin typeface="Arial" panose="020B0604020202020204" pitchFamily="34" charset="0"/>
              </a:rPr>
              <a:t>homme en vue inférieure :</a:t>
            </a:r>
            <a:endParaRPr lang="fr-FR" altLang="fr-FR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4">
            <a:extLst>
              <a:ext uri="{FF2B5EF4-FFF2-40B4-BE49-F238E27FC236}">
                <a16:creationId xmlns:a16="http://schemas.microsoft.com/office/drawing/2014/main" id="{86E3D442-3954-2E02-38EC-D54352676C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663" y="473075"/>
          <a:ext cx="7947025" cy="595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775200" imgH="3575050" progId="Photoshop.Image.7">
                  <p:embed/>
                </p:oleObj>
              </mc:Choice>
              <mc:Fallback>
                <p:oleObj name="Image" r:id="rId2" imgW="4775200" imgH="3575050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473075"/>
                        <a:ext cx="7947025" cy="595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2" name="Text Box 5">
            <a:extLst>
              <a:ext uri="{FF2B5EF4-FFF2-40B4-BE49-F238E27FC236}">
                <a16:creationId xmlns:a16="http://schemas.microsoft.com/office/drawing/2014/main" id="{86F990ED-43E2-FF9E-9993-F92D1CA2F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776288"/>
            <a:ext cx="1422400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Muscles de la paroi abdominale</a:t>
            </a:r>
          </a:p>
        </p:txBody>
      </p:sp>
      <p:sp>
        <p:nvSpPr>
          <p:cNvPr id="25603" name="Text Box 6">
            <a:extLst>
              <a:ext uri="{FF2B5EF4-FFF2-40B4-BE49-F238E27FC236}">
                <a16:creationId xmlns:a16="http://schemas.microsoft.com/office/drawing/2014/main" id="{DA604B1D-6A5C-9D38-A90F-569B69CA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138363"/>
            <a:ext cx="9413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Aile iliaque</a:t>
            </a:r>
          </a:p>
        </p:txBody>
      </p:sp>
      <p:sp>
        <p:nvSpPr>
          <p:cNvPr id="25604" name="Text Box 8">
            <a:extLst>
              <a:ext uri="{FF2B5EF4-FFF2-40B4-BE49-F238E27FC236}">
                <a16:creationId xmlns:a16="http://schemas.microsoft.com/office/drawing/2014/main" id="{9656E009-5509-40C7-9851-98FF5A44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815975"/>
            <a:ext cx="110172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00CC00"/>
                </a:solidFill>
                <a:latin typeface="Arial" panose="020B0604020202020204" pitchFamily="34" charset="0"/>
              </a:rPr>
              <a:t>Grand bassinn</a:t>
            </a:r>
          </a:p>
        </p:txBody>
      </p:sp>
      <p:sp>
        <p:nvSpPr>
          <p:cNvPr id="25605" name="Text Box 9">
            <a:extLst>
              <a:ext uri="{FF2B5EF4-FFF2-40B4-BE49-F238E27FC236}">
                <a16:creationId xmlns:a16="http://schemas.microsoft.com/office/drawing/2014/main" id="{A5ECE1CB-24BF-3A60-4FC8-77ADBDCAA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1512888"/>
            <a:ext cx="1709737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Ouverture supérieure de la cavité pelvienne</a:t>
            </a:r>
          </a:p>
          <a:p>
            <a:pPr eaLnBrk="1" hangingPunct="1"/>
            <a:r>
              <a:rPr lang="fr-FR" altLang="fr-FR" sz="1200">
                <a:latin typeface="Arial" panose="020B0604020202020204" pitchFamily="34" charset="0"/>
              </a:rPr>
              <a:t>(détroit supérie</a:t>
            </a:r>
            <a:r>
              <a:rPr lang="fr-FR" altLang="fr-FR" sz="1400">
                <a:latin typeface="Arial" panose="020B0604020202020204" pitchFamily="34" charset="0"/>
              </a:rPr>
              <a:t>ur)</a:t>
            </a:r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id="{1672FE75-E6F0-5F71-5BF5-A3D3A32F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63" y="2513013"/>
            <a:ext cx="110013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Région glutéale</a:t>
            </a:r>
          </a:p>
        </p:txBody>
      </p:sp>
      <p:sp>
        <p:nvSpPr>
          <p:cNvPr id="25607" name="Text Box 11">
            <a:extLst>
              <a:ext uri="{FF2B5EF4-FFF2-40B4-BE49-F238E27FC236}">
                <a16:creationId xmlns:a16="http://schemas.microsoft.com/office/drawing/2014/main" id="{D5BD96D8-C3A3-F60E-B39A-351439AED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63" y="4357688"/>
            <a:ext cx="1390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Arial" panose="020B0604020202020204" pitchFamily="34" charset="0"/>
              </a:rPr>
              <a:t>Membrane obturatrice</a:t>
            </a:r>
          </a:p>
        </p:txBody>
      </p:sp>
      <p:sp>
        <p:nvSpPr>
          <p:cNvPr id="25608" name="Text Box 12">
            <a:extLst>
              <a:ext uri="{FF2B5EF4-FFF2-40B4-BE49-F238E27FC236}">
                <a16:creationId xmlns:a16="http://schemas.microsoft.com/office/drawing/2014/main" id="{BE3FADEA-3289-B301-F3A5-6F9EB4600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5241925"/>
            <a:ext cx="1739900" cy="1046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Ouverture inférieure de la cavité pelvienne</a:t>
            </a:r>
          </a:p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(détroit inférieur)</a:t>
            </a:r>
          </a:p>
        </p:txBody>
      </p:sp>
      <p:sp>
        <p:nvSpPr>
          <p:cNvPr id="25609" name="Text Box 13">
            <a:extLst>
              <a:ext uri="{FF2B5EF4-FFF2-40B4-BE49-F238E27FC236}">
                <a16:creationId xmlns:a16="http://schemas.microsoft.com/office/drawing/2014/main" id="{EB75CAB2-97B1-53CD-E099-A0A8465B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963" y="5400675"/>
            <a:ext cx="1463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C00000"/>
                </a:solidFill>
                <a:latin typeface="Arial" panose="020B0604020202020204" pitchFamily="34" charset="0"/>
              </a:rPr>
              <a:t>Périnée</a:t>
            </a:r>
          </a:p>
        </p:txBody>
      </p:sp>
      <p:sp>
        <p:nvSpPr>
          <p:cNvPr id="25610" name="Text Box 14">
            <a:extLst>
              <a:ext uri="{FF2B5EF4-FFF2-40B4-BE49-F238E27FC236}">
                <a16:creationId xmlns:a16="http://schemas.microsoft.com/office/drawing/2014/main" id="{3E5E32AF-5F4D-6F23-2442-6F6FBD96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75" y="4865688"/>
            <a:ext cx="1638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008000"/>
                </a:solidFill>
                <a:latin typeface="Arial" panose="020B0604020202020204" pitchFamily="34" charset="0"/>
              </a:rPr>
              <a:t>Petit bassin</a:t>
            </a:r>
          </a:p>
        </p:txBody>
      </p:sp>
      <p:sp>
        <p:nvSpPr>
          <p:cNvPr id="25611" name="Text Box 16">
            <a:extLst>
              <a:ext uri="{FF2B5EF4-FFF2-40B4-BE49-F238E27FC236}">
                <a16:creationId xmlns:a16="http://schemas.microsoft.com/office/drawing/2014/main" id="{CB1AC6A3-D7FC-1BE1-6677-F4D8401C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6042025"/>
            <a:ext cx="46434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latin typeface="Arial" panose="020B0604020202020204" pitchFamily="34" charset="0"/>
              </a:rPr>
              <a:t>Vue antérieure d</a:t>
            </a:r>
            <a:r>
              <a:rPr lang="ja-JP" altLang="fr-FR" sz="2000" b="1">
                <a:latin typeface="Arial" panose="020B0604020202020204" pitchFamily="34" charset="0"/>
              </a:rPr>
              <a:t>’</a:t>
            </a:r>
            <a:r>
              <a:rPr lang="fr-FR" altLang="ja-JP" sz="2000" b="1">
                <a:latin typeface="Arial" panose="020B0604020202020204" pitchFamily="34" charset="0"/>
              </a:rPr>
              <a:t>une coupe frontale</a:t>
            </a:r>
            <a:endParaRPr lang="fr-FR" altLang="fr-FR" sz="2000" b="1">
              <a:latin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BF081A-C14C-8813-8E0B-865277877B1A}"/>
              </a:ext>
            </a:extLst>
          </p:cNvPr>
          <p:cNvSpPr txBox="1"/>
          <p:nvPr/>
        </p:nvSpPr>
        <p:spPr>
          <a:xfrm>
            <a:off x="3241675" y="1154113"/>
            <a:ext cx="2552700" cy="10763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Cavité abdominale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CCD251B-078B-E443-13DB-14D574FF727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155032" y="1512094"/>
            <a:ext cx="2781300" cy="1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E0345D9-066A-A903-86BF-6E63CE8DE4A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839369" y="3707607"/>
            <a:ext cx="1647825" cy="39687"/>
          </a:xfrm>
          <a:prstGeom prst="straightConnector1">
            <a:avLst/>
          </a:prstGeom>
          <a:noFill/>
          <a:ln w="25400">
            <a:solidFill>
              <a:srgbClr val="660066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16" name="ZoneTexte 22">
            <a:extLst>
              <a:ext uri="{FF2B5EF4-FFF2-40B4-BE49-F238E27FC236}">
                <a16:creationId xmlns:a16="http://schemas.microsoft.com/office/drawing/2014/main" id="{2EBAB49D-55A0-D7BF-7B8C-0522EAF1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3260725"/>
            <a:ext cx="2701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rgbClr val="660066"/>
                </a:solidFill>
              </a:rPr>
              <a:t>Cavité pelvienne</a:t>
            </a:r>
          </a:p>
        </p:txBody>
      </p:sp>
      <p:sp>
        <p:nvSpPr>
          <p:cNvPr id="25617" name="ZoneTexte 1">
            <a:extLst>
              <a:ext uri="{FF2B5EF4-FFF2-40B4-BE49-F238E27FC236}">
                <a16:creationId xmlns:a16="http://schemas.microsoft.com/office/drawing/2014/main" id="{BC8607FF-FDF4-4A73-C62C-775D5BD9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2595563"/>
            <a:ext cx="179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Détroit supérieur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4CA66-DFA6-DA65-75CC-B00DD3AF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4551363"/>
            <a:ext cx="1038225" cy="127000"/>
          </a:xfrm>
          <a:prstGeom prst="rect">
            <a:avLst/>
          </a:prstGeom>
          <a:solidFill>
            <a:srgbClr val="C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20233</TotalTime>
  <Words>1286</Words>
  <Application>Microsoft Macintosh PowerPoint</Application>
  <PresentationFormat>Affichage à l'écran (4:3)</PresentationFormat>
  <Paragraphs>442</Paragraphs>
  <Slides>44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ＭＳ Ｐゴシック</vt:lpstr>
      <vt:lpstr>Arial</vt:lpstr>
      <vt:lpstr>Calibri</vt:lpstr>
      <vt:lpstr>Times</vt:lpstr>
      <vt:lpstr>Thème Office</vt:lpstr>
      <vt:lpstr>Image</vt:lpstr>
      <vt:lpstr>Anatomie du  PELVIS OSSEUX 2025   </vt:lpstr>
      <vt:lpstr>Présentation PowerPoint</vt:lpstr>
      <vt:lpstr>Présentation PowerPoint</vt:lpstr>
      <vt:lpstr>1. Situation et Anatomie de surface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 Fonctions</vt:lpstr>
      <vt:lpstr>Présentation PowerPoint</vt:lpstr>
      <vt:lpstr>Présentation PowerPoint</vt:lpstr>
      <vt:lpstr>Présentation PowerPoint</vt:lpstr>
      <vt:lpstr>Présentation PowerPoint</vt:lpstr>
      <vt:lpstr>3. Constitution</vt:lpstr>
      <vt:lpstr>Présentation PowerPoint</vt:lpstr>
      <vt:lpstr>Présentation PowerPoint</vt:lpstr>
      <vt:lpstr>Présentation PowerPoint</vt:lpstr>
      <vt:lpstr>Présentation PowerPoint</vt:lpstr>
      <vt:lpstr>4. Étude Descriptive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 Articulations &amp; ligaments</vt:lpstr>
      <vt:lpstr>Présentation PowerPoint</vt:lpstr>
      <vt:lpstr>Présentation PowerPoint</vt:lpstr>
      <vt:lpstr>Présentation PowerPoint</vt:lpstr>
      <vt:lpstr>Présentation PowerPoint</vt:lpstr>
      <vt:lpstr>6. Détroits et diamètres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6. Exploration du bassin osseux</vt:lpstr>
      <vt:lpstr>Exploration du bassin osseux</vt:lpstr>
      <vt:lpstr>Exploration bassin osseux par Scanner</vt:lpstr>
      <vt:lpstr>Conséquences des pathologies du bassin osseux</vt:lpstr>
      <vt:lpstr>Présentation PowerPoint</vt:lpstr>
      <vt:lpstr>Présentation PowerPoint</vt:lpstr>
      <vt:lpstr>Pelvis osseux  FIN</vt:lpstr>
    </vt:vector>
  </TitlesOfParts>
  <Company>UCBL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VOIGLIO</dc:creator>
  <cp:lastModifiedBy>Patrick MERTENS</cp:lastModifiedBy>
  <cp:revision>94</cp:revision>
  <dcterms:created xsi:type="dcterms:W3CDTF">2017-03-20T19:31:13Z</dcterms:created>
  <dcterms:modified xsi:type="dcterms:W3CDTF">2025-01-14T12:40:28Z</dcterms:modified>
</cp:coreProperties>
</file>