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Lst>
  <p:notesMasterIdLst>
    <p:notesMasterId r:id="rId51"/>
  </p:notesMasterIdLst>
  <p:sldIdLst>
    <p:sldId id="308" r:id="rId3"/>
    <p:sldId id="267" r:id="rId4"/>
    <p:sldId id="617" r:id="rId5"/>
    <p:sldId id="621" r:id="rId6"/>
    <p:sldId id="618" r:id="rId7"/>
    <p:sldId id="639" r:id="rId8"/>
    <p:sldId id="554" r:id="rId9"/>
    <p:sldId id="555" r:id="rId10"/>
    <p:sldId id="556" r:id="rId11"/>
    <p:sldId id="557" r:id="rId12"/>
    <p:sldId id="558" r:id="rId13"/>
    <p:sldId id="559" r:id="rId14"/>
    <p:sldId id="560" r:id="rId15"/>
    <p:sldId id="561" r:id="rId16"/>
    <p:sldId id="643" r:id="rId17"/>
    <p:sldId id="638" r:id="rId18"/>
    <p:sldId id="624" r:id="rId19"/>
    <p:sldId id="605" r:id="rId20"/>
    <p:sldId id="619" r:id="rId21"/>
    <p:sldId id="620" r:id="rId22"/>
    <p:sldId id="626" r:id="rId23"/>
    <p:sldId id="611" r:id="rId24"/>
    <p:sldId id="630" r:id="rId25"/>
    <p:sldId id="631" r:id="rId26"/>
    <p:sldId id="633" r:id="rId27"/>
    <p:sldId id="634" r:id="rId28"/>
    <p:sldId id="635" r:id="rId29"/>
    <p:sldId id="640" r:id="rId30"/>
    <p:sldId id="636" r:id="rId31"/>
    <p:sldId id="637" r:id="rId32"/>
    <p:sldId id="606" r:id="rId33"/>
    <p:sldId id="607" r:id="rId34"/>
    <p:sldId id="623" r:id="rId35"/>
    <p:sldId id="625" r:id="rId36"/>
    <p:sldId id="613" r:id="rId37"/>
    <p:sldId id="627" r:id="rId38"/>
    <p:sldId id="628" r:id="rId39"/>
    <p:sldId id="608" r:id="rId40"/>
    <p:sldId id="609" r:id="rId41"/>
    <p:sldId id="622" r:id="rId42"/>
    <p:sldId id="610" r:id="rId43"/>
    <p:sldId id="629" r:id="rId44"/>
    <p:sldId id="641" r:id="rId45"/>
    <p:sldId id="644" r:id="rId46"/>
    <p:sldId id="642" r:id="rId47"/>
    <p:sldId id="614" r:id="rId48"/>
    <p:sldId id="615" r:id="rId49"/>
    <p:sldId id="616"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22E"/>
    <a:srgbClr val="EA9A56"/>
    <a:srgbClr val="5C9CD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0"/>
  </p:normalViewPr>
  <p:slideViewPr>
    <p:cSldViewPr snapToGrid="0" snapToObjects="1">
      <p:cViewPr varScale="1">
        <p:scale>
          <a:sx n="127" d="100"/>
          <a:sy n="127"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483-C043-A90E-A62379F268D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483-C043-A90E-A62379F268D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6483-C043-A90E-A62379F268DD}"/>
              </c:ext>
            </c:extLst>
          </c:dPt>
          <c:dLbls>
            <c:dLbl>
              <c:idx val="0"/>
              <c:layout>
                <c:manualLayout>
                  <c:x val="-0.20675812632393953"/>
                  <c:y val="-0.1531667517293272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435796277528155"/>
                      <c:h val="0.32549781829405317"/>
                    </c:manualLayout>
                  </c15:layout>
                </c:ext>
                <c:ext xmlns:c16="http://schemas.microsoft.com/office/drawing/2014/chart" uri="{C3380CC4-5D6E-409C-BE32-E72D297353CC}">
                  <c16:uniqueId val="{00000001-6483-C043-A90E-A62379F268DD}"/>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inEnd"/>
              <c:showLegendKey val="0"/>
              <c:showVal val="0"/>
              <c:showCatName val="1"/>
              <c:showSerName val="0"/>
              <c:showPercent val="1"/>
              <c:showBubbleSize val="0"/>
              <c:extLst>
                <c:ext xmlns:c16="http://schemas.microsoft.com/office/drawing/2014/chart" uri="{C3380CC4-5D6E-409C-BE32-E72D297353CC}">
                  <c16:uniqueId val="{00000003-6483-C043-A90E-A62379F268DD}"/>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inEnd"/>
              <c:showLegendKey val="0"/>
              <c:showVal val="0"/>
              <c:showCatName val="1"/>
              <c:showSerName val="0"/>
              <c:showPercent val="1"/>
              <c:showBubbleSize val="0"/>
              <c:extLst>
                <c:ext xmlns:c16="http://schemas.microsoft.com/office/drawing/2014/chart" uri="{C3380CC4-5D6E-409C-BE32-E72D297353CC}">
                  <c16:uniqueId val="{00000002-6483-C043-A90E-A62379F268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Normale</c:v>
                </c:pt>
                <c:pt idx="1">
                  <c:v>Adénome</c:v>
                </c:pt>
                <c:pt idx="2">
                  <c:v>Cancer</c:v>
                </c:pt>
              </c:strCache>
            </c:strRef>
          </c:cat>
          <c:val>
            <c:numRef>
              <c:f>Feuil1!$B$2:$B$4</c:f>
              <c:numCache>
                <c:formatCode>General</c:formatCode>
                <c:ptCount val="3"/>
                <c:pt idx="0">
                  <c:v>60</c:v>
                </c:pt>
                <c:pt idx="1">
                  <c:v>30</c:v>
                </c:pt>
                <c:pt idx="2">
                  <c:v>10</c:v>
                </c:pt>
              </c:numCache>
            </c:numRef>
          </c:val>
          <c:extLst>
            <c:ext xmlns:c16="http://schemas.microsoft.com/office/drawing/2014/chart" uri="{C3380CC4-5D6E-409C-BE32-E72D297353CC}">
              <c16:uniqueId val="{00000000-6483-C043-A90E-A62379F268D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5628-C9C3-CD41-8595-8F7FD8A64214}" type="datetimeFigureOut">
              <a:rPr lang="fr-FR" smtClean="0"/>
              <a:t>03/09/2025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7D587-D74F-854A-840F-7DBDAD425F2C}" type="slidenum">
              <a:rPr lang="fr-FR" smtClean="0"/>
              <a:t>‹N°›</a:t>
            </a:fld>
            <a:endParaRPr lang="fr-FR"/>
          </a:p>
        </p:txBody>
      </p:sp>
    </p:spTree>
    <p:extLst>
      <p:ext uri="{BB962C8B-B14F-4D97-AF65-F5344CB8AC3E}">
        <p14:creationId xmlns:p14="http://schemas.microsoft.com/office/powerpoint/2010/main" val="34045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a:t>
            </a:fld>
            <a:endParaRPr lang="fr-FR"/>
          </a:p>
        </p:txBody>
      </p:sp>
    </p:spTree>
    <p:extLst>
      <p:ext uri="{BB962C8B-B14F-4D97-AF65-F5344CB8AC3E}">
        <p14:creationId xmlns:p14="http://schemas.microsoft.com/office/powerpoint/2010/main" val="25344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endParaRPr lang="fr-FR" dirty="0"/>
          </a:p>
        </p:txBody>
      </p:sp>
      <p:sp>
        <p:nvSpPr>
          <p:cNvPr id="4" name="Espace réservé de la date 3"/>
          <p:cNvSpPr>
            <a:spLocks noGrp="1"/>
          </p:cNvSpPr>
          <p:nvPr>
            <p:ph type="dt" idx="1"/>
          </p:nvPr>
        </p:nvSpPr>
        <p:spPr/>
        <p:txBody>
          <a:bodyPr/>
          <a:lstStyle/>
          <a:p>
            <a:fld id="{AEA91B1D-B2CC-4D2E-871A-43019405B2C3}" type="datetime1">
              <a:rPr lang="fr-FR" smtClean="0"/>
              <a:t>03/09/2025</a:t>
            </a:fld>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2F32BCAB-EECF-4539-8FEF-E7D3EEC5F4B1}" type="slidenum">
              <a:rPr lang="fr-FR" smtClean="0"/>
              <a:pPr/>
              <a:t>2</a:t>
            </a:fld>
            <a:endParaRPr lang="fr-FR"/>
          </a:p>
        </p:txBody>
      </p:sp>
    </p:spTree>
    <p:extLst>
      <p:ext uri="{BB962C8B-B14F-4D97-AF65-F5344CB8AC3E}">
        <p14:creationId xmlns:p14="http://schemas.microsoft.com/office/powerpoint/2010/main" val="319705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11721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16</a:t>
            </a:fld>
            <a:endParaRPr lang="fr-FR"/>
          </a:p>
        </p:txBody>
      </p:sp>
    </p:spTree>
    <p:extLst>
      <p:ext uri="{BB962C8B-B14F-4D97-AF65-F5344CB8AC3E}">
        <p14:creationId xmlns:p14="http://schemas.microsoft.com/office/powerpoint/2010/main" val="342199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48</a:t>
            </a:fld>
            <a:endParaRPr lang="fr-FR"/>
          </a:p>
        </p:txBody>
      </p:sp>
    </p:spTree>
    <p:extLst>
      <p:ext uri="{BB962C8B-B14F-4D97-AF65-F5344CB8AC3E}">
        <p14:creationId xmlns:p14="http://schemas.microsoft.com/office/powerpoint/2010/main" val="403078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44604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9648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291768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734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615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3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3165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52806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7514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71215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68344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4365EF3-600F-CF4F-9596-5E6DD043C8CA}" type="datetimeFigureOut">
              <a:rPr lang="fr-FR" smtClean="0"/>
              <a:t>03/09/2025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5919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365EF3-600F-CF4F-9596-5E6DD043C8CA}" type="datetimeFigureOut">
              <a:rPr lang="fr-FR" smtClean="0"/>
              <a:t>03/09/2025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01403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5EF3-600F-CF4F-9596-5E6DD043C8CA}" type="datetimeFigureOut">
              <a:rPr lang="fr-FR" smtClean="0"/>
              <a:t>03/09/2025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7793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01292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6552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5EF3-600F-CF4F-9596-5E6DD043C8CA}" type="datetimeFigureOut">
              <a:rPr lang="fr-FR" smtClean="0"/>
              <a:t>03/09/2025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CB7A-F2CD-0C47-864F-D1534472A2EF}" type="slidenum">
              <a:rPr lang="fr-FR" smtClean="0"/>
              <a:t>‹N°›</a:t>
            </a:fld>
            <a:endParaRPr lang="fr-FR"/>
          </a:p>
        </p:txBody>
      </p:sp>
    </p:spTree>
    <p:extLst>
      <p:ext uri="{BB962C8B-B14F-4D97-AF65-F5344CB8AC3E}">
        <p14:creationId xmlns:p14="http://schemas.microsoft.com/office/powerpoint/2010/main" val="14268789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54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www.e-cancer.fr/Comprendre-prevenir-depister/Se-faire-depister"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Prévention et dépistage </a:t>
            </a:r>
            <a:br>
              <a:rPr lang="fr-FR" b="1" dirty="0">
                <a:solidFill>
                  <a:schemeClr val="accent6"/>
                </a:solidFill>
              </a:rPr>
            </a:br>
            <a:r>
              <a:rPr lang="fr-FR" b="1" dirty="0">
                <a:solidFill>
                  <a:schemeClr val="accent6"/>
                </a:solidFill>
              </a:rPr>
              <a:t>des cancers</a:t>
            </a:r>
          </a:p>
        </p:txBody>
      </p:sp>
      <p:sp>
        <p:nvSpPr>
          <p:cNvPr id="6" name="ZoneTexte 5"/>
          <p:cNvSpPr txBox="1"/>
          <p:nvPr/>
        </p:nvSpPr>
        <p:spPr>
          <a:xfrm>
            <a:off x="1388995" y="3152437"/>
            <a:ext cx="6154805" cy="1154162"/>
          </a:xfrm>
          <a:prstGeom prst="rect">
            <a:avLst/>
          </a:prstGeom>
          <a:noFill/>
        </p:spPr>
        <p:txBody>
          <a:bodyPr wrap="square" rtlCol="0">
            <a:spAutoFit/>
          </a:bodyPr>
          <a:lstStyle/>
          <a:p>
            <a:pPr algn="ctr"/>
            <a:r>
              <a:rPr lang="fr-FR" sz="2400" dirty="0"/>
              <a:t>Pr Aurélien Dupré </a:t>
            </a:r>
          </a:p>
          <a:p>
            <a:pPr algn="ctr"/>
            <a:r>
              <a:rPr lang="fr-FR" sz="1500" dirty="0"/>
              <a:t>(</a:t>
            </a:r>
            <a:r>
              <a:rPr lang="fr-FR" sz="1500" dirty="0" err="1"/>
              <a:t>aurelien.dupre@lyon.unicancer.fr</a:t>
            </a:r>
            <a:r>
              <a:rPr lang="fr-FR" sz="1500" dirty="0"/>
              <a:t>)</a:t>
            </a:r>
          </a:p>
          <a:p>
            <a:pPr algn="ctr"/>
            <a:r>
              <a:rPr lang="fr-FR" sz="1500" dirty="0"/>
              <a:t>Département de Chirurgie</a:t>
            </a:r>
          </a:p>
          <a:p>
            <a:pPr algn="ctr"/>
            <a:r>
              <a:rPr lang="fr-FR" sz="1500" dirty="0"/>
              <a:t>Centre Léon Bérard</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646331"/>
          </a:xfrm>
          <a:prstGeom prst="rect">
            <a:avLst/>
          </a:prstGeom>
          <a:noFill/>
        </p:spPr>
        <p:txBody>
          <a:bodyPr wrap="square" rtlCol="0">
            <a:spAutoFit/>
          </a:bodyPr>
          <a:lstStyle/>
          <a:p>
            <a:pPr algn="ctr"/>
            <a:r>
              <a:rPr lang="fr-FR" b="1" dirty="0">
                <a:solidFill>
                  <a:schemeClr val="accent6"/>
                </a:solidFill>
              </a:rPr>
              <a:t>UE Oncologie </a:t>
            </a:r>
            <a:r>
              <a:rPr lang="fr-FR" dirty="0"/>
              <a:t>08/09/2025</a:t>
            </a:r>
            <a:endParaRPr lang="fr-FR" b="1" dirty="0">
              <a:solidFill>
                <a:schemeClr val="accent6"/>
              </a:solidFill>
            </a:endParaRPr>
          </a:p>
        </p:txBody>
      </p:sp>
    </p:spTree>
    <p:extLst>
      <p:ext uri="{BB962C8B-B14F-4D97-AF65-F5344CB8AC3E}">
        <p14:creationId xmlns:p14="http://schemas.microsoft.com/office/powerpoint/2010/main" val="239665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981075"/>
            <a:ext cx="741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Tabac</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Restriction de ventes aux mineurs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Interdiction de fumer dans les lieux publics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Réglementation de la publicité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Aide au sevrage tabagique +++ : seul l’arrêt du tabac est efficace</a:t>
            </a:r>
          </a:p>
        </p:txBody>
      </p:sp>
      <p:sp>
        <p:nvSpPr>
          <p:cNvPr id="19458" name="Rectangle 2">
            <a:extLst>
              <a:ext uri="{FF2B5EF4-FFF2-40B4-BE49-F238E27FC236}">
                <a16:creationId xmlns:a16="http://schemas.microsoft.com/office/drawing/2014/main" id="{38B18D47-9D41-3644-B359-A50AF23ECD5D}"/>
              </a:ext>
            </a:extLst>
          </p:cNvPr>
          <p:cNvSpPr>
            <a:spLocks noChangeArrowheads="1"/>
          </p:cNvSpPr>
          <p:nvPr/>
        </p:nvSpPr>
        <p:spPr bwMode="auto">
          <a:xfrm>
            <a:off x="611188" y="2676525"/>
            <a:ext cx="7777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Boissons alcoolisées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La consommation d’alcool est déconseillée, quel que soit le type de boisson alcoolisée (vin, bière, spiritueux…).</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En cas de consommation d’alcool, afin de réduire le risque de cancers, limiter la consommation autant que possible, tant en termes de quantités consommées que de fréquence de consommation. En cas de difficulté, envisager un accompagnement et éventuellement une prise en charge.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Les enfants et les femmes enceintes ne doivent pas consommer de boissons alcoolisées</a:t>
            </a:r>
            <a:r>
              <a:rPr kumimoji="0" lang="fr-FR" altLang="fr-FR"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t>
            </a:r>
          </a:p>
        </p:txBody>
      </p:sp>
      <p:pic>
        <p:nvPicPr>
          <p:cNvPr id="5" name="Image 4">
            <a:extLst>
              <a:ext uri="{FF2B5EF4-FFF2-40B4-BE49-F238E27FC236}">
                <a16:creationId xmlns:a16="http://schemas.microsoft.com/office/drawing/2014/main" id="{56CC5C7E-AC97-9440-A68E-C80E8B5ECF83}"/>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862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DAF205F-37EB-7D4D-8172-21CBE18D14FC}"/>
              </a:ext>
            </a:extLst>
          </p:cNvPr>
          <p:cNvSpPr>
            <a:spLocks noChangeArrowheads="1"/>
          </p:cNvSpPr>
          <p:nvPr/>
        </p:nvSpPr>
        <p:spPr bwMode="auto">
          <a:xfrm>
            <a:off x="395288" y="1412875"/>
            <a:ext cx="84248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Surpoids et obésité</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Maintenir un poids normal (IMC entre 18,5 et 25 kg/m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Pour prévenir le surpoids et l’obésité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 Pratiquer au moins 5 jours par semaine  au moins 30 minutes d’activité physique d’intensité  modérée  comparable  à la marche rapide  ou  pratiquer  3 jours par semaine 20 minutes d’activité physique d’intensité élevée comparable au jogging, et limiter les activités sédentaires (ordinateur, télévision…).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 Consommer peu d’aliments à forte densité énergétique et privilégier les aliments à faible densité énergétique tels que les fruits et légumes.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Surveiller le poids de façon régulière (une fois par mois).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Pour les sujets présentant un surpoids (IMC &gt; 25 kg/ 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une obésité (IMC &gt; 30 kg/ m</a:t>
            </a:r>
            <a:r>
              <a:rPr kumimoji="0" lang="fr-FR" altLang="fr-FR" sz="2000" b="0"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2</a:t>
            </a: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ou une prise de poids rapide et importante à l’âge adulte, un accompagnement et éventuellement une prise en charge sont à envisager.</a:t>
            </a:r>
          </a:p>
        </p:txBody>
      </p:sp>
      <p:pic>
        <p:nvPicPr>
          <p:cNvPr id="4" name="Image 3">
            <a:extLst>
              <a:ext uri="{FF2B5EF4-FFF2-40B4-BE49-F238E27FC236}">
                <a16:creationId xmlns:a16="http://schemas.microsoft.com/office/drawing/2014/main" id="{B90A796B-5FE0-504C-BAB2-9B79EBDA61E4}"/>
              </a:ext>
            </a:extLst>
          </p:cNvPr>
          <p:cNvPicPr>
            <a:picLocks noChangeAspect="1"/>
          </p:cNvPicPr>
          <p:nvPr/>
        </p:nvPicPr>
        <p:blipFill>
          <a:blip r:embed="rId2"/>
          <a:stretch>
            <a:fillRect/>
          </a:stretch>
        </p:blipFill>
        <p:spPr>
          <a:xfrm>
            <a:off x="8578106" y="0"/>
            <a:ext cx="565894" cy="570533"/>
          </a:xfrm>
          <a:prstGeom prst="rect">
            <a:avLst/>
          </a:prstGeom>
        </p:spPr>
      </p:pic>
      <p:sp>
        <p:nvSpPr>
          <p:cNvPr id="5" name="Titre 1">
            <a:extLst>
              <a:ext uri="{FF2B5EF4-FFF2-40B4-BE49-F238E27FC236}">
                <a16:creationId xmlns:a16="http://schemas.microsoft.com/office/drawing/2014/main" id="{9F5F1884-238B-AF48-A576-EBB50E89250B}"/>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44711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a:extLst>
              <a:ext uri="{FF2B5EF4-FFF2-40B4-BE49-F238E27FC236}">
                <a16:creationId xmlns:a16="http://schemas.microsoft.com/office/drawing/2014/main" id="{8EA1C77A-40A5-9B48-85D3-F9E17AEE761C}"/>
              </a:ext>
            </a:extLst>
          </p:cNvPr>
          <p:cNvSpPr>
            <a:spLocks noChangeArrowheads="1"/>
          </p:cNvSpPr>
          <p:nvPr/>
        </p:nvSpPr>
        <p:spPr bwMode="auto">
          <a:xfrm>
            <a:off x="395288" y="1444625"/>
            <a:ext cx="828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Activité Physique</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les activités sédentaires (ordinateur, télévision…).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Chez l’adulte, pratiquer au moins 5 jours par semaine au moins 30 minutes d’activité physique d’intensité modérée comparable à la marche rapide ou pratiquer 3 jours par semaine 20 minutes d’activité physique d’intensité élevée comparable au jogging.</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Chez l’enfant et l’adolescent, pratiquer un minimum de 60 minutes par jour d’activité physique d’intensité modérée à élevée, sous forme de jeux, d’activités de la vie quotidienne ou de sport.</a:t>
            </a:r>
          </a:p>
        </p:txBody>
      </p:sp>
      <p:pic>
        <p:nvPicPr>
          <p:cNvPr id="4" name="Image 3">
            <a:extLst>
              <a:ext uri="{FF2B5EF4-FFF2-40B4-BE49-F238E27FC236}">
                <a16:creationId xmlns:a16="http://schemas.microsoft.com/office/drawing/2014/main" id="{BACB9F31-7367-6741-A95E-40EFD8527F85}"/>
              </a:ext>
            </a:extLst>
          </p:cNvPr>
          <p:cNvPicPr>
            <a:picLocks noChangeAspect="1"/>
          </p:cNvPicPr>
          <p:nvPr/>
        </p:nvPicPr>
        <p:blipFill>
          <a:blip r:embed="rId2"/>
          <a:stretch>
            <a:fillRect/>
          </a:stretch>
        </p:blipFill>
        <p:spPr>
          <a:xfrm>
            <a:off x="8578106" y="0"/>
            <a:ext cx="565894" cy="570533"/>
          </a:xfrm>
          <a:prstGeom prst="rect">
            <a:avLst/>
          </a:prstGeom>
        </p:spPr>
      </p:pic>
      <p:sp>
        <p:nvSpPr>
          <p:cNvPr id="5" name="Titre 1">
            <a:extLst>
              <a:ext uri="{FF2B5EF4-FFF2-40B4-BE49-F238E27FC236}">
                <a16:creationId xmlns:a16="http://schemas.microsoft.com/office/drawing/2014/main" id="{0BE9F5E0-C15D-8843-9A3D-487BCD456C7F}"/>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49029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D50719C-16C6-A545-83EF-EA33C91B624E}"/>
              </a:ext>
            </a:extLst>
          </p:cNvPr>
          <p:cNvSpPr>
            <a:spLocks noChangeArrowheads="1"/>
          </p:cNvSpPr>
          <p:nvPr/>
        </p:nvSpPr>
        <p:spPr bwMode="auto">
          <a:xfrm>
            <a:off x="468313" y="1052513"/>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Fruits et légumes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Consommer chaque jour au moins 5 fruits et légumes variés (quelle que soit la forme : crus, cuits, frais, en conserve ou surgelés) pour atteindre au minimum 400 g par jour.</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Consommer aussi chaque jour d’autres aliments contenant des fibres tels que les aliments céréaliers peu transformés et les légumes secs.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34" charset="-128"/>
                <a:cs typeface="+mn-cs"/>
              </a:rPr>
              <a:t>Satisfaire les besoins nutritionnels par une alimentation équilibrée et diversifiée sans recourir aux compléments alimentaires.</a:t>
            </a:r>
          </a:p>
        </p:txBody>
      </p:sp>
      <p:sp>
        <p:nvSpPr>
          <p:cNvPr id="22530" name="Rectangle 2">
            <a:extLst>
              <a:ext uri="{FF2B5EF4-FFF2-40B4-BE49-F238E27FC236}">
                <a16:creationId xmlns:a16="http://schemas.microsoft.com/office/drawing/2014/main" id="{1B18C9E3-165C-B942-8BD2-B534CF5CC752}"/>
              </a:ext>
            </a:extLst>
          </p:cNvPr>
          <p:cNvSpPr>
            <a:spLocks noChangeArrowheads="1"/>
          </p:cNvSpPr>
          <p:nvPr/>
        </p:nvSpPr>
        <p:spPr bwMode="auto">
          <a:xfrm>
            <a:off x="539750" y="3860800"/>
            <a:ext cx="7993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Compléments alimentaires à base de bêta-carotène</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Ne pas consommer de compléments alimentaires à base de bêta-carotène.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Sauf cas particuliers de déficiences la consommation de compléments alimentaires n’est pas recommandée. Il est conseillé de satisfaire les besoins nutritionnels par une alimentation équilibrée et diversifiée sans recourir aux compléments alimentaires.</a:t>
            </a:r>
          </a:p>
        </p:txBody>
      </p:sp>
      <p:pic>
        <p:nvPicPr>
          <p:cNvPr id="5" name="Image 4">
            <a:extLst>
              <a:ext uri="{FF2B5EF4-FFF2-40B4-BE49-F238E27FC236}">
                <a16:creationId xmlns:a16="http://schemas.microsoft.com/office/drawing/2014/main" id="{7974A98E-05CD-6441-BAE6-E1AE4B99C423}"/>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0D1D2053-6DC4-0444-A5A1-BB812563AFF3}"/>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891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E68A1E4-60E3-CE4A-9144-1F7159042A09}"/>
              </a:ext>
            </a:extLst>
          </p:cNvPr>
          <p:cNvSpPr>
            <a:spLocks noChangeArrowheads="1"/>
          </p:cNvSpPr>
          <p:nvPr/>
        </p:nvSpPr>
        <p:spPr bwMode="auto">
          <a:xfrm>
            <a:off x="395288" y="1125538"/>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Viandes rouges et charcuteries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viandes rouges à moins de 500 g par semaine. Pour compléter les apports en protéines, il est conseillé d’alterner avec des viandes blanches, du poisson, des œufs et des légumineuses.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charcuteries, en particulier celle des charcuteries très grasses et/ou très salées.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En cas de consommation de charcuteries, afin de diminuer le risque de cancers, réduire autant que possible la taille des portions et la fréquence de consommation.</a:t>
            </a:r>
          </a:p>
        </p:txBody>
      </p:sp>
      <p:sp>
        <p:nvSpPr>
          <p:cNvPr id="23554" name="Rectangle 2">
            <a:extLst>
              <a:ext uri="{FF2B5EF4-FFF2-40B4-BE49-F238E27FC236}">
                <a16:creationId xmlns:a16="http://schemas.microsoft.com/office/drawing/2014/main" id="{4DF2837E-D418-2948-A9B8-04600CEC0D06}"/>
              </a:ext>
            </a:extLst>
          </p:cNvPr>
          <p:cNvSpPr>
            <a:spLocks noChangeArrowheads="1"/>
          </p:cNvSpPr>
          <p:nvPr/>
        </p:nvSpPr>
        <p:spPr bwMode="auto">
          <a:xfrm>
            <a:off x="539750" y="4437063"/>
            <a:ext cx="741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rPr>
              <a:t>Sel et aliments salés</a:t>
            </a:r>
            <a:endParaRPr kumimoji="0" lang="fr-FR" altLang="fr-FR" sz="2400" b="0" i="0" u="none" strike="noStrike" kern="1200" cap="none" spc="0" normalizeH="0" baseline="0" noProof="0" dirty="0">
              <a:ln>
                <a:noFill/>
              </a:ln>
              <a:solidFill>
                <a:srgbClr val="D6722E"/>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Limiter la consommation de sel en réduisant la consommation d’aliments transformés salés (charcuteries, fromages…) et l’ajout de sel pendant la cuisson ou dans l’assiette.</a:t>
            </a:r>
          </a:p>
        </p:txBody>
      </p:sp>
      <p:pic>
        <p:nvPicPr>
          <p:cNvPr id="5" name="Image 4">
            <a:extLst>
              <a:ext uri="{FF2B5EF4-FFF2-40B4-BE49-F238E27FC236}">
                <a16:creationId xmlns:a16="http://schemas.microsoft.com/office/drawing/2014/main" id="{BF9D9179-F853-6B4E-B474-AF8FD993F2A5}"/>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BB301431-3F0D-5044-8427-805850793D5D}"/>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du cancer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261757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9D9179-F853-6B4E-B474-AF8FD993F2A5}"/>
              </a:ext>
            </a:extLst>
          </p:cNvPr>
          <p:cNvPicPr>
            <a:picLocks noChangeAspect="1"/>
          </p:cNvPicPr>
          <p:nvPr/>
        </p:nvPicPr>
        <p:blipFill>
          <a:blip r:embed="rId2"/>
          <a:stretch>
            <a:fillRect/>
          </a:stretch>
        </p:blipFill>
        <p:spPr>
          <a:xfrm>
            <a:off x="8578106" y="0"/>
            <a:ext cx="565894" cy="570533"/>
          </a:xfrm>
          <a:prstGeom prst="rect">
            <a:avLst/>
          </a:prstGeom>
        </p:spPr>
      </p:pic>
      <p:sp>
        <p:nvSpPr>
          <p:cNvPr id="2" name="Titre 1">
            <a:extLst>
              <a:ext uri="{FF2B5EF4-FFF2-40B4-BE49-F238E27FC236}">
                <a16:creationId xmlns:a16="http://schemas.microsoft.com/office/drawing/2014/main" id="{683801B2-7C81-5F65-B7C4-1AAADAB13868}"/>
              </a:ext>
            </a:extLst>
          </p:cNvPr>
          <p:cNvSpPr>
            <a:spLocks noGrp="1"/>
          </p:cNvSpPr>
          <p:nvPr>
            <p:ph type="title"/>
          </p:nvPr>
        </p:nvSpPr>
        <p:spPr>
          <a:xfrm>
            <a:off x="628650" y="29105"/>
            <a:ext cx="7886700" cy="1325563"/>
          </a:xfrm>
        </p:spPr>
        <p:txBody>
          <a:bodyPr/>
          <a:lstStyle/>
          <a:p>
            <a:pPr algn="ctr"/>
            <a:r>
              <a:rPr lang="fr-FR" sz="4400" dirty="0">
                <a:solidFill>
                  <a:prstClr val="black">
                    <a:lumMod val="65000"/>
                    <a:lumOff val="35000"/>
                  </a:prstClr>
                </a:solidFill>
                <a:latin typeface="Calibri"/>
                <a:cs typeface="Arial" pitchFamily="34" charset="0"/>
              </a:rPr>
              <a:t>En résumé</a:t>
            </a:r>
            <a:endParaRPr lang="fr-FR" dirty="0"/>
          </a:p>
        </p:txBody>
      </p:sp>
      <p:pic>
        <p:nvPicPr>
          <p:cNvPr id="7" name="Espace réservé du contenu 6">
            <a:extLst>
              <a:ext uri="{FF2B5EF4-FFF2-40B4-BE49-F238E27FC236}">
                <a16:creationId xmlns:a16="http://schemas.microsoft.com/office/drawing/2014/main" id="{27C5C3D4-F431-FE77-DA45-CE0F75C7FE52}"/>
              </a:ext>
            </a:extLst>
          </p:cNvPr>
          <p:cNvPicPr>
            <a:picLocks noGrp="1" noChangeAspect="1"/>
          </p:cNvPicPr>
          <p:nvPr>
            <p:ph idx="1"/>
          </p:nvPr>
        </p:nvPicPr>
        <p:blipFill>
          <a:blip r:embed="rId3"/>
          <a:stretch>
            <a:fillRect/>
          </a:stretch>
        </p:blipFill>
        <p:spPr>
          <a:xfrm>
            <a:off x="197902" y="1354668"/>
            <a:ext cx="8748195" cy="5360976"/>
          </a:xfrm>
        </p:spPr>
      </p:pic>
    </p:spTree>
    <p:extLst>
      <p:ext uri="{BB962C8B-B14F-4D97-AF65-F5344CB8AC3E}">
        <p14:creationId xmlns:p14="http://schemas.microsoft.com/office/powerpoint/2010/main" val="160825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Dépistage 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9024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851825"/>
            <a:ext cx="8263663"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Le dépistage est un acte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prévention secondaire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action à un stade précoce du cancer</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Test dépistage avec bonne sensibilité et forte spécificité, peu contraignant</a:t>
            </a:r>
          </a:p>
          <a:p>
            <a:pPr lvl="0">
              <a:spcBef>
                <a:spcPct val="50000"/>
              </a:spcBef>
              <a:buClr>
                <a:schemeClr val="tx1"/>
              </a:buClr>
              <a:buFontTx/>
              <a:buChar char="•"/>
              <a:defRPr/>
            </a:pPr>
            <a:r>
              <a:rPr lang="fr-FR" sz="2400" dirty="0">
                <a:solidFill>
                  <a:prstClr val="black"/>
                </a:solidFill>
                <a:latin typeface="Calibri" pitchFamily="34" charset="0"/>
                <a:cs typeface="Arial" charset="0"/>
              </a:rPr>
              <a:t>Détection de la maladie à un stade infra-clinique, diagnostic et traitement précoces</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a:spcBef>
                <a:spcPct val="50000"/>
              </a:spcBef>
              <a:buClr>
                <a:schemeClr val="tx1"/>
              </a:buClr>
              <a:buFontTx/>
              <a:buChar char="•"/>
              <a:defRPr/>
            </a:pPr>
            <a:r>
              <a:rPr lang="fr-FR" sz="2400" dirty="0">
                <a:solidFill>
                  <a:prstClr val="black"/>
                </a:solidFill>
                <a:latin typeface="Calibri" pitchFamily="34" charset="0"/>
                <a:cs typeface="Arial" charset="0"/>
              </a:rPr>
              <a:t>Dépistage </a:t>
            </a:r>
            <a:r>
              <a:rPr lang="fr-FR" sz="2400" b="1" dirty="0">
                <a:solidFill>
                  <a:srgbClr val="D6722E"/>
                </a:solidFill>
                <a:latin typeface="Calibri" pitchFamily="34" charset="0"/>
                <a:cs typeface="Arial" charset="0"/>
              </a:rPr>
              <a:t>organisé</a:t>
            </a:r>
            <a:r>
              <a:rPr lang="fr-FR" sz="2400" dirty="0">
                <a:solidFill>
                  <a:prstClr val="black"/>
                </a:solidFill>
                <a:latin typeface="Calibri" pitchFamily="34" charset="0"/>
                <a:cs typeface="Arial" charset="0"/>
              </a:rPr>
              <a:t> (autorités de santé) : sein, colorectal, col de l’utérus   </a:t>
            </a:r>
            <a:r>
              <a:rPr lang="fr-FR" sz="2800" b="1" dirty="0">
                <a:solidFill>
                  <a:prstClr val="black"/>
                </a:solidFill>
                <a:latin typeface="Calibri" pitchFamily="34" charset="0"/>
                <a:cs typeface="Arial" charset="0"/>
              </a:rPr>
              <a:t>≠</a:t>
            </a:r>
            <a:r>
              <a:rPr lang="fr-FR" sz="2400" dirty="0">
                <a:solidFill>
                  <a:prstClr val="black"/>
                </a:solidFill>
                <a:latin typeface="Calibri" pitchFamily="34" charset="0"/>
                <a:cs typeface="Arial" charset="0"/>
              </a:rPr>
              <a:t>   dépistage individuel (initiative sujet et/ou médecin) : prostate, poumon</a:t>
            </a:r>
            <a:endParaRPr lang="fr-FR" sz="2400" dirty="0"/>
          </a:p>
          <a:p>
            <a:pPr>
              <a:spcBef>
                <a:spcPct val="50000"/>
              </a:spcBef>
              <a:buClr>
                <a:schemeClr val="tx1"/>
              </a:buClr>
              <a:buFontTx/>
              <a:buChar char="•"/>
              <a:defRPr/>
            </a:pPr>
            <a:r>
              <a:rPr lang="fr-FR" sz="2400" b="1" dirty="0">
                <a:solidFill>
                  <a:srgbClr val="D6722E"/>
                </a:solidFill>
                <a:latin typeface="Calibri" pitchFamily="34" charset="0"/>
                <a:cs typeface="Arial" charset="0"/>
              </a:rPr>
              <a:t>Faux positif </a:t>
            </a:r>
            <a:r>
              <a:rPr lang="fr-FR" sz="2400" dirty="0">
                <a:solidFill>
                  <a:prstClr val="black"/>
                </a:solidFill>
                <a:latin typeface="Calibri" pitchFamily="34" charset="0"/>
                <a:cs typeface="Arial" charset="0"/>
              </a:rPr>
              <a:t>: test + , mais maladie absente</a:t>
            </a:r>
          </a:p>
          <a:p>
            <a:pPr>
              <a:spcBef>
                <a:spcPct val="50000"/>
              </a:spcBef>
              <a:buClr>
                <a:schemeClr val="tx1"/>
              </a:buClr>
              <a:buFontTx/>
              <a:buChar char="•"/>
              <a:defRPr/>
            </a:pPr>
            <a:r>
              <a:rPr lang="fr-FR" sz="2400" b="1" dirty="0">
                <a:solidFill>
                  <a:srgbClr val="D6722E"/>
                </a:solidFill>
                <a:latin typeface="Calibri" pitchFamily="34" charset="0"/>
                <a:cs typeface="Arial" charset="0"/>
              </a:rPr>
              <a:t>Faux négatif </a:t>
            </a:r>
            <a:r>
              <a:rPr lang="fr-FR" sz="2400" dirty="0">
                <a:solidFill>
                  <a:prstClr val="black"/>
                </a:solidFill>
                <a:latin typeface="Calibri" pitchFamily="34" charset="0"/>
                <a:cs typeface="Arial" charset="0"/>
              </a:rPr>
              <a:t>: test - , mais maladie présente</a:t>
            </a: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
        <p:nvSpPr>
          <p:cNvPr id="9" name="Titre 1">
            <a:extLst>
              <a:ext uri="{FF2B5EF4-FFF2-40B4-BE49-F238E27FC236}">
                <a16:creationId xmlns:a16="http://schemas.microsoft.com/office/drawing/2014/main" id="{A2289B84-9CD8-CA48-B5E4-35634CAF969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016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Objectif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Objectif : identifier des personnes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asymptomatiques mais malades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pour </a:t>
            </a:r>
            <a:r>
              <a:rPr lang="fr-FR" sz="2400" dirty="0">
                <a:solidFill>
                  <a:prstClr val="black"/>
                </a:solidFill>
                <a:latin typeface="Calibri" pitchFamily="34" charset="0"/>
                <a:cs typeface="Arial" charset="0"/>
              </a:rPr>
              <a:t>établir un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diagnostic précoce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(lésion </a:t>
            </a: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prénéoplasique</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ou cancer localisé) et </a:t>
            </a:r>
            <a:r>
              <a:rPr lang="fr-FR" sz="2400" dirty="0">
                <a:solidFill>
                  <a:prstClr val="black"/>
                </a:solidFill>
                <a:latin typeface="Calibri" pitchFamily="34" charset="0"/>
                <a:cs typeface="Arial" charset="0"/>
              </a:rPr>
              <a:t>permettre un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traitement curatif </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lvl="0">
              <a:spcBef>
                <a:spcPct val="50000"/>
              </a:spcBef>
              <a:buFontTx/>
              <a:buChar cha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Efficacité du dépistage objectivée par une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diminution de la mortalité spécifique </a:t>
            </a:r>
            <a:r>
              <a:rPr kumimoji="0" lang="fr-FR" sz="2400" b="1" i="0" u="none" strike="noStrike" kern="1200" cap="none" spc="0" normalizeH="0" baseline="0" noProof="0" dirty="0">
                <a:ln>
                  <a:noFill/>
                </a:ln>
                <a:uLnTx/>
                <a:uFillTx/>
                <a:latin typeface="Calibri" pitchFamily="34" charset="0"/>
                <a:ea typeface="+mn-ea"/>
                <a:cs typeface="Arial" charset="0"/>
              </a:rPr>
              <a:t>(</a:t>
            </a:r>
            <a:r>
              <a:rPr lang="fr-FR" sz="2400" b="1" dirty="0">
                <a:solidFill>
                  <a:prstClr val="black"/>
                </a:solidFill>
                <a:latin typeface="Calibri" pitchFamily="34" charset="0"/>
                <a:cs typeface="Arial" charset="0"/>
              </a:rPr>
              <a:t>≠ survie)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44432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Effets négatifs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67696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Faux négatifs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sujet rassuré à tort</a:t>
            </a:r>
          </a:p>
          <a:p>
            <a:pPr lvl="0">
              <a:spcBef>
                <a:spcPct val="50000"/>
              </a:spcBef>
              <a:buClr>
                <a:schemeClr val="tx1"/>
              </a:buClr>
              <a:buFontTx/>
              <a:buChar char="•"/>
            </a:pPr>
            <a:r>
              <a:rPr lang="fr-FR" sz="2400" b="1" dirty="0">
                <a:solidFill>
                  <a:srgbClr val="D6722E"/>
                </a:solidFill>
                <a:latin typeface="Calibri" pitchFamily="34" charset="0"/>
                <a:cs typeface="Arial" charset="0"/>
              </a:rPr>
              <a:t>Faux positifs </a:t>
            </a:r>
            <a:r>
              <a:rPr lang="fr-FR" sz="2400" dirty="0">
                <a:solidFill>
                  <a:prstClr val="black"/>
                </a:solidFill>
                <a:latin typeface="Calibri" pitchFamily="34" charset="0"/>
                <a:cs typeface="Arial" charset="0"/>
              </a:rPr>
              <a:t>: anxiété, examens inutiles et risque de complication, surcoûts induits</a:t>
            </a:r>
          </a:p>
          <a:p>
            <a:pPr>
              <a:spcBef>
                <a:spcPct val="50000"/>
              </a:spcBef>
              <a:buClr>
                <a:schemeClr val="tx1"/>
              </a:buClr>
              <a:buFontTx/>
              <a:buChar char="•"/>
            </a:pPr>
            <a:r>
              <a:rPr lang="fr-FR" sz="2400" b="1" dirty="0">
                <a:solidFill>
                  <a:srgbClr val="D6722E"/>
                </a:solidFill>
                <a:latin typeface="Calibri" pitchFamily="34" charset="0"/>
                <a:cs typeface="Arial" charset="0"/>
              </a:rPr>
              <a:t>Biais</a:t>
            </a:r>
            <a:r>
              <a:rPr lang="fr-FR" sz="2400" dirty="0">
                <a:solidFill>
                  <a:prstClr val="black"/>
                </a:solidFill>
                <a:latin typeface="Calibri" pitchFamily="34" charset="0"/>
                <a:cs typeface="Arial" charset="0"/>
              </a:rPr>
              <a:t> (= absence de bénéfice)</a:t>
            </a:r>
          </a:p>
          <a:p>
            <a:pPr lvl="1">
              <a:spcBef>
                <a:spcPct val="50000"/>
              </a:spcBef>
              <a:buClr>
                <a:schemeClr val="tx1"/>
              </a:buClr>
              <a:buFontTx/>
              <a:buChar char="•"/>
            </a:pPr>
            <a:r>
              <a:rPr lang="fr-FR" sz="2400" b="1" dirty="0">
                <a:solidFill>
                  <a:srgbClr val="D6722E"/>
                </a:solidFill>
                <a:latin typeface="Calibri" pitchFamily="34" charset="0"/>
                <a:cs typeface="Arial" charset="0"/>
              </a:rPr>
              <a:t>L’avance au diagnostic </a:t>
            </a:r>
            <a:r>
              <a:rPr lang="fr-FR" sz="2400" dirty="0">
                <a:solidFill>
                  <a:prstClr val="black"/>
                </a:solidFill>
                <a:latin typeface="Calibri" pitchFamily="34" charset="0"/>
                <a:cs typeface="Arial" charset="0"/>
              </a:rPr>
              <a:t>: diagnostic plus précoce mais traitement pas suffisamment efficace pour retarder le décès</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p:txBody>
      </p:sp>
      <p:sp>
        <p:nvSpPr>
          <p:cNvPr id="7" name="Rectangle 5">
            <a:extLst>
              <a:ext uri="{FF2B5EF4-FFF2-40B4-BE49-F238E27FC236}">
                <a16:creationId xmlns:a16="http://schemas.microsoft.com/office/drawing/2014/main" id="{261CEA94-042A-D740-98EB-58573EE5E83A}"/>
              </a:ext>
            </a:extLst>
          </p:cNvPr>
          <p:cNvSpPr>
            <a:spLocks noChangeArrowheads="1"/>
          </p:cNvSpPr>
          <p:nvPr/>
        </p:nvSpPr>
        <p:spPr bwMode="auto">
          <a:xfrm>
            <a:off x="1596947" y="4146704"/>
            <a:ext cx="5976938" cy="2232025"/>
          </a:xfrm>
          <a:prstGeom prst="rect">
            <a:avLst/>
          </a:prstGeom>
          <a:solidFill>
            <a:schemeClr val="bg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1" name="Oval 7">
            <a:extLst>
              <a:ext uri="{FF2B5EF4-FFF2-40B4-BE49-F238E27FC236}">
                <a16:creationId xmlns:a16="http://schemas.microsoft.com/office/drawing/2014/main" id="{ACE11949-8314-8C4A-8E70-58EE05A47074}"/>
              </a:ext>
            </a:extLst>
          </p:cNvPr>
          <p:cNvSpPr>
            <a:spLocks noChangeArrowheads="1"/>
          </p:cNvSpPr>
          <p:nvPr/>
        </p:nvSpPr>
        <p:spPr bwMode="auto">
          <a:xfrm>
            <a:off x="3540047" y="5443692"/>
            <a:ext cx="936625" cy="790575"/>
          </a:xfrm>
          <a:prstGeom prst="ellipse">
            <a:avLst/>
          </a:prstGeom>
          <a:noFill/>
          <a:ln w="19050">
            <a:solidFill>
              <a:schemeClr val="tx2"/>
            </a:solidFill>
            <a:round/>
            <a:headEnd/>
            <a:tailEnd/>
          </a:ln>
          <a:effectLst/>
          <a:extLst>
            <a:ext uri="{909E8E84-426E-40dd-AFC4-6F175D3DCCD1}">
              <a14:hiddenFill xmlns="" xmlns:a14="http://schemas.microsoft.com/office/drawing/2010/main">
                <a:solidFill>
                  <a:schemeClr val="tx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6633"/>
                </a:solidFill>
                <a:effectLst/>
                <a:uLnTx/>
                <a:uFillTx/>
                <a:latin typeface="Tahoma" charset="0"/>
                <a:ea typeface="ＭＳ Ｐゴシック" charset="0"/>
                <a:cs typeface="+mn-cs"/>
              </a:rPr>
              <a:t>Diagnostic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6633"/>
                </a:solidFill>
                <a:effectLst/>
                <a:uLnTx/>
                <a:uFillTx/>
                <a:latin typeface="Tahoma" charset="0"/>
                <a:ea typeface="ＭＳ Ｐゴシック" charset="0"/>
                <a:cs typeface="+mn-cs"/>
              </a:rPr>
              <a:t>clinique</a:t>
            </a:r>
          </a:p>
        </p:txBody>
      </p:sp>
      <p:sp>
        <p:nvSpPr>
          <p:cNvPr id="12" name="AutoShape 9">
            <a:extLst>
              <a:ext uri="{FF2B5EF4-FFF2-40B4-BE49-F238E27FC236}">
                <a16:creationId xmlns:a16="http://schemas.microsoft.com/office/drawing/2014/main" id="{FF131C17-2523-6547-87B7-C01B4A11C46A}"/>
              </a:ext>
            </a:extLst>
          </p:cNvPr>
          <p:cNvSpPr>
            <a:spLocks noChangeArrowheads="1"/>
          </p:cNvSpPr>
          <p:nvPr/>
        </p:nvSpPr>
        <p:spPr bwMode="auto">
          <a:xfrm>
            <a:off x="3971847" y="4908704"/>
            <a:ext cx="144463" cy="503238"/>
          </a:xfrm>
          <a:prstGeom prst="upArrow">
            <a:avLst>
              <a:gd name="adj1" fmla="val 50000"/>
              <a:gd name="adj2" fmla="val 87088"/>
            </a:avLst>
          </a:prstGeom>
          <a:solidFill>
            <a:schemeClr val="tx2"/>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3" name="Text Box 10">
            <a:extLst>
              <a:ext uri="{FF2B5EF4-FFF2-40B4-BE49-F238E27FC236}">
                <a16:creationId xmlns:a16="http://schemas.microsoft.com/office/drawing/2014/main" id="{1489F80B-FD0E-064D-B0EA-581428EE6F1C}"/>
              </a:ext>
            </a:extLst>
          </p:cNvPr>
          <p:cNvSpPr txBox="1">
            <a:spLocks noChangeArrowheads="1"/>
          </p:cNvSpPr>
          <p:nvPr/>
        </p:nvSpPr>
        <p:spPr bwMode="auto">
          <a:xfrm>
            <a:off x="6432472" y="5143654"/>
            <a:ext cx="781050" cy="287338"/>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rPr>
              <a:t>Décès</a:t>
            </a:r>
          </a:p>
        </p:txBody>
      </p:sp>
      <p:sp>
        <p:nvSpPr>
          <p:cNvPr id="14" name="AutoShape 11">
            <a:extLst>
              <a:ext uri="{FF2B5EF4-FFF2-40B4-BE49-F238E27FC236}">
                <a16:creationId xmlns:a16="http://schemas.microsoft.com/office/drawing/2014/main" id="{63AE5F32-862E-F74F-96EE-56825D0DD6F8}"/>
              </a:ext>
            </a:extLst>
          </p:cNvPr>
          <p:cNvSpPr>
            <a:spLocks noChangeArrowheads="1"/>
          </p:cNvSpPr>
          <p:nvPr/>
        </p:nvSpPr>
        <p:spPr bwMode="auto">
          <a:xfrm>
            <a:off x="2820910" y="4908704"/>
            <a:ext cx="144462" cy="503238"/>
          </a:xfrm>
          <a:prstGeom prst="upArrow">
            <a:avLst>
              <a:gd name="adj1" fmla="val 50000"/>
              <a:gd name="adj2" fmla="val 87088"/>
            </a:avLst>
          </a:prstGeom>
          <a:solidFill>
            <a:srgbClr val="FF0000"/>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Arial" charset="0"/>
              <a:ea typeface="ＭＳ Ｐゴシック" charset="0"/>
              <a:cs typeface="+mn-cs"/>
            </a:endParaRPr>
          </a:p>
        </p:txBody>
      </p:sp>
      <p:sp>
        <p:nvSpPr>
          <p:cNvPr id="15" name="AutoShape 12">
            <a:extLst>
              <a:ext uri="{FF2B5EF4-FFF2-40B4-BE49-F238E27FC236}">
                <a16:creationId xmlns:a16="http://schemas.microsoft.com/office/drawing/2014/main" id="{425C76AF-F11A-AA42-A095-03C03F1FB296}"/>
              </a:ext>
            </a:extLst>
          </p:cNvPr>
          <p:cNvSpPr>
            <a:spLocks noChangeArrowheads="1"/>
          </p:cNvSpPr>
          <p:nvPr/>
        </p:nvSpPr>
        <p:spPr bwMode="auto">
          <a:xfrm>
            <a:off x="6780135" y="4907117"/>
            <a:ext cx="144462" cy="217487"/>
          </a:xfrm>
          <a:prstGeom prst="upArrow">
            <a:avLst>
              <a:gd name="adj1" fmla="val 50000"/>
              <a:gd name="adj2" fmla="val 37637"/>
            </a:avLst>
          </a:prstGeom>
          <a:solidFill>
            <a:schemeClr val="tx2"/>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6" name="Line 13">
            <a:extLst>
              <a:ext uri="{FF2B5EF4-FFF2-40B4-BE49-F238E27FC236}">
                <a16:creationId xmlns:a16="http://schemas.microsoft.com/office/drawing/2014/main" id="{2908E7D6-FCC9-1146-9248-E1A4DC3CABAC}"/>
              </a:ext>
            </a:extLst>
          </p:cNvPr>
          <p:cNvSpPr>
            <a:spLocks noChangeShapeType="1"/>
          </p:cNvSpPr>
          <p:nvPr/>
        </p:nvSpPr>
        <p:spPr bwMode="auto">
          <a:xfrm>
            <a:off x="4044872" y="4788054"/>
            <a:ext cx="2808288" cy="6350"/>
          </a:xfrm>
          <a:prstGeom prst="line">
            <a:avLst/>
          </a:prstGeom>
          <a:noFill/>
          <a:ln w="5715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7" name="Oval 15">
            <a:extLst>
              <a:ext uri="{FF2B5EF4-FFF2-40B4-BE49-F238E27FC236}">
                <a16:creationId xmlns:a16="http://schemas.microsoft.com/office/drawing/2014/main" id="{1007C3DF-4C40-B34B-B812-5BA86070527B}"/>
              </a:ext>
            </a:extLst>
          </p:cNvPr>
          <p:cNvSpPr>
            <a:spLocks noChangeArrowheads="1"/>
          </p:cNvSpPr>
          <p:nvPr/>
        </p:nvSpPr>
        <p:spPr bwMode="auto">
          <a:xfrm>
            <a:off x="2389110" y="5426229"/>
            <a:ext cx="935037" cy="801688"/>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rgbClr val="FF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rgbClr val="FF0000"/>
                </a:solidFill>
                <a:effectLst/>
                <a:uLnTx/>
                <a:uFillTx/>
                <a:latin typeface="Tahoma" panose="020B0604030504040204" pitchFamily="34" charset="0"/>
                <a:ea typeface="ＭＳ Ｐゴシック" panose="020B0600070205080204" pitchFamily="34" charset="-128"/>
                <a:cs typeface="+mn-cs"/>
              </a:rPr>
              <a:t>Dépistage</a:t>
            </a:r>
          </a:p>
        </p:txBody>
      </p:sp>
      <p:sp>
        <p:nvSpPr>
          <p:cNvPr id="18" name="Line 17">
            <a:extLst>
              <a:ext uri="{FF2B5EF4-FFF2-40B4-BE49-F238E27FC236}">
                <a16:creationId xmlns:a16="http://schemas.microsoft.com/office/drawing/2014/main" id="{C12D0DFD-5EB9-4D45-85FE-2F5BEADFC0B0}"/>
              </a:ext>
            </a:extLst>
          </p:cNvPr>
          <p:cNvSpPr>
            <a:spLocks noChangeShapeType="1"/>
          </p:cNvSpPr>
          <p:nvPr/>
        </p:nvSpPr>
        <p:spPr bwMode="auto">
          <a:xfrm>
            <a:off x="2892347" y="4499129"/>
            <a:ext cx="3960813" cy="7938"/>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19" name="Line 22">
            <a:extLst>
              <a:ext uri="{FF2B5EF4-FFF2-40B4-BE49-F238E27FC236}">
                <a16:creationId xmlns:a16="http://schemas.microsoft.com/office/drawing/2014/main" id="{2300811F-7F4B-7143-8334-B614F3D0BE17}"/>
              </a:ext>
            </a:extLst>
          </p:cNvPr>
          <p:cNvSpPr>
            <a:spLocks noChangeShapeType="1"/>
          </p:cNvSpPr>
          <p:nvPr/>
        </p:nvSpPr>
        <p:spPr bwMode="auto">
          <a:xfrm flipH="1">
            <a:off x="2820910" y="4795992"/>
            <a:ext cx="1152525" cy="6350"/>
          </a:xfrm>
          <a:prstGeom prst="line">
            <a:avLst/>
          </a:prstGeom>
          <a:noFill/>
          <a:ln w="38100">
            <a:solidFill>
              <a:srgbClr val="FF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20" name="Text Box 23">
            <a:extLst>
              <a:ext uri="{FF2B5EF4-FFF2-40B4-BE49-F238E27FC236}">
                <a16:creationId xmlns:a16="http://schemas.microsoft.com/office/drawing/2014/main" id="{8B01E0FC-DDBD-2343-95DA-0BBB6F2EDFD7}"/>
              </a:ext>
            </a:extLst>
          </p:cNvPr>
          <p:cNvSpPr txBox="1">
            <a:spLocks noChangeArrowheads="1"/>
          </p:cNvSpPr>
          <p:nvPr/>
        </p:nvSpPr>
        <p:spPr bwMode="auto">
          <a:xfrm>
            <a:off x="6422947" y="5462742"/>
            <a:ext cx="790575" cy="2968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tx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fr-FR" altLang="fr-FR" sz="16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Décès</a:t>
            </a:r>
          </a:p>
        </p:txBody>
      </p:sp>
    </p:spTree>
    <p:extLst>
      <p:ext uri="{BB962C8B-B14F-4D97-AF65-F5344CB8AC3E}">
        <p14:creationId xmlns:p14="http://schemas.microsoft.com/office/powerpoint/2010/main" val="66314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1143000" y="1538289"/>
            <a:ext cx="6858000" cy="323165"/>
          </a:xfrm>
          <a:prstGeom prst="rect">
            <a:avLst/>
          </a:prstGeom>
          <a:solidFill>
            <a:srgbClr val="DD40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1500" b="1" dirty="0">
                <a:solidFill>
                  <a:schemeClr val="bg1"/>
                </a:solidFill>
                <a:latin typeface="Verdana" panose="020B0604030504040204" pitchFamily="34" charset="0"/>
                <a:ea typeface="Verdana" panose="020B0604030504040204" pitchFamily="34" charset="0"/>
                <a:cs typeface="Verdana" panose="020B0604030504040204" pitchFamily="34" charset="0"/>
              </a:rPr>
              <a:t>Déclaration de liens d’intérêt – art. L.4113-13 CSP</a:t>
            </a:r>
          </a:p>
        </p:txBody>
      </p:sp>
      <p:pic>
        <p:nvPicPr>
          <p:cNvPr id="819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998935"/>
            <a:ext cx="224194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Espace réservé du contenu 5"/>
          <p:cNvGraphicFramePr>
            <a:graphicFrameLocks/>
          </p:cNvGraphicFramePr>
          <p:nvPr/>
        </p:nvGraphicFramePr>
        <p:xfrm>
          <a:off x="1763688" y="2780928"/>
          <a:ext cx="5894413" cy="1566174"/>
        </p:xfrm>
        <a:graphic>
          <a:graphicData uri="http://schemas.openxmlformats.org/drawingml/2006/table">
            <a:tbl>
              <a:tblPr firstRow="1" bandRow="1">
                <a:tableStyleId>{2D5ABB26-0587-4C30-8999-92F81FD0307C}</a:tableStyleId>
              </a:tblPr>
              <a:tblGrid>
                <a:gridCol w="1964804">
                  <a:extLst>
                    <a:ext uri="{9D8B030D-6E8A-4147-A177-3AD203B41FA5}">
                      <a16:colId xmlns:a16="http://schemas.microsoft.com/office/drawing/2014/main" val="20000"/>
                    </a:ext>
                  </a:extLst>
                </a:gridCol>
                <a:gridCol w="3045418">
                  <a:extLst>
                    <a:ext uri="{9D8B030D-6E8A-4147-A177-3AD203B41FA5}">
                      <a16:colId xmlns:a16="http://schemas.microsoft.com/office/drawing/2014/main" val="20001"/>
                    </a:ext>
                  </a:extLst>
                </a:gridCol>
                <a:gridCol w="884191">
                  <a:extLst>
                    <a:ext uri="{9D8B030D-6E8A-4147-A177-3AD203B41FA5}">
                      <a16:colId xmlns:a16="http://schemas.microsoft.com/office/drawing/2014/main" val="20002"/>
                    </a:ext>
                  </a:extLst>
                </a:gridCol>
              </a:tblGrid>
              <a:tr h="261029">
                <a:tc>
                  <a:txBody>
                    <a:bodyPr/>
                    <a:lstStyle/>
                    <a:p>
                      <a:pPr algn="ctr"/>
                      <a:r>
                        <a:rPr lang="fr-FR" sz="1200" b="1" dirty="0">
                          <a:solidFill>
                            <a:schemeClr val="bg1"/>
                          </a:solidFill>
                        </a:rPr>
                        <a:t>Nom de l’organisme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Nature</a:t>
                      </a:r>
                      <a:r>
                        <a:rPr lang="fr-FR" sz="1000" b="1" baseline="0" dirty="0">
                          <a:solidFill>
                            <a:schemeClr val="bg1"/>
                          </a:solidFill>
                        </a:rPr>
                        <a:t> du lien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Année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4" name="Espace réservé du contenu 2"/>
          <p:cNvSpPr>
            <a:spLocks noGrp="1"/>
          </p:cNvSpPr>
          <p:nvPr>
            <p:ph idx="1"/>
          </p:nvPr>
        </p:nvSpPr>
        <p:spPr>
          <a:xfrm>
            <a:off x="1485900" y="2240868"/>
            <a:ext cx="6172200" cy="486054"/>
          </a:xfrm>
        </p:spPr>
        <p:txBody>
          <a:bodyPr>
            <a:normAutofit/>
          </a:bodyPr>
          <a:lstStyle/>
          <a:p>
            <a:pPr marL="0" indent="0" algn="just">
              <a:buNone/>
            </a:pPr>
            <a:r>
              <a:rPr lang="fr-FR" sz="1050" dirty="0">
                <a:sym typeface="Wingdings"/>
              </a:rPr>
              <a:t></a:t>
            </a:r>
            <a:r>
              <a:rPr lang="fr-FR" sz="1050" dirty="0">
                <a:sym typeface="Symbol"/>
              </a:rPr>
              <a:t> </a:t>
            </a:r>
            <a:r>
              <a:rPr lang="fr-FR" sz="1050" dirty="0"/>
              <a:t>Pour cet enseignement, je déclare les liens d’intérêt suivants avec des organismes produisant ou exploitant des produits de santé ou avec des organismes de conseil intervenant sur ces produits :</a:t>
            </a:r>
          </a:p>
        </p:txBody>
      </p:sp>
      <p:sp>
        <p:nvSpPr>
          <p:cNvPr id="10" name="Espace réservé du contenu 2"/>
          <p:cNvSpPr txBox="1">
            <a:spLocks/>
          </p:cNvSpPr>
          <p:nvPr/>
        </p:nvSpPr>
        <p:spPr>
          <a:xfrm>
            <a:off x="1485900" y="4617132"/>
            <a:ext cx="6172200" cy="86409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a:sym typeface="Wingdings" panose="05000000000000000000" pitchFamily="2" charset="2"/>
              </a:rPr>
              <a:t> </a:t>
            </a:r>
            <a:r>
              <a:rPr lang="fr-FR" sz="1500" dirty="0"/>
              <a:t>Pour cet enseignement, je déclare n’avoir </a:t>
            </a:r>
            <a:r>
              <a:rPr lang="fr-FR" sz="1500" b="1" dirty="0"/>
              <a:t>aucun lien d’intérêt </a:t>
            </a:r>
            <a:r>
              <a:rPr lang="fr-FR" sz="1500" dirty="0"/>
              <a:t>avec des organismes produisant ou exploitant des produits de santé ou avec des organismes de conseil intervenant sur ces produits.</a:t>
            </a:r>
          </a:p>
        </p:txBody>
      </p:sp>
    </p:spTree>
    <p:extLst>
      <p:ext uri="{BB962C8B-B14F-4D97-AF65-F5344CB8AC3E}">
        <p14:creationId xmlns:p14="http://schemas.microsoft.com/office/powerpoint/2010/main" val="258598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Effets négatifs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5923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bg2">
                  <a:lumMod val="90000"/>
                </a:schemeClr>
              </a:buClr>
              <a:buSzTx/>
              <a:buFontTx/>
              <a:buChar char="•"/>
              <a:tabLst/>
              <a:defRPr/>
            </a:pPr>
            <a:r>
              <a:rPr kumimoji="0" lang="fr-FR" sz="2400" b="1" i="0" u="none" strike="noStrike" kern="1200" cap="none" spc="0" normalizeH="0" baseline="0" noProof="0" dirty="0">
                <a:ln>
                  <a:noFill/>
                </a:ln>
                <a:solidFill>
                  <a:schemeClr val="bg2">
                    <a:lumMod val="90000"/>
                  </a:schemeClr>
                </a:solidFill>
                <a:uLnTx/>
                <a:uFillTx/>
                <a:latin typeface="Calibri" pitchFamily="34" charset="0"/>
                <a:ea typeface="+mn-ea"/>
                <a:cs typeface="Arial" charset="0"/>
              </a:rPr>
              <a:t>Faux négatifs </a:t>
            </a:r>
            <a:r>
              <a:rPr kumimoji="0" lang="fr-FR" sz="2400" b="0" i="0" u="none" strike="noStrike" kern="1200" cap="none" spc="0" normalizeH="0" baseline="0" noProof="0" dirty="0">
                <a:ln>
                  <a:noFill/>
                </a:ln>
                <a:solidFill>
                  <a:schemeClr val="bg2">
                    <a:lumMod val="90000"/>
                  </a:schemeClr>
                </a:solidFill>
                <a:uLnTx/>
                <a:uFillTx/>
                <a:latin typeface="Calibri" pitchFamily="34" charset="0"/>
                <a:ea typeface="+mn-ea"/>
                <a:cs typeface="Arial" charset="0"/>
              </a:rPr>
              <a:t>: sujet rassuré à tort</a:t>
            </a:r>
          </a:p>
          <a:p>
            <a:pPr marL="457200" marR="0" lvl="0" indent="-457200" algn="l" defTabSz="914400" rtl="0" eaLnBrk="1" fontAlgn="auto" latinLnBrk="0" hangingPunct="1">
              <a:lnSpc>
                <a:spcPct val="100000"/>
              </a:lnSpc>
              <a:spcBef>
                <a:spcPct val="50000"/>
              </a:spcBef>
              <a:spcAft>
                <a:spcPts val="0"/>
              </a:spcAft>
              <a:buClr>
                <a:schemeClr val="bg2">
                  <a:lumMod val="90000"/>
                </a:schemeClr>
              </a:buClr>
              <a:buSzTx/>
              <a:buFontTx/>
              <a:buChar char="•"/>
              <a:tabLst/>
              <a:defRPr/>
            </a:pPr>
            <a:r>
              <a:rPr lang="fr-FR" sz="2400" b="1" dirty="0">
                <a:solidFill>
                  <a:schemeClr val="bg2">
                    <a:lumMod val="90000"/>
                  </a:schemeClr>
                </a:solidFill>
                <a:latin typeface="Calibri" pitchFamily="34" charset="0"/>
                <a:cs typeface="Arial" charset="0"/>
              </a:rPr>
              <a:t>Faux positifs </a:t>
            </a:r>
            <a:r>
              <a:rPr lang="fr-FR" sz="2400" dirty="0">
                <a:solidFill>
                  <a:schemeClr val="bg2">
                    <a:lumMod val="90000"/>
                  </a:schemeClr>
                </a:solidFill>
                <a:latin typeface="Calibri" pitchFamily="34" charset="0"/>
                <a:cs typeface="Arial" charset="0"/>
              </a:rPr>
              <a:t>: anxiété, examens inutiles et risque de complication, surcoûts induits</a:t>
            </a:r>
          </a:p>
          <a:p>
            <a:pPr>
              <a:spcBef>
                <a:spcPct val="50000"/>
              </a:spcBef>
              <a:buClr>
                <a:schemeClr val="tx1"/>
              </a:buClr>
              <a:buFontTx/>
              <a:buChar char="•"/>
            </a:pPr>
            <a:r>
              <a:rPr lang="fr-FR" sz="2400" b="1" dirty="0">
                <a:solidFill>
                  <a:srgbClr val="D6722E"/>
                </a:solidFill>
                <a:latin typeface="Calibri" pitchFamily="34" charset="0"/>
                <a:cs typeface="Arial" charset="0"/>
              </a:rPr>
              <a:t>Biais</a:t>
            </a:r>
            <a:r>
              <a:rPr lang="fr-FR" sz="2400" dirty="0">
                <a:solidFill>
                  <a:prstClr val="black"/>
                </a:solidFill>
                <a:latin typeface="Calibri" pitchFamily="34" charset="0"/>
                <a:cs typeface="Arial" charset="0"/>
              </a:rPr>
              <a:t> (= absence de bénéfice)</a:t>
            </a:r>
          </a:p>
          <a:p>
            <a:pPr lvl="1">
              <a:spcBef>
                <a:spcPct val="50000"/>
              </a:spcBef>
              <a:buClr>
                <a:schemeClr val="tx1"/>
              </a:buClr>
              <a:buFontTx/>
              <a:buChar char="•"/>
            </a:pPr>
            <a:r>
              <a:rPr lang="fr-FR" sz="2400" b="1" dirty="0">
                <a:solidFill>
                  <a:srgbClr val="D6722E"/>
                </a:solidFill>
                <a:latin typeface="Calibri" pitchFamily="34" charset="0"/>
                <a:cs typeface="Arial" charset="0"/>
              </a:rPr>
              <a:t>L’avance au diagnostic </a:t>
            </a:r>
            <a:r>
              <a:rPr lang="fr-FR" sz="2400" dirty="0">
                <a:solidFill>
                  <a:prstClr val="black"/>
                </a:solidFill>
                <a:latin typeface="Calibri" pitchFamily="34" charset="0"/>
                <a:cs typeface="Arial" charset="0"/>
              </a:rPr>
              <a:t>: diagnostic plus précoce mais traitement pas suffisamment efficace pour retarder le décès</a:t>
            </a:r>
          </a:p>
          <a:p>
            <a:pPr lvl="1">
              <a:spcBef>
                <a:spcPct val="50000"/>
              </a:spcBef>
              <a:buClr>
                <a:schemeClr val="tx1"/>
              </a:buClr>
              <a:buFontTx/>
              <a:buChar char="•"/>
            </a:pPr>
            <a:r>
              <a:rPr lang="fr-FR" sz="2400" b="1" dirty="0">
                <a:solidFill>
                  <a:srgbClr val="D6722E"/>
                </a:solidFill>
                <a:latin typeface="Calibri" pitchFamily="34" charset="0"/>
                <a:cs typeface="Arial" charset="0"/>
              </a:rPr>
              <a:t>Biais d’évolutivité </a:t>
            </a:r>
            <a:r>
              <a:rPr lang="fr-FR" sz="2400" dirty="0">
                <a:solidFill>
                  <a:prstClr val="black"/>
                </a:solidFill>
                <a:latin typeface="Calibri" pitchFamily="34" charset="0"/>
                <a:cs typeface="Arial" charset="0"/>
              </a:rPr>
              <a:t>: </a:t>
            </a:r>
            <a:r>
              <a:rPr lang="fr-FR" sz="2400" dirty="0" err="1">
                <a:solidFill>
                  <a:prstClr val="black"/>
                </a:solidFill>
                <a:latin typeface="Calibri" pitchFamily="34" charset="0"/>
                <a:cs typeface="Arial" charset="0"/>
              </a:rPr>
              <a:t>dépistage</a:t>
            </a:r>
            <a:r>
              <a:rPr lang="fr-FR" sz="2400" dirty="0">
                <a:solidFill>
                  <a:prstClr val="black"/>
                </a:solidFill>
                <a:latin typeface="Calibri" pitchFamily="34" charset="0"/>
                <a:cs typeface="Arial" charset="0"/>
              </a:rPr>
              <a:t> préférentiel des tumeurs d’</a:t>
            </a:r>
            <a:r>
              <a:rPr lang="fr-FR" sz="2400" dirty="0" err="1">
                <a:solidFill>
                  <a:prstClr val="black"/>
                </a:solidFill>
                <a:latin typeface="Calibri" pitchFamily="34" charset="0"/>
                <a:cs typeface="Arial" charset="0"/>
              </a:rPr>
              <a:t>évolution</a:t>
            </a:r>
            <a:r>
              <a:rPr lang="fr-FR" sz="2400" dirty="0">
                <a:solidFill>
                  <a:prstClr val="black"/>
                </a:solidFill>
                <a:latin typeface="Calibri" pitchFamily="34" charset="0"/>
                <a:cs typeface="Arial" charset="0"/>
              </a:rPr>
              <a:t> plus lente </a:t>
            </a:r>
          </a:p>
          <a:p>
            <a:pPr lvl="1">
              <a:spcBef>
                <a:spcPct val="50000"/>
              </a:spcBef>
              <a:buClr>
                <a:schemeClr val="tx1"/>
              </a:buClr>
              <a:buFontTx/>
              <a:buChar char="•"/>
            </a:pPr>
            <a:r>
              <a:rPr lang="fr-FR" sz="2400" b="1" dirty="0">
                <a:solidFill>
                  <a:srgbClr val="D6722E"/>
                </a:solidFill>
                <a:latin typeface="Calibri" pitchFamily="34" charset="0"/>
                <a:cs typeface="Arial" charset="0"/>
              </a:rPr>
              <a:t>Biais de sur-diagnostic </a:t>
            </a:r>
            <a:r>
              <a:rPr lang="fr-FR" sz="2400" dirty="0">
                <a:solidFill>
                  <a:prstClr val="black"/>
                </a:solidFill>
                <a:latin typeface="Calibri" pitchFamily="34" charset="0"/>
                <a:cs typeface="Arial" charset="0"/>
              </a:rPr>
              <a:t>: donc de traitement trop agressif (tumeur indolente, non évolutive)</a:t>
            </a:r>
          </a:p>
        </p:txBody>
      </p:sp>
    </p:spTree>
    <p:extLst>
      <p:ext uri="{BB962C8B-B14F-4D97-AF65-F5344CB8AC3E}">
        <p14:creationId xmlns:p14="http://schemas.microsoft.com/office/powerpoint/2010/main" val="147520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Les dépistages non recommandés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lvl="0" indent="0">
              <a:spcBef>
                <a:spcPct val="50000"/>
              </a:spcBef>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Cancer de prostate </a:t>
            </a:r>
            <a:r>
              <a:rPr lang="fr-FR" sz="2400" dirty="0">
                <a:solidFill>
                  <a:prstClr val="black"/>
                </a:solidFill>
                <a:latin typeface="Calibri" pitchFamily="34" charset="0"/>
                <a:cs typeface="Arial" charset="0"/>
              </a:rPr>
              <a:t>: non recommandé…sauf par les sociétés savantes d’urologie</a:t>
            </a:r>
          </a:p>
          <a:p>
            <a:pPr lvl="1">
              <a:spcBef>
                <a:spcPct val="50000"/>
              </a:spcBef>
              <a:buFontTx/>
              <a:buChar char="•"/>
              <a:defRPr/>
            </a:pPr>
            <a:r>
              <a:rPr kumimoji="0" lang="fr-FR" sz="2400" i="0" u="none" strike="noStrike" kern="1200" cap="none" spc="0" normalizeH="0" baseline="0" noProof="0">
                <a:ln>
                  <a:noFill/>
                </a:ln>
                <a:solidFill>
                  <a:prstClr val="black"/>
                </a:solidFill>
                <a:uLnTx/>
                <a:uFillTx/>
                <a:latin typeface="Calibri" pitchFamily="34" charset="0"/>
                <a:ea typeface="+mn-ea"/>
                <a:cs typeface="Arial" charset="0"/>
              </a:rPr>
              <a:t>PSA et/ou TR</a:t>
            </a:r>
            <a:endParaRPr kumimoji="0" lang="fr-FR" sz="2400" i="0" u="none" strike="noStrike" kern="1200" cap="none" spc="0" normalizeH="0" baseline="0" noProof="0" dirty="0">
              <a:ln>
                <a:noFill/>
              </a:ln>
              <a:solidFill>
                <a:prstClr val="black"/>
              </a:solidFill>
              <a:uLnTx/>
              <a:uFillTx/>
              <a:latin typeface="Calibri" pitchFamily="34" charset="0"/>
              <a:ea typeface="+mn-ea"/>
              <a:cs typeface="Arial" charset="0"/>
            </a:endParaRPr>
          </a:p>
          <a:p>
            <a:pPr lvl="1">
              <a:spcBef>
                <a:spcPct val="50000"/>
              </a:spcBef>
              <a:buFontTx/>
              <a:buChar char="•"/>
              <a:defRPr/>
            </a:pPr>
            <a:r>
              <a:rPr lang="fr-FR" sz="2400" dirty="0">
                <a:solidFill>
                  <a:prstClr val="black"/>
                </a:solidFill>
                <a:latin typeface="Calibri" pitchFamily="34" charset="0"/>
                <a:cs typeface="Arial" charset="0"/>
              </a:rPr>
              <a:t>Bénéfice en survie non clairement démontré</a:t>
            </a:r>
          </a:p>
          <a:p>
            <a:pPr lvl="1">
              <a:spcBef>
                <a:spcPct val="50000"/>
              </a:spcBef>
              <a:buFontTx/>
              <a:buChar char="•"/>
              <a:defRPr/>
            </a:pPr>
            <a:r>
              <a:rPr kumimoji="0" lang="fr-FR" sz="2400" i="0" u="none" strike="noStrike" kern="1200" cap="none" spc="0" normalizeH="0" baseline="0" noProof="0" dirty="0" err="1">
                <a:ln>
                  <a:noFill/>
                </a:ln>
                <a:solidFill>
                  <a:prstClr val="black"/>
                </a:solidFill>
                <a:uLnTx/>
                <a:uFillTx/>
                <a:latin typeface="Calibri" pitchFamily="34" charset="0"/>
                <a:ea typeface="+mn-ea"/>
                <a:cs typeface="Arial" charset="0"/>
              </a:rPr>
              <a:t>Surdiagnostic</a:t>
            </a: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 et </a:t>
            </a:r>
            <a:r>
              <a:rPr kumimoji="0" lang="fr-FR" sz="2400" i="0" u="none" strike="noStrike" kern="1200" cap="none" spc="0" normalizeH="0" baseline="0" noProof="0" dirty="0" err="1">
                <a:ln>
                  <a:noFill/>
                </a:ln>
                <a:solidFill>
                  <a:prstClr val="black"/>
                </a:solidFill>
                <a:uLnTx/>
                <a:uFillTx/>
                <a:latin typeface="Calibri" pitchFamily="34" charset="0"/>
                <a:ea typeface="+mn-ea"/>
                <a:cs typeface="Arial" charset="0"/>
              </a:rPr>
              <a:t>surtraite</a:t>
            </a:r>
            <a:r>
              <a:rPr lang="fr-FR" sz="2400" dirty="0">
                <a:solidFill>
                  <a:prstClr val="black"/>
                </a:solidFill>
                <a:latin typeface="Calibri" pitchFamily="34" charset="0"/>
                <a:cs typeface="Arial" charset="0"/>
              </a:rPr>
              <a:t>ment (avec séquelles)</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marL="0" lvl="0" indent="0">
              <a:spcBef>
                <a:spcPct val="50000"/>
              </a:spcBef>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Cancer du poumon </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non recommandé…pour le moment</a:t>
            </a:r>
          </a:p>
          <a:p>
            <a:pPr lvl="1">
              <a:spcBef>
                <a:spcPct val="50000"/>
              </a:spcBef>
              <a:buFontTx/>
              <a:buChar char="•"/>
            </a:pPr>
            <a:r>
              <a:rPr lang="fr-FR" sz="2400" dirty="0">
                <a:solidFill>
                  <a:prstClr val="black"/>
                </a:solidFill>
                <a:latin typeface="Calibri" pitchFamily="34" charset="0"/>
                <a:cs typeface="Arial" charset="0"/>
              </a:rPr>
              <a:t>Scanner faible dose</a:t>
            </a:r>
          </a:p>
          <a:p>
            <a:pPr lvl="1">
              <a:spcBef>
                <a:spcPct val="50000"/>
              </a:spcBef>
              <a:buFontTx/>
              <a:buChar cha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Baisse mortalité 20% mais faux positifs</a:t>
            </a:r>
          </a:p>
          <a:p>
            <a:pPr lvl="1">
              <a:spcBef>
                <a:spcPct val="50000"/>
              </a:spcBef>
              <a:buFontTx/>
              <a:buChar char="•"/>
            </a:pPr>
            <a:r>
              <a:rPr lang="fr-FR" sz="2400" dirty="0">
                <a:solidFill>
                  <a:prstClr val="black"/>
                </a:solidFill>
                <a:latin typeface="Calibri" pitchFamily="34" charset="0"/>
                <a:cs typeface="Arial" charset="0"/>
              </a:rPr>
              <a:t>Population cible ?</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55383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Rôle du médecin dans le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Rectangle 17">
            <a:extLst>
              <a:ext uri="{FF2B5EF4-FFF2-40B4-BE49-F238E27FC236}">
                <a16:creationId xmlns:a16="http://schemas.microsoft.com/office/drawing/2014/main" id="{ADD4F3C7-6167-4148-8878-371DB78342E2}"/>
              </a:ext>
            </a:extLst>
          </p:cNvPr>
          <p:cNvSpPr>
            <a:spLocks noChangeArrowheads="1"/>
          </p:cNvSpPr>
          <p:nvPr/>
        </p:nvSpPr>
        <p:spPr bwMode="auto">
          <a:xfrm>
            <a:off x="2286236" y="1098251"/>
            <a:ext cx="4644628" cy="424732"/>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algn="ctr" eaLnBrk="1" fontAlgn="base" hangingPunct="1">
              <a:lnSpc>
                <a:spcPct val="90000"/>
              </a:lnSpc>
              <a:spcBef>
                <a:spcPct val="20000"/>
              </a:spcBef>
              <a:spcAft>
                <a:spcPct val="0"/>
              </a:spcAft>
              <a:buClr>
                <a:srgbClr val="CC9900"/>
              </a:buClr>
              <a:buSzPct val="65000"/>
              <a:defRPr/>
            </a:pPr>
            <a:r>
              <a:rPr lang="fr-FR" altLang="fr-FR" b="1" dirty="0">
                <a:solidFill>
                  <a:srgbClr val="CC9900"/>
                </a:solidFill>
                <a:latin typeface="Calibri" panose="020F0502020204030204" pitchFamily="34" charset="0"/>
                <a:cs typeface="Calibri" panose="020F0502020204030204" pitchFamily="34" charset="0"/>
              </a:rPr>
              <a:t>Acteur de la décision partagée</a:t>
            </a:r>
          </a:p>
        </p:txBody>
      </p:sp>
      <p:sp>
        <p:nvSpPr>
          <p:cNvPr id="11" name="Text Box 2">
            <a:extLst>
              <a:ext uri="{FF2B5EF4-FFF2-40B4-BE49-F238E27FC236}">
                <a16:creationId xmlns:a16="http://schemas.microsoft.com/office/drawing/2014/main" id="{735C2F88-E937-B14F-B660-977B2467FB30}"/>
              </a:ext>
            </a:extLst>
          </p:cNvPr>
          <p:cNvSpPr txBox="1">
            <a:spLocks noChangeArrowheads="1"/>
          </p:cNvSpPr>
          <p:nvPr/>
        </p:nvSpPr>
        <p:spPr bwMode="auto">
          <a:xfrm>
            <a:off x="251520" y="1712515"/>
            <a:ext cx="871406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Rôle déterminant car participation (2020-2021) = 35% (seuil 45%) CCR, sein = 50% (objectif 70%)</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Vérifier éligibilité au dépistage</a:t>
            </a:r>
          </a:p>
          <a:p>
            <a:pPr>
              <a:spcBef>
                <a:spcPct val="50000"/>
              </a:spcBef>
              <a:buFontTx/>
              <a:buChar char="•"/>
              <a:defRPr/>
            </a:pPr>
            <a:r>
              <a:rPr lang="fr-FR" sz="2400" dirty="0">
                <a:solidFill>
                  <a:prstClr val="black"/>
                </a:solidFill>
                <a:latin typeface="Calibri" pitchFamily="34" charset="0"/>
                <a:cs typeface="Arial" charset="0"/>
              </a:rPr>
              <a:t>Relayer, expliquer, préciser les informations reçues</a:t>
            </a:r>
          </a:p>
          <a:p>
            <a:pPr>
              <a:spcBef>
                <a:spcPct val="50000"/>
              </a:spcBef>
              <a:buFontTx/>
              <a:buChar char="•"/>
              <a:defRPr/>
            </a:pPr>
            <a:r>
              <a:rPr lang="fr-FR" sz="2400" dirty="0">
                <a:solidFill>
                  <a:prstClr val="black"/>
                </a:solidFill>
                <a:latin typeface="Calibri" pitchFamily="34" charset="0"/>
                <a:cs typeface="Arial" charset="0"/>
              </a:rPr>
              <a:t>Balance bénéfices / risques (sujets </a:t>
            </a:r>
            <a:r>
              <a:rPr lang="fr-FR" sz="2400" b="1" dirty="0">
                <a:solidFill>
                  <a:srgbClr val="D6722E"/>
                </a:solidFill>
                <a:latin typeface="Calibri" pitchFamily="34" charset="0"/>
                <a:cs typeface="Arial" charset="0"/>
              </a:rPr>
              <a:t>asymptomatiques</a:t>
            </a:r>
            <a:r>
              <a:rPr lang="fr-FR" sz="2400" dirty="0">
                <a:solidFill>
                  <a:prstClr val="black"/>
                </a:solidFill>
                <a:latin typeface="Calibri" pitchFamily="34" charset="0"/>
                <a:cs typeface="Arial" charset="0"/>
              </a:rPr>
              <a:t>)</a:t>
            </a:r>
          </a:p>
          <a:p>
            <a:pPr>
              <a:spcBef>
                <a:spcPct val="50000"/>
              </a:spcBef>
              <a:buFontTx/>
              <a:buChar char="•"/>
              <a:defRPr/>
            </a:pPr>
            <a:endParaRPr lang="fr-FR" sz="2400" dirty="0">
              <a:solidFill>
                <a:prstClr val="black"/>
              </a:solidFill>
              <a:latin typeface="Calibri" pitchFamily="34" charset="0"/>
              <a:cs typeface="Arial" charset="0"/>
            </a:endParaRPr>
          </a:p>
          <a:p>
            <a:pPr>
              <a:spcBef>
                <a:spcPct val="50000"/>
              </a:spcBef>
              <a:buFontTx/>
              <a:buChar char="•"/>
              <a:defRPr/>
            </a:pPr>
            <a:r>
              <a:rPr lang="fr-FR" sz="2400" dirty="0">
                <a:solidFill>
                  <a:prstClr val="black"/>
                </a:solidFill>
                <a:latin typeface="Calibri" pitchFamily="34" charset="0"/>
                <a:cs typeface="Arial" charset="0"/>
              </a:rPr>
              <a:t>L’intérêt majeur est collectif : impact de santé publique par réduction de la mortalité à l’échelle d’une population, coûts </a:t>
            </a:r>
          </a:p>
          <a:p>
            <a:pPr>
              <a:spcBef>
                <a:spcPct val="50000"/>
              </a:spcBef>
              <a:buFontTx/>
              <a:buChar char="•"/>
              <a:defRPr/>
            </a:pPr>
            <a:r>
              <a:rPr lang="fr-FR" sz="2400" dirty="0">
                <a:solidFill>
                  <a:prstClr val="black"/>
                </a:solidFill>
                <a:latin typeface="Calibri" pitchFamily="34" charset="0"/>
                <a:cs typeface="Arial" charset="0"/>
              </a:rPr>
              <a:t>Le bénéfice individuel est minime : prévalence faible </a:t>
            </a:r>
          </a:p>
          <a:p>
            <a:pPr>
              <a:spcBef>
                <a:spcPct val="50000"/>
              </a:spcBef>
              <a:buFontTx/>
              <a:buChar char="•"/>
              <a:defRPr/>
            </a:pPr>
            <a:endParaRPr lang="fr-FR" sz="2400" dirty="0">
              <a:solidFill>
                <a:prstClr val="black"/>
              </a:solidFill>
              <a:latin typeface="Calibri" pitchFamily="34" charset="0"/>
              <a:cs typeface="Arial" charset="0"/>
            </a:endParaRPr>
          </a:p>
          <a:p>
            <a:pPr>
              <a:spcBef>
                <a:spcPct val="50000"/>
              </a:spcBef>
              <a:buFontTx/>
              <a:buChar char="•"/>
              <a:defRPr/>
            </a:pPr>
            <a:endParaRPr lang="fr-FR" sz="2400" dirty="0">
              <a:solidFill>
                <a:prstClr val="black"/>
              </a:solidFill>
              <a:latin typeface="Calibri" pitchFamily="34" charset="0"/>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dirty="0">
              <a:solidFill>
                <a:prstClr val="black"/>
              </a:solidFill>
              <a:latin typeface="Calibri" pitchFamily="34" charset="0"/>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
        <p:nvSpPr>
          <p:cNvPr id="12" name="Rectangle 4">
            <a:extLst>
              <a:ext uri="{FF2B5EF4-FFF2-40B4-BE49-F238E27FC236}">
                <a16:creationId xmlns:a16="http://schemas.microsoft.com/office/drawing/2014/main" id="{7D55CFE1-1C01-9B42-9990-346A3E7ABC3B}"/>
              </a:ext>
            </a:extLst>
          </p:cNvPr>
          <p:cNvSpPr>
            <a:spLocks noChangeArrowheads="1"/>
          </p:cNvSpPr>
          <p:nvPr/>
        </p:nvSpPr>
        <p:spPr bwMode="auto">
          <a:xfrm>
            <a:off x="2286236" y="4248597"/>
            <a:ext cx="4644628" cy="383182"/>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algn="ctr" eaLnBrk="1" fontAlgn="base" hangingPunct="1">
              <a:lnSpc>
                <a:spcPct val="90000"/>
              </a:lnSpc>
              <a:spcBef>
                <a:spcPct val="20000"/>
              </a:spcBef>
              <a:spcAft>
                <a:spcPct val="0"/>
              </a:spcAft>
              <a:buClr>
                <a:srgbClr val="CC9900"/>
              </a:buClr>
              <a:buSzPct val="65000"/>
              <a:defRPr/>
            </a:pPr>
            <a:r>
              <a:rPr lang="fr-FR" altLang="fr-FR" sz="2100" b="1">
                <a:solidFill>
                  <a:srgbClr val="CC9900"/>
                </a:solidFill>
              </a:rPr>
              <a:t>Acteur de promotion de santé </a:t>
            </a:r>
          </a:p>
        </p:txBody>
      </p:sp>
    </p:spTree>
    <p:extLst>
      <p:ext uri="{BB962C8B-B14F-4D97-AF65-F5344CB8AC3E}">
        <p14:creationId xmlns:p14="http://schemas.microsoft.com/office/powerpoint/2010/main" val="134614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Cancer du col de l’utérus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466799" y="821468"/>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4" name="Espace réservé du contenu 3">
            <a:extLst>
              <a:ext uri="{FF2B5EF4-FFF2-40B4-BE49-F238E27FC236}">
                <a16:creationId xmlns:a16="http://schemas.microsoft.com/office/drawing/2014/main" id="{20C7610A-158A-D14B-8A6B-63D8074010CB}"/>
              </a:ext>
            </a:extLst>
          </p:cNvPr>
          <p:cNvSpPr>
            <a:spLocks noGrp="1"/>
          </p:cNvSpPr>
          <p:nvPr>
            <p:ph idx="1"/>
          </p:nvPr>
        </p:nvSpPr>
        <p:spPr>
          <a:xfrm>
            <a:off x="251520" y="2271395"/>
            <a:ext cx="2468675" cy="4351338"/>
          </a:xfrm>
        </p:spPr>
        <p:txBody>
          <a:bodyPr/>
          <a:lstStyle/>
          <a:p>
            <a:pPr marL="0" indent="0">
              <a:buNone/>
            </a:pPr>
            <a:r>
              <a:rPr lang="fr-FR" dirty="0"/>
              <a:t>Symptômes peu spécifiques et tardifs</a:t>
            </a:r>
          </a:p>
          <a:p>
            <a:pPr marL="0" indent="0">
              <a:buNone/>
            </a:pPr>
            <a:endParaRPr lang="fr-FR" dirty="0"/>
          </a:p>
          <a:p>
            <a:pPr marL="0" indent="0">
              <a:buNone/>
            </a:pPr>
            <a:r>
              <a:rPr lang="fr-FR" dirty="0"/>
              <a:t>Examen du col au speculum</a:t>
            </a:r>
          </a:p>
        </p:txBody>
      </p:sp>
      <p:pic>
        <p:nvPicPr>
          <p:cNvPr id="12" name="Picture 4" descr="col_fig1">
            <a:extLst>
              <a:ext uri="{FF2B5EF4-FFF2-40B4-BE49-F238E27FC236}">
                <a16:creationId xmlns:a16="http://schemas.microsoft.com/office/drawing/2014/main" id="{901F2A52-A7CD-EA42-904F-23A199B07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25" y="1373410"/>
            <a:ext cx="63912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1">
            <a:extLst>
              <a:ext uri="{FF2B5EF4-FFF2-40B4-BE49-F238E27FC236}">
                <a16:creationId xmlns:a16="http://schemas.microsoft.com/office/drawing/2014/main" id="{D67423AF-36BF-DB45-BD05-BE760A392DE7}"/>
              </a:ext>
            </a:extLst>
          </p:cNvPr>
          <p:cNvSpPr>
            <a:spLocks noChangeArrowheads="1"/>
          </p:cNvSpPr>
          <p:nvPr/>
        </p:nvSpPr>
        <p:spPr bwMode="auto">
          <a:xfrm>
            <a:off x="3455925" y="1336897"/>
            <a:ext cx="1225550" cy="5746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 name="Text Box 92">
            <a:extLst>
              <a:ext uri="{FF2B5EF4-FFF2-40B4-BE49-F238E27FC236}">
                <a16:creationId xmlns:a16="http://schemas.microsoft.com/office/drawing/2014/main" id="{4967E0F8-91B2-704C-99EB-58E8BB8425C1}"/>
              </a:ext>
            </a:extLst>
          </p:cNvPr>
          <p:cNvSpPr txBox="1">
            <a:spLocks noChangeArrowheads="1"/>
          </p:cNvSpPr>
          <p:nvPr/>
        </p:nvSpPr>
        <p:spPr bwMode="auto">
          <a:xfrm>
            <a:off x="3528950" y="3953097"/>
            <a:ext cx="9350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25-29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26 300</a:t>
            </a:r>
          </a:p>
        </p:txBody>
      </p:sp>
      <p:sp>
        <p:nvSpPr>
          <p:cNvPr id="15" name="Text Box 93">
            <a:extLst>
              <a:ext uri="{FF2B5EF4-FFF2-40B4-BE49-F238E27FC236}">
                <a16:creationId xmlns:a16="http://schemas.microsoft.com/office/drawing/2014/main" id="{2DAB7781-D9C4-9C4D-9DC8-BF29AD6A473E}"/>
              </a:ext>
            </a:extLst>
          </p:cNvPr>
          <p:cNvSpPr txBox="1">
            <a:spLocks noChangeArrowheads="1"/>
          </p:cNvSpPr>
          <p:nvPr/>
        </p:nvSpPr>
        <p:spPr bwMode="auto">
          <a:xfrm>
            <a:off x="5687950" y="2414810"/>
            <a:ext cx="9350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Pic 40-44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4 700</a:t>
            </a:r>
          </a:p>
        </p:txBody>
      </p:sp>
      <p:sp>
        <p:nvSpPr>
          <p:cNvPr id="16" name="Text Box 94">
            <a:extLst>
              <a:ext uri="{FF2B5EF4-FFF2-40B4-BE49-F238E27FC236}">
                <a16:creationId xmlns:a16="http://schemas.microsoft.com/office/drawing/2014/main" id="{835600CB-32FC-2341-80B6-B612FE6FDFAA}"/>
              </a:ext>
            </a:extLst>
          </p:cNvPr>
          <p:cNvSpPr txBox="1">
            <a:spLocks noChangeArrowheads="1"/>
          </p:cNvSpPr>
          <p:nvPr/>
        </p:nvSpPr>
        <p:spPr bwMode="auto">
          <a:xfrm>
            <a:off x="3168588" y="4816697"/>
            <a:ext cx="935037"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20-24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 170 000</a:t>
            </a:r>
          </a:p>
        </p:txBody>
      </p:sp>
      <p:sp>
        <p:nvSpPr>
          <p:cNvPr id="17" name="Text Box 95">
            <a:extLst>
              <a:ext uri="{FF2B5EF4-FFF2-40B4-BE49-F238E27FC236}">
                <a16:creationId xmlns:a16="http://schemas.microsoft.com/office/drawing/2014/main" id="{CA13E344-332A-9043-8E74-78A7F8E29C59}"/>
              </a:ext>
            </a:extLst>
          </p:cNvPr>
          <p:cNvSpPr txBox="1">
            <a:spLocks noChangeArrowheads="1"/>
          </p:cNvSpPr>
          <p:nvPr/>
        </p:nvSpPr>
        <p:spPr bwMode="auto">
          <a:xfrm>
            <a:off x="6408675" y="3206972"/>
            <a:ext cx="1150938" cy="40640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50 </a:t>
            </a: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sym typeface="Wingdings" pitchFamily="2" charset="2"/>
              </a:rPr>
              <a:t> </a:t>
            </a: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Env 1 / 8 000</a:t>
            </a:r>
          </a:p>
        </p:txBody>
      </p:sp>
    </p:spTree>
    <p:extLst>
      <p:ext uri="{BB962C8B-B14F-4D97-AF65-F5344CB8AC3E}">
        <p14:creationId xmlns:p14="http://schemas.microsoft.com/office/powerpoint/2010/main" val="255247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Papillomavirus humain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85864"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430460" y="1273903"/>
            <a:ext cx="8642039" cy="4351338"/>
          </a:xfrm>
        </p:spPr>
        <p:txBody>
          <a:bodyPr/>
          <a:lstStyle/>
          <a:p>
            <a:r>
              <a:rPr lang="fr-FR" dirty="0"/>
              <a:t>Portage HPV : 17 à 84% chez les &lt;20 ans</a:t>
            </a:r>
          </a:p>
          <a:p>
            <a:r>
              <a:rPr lang="fr-FR" dirty="0"/>
              <a:t>Haute fréquence de réinfection et non de persistance</a:t>
            </a:r>
          </a:p>
          <a:p>
            <a:endParaRPr lang="fr-FR" dirty="0"/>
          </a:p>
          <a:p>
            <a:r>
              <a:rPr lang="fr-FR" dirty="0"/>
              <a:t>Court portage</a:t>
            </a:r>
          </a:p>
          <a:p>
            <a:r>
              <a:rPr lang="fr-FR" dirty="0"/>
              <a:t>Récidive</a:t>
            </a:r>
          </a:p>
          <a:p>
            <a:endParaRPr lang="fr-FR" dirty="0"/>
          </a:p>
        </p:txBody>
      </p:sp>
      <p:pic>
        <p:nvPicPr>
          <p:cNvPr id="11" name="Picture 2">
            <a:extLst>
              <a:ext uri="{FF2B5EF4-FFF2-40B4-BE49-F238E27FC236}">
                <a16:creationId xmlns:a16="http://schemas.microsoft.com/office/drawing/2014/main" id="{ADDF54CF-F0CB-5947-9F0D-BE62D8A770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77" t="52844" r="55166" b="22389"/>
          <a:stretch/>
        </p:blipFill>
        <p:spPr bwMode="auto">
          <a:xfrm>
            <a:off x="3771900" y="2281161"/>
            <a:ext cx="5102933" cy="309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9E47F95-A769-D04C-BFBF-1339D6B16B37}"/>
              </a:ext>
            </a:extLst>
          </p:cNvPr>
          <p:cNvSpPr/>
          <p:nvPr/>
        </p:nvSpPr>
        <p:spPr>
          <a:xfrm>
            <a:off x="501723" y="5461814"/>
            <a:ext cx="8605700" cy="923330"/>
          </a:xfrm>
          <a:prstGeom prst="rect">
            <a:avLst/>
          </a:prstGeom>
        </p:spPr>
        <p:txBody>
          <a:bodyPr wrap="square">
            <a:spAutoFit/>
          </a:bodyPr>
          <a:lstStyle/>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18/45 génotypes HPV à tropisme génital, à haut risque oncogène (HPV-HR)</a:t>
            </a:r>
          </a:p>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dont 2 impliqués dans 70% des CCU : </a:t>
            </a:r>
            <a:r>
              <a:rPr lang="fr-FR" altLang="fr-FR" b="1" dirty="0">
                <a:solidFill>
                  <a:srgbClr val="D6722E"/>
                </a:solidFill>
                <a:ea typeface="ＭＳ Ｐゴシック" panose="020B0600070205080204" pitchFamily="34" charset="-128"/>
                <a:sym typeface="Wingdings" pitchFamily="2" charset="2"/>
              </a:rPr>
              <a:t>HPV 16 et 18 </a:t>
            </a:r>
          </a:p>
          <a:p>
            <a:pPr lvl="0" fontAlgn="base">
              <a:spcBef>
                <a:spcPct val="0"/>
              </a:spcBef>
              <a:spcAft>
                <a:spcPct val="0"/>
              </a:spcAft>
              <a:buFontTx/>
              <a:buChar char="-"/>
              <a:defRPr/>
            </a:pPr>
            <a:r>
              <a:rPr lang="fr-FR" altLang="fr-FR" dirty="0">
                <a:solidFill>
                  <a:srgbClr val="000000"/>
                </a:solidFill>
                <a:ea typeface="ＭＳ Ｐゴシック" panose="020B0600070205080204" pitchFamily="34" charset="-128"/>
                <a:sym typeface="Wingdings" pitchFamily="2" charset="2"/>
              </a:rPr>
              <a:t> et 8 impliqués dans 90% des CCU (31,33,68,45,52,58)</a:t>
            </a:r>
          </a:p>
        </p:txBody>
      </p:sp>
      <p:pic>
        <p:nvPicPr>
          <p:cNvPr id="12" name="Image 11">
            <a:extLst>
              <a:ext uri="{FF2B5EF4-FFF2-40B4-BE49-F238E27FC236}">
                <a16:creationId xmlns:a16="http://schemas.microsoft.com/office/drawing/2014/main" id="{40AFCB2D-2D26-524A-9044-788742EA234D}"/>
              </a:ext>
            </a:extLst>
          </p:cNvPr>
          <p:cNvPicPr>
            <a:picLocks noChangeAspect="1"/>
          </p:cNvPicPr>
          <p:nvPr/>
        </p:nvPicPr>
        <p:blipFill>
          <a:blip r:embed="rId4"/>
          <a:stretch>
            <a:fillRect/>
          </a:stretch>
        </p:blipFill>
        <p:spPr>
          <a:xfrm>
            <a:off x="8497145" y="206590"/>
            <a:ext cx="612169" cy="612169"/>
          </a:xfrm>
          <a:prstGeom prst="rect">
            <a:avLst/>
          </a:prstGeom>
        </p:spPr>
      </p:pic>
    </p:spTree>
    <p:extLst>
      <p:ext uri="{BB962C8B-B14F-4D97-AF65-F5344CB8AC3E}">
        <p14:creationId xmlns:p14="http://schemas.microsoft.com/office/powerpoint/2010/main" val="157210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Papillomavirus humain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73178"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Picture 2">
            <a:extLst>
              <a:ext uri="{FF2B5EF4-FFF2-40B4-BE49-F238E27FC236}">
                <a16:creationId xmlns:a16="http://schemas.microsoft.com/office/drawing/2014/main" id="{029557DC-50AA-F643-A3CF-C2BCDC7F83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8" t="33093" r="11179" b="12868"/>
          <a:stretch/>
        </p:blipFill>
        <p:spPr bwMode="auto">
          <a:xfrm>
            <a:off x="395536" y="1206411"/>
            <a:ext cx="8702972" cy="2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0743813B-317A-324D-ACFC-1970B2C8E5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768" t="34077" r="15051" b="44266"/>
          <a:stretch>
            <a:fillRect/>
          </a:stretch>
        </p:blipFill>
        <p:spPr bwMode="auto">
          <a:xfrm>
            <a:off x="477912" y="4222466"/>
            <a:ext cx="8423275" cy="13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
            <a:extLst>
              <a:ext uri="{FF2B5EF4-FFF2-40B4-BE49-F238E27FC236}">
                <a16:creationId xmlns:a16="http://schemas.microsoft.com/office/drawing/2014/main" id="{E48F851A-4795-D646-B49B-A7B908394C98}"/>
              </a:ext>
            </a:extLst>
          </p:cNvPr>
          <p:cNvSpPr txBox="1">
            <a:spLocks noChangeArrowheads="1"/>
          </p:cNvSpPr>
          <p:nvPr/>
        </p:nvSpPr>
        <p:spPr bwMode="auto">
          <a:xfrm>
            <a:off x="2230512" y="3815615"/>
            <a:ext cx="5125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Dysplasie légère : 10 à 20 ans </a:t>
            </a:r>
            <a:r>
              <a:rPr lang="fr-FR" altLang="fr-FR" dirty="0">
                <a:sym typeface="Wingdings" pitchFamily="2" charset="2"/>
              </a:rPr>
              <a:t> Cancer invasif</a:t>
            </a:r>
            <a:endParaRPr lang="fr-FR" altLang="fr-FR" dirty="0"/>
          </a:p>
        </p:txBody>
      </p:sp>
      <p:pic>
        <p:nvPicPr>
          <p:cNvPr id="14" name="Image 13">
            <a:extLst>
              <a:ext uri="{FF2B5EF4-FFF2-40B4-BE49-F238E27FC236}">
                <a16:creationId xmlns:a16="http://schemas.microsoft.com/office/drawing/2014/main" id="{C951D107-1DE6-5B48-A475-3664604A1DD8}"/>
              </a:ext>
            </a:extLst>
          </p:cNvPr>
          <p:cNvPicPr>
            <a:picLocks noChangeAspect="1"/>
          </p:cNvPicPr>
          <p:nvPr/>
        </p:nvPicPr>
        <p:blipFill>
          <a:blip r:embed="rId5"/>
          <a:stretch>
            <a:fillRect/>
          </a:stretch>
        </p:blipFill>
        <p:spPr>
          <a:xfrm>
            <a:off x="8486339" y="206591"/>
            <a:ext cx="612169" cy="612169"/>
          </a:xfrm>
          <a:prstGeom prst="rect">
            <a:avLst/>
          </a:prstGeom>
        </p:spPr>
      </p:pic>
      <p:sp>
        <p:nvSpPr>
          <p:cNvPr id="2" name="ZoneTexte 1">
            <a:extLst>
              <a:ext uri="{FF2B5EF4-FFF2-40B4-BE49-F238E27FC236}">
                <a16:creationId xmlns:a16="http://schemas.microsoft.com/office/drawing/2014/main" id="{961B3938-7998-8F40-B1DE-384EA38B1E7E}"/>
              </a:ext>
            </a:extLst>
          </p:cNvPr>
          <p:cNvSpPr txBox="1"/>
          <p:nvPr/>
        </p:nvSpPr>
        <p:spPr>
          <a:xfrm>
            <a:off x="2951861" y="5731772"/>
            <a:ext cx="3475375" cy="369332"/>
          </a:xfrm>
          <a:prstGeom prst="rect">
            <a:avLst/>
          </a:prstGeom>
          <a:noFill/>
        </p:spPr>
        <p:txBody>
          <a:bodyPr wrap="none" rtlCol="0">
            <a:spAutoFit/>
          </a:bodyPr>
          <a:lstStyle/>
          <a:p>
            <a:r>
              <a:rPr lang="fr-FR" b="1" dirty="0">
                <a:solidFill>
                  <a:srgbClr val="D6722E"/>
                </a:solidFill>
              </a:rPr>
              <a:t>Importance détection CIN2 &amp; CIN3</a:t>
            </a:r>
          </a:p>
        </p:txBody>
      </p:sp>
    </p:spTree>
    <p:extLst>
      <p:ext uri="{BB962C8B-B14F-4D97-AF65-F5344CB8AC3E}">
        <p14:creationId xmlns:p14="http://schemas.microsoft.com/office/powerpoint/2010/main" val="420121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primaire = vaccin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594420" y="1062246"/>
            <a:ext cx="7886700" cy="2035199"/>
          </a:xfrm>
        </p:spPr>
        <p:txBody>
          <a:bodyPr>
            <a:normAutofit fontScale="85000" lnSpcReduction="20000"/>
          </a:bodyPr>
          <a:lstStyle/>
          <a:p>
            <a:r>
              <a:rPr lang="fr-FR" dirty="0" err="1"/>
              <a:t>Gardasil</a:t>
            </a:r>
            <a:r>
              <a:rPr lang="fr-FR" dirty="0"/>
              <a:t> 9 : </a:t>
            </a:r>
            <a:r>
              <a:rPr lang="fr-FR" b="1" dirty="0"/>
              <a:t>6, 11, 16, 18</a:t>
            </a:r>
            <a:r>
              <a:rPr lang="fr-FR" dirty="0"/>
              <a:t>, 31, 33, 45, 52, 58</a:t>
            </a:r>
          </a:p>
          <a:p>
            <a:r>
              <a:rPr lang="fr-FR" dirty="0"/>
              <a:t>Maintien du dépistage avec la vaccination</a:t>
            </a:r>
          </a:p>
          <a:p>
            <a:r>
              <a:rPr lang="fr-FR" dirty="0"/>
              <a:t>Couverture vaccinale faible (14%)</a:t>
            </a:r>
          </a:p>
          <a:p>
            <a:r>
              <a:rPr lang="fr-FR" dirty="0"/>
              <a:t>Objectif 70 % = 1000 cancers du col de l’utérus, 15 cancers du vagin, 20 cancers de la vulve, 415 cancers de l’anus et 660 décès</a:t>
            </a:r>
          </a:p>
        </p:txBody>
      </p:sp>
      <p:pic>
        <p:nvPicPr>
          <p:cNvPr id="11" name="Image 10">
            <a:extLst>
              <a:ext uri="{FF2B5EF4-FFF2-40B4-BE49-F238E27FC236}">
                <a16:creationId xmlns:a16="http://schemas.microsoft.com/office/drawing/2014/main" id="{C97E886B-264D-FA47-9615-5FF38909D656}"/>
              </a:ext>
            </a:extLst>
          </p:cNvPr>
          <p:cNvPicPr>
            <a:picLocks noChangeAspect="1"/>
          </p:cNvPicPr>
          <p:nvPr/>
        </p:nvPicPr>
        <p:blipFill>
          <a:blip r:embed="rId3"/>
          <a:stretch>
            <a:fillRect/>
          </a:stretch>
        </p:blipFill>
        <p:spPr>
          <a:xfrm>
            <a:off x="1029315" y="3097445"/>
            <a:ext cx="7287846" cy="3643923"/>
          </a:xfrm>
          <a:prstGeom prst="rect">
            <a:avLst/>
          </a:prstGeom>
        </p:spPr>
      </p:pic>
    </p:spTree>
    <p:extLst>
      <p:ext uri="{BB962C8B-B14F-4D97-AF65-F5344CB8AC3E}">
        <p14:creationId xmlns:p14="http://schemas.microsoft.com/office/powerpoint/2010/main" val="418166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Couverture vaccinale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p:txBody>
          <a:bodyPr/>
          <a:lstStyle/>
          <a:p>
            <a:endParaRPr lang="fr-F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12" name="Picture 3">
            <a:extLst>
              <a:ext uri="{FF2B5EF4-FFF2-40B4-BE49-F238E27FC236}">
                <a16:creationId xmlns:a16="http://schemas.microsoft.com/office/drawing/2014/main" id="{ECEF8AA8-4279-C34E-AACB-71F311ECB5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975507"/>
            <a:ext cx="8023765" cy="565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2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Couverture vaccinale HPV</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4" name="Espace réservé du contenu 3">
            <a:extLst>
              <a:ext uri="{FF2B5EF4-FFF2-40B4-BE49-F238E27FC236}">
                <a16:creationId xmlns:a16="http://schemas.microsoft.com/office/drawing/2014/main" id="{77AB9980-E9ED-0964-68EE-A215A6EAF67C}"/>
              </a:ext>
            </a:extLst>
          </p:cNvPr>
          <p:cNvPicPr>
            <a:picLocks noGrp="1" noChangeAspect="1"/>
          </p:cNvPicPr>
          <p:nvPr>
            <p:ph idx="1"/>
          </p:nvPr>
        </p:nvPicPr>
        <p:blipFill>
          <a:blip r:embed="rId2"/>
          <a:stretch>
            <a:fillRect/>
          </a:stretch>
        </p:blipFill>
        <p:spPr>
          <a:xfrm>
            <a:off x="133343" y="1494120"/>
            <a:ext cx="8855016" cy="4520069"/>
          </a:xfrm>
        </p:spPr>
      </p:pic>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3"/>
          <a:stretch>
            <a:fillRect/>
          </a:stretch>
        </p:blipFill>
        <p:spPr>
          <a:xfrm>
            <a:off x="8388424" y="179305"/>
            <a:ext cx="672208" cy="666741"/>
          </a:xfrm>
          <a:prstGeom prst="rect">
            <a:avLst/>
          </a:prstGeom>
        </p:spPr>
      </p:pic>
    </p:spTree>
    <p:extLst>
      <p:ext uri="{BB962C8B-B14F-4D97-AF65-F5344CB8AC3E}">
        <p14:creationId xmlns:p14="http://schemas.microsoft.com/office/powerpoint/2010/main" val="270170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Dépistage = Frottis cervico-utérin FCU</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71308"/>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sp>
        <p:nvSpPr>
          <p:cNvPr id="3" name="Espace réservé du contenu 2">
            <a:extLst>
              <a:ext uri="{FF2B5EF4-FFF2-40B4-BE49-F238E27FC236}">
                <a16:creationId xmlns:a16="http://schemas.microsoft.com/office/drawing/2014/main" id="{0FA2BBEE-D290-7946-90E9-C0A8449ABC55}"/>
              </a:ext>
            </a:extLst>
          </p:cNvPr>
          <p:cNvSpPr>
            <a:spLocks noGrp="1"/>
          </p:cNvSpPr>
          <p:nvPr>
            <p:ph idx="1"/>
          </p:nvPr>
        </p:nvSpPr>
        <p:spPr>
          <a:xfrm>
            <a:off x="1584656" y="5571934"/>
            <a:ext cx="7886700" cy="1286066"/>
          </a:xfrm>
        </p:spPr>
        <p:txBody>
          <a:bodyPr/>
          <a:lstStyle/>
          <a:p>
            <a:pPr marL="0" indent="0">
              <a:lnSpc>
                <a:spcPct val="120000"/>
              </a:lnSpc>
              <a:buNone/>
            </a:pPr>
            <a:r>
              <a:rPr lang="fr-FR" altLang="fr-FR" sz="1600" b="1" dirty="0">
                <a:solidFill>
                  <a:srgbClr val="D6722E"/>
                </a:solidFill>
              </a:rPr>
              <a:t>Avant 30 ans </a:t>
            </a:r>
            <a:r>
              <a:rPr lang="fr-FR" altLang="fr-FR" sz="1600" dirty="0"/>
              <a:t>: infection souvent transitoire (examens complémentaires inutiles)</a:t>
            </a:r>
          </a:p>
        </p:txBody>
      </p:sp>
      <p:sp>
        <p:nvSpPr>
          <p:cNvPr id="11" name="ZoneTexte 10">
            <a:extLst>
              <a:ext uri="{FF2B5EF4-FFF2-40B4-BE49-F238E27FC236}">
                <a16:creationId xmlns:a16="http://schemas.microsoft.com/office/drawing/2014/main" id="{DF03CF74-C94F-B44D-80D8-3CA9891D4C34}"/>
              </a:ext>
            </a:extLst>
          </p:cNvPr>
          <p:cNvSpPr txBox="1"/>
          <p:nvPr/>
        </p:nvSpPr>
        <p:spPr>
          <a:xfrm>
            <a:off x="1304103" y="1755757"/>
            <a:ext cx="1399742" cy="461665"/>
          </a:xfrm>
          <a:prstGeom prst="rect">
            <a:avLst/>
          </a:prstGeom>
          <a:noFill/>
          <a:ln w="28575">
            <a:solidFill>
              <a:schemeClr val="accent1"/>
            </a:solidFill>
          </a:ln>
        </p:spPr>
        <p:txBody>
          <a:bodyPr wrap="none" rtlCol="0">
            <a:spAutoFit/>
          </a:bodyPr>
          <a:lstStyle/>
          <a:p>
            <a:r>
              <a:rPr lang="fr-FR" sz="2400" dirty="0"/>
              <a:t>25-29 ans</a:t>
            </a:r>
          </a:p>
        </p:txBody>
      </p:sp>
      <p:sp>
        <p:nvSpPr>
          <p:cNvPr id="12" name="ZoneTexte 11">
            <a:extLst>
              <a:ext uri="{FF2B5EF4-FFF2-40B4-BE49-F238E27FC236}">
                <a16:creationId xmlns:a16="http://schemas.microsoft.com/office/drawing/2014/main" id="{F1854B97-7523-D445-BECC-42295CCE7D8C}"/>
              </a:ext>
            </a:extLst>
          </p:cNvPr>
          <p:cNvSpPr txBox="1"/>
          <p:nvPr/>
        </p:nvSpPr>
        <p:spPr>
          <a:xfrm>
            <a:off x="1265699" y="2802321"/>
            <a:ext cx="1515223" cy="461665"/>
          </a:xfrm>
          <a:prstGeom prst="rect">
            <a:avLst/>
          </a:prstGeom>
          <a:noFill/>
          <a:ln w="28575">
            <a:solidFill>
              <a:schemeClr val="accent1"/>
            </a:solidFill>
          </a:ln>
        </p:spPr>
        <p:txBody>
          <a:bodyPr wrap="none" rtlCol="0">
            <a:spAutoFit/>
          </a:bodyPr>
          <a:lstStyle/>
          <a:p>
            <a:r>
              <a:rPr lang="fr-FR" sz="2400" dirty="0"/>
              <a:t>Cytologie -</a:t>
            </a:r>
          </a:p>
        </p:txBody>
      </p:sp>
      <p:sp>
        <p:nvSpPr>
          <p:cNvPr id="13" name="ZoneTexte 12">
            <a:extLst>
              <a:ext uri="{FF2B5EF4-FFF2-40B4-BE49-F238E27FC236}">
                <a16:creationId xmlns:a16="http://schemas.microsoft.com/office/drawing/2014/main" id="{BA46C2B4-42B1-5C40-82B0-B93F0BC7E415}"/>
              </a:ext>
            </a:extLst>
          </p:cNvPr>
          <p:cNvSpPr txBox="1"/>
          <p:nvPr/>
        </p:nvSpPr>
        <p:spPr>
          <a:xfrm>
            <a:off x="5629606" y="4009652"/>
            <a:ext cx="2851514" cy="830997"/>
          </a:xfrm>
          <a:prstGeom prst="rect">
            <a:avLst/>
          </a:prstGeom>
          <a:noFill/>
          <a:ln w="28575">
            <a:solidFill>
              <a:srgbClr val="D6722E"/>
            </a:solidFill>
          </a:ln>
        </p:spPr>
        <p:txBody>
          <a:bodyPr wrap="square" rtlCol="0">
            <a:spAutoFit/>
          </a:bodyPr>
          <a:lstStyle/>
          <a:p>
            <a:pPr algn="ctr"/>
            <a:r>
              <a:rPr lang="fr-FR" sz="2400" dirty="0"/>
              <a:t>Test HPV tous les 5 ans</a:t>
            </a:r>
          </a:p>
        </p:txBody>
      </p:sp>
      <p:cxnSp>
        <p:nvCxnSpPr>
          <p:cNvPr id="14" name="Connecteur droit avec flèche 13">
            <a:extLst>
              <a:ext uri="{FF2B5EF4-FFF2-40B4-BE49-F238E27FC236}">
                <a16:creationId xmlns:a16="http://schemas.microsoft.com/office/drawing/2014/main" id="{D4DB7E4D-FD89-EA44-B095-95529DF5E4B2}"/>
              </a:ext>
            </a:extLst>
          </p:cNvPr>
          <p:cNvCxnSpPr>
            <a:cxnSpLocks/>
          </p:cNvCxnSpPr>
          <p:nvPr/>
        </p:nvCxnSpPr>
        <p:spPr>
          <a:xfrm>
            <a:off x="2016240" y="2332973"/>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7F73C44-B263-6C46-9ECF-3FA224653678}"/>
              </a:ext>
            </a:extLst>
          </p:cNvPr>
          <p:cNvCxnSpPr>
            <a:cxnSpLocks/>
          </p:cNvCxnSpPr>
          <p:nvPr/>
        </p:nvCxnSpPr>
        <p:spPr>
          <a:xfrm>
            <a:off x="6808467" y="3438118"/>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0F5040EB-B48F-7A4B-B56F-D29F86C3C026}"/>
              </a:ext>
            </a:extLst>
          </p:cNvPr>
          <p:cNvSpPr txBox="1"/>
          <p:nvPr/>
        </p:nvSpPr>
        <p:spPr>
          <a:xfrm>
            <a:off x="6085518" y="1755905"/>
            <a:ext cx="1399742" cy="461665"/>
          </a:xfrm>
          <a:prstGeom prst="rect">
            <a:avLst/>
          </a:prstGeom>
          <a:noFill/>
          <a:ln w="28575">
            <a:solidFill>
              <a:schemeClr val="accent1"/>
            </a:solidFill>
          </a:ln>
        </p:spPr>
        <p:txBody>
          <a:bodyPr wrap="none" rtlCol="0">
            <a:spAutoFit/>
          </a:bodyPr>
          <a:lstStyle/>
          <a:p>
            <a:r>
              <a:rPr lang="fr-FR" sz="2400" dirty="0"/>
              <a:t>30-65 ans</a:t>
            </a:r>
          </a:p>
        </p:txBody>
      </p:sp>
      <p:cxnSp>
        <p:nvCxnSpPr>
          <p:cNvPr id="19" name="Connecteur droit avec flèche 18">
            <a:extLst>
              <a:ext uri="{FF2B5EF4-FFF2-40B4-BE49-F238E27FC236}">
                <a16:creationId xmlns:a16="http://schemas.microsoft.com/office/drawing/2014/main" id="{A67BF8E4-863D-5342-8E3E-D1B952140DCA}"/>
              </a:ext>
            </a:extLst>
          </p:cNvPr>
          <p:cNvCxnSpPr>
            <a:cxnSpLocks/>
          </p:cNvCxnSpPr>
          <p:nvPr/>
        </p:nvCxnSpPr>
        <p:spPr>
          <a:xfrm>
            <a:off x="6782329" y="2332973"/>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E4E3F82-EE55-B849-9C94-F19C226FC8BA}"/>
              </a:ext>
            </a:extLst>
          </p:cNvPr>
          <p:cNvCxnSpPr>
            <a:cxnSpLocks/>
          </p:cNvCxnSpPr>
          <p:nvPr/>
        </p:nvCxnSpPr>
        <p:spPr>
          <a:xfrm>
            <a:off x="2023310" y="339757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5E3653A-5FD8-A344-9BCC-F7FF1EA563DF}"/>
              </a:ext>
            </a:extLst>
          </p:cNvPr>
          <p:cNvSpPr txBox="1"/>
          <p:nvPr/>
        </p:nvSpPr>
        <p:spPr>
          <a:xfrm>
            <a:off x="750266" y="4009652"/>
            <a:ext cx="2851514" cy="1200329"/>
          </a:xfrm>
          <a:prstGeom prst="rect">
            <a:avLst/>
          </a:prstGeom>
          <a:noFill/>
          <a:ln w="28575">
            <a:solidFill>
              <a:srgbClr val="D6722E"/>
            </a:solidFill>
          </a:ln>
        </p:spPr>
        <p:txBody>
          <a:bodyPr wrap="square" rtlCol="0">
            <a:spAutoFit/>
          </a:bodyPr>
          <a:lstStyle/>
          <a:p>
            <a:pPr algn="ctr"/>
            <a:r>
              <a:rPr lang="fr-FR" sz="2400" dirty="0"/>
              <a:t>Nouveau FCU </a:t>
            </a:r>
          </a:p>
          <a:p>
            <a:pPr algn="ctr"/>
            <a:r>
              <a:rPr lang="fr-FR" sz="2400" dirty="0"/>
              <a:t>à 1 an</a:t>
            </a:r>
          </a:p>
          <a:p>
            <a:pPr algn="ctr"/>
            <a:r>
              <a:rPr lang="fr-FR" sz="2400" dirty="0"/>
              <a:t>puis à 3 ans</a:t>
            </a:r>
          </a:p>
        </p:txBody>
      </p:sp>
      <p:sp>
        <p:nvSpPr>
          <p:cNvPr id="22" name="ZoneTexte 21">
            <a:extLst>
              <a:ext uri="{FF2B5EF4-FFF2-40B4-BE49-F238E27FC236}">
                <a16:creationId xmlns:a16="http://schemas.microsoft.com/office/drawing/2014/main" id="{62343155-D78A-0948-BE8A-7FAE648800EA}"/>
              </a:ext>
            </a:extLst>
          </p:cNvPr>
          <p:cNvSpPr txBox="1"/>
          <p:nvPr/>
        </p:nvSpPr>
        <p:spPr>
          <a:xfrm>
            <a:off x="6145103" y="2794327"/>
            <a:ext cx="1437958" cy="461665"/>
          </a:xfrm>
          <a:prstGeom prst="rect">
            <a:avLst/>
          </a:prstGeom>
          <a:noFill/>
          <a:ln w="28575">
            <a:solidFill>
              <a:schemeClr val="accent1"/>
            </a:solidFill>
          </a:ln>
        </p:spPr>
        <p:txBody>
          <a:bodyPr wrap="none" rtlCol="0">
            <a:spAutoFit/>
          </a:bodyPr>
          <a:lstStyle/>
          <a:p>
            <a:r>
              <a:rPr lang="fr-FR" sz="2400" dirty="0"/>
              <a:t>Test HPV -</a:t>
            </a:r>
          </a:p>
        </p:txBody>
      </p:sp>
      <p:cxnSp>
        <p:nvCxnSpPr>
          <p:cNvPr id="23" name="Connecteur droit avec flèche 22">
            <a:extLst>
              <a:ext uri="{FF2B5EF4-FFF2-40B4-BE49-F238E27FC236}">
                <a16:creationId xmlns:a16="http://schemas.microsoft.com/office/drawing/2014/main" id="{3A6C8F75-98BE-D34B-9852-E5213C3FA9CD}"/>
              </a:ext>
            </a:extLst>
          </p:cNvPr>
          <p:cNvCxnSpPr>
            <a:cxnSpLocks/>
          </p:cNvCxnSpPr>
          <p:nvPr/>
        </p:nvCxnSpPr>
        <p:spPr>
          <a:xfrm flipV="1">
            <a:off x="2960602" y="2543646"/>
            <a:ext cx="641178" cy="38376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EF31D1E-F708-9E45-A722-4E443952691C}"/>
              </a:ext>
            </a:extLst>
          </p:cNvPr>
          <p:cNvCxnSpPr>
            <a:cxnSpLocks/>
          </p:cNvCxnSpPr>
          <p:nvPr/>
        </p:nvCxnSpPr>
        <p:spPr>
          <a:xfrm flipH="1" flipV="1">
            <a:off x="5338992" y="2510388"/>
            <a:ext cx="604608" cy="385508"/>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D85C0C1-21AC-5245-AB4F-E18F6F461164}"/>
              </a:ext>
            </a:extLst>
          </p:cNvPr>
          <p:cNvSpPr txBox="1"/>
          <p:nvPr/>
        </p:nvSpPr>
        <p:spPr>
          <a:xfrm>
            <a:off x="3743982" y="2170280"/>
            <a:ext cx="1452808" cy="1200329"/>
          </a:xfrm>
          <a:prstGeom prst="rect">
            <a:avLst/>
          </a:prstGeom>
          <a:noFill/>
          <a:ln w="38100">
            <a:solidFill>
              <a:srgbClr val="D6722E"/>
            </a:solidFill>
          </a:ln>
        </p:spPr>
        <p:txBody>
          <a:bodyPr wrap="square" rtlCol="0">
            <a:spAutoFit/>
          </a:bodyPr>
          <a:lstStyle/>
          <a:p>
            <a:pPr algn="ctr"/>
            <a:r>
              <a:rPr lang="fr-FR" dirty="0"/>
              <a:t>Si positif = </a:t>
            </a:r>
          </a:p>
          <a:p>
            <a:pPr algn="ctr"/>
            <a:r>
              <a:rPr lang="fr-FR" dirty="0"/>
              <a:t>consultation </a:t>
            </a:r>
          </a:p>
          <a:p>
            <a:pPr algn="ctr"/>
            <a:r>
              <a:rPr lang="fr-FR" dirty="0"/>
              <a:t>gynécologie</a:t>
            </a:r>
          </a:p>
          <a:p>
            <a:pPr algn="ctr"/>
            <a:r>
              <a:rPr lang="fr-FR" b="1" dirty="0">
                <a:solidFill>
                  <a:srgbClr val="D6722E"/>
                </a:solidFill>
              </a:rPr>
              <a:t>Colposcopie</a:t>
            </a:r>
          </a:p>
        </p:txBody>
      </p:sp>
      <p:sp>
        <p:nvSpPr>
          <p:cNvPr id="30" name="ZoneTexte 29">
            <a:extLst>
              <a:ext uri="{FF2B5EF4-FFF2-40B4-BE49-F238E27FC236}">
                <a16:creationId xmlns:a16="http://schemas.microsoft.com/office/drawing/2014/main" id="{16CB623B-D572-EA47-850C-366DA07DD100}"/>
              </a:ext>
            </a:extLst>
          </p:cNvPr>
          <p:cNvSpPr txBox="1"/>
          <p:nvPr/>
        </p:nvSpPr>
        <p:spPr>
          <a:xfrm>
            <a:off x="1746530" y="1027300"/>
            <a:ext cx="5882251" cy="369332"/>
          </a:xfrm>
          <a:prstGeom prst="rect">
            <a:avLst/>
          </a:prstGeom>
          <a:noFill/>
        </p:spPr>
        <p:txBody>
          <a:bodyPr wrap="none" rtlCol="0">
            <a:spAutoFit/>
          </a:bodyPr>
          <a:lstStyle/>
          <a:p>
            <a:r>
              <a:rPr lang="fr-FR" dirty="0"/>
              <a:t>Consultation médecin généraliste, gynécologue, sage-femme</a:t>
            </a:r>
          </a:p>
        </p:txBody>
      </p:sp>
      <p:sp>
        <p:nvSpPr>
          <p:cNvPr id="4" name="ZoneTexte 3">
            <a:extLst>
              <a:ext uri="{FF2B5EF4-FFF2-40B4-BE49-F238E27FC236}">
                <a16:creationId xmlns:a16="http://schemas.microsoft.com/office/drawing/2014/main" id="{C4638424-1C62-A425-0E38-D7B0DA0D1E8A}"/>
              </a:ext>
            </a:extLst>
          </p:cNvPr>
          <p:cNvSpPr txBox="1"/>
          <p:nvPr/>
        </p:nvSpPr>
        <p:spPr>
          <a:xfrm>
            <a:off x="7784564" y="2848348"/>
            <a:ext cx="1058303" cy="369332"/>
          </a:xfrm>
          <a:prstGeom prst="rect">
            <a:avLst/>
          </a:prstGeom>
          <a:noFill/>
        </p:spPr>
        <p:txBody>
          <a:bodyPr wrap="none" rtlCol="0">
            <a:spAutoFit/>
          </a:bodyPr>
          <a:lstStyle/>
          <a:p>
            <a:r>
              <a:rPr lang="fr-FR" dirty="0"/>
              <a:t>ADN viral</a:t>
            </a:r>
          </a:p>
        </p:txBody>
      </p:sp>
    </p:spTree>
    <p:extLst>
      <p:ext uri="{BB962C8B-B14F-4D97-AF65-F5344CB8AC3E}">
        <p14:creationId xmlns:p14="http://schemas.microsoft.com/office/powerpoint/2010/main" val="38531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5ED23252-F517-F942-83BA-4F6CD6DD184F}"/>
              </a:ext>
            </a:extLst>
          </p:cNvPr>
          <p:cNvSpPr txBox="1">
            <a:spLocks/>
          </p:cNvSpPr>
          <p:nvPr/>
        </p:nvSpPr>
        <p:spPr>
          <a:xfrm>
            <a:off x="395536" y="966571"/>
            <a:ext cx="8382704" cy="57747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539354" algn="l"/>
                <a:tab pos="4212431" algn="r"/>
              </a:tabLst>
              <a:defRPr/>
            </a:pPr>
            <a:r>
              <a:rPr lang="en-US" sz="1600" b="1" dirty="0">
                <a:solidFill>
                  <a:schemeClr val="accent6">
                    <a:lumMod val="75000"/>
                  </a:schemeClr>
                </a:solidFill>
                <a:effectLst>
                  <a:outerShdw blurRad="38100" dist="38100" dir="2700000" algn="tl">
                    <a:srgbClr val="C0C0C0"/>
                  </a:outerShdw>
                </a:effectLst>
                <a:latin typeface="Calibri" pitchFamily="34" charset="0"/>
              </a:rPr>
              <a:t>Question ECN : </a:t>
            </a:r>
            <a:r>
              <a:rPr lang="fr-FR" sz="1600" b="1" dirty="0">
                <a:solidFill>
                  <a:schemeClr val="accent6">
                    <a:lumMod val="75000"/>
                  </a:schemeClr>
                </a:solidFill>
                <a:effectLst>
                  <a:outerShdw blurRad="38100" dist="38100" dir="2700000" algn="tl">
                    <a:srgbClr val="C0C0C0"/>
                  </a:outerShdw>
                </a:effectLst>
                <a:latin typeface="Calibri" pitchFamily="34" charset="0"/>
              </a:rPr>
              <a:t>N° 290. Épidémiologie, facteurs de risque, prévention et dépistage des cancers</a:t>
            </a:r>
          </a:p>
          <a:p>
            <a:pPr marL="0" indent="0">
              <a:buNone/>
              <a:tabLst>
                <a:tab pos="539354" algn="l"/>
                <a:tab pos="4212431" algn="r"/>
              </a:tabLst>
              <a:defRPr/>
            </a:pPr>
            <a:endParaRPr lang="fr-FR" sz="1200" b="1" dirty="0">
              <a:solidFill>
                <a:schemeClr val="accent6">
                  <a:lumMod val="75000"/>
                </a:schemeClr>
              </a:solidFill>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r>
              <a:rPr lang="fr-FR" sz="1800" b="1" dirty="0">
                <a:solidFill>
                  <a:schemeClr val="accent6">
                    <a:lumMod val="75000"/>
                  </a:schemeClr>
                </a:solidFill>
              </a:rPr>
              <a:t>Niveaux de connaissance (R2C)</a:t>
            </a:r>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fr-FR" sz="3600" dirty="0">
                <a:solidFill>
                  <a:srgbClr val="EA9A56"/>
                </a:solidFill>
                <a:latin typeface="Calibri"/>
                <a:cs typeface="Arial" pitchFamily="34" charset="0"/>
              </a:rPr>
              <a:t>Objectifs pédagogiques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683854"/>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lvl="0">
              <a:spcBef>
                <a:spcPct val="50000"/>
              </a:spcBef>
              <a:buFontTx/>
              <a:buChar char="•"/>
            </a:pPr>
            <a:r>
              <a:rPr lang="fr-FR" sz="2400" dirty="0">
                <a:solidFill>
                  <a:prstClr val="black"/>
                </a:solidFill>
                <a:latin typeface="Calibri" pitchFamily="34" charset="0"/>
                <a:cs typeface="Arial" charset="0"/>
              </a:rPr>
              <a:t>Connaître les définitions et principes de prévention</a:t>
            </a:r>
          </a:p>
          <a:p>
            <a:pPr lvl="0">
              <a:spcBef>
                <a:spcPct val="50000"/>
              </a:spcBef>
              <a:buFontTx/>
              <a:buChar char="•"/>
            </a:pPr>
            <a:r>
              <a:rPr lang="fr-FR" sz="2400" dirty="0">
                <a:solidFill>
                  <a:prstClr val="black"/>
                </a:solidFill>
                <a:latin typeface="Calibri" pitchFamily="34" charset="0"/>
                <a:cs typeface="Arial" charset="0"/>
              </a:rPr>
              <a:t>Connaître les conditions pour réaliser un dépistage organisé</a:t>
            </a:r>
          </a:p>
          <a:p>
            <a:pPr lvl="0">
              <a:spcBef>
                <a:spcPct val="50000"/>
              </a:spcBef>
              <a:buFontTx/>
              <a:buChar char="•"/>
            </a:pPr>
            <a:r>
              <a:rPr lang="fr-FR" sz="2400" dirty="0">
                <a:solidFill>
                  <a:prstClr val="black"/>
                </a:solidFill>
                <a:latin typeface="Calibri" pitchFamily="34" charset="0"/>
                <a:cs typeface="Arial" charset="0"/>
              </a:rPr>
              <a:t>Connaître les modalités de dépistage individuel et le programme de dépistage organisé des cancers du col de l’utérus, du sein, du colon et du rectum</a:t>
            </a:r>
          </a:p>
          <a:p>
            <a:pPr lvl="0">
              <a:spcBef>
                <a:spcPct val="50000"/>
              </a:spcBef>
              <a:buFontTx/>
              <a:buChar char="•"/>
            </a:pPr>
            <a:r>
              <a:rPr lang="fr-FR" sz="2400" dirty="0">
                <a:solidFill>
                  <a:prstClr val="black"/>
                </a:solidFill>
                <a:latin typeface="Calibri" pitchFamily="34" charset="0"/>
                <a:cs typeface="Arial" charset="0"/>
              </a:rPr>
              <a:t>Connaître les principaux types d’HPV oncogènes et les principes de prévention primaire du col de l’utérus</a:t>
            </a:r>
          </a:p>
          <a:p>
            <a:pPr lvl="0">
              <a:spcBef>
                <a:spcPct val="50000"/>
              </a:spcBef>
              <a:buFontTx/>
              <a:buChar char="•"/>
            </a:pPr>
            <a:r>
              <a:rPr lang="fr-FR" sz="2400" dirty="0">
                <a:solidFill>
                  <a:prstClr val="black"/>
                </a:solidFill>
                <a:latin typeface="Calibri" pitchFamily="34" charset="0"/>
                <a:cs typeface="Arial" charset="0"/>
              </a:rPr>
              <a:t>Argumenter les principes et l’intérêt de ces dépistages</a:t>
            </a:r>
          </a:p>
        </p:txBody>
      </p:sp>
      <p:pic>
        <p:nvPicPr>
          <p:cNvPr id="12" name="Image 11">
            <a:extLst>
              <a:ext uri="{FF2B5EF4-FFF2-40B4-BE49-F238E27FC236}">
                <a16:creationId xmlns:a16="http://schemas.microsoft.com/office/drawing/2014/main" id="{8A712467-2CA1-2A44-95C2-515C6CB30C4F}"/>
              </a:ext>
            </a:extLst>
          </p:cNvPr>
          <p:cNvPicPr>
            <a:picLocks noChangeAspect="1"/>
          </p:cNvPicPr>
          <p:nvPr/>
        </p:nvPicPr>
        <p:blipFill>
          <a:blip r:embed="rId2"/>
          <a:stretch>
            <a:fillRect/>
          </a:stretch>
        </p:blipFill>
        <p:spPr>
          <a:xfrm>
            <a:off x="2721127" y="5762507"/>
            <a:ext cx="424421" cy="427900"/>
          </a:xfrm>
          <a:prstGeom prst="rect">
            <a:avLst/>
          </a:prstGeom>
        </p:spPr>
      </p:pic>
      <p:pic>
        <p:nvPicPr>
          <p:cNvPr id="13" name="Image 12">
            <a:extLst>
              <a:ext uri="{FF2B5EF4-FFF2-40B4-BE49-F238E27FC236}">
                <a16:creationId xmlns:a16="http://schemas.microsoft.com/office/drawing/2014/main" id="{2295C763-1459-724E-9331-DB3EFAE42AE3}"/>
              </a:ext>
            </a:extLst>
          </p:cNvPr>
          <p:cNvPicPr>
            <a:picLocks noChangeAspect="1"/>
          </p:cNvPicPr>
          <p:nvPr/>
        </p:nvPicPr>
        <p:blipFill>
          <a:blip r:embed="rId3"/>
          <a:stretch>
            <a:fillRect/>
          </a:stretch>
        </p:blipFill>
        <p:spPr>
          <a:xfrm>
            <a:off x="4047890" y="5762507"/>
            <a:ext cx="459127" cy="459127"/>
          </a:xfrm>
          <a:prstGeom prst="rect">
            <a:avLst/>
          </a:prstGeom>
        </p:spPr>
      </p:pic>
      <p:pic>
        <p:nvPicPr>
          <p:cNvPr id="14" name="Image 13">
            <a:extLst>
              <a:ext uri="{FF2B5EF4-FFF2-40B4-BE49-F238E27FC236}">
                <a16:creationId xmlns:a16="http://schemas.microsoft.com/office/drawing/2014/main" id="{8D1C64D1-BC98-4D41-B48C-7F68B33D6548}"/>
              </a:ext>
            </a:extLst>
          </p:cNvPr>
          <p:cNvPicPr>
            <a:picLocks noChangeAspect="1"/>
          </p:cNvPicPr>
          <p:nvPr/>
        </p:nvPicPr>
        <p:blipFill>
          <a:blip r:embed="rId4"/>
          <a:stretch>
            <a:fillRect/>
          </a:stretch>
        </p:blipFill>
        <p:spPr>
          <a:xfrm>
            <a:off x="5318228" y="5785174"/>
            <a:ext cx="444383" cy="440769"/>
          </a:xfrm>
          <a:prstGeom prst="rect">
            <a:avLst/>
          </a:prstGeom>
        </p:spPr>
      </p:pic>
    </p:spTree>
    <p:extLst>
      <p:ext uri="{BB962C8B-B14F-4D97-AF65-F5344CB8AC3E}">
        <p14:creationId xmlns:p14="http://schemas.microsoft.com/office/powerpoint/2010/main" val="1255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b="1" dirty="0">
                <a:solidFill>
                  <a:srgbClr val="D6722E"/>
                </a:solidFill>
                <a:latin typeface="Calibri" pitchFamily="34" charset="0"/>
                <a:cs typeface="Arial" charset="0"/>
              </a:rPr>
              <a:t>HPV 16 &amp; 18 </a:t>
            </a:r>
            <a:r>
              <a:rPr lang="fr-FR" sz="2400" dirty="0">
                <a:latin typeface="Calibri" pitchFamily="34" charset="0"/>
                <a:cs typeface="Arial" charset="0"/>
              </a:rPr>
              <a:t>responsables de </a:t>
            </a:r>
            <a:r>
              <a:rPr lang="fr-FR" sz="2400" dirty="0">
                <a:solidFill>
                  <a:srgbClr val="D6722E"/>
                </a:solidFill>
                <a:latin typeface="Calibri" pitchFamily="34" charset="0"/>
                <a:cs typeface="Arial" charset="0"/>
              </a:rPr>
              <a:t>70%</a:t>
            </a:r>
            <a:r>
              <a:rPr lang="fr-FR" sz="2400" dirty="0">
                <a:latin typeface="Calibri" pitchFamily="34" charset="0"/>
                <a:cs typeface="Arial" charset="0"/>
              </a:rPr>
              <a:t> des cancers du col</a:t>
            </a:r>
          </a:p>
          <a:p>
            <a:pPr>
              <a:spcBef>
                <a:spcPct val="50000"/>
              </a:spcBef>
              <a:buFontTx/>
              <a:buChar char="•"/>
              <a:defRPr/>
            </a:pPr>
            <a:r>
              <a:rPr lang="fr-FR" sz="2400" b="1" dirty="0">
                <a:solidFill>
                  <a:srgbClr val="D6722E"/>
                </a:solidFill>
                <a:latin typeface="Calibri" pitchFamily="34" charset="0"/>
                <a:cs typeface="Arial" charset="0"/>
              </a:rPr>
              <a:t>Prévention = vaccin + frottis cervico-utérin</a:t>
            </a:r>
          </a:p>
          <a:p>
            <a:pPr>
              <a:spcBef>
                <a:spcPct val="50000"/>
              </a:spcBef>
              <a:buFontTx/>
              <a:buChar char="•"/>
              <a:defRPr/>
            </a:pPr>
            <a:r>
              <a:rPr lang="fr-FR" sz="2400" b="1" dirty="0">
                <a:solidFill>
                  <a:srgbClr val="D6722E"/>
                </a:solidFill>
                <a:latin typeface="Calibri" pitchFamily="34" charset="0"/>
                <a:cs typeface="Arial" charset="0"/>
              </a:rPr>
              <a:t>Vaccin = 11-14 ans </a:t>
            </a:r>
            <a:r>
              <a:rPr lang="fr-FR" sz="2400" dirty="0">
                <a:latin typeface="Calibri" pitchFamily="34" charset="0"/>
                <a:cs typeface="Arial" charset="0"/>
              </a:rPr>
              <a:t>(</a:t>
            </a:r>
            <a:r>
              <a:rPr lang="fr-FR" sz="2400" dirty="0" err="1">
                <a:latin typeface="Calibri" pitchFamily="34" charset="0"/>
                <a:cs typeface="Arial" charset="0"/>
              </a:rPr>
              <a:t>garcons</a:t>
            </a:r>
            <a:r>
              <a:rPr lang="fr-FR" sz="2400" dirty="0">
                <a:latin typeface="Calibri" pitchFamily="34" charset="0"/>
                <a:cs typeface="Arial" charset="0"/>
              </a:rPr>
              <a:t> et filles)</a:t>
            </a:r>
            <a:r>
              <a:rPr lang="fr-FR" sz="2400" b="1" dirty="0">
                <a:solidFill>
                  <a:srgbClr val="D6722E"/>
                </a:solidFill>
                <a:latin typeface="Calibri" pitchFamily="34" charset="0"/>
                <a:cs typeface="Arial" charset="0"/>
              </a:rPr>
              <a:t>, </a:t>
            </a:r>
            <a:r>
              <a:rPr lang="fr-FR" sz="2400" dirty="0">
                <a:latin typeface="Calibri" pitchFamily="34" charset="0"/>
                <a:cs typeface="Arial" charset="0"/>
              </a:rPr>
              <a:t>rattrapage 15-19</a:t>
            </a:r>
          </a:p>
          <a:p>
            <a:pPr lvl="0">
              <a:spcBef>
                <a:spcPct val="50000"/>
              </a:spcBef>
              <a:buFontTx/>
              <a:buChar char="•"/>
              <a:defRPr/>
            </a:pPr>
            <a:r>
              <a:rPr lang="fr-FR" sz="2400" dirty="0">
                <a:solidFill>
                  <a:prstClr val="black"/>
                </a:solidFill>
                <a:latin typeface="Calibri" pitchFamily="34" charset="0"/>
                <a:cs typeface="Arial" charset="0"/>
              </a:rPr>
              <a:t>FCU chez femmes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lang="fr-FR" sz="2400" b="1" dirty="0">
                <a:solidFill>
                  <a:srgbClr val="D6722E"/>
                </a:solidFill>
                <a:latin typeface="Calibri" pitchFamily="34" charset="0"/>
                <a:cs typeface="Arial" charset="0"/>
              </a:rPr>
              <a:t>25</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 à </a:t>
            </a:r>
            <a:r>
              <a:rPr lang="fr-FR" sz="2400" b="1" dirty="0">
                <a:solidFill>
                  <a:srgbClr val="D6722E"/>
                </a:solidFill>
                <a:latin typeface="Calibri" pitchFamily="34" charset="0"/>
                <a:cs typeface="Arial" charset="0"/>
              </a:rPr>
              <a:t>65</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 ans</a:t>
            </a:r>
          </a:p>
          <a:p>
            <a:pPr>
              <a:spcBef>
                <a:spcPct val="50000"/>
              </a:spcBef>
              <a:buFontTx/>
              <a:buChar char="•"/>
              <a:defRPr/>
            </a:pPr>
            <a:r>
              <a:rPr lang="fr-FR" sz="2400" dirty="0">
                <a:latin typeface="Calibri" pitchFamily="34" charset="0"/>
                <a:cs typeface="Arial" charset="0"/>
              </a:rPr>
              <a:t>A 1 an puis 3 ans entre 25 et 30 ans</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5 ans </a:t>
            </a:r>
            <a:r>
              <a:rPr lang="fr-FR" sz="2400" dirty="0">
                <a:solidFill>
                  <a:srgbClr val="D6722E"/>
                </a:solidFill>
                <a:latin typeface="Calibri" pitchFamily="34" charset="0"/>
                <a:cs typeface="Arial" charset="0"/>
              </a:rPr>
              <a:t>après 30 ans</a:t>
            </a:r>
            <a:r>
              <a:rPr lang="fr-FR" sz="2400" b="1" dirty="0">
                <a:solidFill>
                  <a:srgbClr val="D6722E"/>
                </a:solidFill>
                <a:latin typeface="Calibri" pitchFamily="34" charset="0"/>
                <a:cs typeface="Arial" charset="0"/>
              </a:rPr>
              <a:t>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colposcopie</a:t>
            </a:r>
            <a:endParaRPr lang="fr-FR" sz="2400" b="1" dirty="0">
              <a:solidFill>
                <a:srgbClr val="D6722E"/>
              </a:solidFill>
              <a:latin typeface="Calibri" pitchFamily="34" charset="0"/>
              <a:cs typeface="Arial" charset="0"/>
            </a:endParaRP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3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Dépistage du cancer du sein - 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8317161" y="147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Cancer du sein = </a:t>
            </a:r>
            <a:r>
              <a:rPr lang="fr-FR" sz="2400" b="1" dirty="0">
                <a:solidFill>
                  <a:srgbClr val="D6722E"/>
                </a:solidFill>
                <a:latin typeface="Calibri" pitchFamily="34" charset="0"/>
                <a:cs typeface="Arial" charset="0"/>
              </a:rPr>
              <a:t>enjeux de santé publique</a:t>
            </a:r>
          </a:p>
          <a:p>
            <a:pPr marL="457200" lvl="1" indent="0">
              <a:spcBef>
                <a:spcPct val="50000"/>
              </a:spcBef>
              <a:defRPr/>
            </a:pPr>
            <a:r>
              <a:rPr lang="fr-FR" sz="2400" dirty="0">
                <a:solidFill>
                  <a:prstClr val="black"/>
                </a:solidFill>
                <a:latin typeface="Calibri" pitchFamily="34" charset="0"/>
                <a:cs typeface="Arial" charset="0"/>
              </a:rPr>
              <a:t>- 59 000 nouveaux cas / an (1</a:t>
            </a:r>
            <a:r>
              <a:rPr lang="fr-FR" sz="2400" baseline="30000" dirty="0">
                <a:solidFill>
                  <a:prstClr val="black"/>
                </a:solidFill>
                <a:latin typeface="Calibri" pitchFamily="34" charset="0"/>
                <a:cs typeface="Arial" charset="0"/>
              </a:rPr>
              <a:t>ère</a:t>
            </a:r>
            <a:r>
              <a:rPr lang="fr-FR" sz="2400" dirty="0">
                <a:solidFill>
                  <a:prstClr val="black"/>
                </a:solidFill>
                <a:latin typeface="Calibri" pitchFamily="34" charset="0"/>
                <a:cs typeface="Arial" charset="0"/>
              </a:rPr>
              <a:t>  cause), 80% &gt; 50 ans</a:t>
            </a:r>
          </a:p>
          <a:p>
            <a:pPr marL="457200" lvl="1" indent="0">
              <a:spcBef>
                <a:spcPct val="50000"/>
              </a:spcBef>
              <a:defRPr/>
            </a:pPr>
            <a:r>
              <a:rPr lang="fr-FR" sz="2400" dirty="0">
                <a:solidFill>
                  <a:prstClr val="black"/>
                </a:solidFill>
                <a:latin typeface="Calibri" pitchFamily="34" charset="0"/>
                <a:cs typeface="Arial" charset="0"/>
              </a:rPr>
              <a:t>- 12 000 décès / an (1</a:t>
            </a:r>
            <a:r>
              <a:rPr lang="fr-FR" sz="2400" baseline="30000" dirty="0">
                <a:solidFill>
                  <a:prstClr val="black"/>
                </a:solidFill>
                <a:latin typeface="Calibri" pitchFamily="34" charset="0"/>
                <a:cs typeface="Arial" charset="0"/>
              </a:rPr>
              <a:t>ère</a:t>
            </a:r>
            <a:r>
              <a:rPr lang="fr-FR" sz="2400" dirty="0">
                <a:solidFill>
                  <a:prstClr val="black"/>
                </a:solidFill>
                <a:latin typeface="Calibri" pitchFamily="34" charset="0"/>
                <a:cs typeface="Arial" charset="0"/>
              </a:rPr>
              <a:t>  cause)</a:t>
            </a:r>
          </a:p>
          <a:p>
            <a:pPr>
              <a:spcBef>
                <a:spcPct val="50000"/>
              </a:spcBef>
              <a:buFontTx/>
              <a:buChar char="•"/>
              <a:defRPr/>
            </a:pPr>
            <a:r>
              <a:rPr lang="fr-FR" sz="2400" dirty="0">
                <a:solidFill>
                  <a:prstClr val="black"/>
                </a:solidFill>
                <a:latin typeface="Calibri" pitchFamily="34" charset="0"/>
                <a:cs typeface="Arial" charset="0"/>
              </a:rPr>
              <a:t>Principe du test :  </a:t>
            </a:r>
            <a:r>
              <a:rPr lang="fr-FR" sz="2400" b="1" dirty="0">
                <a:solidFill>
                  <a:srgbClr val="D6722E"/>
                </a:solidFill>
                <a:latin typeface="Calibri" pitchFamily="34" charset="0"/>
                <a:cs typeface="Arial" charset="0"/>
              </a:rPr>
              <a:t>examen clinique mammaire</a:t>
            </a:r>
            <a:r>
              <a:rPr lang="fr-FR" sz="2400" dirty="0">
                <a:solidFill>
                  <a:prstClr val="black"/>
                </a:solidFill>
                <a:latin typeface="Calibri" pitchFamily="34" charset="0"/>
                <a:cs typeface="Arial" charset="0"/>
              </a:rPr>
              <a:t> et </a:t>
            </a:r>
            <a:r>
              <a:rPr lang="fr-FR" sz="2400" b="1" dirty="0">
                <a:solidFill>
                  <a:srgbClr val="D6722E"/>
                </a:solidFill>
                <a:latin typeface="Calibri" pitchFamily="34" charset="0"/>
                <a:cs typeface="Arial" charset="0"/>
              </a:rPr>
              <a:t>mammographie par radiologue agréé</a:t>
            </a:r>
            <a:r>
              <a:rPr lang="fr-FR" sz="2400" dirty="0">
                <a:solidFill>
                  <a:prstClr val="black"/>
                </a:solidFill>
                <a:latin typeface="Calibri" pitchFamily="34" charset="0"/>
                <a:cs typeface="Arial" charset="0"/>
              </a:rPr>
              <a:t>, 2 incidences*, double lecture (6% de cancers en 2</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lecture)</a:t>
            </a:r>
            <a:endParaRPr kumimoji="0" lang="fr-FR" sz="2400" b="1" i="0" u="none" strike="noStrike" kern="1200" cap="none" spc="0" normalizeH="0" baseline="0" noProof="0" dirty="0">
              <a:ln>
                <a:noFill/>
              </a:ln>
              <a:solidFill>
                <a:srgbClr val="D6722E"/>
              </a:solidFill>
              <a:uLnTx/>
              <a:uFillTx/>
              <a:latin typeface="Calibri" pitchFamily="34" charset="0"/>
              <a:cs typeface="Arial" charset="0"/>
            </a:endParaRPr>
          </a:p>
          <a:p>
            <a:pPr lvl="0">
              <a:spcBef>
                <a:spcPct val="50000"/>
              </a:spcBef>
              <a:buFontTx/>
              <a:buChar char="•"/>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Population cible : femme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 </a:t>
            </a:r>
            <a:r>
              <a:rPr lang="fr-FR" sz="2400" dirty="0">
                <a:solidFill>
                  <a:prstClr val="black"/>
                </a:solidFill>
                <a:latin typeface="Calibri" pitchFamily="34" charset="0"/>
                <a:cs typeface="Arial" charset="0"/>
              </a:rPr>
              <a:t>(pas de FDR autre que l’âge)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lvl="0">
              <a:spcBef>
                <a:spcPct val="50000"/>
              </a:spcBef>
              <a:buFontTx/>
              <a:buChar char="•"/>
              <a:defRPr/>
            </a:pPr>
            <a:r>
              <a:rPr lang="fr-FR" sz="2400" dirty="0">
                <a:solidFill>
                  <a:prstClr val="black"/>
                </a:solidFill>
                <a:latin typeface="Calibri" pitchFamily="34" charset="0"/>
                <a:cs typeface="Arial" charset="0"/>
              </a:rPr>
              <a:t>Invitation par les autorités de santé, </a:t>
            </a:r>
            <a:r>
              <a:rPr lang="fr-FR" sz="2400" b="1" dirty="0">
                <a:solidFill>
                  <a:srgbClr val="D6722E"/>
                </a:solidFill>
                <a:latin typeface="Calibri" pitchFamily="34" charset="0"/>
                <a:cs typeface="Arial" charset="0"/>
              </a:rPr>
              <a:t>tous les 2 ans</a:t>
            </a:r>
            <a:r>
              <a:rPr lang="fr-FR" sz="2400" dirty="0">
                <a:solidFill>
                  <a:srgbClr val="D6722E"/>
                </a:solidFill>
                <a:latin typeface="Calibri" pitchFamily="34" charset="0"/>
                <a:cs typeface="Arial" charset="0"/>
              </a:rPr>
              <a:t>, </a:t>
            </a:r>
            <a:r>
              <a:rPr lang="fr-FR" sz="2400" dirty="0">
                <a:latin typeface="Calibri" pitchFamily="34" charset="0"/>
                <a:cs typeface="Arial" charset="0"/>
              </a:rPr>
              <a:t>gratuit</a:t>
            </a:r>
            <a:r>
              <a:rPr lang="fr-FR" sz="2400" b="1" dirty="0">
                <a:solidFill>
                  <a:srgbClr val="D6722E"/>
                </a:solidFill>
                <a:latin typeface="Calibri" pitchFamily="34" charset="0"/>
                <a:cs typeface="Arial" charset="0"/>
              </a:rPr>
              <a:t> </a:t>
            </a:r>
          </a:p>
        </p:txBody>
      </p:sp>
      <p:sp>
        <p:nvSpPr>
          <p:cNvPr id="2" name="ZoneTexte 1">
            <a:extLst>
              <a:ext uri="{FF2B5EF4-FFF2-40B4-BE49-F238E27FC236}">
                <a16:creationId xmlns:a16="http://schemas.microsoft.com/office/drawing/2014/main" id="{C563AE30-A304-9B42-9044-9471382496DF}"/>
              </a:ext>
            </a:extLst>
          </p:cNvPr>
          <p:cNvSpPr txBox="1"/>
          <p:nvPr/>
        </p:nvSpPr>
        <p:spPr>
          <a:xfrm>
            <a:off x="724829" y="6302106"/>
            <a:ext cx="3440044" cy="369332"/>
          </a:xfrm>
          <a:prstGeom prst="rect">
            <a:avLst/>
          </a:prstGeom>
          <a:noFill/>
        </p:spPr>
        <p:txBody>
          <a:bodyPr wrap="none" rtlCol="0">
            <a:spAutoFit/>
          </a:bodyPr>
          <a:lstStyle/>
          <a:p>
            <a:r>
              <a:rPr lang="fr-FR" dirty="0"/>
              <a:t>* oblique externe et </a:t>
            </a:r>
            <a:r>
              <a:rPr lang="fr-FR" dirty="0" err="1"/>
              <a:t>craniocaudale</a:t>
            </a:r>
            <a:endParaRPr lang="fr-FR" dirty="0"/>
          </a:p>
        </p:txBody>
      </p:sp>
    </p:spTree>
    <p:extLst>
      <p:ext uri="{BB962C8B-B14F-4D97-AF65-F5344CB8AC3E}">
        <p14:creationId xmlns:p14="http://schemas.microsoft.com/office/powerpoint/2010/main" val="190163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4971682" cy="461665"/>
          </a:xfrm>
          <a:prstGeom prst="rect">
            <a:avLst/>
          </a:prstGeom>
          <a:noFill/>
          <a:ln w="28575">
            <a:solidFill>
              <a:schemeClr val="accent1"/>
            </a:solidFill>
          </a:ln>
        </p:spPr>
        <p:txBody>
          <a:bodyPr wrap="none" rtlCol="0">
            <a:spAutoFit/>
          </a:bodyPr>
          <a:lstStyle/>
          <a:p>
            <a:r>
              <a:rPr lang="fr-FR" sz="2400" dirty="0"/>
              <a:t>Evaluation du risque de cancer du sein</a:t>
            </a:r>
          </a:p>
        </p:txBody>
      </p:sp>
      <p:sp>
        <p:nvSpPr>
          <p:cNvPr id="12" name="ZoneTexte 11">
            <a:extLst>
              <a:ext uri="{FF2B5EF4-FFF2-40B4-BE49-F238E27FC236}">
                <a16:creationId xmlns:a16="http://schemas.microsoft.com/office/drawing/2014/main" id="{39074150-F55D-C94B-9259-41500E73425D}"/>
              </a:ext>
            </a:extLst>
          </p:cNvPr>
          <p:cNvSpPr txBox="1"/>
          <p:nvPr/>
        </p:nvSpPr>
        <p:spPr>
          <a:xfrm>
            <a:off x="6102915" y="3262661"/>
            <a:ext cx="2851514" cy="830997"/>
          </a:xfrm>
          <a:prstGeom prst="rect">
            <a:avLst/>
          </a:prstGeom>
          <a:noFill/>
          <a:ln w="28575">
            <a:solidFill>
              <a:srgbClr val="D6722E"/>
            </a:solidFill>
          </a:ln>
        </p:spPr>
        <p:txBody>
          <a:bodyPr wrap="square" rtlCol="0">
            <a:spAutoFit/>
          </a:bodyPr>
          <a:lstStyle/>
          <a:p>
            <a:pPr algn="ctr"/>
            <a:r>
              <a:rPr lang="fr-FR" sz="2400" dirty="0"/>
              <a:t>Consultation </a:t>
            </a:r>
          </a:p>
          <a:p>
            <a:pPr algn="ctr"/>
            <a:r>
              <a:rPr lang="fr-FR" sz="2400" dirty="0"/>
              <a:t>Sénologie/radiologie</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75608686-1AA9-FA41-AE76-4525E0527A35}"/>
              </a:ext>
            </a:extLst>
          </p:cNvPr>
          <p:cNvCxnSpPr>
            <a:cxnSpLocks/>
          </p:cNvCxnSpPr>
          <p:nvPr/>
        </p:nvCxnSpPr>
        <p:spPr>
          <a:xfrm>
            <a:off x="6255489" y="2840713"/>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4DE5AFB-1EA3-4948-84EF-21F0371326BE}"/>
              </a:ext>
            </a:extLst>
          </p:cNvPr>
          <p:cNvSpPr txBox="1"/>
          <p:nvPr/>
        </p:nvSpPr>
        <p:spPr>
          <a:xfrm>
            <a:off x="6293038" y="2800746"/>
            <a:ext cx="2411750" cy="369332"/>
          </a:xfrm>
          <a:prstGeom prst="rect">
            <a:avLst/>
          </a:prstGeom>
          <a:noFill/>
        </p:spPr>
        <p:txBody>
          <a:bodyPr wrap="none" rtlCol="0">
            <a:spAutoFit/>
          </a:bodyPr>
          <a:lstStyle/>
          <a:p>
            <a:r>
              <a:rPr lang="fr-FR" b="1" dirty="0">
                <a:solidFill>
                  <a:srgbClr val="595959"/>
                </a:solidFill>
              </a:rPr>
              <a:t>Risque élevé/très élevé</a:t>
            </a:r>
          </a:p>
        </p:txBody>
      </p:sp>
      <p:pic>
        <p:nvPicPr>
          <p:cNvPr id="31" name="Image 30">
            <a:extLst>
              <a:ext uri="{FF2B5EF4-FFF2-40B4-BE49-F238E27FC236}">
                <a16:creationId xmlns:a16="http://schemas.microsoft.com/office/drawing/2014/main" id="{9D9C64A9-A6D4-CC49-8BE2-A41F74A29B1C}"/>
              </a:ext>
            </a:extLst>
          </p:cNvPr>
          <p:cNvPicPr>
            <a:picLocks noChangeAspect="1"/>
          </p:cNvPicPr>
          <p:nvPr/>
        </p:nvPicPr>
        <p:blipFill>
          <a:blip r:embed="rId3"/>
          <a:stretch>
            <a:fillRect/>
          </a:stretch>
        </p:blipFill>
        <p:spPr>
          <a:xfrm>
            <a:off x="2703845" y="3060388"/>
            <a:ext cx="987209" cy="1018909"/>
          </a:xfrm>
          <a:prstGeom prst="rect">
            <a:avLst/>
          </a:prstGeom>
        </p:spPr>
      </p:pic>
      <p:sp>
        <p:nvSpPr>
          <p:cNvPr id="32" name="ZoneTexte 31">
            <a:extLst>
              <a:ext uri="{FF2B5EF4-FFF2-40B4-BE49-F238E27FC236}">
                <a16:creationId xmlns:a16="http://schemas.microsoft.com/office/drawing/2014/main" id="{8A2600D9-E27B-4848-8C73-FA47B470EB92}"/>
              </a:ext>
            </a:extLst>
          </p:cNvPr>
          <p:cNvSpPr txBox="1"/>
          <p:nvPr/>
        </p:nvSpPr>
        <p:spPr>
          <a:xfrm>
            <a:off x="830582" y="4196128"/>
            <a:ext cx="8123848" cy="2277547"/>
          </a:xfrm>
          <a:prstGeom prst="rect">
            <a:avLst/>
          </a:prstGeom>
          <a:noFill/>
        </p:spPr>
        <p:txBody>
          <a:bodyPr wrap="square" rtlCol="0">
            <a:spAutoFit/>
          </a:bodyPr>
          <a:lstStyle/>
          <a:p>
            <a:pPr marL="342900" indent="-342900">
              <a:buFont typeface="+mj-lt"/>
              <a:buAutoNum type="arabicPeriod"/>
            </a:pPr>
            <a:r>
              <a:rPr lang="fr-FR" sz="2400" dirty="0"/>
              <a:t>Pas de </a:t>
            </a:r>
            <a:r>
              <a:rPr lang="fr-FR" sz="2400" b="1" dirty="0">
                <a:solidFill>
                  <a:srgbClr val="D6722E"/>
                </a:solidFill>
              </a:rPr>
              <a:t>symptômes</a:t>
            </a:r>
            <a:r>
              <a:rPr lang="fr-FR" sz="2400" dirty="0"/>
              <a:t> (nodule, peau, </a:t>
            </a:r>
            <a:r>
              <a:rPr lang="fr-FR" sz="2400" dirty="0" err="1"/>
              <a:t>mammelons</a:t>
            </a:r>
            <a:r>
              <a:rPr lang="fr-FR" sz="2400" dirty="0"/>
              <a:t>)</a:t>
            </a:r>
          </a:p>
          <a:p>
            <a:pPr marL="342900" indent="-342900">
              <a:buFont typeface="+mj-lt"/>
              <a:buAutoNum type="arabicPeriod"/>
            </a:pPr>
            <a:r>
              <a:rPr lang="fr-FR" sz="2400" dirty="0"/>
              <a:t>Pas d’</a:t>
            </a:r>
            <a:r>
              <a:rPr lang="fr-FR" sz="2400" b="1" dirty="0">
                <a:solidFill>
                  <a:srgbClr val="D6722E"/>
                </a:solidFill>
              </a:rPr>
              <a:t>antécédents</a:t>
            </a:r>
          </a:p>
          <a:p>
            <a:pPr lvl="1"/>
            <a:r>
              <a:rPr lang="fr-FR" sz="2400" dirty="0"/>
              <a:t>- Personnel : </a:t>
            </a:r>
            <a:r>
              <a:rPr lang="fr-FR" sz="2200" dirty="0"/>
              <a:t>cancer du sein, utérus, endomètre, hyperplasie atypique, affection proliférative </a:t>
            </a:r>
            <a:r>
              <a:rPr lang="fr-FR" sz="2200" dirty="0" err="1"/>
              <a:t>bénine</a:t>
            </a:r>
            <a:r>
              <a:rPr lang="fr-FR" sz="2200" dirty="0"/>
              <a:t>, irradiation thoracique </a:t>
            </a:r>
          </a:p>
          <a:p>
            <a:pPr lvl="1"/>
            <a:r>
              <a:rPr lang="fr-FR" sz="2400" dirty="0"/>
              <a:t>- Familial 1</a:t>
            </a:r>
            <a:r>
              <a:rPr lang="fr-FR" sz="2400" baseline="30000" dirty="0"/>
              <a:t>er</a:t>
            </a:r>
            <a:r>
              <a:rPr lang="fr-FR" sz="2400" dirty="0"/>
              <a:t> degré, avant 40 ans : </a:t>
            </a:r>
            <a:r>
              <a:rPr lang="fr-FR" sz="2200" dirty="0"/>
              <a:t>2 cancers du sein</a:t>
            </a:r>
          </a:p>
          <a:p>
            <a:pPr marL="342900" indent="-342900">
              <a:buFont typeface="+mj-lt"/>
              <a:buAutoNum type="arabicPeriod"/>
            </a:pPr>
            <a:r>
              <a:rPr lang="fr-FR" sz="2400" dirty="0"/>
              <a:t>Syndrome </a:t>
            </a:r>
            <a:r>
              <a:rPr lang="fr-FR" sz="2400" b="1" dirty="0">
                <a:solidFill>
                  <a:srgbClr val="D6722E"/>
                </a:solidFill>
              </a:rPr>
              <a:t>génétique</a:t>
            </a:r>
            <a:r>
              <a:rPr lang="fr-FR" sz="2400" dirty="0"/>
              <a:t> : </a:t>
            </a:r>
            <a:r>
              <a:rPr lang="fr-FR" sz="2200" dirty="0"/>
              <a:t>mutation BRCA</a:t>
            </a:r>
          </a:p>
        </p:txBody>
      </p:sp>
    </p:spTree>
    <p:extLst>
      <p:ext uri="{BB962C8B-B14F-4D97-AF65-F5344CB8AC3E}">
        <p14:creationId xmlns:p14="http://schemas.microsoft.com/office/powerpoint/2010/main" val="2081387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Avantages / inconvénients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Espace réservé du contenu 3">
            <a:extLst>
              <a:ext uri="{FF2B5EF4-FFF2-40B4-BE49-F238E27FC236}">
                <a16:creationId xmlns:a16="http://schemas.microsoft.com/office/drawing/2014/main" id="{EF4790E5-A902-ED45-A21A-68082DF05532}"/>
              </a:ext>
            </a:extLst>
          </p:cNvPr>
          <p:cNvSpPr>
            <a:spLocks noGrp="1"/>
          </p:cNvSpPr>
          <p:nvPr>
            <p:ph sz="half" idx="1"/>
          </p:nvPr>
        </p:nvSpPr>
        <p:spPr>
          <a:xfrm>
            <a:off x="395535" y="1125762"/>
            <a:ext cx="4456639" cy="5364248"/>
          </a:xfrm>
        </p:spPr>
        <p:txBody>
          <a:bodyPr>
            <a:normAutofit lnSpcReduction="10000"/>
          </a:bodyPr>
          <a:lstStyle/>
          <a:p>
            <a:pPr marL="0" indent="0" algn="ctr">
              <a:buNone/>
            </a:pPr>
            <a:r>
              <a:rPr lang="fr-FR" b="1" dirty="0">
                <a:solidFill>
                  <a:srgbClr val="D6722E"/>
                </a:solidFill>
              </a:rPr>
              <a:t>Avantages</a:t>
            </a:r>
          </a:p>
          <a:p>
            <a:r>
              <a:rPr lang="fr-FR" dirty="0"/>
              <a:t>Diminution de la mortalité spécifique (15-20%)</a:t>
            </a:r>
          </a:p>
          <a:p>
            <a:endParaRPr lang="fr-FR" dirty="0"/>
          </a:p>
          <a:p>
            <a:r>
              <a:rPr lang="fr-FR" dirty="0"/>
              <a:t>Moins de chimio </a:t>
            </a:r>
          </a:p>
          <a:p>
            <a:pPr marL="457200" lvl="1" indent="0">
              <a:buNone/>
            </a:pPr>
            <a:r>
              <a:rPr lang="fr-FR" dirty="0"/>
              <a:t>(34% vs 53%)</a:t>
            </a:r>
          </a:p>
          <a:p>
            <a:r>
              <a:rPr lang="fr-FR" dirty="0"/>
              <a:t>+ de chirurgie conservatrice</a:t>
            </a:r>
          </a:p>
          <a:p>
            <a:pPr marL="457200" lvl="1" indent="0">
              <a:buNone/>
            </a:pPr>
            <a:r>
              <a:rPr lang="fr-FR" dirty="0"/>
              <a:t>(mastectomie : 18% vs 30%)</a:t>
            </a:r>
          </a:p>
          <a:p>
            <a:pPr marL="457200" lvl="1" indent="0">
              <a:buNone/>
            </a:pPr>
            <a:endParaRPr lang="fr-FR" dirty="0"/>
          </a:p>
          <a:p>
            <a:r>
              <a:rPr lang="fr-FR" dirty="0"/>
              <a:t>Exigences qualité (radiologue agréé, matériel vérifié)</a:t>
            </a:r>
          </a:p>
          <a:p>
            <a:endParaRPr lang="fr-FR" dirty="0"/>
          </a:p>
        </p:txBody>
      </p:sp>
      <p:sp>
        <p:nvSpPr>
          <p:cNvPr id="7" name="Espace réservé du contenu 6">
            <a:extLst>
              <a:ext uri="{FF2B5EF4-FFF2-40B4-BE49-F238E27FC236}">
                <a16:creationId xmlns:a16="http://schemas.microsoft.com/office/drawing/2014/main" id="{16BD8732-0A62-AA45-949B-8C6111527279}"/>
              </a:ext>
            </a:extLst>
          </p:cNvPr>
          <p:cNvSpPr>
            <a:spLocks noGrp="1"/>
          </p:cNvSpPr>
          <p:nvPr>
            <p:ph sz="half" idx="2"/>
          </p:nvPr>
        </p:nvSpPr>
        <p:spPr>
          <a:xfrm>
            <a:off x="4852175" y="1125762"/>
            <a:ext cx="4102254" cy="5034408"/>
          </a:xfrm>
        </p:spPr>
        <p:txBody>
          <a:bodyPr>
            <a:normAutofit lnSpcReduction="10000"/>
          </a:bodyPr>
          <a:lstStyle/>
          <a:p>
            <a:pPr marL="0" indent="0" algn="ctr">
              <a:buNone/>
            </a:pPr>
            <a:r>
              <a:rPr lang="fr-FR" b="1" dirty="0">
                <a:solidFill>
                  <a:srgbClr val="D6722E"/>
                </a:solidFill>
              </a:rPr>
              <a:t>Inconvénients</a:t>
            </a:r>
          </a:p>
          <a:p>
            <a:r>
              <a:rPr lang="fr-FR" dirty="0"/>
              <a:t>Faux négatifs = cancer intervalle (0,2%)</a:t>
            </a:r>
          </a:p>
          <a:p>
            <a:endParaRPr lang="fr-FR" dirty="0"/>
          </a:p>
          <a:p>
            <a:r>
              <a:rPr lang="fr-FR" dirty="0"/>
              <a:t>Faux positifs (&lt;10%)</a:t>
            </a:r>
          </a:p>
          <a:p>
            <a:endParaRPr lang="fr-FR" dirty="0"/>
          </a:p>
          <a:p>
            <a:r>
              <a:rPr lang="fr-FR" dirty="0"/>
              <a:t>Angoisse, douleurs</a:t>
            </a:r>
          </a:p>
          <a:p>
            <a:pPr marL="457200" lvl="1" indent="0">
              <a:buNone/>
            </a:pPr>
            <a:r>
              <a:rPr lang="fr-FR" dirty="0"/>
              <a:t>(attente 2</a:t>
            </a:r>
            <a:r>
              <a:rPr lang="fr-FR" baseline="30000" dirty="0"/>
              <a:t>ème</a:t>
            </a:r>
            <a:r>
              <a:rPr lang="fr-FR" dirty="0"/>
              <a:t> lecture=2 semaines)</a:t>
            </a:r>
          </a:p>
          <a:p>
            <a:r>
              <a:rPr lang="fr-FR" dirty="0"/>
              <a:t>Exposition rayons X</a:t>
            </a:r>
          </a:p>
          <a:p>
            <a:pPr marL="457200" lvl="1" indent="0">
              <a:buNone/>
            </a:pPr>
            <a:r>
              <a:rPr lang="fr-FR" dirty="0"/>
              <a:t>(cancer induit &lt;1/10000-0)</a:t>
            </a:r>
          </a:p>
          <a:p>
            <a:endParaRPr lang="fr-FR" dirty="0"/>
          </a:p>
        </p:txBody>
      </p:sp>
    </p:spTree>
    <p:extLst>
      <p:ext uri="{BB962C8B-B14F-4D97-AF65-F5344CB8AC3E}">
        <p14:creationId xmlns:p14="http://schemas.microsoft.com/office/powerpoint/2010/main" val="20740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Le paradoxe du dépistage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Espace réservé du contenu 12">
            <a:extLst>
              <a:ext uri="{FF2B5EF4-FFF2-40B4-BE49-F238E27FC236}">
                <a16:creationId xmlns:a16="http://schemas.microsoft.com/office/drawing/2014/main" id="{0629619C-B7EE-4140-8E51-3413D644575D}"/>
              </a:ext>
            </a:extLst>
          </p:cNvPr>
          <p:cNvSpPr>
            <a:spLocks noGrp="1"/>
          </p:cNvSpPr>
          <p:nvPr>
            <p:ph idx="1"/>
          </p:nvPr>
        </p:nvSpPr>
        <p:spPr>
          <a:xfrm>
            <a:off x="628650" y="1081668"/>
            <a:ext cx="7886700" cy="5095295"/>
          </a:xfrm>
        </p:spPr>
        <p:txBody>
          <a:bodyPr>
            <a:normAutofit lnSpcReduction="10000"/>
          </a:bodyPr>
          <a:lstStyle/>
          <a:p>
            <a:pPr marL="0" lvl="0" indent="0" fontAlgn="base">
              <a:lnSpc>
                <a:spcPct val="100000"/>
              </a:lnSpc>
              <a:spcBef>
                <a:spcPct val="20000"/>
              </a:spcBef>
              <a:spcAft>
                <a:spcPct val="0"/>
              </a:spcAft>
              <a:buClr>
                <a:srgbClr val="CC9900"/>
              </a:buClr>
              <a:buSzPct val="65000"/>
              <a:buNone/>
              <a:defRPr/>
            </a:pPr>
            <a:r>
              <a:rPr lang="fr-FR" altLang="fr-FR" sz="2000" dirty="0">
                <a:solidFill>
                  <a:srgbClr val="000000"/>
                </a:solidFill>
                <a:latin typeface="Arial" panose="020B0604020202020204" pitchFamily="34" charset="0"/>
                <a:ea typeface="ＭＳ Ｐゴシック" panose="020B0600070205080204" pitchFamily="34" charset="-128"/>
              </a:rPr>
              <a:t>Sur 1 000 femmes de plus de 50 ans ayant une mammographie tous les 2 ans </a:t>
            </a:r>
            <a:r>
              <a:rPr lang="fr-FR" altLang="fr-FR" sz="2000" dirty="0">
                <a:solidFill>
                  <a:srgbClr val="006633"/>
                </a:solidFill>
                <a:latin typeface="Arial" panose="020B0604020202020204" pitchFamily="34" charset="0"/>
                <a:ea typeface="ＭＳ Ｐゴシック" panose="020B0600070205080204" pitchFamily="34" charset="-128"/>
              </a:rPr>
              <a:t>pendant 10 ans</a:t>
            </a:r>
            <a:r>
              <a:rPr lang="fr-FR" altLang="fr-FR" sz="2000" dirty="0">
                <a:solidFill>
                  <a:srgbClr val="000000"/>
                </a:solidFill>
                <a:latin typeface="Arial" panose="020B0604020202020204" pitchFamily="34" charset="0"/>
                <a:ea typeface="ＭＳ Ｐゴシック" panose="020B0600070205080204" pitchFamily="34" charset="-128"/>
              </a:rPr>
              <a:t> :</a:t>
            </a:r>
          </a:p>
          <a:p>
            <a:pPr marL="0" lvl="0" indent="0" fontAlgn="base">
              <a:lnSpc>
                <a:spcPct val="100000"/>
              </a:lnSpc>
              <a:spcBef>
                <a:spcPct val="20000"/>
              </a:spcBef>
              <a:spcAft>
                <a:spcPct val="0"/>
              </a:spcAft>
              <a:buClr>
                <a:srgbClr val="CC9900"/>
              </a:buClr>
              <a:buSzPct val="65000"/>
              <a:buNone/>
              <a:defRPr/>
            </a:pPr>
            <a:endParaRPr lang="fr-FR" altLang="fr-FR" sz="2000" dirty="0">
              <a:solidFill>
                <a:srgbClr val="000000"/>
              </a:solidFill>
              <a:latin typeface="Arial" panose="020B0604020202020204" pitchFamily="34" charset="0"/>
              <a:ea typeface="ＭＳ Ｐゴシック" panose="020B0600070205080204" pitchFamily="34" charset="-128"/>
            </a:endParaRP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32 femmes développeront un cancer du sein</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29 pourront être dépistées et recevront un traitement plus limité</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6633"/>
                </a:solidFill>
                <a:latin typeface="Arial" panose="020B0604020202020204" pitchFamily="34" charset="0"/>
                <a:ea typeface="ＭＳ Ｐゴシック" panose="020B0600070205080204" pitchFamily="34" charset="-128"/>
              </a:rPr>
              <a:t>4 décès sur 12 seront évités</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200 femmes subiront des examens complémentaires inutiles dont 40 une biopsie chirurgicale </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25 femmes auront un diagnostic connu 3 ans plus tôt sans modification du pronostic  </a:t>
            </a:r>
          </a:p>
          <a:p>
            <a:pPr marL="742950" lvl="1" indent="-285750" fontAlgn="base">
              <a:lnSpc>
                <a:spcPct val="100000"/>
              </a:lnSpc>
              <a:spcBef>
                <a:spcPct val="0"/>
              </a:spcBef>
              <a:spcAft>
                <a:spcPct val="0"/>
              </a:spcAft>
              <a:buClr>
                <a:srgbClr val="3B812F"/>
              </a:buClr>
              <a:buSzPct val="60000"/>
              <a:buFont typeface="Wingdings" pitchFamily="2" charset="2"/>
              <a:buChar char="q"/>
              <a:defRPr/>
            </a:pPr>
            <a:r>
              <a:rPr lang="fr-FR" altLang="fr-FR" sz="2000" dirty="0">
                <a:solidFill>
                  <a:srgbClr val="000000"/>
                </a:solidFill>
                <a:latin typeface="Arial" panose="020B0604020202020204" pitchFamily="34" charset="0"/>
                <a:ea typeface="ＭＳ Ｐゴシック" panose="020B0600070205080204" pitchFamily="34" charset="-128"/>
              </a:rPr>
              <a:t>3 femmes seront rassurées à tort </a:t>
            </a:r>
          </a:p>
          <a:p>
            <a:pPr lvl="2" fontAlgn="base">
              <a:lnSpc>
                <a:spcPct val="13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250 a un bénéfice réel : (décès évité)</a:t>
            </a:r>
          </a:p>
          <a:p>
            <a:pPr lvl="2" fontAlgn="base">
              <a:lnSpc>
                <a:spcPct val="10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40 au plus a un bénéfice potentiel </a:t>
            </a:r>
          </a:p>
          <a:p>
            <a:pPr lvl="2" fontAlgn="base">
              <a:lnSpc>
                <a:spcPct val="100000"/>
              </a:lnSpc>
              <a:spcBef>
                <a:spcPct val="0"/>
              </a:spcBef>
              <a:spcAft>
                <a:spcPct val="0"/>
              </a:spcAft>
              <a:buClr>
                <a:srgbClr val="CC9900"/>
              </a:buClr>
              <a:buSzPct val="65000"/>
              <a:buFont typeface="Wingdings" pitchFamily="2" charset="2"/>
              <a:buChar char="à"/>
              <a:defRPr/>
            </a:pPr>
            <a:r>
              <a:rPr lang="fr-FR" altLang="fr-FR" sz="1800" b="1" dirty="0">
                <a:solidFill>
                  <a:srgbClr val="006633"/>
                </a:solidFill>
                <a:latin typeface="Arial" panose="020B0604020202020204" pitchFamily="34" charset="0"/>
                <a:ea typeface="ＭＳ Ｐゴシック" panose="020B0600070205080204" pitchFamily="34" charset="-128"/>
                <a:sym typeface="Wingdings" pitchFamily="2" charset="2"/>
              </a:rPr>
              <a:t>1 / 23 a un inconvénient notable !  </a:t>
            </a:r>
          </a:p>
          <a:p>
            <a:pPr marL="742950" lvl="1" indent="-285750" fontAlgn="base">
              <a:lnSpc>
                <a:spcPct val="100000"/>
              </a:lnSpc>
              <a:spcBef>
                <a:spcPct val="0"/>
              </a:spcBef>
              <a:spcAft>
                <a:spcPct val="0"/>
              </a:spcAft>
              <a:buClr>
                <a:srgbClr val="3B812F"/>
              </a:buClr>
              <a:buSzPct val="60000"/>
              <a:buNone/>
              <a:defRPr/>
            </a:pPr>
            <a:endParaRPr lang="fr-FR" altLang="fr-FR" sz="2000" b="1" dirty="0">
              <a:solidFill>
                <a:srgbClr val="000000"/>
              </a:solidFill>
              <a:latin typeface="Arial" panose="020B0604020202020204" pitchFamily="34" charset="0"/>
              <a:ea typeface="ＭＳ Ｐゴシック" panose="020B0600070205080204" pitchFamily="34" charset="-128"/>
              <a:sym typeface="Wingdings" pitchFamily="2" charset="2"/>
            </a:endParaRPr>
          </a:p>
          <a:p>
            <a:pPr marL="742950" lvl="1" indent="-285750" fontAlgn="base">
              <a:lnSpc>
                <a:spcPct val="100000"/>
              </a:lnSpc>
              <a:spcBef>
                <a:spcPct val="0"/>
              </a:spcBef>
              <a:spcAft>
                <a:spcPct val="0"/>
              </a:spcAft>
              <a:buClr>
                <a:srgbClr val="3B812F"/>
              </a:buClr>
              <a:buSzPct val="60000"/>
              <a:buNone/>
              <a:defRPr/>
            </a:pPr>
            <a:r>
              <a:rPr lang="fr-FR" altLang="fr-FR" sz="2000" b="1" dirty="0">
                <a:solidFill>
                  <a:srgbClr val="000000"/>
                </a:solidFill>
                <a:latin typeface="Arial" panose="020B0604020202020204" pitchFamily="34" charset="0"/>
                <a:ea typeface="ＭＳ Ｐゴシック" panose="020B0600070205080204" pitchFamily="34" charset="-128"/>
                <a:sym typeface="Wingdings" pitchFamily="2" charset="2"/>
              </a:rPr>
              <a:t>Pourtant l’impact de santé publique est important</a:t>
            </a:r>
            <a:r>
              <a:rPr lang="fr-FR" altLang="fr-FR" sz="2000" b="1" dirty="0">
                <a:solidFill>
                  <a:srgbClr val="006633"/>
                </a:solidFill>
                <a:latin typeface="Arial" panose="020B0604020202020204" pitchFamily="34" charset="0"/>
                <a:ea typeface="ＭＳ Ｐゴシック" panose="020B0600070205080204" pitchFamily="34" charset="-128"/>
                <a:sym typeface="Wingdings" pitchFamily="2" charset="2"/>
              </a:rPr>
              <a:t> : réduction de 30% du nombre de décès par cancer du sein   </a:t>
            </a:r>
          </a:p>
          <a:p>
            <a:endParaRPr lang="fr-FR" dirty="0"/>
          </a:p>
        </p:txBody>
      </p:sp>
      <p:pic>
        <p:nvPicPr>
          <p:cNvPr id="14" name="Image 13">
            <a:extLst>
              <a:ext uri="{FF2B5EF4-FFF2-40B4-BE49-F238E27FC236}">
                <a16:creationId xmlns:a16="http://schemas.microsoft.com/office/drawing/2014/main" id="{B56C6723-F528-1D46-8EEF-EFDB06839884}"/>
              </a:ext>
            </a:extLst>
          </p:cNvPr>
          <p:cNvPicPr>
            <a:picLocks noChangeAspect="1"/>
          </p:cNvPicPr>
          <p:nvPr/>
        </p:nvPicPr>
        <p:blipFill>
          <a:blip r:embed="rId2"/>
          <a:stretch>
            <a:fillRect/>
          </a:stretch>
        </p:blipFill>
        <p:spPr>
          <a:xfrm>
            <a:off x="8251902" y="165554"/>
            <a:ext cx="673601" cy="668123"/>
          </a:xfrm>
          <a:prstGeom prst="rect">
            <a:avLst/>
          </a:prstGeom>
        </p:spPr>
      </p:pic>
    </p:spTree>
    <p:extLst>
      <p:ext uri="{BB962C8B-B14F-4D97-AF65-F5344CB8AC3E}">
        <p14:creationId xmlns:p14="http://schemas.microsoft.com/office/powerpoint/2010/main" val="328911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b="1" dirty="0">
                <a:solidFill>
                  <a:srgbClr val="D6722E"/>
                </a:solidFill>
                <a:latin typeface="Calibri" pitchFamily="34" charset="0"/>
                <a:cs typeface="Arial" charset="0"/>
              </a:rPr>
              <a:t>Examen clinique + mammographie</a:t>
            </a:r>
            <a:r>
              <a:rPr lang="fr-FR" sz="2400" dirty="0">
                <a:solidFill>
                  <a:prstClr val="black"/>
                </a:solidFill>
                <a:latin typeface="Calibri" pitchFamily="34" charset="0"/>
                <a:cs typeface="Arial" charset="0"/>
              </a:rPr>
              <a:t>, radiologue agréé</a:t>
            </a:r>
            <a:endParaRPr lang="fr-FR" sz="2400" b="1" dirty="0">
              <a:latin typeface="Calibri" pitchFamily="34" charset="0"/>
              <a:cs typeface="Arial" charset="0"/>
            </a:endParaRPr>
          </a:p>
          <a:p>
            <a:pPr lvl="0">
              <a:spcBef>
                <a:spcPct val="50000"/>
              </a:spcBef>
              <a:buFontTx/>
              <a:buChar char="•"/>
              <a:defRPr/>
            </a:pPr>
            <a:r>
              <a:rPr lang="fr-FR" sz="2400" dirty="0">
                <a:solidFill>
                  <a:prstClr val="black"/>
                </a:solidFill>
                <a:latin typeface="Calibri" pitchFamily="34" charset="0"/>
                <a:cs typeface="Arial" charset="0"/>
              </a:rPr>
              <a:t>Femmes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2 ans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a:t>
            </a:r>
            <a:r>
              <a:rPr lang="fr-FR" sz="2400" dirty="0">
                <a:latin typeface="Calibri" pitchFamily="34" charset="0"/>
                <a:cs typeface="Arial" charset="0"/>
              </a:rPr>
              <a:t>test à 2 ans, sauf symptômes intervallaires</a:t>
            </a:r>
            <a:endParaRPr lang="fr-FR" sz="2400" dirty="0">
              <a:solidFill>
                <a:srgbClr val="D6722E"/>
              </a:solidFill>
              <a:latin typeface="Calibri" pitchFamily="34" charset="0"/>
              <a:cs typeface="Arial" charset="0"/>
            </a:endParaRP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biopsie. </a:t>
            </a:r>
            <a:r>
              <a:rPr lang="fr-FR" sz="2400" b="1" dirty="0">
                <a:solidFill>
                  <a:srgbClr val="D6722E"/>
                </a:solidFill>
                <a:latin typeface="Calibri" pitchFamily="34" charset="0"/>
                <a:cs typeface="Arial" charset="0"/>
              </a:rPr>
              <a:t>Cancer &gt; 80%</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6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Dépistage du cancer colorectal - 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Cancer colorectal (CCR) = </a:t>
            </a:r>
            <a:r>
              <a:rPr lang="fr-FR" sz="2400" b="1" dirty="0">
                <a:solidFill>
                  <a:srgbClr val="D6722E"/>
                </a:solidFill>
                <a:latin typeface="Calibri" pitchFamily="34" charset="0"/>
                <a:cs typeface="Arial" charset="0"/>
              </a:rPr>
              <a:t>enjeux de santé publique</a:t>
            </a:r>
          </a:p>
          <a:p>
            <a:pPr marL="457200" lvl="1" indent="0">
              <a:spcBef>
                <a:spcPct val="50000"/>
              </a:spcBef>
              <a:defRPr/>
            </a:pPr>
            <a:r>
              <a:rPr lang="fr-FR" sz="2400" dirty="0">
                <a:solidFill>
                  <a:prstClr val="black"/>
                </a:solidFill>
                <a:latin typeface="Calibri" pitchFamily="34" charset="0"/>
                <a:cs typeface="Arial" charset="0"/>
              </a:rPr>
              <a:t>- 43 000 nouveaux cas / an (3</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cause)</a:t>
            </a:r>
          </a:p>
          <a:p>
            <a:pPr marL="457200" lvl="1" indent="0">
              <a:spcBef>
                <a:spcPct val="50000"/>
              </a:spcBef>
              <a:defRPr/>
            </a:pPr>
            <a:r>
              <a:rPr lang="fr-FR" sz="2400" dirty="0">
                <a:solidFill>
                  <a:prstClr val="black"/>
                </a:solidFill>
                <a:latin typeface="Calibri" pitchFamily="34" charset="0"/>
                <a:cs typeface="Arial" charset="0"/>
              </a:rPr>
              <a:t>- 17 000 décès / an (2</a:t>
            </a:r>
            <a:r>
              <a:rPr lang="fr-FR" sz="2400" baseline="30000" dirty="0">
                <a:solidFill>
                  <a:prstClr val="black"/>
                </a:solidFill>
                <a:latin typeface="Calibri" pitchFamily="34" charset="0"/>
                <a:cs typeface="Arial" charset="0"/>
              </a:rPr>
              <a:t>ème</a:t>
            </a:r>
            <a:r>
              <a:rPr lang="fr-FR" sz="2400" dirty="0">
                <a:solidFill>
                  <a:prstClr val="black"/>
                </a:solidFill>
                <a:latin typeface="Calibri" pitchFamily="34" charset="0"/>
                <a:cs typeface="Arial" charset="0"/>
              </a:rPr>
              <a:t> cause)</a:t>
            </a:r>
          </a:p>
          <a:p>
            <a:pPr lvl="0">
              <a:spcBef>
                <a:spcPct val="50000"/>
              </a:spcBef>
              <a:buFontTx/>
              <a:buChar char="•"/>
              <a:defRPr/>
            </a:pPr>
            <a:r>
              <a:rPr lang="fr-FR" sz="2400" dirty="0">
                <a:solidFill>
                  <a:prstClr val="black"/>
                </a:solidFill>
                <a:latin typeface="Calibri" pitchFamily="34" charset="0"/>
                <a:cs typeface="Arial" charset="0"/>
              </a:rPr>
              <a:t> Histoire naturelle connue et phase </a:t>
            </a:r>
            <a:r>
              <a:rPr lang="fr-FR" sz="2400" dirty="0" err="1">
                <a:solidFill>
                  <a:prstClr val="black"/>
                </a:solidFill>
                <a:latin typeface="Calibri" pitchFamily="34" charset="0"/>
                <a:cs typeface="Arial" charset="0"/>
              </a:rPr>
              <a:t>pré-clinique</a:t>
            </a:r>
            <a:r>
              <a:rPr lang="fr-FR" sz="2400" dirty="0">
                <a:solidFill>
                  <a:prstClr val="black"/>
                </a:solidFill>
                <a:latin typeface="Calibri" pitchFamily="34" charset="0"/>
                <a:cs typeface="Arial" charset="0"/>
              </a:rPr>
              <a:t> longue</a:t>
            </a:r>
          </a:p>
          <a:p>
            <a:pPr>
              <a:spcBef>
                <a:spcPct val="50000"/>
              </a:spcBef>
              <a:buFontTx/>
              <a:buChar char="•"/>
              <a:defRPr/>
            </a:pPr>
            <a:r>
              <a:rPr lang="fr-FR" sz="2400" dirty="0">
                <a:solidFill>
                  <a:prstClr val="black"/>
                </a:solidFill>
                <a:latin typeface="Calibri" pitchFamily="34" charset="0"/>
                <a:cs typeface="Arial" charset="0"/>
              </a:rPr>
              <a:t>Principe du test :  test immunologique de recherche de </a:t>
            </a:r>
            <a:r>
              <a:rPr lang="fr-FR" sz="2400" b="1" dirty="0">
                <a:solidFill>
                  <a:srgbClr val="D6722E"/>
                </a:solidFill>
                <a:latin typeface="Calibri" pitchFamily="34" charset="0"/>
                <a:cs typeface="Arial" charset="0"/>
              </a:rPr>
              <a:t>sang occulte dans les selles </a:t>
            </a:r>
            <a:r>
              <a:rPr lang="fr-FR" sz="2400" b="1" dirty="0">
                <a:latin typeface="Calibri" pitchFamily="34" charset="0"/>
                <a:cs typeface="Arial" charset="0"/>
              </a:rPr>
              <a:t>(FIT)</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lvl="0">
              <a:spcBef>
                <a:spcPct val="50000"/>
              </a:spcBef>
              <a:buFontTx/>
              <a:buChar char="•"/>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Population cible : personnes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lvl="0">
              <a:spcBef>
                <a:spcPct val="50000"/>
              </a:spcBef>
              <a:buFontTx/>
              <a:buChar char="•"/>
              <a:defRPr/>
            </a:pPr>
            <a:r>
              <a:rPr lang="fr-FR" sz="2400" dirty="0">
                <a:solidFill>
                  <a:prstClr val="black"/>
                </a:solidFill>
                <a:latin typeface="Calibri" pitchFamily="34" charset="0"/>
                <a:cs typeface="Arial" charset="0"/>
              </a:rPr>
              <a:t>Invitation par les autorités de santé, </a:t>
            </a:r>
            <a:r>
              <a:rPr lang="fr-FR" sz="2400" b="1" dirty="0">
                <a:solidFill>
                  <a:srgbClr val="D6722E"/>
                </a:solidFill>
                <a:latin typeface="Calibri" pitchFamily="34" charset="0"/>
                <a:cs typeface="Arial" charset="0"/>
              </a:rPr>
              <a:t>tous les 2 ans</a:t>
            </a:r>
            <a:r>
              <a:rPr lang="fr-FR" sz="2400" dirty="0">
                <a:solidFill>
                  <a:srgbClr val="D6722E"/>
                </a:solidFill>
                <a:latin typeface="Calibri" pitchFamily="34" charset="0"/>
                <a:cs typeface="Arial" charset="0"/>
              </a:rPr>
              <a:t>, </a:t>
            </a:r>
            <a:r>
              <a:rPr lang="fr-FR" sz="2400" dirty="0">
                <a:latin typeface="Calibri" pitchFamily="34" charset="0"/>
                <a:cs typeface="Arial" charset="0"/>
              </a:rPr>
              <a:t>gratuit</a:t>
            </a:r>
            <a:r>
              <a:rPr lang="fr-FR" sz="2400" b="1" dirty="0">
                <a:solidFill>
                  <a:srgbClr val="D6722E"/>
                </a:solidFill>
                <a:latin typeface="Calibri" pitchFamily="34" charset="0"/>
                <a:cs typeface="Arial" charset="0"/>
              </a:rPr>
              <a:t> </a:t>
            </a:r>
          </a:p>
          <a:p>
            <a:pPr marL="457200" lvl="1" indent="0">
              <a:spcBef>
                <a:spcPct val="50000"/>
              </a:spcBef>
              <a:defRPr/>
            </a:pPr>
            <a:r>
              <a:rPr lang="fr-FR" sz="2400" dirty="0">
                <a:solidFill>
                  <a:prstClr val="black"/>
                </a:solidFill>
                <a:latin typeface="Calibri" pitchFamily="34" charset="0"/>
                <a:cs typeface="Arial" charset="0"/>
              </a:rPr>
              <a:t>(2 relances à 5 et 12 mois)</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84804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3669402" cy="461665"/>
          </a:xfrm>
          <a:prstGeom prst="rect">
            <a:avLst/>
          </a:prstGeom>
          <a:noFill/>
          <a:ln w="28575">
            <a:solidFill>
              <a:schemeClr val="accent1"/>
            </a:solidFill>
          </a:ln>
        </p:spPr>
        <p:txBody>
          <a:bodyPr wrap="none" rtlCol="0">
            <a:spAutoFit/>
          </a:bodyPr>
          <a:lstStyle/>
          <a:p>
            <a:r>
              <a:rPr lang="fr-FR" sz="2400" dirty="0"/>
              <a:t>Evaluation du risque de CCR</a:t>
            </a:r>
          </a:p>
        </p:txBody>
      </p:sp>
      <p:sp>
        <p:nvSpPr>
          <p:cNvPr id="12" name="ZoneTexte 11">
            <a:extLst>
              <a:ext uri="{FF2B5EF4-FFF2-40B4-BE49-F238E27FC236}">
                <a16:creationId xmlns:a16="http://schemas.microsoft.com/office/drawing/2014/main" id="{39074150-F55D-C94B-9259-41500E73425D}"/>
              </a:ext>
            </a:extLst>
          </p:cNvPr>
          <p:cNvSpPr txBox="1"/>
          <p:nvPr/>
        </p:nvSpPr>
        <p:spPr>
          <a:xfrm>
            <a:off x="6102915" y="3262661"/>
            <a:ext cx="2556284" cy="830997"/>
          </a:xfrm>
          <a:prstGeom prst="rect">
            <a:avLst/>
          </a:prstGeom>
          <a:noFill/>
          <a:ln w="28575">
            <a:solidFill>
              <a:srgbClr val="D6722E"/>
            </a:solidFill>
          </a:ln>
        </p:spPr>
        <p:txBody>
          <a:bodyPr wrap="square" rtlCol="0">
            <a:spAutoFit/>
          </a:bodyPr>
          <a:lstStyle/>
          <a:p>
            <a:pPr algn="ctr"/>
            <a:r>
              <a:rPr lang="fr-FR" sz="2400" dirty="0"/>
              <a:t>Consultation </a:t>
            </a:r>
          </a:p>
          <a:p>
            <a:pPr algn="ctr"/>
            <a:r>
              <a:rPr lang="fr-FR" sz="2400" dirty="0"/>
              <a:t>gastro-entérologie</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75608686-1AA9-FA41-AE76-4525E0527A35}"/>
              </a:ext>
            </a:extLst>
          </p:cNvPr>
          <p:cNvCxnSpPr>
            <a:cxnSpLocks/>
          </p:cNvCxnSpPr>
          <p:nvPr/>
        </p:nvCxnSpPr>
        <p:spPr>
          <a:xfrm>
            <a:off x="6255489" y="2840713"/>
            <a:ext cx="0" cy="298055"/>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4DE5AFB-1EA3-4948-84EF-21F0371326BE}"/>
              </a:ext>
            </a:extLst>
          </p:cNvPr>
          <p:cNvSpPr txBox="1"/>
          <p:nvPr/>
        </p:nvSpPr>
        <p:spPr>
          <a:xfrm>
            <a:off x="6293038" y="2800746"/>
            <a:ext cx="2411750" cy="369332"/>
          </a:xfrm>
          <a:prstGeom prst="rect">
            <a:avLst/>
          </a:prstGeom>
          <a:noFill/>
        </p:spPr>
        <p:txBody>
          <a:bodyPr wrap="none" rtlCol="0">
            <a:spAutoFit/>
          </a:bodyPr>
          <a:lstStyle/>
          <a:p>
            <a:r>
              <a:rPr lang="fr-FR" b="1" dirty="0">
                <a:solidFill>
                  <a:srgbClr val="595959"/>
                </a:solidFill>
              </a:rPr>
              <a:t>Risque élevé/très élevé</a:t>
            </a:r>
          </a:p>
        </p:txBody>
      </p:sp>
      <p:pic>
        <p:nvPicPr>
          <p:cNvPr id="31" name="Image 30">
            <a:extLst>
              <a:ext uri="{FF2B5EF4-FFF2-40B4-BE49-F238E27FC236}">
                <a16:creationId xmlns:a16="http://schemas.microsoft.com/office/drawing/2014/main" id="{9D9C64A9-A6D4-CC49-8BE2-A41F74A29B1C}"/>
              </a:ext>
            </a:extLst>
          </p:cNvPr>
          <p:cNvPicPr>
            <a:picLocks noChangeAspect="1"/>
          </p:cNvPicPr>
          <p:nvPr/>
        </p:nvPicPr>
        <p:blipFill>
          <a:blip r:embed="rId3"/>
          <a:stretch>
            <a:fillRect/>
          </a:stretch>
        </p:blipFill>
        <p:spPr>
          <a:xfrm>
            <a:off x="2703845" y="3060388"/>
            <a:ext cx="987209" cy="1018909"/>
          </a:xfrm>
          <a:prstGeom prst="rect">
            <a:avLst/>
          </a:prstGeom>
        </p:spPr>
      </p:pic>
      <p:sp>
        <p:nvSpPr>
          <p:cNvPr id="32" name="ZoneTexte 31">
            <a:extLst>
              <a:ext uri="{FF2B5EF4-FFF2-40B4-BE49-F238E27FC236}">
                <a16:creationId xmlns:a16="http://schemas.microsoft.com/office/drawing/2014/main" id="{8A2600D9-E27B-4848-8C73-FA47B470EB92}"/>
              </a:ext>
            </a:extLst>
          </p:cNvPr>
          <p:cNvSpPr txBox="1"/>
          <p:nvPr/>
        </p:nvSpPr>
        <p:spPr>
          <a:xfrm>
            <a:off x="830581" y="4196128"/>
            <a:ext cx="7997702" cy="1938992"/>
          </a:xfrm>
          <a:prstGeom prst="rect">
            <a:avLst/>
          </a:prstGeom>
          <a:noFill/>
        </p:spPr>
        <p:txBody>
          <a:bodyPr wrap="none" rtlCol="0">
            <a:spAutoFit/>
          </a:bodyPr>
          <a:lstStyle/>
          <a:p>
            <a:pPr marL="342900" indent="-342900">
              <a:buFont typeface="+mj-lt"/>
              <a:buAutoNum type="arabicPeriod"/>
            </a:pPr>
            <a:r>
              <a:rPr lang="fr-FR" sz="2400" dirty="0"/>
              <a:t>Pas de </a:t>
            </a:r>
            <a:r>
              <a:rPr lang="fr-FR" sz="2400" b="1" dirty="0">
                <a:solidFill>
                  <a:srgbClr val="D6722E"/>
                </a:solidFill>
              </a:rPr>
              <a:t>symptômes</a:t>
            </a:r>
            <a:r>
              <a:rPr lang="fr-FR" sz="2400" dirty="0"/>
              <a:t> (troubles transit, rectorragies)</a:t>
            </a:r>
          </a:p>
          <a:p>
            <a:pPr marL="342900" indent="-342900">
              <a:buFont typeface="+mj-lt"/>
              <a:buAutoNum type="arabicPeriod"/>
            </a:pPr>
            <a:r>
              <a:rPr lang="fr-FR" sz="2400" dirty="0"/>
              <a:t>Pas d’</a:t>
            </a:r>
            <a:r>
              <a:rPr lang="fr-FR" sz="2400" b="1" dirty="0">
                <a:solidFill>
                  <a:srgbClr val="D6722E"/>
                </a:solidFill>
              </a:rPr>
              <a:t>antécédents</a:t>
            </a:r>
          </a:p>
          <a:p>
            <a:pPr lvl="1"/>
            <a:r>
              <a:rPr lang="fr-FR" sz="2400" dirty="0"/>
              <a:t>- Personnel : </a:t>
            </a:r>
            <a:r>
              <a:rPr lang="fr-FR" sz="2200" dirty="0"/>
              <a:t>adénome, CCR, maladies inflammatoires intestin </a:t>
            </a:r>
          </a:p>
          <a:p>
            <a:pPr lvl="1"/>
            <a:r>
              <a:rPr lang="fr-FR" sz="2400" dirty="0"/>
              <a:t>- Familial 1</a:t>
            </a:r>
            <a:r>
              <a:rPr lang="fr-FR" sz="2400" baseline="30000" dirty="0"/>
              <a:t>er</a:t>
            </a:r>
            <a:r>
              <a:rPr lang="fr-FR" sz="2400" dirty="0"/>
              <a:t> degré, avant 60 ans : </a:t>
            </a:r>
            <a:r>
              <a:rPr lang="fr-FR" sz="2200" dirty="0"/>
              <a:t>adénome (&gt;1cm), CCR</a:t>
            </a:r>
          </a:p>
          <a:p>
            <a:pPr marL="342900" indent="-342900">
              <a:buFont typeface="+mj-lt"/>
              <a:buAutoNum type="arabicPeriod"/>
            </a:pPr>
            <a:r>
              <a:rPr lang="fr-FR" sz="2400" dirty="0"/>
              <a:t>Syndrome </a:t>
            </a:r>
            <a:r>
              <a:rPr lang="fr-FR" sz="2400" b="1" dirty="0">
                <a:solidFill>
                  <a:srgbClr val="D6722E"/>
                </a:solidFill>
              </a:rPr>
              <a:t>génétique</a:t>
            </a:r>
            <a:r>
              <a:rPr lang="fr-FR" sz="2400" dirty="0"/>
              <a:t> : </a:t>
            </a:r>
            <a:r>
              <a:rPr lang="fr-FR" sz="2200" dirty="0"/>
              <a:t>Lynch, polypose </a:t>
            </a:r>
            <a:r>
              <a:rPr lang="fr-FR" sz="2200" dirty="0" err="1"/>
              <a:t>adénomateuse</a:t>
            </a:r>
            <a:r>
              <a:rPr lang="fr-FR" sz="2200" dirty="0"/>
              <a:t> familiale</a:t>
            </a:r>
          </a:p>
        </p:txBody>
      </p:sp>
      <p:sp>
        <p:nvSpPr>
          <p:cNvPr id="33" name="ZoneTexte 32">
            <a:extLst>
              <a:ext uri="{FF2B5EF4-FFF2-40B4-BE49-F238E27FC236}">
                <a16:creationId xmlns:a16="http://schemas.microsoft.com/office/drawing/2014/main" id="{76EE8E51-C6DD-A541-8A00-3F099E0B5CF1}"/>
              </a:ext>
            </a:extLst>
          </p:cNvPr>
          <p:cNvSpPr txBox="1"/>
          <p:nvPr/>
        </p:nvSpPr>
        <p:spPr>
          <a:xfrm>
            <a:off x="395536" y="2054930"/>
            <a:ext cx="1797095" cy="646331"/>
          </a:xfrm>
          <a:prstGeom prst="rect">
            <a:avLst/>
          </a:prstGeom>
          <a:noFill/>
        </p:spPr>
        <p:txBody>
          <a:bodyPr wrap="none" rtlCol="0">
            <a:spAutoFit/>
          </a:bodyPr>
          <a:lstStyle/>
          <a:p>
            <a:r>
              <a:rPr lang="fr-FR" dirty="0"/>
              <a:t>En ligne </a:t>
            </a:r>
            <a:r>
              <a:rPr lang="fr-FR" i="1" dirty="0"/>
              <a:t>ou</a:t>
            </a:r>
          </a:p>
          <a:p>
            <a:r>
              <a:rPr lang="fr-FR" dirty="0"/>
              <a:t>Méd. Généraliste</a:t>
            </a:r>
          </a:p>
        </p:txBody>
      </p:sp>
    </p:spTree>
    <p:extLst>
      <p:ext uri="{BB962C8B-B14F-4D97-AF65-F5344CB8AC3E}">
        <p14:creationId xmlns:p14="http://schemas.microsoft.com/office/powerpoint/2010/main" val="141696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Organisation du parcours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4" name="ZoneTexte 3">
            <a:extLst>
              <a:ext uri="{FF2B5EF4-FFF2-40B4-BE49-F238E27FC236}">
                <a16:creationId xmlns:a16="http://schemas.microsoft.com/office/drawing/2014/main" id="{24764596-8B9C-DA40-84F5-FB33A25400B4}"/>
              </a:ext>
            </a:extLst>
          </p:cNvPr>
          <p:cNvSpPr txBox="1"/>
          <p:nvPr/>
        </p:nvSpPr>
        <p:spPr>
          <a:xfrm>
            <a:off x="3854192" y="1137927"/>
            <a:ext cx="1368708" cy="461665"/>
          </a:xfrm>
          <a:prstGeom prst="rect">
            <a:avLst/>
          </a:prstGeom>
          <a:noFill/>
          <a:ln w="28575">
            <a:solidFill>
              <a:schemeClr val="accent1"/>
            </a:solidFill>
          </a:ln>
        </p:spPr>
        <p:txBody>
          <a:bodyPr wrap="none" rtlCol="0">
            <a:spAutoFit/>
          </a:bodyPr>
          <a:lstStyle/>
          <a:p>
            <a:r>
              <a:rPr lang="fr-FR" sz="2400" dirty="0"/>
              <a:t>Invitation</a:t>
            </a:r>
          </a:p>
        </p:txBody>
      </p:sp>
      <p:sp>
        <p:nvSpPr>
          <p:cNvPr id="11" name="ZoneTexte 10">
            <a:extLst>
              <a:ext uri="{FF2B5EF4-FFF2-40B4-BE49-F238E27FC236}">
                <a16:creationId xmlns:a16="http://schemas.microsoft.com/office/drawing/2014/main" id="{5A2163D2-4438-1441-A66C-0637678A9874}"/>
              </a:ext>
            </a:extLst>
          </p:cNvPr>
          <p:cNvSpPr txBox="1"/>
          <p:nvPr/>
        </p:nvSpPr>
        <p:spPr>
          <a:xfrm>
            <a:off x="2703845" y="2147264"/>
            <a:ext cx="3669402" cy="461665"/>
          </a:xfrm>
          <a:prstGeom prst="rect">
            <a:avLst/>
          </a:prstGeom>
          <a:noFill/>
          <a:ln w="28575">
            <a:solidFill>
              <a:schemeClr val="accent1"/>
            </a:solidFill>
          </a:ln>
        </p:spPr>
        <p:txBody>
          <a:bodyPr wrap="none" rtlCol="0">
            <a:spAutoFit/>
          </a:bodyPr>
          <a:lstStyle/>
          <a:p>
            <a:r>
              <a:rPr lang="fr-FR" sz="2400" dirty="0"/>
              <a:t>Evaluation du risque de CCR</a:t>
            </a:r>
          </a:p>
        </p:txBody>
      </p:sp>
      <p:sp>
        <p:nvSpPr>
          <p:cNvPr id="13" name="ZoneTexte 12">
            <a:extLst>
              <a:ext uri="{FF2B5EF4-FFF2-40B4-BE49-F238E27FC236}">
                <a16:creationId xmlns:a16="http://schemas.microsoft.com/office/drawing/2014/main" id="{C9427B4C-D249-634C-B8BA-F39B3316B521}"/>
              </a:ext>
            </a:extLst>
          </p:cNvPr>
          <p:cNvSpPr txBox="1"/>
          <p:nvPr/>
        </p:nvSpPr>
        <p:spPr>
          <a:xfrm>
            <a:off x="786306" y="4503806"/>
            <a:ext cx="5894627" cy="461665"/>
          </a:xfrm>
          <a:prstGeom prst="rect">
            <a:avLst/>
          </a:prstGeom>
          <a:noFill/>
          <a:ln w="28575">
            <a:solidFill>
              <a:srgbClr val="002060"/>
            </a:solidFill>
          </a:ln>
        </p:spPr>
        <p:txBody>
          <a:bodyPr wrap="none" rtlCol="0">
            <a:spAutoFit/>
          </a:bodyPr>
          <a:lstStyle/>
          <a:p>
            <a:r>
              <a:rPr lang="fr-FR" sz="2400" dirty="0"/>
              <a:t>Réalisation du test au domicile et envoi postal</a:t>
            </a:r>
          </a:p>
        </p:txBody>
      </p:sp>
      <p:sp>
        <p:nvSpPr>
          <p:cNvPr id="14" name="ZoneTexte 13">
            <a:extLst>
              <a:ext uri="{FF2B5EF4-FFF2-40B4-BE49-F238E27FC236}">
                <a16:creationId xmlns:a16="http://schemas.microsoft.com/office/drawing/2014/main" id="{972E1798-0A64-6241-8FAC-B79FF7712A4E}"/>
              </a:ext>
            </a:extLst>
          </p:cNvPr>
          <p:cNvSpPr txBox="1"/>
          <p:nvPr/>
        </p:nvSpPr>
        <p:spPr>
          <a:xfrm>
            <a:off x="786306" y="3325025"/>
            <a:ext cx="3539815" cy="461665"/>
          </a:xfrm>
          <a:prstGeom prst="rect">
            <a:avLst/>
          </a:prstGeom>
          <a:noFill/>
          <a:ln w="28575">
            <a:solidFill>
              <a:srgbClr val="00B050"/>
            </a:solidFill>
          </a:ln>
        </p:spPr>
        <p:txBody>
          <a:bodyPr wrap="none" rtlCol="0">
            <a:spAutoFit/>
          </a:bodyPr>
          <a:lstStyle/>
          <a:p>
            <a:r>
              <a:rPr lang="fr-FR" sz="2400" dirty="0"/>
              <a:t>Remise/envoi kit dépistage</a:t>
            </a:r>
          </a:p>
        </p:txBody>
      </p:sp>
      <p:sp>
        <p:nvSpPr>
          <p:cNvPr id="15" name="ZoneTexte 14">
            <a:extLst>
              <a:ext uri="{FF2B5EF4-FFF2-40B4-BE49-F238E27FC236}">
                <a16:creationId xmlns:a16="http://schemas.microsoft.com/office/drawing/2014/main" id="{C5757D43-9154-2F4A-8374-3944CEAF46EA}"/>
              </a:ext>
            </a:extLst>
          </p:cNvPr>
          <p:cNvSpPr txBox="1"/>
          <p:nvPr/>
        </p:nvSpPr>
        <p:spPr>
          <a:xfrm>
            <a:off x="786305" y="5504474"/>
            <a:ext cx="5894627" cy="461665"/>
          </a:xfrm>
          <a:prstGeom prst="rect">
            <a:avLst/>
          </a:prstGeom>
          <a:noFill/>
          <a:ln w="28575">
            <a:solidFill>
              <a:srgbClr val="00B050"/>
            </a:solidFill>
          </a:ln>
        </p:spPr>
        <p:txBody>
          <a:bodyPr wrap="square" rtlCol="0">
            <a:spAutoFit/>
          </a:bodyPr>
          <a:lstStyle/>
          <a:p>
            <a:r>
              <a:rPr lang="fr-FR" sz="2400" dirty="0"/>
              <a:t>Résultats au patient + médecin généraliste</a:t>
            </a:r>
          </a:p>
        </p:txBody>
      </p:sp>
      <p:sp>
        <p:nvSpPr>
          <p:cNvPr id="7" name="ZoneTexte 6">
            <a:extLst>
              <a:ext uri="{FF2B5EF4-FFF2-40B4-BE49-F238E27FC236}">
                <a16:creationId xmlns:a16="http://schemas.microsoft.com/office/drawing/2014/main" id="{55561A32-41A0-2345-8E18-65F32CE20C1A}"/>
              </a:ext>
            </a:extLst>
          </p:cNvPr>
          <p:cNvSpPr txBox="1"/>
          <p:nvPr/>
        </p:nvSpPr>
        <p:spPr>
          <a:xfrm>
            <a:off x="6892211" y="5555104"/>
            <a:ext cx="729687" cy="461665"/>
          </a:xfrm>
          <a:prstGeom prst="rect">
            <a:avLst/>
          </a:prstGeom>
          <a:noFill/>
        </p:spPr>
        <p:txBody>
          <a:bodyPr wrap="none" rtlCol="0">
            <a:spAutoFit/>
          </a:bodyPr>
          <a:lstStyle/>
          <a:p>
            <a:r>
              <a:rPr lang="fr-FR" sz="2400" dirty="0">
                <a:solidFill>
                  <a:srgbClr val="595959"/>
                </a:solidFill>
              </a:rPr>
              <a:t>J + 3</a:t>
            </a:r>
          </a:p>
        </p:txBody>
      </p:sp>
      <p:cxnSp>
        <p:nvCxnSpPr>
          <p:cNvPr id="17" name="Connecteur droit avec flèche 16">
            <a:extLst>
              <a:ext uri="{FF2B5EF4-FFF2-40B4-BE49-F238E27FC236}">
                <a16:creationId xmlns:a16="http://schemas.microsoft.com/office/drawing/2014/main" id="{0DF85E7D-B2FB-204D-B029-DB428F8845E6}"/>
              </a:ext>
            </a:extLst>
          </p:cNvPr>
          <p:cNvCxnSpPr>
            <a:cxnSpLocks/>
          </p:cNvCxnSpPr>
          <p:nvPr/>
        </p:nvCxnSpPr>
        <p:spPr>
          <a:xfrm>
            <a:off x="4538546" y="1683834"/>
            <a:ext cx="0" cy="379142"/>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C954F0D2-AF61-3549-B9F7-02A9B6796A1C}"/>
              </a:ext>
            </a:extLst>
          </p:cNvPr>
          <p:cNvCxnSpPr>
            <a:cxnSpLocks/>
          </p:cNvCxnSpPr>
          <p:nvPr/>
        </p:nvCxnSpPr>
        <p:spPr>
          <a:xfrm>
            <a:off x="3252439" y="2838374"/>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5A9061AA-ABFA-3B49-815C-DD0665683F38}"/>
              </a:ext>
            </a:extLst>
          </p:cNvPr>
          <p:cNvSpPr txBox="1"/>
          <p:nvPr/>
        </p:nvSpPr>
        <p:spPr>
          <a:xfrm>
            <a:off x="1084858" y="2805893"/>
            <a:ext cx="2167581" cy="369332"/>
          </a:xfrm>
          <a:prstGeom prst="rect">
            <a:avLst/>
          </a:prstGeom>
          <a:noFill/>
        </p:spPr>
        <p:txBody>
          <a:bodyPr wrap="none" rtlCol="0">
            <a:spAutoFit/>
          </a:bodyPr>
          <a:lstStyle/>
          <a:p>
            <a:r>
              <a:rPr lang="fr-FR" b="1" dirty="0">
                <a:solidFill>
                  <a:srgbClr val="595959"/>
                </a:solidFill>
              </a:rPr>
              <a:t>Risque faible/moyen</a:t>
            </a:r>
          </a:p>
        </p:txBody>
      </p:sp>
      <p:cxnSp>
        <p:nvCxnSpPr>
          <p:cNvPr id="28" name="Connecteur droit avec flèche 27">
            <a:extLst>
              <a:ext uri="{FF2B5EF4-FFF2-40B4-BE49-F238E27FC236}">
                <a16:creationId xmlns:a16="http://schemas.microsoft.com/office/drawing/2014/main" id="{0DAA7DDA-3FBB-1343-9058-32974C9AA9AA}"/>
              </a:ext>
            </a:extLst>
          </p:cNvPr>
          <p:cNvCxnSpPr>
            <a:cxnSpLocks/>
          </p:cNvCxnSpPr>
          <p:nvPr/>
        </p:nvCxnSpPr>
        <p:spPr>
          <a:xfrm>
            <a:off x="2703844" y="3992383"/>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B2CD208-CD19-DE4C-97ED-AE8E8B003658}"/>
              </a:ext>
            </a:extLst>
          </p:cNvPr>
          <p:cNvCxnSpPr>
            <a:cxnSpLocks/>
          </p:cNvCxnSpPr>
          <p:nvPr/>
        </p:nvCxnSpPr>
        <p:spPr>
          <a:xfrm>
            <a:off x="2703843" y="5067985"/>
            <a:ext cx="1" cy="408909"/>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E242C01E-CD3B-454D-9A2F-812D5E5C4F3B}"/>
              </a:ext>
            </a:extLst>
          </p:cNvPr>
          <p:cNvSpPr txBox="1"/>
          <p:nvPr/>
        </p:nvSpPr>
        <p:spPr>
          <a:xfrm>
            <a:off x="6780574" y="4598156"/>
            <a:ext cx="910827" cy="461665"/>
          </a:xfrm>
          <a:prstGeom prst="rect">
            <a:avLst/>
          </a:prstGeom>
          <a:noFill/>
        </p:spPr>
        <p:txBody>
          <a:bodyPr wrap="none" rtlCol="0">
            <a:spAutoFit/>
          </a:bodyPr>
          <a:lstStyle/>
          <a:p>
            <a:r>
              <a:rPr lang="fr-FR" sz="2400" dirty="0">
                <a:solidFill>
                  <a:srgbClr val="595959"/>
                </a:solidFill>
              </a:rPr>
              <a:t>&lt; 24H</a:t>
            </a:r>
          </a:p>
        </p:txBody>
      </p:sp>
      <p:pic>
        <p:nvPicPr>
          <p:cNvPr id="3" name="Image 2">
            <a:extLst>
              <a:ext uri="{FF2B5EF4-FFF2-40B4-BE49-F238E27FC236}">
                <a16:creationId xmlns:a16="http://schemas.microsoft.com/office/drawing/2014/main" id="{FB9225F8-4247-504B-9768-FB4A6AC1D1F4}"/>
              </a:ext>
            </a:extLst>
          </p:cNvPr>
          <p:cNvPicPr>
            <a:picLocks noChangeAspect="1"/>
          </p:cNvPicPr>
          <p:nvPr/>
        </p:nvPicPr>
        <p:blipFill>
          <a:blip r:embed="rId3"/>
          <a:stretch>
            <a:fillRect/>
          </a:stretch>
        </p:blipFill>
        <p:spPr>
          <a:xfrm>
            <a:off x="6815307" y="1329982"/>
            <a:ext cx="841363" cy="3189249"/>
          </a:xfrm>
          <a:prstGeom prst="rect">
            <a:avLst/>
          </a:prstGeom>
        </p:spPr>
      </p:pic>
      <p:pic>
        <p:nvPicPr>
          <p:cNvPr id="16" name="Image 15">
            <a:extLst>
              <a:ext uri="{FF2B5EF4-FFF2-40B4-BE49-F238E27FC236}">
                <a16:creationId xmlns:a16="http://schemas.microsoft.com/office/drawing/2014/main" id="{E9C8CAE6-AD7D-A749-8845-1FAD00D1DA26}"/>
              </a:ext>
            </a:extLst>
          </p:cNvPr>
          <p:cNvPicPr>
            <a:picLocks noChangeAspect="1"/>
          </p:cNvPicPr>
          <p:nvPr/>
        </p:nvPicPr>
        <p:blipFill>
          <a:blip r:embed="rId4"/>
          <a:stretch>
            <a:fillRect/>
          </a:stretch>
        </p:blipFill>
        <p:spPr>
          <a:xfrm>
            <a:off x="8026863" y="1348735"/>
            <a:ext cx="835570" cy="3122620"/>
          </a:xfrm>
          <a:prstGeom prst="rect">
            <a:avLst/>
          </a:prstGeom>
        </p:spPr>
      </p:pic>
    </p:spTree>
    <p:extLst>
      <p:ext uri="{BB962C8B-B14F-4D97-AF65-F5344CB8AC3E}">
        <p14:creationId xmlns:p14="http://schemas.microsoft.com/office/powerpoint/2010/main" val="134090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du test et conduite à tenir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3" name="ZoneTexte 2">
            <a:extLst>
              <a:ext uri="{FF2B5EF4-FFF2-40B4-BE49-F238E27FC236}">
                <a16:creationId xmlns:a16="http://schemas.microsoft.com/office/drawing/2014/main" id="{3F5089A4-4636-5F42-8FD9-40E7C8E60690}"/>
              </a:ext>
            </a:extLst>
          </p:cNvPr>
          <p:cNvSpPr txBox="1"/>
          <p:nvPr/>
        </p:nvSpPr>
        <p:spPr>
          <a:xfrm>
            <a:off x="1115122" y="1271238"/>
            <a:ext cx="2007220" cy="954107"/>
          </a:xfrm>
          <a:prstGeom prst="rect">
            <a:avLst/>
          </a:prstGeom>
          <a:solidFill>
            <a:srgbClr val="00B050"/>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96%</a:t>
            </a:r>
          </a:p>
        </p:txBody>
      </p:sp>
      <p:cxnSp>
        <p:nvCxnSpPr>
          <p:cNvPr id="7" name="Connecteur droit avec flèche 6">
            <a:extLst>
              <a:ext uri="{FF2B5EF4-FFF2-40B4-BE49-F238E27FC236}">
                <a16:creationId xmlns:a16="http://schemas.microsoft.com/office/drawing/2014/main" id="{BAAA1324-DCE9-1E47-8F29-D3AD68E2327C}"/>
              </a:ext>
            </a:extLst>
          </p:cNvPr>
          <p:cNvCxnSpPr/>
          <p:nvPr/>
        </p:nvCxnSpPr>
        <p:spPr>
          <a:xfrm>
            <a:off x="2118732"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3E86DE7-3497-874F-B0FC-E44DEAC5BB53}"/>
              </a:ext>
            </a:extLst>
          </p:cNvPr>
          <p:cNvSpPr txBox="1"/>
          <p:nvPr/>
        </p:nvSpPr>
        <p:spPr>
          <a:xfrm>
            <a:off x="522173" y="3597087"/>
            <a:ext cx="3193118" cy="830997"/>
          </a:xfrm>
          <a:prstGeom prst="rect">
            <a:avLst/>
          </a:prstGeom>
          <a:noFill/>
          <a:ln w="25400">
            <a:solidFill>
              <a:srgbClr val="00B050"/>
            </a:solidFill>
          </a:ln>
        </p:spPr>
        <p:txBody>
          <a:bodyPr wrap="none" rtlCol="0">
            <a:spAutoFit/>
          </a:bodyPr>
          <a:lstStyle/>
          <a:p>
            <a:pPr algn="ctr"/>
            <a:r>
              <a:rPr lang="fr-FR" sz="2400" dirty="0"/>
              <a:t>Nouveau test dépistage </a:t>
            </a:r>
          </a:p>
          <a:p>
            <a:pPr algn="ctr"/>
            <a:r>
              <a:rPr lang="fr-FR" sz="2400" dirty="0"/>
              <a:t>dans 2 ans</a:t>
            </a:r>
          </a:p>
        </p:txBody>
      </p:sp>
    </p:spTree>
    <p:extLst>
      <p:ext uri="{BB962C8B-B14F-4D97-AF65-F5344CB8AC3E}">
        <p14:creationId xmlns:p14="http://schemas.microsoft.com/office/powerpoint/2010/main" val="127927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err="1">
                <a:solidFill>
                  <a:srgbClr val="EA9A56"/>
                </a:solidFill>
                <a:latin typeface="Calibri"/>
                <a:cs typeface="Arial" pitchFamily="34" charset="0"/>
              </a:rPr>
              <a:t>Pré-requis</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Biostatistiques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 sensibilité, spécificité, VPP, VPN</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lvl="0">
              <a:spcBef>
                <a:spcPct val="50000"/>
              </a:spcBef>
              <a:buClr>
                <a:schemeClr val="tx1"/>
              </a:buClr>
              <a:buFontTx/>
              <a:buChar char="•"/>
              <a:defRPr/>
            </a:pPr>
            <a:r>
              <a:rPr lang="fr-FR" sz="2400" dirty="0">
                <a:solidFill>
                  <a:prstClr val="black"/>
                </a:solidFill>
                <a:latin typeface="Calibri" pitchFamily="34" charset="0"/>
                <a:cs typeface="Arial" charset="0"/>
              </a:rPr>
              <a:t>Spécificité = probabilité d’obtenir un test – chez non-malades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lang="fr-FR" sz="2400" dirty="0">
              <a:solidFill>
                <a:prstClr val="black"/>
              </a:solidFill>
              <a:latin typeface="Calibri" pitchFamily="34" charset="0"/>
              <a:cs typeface="Arial" charset="0"/>
            </a:endParaRPr>
          </a:p>
          <a:p>
            <a:pPr lvl="0">
              <a:spcBef>
                <a:spcPct val="50000"/>
              </a:spcBef>
              <a:buClr>
                <a:schemeClr val="tx1"/>
              </a:buClr>
              <a:buFontTx/>
              <a:buChar char="•"/>
              <a:defRPr/>
            </a:pPr>
            <a:r>
              <a:rPr lang="fr-FR" sz="2400" dirty="0">
                <a:solidFill>
                  <a:prstClr val="black"/>
                </a:solidFill>
                <a:latin typeface="Calibri" pitchFamily="34" charset="0"/>
                <a:cs typeface="Arial" charset="0"/>
              </a:rPr>
              <a:t>Sensibilité = probabilité d’obtenir un test + si maladie présente </a:t>
            </a: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Tree>
    <p:extLst>
      <p:ext uri="{BB962C8B-B14F-4D97-AF65-F5344CB8AC3E}">
        <p14:creationId xmlns:p14="http://schemas.microsoft.com/office/powerpoint/2010/main" val="97679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du test et conduite à tenir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3" name="ZoneTexte 2">
            <a:extLst>
              <a:ext uri="{FF2B5EF4-FFF2-40B4-BE49-F238E27FC236}">
                <a16:creationId xmlns:a16="http://schemas.microsoft.com/office/drawing/2014/main" id="{3F5089A4-4636-5F42-8FD9-40E7C8E60690}"/>
              </a:ext>
            </a:extLst>
          </p:cNvPr>
          <p:cNvSpPr txBox="1"/>
          <p:nvPr/>
        </p:nvSpPr>
        <p:spPr>
          <a:xfrm>
            <a:off x="1115122" y="1271238"/>
            <a:ext cx="2007220" cy="954107"/>
          </a:xfrm>
          <a:prstGeom prst="rect">
            <a:avLst/>
          </a:prstGeom>
          <a:solidFill>
            <a:srgbClr val="00B050"/>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96%</a:t>
            </a:r>
          </a:p>
        </p:txBody>
      </p:sp>
      <p:sp>
        <p:nvSpPr>
          <p:cNvPr id="11" name="ZoneTexte 10">
            <a:extLst>
              <a:ext uri="{FF2B5EF4-FFF2-40B4-BE49-F238E27FC236}">
                <a16:creationId xmlns:a16="http://schemas.microsoft.com/office/drawing/2014/main" id="{068EB801-9098-424C-9BFE-7D732834D40C}"/>
              </a:ext>
            </a:extLst>
          </p:cNvPr>
          <p:cNvSpPr txBox="1"/>
          <p:nvPr/>
        </p:nvSpPr>
        <p:spPr>
          <a:xfrm>
            <a:off x="5512606" y="1248935"/>
            <a:ext cx="2007220" cy="954107"/>
          </a:xfrm>
          <a:prstGeom prst="rect">
            <a:avLst/>
          </a:prstGeom>
          <a:solidFill>
            <a:srgbClr val="D6722E"/>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4%</a:t>
            </a:r>
          </a:p>
        </p:txBody>
      </p:sp>
      <p:cxnSp>
        <p:nvCxnSpPr>
          <p:cNvPr id="7" name="Connecteur droit avec flèche 6">
            <a:extLst>
              <a:ext uri="{FF2B5EF4-FFF2-40B4-BE49-F238E27FC236}">
                <a16:creationId xmlns:a16="http://schemas.microsoft.com/office/drawing/2014/main" id="{BAAA1324-DCE9-1E47-8F29-D3AD68E2327C}"/>
              </a:ext>
            </a:extLst>
          </p:cNvPr>
          <p:cNvCxnSpPr/>
          <p:nvPr/>
        </p:nvCxnSpPr>
        <p:spPr>
          <a:xfrm>
            <a:off x="2118732"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3E86DE7-3497-874F-B0FC-E44DEAC5BB53}"/>
              </a:ext>
            </a:extLst>
          </p:cNvPr>
          <p:cNvSpPr txBox="1"/>
          <p:nvPr/>
        </p:nvSpPr>
        <p:spPr>
          <a:xfrm>
            <a:off x="522173" y="3597087"/>
            <a:ext cx="3193118" cy="830997"/>
          </a:xfrm>
          <a:prstGeom prst="rect">
            <a:avLst/>
          </a:prstGeom>
          <a:noFill/>
          <a:ln w="25400">
            <a:solidFill>
              <a:srgbClr val="00B050"/>
            </a:solidFill>
          </a:ln>
        </p:spPr>
        <p:txBody>
          <a:bodyPr wrap="none" rtlCol="0">
            <a:spAutoFit/>
          </a:bodyPr>
          <a:lstStyle/>
          <a:p>
            <a:pPr algn="ctr"/>
            <a:r>
              <a:rPr lang="fr-FR" sz="2400" dirty="0"/>
              <a:t>Nouveau test dépistage </a:t>
            </a:r>
          </a:p>
          <a:p>
            <a:pPr algn="ctr"/>
            <a:r>
              <a:rPr lang="fr-FR" sz="2400" dirty="0"/>
              <a:t>dans 2 ans</a:t>
            </a:r>
          </a:p>
        </p:txBody>
      </p:sp>
      <p:cxnSp>
        <p:nvCxnSpPr>
          <p:cNvPr id="13" name="Connecteur droit avec flèche 12">
            <a:extLst>
              <a:ext uri="{FF2B5EF4-FFF2-40B4-BE49-F238E27FC236}">
                <a16:creationId xmlns:a16="http://schemas.microsoft.com/office/drawing/2014/main" id="{089A1980-A385-CB47-8AE3-446FFC34A4B8}"/>
              </a:ext>
            </a:extLst>
          </p:cNvPr>
          <p:cNvCxnSpPr/>
          <p:nvPr/>
        </p:nvCxnSpPr>
        <p:spPr>
          <a:xfrm>
            <a:off x="6503348" y="2352905"/>
            <a:ext cx="0" cy="1025913"/>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DBF88AB-F556-A949-BEE7-C2E7C163D605}"/>
              </a:ext>
            </a:extLst>
          </p:cNvPr>
          <p:cNvSpPr txBox="1"/>
          <p:nvPr/>
        </p:nvSpPr>
        <p:spPr>
          <a:xfrm>
            <a:off x="5619239" y="3597087"/>
            <a:ext cx="1793953" cy="523220"/>
          </a:xfrm>
          <a:prstGeom prst="rect">
            <a:avLst/>
          </a:prstGeom>
          <a:noFill/>
          <a:ln w="25400">
            <a:solidFill>
              <a:srgbClr val="00B050"/>
            </a:solidFill>
          </a:ln>
        </p:spPr>
        <p:txBody>
          <a:bodyPr wrap="none" rtlCol="0">
            <a:spAutoFit/>
          </a:bodyPr>
          <a:lstStyle/>
          <a:p>
            <a:pPr algn="ctr"/>
            <a:r>
              <a:rPr lang="fr-FR" sz="2800" b="1" dirty="0"/>
              <a:t>Coloscopie</a:t>
            </a:r>
          </a:p>
        </p:txBody>
      </p:sp>
      <p:pic>
        <p:nvPicPr>
          <p:cNvPr id="15" name="Image 14">
            <a:extLst>
              <a:ext uri="{FF2B5EF4-FFF2-40B4-BE49-F238E27FC236}">
                <a16:creationId xmlns:a16="http://schemas.microsoft.com/office/drawing/2014/main" id="{FFB8D01F-B86F-364C-8165-ACD4C23DE068}"/>
              </a:ext>
            </a:extLst>
          </p:cNvPr>
          <p:cNvPicPr>
            <a:picLocks noChangeAspect="1"/>
          </p:cNvPicPr>
          <p:nvPr/>
        </p:nvPicPr>
        <p:blipFill>
          <a:blip r:embed="rId3"/>
          <a:stretch>
            <a:fillRect/>
          </a:stretch>
        </p:blipFill>
        <p:spPr>
          <a:xfrm>
            <a:off x="268832" y="5119007"/>
            <a:ext cx="534741" cy="551912"/>
          </a:xfrm>
          <a:prstGeom prst="rect">
            <a:avLst/>
          </a:prstGeom>
        </p:spPr>
      </p:pic>
      <p:sp>
        <p:nvSpPr>
          <p:cNvPr id="16" name="Rectangle 15">
            <a:extLst>
              <a:ext uri="{FF2B5EF4-FFF2-40B4-BE49-F238E27FC236}">
                <a16:creationId xmlns:a16="http://schemas.microsoft.com/office/drawing/2014/main" id="{D803DB56-3640-7549-89BD-8F4E7AC03106}"/>
              </a:ext>
            </a:extLst>
          </p:cNvPr>
          <p:cNvSpPr/>
          <p:nvPr/>
        </p:nvSpPr>
        <p:spPr>
          <a:xfrm>
            <a:off x="903249" y="5027414"/>
            <a:ext cx="3021980" cy="646331"/>
          </a:xfrm>
          <a:prstGeom prst="rect">
            <a:avLst/>
          </a:prstGeom>
          <a:ln w="19050">
            <a:solidFill>
              <a:srgbClr val="D6722E"/>
            </a:solidFill>
          </a:ln>
        </p:spPr>
        <p:txBody>
          <a:bodyPr wrap="square">
            <a:spAutoFit/>
          </a:bodyPr>
          <a:lstStyle/>
          <a:p>
            <a:pPr algn="ctr"/>
            <a:r>
              <a:rPr lang="fr-FR" dirty="0"/>
              <a:t>Information à donner : </a:t>
            </a:r>
          </a:p>
          <a:p>
            <a:pPr algn="ctr"/>
            <a:r>
              <a:rPr lang="fr-FR" dirty="0"/>
              <a:t>si symptômes dans </a:t>
            </a:r>
            <a:r>
              <a:rPr lang="fr-FR" b="1" dirty="0">
                <a:solidFill>
                  <a:srgbClr val="D6722E"/>
                </a:solidFill>
              </a:rPr>
              <a:t>l’intervalle</a:t>
            </a:r>
          </a:p>
        </p:txBody>
      </p:sp>
      <p:cxnSp>
        <p:nvCxnSpPr>
          <p:cNvPr id="17" name="Connecteur droit avec flèche 16">
            <a:extLst>
              <a:ext uri="{FF2B5EF4-FFF2-40B4-BE49-F238E27FC236}">
                <a16:creationId xmlns:a16="http://schemas.microsoft.com/office/drawing/2014/main" id="{6E3418CA-B357-8340-9500-D53AF85C42E8}"/>
              </a:ext>
            </a:extLst>
          </p:cNvPr>
          <p:cNvCxnSpPr>
            <a:cxnSpLocks/>
          </p:cNvCxnSpPr>
          <p:nvPr/>
        </p:nvCxnSpPr>
        <p:spPr>
          <a:xfrm flipV="1">
            <a:off x="4122272" y="4226312"/>
            <a:ext cx="1196860" cy="785121"/>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1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Résultats de la coloscopie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1" name="ZoneTexte 10">
            <a:extLst>
              <a:ext uri="{FF2B5EF4-FFF2-40B4-BE49-F238E27FC236}">
                <a16:creationId xmlns:a16="http://schemas.microsoft.com/office/drawing/2014/main" id="{068EB801-9098-424C-9BFE-7D732834D40C}"/>
              </a:ext>
            </a:extLst>
          </p:cNvPr>
          <p:cNvSpPr txBox="1"/>
          <p:nvPr/>
        </p:nvSpPr>
        <p:spPr>
          <a:xfrm>
            <a:off x="3694957" y="1151746"/>
            <a:ext cx="2007220" cy="954107"/>
          </a:xfrm>
          <a:prstGeom prst="rect">
            <a:avLst/>
          </a:prstGeom>
          <a:solidFill>
            <a:srgbClr val="D6722E"/>
          </a:solidFill>
        </p:spPr>
        <p:txBody>
          <a:bodyPr wrap="square" rtlCol="0">
            <a:spAutoFit/>
          </a:bodyPr>
          <a:lstStyle/>
          <a:p>
            <a:pPr algn="ctr"/>
            <a:r>
              <a:rPr lang="fr-FR" sz="3200" b="1" dirty="0">
                <a:solidFill>
                  <a:schemeClr val="bg1"/>
                </a:solidFill>
              </a:rPr>
              <a:t>Test +</a:t>
            </a:r>
          </a:p>
          <a:p>
            <a:pPr algn="ctr"/>
            <a:r>
              <a:rPr lang="fr-FR" sz="2400" b="1" dirty="0">
                <a:solidFill>
                  <a:schemeClr val="bg1"/>
                </a:solidFill>
              </a:rPr>
              <a:t>4%</a:t>
            </a:r>
          </a:p>
        </p:txBody>
      </p:sp>
      <p:cxnSp>
        <p:nvCxnSpPr>
          <p:cNvPr id="13" name="Connecteur droit avec flèche 12">
            <a:extLst>
              <a:ext uri="{FF2B5EF4-FFF2-40B4-BE49-F238E27FC236}">
                <a16:creationId xmlns:a16="http://schemas.microsoft.com/office/drawing/2014/main" id="{089A1980-A385-CB47-8AE3-446FFC34A4B8}"/>
              </a:ext>
            </a:extLst>
          </p:cNvPr>
          <p:cNvCxnSpPr>
            <a:cxnSpLocks/>
          </p:cNvCxnSpPr>
          <p:nvPr/>
        </p:nvCxnSpPr>
        <p:spPr>
          <a:xfrm flipH="1">
            <a:off x="4685698" y="2255716"/>
            <a:ext cx="1" cy="264460"/>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DBF88AB-F556-A949-BEE7-C2E7C163D605}"/>
              </a:ext>
            </a:extLst>
          </p:cNvPr>
          <p:cNvSpPr txBox="1"/>
          <p:nvPr/>
        </p:nvSpPr>
        <p:spPr>
          <a:xfrm>
            <a:off x="3788721" y="2625207"/>
            <a:ext cx="1793953" cy="523220"/>
          </a:xfrm>
          <a:prstGeom prst="rect">
            <a:avLst/>
          </a:prstGeom>
          <a:noFill/>
          <a:ln w="25400">
            <a:solidFill>
              <a:srgbClr val="00B050"/>
            </a:solidFill>
          </a:ln>
        </p:spPr>
        <p:txBody>
          <a:bodyPr wrap="none" rtlCol="0">
            <a:spAutoFit/>
          </a:bodyPr>
          <a:lstStyle/>
          <a:p>
            <a:pPr algn="ctr"/>
            <a:r>
              <a:rPr lang="fr-FR" sz="2800" b="1" dirty="0"/>
              <a:t>Coloscopie</a:t>
            </a:r>
          </a:p>
        </p:txBody>
      </p:sp>
      <p:cxnSp>
        <p:nvCxnSpPr>
          <p:cNvPr id="18" name="Connecteur droit avec flèche 17">
            <a:extLst>
              <a:ext uri="{FF2B5EF4-FFF2-40B4-BE49-F238E27FC236}">
                <a16:creationId xmlns:a16="http://schemas.microsoft.com/office/drawing/2014/main" id="{7FC11F7A-82B4-4843-9884-6EA91E42DEE1}"/>
              </a:ext>
            </a:extLst>
          </p:cNvPr>
          <p:cNvCxnSpPr>
            <a:cxnSpLocks/>
          </p:cNvCxnSpPr>
          <p:nvPr/>
        </p:nvCxnSpPr>
        <p:spPr>
          <a:xfrm flipH="1">
            <a:off x="4698567" y="3224773"/>
            <a:ext cx="2" cy="292986"/>
          </a:xfrm>
          <a:prstGeom prst="straightConnector1">
            <a:avLst/>
          </a:prstGeom>
          <a:ln w="1905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5F2AD83-2619-0B44-8062-F2B557A84B32}"/>
              </a:ext>
            </a:extLst>
          </p:cNvPr>
          <p:cNvSpPr txBox="1"/>
          <p:nvPr/>
        </p:nvSpPr>
        <p:spPr>
          <a:xfrm>
            <a:off x="6264103" y="2702151"/>
            <a:ext cx="2217017" cy="369332"/>
          </a:xfrm>
          <a:prstGeom prst="rect">
            <a:avLst/>
          </a:prstGeom>
          <a:noFill/>
        </p:spPr>
        <p:txBody>
          <a:bodyPr wrap="none" rtlCol="0">
            <a:spAutoFit/>
          </a:bodyPr>
          <a:lstStyle/>
          <a:p>
            <a:r>
              <a:rPr lang="fr-FR" b="1" dirty="0">
                <a:solidFill>
                  <a:srgbClr val="595959"/>
                </a:solidFill>
              </a:rPr>
              <a:t>Complications &lt; 0,1%</a:t>
            </a:r>
          </a:p>
        </p:txBody>
      </p:sp>
      <p:graphicFrame>
        <p:nvGraphicFramePr>
          <p:cNvPr id="20" name="Graphique 19">
            <a:extLst>
              <a:ext uri="{FF2B5EF4-FFF2-40B4-BE49-F238E27FC236}">
                <a16:creationId xmlns:a16="http://schemas.microsoft.com/office/drawing/2014/main" id="{C8050C24-CCDB-D14B-B10D-0AF9DE71497E}"/>
              </a:ext>
            </a:extLst>
          </p:cNvPr>
          <p:cNvGraphicFramePr/>
          <p:nvPr/>
        </p:nvGraphicFramePr>
        <p:xfrm>
          <a:off x="2189326" y="3594105"/>
          <a:ext cx="5018482" cy="3147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82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975123"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Test immunologique </a:t>
            </a:r>
            <a:r>
              <a:rPr lang="fr-FR" sz="2400" b="1" dirty="0">
                <a:solidFill>
                  <a:srgbClr val="D6722E"/>
                </a:solidFill>
                <a:latin typeface="Calibri" pitchFamily="34" charset="0"/>
                <a:cs typeface="Arial" charset="0"/>
              </a:rPr>
              <a:t>sang occulte dans les selles </a:t>
            </a:r>
            <a:r>
              <a:rPr lang="fr-FR" sz="2400" b="1" dirty="0">
                <a:latin typeface="Calibri" pitchFamily="34" charset="0"/>
                <a:cs typeface="Arial" charset="0"/>
              </a:rPr>
              <a:t>(FIT)</a:t>
            </a:r>
          </a:p>
          <a:p>
            <a:pPr lvl="0">
              <a:spcBef>
                <a:spcPct val="50000"/>
              </a:spcBef>
              <a:buFontTx/>
              <a:buChar char="•"/>
              <a:defRPr/>
            </a:pPr>
            <a:r>
              <a:rPr lang="fr-FR" sz="2400" dirty="0">
                <a:solidFill>
                  <a:prstClr val="black"/>
                </a:solidFill>
                <a:latin typeface="Calibri" pitchFamily="34" charset="0"/>
                <a:cs typeface="Arial" charset="0"/>
              </a:rPr>
              <a:t>P</a:t>
            </a:r>
            <a:r>
              <a:rPr kumimoji="0" lang="fr-FR" sz="2400" b="0" i="0" u="none" strike="noStrike" kern="1200" cap="none" spc="0" normalizeH="0" baseline="0" noProof="0" dirty="0" err="1">
                <a:ln>
                  <a:noFill/>
                </a:ln>
                <a:solidFill>
                  <a:prstClr val="black"/>
                </a:solidFill>
                <a:uLnTx/>
                <a:uFillTx/>
                <a:latin typeface="Calibri" pitchFamily="34" charset="0"/>
                <a:ea typeface="+mn-ea"/>
                <a:cs typeface="Arial" charset="0"/>
              </a:rPr>
              <a:t>ersonnes</a:t>
            </a: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 de </a:t>
            </a: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50 à 74 ans, à risque faible/modéré</a:t>
            </a:r>
          </a:p>
          <a:p>
            <a:pPr>
              <a:spcBef>
                <a:spcPct val="50000"/>
              </a:spcBef>
              <a:buFontTx/>
              <a:buChar char="•"/>
              <a:defRPr/>
            </a:pPr>
            <a:r>
              <a:rPr lang="fr-FR" sz="2400" dirty="0">
                <a:latin typeface="Calibri" pitchFamily="34" charset="0"/>
                <a:cs typeface="Arial" charset="0"/>
              </a:rPr>
              <a:t>Tous les </a:t>
            </a:r>
            <a:r>
              <a:rPr lang="fr-FR" sz="2400" b="1" dirty="0">
                <a:solidFill>
                  <a:srgbClr val="D6722E"/>
                </a:solidFill>
                <a:latin typeface="Calibri" pitchFamily="34" charset="0"/>
                <a:cs typeface="Arial" charset="0"/>
              </a:rPr>
              <a:t>2 ans </a:t>
            </a: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a:t>
            </a:r>
            <a:r>
              <a:rPr lang="fr-FR" sz="2400" dirty="0">
                <a:latin typeface="Calibri" pitchFamily="34" charset="0"/>
                <a:cs typeface="Arial" charset="0"/>
              </a:rPr>
              <a:t>test à 2 ans, sauf symptômes intervallaires</a:t>
            </a:r>
            <a:endParaRPr lang="fr-FR" sz="2400" dirty="0">
              <a:solidFill>
                <a:srgbClr val="D6722E"/>
              </a:solidFill>
              <a:latin typeface="Calibri" pitchFamily="34" charset="0"/>
              <a:cs typeface="Arial" charset="0"/>
            </a:endParaRPr>
          </a:p>
          <a:p>
            <a:pPr>
              <a:spcBef>
                <a:spcPct val="50000"/>
              </a:spcBef>
              <a:buClr>
                <a:schemeClr val="tx1"/>
              </a:buClr>
              <a:buFontTx/>
              <a:buChar char="•"/>
              <a:defRPr/>
            </a:pPr>
            <a:r>
              <a:rPr lang="fr-FR" sz="2400" b="1" dirty="0">
                <a:solidFill>
                  <a:srgbClr val="D6722E"/>
                </a:solidFill>
                <a:latin typeface="Calibri" pitchFamily="34" charset="0"/>
                <a:cs typeface="Arial" charset="0"/>
              </a:rPr>
              <a:t>Test + </a:t>
            </a:r>
            <a:r>
              <a:rPr lang="fr-FR" sz="2400" dirty="0">
                <a:latin typeface="Calibri" pitchFamily="34" charset="0"/>
                <a:cs typeface="Arial" charset="0"/>
              </a:rPr>
              <a:t>:</a:t>
            </a:r>
            <a:r>
              <a:rPr lang="fr-FR" sz="2400" b="1" dirty="0">
                <a:latin typeface="Calibri" pitchFamily="34" charset="0"/>
                <a:cs typeface="Arial" charset="0"/>
              </a:rPr>
              <a:t> coloscopie. </a:t>
            </a:r>
            <a:r>
              <a:rPr lang="fr-FR" sz="2400" b="1" dirty="0">
                <a:solidFill>
                  <a:srgbClr val="D6722E"/>
                </a:solidFill>
                <a:latin typeface="Calibri" pitchFamily="34" charset="0"/>
                <a:cs typeface="Arial" charset="0"/>
              </a:rPr>
              <a:t>Cancer = 10%. </a:t>
            </a:r>
            <a:r>
              <a:rPr lang="fr-FR" sz="2400" b="1" dirty="0">
                <a:latin typeface="Calibri" pitchFamily="34" charset="0"/>
                <a:cs typeface="Arial" charset="0"/>
              </a:rPr>
              <a:t>Adénome = 30%</a:t>
            </a:r>
          </a:p>
          <a:p>
            <a:pPr>
              <a:spcBef>
                <a:spcPct val="50000"/>
              </a:spcBef>
              <a:buClr>
                <a:schemeClr val="tx1"/>
              </a:buClr>
              <a:buFontTx/>
              <a:buChar char="•"/>
              <a:defRPr/>
            </a:pPr>
            <a:r>
              <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rPr>
              <a:t>Rôle majeur du médecin généraliste</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6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Evolution du dépistage CCR dans la région</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8" name="Espace réservé du contenu 7">
            <a:extLst>
              <a:ext uri="{FF2B5EF4-FFF2-40B4-BE49-F238E27FC236}">
                <a16:creationId xmlns:a16="http://schemas.microsoft.com/office/drawing/2014/main" id="{E1AD8286-2BC0-4FE4-5C8D-B22A8EC2E670}"/>
              </a:ext>
            </a:extLst>
          </p:cNvPr>
          <p:cNvPicPr>
            <a:picLocks noGrp="1" noChangeAspect="1"/>
          </p:cNvPicPr>
          <p:nvPr>
            <p:ph idx="1"/>
          </p:nvPr>
        </p:nvPicPr>
        <p:blipFill>
          <a:blip r:embed="rId3"/>
          <a:stretch>
            <a:fillRect/>
          </a:stretch>
        </p:blipFill>
        <p:spPr>
          <a:xfrm>
            <a:off x="98072" y="1628801"/>
            <a:ext cx="8856698" cy="4881464"/>
          </a:xfrm>
        </p:spPr>
      </p:pic>
    </p:spTree>
    <p:extLst>
      <p:ext uri="{BB962C8B-B14F-4D97-AF65-F5344CB8AC3E}">
        <p14:creationId xmlns:p14="http://schemas.microsoft.com/office/powerpoint/2010/main" val="363196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67850C9-53E9-7D91-15D7-6BC7A746D594}"/>
              </a:ext>
            </a:extLst>
          </p:cNvPr>
          <p:cNvPicPr>
            <a:picLocks noChangeAspect="1"/>
          </p:cNvPicPr>
          <p:nvPr/>
        </p:nvPicPr>
        <p:blipFill>
          <a:blip r:embed="rId2"/>
          <a:stretch>
            <a:fillRect/>
          </a:stretch>
        </p:blipFill>
        <p:spPr>
          <a:xfrm>
            <a:off x="0" y="1527877"/>
            <a:ext cx="9112608" cy="3789189"/>
          </a:xfrm>
          <a:prstGeom prst="rect">
            <a:avLst/>
          </a:prstGeom>
        </p:spPr>
      </p:pic>
      <p:sp>
        <p:nvSpPr>
          <p:cNvPr id="10" name="Titre 1">
            <a:extLst>
              <a:ext uri="{FF2B5EF4-FFF2-40B4-BE49-F238E27FC236}">
                <a16:creationId xmlns:a16="http://schemas.microsoft.com/office/drawing/2014/main" id="{F73418F3-624D-4E29-FB22-5E1BD5D9B520}"/>
              </a:ext>
            </a:extLst>
          </p:cNvPr>
          <p:cNvSpPr txBox="1">
            <a:spLocks/>
          </p:cNvSpPr>
          <p:nvPr/>
        </p:nvSpPr>
        <p:spPr>
          <a:xfrm>
            <a:off x="251520" y="331121"/>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QRM</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75264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rPr>
              <a:t>Taux de participation aux dépistages organisés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endParaRPr lang="fr-FR" sz="2400" b="1" dirty="0">
              <a:solidFill>
                <a:srgbClr val="D6722E"/>
              </a:solidFill>
              <a:latin typeface="Calibri" pitchFamily="34" charset="0"/>
              <a:cs typeface="Arial" charset="0"/>
            </a:endParaRPr>
          </a:p>
        </p:txBody>
      </p:sp>
      <p:pic>
        <p:nvPicPr>
          <p:cNvPr id="11" name="Image 10">
            <a:extLst>
              <a:ext uri="{FF2B5EF4-FFF2-40B4-BE49-F238E27FC236}">
                <a16:creationId xmlns:a16="http://schemas.microsoft.com/office/drawing/2014/main" id="{D3078AB8-9E66-304A-A05F-10CEED688F7A}"/>
              </a:ext>
            </a:extLst>
          </p:cNvPr>
          <p:cNvPicPr>
            <a:picLocks noChangeAspect="1"/>
          </p:cNvPicPr>
          <p:nvPr/>
        </p:nvPicPr>
        <p:blipFill>
          <a:blip r:embed="rId2"/>
          <a:stretch>
            <a:fillRect/>
          </a:stretch>
        </p:blipFill>
        <p:spPr>
          <a:xfrm>
            <a:off x="8388424" y="179305"/>
            <a:ext cx="672208" cy="666741"/>
          </a:xfrm>
          <a:prstGeom prst="rect">
            <a:avLst/>
          </a:prstGeom>
        </p:spPr>
      </p:pic>
      <p:pic>
        <p:nvPicPr>
          <p:cNvPr id="7" name="Espace réservé du contenu 6">
            <a:extLst>
              <a:ext uri="{FF2B5EF4-FFF2-40B4-BE49-F238E27FC236}">
                <a16:creationId xmlns:a16="http://schemas.microsoft.com/office/drawing/2014/main" id="{7DBB08F0-C290-6EF4-1144-47ABDA940AFB}"/>
              </a:ext>
            </a:extLst>
          </p:cNvPr>
          <p:cNvPicPr>
            <a:picLocks noGrp="1" noChangeAspect="1"/>
          </p:cNvPicPr>
          <p:nvPr>
            <p:ph idx="1"/>
          </p:nvPr>
        </p:nvPicPr>
        <p:blipFill>
          <a:blip r:embed="rId3"/>
          <a:stretch>
            <a:fillRect/>
          </a:stretch>
        </p:blipFill>
        <p:spPr>
          <a:xfrm>
            <a:off x="71284" y="2266492"/>
            <a:ext cx="9001432" cy="2379550"/>
          </a:xfrm>
        </p:spPr>
      </p:pic>
    </p:spTree>
    <p:extLst>
      <p:ext uri="{BB962C8B-B14F-4D97-AF65-F5344CB8AC3E}">
        <p14:creationId xmlns:p14="http://schemas.microsoft.com/office/powerpoint/2010/main" val="52539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864917"/>
            <a:ext cx="82636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400" dirty="0">
                <a:solidFill>
                  <a:prstClr val="black"/>
                </a:solidFill>
                <a:latin typeface="Calibri" pitchFamily="34" charset="0"/>
                <a:cs typeface="Arial" charset="0"/>
              </a:rPr>
              <a:t>Screening test : test de dépistage</a:t>
            </a:r>
            <a:endParaRPr lang="fr-FR" sz="2400" b="1" dirty="0">
              <a:latin typeface="Calibri" pitchFamily="34" charset="0"/>
              <a:cs typeface="Arial" charset="0"/>
            </a:endParaRPr>
          </a:p>
          <a:p>
            <a:pPr lvl="0">
              <a:spcBef>
                <a:spcPct val="50000"/>
              </a:spcBef>
              <a:buFontTx/>
              <a:buChar char="•"/>
              <a:defRPr/>
            </a:pPr>
            <a:r>
              <a:rPr lang="fr-FR" sz="2400" dirty="0">
                <a:solidFill>
                  <a:prstClr val="black"/>
                </a:solidFill>
                <a:latin typeface="Calibri" pitchFamily="34" charset="0"/>
                <a:cs typeface="Arial" charset="0"/>
              </a:rPr>
              <a:t>Lead-time </a:t>
            </a:r>
            <a:r>
              <a:rPr lang="fr-FR" sz="2400" dirty="0" err="1">
                <a:solidFill>
                  <a:prstClr val="black"/>
                </a:solidFill>
                <a:latin typeface="Calibri" pitchFamily="34" charset="0"/>
                <a:cs typeface="Arial" charset="0"/>
              </a:rPr>
              <a:t>bias</a:t>
            </a:r>
            <a:r>
              <a:rPr lang="fr-FR" sz="2400" dirty="0">
                <a:solidFill>
                  <a:prstClr val="black"/>
                </a:solidFill>
                <a:latin typeface="Calibri" pitchFamily="34" charset="0"/>
                <a:cs typeface="Arial" charset="0"/>
              </a:rPr>
              <a:t> : biais d’avance au diagnostic</a:t>
            </a:r>
          </a:p>
          <a:p>
            <a:pPr lvl="0">
              <a:spcBef>
                <a:spcPct val="50000"/>
              </a:spcBef>
              <a:buFontTx/>
              <a:buChar char="•"/>
              <a:defRPr/>
            </a:pPr>
            <a:r>
              <a:rPr lang="fr-FR" sz="2400" dirty="0" err="1">
                <a:solidFill>
                  <a:prstClr val="black"/>
                </a:solidFill>
                <a:latin typeface="Calibri" pitchFamily="34" charset="0"/>
                <a:cs typeface="Arial" charset="0"/>
              </a:rPr>
              <a:t>Length</a:t>
            </a:r>
            <a:r>
              <a:rPr lang="fr-FR" sz="2400" dirty="0">
                <a:solidFill>
                  <a:prstClr val="black"/>
                </a:solidFill>
                <a:latin typeface="Calibri" pitchFamily="34" charset="0"/>
                <a:cs typeface="Arial" charset="0"/>
              </a:rPr>
              <a:t>-time </a:t>
            </a:r>
            <a:r>
              <a:rPr lang="fr-FR" sz="2400" dirty="0" err="1">
                <a:solidFill>
                  <a:prstClr val="black"/>
                </a:solidFill>
                <a:latin typeface="Calibri" pitchFamily="34" charset="0"/>
                <a:cs typeface="Arial" charset="0"/>
              </a:rPr>
              <a:t>bias</a:t>
            </a:r>
            <a:r>
              <a:rPr lang="fr-FR" sz="2400" dirty="0">
                <a:solidFill>
                  <a:prstClr val="black"/>
                </a:solidFill>
                <a:latin typeface="Calibri" pitchFamily="34" charset="0"/>
                <a:cs typeface="Arial" charset="0"/>
              </a:rPr>
              <a:t> : biais d’évolutivité</a:t>
            </a:r>
            <a:endParaRPr lang="fr-FR" sz="2400" dirty="0">
              <a:solidFill>
                <a:srgbClr val="D6722E"/>
              </a:solidFill>
              <a:latin typeface="Calibri" pitchFamily="34" charset="0"/>
              <a:cs typeface="Arial" charset="0"/>
            </a:endParaRPr>
          </a:p>
        </p:txBody>
      </p: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MOTS EN ANGLAIS</a:t>
            </a:r>
            <a:endParaRPr lang="fr-FR" sz="3600" dirty="0">
              <a:solidFill>
                <a:schemeClr val="tx1">
                  <a:lumMod val="65000"/>
                  <a:lumOff val="35000"/>
                </a:schemeClr>
              </a:solidFill>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17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Ressources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786259"/>
            <a:ext cx="826366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3200" dirty="0" err="1">
                <a:solidFill>
                  <a:prstClr val="black"/>
                </a:solidFill>
                <a:latin typeface="Calibri" pitchFamily="34" charset="0"/>
                <a:cs typeface="Arial" charset="0"/>
              </a:rPr>
              <a:t>INCa</a:t>
            </a:r>
            <a:r>
              <a:rPr lang="fr-FR" sz="3200" dirty="0">
                <a:solidFill>
                  <a:prstClr val="black"/>
                </a:solidFill>
                <a:latin typeface="Calibri" pitchFamily="34" charset="0"/>
                <a:cs typeface="Arial" charset="0"/>
              </a:rPr>
              <a:t> (2022)  </a:t>
            </a:r>
          </a:p>
          <a:p>
            <a:pPr marL="0" indent="0">
              <a:spcBef>
                <a:spcPct val="50000"/>
              </a:spcBef>
              <a:defRPr/>
            </a:pPr>
            <a:r>
              <a:rPr lang="fr-FR" dirty="0">
                <a:solidFill>
                  <a:prstClr val="black"/>
                </a:solidFill>
                <a:latin typeface="Calibri" pitchFamily="34" charset="0"/>
                <a:cs typeface="Arial" charset="0"/>
                <a:hlinkClick r:id="rId2"/>
              </a:rPr>
              <a:t>https://www.e-cancer.fr/Comprendre-prevenir-depister/Se-faire-depister</a:t>
            </a:r>
            <a:endParaRPr lang="fr-FR" dirty="0">
              <a:solidFill>
                <a:prstClr val="black"/>
              </a:solidFill>
              <a:latin typeface="Calibri" pitchFamily="34" charset="0"/>
              <a:cs typeface="Arial" charset="0"/>
            </a:endParaRPr>
          </a:p>
          <a:p>
            <a:pPr marL="0" indent="0">
              <a:spcBef>
                <a:spcPct val="50000"/>
              </a:spcBef>
              <a:defRPr/>
            </a:pPr>
            <a:endParaRPr lang="fr-FR" sz="2400" dirty="0">
              <a:solidFill>
                <a:prstClr val="black"/>
              </a:solidFill>
              <a:latin typeface="Calibri" pitchFamily="34" charset="0"/>
              <a:cs typeface="Arial" charset="0"/>
            </a:endParaRPr>
          </a:p>
          <a:p>
            <a:pPr>
              <a:spcBef>
                <a:spcPct val="50000"/>
              </a:spcBef>
              <a:buFontTx/>
              <a:buChar char="•"/>
              <a:defRPr/>
            </a:pPr>
            <a:r>
              <a:rPr lang="fr-FR" sz="3200" dirty="0">
                <a:solidFill>
                  <a:prstClr val="black"/>
                </a:solidFill>
                <a:latin typeface="Calibri" pitchFamily="34" charset="0"/>
                <a:cs typeface="Arial" charset="0"/>
              </a:rPr>
              <a:t>Référentiel officiel du Collège National des Enseignants en Cancérologie </a:t>
            </a:r>
            <a:r>
              <a:rPr lang="fr-FR" dirty="0">
                <a:solidFill>
                  <a:prstClr val="black"/>
                </a:solidFill>
                <a:latin typeface="Calibri" pitchFamily="34" charset="0"/>
                <a:cs typeface="Arial" charset="0"/>
              </a:rPr>
              <a:t>(Editions MED-LINE) </a:t>
            </a:r>
          </a:p>
        </p:txBody>
      </p:sp>
    </p:spTree>
    <p:extLst>
      <p:ext uri="{BB962C8B-B14F-4D97-AF65-F5344CB8AC3E}">
        <p14:creationId xmlns:p14="http://schemas.microsoft.com/office/powerpoint/2010/main" val="1052256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Des questions ?</a:t>
            </a:r>
          </a:p>
        </p:txBody>
      </p:sp>
      <p:sp>
        <p:nvSpPr>
          <p:cNvPr id="6" name="ZoneTexte 5"/>
          <p:cNvSpPr txBox="1"/>
          <p:nvPr/>
        </p:nvSpPr>
        <p:spPr>
          <a:xfrm>
            <a:off x="1388995" y="3152437"/>
            <a:ext cx="6154805" cy="1261884"/>
          </a:xfrm>
          <a:prstGeom prst="rect">
            <a:avLst/>
          </a:prstGeom>
          <a:noFill/>
        </p:spPr>
        <p:txBody>
          <a:bodyPr wrap="square" rtlCol="0">
            <a:spAutoFit/>
          </a:bodyPr>
          <a:lstStyle/>
          <a:p>
            <a:pPr algn="ctr"/>
            <a:r>
              <a:rPr lang="fr-FR" sz="2400" dirty="0"/>
              <a:t>P</a:t>
            </a:r>
            <a:r>
              <a:rPr lang="fr-FR" sz="2400"/>
              <a:t>r </a:t>
            </a:r>
            <a:r>
              <a:rPr lang="fr-FR" sz="2400" dirty="0"/>
              <a:t>Aurélien Dupré </a:t>
            </a:r>
          </a:p>
          <a:p>
            <a:pPr algn="ctr"/>
            <a:endParaRPr lang="fr-FR" sz="2400" dirty="0"/>
          </a:p>
          <a:p>
            <a:pPr algn="ctr"/>
            <a:r>
              <a:rPr lang="fr-FR" sz="2800" dirty="0" err="1"/>
              <a:t>aurelien.dupre@lyon.unicancer.fr</a:t>
            </a:r>
            <a:endParaRPr lang="fr-FR" sz="2800" dirty="0"/>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369332"/>
          </a:xfrm>
          <a:prstGeom prst="rect">
            <a:avLst/>
          </a:prstGeom>
          <a:noFill/>
        </p:spPr>
        <p:txBody>
          <a:bodyPr wrap="square" rtlCol="0">
            <a:spAutoFit/>
          </a:bodyPr>
          <a:lstStyle/>
          <a:p>
            <a:pPr algn="ctr"/>
            <a:r>
              <a:rPr lang="fr-FR" b="1" dirty="0">
                <a:solidFill>
                  <a:schemeClr val="accent6"/>
                </a:solidFill>
              </a:rPr>
              <a:t>UE Oncologie</a:t>
            </a:r>
          </a:p>
        </p:txBody>
      </p:sp>
    </p:spTree>
    <p:extLst>
      <p:ext uri="{BB962C8B-B14F-4D97-AF65-F5344CB8AC3E}">
        <p14:creationId xmlns:p14="http://schemas.microsoft.com/office/powerpoint/2010/main" val="359924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srgbClr val="EA9A56"/>
                </a:solidFill>
                <a:latin typeface="Calibri"/>
                <a:cs typeface="Arial" pitchFamily="34" charset="0"/>
              </a:rPr>
              <a:t>Sommaire</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Objectifs et inconvénients du dépistage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Rôle du médecin dans le dépistage</a:t>
            </a:r>
            <a:endParaRPr kumimoji="0" lang="fr-FR" sz="2400" b="1" i="0" u="none" strike="noStrike" kern="1200" cap="none" spc="0" normalizeH="0" baseline="0" noProof="0" dirty="0">
              <a:ln>
                <a:noFill/>
              </a:ln>
              <a:solidFill>
                <a:srgbClr val="D6722E"/>
              </a:solidFill>
              <a:uLnTx/>
              <a:uFillTx/>
              <a:latin typeface="Calibri" pitchFamily="34" charset="0"/>
              <a:ea typeface="+mn-ea"/>
              <a:cs typeface="Arial" charset="0"/>
            </a:endParaRPr>
          </a:p>
          <a:p>
            <a:pPr>
              <a:spcBef>
                <a:spcPct val="50000"/>
              </a:spcBef>
              <a:buFontTx/>
              <a:buChar char="•"/>
              <a:defRPr/>
            </a:pPr>
            <a:r>
              <a:rPr lang="fr-FR" sz="2400" dirty="0">
                <a:solidFill>
                  <a:prstClr val="black"/>
                </a:solidFill>
                <a:latin typeface="Calibri" pitchFamily="34" charset="0"/>
                <a:cs typeface="Arial" charset="0"/>
              </a:rPr>
              <a:t>Prévention des cancers du col de l’utérus, vaccin HPV</a:t>
            </a:r>
          </a:p>
          <a:p>
            <a:pPr>
              <a:spcBef>
                <a:spcPct val="50000"/>
              </a:spcBef>
              <a:buFontTx/>
              <a:buChar char="•"/>
              <a:defRPr/>
            </a:pPr>
            <a:r>
              <a:rPr lang="fr-FR" sz="2400" dirty="0">
                <a:solidFill>
                  <a:prstClr val="black"/>
                </a:solidFill>
                <a:latin typeface="Calibri" pitchFamily="34" charset="0"/>
                <a:cs typeface="Arial" charset="0"/>
              </a:rPr>
              <a:t>Dépistage du cancer du col de l’utérus</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Dépistage du cancer du sein</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Dépistage du cancer colorectal</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12950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Prévention 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93337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DB20B94-9F4F-6B45-9038-5D7DADA04CC7}"/>
              </a:ext>
            </a:extLst>
          </p:cNvPr>
          <p:cNvSpPr>
            <a:spLocks noChangeArrowheads="1"/>
          </p:cNvSpPr>
          <p:nvPr/>
        </p:nvSpPr>
        <p:spPr bwMode="auto">
          <a:xfrm>
            <a:off x="479743" y="90872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sz="2400">
                <a:solidFill>
                  <a:srgbClr val="3366FF"/>
                </a:solidFill>
                <a:latin typeface="Arial" panose="020B0604020202020204" pitchFamily="34" charset="0"/>
                <a:ea typeface="ＭＳ Ｐゴシック" panose="020B0600070205080204" pitchFamily="34" charset="-128"/>
              </a:defRPr>
            </a:lvl1pPr>
            <a:lvl2pPr marL="669925" indent="-325438" eaLnBrk="0" hangingPunct="0">
              <a:defRPr sz="2400">
                <a:solidFill>
                  <a:srgbClr val="3366FF"/>
                </a:solidFill>
                <a:latin typeface="Arial" panose="020B0604020202020204" pitchFamily="34" charset="0"/>
                <a:ea typeface="ＭＳ Ｐゴシック" panose="020B0600070205080204" pitchFamily="34" charset="-128"/>
              </a:defRPr>
            </a:lvl2pPr>
            <a:lvl3pPr marL="1022350" indent="-350838"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800" b="1"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PREVENTION</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 Ensemble des mesures (individuelles et collectives) visant à éviter ou à réduire le nombre et la gravité des maladies</a:t>
            </a: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None/>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fr-FR"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Prévention primaire</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6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REDUIRE les CAUSES et les facteurs de risque des maladies.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6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la FREQUENCE des nouveaux cas.</a:t>
            </a: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None/>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fr-FR"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Prévention secondaire</a:t>
            </a:r>
            <a:r>
              <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REDUIRE la DUREE et l’EVOLUTION des maladies.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le nombre de sujets malades.</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Elle comprend le DEPISTAGE et les TRAITEMENTS PRECOCES de la maladie.</a:t>
            </a: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endParaRPr kumimoji="0" lang="en-US"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endParaRPr>
          </a:p>
          <a:p>
            <a:pPr marL="669925" marR="0" lvl="1" indent="-325438" algn="l" defTabSz="914400" rtl="0" eaLnBrk="1" fontAlgn="base" latinLnBrk="0" hangingPunct="1">
              <a:lnSpc>
                <a:spcPct val="80000"/>
              </a:lnSpc>
              <a:spcBef>
                <a:spcPct val="20000"/>
              </a:spcBef>
              <a:spcAft>
                <a:spcPct val="0"/>
              </a:spcAft>
              <a:buClr>
                <a:srgbClr val="3B812F"/>
              </a:buClr>
              <a:buSzPct val="60000"/>
              <a:buFont typeface="Wingdings" pitchFamily="2" charset="2"/>
              <a:buChar char="q"/>
              <a:tabLst/>
              <a:defRPr/>
            </a:pPr>
            <a:r>
              <a:rPr kumimoji="0" lang="en-US" altLang="fr-FR" sz="1800" b="0" i="0" u="sng"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Prévention</a:t>
            </a:r>
            <a:r>
              <a:rPr kumimoji="0" lang="en-US" altLang="fr-FR" sz="1800" b="0" i="0" u="sng"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r>
              <a:rPr kumimoji="0" lang="en-US" altLang="fr-FR" sz="1800" b="0" i="0" u="sng"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tertiaire</a:t>
            </a:r>
            <a:r>
              <a:rPr kumimoji="0" lang="en-US"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p>
          <a:p>
            <a:pPr marL="1022350" marR="0" lvl="2" indent="-350838"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DIMINUER les COMPLICATIONS, les RECHUTES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ou</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les CONSEQUENCES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incapacités</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handicaps) des maladies </a:t>
            </a:r>
            <a:r>
              <a:rPr kumimoji="0" lang="en-US" altLang="fr-FR" sz="1700" b="0" i="0" u="none" strike="noStrike" kern="1200" cap="none" spc="0" normalizeH="0" baseline="0" noProof="0" dirty="0" err="1">
                <a:ln>
                  <a:noFill/>
                </a:ln>
                <a:solidFill>
                  <a:srgbClr val="000000"/>
                </a:solidFill>
                <a:effectLst/>
                <a:uLnTx/>
                <a:uFillTx/>
                <a:latin typeface="+mj-lt"/>
                <a:ea typeface="ＭＳ Ｐゴシック" panose="020B0600070205080204" pitchFamily="34" charset="-128"/>
                <a:cs typeface="+mn-cs"/>
              </a:rPr>
              <a:t>ou</a:t>
            </a:r>
            <a:r>
              <a:rPr kumimoji="0" lang="en-US"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accidents</a:t>
            </a:r>
            <a:r>
              <a:rPr kumimoji="0" lang="fr-FR" altLang="fr-FR" sz="1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 </a:t>
            </a:r>
            <a:endParaRPr kumimoji="0" lang="fr-FR" altLang="fr-FR" sz="1700" b="0" i="1"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a:p>
            <a:pPr marL="342900" marR="0" lvl="0" indent="-342900" algn="l" defTabSz="914400" rtl="0" eaLnBrk="1" fontAlgn="base" latinLnBrk="0" hangingPunct="1">
              <a:lnSpc>
                <a:spcPct val="80000"/>
              </a:lnSpc>
              <a:spcBef>
                <a:spcPct val="20000"/>
              </a:spcBef>
              <a:spcAft>
                <a:spcPct val="0"/>
              </a:spcAft>
              <a:buClr>
                <a:srgbClr val="CC9900"/>
              </a:buClr>
              <a:buSzPct val="65000"/>
              <a:buFont typeface="Wingdings" pitchFamily="2" charset="2"/>
              <a:buChar char="n"/>
              <a:tabLst/>
              <a:defRPr/>
            </a:pPr>
            <a:endParaRPr kumimoji="0" lang="fr-FR" altLang="fr-FR" sz="18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endParaRPr>
          </a:p>
        </p:txBody>
      </p:sp>
      <p:sp>
        <p:nvSpPr>
          <p:cNvPr id="7172" name="Rectangle 7">
            <a:extLst>
              <a:ext uri="{FF2B5EF4-FFF2-40B4-BE49-F238E27FC236}">
                <a16:creationId xmlns:a16="http://schemas.microsoft.com/office/drawing/2014/main" id="{094D4814-A85E-4E44-808F-B0E464F5D060}"/>
              </a:ext>
            </a:extLst>
          </p:cNvPr>
          <p:cNvSpPr>
            <a:spLocks noChangeArrowheads="1"/>
          </p:cNvSpPr>
          <p:nvPr/>
        </p:nvSpPr>
        <p:spPr bwMode="auto">
          <a:xfrm>
            <a:off x="2130108" y="5439445"/>
            <a:ext cx="5337743"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7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sym typeface="Wingdings" pitchFamily="2" charset="2"/>
              </a:rPr>
              <a:t> </a:t>
            </a:r>
            <a:r>
              <a:rPr kumimoji="0" lang="fr-FR" altLang="fr-FR" sz="2700" b="1"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Dépistage = </a:t>
            </a:r>
            <a:r>
              <a:rPr kumimoji="0" lang="fr-FR" altLang="fr-FR" sz="2700" b="1" i="0" u="none" strike="noStrike" kern="1200" cap="none" spc="0" normalizeH="0" baseline="0" noProof="0" dirty="0">
                <a:ln>
                  <a:noFill/>
                </a:ln>
                <a:solidFill>
                  <a:srgbClr val="D6722E"/>
                </a:solidFill>
                <a:effectLst/>
                <a:uLnTx/>
                <a:uFillTx/>
                <a:latin typeface="+mj-lt"/>
                <a:ea typeface="ＭＳ Ｐゴシック" panose="020B0600070205080204" pitchFamily="34" charset="-128"/>
                <a:cs typeface="+mn-cs"/>
              </a:rPr>
              <a:t>action de prévention</a:t>
            </a:r>
          </a:p>
        </p:txBody>
      </p:sp>
      <p:pic>
        <p:nvPicPr>
          <p:cNvPr id="5" name="Image 4">
            <a:extLst>
              <a:ext uri="{FF2B5EF4-FFF2-40B4-BE49-F238E27FC236}">
                <a16:creationId xmlns:a16="http://schemas.microsoft.com/office/drawing/2014/main" id="{4217D984-3BD5-6D44-9510-0CBF6997EB89}"/>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9E62ECFE-AB73-B44D-9389-3CE8F3CE9C87}"/>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 définition et objectifs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13108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a:extLst>
              <a:ext uri="{FF2B5EF4-FFF2-40B4-BE49-F238E27FC236}">
                <a16:creationId xmlns:a16="http://schemas.microsoft.com/office/drawing/2014/main" id="{561BF5C5-C5D4-6B4B-91E5-667C2BECD620}"/>
              </a:ext>
            </a:extLst>
          </p:cNvPr>
          <p:cNvSpPr>
            <a:spLocks noChangeShapeType="1"/>
          </p:cNvSpPr>
          <p:nvPr/>
        </p:nvSpPr>
        <p:spPr bwMode="auto">
          <a:xfrm flipV="1">
            <a:off x="1152525" y="5405438"/>
            <a:ext cx="287338" cy="431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5" name="Line 5">
            <a:extLst>
              <a:ext uri="{FF2B5EF4-FFF2-40B4-BE49-F238E27FC236}">
                <a16:creationId xmlns:a16="http://schemas.microsoft.com/office/drawing/2014/main" id="{0CF3049C-1460-DC43-8C25-ACF2AB45D278}"/>
              </a:ext>
            </a:extLst>
          </p:cNvPr>
          <p:cNvSpPr>
            <a:spLocks noChangeShapeType="1"/>
          </p:cNvSpPr>
          <p:nvPr/>
        </p:nvSpPr>
        <p:spPr bwMode="auto">
          <a:xfrm>
            <a:off x="1152525" y="4254500"/>
            <a:ext cx="7561263" cy="0"/>
          </a:xfrm>
          <a:prstGeom prst="line">
            <a:avLst/>
          </a:prstGeom>
          <a:noFill/>
          <a:ln w="28575">
            <a:solidFill>
              <a:srgbClr val="00008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6" name="Text Box 6">
            <a:extLst>
              <a:ext uri="{FF2B5EF4-FFF2-40B4-BE49-F238E27FC236}">
                <a16:creationId xmlns:a16="http://schemas.microsoft.com/office/drawing/2014/main" id="{C8490644-EE0F-154C-8C3A-C3EC045B5B9B}"/>
              </a:ext>
            </a:extLst>
          </p:cNvPr>
          <p:cNvSpPr txBox="1">
            <a:spLocks noChangeArrowheads="1"/>
          </p:cNvSpPr>
          <p:nvPr/>
        </p:nvSpPr>
        <p:spPr bwMode="auto">
          <a:xfrm>
            <a:off x="8281988" y="4541838"/>
            <a:ext cx="85883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Temps</a:t>
            </a:r>
          </a:p>
        </p:txBody>
      </p:sp>
      <p:sp>
        <p:nvSpPr>
          <p:cNvPr id="8197" name="Oval 7">
            <a:extLst>
              <a:ext uri="{FF2B5EF4-FFF2-40B4-BE49-F238E27FC236}">
                <a16:creationId xmlns:a16="http://schemas.microsoft.com/office/drawing/2014/main" id="{C8ADE2E9-15A2-8A42-9048-82ED395266B8}"/>
              </a:ext>
            </a:extLst>
          </p:cNvPr>
          <p:cNvSpPr>
            <a:spLocks noChangeArrowheads="1"/>
          </p:cNvSpPr>
          <p:nvPr/>
        </p:nvSpPr>
        <p:spPr bwMode="auto">
          <a:xfrm>
            <a:off x="2592388" y="4038600"/>
            <a:ext cx="360362" cy="360363"/>
          </a:xfrm>
          <a:prstGeom prst="ellipse">
            <a:avLst/>
          </a:prstGeom>
          <a:solidFill>
            <a:srgbClr val="00008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8" name="Oval 8">
            <a:extLst>
              <a:ext uri="{FF2B5EF4-FFF2-40B4-BE49-F238E27FC236}">
                <a16:creationId xmlns:a16="http://schemas.microsoft.com/office/drawing/2014/main" id="{077FA60A-E5A6-8A44-993D-708E1D1D2131}"/>
              </a:ext>
            </a:extLst>
          </p:cNvPr>
          <p:cNvSpPr>
            <a:spLocks noChangeArrowheads="1"/>
          </p:cNvSpPr>
          <p:nvPr/>
        </p:nvSpPr>
        <p:spPr bwMode="auto">
          <a:xfrm>
            <a:off x="5400675" y="4038600"/>
            <a:ext cx="360363" cy="360363"/>
          </a:xfrm>
          <a:prstGeom prst="ellipse">
            <a:avLst/>
          </a:prstGeom>
          <a:solidFill>
            <a:srgbClr val="00008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199" name="Oval 9">
            <a:extLst>
              <a:ext uri="{FF2B5EF4-FFF2-40B4-BE49-F238E27FC236}">
                <a16:creationId xmlns:a16="http://schemas.microsoft.com/office/drawing/2014/main" id="{172422EE-8CDA-3B43-85E6-4ECE8A5CC346}"/>
              </a:ext>
            </a:extLst>
          </p:cNvPr>
          <p:cNvSpPr>
            <a:spLocks noChangeArrowheads="1"/>
          </p:cNvSpPr>
          <p:nvPr/>
        </p:nvSpPr>
        <p:spPr bwMode="auto">
          <a:xfrm>
            <a:off x="8137525" y="4038600"/>
            <a:ext cx="360363" cy="360363"/>
          </a:xfrm>
          <a:prstGeom prst="ellipse">
            <a:avLst/>
          </a:prstGeom>
          <a:solidFill>
            <a:srgbClr val="00008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0" name="Text Box 10">
            <a:extLst>
              <a:ext uri="{FF2B5EF4-FFF2-40B4-BE49-F238E27FC236}">
                <a16:creationId xmlns:a16="http://schemas.microsoft.com/office/drawing/2014/main" id="{6FCE105B-1ED0-0946-9909-D8AB7CDA6D56}"/>
              </a:ext>
            </a:extLst>
          </p:cNvPr>
          <p:cNvSpPr txBox="1">
            <a:spLocks noChangeArrowheads="1"/>
          </p:cNvSpPr>
          <p:nvPr/>
        </p:nvSpPr>
        <p:spPr bwMode="auto">
          <a:xfrm>
            <a:off x="431800" y="4470400"/>
            <a:ext cx="2198688" cy="366713"/>
          </a:xfrm>
          <a:prstGeom prst="rect">
            <a:avLst/>
          </a:prstGeom>
          <a:solidFill>
            <a:srgbClr val="FF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Absence de maladie</a:t>
            </a:r>
          </a:p>
        </p:txBody>
      </p:sp>
      <p:sp>
        <p:nvSpPr>
          <p:cNvPr id="8201" name="Text Box 11">
            <a:extLst>
              <a:ext uri="{FF2B5EF4-FFF2-40B4-BE49-F238E27FC236}">
                <a16:creationId xmlns:a16="http://schemas.microsoft.com/office/drawing/2014/main" id="{2B08D07C-CCE4-DA45-89AB-F3166254954D}"/>
              </a:ext>
            </a:extLst>
          </p:cNvPr>
          <p:cNvSpPr txBox="1">
            <a:spLocks noChangeArrowheads="1"/>
          </p:cNvSpPr>
          <p:nvPr/>
        </p:nvSpPr>
        <p:spPr bwMode="auto">
          <a:xfrm>
            <a:off x="2881313" y="4470400"/>
            <a:ext cx="2560637" cy="366713"/>
          </a:xfrm>
          <a:prstGeom prst="rect">
            <a:avLst/>
          </a:prstGeom>
          <a:solidFill>
            <a:srgbClr val="FF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Phase Pré-Clinique</a:t>
            </a:r>
          </a:p>
        </p:txBody>
      </p:sp>
      <p:sp>
        <p:nvSpPr>
          <p:cNvPr id="8202" name="Text Box 12">
            <a:extLst>
              <a:ext uri="{FF2B5EF4-FFF2-40B4-BE49-F238E27FC236}">
                <a16:creationId xmlns:a16="http://schemas.microsoft.com/office/drawing/2014/main" id="{45AC7BDB-94C6-9B43-913C-010B5A201F10}"/>
              </a:ext>
            </a:extLst>
          </p:cNvPr>
          <p:cNvSpPr txBox="1">
            <a:spLocks noChangeArrowheads="1"/>
          </p:cNvSpPr>
          <p:nvPr/>
        </p:nvSpPr>
        <p:spPr bwMode="auto">
          <a:xfrm>
            <a:off x="5761038" y="4470400"/>
            <a:ext cx="2376487" cy="366713"/>
          </a:xfrm>
          <a:prstGeom prst="rect">
            <a:avLst/>
          </a:prstGeom>
          <a:solidFill>
            <a:srgbClr val="FF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Maladie</a:t>
            </a:r>
          </a:p>
        </p:txBody>
      </p:sp>
      <p:sp>
        <p:nvSpPr>
          <p:cNvPr id="8203" name="Text Box 13">
            <a:extLst>
              <a:ext uri="{FF2B5EF4-FFF2-40B4-BE49-F238E27FC236}">
                <a16:creationId xmlns:a16="http://schemas.microsoft.com/office/drawing/2014/main" id="{FCCC6794-0303-4F48-9B4B-D8C3C0B242BE}"/>
              </a:ext>
            </a:extLst>
          </p:cNvPr>
          <p:cNvSpPr txBox="1">
            <a:spLocks noChangeArrowheads="1"/>
          </p:cNvSpPr>
          <p:nvPr/>
        </p:nvSpPr>
        <p:spPr bwMode="auto">
          <a:xfrm>
            <a:off x="179388" y="1084263"/>
            <a:ext cx="2447925" cy="641350"/>
          </a:xfrm>
          <a:prstGeom prst="rect">
            <a:avLst/>
          </a:prstGeom>
          <a:solidFill>
            <a:srgbClr val="FF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FACTEURS EXOGENES ET ENDOGENES</a:t>
            </a:r>
          </a:p>
        </p:txBody>
      </p:sp>
      <p:sp>
        <p:nvSpPr>
          <p:cNvPr id="8204" name="AutoShape 14">
            <a:extLst>
              <a:ext uri="{FF2B5EF4-FFF2-40B4-BE49-F238E27FC236}">
                <a16:creationId xmlns:a16="http://schemas.microsoft.com/office/drawing/2014/main" id="{BBD32133-1D27-464D-8C94-A1B8CFB33A9A}"/>
              </a:ext>
            </a:extLst>
          </p:cNvPr>
          <p:cNvSpPr>
            <a:spLocks noChangeArrowheads="1"/>
          </p:cNvSpPr>
          <p:nvPr/>
        </p:nvSpPr>
        <p:spPr bwMode="auto">
          <a:xfrm>
            <a:off x="1223963" y="2093913"/>
            <a:ext cx="288925" cy="1873250"/>
          </a:xfrm>
          <a:prstGeom prst="downArrow">
            <a:avLst>
              <a:gd name="adj1" fmla="val 50000"/>
              <a:gd name="adj2" fmla="val 162088"/>
            </a:avLst>
          </a:prstGeom>
          <a:solidFill>
            <a:srgbClr val="8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5" name="Oval 15">
            <a:extLst>
              <a:ext uri="{FF2B5EF4-FFF2-40B4-BE49-F238E27FC236}">
                <a16:creationId xmlns:a16="http://schemas.microsoft.com/office/drawing/2014/main" id="{3D3A3F84-A8FD-484E-81AE-76346E360872}"/>
              </a:ext>
            </a:extLst>
          </p:cNvPr>
          <p:cNvSpPr>
            <a:spLocks noChangeArrowheads="1"/>
          </p:cNvSpPr>
          <p:nvPr/>
        </p:nvSpPr>
        <p:spPr bwMode="auto">
          <a:xfrm>
            <a:off x="2520950" y="1951038"/>
            <a:ext cx="1295400" cy="1368425"/>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6" name="Oval 16">
            <a:extLst>
              <a:ext uri="{FF2B5EF4-FFF2-40B4-BE49-F238E27FC236}">
                <a16:creationId xmlns:a16="http://schemas.microsoft.com/office/drawing/2014/main" id="{9DCC5DA9-B1DF-394A-ACA5-F1D4DB79976F}"/>
              </a:ext>
            </a:extLst>
          </p:cNvPr>
          <p:cNvSpPr>
            <a:spLocks noChangeArrowheads="1"/>
          </p:cNvSpPr>
          <p:nvPr/>
        </p:nvSpPr>
        <p:spPr bwMode="auto">
          <a:xfrm>
            <a:off x="2160588" y="1806575"/>
            <a:ext cx="1295400" cy="1223963"/>
          </a:xfrm>
          <a:prstGeom prst="ellipse">
            <a:avLst/>
          </a:prstGeom>
          <a:solidFill>
            <a:srgbClr val="CCFFC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DEBUT</a:t>
            </a:r>
            <a:b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b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MALADIE</a:t>
            </a:r>
          </a:p>
        </p:txBody>
      </p:sp>
      <p:sp>
        <p:nvSpPr>
          <p:cNvPr id="8207" name="Oval 17">
            <a:extLst>
              <a:ext uri="{FF2B5EF4-FFF2-40B4-BE49-F238E27FC236}">
                <a16:creationId xmlns:a16="http://schemas.microsoft.com/office/drawing/2014/main" id="{6748E484-4AC1-2242-BDD2-B406860369D0}"/>
              </a:ext>
            </a:extLst>
          </p:cNvPr>
          <p:cNvSpPr>
            <a:spLocks noChangeArrowheads="1"/>
          </p:cNvSpPr>
          <p:nvPr/>
        </p:nvSpPr>
        <p:spPr bwMode="auto">
          <a:xfrm>
            <a:off x="4897438" y="1878013"/>
            <a:ext cx="1295400" cy="1223962"/>
          </a:xfrm>
          <a:prstGeom prst="ellipse">
            <a:avLst/>
          </a:prstGeom>
          <a:solidFill>
            <a:srgbClr val="CCFFC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DGC</a:t>
            </a:r>
          </a:p>
        </p:txBody>
      </p:sp>
      <p:sp>
        <p:nvSpPr>
          <p:cNvPr id="8208" name="AutoShape 18">
            <a:extLst>
              <a:ext uri="{FF2B5EF4-FFF2-40B4-BE49-F238E27FC236}">
                <a16:creationId xmlns:a16="http://schemas.microsoft.com/office/drawing/2014/main" id="{A4A2020D-7468-DA47-8E3D-E8C1F7C66388}"/>
              </a:ext>
            </a:extLst>
          </p:cNvPr>
          <p:cNvSpPr>
            <a:spLocks noChangeArrowheads="1"/>
          </p:cNvSpPr>
          <p:nvPr/>
        </p:nvSpPr>
        <p:spPr bwMode="auto">
          <a:xfrm>
            <a:off x="2592388" y="3030538"/>
            <a:ext cx="288925" cy="1152525"/>
          </a:xfrm>
          <a:prstGeom prst="downArrow">
            <a:avLst>
              <a:gd name="adj1" fmla="val 50000"/>
              <a:gd name="adj2" fmla="val 99725"/>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09" name="AutoShape 19">
            <a:extLst>
              <a:ext uri="{FF2B5EF4-FFF2-40B4-BE49-F238E27FC236}">
                <a16:creationId xmlns:a16="http://schemas.microsoft.com/office/drawing/2014/main" id="{38BE32A7-9475-1749-84D3-BBBE0F7658A7}"/>
              </a:ext>
            </a:extLst>
          </p:cNvPr>
          <p:cNvSpPr>
            <a:spLocks noChangeArrowheads="1"/>
          </p:cNvSpPr>
          <p:nvPr/>
        </p:nvSpPr>
        <p:spPr bwMode="auto">
          <a:xfrm>
            <a:off x="5400675" y="2959100"/>
            <a:ext cx="288925" cy="1152525"/>
          </a:xfrm>
          <a:prstGeom prst="downArrow">
            <a:avLst>
              <a:gd name="adj1" fmla="val 50000"/>
              <a:gd name="adj2" fmla="val 99725"/>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10" name="Oval 20">
            <a:extLst>
              <a:ext uri="{FF2B5EF4-FFF2-40B4-BE49-F238E27FC236}">
                <a16:creationId xmlns:a16="http://schemas.microsoft.com/office/drawing/2014/main" id="{736A4584-F5DC-2A4D-8180-A7B70E03AFFF}"/>
              </a:ext>
            </a:extLst>
          </p:cNvPr>
          <p:cNvSpPr>
            <a:spLocks noChangeArrowheads="1"/>
          </p:cNvSpPr>
          <p:nvPr/>
        </p:nvSpPr>
        <p:spPr bwMode="auto">
          <a:xfrm>
            <a:off x="7777163" y="1014413"/>
            <a:ext cx="1295400" cy="1223962"/>
          </a:xfrm>
          <a:prstGeom prst="ellipse">
            <a:avLst/>
          </a:prstGeom>
          <a:solidFill>
            <a:srgbClr val="CCFFC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DECES</a:t>
            </a:r>
          </a:p>
        </p:txBody>
      </p:sp>
      <p:sp>
        <p:nvSpPr>
          <p:cNvPr id="8211" name="Oval 21">
            <a:extLst>
              <a:ext uri="{FF2B5EF4-FFF2-40B4-BE49-F238E27FC236}">
                <a16:creationId xmlns:a16="http://schemas.microsoft.com/office/drawing/2014/main" id="{81E06402-D2CE-7541-ABD2-017DA4CF2093}"/>
              </a:ext>
            </a:extLst>
          </p:cNvPr>
          <p:cNvSpPr>
            <a:spLocks noChangeArrowheads="1"/>
          </p:cNvSpPr>
          <p:nvPr/>
        </p:nvSpPr>
        <p:spPr bwMode="auto">
          <a:xfrm>
            <a:off x="7848600" y="2743200"/>
            <a:ext cx="1295400" cy="1223963"/>
          </a:xfrm>
          <a:prstGeom prst="ellipse">
            <a:avLst/>
          </a:prstGeom>
          <a:solidFill>
            <a:srgbClr val="CCFFC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Tahoma" charset="0"/>
                <a:ea typeface="ＭＳ Ｐゴシック" charset="0"/>
                <a:cs typeface="+mn-cs"/>
              </a:rPr>
              <a:t>GUERISON</a:t>
            </a:r>
          </a:p>
        </p:txBody>
      </p:sp>
      <p:sp>
        <p:nvSpPr>
          <p:cNvPr id="17427" name="Freeform 22">
            <a:extLst>
              <a:ext uri="{FF2B5EF4-FFF2-40B4-BE49-F238E27FC236}">
                <a16:creationId xmlns:a16="http://schemas.microsoft.com/office/drawing/2014/main" id="{89BB8F55-D002-E84F-AFBC-CBC451F557A8}"/>
              </a:ext>
            </a:extLst>
          </p:cNvPr>
          <p:cNvSpPr>
            <a:spLocks/>
          </p:cNvSpPr>
          <p:nvPr/>
        </p:nvSpPr>
        <p:spPr bwMode="auto">
          <a:xfrm>
            <a:off x="2881313" y="2093913"/>
            <a:ext cx="5184775" cy="2089150"/>
          </a:xfrm>
          <a:custGeom>
            <a:avLst/>
            <a:gdLst>
              <a:gd name="T0" fmla="*/ 0 w 3266"/>
              <a:gd name="T1" fmla="*/ 2147483647 h 1316"/>
              <a:gd name="T2" fmla="*/ 2147483647 w 3266"/>
              <a:gd name="T3" fmla="*/ 2147483647 h 1316"/>
              <a:gd name="T4" fmla="*/ 2147483647 w 3266"/>
              <a:gd name="T5" fmla="*/ 2147483647 h 1316"/>
              <a:gd name="T6" fmla="*/ 2147483647 w 3266"/>
              <a:gd name="T7" fmla="*/ 0 h 1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6" h="1316">
                <a:moveTo>
                  <a:pt x="0" y="1316"/>
                </a:moveTo>
                <a:cubicBezTo>
                  <a:pt x="132" y="1315"/>
                  <a:pt x="264" y="1315"/>
                  <a:pt x="544" y="1270"/>
                </a:cubicBezTo>
                <a:cubicBezTo>
                  <a:pt x="824" y="1225"/>
                  <a:pt x="1224" y="1256"/>
                  <a:pt x="1678" y="1044"/>
                </a:cubicBezTo>
                <a:cubicBezTo>
                  <a:pt x="2132" y="832"/>
                  <a:pt x="3001" y="174"/>
                  <a:pt x="3266" y="0"/>
                </a:cubicBezTo>
              </a:path>
            </a:pathLst>
          </a:custGeom>
          <a:noFill/>
          <a:ln w="63500" cap="flat" cmpd="sng">
            <a:solidFill>
              <a:srgbClr val="8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panose="020B0604020202020204" pitchFamily="34" charset="0"/>
              <a:ea typeface="ＭＳ Ｐゴシック" panose="020B0600070205080204" pitchFamily="34" charset="-128"/>
              <a:cs typeface="+mn-cs"/>
            </a:endParaRPr>
          </a:p>
        </p:txBody>
      </p:sp>
      <p:sp>
        <p:nvSpPr>
          <p:cNvPr id="17428" name="Freeform 23">
            <a:extLst>
              <a:ext uri="{FF2B5EF4-FFF2-40B4-BE49-F238E27FC236}">
                <a16:creationId xmlns:a16="http://schemas.microsoft.com/office/drawing/2014/main" id="{DDDF4F36-FB63-674E-A3EA-DE8F874B8C4E}"/>
              </a:ext>
            </a:extLst>
          </p:cNvPr>
          <p:cNvSpPr>
            <a:spLocks/>
          </p:cNvSpPr>
          <p:nvPr/>
        </p:nvSpPr>
        <p:spPr bwMode="auto">
          <a:xfrm>
            <a:off x="5545138" y="3594100"/>
            <a:ext cx="3192462" cy="757238"/>
          </a:xfrm>
          <a:custGeom>
            <a:avLst/>
            <a:gdLst>
              <a:gd name="T0" fmla="*/ 0 w 2011"/>
              <a:gd name="T1" fmla="*/ 2147483647 h 477"/>
              <a:gd name="T2" fmla="*/ 2147483647 w 2011"/>
              <a:gd name="T3" fmla="*/ 2147483647 h 477"/>
              <a:gd name="T4" fmla="*/ 2147483647 w 2011"/>
              <a:gd name="T5" fmla="*/ 2147483647 h 477"/>
              <a:gd name="T6" fmla="*/ 2147483647 w 2011"/>
              <a:gd name="T7" fmla="*/ 2147483647 h 4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1" h="477">
                <a:moveTo>
                  <a:pt x="0" y="99"/>
                </a:moveTo>
                <a:cubicBezTo>
                  <a:pt x="189" y="49"/>
                  <a:pt x="378" y="0"/>
                  <a:pt x="680" y="53"/>
                </a:cubicBezTo>
                <a:cubicBezTo>
                  <a:pt x="982" y="106"/>
                  <a:pt x="1617" y="355"/>
                  <a:pt x="1814" y="416"/>
                </a:cubicBezTo>
                <a:cubicBezTo>
                  <a:pt x="2011" y="477"/>
                  <a:pt x="1935" y="446"/>
                  <a:pt x="1860" y="416"/>
                </a:cubicBezTo>
              </a:path>
            </a:pathLst>
          </a:custGeom>
          <a:noFill/>
          <a:ln w="63500" cap="flat" cmpd="sng">
            <a:solidFill>
              <a:srgbClr val="8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panose="020B0604020202020204" pitchFamily="34" charset="0"/>
              <a:ea typeface="ＭＳ Ｐゴシック" panose="020B0600070205080204" pitchFamily="34" charset="-128"/>
              <a:cs typeface="+mn-cs"/>
            </a:endParaRPr>
          </a:p>
        </p:txBody>
      </p:sp>
      <p:sp>
        <p:nvSpPr>
          <p:cNvPr id="8214" name="Oval 24">
            <a:extLst>
              <a:ext uri="{FF2B5EF4-FFF2-40B4-BE49-F238E27FC236}">
                <a16:creationId xmlns:a16="http://schemas.microsoft.com/office/drawing/2014/main" id="{8213AA36-1384-8349-9E7E-C851DA3D662B}"/>
              </a:ext>
            </a:extLst>
          </p:cNvPr>
          <p:cNvSpPr>
            <a:spLocks noChangeArrowheads="1"/>
          </p:cNvSpPr>
          <p:nvPr/>
        </p:nvSpPr>
        <p:spPr bwMode="auto">
          <a:xfrm>
            <a:off x="720725" y="4902200"/>
            <a:ext cx="71438" cy="142875"/>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3366FF"/>
              </a:solidFill>
              <a:effectLst/>
              <a:uLnTx/>
              <a:uFillTx/>
              <a:latin typeface="Arial" charset="0"/>
              <a:ea typeface="ＭＳ Ｐゴシック" charset="0"/>
              <a:cs typeface="+mn-cs"/>
            </a:endParaRPr>
          </a:p>
        </p:txBody>
      </p:sp>
      <p:sp>
        <p:nvSpPr>
          <p:cNvPr id="8215" name="Text Box 25">
            <a:extLst>
              <a:ext uri="{FF2B5EF4-FFF2-40B4-BE49-F238E27FC236}">
                <a16:creationId xmlns:a16="http://schemas.microsoft.com/office/drawing/2014/main" id="{331592D7-DFEC-0341-8C0D-CFBE8079050E}"/>
              </a:ext>
            </a:extLst>
          </p:cNvPr>
          <p:cNvSpPr txBox="1">
            <a:spLocks noChangeArrowheads="1"/>
          </p:cNvSpPr>
          <p:nvPr/>
        </p:nvSpPr>
        <p:spPr bwMode="auto">
          <a:xfrm>
            <a:off x="360363" y="5118100"/>
            <a:ext cx="2160587" cy="64135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PRIMAIRE</a:t>
            </a:r>
          </a:p>
        </p:txBody>
      </p:sp>
      <p:sp>
        <p:nvSpPr>
          <p:cNvPr id="8216" name="Text Box 26">
            <a:extLst>
              <a:ext uri="{FF2B5EF4-FFF2-40B4-BE49-F238E27FC236}">
                <a16:creationId xmlns:a16="http://schemas.microsoft.com/office/drawing/2014/main" id="{D1AB04B2-A78F-4A40-8502-D465929FFC02}"/>
              </a:ext>
            </a:extLst>
          </p:cNvPr>
          <p:cNvSpPr txBox="1">
            <a:spLocks noChangeArrowheads="1"/>
          </p:cNvSpPr>
          <p:nvPr/>
        </p:nvSpPr>
        <p:spPr bwMode="auto">
          <a:xfrm>
            <a:off x="2881313" y="5118100"/>
            <a:ext cx="2519362" cy="64135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SECONDAIRE</a:t>
            </a:r>
          </a:p>
        </p:txBody>
      </p:sp>
      <p:sp>
        <p:nvSpPr>
          <p:cNvPr id="8217" name="Text Box 27">
            <a:extLst>
              <a:ext uri="{FF2B5EF4-FFF2-40B4-BE49-F238E27FC236}">
                <a16:creationId xmlns:a16="http://schemas.microsoft.com/office/drawing/2014/main" id="{B5099D74-095D-7C4E-AF34-294447F58BED}"/>
              </a:ext>
            </a:extLst>
          </p:cNvPr>
          <p:cNvSpPr txBox="1">
            <a:spLocks noChangeArrowheads="1"/>
          </p:cNvSpPr>
          <p:nvPr/>
        </p:nvSpPr>
        <p:spPr bwMode="auto">
          <a:xfrm>
            <a:off x="5761038" y="5118100"/>
            <a:ext cx="2305050" cy="64135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rgbClr val="3366FF"/>
                </a:solidFill>
                <a:latin typeface="Arial" charset="0"/>
                <a:ea typeface="ＭＳ Ｐゴシック" charset="0"/>
              </a:defRPr>
            </a:lvl1pPr>
            <a:lvl2pPr marL="742950" indent="-285750" eaLnBrk="0" hangingPunct="0">
              <a:defRPr>
                <a:solidFill>
                  <a:srgbClr val="3366FF"/>
                </a:solidFill>
                <a:latin typeface="Arial" charset="0"/>
                <a:ea typeface="ＭＳ Ｐゴシック" charset="0"/>
              </a:defRPr>
            </a:lvl2pPr>
            <a:lvl3pPr marL="1143000" indent="-228600" eaLnBrk="0" hangingPunct="0">
              <a:defRPr>
                <a:solidFill>
                  <a:srgbClr val="3366FF"/>
                </a:solidFill>
                <a:latin typeface="Arial" charset="0"/>
                <a:ea typeface="ＭＳ Ｐゴシック" charset="0"/>
              </a:defRPr>
            </a:lvl3pPr>
            <a:lvl4pPr marL="1600200" indent="-228600" eaLnBrk="0" hangingPunct="0">
              <a:defRPr>
                <a:solidFill>
                  <a:srgbClr val="3366FF"/>
                </a:solidFill>
                <a:latin typeface="Arial" charset="0"/>
                <a:ea typeface="ＭＳ Ｐゴシック" charset="0"/>
              </a:defRPr>
            </a:lvl4pPr>
            <a:lvl5pPr marL="2057400" indent="-228600" eaLnBrk="0" hangingPunct="0">
              <a:defRPr>
                <a:solidFill>
                  <a:srgbClr val="3366FF"/>
                </a:solidFill>
                <a:latin typeface="Arial" charset="0"/>
                <a:ea typeface="ＭＳ Ｐゴシック" charset="0"/>
              </a:defRPr>
            </a:lvl5pPr>
            <a:lvl6pPr marL="2514600" indent="-228600" eaLnBrk="0" fontAlgn="base" hangingPunct="0">
              <a:spcBef>
                <a:spcPct val="0"/>
              </a:spcBef>
              <a:spcAft>
                <a:spcPct val="0"/>
              </a:spcAft>
              <a:defRPr>
                <a:solidFill>
                  <a:srgbClr val="3366FF"/>
                </a:solidFill>
                <a:latin typeface="Arial" charset="0"/>
                <a:ea typeface="ＭＳ Ｐゴシック" charset="0"/>
              </a:defRPr>
            </a:lvl6pPr>
            <a:lvl7pPr marL="2971800" indent="-228600" eaLnBrk="0" fontAlgn="base" hangingPunct="0">
              <a:spcBef>
                <a:spcPct val="0"/>
              </a:spcBef>
              <a:spcAft>
                <a:spcPct val="0"/>
              </a:spcAft>
              <a:defRPr>
                <a:solidFill>
                  <a:srgbClr val="3366FF"/>
                </a:solidFill>
                <a:latin typeface="Arial" charset="0"/>
                <a:ea typeface="ＭＳ Ｐゴシック" charset="0"/>
              </a:defRPr>
            </a:lvl7pPr>
            <a:lvl8pPr marL="3429000" indent="-228600" eaLnBrk="0" fontAlgn="base" hangingPunct="0">
              <a:spcBef>
                <a:spcPct val="0"/>
              </a:spcBef>
              <a:spcAft>
                <a:spcPct val="0"/>
              </a:spcAft>
              <a:defRPr>
                <a:solidFill>
                  <a:srgbClr val="3366FF"/>
                </a:solidFill>
                <a:latin typeface="Arial" charset="0"/>
                <a:ea typeface="ＭＳ Ｐゴシック" charset="0"/>
              </a:defRPr>
            </a:lvl8pPr>
            <a:lvl9pPr marL="3886200" indent="-228600" eaLnBrk="0" fontAlgn="base" hangingPunct="0">
              <a:spcBef>
                <a:spcPct val="0"/>
              </a:spcBef>
              <a:spcAft>
                <a:spcPct val="0"/>
              </a:spcAft>
              <a:defRPr>
                <a:solidFill>
                  <a:srgbClr val="3366F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Tahoma" charset="0"/>
                <a:ea typeface="ＭＳ Ｐゴシック" charset="0"/>
                <a:cs typeface="+mn-cs"/>
              </a:rPr>
              <a:t>PREVENTION TERTIAIRE</a:t>
            </a:r>
          </a:p>
        </p:txBody>
      </p:sp>
      <p:pic>
        <p:nvPicPr>
          <p:cNvPr id="28" name="Image 27">
            <a:extLst>
              <a:ext uri="{FF2B5EF4-FFF2-40B4-BE49-F238E27FC236}">
                <a16:creationId xmlns:a16="http://schemas.microsoft.com/office/drawing/2014/main" id="{78702EDE-6A67-4D45-8DFB-B2C43DB1CCBC}"/>
              </a:ext>
            </a:extLst>
          </p:cNvPr>
          <p:cNvPicPr>
            <a:picLocks noChangeAspect="1"/>
          </p:cNvPicPr>
          <p:nvPr/>
        </p:nvPicPr>
        <p:blipFill>
          <a:blip r:embed="rId2"/>
          <a:stretch>
            <a:fillRect/>
          </a:stretch>
        </p:blipFill>
        <p:spPr>
          <a:xfrm>
            <a:off x="8578106" y="0"/>
            <a:ext cx="565894" cy="570533"/>
          </a:xfrm>
          <a:prstGeom prst="rect">
            <a:avLst/>
          </a:prstGeom>
        </p:spPr>
      </p:pic>
      <p:sp>
        <p:nvSpPr>
          <p:cNvPr id="30" name="Titre 1">
            <a:extLst>
              <a:ext uri="{FF2B5EF4-FFF2-40B4-BE49-F238E27FC236}">
                <a16:creationId xmlns:a16="http://schemas.microsoft.com/office/drawing/2014/main" id="{A7595419-30D3-D647-8C00-BE066C780687}"/>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Prévention : définition et objectifs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219002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52" name="Group 4">
            <a:extLst>
              <a:ext uri="{FF2B5EF4-FFF2-40B4-BE49-F238E27FC236}">
                <a16:creationId xmlns:a16="http://schemas.microsoft.com/office/drawing/2014/main" id="{5E2DB1B9-1108-0549-A4EB-295674D4938F}"/>
              </a:ext>
            </a:extLst>
          </p:cNvPr>
          <p:cNvGraphicFramePr>
            <a:graphicFrameLocks noGrp="1"/>
          </p:cNvGraphicFramePr>
          <p:nvPr>
            <p:extLst>
              <p:ext uri="{D42A27DB-BD31-4B8C-83A1-F6EECF244321}">
                <p14:modId xmlns:p14="http://schemas.microsoft.com/office/powerpoint/2010/main" val="3530288544"/>
              </p:ext>
            </p:extLst>
          </p:nvPr>
        </p:nvGraphicFramePr>
        <p:xfrm>
          <a:off x="873968" y="1458278"/>
          <a:ext cx="7704138" cy="4122738"/>
        </p:xfrm>
        <a:graphic>
          <a:graphicData uri="http://schemas.openxmlformats.org/drawingml/2006/table">
            <a:tbl>
              <a:tblPr/>
              <a:tblGrid>
                <a:gridCol w="2663825">
                  <a:extLst>
                    <a:ext uri="{9D8B030D-6E8A-4147-A177-3AD203B41FA5}">
                      <a16:colId xmlns:a16="http://schemas.microsoft.com/office/drawing/2014/main" val="960392503"/>
                    </a:ext>
                  </a:extLst>
                </a:gridCol>
                <a:gridCol w="2087563">
                  <a:extLst>
                    <a:ext uri="{9D8B030D-6E8A-4147-A177-3AD203B41FA5}">
                      <a16:colId xmlns:a16="http://schemas.microsoft.com/office/drawing/2014/main" val="3129814731"/>
                    </a:ext>
                  </a:extLst>
                </a:gridCol>
                <a:gridCol w="2952750">
                  <a:extLst>
                    <a:ext uri="{9D8B030D-6E8A-4147-A177-3AD203B41FA5}">
                      <a16:colId xmlns:a16="http://schemas.microsoft.com/office/drawing/2014/main" val="3089243372"/>
                    </a:ext>
                  </a:extLst>
                </a:gridCol>
              </a:tblGrid>
              <a:tr h="579438">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Types de prévention</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de la maladie</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Exemple</a:t>
                      </a:r>
                      <a:endPar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7289031"/>
                  </a:ext>
                </a:extLst>
              </a:tr>
              <a:tr h="1066800">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Primaire</a:t>
                      </a:r>
                      <a:b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prévention de la propagation, diminution de l'incidence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Maladie absente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Campagne anti-tabac pour diminuer l'incidence du cancer du poumon</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979376"/>
                  </a:ext>
                </a:extLst>
              </a:tr>
              <a:tr h="1165225">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Secondaire</a:t>
                      </a:r>
                      <a:b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prévention de la persistance de la maladie, diminution de la prévalence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Maladie présente</a:t>
                      </a:r>
                      <a:b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non clinique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initiale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Dépistage du cancer du sein par mammographies</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51614"/>
                  </a:ext>
                </a:extLst>
              </a:tr>
              <a:tr h="1311275">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rPr>
                        <a:t>Tertiaire</a:t>
                      </a:r>
                      <a:br>
                        <a:rPr kumimoji="0" lang="fr-FR" altLang="fr-FR" sz="1600" b="0"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prévention des complications, des rechutes, des handicaps</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Maladie présente</a:t>
                      </a:r>
                      <a:b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clinique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accent1"/>
                          </a:solidFill>
                          <a:effectLst/>
                          <a:latin typeface="Arial" panose="020B0604020202020204" pitchFamily="34" charset="0"/>
                          <a:ea typeface="Times New Roman" panose="02020603050405020304" pitchFamily="18" charset="0"/>
                        </a:rPr>
                        <a:t>phase évolutive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Traitement précoce d'une plaie du pied chez un diabétique pour éviter</a:t>
                      </a:r>
                      <a:b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surinfection, la gangrène,</a:t>
                      </a:r>
                      <a:b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fr-FR" altLang="fr-F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l'amputation, le handicap</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3229625"/>
                  </a:ext>
                </a:extLst>
              </a:tr>
            </a:tbl>
          </a:graphicData>
        </a:graphic>
      </p:graphicFrame>
      <p:pic>
        <p:nvPicPr>
          <p:cNvPr id="5" name="Image 4">
            <a:extLst>
              <a:ext uri="{FF2B5EF4-FFF2-40B4-BE49-F238E27FC236}">
                <a16:creationId xmlns:a16="http://schemas.microsoft.com/office/drawing/2014/main" id="{7E87F40F-9018-C34C-89EF-D66BBBCADADF}"/>
              </a:ext>
            </a:extLst>
          </p:cNvPr>
          <p:cNvPicPr>
            <a:picLocks noChangeAspect="1"/>
          </p:cNvPicPr>
          <p:nvPr/>
        </p:nvPicPr>
        <p:blipFill>
          <a:blip r:embed="rId2"/>
          <a:stretch>
            <a:fillRect/>
          </a:stretch>
        </p:blipFill>
        <p:spPr>
          <a:xfrm>
            <a:off x="8578106" y="0"/>
            <a:ext cx="565894" cy="570533"/>
          </a:xfrm>
          <a:prstGeom prst="rect">
            <a:avLst/>
          </a:prstGeom>
        </p:spPr>
      </p:pic>
      <p:sp>
        <p:nvSpPr>
          <p:cNvPr id="6" name="Titre 1">
            <a:extLst>
              <a:ext uri="{FF2B5EF4-FFF2-40B4-BE49-F238E27FC236}">
                <a16:creationId xmlns:a16="http://schemas.microsoft.com/office/drawing/2014/main" id="{252BE89D-D331-AF44-BC9D-E363E22974C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Exemples de prévention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40780812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27466</TotalTime>
  <Words>2682</Words>
  <Application>Microsoft Macintosh PowerPoint</Application>
  <PresentationFormat>Affichage à l'écran (4:3)</PresentationFormat>
  <Paragraphs>384</Paragraphs>
  <Slides>48</Slides>
  <Notes>5</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48</vt:i4>
      </vt:variant>
    </vt:vector>
  </HeadingPairs>
  <TitlesOfParts>
    <vt:vector size="58" baseType="lpstr">
      <vt:lpstr>ＭＳ Ｐゴシック</vt:lpstr>
      <vt:lpstr>Arial</vt:lpstr>
      <vt:lpstr>Calibri</vt:lpstr>
      <vt:lpstr>Calibri Light</vt:lpstr>
      <vt:lpstr>Symbol</vt:lpstr>
      <vt:lpstr>Tahoma</vt:lpstr>
      <vt:lpstr>Verdana</vt:lpstr>
      <vt:lpstr>Wingdings</vt:lpstr>
      <vt:lpstr>Thème Office</vt:lpstr>
      <vt:lpstr>1_Thème Office</vt:lpstr>
      <vt:lpstr>Prévention et dépistage  des cancers</vt:lpstr>
      <vt:lpstr>Présentation PowerPoint</vt:lpstr>
      <vt:lpstr>Présentation PowerPoint</vt:lpstr>
      <vt:lpstr>Présentation PowerPoint</vt:lpstr>
      <vt:lpstr>Présentation PowerPoint</vt:lpstr>
      <vt:lpstr>Prévention des cancers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résumé</vt:lpstr>
      <vt:lpstr>Dépistage des cancers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dc:title>
  <dc:creator>Utilisateur Microsoft Office</dc:creator>
  <cp:lastModifiedBy>Microsoft Office User</cp:lastModifiedBy>
  <cp:revision>211</cp:revision>
  <dcterms:created xsi:type="dcterms:W3CDTF">2022-01-19T10:24:17Z</dcterms:created>
  <dcterms:modified xsi:type="dcterms:W3CDTF">2025-09-03T17:17:58Z</dcterms:modified>
</cp:coreProperties>
</file>