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892"/>
    <p:restoredTop sz="95872"/>
  </p:normalViewPr>
  <p:slideViewPr>
    <p:cSldViewPr snapToGrid="0">
      <p:cViewPr varScale="1">
        <p:scale>
          <a:sx n="96" d="100"/>
          <a:sy n="96" d="100"/>
        </p:scale>
        <p:origin x="16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7F85B8-1E07-3446-B78B-02F6D25CDA55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7C4D-CE06-3142-89F1-6EEFBF6B2C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13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s.doc.gov/index.php/policy-guidance/advanced-computing-and-semiconductor-manufacturing-items-controls-to-prc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doi/10.1155/2012/961694#bib-001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doi/full/10.1073/pnas.1403158111#core-r13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nas.org/doi/full/10.1073/pnas.1403158111#core-r32" TargetMode="External"/><Relationship Id="rId4" Type="http://schemas.openxmlformats.org/officeDocument/2006/relationships/hyperlink" Target="https://www.pnas.org/doi/full/10.1073/pnas.1403158111#core-r25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Interesting</a:t>
            </a:r>
            <a:r>
              <a:rPr lang="fr-FR" dirty="0"/>
              <a:t> to compare </a:t>
            </a:r>
            <a:r>
              <a:rPr lang="fr-FR" dirty="0" err="1"/>
              <a:t>both</a:t>
            </a:r>
            <a:r>
              <a:rPr lang="fr-FR" dirty="0"/>
              <a:t> graphs… </a:t>
            </a:r>
          </a:p>
          <a:p>
            <a:r>
              <a:rPr lang="fr-FR" dirty="0"/>
              <a:t>In 2007, </a:t>
            </a:r>
            <a:r>
              <a:rPr lang="fr-FR" dirty="0" err="1"/>
              <a:t>Chinese</a:t>
            </a:r>
            <a:r>
              <a:rPr lang="fr-FR" dirty="0"/>
              <a:t> surplus: 10% of GDP (US </a:t>
            </a:r>
            <a:r>
              <a:rPr lang="fr-FR" dirty="0" err="1"/>
              <a:t>deficit</a:t>
            </a:r>
            <a:r>
              <a:rPr lang="fr-FR" dirty="0"/>
              <a:t> 5%), in 2018,  </a:t>
            </a:r>
            <a:r>
              <a:rPr lang="fr-FR" dirty="0" err="1"/>
              <a:t>Chinese</a:t>
            </a:r>
            <a:r>
              <a:rPr lang="fr-FR" dirty="0"/>
              <a:t> surplus </a:t>
            </a:r>
            <a:r>
              <a:rPr lang="fr-FR" dirty="0" err="1"/>
              <a:t>only</a:t>
            </a:r>
            <a:r>
              <a:rPr lang="fr-FR" dirty="0"/>
              <a:t> 0,2% (US </a:t>
            </a:r>
            <a:r>
              <a:rPr lang="fr-FR" dirty="0" err="1"/>
              <a:t>deficit</a:t>
            </a:r>
            <a:r>
              <a:rPr lang="fr-FR" dirty="0"/>
              <a:t>: 2,1%); in 2022, 2,2% </a:t>
            </a:r>
            <a:r>
              <a:rPr lang="fr-FR" dirty="0" err="1"/>
              <a:t>Chinese</a:t>
            </a:r>
            <a:r>
              <a:rPr lang="fr-FR" dirty="0"/>
              <a:t> surplus, US </a:t>
            </a:r>
            <a:r>
              <a:rPr lang="fr-FR" dirty="0" err="1"/>
              <a:t>deificit</a:t>
            </a:r>
            <a:r>
              <a:rPr lang="fr-FR" dirty="0"/>
              <a:t> 3,8%</a:t>
            </a:r>
          </a:p>
          <a:p>
            <a:endParaRPr lang="fr-FR" dirty="0"/>
          </a:p>
          <a:p>
            <a:r>
              <a:rPr lang="fr-FR" dirty="0" err="1"/>
              <a:t>We</a:t>
            </a:r>
            <a:r>
              <a:rPr lang="fr-FR" dirty="0"/>
              <a:t> can </a:t>
            </a:r>
            <a:r>
              <a:rPr lang="fr-FR" dirty="0" err="1"/>
              <a:t>identify</a:t>
            </a:r>
            <a:r>
              <a:rPr lang="fr-FR" dirty="0"/>
              <a:t> 3 </a:t>
            </a:r>
            <a:r>
              <a:rPr lang="fr-FR" dirty="0" err="1"/>
              <a:t>periods</a:t>
            </a:r>
            <a:r>
              <a:rPr lang="fr-FR" dirty="0"/>
              <a:t>: </a:t>
            </a:r>
          </a:p>
          <a:p>
            <a:r>
              <a:rPr lang="fr-FR" dirty="0"/>
              <a:t>2001 to 2008</a:t>
            </a:r>
          </a:p>
          <a:p>
            <a:r>
              <a:rPr lang="fr-FR" dirty="0"/>
              <a:t>2008-2012</a:t>
            </a:r>
          </a:p>
          <a:p>
            <a:r>
              <a:rPr lang="fr-FR" dirty="0"/>
              <a:t>2012-2020</a:t>
            </a:r>
          </a:p>
          <a:p>
            <a:r>
              <a:rPr lang="fr-FR" dirty="0" err="1"/>
              <a:t>Since</a:t>
            </a:r>
            <a:r>
              <a:rPr lang="fr-FR" dirty="0"/>
              <a:t> 2020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0572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2023, American imports of </a:t>
            </a:r>
            <a:r>
              <a:rPr lang="fr-FR" dirty="0" err="1"/>
              <a:t>Chinese</a:t>
            </a:r>
            <a:r>
              <a:rPr lang="fr-FR" dirty="0"/>
              <a:t> </a:t>
            </a:r>
            <a:r>
              <a:rPr lang="fr-FR" dirty="0" err="1"/>
              <a:t>products</a:t>
            </a:r>
            <a:r>
              <a:rPr lang="fr-FR" dirty="0"/>
              <a:t> </a:t>
            </a:r>
            <a:r>
              <a:rPr lang="fr-FR" dirty="0" err="1"/>
              <a:t>represent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13,4% of </a:t>
            </a:r>
            <a:r>
              <a:rPr lang="fr-FR" dirty="0" err="1"/>
              <a:t>their</a:t>
            </a:r>
            <a:r>
              <a:rPr lang="fr-FR" dirty="0"/>
              <a:t> imports (</a:t>
            </a:r>
            <a:r>
              <a:rPr lang="fr-FR" dirty="0" err="1"/>
              <a:t>used</a:t>
            </a:r>
            <a:r>
              <a:rPr lang="fr-FR" dirty="0"/>
              <a:t> to </a:t>
            </a:r>
            <a:r>
              <a:rPr lang="fr-FR" dirty="0" err="1"/>
              <a:t>be</a:t>
            </a:r>
            <a:r>
              <a:rPr lang="fr-FR" dirty="0"/>
              <a:t> 20% in 2018)</a:t>
            </a:r>
          </a:p>
          <a:p>
            <a:r>
              <a:rPr lang="fr-FR" dirty="0"/>
              <a:t>1) </a:t>
            </a:r>
            <a:r>
              <a:rPr lang="fr-FR" dirty="0" err="1"/>
              <a:t>Expansionary</a:t>
            </a:r>
            <a:r>
              <a:rPr lang="fr-FR" dirty="0"/>
              <a:t> </a:t>
            </a:r>
            <a:r>
              <a:rPr lang="fr-FR" dirty="0" err="1"/>
              <a:t>monetary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(a lot of </a:t>
            </a:r>
            <a:r>
              <a:rPr lang="fr-FR" dirty="0" err="1"/>
              <a:t>loans</a:t>
            </a:r>
            <a:r>
              <a:rPr lang="fr-FR" dirty="0"/>
              <a:t>, </a:t>
            </a:r>
            <a:r>
              <a:rPr lang="fr-FR" dirty="0" err="1"/>
              <a:t>even</a:t>
            </a:r>
            <a:r>
              <a:rPr lang="fr-FR" dirty="0"/>
              <a:t> to </a:t>
            </a:r>
            <a:r>
              <a:rPr lang="fr-FR" dirty="0" err="1"/>
              <a:t>ailing</a:t>
            </a:r>
            <a:r>
              <a:rPr lang="fr-FR" dirty="0"/>
              <a:t> </a:t>
            </a:r>
            <a:r>
              <a:rPr lang="fr-FR" dirty="0" err="1"/>
              <a:t>companies</a:t>
            </a:r>
            <a:r>
              <a:rPr lang="fr-FR" dirty="0"/>
              <a:t>), </a:t>
            </a:r>
            <a:r>
              <a:rPr lang="fr-FR" dirty="0" err="1"/>
              <a:t>contrary</a:t>
            </a:r>
            <a:r>
              <a:rPr lang="fr-FR" dirty="0"/>
              <a:t> to Europe and the US, by </a:t>
            </a:r>
            <a:r>
              <a:rPr lang="fr-FR" dirty="0" err="1"/>
              <a:t>supporting</a:t>
            </a:r>
            <a:r>
              <a:rPr lang="fr-FR" dirty="0"/>
              <a:t> construction, </a:t>
            </a:r>
            <a:r>
              <a:rPr lang="fr-FR" dirty="0" err="1"/>
              <a:t>fighting</a:t>
            </a:r>
            <a:r>
              <a:rPr lang="fr-FR" dirty="0"/>
              <a:t> </a:t>
            </a:r>
            <a:r>
              <a:rPr lang="fr-FR" dirty="0" err="1"/>
              <a:t>against</a:t>
            </a:r>
            <a:r>
              <a:rPr lang="fr-FR" dirty="0"/>
              <a:t> </a:t>
            </a:r>
            <a:r>
              <a:rPr lang="fr-FR" dirty="0" err="1"/>
              <a:t>deflation</a:t>
            </a:r>
            <a:r>
              <a:rPr lang="fr-FR" dirty="0"/>
              <a:t> and </a:t>
            </a:r>
            <a:r>
              <a:rPr lang="fr-FR" dirty="0" err="1"/>
              <a:t>improve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competitiveness</a:t>
            </a:r>
            <a:r>
              <a:rPr lang="fr-FR" dirty="0"/>
              <a:t> for exports (</a:t>
            </a:r>
            <a:r>
              <a:rPr lang="fr-FR" dirty="0" err="1"/>
              <a:t>low</a:t>
            </a:r>
            <a:r>
              <a:rPr lang="fr-FR" dirty="0"/>
              <a:t> RMB)</a:t>
            </a:r>
          </a:p>
          <a:p>
            <a:r>
              <a:rPr lang="fr-FR" dirty="0"/>
              <a:t>2) </a:t>
            </a:r>
            <a:r>
              <a:rPr lang="fr-FR" dirty="0" err="1"/>
              <a:t>Since</a:t>
            </a:r>
            <a:r>
              <a:rPr lang="fr-FR" dirty="0"/>
              <a:t> 2022, drop of FDI for </a:t>
            </a:r>
            <a:r>
              <a:rPr lang="fr-FR" dirty="0" err="1"/>
              <a:t>geopolitical</a:t>
            </a:r>
            <a:r>
              <a:rPr lang="fr-FR" dirty="0"/>
              <a:t> </a:t>
            </a:r>
            <a:r>
              <a:rPr lang="fr-FR" dirty="0" err="1"/>
              <a:t>reasons</a:t>
            </a:r>
            <a:r>
              <a:rPr lang="fr-FR" dirty="0"/>
              <a:t>, the relations </a:t>
            </a:r>
            <a:r>
              <a:rPr lang="fr-FR" dirty="0" err="1"/>
              <a:t>between</a:t>
            </a:r>
            <a:r>
              <a:rPr lang="fr-FR" dirty="0"/>
              <a:t> China and </a:t>
            </a:r>
            <a:r>
              <a:rPr lang="fr-FR" dirty="0" err="1"/>
              <a:t>its</a:t>
            </a:r>
            <a:r>
              <a:rPr lang="fr-FR" dirty="0"/>
              <a:t> Western </a:t>
            </a:r>
            <a:r>
              <a:rPr lang="fr-FR" dirty="0" err="1"/>
              <a:t>partners</a:t>
            </a:r>
            <a:r>
              <a:rPr lang="fr-FR" dirty="0"/>
              <a:t> has </a:t>
            </a:r>
            <a:r>
              <a:rPr lang="fr-FR" dirty="0" err="1"/>
              <a:t>deteriorated</a:t>
            </a:r>
            <a:r>
              <a:rPr lang="fr-FR" dirty="0"/>
              <a:t> a lot (more </a:t>
            </a:r>
            <a:r>
              <a:rPr lang="fr-FR" dirty="0" err="1"/>
              <a:t>protectionism</a:t>
            </a:r>
            <a:r>
              <a:rPr lang="fr-FR" dirty="0"/>
              <a:t> and sanctions </a:t>
            </a:r>
            <a:r>
              <a:rPr lang="fr-FR" dirty="0" err="1"/>
              <a:t>against</a:t>
            </a:r>
            <a:r>
              <a:rPr lang="fr-FR" dirty="0"/>
              <a:t> China- </a:t>
            </a:r>
            <a:r>
              <a:rPr lang="fr-FR" dirty="0" err="1"/>
              <a:t>unfair</a:t>
            </a:r>
            <a:r>
              <a:rPr lang="fr-FR" dirty="0"/>
              <a:t> </a:t>
            </a:r>
            <a:r>
              <a:rPr lang="fr-FR" dirty="0" err="1"/>
              <a:t>competition</a:t>
            </a:r>
            <a:r>
              <a:rPr lang="fr-FR" dirty="0"/>
              <a:t> </a:t>
            </a:r>
            <a:r>
              <a:rPr lang="fr-FR" dirty="0" err="1"/>
              <a:t>denounced</a:t>
            </a:r>
            <a:r>
              <a:rPr lang="fr-FR" dirty="0"/>
              <a:t> more and more </a:t>
            </a:r>
            <a:r>
              <a:rPr lang="fr-FR" dirty="0" err="1"/>
              <a:t>openly</a:t>
            </a:r>
            <a:r>
              <a:rPr lang="fr-FR" dirty="0"/>
              <a:t>: '</a:t>
            </a:r>
            <a:r>
              <a:rPr lang="fr-FR" dirty="0" err="1"/>
              <a:t>trade</a:t>
            </a:r>
            <a:r>
              <a:rPr lang="fr-FR" dirty="0"/>
              <a:t> </a:t>
            </a:r>
            <a:r>
              <a:rPr lang="fr-FR" dirty="0" err="1"/>
              <a:t>war</a:t>
            </a:r>
            <a:r>
              <a:rPr lang="fr-FR" dirty="0"/>
              <a:t>' </a:t>
            </a:r>
            <a:r>
              <a:rPr lang="fr-FR" dirty="0" err="1"/>
              <a:t>between</a:t>
            </a:r>
            <a:r>
              <a:rPr lang="fr-FR" dirty="0"/>
              <a:t> the US and China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ArialMT"/>
              </a:rPr>
              <a:t>- </a:t>
            </a:r>
            <a:r>
              <a:rPr lang="fr-FR" sz="1200" dirty="0" err="1">
                <a:effectLst/>
                <a:latin typeface="ArialMT"/>
              </a:rPr>
              <a:t>forbidding</a:t>
            </a:r>
            <a:r>
              <a:rPr lang="fr-FR" sz="1200" dirty="0">
                <a:effectLst/>
                <a:latin typeface="ArialMT"/>
              </a:rPr>
              <a:t> the use of </a:t>
            </a:r>
            <a:r>
              <a:rPr lang="fr-FR" sz="1200" dirty="0" err="1">
                <a:effectLst/>
                <a:latin typeface="ArialMT"/>
              </a:rPr>
              <a:t>Huawai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equipment</a:t>
            </a:r>
            <a:endParaRPr lang="fr-FR" sz="1200" dirty="0">
              <a:effectLst/>
              <a:latin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ArialMT"/>
              </a:rPr>
              <a:t>- American sanctions </a:t>
            </a:r>
            <a:r>
              <a:rPr lang="fr-FR" sz="1200" dirty="0" err="1">
                <a:effectLst/>
                <a:latin typeface="ArialMT"/>
              </a:rPr>
              <a:t>against</a:t>
            </a:r>
            <a:r>
              <a:rPr lang="fr-FR" sz="1200" dirty="0">
                <a:effectLst/>
                <a:latin typeface="ArialMT"/>
              </a:rPr>
              <a:t> people (</a:t>
            </a:r>
            <a:r>
              <a:rPr lang="fr-FR" sz="1200" dirty="0" err="1">
                <a:effectLst/>
                <a:latin typeface="ArialMT"/>
              </a:rPr>
              <a:t>vice-President</a:t>
            </a:r>
            <a:r>
              <a:rPr lang="fr-FR" sz="1200" dirty="0">
                <a:effectLst/>
                <a:latin typeface="ArialMT"/>
              </a:rPr>
              <a:t> of the </a:t>
            </a:r>
            <a:r>
              <a:rPr lang="fr-FR" sz="1200" dirty="0" err="1">
                <a:effectLst/>
                <a:latin typeface="ArialMT"/>
              </a:rPr>
              <a:t>Aseembly</a:t>
            </a:r>
            <a:r>
              <a:rPr lang="fr-FR" sz="1200" dirty="0">
                <a:effectLst/>
                <a:latin typeface="ArialMT"/>
              </a:rPr>
              <a:t> of people of China)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ArialMT"/>
              </a:rPr>
              <a:t>- The ban for </a:t>
            </a:r>
            <a:r>
              <a:rPr lang="fr-FR" sz="1200" dirty="0" err="1">
                <a:effectLst/>
                <a:latin typeface="ArialMT"/>
              </a:rPr>
              <a:t>companies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wanting</a:t>
            </a:r>
            <a:r>
              <a:rPr lang="fr-FR" sz="1200" dirty="0">
                <a:effectLst/>
                <a:latin typeface="ArialMT"/>
              </a:rPr>
              <a:t> to </a:t>
            </a:r>
            <a:r>
              <a:rPr lang="fr-FR" sz="1200" dirty="0" err="1">
                <a:effectLst/>
                <a:latin typeface="ArialMT"/>
              </a:rPr>
              <a:t>invest</a:t>
            </a:r>
            <a:r>
              <a:rPr lang="fr-FR" sz="1200" dirty="0">
                <a:effectLst/>
                <a:latin typeface="ArialMT"/>
              </a:rPr>
              <a:t> in </a:t>
            </a:r>
            <a:r>
              <a:rPr lang="fr-FR" sz="1200" dirty="0" err="1">
                <a:effectLst/>
                <a:latin typeface="ArialMT"/>
              </a:rPr>
              <a:t>Chinese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military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companies</a:t>
            </a:r>
            <a:endParaRPr lang="fr-FR" sz="1200" dirty="0">
              <a:effectLst/>
              <a:latin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ArialMT"/>
              </a:rPr>
              <a:t>The </a:t>
            </a:r>
            <a:r>
              <a:rPr lang="fr-FR" sz="1200" dirty="0" err="1">
                <a:effectLst/>
                <a:latin typeface="ArialMT"/>
              </a:rPr>
              <a:t>limits</a:t>
            </a:r>
            <a:r>
              <a:rPr lang="fr-FR" sz="1200" dirty="0">
                <a:effectLst/>
                <a:latin typeface="ArialMT"/>
              </a:rPr>
              <a:t> put on </a:t>
            </a:r>
            <a:r>
              <a:rPr lang="fr-FR" sz="1200" dirty="0" err="1">
                <a:effectLst/>
                <a:latin typeface="ArialMT"/>
              </a:rPr>
              <a:t>selling</a:t>
            </a:r>
            <a:r>
              <a:rPr lang="fr-FR" sz="1200" dirty="0">
                <a:effectLst/>
                <a:latin typeface="ArialMT"/>
              </a:rPr>
              <a:t> semi-</a:t>
            </a:r>
            <a:r>
              <a:rPr lang="fr-FR" sz="1200" dirty="0" err="1">
                <a:effectLst/>
                <a:latin typeface="ArialMT"/>
              </a:rPr>
              <a:t>conductors</a:t>
            </a:r>
            <a:r>
              <a:rPr lang="fr-FR" sz="1200" dirty="0">
                <a:effectLst/>
                <a:latin typeface="ArialMT"/>
              </a:rPr>
              <a:t> to China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effectLst/>
                <a:latin typeface="ArialMT"/>
              </a:rPr>
              <a:t>- The sanction </a:t>
            </a:r>
            <a:r>
              <a:rPr lang="fr-FR" sz="1200" dirty="0" err="1">
                <a:effectLst/>
                <a:latin typeface="ArialMT"/>
              </a:rPr>
              <a:t>against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Chinese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companies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who</a:t>
            </a:r>
            <a:r>
              <a:rPr lang="fr-FR" sz="1200" dirty="0">
                <a:effectLst/>
                <a:latin typeface="ArialMT"/>
              </a:rPr>
              <a:t> have </a:t>
            </a:r>
            <a:r>
              <a:rPr lang="fr-FR" sz="1200" dirty="0" err="1">
                <a:effectLst/>
                <a:latin typeface="ArialMT"/>
              </a:rPr>
              <a:t>sold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weapons</a:t>
            </a:r>
            <a:r>
              <a:rPr lang="fr-FR" sz="1200" dirty="0">
                <a:effectLst/>
                <a:latin typeface="ArialMT"/>
              </a:rPr>
              <a:t> to </a:t>
            </a:r>
            <a:r>
              <a:rPr lang="fr-FR" sz="1200" dirty="0" err="1">
                <a:effectLst/>
                <a:latin typeface="ArialMT"/>
              </a:rPr>
              <a:t>Russia</a:t>
            </a:r>
            <a:r>
              <a:rPr lang="fr-FR" sz="1200" dirty="0">
                <a:effectLst/>
                <a:latin typeface="ArialMT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effectLst/>
              <a:latin typeface="ArialM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>
                <a:effectLst/>
                <a:latin typeface="ArialMT"/>
              </a:rPr>
              <a:t>Heading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toward</a:t>
            </a:r>
            <a:r>
              <a:rPr lang="fr-FR" sz="1200" dirty="0">
                <a:effectLst/>
                <a:latin typeface="ArialMT"/>
              </a:rPr>
              <a:t> more and more </a:t>
            </a:r>
            <a:r>
              <a:rPr lang="fr-FR" sz="1200" dirty="0" err="1">
                <a:effectLst/>
                <a:latin typeface="ArialMT"/>
              </a:rPr>
              <a:t>tariffs</a:t>
            </a:r>
            <a:r>
              <a:rPr lang="fr-FR" sz="1200" dirty="0">
                <a:effectLst/>
                <a:latin typeface="ArialMT"/>
              </a:rPr>
              <a:t> on </a:t>
            </a:r>
            <a:r>
              <a:rPr lang="fr-FR" sz="1200" dirty="0" err="1">
                <a:effectLst/>
                <a:latin typeface="ArialMT"/>
              </a:rPr>
              <a:t>Chinese</a:t>
            </a:r>
            <a:r>
              <a:rPr lang="fr-FR" sz="1200" dirty="0">
                <a:effectLst/>
                <a:latin typeface="ArialMT"/>
              </a:rPr>
              <a:t> </a:t>
            </a:r>
            <a:r>
              <a:rPr lang="fr-FR" sz="1200" dirty="0" err="1">
                <a:effectLst/>
                <a:latin typeface="ArialMT"/>
              </a:rPr>
              <a:t>products</a:t>
            </a:r>
            <a:r>
              <a:rPr lang="fr-FR" sz="1200" dirty="0">
                <a:effectLst/>
                <a:latin typeface="ArialMT"/>
              </a:rPr>
              <a:t> (E.V)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>
                <a:hlinkClick r:id="rId3"/>
              </a:rPr>
              <a:t>https://www.bis.doc.gov/index.php/policy-guidance/advanced-computing-and-semiconductor-manufacturing-items-controls-to-prc</a:t>
            </a:r>
            <a:endParaRPr lang="fr-FR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758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1200" dirty="0">
                <a:effectLst/>
                <a:latin typeface="ArialMT"/>
              </a:rPr>
              <a:t>https://</a:t>
            </a:r>
            <a:r>
              <a:rPr lang="fr-FR" sz="1200" dirty="0" err="1">
                <a:effectLst/>
                <a:latin typeface="ArialMT"/>
              </a:rPr>
              <a:t>theconversation.com</a:t>
            </a:r>
            <a:r>
              <a:rPr lang="fr-FR" sz="1200" dirty="0">
                <a:effectLst/>
                <a:latin typeface="ArialMT"/>
              </a:rPr>
              <a:t>/china-why-the-countrys-economy-has-hit-a-wall-and-what-it-plans-to-do-about-it-225623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1200" dirty="0">
                <a:effectLst/>
                <a:latin typeface="ArialMT"/>
              </a:rPr>
              <a:t>2) https://</a:t>
            </a:r>
            <a:r>
              <a:rPr lang="fr-FR" sz="1200" dirty="0" err="1">
                <a:effectLst/>
                <a:latin typeface="ArialMT"/>
              </a:rPr>
              <a:t>theconversation.com</a:t>
            </a:r>
            <a:r>
              <a:rPr lang="fr-FR" sz="1200" dirty="0">
                <a:effectLst/>
                <a:latin typeface="ArialMT"/>
              </a:rPr>
              <a:t>/chinas-youth-unemployment-problem-has-become-a-crisis-we-can-no-longer-ignore-213751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fr-FR" sz="1200" dirty="0">
                <a:effectLst/>
                <a:latin typeface="ArialMT"/>
              </a:rPr>
              <a:t>3) </a:t>
            </a:r>
            <a:r>
              <a:rPr lang="fr-FR" dirty="0">
                <a:effectLst/>
              </a:rPr>
              <a:t>(https://</a:t>
            </a:r>
            <a:r>
              <a:rPr lang="fr-FR" dirty="0" err="1">
                <a:effectLst/>
              </a:rPr>
              <a:t>www.reuters.com</a:t>
            </a:r>
            <a:r>
              <a:rPr lang="fr-FR" dirty="0">
                <a:effectLst/>
              </a:rPr>
              <a:t>/</a:t>
            </a:r>
            <a:r>
              <a:rPr lang="fr-FR" dirty="0" err="1">
                <a:effectLst/>
              </a:rPr>
              <a:t>markets</a:t>
            </a:r>
            <a:r>
              <a:rPr lang="fr-FR" dirty="0">
                <a:effectLst/>
              </a:rPr>
              <a:t>/imf-fiscal-chief-us-china-must-rein-debt-face-different-challenges-2023-10-11/#:~:</a:t>
            </a:r>
            <a:r>
              <a:rPr lang="fr-FR" dirty="0" err="1">
                <a:effectLst/>
              </a:rPr>
              <a:t>text</a:t>
            </a:r>
            <a:r>
              <a:rPr lang="fr-FR" dirty="0">
                <a:effectLst/>
              </a:rPr>
              <a:t>=2%2C%20shows%20that%20the%20U.S.,global%20total%20and%20China%2020%25.)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2902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</a:t>
            </a:r>
            <a:r>
              <a:rPr lang="en-US" sz="1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XiaoPing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(1978), from a ‘back-water economy into the  world’s most connected component’, GDP per capita X 50, a billion people out of poverty, competing to become the world’s leader in cutting-edge technology (Meeting Globalization’ s challenges 2019, Chapter 4 article by </a:t>
            </a:r>
            <a:r>
              <a:rPr lang="en-US" sz="1200" kern="1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Keyu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Large volumes of resources from low-productivity agriculture to high-productivity manufacturing sectors, economies of scale. 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1200" kern="0" dirty="0">
                <a:solidFill>
                  <a:srgbClr val="000000"/>
                </a:solidFill>
                <a:effectLst/>
                <a:latin typeface="ff4"/>
                <a:ea typeface="Times New Roman" panose="02020603050405020304" pitchFamily="18" charset="0"/>
                <a:cs typeface="Times New Roman" panose="02020603050405020304" pitchFamily="18" charset="0"/>
              </a:rPr>
              <a:t> ‘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sum, through financial repression, households were in part subsidizing corporate borrowing and in part subsidizing an undervalued real exchange rate’, household disposable income declined steadily between 1992 and 2007</a:t>
            </a:r>
            <a:endParaRPr lang="fr-F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532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Not </a:t>
            </a:r>
            <a:r>
              <a:rPr lang="fr-FR" dirty="0" err="1"/>
              <a:t>so</a:t>
            </a:r>
            <a:r>
              <a:rPr lang="fr-FR" dirty="0"/>
              <a:t>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affcted</a:t>
            </a:r>
            <a:r>
              <a:rPr lang="fr-FR" dirty="0"/>
              <a:t> by the </a:t>
            </a:r>
            <a:r>
              <a:rPr lang="fr-FR" dirty="0" err="1"/>
              <a:t>financial</a:t>
            </a:r>
            <a:r>
              <a:rPr lang="fr-FR" dirty="0"/>
              <a:t> </a:t>
            </a:r>
            <a:r>
              <a:rPr lang="fr-FR" dirty="0" err="1"/>
              <a:t>crisis</a:t>
            </a:r>
            <a:r>
              <a:rPr lang="fr-FR" dirty="0"/>
              <a:t> ( </a:t>
            </a:r>
            <a:r>
              <a:rPr lang="fr-FR" dirty="0" err="1"/>
              <a:t>China’s</a:t>
            </a:r>
            <a:r>
              <a:rPr lang="fr-FR" dirty="0"/>
              <a:t> </a:t>
            </a:r>
            <a:r>
              <a:rPr lang="fr-FR" dirty="0" err="1"/>
              <a:t>trade</a:t>
            </a:r>
            <a:r>
              <a:rPr lang="fr-FR" dirty="0"/>
              <a:t>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does</a:t>
            </a:r>
            <a:r>
              <a:rPr lang="fr-FR" dirty="0"/>
              <a:t> not </a:t>
            </a:r>
            <a:r>
              <a:rPr lang="fr-FR" dirty="0" err="1"/>
              <a:t>trade</a:t>
            </a:r>
            <a:r>
              <a:rPr lang="fr-FR" dirty="0"/>
              <a:t> </a:t>
            </a:r>
            <a:r>
              <a:rPr lang="fr-FR" dirty="0" err="1"/>
              <a:t>derivatives</a:t>
            </a:r>
            <a:r>
              <a:rPr lang="fr-FR" dirty="0"/>
              <a:t>- </a:t>
            </a:r>
            <a:r>
              <a:rPr lang="fr-FR" dirty="0" err="1"/>
              <a:t>although</a:t>
            </a:r>
            <a:r>
              <a:rPr lang="fr-FR" dirty="0"/>
              <a:t> </a:t>
            </a:r>
            <a:r>
              <a:rPr lang="fr-FR" dirty="0" err="1"/>
              <a:t>Chinese</a:t>
            </a:r>
            <a:r>
              <a:rPr lang="fr-FR" dirty="0"/>
              <a:t> State </a:t>
            </a:r>
            <a:r>
              <a:rPr lang="fr-FR" dirty="0" err="1"/>
              <a:t>banks</a:t>
            </a:r>
            <a:r>
              <a:rPr lang="fr-FR" dirty="0"/>
              <a:t> </a:t>
            </a:r>
            <a:r>
              <a:rPr lang="fr-FR" dirty="0" err="1"/>
              <a:t>had</a:t>
            </a:r>
            <a:r>
              <a:rPr lang="fr-FR" dirty="0"/>
              <a:t> assets in Lehman </a:t>
            </a:r>
            <a:r>
              <a:rPr lang="fr-FR" dirty="0" err="1"/>
              <a:t>Brother’s</a:t>
            </a:r>
            <a:r>
              <a:rPr lang="fr-FR" dirty="0"/>
              <a:t>) but by the </a:t>
            </a:r>
          </a:p>
          <a:p>
            <a:r>
              <a:rPr lang="fr-FR" dirty="0" err="1"/>
              <a:t>fall</a:t>
            </a:r>
            <a:r>
              <a:rPr lang="fr-FR" dirty="0"/>
              <a:t> of global </a:t>
            </a:r>
            <a:r>
              <a:rPr lang="fr-FR" dirty="0" err="1"/>
              <a:t>demand</a:t>
            </a:r>
            <a:r>
              <a:rPr lang="fr-FR" dirty="0"/>
              <a:t> (Exports </a:t>
            </a:r>
            <a:r>
              <a:rPr lang="fr-FR" dirty="0" err="1"/>
              <a:t>represented</a:t>
            </a:r>
            <a:r>
              <a:rPr lang="fr-FR" dirty="0"/>
              <a:t> 30% of </a:t>
            </a:r>
            <a:r>
              <a:rPr lang="fr-FR" dirty="0" err="1"/>
              <a:t>China’s</a:t>
            </a:r>
            <a:r>
              <a:rPr lang="fr-FR" dirty="0"/>
              <a:t> GDP)</a:t>
            </a:r>
          </a:p>
          <a:p>
            <a:r>
              <a:rPr lang="fr-FR" dirty="0" err="1"/>
              <a:t>Decrease</a:t>
            </a:r>
            <a:r>
              <a:rPr lang="fr-FR" dirty="0"/>
              <a:t> of FDI</a:t>
            </a:r>
          </a:p>
          <a:p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Starting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October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2007, the stock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market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China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crashed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wiping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out more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than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two-thirds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of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its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market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value [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  <a:hlinkClick r:id="rId3"/>
              </a:rPr>
              <a:t>10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]. </a:t>
            </a:r>
          </a:p>
          <a:p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A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similar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story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applies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to the real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estate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market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A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bubble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started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to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grow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with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China’s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booming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economy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since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most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of the people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believe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that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investing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property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such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as real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estate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is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safer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than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putting money in the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banks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 The impacts of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these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developments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on the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Chinese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economy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were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relatively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small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compared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with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the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trade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channel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however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854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 quick </a:t>
            </a:r>
            <a:r>
              <a:rPr lang="fr-FR" dirty="0" err="1"/>
              <a:t>recovery</a:t>
            </a:r>
            <a:r>
              <a:rPr lang="fr-FR" dirty="0"/>
              <a:t>, </a:t>
            </a:r>
            <a:r>
              <a:rPr lang="fr-FR" dirty="0" err="1"/>
              <a:t>thanks</a:t>
            </a:r>
            <a:r>
              <a:rPr lang="fr-FR" dirty="0"/>
              <a:t> to </a:t>
            </a:r>
          </a:p>
          <a:p>
            <a:pPr marL="171450" indent="-171450">
              <a:buFontTx/>
              <a:buChar char="-"/>
            </a:pPr>
            <a:r>
              <a:rPr lang="fr-FR" dirty="0"/>
              <a:t>The </a:t>
            </a:r>
            <a:r>
              <a:rPr lang="fr-FR" dirty="0" err="1"/>
              <a:t>fact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People’s</a:t>
            </a:r>
            <a:r>
              <a:rPr lang="fr-FR" dirty="0"/>
              <a:t> </a:t>
            </a:r>
            <a:r>
              <a:rPr lang="fr-FR" dirty="0" err="1"/>
              <a:t>bank</a:t>
            </a:r>
            <a:r>
              <a:rPr lang="fr-FR" dirty="0"/>
              <a:t> of China </a:t>
            </a:r>
            <a:r>
              <a:rPr lang="fr-FR" dirty="0" err="1"/>
              <a:t>lowered</a:t>
            </a:r>
            <a:r>
              <a:rPr lang="fr-FR" dirty="0"/>
              <a:t> </a:t>
            </a:r>
            <a:r>
              <a:rPr lang="fr-FR" dirty="0" err="1"/>
              <a:t>its</a:t>
            </a:r>
            <a:r>
              <a:rPr lang="fr-FR" dirty="0"/>
              <a:t> </a:t>
            </a:r>
            <a:r>
              <a:rPr lang="fr-FR" dirty="0" err="1"/>
              <a:t>interest</a:t>
            </a:r>
            <a:r>
              <a:rPr lang="fr-FR" dirty="0"/>
              <a:t> rate</a:t>
            </a:r>
          </a:p>
          <a:p>
            <a:pPr marL="171450" indent="-171450">
              <a:buFontTx/>
              <a:buChar char="-"/>
            </a:pPr>
            <a:r>
              <a:rPr lang="fr-FR" dirty="0"/>
              <a:t>A </a:t>
            </a:r>
            <a:r>
              <a:rPr lang="fr-FR" dirty="0" err="1"/>
              <a:t>strong</a:t>
            </a:r>
            <a:r>
              <a:rPr lang="fr-FR" dirty="0"/>
              <a:t> fiscal position, </a:t>
            </a:r>
            <a:r>
              <a:rPr lang="fr-FR" dirty="0" err="1"/>
              <a:t>that</a:t>
            </a:r>
            <a:r>
              <a:rPr lang="fr-FR" dirty="0"/>
              <a:t> </a:t>
            </a:r>
            <a:r>
              <a:rPr lang="fr-FR" dirty="0" err="1"/>
              <a:t>enabled</a:t>
            </a:r>
            <a:r>
              <a:rPr lang="fr-FR" dirty="0"/>
              <a:t> a </a:t>
            </a:r>
            <a:r>
              <a:rPr lang="fr-FR" dirty="0" err="1"/>
              <a:t>strong</a:t>
            </a:r>
            <a:r>
              <a:rPr lang="fr-FR" dirty="0"/>
              <a:t> stimulus package (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$586 billion ) to finance real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estate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and infrastructures</a:t>
            </a:r>
          </a:p>
          <a:p>
            <a:pPr marL="171450" indent="-171450">
              <a:buFontTx/>
              <a:buChar char="-"/>
            </a:pP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This combination of stimulus package and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lower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interest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rates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helped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  pickup in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growth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by the second quarter of 2009 (https://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www.imf.org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/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external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/pubs/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ft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/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fandd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/2010/06/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yueh.htm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)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China’s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continued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growth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will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depend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on the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success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of the massive fiscal stimulus,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focused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largely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on infrastructure. Infrastructure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spending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builds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on a large-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scale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transportation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project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in the 11th Five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Year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Plan,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which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began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in 2006. The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existing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plan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allowed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the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spending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to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be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quickly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implemented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and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provided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jobs on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roads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and rail for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some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of the millions of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workers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laid off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from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export-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oriented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factories</a:t>
            </a:r>
            <a:endParaRPr lang="fr-FR" b="0" i="0" u="none" strike="noStrike" dirty="0">
              <a:solidFill>
                <a:srgbClr val="505050"/>
              </a:solidFill>
              <a:effectLst/>
              <a:latin typeface="MuseoSans-300"/>
            </a:endParaRPr>
          </a:p>
          <a:p>
            <a:pPr algn="l"/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But the social part of the stimulus,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representing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less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than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5 percent of the package,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was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judged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insufficient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to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stimulate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private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consumption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. It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failed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to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address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China’s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high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level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of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household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saving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—a major cause of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low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domestic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demand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. To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discourage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precautionary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saving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, China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added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$125 billion in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spending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health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care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later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in 2009—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covering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200 million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uninsured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citizens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as a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step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toward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achieving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universal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coverage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by 2020—and about $400 million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toward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pensions for rural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workers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.</a:t>
            </a:r>
          </a:p>
          <a:p>
            <a:pPr algn="l"/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Nevertheless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,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consumption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as a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share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of GDP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remained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constant in 2009. A 10.5 percent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increase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in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urban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incomes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helped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fuel consumer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spending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, but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that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increase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was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from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a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low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base.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Consumption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accounts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for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only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35 percent of GDP in China,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compared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with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50 percent or more in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most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market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economies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. And the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majority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of the rural population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remains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poor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. As a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result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,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despite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a 16 percent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increase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in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retail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sales,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consumption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contributed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only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about 4 percentage points of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China’s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</a:t>
            </a:r>
            <a:r>
              <a:rPr lang="fr-FR" b="0" i="0" u="none" strike="noStrike" dirty="0" err="1">
                <a:solidFill>
                  <a:srgbClr val="505050"/>
                </a:solidFill>
                <a:effectLst/>
                <a:latin typeface="MuseoSans-300"/>
              </a:rPr>
              <a:t>growth</a:t>
            </a:r>
            <a:r>
              <a:rPr lang="fr-FR" b="0" i="0" u="none" strike="noStrike" dirty="0">
                <a:solidFill>
                  <a:srgbClr val="505050"/>
                </a:solidFill>
                <a:effectLst/>
                <a:latin typeface="MuseoSans-300"/>
              </a:rPr>
              <a:t> in 2009.</a:t>
            </a:r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074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/>
              <a:t>Faced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increasing</a:t>
            </a:r>
            <a:r>
              <a:rPr lang="fr-FR" dirty="0"/>
              <a:t> </a:t>
            </a:r>
            <a:r>
              <a:rPr lang="fr-FR" dirty="0" err="1"/>
              <a:t>inequalities</a:t>
            </a:r>
            <a:r>
              <a:rPr lang="fr-FR" dirty="0"/>
              <a:t> </a:t>
            </a:r>
            <a:r>
              <a:rPr lang="fr-FR" dirty="0" err="1"/>
              <a:t>within</a:t>
            </a:r>
            <a:r>
              <a:rPr lang="fr-FR" dirty="0"/>
              <a:t> the country (social, </a:t>
            </a:r>
            <a:r>
              <a:rPr lang="fr-FR" dirty="0" err="1"/>
              <a:t>geographical</a:t>
            </a:r>
            <a:r>
              <a:rPr lang="fr-FR" dirty="0"/>
              <a:t>), the </a:t>
            </a:r>
            <a:r>
              <a:rPr lang="fr-FR" dirty="0" err="1"/>
              <a:t>Chinese</a:t>
            </a:r>
            <a:r>
              <a:rPr lang="fr-FR" dirty="0"/>
              <a:t> </a:t>
            </a:r>
            <a:r>
              <a:rPr lang="fr-FR" dirty="0" err="1"/>
              <a:t>Communist</a:t>
            </a:r>
            <a:r>
              <a:rPr lang="fr-FR" dirty="0"/>
              <a:t> Party has been </a:t>
            </a:r>
            <a:r>
              <a:rPr lang="fr-FR" dirty="0" err="1"/>
              <a:t>trying</a:t>
            </a:r>
            <a:r>
              <a:rPr lang="fr-FR" dirty="0"/>
              <a:t> to tackle the issue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66995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 2010, Gini coefficient 0,6 (0= </a:t>
            </a:r>
            <a:r>
              <a:rPr lang="fr-FR" dirty="0" err="1"/>
              <a:t>equal</a:t>
            </a:r>
            <a:r>
              <a:rPr lang="fr-FR" dirty="0"/>
              <a:t> society, 1 = </a:t>
            </a:r>
            <a:r>
              <a:rPr lang="fr-FR" dirty="0" err="1"/>
              <a:t>inequal</a:t>
            </a:r>
            <a:r>
              <a:rPr lang="fr-FR" dirty="0"/>
              <a:t>),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in the </a:t>
            </a:r>
            <a:r>
              <a:rPr lang="fr-FR" dirty="0" err="1"/>
              <a:t>past</a:t>
            </a:r>
            <a:r>
              <a:rPr lang="fr-FR" dirty="0"/>
              <a:t>, </a:t>
            </a:r>
            <a:r>
              <a:rPr lang="fr-FR" dirty="0" err="1"/>
              <a:t>much</a:t>
            </a:r>
            <a:r>
              <a:rPr lang="fr-FR" dirty="0"/>
              <a:t> </a:t>
            </a:r>
            <a:r>
              <a:rPr lang="fr-FR" dirty="0" err="1"/>
              <a:t>higher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in </a:t>
            </a:r>
            <a:r>
              <a:rPr lang="fr-FR" dirty="0" err="1"/>
              <a:t>other</a:t>
            </a:r>
            <a:r>
              <a:rPr lang="fr-FR" dirty="0"/>
              <a:t> BRICS. </a:t>
            </a:r>
            <a:r>
              <a:rPr lang="fr-FR" dirty="0" err="1"/>
              <a:t>Surpassed</a:t>
            </a:r>
            <a:r>
              <a:rPr lang="fr-FR" dirty="0"/>
              <a:t> the US in 2010,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income</a:t>
            </a:r>
            <a:r>
              <a:rPr lang="fr-FR" dirty="0"/>
              <a:t> </a:t>
            </a:r>
            <a:r>
              <a:rPr lang="fr-FR" dirty="0" err="1"/>
              <a:t>inequality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traditionally</a:t>
            </a:r>
            <a:r>
              <a:rPr lang="fr-FR" dirty="0"/>
              <a:t> the </a:t>
            </a:r>
            <a:r>
              <a:rPr lang="fr-FR" dirty="0" err="1"/>
              <a:t>highest</a:t>
            </a:r>
            <a:endParaRPr lang="fr-FR" dirty="0"/>
          </a:p>
          <a:p>
            <a:r>
              <a:rPr lang="fr-FR" dirty="0" err="1"/>
              <a:t>Mostly</a:t>
            </a:r>
            <a:r>
              <a:rPr lang="fr-FR" dirty="0"/>
              <a:t> </a:t>
            </a:r>
            <a:r>
              <a:rPr lang="fr-FR" dirty="0" err="1"/>
              <a:t>explained</a:t>
            </a:r>
            <a:r>
              <a:rPr lang="fr-FR" dirty="0"/>
              <a:t> by GEOGRAPHICAL </a:t>
            </a:r>
            <a:r>
              <a:rPr lang="fr-FR" dirty="0" err="1"/>
              <a:t>divide</a:t>
            </a:r>
            <a:endParaRPr lang="fr-FR" dirty="0"/>
          </a:p>
          <a:p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our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results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reveal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that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China’s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income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inequality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has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grown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rapidly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in the last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three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decades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 to a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very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high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level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around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2010. The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rapid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rise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income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inequality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can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be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partly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attributed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to long-standing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government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development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policies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that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effectively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favor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urban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residents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over rural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residents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favor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coastal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 more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developed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regions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over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inland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less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developed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regions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(</a:t>
            </a:r>
            <a:r>
              <a:rPr lang="fr-FR" b="0" i="0" u="none" strike="noStrike" dirty="0">
                <a:solidFill>
                  <a:srgbClr val="570081"/>
                </a:solidFill>
                <a:effectLst/>
                <a:latin typeface="Open Sans" panose="020B0606030504020204" pitchFamily="34" charset="0"/>
                <a:hlinkClick r:id="rId3"/>
              </a:rPr>
              <a:t>13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fr-FR" b="0" i="0" u="none" strike="noStrike" dirty="0">
                <a:solidFill>
                  <a:srgbClr val="570081"/>
                </a:solidFill>
                <a:effectLst/>
                <a:latin typeface="Open Sans" panose="020B0606030504020204" pitchFamily="34" charset="0"/>
                <a:hlinkClick r:id="rId4"/>
              </a:rPr>
              <a:t>25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, </a:t>
            </a:r>
            <a:r>
              <a:rPr lang="fr-FR" b="0" i="0" u="none" strike="noStrike" dirty="0">
                <a:solidFill>
                  <a:srgbClr val="570081"/>
                </a:solidFill>
                <a:effectLst/>
                <a:latin typeface="Open Sans" panose="020B0606030504020204" pitchFamily="34" charset="0"/>
                <a:hlinkClick r:id="rId5"/>
              </a:rPr>
              <a:t>32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).</a:t>
            </a:r>
          </a:p>
          <a:p>
            <a:endParaRPr lang="fr-FR" b="0" i="0" u="none" strike="noStrike" dirty="0">
              <a:solidFill>
                <a:srgbClr val="262626"/>
              </a:solidFill>
              <a:effectLst/>
              <a:latin typeface="Open Sans" panose="020B0606030504020204" pitchFamily="34" charset="0"/>
            </a:endParaRPr>
          </a:p>
          <a:p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(https://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www.pnas.org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/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doi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/full/10.1073/pnas.1403158111#:~: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text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=By%20now%2C%20China's%20income%20inequality,or%20higher%20standards%20of%20living.)</a:t>
            </a:r>
          </a:p>
          <a:p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GDP  per capita in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Pekin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and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Shangai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=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same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as Portugal</a:t>
            </a:r>
          </a:p>
          <a:p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In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Ganzu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= </a:t>
            </a:r>
            <a:r>
              <a:rPr lang="fr-FR" b="0" i="0" u="none" strike="noStrike" dirty="0" err="1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same</a:t>
            </a:r>
            <a:r>
              <a:rPr lang="fr-FR" b="0" i="0" u="none" strike="noStrike" dirty="0">
                <a:solidFill>
                  <a:srgbClr val="262626"/>
                </a:solidFill>
                <a:effectLst/>
                <a:latin typeface="Open Sans" panose="020B0606030504020204" pitchFamily="34" charset="0"/>
              </a:rPr>
              <a:t> as Namibia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6029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35101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Cf </a:t>
            </a:r>
            <a:r>
              <a:rPr lang="fr-FR" dirty="0" err="1"/>
              <a:t>confucius</a:t>
            </a:r>
            <a:r>
              <a:rPr lang="fr-FR" dirty="0"/>
              <a:t>… </a:t>
            </a:r>
            <a:r>
              <a:rPr lang="fr-FR" dirty="0" err="1"/>
              <a:t>saving</a:t>
            </a:r>
            <a:r>
              <a:rPr lang="fr-FR" dirty="0"/>
              <a:t> </a:t>
            </a:r>
            <a:r>
              <a:rPr lang="fr-FR" dirty="0" err="1"/>
              <a:t>characterizes</a:t>
            </a:r>
            <a:r>
              <a:rPr lang="fr-FR" dirty="0"/>
              <a:t> </a:t>
            </a:r>
            <a:r>
              <a:rPr lang="fr-FR" dirty="0" err="1"/>
              <a:t>traditional</a:t>
            </a:r>
            <a:r>
              <a:rPr lang="fr-FR" dirty="0"/>
              <a:t> </a:t>
            </a:r>
            <a:r>
              <a:rPr lang="fr-FR" dirty="0" err="1"/>
              <a:t>mentalities</a:t>
            </a:r>
            <a:r>
              <a:rPr lang="fr-FR" dirty="0"/>
              <a:t> in China; the rate of </a:t>
            </a:r>
            <a:r>
              <a:rPr lang="fr-FR" dirty="0" err="1"/>
              <a:t>savings</a:t>
            </a:r>
            <a:r>
              <a:rPr lang="fr-FR" dirty="0"/>
              <a:t> has </a:t>
            </a:r>
            <a:r>
              <a:rPr lang="fr-FR" dirty="0" err="1"/>
              <a:t>started</a:t>
            </a:r>
            <a:r>
              <a:rPr lang="fr-FR" dirty="0"/>
              <a:t> to </a:t>
            </a:r>
            <a:r>
              <a:rPr lang="fr-FR" dirty="0" err="1"/>
              <a:t>decrease</a:t>
            </a:r>
            <a:r>
              <a:rPr lang="fr-FR" dirty="0"/>
              <a:t> in 2013 but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vey</a:t>
            </a:r>
            <a:r>
              <a:rPr lang="fr-FR" dirty="0"/>
              <a:t> high. </a:t>
            </a:r>
            <a:r>
              <a:rPr lang="fr-FR" dirty="0" err="1"/>
              <a:t>Household</a:t>
            </a:r>
            <a:r>
              <a:rPr lang="fr-FR" dirty="0"/>
              <a:t> </a:t>
            </a:r>
            <a:r>
              <a:rPr lang="fr-FR" dirty="0" err="1"/>
              <a:t>Consumption</a:t>
            </a:r>
            <a:r>
              <a:rPr lang="fr-FR" dirty="0"/>
              <a:t>= </a:t>
            </a:r>
            <a:r>
              <a:rPr lang="fr-FR" dirty="0" err="1"/>
              <a:t>less</a:t>
            </a:r>
            <a:r>
              <a:rPr lang="fr-FR" dirty="0"/>
              <a:t> </a:t>
            </a:r>
            <a:r>
              <a:rPr lang="fr-FR" dirty="0" err="1"/>
              <a:t>than</a:t>
            </a:r>
            <a:r>
              <a:rPr lang="fr-FR" dirty="0"/>
              <a:t> 40% in China, 55% in France, 68% in the US) in spite of </a:t>
            </a:r>
            <a:r>
              <a:rPr lang="fr-FR" dirty="0" err="1"/>
              <a:t>increasing</a:t>
            </a:r>
            <a:r>
              <a:rPr lang="fr-FR" dirty="0"/>
              <a:t> </a:t>
            </a:r>
            <a:r>
              <a:rPr lang="fr-FR" dirty="0" err="1"/>
              <a:t>wages</a:t>
            </a:r>
            <a:r>
              <a:rPr lang="fr-FR" dirty="0"/>
              <a:t>…</a:t>
            </a:r>
          </a:p>
          <a:p>
            <a:r>
              <a:rPr lang="fr-FR" dirty="0" err="1"/>
              <a:t>Reasons</a:t>
            </a:r>
            <a:r>
              <a:rPr lang="fr-FR" dirty="0"/>
              <a:t>: </a:t>
            </a:r>
            <a:r>
              <a:rPr lang="fr-FR" dirty="0" err="1"/>
              <a:t>growing</a:t>
            </a:r>
            <a:r>
              <a:rPr lang="fr-FR" dirty="0"/>
              <a:t> </a:t>
            </a:r>
            <a:r>
              <a:rPr lang="fr-FR" dirty="0" err="1"/>
              <a:t>inqualities</a:t>
            </a:r>
            <a:r>
              <a:rPr lang="fr-FR" dirty="0"/>
              <a:t>, </a:t>
            </a:r>
            <a:r>
              <a:rPr lang="fr-FR" dirty="0" err="1"/>
              <a:t>lack</a:t>
            </a:r>
            <a:r>
              <a:rPr lang="fr-FR" dirty="0"/>
              <a:t> of trust in </a:t>
            </a:r>
            <a:r>
              <a:rPr lang="fr-FR" dirty="0" err="1"/>
              <a:t>banks</a:t>
            </a:r>
            <a:r>
              <a:rPr lang="fr-FR" dirty="0"/>
              <a:t>, and </a:t>
            </a:r>
            <a:r>
              <a:rPr lang="fr-FR" dirty="0" err="1"/>
              <a:t>mostly</a:t>
            </a:r>
            <a:r>
              <a:rPr lang="fr-FR" dirty="0"/>
              <a:t> the absence of a social net (</a:t>
            </a:r>
            <a:r>
              <a:rPr lang="fr-FR" dirty="0" err="1"/>
              <a:t>unemployment</a:t>
            </a:r>
            <a:r>
              <a:rPr lang="fr-FR" dirty="0"/>
              <a:t> </a:t>
            </a:r>
            <a:r>
              <a:rPr lang="fr-FR" dirty="0" err="1"/>
              <a:t>benefits</a:t>
            </a:r>
            <a:r>
              <a:rPr lang="fr-FR" dirty="0"/>
              <a:t>, pension system, </a:t>
            </a:r>
            <a:r>
              <a:rPr lang="fr-FR" dirty="0" err="1"/>
              <a:t>health</a:t>
            </a:r>
            <a:r>
              <a:rPr lang="fr-FR" dirty="0"/>
              <a:t> </a:t>
            </a:r>
            <a:r>
              <a:rPr lang="fr-FR" dirty="0" err="1"/>
              <a:t>insurance</a:t>
            </a:r>
            <a:r>
              <a:rPr lang="fr-FR" dirty="0"/>
              <a:t>). All the more </a:t>
            </a:r>
            <a:r>
              <a:rPr lang="fr-FR" dirty="0" err="1"/>
              <a:t>worrying</a:t>
            </a:r>
            <a:r>
              <a:rPr lang="fr-FR" dirty="0"/>
              <a:t> as China has an </a:t>
            </a:r>
            <a:r>
              <a:rPr lang="fr-FR" dirty="0" err="1"/>
              <a:t>aging</a:t>
            </a:r>
            <a:r>
              <a:rPr lang="fr-FR" dirty="0"/>
              <a:t> population (</a:t>
            </a:r>
            <a:r>
              <a:rPr lang="fr-FR" dirty="0" err="1"/>
              <a:t>cf</a:t>
            </a:r>
            <a:r>
              <a:rPr lang="fr-FR" dirty="0"/>
              <a:t> one-</a:t>
            </a:r>
            <a:r>
              <a:rPr lang="fr-FR" dirty="0" err="1"/>
              <a:t>child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570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Investment in construction </a:t>
            </a:r>
            <a:r>
              <a:rPr lang="fr-FR" dirty="0" err="1"/>
              <a:t>often</a:t>
            </a:r>
            <a:r>
              <a:rPr lang="fr-FR" dirty="0"/>
              <a:t> non-productive or </a:t>
            </a:r>
            <a:r>
              <a:rPr lang="fr-FR" dirty="0" err="1"/>
              <a:t>with</a:t>
            </a:r>
            <a:r>
              <a:rPr lang="fr-FR" dirty="0"/>
              <a:t> a </a:t>
            </a:r>
            <a:r>
              <a:rPr lang="fr-FR" dirty="0" err="1"/>
              <a:t>low</a:t>
            </a:r>
            <a:r>
              <a:rPr lang="fr-FR" dirty="0"/>
              <a:t> </a:t>
            </a:r>
            <a:r>
              <a:rPr lang="fr-FR" dirty="0" err="1"/>
              <a:t>profitability</a:t>
            </a:r>
            <a:r>
              <a:rPr lang="fr-FR" dirty="0"/>
              <a:t>, but the </a:t>
            </a:r>
            <a:r>
              <a:rPr lang="fr-FR" dirty="0" err="1"/>
              <a:t>Chinese</a:t>
            </a:r>
            <a:r>
              <a:rPr lang="fr-FR" dirty="0"/>
              <a:t> gvt </a:t>
            </a:r>
            <a:r>
              <a:rPr lang="fr-FR" dirty="0" err="1"/>
              <a:t>want</a:t>
            </a:r>
            <a:r>
              <a:rPr lang="fr-FR" dirty="0"/>
              <a:t> to </a:t>
            </a:r>
            <a:r>
              <a:rPr lang="fr-FR" dirty="0" err="1"/>
              <a:t>avoid</a:t>
            </a:r>
            <a:r>
              <a:rPr lang="fr-FR" dirty="0"/>
              <a:t> </a:t>
            </a:r>
            <a:r>
              <a:rPr lang="fr-FR" dirty="0" err="1"/>
              <a:t>growing</a:t>
            </a:r>
            <a:r>
              <a:rPr lang="fr-FR" dirty="0"/>
              <a:t> </a:t>
            </a:r>
            <a:r>
              <a:rPr lang="fr-FR" dirty="0" err="1"/>
              <a:t>unemployment</a:t>
            </a:r>
            <a:r>
              <a:rPr lang="fr-FR" dirty="0"/>
              <a:t> and the social trouble; </a:t>
            </a:r>
            <a:r>
              <a:rPr lang="fr-FR" dirty="0" err="1"/>
              <a:t>Also</a:t>
            </a:r>
            <a:r>
              <a:rPr lang="fr-FR" dirty="0"/>
              <a:t> </a:t>
            </a:r>
            <a:r>
              <a:rPr lang="fr-FR" dirty="0" err="1"/>
              <a:t>individuals</a:t>
            </a:r>
            <a:r>
              <a:rPr lang="fr-FR" dirty="0"/>
              <a:t> </a:t>
            </a:r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cannot</a:t>
            </a:r>
            <a:r>
              <a:rPr lang="fr-FR" dirty="0"/>
              <a:t> </a:t>
            </a:r>
            <a:r>
              <a:rPr lang="fr-FR" dirty="0" err="1"/>
              <a:t>invest</a:t>
            </a:r>
            <a:r>
              <a:rPr lang="fr-FR" dirty="0"/>
              <a:t> in K (</a:t>
            </a:r>
            <a:r>
              <a:rPr lang="fr-FR" dirty="0" err="1"/>
              <a:t>cf</a:t>
            </a:r>
            <a:r>
              <a:rPr lang="fr-FR" dirty="0"/>
              <a:t> </a:t>
            </a:r>
            <a:r>
              <a:rPr lang="fr-FR" dirty="0" err="1"/>
              <a:t>regulation</a:t>
            </a:r>
            <a:r>
              <a:rPr lang="fr-FR" dirty="0"/>
              <a:t> by the gvt) have to </a:t>
            </a:r>
            <a:r>
              <a:rPr lang="fr-FR" dirty="0" err="1"/>
              <a:t>invest</a:t>
            </a:r>
            <a:r>
              <a:rPr lang="fr-FR" dirty="0"/>
              <a:t> in </a:t>
            </a:r>
            <a:r>
              <a:rPr lang="fr-FR" dirty="0" err="1"/>
              <a:t>cnstruction</a:t>
            </a:r>
            <a:r>
              <a:rPr lang="fr-FR" dirty="0"/>
              <a:t> as </a:t>
            </a:r>
            <a:r>
              <a:rPr lang="fr-FR" dirty="0" err="1"/>
              <a:t>well</a:t>
            </a:r>
            <a:r>
              <a:rPr lang="fr-FR" dirty="0"/>
              <a:t>. </a:t>
            </a:r>
          </a:p>
          <a:p>
            <a:r>
              <a:rPr lang="fr-FR" dirty="0" err="1"/>
              <a:t>Also</a:t>
            </a:r>
            <a:r>
              <a:rPr lang="fr-FR" dirty="0"/>
              <a:t> a </a:t>
            </a:r>
            <a:r>
              <a:rPr lang="fr-FR" dirty="0" err="1"/>
              <a:t>poilitcal</a:t>
            </a:r>
            <a:r>
              <a:rPr lang="fr-FR" dirty="0"/>
              <a:t> issue (</a:t>
            </a:r>
            <a:r>
              <a:rPr lang="fr-FR" dirty="0" err="1"/>
              <a:t>Chinese</a:t>
            </a:r>
            <a:r>
              <a:rPr lang="fr-FR" dirty="0"/>
              <a:t> gvt </a:t>
            </a:r>
            <a:r>
              <a:rPr lang="fr-FR" dirty="0" err="1"/>
              <a:t>cannot</a:t>
            </a:r>
            <a:r>
              <a:rPr lang="fr-FR" dirty="0"/>
              <a:t> </a:t>
            </a:r>
            <a:r>
              <a:rPr lang="fr-FR" dirty="0" err="1"/>
              <a:t>afford</a:t>
            </a:r>
            <a:r>
              <a:rPr lang="fr-FR" dirty="0"/>
              <a:t> to face social </a:t>
            </a:r>
            <a:r>
              <a:rPr lang="fr-FR" dirty="0" err="1"/>
              <a:t>unrest</a:t>
            </a:r>
            <a:r>
              <a:rPr lang="fr-FR" dirty="0"/>
              <a:t>..) </a:t>
            </a:r>
            <a:r>
              <a:rPr lang="fr-FR" dirty="0" err="1"/>
              <a:t>so</a:t>
            </a:r>
            <a:r>
              <a:rPr lang="fr-FR" dirty="0"/>
              <a:t>, </a:t>
            </a:r>
            <a:r>
              <a:rPr lang="fr-FR" dirty="0" err="1"/>
              <a:t>vicious</a:t>
            </a:r>
            <a:r>
              <a:rPr lang="fr-FR" dirty="0"/>
              <a:t> </a:t>
            </a:r>
            <a:r>
              <a:rPr lang="fr-FR" dirty="0" err="1"/>
              <a:t>circle</a:t>
            </a:r>
            <a:r>
              <a:rPr lang="fr-FR" dirty="0"/>
              <a:t>!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EC7C4D-CE06-3142-89F1-6EEFBF6B2C2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491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A203B-4EDE-677C-EC54-19185EEBF4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4727DDD-25D5-2A8C-AFDF-F26BF15EE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359257-41DC-3EAC-AAE5-7F21EC0AA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6A7-9DD0-1A4F-9CAE-2A0DE7F5D533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A02868C-99D3-9A08-A13B-825E48B2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99F797-A296-EE38-FA02-B578EFFC8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059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1FB56-D04F-8CC9-9C4D-CF00752BB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AED17E4-95F9-A608-BA00-0339BEF42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934CD1-49E3-9872-D89B-625BD6CDF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6A7-9DD0-1A4F-9CAE-2A0DE7F5D533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035D6A-1E44-057B-A14C-6963DC816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79F1B8-20F7-6792-7C17-9A80EC20E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7231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BE8DABA-217D-1563-C1D3-B98CD39E3B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ABF967E-D541-F3C0-751D-E3E823C8A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05890E4-C4BB-3A92-BD1F-1D83DEF7F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6A7-9DD0-1A4F-9CAE-2A0DE7F5D533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9F3311-2AB6-C95C-8B30-0BC7C6FA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E28F3-52DC-D841-30B8-E6312EFE4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5023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92FE58-958B-6B95-BFF0-3EC497D0F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9DF49A-98DE-2306-0E7F-178EB6C6F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E184C2-2E2B-FFB9-E57F-E09D3C0FB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6A7-9DD0-1A4F-9CAE-2A0DE7F5D533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31CB5E-E1F8-9A90-0A11-C3B1DB76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64BA239-1CCB-F1CE-BEDA-6C556CD7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444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4056F-A0D5-045E-C859-DE193CBCC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CA38B7-4536-C8DB-05D5-378ACDBE0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6DA42F-A710-4942-D6B1-E27364274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6A7-9DD0-1A4F-9CAE-2A0DE7F5D533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1231D81-812C-1A64-1ED0-C4EC7D148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D18E58-969E-DCCD-D578-B9D06F937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365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5E9682-D049-FB23-507A-B430E8BE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DDE224-3E2B-6085-0314-8BC04EFD6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934ABEF-7B68-1211-E111-6F202F410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B6AB452-F300-BF71-CACC-BFBB5516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6A7-9DD0-1A4F-9CAE-2A0DE7F5D533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668F330-A950-7CBF-1863-762EAC59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59F0451-8DF5-03BE-F626-CDBFB1E40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5873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D5C6D3-1B88-ECFD-1303-B0813278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668FBC-582B-CF5A-D4F6-4D65016E0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1550CF-B5F6-43C2-E8F8-911EA7DC8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D29309A-0C45-D301-383A-5E9A6B74C8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E58F104-34A3-EA15-ED99-901D271C88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9B5980C-46E1-D5DD-6A38-A3190B929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6A7-9DD0-1A4F-9CAE-2A0DE7F5D533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DB0FB2C-FFFF-A3F0-2B4B-A587711E3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EC52C2-4325-B425-3EAB-28BDDEDEF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2715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B1B4D0-8DC7-0068-F8CC-F058B0A71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71C5C54-8160-797B-A2CD-E8B0EA16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6A7-9DD0-1A4F-9CAE-2A0DE7F5D533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69284E0-9050-7043-5C9C-BD1C2A08E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456FE6D-7997-8956-BE88-78E4122FB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435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784FB77-8776-C745-169B-B14A8409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6A7-9DD0-1A4F-9CAE-2A0DE7F5D533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CAFCA00-3250-33DC-4C42-F8315E43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233B4F-207F-AD94-BD58-658D2CE5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176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209A8F-61F7-6B09-E7FB-B81BF8C954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AC828C-CA68-E56A-6D20-2F84741D7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5DEBFC7-22E2-B6A3-D9C5-BD5EAE4AC6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4AF8BDE-1C84-0155-8443-F1F317DFB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6A7-9DD0-1A4F-9CAE-2A0DE7F5D533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9F9930-DF8E-D72D-178E-74774B1E9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0EC5091-F17A-0928-C8D1-0E8F5E4E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823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8877E3-BF38-215A-6AEB-F0F3E45B2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E1C0FC-4401-DA8C-F907-7D3ED3011A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1B1E9AF-CD4F-7053-FAC3-A939C441AD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9BB30F-93E4-DA76-EB12-8728284E7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E6A7-9DD0-1A4F-9CAE-2A0DE7F5D533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8E584B-FB5E-F44E-EBB7-ABD6B17A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FA6C146-D085-D87C-E867-9BBE97EA7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35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4005929-5F4F-4358-83F8-871873BCC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7F36F5A-B077-E6D8-4A52-A8F923E329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268724-BE0D-6B56-E38B-819B758A96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3E6A7-9DD0-1A4F-9CAE-2A0DE7F5D533}" type="datetimeFigureOut">
              <a:rPr lang="fr-FR" smtClean="0"/>
              <a:t>15/10/2024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1F926-D7CD-D9BB-F9A5-ABC7A04816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85ABD34-3375-9C6E-7A03-9C6D8DAAD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F7860-68F4-1342-BAD5-2AAA814DB83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765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8GSY4WNM-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as.org/doi/full/10.1073/pnas.1403158111#core-r19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F6C21-420B-EB45-4B61-D065E263E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497"/>
            <a:ext cx="9144000" cy="803189"/>
          </a:xfrm>
        </p:spPr>
        <p:txBody>
          <a:bodyPr>
            <a:normAutofit/>
          </a:bodyPr>
          <a:lstStyle/>
          <a:p>
            <a:r>
              <a:rPr lang="fr-FR" sz="2800" dirty="0" err="1"/>
              <a:t>China’s</a:t>
            </a:r>
            <a:r>
              <a:rPr lang="fr-FR" sz="2800" dirty="0"/>
              <a:t> ‘</a:t>
            </a:r>
            <a:r>
              <a:rPr lang="fr-FR" sz="2800" dirty="0" err="1"/>
              <a:t>steroid</a:t>
            </a:r>
            <a:r>
              <a:rPr lang="fr-FR" sz="2800" dirty="0"/>
              <a:t> </a:t>
            </a:r>
            <a:r>
              <a:rPr lang="fr-FR" sz="2800" dirty="0" err="1"/>
              <a:t>growth</a:t>
            </a:r>
            <a:r>
              <a:rPr lang="fr-FR" sz="2800" dirty="0"/>
              <a:t>’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8EF892-2EF1-36F1-DC4B-485CC8979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371" y="889686"/>
            <a:ext cx="9655629" cy="4368114"/>
          </a:xfrm>
        </p:spPr>
        <p:txBody>
          <a:bodyPr>
            <a:normAutofit/>
          </a:bodyPr>
          <a:lstStyle/>
          <a:p>
            <a:r>
              <a:rPr lang="fr-FR" sz="1600" dirty="0"/>
              <a:t>Evolution of </a:t>
            </a:r>
            <a:r>
              <a:rPr lang="fr-FR" sz="1600" dirty="0" err="1"/>
              <a:t>Current</a:t>
            </a:r>
            <a:r>
              <a:rPr lang="fr-FR" sz="1600" dirty="0"/>
              <a:t> </a:t>
            </a:r>
            <a:r>
              <a:rPr lang="fr-FR" sz="1600" dirty="0" err="1"/>
              <a:t>account</a:t>
            </a:r>
            <a:r>
              <a:rPr lang="fr-FR" sz="1600" dirty="0"/>
              <a:t> balances </a:t>
            </a:r>
            <a:r>
              <a:rPr lang="fr-FR" sz="1600" dirty="0" err="1"/>
              <a:t>from</a:t>
            </a:r>
            <a:r>
              <a:rPr lang="fr-FR" sz="1600" dirty="0"/>
              <a:t> 2001 to 2022 (%of GDP)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8EA87FE-18FC-E890-0836-4D2D86C7C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229" y="1219200"/>
            <a:ext cx="7444945" cy="385262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A0F21B9-7CA8-D8B2-0D71-69729BE6A120}"/>
              </a:ext>
            </a:extLst>
          </p:cNvPr>
          <p:cNvSpPr txBox="1"/>
          <p:nvPr/>
        </p:nvSpPr>
        <p:spPr>
          <a:xfrm>
            <a:off x="1092608" y="5743575"/>
            <a:ext cx="1988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OECD 2023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FE93CE7-1EA4-E0BD-F677-86AC2B1BAF17}"/>
              </a:ext>
            </a:extLst>
          </p:cNvPr>
          <p:cNvSpPr txBox="1"/>
          <p:nvPr/>
        </p:nvSpPr>
        <p:spPr>
          <a:xfrm>
            <a:off x="6280482" y="5859379"/>
            <a:ext cx="5862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Four </a:t>
            </a:r>
            <a:r>
              <a:rPr lang="fr-FR" dirty="0" err="1"/>
              <a:t>periods</a:t>
            </a:r>
            <a:r>
              <a:rPr lang="fr-FR" dirty="0"/>
              <a:t>: 2001-2008/ 2008-2012/ 2012-2020/ Post-2020</a:t>
            </a:r>
          </a:p>
        </p:txBody>
      </p:sp>
    </p:spTree>
    <p:extLst>
      <p:ext uri="{BB962C8B-B14F-4D97-AF65-F5344CB8AC3E}">
        <p14:creationId xmlns:p14="http://schemas.microsoft.com/office/powerpoint/2010/main" val="386115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29534E2-6C6F-C8D3-199F-3B5F45EE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33128"/>
            <a:ext cx="9144000" cy="1025004"/>
          </a:xfrm>
        </p:spPr>
        <p:txBody>
          <a:bodyPr>
            <a:normAutofit lnSpcReduction="10000"/>
          </a:bodyPr>
          <a:lstStyle/>
          <a:p>
            <a:pPr algn="l"/>
            <a:r>
              <a:rPr lang="fr-FR" b="1" dirty="0"/>
              <a:t>4) </a:t>
            </a:r>
            <a:r>
              <a:rPr lang="fr-FR" b="1" dirty="0" err="1"/>
              <a:t>Since</a:t>
            </a:r>
            <a:r>
              <a:rPr lang="fr-FR" b="1" dirty="0"/>
              <a:t> 2022: the </a:t>
            </a:r>
            <a:r>
              <a:rPr lang="fr-FR" b="1" dirty="0" err="1"/>
              <a:t>temptation</a:t>
            </a:r>
            <a:r>
              <a:rPr lang="fr-FR" b="1" dirty="0"/>
              <a:t> to </a:t>
            </a:r>
            <a:r>
              <a:rPr lang="fr-FR" b="1" dirty="0" err="1"/>
              <a:t>turn</a:t>
            </a:r>
            <a:r>
              <a:rPr lang="fr-FR" b="1" dirty="0"/>
              <a:t> (</a:t>
            </a:r>
            <a:r>
              <a:rPr lang="fr-FR" b="1" dirty="0" err="1"/>
              <a:t>again</a:t>
            </a:r>
            <a:r>
              <a:rPr lang="fr-FR" b="1" dirty="0"/>
              <a:t>) to a </a:t>
            </a:r>
            <a:r>
              <a:rPr lang="fr-FR" b="1" dirty="0" err="1"/>
              <a:t>strategy</a:t>
            </a:r>
            <a:r>
              <a:rPr lang="fr-FR" b="1" dirty="0"/>
              <a:t> </a:t>
            </a:r>
            <a:r>
              <a:rPr lang="fr-FR" b="1" dirty="0" err="1"/>
              <a:t>based</a:t>
            </a:r>
            <a:r>
              <a:rPr lang="fr-FR" b="1" dirty="0"/>
              <a:t> on exports, </a:t>
            </a:r>
            <a:r>
              <a:rPr lang="fr-FR" b="1" dirty="0" err="1"/>
              <a:t>through</a:t>
            </a:r>
            <a:r>
              <a:rPr lang="fr-FR" b="1" dirty="0"/>
              <a:t> an </a:t>
            </a:r>
            <a:r>
              <a:rPr lang="fr-FR" b="1" dirty="0" err="1"/>
              <a:t>improvement</a:t>
            </a:r>
            <a:r>
              <a:rPr lang="fr-FR" b="1" dirty="0"/>
              <a:t> of the </a:t>
            </a:r>
            <a:r>
              <a:rPr lang="fr-FR" b="1" dirty="0" err="1"/>
              <a:t>competitiveness</a:t>
            </a:r>
            <a:r>
              <a:rPr lang="fr-FR" b="1" dirty="0"/>
              <a:t> and a </a:t>
            </a:r>
            <a:r>
              <a:rPr lang="fr-FR" b="1" dirty="0" err="1"/>
              <a:t>decrease</a:t>
            </a:r>
            <a:r>
              <a:rPr lang="fr-FR" b="1" dirty="0"/>
              <a:t> of the exchange rate (and subsidies)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160D28-8B5F-8046-58CD-4447F39E0A84}"/>
              </a:ext>
            </a:extLst>
          </p:cNvPr>
          <p:cNvSpPr txBox="1"/>
          <p:nvPr/>
        </p:nvSpPr>
        <p:spPr>
          <a:xfrm>
            <a:off x="6411310" y="2249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9E09E8F-A142-FA5A-B77C-5BD5DB243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18" y="1716968"/>
            <a:ext cx="4612997" cy="31739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397B62D-5068-C582-459F-A1F58D27B9BA}"/>
              </a:ext>
            </a:extLst>
          </p:cNvPr>
          <p:cNvSpPr txBox="1"/>
          <p:nvPr/>
        </p:nvSpPr>
        <p:spPr>
          <a:xfrm>
            <a:off x="976742" y="4965758"/>
            <a:ext cx="2917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Exchange rate of the RMB / $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101A839-8204-E52E-D020-83823F5AF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309" y="1686159"/>
            <a:ext cx="3730217" cy="297935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A543479-1139-9D99-85D1-E2864AA970F0}"/>
              </a:ext>
            </a:extLst>
          </p:cNvPr>
          <p:cNvSpPr txBox="1"/>
          <p:nvPr/>
        </p:nvSpPr>
        <p:spPr>
          <a:xfrm>
            <a:off x="6660574" y="4897398"/>
            <a:ext cx="347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Foreign</a:t>
            </a:r>
            <a:r>
              <a:rPr lang="fr-FR" dirty="0"/>
              <a:t> Direct Investment in China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F37200D-C211-251D-AE82-04C71040B399}"/>
              </a:ext>
            </a:extLst>
          </p:cNvPr>
          <p:cNvSpPr txBox="1"/>
          <p:nvPr/>
        </p:nvSpPr>
        <p:spPr>
          <a:xfrm>
            <a:off x="1" y="5666870"/>
            <a:ext cx="6095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Expansionary</a:t>
            </a:r>
            <a:r>
              <a:rPr lang="fr-FR" dirty="0"/>
              <a:t> </a:t>
            </a:r>
            <a:r>
              <a:rPr lang="fr-FR" dirty="0" err="1"/>
              <a:t>monetary</a:t>
            </a:r>
            <a:r>
              <a:rPr lang="fr-FR" dirty="0"/>
              <a:t> </a:t>
            </a:r>
            <a:r>
              <a:rPr lang="fr-FR" dirty="0" err="1"/>
              <a:t>policy</a:t>
            </a:r>
            <a:r>
              <a:rPr lang="fr-FR" dirty="0"/>
              <a:t> (a lot of </a:t>
            </a:r>
            <a:r>
              <a:rPr lang="fr-FR" dirty="0" err="1"/>
              <a:t>loans</a:t>
            </a:r>
            <a:r>
              <a:rPr lang="fr-FR" dirty="0"/>
              <a:t>, to </a:t>
            </a:r>
            <a:r>
              <a:rPr lang="fr-FR" dirty="0" err="1"/>
              <a:t>ailing</a:t>
            </a:r>
            <a:r>
              <a:rPr lang="fr-FR" dirty="0"/>
              <a:t> </a:t>
            </a:r>
            <a:r>
              <a:rPr lang="fr-FR" dirty="0" err="1"/>
              <a:t>companies</a:t>
            </a:r>
            <a:r>
              <a:rPr lang="fr-FR" dirty="0"/>
              <a:t>), </a:t>
            </a:r>
            <a:r>
              <a:rPr lang="fr-FR" dirty="0" err="1"/>
              <a:t>low</a:t>
            </a:r>
            <a:r>
              <a:rPr lang="fr-FR" dirty="0"/>
              <a:t> renminbi to </a:t>
            </a:r>
            <a:r>
              <a:rPr lang="fr-FR" dirty="0" err="1"/>
              <a:t>improve</a:t>
            </a:r>
            <a:r>
              <a:rPr lang="fr-FR" dirty="0"/>
              <a:t> </a:t>
            </a:r>
            <a:r>
              <a:rPr lang="fr-FR" dirty="0" err="1"/>
              <a:t>competitiveness</a:t>
            </a:r>
            <a:r>
              <a:rPr lang="fr-FR" dirty="0"/>
              <a:t> of exports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BCF28E2-A623-F2D6-A768-D068EC8A96AC}"/>
              </a:ext>
            </a:extLst>
          </p:cNvPr>
          <p:cNvSpPr txBox="1"/>
          <p:nvPr/>
        </p:nvSpPr>
        <p:spPr>
          <a:xfrm>
            <a:off x="5979695" y="5642811"/>
            <a:ext cx="5955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Drop of FDI for </a:t>
            </a:r>
            <a:r>
              <a:rPr lang="fr-FR" dirty="0" err="1"/>
              <a:t>geopolitical</a:t>
            </a:r>
            <a:r>
              <a:rPr lang="fr-FR" dirty="0"/>
              <a:t> </a:t>
            </a:r>
            <a:r>
              <a:rPr lang="fr-FR" dirty="0" err="1"/>
              <a:t>reasons</a:t>
            </a:r>
            <a:r>
              <a:rPr lang="fr-FR" dirty="0"/>
              <a:t>, </a:t>
            </a:r>
            <a:r>
              <a:rPr lang="fr-FR" dirty="0" err="1"/>
              <a:t>trade</a:t>
            </a:r>
            <a:r>
              <a:rPr lang="fr-FR" dirty="0"/>
              <a:t> </a:t>
            </a:r>
            <a:r>
              <a:rPr lang="fr-FR" dirty="0" err="1"/>
              <a:t>war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US and Europe</a:t>
            </a:r>
          </a:p>
          <a:p>
            <a:r>
              <a:rPr lang="fr-FR" dirty="0" err="1"/>
              <a:t>Protectionist</a:t>
            </a:r>
            <a:r>
              <a:rPr lang="fr-FR" dirty="0"/>
              <a:t> </a:t>
            </a:r>
            <a:r>
              <a:rPr lang="fr-FR" dirty="0" err="1"/>
              <a:t>measures</a:t>
            </a:r>
            <a:r>
              <a:rPr lang="fr-FR" dirty="0"/>
              <a:t>, ex </a:t>
            </a:r>
            <a:r>
              <a:rPr lang="fr-FR" dirty="0" err="1"/>
              <a:t>Huawai</a:t>
            </a:r>
            <a:r>
              <a:rPr lang="fr-FR" dirty="0"/>
              <a:t>, restriction on the sale of semi-</a:t>
            </a:r>
            <a:r>
              <a:rPr lang="fr-FR" dirty="0" err="1"/>
              <a:t>conductors</a:t>
            </a:r>
            <a:r>
              <a:rPr lang="fr-FR" dirty="0"/>
              <a:t> to China, sanctions and more </a:t>
            </a:r>
            <a:r>
              <a:rPr lang="fr-FR" dirty="0" err="1"/>
              <a:t>tariffs</a:t>
            </a:r>
            <a:r>
              <a:rPr lang="fr-FR" dirty="0"/>
              <a:t> for E.V  </a:t>
            </a:r>
          </a:p>
        </p:txBody>
      </p:sp>
    </p:spTree>
    <p:extLst>
      <p:ext uri="{BB962C8B-B14F-4D97-AF65-F5344CB8AC3E}">
        <p14:creationId xmlns:p14="http://schemas.microsoft.com/office/powerpoint/2010/main" val="30928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29534E2-6C6F-C8D3-199F-3B5F45EE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8" y="-26531"/>
            <a:ext cx="9144000" cy="795294"/>
          </a:xfrm>
        </p:spPr>
        <p:txBody>
          <a:bodyPr>
            <a:normAutofit/>
          </a:bodyPr>
          <a:lstStyle/>
          <a:p>
            <a:pPr algn="l"/>
            <a:r>
              <a:rPr lang="fr-FR" b="1" dirty="0"/>
              <a:t>4) </a:t>
            </a:r>
            <a:r>
              <a:rPr lang="fr-FR" b="1" dirty="0" err="1"/>
              <a:t>Since</a:t>
            </a:r>
            <a:r>
              <a:rPr lang="fr-FR" b="1" dirty="0"/>
              <a:t> 2022: </a:t>
            </a:r>
            <a:r>
              <a:rPr lang="fr-FR" b="1" dirty="0" err="1"/>
              <a:t>recent</a:t>
            </a:r>
            <a:r>
              <a:rPr lang="fr-FR" b="1" dirty="0"/>
              <a:t> </a:t>
            </a:r>
            <a:r>
              <a:rPr lang="fr-FR" b="1" dirty="0" err="1"/>
              <a:t>developments</a:t>
            </a:r>
            <a:r>
              <a:rPr lang="fr-FR" b="1" dirty="0"/>
              <a:t> 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160D28-8B5F-8046-58CD-4447F39E0A84}"/>
              </a:ext>
            </a:extLst>
          </p:cNvPr>
          <p:cNvSpPr txBox="1"/>
          <p:nvPr/>
        </p:nvSpPr>
        <p:spPr>
          <a:xfrm>
            <a:off x="6411310" y="2249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661B78E4-7997-9C95-674E-F031F48E3DFA}"/>
              </a:ext>
            </a:extLst>
          </p:cNvPr>
          <p:cNvSpPr txBox="1"/>
          <p:nvPr/>
        </p:nvSpPr>
        <p:spPr>
          <a:xfrm>
            <a:off x="-10391" y="4135582"/>
            <a:ext cx="1192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1) ‘China: why the country’s economy has hit a wall – and what it plans to do about it’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Published</a:t>
            </a:r>
            <a:r>
              <a:rPr lang="fr-FR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March 19, 2024</a:t>
            </a:r>
            <a:endParaRPr lang="fr-FR" sz="20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813C4D7-D579-F445-5FED-E0D4D69A0BE7}"/>
              </a:ext>
            </a:extLst>
          </p:cNvPr>
          <p:cNvSpPr txBox="1"/>
          <p:nvPr/>
        </p:nvSpPr>
        <p:spPr>
          <a:xfrm>
            <a:off x="519545" y="1517073"/>
            <a:ext cx="55290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Declining</a:t>
            </a:r>
            <a:r>
              <a:rPr lang="fr-FR" sz="2000" dirty="0"/>
              <a:t> and </a:t>
            </a:r>
            <a:r>
              <a:rPr lang="fr-FR" sz="2000" dirty="0" err="1"/>
              <a:t>Aging</a:t>
            </a:r>
            <a:r>
              <a:rPr lang="fr-FR" sz="2000" dirty="0"/>
              <a:t> population (</a:t>
            </a:r>
            <a:r>
              <a:rPr lang="fr-FR" sz="2000" dirty="0" err="1"/>
              <a:t>cf</a:t>
            </a:r>
            <a:r>
              <a:rPr lang="fr-FR" sz="2000" dirty="0"/>
              <a:t> one-</a:t>
            </a:r>
            <a:r>
              <a:rPr lang="fr-FR" sz="2000" dirty="0" err="1"/>
              <a:t>child</a:t>
            </a:r>
            <a:r>
              <a:rPr lang="fr-FR" sz="2000" dirty="0"/>
              <a:t> </a:t>
            </a:r>
            <a:r>
              <a:rPr lang="fr-FR" sz="2000" dirty="0" err="1"/>
              <a:t>policy</a:t>
            </a:r>
            <a:r>
              <a:rPr lang="fr-FR" sz="2000"/>
              <a:t>)</a:t>
            </a:r>
            <a:endParaRPr lang="fr-FR" sz="20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F18A0F4-61A0-FEEE-3F73-FF6E1D6565A8}"/>
              </a:ext>
            </a:extLst>
          </p:cNvPr>
          <p:cNvSpPr txBox="1"/>
          <p:nvPr/>
        </p:nvSpPr>
        <p:spPr>
          <a:xfrm>
            <a:off x="533887" y="2276049"/>
            <a:ext cx="1702774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Property crisis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7200923-C1EA-EA03-25E8-D5CB4F80FC08}"/>
              </a:ext>
            </a:extLst>
          </p:cNvPr>
          <p:cNvSpPr txBox="1"/>
          <p:nvPr/>
        </p:nvSpPr>
        <p:spPr>
          <a:xfrm>
            <a:off x="21660" y="5424052"/>
            <a:ext cx="11928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kern="0" dirty="0">
                <a:solidFill>
                  <a:srgbClr val="404040"/>
                </a:solidFill>
                <a:effectLst/>
                <a:latin typeface="var(--tr-font-regular)"/>
                <a:ea typeface="Times New Roman" panose="02020603050405020304" pitchFamily="18" charset="0"/>
                <a:cs typeface="Times New Roman" panose="02020603050405020304" pitchFamily="18" charset="0"/>
              </a:rPr>
              <a:t>3) ‘China needs a new growth model to shift from exports and investment to domestic demand, and this</a:t>
            </a:r>
            <a:r>
              <a:rPr lang="en-US" sz="2000" b="1" kern="0" dirty="0">
                <a:solidFill>
                  <a:schemeClr val="accent1"/>
                </a:solidFill>
                <a:effectLst/>
                <a:latin typeface="var(--tr-font-regular)"/>
                <a:ea typeface="Times New Roman" panose="02020603050405020304" pitchFamily="18" charset="0"/>
                <a:cs typeface="Times New Roman" panose="02020603050405020304" pitchFamily="18" charset="0"/>
              </a:rPr>
              <a:t> will require a more generous social safety </a:t>
            </a:r>
            <a:r>
              <a:rPr lang="en-US" sz="2000" b="1" kern="0" dirty="0">
                <a:solidFill>
                  <a:srgbClr val="404040"/>
                </a:solidFill>
                <a:effectLst/>
                <a:latin typeface="var(--tr-font-regular)"/>
                <a:ea typeface="Times New Roman" panose="02020603050405020304" pitchFamily="18" charset="0"/>
                <a:cs typeface="Times New Roman" panose="02020603050405020304" pitchFamily="18" charset="0"/>
              </a:rPr>
              <a:t>net so consumers can spend more with less precautionary savings’</a:t>
            </a:r>
            <a:endParaRPr lang="fr-FR" sz="2000" dirty="0"/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C597A6A3-61A8-9D89-0283-B39E240887EC}"/>
              </a:ext>
            </a:extLst>
          </p:cNvPr>
          <p:cNvSpPr txBox="1"/>
          <p:nvPr/>
        </p:nvSpPr>
        <p:spPr>
          <a:xfrm>
            <a:off x="7456005" y="1576690"/>
            <a:ext cx="23599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Lack</a:t>
            </a:r>
            <a:r>
              <a:rPr lang="fr-FR" sz="2000" dirty="0"/>
              <a:t> of </a:t>
            </a:r>
            <a:r>
              <a:rPr lang="fr-FR" sz="2000" dirty="0" err="1"/>
              <a:t>skilled</a:t>
            </a:r>
            <a:r>
              <a:rPr lang="fr-FR" sz="2000" dirty="0"/>
              <a:t> labour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7C719F66-C000-402B-759A-8F747D888E7D}"/>
              </a:ext>
            </a:extLst>
          </p:cNvPr>
          <p:cNvSpPr txBox="1"/>
          <p:nvPr/>
        </p:nvSpPr>
        <p:spPr>
          <a:xfrm>
            <a:off x="4686300" y="34601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986309E-41AE-BAD1-C08E-50EEED20873E}"/>
              </a:ext>
            </a:extLst>
          </p:cNvPr>
          <p:cNvSpPr txBox="1"/>
          <p:nvPr/>
        </p:nvSpPr>
        <p:spPr>
          <a:xfrm>
            <a:off x="-737" y="4779818"/>
            <a:ext cx="9441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2) ‘China’s youth unemployment problem has become a crisis we can no longer ignore’ 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FR" sz="2000" dirty="0"/>
              <a:t>(</a:t>
            </a:r>
            <a:r>
              <a:rPr lang="fr-FR" sz="2000" dirty="0" err="1"/>
              <a:t>Oct</a:t>
            </a:r>
            <a:r>
              <a:rPr lang="fr-FR" sz="2000" dirty="0"/>
              <a:t> 2023)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644FD1-86E3-A3E9-00D8-F40246614090}"/>
              </a:ext>
            </a:extLst>
          </p:cNvPr>
          <p:cNvSpPr txBox="1"/>
          <p:nvPr/>
        </p:nvSpPr>
        <p:spPr>
          <a:xfrm>
            <a:off x="4662152" y="2550017"/>
            <a:ext cx="3522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Too</a:t>
            </a:r>
            <a:r>
              <a:rPr lang="fr-FR" sz="2000" dirty="0"/>
              <a:t> </a:t>
            </a:r>
            <a:r>
              <a:rPr lang="fr-FR" sz="2000" dirty="0" err="1"/>
              <a:t>much</a:t>
            </a:r>
            <a:r>
              <a:rPr lang="fr-FR" sz="2000" dirty="0"/>
              <a:t> </a:t>
            </a:r>
            <a:r>
              <a:rPr lang="fr-FR" sz="2000" dirty="0" err="1"/>
              <a:t>precautionary</a:t>
            </a:r>
            <a:r>
              <a:rPr lang="fr-FR" sz="2000" dirty="0"/>
              <a:t> </a:t>
            </a:r>
            <a:r>
              <a:rPr lang="fr-FR" sz="2000" dirty="0" err="1"/>
              <a:t>savings</a:t>
            </a:r>
            <a:endParaRPr lang="fr-FR" sz="20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238F2C3-C84B-5B07-74EF-CB2213B41564}"/>
              </a:ext>
            </a:extLst>
          </p:cNvPr>
          <p:cNvSpPr txBox="1"/>
          <p:nvPr/>
        </p:nvSpPr>
        <p:spPr>
          <a:xfrm>
            <a:off x="237067" y="3471333"/>
            <a:ext cx="5114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https://www.youtube.com/watch?v=P8GSY4WNM-0</a:t>
            </a:r>
            <a:endParaRPr lang="fr-FR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42738CE-B9A1-EDC3-4917-CFC8F50AD346}"/>
              </a:ext>
            </a:extLst>
          </p:cNvPr>
          <p:cNvSpPr txBox="1"/>
          <p:nvPr/>
        </p:nvSpPr>
        <p:spPr>
          <a:xfrm>
            <a:off x="348916" y="6388768"/>
            <a:ext cx="314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1800" dirty="0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… </a:t>
            </a:r>
            <a:r>
              <a:rPr lang="fr-FR" altLang="fr-FR" sz="1800" dirty="0" err="1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garbage</a:t>
            </a:r>
            <a:r>
              <a:rPr lang="fr-FR" altLang="fr-FR" sz="1800" dirty="0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 time of </a:t>
            </a:r>
            <a:r>
              <a:rPr lang="fr-FR" altLang="fr-FR" sz="1800" dirty="0" err="1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history</a:t>
            </a:r>
            <a:r>
              <a:rPr lang="fr-FR" altLang="fr-FR" sz="1800" dirty="0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???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BFF11DC-0E30-651F-C049-E70DA70CFCBD}"/>
              </a:ext>
            </a:extLst>
          </p:cNvPr>
          <p:cNvSpPr txBox="1"/>
          <p:nvPr/>
        </p:nvSpPr>
        <p:spPr>
          <a:xfrm>
            <a:off x="3056021" y="1022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6D7FBC8-E794-2415-5C74-184836764961}"/>
              </a:ext>
            </a:extLst>
          </p:cNvPr>
          <p:cNvSpPr txBox="1"/>
          <p:nvPr/>
        </p:nvSpPr>
        <p:spPr>
          <a:xfrm>
            <a:off x="4211053" y="890337"/>
            <a:ext cx="55393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/>
              <a:t>Shift  </a:t>
            </a:r>
            <a:r>
              <a:rPr lang="fr-FR" sz="2000" dirty="0" err="1"/>
              <a:t>towards</a:t>
            </a:r>
            <a:r>
              <a:rPr lang="fr-FR" sz="2000" dirty="0"/>
              <a:t> green tech: EV, batteries, </a:t>
            </a:r>
            <a:r>
              <a:rPr lang="fr-FR" sz="2000" dirty="0" err="1"/>
              <a:t>solar</a:t>
            </a:r>
            <a:r>
              <a:rPr lang="fr-FR" sz="2000" dirty="0"/>
              <a:t> panels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6396889-C6DB-1CA8-9829-7AB5437576BC}"/>
              </a:ext>
            </a:extLst>
          </p:cNvPr>
          <p:cNvSpPr txBox="1"/>
          <p:nvPr/>
        </p:nvSpPr>
        <p:spPr>
          <a:xfrm>
            <a:off x="9347201" y="2777067"/>
            <a:ext cx="2826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Excess </a:t>
            </a:r>
            <a:r>
              <a:rPr lang="fr-FR" dirty="0" err="1"/>
              <a:t>capacity</a:t>
            </a:r>
            <a:r>
              <a:rPr lang="fr-FR" dirty="0"/>
              <a:t> of industries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4082A64A-1369-0304-4EA2-2813D50C165D}"/>
              </a:ext>
            </a:extLst>
          </p:cNvPr>
          <p:cNvSpPr txBox="1"/>
          <p:nvPr/>
        </p:nvSpPr>
        <p:spPr>
          <a:xfrm>
            <a:off x="4002157" y="2040835"/>
            <a:ext cx="304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Environmental</a:t>
            </a:r>
            <a:r>
              <a:rPr lang="fr-FR" sz="2000" dirty="0"/>
              <a:t> </a:t>
            </a:r>
            <a:r>
              <a:rPr lang="fr-FR" sz="2000" dirty="0" err="1"/>
              <a:t>depredation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94177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5" grpId="0"/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F6C21-420B-EB45-4B61-D065E263E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-228293"/>
            <a:ext cx="9144000" cy="803189"/>
          </a:xfrm>
        </p:spPr>
        <p:txBody>
          <a:bodyPr>
            <a:normAutofit/>
          </a:bodyPr>
          <a:lstStyle/>
          <a:p>
            <a:r>
              <a:rPr lang="fr-FR" sz="2800" dirty="0" err="1"/>
              <a:t>China’s</a:t>
            </a:r>
            <a:r>
              <a:rPr lang="fr-FR" sz="2800" dirty="0"/>
              <a:t> </a:t>
            </a:r>
            <a:r>
              <a:rPr lang="fr-FR" sz="2800" dirty="0" err="1"/>
              <a:t>steroid</a:t>
            </a:r>
            <a:r>
              <a:rPr lang="fr-FR" sz="2800" dirty="0"/>
              <a:t> </a:t>
            </a:r>
            <a:r>
              <a:rPr lang="fr-FR" sz="2800" dirty="0" err="1"/>
              <a:t>growth</a:t>
            </a:r>
            <a:r>
              <a:rPr lang="fr-FR" sz="2800" dirty="0"/>
              <a:t>’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A8EF892-2EF1-36F1-DC4B-485CC8979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74897"/>
            <a:ext cx="10668000" cy="6283104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AutoNum type="arabicParenR"/>
            </a:pPr>
            <a:endParaRPr lang="fr-FR" sz="2200" b="1" dirty="0"/>
          </a:p>
          <a:p>
            <a:pPr marL="342900" indent="-342900" algn="l">
              <a:buFont typeface="Arial" panose="020B0604020202020204" pitchFamily="34" charset="0"/>
              <a:buAutoNum type="arabicParenR"/>
            </a:pPr>
            <a:r>
              <a:rPr lang="fr-FR" sz="2200" b="1" dirty="0" err="1"/>
              <a:t>From</a:t>
            </a:r>
            <a:r>
              <a:rPr lang="fr-FR" sz="2200" b="1" dirty="0"/>
              <a:t> 1990’s to 2008: </a:t>
            </a:r>
            <a:r>
              <a:rPr lang="fr-FR" sz="2400" dirty="0"/>
              <a:t>The </a:t>
            </a:r>
            <a:r>
              <a:rPr lang="fr-FR" sz="2400" dirty="0" err="1"/>
              <a:t>birth</a:t>
            </a:r>
            <a:r>
              <a:rPr lang="fr-FR" sz="2400" dirty="0"/>
              <a:t> of a </a:t>
            </a:r>
            <a:r>
              <a:rPr lang="fr-FR" sz="2400" b="1" dirty="0" err="1"/>
              <a:t>specific</a:t>
            </a:r>
            <a:r>
              <a:rPr lang="fr-FR" sz="2400" b="1" dirty="0"/>
              <a:t> </a:t>
            </a:r>
            <a:r>
              <a:rPr lang="fr-FR" sz="2400" b="1" dirty="0" err="1"/>
              <a:t>kind</a:t>
            </a:r>
            <a:r>
              <a:rPr lang="fr-FR" sz="2400" b="1" dirty="0"/>
              <a:t> of </a:t>
            </a:r>
            <a:r>
              <a:rPr lang="fr-FR" sz="2400" b="1" dirty="0" err="1"/>
              <a:t>capitalism</a:t>
            </a:r>
            <a:endParaRPr lang="fr-FR" sz="2400" b="1" dirty="0"/>
          </a:p>
          <a:p>
            <a:pPr algn="l"/>
            <a:r>
              <a:rPr lang="fr-FR" sz="2000" dirty="0"/>
              <a:t>Distinctive </a:t>
            </a:r>
            <a:r>
              <a:rPr lang="fr-FR" sz="2000" dirty="0" err="1"/>
              <a:t>feature</a:t>
            </a:r>
            <a:r>
              <a:rPr lang="fr-FR" sz="2000" dirty="0"/>
              <a:t>: </a:t>
            </a:r>
            <a:r>
              <a:rPr lang="en-US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significant</a:t>
            </a:r>
            <a:r>
              <a:rPr lang="en-US" sz="2000" kern="100" dirty="0">
                <a:solidFill>
                  <a:schemeClr val="accent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state involvement</a:t>
            </a:r>
          </a:p>
          <a:p>
            <a:pPr algn="l"/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‘the factory of the world’ </a:t>
            </a:r>
          </a:p>
          <a:p>
            <a:pPr algn="l"/>
            <a:r>
              <a:rPr lang="en-US" sz="2000" u="sng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2001 joined;  WTO Model based on exports, largely subsidized by the Central state</a:t>
            </a:r>
            <a:r>
              <a:rPr lang="fr-FR" sz="2000" u="sng" dirty="0">
                <a:effectLst/>
              </a:rPr>
              <a:t> </a:t>
            </a:r>
            <a:endParaRPr lang="fr-FR" sz="2000" u="sng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Money came from Chinese households (high savings at state banks, artificially low cost of K)</a:t>
            </a:r>
          </a:p>
          <a:p>
            <a:pPr marL="342900" lvl="0" indent="-342900" algn="l">
              <a:buFont typeface="Calibri" panose="020F0502020204030204" pitchFamily="34" charset="0"/>
              <a:buChar char="-"/>
            </a:pPr>
            <a:r>
              <a:rPr lang="en-US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Wage suppression, suppression of labor rights </a:t>
            </a:r>
            <a:endParaRPr lang="fr-FR" sz="2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Calibri" panose="020F0502020204030204" pitchFamily="34" charset="0"/>
              <a:buChar char="-"/>
            </a:pPr>
            <a:r>
              <a:rPr lang="en-US" sz="2000" b="1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000" b="1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nterest rates control on banks deposits </a:t>
            </a:r>
            <a:r>
              <a:rPr lang="en-US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(kept very low, 1.6% while the real return on K was 22%), while companies enjoyed a low cost of K, great beneficiary: Chinese </a:t>
            </a:r>
            <a:r>
              <a:rPr lang="en-US" sz="20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gvt</a:t>
            </a:r>
            <a:r>
              <a:rPr lang="en-US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that has maintained a </a:t>
            </a:r>
            <a:r>
              <a:rPr lang="en-US" sz="2000" b="1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depreciated , hence more competitive exchange rate </a:t>
            </a:r>
            <a:r>
              <a:rPr lang="en-US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(also helped to contain inflation)</a:t>
            </a:r>
          </a:p>
          <a:p>
            <a:pPr marL="342900" indent="-342900" algn="l">
              <a:buFont typeface="Calibri" panose="020F0502020204030204" pitchFamily="34" charset="0"/>
              <a:buChar char="-"/>
            </a:pPr>
            <a:r>
              <a:rPr lang="en-US" sz="2000" b="1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000" b="1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argeted subsidies</a:t>
            </a:r>
            <a:r>
              <a:rPr lang="en-US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ex steel industry 2009; China overtakes the US as biggest car market in the </a:t>
            </a:r>
            <a:r>
              <a:rPr lang="en-US" sz="2000" kern="1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world+fiscal</a:t>
            </a:r>
            <a:r>
              <a:rPr lang="en-US" sz="2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advantages, softer loans and priority access to infrastructure and land for exporting firms (mostly state-owned) </a:t>
            </a:r>
          </a:p>
          <a:p>
            <a:pPr marL="342900" indent="-342900" algn="l">
              <a:buFont typeface="Calibri" panose="020F0502020204030204" pitchFamily="34" charset="0"/>
              <a:buChar char="-"/>
            </a:pPr>
            <a:endParaRPr lang="en-US" sz="2000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r>
              <a:rPr lang="en-US" sz="20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000" dirty="0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 </a:t>
            </a:r>
            <a:r>
              <a:rPr lang="en-US" sz="2000" b="1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unusually low consumption/GDP ratio 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(only 35% in 2008, </a:t>
            </a:r>
            <a:r>
              <a:rPr lang="en-US" sz="2000" kern="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compared with about 50% in market economies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contrast with Japan and Korea, vast increase of savings+ practice of ‘evergreening’ firms</a:t>
            </a:r>
            <a:endParaRPr lang="fr-FR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fr-FR" sz="18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l">
              <a:buFont typeface="Calibri" panose="020F0502020204030204" pitchFamily="34" charset="0"/>
              <a:buChar char="-"/>
            </a:pP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57271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F6C21-420B-EB45-4B61-D065E263E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497"/>
            <a:ext cx="9144000" cy="803189"/>
          </a:xfrm>
        </p:spPr>
        <p:txBody>
          <a:bodyPr>
            <a:normAutofit/>
          </a:bodyPr>
          <a:lstStyle/>
          <a:p>
            <a:r>
              <a:rPr lang="fr-FR" sz="2800" dirty="0" err="1"/>
              <a:t>China’s</a:t>
            </a:r>
            <a:r>
              <a:rPr lang="fr-FR" sz="2800" dirty="0"/>
              <a:t> </a:t>
            </a:r>
            <a:r>
              <a:rPr lang="fr-FR" sz="2800" dirty="0" err="1"/>
              <a:t>steroid</a:t>
            </a:r>
            <a:r>
              <a:rPr lang="fr-FR" sz="2800" dirty="0"/>
              <a:t> </a:t>
            </a:r>
            <a:r>
              <a:rPr lang="fr-FR" sz="2800" dirty="0" err="1"/>
              <a:t>growth</a:t>
            </a:r>
            <a:r>
              <a:rPr lang="fr-FR" sz="2800" dirty="0"/>
              <a:t>’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4BEF5AC-2C99-434D-37C0-DDF3E46E5A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372198"/>
              </p:ext>
            </p:extLst>
          </p:nvPr>
        </p:nvGraphicFramePr>
        <p:xfrm>
          <a:off x="2342144" y="2106768"/>
          <a:ext cx="6273220" cy="868680"/>
        </p:xfrm>
        <a:graphic>
          <a:graphicData uri="http://schemas.openxmlformats.org/drawingml/2006/table">
            <a:tbl>
              <a:tblPr/>
              <a:tblGrid>
                <a:gridCol w="773507">
                  <a:extLst>
                    <a:ext uri="{9D8B030D-6E8A-4147-A177-3AD203B41FA5}">
                      <a16:colId xmlns:a16="http://schemas.microsoft.com/office/drawing/2014/main" val="2657810630"/>
                    </a:ext>
                  </a:extLst>
                </a:gridCol>
                <a:gridCol w="773507">
                  <a:extLst>
                    <a:ext uri="{9D8B030D-6E8A-4147-A177-3AD203B41FA5}">
                      <a16:colId xmlns:a16="http://schemas.microsoft.com/office/drawing/2014/main" val="3241816060"/>
                    </a:ext>
                  </a:extLst>
                </a:gridCol>
                <a:gridCol w="773507">
                  <a:extLst>
                    <a:ext uri="{9D8B030D-6E8A-4147-A177-3AD203B41FA5}">
                      <a16:colId xmlns:a16="http://schemas.microsoft.com/office/drawing/2014/main" val="2787179780"/>
                    </a:ext>
                  </a:extLst>
                </a:gridCol>
                <a:gridCol w="773507">
                  <a:extLst>
                    <a:ext uri="{9D8B030D-6E8A-4147-A177-3AD203B41FA5}">
                      <a16:colId xmlns:a16="http://schemas.microsoft.com/office/drawing/2014/main" val="3049079584"/>
                    </a:ext>
                  </a:extLst>
                </a:gridCol>
                <a:gridCol w="773507">
                  <a:extLst>
                    <a:ext uri="{9D8B030D-6E8A-4147-A177-3AD203B41FA5}">
                      <a16:colId xmlns:a16="http://schemas.microsoft.com/office/drawing/2014/main" val="4133160419"/>
                    </a:ext>
                  </a:extLst>
                </a:gridCol>
                <a:gridCol w="657967">
                  <a:extLst>
                    <a:ext uri="{9D8B030D-6E8A-4147-A177-3AD203B41FA5}">
                      <a16:colId xmlns:a16="http://schemas.microsoft.com/office/drawing/2014/main" val="849780254"/>
                    </a:ext>
                  </a:extLst>
                </a:gridCol>
                <a:gridCol w="773507">
                  <a:extLst>
                    <a:ext uri="{9D8B030D-6E8A-4147-A177-3AD203B41FA5}">
                      <a16:colId xmlns:a16="http://schemas.microsoft.com/office/drawing/2014/main" val="117862359"/>
                    </a:ext>
                  </a:extLst>
                </a:gridCol>
                <a:gridCol w="974211">
                  <a:extLst>
                    <a:ext uri="{9D8B030D-6E8A-4147-A177-3AD203B41FA5}">
                      <a16:colId xmlns:a16="http://schemas.microsoft.com/office/drawing/2014/main" val="37604367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 b="1" dirty="0" err="1">
                          <a:solidFill>
                            <a:srgbClr val="000000"/>
                          </a:solidFill>
                          <a:effectLst/>
                        </a:rPr>
                        <a:t>Year</a:t>
                      </a:r>
                      <a:endParaRPr lang="fr-FR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 dirty="0">
                          <a:solidFill>
                            <a:srgbClr val="000000"/>
                          </a:solidFill>
                          <a:effectLst/>
                        </a:rPr>
                        <a:t>2005</a:t>
                      </a:r>
                    </a:p>
                  </a:txBody>
                  <a:tcPr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 dirty="0">
                          <a:solidFill>
                            <a:srgbClr val="000000"/>
                          </a:solidFill>
                          <a:effectLst/>
                        </a:rPr>
                        <a:t>2006</a:t>
                      </a:r>
                    </a:p>
                  </a:txBody>
                  <a:tcPr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2007</a:t>
                      </a:r>
                    </a:p>
                  </a:txBody>
                  <a:tcPr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2008</a:t>
                      </a:r>
                    </a:p>
                  </a:txBody>
                  <a:tcPr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2009</a:t>
                      </a:r>
                    </a:p>
                  </a:txBody>
                  <a:tcPr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2010</a:t>
                      </a:r>
                    </a:p>
                  </a:txBody>
                  <a:tcPr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48457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 b="0" dirty="0">
                          <a:effectLst/>
                        </a:rPr>
                        <a:t>China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 dirty="0">
                          <a:effectLst/>
                        </a:rPr>
                        <a:t>11.30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 dirty="0">
                          <a:effectLst/>
                        </a:rPr>
                        <a:t>12.70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>
                          <a:effectLst/>
                        </a:rPr>
                        <a:t>14.20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>
                          <a:effectLst/>
                        </a:rPr>
                        <a:t>9.60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>
                          <a:effectLst/>
                        </a:rPr>
                        <a:t>9.22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>
                          <a:effectLst/>
                        </a:rPr>
                        <a:t>10.33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fr-FR" b="0" dirty="0">
                        <a:effectLst/>
                      </a:endParaRP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506B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434982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21510BDE-B00D-E9C1-3C39-617C54E2F735}"/>
              </a:ext>
            </a:extLst>
          </p:cNvPr>
          <p:cNvSpPr txBox="1"/>
          <p:nvPr/>
        </p:nvSpPr>
        <p:spPr>
          <a:xfrm>
            <a:off x="14518" y="1132114"/>
            <a:ext cx="34900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/>
              <a:t>2) The impact of the 2008 </a:t>
            </a:r>
            <a:r>
              <a:rPr lang="fr-FR" sz="2000" b="1" dirty="0" err="1"/>
              <a:t>crisis</a:t>
            </a:r>
            <a:endParaRPr lang="fr-FR" sz="20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5ABD925-AD3B-39E1-5FCB-EEFAEC0FFE60}"/>
              </a:ext>
            </a:extLst>
          </p:cNvPr>
          <p:cNvSpPr txBox="1"/>
          <p:nvPr/>
        </p:nvSpPr>
        <p:spPr>
          <a:xfrm>
            <a:off x="2157413" y="55149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84929FE-A473-D4B9-9BB5-DD1231D1DEFA}"/>
              </a:ext>
            </a:extLst>
          </p:cNvPr>
          <p:cNvSpPr txBox="1"/>
          <p:nvPr/>
        </p:nvSpPr>
        <p:spPr>
          <a:xfrm>
            <a:off x="3429000" y="43005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49CCBF2-0DB3-DA50-5616-A6D9BAD4902A}"/>
              </a:ext>
            </a:extLst>
          </p:cNvPr>
          <p:cNvSpPr txBox="1"/>
          <p:nvPr/>
        </p:nvSpPr>
        <p:spPr>
          <a:xfrm>
            <a:off x="4900613" y="1643063"/>
            <a:ext cx="460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Table 1. 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China’s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annual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GDP </a:t>
            </a:r>
            <a:r>
              <a:rPr lang="fr-FR" b="0" i="0" u="none" strike="noStrike" dirty="0" err="1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growth</a:t>
            </a:r>
            <a:r>
              <a:rPr lang="fr-FR" b="0" i="0" u="none" strike="noStrike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rates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BFEB3E-0EA7-CE76-E22B-A058C647E07E}"/>
              </a:ext>
            </a:extLst>
          </p:cNvPr>
          <p:cNvSpPr txBox="1"/>
          <p:nvPr/>
        </p:nvSpPr>
        <p:spPr>
          <a:xfrm>
            <a:off x="7958133" y="3014655"/>
            <a:ext cx="4113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</a:t>
            </a:r>
            <a:r>
              <a:rPr lang="fr-FR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IMF World </a:t>
            </a:r>
            <a:r>
              <a:rPr lang="fr-FR" b="0" i="0" u="none" strike="noStrike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Economic</a:t>
            </a:r>
            <a:r>
              <a:rPr lang="fr-FR" b="0" i="0" u="none" strike="noStrike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Outlook.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C18CA9B-E2FB-85AC-1BC3-A9DAAA1D466F}"/>
              </a:ext>
            </a:extLst>
          </p:cNvPr>
          <p:cNvSpPr txBox="1"/>
          <p:nvPr/>
        </p:nvSpPr>
        <p:spPr>
          <a:xfrm>
            <a:off x="3300413" y="44862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aphicFrame>
        <p:nvGraphicFramePr>
          <p:cNvPr id="17" name="Tableau 16">
            <a:extLst>
              <a:ext uri="{FF2B5EF4-FFF2-40B4-BE49-F238E27FC236}">
                <a16:creationId xmlns:a16="http://schemas.microsoft.com/office/drawing/2014/main" id="{FE2EF97C-164B-F6A2-C769-2B17DFE86A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0384747"/>
              </p:ext>
            </p:extLst>
          </p:nvPr>
        </p:nvGraphicFramePr>
        <p:xfrm>
          <a:off x="2181216" y="4081308"/>
          <a:ext cx="6572251" cy="868680"/>
        </p:xfrm>
        <a:graphic>
          <a:graphicData uri="http://schemas.openxmlformats.org/drawingml/2006/table">
            <a:tbl>
              <a:tblPr/>
              <a:tblGrid>
                <a:gridCol w="938893">
                  <a:extLst>
                    <a:ext uri="{9D8B030D-6E8A-4147-A177-3AD203B41FA5}">
                      <a16:colId xmlns:a16="http://schemas.microsoft.com/office/drawing/2014/main" val="3796701985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432571092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3734233200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3466959476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934306195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3492937882"/>
                    </a:ext>
                  </a:extLst>
                </a:gridCol>
                <a:gridCol w="938893">
                  <a:extLst>
                    <a:ext uri="{9D8B030D-6E8A-4147-A177-3AD203B41FA5}">
                      <a16:colId xmlns:a16="http://schemas.microsoft.com/office/drawing/2014/main" val="136712436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Year</a:t>
                      </a:r>
                    </a:p>
                  </a:txBody>
                  <a:tcPr>
                    <a:lnL>
                      <a:noFill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2005</a:t>
                      </a:r>
                    </a:p>
                  </a:txBody>
                  <a:tcPr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2006</a:t>
                      </a:r>
                    </a:p>
                  </a:txBody>
                  <a:tcPr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2007</a:t>
                      </a:r>
                    </a:p>
                  </a:txBody>
                  <a:tcPr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2008</a:t>
                      </a:r>
                    </a:p>
                  </a:txBody>
                  <a:tcPr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>
                          <a:solidFill>
                            <a:srgbClr val="000000"/>
                          </a:solidFill>
                          <a:effectLst/>
                        </a:rPr>
                        <a:t>2009</a:t>
                      </a:r>
                    </a:p>
                  </a:txBody>
                  <a:tcPr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1" dirty="0">
                          <a:solidFill>
                            <a:srgbClr val="000000"/>
                          </a:solidFill>
                          <a:effectLst/>
                        </a:rPr>
                        <a:t>2010</a:t>
                      </a:r>
                    </a:p>
                  </a:txBody>
                  <a:tcPr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628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fr-FR" b="0">
                          <a:effectLst/>
                        </a:rPr>
                        <a:t>China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 dirty="0">
                          <a:effectLst/>
                        </a:rPr>
                        <a:t>105.90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>
                          <a:effectLst/>
                        </a:rPr>
                        <a:t>102.92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>
                          <a:effectLst/>
                        </a:rPr>
                        <a:t>143.06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>
                          <a:effectLst/>
                        </a:rPr>
                        <a:t>121.68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>
                          <a:effectLst/>
                        </a:rPr>
                        <a:t>70.32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b="0" dirty="0">
                          <a:effectLst/>
                        </a:rPr>
                        <a:t>124.93</a:t>
                      </a:r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solidFill>
                        <a:srgbClr val="9014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9193470"/>
                  </a:ext>
                </a:extLst>
              </a:tr>
            </a:tbl>
          </a:graphicData>
        </a:graphic>
      </p:graphicFrame>
      <p:sp>
        <p:nvSpPr>
          <p:cNvPr id="18" name="ZoneTexte 17">
            <a:extLst>
              <a:ext uri="{FF2B5EF4-FFF2-40B4-BE49-F238E27FC236}">
                <a16:creationId xmlns:a16="http://schemas.microsoft.com/office/drawing/2014/main" id="{F7CB55CA-0EF2-0783-CFDB-2DD3568DE815}"/>
              </a:ext>
            </a:extLst>
          </p:cNvPr>
          <p:cNvSpPr txBox="1"/>
          <p:nvPr/>
        </p:nvSpPr>
        <p:spPr>
          <a:xfrm>
            <a:off x="5272088" y="3557588"/>
            <a:ext cx="3946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Table 2. 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China’s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net FDI in $ billions.</a:t>
            </a:r>
          </a:p>
          <a:p>
            <a:endParaRPr lang="fr-FR" dirty="0"/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412EDAE0-51ED-2538-BBAE-4A05C4393C1B}"/>
              </a:ext>
            </a:extLst>
          </p:cNvPr>
          <p:cNvSpPr txBox="1"/>
          <p:nvPr/>
        </p:nvSpPr>
        <p:spPr>
          <a:xfrm>
            <a:off x="7200900" y="5372100"/>
            <a:ext cx="5953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Source: World Bank World </a:t>
            </a:r>
            <a:r>
              <a:rPr kumimoji="0" lang="fr-FR" altLang="fr-FR" sz="1800" b="0" i="0" u="none" strike="noStrike" cap="none" normalizeH="0" baseline="0" dirty="0" err="1">
                <a:ln>
                  <a:noFill/>
                </a:ln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Development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Index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941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29534E2-6C6F-C8D3-199F-3B5F45EE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8" y="815297"/>
            <a:ext cx="9144000" cy="455253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/>
              <a:t>2) The impact of the 2008 </a:t>
            </a:r>
            <a:r>
              <a:rPr lang="fr-FR" sz="2400" b="1" dirty="0" err="1"/>
              <a:t>crisis</a:t>
            </a:r>
            <a:endParaRPr lang="fr-FR" sz="2400" b="1" dirty="0"/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7A6935-E331-A650-7521-02C566EB4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828" y="1270550"/>
            <a:ext cx="6276521" cy="47683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9ABD61D-7DA1-CC68-DDA4-B5BBD0DE73AB}"/>
              </a:ext>
            </a:extLst>
          </p:cNvPr>
          <p:cNvSpPr txBox="1"/>
          <p:nvPr/>
        </p:nvSpPr>
        <p:spPr>
          <a:xfrm>
            <a:off x="6255657" y="87082"/>
            <a:ext cx="56232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Quick </a:t>
            </a:r>
            <a:r>
              <a:rPr lang="fr-FR" dirty="0" err="1"/>
              <a:t>recovery</a:t>
            </a:r>
            <a:r>
              <a:rPr lang="fr-FR" dirty="0"/>
              <a:t> in 2009 </a:t>
            </a:r>
            <a:r>
              <a:rPr lang="fr-FR" dirty="0" err="1"/>
              <a:t>thanks</a:t>
            </a:r>
            <a:r>
              <a:rPr lang="fr-FR" dirty="0"/>
              <a:t> to - </a:t>
            </a:r>
            <a:r>
              <a:rPr lang="fr-FR" b="1" dirty="0" err="1"/>
              <a:t>strong</a:t>
            </a:r>
            <a:r>
              <a:rPr lang="fr-FR" b="1" dirty="0"/>
              <a:t> stimulus package </a:t>
            </a:r>
            <a:r>
              <a:rPr lang="fr-FR" dirty="0"/>
              <a:t>in 2008 (586B$) to finance real </a:t>
            </a:r>
            <a:r>
              <a:rPr lang="fr-FR" dirty="0" err="1"/>
              <a:t>estate</a:t>
            </a:r>
            <a:r>
              <a:rPr lang="fr-FR" dirty="0"/>
              <a:t> and infrastructure		     - </a:t>
            </a:r>
            <a:r>
              <a:rPr lang="fr-FR" b="1" dirty="0"/>
              <a:t>Low </a:t>
            </a:r>
            <a:r>
              <a:rPr lang="fr-FR" b="1" dirty="0" err="1"/>
              <a:t>interest</a:t>
            </a:r>
            <a:r>
              <a:rPr lang="fr-FR" b="1" dirty="0"/>
              <a:t> rates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38852E9-5E57-5078-0AC5-734826718624}"/>
              </a:ext>
            </a:extLst>
          </p:cNvPr>
          <p:cNvSpPr txBox="1"/>
          <p:nvPr/>
        </p:nvSpPr>
        <p:spPr>
          <a:xfrm>
            <a:off x="-1" y="6183085"/>
            <a:ext cx="122028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But.. Rural China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poor</a:t>
            </a:r>
            <a:r>
              <a:rPr lang="fr-FR" dirty="0"/>
              <a:t> and </a:t>
            </a:r>
            <a:r>
              <a:rPr lang="fr-FR" b="1" dirty="0"/>
              <a:t>high </a:t>
            </a:r>
            <a:r>
              <a:rPr lang="fr-FR" b="1" dirty="0" err="1"/>
              <a:t>level</a:t>
            </a:r>
            <a:r>
              <a:rPr lang="fr-FR" b="1" dirty="0"/>
              <a:t> of </a:t>
            </a:r>
            <a:r>
              <a:rPr lang="fr-FR" b="1" dirty="0" err="1"/>
              <a:t>savings</a:t>
            </a:r>
            <a:r>
              <a:rPr lang="fr-FR" b="1" dirty="0"/>
              <a:t>, </a:t>
            </a:r>
            <a:r>
              <a:rPr lang="fr-FR" dirty="0" err="1"/>
              <a:t>consumption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35% of GDP (</a:t>
            </a:r>
            <a:r>
              <a:rPr lang="fr-FR" dirty="0" err="1"/>
              <a:t>compared</a:t>
            </a:r>
            <a:r>
              <a:rPr lang="fr-FR" dirty="0"/>
              <a:t> to </a:t>
            </a:r>
            <a:r>
              <a:rPr lang="fr-FR" dirty="0" err="1"/>
              <a:t>around</a:t>
            </a:r>
            <a:r>
              <a:rPr lang="fr-FR" dirty="0"/>
              <a:t> 50% in </a:t>
            </a:r>
            <a:r>
              <a:rPr lang="fr-FR" dirty="0" err="1"/>
              <a:t>market</a:t>
            </a:r>
            <a:r>
              <a:rPr lang="fr-FR" dirty="0"/>
              <a:t> </a:t>
            </a:r>
            <a:r>
              <a:rPr lang="fr-FR" dirty="0" err="1"/>
              <a:t>economies</a:t>
            </a:r>
            <a:r>
              <a:rPr lang="fr-FR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0083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F6C21-420B-EB45-4B61-D065E263E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498"/>
            <a:ext cx="9144000" cy="544874"/>
          </a:xfrm>
        </p:spPr>
        <p:txBody>
          <a:bodyPr>
            <a:normAutofit/>
          </a:bodyPr>
          <a:lstStyle/>
          <a:p>
            <a:r>
              <a:rPr lang="fr-FR" sz="2800" dirty="0" err="1"/>
              <a:t>China’s</a:t>
            </a:r>
            <a:r>
              <a:rPr lang="fr-FR" sz="2800" dirty="0"/>
              <a:t> ’</a:t>
            </a:r>
            <a:r>
              <a:rPr lang="fr-FR" sz="2800" dirty="0" err="1"/>
              <a:t>steroid</a:t>
            </a:r>
            <a:r>
              <a:rPr lang="fr-FR" sz="2800" dirty="0"/>
              <a:t> </a:t>
            </a:r>
            <a:r>
              <a:rPr lang="fr-FR" sz="2800" dirty="0" err="1"/>
              <a:t>growth</a:t>
            </a:r>
            <a:r>
              <a:rPr lang="fr-FR" sz="2800" dirty="0"/>
              <a:t>’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9534E2-6C6F-C8D3-199F-3B5F45EE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" y="815297"/>
            <a:ext cx="9144000" cy="455253"/>
          </a:xfrm>
        </p:spPr>
        <p:txBody>
          <a:bodyPr>
            <a:normAutofit/>
          </a:bodyPr>
          <a:lstStyle/>
          <a:p>
            <a:pPr algn="l"/>
            <a:r>
              <a:rPr lang="fr-FR" b="1" dirty="0"/>
              <a:t>3) 2009-2020: an </a:t>
            </a:r>
            <a:r>
              <a:rPr lang="fr-FR" b="1" dirty="0" err="1"/>
              <a:t>attempt</a:t>
            </a:r>
            <a:r>
              <a:rPr lang="fr-FR" b="1" dirty="0"/>
              <a:t> to change the model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E957E6-1E47-B2AB-A902-639B6503F252}"/>
              </a:ext>
            </a:extLst>
          </p:cNvPr>
          <p:cNvSpPr txBox="1"/>
          <p:nvPr/>
        </p:nvSpPr>
        <p:spPr>
          <a:xfrm>
            <a:off x="314325" y="1722561"/>
            <a:ext cx="1187767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fr-FR" sz="2000" dirty="0"/>
              <a:t>An </a:t>
            </a:r>
            <a:r>
              <a:rPr lang="fr-FR" sz="2000" b="1" dirty="0" err="1"/>
              <a:t>upgrading</a:t>
            </a:r>
            <a:r>
              <a:rPr lang="fr-FR" sz="2000" b="1" dirty="0"/>
              <a:t> of </a:t>
            </a:r>
            <a:r>
              <a:rPr lang="fr-FR" sz="2000" b="1" dirty="0" err="1"/>
              <a:t>industrial</a:t>
            </a:r>
            <a:r>
              <a:rPr lang="fr-FR" sz="2000" b="1" dirty="0"/>
              <a:t> production</a:t>
            </a:r>
          </a:p>
          <a:p>
            <a:pPr marL="285750" indent="-285750">
              <a:buFontTx/>
              <a:buChar char="-"/>
            </a:pPr>
            <a:r>
              <a:rPr lang="fr-FR" sz="2000" dirty="0"/>
              <a:t>Investment in R&amp;D, </a:t>
            </a:r>
            <a:r>
              <a:rPr lang="fr-FR" sz="2000" dirty="0" err="1"/>
              <a:t>education</a:t>
            </a:r>
            <a:r>
              <a:rPr lang="fr-FR" sz="2000" dirty="0"/>
              <a:t>, new technologies (E.V, </a:t>
            </a:r>
            <a:r>
              <a:rPr lang="fr-FR" sz="2000" dirty="0" err="1"/>
              <a:t>aeronautics</a:t>
            </a:r>
            <a:r>
              <a:rPr lang="fr-FR" sz="2000" dirty="0"/>
              <a:t>, AI, IT)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r>
              <a:rPr lang="fr-FR" sz="2000" dirty="0"/>
              <a:t>b) </a:t>
            </a:r>
            <a:r>
              <a:rPr lang="fr-FR" sz="2000" dirty="0" err="1"/>
              <a:t>Development</a:t>
            </a:r>
            <a:r>
              <a:rPr lang="fr-FR" sz="2000" dirty="0"/>
              <a:t> of </a:t>
            </a:r>
            <a:r>
              <a:rPr lang="fr-FR" sz="2000" b="1" dirty="0"/>
              <a:t>services</a:t>
            </a:r>
          </a:p>
          <a:p>
            <a:endParaRPr lang="fr-FR" sz="2000" dirty="0"/>
          </a:p>
          <a:p>
            <a:r>
              <a:rPr lang="fr-FR" sz="2000" dirty="0"/>
              <a:t>c) An </a:t>
            </a:r>
            <a:r>
              <a:rPr lang="fr-FR" sz="2000" dirty="0" err="1"/>
              <a:t>attempt</a:t>
            </a:r>
            <a:r>
              <a:rPr lang="fr-FR" sz="2000" dirty="0"/>
              <a:t> to </a:t>
            </a:r>
            <a:r>
              <a:rPr lang="fr-FR" sz="2000" b="1" dirty="0" err="1"/>
              <a:t>increase</a:t>
            </a:r>
            <a:r>
              <a:rPr lang="fr-FR" sz="2000" b="1" dirty="0"/>
              <a:t> the </a:t>
            </a:r>
            <a:r>
              <a:rPr lang="fr-FR" sz="2000" b="1" dirty="0" err="1"/>
              <a:t>household</a:t>
            </a:r>
            <a:r>
              <a:rPr lang="fr-FR" sz="2000" b="1" dirty="0"/>
              <a:t> </a:t>
            </a:r>
            <a:r>
              <a:rPr lang="fr-FR" sz="2000" b="1" dirty="0" err="1"/>
              <a:t>consumption</a:t>
            </a:r>
            <a:r>
              <a:rPr lang="fr-FR" sz="2000" dirty="0"/>
              <a:t>, </a:t>
            </a:r>
            <a:r>
              <a:rPr lang="fr-FR" sz="2000" dirty="0" err="1"/>
              <a:t>so</a:t>
            </a:r>
            <a:r>
              <a:rPr lang="fr-FR" sz="2000" dirty="0"/>
              <a:t> </a:t>
            </a:r>
            <a:r>
              <a:rPr lang="fr-FR" sz="2000" dirty="0" err="1"/>
              <a:t>that</a:t>
            </a:r>
            <a:r>
              <a:rPr lang="fr-FR" sz="2000" dirty="0"/>
              <a:t> </a:t>
            </a:r>
            <a:r>
              <a:rPr lang="fr-FR" sz="2000" dirty="0" err="1"/>
              <a:t>growth</a:t>
            </a:r>
            <a:r>
              <a:rPr lang="fr-FR" sz="2000" dirty="0"/>
              <a:t> </a:t>
            </a:r>
            <a:r>
              <a:rPr lang="fr-FR" sz="2000" dirty="0" err="1"/>
              <a:t>should</a:t>
            </a:r>
            <a:r>
              <a:rPr lang="fr-FR" sz="2000" dirty="0"/>
              <a:t> </a:t>
            </a:r>
            <a:r>
              <a:rPr lang="fr-FR" sz="2000" dirty="0" err="1"/>
              <a:t>rely</a:t>
            </a:r>
            <a:r>
              <a:rPr lang="fr-FR" sz="2000" dirty="0"/>
              <a:t> </a:t>
            </a:r>
            <a:r>
              <a:rPr lang="fr-FR" sz="2000" dirty="0" err="1"/>
              <a:t>less</a:t>
            </a:r>
            <a:r>
              <a:rPr lang="fr-FR" sz="2000" dirty="0"/>
              <a:t> on exports and </a:t>
            </a:r>
            <a:r>
              <a:rPr lang="fr-FR" sz="2000" dirty="0" err="1"/>
              <a:t>investment</a:t>
            </a:r>
            <a:r>
              <a:rPr lang="fr-FR" sz="2000" dirty="0"/>
              <a:t> in infrastructures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A </a:t>
            </a:r>
            <a:r>
              <a:rPr lang="fr-FR" sz="2000" b="1" dirty="0" err="1"/>
              <a:t>rapid</a:t>
            </a:r>
            <a:r>
              <a:rPr lang="fr-FR" sz="2000" b="1" dirty="0"/>
              <a:t> </a:t>
            </a:r>
            <a:r>
              <a:rPr lang="fr-FR" sz="2000" b="1" dirty="0" err="1"/>
              <a:t>increase</a:t>
            </a:r>
            <a:r>
              <a:rPr lang="fr-FR" sz="2000" b="1" dirty="0"/>
              <a:t> of </a:t>
            </a:r>
            <a:r>
              <a:rPr lang="fr-FR" sz="2000" b="1" dirty="0" err="1"/>
              <a:t>wages</a:t>
            </a:r>
            <a:r>
              <a:rPr lang="fr-FR" sz="2000" b="1" dirty="0"/>
              <a:t> </a:t>
            </a:r>
            <a:r>
              <a:rPr lang="fr-FR" sz="2000" dirty="0"/>
              <a:t>(</a:t>
            </a:r>
            <a:r>
              <a:rPr lang="fr-FR" sz="2000" dirty="0" err="1"/>
              <a:t>especially</a:t>
            </a:r>
            <a:r>
              <a:rPr lang="fr-FR" sz="2000" dirty="0"/>
              <a:t> minimum </a:t>
            </a:r>
            <a:r>
              <a:rPr lang="fr-FR" sz="2000" dirty="0" err="1"/>
              <a:t>wages</a:t>
            </a:r>
            <a:r>
              <a:rPr lang="fr-FR" sz="2000" dirty="0"/>
              <a:t>): </a:t>
            </a:r>
            <a:r>
              <a:rPr lang="fr-FR" sz="2000" dirty="0" err="1"/>
              <a:t>between</a:t>
            </a:r>
            <a:r>
              <a:rPr lang="fr-FR" sz="2000" dirty="0"/>
              <a:t> 2005 and 2012, </a:t>
            </a:r>
            <a:r>
              <a:rPr lang="fr-FR" sz="2000" dirty="0" err="1"/>
              <a:t>average</a:t>
            </a:r>
            <a:r>
              <a:rPr lang="fr-FR" sz="2000" dirty="0"/>
              <a:t> minimum </a:t>
            </a:r>
            <a:r>
              <a:rPr lang="fr-FR" sz="2000" dirty="0" err="1"/>
              <a:t>wage</a:t>
            </a:r>
            <a:r>
              <a:rPr lang="fr-FR" sz="2000" dirty="0"/>
              <a:t> </a:t>
            </a:r>
            <a:r>
              <a:rPr lang="fr-FR" sz="2000" dirty="0" err="1"/>
              <a:t>multiplied</a:t>
            </a:r>
            <a:r>
              <a:rPr lang="fr-FR" sz="2000" dirty="0"/>
              <a:t> by 3…(nominal value)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  <a:p>
            <a:r>
              <a:rPr lang="fr-FR" sz="2000" dirty="0"/>
              <a:t>…in a country </a:t>
            </a:r>
            <a:r>
              <a:rPr lang="fr-FR" sz="2000" dirty="0" err="1"/>
              <a:t>that</a:t>
            </a:r>
            <a:r>
              <a:rPr lang="fr-FR" sz="2000" dirty="0"/>
              <a:t> has </a:t>
            </a:r>
            <a:r>
              <a:rPr lang="fr-FR" sz="2000" dirty="0" err="1"/>
              <a:t>become</a:t>
            </a:r>
            <a:r>
              <a:rPr lang="fr-FR" sz="2000" dirty="0"/>
              <a:t> one of the </a:t>
            </a:r>
            <a:r>
              <a:rPr lang="fr-FR" sz="2000" dirty="0" err="1"/>
              <a:t>most</a:t>
            </a:r>
            <a:r>
              <a:rPr lang="fr-FR" sz="2000" dirty="0"/>
              <a:t> </a:t>
            </a:r>
            <a:r>
              <a:rPr lang="fr-FR" sz="2000" dirty="0" err="1"/>
              <a:t>inequal</a:t>
            </a:r>
            <a:r>
              <a:rPr lang="fr-FR" sz="2000" dirty="0"/>
              <a:t> in the world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4428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F6C21-420B-EB45-4B61-D065E263E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498"/>
            <a:ext cx="9144000" cy="544874"/>
          </a:xfrm>
        </p:spPr>
        <p:txBody>
          <a:bodyPr>
            <a:normAutofit/>
          </a:bodyPr>
          <a:lstStyle/>
          <a:p>
            <a:r>
              <a:rPr lang="fr-FR" sz="2800" dirty="0" err="1"/>
              <a:t>China’s</a:t>
            </a:r>
            <a:r>
              <a:rPr lang="fr-FR" sz="2800" dirty="0"/>
              <a:t> ’</a:t>
            </a:r>
            <a:r>
              <a:rPr lang="fr-FR" sz="2800" dirty="0" err="1"/>
              <a:t>steroid</a:t>
            </a:r>
            <a:r>
              <a:rPr lang="fr-FR" sz="2800" dirty="0"/>
              <a:t> </a:t>
            </a:r>
            <a:r>
              <a:rPr lang="fr-FR" sz="2800" dirty="0" err="1"/>
              <a:t>growth</a:t>
            </a:r>
            <a:r>
              <a:rPr lang="fr-FR" sz="2800" dirty="0"/>
              <a:t>’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9534E2-6C6F-C8D3-199F-3B5F45EE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18" y="713699"/>
            <a:ext cx="9144000" cy="455253"/>
          </a:xfrm>
        </p:spPr>
        <p:txBody>
          <a:bodyPr>
            <a:normAutofit/>
          </a:bodyPr>
          <a:lstStyle/>
          <a:p>
            <a:pPr algn="l"/>
            <a:r>
              <a:rPr lang="fr-FR" b="1" dirty="0"/>
              <a:t>3) 2009-2020: an </a:t>
            </a:r>
            <a:r>
              <a:rPr lang="fr-FR" b="1" dirty="0" err="1"/>
              <a:t>attempt</a:t>
            </a:r>
            <a:r>
              <a:rPr lang="fr-FR" b="1" dirty="0"/>
              <a:t> to change the model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14E957E6-1E47-B2AB-A902-639B6503F252}"/>
              </a:ext>
            </a:extLst>
          </p:cNvPr>
          <p:cNvSpPr txBox="1"/>
          <p:nvPr/>
        </p:nvSpPr>
        <p:spPr>
          <a:xfrm>
            <a:off x="314325" y="5228554"/>
            <a:ext cx="118776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fr-FR" dirty="0"/>
            </a:b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Trends in Gini coefficient of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family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income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in China and the United States. Gini coefficients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from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UNU-WIDER and CHIP 2007 are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based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on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household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disposable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income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per capita. Gini coefficients of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family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income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in the United States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from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1967 to 2012 are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provided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by the US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Census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Bureau (</a:t>
            </a:r>
            <a:r>
              <a:rPr lang="fr-FR" b="0" i="1" u="sng" dirty="0">
                <a:solidFill>
                  <a:srgbClr val="570081"/>
                </a:solidFill>
                <a:effectLst/>
                <a:latin typeface="Open Sans" panose="020B0606030504020204" pitchFamily="34" charset="0"/>
                <a:hlinkClick r:id="rId3"/>
              </a:rPr>
              <a:t>19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). Trends in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both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countries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were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fitted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using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LOESS. The official figures in China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were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not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included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in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fitting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 the LOESS </a:t>
            </a:r>
            <a:r>
              <a:rPr lang="fr-FR" b="0" i="1" u="none" strike="noStrike" dirty="0" err="1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curve</a:t>
            </a:r>
            <a:r>
              <a:rPr lang="fr-FR" b="0" i="1" u="none" strike="noStrike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.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31A3C3-1AB7-B77D-624C-EC14A4F3D1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09" y="1270550"/>
            <a:ext cx="7772400" cy="406870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F846AFE-BA6D-A0B8-EB70-11ED346F0E9E}"/>
              </a:ext>
            </a:extLst>
          </p:cNvPr>
          <p:cNvSpPr txBox="1"/>
          <p:nvPr/>
        </p:nvSpPr>
        <p:spPr>
          <a:xfrm>
            <a:off x="8694058" y="2641600"/>
            <a:ext cx="3135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/>
              <a:t>Regional</a:t>
            </a:r>
            <a:r>
              <a:rPr lang="fr-FR" dirty="0"/>
              <a:t> </a:t>
            </a:r>
            <a:r>
              <a:rPr lang="fr-FR" dirty="0" err="1"/>
              <a:t>differences</a:t>
            </a:r>
            <a:r>
              <a:rPr lang="fr-FR" dirty="0"/>
              <a:t> (</a:t>
            </a:r>
            <a:r>
              <a:rPr lang="fr-FR" dirty="0" err="1"/>
              <a:t>government</a:t>
            </a:r>
            <a:r>
              <a:rPr lang="fr-FR" dirty="0"/>
              <a:t> </a:t>
            </a:r>
            <a:r>
              <a:rPr lang="fr-FR" dirty="0" err="1"/>
              <a:t>favouring</a:t>
            </a:r>
            <a:r>
              <a:rPr lang="fr-FR" dirty="0"/>
              <a:t> </a:t>
            </a:r>
            <a:r>
              <a:rPr lang="fr-FR" dirty="0" err="1"/>
              <a:t>urban</a:t>
            </a:r>
            <a:r>
              <a:rPr lang="fr-FR" dirty="0"/>
              <a:t> and </a:t>
            </a:r>
            <a:r>
              <a:rPr lang="fr-FR" dirty="0" err="1"/>
              <a:t>coastal</a:t>
            </a:r>
            <a:r>
              <a:rPr lang="fr-FR" dirty="0"/>
              <a:t> areas)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E5074C5-1445-48ED-B4B9-761AEBBFAE07}"/>
              </a:ext>
            </a:extLst>
          </p:cNvPr>
          <p:cNvSpPr txBox="1"/>
          <p:nvPr/>
        </p:nvSpPr>
        <p:spPr>
          <a:xfrm>
            <a:off x="8694058" y="4223084"/>
            <a:ext cx="3373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GDP per capita in </a:t>
            </a:r>
            <a:r>
              <a:rPr lang="fr-FR" dirty="0" err="1"/>
              <a:t>Pekin&amp;Shangai</a:t>
            </a:r>
            <a:r>
              <a:rPr lang="fr-FR" dirty="0"/>
              <a:t>= Portugal</a:t>
            </a:r>
          </a:p>
          <a:p>
            <a:r>
              <a:rPr lang="fr-FR" dirty="0"/>
              <a:t>In </a:t>
            </a:r>
            <a:r>
              <a:rPr lang="fr-FR" dirty="0" err="1"/>
              <a:t>Ganzu</a:t>
            </a:r>
            <a:r>
              <a:rPr lang="fr-FR" dirty="0"/>
              <a:t>= Namibia</a:t>
            </a:r>
          </a:p>
        </p:txBody>
      </p:sp>
    </p:spTree>
    <p:extLst>
      <p:ext uri="{BB962C8B-B14F-4D97-AF65-F5344CB8AC3E}">
        <p14:creationId xmlns:p14="http://schemas.microsoft.com/office/powerpoint/2010/main" val="31258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29534E2-6C6F-C8D3-199F-3B5F45EE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" y="481470"/>
            <a:ext cx="9144000" cy="455253"/>
          </a:xfrm>
        </p:spPr>
        <p:txBody>
          <a:bodyPr>
            <a:normAutofit/>
          </a:bodyPr>
          <a:lstStyle/>
          <a:p>
            <a:pPr algn="l"/>
            <a:r>
              <a:rPr lang="fr-FR" b="1" dirty="0"/>
              <a:t>3) 2009-2020: an </a:t>
            </a:r>
            <a:r>
              <a:rPr lang="fr-FR" b="1" dirty="0" err="1"/>
              <a:t>attempt</a:t>
            </a:r>
            <a:r>
              <a:rPr lang="fr-FR" b="1" dirty="0"/>
              <a:t> to change the model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6DDB8D-A2A9-13C2-144C-EBFDF6513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40" y="1600200"/>
            <a:ext cx="4383388" cy="31134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98B609F-3780-2D98-0CB1-29D9B5D6B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267" y="1687166"/>
            <a:ext cx="4257549" cy="294234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DDE880C-D323-C0B7-4EF9-D486778C573B}"/>
              </a:ext>
            </a:extLst>
          </p:cNvPr>
          <p:cNvSpPr txBox="1"/>
          <p:nvPr/>
        </p:nvSpPr>
        <p:spPr>
          <a:xfrm>
            <a:off x="-10011" y="4848247"/>
            <a:ext cx="109762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Chinese</a:t>
            </a:r>
            <a:r>
              <a:rPr lang="fr-FR" dirty="0"/>
              <a:t> </a:t>
            </a:r>
            <a:r>
              <a:rPr lang="fr-FR" dirty="0" err="1"/>
              <a:t>economy</a:t>
            </a:r>
            <a:r>
              <a:rPr lang="fr-FR" dirty="0"/>
              <a:t> has </a:t>
            </a:r>
            <a:r>
              <a:rPr lang="fr-FR" dirty="0" err="1"/>
              <a:t>transformed</a:t>
            </a:r>
            <a:r>
              <a:rPr lang="fr-FR" dirty="0"/>
              <a:t> a lot </a:t>
            </a:r>
            <a:r>
              <a:rPr lang="fr-FR" dirty="0" err="1"/>
              <a:t>through</a:t>
            </a:r>
            <a:r>
              <a:rPr lang="fr-FR" dirty="0"/>
              <a:t> </a:t>
            </a:r>
            <a:r>
              <a:rPr lang="fr-FR" b="1" dirty="0"/>
              <a:t>automation and </a:t>
            </a:r>
            <a:r>
              <a:rPr lang="fr-FR" b="1" dirty="0" err="1"/>
              <a:t>investment</a:t>
            </a:r>
            <a:r>
              <a:rPr lang="fr-FR" b="1" dirty="0"/>
              <a:t> </a:t>
            </a:r>
            <a:r>
              <a:rPr lang="fr-FR" dirty="0"/>
              <a:t>in R&amp;D</a:t>
            </a:r>
          </a:p>
          <a:p>
            <a:r>
              <a:rPr lang="fr-FR" dirty="0" err="1"/>
              <a:t>Yet</a:t>
            </a:r>
            <a:r>
              <a:rPr lang="fr-FR" dirty="0"/>
              <a:t>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it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still</a:t>
            </a:r>
            <a:r>
              <a:rPr lang="fr-FR" dirty="0"/>
              <a:t> </a:t>
            </a:r>
            <a:r>
              <a:rPr lang="fr-FR" dirty="0" err="1"/>
              <a:t>struggling</a:t>
            </a:r>
            <a:r>
              <a:rPr lang="fr-FR" dirty="0"/>
              <a:t> in </a:t>
            </a:r>
            <a:r>
              <a:rPr lang="fr-FR" dirty="0" err="1"/>
              <a:t>sectors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 are key </a:t>
            </a:r>
            <a:r>
              <a:rPr lang="fr-FR" dirty="0" err="1"/>
              <a:t>such</a:t>
            </a:r>
            <a:r>
              <a:rPr lang="fr-FR" dirty="0"/>
              <a:t> as semi-</a:t>
            </a:r>
            <a:r>
              <a:rPr lang="fr-FR" dirty="0" err="1"/>
              <a:t>conductors</a:t>
            </a:r>
            <a:r>
              <a:rPr lang="fr-FR" dirty="0"/>
              <a:t> (</a:t>
            </a:r>
            <a:r>
              <a:rPr lang="fr-FR" dirty="0" err="1"/>
              <a:t>cf</a:t>
            </a:r>
            <a:r>
              <a:rPr lang="fr-FR" dirty="0"/>
              <a:t> </a:t>
            </a:r>
            <a:r>
              <a:rPr lang="fr-FR" dirty="0" err="1"/>
              <a:t>protectionist</a:t>
            </a:r>
            <a:r>
              <a:rPr lang="fr-FR" dirty="0"/>
              <a:t> </a:t>
            </a:r>
            <a:r>
              <a:rPr lang="fr-FR" dirty="0" err="1"/>
              <a:t>measures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US)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The </a:t>
            </a:r>
            <a:r>
              <a:rPr lang="fr-FR" dirty="0" err="1"/>
              <a:t>rise</a:t>
            </a:r>
            <a:r>
              <a:rPr lang="fr-FR" dirty="0"/>
              <a:t> of </a:t>
            </a:r>
            <a:r>
              <a:rPr lang="fr-FR" dirty="0" err="1"/>
              <a:t>wages</a:t>
            </a:r>
            <a:r>
              <a:rPr lang="fr-FR" dirty="0"/>
              <a:t> </a:t>
            </a:r>
            <a:r>
              <a:rPr lang="fr-FR" b="1" dirty="0"/>
              <a:t>leads to a </a:t>
            </a:r>
            <a:r>
              <a:rPr lang="fr-FR" b="1" dirty="0" err="1"/>
              <a:t>decline</a:t>
            </a:r>
            <a:r>
              <a:rPr lang="fr-FR" b="1" dirty="0"/>
              <a:t> in </a:t>
            </a:r>
            <a:r>
              <a:rPr lang="fr-FR" b="1" dirty="0" err="1"/>
              <a:t>traditional</a:t>
            </a:r>
            <a:r>
              <a:rPr lang="fr-FR" b="1" dirty="0"/>
              <a:t> </a:t>
            </a:r>
            <a:r>
              <a:rPr lang="fr-FR" b="1" dirty="0" err="1"/>
              <a:t>cost-competitive</a:t>
            </a:r>
            <a:r>
              <a:rPr lang="fr-FR" b="1" dirty="0"/>
              <a:t> industries </a:t>
            </a:r>
            <a:r>
              <a:rPr lang="fr-FR" dirty="0"/>
              <a:t>(textile, </a:t>
            </a:r>
            <a:r>
              <a:rPr lang="fr-FR" dirty="0" err="1"/>
              <a:t>electronics</a:t>
            </a:r>
            <a:r>
              <a:rPr lang="fr-FR" dirty="0"/>
              <a:t>, white </a:t>
            </a:r>
            <a:r>
              <a:rPr lang="fr-FR" dirty="0" err="1"/>
              <a:t>goods</a:t>
            </a:r>
            <a:r>
              <a:rPr lang="fr-FR" dirty="0"/>
              <a:t>, </a:t>
            </a:r>
            <a:r>
              <a:rPr lang="fr-FR" dirty="0" err="1"/>
              <a:t>furniture</a:t>
            </a:r>
            <a:r>
              <a:rPr lang="fr-FR" dirty="0"/>
              <a:t>, </a:t>
            </a:r>
            <a:r>
              <a:rPr lang="fr-FR" dirty="0" err="1"/>
              <a:t>etc</a:t>
            </a:r>
            <a:r>
              <a:rPr lang="fr-FR" dirty="0"/>
              <a:t> )</a:t>
            </a:r>
            <a:r>
              <a:rPr lang="fr-FR" dirty="0" err="1"/>
              <a:t>now</a:t>
            </a:r>
            <a:r>
              <a:rPr lang="fr-FR" dirty="0"/>
              <a:t> </a:t>
            </a:r>
            <a:r>
              <a:rPr lang="fr-FR" dirty="0" err="1"/>
              <a:t>produced</a:t>
            </a:r>
            <a:r>
              <a:rPr lang="fr-FR" dirty="0"/>
              <a:t> in </a:t>
            </a:r>
            <a:r>
              <a:rPr lang="fr-FR" dirty="0" err="1"/>
              <a:t>other</a:t>
            </a:r>
            <a:r>
              <a:rPr lang="fr-FR" dirty="0"/>
              <a:t> </a:t>
            </a:r>
            <a:r>
              <a:rPr lang="fr-FR" dirty="0" err="1"/>
              <a:t>emerging</a:t>
            </a:r>
            <a:r>
              <a:rPr lang="fr-FR" dirty="0"/>
              <a:t> countries in Asia – </a:t>
            </a:r>
            <a:r>
              <a:rPr lang="fr-FR" dirty="0" err="1"/>
              <a:t>still</a:t>
            </a:r>
            <a:r>
              <a:rPr lang="fr-FR" dirty="0"/>
              <a:t> the State </a:t>
            </a:r>
            <a:r>
              <a:rPr lang="fr-FR" dirty="0" err="1"/>
              <a:t>keeps</a:t>
            </a:r>
            <a:r>
              <a:rPr lang="fr-FR" dirty="0"/>
              <a:t> </a:t>
            </a:r>
            <a:r>
              <a:rPr lang="fr-FR" dirty="0" err="1"/>
              <a:t>investing</a:t>
            </a:r>
            <a:r>
              <a:rPr lang="fr-FR" dirty="0"/>
              <a:t> in </a:t>
            </a:r>
            <a:r>
              <a:rPr lang="fr-FR" b="1" dirty="0"/>
              <a:t>zombie </a:t>
            </a:r>
            <a:r>
              <a:rPr lang="fr-FR" b="1" dirty="0" err="1"/>
              <a:t>companies</a:t>
            </a:r>
            <a:r>
              <a:rPr lang="fr-FR" b="1" dirty="0"/>
              <a:t> </a:t>
            </a:r>
          </a:p>
          <a:p>
            <a:r>
              <a:rPr lang="fr-FR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5388BE57-EA16-569B-E262-DEEF55727030}"/>
              </a:ext>
            </a:extLst>
          </p:cNvPr>
          <p:cNvSpPr txBox="1"/>
          <p:nvPr/>
        </p:nvSpPr>
        <p:spPr>
          <a:xfrm>
            <a:off x="580572" y="1117602"/>
            <a:ext cx="5128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Stock of </a:t>
            </a:r>
            <a:r>
              <a:rPr lang="fr-FR" dirty="0" err="1"/>
              <a:t>industrial</a:t>
            </a:r>
            <a:r>
              <a:rPr lang="fr-FR" dirty="0"/>
              <a:t>  robots for 100 </a:t>
            </a:r>
            <a:r>
              <a:rPr lang="fr-FR" dirty="0" err="1"/>
              <a:t>manufacturing</a:t>
            </a:r>
            <a:r>
              <a:rPr lang="fr-FR" dirty="0"/>
              <a:t> jobs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6347B19-342D-F203-213D-D9813D3E89C0}"/>
              </a:ext>
            </a:extLst>
          </p:cNvPr>
          <p:cNvSpPr txBox="1"/>
          <p:nvPr/>
        </p:nvSpPr>
        <p:spPr>
          <a:xfrm>
            <a:off x="8084457" y="1175659"/>
            <a:ext cx="224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Total </a:t>
            </a:r>
            <a:r>
              <a:rPr lang="fr-FR" dirty="0" err="1"/>
              <a:t>spending</a:t>
            </a:r>
            <a:r>
              <a:rPr lang="fr-FR" dirty="0"/>
              <a:t> in R&amp;D</a:t>
            </a:r>
          </a:p>
        </p:txBody>
      </p:sp>
    </p:spTree>
    <p:extLst>
      <p:ext uri="{BB962C8B-B14F-4D97-AF65-F5344CB8AC3E}">
        <p14:creationId xmlns:p14="http://schemas.microsoft.com/office/powerpoint/2010/main" val="153650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F6C21-420B-EB45-4B61-D065E263EB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6498"/>
            <a:ext cx="9144000" cy="544874"/>
          </a:xfrm>
        </p:spPr>
        <p:txBody>
          <a:bodyPr>
            <a:normAutofit/>
          </a:bodyPr>
          <a:lstStyle/>
          <a:p>
            <a:r>
              <a:rPr lang="fr-FR" sz="2800" dirty="0" err="1"/>
              <a:t>China’s</a:t>
            </a:r>
            <a:r>
              <a:rPr lang="fr-FR" sz="2800" dirty="0"/>
              <a:t> ’</a:t>
            </a:r>
            <a:r>
              <a:rPr lang="fr-FR" sz="2800" dirty="0" err="1"/>
              <a:t>steroid</a:t>
            </a:r>
            <a:r>
              <a:rPr lang="fr-FR" sz="2800" dirty="0"/>
              <a:t> </a:t>
            </a:r>
            <a:r>
              <a:rPr lang="fr-FR" sz="2800" dirty="0" err="1"/>
              <a:t>growth</a:t>
            </a:r>
            <a:r>
              <a:rPr lang="fr-FR" sz="2800" dirty="0"/>
              <a:t>’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29534E2-6C6F-C8D3-199F-3B5F45EE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815297"/>
            <a:ext cx="9144000" cy="455253"/>
          </a:xfrm>
        </p:spPr>
        <p:txBody>
          <a:bodyPr>
            <a:normAutofit/>
          </a:bodyPr>
          <a:lstStyle/>
          <a:p>
            <a:pPr algn="l"/>
            <a:r>
              <a:rPr lang="fr-FR" b="1" dirty="0"/>
              <a:t>3) 2009-2020: an </a:t>
            </a:r>
            <a:r>
              <a:rPr lang="fr-FR" b="1" dirty="0" err="1"/>
              <a:t>attempt</a:t>
            </a:r>
            <a:r>
              <a:rPr lang="fr-FR" b="1" dirty="0"/>
              <a:t> to change the model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160D28-8B5F-8046-58CD-4447F39E0A84}"/>
              </a:ext>
            </a:extLst>
          </p:cNvPr>
          <p:cNvSpPr txBox="1"/>
          <p:nvPr/>
        </p:nvSpPr>
        <p:spPr>
          <a:xfrm>
            <a:off x="6411310" y="2249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DE880C-D323-C0B7-4EF9-D486778C573B}"/>
              </a:ext>
            </a:extLst>
          </p:cNvPr>
          <p:cNvSpPr txBox="1"/>
          <p:nvPr/>
        </p:nvSpPr>
        <p:spPr>
          <a:xfrm>
            <a:off x="483476" y="5780690"/>
            <a:ext cx="1097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697AFA1-8434-34E5-64ED-E8CFC8D27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420" y="2288024"/>
            <a:ext cx="7772400" cy="3976436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045AD6C-3A23-D715-3913-FA679BC4829B}"/>
              </a:ext>
            </a:extLst>
          </p:cNvPr>
          <p:cNvSpPr txBox="1"/>
          <p:nvPr/>
        </p:nvSpPr>
        <p:spPr>
          <a:xfrm>
            <a:off x="409916" y="1860331"/>
            <a:ext cx="723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Chinese</a:t>
            </a:r>
            <a:r>
              <a:rPr lang="fr-FR" dirty="0"/>
              <a:t> </a:t>
            </a:r>
            <a:r>
              <a:rPr lang="fr-FR" dirty="0" err="1"/>
              <a:t>households</a:t>
            </a:r>
            <a:r>
              <a:rPr lang="fr-FR" dirty="0"/>
              <a:t>’ </a:t>
            </a:r>
            <a:r>
              <a:rPr lang="fr-FR" dirty="0" err="1"/>
              <a:t>savings</a:t>
            </a:r>
            <a:r>
              <a:rPr lang="fr-FR" dirty="0"/>
              <a:t>, in % of </a:t>
            </a:r>
            <a:r>
              <a:rPr lang="fr-FR" dirty="0" err="1"/>
              <a:t>disposable</a:t>
            </a:r>
            <a:r>
              <a:rPr lang="fr-FR" dirty="0"/>
              <a:t> </a:t>
            </a:r>
            <a:r>
              <a:rPr lang="fr-FR" dirty="0" err="1"/>
              <a:t>income</a:t>
            </a:r>
            <a:r>
              <a:rPr lang="fr-FR" dirty="0"/>
              <a:t> (source OECD 2023)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B2150F-B1F6-0FBF-1781-FA5960282F0A}"/>
              </a:ext>
            </a:extLst>
          </p:cNvPr>
          <p:cNvSpPr txBox="1"/>
          <p:nvPr/>
        </p:nvSpPr>
        <p:spPr>
          <a:xfrm>
            <a:off x="8723085" y="1886857"/>
            <a:ext cx="30770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/>
              <a:t>Reasons</a:t>
            </a:r>
            <a:r>
              <a:rPr lang="fr-FR" sz="2000" dirty="0"/>
              <a:t> for high </a:t>
            </a:r>
            <a:r>
              <a:rPr lang="fr-FR" sz="2000" dirty="0" err="1"/>
              <a:t>savings</a:t>
            </a:r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The </a:t>
            </a:r>
            <a:r>
              <a:rPr lang="fr-FR" sz="2000" dirty="0" err="1"/>
              <a:t>legacy</a:t>
            </a:r>
            <a:r>
              <a:rPr lang="fr-FR" sz="2000" dirty="0"/>
              <a:t> of </a:t>
            </a:r>
            <a:r>
              <a:rPr lang="fr-FR" sz="2000" b="1" dirty="0" err="1"/>
              <a:t>Confucianism</a:t>
            </a:r>
            <a:endParaRPr lang="fr-FR" sz="2000" b="1" dirty="0"/>
          </a:p>
          <a:p>
            <a:pPr marL="285750" indent="-285750">
              <a:buFontTx/>
              <a:buChar char="-"/>
            </a:pPr>
            <a:r>
              <a:rPr lang="fr-FR" sz="2000" dirty="0" err="1"/>
              <a:t>Lack</a:t>
            </a:r>
            <a:r>
              <a:rPr lang="fr-FR" sz="2000" dirty="0"/>
              <a:t> of trust in </a:t>
            </a:r>
            <a:r>
              <a:rPr lang="fr-FR" sz="2000" dirty="0" err="1"/>
              <a:t>banks</a:t>
            </a:r>
            <a:endParaRPr lang="fr-FR" sz="2000" dirty="0"/>
          </a:p>
          <a:p>
            <a:pPr marL="285750" indent="-285750">
              <a:buFontTx/>
              <a:buChar char="-"/>
            </a:pPr>
            <a:r>
              <a:rPr lang="fr-FR" sz="2000" dirty="0"/>
              <a:t>Absence of </a:t>
            </a:r>
            <a:r>
              <a:rPr lang="fr-FR" sz="2000" b="1" dirty="0"/>
              <a:t>social net</a:t>
            </a:r>
          </a:p>
          <a:p>
            <a:pPr marL="285750" indent="-285750">
              <a:buFontTx/>
              <a:buChar char="-"/>
            </a:pPr>
            <a:endParaRPr lang="fr-FR" sz="2000" dirty="0"/>
          </a:p>
          <a:p>
            <a:r>
              <a:rPr lang="fr-FR" sz="2000" dirty="0"/>
              <a:t>All the more </a:t>
            </a:r>
            <a:r>
              <a:rPr lang="fr-FR" sz="2000" dirty="0" err="1"/>
              <a:t>worrying</a:t>
            </a:r>
            <a:r>
              <a:rPr lang="fr-FR" sz="2000" dirty="0"/>
              <a:t> as China has an </a:t>
            </a:r>
            <a:r>
              <a:rPr lang="fr-FR" sz="2000" dirty="0" err="1"/>
              <a:t>aging</a:t>
            </a:r>
            <a:r>
              <a:rPr lang="fr-FR" sz="2000" dirty="0"/>
              <a:t> population</a:t>
            </a:r>
          </a:p>
        </p:txBody>
      </p:sp>
    </p:spTree>
    <p:extLst>
      <p:ext uri="{BB962C8B-B14F-4D97-AF65-F5344CB8AC3E}">
        <p14:creationId xmlns:p14="http://schemas.microsoft.com/office/powerpoint/2010/main" val="8623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C29534E2-6C6F-C8D3-199F-3B5F45EE3A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" y="31529"/>
            <a:ext cx="9144000" cy="455253"/>
          </a:xfrm>
        </p:spPr>
        <p:txBody>
          <a:bodyPr>
            <a:normAutofit/>
          </a:bodyPr>
          <a:lstStyle/>
          <a:p>
            <a:pPr algn="l"/>
            <a:r>
              <a:rPr lang="fr-FR" b="1" dirty="0"/>
              <a:t>3) 2009-2020: an </a:t>
            </a:r>
            <a:r>
              <a:rPr lang="fr-FR" b="1" dirty="0" err="1"/>
              <a:t>attempt</a:t>
            </a:r>
            <a:r>
              <a:rPr lang="fr-FR" b="1" dirty="0"/>
              <a:t> to change the model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A160D28-8B5F-8046-58CD-4447F39E0A84}"/>
              </a:ext>
            </a:extLst>
          </p:cNvPr>
          <p:cNvSpPr txBox="1"/>
          <p:nvPr/>
        </p:nvSpPr>
        <p:spPr>
          <a:xfrm>
            <a:off x="6411310" y="2249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DDE880C-D323-C0B7-4EF9-D486778C573B}"/>
              </a:ext>
            </a:extLst>
          </p:cNvPr>
          <p:cNvSpPr txBox="1"/>
          <p:nvPr/>
        </p:nvSpPr>
        <p:spPr>
          <a:xfrm>
            <a:off x="989913" y="5780690"/>
            <a:ext cx="4499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 </a:t>
            </a:r>
            <a:r>
              <a:rPr lang="fr-FR" dirty="0" err="1"/>
              <a:t>Number</a:t>
            </a:r>
            <a:r>
              <a:rPr lang="fr-FR" dirty="0"/>
              <a:t> of </a:t>
            </a:r>
            <a:r>
              <a:rPr lang="fr-FR" dirty="0" err="1"/>
              <a:t>houses</a:t>
            </a:r>
            <a:r>
              <a:rPr lang="fr-FR" dirty="0"/>
              <a:t> </a:t>
            </a:r>
            <a:r>
              <a:rPr lang="fr-FR" dirty="0" err="1"/>
              <a:t>built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F03979-32DC-E6B8-C312-3493AD5E4843}"/>
              </a:ext>
            </a:extLst>
          </p:cNvPr>
          <p:cNvSpPr txBox="1"/>
          <p:nvPr/>
        </p:nvSpPr>
        <p:spPr>
          <a:xfrm>
            <a:off x="-33019" y="1200183"/>
            <a:ext cx="533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Massive </a:t>
            </a:r>
            <a:r>
              <a:rPr lang="fr-FR" b="1" dirty="0"/>
              <a:t>Investment in construction of infrastructures and real </a:t>
            </a:r>
            <a:r>
              <a:rPr lang="fr-FR" b="1" dirty="0" err="1"/>
              <a:t>estate</a:t>
            </a:r>
            <a:r>
              <a:rPr lang="fr-FR" b="1" dirty="0"/>
              <a:t> </a:t>
            </a:r>
          </a:p>
          <a:p>
            <a:r>
              <a:rPr lang="en-US" sz="1800" kern="1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fr-FR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8EB46C-BD8C-02C6-E538-09731131E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015" y="2498833"/>
            <a:ext cx="4499211" cy="31369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A84F79A-76FE-7B1D-DF5F-DC9096F8D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4634" y="2569893"/>
            <a:ext cx="4532091" cy="31369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FE0A1765-65B6-22A9-574C-C20B017BDF68}"/>
              </a:ext>
            </a:extLst>
          </p:cNvPr>
          <p:cNvSpPr txBox="1"/>
          <p:nvPr/>
        </p:nvSpPr>
        <p:spPr>
          <a:xfrm>
            <a:off x="6330461" y="5852159"/>
            <a:ext cx="345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Chinese</a:t>
            </a:r>
            <a:r>
              <a:rPr lang="fr-FR" dirty="0"/>
              <a:t> </a:t>
            </a:r>
            <a:r>
              <a:rPr lang="fr-FR" dirty="0" err="1"/>
              <a:t>debt</a:t>
            </a:r>
            <a:r>
              <a:rPr lang="fr-FR" dirty="0"/>
              <a:t> in percentage of GDP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BC6243D-BC1E-E7EB-430D-F0306EC87BEC}"/>
              </a:ext>
            </a:extLst>
          </p:cNvPr>
          <p:cNvSpPr txBox="1"/>
          <p:nvPr/>
        </p:nvSpPr>
        <p:spPr>
          <a:xfrm>
            <a:off x="17867" y="722366"/>
            <a:ext cx="4102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To tackle the issue of </a:t>
            </a:r>
            <a:r>
              <a:rPr lang="fr-FR" dirty="0" err="1"/>
              <a:t>decreasing</a:t>
            </a:r>
            <a:r>
              <a:rPr lang="fr-FR" dirty="0"/>
              <a:t> </a:t>
            </a:r>
            <a:r>
              <a:rPr lang="fr-FR" dirty="0" err="1"/>
              <a:t>growth</a:t>
            </a:r>
            <a:r>
              <a:rPr lang="fr-FR" dirty="0"/>
              <a:t>…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DFD17D0-D3A0-EBDB-351B-BFC1C2E9923E}"/>
              </a:ext>
            </a:extLst>
          </p:cNvPr>
          <p:cNvSpPr txBox="1"/>
          <p:nvPr/>
        </p:nvSpPr>
        <p:spPr>
          <a:xfrm>
            <a:off x="4586514" y="6371771"/>
            <a:ext cx="74444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/>
              <a:t>Government</a:t>
            </a:r>
            <a:r>
              <a:rPr lang="fr-FR" sz="2000" dirty="0"/>
              <a:t> </a:t>
            </a:r>
            <a:r>
              <a:rPr lang="fr-FR" sz="2000" dirty="0" err="1"/>
              <a:t>wants</a:t>
            </a:r>
            <a:r>
              <a:rPr lang="fr-FR" sz="2000" dirty="0"/>
              <a:t> to </a:t>
            </a:r>
            <a:r>
              <a:rPr lang="fr-FR" sz="2000" dirty="0" err="1"/>
              <a:t>avoid</a:t>
            </a:r>
            <a:r>
              <a:rPr lang="fr-FR" sz="2000" dirty="0"/>
              <a:t> </a:t>
            </a:r>
            <a:r>
              <a:rPr lang="fr-FR" sz="2000" dirty="0" err="1"/>
              <a:t>growing</a:t>
            </a:r>
            <a:r>
              <a:rPr lang="fr-FR" sz="2000" dirty="0"/>
              <a:t> </a:t>
            </a:r>
            <a:r>
              <a:rPr lang="fr-FR" sz="2000" dirty="0" err="1"/>
              <a:t>unemployment</a:t>
            </a:r>
            <a:r>
              <a:rPr lang="fr-FR" sz="2000" dirty="0"/>
              <a:t> and social </a:t>
            </a:r>
            <a:r>
              <a:rPr lang="fr-FR" sz="2000" dirty="0" err="1"/>
              <a:t>unrest</a:t>
            </a:r>
            <a:endParaRPr lang="fr-FR" sz="20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0D37460-5CB8-CAD8-5D0C-C160FB9685E1}"/>
              </a:ext>
            </a:extLst>
          </p:cNvPr>
          <p:cNvSpPr txBox="1"/>
          <p:nvPr/>
        </p:nvSpPr>
        <p:spPr>
          <a:xfrm>
            <a:off x="6299199" y="1277258"/>
            <a:ext cx="3727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fr-FR" sz="1800" dirty="0">
                <a:solidFill>
                  <a:srgbClr val="3333CC"/>
                </a:solidFill>
                <a:ea typeface="ＭＳ Ｐゴシック" panose="020B0600070205080204" pitchFamily="34" charset="-128"/>
                <a:sym typeface="Wingdings" pitchFamily="2" charset="2"/>
              </a:rPr>
              <a:t> </a:t>
            </a:r>
            <a:r>
              <a:rPr lang="fr-FR" dirty="0"/>
              <a:t> a </a:t>
            </a:r>
            <a:r>
              <a:rPr lang="fr-FR" b="1" dirty="0"/>
              <a:t>massive </a:t>
            </a:r>
            <a:r>
              <a:rPr lang="fr-FR" b="1" dirty="0" err="1"/>
              <a:t>private</a:t>
            </a:r>
            <a:r>
              <a:rPr lang="fr-FR" b="1" dirty="0"/>
              <a:t> and public </a:t>
            </a:r>
            <a:r>
              <a:rPr lang="fr-FR" b="1" dirty="0" err="1"/>
              <a:t>debt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193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2317</Words>
  <Application>Microsoft Macintosh PowerPoint</Application>
  <PresentationFormat>Grand écran</PresentationFormat>
  <Paragraphs>178</Paragraphs>
  <Slides>11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ArialMT</vt:lpstr>
      <vt:lpstr>Calibri</vt:lpstr>
      <vt:lpstr>Calibri Light</vt:lpstr>
      <vt:lpstr>ff4</vt:lpstr>
      <vt:lpstr>MuseoSans-300</vt:lpstr>
      <vt:lpstr>Open Sans</vt:lpstr>
      <vt:lpstr>var(--tr-font-regular)</vt:lpstr>
      <vt:lpstr>Thème Office</vt:lpstr>
      <vt:lpstr>China’s ‘steroid growth’</vt:lpstr>
      <vt:lpstr>China’s steroid growth’</vt:lpstr>
      <vt:lpstr>China’s steroid growth’</vt:lpstr>
      <vt:lpstr>Présentation PowerPoint</vt:lpstr>
      <vt:lpstr>China’s ’steroid growth’</vt:lpstr>
      <vt:lpstr>China’s ’steroid growth’</vt:lpstr>
      <vt:lpstr>Présentation PowerPoint</vt:lpstr>
      <vt:lpstr>China’s ’steroid growth’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63</cp:revision>
  <dcterms:created xsi:type="dcterms:W3CDTF">2024-09-11T14:32:01Z</dcterms:created>
  <dcterms:modified xsi:type="dcterms:W3CDTF">2024-10-15T19:39:39Z</dcterms:modified>
</cp:coreProperties>
</file>