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6" r:id="rId20"/>
    <p:sldId id="274" r:id="rId21"/>
    <p:sldId id="275" r:id="rId22"/>
    <p:sldId id="277" r:id="rId23"/>
    <p:sldId id="278" r:id="rId24"/>
    <p:sldId id="281" r:id="rId25"/>
    <p:sldId id="279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5F"/>
    <a:srgbClr val="FF007B"/>
    <a:srgbClr val="FFE1EF"/>
    <a:srgbClr val="FFC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AB8462-04AC-4EDF-ACBA-A41202F73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EB737C6-AD58-4376-A449-90E4B38441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EC28DB-42EF-4BDF-965E-B5705629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390D6-6A52-4671-A1F3-802B7F365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BE1566-217C-45C0-9D4C-AA2551448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07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3F0DB1-DB46-4F0C-B4F5-56E7ACAB0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53EBECA-1C75-4156-8CF2-97FA46062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5D7914-0A3B-46C9-AC80-DCCB8F49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30061F-E775-4115-8154-25246F85E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A259A8-0F21-4283-8358-94CD3B377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348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AF49C84-3B62-4F2C-8C72-E7A6F49025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998D186-F86B-498C-9777-CFECA4359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EA4D99-9852-4A76-8541-81A8ADEE6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71CDED-C8BB-4BA6-AEC4-0BE2DEB66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75BE95-5D0A-49CC-B63C-7ACE0F10D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9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EEB4B8-D745-4746-8633-94AA7624B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C638F0-DA95-4D14-AFE9-47800CFDC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2609CD-607F-45DF-8722-1732792C8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2E1D66-D00A-4022-941A-4CFE270BC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9AEE62-8809-4893-9C53-086DC6351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14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BED8E9-A98D-452C-B912-CC56A0295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5DAEFF-4FF1-44B1-A02A-3DADD0C9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65B358-5C21-4357-964E-229A8B03F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8E0F5A-690A-4917-9E2B-75997089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43AD5F-FFDB-4248-965B-23A0DD44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68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1762DF-6DA9-460E-8889-580DA3C5F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7AB438-D538-4B23-A516-7EFBA0086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8B1283-485E-483D-B7F1-495E43D58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5E0C56F-63C0-478A-9683-CF6ECF8A2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C5D9E4-73C7-4B58-B174-41A3BBC88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4EF828-40E3-4A73-83FA-9ABF423E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642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2FB6B5-3540-490C-BF78-CC7807C64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8FF332-55E4-4941-9F99-66C6B4365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9EEF88-EE1C-41CA-B879-5B493DA07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D7F6C2-BDCB-4640-A3F2-7FBE252AF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61AA8ED-0E07-4624-BEDB-FF9FCB8A7F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45688EF-3C20-4D2A-9B75-C83423D80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C80E13A-384F-4631-8181-433E8FBA7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D72E620-EBFF-4489-BC2B-73131D5F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03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884C2D-907E-498A-B324-80D23A1F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2A02ACF-3E73-4BF2-84B6-A05FEA1C5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4806E03-5F60-402F-BE47-DDDA4CA77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F73381A-E16D-4FE3-9394-A75C73721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292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931BB58-FC11-4B6B-B508-772DA17C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51B6801-E2A3-44FF-86D5-C256DC48D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B3D8C4-5E67-48A9-AEF2-2C40993A3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87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71FF0D-9578-41FC-B455-0CB44AA3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0088AF-EC9E-4EAA-878D-43BEF64FA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20376B2-C73F-40C5-A7CD-92958C70DD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444FFF-549B-4B4B-9216-56A5FFF30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E632FA8-46DC-4260-A5CC-7F992C440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0C5E08-7266-4DEA-9F64-71E9AC18A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46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762CB6-88B6-4DA1-8DBD-108DE460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BAEA155-487F-4CB5-A3CC-09E46546F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FA7DE4D-1EEF-4856-ADF5-DC835FA4C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0DFFB4-3A52-4D6F-83CA-457EBD9F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624E8A-8A43-4E7F-B03F-7743CC97F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B8DF611-52BD-48F7-B897-9FA041B7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33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664AD45-D4E5-43D1-AD19-7BCDB107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257E7E-6EA0-43EB-85F7-1A6E9E413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4C14A-89E8-47DD-895D-7B5DE6BC4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02875-5891-48EC-9457-7BCB3B1889E0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1D60B9-09F6-4159-A6E0-48D9AB2A7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312D94-2FDC-4EAA-A0A8-13A28A828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F25C-E97C-44A9-859A-1E1093D5E5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74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1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23.jpe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urs-officiels-r2c-hge.f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812F9F3-0730-4CE1-A493-F4A7AF8CF620}"/>
              </a:ext>
            </a:extLst>
          </p:cNvPr>
          <p:cNvSpPr txBox="1">
            <a:spLocks/>
          </p:cNvSpPr>
          <p:nvPr/>
        </p:nvSpPr>
        <p:spPr>
          <a:xfrm>
            <a:off x="1367830" y="1713358"/>
            <a:ext cx="9144000" cy="3624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004A5F"/>
                </a:solidFill>
              </a:rPr>
              <a:t>Maladies du foie</a:t>
            </a:r>
          </a:p>
          <a:p>
            <a:pPr algn="ctr">
              <a:lnSpc>
                <a:spcPct val="150000"/>
              </a:lnSpc>
            </a:pPr>
            <a:r>
              <a:rPr lang="fr-FR" sz="5400" b="1" dirty="0">
                <a:solidFill>
                  <a:srgbClr val="004A5F"/>
                </a:solidFill>
              </a:rPr>
              <a:t>Cirrhose et complications</a:t>
            </a:r>
          </a:p>
          <a:p>
            <a:pPr algn="ctr">
              <a:lnSpc>
                <a:spcPct val="150000"/>
              </a:lnSpc>
            </a:pPr>
            <a:r>
              <a:rPr lang="fr-FR" sz="2800" b="1" dirty="0">
                <a:solidFill>
                  <a:srgbClr val="004A5F"/>
                </a:solidFill>
              </a:rPr>
              <a:t>Items 279 et 167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DE379F51-114D-4165-B892-E92B7A9B5618}"/>
              </a:ext>
            </a:extLst>
          </p:cNvPr>
          <p:cNvSpPr txBox="1">
            <a:spLocks/>
          </p:cNvSpPr>
          <p:nvPr/>
        </p:nvSpPr>
        <p:spPr>
          <a:xfrm>
            <a:off x="8616280" y="6309320"/>
            <a:ext cx="1944216" cy="288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fr-FR" sz="1800"/>
              <a:t>07/09/2026</a:t>
            </a:r>
            <a:endParaRPr lang="fr-FR" sz="1800" b="1">
              <a:solidFill>
                <a:schemeClr val="accent6"/>
              </a:solidFill>
            </a:endParaRPr>
          </a:p>
          <a:p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BF449F-C54C-4922-B5F0-35F7E288A694}"/>
              </a:ext>
            </a:extLst>
          </p:cNvPr>
          <p:cNvSpPr txBox="1"/>
          <p:nvPr/>
        </p:nvSpPr>
        <p:spPr>
          <a:xfrm>
            <a:off x="4115780" y="442840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Pr Fanny Lebossé</a:t>
            </a:r>
          </a:p>
          <a:p>
            <a:pPr algn="ctr"/>
            <a:r>
              <a:rPr lang="fr-FR" sz="2400" dirty="0"/>
              <a:t>Service d’hépatologie </a:t>
            </a:r>
          </a:p>
          <a:p>
            <a:pPr algn="ctr"/>
            <a:r>
              <a:rPr lang="fr-FR" sz="2400" dirty="0"/>
              <a:t>Hôpital de la Croix Rousse</a:t>
            </a:r>
          </a:p>
        </p:txBody>
      </p:sp>
      <p:sp>
        <p:nvSpPr>
          <p:cNvPr id="7" name="Forme libre 16">
            <a:extLst>
              <a:ext uri="{FF2B5EF4-FFF2-40B4-BE49-F238E27FC236}">
                <a16:creationId xmlns:a16="http://schemas.microsoft.com/office/drawing/2014/main" id="{A109E94B-A4EB-450F-B5F4-4FAAC9B69142}"/>
              </a:ext>
            </a:extLst>
          </p:cNvPr>
          <p:cNvSpPr/>
          <p:nvPr/>
        </p:nvSpPr>
        <p:spPr>
          <a:xfrm>
            <a:off x="3259744" y="3774348"/>
            <a:ext cx="5160267" cy="25814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185340 w 5986065"/>
              <a:gd name="connsiteY0" fmla="*/ 0 h 623529"/>
              <a:gd name="connsiteX1" fmla="*/ 103461 w 5986065"/>
              <a:gd name="connsiteY1" fmla="*/ 292655 h 623529"/>
              <a:gd name="connsiteX2" fmla="*/ 1842690 w 5986065"/>
              <a:gd name="connsiteY2" fmla="*/ 619125 h 623529"/>
              <a:gd name="connsiteX3" fmla="*/ 3890565 w 5986065"/>
              <a:gd name="connsiteY3" fmla="*/ 485775 h 623529"/>
              <a:gd name="connsiteX4" fmla="*/ 5643165 w 5986065"/>
              <a:gd name="connsiteY4" fmla="*/ 552450 h 623529"/>
              <a:gd name="connsiteX5" fmla="*/ 5986065 w 5986065"/>
              <a:gd name="connsiteY5" fmla="*/ 561975 h 623529"/>
              <a:gd name="connsiteX0" fmla="*/ 0 w 6372225"/>
              <a:gd name="connsiteY0" fmla="*/ 197013 h 353817"/>
              <a:gd name="connsiteX1" fmla="*/ 489621 w 6372225"/>
              <a:gd name="connsiteY1" fmla="*/ 22943 h 353817"/>
              <a:gd name="connsiteX2" fmla="*/ 2228850 w 6372225"/>
              <a:gd name="connsiteY2" fmla="*/ 349413 h 353817"/>
              <a:gd name="connsiteX3" fmla="*/ 4276725 w 6372225"/>
              <a:gd name="connsiteY3" fmla="*/ 216063 h 353817"/>
              <a:gd name="connsiteX4" fmla="*/ 6029325 w 6372225"/>
              <a:gd name="connsiteY4" fmla="*/ 282738 h 353817"/>
              <a:gd name="connsiteX5" fmla="*/ 6372225 w 6372225"/>
              <a:gd name="connsiteY5" fmla="*/ 292263 h 353817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61121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5743575"/>
              <a:gd name="connsiteY0" fmla="*/ 54828 h 275236"/>
              <a:gd name="connsiteX1" fmla="*/ 432471 w 5743575"/>
              <a:gd name="connsiteY1" fmla="*/ 42683 h 275236"/>
              <a:gd name="connsiteX2" fmla="*/ 1600200 w 5743575"/>
              <a:gd name="connsiteY2" fmla="*/ 273903 h 275236"/>
              <a:gd name="connsiteX3" fmla="*/ 3648075 w 5743575"/>
              <a:gd name="connsiteY3" fmla="*/ 140553 h 275236"/>
              <a:gd name="connsiteX4" fmla="*/ 5400675 w 5743575"/>
              <a:gd name="connsiteY4" fmla="*/ 207228 h 275236"/>
              <a:gd name="connsiteX5" fmla="*/ 5743575 w 5743575"/>
              <a:gd name="connsiteY5" fmla="*/ 216753 h 275236"/>
              <a:gd name="connsiteX0" fmla="*/ 704361 w 5362086"/>
              <a:gd name="connsiteY0" fmla="*/ 0 h 1430083"/>
              <a:gd name="connsiteX1" fmla="*/ 50982 w 5362086"/>
              <a:gd name="connsiteY1" fmla="*/ 1197530 h 1430083"/>
              <a:gd name="connsiteX2" fmla="*/ 1218711 w 5362086"/>
              <a:gd name="connsiteY2" fmla="*/ 1428750 h 1430083"/>
              <a:gd name="connsiteX3" fmla="*/ 3266586 w 5362086"/>
              <a:gd name="connsiteY3" fmla="*/ 1295400 h 1430083"/>
              <a:gd name="connsiteX4" fmla="*/ 5019186 w 5362086"/>
              <a:gd name="connsiteY4" fmla="*/ 1362075 h 1430083"/>
              <a:gd name="connsiteX5" fmla="*/ 5362086 w 5362086"/>
              <a:gd name="connsiteY5" fmla="*/ 1371600 h 1430083"/>
              <a:gd name="connsiteX0" fmla="*/ 877921 w 5535646"/>
              <a:gd name="connsiteY0" fmla="*/ 0 h 1430083"/>
              <a:gd name="connsiteX1" fmla="*/ 224542 w 5535646"/>
              <a:gd name="connsiteY1" fmla="*/ 1197530 h 1430083"/>
              <a:gd name="connsiteX2" fmla="*/ 1392271 w 5535646"/>
              <a:gd name="connsiteY2" fmla="*/ 1428750 h 1430083"/>
              <a:gd name="connsiteX3" fmla="*/ 3440146 w 5535646"/>
              <a:gd name="connsiteY3" fmla="*/ 1295400 h 1430083"/>
              <a:gd name="connsiteX4" fmla="*/ 5192746 w 5535646"/>
              <a:gd name="connsiteY4" fmla="*/ 1362075 h 1430083"/>
              <a:gd name="connsiteX5" fmla="*/ 5535646 w 5535646"/>
              <a:gd name="connsiteY5" fmla="*/ 1371600 h 1430083"/>
              <a:gd name="connsiteX0" fmla="*/ 877921 w 5535646"/>
              <a:gd name="connsiteY0" fmla="*/ 0 h 1477896"/>
              <a:gd name="connsiteX1" fmla="*/ 224542 w 5535646"/>
              <a:gd name="connsiteY1" fmla="*/ 1197530 h 1477896"/>
              <a:gd name="connsiteX2" fmla="*/ 1392271 w 5535646"/>
              <a:gd name="connsiteY2" fmla="*/ 1428750 h 1477896"/>
              <a:gd name="connsiteX3" fmla="*/ 3440146 w 5535646"/>
              <a:gd name="connsiteY3" fmla="*/ 1295400 h 1477896"/>
              <a:gd name="connsiteX4" fmla="*/ 5192746 w 5535646"/>
              <a:gd name="connsiteY4" fmla="*/ 1362075 h 1477896"/>
              <a:gd name="connsiteX5" fmla="*/ 5535646 w 5535646"/>
              <a:gd name="connsiteY5" fmla="*/ 1371600 h 1477896"/>
              <a:gd name="connsiteX0" fmla="*/ 0 w 5311104"/>
              <a:gd name="connsiteY0" fmla="*/ 0 h 280366"/>
              <a:gd name="connsiteX1" fmla="*/ 1167729 w 5311104"/>
              <a:gd name="connsiteY1" fmla="*/ 231220 h 280366"/>
              <a:gd name="connsiteX2" fmla="*/ 3215604 w 5311104"/>
              <a:gd name="connsiteY2" fmla="*/ 97870 h 280366"/>
              <a:gd name="connsiteX3" fmla="*/ 4968204 w 5311104"/>
              <a:gd name="connsiteY3" fmla="*/ 164545 h 280366"/>
              <a:gd name="connsiteX4" fmla="*/ 5311104 w 5311104"/>
              <a:gd name="connsiteY4" fmla="*/ 174070 h 280366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501604"/>
              <a:gd name="connsiteY0" fmla="*/ 0 h 157447"/>
              <a:gd name="connsiteX1" fmla="*/ 1358229 w 5501604"/>
              <a:gd name="connsiteY1" fmla="*/ 155020 h 157447"/>
              <a:gd name="connsiteX2" fmla="*/ 3406104 w 5501604"/>
              <a:gd name="connsiteY2" fmla="*/ 21670 h 157447"/>
              <a:gd name="connsiteX3" fmla="*/ 5158704 w 5501604"/>
              <a:gd name="connsiteY3" fmla="*/ 88345 h 157447"/>
              <a:gd name="connsiteX4" fmla="*/ 5501604 w 5501604"/>
              <a:gd name="connsiteY4" fmla="*/ 97870 h 157447"/>
              <a:gd name="connsiteX0" fmla="*/ 0 w 5501604"/>
              <a:gd name="connsiteY0" fmla="*/ 16098 h 171194"/>
              <a:gd name="connsiteX1" fmla="*/ 1358229 w 5501604"/>
              <a:gd name="connsiteY1" fmla="*/ 171118 h 171194"/>
              <a:gd name="connsiteX2" fmla="*/ 3406104 w 5501604"/>
              <a:gd name="connsiteY2" fmla="*/ 37768 h 171194"/>
              <a:gd name="connsiteX3" fmla="*/ 5158704 w 5501604"/>
              <a:gd name="connsiteY3" fmla="*/ 104443 h 171194"/>
              <a:gd name="connsiteX4" fmla="*/ 5501604 w 5501604"/>
              <a:gd name="connsiteY4" fmla="*/ 113968 h 171194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4"/>
              <a:gd name="connsiteX1" fmla="*/ 1853529 w 5501604"/>
              <a:gd name="connsiteY1" fmla="*/ 243900 h 243954"/>
              <a:gd name="connsiteX2" fmla="*/ 3406104 w 5501604"/>
              <a:gd name="connsiteY2" fmla="*/ 34350 h 243954"/>
              <a:gd name="connsiteX3" fmla="*/ 5158704 w 5501604"/>
              <a:gd name="connsiteY3" fmla="*/ 101025 h 243954"/>
              <a:gd name="connsiteX4" fmla="*/ 5501604 w 5501604"/>
              <a:gd name="connsiteY4" fmla="*/ 110550 h 243954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26734 h 258024"/>
              <a:gd name="connsiteX1" fmla="*/ 1853529 w 5501604"/>
              <a:gd name="connsiteY1" fmla="*/ 257954 h 258024"/>
              <a:gd name="connsiteX2" fmla="*/ 3406104 w 5501604"/>
              <a:gd name="connsiteY2" fmla="*/ 48404 h 258024"/>
              <a:gd name="connsiteX3" fmla="*/ 5092029 w 5501604"/>
              <a:gd name="connsiteY3" fmla="*/ 76979 h 258024"/>
              <a:gd name="connsiteX4" fmla="*/ 5501604 w 5501604"/>
              <a:gd name="connsiteY4" fmla="*/ 124604 h 258024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160267"/>
              <a:gd name="connsiteY0" fmla="*/ 12448 h 258144"/>
              <a:gd name="connsiteX1" fmla="*/ 1512192 w 5160267"/>
              <a:gd name="connsiteY1" fmla="*/ 257955 h 258144"/>
              <a:gd name="connsiteX2" fmla="*/ 3064767 w 5160267"/>
              <a:gd name="connsiteY2" fmla="*/ 48405 h 258144"/>
              <a:gd name="connsiteX3" fmla="*/ 4750692 w 5160267"/>
              <a:gd name="connsiteY3" fmla="*/ 76980 h 258144"/>
              <a:gd name="connsiteX4" fmla="*/ 5160267 w 5160267"/>
              <a:gd name="connsiteY4" fmla="*/ 124605 h 25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0267" h="258144">
                <a:moveTo>
                  <a:pt x="0" y="12448"/>
                </a:moveTo>
                <a:cubicBezTo>
                  <a:pt x="637533" y="46222"/>
                  <a:pt x="1001398" y="251962"/>
                  <a:pt x="1512192" y="257955"/>
                </a:cubicBezTo>
                <a:cubicBezTo>
                  <a:pt x="2022986" y="263948"/>
                  <a:pt x="2448817" y="126193"/>
                  <a:pt x="3064767" y="48405"/>
                </a:cubicBezTo>
                <a:cubicBezTo>
                  <a:pt x="3680717" y="-29383"/>
                  <a:pt x="4074417" y="-8745"/>
                  <a:pt x="4750692" y="76980"/>
                </a:cubicBezTo>
                <a:lnTo>
                  <a:pt x="5160267" y="124605"/>
                </a:lnTo>
              </a:path>
            </a:pathLst>
          </a:custGeom>
          <a:noFill/>
          <a:ln w="2540">
            <a:solidFill>
              <a:srgbClr val="004A5F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A79B"/>
              </a:solidFill>
            </a:endParaRPr>
          </a:p>
        </p:txBody>
      </p:sp>
      <p:sp>
        <p:nvSpPr>
          <p:cNvPr id="8" name="Forme libre 6">
            <a:extLst>
              <a:ext uri="{FF2B5EF4-FFF2-40B4-BE49-F238E27FC236}">
                <a16:creationId xmlns:a16="http://schemas.microsoft.com/office/drawing/2014/main" id="{91CBB4D4-A01E-4A54-A2D5-D52AAABF6A9C}"/>
              </a:ext>
            </a:extLst>
          </p:cNvPr>
          <p:cNvSpPr/>
          <p:nvPr/>
        </p:nvSpPr>
        <p:spPr>
          <a:xfrm rot="-10860000">
            <a:off x="3336199" y="3820320"/>
            <a:ext cx="5279326" cy="13258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4143 h 379566"/>
              <a:gd name="connsiteX1" fmla="*/ 828675 w 5195794"/>
              <a:gd name="connsiteY1" fmla="*/ 156543 h 379566"/>
              <a:gd name="connsiteX2" fmla="*/ 2970954 w 5195794"/>
              <a:gd name="connsiteY2" fmla="*/ 72473 h 379566"/>
              <a:gd name="connsiteX3" fmla="*/ 4392556 w 5195794"/>
              <a:gd name="connsiteY3" fmla="*/ 0 h 379566"/>
              <a:gd name="connsiteX4" fmla="*/ 5195794 w 5195794"/>
              <a:gd name="connsiteY4" fmla="*/ 379566 h 379566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56473 h 431896"/>
              <a:gd name="connsiteX1" fmla="*/ 828675 w 5195794"/>
              <a:gd name="connsiteY1" fmla="*/ 208873 h 431896"/>
              <a:gd name="connsiteX2" fmla="*/ 2970954 w 5195794"/>
              <a:gd name="connsiteY2" fmla="*/ 124803 h 431896"/>
              <a:gd name="connsiteX3" fmla="*/ 4392556 w 5195794"/>
              <a:gd name="connsiteY3" fmla="*/ 52330 h 431896"/>
              <a:gd name="connsiteX4" fmla="*/ 5195794 w 5195794"/>
              <a:gd name="connsiteY4" fmla="*/ 431896 h 43189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47289 h 422712"/>
              <a:gd name="connsiteX1" fmla="*/ 1077285 w 5195794"/>
              <a:gd name="connsiteY1" fmla="*/ 146870 h 422712"/>
              <a:gd name="connsiteX2" fmla="*/ 2941386 w 5195794"/>
              <a:gd name="connsiteY2" fmla="*/ 172262 h 422712"/>
              <a:gd name="connsiteX3" fmla="*/ 4392556 w 5195794"/>
              <a:gd name="connsiteY3" fmla="*/ 43146 h 422712"/>
              <a:gd name="connsiteX4" fmla="*/ 5195794 w 5195794"/>
              <a:gd name="connsiteY4" fmla="*/ 422712 h 422712"/>
              <a:gd name="connsiteX0" fmla="*/ 0 w 5195794"/>
              <a:gd name="connsiteY0" fmla="*/ 37848 h 413271"/>
              <a:gd name="connsiteX1" fmla="*/ 1077285 w 5195794"/>
              <a:gd name="connsiteY1" fmla="*/ 137429 h 413271"/>
              <a:gd name="connsiteX2" fmla="*/ 2941386 w 5195794"/>
              <a:gd name="connsiteY2" fmla="*/ 162821 h 413271"/>
              <a:gd name="connsiteX3" fmla="*/ 4392556 w 5195794"/>
              <a:gd name="connsiteY3" fmla="*/ 33705 h 413271"/>
              <a:gd name="connsiteX4" fmla="*/ 5195794 w 5195794"/>
              <a:gd name="connsiteY4" fmla="*/ 413271 h 413271"/>
              <a:gd name="connsiteX0" fmla="*/ 0 w 5195794"/>
              <a:gd name="connsiteY0" fmla="*/ 45900 h 421323"/>
              <a:gd name="connsiteX1" fmla="*/ 1011950 w 5195794"/>
              <a:gd name="connsiteY1" fmla="*/ 68129 h 421323"/>
              <a:gd name="connsiteX2" fmla="*/ 2941386 w 5195794"/>
              <a:gd name="connsiteY2" fmla="*/ 170873 h 421323"/>
              <a:gd name="connsiteX3" fmla="*/ 4392556 w 5195794"/>
              <a:gd name="connsiteY3" fmla="*/ 41757 h 421323"/>
              <a:gd name="connsiteX4" fmla="*/ 5195794 w 5195794"/>
              <a:gd name="connsiteY4" fmla="*/ 421323 h 421323"/>
              <a:gd name="connsiteX0" fmla="*/ 0 w 5673966"/>
              <a:gd name="connsiteY0" fmla="*/ 151871 h 421323"/>
              <a:gd name="connsiteX1" fmla="*/ 1490122 w 5673966"/>
              <a:gd name="connsiteY1" fmla="*/ 68129 h 421323"/>
              <a:gd name="connsiteX2" fmla="*/ 3419558 w 5673966"/>
              <a:gd name="connsiteY2" fmla="*/ 170873 h 421323"/>
              <a:gd name="connsiteX3" fmla="*/ 4870728 w 5673966"/>
              <a:gd name="connsiteY3" fmla="*/ 41757 h 421323"/>
              <a:gd name="connsiteX4" fmla="*/ 5673966 w 5673966"/>
              <a:gd name="connsiteY4" fmla="*/ 421323 h 421323"/>
              <a:gd name="connsiteX0" fmla="*/ 0 w 4870728"/>
              <a:gd name="connsiteY0" fmla="*/ 151871 h 185439"/>
              <a:gd name="connsiteX1" fmla="*/ 1490122 w 4870728"/>
              <a:gd name="connsiteY1" fmla="*/ 68129 h 185439"/>
              <a:gd name="connsiteX2" fmla="*/ 3419558 w 4870728"/>
              <a:gd name="connsiteY2" fmla="*/ 170873 h 185439"/>
              <a:gd name="connsiteX3" fmla="*/ 4870728 w 4870728"/>
              <a:gd name="connsiteY3" fmla="*/ 41757 h 185439"/>
              <a:gd name="connsiteX0" fmla="*/ 0 w 5279326"/>
              <a:gd name="connsiteY0" fmla="*/ 99016 h 132584"/>
              <a:gd name="connsiteX1" fmla="*/ 1490122 w 5279326"/>
              <a:gd name="connsiteY1" fmla="*/ 15274 h 132584"/>
              <a:gd name="connsiteX2" fmla="*/ 3419558 w 5279326"/>
              <a:gd name="connsiteY2" fmla="*/ 118018 h 132584"/>
              <a:gd name="connsiteX3" fmla="*/ 5279326 w 5279326"/>
              <a:gd name="connsiteY3" fmla="*/ 48429 h 13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326" h="132584">
                <a:moveTo>
                  <a:pt x="0" y="99016"/>
                </a:moveTo>
                <a:cubicBezTo>
                  <a:pt x="276225" y="209347"/>
                  <a:pt x="920196" y="12107"/>
                  <a:pt x="1490122" y="15274"/>
                </a:cubicBezTo>
                <a:cubicBezTo>
                  <a:pt x="2060048" y="18441"/>
                  <a:pt x="2788024" y="112492"/>
                  <a:pt x="3419558" y="118018"/>
                </a:cubicBezTo>
                <a:cubicBezTo>
                  <a:pt x="4051092" y="123544"/>
                  <a:pt x="4541625" y="-93969"/>
                  <a:pt x="5279326" y="48429"/>
                </a:cubicBezTo>
              </a:path>
            </a:pathLst>
          </a:custGeom>
          <a:noFill/>
          <a:ln w="12700">
            <a:solidFill>
              <a:srgbClr val="FF007B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D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556EA9-507A-475F-920C-E851E6277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0"/>
            <a:ext cx="2562225" cy="1828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DC788D6-C541-4187-88B7-16EEE2C7BC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7593" y="0"/>
            <a:ext cx="2214407" cy="14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08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èche droite 9">
            <a:extLst>
              <a:ext uri="{FF2B5EF4-FFF2-40B4-BE49-F238E27FC236}">
                <a16:creationId xmlns:a16="http://schemas.microsoft.com/office/drawing/2014/main" id="{80B46E5F-C857-45B6-B977-8C9F6F03B26B}"/>
              </a:ext>
            </a:extLst>
          </p:cNvPr>
          <p:cNvSpPr/>
          <p:nvPr/>
        </p:nvSpPr>
        <p:spPr>
          <a:xfrm rot="1820472" flipV="1">
            <a:off x="6714770" y="3927376"/>
            <a:ext cx="906576" cy="449344"/>
          </a:xfrm>
          <a:prstGeom prst="rightArrow">
            <a:avLst/>
          </a:prstGeom>
          <a:solidFill>
            <a:srgbClr val="FF007B"/>
          </a:solidFill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E79E8C-5D84-4AB8-8C50-8EB9D97B8DFF}"/>
              </a:ext>
            </a:extLst>
          </p:cNvPr>
          <p:cNvSpPr txBox="1"/>
          <p:nvPr/>
        </p:nvSpPr>
        <p:spPr>
          <a:xfrm>
            <a:off x="8249598" y="4546343"/>
            <a:ext cx="371862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Destruction massive des hépatocytes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Insuffisance hépatique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7B"/>
                </a:solidFill>
              </a:rPr>
              <a:t>Décès 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1" y="967668"/>
            <a:ext cx="914447" cy="939848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5989" y="2162048"/>
            <a:ext cx="1387509" cy="38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30D9EE-80A8-4296-B009-CA436D51A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59" y="881436"/>
            <a:ext cx="1028412" cy="10260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8AAD89-3AE7-40DE-9947-A6DC1F603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58" y="1680797"/>
            <a:ext cx="710888" cy="863767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7A1E10-03D4-4727-8218-3DF481B93E46}"/>
              </a:ext>
            </a:extLst>
          </p:cNvPr>
          <p:cNvSpPr txBox="1"/>
          <p:nvPr/>
        </p:nvSpPr>
        <p:spPr>
          <a:xfrm>
            <a:off x="202298" y="4723080"/>
            <a:ext cx="4672315" cy="2031325"/>
          </a:xfrm>
          <a:prstGeom prst="rect">
            <a:avLst/>
          </a:prstGeom>
          <a:solidFill>
            <a:srgbClr val="FFC1DF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A5F"/>
                </a:solidFill>
              </a:rPr>
              <a:t>Signes cliniques si hépatite aigue sévère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4A5F"/>
                </a:solidFill>
              </a:rPr>
              <a:t>Ictère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u="sng" dirty="0">
                <a:solidFill>
                  <a:srgbClr val="004A5F"/>
                </a:solidFill>
              </a:rPr>
              <a:t>Encéphalopathie hépatique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Confusion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Obnubilation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 err="1">
                <a:solidFill>
                  <a:srgbClr val="004A5F"/>
                </a:solidFill>
              </a:rPr>
              <a:t>Asterixis</a:t>
            </a:r>
            <a:endParaRPr lang="fr-FR" i="1" dirty="0">
              <a:solidFill>
                <a:srgbClr val="004A5F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Coma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3A959C5-5B38-44D5-A79E-254137C7FF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31" y="3609943"/>
            <a:ext cx="1120479" cy="109741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1127CC7-9EAC-4FA8-A905-E6E94F77B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284" y="2214892"/>
            <a:ext cx="1799031" cy="1033815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3E21E21-5522-4DA6-9BF5-EA7532CE5890}"/>
              </a:ext>
            </a:extLst>
          </p:cNvPr>
          <p:cNvCxnSpPr/>
          <p:nvPr/>
        </p:nvCxnSpPr>
        <p:spPr>
          <a:xfrm flipH="1">
            <a:off x="9632241" y="2025208"/>
            <a:ext cx="1131896" cy="1420900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65921B5-24CF-480F-B5AA-B0C764E407F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/>
        </p:blipFill>
        <p:spPr>
          <a:xfrm>
            <a:off x="8155293" y="3673857"/>
            <a:ext cx="1681185" cy="59863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DF3CBB6-71F8-4F98-911C-C6DAAD51B2E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720" y="3635792"/>
            <a:ext cx="1996155" cy="626485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02D8EAE-FEC6-4753-8383-17FEEBB4F2D3}"/>
              </a:ext>
            </a:extLst>
          </p:cNvPr>
          <p:cNvCxnSpPr>
            <a:cxnSpLocks/>
          </p:cNvCxnSpPr>
          <p:nvPr/>
        </p:nvCxnSpPr>
        <p:spPr>
          <a:xfrm flipH="1">
            <a:off x="8636307" y="353808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A2CF208-3768-4BDD-9C0C-8D6B99C2D646}"/>
              </a:ext>
            </a:extLst>
          </p:cNvPr>
          <p:cNvCxnSpPr>
            <a:cxnSpLocks/>
          </p:cNvCxnSpPr>
          <p:nvPr/>
        </p:nvCxnSpPr>
        <p:spPr>
          <a:xfrm flipH="1">
            <a:off x="10643753" y="354995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re 1">
            <a:extLst>
              <a:ext uri="{FF2B5EF4-FFF2-40B4-BE49-F238E27FC236}">
                <a16:creationId xmlns:a16="http://schemas.microsoft.com/office/drawing/2014/main" id="{EA23EE1E-5BE6-47A7-8362-4893CC716B56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aiguë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5B73029B-DE02-4639-A215-0680FB3562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26" y="1016917"/>
            <a:ext cx="1638389" cy="905933"/>
          </a:xfrm>
          <a:prstGeom prst="rect">
            <a:avLst/>
          </a:prstGeom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E2CC040-E378-47F6-A66C-29676DA6A22F}"/>
              </a:ext>
            </a:extLst>
          </p:cNvPr>
          <p:cNvCxnSpPr>
            <a:cxnSpLocks/>
          </p:cNvCxnSpPr>
          <p:nvPr/>
        </p:nvCxnSpPr>
        <p:spPr>
          <a:xfrm flipH="1">
            <a:off x="9735452" y="908720"/>
            <a:ext cx="991537" cy="1152658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E89208F6-B1C8-49B8-A02D-CAAD78468524}"/>
              </a:ext>
            </a:extLst>
          </p:cNvPr>
          <p:cNvSpPr txBox="1"/>
          <p:nvPr/>
        </p:nvSpPr>
        <p:spPr>
          <a:xfrm>
            <a:off x="5259346" y="4788203"/>
            <a:ext cx="109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4A5F"/>
                </a:solidFill>
              </a:rPr>
              <a:t>Foie sain</a:t>
            </a:r>
          </a:p>
        </p:txBody>
      </p:sp>
    </p:spTree>
    <p:extLst>
      <p:ext uri="{BB962C8B-B14F-4D97-AF65-F5344CB8AC3E}">
        <p14:creationId xmlns:p14="http://schemas.microsoft.com/office/powerpoint/2010/main" val="2960788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èche droite 9">
            <a:extLst>
              <a:ext uri="{FF2B5EF4-FFF2-40B4-BE49-F238E27FC236}">
                <a16:creationId xmlns:a16="http://schemas.microsoft.com/office/drawing/2014/main" id="{80B46E5F-C857-45B6-B977-8C9F6F03B26B}"/>
              </a:ext>
            </a:extLst>
          </p:cNvPr>
          <p:cNvSpPr/>
          <p:nvPr/>
        </p:nvSpPr>
        <p:spPr>
          <a:xfrm rot="1820472" flipV="1">
            <a:off x="6714770" y="3927376"/>
            <a:ext cx="906576" cy="449344"/>
          </a:xfrm>
          <a:prstGeom prst="rightArrow">
            <a:avLst/>
          </a:prstGeom>
          <a:solidFill>
            <a:srgbClr val="FF007B"/>
          </a:solidFill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E79E8C-5D84-4AB8-8C50-8EB9D97B8DFF}"/>
              </a:ext>
            </a:extLst>
          </p:cNvPr>
          <p:cNvSpPr txBox="1"/>
          <p:nvPr/>
        </p:nvSpPr>
        <p:spPr>
          <a:xfrm>
            <a:off x="8249598" y="4546343"/>
            <a:ext cx="371862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Destruction massive des hépatocytes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Insuffisance hépatique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7B"/>
                </a:solidFill>
              </a:rPr>
              <a:t>Décès 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1" y="967668"/>
            <a:ext cx="914447" cy="939848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5989" y="2162048"/>
            <a:ext cx="1387509" cy="38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30D9EE-80A8-4296-B009-CA436D51A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59" y="881436"/>
            <a:ext cx="1028412" cy="10260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8AAD89-3AE7-40DE-9947-A6DC1F603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58" y="1680797"/>
            <a:ext cx="710888" cy="863767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7A1E10-03D4-4727-8218-3DF481B93E46}"/>
              </a:ext>
            </a:extLst>
          </p:cNvPr>
          <p:cNvSpPr txBox="1"/>
          <p:nvPr/>
        </p:nvSpPr>
        <p:spPr>
          <a:xfrm>
            <a:off x="202298" y="4723080"/>
            <a:ext cx="4672315" cy="2031325"/>
          </a:xfrm>
          <a:prstGeom prst="rect">
            <a:avLst/>
          </a:prstGeom>
          <a:solidFill>
            <a:srgbClr val="FFC1DF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A5F"/>
                </a:solidFill>
              </a:rPr>
              <a:t>Signes cliniques si hépatite aigue sévère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4A5F"/>
                </a:solidFill>
              </a:rPr>
              <a:t>Ictère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u="sng" dirty="0">
                <a:solidFill>
                  <a:srgbClr val="004A5F"/>
                </a:solidFill>
              </a:rPr>
              <a:t>Encéphalopathie hépatique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Confusion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Obnubilation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 err="1">
                <a:solidFill>
                  <a:srgbClr val="004A5F"/>
                </a:solidFill>
              </a:rPr>
              <a:t>Asterixis</a:t>
            </a:r>
            <a:endParaRPr lang="fr-FR" i="1" dirty="0">
              <a:solidFill>
                <a:srgbClr val="004A5F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Coma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3A959C5-5B38-44D5-A79E-254137C7FF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31" y="3609943"/>
            <a:ext cx="1120479" cy="109741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1127CC7-9EAC-4FA8-A905-E6E94F77BF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284" y="2214892"/>
            <a:ext cx="1799031" cy="1033815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3E21E21-5522-4DA6-9BF5-EA7532CE5890}"/>
              </a:ext>
            </a:extLst>
          </p:cNvPr>
          <p:cNvCxnSpPr/>
          <p:nvPr/>
        </p:nvCxnSpPr>
        <p:spPr>
          <a:xfrm flipH="1">
            <a:off x="9632241" y="2025208"/>
            <a:ext cx="1131896" cy="1420900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65921B5-24CF-480F-B5AA-B0C764E407F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/>
        </p:blipFill>
        <p:spPr>
          <a:xfrm>
            <a:off x="8155293" y="3673857"/>
            <a:ext cx="1681185" cy="59863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DF3CBB6-71F8-4F98-911C-C6DAAD51B2E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720" y="3635792"/>
            <a:ext cx="1996155" cy="626485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02D8EAE-FEC6-4753-8383-17FEEBB4F2D3}"/>
              </a:ext>
            </a:extLst>
          </p:cNvPr>
          <p:cNvCxnSpPr>
            <a:cxnSpLocks/>
          </p:cNvCxnSpPr>
          <p:nvPr/>
        </p:nvCxnSpPr>
        <p:spPr>
          <a:xfrm flipH="1">
            <a:off x="8636307" y="353808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A2CF208-3768-4BDD-9C0C-8D6B99C2D646}"/>
              </a:ext>
            </a:extLst>
          </p:cNvPr>
          <p:cNvCxnSpPr>
            <a:cxnSpLocks/>
          </p:cNvCxnSpPr>
          <p:nvPr/>
        </p:nvCxnSpPr>
        <p:spPr>
          <a:xfrm flipH="1">
            <a:off x="10643753" y="354995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re 1">
            <a:extLst>
              <a:ext uri="{FF2B5EF4-FFF2-40B4-BE49-F238E27FC236}">
                <a16:creationId xmlns:a16="http://schemas.microsoft.com/office/drawing/2014/main" id="{EA23EE1E-5BE6-47A7-8362-4893CC716B56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aiguë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912A64E-3497-4854-95E7-688D45777D39}"/>
              </a:ext>
            </a:extLst>
          </p:cNvPr>
          <p:cNvSpPr txBox="1"/>
          <p:nvPr/>
        </p:nvSpPr>
        <p:spPr>
          <a:xfrm>
            <a:off x="4903902" y="5000078"/>
            <a:ext cx="3112841" cy="1477328"/>
          </a:xfrm>
          <a:prstGeom prst="rect">
            <a:avLst/>
          </a:prstGeom>
          <a:solidFill>
            <a:srgbClr val="FFE1EF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A5F"/>
                </a:solidFill>
              </a:rPr>
              <a:t>Signes biologiques de gravité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u="sng" dirty="0">
                <a:solidFill>
                  <a:srgbClr val="004A5F"/>
                </a:solidFill>
              </a:rPr>
              <a:t>Baisse du TP et du Facteur V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4A5F"/>
                </a:solidFill>
              </a:rPr>
              <a:t>Hypoglycémies </a:t>
            </a:r>
            <a:r>
              <a:rPr lang="fr-FR" dirty="0">
                <a:solidFill>
                  <a:srgbClr val="004A5F"/>
                </a:solidFill>
              </a:rPr>
              <a:t>(</a:t>
            </a:r>
            <a:r>
              <a:rPr lang="fr-FR" dirty="0" err="1">
                <a:solidFill>
                  <a:srgbClr val="004A5F"/>
                </a:solidFill>
              </a:rPr>
              <a:t>pre</a:t>
            </a:r>
            <a:r>
              <a:rPr lang="fr-FR" dirty="0">
                <a:solidFill>
                  <a:srgbClr val="004A5F"/>
                </a:solidFill>
              </a:rPr>
              <a:t>-mortem)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5B73029B-DE02-4639-A215-0680FB3562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26" y="1016917"/>
            <a:ext cx="1638389" cy="905933"/>
          </a:xfrm>
          <a:prstGeom prst="rect">
            <a:avLst/>
          </a:prstGeom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E2CC040-E378-47F6-A66C-29676DA6A22F}"/>
              </a:ext>
            </a:extLst>
          </p:cNvPr>
          <p:cNvCxnSpPr>
            <a:cxnSpLocks/>
          </p:cNvCxnSpPr>
          <p:nvPr/>
        </p:nvCxnSpPr>
        <p:spPr>
          <a:xfrm flipH="1">
            <a:off x="9735452" y="908720"/>
            <a:ext cx="991537" cy="1152658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212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aiguë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1" y="967668"/>
            <a:ext cx="914447" cy="939848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5989" y="2162048"/>
            <a:ext cx="1387509" cy="38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30D9EE-80A8-4296-B009-CA436D51A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59" y="881436"/>
            <a:ext cx="1028412" cy="10260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8AAD89-3AE7-40DE-9947-A6DC1F603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58" y="1680797"/>
            <a:ext cx="710888" cy="863767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22" name="Flèche droite 9">
            <a:extLst>
              <a:ext uri="{FF2B5EF4-FFF2-40B4-BE49-F238E27FC236}">
                <a16:creationId xmlns:a16="http://schemas.microsoft.com/office/drawing/2014/main" id="{921E518F-6ADE-44E7-ACA5-6DD95049E581}"/>
              </a:ext>
            </a:extLst>
          </p:cNvPr>
          <p:cNvSpPr/>
          <p:nvPr/>
        </p:nvSpPr>
        <p:spPr>
          <a:xfrm rot="1820472" flipV="1">
            <a:off x="6714770" y="3927376"/>
            <a:ext cx="906576" cy="449344"/>
          </a:xfrm>
          <a:prstGeom prst="rightArrow">
            <a:avLst/>
          </a:prstGeom>
          <a:solidFill>
            <a:srgbClr val="FF007B"/>
          </a:solidFill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A720E24-E252-4A8C-9CB3-5EEF377CB23D}"/>
              </a:ext>
            </a:extLst>
          </p:cNvPr>
          <p:cNvSpPr txBox="1"/>
          <p:nvPr/>
        </p:nvSpPr>
        <p:spPr>
          <a:xfrm>
            <a:off x="8249598" y="4546343"/>
            <a:ext cx="371862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Destruction massive des hépatocytes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Insuffisance hépatique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7B"/>
                </a:solidFill>
              </a:rPr>
              <a:t>Décès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DBFC9E6-923F-4BAD-BA93-10C5C938AF21}"/>
              </a:ext>
            </a:extLst>
          </p:cNvPr>
          <p:cNvSpPr txBox="1"/>
          <p:nvPr/>
        </p:nvSpPr>
        <p:spPr>
          <a:xfrm>
            <a:off x="1539711" y="1378242"/>
            <a:ext cx="8719834" cy="4597003"/>
          </a:xfrm>
          <a:prstGeom prst="round2DiagRect">
            <a:avLst/>
          </a:prstGeom>
          <a:solidFill>
            <a:srgbClr val="FFE1E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i="1" dirty="0" err="1">
                <a:solidFill>
                  <a:srgbClr val="FF007B"/>
                </a:solidFill>
              </a:rPr>
              <a:t>Take</a:t>
            </a:r>
            <a:r>
              <a:rPr lang="fr-FR" sz="2400" b="1" i="1" dirty="0">
                <a:solidFill>
                  <a:srgbClr val="FF007B"/>
                </a:solidFill>
              </a:rPr>
              <a:t> home message – hépatite aiguë</a:t>
            </a:r>
          </a:p>
          <a:p>
            <a:endParaRPr lang="fr-FR" sz="2400" b="1" i="1" dirty="0">
              <a:solidFill>
                <a:srgbClr val="FF007B"/>
              </a:solidFill>
            </a:endParaRPr>
          </a:p>
          <a:p>
            <a:r>
              <a:rPr lang="fr-FR" sz="2400" i="1" dirty="0">
                <a:solidFill>
                  <a:srgbClr val="004A5F"/>
                </a:solidFill>
              </a:rPr>
              <a:t>Devant une suspicion d’hépatite aiguë, </a:t>
            </a:r>
            <a:r>
              <a:rPr lang="fr-FR" sz="2400" b="1" i="1" dirty="0">
                <a:solidFill>
                  <a:srgbClr val="004A5F"/>
                </a:solidFill>
              </a:rPr>
              <a:t>2 réflexes pour éliminer une urgence vitale :</a:t>
            </a:r>
          </a:p>
          <a:p>
            <a:pPr marL="342900" indent="-342900">
              <a:buFontTx/>
              <a:buChar char="-"/>
            </a:pPr>
            <a:r>
              <a:rPr lang="fr-FR" sz="2400" i="1" dirty="0">
                <a:solidFill>
                  <a:srgbClr val="004A5F"/>
                </a:solidFill>
              </a:rPr>
              <a:t>Rechercher la présence de signes </a:t>
            </a:r>
            <a:r>
              <a:rPr lang="fr-FR" sz="2400" b="1" i="1" dirty="0">
                <a:solidFill>
                  <a:srgbClr val="004A5F"/>
                </a:solidFill>
              </a:rPr>
              <a:t>d’encéphalopathie hépatique</a:t>
            </a:r>
          </a:p>
          <a:p>
            <a:pPr marL="342900" indent="-342900">
              <a:buFontTx/>
              <a:buChar char="-"/>
            </a:pPr>
            <a:r>
              <a:rPr lang="fr-FR" sz="2400" i="1" dirty="0">
                <a:solidFill>
                  <a:srgbClr val="004A5F"/>
                </a:solidFill>
              </a:rPr>
              <a:t>Faire un bilan de coagulation pour rechercher </a:t>
            </a:r>
            <a:r>
              <a:rPr lang="fr-FR" sz="2400" b="1" i="1" dirty="0">
                <a:solidFill>
                  <a:srgbClr val="004A5F"/>
                </a:solidFill>
              </a:rPr>
              <a:t>la diminution du TP et du facteur V </a:t>
            </a:r>
          </a:p>
          <a:p>
            <a:endParaRPr lang="fr-FR" sz="2400" b="1" i="1" dirty="0">
              <a:solidFill>
                <a:srgbClr val="004A5F"/>
              </a:solidFill>
            </a:endParaRPr>
          </a:p>
          <a:p>
            <a:r>
              <a:rPr lang="fr-FR" sz="2400" b="1" i="1" dirty="0">
                <a:solidFill>
                  <a:srgbClr val="004A5F"/>
                </a:solidFill>
              </a:rPr>
              <a:t>Un seul de ces signes de gravité </a:t>
            </a:r>
            <a:r>
              <a:rPr lang="fr-FR" sz="2400" i="1" dirty="0">
                <a:solidFill>
                  <a:srgbClr val="004A5F"/>
                </a:solidFill>
              </a:rPr>
              <a:t>doit faire rapprocher le patient d’un </a:t>
            </a:r>
            <a:r>
              <a:rPr lang="fr-FR" sz="2400" b="1" i="1" dirty="0">
                <a:solidFill>
                  <a:srgbClr val="004A5F"/>
                </a:solidFill>
              </a:rPr>
              <a:t>centre de greffe hépatique </a:t>
            </a:r>
          </a:p>
        </p:txBody>
      </p:sp>
    </p:spTree>
    <p:extLst>
      <p:ext uri="{BB962C8B-B14F-4D97-AF65-F5344CB8AC3E}">
        <p14:creationId xmlns:p14="http://schemas.microsoft.com/office/powerpoint/2010/main" val="2027019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chronique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350" y="904221"/>
            <a:ext cx="634935" cy="652572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60898" y="2107762"/>
            <a:ext cx="924265" cy="25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Flèche droite 22">
            <a:extLst>
              <a:ext uri="{FF2B5EF4-FFF2-40B4-BE49-F238E27FC236}">
                <a16:creationId xmlns:a16="http://schemas.microsoft.com/office/drawing/2014/main" id="{B26147F4-B11B-43AE-B0B8-A8F0539AF44E}"/>
              </a:ext>
            </a:extLst>
          </p:cNvPr>
          <p:cNvSpPr/>
          <p:nvPr/>
        </p:nvSpPr>
        <p:spPr>
          <a:xfrm>
            <a:off x="2454158" y="5032835"/>
            <a:ext cx="6624736" cy="1080120"/>
          </a:xfrm>
          <a:prstGeom prst="righ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2239F0-2579-4B3B-9600-078325F2733B}"/>
              </a:ext>
            </a:extLst>
          </p:cNvPr>
          <p:cNvSpPr txBox="1"/>
          <p:nvPr/>
        </p:nvSpPr>
        <p:spPr>
          <a:xfrm>
            <a:off x="2303315" y="61006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2F61AE-BAF7-49D3-8D46-40B43554FD1C}"/>
              </a:ext>
            </a:extLst>
          </p:cNvPr>
          <p:cNvSpPr txBox="1"/>
          <p:nvPr/>
        </p:nvSpPr>
        <p:spPr>
          <a:xfrm>
            <a:off x="2886206" y="6100606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 an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12B8B9A-3A69-4D0A-A5ED-1588C7A3C0A7}"/>
              </a:ext>
            </a:extLst>
          </p:cNvPr>
          <p:cNvSpPr txBox="1"/>
          <p:nvPr/>
        </p:nvSpPr>
        <p:spPr>
          <a:xfrm>
            <a:off x="3822310" y="611362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 ans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17CC5C-5FE2-4B4C-8F4E-C3B75D076171}"/>
              </a:ext>
            </a:extLst>
          </p:cNvPr>
          <p:cNvSpPr/>
          <p:nvPr/>
        </p:nvSpPr>
        <p:spPr>
          <a:xfrm>
            <a:off x="4686406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7F6353-A83F-4630-A7D6-D9F0657BFFD8}"/>
              </a:ext>
            </a:extLst>
          </p:cNvPr>
          <p:cNvSpPr/>
          <p:nvPr/>
        </p:nvSpPr>
        <p:spPr>
          <a:xfrm>
            <a:off x="5180118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77118E-D491-4F5E-800B-BB8C975A39E2}"/>
              </a:ext>
            </a:extLst>
          </p:cNvPr>
          <p:cNvSpPr/>
          <p:nvPr/>
        </p:nvSpPr>
        <p:spPr>
          <a:xfrm>
            <a:off x="5685539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32293-EDC1-4854-9DED-1B38F0F68CF1}"/>
              </a:ext>
            </a:extLst>
          </p:cNvPr>
          <p:cNvSpPr/>
          <p:nvPr/>
        </p:nvSpPr>
        <p:spPr>
          <a:xfrm>
            <a:off x="6179251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9E481B-26BF-41FA-8257-E658D737EB01}"/>
              </a:ext>
            </a:extLst>
          </p:cNvPr>
          <p:cNvSpPr/>
          <p:nvPr/>
        </p:nvSpPr>
        <p:spPr>
          <a:xfrm>
            <a:off x="6684672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7D6EA3-C622-4046-9DC0-6252A66D6AE7}"/>
              </a:ext>
            </a:extLst>
          </p:cNvPr>
          <p:cNvSpPr/>
          <p:nvPr/>
        </p:nvSpPr>
        <p:spPr>
          <a:xfrm>
            <a:off x="7212932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2E66A3E7-97B6-498D-8B95-F6203AE2E767}"/>
              </a:ext>
            </a:extLst>
          </p:cNvPr>
          <p:cNvCxnSpPr>
            <a:endCxn id="18" idx="0"/>
          </p:cNvCxnSpPr>
          <p:nvPr/>
        </p:nvCxnSpPr>
        <p:spPr>
          <a:xfrm>
            <a:off x="2454158" y="5901912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2056AA7-1F53-45ED-9C4A-342D5FF20829}"/>
              </a:ext>
            </a:extLst>
          </p:cNvPr>
          <p:cNvCxnSpPr/>
          <p:nvPr/>
        </p:nvCxnSpPr>
        <p:spPr>
          <a:xfrm>
            <a:off x="310223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189F2C1-EF50-400B-8F8F-E63839CCCFFF}"/>
              </a:ext>
            </a:extLst>
          </p:cNvPr>
          <p:cNvCxnSpPr/>
          <p:nvPr/>
        </p:nvCxnSpPr>
        <p:spPr>
          <a:xfrm>
            <a:off x="4110342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B9E0DA6-0470-4E95-BDA9-243E49220382}"/>
              </a:ext>
            </a:extLst>
          </p:cNvPr>
          <p:cNvCxnSpPr/>
          <p:nvPr/>
        </p:nvCxnSpPr>
        <p:spPr>
          <a:xfrm>
            <a:off x="778275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DBBD5003-3A4E-4DCD-9259-1DAA940F7F53}"/>
              </a:ext>
            </a:extLst>
          </p:cNvPr>
          <p:cNvSpPr txBox="1"/>
          <p:nvPr/>
        </p:nvSpPr>
        <p:spPr>
          <a:xfrm>
            <a:off x="7444356" y="6091797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xx ans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5AAB3C49-38F5-490D-943D-A9DBD57D13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558" y="920680"/>
            <a:ext cx="914447" cy="7689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BC9BAE-3A1A-4074-8F11-2948064AED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09" y="1390182"/>
            <a:ext cx="1060916" cy="105024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A085988-3FFA-45D0-9001-ADE9BE5538C8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79394" y="2123475"/>
            <a:ext cx="543122" cy="53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6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chronique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350" y="904221"/>
            <a:ext cx="634935" cy="652572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60898" y="2107762"/>
            <a:ext cx="924265" cy="25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Flèche droite 22">
            <a:extLst>
              <a:ext uri="{FF2B5EF4-FFF2-40B4-BE49-F238E27FC236}">
                <a16:creationId xmlns:a16="http://schemas.microsoft.com/office/drawing/2014/main" id="{B26147F4-B11B-43AE-B0B8-A8F0539AF44E}"/>
              </a:ext>
            </a:extLst>
          </p:cNvPr>
          <p:cNvSpPr/>
          <p:nvPr/>
        </p:nvSpPr>
        <p:spPr>
          <a:xfrm>
            <a:off x="2454158" y="5032835"/>
            <a:ext cx="6624736" cy="1080120"/>
          </a:xfrm>
          <a:prstGeom prst="righ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2239F0-2579-4B3B-9600-078325F2733B}"/>
              </a:ext>
            </a:extLst>
          </p:cNvPr>
          <p:cNvSpPr txBox="1"/>
          <p:nvPr/>
        </p:nvSpPr>
        <p:spPr>
          <a:xfrm>
            <a:off x="2303315" y="61006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2F61AE-BAF7-49D3-8D46-40B43554FD1C}"/>
              </a:ext>
            </a:extLst>
          </p:cNvPr>
          <p:cNvSpPr txBox="1"/>
          <p:nvPr/>
        </p:nvSpPr>
        <p:spPr>
          <a:xfrm>
            <a:off x="2886206" y="6100606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 an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12B8B9A-3A69-4D0A-A5ED-1588C7A3C0A7}"/>
              </a:ext>
            </a:extLst>
          </p:cNvPr>
          <p:cNvSpPr txBox="1"/>
          <p:nvPr/>
        </p:nvSpPr>
        <p:spPr>
          <a:xfrm>
            <a:off x="3822310" y="611362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 ans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17CC5C-5FE2-4B4C-8F4E-C3B75D076171}"/>
              </a:ext>
            </a:extLst>
          </p:cNvPr>
          <p:cNvSpPr/>
          <p:nvPr/>
        </p:nvSpPr>
        <p:spPr>
          <a:xfrm>
            <a:off x="4686406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7F6353-A83F-4630-A7D6-D9F0657BFFD8}"/>
              </a:ext>
            </a:extLst>
          </p:cNvPr>
          <p:cNvSpPr/>
          <p:nvPr/>
        </p:nvSpPr>
        <p:spPr>
          <a:xfrm>
            <a:off x="5180118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77118E-D491-4F5E-800B-BB8C975A39E2}"/>
              </a:ext>
            </a:extLst>
          </p:cNvPr>
          <p:cNvSpPr/>
          <p:nvPr/>
        </p:nvSpPr>
        <p:spPr>
          <a:xfrm>
            <a:off x="5685539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32293-EDC1-4854-9DED-1B38F0F68CF1}"/>
              </a:ext>
            </a:extLst>
          </p:cNvPr>
          <p:cNvSpPr/>
          <p:nvPr/>
        </p:nvSpPr>
        <p:spPr>
          <a:xfrm>
            <a:off x="6179251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9E481B-26BF-41FA-8257-E658D737EB01}"/>
              </a:ext>
            </a:extLst>
          </p:cNvPr>
          <p:cNvSpPr/>
          <p:nvPr/>
        </p:nvSpPr>
        <p:spPr>
          <a:xfrm>
            <a:off x="6684672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7D6EA3-C622-4046-9DC0-6252A66D6AE7}"/>
              </a:ext>
            </a:extLst>
          </p:cNvPr>
          <p:cNvSpPr/>
          <p:nvPr/>
        </p:nvSpPr>
        <p:spPr>
          <a:xfrm>
            <a:off x="7212932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2E66A3E7-97B6-498D-8B95-F6203AE2E767}"/>
              </a:ext>
            </a:extLst>
          </p:cNvPr>
          <p:cNvCxnSpPr>
            <a:endCxn id="18" idx="0"/>
          </p:cNvCxnSpPr>
          <p:nvPr/>
        </p:nvCxnSpPr>
        <p:spPr>
          <a:xfrm>
            <a:off x="2454158" y="5901912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2056AA7-1F53-45ED-9C4A-342D5FF20829}"/>
              </a:ext>
            </a:extLst>
          </p:cNvPr>
          <p:cNvCxnSpPr/>
          <p:nvPr/>
        </p:nvCxnSpPr>
        <p:spPr>
          <a:xfrm>
            <a:off x="310223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189F2C1-EF50-400B-8F8F-E63839CCCFFF}"/>
              </a:ext>
            </a:extLst>
          </p:cNvPr>
          <p:cNvCxnSpPr/>
          <p:nvPr/>
        </p:nvCxnSpPr>
        <p:spPr>
          <a:xfrm>
            <a:off x="4110342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B9E0DA6-0470-4E95-BDA9-243E49220382}"/>
              </a:ext>
            </a:extLst>
          </p:cNvPr>
          <p:cNvCxnSpPr/>
          <p:nvPr/>
        </p:nvCxnSpPr>
        <p:spPr>
          <a:xfrm>
            <a:off x="778275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DBBD5003-3A4E-4DCD-9259-1DAA940F7F53}"/>
              </a:ext>
            </a:extLst>
          </p:cNvPr>
          <p:cNvSpPr txBox="1"/>
          <p:nvPr/>
        </p:nvSpPr>
        <p:spPr>
          <a:xfrm>
            <a:off x="7444356" y="6091797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xx ans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5AAB3C49-38F5-490D-943D-A9DBD57D13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558" y="920680"/>
            <a:ext cx="914447" cy="7689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BC9BAE-3A1A-4074-8F11-2948064AED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09" y="1390182"/>
            <a:ext cx="1060916" cy="105024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A085988-3FFA-45D0-9001-ADE9BE5538C8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79394" y="2123475"/>
            <a:ext cx="543122" cy="539477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9576239B-7907-4F2A-A56C-106D83D70340}"/>
              </a:ext>
            </a:extLst>
          </p:cNvPr>
          <p:cNvSpPr txBox="1"/>
          <p:nvPr/>
        </p:nvSpPr>
        <p:spPr>
          <a:xfrm>
            <a:off x="6684672" y="1434010"/>
            <a:ext cx="3833422" cy="923330"/>
          </a:xfrm>
          <a:prstGeom prst="rect">
            <a:avLst/>
          </a:prstGeom>
          <a:noFill/>
          <a:ln w="19050">
            <a:solidFill>
              <a:srgbClr val="FF007B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4A5F"/>
                </a:solidFill>
              </a:rPr>
              <a:t>Evolution progressive vers la cirrhose </a:t>
            </a:r>
            <a:r>
              <a:rPr lang="fr-FR" dirty="0">
                <a:solidFill>
                  <a:srgbClr val="004A5F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4A5F"/>
                </a:solidFill>
              </a:rPr>
              <a:t>dépôt de fibrose (tissu cicatriciel)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4A5F"/>
                </a:solidFill>
              </a:rPr>
              <a:t>Stade ultime = cirrhose</a:t>
            </a:r>
          </a:p>
        </p:txBody>
      </p:sp>
    </p:spTree>
    <p:extLst>
      <p:ext uri="{BB962C8B-B14F-4D97-AF65-F5344CB8AC3E}">
        <p14:creationId xmlns:p14="http://schemas.microsoft.com/office/powerpoint/2010/main" val="1866296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chronique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350" y="904221"/>
            <a:ext cx="634935" cy="652572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60898" y="2107762"/>
            <a:ext cx="924265" cy="25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Flèche droite 22">
            <a:extLst>
              <a:ext uri="{FF2B5EF4-FFF2-40B4-BE49-F238E27FC236}">
                <a16:creationId xmlns:a16="http://schemas.microsoft.com/office/drawing/2014/main" id="{B26147F4-B11B-43AE-B0B8-A8F0539AF44E}"/>
              </a:ext>
            </a:extLst>
          </p:cNvPr>
          <p:cNvSpPr/>
          <p:nvPr/>
        </p:nvSpPr>
        <p:spPr>
          <a:xfrm>
            <a:off x="2454158" y="5032835"/>
            <a:ext cx="6624736" cy="1080120"/>
          </a:xfrm>
          <a:prstGeom prst="righ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2239F0-2579-4B3B-9600-078325F2733B}"/>
              </a:ext>
            </a:extLst>
          </p:cNvPr>
          <p:cNvSpPr txBox="1"/>
          <p:nvPr/>
        </p:nvSpPr>
        <p:spPr>
          <a:xfrm>
            <a:off x="2303315" y="61006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2F61AE-BAF7-49D3-8D46-40B43554FD1C}"/>
              </a:ext>
            </a:extLst>
          </p:cNvPr>
          <p:cNvSpPr txBox="1"/>
          <p:nvPr/>
        </p:nvSpPr>
        <p:spPr>
          <a:xfrm>
            <a:off x="2886206" y="6100606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 an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12B8B9A-3A69-4D0A-A5ED-1588C7A3C0A7}"/>
              </a:ext>
            </a:extLst>
          </p:cNvPr>
          <p:cNvSpPr txBox="1"/>
          <p:nvPr/>
        </p:nvSpPr>
        <p:spPr>
          <a:xfrm>
            <a:off x="3822310" y="611362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 ans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17CC5C-5FE2-4B4C-8F4E-C3B75D076171}"/>
              </a:ext>
            </a:extLst>
          </p:cNvPr>
          <p:cNvSpPr/>
          <p:nvPr/>
        </p:nvSpPr>
        <p:spPr>
          <a:xfrm>
            <a:off x="4686406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7F6353-A83F-4630-A7D6-D9F0657BFFD8}"/>
              </a:ext>
            </a:extLst>
          </p:cNvPr>
          <p:cNvSpPr/>
          <p:nvPr/>
        </p:nvSpPr>
        <p:spPr>
          <a:xfrm>
            <a:off x="5180118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77118E-D491-4F5E-800B-BB8C975A39E2}"/>
              </a:ext>
            </a:extLst>
          </p:cNvPr>
          <p:cNvSpPr/>
          <p:nvPr/>
        </p:nvSpPr>
        <p:spPr>
          <a:xfrm>
            <a:off x="5685539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32293-EDC1-4854-9DED-1B38F0F68CF1}"/>
              </a:ext>
            </a:extLst>
          </p:cNvPr>
          <p:cNvSpPr/>
          <p:nvPr/>
        </p:nvSpPr>
        <p:spPr>
          <a:xfrm>
            <a:off x="6179251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9E481B-26BF-41FA-8257-E658D737EB01}"/>
              </a:ext>
            </a:extLst>
          </p:cNvPr>
          <p:cNvSpPr/>
          <p:nvPr/>
        </p:nvSpPr>
        <p:spPr>
          <a:xfrm>
            <a:off x="6684672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7D6EA3-C622-4046-9DC0-6252A66D6AE7}"/>
              </a:ext>
            </a:extLst>
          </p:cNvPr>
          <p:cNvSpPr/>
          <p:nvPr/>
        </p:nvSpPr>
        <p:spPr>
          <a:xfrm>
            <a:off x="7212932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2E66A3E7-97B6-498D-8B95-F6203AE2E767}"/>
              </a:ext>
            </a:extLst>
          </p:cNvPr>
          <p:cNvCxnSpPr>
            <a:endCxn id="18" idx="0"/>
          </p:cNvCxnSpPr>
          <p:nvPr/>
        </p:nvCxnSpPr>
        <p:spPr>
          <a:xfrm>
            <a:off x="2454158" y="5901912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2056AA7-1F53-45ED-9C4A-342D5FF20829}"/>
              </a:ext>
            </a:extLst>
          </p:cNvPr>
          <p:cNvCxnSpPr/>
          <p:nvPr/>
        </p:nvCxnSpPr>
        <p:spPr>
          <a:xfrm>
            <a:off x="310223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189F2C1-EF50-400B-8F8F-E63839CCCFFF}"/>
              </a:ext>
            </a:extLst>
          </p:cNvPr>
          <p:cNvCxnSpPr/>
          <p:nvPr/>
        </p:nvCxnSpPr>
        <p:spPr>
          <a:xfrm>
            <a:off x="4110342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B9E0DA6-0470-4E95-BDA9-243E49220382}"/>
              </a:ext>
            </a:extLst>
          </p:cNvPr>
          <p:cNvCxnSpPr/>
          <p:nvPr/>
        </p:nvCxnSpPr>
        <p:spPr>
          <a:xfrm>
            <a:off x="778275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DBBD5003-3A4E-4DCD-9259-1DAA940F7F53}"/>
              </a:ext>
            </a:extLst>
          </p:cNvPr>
          <p:cNvSpPr txBox="1"/>
          <p:nvPr/>
        </p:nvSpPr>
        <p:spPr>
          <a:xfrm>
            <a:off x="7444356" y="6091797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xx ans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5AAB3C49-38F5-490D-943D-A9DBD57D13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558" y="920680"/>
            <a:ext cx="914447" cy="7689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BC9BAE-3A1A-4074-8F11-2948064AED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09" y="1390182"/>
            <a:ext cx="1060916" cy="105024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BA085988-3FFA-45D0-9001-ADE9BE5538C8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79394" y="2123475"/>
            <a:ext cx="543122" cy="539477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9576239B-7907-4F2A-A56C-106D83D70340}"/>
              </a:ext>
            </a:extLst>
          </p:cNvPr>
          <p:cNvSpPr txBox="1"/>
          <p:nvPr/>
        </p:nvSpPr>
        <p:spPr>
          <a:xfrm>
            <a:off x="6684672" y="1434010"/>
            <a:ext cx="3833422" cy="923330"/>
          </a:xfrm>
          <a:prstGeom prst="rect">
            <a:avLst/>
          </a:prstGeom>
          <a:noFill/>
          <a:ln w="19050">
            <a:solidFill>
              <a:srgbClr val="FF007B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4A5F"/>
                </a:solidFill>
              </a:rPr>
              <a:t>Evolution progressive vers la cirrhose </a:t>
            </a:r>
            <a:r>
              <a:rPr lang="fr-FR" dirty="0">
                <a:solidFill>
                  <a:srgbClr val="004A5F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4A5F"/>
                </a:solidFill>
              </a:rPr>
              <a:t>dépôt de fibrose (tissu cicatriciel)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rgbClr val="004A5F"/>
                </a:solidFill>
              </a:rPr>
              <a:t>Stade ultime = cirrhose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1C75065F-164A-461F-BA50-B5C7163155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42092" y="2855498"/>
            <a:ext cx="2671416" cy="166177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22879E-9F05-4018-8DD0-E0655019286E}"/>
              </a:ext>
            </a:extLst>
          </p:cNvPr>
          <p:cNvSpPr txBox="1"/>
          <p:nvPr/>
        </p:nvSpPr>
        <p:spPr>
          <a:xfrm>
            <a:off x="9284574" y="5281544"/>
            <a:ext cx="1250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Cirrhose</a:t>
            </a:r>
          </a:p>
        </p:txBody>
      </p:sp>
    </p:spTree>
    <p:extLst>
      <p:ext uri="{BB962C8B-B14F-4D97-AF65-F5344CB8AC3E}">
        <p14:creationId xmlns:p14="http://schemas.microsoft.com/office/powerpoint/2010/main" val="1786012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Flèche droite 22">
            <a:extLst>
              <a:ext uri="{FF2B5EF4-FFF2-40B4-BE49-F238E27FC236}">
                <a16:creationId xmlns:a16="http://schemas.microsoft.com/office/drawing/2014/main" id="{B26147F4-B11B-43AE-B0B8-A8F0539AF44E}"/>
              </a:ext>
            </a:extLst>
          </p:cNvPr>
          <p:cNvSpPr/>
          <p:nvPr/>
        </p:nvSpPr>
        <p:spPr>
          <a:xfrm>
            <a:off x="2454158" y="5032835"/>
            <a:ext cx="6624736" cy="1080120"/>
          </a:xfrm>
          <a:prstGeom prst="rightArrow">
            <a:avLst/>
          </a:prstGeom>
          <a:solidFill>
            <a:srgbClr val="FF00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2239F0-2579-4B3B-9600-078325F2733B}"/>
              </a:ext>
            </a:extLst>
          </p:cNvPr>
          <p:cNvSpPr txBox="1"/>
          <p:nvPr/>
        </p:nvSpPr>
        <p:spPr>
          <a:xfrm>
            <a:off x="2303315" y="61006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2F61AE-BAF7-49D3-8D46-40B43554FD1C}"/>
              </a:ext>
            </a:extLst>
          </p:cNvPr>
          <p:cNvSpPr txBox="1"/>
          <p:nvPr/>
        </p:nvSpPr>
        <p:spPr>
          <a:xfrm>
            <a:off x="2886206" y="6100606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 an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12B8B9A-3A69-4D0A-A5ED-1588C7A3C0A7}"/>
              </a:ext>
            </a:extLst>
          </p:cNvPr>
          <p:cNvSpPr txBox="1"/>
          <p:nvPr/>
        </p:nvSpPr>
        <p:spPr>
          <a:xfrm>
            <a:off x="3822310" y="611362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 ans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17CC5C-5FE2-4B4C-8F4E-C3B75D076171}"/>
              </a:ext>
            </a:extLst>
          </p:cNvPr>
          <p:cNvSpPr/>
          <p:nvPr/>
        </p:nvSpPr>
        <p:spPr>
          <a:xfrm>
            <a:off x="4686406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77F6353-A83F-4630-A7D6-D9F0657BFFD8}"/>
              </a:ext>
            </a:extLst>
          </p:cNvPr>
          <p:cNvSpPr/>
          <p:nvPr/>
        </p:nvSpPr>
        <p:spPr>
          <a:xfrm>
            <a:off x="5180118" y="5249529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77118E-D491-4F5E-800B-BB8C975A39E2}"/>
              </a:ext>
            </a:extLst>
          </p:cNvPr>
          <p:cNvSpPr/>
          <p:nvPr/>
        </p:nvSpPr>
        <p:spPr>
          <a:xfrm>
            <a:off x="5685539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32293-EDC1-4854-9DED-1B38F0F68CF1}"/>
              </a:ext>
            </a:extLst>
          </p:cNvPr>
          <p:cNvSpPr/>
          <p:nvPr/>
        </p:nvSpPr>
        <p:spPr>
          <a:xfrm>
            <a:off x="6179251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9E481B-26BF-41FA-8257-E658D737EB01}"/>
              </a:ext>
            </a:extLst>
          </p:cNvPr>
          <p:cNvSpPr/>
          <p:nvPr/>
        </p:nvSpPr>
        <p:spPr>
          <a:xfrm>
            <a:off x="6684672" y="5122842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7D6EA3-C622-4046-9DC0-6252A66D6AE7}"/>
              </a:ext>
            </a:extLst>
          </p:cNvPr>
          <p:cNvSpPr/>
          <p:nvPr/>
        </p:nvSpPr>
        <p:spPr>
          <a:xfrm>
            <a:off x="7212932" y="5183360"/>
            <a:ext cx="288032" cy="779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2E66A3E7-97B6-498D-8B95-F6203AE2E767}"/>
              </a:ext>
            </a:extLst>
          </p:cNvPr>
          <p:cNvCxnSpPr>
            <a:endCxn id="18" idx="0"/>
          </p:cNvCxnSpPr>
          <p:nvPr/>
        </p:nvCxnSpPr>
        <p:spPr>
          <a:xfrm>
            <a:off x="2454158" y="5901912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2056AA7-1F53-45ED-9C4A-342D5FF20829}"/>
              </a:ext>
            </a:extLst>
          </p:cNvPr>
          <p:cNvCxnSpPr/>
          <p:nvPr/>
        </p:nvCxnSpPr>
        <p:spPr>
          <a:xfrm>
            <a:off x="310223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189F2C1-EF50-400B-8F8F-E63839CCCFFF}"/>
              </a:ext>
            </a:extLst>
          </p:cNvPr>
          <p:cNvCxnSpPr/>
          <p:nvPr/>
        </p:nvCxnSpPr>
        <p:spPr>
          <a:xfrm>
            <a:off x="4110342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B9E0DA6-0470-4E95-BDA9-243E49220382}"/>
              </a:ext>
            </a:extLst>
          </p:cNvPr>
          <p:cNvCxnSpPr/>
          <p:nvPr/>
        </p:nvCxnSpPr>
        <p:spPr>
          <a:xfrm>
            <a:off x="7782750" y="5897601"/>
            <a:ext cx="0" cy="198694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DBBD5003-3A4E-4DCD-9259-1DAA940F7F53}"/>
              </a:ext>
            </a:extLst>
          </p:cNvPr>
          <p:cNvSpPr txBox="1"/>
          <p:nvPr/>
        </p:nvSpPr>
        <p:spPr>
          <a:xfrm>
            <a:off x="7444356" y="6091797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xx ans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1C75065F-164A-461F-BA50-B5C716315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288" y="1125414"/>
            <a:ext cx="2671416" cy="166177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22879E-9F05-4018-8DD0-E0655019286E}"/>
              </a:ext>
            </a:extLst>
          </p:cNvPr>
          <p:cNvSpPr txBox="1"/>
          <p:nvPr/>
        </p:nvSpPr>
        <p:spPr>
          <a:xfrm>
            <a:off x="9284574" y="5281544"/>
            <a:ext cx="1250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4A5F"/>
                </a:solidFill>
              </a:rPr>
              <a:t>Cirrhose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5A0AD0C-A2E7-4324-B2E2-9A3BC6242DB8}"/>
              </a:ext>
            </a:extLst>
          </p:cNvPr>
          <p:cNvSpPr/>
          <p:nvPr/>
        </p:nvSpPr>
        <p:spPr>
          <a:xfrm>
            <a:off x="1683535" y="3103332"/>
            <a:ext cx="83729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4A5F"/>
              </a:buClr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4A5F"/>
                </a:solidFill>
              </a:rPr>
              <a:t>Hépatomégalie ferme à bord inférieur dur et tranchant</a:t>
            </a:r>
          </a:p>
          <a:p>
            <a:pPr marL="285750" indent="-285750">
              <a:buClr>
                <a:srgbClr val="004A5F"/>
              </a:buClr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4A5F"/>
                </a:solidFill>
              </a:rPr>
              <a:t>… mais parfois </a:t>
            </a:r>
            <a:r>
              <a:rPr lang="fr-FR" sz="2400" dirty="0">
                <a:solidFill>
                  <a:srgbClr val="004A5F"/>
                </a:solidFill>
              </a:rPr>
              <a:t> : cirrhose atrophique : foie non palpable</a:t>
            </a:r>
          </a:p>
          <a:p>
            <a:pPr marL="285750" indent="-285750">
              <a:buClr>
                <a:srgbClr val="004A5F"/>
              </a:buClr>
              <a:buFont typeface="Wingdings" panose="05000000000000000000" pitchFamily="2" charset="2"/>
              <a:buChar char="§"/>
            </a:pPr>
            <a:endParaRPr lang="fr-FR" sz="2400" dirty="0">
              <a:solidFill>
                <a:srgbClr val="004A5F"/>
              </a:solidFill>
            </a:endParaRPr>
          </a:p>
          <a:p>
            <a:pPr marL="285750" indent="-285750">
              <a:buClr>
                <a:srgbClr val="004A5F"/>
              </a:buClr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4A5F"/>
                </a:solidFill>
              </a:rPr>
              <a:t>Les signes cliniques sont surtout ceux des complications +++</a:t>
            </a:r>
          </a:p>
        </p:txBody>
      </p:sp>
    </p:spTree>
    <p:extLst>
      <p:ext uri="{BB962C8B-B14F-4D97-AF65-F5344CB8AC3E}">
        <p14:creationId xmlns:p14="http://schemas.microsoft.com/office/powerpoint/2010/main" val="361634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6" name="Chevron 13">
            <a:extLst>
              <a:ext uri="{FF2B5EF4-FFF2-40B4-BE49-F238E27FC236}">
                <a16:creationId xmlns:a16="http://schemas.microsoft.com/office/drawing/2014/main" id="{21D2480C-EF55-47A1-8F65-6B09214206A9}"/>
              </a:ext>
            </a:extLst>
          </p:cNvPr>
          <p:cNvSpPr/>
          <p:nvPr/>
        </p:nvSpPr>
        <p:spPr>
          <a:xfrm>
            <a:off x="7450717" y="1633890"/>
            <a:ext cx="2305463" cy="1226432"/>
          </a:xfrm>
          <a:prstGeom prst="chevron">
            <a:avLst>
              <a:gd name="adj" fmla="val 20758"/>
            </a:avLst>
          </a:prstGeom>
          <a:solidFill>
            <a:srgbClr val="F7964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Insuffisance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hépatocellulaire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Chevron 14">
            <a:extLst>
              <a:ext uri="{FF2B5EF4-FFF2-40B4-BE49-F238E27FC236}">
                <a16:creationId xmlns:a16="http://schemas.microsoft.com/office/drawing/2014/main" id="{C0C2D40A-7114-4E5E-A9E4-D2E8B8C91FE8}"/>
              </a:ext>
            </a:extLst>
          </p:cNvPr>
          <p:cNvSpPr/>
          <p:nvPr/>
        </p:nvSpPr>
        <p:spPr>
          <a:xfrm>
            <a:off x="5418968" y="1633890"/>
            <a:ext cx="2305463" cy="1226432"/>
          </a:xfrm>
          <a:prstGeom prst="chevron">
            <a:avLst>
              <a:gd name="adj" fmla="val 20758"/>
            </a:avLst>
          </a:prstGeom>
          <a:solidFill>
            <a:srgbClr val="8064A2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Altération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des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fonctions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hépatiques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4926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Insuffisance hépatocellulaire</a:t>
            </a:r>
          </a:p>
        </p:txBody>
      </p:sp>
      <p:sp>
        <p:nvSpPr>
          <p:cNvPr id="41" name="Chevron 10">
            <a:extLst>
              <a:ext uri="{FF2B5EF4-FFF2-40B4-BE49-F238E27FC236}">
                <a16:creationId xmlns:a16="http://schemas.microsoft.com/office/drawing/2014/main" id="{93E23546-36B5-4CE5-8198-6E9A41CFE5F3}"/>
              </a:ext>
            </a:extLst>
          </p:cNvPr>
          <p:cNvSpPr/>
          <p:nvPr/>
        </p:nvSpPr>
        <p:spPr>
          <a:xfrm>
            <a:off x="3402744" y="1628800"/>
            <a:ext cx="2305465" cy="1226432"/>
          </a:xfrm>
          <a:prstGeom prst="chevron">
            <a:avLst>
              <a:gd name="adj" fmla="val 20758"/>
            </a:avLst>
          </a:prstGeom>
          <a:solidFill>
            <a:srgbClr val="4BACC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Destruction du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parenchyme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hépatique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Pentagon 11">
            <a:extLst>
              <a:ext uri="{FF2B5EF4-FFF2-40B4-BE49-F238E27FC236}">
                <a16:creationId xmlns:a16="http://schemas.microsoft.com/office/drawing/2014/main" id="{B31CC0BD-2558-4564-BF0C-0DD16B3B1433}"/>
              </a:ext>
            </a:extLst>
          </p:cNvPr>
          <p:cNvSpPr/>
          <p:nvPr/>
        </p:nvSpPr>
        <p:spPr>
          <a:xfrm>
            <a:off x="1737737" y="1636186"/>
            <a:ext cx="1937513" cy="1226432"/>
          </a:xfrm>
          <a:prstGeom prst="homePlate">
            <a:avLst>
              <a:gd name="adj" fmla="val 22102"/>
            </a:avLst>
          </a:prstGeom>
          <a:solidFill>
            <a:srgbClr val="F7964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6858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Atteinte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indirecte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foie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696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6373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Insuffisance hépatocellulaire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28" name="Oval 4">
            <a:extLst>
              <a:ext uri="{FF2B5EF4-FFF2-40B4-BE49-F238E27FC236}">
                <a16:creationId xmlns:a16="http://schemas.microsoft.com/office/drawing/2014/main" id="{338D9DDA-58AC-4040-B3F8-6D2FA7AE1762}"/>
              </a:ext>
            </a:extLst>
          </p:cNvPr>
          <p:cNvSpPr/>
          <p:nvPr/>
        </p:nvSpPr>
        <p:spPr>
          <a:xfrm>
            <a:off x="3218728" y="2173768"/>
            <a:ext cx="1764196" cy="1755195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CB2AC7C7-8BF6-4C0B-B78E-46B51DB9B757}"/>
              </a:ext>
            </a:extLst>
          </p:cNvPr>
          <p:cNvSpPr/>
          <p:nvPr/>
        </p:nvSpPr>
        <p:spPr>
          <a:xfrm>
            <a:off x="3216976" y="2173768"/>
            <a:ext cx="1765102" cy="1631217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val 6">
            <a:extLst>
              <a:ext uri="{FF2B5EF4-FFF2-40B4-BE49-F238E27FC236}">
                <a16:creationId xmlns:a16="http://schemas.microsoft.com/office/drawing/2014/main" id="{CB705FFC-DBB0-41BE-908D-DC004536FF39}"/>
              </a:ext>
            </a:extLst>
          </p:cNvPr>
          <p:cNvSpPr/>
          <p:nvPr/>
        </p:nvSpPr>
        <p:spPr>
          <a:xfrm>
            <a:off x="4982924" y="2173768"/>
            <a:ext cx="1800200" cy="1755195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CE6CF19D-343C-4050-8A20-D51D7DB43F20}"/>
              </a:ext>
            </a:extLst>
          </p:cNvPr>
          <p:cNvSpPr/>
          <p:nvPr/>
        </p:nvSpPr>
        <p:spPr>
          <a:xfrm rot="10800000">
            <a:off x="4983770" y="2309629"/>
            <a:ext cx="1799354" cy="1619334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8064A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6B98B6-CDEE-458A-9A14-A88AAA99D41E}"/>
              </a:ext>
            </a:extLst>
          </p:cNvPr>
          <p:cNvSpPr/>
          <p:nvPr/>
        </p:nvSpPr>
        <p:spPr>
          <a:xfrm>
            <a:off x="3218728" y="2802676"/>
            <a:ext cx="1618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Ictère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4A5F"/>
              </a:solidFill>
              <a:effectLst/>
              <a:uLnTx/>
              <a:uFillTx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70E779A-913F-4F3A-B6CE-7B8258D34ED9}"/>
              </a:ext>
            </a:extLst>
          </p:cNvPr>
          <p:cNvSpPr/>
          <p:nvPr/>
        </p:nvSpPr>
        <p:spPr>
          <a:xfrm>
            <a:off x="5128632" y="2533808"/>
            <a:ext cx="1618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Encépha-lopatie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4A5F"/>
              </a:solidFill>
              <a:effectLst/>
              <a:uLnTx/>
              <a:uFillTx/>
            </a:endParaRPr>
          </a:p>
        </p:txBody>
      </p:sp>
      <p:sp>
        <p:nvSpPr>
          <p:cNvPr id="40" name="TextBox 30">
            <a:extLst>
              <a:ext uri="{FF2B5EF4-FFF2-40B4-BE49-F238E27FC236}">
                <a16:creationId xmlns:a16="http://schemas.microsoft.com/office/drawing/2014/main" id="{2FB94CC3-B43B-4B67-B236-0192A552750F}"/>
              </a:ext>
            </a:extLst>
          </p:cNvPr>
          <p:cNvSpPr txBox="1"/>
          <p:nvPr/>
        </p:nvSpPr>
        <p:spPr>
          <a:xfrm>
            <a:off x="2210616" y="4791024"/>
            <a:ext cx="2297989" cy="1631216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Yeux </a:t>
            </a:r>
          </a:p>
          <a:p>
            <a:pPr marL="3587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= </a:t>
            </a: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sub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-ictère conjonctival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Étendu à la peau</a:t>
            </a:r>
          </a:p>
          <a:p>
            <a:pPr marL="3587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= jaunisse</a:t>
            </a:r>
          </a:p>
        </p:txBody>
      </p:sp>
      <p:sp>
        <p:nvSpPr>
          <p:cNvPr id="43" name="Right Arrow 32">
            <a:extLst>
              <a:ext uri="{FF2B5EF4-FFF2-40B4-BE49-F238E27FC236}">
                <a16:creationId xmlns:a16="http://schemas.microsoft.com/office/drawing/2014/main" id="{72560D5C-5B98-48C4-A4F3-3ED1570E1A6B}"/>
              </a:ext>
            </a:extLst>
          </p:cNvPr>
          <p:cNvSpPr/>
          <p:nvPr/>
        </p:nvSpPr>
        <p:spPr>
          <a:xfrm rot="5400000">
            <a:off x="3796358" y="4263566"/>
            <a:ext cx="716947" cy="288032"/>
          </a:xfrm>
          <a:prstGeom prst="rightArrow">
            <a:avLst/>
          </a:prstGeom>
          <a:solidFill>
            <a:srgbClr val="F7964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Box 33">
            <a:extLst>
              <a:ext uri="{FF2B5EF4-FFF2-40B4-BE49-F238E27FC236}">
                <a16:creationId xmlns:a16="http://schemas.microsoft.com/office/drawing/2014/main" id="{310D9BD1-156B-4DA5-8789-EA80553DB7DB}"/>
              </a:ext>
            </a:extLst>
          </p:cNvPr>
          <p:cNvSpPr txBox="1"/>
          <p:nvPr/>
        </p:nvSpPr>
        <p:spPr>
          <a:xfrm>
            <a:off x="5025195" y="4555256"/>
            <a:ext cx="2297989" cy="1938992"/>
          </a:xfrm>
          <a:prstGeom prst="rect">
            <a:avLst/>
          </a:prstGeom>
          <a:solidFill>
            <a:srgbClr val="8064A2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Trouble neurologique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Asterixis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Confusion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Somnolence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Coma</a:t>
            </a:r>
          </a:p>
        </p:txBody>
      </p:sp>
      <p:sp>
        <p:nvSpPr>
          <p:cNvPr id="45" name="Right Arrow 34">
            <a:extLst>
              <a:ext uri="{FF2B5EF4-FFF2-40B4-BE49-F238E27FC236}">
                <a16:creationId xmlns:a16="http://schemas.microsoft.com/office/drawing/2014/main" id="{BAA01A0B-A1FB-455C-8CAC-B330178F159C}"/>
              </a:ext>
            </a:extLst>
          </p:cNvPr>
          <p:cNvSpPr/>
          <p:nvPr/>
        </p:nvSpPr>
        <p:spPr>
          <a:xfrm rot="5400000">
            <a:off x="5742140" y="4117984"/>
            <a:ext cx="425784" cy="288032"/>
          </a:xfrm>
          <a:prstGeom prst="rightArrow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219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6373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Insuffisance hépatocellulaire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28" name="Oval 4">
            <a:extLst>
              <a:ext uri="{FF2B5EF4-FFF2-40B4-BE49-F238E27FC236}">
                <a16:creationId xmlns:a16="http://schemas.microsoft.com/office/drawing/2014/main" id="{338D9DDA-58AC-4040-B3F8-6D2FA7AE1762}"/>
              </a:ext>
            </a:extLst>
          </p:cNvPr>
          <p:cNvSpPr/>
          <p:nvPr/>
        </p:nvSpPr>
        <p:spPr>
          <a:xfrm>
            <a:off x="3218728" y="2173768"/>
            <a:ext cx="1764196" cy="1755195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CB2AC7C7-8BF6-4C0B-B78E-46B51DB9B757}"/>
              </a:ext>
            </a:extLst>
          </p:cNvPr>
          <p:cNvSpPr/>
          <p:nvPr/>
        </p:nvSpPr>
        <p:spPr>
          <a:xfrm>
            <a:off x="3216976" y="2173768"/>
            <a:ext cx="1765102" cy="1631217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val 6">
            <a:extLst>
              <a:ext uri="{FF2B5EF4-FFF2-40B4-BE49-F238E27FC236}">
                <a16:creationId xmlns:a16="http://schemas.microsoft.com/office/drawing/2014/main" id="{CB705FFC-DBB0-41BE-908D-DC004536FF39}"/>
              </a:ext>
            </a:extLst>
          </p:cNvPr>
          <p:cNvSpPr/>
          <p:nvPr/>
        </p:nvSpPr>
        <p:spPr>
          <a:xfrm>
            <a:off x="4982924" y="2173768"/>
            <a:ext cx="1800200" cy="1755195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CE6CF19D-343C-4050-8A20-D51D7DB43F20}"/>
              </a:ext>
            </a:extLst>
          </p:cNvPr>
          <p:cNvSpPr/>
          <p:nvPr/>
        </p:nvSpPr>
        <p:spPr>
          <a:xfrm rot="10800000">
            <a:off x="4983770" y="2309629"/>
            <a:ext cx="1799354" cy="1619334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8064A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val 8">
            <a:extLst>
              <a:ext uri="{FF2B5EF4-FFF2-40B4-BE49-F238E27FC236}">
                <a16:creationId xmlns:a16="http://schemas.microsoft.com/office/drawing/2014/main" id="{09F5F683-7CF6-4F85-ABD4-15841038E593}"/>
              </a:ext>
            </a:extLst>
          </p:cNvPr>
          <p:cNvSpPr/>
          <p:nvPr/>
        </p:nvSpPr>
        <p:spPr>
          <a:xfrm>
            <a:off x="6783124" y="2173768"/>
            <a:ext cx="1908212" cy="1800200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076E6526-5D99-4BB4-8E9C-CC8AF904498F}"/>
              </a:ext>
            </a:extLst>
          </p:cNvPr>
          <p:cNvSpPr/>
          <p:nvPr/>
        </p:nvSpPr>
        <p:spPr>
          <a:xfrm>
            <a:off x="6783124" y="2173767"/>
            <a:ext cx="1908212" cy="1754349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6B98B6-CDEE-458A-9A14-A88AAA99D41E}"/>
              </a:ext>
            </a:extLst>
          </p:cNvPr>
          <p:cNvSpPr/>
          <p:nvPr/>
        </p:nvSpPr>
        <p:spPr>
          <a:xfrm>
            <a:off x="3218728" y="2802676"/>
            <a:ext cx="1618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Ictère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4A5F"/>
              </a:solidFill>
              <a:effectLst/>
              <a:uLnTx/>
              <a:uFillTx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70E779A-913F-4F3A-B6CE-7B8258D34ED9}"/>
              </a:ext>
            </a:extLst>
          </p:cNvPr>
          <p:cNvSpPr/>
          <p:nvPr/>
        </p:nvSpPr>
        <p:spPr>
          <a:xfrm>
            <a:off x="5128632" y="2533808"/>
            <a:ext cx="1618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Encépha-lopatie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4A5F"/>
              </a:solidFill>
              <a:effectLst/>
              <a:uLnTx/>
              <a:uFillTx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9BC4BA7-0236-44A2-B009-316D4DB8EDFA}"/>
              </a:ext>
            </a:extLst>
          </p:cNvPr>
          <p:cNvSpPr/>
          <p:nvPr/>
        </p:nvSpPr>
        <p:spPr>
          <a:xfrm>
            <a:off x="6747120" y="2533808"/>
            <a:ext cx="1945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Troubles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hormonaux</a:t>
            </a:r>
            <a:endParaRPr kumimoji="0" lang="en-US" sz="2800" i="0" u="none" strike="noStrike" kern="0" cap="none" spc="0" normalizeH="0" baseline="0" noProof="0" dirty="0">
              <a:ln>
                <a:noFill/>
              </a:ln>
              <a:solidFill>
                <a:srgbClr val="004A5F"/>
              </a:solidFill>
              <a:effectLst/>
              <a:uLnTx/>
              <a:uFillTx/>
            </a:endParaRPr>
          </a:p>
        </p:txBody>
      </p:sp>
      <p:sp>
        <p:nvSpPr>
          <p:cNvPr id="40" name="TextBox 30">
            <a:extLst>
              <a:ext uri="{FF2B5EF4-FFF2-40B4-BE49-F238E27FC236}">
                <a16:creationId xmlns:a16="http://schemas.microsoft.com/office/drawing/2014/main" id="{2FB94CC3-B43B-4B67-B236-0192A552750F}"/>
              </a:ext>
            </a:extLst>
          </p:cNvPr>
          <p:cNvSpPr txBox="1"/>
          <p:nvPr/>
        </p:nvSpPr>
        <p:spPr>
          <a:xfrm>
            <a:off x="2210616" y="4791024"/>
            <a:ext cx="2297989" cy="1631216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Yeux </a:t>
            </a:r>
          </a:p>
          <a:p>
            <a:pPr marL="3587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= </a:t>
            </a: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sub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-ictère conjonctival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Étendu à la peau</a:t>
            </a:r>
          </a:p>
          <a:p>
            <a:pPr marL="35877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= jaunisse</a:t>
            </a:r>
          </a:p>
        </p:txBody>
      </p:sp>
      <p:sp>
        <p:nvSpPr>
          <p:cNvPr id="43" name="Right Arrow 32">
            <a:extLst>
              <a:ext uri="{FF2B5EF4-FFF2-40B4-BE49-F238E27FC236}">
                <a16:creationId xmlns:a16="http://schemas.microsoft.com/office/drawing/2014/main" id="{72560D5C-5B98-48C4-A4F3-3ED1570E1A6B}"/>
              </a:ext>
            </a:extLst>
          </p:cNvPr>
          <p:cNvSpPr/>
          <p:nvPr/>
        </p:nvSpPr>
        <p:spPr>
          <a:xfrm rot="5400000">
            <a:off x="3796358" y="4263566"/>
            <a:ext cx="716947" cy="288032"/>
          </a:xfrm>
          <a:prstGeom prst="rightArrow">
            <a:avLst/>
          </a:prstGeom>
          <a:solidFill>
            <a:srgbClr val="F7964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Box 33">
            <a:extLst>
              <a:ext uri="{FF2B5EF4-FFF2-40B4-BE49-F238E27FC236}">
                <a16:creationId xmlns:a16="http://schemas.microsoft.com/office/drawing/2014/main" id="{310D9BD1-156B-4DA5-8789-EA80553DB7DB}"/>
              </a:ext>
            </a:extLst>
          </p:cNvPr>
          <p:cNvSpPr txBox="1"/>
          <p:nvPr/>
        </p:nvSpPr>
        <p:spPr>
          <a:xfrm>
            <a:off x="5025195" y="4555256"/>
            <a:ext cx="2297989" cy="1938992"/>
          </a:xfrm>
          <a:prstGeom prst="rect">
            <a:avLst/>
          </a:prstGeom>
          <a:solidFill>
            <a:srgbClr val="8064A2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Trouble neurologique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Asterixis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Confusion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Somnolence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Coma</a:t>
            </a:r>
          </a:p>
        </p:txBody>
      </p:sp>
      <p:sp>
        <p:nvSpPr>
          <p:cNvPr id="45" name="Right Arrow 34">
            <a:extLst>
              <a:ext uri="{FF2B5EF4-FFF2-40B4-BE49-F238E27FC236}">
                <a16:creationId xmlns:a16="http://schemas.microsoft.com/office/drawing/2014/main" id="{BAA01A0B-A1FB-455C-8CAC-B330178F159C}"/>
              </a:ext>
            </a:extLst>
          </p:cNvPr>
          <p:cNvSpPr/>
          <p:nvPr/>
        </p:nvSpPr>
        <p:spPr>
          <a:xfrm rot="5400000">
            <a:off x="5742140" y="4117984"/>
            <a:ext cx="425784" cy="288032"/>
          </a:xfrm>
          <a:prstGeom prst="rightArrow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TextBox 35">
            <a:extLst>
              <a:ext uri="{FF2B5EF4-FFF2-40B4-BE49-F238E27FC236}">
                <a16:creationId xmlns:a16="http://schemas.microsoft.com/office/drawing/2014/main" id="{02444723-E98A-44BC-A9C2-333AB8A56CB1}"/>
              </a:ext>
            </a:extLst>
          </p:cNvPr>
          <p:cNvSpPr txBox="1"/>
          <p:nvPr/>
        </p:nvSpPr>
        <p:spPr>
          <a:xfrm>
            <a:off x="7755232" y="4550032"/>
            <a:ext cx="2592288" cy="1631216"/>
          </a:xfrm>
          <a:prstGeom prst="rect">
            <a:avLst/>
          </a:prstGeom>
          <a:solidFill>
            <a:srgbClr val="4BACC6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Gynécomastie hommes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Perte pilosité hommes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Angiomes stellaires</a:t>
            </a:r>
          </a:p>
        </p:txBody>
      </p:sp>
      <p:sp>
        <p:nvSpPr>
          <p:cNvPr id="47" name="Right Arrow 36">
            <a:extLst>
              <a:ext uri="{FF2B5EF4-FFF2-40B4-BE49-F238E27FC236}">
                <a16:creationId xmlns:a16="http://schemas.microsoft.com/office/drawing/2014/main" id="{A562177D-FE75-4261-B90E-43E5E018DC93}"/>
              </a:ext>
            </a:extLst>
          </p:cNvPr>
          <p:cNvSpPr/>
          <p:nvPr/>
        </p:nvSpPr>
        <p:spPr>
          <a:xfrm rot="5400000">
            <a:off x="7830372" y="4114852"/>
            <a:ext cx="425784" cy="288032"/>
          </a:xfrm>
          <a:prstGeom prst="rightArrow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71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9DC77F71-F786-4F93-9059-9F4D850A54B1}"/>
              </a:ext>
            </a:extLst>
          </p:cNvPr>
          <p:cNvSpPr txBox="1"/>
          <p:nvPr/>
        </p:nvSpPr>
        <p:spPr>
          <a:xfrm>
            <a:off x="398269" y="1196752"/>
            <a:ext cx="8352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Définitions</a:t>
            </a:r>
          </a:p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Hépatite aiguë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Causes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Manifestations cliniques et biologiques</a:t>
            </a:r>
          </a:p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Hépatite chronique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Causes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Manifestations cliniques et biologiques</a:t>
            </a:r>
          </a:p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Cirrhose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Manifestations cliniques 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Manifestations biologiques</a:t>
            </a:r>
          </a:p>
          <a:p>
            <a:pPr>
              <a:buClr>
                <a:srgbClr val="004A5F"/>
              </a:buClr>
            </a:pPr>
            <a:endParaRPr lang="fr-FR" sz="28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Sommaire 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025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6373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Insuffisance hépatocellulaire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46349798-E6E8-42F8-B240-403E926D5305}"/>
              </a:ext>
            </a:extLst>
          </p:cNvPr>
          <p:cNvSpPr txBox="1"/>
          <p:nvPr/>
        </p:nvSpPr>
        <p:spPr>
          <a:xfrm>
            <a:off x="1826840" y="1791979"/>
            <a:ext cx="842493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4A5F"/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rgbClr val="004A5F"/>
                </a:solidFill>
              </a:rPr>
              <a:t>Focus sur les angiomes stellaires</a:t>
            </a:r>
          </a:p>
          <a:p>
            <a:pPr marL="904875" indent="-457200">
              <a:buClr>
                <a:srgbClr val="004A5F"/>
              </a:buCl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surtout en région thoracique supérieure</a:t>
            </a:r>
          </a:p>
          <a:p>
            <a:pPr marL="904875" indent="-457200">
              <a:buClr>
                <a:srgbClr val="004A5F"/>
              </a:buCl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lésion rouge, étoilée, s’effaçant à la pression et se recolorant ensuite du centre vers la périphérie</a:t>
            </a:r>
          </a:p>
          <a:p>
            <a:pPr marL="904875" indent="-457200">
              <a:buClr>
                <a:srgbClr val="004A5F"/>
              </a:buCl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Signe </a:t>
            </a:r>
            <a:r>
              <a:rPr lang="fr-FR" sz="2400" b="1" dirty="0">
                <a:solidFill>
                  <a:srgbClr val="004A5F"/>
                </a:solidFill>
              </a:rPr>
              <a:t>d’insuffisance hépatique chronique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5B59D420-0410-4696-A5CC-218612E71E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34" y="4129803"/>
            <a:ext cx="2784309" cy="2088232"/>
          </a:xfrm>
          <a:prstGeom prst="rect">
            <a:avLst/>
          </a:prstGeom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91BA1DDA-902F-4695-B68C-62E8B69B50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438" b="59731"/>
          <a:stretch/>
        </p:blipFill>
        <p:spPr>
          <a:xfrm>
            <a:off x="4942600" y="4057795"/>
            <a:ext cx="3379077" cy="120684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2B08F9A-E68A-45E9-B2B4-9116F68607FE}"/>
              </a:ext>
            </a:extLst>
          </p:cNvPr>
          <p:cNvSpPr/>
          <p:nvPr/>
        </p:nvSpPr>
        <p:spPr>
          <a:xfrm>
            <a:off x="2028854" y="4273819"/>
            <a:ext cx="864096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Straight Arrow Connector 8">
            <a:extLst>
              <a:ext uri="{FF2B5EF4-FFF2-40B4-BE49-F238E27FC236}">
                <a16:creationId xmlns:a16="http://schemas.microsoft.com/office/drawing/2014/main" id="{EDAFCCD0-9154-47D0-BDB1-7D0DA5694004}"/>
              </a:ext>
            </a:extLst>
          </p:cNvPr>
          <p:cNvCxnSpPr>
            <a:stCxn id="25" idx="3"/>
          </p:cNvCxnSpPr>
          <p:nvPr/>
        </p:nvCxnSpPr>
        <p:spPr>
          <a:xfrm>
            <a:off x="2892950" y="4561851"/>
            <a:ext cx="2049651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>
            <a:extLst>
              <a:ext uri="{FF2B5EF4-FFF2-40B4-BE49-F238E27FC236}">
                <a16:creationId xmlns:a16="http://schemas.microsoft.com/office/drawing/2014/main" id="{9C753C1C-1B8A-462B-AD3D-3D4EA5300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459" y="4129803"/>
            <a:ext cx="2049651" cy="21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2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6393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Insuffisance hépatocellulaire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biologie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42FF917-1CFB-4045-BFE1-648F4D01F1D2}"/>
              </a:ext>
            </a:extLst>
          </p:cNvPr>
          <p:cNvSpPr txBox="1">
            <a:spLocks/>
          </p:cNvSpPr>
          <p:nvPr/>
        </p:nvSpPr>
        <p:spPr>
          <a:xfrm>
            <a:off x="774752" y="3985758"/>
            <a:ext cx="10501426" cy="2035526"/>
          </a:xfrm>
          <a:prstGeom prst="rect">
            <a:avLst/>
          </a:prstGeom>
          <a:ln w="19050">
            <a:solidFill>
              <a:srgbClr val="FF007B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Hypo-albuminémie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INR spontanément augmenté (Taux de Prothrombine (TP) bas), baisse Facteur V </a:t>
            </a:r>
            <a:r>
              <a:rPr lang="fr-FR" sz="2000" i="1" dirty="0">
                <a:solidFill>
                  <a:srgbClr val="004A5F"/>
                </a:solidFill>
              </a:rPr>
              <a:t>(pour faire la différence avec un déficit en vitamine K)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Augmentation Bilirubine conjuguée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421ED16-7476-4345-9BC3-A2AB4FCCD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32" y="2120577"/>
            <a:ext cx="2298020" cy="132056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8C51DDF-EFA8-48F2-B444-83102C3253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/>
        </p:blipFill>
        <p:spPr>
          <a:xfrm>
            <a:off x="6474108" y="2842500"/>
            <a:ext cx="1681185" cy="598637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80CE985D-5BD9-43E0-81BB-B718992583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04" y="1691285"/>
            <a:ext cx="1638389" cy="90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4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6" name="Chevron 13">
            <a:extLst>
              <a:ext uri="{FF2B5EF4-FFF2-40B4-BE49-F238E27FC236}">
                <a16:creationId xmlns:a16="http://schemas.microsoft.com/office/drawing/2014/main" id="{21D2480C-EF55-47A1-8F65-6B09214206A9}"/>
              </a:ext>
            </a:extLst>
          </p:cNvPr>
          <p:cNvSpPr/>
          <p:nvPr/>
        </p:nvSpPr>
        <p:spPr>
          <a:xfrm>
            <a:off x="7450717" y="1633890"/>
            <a:ext cx="2305463" cy="1226432"/>
          </a:xfrm>
          <a:prstGeom prst="chevron">
            <a:avLst>
              <a:gd name="adj" fmla="val 20758"/>
            </a:avLst>
          </a:prstGeom>
          <a:solidFill>
            <a:srgbClr val="F7964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Insuffisance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hépatocellulaire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Chevron 14">
            <a:extLst>
              <a:ext uri="{FF2B5EF4-FFF2-40B4-BE49-F238E27FC236}">
                <a16:creationId xmlns:a16="http://schemas.microsoft.com/office/drawing/2014/main" id="{C0C2D40A-7114-4E5E-A9E4-D2E8B8C91FE8}"/>
              </a:ext>
            </a:extLst>
          </p:cNvPr>
          <p:cNvSpPr/>
          <p:nvPr/>
        </p:nvSpPr>
        <p:spPr>
          <a:xfrm>
            <a:off x="5418968" y="1633890"/>
            <a:ext cx="2305463" cy="1226432"/>
          </a:xfrm>
          <a:prstGeom prst="chevron">
            <a:avLst>
              <a:gd name="adj" fmla="val 20758"/>
            </a:avLst>
          </a:prstGeom>
          <a:solidFill>
            <a:srgbClr val="8064A2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Altération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des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fonctions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hépatiques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4926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Insuffisance hépatocellulaire</a:t>
            </a:r>
          </a:p>
        </p:txBody>
      </p:sp>
      <p:sp>
        <p:nvSpPr>
          <p:cNvPr id="41" name="Chevron 10">
            <a:extLst>
              <a:ext uri="{FF2B5EF4-FFF2-40B4-BE49-F238E27FC236}">
                <a16:creationId xmlns:a16="http://schemas.microsoft.com/office/drawing/2014/main" id="{93E23546-36B5-4CE5-8198-6E9A41CFE5F3}"/>
              </a:ext>
            </a:extLst>
          </p:cNvPr>
          <p:cNvSpPr/>
          <p:nvPr/>
        </p:nvSpPr>
        <p:spPr>
          <a:xfrm>
            <a:off x="3402744" y="1628800"/>
            <a:ext cx="2305465" cy="1226432"/>
          </a:xfrm>
          <a:prstGeom prst="chevron">
            <a:avLst>
              <a:gd name="adj" fmla="val 20758"/>
            </a:avLst>
          </a:prstGeom>
          <a:solidFill>
            <a:srgbClr val="4BACC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Destruction du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parenchyme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hépatique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Pentagon 11">
            <a:extLst>
              <a:ext uri="{FF2B5EF4-FFF2-40B4-BE49-F238E27FC236}">
                <a16:creationId xmlns:a16="http://schemas.microsoft.com/office/drawing/2014/main" id="{B31CC0BD-2558-4564-BF0C-0DD16B3B1433}"/>
              </a:ext>
            </a:extLst>
          </p:cNvPr>
          <p:cNvSpPr/>
          <p:nvPr/>
        </p:nvSpPr>
        <p:spPr>
          <a:xfrm>
            <a:off x="1737737" y="1636186"/>
            <a:ext cx="1937513" cy="1226432"/>
          </a:xfrm>
          <a:prstGeom prst="homePlate">
            <a:avLst>
              <a:gd name="adj" fmla="val 22102"/>
            </a:avLst>
          </a:prstGeom>
          <a:solidFill>
            <a:srgbClr val="F7964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6858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Atteinte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indirecte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foie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67F4564C-063C-4C91-ABD6-BD7EDCED5FED}"/>
              </a:ext>
            </a:extLst>
          </p:cNvPr>
          <p:cNvSpPr txBox="1"/>
          <p:nvPr/>
        </p:nvSpPr>
        <p:spPr>
          <a:xfrm>
            <a:off x="826809" y="3429000"/>
            <a:ext cx="3825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</a:t>
            </a:r>
          </a:p>
        </p:txBody>
      </p:sp>
      <p:sp>
        <p:nvSpPr>
          <p:cNvPr id="16" name="Chevron 4">
            <a:extLst>
              <a:ext uri="{FF2B5EF4-FFF2-40B4-BE49-F238E27FC236}">
                <a16:creationId xmlns:a16="http://schemas.microsoft.com/office/drawing/2014/main" id="{8C1492C9-6C75-460E-A9FA-01B033112268}"/>
              </a:ext>
            </a:extLst>
          </p:cNvPr>
          <p:cNvSpPr/>
          <p:nvPr/>
        </p:nvSpPr>
        <p:spPr>
          <a:xfrm>
            <a:off x="7450716" y="4102446"/>
            <a:ext cx="2305463" cy="1226432"/>
          </a:xfrm>
          <a:prstGeom prst="chevron">
            <a:avLst>
              <a:gd name="adj" fmla="val 20758"/>
            </a:avLst>
          </a:prstGeom>
          <a:solidFill>
            <a:srgbClr val="F7964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Hypertension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portale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hevron 5">
            <a:extLst>
              <a:ext uri="{FF2B5EF4-FFF2-40B4-BE49-F238E27FC236}">
                <a16:creationId xmlns:a16="http://schemas.microsoft.com/office/drawing/2014/main" id="{50A5AFB8-1676-4A6F-A5D0-AFC6C7DE3D38}"/>
              </a:ext>
            </a:extLst>
          </p:cNvPr>
          <p:cNvSpPr/>
          <p:nvPr/>
        </p:nvSpPr>
        <p:spPr>
          <a:xfrm>
            <a:off x="5418967" y="4102446"/>
            <a:ext cx="2305463" cy="1226432"/>
          </a:xfrm>
          <a:prstGeom prst="chevron">
            <a:avLst>
              <a:gd name="adj" fmla="val 20758"/>
            </a:avLst>
          </a:prstGeom>
          <a:solidFill>
            <a:srgbClr val="8064A2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Ralentissement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 flux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dans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tronc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porte</a:t>
            </a: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hevron 6">
            <a:extLst>
              <a:ext uri="{FF2B5EF4-FFF2-40B4-BE49-F238E27FC236}">
                <a16:creationId xmlns:a16="http://schemas.microsoft.com/office/drawing/2014/main" id="{ADCE99B7-9C89-4857-93DE-D9C19FA8334F}"/>
              </a:ext>
            </a:extLst>
          </p:cNvPr>
          <p:cNvSpPr/>
          <p:nvPr/>
        </p:nvSpPr>
        <p:spPr>
          <a:xfrm>
            <a:off x="3387217" y="4102446"/>
            <a:ext cx="2305465" cy="1226432"/>
          </a:xfrm>
          <a:prstGeom prst="chevron">
            <a:avLst>
              <a:gd name="adj" fmla="val 20758"/>
            </a:avLst>
          </a:prstGeom>
          <a:solidFill>
            <a:srgbClr val="4BACC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13716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Augmentation des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résistances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vasculaires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intrahépatiques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Pentagon 7">
            <a:extLst>
              <a:ext uri="{FF2B5EF4-FFF2-40B4-BE49-F238E27FC236}">
                <a16:creationId xmlns:a16="http://schemas.microsoft.com/office/drawing/2014/main" id="{2F2544F3-7EFA-4498-83D0-3CA77F037700}"/>
              </a:ext>
            </a:extLst>
          </p:cNvPr>
          <p:cNvSpPr/>
          <p:nvPr/>
        </p:nvSpPr>
        <p:spPr>
          <a:xfrm>
            <a:off x="1723419" y="4102446"/>
            <a:ext cx="1937513" cy="1226432"/>
          </a:xfrm>
          <a:prstGeom prst="homePlate">
            <a:avLst>
              <a:gd name="adj" fmla="val 22102"/>
            </a:avLst>
          </a:prstGeom>
          <a:solidFill>
            <a:srgbClr val="F79646"/>
          </a:solidFill>
          <a:ln w="9525" cap="flat" cmpd="sng" algn="ctr">
            <a:noFill/>
            <a:prstDash val="solid"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txBody>
          <a:bodyPr vert="horz" lIns="68580" tIns="0" bIns="6858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Fibrose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037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52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D54263-BFCC-4541-8B6E-797DE0876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2" y="1965367"/>
            <a:ext cx="4037210" cy="314005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7C5C210-8D49-4586-B4EB-D85D9D874FC5}"/>
              </a:ext>
            </a:extLst>
          </p:cNvPr>
          <p:cNvSpPr txBox="1"/>
          <p:nvPr/>
        </p:nvSpPr>
        <p:spPr>
          <a:xfrm>
            <a:off x="900550" y="5205099"/>
            <a:ext cx="9907658" cy="1200329"/>
          </a:xfrm>
          <a:prstGeom prst="rect">
            <a:avLst/>
          </a:prstGeom>
          <a:noFill/>
          <a:ln w="19050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Dépôt de fibrose et modification de l’architecture intrahépatique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Augmentation des résistances vasculaires intrahépatiques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4A5F"/>
                </a:solidFill>
              </a:rPr>
              <a:t>Augmentation de la pression hydrostatique dans la veine porte</a:t>
            </a:r>
          </a:p>
        </p:txBody>
      </p:sp>
    </p:spTree>
    <p:extLst>
      <p:ext uri="{BB962C8B-B14F-4D97-AF65-F5344CB8AC3E}">
        <p14:creationId xmlns:p14="http://schemas.microsoft.com/office/powerpoint/2010/main" val="2928415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52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27" name="Oval 4">
            <a:extLst>
              <a:ext uri="{FF2B5EF4-FFF2-40B4-BE49-F238E27FC236}">
                <a16:creationId xmlns:a16="http://schemas.microsoft.com/office/drawing/2014/main" id="{D97C8105-4E08-4632-9A3D-BB8BC8F24FC5}"/>
              </a:ext>
            </a:extLst>
          </p:cNvPr>
          <p:cNvSpPr/>
          <p:nvPr/>
        </p:nvSpPr>
        <p:spPr>
          <a:xfrm>
            <a:off x="3930824" y="2183712"/>
            <a:ext cx="2268252" cy="2187243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B512D11C-C39F-4488-BE79-89E571E839E5}"/>
              </a:ext>
            </a:extLst>
          </p:cNvPr>
          <p:cNvSpPr/>
          <p:nvPr/>
        </p:nvSpPr>
        <p:spPr>
          <a:xfrm>
            <a:off x="3930824" y="2183712"/>
            <a:ext cx="2268252" cy="1970373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F0994450-DBE0-4EA0-AC4A-6AA6F903C2E0}"/>
              </a:ext>
            </a:extLst>
          </p:cNvPr>
          <p:cNvSpPr/>
          <p:nvPr/>
        </p:nvSpPr>
        <p:spPr>
          <a:xfrm rot="10800000">
            <a:off x="6199076" y="2037374"/>
            <a:ext cx="2268252" cy="2339415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8064A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220487B4-1786-438C-A823-C66558A85214}"/>
              </a:ext>
            </a:extLst>
          </p:cNvPr>
          <p:cNvSpPr/>
          <p:nvPr/>
        </p:nvSpPr>
        <p:spPr>
          <a:xfrm>
            <a:off x="8467328" y="2187655"/>
            <a:ext cx="2232248" cy="1971220"/>
          </a:xfrm>
          <a:prstGeom prst="arc">
            <a:avLst>
              <a:gd name="adj1" fmla="val 10766207"/>
              <a:gd name="adj2" fmla="val 0"/>
            </a:avLst>
          </a:prstGeom>
          <a:noFill/>
          <a:ln w="69850" cap="rnd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9070ACE-B90A-4953-9672-A93942501F3A}"/>
              </a:ext>
            </a:extLst>
          </p:cNvPr>
          <p:cNvSpPr/>
          <p:nvPr/>
        </p:nvSpPr>
        <p:spPr>
          <a:xfrm>
            <a:off x="4256552" y="2954314"/>
            <a:ext cx="1618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Ascite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A5E34E2-8A2D-4B46-9564-B32396B9A80C}"/>
              </a:ext>
            </a:extLst>
          </p:cNvPr>
          <p:cNvSpPr/>
          <p:nvPr/>
        </p:nvSpPr>
        <p:spPr>
          <a:xfrm>
            <a:off x="6416792" y="2739451"/>
            <a:ext cx="1906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Spléno-mégalie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1" name="Oval 19">
            <a:extLst>
              <a:ext uri="{FF2B5EF4-FFF2-40B4-BE49-F238E27FC236}">
                <a16:creationId xmlns:a16="http://schemas.microsoft.com/office/drawing/2014/main" id="{E3F498C3-3B75-4ECD-A85B-5A5FD6DB64A8}"/>
              </a:ext>
            </a:extLst>
          </p:cNvPr>
          <p:cNvSpPr/>
          <p:nvPr/>
        </p:nvSpPr>
        <p:spPr>
          <a:xfrm>
            <a:off x="8431324" y="2187655"/>
            <a:ext cx="2268252" cy="2187243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20">
            <a:extLst>
              <a:ext uri="{FF2B5EF4-FFF2-40B4-BE49-F238E27FC236}">
                <a16:creationId xmlns:a16="http://schemas.microsoft.com/office/drawing/2014/main" id="{273CD796-1D75-4D7F-A7E6-3784C7DB89EE}"/>
              </a:ext>
            </a:extLst>
          </p:cNvPr>
          <p:cNvSpPr/>
          <p:nvPr/>
        </p:nvSpPr>
        <p:spPr>
          <a:xfrm>
            <a:off x="6199076" y="2181391"/>
            <a:ext cx="2268252" cy="2187243"/>
          </a:xfrm>
          <a:prstGeom prst="ellipse">
            <a:avLst/>
          </a:prstGeom>
          <a:noFill/>
          <a:ln w="69850" cap="flat" cmpd="sng" algn="ctr">
            <a:solidFill>
              <a:srgbClr val="B2B2B2">
                <a:alpha val="3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96FF406-63BA-484A-B49D-C5D5028E884E}"/>
              </a:ext>
            </a:extLst>
          </p:cNvPr>
          <p:cNvSpPr/>
          <p:nvPr/>
        </p:nvSpPr>
        <p:spPr>
          <a:xfrm>
            <a:off x="8721048" y="2685446"/>
            <a:ext cx="1906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Circulation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collatérale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D54263-BFCC-4541-8B6E-797DE0876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2" y="1965367"/>
            <a:ext cx="4037210" cy="314005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7C5C210-8D49-4586-B4EB-D85D9D874FC5}"/>
              </a:ext>
            </a:extLst>
          </p:cNvPr>
          <p:cNvSpPr txBox="1"/>
          <p:nvPr/>
        </p:nvSpPr>
        <p:spPr>
          <a:xfrm>
            <a:off x="900550" y="5205099"/>
            <a:ext cx="9907658" cy="1200329"/>
          </a:xfrm>
          <a:prstGeom prst="rect">
            <a:avLst/>
          </a:prstGeom>
          <a:noFill/>
          <a:ln w="19050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Dépôt de fibrose et modification de l’architecture intrahépatique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Augmentation des résistances vasculaires intrahépatiques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4A5F"/>
                </a:solidFill>
              </a:rPr>
              <a:t>Augmentation de la pression hydrostatique dans la veine porte</a:t>
            </a:r>
          </a:p>
        </p:txBody>
      </p:sp>
    </p:spTree>
    <p:extLst>
      <p:ext uri="{BB962C8B-B14F-4D97-AF65-F5344CB8AC3E}">
        <p14:creationId xmlns:p14="http://schemas.microsoft.com/office/powerpoint/2010/main" val="123951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Ascite et </a:t>
            </a:r>
            <a:r>
              <a:rPr lang="fr-FR" sz="3200" dirty="0" err="1">
                <a:solidFill>
                  <a:srgbClr val="004A5F"/>
                </a:solidFill>
                <a:latin typeface="+mn-lt"/>
              </a:rPr>
              <a:t>oedèmes</a:t>
            </a:r>
            <a:r>
              <a:rPr lang="fr-FR" sz="3200" dirty="0">
                <a:solidFill>
                  <a:srgbClr val="004A5F"/>
                </a:solidFill>
                <a:latin typeface="+mn-lt"/>
              </a:rPr>
              <a:t> des membres inférieurs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52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51E2845C-D3BB-466E-B4D3-55075DD9F0B3}"/>
              </a:ext>
            </a:extLst>
          </p:cNvPr>
          <p:cNvSpPr txBox="1"/>
          <p:nvPr/>
        </p:nvSpPr>
        <p:spPr>
          <a:xfrm>
            <a:off x="1826840" y="1628801"/>
            <a:ext cx="84249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b="1" dirty="0">
                <a:solidFill>
                  <a:srgbClr val="004A5F"/>
                </a:solidFill>
              </a:rPr>
              <a:t>Ascite :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Augmentation du périmètre abdominal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Abdomen souvent distendu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Tympanisme </a:t>
            </a:r>
            <a:r>
              <a:rPr lang="fr-FR" sz="2400" dirty="0" err="1">
                <a:solidFill>
                  <a:srgbClr val="004A5F"/>
                </a:solidFill>
              </a:rPr>
              <a:t>périombilical</a:t>
            </a:r>
            <a:r>
              <a:rPr lang="fr-FR" sz="2400" dirty="0">
                <a:solidFill>
                  <a:srgbClr val="004A5F"/>
                </a:solidFill>
              </a:rPr>
              <a:t> (</a:t>
            </a:r>
            <a:r>
              <a:rPr lang="fr-FR" sz="2400" dirty="0" err="1">
                <a:solidFill>
                  <a:srgbClr val="004A5F"/>
                </a:solidFill>
              </a:rPr>
              <a:t>decubitus</a:t>
            </a:r>
            <a:r>
              <a:rPr lang="fr-FR" sz="2400" dirty="0">
                <a:solidFill>
                  <a:srgbClr val="004A5F"/>
                </a:solidFill>
              </a:rPr>
              <a:t>)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Matité déclive</a:t>
            </a:r>
          </a:p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endParaRPr lang="fr-FR" sz="2800" dirty="0">
              <a:solidFill>
                <a:srgbClr val="004A5F"/>
              </a:solidFill>
            </a:endParaRPr>
          </a:p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b="1" dirty="0" err="1">
                <a:solidFill>
                  <a:srgbClr val="004A5F"/>
                </a:solidFill>
              </a:rPr>
              <a:t>Oedèmes</a:t>
            </a:r>
            <a:r>
              <a:rPr lang="fr-FR" sz="2800" b="1" dirty="0">
                <a:solidFill>
                  <a:srgbClr val="004A5F"/>
                </a:solidFill>
              </a:rPr>
              <a:t> des membres inférieurs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Augmentation du volume des MI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Œdème mou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Prenant le godet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Déclives</a:t>
            </a:r>
          </a:p>
        </p:txBody>
      </p:sp>
      <p:pic>
        <p:nvPicPr>
          <p:cNvPr id="17" name="Picture 2" descr="C:\Users\Fanny\Pictures\clinique\ascite\P1030812.JPG">
            <a:extLst>
              <a:ext uri="{FF2B5EF4-FFF2-40B4-BE49-F238E27FC236}">
                <a16:creationId xmlns:a16="http://schemas.microsoft.com/office/drawing/2014/main" id="{C9A69385-1889-43DF-B0DD-F7CA51C6D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26799" y="2362155"/>
            <a:ext cx="3480386" cy="261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05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Circulation collatérale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52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8D29CC8A-5E5D-48FD-A835-61B832923C21}"/>
              </a:ext>
            </a:extLst>
          </p:cNvPr>
          <p:cNvSpPr txBox="1"/>
          <p:nvPr/>
        </p:nvSpPr>
        <p:spPr>
          <a:xfrm>
            <a:off x="1035616" y="1922213"/>
            <a:ext cx="856895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b="1" dirty="0">
                <a:solidFill>
                  <a:srgbClr val="004A5F"/>
                </a:solidFill>
              </a:rPr>
              <a:t>Voies de dérivation développées en réaction au ralentissement du flux portal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 err="1">
                <a:solidFill>
                  <a:srgbClr val="004A5F"/>
                </a:solidFill>
              </a:rPr>
              <a:t>Re</a:t>
            </a:r>
            <a:r>
              <a:rPr lang="fr-FR" sz="2400" dirty="0">
                <a:solidFill>
                  <a:srgbClr val="004A5F"/>
                </a:solidFill>
              </a:rPr>
              <a:t>-perméabilisation de la veine ombilicale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Veines visibles au niveau abdominal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endParaRPr lang="fr-FR" sz="2400" dirty="0">
              <a:solidFill>
                <a:srgbClr val="004A5F"/>
              </a:solidFill>
            </a:endParaRP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Développement de </a:t>
            </a:r>
            <a:r>
              <a:rPr lang="fr-FR" sz="2400" b="1" dirty="0">
                <a:solidFill>
                  <a:srgbClr val="004A5F"/>
                </a:solidFill>
              </a:rPr>
              <a:t>varices au niveau de l’œsophage</a:t>
            </a:r>
            <a:r>
              <a:rPr lang="fr-FR" sz="2400" dirty="0">
                <a:solidFill>
                  <a:srgbClr val="004A5F"/>
                </a:solidFill>
              </a:rPr>
              <a:t> (visibles uniquement en endoscopie)</a:t>
            </a:r>
          </a:p>
          <a:p>
            <a:pPr>
              <a:buClr>
                <a:srgbClr val="004A5F"/>
              </a:buClr>
            </a:pPr>
            <a:endParaRPr lang="fr-FR" sz="2800" dirty="0">
              <a:solidFill>
                <a:srgbClr val="004A5F"/>
              </a:solidFill>
            </a:endParaRPr>
          </a:p>
        </p:txBody>
      </p:sp>
      <p:pic>
        <p:nvPicPr>
          <p:cNvPr id="10" name="Picture 2" descr="Description de cette image, également commentée ci-après">
            <a:extLst>
              <a:ext uri="{FF2B5EF4-FFF2-40B4-BE49-F238E27FC236}">
                <a16:creationId xmlns:a16="http://schemas.microsoft.com/office/drawing/2014/main" id="{0B2C5EA6-FE54-41EE-BE0B-CB59956FD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840" y="4336057"/>
            <a:ext cx="2016224" cy="186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3BC1E59-742C-4404-BE26-E3F8184FCC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33200" y="1774228"/>
            <a:ext cx="3044957" cy="22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13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Autres signes d’hypertension portale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29C94728-3483-4B82-BDCC-9774863B8FC5}"/>
              </a:ext>
            </a:extLst>
          </p:cNvPr>
          <p:cNvSpPr txBox="1"/>
          <p:nvPr/>
        </p:nvSpPr>
        <p:spPr>
          <a:xfrm>
            <a:off x="826809" y="1052736"/>
            <a:ext cx="526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 :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clinique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5F5290A-EA89-44F8-8F31-8C7DBAB9506C}"/>
              </a:ext>
            </a:extLst>
          </p:cNvPr>
          <p:cNvSpPr txBox="1"/>
          <p:nvPr/>
        </p:nvSpPr>
        <p:spPr>
          <a:xfrm>
            <a:off x="2187760" y="1965715"/>
            <a:ext cx="842493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b="1" dirty="0">
                <a:solidFill>
                  <a:srgbClr val="004A5F"/>
                </a:solidFill>
              </a:rPr>
              <a:t>Splénomégalie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Témoigne du ralentissement du flux portal</a:t>
            </a:r>
          </a:p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endParaRPr lang="fr-FR" sz="2800" dirty="0">
              <a:solidFill>
                <a:srgbClr val="004A5F"/>
              </a:solidFill>
            </a:endParaRPr>
          </a:p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b="1" dirty="0">
                <a:solidFill>
                  <a:srgbClr val="004A5F"/>
                </a:solidFill>
              </a:rPr>
              <a:t>Erythrose </a:t>
            </a:r>
            <a:r>
              <a:rPr lang="fr-FR" sz="2800" b="1" dirty="0" err="1">
                <a:solidFill>
                  <a:srgbClr val="004A5F"/>
                </a:solidFill>
              </a:rPr>
              <a:t>palmo</a:t>
            </a:r>
            <a:r>
              <a:rPr lang="fr-FR" sz="2800" b="1" dirty="0">
                <a:solidFill>
                  <a:srgbClr val="004A5F"/>
                </a:solidFill>
              </a:rPr>
              <a:t>-plantaire </a:t>
            </a:r>
            <a:r>
              <a:rPr lang="fr-FR" sz="2800" dirty="0">
                <a:solidFill>
                  <a:srgbClr val="004A5F"/>
                </a:solidFill>
              </a:rPr>
              <a:t>(IHC?)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Témoigne d’une modification de la répartition de la vascularisation systémique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Erythrose des éminences thénars et hypothénars</a:t>
            </a:r>
          </a:p>
          <a:p>
            <a:pPr marL="914400" lvl="1" indent="-457200">
              <a:buClr>
                <a:srgbClr val="004A5F"/>
              </a:buClr>
              <a:buFont typeface="Wingdings" pitchFamily="2" charset="2"/>
              <a:buChar char="§"/>
            </a:pPr>
            <a:endParaRPr lang="fr-FR" sz="2400" dirty="0">
              <a:solidFill>
                <a:srgbClr val="004A5F"/>
              </a:solidFill>
            </a:endParaRPr>
          </a:p>
          <a:p>
            <a:pPr marL="457200" indent="-4572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b="1" dirty="0">
                <a:solidFill>
                  <a:srgbClr val="004A5F"/>
                </a:solidFill>
              </a:rPr>
              <a:t>Hippocratisme digital </a:t>
            </a:r>
            <a:r>
              <a:rPr lang="fr-FR" sz="2800" dirty="0">
                <a:solidFill>
                  <a:srgbClr val="004A5F"/>
                </a:solidFill>
              </a:rPr>
              <a:t>(non spécifique)</a:t>
            </a:r>
          </a:p>
        </p:txBody>
      </p:sp>
    </p:spTree>
    <p:extLst>
      <p:ext uri="{BB962C8B-B14F-4D97-AF65-F5344CB8AC3E}">
        <p14:creationId xmlns:p14="http://schemas.microsoft.com/office/powerpoint/2010/main" val="409541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Complications de cirrhose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EA91FC3A-2BC3-4F3A-9F3C-00876E454F65}"/>
              </a:ext>
            </a:extLst>
          </p:cNvPr>
          <p:cNvSpPr txBox="1"/>
          <p:nvPr/>
        </p:nvSpPr>
        <p:spPr>
          <a:xfrm>
            <a:off x="826809" y="1052736"/>
            <a:ext cx="5290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A5F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4A5F"/>
                </a:solidFill>
                <a:effectLst/>
                <a:uLnTx/>
                <a:uFillTx/>
              </a:rPr>
              <a:t>Hypertension portale : </a:t>
            </a:r>
            <a:r>
              <a:rPr lang="fr-FR" sz="2800" b="1" kern="0" dirty="0">
                <a:solidFill>
                  <a:srgbClr val="FF007B"/>
                </a:solidFill>
              </a:rPr>
              <a:t>b</a:t>
            </a:r>
            <a:r>
              <a:rPr kumimoji="0" lang="fr-FR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7B"/>
                </a:solidFill>
                <a:effectLst/>
                <a:uLnTx/>
                <a:uFillTx/>
              </a:rPr>
              <a:t>iologie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FF007B"/>
              </a:solidFill>
              <a:effectLst/>
              <a:uLnTx/>
              <a:uFillTx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D54263-BFCC-4541-8B6E-797DE0876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42" y="1965367"/>
            <a:ext cx="4037210" cy="314005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E94B69-D131-44A5-86CE-372C7454AACD}"/>
              </a:ext>
            </a:extLst>
          </p:cNvPr>
          <p:cNvSpPr/>
          <p:nvPr/>
        </p:nvSpPr>
        <p:spPr>
          <a:xfrm>
            <a:off x="3471924" y="1790254"/>
            <a:ext cx="756084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fr-FR" sz="2800" b="1" dirty="0">
                <a:solidFill>
                  <a:srgbClr val="004A5F"/>
                </a:solidFill>
              </a:rPr>
              <a:t>Thrombopénie</a:t>
            </a:r>
            <a:r>
              <a:rPr lang="fr-FR" sz="2800" dirty="0">
                <a:solidFill>
                  <a:srgbClr val="004A5F"/>
                </a:solidFill>
              </a:rPr>
              <a:t> = plaquettes inférieures à la normale</a:t>
            </a:r>
          </a:p>
          <a:p>
            <a:pPr marL="1828800" lvl="3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Reflet de la séquestration augmentées des plaquettes dans la rate en raison de la splénomégalie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Hyponatrémie, insuffisance rénale</a:t>
            </a:r>
          </a:p>
          <a:p>
            <a:pPr marL="1828800" lvl="3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Complications sévères de l’ascite</a:t>
            </a:r>
          </a:p>
        </p:txBody>
      </p:sp>
    </p:spTree>
    <p:extLst>
      <p:ext uri="{BB962C8B-B14F-4D97-AF65-F5344CB8AC3E}">
        <p14:creationId xmlns:p14="http://schemas.microsoft.com/office/powerpoint/2010/main" val="1900277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6B6CA8A-E3C8-46FB-B571-54E7610B7517}"/>
              </a:ext>
            </a:extLst>
          </p:cNvPr>
          <p:cNvSpPr txBox="1">
            <a:spLocks/>
          </p:cNvSpPr>
          <p:nvPr/>
        </p:nvSpPr>
        <p:spPr>
          <a:xfrm>
            <a:off x="1829240" y="1611664"/>
            <a:ext cx="8712968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fr-FR" b="1" dirty="0">
                <a:solidFill>
                  <a:srgbClr val="FF007B"/>
                </a:solidFill>
              </a:rPr>
              <a:t>Merci pour votre attention!!</a:t>
            </a:r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dirty="0"/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Des questions??</a:t>
            </a:r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fanny.lebosse@chu-lyon.fr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AC164A-E88C-45D7-8444-53A6773D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0"/>
            <a:ext cx="2562225" cy="1828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BD5279-9D3A-4C54-8107-EE4118373B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7593" y="0"/>
            <a:ext cx="2214407" cy="1497605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D332A25-71FE-49CB-9386-D1965C16931A}"/>
              </a:ext>
            </a:extLst>
          </p:cNvPr>
          <p:cNvSpPr txBox="1">
            <a:spLocks/>
          </p:cNvSpPr>
          <p:nvPr/>
        </p:nvSpPr>
        <p:spPr>
          <a:xfrm>
            <a:off x="475488" y="2020824"/>
            <a:ext cx="11109960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>
                <a:solidFill>
                  <a:srgbClr val="004A5F"/>
                </a:solidFill>
              </a:rPr>
              <a:t>Référentiel : Collège National des Enseignants d’HGE : </a:t>
            </a:r>
            <a:r>
              <a:rPr lang="fr-FR" sz="2000" dirty="0">
                <a:hlinkClick r:id="rId4"/>
              </a:rPr>
              <a:t>https://www.cours-officiels-r2c-hge.fr/</a:t>
            </a:r>
            <a:r>
              <a:rPr lang="fr-FR" sz="2000" dirty="0"/>
              <a:t> </a:t>
            </a:r>
          </a:p>
          <a:p>
            <a:pPr marL="0" indent="0">
              <a:buFont typeface="Arial" pitchFamily="34" charset="0"/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17372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Questions…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68D6E912-1622-4833-8DDA-83008B506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022" y="1120656"/>
            <a:ext cx="9823955" cy="461668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E7EA5B-7797-4529-8417-CFBAB75A19EA}"/>
              </a:ext>
            </a:extLst>
          </p:cNvPr>
          <p:cNvSpPr/>
          <p:nvPr/>
        </p:nvSpPr>
        <p:spPr>
          <a:xfrm>
            <a:off x="6592824" y="4233672"/>
            <a:ext cx="3877056" cy="694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725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Questions…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6E7EA5B-7797-4529-8417-CFBAB75A19EA}"/>
              </a:ext>
            </a:extLst>
          </p:cNvPr>
          <p:cNvSpPr/>
          <p:nvPr/>
        </p:nvSpPr>
        <p:spPr>
          <a:xfrm>
            <a:off x="6592824" y="4233672"/>
            <a:ext cx="3877056" cy="694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81A493-9ABF-4B2B-A154-3FDC18EDC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49" y="1202301"/>
            <a:ext cx="10725701" cy="525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9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Questions…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6E7EA5B-7797-4529-8417-CFBAB75A19EA}"/>
              </a:ext>
            </a:extLst>
          </p:cNvPr>
          <p:cNvSpPr/>
          <p:nvPr/>
        </p:nvSpPr>
        <p:spPr>
          <a:xfrm>
            <a:off x="6592824" y="4233672"/>
            <a:ext cx="3877056" cy="694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F452ED-0AA5-46C5-8B33-F806411E8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05" y="1190034"/>
            <a:ext cx="10380379" cy="542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58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Pathologie du foie : définitions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0728CCCA-98B4-40CF-B9B0-EC3FAD53C7E7}"/>
              </a:ext>
            </a:extLst>
          </p:cNvPr>
          <p:cNvSpPr txBox="1"/>
          <p:nvPr/>
        </p:nvSpPr>
        <p:spPr>
          <a:xfrm>
            <a:off x="539552" y="1268760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Toute pathologie affectant le foie</a:t>
            </a:r>
          </a:p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endParaRPr lang="fr-FR" sz="2800" dirty="0">
              <a:solidFill>
                <a:srgbClr val="004A5F"/>
              </a:solidFill>
            </a:endParaRPr>
          </a:p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Par une atteinte directe ou indirecte… 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Destruction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Environnement inflammatoire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Environnement hypoxique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endParaRPr lang="fr-FR" sz="2800" dirty="0">
              <a:solidFill>
                <a:srgbClr val="004A5F"/>
              </a:solidFill>
            </a:endParaRPr>
          </a:p>
          <a:p>
            <a:pPr marL="342900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800" dirty="0">
                <a:solidFill>
                  <a:srgbClr val="004A5F"/>
                </a:solidFill>
              </a:rPr>
              <a:t>…de ses composants 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Hépatocytes</a:t>
            </a: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 err="1">
                <a:solidFill>
                  <a:srgbClr val="004A5F"/>
                </a:solidFill>
              </a:rPr>
              <a:t>Cholangiocytes</a:t>
            </a:r>
            <a:endParaRPr lang="fr-FR" sz="2400" dirty="0">
              <a:solidFill>
                <a:srgbClr val="004A5F"/>
              </a:solidFill>
            </a:endParaRPr>
          </a:p>
          <a:p>
            <a:pPr marL="800100" lvl="1" indent="-342900">
              <a:buClr>
                <a:srgbClr val="004A5F"/>
              </a:buClr>
              <a:buFont typeface="Wingdings" pitchFamily="2" charset="2"/>
              <a:buChar char="§"/>
            </a:pPr>
            <a:r>
              <a:rPr lang="fr-FR" sz="2400" dirty="0">
                <a:solidFill>
                  <a:srgbClr val="004A5F"/>
                </a:solidFill>
              </a:rPr>
              <a:t>Sinusoïdes hépatique</a:t>
            </a:r>
            <a:endParaRPr lang="fr-FR" sz="2800" dirty="0">
              <a:solidFill>
                <a:srgbClr val="004A5F"/>
              </a:solidFill>
            </a:endParaRPr>
          </a:p>
          <a:p>
            <a:pPr>
              <a:buClr>
                <a:srgbClr val="004A5F"/>
              </a:buClr>
            </a:pPr>
            <a:endParaRPr lang="fr-FR" sz="2800" dirty="0">
              <a:solidFill>
                <a:srgbClr val="004A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B99390B-5BC3-45D0-9376-A16B6118B83F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aiguë</a:t>
            </a:r>
          </a:p>
        </p:txBody>
      </p:sp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1" y="967668"/>
            <a:ext cx="914447" cy="939848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5989" y="2162048"/>
            <a:ext cx="1387509" cy="38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30D9EE-80A8-4296-B009-CA436D51A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59" y="881436"/>
            <a:ext cx="1028412" cy="10260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8AAD89-3AE7-40DE-9947-A6DC1F603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58" y="1680797"/>
            <a:ext cx="710888" cy="863767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22" name="Flèche droite 9">
            <a:extLst>
              <a:ext uri="{FF2B5EF4-FFF2-40B4-BE49-F238E27FC236}">
                <a16:creationId xmlns:a16="http://schemas.microsoft.com/office/drawing/2014/main" id="{921E518F-6ADE-44E7-ACA5-6DD95049E581}"/>
              </a:ext>
            </a:extLst>
          </p:cNvPr>
          <p:cNvSpPr/>
          <p:nvPr/>
        </p:nvSpPr>
        <p:spPr>
          <a:xfrm rot="1820472" flipV="1">
            <a:off x="6714770" y="3927376"/>
            <a:ext cx="906576" cy="449344"/>
          </a:xfrm>
          <a:prstGeom prst="rightArrow">
            <a:avLst/>
          </a:prstGeom>
          <a:solidFill>
            <a:srgbClr val="FF007B"/>
          </a:solidFill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A720E24-E252-4A8C-9CB3-5EEF377CB23D}"/>
              </a:ext>
            </a:extLst>
          </p:cNvPr>
          <p:cNvSpPr txBox="1"/>
          <p:nvPr/>
        </p:nvSpPr>
        <p:spPr>
          <a:xfrm>
            <a:off x="8249598" y="4546343"/>
            <a:ext cx="371862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Destruction massive des hépatocytes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Insuffisance hépatique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7B"/>
                </a:solidFill>
              </a:rPr>
              <a:t>Décès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71FA4B3-E335-4640-87AC-C05279A1D2C4}"/>
              </a:ext>
            </a:extLst>
          </p:cNvPr>
          <p:cNvSpPr txBox="1"/>
          <p:nvPr/>
        </p:nvSpPr>
        <p:spPr>
          <a:xfrm>
            <a:off x="5259346" y="4788203"/>
            <a:ext cx="109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4A5F"/>
                </a:solidFill>
              </a:rPr>
              <a:t>Foie sain</a:t>
            </a:r>
          </a:p>
        </p:txBody>
      </p:sp>
    </p:spTree>
    <p:extLst>
      <p:ext uri="{BB962C8B-B14F-4D97-AF65-F5344CB8AC3E}">
        <p14:creationId xmlns:p14="http://schemas.microsoft.com/office/powerpoint/2010/main" val="411181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1" y="967668"/>
            <a:ext cx="914447" cy="939848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5989" y="2162048"/>
            <a:ext cx="1387509" cy="38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30D9EE-80A8-4296-B009-CA436D51A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59" y="881436"/>
            <a:ext cx="1028412" cy="10260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8AAD89-3AE7-40DE-9947-A6DC1F603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58" y="1680797"/>
            <a:ext cx="710888" cy="863767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26" name="Titre 1">
            <a:extLst>
              <a:ext uri="{FF2B5EF4-FFF2-40B4-BE49-F238E27FC236}">
                <a16:creationId xmlns:a16="http://schemas.microsoft.com/office/drawing/2014/main" id="{3061EEF2-1935-49B0-8411-E442EB8BD579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aiguë</a:t>
            </a:r>
          </a:p>
        </p:txBody>
      </p:sp>
      <p:sp>
        <p:nvSpPr>
          <p:cNvPr id="27" name="Flèche droite 9">
            <a:extLst>
              <a:ext uri="{FF2B5EF4-FFF2-40B4-BE49-F238E27FC236}">
                <a16:creationId xmlns:a16="http://schemas.microsoft.com/office/drawing/2014/main" id="{E4D8EF08-628A-40E6-A530-050746DE9E53}"/>
              </a:ext>
            </a:extLst>
          </p:cNvPr>
          <p:cNvSpPr/>
          <p:nvPr/>
        </p:nvSpPr>
        <p:spPr>
          <a:xfrm rot="1820472" flipV="1">
            <a:off x="6714770" y="3927376"/>
            <a:ext cx="906576" cy="449344"/>
          </a:xfrm>
          <a:prstGeom prst="rightArrow">
            <a:avLst/>
          </a:prstGeom>
          <a:solidFill>
            <a:srgbClr val="FF007B"/>
          </a:solidFill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0ECBECE-A423-49E6-8AF4-88B176C4EE10}"/>
              </a:ext>
            </a:extLst>
          </p:cNvPr>
          <p:cNvSpPr txBox="1"/>
          <p:nvPr/>
        </p:nvSpPr>
        <p:spPr>
          <a:xfrm>
            <a:off x="8249598" y="4546343"/>
            <a:ext cx="371862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Destruction massive des hépatocytes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Insuffisance hépatique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7B"/>
                </a:solidFill>
              </a:rPr>
              <a:t>Décès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E56FDD05-6D1F-445F-A1CF-1295815D7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284" y="2214892"/>
            <a:ext cx="1799031" cy="1033815"/>
          </a:xfrm>
          <a:prstGeom prst="rect">
            <a:avLst/>
          </a:prstGeom>
        </p:spPr>
      </p:pic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EEC0A8C1-5364-401F-8E55-DCEFB8BE6E1B}"/>
              </a:ext>
            </a:extLst>
          </p:cNvPr>
          <p:cNvCxnSpPr/>
          <p:nvPr/>
        </p:nvCxnSpPr>
        <p:spPr>
          <a:xfrm flipH="1">
            <a:off x="9632241" y="2025208"/>
            <a:ext cx="1131896" cy="1420900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9D47030E-A07C-4E52-93B0-F5BC49A6C80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/>
        </p:blipFill>
        <p:spPr>
          <a:xfrm>
            <a:off x="8155293" y="3673857"/>
            <a:ext cx="1681185" cy="59863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417FE4E-CD76-4471-B919-3A109FC966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720" y="3635792"/>
            <a:ext cx="1996155" cy="626485"/>
          </a:xfrm>
          <a:prstGeom prst="rect">
            <a:avLst/>
          </a:prstGeom>
        </p:spPr>
      </p:pic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4642404F-8711-4E04-917A-DBCBC8BA90CB}"/>
              </a:ext>
            </a:extLst>
          </p:cNvPr>
          <p:cNvCxnSpPr>
            <a:cxnSpLocks/>
          </p:cNvCxnSpPr>
          <p:nvPr/>
        </p:nvCxnSpPr>
        <p:spPr>
          <a:xfrm flipH="1">
            <a:off x="8636307" y="353808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FC6EAAF-AC35-4519-BD04-55F8961F40A2}"/>
              </a:ext>
            </a:extLst>
          </p:cNvPr>
          <p:cNvCxnSpPr>
            <a:cxnSpLocks/>
          </p:cNvCxnSpPr>
          <p:nvPr/>
        </p:nvCxnSpPr>
        <p:spPr>
          <a:xfrm flipH="1">
            <a:off x="10643753" y="354995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2B461A39-70DB-483C-A20F-B9C44BC50CA3}"/>
              </a:ext>
            </a:extLst>
          </p:cNvPr>
          <p:cNvSpPr txBox="1"/>
          <p:nvPr/>
        </p:nvSpPr>
        <p:spPr>
          <a:xfrm>
            <a:off x="5259346" y="4788203"/>
            <a:ext cx="109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4A5F"/>
                </a:solidFill>
              </a:rPr>
              <a:t>Foie sain</a:t>
            </a:r>
          </a:p>
        </p:txBody>
      </p:sp>
    </p:spTree>
    <p:extLst>
      <p:ext uri="{BB962C8B-B14F-4D97-AF65-F5344CB8AC3E}">
        <p14:creationId xmlns:p14="http://schemas.microsoft.com/office/powerpoint/2010/main" val="1659178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7">
            <a:extLst>
              <a:ext uri="{FF2B5EF4-FFF2-40B4-BE49-F238E27FC236}">
                <a16:creationId xmlns:a16="http://schemas.microsoft.com/office/drawing/2014/main" id="{4A3990F1-C964-4CEE-AF55-4896E1B7C432}"/>
              </a:ext>
            </a:extLst>
          </p:cNvPr>
          <p:cNvCxnSpPr>
            <a:cxnSpLocks/>
          </p:cNvCxnSpPr>
          <p:nvPr/>
        </p:nvCxnSpPr>
        <p:spPr>
          <a:xfrm>
            <a:off x="0" y="836712"/>
            <a:ext cx="12192000" cy="0"/>
          </a:xfrm>
          <a:prstGeom prst="line">
            <a:avLst/>
          </a:prstGeom>
          <a:ln w="19050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A2931A-AF42-4034-B181-F791EF72DDB3}"/>
              </a:ext>
            </a:extLst>
          </p:cNvPr>
          <p:cNvSpPr txBox="1"/>
          <p:nvPr/>
        </p:nvSpPr>
        <p:spPr>
          <a:xfrm>
            <a:off x="10177800" y="199935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rgbClr val="FF007B"/>
                </a:solidFill>
              </a:rPr>
              <a:t>Rang A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36005F4-9309-42ED-805F-77EBE3D82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320" b="61326" l="38536" r="64986">
                        <a14:foregroundMark x1="39848" y1="39871" x2="38260" y2="48343"/>
                        <a14:foregroundMark x1="38260" y1="48343" x2="39019" y2="57551"/>
                        <a14:foregroundMark x1="39019" y1="57551" x2="39710" y2="40055"/>
                        <a14:foregroundMark x1="39710" y1="40055" x2="39710" y2="40055"/>
                        <a14:foregroundMark x1="38536" y1="41805" x2="38881" y2="58195"/>
                        <a14:foregroundMark x1="65193" y1="37753" x2="65193" y2="37753"/>
                        <a14:foregroundMark x1="51381" y1="34070" x2="51381" y2="34070"/>
                        <a14:foregroundMark x1="53936" y1="32965" x2="53936" y2="32965"/>
                        <a14:foregroundMark x1="51865" y1="32320" x2="51865" y2="32320"/>
                        <a14:foregroundMark x1="54282" y1="33057" x2="54282" y2="33057"/>
                        <a14:foregroundMark x1="54282" y1="32597" x2="54282" y2="32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91" t="31472" r="31877" b="35357"/>
          <a:stretch/>
        </p:blipFill>
        <p:spPr>
          <a:xfrm>
            <a:off x="4176951" y="2611147"/>
            <a:ext cx="2899720" cy="22951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05A6A4-C9FA-493D-8945-51FB9171C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11" y="967668"/>
            <a:ext cx="914447" cy="939848"/>
          </a:xfrm>
          <a:prstGeom prst="rect">
            <a:avLst/>
          </a:prstGeom>
        </p:spPr>
      </p:pic>
      <p:pic>
        <p:nvPicPr>
          <p:cNvPr id="11" name="Picture 6" descr="veine">
            <a:extLst>
              <a:ext uri="{FF2B5EF4-FFF2-40B4-BE49-F238E27FC236}">
                <a16:creationId xmlns:a16="http://schemas.microsoft.com/office/drawing/2014/main" id="{3F8281C6-998C-4AB7-A318-A9DF02EE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45989" y="2162048"/>
            <a:ext cx="1387509" cy="38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30D9EE-80A8-4296-B009-CA436D51A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59" y="881436"/>
            <a:ext cx="1028412" cy="10260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8AAD89-3AE7-40DE-9947-A6DC1F603D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58" y="1680797"/>
            <a:ext cx="710888" cy="863767"/>
          </a:xfrm>
          <a:prstGeom prst="rect">
            <a:avLst/>
          </a:pr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id="{710EC03A-2178-485F-B088-1231D4B2CF07}"/>
              </a:ext>
            </a:extLst>
          </p:cNvPr>
          <p:cNvSpPr/>
          <p:nvPr/>
        </p:nvSpPr>
        <p:spPr>
          <a:xfrm rot="19402779">
            <a:off x="1773055" y="1420781"/>
            <a:ext cx="3393119" cy="4802458"/>
          </a:xfrm>
          <a:prstGeom prst="arc">
            <a:avLst/>
          </a:prstGeom>
          <a:ln w="28575">
            <a:solidFill>
              <a:srgbClr val="FF007B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FB8178A-556F-4977-82C2-F41F2C697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4724">
            <a:off x="3489814" y="2145419"/>
            <a:ext cx="723937" cy="78744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4A9FC78-11C5-4C0E-82C8-E2B4A4C9E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538" y="99353"/>
            <a:ext cx="649227" cy="66283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7A1E10-03D4-4727-8218-3DF481B93E46}"/>
              </a:ext>
            </a:extLst>
          </p:cNvPr>
          <p:cNvSpPr txBox="1"/>
          <p:nvPr/>
        </p:nvSpPr>
        <p:spPr>
          <a:xfrm>
            <a:off x="202298" y="4723080"/>
            <a:ext cx="4672315" cy="2031325"/>
          </a:xfrm>
          <a:prstGeom prst="rect">
            <a:avLst/>
          </a:prstGeom>
          <a:solidFill>
            <a:srgbClr val="FFC1DF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A5F"/>
                </a:solidFill>
              </a:rPr>
              <a:t>Signes cliniques si hépatite aigue sévère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4A5F"/>
                </a:solidFill>
              </a:rPr>
              <a:t>Ictère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b="1" u="sng" dirty="0">
                <a:solidFill>
                  <a:srgbClr val="004A5F"/>
                </a:solidFill>
              </a:rPr>
              <a:t>Encéphalopathie hépatique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Confusion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Obnubilation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 err="1">
                <a:solidFill>
                  <a:srgbClr val="004A5F"/>
                </a:solidFill>
              </a:rPr>
              <a:t>Asterixis</a:t>
            </a:r>
            <a:endParaRPr lang="fr-FR" i="1" dirty="0">
              <a:solidFill>
                <a:srgbClr val="004A5F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4A5F"/>
                </a:solidFill>
              </a:rPr>
              <a:t>Coma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3A959C5-5B38-44D5-A79E-254137C7FF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31" y="3609943"/>
            <a:ext cx="1120479" cy="1097411"/>
          </a:xfrm>
          <a:prstGeom prst="rect">
            <a:avLst/>
          </a:prstGeom>
        </p:spPr>
      </p:pic>
      <p:sp>
        <p:nvSpPr>
          <p:cNvPr id="26" name="Titre 1">
            <a:extLst>
              <a:ext uri="{FF2B5EF4-FFF2-40B4-BE49-F238E27FC236}">
                <a16:creationId xmlns:a16="http://schemas.microsoft.com/office/drawing/2014/main" id="{EA23EE1E-5BE6-47A7-8362-4893CC716B56}"/>
              </a:ext>
            </a:extLst>
          </p:cNvPr>
          <p:cNvSpPr txBox="1">
            <a:spLocks/>
          </p:cNvSpPr>
          <p:nvPr/>
        </p:nvSpPr>
        <p:spPr>
          <a:xfrm>
            <a:off x="1826840" y="1166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rgbClr val="004A5F"/>
                </a:solidFill>
                <a:latin typeface="+mn-lt"/>
              </a:rPr>
              <a:t>Hépatite aiguë</a:t>
            </a:r>
          </a:p>
        </p:txBody>
      </p:sp>
      <p:sp>
        <p:nvSpPr>
          <p:cNvPr id="27" name="Flèche droite 9">
            <a:extLst>
              <a:ext uri="{FF2B5EF4-FFF2-40B4-BE49-F238E27FC236}">
                <a16:creationId xmlns:a16="http://schemas.microsoft.com/office/drawing/2014/main" id="{2F1CC701-B2FA-4F9A-84A2-B5D3C5D2BEB4}"/>
              </a:ext>
            </a:extLst>
          </p:cNvPr>
          <p:cNvSpPr/>
          <p:nvPr/>
        </p:nvSpPr>
        <p:spPr>
          <a:xfrm rot="1820472" flipV="1">
            <a:off x="6714770" y="3927376"/>
            <a:ext cx="906576" cy="449344"/>
          </a:xfrm>
          <a:prstGeom prst="rightArrow">
            <a:avLst/>
          </a:prstGeom>
          <a:solidFill>
            <a:srgbClr val="FF007B"/>
          </a:solidFill>
          <a:ln>
            <a:solidFill>
              <a:srgbClr val="FF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AE97EB2-D45E-481C-BF8A-3B2C6957BF05}"/>
              </a:ext>
            </a:extLst>
          </p:cNvPr>
          <p:cNvSpPr txBox="1"/>
          <p:nvPr/>
        </p:nvSpPr>
        <p:spPr>
          <a:xfrm>
            <a:off x="8249598" y="4546343"/>
            <a:ext cx="3718626" cy="15696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7B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Destruction massive des hépatocytes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4A5F"/>
                </a:solidFill>
              </a:rPr>
              <a:t>Insuffisance hépatique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007B"/>
                </a:solidFill>
              </a:rPr>
              <a:t>Décès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5745957-A10F-4FA4-A9E0-3B7255E2EF0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284" y="2214892"/>
            <a:ext cx="1799031" cy="1033815"/>
          </a:xfrm>
          <a:prstGeom prst="rect">
            <a:avLst/>
          </a:prstGeom>
        </p:spPr>
      </p:pic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A828496D-50FD-4603-90B5-4321A464FDFC}"/>
              </a:ext>
            </a:extLst>
          </p:cNvPr>
          <p:cNvCxnSpPr/>
          <p:nvPr/>
        </p:nvCxnSpPr>
        <p:spPr>
          <a:xfrm flipH="1">
            <a:off x="9632241" y="2025208"/>
            <a:ext cx="1131896" cy="1420900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08B66D78-FC35-46AB-BC70-0134E264AA4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5"/>
          <a:stretch/>
        </p:blipFill>
        <p:spPr>
          <a:xfrm>
            <a:off x="8155293" y="3673857"/>
            <a:ext cx="1681185" cy="59863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530EE60-ADB8-401B-A5AE-0769FC9D0A4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720" y="3635792"/>
            <a:ext cx="1996155" cy="626485"/>
          </a:xfrm>
          <a:prstGeom prst="rect">
            <a:avLst/>
          </a:prstGeom>
        </p:spPr>
      </p:pic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D1BE87D8-7BD6-46C8-ABBC-C2A02A2C0E38}"/>
              </a:ext>
            </a:extLst>
          </p:cNvPr>
          <p:cNvCxnSpPr>
            <a:cxnSpLocks/>
          </p:cNvCxnSpPr>
          <p:nvPr/>
        </p:nvCxnSpPr>
        <p:spPr>
          <a:xfrm flipH="1">
            <a:off x="8636307" y="353808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D2E0937-E411-41D1-8336-57FA3A3B557F}"/>
              </a:ext>
            </a:extLst>
          </p:cNvPr>
          <p:cNvCxnSpPr>
            <a:cxnSpLocks/>
          </p:cNvCxnSpPr>
          <p:nvPr/>
        </p:nvCxnSpPr>
        <p:spPr>
          <a:xfrm flipH="1">
            <a:off x="10643753" y="3549950"/>
            <a:ext cx="641977" cy="860616"/>
          </a:xfrm>
          <a:prstGeom prst="line">
            <a:avLst/>
          </a:prstGeom>
          <a:ln w="28575">
            <a:solidFill>
              <a:srgbClr val="FF0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2E4A2FC7-893A-420A-86F2-4F4D821511D1}"/>
              </a:ext>
            </a:extLst>
          </p:cNvPr>
          <p:cNvSpPr txBox="1"/>
          <p:nvPr/>
        </p:nvSpPr>
        <p:spPr>
          <a:xfrm>
            <a:off x="5259346" y="4788203"/>
            <a:ext cx="1098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4A5F"/>
                </a:solidFill>
              </a:rPr>
              <a:t>Foie sain</a:t>
            </a:r>
          </a:p>
        </p:txBody>
      </p:sp>
    </p:spTree>
    <p:extLst>
      <p:ext uri="{BB962C8B-B14F-4D97-AF65-F5344CB8AC3E}">
        <p14:creationId xmlns:p14="http://schemas.microsoft.com/office/powerpoint/2010/main" val="26436631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846</Words>
  <Application>Microsoft Office PowerPoint</Application>
  <PresentationFormat>Grand écran</PresentationFormat>
  <Paragraphs>265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LEBOSSE, Fanny</dc:creator>
  <cp:lastModifiedBy>LEBOSSE, Fanny</cp:lastModifiedBy>
  <cp:revision>12</cp:revision>
  <dcterms:created xsi:type="dcterms:W3CDTF">2026-09-04T10:55:12Z</dcterms:created>
  <dcterms:modified xsi:type="dcterms:W3CDTF">2026-09-04T13:23:08Z</dcterms:modified>
</cp:coreProperties>
</file>