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tiff" ContentType="image/tiff"/>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79"/>
  </p:notesMasterIdLst>
  <p:sldIdLst>
    <p:sldId id="256" r:id="rId2"/>
    <p:sldId id="301" r:id="rId3"/>
    <p:sldId id="258" r:id="rId4"/>
    <p:sldId id="259" r:id="rId5"/>
    <p:sldId id="345" r:id="rId6"/>
    <p:sldId id="309" r:id="rId7"/>
    <p:sldId id="310" r:id="rId8"/>
    <p:sldId id="335" r:id="rId9"/>
    <p:sldId id="334" r:id="rId10"/>
    <p:sldId id="336" r:id="rId11"/>
    <p:sldId id="337" r:id="rId12"/>
    <p:sldId id="314" r:id="rId13"/>
    <p:sldId id="327" r:id="rId14"/>
    <p:sldId id="341" r:id="rId15"/>
    <p:sldId id="302" r:id="rId16"/>
    <p:sldId id="266" r:id="rId17"/>
    <p:sldId id="269" r:id="rId18"/>
    <p:sldId id="363" r:id="rId19"/>
    <p:sldId id="359" r:id="rId20"/>
    <p:sldId id="270" r:id="rId21"/>
    <p:sldId id="329" r:id="rId22"/>
    <p:sldId id="324" r:id="rId23"/>
    <p:sldId id="342" r:id="rId24"/>
    <p:sldId id="323" r:id="rId25"/>
    <p:sldId id="344" r:id="rId26"/>
    <p:sldId id="347" r:id="rId27"/>
    <p:sldId id="325" r:id="rId28"/>
    <p:sldId id="349" r:id="rId29"/>
    <p:sldId id="305" r:id="rId30"/>
    <p:sldId id="271" r:id="rId31"/>
    <p:sldId id="319" r:id="rId32"/>
    <p:sldId id="275" r:id="rId33"/>
    <p:sldId id="316" r:id="rId34"/>
    <p:sldId id="326" r:id="rId35"/>
    <p:sldId id="338" r:id="rId36"/>
    <p:sldId id="339" r:id="rId37"/>
    <p:sldId id="304" r:id="rId38"/>
    <p:sldId id="277" r:id="rId39"/>
    <p:sldId id="350" r:id="rId40"/>
    <p:sldId id="351" r:id="rId41"/>
    <p:sldId id="352" r:id="rId42"/>
    <p:sldId id="278" r:id="rId43"/>
    <p:sldId id="353" r:id="rId44"/>
    <p:sldId id="355" r:id="rId45"/>
    <p:sldId id="354" r:id="rId46"/>
    <p:sldId id="276" r:id="rId47"/>
    <p:sldId id="356" r:id="rId48"/>
    <p:sldId id="362" r:id="rId49"/>
    <p:sldId id="357" r:id="rId50"/>
    <p:sldId id="361" r:id="rId51"/>
    <p:sldId id="279" r:id="rId52"/>
    <p:sldId id="328" r:id="rId53"/>
    <p:sldId id="280" r:id="rId54"/>
    <p:sldId id="303" r:id="rId55"/>
    <p:sldId id="330" r:id="rId56"/>
    <p:sldId id="365" r:id="rId57"/>
    <p:sldId id="331" r:id="rId58"/>
    <p:sldId id="282" r:id="rId59"/>
    <p:sldId id="346" r:id="rId60"/>
    <p:sldId id="320" r:id="rId61"/>
    <p:sldId id="283" r:id="rId62"/>
    <p:sldId id="332" r:id="rId63"/>
    <p:sldId id="306" r:id="rId64"/>
    <p:sldId id="340" r:id="rId65"/>
    <p:sldId id="322" r:id="rId66"/>
    <p:sldId id="287" r:id="rId67"/>
    <p:sldId id="358" r:id="rId68"/>
    <p:sldId id="297" r:id="rId69"/>
    <p:sldId id="321" r:id="rId70"/>
    <p:sldId id="290" r:id="rId71"/>
    <p:sldId id="360" r:id="rId72"/>
    <p:sldId id="293" r:id="rId73"/>
    <p:sldId id="289" r:id="rId74"/>
    <p:sldId id="292" r:id="rId75"/>
    <p:sldId id="294" r:id="rId76"/>
    <p:sldId id="296" r:id="rId77"/>
    <p:sldId id="300" r:id="rId78"/>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44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3883" autoAdjust="0"/>
  </p:normalViewPr>
  <p:slideViewPr>
    <p:cSldViewPr snapToGrid="0" snapToObjects="1">
      <p:cViewPr varScale="1">
        <p:scale>
          <a:sx n="64" d="100"/>
          <a:sy n="64" d="100"/>
        </p:scale>
        <p:origin x="1268" y="56"/>
      </p:cViewPr>
      <p:guideLst>
        <p:guide orient="horz" pos="2160"/>
        <p:guide pos="2880"/>
      </p:guideLst>
    </p:cSldViewPr>
  </p:slideViewPr>
  <p:notesTextViewPr>
    <p:cViewPr>
      <p:scale>
        <a:sx n="3" d="2"/>
        <a:sy n="3" d="2"/>
      </p:scale>
      <p:origin x="0" y="0"/>
    </p:cViewPr>
  </p:notesTextViewPr>
  <p:sorterViewPr>
    <p:cViewPr varScale="1">
      <p:scale>
        <a:sx n="1" d="1"/>
        <a:sy n="1" d="1"/>
      </p:scale>
      <p:origin x="0" y="-418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92C352-028B-4E1A-8570-1578EDE8D5D9}" type="datetimeFigureOut">
              <a:rPr lang="fr-FR" smtClean="0"/>
              <a:t>05/09/2026</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E6947B-EFD3-4FC3-9DE8-A00EFAF3BB73}" type="slidenum">
              <a:rPr lang="fr-FR" smtClean="0"/>
              <a:t>‹N°›</a:t>
            </a:fld>
            <a:endParaRPr lang="fr-FR"/>
          </a:p>
        </p:txBody>
      </p:sp>
    </p:spTree>
    <p:extLst>
      <p:ext uri="{BB962C8B-B14F-4D97-AF65-F5344CB8AC3E}">
        <p14:creationId xmlns:p14="http://schemas.microsoft.com/office/powerpoint/2010/main" val="31806260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7E6947B-EFD3-4FC3-9DE8-A00EFAF3BB73}" type="slidenum">
              <a:rPr lang="fr-FR" smtClean="0"/>
              <a:t>10</a:t>
            </a:fld>
            <a:endParaRPr lang="fr-FR"/>
          </a:p>
        </p:txBody>
      </p:sp>
    </p:spTree>
    <p:extLst>
      <p:ext uri="{BB962C8B-B14F-4D97-AF65-F5344CB8AC3E}">
        <p14:creationId xmlns:p14="http://schemas.microsoft.com/office/powerpoint/2010/main" val="15385628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Titre et contenu">
    <p:spTree>
      <p:nvGrpSpPr>
        <p:cNvPr id="1" name=""/>
        <p:cNvGrpSpPr/>
        <p:nvPr/>
      </p:nvGrpSpPr>
      <p:grpSpPr>
        <a:xfrm>
          <a:off x="0" y="0"/>
          <a:ext cx="0" cy="0"/>
          <a:chOff x="0" y="0"/>
          <a:chExt cx="0" cy="0"/>
        </a:xfrm>
      </p:grpSpPr>
      <p:sp>
        <p:nvSpPr>
          <p:cNvPr id="5" name="Holder 2"/>
          <p:cNvSpPr>
            <a:spLocks noGrp="1"/>
          </p:cNvSpPr>
          <p:nvPr>
            <p:ph type="title"/>
          </p:nvPr>
        </p:nvSpPr>
        <p:spPr>
          <a:xfrm>
            <a:off x="0" y="173734"/>
            <a:ext cx="9144000" cy="623709"/>
          </a:xfrm>
        </p:spPr>
        <p:txBody>
          <a:bodyPr lIns="0" tIns="0" rIns="0" bIns="0"/>
          <a:lstStyle>
            <a:lvl1pPr>
              <a:defRPr sz="1800" b="1" i="0">
                <a:solidFill>
                  <a:srgbClr val="002448"/>
                </a:solidFill>
                <a:latin typeface="Calibri"/>
                <a:cs typeface="Calibri"/>
              </a:defRPr>
            </a:lvl1pPr>
          </a:lstStyle>
          <a:p>
            <a:r>
              <a:rPr lang="fr-FR" smtClean="0"/>
              <a:t>Modifiez le style du titre</a:t>
            </a:r>
            <a:endParaRPr dirty="0"/>
          </a:p>
        </p:txBody>
      </p:sp>
      <p:sp>
        <p:nvSpPr>
          <p:cNvPr id="21" name="Texte niveau 1…"/>
          <p:cNvSpPr txBox="1">
            <a:spLocks noGrp="1"/>
          </p:cNvSpPr>
          <p:nvPr>
            <p:ph type="body" idx="1"/>
          </p:nvPr>
        </p:nvSpPr>
        <p:spPr>
          <a:prstGeom prst="rect">
            <a:avLst/>
          </a:prstGeo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Tree>
    <p:extLst>
      <p:ext uri="{BB962C8B-B14F-4D97-AF65-F5344CB8AC3E}">
        <p14:creationId xmlns:p14="http://schemas.microsoft.com/office/powerpoint/2010/main" val="1314572200"/>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re et contenu">
    <p:spTree>
      <p:nvGrpSpPr>
        <p:cNvPr id="1" name=""/>
        <p:cNvGrpSpPr/>
        <p:nvPr/>
      </p:nvGrpSpPr>
      <p:grpSpPr>
        <a:xfrm>
          <a:off x="0" y="0"/>
          <a:ext cx="0" cy="0"/>
          <a:chOff x="0" y="0"/>
          <a:chExt cx="0" cy="0"/>
        </a:xfrm>
      </p:grpSpPr>
      <p:sp>
        <p:nvSpPr>
          <p:cNvPr id="21" name="Texte niveau 1…"/>
          <p:cNvSpPr txBox="1">
            <a:spLocks noGrp="1"/>
          </p:cNvSpPr>
          <p:nvPr>
            <p:ph type="body" idx="1"/>
          </p:nvPr>
        </p:nvSpPr>
        <p:spPr>
          <a:prstGeom prst="rect">
            <a:avLst/>
          </a:prstGeo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5" name="Holder 2"/>
          <p:cNvSpPr>
            <a:spLocks noGrp="1"/>
          </p:cNvSpPr>
          <p:nvPr>
            <p:ph type="title"/>
          </p:nvPr>
        </p:nvSpPr>
        <p:spPr>
          <a:xfrm>
            <a:off x="0" y="173734"/>
            <a:ext cx="9144000" cy="623709"/>
          </a:xfrm>
          <a:solidFill>
            <a:schemeClr val="accent5">
              <a:lumMod val="40000"/>
              <a:lumOff val="60000"/>
            </a:schemeClr>
          </a:solidFill>
        </p:spPr>
        <p:txBody>
          <a:bodyPr lIns="0" tIns="0" rIns="0" bIns="0"/>
          <a:lstStyle>
            <a:lvl1pPr>
              <a:tabLst>
                <a:tab pos="8943975" algn="l"/>
              </a:tabLst>
              <a:defRPr sz="1800" b="1" i="0">
                <a:solidFill>
                  <a:srgbClr val="002448"/>
                </a:solidFill>
                <a:latin typeface="Calibri"/>
                <a:cs typeface="Calibri"/>
              </a:defRPr>
            </a:lvl1pPr>
          </a:lstStyle>
          <a:p>
            <a:r>
              <a:rPr lang="fr-FR" smtClean="0"/>
              <a:t>Modifiez le style du titre</a:t>
            </a:r>
            <a:endParaRPr dirty="0"/>
          </a:p>
        </p:txBody>
      </p:sp>
    </p:spTree>
    <p:extLst>
      <p:ext uri="{BB962C8B-B14F-4D97-AF65-F5344CB8AC3E}">
        <p14:creationId xmlns:p14="http://schemas.microsoft.com/office/powerpoint/2010/main" val="2462536943"/>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re seul">
    <p:spTree>
      <p:nvGrpSpPr>
        <p:cNvPr id="1" name=""/>
        <p:cNvGrpSpPr/>
        <p:nvPr/>
      </p:nvGrpSpPr>
      <p:grpSpPr>
        <a:xfrm>
          <a:off x="0" y="0"/>
          <a:ext cx="0" cy="0"/>
          <a:chOff x="0" y="0"/>
          <a:chExt cx="0" cy="0"/>
        </a:xfrm>
      </p:grpSpPr>
      <p:sp>
        <p:nvSpPr>
          <p:cNvPr id="5" name="Holder 2"/>
          <p:cNvSpPr>
            <a:spLocks noGrp="1"/>
          </p:cNvSpPr>
          <p:nvPr>
            <p:ph type="title"/>
          </p:nvPr>
        </p:nvSpPr>
        <p:spPr>
          <a:xfrm>
            <a:off x="0" y="173734"/>
            <a:ext cx="9144000" cy="623709"/>
          </a:xfrm>
        </p:spPr>
        <p:txBody>
          <a:bodyPr lIns="0" tIns="0" rIns="0" bIns="0"/>
          <a:lstStyle>
            <a:lvl1pPr>
              <a:defRPr sz="1800" b="1" i="0">
                <a:solidFill>
                  <a:srgbClr val="002448"/>
                </a:solidFill>
                <a:latin typeface="Calibri"/>
                <a:cs typeface="Calibri"/>
              </a:defRPr>
            </a:lvl1pPr>
          </a:lstStyle>
          <a:p>
            <a:r>
              <a:rPr lang="fr-FR" smtClean="0"/>
              <a:t>Modifiez le style du titre</a:t>
            </a:r>
            <a:endParaRPr dirty="0"/>
          </a:p>
        </p:txBody>
      </p:sp>
    </p:spTree>
    <p:extLst>
      <p:ext uri="{BB962C8B-B14F-4D97-AF65-F5344CB8AC3E}">
        <p14:creationId xmlns:p14="http://schemas.microsoft.com/office/powerpoint/2010/main" val="4243529046"/>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re de section">
    <p:spTree>
      <p:nvGrpSpPr>
        <p:cNvPr id="1" name=""/>
        <p:cNvGrpSpPr/>
        <p:nvPr/>
      </p:nvGrpSpPr>
      <p:grpSpPr>
        <a:xfrm>
          <a:off x="0" y="0"/>
          <a:ext cx="0" cy="0"/>
          <a:chOff x="0" y="0"/>
          <a:chExt cx="0" cy="0"/>
        </a:xfrm>
      </p:grpSpPr>
      <p:sp>
        <p:nvSpPr>
          <p:cNvPr id="29" name="Texte du titre"/>
          <p:cNvSpPr txBox="1">
            <a:spLocks noGrp="1"/>
          </p:cNvSpPr>
          <p:nvPr>
            <p:ph type="title"/>
          </p:nvPr>
        </p:nvSpPr>
        <p:spPr>
          <a:xfrm>
            <a:off x="623888" y="1709739"/>
            <a:ext cx="7886700" cy="2852737"/>
          </a:xfrm>
          <a:prstGeom prst="rect">
            <a:avLst/>
          </a:prstGeom>
        </p:spPr>
        <p:txBody>
          <a:bodyPr anchor="b">
            <a:normAutofit/>
          </a:bodyPr>
          <a:lstStyle>
            <a:lvl1pPr>
              <a:defRPr sz="1800"/>
            </a:lvl1pPr>
          </a:lstStyle>
          <a:p>
            <a:r>
              <a:rPr lang="fr-FR" smtClean="0"/>
              <a:t>Modifiez le style du titre</a:t>
            </a:r>
            <a:endParaRPr dirty="0"/>
          </a:p>
        </p:txBody>
      </p:sp>
      <p:sp>
        <p:nvSpPr>
          <p:cNvPr id="30" name="Texte niveau 1…"/>
          <p:cNvSpPr txBox="1">
            <a:spLocks noGrp="1"/>
          </p:cNvSpPr>
          <p:nvPr>
            <p:ph type="body" sz="quarter" idx="1"/>
          </p:nvPr>
        </p:nvSpPr>
        <p:spPr>
          <a:xfrm>
            <a:off x="623888" y="4589463"/>
            <a:ext cx="7886700" cy="1500189"/>
          </a:xfrm>
          <a:prstGeom prst="rect">
            <a:avLst/>
          </a:prstGeom>
        </p:spPr>
        <p:txBody>
          <a:bodyPr/>
          <a:lstStyle>
            <a:lvl1pPr marL="271463" indent="0">
              <a:buSzTx/>
              <a:buFontTx/>
              <a:buNone/>
              <a:defRPr>
                <a:solidFill>
                  <a:srgbClr val="002060"/>
                </a:solidFill>
              </a:defRPr>
            </a:lvl1pPr>
            <a:lvl2pPr marL="271463" indent="0">
              <a:buSzTx/>
              <a:buFontTx/>
              <a:buNone/>
              <a:defRPr>
                <a:solidFill>
                  <a:srgbClr val="002060"/>
                </a:solidFill>
              </a:defRPr>
            </a:lvl2pPr>
            <a:lvl3pPr marL="271463" indent="0">
              <a:buSzTx/>
              <a:buFontTx/>
              <a:buNone/>
              <a:defRPr>
                <a:solidFill>
                  <a:srgbClr val="002060"/>
                </a:solidFill>
              </a:defRPr>
            </a:lvl3pPr>
            <a:lvl4pPr marL="271463" indent="0">
              <a:buSzTx/>
              <a:buFontTx/>
              <a:buNone/>
              <a:defRPr>
                <a:solidFill>
                  <a:srgbClr val="002060"/>
                </a:solidFill>
              </a:defRPr>
            </a:lvl4pPr>
            <a:lvl5pPr marL="271463" indent="0">
              <a:buSzTx/>
              <a:buFontTx/>
              <a:buNone/>
              <a:defRPr>
                <a:solidFill>
                  <a:srgbClr val="002060"/>
                </a:solidFill>
              </a:defRPr>
            </a:lvl5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dirty="0"/>
          </a:p>
        </p:txBody>
      </p:sp>
    </p:spTree>
    <p:extLst>
      <p:ext uri="{BB962C8B-B14F-4D97-AF65-F5344CB8AC3E}">
        <p14:creationId xmlns:p14="http://schemas.microsoft.com/office/powerpoint/2010/main" val="36977619"/>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cSld name="Texte simpl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437307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9/5/2026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192343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77470" y="201292"/>
            <a:ext cx="6296863" cy="415498"/>
          </a:xfrm>
          <a:prstGeom prst="rect">
            <a:avLst/>
          </a:prstGeom>
        </p:spPr>
        <p:txBody>
          <a:bodyPr wrap="square" lIns="0" tIns="0" rIns="0" bIns="0">
            <a:spAutoFit/>
          </a:bodyPr>
          <a:lstStyle>
            <a:lvl1pPr>
              <a:defRPr sz="3000" b="1" i="0">
                <a:solidFill>
                  <a:schemeClr val="tx1"/>
                </a:solidFill>
                <a:latin typeface="Calibri"/>
                <a:cs typeface="Calibri"/>
              </a:defRPr>
            </a:lvl1pPr>
          </a:lstStyle>
          <a:p>
            <a:endParaRPr/>
          </a:p>
        </p:txBody>
      </p:sp>
      <p:sp>
        <p:nvSpPr>
          <p:cNvPr id="3" name="Holder 3"/>
          <p:cNvSpPr>
            <a:spLocks noGrp="1"/>
          </p:cNvSpPr>
          <p:nvPr>
            <p:ph type="subTitle" idx="4"/>
          </p:nvPr>
        </p:nvSpPr>
        <p:spPr>
          <a:xfrm>
            <a:off x="1371600" y="3840480"/>
            <a:ext cx="6400800" cy="332399"/>
          </a:xfrm>
          <a:prstGeom prst="rect">
            <a:avLst/>
          </a:prstGeom>
        </p:spPr>
        <p:txBody>
          <a:bodyPr wrap="square" lIns="0" tIns="0" rIns="0" bIns="0">
            <a:spAutoFit/>
          </a:bodyPr>
          <a:lstStyle>
            <a:lvl1pPr>
              <a:defRPr sz="2400" b="0" i="1">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9/5/2026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3322484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000" b="1" i="0">
                <a:solidFill>
                  <a:schemeClr val="tx1"/>
                </a:solidFill>
                <a:latin typeface="Calibri"/>
                <a:cs typeface="Calibri"/>
              </a:defRPr>
            </a:lvl1pPr>
          </a:lstStyle>
          <a:p>
            <a:endParaRPr/>
          </a:p>
        </p:txBody>
      </p:sp>
      <p:sp>
        <p:nvSpPr>
          <p:cNvPr id="3" name="Holder 3"/>
          <p:cNvSpPr>
            <a:spLocks noGrp="1"/>
          </p:cNvSpPr>
          <p:nvPr>
            <p:ph sz="half" idx="2"/>
          </p:nvPr>
        </p:nvSpPr>
        <p:spPr>
          <a:xfrm>
            <a:off x="457200" y="1577340"/>
            <a:ext cx="3977640" cy="20774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20774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9/5/2026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36739908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000" b="1" i="0">
                <a:solidFill>
                  <a:schemeClr val="tx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9/5/2026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3520314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e du titre"/>
          <p:cNvSpPr txBox="1">
            <a:spLocks noGrp="1"/>
          </p:cNvSpPr>
          <p:nvPr>
            <p:ph type="title"/>
          </p:nvPr>
        </p:nvSpPr>
        <p:spPr>
          <a:xfrm>
            <a:off x="0" y="173734"/>
            <a:ext cx="9144000" cy="623709"/>
          </a:xfrm>
          <a:prstGeom prst="rect">
            <a:avLst/>
          </a:prstGeom>
          <a:solidFill>
            <a:srgbClr val="E4ECF4"/>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p>
            <a:r>
              <a:rPr dirty="0" err="1"/>
              <a:t>Texte</a:t>
            </a:r>
            <a:r>
              <a:rPr dirty="0"/>
              <a:t> du </a:t>
            </a:r>
            <a:r>
              <a:rPr dirty="0" err="1"/>
              <a:t>titre</a:t>
            </a:r>
            <a:endParaRPr dirty="0"/>
          </a:p>
        </p:txBody>
      </p:sp>
      <p:sp>
        <p:nvSpPr>
          <p:cNvPr id="3" name="Texte niveau 1…"/>
          <p:cNvSpPr txBox="1">
            <a:spLocks noGrp="1"/>
          </p:cNvSpPr>
          <p:nvPr>
            <p:ph type="body" idx="1"/>
          </p:nvPr>
        </p:nvSpPr>
        <p:spPr>
          <a:xfrm>
            <a:off x="276225" y="1148317"/>
            <a:ext cx="8607278" cy="50810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ormAutofit/>
          </a:bodyPr>
          <a:lstStyle/>
          <a:p>
            <a:r>
              <a:rPr dirty="0" err="1"/>
              <a:t>Texte</a:t>
            </a:r>
            <a:r>
              <a:rPr dirty="0"/>
              <a:t> </a:t>
            </a:r>
            <a:r>
              <a:rPr dirty="0" err="1"/>
              <a:t>niveau</a:t>
            </a:r>
            <a:r>
              <a:rPr dirty="0"/>
              <a:t> 1</a:t>
            </a:r>
          </a:p>
          <a:p>
            <a:pPr lvl="1"/>
            <a:r>
              <a:rPr dirty="0" err="1"/>
              <a:t>Texte</a:t>
            </a:r>
            <a:r>
              <a:rPr dirty="0"/>
              <a:t> </a:t>
            </a:r>
            <a:r>
              <a:rPr dirty="0" err="1"/>
              <a:t>niveau</a:t>
            </a:r>
            <a:r>
              <a:rPr dirty="0"/>
              <a:t> 2</a:t>
            </a:r>
          </a:p>
          <a:p>
            <a:pPr lvl="2"/>
            <a:r>
              <a:rPr dirty="0" err="1"/>
              <a:t>Texte</a:t>
            </a:r>
            <a:r>
              <a:rPr dirty="0"/>
              <a:t> </a:t>
            </a:r>
            <a:r>
              <a:rPr dirty="0" err="1"/>
              <a:t>niveau</a:t>
            </a:r>
            <a:r>
              <a:rPr dirty="0"/>
              <a:t> 3</a:t>
            </a:r>
          </a:p>
          <a:p>
            <a:pPr lvl="3"/>
            <a:r>
              <a:rPr dirty="0" err="1"/>
              <a:t>Texte</a:t>
            </a:r>
            <a:r>
              <a:rPr dirty="0"/>
              <a:t> </a:t>
            </a:r>
            <a:r>
              <a:rPr dirty="0" err="1"/>
              <a:t>niveau</a:t>
            </a:r>
            <a:r>
              <a:rPr dirty="0"/>
              <a:t> 4</a:t>
            </a:r>
          </a:p>
          <a:p>
            <a:pPr lvl="4"/>
            <a:r>
              <a:rPr dirty="0" err="1"/>
              <a:t>Texte</a:t>
            </a:r>
            <a:r>
              <a:rPr dirty="0"/>
              <a:t> </a:t>
            </a:r>
            <a:r>
              <a:rPr dirty="0" err="1"/>
              <a:t>niveau</a:t>
            </a:r>
            <a:r>
              <a:rPr dirty="0"/>
              <a:t> 5</a:t>
            </a:r>
          </a:p>
        </p:txBody>
      </p:sp>
    </p:spTree>
    <p:extLst>
      <p:ext uri="{BB962C8B-B14F-4D97-AF65-F5344CB8AC3E}">
        <p14:creationId xmlns:p14="http://schemas.microsoft.com/office/powerpoint/2010/main" val="23261895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ransition spd="med"/>
  <p:txStyles>
    <p:titleStyle>
      <a:lvl1pPr marL="271463" marR="0" indent="0" algn="l" defTabSz="685800" rtl="0" eaLnBrk="1" latinLnBrk="0" hangingPunct="1">
        <a:lnSpc>
          <a:spcPct val="90000"/>
        </a:lnSpc>
        <a:spcBef>
          <a:spcPts val="0"/>
        </a:spcBef>
        <a:spcAft>
          <a:spcPts val="0"/>
        </a:spcAft>
        <a:buClrTx/>
        <a:buSzTx/>
        <a:buFontTx/>
        <a:buNone/>
        <a:tabLst/>
        <a:defRPr sz="1800" b="1" i="0" u="none" strike="noStrike" cap="none" spc="0" baseline="0">
          <a:solidFill>
            <a:srgbClr val="002448"/>
          </a:solidFill>
          <a:uFillTx/>
          <a:latin typeface="+mj-lt"/>
          <a:ea typeface="+mj-ea"/>
          <a:cs typeface="+mj-cs"/>
          <a:sym typeface="Calibri"/>
        </a:defRPr>
      </a:lvl1pPr>
      <a:lvl2pPr marL="0" marR="0" indent="0" algn="l" defTabSz="685800" rtl="0" eaLnBrk="1" latinLnBrk="0" hangingPunct="1">
        <a:lnSpc>
          <a:spcPct val="90000"/>
        </a:lnSpc>
        <a:spcBef>
          <a:spcPts val="0"/>
        </a:spcBef>
        <a:spcAft>
          <a:spcPts val="0"/>
        </a:spcAft>
        <a:buClrTx/>
        <a:buSzTx/>
        <a:buFontTx/>
        <a:buNone/>
        <a:tabLst/>
        <a:defRPr sz="2400" b="0" i="0" u="none" strike="noStrike" cap="none" spc="0" baseline="0">
          <a:solidFill>
            <a:srgbClr val="000000"/>
          </a:solidFill>
          <a:uFillTx/>
          <a:latin typeface="+mj-lt"/>
          <a:ea typeface="+mj-ea"/>
          <a:cs typeface="+mj-cs"/>
          <a:sym typeface="Calibri"/>
        </a:defRPr>
      </a:lvl2pPr>
      <a:lvl3pPr marL="0" marR="0" indent="0" algn="l" defTabSz="685800" rtl="0" eaLnBrk="1" latinLnBrk="0" hangingPunct="1">
        <a:lnSpc>
          <a:spcPct val="90000"/>
        </a:lnSpc>
        <a:spcBef>
          <a:spcPts val="0"/>
        </a:spcBef>
        <a:spcAft>
          <a:spcPts val="0"/>
        </a:spcAft>
        <a:buClrTx/>
        <a:buSzTx/>
        <a:buFontTx/>
        <a:buNone/>
        <a:tabLst/>
        <a:defRPr sz="2400" b="0" i="0" u="none" strike="noStrike" cap="none" spc="0" baseline="0">
          <a:solidFill>
            <a:srgbClr val="000000"/>
          </a:solidFill>
          <a:uFillTx/>
          <a:latin typeface="+mj-lt"/>
          <a:ea typeface="+mj-ea"/>
          <a:cs typeface="+mj-cs"/>
          <a:sym typeface="Calibri"/>
        </a:defRPr>
      </a:lvl3pPr>
      <a:lvl4pPr marL="0" marR="0" indent="0" algn="l" defTabSz="685800" rtl="0" eaLnBrk="1" latinLnBrk="0" hangingPunct="1">
        <a:lnSpc>
          <a:spcPct val="90000"/>
        </a:lnSpc>
        <a:spcBef>
          <a:spcPts val="0"/>
        </a:spcBef>
        <a:spcAft>
          <a:spcPts val="0"/>
        </a:spcAft>
        <a:buClrTx/>
        <a:buSzTx/>
        <a:buFontTx/>
        <a:buNone/>
        <a:tabLst/>
        <a:defRPr sz="2400" b="0" i="0" u="none" strike="noStrike" cap="none" spc="0" baseline="0">
          <a:solidFill>
            <a:srgbClr val="000000"/>
          </a:solidFill>
          <a:uFillTx/>
          <a:latin typeface="+mj-lt"/>
          <a:ea typeface="+mj-ea"/>
          <a:cs typeface="+mj-cs"/>
          <a:sym typeface="Calibri"/>
        </a:defRPr>
      </a:lvl4pPr>
      <a:lvl5pPr marL="0" marR="0" indent="0" algn="l" defTabSz="685800" rtl="0" eaLnBrk="1" latinLnBrk="0" hangingPunct="1">
        <a:lnSpc>
          <a:spcPct val="90000"/>
        </a:lnSpc>
        <a:spcBef>
          <a:spcPts val="0"/>
        </a:spcBef>
        <a:spcAft>
          <a:spcPts val="0"/>
        </a:spcAft>
        <a:buClrTx/>
        <a:buSzTx/>
        <a:buFontTx/>
        <a:buNone/>
        <a:tabLst/>
        <a:defRPr sz="2400" b="0" i="0" u="none" strike="noStrike" cap="none" spc="0" baseline="0">
          <a:solidFill>
            <a:srgbClr val="000000"/>
          </a:solidFill>
          <a:uFillTx/>
          <a:latin typeface="+mj-lt"/>
          <a:ea typeface="+mj-ea"/>
          <a:cs typeface="+mj-cs"/>
          <a:sym typeface="Calibri"/>
        </a:defRPr>
      </a:lvl5pPr>
      <a:lvl6pPr marL="0" marR="0" indent="0" algn="l" defTabSz="685800" rtl="0" eaLnBrk="1" latinLnBrk="0" hangingPunct="1">
        <a:lnSpc>
          <a:spcPct val="90000"/>
        </a:lnSpc>
        <a:spcBef>
          <a:spcPts val="0"/>
        </a:spcBef>
        <a:spcAft>
          <a:spcPts val="0"/>
        </a:spcAft>
        <a:buClrTx/>
        <a:buSzTx/>
        <a:buFontTx/>
        <a:buNone/>
        <a:tabLst/>
        <a:defRPr sz="2400" b="0" i="0" u="none" strike="noStrike" cap="none" spc="0" baseline="0">
          <a:solidFill>
            <a:srgbClr val="000000"/>
          </a:solidFill>
          <a:uFillTx/>
          <a:latin typeface="+mj-lt"/>
          <a:ea typeface="+mj-ea"/>
          <a:cs typeface="+mj-cs"/>
          <a:sym typeface="Calibri"/>
        </a:defRPr>
      </a:lvl6pPr>
      <a:lvl7pPr marL="0" marR="0" indent="0" algn="l" defTabSz="685800" rtl="0" eaLnBrk="1" latinLnBrk="0" hangingPunct="1">
        <a:lnSpc>
          <a:spcPct val="90000"/>
        </a:lnSpc>
        <a:spcBef>
          <a:spcPts val="0"/>
        </a:spcBef>
        <a:spcAft>
          <a:spcPts val="0"/>
        </a:spcAft>
        <a:buClrTx/>
        <a:buSzTx/>
        <a:buFontTx/>
        <a:buNone/>
        <a:tabLst/>
        <a:defRPr sz="2400" b="0" i="0" u="none" strike="noStrike" cap="none" spc="0" baseline="0">
          <a:solidFill>
            <a:srgbClr val="000000"/>
          </a:solidFill>
          <a:uFillTx/>
          <a:latin typeface="+mj-lt"/>
          <a:ea typeface="+mj-ea"/>
          <a:cs typeface="+mj-cs"/>
          <a:sym typeface="Calibri"/>
        </a:defRPr>
      </a:lvl7pPr>
      <a:lvl8pPr marL="0" marR="0" indent="0" algn="l" defTabSz="685800" rtl="0" eaLnBrk="1" latinLnBrk="0" hangingPunct="1">
        <a:lnSpc>
          <a:spcPct val="90000"/>
        </a:lnSpc>
        <a:spcBef>
          <a:spcPts val="0"/>
        </a:spcBef>
        <a:spcAft>
          <a:spcPts val="0"/>
        </a:spcAft>
        <a:buClrTx/>
        <a:buSzTx/>
        <a:buFontTx/>
        <a:buNone/>
        <a:tabLst/>
        <a:defRPr sz="2400" b="0" i="0" u="none" strike="noStrike" cap="none" spc="0" baseline="0">
          <a:solidFill>
            <a:srgbClr val="000000"/>
          </a:solidFill>
          <a:uFillTx/>
          <a:latin typeface="+mj-lt"/>
          <a:ea typeface="+mj-ea"/>
          <a:cs typeface="+mj-cs"/>
          <a:sym typeface="Calibri"/>
        </a:defRPr>
      </a:lvl8pPr>
      <a:lvl9pPr marL="0" marR="0" indent="0" algn="l" defTabSz="685800" rtl="0" eaLnBrk="1" latinLnBrk="0" hangingPunct="1">
        <a:lnSpc>
          <a:spcPct val="90000"/>
        </a:lnSpc>
        <a:spcBef>
          <a:spcPts val="0"/>
        </a:spcBef>
        <a:spcAft>
          <a:spcPts val="0"/>
        </a:spcAft>
        <a:buClrTx/>
        <a:buSzTx/>
        <a:buFontTx/>
        <a:buNone/>
        <a:tabLst/>
        <a:defRPr sz="2400" b="0" i="0" u="none" strike="noStrike" cap="none" spc="0" baseline="0">
          <a:solidFill>
            <a:srgbClr val="000000"/>
          </a:solidFill>
          <a:uFillTx/>
          <a:latin typeface="+mj-lt"/>
          <a:ea typeface="+mj-ea"/>
          <a:cs typeface="+mj-cs"/>
          <a:sym typeface="Calibri"/>
        </a:defRPr>
      </a:lvl9pPr>
    </p:titleStyle>
    <p:bodyStyle>
      <a:lvl1pPr marL="171450" marR="0" indent="-171450" algn="l" defTabSz="685800" rtl="0" eaLnBrk="1" latinLnBrk="0" hangingPunct="1">
        <a:lnSpc>
          <a:spcPct val="90000"/>
        </a:lnSpc>
        <a:spcBef>
          <a:spcPts val="750"/>
        </a:spcBef>
        <a:spcAft>
          <a:spcPts val="0"/>
        </a:spcAft>
        <a:buClrTx/>
        <a:buSzPct val="100000"/>
        <a:buFont typeface="Arial"/>
        <a:buChar char="•"/>
        <a:tabLst/>
        <a:defRPr sz="1500" b="0" i="0" u="none" strike="noStrike" cap="none" spc="0" baseline="0">
          <a:solidFill>
            <a:srgbClr val="002448"/>
          </a:solidFill>
          <a:uFillTx/>
          <a:latin typeface="+mj-lt"/>
          <a:ea typeface="+mj-ea"/>
          <a:cs typeface="+mj-cs"/>
          <a:sym typeface="Calibri"/>
        </a:defRPr>
      </a:lvl1pPr>
      <a:lvl2pPr marL="548639" marR="0" indent="-205739" algn="l" defTabSz="685800" rtl="0" eaLnBrk="1" latinLnBrk="0" hangingPunct="1">
        <a:lnSpc>
          <a:spcPct val="90000"/>
        </a:lnSpc>
        <a:spcBef>
          <a:spcPts val="750"/>
        </a:spcBef>
        <a:spcAft>
          <a:spcPts val="0"/>
        </a:spcAft>
        <a:buClrTx/>
        <a:buSzPct val="100000"/>
        <a:buFont typeface="Arial"/>
        <a:buChar char="•"/>
        <a:tabLst/>
        <a:defRPr sz="1350" b="0" i="0" u="none" strike="noStrike" cap="none" spc="0" baseline="0">
          <a:solidFill>
            <a:srgbClr val="002448"/>
          </a:solidFill>
          <a:uFillTx/>
          <a:latin typeface="+mj-lt"/>
          <a:ea typeface="+mj-ea"/>
          <a:cs typeface="+mj-cs"/>
          <a:sym typeface="Calibri"/>
        </a:defRPr>
      </a:lvl2pPr>
      <a:lvl3pPr marL="914400" marR="0" indent="-228600" algn="l" defTabSz="685800" rtl="0" eaLnBrk="1" latinLnBrk="0" hangingPunct="1">
        <a:lnSpc>
          <a:spcPct val="90000"/>
        </a:lnSpc>
        <a:spcBef>
          <a:spcPts val="750"/>
        </a:spcBef>
        <a:spcAft>
          <a:spcPts val="0"/>
        </a:spcAft>
        <a:buClrTx/>
        <a:buSzPct val="100000"/>
        <a:buFont typeface="Arial"/>
        <a:buChar char="•"/>
        <a:tabLst/>
        <a:defRPr sz="1200" b="0" i="0" u="none" strike="noStrike" cap="none" spc="0" baseline="0">
          <a:solidFill>
            <a:srgbClr val="002448"/>
          </a:solidFill>
          <a:uFillTx/>
          <a:latin typeface="+mj-lt"/>
          <a:ea typeface="+mj-ea"/>
          <a:cs typeface="+mj-cs"/>
          <a:sym typeface="Calibri"/>
        </a:defRPr>
      </a:lvl3pPr>
      <a:lvl4pPr marL="1285875" marR="0" indent="-257175" algn="l" defTabSz="685800" rtl="0" eaLnBrk="1" latinLnBrk="0" hangingPunct="1">
        <a:lnSpc>
          <a:spcPct val="90000"/>
        </a:lnSpc>
        <a:spcBef>
          <a:spcPts val="750"/>
        </a:spcBef>
        <a:spcAft>
          <a:spcPts val="0"/>
        </a:spcAft>
        <a:buClrTx/>
        <a:buSzPct val="100000"/>
        <a:buFont typeface="Arial"/>
        <a:buChar char="•"/>
        <a:tabLst/>
        <a:defRPr sz="1050" b="0" i="0" u="none" strike="noStrike" cap="none" spc="0" baseline="0">
          <a:solidFill>
            <a:srgbClr val="002448"/>
          </a:solidFill>
          <a:uFillTx/>
          <a:latin typeface="+mj-lt"/>
          <a:ea typeface="+mj-ea"/>
          <a:cs typeface="+mj-cs"/>
          <a:sym typeface="Calibri"/>
        </a:defRPr>
      </a:lvl4pPr>
      <a:lvl5pPr marL="1628775" marR="0" indent="-257175" algn="l" defTabSz="685800" rtl="0" eaLnBrk="1" latinLnBrk="0" hangingPunct="1">
        <a:lnSpc>
          <a:spcPct val="90000"/>
        </a:lnSpc>
        <a:spcBef>
          <a:spcPts val="750"/>
        </a:spcBef>
        <a:spcAft>
          <a:spcPts val="0"/>
        </a:spcAft>
        <a:buClrTx/>
        <a:buSzPct val="100000"/>
        <a:buFont typeface="Arial"/>
        <a:buChar char="•"/>
        <a:tabLst/>
        <a:defRPr sz="900" b="0" i="0" u="none" strike="noStrike" cap="none" spc="0" baseline="0">
          <a:solidFill>
            <a:srgbClr val="002448"/>
          </a:solidFill>
          <a:uFillTx/>
          <a:latin typeface="+mj-lt"/>
          <a:ea typeface="+mj-ea"/>
          <a:cs typeface="+mj-cs"/>
          <a:sym typeface="Calibri"/>
        </a:defRPr>
      </a:lvl5pPr>
      <a:lvl6pPr marL="1943100" marR="0" indent="-228600" algn="l" defTabSz="685800" rtl="0" eaLnBrk="1" latinLnBrk="0" hangingPunct="1">
        <a:lnSpc>
          <a:spcPct val="90000"/>
        </a:lnSpc>
        <a:spcBef>
          <a:spcPts val="750"/>
        </a:spcBef>
        <a:spcAft>
          <a:spcPts val="0"/>
        </a:spcAft>
        <a:buClrTx/>
        <a:buSzPct val="100000"/>
        <a:buFont typeface="Arial"/>
        <a:buChar char="•"/>
        <a:tabLst/>
        <a:defRPr sz="1800" b="0" i="0" u="none" strike="noStrike" cap="none" spc="0" baseline="0">
          <a:solidFill>
            <a:srgbClr val="000000"/>
          </a:solidFill>
          <a:uFillTx/>
          <a:latin typeface="+mj-lt"/>
          <a:ea typeface="+mj-ea"/>
          <a:cs typeface="+mj-cs"/>
          <a:sym typeface="Calibri"/>
        </a:defRPr>
      </a:lvl6pPr>
      <a:lvl7pPr marL="2286000" marR="0" indent="-228600" algn="l" defTabSz="685800" rtl="0" eaLnBrk="1" latinLnBrk="0" hangingPunct="1">
        <a:lnSpc>
          <a:spcPct val="90000"/>
        </a:lnSpc>
        <a:spcBef>
          <a:spcPts val="750"/>
        </a:spcBef>
        <a:spcAft>
          <a:spcPts val="0"/>
        </a:spcAft>
        <a:buClrTx/>
        <a:buSzPct val="100000"/>
        <a:buFont typeface="Arial"/>
        <a:buChar char="•"/>
        <a:tabLst/>
        <a:defRPr sz="1800" b="0" i="0" u="none" strike="noStrike" cap="none" spc="0" baseline="0">
          <a:solidFill>
            <a:srgbClr val="000000"/>
          </a:solidFill>
          <a:uFillTx/>
          <a:latin typeface="+mj-lt"/>
          <a:ea typeface="+mj-ea"/>
          <a:cs typeface="+mj-cs"/>
          <a:sym typeface="Calibri"/>
        </a:defRPr>
      </a:lvl7pPr>
      <a:lvl8pPr marL="2628900" marR="0" indent="-228600" algn="l" defTabSz="685800" rtl="0" eaLnBrk="1" latinLnBrk="0" hangingPunct="1">
        <a:lnSpc>
          <a:spcPct val="90000"/>
        </a:lnSpc>
        <a:spcBef>
          <a:spcPts val="750"/>
        </a:spcBef>
        <a:spcAft>
          <a:spcPts val="0"/>
        </a:spcAft>
        <a:buClrTx/>
        <a:buSzPct val="100000"/>
        <a:buFont typeface="Arial"/>
        <a:buChar char="•"/>
        <a:tabLst/>
        <a:defRPr sz="1800" b="0" i="0" u="none" strike="noStrike" cap="none" spc="0" baseline="0">
          <a:solidFill>
            <a:srgbClr val="000000"/>
          </a:solidFill>
          <a:uFillTx/>
          <a:latin typeface="+mj-lt"/>
          <a:ea typeface="+mj-ea"/>
          <a:cs typeface="+mj-cs"/>
          <a:sym typeface="Calibri"/>
        </a:defRPr>
      </a:lvl8pPr>
      <a:lvl9pPr marL="2971800" marR="0" indent="-228600" algn="l" defTabSz="685800" rtl="0" eaLnBrk="1" latinLnBrk="0" hangingPunct="1">
        <a:lnSpc>
          <a:spcPct val="90000"/>
        </a:lnSpc>
        <a:spcBef>
          <a:spcPts val="750"/>
        </a:spcBef>
        <a:spcAft>
          <a:spcPts val="0"/>
        </a:spcAft>
        <a:buClrTx/>
        <a:buSzPct val="100000"/>
        <a:buFont typeface="Arial"/>
        <a:buChar char="•"/>
        <a:tabLst/>
        <a:defRPr sz="1800" b="0" i="0" u="none" strike="noStrike" cap="none" spc="0" baseline="0">
          <a:solidFill>
            <a:srgbClr val="000000"/>
          </a:solidFill>
          <a:uFillTx/>
          <a:latin typeface="+mj-lt"/>
          <a:ea typeface="+mj-ea"/>
          <a:cs typeface="+mj-cs"/>
          <a:sym typeface="Calibri"/>
        </a:defRPr>
      </a:lvl9pPr>
    </p:bodyStyle>
    <p:otherStyle>
      <a:lvl1pPr marL="0" marR="0" indent="0" algn="r" defTabSz="6858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Calibri"/>
        </a:defRPr>
      </a:lvl1pPr>
      <a:lvl2pPr marL="0" marR="0" indent="0" algn="r" defTabSz="6858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Calibri"/>
        </a:defRPr>
      </a:lvl2pPr>
      <a:lvl3pPr marL="0" marR="0" indent="0" algn="r" defTabSz="6858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Calibri"/>
        </a:defRPr>
      </a:lvl3pPr>
      <a:lvl4pPr marL="0" marR="0" indent="0" algn="r" defTabSz="6858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Calibri"/>
        </a:defRPr>
      </a:lvl4pPr>
      <a:lvl5pPr marL="0" marR="0" indent="0" algn="r" defTabSz="6858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Calibri"/>
        </a:defRPr>
      </a:lvl5pPr>
      <a:lvl6pPr marL="0" marR="0" indent="0" algn="r" defTabSz="6858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Calibri"/>
        </a:defRPr>
      </a:lvl6pPr>
      <a:lvl7pPr marL="0" marR="0" indent="0" algn="r" defTabSz="6858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Calibri"/>
        </a:defRPr>
      </a:lvl7pPr>
      <a:lvl8pPr marL="0" marR="0" indent="0" algn="r" defTabSz="6858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Calibri"/>
        </a:defRPr>
      </a:lvl8pPr>
      <a:lvl9pPr marL="0" marR="0" indent="0" algn="r" defTabSz="6858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Christelle.elias@chu-lyon.fr" TargetMode="Externa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 Id="rId5" Type="http://schemas.openxmlformats.org/officeDocument/2006/relationships/image" Target="../media/image31.png"/><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34.gif"/><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47.tiff"/><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6.xml"/><Relationship Id="rId4" Type="http://schemas.openxmlformats.org/officeDocument/2006/relationships/image" Target="../media/image44.jpeg"/></Relationships>
</file>

<file path=ppt/slides/_rels/slide4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6.xml"/><Relationship Id="rId5" Type="http://schemas.openxmlformats.org/officeDocument/2006/relationships/image" Target="../media/image54.png"/><Relationship Id="rId4" Type="http://schemas.openxmlformats.org/officeDocument/2006/relationships/image" Target="../media/image53.png"/></Relationships>
</file>

<file path=ppt/slides/_rels/slide4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hyperlink" Target="https://www.hcsp.fr/explore.cgi/avisrapportsdomaine?clefr=369" TargetMode="External"/><Relationship Id="rId1" Type="http://schemas.openxmlformats.org/officeDocument/2006/relationships/slideLayout" Target="../slideLayouts/slideLayout6.xml"/><Relationship Id="rId5" Type="http://schemas.openxmlformats.org/officeDocument/2006/relationships/image" Target="../media/image57.png"/><Relationship Id="rId4" Type="http://schemas.openxmlformats.org/officeDocument/2006/relationships/image" Target="../media/image44.jpeg"/></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image" Target="../media/image44.jpeg"/><Relationship Id="rId1" Type="http://schemas.openxmlformats.org/officeDocument/2006/relationships/slideLayout" Target="../slideLayouts/slideLayout6.xml"/><Relationship Id="rId4" Type="http://schemas.openxmlformats.org/officeDocument/2006/relationships/image" Target="../media/image60.jpg"/></Relationships>
</file>

<file path=ppt/slides/_rels/slide5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jp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63.gif"/><Relationship Id="rId2" Type="http://schemas.openxmlformats.org/officeDocument/2006/relationships/image" Target="../media/image580.png"/><Relationship Id="rId1" Type="http://schemas.openxmlformats.org/officeDocument/2006/relationships/slideLayout" Target="../slideLayouts/slideLayout6.xml"/><Relationship Id="rId4" Type="http://schemas.openxmlformats.org/officeDocument/2006/relationships/image" Target="../media/image64.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jpg"/><Relationship Id="rId1" Type="http://schemas.openxmlformats.org/officeDocument/2006/relationships/slideLayout" Target="../slideLayouts/slideLayout1.xml"/><Relationship Id="rId4" Type="http://schemas.openxmlformats.org/officeDocument/2006/relationships/image" Target="../media/image67.jpg"/></Relationships>
</file>

<file path=ppt/slides/_rels/slide56.xml.rels><?xml version="1.0" encoding="UTF-8" standalone="yes"?>
<Relationships xmlns="http://schemas.openxmlformats.org/package/2006/relationships"><Relationship Id="rId3" Type="http://schemas.openxmlformats.org/officeDocument/2006/relationships/hyperlink" Target="https://polioeradication.org/" TargetMode="External"/><Relationship Id="rId2" Type="http://schemas.openxmlformats.org/officeDocument/2006/relationships/image" Target="../media/image68.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6.xml"/><Relationship Id="rId4" Type="http://schemas.openxmlformats.org/officeDocument/2006/relationships/image" Target="../media/image73.png"/></Relationships>
</file>

<file path=ppt/slides/_rels/slide59.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image" Target="../media/image76.jp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6.xml"/><Relationship Id="rId6" Type="http://schemas.openxmlformats.org/officeDocument/2006/relationships/image" Target="../media/image85.png"/><Relationship Id="rId5" Type="http://schemas.openxmlformats.org/officeDocument/2006/relationships/hyperlink" Target="https://www.auvergne-rhone-alpes.ars.sante.fr/media/123819/download?inline" TargetMode="External"/><Relationship Id="rId4" Type="http://schemas.openxmlformats.org/officeDocument/2006/relationships/image" Target="../media/image84.png"/></Relationships>
</file>

<file path=ppt/slides/_rels/slide6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6.xml"/><Relationship Id="rId4" Type="http://schemas.openxmlformats.org/officeDocument/2006/relationships/image" Target="../media/image92.jpeg"/></Relationships>
</file>

<file path=ppt/slides/_rels/slide73.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6.xml"/><Relationship Id="rId4" Type="http://schemas.openxmlformats.org/officeDocument/2006/relationships/image" Target="../media/image98.jpeg"/></Relationships>
</file>

<file path=ppt/slides/_rels/slide76.xml.rels><?xml version="1.0" encoding="UTF-8" standalone="yes"?>
<Relationships xmlns="http://schemas.openxmlformats.org/package/2006/relationships"><Relationship Id="rId3" Type="http://schemas.openxmlformats.org/officeDocument/2006/relationships/hyperlink" Target="https://sante.gouv.fr/prevention-en-sante/preserver-sa-sante/vaccination/calendrier-vaccinal" TargetMode="External"/><Relationship Id="rId2" Type="http://schemas.openxmlformats.org/officeDocument/2006/relationships/image" Target="../media/image99.pn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z="2400" dirty="0" smtClean="0"/>
              <a:t>Vaccination</a:t>
            </a:r>
            <a:r>
              <a:rPr lang="fr-FR" dirty="0" smtClean="0"/>
              <a:t/>
            </a:r>
            <a:br>
              <a:rPr lang="fr-FR" dirty="0" smtClean="0"/>
            </a:br>
            <a:r>
              <a:rPr lang="fr-FR" dirty="0" smtClean="0"/>
              <a:t/>
            </a:r>
            <a:br>
              <a:rPr lang="fr-FR" dirty="0" smtClean="0"/>
            </a:br>
            <a:r>
              <a:rPr sz="1600" dirty="0" err="1" smtClean="0"/>
              <a:t>Hésitation</a:t>
            </a:r>
            <a:r>
              <a:rPr sz="1600" dirty="0" smtClean="0"/>
              <a:t> </a:t>
            </a:r>
            <a:r>
              <a:rPr sz="1600" dirty="0" err="1"/>
              <a:t>vaccinale</a:t>
            </a:r>
            <a:r>
              <a:rPr sz="1600" dirty="0"/>
              <a:t> et </a:t>
            </a:r>
            <a:r>
              <a:rPr sz="1600" dirty="0" err="1" smtClean="0"/>
              <a:t>controverses</a:t>
            </a:r>
            <a:r>
              <a:rPr lang="fr-FR" dirty="0" smtClean="0"/>
              <a:t/>
            </a:r>
            <a:br>
              <a:rPr lang="fr-FR" dirty="0" smtClean="0"/>
            </a:br>
            <a:endParaRPr dirty="0"/>
          </a:p>
        </p:txBody>
      </p:sp>
      <p:sp>
        <p:nvSpPr>
          <p:cNvPr id="4" name="Espace réservé du texte 3"/>
          <p:cNvSpPr>
            <a:spLocks noGrp="1"/>
          </p:cNvSpPr>
          <p:nvPr>
            <p:ph type="body" sz="quarter" idx="1"/>
          </p:nvPr>
        </p:nvSpPr>
        <p:spPr/>
        <p:txBody>
          <a:bodyPr>
            <a:normAutofit/>
          </a:bodyPr>
          <a:lstStyle/>
          <a:p>
            <a:pPr>
              <a:spcBef>
                <a:spcPts val="0"/>
              </a:spcBef>
            </a:pPr>
            <a:r>
              <a:rPr lang="fr-FR" dirty="0"/>
              <a:t>Dr Christelle ELIAS</a:t>
            </a:r>
          </a:p>
          <a:p>
            <a:pPr>
              <a:spcBef>
                <a:spcPts val="0"/>
              </a:spcBef>
            </a:pPr>
            <a:endParaRPr lang="fr-FR" sz="1100" dirty="0" smtClean="0">
              <a:hlinkClick r:id="rId2"/>
            </a:endParaRPr>
          </a:p>
          <a:p>
            <a:pPr>
              <a:spcBef>
                <a:spcPts val="0"/>
              </a:spcBef>
            </a:pPr>
            <a:r>
              <a:rPr lang="fr-FR" sz="1100" dirty="0" smtClean="0">
                <a:hlinkClick r:id="rId2"/>
              </a:rPr>
              <a:t>christelle.elias@chu-lyon.fr</a:t>
            </a:r>
            <a:r>
              <a:rPr lang="fr-FR" sz="1100" dirty="0" smtClean="0"/>
              <a:t> </a:t>
            </a:r>
            <a:endParaRPr lang="fr-FR" sz="1100" dirty="0"/>
          </a:p>
          <a:p>
            <a:pPr>
              <a:spcBef>
                <a:spcPts val="0"/>
              </a:spcBef>
            </a:pPr>
            <a:endParaRPr lang="fr-FR" sz="1100" dirty="0" smtClean="0"/>
          </a:p>
          <a:p>
            <a:pPr>
              <a:spcBef>
                <a:spcPts val="0"/>
              </a:spcBef>
            </a:pPr>
            <a:r>
              <a:rPr lang="fr-FR" sz="1100" dirty="0" smtClean="0"/>
              <a:t>Praticien Hospitalier Universitaire, </a:t>
            </a:r>
            <a:r>
              <a:rPr lang="fr-FR" sz="1100" dirty="0" err="1" smtClean="0"/>
              <a:t>PharmD</a:t>
            </a:r>
            <a:r>
              <a:rPr lang="fr-FR" sz="1100" smtClean="0"/>
              <a:t>, PhD</a:t>
            </a:r>
            <a:endParaRPr lang="fr-FR" sz="1100" dirty="0" smtClean="0"/>
          </a:p>
          <a:p>
            <a:pPr>
              <a:spcBef>
                <a:spcPts val="0"/>
              </a:spcBef>
            </a:pPr>
            <a:r>
              <a:rPr lang="fr-FR" sz="1100" dirty="0" smtClean="0"/>
              <a:t>Unité </a:t>
            </a:r>
            <a:r>
              <a:rPr lang="fr-FR" sz="1100" dirty="0"/>
              <a:t>Hygiène et </a:t>
            </a:r>
            <a:r>
              <a:rPr lang="fr-FR" sz="1100" dirty="0" smtClean="0"/>
              <a:t>Epidémiologie, GH Sud, HCL</a:t>
            </a:r>
            <a:endParaRPr lang="fr-FR" sz="1100" dirty="0"/>
          </a:p>
          <a:p>
            <a:pPr>
              <a:spcBef>
                <a:spcPts val="0"/>
              </a:spcBef>
            </a:pPr>
            <a:r>
              <a:rPr lang="fr-FR" sz="1100" dirty="0"/>
              <a:t>UCBL1</a:t>
            </a:r>
          </a:p>
          <a:p>
            <a:pPr>
              <a:spcBef>
                <a:spcPts val="0"/>
              </a:spcBef>
            </a:pPr>
            <a:r>
              <a:rPr lang="fr-FR" sz="1100" dirty="0"/>
              <a:t>Equipe PHE</a:t>
            </a:r>
            <a:r>
              <a:rPr lang="fr-FR" sz="1100" baseline="30000" dirty="0"/>
              <a:t>3</a:t>
            </a:r>
            <a:r>
              <a:rPr lang="fr-FR" sz="1100" dirty="0"/>
              <a:t>ID, CIRI</a:t>
            </a:r>
          </a:p>
          <a:p>
            <a:pPr>
              <a:spcBef>
                <a:spcPts val="0"/>
              </a:spcBef>
            </a:pPr>
            <a:endParaRPr lang="fr-FR" dirty="0"/>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title"/>
          </p:nvPr>
        </p:nvSpPr>
        <p:spPr/>
        <p:txBody>
          <a:bodyPr/>
          <a:lstStyle/>
          <a:p>
            <a:r>
              <a:rPr lang="fr-FR" smtClean="0"/>
              <a:t>Types de vaccins</a:t>
            </a:r>
            <a:endParaRPr lang="fr-FR" dirty="0"/>
          </a:p>
        </p:txBody>
      </p:sp>
      <p:sp>
        <p:nvSpPr>
          <p:cNvPr id="10" name="Espace réservé du contenu 9"/>
          <p:cNvSpPr>
            <a:spLocks noGrp="1"/>
          </p:cNvSpPr>
          <p:nvPr>
            <p:ph idx="1"/>
          </p:nvPr>
        </p:nvSpPr>
        <p:spPr/>
        <p:txBody>
          <a:bodyPr>
            <a:normAutofit/>
          </a:bodyPr>
          <a:lstStyle/>
          <a:p>
            <a:r>
              <a:rPr lang="fr-FR" b="1" dirty="0" smtClean="0"/>
              <a:t>Vaccins inactivés ou inertes</a:t>
            </a:r>
            <a:endParaRPr lang="fr-FR" dirty="0" smtClean="0"/>
          </a:p>
          <a:p>
            <a:pPr lvl="1"/>
            <a:r>
              <a:rPr lang="fr-FR" u="sng" dirty="0" smtClean="0"/>
              <a:t>Vaccin à ARN </a:t>
            </a:r>
            <a:r>
              <a:rPr lang="fr-FR" dirty="0" smtClean="0"/>
              <a:t>:</a:t>
            </a:r>
          </a:p>
          <a:p>
            <a:pPr lvl="2"/>
            <a:r>
              <a:rPr lang="fr-FR" dirty="0" smtClean="0"/>
              <a:t>Injection d’un morceau de code génétique codant pour un seul des Ag du virus qui sera produit directement par nos cellules, secrété par les cellules et qui servira pour stimuler notre système immunitaire</a:t>
            </a:r>
          </a:p>
          <a:p>
            <a:pPr lvl="2"/>
            <a:r>
              <a:rPr lang="fr-FR" dirty="0" smtClean="0"/>
              <a:t>ARNm = protection par une enveloppe lipidique</a:t>
            </a:r>
          </a:p>
          <a:p>
            <a:pPr lvl="2"/>
            <a:r>
              <a:rPr lang="fr-FR" dirty="0" smtClean="0"/>
              <a:t>Ex: SARS-CoV-2</a:t>
            </a:r>
          </a:p>
          <a:p>
            <a:pPr lvl="1"/>
            <a:endParaRPr lang="fr-FR" b="1" spc="-8" dirty="0" smtClean="0">
              <a:cs typeface="Calibri"/>
            </a:endParaRPr>
          </a:p>
          <a:p>
            <a:pPr lvl="2"/>
            <a:endParaRPr lang="fr-FR" dirty="0" smtClean="0"/>
          </a:p>
          <a:p>
            <a:endParaRPr lang="fr-FR" dirty="0"/>
          </a:p>
        </p:txBody>
      </p:sp>
      <p:pic>
        <p:nvPicPr>
          <p:cNvPr id="5122" name="Picture 2" descr="coronavirus-arn-messager-vaccination-vs-infection-v04.png"/>
          <p:cNvPicPr>
            <a:picLocks noChangeAspect="1" noChangeArrowheads="1"/>
          </p:cNvPicPr>
          <p:nvPr/>
        </p:nvPicPr>
        <p:blipFill rotWithShape="1">
          <a:blip r:embed="rId3">
            <a:extLst>
              <a:ext uri="{28A0092B-C50C-407E-A947-70E740481C1C}">
                <a14:useLocalDpi xmlns:a14="http://schemas.microsoft.com/office/drawing/2010/main" val="0"/>
              </a:ext>
            </a:extLst>
          </a:blip>
          <a:srcRect t="52170"/>
          <a:stretch/>
        </p:blipFill>
        <p:spPr bwMode="auto">
          <a:xfrm>
            <a:off x="866775" y="3282435"/>
            <a:ext cx="5921268" cy="217856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199223" y="6472505"/>
            <a:ext cx="7271886" cy="215444"/>
          </a:xfrm>
          <a:prstGeom prst="rect">
            <a:avLst/>
          </a:prstGeom>
        </p:spPr>
        <p:txBody>
          <a:bodyPr wrap="square">
            <a:spAutoFit/>
          </a:bodyPr>
          <a:lstStyle/>
          <a:p>
            <a:r>
              <a:rPr lang="fr-FR" sz="800" dirty="0"/>
              <a:t>https://www.infovac.ch/fr/faq/developpement-d-un-vaccin</a:t>
            </a:r>
          </a:p>
        </p:txBody>
      </p:sp>
      <p:sp>
        <p:nvSpPr>
          <p:cNvPr id="6" name="ZoneTexte 5"/>
          <p:cNvSpPr txBox="1"/>
          <p:nvPr/>
        </p:nvSpPr>
        <p:spPr>
          <a:xfrm>
            <a:off x="1501181" y="4487131"/>
            <a:ext cx="388885" cy="2308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FR" sz="900" b="0" i="0" u="none" strike="noStrike" cap="none" spc="0" normalizeH="0" baseline="0" dirty="0" smtClean="0">
                <a:ln>
                  <a:noFill/>
                </a:ln>
                <a:solidFill>
                  <a:srgbClr val="002448"/>
                </a:solidFill>
                <a:effectLst/>
                <a:uFillTx/>
                <a:latin typeface="+mj-lt"/>
                <a:ea typeface="+mj-ea"/>
                <a:cs typeface="+mj-cs"/>
                <a:sym typeface="Calibri"/>
              </a:rPr>
              <a:t>ARNm</a:t>
            </a:r>
            <a:endParaRPr kumimoji="0" lang="fr-FR" sz="900" b="0" i="0" u="none" strike="noStrike" cap="none" spc="0" normalizeH="0" baseline="0" dirty="0">
              <a:ln>
                <a:noFill/>
              </a:ln>
              <a:solidFill>
                <a:srgbClr val="002448"/>
              </a:solidFill>
              <a:effectLst/>
              <a:uFillTx/>
              <a:latin typeface="+mj-lt"/>
              <a:ea typeface="+mj-ea"/>
              <a:cs typeface="+mj-cs"/>
              <a:sym typeface="Calibri"/>
            </a:endParaRPr>
          </a:p>
        </p:txBody>
      </p:sp>
      <p:sp>
        <p:nvSpPr>
          <p:cNvPr id="9" name="ZoneTexte 8"/>
          <p:cNvSpPr txBox="1"/>
          <p:nvPr/>
        </p:nvSpPr>
        <p:spPr>
          <a:xfrm>
            <a:off x="2651107" y="5276201"/>
            <a:ext cx="1023674" cy="2308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FR" sz="900" b="0" i="0" u="none" strike="noStrike" cap="none" spc="0" normalizeH="0" baseline="0" dirty="0" smtClean="0">
                <a:ln>
                  <a:noFill/>
                </a:ln>
                <a:solidFill>
                  <a:srgbClr val="002448"/>
                </a:solidFill>
                <a:effectLst/>
                <a:uFillTx/>
                <a:latin typeface="+mj-lt"/>
                <a:ea typeface="+mj-ea"/>
                <a:cs typeface="+mj-cs"/>
                <a:sym typeface="Calibri"/>
              </a:rPr>
              <a:t>Enveloppe lipidique</a:t>
            </a:r>
            <a:endParaRPr kumimoji="0" lang="fr-FR" sz="900" b="0" i="0" u="none" strike="noStrike" cap="none" spc="0" normalizeH="0" baseline="0" dirty="0">
              <a:ln>
                <a:noFill/>
              </a:ln>
              <a:solidFill>
                <a:srgbClr val="002448"/>
              </a:solidFill>
              <a:effectLst/>
              <a:uFillTx/>
              <a:latin typeface="+mj-lt"/>
              <a:ea typeface="+mj-ea"/>
              <a:cs typeface="+mj-cs"/>
              <a:sym typeface="Calibri"/>
            </a:endParaRPr>
          </a:p>
        </p:txBody>
      </p:sp>
      <p:sp>
        <p:nvSpPr>
          <p:cNvPr id="11" name="ZoneTexte 10"/>
          <p:cNvSpPr txBox="1"/>
          <p:nvPr/>
        </p:nvSpPr>
        <p:spPr>
          <a:xfrm>
            <a:off x="3105863" y="4797103"/>
            <a:ext cx="388885" cy="2308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FR" sz="900" b="0" i="0" u="none" strike="noStrike" cap="none" spc="0" normalizeH="0" baseline="0" dirty="0" smtClean="0">
                <a:ln>
                  <a:noFill/>
                </a:ln>
                <a:solidFill>
                  <a:srgbClr val="002448"/>
                </a:solidFill>
                <a:effectLst/>
                <a:uFillTx/>
                <a:latin typeface="+mj-lt"/>
                <a:ea typeface="+mj-ea"/>
                <a:cs typeface="+mj-cs"/>
                <a:sym typeface="Calibri"/>
              </a:rPr>
              <a:t>ARNm</a:t>
            </a:r>
            <a:endParaRPr kumimoji="0" lang="fr-FR" sz="900" b="0" i="0" u="none" strike="noStrike" cap="none" spc="0" normalizeH="0" baseline="0" dirty="0">
              <a:ln>
                <a:noFill/>
              </a:ln>
              <a:solidFill>
                <a:srgbClr val="002448"/>
              </a:solidFill>
              <a:effectLst/>
              <a:uFillTx/>
              <a:latin typeface="+mj-lt"/>
              <a:ea typeface="+mj-ea"/>
              <a:cs typeface="+mj-cs"/>
              <a:sym typeface="Calibri"/>
            </a:endParaRPr>
          </a:p>
        </p:txBody>
      </p:sp>
    </p:spTree>
    <p:extLst>
      <p:ext uri="{BB962C8B-B14F-4D97-AF65-F5344CB8AC3E}">
        <p14:creationId xmlns:p14="http://schemas.microsoft.com/office/powerpoint/2010/main" val="162879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title"/>
          </p:nvPr>
        </p:nvSpPr>
        <p:spPr/>
        <p:txBody>
          <a:bodyPr/>
          <a:lstStyle/>
          <a:p>
            <a:r>
              <a:rPr lang="fr-FR" smtClean="0"/>
              <a:t>Types de vaccins</a:t>
            </a:r>
            <a:endParaRPr lang="fr-FR" dirty="0"/>
          </a:p>
        </p:txBody>
      </p:sp>
      <p:sp>
        <p:nvSpPr>
          <p:cNvPr id="10" name="Espace réservé du contenu 9"/>
          <p:cNvSpPr>
            <a:spLocks noGrp="1"/>
          </p:cNvSpPr>
          <p:nvPr>
            <p:ph idx="1"/>
          </p:nvPr>
        </p:nvSpPr>
        <p:spPr/>
        <p:txBody>
          <a:bodyPr>
            <a:normAutofit/>
          </a:bodyPr>
          <a:lstStyle/>
          <a:p>
            <a:r>
              <a:rPr lang="fr-FR" b="1" dirty="0" smtClean="0"/>
              <a:t>Vaccins inactivés ou inertes</a:t>
            </a:r>
            <a:endParaRPr lang="fr-FR" b="1" spc="-8" dirty="0" smtClean="0">
              <a:cs typeface="Calibri"/>
            </a:endParaRPr>
          </a:p>
          <a:p>
            <a:pPr lvl="1"/>
            <a:r>
              <a:rPr lang="fr-FR" u="sng" spc="-8" dirty="0" smtClean="0">
                <a:cs typeface="Calibri"/>
              </a:rPr>
              <a:t>Vaccin</a:t>
            </a:r>
            <a:r>
              <a:rPr lang="fr-FR" u="sng" spc="-56" dirty="0" smtClean="0">
                <a:cs typeface="Calibri"/>
              </a:rPr>
              <a:t> </a:t>
            </a:r>
            <a:r>
              <a:rPr lang="fr-FR" u="sng" dirty="0">
                <a:cs typeface="Calibri"/>
              </a:rPr>
              <a:t>à</a:t>
            </a:r>
            <a:r>
              <a:rPr lang="fr-FR" u="sng" spc="-38" dirty="0">
                <a:cs typeface="Calibri"/>
              </a:rPr>
              <a:t> </a:t>
            </a:r>
            <a:r>
              <a:rPr lang="fr-FR" u="sng" dirty="0" smtClean="0">
                <a:cs typeface="Calibri"/>
              </a:rPr>
              <a:t>vecteurs</a:t>
            </a:r>
            <a:r>
              <a:rPr lang="fr-FR" u="sng" spc="-41" dirty="0" smtClean="0">
                <a:cs typeface="Calibri"/>
              </a:rPr>
              <a:t> </a:t>
            </a:r>
            <a:r>
              <a:rPr lang="fr-FR" u="sng" dirty="0">
                <a:cs typeface="Calibri"/>
              </a:rPr>
              <a:t>viraux</a:t>
            </a:r>
            <a:r>
              <a:rPr lang="fr-FR" u="sng" spc="259" dirty="0">
                <a:cs typeface="Calibri"/>
              </a:rPr>
              <a:t> </a:t>
            </a:r>
            <a:r>
              <a:rPr lang="fr-FR" b="1" spc="-38" dirty="0" smtClean="0">
                <a:cs typeface="Calibri"/>
              </a:rPr>
              <a:t>:</a:t>
            </a:r>
            <a:endParaRPr lang="fr-FR" dirty="0" smtClean="0"/>
          </a:p>
          <a:p>
            <a:pPr marL="866775" marR="3810" lvl="2" indent="-171450">
              <a:spcBef>
                <a:spcPts val="360"/>
              </a:spcBef>
              <a:buFont typeface="Arial MT"/>
              <a:buChar char="•"/>
              <a:tabLst>
                <a:tab pos="866775" algn="l"/>
              </a:tabLst>
            </a:pPr>
            <a:r>
              <a:rPr lang="fr-FR" dirty="0" smtClean="0">
                <a:cs typeface="Calibri"/>
              </a:rPr>
              <a:t>Insertion</a:t>
            </a:r>
            <a:r>
              <a:rPr lang="fr-FR" spc="-19" dirty="0" smtClean="0">
                <a:cs typeface="Calibri"/>
              </a:rPr>
              <a:t> </a:t>
            </a:r>
            <a:r>
              <a:rPr lang="fr-FR" dirty="0">
                <a:cs typeface="Calibri"/>
              </a:rPr>
              <a:t>d’un</a:t>
            </a:r>
            <a:r>
              <a:rPr lang="fr-FR" spc="-41" dirty="0">
                <a:cs typeface="Calibri"/>
              </a:rPr>
              <a:t> </a:t>
            </a:r>
            <a:r>
              <a:rPr lang="fr-FR" dirty="0">
                <a:cs typeface="Calibri"/>
              </a:rPr>
              <a:t>morceau</a:t>
            </a:r>
            <a:r>
              <a:rPr lang="fr-FR" spc="-30" dirty="0">
                <a:cs typeface="Calibri"/>
              </a:rPr>
              <a:t> </a:t>
            </a:r>
            <a:r>
              <a:rPr lang="fr-FR" dirty="0">
                <a:cs typeface="Calibri"/>
              </a:rPr>
              <a:t>de</a:t>
            </a:r>
            <a:r>
              <a:rPr lang="fr-FR" spc="-34" dirty="0">
                <a:cs typeface="Calibri"/>
              </a:rPr>
              <a:t> </a:t>
            </a:r>
            <a:r>
              <a:rPr lang="fr-FR" dirty="0">
                <a:cs typeface="Calibri"/>
              </a:rPr>
              <a:t>code</a:t>
            </a:r>
            <a:r>
              <a:rPr lang="fr-FR" spc="-41" dirty="0">
                <a:cs typeface="Calibri"/>
              </a:rPr>
              <a:t> </a:t>
            </a:r>
            <a:r>
              <a:rPr lang="fr-FR" dirty="0">
                <a:cs typeface="Calibri"/>
              </a:rPr>
              <a:t>génétique</a:t>
            </a:r>
            <a:r>
              <a:rPr lang="fr-FR" spc="-34" dirty="0">
                <a:cs typeface="Calibri"/>
              </a:rPr>
              <a:t> </a:t>
            </a:r>
            <a:r>
              <a:rPr lang="fr-FR" dirty="0">
                <a:cs typeface="Calibri"/>
              </a:rPr>
              <a:t>codant</a:t>
            </a:r>
            <a:r>
              <a:rPr lang="fr-FR" spc="-45" dirty="0">
                <a:cs typeface="Calibri"/>
              </a:rPr>
              <a:t> </a:t>
            </a:r>
            <a:r>
              <a:rPr lang="fr-FR" dirty="0">
                <a:cs typeface="Calibri"/>
              </a:rPr>
              <a:t>pour</a:t>
            </a:r>
            <a:r>
              <a:rPr lang="fr-FR" spc="-38" dirty="0">
                <a:cs typeface="Calibri"/>
              </a:rPr>
              <a:t> </a:t>
            </a:r>
            <a:r>
              <a:rPr lang="fr-FR" dirty="0">
                <a:cs typeface="Calibri"/>
              </a:rPr>
              <a:t>un</a:t>
            </a:r>
            <a:r>
              <a:rPr lang="fr-FR" spc="-38" dirty="0">
                <a:cs typeface="Calibri"/>
              </a:rPr>
              <a:t> </a:t>
            </a:r>
            <a:r>
              <a:rPr lang="fr-FR" dirty="0">
                <a:cs typeface="Calibri"/>
              </a:rPr>
              <a:t>Ag</a:t>
            </a:r>
            <a:r>
              <a:rPr lang="fr-FR" spc="-34" dirty="0">
                <a:cs typeface="Calibri"/>
              </a:rPr>
              <a:t> </a:t>
            </a:r>
            <a:r>
              <a:rPr lang="fr-FR" dirty="0">
                <a:cs typeface="Calibri"/>
              </a:rPr>
              <a:t>du</a:t>
            </a:r>
            <a:r>
              <a:rPr lang="fr-FR" spc="-38" dirty="0">
                <a:cs typeface="Calibri"/>
              </a:rPr>
              <a:t> </a:t>
            </a:r>
            <a:r>
              <a:rPr lang="fr-FR" dirty="0">
                <a:cs typeface="Calibri"/>
              </a:rPr>
              <a:t>virus</a:t>
            </a:r>
            <a:r>
              <a:rPr lang="fr-FR" spc="-23" dirty="0">
                <a:cs typeface="Calibri"/>
              </a:rPr>
              <a:t> </a:t>
            </a:r>
            <a:r>
              <a:rPr lang="fr-FR" dirty="0">
                <a:cs typeface="Calibri"/>
              </a:rPr>
              <a:t>pathogène</a:t>
            </a:r>
            <a:r>
              <a:rPr lang="fr-FR" spc="-45" dirty="0">
                <a:cs typeface="Calibri"/>
              </a:rPr>
              <a:t> </a:t>
            </a:r>
            <a:r>
              <a:rPr lang="fr-FR" dirty="0">
                <a:cs typeface="Calibri"/>
              </a:rPr>
              <a:t>chez</a:t>
            </a:r>
            <a:r>
              <a:rPr lang="fr-FR" spc="-34" dirty="0">
                <a:cs typeface="Calibri"/>
              </a:rPr>
              <a:t> </a:t>
            </a:r>
            <a:r>
              <a:rPr lang="fr-FR" spc="-19" dirty="0">
                <a:cs typeface="Calibri"/>
              </a:rPr>
              <a:t>un </a:t>
            </a:r>
            <a:r>
              <a:rPr lang="fr-FR" dirty="0">
                <a:cs typeface="Calibri"/>
              </a:rPr>
              <a:t>virus</a:t>
            </a:r>
            <a:r>
              <a:rPr lang="fr-FR" spc="-30" dirty="0">
                <a:cs typeface="Calibri"/>
              </a:rPr>
              <a:t> </a:t>
            </a:r>
            <a:r>
              <a:rPr lang="fr-FR" dirty="0">
                <a:cs typeface="Calibri"/>
              </a:rPr>
              <a:t>non</a:t>
            </a:r>
            <a:r>
              <a:rPr lang="fr-FR" spc="-41" dirty="0">
                <a:cs typeface="Calibri"/>
              </a:rPr>
              <a:t> </a:t>
            </a:r>
            <a:r>
              <a:rPr lang="fr-FR" dirty="0">
                <a:cs typeface="Calibri"/>
              </a:rPr>
              <a:t>pathogène</a:t>
            </a:r>
            <a:r>
              <a:rPr lang="fr-FR" spc="-45" dirty="0">
                <a:cs typeface="Calibri"/>
              </a:rPr>
              <a:t> </a:t>
            </a:r>
            <a:r>
              <a:rPr lang="fr-FR" dirty="0">
                <a:cs typeface="Calibri"/>
              </a:rPr>
              <a:t>qui</a:t>
            </a:r>
            <a:r>
              <a:rPr lang="fr-FR" spc="-34" dirty="0">
                <a:cs typeface="Calibri"/>
              </a:rPr>
              <a:t> </a:t>
            </a:r>
            <a:r>
              <a:rPr lang="fr-FR" dirty="0">
                <a:cs typeface="Calibri"/>
              </a:rPr>
              <a:t>va</a:t>
            </a:r>
            <a:r>
              <a:rPr lang="fr-FR" spc="-30" dirty="0">
                <a:cs typeface="Calibri"/>
              </a:rPr>
              <a:t> </a:t>
            </a:r>
            <a:r>
              <a:rPr lang="fr-FR" dirty="0">
                <a:cs typeface="Calibri"/>
              </a:rPr>
              <a:t>être</a:t>
            </a:r>
            <a:r>
              <a:rPr lang="fr-FR" spc="-26" dirty="0">
                <a:cs typeface="Calibri"/>
              </a:rPr>
              <a:t> </a:t>
            </a:r>
            <a:r>
              <a:rPr lang="fr-FR" dirty="0">
                <a:cs typeface="Calibri"/>
              </a:rPr>
              <a:t>le</a:t>
            </a:r>
            <a:r>
              <a:rPr lang="fr-FR" spc="-23" dirty="0">
                <a:cs typeface="Calibri"/>
              </a:rPr>
              <a:t> </a:t>
            </a:r>
            <a:r>
              <a:rPr lang="fr-FR" dirty="0">
                <a:cs typeface="Calibri"/>
              </a:rPr>
              <a:t>vecteur</a:t>
            </a:r>
            <a:r>
              <a:rPr lang="fr-FR" spc="-26" dirty="0">
                <a:cs typeface="Calibri"/>
              </a:rPr>
              <a:t> </a:t>
            </a:r>
            <a:r>
              <a:rPr lang="fr-FR" dirty="0">
                <a:cs typeface="Calibri"/>
              </a:rPr>
              <a:t>vers</a:t>
            </a:r>
            <a:r>
              <a:rPr lang="fr-FR" spc="-15" dirty="0">
                <a:cs typeface="Calibri"/>
              </a:rPr>
              <a:t> </a:t>
            </a:r>
            <a:r>
              <a:rPr lang="fr-FR" dirty="0">
                <a:cs typeface="Calibri"/>
              </a:rPr>
              <a:t>les</a:t>
            </a:r>
            <a:r>
              <a:rPr lang="fr-FR" spc="-23" dirty="0">
                <a:cs typeface="Calibri"/>
              </a:rPr>
              <a:t> </a:t>
            </a:r>
            <a:r>
              <a:rPr lang="fr-FR" dirty="0">
                <a:cs typeface="Calibri"/>
              </a:rPr>
              <a:t>cellules</a:t>
            </a:r>
            <a:r>
              <a:rPr lang="fr-FR" spc="-26" dirty="0">
                <a:cs typeface="Calibri"/>
              </a:rPr>
              <a:t> </a:t>
            </a:r>
            <a:r>
              <a:rPr lang="fr-FR" dirty="0">
                <a:cs typeface="Calibri"/>
              </a:rPr>
              <a:t>du</a:t>
            </a:r>
            <a:r>
              <a:rPr lang="fr-FR" spc="-26" dirty="0">
                <a:cs typeface="Calibri"/>
              </a:rPr>
              <a:t> </a:t>
            </a:r>
            <a:r>
              <a:rPr lang="fr-FR" dirty="0">
                <a:cs typeface="Calibri"/>
              </a:rPr>
              <a:t>code</a:t>
            </a:r>
            <a:r>
              <a:rPr lang="fr-FR" spc="-45" dirty="0">
                <a:cs typeface="Calibri"/>
              </a:rPr>
              <a:t> </a:t>
            </a:r>
            <a:r>
              <a:rPr lang="fr-FR" dirty="0">
                <a:cs typeface="Calibri"/>
              </a:rPr>
              <a:t>génétique</a:t>
            </a:r>
            <a:r>
              <a:rPr lang="fr-FR" spc="-38" dirty="0">
                <a:cs typeface="Calibri"/>
              </a:rPr>
              <a:t> </a:t>
            </a:r>
            <a:r>
              <a:rPr lang="fr-FR" dirty="0">
                <a:cs typeface="Calibri"/>
              </a:rPr>
              <a:t>qui</a:t>
            </a:r>
            <a:r>
              <a:rPr lang="fr-FR" spc="-34" dirty="0">
                <a:cs typeface="Calibri"/>
              </a:rPr>
              <a:t> </a:t>
            </a:r>
            <a:r>
              <a:rPr lang="fr-FR" spc="-8" dirty="0">
                <a:cs typeface="Calibri"/>
              </a:rPr>
              <a:t>conduire </a:t>
            </a:r>
            <a:r>
              <a:rPr lang="fr-FR" dirty="0">
                <a:cs typeface="Calibri"/>
              </a:rPr>
              <a:t>les</a:t>
            </a:r>
            <a:r>
              <a:rPr lang="fr-FR" spc="-26" dirty="0">
                <a:cs typeface="Calibri"/>
              </a:rPr>
              <a:t> </a:t>
            </a:r>
            <a:r>
              <a:rPr lang="fr-FR" dirty="0">
                <a:cs typeface="Calibri"/>
              </a:rPr>
              <a:t>cellules</a:t>
            </a:r>
            <a:r>
              <a:rPr lang="fr-FR" spc="-19" dirty="0">
                <a:cs typeface="Calibri"/>
              </a:rPr>
              <a:t> </a:t>
            </a:r>
            <a:r>
              <a:rPr lang="fr-FR" dirty="0">
                <a:cs typeface="Calibri"/>
              </a:rPr>
              <a:t>de</a:t>
            </a:r>
            <a:r>
              <a:rPr lang="fr-FR" spc="-34" dirty="0">
                <a:cs typeface="Calibri"/>
              </a:rPr>
              <a:t> </a:t>
            </a:r>
            <a:r>
              <a:rPr lang="fr-FR" spc="-19" dirty="0">
                <a:cs typeface="Calibri"/>
              </a:rPr>
              <a:t>l’organisme</a:t>
            </a:r>
            <a:r>
              <a:rPr lang="fr-FR" spc="-30" dirty="0">
                <a:cs typeface="Calibri"/>
              </a:rPr>
              <a:t> </a:t>
            </a:r>
            <a:r>
              <a:rPr lang="fr-FR" dirty="0">
                <a:cs typeface="Calibri"/>
              </a:rPr>
              <a:t>à</a:t>
            </a:r>
            <a:r>
              <a:rPr lang="fr-FR" spc="-30" dirty="0">
                <a:cs typeface="Calibri"/>
              </a:rPr>
              <a:t> </a:t>
            </a:r>
            <a:r>
              <a:rPr lang="fr-FR" dirty="0">
                <a:cs typeface="Calibri"/>
              </a:rPr>
              <a:t>produite</a:t>
            </a:r>
            <a:r>
              <a:rPr lang="fr-FR" spc="-38" dirty="0">
                <a:cs typeface="Calibri"/>
              </a:rPr>
              <a:t> </a:t>
            </a:r>
            <a:r>
              <a:rPr lang="fr-FR" spc="-45" dirty="0">
                <a:cs typeface="Calibri"/>
              </a:rPr>
              <a:t>l’Ag</a:t>
            </a:r>
            <a:r>
              <a:rPr lang="fr-FR" spc="-41" dirty="0">
                <a:cs typeface="Calibri"/>
              </a:rPr>
              <a:t> </a:t>
            </a:r>
            <a:r>
              <a:rPr lang="fr-FR" dirty="0">
                <a:cs typeface="Calibri"/>
              </a:rPr>
              <a:t>viral</a:t>
            </a:r>
            <a:r>
              <a:rPr lang="fr-FR" spc="-26" dirty="0">
                <a:cs typeface="Calibri"/>
              </a:rPr>
              <a:t> </a:t>
            </a:r>
            <a:r>
              <a:rPr lang="fr-FR" dirty="0">
                <a:cs typeface="Calibri"/>
              </a:rPr>
              <a:t>spécifique</a:t>
            </a:r>
            <a:r>
              <a:rPr lang="fr-FR" spc="-30" dirty="0">
                <a:cs typeface="Calibri"/>
              </a:rPr>
              <a:t> </a:t>
            </a:r>
            <a:r>
              <a:rPr lang="fr-FR" dirty="0">
                <a:cs typeface="Calibri"/>
              </a:rPr>
              <a:t>du</a:t>
            </a:r>
            <a:r>
              <a:rPr lang="fr-FR" spc="-34" dirty="0">
                <a:cs typeface="Calibri"/>
              </a:rPr>
              <a:t> </a:t>
            </a:r>
            <a:r>
              <a:rPr lang="fr-FR" dirty="0">
                <a:cs typeface="Calibri"/>
              </a:rPr>
              <a:t>virus</a:t>
            </a:r>
            <a:r>
              <a:rPr lang="fr-FR" spc="-30" dirty="0">
                <a:cs typeface="Calibri"/>
              </a:rPr>
              <a:t> </a:t>
            </a:r>
            <a:r>
              <a:rPr lang="fr-FR" spc="-8" dirty="0">
                <a:cs typeface="Calibri"/>
              </a:rPr>
              <a:t>pathogène</a:t>
            </a:r>
            <a:endParaRPr lang="fr-FR" dirty="0">
              <a:cs typeface="Calibri"/>
            </a:endParaRPr>
          </a:p>
          <a:p>
            <a:pPr marL="866775" lvl="2" indent="-171450">
              <a:spcBef>
                <a:spcPts val="363"/>
              </a:spcBef>
              <a:buFont typeface="Arial MT"/>
              <a:buChar char="•"/>
              <a:tabLst>
                <a:tab pos="866775" algn="l"/>
              </a:tabLst>
            </a:pPr>
            <a:r>
              <a:rPr lang="fr-FR" spc="-8" dirty="0">
                <a:cs typeface="Calibri"/>
              </a:rPr>
              <a:t>Protection</a:t>
            </a:r>
            <a:r>
              <a:rPr lang="fr-FR" spc="-34" dirty="0">
                <a:cs typeface="Calibri"/>
              </a:rPr>
              <a:t> </a:t>
            </a:r>
            <a:r>
              <a:rPr lang="fr-FR" dirty="0">
                <a:cs typeface="Calibri"/>
              </a:rPr>
              <a:t>et</a:t>
            </a:r>
            <a:r>
              <a:rPr lang="fr-FR" spc="-41" dirty="0">
                <a:cs typeface="Calibri"/>
              </a:rPr>
              <a:t> </a:t>
            </a:r>
            <a:r>
              <a:rPr lang="fr-FR" spc="-8" dirty="0">
                <a:cs typeface="Calibri"/>
              </a:rPr>
              <a:t>transfert</a:t>
            </a:r>
            <a:r>
              <a:rPr lang="fr-FR" spc="-38" dirty="0">
                <a:cs typeface="Calibri"/>
              </a:rPr>
              <a:t> </a:t>
            </a:r>
            <a:r>
              <a:rPr lang="fr-FR" dirty="0">
                <a:cs typeface="Calibri"/>
              </a:rPr>
              <a:t>par</a:t>
            </a:r>
            <a:r>
              <a:rPr lang="fr-FR" spc="-41" dirty="0">
                <a:cs typeface="Calibri"/>
              </a:rPr>
              <a:t> </a:t>
            </a:r>
            <a:r>
              <a:rPr lang="fr-FR" dirty="0">
                <a:cs typeface="Calibri"/>
              </a:rPr>
              <a:t>un</a:t>
            </a:r>
            <a:r>
              <a:rPr lang="fr-FR" spc="-53" dirty="0">
                <a:cs typeface="Calibri"/>
              </a:rPr>
              <a:t> </a:t>
            </a:r>
            <a:r>
              <a:rPr lang="fr-FR" dirty="0">
                <a:cs typeface="Calibri"/>
              </a:rPr>
              <a:t>vecteur</a:t>
            </a:r>
            <a:r>
              <a:rPr lang="fr-FR" spc="-34" dirty="0">
                <a:cs typeface="Calibri"/>
              </a:rPr>
              <a:t> </a:t>
            </a:r>
            <a:r>
              <a:rPr lang="fr-FR" spc="-8" dirty="0" smtClean="0">
                <a:cs typeface="Calibri"/>
              </a:rPr>
              <a:t>viral (Adénovirus)</a:t>
            </a:r>
            <a:endParaRPr lang="fr-FR" dirty="0">
              <a:cs typeface="Calibri"/>
            </a:endParaRPr>
          </a:p>
          <a:p>
            <a:pPr lvl="2"/>
            <a:r>
              <a:rPr lang="fr-FR" dirty="0" smtClean="0"/>
              <a:t>Ex : SARS-CoV-2, VRS</a:t>
            </a:r>
          </a:p>
          <a:p>
            <a:endParaRPr lang="fr-FR" dirty="0"/>
          </a:p>
        </p:txBody>
      </p:sp>
      <p:pic>
        <p:nvPicPr>
          <p:cNvPr id="6146" name="Picture 2" descr="covid vaccination with adenoviru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8966" y="2737407"/>
            <a:ext cx="4655927" cy="349194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199223" y="6472505"/>
            <a:ext cx="7271886" cy="215444"/>
          </a:xfrm>
          <a:prstGeom prst="rect">
            <a:avLst/>
          </a:prstGeom>
        </p:spPr>
        <p:txBody>
          <a:bodyPr wrap="square">
            <a:spAutoFit/>
          </a:bodyPr>
          <a:lstStyle/>
          <a:p>
            <a:r>
              <a:rPr lang="fr-FR" sz="800" dirty="0"/>
              <a:t>https://www.infovac.ch/fr/faq/developpement-d-un-vaccin</a:t>
            </a:r>
          </a:p>
        </p:txBody>
      </p:sp>
      <p:sp>
        <p:nvSpPr>
          <p:cNvPr id="7" name="ZoneTexte 6"/>
          <p:cNvSpPr txBox="1"/>
          <p:nvPr/>
        </p:nvSpPr>
        <p:spPr>
          <a:xfrm>
            <a:off x="3726058" y="2689612"/>
            <a:ext cx="388885" cy="2308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FR" sz="900" b="0" i="0" u="none" strike="noStrike" cap="none" spc="0" normalizeH="0" baseline="0" dirty="0" smtClean="0">
                <a:ln>
                  <a:noFill/>
                </a:ln>
                <a:solidFill>
                  <a:srgbClr val="002448"/>
                </a:solidFill>
                <a:effectLst/>
                <a:uFillTx/>
                <a:latin typeface="+mj-lt"/>
                <a:ea typeface="+mj-ea"/>
                <a:cs typeface="+mj-cs"/>
                <a:sym typeface="Calibri"/>
              </a:rPr>
              <a:t>ARNm</a:t>
            </a:r>
            <a:endParaRPr kumimoji="0" lang="fr-FR" sz="900" b="0" i="0" u="none" strike="noStrike" cap="none" spc="0" normalizeH="0" baseline="0" dirty="0">
              <a:ln>
                <a:noFill/>
              </a:ln>
              <a:solidFill>
                <a:srgbClr val="002448"/>
              </a:solidFill>
              <a:effectLst/>
              <a:uFillTx/>
              <a:latin typeface="+mj-lt"/>
              <a:ea typeface="+mj-ea"/>
              <a:cs typeface="+mj-cs"/>
              <a:sym typeface="Calibri"/>
            </a:endParaRPr>
          </a:p>
        </p:txBody>
      </p:sp>
      <p:sp>
        <p:nvSpPr>
          <p:cNvPr id="9" name="ZoneTexte 8"/>
          <p:cNvSpPr txBox="1"/>
          <p:nvPr/>
        </p:nvSpPr>
        <p:spPr>
          <a:xfrm>
            <a:off x="4385421" y="2684923"/>
            <a:ext cx="303925" cy="2308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FR" sz="900" b="0" i="0" u="none" strike="noStrike" cap="none" spc="0" normalizeH="0" baseline="0" dirty="0" smtClean="0">
                <a:ln>
                  <a:noFill/>
                </a:ln>
                <a:solidFill>
                  <a:srgbClr val="002448"/>
                </a:solidFill>
                <a:effectLst/>
                <a:uFillTx/>
                <a:latin typeface="+mj-lt"/>
                <a:ea typeface="+mj-ea"/>
                <a:cs typeface="+mj-cs"/>
                <a:sym typeface="Calibri"/>
              </a:rPr>
              <a:t>ADN</a:t>
            </a:r>
            <a:endParaRPr kumimoji="0" lang="fr-FR" sz="900" b="0" i="0" u="none" strike="noStrike" cap="none" spc="0" normalizeH="0" baseline="0" dirty="0">
              <a:ln>
                <a:noFill/>
              </a:ln>
              <a:solidFill>
                <a:srgbClr val="002448"/>
              </a:solidFill>
              <a:effectLst/>
              <a:uFillTx/>
              <a:latin typeface="+mj-lt"/>
              <a:ea typeface="+mj-ea"/>
              <a:cs typeface="+mj-cs"/>
              <a:sym typeface="Calibri"/>
            </a:endParaRPr>
          </a:p>
        </p:txBody>
      </p:sp>
      <p:sp>
        <p:nvSpPr>
          <p:cNvPr id="11" name="ZoneTexte 10"/>
          <p:cNvSpPr txBox="1"/>
          <p:nvPr/>
        </p:nvSpPr>
        <p:spPr>
          <a:xfrm>
            <a:off x="5008843" y="2562877"/>
            <a:ext cx="1514193" cy="2308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FR" sz="900" b="0" i="0" u="none" strike="noStrike" cap="none" spc="0" normalizeH="0" baseline="0" dirty="0" smtClean="0">
                <a:ln>
                  <a:noFill/>
                </a:ln>
                <a:solidFill>
                  <a:srgbClr val="002448"/>
                </a:solidFill>
                <a:effectLst/>
                <a:uFillTx/>
                <a:latin typeface="+mj-lt"/>
                <a:ea typeface="+mj-ea"/>
                <a:cs typeface="+mj-cs"/>
                <a:sym typeface="Calibri"/>
              </a:rPr>
              <a:t>Vecteur viral (</a:t>
            </a:r>
            <a:r>
              <a:rPr kumimoji="0" lang="fr-FR" sz="900" b="0" i="0" u="none" strike="noStrike" cap="none" spc="0" normalizeH="0" baseline="0" dirty="0" err="1" smtClean="0">
                <a:ln>
                  <a:noFill/>
                </a:ln>
                <a:solidFill>
                  <a:srgbClr val="002448"/>
                </a:solidFill>
                <a:effectLst/>
                <a:uFillTx/>
                <a:latin typeface="+mj-lt"/>
                <a:ea typeface="+mj-ea"/>
                <a:cs typeface="+mj-cs"/>
                <a:sym typeface="Calibri"/>
              </a:rPr>
              <a:t>e.g</a:t>
            </a:r>
            <a:r>
              <a:rPr kumimoji="0" lang="fr-FR" sz="900" b="0" i="0" u="none" strike="noStrike" cap="none" spc="0" normalizeH="0" baseline="0" dirty="0" smtClean="0">
                <a:ln>
                  <a:noFill/>
                </a:ln>
                <a:solidFill>
                  <a:srgbClr val="002448"/>
                </a:solidFill>
                <a:effectLst/>
                <a:uFillTx/>
                <a:latin typeface="+mj-lt"/>
                <a:ea typeface="+mj-ea"/>
                <a:cs typeface="+mj-cs"/>
                <a:sym typeface="Calibri"/>
              </a:rPr>
              <a:t>. Adénovirus)</a:t>
            </a:r>
            <a:endParaRPr kumimoji="0" lang="fr-FR" sz="900" b="0" i="0" u="none" strike="noStrike" cap="none" spc="0" normalizeH="0" baseline="0" dirty="0">
              <a:ln>
                <a:noFill/>
              </a:ln>
              <a:solidFill>
                <a:srgbClr val="002448"/>
              </a:solidFill>
              <a:effectLst/>
              <a:uFillTx/>
              <a:latin typeface="+mj-lt"/>
              <a:ea typeface="+mj-ea"/>
              <a:cs typeface="+mj-cs"/>
              <a:sym typeface="Calibri"/>
            </a:endParaRPr>
          </a:p>
        </p:txBody>
      </p:sp>
    </p:spTree>
    <p:extLst>
      <p:ext uri="{BB962C8B-B14F-4D97-AF65-F5344CB8AC3E}">
        <p14:creationId xmlns:p14="http://schemas.microsoft.com/office/powerpoint/2010/main" val="18654093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p:nvPr>
        </p:nvSpPr>
        <p:spPr/>
        <p:txBody>
          <a:bodyPr/>
          <a:lstStyle/>
          <a:p>
            <a:r>
              <a:rPr lang="fr-FR" smtClean="0"/>
              <a:t>Facteurs influençant la réponse</a:t>
            </a:r>
            <a:endParaRPr lang="fr-FR" dirty="0"/>
          </a:p>
        </p:txBody>
      </p:sp>
      <p:sp>
        <p:nvSpPr>
          <p:cNvPr id="8" name="Espace réservé du contenu 7"/>
          <p:cNvSpPr>
            <a:spLocks noGrp="1"/>
          </p:cNvSpPr>
          <p:nvPr>
            <p:ph idx="1"/>
          </p:nvPr>
        </p:nvSpPr>
        <p:spPr/>
        <p:txBody>
          <a:bodyPr/>
          <a:lstStyle/>
          <a:p>
            <a:r>
              <a:rPr lang="fr-FR" dirty="0" smtClean="0"/>
              <a:t>Type de vaccin</a:t>
            </a:r>
          </a:p>
          <a:p>
            <a:pPr lvl="1"/>
            <a:r>
              <a:rPr lang="fr-FR" dirty="0" smtClean="0"/>
              <a:t>Vaccins vivants : protection proche de l’immunité naturelle</a:t>
            </a:r>
          </a:p>
          <a:p>
            <a:pPr lvl="1"/>
            <a:r>
              <a:rPr lang="fr-FR" dirty="0" smtClean="0"/>
              <a:t>Vaccins inertes : plusieurs doses, rappels</a:t>
            </a:r>
          </a:p>
          <a:p>
            <a:pPr lvl="1"/>
            <a:r>
              <a:rPr lang="fr-FR" dirty="0" smtClean="0"/>
              <a:t>Vaccins </a:t>
            </a:r>
            <a:r>
              <a:rPr lang="fr-FR" dirty="0" err="1" smtClean="0"/>
              <a:t>polyosidiques</a:t>
            </a:r>
            <a:r>
              <a:rPr lang="fr-FR" dirty="0" smtClean="0"/>
              <a:t> : réponse </a:t>
            </a:r>
            <a:r>
              <a:rPr lang="fr-FR" dirty="0" err="1" smtClean="0"/>
              <a:t>thymo</a:t>
            </a:r>
            <a:r>
              <a:rPr lang="fr-FR" dirty="0" smtClean="0"/>
              <a:t>-indépendante, peu immunogènes (âge &lt; 2 ans), mémoire incertaine, </a:t>
            </a:r>
            <a:r>
              <a:rPr lang="fr-FR" dirty="0" err="1" smtClean="0"/>
              <a:t>hyporéactivité</a:t>
            </a:r>
            <a:r>
              <a:rPr lang="fr-FR" dirty="0" smtClean="0"/>
              <a:t> si injections répétées (conjugaison)</a:t>
            </a:r>
          </a:p>
          <a:p>
            <a:r>
              <a:rPr lang="fr-FR" dirty="0" smtClean="0"/>
              <a:t>Voie d’administration</a:t>
            </a:r>
          </a:p>
          <a:p>
            <a:pPr lvl="1"/>
            <a:r>
              <a:rPr lang="fr-FR" dirty="0" smtClean="0"/>
              <a:t>IM, SC (vaccins vivants), intradermique (BCG, grippe)</a:t>
            </a:r>
          </a:p>
          <a:p>
            <a:pPr lvl="1"/>
            <a:r>
              <a:rPr lang="fr-FR" dirty="0" smtClean="0"/>
              <a:t>Muqueuse (voies nasale ou digestive)</a:t>
            </a:r>
          </a:p>
          <a:p>
            <a:r>
              <a:rPr lang="fr-FR" dirty="0" smtClean="0"/>
              <a:t>Age</a:t>
            </a:r>
          </a:p>
          <a:p>
            <a:r>
              <a:rPr lang="fr-FR" dirty="0" smtClean="0"/>
              <a:t>Statut immunitaire</a:t>
            </a:r>
          </a:p>
          <a:p>
            <a:r>
              <a:rPr lang="fr-FR" dirty="0" smtClean="0"/>
              <a:t>Facteurs génétiques (HLA et HBV)</a:t>
            </a:r>
          </a:p>
          <a:p>
            <a:endParaRPr lang="fr-FR" dirty="0"/>
          </a:p>
        </p:txBody>
      </p:sp>
    </p:spTree>
    <p:extLst>
      <p:ext uri="{BB962C8B-B14F-4D97-AF65-F5344CB8AC3E}">
        <p14:creationId xmlns:p14="http://schemas.microsoft.com/office/powerpoint/2010/main" val="8493870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Composition d’un vaccin</a:t>
            </a:r>
            <a:endParaRPr lang="fr-FR" dirty="0"/>
          </a:p>
        </p:txBody>
      </p:sp>
      <p:pic>
        <p:nvPicPr>
          <p:cNvPr id="3074" name="Picture 2" descr="Composition des E-liquides - Curieux e-liquides"/>
          <p:cNvPicPr>
            <a:picLocks noChangeAspect="1" noChangeArrowheads="1"/>
          </p:cNvPicPr>
          <p:nvPr/>
        </p:nvPicPr>
        <p:blipFill rotWithShape="1">
          <a:blip r:embed="rId2">
            <a:extLst>
              <a:ext uri="{28A0092B-C50C-407E-A947-70E740481C1C}">
                <a14:useLocalDpi xmlns:a14="http://schemas.microsoft.com/office/drawing/2010/main" val="0"/>
              </a:ext>
            </a:extLst>
          </a:blip>
          <a:srcRect l="54638" t="1743" r="3673" b="16493"/>
          <a:stretch/>
        </p:blipFill>
        <p:spPr bwMode="auto">
          <a:xfrm>
            <a:off x="6213161" y="1649005"/>
            <a:ext cx="2589620" cy="380917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e 5"/>
          <p:cNvGrpSpPr/>
          <p:nvPr/>
        </p:nvGrpSpPr>
        <p:grpSpPr>
          <a:xfrm>
            <a:off x="202829" y="1376189"/>
            <a:ext cx="5958564" cy="4428107"/>
            <a:chOff x="202829" y="1376189"/>
            <a:chExt cx="5958564" cy="4428107"/>
          </a:xfrm>
        </p:grpSpPr>
        <p:pic>
          <p:nvPicPr>
            <p:cNvPr id="5" name="Picture 2" descr="https://rsfs.ca/Portals/0/easygalleryimages/3/4757/de-quoi-est-fait-un-vaccin-web.jpg"/>
            <p:cNvPicPr>
              <a:picLocks noChangeAspect="1" noChangeArrowheads="1"/>
            </p:cNvPicPr>
            <p:nvPr/>
          </p:nvPicPr>
          <p:blipFill rotWithShape="1">
            <a:blip r:embed="rId3">
              <a:extLst>
                <a:ext uri="{28A0092B-C50C-407E-A947-70E740481C1C}">
                  <a14:useLocalDpi xmlns:a14="http://schemas.microsoft.com/office/drawing/2010/main" val="0"/>
                </a:ext>
              </a:extLst>
            </a:blip>
            <a:srcRect l="6826" t="7804" r="75480"/>
            <a:stretch/>
          </p:blipFill>
          <p:spPr bwMode="auto">
            <a:xfrm>
              <a:off x="1615970" y="1376189"/>
              <a:ext cx="1222408" cy="4428107"/>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e 2"/>
            <p:cNvGrpSpPr/>
            <p:nvPr/>
          </p:nvGrpSpPr>
          <p:grpSpPr>
            <a:xfrm>
              <a:off x="202829" y="2726715"/>
              <a:ext cx="5958564" cy="2174237"/>
              <a:chOff x="202829" y="2726715"/>
              <a:chExt cx="5958564" cy="2174237"/>
            </a:xfrm>
          </p:grpSpPr>
          <p:sp>
            <p:nvSpPr>
              <p:cNvPr id="4" name="ZoneTexte 3"/>
              <p:cNvSpPr txBox="1"/>
              <p:nvPr/>
            </p:nvSpPr>
            <p:spPr>
              <a:xfrm>
                <a:off x="2903559" y="2726715"/>
                <a:ext cx="941920" cy="2769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FR" sz="1200" b="0" i="0" u="none" strike="noStrike" cap="none" spc="0" normalizeH="0" baseline="0" dirty="0" smtClean="0">
                    <a:ln>
                      <a:noFill/>
                    </a:ln>
                    <a:solidFill>
                      <a:srgbClr val="002448"/>
                    </a:solidFill>
                    <a:effectLst/>
                    <a:uFillTx/>
                    <a:latin typeface="+mj-lt"/>
                    <a:ea typeface="+mj-ea"/>
                    <a:cs typeface="+mj-cs"/>
                    <a:sym typeface="Calibri"/>
                  </a:rPr>
                  <a:t>Principe actif</a:t>
                </a:r>
                <a:r>
                  <a:rPr kumimoji="0" lang="fr-FR" sz="1200" b="0" i="0" u="none" strike="noStrike" cap="none" spc="0" normalizeH="0" dirty="0" smtClean="0">
                    <a:ln>
                      <a:noFill/>
                    </a:ln>
                    <a:solidFill>
                      <a:srgbClr val="002448"/>
                    </a:solidFill>
                    <a:effectLst/>
                    <a:uFillTx/>
                    <a:latin typeface="+mj-lt"/>
                    <a:ea typeface="+mj-ea"/>
                    <a:cs typeface="+mj-cs"/>
                    <a:sym typeface="Calibri"/>
                  </a:rPr>
                  <a:t> </a:t>
                </a:r>
                <a:endParaRPr kumimoji="0" lang="fr-FR" sz="1200" b="0" i="0" u="none" strike="noStrike" cap="none" spc="0" normalizeH="0" baseline="0" dirty="0">
                  <a:ln>
                    <a:noFill/>
                  </a:ln>
                  <a:solidFill>
                    <a:srgbClr val="002448"/>
                  </a:solidFill>
                  <a:effectLst/>
                  <a:uFillTx/>
                  <a:latin typeface="+mj-lt"/>
                  <a:ea typeface="+mj-ea"/>
                  <a:cs typeface="+mj-cs"/>
                  <a:sym typeface="Calibri"/>
                </a:endParaRPr>
              </a:p>
            </p:txBody>
          </p:sp>
          <p:sp>
            <p:nvSpPr>
              <p:cNvPr id="8" name="ZoneTexte 7"/>
              <p:cNvSpPr txBox="1"/>
              <p:nvPr/>
            </p:nvSpPr>
            <p:spPr>
              <a:xfrm>
                <a:off x="2932891" y="3296412"/>
                <a:ext cx="1825176" cy="2769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FR" sz="1200" b="0" i="0" u="none" strike="noStrike" cap="none" spc="0" normalizeH="0" baseline="0" dirty="0" smtClean="0">
                    <a:ln>
                      <a:noFill/>
                    </a:ln>
                    <a:solidFill>
                      <a:srgbClr val="002448"/>
                    </a:solidFill>
                    <a:effectLst/>
                    <a:uFillTx/>
                    <a:latin typeface="+mj-lt"/>
                    <a:ea typeface="+mj-ea"/>
                    <a:cs typeface="+mj-cs"/>
                    <a:sym typeface="Calibri"/>
                  </a:rPr>
                  <a:t>Booster la réponse immune</a:t>
                </a:r>
                <a:endParaRPr kumimoji="0" lang="fr-FR" sz="1200" b="0" i="0" u="none" strike="noStrike" cap="none" spc="0" normalizeH="0" baseline="0" dirty="0">
                  <a:ln>
                    <a:noFill/>
                  </a:ln>
                  <a:solidFill>
                    <a:srgbClr val="002448"/>
                  </a:solidFill>
                  <a:effectLst/>
                  <a:uFillTx/>
                  <a:latin typeface="+mj-lt"/>
                  <a:ea typeface="+mj-ea"/>
                  <a:cs typeface="+mj-cs"/>
                  <a:sym typeface="Calibri"/>
                </a:endParaRPr>
              </a:p>
            </p:txBody>
          </p:sp>
          <p:sp>
            <p:nvSpPr>
              <p:cNvPr id="9" name="ZoneTexte 8"/>
              <p:cNvSpPr txBox="1"/>
              <p:nvPr/>
            </p:nvSpPr>
            <p:spPr>
              <a:xfrm>
                <a:off x="2903559" y="3845796"/>
                <a:ext cx="3244421"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FR" sz="1200" b="0" i="0" u="none" strike="noStrike" cap="none" spc="0" normalizeH="0" baseline="0" dirty="0" smtClean="0">
                    <a:ln>
                      <a:noFill/>
                    </a:ln>
                    <a:solidFill>
                      <a:srgbClr val="002448"/>
                    </a:solidFill>
                    <a:effectLst/>
                    <a:uFillTx/>
                    <a:latin typeface="+mj-lt"/>
                    <a:ea typeface="+mj-ea"/>
                    <a:cs typeface="+mj-cs"/>
                    <a:sym typeface="Calibri"/>
                  </a:rPr>
                  <a:t>Stabiliser la composition</a:t>
                </a:r>
                <a:r>
                  <a:rPr kumimoji="0" lang="fr-FR" sz="1200" b="0" i="0" u="none" strike="noStrike" cap="none" spc="0" normalizeH="0" dirty="0" smtClean="0">
                    <a:ln>
                      <a:noFill/>
                    </a:ln>
                    <a:solidFill>
                      <a:srgbClr val="002448"/>
                    </a:solidFill>
                    <a:effectLst/>
                    <a:uFillTx/>
                    <a:latin typeface="+mj-lt"/>
                    <a:ea typeface="+mj-ea"/>
                    <a:cs typeface="+mj-cs"/>
                    <a:sym typeface="Calibri"/>
                  </a:rPr>
                  <a:t> et éviter les infections microbiennes de la solution</a:t>
                </a:r>
                <a:endParaRPr kumimoji="0" lang="fr-FR" sz="1200" b="0" i="0" u="none" strike="noStrike" cap="none" spc="0" normalizeH="0" baseline="0" dirty="0">
                  <a:ln>
                    <a:noFill/>
                  </a:ln>
                  <a:solidFill>
                    <a:srgbClr val="002448"/>
                  </a:solidFill>
                  <a:effectLst/>
                  <a:uFillTx/>
                  <a:latin typeface="+mj-lt"/>
                  <a:ea typeface="+mj-ea"/>
                  <a:cs typeface="+mj-cs"/>
                  <a:sym typeface="Calibri"/>
                </a:endParaRPr>
              </a:p>
            </p:txBody>
          </p:sp>
          <p:sp>
            <p:nvSpPr>
              <p:cNvPr id="10" name="ZoneTexte 9"/>
              <p:cNvSpPr txBox="1"/>
              <p:nvPr/>
            </p:nvSpPr>
            <p:spPr>
              <a:xfrm>
                <a:off x="2903559" y="4427501"/>
                <a:ext cx="3257834" cy="2769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FR" sz="1200" b="0" i="0" u="none" strike="noStrike" cap="none" spc="0" normalizeH="0" baseline="0" dirty="0" smtClean="0">
                    <a:ln>
                      <a:noFill/>
                    </a:ln>
                    <a:solidFill>
                      <a:srgbClr val="002448"/>
                    </a:solidFill>
                    <a:effectLst/>
                    <a:uFillTx/>
                    <a:latin typeface="+mj-lt"/>
                    <a:ea typeface="+mj-ea"/>
                    <a:cs typeface="+mj-cs"/>
                    <a:sym typeface="Calibri"/>
                  </a:rPr>
                  <a:t>Diluant</a:t>
                </a:r>
                <a:r>
                  <a:rPr kumimoji="0" lang="fr-FR" sz="1200" b="0" i="0" u="none" strike="noStrike" cap="none" spc="0" normalizeH="0" dirty="0" smtClean="0">
                    <a:ln>
                      <a:noFill/>
                    </a:ln>
                    <a:solidFill>
                      <a:srgbClr val="002448"/>
                    </a:solidFill>
                    <a:effectLst/>
                    <a:uFillTx/>
                    <a:latin typeface="+mj-lt"/>
                    <a:ea typeface="+mj-ea"/>
                    <a:cs typeface="+mj-cs"/>
                    <a:sym typeface="Calibri"/>
                  </a:rPr>
                  <a:t> pour l’administration</a:t>
                </a:r>
                <a:endParaRPr kumimoji="0" lang="fr-FR" sz="1200" b="0" i="0" u="none" strike="noStrike" cap="none" spc="0" normalizeH="0" baseline="0" dirty="0">
                  <a:ln>
                    <a:noFill/>
                  </a:ln>
                  <a:solidFill>
                    <a:srgbClr val="002448"/>
                  </a:solidFill>
                  <a:effectLst/>
                  <a:uFillTx/>
                  <a:latin typeface="+mj-lt"/>
                  <a:ea typeface="+mj-ea"/>
                  <a:cs typeface="+mj-cs"/>
                  <a:sym typeface="Calibri"/>
                </a:endParaRPr>
              </a:p>
            </p:txBody>
          </p:sp>
          <p:sp>
            <p:nvSpPr>
              <p:cNvPr id="7" name="ZoneTexte 6"/>
              <p:cNvSpPr txBox="1"/>
              <p:nvPr/>
            </p:nvSpPr>
            <p:spPr>
              <a:xfrm>
                <a:off x="1910102" y="4428838"/>
                <a:ext cx="634144" cy="307773"/>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FR" sz="1400" b="0" i="0" u="none" strike="noStrike" cap="none" spc="0" normalizeH="0" baseline="0" dirty="0" smtClean="0">
                    <a:ln>
                      <a:noFill/>
                    </a:ln>
                    <a:solidFill>
                      <a:srgbClr val="000000"/>
                    </a:solidFill>
                    <a:effectLst/>
                    <a:uFillTx/>
                    <a:latin typeface="+mj-lt"/>
                    <a:ea typeface="+mj-ea"/>
                    <a:cs typeface="+mj-cs"/>
                    <a:sym typeface="Calibri"/>
                  </a:rPr>
                  <a:t>Solvant</a:t>
                </a:r>
                <a:endParaRPr kumimoji="0" lang="fr-FR" sz="1400" b="0" i="0" u="none" strike="noStrike" cap="none" spc="0" normalizeH="0" baseline="0" dirty="0">
                  <a:ln>
                    <a:noFill/>
                  </a:ln>
                  <a:solidFill>
                    <a:srgbClr val="000000"/>
                  </a:solidFill>
                  <a:effectLst/>
                  <a:uFillTx/>
                  <a:latin typeface="+mj-lt"/>
                  <a:ea typeface="+mj-ea"/>
                  <a:cs typeface="+mj-cs"/>
                  <a:sym typeface="Calibri"/>
                </a:endParaRPr>
              </a:p>
            </p:txBody>
          </p:sp>
          <p:sp>
            <p:nvSpPr>
              <p:cNvPr id="12" name="ZoneTexte 11"/>
              <p:cNvSpPr txBox="1"/>
              <p:nvPr/>
            </p:nvSpPr>
            <p:spPr>
              <a:xfrm>
                <a:off x="202830" y="2740617"/>
                <a:ext cx="1318627" cy="2769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FR" sz="1200" b="0" i="0" u="none" strike="noStrike" cap="none" spc="0" normalizeH="0" baseline="0" dirty="0" smtClean="0">
                    <a:ln>
                      <a:noFill/>
                    </a:ln>
                    <a:solidFill>
                      <a:srgbClr val="002448"/>
                    </a:solidFill>
                    <a:effectLst/>
                    <a:uFillTx/>
                    <a:latin typeface="+mj-lt"/>
                    <a:ea typeface="+mj-ea"/>
                    <a:cs typeface="+mj-cs"/>
                    <a:sym typeface="Calibri"/>
                  </a:rPr>
                  <a:t>Atténué</a:t>
                </a:r>
                <a:r>
                  <a:rPr kumimoji="0" lang="fr-FR" sz="1200" b="0" i="0" u="none" strike="noStrike" cap="none" spc="0" normalizeH="0" dirty="0" smtClean="0">
                    <a:ln>
                      <a:noFill/>
                    </a:ln>
                    <a:solidFill>
                      <a:srgbClr val="002448"/>
                    </a:solidFill>
                    <a:effectLst/>
                    <a:uFillTx/>
                    <a:latin typeface="+mj-lt"/>
                    <a:ea typeface="+mj-ea"/>
                    <a:cs typeface="+mj-cs"/>
                    <a:sym typeface="Calibri"/>
                  </a:rPr>
                  <a:t> ou inactivé</a:t>
                </a:r>
                <a:endParaRPr kumimoji="0" lang="fr-FR" sz="1200" b="0" i="0" u="none" strike="noStrike" cap="none" spc="0" normalizeH="0" baseline="0" dirty="0">
                  <a:ln>
                    <a:noFill/>
                  </a:ln>
                  <a:solidFill>
                    <a:srgbClr val="002448"/>
                  </a:solidFill>
                  <a:effectLst/>
                  <a:uFillTx/>
                  <a:latin typeface="+mj-lt"/>
                  <a:ea typeface="+mj-ea"/>
                  <a:cs typeface="+mj-cs"/>
                  <a:sym typeface="Calibri"/>
                </a:endParaRPr>
              </a:p>
            </p:txBody>
          </p:sp>
          <p:sp>
            <p:nvSpPr>
              <p:cNvPr id="13" name="ZoneTexte 12"/>
              <p:cNvSpPr txBox="1"/>
              <p:nvPr/>
            </p:nvSpPr>
            <p:spPr>
              <a:xfrm>
                <a:off x="202829" y="3276600"/>
                <a:ext cx="1030086" cy="2769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FR" sz="1200" b="0" i="0" u="none" strike="noStrike" cap="none" spc="0" normalizeH="0" baseline="0" dirty="0" smtClean="0">
                    <a:ln>
                      <a:noFill/>
                    </a:ln>
                    <a:solidFill>
                      <a:srgbClr val="002448"/>
                    </a:solidFill>
                    <a:effectLst/>
                    <a:uFillTx/>
                    <a:latin typeface="+mj-lt"/>
                    <a:ea typeface="+mj-ea"/>
                    <a:cs typeface="+mj-cs"/>
                    <a:sym typeface="Calibri"/>
                  </a:rPr>
                  <a:t>Ex : Aluminium</a:t>
                </a:r>
                <a:endParaRPr kumimoji="0" lang="fr-FR" sz="1200" b="0" i="0" u="none" strike="noStrike" cap="none" spc="0" normalizeH="0" baseline="0" dirty="0">
                  <a:ln>
                    <a:noFill/>
                  </a:ln>
                  <a:solidFill>
                    <a:srgbClr val="002448"/>
                  </a:solidFill>
                  <a:effectLst/>
                  <a:uFillTx/>
                  <a:latin typeface="+mj-lt"/>
                  <a:ea typeface="+mj-ea"/>
                  <a:cs typeface="+mj-cs"/>
                  <a:sym typeface="Calibri"/>
                </a:endParaRPr>
              </a:p>
            </p:txBody>
          </p:sp>
          <p:sp>
            <p:nvSpPr>
              <p:cNvPr id="14" name="ZoneTexte 13"/>
              <p:cNvSpPr txBox="1"/>
              <p:nvPr/>
            </p:nvSpPr>
            <p:spPr>
              <a:xfrm>
                <a:off x="202830" y="3867406"/>
                <a:ext cx="874594" cy="2769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FR" sz="1200" b="0" i="0" u="none" strike="noStrike" cap="none" spc="0" normalizeH="0" baseline="0" dirty="0" smtClean="0">
                    <a:ln>
                      <a:noFill/>
                    </a:ln>
                    <a:solidFill>
                      <a:srgbClr val="002448"/>
                    </a:solidFill>
                    <a:effectLst/>
                    <a:uFillTx/>
                    <a:latin typeface="+mj-lt"/>
                    <a:ea typeface="+mj-ea"/>
                    <a:cs typeface="+mj-cs"/>
                    <a:sym typeface="Calibri"/>
                  </a:rPr>
                  <a:t>Ex : Gélatine</a:t>
                </a:r>
                <a:endParaRPr kumimoji="0" lang="fr-FR" sz="1200" b="0" i="0" u="none" strike="noStrike" cap="none" spc="0" normalizeH="0" baseline="0" dirty="0">
                  <a:ln>
                    <a:noFill/>
                  </a:ln>
                  <a:solidFill>
                    <a:srgbClr val="002448"/>
                  </a:solidFill>
                  <a:effectLst/>
                  <a:uFillTx/>
                  <a:latin typeface="+mj-lt"/>
                  <a:ea typeface="+mj-ea"/>
                  <a:cs typeface="+mj-cs"/>
                  <a:sym typeface="Calibri"/>
                </a:endParaRPr>
              </a:p>
            </p:txBody>
          </p:sp>
          <p:sp>
            <p:nvSpPr>
              <p:cNvPr id="15" name="ZoneTexte 14"/>
              <p:cNvSpPr txBox="1"/>
              <p:nvPr/>
            </p:nvSpPr>
            <p:spPr>
              <a:xfrm>
                <a:off x="202830" y="4439291"/>
                <a:ext cx="1285141"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FR" sz="1200" b="0" i="0" u="none" strike="noStrike" cap="none" spc="0" normalizeH="0" baseline="0" dirty="0" smtClean="0">
                    <a:ln>
                      <a:noFill/>
                    </a:ln>
                    <a:solidFill>
                      <a:srgbClr val="002448"/>
                    </a:solidFill>
                    <a:effectLst/>
                    <a:uFillTx/>
                    <a:latin typeface="+mj-lt"/>
                    <a:ea typeface="+mj-ea"/>
                    <a:cs typeface="+mj-cs"/>
                    <a:sym typeface="Calibri"/>
                  </a:rPr>
                  <a:t>Ex : Solution</a:t>
                </a:r>
                <a:r>
                  <a:rPr kumimoji="0" lang="fr-FR" sz="1200" b="0" i="0" u="none" strike="noStrike" cap="none" spc="0" normalizeH="0" dirty="0" smtClean="0">
                    <a:ln>
                      <a:noFill/>
                    </a:ln>
                    <a:solidFill>
                      <a:srgbClr val="002448"/>
                    </a:solidFill>
                    <a:effectLst/>
                    <a:uFillTx/>
                    <a:latin typeface="+mj-lt"/>
                    <a:ea typeface="+mj-ea"/>
                    <a:cs typeface="+mj-cs"/>
                    <a:sym typeface="Calibri"/>
                  </a:rPr>
                  <a:t> saline ou eau</a:t>
                </a:r>
                <a:endParaRPr kumimoji="0" lang="fr-FR" sz="1200" b="0" i="0" u="none" strike="noStrike" cap="none" spc="0" normalizeH="0" baseline="0" dirty="0">
                  <a:ln>
                    <a:noFill/>
                  </a:ln>
                  <a:solidFill>
                    <a:srgbClr val="002448"/>
                  </a:solidFill>
                  <a:effectLst/>
                  <a:uFillTx/>
                  <a:latin typeface="+mj-lt"/>
                  <a:ea typeface="+mj-ea"/>
                  <a:cs typeface="+mj-cs"/>
                  <a:sym typeface="Calibri"/>
                </a:endParaRPr>
              </a:p>
            </p:txBody>
          </p:sp>
        </p:grpSp>
      </p:grpSp>
    </p:spTree>
    <p:extLst>
      <p:ext uri="{BB962C8B-B14F-4D97-AF65-F5344CB8AC3E}">
        <p14:creationId xmlns:p14="http://schemas.microsoft.com/office/powerpoint/2010/main" val="3021038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Qui met au point les vaccins ?</a:t>
            </a:r>
            <a:endParaRPr lang="fr-FR" dirty="0"/>
          </a:p>
        </p:txBody>
      </p:sp>
      <p:sp>
        <p:nvSpPr>
          <p:cNvPr id="3" name="Espace réservé du contenu 2"/>
          <p:cNvSpPr>
            <a:spLocks noGrp="1"/>
          </p:cNvSpPr>
          <p:nvPr>
            <p:ph idx="1"/>
          </p:nvPr>
        </p:nvSpPr>
        <p:spPr/>
        <p:txBody>
          <a:bodyPr/>
          <a:lstStyle/>
          <a:p>
            <a:endParaRPr lang="fr-FR"/>
          </a:p>
        </p:txBody>
      </p:sp>
      <p:pic>
        <p:nvPicPr>
          <p:cNvPr id="4" name="Picture 2" descr="https://vaccination-info-service.fr/var/vis/storage/images/media/images/acteurs-vaccination/24705-1-fre-FR/Acteurs-vaccination.jpg"/>
          <p:cNvPicPr>
            <a:picLocks noChangeAspect="1" noChangeArrowheads="1"/>
          </p:cNvPicPr>
          <p:nvPr/>
        </p:nvPicPr>
        <p:blipFill rotWithShape="1">
          <a:blip r:embed="rId2">
            <a:extLst>
              <a:ext uri="{28A0092B-C50C-407E-A947-70E740481C1C}">
                <a14:useLocalDpi xmlns:a14="http://schemas.microsoft.com/office/drawing/2010/main" val="0"/>
              </a:ext>
            </a:extLst>
          </a:blip>
          <a:srcRect b="67843"/>
          <a:stretch/>
        </p:blipFill>
        <p:spPr bwMode="auto">
          <a:xfrm>
            <a:off x="635001" y="1678154"/>
            <a:ext cx="7253904" cy="4021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5401980"/>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Historique de la vaccination</a:t>
            </a:r>
            <a:endParaRPr lang="fr-FR" dirty="0"/>
          </a:p>
        </p:txBody>
      </p:sp>
      <p:sp>
        <p:nvSpPr>
          <p:cNvPr id="3" name="Espace réservé du texte 2"/>
          <p:cNvSpPr>
            <a:spLocks noGrp="1"/>
          </p:cNvSpPr>
          <p:nvPr>
            <p:ph type="body" sz="quarter" idx="1"/>
          </p:nvPr>
        </p:nvSpPr>
        <p:spPr/>
        <p:txBody>
          <a:bodyPr/>
          <a:lstStyle/>
          <a:p>
            <a:r>
              <a:rPr lang="fr-FR" dirty="0" smtClean="0"/>
              <a:t>Origines de la vaccination</a:t>
            </a:r>
            <a:endParaRPr lang="fr-FR" dirty="0"/>
          </a:p>
        </p:txBody>
      </p:sp>
    </p:spTree>
    <p:extLst>
      <p:ext uri="{BB962C8B-B14F-4D97-AF65-F5344CB8AC3E}">
        <p14:creationId xmlns:p14="http://schemas.microsoft.com/office/powerpoint/2010/main" val="793521287"/>
      </p:ext>
    </p:extLst>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Origines de la vaccination</a:t>
            </a:r>
          </a:p>
        </p:txBody>
      </p:sp>
      <p:sp>
        <p:nvSpPr>
          <p:cNvPr id="3" name="Content Placeholder 2"/>
          <p:cNvSpPr>
            <a:spLocks noGrp="1"/>
          </p:cNvSpPr>
          <p:nvPr>
            <p:ph idx="1"/>
          </p:nvPr>
        </p:nvSpPr>
        <p:spPr>
          <a:xfrm>
            <a:off x="276225" y="1148317"/>
            <a:ext cx="4017054" cy="5081036"/>
          </a:xfrm>
        </p:spPr>
        <p:txBody>
          <a:bodyPr>
            <a:normAutofit lnSpcReduction="10000"/>
          </a:bodyPr>
          <a:lstStyle/>
          <a:p>
            <a:r>
              <a:rPr lang="fr-FR" dirty="0" smtClean="0"/>
              <a:t>Variole endémique</a:t>
            </a:r>
            <a:r>
              <a:rPr dirty="0" smtClean="0"/>
              <a:t> </a:t>
            </a:r>
            <a:r>
              <a:rPr dirty="0" err="1"/>
              <a:t>dans</a:t>
            </a:r>
            <a:r>
              <a:rPr dirty="0"/>
              <a:t> la Chine </a:t>
            </a:r>
            <a:r>
              <a:rPr dirty="0" err="1" smtClean="0"/>
              <a:t>ancienne</a:t>
            </a:r>
            <a:endParaRPr dirty="0"/>
          </a:p>
          <a:p>
            <a:r>
              <a:rPr dirty="0"/>
              <a:t>Observation des </a:t>
            </a:r>
            <a:r>
              <a:rPr dirty="0" err="1"/>
              <a:t>survivants</a:t>
            </a:r>
            <a:r>
              <a:rPr dirty="0"/>
              <a:t> des </a:t>
            </a:r>
            <a:r>
              <a:rPr dirty="0" err="1" smtClean="0"/>
              <a:t>épidémies</a:t>
            </a:r>
            <a:endParaRPr lang="fr-FR" dirty="0"/>
          </a:p>
          <a:p>
            <a:pPr lvl="1"/>
            <a:r>
              <a:rPr lang="fr-FR" dirty="0" smtClean="0"/>
              <a:t>Variolisation par inhalation de croûtes/pus provenant de lésions de variole</a:t>
            </a:r>
          </a:p>
          <a:p>
            <a:endParaRPr lang="fr-FR" dirty="0"/>
          </a:p>
          <a:p>
            <a:r>
              <a:rPr lang="fr-FR" b="1" dirty="0" smtClean="0"/>
              <a:t>1796</a:t>
            </a:r>
            <a:r>
              <a:rPr lang="fr-FR" dirty="0"/>
              <a:t> </a:t>
            </a:r>
            <a:r>
              <a:rPr lang="fr-FR" dirty="0" smtClean="0"/>
              <a:t>: </a:t>
            </a:r>
            <a:r>
              <a:rPr lang="fr-FR" dirty="0" smtClean="0">
                <a:cs typeface="Calibri"/>
              </a:rPr>
              <a:t>Edward</a:t>
            </a:r>
            <a:r>
              <a:rPr lang="fr-FR" spc="-40" dirty="0" smtClean="0">
                <a:cs typeface="Calibri"/>
              </a:rPr>
              <a:t> </a:t>
            </a:r>
            <a:r>
              <a:rPr lang="fr-FR" dirty="0">
                <a:cs typeface="Calibri"/>
              </a:rPr>
              <a:t>Jenner</a:t>
            </a:r>
            <a:r>
              <a:rPr lang="fr-FR" spc="-30" dirty="0">
                <a:cs typeface="Calibri"/>
              </a:rPr>
              <a:t> </a:t>
            </a:r>
            <a:r>
              <a:rPr lang="fr-FR" dirty="0">
                <a:cs typeface="Calibri"/>
              </a:rPr>
              <a:t>utilise</a:t>
            </a:r>
            <a:r>
              <a:rPr lang="fr-FR" spc="-40" dirty="0">
                <a:cs typeface="Calibri"/>
              </a:rPr>
              <a:t> </a:t>
            </a:r>
            <a:r>
              <a:rPr lang="fr-FR" dirty="0">
                <a:cs typeface="Calibri"/>
              </a:rPr>
              <a:t>la</a:t>
            </a:r>
            <a:r>
              <a:rPr lang="fr-FR" spc="-35" dirty="0">
                <a:cs typeface="Calibri"/>
              </a:rPr>
              <a:t> </a:t>
            </a:r>
            <a:r>
              <a:rPr lang="fr-FR" dirty="0">
                <a:cs typeface="Calibri"/>
              </a:rPr>
              <a:t>variole</a:t>
            </a:r>
            <a:r>
              <a:rPr lang="fr-FR" spc="-35" dirty="0">
                <a:cs typeface="Calibri"/>
              </a:rPr>
              <a:t> </a:t>
            </a:r>
            <a:r>
              <a:rPr lang="fr-FR" dirty="0">
                <a:cs typeface="Calibri"/>
              </a:rPr>
              <a:t>de</a:t>
            </a:r>
            <a:r>
              <a:rPr lang="fr-FR" spc="-35" dirty="0">
                <a:cs typeface="Calibri"/>
              </a:rPr>
              <a:t> </a:t>
            </a:r>
            <a:r>
              <a:rPr lang="fr-FR" spc="-10" dirty="0">
                <a:cs typeface="Calibri"/>
              </a:rPr>
              <a:t>vache (cowpox</a:t>
            </a:r>
            <a:r>
              <a:rPr lang="fr-FR" spc="-110" dirty="0">
                <a:cs typeface="Calibri"/>
              </a:rPr>
              <a:t> </a:t>
            </a:r>
            <a:r>
              <a:rPr lang="fr-FR" dirty="0">
                <a:cs typeface="Calibri"/>
              </a:rPr>
              <a:t>vaccine)</a:t>
            </a:r>
            <a:r>
              <a:rPr lang="fr-FR" spc="-125" dirty="0">
                <a:cs typeface="Calibri"/>
              </a:rPr>
              <a:t> </a:t>
            </a:r>
            <a:r>
              <a:rPr lang="fr-FR" dirty="0">
                <a:cs typeface="Calibri"/>
              </a:rPr>
              <a:t>prélevée</a:t>
            </a:r>
            <a:r>
              <a:rPr lang="fr-FR" spc="-140" dirty="0">
                <a:cs typeface="Calibri"/>
              </a:rPr>
              <a:t> </a:t>
            </a:r>
            <a:r>
              <a:rPr lang="fr-FR" spc="-20" dirty="0">
                <a:cs typeface="Calibri"/>
              </a:rPr>
              <a:t>chez </a:t>
            </a:r>
            <a:r>
              <a:rPr lang="fr-FR" dirty="0">
                <a:cs typeface="Calibri"/>
              </a:rPr>
              <a:t>une</a:t>
            </a:r>
            <a:r>
              <a:rPr lang="fr-FR" spc="-60" dirty="0">
                <a:cs typeface="Calibri"/>
              </a:rPr>
              <a:t> </a:t>
            </a:r>
            <a:r>
              <a:rPr lang="fr-FR" dirty="0">
                <a:cs typeface="Calibri"/>
              </a:rPr>
              <a:t>femme,</a:t>
            </a:r>
            <a:r>
              <a:rPr lang="fr-FR" spc="-75" dirty="0">
                <a:cs typeface="Calibri"/>
              </a:rPr>
              <a:t> </a:t>
            </a:r>
            <a:r>
              <a:rPr lang="fr-FR" spc="-10" dirty="0">
                <a:cs typeface="Calibri"/>
              </a:rPr>
              <a:t>atteinte</a:t>
            </a:r>
            <a:r>
              <a:rPr lang="fr-FR" spc="-75" dirty="0">
                <a:cs typeface="Calibri"/>
              </a:rPr>
              <a:t> </a:t>
            </a:r>
            <a:r>
              <a:rPr lang="fr-FR" dirty="0">
                <a:cs typeface="Calibri"/>
              </a:rPr>
              <a:t>de</a:t>
            </a:r>
            <a:r>
              <a:rPr lang="fr-FR" spc="-60" dirty="0">
                <a:cs typeface="Calibri"/>
              </a:rPr>
              <a:t> </a:t>
            </a:r>
            <a:r>
              <a:rPr lang="fr-FR" spc="-10" dirty="0">
                <a:cs typeface="Calibri"/>
              </a:rPr>
              <a:t>variole, </a:t>
            </a:r>
            <a:r>
              <a:rPr lang="fr-FR" dirty="0">
                <a:cs typeface="Calibri"/>
              </a:rPr>
              <a:t>pour</a:t>
            </a:r>
            <a:r>
              <a:rPr lang="fr-FR" spc="-40" dirty="0">
                <a:cs typeface="Calibri"/>
              </a:rPr>
              <a:t> </a:t>
            </a:r>
            <a:r>
              <a:rPr lang="fr-FR" dirty="0">
                <a:cs typeface="Calibri"/>
              </a:rPr>
              <a:t>vacciner</a:t>
            </a:r>
            <a:r>
              <a:rPr lang="fr-FR" spc="-80" dirty="0">
                <a:cs typeface="Calibri"/>
              </a:rPr>
              <a:t> </a:t>
            </a:r>
            <a:r>
              <a:rPr lang="fr-FR" dirty="0">
                <a:cs typeface="Calibri"/>
              </a:rPr>
              <a:t>un</a:t>
            </a:r>
            <a:r>
              <a:rPr lang="fr-FR" spc="-45" dirty="0">
                <a:cs typeface="Calibri"/>
              </a:rPr>
              <a:t> </a:t>
            </a:r>
            <a:r>
              <a:rPr lang="fr-FR" dirty="0">
                <a:cs typeface="Calibri"/>
              </a:rPr>
              <a:t>enfant</a:t>
            </a:r>
            <a:r>
              <a:rPr lang="fr-FR" spc="-65" dirty="0">
                <a:cs typeface="Calibri"/>
              </a:rPr>
              <a:t> </a:t>
            </a:r>
            <a:r>
              <a:rPr lang="fr-FR" dirty="0">
                <a:cs typeface="Calibri"/>
              </a:rPr>
              <a:t>de</a:t>
            </a:r>
            <a:r>
              <a:rPr lang="fr-FR" spc="-50" dirty="0">
                <a:cs typeface="Calibri"/>
              </a:rPr>
              <a:t> </a:t>
            </a:r>
            <a:r>
              <a:rPr lang="fr-FR" dirty="0">
                <a:cs typeface="Calibri"/>
              </a:rPr>
              <a:t>8</a:t>
            </a:r>
            <a:r>
              <a:rPr lang="fr-FR" spc="-45" dirty="0">
                <a:cs typeface="Calibri"/>
              </a:rPr>
              <a:t> </a:t>
            </a:r>
            <a:r>
              <a:rPr lang="fr-FR" spc="-20" dirty="0" smtClean="0">
                <a:cs typeface="Calibri"/>
              </a:rPr>
              <a:t>ans.</a:t>
            </a:r>
            <a:endParaRPr lang="fr-FR" dirty="0">
              <a:cs typeface="Calibri"/>
            </a:endParaRPr>
          </a:p>
          <a:p>
            <a:pPr lvl="1"/>
            <a:r>
              <a:rPr lang="fr-FR" sz="1450" dirty="0" smtClean="0">
                <a:cs typeface="Calibri"/>
              </a:rPr>
              <a:t>Épreuve</a:t>
            </a:r>
            <a:r>
              <a:rPr lang="fr-FR" sz="1450" spc="-95" dirty="0" smtClean="0">
                <a:cs typeface="Calibri"/>
              </a:rPr>
              <a:t> </a:t>
            </a:r>
            <a:r>
              <a:rPr lang="fr-FR" sz="1450" dirty="0">
                <a:cs typeface="Calibri"/>
              </a:rPr>
              <a:t>vaccinale</a:t>
            </a:r>
            <a:r>
              <a:rPr lang="fr-FR" sz="1450" spc="-100" dirty="0">
                <a:cs typeface="Calibri"/>
              </a:rPr>
              <a:t> </a:t>
            </a:r>
            <a:r>
              <a:rPr lang="fr-FR" sz="1450" dirty="0">
                <a:cs typeface="Calibri"/>
              </a:rPr>
              <a:t>(challenge)</a:t>
            </a:r>
            <a:r>
              <a:rPr lang="fr-FR" sz="1450" spc="-90" dirty="0">
                <a:cs typeface="Calibri"/>
              </a:rPr>
              <a:t> </a:t>
            </a:r>
            <a:r>
              <a:rPr lang="fr-FR" sz="1450" spc="-50" dirty="0">
                <a:cs typeface="Calibri"/>
              </a:rPr>
              <a:t>: </a:t>
            </a:r>
            <a:r>
              <a:rPr lang="fr-FR" sz="1450" dirty="0" smtClean="0">
                <a:cs typeface="Calibri"/>
              </a:rPr>
              <a:t>inoculation</a:t>
            </a:r>
            <a:r>
              <a:rPr lang="fr-FR" sz="1450" spc="-60" dirty="0" smtClean="0">
                <a:cs typeface="Calibri"/>
              </a:rPr>
              <a:t> </a:t>
            </a:r>
            <a:r>
              <a:rPr lang="fr-FR" sz="1450" dirty="0">
                <a:cs typeface="Calibri"/>
              </a:rPr>
              <a:t>la</a:t>
            </a:r>
            <a:r>
              <a:rPr lang="fr-FR" sz="1450" spc="-65" dirty="0">
                <a:cs typeface="Calibri"/>
              </a:rPr>
              <a:t> </a:t>
            </a:r>
            <a:r>
              <a:rPr lang="fr-FR" sz="1450" dirty="0">
                <a:cs typeface="Calibri"/>
              </a:rPr>
              <a:t>variole</a:t>
            </a:r>
            <a:r>
              <a:rPr lang="fr-FR" sz="1450" spc="-60" dirty="0">
                <a:cs typeface="Calibri"/>
              </a:rPr>
              <a:t> </a:t>
            </a:r>
            <a:r>
              <a:rPr lang="fr-FR" sz="1450" dirty="0">
                <a:cs typeface="Calibri"/>
              </a:rPr>
              <a:t>humaine</a:t>
            </a:r>
            <a:r>
              <a:rPr lang="fr-FR" sz="1450" spc="-65" dirty="0">
                <a:cs typeface="Calibri"/>
              </a:rPr>
              <a:t> </a:t>
            </a:r>
            <a:r>
              <a:rPr lang="fr-FR" sz="1450" spc="-50" dirty="0">
                <a:cs typeface="Calibri"/>
              </a:rPr>
              <a:t>à </a:t>
            </a:r>
            <a:r>
              <a:rPr lang="fr-FR" sz="1450" spc="-30" dirty="0">
                <a:cs typeface="Calibri"/>
              </a:rPr>
              <a:t>l’enfant</a:t>
            </a:r>
            <a:r>
              <a:rPr lang="fr-FR" sz="1450" spc="-55" dirty="0">
                <a:cs typeface="Calibri"/>
              </a:rPr>
              <a:t> </a:t>
            </a:r>
            <a:r>
              <a:rPr lang="fr-FR" sz="1450" dirty="0">
                <a:cs typeface="Calibri"/>
              </a:rPr>
              <a:t>qui</a:t>
            </a:r>
            <a:r>
              <a:rPr lang="fr-FR" sz="1450" spc="-60" dirty="0">
                <a:cs typeface="Calibri"/>
              </a:rPr>
              <a:t> </a:t>
            </a:r>
            <a:r>
              <a:rPr lang="fr-FR" sz="1450" dirty="0" smtClean="0">
                <a:cs typeface="Calibri"/>
              </a:rPr>
              <a:t>survit</a:t>
            </a:r>
            <a:endParaRPr lang="fr-FR" sz="1450" dirty="0">
              <a:cs typeface="Calibri"/>
            </a:endParaRPr>
          </a:p>
          <a:p>
            <a:endParaRPr lang="fr-FR" dirty="0" smtClean="0"/>
          </a:p>
          <a:p>
            <a:endParaRPr lang="it-IT" b="1" dirty="0" smtClean="0"/>
          </a:p>
          <a:p>
            <a:r>
              <a:rPr lang="it-IT" b="1" dirty="0" smtClean="0"/>
              <a:t>1885</a:t>
            </a:r>
            <a:r>
              <a:rPr lang="it-IT" dirty="0" smtClean="0"/>
              <a:t> : Louis Pasteur développe le vaccin </a:t>
            </a:r>
            <a:r>
              <a:rPr lang="it-IT" dirty="0"/>
              <a:t>contre la </a:t>
            </a:r>
            <a:r>
              <a:rPr lang="it-IT" dirty="0" smtClean="0"/>
              <a:t>rage</a:t>
            </a:r>
          </a:p>
          <a:p>
            <a:pPr lvl="1"/>
            <a:r>
              <a:rPr lang="fr-FR" sz="1450" spc="-10" dirty="0">
                <a:cs typeface="Calibri"/>
              </a:rPr>
              <a:t>Vaccin</a:t>
            </a:r>
            <a:r>
              <a:rPr lang="fr-FR" sz="1450" spc="-85" dirty="0">
                <a:cs typeface="Calibri"/>
              </a:rPr>
              <a:t> </a:t>
            </a:r>
            <a:r>
              <a:rPr lang="fr-FR" sz="1450" dirty="0">
                <a:cs typeface="Calibri"/>
              </a:rPr>
              <a:t>préparé</a:t>
            </a:r>
            <a:r>
              <a:rPr lang="fr-FR" sz="1450" spc="-65" dirty="0">
                <a:cs typeface="Calibri"/>
              </a:rPr>
              <a:t> </a:t>
            </a:r>
            <a:r>
              <a:rPr lang="fr-FR" sz="1450" dirty="0">
                <a:cs typeface="Calibri"/>
              </a:rPr>
              <a:t>à</a:t>
            </a:r>
            <a:r>
              <a:rPr lang="fr-FR" sz="1450" spc="-65" dirty="0">
                <a:cs typeface="Calibri"/>
              </a:rPr>
              <a:t> </a:t>
            </a:r>
            <a:r>
              <a:rPr lang="fr-FR" sz="1450" dirty="0">
                <a:cs typeface="Calibri"/>
              </a:rPr>
              <a:t>partir</a:t>
            </a:r>
            <a:r>
              <a:rPr lang="fr-FR" sz="1450" spc="-65" dirty="0">
                <a:cs typeface="Calibri"/>
              </a:rPr>
              <a:t> </a:t>
            </a:r>
            <a:r>
              <a:rPr lang="fr-FR" sz="1450" dirty="0">
                <a:cs typeface="Calibri"/>
              </a:rPr>
              <a:t>de</a:t>
            </a:r>
            <a:r>
              <a:rPr lang="fr-FR" sz="1450" spc="-80" dirty="0">
                <a:cs typeface="Calibri"/>
              </a:rPr>
              <a:t> </a:t>
            </a:r>
            <a:r>
              <a:rPr lang="fr-FR" sz="1450" spc="-10" dirty="0">
                <a:cs typeface="Calibri"/>
              </a:rPr>
              <a:t>moelles </a:t>
            </a:r>
            <a:r>
              <a:rPr lang="fr-FR" sz="1450" dirty="0">
                <a:cs typeface="Calibri"/>
              </a:rPr>
              <a:t>épinières</a:t>
            </a:r>
            <a:r>
              <a:rPr lang="fr-FR" sz="1450" spc="-45" dirty="0">
                <a:cs typeface="Calibri"/>
              </a:rPr>
              <a:t> </a:t>
            </a:r>
            <a:r>
              <a:rPr lang="fr-FR" sz="1450" dirty="0">
                <a:cs typeface="Calibri"/>
              </a:rPr>
              <a:t>de</a:t>
            </a:r>
            <a:r>
              <a:rPr lang="fr-FR" sz="1450" spc="-45" dirty="0">
                <a:cs typeface="Calibri"/>
              </a:rPr>
              <a:t> </a:t>
            </a:r>
            <a:r>
              <a:rPr lang="fr-FR" sz="1450" dirty="0">
                <a:cs typeface="Calibri"/>
              </a:rPr>
              <a:t>lapins</a:t>
            </a:r>
            <a:r>
              <a:rPr lang="fr-FR" sz="1450" spc="-45" dirty="0">
                <a:cs typeface="Calibri"/>
              </a:rPr>
              <a:t> </a:t>
            </a:r>
            <a:r>
              <a:rPr lang="fr-FR" sz="1450" dirty="0">
                <a:cs typeface="Calibri"/>
              </a:rPr>
              <a:t>inoculés</a:t>
            </a:r>
            <a:r>
              <a:rPr lang="fr-FR" sz="1450" spc="-35" dirty="0">
                <a:cs typeface="Calibri"/>
              </a:rPr>
              <a:t> </a:t>
            </a:r>
            <a:r>
              <a:rPr lang="fr-FR" sz="1450" dirty="0">
                <a:cs typeface="Calibri"/>
              </a:rPr>
              <a:t>par</a:t>
            </a:r>
            <a:r>
              <a:rPr lang="fr-FR" sz="1450" spc="-40" dirty="0">
                <a:cs typeface="Calibri"/>
              </a:rPr>
              <a:t> </a:t>
            </a:r>
            <a:r>
              <a:rPr lang="fr-FR" sz="1450" dirty="0">
                <a:cs typeface="Calibri"/>
              </a:rPr>
              <a:t>le</a:t>
            </a:r>
            <a:r>
              <a:rPr lang="fr-FR" sz="1450" spc="-40" dirty="0">
                <a:cs typeface="Calibri"/>
              </a:rPr>
              <a:t> </a:t>
            </a:r>
            <a:r>
              <a:rPr lang="fr-FR" sz="1450" dirty="0">
                <a:cs typeface="Calibri"/>
              </a:rPr>
              <a:t>virus</a:t>
            </a:r>
            <a:r>
              <a:rPr lang="fr-FR" sz="1450" spc="-35" dirty="0">
                <a:cs typeface="Calibri"/>
              </a:rPr>
              <a:t> de </a:t>
            </a:r>
            <a:r>
              <a:rPr lang="fr-FR" sz="1450" dirty="0">
                <a:cs typeface="Calibri"/>
              </a:rPr>
              <a:t>la</a:t>
            </a:r>
            <a:r>
              <a:rPr lang="fr-FR" sz="1450" spc="-70" dirty="0">
                <a:cs typeface="Calibri"/>
              </a:rPr>
              <a:t> </a:t>
            </a:r>
            <a:r>
              <a:rPr lang="fr-FR" sz="1450" dirty="0">
                <a:cs typeface="Calibri"/>
              </a:rPr>
              <a:t>rage</a:t>
            </a:r>
            <a:r>
              <a:rPr lang="fr-FR" sz="1450" spc="-70" dirty="0">
                <a:cs typeface="Calibri"/>
              </a:rPr>
              <a:t> </a:t>
            </a:r>
            <a:r>
              <a:rPr lang="fr-FR" sz="1450" dirty="0">
                <a:cs typeface="Calibri"/>
              </a:rPr>
              <a:t>et</a:t>
            </a:r>
            <a:r>
              <a:rPr lang="fr-FR" sz="1450" spc="-55" dirty="0">
                <a:cs typeface="Calibri"/>
              </a:rPr>
              <a:t> </a:t>
            </a:r>
            <a:r>
              <a:rPr lang="fr-FR" sz="1450" dirty="0">
                <a:cs typeface="Calibri"/>
              </a:rPr>
              <a:t>inactivées</a:t>
            </a:r>
            <a:r>
              <a:rPr lang="fr-FR" sz="1450" spc="-60" dirty="0">
                <a:cs typeface="Calibri"/>
              </a:rPr>
              <a:t> </a:t>
            </a:r>
            <a:r>
              <a:rPr lang="fr-FR" sz="1450" dirty="0">
                <a:cs typeface="Calibri"/>
              </a:rPr>
              <a:t>par</a:t>
            </a:r>
            <a:r>
              <a:rPr lang="fr-FR" sz="1450" spc="-60" dirty="0">
                <a:cs typeface="Calibri"/>
              </a:rPr>
              <a:t> </a:t>
            </a:r>
            <a:r>
              <a:rPr lang="fr-FR" sz="1450" spc="-10" dirty="0">
                <a:cs typeface="Calibri"/>
              </a:rPr>
              <a:t>dessiccation</a:t>
            </a:r>
            <a:r>
              <a:rPr lang="fr-FR" sz="1450" spc="-10" dirty="0" smtClean="0">
                <a:cs typeface="Calibri"/>
              </a:rPr>
              <a:t>.</a:t>
            </a:r>
          </a:p>
          <a:p>
            <a:pPr lvl="1"/>
            <a:r>
              <a:rPr lang="fr-FR" sz="1450" spc="-10" dirty="0" smtClean="0">
                <a:cs typeface="Calibri"/>
              </a:rPr>
              <a:t>Administration à un enfant mordu par un chien enragé (Joseph </a:t>
            </a:r>
            <a:r>
              <a:rPr lang="fr-FR" sz="1450" spc="-10" dirty="0" err="1" smtClean="0">
                <a:cs typeface="Calibri"/>
              </a:rPr>
              <a:t>Meister</a:t>
            </a:r>
            <a:r>
              <a:rPr lang="fr-FR" sz="1450" spc="-10" dirty="0" smtClean="0">
                <a:cs typeface="Calibri"/>
              </a:rPr>
              <a:t>)</a:t>
            </a:r>
            <a:endParaRPr lang="fr-FR" sz="1450" dirty="0">
              <a:cs typeface="Calibri"/>
            </a:endParaRPr>
          </a:p>
          <a:p>
            <a:endParaRPr lang="it-IT" dirty="0"/>
          </a:p>
          <a:p>
            <a:endParaRPr lang="fr-FR" dirty="0"/>
          </a:p>
          <a:p>
            <a:endParaRPr dirty="0"/>
          </a:p>
        </p:txBody>
      </p:sp>
      <p:pic>
        <p:nvPicPr>
          <p:cNvPr id="3074" name="Picture 2" descr="Edward Jenner | English Surgeon &amp; Vaccine Pioneer | Britannic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63153" y="2056367"/>
            <a:ext cx="2745921" cy="213667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6 juillet 1885: Pasteur vaccine Joseph Meister contre la r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3153" y="4249420"/>
            <a:ext cx="2733455" cy="226314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Campagnes de vaccination au 20</a:t>
            </a:r>
            <a:r>
              <a:rPr lang="fr-FR" baseline="30000" dirty="0" smtClean="0"/>
              <a:t>ème</a:t>
            </a:r>
            <a:r>
              <a:rPr lang="fr-FR" dirty="0" smtClean="0"/>
              <a:t> siècle</a:t>
            </a:r>
            <a:endParaRPr lang="fr-FR" dirty="0"/>
          </a:p>
        </p:txBody>
      </p:sp>
      <p:sp>
        <p:nvSpPr>
          <p:cNvPr id="8" name="Espace réservé du contenu 7"/>
          <p:cNvSpPr>
            <a:spLocks noGrp="1"/>
          </p:cNvSpPr>
          <p:nvPr>
            <p:ph idx="1"/>
          </p:nvPr>
        </p:nvSpPr>
        <p:spPr/>
        <p:txBody>
          <a:bodyPr/>
          <a:lstStyle/>
          <a:p>
            <a:endParaRPr lang="fr-FR"/>
          </a:p>
        </p:txBody>
      </p:sp>
      <p:grpSp>
        <p:nvGrpSpPr>
          <p:cNvPr id="4" name="object 2"/>
          <p:cNvGrpSpPr/>
          <p:nvPr/>
        </p:nvGrpSpPr>
        <p:grpSpPr>
          <a:xfrm>
            <a:off x="402360" y="1740188"/>
            <a:ext cx="8144539" cy="4686196"/>
            <a:chOff x="480059" y="931163"/>
            <a:chExt cx="11233403" cy="5913119"/>
          </a:xfrm>
        </p:grpSpPr>
        <p:pic>
          <p:nvPicPr>
            <p:cNvPr id="5" name="object 3"/>
            <p:cNvPicPr/>
            <p:nvPr/>
          </p:nvPicPr>
          <p:blipFill>
            <a:blip r:embed="rId2" cstate="print"/>
            <a:stretch>
              <a:fillRect/>
            </a:stretch>
          </p:blipFill>
          <p:spPr>
            <a:xfrm>
              <a:off x="480059" y="931163"/>
              <a:ext cx="10972211" cy="5678424"/>
            </a:xfrm>
            <a:prstGeom prst="rect">
              <a:avLst/>
            </a:prstGeom>
          </p:spPr>
        </p:pic>
        <p:pic>
          <p:nvPicPr>
            <p:cNvPr id="6" name="object 4"/>
            <p:cNvPicPr/>
            <p:nvPr/>
          </p:nvPicPr>
          <p:blipFill>
            <a:blip r:embed="rId3" cstate="print"/>
            <a:stretch>
              <a:fillRect/>
            </a:stretch>
          </p:blipFill>
          <p:spPr>
            <a:xfrm>
              <a:off x="7607807" y="6597394"/>
              <a:ext cx="4105655" cy="246888"/>
            </a:xfrm>
            <a:prstGeom prst="rect">
              <a:avLst/>
            </a:prstGeom>
          </p:spPr>
        </p:pic>
      </p:gr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1026" name="Picture 2" descr="Photo libre de droit de Cicatrice Vaccinale Contre La Variole Et La Variole  Sur Le Bras Du Jeune Homme banque d'images et plus d'images libres de droit  de Virus de la variol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6531" y="1148317"/>
            <a:ext cx="7640425" cy="5088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49988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dirty="0"/>
          </a:p>
        </p:txBody>
      </p:sp>
      <p:pic>
        <p:nvPicPr>
          <p:cNvPr id="4" name="Image 3"/>
          <p:cNvPicPr>
            <a:picLocks noChangeAspect="1"/>
          </p:cNvPicPr>
          <p:nvPr/>
        </p:nvPicPr>
        <p:blipFill rotWithShape="1">
          <a:blip r:embed="rId2"/>
          <a:srcRect b="25819"/>
          <a:stretch/>
        </p:blipFill>
        <p:spPr>
          <a:xfrm>
            <a:off x="853739" y="1047699"/>
            <a:ext cx="7440692" cy="5181653"/>
          </a:xfrm>
          <a:prstGeom prst="rect">
            <a:avLst/>
          </a:prstGeom>
        </p:spPr>
      </p:pic>
      <p:sp>
        <p:nvSpPr>
          <p:cNvPr id="5" name="Rectangle 4"/>
          <p:cNvSpPr/>
          <p:nvPr/>
        </p:nvSpPr>
        <p:spPr>
          <a:xfrm>
            <a:off x="4543124" y="1047699"/>
            <a:ext cx="4167739" cy="5532528"/>
          </a:xfrm>
          <a:prstGeom prst="rect">
            <a:avLst/>
          </a:prstGeom>
          <a:solidFill>
            <a:srgbClr val="FFFFFF"/>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fr-FR" sz="1800" b="0" i="0" u="none" strike="noStrike" cap="none" spc="0" normalizeH="0" baseline="0">
              <a:ln>
                <a:noFill/>
              </a:ln>
              <a:solidFill>
                <a:srgbClr val="000000"/>
              </a:solidFill>
              <a:effectLst/>
              <a:uFillTx/>
              <a:latin typeface="+mj-lt"/>
              <a:ea typeface="+mj-ea"/>
              <a:cs typeface="+mj-cs"/>
              <a:sym typeface="Calibri"/>
            </a:endParaRPr>
          </a:p>
        </p:txBody>
      </p:sp>
    </p:spTree>
    <p:extLst>
      <p:ext uri="{BB962C8B-B14F-4D97-AF65-F5344CB8AC3E}">
        <p14:creationId xmlns:p14="http://schemas.microsoft.com/office/powerpoint/2010/main" val="548301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Introduction à la vaccination et au principe de l'immunité</a:t>
            </a:r>
            <a:endParaRPr lang="fr-FR" dirty="0"/>
          </a:p>
        </p:txBody>
      </p:sp>
      <p:sp>
        <p:nvSpPr>
          <p:cNvPr id="6" name="Espace réservé du texte 5"/>
          <p:cNvSpPr>
            <a:spLocks noGrp="1"/>
          </p:cNvSpPr>
          <p:nvPr>
            <p:ph type="body" sz="quarter" idx="1"/>
          </p:nvPr>
        </p:nvSpPr>
        <p:spPr/>
        <p:txBody>
          <a:bodyPr/>
          <a:lstStyle/>
          <a:p>
            <a:endParaRPr lang="fr-FR"/>
          </a:p>
        </p:txBody>
      </p:sp>
    </p:spTree>
    <p:extLst>
      <p:ext uri="{BB962C8B-B14F-4D97-AF65-F5344CB8AC3E}">
        <p14:creationId xmlns:p14="http://schemas.microsoft.com/office/powerpoint/2010/main" val="1996913013"/>
      </p:ext>
    </p:extLst>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Eradication de la variole</a:t>
            </a:r>
          </a:p>
        </p:txBody>
      </p:sp>
      <p:sp>
        <p:nvSpPr>
          <p:cNvPr id="3" name="Content Placeholder 2"/>
          <p:cNvSpPr>
            <a:spLocks noGrp="1"/>
          </p:cNvSpPr>
          <p:nvPr>
            <p:ph idx="1"/>
          </p:nvPr>
        </p:nvSpPr>
        <p:spPr/>
        <p:txBody>
          <a:bodyPr/>
          <a:lstStyle/>
          <a:p>
            <a:r>
              <a:rPr lang="fr-FR" dirty="0" smtClean="0"/>
              <a:t>Virus de la variole, nommée « </a:t>
            </a:r>
            <a:r>
              <a:rPr lang="fr-FR" i="1" dirty="0" smtClean="0"/>
              <a:t>petite vérole </a:t>
            </a:r>
            <a:r>
              <a:rPr lang="fr-FR" dirty="0" smtClean="0"/>
              <a:t>»</a:t>
            </a:r>
          </a:p>
          <a:p>
            <a:r>
              <a:rPr dirty="0" err="1" smtClean="0"/>
              <a:t>Succès</a:t>
            </a:r>
            <a:r>
              <a:rPr dirty="0" smtClean="0"/>
              <a:t> </a:t>
            </a:r>
            <a:r>
              <a:rPr dirty="0" err="1"/>
              <a:t>mondial</a:t>
            </a:r>
            <a:r>
              <a:rPr dirty="0"/>
              <a:t>, </a:t>
            </a:r>
            <a:r>
              <a:rPr dirty="0" err="1" smtClean="0"/>
              <a:t>derni</a:t>
            </a:r>
            <a:r>
              <a:rPr lang="fr-FR" dirty="0" smtClean="0"/>
              <a:t>er</a:t>
            </a:r>
            <a:r>
              <a:rPr dirty="0" smtClean="0"/>
              <a:t> </a:t>
            </a:r>
            <a:r>
              <a:rPr lang="fr-FR" dirty="0" smtClean="0"/>
              <a:t>cas</a:t>
            </a:r>
            <a:r>
              <a:rPr dirty="0" smtClean="0"/>
              <a:t> </a:t>
            </a:r>
            <a:r>
              <a:rPr dirty="0" err="1"/>
              <a:t>en</a:t>
            </a:r>
            <a:r>
              <a:rPr dirty="0"/>
              <a:t> </a:t>
            </a:r>
            <a:r>
              <a:rPr dirty="0" smtClean="0"/>
              <a:t>1977</a:t>
            </a:r>
            <a:r>
              <a:rPr lang="fr-FR" dirty="0" smtClean="0"/>
              <a:t> en Somalie</a:t>
            </a:r>
            <a:r>
              <a:rPr dirty="0" smtClean="0"/>
              <a:t>.</a:t>
            </a:r>
            <a:endParaRPr lang="fr-FR" dirty="0" smtClean="0"/>
          </a:p>
          <a:p>
            <a:r>
              <a:rPr lang="fr-FR" dirty="0" smtClean="0"/>
              <a:t>Campagne massive de vaccination par l’OMS depuis 1967</a:t>
            </a:r>
            <a:endParaRPr lang="fr-FR" dirty="0"/>
          </a:p>
          <a:p>
            <a:r>
              <a:rPr lang="fr-FR" dirty="0" smtClean="0"/>
              <a:t>Eradication en 1980</a:t>
            </a:r>
            <a:endParaRPr dirty="0"/>
          </a:p>
        </p:txBody>
      </p:sp>
      <p:pic>
        <p:nvPicPr>
          <p:cNvPr id="4" name="Image 3"/>
          <p:cNvPicPr>
            <a:picLocks noChangeAspect="1"/>
          </p:cNvPicPr>
          <p:nvPr/>
        </p:nvPicPr>
        <p:blipFill>
          <a:blip r:embed="rId2"/>
          <a:stretch>
            <a:fillRect/>
          </a:stretch>
        </p:blipFill>
        <p:spPr>
          <a:xfrm>
            <a:off x="276225" y="2369414"/>
            <a:ext cx="3984130" cy="3740203"/>
          </a:xfrm>
          <a:prstGeom prst="rect">
            <a:avLst/>
          </a:prstGeom>
        </p:spPr>
      </p:pic>
      <p:sp>
        <p:nvSpPr>
          <p:cNvPr id="5" name="Rectangle 4"/>
          <p:cNvSpPr/>
          <p:nvPr/>
        </p:nvSpPr>
        <p:spPr>
          <a:xfrm>
            <a:off x="276225" y="6289541"/>
            <a:ext cx="5997575" cy="253916"/>
          </a:xfrm>
          <a:prstGeom prst="rect">
            <a:avLst/>
          </a:prstGeom>
        </p:spPr>
        <p:txBody>
          <a:bodyPr wrap="square">
            <a:spAutoFit/>
          </a:bodyPr>
          <a:lstStyle/>
          <a:p>
            <a:r>
              <a:rPr lang="fr-FR" sz="1050" dirty="0"/>
              <a:t>https://www.revuebiologiemedicale.fr/images/Biologie_et_histoire/BIOLOGIE_ET_HISTOIRE_Variole.pdf</a:t>
            </a:r>
          </a:p>
        </p:txBody>
      </p:sp>
      <p:pic>
        <p:nvPicPr>
          <p:cNvPr id="4098" name="Picture 2" descr="Commémoration de l'éradication de la variole – un héritage chargé d'espoir  pour la COVID-19 et d'autres maladies"/>
          <p:cNvPicPr>
            <a:picLocks noChangeAspect="1" noChangeArrowheads="1"/>
          </p:cNvPicPr>
          <p:nvPr/>
        </p:nvPicPr>
        <p:blipFill rotWithShape="1">
          <a:blip r:embed="rId3">
            <a:extLst>
              <a:ext uri="{28A0092B-C50C-407E-A947-70E740481C1C}">
                <a14:useLocalDpi xmlns:a14="http://schemas.microsoft.com/office/drawing/2010/main" val="0"/>
              </a:ext>
            </a:extLst>
          </a:blip>
          <a:srcRect l="12043" r="12066"/>
          <a:stretch/>
        </p:blipFill>
        <p:spPr bwMode="auto">
          <a:xfrm>
            <a:off x="4654292" y="2555103"/>
            <a:ext cx="4349580" cy="321615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p:nvPr>
        </p:nvSpPr>
        <p:spPr/>
        <p:txBody>
          <a:bodyPr/>
          <a:lstStyle/>
          <a:p>
            <a:r>
              <a:rPr lang="fr-FR" dirty="0"/>
              <a:t>Les vaccins </a:t>
            </a:r>
            <a:r>
              <a:rPr lang="fr-FR" dirty="0" smtClean="0"/>
              <a:t>sont-ils efficaces ?</a:t>
            </a:r>
            <a:endParaRPr lang="fr-FR" dirty="0"/>
          </a:p>
        </p:txBody>
      </p:sp>
      <p:sp>
        <p:nvSpPr>
          <p:cNvPr id="11" name="Espace réservé du texte 10"/>
          <p:cNvSpPr>
            <a:spLocks noGrp="1"/>
          </p:cNvSpPr>
          <p:nvPr>
            <p:ph type="body" idx="1"/>
          </p:nvPr>
        </p:nvSpPr>
        <p:spPr/>
        <p:txBody>
          <a:bodyPr/>
          <a:lstStyle/>
          <a:p>
            <a:r>
              <a:rPr lang="fr-FR" dirty="0" smtClean="0"/>
              <a:t>Vaccins contre la </a:t>
            </a:r>
            <a:r>
              <a:rPr lang="fr-FR" b="1" dirty="0" smtClean="0"/>
              <a:t>poliomyélite</a:t>
            </a:r>
            <a:endParaRPr lang="fr-FR" b="1" dirty="0"/>
          </a:p>
        </p:txBody>
      </p:sp>
      <p:sp>
        <p:nvSpPr>
          <p:cNvPr id="12" name="AutoShape 2" descr="https://www.infovac.fr/templates/yootheme/cache/poliomyelite-1-5cd7914d.web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3" name="Image 12"/>
          <p:cNvPicPr>
            <a:picLocks noChangeAspect="1"/>
          </p:cNvPicPr>
          <p:nvPr/>
        </p:nvPicPr>
        <p:blipFill>
          <a:blip r:embed="rId2"/>
          <a:stretch>
            <a:fillRect/>
          </a:stretch>
        </p:blipFill>
        <p:spPr>
          <a:xfrm>
            <a:off x="349334" y="4223117"/>
            <a:ext cx="3798566" cy="1983366"/>
          </a:xfrm>
          <a:prstGeom prst="rect">
            <a:avLst/>
          </a:prstGeom>
        </p:spPr>
      </p:pic>
      <p:grpSp>
        <p:nvGrpSpPr>
          <p:cNvPr id="10" name="Groupe 9"/>
          <p:cNvGrpSpPr/>
          <p:nvPr/>
        </p:nvGrpSpPr>
        <p:grpSpPr>
          <a:xfrm>
            <a:off x="205432" y="1596994"/>
            <a:ext cx="4609485" cy="2177446"/>
            <a:chOff x="205432" y="1795780"/>
            <a:chExt cx="4609485" cy="2177446"/>
          </a:xfrm>
        </p:grpSpPr>
        <p:pic>
          <p:nvPicPr>
            <p:cNvPr id="2050" name="Picture 2" descr="Agrandir l'image (fenêtre modale)"/>
            <p:cNvPicPr>
              <a:picLocks noChangeAspect="1" noChangeArrowheads="1"/>
            </p:cNvPicPr>
            <p:nvPr/>
          </p:nvPicPr>
          <p:blipFill rotWithShape="1">
            <a:blip r:embed="rId3">
              <a:extLst>
                <a:ext uri="{28A0092B-C50C-407E-A947-70E740481C1C}">
                  <a14:useLocalDpi xmlns:a14="http://schemas.microsoft.com/office/drawing/2010/main" val="0"/>
                </a:ext>
              </a:extLst>
            </a:blip>
            <a:srcRect t="11636" b="3250"/>
            <a:stretch/>
          </p:blipFill>
          <p:spPr bwMode="auto">
            <a:xfrm>
              <a:off x="205432" y="1795780"/>
              <a:ext cx="4609485" cy="2177446"/>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p:cNvSpPr txBox="1"/>
            <p:nvPr/>
          </p:nvSpPr>
          <p:spPr>
            <a:xfrm>
              <a:off x="1163320" y="2199640"/>
              <a:ext cx="1677699" cy="2462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FR" sz="1000" b="0" i="0" u="none" strike="noStrike" cap="none" spc="0" normalizeH="0" baseline="0" dirty="0" smtClean="0">
                  <a:ln>
                    <a:noFill/>
                  </a:ln>
                  <a:solidFill>
                    <a:srgbClr val="002448"/>
                  </a:solidFill>
                  <a:effectLst/>
                  <a:uFillTx/>
                  <a:latin typeface="+mj-lt"/>
                  <a:ea typeface="+mj-ea"/>
                  <a:cs typeface="+mj-cs"/>
                  <a:sym typeface="Calibri"/>
                </a:rPr>
                <a:t>Obligation vaccinale en France</a:t>
              </a:r>
              <a:endParaRPr kumimoji="0" lang="fr-FR" sz="1000" b="0" i="0" u="none" strike="noStrike" cap="none" spc="0" normalizeH="0" baseline="0" dirty="0">
                <a:ln>
                  <a:noFill/>
                </a:ln>
                <a:solidFill>
                  <a:srgbClr val="002448"/>
                </a:solidFill>
                <a:effectLst/>
                <a:uFillTx/>
                <a:latin typeface="+mj-lt"/>
                <a:ea typeface="+mj-ea"/>
                <a:cs typeface="+mj-cs"/>
                <a:sym typeface="Calibri"/>
              </a:endParaRPr>
            </a:p>
          </p:txBody>
        </p:sp>
        <p:cxnSp>
          <p:nvCxnSpPr>
            <p:cNvPr id="8" name="Connecteur droit avec flèche 7"/>
            <p:cNvCxnSpPr/>
            <p:nvPr/>
          </p:nvCxnSpPr>
          <p:spPr>
            <a:xfrm>
              <a:off x="1478280" y="2484120"/>
              <a:ext cx="0" cy="609600"/>
            </a:xfrm>
            <a:prstGeom prst="straightConnector1">
              <a:avLst/>
            </a:prstGeom>
            <a:noFill/>
            <a:ln w="25400" cap="flat">
              <a:solidFill>
                <a:schemeClr val="accent1"/>
              </a:solidFill>
              <a:prstDash val="solid"/>
              <a:round/>
              <a:headEnd type="none" w="med" len="med"/>
              <a:tailEnd type="arrow" w="med" len="med"/>
            </a:ln>
            <a:effectLst/>
            <a:sp3d/>
          </p:spPr>
          <p:style>
            <a:lnRef idx="0">
              <a:scrgbClr r="0" g="0" b="0"/>
            </a:lnRef>
            <a:fillRef idx="0">
              <a:scrgbClr r="0" g="0" b="0"/>
            </a:fillRef>
            <a:effectRef idx="0">
              <a:scrgbClr r="0" g="0" b="0"/>
            </a:effectRef>
            <a:fontRef idx="none"/>
          </p:style>
        </p:cxnSp>
      </p:grpSp>
      <p:sp>
        <p:nvSpPr>
          <p:cNvPr id="14" name="Espace réservé du texte 10"/>
          <p:cNvSpPr txBox="1">
            <a:spLocks/>
          </p:cNvSpPr>
          <p:nvPr/>
        </p:nvSpPr>
        <p:spPr>
          <a:xfrm>
            <a:off x="5134331" y="1148317"/>
            <a:ext cx="3901571" cy="52334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ormAutofit/>
          </a:bodyPr>
          <a:lstStyle>
            <a:lvl1pPr marL="171450" marR="0" indent="-171450" algn="l" defTabSz="685800" rtl="0" eaLnBrk="1" latinLnBrk="0" hangingPunct="1">
              <a:lnSpc>
                <a:spcPct val="90000"/>
              </a:lnSpc>
              <a:spcBef>
                <a:spcPts val="750"/>
              </a:spcBef>
              <a:spcAft>
                <a:spcPts val="0"/>
              </a:spcAft>
              <a:buClrTx/>
              <a:buSzPct val="100000"/>
              <a:buFont typeface="Arial"/>
              <a:buChar char="•"/>
              <a:tabLst/>
              <a:defRPr sz="1500" b="0" i="0" u="none" strike="noStrike" cap="none" spc="0" baseline="0">
                <a:solidFill>
                  <a:srgbClr val="002448"/>
                </a:solidFill>
                <a:uFillTx/>
                <a:latin typeface="+mj-lt"/>
                <a:ea typeface="+mj-ea"/>
                <a:cs typeface="+mj-cs"/>
                <a:sym typeface="Calibri"/>
              </a:defRPr>
            </a:lvl1pPr>
            <a:lvl2pPr marL="548639" marR="0" indent="-205739" algn="l" defTabSz="685800" rtl="0" eaLnBrk="1" latinLnBrk="0" hangingPunct="1">
              <a:lnSpc>
                <a:spcPct val="90000"/>
              </a:lnSpc>
              <a:spcBef>
                <a:spcPts val="750"/>
              </a:spcBef>
              <a:spcAft>
                <a:spcPts val="0"/>
              </a:spcAft>
              <a:buClrTx/>
              <a:buSzPct val="100000"/>
              <a:buFont typeface="Arial"/>
              <a:buChar char="•"/>
              <a:tabLst/>
              <a:defRPr sz="1350" b="0" i="0" u="none" strike="noStrike" cap="none" spc="0" baseline="0">
                <a:solidFill>
                  <a:srgbClr val="002448"/>
                </a:solidFill>
                <a:uFillTx/>
                <a:latin typeface="+mj-lt"/>
                <a:ea typeface="+mj-ea"/>
                <a:cs typeface="+mj-cs"/>
                <a:sym typeface="Calibri"/>
              </a:defRPr>
            </a:lvl2pPr>
            <a:lvl3pPr marL="914400" marR="0" indent="-228600" algn="l" defTabSz="685800" rtl="0" eaLnBrk="1" latinLnBrk="0" hangingPunct="1">
              <a:lnSpc>
                <a:spcPct val="90000"/>
              </a:lnSpc>
              <a:spcBef>
                <a:spcPts val="750"/>
              </a:spcBef>
              <a:spcAft>
                <a:spcPts val="0"/>
              </a:spcAft>
              <a:buClrTx/>
              <a:buSzPct val="100000"/>
              <a:buFont typeface="Arial"/>
              <a:buChar char="•"/>
              <a:tabLst/>
              <a:defRPr sz="1200" b="0" i="0" u="none" strike="noStrike" cap="none" spc="0" baseline="0">
                <a:solidFill>
                  <a:srgbClr val="002448"/>
                </a:solidFill>
                <a:uFillTx/>
                <a:latin typeface="+mj-lt"/>
                <a:ea typeface="+mj-ea"/>
                <a:cs typeface="+mj-cs"/>
                <a:sym typeface="Calibri"/>
              </a:defRPr>
            </a:lvl3pPr>
            <a:lvl4pPr marL="1285875" marR="0" indent="-257175" algn="l" defTabSz="685800" rtl="0" eaLnBrk="1" latinLnBrk="0" hangingPunct="1">
              <a:lnSpc>
                <a:spcPct val="90000"/>
              </a:lnSpc>
              <a:spcBef>
                <a:spcPts val="750"/>
              </a:spcBef>
              <a:spcAft>
                <a:spcPts val="0"/>
              </a:spcAft>
              <a:buClrTx/>
              <a:buSzPct val="100000"/>
              <a:buFont typeface="Arial"/>
              <a:buChar char="•"/>
              <a:tabLst/>
              <a:defRPr sz="1050" b="0" i="0" u="none" strike="noStrike" cap="none" spc="0" baseline="0">
                <a:solidFill>
                  <a:srgbClr val="002448"/>
                </a:solidFill>
                <a:uFillTx/>
                <a:latin typeface="+mj-lt"/>
                <a:ea typeface="+mj-ea"/>
                <a:cs typeface="+mj-cs"/>
                <a:sym typeface="Calibri"/>
              </a:defRPr>
            </a:lvl4pPr>
            <a:lvl5pPr marL="1628775" marR="0" indent="-257175" algn="l" defTabSz="685800" rtl="0" eaLnBrk="1" latinLnBrk="0" hangingPunct="1">
              <a:lnSpc>
                <a:spcPct val="90000"/>
              </a:lnSpc>
              <a:spcBef>
                <a:spcPts val="750"/>
              </a:spcBef>
              <a:spcAft>
                <a:spcPts val="0"/>
              </a:spcAft>
              <a:buClrTx/>
              <a:buSzPct val="100000"/>
              <a:buFont typeface="Arial"/>
              <a:buChar char="•"/>
              <a:tabLst/>
              <a:defRPr sz="900" b="0" i="0" u="none" strike="noStrike" cap="none" spc="0" baseline="0">
                <a:solidFill>
                  <a:srgbClr val="002448"/>
                </a:solidFill>
                <a:uFillTx/>
                <a:latin typeface="+mj-lt"/>
                <a:ea typeface="+mj-ea"/>
                <a:cs typeface="+mj-cs"/>
                <a:sym typeface="Calibri"/>
              </a:defRPr>
            </a:lvl5pPr>
            <a:lvl6pPr marL="1943100" marR="0" indent="-228600" algn="l" defTabSz="685800" rtl="0" eaLnBrk="1" latinLnBrk="0" hangingPunct="1">
              <a:lnSpc>
                <a:spcPct val="90000"/>
              </a:lnSpc>
              <a:spcBef>
                <a:spcPts val="750"/>
              </a:spcBef>
              <a:spcAft>
                <a:spcPts val="0"/>
              </a:spcAft>
              <a:buClrTx/>
              <a:buSzPct val="100000"/>
              <a:buFont typeface="Arial"/>
              <a:buChar char="•"/>
              <a:tabLst/>
              <a:defRPr sz="1800" b="0" i="0" u="none" strike="noStrike" cap="none" spc="0" baseline="0">
                <a:solidFill>
                  <a:srgbClr val="000000"/>
                </a:solidFill>
                <a:uFillTx/>
                <a:latin typeface="+mj-lt"/>
                <a:ea typeface="+mj-ea"/>
                <a:cs typeface="+mj-cs"/>
                <a:sym typeface="Calibri"/>
              </a:defRPr>
            </a:lvl6pPr>
            <a:lvl7pPr marL="2286000" marR="0" indent="-228600" algn="l" defTabSz="685800" rtl="0" eaLnBrk="1" latinLnBrk="0" hangingPunct="1">
              <a:lnSpc>
                <a:spcPct val="90000"/>
              </a:lnSpc>
              <a:spcBef>
                <a:spcPts val="750"/>
              </a:spcBef>
              <a:spcAft>
                <a:spcPts val="0"/>
              </a:spcAft>
              <a:buClrTx/>
              <a:buSzPct val="100000"/>
              <a:buFont typeface="Arial"/>
              <a:buChar char="•"/>
              <a:tabLst/>
              <a:defRPr sz="1800" b="0" i="0" u="none" strike="noStrike" cap="none" spc="0" baseline="0">
                <a:solidFill>
                  <a:srgbClr val="000000"/>
                </a:solidFill>
                <a:uFillTx/>
                <a:latin typeface="+mj-lt"/>
                <a:ea typeface="+mj-ea"/>
                <a:cs typeface="+mj-cs"/>
                <a:sym typeface="Calibri"/>
              </a:defRPr>
            </a:lvl7pPr>
            <a:lvl8pPr marL="2628900" marR="0" indent="-228600" algn="l" defTabSz="685800" rtl="0" eaLnBrk="1" latinLnBrk="0" hangingPunct="1">
              <a:lnSpc>
                <a:spcPct val="90000"/>
              </a:lnSpc>
              <a:spcBef>
                <a:spcPts val="750"/>
              </a:spcBef>
              <a:spcAft>
                <a:spcPts val="0"/>
              </a:spcAft>
              <a:buClrTx/>
              <a:buSzPct val="100000"/>
              <a:buFont typeface="Arial"/>
              <a:buChar char="•"/>
              <a:tabLst/>
              <a:defRPr sz="1800" b="0" i="0" u="none" strike="noStrike" cap="none" spc="0" baseline="0">
                <a:solidFill>
                  <a:srgbClr val="000000"/>
                </a:solidFill>
                <a:uFillTx/>
                <a:latin typeface="+mj-lt"/>
                <a:ea typeface="+mj-ea"/>
                <a:cs typeface="+mj-cs"/>
                <a:sym typeface="Calibri"/>
              </a:defRPr>
            </a:lvl8pPr>
            <a:lvl9pPr marL="2971800" marR="0" indent="-228600" algn="l" defTabSz="685800" rtl="0" eaLnBrk="1" latinLnBrk="0" hangingPunct="1">
              <a:lnSpc>
                <a:spcPct val="90000"/>
              </a:lnSpc>
              <a:spcBef>
                <a:spcPts val="750"/>
              </a:spcBef>
              <a:spcAft>
                <a:spcPts val="0"/>
              </a:spcAft>
              <a:buClrTx/>
              <a:buSzPct val="100000"/>
              <a:buFont typeface="Arial"/>
              <a:buChar char="•"/>
              <a:tabLst/>
              <a:defRPr sz="1800" b="0" i="0" u="none" strike="noStrike" cap="none" spc="0" baseline="0">
                <a:solidFill>
                  <a:srgbClr val="000000"/>
                </a:solidFill>
                <a:uFillTx/>
                <a:latin typeface="+mj-lt"/>
                <a:ea typeface="+mj-ea"/>
                <a:cs typeface="+mj-cs"/>
                <a:sym typeface="Calibri"/>
              </a:defRPr>
            </a:lvl9pPr>
          </a:lstStyle>
          <a:p>
            <a:r>
              <a:rPr lang="fr-FR" dirty="0" smtClean="0"/>
              <a:t>Virus de la poliomyélite (Entérovirus), </a:t>
            </a:r>
            <a:r>
              <a:rPr lang="fr-FR" dirty="0" err="1" smtClean="0"/>
              <a:t>sérotypes</a:t>
            </a:r>
            <a:r>
              <a:rPr lang="fr-FR" dirty="0" smtClean="0"/>
              <a:t> 1, 2 et 3</a:t>
            </a:r>
          </a:p>
          <a:p>
            <a:r>
              <a:rPr lang="fr-FR" u="sng" dirty="0" smtClean="0"/>
              <a:t>Réservoir</a:t>
            </a:r>
            <a:r>
              <a:rPr lang="fr-FR" dirty="0" smtClean="0"/>
              <a:t> humain strict</a:t>
            </a:r>
          </a:p>
          <a:p>
            <a:r>
              <a:rPr lang="fr-FR" u="sng" dirty="0" smtClean="0"/>
              <a:t>Transmission</a:t>
            </a:r>
            <a:r>
              <a:rPr lang="fr-FR" dirty="0" smtClean="0"/>
              <a:t> interhumaine :</a:t>
            </a:r>
          </a:p>
          <a:p>
            <a:pPr lvl="1"/>
            <a:r>
              <a:rPr lang="fr-FR" dirty="0" smtClean="0"/>
              <a:t>Directe : par inhalation ou voie </a:t>
            </a:r>
            <a:r>
              <a:rPr lang="fr-FR" dirty="0" err="1" smtClean="0"/>
              <a:t>féco</a:t>
            </a:r>
            <a:r>
              <a:rPr lang="fr-FR" dirty="0" smtClean="0"/>
              <a:t>-orale</a:t>
            </a:r>
          </a:p>
          <a:p>
            <a:pPr lvl="1"/>
            <a:r>
              <a:rPr lang="fr-FR" dirty="0" smtClean="0"/>
              <a:t>Indirecte : par ingestion d’eau ou d’aliments contaminés</a:t>
            </a:r>
          </a:p>
          <a:p>
            <a:pPr lvl="1"/>
            <a:endParaRPr lang="fr-FR" dirty="0"/>
          </a:p>
          <a:p>
            <a:r>
              <a:rPr lang="fr-FR" dirty="0" smtClean="0"/>
              <a:t>Tropisme nerveux et moelle épinière</a:t>
            </a:r>
          </a:p>
          <a:p>
            <a:endParaRPr lang="fr-FR" dirty="0"/>
          </a:p>
          <a:p>
            <a:r>
              <a:rPr lang="fr-FR" u="sng" dirty="0" smtClean="0"/>
              <a:t>Symptômes</a:t>
            </a:r>
            <a:r>
              <a:rPr lang="fr-FR" dirty="0" smtClean="0"/>
              <a:t> :</a:t>
            </a:r>
          </a:p>
          <a:p>
            <a:pPr lvl="1"/>
            <a:r>
              <a:rPr lang="fr-FR" dirty="0" smtClean="0"/>
              <a:t>Asymptomatique +++</a:t>
            </a:r>
          </a:p>
          <a:p>
            <a:pPr lvl="1"/>
            <a:r>
              <a:rPr lang="fr-FR" dirty="0" smtClean="0"/>
              <a:t>Syndrome pseudo-grippal</a:t>
            </a:r>
          </a:p>
          <a:p>
            <a:pPr lvl="1"/>
            <a:r>
              <a:rPr lang="fr-FR" dirty="0" smtClean="0"/>
              <a:t>Complications : Atteinte cérébrale et moelle épinière à l’origine de myalgies et de paralysies flasques aigues (1%)</a:t>
            </a:r>
          </a:p>
          <a:p>
            <a:pPr marL="0" indent="-34289">
              <a:buNone/>
            </a:pPr>
            <a:endParaRPr lang="fr-FR" dirty="0" smtClean="0"/>
          </a:p>
          <a:p>
            <a:r>
              <a:rPr lang="fr-FR" dirty="0" smtClean="0"/>
              <a:t>Pas de traitement curatif mais </a:t>
            </a:r>
            <a:r>
              <a:rPr lang="fr-FR" u="sng" dirty="0" smtClean="0"/>
              <a:t>prévention</a:t>
            </a:r>
            <a:r>
              <a:rPr lang="fr-FR" dirty="0" smtClean="0"/>
              <a:t> par vaccination</a:t>
            </a:r>
            <a:endParaRPr lang="fr-FR" dirty="0"/>
          </a:p>
        </p:txBody>
      </p:sp>
    </p:spTree>
    <p:extLst>
      <p:ext uri="{BB962C8B-B14F-4D97-AF65-F5344CB8AC3E}">
        <p14:creationId xmlns:p14="http://schemas.microsoft.com/office/powerpoint/2010/main" val="2964687206"/>
      </p:ext>
    </p:extLst>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p:txBody>
          <a:bodyPr/>
          <a:lstStyle/>
          <a:p>
            <a:r>
              <a:rPr lang="fr-FR" dirty="0" smtClean="0"/>
              <a:t>Les vaccins sont-ils efficaces ?</a:t>
            </a:r>
            <a:endParaRPr lang="fr-FR" dirty="0"/>
          </a:p>
        </p:txBody>
      </p:sp>
      <p:sp>
        <p:nvSpPr>
          <p:cNvPr id="6" name="object 6"/>
          <p:cNvSpPr txBox="1"/>
          <p:nvPr/>
        </p:nvSpPr>
        <p:spPr>
          <a:xfrm>
            <a:off x="526771" y="1333215"/>
            <a:ext cx="2869406" cy="224581"/>
          </a:xfrm>
          <a:prstGeom prst="rect">
            <a:avLst/>
          </a:prstGeom>
        </p:spPr>
        <p:txBody>
          <a:bodyPr vert="horz" wrap="square" lIns="0" tIns="9049" rIns="0" bIns="0" rtlCol="0">
            <a:spAutoFit/>
          </a:bodyPr>
          <a:lstStyle/>
          <a:p>
            <a:pPr marL="9525">
              <a:spcBef>
                <a:spcPts val="71"/>
              </a:spcBef>
            </a:pPr>
            <a:r>
              <a:rPr sz="1400" spc="-19" dirty="0">
                <a:solidFill>
                  <a:srgbClr val="002448"/>
                </a:solidFill>
                <a:latin typeface="Calibri"/>
                <a:cs typeface="Calibri"/>
              </a:rPr>
              <a:t>Vaccination</a:t>
            </a:r>
            <a:r>
              <a:rPr sz="1400" spc="-8" dirty="0">
                <a:solidFill>
                  <a:srgbClr val="002448"/>
                </a:solidFill>
                <a:latin typeface="Calibri"/>
                <a:cs typeface="Calibri"/>
              </a:rPr>
              <a:t> </a:t>
            </a:r>
            <a:r>
              <a:rPr sz="1400" b="1" spc="-19" dirty="0">
                <a:solidFill>
                  <a:srgbClr val="002448"/>
                </a:solidFill>
                <a:latin typeface="Calibri"/>
                <a:cs typeface="Calibri"/>
              </a:rPr>
              <a:t>anti-</a:t>
            </a:r>
            <a:r>
              <a:rPr sz="1400" b="1" spc="-8" dirty="0">
                <a:solidFill>
                  <a:srgbClr val="002448"/>
                </a:solidFill>
                <a:latin typeface="Calibri"/>
                <a:cs typeface="Calibri"/>
              </a:rPr>
              <a:t>tétanique</a:t>
            </a:r>
            <a:endParaRPr sz="1400" b="1" dirty="0">
              <a:solidFill>
                <a:srgbClr val="002448"/>
              </a:solidFill>
              <a:latin typeface="Calibri"/>
              <a:cs typeface="Calibri"/>
            </a:endParaRPr>
          </a:p>
        </p:txBody>
      </p:sp>
      <p:sp>
        <p:nvSpPr>
          <p:cNvPr id="17" name="AutoShape 2" descr="https://www.infovac.fr/templates/yootheme/cache/diphterie-1-efbf078a.web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20" name="Image 19"/>
          <p:cNvPicPr>
            <a:picLocks noChangeAspect="1"/>
          </p:cNvPicPr>
          <p:nvPr/>
        </p:nvPicPr>
        <p:blipFill>
          <a:blip r:embed="rId2"/>
          <a:stretch>
            <a:fillRect/>
          </a:stretch>
        </p:blipFill>
        <p:spPr>
          <a:xfrm>
            <a:off x="451812" y="4994300"/>
            <a:ext cx="3116888" cy="1627438"/>
          </a:xfrm>
          <a:prstGeom prst="rect">
            <a:avLst/>
          </a:prstGeom>
        </p:spPr>
      </p:pic>
      <p:pic>
        <p:nvPicPr>
          <p:cNvPr id="3078" name="Picture 6" descr="https://professionnels.vaccination-info-service.fr/var/vis/storage/images/media/images/figure-te-tanos-rvb/14664-1-fre-FR/Figure-te-tanos-RVB_L-545p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728" y="1700009"/>
            <a:ext cx="4356927" cy="3101813"/>
          </a:xfrm>
          <a:prstGeom prst="rect">
            <a:avLst/>
          </a:prstGeom>
          <a:noFill/>
          <a:extLst>
            <a:ext uri="{909E8E84-426E-40DD-AFC4-6F175D3DCCD1}">
              <a14:hiddenFill xmlns:a14="http://schemas.microsoft.com/office/drawing/2010/main">
                <a:solidFill>
                  <a:srgbClr val="FFFFFF"/>
                </a:solidFill>
              </a14:hiddenFill>
            </a:ext>
          </a:extLst>
        </p:spPr>
      </p:pic>
      <p:sp>
        <p:nvSpPr>
          <p:cNvPr id="7" name="Espace réservé du texte 10"/>
          <p:cNvSpPr txBox="1">
            <a:spLocks/>
          </p:cNvSpPr>
          <p:nvPr/>
        </p:nvSpPr>
        <p:spPr>
          <a:xfrm>
            <a:off x="5134331" y="1148317"/>
            <a:ext cx="3901571" cy="52334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ormAutofit/>
          </a:bodyPr>
          <a:lstStyle>
            <a:lvl1pPr marL="171450" marR="0" indent="-171450" algn="l" defTabSz="685800" rtl="0" eaLnBrk="1" latinLnBrk="0" hangingPunct="1">
              <a:lnSpc>
                <a:spcPct val="90000"/>
              </a:lnSpc>
              <a:spcBef>
                <a:spcPts val="750"/>
              </a:spcBef>
              <a:spcAft>
                <a:spcPts val="0"/>
              </a:spcAft>
              <a:buClrTx/>
              <a:buSzPct val="100000"/>
              <a:buFont typeface="Arial"/>
              <a:buChar char="•"/>
              <a:tabLst/>
              <a:defRPr sz="1500" b="0" i="0" u="none" strike="noStrike" cap="none" spc="0" baseline="0">
                <a:solidFill>
                  <a:srgbClr val="002448"/>
                </a:solidFill>
                <a:uFillTx/>
                <a:latin typeface="+mj-lt"/>
                <a:ea typeface="+mj-ea"/>
                <a:cs typeface="+mj-cs"/>
                <a:sym typeface="Calibri"/>
              </a:defRPr>
            </a:lvl1pPr>
            <a:lvl2pPr marL="548639" marR="0" indent="-205739" algn="l" defTabSz="685800" rtl="0" eaLnBrk="1" latinLnBrk="0" hangingPunct="1">
              <a:lnSpc>
                <a:spcPct val="90000"/>
              </a:lnSpc>
              <a:spcBef>
                <a:spcPts val="750"/>
              </a:spcBef>
              <a:spcAft>
                <a:spcPts val="0"/>
              </a:spcAft>
              <a:buClrTx/>
              <a:buSzPct val="100000"/>
              <a:buFont typeface="Arial"/>
              <a:buChar char="•"/>
              <a:tabLst/>
              <a:defRPr sz="1350" b="0" i="0" u="none" strike="noStrike" cap="none" spc="0" baseline="0">
                <a:solidFill>
                  <a:srgbClr val="002448"/>
                </a:solidFill>
                <a:uFillTx/>
                <a:latin typeface="+mj-lt"/>
                <a:ea typeface="+mj-ea"/>
                <a:cs typeface="+mj-cs"/>
                <a:sym typeface="Calibri"/>
              </a:defRPr>
            </a:lvl2pPr>
            <a:lvl3pPr marL="914400" marR="0" indent="-228600" algn="l" defTabSz="685800" rtl="0" eaLnBrk="1" latinLnBrk="0" hangingPunct="1">
              <a:lnSpc>
                <a:spcPct val="90000"/>
              </a:lnSpc>
              <a:spcBef>
                <a:spcPts val="750"/>
              </a:spcBef>
              <a:spcAft>
                <a:spcPts val="0"/>
              </a:spcAft>
              <a:buClrTx/>
              <a:buSzPct val="100000"/>
              <a:buFont typeface="Arial"/>
              <a:buChar char="•"/>
              <a:tabLst/>
              <a:defRPr sz="1200" b="0" i="0" u="none" strike="noStrike" cap="none" spc="0" baseline="0">
                <a:solidFill>
                  <a:srgbClr val="002448"/>
                </a:solidFill>
                <a:uFillTx/>
                <a:latin typeface="+mj-lt"/>
                <a:ea typeface="+mj-ea"/>
                <a:cs typeface="+mj-cs"/>
                <a:sym typeface="Calibri"/>
              </a:defRPr>
            </a:lvl3pPr>
            <a:lvl4pPr marL="1285875" marR="0" indent="-257175" algn="l" defTabSz="685800" rtl="0" eaLnBrk="1" latinLnBrk="0" hangingPunct="1">
              <a:lnSpc>
                <a:spcPct val="90000"/>
              </a:lnSpc>
              <a:spcBef>
                <a:spcPts val="750"/>
              </a:spcBef>
              <a:spcAft>
                <a:spcPts val="0"/>
              </a:spcAft>
              <a:buClrTx/>
              <a:buSzPct val="100000"/>
              <a:buFont typeface="Arial"/>
              <a:buChar char="•"/>
              <a:tabLst/>
              <a:defRPr sz="1050" b="0" i="0" u="none" strike="noStrike" cap="none" spc="0" baseline="0">
                <a:solidFill>
                  <a:srgbClr val="002448"/>
                </a:solidFill>
                <a:uFillTx/>
                <a:latin typeface="+mj-lt"/>
                <a:ea typeface="+mj-ea"/>
                <a:cs typeface="+mj-cs"/>
                <a:sym typeface="Calibri"/>
              </a:defRPr>
            </a:lvl4pPr>
            <a:lvl5pPr marL="1628775" marR="0" indent="-257175" algn="l" defTabSz="685800" rtl="0" eaLnBrk="1" latinLnBrk="0" hangingPunct="1">
              <a:lnSpc>
                <a:spcPct val="90000"/>
              </a:lnSpc>
              <a:spcBef>
                <a:spcPts val="750"/>
              </a:spcBef>
              <a:spcAft>
                <a:spcPts val="0"/>
              </a:spcAft>
              <a:buClrTx/>
              <a:buSzPct val="100000"/>
              <a:buFont typeface="Arial"/>
              <a:buChar char="•"/>
              <a:tabLst/>
              <a:defRPr sz="900" b="0" i="0" u="none" strike="noStrike" cap="none" spc="0" baseline="0">
                <a:solidFill>
                  <a:srgbClr val="002448"/>
                </a:solidFill>
                <a:uFillTx/>
                <a:latin typeface="+mj-lt"/>
                <a:ea typeface="+mj-ea"/>
                <a:cs typeface="+mj-cs"/>
                <a:sym typeface="Calibri"/>
              </a:defRPr>
            </a:lvl5pPr>
            <a:lvl6pPr marL="1943100" marR="0" indent="-228600" algn="l" defTabSz="685800" rtl="0" eaLnBrk="1" latinLnBrk="0" hangingPunct="1">
              <a:lnSpc>
                <a:spcPct val="90000"/>
              </a:lnSpc>
              <a:spcBef>
                <a:spcPts val="750"/>
              </a:spcBef>
              <a:spcAft>
                <a:spcPts val="0"/>
              </a:spcAft>
              <a:buClrTx/>
              <a:buSzPct val="100000"/>
              <a:buFont typeface="Arial"/>
              <a:buChar char="•"/>
              <a:tabLst/>
              <a:defRPr sz="1800" b="0" i="0" u="none" strike="noStrike" cap="none" spc="0" baseline="0">
                <a:solidFill>
                  <a:srgbClr val="000000"/>
                </a:solidFill>
                <a:uFillTx/>
                <a:latin typeface="+mj-lt"/>
                <a:ea typeface="+mj-ea"/>
                <a:cs typeface="+mj-cs"/>
                <a:sym typeface="Calibri"/>
              </a:defRPr>
            </a:lvl6pPr>
            <a:lvl7pPr marL="2286000" marR="0" indent="-228600" algn="l" defTabSz="685800" rtl="0" eaLnBrk="1" latinLnBrk="0" hangingPunct="1">
              <a:lnSpc>
                <a:spcPct val="90000"/>
              </a:lnSpc>
              <a:spcBef>
                <a:spcPts val="750"/>
              </a:spcBef>
              <a:spcAft>
                <a:spcPts val="0"/>
              </a:spcAft>
              <a:buClrTx/>
              <a:buSzPct val="100000"/>
              <a:buFont typeface="Arial"/>
              <a:buChar char="•"/>
              <a:tabLst/>
              <a:defRPr sz="1800" b="0" i="0" u="none" strike="noStrike" cap="none" spc="0" baseline="0">
                <a:solidFill>
                  <a:srgbClr val="000000"/>
                </a:solidFill>
                <a:uFillTx/>
                <a:latin typeface="+mj-lt"/>
                <a:ea typeface="+mj-ea"/>
                <a:cs typeface="+mj-cs"/>
                <a:sym typeface="Calibri"/>
              </a:defRPr>
            </a:lvl7pPr>
            <a:lvl8pPr marL="2628900" marR="0" indent="-228600" algn="l" defTabSz="685800" rtl="0" eaLnBrk="1" latinLnBrk="0" hangingPunct="1">
              <a:lnSpc>
                <a:spcPct val="90000"/>
              </a:lnSpc>
              <a:spcBef>
                <a:spcPts val="750"/>
              </a:spcBef>
              <a:spcAft>
                <a:spcPts val="0"/>
              </a:spcAft>
              <a:buClrTx/>
              <a:buSzPct val="100000"/>
              <a:buFont typeface="Arial"/>
              <a:buChar char="•"/>
              <a:tabLst/>
              <a:defRPr sz="1800" b="0" i="0" u="none" strike="noStrike" cap="none" spc="0" baseline="0">
                <a:solidFill>
                  <a:srgbClr val="000000"/>
                </a:solidFill>
                <a:uFillTx/>
                <a:latin typeface="+mj-lt"/>
                <a:ea typeface="+mj-ea"/>
                <a:cs typeface="+mj-cs"/>
                <a:sym typeface="Calibri"/>
              </a:defRPr>
            </a:lvl8pPr>
            <a:lvl9pPr marL="2971800" marR="0" indent="-228600" algn="l" defTabSz="685800" rtl="0" eaLnBrk="1" latinLnBrk="0" hangingPunct="1">
              <a:lnSpc>
                <a:spcPct val="90000"/>
              </a:lnSpc>
              <a:spcBef>
                <a:spcPts val="750"/>
              </a:spcBef>
              <a:spcAft>
                <a:spcPts val="0"/>
              </a:spcAft>
              <a:buClrTx/>
              <a:buSzPct val="100000"/>
              <a:buFont typeface="Arial"/>
              <a:buChar char="•"/>
              <a:tabLst/>
              <a:defRPr sz="1800" b="0" i="0" u="none" strike="noStrike" cap="none" spc="0" baseline="0">
                <a:solidFill>
                  <a:srgbClr val="000000"/>
                </a:solidFill>
                <a:uFillTx/>
                <a:latin typeface="+mj-lt"/>
                <a:ea typeface="+mj-ea"/>
                <a:cs typeface="+mj-cs"/>
                <a:sym typeface="Calibri"/>
              </a:defRPr>
            </a:lvl9pPr>
          </a:lstStyle>
          <a:p>
            <a:r>
              <a:rPr lang="fr-FR" dirty="0" smtClean="0"/>
              <a:t>Bactérie </a:t>
            </a:r>
            <a:r>
              <a:rPr lang="fr-FR" i="1" dirty="0" smtClean="0"/>
              <a:t>Clostridium </a:t>
            </a:r>
            <a:r>
              <a:rPr lang="fr-FR" i="1" dirty="0" err="1" smtClean="0"/>
              <a:t>tetani</a:t>
            </a:r>
            <a:r>
              <a:rPr lang="fr-FR" i="1" dirty="0" smtClean="0"/>
              <a:t> </a:t>
            </a:r>
          </a:p>
          <a:p>
            <a:r>
              <a:rPr lang="fr-FR" dirty="0" smtClean="0"/>
              <a:t>Production de toxines (</a:t>
            </a:r>
            <a:r>
              <a:rPr lang="fr-FR" dirty="0" err="1" smtClean="0"/>
              <a:t>tétanoplasmine</a:t>
            </a:r>
            <a:r>
              <a:rPr lang="fr-FR" dirty="0" smtClean="0"/>
              <a:t>, </a:t>
            </a:r>
            <a:r>
              <a:rPr lang="fr-FR" dirty="0" err="1" smtClean="0"/>
              <a:t>tétanolysine</a:t>
            </a:r>
            <a:r>
              <a:rPr lang="fr-FR" dirty="0" smtClean="0"/>
              <a:t>)</a:t>
            </a:r>
          </a:p>
          <a:p>
            <a:r>
              <a:rPr lang="fr-FR" u="sng" dirty="0" smtClean="0"/>
              <a:t>Réservoir</a:t>
            </a:r>
            <a:r>
              <a:rPr lang="fr-FR" dirty="0" smtClean="0"/>
              <a:t> environnemental tellurique</a:t>
            </a:r>
          </a:p>
          <a:p>
            <a:r>
              <a:rPr lang="fr-FR" u="sng" dirty="0" smtClean="0"/>
              <a:t>Transmission</a:t>
            </a:r>
            <a:r>
              <a:rPr lang="fr-FR" dirty="0" smtClean="0"/>
              <a:t> directe par contact avec le sol via plaie, brèche </a:t>
            </a:r>
            <a:r>
              <a:rPr lang="fr-FR" dirty="0" err="1" smtClean="0"/>
              <a:t>cutanéo-muqueuse</a:t>
            </a:r>
            <a:endParaRPr lang="fr-FR" dirty="0" smtClean="0"/>
          </a:p>
          <a:p>
            <a:endParaRPr lang="fr-FR" dirty="0" smtClean="0"/>
          </a:p>
          <a:p>
            <a:r>
              <a:rPr lang="fr-FR" dirty="0" smtClean="0"/>
              <a:t>Absence de transmission interhumaine</a:t>
            </a:r>
            <a:endParaRPr lang="fr-FR" dirty="0"/>
          </a:p>
          <a:p>
            <a:r>
              <a:rPr lang="fr-FR" dirty="0" smtClean="0"/>
              <a:t>Tropisme nerveux et moelle épinière</a:t>
            </a:r>
          </a:p>
          <a:p>
            <a:endParaRPr lang="fr-FR" dirty="0"/>
          </a:p>
          <a:p>
            <a:r>
              <a:rPr lang="fr-FR" u="sng" dirty="0" smtClean="0"/>
              <a:t>Symptômes</a:t>
            </a:r>
            <a:r>
              <a:rPr lang="fr-FR" dirty="0" smtClean="0"/>
              <a:t> : Spasmes musculaires +++</a:t>
            </a:r>
          </a:p>
          <a:p>
            <a:pPr marL="0" indent="-34289">
              <a:buNone/>
            </a:pPr>
            <a:endParaRPr lang="fr-FR" dirty="0" smtClean="0"/>
          </a:p>
          <a:p>
            <a:r>
              <a:rPr lang="fr-FR" u="sng" dirty="0" smtClean="0"/>
              <a:t>Prévention</a:t>
            </a:r>
            <a:r>
              <a:rPr lang="fr-FR" dirty="0" smtClean="0"/>
              <a:t> par vaccination</a:t>
            </a:r>
          </a:p>
          <a:p>
            <a:r>
              <a:rPr lang="fr-FR" dirty="0" smtClean="0"/>
              <a:t>Traitement curatif par Immunoglobulines IV</a:t>
            </a:r>
            <a:endParaRPr lang="fr-FR" dirty="0"/>
          </a:p>
        </p:txBody>
      </p:sp>
    </p:spTree>
    <p:extLst>
      <p:ext uri="{BB962C8B-B14F-4D97-AF65-F5344CB8AC3E}">
        <p14:creationId xmlns:p14="http://schemas.microsoft.com/office/powerpoint/2010/main" val="4204111110"/>
      </p:ext>
    </p:extLst>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p:txBody>
          <a:bodyPr/>
          <a:lstStyle/>
          <a:p>
            <a:r>
              <a:rPr lang="fr-FR" dirty="0" smtClean="0"/>
              <a:t>Les vaccins sont-ils efficaces ?</a:t>
            </a:r>
            <a:endParaRPr lang="fr-FR" dirty="0"/>
          </a:p>
        </p:txBody>
      </p:sp>
      <p:sp>
        <p:nvSpPr>
          <p:cNvPr id="9" name="object 9"/>
          <p:cNvSpPr txBox="1"/>
          <p:nvPr/>
        </p:nvSpPr>
        <p:spPr>
          <a:xfrm>
            <a:off x="302157" y="1194759"/>
            <a:ext cx="3085624" cy="224581"/>
          </a:xfrm>
          <a:prstGeom prst="rect">
            <a:avLst/>
          </a:prstGeom>
        </p:spPr>
        <p:txBody>
          <a:bodyPr vert="horz" wrap="square" lIns="0" tIns="9049" rIns="0" bIns="0" rtlCol="0">
            <a:spAutoFit/>
          </a:bodyPr>
          <a:lstStyle/>
          <a:p>
            <a:pPr marL="9525">
              <a:spcBef>
                <a:spcPts val="71"/>
              </a:spcBef>
            </a:pPr>
            <a:r>
              <a:rPr sz="1400" spc="-15" dirty="0">
                <a:solidFill>
                  <a:srgbClr val="002448"/>
                </a:solidFill>
                <a:latin typeface="Calibri"/>
                <a:cs typeface="Calibri"/>
              </a:rPr>
              <a:t>Vaccination</a:t>
            </a:r>
            <a:r>
              <a:rPr sz="1400" spc="-45" dirty="0">
                <a:solidFill>
                  <a:srgbClr val="002448"/>
                </a:solidFill>
                <a:latin typeface="Calibri"/>
                <a:cs typeface="Calibri"/>
              </a:rPr>
              <a:t> </a:t>
            </a:r>
            <a:r>
              <a:rPr sz="1400" spc="-19" dirty="0">
                <a:solidFill>
                  <a:srgbClr val="002448"/>
                </a:solidFill>
                <a:latin typeface="Calibri"/>
                <a:cs typeface="Calibri"/>
              </a:rPr>
              <a:t>anti-</a:t>
            </a:r>
            <a:r>
              <a:rPr sz="1400" spc="-8" dirty="0">
                <a:solidFill>
                  <a:srgbClr val="002448"/>
                </a:solidFill>
                <a:latin typeface="Calibri"/>
                <a:cs typeface="Calibri"/>
              </a:rPr>
              <a:t>diphtérique</a:t>
            </a:r>
            <a:endParaRPr sz="1400" dirty="0">
              <a:solidFill>
                <a:srgbClr val="002448"/>
              </a:solidFill>
              <a:latin typeface="Calibri"/>
              <a:cs typeface="Calibri"/>
            </a:endParaRPr>
          </a:p>
        </p:txBody>
      </p:sp>
      <p:sp>
        <p:nvSpPr>
          <p:cNvPr id="17" name="AutoShape 2" descr="https://www.infovac.fr/templates/yootheme/cache/diphterie-1-efbf078a.web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8" name="Image 17"/>
          <p:cNvPicPr>
            <a:picLocks noChangeAspect="1"/>
          </p:cNvPicPr>
          <p:nvPr/>
        </p:nvPicPr>
        <p:blipFill>
          <a:blip r:embed="rId2"/>
          <a:stretch>
            <a:fillRect/>
          </a:stretch>
        </p:blipFill>
        <p:spPr>
          <a:xfrm>
            <a:off x="7559692" y="71534"/>
            <a:ext cx="1584308" cy="828108"/>
          </a:xfrm>
          <a:prstGeom prst="rect">
            <a:avLst/>
          </a:prstGeom>
        </p:spPr>
      </p:pic>
      <p:pic>
        <p:nvPicPr>
          <p:cNvPr id="4100" name="Picture 4" descr="https://professionnels.vaccination-info-service.fr/var/vis/storage/images/media/media-vis-pro/images/nombre-de-cas-de-diphte-rie-et-de-de-ce-s-ayant-pour-cause-principale-la-diphte-rie-de-clare-s-en-france-de-1945-a-2017/14644-1-fre-FR/Nombre-de-cas-de-diphte-rie-et-de-de-ce-s-ayant-pour-cause-principale-la-diphte-rie-de-clare-s-en-France-de-1945-a-201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01" y="1436166"/>
            <a:ext cx="4849290" cy="4657738"/>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p:cNvSpPr txBox="1"/>
          <p:nvPr/>
        </p:nvSpPr>
        <p:spPr>
          <a:xfrm>
            <a:off x="739219" y="2029974"/>
            <a:ext cx="741546" cy="2616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FR" sz="1050" b="0" i="0" u="none" strike="noStrike" cap="none" spc="0" normalizeH="0" baseline="0" dirty="0" smtClean="0">
                <a:ln>
                  <a:noFill/>
                </a:ln>
                <a:solidFill>
                  <a:srgbClr val="002448"/>
                </a:solidFill>
                <a:effectLst/>
                <a:uFillTx/>
                <a:latin typeface="+mj-lt"/>
                <a:ea typeface="+mj-ea"/>
                <a:cs typeface="+mj-cs"/>
                <a:sym typeface="Calibri"/>
              </a:rPr>
              <a:t>vaccination</a:t>
            </a:r>
            <a:endParaRPr kumimoji="0" lang="fr-FR" sz="1050" b="0" i="0" u="none" strike="noStrike" cap="none" spc="0" normalizeH="0" baseline="0" dirty="0">
              <a:ln>
                <a:noFill/>
              </a:ln>
              <a:solidFill>
                <a:srgbClr val="002448"/>
              </a:solidFill>
              <a:effectLst/>
              <a:uFillTx/>
              <a:latin typeface="+mj-lt"/>
              <a:ea typeface="+mj-ea"/>
              <a:cs typeface="+mj-cs"/>
              <a:sym typeface="Calibri"/>
            </a:endParaRPr>
          </a:p>
        </p:txBody>
      </p:sp>
      <p:cxnSp>
        <p:nvCxnSpPr>
          <p:cNvPr id="13" name="Connecteur droit avec flèche 12"/>
          <p:cNvCxnSpPr/>
          <p:nvPr/>
        </p:nvCxnSpPr>
        <p:spPr>
          <a:xfrm>
            <a:off x="911058" y="2289401"/>
            <a:ext cx="0" cy="609600"/>
          </a:xfrm>
          <a:prstGeom prst="straightConnector1">
            <a:avLst/>
          </a:prstGeom>
          <a:noFill/>
          <a:ln w="25400" cap="flat">
            <a:solidFill>
              <a:schemeClr val="accent1"/>
            </a:solidFill>
            <a:prstDash val="solid"/>
            <a:round/>
            <a:headEnd type="none" w="med" len="med"/>
            <a:tailEnd type="arrow" w="med" len="med"/>
          </a:ln>
          <a:effectLst/>
          <a:sp3d/>
        </p:spPr>
        <p:style>
          <a:lnRef idx="0">
            <a:scrgbClr r="0" g="0" b="0"/>
          </a:lnRef>
          <a:fillRef idx="0">
            <a:scrgbClr r="0" g="0" b="0"/>
          </a:fillRef>
          <a:effectRef idx="0">
            <a:scrgbClr r="0" g="0" b="0"/>
          </a:effectRef>
          <a:fontRef idx="none"/>
        </p:style>
      </p:cxnSp>
      <p:sp>
        <p:nvSpPr>
          <p:cNvPr id="10" name="Espace réservé du texte 10"/>
          <p:cNvSpPr txBox="1">
            <a:spLocks/>
          </p:cNvSpPr>
          <p:nvPr/>
        </p:nvSpPr>
        <p:spPr>
          <a:xfrm>
            <a:off x="5134331" y="1148317"/>
            <a:ext cx="3901571" cy="52334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ormAutofit/>
          </a:bodyPr>
          <a:lstStyle>
            <a:lvl1pPr marL="171450" marR="0" indent="-171450" algn="l" defTabSz="685800" rtl="0" eaLnBrk="1" latinLnBrk="0" hangingPunct="1">
              <a:lnSpc>
                <a:spcPct val="90000"/>
              </a:lnSpc>
              <a:spcBef>
                <a:spcPts val="750"/>
              </a:spcBef>
              <a:spcAft>
                <a:spcPts val="0"/>
              </a:spcAft>
              <a:buClrTx/>
              <a:buSzPct val="100000"/>
              <a:buFont typeface="Arial"/>
              <a:buChar char="•"/>
              <a:tabLst/>
              <a:defRPr sz="1500" b="0" i="0" u="none" strike="noStrike" cap="none" spc="0" baseline="0">
                <a:solidFill>
                  <a:srgbClr val="002448"/>
                </a:solidFill>
                <a:uFillTx/>
                <a:latin typeface="+mj-lt"/>
                <a:ea typeface="+mj-ea"/>
                <a:cs typeface="+mj-cs"/>
                <a:sym typeface="Calibri"/>
              </a:defRPr>
            </a:lvl1pPr>
            <a:lvl2pPr marL="548639" marR="0" indent="-205739" algn="l" defTabSz="685800" rtl="0" eaLnBrk="1" latinLnBrk="0" hangingPunct="1">
              <a:lnSpc>
                <a:spcPct val="90000"/>
              </a:lnSpc>
              <a:spcBef>
                <a:spcPts val="750"/>
              </a:spcBef>
              <a:spcAft>
                <a:spcPts val="0"/>
              </a:spcAft>
              <a:buClrTx/>
              <a:buSzPct val="100000"/>
              <a:buFont typeface="Arial"/>
              <a:buChar char="•"/>
              <a:tabLst/>
              <a:defRPr sz="1350" b="0" i="0" u="none" strike="noStrike" cap="none" spc="0" baseline="0">
                <a:solidFill>
                  <a:srgbClr val="002448"/>
                </a:solidFill>
                <a:uFillTx/>
                <a:latin typeface="+mj-lt"/>
                <a:ea typeface="+mj-ea"/>
                <a:cs typeface="+mj-cs"/>
                <a:sym typeface="Calibri"/>
              </a:defRPr>
            </a:lvl2pPr>
            <a:lvl3pPr marL="914400" marR="0" indent="-228600" algn="l" defTabSz="685800" rtl="0" eaLnBrk="1" latinLnBrk="0" hangingPunct="1">
              <a:lnSpc>
                <a:spcPct val="90000"/>
              </a:lnSpc>
              <a:spcBef>
                <a:spcPts val="750"/>
              </a:spcBef>
              <a:spcAft>
                <a:spcPts val="0"/>
              </a:spcAft>
              <a:buClrTx/>
              <a:buSzPct val="100000"/>
              <a:buFont typeface="Arial"/>
              <a:buChar char="•"/>
              <a:tabLst/>
              <a:defRPr sz="1200" b="0" i="0" u="none" strike="noStrike" cap="none" spc="0" baseline="0">
                <a:solidFill>
                  <a:srgbClr val="002448"/>
                </a:solidFill>
                <a:uFillTx/>
                <a:latin typeface="+mj-lt"/>
                <a:ea typeface="+mj-ea"/>
                <a:cs typeface="+mj-cs"/>
                <a:sym typeface="Calibri"/>
              </a:defRPr>
            </a:lvl3pPr>
            <a:lvl4pPr marL="1285875" marR="0" indent="-257175" algn="l" defTabSz="685800" rtl="0" eaLnBrk="1" latinLnBrk="0" hangingPunct="1">
              <a:lnSpc>
                <a:spcPct val="90000"/>
              </a:lnSpc>
              <a:spcBef>
                <a:spcPts val="750"/>
              </a:spcBef>
              <a:spcAft>
                <a:spcPts val="0"/>
              </a:spcAft>
              <a:buClrTx/>
              <a:buSzPct val="100000"/>
              <a:buFont typeface="Arial"/>
              <a:buChar char="•"/>
              <a:tabLst/>
              <a:defRPr sz="1050" b="0" i="0" u="none" strike="noStrike" cap="none" spc="0" baseline="0">
                <a:solidFill>
                  <a:srgbClr val="002448"/>
                </a:solidFill>
                <a:uFillTx/>
                <a:latin typeface="+mj-lt"/>
                <a:ea typeface="+mj-ea"/>
                <a:cs typeface="+mj-cs"/>
                <a:sym typeface="Calibri"/>
              </a:defRPr>
            </a:lvl4pPr>
            <a:lvl5pPr marL="1628775" marR="0" indent="-257175" algn="l" defTabSz="685800" rtl="0" eaLnBrk="1" latinLnBrk="0" hangingPunct="1">
              <a:lnSpc>
                <a:spcPct val="90000"/>
              </a:lnSpc>
              <a:spcBef>
                <a:spcPts val="750"/>
              </a:spcBef>
              <a:spcAft>
                <a:spcPts val="0"/>
              </a:spcAft>
              <a:buClrTx/>
              <a:buSzPct val="100000"/>
              <a:buFont typeface="Arial"/>
              <a:buChar char="•"/>
              <a:tabLst/>
              <a:defRPr sz="900" b="0" i="0" u="none" strike="noStrike" cap="none" spc="0" baseline="0">
                <a:solidFill>
                  <a:srgbClr val="002448"/>
                </a:solidFill>
                <a:uFillTx/>
                <a:latin typeface="+mj-lt"/>
                <a:ea typeface="+mj-ea"/>
                <a:cs typeface="+mj-cs"/>
                <a:sym typeface="Calibri"/>
              </a:defRPr>
            </a:lvl5pPr>
            <a:lvl6pPr marL="1943100" marR="0" indent="-228600" algn="l" defTabSz="685800" rtl="0" eaLnBrk="1" latinLnBrk="0" hangingPunct="1">
              <a:lnSpc>
                <a:spcPct val="90000"/>
              </a:lnSpc>
              <a:spcBef>
                <a:spcPts val="750"/>
              </a:spcBef>
              <a:spcAft>
                <a:spcPts val="0"/>
              </a:spcAft>
              <a:buClrTx/>
              <a:buSzPct val="100000"/>
              <a:buFont typeface="Arial"/>
              <a:buChar char="•"/>
              <a:tabLst/>
              <a:defRPr sz="1800" b="0" i="0" u="none" strike="noStrike" cap="none" spc="0" baseline="0">
                <a:solidFill>
                  <a:srgbClr val="000000"/>
                </a:solidFill>
                <a:uFillTx/>
                <a:latin typeface="+mj-lt"/>
                <a:ea typeface="+mj-ea"/>
                <a:cs typeface="+mj-cs"/>
                <a:sym typeface="Calibri"/>
              </a:defRPr>
            </a:lvl6pPr>
            <a:lvl7pPr marL="2286000" marR="0" indent="-228600" algn="l" defTabSz="685800" rtl="0" eaLnBrk="1" latinLnBrk="0" hangingPunct="1">
              <a:lnSpc>
                <a:spcPct val="90000"/>
              </a:lnSpc>
              <a:spcBef>
                <a:spcPts val="750"/>
              </a:spcBef>
              <a:spcAft>
                <a:spcPts val="0"/>
              </a:spcAft>
              <a:buClrTx/>
              <a:buSzPct val="100000"/>
              <a:buFont typeface="Arial"/>
              <a:buChar char="•"/>
              <a:tabLst/>
              <a:defRPr sz="1800" b="0" i="0" u="none" strike="noStrike" cap="none" spc="0" baseline="0">
                <a:solidFill>
                  <a:srgbClr val="000000"/>
                </a:solidFill>
                <a:uFillTx/>
                <a:latin typeface="+mj-lt"/>
                <a:ea typeface="+mj-ea"/>
                <a:cs typeface="+mj-cs"/>
                <a:sym typeface="Calibri"/>
              </a:defRPr>
            </a:lvl7pPr>
            <a:lvl8pPr marL="2628900" marR="0" indent="-228600" algn="l" defTabSz="685800" rtl="0" eaLnBrk="1" latinLnBrk="0" hangingPunct="1">
              <a:lnSpc>
                <a:spcPct val="90000"/>
              </a:lnSpc>
              <a:spcBef>
                <a:spcPts val="750"/>
              </a:spcBef>
              <a:spcAft>
                <a:spcPts val="0"/>
              </a:spcAft>
              <a:buClrTx/>
              <a:buSzPct val="100000"/>
              <a:buFont typeface="Arial"/>
              <a:buChar char="•"/>
              <a:tabLst/>
              <a:defRPr sz="1800" b="0" i="0" u="none" strike="noStrike" cap="none" spc="0" baseline="0">
                <a:solidFill>
                  <a:srgbClr val="000000"/>
                </a:solidFill>
                <a:uFillTx/>
                <a:latin typeface="+mj-lt"/>
                <a:ea typeface="+mj-ea"/>
                <a:cs typeface="+mj-cs"/>
                <a:sym typeface="Calibri"/>
              </a:defRPr>
            </a:lvl8pPr>
            <a:lvl9pPr marL="2971800" marR="0" indent="-228600" algn="l" defTabSz="685800" rtl="0" eaLnBrk="1" latinLnBrk="0" hangingPunct="1">
              <a:lnSpc>
                <a:spcPct val="90000"/>
              </a:lnSpc>
              <a:spcBef>
                <a:spcPts val="750"/>
              </a:spcBef>
              <a:spcAft>
                <a:spcPts val="0"/>
              </a:spcAft>
              <a:buClrTx/>
              <a:buSzPct val="100000"/>
              <a:buFont typeface="Arial"/>
              <a:buChar char="•"/>
              <a:tabLst/>
              <a:defRPr sz="1800" b="0" i="0" u="none" strike="noStrike" cap="none" spc="0" baseline="0">
                <a:solidFill>
                  <a:srgbClr val="000000"/>
                </a:solidFill>
                <a:uFillTx/>
                <a:latin typeface="+mj-lt"/>
                <a:ea typeface="+mj-ea"/>
                <a:cs typeface="+mj-cs"/>
                <a:sym typeface="Calibri"/>
              </a:defRPr>
            </a:lvl9pPr>
          </a:lstStyle>
          <a:p>
            <a:r>
              <a:rPr lang="fr-FR" dirty="0" smtClean="0"/>
              <a:t>Bactérie </a:t>
            </a:r>
            <a:r>
              <a:rPr lang="fr-FR" i="1" dirty="0" err="1" smtClean="0"/>
              <a:t>Corynebacterium</a:t>
            </a:r>
            <a:r>
              <a:rPr lang="fr-FR" i="1" dirty="0" smtClean="0"/>
              <a:t> </a:t>
            </a:r>
            <a:r>
              <a:rPr lang="fr-FR" i="1" dirty="0" err="1" smtClean="0"/>
              <a:t>diphteriae</a:t>
            </a:r>
            <a:endParaRPr lang="fr-FR" i="1" dirty="0" smtClean="0"/>
          </a:p>
          <a:p>
            <a:r>
              <a:rPr lang="fr-FR" dirty="0" smtClean="0"/>
              <a:t>Production de toxine diphtérique</a:t>
            </a:r>
          </a:p>
          <a:p>
            <a:r>
              <a:rPr lang="fr-FR" u="sng" dirty="0" smtClean="0"/>
              <a:t>Réservoir</a:t>
            </a:r>
            <a:r>
              <a:rPr lang="fr-FR" dirty="0" smtClean="0"/>
              <a:t> humain</a:t>
            </a:r>
          </a:p>
          <a:p>
            <a:r>
              <a:rPr lang="fr-FR" u="sng" dirty="0" smtClean="0"/>
              <a:t>Transmission</a:t>
            </a:r>
            <a:r>
              <a:rPr lang="fr-FR" dirty="0" smtClean="0"/>
              <a:t> interhumaine </a:t>
            </a:r>
          </a:p>
          <a:p>
            <a:pPr lvl="1"/>
            <a:r>
              <a:rPr lang="fr-FR" dirty="0" smtClean="0"/>
              <a:t>Directe : par inhalation ou par contact</a:t>
            </a:r>
          </a:p>
          <a:p>
            <a:pPr lvl="1"/>
            <a:r>
              <a:rPr lang="fr-FR" dirty="0" smtClean="0"/>
              <a:t>Indirecte : par contact avec objets souillés </a:t>
            </a:r>
          </a:p>
          <a:p>
            <a:pPr marL="0" indent="0">
              <a:buNone/>
            </a:pPr>
            <a:endParaRPr lang="fr-FR" dirty="0"/>
          </a:p>
          <a:p>
            <a:r>
              <a:rPr lang="fr-FR" u="sng" dirty="0" smtClean="0"/>
              <a:t>Symptômes</a:t>
            </a:r>
            <a:r>
              <a:rPr lang="fr-FR" dirty="0" smtClean="0"/>
              <a:t> : </a:t>
            </a:r>
          </a:p>
          <a:p>
            <a:pPr lvl="1"/>
            <a:r>
              <a:rPr lang="fr-FR" dirty="0" smtClean="0"/>
              <a:t>Angine à fausses membranes +++</a:t>
            </a:r>
          </a:p>
          <a:p>
            <a:pPr lvl="1"/>
            <a:r>
              <a:rPr lang="fr-FR" dirty="0" smtClean="0"/>
              <a:t>Plaie cutanée</a:t>
            </a:r>
          </a:p>
          <a:p>
            <a:pPr lvl="1"/>
            <a:r>
              <a:rPr lang="fr-FR" dirty="0" smtClean="0"/>
              <a:t>Complications cardiaques et nerveuses</a:t>
            </a:r>
          </a:p>
          <a:p>
            <a:pPr marL="0" indent="-34289">
              <a:buNone/>
            </a:pPr>
            <a:endParaRPr lang="fr-FR" dirty="0" smtClean="0"/>
          </a:p>
          <a:p>
            <a:r>
              <a:rPr lang="fr-FR" u="sng" dirty="0" smtClean="0"/>
              <a:t>Prévention</a:t>
            </a:r>
            <a:r>
              <a:rPr lang="fr-FR" dirty="0" smtClean="0"/>
              <a:t> par vaccination</a:t>
            </a:r>
          </a:p>
          <a:p>
            <a:r>
              <a:rPr lang="fr-FR" dirty="0" smtClean="0"/>
              <a:t>Traitement curatif par Antibiotiques, Immunoglobulines IV</a:t>
            </a:r>
            <a:endParaRPr lang="fr-FR" dirty="0"/>
          </a:p>
        </p:txBody>
      </p:sp>
    </p:spTree>
    <p:extLst>
      <p:ext uri="{BB962C8B-B14F-4D97-AF65-F5344CB8AC3E}">
        <p14:creationId xmlns:p14="http://schemas.microsoft.com/office/powerpoint/2010/main" val="1137384989"/>
      </p:ext>
    </p:extLst>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object 2"/>
          <p:cNvSpPr txBox="1">
            <a:spLocks noGrp="1"/>
          </p:cNvSpPr>
          <p:nvPr>
            <p:ph type="title"/>
          </p:nvPr>
        </p:nvSpPr>
        <p:spPr/>
        <p:txBody>
          <a:bodyPr/>
          <a:lstStyle/>
          <a:p>
            <a:r>
              <a:rPr lang="fr-FR" dirty="0" smtClean="0"/>
              <a:t>Les vaccins sont-ils efficaces ?</a:t>
            </a:r>
            <a:endParaRPr lang="fr-FR" dirty="0"/>
          </a:p>
        </p:txBody>
      </p:sp>
      <p:pic>
        <p:nvPicPr>
          <p:cNvPr id="17" name="object 17"/>
          <p:cNvPicPr/>
          <p:nvPr/>
        </p:nvPicPr>
        <p:blipFill>
          <a:blip r:embed="rId2" cstate="print"/>
          <a:stretch>
            <a:fillRect/>
          </a:stretch>
        </p:blipFill>
        <p:spPr>
          <a:xfrm>
            <a:off x="4987927" y="2377440"/>
            <a:ext cx="4126355" cy="3148834"/>
          </a:xfrm>
          <a:prstGeom prst="rect">
            <a:avLst/>
          </a:prstGeom>
        </p:spPr>
      </p:pic>
      <p:sp>
        <p:nvSpPr>
          <p:cNvPr id="18" name="object 18"/>
          <p:cNvSpPr txBox="1"/>
          <p:nvPr/>
        </p:nvSpPr>
        <p:spPr>
          <a:xfrm>
            <a:off x="526770" y="1762791"/>
            <a:ext cx="7897178" cy="224581"/>
          </a:xfrm>
          <a:prstGeom prst="rect">
            <a:avLst/>
          </a:prstGeom>
        </p:spPr>
        <p:txBody>
          <a:bodyPr vert="horz" wrap="square" lIns="0" tIns="9049" rIns="0" bIns="0" rtlCol="0">
            <a:spAutoFit/>
          </a:bodyPr>
          <a:lstStyle/>
          <a:p>
            <a:pPr marL="9525">
              <a:spcBef>
                <a:spcPts val="71"/>
              </a:spcBef>
              <a:tabLst>
                <a:tab pos="4620101" algn="l"/>
              </a:tabLst>
            </a:pPr>
            <a:r>
              <a:rPr sz="1400" spc="-19" dirty="0">
                <a:solidFill>
                  <a:srgbClr val="002448"/>
                </a:solidFill>
                <a:latin typeface="Calibri"/>
                <a:cs typeface="Calibri"/>
              </a:rPr>
              <a:t>Vaccination</a:t>
            </a:r>
            <a:r>
              <a:rPr sz="1400" spc="-8" dirty="0">
                <a:solidFill>
                  <a:srgbClr val="002448"/>
                </a:solidFill>
                <a:latin typeface="Calibri"/>
                <a:cs typeface="Calibri"/>
              </a:rPr>
              <a:t> </a:t>
            </a:r>
            <a:r>
              <a:rPr sz="1400" spc="-19" dirty="0">
                <a:solidFill>
                  <a:srgbClr val="002448"/>
                </a:solidFill>
                <a:latin typeface="Calibri"/>
                <a:cs typeface="Calibri"/>
              </a:rPr>
              <a:t>anti-</a:t>
            </a:r>
            <a:r>
              <a:rPr sz="1400" spc="-8" dirty="0">
                <a:solidFill>
                  <a:srgbClr val="002448"/>
                </a:solidFill>
                <a:latin typeface="Calibri"/>
                <a:cs typeface="Calibri"/>
              </a:rPr>
              <a:t>pneumocoque</a:t>
            </a:r>
            <a:r>
              <a:rPr sz="1400" dirty="0">
                <a:solidFill>
                  <a:srgbClr val="002448"/>
                </a:solidFill>
                <a:latin typeface="Calibri"/>
                <a:cs typeface="Calibri"/>
              </a:rPr>
              <a:t>	</a:t>
            </a:r>
            <a:r>
              <a:rPr sz="1400" spc="-19" dirty="0">
                <a:solidFill>
                  <a:srgbClr val="002448"/>
                </a:solidFill>
                <a:latin typeface="Calibri"/>
                <a:cs typeface="Calibri"/>
              </a:rPr>
              <a:t>Vaccination</a:t>
            </a:r>
            <a:r>
              <a:rPr sz="1400" spc="-41" dirty="0">
                <a:solidFill>
                  <a:srgbClr val="002448"/>
                </a:solidFill>
                <a:latin typeface="Calibri"/>
                <a:cs typeface="Calibri"/>
              </a:rPr>
              <a:t> </a:t>
            </a:r>
            <a:r>
              <a:rPr sz="1400" dirty="0">
                <a:solidFill>
                  <a:srgbClr val="002448"/>
                </a:solidFill>
                <a:latin typeface="Calibri"/>
                <a:cs typeface="Calibri"/>
              </a:rPr>
              <a:t>anti-</a:t>
            </a:r>
            <a:r>
              <a:rPr sz="1400" spc="-23" dirty="0">
                <a:solidFill>
                  <a:srgbClr val="002448"/>
                </a:solidFill>
                <a:latin typeface="Calibri"/>
                <a:cs typeface="Calibri"/>
              </a:rPr>
              <a:t> </a:t>
            </a:r>
            <a:r>
              <a:rPr sz="1400" i="1" dirty="0">
                <a:solidFill>
                  <a:srgbClr val="002448"/>
                </a:solidFill>
                <a:latin typeface="Calibri"/>
                <a:cs typeface="Calibri"/>
              </a:rPr>
              <a:t>H.</a:t>
            </a:r>
            <a:r>
              <a:rPr sz="1400" i="1" spc="-30" dirty="0">
                <a:solidFill>
                  <a:srgbClr val="002448"/>
                </a:solidFill>
                <a:latin typeface="Calibri"/>
                <a:cs typeface="Calibri"/>
              </a:rPr>
              <a:t> </a:t>
            </a:r>
            <a:r>
              <a:rPr sz="1400" i="1" spc="-8" dirty="0">
                <a:solidFill>
                  <a:srgbClr val="002448"/>
                </a:solidFill>
                <a:latin typeface="Calibri"/>
                <a:cs typeface="Calibri"/>
              </a:rPr>
              <a:t>influenzae</a:t>
            </a:r>
            <a:endParaRPr sz="1400" dirty="0">
              <a:solidFill>
                <a:srgbClr val="002448"/>
              </a:solidFill>
              <a:latin typeface="Calibri"/>
              <a:cs typeface="Calibri"/>
            </a:endParaRPr>
          </a:p>
        </p:txBody>
      </p:sp>
      <p:grpSp>
        <p:nvGrpSpPr>
          <p:cNvPr id="25" name="Groupe 24"/>
          <p:cNvGrpSpPr/>
          <p:nvPr/>
        </p:nvGrpSpPr>
        <p:grpSpPr>
          <a:xfrm>
            <a:off x="11305" y="2577284"/>
            <a:ext cx="4976622" cy="2948989"/>
            <a:chOff x="78293" y="2577284"/>
            <a:chExt cx="4976622" cy="2948989"/>
          </a:xfrm>
        </p:grpSpPr>
        <p:pic>
          <p:nvPicPr>
            <p:cNvPr id="8" name="object 8"/>
            <p:cNvPicPr/>
            <p:nvPr/>
          </p:nvPicPr>
          <p:blipFill>
            <a:blip r:embed="rId3" cstate="print"/>
            <a:stretch>
              <a:fillRect/>
            </a:stretch>
          </p:blipFill>
          <p:spPr>
            <a:xfrm>
              <a:off x="78293" y="2577284"/>
              <a:ext cx="4976622" cy="2948989"/>
            </a:xfrm>
            <a:prstGeom prst="rect">
              <a:avLst/>
            </a:prstGeom>
          </p:spPr>
        </p:pic>
        <p:cxnSp>
          <p:nvCxnSpPr>
            <p:cNvPr id="4" name="Connecteur droit 3"/>
            <p:cNvCxnSpPr/>
            <p:nvPr/>
          </p:nvCxnSpPr>
          <p:spPr>
            <a:xfrm>
              <a:off x="805846" y="2805600"/>
              <a:ext cx="682785" cy="505912"/>
            </a:xfrm>
            <a:prstGeom prst="line">
              <a:avLst/>
            </a:prstGeom>
            <a:noFill/>
            <a:ln w="12700" cap="flat">
              <a:solidFill>
                <a:srgbClr val="002448"/>
              </a:solidFill>
              <a:prstDash val="solid"/>
              <a:round/>
              <a:headEnd type="none" w="med" len="med"/>
              <a:tailEnd type="arrow" w="med" len="med"/>
            </a:ln>
            <a:effectLst/>
            <a:sp3d/>
          </p:spPr>
          <p:style>
            <a:lnRef idx="0">
              <a:scrgbClr r="0" g="0" b="0"/>
            </a:lnRef>
            <a:fillRef idx="0">
              <a:scrgbClr r="0" g="0" b="0"/>
            </a:fillRef>
            <a:effectRef idx="0">
              <a:scrgbClr r="0" g="0" b="0"/>
            </a:effectRef>
            <a:fontRef idx="none"/>
          </p:style>
        </p:cxnSp>
        <p:cxnSp>
          <p:nvCxnSpPr>
            <p:cNvPr id="20" name="Connecteur droit 19"/>
            <p:cNvCxnSpPr/>
            <p:nvPr/>
          </p:nvCxnSpPr>
          <p:spPr>
            <a:xfrm>
              <a:off x="3221434" y="3694600"/>
              <a:ext cx="682785" cy="505912"/>
            </a:xfrm>
            <a:prstGeom prst="line">
              <a:avLst/>
            </a:prstGeom>
            <a:noFill/>
            <a:ln w="12700" cap="flat">
              <a:solidFill>
                <a:srgbClr val="002448"/>
              </a:solidFill>
              <a:prstDash val="solid"/>
              <a:round/>
              <a:headEnd type="none" w="med" len="med"/>
              <a:tailEnd type="arrow" w="med" len="med"/>
            </a:ln>
            <a:effectLst/>
            <a:sp3d/>
          </p:spPr>
          <p:style>
            <a:lnRef idx="0">
              <a:scrgbClr r="0" g="0" b="0"/>
            </a:lnRef>
            <a:fillRef idx="0">
              <a:scrgbClr r="0" g="0" b="0"/>
            </a:fillRef>
            <a:effectRef idx="0">
              <a:scrgbClr r="0" g="0" b="0"/>
            </a:effectRef>
            <a:fontRef idx="none"/>
          </p:style>
        </p:cxnSp>
        <p:cxnSp>
          <p:nvCxnSpPr>
            <p:cNvPr id="21" name="Connecteur droit 20"/>
            <p:cNvCxnSpPr/>
            <p:nvPr/>
          </p:nvCxnSpPr>
          <p:spPr>
            <a:xfrm>
              <a:off x="4165082" y="2761452"/>
              <a:ext cx="682785" cy="505912"/>
            </a:xfrm>
            <a:prstGeom prst="line">
              <a:avLst/>
            </a:prstGeom>
            <a:noFill/>
            <a:ln w="12700" cap="flat">
              <a:solidFill>
                <a:srgbClr val="002448"/>
              </a:solidFill>
              <a:prstDash val="solid"/>
              <a:round/>
              <a:headEnd type="none" w="med" len="med"/>
              <a:tailEnd type="arrow" w="med" len="med"/>
            </a:ln>
            <a:effectLst/>
            <a:sp3d/>
          </p:spPr>
          <p:style>
            <a:lnRef idx="0">
              <a:scrgbClr r="0" g="0" b="0"/>
            </a:lnRef>
            <a:fillRef idx="0">
              <a:scrgbClr r="0" g="0" b="0"/>
            </a:fillRef>
            <a:effectRef idx="0">
              <a:scrgbClr r="0" g="0" b="0"/>
            </a:effectRef>
            <a:fontRef idx="none"/>
          </p:style>
        </p:cxnSp>
        <p:sp>
          <p:nvSpPr>
            <p:cNvPr id="22" name="ZoneTexte 21"/>
            <p:cNvSpPr txBox="1"/>
            <p:nvPr/>
          </p:nvSpPr>
          <p:spPr>
            <a:xfrm>
              <a:off x="3362771" y="3578228"/>
              <a:ext cx="562009" cy="369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FR" sz="1800" b="0" i="0" u="none" strike="noStrike" cap="none" spc="0" normalizeH="0" baseline="0" dirty="0" smtClean="0">
                  <a:ln>
                    <a:noFill/>
                  </a:ln>
                  <a:solidFill>
                    <a:srgbClr val="002448"/>
                  </a:solidFill>
                  <a:effectLst/>
                  <a:uFillTx/>
                  <a:latin typeface="+mj-lt"/>
                  <a:ea typeface="+mj-ea"/>
                  <a:cs typeface="+mj-cs"/>
                  <a:sym typeface="Calibri"/>
                </a:rPr>
                <a:t>-38%</a:t>
              </a:r>
              <a:endParaRPr kumimoji="0" lang="fr-FR" sz="1800" b="0" i="0" u="none" strike="noStrike" cap="none" spc="0" normalizeH="0" baseline="0" dirty="0">
                <a:ln>
                  <a:noFill/>
                </a:ln>
                <a:solidFill>
                  <a:srgbClr val="002448"/>
                </a:solidFill>
                <a:effectLst/>
                <a:uFillTx/>
                <a:latin typeface="+mj-lt"/>
                <a:ea typeface="+mj-ea"/>
                <a:cs typeface="+mj-cs"/>
                <a:sym typeface="Calibri"/>
              </a:endParaRPr>
            </a:p>
          </p:txBody>
        </p:sp>
        <p:sp>
          <p:nvSpPr>
            <p:cNvPr id="23" name="ZoneTexte 22"/>
            <p:cNvSpPr txBox="1"/>
            <p:nvPr/>
          </p:nvSpPr>
          <p:spPr>
            <a:xfrm>
              <a:off x="4355888" y="2645080"/>
              <a:ext cx="562009" cy="369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FR" sz="1800" b="0" i="0" u="none" strike="noStrike" cap="none" spc="0" normalizeH="0" baseline="0" dirty="0" smtClean="0">
                  <a:ln>
                    <a:noFill/>
                  </a:ln>
                  <a:solidFill>
                    <a:srgbClr val="002448"/>
                  </a:solidFill>
                  <a:effectLst/>
                  <a:uFillTx/>
                  <a:latin typeface="+mj-lt"/>
                  <a:ea typeface="+mj-ea"/>
                  <a:cs typeface="+mj-cs"/>
                  <a:sym typeface="Calibri"/>
                </a:rPr>
                <a:t>-43%</a:t>
              </a:r>
              <a:endParaRPr kumimoji="0" lang="fr-FR" sz="1800" b="0" i="0" u="none" strike="noStrike" cap="none" spc="0" normalizeH="0" baseline="0" dirty="0">
                <a:ln>
                  <a:noFill/>
                </a:ln>
                <a:solidFill>
                  <a:srgbClr val="002448"/>
                </a:solidFill>
                <a:effectLst/>
                <a:uFillTx/>
                <a:latin typeface="+mj-lt"/>
                <a:ea typeface="+mj-ea"/>
                <a:cs typeface="+mj-cs"/>
                <a:sym typeface="Calibri"/>
              </a:endParaRPr>
            </a:p>
          </p:txBody>
        </p:sp>
        <p:sp>
          <p:nvSpPr>
            <p:cNvPr id="24" name="ZoneTexte 23"/>
            <p:cNvSpPr txBox="1"/>
            <p:nvPr/>
          </p:nvSpPr>
          <p:spPr>
            <a:xfrm>
              <a:off x="987026" y="2681987"/>
              <a:ext cx="562009" cy="369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FR" sz="1800" b="0" i="0" u="none" strike="noStrike" cap="none" spc="0" normalizeH="0" baseline="0" dirty="0" smtClean="0">
                  <a:ln>
                    <a:noFill/>
                  </a:ln>
                  <a:solidFill>
                    <a:srgbClr val="002448"/>
                  </a:solidFill>
                  <a:effectLst/>
                  <a:uFillTx/>
                  <a:latin typeface="+mj-lt"/>
                  <a:ea typeface="+mj-ea"/>
                  <a:cs typeface="+mj-cs"/>
                  <a:sym typeface="Calibri"/>
                </a:rPr>
                <a:t>-46%</a:t>
              </a:r>
              <a:endParaRPr kumimoji="0" lang="fr-FR" sz="1800" b="0" i="0" u="none" strike="noStrike" cap="none" spc="0" normalizeH="0" baseline="0" dirty="0">
                <a:ln>
                  <a:noFill/>
                </a:ln>
                <a:solidFill>
                  <a:srgbClr val="002448"/>
                </a:solidFill>
                <a:effectLst/>
                <a:uFillTx/>
                <a:latin typeface="+mj-lt"/>
                <a:ea typeface="+mj-ea"/>
                <a:cs typeface="+mj-cs"/>
                <a:sym typeface="Calibri"/>
              </a:endParaRPr>
            </a:p>
          </p:txBody>
        </p:sp>
      </p:grpSp>
    </p:spTree>
    <p:extLst>
      <p:ext uri="{BB962C8B-B14F-4D97-AF65-F5344CB8AC3E}">
        <p14:creationId xmlns:p14="http://schemas.microsoft.com/office/powerpoint/2010/main" val="2835559397"/>
      </p:ext>
    </p:extLst>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FR" dirty="0" smtClean="0"/>
              <a:t>Les vaccins sont-ils efficaces ?</a:t>
            </a:r>
            <a:endParaRPr lang="fr-FR" dirty="0"/>
          </a:p>
        </p:txBody>
      </p:sp>
      <p:sp>
        <p:nvSpPr>
          <p:cNvPr id="2" name="Espace réservé du texte 1"/>
          <p:cNvSpPr>
            <a:spLocks noGrp="1"/>
          </p:cNvSpPr>
          <p:nvPr>
            <p:ph type="body" idx="1"/>
          </p:nvPr>
        </p:nvSpPr>
        <p:spPr/>
        <p:txBody>
          <a:bodyPr/>
          <a:lstStyle/>
          <a:p>
            <a:r>
              <a:rPr lang="fr-FR" dirty="0" smtClean="0"/>
              <a:t>Vaccination </a:t>
            </a:r>
            <a:r>
              <a:rPr lang="fr-FR" b="1" dirty="0" smtClean="0"/>
              <a:t>rougeole</a:t>
            </a:r>
            <a:endParaRPr lang="fr-FR" b="1" dirty="0"/>
          </a:p>
        </p:txBody>
      </p:sp>
      <p:pic>
        <p:nvPicPr>
          <p:cNvPr id="6146" name="Picture 2" descr="https://lh4.googleusercontent.com/mjbkQxX87FaH8dlLVUnX5UHvz3U9wzro55UIz-O7fqPqFrVK1rrhSTlPpq2CoyJJXgVUvuDKK3zEKQhqYW2zTqzEfOCoshCn3uX1Ag-CXiQQExu7PwOGi2LApH-sj4AaZr_iMXGvjXieqbhUL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61559"/>
            <a:ext cx="4711265" cy="3253717"/>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Rougeole U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4577" y="889625"/>
            <a:ext cx="4140837" cy="2926458"/>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e 5">
            <a:extLst>
              <a:ext uri="{FF2B5EF4-FFF2-40B4-BE49-F238E27FC236}">
                <a16:creationId xmlns:a16="http://schemas.microsoft.com/office/drawing/2014/main" id="{4BB0A3C7-BC55-43D6-A637-BB3AFA650E6E}"/>
              </a:ext>
            </a:extLst>
          </p:cNvPr>
          <p:cNvGrpSpPr/>
          <p:nvPr/>
        </p:nvGrpSpPr>
        <p:grpSpPr>
          <a:xfrm>
            <a:off x="4486978" y="4100056"/>
            <a:ext cx="4523296" cy="1550529"/>
            <a:chOff x="0" y="2060848"/>
            <a:chExt cx="9144000" cy="3024336"/>
          </a:xfrm>
        </p:grpSpPr>
        <p:pic>
          <p:nvPicPr>
            <p:cNvPr id="8" name="Picture 5"/>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0" y="4490619"/>
              <a:ext cx="9144000" cy="594565"/>
            </a:xfrm>
            <a:prstGeom prst="rect">
              <a:avLst/>
            </a:prstGeom>
            <a:noFill/>
            <a:ln>
              <a:noFill/>
            </a:ln>
            <a:extLst>
              <a:ext uri="{909E8E84-426E-40dd-AFC4-6F175D3DCCD1}">
                <a14:hiddenFill xmlns:lc="http://schemas.openxmlformats.org/drawingml/2006/lockedCanvas" xmlns="" xmlns:a14="http://schemas.microsoft.com/office/drawing/2010/main">
                  <a:solidFill>
                    <a:schemeClr val="accent1"/>
                  </a:solidFill>
                </a14:hiddenFill>
              </a:ext>
              <a:ext uri="{91240B29-F687-4f45-9708-019B960494DF}">
                <a14:hiddenLine xmlns:lc="http://schemas.openxmlformats.org/drawingml/2006/lockedCanvas" xmlns="" xmlns:a14="http://schemas.microsoft.com/office/drawing/2010/main" w="9525">
                  <a:solidFill>
                    <a:schemeClr val="tx1"/>
                  </a:solidFill>
                  <a:miter lim="800000"/>
                  <a:headEnd/>
                  <a:tailEnd/>
                </a14:hiddenLine>
              </a:ext>
            </a:extLst>
          </p:spPr>
        </p:pic>
        <p:pic>
          <p:nvPicPr>
            <p:cNvPr id="9" name="Picture 5"/>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r="1227"/>
            <a:stretch/>
          </p:blipFill>
          <p:spPr bwMode="auto">
            <a:xfrm>
              <a:off x="36513" y="2060848"/>
              <a:ext cx="9031844" cy="2403985"/>
            </a:xfrm>
            <a:prstGeom prst="rect">
              <a:avLst/>
            </a:prstGeom>
            <a:noFill/>
            <a:ln>
              <a:noFill/>
            </a:ln>
            <a:extLst>
              <a:ext uri="{909E8E84-426E-40dd-AFC4-6F175D3DCCD1}">
                <a14:hiddenFill xmlns:lc="http://schemas.openxmlformats.org/drawingml/2006/lockedCanvas" xmlns="" xmlns:a14="http://schemas.microsoft.com/office/drawing/2010/main">
                  <a:solidFill>
                    <a:schemeClr val="accent1"/>
                  </a:solidFill>
                </a14:hiddenFill>
              </a:ext>
              <a:ext uri="{91240B29-F687-4f45-9708-019B960494DF}">
                <a14:hiddenLine xmlns:lc="http://schemas.openxmlformats.org/drawingml/2006/lockedCanvas" xmlns="" xmlns:a14="http://schemas.microsoft.com/office/drawing/2010/main" w="9525">
                  <a:solidFill>
                    <a:schemeClr val="tx1"/>
                  </a:solidFill>
                  <a:miter lim="800000"/>
                  <a:headEnd/>
                  <a:tailEnd/>
                </a14:hiddenLine>
              </a:ext>
            </a:extLst>
          </p:spPr>
        </p:pic>
      </p:grpSp>
      <p:sp>
        <p:nvSpPr>
          <p:cNvPr id="7" name="ZoneTexte 3">
            <a:extLst>
              <a:ext uri="{FF2B5EF4-FFF2-40B4-BE49-F238E27FC236}">
                <a16:creationId xmlns:a16="http://schemas.microsoft.com/office/drawing/2014/main" id="{5EC13FCC-556F-48B5-9736-ADE42839206A}"/>
              </a:ext>
            </a:extLst>
          </p:cNvPr>
          <p:cNvSpPr txBox="1"/>
          <p:nvPr/>
        </p:nvSpPr>
        <p:spPr>
          <a:xfrm>
            <a:off x="4293279" y="5785894"/>
            <a:ext cx="4753119" cy="338554"/>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800" dirty="0" err="1">
                <a:cs typeface="Arial" panose="020B0604020202020204" pitchFamily="34" charset="0"/>
              </a:rPr>
              <a:t>Peltola</a:t>
            </a:r>
            <a:r>
              <a:rPr lang="en-US" sz="800" dirty="0">
                <a:cs typeface="Arial" panose="020B0604020202020204" pitchFamily="34" charset="0"/>
              </a:rPr>
              <a:t> H, et al. Measles, mumps, and rubella in Finland: 25 years of a nationwide elimination </a:t>
            </a:r>
            <a:r>
              <a:rPr lang="en-US" sz="800" dirty="0" err="1">
                <a:cs typeface="Arial" panose="020B0604020202020204" pitchFamily="34" charset="0"/>
              </a:rPr>
              <a:t>programme</a:t>
            </a:r>
            <a:r>
              <a:rPr lang="en-US" sz="800" dirty="0">
                <a:cs typeface="Arial" panose="020B0604020202020204" pitchFamily="34" charset="0"/>
              </a:rPr>
              <a:t>. </a:t>
            </a:r>
          </a:p>
          <a:p>
            <a:pPr algn="r"/>
            <a:r>
              <a:rPr lang="en-US" sz="800" i="1" dirty="0">
                <a:cs typeface="Arial" panose="020B0604020202020204" pitchFamily="34" charset="0"/>
              </a:rPr>
              <a:t>Lancet Infect Dis </a:t>
            </a:r>
            <a:r>
              <a:rPr lang="en-US" sz="800" dirty="0">
                <a:cs typeface="Arial" panose="020B0604020202020204" pitchFamily="34" charset="0"/>
              </a:rPr>
              <a:t>2008  </a:t>
            </a:r>
          </a:p>
        </p:txBody>
      </p:sp>
    </p:spTree>
    <p:extLst>
      <p:ext uri="{BB962C8B-B14F-4D97-AF65-F5344CB8AC3E}">
        <p14:creationId xmlns:p14="http://schemas.microsoft.com/office/powerpoint/2010/main" val="3022976674"/>
      </p:ext>
    </p:extLst>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FR" dirty="0" smtClean="0"/>
              <a:t>Les vaccins sont-ils efficaces ?</a:t>
            </a:r>
            <a:endParaRPr lang="fr-FR" dirty="0"/>
          </a:p>
        </p:txBody>
      </p:sp>
      <p:sp>
        <p:nvSpPr>
          <p:cNvPr id="2" name="Espace réservé du texte 1"/>
          <p:cNvSpPr>
            <a:spLocks noGrp="1"/>
          </p:cNvSpPr>
          <p:nvPr>
            <p:ph type="body" idx="1"/>
          </p:nvPr>
        </p:nvSpPr>
        <p:spPr/>
        <p:txBody>
          <a:bodyPr/>
          <a:lstStyle/>
          <a:p>
            <a:r>
              <a:rPr lang="fr-FR" dirty="0" smtClean="0"/>
              <a:t>Vaccination </a:t>
            </a:r>
            <a:r>
              <a:rPr lang="fr-FR" b="1" dirty="0" smtClean="0"/>
              <a:t>rougeole</a:t>
            </a:r>
            <a:endParaRPr lang="fr-FR" b="1" dirty="0"/>
          </a:p>
        </p:txBody>
      </p:sp>
      <p:graphicFrame>
        <p:nvGraphicFramePr>
          <p:cNvPr id="10" name="Group 3"/>
          <p:cNvGraphicFramePr>
            <a:graphicFrameLocks/>
          </p:cNvGraphicFramePr>
          <p:nvPr>
            <p:extLst>
              <p:ext uri="{D42A27DB-BD31-4B8C-83A1-F6EECF244321}">
                <p14:modId xmlns:p14="http://schemas.microsoft.com/office/powerpoint/2010/main" val="810230799"/>
              </p:ext>
            </p:extLst>
          </p:nvPr>
        </p:nvGraphicFramePr>
        <p:xfrm>
          <a:off x="319509" y="1639919"/>
          <a:ext cx="8229600" cy="3866800"/>
        </p:xfrm>
        <a:graphic>
          <a:graphicData uri="http://schemas.openxmlformats.org/drawingml/2006/table">
            <a:tbl>
              <a:tblPr/>
              <a:tblGrid>
                <a:gridCol w="2376487">
                  <a:extLst>
                    <a:ext uri="{9D8B030D-6E8A-4147-A177-3AD203B41FA5}">
                      <a16:colId xmlns:a16="http://schemas.microsoft.com/office/drawing/2014/main" val="20000"/>
                    </a:ext>
                  </a:extLst>
                </a:gridCol>
                <a:gridCol w="2808288">
                  <a:extLst>
                    <a:ext uri="{9D8B030D-6E8A-4147-A177-3AD203B41FA5}">
                      <a16:colId xmlns:a16="http://schemas.microsoft.com/office/drawing/2014/main" val="20001"/>
                    </a:ext>
                  </a:extLst>
                </a:gridCol>
                <a:gridCol w="3044825">
                  <a:extLst>
                    <a:ext uri="{9D8B030D-6E8A-4147-A177-3AD203B41FA5}">
                      <a16:colId xmlns:a16="http://schemas.microsoft.com/office/drawing/2014/main" val="20002"/>
                    </a:ext>
                  </a:extLst>
                </a:gridCol>
              </a:tblGrid>
              <a:tr h="62656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600" b="1" i="0" u="none" strike="noStrike" cap="none" normalizeH="0" baseline="0" dirty="0">
                          <a:ln>
                            <a:noFill/>
                          </a:ln>
                          <a:solidFill>
                            <a:schemeClr val="tx1"/>
                          </a:solidFill>
                          <a:effectLst/>
                          <a:latin typeface="+mn-lt"/>
                        </a:rPr>
                        <a:t>Complication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600" b="1" i="0" u="none" strike="noStrike" cap="none" normalizeH="0" baseline="0">
                          <a:ln>
                            <a:noFill/>
                          </a:ln>
                          <a:solidFill>
                            <a:schemeClr val="tx1"/>
                          </a:solidFill>
                          <a:effectLst/>
                          <a:latin typeface="+mn-lt"/>
                        </a:rPr>
                        <a:t>Risque lié à la maladie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600" b="1" i="0" u="none" strike="noStrike" cap="none" normalizeH="0" baseline="0" dirty="0">
                          <a:ln>
                            <a:noFill/>
                          </a:ln>
                          <a:solidFill>
                            <a:schemeClr val="tx1"/>
                          </a:solidFill>
                          <a:effectLst/>
                          <a:latin typeface="+mn-lt"/>
                        </a:rPr>
                        <a:t>Risque entrainé par la vaccination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6308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600" b="0" i="0" u="none" strike="noStrike" cap="none" normalizeH="0" baseline="0">
                          <a:ln>
                            <a:noFill/>
                          </a:ln>
                          <a:solidFill>
                            <a:schemeClr val="tx1"/>
                          </a:solidFill>
                          <a:effectLst/>
                          <a:latin typeface="+mn-lt"/>
                        </a:rPr>
                        <a:t>Otite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600" b="0" i="0" u="none" strike="noStrike" cap="none" normalizeH="0" baseline="0">
                          <a:ln>
                            <a:noFill/>
                          </a:ln>
                          <a:solidFill>
                            <a:schemeClr val="tx1"/>
                          </a:solidFill>
                          <a:effectLst/>
                          <a:latin typeface="+mn-lt"/>
                        </a:rPr>
                        <a:t>7-9 %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600" b="0" i="0" u="none" strike="noStrike" cap="none" normalizeH="0" baseline="0">
                          <a:ln>
                            <a:noFill/>
                          </a:ln>
                          <a:solidFill>
                            <a:schemeClr val="tx1"/>
                          </a:solidFill>
                          <a:effectLst/>
                          <a:latin typeface="+mn-lt"/>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617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600" b="0" i="0" u="none" strike="noStrike" cap="none" normalizeH="0" baseline="0">
                          <a:ln>
                            <a:noFill/>
                          </a:ln>
                          <a:solidFill>
                            <a:schemeClr val="tx1"/>
                          </a:solidFill>
                          <a:effectLst/>
                          <a:latin typeface="+mn-lt"/>
                        </a:rPr>
                        <a:t>Pneumonie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600" b="0" i="0" u="none" strike="noStrike" cap="none" normalizeH="0" baseline="0">
                          <a:ln>
                            <a:noFill/>
                          </a:ln>
                          <a:solidFill>
                            <a:schemeClr val="tx1"/>
                          </a:solidFill>
                          <a:effectLst/>
                          <a:latin typeface="+mn-lt"/>
                        </a:rPr>
                        <a:t>1-6 %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600" b="0" i="0" u="none" strike="noStrike" cap="none" normalizeH="0" baseline="0">
                          <a:ln>
                            <a:noFill/>
                          </a:ln>
                          <a:solidFill>
                            <a:schemeClr val="tx1"/>
                          </a:solidFill>
                          <a:effectLst/>
                          <a:latin typeface="+mn-lt"/>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6308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600" b="0" i="0" u="none" strike="noStrike" cap="none" normalizeH="0" baseline="0">
                          <a:ln>
                            <a:noFill/>
                          </a:ln>
                          <a:solidFill>
                            <a:schemeClr val="tx1"/>
                          </a:solidFill>
                          <a:effectLst/>
                          <a:latin typeface="+mn-lt"/>
                        </a:rPr>
                        <a:t>Diarrhée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600" b="0" i="0" u="none" strike="noStrike" cap="none" normalizeH="0" baseline="0" dirty="0">
                          <a:ln>
                            <a:noFill/>
                          </a:ln>
                          <a:solidFill>
                            <a:schemeClr val="tx1"/>
                          </a:solidFill>
                          <a:effectLst/>
                          <a:latin typeface="+mn-lt"/>
                        </a:rPr>
                        <a:t>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600" b="0" i="0" u="none" strike="noStrike" cap="none" normalizeH="0" baseline="0">
                          <a:ln>
                            <a:noFill/>
                          </a:ln>
                          <a:solidFill>
                            <a:schemeClr val="tx1"/>
                          </a:solidFill>
                          <a:effectLst/>
                          <a:latin typeface="+mn-lt"/>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617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600" b="0" i="0" u="none" strike="noStrike" cap="none" normalizeH="0" baseline="0">
                          <a:ln>
                            <a:noFill/>
                          </a:ln>
                          <a:solidFill>
                            <a:schemeClr val="tx1"/>
                          </a:solidFill>
                          <a:effectLst/>
                          <a:latin typeface="+mn-lt"/>
                        </a:rPr>
                        <a:t>Encéphalite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600" b="0" i="0" u="none" strike="noStrike" cap="none" normalizeH="0" baseline="0" dirty="0">
                          <a:ln>
                            <a:noFill/>
                          </a:ln>
                          <a:solidFill>
                            <a:schemeClr val="tx1"/>
                          </a:solidFill>
                          <a:effectLst/>
                          <a:latin typeface="+mn-lt"/>
                        </a:rPr>
                        <a:t>0,5-1 / 1000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600" b="0" i="0" u="none" strike="noStrike" cap="none" normalizeH="0" baseline="0">
                          <a:ln>
                            <a:noFill/>
                          </a:ln>
                          <a:solidFill>
                            <a:schemeClr val="tx1"/>
                          </a:solidFill>
                          <a:effectLst/>
                          <a:latin typeface="+mn-lt"/>
                        </a:rPr>
                        <a:t>1 / 1 000 000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6308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600" b="0" i="0" u="none" strike="noStrike" cap="none" normalizeH="0" baseline="0" dirty="0">
                          <a:ln>
                            <a:noFill/>
                          </a:ln>
                          <a:solidFill>
                            <a:schemeClr val="tx1"/>
                          </a:solidFill>
                          <a:effectLst/>
                          <a:latin typeface="+mn-lt"/>
                        </a:rPr>
                        <a:t>PESS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600" b="0" i="0" u="none" strike="noStrike" cap="none" normalizeH="0" baseline="0" dirty="0">
                          <a:ln>
                            <a:noFill/>
                          </a:ln>
                          <a:solidFill>
                            <a:schemeClr val="tx1"/>
                          </a:solidFill>
                          <a:effectLst/>
                          <a:latin typeface="+mn-lt"/>
                        </a:rPr>
                        <a:t>1 / 600 à 1 / 5000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600" b="0" i="0" u="none" strike="noStrike" cap="none" normalizeH="0" baseline="0">
                          <a:ln>
                            <a:noFill/>
                          </a:ln>
                          <a:solidFill>
                            <a:schemeClr val="tx1"/>
                          </a:solidFill>
                          <a:effectLst/>
                          <a:latin typeface="+mn-lt"/>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3792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600" b="0" i="0" u="none" strike="noStrike" cap="none" normalizeH="0" baseline="0">
                          <a:ln>
                            <a:noFill/>
                          </a:ln>
                          <a:solidFill>
                            <a:schemeClr val="tx1"/>
                          </a:solidFill>
                          <a:effectLst/>
                          <a:latin typeface="+mn-lt"/>
                        </a:rPr>
                        <a:t>Anaphylaxie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600" b="0" i="0" u="none" strike="noStrike" cap="none" normalizeH="0" baseline="0">
                          <a:ln>
                            <a:noFill/>
                          </a:ln>
                          <a:solidFill>
                            <a:schemeClr val="tx1"/>
                          </a:solidFill>
                          <a:effectLst/>
                          <a:latin typeface="+mn-lt"/>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600" b="0" i="0" u="none" strike="noStrike" cap="none" normalizeH="0" baseline="0">
                          <a:ln>
                            <a:noFill/>
                          </a:ln>
                          <a:solidFill>
                            <a:schemeClr val="tx1"/>
                          </a:solidFill>
                          <a:effectLst/>
                          <a:latin typeface="+mn-lt"/>
                        </a:rPr>
                        <a:t>1 / 100 000 – 1 000 000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62656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600" b="0" i="0" u="none" strike="noStrike" cap="none" normalizeH="0" baseline="0">
                          <a:ln>
                            <a:noFill/>
                          </a:ln>
                          <a:solidFill>
                            <a:schemeClr val="tx1"/>
                          </a:solidFill>
                          <a:effectLst/>
                          <a:latin typeface="+mn-lt"/>
                        </a:rPr>
                        <a:t>Purpura thrombopénique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600" b="0" i="0" u="none" strike="noStrike" cap="none" normalizeH="0" baseline="0">
                          <a:ln>
                            <a:noFill/>
                          </a:ln>
                          <a:solidFill>
                            <a:schemeClr val="tx1"/>
                          </a:solidFill>
                          <a:effectLst/>
                          <a:latin typeface="+mn-lt"/>
                        </a:rPr>
                        <a:t>Non quantifié</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600" b="0" i="0" u="none" strike="noStrike" cap="none" normalizeH="0" baseline="0">
                          <a:ln>
                            <a:noFill/>
                          </a:ln>
                          <a:solidFill>
                            <a:schemeClr val="tx1"/>
                          </a:solidFill>
                          <a:effectLst/>
                          <a:latin typeface="+mn-lt"/>
                        </a:rPr>
                        <a:t>1 / 30 000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6308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600" b="0" i="0" u="none" strike="noStrike" cap="none" normalizeH="0" baseline="0">
                          <a:ln>
                            <a:noFill/>
                          </a:ln>
                          <a:solidFill>
                            <a:schemeClr val="tx1"/>
                          </a:solidFill>
                          <a:effectLst/>
                          <a:latin typeface="+mn-lt"/>
                        </a:rPr>
                        <a:t>Décès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600" b="0" i="0" u="none" strike="noStrike" cap="none" normalizeH="0" baseline="0" dirty="0">
                          <a:ln>
                            <a:noFill/>
                          </a:ln>
                          <a:solidFill>
                            <a:schemeClr val="tx1"/>
                          </a:solidFill>
                          <a:effectLst/>
                          <a:latin typeface="+mn-lt"/>
                        </a:rPr>
                        <a:t>0,1-1 / 1000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600" b="0" i="0" u="none" strike="noStrike" cap="none" normalizeH="0" baseline="0" dirty="0">
                          <a:ln>
                            <a:noFill/>
                          </a:ln>
                          <a:solidFill>
                            <a:schemeClr val="tx1"/>
                          </a:solidFill>
                          <a:effectLst/>
                          <a:latin typeface="+mn-lt"/>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705404884"/>
      </p:ext>
    </p:extLst>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a:spLocks noGrp="1"/>
          </p:cNvSpPr>
          <p:nvPr>
            <p:ph type="title"/>
          </p:nvPr>
        </p:nvSpPr>
        <p:spPr/>
        <p:txBody>
          <a:bodyPr/>
          <a:lstStyle/>
          <a:p>
            <a:r>
              <a:rPr lang="fr-FR" dirty="0" smtClean="0"/>
              <a:t>Les vaccins sont-ils efficaces ?</a:t>
            </a:r>
            <a:endParaRPr lang="fr-FR" dirty="0"/>
          </a:p>
        </p:txBody>
      </p:sp>
      <p:sp>
        <p:nvSpPr>
          <p:cNvPr id="9" name="Espace réservé du texte 8"/>
          <p:cNvSpPr>
            <a:spLocks noGrp="1"/>
          </p:cNvSpPr>
          <p:nvPr>
            <p:ph type="body" idx="1"/>
          </p:nvPr>
        </p:nvSpPr>
        <p:spPr/>
        <p:txBody>
          <a:bodyPr/>
          <a:lstStyle/>
          <a:p>
            <a:r>
              <a:rPr lang="fr-FR" dirty="0" smtClean="0"/>
              <a:t>Vaccination coqueluche</a:t>
            </a:r>
            <a:endParaRPr lang="fr-FR" dirty="0"/>
          </a:p>
        </p:txBody>
      </p:sp>
      <p:pic>
        <p:nvPicPr>
          <p:cNvPr id="2" name="object 2"/>
          <p:cNvPicPr/>
          <p:nvPr/>
        </p:nvPicPr>
        <p:blipFill>
          <a:blip r:embed="rId2" cstate="print"/>
          <a:stretch>
            <a:fillRect/>
          </a:stretch>
        </p:blipFill>
        <p:spPr>
          <a:xfrm>
            <a:off x="496424" y="1631221"/>
            <a:ext cx="6157993" cy="3110594"/>
          </a:xfrm>
          <a:prstGeom prst="rect">
            <a:avLst/>
          </a:prstGeom>
        </p:spPr>
      </p:pic>
      <p:pic>
        <p:nvPicPr>
          <p:cNvPr id="12" name="Image 11"/>
          <p:cNvPicPr>
            <a:picLocks noChangeAspect="1"/>
          </p:cNvPicPr>
          <p:nvPr/>
        </p:nvPicPr>
        <p:blipFill>
          <a:blip r:embed="rId3"/>
          <a:stretch>
            <a:fillRect/>
          </a:stretch>
        </p:blipFill>
        <p:spPr>
          <a:xfrm>
            <a:off x="838258" y="4830416"/>
            <a:ext cx="3733742" cy="1949519"/>
          </a:xfrm>
          <a:prstGeom prst="rect">
            <a:avLst/>
          </a:prstGeom>
        </p:spPr>
      </p:pic>
      <p:sp>
        <p:nvSpPr>
          <p:cNvPr id="3" name="Rectangle 2"/>
          <p:cNvSpPr/>
          <p:nvPr/>
        </p:nvSpPr>
        <p:spPr>
          <a:xfrm>
            <a:off x="3911600" y="2087880"/>
            <a:ext cx="1092200" cy="2245360"/>
          </a:xfrm>
          <a:prstGeom prst="rect">
            <a:avLst/>
          </a:prstGeom>
          <a:noFill/>
          <a:ln w="25400" cap="flat">
            <a:solidFill>
              <a:srgbClr val="002448"/>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fr-FR" sz="1800" b="0" i="0" u="none" strike="noStrike" cap="none" spc="0" normalizeH="0" baseline="0" dirty="0">
              <a:ln>
                <a:noFill/>
              </a:ln>
              <a:solidFill>
                <a:srgbClr val="000000"/>
              </a:solidFill>
              <a:effectLst/>
              <a:uFillTx/>
              <a:latin typeface="+mj-lt"/>
              <a:ea typeface="+mj-ea"/>
              <a:cs typeface="+mj-cs"/>
              <a:sym typeface="Calibri"/>
            </a:endParaRPr>
          </a:p>
        </p:txBody>
      </p:sp>
    </p:spTree>
    <p:extLst>
      <p:ext uri="{BB962C8B-B14F-4D97-AF65-F5344CB8AC3E}">
        <p14:creationId xmlns:p14="http://schemas.microsoft.com/office/powerpoint/2010/main" val="562104403"/>
      </p:ext>
    </p:extLst>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a:spLocks noGrp="1"/>
          </p:cNvSpPr>
          <p:nvPr>
            <p:ph type="title"/>
          </p:nvPr>
        </p:nvSpPr>
        <p:spPr/>
        <p:txBody>
          <a:bodyPr/>
          <a:lstStyle/>
          <a:p>
            <a:r>
              <a:rPr lang="fr-FR" dirty="0" smtClean="0"/>
              <a:t>Les vaccins sont-ils efficaces ?</a:t>
            </a:r>
            <a:endParaRPr lang="fr-FR" dirty="0"/>
          </a:p>
        </p:txBody>
      </p:sp>
      <p:sp>
        <p:nvSpPr>
          <p:cNvPr id="9" name="Espace réservé du texte 8"/>
          <p:cNvSpPr>
            <a:spLocks noGrp="1"/>
          </p:cNvSpPr>
          <p:nvPr>
            <p:ph type="body" idx="1"/>
          </p:nvPr>
        </p:nvSpPr>
        <p:spPr/>
        <p:txBody>
          <a:bodyPr/>
          <a:lstStyle/>
          <a:p>
            <a:r>
              <a:rPr lang="fr-FR" dirty="0" smtClean="0"/>
              <a:t>Vaccination Papillomavirus</a:t>
            </a:r>
            <a:endParaRPr lang="fr-FR" dirty="0"/>
          </a:p>
        </p:txBody>
      </p:sp>
      <p:sp>
        <p:nvSpPr>
          <p:cNvPr id="6" name="ZoneTexte 5">
            <a:extLst>
              <a:ext uri="{FF2B5EF4-FFF2-40B4-BE49-F238E27FC236}">
                <a16:creationId xmlns:a16="http://schemas.microsoft.com/office/drawing/2014/main" id="{C9B1610C-B314-4F3C-9036-FB33EC03C4B3}"/>
              </a:ext>
            </a:extLst>
          </p:cNvPr>
          <p:cNvSpPr txBox="1"/>
          <p:nvPr/>
        </p:nvSpPr>
        <p:spPr>
          <a:xfrm>
            <a:off x="572238" y="6224636"/>
            <a:ext cx="7560840" cy="253916"/>
          </a:xfrm>
          <a:prstGeom prst="rect">
            <a:avLst/>
          </a:prstGeom>
          <a:noFill/>
        </p:spPr>
        <p:txBody>
          <a:bodyPr wrap="square" rtlCol="0">
            <a:spAutoFit/>
          </a:bodyPr>
          <a:lstStyle/>
          <a:p>
            <a:r>
              <a:rPr lang="en-US" sz="1050" dirty="0">
                <a:solidFill>
                  <a:srgbClr val="002448"/>
                </a:solidFill>
                <a:cs typeface="Arial" panose="020B0604020202020204" pitchFamily="34" charset="0"/>
              </a:rPr>
              <a:t>Patel C, et al. The impact of 10 years of human papillomavirus (HPV) vaccination in </a:t>
            </a:r>
            <a:r>
              <a:rPr lang="en-US" sz="1050" dirty="0" smtClean="0">
                <a:solidFill>
                  <a:srgbClr val="002448"/>
                </a:solidFill>
                <a:cs typeface="Arial" panose="020B0604020202020204" pitchFamily="34" charset="0"/>
              </a:rPr>
              <a:t>Australia., </a:t>
            </a:r>
            <a:r>
              <a:rPr lang="en-US" sz="1050" i="1" dirty="0" smtClean="0">
                <a:solidFill>
                  <a:srgbClr val="002448"/>
                </a:solidFill>
                <a:cs typeface="Arial" panose="020B0604020202020204" pitchFamily="34" charset="0"/>
              </a:rPr>
              <a:t>Euro </a:t>
            </a:r>
            <a:r>
              <a:rPr lang="en-US" sz="1050" i="1" dirty="0">
                <a:solidFill>
                  <a:srgbClr val="002448"/>
                </a:solidFill>
                <a:cs typeface="Arial" panose="020B0604020202020204" pitchFamily="34" charset="0"/>
              </a:rPr>
              <a:t>Surveil</a:t>
            </a:r>
            <a:r>
              <a:rPr lang="en-US" sz="1050" dirty="0">
                <a:solidFill>
                  <a:srgbClr val="002448"/>
                </a:solidFill>
                <a:cs typeface="Arial" panose="020B0604020202020204" pitchFamily="34" charset="0"/>
              </a:rPr>
              <a:t> 2018</a:t>
            </a:r>
            <a:endParaRPr lang="fr-FR" sz="1050" dirty="0">
              <a:solidFill>
                <a:srgbClr val="002448"/>
              </a:solidFill>
              <a:cs typeface="Arial" panose="020B0604020202020204" pitchFamily="34" charset="0"/>
            </a:endParaRPr>
          </a:p>
        </p:txBody>
      </p:sp>
      <p:grpSp>
        <p:nvGrpSpPr>
          <p:cNvPr id="8" name="Groupe 7">
            <a:extLst>
              <a:ext uri="{FF2B5EF4-FFF2-40B4-BE49-F238E27FC236}">
                <a16:creationId xmlns:a16="http://schemas.microsoft.com/office/drawing/2014/main" id="{531D298A-AA9E-4D0A-A6E7-C6F364EC9F96}"/>
              </a:ext>
            </a:extLst>
          </p:cNvPr>
          <p:cNvGrpSpPr/>
          <p:nvPr/>
        </p:nvGrpSpPr>
        <p:grpSpPr>
          <a:xfrm>
            <a:off x="367333" y="1647876"/>
            <a:ext cx="6048138" cy="3735837"/>
            <a:chOff x="611559" y="1605632"/>
            <a:chExt cx="8176227" cy="4685016"/>
          </a:xfrm>
        </p:grpSpPr>
        <p:pic>
          <p:nvPicPr>
            <p:cNvPr id="10" name="Picture 2" descr="https://www.eurosurveillance.org/docserver/fulltext/eurosurveillance/23/41/1700737-f1.gif">
              <a:extLst>
                <a:ext uri="{FF2B5EF4-FFF2-40B4-BE49-F238E27FC236}">
                  <a16:creationId xmlns:a16="http://schemas.microsoft.com/office/drawing/2014/main" id="{7F1F34E2-2EC7-4930-A33E-48F3C733BE7B}"/>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b="6864"/>
            <a:stretch/>
          </p:blipFill>
          <p:spPr bwMode="auto">
            <a:xfrm>
              <a:off x="611559" y="1605632"/>
              <a:ext cx="7920881" cy="46850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www.eurosurveillance.org/docserver/fulltext/eurosurveillance/23/41/1700737-f1.gif">
              <a:extLst>
                <a:ext uri="{FF2B5EF4-FFF2-40B4-BE49-F238E27FC236}">
                  <a16:creationId xmlns:a16="http://schemas.microsoft.com/office/drawing/2014/main" id="{386040C1-EA72-4465-81C0-85EC5B6C78ED}"/>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l="35401" t="93532" r="46689" b="1234"/>
            <a:stretch/>
          </p:blipFill>
          <p:spPr bwMode="auto">
            <a:xfrm>
              <a:off x="6747047" y="2788427"/>
              <a:ext cx="2040739" cy="37869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s://www.eurosurveillance.org/docserver/fulltext/eurosurveillance/23/41/1700737-f1.gif">
              <a:extLst>
                <a:ext uri="{FF2B5EF4-FFF2-40B4-BE49-F238E27FC236}">
                  <a16:creationId xmlns:a16="http://schemas.microsoft.com/office/drawing/2014/main" id="{83650331-BFF0-4276-9A40-99B8C50D93E3}"/>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l="56974" t="94602" r="28553" b="-309"/>
            <a:stretch/>
          </p:blipFill>
          <p:spPr bwMode="auto">
            <a:xfrm>
              <a:off x="6561601" y="2078148"/>
              <a:ext cx="1512168" cy="37869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https://www.eurosurveillance.org/docserver/fulltext/eurosurveillance/23/41/1700737-f1.gif">
              <a:extLst>
                <a:ext uri="{FF2B5EF4-FFF2-40B4-BE49-F238E27FC236}">
                  <a16:creationId xmlns:a16="http://schemas.microsoft.com/office/drawing/2014/main" id="{48D3FAB4-D2A1-4C47-B69E-4291066627EC}"/>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l="13262" t="93532" r="72256"/>
            <a:stretch/>
          </p:blipFill>
          <p:spPr bwMode="auto">
            <a:xfrm>
              <a:off x="5907159" y="4791728"/>
              <a:ext cx="1650161" cy="4680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www.eurosurveillance.org/docserver/fulltext/eurosurveillance/23/41/1700737-f1.gif">
              <a:extLst>
                <a:ext uri="{FF2B5EF4-FFF2-40B4-BE49-F238E27FC236}">
                  <a16:creationId xmlns:a16="http://schemas.microsoft.com/office/drawing/2014/main" id="{B1DF6D6B-ABB1-44E7-AF75-8B626E883EE0}"/>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l="76881" t="92947" r="6057"/>
            <a:stretch/>
          </p:blipFill>
          <p:spPr bwMode="auto">
            <a:xfrm>
              <a:off x="5670301" y="3678884"/>
              <a:ext cx="1782600" cy="468000"/>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Rectangle 2"/>
          <p:cNvSpPr/>
          <p:nvPr/>
        </p:nvSpPr>
        <p:spPr>
          <a:xfrm>
            <a:off x="6226586" y="1646611"/>
            <a:ext cx="2525602" cy="600164"/>
          </a:xfrm>
          <a:prstGeom prst="rect">
            <a:avLst/>
          </a:prstGeom>
        </p:spPr>
        <p:txBody>
          <a:bodyPr wrap="square">
            <a:spAutoFit/>
          </a:bodyPr>
          <a:lstStyle/>
          <a:p>
            <a:pPr marL="171450" indent="-171450">
              <a:buFont typeface="Arial" panose="020B0604020202020204" pitchFamily="34" charset="0"/>
              <a:buChar char="•"/>
            </a:pPr>
            <a:r>
              <a:rPr lang="fr-FR" sz="1100" dirty="0">
                <a:solidFill>
                  <a:srgbClr val="002448"/>
                </a:solidFill>
              </a:rPr>
              <a:t>D</a:t>
            </a:r>
            <a:r>
              <a:rPr lang="fr-FR" altLang="fr-FR" sz="1100" dirty="0">
                <a:solidFill>
                  <a:srgbClr val="002448"/>
                </a:solidFill>
              </a:rPr>
              <a:t>iminution en Australie des lésions de haut grade du col utérin </a:t>
            </a:r>
            <a:r>
              <a:rPr lang="fr-FR" altLang="fr-FR" sz="1100" dirty="0" smtClean="0">
                <a:solidFill>
                  <a:srgbClr val="002448"/>
                </a:solidFill>
              </a:rPr>
              <a:t>dans </a:t>
            </a:r>
            <a:r>
              <a:rPr lang="fr-FR" altLang="fr-FR" sz="1100" dirty="0">
                <a:solidFill>
                  <a:srgbClr val="002448"/>
                </a:solidFill>
              </a:rPr>
              <a:t>la classe d’âge des jeunes filles vaccinées </a:t>
            </a:r>
            <a:endParaRPr lang="fr-FR" sz="1100" dirty="0">
              <a:solidFill>
                <a:srgbClr val="002448"/>
              </a:solidFill>
            </a:endParaRPr>
          </a:p>
        </p:txBody>
      </p:sp>
    </p:spTree>
    <p:extLst>
      <p:ext uri="{BB962C8B-B14F-4D97-AF65-F5344CB8AC3E}">
        <p14:creationId xmlns:p14="http://schemas.microsoft.com/office/powerpoint/2010/main" val="1289799203"/>
      </p:ext>
    </p:extLst>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Hésitation vaccinale, de quoi s’agit-il ?</a:t>
            </a:r>
            <a:endParaRPr lang="fr-FR" dirty="0"/>
          </a:p>
        </p:txBody>
      </p:sp>
      <p:sp>
        <p:nvSpPr>
          <p:cNvPr id="3" name="Espace réservé du texte 2"/>
          <p:cNvSpPr>
            <a:spLocks noGrp="1"/>
          </p:cNvSpPr>
          <p:nvPr>
            <p:ph type="body" sz="quarter" idx="1"/>
          </p:nvPr>
        </p:nvSpPr>
        <p:spPr/>
        <p:txBody>
          <a:bodyPr/>
          <a:lstStyle/>
          <a:p>
            <a:endParaRPr lang="fr-FR"/>
          </a:p>
        </p:txBody>
      </p:sp>
    </p:spTree>
    <p:extLst>
      <p:ext uri="{BB962C8B-B14F-4D97-AF65-F5344CB8AC3E}">
        <p14:creationId xmlns:p14="http://schemas.microsoft.com/office/powerpoint/2010/main" val="1115101118"/>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Qu'est-ce que la vaccination ?</a:t>
            </a:r>
            <a:endParaRPr lang="fr-FR"/>
          </a:p>
        </p:txBody>
      </p:sp>
      <p:sp>
        <p:nvSpPr>
          <p:cNvPr id="3" name="Content Placeholder 2"/>
          <p:cNvSpPr>
            <a:spLocks noGrp="1"/>
          </p:cNvSpPr>
          <p:nvPr>
            <p:ph idx="1"/>
          </p:nvPr>
        </p:nvSpPr>
        <p:spPr/>
        <p:txBody>
          <a:bodyPr/>
          <a:lstStyle/>
          <a:p>
            <a:r>
              <a:rPr lang="fr-FR" b="1" dirty="0" smtClean="0"/>
              <a:t>Vaccination</a:t>
            </a:r>
            <a:r>
              <a:rPr lang="fr-FR" dirty="0" smtClean="0"/>
              <a:t> : Protéger un individu contre une maladie par l‘introduction d’un agent infectieux atténué ou inactivé dans l'organisme pour déclencher une réponse immunitaire sans provoquer la maladie et/ou ses formes graves et/ou compliquées.</a:t>
            </a:r>
          </a:p>
          <a:p>
            <a:endParaRPr lang="fr-FR" dirty="0" smtClean="0"/>
          </a:p>
          <a:p>
            <a:r>
              <a:rPr lang="fr-FR" b="1" dirty="0" smtClean="0"/>
              <a:t>Vaccin</a:t>
            </a:r>
            <a:r>
              <a:rPr lang="fr-FR" dirty="0" smtClean="0"/>
              <a:t> : préparation d’Ag issue d’un agent infectieux capable d’induire et/ou d’augmenter l’immunité spécifique contre cet agent</a:t>
            </a:r>
          </a:p>
          <a:p>
            <a:endParaRPr lang="fr-FR" dirty="0"/>
          </a:p>
        </p:txBody>
      </p:sp>
      <p:pic>
        <p:nvPicPr>
          <p:cNvPr id="7" name="Picture 2" descr="Vaccins : les points essentiels"/>
          <p:cNvPicPr>
            <a:picLocks noChangeAspect="1" noChangeArrowheads="1"/>
          </p:cNvPicPr>
          <p:nvPr/>
        </p:nvPicPr>
        <p:blipFill rotWithShape="1">
          <a:blip r:embed="rId2">
            <a:extLst>
              <a:ext uri="{28A0092B-C50C-407E-A947-70E740481C1C}">
                <a14:useLocalDpi xmlns:a14="http://schemas.microsoft.com/office/drawing/2010/main" val="0"/>
              </a:ext>
            </a:extLst>
          </a:blip>
          <a:srcRect t="18096"/>
          <a:stretch/>
        </p:blipFill>
        <p:spPr bwMode="auto">
          <a:xfrm>
            <a:off x="1274762" y="3542097"/>
            <a:ext cx="6594475" cy="3038130"/>
          </a:xfrm>
          <a:prstGeom prst="rect">
            <a:avLst/>
          </a:prstGeom>
          <a:noFill/>
          <a:extLst>
            <a:ext uri="{909E8E84-426E-40DD-AFC4-6F175D3DCCD1}">
              <a14:hiddenFill xmlns:a14="http://schemas.microsoft.com/office/drawing/2010/main">
                <a:solidFill>
                  <a:srgbClr val="FFFFFF"/>
                </a:solidFill>
              </a14:hiddenFill>
            </a:ext>
          </a:extLst>
        </p:spPr>
      </p:pic>
      <p:sp>
        <p:nvSpPr>
          <p:cNvPr id="8" name="object 5"/>
          <p:cNvSpPr txBox="1"/>
          <p:nvPr/>
        </p:nvSpPr>
        <p:spPr>
          <a:xfrm>
            <a:off x="2436778" y="3095452"/>
            <a:ext cx="1039527" cy="659155"/>
          </a:xfrm>
          <a:prstGeom prst="rect">
            <a:avLst/>
          </a:prstGeom>
        </p:spPr>
        <p:txBody>
          <a:bodyPr vert="horz" wrap="square" lIns="0" tIns="12700" rIns="0" bIns="0" rtlCol="0">
            <a:spAutoFit/>
          </a:bodyPr>
          <a:lstStyle/>
          <a:p>
            <a:pPr marL="12700" marR="5080" indent="635" algn="ctr">
              <a:lnSpc>
                <a:spcPct val="100000"/>
              </a:lnSpc>
              <a:spcBef>
                <a:spcPts val="100"/>
              </a:spcBef>
            </a:pPr>
            <a:r>
              <a:rPr sz="1050" b="1" dirty="0">
                <a:solidFill>
                  <a:srgbClr val="002448"/>
                </a:solidFill>
                <a:latin typeface="Calibri"/>
                <a:cs typeface="Calibri"/>
              </a:rPr>
              <a:t>Réponse</a:t>
            </a:r>
            <a:r>
              <a:rPr sz="1050" b="1" spc="-50" dirty="0">
                <a:solidFill>
                  <a:srgbClr val="002448"/>
                </a:solidFill>
                <a:latin typeface="Calibri"/>
                <a:cs typeface="Calibri"/>
              </a:rPr>
              <a:t> </a:t>
            </a:r>
            <a:r>
              <a:rPr sz="1050" b="1" spc="-10" dirty="0">
                <a:solidFill>
                  <a:srgbClr val="002448"/>
                </a:solidFill>
                <a:latin typeface="Calibri"/>
                <a:cs typeface="Calibri"/>
              </a:rPr>
              <a:t>primaire </a:t>
            </a:r>
            <a:r>
              <a:rPr sz="1050" dirty="0">
                <a:solidFill>
                  <a:srgbClr val="002448"/>
                </a:solidFill>
                <a:latin typeface="Calibri"/>
                <a:cs typeface="Calibri"/>
              </a:rPr>
              <a:t>ascension</a:t>
            </a:r>
            <a:r>
              <a:rPr sz="1050" spc="-45" dirty="0">
                <a:solidFill>
                  <a:srgbClr val="002448"/>
                </a:solidFill>
                <a:latin typeface="Calibri"/>
                <a:cs typeface="Calibri"/>
              </a:rPr>
              <a:t> </a:t>
            </a:r>
            <a:r>
              <a:rPr sz="1050" spc="-20" dirty="0">
                <a:solidFill>
                  <a:srgbClr val="002448"/>
                </a:solidFill>
                <a:latin typeface="Calibri"/>
                <a:cs typeface="Calibri"/>
              </a:rPr>
              <a:t>différée </a:t>
            </a:r>
            <a:r>
              <a:rPr sz="1050" dirty="0">
                <a:solidFill>
                  <a:srgbClr val="002448"/>
                </a:solidFill>
                <a:latin typeface="Calibri"/>
                <a:cs typeface="Calibri"/>
              </a:rPr>
              <a:t>et</a:t>
            </a:r>
            <a:r>
              <a:rPr sz="1050" spc="-40" dirty="0">
                <a:solidFill>
                  <a:srgbClr val="002448"/>
                </a:solidFill>
                <a:latin typeface="Calibri"/>
                <a:cs typeface="Calibri"/>
              </a:rPr>
              <a:t> </a:t>
            </a:r>
            <a:r>
              <a:rPr sz="1050" dirty="0">
                <a:solidFill>
                  <a:srgbClr val="002448"/>
                </a:solidFill>
                <a:latin typeface="Calibri"/>
                <a:cs typeface="Calibri"/>
              </a:rPr>
              <a:t>lente</a:t>
            </a:r>
            <a:r>
              <a:rPr sz="1050" spc="-40" dirty="0">
                <a:solidFill>
                  <a:srgbClr val="002448"/>
                </a:solidFill>
                <a:latin typeface="Calibri"/>
                <a:cs typeface="Calibri"/>
              </a:rPr>
              <a:t> </a:t>
            </a:r>
            <a:r>
              <a:rPr sz="1050" dirty="0">
                <a:solidFill>
                  <a:srgbClr val="002448"/>
                </a:solidFill>
                <a:latin typeface="Calibri"/>
                <a:cs typeface="Calibri"/>
              </a:rPr>
              <a:t>des</a:t>
            </a:r>
            <a:r>
              <a:rPr sz="1050" spc="-30" dirty="0">
                <a:solidFill>
                  <a:srgbClr val="002448"/>
                </a:solidFill>
                <a:latin typeface="Calibri"/>
                <a:cs typeface="Calibri"/>
              </a:rPr>
              <a:t> </a:t>
            </a:r>
            <a:r>
              <a:rPr sz="1050" spc="-25" dirty="0">
                <a:solidFill>
                  <a:srgbClr val="002448"/>
                </a:solidFill>
                <a:latin typeface="Calibri"/>
                <a:cs typeface="Calibri"/>
              </a:rPr>
              <a:t>Ac </a:t>
            </a:r>
            <a:r>
              <a:rPr sz="1050" dirty="0">
                <a:solidFill>
                  <a:srgbClr val="002448"/>
                </a:solidFill>
                <a:latin typeface="Calibri"/>
                <a:cs typeface="Calibri"/>
              </a:rPr>
              <a:t>(IgM</a:t>
            </a:r>
            <a:r>
              <a:rPr sz="1050" spc="-10" dirty="0">
                <a:solidFill>
                  <a:srgbClr val="002448"/>
                </a:solidFill>
                <a:latin typeface="Calibri"/>
                <a:cs typeface="Calibri"/>
              </a:rPr>
              <a:t> </a:t>
            </a:r>
            <a:r>
              <a:rPr sz="1050" dirty="0">
                <a:solidFill>
                  <a:srgbClr val="002448"/>
                </a:solidFill>
                <a:latin typeface="Calibri"/>
                <a:cs typeface="Calibri"/>
              </a:rPr>
              <a:t>puis</a:t>
            </a:r>
            <a:r>
              <a:rPr sz="1050" spc="-15" dirty="0">
                <a:solidFill>
                  <a:srgbClr val="002448"/>
                </a:solidFill>
                <a:latin typeface="Calibri"/>
                <a:cs typeface="Calibri"/>
              </a:rPr>
              <a:t> </a:t>
            </a:r>
            <a:r>
              <a:rPr sz="1050" spc="-20" dirty="0">
                <a:solidFill>
                  <a:srgbClr val="002448"/>
                </a:solidFill>
                <a:latin typeface="Calibri"/>
                <a:cs typeface="Calibri"/>
              </a:rPr>
              <a:t>IgG)</a:t>
            </a:r>
            <a:endParaRPr sz="1050" dirty="0">
              <a:solidFill>
                <a:srgbClr val="002448"/>
              </a:solidFill>
              <a:latin typeface="Calibri"/>
              <a:cs typeface="Calibri"/>
            </a:endParaRPr>
          </a:p>
        </p:txBody>
      </p:sp>
      <p:sp>
        <p:nvSpPr>
          <p:cNvPr id="9" name="object 9"/>
          <p:cNvSpPr txBox="1"/>
          <p:nvPr/>
        </p:nvSpPr>
        <p:spPr>
          <a:xfrm>
            <a:off x="5130571" y="2677939"/>
            <a:ext cx="1491301" cy="520655"/>
          </a:xfrm>
          <a:prstGeom prst="rect">
            <a:avLst/>
          </a:prstGeom>
        </p:spPr>
        <p:txBody>
          <a:bodyPr vert="horz" wrap="square" lIns="0" tIns="12700" rIns="0" bIns="0" rtlCol="0">
            <a:spAutoFit/>
          </a:bodyPr>
          <a:lstStyle/>
          <a:p>
            <a:pPr marL="12065" marR="5080" algn="ctr">
              <a:lnSpc>
                <a:spcPct val="100000"/>
              </a:lnSpc>
              <a:spcBef>
                <a:spcPts val="100"/>
              </a:spcBef>
            </a:pPr>
            <a:r>
              <a:rPr sz="1100" b="1" dirty="0">
                <a:solidFill>
                  <a:srgbClr val="002448"/>
                </a:solidFill>
                <a:latin typeface="Calibri"/>
                <a:cs typeface="Calibri"/>
              </a:rPr>
              <a:t>Réponse</a:t>
            </a:r>
            <a:r>
              <a:rPr sz="1100" b="1" spc="-50" dirty="0">
                <a:solidFill>
                  <a:srgbClr val="002448"/>
                </a:solidFill>
                <a:latin typeface="Calibri"/>
                <a:cs typeface="Calibri"/>
              </a:rPr>
              <a:t> </a:t>
            </a:r>
            <a:r>
              <a:rPr sz="1100" b="1" spc="-10" dirty="0">
                <a:solidFill>
                  <a:srgbClr val="002448"/>
                </a:solidFill>
                <a:latin typeface="Calibri"/>
                <a:cs typeface="Calibri"/>
              </a:rPr>
              <a:t>secondaire </a:t>
            </a:r>
            <a:r>
              <a:rPr sz="1100" dirty="0">
                <a:solidFill>
                  <a:srgbClr val="002448"/>
                </a:solidFill>
                <a:latin typeface="Calibri"/>
                <a:cs typeface="Calibri"/>
              </a:rPr>
              <a:t>Intense,</a:t>
            </a:r>
            <a:r>
              <a:rPr sz="1100" spc="-90" dirty="0">
                <a:solidFill>
                  <a:srgbClr val="002448"/>
                </a:solidFill>
                <a:latin typeface="Calibri"/>
                <a:cs typeface="Calibri"/>
              </a:rPr>
              <a:t> </a:t>
            </a:r>
            <a:r>
              <a:rPr sz="1100" spc="-10" dirty="0">
                <a:solidFill>
                  <a:srgbClr val="002448"/>
                </a:solidFill>
                <a:latin typeface="Calibri"/>
                <a:cs typeface="Calibri"/>
              </a:rPr>
              <a:t>rapide, durable</a:t>
            </a:r>
            <a:endParaRPr sz="1100" dirty="0">
              <a:solidFill>
                <a:srgbClr val="002448"/>
              </a:solidFill>
              <a:latin typeface="Calibri"/>
              <a:cs typeface="Calibri"/>
            </a:endParaRPr>
          </a:p>
          <a:p>
            <a:pPr marL="635" algn="ctr">
              <a:lnSpc>
                <a:spcPct val="100000"/>
              </a:lnSpc>
            </a:pPr>
            <a:r>
              <a:rPr sz="1100" dirty="0">
                <a:solidFill>
                  <a:srgbClr val="002448"/>
                </a:solidFill>
                <a:latin typeface="Calibri"/>
                <a:cs typeface="Calibri"/>
              </a:rPr>
              <a:t>(IgG</a:t>
            </a:r>
            <a:r>
              <a:rPr sz="1100" spc="-20" dirty="0">
                <a:solidFill>
                  <a:srgbClr val="002448"/>
                </a:solidFill>
                <a:latin typeface="Calibri"/>
                <a:cs typeface="Calibri"/>
              </a:rPr>
              <a:t> </a:t>
            </a:r>
            <a:r>
              <a:rPr sz="1100" spc="-10" dirty="0">
                <a:solidFill>
                  <a:srgbClr val="002448"/>
                </a:solidFill>
                <a:latin typeface="Calibri"/>
                <a:cs typeface="Calibri"/>
              </a:rPr>
              <a:t>surtout)</a:t>
            </a:r>
            <a:endParaRPr sz="1100" dirty="0">
              <a:solidFill>
                <a:srgbClr val="002448"/>
              </a:solidFill>
              <a:latin typeface="Calibri"/>
              <a:cs typeface="Calibri"/>
            </a:endParaRPr>
          </a:p>
        </p:txBody>
      </p:sp>
      <p:cxnSp>
        <p:nvCxnSpPr>
          <p:cNvPr id="12" name="Connecteur droit avec flèche 11"/>
          <p:cNvCxnSpPr/>
          <p:nvPr/>
        </p:nvCxnSpPr>
        <p:spPr>
          <a:xfrm>
            <a:off x="4571999" y="3272589"/>
            <a:ext cx="2608447" cy="0"/>
          </a:xfrm>
          <a:prstGeom prst="straightConnector1">
            <a:avLst/>
          </a:prstGeom>
          <a:noFill/>
          <a:ln w="12700" cap="flat">
            <a:solidFill>
              <a:srgbClr val="002060"/>
            </a:solidFill>
            <a:prstDash val="solid"/>
            <a:round/>
            <a:headEnd type="arrow" w="med" len="med"/>
            <a:tailEnd type="arrow" w="med" len="med"/>
          </a:ln>
          <a:effectLst/>
          <a:sp3d/>
        </p:spPr>
        <p:style>
          <a:lnRef idx="0">
            <a:scrgbClr r="0" g="0" b="0"/>
          </a:lnRef>
          <a:fillRef idx="0">
            <a:scrgbClr r="0" g="0" b="0"/>
          </a:fillRef>
          <a:effectRef idx="0">
            <a:scrgbClr r="0" g="0" b="0"/>
          </a:effectRef>
          <a:fontRef idx="none"/>
        </p:style>
      </p:cxnSp>
      <p:cxnSp>
        <p:nvCxnSpPr>
          <p:cNvPr id="14" name="Connecteur droit avec flèche 13"/>
          <p:cNvCxnSpPr/>
          <p:nvPr/>
        </p:nvCxnSpPr>
        <p:spPr>
          <a:xfrm>
            <a:off x="2402287" y="3889361"/>
            <a:ext cx="1108511" cy="0"/>
          </a:xfrm>
          <a:prstGeom prst="straightConnector1">
            <a:avLst/>
          </a:prstGeom>
          <a:noFill/>
          <a:ln w="12700" cap="flat">
            <a:solidFill>
              <a:srgbClr val="002060"/>
            </a:solidFill>
            <a:prstDash val="solid"/>
            <a:round/>
            <a:headEnd type="arrow" w="med" len="med"/>
            <a:tailEnd type="arrow" w="med" len="med"/>
          </a:ln>
          <a:effectLst/>
          <a:sp3d/>
        </p:spPr>
        <p:style>
          <a:lnRef idx="0">
            <a:scrgbClr r="0" g="0" b="0"/>
          </a:lnRef>
          <a:fillRef idx="0">
            <a:scrgbClr r="0" g="0" b="0"/>
          </a:fillRef>
          <a:effectRef idx="0">
            <a:scrgbClr r="0" g="0" b="0"/>
          </a:effectRef>
          <a:fontRef idx="none"/>
        </p:style>
      </p:cxnSp>
      <p:sp>
        <p:nvSpPr>
          <p:cNvPr id="4" name="ZoneTexte 3"/>
          <p:cNvSpPr txBox="1"/>
          <p:nvPr/>
        </p:nvSpPr>
        <p:spPr>
          <a:xfrm rot="16200000">
            <a:off x="1324076" y="4587032"/>
            <a:ext cx="1155120" cy="2769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FR" sz="1200" b="0" i="0" u="none" strike="noStrike" cap="none" spc="0" normalizeH="0" baseline="0" dirty="0" err="1" smtClean="0">
                <a:ln>
                  <a:noFill/>
                </a:ln>
                <a:solidFill>
                  <a:srgbClr val="000000"/>
                </a:solidFill>
                <a:effectLst/>
                <a:uFillTx/>
                <a:latin typeface="+mj-lt"/>
                <a:ea typeface="+mj-ea"/>
                <a:cs typeface="+mj-cs"/>
                <a:sym typeface="Calibri"/>
              </a:rPr>
              <a:t>Ac</a:t>
            </a:r>
            <a:r>
              <a:rPr kumimoji="0" lang="fr-FR" sz="1200" b="0" i="0" u="none" strike="noStrike" cap="none" spc="0" normalizeH="0" baseline="0" dirty="0" smtClean="0">
                <a:ln>
                  <a:noFill/>
                </a:ln>
                <a:solidFill>
                  <a:srgbClr val="000000"/>
                </a:solidFill>
                <a:effectLst/>
                <a:uFillTx/>
                <a:latin typeface="+mj-lt"/>
                <a:ea typeface="+mj-ea"/>
                <a:cs typeface="+mj-cs"/>
                <a:sym typeface="Calibri"/>
              </a:rPr>
              <a:t> dans le sérum</a:t>
            </a:r>
            <a:endParaRPr kumimoji="0" lang="fr-FR" sz="1200" b="0" i="0" u="none" strike="noStrike" cap="none" spc="0" normalizeH="0" baseline="0" dirty="0">
              <a:ln>
                <a:noFill/>
              </a:ln>
              <a:solidFill>
                <a:srgbClr val="000000"/>
              </a:solidFill>
              <a:effectLst/>
              <a:uFillTx/>
              <a:latin typeface="+mj-lt"/>
              <a:ea typeface="+mj-ea"/>
              <a:cs typeface="+mj-cs"/>
              <a:sym typeface="Calibri"/>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Définition</a:t>
            </a:r>
            <a:r>
              <a:rPr dirty="0" smtClean="0"/>
              <a:t> </a:t>
            </a:r>
            <a:r>
              <a:rPr lang="fr-FR" dirty="0" smtClean="0"/>
              <a:t>et déterminants </a:t>
            </a:r>
            <a:r>
              <a:rPr dirty="0" smtClean="0"/>
              <a:t>de </a:t>
            </a:r>
            <a:r>
              <a:rPr dirty="0" err="1"/>
              <a:t>l'hésitation</a:t>
            </a:r>
            <a:r>
              <a:rPr dirty="0"/>
              <a:t> </a:t>
            </a:r>
            <a:r>
              <a:rPr dirty="0" err="1"/>
              <a:t>vaccinale</a:t>
            </a:r>
            <a:endParaRPr dirty="0"/>
          </a:p>
        </p:txBody>
      </p:sp>
      <p:sp>
        <p:nvSpPr>
          <p:cNvPr id="3" name="Content Placeholder 2"/>
          <p:cNvSpPr>
            <a:spLocks noGrp="1"/>
          </p:cNvSpPr>
          <p:nvPr>
            <p:ph idx="1"/>
          </p:nvPr>
        </p:nvSpPr>
        <p:spPr/>
        <p:txBody>
          <a:bodyPr/>
          <a:lstStyle/>
          <a:p>
            <a:r>
              <a:rPr dirty="0"/>
              <a:t>Retard </a:t>
            </a:r>
            <a:r>
              <a:rPr dirty="0" err="1"/>
              <a:t>ou</a:t>
            </a:r>
            <a:r>
              <a:rPr dirty="0"/>
              <a:t> </a:t>
            </a:r>
            <a:r>
              <a:rPr dirty="0" err="1"/>
              <a:t>refus</a:t>
            </a:r>
            <a:r>
              <a:rPr dirty="0"/>
              <a:t> de la vaccination </a:t>
            </a:r>
            <a:r>
              <a:rPr dirty="0" err="1"/>
              <a:t>malgré</a:t>
            </a:r>
            <a:r>
              <a:rPr dirty="0"/>
              <a:t> la </a:t>
            </a:r>
            <a:r>
              <a:rPr dirty="0" err="1" smtClean="0"/>
              <a:t>disponibilité</a:t>
            </a:r>
            <a:r>
              <a:rPr lang="fr-FR" dirty="0"/>
              <a:t> </a:t>
            </a:r>
            <a:r>
              <a:rPr lang="fr-FR" dirty="0" smtClean="0"/>
              <a:t>des vaccins</a:t>
            </a:r>
            <a:endParaRPr dirty="0"/>
          </a:p>
          <a:p>
            <a:endParaRPr dirty="0"/>
          </a:p>
        </p:txBody>
      </p:sp>
      <p:sp>
        <p:nvSpPr>
          <p:cNvPr id="4" name="object 3"/>
          <p:cNvSpPr txBox="1"/>
          <p:nvPr/>
        </p:nvSpPr>
        <p:spPr>
          <a:xfrm>
            <a:off x="384633" y="2027125"/>
            <a:ext cx="2479268" cy="1047723"/>
          </a:xfrm>
          <a:prstGeom prst="rect">
            <a:avLst/>
          </a:prstGeom>
          <a:ln w="9525">
            <a:solidFill>
              <a:schemeClr val="accent4">
                <a:lumMod val="60000"/>
                <a:lumOff val="40000"/>
              </a:schemeClr>
            </a:solidFill>
          </a:ln>
        </p:spPr>
        <p:txBody>
          <a:bodyPr vert="horz" wrap="square" lIns="0" tIns="31750" rIns="0" bIns="0" rtlCol="0">
            <a:spAutoFit/>
          </a:bodyPr>
          <a:lstStyle/>
          <a:p>
            <a:pPr marL="90805" marR="149860">
              <a:spcBef>
                <a:spcPts val="250"/>
              </a:spcBef>
            </a:pPr>
            <a:r>
              <a:rPr lang="fr-FR" sz="1100" b="1" dirty="0"/>
              <a:t>La complaisance </a:t>
            </a:r>
            <a:r>
              <a:rPr lang="fr-FR" sz="1100" dirty="0"/>
              <a:t>vaccinale existe lorsque les </a:t>
            </a:r>
            <a:r>
              <a:rPr lang="fr-FR" sz="1100" u="sng" dirty="0"/>
              <a:t>risques perçus des maladies évitables par la vaccination sont faibles </a:t>
            </a:r>
            <a:r>
              <a:rPr lang="fr-FR" sz="1100" dirty="0"/>
              <a:t>et que la vaccination n'est pas considérée comme une action préventive nécessaire.</a:t>
            </a:r>
            <a:endParaRPr sz="1100" dirty="0">
              <a:latin typeface="Calibri"/>
              <a:cs typeface="Calibri"/>
            </a:endParaRPr>
          </a:p>
        </p:txBody>
      </p:sp>
      <p:sp>
        <p:nvSpPr>
          <p:cNvPr id="5" name="object 5"/>
          <p:cNvSpPr txBox="1"/>
          <p:nvPr/>
        </p:nvSpPr>
        <p:spPr>
          <a:xfrm>
            <a:off x="2456156" y="4763311"/>
            <a:ext cx="3285959" cy="1029769"/>
          </a:xfrm>
          <a:prstGeom prst="rect">
            <a:avLst/>
          </a:prstGeom>
          <a:ln>
            <a:solidFill>
              <a:schemeClr val="accent5"/>
            </a:solidFill>
          </a:ln>
        </p:spPr>
        <p:txBody>
          <a:bodyPr vert="horz" wrap="square" lIns="0" tIns="13970" rIns="0" bIns="0" rtlCol="0">
            <a:spAutoFit/>
          </a:bodyPr>
          <a:lstStyle/>
          <a:p>
            <a:pPr marL="85725"/>
            <a:r>
              <a:rPr lang="fr-FR" sz="1100" dirty="0" smtClean="0"/>
              <a:t>La </a:t>
            </a:r>
            <a:r>
              <a:rPr lang="fr-FR" sz="1100" b="1" dirty="0"/>
              <a:t>confiance</a:t>
            </a:r>
            <a:r>
              <a:rPr lang="fr-FR" sz="1100" dirty="0"/>
              <a:t> est définie comme la </a:t>
            </a:r>
            <a:r>
              <a:rPr lang="fr-FR" sz="1100" u="sng" dirty="0"/>
              <a:t>foi en l’efficacité et la sécurité des vaccins</a:t>
            </a:r>
            <a:r>
              <a:rPr lang="fr-FR" sz="1100" dirty="0"/>
              <a:t> ; en le système qui les délivre, la fiabilité et la compétence des services de santé et des professionnels de santé ; ainsi qu'en les motivations des décideurs politiques qui déterminent les vaccins nécessaires.</a:t>
            </a:r>
          </a:p>
        </p:txBody>
      </p:sp>
      <p:sp>
        <p:nvSpPr>
          <p:cNvPr id="6" name="object 6"/>
          <p:cNvSpPr txBox="1"/>
          <p:nvPr/>
        </p:nvSpPr>
        <p:spPr>
          <a:xfrm>
            <a:off x="5203940" y="2715480"/>
            <a:ext cx="3434288" cy="1048363"/>
          </a:xfrm>
          <a:prstGeom prst="rect">
            <a:avLst/>
          </a:prstGeom>
          <a:ln w="9525">
            <a:solidFill>
              <a:schemeClr val="accent1"/>
            </a:solidFill>
          </a:ln>
        </p:spPr>
        <p:txBody>
          <a:bodyPr vert="horz" wrap="square" lIns="0" tIns="32384" rIns="0" bIns="0" rtlCol="0">
            <a:spAutoFit/>
          </a:bodyPr>
          <a:lstStyle/>
          <a:p>
            <a:pPr marL="90170" marR="263525">
              <a:spcBef>
                <a:spcPts val="254"/>
              </a:spcBef>
            </a:pPr>
            <a:r>
              <a:rPr lang="fr-FR" sz="1100" b="1" spc="-10" dirty="0">
                <a:solidFill>
                  <a:schemeClr val="tx1"/>
                </a:solidFill>
                <a:cs typeface="Calibri"/>
              </a:rPr>
              <a:t>La commodité vaccinale </a:t>
            </a:r>
            <a:r>
              <a:rPr lang="fr-FR" sz="1100" spc="-10" dirty="0">
                <a:solidFill>
                  <a:schemeClr val="tx1"/>
                </a:solidFill>
                <a:cs typeface="Calibri"/>
              </a:rPr>
              <a:t>se mesure par le degré auquel la </a:t>
            </a:r>
            <a:r>
              <a:rPr lang="fr-FR" sz="1100" u="sng" spc="-10" dirty="0">
                <a:solidFill>
                  <a:schemeClr val="tx1"/>
                </a:solidFill>
                <a:cs typeface="Calibri"/>
              </a:rPr>
              <a:t>disponibilité</a:t>
            </a:r>
            <a:r>
              <a:rPr lang="fr-FR" sz="1100" spc="-10" dirty="0">
                <a:solidFill>
                  <a:schemeClr val="tx1"/>
                </a:solidFill>
                <a:cs typeface="Calibri"/>
              </a:rPr>
              <a:t> physique, </a:t>
            </a:r>
            <a:r>
              <a:rPr lang="fr-FR" sz="1100" u="sng" spc="-10" dirty="0">
                <a:solidFill>
                  <a:schemeClr val="tx1"/>
                </a:solidFill>
                <a:cs typeface="Calibri"/>
              </a:rPr>
              <a:t>l’accessibilité financière </a:t>
            </a:r>
            <a:r>
              <a:rPr lang="fr-FR" sz="1100" spc="-10" dirty="0">
                <a:solidFill>
                  <a:schemeClr val="tx1"/>
                </a:solidFill>
                <a:cs typeface="Calibri"/>
              </a:rPr>
              <a:t>et la volonté de payer, </a:t>
            </a:r>
            <a:r>
              <a:rPr lang="fr-FR" sz="1100" u="sng" spc="-10" dirty="0">
                <a:solidFill>
                  <a:schemeClr val="tx1"/>
                </a:solidFill>
                <a:cs typeface="Calibri"/>
              </a:rPr>
              <a:t>l’accessibilité</a:t>
            </a:r>
            <a:r>
              <a:rPr lang="fr-FR" sz="1100" spc="-10" dirty="0">
                <a:solidFill>
                  <a:schemeClr val="tx1"/>
                </a:solidFill>
                <a:cs typeface="Calibri"/>
              </a:rPr>
              <a:t> géographique, la capacité de </a:t>
            </a:r>
            <a:r>
              <a:rPr lang="fr-FR" sz="1100" u="sng" spc="-10" dirty="0">
                <a:solidFill>
                  <a:schemeClr val="tx1"/>
                </a:solidFill>
                <a:cs typeface="Calibri"/>
              </a:rPr>
              <a:t>compréhension</a:t>
            </a:r>
            <a:r>
              <a:rPr lang="fr-FR" sz="1100" spc="-10" dirty="0">
                <a:solidFill>
                  <a:schemeClr val="tx1"/>
                </a:solidFill>
                <a:cs typeface="Calibri"/>
              </a:rPr>
              <a:t> (langue et </a:t>
            </a:r>
            <a:r>
              <a:rPr lang="fr-FR" sz="1100" spc="-10" dirty="0" err="1">
                <a:solidFill>
                  <a:schemeClr val="tx1"/>
                </a:solidFill>
                <a:cs typeface="Calibri"/>
              </a:rPr>
              <a:t>littératie</a:t>
            </a:r>
            <a:r>
              <a:rPr lang="fr-FR" sz="1100" spc="-10" dirty="0">
                <a:solidFill>
                  <a:schemeClr val="tx1"/>
                </a:solidFill>
                <a:cs typeface="Calibri"/>
              </a:rPr>
              <a:t> en santé) et </a:t>
            </a:r>
            <a:r>
              <a:rPr lang="fr-FR" sz="1100" u="sng" spc="-10" dirty="0">
                <a:solidFill>
                  <a:schemeClr val="tx1"/>
                </a:solidFill>
                <a:cs typeface="Calibri"/>
              </a:rPr>
              <a:t>l’attrait</a:t>
            </a:r>
            <a:r>
              <a:rPr lang="fr-FR" sz="1100" spc="-10" dirty="0">
                <a:solidFill>
                  <a:schemeClr val="tx1"/>
                </a:solidFill>
                <a:cs typeface="Calibri"/>
              </a:rPr>
              <a:t> des services de vaccination influencent l’adoption du vaccin.</a:t>
            </a:r>
            <a:endParaRPr sz="1100" dirty="0">
              <a:solidFill>
                <a:schemeClr val="tx1"/>
              </a:solidFill>
              <a:latin typeface="Calibri"/>
              <a:cs typeface="Calibri"/>
            </a:endParaRPr>
          </a:p>
        </p:txBody>
      </p:sp>
      <p:grpSp>
        <p:nvGrpSpPr>
          <p:cNvPr id="7" name="Groupe 6"/>
          <p:cNvGrpSpPr/>
          <p:nvPr/>
        </p:nvGrpSpPr>
        <p:grpSpPr>
          <a:xfrm>
            <a:off x="2950820" y="2647459"/>
            <a:ext cx="2178393" cy="1940735"/>
            <a:chOff x="613733" y="2759882"/>
            <a:chExt cx="2178393" cy="1940735"/>
          </a:xfrm>
        </p:grpSpPr>
        <p:grpSp>
          <p:nvGrpSpPr>
            <p:cNvPr id="8" name="Groupe 7"/>
            <p:cNvGrpSpPr/>
            <p:nvPr/>
          </p:nvGrpSpPr>
          <p:grpSpPr>
            <a:xfrm>
              <a:off x="613733" y="2759882"/>
              <a:ext cx="1148316" cy="1116384"/>
              <a:chOff x="467868" y="2527921"/>
              <a:chExt cx="1148316" cy="1116384"/>
            </a:xfrm>
            <a:noFill/>
          </p:grpSpPr>
          <p:sp>
            <p:nvSpPr>
              <p:cNvPr id="15" name="Ellipse 14"/>
              <p:cNvSpPr/>
              <p:nvPr/>
            </p:nvSpPr>
            <p:spPr>
              <a:xfrm>
                <a:off x="467868" y="2527921"/>
                <a:ext cx="1148316" cy="1116384"/>
              </a:xfrm>
              <a:prstGeom prst="ellipse">
                <a:avLst/>
              </a:prstGeom>
              <a:grpFill/>
              <a:ln w="25400" cap="flat">
                <a:solidFill>
                  <a:schemeClr val="accent4">
                    <a:lumMod val="60000"/>
                    <a:lumOff val="40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fr-FR" sz="1800" b="0" i="0" u="none" strike="noStrike" cap="none" spc="0" normalizeH="0" baseline="0" dirty="0">
                  <a:ln>
                    <a:noFill/>
                  </a:ln>
                  <a:solidFill>
                    <a:srgbClr val="000000"/>
                  </a:solidFill>
                  <a:effectLst/>
                  <a:uFillTx/>
                  <a:latin typeface="+mj-lt"/>
                  <a:ea typeface="+mj-ea"/>
                  <a:cs typeface="+mj-cs"/>
                  <a:sym typeface="Calibri"/>
                </a:endParaRPr>
              </a:p>
            </p:txBody>
          </p:sp>
          <p:sp>
            <p:nvSpPr>
              <p:cNvPr id="16" name="ZoneTexte 15"/>
              <p:cNvSpPr txBox="1"/>
              <p:nvPr/>
            </p:nvSpPr>
            <p:spPr>
              <a:xfrm>
                <a:off x="613733" y="2955310"/>
                <a:ext cx="884212" cy="261606"/>
              </a:xfrm>
              <a:prstGeom prst="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FR" sz="1100" b="0" i="0" u="none" strike="noStrike" cap="none" spc="0" normalizeH="0" baseline="0" dirty="0" smtClean="0">
                    <a:ln>
                      <a:noFill/>
                    </a:ln>
                    <a:solidFill>
                      <a:srgbClr val="000000"/>
                    </a:solidFill>
                    <a:effectLst/>
                    <a:uFillTx/>
                    <a:latin typeface="+mj-lt"/>
                    <a:ea typeface="+mj-ea"/>
                    <a:cs typeface="+mj-cs"/>
                    <a:sym typeface="Calibri"/>
                  </a:rPr>
                  <a:t>Complaisance</a:t>
                </a:r>
                <a:endParaRPr kumimoji="0" lang="fr-FR" sz="1100" b="0" i="0" u="none" strike="noStrike" cap="none" spc="0" normalizeH="0" baseline="0" dirty="0">
                  <a:ln>
                    <a:noFill/>
                  </a:ln>
                  <a:solidFill>
                    <a:srgbClr val="000000"/>
                  </a:solidFill>
                  <a:effectLst/>
                  <a:uFillTx/>
                  <a:latin typeface="+mj-lt"/>
                  <a:ea typeface="+mj-ea"/>
                  <a:cs typeface="+mj-cs"/>
                  <a:sym typeface="Calibri"/>
                </a:endParaRPr>
              </a:p>
            </p:txBody>
          </p:sp>
        </p:grpSp>
        <p:grpSp>
          <p:nvGrpSpPr>
            <p:cNvPr id="9" name="Groupe 8"/>
            <p:cNvGrpSpPr/>
            <p:nvPr/>
          </p:nvGrpSpPr>
          <p:grpSpPr>
            <a:xfrm>
              <a:off x="1643810" y="2775090"/>
              <a:ext cx="1148316" cy="1116384"/>
              <a:chOff x="2088982" y="2455581"/>
              <a:chExt cx="1148316" cy="1116384"/>
            </a:xfrm>
            <a:noFill/>
          </p:grpSpPr>
          <p:sp>
            <p:nvSpPr>
              <p:cNvPr id="13" name="Ellipse 12"/>
              <p:cNvSpPr/>
              <p:nvPr/>
            </p:nvSpPr>
            <p:spPr>
              <a:xfrm>
                <a:off x="2088982" y="2455581"/>
                <a:ext cx="1148316" cy="1116384"/>
              </a:xfrm>
              <a:prstGeom prst="ellipse">
                <a:avLst/>
              </a:prstGeom>
              <a:grp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fr-FR" sz="1800" b="0" i="0" u="none" strike="noStrike" cap="none" spc="0" normalizeH="0" baseline="0" dirty="0">
                  <a:ln>
                    <a:noFill/>
                  </a:ln>
                  <a:solidFill>
                    <a:srgbClr val="000000"/>
                  </a:solidFill>
                  <a:effectLst/>
                  <a:uFillTx/>
                  <a:latin typeface="+mj-lt"/>
                  <a:ea typeface="+mj-ea"/>
                  <a:cs typeface="+mj-cs"/>
                  <a:sym typeface="Calibri"/>
                </a:endParaRPr>
              </a:p>
            </p:txBody>
          </p:sp>
          <p:sp>
            <p:nvSpPr>
              <p:cNvPr id="14" name="ZoneTexte 13"/>
              <p:cNvSpPr txBox="1"/>
              <p:nvPr/>
            </p:nvSpPr>
            <p:spPr>
              <a:xfrm>
                <a:off x="2281948" y="2866674"/>
                <a:ext cx="762384" cy="261606"/>
              </a:xfrm>
              <a:prstGeom prst="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FR" sz="1100" b="0" i="0" u="none" strike="noStrike" cap="none" spc="0" normalizeH="0" baseline="0" dirty="0" smtClean="0">
                    <a:ln>
                      <a:noFill/>
                    </a:ln>
                    <a:solidFill>
                      <a:srgbClr val="000000"/>
                    </a:solidFill>
                    <a:effectLst/>
                    <a:uFillTx/>
                    <a:latin typeface="+mj-lt"/>
                    <a:ea typeface="+mj-ea"/>
                    <a:cs typeface="+mj-cs"/>
                    <a:sym typeface="Calibri"/>
                  </a:rPr>
                  <a:t>Commodité</a:t>
                </a:r>
                <a:endParaRPr kumimoji="0" lang="fr-FR" sz="1100" b="0" i="0" u="none" strike="noStrike" cap="none" spc="0" normalizeH="0" baseline="0" dirty="0">
                  <a:ln>
                    <a:noFill/>
                  </a:ln>
                  <a:solidFill>
                    <a:srgbClr val="000000"/>
                  </a:solidFill>
                  <a:effectLst/>
                  <a:uFillTx/>
                  <a:latin typeface="+mj-lt"/>
                  <a:ea typeface="+mj-ea"/>
                  <a:cs typeface="+mj-cs"/>
                  <a:sym typeface="Calibri"/>
                </a:endParaRPr>
              </a:p>
            </p:txBody>
          </p:sp>
        </p:grpSp>
        <p:grpSp>
          <p:nvGrpSpPr>
            <p:cNvPr id="10" name="Groupe 9"/>
            <p:cNvGrpSpPr/>
            <p:nvPr/>
          </p:nvGrpSpPr>
          <p:grpSpPr>
            <a:xfrm>
              <a:off x="1128772" y="3584233"/>
              <a:ext cx="1148316" cy="1116384"/>
              <a:chOff x="547702" y="3669948"/>
              <a:chExt cx="1148316" cy="1116384"/>
            </a:xfrm>
            <a:noFill/>
          </p:grpSpPr>
          <p:sp>
            <p:nvSpPr>
              <p:cNvPr id="11" name="Ellipse 10"/>
              <p:cNvSpPr/>
              <p:nvPr/>
            </p:nvSpPr>
            <p:spPr>
              <a:xfrm>
                <a:off x="547702" y="3669948"/>
                <a:ext cx="1148316" cy="1116384"/>
              </a:xfrm>
              <a:prstGeom prst="ellipse">
                <a:avLst/>
              </a:prstGeom>
              <a:grpFill/>
              <a:ln w="25400" cap="flat">
                <a:solidFill>
                  <a:schemeClr val="accent5">
                    <a:lumMod val="60000"/>
                    <a:lumOff val="40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fr-FR" sz="1800" b="0" i="0" u="none" strike="noStrike" cap="none" spc="0" normalizeH="0" baseline="0" dirty="0">
                  <a:ln>
                    <a:noFill/>
                  </a:ln>
                  <a:solidFill>
                    <a:srgbClr val="000000"/>
                  </a:solidFill>
                  <a:effectLst/>
                  <a:uFillTx/>
                  <a:latin typeface="+mj-lt"/>
                  <a:ea typeface="+mj-ea"/>
                  <a:cs typeface="+mj-cs"/>
                  <a:sym typeface="Calibri"/>
                </a:endParaRPr>
              </a:p>
            </p:txBody>
          </p:sp>
          <p:sp>
            <p:nvSpPr>
              <p:cNvPr id="12" name="ZoneTexte 11"/>
              <p:cNvSpPr txBox="1"/>
              <p:nvPr/>
            </p:nvSpPr>
            <p:spPr>
              <a:xfrm>
                <a:off x="791162" y="4097337"/>
                <a:ext cx="661395" cy="261606"/>
              </a:xfrm>
              <a:prstGeom prst="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FR" sz="1100" b="0" i="0" u="none" strike="noStrike" cap="none" spc="0" normalizeH="0" baseline="0" dirty="0" smtClean="0">
                    <a:ln>
                      <a:noFill/>
                    </a:ln>
                    <a:solidFill>
                      <a:srgbClr val="000000"/>
                    </a:solidFill>
                    <a:effectLst/>
                    <a:uFillTx/>
                    <a:latin typeface="+mj-lt"/>
                    <a:ea typeface="+mj-ea"/>
                    <a:cs typeface="+mj-cs"/>
                    <a:sym typeface="Calibri"/>
                  </a:rPr>
                  <a:t>Confiance</a:t>
                </a:r>
                <a:endParaRPr kumimoji="0" lang="fr-FR" sz="1100" b="0" i="0" u="none" strike="noStrike" cap="none" spc="0" normalizeH="0" baseline="0" dirty="0">
                  <a:ln>
                    <a:noFill/>
                  </a:ln>
                  <a:solidFill>
                    <a:srgbClr val="000000"/>
                  </a:solidFill>
                  <a:effectLst/>
                  <a:uFillTx/>
                  <a:latin typeface="+mj-lt"/>
                  <a:ea typeface="+mj-ea"/>
                  <a:cs typeface="+mj-cs"/>
                  <a:sym typeface="Calibri"/>
                </a:endParaRPr>
              </a:p>
            </p:txBody>
          </p:sp>
        </p:grpSp>
      </p:gr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Exemples de théories liées à l’hésitation vaccinale</a:t>
            </a:r>
            <a:endParaRPr lang="fr-FR" dirty="0"/>
          </a:p>
        </p:txBody>
      </p:sp>
      <p:sp>
        <p:nvSpPr>
          <p:cNvPr id="3" name="Espace réservé du texte 2"/>
          <p:cNvSpPr>
            <a:spLocks noGrp="1"/>
          </p:cNvSpPr>
          <p:nvPr>
            <p:ph type="body" idx="1"/>
          </p:nvPr>
        </p:nvSpPr>
        <p:spPr/>
        <p:txBody>
          <a:bodyPr/>
          <a:lstStyle/>
          <a:p>
            <a:r>
              <a:rPr lang="fr-FR" dirty="0"/>
              <a:t>Les vaccins sont inefficaces</a:t>
            </a:r>
          </a:p>
          <a:p>
            <a:pPr lvl="1"/>
            <a:r>
              <a:rPr lang="fr-FR" dirty="0"/>
              <a:t>Ils protègent mal contre les maladies</a:t>
            </a:r>
          </a:p>
          <a:p>
            <a:pPr lvl="8"/>
            <a:endParaRPr lang="fr-FR" dirty="0"/>
          </a:p>
          <a:p>
            <a:r>
              <a:rPr lang="fr-FR" dirty="0"/>
              <a:t>Les vaccins sont inutiles</a:t>
            </a:r>
          </a:p>
          <a:p>
            <a:pPr lvl="1"/>
            <a:r>
              <a:rPr lang="fr-FR" dirty="0"/>
              <a:t>Les maladies ciblées sont rares et/ou bénignes</a:t>
            </a:r>
          </a:p>
          <a:p>
            <a:pPr lvl="1"/>
            <a:r>
              <a:rPr lang="fr-FR" dirty="0"/>
              <a:t>Il n’y a pas d’intérêt à acquérir une protection vaccinale</a:t>
            </a:r>
          </a:p>
          <a:p>
            <a:pPr lvl="8"/>
            <a:endParaRPr lang="fr-FR" dirty="0"/>
          </a:p>
          <a:p>
            <a:r>
              <a:rPr lang="fr-FR" dirty="0"/>
              <a:t>Les vaccins sont dangereux</a:t>
            </a:r>
          </a:p>
          <a:p>
            <a:pPr lvl="1"/>
            <a:r>
              <a:rPr lang="fr-FR" dirty="0"/>
              <a:t>Ils peuvent induire la maladie qu’ils sont censés prévenir</a:t>
            </a:r>
          </a:p>
          <a:p>
            <a:pPr lvl="1"/>
            <a:r>
              <a:rPr lang="fr-FR" dirty="0"/>
              <a:t>Ils peuvent induire d’autres maladies</a:t>
            </a:r>
          </a:p>
          <a:p>
            <a:pPr lvl="8"/>
            <a:endParaRPr lang="fr-FR" dirty="0"/>
          </a:p>
          <a:p>
            <a:r>
              <a:rPr lang="fr-FR" dirty="0"/>
              <a:t>Le monde des vaccins est opaque</a:t>
            </a:r>
          </a:p>
          <a:p>
            <a:pPr lvl="1"/>
            <a:r>
              <a:rPr lang="fr-FR" dirty="0"/>
              <a:t>Corruption du système de santé</a:t>
            </a:r>
          </a:p>
          <a:p>
            <a:pPr lvl="1"/>
            <a:r>
              <a:rPr lang="fr-FR" dirty="0"/>
              <a:t>Organisation des pénuries</a:t>
            </a:r>
          </a:p>
          <a:p>
            <a:endParaRPr lang="fr-FR" dirty="0"/>
          </a:p>
        </p:txBody>
      </p:sp>
    </p:spTree>
    <p:extLst>
      <p:ext uri="{BB962C8B-B14F-4D97-AF65-F5344CB8AC3E}">
        <p14:creationId xmlns:p14="http://schemas.microsoft.com/office/powerpoint/2010/main" val="1407537184"/>
      </p:ext>
    </p:extLst>
  </p:cSld>
  <p:clrMapOvr>
    <a:masterClrMapping/>
  </p:clrMapOvr>
  <p:transition spd="med"/>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err="1"/>
              <a:t>L'hésitation</a:t>
            </a:r>
            <a:r>
              <a:rPr dirty="0"/>
              <a:t> </a:t>
            </a:r>
            <a:r>
              <a:rPr dirty="0" err="1"/>
              <a:t>vaccinale</a:t>
            </a:r>
            <a:r>
              <a:rPr dirty="0"/>
              <a:t> </a:t>
            </a:r>
            <a:r>
              <a:rPr dirty="0" err="1"/>
              <a:t>dans</a:t>
            </a:r>
            <a:r>
              <a:rPr dirty="0"/>
              <a:t> le monde</a:t>
            </a:r>
          </a:p>
        </p:txBody>
      </p:sp>
      <p:sp>
        <p:nvSpPr>
          <p:cNvPr id="3" name="Content Placeholder 2"/>
          <p:cNvSpPr>
            <a:spLocks noGrp="1"/>
          </p:cNvSpPr>
          <p:nvPr>
            <p:ph idx="1"/>
          </p:nvPr>
        </p:nvSpPr>
        <p:spPr/>
        <p:txBody>
          <a:bodyPr/>
          <a:lstStyle/>
          <a:p>
            <a:r>
              <a:t>Comparaison des attitudes par pays.</a:t>
            </a:r>
          </a:p>
        </p:txBody>
      </p:sp>
      <p:pic>
        <p:nvPicPr>
          <p:cNvPr id="4" name="object 3"/>
          <p:cNvPicPr/>
          <p:nvPr/>
        </p:nvPicPr>
        <p:blipFill>
          <a:blip r:embed="rId2" cstate="print"/>
          <a:stretch>
            <a:fillRect/>
          </a:stretch>
        </p:blipFill>
        <p:spPr>
          <a:xfrm>
            <a:off x="0" y="1604981"/>
            <a:ext cx="9144000" cy="4262455"/>
          </a:xfrm>
          <a:prstGeom prst="rect">
            <a:avLst/>
          </a:prstGeom>
        </p:spPr>
      </p:pic>
      <p:sp>
        <p:nvSpPr>
          <p:cNvPr id="5" name="object 4"/>
          <p:cNvSpPr txBox="1"/>
          <p:nvPr/>
        </p:nvSpPr>
        <p:spPr>
          <a:xfrm>
            <a:off x="6166865" y="6218310"/>
            <a:ext cx="2272665" cy="398145"/>
          </a:xfrm>
          <a:prstGeom prst="rect">
            <a:avLst/>
          </a:prstGeom>
        </p:spPr>
        <p:txBody>
          <a:bodyPr vert="horz" wrap="square" lIns="0" tIns="55244" rIns="0" bIns="0" rtlCol="0">
            <a:spAutoFit/>
          </a:bodyPr>
          <a:lstStyle/>
          <a:p>
            <a:pPr marR="38735" algn="r">
              <a:lnSpc>
                <a:spcPct val="100000"/>
              </a:lnSpc>
              <a:spcBef>
                <a:spcPts val="434"/>
              </a:spcBef>
            </a:pPr>
            <a:r>
              <a:rPr sz="1000" i="1" dirty="0">
                <a:latin typeface="Calibri"/>
                <a:cs typeface="Calibri"/>
              </a:rPr>
              <a:t>Larson</a:t>
            </a:r>
            <a:r>
              <a:rPr sz="1000" i="1" spc="-60" dirty="0">
                <a:latin typeface="Calibri"/>
                <a:cs typeface="Calibri"/>
              </a:rPr>
              <a:t> </a:t>
            </a:r>
            <a:r>
              <a:rPr sz="1000" i="1" dirty="0">
                <a:latin typeface="Calibri"/>
                <a:cs typeface="Calibri"/>
              </a:rPr>
              <a:t>HJ</a:t>
            </a:r>
            <a:r>
              <a:rPr sz="1000" i="1" spc="-20" dirty="0">
                <a:latin typeface="Calibri"/>
                <a:cs typeface="Calibri"/>
              </a:rPr>
              <a:t> </a:t>
            </a:r>
            <a:r>
              <a:rPr sz="1000" i="1" dirty="0">
                <a:latin typeface="Calibri"/>
                <a:cs typeface="Calibri"/>
              </a:rPr>
              <a:t>EBioMedicine</a:t>
            </a:r>
            <a:r>
              <a:rPr sz="1000" i="1" spc="-80" dirty="0">
                <a:latin typeface="Calibri"/>
                <a:cs typeface="Calibri"/>
              </a:rPr>
              <a:t> </a:t>
            </a:r>
            <a:r>
              <a:rPr sz="1000" i="1" dirty="0">
                <a:latin typeface="Calibri"/>
                <a:cs typeface="Calibri"/>
              </a:rPr>
              <a:t>12</a:t>
            </a:r>
            <a:r>
              <a:rPr sz="1000" i="1" spc="-10" dirty="0">
                <a:latin typeface="Calibri"/>
                <a:cs typeface="Calibri"/>
              </a:rPr>
              <a:t> </a:t>
            </a:r>
            <a:r>
              <a:rPr sz="1000" i="1" dirty="0">
                <a:latin typeface="Calibri"/>
                <a:cs typeface="Calibri"/>
              </a:rPr>
              <a:t>(2016)</a:t>
            </a:r>
            <a:r>
              <a:rPr sz="1000" i="1" spc="5" dirty="0">
                <a:latin typeface="Calibri"/>
                <a:cs typeface="Calibri"/>
              </a:rPr>
              <a:t> </a:t>
            </a:r>
            <a:r>
              <a:rPr sz="1000" i="1" spc="-10" dirty="0">
                <a:latin typeface="Calibri"/>
                <a:cs typeface="Calibri"/>
              </a:rPr>
              <a:t>295–301</a:t>
            </a:r>
            <a:endParaRPr sz="1000" dirty="0">
              <a:latin typeface="Calibri"/>
              <a:cs typeface="Calibri"/>
            </a:endParaRPr>
          </a:p>
          <a:p>
            <a:pPr marR="5080" algn="r">
              <a:lnSpc>
                <a:spcPct val="100000"/>
              </a:lnSpc>
              <a:spcBef>
                <a:spcPts val="310"/>
              </a:spcBef>
            </a:pPr>
            <a:r>
              <a:rPr sz="900" spc="-25" dirty="0">
                <a:solidFill>
                  <a:srgbClr val="888888"/>
                </a:solidFill>
                <a:latin typeface="Calibri"/>
                <a:cs typeface="Calibri"/>
              </a:rPr>
              <a:t>44</a:t>
            </a:r>
            <a:endParaRPr sz="900" dirty="0">
              <a:latin typeface="Calibri"/>
              <a:cs typeface="Calibri"/>
            </a:endParaRPr>
          </a:p>
        </p:txBody>
      </p:sp>
      <p:sp>
        <p:nvSpPr>
          <p:cNvPr id="6" name="Rectangle 5"/>
          <p:cNvSpPr/>
          <p:nvPr/>
        </p:nvSpPr>
        <p:spPr>
          <a:xfrm>
            <a:off x="437640" y="6000934"/>
            <a:ext cx="5415497" cy="369332"/>
          </a:xfrm>
          <a:prstGeom prst="rect">
            <a:avLst/>
          </a:prstGeom>
        </p:spPr>
        <p:txBody>
          <a:bodyPr wrap="square">
            <a:spAutoFit/>
          </a:bodyPr>
          <a:lstStyle/>
          <a:p>
            <a:r>
              <a:rPr lang="fr-FR" dirty="0">
                <a:solidFill>
                  <a:srgbClr val="002448"/>
                </a:solidFill>
              </a:rPr>
              <a:t>« Je pense que globalement les vaccins sont sûrs »</a:t>
            </a:r>
            <a:endParaRPr lang="fr-FR" sz="1400" i="1" dirty="0">
              <a:solidFill>
                <a:srgbClr val="002448"/>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p:txBody>
          <a:bodyPr/>
          <a:lstStyle/>
          <a:p>
            <a:r>
              <a:rPr lang="fr-FR" dirty="0"/>
              <a:t>L'hésitation vaccinale dans le monde</a:t>
            </a:r>
          </a:p>
        </p:txBody>
      </p:sp>
      <p:sp>
        <p:nvSpPr>
          <p:cNvPr id="3" name="Espace réservé du contenu 2"/>
          <p:cNvSpPr>
            <a:spLocks noGrp="1"/>
          </p:cNvSpPr>
          <p:nvPr>
            <p:ph idx="1"/>
          </p:nvPr>
        </p:nvSpPr>
        <p:spPr>
          <a:xfrm>
            <a:off x="276224" y="1148317"/>
            <a:ext cx="3881105" cy="5081036"/>
          </a:xfrm>
        </p:spPr>
        <p:txBody>
          <a:bodyPr/>
          <a:lstStyle/>
          <a:p>
            <a:r>
              <a:rPr lang="fr-FR" dirty="0" smtClean="0"/>
              <a:t>Polarisation entre pays développés et à revenu faible ou intermédiaire</a:t>
            </a:r>
          </a:p>
          <a:p>
            <a:endParaRPr lang="fr-FR" dirty="0" smtClean="0"/>
          </a:p>
          <a:p>
            <a:r>
              <a:rPr lang="fr-FR" dirty="0" smtClean="0"/>
              <a:t>Pays développés : </a:t>
            </a:r>
          </a:p>
          <a:p>
            <a:pPr lvl="1"/>
            <a:r>
              <a:rPr lang="fr-FR" dirty="0" smtClean="0"/>
              <a:t>Refus des vaccins contre l’HBV, coqueluche, ROR </a:t>
            </a:r>
          </a:p>
          <a:p>
            <a:pPr lvl="1"/>
            <a:r>
              <a:rPr lang="fr-FR" dirty="0" smtClean="0"/>
              <a:t>Conspiration industrielle</a:t>
            </a:r>
          </a:p>
          <a:p>
            <a:pPr lvl="1"/>
            <a:r>
              <a:rPr lang="fr-FR" dirty="0" smtClean="0"/>
              <a:t>Effets secondaires supposés : neurologiques et immunologiques</a:t>
            </a:r>
          </a:p>
          <a:p>
            <a:endParaRPr lang="fr-FR" dirty="0" smtClean="0"/>
          </a:p>
          <a:p>
            <a:r>
              <a:rPr lang="fr-FR" dirty="0" smtClean="0"/>
              <a:t>Pays à ressources limitées : </a:t>
            </a:r>
          </a:p>
          <a:p>
            <a:pPr lvl="1"/>
            <a:r>
              <a:rPr lang="fr-FR" dirty="0" smtClean="0"/>
              <a:t>Refus vaccin poliomyélite, tétanos</a:t>
            </a:r>
          </a:p>
          <a:p>
            <a:pPr lvl="1"/>
            <a:r>
              <a:rPr lang="fr-FR" dirty="0" smtClean="0"/>
              <a:t>Conspiration du « Nord », ennemi occidental</a:t>
            </a:r>
          </a:p>
          <a:p>
            <a:pPr lvl="1"/>
            <a:r>
              <a:rPr lang="fr-FR" dirty="0" smtClean="0"/>
              <a:t>Effets secondaires supposés : stérilité, transmission VIH</a:t>
            </a:r>
          </a:p>
          <a:p>
            <a:endParaRPr lang="fr-FR" dirty="0"/>
          </a:p>
        </p:txBody>
      </p:sp>
      <p:pic>
        <p:nvPicPr>
          <p:cNvPr id="4" name="object 10"/>
          <p:cNvPicPr/>
          <p:nvPr/>
        </p:nvPicPr>
        <p:blipFill>
          <a:blip r:embed="rId2" cstate="print"/>
          <a:stretch>
            <a:fillRect/>
          </a:stretch>
        </p:blipFill>
        <p:spPr>
          <a:xfrm>
            <a:off x="4491213" y="918599"/>
            <a:ext cx="4574055" cy="5799851"/>
          </a:xfrm>
          <a:prstGeom prst="rect">
            <a:avLst/>
          </a:prstGeom>
        </p:spPr>
      </p:pic>
    </p:spTree>
    <p:extLst>
      <p:ext uri="{BB962C8B-B14F-4D97-AF65-F5344CB8AC3E}">
        <p14:creationId xmlns:p14="http://schemas.microsoft.com/office/powerpoint/2010/main" val="173403171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p:txBody>
          <a:bodyPr/>
          <a:lstStyle/>
          <a:p>
            <a:r>
              <a:rPr lang="fr-FR" dirty="0" smtClean="0"/>
              <a:t>Facteurs favorisants de la vaccination (ici COVID) :</a:t>
            </a:r>
          </a:p>
          <a:p>
            <a:pPr lvl="1"/>
            <a:r>
              <a:rPr lang="fr-FR" dirty="0" smtClean="0"/>
              <a:t>Femme</a:t>
            </a:r>
            <a:endParaRPr lang="fr-FR" dirty="0"/>
          </a:p>
          <a:p>
            <a:pPr lvl="1"/>
            <a:endParaRPr lang="fr-FR" dirty="0" smtClean="0"/>
          </a:p>
          <a:p>
            <a:r>
              <a:rPr lang="fr-FR" dirty="0" smtClean="0"/>
              <a:t>Facteurs </a:t>
            </a:r>
            <a:r>
              <a:rPr lang="fr-FR" dirty="0" err="1" smtClean="0"/>
              <a:t>défavorisants</a:t>
            </a:r>
            <a:r>
              <a:rPr lang="fr-FR" dirty="0" smtClean="0"/>
              <a:t> de la vaccination </a:t>
            </a:r>
            <a:r>
              <a:rPr lang="fr-FR" dirty="0"/>
              <a:t>(ici COVID) :</a:t>
            </a:r>
            <a:endParaRPr lang="fr-FR" dirty="0" smtClean="0"/>
          </a:p>
          <a:p>
            <a:pPr lvl="1"/>
            <a:r>
              <a:rPr lang="fr-FR" dirty="0"/>
              <a:t>A</a:t>
            </a:r>
            <a:r>
              <a:rPr lang="fr-FR" dirty="0" smtClean="0"/>
              <a:t>ge 45-75 (gradient d’âge)</a:t>
            </a:r>
          </a:p>
          <a:p>
            <a:pPr lvl="1"/>
            <a:r>
              <a:rPr lang="fr-FR" dirty="0" smtClean="0"/>
              <a:t>Etudiants </a:t>
            </a:r>
            <a:r>
              <a:rPr lang="fr-FR" i="1" dirty="0"/>
              <a:t>vs</a:t>
            </a:r>
            <a:r>
              <a:rPr lang="fr-FR" dirty="0"/>
              <a:t> travailleurs</a:t>
            </a:r>
            <a:endParaRPr lang="fr-FR" dirty="0" smtClean="0"/>
          </a:p>
          <a:p>
            <a:pPr lvl="1"/>
            <a:r>
              <a:rPr lang="fr-FR" dirty="0" smtClean="0"/>
              <a:t>Retraité </a:t>
            </a:r>
            <a:r>
              <a:rPr lang="fr-FR" i="1" dirty="0" smtClean="0"/>
              <a:t>vs</a:t>
            </a:r>
            <a:r>
              <a:rPr lang="fr-FR" dirty="0" smtClean="0"/>
              <a:t> travailleurs</a:t>
            </a:r>
          </a:p>
          <a:p>
            <a:pPr lvl="1"/>
            <a:r>
              <a:rPr lang="fr-FR" dirty="0" smtClean="0"/>
              <a:t>Revenu moyen ou élevé </a:t>
            </a:r>
            <a:r>
              <a:rPr lang="fr-FR" i="1" dirty="0" smtClean="0"/>
              <a:t>vs</a:t>
            </a:r>
            <a:r>
              <a:rPr lang="fr-FR" dirty="0" smtClean="0"/>
              <a:t> revenu faible</a:t>
            </a:r>
          </a:p>
          <a:p>
            <a:pPr lvl="1"/>
            <a:r>
              <a:rPr lang="fr-FR" dirty="0" smtClean="0"/>
              <a:t>Niveau études supérieures </a:t>
            </a:r>
            <a:r>
              <a:rPr lang="fr-FR" i="1" dirty="0" smtClean="0"/>
              <a:t>vs</a:t>
            </a:r>
            <a:r>
              <a:rPr lang="fr-FR" dirty="0" smtClean="0"/>
              <a:t> études secondaires</a:t>
            </a:r>
          </a:p>
          <a:p>
            <a:pPr lvl="1"/>
            <a:r>
              <a:rPr lang="fr-FR" dirty="0" smtClean="0"/>
              <a:t>Région parisienne </a:t>
            </a:r>
            <a:r>
              <a:rPr lang="fr-FR" i="1" dirty="0" smtClean="0"/>
              <a:t>vs</a:t>
            </a:r>
            <a:r>
              <a:rPr lang="fr-FR" dirty="0" smtClean="0"/>
              <a:t> milieu rural</a:t>
            </a:r>
          </a:p>
        </p:txBody>
      </p:sp>
      <p:sp>
        <p:nvSpPr>
          <p:cNvPr id="2" name="Titre 1"/>
          <p:cNvSpPr>
            <a:spLocks noGrp="1"/>
          </p:cNvSpPr>
          <p:nvPr>
            <p:ph type="title"/>
          </p:nvPr>
        </p:nvSpPr>
        <p:spPr/>
        <p:txBody>
          <a:bodyPr/>
          <a:lstStyle/>
          <a:p>
            <a:r>
              <a:rPr lang="fr-FR" dirty="0" smtClean="0"/>
              <a:t>Déterminants de l’hésitation vaccinale</a:t>
            </a:r>
            <a:endParaRPr lang="fr-FR" dirty="0"/>
          </a:p>
        </p:txBody>
      </p:sp>
      <p:pic>
        <p:nvPicPr>
          <p:cNvPr id="6" name="Image 5"/>
          <p:cNvPicPr>
            <a:picLocks noChangeAspect="1"/>
          </p:cNvPicPr>
          <p:nvPr/>
        </p:nvPicPr>
        <p:blipFill>
          <a:blip r:embed="rId2"/>
          <a:stretch>
            <a:fillRect/>
          </a:stretch>
        </p:blipFill>
        <p:spPr>
          <a:xfrm>
            <a:off x="6324413" y="73233"/>
            <a:ext cx="2819587" cy="6641693"/>
          </a:xfrm>
          <a:prstGeom prst="rect">
            <a:avLst/>
          </a:prstGeom>
        </p:spPr>
      </p:pic>
      <p:sp>
        <p:nvSpPr>
          <p:cNvPr id="7" name="Rectangle 6"/>
          <p:cNvSpPr/>
          <p:nvPr/>
        </p:nvSpPr>
        <p:spPr>
          <a:xfrm>
            <a:off x="268361" y="6284039"/>
            <a:ext cx="6056052" cy="553998"/>
          </a:xfrm>
          <a:prstGeom prst="rect">
            <a:avLst/>
          </a:prstGeom>
        </p:spPr>
        <p:txBody>
          <a:bodyPr wrap="square">
            <a:spAutoFit/>
          </a:bodyPr>
          <a:lstStyle/>
          <a:p>
            <a:r>
              <a:rPr lang="fr-FR" sz="1000" dirty="0">
                <a:solidFill>
                  <a:srgbClr val="212121"/>
                </a:solidFill>
              </a:rPr>
              <a:t>Vaux S, Gautier A, </a:t>
            </a:r>
            <a:r>
              <a:rPr lang="fr-FR" sz="1000" dirty="0" err="1">
                <a:solidFill>
                  <a:srgbClr val="212121"/>
                </a:solidFill>
              </a:rPr>
              <a:t>Nassany</a:t>
            </a:r>
            <a:r>
              <a:rPr lang="fr-FR" sz="1000" dirty="0">
                <a:solidFill>
                  <a:srgbClr val="212121"/>
                </a:solidFill>
              </a:rPr>
              <a:t> O, </a:t>
            </a:r>
            <a:r>
              <a:rPr lang="fr-FR" sz="1000" dirty="0" err="1">
                <a:solidFill>
                  <a:srgbClr val="212121"/>
                </a:solidFill>
              </a:rPr>
              <a:t>Bonmarin</a:t>
            </a:r>
            <a:r>
              <a:rPr lang="fr-FR" sz="1000" dirty="0">
                <a:solidFill>
                  <a:srgbClr val="212121"/>
                </a:solidFill>
              </a:rPr>
              <a:t> I. Vaccination </a:t>
            </a:r>
            <a:r>
              <a:rPr lang="fr-FR" sz="1000" dirty="0" err="1">
                <a:solidFill>
                  <a:srgbClr val="212121"/>
                </a:solidFill>
              </a:rPr>
              <a:t>acceptability</a:t>
            </a:r>
            <a:r>
              <a:rPr lang="fr-FR" sz="1000" dirty="0">
                <a:solidFill>
                  <a:srgbClr val="212121"/>
                </a:solidFill>
              </a:rPr>
              <a:t> in the French </a:t>
            </a:r>
            <a:r>
              <a:rPr lang="fr-FR" sz="1000" dirty="0" err="1">
                <a:solidFill>
                  <a:srgbClr val="212121"/>
                </a:solidFill>
              </a:rPr>
              <a:t>general</a:t>
            </a:r>
            <a:r>
              <a:rPr lang="fr-FR" sz="1000" dirty="0">
                <a:solidFill>
                  <a:srgbClr val="212121"/>
                </a:solidFill>
              </a:rPr>
              <a:t> population and </a:t>
            </a:r>
            <a:r>
              <a:rPr lang="fr-FR" sz="1000" dirty="0" err="1">
                <a:solidFill>
                  <a:srgbClr val="212121"/>
                </a:solidFill>
              </a:rPr>
              <a:t>related</a:t>
            </a:r>
            <a:r>
              <a:rPr lang="fr-FR" sz="1000" dirty="0">
                <a:solidFill>
                  <a:srgbClr val="212121"/>
                </a:solidFill>
              </a:rPr>
              <a:t> </a:t>
            </a:r>
            <a:r>
              <a:rPr lang="fr-FR" sz="1000" dirty="0" err="1">
                <a:solidFill>
                  <a:srgbClr val="212121"/>
                </a:solidFill>
              </a:rPr>
              <a:t>determinants</a:t>
            </a:r>
            <a:r>
              <a:rPr lang="fr-FR" sz="1000" dirty="0">
                <a:solidFill>
                  <a:srgbClr val="212121"/>
                </a:solidFill>
              </a:rPr>
              <a:t>, 2000-2021. Vaccine. 2023 </a:t>
            </a:r>
            <a:r>
              <a:rPr lang="fr-FR" sz="1000" dirty="0" err="1">
                <a:solidFill>
                  <a:srgbClr val="212121"/>
                </a:solidFill>
              </a:rPr>
              <a:t>Oct</a:t>
            </a:r>
            <a:r>
              <a:rPr lang="fr-FR" sz="1000" dirty="0">
                <a:solidFill>
                  <a:srgbClr val="212121"/>
                </a:solidFill>
              </a:rPr>
              <a:t> 6;41(42):6281-6290. </a:t>
            </a:r>
            <a:r>
              <a:rPr lang="fr-FR" sz="1000" dirty="0" err="1">
                <a:solidFill>
                  <a:srgbClr val="212121"/>
                </a:solidFill>
              </a:rPr>
              <a:t>doi</a:t>
            </a:r>
            <a:r>
              <a:rPr lang="fr-FR" sz="1000" dirty="0">
                <a:solidFill>
                  <a:srgbClr val="212121"/>
                </a:solidFill>
              </a:rPr>
              <a:t>: 10.1016/j.vaccine.2023.08.062. </a:t>
            </a:r>
            <a:r>
              <a:rPr lang="fr-FR" sz="1000" dirty="0" err="1">
                <a:solidFill>
                  <a:srgbClr val="212121"/>
                </a:solidFill>
              </a:rPr>
              <a:t>Epub</a:t>
            </a:r>
            <a:r>
              <a:rPr lang="fr-FR" sz="1000" dirty="0">
                <a:solidFill>
                  <a:srgbClr val="212121"/>
                </a:solidFill>
              </a:rPr>
              <a:t> 2023 Sep 5. PMID: 37673718.</a:t>
            </a:r>
            <a:endParaRPr lang="fr-FR" sz="1000" dirty="0"/>
          </a:p>
        </p:txBody>
      </p:sp>
    </p:spTree>
    <p:extLst>
      <p:ext uri="{BB962C8B-B14F-4D97-AF65-F5344CB8AC3E}">
        <p14:creationId xmlns:p14="http://schemas.microsoft.com/office/powerpoint/2010/main" val="3259353123"/>
      </p:ext>
    </p:extLst>
  </p:cSld>
  <p:clrMapOvr>
    <a:masterClrMapping/>
  </p:clrMapOvr>
  <p:transition spd="med"/>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p:txBody>
          <a:bodyPr/>
          <a:lstStyle/>
          <a:p>
            <a:endParaRPr lang="fr-FR" dirty="0"/>
          </a:p>
        </p:txBody>
      </p:sp>
      <p:sp>
        <p:nvSpPr>
          <p:cNvPr id="2" name="Titre 1"/>
          <p:cNvSpPr>
            <a:spLocks noGrp="1"/>
          </p:cNvSpPr>
          <p:nvPr>
            <p:ph type="title"/>
          </p:nvPr>
        </p:nvSpPr>
        <p:spPr/>
        <p:txBody>
          <a:bodyPr/>
          <a:lstStyle/>
          <a:p>
            <a:r>
              <a:rPr lang="fr-FR" dirty="0"/>
              <a:t>Déterminants de l’hésitation vaccinale</a:t>
            </a:r>
          </a:p>
        </p:txBody>
      </p:sp>
      <p:pic>
        <p:nvPicPr>
          <p:cNvPr id="5" name="Image 4"/>
          <p:cNvPicPr>
            <a:picLocks noChangeAspect="1"/>
          </p:cNvPicPr>
          <p:nvPr/>
        </p:nvPicPr>
        <p:blipFill>
          <a:blip r:embed="rId2"/>
          <a:stretch>
            <a:fillRect/>
          </a:stretch>
        </p:blipFill>
        <p:spPr>
          <a:xfrm>
            <a:off x="185093" y="1618360"/>
            <a:ext cx="8735042" cy="3762162"/>
          </a:xfrm>
          <a:prstGeom prst="rect">
            <a:avLst/>
          </a:prstGeom>
        </p:spPr>
      </p:pic>
      <p:sp>
        <p:nvSpPr>
          <p:cNvPr id="7" name="Rectangle 6"/>
          <p:cNvSpPr/>
          <p:nvPr/>
        </p:nvSpPr>
        <p:spPr>
          <a:xfrm>
            <a:off x="268361" y="6285911"/>
            <a:ext cx="8607278" cy="400110"/>
          </a:xfrm>
          <a:prstGeom prst="rect">
            <a:avLst/>
          </a:prstGeom>
        </p:spPr>
        <p:txBody>
          <a:bodyPr wrap="square">
            <a:spAutoFit/>
          </a:bodyPr>
          <a:lstStyle/>
          <a:p>
            <a:r>
              <a:rPr lang="fr-FR" sz="1000" dirty="0">
                <a:solidFill>
                  <a:srgbClr val="212121"/>
                </a:solidFill>
              </a:rPr>
              <a:t>Vaux S, Gautier A, </a:t>
            </a:r>
            <a:r>
              <a:rPr lang="fr-FR" sz="1000" dirty="0" err="1">
                <a:solidFill>
                  <a:srgbClr val="212121"/>
                </a:solidFill>
              </a:rPr>
              <a:t>Nassany</a:t>
            </a:r>
            <a:r>
              <a:rPr lang="fr-FR" sz="1000" dirty="0">
                <a:solidFill>
                  <a:srgbClr val="212121"/>
                </a:solidFill>
              </a:rPr>
              <a:t> O, </a:t>
            </a:r>
            <a:r>
              <a:rPr lang="fr-FR" sz="1000" dirty="0" err="1">
                <a:solidFill>
                  <a:srgbClr val="212121"/>
                </a:solidFill>
              </a:rPr>
              <a:t>Bonmarin</a:t>
            </a:r>
            <a:r>
              <a:rPr lang="fr-FR" sz="1000" dirty="0">
                <a:solidFill>
                  <a:srgbClr val="212121"/>
                </a:solidFill>
              </a:rPr>
              <a:t> I. Vaccination </a:t>
            </a:r>
            <a:r>
              <a:rPr lang="fr-FR" sz="1000" dirty="0" err="1">
                <a:solidFill>
                  <a:srgbClr val="212121"/>
                </a:solidFill>
              </a:rPr>
              <a:t>acceptability</a:t>
            </a:r>
            <a:r>
              <a:rPr lang="fr-FR" sz="1000" dirty="0">
                <a:solidFill>
                  <a:srgbClr val="212121"/>
                </a:solidFill>
              </a:rPr>
              <a:t> in the French </a:t>
            </a:r>
            <a:r>
              <a:rPr lang="fr-FR" sz="1000" dirty="0" err="1">
                <a:solidFill>
                  <a:srgbClr val="212121"/>
                </a:solidFill>
              </a:rPr>
              <a:t>general</a:t>
            </a:r>
            <a:r>
              <a:rPr lang="fr-FR" sz="1000" dirty="0">
                <a:solidFill>
                  <a:srgbClr val="212121"/>
                </a:solidFill>
              </a:rPr>
              <a:t> population and </a:t>
            </a:r>
            <a:r>
              <a:rPr lang="fr-FR" sz="1000" dirty="0" err="1">
                <a:solidFill>
                  <a:srgbClr val="212121"/>
                </a:solidFill>
              </a:rPr>
              <a:t>related</a:t>
            </a:r>
            <a:r>
              <a:rPr lang="fr-FR" sz="1000" dirty="0">
                <a:solidFill>
                  <a:srgbClr val="212121"/>
                </a:solidFill>
              </a:rPr>
              <a:t> </a:t>
            </a:r>
            <a:r>
              <a:rPr lang="fr-FR" sz="1000" dirty="0" err="1">
                <a:solidFill>
                  <a:srgbClr val="212121"/>
                </a:solidFill>
              </a:rPr>
              <a:t>determinants</a:t>
            </a:r>
            <a:r>
              <a:rPr lang="fr-FR" sz="1000" dirty="0">
                <a:solidFill>
                  <a:srgbClr val="212121"/>
                </a:solidFill>
              </a:rPr>
              <a:t>, 2000-2021. Vaccine. 2023 </a:t>
            </a:r>
            <a:r>
              <a:rPr lang="fr-FR" sz="1000" dirty="0" err="1">
                <a:solidFill>
                  <a:srgbClr val="212121"/>
                </a:solidFill>
              </a:rPr>
              <a:t>Oct</a:t>
            </a:r>
            <a:r>
              <a:rPr lang="fr-FR" sz="1000" dirty="0">
                <a:solidFill>
                  <a:srgbClr val="212121"/>
                </a:solidFill>
              </a:rPr>
              <a:t> 6;41(42):6281-6290. </a:t>
            </a:r>
            <a:r>
              <a:rPr lang="fr-FR" sz="1000" dirty="0" err="1">
                <a:solidFill>
                  <a:srgbClr val="212121"/>
                </a:solidFill>
              </a:rPr>
              <a:t>doi</a:t>
            </a:r>
            <a:r>
              <a:rPr lang="fr-FR" sz="1000" dirty="0">
                <a:solidFill>
                  <a:srgbClr val="212121"/>
                </a:solidFill>
              </a:rPr>
              <a:t>: 10.1016/j.vaccine.2023.08.062. </a:t>
            </a:r>
            <a:r>
              <a:rPr lang="fr-FR" sz="1000" dirty="0" err="1">
                <a:solidFill>
                  <a:srgbClr val="212121"/>
                </a:solidFill>
              </a:rPr>
              <a:t>Epub</a:t>
            </a:r>
            <a:r>
              <a:rPr lang="fr-FR" sz="1000" dirty="0">
                <a:solidFill>
                  <a:srgbClr val="212121"/>
                </a:solidFill>
              </a:rPr>
              <a:t> 2023 Sep 5. PMID: 37673718.</a:t>
            </a:r>
            <a:endParaRPr lang="fr-FR" sz="1000" dirty="0"/>
          </a:p>
        </p:txBody>
      </p:sp>
    </p:spTree>
    <p:extLst>
      <p:ext uri="{BB962C8B-B14F-4D97-AF65-F5344CB8AC3E}">
        <p14:creationId xmlns:p14="http://schemas.microsoft.com/office/powerpoint/2010/main" val="1014481433"/>
      </p:ext>
    </p:extLst>
  </p:cSld>
  <p:clrMapOvr>
    <a:masterClrMapping/>
  </p:clrMapOvr>
  <p:transition spd="med"/>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p:txBody>
          <a:bodyPr/>
          <a:lstStyle/>
          <a:p>
            <a:endParaRPr lang="fr-FR" dirty="0"/>
          </a:p>
        </p:txBody>
      </p:sp>
      <p:sp>
        <p:nvSpPr>
          <p:cNvPr id="2" name="Titre 1"/>
          <p:cNvSpPr>
            <a:spLocks noGrp="1"/>
          </p:cNvSpPr>
          <p:nvPr>
            <p:ph type="title"/>
          </p:nvPr>
        </p:nvSpPr>
        <p:spPr/>
        <p:txBody>
          <a:bodyPr/>
          <a:lstStyle/>
          <a:p>
            <a:r>
              <a:rPr lang="fr-FR" dirty="0"/>
              <a:t>Déterminants de l’hésitation vaccinale</a:t>
            </a:r>
          </a:p>
        </p:txBody>
      </p:sp>
      <p:pic>
        <p:nvPicPr>
          <p:cNvPr id="4" name="Image 3"/>
          <p:cNvPicPr>
            <a:picLocks noChangeAspect="1"/>
          </p:cNvPicPr>
          <p:nvPr/>
        </p:nvPicPr>
        <p:blipFill>
          <a:blip r:embed="rId2"/>
          <a:stretch>
            <a:fillRect/>
          </a:stretch>
        </p:blipFill>
        <p:spPr>
          <a:xfrm>
            <a:off x="352218" y="1617043"/>
            <a:ext cx="8368270" cy="4019827"/>
          </a:xfrm>
          <a:prstGeom prst="rect">
            <a:avLst/>
          </a:prstGeom>
        </p:spPr>
      </p:pic>
      <p:sp>
        <p:nvSpPr>
          <p:cNvPr id="7" name="Rectangle 6"/>
          <p:cNvSpPr/>
          <p:nvPr/>
        </p:nvSpPr>
        <p:spPr>
          <a:xfrm>
            <a:off x="500514" y="6115117"/>
            <a:ext cx="8382989" cy="430887"/>
          </a:xfrm>
          <a:prstGeom prst="rect">
            <a:avLst/>
          </a:prstGeom>
        </p:spPr>
        <p:txBody>
          <a:bodyPr wrap="square">
            <a:spAutoFit/>
          </a:bodyPr>
          <a:lstStyle/>
          <a:p>
            <a:r>
              <a:rPr lang="fr-FR" sz="1100" dirty="0">
                <a:solidFill>
                  <a:srgbClr val="212121"/>
                </a:solidFill>
              </a:rPr>
              <a:t>Vaux S, Gautier A, </a:t>
            </a:r>
            <a:r>
              <a:rPr lang="fr-FR" sz="1100" dirty="0" err="1">
                <a:solidFill>
                  <a:srgbClr val="212121"/>
                </a:solidFill>
              </a:rPr>
              <a:t>Nassany</a:t>
            </a:r>
            <a:r>
              <a:rPr lang="fr-FR" sz="1100" dirty="0">
                <a:solidFill>
                  <a:srgbClr val="212121"/>
                </a:solidFill>
              </a:rPr>
              <a:t> O, </a:t>
            </a:r>
            <a:r>
              <a:rPr lang="fr-FR" sz="1100" dirty="0" err="1">
                <a:solidFill>
                  <a:srgbClr val="212121"/>
                </a:solidFill>
              </a:rPr>
              <a:t>Bonmarin</a:t>
            </a:r>
            <a:r>
              <a:rPr lang="fr-FR" sz="1100" dirty="0">
                <a:solidFill>
                  <a:srgbClr val="212121"/>
                </a:solidFill>
              </a:rPr>
              <a:t> I. Vaccination </a:t>
            </a:r>
            <a:r>
              <a:rPr lang="fr-FR" sz="1100" dirty="0" err="1">
                <a:solidFill>
                  <a:srgbClr val="212121"/>
                </a:solidFill>
              </a:rPr>
              <a:t>acceptability</a:t>
            </a:r>
            <a:r>
              <a:rPr lang="fr-FR" sz="1100" dirty="0">
                <a:solidFill>
                  <a:srgbClr val="212121"/>
                </a:solidFill>
              </a:rPr>
              <a:t> in the French </a:t>
            </a:r>
            <a:r>
              <a:rPr lang="fr-FR" sz="1100" dirty="0" err="1">
                <a:solidFill>
                  <a:srgbClr val="212121"/>
                </a:solidFill>
              </a:rPr>
              <a:t>general</a:t>
            </a:r>
            <a:r>
              <a:rPr lang="fr-FR" sz="1100" dirty="0">
                <a:solidFill>
                  <a:srgbClr val="212121"/>
                </a:solidFill>
              </a:rPr>
              <a:t> population and </a:t>
            </a:r>
            <a:r>
              <a:rPr lang="fr-FR" sz="1100" dirty="0" err="1">
                <a:solidFill>
                  <a:srgbClr val="212121"/>
                </a:solidFill>
              </a:rPr>
              <a:t>related</a:t>
            </a:r>
            <a:r>
              <a:rPr lang="fr-FR" sz="1100" dirty="0">
                <a:solidFill>
                  <a:srgbClr val="212121"/>
                </a:solidFill>
              </a:rPr>
              <a:t> </a:t>
            </a:r>
            <a:r>
              <a:rPr lang="fr-FR" sz="1100" dirty="0" err="1">
                <a:solidFill>
                  <a:srgbClr val="212121"/>
                </a:solidFill>
              </a:rPr>
              <a:t>determinants</a:t>
            </a:r>
            <a:r>
              <a:rPr lang="fr-FR" sz="1100" dirty="0">
                <a:solidFill>
                  <a:srgbClr val="212121"/>
                </a:solidFill>
              </a:rPr>
              <a:t>, 2000-2021. Vaccine. 2023 </a:t>
            </a:r>
            <a:r>
              <a:rPr lang="fr-FR" sz="1100" dirty="0" err="1">
                <a:solidFill>
                  <a:srgbClr val="212121"/>
                </a:solidFill>
              </a:rPr>
              <a:t>Oct</a:t>
            </a:r>
            <a:r>
              <a:rPr lang="fr-FR" sz="1100" dirty="0">
                <a:solidFill>
                  <a:srgbClr val="212121"/>
                </a:solidFill>
              </a:rPr>
              <a:t> 6;41(42):6281-6290. </a:t>
            </a:r>
            <a:r>
              <a:rPr lang="fr-FR" sz="1100" dirty="0" err="1">
                <a:solidFill>
                  <a:srgbClr val="212121"/>
                </a:solidFill>
              </a:rPr>
              <a:t>doi</a:t>
            </a:r>
            <a:r>
              <a:rPr lang="fr-FR" sz="1100" dirty="0">
                <a:solidFill>
                  <a:srgbClr val="212121"/>
                </a:solidFill>
              </a:rPr>
              <a:t>: 10.1016/j.vaccine.2023.08.062. </a:t>
            </a:r>
            <a:r>
              <a:rPr lang="fr-FR" sz="1100" dirty="0" err="1">
                <a:solidFill>
                  <a:srgbClr val="212121"/>
                </a:solidFill>
              </a:rPr>
              <a:t>Epub</a:t>
            </a:r>
            <a:r>
              <a:rPr lang="fr-FR" sz="1100" dirty="0">
                <a:solidFill>
                  <a:srgbClr val="212121"/>
                </a:solidFill>
              </a:rPr>
              <a:t> 2023 Sep 5. PMID: 37673718.</a:t>
            </a:r>
            <a:endParaRPr lang="fr-FR" sz="1100" dirty="0"/>
          </a:p>
        </p:txBody>
      </p:sp>
      <p:sp>
        <p:nvSpPr>
          <p:cNvPr id="6" name="ZoneTexte 5"/>
          <p:cNvSpPr txBox="1"/>
          <p:nvPr/>
        </p:nvSpPr>
        <p:spPr>
          <a:xfrm>
            <a:off x="5946808" y="3020936"/>
            <a:ext cx="1535032" cy="307773"/>
          </a:xfrm>
          <a:prstGeom prst="rect">
            <a:avLst/>
          </a:prstGeom>
          <a:solidFill>
            <a:schemeClr val="accent4">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FR" sz="1400" b="0" i="0" u="none" strike="noStrike" cap="none" spc="0" normalizeH="0" baseline="0" dirty="0" smtClean="0">
                <a:ln>
                  <a:noFill/>
                </a:ln>
                <a:solidFill>
                  <a:srgbClr val="002448"/>
                </a:solidFill>
                <a:effectLst/>
                <a:uFillTx/>
                <a:latin typeface="+mj-lt"/>
                <a:ea typeface="+mj-ea"/>
                <a:cs typeface="+mj-cs"/>
                <a:sym typeface="Calibri"/>
              </a:rPr>
              <a:t>Hésitants vaccinaux</a:t>
            </a:r>
            <a:endParaRPr kumimoji="0" lang="fr-FR" sz="1400" b="0" i="0" u="none" strike="noStrike" cap="none" spc="0" normalizeH="0" baseline="0" dirty="0">
              <a:ln>
                <a:noFill/>
              </a:ln>
              <a:solidFill>
                <a:srgbClr val="002448"/>
              </a:solidFill>
              <a:effectLst/>
              <a:uFillTx/>
              <a:latin typeface="+mj-lt"/>
              <a:ea typeface="+mj-ea"/>
              <a:cs typeface="+mj-cs"/>
              <a:sym typeface="Calibri"/>
            </a:endParaRPr>
          </a:p>
        </p:txBody>
      </p:sp>
      <p:cxnSp>
        <p:nvCxnSpPr>
          <p:cNvPr id="9" name="Connecteur droit avec flèche 8"/>
          <p:cNvCxnSpPr>
            <a:stCxn id="6" idx="3"/>
          </p:cNvCxnSpPr>
          <p:nvPr/>
        </p:nvCxnSpPr>
        <p:spPr>
          <a:xfrm>
            <a:off x="7481840" y="3174823"/>
            <a:ext cx="554720" cy="124638"/>
          </a:xfrm>
          <a:prstGeom prst="straightConnector1">
            <a:avLst/>
          </a:prstGeom>
          <a:noFill/>
          <a:ln w="12700" cap="flat">
            <a:solidFill>
              <a:srgbClr val="002448"/>
            </a:solidFill>
            <a:prstDash val="solid"/>
            <a:round/>
            <a:tailEnd type="triangle"/>
          </a:ln>
          <a:effectLst/>
          <a:sp3d/>
        </p:spPr>
        <p:style>
          <a:lnRef idx="0">
            <a:scrgbClr r="0" g="0" b="0"/>
          </a:lnRef>
          <a:fillRef idx="0">
            <a:scrgbClr r="0" g="0" b="0"/>
          </a:fillRef>
          <a:effectRef idx="0">
            <a:scrgbClr r="0" g="0" b="0"/>
          </a:effectRef>
          <a:fontRef idx="none"/>
        </p:style>
      </p:cxnSp>
      <p:sp>
        <p:nvSpPr>
          <p:cNvPr id="16" name="ZoneTexte 15"/>
          <p:cNvSpPr txBox="1"/>
          <p:nvPr/>
        </p:nvSpPr>
        <p:spPr>
          <a:xfrm>
            <a:off x="6184592" y="2050819"/>
            <a:ext cx="1528620" cy="307773"/>
          </a:xfrm>
          <a:prstGeom prst="rect">
            <a:avLst/>
          </a:prstGeom>
          <a:solidFill>
            <a:schemeClr val="accent2">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FR" sz="1400" b="0" i="0" u="none" strike="noStrike" cap="none" spc="0" normalizeH="0" baseline="0" dirty="0" smtClean="0">
                <a:ln>
                  <a:noFill/>
                </a:ln>
                <a:solidFill>
                  <a:srgbClr val="002448"/>
                </a:solidFill>
                <a:effectLst/>
                <a:uFillTx/>
                <a:latin typeface="+mj-lt"/>
                <a:ea typeface="+mj-ea"/>
                <a:cs typeface="+mj-cs"/>
                <a:sym typeface="Calibri"/>
              </a:rPr>
              <a:t>Réticents vaccinaux</a:t>
            </a:r>
            <a:endParaRPr kumimoji="0" lang="fr-FR" sz="1400" b="0" i="0" u="none" strike="noStrike" cap="none" spc="0" normalizeH="0" baseline="0" dirty="0">
              <a:ln>
                <a:noFill/>
              </a:ln>
              <a:solidFill>
                <a:srgbClr val="002448"/>
              </a:solidFill>
              <a:effectLst/>
              <a:uFillTx/>
              <a:latin typeface="+mj-lt"/>
              <a:ea typeface="+mj-ea"/>
              <a:cs typeface="+mj-cs"/>
              <a:sym typeface="Calibri"/>
            </a:endParaRPr>
          </a:p>
        </p:txBody>
      </p:sp>
      <p:sp>
        <p:nvSpPr>
          <p:cNvPr id="17" name="Rectangle à coins arrondis 16"/>
          <p:cNvSpPr/>
          <p:nvPr/>
        </p:nvSpPr>
        <p:spPr>
          <a:xfrm>
            <a:off x="8036560" y="2626361"/>
            <a:ext cx="431800" cy="1346200"/>
          </a:xfrm>
          <a:prstGeom prst="roundRect">
            <a:avLst/>
          </a:prstGeom>
          <a:noFill/>
          <a:ln w="12700" cap="flat">
            <a:solidFill>
              <a:srgbClr val="002448"/>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fr-FR" sz="1800" b="0" i="0" u="none" strike="noStrike" cap="none" spc="0" normalizeH="0" baseline="0">
              <a:ln>
                <a:noFill/>
              </a:ln>
              <a:solidFill>
                <a:srgbClr val="000000"/>
              </a:solidFill>
              <a:effectLst/>
              <a:uFillTx/>
              <a:latin typeface="+mj-lt"/>
              <a:ea typeface="+mj-ea"/>
              <a:cs typeface="+mj-cs"/>
              <a:sym typeface="Calibri"/>
            </a:endParaRPr>
          </a:p>
        </p:txBody>
      </p:sp>
      <p:cxnSp>
        <p:nvCxnSpPr>
          <p:cNvPr id="18" name="Connecteur droit avec flèche 17"/>
          <p:cNvCxnSpPr>
            <a:stCxn id="16" idx="3"/>
          </p:cNvCxnSpPr>
          <p:nvPr/>
        </p:nvCxnSpPr>
        <p:spPr>
          <a:xfrm>
            <a:off x="7713212" y="2204706"/>
            <a:ext cx="419868" cy="377634"/>
          </a:xfrm>
          <a:prstGeom prst="straightConnector1">
            <a:avLst/>
          </a:prstGeom>
          <a:noFill/>
          <a:ln w="12700" cap="flat">
            <a:solidFill>
              <a:srgbClr val="002448"/>
            </a:solidFill>
            <a:prstDash val="solid"/>
            <a:round/>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1738468121"/>
      </p:ext>
    </p:extLst>
  </p:cSld>
  <p:clrMapOvr>
    <a:masterClrMapping/>
  </p:clrMapOvr>
  <p:transition spd="med"/>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Controverses autour des vaccins</a:t>
            </a:r>
            <a:endParaRPr lang="fr-FR" dirty="0"/>
          </a:p>
        </p:txBody>
      </p:sp>
      <p:sp>
        <p:nvSpPr>
          <p:cNvPr id="3" name="Espace réservé du texte 2"/>
          <p:cNvSpPr>
            <a:spLocks noGrp="1"/>
          </p:cNvSpPr>
          <p:nvPr>
            <p:ph type="body" sz="quarter" idx="1"/>
          </p:nvPr>
        </p:nvSpPr>
        <p:spPr/>
        <p:txBody>
          <a:bodyPr/>
          <a:lstStyle/>
          <a:p>
            <a:r>
              <a:rPr lang="fr-FR" dirty="0" smtClean="0"/>
              <a:t>Info ou intox ?</a:t>
            </a:r>
            <a:endParaRPr lang="fr-FR" dirty="0"/>
          </a:p>
        </p:txBody>
      </p:sp>
    </p:spTree>
    <p:extLst>
      <p:ext uri="{BB962C8B-B14F-4D97-AF65-F5344CB8AC3E}">
        <p14:creationId xmlns:p14="http://schemas.microsoft.com/office/powerpoint/2010/main" val="2671518532"/>
      </p:ext>
    </p:extLst>
  </p:cSld>
  <p:clrMapOvr>
    <a:masterClrMapping/>
  </p:clrMapOvr>
  <p:transition spd="med"/>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Controverses sur les </a:t>
            </a:r>
            <a:r>
              <a:rPr lang="fr-FR" dirty="0" smtClean="0"/>
              <a:t>vaccins</a:t>
            </a:r>
            <a:endParaRPr dirty="0"/>
          </a:p>
        </p:txBody>
      </p:sp>
      <p:sp>
        <p:nvSpPr>
          <p:cNvPr id="3" name="Content Placeholder 2"/>
          <p:cNvSpPr>
            <a:spLocks noGrp="1"/>
          </p:cNvSpPr>
          <p:nvPr>
            <p:ph idx="1"/>
          </p:nvPr>
        </p:nvSpPr>
        <p:spPr/>
        <p:txBody>
          <a:bodyPr/>
          <a:lstStyle/>
          <a:p>
            <a:pPr marL="0" indent="0">
              <a:buNone/>
            </a:pPr>
            <a:r>
              <a:rPr lang="fr-FR" i="1" dirty="0" smtClean="0"/>
              <a:t>«  Les </a:t>
            </a:r>
            <a:r>
              <a:rPr lang="fr-FR" i="1" dirty="0"/>
              <a:t>vaccins contribuent à l’apparition de </a:t>
            </a:r>
            <a:r>
              <a:rPr lang="fr-FR" i="1" dirty="0" smtClean="0"/>
              <a:t>maladies »</a:t>
            </a:r>
            <a:endParaRPr lang="fr-FR" i="1" dirty="0"/>
          </a:p>
          <a:p>
            <a:endParaRPr lang="fr-FR" dirty="0" smtClean="0"/>
          </a:p>
          <a:p>
            <a:r>
              <a:rPr lang="fr-FR" u="sng" dirty="0" smtClean="0"/>
              <a:t>Hépatite B et sclérose en plaques</a:t>
            </a:r>
            <a:endParaRPr u="sng" dirty="0"/>
          </a:p>
        </p:txBody>
      </p:sp>
      <p:grpSp>
        <p:nvGrpSpPr>
          <p:cNvPr id="4" name="object 2"/>
          <p:cNvGrpSpPr/>
          <p:nvPr/>
        </p:nvGrpSpPr>
        <p:grpSpPr>
          <a:xfrm>
            <a:off x="329591" y="2558111"/>
            <a:ext cx="5396411" cy="4126987"/>
            <a:chOff x="1867516" y="1264729"/>
            <a:chExt cx="7402195" cy="5310505"/>
          </a:xfrm>
        </p:grpSpPr>
        <p:pic>
          <p:nvPicPr>
            <p:cNvPr id="5" name="object 3"/>
            <p:cNvPicPr/>
            <p:nvPr/>
          </p:nvPicPr>
          <p:blipFill>
            <a:blip r:embed="rId2" cstate="print"/>
            <a:stretch>
              <a:fillRect/>
            </a:stretch>
          </p:blipFill>
          <p:spPr>
            <a:xfrm>
              <a:off x="1867516" y="1341119"/>
              <a:ext cx="7246003" cy="5234107"/>
            </a:xfrm>
            <a:prstGeom prst="rect">
              <a:avLst/>
            </a:prstGeom>
          </p:spPr>
        </p:pic>
        <p:sp>
          <p:nvSpPr>
            <p:cNvPr id="6" name="object 4"/>
            <p:cNvSpPr/>
            <p:nvPr/>
          </p:nvSpPr>
          <p:spPr>
            <a:xfrm>
              <a:off x="7607808" y="1269491"/>
              <a:ext cx="1656714" cy="2016760"/>
            </a:xfrm>
            <a:custGeom>
              <a:avLst/>
              <a:gdLst/>
              <a:ahLst/>
              <a:cxnLst/>
              <a:rect l="l" t="t" r="r" b="b"/>
              <a:pathLst>
                <a:path w="1656715" h="2016760">
                  <a:moveTo>
                    <a:pt x="1656588" y="0"/>
                  </a:moveTo>
                  <a:lnTo>
                    <a:pt x="0" y="0"/>
                  </a:lnTo>
                  <a:lnTo>
                    <a:pt x="0" y="2016252"/>
                  </a:lnTo>
                  <a:lnTo>
                    <a:pt x="1656588" y="2016252"/>
                  </a:lnTo>
                  <a:lnTo>
                    <a:pt x="1656588" y="0"/>
                  </a:lnTo>
                  <a:close/>
                </a:path>
              </a:pathLst>
            </a:custGeom>
            <a:solidFill>
              <a:srgbClr val="FFFFFF"/>
            </a:solidFill>
          </p:spPr>
          <p:txBody>
            <a:bodyPr wrap="square" lIns="0" tIns="0" rIns="0" bIns="0" rtlCol="0"/>
            <a:lstStyle/>
            <a:p>
              <a:endParaRPr/>
            </a:p>
          </p:txBody>
        </p:sp>
        <p:sp>
          <p:nvSpPr>
            <p:cNvPr id="7" name="object 5"/>
            <p:cNvSpPr/>
            <p:nvPr/>
          </p:nvSpPr>
          <p:spPr>
            <a:xfrm>
              <a:off x="7607808" y="1269491"/>
              <a:ext cx="1656714" cy="2016760"/>
            </a:xfrm>
            <a:custGeom>
              <a:avLst/>
              <a:gdLst/>
              <a:ahLst/>
              <a:cxnLst/>
              <a:rect l="l" t="t" r="r" b="b"/>
              <a:pathLst>
                <a:path w="1656715" h="2016760">
                  <a:moveTo>
                    <a:pt x="0" y="2016252"/>
                  </a:moveTo>
                  <a:lnTo>
                    <a:pt x="1656588" y="2016252"/>
                  </a:lnTo>
                  <a:lnTo>
                    <a:pt x="1656588" y="0"/>
                  </a:lnTo>
                  <a:lnTo>
                    <a:pt x="0" y="0"/>
                  </a:lnTo>
                  <a:lnTo>
                    <a:pt x="0" y="2016252"/>
                  </a:lnTo>
                  <a:close/>
                </a:path>
              </a:pathLst>
            </a:custGeom>
            <a:ln w="9524">
              <a:solidFill>
                <a:srgbClr val="FFFFFF"/>
              </a:solidFill>
            </a:ln>
          </p:spPr>
          <p:txBody>
            <a:bodyPr wrap="square" lIns="0" tIns="0" rIns="0" bIns="0" rtlCol="0"/>
            <a:lstStyle/>
            <a:p>
              <a:endParaRPr/>
            </a:p>
          </p:txBody>
        </p:sp>
      </p:grpSp>
      <p:sp>
        <p:nvSpPr>
          <p:cNvPr id="11" name="ZoneTexte 10"/>
          <p:cNvSpPr txBox="1"/>
          <p:nvPr/>
        </p:nvSpPr>
        <p:spPr>
          <a:xfrm>
            <a:off x="3048000" y="2738104"/>
            <a:ext cx="1698538" cy="369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FR" sz="1800" b="0" i="0" u="none" strike="noStrike" cap="none" spc="0" normalizeH="0" baseline="0" dirty="0" smtClean="0">
                <a:ln>
                  <a:noFill/>
                </a:ln>
                <a:solidFill>
                  <a:srgbClr val="000000"/>
                </a:solidFill>
                <a:effectLst/>
                <a:uFillTx/>
                <a:latin typeface="+mj-lt"/>
                <a:ea typeface="+mj-ea"/>
                <a:cs typeface="+mj-cs"/>
                <a:sym typeface="Calibri"/>
              </a:rPr>
              <a:t>1</a:t>
            </a:r>
            <a:r>
              <a:rPr kumimoji="0" lang="fr-FR" sz="1800" b="0" i="0" u="none" strike="noStrike" cap="none" spc="0" normalizeH="0" baseline="30000" dirty="0" smtClean="0">
                <a:ln>
                  <a:noFill/>
                </a:ln>
                <a:solidFill>
                  <a:srgbClr val="000000"/>
                </a:solidFill>
                <a:effectLst/>
                <a:uFillTx/>
                <a:latin typeface="+mj-lt"/>
                <a:ea typeface="+mj-ea"/>
                <a:cs typeface="+mj-cs"/>
                <a:sym typeface="Calibri"/>
              </a:rPr>
              <a:t>ères</a:t>
            </a:r>
            <a:r>
              <a:rPr kumimoji="0" lang="fr-FR" sz="1800" b="0" i="0" u="none" strike="noStrike" cap="none" spc="0" normalizeH="0" baseline="0" dirty="0" smtClean="0">
                <a:ln>
                  <a:noFill/>
                </a:ln>
                <a:solidFill>
                  <a:srgbClr val="000000"/>
                </a:solidFill>
                <a:effectLst/>
                <a:uFillTx/>
                <a:latin typeface="+mj-lt"/>
                <a:ea typeface="+mj-ea"/>
                <a:cs typeface="+mj-cs"/>
                <a:sym typeface="Calibri"/>
              </a:rPr>
              <a:t> notifications</a:t>
            </a:r>
            <a:endParaRPr kumimoji="0" lang="fr-FR" sz="1800" b="0" i="0" u="none" strike="noStrike" cap="none" spc="0" normalizeH="0" baseline="0" dirty="0">
              <a:ln>
                <a:noFill/>
              </a:ln>
              <a:solidFill>
                <a:srgbClr val="000000"/>
              </a:solidFill>
              <a:effectLst/>
              <a:uFillTx/>
              <a:latin typeface="+mj-lt"/>
              <a:ea typeface="+mj-ea"/>
              <a:cs typeface="+mj-cs"/>
              <a:sym typeface="Calibri"/>
            </a:endParaRPr>
          </a:p>
        </p:txBody>
      </p:sp>
      <p:cxnSp>
        <p:nvCxnSpPr>
          <p:cNvPr id="13" name="Connecteur droit avec flèche 12"/>
          <p:cNvCxnSpPr/>
          <p:nvPr/>
        </p:nvCxnSpPr>
        <p:spPr>
          <a:xfrm>
            <a:off x="3449016" y="3107432"/>
            <a:ext cx="0" cy="238029"/>
          </a:xfrm>
          <a:prstGeom prst="straightConnector1">
            <a:avLst/>
          </a:prstGeom>
          <a:noFill/>
          <a:ln w="25400" cap="flat">
            <a:solidFill>
              <a:schemeClr val="accent1"/>
            </a:solidFill>
            <a:prstDash val="solid"/>
            <a:round/>
            <a:tailEnd type="triangle"/>
          </a:ln>
          <a:effectLst/>
          <a:sp3d/>
        </p:spPr>
        <p:style>
          <a:lnRef idx="0">
            <a:scrgbClr r="0" g="0" b="0"/>
          </a:lnRef>
          <a:fillRef idx="0">
            <a:scrgbClr r="0" g="0" b="0"/>
          </a:fillRef>
          <a:effectRef idx="0">
            <a:scrgbClr r="0" g="0" b="0"/>
          </a:effectRef>
          <a:fontRef idx="none"/>
        </p:style>
      </p:cxn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Controverses sur les vaccins</a:t>
            </a:r>
            <a:endParaRPr dirty="0"/>
          </a:p>
        </p:txBody>
      </p:sp>
      <p:sp>
        <p:nvSpPr>
          <p:cNvPr id="3" name="Content Placeholder 2"/>
          <p:cNvSpPr>
            <a:spLocks noGrp="1"/>
          </p:cNvSpPr>
          <p:nvPr>
            <p:ph idx="1"/>
          </p:nvPr>
        </p:nvSpPr>
        <p:spPr>
          <a:xfrm>
            <a:off x="276225" y="1148317"/>
            <a:ext cx="4937125" cy="5081036"/>
          </a:xfrm>
        </p:spPr>
        <p:txBody>
          <a:bodyPr/>
          <a:lstStyle/>
          <a:p>
            <a:pPr marL="0" indent="0">
              <a:buNone/>
            </a:pPr>
            <a:r>
              <a:rPr lang="fr-FR" i="1" dirty="0" smtClean="0"/>
              <a:t>«  Les vaccins contribuent à l’apparition de maladies »</a:t>
            </a:r>
          </a:p>
          <a:p>
            <a:endParaRPr lang="fr-FR" dirty="0" smtClean="0"/>
          </a:p>
          <a:p>
            <a:r>
              <a:rPr lang="fr-FR" u="sng" dirty="0" smtClean="0"/>
              <a:t>Hépatite B et sclérose en plaques</a:t>
            </a:r>
          </a:p>
          <a:p>
            <a:pPr marL="0" indent="0">
              <a:buNone/>
            </a:pPr>
            <a:endParaRPr lang="fr-FR" dirty="0" smtClean="0"/>
          </a:p>
          <a:p>
            <a:r>
              <a:rPr lang="fr-FR" dirty="0" smtClean="0"/>
              <a:t>Premières notifications en 1995</a:t>
            </a:r>
          </a:p>
          <a:p>
            <a:pPr lvl="1"/>
            <a:r>
              <a:rPr lang="fr-FR" dirty="0" smtClean="0"/>
              <a:t>Des personnes présentant une SEP vont </a:t>
            </a:r>
            <a:r>
              <a:rPr lang="fr-FR" u="sng" dirty="0" smtClean="0"/>
              <a:t>rapporter</a:t>
            </a:r>
            <a:r>
              <a:rPr lang="fr-FR" dirty="0" smtClean="0"/>
              <a:t> avoir été vaccinées contre l’hépatite B, avec un délai très variable</a:t>
            </a:r>
          </a:p>
          <a:p>
            <a:pPr lvl="1"/>
            <a:r>
              <a:rPr lang="fr-FR" dirty="0" smtClean="0"/>
              <a:t>Centralisation par le comité régional de pharmacovigilance de Strasbourg</a:t>
            </a:r>
          </a:p>
          <a:p>
            <a:pPr lvl="8"/>
            <a:endParaRPr lang="fr-FR" dirty="0" smtClean="0"/>
          </a:p>
          <a:p>
            <a:r>
              <a:rPr lang="fr-FR" dirty="0" smtClean="0"/>
              <a:t>Modification de la politique de santé en réaction</a:t>
            </a:r>
          </a:p>
          <a:p>
            <a:pPr lvl="1"/>
            <a:r>
              <a:rPr lang="fr-FR" dirty="0" smtClean="0"/>
              <a:t>Abandon de la vaccination de l’adolescent en 1998</a:t>
            </a:r>
          </a:p>
          <a:p>
            <a:pPr lvl="1"/>
            <a:r>
              <a:rPr lang="fr-FR" dirty="0" smtClean="0"/>
              <a:t>Avant qu’une quelconque responsabilité du vaccin dans la survenue de maladie </a:t>
            </a:r>
            <a:r>
              <a:rPr lang="fr-FR" dirty="0" err="1" smtClean="0"/>
              <a:t>démyélinisante</a:t>
            </a:r>
            <a:r>
              <a:rPr lang="fr-FR" dirty="0" smtClean="0"/>
              <a:t> ait été démontrée</a:t>
            </a:r>
          </a:p>
          <a:p>
            <a:endParaRPr dirty="0"/>
          </a:p>
        </p:txBody>
      </p:sp>
      <p:pic>
        <p:nvPicPr>
          <p:cNvPr id="10" name="object 9"/>
          <p:cNvPicPr/>
          <p:nvPr/>
        </p:nvPicPr>
        <p:blipFill>
          <a:blip r:embed="rId2" cstate="print"/>
          <a:stretch>
            <a:fillRect/>
          </a:stretch>
        </p:blipFill>
        <p:spPr>
          <a:xfrm>
            <a:off x="276225" y="5552504"/>
            <a:ext cx="4167017" cy="943549"/>
          </a:xfrm>
          <a:prstGeom prst="rect">
            <a:avLst/>
          </a:prstGeom>
        </p:spPr>
      </p:pic>
      <p:pic>
        <p:nvPicPr>
          <p:cNvPr id="2050" name="Picture 2" descr="vaccin hepatite b fibromyalgi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9603" y="2353747"/>
            <a:ext cx="3385712" cy="2670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15658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Bénéfices de la vaccination</a:t>
            </a:r>
            <a:endParaRPr lang="fr-FR" dirty="0"/>
          </a:p>
        </p:txBody>
      </p:sp>
      <p:sp>
        <p:nvSpPr>
          <p:cNvPr id="3" name="Content Placeholder 2"/>
          <p:cNvSpPr>
            <a:spLocks noGrp="1"/>
          </p:cNvSpPr>
          <p:nvPr>
            <p:ph idx="1"/>
          </p:nvPr>
        </p:nvSpPr>
        <p:spPr>
          <a:xfrm>
            <a:off x="276225" y="1148317"/>
            <a:ext cx="4093644" cy="5081036"/>
          </a:xfrm>
        </p:spPr>
        <p:txBody>
          <a:bodyPr/>
          <a:lstStyle/>
          <a:p>
            <a:r>
              <a:rPr lang="fr-FR" b="1" dirty="0" smtClean="0"/>
              <a:t>Bénéfice individuel</a:t>
            </a:r>
          </a:p>
          <a:p>
            <a:pPr lvl="1"/>
            <a:r>
              <a:rPr lang="fr-FR" dirty="0" smtClean="0"/>
              <a:t>Maladies sans transmission interhumaine (avec réservoir autre qu’un humain +++)</a:t>
            </a:r>
          </a:p>
          <a:p>
            <a:pPr lvl="1"/>
            <a:r>
              <a:rPr lang="fr-FR" dirty="0" smtClean="0"/>
              <a:t>Absence de maladie ou de ses formes graves</a:t>
            </a:r>
          </a:p>
          <a:p>
            <a:pPr lvl="1"/>
            <a:r>
              <a:rPr lang="fr-FR" dirty="0" smtClean="0"/>
              <a:t>Ex : tétanos, rage</a:t>
            </a:r>
          </a:p>
          <a:p>
            <a:pPr marL="0" indent="0">
              <a:buNone/>
            </a:pPr>
            <a:endParaRPr lang="fr-FR" dirty="0" smtClean="0"/>
          </a:p>
        </p:txBody>
      </p:sp>
      <p:pic>
        <p:nvPicPr>
          <p:cNvPr id="1028" name="Picture 4" descr="immunite collective domin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225" y="3393233"/>
            <a:ext cx="3660508" cy="3013708"/>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p:cNvSpPr txBox="1">
            <a:spLocks/>
          </p:cNvSpPr>
          <p:nvPr/>
        </p:nvSpPr>
        <p:spPr>
          <a:xfrm>
            <a:off x="4369869" y="1148317"/>
            <a:ext cx="4093644" cy="50810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ormAutofit/>
          </a:bodyPr>
          <a:lstStyle>
            <a:lvl1pPr marL="171450" marR="0" indent="-171450" algn="l" defTabSz="685800" rtl="0" eaLnBrk="1" latinLnBrk="0" hangingPunct="1">
              <a:lnSpc>
                <a:spcPct val="90000"/>
              </a:lnSpc>
              <a:spcBef>
                <a:spcPts val="750"/>
              </a:spcBef>
              <a:spcAft>
                <a:spcPts val="0"/>
              </a:spcAft>
              <a:buClrTx/>
              <a:buSzPct val="100000"/>
              <a:buFont typeface="Arial"/>
              <a:buChar char="•"/>
              <a:tabLst/>
              <a:defRPr sz="1500" b="0" i="0" u="none" strike="noStrike" cap="none" spc="0" baseline="0">
                <a:solidFill>
                  <a:srgbClr val="002448"/>
                </a:solidFill>
                <a:uFillTx/>
                <a:latin typeface="+mj-lt"/>
                <a:ea typeface="+mj-ea"/>
                <a:cs typeface="+mj-cs"/>
                <a:sym typeface="Calibri"/>
              </a:defRPr>
            </a:lvl1pPr>
            <a:lvl2pPr marL="548639" marR="0" indent="-205739" algn="l" defTabSz="685800" rtl="0" eaLnBrk="1" latinLnBrk="0" hangingPunct="1">
              <a:lnSpc>
                <a:spcPct val="90000"/>
              </a:lnSpc>
              <a:spcBef>
                <a:spcPts val="750"/>
              </a:spcBef>
              <a:spcAft>
                <a:spcPts val="0"/>
              </a:spcAft>
              <a:buClrTx/>
              <a:buSzPct val="100000"/>
              <a:buFont typeface="Arial"/>
              <a:buChar char="•"/>
              <a:tabLst/>
              <a:defRPr sz="1350" b="0" i="0" u="none" strike="noStrike" cap="none" spc="0" baseline="0">
                <a:solidFill>
                  <a:srgbClr val="002448"/>
                </a:solidFill>
                <a:uFillTx/>
                <a:latin typeface="+mj-lt"/>
                <a:ea typeface="+mj-ea"/>
                <a:cs typeface="+mj-cs"/>
                <a:sym typeface="Calibri"/>
              </a:defRPr>
            </a:lvl2pPr>
            <a:lvl3pPr marL="914400" marR="0" indent="-228600" algn="l" defTabSz="685800" rtl="0" eaLnBrk="1" latinLnBrk="0" hangingPunct="1">
              <a:lnSpc>
                <a:spcPct val="90000"/>
              </a:lnSpc>
              <a:spcBef>
                <a:spcPts val="750"/>
              </a:spcBef>
              <a:spcAft>
                <a:spcPts val="0"/>
              </a:spcAft>
              <a:buClrTx/>
              <a:buSzPct val="100000"/>
              <a:buFont typeface="Arial"/>
              <a:buChar char="•"/>
              <a:tabLst/>
              <a:defRPr sz="1200" b="0" i="0" u="none" strike="noStrike" cap="none" spc="0" baseline="0">
                <a:solidFill>
                  <a:srgbClr val="002448"/>
                </a:solidFill>
                <a:uFillTx/>
                <a:latin typeface="+mj-lt"/>
                <a:ea typeface="+mj-ea"/>
                <a:cs typeface="+mj-cs"/>
                <a:sym typeface="Calibri"/>
              </a:defRPr>
            </a:lvl3pPr>
            <a:lvl4pPr marL="1285875" marR="0" indent="-257175" algn="l" defTabSz="685800" rtl="0" eaLnBrk="1" latinLnBrk="0" hangingPunct="1">
              <a:lnSpc>
                <a:spcPct val="90000"/>
              </a:lnSpc>
              <a:spcBef>
                <a:spcPts val="750"/>
              </a:spcBef>
              <a:spcAft>
                <a:spcPts val="0"/>
              </a:spcAft>
              <a:buClrTx/>
              <a:buSzPct val="100000"/>
              <a:buFont typeface="Arial"/>
              <a:buChar char="•"/>
              <a:tabLst/>
              <a:defRPr sz="1050" b="0" i="0" u="none" strike="noStrike" cap="none" spc="0" baseline="0">
                <a:solidFill>
                  <a:srgbClr val="002448"/>
                </a:solidFill>
                <a:uFillTx/>
                <a:latin typeface="+mj-lt"/>
                <a:ea typeface="+mj-ea"/>
                <a:cs typeface="+mj-cs"/>
                <a:sym typeface="Calibri"/>
              </a:defRPr>
            </a:lvl4pPr>
            <a:lvl5pPr marL="1628775" marR="0" indent="-257175" algn="l" defTabSz="685800" rtl="0" eaLnBrk="1" latinLnBrk="0" hangingPunct="1">
              <a:lnSpc>
                <a:spcPct val="90000"/>
              </a:lnSpc>
              <a:spcBef>
                <a:spcPts val="750"/>
              </a:spcBef>
              <a:spcAft>
                <a:spcPts val="0"/>
              </a:spcAft>
              <a:buClrTx/>
              <a:buSzPct val="100000"/>
              <a:buFont typeface="Arial"/>
              <a:buChar char="•"/>
              <a:tabLst/>
              <a:defRPr sz="900" b="0" i="0" u="none" strike="noStrike" cap="none" spc="0" baseline="0">
                <a:solidFill>
                  <a:srgbClr val="002448"/>
                </a:solidFill>
                <a:uFillTx/>
                <a:latin typeface="+mj-lt"/>
                <a:ea typeface="+mj-ea"/>
                <a:cs typeface="+mj-cs"/>
                <a:sym typeface="Calibri"/>
              </a:defRPr>
            </a:lvl5pPr>
            <a:lvl6pPr marL="1943100" marR="0" indent="-228600" algn="l" defTabSz="685800" rtl="0" eaLnBrk="1" latinLnBrk="0" hangingPunct="1">
              <a:lnSpc>
                <a:spcPct val="90000"/>
              </a:lnSpc>
              <a:spcBef>
                <a:spcPts val="750"/>
              </a:spcBef>
              <a:spcAft>
                <a:spcPts val="0"/>
              </a:spcAft>
              <a:buClrTx/>
              <a:buSzPct val="100000"/>
              <a:buFont typeface="Arial"/>
              <a:buChar char="•"/>
              <a:tabLst/>
              <a:defRPr sz="1800" b="0" i="0" u="none" strike="noStrike" cap="none" spc="0" baseline="0">
                <a:solidFill>
                  <a:srgbClr val="000000"/>
                </a:solidFill>
                <a:uFillTx/>
                <a:latin typeface="+mj-lt"/>
                <a:ea typeface="+mj-ea"/>
                <a:cs typeface="+mj-cs"/>
                <a:sym typeface="Calibri"/>
              </a:defRPr>
            </a:lvl6pPr>
            <a:lvl7pPr marL="2286000" marR="0" indent="-228600" algn="l" defTabSz="685800" rtl="0" eaLnBrk="1" latinLnBrk="0" hangingPunct="1">
              <a:lnSpc>
                <a:spcPct val="90000"/>
              </a:lnSpc>
              <a:spcBef>
                <a:spcPts val="750"/>
              </a:spcBef>
              <a:spcAft>
                <a:spcPts val="0"/>
              </a:spcAft>
              <a:buClrTx/>
              <a:buSzPct val="100000"/>
              <a:buFont typeface="Arial"/>
              <a:buChar char="•"/>
              <a:tabLst/>
              <a:defRPr sz="1800" b="0" i="0" u="none" strike="noStrike" cap="none" spc="0" baseline="0">
                <a:solidFill>
                  <a:srgbClr val="000000"/>
                </a:solidFill>
                <a:uFillTx/>
                <a:latin typeface="+mj-lt"/>
                <a:ea typeface="+mj-ea"/>
                <a:cs typeface="+mj-cs"/>
                <a:sym typeface="Calibri"/>
              </a:defRPr>
            </a:lvl7pPr>
            <a:lvl8pPr marL="2628900" marR="0" indent="-228600" algn="l" defTabSz="685800" rtl="0" eaLnBrk="1" latinLnBrk="0" hangingPunct="1">
              <a:lnSpc>
                <a:spcPct val="90000"/>
              </a:lnSpc>
              <a:spcBef>
                <a:spcPts val="750"/>
              </a:spcBef>
              <a:spcAft>
                <a:spcPts val="0"/>
              </a:spcAft>
              <a:buClrTx/>
              <a:buSzPct val="100000"/>
              <a:buFont typeface="Arial"/>
              <a:buChar char="•"/>
              <a:tabLst/>
              <a:defRPr sz="1800" b="0" i="0" u="none" strike="noStrike" cap="none" spc="0" baseline="0">
                <a:solidFill>
                  <a:srgbClr val="000000"/>
                </a:solidFill>
                <a:uFillTx/>
                <a:latin typeface="+mj-lt"/>
                <a:ea typeface="+mj-ea"/>
                <a:cs typeface="+mj-cs"/>
                <a:sym typeface="Calibri"/>
              </a:defRPr>
            </a:lvl8pPr>
            <a:lvl9pPr marL="2971800" marR="0" indent="-228600" algn="l" defTabSz="685800" rtl="0" eaLnBrk="1" latinLnBrk="0" hangingPunct="1">
              <a:lnSpc>
                <a:spcPct val="90000"/>
              </a:lnSpc>
              <a:spcBef>
                <a:spcPts val="750"/>
              </a:spcBef>
              <a:spcAft>
                <a:spcPts val="0"/>
              </a:spcAft>
              <a:buClrTx/>
              <a:buSzPct val="100000"/>
              <a:buFont typeface="Arial"/>
              <a:buChar char="•"/>
              <a:tabLst/>
              <a:defRPr sz="1800" b="0" i="0" u="none" strike="noStrike" cap="none" spc="0" baseline="0">
                <a:solidFill>
                  <a:srgbClr val="000000"/>
                </a:solidFill>
                <a:uFillTx/>
                <a:latin typeface="+mj-lt"/>
                <a:ea typeface="+mj-ea"/>
                <a:cs typeface="+mj-cs"/>
                <a:sym typeface="Calibri"/>
              </a:defRPr>
            </a:lvl9pPr>
          </a:lstStyle>
          <a:p>
            <a:r>
              <a:rPr lang="fr-FR" b="1" dirty="0" smtClean="0"/>
              <a:t>Bénéfice individuel + collectif</a:t>
            </a:r>
          </a:p>
          <a:p>
            <a:pPr lvl="1"/>
            <a:r>
              <a:rPr lang="fr-FR" dirty="0" smtClean="0"/>
              <a:t>Maladies avec transmission interhumaine</a:t>
            </a:r>
          </a:p>
          <a:p>
            <a:pPr lvl="1"/>
            <a:r>
              <a:rPr lang="fr-FR" dirty="0" smtClean="0"/>
              <a:t>Individuel : Absence </a:t>
            </a:r>
            <a:r>
              <a:rPr lang="fr-FR" dirty="0"/>
              <a:t>de maladie ou de ses formes </a:t>
            </a:r>
            <a:r>
              <a:rPr lang="fr-FR" dirty="0" smtClean="0"/>
              <a:t>graves</a:t>
            </a:r>
          </a:p>
          <a:p>
            <a:pPr lvl="1"/>
            <a:r>
              <a:rPr lang="fr-FR" dirty="0" smtClean="0"/>
              <a:t>Population : </a:t>
            </a:r>
            <a:r>
              <a:rPr lang="fr-FR" dirty="0"/>
              <a:t>immunité de groupe en diminuant la circulation du pathogène ce qui protège </a:t>
            </a:r>
            <a:r>
              <a:rPr lang="fr-FR" dirty="0" smtClean="0"/>
              <a:t>ceux qui ne peuvent pas être vaccinés ou moins bien protégés ou ne répondant pas à la vaccination (nourrissons, immunodéprimés …),</a:t>
            </a:r>
          </a:p>
          <a:p>
            <a:pPr lvl="1"/>
            <a:r>
              <a:rPr lang="fr-FR" dirty="0" smtClean="0"/>
              <a:t>Ex : rougeole, coqueluche, grippe…</a:t>
            </a:r>
            <a:endParaRPr lang="fr-F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Controverses sur les vaccins</a:t>
            </a:r>
            <a:endParaRPr dirty="0"/>
          </a:p>
        </p:txBody>
      </p:sp>
      <p:sp>
        <p:nvSpPr>
          <p:cNvPr id="3" name="Content Placeholder 2"/>
          <p:cNvSpPr>
            <a:spLocks noGrp="1"/>
          </p:cNvSpPr>
          <p:nvPr>
            <p:ph idx="1"/>
          </p:nvPr>
        </p:nvSpPr>
        <p:spPr/>
        <p:txBody>
          <a:bodyPr>
            <a:normAutofit lnSpcReduction="10000"/>
          </a:bodyPr>
          <a:lstStyle/>
          <a:p>
            <a:pPr marL="0" indent="0">
              <a:buNone/>
            </a:pPr>
            <a:r>
              <a:rPr lang="fr-FR" i="1" dirty="0" smtClean="0"/>
              <a:t>«  Les vaccins contribuent à l’apparition de maladies »</a:t>
            </a:r>
          </a:p>
          <a:p>
            <a:endParaRPr lang="fr-FR" dirty="0" smtClean="0"/>
          </a:p>
          <a:p>
            <a:r>
              <a:rPr lang="fr-FR" u="sng" dirty="0" smtClean="0"/>
              <a:t>Hépatite B et sclérose en plaques</a:t>
            </a:r>
          </a:p>
          <a:p>
            <a:pPr marL="0" indent="0">
              <a:buNone/>
            </a:pPr>
            <a:endParaRPr lang="fr-FR" dirty="0" smtClean="0"/>
          </a:p>
          <a:p>
            <a:r>
              <a:rPr lang="fr-FR" dirty="0"/>
              <a:t>Pharmacovigilance </a:t>
            </a:r>
            <a:r>
              <a:rPr lang="fr-FR" dirty="0" smtClean="0"/>
              <a:t>: Juin </a:t>
            </a:r>
            <a:r>
              <a:rPr lang="fr-FR" dirty="0"/>
              <a:t>1981 – 31 décembre 2010 : 1650 </a:t>
            </a:r>
            <a:r>
              <a:rPr lang="fr-FR" dirty="0" smtClean="0"/>
              <a:t>notifications</a:t>
            </a:r>
          </a:p>
          <a:p>
            <a:pPr lvl="2"/>
            <a:r>
              <a:rPr lang="fr-FR" dirty="0" smtClean="0"/>
              <a:t>Rétrospectives +++</a:t>
            </a:r>
            <a:endParaRPr lang="fr-FR" dirty="0"/>
          </a:p>
          <a:p>
            <a:pPr lvl="2"/>
            <a:r>
              <a:rPr lang="fr-FR" dirty="0"/>
              <a:t>Délai vaccin / SEP &gt; 1 an dans 50% des cas, &gt; 5 ans dans 20%</a:t>
            </a:r>
          </a:p>
          <a:p>
            <a:pPr lvl="2"/>
            <a:r>
              <a:rPr lang="fr-FR" dirty="0"/>
              <a:t>Sur 37 millions de personnes </a:t>
            </a:r>
            <a:r>
              <a:rPr lang="fr-FR" dirty="0" smtClean="0"/>
              <a:t>vaccinées : 3,8 </a:t>
            </a:r>
            <a:r>
              <a:rPr lang="fr-FR" dirty="0"/>
              <a:t>cas de SEP pour 100 000 personnes vaccinées</a:t>
            </a:r>
          </a:p>
          <a:p>
            <a:pPr lvl="2"/>
            <a:r>
              <a:rPr lang="fr-FR" dirty="0" smtClean="0"/>
              <a:t>La </a:t>
            </a:r>
            <a:r>
              <a:rPr lang="fr-FR" dirty="0"/>
              <a:t>responsabilité du vaccin n’a pas pu être mise en évidence par ces notifications</a:t>
            </a:r>
          </a:p>
          <a:p>
            <a:pPr lvl="3"/>
            <a:r>
              <a:rPr lang="fr-FR" dirty="0"/>
              <a:t>Le délai apparait comme trop variable</a:t>
            </a:r>
          </a:p>
          <a:p>
            <a:pPr lvl="3"/>
            <a:r>
              <a:rPr lang="fr-FR" dirty="0"/>
              <a:t>L’incidence de la SEP chez les personnes vaccinées est </a:t>
            </a:r>
            <a:r>
              <a:rPr lang="fr-FR" u="sng" dirty="0"/>
              <a:t>plus basse</a:t>
            </a:r>
            <a:r>
              <a:rPr lang="fr-FR" dirty="0"/>
              <a:t> que l’incidence dans population générale (4 à 8 pour 100 000)</a:t>
            </a:r>
          </a:p>
          <a:p>
            <a:pPr lvl="3"/>
            <a:r>
              <a:rPr lang="fr-FR" dirty="0"/>
              <a:t>Le lien temporel (succession de 2 évènements) ne peut être interprété comme un lien causal</a:t>
            </a:r>
          </a:p>
          <a:p>
            <a:endParaRPr lang="fr-FR" dirty="0" smtClean="0"/>
          </a:p>
          <a:p>
            <a:r>
              <a:rPr lang="fr-FR" dirty="0" smtClean="0"/>
              <a:t>Études épidémiologiques :</a:t>
            </a:r>
          </a:p>
          <a:p>
            <a:pPr lvl="1"/>
            <a:r>
              <a:rPr lang="fr-FR" dirty="0" smtClean="0"/>
              <a:t>Registre </a:t>
            </a:r>
            <a:r>
              <a:rPr lang="fr-FR" dirty="0"/>
              <a:t>d’assurance-maladie aux </a:t>
            </a:r>
            <a:r>
              <a:rPr lang="fr-FR" dirty="0" smtClean="0"/>
              <a:t>USA : </a:t>
            </a:r>
            <a:r>
              <a:rPr lang="fr-FR" u="sng" dirty="0" smtClean="0"/>
              <a:t>Pas </a:t>
            </a:r>
            <a:r>
              <a:rPr lang="fr-FR" u="sng" dirty="0"/>
              <a:t>de sur-incidence de SEP </a:t>
            </a:r>
            <a:r>
              <a:rPr lang="fr-FR" dirty="0"/>
              <a:t>chez vaccinés </a:t>
            </a:r>
            <a:r>
              <a:rPr lang="fr-FR" i="1" dirty="0"/>
              <a:t>vs</a:t>
            </a:r>
            <a:r>
              <a:rPr lang="fr-FR" dirty="0"/>
              <a:t> non-vaccinés sur l’année suivant la </a:t>
            </a:r>
            <a:r>
              <a:rPr lang="fr-FR" dirty="0" smtClean="0"/>
              <a:t>vaccination</a:t>
            </a:r>
            <a:endParaRPr lang="fr-FR" dirty="0"/>
          </a:p>
          <a:p>
            <a:pPr lvl="1"/>
            <a:r>
              <a:rPr lang="fr-FR" dirty="0"/>
              <a:t>Études </a:t>
            </a:r>
            <a:r>
              <a:rPr lang="fr-FR" dirty="0" smtClean="0"/>
              <a:t>cas-témoins : </a:t>
            </a:r>
            <a:r>
              <a:rPr lang="fr-FR" u="sng" dirty="0" smtClean="0"/>
              <a:t>Pas </a:t>
            </a:r>
            <a:r>
              <a:rPr lang="fr-FR" u="sng" dirty="0"/>
              <a:t>plus de vaccinés chez SEP </a:t>
            </a:r>
            <a:r>
              <a:rPr lang="fr-FR" dirty="0"/>
              <a:t>que chez </a:t>
            </a:r>
            <a:r>
              <a:rPr lang="fr-FR" dirty="0" smtClean="0"/>
              <a:t>témoins</a:t>
            </a:r>
            <a:endParaRPr lang="fr-FR" dirty="0"/>
          </a:p>
          <a:p>
            <a:pPr lvl="1"/>
            <a:r>
              <a:rPr lang="fr-FR" dirty="0"/>
              <a:t>Étude avant / après modification de politiques </a:t>
            </a:r>
            <a:r>
              <a:rPr lang="fr-FR" dirty="0" smtClean="0"/>
              <a:t>vaccinales : </a:t>
            </a:r>
            <a:r>
              <a:rPr lang="fr-FR" u="sng" dirty="0" smtClean="0"/>
              <a:t>Pas </a:t>
            </a:r>
            <a:r>
              <a:rPr lang="fr-FR" u="sng" dirty="0"/>
              <a:t>plus de SEP après introduction du </a:t>
            </a:r>
            <a:r>
              <a:rPr lang="fr-FR" u="sng" dirty="0" smtClean="0"/>
              <a:t>vaccin</a:t>
            </a:r>
            <a:endParaRPr lang="fr-FR" u="sng" dirty="0"/>
          </a:p>
          <a:p>
            <a:pPr lvl="1"/>
            <a:r>
              <a:rPr lang="fr-FR" dirty="0"/>
              <a:t>Études chez des patients atteints de SEP : poussée de SEP en cas de vaccin anti-HBV </a:t>
            </a:r>
            <a:r>
              <a:rPr lang="fr-FR" dirty="0" smtClean="0"/>
              <a:t>: </a:t>
            </a:r>
            <a:r>
              <a:rPr lang="fr-FR" u="sng" dirty="0" smtClean="0"/>
              <a:t>Pas </a:t>
            </a:r>
            <a:r>
              <a:rPr lang="fr-FR" u="sng" dirty="0"/>
              <a:t>d’association détectée</a:t>
            </a:r>
          </a:p>
          <a:p>
            <a:endParaRPr dirty="0"/>
          </a:p>
        </p:txBody>
      </p:sp>
    </p:spTree>
    <p:extLst>
      <p:ext uri="{BB962C8B-B14F-4D97-AF65-F5344CB8AC3E}">
        <p14:creationId xmlns:p14="http://schemas.microsoft.com/office/powerpoint/2010/main" val="401221375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Controverses sur les vaccins</a:t>
            </a:r>
            <a:endParaRPr dirty="0"/>
          </a:p>
        </p:txBody>
      </p:sp>
      <p:sp>
        <p:nvSpPr>
          <p:cNvPr id="3" name="Content Placeholder 2"/>
          <p:cNvSpPr>
            <a:spLocks noGrp="1"/>
          </p:cNvSpPr>
          <p:nvPr>
            <p:ph idx="1"/>
          </p:nvPr>
        </p:nvSpPr>
        <p:spPr/>
        <p:txBody>
          <a:bodyPr>
            <a:normAutofit/>
          </a:bodyPr>
          <a:lstStyle/>
          <a:p>
            <a:pPr marL="0" indent="0">
              <a:buNone/>
            </a:pPr>
            <a:r>
              <a:rPr lang="fr-FR" i="1" dirty="0" smtClean="0"/>
              <a:t>«  Les vaccins contribuent à l’apparition de maladies »</a:t>
            </a:r>
          </a:p>
          <a:p>
            <a:endParaRPr lang="fr-FR" dirty="0" smtClean="0"/>
          </a:p>
          <a:p>
            <a:r>
              <a:rPr lang="fr-FR" u="sng" dirty="0" smtClean="0"/>
              <a:t>Hépatite B et sclérose en plaques</a:t>
            </a:r>
          </a:p>
          <a:p>
            <a:pPr marL="0" indent="0">
              <a:buNone/>
            </a:pPr>
            <a:endParaRPr lang="fr-FR" dirty="0" smtClean="0"/>
          </a:p>
          <a:p>
            <a:pPr marL="0" indent="0">
              <a:buNone/>
            </a:pPr>
            <a:r>
              <a:rPr lang="fr-FR" b="1" dirty="0" smtClean="0"/>
              <a:t>Conclusion de l’AFSSAPS, 2012</a:t>
            </a:r>
          </a:p>
          <a:p>
            <a:endParaRPr dirty="0"/>
          </a:p>
        </p:txBody>
      </p:sp>
      <p:pic>
        <p:nvPicPr>
          <p:cNvPr id="4" name="Picture 2"/>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276225" y="2841616"/>
            <a:ext cx="6598661" cy="3484646"/>
          </a:xfrm>
          <a:prstGeom prst="rect">
            <a:avLst/>
          </a:prstGeom>
          <a:noFill/>
          <a:ln w="9525">
            <a:noFill/>
            <a:miter lim="800000"/>
            <a:headEnd/>
            <a:tailEnd/>
          </a:ln>
        </p:spPr>
      </p:pic>
      <p:sp>
        <p:nvSpPr>
          <p:cNvPr id="5" name="Rectangle 4"/>
          <p:cNvSpPr/>
          <p:nvPr/>
        </p:nvSpPr>
        <p:spPr>
          <a:xfrm>
            <a:off x="185814" y="5767707"/>
            <a:ext cx="6713750" cy="581891"/>
          </a:xfrm>
          <a:prstGeom prst="rect">
            <a:avLst/>
          </a:prstGeom>
          <a:noFill/>
          <a:ln w="25400" cap="flat">
            <a:solidFill>
              <a:srgbClr val="FFC00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fr-FR" sz="1800" b="0" i="0" u="none" strike="noStrike" cap="none" spc="0" normalizeH="0" baseline="0">
              <a:ln>
                <a:noFill/>
              </a:ln>
              <a:solidFill>
                <a:srgbClr val="000000"/>
              </a:solidFill>
              <a:effectLst/>
              <a:uFillTx/>
              <a:latin typeface="+mj-lt"/>
              <a:ea typeface="+mj-ea"/>
              <a:cs typeface="+mj-cs"/>
              <a:sym typeface="Calibri"/>
            </a:endParaRPr>
          </a:p>
        </p:txBody>
      </p:sp>
      <p:pic>
        <p:nvPicPr>
          <p:cNvPr id="6" name="Picture 2" descr="Cachet d'encre rouge intox illustration de vecteur. Illustration du faux -  243135419"/>
          <p:cNvPicPr>
            <a:picLocks noChangeAspect="1" noChangeArrowheads="1"/>
          </p:cNvPicPr>
          <p:nvPr/>
        </p:nvPicPr>
        <p:blipFill rotWithShape="1">
          <a:blip r:embed="rId3">
            <a:extLst>
              <a:ext uri="{28A0092B-C50C-407E-A947-70E740481C1C}">
                <a14:useLocalDpi xmlns:a14="http://schemas.microsoft.com/office/drawing/2010/main" val="0"/>
              </a:ext>
            </a:extLst>
          </a:blip>
          <a:srcRect t="13930" b="21529"/>
          <a:stretch/>
        </p:blipFill>
        <p:spPr bwMode="auto">
          <a:xfrm>
            <a:off x="3360403" y="1535710"/>
            <a:ext cx="2443838" cy="1050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0910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Controverses sur les vaccins</a:t>
            </a:r>
            <a:endParaRPr dirty="0"/>
          </a:p>
        </p:txBody>
      </p:sp>
      <p:sp>
        <p:nvSpPr>
          <p:cNvPr id="3" name="Content Placeholder 2"/>
          <p:cNvSpPr>
            <a:spLocks noGrp="1"/>
          </p:cNvSpPr>
          <p:nvPr>
            <p:ph idx="1"/>
          </p:nvPr>
        </p:nvSpPr>
        <p:spPr/>
        <p:txBody>
          <a:bodyPr/>
          <a:lstStyle/>
          <a:p>
            <a:r>
              <a:rPr lang="fr-FR" i="1" dirty="0"/>
              <a:t>«  Les vaccins contribuent à l’apparition de maladies »</a:t>
            </a:r>
          </a:p>
          <a:p>
            <a:endParaRPr lang="fr-FR" dirty="0" smtClean="0"/>
          </a:p>
          <a:p>
            <a:r>
              <a:rPr lang="fr-FR" u="sng" dirty="0"/>
              <a:t>Vaccin ROR et autisme</a:t>
            </a:r>
            <a:endParaRPr u="sng" dirty="0"/>
          </a:p>
        </p:txBody>
      </p:sp>
      <p:pic>
        <p:nvPicPr>
          <p:cNvPr id="4" name="object 2"/>
          <p:cNvPicPr/>
          <p:nvPr/>
        </p:nvPicPr>
        <p:blipFill>
          <a:blip r:embed="rId2" cstate="print"/>
          <a:stretch>
            <a:fillRect/>
          </a:stretch>
        </p:blipFill>
        <p:spPr>
          <a:xfrm>
            <a:off x="651432" y="2728414"/>
            <a:ext cx="3940445" cy="3602812"/>
          </a:xfrm>
          <a:prstGeom prst="rect">
            <a:avLst/>
          </a:prstGeom>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Controverses sur les vaccins</a:t>
            </a:r>
            <a:endParaRPr lang="fr-FR" dirty="0"/>
          </a:p>
        </p:txBody>
      </p:sp>
      <p:sp>
        <p:nvSpPr>
          <p:cNvPr id="3" name="Content Placeholder 2"/>
          <p:cNvSpPr>
            <a:spLocks noGrp="1"/>
          </p:cNvSpPr>
          <p:nvPr>
            <p:ph idx="1"/>
          </p:nvPr>
        </p:nvSpPr>
        <p:spPr/>
        <p:txBody>
          <a:bodyPr>
            <a:normAutofit/>
          </a:bodyPr>
          <a:lstStyle/>
          <a:p>
            <a:r>
              <a:rPr lang="fr-FR" dirty="0" smtClean="0"/>
              <a:t>« </a:t>
            </a:r>
            <a:r>
              <a:rPr lang="fr-FR" i="1" dirty="0" smtClean="0"/>
              <a:t> Les vaccins contribuent à l’apparition de maladies »</a:t>
            </a:r>
          </a:p>
          <a:p>
            <a:endParaRPr lang="fr-FR" dirty="0" smtClean="0"/>
          </a:p>
          <a:p>
            <a:r>
              <a:rPr lang="fr-FR" u="sng" dirty="0" smtClean="0"/>
              <a:t>Vaccin ROR et autisme</a:t>
            </a:r>
          </a:p>
          <a:p>
            <a:endParaRPr lang="fr-FR" dirty="0" smtClean="0"/>
          </a:p>
          <a:p>
            <a:endParaRPr lang="fr-FR" dirty="0" smtClean="0"/>
          </a:p>
          <a:p>
            <a:endParaRPr lang="fr-FR" dirty="0" smtClean="0"/>
          </a:p>
          <a:p>
            <a:endParaRPr lang="fr-FR" dirty="0" smtClean="0"/>
          </a:p>
          <a:p>
            <a:endParaRPr lang="fr-FR" dirty="0" smtClean="0"/>
          </a:p>
          <a:p>
            <a:pPr marL="0" indent="0">
              <a:buNone/>
            </a:pPr>
            <a:endParaRPr lang="fr-FR" dirty="0" smtClean="0"/>
          </a:p>
          <a:p>
            <a:r>
              <a:rPr lang="fr-FR" dirty="0" smtClean="0"/>
              <a:t>Faits rapportés par les auteurs </a:t>
            </a:r>
          </a:p>
          <a:p>
            <a:pPr lvl="1"/>
            <a:r>
              <a:rPr lang="fr-FR" dirty="0"/>
              <a:t>Chez des enfants ayant récemment reçu une vaccination </a:t>
            </a:r>
            <a:r>
              <a:rPr lang="fr-FR" dirty="0" err="1" smtClean="0"/>
              <a:t>anti-ROR</a:t>
            </a:r>
            <a:r>
              <a:rPr lang="fr-FR" dirty="0" smtClean="0"/>
              <a:t>, coexistence :</a:t>
            </a:r>
          </a:p>
          <a:p>
            <a:pPr lvl="2"/>
            <a:r>
              <a:rPr lang="fr-FR" dirty="0" smtClean="0"/>
              <a:t>d’une hyperplasie lymphoïde digestive (proche des MICI) ?</a:t>
            </a:r>
          </a:p>
          <a:p>
            <a:pPr lvl="2"/>
            <a:r>
              <a:rPr lang="fr-FR" dirty="0" smtClean="0"/>
              <a:t>De troubles du spectre autistique ?</a:t>
            </a:r>
          </a:p>
          <a:p>
            <a:r>
              <a:rPr lang="fr-FR" dirty="0"/>
              <a:t>Mais</a:t>
            </a:r>
          </a:p>
          <a:p>
            <a:pPr lvl="1"/>
            <a:r>
              <a:rPr lang="fr-FR" dirty="0"/>
              <a:t>Pas de contrôles avec des enfants n’ayant pas reçu le vaccin </a:t>
            </a:r>
            <a:r>
              <a:rPr lang="fr-FR" dirty="0" err="1"/>
              <a:t>anti-ROR</a:t>
            </a:r>
            <a:endParaRPr lang="fr-FR" dirty="0"/>
          </a:p>
          <a:p>
            <a:pPr lvl="1"/>
            <a:r>
              <a:rPr lang="fr-FR" dirty="0"/>
              <a:t>Pas de détection de génome de virus du vaccin ROR dans les tissus digestifs de patients de l’étude</a:t>
            </a:r>
          </a:p>
          <a:p>
            <a:pPr lvl="1"/>
            <a:r>
              <a:rPr lang="fr-FR" dirty="0"/>
              <a:t>Aucun argument expérimental quant à la réalité de leurs hypothèses physiopathologiques</a:t>
            </a:r>
          </a:p>
          <a:p>
            <a:endParaRPr lang="fr-FR" dirty="0"/>
          </a:p>
        </p:txBody>
      </p:sp>
      <p:pic>
        <p:nvPicPr>
          <p:cNvPr id="5"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76225" y="2124272"/>
            <a:ext cx="6041448" cy="150359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Rectangle 5"/>
          <p:cNvSpPr/>
          <p:nvPr/>
        </p:nvSpPr>
        <p:spPr>
          <a:xfrm>
            <a:off x="114014" y="6396380"/>
            <a:ext cx="7509247" cy="246221"/>
          </a:xfrm>
          <a:prstGeom prst="rect">
            <a:avLst/>
          </a:prstGeom>
        </p:spPr>
        <p:txBody>
          <a:bodyPr wrap="square">
            <a:spAutoFit/>
          </a:bodyPr>
          <a:lstStyle/>
          <a:p>
            <a:r>
              <a:rPr lang="fr-FR" sz="1000" dirty="0">
                <a:cs typeface="Arial" panose="020B0604020202020204" pitchFamily="34" charset="0"/>
              </a:rPr>
              <a:t>Wakefield AJ, et al. </a:t>
            </a:r>
            <a:r>
              <a:rPr lang="fr-FR" sz="1000" dirty="0" smtClean="0">
                <a:cs typeface="Arial" panose="020B0604020202020204" pitchFamily="34" charset="0"/>
              </a:rPr>
              <a:t>, </a:t>
            </a:r>
            <a:r>
              <a:rPr lang="fr-FR" sz="1000" dirty="0" err="1" smtClean="0">
                <a:cs typeface="Arial" panose="020B0604020202020204" pitchFamily="34" charset="0"/>
              </a:rPr>
              <a:t>Ileal-lymphoid-nodular</a:t>
            </a:r>
            <a:r>
              <a:rPr lang="fr-FR" sz="1000" dirty="0" smtClean="0">
                <a:cs typeface="Arial" panose="020B0604020202020204" pitchFamily="34" charset="0"/>
              </a:rPr>
              <a:t> </a:t>
            </a:r>
            <a:r>
              <a:rPr lang="fr-FR" sz="1000" dirty="0">
                <a:cs typeface="Arial" panose="020B0604020202020204" pitchFamily="34" charset="0"/>
              </a:rPr>
              <a:t>hyperplasia, non-</a:t>
            </a:r>
            <a:r>
              <a:rPr lang="fr-FR" sz="1000" dirty="0" err="1">
                <a:cs typeface="Arial" panose="020B0604020202020204" pitchFamily="34" charset="0"/>
              </a:rPr>
              <a:t>specific</a:t>
            </a:r>
            <a:r>
              <a:rPr lang="fr-FR" sz="1000" dirty="0">
                <a:cs typeface="Arial" panose="020B0604020202020204" pitchFamily="34" charset="0"/>
              </a:rPr>
              <a:t> </a:t>
            </a:r>
            <a:r>
              <a:rPr lang="fr-FR" sz="1000" dirty="0" err="1">
                <a:cs typeface="Arial" panose="020B0604020202020204" pitchFamily="34" charset="0"/>
              </a:rPr>
              <a:t>colitis</a:t>
            </a:r>
            <a:r>
              <a:rPr lang="fr-FR" sz="1000" dirty="0">
                <a:cs typeface="Arial" panose="020B0604020202020204" pitchFamily="34" charset="0"/>
              </a:rPr>
              <a:t>, and </a:t>
            </a:r>
            <a:r>
              <a:rPr lang="en-US" sz="1000" dirty="0">
                <a:cs typeface="Arial" panose="020B0604020202020204" pitchFamily="34" charset="0"/>
              </a:rPr>
              <a:t>pervasive developmental disorder in children. </a:t>
            </a:r>
            <a:r>
              <a:rPr lang="en-US" sz="1000" i="1" dirty="0" smtClean="0">
                <a:cs typeface="Arial" panose="020B0604020202020204" pitchFamily="34" charset="0"/>
              </a:rPr>
              <a:t>Lancet</a:t>
            </a:r>
            <a:r>
              <a:rPr lang="en-US" sz="1000" dirty="0" smtClean="0">
                <a:cs typeface="Arial" panose="020B0604020202020204" pitchFamily="34" charset="0"/>
              </a:rPr>
              <a:t> </a:t>
            </a:r>
            <a:r>
              <a:rPr lang="en-US" sz="1000" dirty="0">
                <a:cs typeface="Arial" panose="020B0604020202020204" pitchFamily="34" charset="0"/>
              </a:rPr>
              <a:t>1998</a:t>
            </a:r>
            <a:endParaRPr lang="fr-FR" sz="1000" dirty="0">
              <a:cs typeface="Arial" panose="020B0604020202020204" pitchFamily="34" charset="0"/>
            </a:endParaRPr>
          </a:p>
        </p:txBody>
      </p:sp>
    </p:spTree>
    <p:extLst>
      <p:ext uri="{BB962C8B-B14F-4D97-AF65-F5344CB8AC3E}">
        <p14:creationId xmlns:p14="http://schemas.microsoft.com/office/powerpoint/2010/main" val="16793538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Controverses sur les vaccins</a:t>
            </a:r>
            <a:endParaRPr lang="fr-FR" dirty="0"/>
          </a:p>
        </p:txBody>
      </p:sp>
      <p:sp>
        <p:nvSpPr>
          <p:cNvPr id="3" name="Content Placeholder 2"/>
          <p:cNvSpPr>
            <a:spLocks noGrp="1"/>
          </p:cNvSpPr>
          <p:nvPr>
            <p:ph idx="1"/>
          </p:nvPr>
        </p:nvSpPr>
        <p:spPr/>
        <p:txBody>
          <a:bodyPr>
            <a:normAutofit/>
          </a:bodyPr>
          <a:lstStyle/>
          <a:p>
            <a:r>
              <a:rPr lang="fr-FR" dirty="0" smtClean="0"/>
              <a:t>« </a:t>
            </a:r>
            <a:r>
              <a:rPr lang="fr-FR" i="1" dirty="0" smtClean="0"/>
              <a:t> Les vaccins contribuent à l’apparition de maladies »</a:t>
            </a:r>
          </a:p>
          <a:p>
            <a:endParaRPr lang="fr-FR" dirty="0" smtClean="0"/>
          </a:p>
          <a:p>
            <a:r>
              <a:rPr lang="fr-FR" u="sng" dirty="0" smtClean="0"/>
              <a:t>Vaccin ROR et autisme</a:t>
            </a:r>
          </a:p>
          <a:p>
            <a:endParaRPr lang="fr-FR" dirty="0" smtClean="0"/>
          </a:p>
          <a:p>
            <a:endParaRPr lang="fr-FR" dirty="0" smtClean="0"/>
          </a:p>
          <a:p>
            <a:endParaRPr lang="fr-FR" dirty="0" smtClean="0"/>
          </a:p>
          <a:p>
            <a:endParaRPr lang="fr-FR" dirty="0" smtClean="0"/>
          </a:p>
          <a:p>
            <a:endParaRPr lang="fr-FR" dirty="0" smtClean="0"/>
          </a:p>
          <a:p>
            <a:pPr marL="0" indent="0">
              <a:buNone/>
            </a:pPr>
            <a:endParaRPr lang="fr-FR" dirty="0" smtClean="0"/>
          </a:p>
        </p:txBody>
      </p:sp>
      <p:pic>
        <p:nvPicPr>
          <p:cNvPr id="7" name="Espace réservé du contenu 8">
            <a:extLst>
              <a:ext uri="{FF2B5EF4-FFF2-40B4-BE49-F238E27FC236}">
                <a16:creationId xmlns:a16="http://schemas.microsoft.com/office/drawing/2014/main" id="{8FA17D2B-7932-4019-B846-59034A0B1D7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797681" y="2204864"/>
            <a:ext cx="5166807" cy="45259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9" name="Rectangle 8">
            <a:extLst>
              <a:ext uri="{FF2B5EF4-FFF2-40B4-BE49-F238E27FC236}">
                <a16:creationId xmlns:a16="http://schemas.microsoft.com/office/drawing/2014/main" id="{A515FAA5-0C57-4B9A-9321-54E2F81DBC7F}"/>
              </a:ext>
            </a:extLst>
          </p:cNvPr>
          <p:cNvSpPr/>
          <p:nvPr/>
        </p:nvSpPr>
        <p:spPr>
          <a:xfrm>
            <a:off x="4860500" y="1751046"/>
            <a:ext cx="1070875" cy="4102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t>Publication de Wakefield</a:t>
            </a:r>
          </a:p>
        </p:txBody>
      </p:sp>
      <p:sp>
        <p:nvSpPr>
          <p:cNvPr id="11" name="Rectangle 10">
            <a:extLst>
              <a:ext uri="{FF2B5EF4-FFF2-40B4-BE49-F238E27FC236}">
                <a16:creationId xmlns:a16="http://schemas.microsoft.com/office/drawing/2014/main" id="{48FF02F9-3B10-4381-B21D-FC2150C5CE5D}"/>
              </a:ext>
            </a:extLst>
          </p:cNvPr>
          <p:cNvSpPr/>
          <p:nvPr/>
        </p:nvSpPr>
        <p:spPr>
          <a:xfrm>
            <a:off x="116296" y="6077080"/>
            <a:ext cx="3600400" cy="646331"/>
          </a:xfrm>
          <a:prstGeom prst="rect">
            <a:avLst/>
          </a:prstGeom>
        </p:spPr>
        <p:txBody>
          <a:bodyPr wrap="square">
            <a:spAutoFit/>
          </a:bodyPr>
          <a:lstStyle/>
          <a:p>
            <a:r>
              <a:rPr lang="fr-FR" sz="900" dirty="0" err="1"/>
              <a:t>Measles</a:t>
            </a:r>
            <a:r>
              <a:rPr lang="fr-FR" sz="900" dirty="0"/>
              <a:t> and MMR </a:t>
            </a:r>
            <a:r>
              <a:rPr lang="fr-FR" sz="900" dirty="0" err="1"/>
              <a:t>statistics</a:t>
            </a:r>
            <a:r>
              <a:rPr lang="fr-FR" sz="900" dirty="0"/>
              <a:t>. </a:t>
            </a:r>
          </a:p>
          <a:p>
            <a:r>
              <a:rPr lang="fr-FR" sz="900" dirty="0"/>
              <a:t>Library of the House of Commons, UK, 2009.</a:t>
            </a:r>
            <a:endParaRPr lang="fr-FR" sz="900" dirty="0">
              <a:hlinkClick r:id=""/>
            </a:endParaRPr>
          </a:p>
          <a:p>
            <a:r>
              <a:rPr lang="fr-FR" sz="900" dirty="0">
                <a:hlinkClick r:id=""/>
              </a:rPr>
              <a:t>http://researchbriefings.files.parliament.uk/documents/SN02581/SN02581.pdf</a:t>
            </a:r>
            <a:r>
              <a:rPr lang="fr-FR" sz="900" dirty="0"/>
              <a:t> </a:t>
            </a:r>
          </a:p>
        </p:txBody>
      </p:sp>
      <p:cxnSp>
        <p:nvCxnSpPr>
          <p:cNvPr id="13" name="Connecteur droit avec flèche 12"/>
          <p:cNvCxnSpPr>
            <a:stCxn id="9" idx="2"/>
          </p:cNvCxnSpPr>
          <p:nvPr/>
        </p:nvCxnSpPr>
        <p:spPr>
          <a:xfrm flipH="1">
            <a:off x="5393493" y="2161309"/>
            <a:ext cx="2445" cy="801934"/>
          </a:xfrm>
          <a:prstGeom prst="straightConnector1">
            <a:avLst/>
          </a:prstGeom>
          <a:noFill/>
          <a:ln w="25400" cap="flat">
            <a:solidFill>
              <a:schemeClr val="accent1"/>
            </a:solidFill>
            <a:prstDash val="solid"/>
            <a:round/>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213078518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Controverses sur les vaccins</a:t>
            </a:r>
            <a:endParaRPr lang="fr-FR" dirty="0"/>
          </a:p>
        </p:txBody>
      </p:sp>
      <p:sp>
        <p:nvSpPr>
          <p:cNvPr id="3" name="Content Placeholder 2"/>
          <p:cNvSpPr>
            <a:spLocks noGrp="1"/>
          </p:cNvSpPr>
          <p:nvPr>
            <p:ph idx="1"/>
          </p:nvPr>
        </p:nvSpPr>
        <p:spPr/>
        <p:txBody>
          <a:bodyPr>
            <a:normAutofit/>
          </a:bodyPr>
          <a:lstStyle/>
          <a:p>
            <a:r>
              <a:rPr lang="fr-FR" dirty="0" smtClean="0"/>
              <a:t>« </a:t>
            </a:r>
            <a:r>
              <a:rPr lang="fr-FR" i="1" dirty="0" smtClean="0"/>
              <a:t> Les vaccins contribuent à l’apparition de maladies »</a:t>
            </a:r>
          </a:p>
          <a:p>
            <a:endParaRPr lang="fr-FR" dirty="0" smtClean="0"/>
          </a:p>
          <a:p>
            <a:r>
              <a:rPr lang="fr-FR" u="sng" dirty="0" smtClean="0"/>
              <a:t>Vaccin ROR et autisme</a:t>
            </a:r>
          </a:p>
          <a:p>
            <a:endParaRPr lang="fr-FR" dirty="0" smtClean="0"/>
          </a:p>
          <a:p>
            <a:endParaRPr lang="fr-FR" dirty="0" smtClean="0"/>
          </a:p>
          <a:p>
            <a:endParaRPr lang="fr-FR" dirty="0" smtClean="0"/>
          </a:p>
          <a:p>
            <a:endParaRPr lang="fr-FR" dirty="0" smtClean="0"/>
          </a:p>
          <a:p>
            <a:endParaRPr lang="fr-FR" dirty="0" smtClean="0"/>
          </a:p>
          <a:p>
            <a:pPr marL="0" indent="0">
              <a:buNone/>
            </a:pPr>
            <a:endParaRPr lang="fr-FR" dirty="0" smtClean="0"/>
          </a:p>
        </p:txBody>
      </p:sp>
      <p:pic>
        <p:nvPicPr>
          <p:cNvPr id="7"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69448" y="2844692"/>
            <a:ext cx="4246016" cy="29594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ZoneTexte 7"/>
          <p:cNvSpPr txBox="1"/>
          <p:nvPr/>
        </p:nvSpPr>
        <p:spPr>
          <a:xfrm>
            <a:off x="328029" y="6272450"/>
            <a:ext cx="7128792" cy="261610"/>
          </a:xfrm>
          <a:prstGeom prst="rect">
            <a:avLst/>
          </a:prstGeom>
          <a:noFill/>
        </p:spPr>
        <p:txBody>
          <a:bodyPr wrap="square" rtlCol="0">
            <a:spAutoFit/>
          </a:bodyPr>
          <a:lstStyle/>
          <a:p>
            <a:r>
              <a:rPr lang="en-US" sz="1100" dirty="0"/>
              <a:t>Gerber JS. Vaccines and autism: a tale of shifting hypotheses. </a:t>
            </a:r>
            <a:r>
              <a:rPr lang="en-US" sz="1100" i="1" dirty="0" err="1"/>
              <a:t>Clin</a:t>
            </a:r>
            <a:r>
              <a:rPr lang="en-US" sz="1100" i="1" dirty="0"/>
              <a:t> Infect Dis</a:t>
            </a:r>
            <a:r>
              <a:rPr lang="en-US" sz="1100" dirty="0"/>
              <a:t> 2009</a:t>
            </a:r>
            <a:endParaRPr lang="fr-FR" sz="1100" dirty="0"/>
          </a:p>
        </p:txBody>
      </p:sp>
      <p:sp>
        <p:nvSpPr>
          <p:cNvPr id="4" name="Rectangle 3"/>
          <p:cNvSpPr/>
          <p:nvPr/>
        </p:nvSpPr>
        <p:spPr>
          <a:xfrm>
            <a:off x="938848" y="2806262"/>
            <a:ext cx="1041535" cy="274054"/>
          </a:xfrm>
          <a:prstGeom prst="rect">
            <a:avLst/>
          </a:prstGeom>
          <a:noFill/>
          <a:ln w="25400" cap="flat">
            <a:solidFill>
              <a:srgbClr val="FFC00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fr-FR" sz="1800" b="0" i="0" u="none" strike="noStrike" cap="none" spc="0" normalizeH="0" baseline="0">
              <a:ln>
                <a:noFill/>
              </a:ln>
              <a:solidFill>
                <a:srgbClr val="000000"/>
              </a:solidFill>
              <a:effectLst/>
              <a:uFillTx/>
              <a:latin typeface="+mj-lt"/>
              <a:ea typeface="+mj-ea"/>
              <a:cs typeface="+mj-cs"/>
              <a:sym typeface="Calibri"/>
            </a:endParaRPr>
          </a:p>
        </p:txBody>
      </p:sp>
      <p:pic>
        <p:nvPicPr>
          <p:cNvPr id="9" name="Espace réservé du contenu 3">
            <a:extLst>
              <a:ext uri="{FF2B5EF4-FFF2-40B4-BE49-F238E27FC236}">
                <a16:creationId xmlns:a16="http://schemas.microsoft.com/office/drawing/2014/main" id="{0D439B30-AF44-4D3A-9BD9-F8BFA413C47A}"/>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255568" y="936602"/>
            <a:ext cx="3888432" cy="57111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pic>
        <p:nvPicPr>
          <p:cNvPr id="12" name="Picture 2" descr="Cachet d'encre rouge intox illustration de vecteur. Illustration du faux -  243135419"/>
          <p:cNvPicPr>
            <a:picLocks noChangeAspect="1" noChangeArrowheads="1"/>
          </p:cNvPicPr>
          <p:nvPr/>
        </p:nvPicPr>
        <p:blipFill rotWithShape="1">
          <a:blip r:embed="rId4">
            <a:extLst>
              <a:ext uri="{28A0092B-C50C-407E-A947-70E740481C1C}">
                <a14:useLocalDpi xmlns:a14="http://schemas.microsoft.com/office/drawing/2010/main" val="0"/>
              </a:ext>
            </a:extLst>
          </a:blip>
          <a:srcRect t="13930" b="21529"/>
          <a:stretch/>
        </p:blipFill>
        <p:spPr bwMode="auto">
          <a:xfrm>
            <a:off x="2406884" y="1507255"/>
            <a:ext cx="2137332" cy="9190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1695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Controverses sur les vaccins</a:t>
            </a:r>
            <a:endParaRPr lang="fr-FR" dirty="0"/>
          </a:p>
        </p:txBody>
      </p:sp>
      <p:sp>
        <p:nvSpPr>
          <p:cNvPr id="3" name="Content Placeholder 2"/>
          <p:cNvSpPr>
            <a:spLocks noGrp="1"/>
          </p:cNvSpPr>
          <p:nvPr>
            <p:ph idx="1"/>
          </p:nvPr>
        </p:nvSpPr>
        <p:spPr/>
        <p:txBody>
          <a:bodyPr>
            <a:normAutofit/>
          </a:bodyPr>
          <a:lstStyle/>
          <a:p>
            <a:r>
              <a:rPr lang="fr-FR" i="1" dirty="0" smtClean="0"/>
              <a:t>« Les </a:t>
            </a:r>
            <a:r>
              <a:rPr lang="fr-FR" i="1" dirty="0"/>
              <a:t>vaccins provoquent des effets </a:t>
            </a:r>
            <a:r>
              <a:rPr lang="fr-FR" i="1" dirty="0" smtClean="0"/>
              <a:t>indésirables »</a:t>
            </a:r>
          </a:p>
          <a:p>
            <a:endParaRPr lang="fr-FR" dirty="0" smtClean="0"/>
          </a:p>
          <a:p>
            <a:r>
              <a:rPr lang="fr-FR" b="1" dirty="0" smtClean="0"/>
              <a:t>L’aluminium</a:t>
            </a:r>
            <a:r>
              <a:rPr lang="fr-FR" dirty="0" smtClean="0"/>
              <a:t> serait-il vraiment  à l’origine de myofasciite à macrophages ?</a:t>
            </a:r>
          </a:p>
          <a:p>
            <a:endParaRPr lang="fr-FR" dirty="0" smtClean="0"/>
          </a:p>
          <a:p>
            <a:r>
              <a:rPr lang="fr-FR" dirty="0"/>
              <a:t>La majorité des vaccins </a:t>
            </a:r>
            <a:r>
              <a:rPr lang="fr-FR" dirty="0" smtClean="0"/>
              <a:t>inertes doivent </a:t>
            </a:r>
            <a:r>
              <a:rPr lang="fr-FR" dirty="0"/>
              <a:t>contenir un adjuvant pour entraîner une réaction importante et durable du système </a:t>
            </a:r>
            <a:r>
              <a:rPr lang="fr-FR" dirty="0" smtClean="0"/>
              <a:t>immunitaire</a:t>
            </a:r>
          </a:p>
          <a:p>
            <a:pPr lvl="1"/>
            <a:r>
              <a:rPr lang="fr-FR" dirty="0" smtClean="0"/>
              <a:t>Sels d’aluminium : adjuvant pour booster la réponse immunitaire</a:t>
            </a:r>
            <a:endParaRPr lang="fr-FR" dirty="0"/>
          </a:p>
          <a:p>
            <a:pPr lvl="1"/>
            <a:r>
              <a:rPr lang="fr-FR" dirty="0" smtClean="0"/>
              <a:t>L’Ag seul </a:t>
            </a:r>
            <a:r>
              <a:rPr lang="fr-FR" dirty="0"/>
              <a:t>n’est pas </a:t>
            </a:r>
            <a:r>
              <a:rPr lang="fr-FR" dirty="0" smtClean="0"/>
              <a:t>suffisant </a:t>
            </a:r>
            <a:r>
              <a:rPr lang="fr-FR" dirty="0"/>
              <a:t>en soi</a:t>
            </a:r>
          </a:p>
          <a:p>
            <a:pPr lvl="1"/>
            <a:r>
              <a:rPr lang="fr-FR" dirty="0" smtClean="0"/>
              <a:t>Exceptions (Grippe, vaccins polysaccharidiques non conjugués, méningocoques)</a:t>
            </a:r>
          </a:p>
          <a:p>
            <a:endParaRPr lang="fr-FR" dirty="0"/>
          </a:p>
          <a:p>
            <a:r>
              <a:rPr lang="fr-FR" dirty="0" smtClean="0"/>
              <a:t>Des </a:t>
            </a:r>
            <a:r>
              <a:rPr lang="fr-FR" u="sng" dirty="0" smtClean="0"/>
              <a:t>MILLIARDS de personnes</a:t>
            </a:r>
            <a:r>
              <a:rPr lang="fr-FR" dirty="0" smtClean="0"/>
              <a:t> dans le monde sont vaccinés par des vaccins avec adjuvants</a:t>
            </a:r>
          </a:p>
          <a:p>
            <a:endParaRPr lang="fr-FR" dirty="0"/>
          </a:p>
          <a:p>
            <a:pPr marL="0" indent="0">
              <a:buNone/>
            </a:pPr>
            <a:endParaRPr lang="fr-FR"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4085" y="4420941"/>
            <a:ext cx="3939390" cy="2387320"/>
          </a:xfrm>
          <a:prstGeom prst="rect">
            <a:avLst/>
          </a:prstGeom>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Controverses sur les vaccins</a:t>
            </a:r>
            <a:endParaRPr lang="fr-FR" dirty="0"/>
          </a:p>
        </p:txBody>
      </p:sp>
      <p:sp>
        <p:nvSpPr>
          <p:cNvPr id="3" name="Content Placeholder 2"/>
          <p:cNvSpPr>
            <a:spLocks noGrp="1"/>
          </p:cNvSpPr>
          <p:nvPr>
            <p:ph idx="1"/>
          </p:nvPr>
        </p:nvSpPr>
        <p:spPr>
          <a:xfrm>
            <a:off x="276225" y="1148317"/>
            <a:ext cx="8579274" cy="5081036"/>
          </a:xfrm>
        </p:spPr>
        <p:txBody>
          <a:bodyPr>
            <a:normAutofit/>
          </a:bodyPr>
          <a:lstStyle/>
          <a:p>
            <a:r>
              <a:rPr lang="fr-FR" i="1" dirty="0"/>
              <a:t>«Les vaccins provoquent des effets </a:t>
            </a:r>
            <a:r>
              <a:rPr lang="fr-FR" i="1" dirty="0" smtClean="0"/>
              <a:t>indésirables »</a:t>
            </a:r>
          </a:p>
          <a:p>
            <a:endParaRPr lang="fr-FR" dirty="0" smtClean="0"/>
          </a:p>
          <a:p>
            <a:r>
              <a:rPr lang="fr-FR" u="sng" dirty="0" smtClean="0"/>
              <a:t>L’aluminium</a:t>
            </a:r>
            <a:r>
              <a:rPr lang="fr-FR" dirty="0" smtClean="0"/>
              <a:t> serait-il vraiment  à l’origine de myofasciite à macrophages ?</a:t>
            </a:r>
          </a:p>
          <a:p>
            <a:pPr marL="0" indent="0">
              <a:buNone/>
            </a:pPr>
            <a:endParaRPr lang="fr-FR" dirty="0"/>
          </a:p>
          <a:p>
            <a:r>
              <a:rPr lang="fr-FR" dirty="0"/>
              <a:t>Une équipe </a:t>
            </a:r>
            <a:r>
              <a:rPr lang="fr-FR" sz="1100" dirty="0" smtClean="0"/>
              <a:t>(française) </a:t>
            </a:r>
            <a:r>
              <a:rPr lang="fr-FR" dirty="0" smtClean="0"/>
              <a:t>va </a:t>
            </a:r>
            <a:r>
              <a:rPr lang="fr-FR" dirty="0"/>
              <a:t>décrire une lésion histologique musculaire, qu’elle baptise ainsi </a:t>
            </a:r>
            <a:r>
              <a:rPr lang="fr-FR" dirty="0" smtClean="0"/>
              <a:t>… myofasciite à macrophages</a:t>
            </a:r>
            <a:endParaRPr lang="fr-FR" dirty="0"/>
          </a:p>
          <a:p>
            <a:r>
              <a:rPr lang="fr-FR" dirty="0"/>
              <a:t>La même équipe fait le lien entre cette lésion et des symptômes musculaires, puis neurologiques </a:t>
            </a:r>
            <a:r>
              <a:rPr lang="fr-FR" dirty="0" smtClean="0"/>
              <a:t>….</a:t>
            </a:r>
            <a:endParaRPr lang="fr-FR" dirty="0"/>
          </a:p>
          <a:p>
            <a:r>
              <a:rPr lang="fr-FR" dirty="0"/>
              <a:t>La même équipe identifie l’aluminium vaccinal comme déclencheur de la lésion, et l’incrimine dans ces symptômes …</a:t>
            </a:r>
          </a:p>
          <a:p>
            <a:endParaRPr lang="fr-FR" dirty="0"/>
          </a:p>
          <a:p>
            <a:endParaRPr lang="fr-FR" dirty="0" smtClean="0"/>
          </a:p>
        </p:txBody>
      </p:sp>
      <p:pic>
        <p:nvPicPr>
          <p:cNvPr id="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76225" y="3925350"/>
            <a:ext cx="3624904" cy="677180"/>
          </a:xfrm>
          <a:prstGeom prst="rect">
            <a:avLst/>
          </a:prstGeom>
          <a:noFill/>
          <a:ln w="9525">
            <a:noFill/>
            <a:miter lim="800000"/>
            <a:headEnd/>
            <a:tailEnd/>
          </a:ln>
        </p:spPr>
      </p:pic>
      <p:pic>
        <p:nvPicPr>
          <p:cNvPr id="7"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6881" y="5091786"/>
            <a:ext cx="3686754" cy="1057005"/>
          </a:xfrm>
          <a:prstGeom prst="rect">
            <a:avLst/>
          </a:prstGeom>
          <a:noFill/>
          <a:ln w="9525">
            <a:noFill/>
            <a:miter lim="800000"/>
            <a:headEnd/>
            <a:tailEnd/>
          </a:ln>
        </p:spPr>
      </p:pic>
      <p:pic>
        <p:nvPicPr>
          <p:cNvPr id="8" name="Picture 2"/>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4395966" y="3723541"/>
            <a:ext cx="3505410" cy="996838"/>
          </a:xfrm>
          <a:prstGeom prst="rect">
            <a:avLst/>
          </a:prstGeom>
          <a:noFill/>
          <a:ln w="9525">
            <a:noFill/>
            <a:miter lim="800000"/>
            <a:headEnd/>
            <a:tailEnd/>
          </a:ln>
        </p:spPr>
      </p:pic>
      <p:pic>
        <p:nvPicPr>
          <p:cNvPr id="9" name="Picture 2">
            <a:extLst>
              <a:ext uri="{FF2B5EF4-FFF2-40B4-BE49-F238E27FC236}">
                <a16:creationId xmlns:a16="http://schemas.microsoft.com/office/drawing/2014/main" id="{A30FBF68-8879-4A87-A2BA-77607F48888C}"/>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4395966" y="4857876"/>
            <a:ext cx="3717620" cy="152482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127410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dirty="0"/>
          </a:p>
        </p:txBody>
      </p:sp>
      <p:pic>
        <p:nvPicPr>
          <p:cNvPr id="4" name="Image 3"/>
          <p:cNvPicPr>
            <a:picLocks noChangeAspect="1"/>
          </p:cNvPicPr>
          <p:nvPr/>
        </p:nvPicPr>
        <p:blipFill>
          <a:blip r:embed="rId2"/>
          <a:stretch>
            <a:fillRect/>
          </a:stretch>
        </p:blipFill>
        <p:spPr>
          <a:xfrm>
            <a:off x="509027" y="1148316"/>
            <a:ext cx="7896608" cy="5268281"/>
          </a:xfrm>
          <a:prstGeom prst="rect">
            <a:avLst/>
          </a:prstGeom>
        </p:spPr>
      </p:pic>
    </p:spTree>
    <p:extLst>
      <p:ext uri="{BB962C8B-B14F-4D97-AF65-F5344CB8AC3E}">
        <p14:creationId xmlns:p14="http://schemas.microsoft.com/office/powerpoint/2010/main" val="186939343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Controverses sur les vaccins</a:t>
            </a:r>
            <a:endParaRPr lang="fr-FR" dirty="0"/>
          </a:p>
        </p:txBody>
      </p:sp>
      <p:sp>
        <p:nvSpPr>
          <p:cNvPr id="3" name="Content Placeholder 2"/>
          <p:cNvSpPr>
            <a:spLocks noGrp="1"/>
          </p:cNvSpPr>
          <p:nvPr>
            <p:ph idx="1"/>
          </p:nvPr>
        </p:nvSpPr>
        <p:spPr>
          <a:xfrm>
            <a:off x="276225" y="1148317"/>
            <a:ext cx="6838492" cy="5413848"/>
          </a:xfrm>
        </p:spPr>
        <p:txBody>
          <a:bodyPr>
            <a:normAutofit/>
          </a:bodyPr>
          <a:lstStyle/>
          <a:p>
            <a:r>
              <a:rPr lang="fr-FR" i="1" dirty="0"/>
              <a:t>«Les vaccins provoquent des effets </a:t>
            </a:r>
            <a:r>
              <a:rPr lang="fr-FR" i="1" dirty="0" smtClean="0"/>
              <a:t>indésirables »</a:t>
            </a:r>
          </a:p>
          <a:p>
            <a:endParaRPr lang="fr-FR" dirty="0" smtClean="0"/>
          </a:p>
          <a:p>
            <a:r>
              <a:rPr lang="fr-FR" u="sng" dirty="0" smtClean="0"/>
              <a:t>L’aluminium</a:t>
            </a:r>
            <a:r>
              <a:rPr lang="fr-FR" dirty="0" smtClean="0"/>
              <a:t> serait-il vraiment  à l’origine de myofasciite à macrophages ?</a:t>
            </a:r>
          </a:p>
          <a:p>
            <a:endParaRPr lang="fr-FR" dirty="0" smtClean="0"/>
          </a:p>
          <a:p>
            <a:endParaRPr lang="fr-FR" dirty="0"/>
          </a:p>
          <a:p>
            <a:pPr>
              <a:lnSpc>
                <a:spcPct val="100000"/>
              </a:lnSpc>
              <a:spcBef>
                <a:spcPts val="600"/>
              </a:spcBef>
            </a:pPr>
            <a:endParaRPr lang="fr-FR" dirty="0" smtClean="0"/>
          </a:p>
          <a:p>
            <a:pPr>
              <a:lnSpc>
                <a:spcPct val="100000"/>
              </a:lnSpc>
              <a:spcBef>
                <a:spcPts val="600"/>
              </a:spcBef>
            </a:pPr>
            <a:endParaRPr lang="fr-FR" dirty="0" smtClean="0"/>
          </a:p>
          <a:p>
            <a:pPr>
              <a:lnSpc>
                <a:spcPct val="100000"/>
              </a:lnSpc>
              <a:spcBef>
                <a:spcPts val="600"/>
              </a:spcBef>
            </a:pPr>
            <a:endParaRPr lang="fr-FR" dirty="0" smtClean="0"/>
          </a:p>
          <a:p>
            <a:pPr>
              <a:lnSpc>
                <a:spcPct val="100000"/>
              </a:lnSpc>
              <a:spcBef>
                <a:spcPts val="600"/>
              </a:spcBef>
            </a:pPr>
            <a:endParaRPr lang="fr-FR" dirty="0"/>
          </a:p>
          <a:p>
            <a:pPr>
              <a:lnSpc>
                <a:spcPct val="100000"/>
              </a:lnSpc>
              <a:spcBef>
                <a:spcPts val="600"/>
              </a:spcBef>
            </a:pPr>
            <a:endParaRPr lang="fr-FR" dirty="0"/>
          </a:p>
          <a:p>
            <a:pPr>
              <a:lnSpc>
                <a:spcPct val="100000"/>
              </a:lnSpc>
              <a:spcBef>
                <a:spcPts val="600"/>
              </a:spcBef>
            </a:pPr>
            <a:r>
              <a:rPr lang="fr-FR" b="1" dirty="0" smtClean="0"/>
              <a:t>Le Haut Conseil à la Santé Publique (HCSP) conclut à l’absence de lien</a:t>
            </a:r>
          </a:p>
          <a:p>
            <a:pPr>
              <a:lnSpc>
                <a:spcPct val="100000"/>
              </a:lnSpc>
              <a:spcBef>
                <a:spcPts val="600"/>
              </a:spcBef>
            </a:pPr>
            <a:r>
              <a:rPr lang="fr-FR" dirty="0" smtClean="0"/>
              <a:t>La lésion histologique : elle correspond simplement au lieu d’injection du vaccin, un « tatouage » vaccinale</a:t>
            </a:r>
          </a:p>
          <a:p>
            <a:pPr>
              <a:lnSpc>
                <a:spcPct val="100000"/>
              </a:lnSpc>
              <a:spcBef>
                <a:spcPts val="600"/>
              </a:spcBef>
            </a:pPr>
            <a:r>
              <a:rPr lang="fr-FR" dirty="0" smtClean="0"/>
              <a:t>Les anomalies musculaires alléguées</a:t>
            </a:r>
          </a:p>
          <a:p>
            <a:pPr>
              <a:lnSpc>
                <a:spcPct val="100000"/>
              </a:lnSpc>
              <a:spcBef>
                <a:spcPts val="600"/>
              </a:spcBef>
            </a:pPr>
            <a:r>
              <a:rPr lang="fr-FR" dirty="0" smtClean="0"/>
              <a:t>Les anomalies neurologiques centraux ou périphériques alléguées</a:t>
            </a:r>
          </a:p>
          <a:p>
            <a:pPr>
              <a:lnSpc>
                <a:spcPct val="100000"/>
              </a:lnSpc>
              <a:spcBef>
                <a:spcPts val="600"/>
              </a:spcBef>
            </a:pPr>
            <a:r>
              <a:rPr lang="fr-FR" dirty="0" smtClean="0"/>
              <a:t>Le concept de la myofasciite à macrophage est actuellement réfuté par la quasi-totalité des experts</a:t>
            </a:r>
          </a:p>
          <a:p>
            <a:pPr marL="0" indent="0">
              <a:buNone/>
            </a:pPr>
            <a:r>
              <a:rPr lang="fr-FR" sz="1100" dirty="0" smtClean="0">
                <a:hlinkClick r:id="rId2"/>
              </a:rPr>
              <a:t>https://www.hcsp.fr/explore.cgi/avisrapportsdomaine?clefr=369</a:t>
            </a:r>
            <a:endParaRPr lang="fr-FR" sz="1100" dirty="0"/>
          </a:p>
        </p:txBody>
      </p:sp>
      <p:pic>
        <p:nvPicPr>
          <p:cNvPr id="4" name="object 4"/>
          <p:cNvPicPr/>
          <p:nvPr/>
        </p:nvPicPr>
        <p:blipFill>
          <a:blip r:embed="rId3" cstate="print"/>
          <a:stretch>
            <a:fillRect/>
          </a:stretch>
        </p:blipFill>
        <p:spPr>
          <a:xfrm>
            <a:off x="7369895" y="2550042"/>
            <a:ext cx="1304681" cy="2387038"/>
          </a:xfrm>
          <a:prstGeom prst="rect">
            <a:avLst/>
          </a:prstGeom>
        </p:spPr>
      </p:pic>
      <p:pic>
        <p:nvPicPr>
          <p:cNvPr id="5" name="Picture 2" descr="Cachet d'encre rouge intox illustration de vecteur. Illustration du faux -  243135419"/>
          <p:cNvPicPr>
            <a:picLocks noChangeAspect="1" noChangeArrowheads="1"/>
          </p:cNvPicPr>
          <p:nvPr/>
        </p:nvPicPr>
        <p:blipFill rotWithShape="1">
          <a:blip r:embed="rId4">
            <a:extLst>
              <a:ext uri="{28A0092B-C50C-407E-A947-70E740481C1C}">
                <a14:useLocalDpi xmlns:a14="http://schemas.microsoft.com/office/drawing/2010/main" val="0"/>
              </a:ext>
            </a:extLst>
          </a:blip>
          <a:srcRect t="13930" b="21529"/>
          <a:stretch/>
        </p:blipFill>
        <p:spPr bwMode="auto">
          <a:xfrm>
            <a:off x="6333336" y="1323754"/>
            <a:ext cx="2443838" cy="105085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p:cNvPicPr>
            <a:picLocks noChangeAspect="1"/>
          </p:cNvPicPr>
          <p:nvPr/>
        </p:nvPicPr>
        <p:blipFill>
          <a:blip r:embed="rId5"/>
          <a:stretch>
            <a:fillRect/>
          </a:stretch>
        </p:blipFill>
        <p:spPr>
          <a:xfrm>
            <a:off x="276225" y="2035103"/>
            <a:ext cx="4017054" cy="2174459"/>
          </a:xfrm>
          <a:prstGeom prst="rect">
            <a:avLst/>
          </a:prstGeom>
        </p:spPr>
      </p:pic>
    </p:spTree>
    <p:extLst>
      <p:ext uri="{BB962C8B-B14F-4D97-AF65-F5344CB8AC3E}">
        <p14:creationId xmlns:p14="http://schemas.microsoft.com/office/powerpoint/2010/main" val="2038553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Bénéfices de la vaccination</a:t>
            </a:r>
          </a:p>
        </p:txBody>
      </p:sp>
      <p:sp>
        <p:nvSpPr>
          <p:cNvPr id="3" name="Espace réservé du contenu 2"/>
          <p:cNvSpPr>
            <a:spLocks noGrp="1"/>
          </p:cNvSpPr>
          <p:nvPr>
            <p:ph idx="1"/>
          </p:nvPr>
        </p:nvSpPr>
        <p:spPr/>
        <p:txBody>
          <a:bodyPr/>
          <a:lstStyle/>
          <a:p>
            <a:r>
              <a:rPr lang="fr-FR" dirty="0" smtClean="0"/>
              <a:t>Immunité collective</a:t>
            </a:r>
            <a:endParaRPr lang="fr-FR" dirty="0"/>
          </a:p>
        </p:txBody>
      </p:sp>
      <p:pic>
        <p:nvPicPr>
          <p:cNvPr id="9218" name="Picture 2" descr="VaccinClic - Immunité de groupe en détai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1878" y="967393"/>
            <a:ext cx="5617059" cy="5663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779841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Controverses sur les vaccins</a:t>
            </a:r>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3509" y="1556864"/>
            <a:ext cx="8547238" cy="3616586"/>
          </a:xfrm>
        </p:spPr>
      </p:pic>
    </p:spTree>
    <p:extLst>
      <p:ext uri="{BB962C8B-B14F-4D97-AF65-F5344CB8AC3E}">
        <p14:creationId xmlns:p14="http://schemas.microsoft.com/office/powerpoint/2010/main" val="308969040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Controverses sur les vaccins</a:t>
            </a:r>
            <a:endParaRPr lang="fr-FR" dirty="0"/>
          </a:p>
        </p:txBody>
      </p:sp>
      <p:sp>
        <p:nvSpPr>
          <p:cNvPr id="3" name="Content Placeholder 2"/>
          <p:cNvSpPr>
            <a:spLocks noGrp="1"/>
          </p:cNvSpPr>
          <p:nvPr>
            <p:ph idx="1"/>
          </p:nvPr>
        </p:nvSpPr>
        <p:spPr>
          <a:xfrm>
            <a:off x="276225" y="1148317"/>
            <a:ext cx="5816231" cy="5081036"/>
          </a:xfrm>
        </p:spPr>
        <p:txBody>
          <a:bodyPr>
            <a:normAutofit/>
          </a:bodyPr>
          <a:lstStyle/>
          <a:p>
            <a:pPr marL="0" indent="0">
              <a:buNone/>
            </a:pPr>
            <a:r>
              <a:rPr lang="fr-FR" i="1" dirty="0" smtClean="0"/>
              <a:t>« Les vaccins provoquent des effets indésirables » </a:t>
            </a:r>
          </a:p>
          <a:p>
            <a:endParaRPr lang="fr-FR" dirty="0" smtClean="0"/>
          </a:p>
          <a:p>
            <a:r>
              <a:rPr lang="fr-FR" dirty="0" smtClean="0"/>
              <a:t>Effets indésirables réels </a:t>
            </a:r>
            <a:endParaRPr lang="fr-FR" dirty="0"/>
          </a:p>
          <a:p>
            <a:pPr lvl="1"/>
            <a:r>
              <a:rPr lang="fr-FR" dirty="0" smtClean="0"/>
              <a:t>Réactions locales</a:t>
            </a:r>
          </a:p>
          <a:p>
            <a:pPr lvl="2"/>
            <a:r>
              <a:rPr lang="fr-FR" dirty="0" smtClean="0"/>
              <a:t>Douleurs, inflammation</a:t>
            </a:r>
          </a:p>
          <a:p>
            <a:pPr lvl="2"/>
            <a:r>
              <a:rPr lang="fr-FR" dirty="0" err="1" smtClean="0"/>
              <a:t>BCGite</a:t>
            </a:r>
            <a:r>
              <a:rPr lang="fr-FR" dirty="0" smtClean="0"/>
              <a:t> : lésion suppurée + adénopathies</a:t>
            </a:r>
          </a:p>
          <a:p>
            <a:pPr lvl="1"/>
            <a:r>
              <a:rPr lang="fr-FR" dirty="0" smtClean="0"/>
              <a:t>Fièvre</a:t>
            </a:r>
          </a:p>
          <a:p>
            <a:pPr lvl="2"/>
            <a:r>
              <a:rPr lang="fr-FR" dirty="0" smtClean="0"/>
              <a:t>Vaccins inertes : précoce (&lt; 3 j)</a:t>
            </a:r>
          </a:p>
          <a:p>
            <a:pPr lvl="2"/>
            <a:r>
              <a:rPr lang="fr-FR" dirty="0" smtClean="0"/>
              <a:t>Vaccins vivants : différée (5-11 jours)</a:t>
            </a:r>
          </a:p>
          <a:p>
            <a:pPr lvl="1"/>
            <a:r>
              <a:rPr lang="fr-FR" dirty="0" smtClean="0"/>
              <a:t>Eruption</a:t>
            </a:r>
          </a:p>
          <a:p>
            <a:pPr lvl="2"/>
            <a:r>
              <a:rPr lang="fr-FR" dirty="0" smtClean="0"/>
              <a:t>Allergique, précoce (vaccins inertes)</a:t>
            </a:r>
          </a:p>
          <a:p>
            <a:pPr lvl="2"/>
            <a:r>
              <a:rPr lang="fr-FR" dirty="0" smtClean="0"/>
              <a:t>Infectieuses, différée : rougeole, varicelle</a:t>
            </a:r>
          </a:p>
          <a:p>
            <a:pPr marL="342900" lvl="1" indent="0">
              <a:buNone/>
            </a:pPr>
            <a:endParaRPr lang="fr-FR" dirty="0" smtClean="0"/>
          </a:p>
          <a:p>
            <a:pPr marL="251461" indent="-285750"/>
            <a:r>
              <a:rPr lang="fr-FR" dirty="0" smtClean="0"/>
              <a:t>Effets indésirables perçus </a:t>
            </a:r>
          </a:p>
          <a:p>
            <a:pPr lvl="1"/>
            <a:r>
              <a:rPr lang="fr-FR" dirty="0" smtClean="0"/>
              <a:t>Vaccin Hépatite B et SEP</a:t>
            </a:r>
          </a:p>
          <a:p>
            <a:pPr lvl="1"/>
            <a:r>
              <a:rPr lang="fr-FR" dirty="0" smtClean="0"/>
              <a:t>Vaccin Grippe et syndrome de Guillain-Barré</a:t>
            </a:r>
          </a:p>
          <a:p>
            <a:pPr lvl="1"/>
            <a:r>
              <a:rPr lang="fr-FR" dirty="0" smtClean="0"/>
              <a:t>Vaccin Rougeole et autisme</a:t>
            </a:r>
            <a:endParaRPr lang="fr-FR" dirty="0"/>
          </a:p>
        </p:txBody>
      </p:sp>
      <p:pic>
        <p:nvPicPr>
          <p:cNvPr id="9" name="Picture 2" descr="Cachet d'encre rouge intox illustration de vecteur. Illustration du faux -  243135419"/>
          <p:cNvPicPr>
            <a:picLocks noChangeAspect="1" noChangeArrowheads="1"/>
          </p:cNvPicPr>
          <p:nvPr/>
        </p:nvPicPr>
        <p:blipFill rotWithShape="1">
          <a:blip r:embed="rId2">
            <a:extLst>
              <a:ext uri="{28A0092B-C50C-407E-A947-70E740481C1C}">
                <a14:useLocalDpi xmlns:a14="http://schemas.microsoft.com/office/drawing/2010/main" val="0"/>
              </a:ext>
            </a:extLst>
          </a:blip>
          <a:srcRect t="13930" b="21529"/>
          <a:stretch/>
        </p:blipFill>
        <p:spPr bwMode="auto">
          <a:xfrm>
            <a:off x="3062122" y="4658014"/>
            <a:ext cx="1284945" cy="552527"/>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p:cNvSpPr txBox="1"/>
          <p:nvPr/>
        </p:nvSpPr>
        <p:spPr>
          <a:xfrm>
            <a:off x="2542716" y="1685372"/>
            <a:ext cx="927494"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FR" sz="2400" b="0" i="0" u="none" strike="noStrike" cap="none" spc="0" normalizeH="0" baseline="0" dirty="0" smtClean="0">
                <a:ln>
                  <a:noFill/>
                </a:ln>
                <a:solidFill>
                  <a:srgbClr val="92D050"/>
                </a:solidFill>
                <a:effectLst/>
                <a:uFillTx/>
                <a:latin typeface="Kristen ITC" panose="03050502040202030202" pitchFamily="66" charset="0"/>
                <a:ea typeface="+mj-ea"/>
                <a:cs typeface="+mj-cs"/>
                <a:sym typeface="Calibri"/>
              </a:rPr>
              <a:t>INFO</a:t>
            </a:r>
            <a:endParaRPr kumimoji="0" lang="fr-FR" sz="2400" b="0" i="0" u="none" strike="noStrike" cap="none" spc="0" normalizeH="0" baseline="0" dirty="0">
              <a:ln>
                <a:noFill/>
              </a:ln>
              <a:solidFill>
                <a:srgbClr val="92D050"/>
              </a:solidFill>
              <a:effectLst/>
              <a:uFillTx/>
              <a:latin typeface="Kristen ITC" panose="03050502040202030202" pitchFamily="66" charset="0"/>
              <a:ea typeface="+mj-ea"/>
              <a:cs typeface="+mj-cs"/>
              <a:sym typeface="Calibri"/>
            </a:endParaRPr>
          </a:p>
        </p:txBody>
      </p:sp>
      <p:pic>
        <p:nvPicPr>
          <p:cNvPr id="11" name="object 5"/>
          <p:cNvPicPr/>
          <p:nvPr/>
        </p:nvPicPr>
        <p:blipFill rotWithShape="1">
          <a:blip r:embed="rId3" cstate="print"/>
          <a:srcRect l="-744" t="-995" r="744" b="995"/>
          <a:stretch/>
        </p:blipFill>
        <p:spPr>
          <a:xfrm>
            <a:off x="5040717" y="4009461"/>
            <a:ext cx="2628458" cy="2457939"/>
          </a:xfrm>
          <a:prstGeom prst="rect">
            <a:avLst/>
          </a:prstGeom>
        </p:spPr>
      </p:pic>
      <p:pic>
        <p:nvPicPr>
          <p:cNvPr id="12" name="object 6"/>
          <p:cNvPicPr/>
          <p:nvPr/>
        </p:nvPicPr>
        <p:blipFill>
          <a:blip r:embed="rId4" cstate="print"/>
          <a:stretch>
            <a:fillRect/>
          </a:stretch>
        </p:blipFill>
        <p:spPr>
          <a:xfrm>
            <a:off x="5106265" y="1040989"/>
            <a:ext cx="2738858" cy="25104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0"/>
          <p:cNvSpPr>
            <a:spLocks noGrp="1"/>
          </p:cNvSpPr>
          <p:nvPr>
            <p:ph type="body" idx="1"/>
          </p:nvPr>
        </p:nvSpPr>
        <p:spPr/>
        <p:txBody>
          <a:bodyPr/>
          <a:lstStyle/>
          <a:p>
            <a:pPr marL="0" indent="0">
              <a:buNone/>
            </a:pPr>
            <a:r>
              <a:rPr lang="fr-FR" i="1" dirty="0"/>
              <a:t>« Pourquoi </a:t>
            </a:r>
            <a:r>
              <a:rPr lang="fr-FR" i="1" dirty="0" smtClean="0"/>
              <a:t>vacciner </a:t>
            </a:r>
            <a:r>
              <a:rPr lang="fr-FR" i="1" dirty="0"/>
              <a:t>contre des maladies qui n’existent plus ? </a:t>
            </a:r>
            <a:r>
              <a:rPr lang="fr-FR" i="1" dirty="0" smtClean="0"/>
              <a:t>»</a:t>
            </a:r>
          </a:p>
          <a:p>
            <a:pPr marL="0" indent="0">
              <a:buNone/>
            </a:pPr>
            <a:endParaRPr lang="fr-FR" i="1" dirty="0"/>
          </a:p>
          <a:p>
            <a:r>
              <a:rPr lang="fr-FR" dirty="0" smtClean="0"/>
              <a:t>Oubli de l’existence ou de la sévérité des maladies à prévention vaccinale qui tuent ou pour lesquels il existe des formes graves </a:t>
            </a:r>
            <a:endParaRPr lang="fr-FR" dirty="0"/>
          </a:p>
          <a:p>
            <a:r>
              <a:rPr lang="fr-FR" dirty="0" smtClean="0"/>
              <a:t>Pourtant nécessité de maintenir une immunité collective pour éviter la résurgence de ces maladies</a:t>
            </a:r>
            <a:endParaRPr lang="fr-FR" dirty="0"/>
          </a:p>
        </p:txBody>
      </p:sp>
      <p:pic>
        <p:nvPicPr>
          <p:cNvPr id="3" name="object 3"/>
          <p:cNvPicPr/>
          <p:nvPr/>
        </p:nvPicPr>
        <p:blipFill>
          <a:blip r:embed="rId2" cstate="print"/>
          <a:stretch>
            <a:fillRect/>
          </a:stretch>
        </p:blipFill>
        <p:spPr>
          <a:xfrm>
            <a:off x="312605" y="2753139"/>
            <a:ext cx="2339230" cy="3230348"/>
          </a:xfrm>
          <a:prstGeom prst="rect">
            <a:avLst/>
          </a:prstGeom>
        </p:spPr>
      </p:pic>
      <p:sp>
        <p:nvSpPr>
          <p:cNvPr id="5" name="object 5"/>
          <p:cNvSpPr txBox="1">
            <a:spLocks noGrp="1"/>
          </p:cNvSpPr>
          <p:nvPr>
            <p:ph type="title"/>
          </p:nvPr>
        </p:nvSpPr>
        <p:spPr/>
        <p:txBody>
          <a:bodyPr/>
          <a:lstStyle/>
          <a:p>
            <a:r>
              <a:rPr lang="fr-FR" dirty="0"/>
              <a:t>Controverses sur les vaccins</a:t>
            </a:r>
          </a:p>
        </p:txBody>
      </p:sp>
      <p:pic>
        <p:nvPicPr>
          <p:cNvPr id="6" name="Picture 2" descr="Objectifs des programmes de vaccination - Immunologie de la vaccination -  Professionnels de la santé - MSS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2361" y="3400272"/>
            <a:ext cx="5610670" cy="2700323"/>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p:cNvSpPr txBox="1"/>
          <p:nvPr/>
        </p:nvSpPr>
        <p:spPr>
          <a:xfrm>
            <a:off x="5461951" y="1069252"/>
            <a:ext cx="927494"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FR" sz="2400" b="0" i="0" u="none" strike="noStrike" cap="none" spc="0" normalizeH="0" baseline="0" dirty="0" smtClean="0">
                <a:ln>
                  <a:noFill/>
                </a:ln>
                <a:solidFill>
                  <a:srgbClr val="92D050"/>
                </a:solidFill>
                <a:effectLst/>
                <a:uFillTx/>
                <a:latin typeface="Kristen ITC" panose="03050502040202030202" pitchFamily="66" charset="0"/>
                <a:ea typeface="+mj-ea"/>
                <a:cs typeface="+mj-cs"/>
                <a:sym typeface="Calibri"/>
              </a:rPr>
              <a:t>INFO</a:t>
            </a:r>
            <a:endParaRPr kumimoji="0" lang="fr-FR" sz="2400" b="0" i="0" u="none" strike="noStrike" cap="none" spc="0" normalizeH="0" baseline="0" dirty="0">
              <a:ln>
                <a:noFill/>
              </a:ln>
              <a:solidFill>
                <a:srgbClr val="92D050"/>
              </a:solidFill>
              <a:effectLst/>
              <a:uFillTx/>
              <a:latin typeface="Kristen ITC" panose="03050502040202030202" pitchFamily="66" charset="0"/>
              <a:ea typeface="+mj-ea"/>
              <a:cs typeface="+mj-cs"/>
              <a:sym typeface="Calibri"/>
            </a:endParaRPr>
          </a:p>
        </p:txBody>
      </p:sp>
    </p:spTree>
    <p:extLst>
      <p:ext uri="{BB962C8B-B14F-4D97-AF65-F5344CB8AC3E}">
        <p14:creationId xmlns:p14="http://schemas.microsoft.com/office/powerpoint/2010/main" val="29193208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Importance des </a:t>
            </a:r>
            <a:r>
              <a:rPr lang="fr-FR" dirty="0" smtClean="0"/>
              <a:t>études épidémiologiques en </a:t>
            </a:r>
            <a:r>
              <a:rPr lang="fr-FR" dirty="0" err="1" smtClean="0"/>
              <a:t>vaccinologie</a:t>
            </a:r>
            <a:endParaRPr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009667" y="1148317"/>
                <a:ext cx="4873835" cy="5081036"/>
              </a:xfrm>
            </p:spPr>
            <p:txBody>
              <a:bodyPr/>
              <a:lstStyle/>
              <a:p>
                <a:r>
                  <a:rPr lang="fr-FR" dirty="0" smtClean="0"/>
                  <a:t>Taux de reproduction de base R</a:t>
                </a:r>
                <a:r>
                  <a:rPr lang="fr-FR" baseline="-25000" dirty="0" smtClean="0"/>
                  <a:t>0 </a:t>
                </a:r>
                <a:r>
                  <a:rPr lang="fr-FR" dirty="0" smtClean="0"/>
                  <a:t>: nombre de cas secondaires générés à partir d’un cas index dans une population entièrement susceptible</a:t>
                </a:r>
              </a:p>
              <a:p>
                <a:r>
                  <a:rPr lang="fr-FR" dirty="0" smtClean="0"/>
                  <a:t>Taux de reproduction effectif </a:t>
                </a:r>
                <a:r>
                  <a:rPr lang="fr-FR" dirty="0" err="1" smtClean="0"/>
                  <a:t>R</a:t>
                </a:r>
                <a:r>
                  <a:rPr lang="fr-FR" baseline="-25000" dirty="0" err="1" smtClean="0"/>
                  <a:t>effectif</a:t>
                </a:r>
                <a:r>
                  <a:rPr lang="fr-FR" baseline="-25000" dirty="0" smtClean="0"/>
                  <a:t> </a:t>
                </a:r>
                <a:r>
                  <a:rPr lang="fr-FR" dirty="0"/>
                  <a:t>: nombre de cas secondaires générés à partir d’un cas index dans une population </a:t>
                </a:r>
                <a:r>
                  <a:rPr lang="fr-FR" dirty="0" smtClean="0"/>
                  <a:t>déjà infectée, immunisée ou protégée</a:t>
                </a:r>
                <a:endParaRPr lang="fr-FR" dirty="0"/>
              </a:p>
              <a:p>
                <a:endParaRPr lang="fr-FR" dirty="0" smtClean="0"/>
              </a:p>
              <a:p>
                <a:r>
                  <a:rPr lang="fr-FR" dirty="0" smtClean="0"/>
                  <a:t>Epidémie </a:t>
                </a:r>
                <a:r>
                  <a:rPr lang="fr-FR" dirty="0"/>
                  <a:t>maitrisée </a:t>
                </a:r>
                <a:r>
                  <a:rPr lang="fr-FR" dirty="0" err="1" smtClean="0"/>
                  <a:t>R</a:t>
                </a:r>
                <a:r>
                  <a:rPr lang="fr-FR" baseline="-25000" dirty="0" err="1" smtClean="0"/>
                  <a:t>effectif</a:t>
                </a:r>
                <a:r>
                  <a:rPr lang="fr-FR" baseline="-25000" dirty="0" smtClean="0"/>
                  <a:t>  </a:t>
                </a:r>
                <a:r>
                  <a:rPr lang="fr-FR" dirty="0" smtClean="0"/>
                  <a:t>≤ 1</a:t>
                </a:r>
              </a:p>
              <a:p>
                <a:endParaRPr lang="fr-FR" dirty="0"/>
              </a:p>
              <a:p>
                <a:r>
                  <a:rPr lang="fr-FR" dirty="0" err="1"/>
                  <a:t>R</a:t>
                </a:r>
                <a:r>
                  <a:rPr lang="fr-FR" baseline="-25000" dirty="0" err="1"/>
                  <a:t>effectif</a:t>
                </a:r>
                <a:r>
                  <a:rPr lang="fr-FR" baseline="-25000" dirty="0"/>
                  <a:t> </a:t>
                </a:r>
                <a:r>
                  <a:rPr lang="fr-FR" dirty="0" smtClean="0"/>
                  <a:t>= R</a:t>
                </a:r>
                <a:r>
                  <a:rPr lang="fr-FR" baseline="-25000" dirty="0" smtClean="0"/>
                  <a:t>0 </a:t>
                </a:r>
                <a:r>
                  <a:rPr lang="fr-FR" dirty="0" smtClean="0"/>
                  <a:t>* S avec S = (1 - CV)</a:t>
                </a:r>
              </a:p>
              <a:p>
                <a:r>
                  <a:rPr lang="fr-FR" dirty="0" err="1"/>
                  <a:t>R</a:t>
                </a:r>
                <a:r>
                  <a:rPr lang="fr-FR" baseline="-25000" dirty="0" err="1"/>
                  <a:t>effectif</a:t>
                </a:r>
                <a:r>
                  <a:rPr lang="fr-FR" baseline="-25000" dirty="0"/>
                  <a:t> </a:t>
                </a:r>
                <a:r>
                  <a:rPr lang="fr-FR" dirty="0"/>
                  <a:t>= R</a:t>
                </a:r>
                <a:r>
                  <a:rPr lang="fr-FR" baseline="-25000" dirty="0"/>
                  <a:t>0 </a:t>
                </a:r>
                <a:r>
                  <a:rPr lang="fr-FR" dirty="0"/>
                  <a:t>*</a:t>
                </a:r>
                <a:r>
                  <a:rPr lang="fr-FR" dirty="0" smtClean="0"/>
                  <a:t>(1 - CV)</a:t>
                </a:r>
              </a:p>
              <a:p>
                <a:r>
                  <a:rPr lang="fr-FR" dirty="0" smtClean="0"/>
                  <a:t>CV = 1 – </a:t>
                </a:r>
                <a14:m>
                  <m:oMath xmlns:m="http://schemas.openxmlformats.org/officeDocument/2006/math">
                    <m:f>
                      <m:fPr>
                        <m:ctrlPr>
                          <a:rPr lang="fr-FR" i="1" smtClean="0">
                            <a:latin typeface="Cambria Math" panose="02040503050406030204" pitchFamily="18" charset="0"/>
                          </a:rPr>
                        </m:ctrlPr>
                      </m:fPr>
                      <m:num>
                        <m:r>
                          <m:rPr>
                            <m:nor/>
                          </m:rPr>
                          <a:rPr lang="fr-FR" dirty="0"/>
                          <m:t>R</m:t>
                        </m:r>
                        <m:r>
                          <m:rPr>
                            <m:nor/>
                          </m:rPr>
                          <a:rPr lang="fr-FR" baseline="-25000" dirty="0"/>
                          <m:t>effectif</m:t>
                        </m:r>
                      </m:num>
                      <m:den>
                        <m:r>
                          <m:rPr>
                            <m:nor/>
                          </m:rPr>
                          <a:rPr lang="fr-FR" dirty="0"/>
                          <m:t>R</m:t>
                        </m:r>
                        <m:r>
                          <m:rPr>
                            <m:nor/>
                          </m:rPr>
                          <a:rPr lang="fr-FR" baseline="-25000" dirty="0"/>
                          <m:t>0</m:t>
                        </m:r>
                      </m:den>
                    </m:f>
                  </m:oMath>
                </a14:m>
                <a:endParaRPr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009667" y="1148317"/>
                <a:ext cx="4873835" cy="5081036"/>
              </a:xfrm>
              <a:blipFill>
                <a:blip r:embed="rId2"/>
                <a:stretch>
                  <a:fillRect l="-1377" t="-600"/>
                </a:stretch>
              </a:blipFill>
            </p:spPr>
            <p:txBody>
              <a:bodyPr/>
              <a:lstStyle/>
              <a:p>
                <a:r>
                  <a:rPr lang="fr-FR">
                    <a:noFill/>
                  </a:rPr>
                  <a:t> </a:t>
                </a:r>
              </a:p>
            </p:txBody>
          </p:sp>
        </mc:Fallback>
      </mc:AlternateContent>
      <p:pic>
        <p:nvPicPr>
          <p:cNvPr id="10242" name="Picture 2" descr="Épidémiologie théorique et vaccination - ScienceDirec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488" y="4013016"/>
            <a:ext cx="2963152" cy="1814176"/>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3 -R 0 et seuils d'immunité collective pour les maladies évitables par la vaccinat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9488" y="1100082"/>
            <a:ext cx="3130792" cy="2349936"/>
          </a:xfrm>
          <a:prstGeom prst="rect">
            <a:avLst/>
          </a:prstGeom>
          <a:noFill/>
          <a:extLst>
            <a:ext uri="{909E8E84-426E-40DD-AFC4-6F175D3DCCD1}">
              <a14:hiddenFill xmlns:a14="http://schemas.microsoft.com/office/drawing/2010/main">
                <a:solidFill>
                  <a:srgbClr val="FFFFFF"/>
                </a:solidFill>
              </a14:hiddenFill>
            </a:ext>
          </a:extLst>
        </p:spPr>
      </p:pic>
      <p:cxnSp>
        <p:nvCxnSpPr>
          <p:cNvPr id="5" name="Connecteur droit avec flèche 4"/>
          <p:cNvCxnSpPr/>
          <p:nvPr/>
        </p:nvCxnSpPr>
        <p:spPr>
          <a:xfrm>
            <a:off x="4166143" y="5437502"/>
            <a:ext cx="4312839" cy="0"/>
          </a:xfrm>
          <a:prstGeom prst="straightConnector1">
            <a:avLst/>
          </a:prstGeom>
          <a:noFill/>
          <a:ln w="25400" cap="flat">
            <a:solidFill>
              <a:schemeClr val="accent1"/>
            </a:solidFill>
            <a:prstDash val="solid"/>
            <a:round/>
            <a:tailEnd type="triangle"/>
          </a:ln>
          <a:effectLst/>
          <a:sp3d/>
        </p:spPr>
        <p:style>
          <a:lnRef idx="0">
            <a:scrgbClr r="0" g="0" b="0"/>
          </a:lnRef>
          <a:fillRef idx="0">
            <a:scrgbClr r="0" g="0" b="0"/>
          </a:fillRef>
          <a:effectRef idx="0">
            <a:scrgbClr r="0" g="0" b="0"/>
          </a:effectRef>
          <a:fontRef idx="none"/>
        </p:style>
      </p:cxnSp>
      <p:sp>
        <p:nvSpPr>
          <p:cNvPr id="6" name="ZoneTexte 5"/>
          <p:cNvSpPr txBox="1"/>
          <p:nvPr/>
        </p:nvSpPr>
        <p:spPr>
          <a:xfrm>
            <a:off x="4540274" y="4938092"/>
            <a:ext cx="1100618" cy="3847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FR" sz="1100" b="0" i="0" u="none" strike="noStrike" cap="none" spc="0" normalizeH="0" baseline="0" dirty="0" smtClean="0">
                <a:ln>
                  <a:noFill/>
                </a:ln>
                <a:solidFill>
                  <a:srgbClr val="002448"/>
                </a:solidFill>
                <a:effectLst/>
                <a:uFillTx/>
                <a:latin typeface="+mj-lt"/>
                <a:ea typeface="+mj-ea"/>
                <a:cs typeface="+mj-cs"/>
                <a:sym typeface="Calibri"/>
              </a:rPr>
              <a:t>Vaccine </a:t>
            </a:r>
            <a:r>
              <a:rPr kumimoji="0" lang="fr-FR" sz="1100" b="0" i="0" u="none" strike="noStrike" cap="none" spc="0" normalizeH="0" baseline="0" dirty="0" err="1" smtClean="0">
                <a:ln>
                  <a:noFill/>
                </a:ln>
                <a:solidFill>
                  <a:srgbClr val="002448"/>
                </a:solidFill>
                <a:effectLst/>
                <a:uFillTx/>
                <a:latin typeface="+mj-lt"/>
                <a:ea typeface="+mj-ea"/>
                <a:cs typeface="+mj-cs"/>
                <a:sym typeface="Calibri"/>
              </a:rPr>
              <a:t>efficacy</a:t>
            </a:r>
            <a:endParaRPr kumimoji="0" lang="fr-FR" sz="1100" b="0" i="0" u="none" strike="noStrike" cap="none" spc="0" normalizeH="0" baseline="0" dirty="0" smtClean="0">
              <a:ln>
                <a:noFill/>
              </a:ln>
              <a:solidFill>
                <a:srgbClr val="002448"/>
              </a:solidFill>
              <a:effectLst/>
              <a:uFillTx/>
              <a:latin typeface="+mj-lt"/>
              <a:ea typeface="+mj-ea"/>
              <a:cs typeface="+mj-cs"/>
              <a:sym typeface="Calibri"/>
            </a:endParaRPr>
          </a:p>
          <a:p>
            <a:pPr marL="0" marR="0" indent="0" algn="l" defTabSz="914400" rtl="0" fontAlgn="auto" latinLnBrk="0" hangingPunct="0">
              <a:lnSpc>
                <a:spcPct val="100000"/>
              </a:lnSpc>
              <a:spcBef>
                <a:spcPts val="0"/>
              </a:spcBef>
              <a:spcAft>
                <a:spcPts val="0"/>
              </a:spcAft>
              <a:buClrTx/>
              <a:buSzTx/>
              <a:buFontTx/>
              <a:buNone/>
              <a:tabLst/>
            </a:pPr>
            <a:r>
              <a:rPr lang="fr-FR" sz="800" dirty="0" smtClean="0">
                <a:solidFill>
                  <a:srgbClr val="002448"/>
                </a:solidFill>
                <a:latin typeface="+mj-lt"/>
                <a:ea typeface="+mj-ea"/>
                <a:cs typeface="+mj-cs"/>
              </a:rPr>
              <a:t>Essais cliniques phase III</a:t>
            </a:r>
            <a:endParaRPr kumimoji="0" lang="fr-FR" sz="800" b="0" i="0" u="none" strike="noStrike" cap="none" spc="0" normalizeH="0" baseline="0" dirty="0">
              <a:ln>
                <a:noFill/>
              </a:ln>
              <a:solidFill>
                <a:srgbClr val="002448"/>
              </a:solidFill>
              <a:effectLst/>
              <a:uFillTx/>
              <a:latin typeface="+mj-lt"/>
              <a:ea typeface="+mj-ea"/>
              <a:cs typeface="+mj-cs"/>
              <a:sym typeface="Calibri"/>
            </a:endParaRPr>
          </a:p>
        </p:txBody>
      </p:sp>
      <p:cxnSp>
        <p:nvCxnSpPr>
          <p:cNvPr id="8" name="Connecteur droit 7"/>
          <p:cNvCxnSpPr/>
          <p:nvPr/>
        </p:nvCxnSpPr>
        <p:spPr>
          <a:xfrm>
            <a:off x="6097630" y="5305476"/>
            <a:ext cx="0" cy="356958"/>
          </a:xfrm>
          <a:prstGeom prst="line">
            <a:avLst/>
          </a:prstGeom>
          <a:noFill/>
          <a:ln w="25400" cap="flat">
            <a:solidFill>
              <a:schemeClr val="accent1"/>
            </a:solidFill>
            <a:prstDash val="solid"/>
            <a:round/>
          </a:ln>
          <a:effectLst/>
          <a:sp3d/>
        </p:spPr>
        <p:style>
          <a:lnRef idx="0">
            <a:scrgbClr r="0" g="0" b="0"/>
          </a:lnRef>
          <a:fillRef idx="0">
            <a:scrgbClr r="0" g="0" b="0"/>
          </a:fillRef>
          <a:effectRef idx="0">
            <a:scrgbClr r="0" g="0" b="0"/>
          </a:effectRef>
          <a:fontRef idx="none"/>
        </p:style>
      </p:cxnSp>
      <p:sp>
        <p:nvSpPr>
          <p:cNvPr id="12" name="ZoneTexte 11"/>
          <p:cNvSpPr txBox="1"/>
          <p:nvPr/>
        </p:nvSpPr>
        <p:spPr>
          <a:xfrm>
            <a:off x="5852686" y="5731329"/>
            <a:ext cx="414533" cy="2616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FR" sz="1100" b="0" i="0" u="none" strike="noStrike" cap="none" spc="0" normalizeH="0" baseline="0" dirty="0" smtClean="0">
                <a:ln>
                  <a:noFill/>
                </a:ln>
                <a:solidFill>
                  <a:srgbClr val="002448"/>
                </a:solidFill>
                <a:effectLst/>
                <a:uFillTx/>
                <a:latin typeface="+mj-lt"/>
                <a:ea typeface="+mj-ea"/>
                <a:cs typeface="+mj-cs"/>
                <a:sym typeface="Calibri"/>
              </a:rPr>
              <a:t>AMM</a:t>
            </a:r>
            <a:endParaRPr kumimoji="0" lang="fr-FR" sz="1100" b="0" i="0" u="none" strike="noStrike" cap="none" spc="0" normalizeH="0" baseline="0" dirty="0">
              <a:ln>
                <a:noFill/>
              </a:ln>
              <a:solidFill>
                <a:srgbClr val="002448"/>
              </a:solidFill>
              <a:effectLst/>
              <a:uFillTx/>
              <a:latin typeface="+mj-lt"/>
              <a:ea typeface="+mj-ea"/>
              <a:cs typeface="+mj-cs"/>
              <a:sym typeface="Calibri"/>
            </a:endParaRPr>
          </a:p>
        </p:txBody>
      </p:sp>
      <p:sp>
        <p:nvSpPr>
          <p:cNvPr id="13" name="ZoneTexte 12"/>
          <p:cNvSpPr txBox="1"/>
          <p:nvPr/>
        </p:nvSpPr>
        <p:spPr>
          <a:xfrm>
            <a:off x="6497739" y="4938092"/>
            <a:ext cx="1615182" cy="55399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FR" sz="1100" b="0" i="0" u="none" strike="noStrike" cap="none" spc="0" normalizeH="0" baseline="0" dirty="0" smtClean="0">
                <a:ln>
                  <a:noFill/>
                </a:ln>
                <a:solidFill>
                  <a:srgbClr val="002448"/>
                </a:solidFill>
                <a:effectLst/>
                <a:uFillTx/>
                <a:latin typeface="+mj-lt"/>
                <a:ea typeface="+mj-ea"/>
                <a:cs typeface="+mj-cs"/>
                <a:sym typeface="Calibri"/>
              </a:rPr>
              <a:t>Vaccine </a:t>
            </a:r>
            <a:r>
              <a:rPr kumimoji="0" lang="fr-FR" sz="1100" b="0" i="0" u="none" strike="noStrike" cap="none" spc="0" normalizeH="0" baseline="0" dirty="0" err="1" smtClean="0">
                <a:ln>
                  <a:noFill/>
                </a:ln>
                <a:solidFill>
                  <a:srgbClr val="002448"/>
                </a:solidFill>
                <a:effectLst/>
                <a:uFillTx/>
                <a:latin typeface="+mj-lt"/>
                <a:ea typeface="+mj-ea"/>
                <a:cs typeface="+mj-cs"/>
                <a:sym typeface="Calibri"/>
              </a:rPr>
              <a:t>effectiveness</a:t>
            </a:r>
            <a:endParaRPr kumimoji="0" lang="fr-FR" sz="1100" b="0" i="0" u="none" strike="noStrike" cap="none" spc="0" normalizeH="0" baseline="0" dirty="0" smtClean="0">
              <a:ln>
                <a:noFill/>
              </a:ln>
              <a:solidFill>
                <a:srgbClr val="002448"/>
              </a:solidFill>
              <a:effectLst/>
              <a:uFillTx/>
              <a:latin typeface="+mj-lt"/>
              <a:ea typeface="+mj-ea"/>
              <a:cs typeface="+mj-cs"/>
              <a:sym typeface="Calibri"/>
            </a:endParaRPr>
          </a:p>
          <a:p>
            <a:r>
              <a:rPr lang="fr-FR" sz="800" dirty="0" smtClean="0">
                <a:solidFill>
                  <a:srgbClr val="002448"/>
                </a:solidFill>
              </a:rPr>
              <a:t>Etudes observationnelles post-AMM</a:t>
            </a:r>
            <a:endParaRPr lang="fr-FR" sz="800" dirty="0">
              <a:solidFill>
                <a:srgbClr val="002448"/>
              </a:solidFill>
            </a:endParaRPr>
          </a:p>
          <a:p>
            <a:pPr marL="0" marR="0" indent="0" algn="l" defTabSz="914400" rtl="0" fontAlgn="auto" latinLnBrk="0" hangingPunct="0">
              <a:lnSpc>
                <a:spcPct val="100000"/>
              </a:lnSpc>
              <a:spcBef>
                <a:spcPts val="0"/>
              </a:spcBef>
              <a:spcAft>
                <a:spcPts val="0"/>
              </a:spcAft>
              <a:buClrTx/>
              <a:buSzTx/>
              <a:buFontTx/>
              <a:buNone/>
              <a:tabLst/>
            </a:pPr>
            <a:endParaRPr kumimoji="0" lang="fr-FR" sz="1100" b="0" i="0" u="none" strike="noStrike" cap="none" spc="0" normalizeH="0" baseline="0" dirty="0">
              <a:ln>
                <a:noFill/>
              </a:ln>
              <a:solidFill>
                <a:srgbClr val="002448"/>
              </a:solidFill>
              <a:effectLst/>
              <a:uFillTx/>
              <a:latin typeface="+mj-lt"/>
              <a:ea typeface="+mj-ea"/>
              <a:cs typeface="+mj-cs"/>
              <a:sym typeface="Calibri"/>
            </a:endParaRPr>
          </a:p>
        </p:txBody>
      </p:sp>
      <p:sp>
        <p:nvSpPr>
          <p:cNvPr id="14" name="ZoneTexte 13"/>
          <p:cNvSpPr txBox="1"/>
          <p:nvPr/>
        </p:nvSpPr>
        <p:spPr>
          <a:xfrm>
            <a:off x="8231443" y="5429383"/>
            <a:ext cx="321559" cy="20005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FR" sz="700" b="0" i="0" u="none" strike="noStrike" cap="none" spc="0" normalizeH="0" baseline="0" dirty="0" smtClean="0">
                <a:ln>
                  <a:noFill/>
                </a:ln>
                <a:solidFill>
                  <a:srgbClr val="002448"/>
                </a:solidFill>
                <a:effectLst/>
                <a:uFillTx/>
                <a:latin typeface="+mj-lt"/>
                <a:ea typeface="+mj-ea"/>
                <a:cs typeface="+mj-cs"/>
                <a:sym typeface="Calibri"/>
              </a:rPr>
              <a:t>temps</a:t>
            </a:r>
            <a:endParaRPr kumimoji="0" lang="fr-FR" sz="700" b="0" i="0" u="none" strike="noStrike" cap="none" spc="0" normalizeH="0" baseline="0" dirty="0">
              <a:ln>
                <a:noFill/>
              </a:ln>
              <a:solidFill>
                <a:srgbClr val="002448"/>
              </a:solidFill>
              <a:effectLst/>
              <a:uFillTx/>
              <a:latin typeface="+mj-lt"/>
              <a:ea typeface="+mj-ea"/>
              <a:cs typeface="+mj-cs"/>
              <a:sym typeface="Calibri"/>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Conséquences de l’hésitation vaccinale</a:t>
            </a:r>
            <a:endParaRPr lang="fr-FR" dirty="0"/>
          </a:p>
        </p:txBody>
      </p:sp>
      <p:sp>
        <p:nvSpPr>
          <p:cNvPr id="3" name="Espace réservé du texte 2"/>
          <p:cNvSpPr>
            <a:spLocks noGrp="1"/>
          </p:cNvSpPr>
          <p:nvPr>
            <p:ph type="body" sz="quarter" idx="1"/>
          </p:nvPr>
        </p:nvSpPr>
        <p:spPr/>
        <p:txBody>
          <a:bodyPr/>
          <a:lstStyle/>
          <a:p>
            <a:endParaRPr lang="fr-FR"/>
          </a:p>
        </p:txBody>
      </p:sp>
    </p:spTree>
    <p:extLst>
      <p:ext uri="{BB962C8B-B14F-4D97-AF65-F5344CB8AC3E}">
        <p14:creationId xmlns:p14="http://schemas.microsoft.com/office/powerpoint/2010/main" val="1101095125"/>
      </p:ext>
    </p:extLst>
  </p:cSld>
  <p:clrMapOvr>
    <a:masterClrMapping/>
  </p:clrMapOvr>
  <p:transition spd="med"/>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p:txBody>
          <a:bodyPr/>
          <a:lstStyle/>
          <a:p>
            <a:r>
              <a:rPr lang="fr-FR" dirty="0"/>
              <a:t>Résurgence des maladies évitables</a:t>
            </a:r>
          </a:p>
        </p:txBody>
      </p:sp>
      <p:sp>
        <p:nvSpPr>
          <p:cNvPr id="5" name="Espace réservé du texte 4"/>
          <p:cNvSpPr>
            <a:spLocks noGrp="1"/>
          </p:cNvSpPr>
          <p:nvPr>
            <p:ph type="body" idx="1"/>
          </p:nvPr>
        </p:nvSpPr>
        <p:spPr/>
        <p:txBody>
          <a:bodyPr/>
          <a:lstStyle/>
          <a:p>
            <a:r>
              <a:rPr lang="fr-FR" dirty="0"/>
              <a:t>Poliomyélite aujourd’hui</a:t>
            </a:r>
          </a:p>
        </p:txBody>
      </p:sp>
      <p:grpSp>
        <p:nvGrpSpPr>
          <p:cNvPr id="6" name="object 6"/>
          <p:cNvGrpSpPr/>
          <p:nvPr/>
        </p:nvGrpSpPr>
        <p:grpSpPr>
          <a:xfrm>
            <a:off x="179705" y="950971"/>
            <a:ext cx="8607278" cy="5278381"/>
            <a:chOff x="368300" y="246881"/>
            <a:chExt cx="11476370" cy="7037843"/>
          </a:xfrm>
        </p:grpSpPr>
        <p:pic>
          <p:nvPicPr>
            <p:cNvPr id="7" name="object 7"/>
            <p:cNvPicPr/>
            <p:nvPr/>
          </p:nvPicPr>
          <p:blipFill>
            <a:blip r:embed="rId2" cstate="print"/>
            <a:stretch>
              <a:fillRect/>
            </a:stretch>
          </p:blipFill>
          <p:spPr>
            <a:xfrm>
              <a:off x="368300" y="1172485"/>
              <a:ext cx="6134100" cy="3422903"/>
            </a:xfrm>
            <a:prstGeom prst="rect">
              <a:avLst/>
            </a:prstGeom>
          </p:spPr>
        </p:pic>
        <p:pic>
          <p:nvPicPr>
            <p:cNvPr id="8" name="object 8"/>
            <p:cNvPicPr/>
            <p:nvPr/>
          </p:nvPicPr>
          <p:blipFill>
            <a:blip r:embed="rId3" cstate="print"/>
            <a:stretch>
              <a:fillRect/>
            </a:stretch>
          </p:blipFill>
          <p:spPr>
            <a:xfrm>
              <a:off x="548640" y="5558272"/>
              <a:ext cx="5770880" cy="1726452"/>
            </a:xfrm>
            <a:prstGeom prst="rect">
              <a:avLst/>
            </a:prstGeom>
          </p:spPr>
        </p:pic>
        <p:pic>
          <p:nvPicPr>
            <p:cNvPr id="9" name="object 9"/>
            <p:cNvPicPr/>
            <p:nvPr/>
          </p:nvPicPr>
          <p:blipFill>
            <a:blip r:embed="rId4" cstate="print"/>
            <a:stretch>
              <a:fillRect/>
            </a:stretch>
          </p:blipFill>
          <p:spPr>
            <a:xfrm>
              <a:off x="7521082" y="246881"/>
              <a:ext cx="4323588" cy="3637788"/>
            </a:xfrm>
            <a:prstGeom prst="rect">
              <a:avLst/>
            </a:prstGeom>
          </p:spPr>
        </p:pic>
      </p:grpSp>
    </p:spTree>
    <p:extLst>
      <p:ext uri="{BB962C8B-B14F-4D97-AF65-F5344CB8AC3E}">
        <p14:creationId xmlns:p14="http://schemas.microsoft.com/office/powerpoint/2010/main" val="3971595209"/>
      </p:ext>
    </p:extLst>
  </p:cSld>
  <p:clrMapOvr>
    <a:masterClrMapping/>
  </p:clrMapOvr>
  <p:transition spd="med"/>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p:txBody>
          <a:bodyPr/>
          <a:lstStyle/>
          <a:p>
            <a:r>
              <a:rPr lang="fr-FR" dirty="0"/>
              <a:t>Résurgence des maladies évitables</a:t>
            </a:r>
          </a:p>
        </p:txBody>
      </p:sp>
      <p:sp>
        <p:nvSpPr>
          <p:cNvPr id="5" name="Espace réservé du texte 4"/>
          <p:cNvSpPr>
            <a:spLocks noGrp="1"/>
          </p:cNvSpPr>
          <p:nvPr>
            <p:ph type="body" idx="1"/>
          </p:nvPr>
        </p:nvSpPr>
        <p:spPr/>
        <p:txBody>
          <a:bodyPr/>
          <a:lstStyle/>
          <a:p>
            <a:r>
              <a:rPr lang="fr-FR" dirty="0"/>
              <a:t>Poliomyélite aujourd’hui</a:t>
            </a:r>
          </a:p>
        </p:txBody>
      </p:sp>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49025"/>
            <a:ext cx="9144000" cy="4938509"/>
          </a:xfrm>
          <a:prstGeom prst="rect">
            <a:avLst/>
          </a:prstGeom>
        </p:spPr>
      </p:pic>
      <p:sp>
        <p:nvSpPr>
          <p:cNvPr id="3" name="Rectangle 2"/>
          <p:cNvSpPr/>
          <p:nvPr/>
        </p:nvSpPr>
        <p:spPr>
          <a:xfrm>
            <a:off x="276225" y="6503103"/>
            <a:ext cx="1792478" cy="253916"/>
          </a:xfrm>
          <a:prstGeom prst="rect">
            <a:avLst/>
          </a:prstGeom>
        </p:spPr>
        <p:txBody>
          <a:bodyPr wrap="none">
            <a:spAutoFit/>
          </a:bodyPr>
          <a:lstStyle/>
          <a:p>
            <a:r>
              <a:rPr lang="fr-FR" sz="1050" dirty="0">
                <a:hlinkClick r:id="rId3"/>
              </a:rPr>
              <a:t>https://polioeradication.org</a:t>
            </a:r>
            <a:r>
              <a:rPr lang="fr-FR" sz="1050" dirty="0" smtClean="0">
                <a:hlinkClick r:id="rId3"/>
              </a:rPr>
              <a:t>/</a:t>
            </a:r>
            <a:r>
              <a:rPr lang="fr-FR" sz="1050" dirty="0" smtClean="0"/>
              <a:t> </a:t>
            </a:r>
            <a:endParaRPr lang="fr-FR" sz="1050" dirty="0"/>
          </a:p>
        </p:txBody>
      </p:sp>
    </p:spTree>
    <p:extLst>
      <p:ext uri="{BB962C8B-B14F-4D97-AF65-F5344CB8AC3E}">
        <p14:creationId xmlns:p14="http://schemas.microsoft.com/office/powerpoint/2010/main" val="1376225414"/>
      </p:ext>
    </p:extLst>
  </p:cSld>
  <p:clrMapOvr>
    <a:masterClrMapping/>
  </p:clrMapOvr>
  <p:transition spd="med"/>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p:txBody>
          <a:bodyPr/>
          <a:lstStyle/>
          <a:p>
            <a:r>
              <a:rPr lang="fr-FR" dirty="0" smtClean="0"/>
              <a:t>Résurgence des maladies évitables</a:t>
            </a:r>
            <a:endParaRPr lang="fr-FR" dirty="0"/>
          </a:p>
        </p:txBody>
      </p:sp>
      <p:sp>
        <p:nvSpPr>
          <p:cNvPr id="8" name="Espace réservé du texte 7"/>
          <p:cNvSpPr>
            <a:spLocks noGrp="1"/>
          </p:cNvSpPr>
          <p:nvPr>
            <p:ph type="body" idx="1"/>
          </p:nvPr>
        </p:nvSpPr>
        <p:spPr>
          <a:xfrm>
            <a:off x="276225" y="1148317"/>
            <a:ext cx="3218537" cy="5081036"/>
          </a:xfrm>
        </p:spPr>
        <p:txBody>
          <a:bodyPr/>
          <a:lstStyle/>
          <a:p>
            <a:r>
              <a:rPr lang="fr-FR" dirty="0" smtClean="0"/>
              <a:t>Diphtérie</a:t>
            </a:r>
            <a:r>
              <a:rPr lang="fr-FR" i="1" dirty="0" smtClean="0"/>
              <a:t>, </a:t>
            </a:r>
            <a:r>
              <a:rPr lang="fr-FR" i="1" dirty="0" err="1"/>
              <a:t>Corynebacterium</a:t>
            </a:r>
            <a:r>
              <a:rPr lang="fr-FR" i="1" dirty="0"/>
              <a:t> </a:t>
            </a:r>
            <a:r>
              <a:rPr lang="fr-FR" i="1" dirty="0" err="1" smtClean="0"/>
              <a:t>diphtheriae</a:t>
            </a:r>
            <a:endParaRPr lang="fr-FR" i="1" dirty="0" smtClean="0"/>
          </a:p>
          <a:p>
            <a:endParaRPr lang="fr-FR" dirty="0" smtClean="0"/>
          </a:p>
          <a:p>
            <a:r>
              <a:rPr lang="fr-FR" dirty="0" smtClean="0"/>
              <a:t>Dernier cas autochtone, Ariège, 1989</a:t>
            </a:r>
          </a:p>
          <a:p>
            <a:endParaRPr lang="fr-FR" dirty="0" smtClean="0"/>
          </a:p>
          <a:p>
            <a:r>
              <a:rPr lang="fr-FR" dirty="0" smtClean="0"/>
              <a:t>Depuis : cas d’importation en métropole, migrants arrivés principalement depuis moins de 15 jours en France</a:t>
            </a:r>
          </a:p>
          <a:p>
            <a:r>
              <a:rPr lang="fr-FR" dirty="0" smtClean="0"/>
              <a:t>Pas de dissémination car couverture vaccinale +++ </a:t>
            </a:r>
            <a:endParaRPr lang="fr-FR" dirty="0"/>
          </a:p>
        </p:txBody>
      </p:sp>
      <p:pic>
        <p:nvPicPr>
          <p:cNvPr id="5" name="Picture 4" descr="Augmentation des cas de diphtérie à C. diphtheriae en France en 2022. Point  au 31 décembre 2022 | Santé publique Fran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04323" y="1473338"/>
            <a:ext cx="4249015" cy="209640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ugmentation des cas de diphtérie à C. diphtheriae en France en 202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3966" y="3773468"/>
            <a:ext cx="4229372" cy="24558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9145516"/>
      </p:ext>
    </p:extLst>
  </p:cSld>
  <p:clrMapOvr>
    <a:masterClrMapping/>
  </p:clrMapOvr>
  <p:transition spd="med"/>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Résurgence des maladies évitables</a:t>
            </a:r>
            <a:endParaRPr dirty="0"/>
          </a:p>
        </p:txBody>
      </p:sp>
      <p:sp>
        <p:nvSpPr>
          <p:cNvPr id="3" name="Content Placeholder 2"/>
          <p:cNvSpPr>
            <a:spLocks noGrp="1"/>
          </p:cNvSpPr>
          <p:nvPr>
            <p:ph idx="1"/>
          </p:nvPr>
        </p:nvSpPr>
        <p:spPr/>
        <p:txBody>
          <a:bodyPr/>
          <a:lstStyle/>
          <a:p>
            <a:r>
              <a:rPr lang="fr-FR" dirty="0" smtClean="0"/>
              <a:t>Epidémie de coqueluche en France, 2024</a:t>
            </a:r>
            <a:endParaRPr dirty="0"/>
          </a:p>
        </p:txBody>
      </p:sp>
      <p:pic>
        <p:nvPicPr>
          <p:cNvPr id="4" name="Image 3"/>
          <p:cNvPicPr>
            <a:picLocks noChangeAspect="1"/>
          </p:cNvPicPr>
          <p:nvPr/>
        </p:nvPicPr>
        <p:blipFill>
          <a:blip r:embed="rId2"/>
          <a:stretch>
            <a:fillRect/>
          </a:stretch>
        </p:blipFill>
        <p:spPr>
          <a:xfrm>
            <a:off x="4572000" y="1204476"/>
            <a:ext cx="3721341" cy="1551621"/>
          </a:xfrm>
          <a:prstGeom prst="rect">
            <a:avLst/>
          </a:prstGeom>
        </p:spPr>
      </p:pic>
      <p:pic>
        <p:nvPicPr>
          <p:cNvPr id="5" name="Image 4"/>
          <p:cNvPicPr>
            <a:picLocks noChangeAspect="1"/>
          </p:cNvPicPr>
          <p:nvPr/>
        </p:nvPicPr>
        <p:blipFill>
          <a:blip r:embed="rId3"/>
          <a:stretch>
            <a:fillRect/>
          </a:stretch>
        </p:blipFill>
        <p:spPr>
          <a:xfrm>
            <a:off x="4572000" y="3274185"/>
            <a:ext cx="4061636" cy="1661270"/>
          </a:xfrm>
          <a:prstGeom prst="rect">
            <a:avLst/>
          </a:prstGeom>
        </p:spPr>
      </p:pic>
      <p:pic>
        <p:nvPicPr>
          <p:cNvPr id="6" name="Image 5"/>
          <p:cNvPicPr>
            <a:picLocks noChangeAspect="1"/>
          </p:cNvPicPr>
          <p:nvPr/>
        </p:nvPicPr>
        <p:blipFill>
          <a:blip r:embed="rId4"/>
          <a:stretch>
            <a:fillRect/>
          </a:stretch>
        </p:blipFill>
        <p:spPr>
          <a:xfrm>
            <a:off x="276225" y="3274185"/>
            <a:ext cx="4107693" cy="2188559"/>
          </a:xfrm>
          <a:prstGeom prst="rect">
            <a:avLst/>
          </a:prstGeom>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Résurgence des maladies évitables</a:t>
            </a:r>
            <a:endParaRPr dirty="0"/>
          </a:p>
        </p:txBody>
      </p:sp>
      <p:sp>
        <p:nvSpPr>
          <p:cNvPr id="3" name="Content Placeholder 2"/>
          <p:cNvSpPr>
            <a:spLocks noGrp="1"/>
          </p:cNvSpPr>
          <p:nvPr>
            <p:ph idx="1"/>
          </p:nvPr>
        </p:nvSpPr>
        <p:spPr/>
        <p:txBody>
          <a:bodyPr/>
          <a:lstStyle/>
          <a:p>
            <a:r>
              <a:rPr lang="fr-FR" dirty="0" smtClean="0"/>
              <a:t>Epidémie de coqueluche en France</a:t>
            </a:r>
            <a:endParaRPr dirty="0"/>
          </a:p>
        </p:txBody>
      </p:sp>
      <p:pic>
        <p:nvPicPr>
          <p:cNvPr id="7" name="Image 6"/>
          <p:cNvPicPr>
            <a:picLocks noChangeAspect="1"/>
          </p:cNvPicPr>
          <p:nvPr/>
        </p:nvPicPr>
        <p:blipFill>
          <a:blip r:embed="rId2"/>
          <a:stretch>
            <a:fillRect/>
          </a:stretch>
        </p:blipFill>
        <p:spPr>
          <a:xfrm>
            <a:off x="366873" y="1751883"/>
            <a:ext cx="6083613" cy="3181514"/>
          </a:xfrm>
          <a:prstGeom prst="rect">
            <a:avLst/>
          </a:prstGeom>
        </p:spPr>
      </p:pic>
    </p:spTree>
    <p:extLst>
      <p:ext uri="{BB962C8B-B14F-4D97-AF65-F5344CB8AC3E}">
        <p14:creationId xmlns:p14="http://schemas.microsoft.com/office/powerpoint/2010/main" val="11429123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11"/>
          <p:cNvSpPr txBox="1">
            <a:spLocks noGrp="1"/>
          </p:cNvSpPr>
          <p:nvPr>
            <p:ph type="title"/>
          </p:nvPr>
        </p:nvSpPr>
        <p:spPr/>
        <p:txBody>
          <a:bodyPr/>
          <a:lstStyle/>
          <a:p>
            <a:r>
              <a:rPr lang="fr-FR" smtClean="0"/>
              <a:t>Types de vaccins</a:t>
            </a:r>
            <a:endParaRPr lang="fr-FR" dirty="0"/>
          </a:p>
        </p:txBody>
      </p:sp>
      <p:sp>
        <p:nvSpPr>
          <p:cNvPr id="13" name="Espace réservé du contenu 12"/>
          <p:cNvSpPr>
            <a:spLocks noGrp="1"/>
          </p:cNvSpPr>
          <p:nvPr>
            <p:ph idx="1"/>
          </p:nvPr>
        </p:nvSpPr>
        <p:spPr/>
        <p:txBody>
          <a:bodyPr/>
          <a:lstStyle/>
          <a:p>
            <a:r>
              <a:rPr lang="fr-FR" b="1" dirty="0" smtClean="0"/>
              <a:t>Vaccins vivants atténués</a:t>
            </a:r>
          </a:p>
          <a:p>
            <a:pPr lvl="1"/>
            <a:r>
              <a:rPr lang="fr-FR" dirty="0" smtClean="0"/>
              <a:t>Modification du pathogène cible ou utilisation d’un pathogène proche non/peu virulent</a:t>
            </a:r>
          </a:p>
          <a:p>
            <a:pPr lvl="1"/>
            <a:r>
              <a:rPr lang="fr-FR" dirty="0" smtClean="0"/>
              <a:t>Avantages : rapide (10-14 j), durable et proche de l’immunité naturelle, très immunogènes</a:t>
            </a:r>
          </a:p>
          <a:p>
            <a:pPr lvl="1"/>
            <a:r>
              <a:rPr lang="fr-FR" dirty="0" smtClean="0"/>
              <a:t>Risque : maladie vaccinale, CI immunodéprimés, CI femmes enceintes</a:t>
            </a:r>
          </a:p>
          <a:p>
            <a:pPr lvl="2"/>
            <a:r>
              <a:rPr lang="fr-FR" dirty="0" smtClean="0"/>
              <a:t>Ex : Tuberculose (BCG), Fièvre jaune, ROR, Varicelle, </a:t>
            </a:r>
            <a:r>
              <a:rPr lang="fr-FR" dirty="0" err="1" smtClean="0"/>
              <a:t>Rotavirus</a:t>
            </a:r>
            <a:r>
              <a:rPr lang="fr-FR" dirty="0" smtClean="0"/>
              <a:t>, Zona</a:t>
            </a:r>
          </a:p>
          <a:p>
            <a:endParaRPr lang="fr-FR" dirty="0" smtClean="0"/>
          </a:p>
          <a:p>
            <a:endParaRPr lang="fr-FR" dirty="0"/>
          </a:p>
        </p:txBody>
      </p:sp>
      <p:pic>
        <p:nvPicPr>
          <p:cNvPr id="1026" name="Picture 2" descr="Virus atténué"/>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6839" y="3232509"/>
            <a:ext cx="6312602" cy="202999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199223" y="6472505"/>
            <a:ext cx="7271886" cy="215444"/>
          </a:xfrm>
          <a:prstGeom prst="rect">
            <a:avLst/>
          </a:prstGeom>
        </p:spPr>
        <p:txBody>
          <a:bodyPr wrap="square">
            <a:spAutoFit/>
          </a:bodyPr>
          <a:lstStyle/>
          <a:p>
            <a:r>
              <a:rPr lang="fr-FR" sz="800" dirty="0"/>
              <a:t>https://www.infovac.ch/fr/faq/developpement-d-un-vaccin</a:t>
            </a:r>
          </a:p>
        </p:txBody>
      </p:sp>
    </p:spTree>
    <p:extLst>
      <p:ext uri="{BB962C8B-B14F-4D97-AF65-F5344CB8AC3E}">
        <p14:creationId xmlns:p14="http://schemas.microsoft.com/office/powerpoint/2010/main" val="341572790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Résurgence des maladies évitables</a:t>
            </a:r>
          </a:p>
        </p:txBody>
      </p:sp>
      <p:sp>
        <p:nvSpPr>
          <p:cNvPr id="3" name="Espace réservé du contenu 2"/>
          <p:cNvSpPr>
            <a:spLocks noGrp="1"/>
          </p:cNvSpPr>
          <p:nvPr>
            <p:ph idx="1"/>
          </p:nvPr>
        </p:nvSpPr>
        <p:spPr/>
        <p:txBody>
          <a:bodyPr/>
          <a:lstStyle/>
          <a:p>
            <a:r>
              <a:rPr lang="fr-FR" dirty="0" smtClean="0"/>
              <a:t>Epidémie de rougeole en France, 2024</a:t>
            </a:r>
            <a:endParaRPr lang="fr-FR" dirty="0"/>
          </a:p>
        </p:txBody>
      </p:sp>
      <p:pic>
        <p:nvPicPr>
          <p:cNvPr id="4" name="Image 3"/>
          <p:cNvPicPr>
            <a:picLocks noChangeAspect="1"/>
          </p:cNvPicPr>
          <p:nvPr/>
        </p:nvPicPr>
        <p:blipFill>
          <a:blip r:embed="rId2"/>
          <a:stretch>
            <a:fillRect/>
          </a:stretch>
        </p:blipFill>
        <p:spPr>
          <a:xfrm>
            <a:off x="704151" y="1790385"/>
            <a:ext cx="7055213" cy="3638737"/>
          </a:xfrm>
          <a:prstGeom prst="rect">
            <a:avLst/>
          </a:prstGeom>
        </p:spPr>
      </p:pic>
    </p:spTree>
    <p:extLst>
      <p:ext uri="{BB962C8B-B14F-4D97-AF65-F5344CB8AC3E}">
        <p14:creationId xmlns:p14="http://schemas.microsoft.com/office/powerpoint/2010/main" val="344479008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Résurgence des maladies évitables</a:t>
            </a:r>
            <a:endParaRPr dirty="0"/>
          </a:p>
        </p:txBody>
      </p:sp>
      <p:sp>
        <p:nvSpPr>
          <p:cNvPr id="3" name="Content Placeholder 2"/>
          <p:cNvSpPr>
            <a:spLocks noGrp="1"/>
          </p:cNvSpPr>
          <p:nvPr>
            <p:ph idx="1"/>
          </p:nvPr>
        </p:nvSpPr>
        <p:spPr/>
        <p:txBody>
          <a:bodyPr/>
          <a:lstStyle/>
          <a:p>
            <a:r>
              <a:rPr lang="fr-FR" dirty="0"/>
              <a:t>Epidémie de rougeole en France</a:t>
            </a:r>
          </a:p>
        </p:txBody>
      </p:sp>
      <p:pic>
        <p:nvPicPr>
          <p:cNvPr id="4" name="object 4"/>
          <p:cNvPicPr/>
          <p:nvPr/>
        </p:nvPicPr>
        <p:blipFill>
          <a:blip r:embed="rId2" cstate="print"/>
          <a:stretch>
            <a:fillRect/>
          </a:stretch>
        </p:blipFill>
        <p:spPr>
          <a:xfrm>
            <a:off x="334903" y="2317249"/>
            <a:ext cx="3930015" cy="2633011"/>
          </a:xfrm>
          <a:prstGeom prst="rect">
            <a:avLst/>
          </a:prstGeom>
        </p:spPr>
      </p:pic>
      <p:pic>
        <p:nvPicPr>
          <p:cNvPr id="5" name="object 5"/>
          <p:cNvPicPr/>
          <p:nvPr/>
        </p:nvPicPr>
        <p:blipFill>
          <a:blip r:embed="rId3" cstate="print"/>
          <a:stretch>
            <a:fillRect/>
          </a:stretch>
        </p:blipFill>
        <p:spPr>
          <a:xfrm>
            <a:off x="4520621" y="2157760"/>
            <a:ext cx="4107179" cy="2951988"/>
          </a:xfrm>
          <a:prstGeom prst="rect">
            <a:avLst/>
          </a:prstGeom>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Résurgence des maladies évitables</a:t>
            </a:r>
          </a:p>
        </p:txBody>
      </p:sp>
      <p:sp>
        <p:nvSpPr>
          <p:cNvPr id="3" name="Espace réservé du texte 2"/>
          <p:cNvSpPr>
            <a:spLocks noGrp="1"/>
          </p:cNvSpPr>
          <p:nvPr>
            <p:ph type="body" idx="1"/>
          </p:nvPr>
        </p:nvSpPr>
        <p:spPr/>
        <p:txBody>
          <a:bodyPr/>
          <a:lstStyle/>
          <a:p>
            <a:r>
              <a:rPr lang="fr-FR" dirty="0" smtClean="0"/>
              <a:t>Réintroduction de la rougeole, Costa Rica, 2019</a:t>
            </a:r>
            <a:endParaRPr lang="fr-FR" dirty="0"/>
          </a:p>
        </p:txBody>
      </p:sp>
      <p:pic>
        <p:nvPicPr>
          <p:cNvPr id="4" name="Image 3"/>
          <p:cNvPicPr>
            <a:picLocks noChangeAspect="1"/>
          </p:cNvPicPr>
          <p:nvPr/>
        </p:nvPicPr>
        <p:blipFill>
          <a:blip r:embed="rId2"/>
          <a:stretch>
            <a:fillRect/>
          </a:stretch>
        </p:blipFill>
        <p:spPr>
          <a:xfrm>
            <a:off x="436927" y="2092257"/>
            <a:ext cx="8696697" cy="2067368"/>
          </a:xfrm>
          <a:prstGeom prst="rect">
            <a:avLst/>
          </a:prstGeom>
        </p:spPr>
      </p:pic>
    </p:spTree>
    <p:extLst>
      <p:ext uri="{BB962C8B-B14F-4D97-AF65-F5344CB8AC3E}">
        <p14:creationId xmlns:p14="http://schemas.microsoft.com/office/powerpoint/2010/main" val="1168188369"/>
      </p:ext>
    </p:extLst>
  </p:cSld>
  <p:clrMapOvr>
    <a:masterClrMapping/>
  </p:clrMapOvr>
  <p:transition spd="med"/>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Comment améliorer la couverture vaccinale ?</a:t>
            </a:r>
          </a:p>
        </p:txBody>
      </p:sp>
      <p:sp>
        <p:nvSpPr>
          <p:cNvPr id="3" name="Espace réservé du texte 2"/>
          <p:cNvSpPr>
            <a:spLocks noGrp="1"/>
          </p:cNvSpPr>
          <p:nvPr>
            <p:ph type="body" sz="quarter" idx="1"/>
          </p:nvPr>
        </p:nvSpPr>
        <p:spPr/>
        <p:txBody>
          <a:bodyPr/>
          <a:lstStyle/>
          <a:p>
            <a:endParaRPr lang="fr-FR"/>
          </a:p>
        </p:txBody>
      </p:sp>
    </p:spTree>
    <p:extLst>
      <p:ext uri="{BB962C8B-B14F-4D97-AF65-F5344CB8AC3E}">
        <p14:creationId xmlns:p14="http://schemas.microsoft.com/office/powerpoint/2010/main" val="1570778306"/>
      </p:ext>
    </p:extLst>
  </p:cSld>
  <p:clrMapOvr>
    <a:masterClrMapping/>
  </p:clrMapOvr>
  <p:transition spd="med"/>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FR" dirty="0" smtClean="0"/>
              <a:t>Acteurs de la vaccination en France</a:t>
            </a:r>
            <a:endParaRPr lang="fr-FR" dirty="0"/>
          </a:p>
        </p:txBody>
      </p:sp>
      <p:sp>
        <p:nvSpPr>
          <p:cNvPr id="5" name="Espace réservé du texte 4"/>
          <p:cNvSpPr>
            <a:spLocks noGrp="1"/>
          </p:cNvSpPr>
          <p:nvPr>
            <p:ph type="body" idx="1"/>
          </p:nvPr>
        </p:nvSpPr>
        <p:spPr/>
        <p:txBody>
          <a:bodyPr/>
          <a:lstStyle/>
          <a:p>
            <a:endParaRPr lang="fr-FR"/>
          </a:p>
        </p:txBody>
      </p:sp>
      <p:pic>
        <p:nvPicPr>
          <p:cNvPr id="4098" name="Picture 2" descr="https://vaccination-info-service.fr/var/vis/storage/images/media/images/acteurs-vaccination/24705-1-fre-FR/Acteurs-vaccination.jpg"/>
          <p:cNvPicPr>
            <a:picLocks noChangeAspect="1" noChangeArrowheads="1"/>
          </p:cNvPicPr>
          <p:nvPr/>
        </p:nvPicPr>
        <p:blipFill rotWithShape="1">
          <a:blip r:embed="rId2">
            <a:extLst>
              <a:ext uri="{28A0092B-C50C-407E-A947-70E740481C1C}">
                <a14:useLocalDpi xmlns:a14="http://schemas.microsoft.com/office/drawing/2010/main" val="0"/>
              </a:ext>
            </a:extLst>
          </a:blip>
          <a:srcRect t="38033" b="1566"/>
          <a:stretch/>
        </p:blipFill>
        <p:spPr bwMode="auto">
          <a:xfrm>
            <a:off x="1870210" y="996435"/>
            <a:ext cx="5171321" cy="53848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127000" y="6441727"/>
            <a:ext cx="8890000" cy="276999"/>
          </a:xfrm>
          <a:prstGeom prst="rect">
            <a:avLst/>
          </a:prstGeom>
        </p:spPr>
        <p:txBody>
          <a:bodyPr wrap="square">
            <a:spAutoFit/>
          </a:bodyPr>
          <a:lstStyle/>
          <a:p>
            <a:r>
              <a:rPr lang="fr-FR" sz="1200" dirty="0"/>
              <a:t>https://vaccination-info-service.fr/Generalites-sur-les-vaccinations/Qualite-securite-et-efficacite-des-vaccins/Acteurs-de-la-vaccination</a:t>
            </a:r>
          </a:p>
        </p:txBody>
      </p:sp>
    </p:spTree>
    <p:extLst>
      <p:ext uri="{BB962C8B-B14F-4D97-AF65-F5344CB8AC3E}">
        <p14:creationId xmlns:p14="http://schemas.microsoft.com/office/powerpoint/2010/main" val="552531853"/>
      </p:ext>
    </p:extLst>
  </p:cSld>
  <p:clrMapOvr>
    <a:masterClrMapping/>
  </p:clrMapOvr>
  <p:transition spd="med"/>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L'élargissement des compétences vaccinales</a:t>
            </a:r>
            <a:endParaRPr lang="fr-FR" dirty="0"/>
          </a:p>
        </p:txBody>
      </p:sp>
      <p:sp>
        <p:nvSpPr>
          <p:cNvPr id="3" name="Content Placeholder 2"/>
          <p:cNvSpPr>
            <a:spLocks noGrp="1"/>
          </p:cNvSpPr>
          <p:nvPr>
            <p:ph idx="1"/>
          </p:nvPr>
        </p:nvSpPr>
        <p:spPr/>
        <p:txBody>
          <a:bodyPr/>
          <a:lstStyle/>
          <a:p>
            <a:endParaRPr lang="fr-FR" dirty="0" smtClean="0"/>
          </a:p>
          <a:p>
            <a:endParaRPr lang="fr-FR" dirty="0" smtClean="0"/>
          </a:p>
          <a:p>
            <a:endParaRPr lang="fr-FR" dirty="0" smtClean="0"/>
          </a:p>
          <a:p>
            <a:endParaRPr lang="fr-FR" dirty="0" smtClean="0"/>
          </a:p>
          <a:p>
            <a:endParaRPr lang="fr-FR" dirty="0" smtClean="0"/>
          </a:p>
          <a:p>
            <a:endParaRPr lang="fr-FR" dirty="0"/>
          </a:p>
        </p:txBody>
      </p:sp>
      <p:pic>
        <p:nvPicPr>
          <p:cNvPr id="7" name="Image 6"/>
          <p:cNvPicPr>
            <a:picLocks noChangeAspect="1"/>
          </p:cNvPicPr>
          <p:nvPr/>
        </p:nvPicPr>
        <p:blipFill rotWithShape="1">
          <a:blip r:embed="rId2"/>
          <a:srcRect l="4485" r="4996"/>
          <a:stretch/>
        </p:blipFill>
        <p:spPr>
          <a:xfrm>
            <a:off x="175000" y="1265858"/>
            <a:ext cx="8820144" cy="4210034"/>
          </a:xfrm>
          <a:prstGeom prst="rect">
            <a:avLst/>
          </a:prstGeom>
        </p:spPr>
      </p:pic>
    </p:spTree>
    <p:extLst>
      <p:ext uri="{BB962C8B-B14F-4D97-AF65-F5344CB8AC3E}">
        <p14:creationId xmlns:p14="http://schemas.microsoft.com/office/powerpoint/2010/main" val="166698902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err="1"/>
              <a:t>L'élargissement</a:t>
            </a:r>
            <a:r>
              <a:rPr dirty="0"/>
              <a:t> des </a:t>
            </a:r>
            <a:r>
              <a:rPr dirty="0" err="1" smtClean="0"/>
              <a:t>compétences</a:t>
            </a:r>
            <a:r>
              <a:rPr lang="fr-FR" dirty="0" smtClean="0"/>
              <a:t> vaccinales</a:t>
            </a:r>
            <a:endParaRPr dirty="0"/>
          </a:p>
        </p:txBody>
      </p:sp>
      <p:sp>
        <p:nvSpPr>
          <p:cNvPr id="3" name="Content Placeholder 2"/>
          <p:cNvSpPr>
            <a:spLocks noGrp="1"/>
          </p:cNvSpPr>
          <p:nvPr>
            <p:ph idx="1"/>
          </p:nvPr>
        </p:nvSpPr>
        <p:spPr/>
        <p:txBody>
          <a:bodyPr>
            <a:normAutofit fontScale="92500" lnSpcReduction="20000"/>
          </a:bodyPr>
          <a:lstStyle/>
          <a:p>
            <a:endParaRPr lang="fr-FR" dirty="0"/>
          </a:p>
          <a:p>
            <a:endParaRPr lang="fr-FR" dirty="0" smtClean="0"/>
          </a:p>
          <a:p>
            <a:endParaRPr lang="fr-FR" dirty="0"/>
          </a:p>
          <a:p>
            <a:endParaRPr lang="fr-FR" dirty="0" smtClean="0"/>
          </a:p>
          <a:p>
            <a:endParaRPr lang="fr-FR" dirty="0"/>
          </a:p>
          <a:p>
            <a:r>
              <a:rPr lang="fr-FR" altLang="fr-FR" dirty="0"/>
              <a:t>Qui peut prescrire ? Où se faire vacciner ?</a:t>
            </a:r>
          </a:p>
          <a:p>
            <a:endParaRPr lang="fr-FR" altLang="fr-FR" dirty="0"/>
          </a:p>
          <a:p>
            <a:r>
              <a:rPr lang="fr-FR" altLang="fr-FR" dirty="0"/>
              <a:t>Prescription: </a:t>
            </a:r>
          </a:p>
          <a:p>
            <a:pPr lvl="1"/>
            <a:r>
              <a:rPr lang="fr-FR" altLang="fr-FR" dirty="0"/>
              <a:t>Médecin</a:t>
            </a:r>
          </a:p>
          <a:p>
            <a:pPr lvl="1"/>
            <a:r>
              <a:rPr lang="fr-FR" altLang="fr-FR" dirty="0"/>
              <a:t>Sage-femme</a:t>
            </a:r>
          </a:p>
          <a:p>
            <a:pPr lvl="1"/>
            <a:r>
              <a:rPr lang="fr-FR" altLang="fr-FR" dirty="0"/>
              <a:t>Pharmaciens (selon décret</a:t>
            </a:r>
            <a:r>
              <a:rPr lang="fr-FR" altLang="fr-FR" dirty="0" smtClean="0"/>
              <a:t>)</a:t>
            </a:r>
            <a:endParaRPr lang="fr-FR" altLang="fr-FR" dirty="0"/>
          </a:p>
          <a:p>
            <a:pPr lvl="1"/>
            <a:r>
              <a:rPr lang="fr-FR" altLang="fr-FR" dirty="0" smtClean="0"/>
              <a:t>Infirmiers libéraux </a:t>
            </a:r>
            <a:r>
              <a:rPr lang="fr-FR" altLang="fr-FR" dirty="0"/>
              <a:t>(selon décret</a:t>
            </a:r>
            <a:r>
              <a:rPr lang="fr-FR" altLang="fr-FR" dirty="0" smtClean="0"/>
              <a:t>)</a:t>
            </a:r>
            <a:endParaRPr lang="fr-FR" altLang="fr-FR" dirty="0"/>
          </a:p>
          <a:p>
            <a:pPr lvl="1"/>
            <a:r>
              <a:rPr lang="fr-FR" altLang="fr-FR" dirty="0" smtClean="0"/>
              <a:t>Biologiste </a:t>
            </a:r>
            <a:r>
              <a:rPr lang="fr-FR" altLang="fr-FR" dirty="0"/>
              <a:t>médicaux (selon décret)</a:t>
            </a:r>
          </a:p>
          <a:p>
            <a:endParaRPr lang="fr-FR" altLang="fr-FR" dirty="0"/>
          </a:p>
          <a:p>
            <a:r>
              <a:rPr lang="fr-FR" altLang="fr-FR" dirty="0"/>
              <a:t>Vaccination : </a:t>
            </a:r>
          </a:p>
          <a:p>
            <a:pPr lvl="1"/>
            <a:r>
              <a:rPr lang="fr-FR" altLang="fr-FR" dirty="0"/>
              <a:t>Médecin</a:t>
            </a:r>
          </a:p>
          <a:p>
            <a:pPr lvl="1"/>
            <a:r>
              <a:rPr lang="fr-FR" altLang="fr-FR" dirty="0"/>
              <a:t>Sage femme</a:t>
            </a:r>
          </a:p>
          <a:p>
            <a:pPr lvl="1"/>
            <a:r>
              <a:rPr lang="fr-FR" altLang="fr-FR" dirty="0"/>
              <a:t>Pharmaciens </a:t>
            </a:r>
            <a:r>
              <a:rPr lang="fr-FR" altLang="fr-FR" dirty="0" smtClean="0"/>
              <a:t>(selon </a:t>
            </a:r>
            <a:r>
              <a:rPr lang="fr-FR" altLang="fr-FR" dirty="0"/>
              <a:t>décret)</a:t>
            </a:r>
          </a:p>
          <a:p>
            <a:pPr lvl="1"/>
            <a:r>
              <a:rPr lang="fr-FR" altLang="fr-FR" dirty="0"/>
              <a:t>Infirmiers (selon décret)</a:t>
            </a:r>
          </a:p>
          <a:p>
            <a:pPr lvl="1"/>
            <a:r>
              <a:rPr lang="fr-FR" altLang="fr-FR" dirty="0"/>
              <a:t>Biologiste médicaux (selon décret)</a:t>
            </a:r>
          </a:p>
          <a:p>
            <a:pPr marL="0" indent="0">
              <a:buNone/>
            </a:pPr>
            <a:endParaRPr dirty="0"/>
          </a:p>
        </p:txBody>
      </p:sp>
      <p:pic>
        <p:nvPicPr>
          <p:cNvPr id="4" name="Image 3"/>
          <p:cNvPicPr>
            <a:picLocks noChangeAspect="1"/>
          </p:cNvPicPr>
          <p:nvPr/>
        </p:nvPicPr>
        <p:blipFill rotWithShape="1">
          <a:blip r:embed="rId2"/>
          <a:srcRect l="7333" t="39032" r="4825" b="40667"/>
          <a:stretch/>
        </p:blipFill>
        <p:spPr>
          <a:xfrm>
            <a:off x="116737" y="1148317"/>
            <a:ext cx="7804519" cy="1094676"/>
          </a:xfrm>
          <a:prstGeom prst="rect">
            <a:avLst/>
          </a:prstGeom>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Entretien motivationnel</a:t>
            </a:r>
            <a:endParaRPr lang="fr-FR" dirty="0"/>
          </a:p>
        </p:txBody>
      </p:sp>
      <p:sp>
        <p:nvSpPr>
          <p:cNvPr id="3" name="Espace réservé du contenu 2"/>
          <p:cNvSpPr>
            <a:spLocks noGrp="1"/>
          </p:cNvSpPr>
          <p:nvPr>
            <p:ph idx="1"/>
          </p:nvPr>
        </p:nvSpPr>
        <p:spPr/>
        <p:txBody>
          <a:bodyPr/>
          <a:lstStyle/>
          <a:p>
            <a:r>
              <a:rPr lang="en-US" altLang="fr-FR" dirty="0" smtClean="0"/>
              <a:t>La </a:t>
            </a:r>
            <a:r>
              <a:rPr lang="fr-FR" altLang="fr-FR" dirty="0" smtClean="0"/>
              <a:t>plupart du temps, le prescripteur convaincu tente d’apporter l’information juste </a:t>
            </a:r>
            <a:r>
              <a:rPr lang="en-US" altLang="fr-FR" dirty="0" smtClean="0"/>
              <a:t>…</a:t>
            </a:r>
            <a:endParaRPr lang="fr-FR" altLang="fr-FR" dirty="0" smtClean="0"/>
          </a:p>
          <a:p>
            <a:r>
              <a:rPr lang="en-US" altLang="fr-FR" dirty="0" smtClean="0"/>
              <a:t>La </a:t>
            </a:r>
            <a:r>
              <a:rPr lang="fr-FR" altLang="fr-FR" dirty="0" smtClean="0"/>
              <a:t>plupart du temps, le patient réticent va tendre à la rejeter d’emblée …</a:t>
            </a:r>
          </a:p>
          <a:p>
            <a:r>
              <a:rPr lang="fr-FR" altLang="fr-FR" dirty="0" smtClean="0"/>
              <a:t>Essayer :</a:t>
            </a:r>
          </a:p>
          <a:p>
            <a:pPr lvl="1"/>
            <a:r>
              <a:rPr lang="fr-FR" altLang="fr-FR" dirty="0" smtClean="0"/>
              <a:t>d’être empathique</a:t>
            </a:r>
          </a:p>
          <a:p>
            <a:pPr lvl="1"/>
            <a:r>
              <a:rPr lang="fr-FR" altLang="fr-FR" dirty="0"/>
              <a:t>n</a:t>
            </a:r>
            <a:r>
              <a:rPr lang="fr-FR" altLang="fr-FR" dirty="0" smtClean="0"/>
              <a:t>e pas aller à la confrontation</a:t>
            </a:r>
          </a:p>
          <a:p>
            <a:pPr lvl="1"/>
            <a:r>
              <a:rPr lang="fr-FR" altLang="fr-FR" dirty="0" smtClean="0"/>
              <a:t>d’explorer l’ambivalence</a:t>
            </a:r>
          </a:p>
          <a:p>
            <a:pPr lvl="1"/>
            <a:r>
              <a:rPr lang="fr-FR" altLang="fr-FR" dirty="0" smtClean="0"/>
              <a:t>que le patient soit convaincu et fasse son propre choix</a:t>
            </a:r>
          </a:p>
          <a:p>
            <a:pPr lvl="1"/>
            <a:endParaRPr lang="fr-FR" altLang="fr-FR" dirty="0" smtClean="0"/>
          </a:p>
          <a:p>
            <a:endParaRPr lang="fr-FR" dirty="0"/>
          </a:p>
        </p:txBody>
      </p:sp>
      <p:pic>
        <p:nvPicPr>
          <p:cNvPr id="1026" name="Picture 2" descr="Promoting vaccination in the province of Québec: the PromoVaQ randomized  controlled trial protocol | BMC Public Health | Full Tex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8306" y="3555999"/>
            <a:ext cx="5008593" cy="2522577"/>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276224" y="6229353"/>
            <a:ext cx="8791575" cy="507831"/>
          </a:xfrm>
          <a:prstGeom prst="rect">
            <a:avLst/>
          </a:prstGeom>
        </p:spPr>
        <p:txBody>
          <a:bodyPr wrap="square">
            <a:spAutoFit/>
          </a:bodyPr>
          <a:lstStyle/>
          <a:p>
            <a:r>
              <a:rPr lang="fr-FR" sz="900" dirty="0"/>
              <a:t>Gagneur, Arnaud &amp; </a:t>
            </a:r>
            <a:r>
              <a:rPr lang="fr-FR" sz="900" dirty="0" err="1"/>
              <a:t>Quach</a:t>
            </a:r>
            <a:r>
              <a:rPr lang="fr-FR" sz="900" dirty="0"/>
              <a:t>, Caroline &amp; Boucher, François &amp; Tapiero, Bruce &amp; </a:t>
            </a:r>
            <a:r>
              <a:rPr lang="fr-FR" sz="900" dirty="0" err="1"/>
              <a:t>Wals</a:t>
            </a:r>
            <a:r>
              <a:rPr lang="fr-FR" sz="900" dirty="0"/>
              <a:t>, Philippe &amp; </a:t>
            </a:r>
            <a:r>
              <a:rPr lang="fr-FR" sz="900" dirty="0" err="1"/>
              <a:t>Farrands</a:t>
            </a:r>
            <a:r>
              <a:rPr lang="fr-FR" sz="900" dirty="0"/>
              <a:t>, Anne &amp; Lemaitre, Thomas &amp; </a:t>
            </a:r>
            <a:r>
              <a:rPr lang="fr-FR" sz="900" dirty="0" err="1"/>
              <a:t>Boulianne</a:t>
            </a:r>
            <a:r>
              <a:rPr lang="fr-FR" sz="900" dirty="0"/>
              <a:t>, Nicole &amp; </a:t>
            </a:r>
            <a:r>
              <a:rPr lang="fr-FR" sz="900" dirty="0" err="1"/>
              <a:t>Sauvageau</a:t>
            </a:r>
            <a:r>
              <a:rPr lang="fr-FR" sz="900" dirty="0"/>
              <a:t>, Chantal &amp; </a:t>
            </a:r>
            <a:r>
              <a:rPr lang="fr-FR" sz="900" dirty="0" err="1"/>
              <a:t>Ouakki</a:t>
            </a:r>
            <a:r>
              <a:rPr lang="fr-FR" sz="900" dirty="0"/>
              <a:t>, </a:t>
            </a:r>
            <a:r>
              <a:rPr lang="fr-FR" sz="900" dirty="0" err="1"/>
              <a:t>Manale</a:t>
            </a:r>
            <a:r>
              <a:rPr lang="fr-FR" sz="900" dirty="0"/>
              <a:t> &amp; Gosselin, Virginie &amp; Gagnon, Dominique &amp; Petit, Geneviève &amp; Jacques, Marie-Claude &amp; Dube, Eve. (2019). </a:t>
            </a:r>
            <a:r>
              <a:rPr lang="fr-FR" sz="900" dirty="0" err="1"/>
              <a:t>Promoting</a:t>
            </a:r>
            <a:r>
              <a:rPr lang="fr-FR" sz="900" dirty="0"/>
              <a:t> vaccination in the province of Québec: The </a:t>
            </a:r>
            <a:r>
              <a:rPr lang="fr-FR" sz="900" dirty="0" err="1"/>
              <a:t>PromoVaQ</a:t>
            </a:r>
            <a:r>
              <a:rPr lang="fr-FR" sz="900" dirty="0"/>
              <a:t> </a:t>
            </a:r>
            <a:r>
              <a:rPr lang="fr-FR" sz="900" dirty="0" err="1"/>
              <a:t>randomized</a:t>
            </a:r>
            <a:r>
              <a:rPr lang="fr-FR" sz="900" dirty="0"/>
              <a:t> </a:t>
            </a:r>
            <a:r>
              <a:rPr lang="fr-FR" sz="900" dirty="0" err="1"/>
              <a:t>controlled</a:t>
            </a:r>
            <a:r>
              <a:rPr lang="fr-FR" sz="900" dirty="0"/>
              <a:t> trial </a:t>
            </a:r>
            <a:r>
              <a:rPr lang="fr-FR" sz="900" dirty="0" err="1"/>
              <a:t>protocol</a:t>
            </a:r>
            <a:r>
              <a:rPr lang="fr-FR" sz="900" dirty="0"/>
              <a:t>. BMC Public </a:t>
            </a:r>
            <a:r>
              <a:rPr lang="fr-FR" sz="900" dirty="0" err="1"/>
              <a:t>Health</a:t>
            </a:r>
            <a:r>
              <a:rPr lang="fr-FR" sz="900" dirty="0"/>
              <a:t>. 19. 10.1186/s12889-019-6468-z. </a:t>
            </a:r>
          </a:p>
        </p:txBody>
      </p:sp>
    </p:spTree>
    <p:extLst>
      <p:ext uri="{BB962C8B-B14F-4D97-AF65-F5344CB8AC3E}">
        <p14:creationId xmlns:p14="http://schemas.microsoft.com/office/powerpoint/2010/main" val="99917908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Vaccination </a:t>
            </a:r>
            <a:r>
              <a:rPr lang="fr-FR" dirty="0" smtClean="0"/>
              <a:t>cocooning</a:t>
            </a:r>
            <a:endParaRPr dirty="0"/>
          </a:p>
        </p:txBody>
      </p:sp>
      <p:sp>
        <p:nvSpPr>
          <p:cNvPr id="3" name="Content Placeholder 2"/>
          <p:cNvSpPr>
            <a:spLocks noGrp="1"/>
          </p:cNvSpPr>
          <p:nvPr>
            <p:ph idx="1"/>
          </p:nvPr>
        </p:nvSpPr>
        <p:spPr/>
        <p:txBody>
          <a:bodyPr>
            <a:normAutofit/>
          </a:bodyPr>
          <a:lstStyle/>
          <a:p>
            <a:r>
              <a:rPr dirty="0" err="1"/>
              <a:t>Stratégie</a:t>
            </a:r>
            <a:r>
              <a:rPr dirty="0"/>
              <a:t> du cocooning </a:t>
            </a:r>
            <a:r>
              <a:rPr lang="fr-FR" dirty="0" smtClean="0"/>
              <a:t>: Protéger </a:t>
            </a:r>
            <a:r>
              <a:rPr lang="fr-FR" dirty="0"/>
              <a:t>les nourrissons non encore vaccinés en vaccinant leur entourage.</a:t>
            </a:r>
            <a:endParaRPr lang="fr-FR" dirty="0" smtClean="0"/>
          </a:p>
          <a:p>
            <a:pPr marL="0" indent="0">
              <a:buNone/>
            </a:pPr>
            <a:endParaRPr lang="fr-FR" dirty="0"/>
          </a:p>
          <a:p>
            <a:endParaRPr lang="fr-FR" dirty="0" smtClean="0"/>
          </a:p>
          <a:p>
            <a:endParaRPr lang="fr-FR" dirty="0"/>
          </a:p>
          <a:p>
            <a:endParaRPr lang="fr-FR" dirty="0" smtClean="0"/>
          </a:p>
          <a:p>
            <a:endParaRPr lang="fr-FR" dirty="0"/>
          </a:p>
        </p:txBody>
      </p:sp>
      <p:pic>
        <p:nvPicPr>
          <p:cNvPr id="4" name="Image 3"/>
          <p:cNvPicPr>
            <a:picLocks noChangeAspect="1"/>
          </p:cNvPicPr>
          <p:nvPr/>
        </p:nvPicPr>
        <p:blipFill>
          <a:blip r:embed="rId2"/>
          <a:stretch>
            <a:fillRect/>
          </a:stretch>
        </p:blipFill>
        <p:spPr>
          <a:xfrm>
            <a:off x="3270811" y="1522153"/>
            <a:ext cx="2172749" cy="2816749"/>
          </a:xfrm>
          <a:prstGeom prst="rect">
            <a:avLst/>
          </a:prstGeom>
        </p:spPr>
      </p:pic>
      <p:pic>
        <p:nvPicPr>
          <p:cNvPr id="5" name="Image 4"/>
          <p:cNvPicPr>
            <a:picLocks noChangeAspect="1"/>
          </p:cNvPicPr>
          <p:nvPr/>
        </p:nvPicPr>
        <p:blipFill rotWithShape="1">
          <a:blip r:embed="rId3"/>
          <a:srcRect t="5585" r="6577"/>
          <a:stretch/>
        </p:blipFill>
        <p:spPr>
          <a:xfrm>
            <a:off x="5747791" y="1715516"/>
            <a:ext cx="2430764" cy="2430022"/>
          </a:xfrm>
          <a:prstGeom prst="rect">
            <a:avLst/>
          </a:prstGeom>
        </p:spPr>
      </p:pic>
      <p:pic>
        <p:nvPicPr>
          <p:cNvPr id="6" name="Image 5"/>
          <p:cNvPicPr>
            <a:picLocks noChangeAspect="1"/>
          </p:cNvPicPr>
          <p:nvPr/>
        </p:nvPicPr>
        <p:blipFill>
          <a:blip r:embed="rId4"/>
          <a:stretch>
            <a:fillRect/>
          </a:stretch>
        </p:blipFill>
        <p:spPr>
          <a:xfrm>
            <a:off x="556498" y="4772687"/>
            <a:ext cx="2159111" cy="1238314"/>
          </a:xfrm>
          <a:prstGeom prst="rect">
            <a:avLst/>
          </a:prstGeom>
        </p:spPr>
      </p:pic>
      <p:sp>
        <p:nvSpPr>
          <p:cNvPr id="7" name="Rectangle 6"/>
          <p:cNvSpPr/>
          <p:nvPr/>
        </p:nvSpPr>
        <p:spPr>
          <a:xfrm>
            <a:off x="276225" y="6503225"/>
            <a:ext cx="8338386" cy="261610"/>
          </a:xfrm>
          <a:prstGeom prst="rect">
            <a:avLst/>
          </a:prstGeom>
        </p:spPr>
        <p:txBody>
          <a:bodyPr wrap="square">
            <a:spAutoFit/>
          </a:bodyPr>
          <a:lstStyle/>
          <a:p>
            <a:r>
              <a:rPr lang="fr-FR" sz="1100" dirty="0">
                <a:hlinkClick r:id="rId5"/>
              </a:rPr>
              <a:t>https://</a:t>
            </a:r>
            <a:r>
              <a:rPr lang="fr-FR" sz="1100" dirty="0" smtClean="0">
                <a:hlinkClick r:id="rId5"/>
              </a:rPr>
              <a:t>www.auvergne-rhone-alpes.ars.sante.fr/media/123819/download?inline</a:t>
            </a:r>
            <a:r>
              <a:rPr lang="fr-FR" sz="1100" dirty="0" smtClean="0"/>
              <a:t> </a:t>
            </a:r>
            <a:endParaRPr lang="fr-FR" sz="1100" dirty="0"/>
          </a:p>
        </p:txBody>
      </p:sp>
      <p:pic>
        <p:nvPicPr>
          <p:cNvPr id="8" name="Image 7"/>
          <p:cNvPicPr>
            <a:picLocks noChangeAspect="1"/>
          </p:cNvPicPr>
          <p:nvPr/>
        </p:nvPicPr>
        <p:blipFill>
          <a:blip r:embed="rId6"/>
          <a:stretch>
            <a:fillRect/>
          </a:stretch>
        </p:blipFill>
        <p:spPr>
          <a:xfrm>
            <a:off x="556498" y="1522153"/>
            <a:ext cx="2552831" cy="2876698"/>
          </a:xfrm>
          <a:prstGeom prst="rect">
            <a:avLst/>
          </a:prstGeom>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Vaccination scolaire</a:t>
            </a:r>
            <a:endParaRPr lang="fr-FR" dirty="0"/>
          </a:p>
        </p:txBody>
      </p:sp>
      <p:pic>
        <p:nvPicPr>
          <p:cNvPr id="3074" name="Picture 2" descr="Le vaccin | Stop HPV Isè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548" y="2845360"/>
            <a:ext cx="6579394" cy="3364668"/>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629" y="873233"/>
            <a:ext cx="4903182" cy="1585829"/>
          </a:xfrm>
          <a:prstGeom prst="rect">
            <a:avLst/>
          </a:prstGeom>
        </p:spPr>
      </p:pic>
    </p:spTree>
    <p:extLst>
      <p:ext uri="{BB962C8B-B14F-4D97-AF65-F5344CB8AC3E}">
        <p14:creationId xmlns:p14="http://schemas.microsoft.com/office/powerpoint/2010/main" val="400235880"/>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title"/>
          </p:nvPr>
        </p:nvSpPr>
        <p:spPr/>
        <p:txBody>
          <a:bodyPr/>
          <a:lstStyle/>
          <a:p>
            <a:r>
              <a:rPr lang="fr-FR" smtClean="0"/>
              <a:t>Types de vaccins</a:t>
            </a:r>
            <a:endParaRPr lang="fr-FR" dirty="0"/>
          </a:p>
        </p:txBody>
      </p:sp>
      <p:sp>
        <p:nvSpPr>
          <p:cNvPr id="10" name="Espace réservé du contenu 9"/>
          <p:cNvSpPr>
            <a:spLocks noGrp="1"/>
          </p:cNvSpPr>
          <p:nvPr>
            <p:ph idx="1"/>
          </p:nvPr>
        </p:nvSpPr>
        <p:spPr/>
        <p:txBody>
          <a:bodyPr>
            <a:normAutofit/>
          </a:bodyPr>
          <a:lstStyle/>
          <a:p>
            <a:r>
              <a:rPr lang="fr-FR" b="1" dirty="0" smtClean="0"/>
              <a:t>Vaccins inactivés ou inertes</a:t>
            </a:r>
          </a:p>
          <a:p>
            <a:pPr lvl="1"/>
            <a:r>
              <a:rPr lang="fr-FR" dirty="0" smtClean="0"/>
              <a:t>Dépourvus de tout pouvoir infectieux</a:t>
            </a:r>
          </a:p>
          <a:p>
            <a:pPr lvl="1"/>
            <a:r>
              <a:rPr lang="fr-FR" dirty="0" smtClean="0"/>
              <a:t>Moins immunogène, nécessitent plus de rappels</a:t>
            </a:r>
          </a:p>
          <a:p>
            <a:pPr lvl="1"/>
            <a:r>
              <a:rPr lang="fr-FR" u="sng" dirty="0" smtClean="0"/>
              <a:t>Complets = entiers </a:t>
            </a:r>
            <a:r>
              <a:rPr lang="fr-FR" dirty="0" smtClean="0"/>
              <a:t>: pathogène inactif (chaleur, chimique)</a:t>
            </a:r>
          </a:p>
          <a:p>
            <a:pPr lvl="2"/>
            <a:r>
              <a:rPr lang="fr-FR" dirty="0" smtClean="0"/>
              <a:t>Ex : Virus de l’hépatite A, Poliomyélite, Rage, Méningocoque</a:t>
            </a:r>
          </a:p>
          <a:p>
            <a:pPr lvl="1"/>
            <a:endParaRPr lang="fr-FR" dirty="0" smtClean="0"/>
          </a:p>
          <a:p>
            <a:pPr lvl="2"/>
            <a:endParaRPr lang="fr-FR" dirty="0" smtClean="0"/>
          </a:p>
          <a:p>
            <a:endParaRPr lang="fr-FR" dirty="0"/>
          </a:p>
        </p:txBody>
      </p:sp>
      <p:pic>
        <p:nvPicPr>
          <p:cNvPr id="2050" name="Picture 2" descr="Virus inactivé"/>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3583" y="3115404"/>
            <a:ext cx="6375101" cy="205544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199223" y="6472505"/>
            <a:ext cx="7271886" cy="215444"/>
          </a:xfrm>
          <a:prstGeom prst="rect">
            <a:avLst/>
          </a:prstGeom>
        </p:spPr>
        <p:txBody>
          <a:bodyPr wrap="square">
            <a:spAutoFit/>
          </a:bodyPr>
          <a:lstStyle/>
          <a:p>
            <a:r>
              <a:rPr lang="fr-FR" sz="800" dirty="0"/>
              <a:t>https://www.infovac.ch/fr/faq/developpement-d-un-vaccin</a:t>
            </a:r>
          </a:p>
        </p:txBody>
      </p:sp>
      <p:sp>
        <p:nvSpPr>
          <p:cNvPr id="6" name="ZoneTexte 5"/>
          <p:cNvSpPr txBox="1"/>
          <p:nvPr/>
        </p:nvSpPr>
        <p:spPr>
          <a:xfrm>
            <a:off x="2210208" y="4359996"/>
            <a:ext cx="645365" cy="2308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FR" sz="900" b="0" i="0" u="none" strike="noStrike" cap="none" spc="0" normalizeH="0" baseline="0" dirty="0" smtClean="0">
                <a:ln>
                  <a:noFill/>
                </a:ln>
                <a:solidFill>
                  <a:srgbClr val="002448"/>
                </a:solidFill>
                <a:effectLst/>
                <a:uFillTx/>
                <a:latin typeface="+mj-lt"/>
                <a:ea typeface="+mj-ea"/>
                <a:cs typeface="+mj-cs"/>
                <a:sym typeface="Calibri"/>
              </a:rPr>
              <a:t>Inactivation</a:t>
            </a:r>
            <a:endParaRPr kumimoji="0" lang="fr-FR" sz="900" b="0" i="0" u="none" strike="noStrike" cap="none" spc="0" normalizeH="0" baseline="0" dirty="0">
              <a:ln>
                <a:noFill/>
              </a:ln>
              <a:solidFill>
                <a:srgbClr val="002448"/>
              </a:solidFill>
              <a:effectLst/>
              <a:uFillTx/>
              <a:latin typeface="+mj-lt"/>
              <a:ea typeface="+mj-ea"/>
              <a:cs typeface="+mj-cs"/>
              <a:sym typeface="Calibri"/>
            </a:endParaRPr>
          </a:p>
        </p:txBody>
      </p:sp>
    </p:spTree>
    <p:extLst>
      <p:ext uri="{BB962C8B-B14F-4D97-AF65-F5344CB8AC3E}">
        <p14:creationId xmlns:p14="http://schemas.microsoft.com/office/powerpoint/2010/main" val="167286246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Vaccination scolaire</a:t>
            </a:r>
            <a:endParaRPr lang="fr-FR" dirty="0"/>
          </a:p>
        </p:txBody>
      </p:sp>
      <p:sp>
        <p:nvSpPr>
          <p:cNvPr id="3" name="Content Placeholder 2"/>
          <p:cNvSpPr>
            <a:spLocks noGrp="1"/>
          </p:cNvSpPr>
          <p:nvPr>
            <p:ph idx="1"/>
          </p:nvPr>
        </p:nvSpPr>
        <p:spPr>
          <a:xfrm>
            <a:off x="276225" y="1148317"/>
            <a:ext cx="3838575" cy="5081036"/>
          </a:xfrm>
        </p:spPr>
        <p:txBody>
          <a:bodyPr/>
          <a:lstStyle/>
          <a:p>
            <a:r>
              <a:rPr lang="fr-FR" dirty="0" smtClean="0"/>
              <a:t>97% sont bien informés de l’infection à HPV</a:t>
            </a:r>
          </a:p>
          <a:p>
            <a:endParaRPr lang="fr-FR" dirty="0" smtClean="0"/>
          </a:p>
          <a:p>
            <a:r>
              <a:rPr lang="fr-FR" b="1" dirty="0" smtClean="0">
                <a:solidFill>
                  <a:schemeClr val="accent2"/>
                </a:solidFill>
              </a:rPr>
              <a:t>&lt; </a:t>
            </a:r>
            <a:r>
              <a:rPr lang="fr-FR" b="1" dirty="0">
                <a:solidFill>
                  <a:schemeClr val="accent2"/>
                </a:solidFill>
              </a:rPr>
              <a:t>50 %</a:t>
            </a:r>
            <a:r>
              <a:rPr lang="fr-FR" dirty="0">
                <a:solidFill>
                  <a:schemeClr val="accent2"/>
                </a:solidFill>
              </a:rPr>
              <a:t> </a:t>
            </a:r>
            <a:r>
              <a:rPr lang="fr-FR" dirty="0"/>
              <a:t>des étudiants sur campus Rockefeller vaccinés contre le l’HPV</a:t>
            </a:r>
          </a:p>
          <a:p>
            <a:pPr lvl="1"/>
            <a:r>
              <a:rPr lang="fr-FR" dirty="0"/>
              <a:t>Seuls 12% d’Hommes</a:t>
            </a:r>
          </a:p>
          <a:p>
            <a:endParaRPr lang="fr-FR" dirty="0"/>
          </a:p>
          <a:p>
            <a:r>
              <a:rPr lang="fr-FR" dirty="0" smtClean="0"/>
              <a:t>75% se vaccinent pour un bénéfice individuel </a:t>
            </a:r>
          </a:p>
          <a:p>
            <a:endParaRPr lang="fr-FR" dirty="0"/>
          </a:p>
          <a:p>
            <a:r>
              <a:rPr lang="fr-FR" b="1" dirty="0" smtClean="0"/>
              <a:t>Information adéquate </a:t>
            </a:r>
            <a:r>
              <a:rPr lang="fr-FR" dirty="0" smtClean="0"/>
              <a:t>sur la vaccination contre l’HPV et la connaissance de la </a:t>
            </a:r>
            <a:r>
              <a:rPr lang="fr-FR" b="1" dirty="0" smtClean="0"/>
              <a:t>sévérité des infections </a:t>
            </a:r>
            <a:r>
              <a:rPr lang="fr-FR" dirty="0" smtClean="0"/>
              <a:t>à HPV (risque de cancer) étaient des facteurs favorisant la vaccination</a:t>
            </a:r>
          </a:p>
          <a:p>
            <a:endParaRPr lang="fr-FR" dirty="0"/>
          </a:p>
          <a:p>
            <a:endParaRPr lang="fr-FR" dirty="0" smtClean="0"/>
          </a:p>
        </p:txBody>
      </p:sp>
      <p:pic>
        <p:nvPicPr>
          <p:cNvPr id="4" name="Image 3"/>
          <p:cNvPicPr>
            <a:picLocks noChangeAspect="1"/>
          </p:cNvPicPr>
          <p:nvPr/>
        </p:nvPicPr>
        <p:blipFill>
          <a:blip r:embed="rId2"/>
          <a:stretch>
            <a:fillRect/>
          </a:stretch>
        </p:blipFill>
        <p:spPr>
          <a:xfrm>
            <a:off x="4507601" y="173734"/>
            <a:ext cx="4636399" cy="6550304"/>
          </a:xfrm>
          <a:prstGeom prst="rect">
            <a:avLst/>
          </a:prstGeom>
        </p:spPr>
      </p:pic>
      <p:sp>
        <p:nvSpPr>
          <p:cNvPr id="5" name="Rectangle 4"/>
          <p:cNvSpPr/>
          <p:nvPr/>
        </p:nvSpPr>
        <p:spPr>
          <a:xfrm>
            <a:off x="7196850" y="4916005"/>
            <a:ext cx="1689100" cy="381000"/>
          </a:xfrm>
          <a:prstGeom prst="rect">
            <a:avLst/>
          </a:prstGeom>
          <a:noFill/>
          <a:ln w="25400" cap="flat">
            <a:solidFill>
              <a:srgbClr val="00206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fr-FR" sz="1800" b="0" i="0" u="none" strike="noStrike" cap="none" spc="0" normalizeH="0" baseline="0">
              <a:ln>
                <a:noFill/>
              </a:ln>
              <a:solidFill>
                <a:srgbClr val="000000"/>
              </a:solidFill>
              <a:effectLst/>
              <a:uFillTx/>
              <a:latin typeface="+mj-lt"/>
              <a:ea typeface="+mj-ea"/>
              <a:cs typeface="+mj-cs"/>
              <a:sym typeface="Calibri"/>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65503" y="50392"/>
            <a:ext cx="4657487" cy="6555736"/>
          </a:xfrm>
        </p:spPr>
      </p:pic>
      <p:sp>
        <p:nvSpPr>
          <p:cNvPr id="6" name="Rectangle 5"/>
          <p:cNvSpPr/>
          <p:nvPr/>
        </p:nvSpPr>
        <p:spPr>
          <a:xfrm>
            <a:off x="6640401" y="3797232"/>
            <a:ext cx="1550079" cy="305343"/>
          </a:xfrm>
          <a:prstGeom prst="rect">
            <a:avLst/>
          </a:prstGeom>
          <a:noFill/>
          <a:ln w="25400" cap="flat">
            <a:solidFill>
              <a:srgbClr val="00206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fr-FR" sz="1800" b="0" i="0" u="none" strike="noStrike" cap="none" spc="0" normalizeH="0" baseline="0">
              <a:ln>
                <a:noFill/>
              </a:ln>
              <a:solidFill>
                <a:srgbClr val="000000"/>
              </a:solidFill>
              <a:effectLst/>
              <a:uFillTx/>
              <a:latin typeface="+mj-lt"/>
              <a:ea typeface="+mj-ea"/>
              <a:cs typeface="+mj-cs"/>
              <a:sym typeface="Calibri"/>
            </a:endParaRPr>
          </a:p>
        </p:txBody>
      </p:sp>
    </p:spTree>
    <p:extLst>
      <p:ext uri="{BB962C8B-B14F-4D97-AF65-F5344CB8AC3E}">
        <p14:creationId xmlns:p14="http://schemas.microsoft.com/office/powerpoint/2010/main" val="21535636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Leçons tirées de la grippe H1N1</a:t>
            </a:r>
          </a:p>
        </p:txBody>
      </p:sp>
      <p:sp>
        <p:nvSpPr>
          <p:cNvPr id="3" name="Content Placeholder 2"/>
          <p:cNvSpPr>
            <a:spLocks noGrp="1"/>
          </p:cNvSpPr>
          <p:nvPr>
            <p:ph idx="1"/>
          </p:nvPr>
        </p:nvSpPr>
        <p:spPr/>
        <p:txBody>
          <a:bodyPr/>
          <a:lstStyle/>
          <a:p>
            <a:r>
              <a:rPr dirty="0"/>
              <a:t>La </a:t>
            </a:r>
            <a:r>
              <a:rPr dirty="0" err="1"/>
              <a:t>gestion</a:t>
            </a:r>
            <a:r>
              <a:rPr dirty="0"/>
              <a:t> </a:t>
            </a:r>
            <a:r>
              <a:rPr dirty="0" err="1"/>
              <a:t>médiatique</a:t>
            </a:r>
            <a:r>
              <a:rPr dirty="0"/>
              <a:t> et les </a:t>
            </a:r>
            <a:r>
              <a:rPr dirty="0" err="1"/>
              <a:t>erreurs</a:t>
            </a:r>
            <a:r>
              <a:rPr dirty="0"/>
              <a:t> </a:t>
            </a:r>
            <a:r>
              <a:rPr dirty="0" err="1" smtClean="0"/>
              <a:t>commises</a:t>
            </a:r>
            <a:endParaRPr dirty="0"/>
          </a:p>
        </p:txBody>
      </p:sp>
      <p:pic>
        <p:nvPicPr>
          <p:cNvPr id="4" name="Image 3"/>
          <p:cNvPicPr>
            <a:picLocks noChangeAspect="1"/>
          </p:cNvPicPr>
          <p:nvPr/>
        </p:nvPicPr>
        <p:blipFill>
          <a:blip r:embed="rId2"/>
          <a:stretch>
            <a:fillRect/>
          </a:stretch>
        </p:blipFill>
        <p:spPr>
          <a:xfrm>
            <a:off x="102350" y="4819210"/>
            <a:ext cx="7366854" cy="1219568"/>
          </a:xfrm>
          <a:prstGeom prst="rect">
            <a:avLst/>
          </a:prstGeom>
        </p:spPr>
      </p:pic>
      <p:pic>
        <p:nvPicPr>
          <p:cNvPr id="5" name="Image 4"/>
          <p:cNvPicPr>
            <a:picLocks noChangeAspect="1"/>
          </p:cNvPicPr>
          <p:nvPr/>
        </p:nvPicPr>
        <p:blipFill>
          <a:blip r:embed="rId3"/>
          <a:stretch>
            <a:fillRect/>
          </a:stretch>
        </p:blipFill>
        <p:spPr>
          <a:xfrm>
            <a:off x="314106" y="2031019"/>
            <a:ext cx="4586183" cy="2290725"/>
          </a:xfrm>
          <a:prstGeom prst="rect">
            <a:avLst/>
          </a:prstGeom>
        </p:spPr>
      </p:pic>
      <p:pic>
        <p:nvPicPr>
          <p:cNvPr id="4098" name="Picture 2" descr="Grippe A (H1N1): Roselyne Bachelot s'est expliquée face à la commission  d'enquêt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1973" y="2186158"/>
            <a:ext cx="3499845" cy="222447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Campagnes de sensibilisation</a:t>
            </a:r>
          </a:p>
        </p:txBody>
      </p:sp>
      <p:sp>
        <p:nvSpPr>
          <p:cNvPr id="3" name="Content Placeholder 2"/>
          <p:cNvSpPr>
            <a:spLocks noGrp="1"/>
          </p:cNvSpPr>
          <p:nvPr>
            <p:ph idx="1"/>
          </p:nvPr>
        </p:nvSpPr>
        <p:spPr/>
        <p:txBody>
          <a:bodyPr/>
          <a:lstStyle/>
          <a:p>
            <a:r>
              <a:t>Programmes de communication visant à augmenter la couverture.</a:t>
            </a:r>
          </a:p>
        </p:txBody>
      </p:sp>
      <p:pic>
        <p:nvPicPr>
          <p:cNvPr id="4" name="Picture 2" descr="Semaine de la vaccination du 27 avril au 3 mai 2025 | Agence régionale de  santé Nouvelle-Aquitai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2599" y="1977753"/>
            <a:ext cx="5916839" cy="394327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Campagnes de communication COVID-19</a:t>
            </a:r>
          </a:p>
        </p:txBody>
      </p:sp>
      <p:sp>
        <p:nvSpPr>
          <p:cNvPr id="3" name="Content Placeholder 2"/>
          <p:cNvSpPr>
            <a:spLocks noGrp="1"/>
          </p:cNvSpPr>
          <p:nvPr>
            <p:ph idx="1"/>
          </p:nvPr>
        </p:nvSpPr>
        <p:spPr/>
        <p:txBody>
          <a:bodyPr/>
          <a:lstStyle/>
          <a:p>
            <a:r>
              <a:t>Exemples de campagnes réussies et leurs résultats.</a:t>
            </a:r>
          </a:p>
        </p:txBody>
      </p:sp>
      <p:pic>
        <p:nvPicPr>
          <p:cNvPr id="4" name="Image 3"/>
          <p:cNvPicPr>
            <a:picLocks noChangeAspect="1"/>
          </p:cNvPicPr>
          <p:nvPr/>
        </p:nvPicPr>
        <p:blipFill>
          <a:blip r:embed="rId2"/>
          <a:stretch>
            <a:fillRect/>
          </a:stretch>
        </p:blipFill>
        <p:spPr>
          <a:xfrm>
            <a:off x="276225" y="1708345"/>
            <a:ext cx="7982360" cy="2044805"/>
          </a:xfrm>
          <a:prstGeom prst="rect">
            <a:avLst/>
          </a:prstGeom>
        </p:spPr>
      </p:pic>
      <p:sp>
        <p:nvSpPr>
          <p:cNvPr id="5" name="AutoShape 2" descr="https://intranet.chu-lyon.fr/silverpeas/attached_file/componentId/quickinfo505/attachmentId/27b68e44-67fe-400c-85e5-4ffb451b4be5/lang/fr/name/A3-Grippe%202024-ok.jpg?t_=1728637783657"/>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6" name="Image 5"/>
          <p:cNvPicPr>
            <a:picLocks noChangeAspect="1"/>
          </p:cNvPicPr>
          <p:nvPr/>
        </p:nvPicPr>
        <p:blipFill>
          <a:blip r:embed="rId3"/>
          <a:stretch>
            <a:fillRect/>
          </a:stretch>
        </p:blipFill>
        <p:spPr>
          <a:xfrm>
            <a:off x="5406688" y="3868652"/>
            <a:ext cx="1999070" cy="2827077"/>
          </a:xfrm>
          <a:prstGeom prst="rect">
            <a:avLst/>
          </a:prstGeom>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err="1"/>
              <a:t>Rôle</a:t>
            </a:r>
            <a:r>
              <a:rPr dirty="0"/>
              <a:t> des </a:t>
            </a:r>
            <a:r>
              <a:rPr dirty="0" err="1" smtClean="0"/>
              <a:t>médias</a:t>
            </a:r>
            <a:r>
              <a:rPr lang="fr-FR" dirty="0" smtClean="0"/>
              <a:t> et des réseaux sociaux</a:t>
            </a:r>
            <a:r>
              <a:rPr dirty="0" smtClean="0"/>
              <a:t> </a:t>
            </a:r>
            <a:r>
              <a:rPr dirty="0" err="1"/>
              <a:t>dans</a:t>
            </a:r>
            <a:r>
              <a:rPr dirty="0"/>
              <a:t> la perception</a:t>
            </a:r>
          </a:p>
        </p:txBody>
      </p:sp>
      <p:sp>
        <p:nvSpPr>
          <p:cNvPr id="3" name="Content Placeholder 2"/>
          <p:cNvSpPr>
            <a:spLocks noGrp="1"/>
          </p:cNvSpPr>
          <p:nvPr>
            <p:ph idx="1"/>
          </p:nvPr>
        </p:nvSpPr>
        <p:spPr/>
        <p:txBody>
          <a:bodyPr/>
          <a:lstStyle/>
          <a:p>
            <a:r>
              <a:rPr dirty="0" err="1"/>
              <a:t>L'influence</a:t>
            </a:r>
            <a:r>
              <a:rPr dirty="0"/>
              <a:t> des </a:t>
            </a:r>
            <a:r>
              <a:rPr dirty="0" err="1"/>
              <a:t>médias</a:t>
            </a:r>
            <a:r>
              <a:rPr dirty="0"/>
              <a:t> </a:t>
            </a:r>
            <a:r>
              <a:rPr dirty="0" err="1"/>
              <a:t>dans</a:t>
            </a:r>
            <a:r>
              <a:rPr dirty="0"/>
              <a:t> la formation des opinions </a:t>
            </a:r>
            <a:r>
              <a:rPr dirty="0" err="1" smtClean="0"/>
              <a:t>publiques</a:t>
            </a:r>
            <a:endParaRPr lang="fr-FR" dirty="0" smtClean="0"/>
          </a:p>
          <a:p>
            <a:r>
              <a:rPr lang="fr-FR" dirty="0" smtClean="0"/>
              <a:t>Amplification des controverses</a:t>
            </a:r>
            <a:endParaRPr dirty="0"/>
          </a:p>
        </p:txBody>
      </p:sp>
      <p:pic>
        <p:nvPicPr>
          <p:cNvPr id="4" name="Image 3"/>
          <p:cNvPicPr>
            <a:picLocks noChangeAspect="1"/>
          </p:cNvPicPr>
          <p:nvPr/>
        </p:nvPicPr>
        <p:blipFill>
          <a:blip r:embed="rId2"/>
          <a:stretch>
            <a:fillRect/>
          </a:stretch>
        </p:blipFill>
        <p:spPr>
          <a:xfrm>
            <a:off x="404261" y="4862219"/>
            <a:ext cx="6617040" cy="1714588"/>
          </a:xfrm>
          <a:prstGeom prst="rect">
            <a:avLst/>
          </a:prstGeom>
        </p:spPr>
      </p:pic>
      <p:pic>
        <p:nvPicPr>
          <p:cNvPr id="1026" name="Picture 2" descr="3 Public tweet posted by Donald Trump claiming that there is a... |  Download Scientific Diagra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825" y="2396185"/>
            <a:ext cx="3579012" cy="202311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aphael Grably on X: &quot;J'ai beaucoup critiqué la passivité de Facebook face  aux fausses informations sur les vaccins, mais Twitter prouve sans cesse  que ses règles de modération sont totalement inutiles. L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05741" y="981060"/>
            <a:ext cx="3077762" cy="376094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Stratégies pour améliorer la couverture</a:t>
            </a:r>
          </a:p>
        </p:txBody>
      </p:sp>
      <p:sp>
        <p:nvSpPr>
          <p:cNvPr id="3" name="Content Placeholder 2"/>
          <p:cNvSpPr>
            <a:spLocks noGrp="1"/>
          </p:cNvSpPr>
          <p:nvPr>
            <p:ph idx="1"/>
          </p:nvPr>
        </p:nvSpPr>
        <p:spPr/>
        <p:txBody>
          <a:bodyPr/>
          <a:lstStyle/>
          <a:p>
            <a:r>
              <a:rPr lang="fr-FR" dirty="0" smtClean="0"/>
              <a:t>Calendrier vaccinal</a:t>
            </a:r>
          </a:p>
          <a:p>
            <a:r>
              <a:rPr lang="fr-FR" dirty="0" smtClean="0"/>
              <a:t>11 infections à prévention vaccinale obligatoires pour tous les nourrissons dès le 1</a:t>
            </a:r>
            <a:r>
              <a:rPr lang="fr-FR" baseline="30000" dirty="0" smtClean="0"/>
              <a:t>er</a:t>
            </a:r>
            <a:r>
              <a:rPr lang="fr-FR" dirty="0" smtClean="0"/>
              <a:t> Janvier 2025</a:t>
            </a:r>
          </a:p>
          <a:p>
            <a:r>
              <a:rPr lang="fr-FR" dirty="0" smtClean="0"/>
              <a:t>Rappel à l’âge adulte</a:t>
            </a:r>
          </a:p>
        </p:txBody>
      </p:sp>
      <p:pic>
        <p:nvPicPr>
          <p:cNvPr id="4" name="Image 3"/>
          <p:cNvPicPr>
            <a:picLocks noChangeAspect="1"/>
          </p:cNvPicPr>
          <p:nvPr/>
        </p:nvPicPr>
        <p:blipFill>
          <a:blip r:embed="rId2"/>
          <a:stretch>
            <a:fillRect/>
          </a:stretch>
        </p:blipFill>
        <p:spPr>
          <a:xfrm>
            <a:off x="1450078" y="2264587"/>
            <a:ext cx="5805488" cy="4067930"/>
          </a:xfrm>
          <a:prstGeom prst="rect">
            <a:avLst/>
          </a:prstGeom>
        </p:spPr>
      </p:pic>
      <p:sp>
        <p:nvSpPr>
          <p:cNvPr id="6" name="Rectangle 5"/>
          <p:cNvSpPr/>
          <p:nvPr/>
        </p:nvSpPr>
        <p:spPr>
          <a:xfrm>
            <a:off x="276225" y="6550223"/>
            <a:ext cx="8607278" cy="261610"/>
          </a:xfrm>
          <a:prstGeom prst="rect">
            <a:avLst/>
          </a:prstGeom>
        </p:spPr>
        <p:txBody>
          <a:bodyPr wrap="square">
            <a:spAutoFit/>
          </a:bodyPr>
          <a:lstStyle/>
          <a:p>
            <a:r>
              <a:rPr lang="fr-FR" sz="1100" dirty="0">
                <a:hlinkClick r:id="rId3"/>
              </a:rPr>
              <a:t>https://</a:t>
            </a:r>
            <a:r>
              <a:rPr lang="fr-FR" sz="1100" dirty="0" smtClean="0">
                <a:hlinkClick r:id="rId3"/>
              </a:rPr>
              <a:t>sante.gouv.fr/prevention-en-sante/preserver-sa-sante/vaccination/calendrier-vaccinal</a:t>
            </a:r>
            <a:r>
              <a:rPr lang="fr-FR" sz="1100" dirty="0" smtClean="0"/>
              <a:t> </a:t>
            </a:r>
            <a:endParaRPr lang="fr-FR" sz="1100" dirty="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Conclusion</a:t>
            </a:r>
          </a:p>
        </p:txBody>
      </p:sp>
      <p:sp>
        <p:nvSpPr>
          <p:cNvPr id="3" name="Content Placeholder 2"/>
          <p:cNvSpPr>
            <a:spLocks noGrp="1"/>
          </p:cNvSpPr>
          <p:nvPr>
            <p:ph idx="1"/>
          </p:nvPr>
        </p:nvSpPr>
        <p:spPr/>
        <p:txBody>
          <a:bodyPr/>
          <a:lstStyle/>
          <a:p>
            <a:r>
              <a:rPr dirty="0" err="1"/>
              <a:t>L'avenir</a:t>
            </a:r>
            <a:r>
              <a:rPr dirty="0"/>
              <a:t> de la vaccination repose sur la </a:t>
            </a:r>
            <a:r>
              <a:rPr dirty="0" err="1"/>
              <a:t>confiance</a:t>
            </a:r>
            <a:r>
              <a:rPr dirty="0"/>
              <a:t> et </a:t>
            </a:r>
            <a:r>
              <a:rPr dirty="0" err="1"/>
              <a:t>l'accès</a:t>
            </a:r>
            <a:r>
              <a:rPr dirty="0"/>
              <a:t> à </a:t>
            </a:r>
            <a:r>
              <a:rPr dirty="0" err="1" smtClean="0"/>
              <a:t>tous</a:t>
            </a:r>
            <a:endParaRPr lang="fr-FR" dirty="0"/>
          </a:p>
          <a:p>
            <a:endParaRPr lang="fr-FR" dirty="0" smtClean="0"/>
          </a:p>
          <a:p>
            <a:r>
              <a:rPr lang="fr-FR" dirty="0" smtClean="0"/>
              <a:t>C’est l’un des meilleurs progrès de la médecine du 20</a:t>
            </a:r>
            <a:r>
              <a:rPr lang="fr-FR" baseline="30000" dirty="0" smtClean="0"/>
              <a:t>ème</a:t>
            </a:r>
            <a:r>
              <a:rPr lang="fr-FR" dirty="0" smtClean="0"/>
              <a:t> siècle</a:t>
            </a:r>
            <a:r>
              <a:rPr lang="fr-FR" dirty="0"/>
              <a:t> (avec les antibiotiques que l’on utilise trop)</a:t>
            </a:r>
            <a:r>
              <a:rPr lang="fr-FR" dirty="0" smtClean="0"/>
              <a:t>, abusons-en !</a:t>
            </a:r>
            <a:endParaRPr dirty="0"/>
          </a:p>
        </p:txBody>
      </p:sp>
      <p:pic>
        <p:nvPicPr>
          <p:cNvPr id="5122" name="Picture 2" descr="Vaccination et Infos Covid-19 – AFS Association France Spondyloarthrit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226" y="2555239"/>
            <a:ext cx="3763390" cy="3608427"/>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vaccin | Cercle Progressiste Carnussi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52773" y="2346094"/>
            <a:ext cx="3817572" cy="381757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title"/>
          </p:nvPr>
        </p:nvSpPr>
        <p:spPr/>
        <p:txBody>
          <a:bodyPr/>
          <a:lstStyle/>
          <a:p>
            <a:r>
              <a:rPr lang="fr-FR" smtClean="0"/>
              <a:t>Types de vaccins</a:t>
            </a:r>
            <a:endParaRPr lang="fr-FR" dirty="0"/>
          </a:p>
        </p:txBody>
      </p:sp>
      <p:sp>
        <p:nvSpPr>
          <p:cNvPr id="10" name="Espace réservé du contenu 9"/>
          <p:cNvSpPr>
            <a:spLocks noGrp="1"/>
          </p:cNvSpPr>
          <p:nvPr>
            <p:ph idx="1"/>
          </p:nvPr>
        </p:nvSpPr>
        <p:spPr/>
        <p:txBody>
          <a:bodyPr>
            <a:normAutofit/>
          </a:bodyPr>
          <a:lstStyle/>
          <a:p>
            <a:r>
              <a:rPr lang="fr-FR" b="1" dirty="0" smtClean="0"/>
              <a:t>Vaccins inactivés ou inertes</a:t>
            </a:r>
            <a:endParaRPr lang="fr-FR" dirty="0" smtClean="0"/>
          </a:p>
          <a:p>
            <a:pPr lvl="1"/>
            <a:r>
              <a:rPr lang="fr-FR" u="sng" dirty="0" smtClean="0"/>
              <a:t>Sous-unitaires : fractions antigéniques</a:t>
            </a:r>
          </a:p>
          <a:p>
            <a:pPr lvl="2"/>
            <a:r>
              <a:rPr lang="fr-FR" dirty="0" smtClean="0"/>
              <a:t>De surface ou virions fragmentés : Grippe, Virus de l’hépatite B, Papillomavirus, Coqueluche</a:t>
            </a:r>
          </a:p>
          <a:p>
            <a:pPr lvl="2"/>
            <a:r>
              <a:rPr lang="fr-FR" dirty="0" smtClean="0"/>
              <a:t>Anatoxines détoxifiées : Tétanos, </a:t>
            </a:r>
            <a:r>
              <a:rPr lang="fr-FR" dirty="0"/>
              <a:t>D</a:t>
            </a:r>
            <a:r>
              <a:rPr lang="fr-FR" dirty="0" smtClean="0"/>
              <a:t>iphtérie</a:t>
            </a:r>
          </a:p>
        </p:txBody>
      </p:sp>
      <p:pic>
        <p:nvPicPr>
          <p:cNvPr id="3074" name="Picture 2" descr="Virus purifé"/>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5083" y="3076442"/>
            <a:ext cx="7086542" cy="228483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199223" y="6472505"/>
            <a:ext cx="7271886" cy="215444"/>
          </a:xfrm>
          <a:prstGeom prst="rect">
            <a:avLst/>
          </a:prstGeom>
        </p:spPr>
        <p:txBody>
          <a:bodyPr wrap="square">
            <a:spAutoFit/>
          </a:bodyPr>
          <a:lstStyle/>
          <a:p>
            <a:r>
              <a:rPr lang="fr-FR" sz="800" dirty="0"/>
              <a:t>https://www.infovac.ch/fr/faq/developpement-d-un-vaccin</a:t>
            </a:r>
          </a:p>
        </p:txBody>
      </p:sp>
      <p:sp>
        <p:nvSpPr>
          <p:cNvPr id="6" name="ZoneTexte 5"/>
          <p:cNvSpPr txBox="1"/>
          <p:nvPr/>
        </p:nvSpPr>
        <p:spPr>
          <a:xfrm>
            <a:off x="1501181" y="3242781"/>
            <a:ext cx="1006041" cy="2308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FR" sz="900" b="0" i="0" u="none" strike="noStrike" cap="none" spc="0" normalizeH="0" baseline="0" dirty="0" smtClean="0">
                <a:ln>
                  <a:noFill/>
                </a:ln>
                <a:solidFill>
                  <a:srgbClr val="002448"/>
                </a:solidFill>
                <a:effectLst/>
                <a:uFillTx/>
                <a:latin typeface="+mj-lt"/>
                <a:ea typeface="+mj-ea"/>
                <a:cs typeface="+mj-cs"/>
                <a:sym typeface="Calibri"/>
              </a:rPr>
              <a:t>Protéine de surface</a:t>
            </a:r>
            <a:endParaRPr kumimoji="0" lang="fr-FR" sz="900" b="0" i="0" u="none" strike="noStrike" cap="none" spc="0" normalizeH="0" baseline="0" dirty="0">
              <a:ln>
                <a:noFill/>
              </a:ln>
              <a:solidFill>
                <a:srgbClr val="002448"/>
              </a:solidFill>
              <a:effectLst/>
              <a:uFillTx/>
              <a:latin typeface="+mj-lt"/>
              <a:ea typeface="+mj-ea"/>
              <a:cs typeface="+mj-cs"/>
              <a:sym typeface="Calibri"/>
            </a:endParaRPr>
          </a:p>
        </p:txBody>
      </p:sp>
      <p:sp>
        <p:nvSpPr>
          <p:cNvPr id="9" name="ZoneTexte 8"/>
          <p:cNvSpPr txBox="1"/>
          <p:nvPr/>
        </p:nvSpPr>
        <p:spPr>
          <a:xfrm>
            <a:off x="3465333" y="4979489"/>
            <a:ext cx="1006041" cy="2308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FR" sz="900" b="0" i="0" u="none" strike="noStrike" cap="none" spc="0" normalizeH="0" baseline="0" dirty="0" smtClean="0">
                <a:ln>
                  <a:noFill/>
                </a:ln>
                <a:solidFill>
                  <a:srgbClr val="002448"/>
                </a:solidFill>
                <a:effectLst/>
                <a:uFillTx/>
                <a:latin typeface="+mj-lt"/>
                <a:ea typeface="+mj-ea"/>
                <a:cs typeface="+mj-cs"/>
                <a:sym typeface="Calibri"/>
              </a:rPr>
              <a:t>Protéine de surface</a:t>
            </a:r>
            <a:endParaRPr kumimoji="0" lang="fr-FR" sz="900" b="0" i="0" u="none" strike="noStrike" cap="none" spc="0" normalizeH="0" baseline="0" dirty="0">
              <a:ln>
                <a:noFill/>
              </a:ln>
              <a:solidFill>
                <a:srgbClr val="002448"/>
              </a:solidFill>
              <a:effectLst/>
              <a:uFillTx/>
              <a:latin typeface="+mj-lt"/>
              <a:ea typeface="+mj-ea"/>
              <a:cs typeface="+mj-cs"/>
              <a:sym typeface="Calibri"/>
            </a:endParaRPr>
          </a:p>
        </p:txBody>
      </p:sp>
    </p:spTree>
    <p:extLst>
      <p:ext uri="{BB962C8B-B14F-4D97-AF65-F5344CB8AC3E}">
        <p14:creationId xmlns:p14="http://schemas.microsoft.com/office/powerpoint/2010/main" val="16378038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title"/>
          </p:nvPr>
        </p:nvSpPr>
        <p:spPr/>
        <p:txBody>
          <a:bodyPr/>
          <a:lstStyle/>
          <a:p>
            <a:r>
              <a:rPr lang="fr-FR" smtClean="0"/>
              <a:t>Types de vaccins</a:t>
            </a:r>
            <a:endParaRPr lang="fr-FR" dirty="0"/>
          </a:p>
        </p:txBody>
      </p:sp>
      <p:sp>
        <p:nvSpPr>
          <p:cNvPr id="10" name="Espace réservé du contenu 9"/>
          <p:cNvSpPr>
            <a:spLocks noGrp="1"/>
          </p:cNvSpPr>
          <p:nvPr>
            <p:ph idx="1"/>
          </p:nvPr>
        </p:nvSpPr>
        <p:spPr/>
        <p:txBody>
          <a:bodyPr>
            <a:normAutofit/>
          </a:bodyPr>
          <a:lstStyle/>
          <a:p>
            <a:r>
              <a:rPr lang="fr-FR" b="1" dirty="0" smtClean="0"/>
              <a:t>Vaccins inactivés ou inertes</a:t>
            </a:r>
            <a:endParaRPr lang="fr-FR" dirty="0" smtClean="0"/>
          </a:p>
          <a:p>
            <a:pPr lvl="1"/>
            <a:r>
              <a:rPr lang="fr-FR" u="sng" dirty="0" smtClean="0"/>
              <a:t>Vaccins conjugués </a:t>
            </a:r>
            <a:r>
              <a:rPr lang="fr-FR" dirty="0" smtClean="0"/>
              <a:t>: Antigènes capsulaires </a:t>
            </a:r>
            <a:r>
              <a:rPr lang="fr-FR" dirty="0" err="1" smtClean="0"/>
              <a:t>polyosidiques</a:t>
            </a:r>
            <a:r>
              <a:rPr lang="fr-FR" dirty="0" smtClean="0"/>
              <a:t> isolés ou couplés à une protéine augmentant la réponse vaccinale  </a:t>
            </a:r>
          </a:p>
          <a:p>
            <a:pPr lvl="2"/>
            <a:r>
              <a:rPr lang="fr-FR" dirty="0" smtClean="0"/>
              <a:t>Ex : Pneumocoque, </a:t>
            </a:r>
            <a:r>
              <a:rPr lang="fr-FR" i="1" dirty="0" smtClean="0"/>
              <a:t>Haemophilus influenzae </a:t>
            </a:r>
            <a:r>
              <a:rPr lang="fr-FR" dirty="0" smtClean="0"/>
              <a:t>type b </a:t>
            </a:r>
            <a:endParaRPr lang="fr-FR" dirty="0"/>
          </a:p>
          <a:p>
            <a:pPr lvl="1"/>
            <a:endParaRPr lang="fr-FR" dirty="0" smtClean="0"/>
          </a:p>
          <a:p>
            <a:pPr lvl="1"/>
            <a:r>
              <a:rPr lang="fr-FR" dirty="0" smtClean="0"/>
              <a:t>/!\  vaccins combinés</a:t>
            </a:r>
          </a:p>
          <a:p>
            <a:pPr lvl="2"/>
            <a:endParaRPr lang="fr-FR" dirty="0" smtClean="0"/>
          </a:p>
          <a:p>
            <a:endParaRPr lang="fr-FR" dirty="0"/>
          </a:p>
        </p:txBody>
      </p:sp>
      <p:pic>
        <p:nvPicPr>
          <p:cNvPr id="4098" name="Picture 2" descr="Virus conjugué"/>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490" y="3173283"/>
            <a:ext cx="6648115" cy="214347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199223" y="6472505"/>
            <a:ext cx="7271886" cy="215444"/>
          </a:xfrm>
          <a:prstGeom prst="rect">
            <a:avLst/>
          </a:prstGeom>
        </p:spPr>
        <p:txBody>
          <a:bodyPr wrap="square">
            <a:spAutoFit/>
          </a:bodyPr>
          <a:lstStyle/>
          <a:p>
            <a:r>
              <a:rPr lang="fr-FR" sz="800" dirty="0"/>
              <a:t>https://www.infovac.ch/fr/faq/developpement-d-un-vaccin</a:t>
            </a:r>
          </a:p>
        </p:txBody>
      </p:sp>
      <p:sp>
        <p:nvSpPr>
          <p:cNvPr id="2" name="ZoneTexte 1"/>
          <p:cNvSpPr txBox="1"/>
          <p:nvPr/>
        </p:nvSpPr>
        <p:spPr>
          <a:xfrm>
            <a:off x="3352741" y="4554383"/>
            <a:ext cx="725516" cy="2308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fr-FR" sz="900" dirty="0" smtClean="0">
                <a:solidFill>
                  <a:srgbClr val="002448"/>
                </a:solidFill>
                <a:latin typeface="+mj-lt"/>
                <a:ea typeface="+mj-ea"/>
                <a:cs typeface="+mj-cs"/>
              </a:rPr>
              <a:t>P</a:t>
            </a:r>
            <a:r>
              <a:rPr kumimoji="0" lang="fr-FR" sz="900" b="0" i="0" u="none" strike="noStrike" cap="none" spc="0" normalizeH="0" baseline="0" dirty="0" smtClean="0">
                <a:ln>
                  <a:noFill/>
                </a:ln>
                <a:solidFill>
                  <a:srgbClr val="002448"/>
                </a:solidFill>
                <a:effectLst/>
                <a:uFillTx/>
                <a:latin typeface="+mj-lt"/>
                <a:ea typeface="+mj-ea"/>
                <a:cs typeface="+mj-cs"/>
                <a:sym typeface="Calibri"/>
              </a:rPr>
              <a:t>rotéine + Ag</a:t>
            </a:r>
            <a:endParaRPr kumimoji="0" lang="fr-FR" sz="900" b="0" i="0" u="none" strike="noStrike" cap="none" spc="0" normalizeH="0" baseline="0" dirty="0">
              <a:ln>
                <a:noFill/>
              </a:ln>
              <a:solidFill>
                <a:srgbClr val="002448"/>
              </a:solidFill>
              <a:effectLst/>
              <a:uFillTx/>
              <a:latin typeface="+mj-lt"/>
              <a:ea typeface="+mj-ea"/>
              <a:cs typeface="+mj-cs"/>
              <a:sym typeface="Calibri"/>
            </a:endParaRPr>
          </a:p>
        </p:txBody>
      </p:sp>
      <p:sp>
        <p:nvSpPr>
          <p:cNvPr id="9" name="ZoneTexte 8"/>
          <p:cNvSpPr txBox="1"/>
          <p:nvPr/>
        </p:nvSpPr>
        <p:spPr>
          <a:xfrm>
            <a:off x="2054548" y="3457845"/>
            <a:ext cx="214157" cy="2308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FR" sz="900" b="0" i="0" u="none" strike="noStrike" cap="none" spc="0" normalizeH="0" baseline="0" dirty="0" smtClean="0">
                <a:ln>
                  <a:noFill/>
                </a:ln>
                <a:solidFill>
                  <a:srgbClr val="002448"/>
                </a:solidFill>
                <a:effectLst/>
                <a:uFillTx/>
                <a:latin typeface="+mj-lt"/>
                <a:ea typeface="+mj-ea"/>
                <a:cs typeface="+mj-cs"/>
                <a:sym typeface="Calibri"/>
              </a:rPr>
              <a:t>Ag</a:t>
            </a:r>
            <a:endParaRPr kumimoji="0" lang="fr-FR" sz="900" b="0" i="0" u="none" strike="noStrike" cap="none" spc="0" normalizeH="0" baseline="0" dirty="0">
              <a:ln>
                <a:noFill/>
              </a:ln>
              <a:solidFill>
                <a:srgbClr val="002448"/>
              </a:solidFill>
              <a:effectLst/>
              <a:uFillTx/>
              <a:latin typeface="+mj-lt"/>
              <a:ea typeface="+mj-ea"/>
              <a:cs typeface="+mj-cs"/>
              <a:sym typeface="Calibri"/>
            </a:endParaRPr>
          </a:p>
        </p:txBody>
      </p:sp>
      <p:sp>
        <p:nvSpPr>
          <p:cNvPr id="11" name="ZoneTexte 10"/>
          <p:cNvSpPr txBox="1"/>
          <p:nvPr/>
        </p:nvSpPr>
        <p:spPr>
          <a:xfrm>
            <a:off x="2641571" y="3342431"/>
            <a:ext cx="666204" cy="2308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FR" sz="900" b="0" i="0" u="none" strike="noStrike" cap="none" spc="0" normalizeH="0" baseline="0" dirty="0" smtClean="0">
                <a:ln>
                  <a:noFill/>
                </a:ln>
                <a:solidFill>
                  <a:srgbClr val="002448"/>
                </a:solidFill>
                <a:effectLst/>
                <a:uFillTx/>
                <a:latin typeface="+mj-lt"/>
                <a:ea typeface="+mj-ea"/>
                <a:cs typeface="+mj-cs"/>
                <a:sym typeface="Calibri"/>
              </a:rPr>
              <a:t>Conjugaison</a:t>
            </a:r>
            <a:endParaRPr kumimoji="0" lang="fr-FR" sz="900" b="0" i="0" u="none" strike="noStrike" cap="none" spc="0" normalizeH="0" baseline="0" dirty="0">
              <a:ln>
                <a:noFill/>
              </a:ln>
              <a:solidFill>
                <a:srgbClr val="002448"/>
              </a:solidFill>
              <a:effectLst/>
              <a:uFillTx/>
              <a:latin typeface="+mj-lt"/>
              <a:ea typeface="+mj-ea"/>
              <a:cs typeface="+mj-cs"/>
              <a:sym typeface="Calibri"/>
            </a:endParaRPr>
          </a:p>
        </p:txBody>
      </p:sp>
    </p:spTree>
    <p:extLst>
      <p:ext uri="{BB962C8B-B14F-4D97-AF65-F5344CB8AC3E}">
        <p14:creationId xmlns:p14="http://schemas.microsoft.com/office/powerpoint/2010/main" val="2172587512"/>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1">
  <a:themeElements>
    <a:clrScheme name="Thème Office">
      <a:dk1>
        <a:srgbClr val="000000"/>
      </a:dk1>
      <a:lt1>
        <a:srgbClr val="FFFFFF"/>
      </a:lt1>
      <a:dk2>
        <a:srgbClr val="A7A7A7"/>
      </a:dk2>
      <a:lt2>
        <a:srgbClr val="535353"/>
      </a:lt2>
      <a:accent1>
        <a:srgbClr val="94B6D2"/>
      </a:accent1>
      <a:accent2>
        <a:srgbClr val="DD8047"/>
      </a:accent2>
      <a:accent3>
        <a:srgbClr val="A5AB81"/>
      </a:accent3>
      <a:accent4>
        <a:srgbClr val="D8B25C"/>
      </a:accent4>
      <a:accent5>
        <a:srgbClr val="7BA79D"/>
      </a:accent5>
      <a:accent6>
        <a:srgbClr val="968C8C"/>
      </a:accent6>
      <a:hlink>
        <a:srgbClr val="0000FF"/>
      </a:hlink>
      <a:folHlink>
        <a:srgbClr val="FF00F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hème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Thème1" id="{625351EB-6DEE-4447-8EC1-5164E281F509}" vid="{0210CB35-A099-48FF-9BEB-C29550C85FDC}"/>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Thème1</Template>
  <TotalTime>1262</TotalTime>
  <Words>3329</Words>
  <Application>Microsoft Office PowerPoint</Application>
  <PresentationFormat>Affichage à l'écran (4:3)</PresentationFormat>
  <Paragraphs>541</Paragraphs>
  <Slides>77</Slides>
  <Notes>1</Notes>
  <HiddenSlides>3</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77</vt:i4>
      </vt:variant>
    </vt:vector>
  </HeadingPairs>
  <TitlesOfParts>
    <vt:vector size="83" baseType="lpstr">
      <vt:lpstr>Arial</vt:lpstr>
      <vt:lpstr>Arial MT</vt:lpstr>
      <vt:lpstr>Calibri</vt:lpstr>
      <vt:lpstr>Cambria Math</vt:lpstr>
      <vt:lpstr>Kristen ITC</vt:lpstr>
      <vt:lpstr>Thème1</vt:lpstr>
      <vt:lpstr>Vaccination  Hésitation vaccinale et controverses </vt:lpstr>
      <vt:lpstr>Introduction à la vaccination et au principe de l'immunité</vt:lpstr>
      <vt:lpstr>Qu'est-ce que la vaccination ?</vt:lpstr>
      <vt:lpstr>Bénéfices de la vaccination</vt:lpstr>
      <vt:lpstr>Bénéfices de la vaccination</vt:lpstr>
      <vt:lpstr>Types de vaccins</vt:lpstr>
      <vt:lpstr>Types de vaccins</vt:lpstr>
      <vt:lpstr>Types de vaccins</vt:lpstr>
      <vt:lpstr>Types de vaccins</vt:lpstr>
      <vt:lpstr>Types de vaccins</vt:lpstr>
      <vt:lpstr>Types de vaccins</vt:lpstr>
      <vt:lpstr>Facteurs influençant la réponse</vt:lpstr>
      <vt:lpstr>Composition d’un vaccin</vt:lpstr>
      <vt:lpstr>Qui met au point les vaccins ?</vt:lpstr>
      <vt:lpstr>Historique de la vaccination</vt:lpstr>
      <vt:lpstr>Origines de la vaccination</vt:lpstr>
      <vt:lpstr>Campagnes de vaccination au 20ème siècle</vt:lpstr>
      <vt:lpstr>Présentation PowerPoint</vt:lpstr>
      <vt:lpstr>Présentation PowerPoint</vt:lpstr>
      <vt:lpstr>Eradication de la variole</vt:lpstr>
      <vt:lpstr>Les vaccins sont-ils efficaces ?</vt:lpstr>
      <vt:lpstr>Les vaccins sont-ils efficaces ?</vt:lpstr>
      <vt:lpstr>Les vaccins sont-ils efficaces ?</vt:lpstr>
      <vt:lpstr>Les vaccins sont-ils efficaces ?</vt:lpstr>
      <vt:lpstr>Les vaccins sont-ils efficaces ?</vt:lpstr>
      <vt:lpstr>Les vaccins sont-ils efficaces ?</vt:lpstr>
      <vt:lpstr>Les vaccins sont-ils efficaces ?</vt:lpstr>
      <vt:lpstr>Les vaccins sont-ils efficaces ?</vt:lpstr>
      <vt:lpstr>Hésitation vaccinale, de quoi s’agit-il ?</vt:lpstr>
      <vt:lpstr>Définition et déterminants de l'hésitation vaccinale</vt:lpstr>
      <vt:lpstr>Exemples de théories liées à l’hésitation vaccinale</vt:lpstr>
      <vt:lpstr>L'hésitation vaccinale dans le monde</vt:lpstr>
      <vt:lpstr>L'hésitation vaccinale dans le monde</vt:lpstr>
      <vt:lpstr>Déterminants de l’hésitation vaccinale</vt:lpstr>
      <vt:lpstr>Déterminants de l’hésitation vaccinale</vt:lpstr>
      <vt:lpstr>Déterminants de l’hésitation vaccinale</vt:lpstr>
      <vt:lpstr>Controverses autour des vaccins</vt:lpstr>
      <vt:lpstr>Controverses sur les vaccins</vt:lpstr>
      <vt:lpstr>Controverses sur les vaccins</vt:lpstr>
      <vt:lpstr>Controverses sur les vaccins</vt:lpstr>
      <vt:lpstr>Controverses sur les vaccins</vt:lpstr>
      <vt:lpstr>Controverses sur les vaccins</vt:lpstr>
      <vt:lpstr>Controverses sur les vaccins</vt:lpstr>
      <vt:lpstr>Controverses sur les vaccins</vt:lpstr>
      <vt:lpstr>Controverses sur les vaccins</vt:lpstr>
      <vt:lpstr>Controverses sur les vaccins</vt:lpstr>
      <vt:lpstr>Controverses sur les vaccins</vt:lpstr>
      <vt:lpstr>Présentation PowerPoint</vt:lpstr>
      <vt:lpstr>Controverses sur les vaccins</vt:lpstr>
      <vt:lpstr>Controverses sur les vaccins</vt:lpstr>
      <vt:lpstr>Controverses sur les vaccins</vt:lpstr>
      <vt:lpstr>Controverses sur les vaccins</vt:lpstr>
      <vt:lpstr>Importance des études épidémiologiques en vaccinologie</vt:lpstr>
      <vt:lpstr>Conséquences de l’hésitation vaccinale</vt:lpstr>
      <vt:lpstr>Résurgence des maladies évitables</vt:lpstr>
      <vt:lpstr>Résurgence des maladies évitables</vt:lpstr>
      <vt:lpstr>Résurgence des maladies évitables</vt:lpstr>
      <vt:lpstr>Résurgence des maladies évitables</vt:lpstr>
      <vt:lpstr>Résurgence des maladies évitables</vt:lpstr>
      <vt:lpstr>Résurgence des maladies évitables</vt:lpstr>
      <vt:lpstr>Résurgence des maladies évitables</vt:lpstr>
      <vt:lpstr>Résurgence des maladies évitables</vt:lpstr>
      <vt:lpstr>Comment améliorer la couverture vaccinale ?</vt:lpstr>
      <vt:lpstr>Acteurs de la vaccination en France</vt:lpstr>
      <vt:lpstr>L'élargissement des compétences vaccinales</vt:lpstr>
      <vt:lpstr>L'élargissement des compétences vaccinales</vt:lpstr>
      <vt:lpstr>Entretien motivationnel</vt:lpstr>
      <vt:lpstr>Vaccination cocooning</vt:lpstr>
      <vt:lpstr>Vaccination scolaire</vt:lpstr>
      <vt:lpstr>Vaccination scolaire</vt:lpstr>
      <vt:lpstr>Présentation PowerPoint</vt:lpstr>
      <vt:lpstr>Leçons tirées de la grippe H1N1</vt:lpstr>
      <vt:lpstr>Campagnes de sensibilisation</vt:lpstr>
      <vt:lpstr>Campagnes de communication COVID-19</vt:lpstr>
      <vt:lpstr>Rôle des médias et des réseaux sociaux dans la perception</vt:lpstr>
      <vt:lpstr>Stratégies pour améliorer la couverture</vt:lpstr>
      <vt:lpstr>Conclusion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Vaccination Hésitation vaccinale et controverses</dc:title>
  <dc:subject/>
  <dc:creator>ELIAS, Christelle</dc:creator>
  <cp:keywords/>
  <dc:description>generated using python-pptx</dc:description>
  <cp:lastModifiedBy>ELIAS, Christelle</cp:lastModifiedBy>
  <cp:revision>104</cp:revision>
  <dcterms:created xsi:type="dcterms:W3CDTF">2013-01-27T09:14:16Z</dcterms:created>
  <dcterms:modified xsi:type="dcterms:W3CDTF">2026-09-05T07:11:09Z</dcterms:modified>
  <cp:category/>
</cp:coreProperties>
</file>