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338" r:id="rId3"/>
    <p:sldId id="350" r:id="rId4"/>
    <p:sldId id="257" r:id="rId5"/>
    <p:sldId id="292" r:id="rId6"/>
    <p:sldId id="259" r:id="rId7"/>
    <p:sldId id="280" r:id="rId8"/>
    <p:sldId id="278" r:id="rId9"/>
    <p:sldId id="282" r:id="rId10"/>
    <p:sldId id="323" r:id="rId11"/>
    <p:sldId id="275" r:id="rId12"/>
    <p:sldId id="324" r:id="rId13"/>
    <p:sldId id="325" r:id="rId14"/>
    <p:sldId id="326" r:id="rId15"/>
    <p:sldId id="327" r:id="rId16"/>
    <p:sldId id="345" r:id="rId17"/>
    <p:sldId id="340" r:id="rId18"/>
    <p:sldId id="348" r:id="rId19"/>
    <p:sldId id="328" r:id="rId20"/>
    <p:sldId id="347" r:id="rId21"/>
    <p:sldId id="346" r:id="rId22"/>
    <p:sldId id="332" r:id="rId23"/>
    <p:sldId id="333" r:id="rId24"/>
    <p:sldId id="335" r:id="rId25"/>
    <p:sldId id="341" r:id="rId26"/>
    <p:sldId id="349" r:id="rId27"/>
    <p:sldId id="342" r:id="rId28"/>
    <p:sldId id="344" r:id="rId29"/>
    <p:sldId id="343" r:id="rId30"/>
    <p:sldId id="322" r:id="rId31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EHLER, Julien" initials="KJ" lastIdx="1" clrIdx="0">
    <p:extLst>
      <p:ext uri="{19B8F6BF-5375-455C-9EA6-DF929625EA0E}">
        <p15:presenceInfo xmlns:p15="http://schemas.microsoft.com/office/powerpoint/2012/main" userId="KOEHLER, Juli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92200" autoAdjust="0"/>
  </p:normalViewPr>
  <p:slideViewPr>
    <p:cSldViewPr snapToGrid="0">
      <p:cViewPr varScale="1">
        <p:scale>
          <a:sx n="102" d="100"/>
          <a:sy n="102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4C93FE-A4F1-4EA4-82A4-9D050D4C01CC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42076247-705C-4F6D-8DBE-7F9A48054FE8}">
      <dgm:prSet phldrT="[Texte]" custT="1"/>
      <dgm:spPr/>
      <dgm:t>
        <a:bodyPr/>
        <a:lstStyle/>
        <a:p>
          <a:r>
            <a:rPr lang="fr-FR" sz="2000" dirty="0" smtClean="0"/>
            <a:t>Système</a:t>
          </a:r>
          <a:r>
            <a:rPr lang="fr-FR" sz="2400" dirty="0" smtClean="0"/>
            <a:t> </a:t>
          </a:r>
          <a:r>
            <a:rPr lang="fr-FR" sz="2000" dirty="0" smtClean="0"/>
            <a:t>de soins</a:t>
          </a:r>
          <a:endParaRPr lang="fr-FR" sz="2000" dirty="0"/>
        </a:p>
      </dgm:t>
    </dgm:pt>
    <dgm:pt modelId="{D4AA3EC9-583D-491D-B4E9-8D70178961E6}" type="parTrans" cxnId="{BA67899E-BFC6-4BB0-8ABC-5A7B2196289E}">
      <dgm:prSet/>
      <dgm:spPr/>
      <dgm:t>
        <a:bodyPr/>
        <a:lstStyle/>
        <a:p>
          <a:endParaRPr lang="fr-FR"/>
        </a:p>
      </dgm:t>
    </dgm:pt>
    <dgm:pt modelId="{3C1914D4-6D82-40F4-BA74-A1CBC6B8CF9C}" type="sibTrans" cxnId="{BA67899E-BFC6-4BB0-8ABC-5A7B2196289E}">
      <dgm:prSet/>
      <dgm:spPr/>
      <dgm:t>
        <a:bodyPr/>
        <a:lstStyle/>
        <a:p>
          <a:endParaRPr lang="fr-FR"/>
        </a:p>
      </dgm:t>
    </dgm:pt>
    <dgm:pt modelId="{DDDE4D4E-B6E1-4231-990A-3A0A73752CAF}">
      <dgm:prSet phldrT="[Texte]" custT="1"/>
      <dgm:spPr/>
      <dgm:t>
        <a:bodyPr/>
        <a:lstStyle/>
        <a:p>
          <a:r>
            <a:rPr lang="fr-FR" sz="1600" dirty="0" smtClean="0"/>
            <a:t>Demande</a:t>
          </a:r>
          <a:endParaRPr lang="fr-FR" sz="1600" dirty="0"/>
        </a:p>
      </dgm:t>
    </dgm:pt>
    <dgm:pt modelId="{7DB4FC09-832D-4A26-B774-3B103EA7BBF5}" type="parTrans" cxnId="{FC54F5BF-B208-457B-9D39-F1CE3818A1D6}">
      <dgm:prSet/>
      <dgm:spPr/>
      <dgm:t>
        <a:bodyPr/>
        <a:lstStyle/>
        <a:p>
          <a:endParaRPr lang="fr-FR"/>
        </a:p>
      </dgm:t>
    </dgm:pt>
    <dgm:pt modelId="{E5CD6B4B-1554-4E0E-9213-F9068121DBA9}" type="sibTrans" cxnId="{FC54F5BF-B208-457B-9D39-F1CE3818A1D6}">
      <dgm:prSet/>
      <dgm:spPr/>
      <dgm:t>
        <a:bodyPr/>
        <a:lstStyle/>
        <a:p>
          <a:endParaRPr lang="fr-FR"/>
        </a:p>
      </dgm:t>
    </dgm:pt>
    <dgm:pt modelId="{46CBACA6-1547-4889-A9CA-EC95E8DABB86}">
      <dgm:prSet phldrT="[Texte]" custT="1"/>
      <dgm:spPr/>
      <dgm:t>
        <a:bodyPr/>
        <a:lstStyle/>
        <a:p>
          <a:r>
            <a:rPr lang="fr-FR" sz="1600" dirty="0" smtClean="0"/>
            <a:t>Politique</a:t>
          </a:r>
          <a:endParaRPr lang="fr-FR" sz="1600" dirty="0"/>
        </a:p>
      </dgm:t>
    </dgm:pt>
    <dgm:pt modelId="{27B39B5F-C244-46D4-AF89-BFDA056A41A9}" type="parTrans" cxnId="{62A3253F-7531-46BC-98F1-007F0F320C33}">
      <dgm:prSet/>
      <dgm:spPr/>
      <dgm:t>
        <a:bodyPr/>
        <a:lstStyle/>
        <a:p>
          <a:endParaRPr lang="fr-FR"/>
        </a:p>
      </dgm:t>
    </dgm:pt>
    <dgm:pt modelId="{BEB33085-0CF5-4706-B4F8-EF5E5E50BFFF}" type="sibTrans" cxnId="{62A3253F-7531-46BC-98F1-007F0F320C33}">
      <dgm:prSet/>
      <dgm:spPr/>
      <dgm:t>
        <a:bodyPr/>
        <a:lstStyle/>
        <a:p>
          <a:endParaRPr lang="fr-FR"/>
        </a:p>
      </dgm:t>
    </dgm:pt>
    <dgm:pt modelId="{49139803-D104-43FE-B506-B269209BD0B9}">
      <dgm:prSet phldrT="[Texte]" custT="1"/>
      <dgm:spPr/>
      <dgm:t>
        <a:bodyPr/>
        <a:lstStyle/>
        <a:p>
          <a:r>
            <a:rPr lang="fr-FR" sz="1600" dirty="0" smtClean="0"/>
            <a:t>Financement</a:t>
          </a:r>
          <a:endParaRPr lang="fr-FR" sz="1600" dirty="0"/>
        </a:p>
      </dgm:t>
    </dgm:pt>
    <dgm:pt modelId="{0F009C22-DB14-4115-B347-897613BC51B8}" type="parTrans" cxnId="{DD86FF26-72E0-487D-B1D7-6969DBD805C7}">
      <dgm:prSet/>
      <dgm:spPr/>
      <dgm:t>
        <a:bodyPr/>
        <a:lstStyle/>
        <a:p>
          <a:endParaRPr lang="fr-FR"/>
        </a:p>
      </dgm:t>
    </dgm:pt>
    <dgm:pt modelId="{49659959-9525-4D6E-8AE1-2D65FEF14F6E}" type="sibTrans" cxnId="{DD86FF26-72E0-487D-B1D7-6969DBD805C7}">
      <dgm:prSet/>
      <dgm:spPr/>
      <dgm:t>
        <a:bodyPr/>
        <a:lstStyle/>
        <a:p>
          <a:endParaRPr lang="fr-FR"/>
        </a:p>
      </dgm:t>
    </dgm:pt>
    <dgm:pt modelId="{FA646C7B-2247-43C7-B908-ABAD6F4A5DEB}">
      <dgm:prSet phldrT="[Texte]" custT="1"/>
      <dgm:spPr/>
      <dgm:t>
        <a:bodyPr/>
        <a:lstStyle/>
        <a:p>
          <a:r>
            <a:rPr lang="fr-FR" sz="1600" dirty="0" smtClean="0"/>
            <a:t>Offre de soins</a:t>
          </a:r>
          <a:endParaRPr lang="fr-FR" sz="1600" dirty="0"/>
        </a:p>
      </dgm:t>
    </dgm:pt>
    <dgm:pt modelId="{1899A617-4840-4D46-AAD1-DB4731026F33}" type="parTrans" cxnId="{1B5B705C-0AE0-49D2-ADA7-F6904B17C41D}">
      <dgm:prSet/>
      <dgm:spPr/>
      <dgm:t>
        <a:bodyPr/>
        <a:lstStyle/>
        <a:p>
          <a:endParaRPr lang="fr-FR"/>
        </a:p>
      </dgm:t>
    </dgm:pt>
    <dgm:pt modelId="{DEEA5762-8A29-46CA-A7FE-4BB66F62F592}" type="sibTrans" cxnId="{1B5B705C-0AE0-49D2-ADA7-F6904B17C41D}">
      <dgm:prSet/>
      <dgm:spPr/>
      <dgm:t>
        <a:bodyPr/>
        <a:lstStyle/>
        <a:p>
          <a:endParaRPr lang="fr-FR"/>
        </a:p>
      </dgm:t>
    </dgm:pt>
    <dgm:pt modelId="{D44ECDF4-8661-47FB-9A83-D1396A1276F2}" type="pres">
      <dgm:prSet presAssocID="{CA4C93FE-A4F1-4EA4-82A4-9D050D4C01C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689ED40-A416-490C-8C38-5DF02DA2F030}" type="pres">
      <dgm:prSet presAssocID="{42076247-705C-4F6D-8DBE-7F9A48054FE8}" presName="centerShape" presStyleLbl="node0" presStyleIdx="0" presStyleCnt="1"/>
      <dgm:spPr/>
      <dgm:t>
        <a:bodyPr/>
        <a:lstStyle/>
        <a:p>
          <a:endParaRPr lang="fr-FR"/>
        </a:p>
      </dgm:t>
    </dgm:pt>
    <dgm:pt modelId="{278FD2E7-26B7-419B-A30A-DA7583D305F1}" type="pres">
      <dgm:prSet presAssocID="{DDDE4D4E-B6E1-4231-990A-3A0A73752CAF}" presName="node" presStyleLbl="node1" presStyleIdx="0" presStyleCnt="4" custScaleX="12579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DD12A18-7D0E-4289-A535-EBBCBA163224}" type="pres">
      <dgm:prSet presAssocID="{DDDE4D4E-B6E1-4231-990A-3A0A73752CAF}" presName="dummy" presStyleCnt="0"/>
      <dgm:spPr/>
    </dgm:pt>
    <dgm:pt modelId="{12BB6FEB-9FB2-45C4-A802-F155D34F9664}" type="pres">
      <dgm:prSet presAssocID="{E5CD6B4B-1554-4E0E-9213-F9068121DBA9}" presName="sibTrans" presStyleLbl="sibTrans2D1" presStyleIdx="0" presStyleCnt="4"/>
      <dgm:spPr/>
      <dgm:t>
        <a:bodyPr/>
        <a:lstStyle/>
        <a:p>
          <a:endParaRPr lang="fr-FR"/>
        </a:p>
      </dgm:t>
    </dgm:pt>
    <dgm:pt modelId="{3A04AD94-E605-4CDC-B585-B5E25D4E9985}" type="pres">
      <dgm:prSet presAssocID="{46CBACA6-1547-4889-A9CA-EC95E8DABB86}" presName="node" presStyleLbl="node1" presStyleIdx="1" presStyleCnt="4" custScaleX="12579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ACFEEE-10F1-4C59-8AD1-37A846FEAA12}" type="pres">
      <dgm:prSet presAssocID="{46CBACA6-1547-4889-A9CA-EC95E8DABB86}" presName="dummy" presStyleCnt="0"/>
      <dgm:spPr/>
    </dgm:pt>
    <dgm:pt modelId="{BFA1E02D-ADE2-434E-B3FD-2A6A06A9CDFE}" type="pres">
      <dgm:prSet presAssocID="{BEB33085-0CF5-4706-B4F8-EF5E5E50BFFF}" presName="sibTrans" presStyleLbl="sibTrans2D1" presStyleIdx="1" presStyleCnt="4"/>
      <dgm:spPr/>
      <dgm:t>
        <a:bodyPr/>
        <a:lstStyle/>
        <a:p>
          <a:endParaRPr lang="fr-FR"/>
        </a:p>
      </dgm:t>
    </dgm:pt>
    <dgm:pt modelId="{A5466107-9843-4CF0-9773-7ACA1017A1E0}" type="pres">
      <dgm:prSet presAssocID="{49139803-D104-43FE-B506-B269209BD0B9}" presName="node" presStyleLbl="node1" presStyleIdx="2" presStyleCnt="4" custScaleX="17528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B9E2616-896F-4649-9EA3-334DA569F275}" type="pres">
      <dgm:prSet presAssocID="{49139803-D104-43FE-B506-B269209BD0B9}" presName="dummy" presStyleCnt="0"/>
      <dgm:spPr/>
    </dgm:pt>
    <dgm:pt modelId="{B2DB09C8-95C6-45EF-AF1B-EF30AFB63FAF}" type="pres">
      <dgm:prSet presAssocID="{49659959-9525-4D6E-8AE1-2D65FEF14F6E}" presName="sibTrans" presStyleLbl="sibTrans2D1" presStyleIdx="2" presStyleCnt="4"/>
      <dgm:spPr/>
      <dgm:t>
        <a:bodyPr/>
        <a:lstStyle/>
        <a:p>
          <a:endParaRPr lang="fr-FR"/>
        </a:p>
      </dgm:t>
    </dgm:pt>
    <dgm:pt modelId="{3EFC478C-82C1-474B-8F2A-B9B9CEE4B72A}" type="pres">
      <dgm:prSet presAssocID="{FA646C7B-2247-43C7-B908-ABAD6F4A5DEB}" presName="node" presStyleLbl="node1" presStyleIdx="3" presStyleCnt="4" custScaleX="12579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9BEF1A1-FB1C-4896-92F9-81EEAA5FF3E7}" type="pres">
      <dgm:prSet presAssocID="{FA646C7B-2247-43C7-B908-ABAD6F4A5DEB}" presName="dummy" presStyleCnt="0"/>
      <dgm:spPr/>
    </dgm:pt>
    <dgm:pt modelId="{03F58E01-FADF-47A0-A078-2A4C59CA048B}" type="pres">
      <dgm:prSet presAssocID="{DEEA5762-8A29-46CA-A7FE-4BB66F62F592}" presName="sibTrans" presStyleLbl="sibTrans2D1" presStyleIdx="3" presStyleCnt="4"/>
      <dgm:spPr/>
      <dgm:t>
        <a:bodyPr/>
        <a:lstStyle/>
        <a:p>
          <a:endParaRPr lang="fr-FR"/>
        </a:p>
      </dgm:t>
    </dgm:pt>
  </dgm:ptLst>
  <dgm:cxnLst>
    <dgm:cxn modelId="{9473208F-973A-46D5-B747-2AEAE97E1B70}" type="presOf" srcId="{DDDE4D4E-B6E1-4231-990A-3A0A73752CAF}" destId="{278FD2E7-26B7-419B-A30A-DA7583D305F1}" srcOrd="0" destOrd="0" presId="urn:microsoft.com/office/officeart/2005/8/layout/radial6"/>
    <dgm:cxn modelId="{4FB28D27-1022-4798-8139-C90523BB4063}" type="presOf" srcId="{42076247-705C-4F6D-8DBE-7F9A48054FE8}" destId="{4689ED40-A416-490C-8C38-5DF02DA2F030}" srcOrd="0" destOrd="0" presId="urn:microsoft.com/office/officeart/2005/8/layout/radial6"/>
    <dgm:cxn modelId="{90C7283D-873F-45F2-8225-4998BB1E84AF}" type="presOf" srcId="{E5CD6B4B-1554-4E0E-9213-F9068121DBA9}" destId="{12BB6FEB-9FB2-45C4-A802-F155D34F9664}" srcOrd="0" destOrd="0" presId="urn:microsoft.com/office/officeart/2005/8/layout/radial6"/>
    <dgm:cxn modelId="{BA67899E-BFC6-4BB0-8ABC-5A7B2196289E}" srcId="{CA4C93FE-A4F1-4EA4-82A4-9D050D4C01CC}" destId="{42076247-705C-4F6D-8DBE-7F9A48054FE8}" srcOrd="0" destOrd="0" parTransId="{D4AA3EC9-583D-491D-B4E9-8D70178961E6}" sibTransId="{3C1914D4-6D82-40F4-BA74-A1CBC6B8CF9C}"/>
    <dgm:cxn modelId="{DD86FF26-72E0-487D-B1D7-6969DBD805C7}" srcId="{42076247-705C-4F6D-8DBE-7F9A48054FE8}" destId="{49139803-D104-43FE-B506-B269209BD0B9}" srcOrd="2" destOrd="0" parTransId="{0F009C22-DB14-4115-B347-897613BC51B8}" sibTransId="{49659959-9525-4D6E-8AE1-2D65FEF14F6E}"/>
    <dgm:cxn modelId="{1B5B705C-0AE0-49D2-ADA7-F6904B17C41D}" srcId="{42076247-705C-4F6D-8DBE-7F9A48054FE8}" destId="{FA646C7B-2247-43C7-B908-ABAD6F4A5DEB}" srcOrd="3" destOrd="0" parTransId="{1899A617-4840-4D46-AAD1-DB4731026F33}" sibTransId="{DEEA5762-8A29-46CA-A7FE-4BB66F62F592}"/>
    <dgm:cxn modelId="{BC383672-D549-40A7-8CD6-2D484D1942C4}" type="presOf" srcId="{49139803-D104-43FE-B506-B269209BD0B9}" destId="{A5466107-9843-4CF0-9773-7ACA1017A1E0}" srcOrd="0" destOrd="0" presId="urn:microsoft.com/office/officeart/2005/8/layout/radial6"/>
    <dgm:cxn modelId="{28DDC008-82F0-4C12-8DBB-CDA66E0BB0F8}" type="presOf" srcId="{CA4C93FE-A4F1-4EA4-82A4-9D050D4C01CC}" destId="{D44ECDF4-8661-47FB-9A83-D1396A1276F2}" srcOrd="0" destOrd="0" presId="urn:microsoft.com/office/officeart/2005/8/layout/radial6"/>
    <dgm:cxn modelId="{1DF8FFF2-F1C4-4F51-8ACF-73D8598F6ED4}" type="presOf" srcId="{49659959-9525-4D6E-8AE1-2D65FEF14F6E}" destId="{B2DB09C8-95C6-45EF-AF1B-EF30AFB63FAF}" srcOrd="0" destOrd="0" presId="urn:microsoft.com/office/officeart/2005/8/layout/radial6"/>
    <dgm:cxn modelId="{62A3253F-7531-46BC-98F1-007F0F320C33}" srcId="{42076247-705C-4F6D-8DBE-7F9A48054FE8}" destId="{46CBACA6-1547-4889-A9CA-EC95E8DABB86}" srcOrd="1" destOrd="0" parTransId="{27B39B5F-C244-46D4-AF89-BFDA056A41A9}" sibTransId="{BEB33085-0CF5-4706-B4F8-EF5E5E50BFFF}"/>
    <dgm:cxn modelId="{E3AEDF31-B149-4E27-99E7-FF9B01B7664F}" type="presOf" srcId="{46CBACA6-1547-4889-A9CA-EC95E8DABB86}" destId="{3A04AD94-E605-4CDC-B585-B5E25D4E9985}" srcOrd="0" destOrd="0" presId="urn:microsoft.com/office/officeart/2005/8/layout/radial6"/>
    <dgm:cxn modelId="{F081CA4E-3266-479F-B149-C9EEEFF1F6AD}" type="presOf" srcId="{DEEA5762-8A29-46CA-A7FE-4BB66F62F592}" destId="{03F58E01-FADF-47A0-A078-2A4C59CA048B}" srcOrd="0" destOrd="0" presId="urn:microsoft.com/office/officeart/2005/8/layout/radial6"/>
    <dgm:cxn modelId="{23C8DFB3-48CC-407A-A528-1E938BF4C938}" type="presOf" srcId="{FA646C7B-2247-43C7-B908-ABAD6F4A5DEB}" destId="{3EFC478C-82C1-474B-8F2A-B9B9CEE4B72A}" srcOrd="0" destOrd="0" presId="urn:microsoft.com/office/officeart/2005/8/layout/radial6"/>
    <dgm:cxn modelId="{B377C4E3-E9E0-4665-8B45-C43D96CE023D}" type="presOf" srcId="{BEB33085-0CF5-4706-B4F8-EF5E5E50BFFF}" destId="{BFA1E02D-ADE2-434E-B3FD-2A6A06A9CDFE}" srcOrd="0" destOrd="0" presId="urn:microsoft.com/office/officeart/2005/8/layout/radial6"/>
    <dgm:cxn modelId="{FC54F5BF-B208-457B-9D39-F1CE3818A1D6}" srcId="{42076247-705C-4F6D-8DBE-7F9A48054FE8}" destId="{DDDE4D4E-B6E1-4231-990A-3A0A73752CAF}" srcOrd="0" destOrd="0" parTransId="{7DB4FC09-832D-4A26-B774-3B103EA7BBF5}" sibTransId="{E5CD6B4B-1554-4E0E-9213-F9068121DBA9}"/>
    <dgm:cxn modelId="{CD928A12-8002-4163-AF1B-C69FD2887F81}" type="presParOf" srcId="{D44ECDF4-8661-47FB-9A83-D1396A1276F2}" destId="{4689ED40-A416-490C-8C38-5DF02DA2F030}" srcOrd="0" destOrd="0" presId="urn:microsoft.com/office/officeart/2005/8/layout/radial6"/>
    <dgm:cxn modelId="{27DCCE3C-B3D5-4B59-A370-920BE2310180}" type="presParOf" srcId="{D44ECDF4-8661-47FB-9A83-D1396A1276F2}" destId="{278FD2E7-26B7-419B-A30A-DA7583D305F1}" srcOrd="1" destOrd="0" presId="urn:microsoft.com/office/officeart/2005/8/layout/radial6"/>
    <dgm:cxn modelId="{733A57F9-0928-413F-BB93-F2F1EE492525}" type="presParOf" srcId="{D44ECDF4-8661-47FB-9A83-D1396A1276F2}" destId="{EDD12A18-7D0E-4289-A535-EBBCBA163224}" srcOrd="2" destOrd="0" presId="urn:microsoft.com/office/officeart/2005/8/layout/radial6"/>
    <dgm:cxn modelId="{E8BEFA80-261B-40F7-9FB8-37A29D1746CC}" type="presParOf" srcId="{D44ECDF4-8661-47FB-9A83-D1396A1276F2}" destId="{12BB6FEB-9FB2-45C4-A802-F155D34F9664}" srcOrd="3" destOrd="0" presId="urn:microsoft.com/office/officeart/2005/8/layout/radial6"/>
    <dgm:cxn modelId="{9F561B50-8DED-4302-A179-5D268519EB45}" type="presParOf" srcId="{D44ECDF4-8661-47FB-9A83-D1396A1276F2}" destId="{3A04AD94-E605-4CDC-B585-B5E25D4E9985}" srcOrd="4" destOrd="0" presId="urn:microsoft.com/office/officeart/2005/8/layout/radial6"/>
    <dgm:cxn modelId="{36B51D03-F2BD-4032-B1A6-A766F45E38F0}" type="presParOf" srcId="{D44ECDF4-8661-47FB-9A83-D1396A1276F2}" destId="{9AACFEEE-10F1-4C59-8AD1-37A846FEAA12}" srcOrd="5" destOrd="0" presId="urn:microsoft.com/office/officeart/2005/8/layout/radial6"/>
    <dgm:cxn modelId="{839135AA-F329-4808-AD7A-ECBA80F3A948}" type="presParOf" srcId="{D44ECDF4-8661-47FB-9A83-D1396A1276F2}" destId="{BFA1E02D-ADE2-434E-B3FD-2A6A06A9CDFE}" srcOrd="6" destOrd="0" presId="urn:microsoft.com/office/officeart/2005/8/layout/radial6"/>
    <dgm:cxn modelId="{6C8E200A-D163-40FB-B009-551404BA771A}" type="presParOf" srcId="{D44ECDF4-8661-47FB-9A83-D1396A1276F2}" destId="{A5466107-9843-4CF0-9773-7ACA1017A1E0}" srcOrd="7" destOrd="0" presId="urn:microsoft.com/office/officeart/2005/8/layout/radial6"/>
    <dgm:cxn modelId="{FBDE048B-7EF7-411B-8A6D-524E1B5B88D5}" type="presParOf" srcId="{D44ECDF4-8661-47FB-9A83-D1396A1276F2}" destId="{0B9E2616-896F-4649-9EA3-334DA569F275}" srcOrd="8" destOrd="0" presId="urn:microsoft.com/office/officeart/2005/8/layout/radial6"/>
    <dgm:cxn modelId="{34D6AE9F-57DB-4BBD-80CA-2E6907FFD04F}" type="presParOf" srcId="{D44ECDF4-8661-47FB-9A83-D1396A1276F2}" destId="{B2DB09C8-95C6-45EF-AF1B-EF30AFB63FAF}" srcOrd="9" destOrd="0" presId="urn:microsoft.com/office/officeart/2005/8/layout/radial6"/>
    <dgm:cxn modelId="{1127DE5F-4641-495E-9567-E0BC34776732}" type="presParOf" srcId="{D44ECDF4-8661-47FB-9A83-D1396A1276F2}" destId="{3EFC478C-82C1-474B-8F2A-B9B9CEE4B72A}" srcOrd="10" destOrd="0" presId="urn:microsoft.com/office/officeart/2005/8/layout/radial6"/>
    <dgm:cxn modelId="{C7C32B6A-4841-4612-A0C0-033671A9FB5D}" type="presParOf" srcId="{D44ECDF4-8661-47FB-9A83-D1396A1276F2}" destId="{19BEF1A1-FB1C-4896-92F9-81EEAA5FF3E7}" srcOrd="11" destOrd="0" presId="urn:microsoft.com/office/officeart/2005/8/layout/radial6"/>
    <dgm:cxn modelId="{A3196A76-CD6B-439C-AB1E-85B2BADE7B99}" type="presParOf" srcId="{D44ECDF4-8661-47FB-9A83-D1396A1276F2}" destId="{03F58E01-FADF-47A0-A078-2A4C59CA048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F58E01-FADF-47A0-A078-2A4C59CA048B}">
      <dsp:nvSpPr>
        <dsp:cNvPr id="0" name=""/>
        <dsp:cNvSpPr/>
      </dsp:nvSpPr>
      <dsp:spPr>
        <a:xfrm>
          <a:off x="1623602" y="450969"/>
          <a:ext cx="3005258" cy="3005258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DB09C8-95C6-45EF-AF1B-EF30AFB63FAF}">
      <dsp:nvSpPr>
        <dsp:cNvPr id="0" name=""/>
        <dsp:cNvSpPr/>
      </dsp:nvSpPr>
      <dsp:spPr>
        <a:xfrm>
          <a:off x="1623602" y="450969"/>
          <a:ext cx="3005258" cy="3005258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A1E02D-ADE2-434E-B3FD-2A6A06A9CDFE}">
      <dsp:nvSpPr>
        <dsp:cNvPr id="0" name=""/>
        <dsp:cNvSpPr/>
      </dsp:nvSpPr>
      <dsp:spPr>
        <a:xfrm>
          <a:off x="1623602" y="450969"/>
          <a:ext cx="3005258" cy="3005258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BB6FEB-9FB2-45C4-A802-F155D34F9664}">
      <dsp:nvSpPr>
        <dsp:cNvPr id="0" name=""/>
        <dsp:cNvSpPr/>
      </dsp:nvSpPr>
      <dsp:spPr>
        <a:xfrm>
          <a:off x="1623602" y="450969"/>
          <a:ext cx="3005258" cy="3005258"/>
        </a:xfrm>
        <a:prstGeom prst="blockArc">
          <a:avLst>
            <a:gd name="adj1" fmla="val 16200000"/>
            <a:gd name="adj2" fmla="val 0"/>
            <a:gd name="adj3" fmla="val 4644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89ED40-A416-490C-8C38-5DF02DA2F030}">
      <dsp:nvSpPr>
        <dsp:cNvPr id="0" name=""/>
        <dsp:cNvSpPr/>
      </dsp:nvSpPr>
      <dsp:spPr>
        <a:xfrm>
          <a:off x="2433973" y="1261339"/>
          <a:ext cx="1384517" cy="138451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Système</a:t>
          </a:r>
          <a:r>
            <a:rPr lang="fr-FR" sz="2400" kern="1200" dirty="0" smtClean="0"/>
            <a:t> </a:t>
          </a:r>
          <a:r>
            <a:rPr lang="fr-FR" sz="2000" kern="1200" dirty="0" smtClean="0"/>
            <a:t>de soins</a:t>
          </a:r>
          <a:endParaRPr lang="fr-FR" sz="2000" kern="1200" dirty="0"/>
        </a:p>
      </dsp:txBody>
      <dsp:txXfrm>
        <a:off x="2636731" y="1464097"/>
        <a:ext cx="979001" cy="979001"/>
      </dsp:txXfrm>
    </dsp:sp>
    <dsp:sp modelId="{278FD2E7-26B7-419B-A30A-DA7583D305F1}">
      <dsp:nvSpPr>
        <dsp:cNvPr id="0" name=""/>
        <dsp:cNvSpPr/>
      </dsp:nvSpPr>
      <dsp:spPr>
        <a:xfrm>
          <a:off x="2516633" y="1278"/>
          <a:ext cx="1219196" cy="9691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Demande</a:t>
          </a:r>
          <a:endParaRPr lang="fr-FR" sz="1600" kern="1200" dirty="0"/>
        </a:p>
      </dsp:txBody>
      <dsp:txXfrm>
        <a:off x="2695180" y="143208"/>
        <a:ext cx="862102" cy="685302"/>
      </dsp:txXfrm>
    </dsp:sp>
    <dsp:sp modelId="{3A04AD94-E605-4CDC-B585-B5E25D4E9985}">
      <dsp:nvSpPr>
        <dsp:cNvPr id="0" name=""/>
        <dsp:cNvSpPr/>
      </dsp:nvSpPr>
      <dsp:spPr>
        <a:xfrm>
          <a:off x="3984372" y="1469017"/>
          <a:ext cx="1219196" cy="969162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Politique</a:t>
          </a:r>
          <a:endParaRPr lang="fr-FR" sz="1600" kern="1200" dirty="0"/>
        </a:p>
      </dsp:txBody>
      <dsp:txXfrm>
        <a:off x="4162919" y="1610947"/>
        <a:ext cx="862102" cy="685302"/>
      </dsp:txXfrm>
    </dsp:sp>
    <dsp:sp modelId="{A5466107-9843-4CF0-9773-7ACA1017A1E0}">
      <dsp:nvSpPr>
        <dsp:cNvPr id="0" name=""/>
        <dsp:cNvSpPr/>
      </dsp:nvSpPr>
      <dsp:spPr>
        <a:xfrm>
          <a:off x="2276853" y="2936756"/>
          <a:ext cx="1698757" cy="969162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Financement</a:t>
          </a:r>
          <a:endParaRPr lang="fr-FR" sz="1600" kern="1200" dirty="0"/>
        </a:p>
      </dsp:txBody>
      <dsp:txXfrm>
        <a:off x="2525630" y="3078686"/>
        <a:ext cx="1201203" cy="685302"/>
      </dsp:txXfrm>
    </dsp:sp>
    <dsp:sp modelId="{3EFC478C-82C1-474B-8F2A-B9B9CEE4B72A}">
      <dsp:nvSpPr>
        <dsp:cNvPr id="0" name=""/>
        <dsp:cNvSpPr/>
      </dsp:nvSpPr>
      <dsp:spPr>
        <a:xfrm>
          <a:off x="1048894" y="1469017"/>
          <a:ext cx="1219196" cy="969162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Offre de soins</a:t>
          </a:r>
          <a:endParaRPr lang="fr-FR" sz="1600" kern="1200" dirty="0"/>
        </a:p>
      </dsp:txBody>
      <dsp:txXfrm>
        <a:off x="1227441" y="1610947"/>
        <a:ext cx="862102" cy="6853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D42E96-BBEC-42EE-B071-6D0E25583748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031CC-FD0F-4D24-82D3-878B6E1C4C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813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D0337-E50B-440B-A1D5-BE2D62328D88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D42BC-9F00-49F7-9DA0-7C8D5F131D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919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D42BC-9F00-49F7-9DA0-7C8D5F131D9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6878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Appartenance</a:t>
            </a:r>
            <a:r>
              <a:rPr lang="fr-FR" baseline="0" dirty="0" smtClean="0"/>
              <a:t> obligatoire à l’ordre pour exercer la profession.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D42BC-9F00-49F7-9DA0-7C8D5F131D9F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3967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D42BC-9F00-49F7-9DA0-7C8D5F131D9F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5916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D42BC-9F00-49F7-9DA0-7C8D5F131D9F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9608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5116-BA96-4158-89BC-4EA54D71408E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2846-09CB-41B6-ACDF-D9C5BC9806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5485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5116-BA96-4158-89BC-4EA54D71408E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2846-09CB-41B6-ACDF-D9C5BC9806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75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5116-BA96-4158-89BC-4EA54D71408E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2846-09CB-41B6-ACDF-D9C5BC9806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096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5116-BA96-4158-89BC-4EA54D71408E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2846-09CB-41B6-ACDF-D9C5BC9806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810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5116-BA96-4158-89BC-4EA54D71408E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2846-09CB-41B6-ACDF-D9C5BC9806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37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5116-BA96-4158-89BC-4EA54D71408E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2846-09CB-41B6-ACDF-D9C5BC9806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7950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5116-BA96-4158-89BC-4EA54D71408E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2846-09CB-41B6-ACDF-D9C5BC9806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2574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5116-BA96-4158-89BC-4EA54D71408E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2846-09CB-41B6-ACDF-D9C5BC9806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715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5116-BA96-4158-89BC-4EA54D71408E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2846-09CB-41B6-ACDF-D9C5BC9806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5043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5116-BA96-4158-89BC-4EA54D71408E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2846-09CB-41B6-ACDF-D9C5BC9806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061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5116-BA96-4158-89BC-4EA54D71408E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2846-09CB-41B6-ACDF-D9C5BC9806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319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D5116-BA96-4158-89BC-4EA54D71408E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D2846-09CB-41B6-ACDF-D9C5BC9806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6143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rpsmlb.org/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sz="4800" dirty="0" smtClean="0"/>
              <a:t>Les </a:t>
            </a:r>
            <a:r>
              <a:rPr lang="fr-FR" sz="4800" dirty="0"/>
              <a:t>différents métiers de la santé, le sanitaire et </a:t>
            </a:r>
            <a:r>
              <a:rPr lang="fr-FR" sz="4800" dirty="0" smtClean="0"/>
              <a:t>médicosocial</a:t>
            </a:r>
            <a:br>
              <a:rPr lang="fr-FR" sz="4800" dirty="0" smtClean="0"/>
            </a:br>
            <a:r>
              <a:rPr lang="fr-FR" sz="4800" dirty="0" smtClean="0"/>
              <a:t>Les </a:t>
            </a:r>
            <a:r>
              <a:rPr lang="fr-FR" sz="4800" dirty="0"/>
              <a:t>nouveaux modes d’exercices : télémédecine, maisons de santé </a:t>
            </a:r>
            <a:endParaRPr lang="fr-FR" sz="48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343150" y="4215389"/>
            <a:ext cx="9144000" cy="109927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fr-FR" dirty="0" smtClean="0"/>
              <a:t>Jamal ATFEH</a:t>
            </a:r>
          </a:p>
          <a:p>
            <a:pPr algn="l"/>
            <a:r>
              <a:rPr lang="fr-FR" dirty="0" smtClean="0"/>
              <a:t>Université </a:t>
            </a:r>
            <a:r>
              <a:rPr lang="fr-FR" dirty="0"/>
              <a:t>Claude Bernard Lyon </a:t>
            </a:r>
            <a:r>
              <a:rPr lang="fr-FR" dirty="0" smtClean="0"/>
              <a:t>1 </a:t>
            </a:r>
          </a:p>
          <a:p>
            <a:pPr algn="l"/>
            <a:r>
              <a:rPr lang="fr-FR" dirty="0" smtClean="0"/>
              <a:t>Hospices Civils de Lyon – Pôle de Santé Publique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8E54DA9-81A0-456E-BF0B-736BA1CB7F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14661"/>
            <a:ext cx="10927665" cy="1501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94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40401"/>
            <a:ext cx="10985626" cy="4839134"/>
          </a:xfrm>
        </p:spPr>
        <p:txBody>
          <a:bodyPr>
            <a:normAutofit/>
          </a:bodyPr>
          <a:lstStyle/>
          <a:p>
            <a:r>
              <a:rPr lang="fr-FR" sz="2400" dirty="0" smtClean="0"/>
              <a:t>Différentes spécialités médicales (Diplôme d’études spécialisées) </a:t>
            </a:r>
          </a:p>
          <a:p>
            <a:pPr lvl="1"/>
            <a:r>
              <a:rPr lang="fr-FR" sz="2000" dirty="0" smtClean="0"/>
              <a:t>Médecine générale</a:t>
            </a:r>
          </a:p>
          <a:p>
            <a:pPr lvl="1"/>
            <a:r>
              <a:rPr lang="fr-FR" sz="2000" dirty="0" smtClean="0"/>
              <a:t>Spécialités médicales </a:t>
            </a:r>
          </a:p>
          <a:p>
            <a:pPr lvl="1"/>
            <a:r>
              <a:rPr lang="fr-FR" sz="2000" dirty="0" smtClean="0"/>
              <a:t>Spécialités chirurgicales</a:t>
            </a:r>
          </a:p>
          <a:p>
            <a:pPr lvl="1"/>
            <a:endParaRPr lang="fr-FR" sz="2000" dirty="0" smtClean="0"/>
          </a:p>
          <a:p>
            <a:r>
              <a:rPr lang="fr-FR" sz="2400" dirty="0" smtClean="0"/>
              <a:t>Rôle(s) : prévention, diagnostic et traitement des maladies, mais pas que !</a:t>
            </a:r>
          </a:p>
          <a:p>
            <a:r>
              <a:rPr lang="fr-FR" sz="2400" dirty="0" smtClean="0"/>
              <a:t>Exercice libéral ou salarié</a:t>
            </a:r>
          </a:p>
          <a:p>
            <a:r>
              <a:rPr lang="fr-FR" sz="2400" dirty="0" smtClean="0"/>
              <a:t>Droit à la prescription</a:t>
            </a:r>
          </a:p>
          <a:p>
            <a:r>
              <a:rPr lang="fr-FR" sz="2400" dirty="0" smtClean="0"/>
              <a:t>Tarifs des actes et consultations définis par les conventions avec l’assurance maladie</a:t>
            </a:r>
          </a:p>
        </p:txBody>
      </p:sp>
      <p:sp>
        <p:nvSpPr>
          <p:cNvPr id="4" name="Rectangle 3"/>
          <p:cNvSpPr/>
          <p:nvPr/>
        </p:nvSpPr>
        <p:spPr>
          <a:xfrm>
            <a:off x="905256" y="295910"/>
            <a:ext cx="10448544" cy="6562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 smtClean="0"/>
              <a:t>Médecin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8052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40401"/>
            <a:ext cx="10515600" cy="4351338"/>
          </a:xfrm>
        </p:spPr>
        <p:txBody>
          <a:bodyPr>
            <a:normAutofit/>
          </a:bodyPr>
          <a:lstStyle/>
          <a:p>
            <a:r>
              <a:rPr lang="fr-FR" sz="2400" dirty="0" smtClean="0"/>
              <a:t>330 médecins pour 100 000 hab., soit 1 pour 330 hab.</a:t>
            </a:r>
          </a:p>
          <a:p>
            <a:r>
              <a:rPr lang="fr-FR" sz="2400" dirty="0" smtClean="0"/>
              <a:t>Inégalité de répartition territoriale 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117" y="2640328"/>
            <a:ext cx="4153786" cy="3974486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0201" y="2297719"/>
            <a:ext cx="4935557" cy="3525398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6365289" y="6245482"/>
            <a:ext cx="4665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CNOM, Atlas de la démographie médicale, 2020</a:t>
            </a:r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6303" y="5727747"/>
            <a:ext cx="4869455" cy="396607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905256" y="295910"/>
            <a:ext cx="10448544" cy="6562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/>
              <a:t>M</a:t>
            </a:r>
            <a:r>
              <a:rPr lang="fr-FR" sz="2800" dirty="0" smtClean="0"/>
              <a:t>édecin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20282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/>
              <a:t>Il existe plusieurs filières en pharmacie : Pharmacien d’officine, pharmacien en industrie, pharmacien hospitalier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Missions </a:t>
            </a:r>
            <a:r>
              <a:rPr lang="fr-FR" b="1" dirty="0"/>
              <a:t>des pharmaciens</a:t>
            </a:r>
            <a:r>
              <a:rPr lang="fr-FR" dirty="0"/>
              <a:t> </a:t>
            </a:r>
            <a:r>
              <a:rPr lang="fr-FR" b="1" dirty="0" smtClean="0"/>
              <a:t>d’officine</a:t>
            </a:r>
            <a:r>
              <a:rPr lang="fr-FR" dirty="0"/>
              <a:t> </a:t>
            </a:r>
            <a:r>
              <a:rPr lang="fr-FR" dirty="0" smtClean="0"/>
              <a:t>: </a:t>
            </a:r>
            <a:endParaRPr lang="fr-FR" dirty="0"/>
          </a:p>
          <a:p>
            <a:pPr lvl="1"/>
            <a:r>
              <a:rPr lang="fr-FR" dirty="0" smtClean="0"/>
              <a:t>Assure la dispensation de médicaments </a:t>
            </a:r>
          </a:p>
          <a:p>
            <a:pPr lvl="1"/>
            <a:r>
              <a:rPr lang="fr-FR" dirty="0"/>
              <a:t>Education </a:t>
            </a:r>
            <a:r>
              <a:rPr lang="fr-FR" dirty="0" smtClean="0"/>
              <a:t>thérapeutique, conseil </a:t>
            </a:r>
            <a:r>
              <a:rPr lang="fr-FR" dirty="0"/>
              <a:t>et actions d’accompagnement de patients pour le bon usage du </a:t>
            </a:r>
            <a:r>
              <a:rPr lang="fr-FR" dirty="0" smtClean="0"/>
              <a:t>médicament</a:t>
            </a:r>
          </a:p>
          <a:p>
            <a:pPr lvl="1"/>
            <a:r>
              <a:rPr lang="fr-FR" dirty="0" smtClean="0"/>
              <a:t>Assure des missions de </a:t>
            </a:r>
            <a:r>
              <a:rPr lang="fr-FR" dirty="0"/>
              <a:t>prévention et le </a:t>
            </a:r>
            <a:r>
              <a:rPr lang="fr-FR" dirty="0" smtClean="0"/>
              <a:t>dépistage</a:t>
            </a:r>
          </a:p>
          <a:p>
            <a:pPr lvl="1"/>
            <a:r>
              <a:rPr lang="fr-FR" dirty="0" smtClean="0"/>
              <a:t>Vaccinations depuis Aout 2023</a:t>
            </a:r>
          </a:p>
          <a:p>
            <a:pPr lvl="1"/>
            <a:endParaRPr lang="fr-FR" dirty="0"/>
          </a:p>
          <a:p>
            <a:pPr marL="0" indent="0">
              <a:buNone/>
            </a:pPr>
            <a:r>
              <a:rPr lang="fr-FR" dirty="0" smtClean="0"/>
              <a:t>Environ 22 000 pharmaciens en France. Répartition des officines contrôlée. </a:t>
            </a: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-214424" y="50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905256" y="295910"/>
            <a:ext cx="10448544" cy="6562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 smtClean="0"/>
              <a:t>Pharmacien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61787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2475" y="1454150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800" dirty="0"/>
              <a:t>Profession la plus nombreuse (&gt;700 000). </a:t>
            </a:r>
            <a:r>
              <a:rPr lang="fr-FR" sz="1800" dirty="0" smtClean="0"/>
              <a:t> On </a:t>
            </a:r>
            <a:r>
              <a:rPr lang="fr-FR" sz="1800" dirty="0"/>
              <a:t>compte 764 000 infirmières et infirmiers en France, dont :</a:t>
            </a:r>
          </a:p>
          <a:p>
            <a:pPr lvl="1"/>
            <a:r>
              <a:rPr lang="fr-FR" sz="1800" dirty="0" smtClean="0"/>
              <a:t>490 </a:t>
            </a:r>
            <a:r>
              <a:rPr lang="fr-FR" sz="1800" dirty="0"/>
              <a:t>000 salariés hospitaliers (64,5 %) ;</a:t>
            </a:r>
          </a:p>
          <a:p>
            <a:pPr lvl="1"/>
            <a:r>
              <a:rPr lang="fr-FR" sz="1800" dirty="0"/>
              <a:t>135 000 infirmiers libéraux (17,5 %) ;</a:t>
            </a:r>
          </a:p>
          <a:p>
            <a:pPr lvl="1"/>
            <a:r>
              <a:rPr lang="fr-FR" sz="1800" dirty="0"/>
              <a:t>139 000 autres salariés (18 %).</a:t>
            </a:r>
          </a:p>
          <a:p>
            <a:endParaRPr lang="fr-FR" sz="1800" dirty="0" smtClean="0"/>
          </a:p>
          <a:p>
            <a:r>
              <a:rPr lang="fr-FR" sz="1800" dirty="0" smtClean="0"/>
              <a:t>Possibilité de spécialisation: les infirmiers anesthésistes, les infirmiers de bloc opératoire, infirmier de puériculture, cadre de santé</a:t>
            </a:r>
          </a:p>
          <a:p>
            <a:pPr marL="0" indent="0">
              <a:buNone/>
            </a:pPr>
            <a:endParaRPr lang="fr-FR" sz="1800" dirty="0" smtClean="0"/>
          </a:p>
          <a:p>
            <a:pPr marL="0" indent="0">
              <a:buNone/>
            </a:pPr>
            <a:r>
              <a:rPr lang="fr-FR" sz="1800" dirty="0" smtClean="0"/>
              <a:t>Missions : </a:t>
            </a:r>
          </a:p>
          <a:p>
            <a:pPr lvl="1"/>
            <a:r>
              <a:rPr lang="fr-FR" sz="1800" dirty="0"/>
              <a:t>évaluer l’état de santé d’une personne et analyser les situations de soins </a:t>
            </a:r>
            <a:r>
              <a:rPr lang="fr-FR" sz="1800" dirty="0" smtClean="0"/>
              <a:t>;</a:t>
            </a:r>
            <a:endParaRPr lang="fr-FR" sz="1800" dirty="0"/>
          </a:p>
          <a:p>
            <a:pPr lvl="1"/>
            <a:r>
              <a:rPr lang="fr-FR" sz="1800" dirty="0"/>
              <a:t>concevoir et définir des projets de soins personnalisés ;</a:t>
            </a:r>
          </a:p>
          <a:p>
            <a:pPr lvl="1"/>
            <a:r>
              <a:rPr lang="fr-FR" sz="1800" dirty="0"/>
              <a:t>planifier des soins, les prodiguer et les évaluer ;</a:t>
            </a:r>
          </a:p>
          <a:p>
            <a:pPr lvl="1"/>
            <a:r>
              <a:rPr lang="fr-FR" sz="1800" dirty="0"/>
              <a:t>mettre en œuvre des traitements</a:t>
            </a:r>
            <a:r>
              <a:rPr lang="fr-FR" sz="1800" dirty="0" smtClean="0"/>
              <a:t>.</a:t>
            </a:r>
          </a:p>
          <a:p>
            <a:pPr marL="0" indent="0">
              <a:buNone/>
            </a:pPr>
            <a:endParaRPr lang="fr-FR" sz="1800" b="1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-214424" y="50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905256" y="295910"/>
            <a:ext cx="10448544" cy="6562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 smtClean="0"/>
              <a:t>Infirmiers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53667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dirty="0"/>
              <a:t>L’infirmier peut exercer </a:t>
            </a:r>
            <a:r>
              <a:rPr lang="fr-FR" sz="2000" dirty="0" smtClean="0"/>
              <a:t>:</a:t>
            </a:r>
            <a:endParaRPr lang="fr-FR" sz="2000" dirty="0"/>
          </a:p>
          <a:p>
            <a:r>
              <a:rPr lang="fr-FR" sz="2000" dirty="0"/>
              <a:t>En </a:t>
            </a:r>
            <a:r>
              <a:rPr lang="fr-FR" sz="2000" b="1" dirty="0"/>
              <a:t>établissement de santé public ou privé</a:t>
            </a:r>
            <a:r>
              <a:rPr lang="fr-FR" sz="2000" dirty="0"/>
              <a:t> ;</a:t>
            </a:r>
          </a:p>
          <a:p>
            <a:r>
              <a:rPr lang="fr-FR" sz="2000" dirty="0"/>
              <a:t>Dans le secteur médico-social, par exemple en </a:t>
            </a:r>
            <a:r>
              <a:rPr lang="fr-FR" sz="2000" b="1" dirty="0"/>
              <a:t>EHPAD</a:t>
            </a:r>
            <a:r>
              <a:rPr lang="fr-FR" sz="2000" dirty="0"/>
              <a:t> ;</a:t>
            </a:r>
          </a:p>
          <a:p>
            <a:r>
              <a:rPr lang="fr-FR" sz="2000" dirty="0"/>
              <a:t>En </a:t>
            </a:r>
            <a:r>
              <a:rPr lang="fr-FR" sz="2000" b="1" dirty="0"/>
              <a:t>cabinet libéral</a:t>
            </a:r>
            <a:r>
              <a:rPr lang="fr-FR" sz="2000" dirty="0"/>
              <a:t> et au </a:t>
            </a:r>
            <a:r>
              <a:rPr lang="fr-FR" sz="2000" b="1" dirty="0"/>
              <a:t>domicile</a:t>
            </a:r>
            <a:r>
              <a:rPr lang="fr-FR" sz="2000" dirty="0"/>
              <a:t> des patients ;</a:t>
            </a:r>
          </a:p>
          <a:p>
            <a:r>
              <a:rPr lang="fr-FR" sz="2000" dirty="0"/>
              <a:t>Dans un service de protection maternelle et infantile (</a:t>
            </a:r>
            <a:r>
              <a:rPr lang="fr-FR" sz="2000" b="1" dirty="0"/>
              <a:t>PMI</a:t>
            </a:r>
            <a:r>
              <a:rPr lang="fr-FR" sz="2000" dirty="0"/>
              <a:t>) ou en </a:t>
            </a:r>
            <a:r>
              <a:rPr lang="fr-FR" sz="2000" b="1" dirty="0"/>
              <a:t>crèche</a:t>
            </a:r>
            <a:r>
              <a:rPr lang="fr-FR" sz="2000" dirty="0"/>
              <a:t> ;</a:t>
            </a:r>
          </a:p>
          <a:p>
            <a:r>
              <a:rPr lang="fr-FR" sz="2000" dirty="0"/>
              <a:t>En </a:t>
            </a:r>
            <a:r>
              <a:rPr lang="fr-FR" sz="2000" b="1" dirty="0"/>
              <a:t>entreprise</a:t>
            </a:r>
            <a:r>
              <a:rPr lang="fr-FR" sz="2000" dirty="0"/>
              <a:t> ;</a:t>
            </a:r>
          </a:p>
          <a:p>
            <a:r>
              <a:rPr lang="fr-FR" sz="2000" dirty="0"/>
              <a:t>En </a:t>
            </a:r>
            <a:r>
              <a:rPr lang="fr-FR" sz="2000" b="1" dirty="0"/>
              <a:t>milieu scolaire</a:t>
            </a:r>
            <a:r>
              <a:rPr lang="fr-FR" sz="2000" dirty="0"/>
              <a:t> (école primaire, collège, lycée) et universitaire</a:t>
            </a:r>
          </a:p>
          <a:p>
            <a:r>
              <a:rPr lang="fr-FR" sz="2000" dirty="0"/>
              <a:t>Dans une </a:t>
            </a:r>
            <a:r>
              <a:rPr lang="fr-FR" sz="2000" b="1" dirty="0"/>
              <a:t>association humanitaire</a:t>
            </a:r>
            <a:r>
              <a:rPr lang="fr-FR" sz="2000" dirty="0"/>
              <a:t> ;</a:t>
            </a:r>
          </a:p>
          <a:p>
            <a:r>
              <a:rPr lang="fr-FR" sz="2000" dirty="0"/>
              <a:t>Sur le terrain de </a:t>
            </a:r>
            <a:r>
              <a:rPr lang="fr-FR" sz="2000" b="1" dirty="0"/>
              <a:t>catastrophes sanitaires</a:t>
            </a:r>
            <a:r>
              <a:rPr lang="fr-FR" sz="2000" dirty="0"/>
              <a:t> (en étant réserviste).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-214424" y="50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905256" y="295910"/>
            <a:ext cx="10448544" cy="6562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 smtClean="0"/>
              <a:t>Infirmiers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16582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/>
              <a:t>assistant de service social</a:t>
            </a:r>
          </a:p>
          <a:p>
            <a:r>
              <a:rPr lang="fr-FR" sz="2000" dirty="0"/>
              <a:t>éducateur spécialisé</a:t>
            </a:r>
          </a:p>
          <a:p>
            <a:r>
              <a:rPr lang="fr-FR" sz="2000" dirty="0"/>
              <a:t>aide-soignant</a:t>
            </a:r>
          </a:p>
          <a:p>
            <a:r>
              <a:rPr lang="fr-FR" sz="2000" dirty="0"/>
              <a:t>éducateur de jeunes enfants</a:t>
            </a:r>
          </a:p>
          <a:p>
            <a:r>
              <a:rPr lang="fr-FR" sz="2000" dirty="0"/>
              <a:t>ergonome</a:t>
            </a:r>
          </a:p>
          <a:p>
            <a:r>
              <a:rPr lang="fr-FR" sz="2000" dirty="0"/>
              <a:t>assistant de vie</a:t>
            </a:r>
          </a:p>
          <a:p>
            <a:r>
              <a:rPr lang="fr-FR" sz="2000" dirty="0"/>
              <a:t>assistant maternel</a:t>
            </a:r>
          </a:p>
          <a:p>
            <a:r>
              <a:rPr lang="fr-FR" sz="2000" dirty="0"/>
              <a:t>chef de projet handicap</a:t>
            </a:r>
          </a:p>
          <a:p>
            <a:r>
              <a:rPr lang="fr-FR" sz="2000" dirty="0"/>
              <a:t>etc…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-214424" y="50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905256" y="295910"/>
            <a:ext cx="10448544" cy="6562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 smtClean="0"/>
              <a:t>Les métiers du secteur sanitaire et social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5296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Constat :</a:t>
            </a:r>
          </a:p>
          <a:p>
            <a:pPr lvl="1"/>
            <a:r>
              <a:rPr lang="fr-FR" sz="2000" dirty="0" smtClean="0"/>
              <a:t>Inégalité de répartition territoriale de l’offre de </a:t>
            </a:r>
            <a:r>
              <a:rPr lang="fr-FR" sz="2000" dirty="0"/>
              <a:t>soins </a:t>
            </a:r>
            <a:r>
              <a:rPr lang="fr-FR" sz="2000" dirty="0" smtClean="0"/>
              <a:t>et difficulté </a:t>
            </a:r>
            <a:r>
              <a:rPr lang="fr-FR" sz="2000" dirty="0"/>
              <a:t>de l’accès de la population aux services de </a:t>
            </a:r>
            <a:r>
              <a:rPr lang="fr-FR" sz="2000" dirty="0" smtClean="0"/>
              <a:t>santé (zones </a:t>
            </a:r>
            <a:r>
              <a:rPr lang="fr-FR" sz="2000" dirty="0" err="1"/>
              <a:t>sous-dotées</a:t>
            </a:r>
            <a:r>
              <a:rPr lang="fr-FR" sz="2000" dirty="0"/>
              <a:t> en professionnels de santé par exemple)</a:t>
            </a:r>
            <a:endParaRPr lang="fr-FR" sz="2000" dirty="0" smtClean="0"/>
          </a:p>
          <a:p>
            <a:pPr lvl="1"/>
            <a:r>
              <a:rPr lang="fr-FR" sz="2000" dirty="0" smtClean="0"/>
              <a:t>Professionnels </a:t>
            </a:r>
            <a:r>
              <a:rPr lang="fr-FR" sz="2000" dirty="0"/>
              <a:t>de santé </a:t>
            </a:r>
            <a:r>
              <a:rPr lang="fr-FR" sz="2000" dirty="0" smtClean="0"/>
              <a:t>diversifiés avec des modes d’exercices différents (manque de coordination des soins entre les professionnels de santé)</a:t>
            </a:r>
          </a:p>
          <a:p>
            <a:pPr lvl="1"/>
            <a:r>
              <a:rPr lang="fr-FR" sz="2000" dirty="0" smtClean="0"/>
              <a:t>Médecine classique «saturée»</a:t>
            </a:r>
          </a:p>
          <a:p>
            <a:pPr marL="457200" lvl="1" indent="0">
              <a:buNone/>
            </a:pPr>
            <a:endParaRPr lang="fr-FR" sz="2000" dirty="0" smtClean="0"/>
          </a:p>
          <a:p>
            <a:r>
              <a:rPr lang="fr-FR" dirty="0" smtClean="0"/>
              <a:t>Nouveaux modes d’exercice pour répondre à ces défis :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400" dirty="0" smtClean="0"/>
              <a:t>Télémédecine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400" dirty="0" smtClean="0"/>
              <a:t>Maisons de santé</a:t>
            </a:r>
            <a:endParaRPr lang="fr-FR" sz="2400" dirty="0"/>
          </a:p>
          <a:p>
            <a:pPr marL="457200" lvl="1" indent="0">
              <a:buNone/>
            </a:pPr>
            <a:endParaRPr lang="fr-FR" sz="2000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-214424" y="50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905256" y="295910"/>
            <a:ext cx="10448544" cy="6562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 smtClean="0"/>
              <a:t>Pourquoi tendre vers de nouveaux modes d’exercices ?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652106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5107" y="2738013"/>
            <a:ext cx="11162923" cy="90685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dirty="0"/>
              <a:t>PARTIE </a:t>
            </a:r>
            <a:r>
              <a:rPr lang="fr-FR" sz="2400" dirty="0" smtClean="0"/>
              <a:t>2 </a:t>
            </a:r>
            <a:r>
              <a:rPr lang="fr-FR" sz="2400" dirty="0"/>
              <a:t>: Les </a:t>
            </a:r>
            <a:r>
              <a:rPr lang="fr-FR" sz="2400" dirty="0" smtClean="0"/>
              <a:t>nouveaux modes d’exercice : Télémédecine et maisons de santé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09731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5107" y="2738013"/>
            <a:ext cx="11162923" cy="90685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dirty="0" smtClean="0"/>
              <a:t>1) Télémédecine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84196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2400" dirty="0"/>
              <a:t>Définition : </a:t>
            </a:r>
            <a:r>
              <a:rPr lang="fr-FR" sz="2400" dirty="0" smtClean="0"/>
              <a:t>c’est une forme </a:t>
            </a:r>
            <a:r>
              <a:rPr lang="fr-FR" sz="2400" dirty="0"/>
              <a:t>de pratique médicale </a:t>
            </a:r>
            <a:r>
              <a:rPr lang="fr-FR" sz="2400" b="1" dirty="0"/>
              <a:t>à distance </a:t>
            </a:r>
            <a:r>
              <a:rPr lang="fr-FR" sz="2400" dirty="0"/>
              <a:t>utilisant les </a:t>
            </a:r>
            <a:r>
              <a:rPr lang="fr-FR" sz="2400" b="1" dirty="0" smtClean="0"/>
              <a:t>technologies de l’information et de la communication </a:t>
            </a:r>
            <a:r>
              <a:rPr lang="fr-FR" sz="2400" dirty="0" smtClean="0"/>
              <a:t>(</a:t>
            </a:r>
            <a:r>
              <a:rPr lang="fr-FR" sz="2400" dirty="0"/>
              <a:t>l’article L6316-1 du code de la santé </a:t>
            </a:r>
            <a:r>
              <a:rPr lang="fr-FR" sz="2400" dirty="0" smtClean="0"/>
              <a:t>publique)</a:t>
            </a:r>
          </a:p>
          <a:p>
            <a:r>
              <a:rPr lang="fr-FR" sz="2400" dirty="0" smtClean="0"/>
              <a:t>Comprend 5 actes </a:t>
            </a:r>
            <a:r>
              <a:rPr lang="fr-FR" sz="2400" b="1" dirty="0" smtClean="0"/>
              <a:t>médicaux</a:t>
            </a:r>
            <a:r>
              <a:rPr lang="fr-FR" sz="2400" dirty="0" smtClean="0"/>
              <a:t> définis par le code de la santé publique :</a:t>
            </a:r>
          </a:p>
          <a:p>
            <a:pPr lvl="1"/>
            <a:r>
              <a:rPr lang="fr-FR" sz="2000" dirty="0" smtClean="0"/>
              <a:t>Téléconsultation</a:t>
            </a:r>
          </a:p>
          <a:p>
            <a:pPr lvl="1"/>
            <a:r>
              <a:rPr lang="fr-FR" sz="2000" dirty="0" smtClean="0"/>
              <a:t>Téléexpertise </a:t>
            </a:r>
          </a:p>
          <a:p>
            <a:pPr lvl="1"/>
            <a:r>
              <a:rPr lang="fr-FR" sz="2000" dirty="0" smtClean="0"/>
              <a:t>Télésurveillance</a:t>
            </a:r>
          </a:p>
          <a:p>
            <a:pPr lvl="1"/>
            <a:r>
              <a:rPr lang="fr-FR" sz="2000" dirty="0" smtClean="0"/>
              <a:t>Téléassistance médicale</a:t>
            </a:r>
          </a:p>
          <a:p>
            <a:pPr lvl="1"/>
            <a:r>
              <a:rPr lang="fr-FR" sz="2000" dirty="0" smtClean="0"/>
              <a:t>Régulation médicale</a:t>
            </a:r>
          </a:p>
          <a:p>
            <a:pPr lvl="1"/>
            <a:endParaRPr lang="fr-FR" sz="1600" dirty="0"/>
          </a:p>
          <a:p>
            <a:r>
              <a:rPr lang="fr-FR" sz="2400" dirty="0" smtClean="0"/>
              <a:t>Tarifs de ces actes établis par convention entre </a:t>
            </a:r>
          </a:p>
          <a:p>
            <a:pPr marL="0" indent="0">
              <a:buNone/>
            </a:pPr>
            <a:r>
              <a:rPr lang="fr-FR" sz="2400" dirty="0" smtClean="0"/>
              <a:t>Assurance Maladie et professionnels de santé</a:t>
            </a:r>
          </a:p>
          <a:p>
            <a:pPr marL="0" indent="0">
              <a:buNone/>
            </a:pPr>
            <a:endParaRPr lang="fr-FR" sz="2400" dirty="0"/>
          </a:p>
          <a:p>
            <a:r>
              <a:rPr lang="fr-FR" sz="2400" dirty="0" smtClean="0"/>
              <a:t>Avec les mêmes </a:t>
            </a:r>
            <a:r>
              <a:rPr lang="fr-FR" sz="2400" dirty="0"/>
              <a:t>exigences de qualité et de sécurité </a:t>
            </a:r>
            <a:endParaRPr lang="fr-FR" sz="2400" dirty="0" smtClean="0"/>
          </a:p>
          <a:p>
            <a:pPr marL="0" indent="0">
              <a:buNone/>
            </a:pPr>
            <a:r>
              <a:rPr lang="fr-FR" sz="2400" dirty="0" smtClean="0"/>
              <a:t>que </a:t>
            </a:r>
            <a:r>
              <a:rPr lang="fr-FR" sz="2400" dirty="0"/>
              <a:t>la pratique classique.</a:t>
            </a:r>
          </a:p>
          <a:p>
            <a:pPr lvl="1"/>
            <a:endParaRPr lang="fr-FR" sz="16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-214424" y="50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905256" y="295910"/>
            <a:ext cx="10448544" cy="6562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 smtClean="0"/>
              <a:t>La télémédecine</a:t>
            </a:r>
            <a:endParaRPr lang="fr-FR" sz="2800" dirty="0"/>
          </a:p>
        </p:txBody>
      </p:sp>
      <p:pic>
        <p:nvPicPr>
          <p:cNvPr id="1026" name="Picture 2" descr="https://www.urpsmlb.org/wp-content/uploads/2019/02/telemedicine1117a-800x500_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6577" y="3778835"/>
            <a:ext cx="3837004" cy="2398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7985158" y="6264998"/>
            <a:ext cx="21909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Source : </a:t>
            </a:r>
            <a:r>
              <a:rPr lang="fr-FR" sz="1000" dirty="0" smtClean="0">
                <a:hlinkClick r:id="rId3"/>
              </a:rPr>
              <a:t>https</a:t>
            </a:r>
            <a:r>
              <a:rPr lang="fr-FR" sz="1000" dirty="0">
                <a:hlinkClick r:id="rId3"/>
              </a:rPr>
              <a:t>://www.urpsmlb.org</a:t>
            </a:r>
            <a:r>
              <a:rPr lang="fr-FR" sz="1000" dirty="0" smtClean="0">
                <a:hlinkClick r:id="rId3"/>
              </a:rPr>
              <a:t>/</a:t>
            </a:r>
            <a:endParaRPr lang="fr-FR" sz="1000" dirty="0" smtClean="0"/>
          </a:p>
          <a:p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381699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4157" y="2795163"/>
            <a:ext cx="11162923" cy="90685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PARTIE 1 : Les différents métiers de la santé, le sanitaire et médicosocial</a:t>
            </a:r>
          </a:p>
        </p:txBody>
      </p:sp>
    </p:spTree>
    <p:extLst>
      <p:ext uri="{BB962C8B-B14F-4D97-AF65-F5344CB8AC3E}">
        <p14:creationId xmlns:p14="http://schemas.microsoft.com/office/powerpoint/2010/main" val="334479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Le </a:t>
            </a:r>
            <a:r>
              <a:rPr lang="fr-FR" sz="2400" dirty="0" err="1"/>
              <a:t>télésoin</a:t>
            </a:r>
            <a:r>
              <a:rPr lang="fr-FR" sz="2400" dirty="0"/>
              <a:t> est une pratique de soins à distance utilisant les technologies de l’information et de la communication qui met en rapport un patient avec un ou plusieurs </a:t>
            </a:r>
            <a:r>
              <a:rPr lang="fr-FR" sz="2400" b="1" dirty="0"/>
              <a:t>pharmaciens</a:t>
            </a:r>
            <a:r>
              <a:rPr lang="fr-FR" sz="2400" dirty="0"/>
              <a:t> ou </a:t>
            </a:r>
            <a:r>
              <a:rPr lang="fr-FR" sz="2400" b="1" dirty="0"/>
              <a:t>auxiliaires médicaux</a:t>
            </a:r>
            <a:r>
              <a:rPr lang="fr-FR" sz="2400" dirty="0"/>
              <a:t>. </a:t>
            </a:r>
            <a:endParaRPr lang="fr-FR" sz="2400" dirty="0" smtClean="0"/>
          </a:p>
          <a:p>
            <a:endParaRPr lang="fr-FR" sz="2400" dirty="0"/>
          </a:p>
          <a:p>
            <a:r>
              <a:rPr lang="fr-FR" sz="2400" dirty="0" smtClean="0"/>
              <a:t>Introduite </a:t>
            </a:r>
            <a:r>
              <a:rPr lang="fr-FR" sz="2400" dirty="0"/>
              <a:t>avec la loi Ma santé </a:t>
            </a:r>
            <a:r>
              <a:rPr lang="fr-FR" sz="2400" dirty="0" smtClean="0"/>
              <a:t>2022</a:t>
            </a:r>
          </a:p>
          <a:p>
            <a:endParaRPr lang="fr-FR" sz="2400" dirty="0"/>
          </a:p>
          <a:p>
            <a:r>
              <a:rPr lang="fr-FR" sz="2400" dirty="0" err="1" smtClean="0"/>
              <a:t>Télésoin</a:t>
            </a:r>
            <a:r>
              <a:rPr lang="fr-FR" sz="2400" dirty="0" smtClean="0"/>
              <a:t> est une composante de la télésanté</a:t>
            </a:r>
          </a:p>
          <a:p>
            <a:r>
              <a:rPr lang="fr-FR" sz="2400" dirty="0" smtClean="0"/>
              <a:t>Télésanté = télémédecine + </a:t>
            </a:r>
            <a:r>
              <a:rPr lang="fr-FR" sz="2400" dirty="0" err="1" smtClean="0"/>
              <a:t>télésoin</a:t>
            </a:r>
            <a:endParaRPr lang="fr-FR" sz="24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-214424" y="50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905256" y="295910"/>
            <a:ext cx="10448544" cy="6562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 smtClean="0"/>
              <a:t>/!\ Le </a:t>
            </a:r>
            <a:r>
              <a:rPr lang="fr-FR" sz="2800" dirty="0" err="1" smtClean="0"/>
              <a:t>télésoin</a:t>
            </a:r>
            <a:r>
              <a:rPr lang="fr-FR" sz="2800" dirty="0" smtClean="0"/>
              <a:t> ne relève pas de la télémédecine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89809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03699"/>
            <a:ext cx="10515600" cy="53279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2400" u="sng" dirty="0" smtClean="0"/>
              <a:t>Définition/objectif</a:t>
            </a:r>
          </a:p>
          <a:p>
            <a:r>
              <a:rPr lang="fr-FR" sz="2400" dirty="0"/>
              <a:t>Elle a pour objet </a:t>
            </a:r>
            <a:r>
              <a:rPr lang="fr-FR" sz="2400" dirty="0" smtClean="0"/>
              <a:t>de permettre </a:t>
            </a:r>
            <a:r>
              <a:rPr lang="fr-FR" sz="2400" dirty="0"/>
              <a:t>à un professionnel médical de donner une </a:t>
            </a:r>
            <a:r>
              <a:rPr lang="fr-FR" sz="2400" b="1" dirty="0"/>
              <a:t>consultation à distance</a:t>
            </a:r>
            <a:r>
              <a:rPr lang="fr-FR" sz="2400" dirty="0"/>
              <a:t> à un </a:t>
            </a:r>
            <a:r>
              <a:rPr lang="fr-FR" sz="2400" dirty="0" smtClean="0"/>
              <a:t>patient. </a:t>
            </a:r>
          </a:p>
          <a:p>
            <a:endParaRPr lang="fr-FR" sz="2400" dirty="0" smtClean="0"/>
          </a:p>
          <a:p>
            <a:pPr marL="0" indent="0">
              <a:buNone/>
            </a:pPr>
            <a:r>
              <a:rPr lang="fr-FR" sz="2400" u="sng" dirty="0" smtClean="0"/>
              <a:t>Modalités et cadre légal</a:t>
            </a:r>
          </a:p>
          <a:p>
            <a:r>
              <a:rPr lang="fr-FR" sz="2400" dirty="0" smtClean="0"/>
              <a:t>Suit </a:t>
            </a:r>
            <a:r>
              <a:rPr lang="fr-FR" sz="2400" dirty="0"/>
              <a:t>les mêmes </a:t>
            </a:r>
            <a:r>
              <a:rPr lang="fr-FR" sz="2400" dirty="0" smtClean="0"/>
              <a:t>modalités de déroulement </a:t>
            </a:r>
            <a:r>
              <a:rPr lang="fr-FR" sz="2400" dirty="0"/>
              <a:t>que la consultation classique. </a:t>
            </a:r>
            <a:endParaRPr lang="fr-FR" sz="2400" dirty="0" smtClean="0"/>
          </a:p>
          <a:p>
            <a:r>
              <a:rPr lang="fr-FR" sz="2400" dirty="0"/>
              <a:t>Tout patient peut bénéficier d’une téléconsultation </a:t>
            </a:r>
            <a:endParaRPr lang="fr-FR" sz="2400" dirty="0" smtClean="0"/>
          </a:p>
          <a:p>
            <a:r>
              <a:rPr lang="fr-FR" sz="2400" dirty="0" smtClean="0"/>
              <a:t>La pertinence de la téléconsultation doit être appréciée </a:t>
            </a:r>
            <a:r>
              <a:rPr lang="fr-FR" sz="2400" dirty="0"/>
              <a:t>par le </a:t>
            </a:r>
            <a:r>
              <a:rPr lang="fr-FR" sz="2400" dirty="0" smtClean="0"/>
              <a:t>médecin, et doit s’inscrire dans le parcours de soins du patient</a:t>
            </a:r>
          </a:p>
          <a:p>
            <a:r>
              <a:rPr lang="fr-FR" sz="2400" dirty="0" smtClean="0"/>
              <a:t>Tout médecin (libéral ou salarié, généraliste ou spécialiste) peut réaliser une téléconsultation</a:t>
            </a:r>
            <a:endParaRPr lang="fr-FR" sz="2400" dirty="0"/>
          </a:p>
          <a:p>
            <a:r>
              <a:rPr lang="fr-FR" sz="2400" dirty="0" smtClean="0"/>
              <a:t>La </a:t>
            </a:r>
            <a:r>
              <a:rPr lang="fr-FR" sz="2400" dirty="0"/>
              <a:t>téléconsultation et les soins prescrits lors de celle-ci sont pris en charge par l’assurance maladie au même titre que pour une </a:t>
            </a:r>
            <a:r>
              <a:rPr lang="fr-FR" sz="2400" dirty="0" smtClean="0"/>
              <a:t>consultation classique</a:t>
            </a:r>
            <a:endParaRPr lang="fr-FR" sz="2400" dirty="0"/>
          </a:p>
          <a:p>
            <a:r>
              <a:rPr lang="fr-FR" sz="2400" dirty="0" smtClean="0"/>
              <a:t>Doit se faire obligatoirement via une plateforme de visioconférence dédiée et sécurisée (vidéo obligatoire, protection des données).</a:t>
            </a:r>
          </a:p>
          <a:p>
            <a:endParaRPr lang="fr-FR" sz="2400" dirty="0"/>
          </a:p>
          <a:p>
            <a:pPr lvl="1"/>
            <a:endParaRPr lang="fr-FR" sz="1600" dirty="0"/>
          </a:p>
          <a:p>
            <a:pPr lvl="1"/>
            <a:endParaRPr lang="fr-FR" sz="16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-214424" y="50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905256" y="295910"/>
            <a:ext cx="10448544" cy="6562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 smtClean="0"/>
              <a:t>La téléconsultation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9371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94234"/>
            <a:ext cx="10515600" cy="478272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2000" u="sng" dirty="0" smtClean="0"/>
              <a:t>Définition et objectif  </a:t>
            </a:r>
          </a:p>
          <a:p>
            <a:pPr marL="0" indent="0">
              <a:buNone/>
            </a:pPr>
            <a:r>
              <a:rPr lang="fr-FR" sz="2000" dirty="0"/>
              <a:t>Elle a pour objet de permettre </a:t>
            </a:r>
            <a:r>
              <a:rPr lang="fr-FR" sz="2000" dirty="0" smtClean="0"/>
              <a:t>à </a:t>
            </a:r>
            <a:r>
              <a:rPr lang="fr-FR" sz="2000" dirty="0"/>
              <a:t>un professionnel médical de </a:t>
            </a:r>
            <a:r>
              <a:rPr lang="fr-FR" sz="2000" b="1" dirty="0"/>
              <a:t>solliciter à distance l’avis </a:t>
            </a:r>
            <a:r>
              <a:rPr lang="fr-FR" sz="2000" dirty="0"/>
              <a:t>d’un ou de plusieurs autres </a:t>
            </a:r>
            <a:r>
              <a:rPr lang="fr-FR" sz="2000" dirty="0" smtClean="0"/>
              <a:t>professionnels médicaux </a:t>
            </a:r>
            <a:r>
              <a:rPr lang="fr-FR" sz="2000" dirty="0"/>
              <a:t>par le </a:t>
            </a:r>
            <a:r>
              <a:rPr lang="fr-FR" sz="2000" dirty="0" smtClean="0"/>
              <a:t>numérique, en raison de leurs formations ou de leurs compétences particulières, face à une situation médicale donnée</a:t>
            </a:r>
          </a:p>
          <a:p>
            <a:pPr marL="0" indent="0">
              <a:buNone/>
            </a:pPr>
            <a:r>
              <a:rPr lang="fr-FR" sz="2000" dirty="0" smtClean="0"/>
              <a:t>Ex : le </a:t>
            </a:r>
            <a:r>
              <a:rPr lang="fr-FR" sz="2000" dirty="0"/>
              <a:t>médecin généraliste </a:t>
            </a:r>
            <a:r>
              <a:rPr lang="fr-FR" sz="2000" dirty="0" smtClean="0"/>
              <a:t>qui demande un avis au cardiologue pour un patient</a:t>
            </a:r>
            <a:endParaRPr lang="fr-FR" sz="2000" dirty="0"/>
          </a:p>
          <a:p>
            <a:pPr marL="0" indent="0">
              <a:buNone/>
            </a:pPr>
            <a:r>
              <a:rPr lang="fr-FR" sz="2000" dirty="0" smtClean="0"/>
              <a:t>La </a:t>
            </a:r>
            <a:r>
              <a:rPr lang="fr-FR" sz="2000" dirty="0"/>
              <a:t>question posée et la réponse apportée n’interviennent pas forcément de manière </a:t>
            </a:r>
            <a:r>
              <a:rPr lang="fr-FR" sz="2000" dirty="0" smtClean="0"/>
              <a:t>simultanée. 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u="sng" dirty="0"/>
              <a:t>Modalités et cadre </a:t>
            </a:r>
            <a:r>
              <a:rPr lang="fr-FR" sz="2000" u="sng" dirty="0" smtClean="0"/>
              <a:t>légal </a:t>
            </a:r>
            <a:r>
              <a:rPr lang="fr-FR" sz="2000" u="sng" dirty="0"/>
              <a:t> </a:t>
            </a:r>
            <a:endParaRPr lang="fr-FR" sz="2000" u="sng" dirty="0" smtClean="0"/>
          </a:p>
          <a:p>
            <a:r>
              <a:rPr lang="fr-FR" sz="2000" dirty="0" smtClean="0"/>
              <a:t>Disponible pour tous les patients et toutes les situations médicales</a:t>
            </a:r>
          </a:p>
          <a:p>
            <a:r>
              <a:rPr lang="fr-FR" sz="2000" dirty="0" smtClean="0"/>
              <a:t>Tous </a:t>
            </a:r>
            <a:r>
              <a:rPr lang="fr-FR" sz="2000" dirty="0"/>
              <a:t>les professionnels de santé peuvent solliciter l’avis d’un médecin (décret du 3 juin 2021 relatif à la télésanté) ou d’une sage-femme (avenant 5 à la convention nationale) dans le cadre d’un acte de </a:t>
            </a:r>
            <a:r>
              <a:rPr lang="fr-FR" sz="2000" dirty="0" smtClean="0"/>
              <a:t>téléexpertise</a:t>
            </a:r>
            <a:r>
              <a:rPr lang="fr-FR" sz="2000" dirty="0"/>
              <a:t>.</a:t>
            </a:r>
          </a:p>
          <a:p>
            <a:r>
              <a:rPr lang="fr-FR" sz="2000" dirty="0" smtClean="0"/>
              <a:t>Il existe </a:t>
            </a:r>
            <a:r>
              <a:rPr lang="fr-FR" sz="2000" dirty="0"/>
              <a:t>un remboursement de l’acte de </a:t>
            </a:r>
            <a:r>
              <a:rPr lang="fr-FR" sz="2000" b="1" dirty="0"/>
              <a:t>sollicitation d’une téléexpertise</a:t>
            </a:r>
            <a:r>
              <a:rPr lang="fr-FR" sz="2000" dirty="0"/>
              <a:t>, et un remboursement de l’acte de </a:t>
            </a:r>
            <a:r>
              <a:rPr lang="fr-FR" sz="2000" b="1" dirty="0"/>
              <a:t>réponse à une demande de téléexpertise</a:t>
            </a:r>
            <a:r>
              <a:rPr lang="fr-FR" sz="2000" dirty="0"/>
              <a:t>. </a:t>
            </a:r>
            <a:endParaRPr lang="fr-FR" sz="2000" dirty="0" smtClean="0"/>
          </a:p>
          <a:p>
            <a:r>
              <a:rPr lang="fr-FR" sz="2000" b="1" dirty="0" smtClean="0"/>
              <a:t>La</a:t>
            </a:r>
            <a:r>
              <a:rPr lang="fr-FR" sz="2000" dirty="0" smtClean="0"/>
              <a:t> </a:t>
            </a:r>
            <a:r>
              <a:rPr lang="fr-FR" sz="2000" b="1" dirty="0" smtClean="0"/>
              <a:t>téléexpertise n’est pas facturée au patient concerné</a:t>
            </a:r>
            <a:r>
              <a:rPr lang="fr-FR" sz="2000" dirty="0" smtClean="0"/>
              <a:t>. Facturation entre Assurance Maladie et professionnels</a:t>
            </a:r>
            <a:endParaRPr lang="fr-FR" sz="2000" dirty="0"/>
          </a:p>
          <a:p>
            <a:endParaRPr lang="fr-FR" sz="16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-214424" y="50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905256" y="295910"/>
            <a:ext cx="10448544" cy="6562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 smtClean="0"/>
              <a:t>La téléexpertise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16104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05256" y="1162843"/>
            <a:ext cx="10895092" cy="529627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2000" u="sng" dirty="0" smtClean="0"/>
              <a:t>Définition et </a:t>
            </a:r>
            <a:r>
              <a:rPr lang="fr-FR" sz="2000" u="sng" dirty="0"/>
              <a:t>o</a:t>
            </a:r>
            <a:r>
              <a:rPr lang="fr-FR" sz="2000" u="sng" dirty="0" smtClean="0"/>
              <a:t>bjectif </a:t>
            </a:r>
          </a:p>
          <a:p>
            <a:r>
              <a:rPr lang="fr-FR" sz="2000" dirty="0" smtClean="0"/>
              <a:t>Elle a pour objet de permettre à </a:t>
            </a:r>
            <a:r>
              <a:rPr lang="fr-FR" sz="2000" dirty="0"/>
              <a:t>un professionnel médical </a:t>
            </a:r>
            <a:r>
              <a:rPr lang="fr-FR" sz="2000" b="1" dirty="0"/>
              <a:t>d’interpréter à distance</a:t>
            </a:r>
            <a:r>
              <a:rPr lang="fr-FR" sz="2000" dirty="0"/>
              <a:t>, grâce à l’utilisation d’un dispositif médical </a:t>
            </a:r>
            <a:r>
              <a:rPr lang="fr-FR" sz="2000" dirty="0" smtClean="0"/>
              <a:t>numérique (DMN), </a:t>
            </a:r>
            <a:r>
              <a:rPr lang="fr-FR" sz="2000" dirty="0"/>
              <a:t>les données de santé du patient recueillies sur son lieu de vie </a:t>
            </a:r>
            <a:r>
              <a:rPr lang="fr-FR" sz="2000" dirty="0" smtClean="0"/>
              <a:t>(++ suivi médical) et </a:t>
            </a:r>
            <a:r>
              <a:rPr lang="fr-FR" sz="2000" dirty="0"/>
              <a:t>de prendre des décisions relatives à sa prise en charge</a:t>
            </a:r>
            <a:r>
              <a:rPr lang="fr-FR" sz="2000" dirty="0" smtClean="0"/>
              <a:t>.</a:t>
            </a:r>
            <a:r>
              <a:rPr lang="fr-FR" sz="2000" dirty="0"/>
              <a:t> </a:t>
            </a:r>
            <a:endParaRPr lang="fr-FR" sz="2000" dirty="0" smtClean="0"/>
          </a:p>
          <a:p>
            <a:r>
              <a:rPr lang="fr-FR" sz="2000" dirty="0" smtClean="0"/>
              <a:t>Un suivi régulier d’indicateurs cliniques ou biologiques permet </a:t>
            </a:r>
            <a:r>
              <a:rPr lang="fr-FR" sz="2000" b="1" dirty="0" smtClean="0"/>
              <a:t>d’adapter si besoin la prise en charge au plus tôt </a:t>
            </a:r>
            <a:r>
              <a:rPr lang="fr-FR" sz="2000" dirty="0" smtClean="0"/>
              <a:t>et </a:t>
            </a:r>
            <a:r>
              <a:rPr lang="fr-FR" sz="2000" b="1" dirty="0" smtClean="0"/>
              <a:t>mieux suivre l’évolution de la maladie</a:t>
            </a:r>
          </a:p>
          <a:p>
            <a:r>
              <a:rPr lang="fr-FR" sz="2000" dirty="0" smtClean="0"/>
              <a:t>Ex DMN : moniteurs de télésurveillance de la pression artérielle, de la glycémie, montres connectées, applications etc…</a:t>
            </a:r>
          </a:p>
          <a:p>
            <a:endParaRPr lang="fr-FR" sz="2000" dirty="0" smtClean="0"/>
          </a:p>
          <a:p>
            <a:pPr marL="0" indent="0">
              <a:buNone/>
            </a:pPr>
            <a:r>
              <a:rPr lang="fr-FR" sz="2000" u="sng" dirty="0" smtClean="0"/>
              <a:t>Modalités et cadre légal</a:t>
            </a:r>
          </a:p>
          <a:p>
            <a:r>
              <a:rPr lang="fr-FR" sz="2000" dirty="0" smtClean="0"/>
              <a:t>Applicable pour </a:t>
            </a:r>
            <a:r>
              <a:rPr lang="fr-FR" sz="2000" dirty="0"/>
              <a:t>tout patient dont la prise en charge nécessite une période de suivi </a:t>
            </a:r>
            <a:r>
              <a:rPr lang="fr-FR" sz="2000" dirty="0" smtClean="0"/>
              <a:t>médical.</a:t>
            </a:r>
          </a:p>
          <a:p>
            <a:r>
              <a:rPr lang="fr-FR" sz="2000" dirty="0" smtClean="0"/>
              <a:t>Elle </a:t>
            </a:r>
            <a:r>
              <a:rPr lang="fr-FR" sz="2000" dirty="0"/>
              <a:t>est particulièrement adaptée aux personnes à risque d’hospitalisation ou de complication de leur maladie (pathologies chroniques, sortie d’hospitalisation </a:t>
            </a:r>
            <a:r>
              <a:rPr lang="fr-FR" sz="2000" dirty="0" smtClean="0"/>
              <a:t>etc.).</a:t>
            </a:r>
          </a:p>
          <a:p>
            <a:r>
              <a:rPr lang="fr-FR" sz="2000" dirty="0" smtClean="0"/>
              <a:t>L’opérateur de télésurveillance est le professionnel médical, la structure ou l’équipe de professionnels de santé qui assure le suivi médical.</a:t>
            </a:r>
          </a:p>
          <a:p>
            <a:r>
              <a:rPr lang="fr-FR" sz="2000" dirty="0" smtClean="0"/>
              <a:t>L’enregistrement et la transmission des données peuvent être automatisés ou réalisés par le patient lui-même ou par un professionnel de santé</a:t>
            </a:r>
          </a:p>
          <a:p>
            <a:r>
              <a:rPr lang="fr-FR" sz="2000" dirty="0" smtClean="0"/>
              <a:t>Les outils numériques doivent respecter les exigences de sécurité numérique (Règlement Général sur la Protection des Données)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-214424" y="50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905256" y="295910"/>
            <a:ext cx="10448544" cy="6562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 smtClean="0"/>
              <a:t>La télésurveillance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89213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u="sng" dirty="0" smtClean="0"/>
              <a:t>Définitions et objectif </a:t>
            </a:r>
          </a:p>
          <a:p>
            <a:r>
              <a:rPr lang="fr-FR" sz="2400" dirty="0" smtClean="0"/>
              <a:t>Permet </a:t>
            </a:r>
            <a:r>
              <a:rPr lang="fr-FR" sz="2400" dirty="0"/>
              <a:t>à un professionnel médical d’assister à distance un </a:t>
            </a:r>
            <a:r>
              <a:rPr lang="fr-FR" sz="2400" dirty="0" smtClean="0"/>
              <a:t>autre professionnel de santé </a:t>
            </a:r>
            <a:r>
              <a:rPr lang="fr-FR" sz="2400" dirty="0"/>
              <a:t>dans la réalisation d’un </a:t>
            </a:r>
            <a:r>
              <a:rPr lang="fr-FR" sz="2400" dirty="0" smtClean="0"/>
              <a:t>acte</a:t>
            </a:r>
          </a:p>
          <a:p>
            <a:r>
              <a:rPr lang="fr-FR" sz="2400" dirty="0" smtClean="0"/>
              <a:t>Par </a:t>
            </a:r>
            <a:r>
              <a:rPr lang="fr-FR" sz="2400" dirty="0"/>
              <a:t>exemple téléassistance entre un infirmier libéral au domicile du patient et un centre expert hospitalier. </a:t>
            </a:r>
            <a:endParaRPr lang="fr-FR" sz="2400" dirty="0" smtClean="0"/>
          </a:p>
          <a:p>
            <a:endParaRPr lang="fr-FR" sz="2400" dirty="0"/>
          </a:p>
          <a:p>
            <a:pPr marL="0" indent="0">
              <a:buNone/>
            </a:pPr>
            <a:r>
              <a:rPr lang="fr-FR" sz="2400" u="sng" dirty="0" smtClean="0"/>
              <a:t>Modalités</a:t>
            </a:r>
          </a:p>
          <a:p>
            <a:r>
              <a:rPr lang="fr-FR" sz="2400" dirty="0" smtClean="0"/>
              <a:t>Pas de cadre réglementaire clairement défini, pas de réglementation pour le remboursement 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-214424" y="50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905256" y="295910"/>
            <a:ext cx="10448544" cy="6562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 smtClean="0"/>
              <a:t>La téléassistance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01630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2400" u="sng" dirty="0" smtClean="0"/>
              <a:t>Définition et objectif </a:t>
            </a:r>
          </a:p>
          <a:p>
            <a:r>
              <a:rPr lang="fr-FR" sz="2400" dirty="0" smtClean="0"/>
              <a:t>Acte </a:t>
            </a:r>
            <a:r>
              <a:rPr lang="fr-FR" sz="2400" dirty="0"/>
              <a:t>médical de télémédecine pratiqué au téléphone par des médecins </a:t>
            </a:r>
            <a:r>
              <a:rPr lang="fr-FR" sz="2400" dirty="0" smtClean="0"/>
              <a:t>régulateurs</a:t>
            </a:r>
          </a:p>
          <a:p>
            <a:r>
              <a:rPr lang="fr-FR" sz="2400" dirty="0" smtClean="0"/>
              <a:t>Le médecin régulateur détermine et déclenche la réponse la mieux adaptée à l’état du patient, puis, si nécessaire oriente directement le patient vers une unité d’hospitalisation appropriée.</a:t>
            </a:r>
          </a:p>
          <a:p>
            <a:endParaRPr lang="fr-FR" sz="2400" dirty="0" smtClean="0"/>
          </a:p>
          <a:p>
            <a:pPr marL="0" indent="0">
              <a:buNone/>
            </a:pPr>
            <a:r>
              <a:rPr lang="fr-FR" sz="2400" u="sng" dirty="0" smtClean="0"/>
              <a:t>Modalités et cadre légal</a:t>
            </a:r>
          </a:p>
          <a:p>
            <a:r>
              <a:rPr lang="fr-FR" sz="2400" dirty="0" smtClean="0"/>
              <a:t>Se fait au </a:t>
            </a:r>
            <a:r>
              <a:rPr lang="fr-FR" sz="2400" dirty="0"/>
              <a:t>sein d’une structure dédiée, le Samu–centre 15 ou centre de réponse et de régulation des appels (CRRA), implantée au </a:t>
            </a:r>
            <a:r>
              <a:rPr lang="fr-FR" sz="2400" dirty="0" smtClean="0"/>
              <a:t>cœur </a:t>
            </a:r>
            <a:r>
              <a:rPr lang="fr-FR" sz="2400" dirty="0"/>
              <a:t>du secteur des urgences d’un hôpital.</a:t>
            </a:r>
            <a:endParaRPr lang="fr-FR" sz="2400" dirty="0" smtClean="0"/>
          </a:p>
          <a:p>
            <a:r>
              <a:rPr lang="fr-FR" sz="2400" dirty="0" smtClean="0"/>
              <a:t>Place croissante dans la gestion des urgences </a:t>
            </a:r>
            <a:r>
              <a:rPr lang="fr-FR" sz="2400" dirty="0" err="1" smtClean="0"/>
              <a:t>préhospitalières</a:t>
            </a:r>
            <a:r>
              <a:rPr lang="fr-FR" sz="2400" dirty="0" smtClean="0"/>
              <a:t> : En </a:t>
            </a:r>
            <a:r>
              <a:rPr lang="fr-FR" sz="2400" dirty="0"/>
              <a:t>2019, 105 SAMU Centre 15 ont répondu à 40 000 appels par </a:t>
            </a:r>
            <a:r>
              <a:rPr lang="fr-FR" sz="2400" dirty="0" smtClean="0"/>
              <a:t>jour</a:t>
            </a:r>
            <a:endParaRPr lang="fr-FR" sz="14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-214424" y="50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905256" y="295910"/>
            <a:ext cx="10448544" cy="6562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 smtClean="0"/>
              <a:t>La régulation médicale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12505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5107" y="2738013"/>
            <a:ext cx="11162923" cy="90685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dirty="0"/>
              <a:t>2</a:t>
            </a:r>
            <a:r>
              <a:rPr lang="fr-FR" sz="2400" dirty="0" smtClean="0"/>
              <a:t>) Maisons de santé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60764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39500"/>
            <a:ext cx="10515600" cy="4961299"/>
          </a:xfrm>
        </p:spPr>
        <p:txBody>
          <a:bodyPr>
            <a:normAutofit fontScale="92500" lnSpcReduction="20000"/>
          </a:bodyPr>
          <a:lstStyle/>
          <a:p>
            <a:r>
              <a:rPr lang="fr-FR" sz="2400" dirty="0" smtClean="0"/>
              <a:t>Structures </a:t>
            </a:r>
            <a:r>
              <a:rPr lang="fr-FR" sz="2400" dirty="0"/>
              <a:t>pluri professionnelles dotées de la personnalité morale et constituées entre professionnels médicaux, auxiliaires médicaux ou pharmaciens </a:t>
            </a:r>
          </a:p>
          <a:p>
            <a:r>
              <a:rPr lang="fr-FR" sz="2400" dirty="0" smtClean="0"/>
              <a:t>Se développent </a:t>
            </a:r>
            <a:r>
              <a:rPr lang="fr-FR" sz="2400" dirty="0"/>
              <a:t>depuis 2008 </a:t>
            </a:r>
          </a:p>
          <a:p>
            <a:r>
              <a:rPr lang="fr-FR" sz="2400" dirty="0"/>
              <a:t>Conçues pour répondre aux attentes des professionnels de santé libéraux: </a:t>
            </a:r>
            <a:endParaRPr lang="fr-FR" sz="2400" dirty="0" smtClean="0"/>
          </a:p>
          <a:p>
            <a:pPr lvl="1"/>
            <a:r>
              <a:rPr lang="fr-FR" sz="2000" dirty="0" smtClean="0"/>
              <a:t>Objectif d’amélioration </a:t>
            </a:r>
            <a:r>
              <a:rPr lang="fr-FR" sz="2000" dirty="0"/>
              <a:t>de la qualité de prise en charge des </a:t>
            </a:r>
            <a:r>
              <a:rPr lang="fr-FR" sz="2000" dirty="0" smtClean="0"/>
              <a:t>patients</a:t>
            </a:r>
          </a:p>
          <a:p>
            <a:pPr lvl="1"/>
            <a:r>
              <a:rPr lang="fr-FR" sz="2000" dirty="0" smtClean="0"/>
              <a:t>Objectif d’amélioration </a:t>
            </a:r>
            <a:r>
              <a:rPr lang="fr-FR" sz="2000" dirty="0"/>
              <a:t>de l’attractivité des zones </a:t>
            </a:r>
            <a:r>
              <a:rPr lang="fr-FR" sz="2000" dirty="0" smtClean="0"/>
              <a:t>sous-denses</a:t>
            </a:r>
          </a:p>
          <a:p>
            <a:pPr lvl="1"/>
            <a:r>
              <a:rPr lang="fr-FR" sz="2000" dirty="0" smtClean="0"/>
              <a:t>Objectif de maintien </a:t>
            </a:r>
            <a:r>
              <a:rPr lang="fr-FR" sz="2000" dirty="0"/>
              <a:t>des services publics de santé de </a:t>
            </a:r>
            <a:r>
              <a:rPr lang="fr-FR" sz="2000" dirty="0" smtClean="0"/>
              <a:t>proximité</a:t>
            </a:r>
          </a:p>
          <a:p>
            <a:pPr lvl="1"/>
            <a:endParaRPr lang="fr-FR" sz="2000" dirty="0"/>
          </a:p>
          <a:p>
            <a:r>
              <a:rPr lang="fr-FR" sz="2400" dirty="0" smtClean="0"/>
              <a:t>Regroupement de professionnels de santé, sur un même site ou non. </a:t>
            </a:r>
          </a:p>
          <a:p>
            <a:r>
              <a:rPr lang="fr-FR" sz="2400" dirty="0"/>
              <a:t>F</a:t>
            </a:r>
            <a:r>
              <a:rPr lang="fr-FR" sz="2400" dirty="0" smtClean="0"/>
              <a:t>édéré </a:t>
            </a:r>
            <a:r>
              <a:rPr lang="fr-FR" sz="2400" dirty="0"/>
              <a:t>autour d’un projet de santé avec exercice coordonné </a:t>
            </a:r>
            <a:r>
              <a:rPr lang="fr-FR" sz="2400" dirty="0" smtClean="0"/>
              <a:t>: </a:t>
            </a:r>
          </a:p>
          <a:p>
            <a:pPr lvl="1"/>
            <a:r>
              <a:rPr lang="fr-FR" sz="2000" dirty="0" smtClean="0"/>
              <a:t>Assurent </a:t>
            </a:r>
            <a:r>
              <a:rPr lang="fr-FR" sz="2000" dirty="0"/>
              <a:t>des activités de soins sans hébergement </a:t>
            </a:r>
            <a:endParaRPr lang="fr-FR" sz="2000" dirty="0" smtClean="0"/>
          </a:p>
          <a:p>
            <a:pPr lvl="1"/>
            <a:r>
              <a:rPr lang="fr-FR" sz="2000" dirty="0" smtClean="0"/>
              <a:t>Participent </a:t>
            </a:r>
            <a:r>
              <a:rPr lang="fr-FR" sz="2000" dirty="0"/>
              <a:t>à des actions de santé publique, de prévention, d’éducation pour la santé ainsi qu’à des actions sociales</a:t>
            </a:r>
            <a:r>
              <a:rPr lang="fr-FR" sz="2000" dirty="0" smtClean="0"/>
              <a:t>.</a:t>
            </a:r>
          </a:p>
          <a:p>
            <a:pPr lvl="1"/>
            <a:endParaRPr lang="fr-FR" sz="2000" dirty="0"/>
          </a:p>
          <a:p>
            <a:r>
              <a:rPr lang="fr-FR" sz="2400" dirty="0"/>
              <a:t>Pour qu’une maison de santé puisse être mise en place, il faut qu’il y ait au moins </a:t>
            </a:r>
            <a:r>
              <a:rPr lang="fr-FR" sz="2400" b="1" dirty="0"/>
              <a:t>deux médecins généralistes</a:t>
            </a:r>
            <a:r>
              <a:rPr lang="fr-FR" sz="2400" dirty="0"/>
              <a:t> et un </a:t>
            </a:r>
            <a:r>
              <a:rPr lang="fr-FR" sz="2400" b="1" dirty="0"/>
              <a:t>paramédical</a:t>
            </a:r>
          </a:p>
          <a:p>
            <a:pPr marL="0" indent="0">
              <a:buNone/>
            </a:pPr>
            <a:endParaRPr lang="fr-FR" sz="24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-214424" y="50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905256" y="295910"/>
            <a:ext cx="10448544" cy="6562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 smtClean="0"/>
              <a:t>Les Maisons de Santé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29140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u="sng" dirty="0" smtClean="0"/>
              <a:t>Objectifs</a:t>
            </a:r>
            <a:r>
              <a:rPr lang="fr-FR" sz="2400" u="sng" dirty="0"/>
              <a:t>: </a:t>
            </a:r>
          </a:p>
          <a:p>
            <a:pPr lvl="1"/>
            <a:r>
              <a:rPr lang="fr-FR" dirty="0"/>
              <a:t>Optimiser le temps de travail des professionnels de santé</a:t>
            </a:r>
          </a:p>
          <a:p>
            <a:pPr lvl="1"/>
            <a:r>
              <a:rPr lang="fr-FR" dirty="0"/>
              <a:t>Mutualiser les frais </a:t>
            </a:r>
          </a:p>
          <a:p>
            <a:pPr lvl="1"/>
            <a:r>
              <a:rPr lang="fr-FR" dirty="0"/>
              <a:t>Améliorer l’attractivité des zones </a:t>
            </a:r>
            <a:r>
              <a:rPr lang="fr-FR" dirty="0" err="1" smtClean="0"/>
              <a:t>sous-dotées</a:t>
            </a:r>
            <a:r>
              <a:rPr lang="fr-FR" dirty="0" smtClean="0"/>
              <a:t> (incitations financières avec meilleure rémunération des professionnels en MSP)</a:t>
            </a:r>
            <a:endParaRPr lang="fr-FR" dirty="0"/>
          </a:p>
          <a:p>
            <a:pPr lvl="1"/>
            <a:r>
              <a:rPr lang="fr-FR" dirty="0"/>
              <a:t>Offrir de meilleurs soins de </a:t>
            </a:r>
            <a:r>
              <a:rPr lang="fr-FR" dirty="0" smtClean="0"/>
              <a:t>proximité</a:t>
            </a:r>
          </a:p>
          <a:p>
            <a:pPr lvl="1"/>
            <a:endParaRPr lang="fr-FR" dirty="0"/>
          </a:p>
          <a:p>
            <a:pPr marL="0" indent="0">
              <a:buNone/>
            </a:pPr>
            <a:r>
              <a:rPr lang="fr-FR" sz="2400" u="sng" dirty="0"/>
              <a:t>Cadre </a:t>
            </a:r>
            <a:r>
              <a:rPr lang="fr-FR" sz="2400" u="sng" dirty="0" smtClean="0"/>
              <a:t>légal </a:t>
            </a:r>
            <a:r>
              <a:rPr lang="fr-FR" sz="2400" u="sng" dirty="0"/>
              <a:t>: </a:t>
            </a:r>
            <a:endParaRPr lang="fr-FR" sz="2400" u="sng" dirty="0" smtClean="0"/>
          </a:p>
          <a:p>
            <a:pPr marL="0" indent="0">
              <a:buNone/>
            </a:pPr>
            <a:r>
              <a:rPr lang="fr-FR" sz="2400" dirty="0"/>
              <a:t>Contrat pluriannuel d’objectifs et de moyens établi avec </a:t>
            </a:r>
            <a:r>
              <a:rPr lang="fr-FR" sz="2400" b="1" dirty="0"/>
              <a:t>l’agence régionale de santé </a:t>
            </a:r>
            <a:r>
              <a:rPr lang="fr-FR" sz="2400" dirty="0"/>
              <a:t>(ARS) qui conditionne le versement d’une aide financière par l’agence</a:t>
            </a:r>
            <a:r>
              <a:rPr lang="fr-FR" sz="2400" dirty="0" smtClean="0"/>
              <a:t>.</a:t>
            </a:r>
            <a:endParaRPr lang="fr-FR" sz="2400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-214424" y="50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905256" y="295910"/>
            <a:ext cx="10448544" cy="6562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 smtClean="0"/>
              <a:t>Les Maisons de Santé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28887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1925" y="1720849"/>
            <a:ext cx="283845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dirty="0"/>
              <a:t>En juin </a:t>
            </a:r>
            <a:r>
              <a:rPr lang="fr-FR" sz="2000" dirty="0" smtClean="0"/>
              <a:t>2021 :</a:t>
            </a:r>
          </a:p>
          <a:p>
            <a:r>
              <a:rPr lang="fr-FR" sz="2000" dirty="0"/>
              <a:t> </a:t>
            </a:r>
            <a:r>
              <a:rPr lang="fr-FR" sz="2000" b="1" dirty="0"/>
              <a:t>1889</a:t>
            </a:r>
            <a:r>
              <a:rPr lang="fr-FR" sz="2000" dirty="0"/>
              <a:t> maisons en </a:t>
            </a:r>
            <a:r>
              <a:rPr lang="fr-FR" sz="2000" dirty="0" smtClean="0"/>
              <a:t>fonctionnement</a:t>
            </a:r>
          </a:p>
          <a:p>
            <a:r>
              <a:rPr lang="fr-FR" sz="2000" b="1" dirty="0" smtClean="0"/>
              <a:t>366</a:t>
            </a:r>
            <a:r>
              <a:rPr lang="fr-FR" sz="2000" dirty="0"/>
              <a:t> maisons en projets étaient recensées</a:t>
            </a:r>
            <a:endParaRPr lang="fr-FR" sz="20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-214424" y="50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905256" y="295910"/>
            <a:ext cx="10448544" cy="6562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 smtClean="0"/>
              <a:t>Les Maisons de Santé</a:t>
            </a:r>
            <a:endParaRPr lang="fr-FR" sz="28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9785" y="1269044"/>
            <a:ext cx="8292576" cy="525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0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Système de santé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13229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« </a:t>
            </a:r>
            <a:r>
              <a:rPr lang="fr-FR" b="1" dirty="0" smtClean="0"/>
              <a:t>Ensemble des </a:t>
            </a:r>
            <a:r>
              <a:rPr lang="fr-FR" b="1" dirty="0"/>
              <a:t>organisations, des institutions et des ressources dont le but est d’améliorer, maintenir ou restaurer </a:t>
            </a:r>
            <a:r>
              <a:rPr lang="fr-FR" b="1" dirty="0" smtClean="0"/>
              <a:t>la </a:t>
            </a:r>
            <a:r>
              <a:rPr lang="fr-FR" b="1" dirty="0"/>
              <a:t>santé</a:t>
            </a:r>
            <a:r>
              <a:rPr lang="fr-FR" dirty="0"/>
              <a:t> […]. </a:t>
            </a:r>
          </a:p>
          <a:p>
            <a:pPr marL="0" indent="0" algn="r">
              <a:buNone/>
            </a:pPr>
            <a:r>
              <a:rPr lang="fr-FR" dirty="0" smtClean="0"/>
              <a:t>Définition OMS</a:t>
            </a:r>
          </a:p>
          <a:p>
            <a:pPr marL="0" indent="0">
              <a:buNone/>
            </a:pPr>
            <a:endParaRPr lang="fr-FR" dirty="0"/>
          </a:p>
          <a:p>
            <a:pPr marL="0" indent="0" algn="r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715094" y="3389826"/>
            <a:ext cx="4716965" cy="2899854"/>
          </a:xfrm>
          <a:prstGeom prst="rect">
            <a:avLst/>
          </a:prstGeom>
        </p:spPr>
        <p:txBody>
          <a:bodyPr vert="horz" wrap="none" lIns="91440" tIns="45720" rIns="91440" bIns="45720" rtlCol="0">
            <a:normAutofit fontScale="85000" lnSpcReduction="20000"/>
          </a:bodyPr>
          <a:lstStyle/>
          <a:p>
            <a:pPr algn="ctr"/>
            <a:r>
              <a:rPr lang="fr-FR" sz="2600" b="1" dirty="0" smtClean="0">
                <a:solidFill>
                  <a:srgbClr val="0070C0"/>
                </a:solidFill>
              </a:rPr>
              <a:t>Objectifs</a:t>
            </a:r>
          </a:p>
          <a:p>
            <a:pPr algn="ctr"/>
            <a:endParaRPr lang="fr-FR" sz="2000" dirty="0" smtClean="0">
              <a:solidFill>
                <a:srgbClr val="0070C0"/>
              </a:solidFill>
            </a:endParaRPr>
          </a:p>
          <a:p>
            <a:pPr algn="ctr"/>
            <a:endParaRPr lang="fr-FR" sz="2000" dirty="0" smtClean="0">
              <a:solidFill>
                <a:srgbClr val="0070C0"/>
              </a:solidFill>
            </a:endParaRPr>
          </a:p>
          <a:p>
            <a:pPr algn="ctr"/>
            <a:r>
              <a:rPr lang="fr-FR" sz="2600" dirty="0" smtClean="0">
                <a:solidFill>
                  <a:srgbClr val="0070C0"/>
                </a:solidFill>
              </a:rPr>
              <a:t>Améliorer la santé des individus</a:t>
            </a:r>
          </a:p>
          <a:p>
            <a:pPr algn="ctr"/>
            <a:endParaRPr lang="fr-FR" sz="2600" dirty="0">
              <a:solidFill>
                <a:srgbClr val="0070C0"/>
              </a:solidFill>
            </a:endParaRPr>
          </a:p>
          <a:p>
            <a:pPr algn="ctr"/>
            <a:r>
              <a:rPr lang="fr-FR" sz="2600" dirty="0" smtClean="0">
                <a:solidFill>
                  <a:srgbClr val="0070C0"/>
                </a:solidFill>
              </a:rPr>
              <a:t>Accès à des soins de qualité et sûrs</a:t>
            </a:r>
          </a:p>
          <a:p>
            <a:pPr algn="ctr"/>
            <a:endParaRPr lang="fr-FR" sz="2600" dirty="0">
              <a:solidFill>
                <a:srgbClr val="0070C0"/>
              </a:solidFill>
            </a:endParaRPr>
          </a:p>
          <a:p>
            <a:pPr algn="ctr"/>
            <a:r>
              <a:rPr lang="fr-FR" sz="2600" dirty="0" smtClean="0">
                <a:solidFill>
                  <a:srgbClr val="0070C0"/>
                </a:solidFill>
              </a:rPr>
              <a:t>Assurer l’équité de l’accès au soins</a:t>
            </a:r>
          </a:p>
          <a:p>
            <a:pPr algn="ctr"/>
            <a:endParaRPr lang="fr-FR" sz="2600" dirty="0" smtClean="0">
              <a:solidFill>
                <a:srgbClr val="0070C0"/>
              </a:solidFill>
            </a:endParaRPr>
          </a:p>
          <a:p>
            <a:pPr algn="ctr"/>
            <a:r>
              <a:rPr lang="fr-FR" sz="2600" dirty="0" smtClean="0">
                <a:solidFill>
                  <a:srgbClr val="0070C0"/>
                </a:solidFill>
              </a:rPr>
              <a:t>Efficience /soutenabilité du système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621" y="3423654"/>
            <a:ext cx="1219200" cy="12192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2201" y="4976427"/>
            <a:ext cx="998240" cy="99824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805" y="3496765"/>
            <a:ext cx="931168" cy="93116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32564" y="4602602"/>
            <a:ext cx="747650" cy="747650"/>
          </a:xfrm>
          <a:prstGeom prst="rect">
            <a:avLst/>
          </a:prstGeom>
        </p:spPr>
      </p:pic>
      <p:sp>
        <p:nvSpPr>
          <p:cNvPr id="9" name="Ellipse 8"/>
          <p:cNvSpPr/>
          <p:nvPr/>
        </p:nvSpPr>
        <p:spPr>
          <a:xfrm>
            <a:off x="5801525" y="3027610"/>
            <a:ext cx="3600400" cy="35283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6326777" y="5961379"/>
            <a:ext cx="1661120" cy="128649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/>
            <a:r>
              <a:rPr lang="fr-FR" sz="1600" dirty="0" smtClean="0">
                <a:solidFill>
                  <a:srgbClr val="0070C0"/>
                </a:solidFill>
              </a:rPr>
              <a:t>Professionnels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7522313" y="5372744"/>
            <a:ext cx="1661120" cy="37371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/>
            <a:r>
              <a:rPr lang="fr-FR" sz="1600" dirty="0" smtClean="0">
                <a:solidFill>
                  <a:srgbClr val="0070C0"/>
                </a:solidFill>
              </a:rPr>
              <a:t>Autres ressources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863661" y="4474449"/>
            <a:ext cx="1661120" cy="37371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/>
            <a:r>
              <a:rPr lang="fr-FR" sz="1600" dirty="0" smtClean="0">
                <a:solidFill>
                  <a:srgbClr val="0070C0"/>
                </a:solidFill>
              </a:rPr>
              <a:t>Institutions</a:t>
            </a:r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4356956" y="3544577"/>
            <a:ext cx="1692299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4593231" y="3116632"/>
            <a:ext cx="1270430" cy="340506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85000" lnSpcReduction="20000"/>
          </a:bodyPr>
          <a:lstStyle/>
          <a:p>
            <a:pPr algn="ctr"/>
            <a:r>
              <a:rPr lang="fr-FR" sz="2400" dirty="0" smtClean="0"/>
              <a:t>Moyens</a:t>
            </a:r>
          </a:p>
        </p:txBody>
      </p:sp>
    </p:spTree>
    <p:extLst>
      <p:ext uri="{BB962C8B-B14F-4D97-AF65-F5344CB8AC3E}">
        <p14:creationId xmlns:p14="http://schemas.microsoft.com/office/powerpoint/2010/main" val="58466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46163" y="1824038"/>
            <a:ext cx="10515600" cy="1747837"/>
          </a:xfrm>
        </p:spPr>
        <p:txBody>
          <a:bodyPr>
            <a:normAutofit/>
          </a:bodyPr>
          <a:lstStyle/>
          <a:p>
            <a:r>
              <a:rPr lang="fr-FR" sz="3600" dirty="0" smtClean="0"/>
              <a:t>Merci pour votre attention	</a:t>
            </a:r>
            <a:endParaRPr lang="fr-FR" sz="3600" dirty="0"/>
          </a:p>
        </p:txBody>
      </p:sp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625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Système de santé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5580888" cy="4351338"/>
          </a:xfrm>
        </p:spPr>
        <p:txBody>
          <a:bodyPr>
            <a:normAutofit/>
          </a:bodyPr>
          <a:lstStyle/>
          <a:p>
            <a:endParaRPr lang="fr-FR" dirty="0"/>
          </a:p>
          <a:p>
            <a:r>
              <a:rPr lang="fr-FR" dirty="0" smtClean="0"/>
              <a:t>Articulé autour de quatre grandes composantes</a:t>
            </a:r>
            <a:endParaRPr lang="fr-FR" dirty="0"/>
          </a:p>
          <a:p>
            <a:pPr lvl="1"/>
            <a:r>
              <a:rPr lang="fr-FR" dirty="0" smtClean="0"/>
              <a:t>La demande </a:t>
            </a:r>
          </a:p>
          <a:p>
            <a:pPr lvl="1"/>
            <a:r>
              <a:rPr lang="fr-FR" dirty="0" smtClean="0"/>
              <a:t>L’offre</a:t>
            </a:r>
            <a:endParaRPr lang="fr-FR" dirty="0"/>
          </a:p>
          <a:p>
            <a:pPr lvl="1"/>
            <a:r>
              <a:rPr lang="fr-FR" dirty="0" smtClean="0"/>
              <a:t>La politique = </a:t>
            </a:r>
            <a:r>
              <a:rPr lang="fr-FR" dirty="0"/>
              <a:t>pilotage et </a:t>
            </a:r>
            <a:r>
              <a:rPr lang="fr-FR" dirty="0" smtClean="0"/>
              <a:t>régulation </a:t>
            </a:r>
          </a:p>
          <a:p>
            <a:pPr lvl="1"/>
            <a:r>
              <a:rPr lang="fr-FR" dirty="0" smtClean="0"/>
              <a:t>Le financement</a:t>
            </a:r>
            <a:endParaRPr lang="fr-FR" dirty="0"/>
          </a:p>
          <a:p>
            <a:pPr lvl="1"/>
            <a:endParaRPr lang="fr-FR" dirty="0" smtClean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153055959"/>
              </p:ext>
            </p:extLst>
          </p:nvPr>
        </p:nvGraphicFramePr>
        <p:xfrm>
          <a:off x="5872480" y="1825625"/>
          <a:ext cx="6252464" cy="39071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Ellipse 7"/>
          <p:cNvSpPr/>
          <p:nvPr/>
        </p:nvSpPr>
        <p:spPr>
          <a:xfrm>
            <a:off x="6766560" y="3206748"/>
            <a:ext cx="1490472" cy="114495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259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Offre de soins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997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Quels sont les éléments de l’offre de soins ?</a:t>
            </a:r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Ensemble des </a:t>
            </a:r>
            <a:r>
              <a:rPr lang="fr-FR" dirty="0"/>
              <a:t>biens et services fournis à la population dans le but d’améliorer sa santé</a:t>
            </a:r>
          </a:p>
          <a:p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905256" y="3124073"/>
            <a:ext cx="3337560" cy="18089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Soins ambulatoires</a:t>
            </a:r>
            <a:endParaRPr lang="fr-FR" sz="2800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4460748" y="3124073"/>
            <a:ext cx="3337560" cy="18089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Soins hospitaliers</a:t>
            </a:r>
          </a:p>
          <a:p>
            <a:pPr algn="ctr"/>
            <a:r>
              <a:rPr lang="fr-FR" sz="2000" dirty="0" smtClean="0"/>
              <a:t>(établissements de santé)</a:t>
            </a:r>
            <a:endParaRPr lang="fr-FR" sz="2000" dirty="0"/>
          </a:p>
        </p:txBody>
      </p:sp>
      <p:sp>
        <p:nvSpPr>
          <p:cNvPr id="6" name="Rectangle 5"/>
          <p:cNvSpPr/>
          <p:nvPr/>
        </p:nvSpPr>
        <p:spPr>
          <a:xfrm>
            <a:off x="905256" y="5067935"/>
            <a:ext cx="10448544" cy="6562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Professionnels de santé</a:t>
            </a:r>
            <a:endParaRPr lang="fr-FR" sz="2800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8016240" y="3124073"/>
            <a:ext cx="3337560" cy="180892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Soins en structures médico-sociales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29383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39702"/>
            <a:ext cx="10515600" cy="5231219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Métiers réglementés </a:t>
            </a:r>
            <a:r>
              <a:rPr lang="fr-FR" dirty="0"/>
              <a:t>par le C</a:t>
            </a:r>
            <a:r>
              <a:rPr lang="fr-FR" dirty="0" smtClean="0"/>
              <a:t>ode </a:t>
            </a:r>
            <a:r>
              <a:rPr lang="fr-FR" dirty="0"/>
              <a:t>de Santé </a:t>
            </a:r>
            <a:r>
              <a:rPr lang="fr-FR" dirty="0" smtClean="0"/>
              <a:t>Publique</a:t>
            </a:r>
          </a:p>
          <a:p>
            <a:endParaRPr lang="fr-FR" dirty="0"/>
          </a:p>
          <a:p>
            <a:r>
              <a:rPr lang="fr-FR" dirty="0" smtClean="0"/>
              <a:t>Professions organisées </a:t>
            </a:r>
          </a:p>
          <a:p>
            <a:pPr lvl="1"/>
            <a:r>
              <a:rPr lang="fr-FR" dirty="0"/>
              <a:t>7</a:t>
            </a:r>
            <a:r>
              <a:rPr lang="fr-FR" dirty="0" smtClean="0"/>
              <a:t> </a:t>
            </a:r>
            <a:r>
              <a:rPr lang="fr-FR" dirty="0"/>
              <a:t>Ordres </a:t>
            </a:r>
            <a:r>
              <a:rPr lang="fr-FR" dirty="0" smtClean="0"/>
              <a:t>professionnels 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5 Unions </a:t>
            </a:r>
            <a:r>
              <a:rPr lang="fr-FR" dirty="0"/>
              <a:t>Régionales des Professionnels de </a:t>
            </a:r>
            <a:r>
              <a:rPr lang="fr-FR" dirty="0" smtClean="0"/>
              <a:t>Santé (URPS) </a:t>
            </a:r>
            <a:br>
              <a:rPr lang="fr-FR" dirty="0" smtClean="0"/>
            </a:br>
            <a:r>
              <a:rPr lang="fr-FR" sz="1600" dirty="0" smtClean="0"/>
              <a:t>Médecins </a:t>
            </a:r>
            <a:r>
              <a:rPr lang="fr-FR" sz="1600" dirty="0"/>
              <a:t>libéraux, pharmaciens d'officine, </a:t>
            </a:r>
            <a:r>
              <a:rPr lang="fr-FR" sz="1600" dirty="0" smtClean="0"/>
              <a:t>infirmiers, masseurs-kinésithérapeutes</a:t>
            </a:r>
            <a:r>
              <a:rPr lang="fr-FR" sz="1600" dirty="0"/>
              <a:t>, chirurgiens-dentistes</a:t>
            </a:r>
            <a:endParaRPr lang="fr-FR" dirty="0"/>
          </a:p>
          <a:p>
            <a:pPr lvl="1"/>
            <a:r>
              <a:rPr lang="fr-FR" dirty="0"/>
              <a:t>Syndicats, </a:t>
            </a:r>
            <a:r>
              <a:rPr lang="fr-FR" dirty="0" smtClean="0"/>
              <a:t>Conventions</a:t>
            </a:r>
          </a:p>
          <a:p>
            <a:pPr lvl="1"/>
            <a:endParaRPr lang="fr-FR" dirty="0"/>
          </a:p>
          <a:p>
            <a:r>
              <a:rPr lang="fr-FR" dirty="0"/>
              <a:t> Contribution à l’organisation de l’offre de </a:t>
            </a:r>
            <a:r>
              <a:rPr lang="fr-FR" dirty="0" smtClean="0"/>
              <a:t>santé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905256" y="295910"/>
            <a:ext cx="10448544" cy="6562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 smtClean="0"/>
              <a:t>Professionnels de santé</a:t>
            </a:r>
            <a:endParaRPr lang="fr-FR" sz="28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9875" y="2083981"/>
            <a:ext cx="7148907" cy="2132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76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3207" y="99588"/>
            <a:ext cx="11162923" cy="90685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dirty="0"/>
              <a:t>Selon le </a:t>
            </a:r>
            <a:r>
              <a:rPr lang="fr-FR" sz="2400" b="1" dirty="0"/>
              <a:t>code de la santé publique</a:t>
            </a:r>
            <a:r>
              <a:rPr lang="fr-FR" sz="2400" dirty="0"/>
              <a:t>, les professions de la santé se décomposent en trois </a:t>
            </a:r>
            <a:r>
              <a:rPr lang="fr-FR" sz="2400" dirty="0" smtClean="0"/>
              <a:t>catégories</a:t>
            </a:r>
            <a:endParaRPr lang="fr-FR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543208" y="1348966"/>
            <a:ext cx="11162923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accent5"/>
                </a:solidFill>
              </a:rPr>
              <a:t>Les </a:t>
            </a:r>
            <a:r>
              <a:rPr lang="fr-FR" sz="2000" dirty="0">
                <a:solidFill>
                  <a:schemeClr val="accent5"/>
                </a:solidFill>
              </a:rPr>
              <a:t>professions médicales : </a:t>
            </a:r>
            <a:endParaRPr lang="fr-FR" sz="2000" dirty="0" smtClean="0">
              <a:solidFill>
                <a:schemeClr val="accent5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accent5"/>
                </a:solidFill>
              </a:rPr>
              <a:t>Médecin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accent5"/>
                </a:solidFill>
              </a:rPr>
              <a:t>Chirurgien-dentiste </a:t>
            </a:r>
            <a:r>
              <a:rPr lang="fr-FR" dirty="0">
                <a:solidFill>
                  <a:schemeClr val="accent5"/>
                </a:solidFill>
              </a:rPr>
              <a:t>ou </a:t>
            </a:r>
            <a:r>
              <a:rPr lang="fr-FR" dirty="0" smtClean="0">
                <a:solidFill>
                  <a:schemeClr val="accent5"/>
                </a:solidFill>
              </a:rPr>
              <a:t>odontologiste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accent5"/>
                </a:solidFill>
              </a:rPr>
              <a:t>Sage-femme</a:t>
            </a:r>
          </a:p>
          <a:p>
            <a:endParaRPr lang="fr-FR" dirty="0" smtClean="0">
              <a:solidFill>
                <a:schemeClr val="accent5"/>
              </a:solidFill>
            </a:endParaRPr>
          </a:p>
          <a:p>
            <a:r>
              <a:rPr lang="fr-FR" sz="2000" dirty="0" smtClean="0">
                <a:solidFill>
                  <a:schemeClr val="accent6"/>
                </a:solidFill>
              </a:rPr>
              <a:t>Les </a:t>
            </a:r>
            <a:r>
              <a:rPr lang="fr-FR" sz="2000" dirty="0">
                <a:solidFill>
                  <a:schemeClr val="accent6"/>
                </a:solidFill>
              </a:rPr>
              <a:t>professions de la pharmacie : </a:t>
            </a:r>
            <a:endParaRPr lang="fr-FR" sz="2000" dirty="0" smtClean="0">
              <a:solidFill>
                <a:schemeClr val="accent6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accent6"/>
                </a:solidFill>
              </a:rPr>
              <a:t>Pharmacien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accent6"/>
                </a:solidFill>
              </a:rPr>
              <a:t>Préparateur </a:t>
            </a:r>
            <a:r>
              <a:rPr lang="fr-FR" dirty="0">
                <a:solidFill>
                  <a:schemeClr val="accent6"/>
                </a:solidFill>
              </a:rPr>
              <a:t>en pharmacie et </a:t>
            </a:r>
            <a:r>
              <a:rPr lang="fr-FR" dirty="0" smtClean="0">
                <a:solidFill>
                  <a:schemeClr val="accent6"/>
                </a:solidFill>
              </a:rPr>
              <a:t>préparateur </a:t>
            </a:r>
            <a:r>
              <a:rPr lang="fr-FR" dirty="0">
                <a:solidFill>
                  <a:schemeClr val="accent6"/>
                </a:solidFill>
              </a:rPr>
              <a:t>en pharmacie </a:t>
            </a:r>
            <a:r>
              <a:rPr lang="fr-FR" dirty="0" smtClean="0">
                <a:solidFill>
                  <a:schemeClr val="accent6"/>
                </a:solidFill>
              </a:rPr>
              <a:t>hospitalière</a:t>
            </a:r>
          </a:p>
          <a:p>
            <a:endParaRPr lang="fr-FR" dirty="0" smtClean="0">
              <a:solidFill>
                <a:schemeClr val="accent6"/>
              </a:solidFill>
            </a:endParaRPr>
          </a:p>
          <a:p>
            <a:r>
              <a:rPr lang="fr-FR" sz="2000" dirty="0" smtClean="0">
                <a:solidFill>
                  <a:schemeClr val="accent2"/>
                </a:solidFill>
              </a:rPr>
              <a:t>Les </a:t>
            </a:r>
            <a:r>
              <a:rPr lang="fr-FR" sz="2000" dirty="0">
                <a:solidFill>
                  <a:schemeClr val="accent2"/>
                </a:solidFill>
              </a:rPr>
              <a:t>auxiliaires médicaux, aides-soignants, auxiliaires de puériculture et ambulanciers : </a:t>
            </a:r>
            <a:endParaRPr lang="fr-FR" sz="2000" dirty="0" smtClean="0">
              <a:solidFill>
                <a:schemeClr val="accent2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accent2"/>
                </a:solidFill>
              </a:rPr>
              <a:t>infirmier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accent2"/>
                </a:solidFill>
              </a:rPr>
              <a:t>masseur-kinésithérapeute et pédicure-podologue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accent2"/>
                </a:solidFill>
              </a:rPr>
              <a:t>ergothérapeute et psychomotricien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accent2"/>
                </a:solidFill>
              </a:rPr>
              <a:t>orthophoniste et orthoptiste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accent2"/>
                </a:solidFill>
              </a:rPr>
              <a:t>manipulateur d'électroradiologie médicale et technicien de laboratoire médical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accent2"/>
                </a:solidFill>
              </a:rPr>
              <a:t>audioprothésiste, opticien-lunetier, de prothésiste et d'orthésiste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accent2"/>
                </a:solidFill>
              </a:rPr>
              <a:t>diététicien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accent2"/>
                </a:solidFill>
              </a:rPr>
              <a:t>Aides-soignants, auxiliaires de puériculture et ambulanciers. </a:t>
            </a:r>
            <a:endParaRPr lang="fr-FR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8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94646"/>
            <a:ext cx="10515600" cy="4882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 smtClean="0"/>
              <a:t>Plusieurs modalités d’exercice :</a:t>
            </a:r>
          </a:p>
          <a:p>
            <a:pPr marL="0" indent="0">
              <a:buNone/>
            </a:pPr>
            <a:r>
              <a:rPr lang="fr-FR" sz="2400" dirty="0" smtClean="0"/>
              <a:t>- A titre libéral</a:t>
            </a:r>
            <a:endParaRPr lang="fr-FR" sz="2400" b="1" dirty="0"/>
          </a:p>
          <a:p>
            <a:pPr lvl="1"/>
            <a:r>
              <a:rPr lang="fr-FR" sz="2000" dirty="0" smtClean="0"/>
              <a:t>Clientèle </a:t>
            </a:r>
            <a:r>
              <a:rPr lang="fr-FR" sz="2000" dirty="0"/>
              <a:t>privée, en cabinet</a:t>
            </a:r>
            <a:r>
              <a:rPr lang="fr-FR" sz="2000" dirty="0" smtClean="0"/>
              <a:t>, mais aussi maison de santé, clinique </a:t>
            </a:r>
          </a:p>
          <a:p>
            <a:pPr lvl="1"/>
            <a:r>
              <a:rPr lang="fr-FR" sz="2000" dirty="0" smtClean="0"/>
              <a:t>Libre </a:t>
            </a:r>
            <a:r>
              <a:rPr lang="fr-FR" sz="2000" dirty="0"/>
              <a:t>choix d’installation, </a:t>
            </a:r>
            <a:r>
              <a:rPr lang="fr-FR" sz="2000" dirty="0" smtClean="0"/>
              <a:t>et d’organisation</a:t>
            </a:r>
          </a:p>
          <a:p>
            <a:pPr lvl="1"/>
            <a:r>
              <a:rPr lang="fr-FR" sz="2000" dirty="0" smtClean="0"/>
              <a:t>Rémunération </a:t>
            </a:r>
            <a:r>
              <a:rPr lang="fr-FR" sz="2000" dirty="0"/>
              <a:t>à l’acte</a:t>
            </a:r>
          </a:p>
          <a:p>
            <a:pPr lvl="1"/>
            <a:endParaRPr lang="fr-FR" sz="2000" dirty="0" smtClean="0"/>
          </a:p>
          <a:p>
            <a:pPr marL="0" indent="0">
              <a:buNone/>
            </a:pPr>
            <a:r>
              <a:rPr lang="fr-FR" sz="2400" dirty="0" smtClean="0"/>
              <a:t>- A titre salarié</a:t>
            </a:r>
          </a:p>
          <a:p>
            <a:pPr lvl="1"/>
            <a:r>
              <a:rPr lang="fr-FR" sz="2000" dirty="0" smtClean="0"/>
              <a:t>Hôpitaux </a:t>
            </a:r>
            <a:r>
              <a:rPr lang="fr-FR" sz="2000" dirty="0"/>
              <a:t>publics, structures privées</a:t>
            </a:r>
          </a:p>
          <a:p>
            <a:pPr lvl="1"/>
            <a:r>
              <a:rPr lang="fr-FR" sz="2000" dirty="0" smtClean="0"/>
              <a:t>Statut </a:t>
            </a:r>
            <a:r>
              <a:rPr lang="fr-FR" sz="2000" dirty="0"/>
              <a:t>/ contrat de travail</a:t>
            </a:r>
          </a:p>
          <a:p>
            <a:pPr lvl="1"/>
            <a:r>
              <a:rPr lang="fr-FR" sz="2000" dirty="0" smtClean="0"/>
              <a:t>Rémunération </a:t>
            </a:r>
            <a:r>
              <a:rPr lang="fr-FR" sz="2000" dirty="0"/>
              <a:t>liée à la qualification et au temps de travail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-214424" y="50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905256" y="295910"/>
            <a:ext cx="10448544" cy="6562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 smtClean="0"/>
              <a:t>Professionnels de santé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28569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6516</TotalTime>
  <Words>1919</Words>
  <Application>Microsoft Office PowerPoint</Application>
  <PresentationFormat>Grand écran</PresentationFormat>
  <Paragraphs>260</Paragraphs>
  <Slides>30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Thème Office</vt:lpstr>
      <vt:lpstr>Les différents métiers de la santé, le sanitaire et médicosocial Les nouveaux modes d’exercices : télémédecine, maisons de santé </vt:lpstr>
      <vt:lpstr>Présentation PowerPoint</vt:lpstr>
      <vt:lpstr>Système de santé</vt:lpstr>
      <vt:lpstr>Système de santé</vt:lpstr>
      <vt:lpstr>Offre de soins</vt:lpstr>
      <vt:lpstr>Quels sont les éléments de l’offre de soins 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Merci pour votre attention </vt:lpstr>
    </vt:vector>
  </TitlesOfParts>
  <Company>Hospices Civils de Lyon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 du système de soins  Demande et offre de soins</dc:title>
  <dc:creator>HUOT, Laure</dc:creator>
  <cp:lastModifiedBy>ATFEH, Jamal</cp:lastModifiedBy>
  <cp:revision>208</cp:revision>
  <cp:lastPrinted>2021-09-15T12:57:07Z</cp:lastPrinted>
  <dcterms:created xsi:type="dcterms:W3CDTF">2021-07-28T09:12:39Z</dcterms:created>
  <dcterms:modified xsi:type="dcterms:W3CDTF">2024-10-29T14:42:34Z</dcterms:modified>
</cp:coreProperties>
</file>