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267" r:id="rId4"/>
    <p:sldId id="290" r:id="rId5"/>
    <p:sldId id="259" r:id="rId6"/>
    <p:sldId id="260" r:id="rId7"/>
    <p:sldId id="261" r:id="rId8"/>
    <p:sldId id="291" r:id="rId9"/>
    <p:sldId id="268" r:id="rId10"/>
    <p:sldId id="277" r:id="rId11"/>
    <p:sldId id="278" r:id="rId12"/>
    <p:sldId id="276" r:id="rId13"/>
    <p:sldId id="269" r:id="rId14"/>
    <p:sldId id="279" r:id="rId15"/>
    <p:sldId id="280" r:id="rId16"/>
    <p:sldId id="281" r:id="rId17"/>
    <p:sldId id="282" r:id="rId18"/>
    <p:sldId id="283" r:id="rId19"/>
    <p:sldId id="286" r:id="rId20"/>
    <p:sldId id="284" r:id="rId21"/>
    <p:sldId id="285" r:id="rId22"/>
    <p:sldId id="275" r:id="rId23"/>
    <p:sldId id="294" r:id="rId24"/>
    <p:sldId id="295" r:id="rId25"/>
    <p:sldId id="292" r:id="rId26"/>
    <p:sldId id="262" r:id="rId27"/>
    <p:sldId id="274" r:id="rId28"/>
    <p:sldId id="264" r:id="rId29"/>
    <p:sldId id="265" r:id="rId30"/>
    <p:sldId id="266" r:id="rId31"/>
    <p:sldId id="263" r:id="rId32"/>
    <p:sldId id="273" r:id="rId33"/>
    <p:sldId id="270" r:id="rId34"/>
    <p:sldId id="271" r:id="rId35"/>
    <p:sldId id="272" r:id="rId36"/>
    <p:sldId id="289" r:id="rId37"/>
    <p:sldId id="293" r:id="rId38"/>
    <p:sldId id="288" r:id="rId39"/>
    <p:sldId id="258"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48"/>
  </p:normalViewPr>
  <p:slideViewPr>
    <p:cSldViewPr snapToGrid="0" snapToObjects="1">
      <p:cViewPr>
        <p:scale>
          <a:sx n="98" d="100"/>
          <a:sy n="98" d="100"/>
        </p:scale>
        <p:origin x="480"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5C696-AFD6-0341-9302-36C4B60CBCE9}" type="datetimeFigureOut">
              <a:rPr lang="fr-FR" smtClean="0"/>
              <a:t>07/10/2019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5F535F-8CFA-314E-A9C1-38F8AFA15DB8}" type="slidenum">
              <a:rPr lang="fr-FR" smtClean="0"/>
              <a:t>‹N°›</a:t>
            </a:fld>
            <a:endParaRPr lang="fr-FR"/>
          </a:p>
        </p:txBody>
      </p:sp>
    </p:spTree>
    <p:extLst>
      <p:ext uri="{BB962C8B-B14F-4D97-AF65-F5344CB8AC3E}">
        <p14:creationId xmlns:p14="http://schemas.microsoft.com/office/powerpoint/2010/main" val="3693314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
            </a:r>
            <a:r>
              <a:rPr lang="fr-FR" dirty="0" err="1"/>
              <a:t>Penicillamine</a:t>
            </a:r>
            <a:r>
              <a:rPr lang="fr-FR" dirty="0"/>
              <a:t> </a:t>
            </a:r>
            <a:r>
              <a:rPr lang="fr-FR" dirty="0" err="1"/>
              <a:t>is</a:t>
            </a:r>
            <a:r>
              <a:rPr lang="fr-FR" dirty="0"/>
              <a:t> a distinct </a:t>
            </a:r>
            <a:r>
              <a:rPr lang="fr-FR" dirty="0" err="1"/>
              <a:t>metabolite</a:t>
            </a:r>
            <a:r>
              <a:rPr lang="fr-FR" dirty="0"/>
              <a:t> of </a:t>
            </a:r>
            <a:r>
              <a:rPr lang="fr-FR" dirty="0" err="1"/>
              <a:t>penicillin</a:t>
            </a:r>
            <a:r>
              <a:rPr lang="fr-FR" dirty="0"/>
              <a:t>, but </a:t>
            </a:r>
            <a:r>
              <a:rPr lang="fr-FR" dirty="0" err="1"/>
              <a:t>without</a:t>
            </a:r>
            <a:r>
              <a:rPr lang="fr-FR" dirty="0"/>
              <a:t> </a:t>
            </a:r>
            <a:r>
              <a:rPr lang="fr-FR" dirty="0" err="1"/>
              <a:t>antibiotic</a:t>
            </a:r>
            <a:r>
              <a:rPr lang="fr-FR" dirty="0"/>
              <a:t> </a:t>
            </a:r>
            <a:r>
              <a:rPr lang="fr-FR" dirty="0" err="1"/>
              <a:t>properties</a:t>
            </a:r>
            <a:r>
              <a:rPr lang="fr-FR" dirty="0"/>
              <a:t>. It </a:t>
            </a:r>
            <a:r>
              <a:rPr lang="fr-FR" dirty="0" err="1"/>
              <a:t>is</a:t>
            </a:r>
            <a:r>
              <a:rPr lang="fr-FR" dirty="0"/>
              <a:t> an </a:t>
            </a:r>
            <a:r>
              <a:rPr lang="fr-FR" dirty="0" err="1"/>
              <a:t>orally</a:t>
            </a:r>
            <a:r>
              <a:rPr lang="fr-FR" dirty="0"/>
              <a:t> </a:t>
            </a:r>
            <a:r>
              <a:rPr lang="fr-FR" dirty="0" err="1"/>
              <a:t>administered</a:t>
            </a:r>
            <a:r>
              <a:rPr lang="fr-FR" dirty="0"/>
              <a:t> </a:t>
            </a:r>
            <a:r>
              <a:rPr lang="fr-FR" dirty="0" err="1"/>
              <a:t>monothiol</a:t>
            </a:r>
            <a:r>
              <a:rPr lang="fr-FR" dirty="0"/>
              <a:t> </a:t>
            </a:r>
            <a:r>
              <a:rPr lang="fr-FR" dirty="0" err="1"/>
              <a:t>chelator</a:t>
            </a:r>
            <a:r>
              <a:rPr lang="fr-FR" dirty="0"/>
              <a:t> </a:t>
            </a:r>
            <a:r>
              <a:rPr lang="fr-FR" dirty="0" err="1"/>
              <a:t>that</a:t>
            </a:r>
            <a:r>
              <a:rPr lang="fr-FR" dirty="0"/>
              <a:t> </a:t>
            </a:r>
            <a:r>
              <a:rPr lang="fr-FR" dirty="0" err="1"/>
              <a:t>binds</a:t>
            </a:r>
            <a:r>
              <a:rPr lang="fr-FR" dirty="0"/>
              <a:t> </a:t>
            </a:r>
            <a:r>
              <a:rPr lang="fr-FR" dirty="0" err="1"/>
              <a:t>unbound</a:t>
            </a:r>
            <a:r>
              <a:rPr lang="fr-FR" dirty="0"/>
              <a:t> </a:t>
            </a:r>
            <a:r>
              <a:rPr lang="fr-FR" dirty="0" err="1"/>
              <a:t>copper</a:t>
            </a:r>
            <a:r>
              <a:rPr lang="fr-FR" dirty="0"/>
              <a:t> ions </a:t>
            </a:r>
            <a:r>
              <a:rPr lang="fr-FR" dirty="0" err="1"/>
              <a:t>rendering</a:t>
            </a:r>
            <a:r>
              <a:rPr lang="fr-FR" dirty="0"/>
              <a:t> </a:t>
            </a:r>
            <a:r>
              <a:rPr lang="fr-FR" dirty="0" err="1"/>
              <a:t>them</a:t>
            </a:r>
            <a:r>
              <a:rPr lang="fr-FR" dirty="0"/>
              <a:t> ﻿</a:t>
            </a:r>
            <a:r>
              <a:rPr lang="fr-FR" dirty="0" err="1"/>
              <a:t>unable</a:t>
            </a:r>
            <a:r>
              <a:rPr lang="fr-FR" dirty="0"/>
              <a:t> to </a:t>
            </a:r>
            <a:r>
              <a:rPr lang="fr-FR" dirty="0" err="1"/>
              <a:t>perform</a:t>
            </a:r>
            <a:r>
              <a:rPr lang="fr-FR" dirty="0"/>
              <a:t> redox </a:t>
            </a:r>
            <a:r>
              <a:rPr lang="fr-FR" dirty="0" err="1"/>
              <a:t>reactions</a:t>
            </a:r>
            <a:r>
              <a:rPr lang="fr-FR" dirty="0"/>
              <a:t>. </a:t>
            </a:r>
            <a:r>
              <a:rPr lang="fr-FR" dirty="0" err="1"/>
              <a:t>Excretion</a:t>
            </a:r>
            <a:r>
              <a:rPr lang="fr-FR" dirty="0"/>
              <a:t> </a:t>
            </a:r>
            <a:r>
              <a:rPr lang="fr-FR" dirty="0" err="1"/>
              <a:t>is</a:t>
            </a:r>
            <a:r>
              <a:rPr lang="fr-FR" dirty="0"/>
              <a:t> via urine. </a:t>
            </a:r>
            <a:r>
              <a:rPr lang="fr-FR" dirty="0" err="1"/>
              <a:t>Kloss</a:t>
            </a:r>
            <a:r>
              <a:rPr lang="fr-FR" dirty="0"/>
              <a:t>, Brian. </a:t>
            </a:r>
            <a:r>
              <a:rPr lang="fr-FR" dirty="0" err="1"/>
              <a:t>Toxicology</a:t>
            </a:r>
            <a:r>
              <a:rPr lang="fr-FR" dirty="0"/>
              <a:t> in a Box . </a:t>
            </a:r>
            <a:r>
              <a:rPr lang="fr-FR" dirty="0" err="1"/>
              <a:t>McGraw</a:t>
            </a:r>
            <a:r>
              <a:rPr lang="fr-FR" dirty="0"/>
              <a:t>-Hill Education. Édition du Kindle. </a:t>
            </a:r>
          </a:p>
          <a:p>
            <a:r>
              <a:rPr lang="fr-FR" dirty="0"/>
              <a:t>﻿</a:t>
            </a:r>
            <a:r>
              <a:rPr lang="fr-FR" dirty="0" err="1"/>
              <a:t>Prussian</a:t>
            </a:r>
            <a:r>
              <a:rPr lang="fr-FR" dirty="0"/>
              <a:t> </a:t>
            </a:r>
            <a:r>
              <a:rPr lang="fr-FR" dirty="0" err="1"/>
              <a:t>blue</a:t>
            </a:r>
            <a:r>
              <a:rPr lang="fr-FR" dirty="0"/>
              <a:t> </a:t>
            </a:r>
            <a:r>
              <a:rPr lang="fr-FR" dirty="0" err="1"/>
              <a:t>is</a:t>
            </a:r>
            <a:r>
              <a:rPr lang="fr-FR" dirty="0"/>
              <a:t> a </a:t>
            </a:r>
            <a:r>
              <a:rPr lang="fr-FR" dirty="0" err="1"/>
              <a:t>specific</a:t>
            </a:r>
            <a:r>
              <a:rPr lang="fr-FR" dirty="0"/>
              <a:t> antidote </a:t>
            </a:r>
            <a:r>
              <a:rPr lang="fr-FR" dirty="0" err="1"/>
              <a:t>that</a:t>
            </a:r>
            <a:r>
              <a:rPr lang="fr-FR" dirty="0"/>
              <a:t> </a:t>
            </a:r>
            <a:r>
              <a:rPr lang="fr-FR" dirty="0" err="1"/>
              <a:t>absorbs</a:t>
            </a:r>
            <a:r>
              <a:rPr lang="fr-FR" dirty="0"/>
              <a:t> thallium and </a:t>
            </a:r>
            <a:r>
              <a:rPr lang="fr-FR" dirty="0" err="1"/>
              <a:t>increases</a:t>
            </a:r>
            <a:r>
              <a:rPr lang="fr-FR" dirty="0"/>
              <a:t> </a:t>
            </a:r>
            <a:r>
              <a:rPr lang="fr-FR" dirty="0" err="1"/>
              <a:t>excretion</a:t>
            </a:r>
            <a:r>
              <a:rPr lang="fr-FR" dirty="0"/>
              <a:t>. </a:t>
            </a:r>
            <a:r>
              <a:rPr lang="fr-FR" dirty="0" err="1"/>
              <a:t>Hemodialysis</a:t>
            </a:r>
            <a:r>
              <a:rPr lang="fr-FR" dirty="0"/>
              <a:t> </a:t>
            </a:r>
            <a:r>
              <a:rPr lang="fr-FR" dirty="0" err="1"/>
              <a:t>may</a:t>
            </a:r>
            <a:r>
              <a:rPr lang="fr-FR" dirty="0"/>
              <a:t> have </a:t>
            </a:r>
            <a:r>
              <a:rPr lang="fr-FR" dirty="0" err="1"/>
              <a:t>some</a:t>
            </a:r>
            <a:r>
              <a:rPr lang="fr-FR" dirty="0"/>
              <a:t> </a:t>
            </a:r>
            <a:r>
              <a:rPr lang="fr-FR" dirty="0" err="1"/>
              <a:t>benefit</a:t>
            </a:r>
            <a:r>
              <a:rPr lang="fr-FR" dirty="0"/>
              <a:t>.</a:t>
            </a:r>
          </a:p>
          <a:p>
            <a:r>
              <a:rPr lang="fr-FR" dirty="0"/>
              <a:t>﻿</a:t>
            </a:r>
            <a:r>
              <a:rPr lang="fr-FR" dirty="0" err="1"/>
              <a:t>Cholinergic</a:t>
            </a:r>
            <a:r>
              <a:rPr lang="fr-FR" dirty="0"/>
              <a:t> overdose </a:t>
            </a:r>
            <a:r>
              <a:rPr lang="fr-FR" dirty="0" err="1"/>
              <a:t>including</a:t>
            </a:r>
            <a:r>
              <a:rPr lang="fr-FR" dirty="0"/>
              <a:t> </a:t>
            </a:r>
            <a:r>
              <a:rPr lang="fr-FR" dirty="0" err="1"/>
              <a:t>those</a:t>
            </a:r>
            <a:r>
              <a:rPr lang="fr-FR" dirty="0"/>
              <a:t> </a:t>
            </a:r>
            <a:r>
              <a:rPr lang="fr-FR" dirty="0" err="1"/>
              <a:t>caused</a:t>
            </a:r>
            <a:r>
              <a:rPr lang="fr-FR" dirty="0"/>
              <a:t> by nerve </a:t>
            </a:r>
            <a:r>
              <a:rPr lang="fr-FR" dirty="0" err="1"/>
              <a:t>gas</a:t>
            </a:r>
            <a:r>
              <a:rPr lang="fr-FR" dirty="0"/>
              <a:t> agents and the </a:t>
            </a:r>
            <a:r>
              <a:rPr lang="fr-FR" dirty="0" err="1"/>
              <a:t>organophosphate</a:t>
            </a:r>
            <a:r>
              <a:rPr lang="fr-FR" dirty="0"/>
              <a:t> and carbamate insecticides.</a:t>
            </a:r>
          </a:p>
        </p:txBody>
      </p:sp>
      <p:sp>
        <p:nvSpPr>
          <p:cNvPr id="4" name="Espace réservé du numéro de diapositive 3"/>
          <p:cNvSpPr>
            <a:spLocks noGrp="1"/>
          </p:cNvSpPr>
          <p:nvPr>
            <p:ph type="sldNum" sz="quarter" idx="5"/>
          </p:nvPr>
        </p:nvSpPr>
        <p:spPr/>
        <p:txBody>
          <a:bodyPr/>
          <a:lstStyle/>
          <a:p>
            <a:fld id="{505F535F-8CFA-314E-A9C1-38F8AFA15DB8}" type="slidenum">
              <a:rPr lang="fr-FR" smtClean="0"/>
              <a:t>12</a:t>
            </a:fld>
            <a:endParaRPr lang="fr-FR"/>
          </a:p>
        </p:txBody>
      </p:sp>
    </p:spTree>
    <p:extLst>
      <p:ext uri="{BB962C8B-B14F-4D97-AF65-F5344CB8AC3E}">
        <p14:creationId xmlns:p14="http://schemas.microsoft.com/office/powerpoint/2010/main" val="379768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a:solidFill>
                  <a:schemeClr val="tx1"/>
                </a:solidFill>
                <a:effectLst/>
                <a:latin typeface="+mn-lt"/>
                <a:ea typeface="+mn-ea"/>
                <a:cs typeface="+mn-cs"/>
              </a:rPr>
              <a:t> For </a:t>
            </a:r>
            <a:r>
              <a:rPr lang="fr-FR" sz="1200" b="0" i="0" u="none" strike="noStrike" kern="1200" dirty="0" err="1">
                <a:solidFill>
                  <a:schemeClr val="tx1"/>
                </a:solidFill>
                <a:effectLst/>
                <a:latin typeface="+mn-lt"/>
                <a:ea typeface="+mn-ea"/>
                <a:cs typeface="+mn-cs"/>
              </a:rPr>
              <a:t>both</a:t>
            </a:r>
            <a:r>
              <a:rPr lang="fr-FR" sz="1200" b="0" i="0" u="none" strike="noStrike" kern="1200" dirty="0">
                <a:solidFill>
                  <a:schemeClr val="tx1"/>
                </a:solidFill>
                <a:effectLst/>
                <a:latin typeface="+mn-lt"/>
                <a:ea typeface="+mn-ea"/>
                <a:cs typeface="+mn-cs"/>
              </a:rPr>
              <a:t> PCR‐</a:t>
            </a:r>
            <a:r>
              <a:rPr lang="fr-FR" sz="1200" b="0" i="0" u="none" strike="noStrike" kern="1200" dirty="0" err="1">
                <a:solidFill>
                  <a:schemeClr val="tx1"/>
                </a:solidFill>
                <a:effectLst/>
                <a:latin typeface="+mn-lt"/>
                <a:ea typeface="+mn-ea"/>
                <a:cs typeface="+mn-cs"/>
              </a:rPr>
              <a:t>unadjusted</a:t>
            </a:r>
            <a:r>
              <a:rPr lang="fr-FR" sz="1200" b="0" i="0" u="none" strike="noStrike" kern="1200" dirty="0">
                <a:solidFill>
                  <a:schemeClr val="tx1"/>
                </a:solidFill>
                <a:effectLst/>
                <a:latin typeface="+mn-lt"/>
                <a:ea typeface="+mn-ea"/>
                <a:cs typeface="+mn-cs"/>
              </a:rPr>
              <a:t> and PCR‐</a:t>
            </a:r>
            <a:r>
              <a:rPr lang="fr-FR" sz="1200" b="0" i="0" u="none" strike="noStrike" kern="1200" dirty="0" err="1">
                <a:solidFill>
                  <a:schemeClr val="tx1"/>
                </a:solidFill>
                <a:effectLst/>
                <a:latin typeface="+mn-lt"/>
                <a:ea typeface="+mn-ea"/>
                <a:cs typeface="+mn-cs"/>
              </a:rPr>
              <a:t>adjusted</a:t>
            </a:r>
            <a:r>
              <a:rPr lang="fr-FR" sz="1200" b="0" i="0" u="none" strike="noStrike" kern="1200" dirty="0">
                <a:solidFill>
                  <a:schemeClr val="tx1"/>
                </a:solidFill>
                <a:effectLst/>
                <a:latin typeface="+mn-lt"/>
                <a:ea typeface="+mn-ea"/>
                <a:cs typeface="+mn-cs"/>
              </a:rPr>
              <a:t> total </a:t>
            </a:r>
            <a:r>
              <a:rPr lang="fr-FR" sz="1200" b="0" i="0" u="none" strike="noStrike" kern="1200" dirty="0" err="1">
                <a:solidFill>
                  <a:schemeClr val="tx1"/>
                </a:solidFill>
                <a:effectLst/>
                <a:latin typeface="+mn-lt"/>
                <a:ea typeface="+mn-ea"/>
                <a:cs typeface="+mn-cs"/>
              </a:rPr>
              <a:t>failure</a:t>
            </a:r>
            <a:r>
              <a:rPr lang="fr-FR" sz="1200" b="0" i="0" u="none" strike="noStrike" kern="1200" dirty="0">
                <a:solidFill>
                  <a:schemeClr val="tx1"/>
                </a:solidFill>
                <a:effectLst/>
                <a:latin typeface="+mn-lt"/>
                <a:ea typeface="+mn-ea"/>
                <a:cs typeface="+mn-cs"/>
              </a:rPr>
              <a:t>, participants </a:t>
            </a:r>
            <a:r>
              <a:rPr lang="fr-FR" sz="1200" b="0" i="0" u="none" strike="noStrike" kern="1200" dirty="0" err="1">
                <a:solidFill>
                  <a:schemeClr val="tx1"/>
                </a:solidFill>
                <a:effectLst/>
                <a:latin typeface="+mn-lt"/>
                <a:ea typeface="+mn-ea"/>
                <a:cs typeface="+mn-cs"/>
              </a:rPr>
              <a:t>who</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experienced</a:t>
            </a:r>
            <a:r>
              <a:rPr lang="fr-FR" sz="1200" b="0" i="0" u="none" strike="noStrike" kern="1200" dirty="0">
                <a:solidFill>
                  <a:schemeClr val="tx1"/>
                </a:solidFill>
                <a:effectLst/>
                <a:latin typeface="+mn-lt"/>
                <a:ea typeface="+mn-ea"/>
                <a:cs typeface="+mn-cs"/>
              </a:rPr>
              <a:t> </a:t>
            </a:r>
            <a:r>
              <a:rPr lang="fr-FR" sz="1200" b="0" i="1" u="none" strike="noStrike" kern="1200" dirty="0">
                <a:solidFill>
                  <a:schemeClr val="tx1"/>
                </a:solidFill>
                <a:effectLst/>
                <a:latin typeface="+mn-lt"/>
                <a:ea typeface="+mn-ea"/>
                <a:cs typeface="+mn-cs"/>
              </a:rPr>
              <a:t>P. </a:t>
            </a:r>
            <a:r>
              <a:rPr lang="fr-FR" sz="1200" b="0" i="1" u="none" strike="noStrike" kern="1200" dirty="0" err="1">
                <a:solidFill>
                  <a:schemeClr val="tx1"/>
                </a:solidFill>
                <a:effectLst/>
                <a:latin typeface="+mn-lt"/>
                <a:ea typeface="+mn-ea"/>
                <a:cs typeface="+mn-cs"/>
              </a:rPr>
              <a:t>vivax</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during</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follow</a:t>
            </a:r>
            <a:r>
              <a:rPr lang="fr-FR" sz="1200" b="0" i="0" u="none" strike="noStrike" kern="1200" dirty="0">
                <a:solidFill>
                  <a:schemeClr val="tx1"/>
                </a:solidFill>
                <a:effectLst/>
                <a:latin typeface="+mn-lt"/>
                <a:ea typeface="+mn-ea"/>
                <a:cs typeface="+mn-cs"/>
              </a:rPr>
              <a:t> up </a:t>
            </a:r>
            <a:r>
              <a:rPr lang="fr-FR" sz="1200" b="0" i="0" u="none" strike="noStrike" kern="1200" dirty="0" err="1">
                <a:solidFill>
                  <a:schemeClr val="tx1"/>
                </a:solidFill>
                <a:effectLst/>
                <a:latin typeface="+mn-lt"/>
                <a:ea typeface="+mn-ea"/>
                <a:cs typeface="+mn-cs"/>
              </a:rPr>
              <a:t>were</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retained</a:t>
            </a:r>
            <a:r>
              <a:rPr lang="fr-FR" sz="1200" b="0" i="0" u="none" strike="noStrike" kern="1200" dirty="0">
                <a:solidFill>
                  <a:schemeClr val="tx1"/>
                </a:solidFill>
                <a:effectLst/>
                <a:latin typeface="+mn-lt"/>
                <a:ea typeface="+mn-ea"/>
                <a:cs typeface="+mn-cs"/>
              </a:rPr>
              <a:t> in the </a:t>
            </a:r>
            <a:r>
              <a:rPr lang="fr-FR" sz="1200" b="0" i="0" u="none" strike="noStrike" kern="1200" dirty="0" err="1">
                <a:solidFill>
                  <a:schemeClr val="tx1"/>
                </a:solidFill>
                <a:effectLst/>
                <a:latin typeface="+mn-lt"/>
                <a:ea typeface="+mn-ea"/>
                <a:cs typeface="+mn-cs"/>
              </a:rPr>
              <a:t>calculation</a:t>
            </a:r>
            <a:r>
              <a:rPr lang="fr-FR" sz="1200" b="0" i="0" u="none" strike="noStrike" kern="1200" dirty="0">
                <a:solidFill>
                  <a:schemeClr val="tx1"/>
                </a:solidFill>
                <a:effectLst/>
                <a:latin typeface="+mn-lt"/>
                <a:ea typeface="+mn-ea"/>
                <a:cs typeface="+mn-cs"/>
              </a:rPr>
              <a:t> if </a:t>
            </a:r>
            <a:r>
              <a:rPr lang="fr-FR" sz="1200" b="0" i="0" u="none" strike="noStrike" kern="1200" dirty="0" err="1">
                <a:solidFill>
                  <a:schemeClr val="tx1"/>
                </a:solidFill>
                <a:effectLst/>
                <a:latin typeface="+mn-lt"/>
                <a:ea typeface="+mn-ea"/>
                <a:cs typeface="+mn-cs"/>
              </a:rPr>
              <a:t>they</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were</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treated</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with</a:t>
            </a:r>
            <a:r>
              <a:rPr lang="fr-FR" sz="1200" b="0" i="0" u="none" strike="noStrike" kern="1200" dirty="0">
                <a:solidFill>
                  <a:schemeClr val="tx1"/>
                </a:solidFill>
                <a:effectLst/>
                <a:latin typeface="+mn-lt"/>
                <a:ea typeface="+mn-ea"/>
                <a:cs typeface="+mn-cs"/>
              </a:rPr>
              <a:t> chloroquine and </a:t>
            </a:r>
            <a:r>
              <a:rPr lang="fr-FR" sz="1200" b="0" i="0" u="none" strike="noStrike" kern="1200" dirty="0" err="1">
                <a:solidFill>
                  <a:schemeClr val="tx1"/>
                </a:solidFill>
                <a:effectLst/>
                <a:latin typeface="+mn-lt"/>
                <a:ea typeface="+mn-ea"/>
                <a:cs typeface="+mn-cs"/>
              </a:rPr>
              <a:t>continued</a:t>
            </a:r>
            <a:r>
              <a:rPr lang="fr-FR" sz="1200" b="0" i="0" u="none" strike="noStrike" kern="1200" dirty="0">
                <a:solidFill>
                  <a:schemeClr val="tx1"/>
                </a:solidFill>
                <a:effectLst/>
                <a:latin typeface="+mn-lt"/>
                <a:ea typeface="+mn-ea"/>
                <a:cs typeface="+mn-cs"/>
              </a:rPr>
              <a:t> in </a:t>
            </a:r>
            <a:r>
              <a:rPr lang="fr-FR" sz="1200" b="0" i="0" u="none" strike="noStrike" kern="1200" dirty="0" err="1">
                <a:solidFill>
                  <a:schemeClr val="tx1"/>
                </a:solidFill>
                <a:effectLst/>
                <a:latin typeface="+mn-lt"/>
                <a:ea typeface="+mn-ea"/>
                <a:cs typeface="+mn-cs"/>
              </a:rPr>
              <a:t>follow</a:t>
            </a:r>
            <a:r>
              <a:rPr lang="fr-FR" sz="1200" b="0" i="0" u="none" strike="noStrike" kern="1200" dirty="0">
                <a:solidFill>
                  <a:schemeClr val="tx1"/>
                </a:solidFill>
                <a:effectLst/>
                <a:latin typeface="+mn-lt"/>
                <a:ea typeface="+mn-ea"/>
                <a:cs typeface="+mn-cs"/>
              </a:rPr>
              <a:t> up. As long as </a:t>
            </a:r>
            <a:r>
              <a:rPr lang="fr-FR" sz="1200" b="0" i="0" u="none" strike="noStrike" kern="1200" dirty="0" err="1">
                <a:solidFill>
                  <a:schemeClr val="tx1"/>
                </a:solidFill>
                <a:effectLst/>
                <a:latin typeface="+mn-lt"/>
                <a:ea typeface="+mn-ea"/>
                <a:cs typeface="+mn-cs"/>
              </a:rPr>
              <a:t>they</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did</a:t>
            </a:r>
            <a:r>
              <a:rPr lang="fr-FR" sz="1200" b="0" i="0" u="none" strike="noStrike" kern="1200" dirty="0">
                <a:solidFill>
                  <a:schemeClr val="tx1"/>
                </a:solidFill>
                <a:effectLst/>
                <a:latin typeface="+mn-lt"/>
                <a:ea typeface="+mn-ea"/>
                <a:cs typeface="+mn-cs"/>
              </a:rPr>
              <a:t> not go on to </a:t>
            </a:r>
            <a:r>
              <a:rPr lang="fr-FR" sz="1200" b="0" i="0" u="none" strike="noStrike" kern="1200" dirty="0" err="1">
                <a:solidFill>
                  <a:schemeClr val="tx1"/>
                </a:solidFill>
                <a:effectLst/>
                <a:latin typeface="+mn-lt"/>
                <a:ea typeface="+mn-ea"/>
                <a:cs typeface="+mn-cs"/>
              </a:rPr>
              <a:t>develop</a:t>
            </a:r>
            <a:r>
              <a:rPr lang="fr-FR" sz="1200" b="0" i="0" u="none" strike="noStrike" kern="1200" dirty="0">
                <a:solidFill>
                  <a:schemeClr val="tx1"/>
                </a:solidFill>
                <a:effectLst/>
                <a:latin typeface="+mn-lt"/>
                <a:ea typeface="+mn-ea"/>
                <a:cs typeface="+mn-cs"/>
              </a:rPr>
              <a:t> </a:t>
            </a:r>
            <a:r>
              <a:rPr lang="fr-FR" sz="1200" b="0" i="1" u="none" strike="noStrike" kern="1200" dirty="0">
                <a:solidFill>
                  <a:schemeClr val="tx1"/>
                </a:solidFill>
                <a:effectLst/>
                <a:latin typeface="+mn-lt"/>
                <a:ea typeface="+mn-ea"/>
                <a:cs typeface="+mn-cs"/>
              </a:rPr>
              <a:t>P. </a:t>
            </a:r>
            <a:r>
              <a:rPr lang="fr-FR" sz="1200" b="0" i="1" u="none" strike="noStrike" kern="1200" dirty="0" err="1">
                <a:solidFill>
                  <a:schemeClr val="tx1"/>
                </a:solidFill>
                <a:effectLst/>
                <a:latin typeface="+mn-lt"/>
                <a:ea typeface="+mn-ea"/>
                <a:cs typeface="+mn-cs"/>
              </a:rPr>
              <a:t>falciparum</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parasitaemia</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they</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were</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classified</a:t>
            </a:r>
            <a:r>
              <a:rPr lang="fr-FR" sz="1200" b="0" i="0" u="none" strike="noStrike" kern="1200" dirty="0">
                <a:solidFill>
                  <a:schemeClr val="tx1"/>
                </a:solidFill>
                <a:effectLst/>
                <a:latin typeface="+mn-lt"/>
                <a:ea typeface="+mn-ea"/>
                <a:cs typeface="+mn-cs"/>
              </a:rPr>
              <a:t> as </a:t>
            </a:r>
            <a:r>
              <a:rPr lang="fr-FR" sz="1200" b="0" i="0" u="none" strike="noStrike" kern="1200" dirty="0" err="1">
                <a:solidFill>
                  <a:schemeClr val="tx1"/>
                </a:solidFill>
                <a:effectLst/>
                <a:latin typeface="+mn-lt"/>
                <a:ea typeface="+mn-ea"/>
                <a:cs typeface="+mn-cs"/>
              </a:rPr>
              <a:t>treatment</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successes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We</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excluded</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from</a:t>
            </a:r>
            <a:r>
              <a:rPr lang="fr-FR" sz="1200" b="0" i="0" u="none" strike="noStrike" kern="1200" dirty="0">
                <a:solidFill>
                  <a:schemeClr val="tx1"/>
                </a:solidFill>
                <a:effectLst/>
                <a:latin typeface="+mn-lt"/>
                <a:ea typeface="+mn-ea"/>
                <a:cs typeface="+mn-cs"/>
              </a:rPr>
              <a:t> the </a:t>
            </a:r>
            <a:r>
              <a:rPr lang="fr-FR" sz="1200" b="0" i="0" u="none" strike="noStrike" kern="1200" dirty="0" err="1">
                <a:solidFill>
                  <a:schemeClr val="tx1"/>
                </a:solidFill>
                <a:effectLst/>
                <a:latin typeface="+mn-lt"/>
                <a:ea typeface="+mn-ea"/>
                <a:cs typeface="+mn-cs"/>
              </a:rPr>
              <a:t>calculation</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those</a:t>
            </a:r>
            <a:r>
              <a:rPr lang="fr-FR" sz="1200" b="0" i="0" u="none" strike="noStrike" kern="1200" dirty="0">
                <a:solidFill>
                  <a:schemeClr val="tx1"/>
                </a:solidFill>
                <a:effectLst/>
                <a:latin typeface="+mn-lt"/>
                <a:ea typeface="+mn-ea"/>
                <a:cs typeface="+mn-cs"/>
              </a:rPr>
              <a:t> participants </a:t>
            </a:r>
            <a:r>
              <a:rPr lang="fr-FR" sz="1200" b="0" i="0" u="none" strike="noStrike" kern="1200" dirty="0" err="1">
                <a:solidFill>
                  <a:schemeClr val="tx1"/>
                </a:solidFill>
                <a:effectLst/>
                <a:latin typeface="+mn-lt"/>
                <a:ea typeface="+mn-ea"/>
                <a:cs typeface="+mn-cs"/>
              </a:rPr>
              <a:t>who</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experienced</a:t>
            </a:r>
            <a:r>
              <a:rPr lang="fr-FR" sz="1200" b="0" i="0" u="none" strike="noStrike" kern="1200" dirty="0">
                <a:solidFill>
                  <a:schemeClr val="tx1"/>
                </a:solidFill>
                <a:effectLst/>
                <a:latin typeface="+mn-lt"/>
                <a:ea typeface="+mn-ea"/>
                <a:cs typeface="+mn-cs"/>
              </a:rPr>
              <a:t> </a:t>
            </a:r>
            <a:r>
              <a:rPr lang="fr-FR" sz="1200" b="0" i="1" u="none" strike="noStrike" kern="1200" dirty="0">
                <a:solidFill>
                  <a:schemeClr val="tx1"/>
                </a:solidFill>
                <a:effectLst/>
                <a:latin typeface="+mn-lt"/>
                <a:ea typeface="+mn-ea"/>
                <a:cs typeface="+mn-cs"/>
              </a:rPr>
              <a:t>P. </a:t>
            </a:r>
            <a:r>
              <a:rPr lang="fr-FR" sz="1200" b="0" i="1" u="none" strike="noStrike" kern="1200" dirty="0" err="1">
                <a:solidFill>
                  <a:schemeClr val="tx1"/>
                </a:solidFill>
                <a:effectLst/>
                <a:latin typeface="+mn-lt"/>
                <a:ea typeface="+mn-ea"/>
                <a:cs typeface="+mn-cs"/>
              </a:rPr>
              <a:t>vivax</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were</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removed</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from</a:t>
            </a:r>
            <a:r>
              <a:rPr lang="fr-FR" sz="1200" b="0" i="0" u="none" strike="noStrike" kern="1200" dirty="0">
                <a:solidFill>
                  <a:schemeClr val="tx1"/>
                </a:solidFill>
                <a:effectLst/>
                <a:latin typeface="+mn-lt"/>
                <a:ea typeface="+mn-ea"/>
                <a:cs typeface="+mn-cs"/>
              </a:rPr>
              <a:t> the </a:t>
            </a:r>
            <a:r>
              <a:rPr lang="fr-FR" sz="1200" b="0" i="0" u="none" strike="noStrike" kern="1200" dirty="0" err="1">
                <a:solidFill>
                  <a:schemeClr val="tx1"/>
                </a:solidFill>
                <a:effectLst/>
                <a:latin typeface="+mn-lt"/>
                <a:ea typeface="+mn-ea"/>
                <a:cs typeface="+mn-cs"/>
              </a:rPr>
              <a:t>trial's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follow</a:t>
            </a:r>
            <a:r>
              <a:rPr lang="fr-FR" sz="1200" b="0" i="0" u="none" strike="noStrike" kern="1200" dirty="0">
                <a:solidFill>
                  <a:schemeClr val="tx1"/>
                </a:solidFill>
                <a:effectLst/>
                <a:latin typeface="+mn-lt"/>
                <a:ea typeface="+mn-ea"/>
                <a:cs typeface="+mn-cs"/>
              </a:rPr>
              <a:t> up at the time of </a:t>
            </a:r>
            <a:r>
              <a:rPr lang="fr-FR" sz="1200" b="0" i="1" u="none" strike="noStrike" kern="1200" dirty="0">
                <a:solidFill>
                  <a:schemeClr val="tx1"/>
                </a:solidFill>
                <a:effectLst/>
                <a:latin typeface="+mn-lt"/>
                <a:ea typeface="+mn-ea"/>
                <a:cs typeface="+mn-cs"/>
              </a:rPr>
              <a:t>P. </a:t>
            </a:r>
            <a:r>
              <a:rPr lang="fr-FR" sz="1200" b="0" i="1" u="none" strike="noStrike" kern="1200" dirty="0" err="1">
                <a:solidFill>
                  <a:schemeClr val="tx1"/>
                </a:solidFill>
                <a:effectLst/>
                <a:latin typeface="+mn-lt"/>
                <a:ea typeface="+mn-ea"/>
                <a:cs typeface="+mn-cs"/>
              </a:rPr>
              <a:t>vivax</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parasitaemia</a:t>
            </a:r>
            <a:r>
              <a:rPr lang="fr-FR" sz="1200" b="0" i="0" u="none" strike="noStrike" kern="1200" dirty="0">
                <a:solidFill>
                  <a:schemeClr val="tx1"/>
                </a:solidFill>
                <a:effectLst/>
                <a:latin typeface="+mn-lt"/>
                <a:ea typeface="+mn-ea"/>
                <a:cs typeface="+mn-cs"/>
              </a:rPr>
              <a:t>.</a:t>
            </a:r>
            <a:endParaRPr lang="fr-FR" dirty="0"/>
          </a:p>
        </p:txBody>
      </p:sp>
      <p:sp>
        <p:nvSpPr>
          <p:cNvPr id="4" name="Espace réservé du numéro de diapositive 3"/>
          <p:cNvSpPr>
            <a:spLocks noGrp="1"/>
          </p:cNvSpPr>
          <p:nvPr>
            <p:ph type="sldNum" sz="quarter" idx="5"/>
          </p:nvPr>
        </p:nvSpPr>
        <p:spPr/>
        <p:txBody>
          <a:bodyPr/>
          <a:lstStyle/>
          <a:p>
            <a:fld id="{505F535F-8CFA-314E-A9C1-38F8AFA15DB8}" type="slidenum">
              <a:rPr lang="fr-FR" smtClean="0"/>
              <a:t>33</a:t>
            </a:fld>
            <a:endParaRPr lang="fr-FR"/>
          </a:p>
        </p:txBody>
      </p:sp>
    </p:spTree>
    <p:extLst>
      <p:ext uri="{BB962C8B-B14F-4D97-AF65-F5344CB8AC3E}">
        <p14:creationId xmlns:p14="http://schemas.microsoft.com/office/powerpoint/2010/main" val="3001204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5792C6-FE7A-F644-BEC3-1CD2A107B11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13751D3-1CA3-3146-8D08-F794B35EB5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CDD24E8-F1DE-6545-962D-30FFC9F8E01D}"/>
              </a:ext>
            </a:extLst>
          </p:cNvPr>
          <p:cNvSpPr>
            <a:spLocks noGrp="1"/>
          </p:cNvSpPr>
          <p:nvPr>
            <p:ph type="dt" sz="half" idx="10"/>
          </p:nvPr>
        </p:nvSpPr>
        <p:spPr/>
        <p:txBody>
          <a:bodyPr/>
          <a:lstStyle/>
          <a:p>
            <a:fld id="{C634F3D5-D727-CA41-81B9-25B464A571F1}" type="datetime1">
              <a:rPr lang="fr-FR" smtClean="0"/>
              <a:t>07/10/2019</a:t>
            </a:fld>
            <a:endParaRPr lang="fr-FR"/>
          </a:p>
        </p:txBody>
      </p:sp>
      <p:sp>
        <p:nvSpPr>
          <p:cNvPr id="5" name="Espace réservé du pied de page 4">
            <a:extLst>
              <a:ext uri="{FF2B5EF4-FFF2-40B4-BE49-F238E27FC236}">
                <a16:creationId xmlns:a16="http://schemas.microsoft.com/office/drawing/2014/main" id="{81371753-FC3F-9E43-8119-C9286F89EF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D95445-028A-D544-9BEA-F9F0E5E21324}"/>
              </a:ext>
            </a:extLst>
          </p:cNvPr>
          <p:cNvSpPr>
            <a:spLocks noGrp="1"/>
          </p:cNvSpPr>
          <p:nvPr>
            <p:ph type="sldNum" sz="quarter" idx="12"/>
          </p:nvPr>
        </p:nvSpPr>
        <p:spPr/>
        <p:txBody>
          <a:bodyPr/>
          <a:lstStyle/>
          <a:p>
            <a:fld id="{1F70390E-0383-AE4E-95C1-9B6231C9237C}" type="slidenum">
              <a:rPr lang="fr-FR" smtClean="0"/>
              <a:t>‹N°›</a:t>
            </a:fld>
            <a:endParaRPr lang="fr-FR"/>
          </a:p>
        </p:txBody>
      </p:sp>
    </p:spTree>
    <p:extLst>
      <p:ext uri="{BB962C8B-B14F-4D97-AF65-F5344CB8AC3E}">
        <p14:creationId xmlns:p14="http://schemas.microsoft.com/office/powerpoint/2010/main" val="4140738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085688-D108-894B-AE23-5C166DE56B0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E069DDB-B76F-7E4E-89A7-84C0A696B73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24B158C-EB99-D141-92CE-5D36C6D6EE64}"/>
              </a:ext>
            </a:extLst>
          </p:cNvPr>
          <p:cNvSpPr>
            <a:spLocks noGrp="1"/>
          </p:cNvSpPr>
          <p:nvPr>
            <p:ph type="dt" sz="half" idx="10"/>
          </p:nvPr>
        </p:nvSpPr>
        <p:spPr/>
        <p:txBody>
          <a:bodyPr/>
          <a:lstStyle/>
          <a:p>
            <a:fld id="{FA8CF059-EEBD-B446-89A8-CCB895EE5E07}" type="datetime1">
              <a:rPr lang="fr-FR" smtClean="0"/>
              <a:t>07/10/2019</a:t>
            </a:fld>
            <a:endParaRPr lang="fr-FR"/>
          </a:p>
        </p:txBody>
      </p:sp>
      <p:sp>
        <p:nvSpPr>
          <p:cNvPr id="5" name="Espace réservé du pied de page 4">
            <a:extLst>
              <a:ext uri="{FF2B5EF4-FFF2-40B4-BE49-F238E27FC236}">
                <a16:creationId xmlns:a16="http://schemas.microsoft.com/office/drawing/2014/main" id="{4F64C363-1127-CD42-9E5F-43D2EA75F8C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C676713-CB64-8848-84B7-09C178BE69BB}"/>
              </a:ext>
            </a:extLst>
          </p:cNvPr>
          <p:cNvSpPr>
            <a:spLocks noGrp="1"/>
          </p:cNvSpPr>
          <p:nvPr>
            <p:ph type="sldNum" sz="quarter" idx="12"/>
          </p:nvPr>
        </p:nvSpPr>
        <p:spPr/>
        <p:txBody>
          <a:bodyPr/>
          <a:lstStyle/>
          <a:p>
            <a:fld id="{1F70390E-0383-AE4E-95C1-9B6231C9237C}" type="slidenum">
              <a:rPr lang="fr-FR" smtClean="0"/>
              <a:t>‹N°›</a:t>
            </a:fld>
            <a:endParaRPr lang="fr-FR"/>
          </a:p>
        </p:txBody>
      </p:sp>
    </p:spTree>
    <p:extLst>
      <p:ext uri="{BB962C8B-B14F-4D97-AF65-F5344CB8AC3E}">
        <p14:creationId xmlns:p14="http://schemas.microsoft.com/office/powerpoint/2010/main" val="294334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B6FD959-3B44-A648-9EAC-5F294F10FB5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6866157-731D-FF4F-9C1C-395DCC1C558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F51D912-9B79-C348-BEC1-94884C5015F8}"/>
              </a:ext>
            </a:extLst>
          </p:cNvPr>
          <p:cNvSpPr>
            <a:spLocks noGrp="1"/>
          </p:cNvSpPr>
          <p:nvPr>
            <p:ph type="dt" sz="half" idx="10"/>
          </p:nvPr>
        </p:nvSpPr>
        <p:spPr/>
        <p:txBody>
          <a:bodyPr/>
          <a:lstStyle/>
          <a:p>
            <a:fld id="{F8AF9D1A-DA90-0047-BE24-B19A07B54B81}" type="datetime1">
              <a:rPr lang="fr-FR" smtClean="0"/>
              <a:t>07/10/2019</a:t>
            </a:fld>
            <a:endParaRPr lang="fr-FR"/>
          </a:p>
        </p:txBody>
      </p:sp>
      <p:sp>
        <p:nvSpPr>
          <p:cNvPr id="5" name="Espace réservé du pied de page 4">
            <a:extLst>
              <a:ext uri="{FF2B5EF4-FFF2-40B4-BE49-F238E27FC236}">
                <a16:creationId xmlns:a16="http://schemas.microsoft.com/office/drawing/2014/main" id="{82078D80-5EC3-3D4B-9B6D-27F6783B12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993582-C52A-C044-ADB1-6770108B7433}"/>
              </a:ext>
            </a:extLst>
          </p:cNvPr>
          <p:cNvSpPr>
            <a:spLocks noGrp="1"/>
          </p:cNvSpPr>
          <p:nvPr>
            <p:ph type="sldNum" sz="quarter" idx="12"/>
          </p:nvPr>
        </p:nvSpPr>
        <p:spPr/>
        <p:txBody>
          <a:bodyPr/>
          <a:lstStyle/>
          <a:p>
            <a:fld id="{1F70390E-0383-AE4E-95C1-9B6231C9237C}" type="slidenum">
              <a:rPr lang="fr-FR" smtClean="0"/>
              <a:t>‹N°›</a:t>
            </a:fld>
            <a:endParaRPr lang="fr-FR"/>
          </a:p>
        </p:txBody>
      </p:sp>
    </p:spTree>
    <p:extLst>
      <p:ext uri="{BB962C8B-B14F-4D97-AF65-F5344CB8AC3E}">
        <p14:creationId xmlns:p14="http://schemas.microsoft.com/office/powerpoint/2010/main" val="3530376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7BE71C-0FE0-C14B-80F3-B4405CF8B99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55857CA-E361-C045-B72B-8A8FBF4D722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6E546C4-3561-A948-9E99-8DD7623E7BDC}"/>
              </a:ext>
            </a:extLst>
          </p:cNvPr>
          <p:cNvSpPr>
            <a:spLocks noGrp="1"/>
          </p:cNvSpPr>
          <p:nvPr>
            <p:ph type="dt" sz="half" idx="10"/>
          </p:nvPr>
        </p:nvSpPr>
        <p:spPr/>
        <p:txBody>
          <a:bodyPr/>
          <a:lstStyle/>
          <a:p>
            <a:fld id="{66C03FC7-C77C-7043-9E84-E2AAB12CE474}" type="datetime1">
              <a:rPr lang="fr-FR" smtClean="0"/>
              <a:t>07/10/2019</a:t>
            </a:fld>
            <a:endParaRPr lang="fr-FR"/>
          </a:p>
        </p:txBody>
      </p:sp>
      <p:sp>
        <p:nvSpPr>
          <p:cNvPr id="5" name="Espace réservé du pied de page 4">
            <a:extLst>
              <a:ext uri="{FF2B5EF4-FFF2-40B4-BE49-F238E27FC236}">
                <a16:creationId xmlns:a16="http://schemas.microsoft.com/office/drawing/2014/main" id="{A56A1A9D-CF56-1A4E-A70F-16F198350DC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3C6B4C2-E9C2-CE4D-B7A9-FBD67998DF1D}"/>
              </a:ext>
            </a:extLst>
          </p:cNvPr>
          <p:cNvSpPr>
            <a:spLocks noGrp="1"/>
          </p:cNvSpPr>
          <p:nvPr>
            <p:ph type="sldNum" sz="quarter" idx="12"/>
          </p:nvPr>
        </p:nvSpPr>
        <p:spPr/>
        <p:txBody>
          <a:bodyPr/>
          <a:lstStyle/>
          <a:p>
            <a:fld id="{1F70390E-0383-AE4E-95C1-9B6231C9237C}" type="slidenum">
              <a:rPr lang="fr-FR" smtClean="0"/>
              <a:t>‹N°›</a:t>
            </a:fld>
            <a:endParaRPr lang="fr-FR"/>
          </a:p>
        </p:txBody>
      </p:sp>
    </p:spTree>
    <p:extLst>
      <p:ext uri="{BB962C8B-B14F-4D97-AF65-F5344CB8AC3E}">
        <p14:creationId xmlns:p14="http://schemas.microsoft.com/office/powerpoint/2010/main" val="1363422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A7C5FB-A4F3-B542-81D4-2B8264D4EAB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951A810-5C19-DA4E-A653-49D515E1AA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5085EC6-0F9F-104C-A082-7B7E4AD595DF}"/>
              </a:ext>
            </a:extLst>
          </p:cNvPr>
          <p:cNvSpPr>
            <a:spLocks noGrp="1"/>
          </p:cNvSpPr>
          <p:nvPr>
            <p:ph type="dt" sz="half" idx="10"/>
          </p:nvPr>
        </p:nvSpPr>
        <p:spPr/>
        <p:txBody>
          <a:bodyPr/>
          <a:lstStyle/>
          <a:p>
            <a:fld id="{EDA24E31-3358-EF47-B292-CA8F1E414C71}" type="datetime1">
              <a:rPr lang="fr-FR" smtClean="0"/>
              <a:t>07/10/2019</a:t>
            </a:fld>
            <a:endParaRPr lang="fr-FR"/>
          </a:p>
        </p:txBody>
      </p:sp>
      <p:sp>
        <p:nvSpPr>
          <p:cNvPr id="5" name="Espace réservé du pied de page 4">
            <a:extLst>
              <a:ext uri="{FF2B5EF4-FFF2-40B4-BE49-F238E27FC236}">
                <a16:creationId xmlns:a16="http://schemas.microsoft.com/office/drawing/2014/main" id="{1CC998D0-2A9F-6E45-A6AF-B31DB48B341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777FE24-1192-1E4A-B6F6-604A8636705C}"/>
              </a:ext>
            </a:extLst>
          </p:cNvPr>
          <p:cNvSpPr>
            <a:spLocks noGrp="1"/>
          </p:cNvSpPr>
          <p:nvPr>
            <p:ph type="sldNum" sz="quarter" idx="12"/>
          </p:nvPr>
        </p:nvSpPr>
        <p:spPr/>
        <p:txBody>
          <a:bodyPr/>
          <a:lstStyle/>
          <a:p>
            <a:fld id="{1F70390E-0383-AE4E-95C1-9B6231C9237C}" type="slidenum">
              <a:rPr lang="fr-FR" smtClean="0"/>
              <a:t>‹N°›</a:t>
            </a:fld>
            <a:endParaRPr lang="fr-FR"/>
          </a:p>
        </p:txBody>
      </p:sp>
    </p:spTree>
    <p:extLst>
      <p:ext uri="{BB962C8B-B14F-4D97-AF65-F5344CB8AC3E}">
        <p14:creationId xmlns:p14="http://schemas.microsoft.com/office/powerpoint/2010/main" val="766793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67D241-EEAB-244B-971C-F9B5C34EE48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042BC33-6409-8341-B7E8-A53F2C982D6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BD43707-0AE4-C044-96DA-76237D9A82D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0BACB96-0B57-D047-804E-EF0DC5E578D9}"/>
              </a:ext>
            </a:extLst>
          </p:cNvPr>
          <p:cNvSpPr>
            <a:spLocks noGrp="1"/>
          </p:cNvSpPr>
          <p:nvPr>
            <p:ph type="dt" sz="half" idx="10"/>
          </p:nvPr>
        </p:nvSpPr>
        <p:spPr/>
        <p:txBody>
          <a:bodyPr/>
          <a:lstStyle/>
          <a:p>
            <a:fld id="{281E9EE7-29E6-D64E-BB91-60F129F07B96}" type="datetime1">
              <a:rPr lang="fr-FR" smtClean="0"/>
              <a:t>07/10/2019</a:t>
            </a:fld>
            <a:endParaRPr lang="fr-FR"/>
          </a:p>
        </p:txBody>
      </p:sp>
      <p:sp>
        <p:nvSpPr>
          <p:cNvPr id="6" name="Espace réservé du pied de page 5">
            <a:extLst>
              <a:ext uri="{FF2B5EF4-FFF2-40B4-BE49-F238E27FC236}">
                <a16:creationId xmlns:a16="http://schemas.microsoft.com/office/drawing/2014/main" id="{F84302DE-49E6-E74C-A367-AEAF0A1517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3108446-4528-4D44-AC21-4AA995F5844F}"/>
              </a:ext>
            </a:extLst>
          </p:cNvPr>
          <p:cNvSpPr>
            <a:spLocks noGrp="1"/>
          </p:cNvSpPr>
          <p:nvPr>
            <p:ph type="sldNum" sz="quarter" idx="12"/>
          </p:nvPr>
        </p:nvSpPr>
        <p:spPr/>
        <p:txBody>
          <a:bodyPr/>
          <a:lstStyle/>
          <a:p>
            <a:fld id="{1F70390E-0383-AE4E-95C1-9B6231C9237C}" type="slidenum">
              <a:rPr lang="fr-FR" smtClean="0"/>
              <a:t>‹N°›</a:t>
            </a:fld>
            <a:endParaRPr lang="fr-FR"/>
          </a:p>
        </p:txBody>
      </p:sp>
    </p:spTree>
    <p:extLst>
      <p:ext uri="{BB962C8B-B14F-4D97-AF65-F5344CB8AC3E}">
        <p14:creationId xmlns:p14="http://schemas.microsoft.com/office/powerpoint/2010/main" val="4225827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8FE03E-CBBA-314A-89FD-96558B184D3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BDB4BA3-943A-EA47-B1EC-A2C7E88F50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14C10E7-0DDF-D14C-80BA-DBAB2D3988D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27804C8-3718-3742-8E5B-9CF1F7342E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28DF1D3-7B1B-AD42-9108-4C0A5AE9F0C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03363E2-153C-2649-B7FB-8AB5D74E07E0}"/>
              </a:ext>
            </a:extLst>
          </p:cNvPr>
          <p:cNvSpPr>
            <a:spLocks noGrp="1"/>
          </p:cNvSpPr>
          <p:nvPr>
            <p:ph type="dt" sz="half" idx="10"/>
          </p:nvPr>
        </p:nvSpPr>
        <p:spPr/>
        <p:txBody>
          <a:bodyPr/>
          <a:lstStyle/>
          <a:p>
            <a:fld id="{C8523F92-17FF-1B4A-9945-8DA904D4D868}" type="datetime1">
              <a:rPr lang="fr-FR" smtClean="0"/>
              <a:t>07/10/2019</a:t>
            </a:fld>
            <a:endParaRPr lang="fr-FR"/>
          </a:p>
        </p:txBody>
      </p:sp>
      <p:sp>
        <p:nvSpPr>
          <p:cNvPr id="8" name="Espace réservé du pied de page 7">
            <a:extLst>
              <a:ext uri="{FF2B5EF4-FFF2-40B4-BE49-F238E27FC236}">
                <a16:creationId xmlns:a16="http://schemas.microsoft.com/office/drawing/2014/main" id="{2C7653AC-5331-4A48-8677-2E48BCFC4EC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3E4DB8E-E674-034A-ABCC-C57FDC4582C4}"/>
              </a:ext>
            </a:extLst>
          </p:cNvPr>
          <p:cNvSpPr>
            <a:spLocks noGrp="1"/>
          </p:cNvSpPr>
          <p:nvPr>
            <p:ph type="sldNum" sz="quarter" idx="12"/>
          </p:nvPr>
        </p:nvSpPr>
        <p:spPr/>
        <p:txBody>
          <a:bodyPr/>
          <a:lstStyle/>
          <a:p>
            <a:fld id="{1F70390E-0383-AE4E-95C1-9B6231C9237C}" type="slidenum">
              <a:rPr lang="fr-FR" smtClean="0"/>
              <a:t>‹N°›</a:t>
            </a:fld>
            <a:endParaRPr lang="fr-FR"/>
          </a:p>
        </p:txBody>
      </p:sp>
    </p:spTree>
    <p:extLst>
      <p:ext uri="{BB962C8B-B14F-4D97-AF65-F5344CB8AC3E}">
        <p14:creationId xmlns:p14="http://schemas.microsoft.com/office/powerpoint/2010/main" val="247464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CF3CB0-A3F8-F44D-A5F9-317BD8D5DA7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3388838-2AF4-B144-B351-86E9682C4E18}"/>
              </a:ext>
            </a:extLst>
          </p:cNvPr>
          <p:cNvSpPr>
            <a:spLocks noGrp="1"/>
          </p:cNvSpPr>
          <p:nvPr>
            <p:ph type="dt" sz="half" idx="10"/>
          </p:nvPr>
        </p:nvSpPr>
        <p:spPr/>
        <p:txBody>
          <a:bodyPr/>
          <a:lstStyle/>
          <a:p>
            <a:fld id="{8B3EC18F-9235-CF4D-B676-C7DA3BD00226}" type="datetime1">
              <a:rPr lang="fr-FR" smtClean="0"/>
              <a:t>07/10/2019</a:t>
            </a:fld>
            <a:endParaRPr lang="fr-FR"/>
          </a:p>
        </p:txBody>
      </p:sp>
      <p:sp>
        <p:nvSpPr>
          <p:cNvPr id="4" name="Espace réservé du pied de page 3">
            <a:extLst>
              <a:ext uri="{FF2B5EF4-FFF2-40B4-BE49-F238E27FC236}">
                <a16:creationId xmlns:a16="http://schemas.microsoft.com/office/drawing/2014/main" id="{0D17B6BE-6625-9940-A73F-30FEE614193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7E111DE-1612-F74B-BCF4-B72579976E13}"/>
              </a:ext>
            </a:extLst>
          </p:cNvPr>
          <p:cNvSpPr>
            <a:spLocks noGrp="1"/>
          </p:cNvSpPr>
          <p:nvPr>
            <p:ph type="sldNum" sz="quarter" idx="12"/>
          </p:nvPr>
        </p:nvSpPr>
        <p:spPr/>
        <p:txBody>
          <a:bodyPr/>
          <a:lstStyle/>
          <a:p>
            <a:fld id="{1F70390E-0383-AE4E-95C1-9B6231C9237C}" type="slidenum">
              <a:rPr lang="fr-FR" smtClean="0"/>
              <a:t>‹N°›</a:t>
            </a:fld>
            <a:endParaRPr lang="fr-FR"/>
          </a:p>
        </p:txBody>
      </p:sp>
    </p:spTree>
    <p:extLst>
      <p:ext uri="{BB962C8B-B14F-4D97-AF65-F5344CB8AC3E}">
        <p14:creationId xmlns:p14="http://schemas.microsoft.com/office/powerpoint/2010/main" val="928741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0B7B8C4-B8A1-4248-9B7C-834242DA002B}"/>
              </a:ext>
            </a:extLst>
          </p:cNvPr>
          <p:cNvSpPr>
            <a:spLocks noGrp="1"/>
          </p:cNvSpPr>
          <p:nvPr>
            <p:ph type="dt" sz="half" idx="10"/>
          </p:nvPr>
        </p:nvSpPr>
        <p:spPr/>
        <p:txBody>
          <a:bodyPr/>
          <a:lstStyle/>
          <a:p>
            <a:fld id="{7545341B-AEAE-DD4A-B844-A2B9FB320B75}" type="datetime1">
              <a:rPr lang="fr-FR" smtClean="0"/>
              <a:t>07/10/2019</a:t>
            </a:fld>
            <a:endParaRPr lang="fr-FR"/>
          </a:p>
        </p:txBody>
      </p:sp>
      <p:sp>
        <p:nvSpPr>
          <p:cNvPr id="3" name="Espace réservé du pied de page 2">
            <a:extLst>
              <a:ext uri="{FF2B5EF4-FFF2-40B4-BE49-F238E27FC236}">
                <a16:creationId xmlns:a16="http://schemas.microsoft.com/office/drawing/2014/main" id="{EAF1E67C-196F-4E43-8A52-D17154762D8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4F26BD5-5485-BE4F-AC75-8B236266C825}"/>
              </a:ext>
            </a:extLst>
          </p:cNvPr>
          <p:cNvSpPr>
            <a:spLocks noGrp="1"/>
          </p:cNvSpPr>
          <p:nvPr>
            <p:ph type="sldNum" sz="quarter" idx="12"/>
          </p:nvPr>
        </p:nvSpPr>
        <p:spPr/>
        <p:txBody>
          <a:bodyPr/>
          <a:lstStyle/>
          <a:p>
            <a:fld id="{1F70390E-0383-AE4E-95C1-9B6231C9237C}" type="slidenum">
              <a:rPr lang="fr-FR" smtClean="0"/>
              <a:t>‹N°›</a:t>
            </a:fld>
            <a:endParaRPr lang="fr-FR"/>
          </a:p>
        </p:txBody>
      </p:sp>
    </p:spTree>
    <p:extLst>
      <p:ext uri="{BB962C8B-B14F-4D97-AF65-F5344CB8AC3E}">
        <p14:creationId xmlns:p14="http://schemas.microsoft.com/office/powerpoint/2010/main" val="337339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65208E-8A0A-EC4B-82FA-620CC8AFCBF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DBEA004-8170-7947-99C5-7C7FEC9C52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AA42A41-6882-CD4D-89ED-A617DF2257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942C633-BA7F-CC41-B1E2-A500F6A265A5}"/>
              </a:ext>
            </a:extLst>
          </p:cNvPr>
          <p:cNvSpPr>
            <a:spLocks noGrp="1"/>
          </p:cNvSpPr>
          <p:nvPr>
            <p:ph type="dt" sz="half" idx="10"/>
          </p:nvPr>
        </p:nvSpPr>
        <p:spPr/>
        <p:txBody>
          <a:bodyPr/>
          <a:lstStyle/>
          <a:p>
            <a:fld id="{16DBE045-3692-0C48-881A-39982DB4128F}" type="datetime1">
              <a:rPr lang="fr-FR" smtClean="0"/>
              <a:t>07/10/2019</a:t>
            </a:fld>
            <a:endParaRPr lang="fr-FR"/>
          </a:p>
        </p:txBody>
      </p:sp>
      <p:sp>
        <p:nvSpPr>
          <p:cNvPr id="6" name="Espace réservé du pied de page 5">
            <a:extLst>
              <a:ext uri="{FF2B5EF4-FFF2-40B4-BE49-F238E27FC236}">
                <a16:creationId xmlns:a16="http://schemas.microsoft.com/office/drawing/2014/main" id="{0F74E8C4-6B77-844F-99C0-ECD32145F18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700DF19-A8A7-4C4C-85B2-301309155E33}"/>
              </a:ext>
            </a:extLst>
          </p:cNvPr>
          <p:cNvSpPr>
            <a:spLocks noGrp="1"/>
          </p:cNvSpPr>
          <p:nvPr>
            <p:ph type="sldNum" sz="quarter" idx="12"/>
          </p:nvPr>
        </p:nvSpPr>
        <p:spPr/>
        <p:txBody>
          <a:bodyPr/>
          <a:lstStyle/>
          <a:p>
            <a:fld id="{1F70390E-0383-AE4E-95C1-9B6231C9237C}" type="slidenum">
              <a:rPr lang="fr-FR" smtClean="0"/>
              <a:t>‹N°›</a:t>
            </a:fld>
            <a:endParaRPr lang="fr-FR"/>
          </a:p>
        </p:txBody>
      </p:sp>
    </p:spTree>
    <p:extLst>
      <p:ext uri="{BB962C8B-B14F-4D97-AF65-F5344CB8AC3E}">
        <p14:creationId xmlns:p14="http://schemas.microsoft.com/office/powerpoint/2010/main" val="3076945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7D63AA-84FE-B54E-BDD2-232DF00E0A1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A2035CD-8BAC-E046-9267-E2F4F02F2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8EF068C-3A7E-D746-BBD5-F51A80ADF3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78B000F-E835-0248-B20E-BA8EA263EFD5}"/>
              </a:ext>
            </a:extLst>
          </p:cNvPr>
          <p:cNvSpPr>
            <a:spLocks noGrp="1"/>
          </p:cNvSpPr>
          <p:nvPr>
            <p:ph type="dt" sz="half" idx="10"/>
          </p:nvPr>
        </p:nvSpPr>
        <p:spPr/>
        <p:txBody>
          <a:bodyPr/>
          <a:lstStyle/>
          <a:p>
            <a:fld id="{6499B360-B2B0-C647-9979-075007F84263}" type="datetime1">
              <a:rPr lang="fr-FR" smtClean="0"/>
              <a:t>07/10/2019</a:t>
            </a:fld>
            <a:endParaRPr lang="fr-FR"/>
          </a:p>
        </p:txBody>
      </p:sp>
      <p:sp>
        <p:nvSpPr>
          <p:cNvPr id="6" name="Espace réservé du pied de page 5">
            <a:extLst>
              <a:ext uri="{FF2B5EF4-FFF2-40B4-BE49-F238E27FC236}">
                <a16:creationId xmlns:a16="http://schemas.microsoft.com/office/drawing/2014/main" id="{5DC5ECA7-09D7-7F43-A167-E10729E64EE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28FA78D-BEF6-AE47-8BEC-40A2F0F3A466}"/>
              </a:ext>
            </a:extLst>
          </p:cNvPr>
          <p:cNvSpPr>
            <a:spLocks noGrp="1"/>
          </p:cNvSpPr>
          <p:nvPr>
            <p:ph type="sldNum" sz="quarter" idx="12"/>
          </p:nvPr>
        </p:nvSpPr>
        <p:spPr/>
        <p:txBody>
          <a:bodyPr/>
          <a:lstStyle/>
          <a:p>
            <a:fld id="{1F70390E-0383-AE4E-95C1-9B6231C9237C}" type="slidenum">
              <a:rPr lang="fr-FR" smtClean="0"/>
              <a:t>‹N°›</a:t>
            </a:fld>
            <a:endParaRPr lang="fr-FR"/>
          </a:p>
        </p:txBody>
      </p:sp>
    </p:spTree>
    <p:extLst>
      <p:ext uri="{BB962C8B-B14F-4D97-AF65-F5344CB8AC3E}">
        <p14:creationId xmlns:p14="http://schemas.microsoft.com/office/powerpoint/2010/main" val="167768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52D33E3-DB7A-8B4C-B692-B4B4D4738F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D5BD4C4-0581-C04D-925B-1C4F5F24FC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A783208-7C3E-3D4B-8552-74AD19E0C1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C682E-AAD5-4542-ADE5-AF543BE665B4}" type="datetime1">
              <a:rPr lang="fr-FR" smtClean="0"/>
              <a:t>07/10/2019</a:t>
            </a:fld>
            <a:endParaRPr lang="fr-FR"/>
          </a:p>
        </p:txBody>
      </p:sp>
      <p:sp>
        <p:nvSpPr>
          <p:cNvPr id="5" name="Espace réservé du pied de page 4">
            <a:extLst>
              <a:ext uri="{FF2B5EF4-FFF2-40B4-BE49-F238E27FC236}">
                <a16:creationId xmlns:a16="http://schemas.microsoft.com/office/drawing/2014/main" id="{B813536F-F8AC-AC40-8DC5-075A1CB046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CCBBE69-7F20-6A41-8970-CB25104000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70390E-0383-AE4E-95C1-9B6231C9237C}" type="slidenum">
              <a:rPr lang="fr-FR" smtClean="0"/>
              <a:t>‹N°›</a:t>
            </a:fld>
            <a:endParaRPr lang="fr-FR"/>
          </a:p>
        </p:txBody>
      </p:sp>
    </p:spTree>
    <p:extLst>
      <p:ext uri="{BB962C8B-B14F-4D97-AF65-F5344CB8AC3E}">
        <p14:creationId xmlns:p14="http://schemas.microsoft.com/office/powerpoint/2010/main" val="2835332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file://localhost/cid/image002.jpg@01D1264D.DD2F31D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cochranelibrary-com.docelec.univ-lyon1.fr/"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ochranelibrary-com.docelec.univ-lyon1.fr/cdsr/doi/10.1002/14651858.CD007483.pub2/references#CD007483-bbs2-011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C7F37D-5AAF-884F-A000-1F275767AF2F}"/>
              </a:ext>
            </a:extLst>
          </p:cNvPr>
          <p:cNvSpPr>
            <a:spLocks noGrp="1"/>
          </p:cNvSpPr>
          <p:nvPr>
            <p:ph type="ctrTitle"/>
          </p:nvPr>
        </p:nvSpPr>
        <p:spPr/>
        <p:txBody>
          <a:bodyPr/>
          <a:lstStyle/>
          <a:p>
            <a:r>
              <a:rPr lang="fr-FR" dirty="0"/>
              <a:t>Les médicaments essentiels</a:t>
            </a:r>
          </a:p>
        </p:txBody>
      </p:sp>
      <p:sp>
        <p:nvSpPr>
          <p:cNvPr id="3" name="Sous-titre 2">
            <a:extLst>
              <a:ext uri="{FF2B5EF4-FFF2-40B4-BE49-F238E27FC236}">
                <a16:creationId xmlns:a16="http://schemas.microsoft.com/office/drawing/2014/main" id="{40F3D88A-B037-D246-BF1D-61D5B43EFF20}"/>
              </a:ext>
            </a:extLst>
          </p:cNvPr>
          <p:cNvSpPr>
            <a:spLocks noGrp="1"/>
          </p:cNvSpPr>
          <p:nvPr>
            <p:ph type="subTitle" idx="1"/>
          </p:nvPr>
        </p:nvSpPr>
        <p:spPr/>
        <p:txBody>
          <a:bodyPr/>
          <a:lstStyle/>
          <a:p>
            <a:r>
              <a:rPr lang="fr-FR" dirty="0"/>
              <a:t>B Kassai</a:t>
            </a:r>
          </a:p>
          <a:p>
            <a:r>
              <a:rPr lang="fr-FR" dirty="0" err="1"/>
              <a:t>Department</a:t>
            </a:r>
            <a:r>
              <a:rPr lang="fr-FR" dirty="0"/>
              <a:t> of </a:t>
            </a:r>
            <a:r>
              <a:rPr lang="fr-FR" dirty="0" err="1"/>
              <a:t>Clinical</a:t>
            </a:r>
            <a:r>
              <a:rPr lang="fr-FR" dirty="0"/>
              <a:t> </a:t>
            </a:r>
            <a:r>
              <a:rPr lang="fr-FR" dirty="0" err="1"/>
              <a:t>Epidemiology</a:t>
            </a:r>
            <a:endParaRPr lang="fr-FR" dirty="0"/>
          </a:p>
          <a:p>
            <a:r>
              <a:rPr lang="fr-FR" dirty="0"/>
              <a:t>Lyon</a:t>
            </a:r>
          </a:p>
          <a:p>
            <a:endParaRPr lang="fr-FR" dirty="0"/>
          </a:p>
        </p:txBody>
      </p:sp>
      <p:sp>
        <p:nvSpPr>
          <p:cNvPr id="4" name="Espace réservé du numéro de diapositive 3">
            <a:extLst>
              <a:ext uri="{FF2B5EF4-FFF2-40B4-BE49-F238E27FC236}">
                <a16:creationId xmlns:a16="http://schemas.microsoft.com/office/drawing/2014/main" id="{D0293BEE-0515-D94A-887E-6E4EF18D70B2}"/>
              </a:ext>
            </a:extLst>
          </p:cNvPr>
          <p:cNvSpPr>
            <a:spLocks noGrp="1"/>
          </p:cNvSpPr>
          <p:nvPr>
            <p:ph type="sldNum" sz="quarter" idx="12"/>
          </p:nvPr>
        </p:nvSpPr>
        <p:spPr/>
        <p:txBody>
          <a:bodyPr/>
          <a:lstStyle/>
          <a:p>
            <a:fld id="{1F70390E-0383-AE4E-95C1-9B6231C9237C}" type="slidenum">
              <a:rPr lang="fr-FR" smtClean="0"/>
              <a:t>1</a:t>
            </a:fld>
            <a:endParaRPr lang="fr-FR"/>
          </a:p>
        </p:txBody>
      </p:sp>
      <p:pic>
        <p:nvPicPr>
          <p:cNvPr id="5" name="Image 4" descr="univ.jpg">
            <a:extLst>
              <a:ext uri="{FF2B5EF4-FFF2-40B4-BE49-F238E27FC236}">
                <a16:creationId xmlns:a16="http://schemas.microsoft.com/office/drawing/2014/main" id="{A3212822-FC93-0245-B968-F8A42F1EE3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25756"/>
            <a:ext cx="3922712"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2" descr="Logo HCL plein_2995">
            <a:extLst>
              <a:ext uri="{FF2B5EF4-FFF2-40B4-BE49-F238E27FC236}">
                <a16:creationId xmlns:a16="http://schemas.microsoft.com/office/drawing/2014/main" id="{05D30069-A090-CC43-B464-0B307F3668C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076764" y="753549"/>
            <a:ext cx="123983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774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1FCDA3-CF29-8543-A89B-2110B24E44DF}"/>
              </a:ext>
            </a:extLst>
          </p:cNvPr>
          <p:cNvSpPr>
            <a:spLocks noGrp="1"/>
          </p:cNvSpPr>
          <p:nvPr>
            <p:ph type="title"/>
          </p:nvPr>
        </p:nvSpPr>
        <p:spPr/>
        <p:txBody>
          <a:bodyPr/>
          <a:lstStyle/>
          <a:p>
            <a:r>
              <a:rPr lang="fr-FR" dirty="0"/>
              <a:t>2. MEDICINES FOR PAIN AND PALLIATIVE CARE</a:t>
            </a:r>
          </a:p>
        </p:txBody>
      </p:sp>
      <p:sp>
        <p:nvSpPr>
          <p:cNvPr id="3" name="Espace réservé du contenu 2">
            <a:extLst>
              <a:ext uri="{FF2B5EF4-FFF2-40B4-BE49-F238E27FC236}">
                <a16:creationId xmlns:a16="http://schemas.microsoft.com/office/drawing/2014/main" id="{3FC000FE-AB7F-484E-B38D-75829AAD775A}"/>
              </a:ext>
            </a:extLst>
          </p:cNvPr>
          <p:cNvSpPr>
            <a:spLocks noGrp="1"/>
          </p:cNvSpPr>
          <p:nvPr>
            <p:ph idx="1"/>
          </p:nvPr>
        </p:nvSpPr>
        <p:spPr/>
        <p:txBody>
          <a:bodyPr>
            <a:normAutofit fontScale="92500"/>
          </a:bodyPr>
          <a:lstStyle/>
          <a:p>
            <a:pPr marL="0" indent="0">
              <a:buNone/>
            </a:pPr>
            <a:r>
              <a:rPr lang="en-US" dirty="0"/>
              <a:t>2.1. Non-opioids and non-steroidal anti-inflammatory medicines (NSAIMs)</a:t>
            </a:r>
          </a:p>
          <a:p>
            <a:r>
              <a:rPr lang="en-US" dirty="0"/>
              <a:t>Acetyl salicylic acid, </a:t>
            </a:r>
            <a:r>
              <a:rPr lang="en-US" dirty="0" err="1"/>
              <a:t>suppo</a:t>
            </a:r>
            <a:r>
              <a:rPr lang="en-US" dirty="0"/>
              <a:t>, tablet</a:t>
            </a:r>
          </a:p>
          <a:p>
            <a:r>
              <a:rPr lang="en-US" dirty="0"/>
              <a:t>Ibuprofen,  liquid, tablet</a:t>
            </a:r>
          </a:p>
          <a:p>
            <a:r>
              <a:rPr lang="en-US" dirty="0"/>
              <a:t>Paracetamol, </a:t>
            </a:r>
            <a:r>
              <a:rPr lang="en-US" dirty="0" err="1"/>
              <a:t>suppo</a:t>
            </a:r>
            <a:r>
              <a:rPr lang="en-US" dirty="0"/>
              <a:t>, </a:t>
            </a:r>
            <a:r>
              <a:rPr lang="en-US" dirty="0" err="1"/>
              <a:t>liqu</a:t>
            </a:r>
            <a:r>
              <a:rPr lang="en-US" dirty="0"/>
              <a:t>, tablet</a:t>
            </a:r>
          </a:p>
          <a:p>
            <a:pPr marL="0" indent="0">
              <a:buNone/>
            </a:pPr>
            <a:endParaRPr lang="en-US" dirty="0"/>
          </a:p>
          <a:p>
            <a:pPr marL="0" indent="0">
              <a:buNone/>
            </a:pPr>
            <a:r>
              <a:rPr lang="en-US" dirty="0"/>
              <a:t>2.2. Opioid analgesics</a:t>
            </a:r>
          </a:p>
          <a:p>
            <a:r>
              <a:rPr lang="en-US" dirty="0"/>
              <a:t>Codeine, tablet</a:t>
            </a:r>
          </a:p>
          <a:p>
            <a:r>
              <a:rPr lang="en-US" dirty="0"/>
              <a:t>Fentanyl, patch</a:t>
            </a:r>
          </a:p>
          <a:p>
            <a:r>
              <a:rPr lang="en-US" dirty="0" err="1"/>
              <a:t>Morphin</a:t>
            </a:r>
            <a:r>
              <a:rPr lang="en-US" dirty="0"/>
              <a:t>, granules, injection, liquid, tablet (SR, IR)</a:t>
            </a:r>
          </a:p>
        </p:txBody>
      </p:sp>
      <p:sp>
        <p:nvSpPr>
          <p:cNvPr id="4" name="Espace réservé du numéro de diapositive 3">
            <a:extLst>
              <a:ext uri="{FF2B5EF4-FFF2-40B4-BE49-F238E27FC236}">
                <a16:creationId xmlns:a16="http://schemas.microsoft.com/office/drawing/2014/main" id="{5A550620-F994-074D-9EC1-4E57C60B0D1E}"/>
              </a:ext>
            </a:extLst>
          </p:cNvPr>
          <p:cNvSpPr>
            <a:spLocks noGrp="1"/>
          </p:cNvSpPr>
          <p:nvPr>
            <p:ph type="sldNum" sz="quarter" idx="12"/>
          </p:nvPr>
        </p:nvSpPr>
        <p:spPr/>
        <p:txBody>
          <a:bodyPr/>
          <a:lstStyle/>
          <a:p>
            <a:fld id="{1F70390E-0383-AE4E-95C1-9B6231C9237C}" type="slidenum">
              <a:rPr lang="fr-FR" smtClean="0"/>
              <a:t>10</a:t>
            </a:fld>
            <a:endParaRPr lang="fr-FR"/>
          </a:p>
        </p:txBody>
      </p:sp>
    </p:spTree>
    <p:extLst>
      <p:ext uri="{BB962C8B-B14F-4D97-AF65-F5344CB8AC3E}">
        <p14:creationId xmlns:p14="http://schemas.microsoft.com/office/powerpoint/2010/main" val="582542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51BD79-D453-C849-8A68-D9C4637DAFB6}"/>
              </a:ext>
            </a:extLst>
          </p:cNvPr>
          <p:cNvSpPr>
            <a:spLocks noGrp="1"/>
          </p:cNvSpPr>
          <p:nvPr>
            <p:ph type="title"/>
          </p:nvPr>
        </p:nvSpPr>
        <p:spPr/>
        <p:txBody>
          <a:bodyPr>
            <a:normAutofit/>
          </a:bodyPr>
          <a:lstStyle/>
          <a:p>
            <a:r>
              <a:rPr lang="fr-FR" dirty="0"/>
              <a:t>3. ANTIALLERGICS AND MEDICINES USED IN ANAPHYLAXIS</a:t>
            </a:r>
          </a:p>
        </p:txBody>
      </p:sp>
      <p:sp>
        <p:nvSpPr>
          <p:cNvPr id="3" name="Espace réservé du contenu 2">
            <a:extLst>
              <a:ext uri="{FF2B5EF4-FFF2-40B4-BE49-F238E27FC236}">
                <a16:creationId xmlns:a16="http://schemas.microsoft.com/office/drawing/2014/main" id="{12B7DA85-D5A4-964A-9406-949134EB5454}"/>
              </a:ext>
            </a:extLst>
          </p:cNvPr>
          <p:cNvSpPr>
            <a:spLocks noGrp="1"/>
          </p:cNvSpPr>
          <p:nvPr>
            <p:ph idx="1"/>
          </p:nvPr>
        </p:nvSpPr>
        <p:spPr/>
        <p:txBody>
          <a:bodyPr/>
          <a:lstStyle/>
          <a:p>
            <a:r>
              <a:rPr lang="fr-FR" dirty="0" err="1"/>
              <a:t>Dexamethasone</a:t>
            </a:r>
            <a:r>
              <a:rPr lang="fr-FR" dirty="0"/>
              <a:t>, </a:t>
            </a:r>
            <a:r>
              <a:rPr lang="fr-FR" dirty="0" err="1"/>
              <a:t>inj</a:t>
            </a:r>
            <a:endParaRPr lang="fr-FR" dirty="0"/>
          </a:p>
          <a:p>
            <a:r>
              <a:rPr lang="fr-FR" dirty="0" err="1"/>
              <a:t>Epinephrine</a:t>
            </a:r>
            <a:r>
              <a:rPr lang="fr-FR" dirty="0"/>
              <a:t>, 1 mg in 1ml ampoule</a:t>
            </a:r>
          </a:p>
          <a:p>
            <a:r>
              <a:rPr lang="fr-FR" dirty="0"/>
              <a:t>Hydrocortisone, </a:t>
            </a:r>
            <a:r>
              <a:rPr lang="fr-FR" dirty="0" err="1"/>
              <a:t>powder</a:t>
            </a:r>
            <a:r>
              <a:rPr lang="fr-FR" dirty="0"/>
              <a:t> for injection</a:t>
            </a:r>
          </a:p>
          <a:p>
            <a:r>
              <a:rPr lang="fr-FR" dirty="0" err="1"/>
              <a:t>Loratadine</a:t>
            </a:r>
            <a:r>
              <a:rPr lang="fr-FR" dirty="0"/>
              <a:t>, oral </a:t>
            </a:r>
            <a:r>
              <a:rPr lang="fr-FR" dirty="0" err="1"/>
              <a:t>liqu</a:t>
            </a:r>
            <a:r>
              <a:rPr lang="fr-FR" dirty="0"/>
              <a:t>, </a:t>
            </a:r>
            <a:r>
              <a:rPr lang="fr-FR" dirty="0" err="1"/>
              <a:t>tablet</a:t>
            </a:r>
            <a:endParaRPr lang="fr-FR" dirty="0"/>
          </a:p>
          <a:p>
            <a:r>
              <a:rPr lang="fr-FR" dirty="0" err="1"/>
              <a:t>Prednisolone</a:t>
            </a:r>
            <a:r>
              <a:rPr lang="fr-FR" dirty="0"/>
              <a:t>, oral </a:t>
            </a:r>
            <a:r>
              <a:rPr lang="fr-FR" dirty="0" err="1"/>
              <a:t>liqu</a:t>
            </a:r>
            <a:r>
              <a:rPr lang="fr-FR" dirty="0"/>
              <a:t>, </a:t>
            </a:r>
            <a:r>
              <a:rPr lang="fr-FR" dirty="0" err="1"/>
              <a:t>tablet</a:t>
            </a:r>
            <a:endParaRPr lang="fr-FR" dirty="0"/>
          </a:p>
        </p:txBody>
      </p:sp>
      <p:sp>
        <p:nvSpPr>
          <p:cNvPr id="4" name="Espace réservé du numéro de diapositive 3">
            <a:extLst>
              <a:ext uri="{FF2B5EF4-FFF2-40B4-BE49-F238E27FC236}">
                <a16:creationId xmlns:a16="http://schemas.microsoft.com/office/drawing/2014/main" id="{7DC331D9-C3C6-8247-8D58-B4B1F3E43468}"/>
              </a:ext>
            </a:extLst>
          </p:cNvPr>
          <p:cNvSpPr>
            <a:spLocks noGrp="1"/>
          </p:cNvSpPr>
          <p:nvPr>
            <p:ph type="sldNum" sz="quarter" idx="12"/>
          </p:nvPr>
        </p:nvSpPr>
        <p:spPr/>
        <p:txBody>
          <a:bodyPr/>
          <a:lstStyle/>
          <a:p>
            <a:fld id="{1F70390E-0383-AE4E-95C1-9B6231C9237C}" type="slidenum">
              <a:rPr lang="fr-FR" smtClean="0"/>
              <a:t>11</a:t>
            </a:fld>
            <a:endParaRPr lang="fr-FR"/>
          </a:p>
        </p:txBody>
      </p:sp>
    </p:spTree>
    <p:extLst>
      <p:ext uri="{BB962C8B-B14F-4D97-AF65-F5344CB8AC3E}">
        <p14:creationId xmlns:p14="http://schemas.microsoft.com/office/powerpoint/2010/main" val="2050273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DEAB68-09F5-DB47-AB39-EEDDBE0A8CC2}"/>
              </a:ext>
            </a:extLst>
          </p:cNvPr>
          <p:cNvSpPr>
            <a:spLocks noGrp="1"/>
          </p:cNvSpPr>
          <p:nvPr>
            <p:ph type="title"/>
          </p:nvPr>
        </p:nvSpPr>
        <p:spPr/>
        <p:txBody>
          <a:bodyPr>
            <a:normAutofit/>
          </a:bodyPr>
          <a:lstStyle/>
          <a:p>
            <a:r>
              <a:rPr lang="fr-FR" dirty="0"/>
              <a:t>4. ANTIDOTES AND OTHER SUBSTANCES USED IN POISONINGS</a:t>
            </a:r>
          </a:p>
        </p:txBody>
      </p:sp>
      <p:sp>
        <p:nvSpPr>
          <p:cNvPr id="3" name="Espace réservé du contenu 2">
            <a:extLst>
              <a:ext uri="{FF2B5EF4-FFF2-40B4-BE49-F238E27FC236}">
                <a16:creationId xmlns:a16="http://schemas.microsoft.com/office/drawing/2014/main" id="{9055B2EE-C521-464F-AE17-2FAAE8CD8F8F}"/>
              </a:ext>
            </a:extLst>
          </p:cNvPr>
          <p:cNvSpPr>
            <a:spLocks noGrp="1"/>
          </p:cNvSpPr>
          <p:nvPr>
            <p:ph idx="1"/>
          </p:nvPr>
        </p:nvSpPr>
        <p:spPr/>
        <p:txBody>
          <a:bodyPr>
            <a:normAutofit fontScale="77500" lnSpcReduction="20000"/>
          </a:bodyPr>
          <a:lstStyle/>
          <a:p>
            <a:pPr marL="0" indent="0">
              <a:buNone/>
            </a:pPr>
            <a:r>
              <a:rPr lang="fr-FR" dirty="0"/>
              <a:t>4.2 </a:t>
            </a:r>
            <a:r>
              <a:rPr lang="fr-FR" dirty="0" err="1"/>
              <a:t>Specific</a:t>
            </a:r>
            <a:r>
              <a:rPr lang="fr-FR" dirty="0"/>
              <a:t>.</a:t>
            </a:r>
          </a:p>
          <a:p>
            <a:r>
              <a:rPr lang="fr-FR" dirty="0" err="1"/>
              <a:t>Acetylcysteine</a:t>
            </a:r>
            <a:r>
              <a:rPr lang="fr-FR" dirty="0"/>
              <a:t> Injection: 200 mg/ </a:t>
            </a:r>
            <a:r>
              <a:rPr lang="fr-FR" dirty="0" err="1"/>
              <a:t>mL</a:t>
            </a:r>
            <a:r>
              <a:rPr lang="fr-FR" dirty="0"/>
              <a:t> in 10- </a:t>
            </a:r>
            <a:r>
              <a:rPr lang="fr-FR" dirty="0" err="1"/>
              <a:t>mL</a:t>
            </a:r>
            <a:r>
              <a:rPr lang="fr-FR" dirty="0"/>
              <a:t> ampoule. Oral </a:t>
            </a:r>
            <a:r>
              <a:rPr lang="fr-FR" dirty="0" err="1"/>
              <a:t>liquid</a:t>
            </a:r>
            <a:r>
              <a:rPr lang="fr-FR" dirty="0"/>
              <a:t>: 10% [c]; 20% [c].</a:t>
            </a:r>
          </a:p>
          <a:p>
            <a:r>
              <a:rPr lang="fr-FR" dirty="0"/>
              <a:t>Atropine Injection: 1 mg (sulfate) in 1- </a:t>
            </a:r>
            <a:r>
              <a:rPr lang="fr-FR" dirty="0" err="1"/>
              <a:t>mL</a:t>
            </a:r>
            <a:r>
              <a:rPr lang="fr-FR" dirty="0"/>
              <a:t> ampoule.</a:t>
            </a:r>
          </a:p>
          <a:p>
            <a:r>
              <a:rPr lang="fr-FR" dirty="0"/>
              <a:t>Calcium gluconate Injection: 100 mg/ </a:t>
            </a:r>
            <a:r>
              <a:rPr lang="fr-FR" dirty="0" err="1"/>
              <a:t>mL</a:t>
            </a:r>
            <a:r>
              <a:rPr lang="fr-FR" dirty="0"/>
              <a:t> in 10- </a:t>
            </a:r>
            <a:r>
              <a:rPr lang="fr-FR" dirty="0" err="1"/>
              <a:t>mL</a:t>
            </a:r>
            <a:r>
              <a:rPr lang="fr-FR" dirty="0"/>
              <a:t> ampoule.</a:t>
            </a:r>
          </a:p>
          <a:p>
            <a:r>
              <a:rPr lang="fr-FR" dirty="0" err="1"/>
              <a:t>Methylthioninium</a:t>
            </a:r>
            <a:r>
              <a:rPr lang="fr-FR" dirty="0"/>
              <a:t> </a:t>
            </a:r>
            <a:r>
              <a:rPr lang="fr-FR" dirty="0" err="1"/>
              <a:t>chloride</a:t>
            </a:r>
            <a:r>
              <a:rPr lang="fr-FR" dirty="0"/>
              <a:t> (</a:t>
            </a:r>
            <a:r>
              <a:rPr lang="fr-FR" dirty="0" err="1"/>
              <a:t>methylene</a:t>
            </a:r>
            <a:r>
              <a:rPr lang="fr-FR" dirty="0"/>
              <a:t> </a:t>
            </a:r>
            <a:r>
              <a:rPr lang="fr-FR" dirty="0" err="1"/>
              <a:t>blue</a:t>
            </a:r>
            <a:r>
              <a:rPr lang="fr-FR" dirty="0"/>
              <a:t>) Injection: 10 mg/ </a:t>
            </a:r>
            <a:r>
              <a:rPr lang="fr-FR" dirty="0" err="1"/>
              <a:t>mL</a:t>
            </a:r>
            <a:r>
              <a:rPr lang="fr-FR" dirty="0"/>
              <a:t> in 10- </a:t>
            </a:r>
            <a:r>
              <a:rPr lang="fr-FR" dirty="0" err="1"/>
              <a:t>mL</a:t>
            </a:r>
            <a:r>
              <a:rPr lang="fr-FR" dirty="0"/>
              <a:t> ampoule.</a:t>
            </a:r>
          </a:p>
          <a:p>
            <a:r>
              <a:rPr lang="fr-FR" dirty="0" err="1"/>
              <a:t>Naloxone</a:t>
            </a:r>
            <a:r>
              <a:rPr lang="fr-FR" dirty="0"/>
              <a:t> Injection: 400 </a:t>
            </a:r>
            <a:r>
              <a:rPr lang="fr-FR" dirty="0" err="1"/>
              <a:t>micrograms</a:t>
            </a:r>
            <a:r>
              <a:rPr lang="fr-FR" dirty="0"/>
              <a:t> (</a:t>
            </a:r>
            <a:r>
              <a:rPr lang="fr-FR" dirty="0" err="1"/>
              <a:t>hydrochloride</a:t>
            </a:r>
            <a:r>
              <a:rPr lang="fr-FR" dirty="0"/>
              <a:t>) in 1- </a:t>
            </a:r>
            <a:r>
              <a:rPr lang="fr-FR" dirty="0" err="1"/>
              <a:t>mL</a:t>
            </a:r>
            <a:r>
              <a:rPr lang="fr-FR" dirty="0"/>
              <a:t> ampoule.</a:t>
            </a:r>
          </a:p>
          <a:p>
            <a:r>
              <a:rPr lang="fr-FR" dirty="0" err="1"/>
              <a:t>Penicillamine</a:t>
            </a:r>
            <a:r>
              <a:rPr lang="fr-FR" dirty="0"/>
              <a:t> Solid oral dosage </a:t>
            </a:r>
            <a:r>
              <a:rPr lang="fr-FR" dirty="0" err="1"/>
              <a:t>form</a:t>
            </a:r>
            <a:r>
              <a:rPr lang="fr-FR" dirty="0"/>
              <a:t>: 250 mg.</a:t>
            </a:r>
          </a:p>
          <a:p>
            <a:r>
              <a:rPr lang="fr-FR" dirty="0"/>
              <a:t>Potassium </a:t>
            </a:r>
            <a:r>
              <a:rPr lang="fr-FR" dirty="0" err="1"/>
              <a:t>ferric</a:t>
            </a:r>
            <a:r>
              <a:rPr lang="fr-FR" dirty="0"/>
              <a:t> </a:t>
            </a:r>
            <a:r>
              <a:rPr lang="fr-FR" dirty="0" err="1"/>
              <a:t>hexacyano-ferrate</a:t>
            </a:r>
            <a:r>
              <a:rPr lang="fr-FR" dirty="0"/>
              <a:t>(II) - 2H2O (</a:t>
            </a:r>
            <a:r>
              <a:rPr lang="fr-FR" dirty="0" err="1"/>
              <a:t>Prussian</a:t>
            </a:r>
            <a:r>
              <a:rPr lang="fr-FR" dirty="0"/>
              <a:t> </a:t>
            </a:r>
            <a:r>
              <a:rPr lang="fr-FR" dirty="0" err="1"/>
              <a:t>blue</a:t>
            </a:r>
            <a:r>
              <a:rPr lang="fr-FR" dirty="0"/>
              <a:t>)Powder for oral administration. </a:t>
            </a:r>
          </a:p>
          <a:p>
            <a:r>
              <a:rPr lang="fr-FR" dirty="0"/>
              <a:t>Sodium nitrite Injection: 30 mg/ </a:t>
            </a:r>
            <a:r>
              <a:rPr lang="fr-FR" dirty="0" err="1"/>
              <a:t>mL</a:t>
            </a:r>
            <a:r>
              <a:rPr lang="fr-FR" dirty="0"/>
              <a:t> in 10- </a:t>
            </a:r>
            <a:r>
              <a:rPr lang="fr-FR" dirty="0" err="1"/>
              <a:t>mL</a:t>
            </a:r>
            <a:r>
              <a:rPr lang="fr-FR" dirty="0"/>
              <a:t> ampoule.</a:t>
            </a:r>
          </a:p>
          <a:p>
            <a:r>
              <a:rPr lang="fr-FR" dirty="0"/>
              <a:t>Sodium thiosulfate Injection: 250 mg/ </a:t>
            </a:r>
            <a:r>
              <a:rPr lang="fr-FR" dirty="0" err="1"/>
              <a:t>mL</a:t>
            </a:r>
            <a:r>
              <a:rPr lang="fr-FR" dirty="0"/>
              <a:t> in 50- </a:t>
            </a:r>
            <a:r>
              <a:rPr lang="fr-FR" dirty="0" err="1"/>
              <a:t>mL</a:t>
            </a:r>
            <a:r>
              <a:rPr lang="fr-FR" dirty="0"/>
              <a:t> ampoule.</a:t>
            </a:r>
          </a:p>
          <a:p>
            <a:endParaRPr lang="fr-FR" dirty="0"/>
          </a:p>
        </p:txBody>
      </p:sp>
      <p:sp>
        <p:nvSpPr>
          <p:cNvPr id="4" name="Espace réservé du numéro de diapositive 3">
            <a:extLst>
              <a:ext uri="{FF2B5EF4-FFF2-40B4-BE49-F238E27FC236}">
                <a16:creationId xmlns:a16="http://schemas.microsoft.com/office/drawing/2014/main" id="{3FCCA627-30E8-A24B-9B37-8032F86662EE}"/>
              </a:ext>
            </a:extLst>
          </p:cNvPr>
          <p:cNvSpPr>
            <a:spLocks noGrp="1"/>
          </p:cNvSpPr>
          <p:nvPr>
            <p:ph type="sldNum" sz="quarter" idx="12"/>
          </p:nvPr>
        </p:nvSpPr>
        <p:spPr/>
        <p:txBody>
          <a:bodyPr/>
          <a:lstStyle/>
          <a:p>
            <a:fld id="{1F70390E-0383-AE4E-95C1-9B6231C9237C}" type="slidenum">
              <a:rPr lang="fr-FR" smtClean="0"/>
              <a:t>12</a:t>
            </a:fld>
            <a:endParaRPr lang="fr-FR"/>
          </a:p>
        </p:txBody>
      </p:sp>
    </p:spTree>
    <p:extLst>
      <p:ext uri="{BB962C8B-B14F-4D97-AF65-F5344CB8AC3E}">
        <p14:creationId xmlns:p14="http://schemas.microsoft.com/office/powerpoint/2010/main" val="3101672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6E56D0-6576-7649-B658-F00CD307F058}"/>
              </a:ext>
            </a:extLst>
          </p:cNvPr>
          <p:cNvSpPr>
            <a:spLocks noGrp="1"/>
          </p:cNvSpPr>
          <p:nvPr>
            <p:ph type="title"/>
          </p:nvPr>
        </p:nvSpPr>
        <p:spPr/>
        <p:txBody>
          <a:bodyPr/>
          <a:lstStyle/>
          <a:p>
            <a:r>
              <a:rPr lang="fr-FR" dirty="0"/>
              <a:t>Model List, </a:t>
            </a:r>
            <a:r>
              <a:rPr lang="fr-FR" dirty="0" err="1"/>
              <a:t>Antibiotics</a:t>
            </a:r>
            <a:endParaRPr lang="fr-FR" dirty="0"/>
          </a:p>
        </p:txBody>
      </p:sp>
      <p:sp>
        <p:nvSpPr>
          <p:cNvPr id="3" name="Espace réservé du contenu 2">
            <a:extLst>
              <a:ext uri="{FF2B5EF4-FFF2-40B4-BE49-F238E27FC236}">
                <a16:creationId xmlns:a16="http://schemas.microsoft.com/office/drawing/2014/main" id="{F997C036-EE71-EF4E-8A66-6ACB61AD7753}"/>
              </a:ext>
            </a:extLst>
          </p:cNvPr>
          <p:cNvSpPr>
            <a:spLocks noGrp="1"/>
          </p:cNvSpPr>
          <p:nvPr>
            <p:ph idx="1"/>
          </p:nvPr>
        </p:nvSpPr>
        <p:spPr/>
        <p:txBody>
          <a:bodyPr>
            <a:normAutofit/>
          </a:bodyPr>
          <a:lstStyle/>
          <a:p>
            <a:pPr marL="0" indent="0">
              <a:buNone/>
            </a:pPr>
            <a:r>
              <a:rPr lang="en-US" u="sng"/>
              <a:t>Access Group</a:t>
            </a:r>
          </a:p>
          <a:p>
            <a:r>
              <a:rPr lang="en-US"/>
              <a:t>Against a wide range of commonly encountered susceptible pathogens while also showing lower resistance potential. </a:t>
            </a:r>
          </a:p>
          <a:p>
            <a:r>
              <a:rPr lang="en-US"/>
              <a:t>Recommended as essential first or second choice empiric treatment options for infectious syndromes to improve access and promote appropriate use. </a:t>
            </a:r>
          </a:p>
          <a:p>
            <a:r>
              <a:rPr lang="en-US"/>
              <a:t>They are essential antibiotics that should be widely available, affordable and quality assured.</a:t>
            </a:r>
          </a:p>
          <a:p>
            <a:endParaRPr lang="en-US"/>
          </a:p>
        </p:txBody>
      </p:sp>
      <p:sp>
        <p:nvSpPr>
          <p:cNvPr id="4" name="Espace réservé du numéro de diapositive 3">
            <a:extLst>
              <a:ext uri="{FF2B5EF4-FFF2-40B4-BE49-F238E27FC236}">
                <a16:creationId xmlns:a16="http://schemas.microsoft.com/office/drawing/2014/main" id="{EDB9A8F3-713B-0F46-8D43-BE984EAABF0B}"/>
              </a:ext>
            </a:extLst>
          </p:cNvPr>
          <p:cNvSpPr>
            <a:spLocks noGrp="1"/>
          </p:cNvSpPr>
          <p:nvPr>
            <p:ph type="sldNum" sz="quarter" idx="12"/>
          </p:nvPr>
        </p:nvSpPr>
        <p:spPr/>
        <p:txBody>
          <a:bodyPr/>
          <a:lstStyle/>
          <a:p>
            <a:fld id="{1F70390E-0383-AE4E-95C1-9B6231C9237C}" type="slidenum">
              <a:rPr lang="fr-FR" smtClean="0"/>
              <a:t>13</a:t>
            </a:fld>
            <a:endParaRPr lang="fr-FR"/>
          </a:p>
        </p:txBody>
      </p:sp>
    </p:spTree>
    <p:extLst>
      <p:ext uri="{BB962C8B-B14F-4D97-AF65-F5344CB8AC3E}">
        <p14:creationId xmlns:p14="http://schemas.microsoft.com/office/powerpoint/2010/main" val="4091844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6E56D0-6576-7649-B658-F00CD307F058}"/>
              </a:ext>
            </a:extLst>
          </p:cNvPr>
          <p:cNvSpPr>
            <a:spLocks noGrp="1"/>
          </p:cNvSpPr>
          <p:nvPr>
            <p:ph type="title"/>
          </p:nvPr>
        </p:nvSpPr>
        <p:spPr/>
        <p:txBody>
          <a:bodyPr/>
          <a:lstStyle/>
          <a:p>
            <a:r>
              <a:rPr lang="fr-FR" dirty="0"/>
              <a:t>Model List, </a:t>
            </a:r>
            <a:r>
              <a:rPr lang="fr-FR" dirty="0" err="1"/>
              <a:t>Antibiotics</a:t>
            </a:r>
            <a:endParaRPr lang="fr-FR" dirty="0"/>
          </a:p>
        </p:txBody>
      </p:sp>
      <p:sp>
        <p:nvSpPr>
          <p:cNvPr id="3" name="Espace réservé du contenu 2">
            <a:extLst>
              <a:ext uri="{FF2B5EF4-FFF2-40B4-BE49-F238E27FC236}">
                <a16:creationId xmlns:a16="http://schemas.microsoft.com/office/drawing/2014/main" id="{F997C036-EE71-EF4E-8A66-6ACB61AD7753}"/>
              </a:ext>
            </a:extLst>
          </p:cNvPr>
          <p:cNvSpPr>
            <a:spLocks noGrp="1"/>
          </p:cNvSpPr>
          <p:nvPr>
            <p:ph idx="1"/>
          </p:nvPr>
        </p:nvSpPr>
        <p:spPr/>
        <p:txBody>
          <a:bodyPr>
            <a:normAutofit fontScale="92500" lnSpcReduction="10000"/>
          </a:bodyPr>
          <a:lstStyle/>
          <a:p>
            <a:pPr marL="0" indent="0">
              <a:buNone/>
            </a:pPr>
            <a:r>
              <a:rPr lang="fr-FR" u="sng" dirty="0"/>
              <a:t>Watch Group</a:t>
            </a:r>
          </a:p>
          <a:p>
            <a:r>
              <a:rPr lang="fr-FR" dirty="0"/>
              <a:t>This group </a:t>
            </a:r>
            <a:r>
              <a:rPr lang="fr-FR" dirty="0" err="1"/>
              <a:t>includes</a:t>
            </a:r>
            <a:r>
              <a:rPr lang="fr-FR" dirty="0"/>
              <a:t> </a:t>
            </a:r>
            <a:r>
              <a:rPr lang="fr-FR" dirty="0" err="1"/>
              <a:t>antibiotic</a:t>
            </a:r>
            <a:r>
              <a:rPr lang="fr-FR" dirty="0"/>
              <a:t> classes </a:t>
            </a:r>
            <a:r>
              <a:rPr lang="fr-FR" dirty="0" err="1"/>
              <a:t>that</a:t>
            </a:r>
            <a:r>
              <a:rPr lang="fr-FR" dirty="0"/>
              <a:t> have </a:t>
            </a:r>
            <a:r>
              <a:rPr lang="fr-FR" dirty="0" err="1"/>
              <a:t>higher</a:t>
            </a:r>
            <a:r>
              <a:rPr lang="fr-FR" dirty="0"/>
              <a:t> </a:t>
            </a:r>
            <a:r>
              <a:rPr lang="fr-FR" dirty="0" err="1"/>
              <a:t>resistance</a:t>
            </a:r>
            <a:r>
              <a:rPr lang="fr-FR" dirty="0"/>
              <a:t> </a:t>
            </a:r>
            <a:r>
              <a:rPr lang="fr-FR" dirty="0" err="1"/>
              <a:t>potential</a:t>
            </a:r>
            <a:r>
              <a:rPr lang="fr-FR" dirty="0"/>
              <a:t> and </a:t>
            </a:r>
            <a:r>
              <a:rPr lang="fr-FR" dirty="0" err="1"/>
              <a:t>includes</a:t>
            </a:r>
            <a:r>
              <a:rPr lang="fr-FR" dirty="0"/>
              <a:t> </a:t>
            </a:r>
            <a:r>
              <a:rPr lang="fr-FR" dirty="0" err="1"/>
              <a:t>most</a:t>
            </a:r>
            <a:r>
              <a:rPr lang="fr-FR" dirty="0"/>
              <a:t> of the </a:t>
            </a:r>
            <a:r>
              <a:rPr lang="fr-FR" dirty="0" err="1"/>
              <a:t>highest</a:t>
            </a:r>
            <a:r>
              <a:rPr lang="fr-FR" dirty="0"/>
              <a:t> </a:t>
            </a:r>
            <a:r>
              <a:rPr lang="fr-FR" dirty="0" err="1"/>
              <a:t>priority</a:t>
            </a:r>
            <a:r>
              <a:rPr lang="fr-FR" dirty="0"/>
              <a:t> agents </a:t>
            </a:r>
            <a:r>
              <a:rPr lang="fr-FR" dirty="0" err="1"/>
              <a:t>among</a:t>
            </a:r>
            <a:r>
              <a:rPr lang="fr-FR" dirty="0"/>
              <a:t> the </a:t>
            </a:r>
            <a:r>
              <a:rPr lang="fr-FR" dirty="0" err="1"/>
              <a:t>Critically</a:t>
            </a:r>
            <a:r>
              <a:rPr lang="fr-FR" dirty="0"/>
              <a:t> Important </a:t>
            </a:r>
            <a:r>
              <a:rPr lang="fr-FR" dirty="0" err="1"/>
              <a:t>Antimicrobials</a:t>
            </a:r>
            <a:r>
              <a:rPr lang="fr-FR" dirty="0"/>
              <a:t> for </a:t>
            </a:r>
            <a:r>
              <a:rPr lang="fr-FR" dirty="0" err="1"/>
              <a:t>Human</a:t>
            </a:r>
            <a:r>
              <a:rPr lang="fr-FR" dirty="0"/>
              <a:t> Medicine1 and/or </a:t>
            </a:r>
            <a:r>
              <a:rPr lang="fr-FR" dirty="0" err="1"/>
              <a:t>antibiotics</a:t>
            </a:r>
            <a:r>
              <a:rPr lang="fr-FR" dirty="0"/>
              <a:t> </a:t>
            </a:r>
            <a:r>
              <a:rPr lang="fr-FR" dirty="0" err="1"/>
              <a:t>that</a:t>
            </a:r>
            <a:r>
              <a:rPr lang="fr-FR" dirty="0"/>
              <a:t> are at </a:t>
            </a:r>
            <a:r>
              <a:rPr lang="fr-FR" dirty="0" err="1"/>
              <a:t>relatively</a:t>
            </a:r>
            <a:r>
              <a:rPr lang="fr-FR" dirty="0"/>
              <a:t> high </a:t>
            </a:r>
            <a:r>
              <a:rPr lang="fr-FR" dirty="0" err="1"/>
              <a:t>risk</a:t>
            </a:r>
            <a:r>
              <a:rPr lang="fr-FR" dirty="0"/>
              <a:t> of </a:t>
            </a:r>
            <a:r>
              <a:rPr lang="fr-FR" dirty="0" err="1"/>
              <a:t>selection</a:t>
            </a:r>
            <a:r>
              <a:rPr lang="fr-FR" dirty="0"/>
              <a:t> of </a:t>
            </a:r>
            <a:r>
              <a:rPr lang="fr-FR" dirty="0" err="1"/>
              <a:t>bacterial</a:t>
            </a:r>
            <a:r>
              <a:rPr lang="fr-FR" dirty="0"/>
              <a:t> </a:t>
            </a:r>
            <a:r>
              <a:rPr lang="fr-FR" dirty="0" err="1"/>
              <a:t>resistance</a:t>
            </a:r>
            <a:r>
              <a:rPr lang="fr-FR" dirty="0"/>
              <a:t>. </a:t>
            </a:r>
            <a:r>
              <a:rPr lang="fr-FR" dirty="0" err="1"/>
              <a:t>These</a:t>
            </a:r>
            <a:r>
              <a:rPr lang="fr-FR" dirty="0"/>
              <a:t> </a:t>
            </a:r>
            <a:r>
              <a:rPr lang="fr-FR" dirty="0" err="1"/>
              <a:t>medicines</a:t>
            </a:r>
            <a:r>
              <a:rPr lang="fr-FR" dirty="0"/>
              <a:t> </a:t>
            </a:r>
            <a:r>
              <a:rPr lang="fr-FR" dirty="0" err="1"/>
              <a:t>should</a:t>
            </a:r>
            <a:r>
              <a:rPr lang="fr-FR" dirty="0"/>
              <a:t> </a:t>
            </a:r>
            <a:r>
              <a:rPr lang="fr-FR" dirty="0" err="1"/>
              <a:t>be</a:t>
            </a:r>
            <a:r>
              <a:rPr lang="fr-FR" dirty="0"/>
              <a:t> </a:t>
            </a:r>
            <a:r>
              <a:rPr lang="fr-FR" dirty="0" err="1"/>
              <a:t>prioritized</a:t>
            </a:r>
            <a:r>
              <a:rPr lang="fr-FR" dirty="0"/>
              <a:t> as key </a:t>
            </a:r>
            <a:r>
              <a:rPr lang="fr-FR" dirty="0" err="1"/>
              <a:t>targets</a:t>
            </a:r>
            <a:r>
              <a:rPr lang="fr-FR" dirty="0"/>
              <a:t> of </a:t>
            </a:r>
            <a:r>
              <a:rPr lang="fr-FR" dirty="0" err="1"/>
              <a:t>stewardship</a:t>
            </a:r>
            <a:r>
              <a:rPr lang="fr-FR" dirty="0"/>
              <a:t> programs and monitoring. </a:t>
            </a:r>
            <a:r>
              <a:rPr lang="fr-FR" dirty="0" err="1"/>
              <a:t>Selected</a:t>
            </a:r>
            <a:r>
              <a:rPr lang="fr-FR" dirty="0"/>
              <a:t> Watch group </a:t>
            </a:r>
            <a:r>
              <a:rPr lang="fr-FR" dirty="0" err="1"/>
              <a:t>antibiotics</a:t>
            </a:r>
            <a:r>
              <a:rPr lang="fr-FR" dirty="0"/>
              <a:t> are </a:t>
            </a:r>
            <a:r>
              <a:rPr lang="fr-FR" dirty="0" err="1"/>
              <a:t>recommended</a:t>
            </a:r>
            <a:r>
              <a:rPr lang="fr-FR" dirty="0"/>
              <a:t> as essential first or second </a:t>
            </a:r>
            <a:r>
              <a:rPr lang="fr-FR" dirty="0" err="1"/>
              <a:t>choice</a:t>
            </a:r>
            <a:r>
              <a:rPr lang="fr-FR" dirty="0"/>
              <a:t> </a:t>
            </a:r>
            <a:r>
              <a:rPr lang="fr-FR" dirty="0" err="1"/>
              <a:t>empiric</a:t>
            </a:r>
            <a:r>
              <a:rPr lang="fr-FR" dirty="0"/>
              <a:t> </a:t>
            </a:r>
            <a:r>
              <a:rPr lang="fr-FR" dirty="0" err="1"/>
              <a:t>treatment</a:t>
            </a:r>
            <a:r>
              <a:rPr lang="fr-FR" dirty="0"/>
              <a:t> options for a </a:t>
            </a:r>
            <a:r>
              <a:rPr lang="fr-FR" dirty="0" err="1"/>
              <a:t>limited</a:t>
            </a:r>
            <a:r>
              <a:rPr lang="fr-FR" dirty="0"/>
              <a:t> </a:t>
            </a:r>
            <a:r>
              <a:rPr lang="fr-FR" dirty="0" err="1"/>
              <a:t>number</a:t>
            </a:r>
            <a:r>
              <a:rPr lang="fr-FR" dirty="0"/>
              <a:t> of </a:t>
            </a:r>
            <a:r>
              <a:rPr lang="fr-FR" dirty="0" err="1"/>
              <a:t>specific</a:t>
            </a:r>
            <a:r>
              <a:rPr lang="fr-FR" dirty="0"/>
              <a:t> </a:t>
            </a:r>
            <a:r>
              <a:rPr lang="fr-FR" dirty="0" err="1"/>
              <a:t>infectious</a:t>
            </a:r>
            <a:r>
              <a:rPr lang="fr-FR" dirty="0"/>
              <a:t> syndromes and are </a:t>
            </a:r>
            <a:r>
              <a:rPr lang="fr-FR" dirty="0" err="1"/>
              <a:t>listed</a:t>
            </a:r>
            <a:r>
              <a:rPr lang="fr-FR" dirty="0"/>
              <a:t> as </a:t>
            </a:r>
            <a:r>
              <a:rPr lang="fr-FR" dirty="0" err="1"/>
              <a:t>individual</a:t>
            </a:r>
            <a:r>
              <a:rPr lang="fr-FR" dirty="0"/>
              <a:t> </a:t>
            </a:r>
            <a:r>
              <a:rPr lang="fr-FR" dirty="0" err="1"/>
              <a:t>medicines</a:t>
            </a:r>
            <a:r>
              <a:rPr lang="fr-FR" dirty="0"/>
              <a:t> on the Model </a:t>
            </a:r>
            <a:r>
              <a:rPr lang="fr-FR" dirty="0" err="1"/>
              <a:t>Lists</a:t>
            </a:r>
            <a:r>
              <a:rPr lang="fr-FR" dirty="0"/>
              <a:t>.</a:t>
            </a:r>
          </a:p>
          <a:p>
            <a:r>
              <a:rPr lang="fr-FR" dirty="0"/>
              <a:t>1 http://</a:t>
            </a:r>
            <a:r>
              <a:rPr lang="fr-FR" dirty="0" err="1"/>
              <a:t>apps.who.int</a:t>
            </a:r>
            <a:r>
              <a:rPr lang="fr-FR" dirty="0"/>
              <a:t>/iris/</a:t>
            </a:r>
            <a:r>
              <a:rPr lang="fr-FR" dirty="0" err="1"/>
              <a:t>bitstream</a:t>
            </a:r>
            <a:r>
              <a:rPr lang="fr-FR" dirty="0"/>
              <a:t>/10665/251715/1/9789241511469-eng.pdf?ua=1</a:t>
            </a:r>
          </a:p>
          <a:p>
            <a:endParaRPr lang="fr-FR" dirty="0"/>
          </a:p>
          <a:p>
            <a:endParaRPr lang="fr-FR" dirty="0"/>
          </a:p>
        </p:txBody>
      </p:sp>
      <p:sp>
        <p:nvSpPr>
          <p:cNvPr id="4" name="Espace réservé du numéro de diapositive 3">
            <a:extLst>
              <a:ext uri="{FF2B5EF4-FFF2-40B4-BE49-F238E27FC236}">
                <a16:creationId xmlns:a16="http://schemas.microsoft.com/office/drawing/2014/main" id="{EDB9A8F3-713B-0F46-8D43-BE984EAABF0B}"/>
              </a:ext>
            </a:extLst>
          </p:cNvPr>
          <p:cNvSpPr>
            <a:spLocks noGrp="1"/>
          </p:cNvSpPr>
          <p:nvPr>
            <p:ph type="sldNum" sz="quarter" idx="12"/>
          </p:nvPr>
        </p:nvSpPr>
        <p:spPr/>
        <p:txBody>
          <a:bodyPr/>
          <a:lstStyle/>
          <a:p>
            <a:fld id="{1F70390E-0383-AE4E-95C1-9B6231C9237C}" type="slidenum">
              <a:rPr lang="fr-FR" smtClean="0"/>
              <a:t>14</a:t>
            </a:fld>
            <a:endParaRPr lang="fr-FR"/>
          </a:p>
        </p:txBody>
      </p:sp>
    </p:spTree>
    <p:extLst>
      <p:ext uri="{BB962C8B-B14F-4D97-AF65-F5344CB8AC3E}">
        <p14:creationId xmlns:p14="http://schemas.microsoft.com/office/powerpoint/2010/main" val="22998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6E56D0-6576-7649-B658-F00CD307F058}"/>
              </a:ext>
            </a:extLst>
          </p:cNvPr>
          <p:cNvSpPr>
            <a:spLocks noGrp="1"/>
          </p:cNvSpPr>
          <p:nvPr>
            <p:ph type="title"/>
          </p:nvPr>
        </p:nvSpPr>
        <p:spPr/>
        <p:txBody>
          <a:bodyPr/>
          <a:lstStyle/>
          <a:p>
            <a:r>
              <a:rPr lang="fr-FR" dirty="0"/>
              <a:t>Model List, </a:t>
            </a:r>
            <a:r>
              <a:rPr lang="fr-FR" dirty="0" err="1"/>
              <a:t>Antibiotics</a:t>
            </a:r>
            <a:endParaRPr lang="fr-FR" dirty="0"/>
          </a:p>
        </p:txBody>
      </p:sp>
      <p:sp>
        <p:nvSpPr>
          <p:cNvPr id="3" name="Espace réservé du contenu 2">
            <a:extLst>
              <a:ext uri="{FF2B5EF4-FFF2-40B4-BE49-F238E27FC236}">
                <a16:creationId xmlns:a16="http://schemas.microsoft.com/office/drawing/2014/main" id="{F997C036-EE71-EF4E-8A66-6ACB61AD7753}"/>
              </a:ext>
            </a:extLst>
          </p:cNvPr>
          <p:cNvSpPr>
            <a:spLocks noGrp="1"/>
          </p:cNvSpPr>
          <p:nvPr>
            <p:ph idx="1"/>
          </p:nvPr>
        </p:nvSpPr>
        <p:spPr/>
        <p:txBody>
          <a:bodyPr>
            <a:normAutofit fontScale="77500" lnSpcReduction="20000"/>
          </a:bodyPr>
          <a:lstStyle/>
          <a:p>
            <a:pPr marL="0" indent="0">
              <a:buNone/>
            </a:pPr>
            <a:r>
              <a:rPr lang="en-US" u="sng" dirty="0"/>
              <a:t>Reserve Group</a:t>
            </a:r>
          </a:p>
          <a:p>
            <a:r>
              <a:rPr lang="en-US" dirty="0"/>
              <a:t>Should be reserved for treatment of confirmed or suspected infections due to multi-drug-resistant organisms. Reserve group antibiotics should be treated as “last resort” options.</a:t>
            </a:r>
          </a:p>
          <a:p>
            <a:r>
              <a:rPr lang="en-US" dirty="0"/>
              <a:t>Selected Reserve group antibiotics are listed as individual medicines on the Model Lists when they have a </a:t>
            </a:r>
            <a:r>
              <a:rPr lang="en-US" dirty="0" err="1"/>
              <a:t>favourable</a:t>
            </a:r>
            <a:r>
              <a:rPr lang="en-US" dirty="0"/>
              <a:t> risk-benefit profile and proven activity against “Critical Priority” or “High Priority” pathogens identified by the WHO Priority Pathogens List1, notably carbapenem resistant Enterobacteriaceae. These antibiotics should be accessible, but their use should be tailored to highly specific patients and settings, when all alternatives have failed or are not suitable.</a:t>
            </a:r>
          </a:p>
          <a:p>
            <a:r>
              <a:rPr lang="en-US" dirty="0"/>
              <a:t>These medicines could be protected and prioritized as key targets of national and international stewardship programs involving monitoring and utilization reporting, to preserve their effectiveness.</a:t>
            </a:r>
          </a:p>
          <a:p>
            <a:endParaRPr lang="en-US" dirty="0"/>
          </a:p>
          <a:p>
            <a:pPr marL="0" indent="0">
              <a:buNone/>
            </a:pPr>
            <a:r>
              <a:rPr lang="en-US" dirty="0"/>
              <a:t>1 https://</a:t>
            </a:r>
            <a:r>
              <a:rPr lang="en-US" dirty="0" err="1"/>
              <a:t>www.who.int</a:t>
            </a:r>
            <a:r>
              <a:rPr lang="en-US" dirty="0"/>
              <a:t>/medicines/areas/</a:t>
            </a:r>
            <a:r>
              <a:rPr lang="en-US" dirty="0" err="1"/>
              <a:t>rational_use</a:t>
            </a:r>
            <a:r>
              <a:rPr lang="en-US" dirty="0"/>
              <a:t>/PPLreport_2017_09_19.pdf?ua=1</a:t>
            </a:r>
          </a:p>
        </p:txBody>
      </p:sp>
      <p:sp>
        <p:nvSpPr>
          <p:cNvPr id="4" name="Espace réservé du numéro de diapositive 3">
            <a:extLst>
              <a:ext uri="{FF2B5EF4-FFF2-40B4-BE49-F238E27FC236}">
                <a16:creationId xmlns:a16="http://schemas.microsoft.com/office/drawing/2014/main" id="{EDB9A8F3-713B-0F46-8D43-BE984EAABF0B}"/>
              </a:ext>
            </a:extLst>
          </p:cNvPr>
          <p:cNvSpPr>
            <a:spLocks noGrp="1"/>
          </p:cNvSpPr>
          <p:nvPr>
            <p:ph type="sldNum" sz="quarter" idx="12"/>
          </p:nvPr>
        </p:nvSpPr>
        <p:spPr/>
        <p:txBody>
          <a:bodyPr/>
          <a:lstStyle/>
          <a:p>
            <a:fld id="{1F70390E-0383-AE4E-95C1-9B6231C9237C}" type="slidenum">
              <a:rPr lang="fr-FR" smtClean="0"/>
              <a:t>15</a:t>
            </a:fld>
            <a:endParaRPr lang="fr-FR"/>
          </a:p>
        </p:txBody>
      </p:sp>
    </p:spTree>
    <p:extLst>
      <p:ext uri="{BB962C8B-B14F-4D97-AF65-F5344CB8AC3E}">
        <p14:creationId xmlns:p14="http://schemas.microsoft.com/office/powerpoint/2010/main" val="1936386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B0BA0D-24F3-2D4E-8A63-DC2A2D672032}"/>
              </a:ext>
            </a:extLst>
          </p:cNvPr>
          <p:cNvSpPr>
            <a:spLocks noGrp="1"/>
          </p:cNvSpPr>
          <p:nvPr>
            <p:ph type="title"/>
          </p:nvPr>
        </p:nvSpPr>
        <p:spPr/>
        <p:txBody>
          <a:bodyPr/>
          <a:lstStyle/>
          <a:p>
            <a:r>
              <a:rPr lang="fr-FR" dirty="0"/>
              <a:t>Access group</a:t>
            </a:r>
          </a:p>
        </p:txBody>
      </p:sp>
      <p:sp>
        <p:nvSpPr>
          <p:cNvPr id="3" name="Espace réservé du contenu 2">
            <a:extLst>
              <a:ext uri="{FF2B5EF4-FFF2-40B4-BE49-F238E27FC236}">
                <a16:creationId xmlns:a16="http://schemas.microsoft.com/office/drawing/2014/main" id="{452A27E6-4A10-634E-A3AE-4E3079097B25}"/>
              </a:ext>
            </a:extLst>
          </p:cNvPr>
          <p:cNvSpPr>
            <a:spLocks noGrp="1"/>
          </p:cNvSpPr>
          <p:nvPr>
            <p:ph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C5CC975-87BF-AC4F-8F58-EC128B7AA4B7}"/>
              </a:ext>
            </a:extLst>
          </p:cNvPr>
          <p:cNvSpPr>
            <a:spLocks noGrp="1"/>
          </p:cNvSpPr>
          <p:nvPr>
            <p:ph type="sldNum" sz="quarter" idx="12"/>
          </p:nvPr>
        </p:nvSpPr>
        <p:spPr/>
        <p:txBody>
          <a:bodyPr/>
          <a:lstStyle/>
          <a:p>
            <a:fld id="{1F70390E-0383-AE4E-95C1-9B6231C9237C}" type="slidenum">
              <a:rPr lang="fr-FR" smtClean="0"/>
              <a:t>16</a:t>
            </a:fld>
            <a:endParaRPr lang="fr-FR"/>
          </a:p>
        </p:txBody>
      </p:sp>
      <p:pic>
        <p:nvPicPr>
          <p:cNvPr id="5" name="Image 4">
            <a:extLst>
              <a:ext uri="{FF2B5EF4-FFF2-40B4-BE49-F238E27FC236}">
                <a16:creationId xmlns:a16="http://schemas.microsoft.com/office/drawing/2014/main" id="{423FA0F6-D79B-BB43-AC06-92678A0BE9C7}"/>
              </a:ext>
            </a:extLst>
          </p:cNvPr>
          <p:cNvPicPr>
            <a:picLocks noChangeAspect="1"/>
          </p:cNvPicPr>
          <p:nvPr/>
        </p:nvPicPr>
        <p:blipFill>
          <a:blip r:embed="rId2"/>
          <a:stretch>
            <a:fillRect/>
          </a:stretch>
        </p:blipFill>
        <p:spPr>
          <a:xfrm>
            <a:off x="5570899" y="0"/>
            <a:ext cx="5782901" cy="6858000"/>
          </a:xfrm>
          <a:prstGeom prst="rect">
            <a:avLst/>
          </a:prstGeom>
        </p:spPr>
      </p:pic>
    </p:spTree>
    <p:extLst>
      <p:ext uri="{BB962C8B-B14F-4D97-AF65-F5344CB8AC3E}">
        <p14:creationId xmlns:p14="http://schemas.microsoft.com/office/powerpoint/2010/main" val="3592866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531066-40F3-2447-B705-EA7FA213DB40}"/>
              </a:ext>
            </a:extLst>
          </p:cNvPr>
          <p:cNvSpPr>
            <a:spLocks noGrp="1"/>
          </p:cNvSpPr>
          <p:nvPr>
            <p:ph type="title"/>
          </p:nvPr>
        </p:nvSpPr>
        <p:spPr/>
        <p:txBody>
          <a:bodyPr/>
          <a:lstStyle/>
          <a:p>
            <a:r>
              <a:rPr lang="fr-FR" dirty="0"/>
              <a:t>Autres	</a:t>
            </a:r>
          </a:p>
        </p:txBody>
      </p:sp>
      <p:sp>
        <p:nvSpPr>
          <p:cNvPr id="3" name="Espace réservé du contenu 2">
            <a:extLst>
              <a:ext uri="{FF2B5EF4-FFF2-40B4-BE49-F238E27FC236}">
                <a16:creationId xmlns:a16="http://schemas.microsoft.com/office/drawing/2014/main" id="{34C63400-0738-6B45-9E63-ECA69E7D544B}"/>
              </a:ext>
            </a:extLst>
          </p:cNvPr>
          <p:cNvSpPr>
            <a:spLocks noGrp="1"/>
          </p:cNvSpPr>
          <p:nvPr>
            <p:ph idx="1"/>
          </p:nvPr>
        </p:nvSpPr>
        <p:spPr/>
        <p:txBody>
          <a:bodyPr/>
          <a:lstStyle/>
          <a:p>
            <a:r>
              <a:rPr lang="fr-FR" dirty="0" err="1"/>
              <a:t>Leprosis</a:t>
            </a:r>
            <a:endParaRPr lang="fr-FR" dirty="0"/>
          </a:p>
          <a:p>
            <a:r>
              <a:rPr lang="fr-FR" dirty="0" err="1"/>
              <a:t>Tuberculosis</a:t>
            </a:r>
            <a:endParaRPr lang="fr-FR" dirty="0"/>
          </a:p>
          <a:p>
            <a:r>
              <a:rPr lang="fr-FR" dirty="0" err="1"/>
              <a:t>Antifungals</a:t>
            </a:r>
            <a:endParaRPr lang="fr-FR" dirty="0"/>
          </a:p>
          <a:p>
            <a:r>
              <a:rPr lang="fr-FR" dirty="0" err="1"/>
              <a:t>Aids</a:t>
            </a:r>
            <a:endParaRPr lang="fr-FR" dirty="0"/>
          </a:p>
          <a:p>
            <a:r>
              <a:rPr lang="fr-FR" dirty="0" err="1"/>
              <a:t>Hepatitis</a:t>
            </a:r>
            <a:endParaRPr lang="fr-FR" dirty="0"/>
          </a:p>
        </p:txBody>
      </p:sp>
      <p:sp>
        <p:nvSpPr>
          <p:cNvPr id="4" name="Espace réservé du numéro de diapositive 3">
            <a:extLst>
              <a:ext uri="{FF2B5EF4-FFF2-40B4-BE49-F238E27FC236}">
                <a16:creationId xmlns:a16="http://schemas.microsoft.com/office/drawing/2014/main" id="{4D985BDD-10E1-6C45-B9C2-834F01D0BDB2}"/>
              </a:ext>
            </a:extLst>
          </p:cNvPr>
          <p:cNvSpPr>
            <a:spLocks noGrp="1"/>
          </p:cNvSpPr>
          <p:nvPr>
            <p:ph type="sldNum" sz="quarter" idx="12"/>
          </p:nvPr>
        </p:nvSpPr>
        <p:spPr/>
        <p:txBody>
          <a:bodyPr/>
          <a:lstStyle/>
          <a:p>
            <a:fld id="{1F70390E-0383-AE4E-95C1-9B6231C9237C}" type="slidenum">
              <a:rPr lang="fr-FR" smtClean="0"/>
              <a:t>17</a:t>
            </a:fld>
            <a:endParaRPr lang="fr-FR"/>
          </a:p>
        </p:txBody>
      </p:sp>
    </p:spTree>
    <p:extLst>
      <p:ext uri="{BB962C8B-B14F-4D97-AF65-F5344CB8AC3E}">
        <p14:creationId xmlns:p14="http://schemas.microsoft.com/office/powerpoint/2010/main" val="3593630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D8C07B-2733-4345-B6F4-3EA28098635C}"/>
              </a:ext>
            </a:extLst>
          </p:cNvPr>
          <p:cNvSpPr>
            <a:spLocks noGrp="1"/>
          </p:cNvSpPr>
          <p:nvPr>
            <p:ph type="title"/>
          </p:nvPr>
        </p:nvSpPr>
        <p:spPr/>
        <p:txBody>
          <a:bodyPr/>
          <a:lstStyle/>
          <a:p>
            <a:r>
              <a:rPr lang="fr-FR" dirty="0"/>
              <a:t>19. IMMUNOLOGICALS</a:t>
            </a:r>
          </a:p>
        </p:txBody>
      </p:sp>
      <p:sp>
        <p:nvSpPr>
          <p:cNvPr id="3" name="Espace réservé du contenu 2">
            <a:extLst>
              <a:ext uri="{FF2B5EF4-FFF2-40B4-BE49-F238E27FC236}">
                <a16:creationId xmlns:a16="http://schemas.microsoft.com/office/drawing/2014/main" id="{ABBD60C4-D863-694C-B078-ED9C751C6EFF}"/>
              </a:ext>
            </a:extLst>
          </p:cNvPr>
          <p:cNvSpPr>
            <a:spLocks noGrp="1"/>
          </p:cNvSpPr>
          <p:nvPr>
            <p:ph idx="1"/>
          </p:nvPr>
        </p:nvSpPr>
        <p:spPr/>
        <p:txBody>
          <a:bodyPr>
            <a:normAutofit fontScale="92500" lnSpcReduction="10000"/>
          </a:bodyPr>
          <a:lstStyle/>
          <a:p>
            <a:pPr marL="0" indent="0">
              <a:buNone/>
            </a:pPr>
            <a:r>
              <a:rPr lang="fr-FR" dirty="0"/>
              <a:t>19.3 Vaccines</a:t>
            </a:r>
          </a:p>
          <a:p>
            <a:r>
              <a:rPr lang="fr-FR" dirty="0"/>
              <a:t>WHO </a:t>
            </a:r>
            <a:r>
              <a:rPr lang="fr-FR" dirty="0" err="1"/>
              <a:t>immunization</a:t>
            </a:r>
            <a:r>
              <a:rPr lang="fr-FR" dirty="0"/>
              <a:t> </a:t>
            </a:r>
            <a:r>
              <a:rPr lang="fr-FR" dirty="0" err="1"/>
              <a:t>policy</a:t>
            </a:r>
            <a:r>
              <a:rPr lang="fr-FR" dirty="0"/>
              <a:t> </a:t>
            </a:r>
            <a:r>
              <a:rPr lang="fr-FR" dirty="0" err="1"/>
              <a:t>recommendations</a:t>
            </a:r>
            <a:r>
              <a:rPr lang="fr-FR" dirty="0"/>
              <a:t> are </a:t>
            </a:r>
            <a:r>
              <a:rPr lang="fr-FR" dirty="0" err="1"/>
              <a:t>published</a:t>
            </a:r>
            <a:r>
              <a:rPr lang="fr-FR" dirty="0"/>
              <a:t> in vaccine position </a:t>
            </a:r>
            <a:r>
              <a:rPr lang="fr-FR" dirty="0" err="1"/>
              <a:t>papers</a:t>
            </a:r>
            <a:r>
              <a:rPr lang="fr-FR" dirty="0"/>
              <a:t> on the basis of </a:t>
            </a:r>
            <a:r>
              <a:rPr lang="fr-FR" dirty="0" err="1"/>
              <a:t>recommendations</a:t>
            </a:r>
            <a:r>
              <a:rPr lang="fr-FR" dirty="0"/>
              <a:t> made by the Strategic </a:t>
            </a:r>
            <a:r>
              <a:rPr lang="fr-FR" dirty="0" err="1"/>
              <a:t>Advisory</a:t>
            </a:r>
            <a:r>
              <a:rPr lang="fr-FR" dirty="0"/>
              <a:t> Group of Experts on </a:t>
            </a:r>
            <a:r>
              <a:rPr lang="fr-FR" dirty="0" err="1"/>
              <a:t>Immunization</a:t>
            </a:r>
            <a:r>
              <a:rPr lang="fr-FR" dirty="0"/>
              <a:t> (SAGE).</a:t>
            </a:r>
          </a:p>
          <a:p>
            <a:r>
              <a:rPr lang="fr-FR" dirty="0"/>
              <a:t>WHO vaccine position </a:t>
            </a:r>
            <a:r>
              <a:rPr lang="fr-FR" dirty="0" err="1"/>
              <a:t>papers</a:t>
            </a:r>
            <a:r>
              <a:rPr lang="fr-FR" dirty="0"/>
              <a:t> are </a:t>
            </a:r>
            <a:r>
              <a:rPr lang="fr-FR" dirty="0" err="1"/>
              <a:t>updated</a:t>
            </a:r>
            <a:r>
              <a:rPr lang="fr-FR" dirty="0"/>
              <a:t> </a:t>
            </a:r>
            <a:r>
              <a:rPr lang="fr-FR" dirty="0" err="1"/>
              <a:t>three</a:t>
            </a:r>
            <a:r>
              <a:rPr lang="fr-FR" dirty="0"/>
              <a:t> to four times per </a:t>
            </a:r>
            <a:r>
              <a:rPr lang="fr-FR" dirty="0" err="1"/>
              <a:t>year</a:t>
            </a:r>
            <a:r>
              <a:rPr lang="fr-FR" dirty="0"/>
              <a:t>. The </a:t>
            </a:r>
            <a:r>
              <a:rPr lang="fr-FR" dirty="0" err="1"/>
              <a:t>list</a:t>
            </a:r>
            <a:r>
              <a:rPr lang="fr-FR" dirty="0"/>
              <a:t> </a:t>
            </a:r>
            <a:r>
              <a:rPr lang="fr-FR" dirty="0" err="1"/>
              <a:t>below</a:t>
            </a:r>
            <a:r>
              <a:rPr lang="fr-FR" dirty="0"/>
              <a:t> </a:t>
            </a:r>
            <a:r>
              <a:rPr lang="fr-FR" dirty="0" err="1"/>
              <a:t>details</a:t>
            </a:r>
            <a:r>
              <a:rPr lang="fr-FR" dirty="0"/>
              <a:t> the vaccines for </a:t>
            </a:r>
            <a:r>
              <a:rPr lang="fr-FR" dirty="0" err="1"/>
              <a:t>which</a:t>
            </a:r>
            <a:r>
              <a:rPr lang="fr-FR" dirty="0"/>
              <a:t> </a:t>
            </a:r>
            <a:r>
              <a:rPr lang="fr-FR" dirty="0" err="1"/>
              <a:t>there</a:t>
            </a:r>
            <a:r>
              <a:rPr lang="fr-FR" dirty="0"/>
              <a:t> </a:t>
            </a:r>
            <a:r>
              <a:rPr lang="fr-FR" dirty="0" err="1"/>
              <a:t>is</a:t>
            </a:r>
            <a:r>
              <a:rPr lang="fr-FR" dirty="0"/>
              <a:t> a </a:t>
            </a:r>
            <a:r>
              <a:rPr lang="fr-FR" dirty="0" err="1"/>
              <a:t>recommendation</a:t>
            </a:r>
            <a:r>
              <a:rPr lang="fr-FR" dirty="0"/>
              <a:t> </a:t>
            </a:r>
            <a:r>
              <a:rPr lang="fr-FR" dirty="0" err="1"/>
              <a:t>from</a:t>
            </a:r>
            <a:r>
              <a:rPr lang="fr-FR" dirty="0"/>
              <a:t> SAGE and a </a:t>
            </a:r>
            <a:r>
              <a:rPr lang="fr-FR" dirty="0" err="1"/>
              <a:t>corresponding</a:t>
            </a:r>
            <a:r>
              <a:rPr lang="fr-FR" dirty="0"/>
              <a:t> WHO position </a:t>
            </a:r>
            <a:r>
              <a:rPr lang="fr-FR" dirty="0" err="1"/>
              <a:t>paper</a:t>
            </a:r>
            <a:r>
              <a:rPr lang="fr-FR" dirty="0"/>
              <a:t> as at </a:t>
            </a:r>
            <a:r>
              <a:rPr lang="fr-FR" dirty="0" err="1"/>
              <a:t>December</a:t>
            </a:r>
            <a:r>
              <a:rPr lang="fr-FR" dirty="0"/>
              <a:t> 2018. The </a:t>
            </a:r>
            <a:r>
              <a:rPr lang="fr-FR" dirty="0" err="1"/>
              <a:t>most</a:t>
            </a:r>
            <a:r>
              <a:rPr lang="fr-FR" dirty="0"/>
              <a:t> </a:t>
            </a:r>
            <a:r>
              <a:rPr lang="fr-FR" dirty="0" err="1"/>
              <a:t>recent</a:t>
            </a:r>
            <a:r>
              <a:rPr lang="fr-FR" dirty="0"/>
              <a:t> versions of the WHO position </a:t>
            </a:r>
            <a:r>
              <a:rPr lang="fr-FR" dirty="0" err="1"/>
              <a:t>papers</a:t>
            </a:r>
            <a:r>
              <a:rPr lang="fr-FR" dirty="0"/>
              <a:t>, </a:t>
            </a:r>
            <a:r>
              <a:rPr lang="fr-FR" dirty="0" err="1"/>
              <a:t>reflecting</a:t>
            </a:r>
            <a:r>
              <a:rPr lang="fr-FR" dirty="0"/>
              <a:t> the </a:t>
            </a:r>
            <a:r>
              <a:rPr lang="fr-FR" dirty="0" err="1"/>
              <a:t>current</a:t>
            </a:r>
            <a:r>
              <a:rPr lang="fr-FR" dirty="0"/>
              <a:t> </a:t>
            </a:r>
            <a:r>
              <a:rPr lang="fr-FR" dirty="0" err="1"/>
              <a:t>evidence</a:t>
            </a:r>
            <a:r>
              <a:rPr lang="fr-FR" dirty="0"/>
              <a:t> </a:t>
            </a:r>
            <a:r>
              <a:rPr lang="fr-FR" dirty="0" err="1"/>
              <a:t>related</a:t>
            </a:r>
            <a:r>
              <a:rPr lang="fr-FR" dirty="0"/>
              <a:t> to a </a:t>
            </a:r>
            <a:r>
              <a:rPr lang="fr-FR" dirty="0" err="1"/>
              <a:t>specific</a:t>
            </a:r>
            <a:r>
              <a:rPr lang="fr-FR" dirty="0"/>
              <a:t> vaccine and the </a:t>
            </a:r>
            <a:r>
              <a:rPr lang="fr-FR" dirty="0" err="1"/>
              <a:t>related</a:t>
            </a:r>
            <a:r>
              <a:rPr lang="fr-FR" dirty="0"/>
              <a:t> </a:t>
            </a:r>
            <a:r>
              <a:rPr lang="fr-FR" dirty="0" err="1"/>
              <a:t>recommendations</a:t>
            </a:r>
            <a:r>
              <a:rPr lang="fr-FR" dirty="0"/>
              <a:t>, </a:t>
            </a:r>
            <a:r>
              <a:rPr lang="fr-FR" dirty="0" err="1"/>
              <a:t>can</a:t>
            </a:r>
            <a:r>
              <a:rPr lang="fr-FR" dirty="0"/>
              <a:t> </a:t>
            </a:r>
            <a:r>
              <a:rPr lang="fr-FR" dirty="0" err="1"/>
              <a:t>be</a:t>
            </a:r>
            <a:r>
              <a:rPr lang="fr-FR" dirty="0"/>
              <a:t> </a:t>
            </a:r>
            <a:r>
              <a:rPr lang="fr-FR" dirty="0" err="1"/>
              <a:t>accessed</a:t>
            </a:r>
            <a:r>
              <a:rPr lang="fr-FR" dirty="0"/>
              <a:t> at </a:t>
            </a:r>
            <a:r>
              <a:rPr lang="fr-FR" dirty="0" err="1"/>
              <a:t>any</a:t>
            </a:r>
            <a:r>
              <a:rPr lang="fr-FR" dirty="0"/>
              <a:t> time on the WHO </a:t>
            </a:r>
            <a:r>
              <a:rPr lang="fr-FR" dirty="0" err="1"/>
              <a:t>website</a:t>
            </a:r>
            <a:r>
              <a:rPr lang="fr-FR" dirty="0"/>
              <a:t> at:</a:t>
            </a:r>
          </a:p>
          <a:p>
            <a:r>
              <a:rPr lang="fr-FR" dirty="0"/>
              <a:t>http://</a:t>
            </a:r>
            <a:r>
              <a:rPr lang="fr-FR" dirty="0" err="1"/>
              <a:t>www.who.int</a:t>
            </a:r>
            <a:r>
              <a:rPr lang="fr-FR" dirty="0"/>
              <a:t>/</a:t>
            </a:r>
            <a:r>
              <a:rPr lang="fr-FR" dirty="0" err="1"/>
              <a:t>immunization</a:t>
            </a:r>
            <a:r>
              <a:rPr lang="fr-FR" dirty="0"/>
              <a:t>/documents/</a:t>
            </a:r>
            <a:r>
              <a:rPr lang="fr-FR" dirty="0" err="1"/>
              <a:t>positionpapers</a:t>
            </a:r>
            <a:r>
              <a:rPr lang="fr-FR" dirty="0"/>
              <a:t>/en/</a:t>
            </a:r>
            <a:r>
              <a:rPr lang="fr-FR" dirty="0" err="1"/>
              <a:t>index.html</a:t>
            </a:r>
            <a:r>
              <a:rPr lang="fr-FR" dirty="0"/>
              <a:t>.</a:t>
            </a:r>
          </a:p>
          <a:p>
            <a:endParaRPr lang="fr-FR" dirty="0"/>
          </a:p>
        </p:txBody>
      </p:sp>
      <p:sp>
        <p:nvSpPr>
          <p:cNvPr id="4" name="Espace réservé du numéro de diapositive 3">
            <a:extLst>
              <a:ext uri="{FF2B5EF4-FFF2-40B4-BE49-F238E27FC236}">
                <a16:creationId xmlns:a16="http://schemas.microsoft.com/office/drawing/2014/main" id="{DF2B6887-FF12-D842-B31F-C24E229A6F47}"/>
              </a:ext>
            </a:extLst>
          </p:cNvPr>
          <p:cNvSpPr>
            <a:spLocks noGrp="1"/>
          </p:cNvSpPr>
          <p:nvPr>
            <p:ph type="sldNum" sz="quarter" idx="12"/>
          </p:nvPr>
        </p:nvSpPr>
        <p:spPr/>
        <p:txBody>
          <a:bodyPr/>
          <a:lstStyle/>
          <a:p>
            <a:fld id="{1F70390E-0383-AE4E-95C1-9B6231C9237C}" type="slidenum">
              <a:rPr lang="fr-FR" smtClean="0"/>
              <a:t>18</a:t>
            </a:fld>
            <a:endParaRPr lang="fr-FR"/>
          </a:p>
        </p:txBody>
      </p:sp>
    </p:spTree>
    <p:extLst>
      <p:ext uri="{BB962C8B-B14F-4D97-AF65-F5344CB8AC3E}">
        <p14:creationId xmlns:p14="http://schemas.microsoft.com/office/powerpoint/2010/main" val="6896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D8C07B-2733-4345-B6F4-3EA28098635C}"/>
              </a:ext>
            </a:extLst>
          </p:cNvPr>
          <p:cNvSpPr>
            <a:spLocks noGrp="1"/>
          </p:cNvSpPr>
          <p:nvPr>
            <p:ph type="title"/>
          </p:nvPr>
        </p:nvSpPr>
        <p:spPr/>
        <p:txBody>
          <a:bodyPr/>
          <a:lstStyle/>
          <a:p>
            <a:r>
              <a:rPr lang="fr-FR" dirty="0"/>
              <a:t>19. IMMUNOLOGICALS</a:t>
            </a:r>
          </a:p>
        </p:txBody>
      </p:sp>
      <p:sp>
        <p:nvSpPr>
          <p:cNvPr id="3" name="Espace réservé du contenu 2">
            <a:extLst>
              <a:ext uri="{FF2B5EF4-FFF2-40B4-BE49-F238E27FC236}">
                <a16:creationId xmlns:a16="http://schemas.microsoft.com/office/drawing/2014/main" id="{ABBD60C4-D863-694C-B078-ED9C751C6EFF}"/>
              </a:ext>
            </a:extLst>
          </p:cNvPr>
          <p:cNvSpPr>
            <a:spLocks noGrp="1"/>
          </p:cNvSpPr>
          <p:nvPr>
            <p:ph idx="1"/>
          </p:nvPr>
        </p:nvSpPr>
        <p:spPr/>
        <p:txBody>
          <a:bodyPr>
            <a:normAutofit fontScale="92500" lnSpcReduction="20000"/>
          </a:bodyPr>
          <a:lstStyle/>
          <a:p>
            <a:pPr marL="0" indent="0">
              <a:buNone/>
            </a:pPr>
            <a:r>
              <a:rPr lang="fr-FR" sz="2000" dirty="0"/>
              <a:t>19.3 Vaccines. </a:t>
            </a:r>
            <a:r>
              <a:rPr lang="fr-FR" sz="2000" dirty="0" err="1"/>
              <a:t>Recommendations</a:t>
            </a:r>
            <a:r>
              <a:rPr lang="fr-FR" sz="2000" dirty="0"/>
              <a:t> for all</a:t>
            </a:r>
          </a:p>
          <a:p>
            <a:r>
              <a:rPr lang="fr-FR" sz="2000" dirty="0"/>
              <a:t>BCG vaccine</a:t>
            </a:r>
          </a:p>
          <a:p>
            <a:r>
              <a:rPr lang="fr-FR" sz="2000" dirty="0" err="1"/>
              <a:t>diphtheria</a:t>
            </a:r>
            <a:r>
              <a:rPr lang="fr-FR" sz="2000" dirty="0"/>
              <a:t> vaccine</a:t>
            </a:r>
          </a:p>
          <a:p>
            <a:r>
              <a:rPr lang="fr-FR" sz="2000" dirty="0"/>
              <a:t>Haemophilus influenzae type b vaccine</a:t>
            </a:r>
          </a:p>
          <a:p>
            <a:r>
              <a:rPr lang="fr-FR" sz="2000" dirty="0" err="1"/>
              <a:t>hepatitis</a:t>
            </a:r>
            <a:r>
              <a:rPr lang="fr-FR" sz="2000" dirty="0"/>
              <a:t> B vaccine</a:t>
            </a:r>
          </a:p>
          <a:p>
            <a:r>
              <a:rPr lang="fr-FR" sz="2000" dirty="0"/>
              <a:t>HPV vaccine</a:t>
            </a:r>
          </a:p>
          <a:p>
            <a:r>
              <a:rPr lang="fr-FR" sz="2000" dirty="0" err="1"/>
              <a:t>measles</a:t>
            </a:r>
            <a:r>
              <a:rPr lang="fr-FR" sz="2000" dirty="0"/>
              <a:t> vaccine (rougeole)</a:t>
            </a:r>
          </a:p>
          <a:p>
            <a:r>
              <a:rPr lang="fr-FR" sz="2000" dirty="0" err="1"/>
              <a:t>pertussis</a:t>
            </a:r>
            <a:r>
              <a:rPr lang="fr-FR" sz="2000" dirty="0"/>
              <a:t> vaccine (coqueluche)</a:t>
            </a:r>
          </a:p>
          <a:p>
            <a:r>
              <a:rPr lang="fr-FR" sz="2000" dirty="0" err="1"/>
              <a:t>pneumococcal</a:t>
            </a:r>
            <a:r>
              <a:rPr lang="fr-FR" sz="2000" dirty="0"/>
              <a:t> vaccine</a:t>
            </a:r>
          </a:p>
          <a:p>
            <a:r>
              <a:rPr lang="fr-FR" sz="2000" dirty="0" err="1"/>
              <a:t>poliomyelitis</a:t>
            </a:r>
            <a:r>
              <a:rPr lang="fr-FR" sz="2000" dirty="0"/>
              <a:t> vaccine</a:t>
            </a:r>
          </a:p>
          <a:p>
            <a:r>
              <a:rPr lang="fr-FR" sz="2000" dirty="0" err="1"/>
              <a:t>rotavirus</a:t>
            </a:r>
            <a:r>
              <a:rPr lang="fr-FR" sz="2000" dirty="0"/>
              <a:t> vaccine</a:t>
            </a:r>
          </a:p>
          <a:p>
            <a:r>
              <a:rPr lang="fr-FR" sz="2000" dirty="0" err="1"/>
              <a:t>rubella</a:t>
            </a:r>
            <a:r>
              <a:rPr lang="fr-FR" sz="2000" dirty="0"/>
              <a:t> vaccine</a:t>
            </a:r>
          </a:p>
          <a:p>
            <a:r>
              <a:rPr lang="fr-FR" sz="2000" dirty="0" err="1"/>
              <a:t>tetanus</a:t>
            </a:r>
            <a:r>
              <a:rPr lang="fr-FR" sz="2000" dirty="0"/>
              <a:t> vaccine</a:t>
            </a:r>
          </a:p>
          <a:p>
            <a:endParaRPr lang="fr-FR" sz="2000" dirty="0"/>
          </a:p>
        </p:txBody>
      </p:sp>
      <p:sp>
        <p:nvSpPr>
          <p:cNvPr id="4" name="Espace réservé du numéro de diapositive 3">
            <a:extLst>
              <a:ext uri="{FF2B5EF4-FFF2-40B4-BE49-F238E27FC236}">
                <a16:creationId xmlns:a16="http://schemas.microsoft.com/office/drawing/2014/main" id="{DF2B6887-FF12-D842-B31F-C24E229A6F47}"/>
              </a:ext>
            </a:extLst>
          </p:cNvPr>
          <p:cNvSpPr>
            <a:spLocks noGrp="1"/>
          </p:cNvSpPr>
          <p:nvPr>
            <p:ph type="sldNum" sz="quarter" idx="12"/>
          </p:nvPr>
        </p:nvSpPr>
        <p:spPr/>
        <p:txBody>
          <a:bodyPr/>
          <a:lstStyle/>
          <a:p>
            <a:fld id="{1F70390E-0383-AE4E-95C1-9B6231C9237C}" type="slidenum">
              <a:rPr lang="fr-FR" smtClean="0"/>
              <a:t>19</a:t>
            </a:fld>
            <a:endParaRPr lang="fr-FR"/>
          </a:p>
        </p:txBody>
      </p:sp>
    </p:spTree>
    <p:extLst>
      <p:ext uri="{BB962C8B-B14F-4D97-AF65-F5344CB8AC3E}">
        <p14:creationId xmlns:p14="http://schemas.microsoft.com/office/powerpoint/2010/main" val="2435003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AD265-C459-5442-A525-B0A703B0EE96}"/>
              </a:ext>
            </a:extLst>
          </p:cNvPr>
          <p:cNvSpPr>
            <a:spLocks noGrp="1"/>
          </p:cNvSpPr>
          <p:nvPr>
            <p:ph type="title"/>
          </p:nvPr>
        </p:nvSpPr>
        <p:spPr/>
        <p:txBody>
          <a:bodyPr/>
          <a:lstStyle/>
          <a:p>
            <a:r>
              <a:rPr lang="fr-FR" dirty="0"/>
              <a:t>Agenda</a:t>
            </a:r>
          </a:p>
        </p:txBody>
      </p:sp>
      <p:sp>
        <p:nvSpPr>
          <p:cNvPr id="3" name="Espace réservé du contenu 2">
            <a:extLst>
              <a:ext uri="{FF2B5EF4-FFF2-40B4-BE49-F238E27FC236}">
                <a16:creationId xmlns:a16="http://schemas.microsoft.com/office/drawing/2014/main" id="{9574D885-4D0F-CC48-A497-1BF165A8CADA}"/>
              </a:ext>
            </a:extLst>
          </p:cNvPr>
          <p:cNvSpPr>
            <a:spLocks noGrp="1"/>
          </p:cNvSpPr>
          <p:nvPr>
            <p:ph idx="1"/>
          </p:nvPr>
        </p:nvSpPr>
        <p:spPr/>
        <p:txBody>
          <a:bodyPr/>
          <a:lstStyle/>
          <a:p>
            <a:r>
              <a:rPr lang="fr-FR" dirty="0">
                <a:solidFill>
                  <a:schemeClr val="accent1"/>
                </a:solidFill>
              </a:rPr>
              <a:t>Objectifs pédagogiques</a:t>
            </a:r>
          </a:p>
          <a:p>
            <a:r>
              <a:rPr lang="fr-FR" dirty="0"/>
              <a:t>Introduction</a:t>
            </a:r>
          </a:p>
          <a:p>
            <a:r>
              <a:rPr lang="fr-FR" dirty="0"/>
              <a:t>Liste de l’OMS</a:t>
            </a:r>
          </a:p>
          <a:p>
            <a:r>
              <a:rPr lang="fr-FR" dirty="0"/>
              <a:t>Exemples des Antipaludéens chez l’enfant et des solutés de réhydratation chez l’enfant</a:t>
            </a:r>
          </a:p>
          <a:p>
            <a:r>
              <a:rPr lang="fr-FR" dirty="0"/>
              <a:t>Messages à retenir</a:t>
            </a:r>
          </a:p>
          <a:p>
            <a:r>
              <a:rPr lang="fr-FR" dirty="0"/>
              <a:t>Glossaire</a:t>
            </a:r>
          </a:p>
          <a:p>
            <a:r>
              <a:rPr lang="fr-FR" dirty="0"/>
              <a:t>Références</a:t>
            </a:r>
          </a:p>
          <a:p>
            <a:pPr marL="0" indent="0">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C9C916C9-8A2D-9D43-8E81-97D33267F3EF}"/>
              </a:ext>
            </a:extLst>
          </p:cNvPr>
          <p:cNvSpPr>
            <a:spLocks noGrp="1"/>
          </p:cNvSpPr>
          <p:nvPr>
            <p:ph type="sldNum" sz="quarter" idx="12"/>
          </p:nvPr>
        </p:nvSpPr>
        <p:spPr/>
        <p:txBody>
          <a:bodyPr/>
          <a:lstStyle/>
          <a:p>
            <a:fld id="{1F70390E-0383-AE4E-95C1-9B6231C9237C}" type="slidenum">
              <a:rPr lang="fr-FR" smtClean="0"/>
              <a:t>2</a:t>
            </a:fld>
            <a:endParaRPr lang="fr-FR"/>
          </a:p>
        </p:txBody>
      </p:sp>
    </p:spTree>
    <p:extLst>
      <p:ext uri="{BB962C8B-B14F-4D97-AF65-F5344CB8AC3E}">
        <p14:creationId xmlns:p14="http://schemas.microsoft.com/office/powerpoint/2010/main" val="535560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1DF819-B1D1-9B42-B152-CA393B026613}"/>
              </a:ext>
            </a:extLst>
          </p:cNvPr>
          <p:cNvSpPr>
            <a:spLocks noGrp="1"/>
          </p:cNvSpPr>
          <p:nvPr>
            <p:ph type="title"/>
          </p:nvPr>
        </p:nvSpPr>
        <p:spPr/>
        <p:txBody>
          <a:bodyPr>
            <a:normAutofit/>
          </a:bodyPr>
          <a:lstStyle/>
          <a:p>
            <a:r>
              <a:rPr lang="fr-FR" dirty="0"/>
              <a:t>24. MEDICINES FOR MENTAL AND BEHAVIOURAL DISORDERS</a:t>
            </a:r>
          </a:p>
        </p:txBody>
      </p:sp>
      <p:sp>
        <p:nvSpPr>
          <p:cNvPr id="3" name="Espace réservé du contenu 2">
            <a:extLst>
              <a:ext uri="{FF2B5EF4-FFF2-40B4-BE49-F238E27FC236}">
                <a16:creationId xmlns:a16="http://schemas.microsoft.com/office/drawing/2014/main" id="{4D0F4006-ADF2-B341-99AB-65FE3A4AADED}"/>
              </a:ext>
            </a:extLst>
          </p:cNvPr>
          <p:cNvSpPr>
            <a:spLocks noGrp="1"/>
          </p:cNvSpPr>
          <p:nvPr>
            <p:ph idx="1"/>
          </p:nvPr>
        </p:nvSpPr>
        <p:spPr/>
        <p:txBody>
          <a:bodyPr>
            <a:normAutofit lnSpcReduction="10000"/>
          </a:bodyPr>
          <a:lstStyle/>
          <a:p>
            <a:pPr marL="0" indent="0">
              <a:buNone/>
            </a:pPr>
            <a:r>
              <a:rPr lang="fr-FR" dirty="0"/>
              <a:t>24.1 </a:t>
            </a:r>
            <a:r>
              <a:rPr lang="fr-FR" dirty="0" err="1"/>
              <a:t>Medicines</a:t>
            </a:r>
            <a:r>
              <a:rPr lang="fr-FR" dirty="0"/>
              <a:t> </a:t>
            </a:r>
            <a:r>
              <a:rPr lang="fr-FR" dirty="0" err="1"/>
              <a:t>used</a:t>
            </a:r>
            <a:r>
              <a:rPr lang="fr-FR" dirty="0"/>
              <a:t> in </a:t>
            </a:r>
            <a:r>
              <a:rPr lang="fr-FR" dirty="0" err="1"/>
              <a:t>psychotic</a:t>
            </a:r>
            <a:r>
              <a:rPr lang="fr-FR" dirty="0"/>
              <a:t> </a:t>
            </a:r>
            <a:r>
              <a:rPr lang="fr-FR" dirty="0" err="1"/>
              <a:t>disorders</a:t>
            </a:r>
            <a:endParaRPr lang="fr-FR" dirty="0"/>
          </a:p>
          <a:p>
            <a:r>
              <a:rPr lang="fr-FR" dirty="0"/>
              <a:t>Chlorpromazine</a:t>
            </a:r>
          </a:p>
          <a:p>
            <a:r>
              <a:rPr lang="fr-FR" dirty="0" err="1"/>
              <a:t>Fluphenazine</a:t>
            </a:r>
            <a:endParaRPr lang="fr-FR" dirty="0"/>
          </a:p>
          <a:p>
            <a:r>
              <a:rPr lang="fr-FR" dirty="0" err="1"/>
              <a:t>Haloperidol</a:t>
            </a:r>
            <a:endParaRPr lang="fr-FR" dirty="0"/>
          </a:p>
          <a:p>
            <a:r>
              <a:rPr lang="fr-FR" dirty="0" err="1"/>
              <a:t>Risperidone</a:t>
            </a:r>
            <a:endParaRPr lang="fr-FR" dirty="0"/>
          </a:p>
          <a:p>
            <a:pPr marL="0" indent="0">
              <a:buNone/>
            </a:pPr>
            <a:r>
              <a:rPr lang="fr-FR" dirty="0"/>
              <a:t>24.2 </a:t>
            </a:r>
            <a:r>
              <a:rPr lang="fr-FR" dirty="0" err="1"/>
              <a:t>Medicines</a:t>
            </a:r>
            <a:r>
              <a:rPr lang="fr-FR" dirty="0"/>
              <a:t> </a:t>
            </a:r>
            <a:r>
              <a:rPr lang="fr-FR" dirty="0" err="1"/>
              <a:t>used</a:t>
            </a:r>
            <a:r>
              <a:rPr lang="fr-FR" dirty="0"/>
              <a:t> in </a:t>
            </a:r>
            <a:r>
              <a:rPr lang="fr-FR" dirty="0" err="1"/>
              <a:t>mood</a:t>
            </a:r>
            <a:r>
              <a:rPr lang="fr-FR" dirty="0"/>
              <a:t> </a:t>
            </a:r>
            <a:r>
              <a:rPr lang="fr-FR" dirty="0" err="1"/>
              <a:t>disorders</a:t>
            </a:r>
            <a:endParaRPr lang="fr-FR" dirty="0"/>
          </a:p>
          <a:p>
            <a:pPr marL="0" indent="0">
              <a:buNone/>
            </a:pPr>
            <a:r>
              <a:rPr lang="fr-FR" dirty="0"/>
              <a:t>24.2.1 </a:t>
            </a:r>
            <a:r>
              <a:rPr lang="fr-FR" dirty="0" err="1"/>
              <a:t>Medicines</a:t>
            </a:r>
            <a:r>
              <a:rPr lang="fr-FR" dirty="0"/>
              <a:t> </a:t>
            </a:r>
            <a:r>
              <a:rPr lang="fr-FR" dirty="0" err="1"/>
              <a:t>used</a:t>
            </a:r>
            <a:r>
              <a:rPr lang="fr-FR" dirty="0"/>
              <a:t> in </a:t>
            </a:r>
            <a:r>
              <a:rPr lang="fr-FR" dirty="0" err="1"/>
              <a:t>depressive</a:t>
            </a:r>
            <a:r>
              <a:rPr lang="fr-FR" dirty="0"/>
              <a:t> </a:t>
            </a:r>
            <a:r>
              <a:rPr lang="fr-FR" dirty="0" err="1"/>
              <a:t>disorders</a:t>
            </a:r>
            <a:endParaRPr lang="fr-FR" dirty="0"/>
          </a:p>
          <a:p>
            <a:r>
              <a:rPr lang="fr-FR" dirty="0" err="1"/>
              <a:t>Amitryptriptyline</a:t>
            </a:r>
            <a:endParaRPr lang="fr-FR" dirty="0"/>
          </a:p>
          <a:p>
            <a:r>
              <a:rPr lang="fr-FR" dirty="0" err="1"/>
              <a:t>Fluoxetine</a:t>
            </a:r>
            <a:endParaRPr lang="fr-FR" dirty="0"/>
          </a:p>
          <a:p>
            <a:pPr marL="0" indent="0">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26088D2E-8CC3-BB42-9C2E-B04376DF3A8B}"/>
              </a:ext>
            </a:extLst>
          </p:cNvPr>
          <p:cNvSpPr>
            <a:spLocks noGrp="1"/>
          </p:cNvSpPr>
          <p:nvPr>
            <p:ph type="sldNum" sz="quarter" idx="12"/>
          </p:nvPr>
        </p:nvSpPr>
        <p:spPr/>
        <p:txBody>
          <a:bodyPr/>
          <a:lstStyle/>
          <a:p>
            <a:fld id="{1F70390E-0383-AE4E-95C1-9B6231C9237C}" type="slidenum">
              <a:rPr lang="fr-FR" smtClean="0"/>
              <a:t>20</a:t>
            </a:fld>
            <a:endParaRPr lang="fr-FR"/>
          </a:p>
        </p:txBody>
      </p:sp>
    </p:spTree>
    <p:extLst>
      <p:ext uri="{BB962C8B-B14F-4D97-AF65-F5344CB8AC3E}">
        <p14:creationId xmlns:p14="http://schemas.microsoft.com/office/powerpoint/2010/main" val="2554786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ADE82A-232B-F14C-B8A8-D710A1207AC0}"/>
              </a:ext>
            </a:extLst>
          </p:cNvPr>
          <p:cNvSpPr>
            <a:spLocks noGrp="1"/>
          </p:cNvSpPr>
          <p:nvPr>
            <p:ph type="title"/>
          </p:nvPr>
        </p:nvSpPr>
        <p:spPr/>
        <p:txBody>
          <a:bodyPr>
            <a:normAutofit/>
          </a:bodyPr>
          <a:lstStyle/>
          <a:p>
            <a:r>
              <a:rPr lang="fr-FR" dirty="0"/>
              <a:t>25. MEDICINES ACTING ON THE RESPIRATORY TRACT</a:t>
            </a:r>
          </a:p>
        </p:txBody>
      </p:sp>
      <p:sp>
        <p:nvSpPr>
          <p:cNvPr id="3" name="Espace réservé du contenu 2">
            <a:extLst>
              <a:ext uri="{FF2B5EF4-FFF2-40B4-BE49-F238E27FC236}">
                <a16:creationId xmlns:a16="http://schemas.microsoft.com/office/drawing/2014/main" id="{D6EFB6A5-43EC-3D40-AACF-849F858EB546}"/>
              </a:ext>
            </a:extLst>
          </p:cNvPr>
          <p:cNvSpPr>
            <a:spLocks noGrp="1"/>
          </p:cNvSpPr>
          <p:nvPr>
            <p:ph idx="1"/>
          </p:nvPr>
        </p:nvSpPr>
        <p:spPr/>
        <p:txBody>
          <a:bodyPr>
            <a:normAutofit/>
          </a:bodyPr>
          <a:lstStyle/>
          <a:p>
            <a:pPr marL="0" indent="0">
              <a:buNone/>
            </a:pPr>
            <a:r>
              <a:rPr lang="fr-FR" dirty="0"/>
              <a:t>25.1. </a:t>
            </a:r>
            <a:r>
              <a:rPr lang="fr-FR" dirty="0" err="1"/>
              <a:t>Antiasthmatic</a:t>
            </a:r>
            <a:r>
              <a:rPr lang="fr-FR" dirty="0"/>
              <a:t> </a:t>
            </a:r>
            <a:r>
              <a:rPr lang="fr-FR" dirty="0" err="1"/>
              <a:t>medicines</a:t>
            </a:r>
            <a:r>
              <a:rPr lang="fr-FR" dirty="0"/>
              <a:t> and </a:t>
            </a:r>
            <a:r>
              <a:rPr lang="fr-FR" dirty="0" err="1"/>
              <a:t>medicines</a:t>
            </a:r>
            <a:r>
              <a:rPr lang="fr-FR" dirty="0"/>
              <a:t> for </a:t>
            </a:r>
            <a:r>
              <a:rPr lang="fr-FR" dirty="0" err="1"/>
              <a:t>chronic</a:t>
            </a:r>
            <a:r>
              <a:rPr lang="fr-FR" dirty="0"/>
              <a:t> obstructive </a:t>
            </a:r>
            <a:r>
              <a:rPr lang="fr-FR" dirty="0" err="1"/>
              <a:t>pulmonary</a:t>
            </a:r>
            <a:r>
              <a:rPr lang="fr-FR" dirty="0"/>
              <a:t> </a:t>
            </a:r>
            <a:r>
              <a:rPr lang="fr-FR" dirty="0" err="1"/>
              <a:t>disease</a:t>
            </a:r>
            <a:endParaRPr lang="fr-FR" dirty="0"/>
          </a:p>
          <a:p>
            <a:r>
              <a:rPr lang="fr-FR" dirty="0" err="1"/>
              <a:t>Beclometasone</a:t>
            </a:r>
            <a:r>
              <a:rPr lang="fr-FR" dirty="0"/>
              <a:t> Inhalation (</a:t>
            </a:r>
            <a:r>
              <a:rPr lang="fr-FR" dirty="0" err="1"/>
              <a:t>aerosol</a:t>
            </a:r>
            <a:r>
              <a:rPr lang="fr-FR" dirty="0"/>
              <a:t>): 50 </a:t>
            </a:r>
            <a:r>
              <a:rPr lang="fr-FR" dirty="0" err="1"/>
              <a:t>micrograms</a:t>
            </a:r>
            <a:r>
              <a:rPr lang="fr-FR" dirty="0"/>
              <a:t> (</a:t>
            </a:r>
            <a:r>
              <a:rPr lang="fr-FR" dirty="0" err="1"/>
              <a:t>dipropionate</a:t>
            </a:r>
            <a:r>
              <a:rPr lang="fr-FR" dirty="0"/>
              <a:t>) per dose; 100 </a:t>
            </a:r>
            <a:r>
              <a:rPr lang="fr-FR" dirty="0" err="1"/>
              <a:t>micrograms</a:t>
            </a:r>
            <a:r>
              <a:rPr lang="fr-FR" dirty="0"/>
              <a:t> (</a:t>
            </a:r>
            <a:r>
              <a:rPr lang="fr-FR" dirty="0" err="1"/>
              <a:t>dipropionate</a:t>
            </a:r>
            <a:r>
              <a:rPr lang="fr-FR" dirty="0"/>
              <a:t>) per dose (as CFC free </a:t>
            </a:r>
            <a:r>
              <a:rPr lang="fr-FR" dirty="0" err="1"/>
              <a:t>forms</a:t>
            </a:r>
            <a:r>
              <a:rPr lang="fr-FR" dirty="0"/>
              <a:t>).</a:t>
            </a:r>
          </a:p>
          <a:p>
            <a:r>
              <a:rPr lang="fr-FR" dirty="0" err="1"/>
              <a:t>Budesonide</a:t>
            </a:r>
            <a:r>
              <a:rPr lang="fr-FR" dirty="0"/>
              <a:t> [c] Inhalation (</a:t>
            </a:r>
            <a:r>
              <a:rPr lang="fr-FR" dirty="0" err="1"/>
              <a:t>aerosol</a:t>
            </a:r>
            <a:r>
              <a:rPr lang="fr-FR" dirty="0"/>
              <a:t>): 100 </a:t>
            </a:r>
            <a:r>
              <a:rPr lang="fr-FR" dirty="0" err="1"/>
              <a:t>micrograms</a:t>
            </a:r>
            <a:r>
              <a:rPr lang="fr-FR" dirty="0"/>
              <a:t> per dose; 200 </a:t>
            </a:r>
            <a:r>
              <a:rPr lang="fr-FR" dirty="0" err="1"/>
              <a:t>micrograms</a:t>
            </a:r>
            <a:r>
              <a:rPr lang="fr-FR" dirty="0"/>
              <a:t> per dose.</a:t>
            </a:r>
          </a:p>
          <a:p>
            <a:r>
              <a:rPr lang="fr-FR" dirty="0" err="1"/>
              <a:t>Budesonide</a:t>
            </a:r>
            <a:r>
              <a:rPr lang="fr-FR" dirty="0"/>
              <a:t> + </a:t>
            </a:r>
            <a:r>
              <a:rPr lang="fr-FR" dirty="0" err="1"/>
              <a:t>formoterol</a:t>
            </a:r>
            <a:r>
              <a:rPr lang="fr-FR" dirty="0"/>
              <a:t> Dry </a:t>
            </a:r>
            <a:r>
              <a:rPr lang="fr-FR" dirty="0" err="1"/>
              <a:t>powder</a:t>
            </a:r>
            <a:r>
              <a:rPr lang="fr-FR" dirty="0"/>
              <a:t> inhaler: 100 </a:t>
            </a:r>
            <a:r>
              <a:rPr lang="fr-FR" dirty="0" err="1"/>
              <a:t>micrograms</a:t>
            </a:r>
            <a:r>
              <a:rPr lang="fr-FR" dirty="0"/>
              <a:t> + 6 </a:t>
            </a:r>
            <a:r>
              <a:rPr lang="fr-FR" dirty="0" err="1"/>
              <a:t>micrograms</a:t>
            </a:r>
            <a:r>
              <a:rPr lang="fr-FR" dirty="0"/>
              <a:t> per dose; 200 </a:t>
            </a:r>
            <a:r>
              <a:rPr lang="fr-FR" dirty="0" err="1"/>
              <a:t>micrograms</a:t>
            </a:r>
            <a:r>
              <a:rPr lang="fr-FR" dirty="0"/>
              <a:t> + 6 </a:t>
            </a:r>
            <a:r>
              <a:rPr lang="fr-FR" dirty="0" err="1"/>
              <a:t>micrograms</a:t>
            </a:r>
            <a:r>
              <a:rPr lang="fr-FR" dirty="0"/>
              <a:t> per dose</a:t>
            </a:r>
          </a:p>
          <a:p>
            <a:endParaRPr lang="fr-FR" dirty="0"/>
          </a:p>
          <a:p>
            <a:pPr marL="0" indent="0">
              <a:buNone/>
            </a:pPr>
            <a:endParaRPr lang="fr-FR" dirty="0"/>
          </a:p>
        </p:txBody>
      </p:sp>
      <p:sp>
        <p:nvSpPr>
          <p:cNvPr id="4" name="Espace réservé du numéro de diapositive 3">
            <a:extLst>
              <a:ext uri="{FF2B5EF4-FFF2-40B4-BE49-F238E27FC236}">
                <a16:creationId xmlns:a16="http://schemas.microsoft.com/office/drawing/2014/main" id="{F6FE9E88-A205-0F4A-9960-1B1ABFAD4E98}"/>
              </a:ext>
            </a:extLst>
          </p:cNvPr>
          <p:cNvSpPr>
            <a:spLocks noGrp="1"/>
          </p:cNvSpPr>
          <p:nvPr>
            <p:ph type="sldNum" sz="quarter" idx="12"/>
          </p:nvPr>
        </p:nvSpPr>
        <p:spPr/>
        <p:txBody>
          <a:bodyPr/>
          <a:lstStyle/>
          <a:p>
            <a:fld id="{1F70390E-0383-AE4E-95C1-9B6231C9237C}" type="slidenum">
              <a:rPr lang="fr-FR" smtClean="0"/>
              <a:t>21</a:t>
            </a:fld>
            <a:endParaRPr lang="fr-FR"/>
          </a:p>
        </p:txBody>
      </p:sp>
    </p:spTree>
    <p:extLst>
      <p:ext uri="{BB962C8B-B14F-4D97-AF65-F5344CB8AC3E}">
        <p14:creationId xmlns:p14="http://schemas.microsoft.com/office/powerpoint/2010/main" val="997483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E51ADC-B732-1848-AB3D-568F1E64A9EB}"/>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A0F18029-5F2F-3D48-8441-AD240C4AFC72}"/>
              </a:ext>
            </a:extLst>
          </p:cNvPr>
          <p:cNvPicPr>
            <a:picLocks noGrp="1" noChangeAspect="1"/>
          </p:cNvPicPr>
          <p:nvPr>
            <p:ph idx="1"/>
          </p:nvPr>
        </p:nvPicPr>
        <p:blipFill>
          <a:blip r:embed="rId2"/>
          <a:stretch>
            <a:fillRect/>
          </a:stretch>
        </p:blipFill>
        <p:spPr>
          <a:xfrm>
            <a:off x="1500093" y="365125"/>
            <a:ext cx="9101699" cy="6356350"/>
          </a:xfrm>
          <a:prstGeom prst="rect">
            <a:avLst/>
          </a:prstGeom>
        </p:spPr>
      </p:pic>
      <p:sp>
        <p:nvSpPr>
          <p:cNvPr id="4" name="Espace réservé du numéro de diapositive 3">
            <a:extLst>
              <a:ext uri="{FF2B5EF4-FFF2-40B4-BE49-F238E27FC236}">
                <a16:creationId xmlns:a16="http://schemas.microsoft.com/office/drawing/2014/main" id="{8183F2CD-91E9-4145-A738-E010ACC23596}"/>
              </a:ext>
            </a:extLst>
          </p:cNvPr>
          <p:cNvSpPr>
            <a:spLocks noGrp="1"/>
          </p:cNvSpPr>
          <p:nvPr>
            <p:ph type="sldNum" sz="quarter" idx="12"/>
          </p:nvPr>
        </p:nvSpPr>
        <p:spPr/>
        <p:txBody>
          <a:bodyPr/>
          <a:lstStyle/>
          <a:p>
            <a:fld id="{1F70390E-0383-AE4E-95C1-9B6231C9237C}" type="slidenum">
              <a:rPr lang="fr-FR" smtClean="0"/>
              <a:t>22</a:t>
            </a:fld>
            <a:endParaRPr lang="fr-FR"/>
          </a:p>
        </p:txBody>
      </p:sp>
    </p:spTree>
    <p:extLst>
      <p:ext uri="{BB962C8B-B14F-4D97-AF65-F5344CB8AC3E}">
        <p14:creationId xmlns:p14="http://schemas.microsoft.com/office/powerpoint/2010/main" val="2577915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F1368B-FD94-4646-9982-A6DEE711A27E}"/>
              </a:ext>
            </a:extLst>
          </p:cNvPr>
          <p:cNvSpPr>
            <a:spLocks noGrp="1"/>
          </p:cNvSpPr>
          <p:nvPr>
            <p:ph type="title"/>
          </p:nvPr>
        </p:nvSpPr>
        <p:spPr/>
        <p:txBody>
          <a:bodyPr>
            <a:normAutofit/>
          </a:bodyPr>
          <a:lstStyle/>
          <a:p>
            <a:r>
              <a:rPr lang="fr-FR" sz="3600" dirty="0"/>
              <a:t>Formulations</a:t>
            </a:r>
          </a:p>
        </p:txBody>
      </p:sp>
      <p:sp>
        <p:nvSpPr>
          <p:cNvPr id="3" name="Espace réservé du contenu 2">
            <a:extLst>
              <a:ext uri="{FF2B5EF4-FFF2-40B4-BE49-F238E27FC236}">
                <a16:creationId xmlns:a16="http://schemas.microsoft.com/office/drawing/2014/main" id="{1A62B48D-DFD2-C74A-B83B-35457122ABB6}"/>
              </a:ext>
            </a:extLst>
          </p:cNvPr>
          <p:cNvSpPr>
            <a:spLocks noGrp="1"/>
          </p:cNvSpPr>
          <p:nvPr>
            <p:ph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74812A8-4C29-044C-B98E-C7AE61CEA4D2}"/>
              </a:ext>
            </a:extLst>
          </p:cNvPr>
          <p:cNvSpPr>
            <a:spLocks noGrp="1"/>
          </p:cNvSpPr>
          <p:nvPr>
            <p:ph type="sldNum" sz="quarter" idx="12"/>
          </p:nvPr>
        </p:nvSpPr>
        <p:spPr/>
        <p:txBody>
          <a:bodyPr/>
          <a:lstStyle/>
          <a:p>
            <a:fld id="{1F70390E-0383-AE4E-95C1-9B6231C9237C}" type="slidenum">
              <a:rPr lang="fr-FR" smtClean="0"/>
              <a:t>23</a:t>
            </a:fld>
            <a:endParaRPr lang="fr-FR"/>
          </a:p>
        </p:txBody>
      </p:sp>
      <p:pic>
        <p:nvPicPr>
          <p:cNvPr id="6" name="Image 5">
            <a:extLst>
              <a:ext uri="{FF2B5EF4-FFF2-40B4-BE49-F238E27FC236}">
                <a16:creationId xmlns:a16="http://schemas.microsoft.com/office/drawing/2014/main" id="{949A04F4-C40A-0F49-A12D-DFC41ED7AE31}"/>
              </a:ext>
            </a:extLst>
          </p:cNvPr>
          <p:cNvPicPr>
            <a:picLocks noChangeAspect="1"/>
          </p:cNvPicPr>
          <p:nvPr/>
        </p:nvPicPr>
        <p:blipFill>
          <a:blip r:embed="rId2"/>
          <a:stretch>
            <a:fillRect/>
          </a:stretch>
        </p:blipFill>
        <p:spPr>
          <a:xfrm>
            <a:off x="4158347" y="0"/>
            <a:ext cx="6827520" cy="6858000"/>
          </a:xfrm>
          <a:prstGeom prst="rect">
            <a:avLst/>
          </a:prstGeom>
        </p:spPr>
      </p:pic>
    </p:spTree>
    <p:extLst>
      <p:ext uri="{BB962C8B-B14F-4D97-AF65-F5344CB8AC3E}">
        <p14:creationId xmlns:p14="http://schemas.microsoft.com/office/powerpoint/2010/main" val="951747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F1368B-FD94-4646-9982-A6DEE711A27E}"/>
              </a:ext>
            </a:extLst>
          </p:cNvPr>
          <p:cNvSpPr>
            <a:spLocks noGrp="1"/>
          </p:cNvSpPr>
          <p:nvPr>
            <p:ph type="title"/>
          </p:nvPr>
        </p:nvSpPr>
        <p:spPr/>
        <p:txBody>
          <a:bodyPr>
            <a:normAutofit/>
          </a:bodyPr>
          <a:lstStyle/>
          <a:p>
            <a:r>
              <a:rPr lang="fr-FR" sz="3600" dirty="0"/>
              <a:t>Formulations</a:t>
            </a:r>
          </a:p>
        </p:txBody>
      </p:sp>
      <p:sp>
        <p:nvSpPr>
          <p:cNvPr id="3" name="Espace réservé du contenu 2">
            <a:extLst>
              <a:ext uri="{FF2B5EF4-FFF2-40B4-BE49-F238E27FC236}">
                <a16:creationId xmlns:a16="http://schemas.microsoft.com/office/drawing/2014/main" id="{1A62B48D-DFD2-C74A-B83B-35457122ABB6}"/>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74812A8-4C29-044C-B98E-C7AE61CEA4D2}"/>
              </a:ext>
            </a:extLst>
          </p:cNvPr>
          <p:cNvSpPr>
            <a:spLocks noGrp="1"/>
          </p:cNvSpPr>
          <p:nvPr>
            <p:ph type="sldNum" sz="quarter" idx="12"/>
          </p:nvPr>
        </p:nvSpPr>
        <p:spPr/>
        <p:txBody>
          <a:bodyPr/>
          <a:lstStyle/>
          <a:p>
            <a:fld id="{1F70390E-0383-AE4E-95C1-9B6231C9237C}" type="slidenum">
              <a:rPr lang="fr-FR" smtClean="0"/>
              <a:t>24</a:t>
            </a:fld>
            <a:endParaRPr lang="fr-FR"/>
          </a:p>
        </p:txBody>
      </p:sp>
      <p:pic>
        <p:nvPicPr>
          <p:cNvPr id="5" name="Image 4">
            <a:extLst>
              <a:ext uri="{FF2B5EF4-FFF2-40B4-BE49-F238E27FC236}">
                <a16:creationId xmlns:a16="http://schemas.microsoft.com/office/drawing/2014/main" id="{2F713C48-1765-274E-8382-97D6B423372B}"/>
              </a:ext>
            </a:extLst>
          </p:cNvPr>
          <p:cNvPicPr>
            <a:picLocks noChangeAspect="1"/>
          </p:cNvPicPr>
          <p:nvPr/>
        </p:nvPicPr>
        <p:blipFill>
          <a:blip r:embed="rId2"/>
          <a:stretch>
            <a:fillRect/>
          </a:stretch>
        </p:blipFill>
        <p:spPr>
          <a:xfrm>
            <a:off x="3468910" y="0"/>
            <a:ext cx="8415394" cy="6858000"/>
          </a:xfrm>
          <a:prstGeom prst="rect">
            <a:avLst/>
          </a:prstGeom>
        </p:spPr>
      </p:pic>
    </p:spTree>
    <p:extLst>
      <p:ext uri="{BB962C8B-B14F-4D97-AF65-F5344CB8AC3E}">
        <p14:creationId xmlns:p14="http://schemas.microsoft.com/office/powerpoint/2010/main" val="3391264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AD265-C459-5442-A525-B0A703B0EE96}"/>
              </a:ext>
            </a:extLst>
          </p:cNvPr>
          <p:cNvSpPr>
            <a:spLocks noGrp="1"/>
          </p:cNvSpPr>
          <p:nvPr>
            <p:ph type="title"/>
          </p:nvPr>
        </p:nvSpPr>
        <p:spPr/>
        <p:txBody>
          <a:bodyPr/>
          <a:lstStyle/>
          <a:p>
            <a:r>
              <a:rPr lang="fr-FR" dirty="0"/>
              <a:t>Agenda</a:t>
            </a:r>
          </a:p>
        </p:txBody>
      </p:sp>
      <p:sp>
        <p:nvSpPr>
          <p:cNvPr id="3" name="Espace réservé du contenu 2">
            <a:extLst>
              <a:ext uri="{FF2B5EF4-FFF2-40B4-BE49-F238E27FC236}">
                <a16:creationId xmlns:a16="http://schemas.microsoft.com/office/drawing/2014/main" id="{9574D885-4D0F-CC48-A497-1BF165A8CADA}"/>
              </a:ext>
            </a:extLst>
          </p:cNvPr>
          <p:cNvSpPr>
            <a:spLocks noGrp="1"/>
          </p:cNvSpPr>
          <p:nvPr>
            <p:ph idx="1"/>
          </p:nvPr>
        </p:nvSpPr>
        <p:spPr/>
        <p:txBody>
          <a:bodyPr/>
          <a:lstStyle/>
          <a:p>
            <a:r>
              <a:rPr lang="fr-FR" dirty="0"/>
              <a:t>Objectifs pédagogiques</a:t>
            </a:r>
          </a:p>
          <a:p>
            <a:r>
              <a:rPr lang="fr-FR" dirty="0"/>
              <a:t>Introduction</a:t>
            </a:r>
          </a:p>
          <a:p>
            <a:r>
              <a:rPr lang="fr-FR" dirty="0"/>
              <a:t>Liste de l’OMS</a:t>
            </a:r>
          </a:p>
          <a:p>
            <a:r>
              <a:rPr lang="fr-FR" dirty="0">
                <a:solidFill>
                  <a:schemeClr val="accent1"/>
                </a:solidFill>
              </a:rPr>
              <a:t>Exemples des Antipaludéens chez l’enfant et des solutés de réhydratation chez l’enfant</a:t>
            </a:r>
          </a:p>
          <a:p>
            <a:r>
              <a:rPr lang="fr-FR" dirty="0"/>
              <a:t>Messages à retenir</a:t>
            </a:r>
          </a:p>
          <a:p>
            <a:r>
              <a:rPr lang="fr-FR" dirty="0"/>
              <a:t>Glossaire</a:t>
            </a:r>
          </a:p>
          <a:p>
            <a:r>
              <a:rPr lang="fr-FR" dirty="0"/>
              <a:t>Références</a:t>
            </a:r>
          </a:p>
          <a:p>
            <a:pPr marL="0" indent="0">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C9C916C9-8A2D-9D43-8E81-97D33267F3EF}"/>
              </a:ext>
            </a:extLst>
          </p:cNvPr>
          <p:cNvSpPr>
            <a:spLocks noGrp="1"/>
          </p:cNvSpPr>
          <p:nvPr>
            <p:ph type="sldNum" sz="quarter" idx="12"/>
          </p:nvPr>
        </p:nvSpPr>
        <p:spPr/>
        <p:txBody>
          <a:bodyPr/>
          <a:lstStyle/>
          <a:p>
            <a:fld id="{1F70390E-0383-AE4E-95C1-9B6231C9237C}" type="slidenum">
              <a:rPr lang="fr-FR" smtClean="0"/>
              <a:t>25</a:t>
            </a:fld>
            <a:endParaRPr lang="fr-FR"/>
          </a:p>
        </p:txBody>
      </p:sp>
    </p:spTree>
    <p:extLst>
      <p:ext uri="{BB962C8B-B14F-4D97-AF65-F5344CB8AC3E}">
        <p14:creationId xmlns:p14="http://schemas.microsoft.com/office/powerpoint/2010/main" val="1272655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A9A4EC-CFF8-BA42-9198-EB7C73EAE6B4}"/>
              </a:ext>
            </a:extLst>
          </p:cNvPr>
          <p:cNvSpPr>
            <a:spLocks noGrp="1"/>
          </p:cNvSpPr>
          <p:nvPr>
            <p:ph type="title"/>
          </p:nvPr>
        </p:nvSpPr>
        <p:spPr/>
        <p:txBody>
          <a:bodyPr/>
          <a:lstStyle/>
          <a:p>
            <a:r>
              <a:rPr lang="fr-FR" dirty="0"/>
              <a:t>Diarrhée de l’enfant</a:t>
            </a:r>
          </a:p>
        </p:txBody>
      </p:sp>
      <p:sp>
        <p:nvSpPr>
          <p:cNvPr id="3" name="Espace réservé du contenu 2">
            <a:extLst>
              <a:ext uri="{FF2B5EF4-FFF2-40B4-BE49-F238E27FC236}">
                <a16:creationId xmlns:a16="http://schemas.microsoft.com/office/drawing/2014/main" id="{89D9A9B0-DF2F-A84E-A8C5-8501ABDB8734}"/>
              </a:ext>
            </a:extLst>
          </p:cNvPr>
          <p:cNvSpPr>
            <a:spLocks noGrp="1"/>
          </p:cNvSpPr>
          <p:nvPr>
            <p:ph idx="1"/>
          </p:nvPr>
        </p:nvSpPr>
        <p:spPr/>
        <p:txBody>
          <a:bodyPr/>
          <a:lstStyle/>
          <a:p>
            <a:pPr marL="0" indent="0">
              <a:buNone/>
            </a:pPr>
            <a:r>
              <a:rPr lang="fr-FR" dirty="0"/>
              <a:t>17.5 </a:t>
            </a:r>
            <a:r>
              <a:rPr lang="fr-FR" dirty="0" err="1"/>
              <a:t>Medicines</a:t>
            </a:r>
            <a:r>
              <a:rPr lang="fr-FR" dirty="0"/>
              <a:t> </a:t>
            </a:r>
            <a:r>
              <a:rPr lang="fr-FR" dirty="0" err="1"/>
              <a:t>used</a:t>
            </a:r>
            <a:r>
              <a:rPr lang="fr-FR" dirty="0"/>
              <a:t> in </a:t>
            </a:r>
            <a:r>
              <a:rPr lang="fr-FR" dirty="0" err="1"/>
              <a:t>diarrhoea</a:t>
            </a:r>
            <a:endParaRPr lang="fr-FR" dirty="0"/>
          </a:p>
          <a:p>
            <a:r>
              <a:rPr lang="fr-FR" dirty="0"/>
              <a:t>oral </a:t>
            </a:r>
            <a:r>
              <a:rPr lang="fr-FR" dirty="0" err="1"/>
              <a:t>rehydration</a:t>
            </a:r>
            <a:r>
              <a:rPr lang="fr-FR" dirty="0"/>
              <a:t> </a:t>
            </a:r>
            <a:r>
              <a:rPr lang="fr-FR" dirty="0" err="1"/>
              <a:t>salts</a:t>
            </a:r>
            <a:r>
              <a:rPr lang="fr-FR" dirty="0"/>
              <a:t> – zinc sulfate [c]</a:t>
            </a:r>
          </a:p>
          <a:p>
            <a:r>
              <a:rPr lang="fr-FR" dirty="0"/>
              <a:t>Co-package </a:t>
            </a:r>
            <a:r>
              <a:rPr lang="fr-FR" dirty="0" err="1"/>
              <a:t>containing</a:t>
            </a:r>
            <a:r>
              <a:rPr lang="fr-FR" dirty="0"/>
              <a:t>:</a:t>
            </a:r>
          </a:p>
          <a:p>
            <a:r>
              <a:rPr lang="fr-FR" dirty="0"/>
              <a:t>ORS </a:t>
            </a:r>
            <a:r>
              <a:rPr lang="fr-FR" dirty="0" err="1"/>
              <a:t>powder</a:t>
            </a:r>
            <a:r>
              <a:rPr lang="fr-FR" dirty="0"/>
              <a:t> for dilution (</a:t>
            </a:r>
            <a:r>
              <a:rPr lang="fr-FR" dirty="0" err="1"/>
              <a:t>see</a:t>
            </a:r>
            <a:r>
              <a:rPr lang="fr-FR" dirty="0"/>
              <a:t> Section 17.5.1) – zinc sulfate </a:t>
            </a:r>
            <a:r>
              <a:rPr lang="fr-FR" dirty="0" err="1"/>
              <a:t>solid</a:t>
            </a:r>
            <a:endParaRPr lang="fr-FR" dirty="0"/>
          </a:p>
          <a:p>
            <a:r>
              <a:rPr lang="fr-FR" dirty="0"/>
              <a:t>oral dosage </a:t>
            </a:r>
            <a:r>
              <a:rPr lang="fr-FR" dirty="0" err="1"/>
              <a:t>form</a:t>
            </a:r>
            <a:r>
              <a:rPr lang="fr-FR" dirty="0"/>
              <a:t> 20 mg (</a:t>
            </a:r>
            <a:r>
              <a:rPr lang="fr-FR" dirty="0" err="1"/>
              <a:t>see</a:t>
            </a:r>
            <a:r>
              <a:rPr lang="fr-FR" dirty="0"/>
              <a:t> Section 17.5.2)</a:t>
            </a:r>
          </a:p>
          <a:p>
            <a:pPr marL="0" indent="0">
              <a:buNone/>
            </a:pPr>
            <a:r>
              <a:rPr lang="fr-FR" dirty="0"/>
              <a:t>17.5.1 Oral </a:t>
            </a:r>
            <a:r>
              <a:rPr lang="fr-FR" dirty="0" err="1"/>
              <a:t>rehydration</a:t>
            </a:r>
            <a:endParaRPr lang="fr-FR" dirty="0"/>
          </a:p>
          <a:p>
            <a:r>
              <a:rPr lang="fr-FR" dirty="0"/>
              <a:t>oral </a:t>
            </a:r>
            <a:r>
              <a:rPr lang="fr-FR" dirty="0" err="1"/>
              <a:t>rehydration</a:t>
            </a:r>
            <a:r>
              <a:rPr lang="fr-FR" dirty="0"/>
              <a:t> </a:t>
            </a:r>
            <a:r>
              <a:rPr lang="fr-FR" dirty="0" err="1"/>
              <a:t>salts</a:t>
            </a:r>
            <a:r>
              <a:rPr lang="fr-FR" dirty="0"/>
              <a:t> Powder for dilution in 200 </a:t>
            </a:r>
            <a:r>
              <a:rPr lang="fr-FR" dirty="0" err="1"/>
              <a:t>mL</a:t>
            </a:r>
            <a:r>
              <a:rPr lang="fr-FR" dirty="0"/>
              <a:t>; 500 </a:t>
            </a:r>
            <a:r>
              <a:rPr lang="fr-FR" dirty="0" err="1"/>
              <a:t>mL</a:t>
            </a:r>
            <a:r>
              <a:rPr lang="fr-FR" dirty="0"/>
              <a:t>; 1 L.</a:t>
            </a:r>
          </a:p>
          <a:p>
            <a:endParaRPr lang="fr-FR" dirty="0"/>
          </a:p>
          <a:p>
            <a:endParaRPr lang="fr-FR" dirty="0"/>
          </a:p>
        </p:txBody>
      </p:sp>
      <p:sp>
        <p:nvSpPr>
          <p:cNvPr id="4" name="Espace réservé du numéro de diapositive 3">
            <a:extLst>
              <a:ext uri="{FF2B5EF4-FFF2-40B4-BE49-F238E27FC236}">
                <a16:creationId xmlns:a16="http://schemas.microsoft.com/office/drawing/2014/main" id="{CC0ED101-0292-DB4B-8835-8ADE95D87D6E}"/>
              </a:ext>
            </a:extLst>
          </p:cNvPr>
          <p:cNvSpPr>
            <a:spLocks noGrp="1"/>
          </p:cNvSpPr>
          <p:nvPr>
            <p:ph type="sldNum" sz="quarter" idx="12"/>
          </p:nvPr>
        </p:nvSpPr>
        <p:spPr/>
        <p:txBody>
          <a:bodyPr/>
          <a:lstStyle/>
          <a:p>
            <a:fld id="{1F70390E-0383-AE4E-95C1-9B6231C9237C}" type="slidenum">
              <a:rPr lang="fr-FR" smtClean="0"/>
              <a:t>26</a:t>
            </a:fld>
            <a:endParaRPr lang="fr-FR"/>
          </a:p>
        </p:txBody>
      </p:sp>
    </p:spTree>
    <p:extLst>
      <p:ext uri="{BB962C8B-B14F-4D97-AF65-F5344CB8AC3E}">
        <p14:creationId xmlns:p14="http://schemas.microsoft.com/office/powerpoint/2010/main" val="4260613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A9A4EC-CFF8-BA42-9198-EB7C73EAE6B4}"/>
              </a:ext>
            </a:extLst>
          </p:cNvPr>
          <p:cNvSpPr>
            <a:spLocks noGrp="1"/>
          </p:cNvSpPr>
          <p:nvPr>
            <p:ph type="title"/>
          </p:nvPr>
        </p:nvSpPr>
        <p:spPr/>
        <p:txBody>
          <a:bodyPr/>
          <a:lstStyle/>
          <a:p>
            <a:r>
              <a:rPr lang="fr-FR" dirty="0"/>
              <a:t>Ex : Diarrhée de l’enfant</a:t>
            </a:r>
          </a:p>
        </p:txBody>
      </p:sp>
      <p:sp>
        <p:nvSpPr>
          <p:cNvPr id="3" name="Espace réservé du contenu 2">
            <a:extLst>
              <a:ext uri="{FF2B5EF4-FFF2-40B4-BE49-F238E27FC236}">
                <a16:creationId xmlns:a16="http://schemas.microsoft.com/office/drawing/2014/main" id="{89D9A9B0-DF2F-A84E-A8C5-8501ABDB8734}"/>
              </a:ext>
            </a:extLst>
          </p:cNvPr>
          <p:cNvSpPr>
            <a:spLocks noGrp="1"/>
          </p:cNvSpPr>
          <p:nvPr>
            <p:ph idx="1"/>
          </p:nvPr>
        </p:nvSpPr>
        <p:spPr/>
        <p:txBody>
          <a:bodyPr/>
          <a:lstStyle/>
          <a:p>
            <a:r>
              <a:rPr lang="fr-FR" dirty="0"/>
              <a:t>Les maladies diarrhéiques sont la deuxième cause de décès et une des principales causes de malnutrition chez l’enfant de moins de cinq ans ; elles tuent plus de 1,3 million d’enfants chaque année.</a:t>
            </a:r>
          </a:p>
          <a:p>
            <a:endParaRPr lang="fr-FR" dirty="0"/>
          </a:p>
        </p:txBody>
      </p:sp>
      <p:sp>
        <p:nvSpPr>
          <p:cNvPr id="4" name="Espace réservé du numéro de diapositive 3">
            <a:extLst>
              <a:ext uri="{FF2B5EF4-FFF2-40B4-BE49-F238E27FC236}">
                <a16:creationId xmlns:a16="http://schemas.microsoft.com/office/drawing/2014/main" id="{CC0ED101-0292-DB4B-8835-8ADE95D87D6E}"/>
              </a:ext>
            </a:extLst>
          </p:cNvPr>
          <p:cNvSpPr>
            <a:spLocks noGrp="1"/>
          </p:cNvSpPr>
          <p:nvPr>
            <p:ph type="sldNum" sz="quarter" idx="12"/>
          </p:nvPr>
        </p:nvSpPr>
        <p:spPr/>
        <p:txBody>
          <a:bodyPr/>
          <a:lstStyle/>
          <a:p>
            <a:fld id="{1F70390E-0383-AE4E-95C1-9B6231C9237C}" type="slidenum">
              <a:rPr lang="fr-FR" smtClean="0"/>
              <a:t>27</a:t>
            </a:fld>
            <a:endParaRPr lang="fr-FR"/>
          </a:p>
        </p:txBody>
      </p:sp>
    </p:spTree>
    <p:extLst>
      <p:ext uri="{BB962C8B-B14F-4D97-AF65-F5344CB8AC3E}">
        <p14:creationId xmlns:p14="http://schemas.microsoft.com/office/powerpoint/2010/main" val="1005679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2CB5BC-691F-DC44-A23B-51EAC6723AAE}"/>
              </a:ext>
            </a:extLst>
          </p:cNvPr>
          <p:cNvSpPr>
            <a:spLocks noGrp="1"/>
          </p:cNvSpPr>
          <p:nvPr>
            <p:ph type="title"/>
          </p:nvPr>
        </p:nvSpPr>
        <p:spPr/>
        <p:txBody>
          <a:bodyPr>
            <a:noAutofit/>
          </a:bodyPr>
          <a:lstStyle/>
          <a:p>
            <a:pPr fontAlgn="base"/>
            <a:r>
              <a:rPr lang="fr-FR" sz="3200" dirty="0" err="1"/>
              <a:t>Mahalanabis</a:t>
            </a:r>
            <a:r>
              <a:rPr lang="fr-FR" sz="3200" dirty="0"/>
              <a:t>  M, </a:t>
            </a:r>
            <a:r>
              <a:rPr lang="fr-FR" sz="3200" dirty="0" err="1"/>
              <a:t>Choudfuri</a:t>
            </a:r>
            <a:r>
              <a:rPr lang="fr-FR" sz="3200" dirty="0"/>
              <a:t>  AB, </a:t>
            </a:r>
            <a:r>
              <a:rPr lang="fr-FR" sz="3200" dirty="0" err="1"/>
              <a:t>Bagchi</a:t>
            </a:r>
            <a:r>
              <a:rPr lang="fr-FR" sz="3200" dirty="0"/>
              <a:t>  NG. Oral </a:t>
            </a:r>
            <a:r>
              <a:rPr lang="fr-FR" sz="3200" dirty="0" err="1"/>
              <a:t>fluid</a:t>
            </a:r>
            <a:r>
              <a:rPr lang="fr-FR" sz="3200" dirty="0"/>
              <a:t> </a:t>
            </a:r>
            <a:r>
              <a:rPr lang="fr-FR" sz="3200" dirty="0" err="1"/>
              <a:t>therapy</a:t>
            </a:r>
            <a:r>
              <a:rPr lang="fr-FR" sz="3200" dirty="0"/>
              <a:t> of cholera </a:t>
            </a:r>
            <a:r>
              <a:rPr lang="fr-FR" sz="3200" dirty="0" err="1"/>
              <a:t>among</a:t>
            </a:r>
            <a:r>
              <a:rPr lang="fr-FR" sz="3200" dirty="0"/>
              <a:t> Bangladesh </a:t>
            </a:r>
            <a:r>
              <a:rPr lang="fr-FR" sz="3200" dirty="0" err="1"/>
              <a:t>refugees</a:t>
            </a:r>
            <a:r>
              <a:rPr lang="fr-FR" sz="3200" dirty="0"/>
              <a:t>. </a:t>
            </a:r>
            <a:r>
              <a:rPr lang="fr-FR" sz="1400" dirty="0"/>
              <a:t>Johns Hopkins Med J 1973;132:197–205</a:t>
            </a:r>
          </a:p>
        </p:txBody>
      </p:sp>
      <p:sp>
        <p:nvSpPr>
          <p:cNvPr id="3" name="Espace réservé du contenu 2">
            <a:extLst>
              <a:ext uri="{FF2B5EF4-FFF2-40B4-BE49-F238E27FC236}">
                <a16:creationId xmlns:a16="http://schemas.microsoft.com/office/drawing/2014/main" id="{ED9F16BE-20C5-5E40-A6D2-A7557C68C8BE}"/>
              </a:ext>
            </a:extLst>
          </p:cNvPr>
          <p:cNvSpPr>
            <a:spLocks noGrp="1"/>
          </p:cNvSpPr>
          <p:nvPr>
            <p:ph idx="1"/>
          </p:nvPr>
        </p:nvSpPr>
        <p:spPr>
          <a:xfrm>
            <a:off x="838200" y="1847850"/>
            <a:ext cx="10515600" cy="4351338"/>
          </a:xfrm>
        </p:spPr>
        <p:txBody>
          <a:bodyPr>
            <a:normAutofit fontScale="55000" lnSpcReduction="20000"/>
          </a:bodyPr>
          <a:lstStyle/>
          <a:p>
            <a:pPr marL="0" indent="0">
              <a:lnSpc>
                <a:spcPct val="170000"/>
              </a:lnSpc>
              <a:buNone/>
            </a:pPr>
            <a:r>
              <a:rPr lang="fr-FR" dirty="0"/>
              <a:t>Confirmation of the </a:t>
            </a:r>
            <a:r>
              <a:rPr lang="fr-FR" dirty="0" err="1"/>
              <a:t>effectiveness</a:t>
            </a:r>
            <a:r>
              <a:rPr lang="fr-FR" dirty="0"/>
              <a:t> of </a:t>
            </a:r>
            <a:r>
              <a:rPr lang="fr-FR" dirty="0" err="1"/>
              <a:t>orally</a:t>
            </a:r>
            <a:r>
              <a:rPr lang="fr-FR" dirty="0"/>
              <a:t> </a:t>
            </a:r>
            <a:r>
              <a:rPr lang="fr-FR" dirty="0" err="1"/>
              <a:t>administered</a:t>
            </a:r>
            <a:r>
              <a:rPr lang="fr-FR" dirty="0"/>
              <a:t> </a:t>
            </a:r>
            <a:r>
              <a:rPr lang="fr-FR" dirty="0" err="1"/>
              <a:t>electrolyte</a:t>
            </a:r>
            <a:r>
              <a:rPr lang="fr-FR" dirty="0"/>
              <a:t> solutions </a:t>
            </a:r>
            <a:r>
              <a:rPr lang="fr-FR" dirty="0" err="1"/>
              <a:t>with</a:t>
            </a:r>
            <a:r>
              <a:rPr lang="fr-FR" dirty="0"/>
              <a:t> glucose in the </a:t>
            </a:r>
            <a:r>
              <a:rPr lang="fr-FR" dirty="0" err="1"/>
              <a:t>treatment</a:t>
            </a:r>
            <a:r>
              <a:rPr lang="fr-FR" dirty="0"/>
              <a:t> of cholera </a:t>
            </a:r>
            <a:r>
              <a:rPr lang="fr-FR" dirty="0" err="1"/>
              <a:t>without</a:t>
            </a:r>
            <a:r>
              <a:rPr lang="fr-FR" dirty="0"/>
              <a:t> </a:t>
            </a:r>
            <a:r>
              <a:rPr lang="fr-FR" dirty="0" err="1"/>
              <a:t>hypovolemic</a:t>
            </a:r>
            <a:r>
              <a:rPr lang="fr-FR" dirty="0"/>
              <a:t> </a:t>
            </a:r>
            <a:r>
              <a:rPr lang="fr-FR" dirty="0" err="1"/>
              <a:t>shock</a:t>
            </a:r>
            <a:r>
              <a:rPr lang="fr-FR" dirty="0"/>
              <a:t> </a:t>
            </a:r>
            <a:r>
              <a:rPr lang="fr-FR" dirty="0" err="1"/>
              <a:t>was</a:t>
            </a:r>
            <a:r>
              <a:rPr lang="fr-FR" dirty="0"/>
              <a:t> </a:t>
            </a:r>
            <a:r>
              <a:rPr lang="fr-FR" dirty="0" err="1"/>
              <a:t>obtained</a:t>
            </a:r>
            <a:r>
              <a:rPr lang="fr-FR" dirty="0"/>
              <a:t> by a crucial </a:t>
            </a:r>
            <a:r>
              <a:rPr lang="fr-FR" dirty="0" err="1"/>
              <a:t>field</a:t>
            </a:r>
            <a:r>
              <a:rPr lang="fr-FR" dirty="0"/>
              <a:t> trial </a:t>
            </a:r>
            <a:r>
              <a:rPr lang="fr-FR" dirty="0" err="1"/>
              <a:t>during</a:t>
            </a:r>
            <a:r>
              <a:rPr lang="fr-FR" dirty="0"/>
              <a:t> the cholera </a:t>
            </a:r>
            <a:r>
              <a:rPr lang="fr-FR" dirty="0" err="1"/>
              <a:t>outbreak</a:t>
            </a:r>
            <a:r>
              <a:rPr lang="fr-FR" dirty="0"/>
              <a:t> </a:t>
            </a:r>
            <a:r>
              <a:rPr lang="fr-FR" dirty="0" err="1"/>
              <a:t>that</a:t>
            </a:r>
            <a:r>
              <a:rPr lang="fr-FR" dirty="0"/>
              <a:t> </a:t>
            </a:r>
            <a:r>
              <a:rPr lang="fr-FR" dirty="0" err="1"/>
              <a:t>erupted</a:t>
            </a:r>
            <a:r>
              <a:rPr lang="fr-FR" dirty="0"/>
              <a:t> in 1971 </a:t>
            </a:r>
            <a:r>
              <a:rPr lang="fr-FR" dirty="0" err="1"/>
              <a:t>among</a:t>
            </a:r>
            <a:r>
              <a:rPr lang="fr-FR" dirty="0"/>
              <a:t> Bangladesh </a:t>
            </a:r>
            <a:r>
              <a:rPr lang="fr-FR" dirty="0" err="1"/>
              <a:t>refugees</a:t>
            </a:r>
            <a:r>
              <a:rPr lang="fr-FR" dirty="0"/>
              <a:t> at </a:t>
            </a:r>
            <a:r>
              <a:rPr lang="fr-FR" dirty="0" err="1"/>
              <a:t>Bongaon</a:t>
            </a:r>
            <a:r>
              <a:rPr lang="fr-FR" dirty="0"/>
              <a:t>, West </a:t>
            </a:r>
            <a:r>
              <a:rPr lang="fr-FR" dirty="0" err="1"/>
              <a:t>Bengal</a:t>
            </a:r>
            <a:r>
              <a:rPr lang="fr-FR" dirty="0"/>
              <a:t>, </a:t>
            </a:r>
            <a:r>
              <a:rPr lang="fr-FR" dirty="0" err="1"/>
              <a:t>India</a:t>
            </a:r>
            <a:r>
              <a:rPr lang="fr-FR" dirty="0"/>
              <a:t>. </a:t>
            </a:r>
            <a:r>
              <a:rPr lang="fr-FR" dirty="0" err="1"/>
              <a:t>Extremely</a:t>
            </a:r>
            <a:r>
              <a:rPr lang="fr-FR" dirty="0"/>
              <a:t> adverse </a:t>
            </a:r>
            <a:r>
              <a:rPr lang="fr-FR" dirty="0" err="1"/>
              <a:t>logistic</a:t>
            </a:r>
            <a:r>
              <a:rPr lang="fr-FR" dirty="0"/>
              <a:t> and administrative conditions </a:t>
            </a:r>
            <a:r>
              <a:rPr lang="fr-FR" dirty="0" err="1"/>
              <a:t>prevailed</a:t>
            </a:r>
            <a:r>
              <a:rPr lang="fr-FR" dirty="0"/>
              <a:t>. A total of 3703 patients, </a:t>
            </a:r>
            <a:r>
              <a:rPr lang="fr-FR" dirty="0" err="1"/>
              <a:t>including</a:t>
            </a:r>
            <a:r>
              <a:rPr lang="fr-FR" dirty="0"/>
              <a:t> </a:t>
            </a:r>
            <a:r>
              <a:rPr lang="fr-FR" dirty="0" err="1"/>
              <a:t>severe</a:t>
            </a:r>
            <a:r>
              <a:rPr lang="fr-FR" dirty="0"/>
              <a:t> cases </a:t>
            </a:r>
            <a:r>
              <a:rPr lang="fr-FR" dirty="0" err="1"/>
              <a:t>treated</a:t>
            </a:r>
            <a:r>
              <a:rPr lang="fr-FR" dirty="0"/>
              <a:t> </a:t>
            </a:r>
            <a:r>
              <a:rPr lang="fr-FR" dirty="0" err="1"/>
              <a:t>initially</a:t>
            </a:r>
            <a:r>
              <a:rPr lang="fr-FR" dirty="0"/>
              <a:t> by </a:t>
            </a:r>
            <a:r>
              <a:rPr lang="fr-FR" dirty="0" err="1"/>
              <a:t>limited</a:t>
            </a:r>
            <a:r>
              <a:rPr lang="fr-FR" dirty="0"/>
              <a:t> supplies of </a:t>
            </a:r>
            <a:r>
              <a:rPr lang="fr-FR" dirty="0" err="1"/>
              <a:t>parenteral</a:t>
            </a:r>
            <a:r>
              <a:rPr lang="fr-FR" dirty="0"/>
              <a:t> </a:t>
            </a:r>
            <a:r>
              <a:rPr lang="fr-FR" dirty="0" err="1"/>
              <a:t>fluids</a:t>
            </a:r>
            <a:r>
              <a:rPr lang="fr-FR" dirty="0"/>
              <a:t> and </a:t>
            </a:r>
            <a:r>
              <a:rPr lang="fr-FR" dirty="0" err="1"/>
              <a:t>mild</a:t>
            </a:r>
            <a:r>
              <a:rPr lang="fr-FR" dirty="0"/>
              <a:t> to </a:t>
            </a:r>
            <a:r>
              <a:rPr lang="fr-FR" dirty="0" err="1"/>
              <a:t>moderately</a:t>
            </a:r>
            <a:r>
              <a:rPr lang="fr-FR" dirty="0"/>
              <a:t> </a:t>
            </a:r>
            <a:r>
              <a:rPr lang="fr-FR" dirty="0" err="1"/>
              <a:t>severe</a:t>
            </a:r>
            <a:r>
              <a:rPr lang="fr-FR" dirty="0"/>
              <a:t> cases </a:t>
            </a:r>
            <a:r>
              <a:rPr lang="fr-FR" dirty="0" err="1"/>
              <a:t>treated</a:t>
            </a:r>
            <a:r>
              <a:rPr lang="fr-FR" dirty="0"/>
              <a:t> by oral </a:t>
            </a:r>
            <a:r>
              <a:rPr lang="fr-FR" dirty="0" err="1"/>
              <a:t>therapy</a:t>
            </a:r>
            <a:r>
              <a:rPr lang="fr-FR" dirty="0"/>
              <a:t> </a:t>
            </a:r>
            <a:r>
              <a:rPr lang="fr-FR" dirty="0" err="1"/>
              <a:t>alone</a:t>
            </a:r>
            <a:r>
              <a:rPr lang="fr-FR" dirty="0"/>
              <a:t>, </a:t>
            </a:r>
            <a:r>
              <a:rPr lang="fr-FR" dirty="0" err="1"/>
              <a:t>were</a:t>
            </a:r>
            <a:r>
              <a:rPr lang="fr-FR" dirty="0"/>
              <a:t> </a:t>
            </a:r>
            <a:r>
              <a:rPr lang="fr-FR" dirty="0" err="1"/>
              <a:t>admitted</a:t>
            </a:r>
            <a:r>
              <a:rPr lang="fr-FR" dirty="0"/>
              <a:t> to the </a:t>
            </a:r>
            <a:r>
              <a:rPr lang="fr-FR" dirty="0" err="1"/>
              <a:t>Bongaon</a:t>
            </a:r>
            <a:r>
              <a:rPr lang="fr-FR" dirty="0"/>
              <a:t> </a:t>
            </a:r>
            <a:r>
              <a:rPr lang="fr-FR" dirty="0" err="1"/>
              <a:t>treatment</a:t>
            </a:r>
            <a:r>
              <a:rPr lang="fr-FR" dirty="0"/>
              <a:t> center; the </a:t>
            </a:r>
            <a:r>
              <a:rPr lang="fr-FR" dirty="0" err="1"/>
              <a:t>overall</a:t>
            </a:r>
            <a:r>
              <a:rPr lang="fr-FR" dirty="0"/>
              <a:t> case </a:t>
            </a:r>
            <a:r>
              <a:rPr lang="fr-FR" dirty="0" err="1"/>
              <a:t>fatality</a:t>
            </a:r>
            <a:r>
              <a:rPr lang="fr-FR" dirty="0"/>
              <a:t> ratio </a:t>
            </a:r>
            <a:r>
              <a:rPr lang="fr-FR" dirty="0" err="1"/>
              <a:t>was</a:t>
            </a:r>
            <a:r>
              <a:rPr lang="fr-FR" dirty="0"/>
              <a:t> 3.6%. A </a:t>
            </a:r>
            <a:r>
              <a:rPr lang="fr-FR" dirty="0" err="1"/>
              <a:t>special</a:t>
            </a:r>
            <a:r>
              <a:rPr lang="fr-FR" dirty="0"/>
              <a:t> </a:t>
            </a:r>
            <a:r>
              <a:rPr lang="fr-FR" dirty="0" err="1"/>
              <a:t>demonstration</a:t>
            </a:r>
            <a:r>
              <a:rPr lang="fr-FR" dirty="0"/>
              <a:t> unit </a:t>
            </a:r>
            <a:r>
              <a:rPr lang="fr-FR" dirty="0" err="1"/>
              <a:t>provided</a:t>
            </a:r>
            <a:r>
              <a:rPr lang="fr-FR" dirty="0"/>
              <a:t> </a:t>
            </a:r>
            <a:r>
              <a:rPr lang="fr-FR" dirty="0" err="1"/>
              <a:t>treatment</a:t>
            </a:r>
            <a:r>
              <a:rPr lang="fr-FR" dirty="0"/>
              <a:t> for 1190 of </a:t>
            </a:r>
            <a:r>
              <a:rPr lang="fr-FR" dirty="0" err="1"/>
              <a:t>these</a:t>
            </a:r>
            <a:r>
              <a:rPr lang="fr-FR" dirty="0"/>
              <a:t> patients </a:t>
            </a:r>
            <a:r>
              <a:rPr lang="fr-FR" dirty="0" err="1"/>
              <a:t>with</a:t>
            </a:r>
            <a:r>
              <a:rPr lang="fr-FR" dirty="0"/>
              <a:t> case </a:t>
            </a:r>
            <a:r>
              <a:rPr lang="fr-FR" dirty="0" err="1"/>
              <a:t>fatality</a:t>
            </a:r>
            <a:r>
              <a:rPr lang="fr-FR" dirty="0"/>
              <a:t> ratio of 1%. The oral solution </a:t>
            </a:r>
            <a:r>
              <a:rPr lang="fr-FR" dirty="0" err="1"/>
              <a:t>provided</a:t>
            </a:r>
            <a:r>
              <a:rPr lang="fr-FR" dirty="0"/>
              <a:t> sodium 90 </a:t>
            </a:r>
            <a:r>
              <a:rPr lang="fr-FR" dirty="0" err="1"/>
              <a:t>mEq</a:t>
            </a:r>
            <a:r>
              <a:rPr lang="fr-FR" dirty="0"/>
              <a:t>, bicarbonate 30 </a:t>
            </a:r>
            <a:r>
              <a:rPr lang="fr-FR" dirty="0" err="1"/>
              <a:t>mEq</a:t>
            </a:r>
            <a:r>
              <a:rPr lang="fr-FR" dirty="0"/>
              <a:t> and </a:t>
            </a:r>
            <a:r>
              <a:rPr lang="fr-FR" dirty="0" err="1"/>
              <a:t>chloride</a:t>
            </a:r>
            <a:r>
              <a:rPr lang="fr-FR" dirty="0"/>
              <a:t> 60 </a:t>
            </a:r>
            <a:r>
              <a:rPr lang="fr-FR" dirty="0" err="1"/>
              <a:t>mEq</a:t>
            </a:r>
            <a:r>
              <a:rPr lang="fr-FR" dirty="0"/>
              <a:t> per liter, </a:t>
            </a:r>
            <a:r>
              <a:rPr lang="fr-FR" dirty="0" err="1"/>
              <a:t>along</a:t>
            </a:r>
            <a:r>
              <a:rPr lang="fr-FR" dirty="0"/>
              <a:t> </a:t>
            </a:r>
            <a:r>
              <a:rPr lang="fr-FR" dirty="0" err="1"/>
              <a:t>with</a:t>
            </a:r>
            <a:r>
              <a:rPr lang="fr-FR" dirty="0"/>
              <a:t> glucose 22 </a:t>
            </a:r>
            <a:r>
              <a:rPr lang="fr-FR" dirty="0" err="1"/>
              <a:t>gm</a:t>
            </a:r>
            <a:r>
              <a:rPr lang="fr-FR" dirty="0"/>
              <a:t> per liter (121 </a:t>
            </a:r>
            <a:r>
              <a:rPr lang="fr-FR" dirty="0" err="1"/>
              <a:t>mM</a:t>
            </a:r>
            <a:r>
              <a:rPr lang="fr-FR" dirty="0"/>
              <a:t>), </a:t>
            </a:r>
            <a:r>
              <a:rPr lang="fr-FR" dirty="0" err="1"/>
              <a:t>prepackaged</a:t>
            </a:r>
            <a:r>
              <a:rPr lang="fr-FR" dirty="0"/>
              <a:t> for </a:t>
            </a:r>
            <a:r>
              <a:rPr lang="fr-FR" dirty="0" err="1"/>
              <a:t>mixing</a:t>
            </a:r>
            <a:r>
              <a:rPr lang="fr-FR" dirty="0"/>
              <a:t> </a:t>
            </a:r>
            <a:r>
              <a:rPr lang="fr-FR" dirty="0" err="1"/>
              <a:t>with</a:t>
            </a:r>
            <a:r>
              <a:rPr lang="fr-FR" dirty="0"/>
              <a:t> water in the </a:t>
            </a:r>
            <a:r>
              <a:rPr lang="fr-FR" dirty="0" err="1"/>
              <a:t>field</a:t>
            </a:r>
            <a:r>
              <a:rPr lang="fr-FR" dirty="0"/>
              <a:t>. Potassium </a:t>
            </a:r>
            <a:r>
              <a:rPr lang="fr-FR" dirty="0" err="1"/>
              <a:t>supplementation</a:t>
            </a:r>
            <a:r>
              <a:rPr lang="fr-FR" dirty="0"/>
              <a:t> </a:t>
            </a:r>
            <a:r>
              <a:rPr lang="fr-FR" dirty="0" err="1"/>
              <a:t>was</a:t>
            </a:r>
            <a:r>
              <a:rPr lang="fr-FR" dirty="0"/>
              <a:t> </a:t>
            </a:r>
            <a:r>
              <a:rPr lang="fr-FR" dirty="0" err="1"/>
              <a:t>given</a:t>
            </a:r>
            <a:r>
              <a:rPr lang="fr-FR" dirty="0"/>
              <a:t> </a:t>
            </a:r>
            <a:r>
              <a:rPr lang="fr-FR" dirty="0" err="1"/>
              <a:t>orally</a:t>
            </a:r>
            <a:r>
              <a:rPr lang="fr-FR" dirty="0"/>
              <a:t> on an </a:t>
            </a:r>
            <a:r>
              <a:rPr lang="fr-FR" dirty="0" err="1"/>
              <a:t>individual</a:t>
            </a:r>
            <a:r>
              <a:rPr lang="fr-FR" dirty="0"/>
              <a:t> basis. </a:t>
            </a:r>
            <a:r>
              <a:rPr lang="fr-FR" dirty="0" err="1"/>
              <a:t>Advantages</a:t>
            </a:r>
            <a:r>
              <a:rPr lang="fr-FR" dirty="0"/>
              <a:t> of the oral solution </a:t>
            </a:r>
            <a:r>
              <a:rPr lang="fr-FR" dirty="0" err="1"/>
              <a:t>included</a:t>
            </a:r>
            <a:r>
              <a:rPr lang="fr-FR" dirty="0"/>
              <a:t> local </a:t>
            </a:r>
            <a:r>
              <a:rPr lang="fr-FR" dirty="0" err="1"/>
              <a:t>availability</a:t>
            </a:r>
            <a:r>
              <a:rPr lang="fr-FR" dirty="0"/>
              <a:t> of </a:t>
            </a:r>
            <a:r>
              <a:rPr lang="fr-FR" dirty="0" err="1"/>
              <a:t>ingredients</a:t>
            </a:r>
            <a:r>
              <a:rPr lang="fr-FR" dirty="0"/>
              <a:t>, minimal </a:t>
            </a:r>
            <a:r>
              <a:rPr lang="fr-FR" dirty="0" err="1"/>
              <a:t>cost</a:t>
            </a:r>
            <a:r>
              <a:rPr lang="fr-FR" dirty="0"/>
              <a:t> of </a:t>
            </a:r>
            <a:r>
              <a:rPr lang="fr-FR" dirty="0" err="1"/>
              <a:t>preparation</a:t>
            </a:r>
            <a:r>
              <a:rPr lang="fr-FR" dirty="0"/>
              <a:t> and transport, </a:t>
            </a:r>
            <a:r>
              <a:rPr lang="fr-FR" dirty="0" err="1"/>
              <a:t>ease</a:t>
            </a:r>
            <a:r>
              <a:rPr lang="fr-FR" dirty="0"/>
              <a:t> of administration, </a:t>
            </a:r>
            <a:r>
              <a:rPr lang="fr-FR" dirty="0" err="1"/>
              <a:t>safety</a:t>
            </a:r>
            <a:r>
              <a:rPr lang="fr-FR" dirty="0"/>
              <a:t> in the hands of </a:t>
            </a:r>
            <a:r>
              <a:rPr lang="fr-FR" dirty="0" err="1"/>
              <a:t>inexperienced</a:t>
            </a:r>
            <a:r>
              <a:rPr lang="fr-FR" dirty="0"/>
              <a:t> personnel </a:t>
            </a:r>
            <a:r>
              <a:rPr lang="fr-FR" dirty="0" err="1"/>
              <a:t>after</a:t>
            </a:r>
            <a:r>
              <a:rPr lang="fr-FR" dirty="0"/>
              <a:t> </a:t>
            </a:r>
            <a:r>
              <a:rPr lang="fr-FR" dirty="0" err="1"/>
              <a:t>only</a:t>
            </a:r>
            <a:r>
              <a:rPr lang="fr-FR" dirty="0"/>
              <a:t> </a:t>
            </a:r>
            <a:r>
              <a:rPr lang="fr-FR" dirty="0" err="1"/>
              <a:t>brief</a:t>
            </a:r>
            <a:r>
              <a:rPr lang="fr-FR" dirty="0"/>
              <a:t> instructions, </a:t>
            </a:r>
            <a:r>
              <a:rPr lang="fr-FR" dirty="0" err="1"/>
              <a:t>early</a:t>
            </a:r>
            <a:r>
              <a:rPr lang="fr-FR" dirty="0"/>
              <a:t> </a:t>
            </a:r>
            <a:r>
              <a:rPr lang="fr-FR" dirty="0" err="1"/>
              <a:t>accessibility</a:t>
            </a:r>
            <a:r>
              <a:rPr lang="fr-FR" dirty="0"/>
              <a:t> of </a:t>
            </a:r>
            <a:r>
              <a:rPr lang="fr-FR" dirty="0" err="1"/>
              <a:t>treatment</a:t>
            </a:r>
            <a:r>
              <a:rPr lang="fr-FR" dirty="0"/>
              <a:t> and </a:t>
            </a:r>
            <a:r>
              <a:rPr lang="fr-FR" dirty="0" err="1"/>
              <a:t>reasonable</a:t>
            </a:r>
            <a:r>
              <a:rPr lang="fr-FR" dirty="0"/>
              <a:t> </a:t>
            </a:r>
            <a:r>
              <a:rPr lang="fr-FR" dirty="0" err="1"/>
              <a:t>effectiveness</a:t>
            </a:r>
            <a:r>
              <a:rPr lang="fr-FR" dirty="0"/>
              <a:t> </a:t>
            </a:r>
            <a:r>
              <a:rPr lang="fr-FR" dirty="0" err="1"/>
              <a:t>especially</a:t>
            </a:r>
            <a:r>
              <a:rPr lang="fr-FR" dirty="0"/>
              <a:t> </a:t>
            </a:r>
            <a:r>
              <a:rPr lang="fr-FR" dirty="0" err="1"/>
              <a:t>when</a:t>
            </a:r>
            <a:r>
              <a:rPr lang="fr-FR" dirty="0"/>
              <a:t> </a:t>
            </a:r>
            <a:r>
              <a:rPr lang="fr-FR" dirty="0" err="1"/>
              <a:t>used</a:t>
            </a:r>
            <a:r>
              <a:rPr lang="fr-FR" dirty="0"/>
              <a:t> </a:t>
            </a:r>
            <a:r>
              <a:rPr lang="fr-FR" dirty="0" err="1"/>
              <a:t>very</a:t>
            </a:r>
            <a:r>
              <a:rPr lang="fr-FR" dirty="0"/>
              <a:t> </a:t>
            </a:r>
            <a:r>
              <a:rPr lang="fr-FR" dirty="0" err="1"/>
              <a:t>early</a:t>
            </a:r>
            <a:r>
              <a:rPr lang="fr-FR" dirty="0"/>
              <a:t> in the course of the </a:t>
            </a:r>
            <a:r>
              <a:rPr lang="fr-FR" dirty="0" err="1"/>
              <a:t>disease</a:t>
            </a:r>
            <a:r>
              <a:rPr lang="fr-FR" dirty="0"/>
              <a:t> </a:t>
            </a:r>
            <a:r>
              <a:rPr lang="fr-FR" dirty="0" err="1"/>
              <a:t>prior</a:t>
            </a:r>
            <a:r>
              <a:rPr lang="fr-FR" dirty="0"/>
              <a:t> to </a:t>
            </a:r>
            <a:r>
              <a:rPr lang="fr-FR" dirty="0" err="1"/>
              <a:t>extreme</a:t>
            </a:r>
            <a:r>
              <a:rPr lang="fr-FR" dirty="0"/>
              <a:t> </a:t>
            </a:r>
            <a:r>
              <a:rPr lang="fr-FR" dirty="0" err="1"/>
              <a:t>dehydration</a:t>
            </a:r>
            <a:r>
              <a:rPr lang="fr-FR" dirty="0"/>
              <a:t>, </a:t>
            </a:r>
            <a:r>
              <a:rPr lang="fr-FR" dirty="0" err="1"/>
              <a:t>shock</a:t>
            </a:r>
            <a:r>
              <a:rPr lang="fr-FR" dirty="0"/>
              <a:t> and </a:t>
            </a:r>
            <a:r>
              <a:rPr lang="fr-FR" dirty="0" err="1"/>
              <a:t>acidosis</a:t>
            </a:r>
            <a:r>
              <a:rPr lang="fr-FR" dirty="0"/>
              <a:t>. In </a:t>
            </a:r>
            <a:r>
              <a:rPr lang="fr-FR" dirty="0" err="1"/>
              <a:t>severe</a:t>
            </a:r>
            <a:r>
              <a:rPr lang="fr-FR" dirty="0"/>
              <a:t> cases, </a:t>
            </a:r>
            <a:r>
              <a:rPr lang="fr-FR" dirty="0" err="1"/>
              <a:t>considerable</a:t>
            </a:r>
            <a:r>
              <a:rPr lang="fr-FR" dirty="0"/>
              <a:t> </a:t>
            </a:r>
            <a:r>
              <a:rPr lang="fr-FR" dirty="0" err="1"/>
              <a:t>sparing</a:t>
            </a:r>
            <a:r>
              <a:rPr lang="fr-FR" dirty="0"/>
              <a:t> of </a:t>
            </a:r>
            <a:r>
              <a:rPr lang="fr-FR" dirty="0" err="1"/>
              <a:t>intravenous</a:t>
            </a:r>
            <a:r>
              <a:rPr lang="fr-FR" dirty="0"/>
              <a:t> </a:t>
            </a:r>
            <a:r>
              <a:rPr lang="fr-FR" dirty="0" err="1"/>
              <a:t>fluids</a:t>
            </a:r>
            <a:r>
              <a:rPr lang="fr-FR" dirty="0"/>
              <a:t> </a:t>
            </a:r>
            <a:r>
              <a:rPr lang="fr-FR" dirty="0" err="1"/>
              <a:t>resulted</a:t>
            </a:r>
            <a:r>
              <a:rPr lang="fr-FR" dirty="0"/>
              <a:t> </a:t>
            </a:r>
            <a:r>
              <a:rPr lang="fr-FR" dirty="0" err="1"/>
              <a:t>from</a:t>
            </a:r>
            <a:r>
              <a:rPr lang="fr-FR" dirty="0"/>
              <a:t> the </a:t>
            </a:r>
            <a:r>
              <a:rPr lang="fr-FR" dirty="0" err="1"/>
              <a:t>adjunct</a:t>
            </a:r>
            <a:r>
              <a:rPr lang="fr-FR" dirty="0"/>
              <a:t> use of the oral solution.</a:t>
            </a:r>
          </a:p>
        </p:txBody>
      </p:sp>
      <p:sp>
        <p:nvSpPr>
          <p:cNvPr id="4" name="Espace réservé du numéro de diapositive 3">
            <a:extLst>
              <a:ext uri="{FF2B5EF4-FFF2-40B4-BE49-F238E27FC236}">
                <a16:creationId xmlns:a16="http://schemas.microsoft.com/office/drawing/2014/main" id="{B0EE62F8-4E69-254F-B1AA-558190F66863}"/>
              </a:ext>
            </a:extLst>
          </p:cNvPr>
          <p:cNvSpPr>
            <a:spLocks noGrp="1"/>
          </p:cNvSpPr>
          <p:nvPr>
            <p:ph type="sldNum" sz="quarter" idx="12"/>
          </p:nvPr>
        </p:nvSpPr>
        <p:spPr/>
        <p:txBody>
          <a:bodyPr/>
          <a:lstStyle/>
          <a:p>
            <a:fld id="{1F70390E-0383-AE4E-95C1-9B6231C9237C}" type="slidenum">
              <a:rPr lang="fr-FR" smtClean="0"/>
              <a:t>28</a:t>
            </a:fld>
            <a:endParaRPr lang="fr-FR"/>
          </a:p>
        </p:txBody>
      </p:sp>
    </p:spTree>
    <p:extLst>
      <p:ext uri="{BB962C8B-B14F-4D97-AF65-F5344CB8AC3E}">
        <p14:creationId xmlns:p14="http://schemas.microsoft.com/office/powerpoint/2010/main" val="2742983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2A4BA5-619D-E24B-B298-4280D8C726C9}"/>
              </a:ext>
            </a:extLst>
          </p:cNvPr>
          <p:cNvSpPr>
            <a:spLocks noGrp="1"/>
          </p:cNvSpPr>
          <p:nvPr>
            <p:ph type="title"/>
          </p:nvPr>
        </p:nvSpPr>
        <p:spPr/>
        <p:txBody>
          <a:bodyPr>
            <a:noAutofit/>
          </a:bodyPr>
          <a:lstStyle/>
          <a:p>
            <a:r>
              <a:rPr lang="fr-FR" sz="3600" dirty="0" err="1"/>
              <a:t>Reduced</a:t>
            </a:r>
            <a:r>
              <a:rPr lang="fr-FR" sz="3600" dirty="0"/>
              <a:t> </a:t>
            </a:r>
            <a:r>
              <a:rPr lang="fr-FR" sz="3600" dirty="0" err="1"/>
              <a:t>osmolarity</a:t>
            </a:r>
            <a:r>
              <a:rPr lang="fr-FR" sz="3600" dirty="0"/>
              <a:t> oral </a:t>
            </a:r>
            <a:r>
              <a:rPr lang="fr-FR" sz="3600" dirty="0" err="1"/>
              <a:t>rehydration</a:t>
            </a:r>
            <a:r>
              <a:rPr lang="fr-FR" sz="3600" dirty="0"/>
              <a:t> solution for </a:t>
            </a:r>
            <a:r>
              <a:rPr lang="fr-FR" sz="3600" dirty="0" err="1"/>
              <a:t>treating</a:t>
            </a:r>
            <a:r>
              <a:rPr lang="fr-FR" sz="3600" dirty="0"/>
              <a:t> </a:t>
            </a:r>
            <a:r>
              <a:rPr lang="fr-FR" sz="3600" dirty="0" err="1"/>
              <a:t>dehydration</a:t>
            </a:r>
            <a:r>
              <a:rPr lang="fr-FR" sz="3600" dirty="0"/>
              <a:t> due to </a:t>
            </a:r>
            <a:r>
              <a:rPr lang="fr-FR" sz="3600" dirty="0" err="1"/>
              <a:t>diarrhoea</a:t>
            </a:r>
            <a:r>
              <a:rPr lang="fr-FR" sz="3600" dirty="0"/>
              <a:t> in </a:t>
            </a:r>
            <a:r>
              <a:rPr lang="fr-FR" sz="3600" dirty="0" err="1"/>
              <a:t>children</a:t>
            </a:r>
            <a:r>
              <a:rPr lang="fr-FR" sz="3600" dirty="0"/>
              <a:t>: </a:t>
            </a:r>
            <a:r>
              <a:rPr lang="fr-FR" sz="3600" dirty="0" err="1"/>
              <a:t>systematic</a:t>
            </a:r>
            <a:r>
              <a:rPr lang="fr-FR" sz="3600" dirty="0"/>
              <a:t> </a:t>
            </a:r>
            <a:r>
              <a:rPr lang="fr-FR" sz="3600" dirty="0" err="1"/>
              <a:t>review</a:t>
            </a:r>
            <a:r>
              <a:rPr lang="fr-FR" sz="3600" dirty="0"/>
              <a:t> </a:t>
            </a:r>
            <a:r>
              <a:rPr lang="fr-FR" sz="1400" dirty="0"/>
              <a:t>BMJ 2001; 323 https://www-bmj-com.docelec.univ-lyon1.fr/content/323/7304/81.short</a:t>
            </a:r>
            <a:endParaRPr lang="fr-FR" sz="3600" dirty="0"/>
          </a:p>
        </p:txBody>
      </p:sp>
      <p:sp>
        <p:nvSpPr>
          <p:cNvPr id="3" name="Espace réservé du contenu 2">
            <a:extLst>
              <a:ext uri="{FF2B5EF4-FFF2-40B4-BE49-F238E27FC236}">
                <a16:creationId xmlns:a16="http://schemas.microsoft.com/office/drawing/2014/main" id="{BA4D4165-0915-C447-B9F2-2F407FACC5D0}"/>
              </a:ext>
            </a:extLst>
          </p:cNvPr>
          <p:cNvSpPr>
            <a:spLocks noGrp="1"/>
          </p:cNvSpPr>
          <p:nvPr>
            <p:ph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FF811DE-A2CB-9040-8029-4321F05DA85D}"/>
              </a:ext>
            </a:extLst>
          </p:cNvPr>
          <p:cNvSpPr>
            <a:spLocks noGrp="1"/>
          </p:cNvSpPr>
          <p:nvPr>
            <p:ph type="sldNum" sz="quarter" idx="12"/>
          </p:nvPr>
        </p:nvSpPr>
        <p:spPr/>
        <p:txBody>
          <a:bodyPr/>
          <a:lstStyle/>
          <a:p>
            <a:fld id="{1F70390E-0383-AE4E-95C1-9B6231C9237C}" type="slidenum">
              <a:rPr lang="fr-FR" smtClean="0"/>
              <a:t>29</a:t>
            </a:fld>
            <a:endParaRPr lang="fr-FR"/>
          </a:p>
        </p:txBody>
      </p:sp>
      <p:pic>
        <p:nvPicPr>
          <p:cNvPr id="5" name="Image 4">
            <a:extLst>
              <a:ext uri="{FF2B5EF4-FFF2-40B4-BE49-F238E27FC236}">
                <a16:creationId xmlns:a16="http://schemas.microsoft.com/office/drawing/2014/main" id="{F31143B7-0735-7C4A-8BB8-9D1374F7528E}"/>
              </a:ext>
            </a:extLst>
          </p:cNvPr>
          <p:cNvPicPr>
            <a:picLocks noChangeAspect="1"/>
          </p:cNvPicPr>
          <p:nvPr/>
        </p:nvPicPr>
        <p:blipFill>
          <a:blip r:embed="rId2"/>
          <a:stretch>
            <a:fillRect/>
          </a:stretch>
        </p:blipFill>
        <p:spPr>
          <a:xfrm>
            <a:off x="2881086" y="1690688"/>
            <a:ext cx="8128000" cy="4940300"/>
          </a:xfrm>
          <a:prstGeom prst="rect">
            <a:avLst/>
          </a:prstGeom>
        </p:spPr>
      </p:pic>
      <p:sp>
        <p:nvSpPr>
          <p:cNvPr id="6" name="Rectangle 5">
            <a:extLst>
              <a:ext uri="{FF2B5EF4-FFF2-40B4-BE49-F238E27FC236}">
                <a16:creationId xmlns:a16="http://schemas.microsoft.com/office/drawing/2014/main" id="{F6A635A9-F31A-2E40-84F1-41ACE4CAE922}"/>
              </a:ext>
            </a:extLst>
          </p:cNvPr>
          <p:cNvSpPr/>
          <p:nvPr/>
        </p:nvSpPr>
        <p:spPr>
          <a:xfrm>
            <a:off x="213360" y="3699173"/>
            <a:ext cx="2323012" cy="2308324"/>
          </a:xfrm>
          <a:prstGeom prst="rect">
            <a:avLst/>
          </a:prstGeom>
        </p:spPr>
        <p:txBody>
          <a:bodyPr wrap="square">
            <a:spAutoFit/>
          </a:bodyPr>
          <a:lstStyle/>
          <a:p>
            <a:pPr fontAlgn="base"/>
            <a:r>
              <a:rPr lang="fr-FR" b="1" dirty="0" err="1">
                <a:solidFill>
                  <a:srgbClr val="333333"/>
                </a:solidFill>
                <a:latin typeface="interfaceregular"/>
              </a:rPr>
              <a:t>Fig</a:t>
            </a:r>
            <a:r>
              <a:rPr lang="fr-FR" b="1" dirty="0">
                <a:solidFill>
                  <a:srgbClr val="333333"/>
                </a:solidFill>
                <a:latin typeface="interfaceregular"/>
              </a:rPr>
              <a:t> 1</a:t>
            </a:r>
            <a:r>
              <a:rPr lang="fr-FR" dirty="0">
                <a:solidFill>
                  <a:srgbClr val="333333"/>
                </a:solidFill>
                <a:latin typeface="interfaceregular"/>
              </a:rPr>
              <a:t>Meta-analysis of </a:t>
            </a:r>
            <a:r>
              <a:rPr lang="fr-FR" dirty="0" err="1">
                <a:solidFill>
                  <a:srgbClr val="333333"/>
                </a:solidFill>
                <a:latin typeface="interfaceregular"/>
              </a:rPr>
              <a:t>unscheduled</a:t>
            </a:r>
            <a:r>
              <a:rPr lang="fr-FR" dirty="0">
                <a:solidFill>
                  <a:srgbClr val="333333"/>
                </a:solidFill>
                <a:latin typeface="interfaceregular"/>
              </a:rPr>
              <a:t> </a:t>
            </a:r>
            <a:r>
              <a:rPr lang="fr-FR" dirty="0" err="1">
                <a:solidFill>
                  <a:srgbClr val="333333"/>
                </a:solidFill>
                <a:latin typeface="interfaceregular"/>
              </a:rPr>
              <a:t>intravenous</a:t>
            </a:r>
            <a:r>
              <a:rPr lang="fr-FR" dirty="0">
                <a:solidFill>
                  <a:srgbClr val="333333"/>
                </a:solidFill>
                <a:latin typeface="interfaceregular"/>
              </a:rPr>
              <a:t> infusion </a:t>
            </a:r>
            <a:r>
              <a:rPr lang="fr-FR" dirty="0" err="1">
                <a:solidFill>
                  <a:srgbClr val="333333"/>
                </a:solidFill>
                <a:latin typeface="interfaceregular"/>
              </a:rPr>
              <a:t>among</a:t>
            </a:r>
            <a:r>
              <a:rPr lang="fr-FR" dirty="0">
                <a:solidFill>
                  <a:srgbClr val="333333"/>
                </a:solidFill>
                <a:latin typeface="interfaceregular"/>
              </a:rPr>
              <a:t> </a:t>
            </a:r>
            <a:r>
              <a:rPr lang="fr-FR" dirty="0" err="1">
                <a:solidFill>
                  <a:srgbClr val="333333"/>
                </a:solidFill>
                <a:latin typeface="interfaceregular"/>
              </a:rPr>
              <a:t>children</a:t>
            </a:r>
            <a:r>
              <a:rPr lang="fr-FR" dirty="0">
                <a:solidFill>
                  <a:srgbClr val="333333"/>
                </a:solidFill>
                <a:latin typeface="interfaceregular"/>
              </a:rPr>
              <a:t> </a:t>
            </a:r>
            <a:r>
              <a:rPr lang="fr-FR" dirty="0" err="1">
                <a:solidFill>
                  <a:srgbClr val="333333"/>
                </a:solidFill>
                <a:latin typeface="interfaceregular"/>
              </a:rPr>
              <a:t>randomised</a:t>
            </a:r>
            <a:r>
              <a:rPr lang="fr-FR" dirty="0">
                <a:solidFill>
                  <a:srgbClr val="333333"/>
                </a:solidFill>
                <a:latin typeface="interfaceregular"/>
              </a:rPr>
              <a:t> to </a:t>
            </a:r>
            <a:r>
              <a:rPr lang="fr-FR" dirty="0" err="1">
                <a:solidFill>
                  <a:srgbClr val="333333"/>
                </a:solidFill>
                <a:latin typeface="interfaceregular"/>
              </a:rPr>
              <a:t>reduced</a:t>
            </a:r>
            <a:r>
              <a:rPr lang="fr-FR" dirty="0">
                <a:solidFill>
                  <a:srgbClr val="333333"/>
                </a:solidFill>
                <a:latin typeface="interfaceregular"/>
              </a:rPr>
              <a:t> </a:t>
            </a:r>
            <a:r>
              <a:rPr lang="fr-FR" dirty="0" err="1">
                <a:solidFill>
                  <a:srgbClr val="333333"/>
                </a:solidFill>
                <a:latin typeface="interfaceregular"/>
              </a:rPr>
              <a:t>osmolarity</a:t>
            </a:r>
            <a:r>
              <a:rPr lang="fr-FR" dirty="0">
                <a:solidFill>
                  <a:srgbClr val="333333"/>
                </a:solidFill>
                <a:latin typeface="interfaceregular"/>
              </a:rPr>
              <a:t> and standard WHO </a:t>
            </a:r>
            <a:r>
              <a:rPr lang="fr-FR" dirty="0" err="1">
                <a:solidFill>
                  <a:srgbClr val="333333"/>
                </a:solidFill>
                <a:latin typeface="interfaceregular"/>
              </a:rPr>
              <a:t>rehydration</a:t>
            </a:r>
            <a:r>
              <a:rPr lang="fr-FR" dirty="0">
                <a:solidFill>
                  <a:srgbClr val="333333"/>
                </a:solidFill>
                <a:latin typeface="interfaceregular"/>
              </a:rPr>
              <a:t> solutions</a:t>
            </a:r>
            <a:endParaRPr lang="fr-FR" b="0" i="0" u="none" strike="noStrike" dirty="0">
              <a:solidFill>
                <a:srgbClr val="333333"/>
              </a:solidFill>
              <a:effectLst/>
              <a:latin typeface="interfaceregular"/>
            </a:endParaRPr>
          </a:p>
        </p:txBody>
      </p:sp>
    </p:spTree>
    <p:extLst>
      <p:ext uri="{BB962C8B-B14F-4D97-AF65-F5344CB8AC3E}">
        <p14:creationId xmlns:p14="http://schemas.microsoft.com/office/powerpoint/2010/main" val="2141591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E6536-C92D-EC42-977E-C83DF63D00FD}"/>
              </a:ext>
            </a:extLst>
          </p:cNvPr>
          <p:cNvSpPr>
            <a:spLocks noGrp="1"/>
          </p:cNvSpPr>
          <p:nvPr>
            <p:ph type="title"/>
          </p:nvPr>
        </p:nvSpPr>
        <p:spPr/>
        <p:txBody>
          <a:bodyPr/>
          <a:lstStyle/>
          <a:p>
            <a:r>
              <a:rPr lang="fr-FR" dirty="0"/>
              <a:t>Objectifs pédagogiques</a:t>
            </a:r>
          </a:p>
        </p:txBody>
      </p:sp>
      <p:sp>
        <p:nvSpPr>
          <p:cNvPr id="3" name="Espace réservé du contenu 2">
            <a:extLst>
              <a:ext uri="{FF2B5EF4-FFF2-40B4-BE49-F238E27FC236}">
                <a16:creationId xmlns:a16="http://schemas.microsoft.com/office/drawing/2014/main" id="{956609BE-DD7F-E34A-9C7B-BAFBCF1D611C}"/>
              </a:ext>
            </a:extLst>
          </p:cNvPr>
          <p:cNvSpPr>
            <a:spLocks noGrp="1"/>
          </p:cNvSpPr>
          <p:nvPr>
            <p:ph idx="1"/>
          </p:nvPr>
        </p:nvSpPr>
        <p:spPr/>
        <p:txBody>
          <a:bodyPr/>
          <a:lstStyle/>
          <a:p>
            <a:r>
              <a:rPr lang="fr-FR" dirty="0"/>
              <a:t>Décrire l’approche d’identification des médicaments essentiels</a:t>
            </a:r>
          </a:p>
          <a:p>
            <a:r>
              <a:rPr lang="fr-FR" dirty="0"/>
              <a:t>Savoir utiliser la liste des médicaments essentiels</a:t>
            </a:r>
          </a:p>
          <a:p>
            <a:r>
              <a:rPr lang="fr-FR" dirty="0"/>
              <a:t>Connaitre les grandes classes des médicaments essentiels</a:t>
            </a:r>
          </a:p>
          <a:p>
            <a:r>
              <a:rPr lang="fr-FR" dirty="0"/>
              <a:t>Evaluer le rapport bénéfice risque des solutés de réhydratation orale</a:t>
            </a:r>
          </a:p>
          <a:p>
            <a:r>
              <a:rPr lang="fr-FR" dirty="0"/>
              <a:t>Evaluer le rapport bénéfice risque du traitement de paludisme</a:t>
            </a:r>
          </a:p>
          <a:p>
            <a:endParaRPr lang="fr-FR" dirty="0"/>
          </a:p>
        </p:txBody>
      </p:sp>
      <p:sp>
        <p:nvSpPr>
          <p:cNvPr id="4" name="Espace réservé du numéro de diapositive 3">
            <a:extLst>
              <a:ext uri="{FF2B5EF4-FFF2-40B4-BE49-F238E27FC236}">
                <a16:creationId xmlns:a16="http://schemas.microsoft.com/office/drawing/2014/main" id="{5DCAFF51-E3C9-9C4D-ACD6-52E55CEE680E}"/>
              </a:ext>
            </a:extLst>
          </p:cNvPr>
          <p:cNvSpPr>
            <a:spLocks noGrp="1"/>
          </p:cNvSpPr>
          <p:nvPr>
            <p:ph type="sldNum" sz="quarter" idx="12"/>
          </p:nvPr>
        </p:nvSpPr>
        <p:spPr/>
        <p:txBody>
          <a:bodyPr/>
          <a:lstStyle/>
          <a:p>
            <a:fld id="{1F70390E-0383-AE4E-95C1-9B6231C9237C}" type="slidenum">
              <a:rPr lang="fr-FR" smtClean="0"/>
              <a:t>3</a:t>
            </a:fld>
            <a:endParaRPr lang="fr-FR"/>
          </a:p>
        </p:txBody>
      </p:sp>
    </p:spTree>
    <p:extLst>
      <p:ext uri="{BB962C8B-B14F-4D97-AF65-F5344CB8AC3E}">
        <p14:creationId xmlns:p14="http://schemas.microsoft.com/office/powerpoint/2010/main" val="523573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117EA1-B3ED-BD41-9106-C981D120FB1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D4B5C8E-4213-4F40-822F-33D42275FBC1}"/>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0FF39FB-762E-F24B-B516-1B53872BCCAB}"/>
              </a:ext>
            </a:extLst>
          </p:cNvPr>
          <p:cNvSpPr>
            <a:spLocks noGrp="1"/>
          </p:cNvSpPr>
          <p:nvPr>
            <p:ph type="sldNum" sz="quarter" idx="12"/>
          </p:nvPr>
        </p:nvSpPr>
        <p:spPr/>
        <p:txBody>
          <a:bodyPr/>
          <a:lstStyle/>
          <a:p>
            <a:fld id="{1F70390E-0383-AE4E-95C1-9B6231C9237C}" type="slidenum">
              <a:rPr lang="fr-FR" smtClean="0"/>
              <a:t>30</a:t>
            </a:fld>
            <a:endParaRPr lang="fr-FR"/>
          </a:p>
        </p:txBody>
      </p:sp>
      <p:pic>
        <p:nvPicPr>
          <p:cNvPr id="5" name="Image 4">
            <a:extLst>
              <a:ext uri="{FF2B5EF4-FFF2-40B4-BE49-F238E27FC236}">
                <a16:creationId xmlns:a16="http://schemas.microsoft.com/office/drawing/2014/main" id="{B5ED5FA9-B84E-1C40-B3C2-6C0A0662061B}"/>
              </a:ext>
            </a:extLst>
          </p:cNvPr>
          <p:cNvPicPr>
            <a:picLocks noChangeAspect="1"/>
          </p:cNvPicPr>
          <p:nvPr/>
        </p:nvPicPr>
        <p:blipFill>
          <a:blip r:embed="rId2"/>
          <a:stretch>
            <a:fillRect/>
          </a:stretch>
        </p:blipFill>
        <p:spPr>
          <a:xfrm>
            <a:off x="2032000" y="2382044"/>
            <a:ext cx="8128000" cy="3238500"/>
          </a:xfrm>
          <a:prstGeom prst="rect">
            <a:avLst/>
          </a:prstGeom>
        </p:spPr>
      </p:pic>
      <p:sp>
        <p:nvSpPr>
          <p:cNvPr id="6" name="Rectangle 5">
            <a:extLst>
              <a:ext uri="{FF2B5EF4-FFF2-40B4-BE49-F238E27FC236}">
                <a16:creationId xmlns:a16="http://schemas.microsoft.com/office/drawing/2014/main" id="{3476EFF0-41B3-ED45-8008-BD688F7EB7B5}"/>
              </a:ext>
            </a:extLst>
          </p:cNvPr>
          <p:cNvSpPr/>
          <p:nvPr/>
        </p:nvSpPr>
        <p:spPr>
          <a:xfrm>
            <a:off x="1536156" y="5969655"/>
            <a:ext cx="9097010" cy="307777"/>
          </a:xfrm>
          <a:prstGeom prst="rect">
            <a:avLst/>
          </a:prstGeom>
        </p:spPr>
        <p:txBody>
          <a:bodyPr wrap="square">
            <a:spAutoFit/>
          </a:bodyPr>
          <a:lstStyle/>
          <a:p>
            <a:r>
              <a:rPr lang="en-US" sz="1400">
                <a:solidFill>
                  <a:srgbClr val="333333"/>
                </a:solidFill>
                <a:latin typeface="interfaceregular"/>
              </a:rPr>
              <a:t>Meta-analysis of vomiting among children randomised to reduced osmolarity and standard WHO rehydration solutions</a:t>
            </a:r>
            <a:endParaRPr lang="en-US" sz="1400"/>
          </a:p>
        </p:txBody>
      </p:sp>
    </p:spTree>
    <p:extLst>
      <p:ext uri="{BB962C8B-B14F-4D97-AF65-F5344CB8AC3E}">
        <p14:creationId xmlns:p14="http://schemas.microsoft.com/office/powerpoint/2010/main" val="3612018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5FB9B9-0521-874D-B561-F75DC5FA7556}"/>
              </a:ext>
            </a:extLst>
          </p:cNvPr>
          <p:cNvSpPr>
            <a:spLocks noGrp="1"/>
          </p:cNvSpPr>
          <p:nvPr>
            <p:ph type="title"/>
          </p:nvPr>
        </p:nvSpPr>
        <p:spPr/>
        <p:txBody>
          <a:bodyPr/>
          <a:lstStyle/>
          <a:p>
            <a:r>
              <a:rPr lang="fr-FR" dirty="0"/>
              <a:t>Paludisme, 6.5.3 </a:t>
            </a:r>
            <a:r>
              <a:rPr lang="fr-FR" dirty="0" err="1"/>
              <a:t>Antimalarial</a:t>
            </a:r>
            <a:r>
              <a:rPr lang="fr-FR" dirty="0"/>
              <a:t> </a:t>
            </a:r>
            <a:r>
              <a:rPr lang="fr-FR" dirty="0" err="1"/>
              <a:t>medicines</a:t>
            </a:r>
            <a:endParaRPr lang="fr-FR" dirty="0"/>
          </a:p>
        </p:txBody>
      </p:sp>
      <p:sp>
        <p:nvSpPr>
          <p:cNvPr id="3" name="Espace réservé du contenu 2">
            <a:extLst>
              <a:ext uri="{FF2B5EF4-FFF2-40B4-BE49-F238E27FC236}">
                <a16:creationId xmlns:a16="http://schemas.microsoft.com/office/drawing/2014/main" id="{40ED9AF0-9C00-6F4E-95D1-90ED2337A9CC}"/>
              </a:ext>
            </a:extLst>
          </p:cNvPr>
          <p:cNvSpPr>
            <a:spLocks noGrp="1"/>
          </p:cNvSpPr>
          <p:nvPr>
            <p:ph idx="1"/>
          </p:nvPr>
        </p:nvSpPr>
        <p:spPr/>
        <p:txBody>
          <a:bodyPr/>
          <a:lstStyle/>
          <a:p>
            <a:pPr marL="0" indent="0">
              <a:buNone/>
            </a:pPr>
            <a:r>
              <a:rPr lang="fr-FR" dirty="0"/>
              <a:t>6.5.3.1 For curative </a:t>
            </a:r>
            <a:r>
              <a:rPr lang="fr-FR" dirty="0" err="1"/>
              <a:t>treatment</a:t>
            </a:r>
            <a:endParaRPr lang="fr-FR" dirty="0"/>
          </a:p>
          <a:p>
            <a:pPr marL="0" indent="0">
              <a:buNone/>
            </a:pPr>
            <a:r>
              <a:rPr lang="fr-FR" dirty="0" err="1"/>
              <a:t>Medicines</a:t>
            </a:r>
            <a:r>
              <a:rPr lang="fr-FR" dirty="0"/>
              <a:t> for the </a:t>
            </a:r>
            <a:r>
              <a:rPr lang="fr-FR" dirty="0" err="1"/>
              <a:t>treatment</a:t>
            </a:r>
            <a:r>
              <a:rPr lang="fr-FR" dirty="0"/>
              <a:t> of P. </a:t>
            </a:r>
            <a:r>
              <a:rPr lang="fr-FR" dirty="0" err="1"/>
              <a:t>falciparum</a:t>
            </a:r>
            <a:r>
              <a:rPr lang="fr-FR" dirty="0"/>
              <a:t> malaria cases </a:t>
            </a:r>
            <a:r>
              <a:rPr lang="fr-FR" dirty="0" err="1"/>
              <a:t>should</a:t>
            </a:r>
            <a:r>
              <a:rPr lang="fr-FR" dirty="0"/>
              <a:t> </a:t>
            </a:r>
            <a:r>
              <a:rPr lang="fr-FR" dirty="0" err="1"/>
              <a:t>be</a:t>
            </a:r>
            <a:r>
              <a:rPr lang="fr-FR" dirty="0"/>
              <a:t> </a:t>
            </a:r>
            <a:r>
              <a:rPr lang="fr-FR" dirty="0" err="1"/>
              <a:t>used</a:t>
            </a:r>
            <a:r>
              <a:rPr lang="fr-FR" dirty="0"/>
              <a:t> in </a:t>
            </a:r>
            <a:r>
              <a:rPr lang="fr-FR" dirty="0" err="1"/>
              <a:t>combination</a:t>
            </a:r>
            <a:r>
              <a:rPr lang="fr-FR" dirty="0"/>
              <a:t>. The </a:t>
            </a:r>
            <a:r>
              <a:rPr lang="fr-FR" dirty="0" err="1"/>
              <a:t>list</a:t>
            </a:r>
            <a:r>
              <a:rPr lang="fr-FR" dirty="0"/>
              <a:t> </a:t>
            </a:r>
            <a:r>
              <a:rPr lang="fr-FR" dirty="0" err="1"/>
              <a:t>currently</a:t>
            </a:r>
            <a:r>
              <a:rPr lang="fr-FR" dirty="0"/>
              <a:t> </a:t>
            </a:r>
            <a:r>
              <a:rPr lang="fr-FR" dirty="0" err="1"/>
              <a:t>recommends</a:t>
            </a:r>
            <a:r>
              <a:rPr lang="fr-FR" dirty="0"/>
              <a:t> </a:t>
            </a:r>
            <a:r>
              <a:rPr lang="fr-FR" dirty="0" err="1"/>
              <a:t>combinations</a:t>
            </a:r>
            <a:r>
              <a:rPr lang="fr-FR" dirty="0"/>
              <a:t> </a:t>
            </a:r>
            <a:r>
              <a:rPr lang="fr-FR" dirty="0" err="1"/>
              <a:t>according</a:t>
            </a:r>
            <a:r>
              <a:rPr lang="fr-FR" dirty="0"/>
              <a:t> to </a:t>
            </a:r>
            <a:r>
              <a:rPr lang="fr-FR" dirty="0" err="1"/>
              <a:t>treatment</a:t>
            </a:r>
            <a:r>
              <a:rPr lang="fr-FR" dirty="0"/>
              <a:t> guidelines. WHO </a:t>
            </a:r>
            <a:r>
              <a:rPr lang="fr-FR" dirty="0" err="1"/>
              <a:t>recognizes</a:t>
            </a:r>
            <a:r>
              <a:rPr lang="fr-FR" dirty="0"/>
              <a:t> </a:t>
            </a:r>
            <a:r>
              <a:rPr lang="fr-FR" dirty="0" err="1"/>
              <a:t>that</a:t>
            </a:r>
            <a:r>
              <a:rPr lang="fr-FR" dirty="0"/>
              <a:t> not all of the </a:t>
            </a:r>
            <a:r>
              <a:rPr lang="fr-FR" dirty="0" err="1"/>
              <a:t>fixed</a:t>
            </a:r>
            <a:r>
              <a:rPr lang="fr-FR" dirty="0"/>
              <a:t> dose </a:t>
            </a:r>
            <a:r>
              <a:rPr lang="fr-FR" dirty="0" err="1"/>
              <a:t>combinations</a:t>
            </a:r>
            <a:r>
              <a:rPr lang="fr-FR" dirty="0"/>
              <a:t> (</a:t>
            </a:r>
            <a:r>
              <a:rPr lang="fr-FR" dirty="0" err="1"/>
              <a:t>FDCs</a:t>
            </a:r>
            <a:r>
              <a:rPr lang="fr-FR" dirty="0"/>
              <a:t>) in the WHO </a:t>
            </a:r>
            <a:r>
              <a:rPr lang="fr-FR" dirty="0" err="1"/>
              <a:t>treatment</a:t>
            </a:r>
            <a:r>
              <a:rPr lang="fr-FR" dirty="0"/>
              <a:t> guidelines </a:t>
            </a:r>
            <a:r>
              <a:rPr lang="fr-FR" dirty="0" err="1"/>
              <a:t>exist</a:t>
            </a:r>
            <a:r>
              <a:rPr lang="fr-FR" dirty="0"/>
              <a:t>, and encourages </a:t>
            </a:r>
            <a:r>
              <a:rPr lang="fr-FR" dirty="0" err="1"/>
              <a:t>their</a:t>
            </a:r>
            <a:r>
              <a:rPr lang="fr-FR" dirty="0"/>
              <a:t> </a:t>
            </a:r>
            <a:r>
              <a:rPr lang="fr-FR" dirty="0" err="1"/>
              <a:t>development</a:t>
            </a:r>
            <a:r>
              <a:rPr lang="fr-FR" dirty="0"/>
              <a:t> and </a:t>
            </a:r>
            <a:r>
              <a:rPr lang="fr-FR" dirty="0" err="1"/>
              <a:t>rigorous</a:t>
            </a:r>
            <a:r>
              <a:rPr lang="fr-FR" dirty="0"/>
              <a:t> </a:t>
            </a:r>
            <a:r>
              <a:rPr lang="fr-FR" dirty="0" err="1"/>
              <a:t>testing</a:t>
            </a:r>
            <a:r>
              <a:rPr lang="fr-FR" dirty="0"/>
              <a:t>. WHO </a:t>
            </a:r>
            <a:r>
              <a:rPr lang="fr-FR" dirty="0" err="1"/>
              <a:t>also</a:t>
            </a:r>
            <a:r>
              <a:rPr lang="fr-FR" dirty="0"/>
              <a:t> encourages </a:t>
            </a:r>
            <a:r>
              <a:rPr lang="fr-FR" dirty="0" err="1"/>
              <a:t>development</a:t>
            </a:r>
            <a:r>
              <a:rPr lang="fr-FR" dirty="0"/>
              <a:t> and </a:t>
            </a:r>
            <a:r>
              <a:rPr lang="fr-FR" dirty="0" err="1"/>
              <a:t>testing</a:t>
            </a:r>
            <a:r>
              <a:rPr lang="fr-FR" dirty="0"/>
              <a:t> of rectal dosage formulations.</a:t>
            </a:r>
          </a:p>
          <a:p>
            <a:pPr marL="0" indent="0">
              <a:buNone/>
            </a:pPr>
            <a:endParaRPr lang="fr-FR" dirty="0"/>
          </a:p>
        </p:txBody>
      </p:sp>
      <p:sp>
        <p:nvSpPr>
          <p:cNvPr id="4" name="Espace réservé du numéro de diapositive 3">
            <a:extLst>
              <a:ext uri="{FF2B5EF4-FFF2-40B4-BE49-F238E27FC236}">
                <a16:creationId xmlns:a16="http://schemas.microsoft.com/office/drawing/2014/main" id="{C2CC3485-9CCC-6849-8860-E59FC576E33C}"/>
              </a:ext>
            </a:extLst>
          </p:cNvPr>
          <p:cNvSpPr>
            <a:spLocks noGrp="1"/>
          </p:cNvSpPr>
          <p:nvPr>
            <p:ph type="sldNum" sz="quarter" idx="12"/>
          </p:nvPr>
        </p:nvSpPr>
        <p:spPr/>
        <p:txBody>
          <a:bodyPr/>
          <a:lstStyle/>
          <a:p>
            <a:fld id="{1F70390E-0383-AE4E-95C1-9B6231C9237C}" type="slidenum">
              <a:rPr lang="fr-FR" smtClean="0"/>
              <a:t>31</a:t>
            </a:fld>
            <a:endParaRPr lang="fr-FR"/>
          </a:p>
        </p:txBody>
      </p:sp>
    </p:spTree>
    <p:extLst>
      <p:ext uri="{BB962C8B-B14F-4D97-AF65-F5344CB8AC3E}">
        <p14:creationId xmlns:p14="http://schemas.microsoft.com/office/powerpoint/2010/main" val="3051602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5FB9B9-0521-874D-B561-F75DC5FA7556}"/>
              </a:ext>
            </a:extLst>
          </p:cNvPr>
          <p:cNvSpPr>
            <a:spLocks noGrp="1"/>
          </p:cNvSpPr>
          <p:nvPr>
            <p:ph type="title"/>
          </p:nvPr>
        </p:nvSpPr>
        <p:spPr/>
        <p:txBody>
          <a:bodyPr/>
          <a:lstStyle/>
          <a:p>
            <a:r>
              <a:rPr lang="fr-FR" dirty="0"/>
              <a:t>Paludisme</a:t>
            </a:r>
          </a:p>
        </p:txBody>
      </p:sp>
      <p:sp>
        <p:nvSpPr>
          <p:cNvPr id="3" name="Espace réservé du contenu 2">
            <a:extLst>
              <a:ext uri="{FF2B5EF4-FFF2-40B4-BE49-F238E27FC236}">
                <a16:creationId xmlns:a16="http://schemas.microsoft.com/office/drawing/2014/main" id="{40ED9AF0-9C00-6F4E-95D1-90ED2337A9CC}"/>
              </a:ext>
            </a:extLst>
          </p:cNvPr>
          <p:cNvSpPr>
            <a:spLocks noGrp="1"/>
          </p:cNvSpPr>
          <p:nvPr>
            <p:ph idx="1"/>
          </p:nvPr>
        </p:nvSpPr>
        <p:spPr/>
        <p:txBody>
          <a:bodyPr/>
          <a:lstStyle/>
          <a:p>
            <a:r>
              <a:rPr lang="fr-FR" dirty="0"/>
              <a:t>Toutes les 45 secondes, un enfant meurt du paludisme en Afrique. En 2008, il y a eu 247 millions de cas de paludisme et près d’un million de décès – principalement chez les enfants vivant en Afrique</a:t>
            </a:r>
          </a:p>
          <a:p>
            <a:endParaRPr lang="fr-FR" dirty="0"/>
          </a:p>
          <a:p>
            <a:r>
              <a:rPr lang="fr-FR" b="1" dirty="0">
                <a:hlinkClick r:id="rId2"/>
              </a:rPr>
              <a:t>Cochrane Database of Systematic Reviews</a:t>
            </a:r>
            <a:endParaRPr lang="fr-FR" b="1" dirty="0"/>
          </a:p>
          <a:p>
            <a:r>
              <a:rPr lang="fr-FR" b="1" dirty="0" err="1"/>
              <a:t>Artemisinin‐based</a:t>
            </a:r>
            <a:r>
              <a:rPr lang="fr-FR" b="1" dirty="0"/>
              <a:t> </a:t>
            </a:r>
            <a:r>
              <a:rPr lang="fr-FR" b="1" dirty="0" err="1"/>
              <a:t>combination</a:t>
            </a:r>
            <a:r>
              <a:rPr lang="fr-FR" b="1" dirty="0"/>
              <a:t> </a:t>
            </a:r>
            <a:r>
              <a:rPr lang="fr-FR" b="1" dirty="0" err="1"/>
              <a:t>therapy</a:t>
            </a:r>
            <a:r>
              <a:rPr lang="fr-FR" b="1" dirty="0"/>
              <a:t> for </a:t>
            </a:r>
            <a:r>
              <a:rPr lang="fr-FR" b="1" dirty="0" err="1"/>
              <a:t>treating</a:t>
            </a:r>
            <a:r>
              <a:rPr lang="fr-FR" b="1" dirty="0"/>
              <a:t> </a:t>
            </a:r>
            <a:r>
              <a:rPr lang="fr-FR" b="1" dirty="0" err="1"/>
              <a:t>uncomplicated</a:t>
            </a:r>
            <a:r>
              <a:rPr lang="fr-FR" b="1" dirty="0"/>
              <a:t> malaria </a:t>
            </a:r>
          </a:p>
          <a:p>
            <a:r>
              <a:rPr lang="fr-FR" dirty="0"/>
              <a:t>Cochrane </a:t>
            </a:r>
            <a:r>
              <a:rPr lang="fr-FR" dirty="0" err="1"/>
              <a:t>Systematic</a:t>
            </a:r>
            <a:r>
              <a:rPr lang="fr-FR" dirty="0"/>
              <a:t> </a:t>
            </a:r>
            <a:r>
              <a:rPr lang="fr-FR" dirty="0" err="1"/>
              <a:t>Review</a:t>
            </a:r>
            <a:r>
              <a:rPr lang="fr-FR" dirty="0"/>
              <a:t> - </a:t>
            </a:r>
            <a:r>
              <a:rPr lang="fr-FR" b="1" dirty="0"/>
              <a:t>Intervention</a:t>
            </a:r>
            <a:r>
              <a:rPr lang="fr-FR" dirty="0"/>
              <a:t> Version </a:t>
            </a:r>
            <a:r>
              <a:rPr lang="fr-FR" dirty="0" err="1"/>
              <a:t>published</a:t>
            </a:r>
            <a:r>
              <a:rPr lang="fr-FR" dirty="0"/>
              <a:t>: 08 July 2009 </a:t>
            </a:r>
          </a:p>
          <a:p>
            <a:endParaRPr lang="fr-FR" dirty="0"/>
          </a:p>
          <a:p>
            <a:endParaRPr lang="fr-FR" dirty="0"/>
          </a:p>
        </p:txBody>
      </p:sp>
      <p:sp>
        <p:nvSpPr>
          <p:cNvPr id="4" name="Espace réservé du numéro de diapositive 3">
            <a:extLst>
              <a:ext uri="{FF2B5EF4-FFF2-40B4-BE49-F238E27FC236}">
                <a16:creationId xmlns:a16="http://schemas.microsoft.com/office/drawing/2014/main" id="{C2CC3485-9CCC-6849-8860-E59FC576E33C}"/>
              </a:ext>
            </a:extLst>
          </p:cNvPr>
          <p:cNvSpPr>
            <a:spLocks noGrp="1"/>
          </p:cNvSpPr>
          <p:nvPr>
            <p:ph type="sldNum" sz="quarter" idx="12"/>
          </p:nvPr>
        </p:nvSpPr>
        <p:spPr/>
        <p:txBody>
          <a:bodyPr/>
          <a:lstStyle/>
          <a:p>
            <a:fld id="{1F70390E-0383-AE4E-95C1-9B6231C9237C}" type="slidenum">
              <a:rPr lang="fr-FR" smtClean="0"/>
              <a:t>32</a:t>
            </a:fld>
            <a:endParaRPr lang="fr-FR"/>
          </a:p>
        </p:txBody>
      </p:sp>
    </p:spTree>
    <p:extLst>
      <p:ext uri="{BB962C8B-B14F-4D97-AF65-F5344CB8AC3E}">
        <p14:creationId xmlns:p14="http://schemas.microsoft.com/office/powerpoint/2010/main" val="1171522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72296B-05CE-7640-8BDB-308054E08DF4}"/>
              </a:ext>
            </a:extLst>
          </p:cNvPr>
          <p:cNvSpPr>
            <a:spLocks noGrp="1"/>
          </p:cNvSpPr>
          <p:nvPr>
            <p:ph type="title"/>
          </p:nvPr>
        </p:nvSpPr>
        <p:spPr/>
        <p:txBody>
          <a:bodyPr/>
          <a:lstStyle/>
          <a:p>
            <a:r>
              <a:rPr lang="fr-FR" b="1" dirty="0" err="1"/>
              <a:t>Assessing</a:t>
            </a:r>
            <a:r>
              <a:rPr lang="fr-FR" b="1" dirty="0"/>
              <a:t> </a:t>
            </a:r>
            <a:r>
              <a:rPr lang="fr-FR" b="1" dirty="0" err="1"/>
              <a:t>antimalarial</a:t>
            </a:r>
            <a:r>
              <a:rPr lang="fr-FR" b="1" dirty="0"/>
              <a:t> </a:t>
            </a:r>
            <a:r>
              <a:rPr lang="fr-FR" b="1" dirty="0" err="1"/>
              <a:t>efficacy</a:t>
            </a:r>
            <a:br>
              <a:rPr lang="fr-FR" b="1" dirty="0"/>
            </a:br>
            <a:endParaRPr lang="fr-FR" dirty="0"/>
          </a:p>
        </p:txBody>
      </p:sp>
      <p:sp>
        <p:nvSpPr>
          <p:cNvPr id="3" name="Espace réservé du contenu 2">
            <a:extLst>
              <a:ext uri="{FF2B5EF4-FFF2-40B4-BE49-F238E27FC236}">
                <a16:creationId xmlns:a16="http://schemas.microsoft.com/office/drawing/2014/main" id="{50530191-DE00-E74B-B638-59D38FEEC757}"/>
              </a:ext>
            </a:extLst>
          </p:cNvPr>
          <p:cNvSpPr>
            <a:spLocks noGrp="1"/>
          </p:cNvSpPr>
          <p:nvPr>
            <p:ph idx="1"/>
          </p:nvPr>
        </p:nvSpPr>
        <p:spPr/>
        <p:txBody>
          <a:bodyPr>
            <a:normAutofit fontScale="85000" lnSpcReduction="20000"/>
          </a:bodyPr>
          <a:lstStyle/>
          <a:p>
            <a:pPr marL="0" indent="0">
              <a:buNone/>
            </a:pPr>
            <a:r>
              <a:rPr lang="fr-FR" dirty="0"/>
              <a:t>The World </a:t>
            </a:r>
            <a:r>
              <a:rPr lang="fr-FR" dirty="0" err="1"/>
              <a:t>Health</a:t>
            </a:r>
            <a:r>
              <a:rPr lang="fr-FR" dirty="0"/>
              <a:t> </a:t>
            </a:r>
            <a:r>
              <a:rPr lang="fr-FR" dirty="0" err="1"/>
              <a:t>Organization</a:t>
            </a:r>
            <a:r>
              <a:rPr lang="fr-FR" dirty="0"/>
              <a:t> (WHO) </a:t>
            </a:r>
            <a:r>
              <a:rPr lang="fr-FR" dirty="0" err="1"/>
              <a:t>recommends</a:t>
            </a:r>
            <a:r>
              <a:rPr lang="fr-FR" dirty="0"/>
              <a:t> </a:t>
            </a:r>
            <a:r>
              <a:rPr lang="fr-FR" dirty="0" err="1"/>
              <a:t>that</a:t>
            </a:r>
            <a:r>
              <a:rPr lang="fr-FR" dirty="0"/>
              <a:t> first‐line </a:t>
            </a:r>
            <a:r>
              <a:rPr lang="fr-FR" dirty="0" err="1"/>
              <a:t>antimalarials</a:t>
            </a:r>
            <a:r>
              <a:rPr lang="fr-FR" dirty="0"/>
              <a:t> </a:t>
            </a:r>
            <a:r>
              <a:rPr lang="fr-FR" dirty="0" err="1"/>
              <a:t>should</a:t>
            </a:r>
            <a:r>
              <a:rPr lang="fr-FR" dirty="0"/>
              <a:t> have a </a:t>
            </a:r>
            <a:r>
              <a:rPr lang="fr-FR" dirty="0" err="1"/>
              <a:t>treatment</a:t>
            </a:r>
            <a:r>
              <a:rPr lang="fr-FR" dirty="0"/>
              <a:t> </a:t>
            </a:r>
            <a:r>
              <a:rPr lang="fr-FR" dirty="0" err="1"/>
              <a:t>failure</a:t>
            </a:r>
            <a:r>
              <a:rPr lang="fr-FR" dirty="0"/>
              <a:t> rate of </a:t>
            </a:r>
            <a:r>
              <a:rPr lang="fr-FR" dirty="0" err="1"/>
              <a:t>less</a:t>
            </a:r>
            <a:r>
              <a:rPr lang="fr-FR" dirty="0"/>
              <a:t> </a:t>
            </a:r>
            <a:r>
              <a:rPr lang="fr-FR" dirty="0" err="1"/>
              <a:t>than</a:t>
            </a:r>
            <a:r>
              <a:rPr lang="fr-FR" dirty="0"/>
              <a:t> 10%, and </a:t>
            </a:r>
            <a:r>
              <a:rPr lang="fr-FR" dirty="0" err="1"/>
              <a:t>failure</a:t>
            </a:r>
            <a:r>
              <a:rPr lang="fr-FR" dirty="0"/>
              <a:t> rates </a:t>
            </a:r>
            <a:r>
              <a:rPr lang="fr-FR" dirty="0" err="1"/>
              <a:t>higher</a:t>
            </a:r>
            <a:r>
              <a:rPr lang="fr-FR" dirty="0"/>
              <a:t> </a:t>
            </a:r>
            <a:r>
              <a:rPr lang="fr-FR" dirty="0" err="1"/>
              <a:t>than</a:t>
            </a:r>
            <a:r>
              <a:rPr lang="fr-FR" dirty="0"/>
              <a:t> </a:t>
            </a:r>
            <a:r>
              <a:rPr lang="fr-FR" dirty="0" err="1"/>
              <a:t>this</a:t>
            </a:r>
            <a:r>
              <a:rPr lang="fr-FR" dirty="0"/>
              <a:t> </a:t>
            </a:r>
            <a:r>
              <a:rPr lang="fr-FR" dirty="0" err="1"/>
              <a:t>should</a:t>
            </a:r>
            <a:r>
              <a:rPr lang="fr-FR" dirty="0"/>
              <a:t> trigger a change in </a:t>
            </a:r>
            <a:r>
              <a:rPr lang="fr-FR" dirty="0" err="1"/>
              <a:t>treatment</a:t>
            </a:r>
            <a:r>
              <a:rPr lang="fr-FR" dirty="0"/>
              <a:t> </a:t>
            </a:r>
            <a:r>
              <a:rPr lang="fr-FR" dirty="0" err="1"/>
              <a:t>policy</a:t>
            </a:r>
            <a:r>
              <a:rPr lang="fr-FR" dirty="0"/>
              <a:t> (</a:t>
            </a:r>
            <a:r>
              <a:rPr lang="fr-FR" dirty="0">
                <a:hlinkClick r:id="rId3"/>
              </a:rPr>
              <a:t>WHO 2006</a:t>
            </a:r>
            <a:r>
              <a:rPr lang="fr-FR" dirty="0"/>
              <a:t>). </a:t>
            </a:r>
            <a:r>
              <a:rPr lang="fr-FR" dirty="0" err="1"/>
              <a:t>Treatment</a:t>
            </a:r>
            <a:r>
              <a:rPr lang="fr-FR" dirty="0"/>
              <a:t> </a:t>
            </a:r>
            <a:r>
              <a:rPr lang="fr-FR" dirty="0" err="1"/>
              <a:t>failure</a:t>
            </a:r>
            <a:r>
              <a:rPr lang="fr-FR" dirty="0"/>
              <a:t> </a:t>
            </a:r>
            <a:r>
              <a:rPr lang="fr-FR" dirty="0" err="1"/>
              <a:t>can</a:t>
            </a:r>
            <a:r>
              <a:rPr lang="fr-FR" dirty="0"/>
              <a:t> </a:t>
            </a:r>
            <a:r>
              <a:rPr lang="fr-FR" dirty="0" err="1"/>
              <a:t>be</a:t>
            </a:r>
            <a:r>
              <a:rPr lang="fr-FR" dirty="0"/>
              <a:t> </a:t>
            </a:r>
            <a:r>
              <a:rPr lang="fr-FR" dirty="0" err="1"/>
              <a:t>classified</a:t>
            </a:r>
            <a:r>
              <a:rPr lang="fr-FR" dirty="0"/>
              <a:t> as: </a:t>
            </a:r>
          </a:p>
          <a:p>
            <a:r>
              <a:rPr lang="fr-FR" dirty="0" err="1"/>
              <a:t>Early</a:t>
            </a:r>
            <a:r>
              <a:rPr lang="fr-FR" dirty="0"/>
              <a:t> </a:t>
            </a:r>
            <a:r>
              <a:rPr lang="fr-FR" dirty="0" err="1"/>
              <a:t>treatment</a:t>
            </a:r>
            <a:r>
              <a:rPr lang="fr-FR" dirty="0"/>
              <a:t> </a:t>
            </a:r>
            <a:r>
              <a:rPr lang="fr-FR" dirty="0" err="1"/>
              <a:t>failure</a:t>
            </a:r>
            <a:r>
              <a:rPr lang="fr-FR" dirty="0"/>
              <a:t>:</a:t>
            </a:r>
          </a:p>
          <a:p>
            <a:pPr lvl="1"/>
            <a:r>
              <a:rPr lang="fr-FR" dirty="0"/>
              <a:t>the </a:t>
            </a:r>
            <a:r>
              <a:rPr lang="fr-FR" dirty="0" err="1"/>
              <a:t>development</a:t>
            </a:r>
            <a:r>
              <a:rPr lang="fr-FR" dirty="0"/>
              <a:t> of danger </a:t>
            </a:r>
            <a:r>
              <a:rPr lang="fr-FR" dirty="0" err="1"/>
              <a:t>signs</a:t>
            </a:r>
            <a:r>
              <a:rPr lang="fr-FR" dirty="0"/>
              <a:t> or </a:t>
            </a:r>
            <a:r>
              <a:rPr lang="fr-FR" dirty="0" err="1"/>
              <a:t>severe</a:t>
            </a:r>
            <a:r>
              <a:rPr lang="fr-FR" dirty="0"/>
              <a:t> malaria on </a:t>
            </a:r>
            <a:r>
              <a:rPr lang="fr-FR" dirty="0" err="1"/>
              <a:t>days</a:t>
            </a:r>
            <a:r>
              <a:rPr lang="fr-FR" dirty="0"/>
              <a:t> one, </a:t>
            </a:r>
            <a:r>
              <a:rPr lang="fr-FR" dirty="0" err="1"/>
              <a:t>two</a:t>
            </a:r>
            <a:r>
              <a:rPr lang="fr-FR" dirty="0"/>
              <a:t>, </a:t>
            </a:r>
            <a:r>
              <a:rPr lang="fr-FR" dirty="0" err="1"/>
              <a:t>three</a:t>
            </a:r>
            <a:r>
              <a:rPr lang="fr-FR" dirty="0"/>
              <a:t> in the </a:t>
            </a:r>
            <a:r>
              <a:rPr lang="fr-FR" dirty="0" err="1"/>
              <a:t>presence</a:t>
            </a:r>
            <a:r>
              <a:rPr lang="fr-FR" dirty="0"/>
              <a:t> of </a:t>
            </a:r>
            <a:r>
              <a:rPr lang="fr-FR" dirty="0" err="1"/>
              <a:t>parasitaemia</a:t>
            </a:r>
            <a:r>
              <a:rPr lang="fr-FR" dirty="0"/>
              <a:t>; </a:t>
            </a:r>
          </a:p>
          <a:p>
            <a:pPr lvl="1"/>
            <a:r>
              <a:rPr lang="fr-FR" dirty="0" err="1"/>
              <a:t>parasitaemia</a:t>
            </a:r>
            <a:r>
              <a:rPr lang="fr-FR" dirty="0"/>
              <a:t> on </a:t>
            </a:r>
            <a:r>
              <a:rPr lang="fr-FR" dirty="0" err="1"/>
              <a:t>day</a:t>
            </a:r>
            <a:r>
              <a:rPr lang="fr-FR" dirty="0"/>
              <a:t> </a:t>
            </a:r>
            <a:r>
              <a:rPr lang="fr-FR" dirty="0" err="1"/>
              <a:t>two</a:t>
            </a:r>
            <a:r>
              <a:rPr lang="fr-FR" dirty="0"/>
              <a:t> </a:t>
            </a:r>
            <a:r>
              <a:rPr lang="fr-FR" dirty="0" err="1"/>
              <a:t>higher</a:t>
            </a:r>
            <a:r>
              <a:rPr lang="fr-FR" dirty="0"/>
              <a:t> </a:t>
            </a:r>
            <a:r>
              <a:rPr lang="fr-FR" dirty="0" err="1"/>
              <a:t>than</a:t>
            </a:r>
            <a:r>
              <a:rPr lang="fr-FR" dirty="0"/>
              <a:t> on </a:t>
            </a:r>
            <a:r>
              <a:rPr lang="fr-FR" dirty="0" err="1"/>
              <a:t>day</a:t>
            </a:r>
            <a:r>
              <a:rPr lang="fr-FR" dirty="0"/>
              <a:t> 0;</a:t>
            </a:r>
          </a:p>
          <a:p>
            <a:pPr lvl="1"/>
            <a:r>
              <a:rPr lang="fr-FR" dirty="0" err="1"/>
              <a:t>parasitaemia</a:t>
            </a:r>
            <a:r>
              <a:rPr lang="fr-FR" dirty="0"/>
              <a:t> and </a:t>
            </a:r>
            <a:r>
              <a:rPr lang="fr-FR" dirty="0" err="1"/>
              <a:t>axillary</a:t>
            </a:r>
            <a:r>
              <a:rPr lang="fr-FR" dirty="0"/>
              <a:t> </a:t>
            </a:r>
            <a:r>
              <a:rPr lang="fr-FR" dirty="0" err="1"/>
              <a:t>temperature</a:t>
            </a:r>
            <a:r>
              <a:rPr lang="fr-FR" dirty="0"/>
              <a:t> &gt; 37.5 °C on </a:t>
            </a:r>
            <a:r>
              <a:rPr lang="fr-FR" dirty="0" err="1"/>
              <a:t>day</a:t>
            </a:r>
            <a:r>
              <a:rPr lang="fr-FR" dirty="0"/>
              <a:t> </a:t>
            </a:r>
            <a:r>
              <a:rPr lang="fr-FR" dirty="0" err="1"/>
              <a:t>three</a:t>
            </a:r>
            <a:r>
              <a:rPr lang="fr-FR" dirty="0"/>
              <a:t>;</a:t>
            </a:r>
          </a:p>
          <a:p>
            <a:pPr lvl="1"/>
            <a:r>
              <a:rPr lang="fr-FR" dirty="0" err="1"/>
              <a:t>parasitaemia</a:t>
            </a:r>
            <a:r>
              <a:rPr lang="fr-FR" dirty="0"/>
              <a:t> on </a:t>
            </a:r>
            <a:r>
              <a:rPr lang="fr-FR" dirty="0" err="1"/>
              <a:t>day</a:t>
            </a:r>
            <a:r>
              <a:rPr lang="fr-FR" dirty="0"/>
              <a:t> </a:t>
            </a:r>
            <a:r>
              <a:rPr lang="fr-FR" dirty="0" err="1"/>
              <a:t>three</a:t>
            </a:r>
            <a:r>
              <a:rPr lang="fr-FR" dirty="0"/>
              <a:t> &gt; 20% of count on </a:t>
            </a:r>
            <a:r>
              <a:rPr lang="fr-FR" dirty="0" err="1"/>
              <a:t>day</a:t>
            </a:r>
            <a:r>
              <a:rPr lang="fr-FR" dirty="0"/>
              <a:t> 0.</a:t>
            </a:r>
          </a:p>
          <a:p>
            <a:r>
              <a:rPr lang="fr-FR" dirty="0"/>
              <a:t>or </a:t>
            </a:r>
            <a:r>
              <a:rPr lang="fr-FR" dirty="0" err="1"/>
              <a:t>late</a:t>
            </a:r>
            <a:r>
              <a:rPr lang="fr-FR" dirty="0"/>
              <a:t> </a:t>
            </a:r>
            <a:r>
              <a:rPr lang="fr-FR" dirty="0" err="1"/>
              <a:t>treatment</a:t>
            </a:r>
            <a:r>
              <a:rPr lang="fr-FR" dirty="0"/>
              <a:t> </a:t>
            </a:r>
            <a:r>
              <a:rPr lang="fr-FR" dirty="0" err="1"/>
              <a:t>failure</a:t>
            </a:r>
            <a:r>
              <a:rPr lang="fr-FR" dirty="0"/>
              <a:t>:</a:t>
            </a:r>
          </a:p>
          <a:p>
            <a:pPr lvl="1"/>
            <a:r>
              <a:rPr lang="fr-FR" dirty="0" err="1"/>
              <a:t>development</a:t>
            </a:r>
            <a:r>
              <a:rPr lang="fr-FR" dirty="0"/>
              <a:t> of danger </a:t>
            </a:r>
            <a:r>
              <a:rPr lang="fr-FR" dirty="0" err="1"/>
              <a:t>signs</a:t>
            </a:r>
            <a:r>
              <a:rPr lang="fr-FR" dirty="0"/>
              <a:t>, or </a:t>
            </a:r>
            <a:r>
              <a:rPr lang="fr-FR" dirty="0" err="1"/>
              <a:t>severe</a:t>
            </a:r>
            <a:r>
              <a:rPr lang="fr-FR" dirty="0"/>
              <a:t> malaria, </a:t>
            </a:r>
            <a:r>
              <a:rPr lang="fr-FR" dirty="0" err="1"/>
              <a:t>after</a:t>
            </a:r>
            <a:r>
              <a:rPr lang="fr-FR" dirty="0"/>
              <a:t> </a:t>
            </a:r>
            <a:r>
              <a:rPr lang="fr-FR" dirty="0" err="1"/>
              <a:t>day</a:t>
            </a:r>
            <a:r>
              <a:rPr lang="fr-FR" dirty="0"/>
              <a:t> </a:t>
            </a:r>
            <a:r>
              <a:rPr lang="fr-FR" dirty="0" err="1"/>
              <a:t>three</a:t>
            </a:r>
            <a:r>
              <a:rPr lang="fr-FR" dirty="0"/>
              <a:t> </a:t>
            </a:r>
            <a:r>
              <a:rPr lang="fr-FR" dirty="0" err="1"/>
              <a:t>with</a:t>
            </a:r>
            <a:r>
              <a:rPr lang="fr-FR" dirty="0"/>
              <a:t> </a:t>
            </a:r>
            <a:r>
              <a:rPr lang="fr-FR" dirty="0" err="1"/>
              <a:t>parasitaemia</a:t>
            </a:r>
            <a:r>
              <a:rPr lang="fr-FR" dirty="0"/>
              <a:t>;</a:t>
            </a:r>
          </a:p>
          <a:p>
            <a:pPr lvl="1"/>
            <a:r>
              <a:rPr lang="fr-FR" dirty="0" err="1"/>
              <a:t>presence</a:t>
            </a:r>
            <a:r>
              <a:rPr lang="fr-FR" dirty="0"/>
              <a:t> of </a:t>
            </a:r>
            <a:r>
              <a:rPr lang="fr-FR" i="1" dirty="0"/>
              <a:t>P. </a:t>
            </a:r>
            <a:r>
              <a:rPr lang="fr-FR" i="1" dirty="0" err="1"/>
              <a:t>falciparum</a:t>
            </a:r>
            <a:r>
              <a:rPr lang="fr-FR" dirty="0"/>
              <a:t> </a:t>
            </a:r>
            <a:r>
              <a:rPr lang="fr-FR" dirty="0" err="1"/>
              <a:t>parasitaemia</a:t>
            </a:r>
            <a:r>
              <a:rPr lang="fr-FR" dirty="0"/>
              <a:t> and </a:t>
            </a:r>
            <a:r>
              <a:rPr lang="fr-FR" dirty="0" err="1"/>
              <a:t>axillary</a:t>
            </a:r>
            <a:r>
              <a:rPr lang="fr-FR" dirty="0"/>
              <a:t> </a:t>
            </a:r>
            <a:r>
              <a:rPr lang="fr-FR" dirty="0" err="1"/>
              <a:t>temperature</a:t>
            </a:r>
            <a:r>
              <a:rPr lang="fr-FR" dirty="0"/>
              <a:t> &gt; 37.5 °C on or </a:t>
            </a:r>
            <a:r>
              <a:rPr lang="fr-FR" dirty="0" err="1"/>
              <a:t>after</a:t>
            </a:r>
            <a:r>
              <a:rPr lang="fr-FR" dirty="0"/>
              <a:t> </a:t>
            </a:r>
            <a:r>
              <a:rPr lang="fr-FR" dirty="0" err="1"/>
              <a:t>day</a:t>
            </a:r>
            <a:r>
              <a:rPr lang="fr-FR" dirty="0"/>
              <a:t> four; </a:t>
            </a:r>
          </a:p>
          <a:p>
            <a:pPr lvl="1"/>
            <a:r>
              <a:rPr lang="fr-FR" dirty="0" err="1"/>
              <a:t>presence</a:t>
            </a:r>
            <a:r>
              <a:rPr lang="fr-FR" dirty="0"/>
              <a:t> of </a:t>
            </a:r>
            <a:r>
              <a:rPr lang="fr-FR" i="1" dirty="0"/>
              <a:t>P. </a:t>
            </a:r>
            <a:r>
              <a:rPr lang="fr-FR" i="1" dirty="0" err="1"/>
              <a:t>falciparum</a:t>
            </a:r>
            <a:r>
              <a:rPr lang="fr-FR" dirty="0"/>
              <a:t> </a:t>
            </a:r>
            <a:r>
              <a:rPr lang="fr-FR" dirty="0" err="1"/>
              <a:t>parasitaemia</a:t>
            </a:r>
            <a:r>
              <a:rPr lang="fr-FR" dirty="0"/>
              <a:t> </a:t>
            </a:r>
            <a:r>
              <a:rPr lang="fr-FR" dirty="0" err="1"/>
              <a:t>after</a:t>
            </a:r>
            <a:r>
              <a:rPr lang="fr-FR" dirty="0"/>
              <a:t> </a:t>
            </a:r>
            <a:r>
              <a:rPr lang="fr-FR" dirty="0" err="1"/>
              <a:t>day</a:t>
            </a:r>
            <a:r>
              <a:rPr lang="fr-FR" dirty="0"/>
              <a:t> </a:t>
            </a:r>
            <a:r>
              <a:rPr lang="fr-FR" dirty="0" err="1"/>
              <a:t>seven</a:t>
            </a:r>
            <a:r>
              <a:rPr lang="fr-FR" dirty="0"/>
              <a:t>.</a:t>
            </a:r>
          </a:p>
          <a:p>
            <a:endParaRPr lang="fr-FR" dirty="0"/>
          </a:p>
        </p:txBody>
      </p:sp>
      <p:sp>
        <p:nvSpPr>
          <p:cNvPr id="4" name="Espace réservé du numéro de diapositive 3">
            <a:extLst>
              <a:ext uri="{FF2B5EF4-FFF2-40B4-BE49-F238E27FC236}">
                <a16:creationId xmlns:a16="http://schemas.microsoft.com/office/drawing/2014/main" id="{B7C85B1E-5CA2-2A44-BB3A-B0F87F3EE5B8}"/>
              </a:ext>
            </a:extLst>
          </p:cNvPr>
          <p:cNvSpPr>
            <a:spLocks noGrp="1"/>
          </p:cNvSpPr>
          <p:nvPr>
            <p:ph type="sldNum" sz="quarter" idx="12"/>
          </p:nvPr>
        </p:nvSpPr>
        <p:spPr/>
        <p:txBody>
          <a:bodyPr/>
          <a:lstStyle/>
          <a:p>
            <a:fld id="{1F70390E-0383-AE4E-95C1-9B6231C9237C}" type="slidenum">
              <a:rPr lang="fr-FR" smtClean="0"/>
              <a:t>33</a:t>
            </a:fld>
            <a:endParaRPr lang="fr-FR"/>
          </a:p>
        </p:txBody>
      </p:sp>
    </p:spTree>
    <p:extLst>
      <p:ext uri="{BB962C8B-B14F-4D97-AF65-F5344CB8AC3E}">
        <p14:creationId xmlns:p14="http://schemas.microsoft.com/office/powerpoint/2010/main" val="110934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0C3AB-3FB0-1349-BE2D-56B33DEF3581}"/>
              </a:ext>
            </a:extLst>
          </p:cNvPr>
          <p:cNvSpPr>
            <a:spLocks noGrp="1"/>
          </p:cNvSpPr>
          <p:nvPr>
            <p:ph type="title"/>
          </p:nvPr>
        </p:nvSpPr>
        <p:spPr/>
        <p:txBody>
          <a:bodyPr>
            <a:normAutofit/>
          </a:bodyPr>
          <a:lstStyle/>
          <a:p>
            <a:r>
              <a:rPr lang="fr-FR" b="1" dirty="0" err="1"/>
              <a:t>Primary</a:t>
            </a:r>
            <a:r>
              <a:rPr lang="fr-FR" b="1" dirty="0"/>
              <a:t> </a:t>
            </a:r>
            <a:r>
              <a:rPr lang="fr-FR" b="1" dirty="0" err="1"/>
              <a:t>outcomes</a:t>
            </a:r>
            <a:endParaRPr lang="fr-FR" dirty="0"/>
          </a:p>
        </p:txBody>
      </p:sp>
      <p:sp>
        <p:nvSpPr>
          <p:cNvPr id="3" name="Espace réservé du contenu 2">
            <a:extLst>
              <a:ext uri="{FF2B5EF4-FFF2-40B4-BE49-F238E27FC236}">
                <a16:creationId xmlns:a16="http://schemas.microsoft.com/office/drawing/2014/main" id="{E40E51C5-DB8A-4D4E-92DF-06FEA0F8CE46}"/>
              </a:ext>
            </a:extLst>
          </p:cNvPr>
          <p:cNvSpPr>
            <a:spLocks noGrp="1"/>
          </p:cNvSpPr>
          <p:nvPr>
            <p:ph idx="1"/>
          </p:nvPr>
        </p:nvSpPr>
        <p:spPr/>
        <p:txBody>
          <a:bodyPr/>
          <a:lstStyle/>
          <a:p>
            <a:r>
              <a:rPr lang="fr-FR" dirty="0"/>
              <a:t>Total </a:t>
            </a:r>
            <a:r>
              <a:rPr lang="fr-FR" dirty="0" err="1"/>
              <a:t>failure</a:t>
            </a:r>
            <a:r>
              <a:rPr lang="fr-FR" dirty="0"/>
              <a:t> at </a:t>
            </a:r>
            <a:r>
              <a:rPr lang="fr-FR" dirty="0" err="1"/>
              <a:t>days</a:t>
            </a:r>
            <a:r>
              <a:rPr lang="fr-FR" dirty="0"/>
              <a:t> 28, 42, and 63; PCR‐</a:t>
            </a:r>
            <a:r>
              <a:rPr lang="fr-FR" dirty="0" err="1"/>
              <a:t>adjusted</a:t>
            </a:r>
            <a:r>
              <a:rPr lang="fr-FR" dirty="0"/>
              <a:t> and PCR‐</a:t>
            </a:r>
            <a:r>
              <a:rPr lang="fr-FR" dirty="0" err="1"/>
              <a:t>unadjusted</a:t>
            </a:r>
            <a:r>
              <a:rPr lang="fr-FR" dirty="0"/>
              <a:t>.</a:t>
            </a:r>
          </a:p>
        </p:txBody>
      </p:sp>
      <p:sp>
        <p:nvSpPr>
          <p:cNvPr id="4" name="Espace réservé du numéro de diapositive 3">
            <a:extLst>
              <a:ext uri="{FF2B5EF4-FFF2-40B4-BE49-F238E27FC236}">
                <a16:creationId xmlns:a16="http://schemas.microsoft.com/office/drawing/2014/main" id="{134EF4FA-E26D-D04C-83EB-59F8C5B4E217}"/>
              </a:ext>
            </a:extLst>
          </p:cNvPr>
          <p:cNvSpPr>
            <a:spLocks noGrp="1"/>
          </p:cNvSpPr>
          <p:nvPr>
            <p:ph type="sldNum" sz="quarter" idx="12"/>
          </p:nvPr>
        </p:nvSpPr>
        <p:spPr/>
        <p:txBody>
          <a:bodyPr/>
          <a:lstStyle/>
          <a:p>
            <a:fld id="{1F70390E-0383-AE4E-95C1-9B6231C9237C}" type="slidenum">
              <a:rPr lang="fr-FR" smtClean="0"/>
              <a:t>34</a:t>
            </a:fld>
            <a:endParaRPr lang="fr-FR"/>
          </a:p>
        </p:txBody>
      </p:sp>
      <p:pic>
        <p:nvPicPr>
          <p:cNvPr id="5" name="Image 4">
            <a:extLst>
              <a:ext uri="{FF2B5EF4-FFF2-40B4-BE49-F238E27FC236}">
                <a16:creationId xmlns:a16="http://schemas.microsoft.com/office/drawing/2014/main" id="{0813CDBE-6CD3-BA43-98BD-E7A483094306}"/>
              </a:ext>
            </a:extLst>
          </p:cNvPr>
          <p:cNvPicPr>
            <a:picLocks noChangeAspect="1"/>
          </p:cNvPicPr>
          <p:nvPr/>
        </p:nvPicPr>
        <p:blipFill>
          <a:blip r:embed="rId2"/>
          <a:stretch>
            <a:fillRect/>
          </a:stretch>
        </p:blipFill>
        <p:spPr>
          <a:xfrm>
            <a:off x="1576369" y="2698750"/>
            <a:ext cx="8452051" cy="3903558"/>
          </a:xfrm>
          <a:prstGeom prst="rect">
            <a:avLst/>
          </a:prstGeom>
        </p:spPr>
      </p:pic>
    </p:spTree>
    <p:extLst>
      <p:ext uri="{BB962C8B-B14F-4D97-AF65-F5344CB8AC3E}">
        <p14:creationId xmlns:p14="http://schemas.microsoft.com/office/powerpoint/2010/main" val="3010194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F61587-E902-0E4C-824B-EBFB50599BC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76A42EF-795B-1843-9AEB-9D257268DAA5}"/>
              </a:ext>
            </a:extLst>
          </p:cNvPr>
          <p:cNvSpPr>
            <a:spLocks noGrp="1"/>
          </p:cNvSpPr>
          <p:nvPr>
            <p:ph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4A4CB35-7E54-3140-8C57-ACDA74761F8D}"/>
              </a:ext>
            </a:extLst>
          </p:cNvPr>
          <p:cNvSpPr>
            <a:spLocks noGrp="1"/>
          </p:cNvSpPr>
          <p:nvPr>
            <p:ph type="sldNum" sz="quarter" idx="12"/>
          </p:nvPr>
        </p:nvSpPr>
        <p:spPr/>
        <p:txBody>
          <a:bodyPr/>
          <a:lstStyle/>
          <a:p>
            <a:fld id="{1F70390E-0383-AE4E-95C1-9B6231C9237C}" type="slidenum">
              <a:rPr lang="fr-FR" smtClean="0"/>
              <a:t>35</a:t>
            </a:fld>
            <a:endParaRPr lang="fr-FR"/>
          </a:p>
        </p:txBody>
      </p:sp>
      <p:pic>
        <p:nvPicPr>
          <p:cNvPr id="6" name="Image 5">
            <a:extLst>
              <a:ext uri="{FF2B5EF4-FFF2-40B4-BE49-F238E27FC236}">
                <a16:creationId xmlns:a16="http://schemas.microsoft.com/office/drawing/2014/main" id="{C92CC6EF-D24F-894E-A84D-7740BD3ADCB7}"/>
              </a:ext>
            </a:extLst>
          </p:cNvPr>
          <p:cNvPicPr>
            <a:picLocks noChangeAspect="1"/>
          </p:cNvPicPr>
          <p:nvPr/>
        </p:nvPicPr>
        <p:blipFill>
          <a:blip r:embed="rId2"/>
          <a:stretch>
            <a:fillRect/>
          </a:stretch>
        </p:blipFill>
        <p:spPr>
          <a:xfrm>
            <a:off x="5561351" y="114780"/>
            <a:ext cx="6630649" cy="6822085"/>
          </a:xfrm>
          <a:prstGeom prst="rect">
            <a:avLst/>
          </a:prstGeom>
        </p:spPr>
      </p:pic>
    </p:spTree>
    <p:extLst>
      <p:ext uri="{BB962C8B-B14F-4D97-AF65-F5344CB8AC3E}">
        <p14:creationId xmlns:p14="http://schemas.microsoft.com/office/powerpoint/2010/main" val="1318611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AD265-C459-5442-A525-B0A703B0EE96}"/>
              </a:ext>
            </a:extLst>
          </p:cNvPr>
          <p:cNvSpPr>
            <a:spLocks noGrp="1"/>
          </p:cNvSpPr>
          <p:nvPr>
            <p:ph type="title"/>
          </p:nvPr>
        </p:nvSpPr>
        <p:spPr/>
        <p:txBody>
          <a:bodyPr/>
          <a:lstStyle/>
          <a:p>
            <a:r>
              <a:rPr lang="fr-FR" dirty="0"/>
              <a:t>Agenda</a:t>
            </a:r>
          </a:p>
        </p:txBody>
      </p:sp>
      <p:sp>
        <p:nvSpPr>
          <p:cNvPr id="3" name="Espace réservé du contenu 2">
            <a:extLst>
              <a:ext uri="{FF2B5EF4-FFF2-40B4-BE49-F238E27FC236}">
                <a16:creationId xmlns:a16="http://schemas.microsoft.com/office/drawing/2014/main" id="{9574D885-4D0F-CC48-A497-1BF165A8CADA}"/>
              </a:ext>
            </a:extLst>
          </p:cNvPr>
          <p:cNvSpPr>
            <a:spLocks noGrp="1"/>
          </p:cNvSpPr>
          <p:nvPr>
            <p:ph idx="1"/>
          </p:nvPr>
        </p:nvSpPr>
        <p:spPr/>
        <p:txBody>
          <a:bodyPr/>
          <a:lstStyle/>
          <a:p>
            <a:r>
              <a:rPr lang="fr-FR" dirty="0"/>
              <a:t>Objectifs pédagogiques</a:t>
            </a:r>
          </a:p>
          <a:p>
            <a:r>
              <a:rPr lang="fr-FR" dirty="0"/>
              <a:t>Introduction</a:t>
            </a:r>
          </a:p>
          <a:p>
            <a:r>
              <a:rPr lang="fr-FR" dirty="0"/>
              <a:t>Liste de l’OMS</a:t>
            </a:r>
          </a:p>
          <a:p>
            <a:r>
              <a:rPr lang="fr-FR" dirty="0"/>
              <a:t>Exemples des Antipaludéens chez l’enfant et des solutés de réhydratation chez l’enfant</a:t>
            </a:r>
          </a:p>
          <a:p>
            <a:r>
              <a:rPr lang="fr-FR" dirty="0">
                <a:solidFill>
                  <a:schemeClr val="accent1"/>
                </a:solidFill>
              </a:rPr>
              <a:t>Messages à retenir</a:t>
            </a:r>
          </a:p>
          <a:p>
            <a:r>
              <a:rPr lang="fr-FR" dirty="0"/>
              <a:t>Glossaire</a:t>
            </a:r>
          </a:p>
          <a:p>
            <a:r>
              <a:rPr lang="fr-FR" dirty="0"/>
              <a:t>Références</a:t>
            </a:r>
          </a:p>
          <a:p>
            <a:pPr marL="0" indent="0">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C9C916C9-8A2D-9D43-8E81-97D33267F3EF}"/>
              </a:ext>
            </a:extLst>
          </p:cNvPr>
          <p:cNvSpPr>
            <a:spLocks noGrp="1"/>
          </p:cNvSpPr>
          <p:nvPr>
            <p:ph type="sldNum" sz="quarter" idx="12"/>
          </p:nvPr>
        </p:nvSpPr>
        <p:spPr/>
        <p:txBody>
          <a:bodyPr/>
          <a:lstStyle/>
          <a:p>
            <a:fld id="{1F70390E-0383-AE4E-95C1-9B6231C9237C}" type="slidenum">
              <a:rPr lang="fr-FR" smtClean="0"/>
              <a:t>36</a:t>
            </a:fld>
            <a:endParaRPr lang="fr-FR"/>
          </a:p>
        </p:txBody>
      </p:sp>
    </p:spTree>
    <p:extLst>
      <p:ext uri="{BB962C8B-B14F-4D97-AF65-F5344CB8AC3E}">
        <p14:creationId xmlns:p14="http://schemas.microsoft.com/office/powerpoint/2010/main" val="2643702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8E33CE-6A86-AD4D-9B47-6DB935387711}"/>
              </a:ext>
            </a:extLst>
          </p:cNvPr>
          <p:cNvSpPr>
            <a:spLocks noGrp="1"/>
          </p:cNvSpPr>
          <p:nvPr>
            <p:ph type="title"/>
          </p:nvPr>
        </p:nvSpPr>
        <p:spPr/>
        <p:txBody>
          <a:bodyPr/>
          <a:lstStyle/>
          <a:p>
            <a:r>
              <a:rPr lang="fr-FR" dirty="0"/>
              <a:t>Messages à retenir</a:t>
            </a:r>
          </a:p>
        </p:txBody>
      </p:sp>
      <p:sp>
        <p:nvSpPr>
          <p:cNvPr id="3" name="Espace réservé du contenu 2">
            <a:extLst>
              <a:ext uri="{FF2B5EF4-FFF2-40B4-BE49-F238E27FC236}">
                <a16:creationId xmlns:a16="http://schemas.microsoft.com/office/drawing/2014/main" id="{4FAC7893-E49A-3245-9BB1-030169F8BE5F}"/>
              </a:ext>
            </a:extLst>
          </p:cNvPr>
          <p:cNvSpPr>
            <a:spLocks noGrp="1"/>
          </p:cNvSpPr>
          <p:nvPr>
            <p:ph idx="1"/>
          </p:nvPr>
        </p:nvSpPr>
        <p:spPr/>
        <p:txBody>
          <a:bodyPr/>
          <a:lstStyle/>
          <a:p>
            <a:r>
              <a:rPr lang="fr-FR" dirty="0"/>
              <a:t>La liste des ME tient compte de la dimension de santé publique, du bénéfice-risque, indispensable pour un système de santé</a:t>
            </a:r>
          </a:p>
          <a:p>
            <a:r>
              <a:rPr lang="fr-FR" dirty="0"/>
              <a:t>Les maladies infectieuses et leur traitement ont une place importante</a:t>
            </a:r>
          </a:p>
          <a:p>
            <a:r>
              <a:rPr lang="fr-FR" dirty="0"/>
              <a:t>Le rapport bénéfice doit être documenté par des essais cliniques randomisés</a:t>
            </a:r>
          </a:p>
          <a:p>
            <a:r>
              <a:rPr lang="fr-FR" dirty="0"/>
              <a:t>L’information est disponible dans Cochrane et indirectement à travers les SMR, ASMR de l’HAS</a:t>
            </a:r>
          </a:p>
        </p:txBody>
      </p:sp>
      <p:sp>
        <p:nvSpPr>
          <p:cNvPr id="4" name="Espace réservé du numéro de diapositive 3">
            <a:extLst>
              <a:ext uri="{FF2B5EF4-FFF2-40B4-BE49-F238E27FC236}">
                <a16:creationId xmlns:a16="http://schemas.microsoft.com/office/drawing/2014/main" id="{97DF876C-FBB7-D84A-9752-BF6ACEE03C24}"/>
              </a:ext>
            </a:extLst>
          </p:cNvPr>
          <p:cNvSpPr>
            <a:spLocks noGrp="1"/>
          </p:cNvSpPr>
          <p:nvPr>
            <p:ph type="sldNum" sz="quarter" idx="12"/>
          </p:nvPr>
        </p:nvSpPr>
        <p:spPr/>
        <p:txBody>
          <a:bodyPr/>
          <a:lstStyle/>
          <a:p>
            <a:fld id="{1F70390E-0383-AE4E-95C1-9B6231C9237C}" type="slidenum">
              <a:rPr lang="fr-FR" smtClean="0"/>
              <a:t>37</a:t>
            </a:fld>
            <a:endParaRPr lang="fr-FR"/>
          </a:p>
        </p:txBody>
      </p:sp>
    </p:spTree>
    <p:extLst>
      <p:ext uri="{BB962C8B-B14F-4D97-AF65-F5344CB8AC3E}">
        <p14:creationId xmlns:p14="http://schemas.microsoft.com/office/powerpoint/2010/main" val="1729280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678A74-4F73-584F-913B-25876335BE72}"/>
              </a:ext>
            </a:extLst>
          </p:cNvPr>
          <p:cNvSpPr>
            <a:spLocks noGrp="1"/>
          </p:cNvSpPr>
          <p:nvPr>
            <p:ph type="title"/>
          </p:nvPr>
        </p:nvSpPr>
        <p:spPr/>
        <p:txBody>
          <a:bodyPr/>
          <a:lstStyle/>
          <a:p>
            <a:r>
              <a:rPr lang="fr-FR" dirty="0"/>
              <a:t>Glossaire</a:t>
            </a:r>
          </a:p>
        </p:txBody>
      </p:sp>
      <p:sp>
        <p:nvSpPr>
          <p:cNvPr id="3" name="Espace réservé du contenu 2">
            <a:extLst>
              <a:ext uri="{FF2B5EF4-FFF2-40B4-BE49-F238E27FC236}">
                <a16:creationId xmlns:a16="http://schemas.microsoft.com/office/drawing/2014/main" id="{A76BCAD8-2C4B-E14F-835C-B924F252D60D}"/>
              </a:ext>
            </a:extLst>
          </p:cNvPr>
          <p:cNvSpPr>
            <a:spLocks noGrp="1"/>
          </p:cNvSpPr>
          <p:nvPr>
            <p:ph idx="1"/>
          </p:nvPr>
        </p:nvSpPr>
        <p:spPr/>
        <p:txBody>
          <a:bodyPr/>
          <a:lstStyle/>
          <a:p>
            <a:r>
              <a:rPr lang="fr-FR" dirty="0"/>
              <a:t>WHO : World </a:t>
            </a:r>
            <a:r>
              <a:rPr lang="fr-FR" dirty="0" err="1"/>
              <a:t>health</a:t>
            </a:r>
            <a:r>
              <a:rPr lang="fr-FR" dirty="0"/>
              <a:t> </a:t>
            </a:r>
            <a:r>
              <a:rPr lang="fr-FR" dirty="0" err="1"/>
              <a:t>organization</a:t>
            </a:r>
            <a:r>
              <a:rPr lang="fr-FR" dirty="0"/>
              <a:t> </a:t>
            </a:r>
          </a:p>
          <a:p>
            <a:r>
              <a:rPr lang="fr-FR" dirty="0"/>
              <a:t>OMS : Organisation mondiale de la santé</a:t>
            </a:r>
          </a:p>
          <a:p>
            <a:endParaRPr lang="fr-FR" dirty="0"/>
          </a:p>
        </p:txBody>
      </p:sp>
      <p:sp>
        <p:nvSpPr>
          <p:cNvPr id="4" name="Espace réservé du numéro de diapositive 3">
            <a:extLst>
              <a:ext uri="{FF2B5EF4-FFF2-40B4-BE49-F238E27FC236}">
                <a16:creationId xmlns:a16="http://schemas.microsoft.com/office/drawing/2014/main" id="{0F00B812-6C68-3345-9FD2-CB52BE524494}"/>
              </a:ext>
            </a:extLst>
          </p:cNvPr>
          <p:cNvSpPr>
            <a:spLocks noGrp="1"/>
          </p:cNvSpPr>
          <p:nvPr>
            <p:ph type="sldNum" sz="quarter" idx="12"/>
          </p:nvPr>
        </p:nvSpPr>
        <p:spPr/>
        <p:txBody>
          <a:bodyPr/>
          <a:lstStyle/>
          <a:p>
            <a:fld id="{1F70390E-0383-AE4E-95C1-9B6231C9237C}" type="slidenum">
              <a:rPr lang="fr-FR" smtClean="0"/>
              <a:t>38</a:t>
            </a:fld>
            <a:endParaRPr lang="fr-FR"/>
          </a:p>
        </p:txBody>
      </p:sp>
    </p:spTree>
    <p:extLst>
      <p:ext uri="{BB962C8B-B14F-4D97-AF65-F5344CB8AC3E}">
        <p14:creationId xmlns:p14="http://schemas.microsoft.com/office/powerpoint/2010/main" val="1362894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3A80CA-5B3E-814B-A492-B46F7657470E}"/>
              </a:ext>
            </a:extLst>
          </p:cNvPr>
          <p:cNvSpPr>
            <a:spLocks noGrp="1"/>
          </p:cNvSpPr>
          <p:nvPr>
            <p:ph type="title"/>
          </p:nvPr>
        </p:nvSpPr>
        <p:spPr/>
        <p:txBody>
          <a:bodyPr/>
          <a:lstStyle/>
          <a:p>
            <a:r>
              <a:rPr lang="fr-FR" dirty="0"/>
              <a:t>Références</a:t>
            </a:r>
          </a:p>
        </p:txBody>
      </p:sp>
      <p:sp>
        <p:nvSpPr>
          <p:cNvPr id="3" name="Espace réservé du contenu 2">
            <a:extLst>
              <a:ext uri="{FF2B5EF4-FFF2-40B4-BE49-F238E27FC236}">
                <a16:creationId xmlns:a16="http://schemas.microsoft.com/office/drawing/2014/main" id="{C977D9E2-7651-6B41-A50B-266E373CF6B5}"/>
              </a:ext>
            </a:extLst>
          </p:cNvPr>
          <p:cNvSpPr>
            <a:spLocks noGrp="1"/>
          </p:cNvSpPr>
          <p:nvPr>
            <p:ph idx="1"/>
          </p:nvPr>
        </p:nvSpPr>
        <p:spPr/>
        <p:txBody>
          <a:bodyPr/>
          <a:lstStyle/>
          <a:p>
            <a:r>
              <a:rPr lang="fr-FR" dirty="0"/>
              <a:t>World </a:t>
            </a:r>
            <a:r>
              <a:rPr lang="fr-FR" dirty="0" err="1"/>
              <a:t>Health</a:t>
            </a:r>
            <a:r>
              <a:rPr lang="fr-FR" dirty="0"/>
              <a:t> </a:t>
            </a:r>
            <a:r>
              <a:rPr lang="fr-FR" dirty="0" err="1"/>
              <a:t>Organization</a:t>
            </a:r>
            <a:r>
              <a:rPr lang="fr-FR" dirty="0"/>
              <a:t> Model List of Essential </a:t>
            </a:r>
            <a:r>
              <a:rPr lang="fr-FR" dirty="0" err="1"/>
              <a:t>Medicines</a:t>
            </a:r>
            <a:r>
              <a:rPr lang="fr-FR" dirty="0"/>
              <a:t> : 21st </a:t>
            </a:r>
            <a:r>
              <a:rPr lang="fr-FR" dirty="0" err="1"/>
              <a:t>list</a:t>
            </a:r>
            <a:r>
              <a:rPr lang="fr-FR" dirty="0"/>
              <a:t> 2019 Geneva: World </a:t>
            </a:r>
            <a:r>
              <a:rPr lang="fr-FR" dirty="0" err="1"/>
              <a:t>Health</a:t>
            </a:r>
            <a:r>
              <a:rPr lang="fr-FR" dirty="0"/>
              <a:t> </a:t>
            </a:r>
            <a:r>
              <a:rPr lang="fr-FR" dirty="0" err="1"/>
              <a:t>Organization</a:t>
            </a:r>
            <a:r>
              <a:rPr lang="fr-FR" dirty="0"/>
              <a:t>; 2019. Licence: CC BY-NC-SA 3.0 IGO.</a:t>
            </a:r>
          </a:p>
          <a:p>
            <a:r>
              <a:rPr lang="fr-FR" dirty="0"/>
              <a:t>Médicaments prioritaires destinés aux mères et aux enfants 2011</a:t>
            </a:r>
          </a:p>
          <a:p>
            <a:r>
              <a:rPr lang="fr-FR" dirty="0"/>
              <a:t>Liste modèle de </a:t>
            </a:r>
            <a:r>
              <a:rPr lang="fr-FR" dirty="0" err="1"/>
              <a:t>lʹOMS</a:t>
            </a:r>
            <a:r>
              <a:rPr lang="fr-FR" dirty="0"/>
              <a:t> des médicaments essentiels destinés à l’enfant 3e liste (Révision mars 2011)</a:t>
            </a:r>
          </a:p>
          <a:p>
            <a:endParaRPr lang="fr-FR" dirty="0"/>
          </a:p>
          <a:p>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14D8CF1C-4F14-624F-93A7-5A1E422C3C30}"/>
              </a:ext>
            </a:extLst>
          </p:cNvPr>
          <p:cNvSpPr>
            <a:spLocks noGrp="1"/>
          </p:cNvSpPr>
          <p:nvPr>
            <p:ph type="sldNum" sz="quarter" idx="12"/>
          </p:nvPr>
        </p:nvSpPr>
        <p:spPr/>
        <p:txBody>
          <a:bodyPr/>
          <a:lstStyle/>
          <a:p>
            <a:fld id="{1F70390E-0383-AE4E-95C1-9B6231C9237C}" type="slidenum">
              <a:rPr lang="fr-FR" smtClean="0"/>
              <a:t>39</a:t>
            </a:fld>
            <a:endParaRPr lang="fr-FR"/>
          </a:p>
        </p:txBody>
      </p:sp>
    </p:spTree>
    <p:extLst>
      <p:ext uri="{BB962C8B-B14F-4D97-AF65-F5344CB8AC3E}">
        <p14:creationId xmlns:p14="http://schemas.microsoft.com/office/powerpoint/2010/main" val="2053673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AD265-C459-5442-A525-B0A703B0EE96}"/>
              </a:ext>
            </a:extLst>
          </p:cNvPr>
          <p:cNvSpPr>
            <a:spLocks noGrp="1"/>
          </p:cNvSpPr>
          <p:nvPr>
            <p:ph type="title"/>
          </p:nvPr>
        </p:nvSpPr>
        <p:spPr/>
        <p:txBody>
          <a:bodyPr/>
          <a:lstStyle/>
          <a:p>
            <a:r>
              <a:rPr lang="fr-FR" dirty="0"/>
              <a:t>Agenda</a:t>
            </a:r>
          </a:p>
        </p:txBody>
      </p:sp>
      <p:sp>
        <p:nvSpPr>
          <p:cNvPr id="3" name="Espace réservé du contenu 2">
            <a:extLst>
              <a:ext uri="{FF2B5EF4-FFF2-40B4-BE49-F238E27FC236}">
                <a16:creationId xmlns:a16="http://schemas.microsoft.com/office/drawing/2014/main" id="{9574D885-4D0F-CC48-A497-1BF165A8CADA}"/>
              </a:ext>
            </a:extLst>
          </p:cNvPr>
          <p:cNvSpPr>
            <a:spLocks noGrp="1"/>
          </p:cNvSpPr>
          <p:nvPr>
            <p:ph idx="1"/>
          </p:nvPr>
        </p:nvSpPr>
        <p:spPr/>
        <p:txBody>
          <a:bodyPr/>
          <a:lstStyle/>
          <a:p>
            <a:r>
              <a:rPr lang="fr-FR" dirty="0"/>
              <a:t>Objectifs pédagogiques</a:t>
            </a:r>
          </a:p>
          <a:p>
            <a:r>
              <a:rPr lang="fr-FR" dirty="0">
                <a:solidFill>
                  <a:schemeClr val="accent1"/>
                </a:solidFill>
              </a:rPr>
              <a:t>Introduction</a:t>
            </a:r>
          </a:p>
          <a:p>
            <a:r>
              <a:rPr lang="fr-FR" dirty="0"/>
              <a:t>Liste de l’OMS</a:t>
            </a:r>
          </a:p>
          <a:p>
            <a:r>
              <a:rPr lang="fr-FR" dirty="0"/>
              <a:t>Exemples des Antipaludéens chez l’enfant et des solutés de réhydratation chez l’enfant</a:t>
            </a:r>
          </a:p>
          <a:p>
            <a:r>
              <a:rPr lang="fr-FR" dirty="0"/>
              <a:t>Messages à retenir</a:t>
            </a:r>
          </a:p>
          <a:p>
            <a:r>
              <a:rPr lang="fr-FR" dirty="0"/>
              <a:t>Glossaire</a:t>
            </a:r>
          </a:p>
          <a:p>
            <a:r>
              <a:rPr lang="fr-FR" dirty="0"/>
              <a:t>Références</a:t>
            </a:r>
          </a:p>
          <a:p>
            <a:pPr marL="0" indent="0">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C9C916C9-8A2D-9D43-8E81-97D33267F3EF}"/>
              </a:ext>
            </a:extLst>
          </p:cNvPr>
          <p:cNvSpPr>
            <a:spLocks noGrp="1"/>
          </p:cNvSpPr>
          <p:nvPr>
            <p:ph type="sldNum" sz="quarter" idx="12"/>
          </p:nvPr>
        </p:nvSpPr>
        <p:spPr/>
        <p:txBody>
          <a:bodyPr/>
          <a:lstStyle/>
          <a:p>
            <a:fld id="{1F70390E-0383-AE4E-95C1-9B6231C9237C}" type="slidenum">
              <a:rPr lang="fr-FR" smtClean="0"/>
              <a:t>4</a:t>
            </a:fld>
            <a:endParaRPr lang="fr-FR"/>
          </a:p>
        </p:txBody>
      </p:sp>
    </p:spTree>
    <p:extLst>
      <p:ext uri="{BB962C8B-B14F-4D97-AF65-F5344CB8AC3E}">
        <p14:creationId xmlns:p14="http://schemas.microsoft.com/office/powerpoint/2010/main" val="3769973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6C0E5D-AF5E-A44E-9B72-0FC80995E036}"/>
              </a:ext>
            </a:extLst>
          </p:cNvPr>
          <p:cNvSpPr>
            <a:spLocks noGrp="1"/>
          </p:cNvSpPr>
          <p:nvPr>
            <p:ph type="title"/>
          </p:nvPr>
        </p:nvSpPr>
        <p:spPr/>
        <p:txBody>
          <a:bodyPr/>
          <a:lstStyle/>
          <a:p>
            <a:r>
              <a:rPr lang="fr-FR" dirty="0"/>
              <a:t>Introduction, The </a:t>
            </a:r>
            <a:r>
              <a:rPr lang="fr-FR" dirty="0" err="1"/>
              <a:t>core</a:t>
            </a:r>
            <a:r>
              <a:rPr lang="fr-FR" dirty="0"/>
              <a:t> </a:t>
            </a:r>
            <a:r>
              <a:rPr lang="fr-FR" dirty="0" err="1"/>
              <a:t>list</a:t>
            </a:r>
            <a:endParaRPr lang="fr-FR" dirty="0"/>
          </a:p>
        </p:txBody>
      </p:sp>
      <p:sp>
        <p:nvSpPr>
          <p:cNvPr id="3" name="Espace réservé du contenu 2">
            <a:extLst>
              <a:ext uri="{FF2B5EF4-FFF2-40B4-BE49-F238E27FC236}">
                <a16:creationId xmlns:a16="http://schemas.microsoft.com/office/drawing/2014/main" id="{7D72468A-150F-B34F-B441-F4E30184F07A}"/>
              </a:ext>
            </a:extLst>
          </p:cNvPr>
          <p:cNvSpPr>
            <a:spLocks noGrp="1"/>
          </p:cNvSpPr>
          <p:nvPr>
            <p:ph idx="1"/>
          </p:nvPr>
        </p:nvSpPr>
        <p:spPr/>
        <p:txBody>
          <a:bodyPr/>
          <a:lstStyle/>
          <a:p>
            <a:r>
              <a:rPr lang="en-US"/>
              <a:t>The core list presents a list of minimum medicine needs for a basic health-care system, </a:t>
            </a:r>
          </a:p>
          <a:p>
            <a:r>
              <a:rPr lang="en-US"/>
              <a:t>Listing the most efficacious, safe and cost–effective medicines for priority conditions. </a:t>
            </a:r>
          </a:p>
          <a:p>
            <a:r>
              <a:rPr lang="en-US"/>
              <a:t>Priority conditions are selected on the basis of current and estimated future public health relevance, and potential for safe and cost-effective treatment.</a:t>
            </a:r>
          </a:p>
          <a:p>
            <a:endParaRPr lang="en-US"/>
          </a:p>
        </p:txBody>
      </p:sp>
      <p:sp>
        <p:nvSpPr>
          <p:cNvPr id="4" name="Espace réservé du numéro de diapositive 3">
            <a:extLst>
              <a:ext uri="{FF2B5EF4-FFF2-40B4-BE49-F238E27FC236}">
                <a16:creationId xmlns:a16="http://schemas.microsoft.com/office/drawing/2014/main" id="{C61CA398-C2D8-C743-9E96-63178DB9719D}"/>
              </a:ext>
            </a:extLst>
          </p:cNvPr>
          <p:cNvSpPr>
            <a:spLocks noGrp="1"/>
          </p:cNvSpPr>
          <p:nvPr>
            <p:ph type="sldNum" sz="quarter" idx="12"/>
          </p:nvPr>
        </p:nvSpPr>
        <p:spPr/>
        <p:txBody>
          <a:bodyPr/>
          <a:lstStyle/>
          <a:p>
            <a:fld id="{1F70390E-0383-AE4E-95C1-9B6231C9237C}" type="slidenum">
              <a:rPr lang="fr-FR" smtClean="0"/>
              <a:t>5</a:t>
            </a:fld>
            <a:endParaRPr lang="fr-FR"/>
          </a:p>
        </p:txBody>
      </p:sp>
    </p:spTree>
    <p:extLst>
      <p:ext uri="{BB962C8B-B14F-4D97-AF65-F5344CB8AC3E}">
        <p14:creationId xmlns:p14="http://schemas.microsoft.com/office/powerpoint/2010/main" val="1114197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405E88-DD38-8547-A1C9-E9393A4C9858}"/>
              </a:ext>
            </a:extLst>
          </p:cNvPr>
          <p:cNvSpPr>
            <a:spLocks noGrp="1"/>
          </p:cNvSpPr>
          <p:nvPr>
            <p:ph type="title"/>
          </p:nvPr>
        </p:nvSpPr>
        <p:spPr/>
        <p:txBody>
          <a:bodyPr/>
          <a:lstStyle/>
          <a:p>
            <a:r>
              <a:rPr lang="en-US"/>
              <a:t>Introduction, The complementary list</a:t>
            </a:r>
          </a:p>
        </p:txBody>
      </p:sp>
      <p:sp>
        <p:nvSpPr>
          <p:cNvPr id="3" name="Espace réservé du contenu 2">
            <a:extLst>
              <a:ext uri="{FF2B5EF4-FFF2-40B4-BE49-F238E27FC236}">
                <a16:creationId xmlns:a16="http://schemas.microsoft.com/office/drawing/2014/main" id="{35EEE9D9-2443-AD45-BA5F-DD65F002C47D}"/>
              </a:ext>
            </a:extLst>
          </p:cNvPr>
          <p:cNvSpPr>
            <a:spLocks noGrp="1"/>
          </p:cNvSpPr>
          <p:nvPr>
            <p:ph idx="1"/>
          </p:nvPr>
        </p:nvSpPr>
        <p:spPr/>
        <p:txBody>
          <a:bodyPr/>
          <a:lstStyle/>
          <a:p>
            <a:r>
              <a:rPr lang="en-US"/>
              <a:t>Presents essential medicines for priority diseases, for which specialized diagnostic or monitoring facilities, and/or specialist medical care, and/or specialist training are needed. </a:t>
            </a:r>
          </a:p>
          <a:p>
            <a:r>
              <a:rPr lang="en-US"/>
              <a:t>In case of doubt medicines may also be listed as complementary on the basis of consistent higher costs or less attractive cost-effectiveness in a variety of settings.</a:t>
            </a:r>
          </a:p>
          <a:p>
            <a:endParaRPr lang="en-US"/>
          </a:p>
        </p:txBody>
      </p:sp>
      <p:sp>
        <p:nvSpPr>
          <p:cNvPr id="4" name="Espace réservé du numéro de diapositive 3">
            <a:extLst>
              <a:ext uri="{FF2B5EF4-FFF2-40B4-BE49-F238E27FC236}">
                <a16:creationId xmlns:a16="http://schemas.microsoft.com/office/drawing/2014/main" id="{8A173BF1-A4C6-F448-B22D-5FFD5ED0A916}"/>
              </a:ext>
            </a:extLst>
          </p:cNvPr>
          <p:cNvSpPr>
            <a:spLocks noGrp="1"/>
          </p:cNvSpPr>
          <p:nvPr>
            <p:ph type="sldNum" sz="quarter" idx="12"/>
          </p:nvPr>
        </p:nvSpPr>
        <p:spPr/>
        <p:txBody>
          <a:bodyPr/>
          <a:lstStyle/>
          <a:p>
            <a:fld id="{1F70390E-0383-AE4E-95C1-9B6231C9237C}" type="slidenum">
              <a:rPr lang="fr-FR" smtClean="0"/>
              <a:t>6</a:t>
            </a:fld>
            <a:endParaRPr lang="fr-FR"/>
          </a:p>
        </p:txBody>
      </p:sp>
    </p:spTree>
    <p:extLst>
      <p:ext uri="{BB962C8B-B14F-4D97-AF65-F5344CB8AC3E}">
        <p14:creationId xmlns:p14="http://schemas.microsoft.com/office/powerpoint/2010/main" val="989895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846CC1-187C-F345-90E7-2E4A263565B0}"/>
              </a:ext>
            </a:extLst>
          </p:cNvPr>
          <p:cNvSpPr>
            <a:spLocks noGrp="1"/>
          </p:cNvSpPr>
          <p:nvPr>
            <p:ph type="title"/>
          </p:nvPr>
        </p:nvSpPr>
        <p:spPr/>
        <p:txBody>
          <a:bodyPr/>
          <a:lstStyle/>
          <a:p>
            <a:r>
              <a:rPr lang="fr-FR" dirty="0"/>
              <a:t>Introduction, Lecture de la liste</a:t>
            </a:r>
          </a:p>
        </p:txBody>
      </p:sp>
      <p:sp>
        <p:nvSpPr>
          <p:cNvPr id="3" name="Espace réservé du contenu 2">
            <a:extLst>
              <a:ext uri="{FF2B5EF4-FFF2-40B4-BE49-F238E27FC236}">
                <a16:creationId xmlns:a16="http://schemas.microsoft.com/office/drawing/2014/main" id="{A886F1F6-161F-FD47-ADBB-8BFD70181313}"/>
              </a:ext>
            </a:extLst>
          </p:cNvPr>
          <p:cNvSpPr>
            <a:spLocks noGrp="1"/>
          </p:cNvSpPr>
          <p:nvPr>
            <p:ph idx="1"/>
          </p:nvPr>
        </p:nvSpPr>
        <p:spPr/>
        <p:txBody>
          <a:bodyPr>
            <a:normAutofit/>
          </a:bodyPr>
          <a:lstStyle/>
          <a:p>
            <a:r>
              <a:rPr lang="en-US"/>
              <a:t>Core List: [c] symbol is placed next to an individual medicine or strength of medicine on the core list it signifies that there is a specific indication for restricting its use to children.</a:t>
            </a:r>
          </a:p>
          <a:p>
            <a:r>
              <a:rPr lang="en-US" i="1"/>
              <a:t>Complementary list: </a:t>
            </a:r>
          </a:p>
          <a:p>
            <a:pPr lvl="1"/>
            <a:r>
              <a:rPr lang="en-US" i="1"/>
              <a:t>[c]</a:t>
            </a:r>
            <a:r>
              <a:rPr lang="en-US"/>
              <a:t> symbol is placed next to an individual medicine or strength of medicine on the complementary list it signifies that the medicine(s) require(s) specialist diagnostic or monitoring facilities, and/or specialist medical care, and/or specialist training for their use in children.</a:t>
            </a:r>
          </a:p>
          <a:p>
            <a:pPr lvl="1"/>
            <a:r>
              <a:rPr lang="en-US"/>
              <a:t>(☐) is primarily intended to indicate similar clinical performance within a pharmacological class.</a:t>
            </a:r>
          </a:p>
          <a:p>
            <a:pPr lvl="1"/>
            <a:endParaRPr lang="en-US"/>
          </a:p>
          <a:p>
            <a:endParaRPr lang="en-US"/>
          </a:p>
        </p:txBody>
      </p:sp>
      <p:sp>
        <p:nvSpPr>
          <p:cNvPr id="5" name="Espace réservé du numéro de diapositive 4">
            <a:extLst>
              <a:ext uri="{FF2B5EF4-FFF2-40B4-BE49-F238E27FC236}">
                <a16:creationId xmlns:a16="http://schemas.microsoft.com/office/drawing/2014/main" id="{9ED563E6-F520-4C4F-AB6E-E7DFEE83B29F}"/>
              </a:ext>
            </a:extLst>
          </p:cNvPr>
          <p:cNvSpPr>
            <a:spLocks noGrp="1"/>
          </p:cNvSpPr>
          <p:nvPr>
            <p:ph type="sldNum" sz="quarter" idx="12"/>
          </p:nvPr>
        </p:nvSpPr>
        <p:spPr/>
        <p:txBody>
          <a:bodyPr/>
          <a:lstStyle/>
          <a:p>
            <a:fld id="{1F70390E-0383-AE4E-95C1-9B6231C9237C}" type="slidenum">
              <a:rPr lang="fr-FR" smtClean="0"/>
              <a:t>7</a:t>
            </a:fld>
            <a:endParaRPr lang="fr-FR"/>
          </a:p>
        </p:txBody>
      </p:sp>
    </p:spTree>
    <p:extLst>
      <p:ext uri="{BB962C8B-B14F-4D97-AF65-F5344CB8AC3E}">
        <p14:creationId xmlns:p14="http://schemas.microsoft.com/office/powerpoint/2010/main" val="780236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AD265-C459-5442-A525-B0A703B0EE96}"/>
              </a:ext>
            </a:extLst>
          </p:cNvPr>
          <p:cNvSpPr>
            <a:spLocks noGrp="1"/>
          </p:cNvSpPr>
          <p:nvPr>
            <p:ph type="title"/>
          </p:nvPr>
        </p:nvSpPr>
        <p:spPr/>
        <p:txBody>
          <a:bodyPr/>
          <a:lstStyle/>
          <a:p>
            <a:r>
              <a:rPr lang="fr-FR" dirty="0"/>
              <a:t>Agenda</a:t>
            </a:r>
          </a:p>
        </p:txBody>
      </p:sp>
      <p:sp>
        <p:nvSpPr>
          <p:cNvPr id="3" name="Espace réservé du contenu 2">
            <a:extLst>
              <a:ext uri="{FF2B5EF4-FFF2-40B4-BE49-F238E27FC236}">
                <a16:creationId xmlns:a16="http://schemas.microsoft.com/office/drawing/2014/main" id="{9574D885-4D0F-CC48-A497-1BF165A8CADA}"/>
              </a:ext>
            </a:extLst>
          </p:cNvPr>
          <p:cNvSpPr>
            <a:spLocks noGrp="1"/>
          </p:cNvSpPr>
          <p:nvPr>
            <p:ph idx="1"/>
          </p:nvPr>
        </p:nvSpPr>
        <p:spPr/>
        <p:txBody>
          <a:bodyPr/>
          <a:lstStyle/>
          <a:p>
            <a:r>
              <a:rPr lang="fr-FR" dirty="0"/>
              <a:t>Objectifs pédagogiques</a:t>
            </a:r>
          </a:p>
          <a:p>
            <a:r>
              <a:rPr lang="fr-FR" dirty="0"/>
              <a:t>Introduction</a:t>
            </a:r>
          </a:p>
          <a:p>
            <a:r>
              <a:rPr lang="fr-FR" dirty="0">
                <a:solidFill>
                  <a:schemeClr val="accent1"/>
                </a:solidFill>
              </a:rPr>
              <a:t>Liste de l’OMS</a:t>
            </a:r>
          </a:p>
          <a:p>
            <a:r>
              <a:rPr lang="fr-FR" dirty="0"/>
              <a:t>Exemples des Antipaludéens chez l’enfant</a:t>
            </a:r>
          </a:p>
          <a:p>
            <a:r>
              <a:rPr lang="fr-FR" dirty="0"/>
              <a:t>Exemples des solutés de réhydratation chez l’enfant</a:t>
            </a:r>
          </a:p>
          <a:p>
            <a:r>
              <a:rPr lang="fr-FR" dirty="0"/>
              <a:t>Messages à retenir</a:t>
            </a:r>
          </a:p>
          <a:p>
            <a:r>
              <a:rPr lang="fr-FR" dirty="0"/>
              <a:t>Glossaire</a:t>
            </a:r>
          </a:p>
          <a:p>
            <a:r>
              <a:rPr lang="fr-FR" dirty="0"/>
              <a:t>Références</a:t>
            </a:r>
          </a:p>
          <a:p>
            <a:pPr marL="0" indent="0">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C9C916C9-8A2D-9D43-8E81-97D33267F3EF}"/>
              </a:ext>
            </a:extLst>
          </p:cNvPr>
          <p:cNvSpPr>
            <a:spLocks noGrp="1"/>
          </p:cNvSpPr>
          <p:nvPr>
            <p:ph type="sldNum" sz="quarter" idx="12"/>
          </p:nvPr>
        </p:nvSpPr>
        <p:spPr/>
        <p:txBody>
          <a:bodyPr/>
          <a:lstStyle/>
          <a:p>
            <a:fld id="{1F70390E-0383-AE4E-95C1-9B6231C9237C}" type="slidenum">
              <a:rPr lang="fr-FR" smtClean="0"/>
              <a:t>8</a:t>
            </a:fld>
            <a:endParaRPr lang="fr-FR"/>
          </a:p>
        </p:txBody>
      </p:sp>
    </p:spTree>
    <p:extLst>
      <p:ext uri="{BB962C8B-B14F-4D97-AF65-F5344CB8AC3E}">
        <p14:creationId xmlns:p14="http://schemas.microsoft.com/office/powerpoint/2010/main" val="3531150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6E56D0-6576-7649-B658-F00CD307F058}"/>
              </a:ext>
            </a:extLst>
          </p:cNvPr>
          <p:cNvSpPr>
            <a:spLocks noGrp="1"/>
          </p:cNvSpPr>
          <p:nvPr>
            <p:ph type="title"/>
          </p:nvPr>
        </p:nvSpPr>
        <p:spPr/>
        <p:txBody>
          <a:bodyPr/>
          <a:lstStyle/>
          <a:p>
            <a:r>
              <a:rPr lang="fr-FR" dirty="0"/>
              <a:t>Model List</a:t>
            </a:r>
          </a:p>
        </p:txBody>
      </p:sp>
      <p:sp>
        <p:nvSpPr>
          <p:cNvPr id="3" name="Espace réservé du contenu 2">
            <a:extLst>
              <a:ext uri="{FF2B5EF4-FFF2-40B4-BE49-F238E27FC236}">
                <a16:creationId xmlns:a16="http://schemas.microsoft.com/office/drawing/2014/main" id="{F997C036-EE71-EF4E-8A66-6ACB61AD7753}"/>
              </a:ext>
            </a:extLst>
          </p:cNvPr>
          <p:cNvSpPr>
            <a:spLocks noGrp="1"/>
          </p:cNvSpPr>
          <p:nvPr>
            <p:ph idx="1"/>
          </p:nvPr>
        </p:nvSpPr>
        <p:spPr/>
        <p:txBody>
          <a:bodyPr/>
          <a:lstStyle/>
          <a:p>
            <a:r>
              <a:rPr lang="fr-FR" dirty="0"/>
              <a:t>21 Grandes catégories</a:t>
            </a:r>
          </a:p>
        </p:txBody>
      </p:sp>
      <p:sp>
        <p:nvSpPr>
          <p:cNvPr id="4" name="Espace réservé du numéro de diapositive 3">
            <a:extLst>
              <a:ext uri="{FF2B5EF4-FFF2-40B4-BE49-F238E27FC236}">
                <a16:creationId xmlns:a16="http://schemas.microsoft.com/office/drawing/2014/main" id="{EDB9A8F3-713B-0F46-8D43-BE984EAABF0B}"/>
              </a:ext>
            </a:extLst>
          </p:cNvPr>
          <p:cNvSpPr>
            <a:spLocks noGrp="1"/>
          </p:cNvSpPr>
          <p:nvPr>
            <p:ph type="sldNum" sz="quarter" idx="12"/>
          </p:nvPr>
        </p:nvSpPr>
        <p:spPr/>
        <p:txBody>
          <a:bodyPr/>
          <a:lstStyle/>
          <a:p>
            <a:fld id="{1F70390E-0383-AE4E-95C1-9B6231C9237C}" type="slidenum">
              <a:rPr lang="fr-FR" smtClean="0"/>
              <a:t>9</a:t>
            </a:fld>
            <a:endParaRPr lang="fr-FR"/>
          </a:p>
        </p:txBody>
      </p:sp>
    </p:spTree>
    <p:extLst>
      <p:ext uri="{BB962C8B-B14F-4D97-AF65-F5344CB8AC3E}">
        <p14:creationId xmlns:p14="http://schemas.microsoft.com/office/powerpoint/2010/main" val="297745402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1565</TotalTime>
  <Words>2044</Words>
  <Application>Microsoft Macintosh PowerPoint</Application>
  <PresentationFormat>Grand écran</PresentationFormat>
  <Paragraphs>247</Paragraphs>
  <Slides>39</Slides>
  <Notes>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39</vt:i4>
      </vt:variant>
    </vt:vector>
  </HeadingPairs>
  <TitlesOfParts>
    <vt:vector size="44" baseType="lpstr">
      <vt:lpstr>Arial</vt:lpstr>
      <vt:lpstr>Calibri</vt:lpstr>
      <vt:lpstr>Calibri Light</vt:lpstr>
      <vt:lpstr>interfaceregular</vt:lpstr>
      <vt:lpstr>Thème Office</vt:lpstr>
      <vt:lpstr>Les médicaments essentiels</vt:lpstr>
      <vt:lpstr>Agenda</vt:lpstr>
      <vt:lpstr>Objectifs pédagogiques</vt:lpstr>
      <vt:lpstr>Agenda</vt:lpstr>
      <vt:lpstr>Introduction, The core list</vt:lpstr>
      <vt:lpstr>Introduction, The complementary list</vt:lpstr>
      <vt:lpstr>Introduction, Lecture de la liste</vt:lpstr>
      <vt:lpstr>Agenda</vt:lpstr>
      <vt:lpstr>Model List</vt:lpstr>
      <vt:lpstr>2. MEDICINES FOR PAIN AND PALLIATIVE CARE</vt:lpstr>
      <vt:lpstr>3. ANTIALLERGICS AND MEDICINES USED IN ANAPHYLAXIS</vt:lpstr>
      <vt:lpstr>4. ANTIDOTES AND OTHER SUBSTANCES USED IN POISONINGS</vt:lpstr>
      <vt:lpstr>Model List, Antibiotics</vt:lpstr>
      <vt:lpstr>Model List, Antibiotics</vt:lpstr>
      <vt:lpstr>Model List, Antibiotics</vt:lpstr>
      <vt:lpstr>Access group</vt:lpstr>
      <vt:lpstr>Autres </vt:lpstr>
      <vt:lpstr>19. IMMUNOLOGICALS</vt:lpstr>
      <vt:lpstr>19. IMMUNOLOGICALS</vt:lpstr>
      <vt:lpstr>24. MEDICINES FOR MENTAL AND BEHAVIOURAL DISORDERS</vt:lpstr>
      <vt:lpstr>25. MEDICINES ACTING ON THE RESPIRATORY TRACT</vt:lpstr>
      <vt:lpstr>Présentation PowerPoint</vt:lpstr>
      <vt:lpstr>Formulations</vt:lpstr>
      <vt:lpstr>Formulations</vt:lpstr>
      <vt:lpstr>Agenda</vt:lpstr>
      <vt:lpstr>Diarrhée de l’enfant</vt:lpstr>
      <vt:lpstr>Ex : Diarrhée de l’enfant</vt:lpstr>
      <vt:lpstr>Mahalanabis  M, Choudfuri  AB, Bagchi  NG. Oral fluid therapy of cholera among Bangladesh refugees. Johns Hopkins Med J 1973;132:197–205</vt:lpstr>
      <vt:lpstr>Reduced osmolarity oral rehydration solution for treating dehydration due to diarrhoea in children: systematic review BMJ 2001; 323 https://www-bmj-com.docelec.univ-lyon1.fr/content/323/7304/81.short</vt:lpstr>
      <vt:lpstr>Présentation PowerPoint</vt:lpstr>
      <vt:lpstr>Paludisme, 6.5.3 Antimalarial medicines</vt:lpstr>
      <vt:lpstr>Paludisme</vt:lpstr>
      <vt:lpstr>Assessing antimalarial efficacy </vt:lpstr>
      <vt:lpstr>Primary outcomes</vt:lpstr>
      <vt:lpstr>Présentation PowerPoint</vt:lpstr>
      <vt:lpstr>Agenda</vt:lpstr>
      <vt:lpstr>Messages à retenir</vt:lpstr>
      <vt:lpstr>Glossaire</vt:lpstr>
      <vt:lpstr>Références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médicaments essentiels</dc:title>
  <dc:creator>behrouz kassai</dc:creator>
  <cp:lastModifiedBy>behrouz kassai</cp:lastModifiedBy>
  <cp:revision>57</cp:revision>
  <dcterms:created xsi:type="dcterms:W3CDTF">2019-09-25T11:47:46Z</dcterms:created>
  <dcterms:modified xsi:type="dcterms:W3CDTF">2019-10-08T10:57:47Z</dcterms:modified>
</cp:coreProperties>
</file>