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735" r:id="rId3"/>
    <p:sldId id="257" r:id="rId4"/>
    <p:sldId id="259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86667"/>
  </p:normalViewPr>
  <p:slideViewPr>
    <p:cSldViewPr snapToGrid="0">
      <p:cViewPr varScale="1">
        <p:scale>
          <a:sx n="109" d="100"/>
          <a:sy n="109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84891-2E97-3B40-A4F7-BC5B321363E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FE394-5D2D-3F49-BDE9-4E0C24F79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85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dirty="0"/>
              <a:t>(</a:t>
            </a:r>
            <a:r>
              <a:rPr lang="fr-FR" sz="1600" dirty="0" err="1">
                <a:latin typeface="+mn-lt"/>
              </a:rPr>
              <a:t>current</a:t>
            </a:r>
            <a:r>
              <a:rPr lang="fr-FR" sz="1600" dirty="0">
                <a:latin typeface="+mn-lt"/>
              </a:rPr>
              <a:t> </a:t>
            </a:r>
            <a:r>
              <a:rPr lang="fr-FR" sz="1600" dirty="0" err="1">
                <a:latin typeface="+mn-lt"/>
              </a:rPr>
              <a:t>account</a:t>
            </a:r>
            <a:r>
              <a:rPr lang="fr-FR" sz="1600" dirty="0">
                <a:latin typeface="+mn-lt"/>
              </a:rPr>
              <a:t> </a:t>
            </a:r>
            <a:r>
              <a:rPr lang="fr-FR" sz="1600" dirty="0" err="1">
                <a:latin typeface="+mn-lt"/>
              </a:rPr>
              <a:t>deficit</a:t>
            </a:r>
            <a:r>
              <a:rPr lang="fr-FR" sz="1600" dirty="0">
                <a:latin typeface="+mn-lt"/>
              </a:rPr>
              <a:t>- a flow and not </a:t>
            </a:r>
            <a:r>
              <a:rPr lang="fr-FR" sz="1600" dirty="0" err="1">
                <a:latin typeface="+mn-lt"/>
              </a:rPr>
              <a:t>debt</a:t>
            </a:r>
            <a:r>
              <a:rPr lang="fr-FR" sz="1600" dirty="0">
                <a:latin typeface="+mn-lt"/>
              </a:rPr>
              <a:t>- a stock) </a:t>
            </a:r>
          </a:p>
          <a:p>
            <a:r>
              <a:rPr lang="fr-FR" sz="1600" dirty="0" err="1">
                <a:latin typeface="+mn-lt"/>
              </a:rPr>
              <a:t>Since</a:t>
            </a:r>
            <a:r>
              <a:rPr lang="fr-FR" sz="1600" dirty="0">
                <a:latin typeface="+mn-lt"/>
              </a:rPr>
              <a:t> the 1970’ s, constant </a:t>
            </a:r>
            <a:r>
              <a:rPr lang="fr-FR" sz="1600" dirty="0" err="1">
                <a:latin typeface="+mn-lt"/>
              </a:rPr>
              <a:t>deterioration</a:t>
            </a:r>
            <a:r>
              <a:rPr lang="fr-FR" sz="1600" dirty="0">
                <a:latin typeface="+mn-lt"/>
              </a:rPr>
              <a:t>, </a:t>
            </a:r>
          </a:p>
          <a:p>
            <a:r>
              <a:rPr lang="fr-FR" sz="1600" dirty="0" err="1">
                <a:latin typeface="+mn-lt"/>
              </a:rPr>
              <a:t>Now</a:t>
            </a:r>
            <a:r>
              <a:rPr lang="fr-FR" sz="1600" dirty="0">
                <a:latin typeface="+mn-lt"/>
              </a:rPr>
              <a:t>: 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 $818.8 billion in 2023. The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narrowing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mostly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reflected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a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reduced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deficit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on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goods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. The 2023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deficit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was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3.0 percent of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current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-dollar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gross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domestic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product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, down </a:t>
            </a:r>
            <a:r>
              <a:rPr lang="fr-FR" sz="1600" b="0" i="0" u="none" strike="noStrike" dirty="0" err="1">
                <a:solidFill>
                  <a:srgbClr val="333333"/>
                </a:solidFill>
                <a:effectLst/>
                <a:latin typeface="+mn-lt"/>
              </a:rPr>
              <a:t>from</a:t>
            </a:r>
            <a:r>
              <a:rPr lang="fr-FR" sz="1600" b="0" i="0" u="none" strike="noStrike" dirty="0">
                <a:solidFill>
                  <a:srgbClr val="333333"/>
                </a:solidFill>
                <a:effectLst/>
                <a:latin typeface="+mn-lt"/>
              </a:rPr>
              <a:t> 3.8 percent in 2022.</a:t>
            </a:r>
            <a:endParaRPr lang="fr-FR" sz="1600" dirty="0">
              <a:latin typeface="+mn-lt"/>
            </a:endParaRPr>
          </a:p>
          <a:p>
            <a:endParaRPr lang="fr-FR" sz="1600" dirty="0">
              <a:latin typeface="+mn-lt"/>
            </a:endParaRPr>
          </a:p>
          <a:p>
            <a:r>
              <a:rPr lang="fr-FR" sz="1600" dirty="0">
                <a:latin typeface="+mn-lt"/>
              </a:rPr>
              <a:t>DEF: 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The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current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account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balance of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payments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is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a record of a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country's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international transactions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with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the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rest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of the world. The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current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account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includes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all the transactions (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other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than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those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in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financial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items)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that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involve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economic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values and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occur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between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resident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and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non-resident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</a:t>
            </a:r>
            <a:r>
              <a:rPr lang="fr-FR" sz="1600" b="0" i="0" u="none" strike="noStrike" dirty="0" err="1">
                <a:solidFill>
                  <a:srgbClr val="586179"/>
                </a:solidFill>
                <a:effectLst/>
                <a:latin typeface="+mn-lt"/>
              </a:rPr>
              <a:t>entities</a:t>
            </a:r>
            <a:r>
              <a:rPr lang="fr-FR" sz="1600" b="0" i="0" u="none" strike="noStrike" dirty="0">
                <a:solidFill>
                  <a:srgbClr val="586179"/>
                </a:solidFill>
                <a:effectLst/>
                <a:latin typeface="+mn-lt"/>
              </a:rPr>
              <a:t> (OECD)</a:t>
            </a:r>
            <a:endParaRPr lang="fr-FR" sz="1600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331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4C59D-60A3-CD82-D0A3-B61E68EFD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9DF7050-3F56-976A-B249-C3D42562DB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A0B6B41-E803-6CFF-6014-F56899DDD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600" dirty="0">
                <a:latin typeface="+mn-lt"/>
              </a:rPr>
              <a:t>https://</a:t>
            </a:r>
            <a:r>
              <a:rPr lang="fr-FR" sz="1600" dirty="0" err="1">
                <a:latin typeface="+mn-lt"/>
              </a:rPr>
              <a:t>www.ofce.sciences-po.fr</a:t>
            </a:r>
            <a:r>
              <a:rPr lang="fr-FR" sz="1600" dirty="0">
                <a:latin typeface="+mn-lt"/>
              </a:rPr>
              <a:t>/blog2024/</a:t>
            </a:r>
            <a:r>
              <a:rPr lang="fr-FR" sz="1600" dirty="0" err="1">
                <a:latin typeface="+mn-lt"/>
              </a:rPr>
              <a:t>fr</a:t>
            </a:r>
            <a:r>
              <a:rPr lang="fr-FR" sz="1600" dirty="0">
                <a:latin typeface="+mn-lt"/>
              </a:rPr>
              <a:t>/2025/20250722_EA/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B174A6-8909-8226-03DC-B2AB0FB2DE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01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 </a:t>
            </a:r>
            <a:r>
              <a:rPr lang="fr-FR" dirty="0" err="1"/>
              <a:t>deficit</a:t>
            </a:r>
            <a:r>
              <a:rPr lang="fr-FR" dirty="0"/>
              <a:t> to the </a:t>
            </a:r>
            <a:r>
              <a:rPr lang="fr-FR" dirty="0" err="1"/>
              <a:t>growing</a:t>
            </a:r>
            <a:r>
              <a:rPr lang="fr-FR" dirty="0"/>
              <a:t>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debt</a:t>
            </a:r>
            <a:r>
              <a:rPr lang="fr-FR" dirty="0"/>
              <a:t> (to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distinguished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national </a:t>
            </a:r>
            <a:r>
              <a:rPr lang="fr-FR" dirty="0" err="1"/>
              <a:t>debt</a:t>
            </a:r>
            <a:r>
              <a:rPr lang="fr-FR" dirty="0"/>
              <a:t>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includes</a:t>
            </a:r>
            <a:r>
              <a:rPr lang="fr-FR" dirty="0"/>
              <a:t> public services)</a:t>
            </a:r>
          </a:p>
          <a:p>
            <a:endParaRPr lang="fr-FR" dirty="0"/>
          </a:p>
          <a:p>
            <a:r>
              <a:rPr lang="fr-FR" dirty="0"/>
              <a:t>China </a:t>
            </a:r>
            <a:r>
              <a:rPr lang="fr-FR" dirty="0" err="1"/>
              <a:t>owned</a:t>
            </a:r>
            <a:r>
              <a:rPr lang="fr-FR" dirty="0"/>
              <a:t> as </a:t>
            </a:r>
            <a:r>
              <a:rPr lang="fr-FR" dirty="0" err="1"/>
              <a:t>much</a:t>
            </a:r>
            <a:r>
              <a:rPr lang="fr-FR" dirty="0"/>
              <a:t> as 12% of the US </a:t>
            </a:r>
            <a:r>
              <a:rPr lang="fr-FR" dirty="0" err="1"/>
              <a:t>debt</a:t>
            </a:r>
            <a:r>
              <a:rPr lang="fr-FR" dirty="0"/>
              <a:t> in 2012; as the </a:t>
            </a:r>
            <a:r>
              <a:rPr lang="fr-FR" dirty="0" err="1"/>
              <a:t>debt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in $, the US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pay</a:t>
            </a:r>
            <a:r>
              <a:rPr lang="fr-FR" dirty="0"/>
              <a:t> back China </a:t>
            </a:r>
            <a:r>
              <a:rPr lang="fr-FR" dirty="0" err="1"/>
              <a:t>directly</a:t>
            </a:r>
            <a:r>
              <a:rPr lang="fr-FR" dirty="0"/>
              <a:t> if the Fed </a:t>
            </a:r>
            <a:r>
              <a:rPr lang="fr-FR" dirty="0" err="1"/>
              <a:t>bought</a:t>
            </a:r>
            <a:r>
              <a:rPr lang="fr-FR" dirty="0"/>
              <a:t> back </a:t>
            </a:r>
            <a:r>
              <a:rPr lang="fr-FR" dirty="0" err="1"/>
              <a:t>Treasure</a:t>
            </a:r>
            <a:r>
              <a:rPr lang="fr-FR" dirty="0"/>
              <a:t> Bonds and </a:t>
            </a:r>
            <a:r>
              <a:rPr lang="fr-FR" dirty="0" err="1"/>
              <a:t>credited</a:t>
            </a:r>
            <a:r>
              <a:rPr lang="fr-FR" dirty="0"/>
              <a:t> the Bank of China. </a:t>
            </a:r>
          </a:p>
          <a:p>
            <a:r>
              <a:rPr lang="fr-FR" dirty="0" err="1"/>
              <a:t>Especially</a:t>
            </a:r>
            <a:r>
              <a:rPr lang="fr-FR" dirty="0"/>
              <a:t> in the </a:t>
            </a:r>
            <a:r>
              <a:rPr lang="fr-FR" dirty="0" err="1"/>
              <a:t>period</a:t>
            </a:r>
            <a:r>
              <a:rPr lang="fr-FR" dirty="0"/>
              <a:t> 2000-2008- </a:t>
            </a:r>
          </a:p>
          <a:p>
            <a:r>
              <a:rPr lang="fr-FR" dirty="0"/>
              <a:t>But the confidence in the $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the US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priviledge</a:t>
            </a:r>
            <a:r>
              <a:rPr lang="fr-FR" dirty="0"/>
              <a:t> of </a:t>
            </a:r>
            <a:r>
              <a:rPr lang="fr-FR" dirty="0" err="1"/>
              <a:t>paying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debt</a:t>
            </a:r>
            <a:r>
              <a:rPr lang="fr-FR" dirty="0"/>
              <a:t> in $.. It </a:t>
            </a:r>
            <a:r>
              <a:rPr lang="fr-FR" dirty="0" err="1"/>
              <a:t>could</a:t>
            </a:r>
            <a:r>
              <a:rPr lang="fr-FR" dirty="0"/>
              <a:t> change at </a:t>
            </a:r>
            <a:r>
              <a:rPr lang="fr-FR" dirty="0" err="1"/>
              <a:t>some</a:t>
            </a:r>
            <a:r>
              <a:rPr lang="fr-FR" dirty="0"/>
              <a:t> point if the </a:t>
            </a:r>
            <a:r>
              <a:rPr lang="fr-FR" dirty="0" err="1"/>
              <a:t>remnibi</a:t>
            </a:r>
            <a:r>
              <a:rPr lang="fr-FR" dirty="0"/>
              <a:t> </a:t>
            </a:r>
            <a:r>
              <a:rPr lang="fr-FR" dirty="0" err="1"/>
              <a:t>becomes</a:t>
            </a:r>
            <a:r>
              <a:rPr lang="fr-FR" dirty="0"/>
              <a:t> an International and </a:t>
            </a:r>
            <a:r>
              <a:rPr lang="fr-FR" dirty="0" err="1"/>
              <a:t>trusted</a:t>
            </a:r>
            <a:r>
              <a:rPr lang="fr-FR" dirty="0"/>
              <a:t>  </a:t>
            </a:r>
            <a:r>
              <a:rPr lang="fr-FR" dirty="0" err="1"/>
              <a:t>currency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00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China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reserves</a:t>
            </a:r>
            <a:r>
              <a:rPr lang="fr-FR" dirty="0"/>
              <a:t> have </a:t>
            </a:r>
            <a:r>
              <a:rPr lang="fr-FR" dirty="0" err="1"/>
              <a:t>massively</a:t>
            </a:r>
            <a:r>
              <a:rPr lang="fr-FR" dirty="0"/>
              <a:t> </a:t>
            </a:r>
            <a:r>
              <a:rPr lang="fr-FR" dirty="0" err="1"/>
              <a:t>increased</a:t>
            </a:r>
            <a:r>
              <a:rPr lang="fr-FR" dirty="0"/>
              <a:t> in the </a:t>
            </a:r>
            <a:r>
              <a:rPr lang="fr-FR" dirty="0" err="1"/>
              <a:t>years</a:t>
            </a:r>
            <a:r>
              <a:rPr lang="fr-FR" dirty="0"/>
              <a:t> 2000’s and have been </a:t>
            </a:r>
            <a:r>
              <a:rPr lang="fr-FR" dirty="0" err="1"/>
              <a:t>invested</a:t>
            </a:r>
            <a:r>
              <a:rPr lang="fr-FR" dirty="0"/>
              <a:t> in </a:t>
            </a:r>
            <a:r>
              <a:rPr lang="fr-FR" dirty="0" err="1"/>
              <a:t>Treasuries</a:t>
            </a:r>
            <a:r>
              <a:rPr lang="fr-FR" dirty="0"/>
              <a:t> by the Bank of China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China has the world’s largest foreign exchange reserves, which </a:t>
            </a:r>
            <a:r>
              <a:rPr lang="en-US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totalled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US$3.22 trillion in January, according to State Administration of Foreign Exchange; The dependency on foreign owners of the debt has increased over the past years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(Article, </a:t>
            </a:r>
            <a:r>
              <a:rPr lang="fr-FR" dirty="0" err="1"/>
              <a:t>Chinese</a:t>
            </a:r>
            <a:r>
              <a:rPr lang="fr-FR" dirty="0"/>
              <a:t> </a:t>
            </a:r>
            <a:r>
              <a:rPr lang="fr-FR" dirty="0" err="1"/>
              <a:t>War</a:t>
            </a:r>
            <a:r>
              <a:rPr lang="fr-FR" dirty="0"/>
              <a:t> </a:t>
            </a:r>
            <a:r>
              <a:rPr lang="fr-FR" dirty="0" err="1"/>
              <a:t>chest</a:t>
            </a:r>
            <a:r>
              <a:rPr lang="fr-FR" dirty="0"/>
              <a:t>)</a:t>
            </a:r>
          </a:p>
          <a:p>
            <a:r>
              <a:rPr lang="fr-FR" dirty="0" err="1"/>
              <a:t>Corresponding</a:t>
            </a:r>
            <a:r>
              <a:rPr lang="fr-FR" dirty="0"/>
              <a:t> to the China </a:t>
            </a:r>
            <a:r>
              <a:rPr lang="fr-FR" dirty="0" err="1"/>
              <a:t>shock</a:t>
            </a:r>
            <a:r>
              <a:rPr lang="fr-FR" dirty="0"/>
              <a:t> in the </a:t>
            </a:r>
            <a:r>
              <a:rPr lang="fr-FR" dirty="0" err="1"/>
              <a:t>years</a:t>
            </a:r>
            <a:r>
              <a:rPr lang="fr-FR" dirty="0"/>
              <a:t> 2000’s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760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err="1"/>
              <a:t>Advantages</a:t>
            </a:r>
            <a:r>
              <a:rPr lang="fr-FR" sz="1400" dirty="0"/>
              <a:t> for the US </a:t>
            </a:r>
          </a:p>
          <a:p>
            <a:pPr marL="0" indent="0">
              <a:buFontTx/>
              <a:buNone/>
            </a:pPr>
            <a:r>
              <a:rPr lang="fr-FR" sz="1400" b="1" dirty="0"/>
              <a:t>2001: China joins the WTO (</a:t>
            </a:r>
            <a:r>
              <a:rPr lang="fr-FR" sz="1400" dirty="0" err="1"/>
              <a:t>encouraged</a:t>
            </a:r>
            <a:r>
              <a:rPr lang="fr-FR" sz="1400" dirty="0"/>
              <a:t> by Bill Clinton and </a:t>
            </a:r>
            <a:r>
              <a:rPr lang="fr-FR" sz="1400" dirty="0" err="1"/>
              <a:t>liberals</a:t>
            </a:r>
            <a:r>
              <a:rPr lang="fr-FR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u="sng" dirty="0" err="1"/>
              <a:t>Advantages</a:t>
            </a:r>
            <a:r>
              <a:rPr lang="fr-FR" sz="1400" u="sng" dirty="0"/>
              <a:t> for US </a:t>
            </a:r>
            <a:r>
              <a:rPr lang="fr-FR" sz="1400" u="sng" dirty="0" err="1"/>
              <a:t>consumers</a:t>
            </a:r>
            <a:r>
              <a:rPr lang="fr-FR" sz="1400" u="sng" dirty="0"/>
              <a:t>: </a:t>
            </a:r>
            <a:r>
              <a:rPr lang="fr-FR" sz="1400" b="0" i="0" u="sng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 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we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find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that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retail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prices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faced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by US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consumers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fall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by 2%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when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China’s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market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share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in the US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increases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 by one percentage point. (https://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cepr.org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/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voxeu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/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columns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F0502020204030204" pitchFamily="34" charset="0"/>
              </a:rPr>
              <a:t>/price-effects-trade-new-evidence-us-and-implications-quantitative-trade-models); 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 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each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US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household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saw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its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annual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purchasing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power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increase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by $1,500 (+15% for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lower-income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families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);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price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of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locally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–made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products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decreased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as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well</a:t>
            </a:r>
            <a:endParaRPr lang="fr-FR" sz="1400" b="0" i="0" u="none" strike="noStrike" dirty="0">
              <a:solidFill>
                <a:srgbClr val="000000"/>
              </a:solidFill>
              <a:effectLst/>
              <a:latin typeface="Source Serif Pro" panose="020406030504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0" i="0" u="sng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Advantages</a:t>
            </a:r>
            <a:r>
              <a:rPr lang="fr-FR" sz="1400" b="0" i="0" u="sng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for China: 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more and more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competitive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,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rising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out of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poverty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Triumph of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liberalism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: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belief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that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China’s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eco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devlpt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will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lead to more </a:t>
            </a:r>
            <a:r>
              <a:rPr lang="fr-FR" sz="1400" b="0" i="0" u="none" strike="noStrike" dirty="0" err="1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democracy</a:t>
            </a:r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Source Serif Pro" panose="02040603050405020204" pitchFamily="18" charset="0"/>
              </a:rPr>
              <a:t> in China, ‘</a:t>
            </a:r>
            <a:r>
              <a:rPr lang="fr-FR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Montesquieu ‘partout où il y a du commerce, il y a des </a:t>
            </a:r>
            <a:r>
              <a:rPr lang="fr-FR" sz="1400" kern="10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moeurs</a:t>
            </a:r>
            <a:r>
              <a:rPr lang="fr-FR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douces’ Ricardo in the </a:t>
            </a:r>
            <a:r>
              <a:rPr lang="fr-FR" sz="1400" kern="10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XIXth</a:t>
            </a:r>
            <a:r>
              <a:rPr lang="fr-FR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century</a:t>
            </a:r>
            <a:endParaRPr lang="fr-F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400" kern="10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A.Minc</a:t>
            </a:r>
            <a:r>
              <a:rPr lang="fr-FR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400" u="sng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mondialisation heureuse</a:t>
            </a:r>
            <a:r>
              <a:rPr lang="fr-FR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(2000)</a:t>
            </a:r>
            <a:endParaRPr lang="fr-F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Bill Clinton (China in the WTO)</a:t>
            </a:r>
          </a:p>
          <a:p>
            <a:r>
              <a:rPr lang="en-US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Or… beggar-thy-</a:t>
            </a:r>
            <a:r>
              <a:rPr lang="en-US" sz="1400" kern="10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neighbour</a:t>
            </a:r>
            <a:r>
              <a:rPr lang="en-US" sz="1400" kern="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policy</a:t>
            </a:r>
            <a:endParaRPr lang="fr-F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194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ripple effect of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disindustrialization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job losses, decreasing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gvt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revenue, undermining public services, depressed home prices,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feeding the social malaise and antitrade sentiment, leading to the rise of populism (2016 Brexit and Trump,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back to some form of protectionism (Trump)// re-industrialization policies in the US,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Trump+Biden</a:t>
            </a:r>
            <a:r>
              <a:rPr lang="fr-FR" dirty="0">
                <a:effectLst/>
              </a:rPr>
              <a:t> 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35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Interpretation</a:t>
            </a:r>
            <a:r>
              <a:rPr lang="fr-FR" dirty="0"/>
              <a:t> of the </a:t>
            </a:r>
            <a:r>
              <a:rPr lang="fr-FR" dirty="0" err="1"/>
              <a:t>deficit</a:t>
            </a:r>
            <a:r>
              <a:rPr lang="fr-FR" dirty="0"/>
              <a:t>: - </a:t>
            </a:r>
          </a:p>
          <a:p>
            <a:pPr marL="228600" indent="-228600">
              <a:buAutoNum type="arabicParenR"/>
            </a:pPr>
            <a:r>
              <a:rPr lang="fr-FR" dirty="0"/>
              <a:t>The large </a:t>
            </a:r>
            <a:r>
              <a:rPr lang="fr-FR" dirty="0" err="1"/>
              <a:t>trade</a:t>
            </a:r>
            <a:r>
              <a:rPr lang="fr-FR" dirty="0"/>
              <a:t> </a:t>
            </a:r>
            <a:r>
              <a:rPr lang="fr-FR" dirty="0" err="1"/>
              <a:t>defiicit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mirrors</a:t>
            </a:r>
            <a:r>
              <a:rPr lang="fr-FR" dirty="0"/>
              <a:t> the </a:t>
            </a:r>
            <a:r>
              <a:rPr lang="fr-FR" dirty="0" err="1"/>
              <a:t>low</a:t>
            </a:r>
            <a:r>
              <a:rPr lang="fr-FR" dirty="0"/>
              <a:t> </a:t>
            </a:r>
            <a:r>
              <a:rPr lang="fr-FR" dirty="0" err="1"/>
              <a:t>saving</a:t>
            </a:r>
            <a:r>
              <a:rPr lang="fr-FR" dirty="0"/>
              <a:t> rate of American </a:t>
            </a:r>
            <a:r>
              <a:rPr lang="fr-FR" dirty="0" err="1"/>
              <a:t>consumers</a:t>
            </a:r>
            <a:r>
              <a:rPr lang="fr-FR" dirty="0"/>
              <a:t>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investors</a:t>
            </a:r>
            <a:r>
              <a:rPr lang="fr-FR" dirty="0"/>
              <a:t> </a:t>
            </a:r>
            <a:r>
              <a:rPr lang="fr-FR" dirty="0" err="1"/>
              <a:t>buy</a:t>
            </a:r>
            <a:r>
              <a:rPr lang="fr-FR" dirty="0"/>
              <a:t> US </a:t>
            </a:r>
            <a:r>
              <a:rPr lang="fr-FR" dirty="0" err="1"/>
              <a:t>reflects</a:t>
            </a:r>
            <a:r>
              <a:rPr lang="fr-FR" dirty="0"/>
              <a:t>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believe</a:t>
            </a:r>
            <a:r>
              <a:rPr lang="fr-FR" dirty="0"/>
              <a:t> US </a:t>
            </a:r>
            <a:r>
              <a:rPr lang="fr-FR" dirty="0" err="1"/>
              <a:t>economy</a:t>
            </a:r>
            <a:r>
              <a:rPr lang="fr-FR" dirty="0"/>
              <a:t> </a:t>
            </a:r>
            <a:r>
              <a:rPr lang="fr-FR" dirty="0" err="1"/>
              <a:t>healthy</a:t>
            </a:r>
            <a:r>
              <a:rPr lang="fr-FR" dirty="0"/>
              <a:t> and </a:t>
            </a:r>
            <a:r>
              <a:rPr lang="fr-FR" dirty="0" err="1"/>
              <a:t>safe</a:t>
            </a:r>
            <a:r>
              <a:rPr lang="fr-FR" dirty="0"/>
              <a:t> to </a:t>
            </a:r>
            <a:r>
              <a:rPr lang="fr-FR" dirty="0" err="1"/>
              <a:t>invest</a:t>
            </a:r>
            <a:endParaRPr lang="fr-FR" sz="1200" b="0" dirty="0"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arenR"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Germany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‘Germany must fix its over-reliance on China as its biggest trading partner’</a:t>
            </a:r>
            <a:r>
              <a:rPr lang="fr-FR" dirty="0">
                <a:effectLst/>
              </a:rPr>
              <a:t> ‘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only way forward for Germany is to invest heavily in infrastructure, research &amp; development (R&amp;D), and more efficient state operations to help companies transform themselves and stay competitive globally. To finance this, greater reliance on debt is unavoidable’. ’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This will attract greater investment from abroad, which will be crucial for Germany and its EU counterparts’ (https://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theconversation.com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/germanys-economy-must-be-fixed-here-are-three-top-priorities-221464) (attention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débat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957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400" dirty="0" err="1"/>
              <a:t>It’s</a:t>
            </a:r>
            <a:r>
              <a:rPr lang="fr-FR" sz="1400" dirty="0"/>
              <a:t> a </a:t>
            </a:r>
            <a:r>
              <a:rPr lang="fr-FR" sz="1400" dirty="0" err="1"/>
              <a:t>political</a:t>
            </a:r>
            <a:r>
              <a:rPr lang="fr-FR" sz="1400" dirty="0"/>
              <a:t> issue: </a:t>
            </a:r>
            <a:r>
              <a:rPr lang="fr-FR" sz="1400" dirty="0" err="1"/>
              <a:t>trade</a:t>
            </a:r>
            <a:r>
              <a:rPr lang="fr-FR" sz="1400" dirty="0"/>
              <a:t> </a:t>
            </a:r>
            <a:r>
              <a:rPr lang="fr-FR" sz="1400" dirty="0" err="1"/>
              <a:t>war</a:t>
            </a:r>
            <a:r>
              <a:rPr lang="fr-FR" sz="1400" dirty="0"/>
              <a:t>? Back to </a:t>
            </a:r>
            <a:r>
              <a:rPr lang="fr-FR" sz="1400" dirty="0" err="1"/>
              <a:t>protectionism</a:t>
            </a:r>
            <a:r>
              <a:rPr lang="fr-FR" sz="1400" dirty="0"/>
              <a:t> ? 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www.theguardian.com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/global-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/2025/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jul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/16/trust-in-the-us-is-eroding-the-question-isnt-if-the-dollar-will-lose-supremacy-its-when</a:t>
            </a:r>
            <a:r>
              <a:rPr lang="fr-FR" sz="1400" dirty="0">
                <a:effectLst/>
              </a:rPr>
              <a:t> </a:t>
            </a:r>
            <a:endParaRPr lang="fr-FR" sz="1400" dirty="0"/>
          </a:p>
          <a:p>
            <a:endParaRPr lang="fr-FR" sz="14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FE394-5D2D-3F49-BDE9-4E0C24F79D2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376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1FC1FD-DFB7-B6F8-0714-E7BAE5705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B00219-9FF6-8CBD-C36F-E0CAB0521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AE0202-4161-AD88-3C77-4929DA7CC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84007D-00E5-9745-BABE-DD4B95B8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04D787-1BE4-321B-D592-9A3785CD3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14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8869D6-38A9-271D-B4A2-5604EF847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F81600-EA84-2DC7-0AAC-08125EFFC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378137-3945-B501-FF3D-4CCEE291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550E-20DD-79D6-5BD4-97952BB2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B12755-F4E2-1043-E9D9-ABCC5E20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12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A5CEB45-9F30-4203-C2E6-E8B661317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EA9508-336F-F312-6C31-843384A554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A0BC77-7343-C1D0-CEFF-04660132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934A54-1768-5D0D-4BFB-E28DCD42C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3C4564-86CF-7081-E97B-D229BBAE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2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6CBA1E-4F5F-948B-D530-9224B5C1A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E66785-2A65-A959-9625-C8C08C8B5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312094-5C9C-426A-128E-EA2B9413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96BF7D-BCA5-E30F-0C01-AB2345D8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C64EA-A72B-39D2-0C52-EF3A3F75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40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9FB19-228F-E549-9993-98AE875BE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7D1D87-A704-FD85-9391-D98CA7335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9FAC9B-4DB4-D168-C720-5C6FEE643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B2EE4B-1A11-FDEA-7CD8-7752A26F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2DDED4-80DD-A76F-BF40-05788DE9B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46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AA896-BA76-8A78-0B6C-C1FD64473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101F32-6974-C399-3CCC-EC6C5722F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612382-0B67-AD00-AD9A-93952F0FC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0DC416-502F-5721-FEF9-07E1C9729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F689CA-8E38-2454-3EFF-057E79C5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A08B80-9FA1-509F-3AB4-5B5F572C7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74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7EE4A-F2E2-8433-1C6E-DD034353F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C3A2C-5780-C49C-2F15-6B0D83FC2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60FCC1-7908-F2A0-FADC-6AB3A88AD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1FC10B-C10B-FFFF-2035-C5B656D870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C49A02-554C-780B-C843-A70AA41E37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03943C-2B91-6833-8181-37A1AD23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CC32BB-5318-7A62-2860-4A97B9E15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FC9FB6-18EF-522C-E3D1-AE7D0AE5F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15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88231C-6205-CFD7-9BC7-EB8B45E80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05AB9A-792C-3FFD-3CB0-08B6BBCB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468F6D1-1C89-4073-EAAA-DCAF2C83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A563C4-6185-BEBA-1F24-4A5C4E9A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72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C317B6A-289B-AD44-B849-BFCB3D02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BFE111B-AF3E-FAF8-3322-BF5D9ECA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F07338-24DF-63FE-FA5A-11906D49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28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FCE86-77D9-21D5-4D89-EAED9E83B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B84B0C-184D-8FB9-5CC0-17B5EFB16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11AAD2-03C7-0DDA-AE7A-72A94A06A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1C6C9C-6A37-5E9D-B548-1E4FB7EB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348C95-A9D1-16C7-379D-1276B52D3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E48653-49D4-C928-E783-2ED1359F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57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0505-2496-F7DC-4B6E-F0D61121F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FCC7B9-B6CC-A7A8-97EA-DB21275A5A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CB66AF-F38B-CF1B-ED7D-3A7CDBD5E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29D3E6-9695-5CB0-DE99-73C938DA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A512ED-FB38-6F3A-E533-F52A65DC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565344-8699-7991-3641-52A93BF8F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425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7DDF2A-FEC3-761F-1D3A-5C2CAD6DF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E19EBD-443E-8C37-7BA2-4B6E9C0BA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22697E-2F02-F5ED-5874-7C2E69CED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3CD26-E61E-FF42-B48A-2491D6B16251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F5480E-C42A-5A49-6320-5D937762B3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BDFA6F-D9A6-5406-5698-925749C71E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71347-AB1C-DA4C-9A33-EBD315FC7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77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ata.worldbank.org/indicator/BN.GSR.MRCH.CD?locations=U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worldbank.org/indicator/BN.CAB.XOKA.C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video/principle-advantage-David-Ricardo/-20550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reJlZGd1c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t1mWp2qp7A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57301E-034F-8208-4341-EDC46C99E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"/>
            <a:ext cx="4064000" cy="612774"/>
          </a:xfrm>
        </p:spPr>
        <p:txBody>
          <a:bodyPr>
            <a:normAutofit fontScale="90000"/>
          </a:bodyPr>
          <a:lstStyle/>
          <a:p>
            <a:r>
              <a:rPr lang="fr-FR" sz="2400" dirty="0"/>
              <a:t>US </a:t>
            </a:r>
            <a:r>
              <a:rPr lang="fr-FR" sz="2400" dirty="0" err="1"/>
              <a:t>current</a:t>
            </a:r>
            <a:r>
              <a:rPr lang="fr-FR" sz="2400" dirty="0"/>
              <a:t> </a:t>
            </a:r>
            <a:r>
              <a:rPr lang="fr-FR" sz="2400" dirty="0" err="1"/>
              <a:t>account</a:t>
            </a:r>
            <a:r>
              <a:rPr lang="fr-FR" sz="2400" dirty="0"/>
              <a:t> </a:t>
            </a:r>
            <a:r>
              <a:rPr lang="fr-FR" sz="2400" dirty="0" err="1"/>
              <a:t>deficit</a:t>
            </a:r>
            <a:r>
              <a:rPr lang="fr-FR" sz="2400" dirty="0"/>
              <a:t>: </a:t>
            </a:r>
            <a:r>
              <a:rPr lang="fr-FR" sz="2400" dirty="0" err="1"/>
              <a:t>should</a:t>
            </a:r>
            <a:r>
              <a:rPr lang="fr-FR" sz="2400" dirty="0"/>
              <a:t> </a:t>
            </a:r>
            <a:r>
              <a:rPr lang="fr-FR" sz="2400" dirty="0" err="1"/>
              <a:t>we</a:t>
            </a:r>
            <a:r>
              <a:rPr lang="fr-FR" sz="2400" dirty="0"/>
              <a:t> </a:t>
            </a:r>
            <a:r>
              <a:rPr lang="fr-FR" sz="2400" dirty="0" err="1"/>
              <a:t>worry</a:t>
            </a:r>
            <a:r>
              <a:rPr lang="fr-FR" sz="2400" dirty="0"/>
              <a:t>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081" y="472967"/>
            <a:ext cx="10244919" cy="5190854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Ø"/>
            </a:pPr>
            <a:r>
              <a:rPr lang="fr-FR" dirty="0" err="1"/>
              <a:t>Reminder</a:t>
            </a:r>
            <a:r>
              <a:rPr lang="fr-FR" dirty="0"/>
              <a:t> </a:t>
            </a:r>
            <a:r>
              <a:rPr lang="fr-FR" dirty="0" err="1"/>
              <a:t>definition</a:t>
            </a: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F569F8D-8DBB-BBD1-EA60-5C975F10C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59" y="1564217"/>
            <a:ext cx="7690944" cy="46001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4D1E50-22B1-1C1C-A1B3-48E88B7C4C12}"/>
              </a:ext>
            </a:extLst>
          </p:cNvPr>
          <p:cNvSpPr txBox="1"/>
          <p:nvPr/>
        </p:nvSpPr>
        <p:spPr>
          <a:xfrm>
            <a:off x="4065220" y="839449"/>
            <a:ext cx="797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4"/>
              </a:rPr>
              <a:t>https://data.worldbank.org/indicator/BN.GSR.MRCH.CD?locations=US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751615-129E-F373-DACB-566AB34156EA}"/>
              </a:ext>
            </a:extLst>
          </p:cNvPr>
          <p:cNvSpPr txBox="1"/>
          <p:nvPr/>
        </p:nvSpPr>
        <p:spPr>
          <a:xfrm>
            <a:off x="8428383" y="6891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ABD908-3832-1A95-5198-D5FD41FA60FC}"/>
              </a:ext>
            </a:extLst>
          </p:cNvPr>
          <p:cNvSpPr txBox="1"/>
          <p:nvPr/>
        </p:nvSpPr>
        <p:spPr>
          <a:xfrm>
            <a:off x="9016641" y="3131196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2025: 3,9% GDP (3.8%in 2022)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5641284-A268-8FC2-AEDC-1A5EA6DCF127}"/>
              </a:ext>
            </a:extLst>
          </p:cNvPr>
          <p:cNvSpPr txBox="1"/>
          <p:nvPr/>
        </p:nvSpPr>
        <p:spPr>
          <a:xfrm>
            <a:off x="8689733" y="2429567"/>
            <a:ext cx="3385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Current</a:t>
            </a:r>
            <a:r>
              <a:rPr lang="fr-FR" dirty="0"/>
              <a:t> (2024) US </a:t>
            </a:r>
            <a:r>
              <a:rPr lang="fr-FR" dirty="0" err="1"/>
              <a:t>deficit</a:t>
            </a:r>
            <a:r>
              <a:rPr lang="fr-FR" dirty="0"/>
              <a:t>: 1130 B$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E7D97F5-C52F-AAB2-4E79-8A39628E1790}"/>
              </a:ext>
            </a:extLst>
          </p:cNvPr>
          <p:cNvSpPr txBox="1"/>
          <p:nvPr/>
        </p:nvSpPr>
        <p:spPr>
          <a:xfrm>
            <a:off x="1422401" y="6350000"/>
            <a:ext cx="9590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https://</a:t>
            </a:r>
            <a:r>
              <a:rPr lang="fr-FR" dirty="0" err="1"/>
              <a:t>www.reuters.com</a:t>
            </a:r>
            <a:r>
              <a:rPr lang="fr-FR" dirty="0"/>
              <a:t>/business/us-current-account-surges-record-high-first-quarter-2025-06-24/</a:t>
            </a:r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B58A4D0-809B-F363-3688-1A2C08682778}"/>
              </a:ext>
            </a:extLst>
          </p:cNvPr>
          <p:cNvSpPr txBox="1"/>
          <p:nvPr/>
        </p:nvSpPr>
        <p:spPr>
          <a:xfrm>
            <a:off x="9110133" y="237067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F740813E-1951-02B4-AB7C-4205455722EF}"/>
              </a:ext>
            </a:extLst>
          </p:cNvPr>
          <p:cNvSpPr txBox="1">
            <a:spLocks noChangeArrowheads="1"/>
          </p:cNvSpPr>
          <p:nvPr/>
        </p:nvSpPr>
        <p:spPr>
          <a:xfrm>
            <a:off x="6333065" y="0"/>
            <a:ext cx="5875865" cy="538777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dirty="0">
                <a:solidFill>
                  <a:schemeClr val="bg1"/>
                </a:solidFill>
                <a:latin typeface="Arial" charset="0"/>
              </a:rPr>
              <a:t>2000-2024</a:t>
            </a:r>
          </a:p>
        </p:txBody>
      </p:sp>
    </p:spTree>
    <p:extLst>
      <p:ext uri="{BB962C8B-B14F-4D97-AF65-F5344CB8AC3E}">
        <p14:creationId xmlns:p14="http://schemas.microsoft.com/office/powerpoint/2010/main" val="390042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47131-E472-2D4A-D20C-A89E79531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A2D36B6D-DF5E-595A-DE22-76CA58A8C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081" y="472967"/>
            <a:ext cx="10244919" cy="5190854"/>
          </a:xfrm>
        </p:spPr>
        <p:txBody>
          <a:bodyPr/>
          <a:lstStyle/>
          <a:p>
            <a:pPr algn="l"/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FA66673-8225-50BB-EA4D-632F761E0ADA}"/>
              </a:ext>
            </a:extLst>
          </p:cNvPr>
          <p:cNvSpPr txBox="1"/>
          <p:nvPr/>
        </p:nvSpPr>
        <p:spPr>
          <a:xfrm>
            <a:off x="8428383" y="6891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6F3C761-FEC3-55E5-BB5A-30A961E32C9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9668"/>
          <a:stretch>
            <a:fillRect/>
          </a:stretch>
        </p:blipFill>
        <p:spPr>
          <a:xfrm>
            <a:off x="1524000" y="1637848"/>
            <a:ext cx="9144000" cy="3162753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4EB88F7-4DAA-099D-060B-8369BEF6E575}"/>
              </a:ext>
            </a:extLst>
          </p:cNvPr>
          <p:cNvSpPr txBox="1"/>
          <p:nvPr/>
        </p:nvSpPr>
        <p:spPr>
          <a:xfrm>
            <a:off x="1666067" y="643467"/>
            <a:ext cx="7613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balances 2024: China, Germany, US, France</a:t>
            </a:r>
          </a:p>
          <a:p>
            <a:pPr algn="ctr"/>
            <a:r>
              <a:rPr lang="fr-FR" sz="1600" dirty="0"/>
              <a:t>(in percentage of GDP)</a:t>
            </a:r>
          </a:p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F88706B-4C02-C060-8291-A88A1CDDBDB1}"/>
              </a:ext>
            </a:extLst>
          </p:cNvPr>
          <p:cNvSpPr txBox="1"/>
          <p:nvPr/>
        </p:nvSpPr>
        <p:spPr>
          <a:xfrm>
            <a:off x="135469" y="5825067"/>
            <a:ext cx="44475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2024: Germany runs a surplus of 5,7% of GDP</a:t>
            </a:r>
          </a:p>
          <a:p>
            <a:r>
              <a:rPr lang="fr-FR" dirty="0"/>
              <a:t>China 2,3% of GDP</a:t>
            </a:r>
          </a:p>
          <a:p>
            <a:r>
              <a:rPr lang="fr-FR" dirty="0"/>
              <a:t>France : 0,3%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981B8FA-66F3-EA99-C677-EF82E572FCC6}"/>
              </a:ext>
            </a:extLst>
          </p:cNvPr>
          <p:cNvSpPr txBox="1"/>
          <p:nvPr/>
        </p:nvSpPr>
        <p:spPr>
          <a:xfrm>
            <a:off x="7332135" y="6299201"/>
            <a:ext cx="335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2024: The US run a </a:t>
            </a:r>
            <a:r>
              <a:rPr lang="fr-FR" dirty="0" err="1"/>
              <a:t>deficit</a:t>
            </a:r>
            <a:r>
              <a:rPr lang="fr-FR" dirty="0"/>
              <a:t> of 3.9%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A5851BBB-9B6C-932A-D7D8-112B59B463BA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Comparison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China, Germany, France</a:t>
            </a:r>
          </a:p>
        </p:txBody>
      </p:sp>
    </p:spTree>
    <p:extLst>
      <p:ext uri="{BB962C8B-B14F-4D97-AF65-F5344CB8AC3E}">
        <p14:creationId xmlns:p14="http://schemas.microsoft.com/office/powerpoint/2010/main" val="305288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4842" y="436307"/>
            <a:ext cx="9875008" cy="6578642"/>
          </a:xfrm>
        </p:spPr>
        <p:txBody>
          <a:bodyPr>
            <a:normAutofit lnSpcReduction="10000"/>
          </a:bodyPr>
          <a:lstStyle/>
          <a:p>
            <a:pPr algn="l"/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countries</a:t>
            </a:r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algn="l"/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marL="342900" indent="-342900" algn="l">
              <a:buFont typeface="Wingdings" pitchFamily="2" charset="2"/>
              <a:buChar char="Ø"/>
            </a:pPr>
            <a:endParaRPr lang="fr-FR" dirty="0"/>
          </a:p>
          <a:p>
            <a:pPr algn="l"/>
            <a:endParaRPr lang="fr-FR" dirty="0">
              <a:hlinkClick r:id="rId3"/>
            </a:endParaRPr>
          </a:p>
          <a:p>
            <a:pPr algn="l"/>
            <a:endParaRPr lang="fr-FR" dirty="0">
              <a:hlinkClick r:id="rId3"/>
            </a:endParaRPr>
          </a:p>
          <a:p>
            <a:pPr algn="l"/>
            <a:endParaRPr lang="fr-FR" dirty="0">
              <a:hlinkClick r:id="rId3"/>
            </a:endParaRPr>
          </a:p>
          <a:p>
            <a:pPr algn="l"/>
            <a:endParaRPr lang="fr-FR" dirty="0">
              <a:hlinkClick r:id="rId3"/>
            </a:endParaRPr>
          </a:p>
          <a:p>
            <a:pPr algn="l"/>
            <a:endParaRPr lang="fr-FR" dirty="0">
              <a:hlinkClick r:id="rId3"/>
            </a:endParaRPr>
          </a:p>
          <a:p>
            <a:pPr algn="l"/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</a:t>
            </a:r>
            <a:r>
              <a:rPr lang="fr-FR" dirty="0" err="1"/>
              <a:t>deficit</a:t>
            </a:r>
            <a:r>
              <a:rPr lang="fr-FR" dirty="0"/>
              <a:t> to the </a:t>
            </a:r>
            <a:r>
              <a:rPr lang="fr-FR" dirty="0" err="1">
                <a:solidFill>
                  <a:srgbClr val="FF0000"/>
                </a:solidFill>
              </a:rPr>
              <a:t>foreign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debt</a:t>
            </a:r>
            <a:endParaRPr lang="fr-FR" dirty="0">
              <a:solidFill>
                <a:srgbClr val="FF0000"/>
              </a:solidFill>
            </a:endParaRPr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6D7C650-F5A0-6D1B-04CE-0C27E4493925}"/>
              </a:ext>
            </a:extLst>
          </p:cNvPr>
          <p:cNvSpPr txBox="1"/>
          <p:nvPr/>
        </p:nvSpPr>
        <p:spPr>
          <a:xfrm>
            <a:off x="6460434" y="5634834"/>
            <a:ext cx="5707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linkClick r:id="rId3"/>
              </a:rPr>
              <a:t>https://data.worldbank.org/indicator/BN.CAB.XOKA.GD.ZS.</a:t>
            </a:r>
            <a:endParaRPr lang="fr-FR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BCB5F26-BF2C-23DF-CB64-A8B387303456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Current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accounts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worldwide</a:t>
            </a:r>
            <a:endParaRPr lang="fr-FR" sz="20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DD6C739-65D4-0F65-4611-D8FA34390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9799" y="1185333"/>
            <a:ext cx="6443133" cy="430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20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93683"/>
            <a:ext cx="9144000" cy="5749158"/>
          </a:xfrm>
        </p:spPr>
        <p:txBody>
          <a:bodyPr/>
          <a:lstStyle/>
          <a:p>
            <a:pPr algn="l"/>
            <a:endParaRPr lang="fr-FR" dirty="0"/>
          </a:p>
          <a:p>
            <a:pPr algn="l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CCD32E-D6C8-4552-FCC6-50B6AAA1C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26019"/>
            <a:ext cx="5527343" cy="4068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50411F0-FD3D-799E-A43A-C24B8BE70901}"/>
              </a:ext>
            </a:extLst>
          </p:cNvPr>
          <p:cNvSpPr txBox="1"/>
          <p:nvPr/>
        </p:nvSpPr>
        <p:spPr>
          <a:xfrm>
            <a:off x="204718" y="247855"/>
            <a:ext cx="4270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/>
              <a:t>The US </a:t>
            </a:r>
            <a:r>
              <a:rPr lang="fr-FR" sz="2400" dirty="0" err="1"/>
              <a:t>deficit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largely</a:t>
            </a:r>
            <a:r>
              <a:rPr lang="fr-FR" sz="2400" dirty="0"/>
              <a:t> </a:t>
            </a:r>
            <a:r>
              <a:rPr lang="fr-FR" sz="2400" dirty="0" err="1"/>
              <a:t>financed</a:t>
            </a:r>
            <a:r>
              <a:rPr lang="fr-FR" sz="2400" dirty="0"/>
              <a:t> by </a:t>
            </a:r>
            <a:r>
              <a:rPr lang="fr-FR" sz="2400" dirty="0" err="1"/>
              <a:t>Treasure</a:t>
            </a:r>
            <a:r>
              <a:rPr lang="fr-FR" sz="2400" dirty="0"/>
              <a:t> bonds </a:t>
            </a:r>
            <a:r>
              <a:rPr lang="fr-FR" sz="2400" dirty="0" err="1"/>
              <a:t>held</a:t>
            </a:r>
            <a:r>
              <a:rPr lang="fr-FR" sz="2400" dirty="0"/>
              <a:t> by China  (</a:t>
            </a:r>
            <a:r>
              <a:rPr lang="fr-FR" sz="2400" dirty="0" err="1"/>
              <a:t>until</a:t>
            </a:r>
            <a:r>
              <a:rPr lang="fr-FR" sz="2400" dirty="0"/>
              <a:t> </a:t>
            </a:r>
            <a:r>
              <a:rPr lang="fr-FR" sz="2400" dirty="0" err="1"/>
              <a:t>its</a:t>
            </a:r>
            <a:r>
              <a:rPr lang="fr-FR" sz="2400" dirty="0"/>
              <a:t> </a:t>
            </a:r>
            <a:r>
              <a:rPr lang="fr-FR" sz="2400" dirty="0" err="1"/>
              <a:t>peak</a:t>
            </a:r>
            <a:r>
              <a:rPr lang="fr-FR" sz="2400" dirty="0"/>
              <a:t> in 2014)</a:t>
            </a:r>
          </a:p>
        </p:txBody>
      </p:sp>
      <p:pic>
        <p:nvPicPr>
          <p:cNvPr id="6" name="Picture 5" descr="digest20052_ferguson">
            <a:extLst>
              <a:ext uri="{FF2B5EF4-FFF2-40B4-BE49-F238E27FC236}">
                <a16:creationId xmlns:a16="http://schemas.microsoft.com/office/drawing/2014/main" id="{428F7C9A-BD13-FBCC-FBD2-4A8ED60E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685" y="2511188"/>
            <a:ext cx="3034352" cy="3805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8B6936E5-763F-C36D-30FB-774118639664}"/>
              </a:ext>
            </a:extLst>
          </p:cNvPr>
          <p:cNvSpPr txBox="1"/>
          <p:nvPr/>
        </p:nvSpPr>
        <p:spPr>
          <a:xfrm>
            <a:off x="267534" y="6506259"/>
            <a:ext cx="11630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See</a:t>
            </a:r>
            <a:r>
              <a:rPr lang="fr-FR" dirty="0"/>
              <a:t> article ‘</a:t>
            </a:r>
            <a:r>
              <a:rPr lang="fr-FR" dirty="0" err="1"/>
              <a:t>China’s</a:t>
            </a:r>
            <a:r>
              <a:rPr lang="fr-FR" dirty="0"/>
              <a:t> </a:t>
            </a:r>
            <a:r>
              <a:rPr lang="fr-FR" dirty="0" err="1"/>
              <a:t>war</a:t>
            </a:r>
            <a:r>
              <a:rPr lang="fr-FR" dirty="0"/>
              <a:t> </a:t>
            </a:r>
            <a:r>
              <a:rPr lang="fr-FR" dirty="0" err="1"/>
              <a:t>chest</a:t>
            </a:r>
            <a:r>
              <a:rPr lang="fr-FR" dirty="0"/>
              <a:t>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What’s the state of China’s US$3 trillion forex reserves war chest, and where is it invested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09848B7-8F92-3E53-A720-6F17C422BC5A}"/>
              </a:ext>
            </a:extLst>
          </p:cNvPr>
          <p:cNvSpPr txBox="1"/>
          <p:nvPr/>
        </p:nvSpPr>
        <p:spPr>
          <a:xfrm>
            <a:off x="2239617" y="6016489"/>
            <a:ext cx="25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China’s</a:t>
            </a:r>
            <a:r>
              <a:rPr lang="fr-FR" b="1" dirty="0"/>
              <a:t> </a:t>
            </a:r>
            <a:r>
              <a:rPr lang="fr-FR" b="1" dirty="0" err="1"/>
              <a:t>currency</a:t>
            </a:r>
            <a:r>
              <a:rPr lang="fr-FR" b="1" dirty="0"/>
              <a:t> </a:t>
            </a:r>
            <a:r>
              <a:rPr lang="fr-FR" b="1" dirty="0" err="1"/>
              <a:t>reserves</a:t>
            </a:r>
            <a:endParaRPr lang="fr-FR" b="1" dirty="0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2752EA22-937D-0B9D-6248-D8616B2131E7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Who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finances US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deficit</a:t>
            </a:r>
            <a:endParaRPr lang="fr-FR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05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93683"/>
            <a:ext cx="9144000" cy="4564117"/>
          </a:xfrm>
        </p:spPr>
        <p:txBody>
          <a:bodyPr/>
          <a:lstStyle/>
          <a:p>
            <a:pPr algn="l"/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282BAB-6B4C-6085-8142-F1B297D0B248}"/>
              </a:ext>
            </a:extLst>
          </p:cNvPr>
          <p:cNvSpPr txBox="1"/>
          <p:nvPr/>
        </p:nvSpPr>
        <p:spPr>
          <a:xfrm>
            <a:off x="725214" y="1313796"/>
            <a:ext cx="994278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 err="1"/>
              <a:t>Explanations</a:t>
            </a:r>
            <a:r>
              <a:rPr lang="fr-FR" sz="2400" dirty="0"/>
              <a:t>: massive imports of </a:t>
            </a:r>
            <a:r>
              <a:rPr lang="fr-FR" sz="2400" dirty="0" err="1"/>
              <a:t>goods</a:t>
            </a:r>
            <a:r>
              <a:rPr lang="fr-FR" sz="2400" dirty="0"/>
              <a:t> </a:t>
            </a:r>
            <a:r>
              <a:rPr lang="fr-FR" sz="2400" dirty="0" err="1"/>
              <a:t>from</a:t>
            </a:r>
            <a:r>
              <a:rPr lang="fr-FR" sz="2400" dirty="0"/>
              <a:t> China in the 2000’s (China joins WTO in 2001)</a:t>
            </a:r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u="sng" dirty="0" err="1"/>
              <a:t>Advantages</a:t>
            </a:r>
            <a:r>
              <a:rPr lang="fr-FR" u="sng" dirty="0"/>
              <a:t> for the US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b="1" dirty="0"/>
              <a:t>Cheap </a:t>
            </a:r>
            <a:r>
              <a:rPr lang="fr-FR" b="1" dirty="0" err="1"/>
              <a:t>goods</a:t>
            </a:r>
            <a:r>
              <a:rPr lang="fr-FR" b="1" dirty="0"/>
              <a:t> </a:t>
            </a:r>
            <a:r>
              <a:rPr lang="fr-FR" b="1" dirty="0" err="1"/>
              <a:t>from</a:t>
            </a:r>
            <a:r>
              <a:rPr lang="fr-FR" b="1" dirty="0"/>
              <a:t> China </a:t>
            </a:r>
            <a:r>
              <a:rPr lang="fr-FR" dirty="0"/>
              <a:t>for US </a:t>
            </a:r>
            <a:r>
              <a:rPr lang="fr-FR" dirty="0" err="1"/>
              <a:t>consumers</a:t>
            </a:r>
            <a:r>
              <a:rPr lang="fr-FR" dirty="0"/>
              <a:t> (</a:t>
            </a:r>
            <a:r>
              <a:rPr lang="fr-FR" dirty="0" err="1"/>
              <a:t>furniture</a:t>
            </a:r>
            <a:r>
              <a:rPr lang="fr-FR" dirty="0"/>
              <a:t>, </a:t>
            </a:r>
            <a:r>
              <a:rPr lang="fr-FR" dirty="0" err="1"/>
              <a:t>toys</a:t>
            </a:r>
            <a:r>
              <a:rPr lang="fr-FR" dirty="0"/>
              <a:t>, </a:t>
            </a:r>
            <a:r>
              <a:rPr lang="fr-FR" dirty="0" err="1"/>
              <a:t>machinery</a:t>
            </a:r>
            <a:r>
              <a:rPr lang="fr-FR" dirty="0"/>
              <a:t>, </a:t>
            </a:r>
            <a:r>
              <a:rPr lang="fr-FR" dirty="0" err="1"/>
              <a:t>electronics</a:t>
            </a:r>
            <a:r>
              <a:rPr lang="fr-FR" dirty="0"/>
              <a:t>), more </a:t>
            </a:r>
            <a:r>
              <a:rPr lang="fr-FR" dirty="0" err="1"/>
              <a:t>variety</a:t>
            </a:r>
            <a:r>
              <a:rPr lang="fr-FR" dirty="0"/>
              <a:t> of </a:t>
            </a:r>
            <a:r>
              <a:rPr lang="fr-FR" dirty="0" err="1"/>
              <a:t>goods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Price of </a:t>
            </a:r>
            <a:r>
              <a:rPr lang="fr-FR" dirty="0" err="1"/>
              <a:t>houses</a:t>
            </a:r>
            <a:r>
              <a:rPr lang="fr-FR" dirty="0"/>
              <a:t> </a:t>
            </a:r>
            <a:r>
              <a:rPr lang="fr-FR" dirty="0" err="1"/>
              <a:t>rise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Inflation </a:t>
            </a:r>
            <a:r>
              <a:rPr lang="fr-FR" dirty="0" err="1"/>
              <a:t>kept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for 10-15 </a:t>
            </a:r>
            <a:r>
              <a:rPr lang="fr-FR" dirty="0" err="1"/>
              <a:t>years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u="sng" dirty="0" err="1"/>
              <a:t>Advantages</a:t>
            </a:r>
            <a:r>
              <a:rPr lang="fr-FR" u="sng" dirty="0"/>
              <a:t> for China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Following the </a:t>
            </a:r>
            <a:r>
              <a:rPr lang="fr-FR" dirty="0" err="1"/>
              <a:t>liberalisation</a:t>
            </a:r>
            <a:r>
              <a:rPr lang="fr-FR" dirty="0"/>
              <a:t> </a:t>
            </a:r>
            <a:r>
              <a:rPr lang="fr-FR" dirty="0" err="1"/>
              <a:t>movement</a:t>
            </a:r>
            <a:r>
              <a:rPr lang="fr-FR" dirty="0"/>
              <a:t> (Den Xiao Ping 1978), </a:t>
            </a:r>
            <a:r>
              <a:rPr lang="fr-FR" b="1" dirty="0" err="1"/>
              <a:t>industrialization</a:t>
            </a:r>
            <a:r>
              <a:rPr lang="fr-FR" b="1" dirty="0"/>
              <a:t> and </a:t>
            </a:r>
            <a:r>
              <a:rPr lang="fr-FR" b="1" dirty="0" err="1"/>
              <a:t>economic</a:t>
            </a:r>
            <a:r>
              <a:rPr lang="fr-FR" b="1" dirty="0"/>
              <a:t> </a:t>
            </a:r>
            <a:r>
              <a:rPr lang="fr-FR" b="1" dirty="0" err="1"/>
              <a:t>development</a:t>
            </a:r>
            <a:r>
              <a:rPr lang="fr-FR" dirty="0"/>
              <a:t>,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thanks</a:t>
            </a:r>
            <a:r>
              <a:rPr lang="fr-FR" dirty="0"/>
              <a:t> to a Yuan </a:t>
            </a:r>
            <a:r>
              <a:rPr lang="fr-FR" dirty="0" err="1"/>
              <a:t>kept</a:t>
            </a:r>
            <a:r>
              <a:rPr lang="fr-FR" dirty="0"/>
              <a:t> </a:t>
            </a:r>
            <a:r>
              <a:rPr lang="fr-FR" dirty="0" err="1"/>
              <a:t>artificially</a:t>
            </a:r>
            <a:r>
              <a:rPr lang="fr-FR" dirty="0"/>
              <a:t> </a:t>
            </a:r>
            <a:r>
              <a:rPr lang="fr-FR" dirty="0" err="1"/>
              <a:t>low</a:t>
            </a: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u="sng" dirty="0"/>
              <a:t>Triumph of </a:t>
            </a:r>
            <a:r>
              <a:rPr lang="fr-FR" u="sng" dirty="0" err="1"/>
              <a:t>liberalism</a:t>
            </a:r>
            <a:r>
              <a:rPr lang="fr-FR" u="sng" dirty="0"/>
              <a:t>, and the </a:t>
            </a:r>
            <a:r>
              <a:rPr lang="fr-FR" u="sng" dirty="0" err="1"/>
              <a:t>theory</a:t>
            </a:r>
            <a:r>
              <a:rPr lang="fr-FR" u="sng" dirty="0"/>
              <a:t> of comparative </a:t>
            </a:r>
            <a:r>
              <a:rPr lang="fr-FR" u="sng" dirty="0" err="1"/>
              <a:t>advantage</a:t>
            </a:r>
            <a:r>
              <a:rPr lang="fr-FR" u="sng" dirty="0"/>
              <a:t> (</a:t>
            </a:r>
            <a:r>
              <a:rPr lang="fr-FR" u="sng" dirty="0">
                <a:hlinkClick r:id="rId3"/>
              </a:rPr>
              <a:t>https://www.britannica.com/video/principle-advantage-David-Ricardo/-205504</a:t>
            </a:r>
            <a:r>
              <a:rPr lang="fr-FR" u="sng" dirty="0"/>
              <a:t>)</a:t>
            </a:r>
          </a:p>
          <a:p>
            <a:r>
              <a:rPr lang="fr-FR" dirty="0"/>
              <a:t>Alain Minc </a:t>
            </a:r>
            <a:r>
              <a:rPr lang="fr-FR" i="1" dirty="0"/>
              <a:t>La mondialisation heureuse</a:t>
            </a:r>
          </a:p>
          <a:p>
            <a:r>
              <a:rPr lang="fr-FR" dirty="0"/>
              <a:t>More </a:t>
            </a:r>
            <a:r>
              <a:rPr lang="fr-FR" b="1" dirty="0" err="1"/>
              <a:t>integration</a:t>
            </a:r>
            <a:r>
              <a:rPr lang="fr-FR" b="1" dirty="0"/>
              <a:t> and convergence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bring</a:t>
            </a:r>
            <a:r>
              <a:rPr lang="fr-FR" dirty="0"/>
              <a:t> </a:t>
            </a:r>
            <a:r>
              <a:rPr lang="fr-FR" dirty="0" err="1"/>
              <a:t>benefits</a:t>
            </a:r>
            <a:r>
              <a:rPr lang="fr-FR" dirty="0"/>
              <a:t> for ALL </a:t>
            </a:r>
            <a:r>
              <a:rPr lang="fr-FR" dirty="0" err="1"/>
              <a:t>skateholders</a:t>
            </a:r>
            <a:r>
              <a:rPr lang="fr-FR" dirty="0"/>
              <a:t> (as </a:t>
            </a:r>
            <a:r>
              <a:rPr lang="fr-FR" dirty="0" err="1"/>
              <a:t>well</a:t>
            </a:r>
            <a:r>
              <a:rPr lang="fr-FR" dirty="0"/>
              <a:t> as </a:t>
            </a:r>
            <a:r>
              <a:rPr lang="fr-FR" dirty="0" err="1"/>
              <a:t>democracy</a:t>
            </a:r>
            <a:r>
              <a:rPr lang="fr-FR" dirty="0"/>
              <a:t>) or.. </a:t>
            </a:r>
            <a:r>
              <a:rPr lang="fr-FR" dirty="0" err="1"/>
              <a:t>Beggar-thy-neighbour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? 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C0BCF5B3-ECF2-B572-9CF5-B539C0FC12FB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Explanations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for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this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huge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deficit</a:t>
            </a:r>
            <a:endParaRPr lang="fr-FR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61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93683"/>
            <a:ext cx="9144000" cy="4564117"/>
          </a:xfrm>
        </p:spPr>
        <p:txBody>
          <a:bodyPr/>
          <a:lstStyle/>
          <a:p>
            <a:pPr algn="l"/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282BAB-6B4C-6085-8142-F1B297D0B248}"/>
              </a:ext>
            </a:extLst>
          </p:cNvPr>
          <p:cNvSpPr txBox="1"/>
          <p:nvPr/>
        </p:nvSpPr>
        <p:spPr>
          <a:xfrm>
            <a:off x="1421249" y="1150023"/>
            <a:ext cx="99427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 err="1"/>
              <a:t>Explanations</a:t>
            </a:r>
            <a:r>
              <a:rPr lang="fr-FR" sz="2400" dirty="0"/>
              <a:t>: massive imports of </a:t>
            </a:r>
            <a:r>
              <a:rPr lang="fr-FR" sz="2400" dirty="0" err="1"/>
              <a:t>goods</a:t>
            </a:r>
            <a:r>
              <a:rPr lang="fr-FR" sz="2400" dirty="0"/>
              <a:t> </a:t>
            </a:r>
            <a:r>
              <a:rPr lang="fr-FR" sz="2400" dirty="0" err="1"/>
              <a:t>from</a:t>
            </a:r>
            <a:r>
              <a:rPr lang="fr-FR" sz="2400" dirty="0"/>
              <a:t> China in the 2000’s</a:t>
            </a:r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u="sng" dirty="0" err="1"/>
              <a:t>Consequences</a:t>
            </a:r>
            <a:r>
              <a:rPr lang="fr-FR" u="sng" dirty="0"/>
              <a:t> in the US (and in </a:t>
            </a:r>
            <a:r>
              <a:rPr lang="fr-FR" u="sng" dirty="0" err="1"/>
              <a:t>industrialized</a:t>
            </a:r>
            <a:r>
              <a:rPr lang="fr-FR" u="sng" dirty="0"/>
              <a:t> countries)</a:t>
            </a:r>
          </a:p>
          <a:p>
            <a:r>
              <a:rPr lang="fr-FR" dirty="0"/>
              <a:t>Job </a:t>
            </a:r>
            <a:r>
              <a:rPr lang="fr-FR" dirty="0" err="1"/>
              <a:t>losses</a:t>
            </a:r>
            <a:r>
              <a:rPr lang="fr-FR" dirty="0"/>
              <a:t> in the </a:t>
            </a:r>
            <a:r>
              <a:rPr lang="fr-FR" dirty="0" err="1"/>
              <a:t>manufacturing</a:t>
            </a:r>
            <a:r>
              <a:rPr lang="fr-FR" dirty="0"/>
              <a:t> </a:t>
            </a:r>
            <a:r>
              <a:rPr lang="fr-FR" dirty="0" err="1"/>
              <a:t>sector</a:t>
            </a:r>
            <a:r>
              <a:rPr lang="fr-FR" dirty="0"/>
              <a:t>- 6 M in the US</a:t>
            </a:r>
            <a:r>
              <a:rPr lang="fr-FR" altLang="fr-FR" dirty="0">
                <a:solidFill>
                  <a:srgbClr val="3333CC"/>
                </a:solidFill>
                <a:ea typeface="ＭＳ Ｐゴシック" panose="020B0600070205080204" pitchFamily="34" charset="-128"/>
                <a:sym typeface="Wingdings" pitchFamily="2" charset="2"/>
              </a:rPr>
              <a:t> </a:t>
            </a:r>
          </a:p>
          <a:p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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deindustrialization</a:t>
            </a:r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, 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decreasing</a:t>
            </a:r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 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government</a:t>
            </a:r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 revenue, 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undermining</a:t>
            </a:r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 public services</a:t>
            </a:r>
          </a:p>
          <a:p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social malaise and 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rise</a:t>
            </a:r>
            <a:r>
              <a:rPr lang="fr-FR" altLang="fr-FR" dirty="0">
                <a:ea typeface="ＭＳ Ｐゴシック" panose="020B0600070205080204" pitchFamily="34" charset="-128"/>
                <a:sym typeface="Wingdings" pitchFamily="2" charset="2"/>
              </a:rPr>
              <a:t> of </a:t>
            </a:r>
            <a:r>
              <a:rPr lang="fr-FR" altLang="fr-FR" dirty="0" err="1">
                <a:ea typeface="ＭＳ Ｐゴシック" panose="020B0600070205080204" pitchFamily="34" charset="-128"/>
                <a:sym typeface="Wingdings" pitchFamily="2" charset="2"/>
              </a:rPr>
              <a:t>populism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u="sng" dirty="0">
                <a:hlinkClick r:id="rId3"/>
              </a:rPr>
              <a:t>https://www.youtube.com/watch?v=SreJlZGd1c0</a:t>
            </a:r>
            <a:endParaRPr lang="fr-FR" u="sng" dirty="0"/>
          </a:p>
          <a:p>
            <a:endParaRPr lang="fr-FR" u="sng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u="sng" dirty="0"/>
              <a:t>The </a:t>
            </a:r>
            <a:r>
              <a:rPr lang="fr-FR" u="sng" dirty="0" err="1"/>
              <a:t>elephant</a:t>
            </a:r>
            <a:r>
              <a:rPr lang="fr-FR" u="sng" dirty="0"/>
              <a:t> </a:t>
            </a:r>
            <a:r>
              <a:rPr lang="fr-FR" u="sng" dirty="0" err="1"/>
              <a:t>curve</a:t>
            </a:r>
            <a:r>
              <a:rPr lang="fr-FR" u="sng" dirty="0"/>
              <a:t> </a:t>
            </a:r>
            <a:r>
              <a:rPr lang="fr-FR" u="sng" dirty="0" err="1"/>
              <a:t>leading</a:t>
            </a:r>
            <a:r>
              <a:rPr lang="fr-FR" u="sng" dirty="0"/>
              <a:t> to the </a:t>
            </a:r>
            <a:r>
              <a:rPr lang="fr-FR" u="sng" dirty="0" err="1"/>
              <a:t>rise</a:t>
            </a:r>
            <a:r>
              <a:rPr lang="fr-FR" u="sng" dirty="0"/>
              <a:t> of </a:t>
            </a:r>
            <a:r>
              <a:rPr lang="fr-FR" u="sng" dirty="0" err="1"/>
              <a:t>populism</a:t>
            </a:r>
            <a:r>
              <a:rPr lang="fr-FR" u="sng" dirty="0"/>
              <a:t> in </a:t>
            </a:r>
            <a:r>
              <a:rPr lang="fr-FR" u="sng" dirty="0" err="1"/>
              <a:t>industrialized</a:t>
            </a:r>
            <a:r>
              <a:rPr lang="fr-FR" u="sng" dirty="0"/>
              <a:t> countries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u="sng" dirty="0"/>
          </a:p>
          <a:p>
            <a:endParaRPr lang="fr-FR" u="sng" dirty="0"/>
          </a:p>
          <a:p>
            <a:r>
              <a:rPr lang="fr-FR" dirty="0">
                <a:hlinkClick r:id="rId4"/>
              </a:rPr>
              <a:t>https://www.youtube.com/watch?v=t1mWp2qp7A0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C626C7AB-66E6-9D7C-8096-57007A24101D}"/>
              </a:ext>
            </a:extLst>
          </p:cNvPr>
          <p:cNvSpPr txBox="1">
            <a:spLocks noChangeArrowheads="1"/>
          </p:cNvSpPr>
          <p:nvPr/>
        </p:nvSpPr>
        <p:spPr>
          <a:xfrm>
            <a:off x="6170613" y="-7376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Explanations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for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this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huge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deficit</a:t>
            </a:r>
            <a:endParaRPr lang="fr-FR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04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93683"/>
            <a:ext cx="9144000" cy="4564117"/>
          </a:xfrm>
        </p:spPr>
        <p:txBody>
          <a:bodyPr/>
          <a:lstStyle/>
          <a:p>
            <a:pPr algn="l"/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282BAB-6B4C-6085-8142-F1B297D0B248}"/>
              </a:ext>
            </a:extLst>
          </p:cNvPr>
          <p:cNvSpPr txBox="1"/>
          <p:nvPr/>
        </p:nvSpPr>
        <p:spPr>
          <a:xfrm>
            <a:off x="725214" y="604110"/>
            <a:ext cx="1146678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400" dirty="0"/>
              <a:t>How to </a:t>
            </a:r>
            <a:r>
              <a:rPr lang="fr-FR" sz="2400" dirty="0" err="1"/>
              <a:t>interpret</a:t>
            </a:r>
            <a:r>
              <a:rPr lang="fr-FR" sz="2400" dirty="0"/>
              <a:t> the </a:t>
            </a:r>
            <a:r>
              <a:rPr lang="fr-FR" sz="2400" dirty="0" err="1"/>
              <a:t>deficit</a:t>
            </a:r>
            <a:endParaRPr lang="fr-FR" sz="2400" dirty="0"/>
          </a:p>
          <a:p>
            <a:endParaRPr lang="fr-FR" sz="2400" dirty="0"/>
          </a:p>
          <a:p>
            <a:pPr marL="285750" indent="-285750">
              <a:buFontTx/>
              <a:buChar char="-"/>
            </a:pPr>
            <a:r>
              <a:rPr lang="fr-FR" dirty="0"/>
              <a:t>1) </a:t>
            </a:r>
            <a:r>
              <a:rPr lang="fr-FR" dirty="0" err="1"/>
              <a:t>Reflects</a:t>
            </a:r>
            <a:r>
              <a:rPr lang="fr-FR" dirty="0"/>
              <a:t> US </a:t>
            </a:r>
            <a:r>
              <a:rPr lang="fr-FR" dirty="0" err="1"/>
              <a:t>low</a:t>
            </a:r>
            <a:r>
              <a:rPr lang="fr-FR" dirty="0"/>
              <a:t> </a:t>
            </a:r>
            <a:r>
              <a:rPr lang="fr-FR" dirty="0" err="1"/>
              <a:t>savings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2)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investors</a:t>
            </a:r>
            <a:r>
              <a:rPr lang="fr-FR" dirty="0"/>
              <a:t> </a:t>
            </a:r>
            <a:r>
              <a:rPr lang="fr-FR" dirty="0" err="1"/>
              <a:t>buy</a:t>
            </a:r>
            <a:r>
              <a:rPr lang="fr-FR" dirty="0"/>
              <a:t> US stocks </a:t>
            </a:r>
            <a:r>
              <a:rPr lang="fr-FR" dirty="0" err="1"/>
              <a:t>indicates</a:t>
            </a:r>
            <a:r>
              <a:rPr lang="fr-FR" dirty="0"/>
              <a:t> </a:t>
            </a:r>
            <a:r>
              <a:rPr lang="fr-FR" b="1" dirty="0" err="1"/>
              <a:t>that</a:t>
            </a:r>
            <a:r>
              <a:rPr lang="fr-FR" b="1" dirty="0"/>
              <a:t> </a:t>
            </a:r>
            <a:r>
              <a:rPr lang="fr-FR" b="1" dirty="0" err="1"/>
              <a:t>they</a:t>
            </a:r>
            <a:r>
              <a:rPr lang="fr-FR" b="1" dirty="0"/>
              <a:t> </a:t>
            </a:r>
            <a:r>
              <a:rPr lang="fr-FR" b="1" dirty="0" err="1"/>
              <a:t>believe</a:t>
            </a:r>
            <a:r>
              <a:rPr lang="fr-FR" b="1" dirty="0"/>
              <a:t> the US </a:t>
            </a:r>
            <a:r>
              <a:rPr lang="fr-FR" b="1" dirty="0" err="1"/>
              <a:t>economy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healthy</a:t>
            </a:r>
            <a:r>
              <a:rPr lang="fr-FR" b="1" dirty="0"/>
              <a:t> and </a:t>
            </a:r>
            <a:r>
              <a:rPr lang="fr-FR" b="1" dirty="0" err="1"/>
              <a:t>safe</a:t>
            </a:r>
            <a:r>
              <a:rPr lang="fr-FR" b="1" dirty="0"/>
              <a:t> in the long-run </a:t>
            </a:r>
            <a:r>
              <a:rPr lang="fr-FR" dirty="0"/>
              <a:t>(+ </a:t>
            </a:r>
            <a:r>
              <a:rPr lang="fr-FR" dirty="0" err="1"/>
              <a:t>secure</a:t>
            </a:r>
            <a:r>
              <a:rPr lang="fr-FR" dirty="0"/>
              <a:t> </a:t>
            </a:r>
            <a:r>
              <a:rPr lang="fr-FR" dirty="0" err="1"/>
              <a:t>political</a:t>
            </a:r>
            <a:r>
              <a:rPr lang="fr-FR" dirty="0"/>
              <a:t> institutions, </a:t>
            </a:r>
            <a:r>
              <a:rPr lang="fr-FR" dirty="0" err="1"/>
              <a:t>huge</a:t>
            </a:r>
            <a:r>
              <a:rPr lang="fr-FR" dirty="0"/>
              <a:t> </a:t>
            </a:r>
            <a:r>
              <a:rPr lang="fr-FR" dirty="0" err="1"/>
              <a:t>reserves</a:t>
            </a:r>
            <a:r>
              <a:rPr lang="fr-FR" dirty="0"/>
              <a:t> of </a:t>
            </a:r>
            <a:r>
              <a:rPr lang="fr-FR" dirty="0" err="1"/>
              <a:t>liquid</a:t>
            </a:r>
            <a:r>
              <a:rPr lang="fr-FR" dirty="0"/>
              <a:t> </a:t>
            </a:r>
            <a:r>
              <a:rPr lang="fr-FR" dirty="0" err="1"/>
              <a:t>securities</a:t>
            </a:r>
            <a:r>
              <a:rPr lang="fr-FR" dirty="0"/>
              <a:t> ) ; ‘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 stocks had a stellar performance in 2023, with the S&amp;P 500 index gaining 24.3 per cent’</a:t>
            </a:r>
          </a:p>
          <a:p>
            <a:r>
              <a:rPr lang="fr-FR" dirty="0"/>
              <a:t>Larry Summers, former </a:t>
            </a:r>
            <a:r>
              <a:rPr lang="fr-FR" dirty="0" err="1"/>
              <a:t>Treasury</a:t>
            </a:r>
            <a:r>
              <a:rPr lang="fr-FR" dirty="0"/>
              <a:t> </a:t>
            </a:r>
            <a:r>
              <a:rPr lang="fr-FR" dirty="0" err="1"/>
              <a:t>secretary</a:t>
            </a:r>
            <a:r>
              <a:rPr lang="fr-FR" dirty="0"/>
              <a:t>, </a:t>
            </a:r>
            <a:r>
              <a:rPr lang="fr-FR" dirty="0" err="1"/>
              <a:t>challenged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audience to </a:t>
            </a:r>
            <a:r>
              <a:rPr lang="fr-FR" dirty="0" err="1"/>
              <a:t>invest</a:t>
            </a:r>
            <a:r>
              <a:rPr lang="fr-FR" dirty="0"/>
              <a:t> </a:t>
            </a:r>
            <a:r>
              <a:rPr lang="fr-FR" dirty="0" err="1"/>
              <a:t>elsewhere</a:t>
            </a:r>
            <a:r>
              <a:rPr lang="fr-FR" dirty="0"/>
              <a:t>: "You have to put </a:t>
            </a:r>
            <a:r>
              <a:rPr lang="fr-FR" dirty="0" err="1"/>
              <a:t>your</a:t>
            </a:r>
            <a:r>
              <a:rPr lang="fr-FR" dirty="0"/>
              <a:t> money </a:t>
            </a:r>
            <a:r>
              <a:rPr lang="fr-FR" dirty="0" err="1"/>
              <a:t>somewhere</a:t>
            </a:r>
            <a:r>
              <a:rPr lang="fr-FR" dirty="0"/>
              <a:t>, and the dollar </a:t>
            </a:r>
            <a:r>
              <a:rPr lang="fr-FR" dirty="0" err="1"/>
              <a:t>is</a:t>
            </a:r>
            <a:r>
              <a:rPr lang="fr-FR" dirty="0"/>
              <a:t> a good place to put </a:t>
            </a:r>
            <a:r>
              <a:rPr lang="fr-FR" dirty="0" err="1"/>
              <a:t>it</a:t>
            </a:r>
            <a:r>
              <a:rPr lang="fr-FR" dirty="0"/>
              <a:t>. </a:t>
            </a:r>
            <a:r>
              <a:rPr lang="fr-FR" dirty="0" err="1"/>
              <a:t>Europe's</a:t>
            </a:r>
            <a:r>
              <a:rPr lang="fr-FR" dirty="0"/>
              <a:t> a </a:t>
            </a:r>
            <a:r>
              <a:rPr lang="fr-FR" dirty="0" err="1"/>
              <a:t>museum</a:t>
            </a:r>
            <a:r>
              <a:rPr lang="fr-FR" dirty="0"/>
              <a:t>, </a:t>
            </a:r>
            <a:r>
              <a:rPr lang="fr-FR" dirty="0" err="1"/>
              <a:t>Japan's</a:t>
            </a:r>
            <a:r>
              <a:rPr lang="fr-FR" dirty="0"/>
              <a:t> a nursing home, </a:t>
            </a:r>
            <a:r>
              <a:rPr lang="fr-FR" dirty="0" err="1"/>
              <a:t>China's</a:t>
            </a:r>
            <a:r>
              <a:rPr lang="fr-FR" dirty="0"/>
              <a:t> a </a:t>
            </a:r>
            <a:r>
              <a:rPr lang="fr-FR" dirty="0" err="1"/>
              <a:t>jail</a:t>
            </a:r>
            <a:r>
              <a:rPr lang="fr-FR" dirty="0"/>
              <a:t>, and </a:t>
            </a:r>
            <a:r>
              <a:rPr lang="fr-FR" dirty="0" err="1"/>
              <a:t>Bitcoin's</a:t>
            </a:r>
            <a:r>
              <a:rPr lang="fr-FR" dirty="0"/>
              <a:t> an </a:t>
            </a:r>
            <a:r>
              <a:rPr lang="fr-FR" dirty="0" err="1"/>
              <a:t>experiment</a:t>
            </a:r>
            <a:r>
              <a:rPr lang="fr-FR" dirty="0"/>
              <a:t>." 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3)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assets are dollar-</a:t>
            </a:r>
            <a:r>
              <a:rPr lang="fr-FR" b="1" dirty="0" err="1"/>
              <a:t>denominated</a:t>
            </a:r>
            <a:r>
              <a:rPr lang="fr-FR" b="1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attractive in </a:t>
            </a:r>
            <a:r>
              <a:rPr lang="fr-FR" dirty="0" err="1"/>
              <a:t>any</a:t>
            </a:r>
            <a:r>
              <a:rPr lang="fr-FR" dirty="0"/>
              <a:t> portfolio;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dollar still comprises around 60% of global foreign exchange reserves, is involved in 90% of global transactions and is used in over half of all global trade. But it may not last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 (https://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www.theguardian.com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/global-development/2025/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/16/trust-in-the-us-is-eroding-the-question-isnt-if-the-dollar-will-lose-supremacy-its-when)</a:t>
            </a:r>
            <a:endParaRPr lang="fr-F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4)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b="1" dirty="0" err="1"/>
              <a:t>debt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in $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huge</a:t>
            </a:r>
            <a:r>
              <a:rPr lang="fr-FR" dirty="0"/>
              <a:t> </a:t>
            </a:r>
            <a:r>
              <a:rPr lang="fr-FR" dirty="0" err="1"/>
              <a:t>advantage</a:t>
            </a:r>
            <a:r>
              <a:rPr lang="fr-FR" dirty="0"/>
              <a:t> </a:t>
            </a:r>
            <a:r>
              <a:rPr lang="fr-FR" dirty="0" err="1"/>
              <a:t>compared</a:t>
            </a:r>
            <a:r>
              <a:rPr lang="fr-FR" dirty="0"/>
              <a:t> to </a:t>
            </a:r>
            <a:r>
              <a:rPr lang="fr-FR" dirty="0" err="1"/>
              <a:t>other</a:t>
            </a:r>
            <a:r>
              <a:rPr lang="fr-FR" dirty="0"/>
              <a:t> countries (the </a:t>
            </a:r>
            <a:r>
              <a:rPr lang="fr-FR" dirty="0" err="1"/>
              <a:t>debt</a:t>
            </a:r>
            <a:r>
              <a:rPr lang="fr-FR" dirty="0"/>
              <a:t> service in $ and relative to the US </a:t>
            </a:r>
            <a:r>
              <a:rPr lang="fr-FR" dirty="0" err="1"/>
              <a:t>economy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not change)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5) </a:t>
            </a:r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countries </a:t>
            </a:r>
            <a:r>
              <a:rPr lang="fr-FR" dirty="0" err="1"/>
              <a:t>that</a:t>
            </a:r>
            <a:r>
              <a:rPr lang="fr-FR" dirty="0"/>
              <a:t> have a </a:t>
            </a:r>
            <a:r>
              <a:rPr lang="fr-FR" dirty="0" err="1"/>
              <a:t>huge</a:t>
            </a:r>
            <a:r>
              <a:rPr lang="fr-FR" dirty="0"/>
              <a:t> surplus in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: </a:t>
            </a:r>
            <a:r>
              <a:rPr lang="fr-FR" b="1" dirty="0"/>
              <a:t>the case of Germany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B0D1743C-BDC6-9E62-A8DA-5F4AFC47E070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Interpreting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the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deficit</a:t>
            </a:r>
            <a:endParaRPr lang="fr-FR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4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8523C388-9663-FDA7-4095-66D58CBF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93683"/>
            <a:ext cx="9144000" cy="4564117"/>
          </a:xfrm>
        </p:spPr>
        <p:txBody>
          <a:bodyPr/>
          <a:lstStyle/>
          <a:p>
            <a:pPr algn="l"/>
            <a:endParaRPr lang="fr-FR" dirty="0"/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282BAB-6B4C-6085-8142-F1B297D0B248}"/>
              </a:ext>
            </a:extLst>
          </p:cNvPr>
          <p:cNvSpPr txBox="1"/>
          <p:nvPr/>
        </p:nvSpPr>
        <p:spPr>
          <a:xfrm>
            <a:off x="725214" y="513696"/>
            <a:ext cx="9942785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sz="2000" u="sng" dirty="0">
                <a:solidFill>
                  <a:srgbClr val="FF0000"/>
                </a:solidFill>
              </a:rPr>
              <a:t>The </a:t>
            </a:r>
            <a:r>
              <a:rPr lang="fr-FR" sz="2000" u="sng" dirty="0" err="1">
                <a:solidFill>
                  <a:srgbClr val="FF0000"/>
                </a:solidFill>
              </a:rPr>
              <a:t>problem</a:t>
            </a:r>
            <a:r>
              <a:rPr lang="fr-FR" sz="2000" u="sng" dirty="0">
                <a:solidFill>
                  <a:srgbClr val="FF0000"/>
                </a:solidFill>
              </a:rPr>
              <a:t> of a </a:t>
            </a:r>
            <a:r>
              <a:rPr lang="fr-FR" sz="2000" u="sng" dirty="0" err="1">
                <a:solidFill>
                  <a:srgbClr val="FF0000"/>
                </a:solidFill>
              </a:rPr>
              <a:t>huge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account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deficit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is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whether</a:t>
            </a:r>
            <a:r>
              <a:rPr lang="fr-FR" sz="2000" u="sng" dirty="0">
                <a:solidFill>
                  <a:srgbClr val="FF0000"/>
                </a:solidFill>
              </a:rPr>
              <a:t> or not </a:t>
            </a:r>
            <a:r>
              <a:rPr lang="fr-FR" sz="2000" u="sng" dirty="0" err="1">
                <a:solidFill>
                  <a:srgbClr val="FF0000"/>
                </a:solidFill>
              </a:rPr>
              <a:t>it</a:t>
            </a:r>
            <a:r>
              <a:rPr lang="fr-FR" sz="2000" u="sng" dirty="0">
                <a:solidFill>
                  <a:srgbClr val="FF0000"/>
                </a:solidFill>
              </a:rPr>
              <a:t> can </a:t>
            </a:r>
            <a:r>
              <a:rPr lang="fr-FR" sz="2000" u="sng" dirty="0" err="1">
                <a:solidFill>
                  <a:srgbClr val="FF0000"/>
                </a:solidFill>
              </a:rPr>
              <a:t>be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financed</a:t>
            </a:r>
            <a:r>
              <a:rPr lang="fr-FR" sz="2000" u="sng" dirty="0">
                <a:solidFill>
                  <a:srgbClr val="FF0000"/>
                </a:solidFill>
              </a:rPr>
              <a:t>- and at </a:t>
            </a:r>
            <a:r>
              <a:rPr lang="fr-FR" sz="2000" u="sng" dirty="0" err="1">
                <a:solidFill>
                  <a:srgbClr val="FF0000"/>
                </a:solidFill>
              </a:rPr>
              <a:t>what</a:t>
            </a:r>
            <a:r>
              <a:rPr lang="fr-FR" sz="2000" u="sng" dirty="0">
                <a:solidFill>
                  <a:srgbClr val="FF0000"/>
                </a:solidFill>
              </a:rPr>
              <a:t> </a:t>
            </a:r>
            <a:r>
              <a:rPr lang="fr-FR" sz="2000" u="sng" dirty="0" err="1">
                <a:solidFill>
                  <a:srgbClr val="FF0000"/>
                </a:solidFill>
              </a:rPr>
              <a:t>cost</a:t>
            </a:r>
            <a:r>
              <a:rPr lang="fr-FR" sz="2000" u="sng" dirty="0">
                <a:solidFill>
                  <a:srgbClr val="FF0000"/>
                </a:solidFill>
              </a:rPr>
              <a:t>? </a:t>
            </a:r>
          </a:p>
          <a:p>
            <a:r>
              <a:rPr lang="fr-FR" dirty="0" err="1"/>
              <a:t>in</a:t>
            </a:r>
            <a:r>
              <a:rPr lang="fr-FR" sz="2000" dirty="0" err="1"/>
              <a:t>vestors</a:t>
            </a:r>
            <a:r>
              <a:rPr lang="fr-FR" sz="2000" dirty="0"/>
              <a:t> </a:t>
            </a:r>
            <a:r>
              <a:rPr lang="fr-FR" sz="2000" dirty="0" err="1"/>
              <a:t>need</a:t>
            </a:r>
            <a:r>
              <a:rPr lang="fr-FR" sz="2000" dirty="0"/>
              <a:t> to </a:t>
            </a:r>
            <a:r>
              <a:rPr lang="fr-FR" sz="2000" dirty="0" err="1"/>
              <a:t>believe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the US </a:t>
            </a:r>
            <a:r>
              <a:rPr lang="fr-FR" sz="2000" dirty="0" err="1"/>
              <a:t>debt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safe</a:t>
            </a:r>
            <a:r>
              <a:rPr lang="fr-FR" sz="2000" dirty="0"/>
              <a:t> and promises high return, but de-</a:t>
            </a:r>
            <a:r>
              <a:rPr lang="fr-FR" sz="2000" dirty="0" err="1"/>
              <a:t>dollarization</a:t>
            </a:r>
            <a:r>
              <a:rPr lang="fr-FR" sz="2000" dirty="0"/>
              <a:t> </a:t>
            </a:r>
            <a:r>
              <a:rPr lang="fr-FR" sz="2000" dirty="0" err="1"/>
              <a:t>may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close (</a:t>
            </a:r>
            <a:r>
              <a:rPr lang="fr-FR" sz="2000" dirty="0" err="1"/>
              <a:t>text</a:t>
            </a:r>
            <a:r>
              <a:rPr lang="fr-FR" sz="2000" dirty="0"/>
              <a:t> 5)  + Trump’ s </a:t>
            </a:r>
            <a:r>
              <a:rPr lang="fr-FR" sz="2000" dirty="0" err="1"/>
              <a:t>paradox</a:t>
            </a:r>
            <a:r>
              <a:rPr lang="fr-FR" sz="2000" dirty="0"/>
              <a:t> of </a:t>
            </a:r>
            <a:r>
              <a:rPr lang="fr-FR" sz="2000" dirty="0" err="1"/>
              <a:t>low</a:t>
            </a:r>
            <a:r>
              <a:rPr lang="fr-FR" sz="2000" dirty="0"/>
              <a:t> $/ $ as </a:t>
            </a:r>
            <a:r>
              <a:rPr lang="fr-FR" sz="2000" dirty="0" err="1"/>
              <a:t>reserve</a:t>
            </a:r>
            <a:r>
              <a:rPr lang="fr-FR" sz="2000" dirty="0"/>
              <a:t> </a:t>
            </a:r>
            <a:r>
              <a:rPr lang="fr-FR" sz="2000" dirty="0" err="1"/>
              <a:t>currency</a:t>
            </a:r>
            <a:r>
              <a:rPr lang="fr-FR" sz="2000" dirty="0"/>
              <a:t> and the ‘</a:t>
            </a:r>
            <a:r>
              <a:rPr lang="fr-FR" sz="2000" dirty="0" err="1"/>
              <a:t>uncertainty</a:t>
            </a:r>
            <a:r>
              <a:rPr lang="fr-FR" sz="2000" dirty="0"/>
              <a:t>’ of </a:t>
            </a:r>
            <a:r>
              <a:rPr lang="fr-FR" sz="2000" dirty="0" err="1"/>
              <a:t>Trump’s</a:t>
            </a:r>
            <a:r>
              <a:rPr lang="fr-FR" sz="2000" dirty="0"/>
              <a:t> </a:t>
            </a:r>
            <a:r>
              <a:rPr lang="fr-FR" sz="2000" dirty="0" err="1"/>
              <a:t>policy</a:t>
            </a:r>
            <a:endParaRPr lang="fr-FR" sz="2000" dirty="0"/>
          </a:p>
          <a:p>
            <a:br>
              <a:rPr lang="fr-FR" dirty="0">
                <a:effectLst/>
                <a:latin typeface="Arial" panose="020B0604020202020204" pitchFamily="34" charset="0"/>
              </a:rPr>
            </a:br>
            <a:endParaRPr lang="fr-FR" sz="200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fr-FR" sz="2000" dirty="0">
                <a:solidFill>
                  <a:srgbClr val="FF0000"/>
                </a:solidFill>
                <a:effectLst/>
              </a:rPr>
              <a:t> ’The key question for the United States </a:t>
            </a:r>
            <a:r>
              <a:rPr lang="fr-FR" sz="2000" dirty="0" err="1">
                <a:solidFill>
                  <a:srgbClr val="FF0000"/>
                </a:solidFill>
                <a:effectLst/>
              </a:rPr>
              <a:t>is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whether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it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will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be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able to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attract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the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same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amount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of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savings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from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other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countries if global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investment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grows</a:t>
            </a:r>
            <a:r>
              <a:rPr lang="fr-FR" sz="2000" u="sng" dirty="0">
                <a:solidFill>
                  <a:srgbClr val="FF0000"/>
                </a:solidFill>
                <a:effectLst/>
              </a:rPr>
              <a:t> </a:t>
            </a:r>
            <a:r>
              <a:rPr lang="fr-FR" sz="2000" u="sng" dirty="0" err="1">
                <a:solidFill>
                  <a:srgbClr val="FF0000"/>
                </a:solidFill>
                <a:effectLst/>
              </a:rPr>
              <a:t>sharply</a:t>
            </a:r>
            <a:r>
              <a:rPr lang="fr-FR" sz="2000" dirty="0">
                <a:solidFill>
                  <a:srgbClr val="FF0000"/>
                </a:solidFill>
                <a:effectLst/>
              </a:rPr>
              <a:t>’ (</a:t>
            </a:r>
            <a:r>
              <a:rPr lang="fr-FR" sz="2000" dirty="0">
                <a:effectLst/>
              </a:rPr>
              <a:t>A</a:t>
            </a:r>
            <a:r>
              <a:rPr lang="fr-FR" sz="2000" dirty="0"/>
              <a:t>rticle by </a:t>
            </a:r>
            <a:r>
              <a:rPr lang="fr-FR" sz="2000" dirty="0">
                <a:effectLst/>
              </a:rPr>
              <a:t> </a:t>
            </a:r>
            <a:r>
              <a:rPr lang="fr-FR" sz="2000" dirty="0"/>
              <a:t>P</a:t>
            </a:r>
            <a:r>
              <a:rPr lang="fr-FR" sz="2000" dirty="0">
                <a:effectLst/>
              </a:rPr>
              <a:t>atrick Artus (</a:t>
            </a:r>
            <a:r>
              <a:rPr lang="fr-FR" sz="2000" dirty="0" err="1">
                <a:effectLst/>
              </a:rPr>
              <a:t>text</a:t>
            </a:r>
            <a:r>
              <a:rPr lang="fr-FR" sz="2000" dirty="0">
                <a:effectLst/>
              </a:rPr>
              <a:t> 2)</a:t>
            </a:r>
          </a:p>
          <a:p>
            <a:endParaRPr lang="fr-FR" sz="2000" dirty="0">
              <a:solidFill>
                <a:srgbClr val="FF0000"/>
              </a:solidFill>
              <a:effectLst/>
            </a:endParaRPr>
          </a:p>
          <a:p>
            <a:endParaRPr lang="fr-FR" sz="2000" dirty="0">
              <a:effectLst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fr-FR" sz="2000" dirty="0">
                <a:solidFill>
                  <a:srgbClr val="FF0000"/>
                </a:solidFill>
              </a:rPr>
              <a:t>The situation in the US has </a:t>
            </a:r>
            <a:r>
              <a:rPr lang="fr-FR" sz="2000" dirty="0" err="1">
                <a:solidFill>
                  <a:srgbClr val="FF0000"/>
                </a:solidFill>
              </a:rPr>
              <a:t>changed</a:t>
            </a:r>
            <a:r>
              <a:rPr lang="fr-FR" sz="2000" dirty="0">
                <a:solidFill>
                  <a:srgbClr val="FF0000"/>
                </a:solidFill>
              </a:rPr>
              <a:t> </a:t>
            </a:r>
            <a:r>
              <a:rPr lang="fr-FR" sz="2000" dirty="0" err="1">
                <a:solidFill>
                  <a:srgbClr val="FF0000"/>
                </a:solidFill>
              </a:rPr>
              <a:t>since</a:t>
            </a:r>
            <a:r>
              <a:rPr lang="fr-FR" sz="2000" dirty="0">
                <a:solidFill>
                  <a:srgbClr val="FF0000"/>
                </a:solidFill>
              </a:rPr>
              <a:t> 2010, and </a:t>
            </a:r>
            <a:r>
              <a:rPr lang="fr-FR" sz="2000" dirty="0" err="1">
                <a:solidFill>
                  <a:srgbClr val="FF0000"/>
                </a:solidFill>
              </a:rPr>
              <a:t>these</a:t>
            </a:r>
            <a:r>
              <a:rPr lang="fr-FR" sz="2000" dirty="0">
                <a:solidFill>
                  <a:srgbClr val="FF0000"/>
                </a:solidFill>
              </a:rPr>
              <a:t> changes are </a:t>
            </a:r>
            <a:r>
              <a:rPr lang="fr-FR" sz="2000" dirty="0" err="1">
                <a:solidFill>
                  <a:srgbClr val="FF0000"/>
                </a:solidFill>
              </a:rPr>
              <a:t>accelerating</a:t>
            </a:r>
            <a:r>
              <a:rPr lang="fr-FR" sz="2000" dirty="0">
                <a:solidFill>
                  <a:srgbClr val="FF0000"/>
                </a:solidFill>
              </a:rPr>
              <a:t>, </a:t>
            </a:r>
            <a:r>
              <a:rPr lang="fr-FR" sz="2000" dirty="0" err="1"/>
              <a:t>with</a:t>
            </a:r>
            <a:r>
              <a:rPr lang="fr-FR" sz="2000" dirty="0"/>
              <a:t> a process of re-</a:t>
            </a:r>
            <a:r>
              <a:rPr lang="fr-FR" sz="2000" dirty="0" err="1"/>
              <a:t>industrialization</a:t>
            </a:r>
            <a:r>
              <a:rPr lang="fr-FR" sz="2000" dirty="0"/>
              <a:t> </a:t>
            </a:r>
            <a:r>
              <a:rPr lang="fr-FR" sz="2000" dirty="0" err="1"/>
              <a:t>started</a:t>
            </a:r>
            <a:r>
              <a:rPr lang="fr-FR" sz="2000" dirty="0"/>
              <a:t> by </a:t>
            </a:r>
            <a:r>
              <a:rPr lang="fr-FR" sz="2000" dirty="0" err="1"/>
              <a:t>D.Trump</a:t>
            </a:r>
            <a:r>
              <a:rPr lang="fr-FR" sz="2000" dirty="0"/>
              <a:t>, and re-</a:t>
            </a:r>
            <a:r>
              <a:rPr lang="fr-FR" sz="2000" dirty="0" err="1"/>
              <a:t>inforced</a:t>
            </a:r>
            <a:r>
              <a:rPr lang="fr-FR" sz="2000" dirty="0"/>
              <a:t> by Joe Biden (Inflation Reduction </a:t>
            </a:r>
            <a:r>
              <a:rPr lang="fr-FR" sz="2000" dirty="0" err="1"/>
              <a:t>Act</a:t>
            </a:r>
            <a:r>
              <a:rPr lang="fr-FR" sz="2000" dirty="0"/>
              <a:t>, </a:t>
            </a:r>
            <a:r>
              <a:rPr lang="fr-FR" sz="2000" dirty="0" err="1"/>
              <a:t>see</a:t>
            </a:r>
            <a:r>
              <a:rPr lang="fr-FR" sz="2000" dirty="0"/>
              <a:t> article </a:t>
            </a:r>
            <a:r>
              <a:rPr lang="fr-FR" sz="2000" dirty="0" err="1"/>
              <a:t>Bidenomics</a:t>
            </a:r>
            <a:r>
              <a:rPr lang="fr-FR" sz="2000" dirty="0"/>
              <a:t>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mixture of protectionism, subsidies and social measures at a time of full employment= ‘repudiation of free trade? ‘  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3).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Continuity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Trump/Biden/Trump- 2016-2025 for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trade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policy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‘America first’</a:t>
            </a:r>
            <a:endParaRPr lang="fr-FR" sz="2000" dirty="0"/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  <a:p>
            <a:pPr marL="285750" indent="-285750">
              <a:buFont typeface="Wingdings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In conclusion ‘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current account imbalances are fine but others are catastrophic</a:t>
            </a:r>
            <a:r>
              <a:rPr lang="fr-FR" dirty="0">
                <a:solidFill>
                  <a:srgbClr val="FF0000"/>
                </a:solidFill>
                <a:effectLst/>
              </a:rPr>
              <a:t> ‘</a:t>
            </a:r>
          </a:p>
          <a:p>
            <a:r>
              <a:rPr lang="fr-FR" dirty="0"/>
              <a:t>Article by Julius Probst (</a:t>
            </a:r>
            <a:r>
              <a:rPr lang="fr-FR" dirty="0" err="1"/>
              <a:t>text</a:t>
            </a:r>
            <a:r>
              <a:rPr lang="fr-FR" dirty="0"/>
              <a:t> 4)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In </a:t>
            </a:r>
            <a:r>
              <a:rPr lang="fr-FR" dirty="0" err="1"/>
              <a:t>itself</a:t>
            </a:r>
            <a:r>
              <a:rPr lang="fr-FR" dirty="0"/>
              <a:t> a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</a:t>
            </a:r>
            <a:r>
              <a:rPr lang="fr-FR" dirty="0" err="1"/>
              <a:t>deficit</a:t>
            </a:r>
            <a:r>
              <a:rPr lang="fr-FR" dirty="0"/>
              <a:t> </a:t>
            </a:r>
            <a:r>
              <a:rPr lang="fr-FR" dirty="0" err="1"/>
              <a:t>cannot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interpreted</a:t>
            </a:r>
            <a:r>
              <a:rPr lang="fr-FR" dirty="0"/>
              <a:t>;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data…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DF651155-A2C9-5EEF-B5C7-752185307BA8}"/>
              </a:ext>
            </a:extLst>
          </p:cNvPr>
          <p:cNvSpPr txBox="1">
            <a:spLocks noChangeArrowheads="1"/>
          </p:cNvSpPr>
          <p:nvPr/>
        </p:nvSpPr>
        <p:spPr>
          <a:xfrm>
            <a:off x="6441544" y="0"/>
            <a:ext cx="6021387" cy="612775"/>
          </a:xfrm>
          <a:prstGeom prst="rect">
            <a:avLst/>
          </a:prstGeom>
          <a:solidFill>
            <a:srgbClr val="003366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0"/>
              <a:buNone/>
            </a:pP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Should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we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Arial" charset="0"/>
              </a:rPr>
              <a:t>worry</a:t>
            </a:r>
            <a:r>
              <a:rPr lang="fr-FR" sz="2000" dirty="0">
                <a:solidFill>
                  <a:schemeClr val="bg1"/>
                </a:solidFill>
                <a:latin typeface="Arial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7107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1627</Words>
  <Application>Microsoft Macintosh PowerPoint</Application>
  <PresentationFormat>Grand écran</PresentationFormat>
  <Paragraphs>131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Courier New</vt:lpstr>
      <vt:lpstr>Source Serif Pro</vt:lpstr>
      <vt:lpstr>Wingdings</vt:lpstr>
      <vt:lpstr>Thème Office</vt:lpstr>
      <vt:lpstr>US current account deficit: should we worry?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96</cp:revision>
  <dcterms:created xsi:type="dcterms:W3CDTF">2024-09-04T14:02:12Z</dcterms:created>
  <dcterms:modified xsi:type="dcterms:W3CDTF">2025-10-10T07:13:21Z</dcterms:modified>
</cp:coreProperties>
</file>