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277" r:id="rId3"/>
    <p:sldId id="314" r:id="rId4"/>
    <p:sldId id="303" r:id="rId5"/>
    <p:sldId id="312" r:id="rId6"/>
    <p:sldId id="313" r:id="rId7"/>
    <p:sldId id="308" r:id="rId8"/>
    <p:sldId id="310" r:id="rId9"/>
    <p:sldId id="257" r:id="rId10"/>
    <p:sldId id="258" r:id="rId11"/>
    <p:sldId id="259" r:id="rId12"/>
    <p:sldId id="260" r:id="rId13"/>
    <p:sldId id="272" r:id="rId14"/>
    <p:sldId id="315" r:id="rId15"/>
    <p:sldId id="273" r:id="rId16"/>
    <p:sldId id="302" r:id="rId17"/>
    <p:sldId id="278" r:id="rId18"/>
    <p:sldId id="279" r:id="rId19"/>
    <p:sldId id="280" r:id="rId20"/>
    <p:sldId id="294" r:id="rId21"/>
    <p:sldId id="281" r:id="rId22"/>
    <p:sldId id="283" r:id="rId23"/>
    <p:sldId id="301" r:id="rId24"/>
    <p:sldId id="297" r:id="rId25"/>
    <p:sldId id="298" r:id="rId26"/>
    <p:sldId id="299" r:id="rId27"/>
    <p:sldId id="285" r:id="rId28"/>
    <p:sldId id="295" r:id="rId29"/>
    <p:sldId id="286" r:id="rId30"/>
    <p:sldId id="296" r:id="rId31"/>
    <p:sldId id="293" r:id="rId32"/>
    <p:sldId id="319" r:id="rId33"/>
    <p:sldId id="300" r:id="rId34"/>
    <p:sldId id="480" r:id="rId35"/>
    <p:sldId id="479" r:id="rId36"/>
    <p:sldId id="481" r:id="rId37"/>
    <p:sldId id="483" r:id="rId38"/>
    <p:sldId id="287" r:id="rId39"/>
    <p:sldId id="288" r:id="rId40"/>
    <p:sldId id="484" r:id="rId41"/>
    <p:sldId id="289" r:id="rId42"/>
    <p:sldId id="290" r:id="rId43"/>
    <p:sldId id="291" r:id="rId44"/>
    <p:sldId id="292" r:id="rId45"/>
    <p:sldId id="305" r:id="rId46"/>
    <p:sldId id="304" r:id="rId47"/>
    <p:sldId id="307" r:id="rId48"/>
    <p:sldId id="311" r:id="rId49"/>
    <p:sldId id="482" r:id="rId50"/>
    <p:sldId id="485" r:id="rId51"/>
    <p:sldId id="486" r:id="rId52"/>
    <p:sldId id="276" r:id="rId53"/>
    <p:sldId id="487" r:id="rId54"/>
    <p:sldId id="488" r:id="rId55"/>
    <p:sldId id="489" r:id="rId56"/>
    <p:sldId id="490" r:id="rId57"/>
    <p:sldId id="501" r:id="rId58"/>
    <p:sldId id="491" r:id="rId59"/>
    <p:sldId id="492" r:id="rId60"/>
    <p:sldId id="493" r:id="rId61"/>
    <p:sldId id="494" r:id="rId62"/>
    <p:sldId id="495" r:id="rId63"/>
    <p:sldId id="496" r:id="rId64"/>
    <p:sldId id="497" r:id="rId65"/>
    <p:sldId id="498" r:id="rId66"/>
    <p:sldId id="499"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8"/>
  </p:normalViewPr>
  <p:slideViewPr>
    <p:cSldViewPr snapToGrid="0" snapToObjects="1">
      <p:cViewPr varScale="1">
        <p:scale>
          <a:sx n="83" d="100"/>
          <a:sy n="83" d="100"/>
        </p:scale>
        <p:origin x="658" y="67"/>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81C07C-342D-E840-BBDB-EC6268FD9A22}"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fr-FR"/>
        </a:p>
      </dgm:t>
    </dgm:pt>
    <dgm:pt modelId="{EB9B50EF-9004-AC4F-852A-E2756DBFEB32}">
      <dgm:prSet phldrT="[Texte]"/>
      <dgm:spPr/>
      <dgm:t>
        <a:bodyPr/>
        <a:lstStyle/>
        <a:p>
          <a:r>
            <a:rPr lang="fr-FR" dirty="0"/>
            <a:t>Ministère de la santé et des affaires sociales</a:t>
          </a:r>
        </a:p>
        <a:p>
          <a:endParaRPr lang="fr-FR" dirty="0"/>
        </a:p>
      </dgm:t>
    </dgm:pt>
    <dgm:pt modelId="{73A33F12-D7C4-804F-83CF-62D077B0AC06}" type="parTrans" cxnId="{FD92924F-2465-D74C-BCBC-BCF349E895E9}">
      <dgm:prSet/>
      <dgm:spPr/>
      <dgm:t>
        <a:bodyPr/>
        <a:lstStyle/>
        <a:p>
          <a:endParaRPr lang="fr-FR"/>
        </a:p>
      </dgm:t>
    </dgm:pt>
    <dgm:pt modelId="{201A2067-E8CF-884C-AC33-A4B3F4E24A42}" type="sibTrans" cxnId="{FD92924F-2465-D74C-BCBC-BCF349E895E9}">
      <dgm:prSet/>
      <dgm:spPr/>
      <dgm:t>
        <a:bodyPr/>
        <a:lstStyle/>
        <a:p>
          <a:endParaRPr lang="fr-FR"/>
        </a:p>
      </dgm:t>
    </dgm:pt>
    <dgm:pt modelId="{03A83576-944F-8D47-9038-727C8D18D1DB}" type="asst">
      <dgm:prSet phldrT="[Texte]"/>
      <dgm:spPr/>
      <dgm:t>
        <a:bodyPr/>
        <a:lstStyle/>
        <a:p>
          <a:r>
            <a:rPr lang="fr-FR" dirty="0"/>
            <a:t>Agences régionales de santé</a:t>
          </a:r>
        </a:p>
      </dgm:t>
    </dgm:pt>
    <dgm:pt modelId="{779AD860-A50B-584A-A5C0-6A570A1C1C84}" type="parTrans" cxnId="{49ACCEC7-E6D0-0541-8C7F-CB340CBD0FE8}">
      <dgm:prSet/>
      <dgm:spPr/>
      <dgm:t>
        <a:bodyPr/>
        <a:lstStyle/>
        <a:p>
          <a:endParaRPr lang="fr-FR"/>
        </a:p>
      </dgm:t>
    </dgm:pt>
    <dgm:pt modelId="{A0B88DD0-9234-7343-B5EF-097919CE0617}" type="sibTrans" cxnId="{49ACCEC7-E6D0-0541-8C7F-CB340CBD0FE8}">
      <dgm:prSet/>
      <dgm:spPr/>
      <dgm:t>
        <a:bodyPr/>
        <a:lstStyle/>
        <a:p>
          <a:endParaRPr lang="fr-FR"/>
        </a:p>
      </dgm:t>
    </dgm:pt>
    <dgm:pt modelId="{152C6885-41EF-5347-8FD6-6C355EF5A4E0}">
      <dgm:prSet phldrT="[Texte]"/>
      <dgm:spPr/>
      <dgm:t>
        <a:bodyPr/>
        <a:lstStyle/>
        <a:p>
          <a:r>
            <a:rPr lang="fr-FR" dirty="0"/>
            <a:t>Structures sanitaires</a:t>
          </a:r>
        </a:p>
      </dgm:t>
    </dgm:pt>
    <dgm:pt modelId="{F3A61306-C8E1-1A44-B777-84DF95FECACE}" type="parTrans" cxnId="{9A8E2315-7601-7240-A2B6-B23EC83F041F}">
      <dgm:prSet/>
      <dgm:spPr/>
      <dgm:t>
        <a:bodyPr/>
        <a:lstStyle/>
        <a:p>
          <a:endParaRPr lang="fr-FR"/>
        </a:p>
      </dgm:t>
    </dgm:pt>
    <dgm:pt modelId="{51C3FC7C-CBEC-A149-B1CF-E7C85FBFB627}" type="sibTrans" cxnId="{9A8E2315-7601-7240-A2B6-B23EC83F041F}">
      <dgm:prSet/>
      <dgm:spPr/>
      <dgm:t>
        <a:bodyPr/>
        <a:lstStyle/>
        <a:p>
          <a:endParaRPr lang="fr-FR"/>
        </a:p>
      </dgm:t>
    </dgm:pt>
    <dgm:pt modelId="{D82AF381-0C72-8843-B986-3C45A9C5E665}">
      <dgm:prSet phldrT="[Texte]"/>
      <dgm:spPr/>
      <dgm:t>
        <a:bodyPr/>
        <a:lstStyle/>
        <a:p>
          <a:r>
            <a:rPr lang="fr-FR" dirty="0"/>
            <a:t>Structures médico-sociales </a:t>
          </a:r>
        </a:p>
      </dgm:t>
    </dgm:pt>
    <dgm:pt modelId="{D4F80B85-52FA-AA42-AA12-8947029CF5A6}" type="parTrans" cxnId="{F3BC6BBE-18C1-FD4D-A9FA-69368089AC70}">
      <dgm:prSet/>
      <dgm:spPr/>
      <dgm:t>
        <a:bodyPr/>
        <a:lstStyle/>
        <a:p>
          <a:endParaRPr lang="fr-FR"/>
        </a:p>
      </dgm:t>
    </dgm:pt>
    <dgm:pt modelId="{F1989638-9F23-D84D-B087-54F1F474DB29}" type="sibTrans" cxnId="{F3BC6BBE-18C1-FD4D-A9FA-69368089AC70}">
      <dgm:prSet/>
      <dgm:spPr/>
      <dgm:t>
        <a:bodyPr/>
        <a:lstStyle/>
        <a:p>
          <a:endParaRPr lang="fr-FR"/>
        </a:p>
      </dgm:t>
    </dgm:pt>
    <dgm:pt modelId="{706A6863-60D1-4D44-9B58-19A2FBCBA2EB}">
      <dgm:prSet phldrT="[Texte]"/>
      <dgm:spPr/>
      <dgm:t>
        <a:bodyPr/>
        <a:lstStyle/>
        <a:p>
          <a:r>
            <a:rPr lang="fr-FR" dirty="0"/>
            <a:t>Ambulatoires</a:t>
          </a:r>
        </a:p>
        <a:p>
          <a:r>
            <a:rPr lang="fr-FR" dirty="0"/>
            <a:t>(soins de ville)</a:t>
          </a:r>
        </a:p>
      </dgm:t>
    </dgm:pt>
    <dgm:pt modelId="{135255D4-66A4-6843-BA18-7BE0F94CE40E}" type="parTrans" cxnId="{3295EF06-58E9-B641-A6DE-0C4D1670DDD1}">
      <dgm:prSet/>
      <dgm:spPr/>
      <dgm:t>
        <a:bodyPr/>
        <a:lstStyle/>
        <a:p>
          <a:endParaRPr lang="fr-FR"/>
        </a:p>
      </dgm:t>
    </dgm:pt>
    <dgm:pt modelId="{8C2C1873-44ED-D04B-8EBD-7DE8DFF0C531}" type="sibTrans" cxnId="{3295EF06-58E9-B641-A6DE-0C4D1670DDD1}">
      <dgm:prSet/>
      <dgm:spPr/>
      <dgm:t>
        <a:bodyPr/>
        <a:lstStyle/>
        <a:p>
          <a:endParaRPr lang="fr-FR"/>
        </a:p>
      </dgm:t>
    </dgm:pt>
    <dgm:pt modelId="{2D6233FC-EBD6-B14F-ACC6-25F60884FE4C}" type="pres">
      <dgm:prSet presAssocID="{3D81C07C-342D-E840-BBDB-EC6268FD9A22}" presName="hierChild1" presStyleCnt="0">
        <dgm:presLayoutVars>
          <dgm:orgChart val="1"/>
          <dgm:chPref val="1"/>
          <dgm:dir/>
          <dgm:animOne val="branch"/>
          <dgm:animLvl val="lvl"/>
          <dgm:resizeHandles/>
        </dgm:presLayoutVars>
      </dgm:prSet>
      <dgm:spPr/>
      <dgm:t>
        <a:bodyPr/>
        <a:lstStyle/>
        <a:p>
          <a:endParaRPr lang="fr-FR"/>
        </a:p>
      </dgm:t>
    </dgm:pt>
    <dgm:pt modelId="{894F8F9E-3C0D-6D42-845F-30298E43EA45}" type="pres">
      <dgm:prSet presAssocID="{EB9B50EF-9004-AC4F-852A-E2756DBFEB32}" presName="hierRoot1" presStyleCnt="0">
        <dgm:presLayoutVars>
          <dgm:hierBranch val="init"/>
        </dgm:presLayoutVars>
      </dgm:prSet>
      <dgm:spPr/>
    </dgm:pt>
    <dgm:pt modelId="{C2E481BB-0595-474C-B279-8B2C63B24A2A}" type="pres">
      <dgm:prSet presAssocID="{EB9B50EF-9004-AC4F-852A-E2756DBFEB32}" presName="rootComposite1" presStyleCnt="0"/>
      <dgm:spPr/>
    </dgm:pt>
    <dgm:pt modelId="{93DC5EB6-2514-F04B-8C3E-8700DFBC31BB}" type="pres">
      <dgm:prSet presAssocID="{EB9B50EF-9004-AC4F-852A-E2756DBFEB32}" presName="rootText1" presStyleLbl="node0" presStyleIdx="0" presStyleCnt="1">
        <dgm:presLayoutVars>
          <dgm:chPref val="3"/>
        </dgm:presLayoutVars>
      </dgm:prSet>
      <dgm:spPr/>
      <dgm:t>
        <a:bodyPr/>
        <a:lstStyle/>
        <a:p>
          <a:endParaRPr lang="fr-FR"/>
        </a:p>
      </dgm:t>
    </dgm:pt>
    <dgm:pt modelId="{419B0748-9AF8-834C-A2FC-77D7CD5C6285}" type="pres">
      <dgm:prSet presAssocID="{EB9B50EF-9004-AC4F-852A-E2756DBFEB32}" presName="rootConnector1" presStyleLbl="node1" presStyleIdx="0" presStyleCnt="0"/>
      <dgm:spPr/>
      <dgm:t>
        <a:bodyPr/>
        <a:lstStyle/>
        <a:p>
          <a:endParaRPr lang="fr-FR"/>
        </a:p>
      </dgm:t>
    </dgm:pt>
    <dgm:pt modelId="{8F69EBC3-9D89-8C48-B5F9-2E06BDCAED2C}" type="pres">
      <dgm:prSet presAssocID="{EB9B50EF-9004-AC4F-852A-E2756DBFEB32}" presName="hierChild2" presStyleCnt="0"/>
      <dgm:spPr/>
    </dgm:pt>
    <dgm:pt modelId="{A4AA3B4D-751D-8949-A439-64C16FACD8FA}" type="pres">
      <dgm:prSet presAssocID="{F3A61306-C8E1-1A44-B777-84DF95FECACE}" presName="Name37" presStyleLbl="parChTrans1D2" presStyleIdx="0" presStyleCnt="4"/>
      <dgm:spPr/>
      <dgm:t>
        <a:bodyPr/>
        <a:lstStyle/>
        <a:p>
          <a:endParaRPr lang="fr-FR"/>
        </a:p>
      </dgm:t>
    </dgm:pt>
    <dgm:pt modelId="{8E11EE22-D13A-2E45-A3F0-23CD132F2176}" type="pres">
      <dgm:prSet presAssocID="{152C6885-41EF-5347-8FD6-6C355EF5A4E0}" presName="hierRoot2" presStyleCnt="0">
        <dgm:presLayoutVars>
          <dgm:hierBranch val="init"/>
        </dgm:presLayoutVars>
      </dgm:prSet>
      <dgm:spPr/>
    </dgm:pt>
    <dgm:pt modelId="{F12BC484-EF45-D049-A8AE-A58A347697B3}" type="pres">
      <dgm:prSet presAssocID="{152C6885-41EF-5347-8FD6-6C355EF5A4E0}" presName="rootComposite" presStyleCnt="0"/>
      <dgm:spPr/>
    </dgm:pt>
    <dgm:pt modelId="{CC8C6F66-2463-1846-81C8-4322A70827EF}" type="pres">
      <dgm:prSet presAssocID="{152C6885-41EF-5347-8FD6-6C355EF5A4E0}" presName="rootText" presStyleLbl="node2" presStyleIdx="0" presStyleCnt="3">
        <dgm:presLayoutVars>
          <dgm:chPref val="3"/>
        </dgm:presLayoutVars>
      </dgm:prSet>
      <dgm:spPr/>
      <dgm:t>
        <a:bodyPr/>
        <a:lstStyle/>
        <a:p>
          <a:endParaRPr lang="fr-FR"/>
        </a:p>
      </dgm:t>
    </dgm:pt>
    <dgm:pt modelId="{6307F235-A7D6-B547-BCBE-AC49EF1F939A}" type="pres">
      <dgm:prSet presAssocID="{152C6885-41EF-5347-8FD6-6C355EF5A4E0}" presName="rootConnector" presStyleLbl="node2" presStyleIdx="0" presStyleCnt="3"/>
      <dgm:spPr/>
      <dgm:t>
        <a:bodyPr/>
        <a:lstStyle/>
        <a:p>
          <a:endParaRPr lang="fr-FR"/>
        </a:p>
      </dgm:t>
    </dgm:pt>
    <dgm:pt modelId="{8847E0CE-C044-3243-B894-8012C6AD41C4}" type="pres">
      <dgm:prSet presAssocID="{152C6885-41EF-5347-8FD6-6C355EF5A4E0}" presName="hierChild4" presStyleCnt="0"/>
      <dgm:spPr/>
    </dgm:pt>
    <dgm:pt modelId="{9E1233C4-63D6-FE4A-BACA-DCECAF5E90C0}" type="pres">
      <dgm:prSet presAssocID="{152C6885-41EF-5347-8FD6-6C355EF5A4E0}" presName="hierChild5" presStyleCnt="0"/>
      <dgm:spPr/>
    </dgm:pt>
    <dgm:pt modelId="{8C2D7750-CDD4-B74B-BB7B-410F46479A4D}" type="pres">
      <dgm:prSet presAssocID="{D4F80B85-52FA-AA42-AA12-8947029CF5A6}" presName="Name37" presStyleLbl="parChTrans1D2" presStyleIdx="1" presStyleCnt="4"/>
      <dgm:spPr/>
      <dgm:t>
        <a:bodyPr/>
        <a:lstStyle/>
        <a:p>
          <a:endParaRPr lang="fr-FR"/>
        </a:p>
      </dgm:t>
    </dgm:pt>
    <dgm:pt modelId="{C7DFCED7-10A2-9843-9B34-238BA0F3F800}" type="pres">
      <dgm:prSet presAssocID="{D82AF381-0C72-8843-B986-3C45A9C5E665}" presName="hierRoot2" presStyleCnt="0">
        <dgm:presLayoutVars>
          <dgm:hierBranch val="init"/>
        </dgm:presLayoutVars>
      </dgm:prSet>
      <dgm:spPr/>
    </dgm:pt>
    <dgm:pt modelId="{76CA17C8-0B43-684A-B505-39F5BB711C75}" type="pres">
      <dgm:prSet presAssocID="{D82AF381-0C72-8843-B986-3C45A9C5E665}" presName="rootComposite" presStyleCnt="0"/>
      <dgm:spPr/>
    </dgm:pt>
    <dgm:pt modelId="{FD2A406F-AA12-1741-AEE7-E7C72F681AAB}" type="pres">
      <dgm:prSet presAssocID="{D82AF381-0C72-8843-B986-3C45A9C5E665}" presName="rootText" presStyleLbl="node2" presStyleIdx="1" presStyleCnt="3">
        <dgm:presLayoutVars>
          <dgm:chPref val="3"/>
        </dgm:presLayoutVars>
      </dgm:prSet>
      <dgm:spPr/>
      <dgm:t>
        <a:bodyPr/>
        <a:lstStyle/>
        <a:p>
          <a:endParaRPr lang="fr-FR"/>
        </a:p>
      </dgm:t>
    </dgm:pt>
    <dgm:pt modelId="{F7315297-678F-2341-B278-E76F7096AB06}" type="pres">
      <dgm:prSet presAssocID="{D82AF381-0C72-8843-B986-3C45A9C5E665}" presName="rootConnector" presStyleLbl="node2" presStyleIdx="1" presStyleCnt="3"/>
      <dgm:spPr/>
      <dgm:t>
        <a:bodyPr/>
        <a:lstStyle/>
        <a:p>
          <a:endParaRPr lang="fr-FR"/>
        </a:p>
      </dgm:t>
    </dgm:pt>
    <dgm:pt modelId="{E9A9B5D3-67AD-CE40-8A3A-DDE0488A6EF7}" type="pres">
      <dgm:prSet presAssocID="{D82AF381-0C72-8843-B986-3C45A9C5E665}" presName="hierChild4" presStyleCnt="0"/>
      <dgm:spPr/>
    </dgm:pt>
    <dgm:pt modelId="{D99852ED-F672-1E43-AF1D-F9ED55ACA2E6}" type="pres">
      <dgm:prSet presAssocID="{D82AF381-0C72-8843-B986-3C45A9C5E665}" presName="hierChild5" presStyleCnt="0"/>
      <dgm:spPr/>
    </dgm:pt>
    <dgm:pt modelId="{C19804C8-3F55-5746-A3A3-9073266B0998}" type="pres">
      <dgm:prSet presAssocID="{135255D4-66A4-6843-BA18-7BE0F94CE40E}" presName="Name37" presStyleLbl="parChTrans1D2" presStyleIdx="2" presStyleCnt="4"/>
      <dgm:spPr/>
      <dgm:t>
        <a:bodyPr/>
        <a:lstStyle/>
        <a:p>
          <a:endParaRPr lang="fr-FR"/>
        </a:p>
      </dgm:t>
    </dgm:pt>
    <dgm:pt modelId="{AC1DCCC1-4580-9140-BAF0-C21547C2A538}" type="pres">
      <dgm:prSet presAssocID="{706A6863-60D1-4D44-9B58-19A2FBCBA2EB}" presName="hierRoot2" presStyleCnt="0">
        <dgm:presLayoutVars>
          <dgm:hierBranch val="init"/>
        </dgm:presLayoutVars>
      </dgm:prSet>
      <dgm:spPr/>
    </dgm:pt>
    <dgm:pt modelId="{7EA322BD-5F39-8140-9194-1971172815BF}" type="pres">
      <dgm:prSet presAssocID="{706A6863-60D1-4D44-9B58-19A2FBCBA2EB}" presName="rootComposite" presStyleCnt="0"/>
      <dgm:spPr/>
    </dgm:pt>
    <dgm:pt modelId="{E8D33C83-4FFA-2742-8077-AAC0AC91368E}" type="pres">
      <dgm:prSet presAssocID="{706A6863-60D1-4D44-9B58-19A2FBCBA2EB}" presName="rootText" presStyleLbl="node2" presStyleIdx="2" presStyleCnt="3">
        <dgm:presLayoutVars>
          <dgm:chPref val="3"/>
        </dgm:presLayoutVars>
      </dgm:prSet>
      <dgm:spPr/>
      <dgm:t>
        <a:bodyPr/>
        <a:lstStyle/>
        <a:p>
          <a:endParaRPr lang="fr-FR"/>
        </a:p>
      </dgm:t>
    </dgm:pt>
    <dgm:pt modelId="{D9BB3147-BC35-9442-B8BC-499375F696AB}" type="pres">
      <dgm:prSet presAssocID="{706A6863-60D1-4D44-9B58-19A2FBCBA2EB}" presName="rootConnector" presStyleLbl="node2" presStyleIdx="2" presStyleCnt="3"/>
      <dgm:spPr/>
      <dgm:t>
        <a:bodyPr/>
        <a:lstStyle/>
        <a:p>
          <a:endParaRPr lang="fr-FR"/>
        </a:p>
      </dgm:t>
    </dgm:pt>
    <dgm:pt modelId="{82C2F3B8-81C1-BD4D-A5DE-974E8480EE70}" type="pres">
      <dgm:prSet presAssocID="{706A6863-60D1-4D44-9B58-19A2FBCBA2EB}" presName="hierChild4" presStyleCnt="0"/>
      <dgm:spPr/>
    </dgm:pt>
    <dgm:pt modelId="{757BD6B3-4D4B-734F-A1EC-7D621FB36539}" type="pres">
      <dgm:prSet presAssocID="{706A6863-60D1-4D44-9B58-19A2FBCBA2EB}" presName="hierChild5" presStyleCnt="0"/>
      <dgm:spPr/>
    </dgm:pt>
    <dgm:pt modelId="{9E4FE1E6-D786-6949-A3BA-593F9B639C71}" type="pres">
      <dgm:prSet presAssocID="{EB9B50EF-9004-AC4F-852A-E2756DBFEB32}" presName="hierChild3" presStyleCnt="0"/>
      <dgm:spPr/>
    </dgm:pt>
    <dgm:pt modelId="{E676DB89-A0F5-574A-A126-4476C675AE31}" type="pres">
      <dgm:prSet presAssocID="{779AD860-A50B-584A-A5C0-6A570A1C1C84}" presName="Name111" presStyleLbl="parChTrans1D2" presStyleIdx="3" presStyleCnt="4"/>
      <dgm:spPr/>
      <dgm:t>
        <a:bodyPr/>
        <a:lstStyle/>
        <a:p>
          <a:endParaRPr lang="fr-FR"/>
        </a:p>
      </dgm:t>
    </dgm:pt>
    <dgm:pt modelId="{AF94B3F6-4E58-AB41-A70D-3C8E97681C1A}" type="pres">
      <dgm:prSet presAssocID="{03A83576-944F-8D47-9038-727C8D18D1DB}" presName="hierRoot3" presStyleCnt="0">
        <dgm:presLayoutVars>
          <dgm:hierBranch val="init"/>
        </dgm:presLayoutVars>
      </dgm:prSet>
      <dgm:spPr/>
    </dgm:pt>
    <dgm:pt modelId="{92D5828B-7609-6F4A-A780-37F4D6265E58}" type="pres">
      <dgm:prSet presAssocID="{03A83576-944F-8D47-9038-727C8D18D1DB}" presName="rootComposite3" presStyleCnt="0"/>
      <dgm:spPr/>
    </dgm:pt>
    <dgm:pt modelId="{29B47FDC-8B43-4248-BADC-95BC356A1EA4}" type="pres">
      <dgm:prSet presAssocID="{03A83576-944F-8D47-9038-727C8D18D1DB}" presName="rootText3" presStyleLbl="asst1" presStyleIdx="0" presStyleCnt="1" custLinFactX="23992" custLinFactNeighborX="100000" custLinFactNeighborY="-5099">
        <dgm:presLayoutVars>
          <dgm:chPref val="3"/>
        </dgm:presLayoutVars>
      </dgm:prSet>
      <dgm:spPr/>
      <dgm:t>
        <a:bodyPr/>
        <a:lstStyle/>
        <a:p>
          <a:endParaRPr lang="fr-FR"/>
        </a:p>
      </dgm:t>
    </dgm:pt>
    <dgm:pt modelId="{CC90C8C1-B0A8-C342-8D36-164B409F250D}" type="pres">
      <dgm:prSet presAssocID="{03A83576-944F-8D47-9038-727C8D18D1DB}" presName="rootConnector3" presStyleLbl="asst1" presStyleIdx="0" presStyleCnt="1"/>
      <dgm:spPr/>
      <dgm:t>
        <a:bodyPr/>
        <a:lstStyle/>
        <a:p>
          <a:endParaRPr lang="fr-FR"/>
        </a:p>
      </dgm:t>
    </dgm:pt>
    <dgm:pt modelId="{2AD4389B-3DBF-FA4E-AB99-1E0BCCF93EBD}" type="pres">
      <dgm:prSet presAssocID="{03A83576-944F-8D47-9038-727C8D18D1DB}" presName="hierChild6" presStyleCnt="0"/>
      <dgm:spPr/>
    </dgm:pt>
    <dgm:pt modelId="{9B033304-FEBE-FE48-B22A-AC518A4B8486}" type="pres">
      <dgm:prSet presAssocID="{03A83576-944F-8D47-9038-727C8D18D1DB}" presName="hierChild7" presStyleCnt="0"/>
      <dgm:spPr/>
    </dgm:pt>
  </dgm:ptLst>
  <dgm:cxnLst>
    <dgm:cxn modelId="{69984EB7-C91E-EF46-8324-9A128CA4937E}" type="presOf" srcId="{03A83576-944F-8D47-9038-727C8D18D1DB}" destId="{29B47FDC-8B43-4248-BADC-95BC356A1EA4}" srcOrd="0" destOrd="0" presId="urn:microsoft.com/office/officeart/2005/8/layout/orgChart1"/>
    <dgm:cxn modelId="{E322EAF4-4DE6-4E45-BC5C-1F96A7C70DC4}" type="presOf" srcId="{706A6863-60D1-4D44-9B58-19A2FBCBA2EB}" destId="{E8D33C83-4FFA-2742-8077-AAC0AC91368E}" srcOrd="0" destOrd="0" presId="urn:microsoft.com/office/officeart/2005/8/layout/orgChart1"/>
    <dgm:cxn modelId="{9A8E2315-7601-7240-A2B6-B23EC83F041F}" srcId="{EB9B50EF-9004-AC4F-852A-E2756DBFEB32}" destId="{152C6885-41EF-5347-8FD6-6C355EF5A4E0}" srcOrd="1" destOrd="0" parTransId="{F3A61306-C8E1-1A44-B777-84DF95FECACE}" sibTransId="{51C3FC7C-CBEC-A149-B1CF-E7C85FBFB627}"/>
    <dgm:cxn modelId="{FD92924F-2465-D74C-BCBC-BCF349E895E9}" srcId="{3D81C07C-342D-E840-BBDB-EC6268FD9A22}" destId="{EB9B50EF-9004-AC4F-852A-E2756DBFEB32}" srcOrd="0" destOrd="0" parTransId="{73A33F12-D7C4-804F-83CF-62D077B0AC06}" sibTransId="{201A2067-E8CF-884C-AC33-A4B3F4E24A42}"/>
    <dgm:cxn modelId="{16962BDD-5D38-CE4B-9FFF-0ECB3D082842}" type="presOf" srcId="{EB9B50EF-9004-AC4F-852A-E2756DBFEB32}" destId="{93DC5EB6-2514-F04B-8C3E-8700DFBC31BB}" srcOrd="0" destOrd="0" presId="urn:microsoft.com/office/officeart/2005/8/layout/orgChart1"/>
    <dgm:cxn modelId="{49ACCEC7-E6D0-0541-8C7F-CB340CBD0FE8}" srcId="{EB9B50EF-9004-AC4F-852A-E2756DBFEB32}" destId="{03A83576-944F-8D47-9038-727C8D18D1DB}" srcOrd="0" destOrd="0" parTransId="{779AD860-A50B-584A-A5C0-6A570A1C1C84}" sibTransId="{A0B88DD0-9234-7343-B5EF-097919CE0617}"/>
    <dgm:cxn modelId="{4897B7AD-3A13-094D-9A82-DA9C8B22B032}" type="presOf" srcId="{3D81C07C-342D-E840-BBDB-EC6268FD9A22}" destId="{2D6233FC-EBD6-B14F-ACC6-25F60884FE4C}" srcOrd="0" destOrd="0" presId="urn:microsoft.com/office/officeart/2005/8/layout/orgChart1"/>
    <dgm:cxn modelId="{FFDBED66-BB93-4E46-88A5-33D97E9F8405}" type="presOf" srcId="{D82AF381-0C72-8843-B986-3C45A9C5E665}" destId="{F7315297-678F-2341-B278-E76F7096AB06}" srcOrd="1" destOrd="0" presId="urn:microsoft.com/office/officeart/2005/8/layout/orgChart1"/>
    <dgm:cxn modelId="{12377A78-280C-134D-A7EC-BDC284F718B3}" type="presOf" srcId="{EB9B50EF-9004-AC4F-852A-E2756DBFEB32}" destId="{419B0748-9AF8-834C-A2FC-77D7CD5C6285}" srcOrd="1" destOrd="0" presId="urn:microsoft.com/office/officeart/2005/8/layout/orgChart1"/>
    <dgm:cxn modelId="{10C4A710-D04D-5941-9BEF-BA9DE2285A8F}" type="presOf" srcId="{152C6885-41EF-5347-8FD6-6C355EF5A4E0}" destId="{CC8C6F66-2463-1846-81C8-4322A70827EF}" srcOrd="0" destOrd="0" presId="urn:microsoft.com/office/officeart/2005/8/layout/orgChart1"/>
    <dgm:cxn modelId="{B1587CA8-B447-C64E-9B92-8F9CAB714634}" type="presOf" srcId="{779AD860-A50B-584A-A5C0-6A570A1C1C84}" destId="{E676DB89-A0F5-574A-A126-4476C675AE31}" srcOrd="0" destOrd="0" presId="urn:microsoft.com/office/officeart/2005/8/layout/orgChart1"/>
    <dgm:cxn modelId="{39D58576-37B7-D84F-9406-9B74C657FE0A}" type="presOf" srcId="{D82AF381-0C72-8843-B986-3C45A9C5E665}" destId="{FD2A406F-AA12-1741-AEE7-E7C72F681AAB}" srcOrd="0" destOrd="0" presId="urn:microsoft.com/office/officeart/2005/8/layout/orgChart1"/>
    <dgm:cxn modelId="{69F9A575-8666-964D-A25B-4E835E076912}" type="presOf" srcId="{135255D4-66A4-6843-BA18-7BE0F94CE40E}" destId="{C19804C8-3F55-5746-A3A3-9073266B0998}" srcOrd="0" destOrd="0" presId="urn:microsoft.com/office/officeart/2005/8/layout/orgChart1"/>
    <dgm:cxn modelId="{5959F504-758D-6648-B9B9-9FE96F191203}" type="presOf" srcId="{152C6885-41EF-5347-8FD6-6C355EF5A4E0}" destId="{6307F235-A7D6-B547-BCBE-AC49EF1F939A}" srcOrd="1" destOrd="0" presId="urn:microsoft.com/office/officeart/2005/8/layout/orgChart1"/>
    <dgm:cxn modelId="{F3BC6BBE-18C1-FD4D-A9FA-69368089AC70}" srcId="{EB9B50EF-9004-AC4F-852A-E2756DBFEB32}" destId="{D82AF381-0C72-8843-B986-3C45A9C5E665}" srcOrd="2" destOrd="0" parTransId="{D4F80B85-52FA-AA42-AA12-8947029CF5A6}" sibTransId="{F1989638-9F23-D84D-B087-54F1F474DB29}"/>
    <dgm:cxn modelId="{AF814609-3FE8-404D-A387-6A73AF0A696D}" type="presOf" srcId="{706A6863-60D1-4D44-9B58-19A2FBCBA2EB}" destId="{D9BB3147-BC35-9442-B8BC-499375F696AB}" srcOrd="1" destOrd="0" presId="urn:microsoft.com/office/officeart/2005/8/layout/orgChart1"/>
    <dgm:cxn modelId="{3295EF06-58E9-B641-A6DE-0C4D1670DDD1}" srcId="{EB9B50EF-9004-AC4F-852A-E2756DBFEB32}" destId="{706A6863-60D1-4D44-9B58-19A2FBCBA2EB}" srcOrd="3" destOrd="0" parTransId="{135255D4-66A4-6843-BA18-7BE0F94CE40E}" sibTransId="{8C2C1873-44ED-D04B-8EBD-7DE8DFF0C531}"/>
    <dgm:cxn modelId="{ACD5C7D2-22DC-8B4D-9BB2-FF3BC41E3ED5}" type="presOf" srcId="{D4F80B85-52FA-AA42-AA12-8947029CF5A6}" destId="{8C2D7750-CDD4-B74B-BB7B-410F46479A4D}" srcOrd="0" destOrd="0" presId="urn:microsoft.com/office/officeart/2005/8/layout/orgChart1"/>
    <dgm:cxn modelId="{9FF9DDC2-1AC1-D145-9CDF-F54D00672EDC}" type="presOf" srcId="{03A83576-944F-8D47-9038-727C8D18D1DB}" destId="{CC90C8C1-B0A8-C342-8D36-164B409F250D}" srcOrd="1" destOrd="0" presId="urn:microsoft.com/office/officeart/2005/8/layout/orgChart1"/>
    <dgm:cxn modelId="{E4877860-0081-4144-AD00-81DF0F94A60E}" type="presOf" srcId="{F3A61306-C8E1-1A44-B777-84DF95FECACE}" destId="{A4AA3B4D-751D-8949-A439-64C16FACD8FA}" srcOrd="0" destOrd="0" presId="urn:microsoft.com/office/officeart/2005/8/layout/orgChart1"/>
    <dgm:cxn modelId="{E053448D-832D-A64E-A606-16BA312C4262}" type="presParOf" srcId="{2D6233FC-EBD6-B14F-ACC6-25F60884FE4C}" destId="{894F8F9E-3C0D-6D42-845F-30298E43EA45}" srcOrd="0" destOrd="0" presId="urn:microsoft.com/office/officeart/2005/8/layout/orgChart1"/>
    <dgm:cxn modelId="{0BAF06BD-187D-1D45-B44B-0185A3213016}" type="presParOf" srcId="{894F8F9E-3C0D-6D42-845F-30298E43EA45}" destId="{C2E481BB-0595-474C-B279-8B2C63B24A2A}" srcOrd="0" destOrd="0" presId="urn:microsoft.com/office/officeart/2005/8/layout/orgChart1"/>
    <dgm:cxn modelId="{97881C99-39F9-F947-B10F-830E754317A4}" type="presParOf" srcId="{C2E481BB-0595-474C-B279-8B2C63B24A2A}" destId="{93DC5EB6-2514-F04B-8C3E-8700DFBC31BB}" srcOrd="0" destOrd="0" presId="urn:microsoft.com/office/officeart/2005/8/layout/orgChart1"/>
    <dgm:cxn modelId="{9FACCFB6-3F9A-3D42-AEB0-0C0BAE8590C1}" type="presParOf" srcId="{C2E481BB-0595-474C-B279-8B2C63B24A2A}" destId="{419B0748-9AF8-834C-A2FC-77D7CD5C6285}" srcOrd="1" destOrd="0" presId="urn:microsoft.com/office/officeart/2005/8/layout/orgChart1"/>
    <dgm:cxn modelId="{2424DE22-33E2-3043-873F-E34E981F9DFB}" type="presParOf" srcId="{894F8F9E-3C0D-6D42-845F-30298E43EA45}" destId="{8F69EBC3-9D89-8C48-B5F9-2E06BDCAED2C}" srcOrd="1" destOrd="0" presId="urn:microsoft.com/office/officeart/2005/8/layout/orgChart1"/>
    <dgm:cxn modelId="{1FBAFF84-8E57-9641-BD3C-DCBED899FE09}" type="presParOf" srcId="{8F69EBC3-9D89-8C48-B5F9-2E06BDCAED2C}" destId="{A4AA3B4D-751D-8949-A439-64C16FACD8FA}" srcOrd="0" destOrd="0" presId="urn:microsoft.com/office/officeart/2005/8/layout/orgChart1"/>
    <dgm:cxn modelId="{EF6B83D4-0BAC-D840-85D7-A962150C8877}" type="presParOf" srcId="{8F69EBC3-9D89-8C48-B5F9-2E06BDCAED2C}" destId="{8E11EE22-D13A-2E45-A3F0-23CD132F2176}" srcOrd="1" destOrd="0" presId="urn:microsoft.com/office/officeart/2005/8/layout/orgChart1"/>
    <dgm:cxn modelId="{85675A41-2699-6D4B-A948-9820A0ABB2F3}" type="presParOf" srcId="{8E11EE22-D13A-2E45-A3F0-23CD132F2176}" destId="{F12BC484-EF45-D049-A8AE-A58A347697B3}" srcOrd="0" destOrd="0" presId="urn:microsoft.com/office/officeart/2005/8/layout/orgChart1"/>
    <dgm:cxn modelId="{6D69A2E9-D97B-9844-934C-E50870477001}" type="presParOf" srcId="{F12BC484-EF45-D049-A8AE-A58A347697B3}" destId="{CC8C6F66-2463-1846-81C8-4322A70827EF}" srcOrd="0" destOrd="0" presId="urn:microsoft.com/office/officeart/2005/8/layout/orgChart1"/>
    <dgm:cxn modelId="{A914517A-8C57-1048-9EA2-07CF3EF42C66}" type="presParOf" srcId="{F12BC484-EF45-D049-A8AE-A58A347697B3}" destId="{6307F235-A7D6-B547-BCBE-AC49EF1F939A}" srcOrd="1" destOrd="0" presId="urn:microsoft.com/office/officeart/2005/8/layout/orgChart1"/>
    <dgm:cxn modelId="{DFE66897-B4E9-554F-802D-7E06EDD1817E}" type="presParOf" srcId="{8E11EE22-D13A-2E45-A3F0-23CD132F2176}" destId="{8847E0CE-C044-3243-B894-8012C6AD41C4}" srcOrd="1" destOrd="0" presId="urn:microsoft.com/office/officeart/2005/8/layout/orgChart1"/>
    <dgm:cxn modelId="{B3CA2509-AC99-CC44-B003-E92843E5E71E}" type="presParOf" srcId="{8E11EE22-D13A-2E45-A3F0-23CD132F2176}" destId="{9E1233C4-63D6-FE4A-BACA-DCECAF5E90C0}" srcOrd="2" destOrd="0" presId="urn:microsoft.com/office/officeart/2005/8/layout/orgChart1"/>
    <dgm:cxn modelId="{FB99DD26-95E7-7444-8D33-6E819AA610C5}" type="presParOf" srcId="{8F69EBC3-9D89-8C48-B5F9-2E06BDCAED2C}" destId="{8C2D7750-CDD4-B74B-BB7B-410F46479A4D}" srcOrd="2" destOrd="0" presId="urn:microsoft.com/office/officeart/2005/8/layout/orgChart1"/>
    <dgm:cxn modelId="{95E4BCAB-35FA-6E48-8150-010CE305AC8E}" type="presParOf" srcId="{8F69EBC3-9D89-8C48-B5F9-2E06BDCAED2C}" destId="{C7DFCED7-10A2-9843-9B34-238BA0F3F800}" srcOrd="3" destOrd="0" presId="urn:microsoft.com/office/officeart/2005/8/layout/orgChart1"/>
    <dgm:cxn modelId="{F160573E-82CB-8543-94DB-1ADF6EAA2347}" type="presParOf" srcId="{C7DFCED7-10A2-9843-9B34-238BA0F3F800}" destId="{76CA17C8-0B43-684A-B505-39F5BB711C75}" srcOrd="0" destOrd="0" presId="urn:microsoft.com/office/officeart/2005/8/layout/orgChart1"/>
    <dgm:cxn modelId="{3172AD40-F1EE-554F-AE15-78A6AB888ABC}" type="presParOf" srcId="{76CA17C8-0B43-684A-B505-39F5BB711C75}" destId="{FD2A406F-AA12-1741-AEE7-E7C72F681AAB}" srcOrd="0" destOrd="0" presId="urn:microsoft.com/office/officeart/2005/8/layout/orgChart1"/>
    <dgm:cxn modelId="{B975D273-621B-D14D-8DF2-CF1A97A9A14F}" type="presParOf" srcId="{76CA17C8-0B43-684A-B505-39F5BB711C75}" destId="{F7315297-678F-2341-B278-E76F7096AB06}" srcOrd="1" destOrd="0" presId="urn:microsoft.com/office/officeart/2005/8/layout/orgChart1"/>
    <dgm:cxn modelId="{1A7B3BAE-27A2-6D4F-B8F2-5148D59DD39F}" type="presParOf" srcId="{C7DFCED7-10A2-9843-9B34-238BA0F3F800}" destId="{E9A9B5D3-67AD-CE40-8A3A-DDE0488A6EF7}" srcOrd="1" destOrd="0" presId="urn:microsoft.com/office/officeart/2005/8/layout/orgChart1"/>
    <dgm:cxn modelId="{AE9D0788-2A54-5340-A1B2-B8D0BB43B209}" type="presParOf" srcId="{C7DFCED7-10A2-9843-9B34-238BA0F3F800}" destId="{D99852ED-F672-1E43-AF1D-F9ED55ACA2E6}" srcOrd="2" destOrd="0" presId="urn:microsoft.com/office/officeart/2005/8/layout/orgChart1"/>
    <dgm:cxn modelId="{2804D652-B510-4446-8B4D-FE19366E3241}" type="presParOf" srcId="{8F69EBC3-9D89-8C48-B5F9-2E06BDCAED2C}" destId="{C19804C8-3F55-5746-A3A3-9073266B0998}" srcOrd="4" destOrd="0" presId="urn:microsoft.com/office/officeart/2005/8/layout/orgChart1"/>
    <dgm:cxn modelId="{DF8C5014-7942-DF44-9063-1177E37F475F}" type="presParOf" srcId="{8F69EBC3-9D89-8C48-B5F9-2E06BDCAED2C}" destId="{AC1DCCC1-4580-9140-BAF0-C21547C2A538}" srcOrd="5" destOrd="0" presId="urn:microsoft.com/office/officeart/2005/8/layout/orgChart1"/>
    <dgm:cxn modelId="{534E0A29-0CC6-7547-9E1B-DE24593AC1D8}" type="presParOf" srcId="{AC1DCCC1-4580-9140-BAF0-C21547C2A538}" destId="{7EA322BD-5F39-8140-9194-1971172815BF}" srcOrd="0" destOrd="0" presId="urn:microsoft.com/office/officeart/2005/8/layout/orgChart1"/>
    <dgm:cxn modelId="{7B14B853-9D69-234F-8974-D5166E2D79DC}" type="presParOf" srcId="{7EA322BD-5F39-8140-9194-1971172815BF}" destId="{E8D33C83-4FFA-2742-8077-AAC0AC91368E}" srcOrd="0" destOrd="0" presId="urn:microsoft.com/office/officeart/2005/8/layout/orgChart1"/>
    <dgm:cxn modelId="{1A14DFB6-3A6F-7645-BC9B-91EA4D790D4F}" type="presParOf" srcId="{7EA322BD-5F39-8140-9194-1971172815BF}" destId="{D9BB3147-BC35-9442-B8BC-499375F696AB}" srcOrd="1" destOrd="0" presId="urn:microsoft.com/office/officeart/2005/8/layout/orgChart1"/>
    <dgm:cxn modelId="{8072426E-7DD6-1A47-90B4-C1EFDE766F95}" type="presParOf" srcId="{AC1DCCC1-4580-9140-BAF0-C21547C2A538}" destId="{82C2F3B8-81C1-BD4D-A5DE-974E8480EE70}" srcOrd="1" destOrd="0" presId="urn:microsoft.com/office/officeart/2005/8/layout/orgChart1"/>
    <dgm:cxn modelId="{491AF6BD-B434-7641-A06B-40B89B6D1B64}" type="presParOf" srcId="{AC1DCCC1-4580-9140-BAF0-C21547C2A538}" destId="{757BD6B3-4D4B-734F-A1EC-7D621FB36539}" srcOrd="2" destOrd="0" presId="urn:microsoft.com/office/officeart/2005/8/layout/orgChart1"/>
    <dgm:cxn modelId="{7EA44494-A214-004F-BF7A-A4E26084BBC2}" type="presParOf" srcId="{894F8F9E-3C0D-6D42-845F-30298E43EA45}" destId="{9E4FE1E6-D786-6949-A3BA-593F9B639C71}" srcOrd="2" destOrd="0" presId="urn:microsoft.com/office/officeart/2005/8/layout/orgChart1"/>
    <dgm:cxn modelId="{8D8FACDA-9D0B-264E-ACC6-62138EEDFC38}" type="presParOf" srcId="{9E4FE1E6-D786-6949-A3BA-593F9B639C71}" destId="{E676DB89-A0F5-574A-A126-4476C675AE31}" srcOrd="0" destOrd="0" presId="urn:microsoft.com/office/officeart/2005/8/layout/orgChart1"/>
    <dgm:cxn modelId="{1B4EC724-1115-1D44-8EB9-1F63F796800F}" type="presParOf" srcId="{9E4FE1E6-D786-6949-A3BA-593F9B639C71}" destId="{AF94B3F6-4E58-AB41-A70D-3C8E97681C1A}" srcOrd="1" destOrd="0" presId="urn:microsoft.com/office/officeart/2005/8/layout/orgChart1"/>
    <dgm:cxn modelId="{15DE8D7C-2C26-EF4D-B498-E4FE83272B31}" type="presParOf" srcId="{AF94B3F6-4E58-AB41-A70D-3C8E97681C1A}" destId="{92D5828B-7609-6F4A-A780-37F4D6265E58}" srcOrd="0" destOrd="0" presId="urn:microsoft.com/office/officeart/2005/8/layout/orgChart1"/>
    <dgm:cxn modelId="{7D4006DF-78CA-764A-9EC2-CC6CED65945B}" type="presParOf" srcId="{92D5828B-7609-6F4A-A780-37F4D6265E58}" destId="{29B47FDC-8B43-4248-BADC-95BC356A1EA4}" srcOrd="0" destOrd="0" presId="urn:microsoft.com/office/officeart/2005/8/layout/orgChart1"/>
    <dgm:cxn modelId="{A4A4F8F3-7722-2340-AE50-E5A24F951DE9}" type="presParOf" srcId="{92D5828B-7609-6F4A-A780-37F4D6265E58}" destId="{CC90C8C1-B0A8-C342-8D36-164B409F250D}" srcOrd="1" destOrd="0" presId="urn:microsoft.com/office/officeart/2005/8/layout/orgChart1"/>
    <dgm:cxn modelId="{9FE255B4-348D-1142-AC1F-34BAB0FC6371}" type="presParOf" srcId="{AF94B3F6-4E58-AB41-A70D-3C8E97681C1A}" destId="{2AD4389B-3DBF-FA4E-AB99-1E0BCCF93EBD}" srcOrd="1" destOrd="0" presId="urn:microsoft.com/office/officeart/2005/8/layout/orgChart1"/>
    <dgm:cxn modelId="{9FD12FBC-807B-D24F-A3F9-F85AC73E6B4A}" type="presParOf" srcId="{AF94B3F6-4E58-AB41-A70D-3C8E97681C1A}" destId="{9B033304-FEBE-FE48-B22A-AC518A4B84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82562-D69D-4B07-87B2-9903F3A78BB8}" type="doc">
      <dgm:prSet loTypeId="urn:microsoft.com/office/officeart/2005/8/layout/gear1" loCatId="relationship" qsTypeId="urn:microsoft.com/office/officeart/2005/8/quickstyle/3d2" qsCatId="3D" csTypeId="urn:microsoft.com/office/officeart/2005/8/colors/accent1_3" csCatId="accent1" phldr="1"/>
      <dgm:spPr/>
    </dgm:pt>
    <dgm:pt modelId="{EF10A76D-21D2-489B-8D3D-15552519E286}">
      <dgm:prSet phldrT="[Texte]" custT="1"/>
      <dgm:spPr/>
      <dgm:t>
        <a:bodyPr/>
        <a:lstStyle/>
        <a:p>
          <a:r>
            <a:rPr lang="fr-FR" sz="1200" dirty="0"/>
            <a:t>Atteintes des structures et fonctions cérébrales </a:t>
          </a:r>
        </a:p>
      </dgm:t>
    </dgm:pt>
    <dgm:pt modelId="{733DCD87-CE06-46FD-AC1A-1479E94AEC93}" type="parTrans" cxnId="{E3CB6FE8-9C71-4591-AA1D-179B4FCEB5F6}">
      <dgm:prSet/>
      <dgm:spPr/>
      <dgm:t>
        <a:bodyPr/>
        <a:lstStyle/>
        <a:p>
          <a:endParaRPr lang="fr-FR"/>
        </a:p>
      </dgm:t>
    </dgm:pt>
    <dgm:pt modelId="{A2EF8D4D-D13F-4102-86D1-12739E05A329}" type="sibTrans" cxnId="{E3CB6FE8-9C71-4591-AA1D-179B4FCEB5F6}">
      <dgm:prSet/>
      <dgm:spPr/>
      <dgm:t>
        <a:bodyPr/>
        <a:lstStyle/>
        <a:p>
          <a:endParaRPr lang="fr-FR"/>
        </a:p>
      </dgm:t>
    </dgm:pt>
    <dgm:pt modelId="{A39FDE02-2C0F-4CA1-834E-27B5FB62F2AB}">
      <dgm:prSet phldrT="[Texte]" custT="1"/>
      <dgm:spPr/>
      <dgm:t>
        <a:bodyPr/>
        <a:lstStyle/>
        <a:p>
          <a:r>
            <a:rPr lang="fr-FR" sz="1200" dirty="0"/>
            <a:t>Facteurs</a:t>
          </a:r>
          <a:r>
            <a:rPr lang="fr-FR" sz="900" dirty="0"/>
            <a:t> </a:t>
          </a:r>
          <a:r>
            <a:rPr lang="fr-FR" sz="1200" dirty="0"/>
            <a:t>génétiques</a:t>
          </a:r>
        </a:p>
      </dgm:t>
    </dgm:pt>
    <dgm:pt modelId="{681BD640-3531-4F7A-8FBB-8A725611B010}" type="parTrans" cxnId="{7C3F058B-FB82-4DCA-AA0A-252E43F4FC6E}">
      <dgm:prSet/>
      <dgm:spPr/>
      <dgm:t>
        <a:bodyPr/>
        <a:lstStyle/>
        <a:p>
          <a:endParaRPr lang="fr-FR"/>
        </a:p>
      </dgm:t>
    </dgm:pt>
    <dgm:pt modelId="{5F150599-0B2B-492F-A1A7-68B38D889828}" type="sibTrans" cxnId="{7C3F058B-FB82-4DCA-AA0A-252E43F4FC6E}">
      <dgm:prSet/>
      <dgm:spPr/>
      <dgm:t>
        <a:bodyPr/>
        <a:lstStyle/>
        <a:p>
          <a:endParaRPr lang="fr-FR"/>
        </a:p>
      </dgm:t>
    </dgm:pt>
    <dgm:pt modelId="{09C1A7A5-4CD3-48BB-A369-482038208326}">
      <dgm:prSet custT="1"/>
      <dgm:spPr/>
      <dgm:t>
        <a:bodyPr/>
        <a:lstStyle/>
        <a:p>
          <a:r>
            <a:rPr lang="fr-FR" sz="1200" dirty="0"/>
            <a:t>Facteurs </a:t>
          </a:r>
        </a:p>
        <a:p>
          <a:r>
            <a:rPr lang="fr-FR" sz="1200" dirty="0"/>
            <a:t>environnementaux </a:t>
          </a:r>
        </a:p>
      </dgm:t>
    </dgm:pt>
    <dgm:pt modelId="{04B74BCB-8F8E-45EC-8A43-C6A08B5C62C0}" type="parTrans" cxnId="{B70C246D-01E9-4F53-9699-BAD29307B9A4}">
      <dgm:prSet/>
      <dgm:spPr/>
      <dgm:t>
        <a:bodyPr/>
        <a:lstStyle/>
        <a:p>
          <a:endParaRPr lang="fr-FR"/>
        </a:p>
      </dgm:t>
    </dgm:pt>
    <dgm:pt modelId="{34D2CD2F-6570-42F8-8A00-E69CE1FC8EF9}" type="sibTrans" cxnId="{B70C246D-01E9-4F53-9699-BAD29307B9A4}">
      <dgm:prSet/>
      <dgm:spPr/>
      <dgm:t>
        <a:bodyPr/>
        <a:lstStyle/>
        <a:p>
          <a:endParaRPr lang="fr-FR"/>
        </a:p>
      </dgm:t>
    </dgm:pt>
    <dgm:pt modelId="{41FA21C2-88E6-4803-949E-86EBCF5A969B}" type="pres">
      <dgm:prSet presAssocID="{8FC82562-D69D-4B07-87B2-9903F3A78BB8}" presName="composite" presStyleCnt="0">
        <dgm:presLayoutVars>
          <dgm:chMax val="3"/>
          <dgm:animLvl val="lvl"/>
          <dgm:resizeHandles val="exact"/>
        </dgm:presLayoutVars>
      </dgm:prSet>
      <dgm:spPr/>
    </dgm:pt>
    <dgm:pt modelId="{036DED1D-E503-466A-8BB2-9AAAD7B8FBAF}" type="pres">
      <dgm:prSet presAssocID="{EF10A76D-21D2-489B-8D3D-15552519E286}" presName="gear1" presStyleLbl="node1" presStyleIdx="0" presStyleCnt="3">
        <dgm:presLayoutVars>
          <dgm:chMax val="1"/>
          <dgm:bulletEnabled val="1"/>
        </dgm:presLayoutVars>
      </dgm:prSet>
      <dgm:spPr/>
      <dgm:t>
        <a:bodyPr/>
        <a:lstStyle/>
        <a:p>
          <a:endParaRPr lang="fr-FR"/>
        </a:p>
      </dgm:t>
    </dgm:pt>
    <dgm:pt modelId="{72A3D688-C061-46E7-B18E-5ABAE878CCE4}" type="pres">
      <dgm:prSet presAssocID="{EF10A76D-21D2-489B-8D3D-15552519E286}" presName="gear1srcNode" presStyleLbl="node1" presStyleIdx="0" presStyleCnt="3"/>
      <dgm:spPr/>
      <dgm:t>
        <a:bodyPr/>
        <a:lstStyle/>
        <a:p>
          <a:endParaRPr lang="fr-FR"/>
        </a:p>
      </dgm:t>
    </dgm:pt>
    <dgm:pt modelId="{C216423B-CB40-4919-A979-83E3FAFF6EC1}" type="pres">
      <dgm:prSet presAssocID="{EF10A76D-21D2-489B-8D3D-15552519E286}" presName="gear1dstNode" presStyleLbl="node1" presStyleIdx="0" presStyleCnt="3"/>
      <dgm:spPr/>
      <dgm:t>
        <a:bodyPr/>
        <a:lstStyle/>
        <a:p>
          <a:endParaRPr lang="fr-FR"/>
        </a:p>
      </dgm:t>
    </dgm:pt>
    <dgm:pt modelId="{ADF75D99-6FEA-48E2-981B-F4863878992E}" type="pres">
      <dgm:prSet presAssocID="{09C1A7A5-4CD3-48BB-A369-482038208326}" presName="gear2" presStyleLbl="node1" presStyleIdx="1" presStyleCnt="3" custScaleX="128468">
        <dgm:presLayoutVars>
          <dgm:chMax val="1"/>
          <dgm:bulletEnabled val="1"/>
        </dgm:presLayoutVars>
      </dgm:prSet>
      <dgm:spPr/>
      <dgm:t>
        <a:bodyPr/>
        <a:lstStyle/>
        <a:p>
          <a:endParaRPr lang="fr-FR"/>
        </a:p>
      </dgm:t>
    </dgm:pt>
    <dgm:pt modelId="{B10F5724-99BA-4162-B266-5B9950C44011}" type="pres">
      <dgm:prSet presAssocID="{09C1A7A5-4CD3-48BB-A369-482038208326}" presName="gear2srcNode" presStyleLbl="node1" presStyleIdx="1" presStyleCnt="3"/>
      <dgm:spPr/>
      <dgm:t>
        <a:bodyPr/>
        <a:lstStyle/>
        <a:p>
          <a:endParaRPr lang="fr-FR"/>
        </a:p>
      </dgm:t>
    </dgm:pt>
    <dgm:pt modelId="{FD8DE64F-5370-480B-A332-6760FF0C3DDF}" type="pres">
      <dgm:prSet presAssocID="{09C1A7A5-4CD3-48BB-A369-482038208326}" presName="gear2dstNode" presStyleLbl="node1" presStyleIdx="1" presStyleCnt="3"/>
      <dgm:spPr/>
      <dgm:t>
        <a:bodyPr/>
        <a:lstStyle/>
        <a:p>
          <a:endParaRPr lang="fr-FR"/>
        </a:p>
      </dgm:t>
    </dgm:pt>
    <dgm:pt modelId="{5BF6CD13-7CD8-4EF7-AFC8-D809C7F20B55}" type="pres">
      <dgm:prSet presAssocID="{A39FDE02-2C0F-4CA1-834E-27B5FB62F2AB}" presName="gear3" presStyleLbl="node1" presStyleIdx="2" presStyleCnt="3" custLinFactNeighborX="-636" custLinFactNeighborY="0"/>
      <dgm:spPr/>
      <dgm:t>
        <a:bodyPr/>
        <a:lstStyle/>
        <a:p>
          <a:endParaRPr lang="fr-FR"/>
        </a:p>
      </dgm:t>
    </dgm:pt>
    <dgm:pt modelId="{0DF4F088-189A-48E9-8DC8-17F38D111136}" type="pres">
      <dgm:prSet presAssocID="{A39FDE02-2C0F-4CA1-834E-27B5FB62F2AB}" presName="gear3tx" presStyleLbl="node1" presStyleIdx="2" presStyleCnt="3">
        <dgm:presLayoutVars>
          <dgm:chMax val="1"/>
          <dgm:bulletEnabled val="1"/>
        </dgm:presLayoutVars>
      </dgm:prSet>
      <dgm:spPr/>
      <dgm:t>
        <a:bodyPr/>
        <a:lstStyle/>
        <a:p>
          <a:endParaRPr lang="fr-FR"/>
        </a:p>
      </dgm:t>
    </dgm:pt>
    <dgm:pt modelId="{8E942EF7-5333-41D7-B4B3-1CF699AB1A8B}" type="pres">
      <dgm:prSet presAssocID="{A39FDE02-2C0F-4CA1-834E-27B5FB62F2AB}" presName="gear3srcNode" presStyleLbl="node1" presStyleIdx="2" presStyleCnt="3"/>
      <dgm:spPr/>
      <dgm:t>
        <a:bodyPr/>
        <a:lstStyle/>
        <a:p>
          <a:endParaRPr lang="fr-FR"/>
        </a:p>
      </dgm:t>
    </dgm:pt>
    <dgm:pt modelId="{5BF4A382-36AB-4E4C-83B9-A9E4637D0B14}" type="pres">
      <dgm:prSet presAssocID="{A39FDE02-2C0F-4CA1-834E-27B5FB62F2AB}" presName="gear3dstNode" presStyleLbl="node1" presStyleIdx="2" presStyleCnt="3"/>
      <dgm:spPr/>
      <dgm:t>
        <a:bodyPr/>
        <a:lstStyle/>
        <a:p>
          <a:endParaRPr lang="fr-FR"/>
        </a:p>
      </dgm:t>
    </dgm:pt>
    <dgm:pt modelId="{3727121E-F8AC-4C7E-B0B4-2D88E13AB11F}" type="pres">
      <dgm:prSet presAssocID="{A2EF8D4D-D13F-4102-86D1-12739E05A329}" presName="connector1" presStyleLbl="sibTrans2D1" presStyleIdx="0" presStyleCnt="3"/>
      <dgm:spPr/>
      <dgm:t>
        <a:bodyPr/>
        <a:lstStyle/>
        <a:p>
          <a:endParaRPr lang="fr-FR"/>
        </a:p>
      </dgm:t>
    </dgm:pt>
    <dgm:pt modelId="{257F21FA-787E-44D1-99BD-7E7909038926}" type="pres">
      <dgm:prSet presAssocID="{34D2CD2F-6570-42F8-8A00-E69CE1FC8EF9}" presName="connector2" presStyleLbl="sibTrans2D1" presStyleIdx="1" presStyleCnt="3" custScaleX="94285" custLinFactNeighborX="-5855" custLinFactNeighborY="-5124"/>
      <dgm:spPr/>
      <dgm:t>
        <a:bodyPr/>
        <a:lstStyle/>
        <a:p>
          <a:endParaRPr lang="fr-FR"/>
        </a:p>
      </dgm:t>
    </dgm:pt>
    <dgm:pt modelId="{EAD0540A-2063-4D23-AA7B-09B993F05F23}" type="pres">
      <dgm:prSet presAssocID="{5F150599-0B2B-492F-A1A7-68B38D889828}" presName="connector3" presStyleLbl="sibTrans2D1" presStyleIdx="2" presStyleCnt="3"/>
      <dgm:spPr/>
      <dgm:t>
        <a:bodyPr/>
        <a:lstStyle/>
        <a:p>
          <a:endParaRPr lang="fr-FR"/>
        </a:p>
      </dgm:t>
    </dgm:pt>
  </dgm:ptLst>
  <dgm:cxnLst>
    <dgm:cxn modelId="{3243F7EF-32CC-4838-AFD1-F53C1D8AD212}" type="presOf" srcId="{09C1A7A5-4CD3-48BB-A369-482038208326}" destId="{ADF75D99-6FEA-48E2-981B-F4863878992E}" srcOrd="0" destOrd="0" presId="urn:microsoft.com/office/officeart/2005/8/layout/gear1"/>
    <dgm:cxn modelId="{074C10AE-7D1A-48E0-8100-C6987826BE49}" type="presOf" srcId="{A39FDE02-2C0F-4CA1-834E-27B5FB62F2AB}" destId="{5BF6CD13-7CD8-4EF7-AFC8-D809C7F20B55}" srcOrd="0" destOrd="0" presId="urn:microsoft.com/office/officeart/2005/8/layout/gear1"/>
    <dgm:cxn modelId="{ABE23187-EF99-4470-96A5-CFBF793B10F5}" type="presOf" srcId="{8FC82562-D69D-4B07-87B2-9903F3A78BB8}" destId="{41FA21C2-88E6-4803-949E-86EBCF5A969B}" srcOrd="0" destOrd="0" presId="urn:microsoft.com/office/officeart/2005/8/layout/gear1"/>
    <dgm:cxn modelId="{4BB37982-296B-4EAA-BCAB-73EB998FBC18}" type="presOf" srcId="{A39FDE02-2C0F-4CA1-834E-27B5FB62F2AB}" destId="{8E942EF7-5333-41D7-B4B3-1CF699AB1A8B}" srcOrd="2" destOrd="0" presId="urn:microsoft.com/office/officeart/2005/8/layout/gear1"/>
    <dgm:cxn modelId="{BEE040F3-A6F1-47B1-84CD-D7FC14AF1B50}" type="presOf" srcId="{EF10A76D-21D2-489B-8D3D-15552519E286}" destId="{72A3D688-C061-46E7-B18E-5ABAE878CCE4}" srcOrd="1" destOrd="0" presId="urn:microsoft.com/office/officeart/2005/8/layout/gear1"/>
    <dgm:cxn modelId="{9DDBB6EE-4CB4-40CE-BB1E-6AB505DF0A39}" type="presOf" srcId="{EF10A76D-21D2-489B-8D3D-15552519E286}" destId="{C216423B-CB40-4919-A979-83E3FAFF6EC1}" srcOrd="2" destOrd="0" presId="urn:microsoft.com/office/officeart/2005/8/layout/gear1"/>
    <dgm:cxn modelId="{8B48E285-C903-435B-BA65-9693849D17C5}" type="presOf" srcId="{09C1A7A5-4CD3-48BB-A369-482038208326}" destId="{B10F5724-99BA-4162-B266-5B9950C44011}" srcOrd="1" destOrd="0" presId="urn:microsoft.com/office/officeart/2005/8/layout/gear1"/>
    <dgm:cxn modelId="{245F72C6-47D4-4F20-83A2-D857D64D3AEA}" type="presOf" srcId="{34D2CD2F-6570-42F8-8A00-E69CE1FC8EF9}" destId="{257F21FA-787E-44D1-99BD-7E7909038926}" srcOrd="0" destOrd="0" presId="urn:microsoft.com/office/officeart/2005/8/layout/gear1"/>
    <dgm:cxn modelId="{CF996ED3-35FB-469D-888E-BF16A79BDE28}" type="presOf" srcId="{EF10A76D-21D2-489B-8D3D-15552519E286}" destId="{036DED1D-E503-466A-8BB2-9AAAD7B8FBAF}" srcOrd="0" destOrd="0" presId="urn:microsoft.com/office/officeart/2005/8/layout/gear1"/>
    <dgm:cxn modelId="{12FD1692-6DE8-4F60-ACFE-6249EBFDE26D}" type="presOf" srcId="{09C1A7A5-4CD3-48BB-A369-482038208326}" destId="{FD8DE64F-5370-480B-A332-6760FF0C3DDF}" srcOrd="2" destOrd="0" presId="urn:microsoft.com/office/officeart/2005/8/layout/gear1"/>
    <dgm:cxn modelId="{9DA73142-32A1-4130-94B6-5274836DC43D}" type="presOf" srcId="{5F150599-0B2B-492F-A1A7-68B38D889828}" destId="{EAD0540A-2063-4D23-AA7B-09B993F05F23}" srcOrd="0" destOrd="0" presId="urn:microsoft.com/office/officeart/2005/8/layout/gear1"/>
    <dgm:cxn modelId="{989D8ED7-10DD-47BA-9687-9DA37FD1E42D}" type="presOf" srcId="{A39FDE02-2C0F-4CA1-834E-27B5FB62F2AB}" destId="{0DF4F088-189A-48E9-8DC8-17F38D111136}" srcOrd="1" destOrd="0" presId="urn:microsoft.com/office/officeart/2005/8/layout/gear1"/>
    <dgm:cxn modelId="{6D520069-5AAF-4D6A-8FA1-59160DBE3ABE}" type="presOf" srcId="{A2EF8D4D-D13F-4102-86D1-12739E05A329}" destId="{3727121E-F8AC-4C7E-B0B4-2D88E13AB11F}" srcOrd="0" destOrd="0" presId="urn:microsoft.com/office/officeart/2005/8/layout/gear1"/>
    <dgm:cxn modelId="{7C3F058B-FB82-4DCA-AA0A-252E43F4FC6E}" srcId="{8FC82562-D69D-4B07-87B2-9903F3A78BB8}" destId="{A39FDE02-2C0F-4CA1-834E-27B5FB62F2AB}" srcOrd="2" destOrd="0" parTransId="{681BD640-3531-4F7A-8FBB-8A725611B010}" sibTransId="{5F150599-0B2B-492F-A1A7-68B38D889828}"/>
    <dgm:cxn modelId="{E3CB6FE8-9C71-4591-AA1D-179B4FCEB5F6}" srcId="{8FC82562-D69D-4B07-87B2-9903F3A78BB8}" destId="{EF10A76D-21D2-489B-8D3D-15552519E286}" srcOrd="0" destOrd="0" parTransId="{733DCD87-CE06-46FD-AC1A-1479E94AEC93}" sibTransId="{A2EF8D4D-D13F-4102-86D1-12739E05A329}"/>
    <dgm:cxn modelId="{B70C246D-01E9-4F53-9699-BAD29307B9A4}" srcId="{8FC82562-D69D-4B07-87B2-9903F3A78BB8}" destId="{09C1A7A5-4CD3-48BB-A369-482038208326}" srcOrd="1" destOrd="0" parTransId="{04B74BCB-8F8E-45EC-8A43-C6A08B5C62C0}" sibTransId="{34D2CD2F-6570-42F8-8A00-E69CE1FC8EF9}"/>
    <dgm:cxn modelId="{339470A8-CBC1-41A6-B77D-21DA9C2AD1E0}" type="presOf" srcId="{A39FDE02-2C0F-4CA1-834E-27B5FB62F2AB}" destId="{5BF4A382-36AB-4E4C-83B9-A9E4637D0B14}" srcOrd="3" destOrd="0" presId="urn:microsoft.com/office/officeart/2005/8/layout/gear1"/>
    <dgm:cxn modelId="{1584D76C-3F46-4989-AB28-0D5E789747A0}" type="presParOf" srcId="{41FA21C2-88E6-4803-949E-86EBCF5A969B}" destId="{036DED1D-E503-466A-8BB2-9AAAD7B8FBAF}" srcOrd="0" destOrd="0" presId="urn:microsoft.com/office/officeart/2005/8/layout/gear1"/>
    <dgm:cxn modelId="{68D7A050-E5FF-458B-9F91-ECD7A746EC74}" type="presParOf" srcId="{41FA21C2-88E6-4803-949E-86EBCF5A969B}" destId="{72A3D688-C061-46E7-B18E-5ABAE878CCE4}" srcOrd="1" destOrd="0" presId="urn:microsoft.com/office/officeart/2005/8/layout/gear1"/>
    <dgm:cxn modelId="{A59E679F-5FFA-49AB-A97E-A51DF6A716A5}" type="presParOf" srcId="{41FA21C2-88E6-4803-949E-86EBCF5A969B}" destId="{C216423B-CB40-4919-A979-83E3FAFF6EC1}" srcOrd="2" destOrd="0" presId="urn:microsoft.com/office/officeart/2005/8/layout/gear1"/>
    <dgm:cxn modelId="{037B900D-A451-4000-A2F4-EEC3D159A45A}" type="presParOf" srcId="{41FA21C2-88E6-4803-949E-86EBCF5A969B}" destId="{ADF75D99-6FEA-48E2-981B-F4863878992E}" srcOrd="3" destOrd="0" presId="urn:microsoft.com/office/officeart/2005/8/layout/gear1"/>
    <dgm:cxn modelId="{49498F42-B451-47F6-A1BC-802812EEA909}" type="presParOf" srcId="{41FA21C2-88E6-4803-949E-86EBCF5A969B}" destId="{B10F5724-99BA-4162-B266-5B9950C44011}" srcOrd="4" destOrd="0" presId="urn:microsoft.com/office/officeart/2005/8/layout/gear1"/>
    <dgm:cxn modelId="{A3763CFD-C141-4C2A-B188-91AB13236397}" type="presParOf" srcId="{41FA21C2-88E6-4803-949E-86EBCF5A969B}" destId="{FD8DE64F-5370-480B-A332-6760FF0C3DDF}" srcOrd="5" destOrd="0" presId="urn:microsoft.com/office/officeart/2005/8/layout/gear1"/>
    <dgm:cxn modelId="{FE89BD44-A704-4EE5-A89B-198BC1491D17}" type="presParOf" srcId="{41FA21C2-88E6-4803-949E-86EBCF5A969B}" destId="{5BF6CD13-7CD8-4EF7-AFC8-D809C7F20B55}" srcOrd="6" destOrd="0" presId="urn:microsoft.com/office/officeart/2005/8/layout/gear1"/>
    <dgm:cxn modelId="{B2294E5B-83CB-46C5-8F48-845B62EE5F52}" type="presParOf" srcId="{41FA21C2-88E6-4803-949E-86EBCF5A969B}" destId="{0DF4F088-189A-48E9-8DC8-17F38D111136}" srcOrd="7" destOrd="0" presId="urn:microsoft.com/office/officeart/2005/8/layout/gear1"/>
    <dgm:cxn modelId="{F1F805DA-831D-4830-AA18-9D695A644A0F}" type="presParOf" srcId="{41FA21C2-88E6-4803-949E-86EBCF5A969B}" destId="{8E942EF7-5333-41D7-B4B3-1CF699AB1A8B}" srcOrd="8" destOrd="0" presId="urn:microsoft.com/office/officeart/2005/8/layout/gear1"/>
    <dgm:cxn modelId="{4F712A27-F84B-46E3-B666-4AEA552AE36D}" type="presParOf" srcId="{41FA21C2-88E6-4803-949E-86EBCF5A969B}" destId="{5BF4A382-36AB-4E4C-83B9-A9E4637D0B14}" srcOrd="9" destOrd="0" presId="urn:microsoft.com/office/officeart/2005/8/layout/gear1"/>
    <dgm:cxn modelId="{04E14A67-3F6A-4EA5-9D2A-F9FE976E876B}" type="presParOf" srcId="{41FA21C2-88E6-4803-949E-86EBCF5A969B}" destId="{3727121E-F8AC-4C7E-B0B4-2D88E13AB11F}" srcOrd="10" destOrd="0" presId="urn:microsoft.com/office/officeart/2005/8/layout/gear1"/>
    <dgm:cxn modelId="{64AF49B5-0E70-4EF3-A906-061564FDDB5F}" type="presParOf" srcId="{41FA21C2-88E6-4803-949E-86EBCF5A969B}" destId="{257F21FA-787E-44D1-99BD-7E7909038926}" srcOrd="11" destOrd="0" presId="urn:microsoft.com/office/officeart/2005/8/layout/gear1"/>
    <dgm:cxn modelId="{082166CF-8FCD-41E3-81A5-5BE38B0325ED}" type="presParOf" srcId="{41FA21C2-88E6-4803-949E-86EBCF5A969B}" destId="{EAD0540A-2063-4D23-AA7B-09B993F05F23}"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6DB89-A0F5-574A-A126-4476C675AE31}">
      <dsp:nvSpPr>
        <dsp:cNvPr id="0" name=""/>
        <dsp:cNvSpPr/>
      </dsp:nvSpPr>
      <dsp:spPr>
        <a:xfrm>
          <a:off x="4064000" y="1616240"/>
          <a:ext cx="320608" cy="1032509"/>
        </a:xfrm>
        <a:custGeom>
          <a:avLst/>
          <a:gdLst/>
          <a:ahLst/>
          <a:cxnLst/>
          <a:rect l="0" t="0" r="0" b="0"/>
          <a:pathLst>
            <a:path>
              <a:moveTo>
                <a:pt x="0" y="0"/>
              </a:moveTo>
              <a:lnTo>
                <a:pt x="0" y="1032509"/>
              </a:lnTo>
              <a:lnTo>
                <a:pt x="320608" y="10325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9804C8-3F55-5746-A3A3-9073266B0998}">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2D7750-CDD4-B74B-BB7B-410F46479A4D}">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AA3B4D-751D-8949-A439-64C16FACD8FA}">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DC5EB6-2514-F04B-8C3E-8700DFBC31BB}">
      <dsp:nvSpPr>
        <dsp:cNvPr id="0" name=""/>
        <dsp:cNvSpPr/>
      </dsp:nvSpPr>
      <dsp:spPr>
        <a:xfrm>
          <a:off x="2875855" y="428096"/>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Ministère de la santé et des affaires sociales</a:t>
          </a:r>
        </a:p>
        <a:p>
          <a:pPr lvl="0" algn="ctr" defTabSz="889000">
            <a:lnSpc>
              <a:spcPct val="90000"/>
            </a:lnSpc>
            <a:spcBef>
              <a:spcPct val="0"/>
            </a:spcBef>
            <a:spcAft>
              <a:spcPct val="35000"/>
            </a:spcAft>
          </a:pPr>
          <a:endParaRPr lang="fr-FR" sz="2000" kern="1200" dirty="0"/>
        </a:p>
      </dsp:txBody>
      <dsp:txXfrm>
        <a:off x="2875855" y="428096"/>
        <a:ext cx="2376289" cy="1188144"/>
      </dsp:txXfrm>
    </dsp:sp>
    <dsp:sp modelId="{CC8C6F66-2463-1846-81C8-4322A70827EF}">
      <dsp:nvSpPr>
        <dsp:cNvPr id="0" name=""/>
        <dsp:cNvSpPr/>
      </dsp:nvSpPr>
      <dsp:spPr>
        <a:xfrm>
          <a:off x="545" y="3802426"/>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Structures sanitaires</a:t>
          </a:r>
        </a:p>
      </dsp:txBody>
      <dsp:txXfrm>
        <a:off x="545" y="3802426"/>
        <a:ext cx="2376289" cy="1188144"/>
      </dsp:txXfrm>
    </dsp:sp>
    <dsp:sp modelId="{FD2A406F-AA12-1741-AEE7-E7C72F681AAB}">
      <dsp:nvSpPr>
        <dsp:cNvPr id="0" name=""/>
        <dsp:cNvSpPr/>
      </dsp:nvSpPr>
      <dsp:spPr>
        <a:xfrm>
          <a:off x="2875855" y="3802426"/>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Structures médico-sociales </a:t>
          </a:r>
        </a:p>
      </dsp:txBody>
      <dsp:txXfrm>
        <a:off x="2875855" y="3802426"/>
        <a:ext cx="2376289" cy="1188144"/>
      </dsp:txXfrm>
    </dsp:sp>
    <dsp:sp modelId="{E8D33C83-4FFA-2742-8077-AAC0AC91368E}">
      <dsp:nvSpPr>
        <dsp:cNvPr id="0" name=""/>
        <dsp:cNvSpPr/>
      </dsp:nvSpPr>
      <dsp:spPr>
        <a:xfrm>
          <a:off x="5751165" y="3802426"/>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Ambulatoires</a:t>
          </a:r>
        </a:p>
        <a:p>
          <a:pPr lvl="0" algn="ctr" defTabSz="889000">
            <a:lnSpc>
              <a:spcPct val="90000"/>
            </a:lnSpc>
            <a:spcBef>
              <a:spcPct val="0"/>
            </a:spcBef>
            <a:spcAft>
              <a:spcPct val="35000"/>
            </a:spcAft>
          </a:pPr>
          <a:r>
            <a:rPr lang="fr-FR" sz="2000" kern="1200" dirty="0"/>
            <a:t>(soins de ville)</a:t>
          </a:r>
        </a:p>
      </dsp:txBody>
      <dsp:txXfrm>
        <a:off x="5751165" y="3802426"/>
        <a:ext cx="2376289" cy="1188144"/>
      </dsp:txXfrm>
    </dsp:sp>
    <dsp:sp modelId="{29B47FDC-8B43-4248-BADC-95BC356A1EA4}">
      <dsp:nvSpPr>
        <dsp:cNvPr id="0" name=""/>
        <dsp:cNvSpPr/>
      </dsp:nvSpPr>
      <dsp:spPr>
        <a:xfrm>
          <a:off x="4384608" y="2054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Agences régionales de santé</a:t>
          </a:r>
        </a:p>
      </dsp:txBody>
      <dsp:txXfrm>
        <a:off x="4384608" y="2054677"/>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DED1D-E503-466A-8BB2-9AAAD7B8FBAF}">
      <dsp:nvSpPr>
        <dsp:cNvPr id="0" name=""/>
        <dsp:cNvSpPr/>
      </dsp:nvSpPr>
      <dsp:spPr>
        <a:xfrm>
          <a:off x="2705650" y="2216750"/>
          <a:ext cx="2709361" cy="2709361"/>
        </a:xfrm>
        <a:prstGeom prst="gear9">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a:t>Atteintes des structures et fonctions cérébrales </a:t>
          </a:r>
        </a:p>
      </dsp:txBody>
      <dsp:txXfrm>
        <a:off x="3250352" y="2851405"/>
        <a:ext cx="1619957" cy="1392667"/>
      </dsp:txXfrm>
    </dsp:sp>
    <dsp:sp modelId="{ADF75D99-6FEA-48E2-981B-F4863878992E}">
      <dsp:nvSpPr>
        <dsp:cNvPr id="0" name=""/>
        <dsp:cNvSpPr/>
      </dsp:nvSpPr>
      <dsp:spPr>
        <a:xfrm>
          <a:off x="848821" y="1576355"/>
          <a:ext cx="2531391" cy="1970444"/>
        </a:xfrm>
        <a:prstGeom prst="gear6">
          <a:avLst/>
        </a:prstGeom>
        <a:gradFill rotWithShape="0">
          <a:gsLst>
            <a:gs pos="0">
              <a:schemeClr val="accent1">
                <a:shade val="80000"/>
                <a:hueOff val="174641"/>
                <a:satOff val="-3128"/>
                <a:lumOff val="13293"/>
                <a:alphaOff val="0"/>
                <a:satMod val="103000"/>
                <a:lumMod val="102000"/>
                <a:tint val="94000"/>
              </a:schemeClr>
            </a:gs>
            <a:gs pos="50000">
              <a:schemeClr val="accent1">
                <a:shade val="80000"/>
                <a:hueOff val="174641"/>
                <a:satOff val="-3128"/>
                <a:lumOff val="13293"/>
                <a:alphaOff val="0"/>
                <a:satMod val="110000"/>
                <a:lumMod val="100000"/>
                <a:shade val="100000"/>
              </a:schemeClr>
            </a:gs>
            <a:gs pos="100000">
              <a:schemeClr val="accent1">
                <a:shade val="80000"/>
                <a:hueOff val="174641"/>
                <a:satOff val="-3128"/>
                <a:lumOff val="1329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a:t>Facteurs </a:t>
          </a:r>
        </a:p>
        <a:p>
          <a:pPr lvl="0" algn="ctr" defTabSz="533400">
            <a:lnSpc>
              <a:spcPct val="90000"/>
            </a:lnSpc>
            <a:spcBef>
              <a:spcPct val="0"/>
            </a:spcBef>
            <a:spcAft>
              <a:spcPct val="35000"/>
            </a:spcAft>
          </a:pPr>
          <a:r>
            <a:rPr lang="fr-FR" sz="1200" kern="1200" dirty="0"/>
            <a:t>environnementaux </a:t>
          </a:r>
        </a:p>
      </dsp:txBody>
      <dsp:txXfrm>
        <a:off x="1426426" y="2075418"/>
        <a:ext cx="1376181" cy="972318"/>
      </dsp:txXfrm>
    </dsp:sp>
    <dsp:sp modelId="{5BF6CD13-7CD8-4EF7-AFC8-D809C7F20B55}">
      <dsp:nvSpPr>
        <dsp:cNvPr id="0" name=""/>
        <dsp:cNvSpPr/>
      </dsp:nvSpPr>
      <dsp:spPr>
        <a:xfrm rot="20700000">
          <a:off x="2217906" y="216950"/>
          <a:ext cx="1930633" cy="1930633"/>
        </a:xfrm>
        <a:prstGeom prst="gear6">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a:t>Facteurs</a:t>
          </a:r>
          <a:r>
            <a:rPr lang="fr-FR" sz="900" kern="1200" dirty="0"/>
            <a:t> </a:t>
          </a:r>
          <a:r>
            <a:rPr lang="fr-FR" sz="1200" kern="1200" dirty="0"/>
            <a:t>génétiques</a:t>
          </a:r>
        </a:p>
      </dsp:txBody>
      <dsp:txXfrm rot="-20700000">
        <a:off x="2641350" y="640394"/>
        <a:ext cx="1083744" cy="1083744"/>
      </dsp:txXfrm>
    </dsp:sp>
    <dsp:sp modelId="{3727121E-F8AC-4C7E-B0B4-2D88E13AB11F}">
      <dsp:nvSpPr>
        <dsp:cNvPr id="0" name=""/>
        <dsp:cNvSpPr/>
      </dsp:nvSpPr>
      <dsp:spPr>
        <a:xfrm>
          <a:off x="2505434" y="1803281"/>
          <a:ext cx="3467982" cy="3467982"/>
        </a:xfrm>
        <a:prstGeom prst="circularArrow">
          <a:avLst>
            <a:gd name="adj1" fmla="val 4687"/>
            <a:gd name="adj2" fmla="val 299029"/>
            <a:gd name="adj3" fmla="val 2531246"/>
            <a:gd name="adj4" fmla="val 15829165"/>
            <a:gd name="adj5" fmla="val 5469"/>
          </a:avLst>
        </a:prstGeom>
        <a:solidFill>
          <a:schemeClr val="accent1">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57F21FA-787E-44D1-99BD-7E7909038926}">
      <dsp:nvSpPr>
        <dsp:cNvPr id="0" name=""/>
        <dsp:cNvSpPr/>
      </dsp:nvSpPr>
      <dsp:spPr>
        <a:xfrm>
          <a:off x="704804" y="1008120"/>
          <a:ext cx="2375705" cy="2519706"/>
        </a:xfrm>
        <a:prstGeom prst="leftCircularArrow">
          <a:avLst>
            <a:gd name="adj1" fmla="val 6452"/>
            <a:gd name="adj2" fmla="val 429999"/>
            <a:gd name="adj3" fmla="val 10489124"/>
            <a:gd name="adj4" fmla="val 14837806"/>
            <a:gd name="adj5" fmla="val 7527"/>
          </a:avLst>
        </a:prstGeom>
        <a:solidFill>
          <a:schemeClr val="accent1">
            <a:shade val="90000"/>
            <a:hueOff val="174613"/>
            <a:satOff val="-2991"/>
            <a:lumOff val="1198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AD0540A-2063-4D23-AA7B-09B993F05F23}">
      <dsp:nvSpPr>
        <dsp:cNvPr id="0" name=""/>
        <dsp:cNvSpPr/>
      </dsp:nvSpPr>
      <dsp:spPr>
        <a:xfrm>
          <a:off x="1786369" y="-209071"/>
          <a:ext cx="2716750" cy="2716750"/>
        </a:xfrm>
        <a:prstGeom prst="circularArrow">
          <a:avLst>
            <a:gd name="adj1" fmla="val 5984"/>
            <a:gd name="adj2" fmla="val 394124"/>
            <a:gd name="adj3" fmla="val 13313824"/>
            <a:gd name="adj4" fmla="val 10508221"/>
            <a:gd name="adj5" fmla="val 6981"/>
          </a:avLst>
        </a:prstGeom>
        <a:solidFill>
          <a:schemeClr val="accent1">
            <a:shade val="90000"/>
            <a:hueOff val="349225"/>
            <a:satOff val="-5981"/>
            <a:lumOff val="2396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572BD-F3F3-5A47-A6CC-DF0E19A27849}" type="datetimeFigureOut">
              <a:rPr lang="fr-FR" smtClean="0"/>
              <a:t>07/11/2022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39530-12E9-544E-A33C-885B86D268B8}" type="slidenum">
              <a:rPr lang="fr-FR" smtClean="0"/>
              <a:t>‹N°›</a:t>
            </a:fld>
            <a:endParaRPr lang="fr-FR"/>
          </a:p>
        </p:txBody>
      </p:sp>
    </p:spTree>
    <p:extLst>
      <p:ext uri="{BB962C8B-B14F-4D97-AF65-F5344CB8AC3E}">
        <p14:creationId xmlns:p14="http://schemas.microsoft.com/office/powerpoint/2010/main" val="991168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lidarites-sante.gouv.fr/la-permanence-et-continuite-des-soins-l-acces-a-un-medecin-lorsque-les-cabinets-medicaux-sont-fermes.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Etablissements d’hébergement pour personnes âgées dépendantes (EHPAD)</a:t>
            </a:r>
          </a:p>
        </p:txBody>
      </p:sp>
      <p:sp>
        <p:nvSpPr>
          <p:cNvPr id="4" name="Espace réservé du numéro de diapositive 3"/>
          <p:cNvSpPr>
            <a:spLocks noGrp="1"/>
          </p:cNvSpPr>
          <p:nvPr>
            <p:ph type="sldNum" sz="quarter" idx="5"/>
          </p:nvPr>
        </p:nvSpPr>
        <p:spPr/>
        <p:txBody>
          <a:bodyPr/>
          <a:lstStyle/>
          <a:p>
            <a:fld id="{B7839530-12E9-544E-A33C-885B86D268B8}" type="slidenum">
              <a:rPr lang="fr-FR" smtClean="0"/>
              <a:t>4</a:t>
            </a:fld>
            <a:endParaRPr lang="fr-FR"/>
          </a:p>
        </p:txBody>
      </p:sp>
    </p:spTree>
    <p:extLst>
      <p:ext uri="{BB962C8B-B14F-4D97-AF65-F5344CB8AC3E}">
        <p14:creationId xmlns:p14="http://schemas.microsoft.com/office/powerpoint/2010/main" val="157767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dirty="0">
                <a:solidFill>
                  <a:schemeClr val="tx1"/>
                </a:solidFill>
                <a:effectLst/>
                <a:latin typeface="+mn-lt"/>
                <a:ea typeface="+mn-ea"/>
                <a:cs typeface="+mn-cs"/>
              </a:rPr>
              <a:t> une prise en charge organisée : des « soins primaires » – dits aussi de 1er recours ou de proximité – centrés autour des médecins généralistes, qui assurent également l’orientation de leurs patients, des soins de 2nd recours dispensés par les médecins spécialistes voire de 3ème recours en établissement de santé ou en structure adaptée. Cette organisation est conditionnée par une coordination des soins entre tous les acteurs et un renforcement de la </a:t>
            </a:r>
            <a:r>
              <a:rPr lang="fr-FR" sz="1200" b="0" i="0" u="none" strike="noStrike" kern="1200" dirty="0">
                <a:solidFill>
                  <a:schemeClr val="tx1"/>
                </a:solidFill>
                <a:effectLst/>
                <a:latin typeface="+mn-lt"/>
                <a:ea typeface="+mn-ea"/>
                <a:cs typeface="+mn-cs"/>
                <a:hlinkClick r:id="rId3"/>
              </a:rPr>
              <a:t>permanence des soins</a:t>
            </a:r>
            <a:r>
              <a:rPr lang="fr-FR" sz="1200" b="0" i="0" u="none" strike="noStrike" kern="1200" dirty="0">
                <a:solidFill>
                  <a:schemeClr val="tx1"/>
                </a:solidFill>
                <a:effectLst/>
                <a:latin typeface="+mn-lt"/>
                <a:ea typeface="+mn-ea"/>
                <a:cs typeface="+mn-cs"/>
              </a:rPr>
              <a:t> – de ville et hospitaliers –. C’est l’objectif des parcours de santé, de soins, de vie, prenant le patient ou le résident dans sa globalité.</a:t>
            </a:r>
            <a:endParaRPr lang="fr-FR" dirty="0"/>
          </a:p>
        </p:txBody>
      </p:sp>
      <p:sp>
        <p:nvSpPr>
          <p:cNvPr id="4" name="Espace réservé du numéro de diapositive 3"/>
          <p:cNvSpPr>
            <a:spLocks noGrp="1"/>
          </p:cNvSpPr>
          <p:nvPr>
            <p:ph type="sldNum" sz="quarter" idx="5"/>
          </p:nvPr>
        </p:nvSpPr>
        <p:spPr/>
        <p:txBody>
          <a:bodyPr/>
          <a:lstStyle/>
          <a:p>
            <a:fld id="{7EF1747C-DB06-0545-8F75-F52B2DD09881}" type="slidenum">
              <a:rPr lang="fr-FR" smtClean="0"/>
              <a:t>13</a:t>
            </a:fld>
            <a:endParaRPr lang="fr-FR"/>
          </a:p>
        </p:txBody>
      </p:sp>
    </p:spTree>
    <p:extLst>
      <p:ext uri="{BB962C8B-B14F-4D97-AF65-F5344CB8AC3E}">
        <p14:creationId xmlns:p14="http://schemas.microsoft.com/office/powerpoint/2010/main" val="4274055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a:extLst>
              <a:ext uri="{FF2B5EF4-FFF2-40B4-BE49-F238E27FC236}">
                <a16:creationId xmlns:a16="http://schemas.microsoft.com/office/drawing/2014/main" id="{B3B02781-93F3-A345-B2E5-65D706EC16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Espace réservé des commentaires 2">
            <a:extLst>
              <a:ext uri="{FF2B5EF4-FFF2-40B4-BE49-F238E27FC236}">
                <a16:creationId xmlns:a16="http://schemas.microsoft.com/office/drawing/2014/main" id="{5BC3A971-3AAC-694D-885D-B5E002DED0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fr-FR"/>
              <a:t>Avant que troubles fixes/ avant le développement complet des troubles </a:t>
            </a:r>
          </a:p>
          <a:p>
            <a:pPr>
              <a:spcBef>
                <a:spcPct val="0"/>
              </a:spcBef>
            </a:pPr>
            <a:endParaRPr lang="en-US" altLang="fr-FR"/>
          </a:p>
          <a:p>
            <a:pPr>
              <a:spcBef>
                <a:spcPct val="0"/>
              </a:spcBef>
            </a:pPr>
            <a:endParaRPr lang="fr-FR" altLang="fr-FR"/>
          </a:p>
          <a:p>
            <a:pPr>
              <a:spcBef>
                <a:spcPct val="0"/>
              </a:spcBef>
            </a:pPr>
            <a:endParaRPr lang="fr-FR" altLang="fr-FR"/>
          </a:p>
          <a:p>
            <a:pPr>
              <a:spcBef>
                <a:spcPct val="0"/>
              </a:spcBef>
            </a:pPr>
            <a:r>
              <a:rPr lang="fr-FR" altLang="fr-FR"/>
              <a:t> Impact de l’environnement sur le comportement</a:t>
            </a:r>
          </a:p>
          <a:p>
            <a:pPr>
              <a:spcBef>
                <a:spcPct val="0"/>
              </a:spcBef>
            </a:pPr>
            <a:r>
              <a:rPr lang="fr-FR" altLang="fr-FR"/>
              <a:t>Epigénétique </a:t>
            </a:r>
          </a:p>
          <a:p>
            <a:pPr>
              <a:spcBef>
                <a:spcPct val="0"/>
              </a:spcBef>
            </a:pPr>
            <a:r>
              <a:rPr lang="fr-FR" altLang="fr-FR"/>
              <a:t>Plasticité cérébrale :capacité du cerveau de créer, défaire ou réorganiser les réseaux de neurones et les connexions de ces neurones.Le cerveau est ainsi qualifié de "plastique" ou de "malléable« . Intervient pendant le développement embryonnaire et  des apprentissages = Plus au tout début de la vie </a:t>
            </a:r>
          </a:p>
        </p:txBody>
      </p:sp>
      <p:sp>
        <p:nvSpPr>
          <p:cNvPr id="79876" name="Espace réservé du numéro de diapositive 3">
            <a:extLst>
              <a:ext uri="{FF2B5EF4-FFF2-40B4-BE49-F238E27FC236}">
                <a16:creationId xmlns:a16="http://schemas.microsoft.com/office/drawing/2014/main" id="{CE35ED47-A853-2C44-AFBF-F3998AF889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5F7F3D-BEC5-2049-9580-63D15EB122FD}" type="slidenum">
              <a:rPr lang="fr-FR" altLang="fr-FR">
                <a:latin typeface="Arial" panose="020B0604020202020204" pitchFamily="34" charset="0"/>
              </a:rPr>
              <a:pPr>
                <a:spcBef>
                  <a:spcPct val="0"/>
                </a:spcBef>
              </a:pPr>
              <a:t>61</a:t>
            </a:fld>
            <a:endParaRPr lang="fr-FR" altLang="fr-FR">
              <a:latin typeface="Arial" panose="020B0604020202020204" pitchFamily="34" charset="0"/>
            </a:endParaRPr>
          </a:p>
        </p:txBody>
      </p:sp>
    </p:spTree>
    <p:extLst>
      <p:ext uri="{BB962C8B-B14F-4D97-AF65-F5344CB8AC3E}">
        <p14:creationId xmlns:p14="http://schemas.microsoft.com/office/powerpoint/2010/main" val="69469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(23,39). L’intervention précoce vise alors à éviter qu’une symptomatologie trop importante et sévère se développe. Il s’agit alors de prévention secondaire. </a:t>
            </a:r>
          </a:p>
          <a:p>
            <a:r>
              <a:rPr lang="fr-FR" sz="1200" kern="1200" dirty="0">
                <a:solidFill>
                  <a:schemeClr val="tx1"/>
                </a:solidFill>
                <a:effectLst/>
                <a:latin typeface="+mn-lt"/>
                <a:ea typeface="+mn-ea"/>
                <a:cs typeface="+mn-cs"/>
              </a:rPr>
              <a:t>Les auteurs </a:t>
            </a:r>
            <a:r>
              <a:rPr lang="fr-FR" sz="1200" kern="1200" dirty="0" err="1">
                <a:solidFill>
                  <a:schemeClr val="tx1"/>
                </a:solidFill>
                <a:effectLst/>
                <a:latin typeface="+mn-lt"/>
                <a:ea typeface="+mn-ea"/>
                <a:cs typeface="+mn-cs"/>
              </a:rPr>
              <a:t>Veenstra-VanderWeele</a:t>
            </a:r>
            <a:r>
              <a:rPr lang="fr-FR" sz="1200" kern="1200" dirty="0">
                <a:solidFill>
                  <a:schemeClr val="tx1"/>
                </a:solidFill>
                <a:effectLst/>
                <a:latin typeface="+mn-lt"/>
                <a:ea typeface="+mn-ea"/>
                <a:cs typeface="+mn-cs"/>
              </a:rPr>
              <a:t> &amp; et Zachary défendent que l’intervention précoce appartient à la prévention tertiaire (23). Pour eux, l’intervention précoce est réalisable à ce jour en pratique courante après le diagnostic et a pour but d’éviter les complications du trouble. </a:t>
            </a:r>
          </a:p>
          <a:p>
            <a:endParaRPr lang="fr-FR" dirty="0"/>
          </a:p>
        </p:txBody>
      </p:sp>
      <p:sp>
        <p:nvSpPr>
          <p:cNvPr id="4" name="Espace réservé du numéro de diapositive 3"/>
          <p:cNvSpPr>
            <a:spLocks noGrp="1"/>
          </p:cNvSpPr>
          <p:nvPr>
            <p:ph type="sldNum" sz="quarter" idx="5"/>
          </p:nvPr>
        </p:nvSpPr>
        <p:spPr/>
        <p:txBody>
          <a:bodyPr/>
          <a:lstStyle/>
          <a:p>
            <a:fld id="{61C2F15D-9054-9246-A93A-95DB333DBE33}" type="slidenum">
              <a:rPr lang="fr-FR" smtClean="0"/>
              <a:t>62</a:t>
            </a:fld>
            <a:endParaRPr lang="fr-FR"/>
          </a:p>
        </p:txBody>
      </p:sp>
    </p:spTree>
    <p:extLst>
      <p:ext uri="{BB962C8B-B14F-4D97-AF65-F5344CB8AC3E}">
        <p14:creationId xmlns:p14="http://schemas.microsoft.com/office/powerpoint/2010/main" val="286658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915E9B-F29B-CE4B-9E82-792A83AEAAA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EC1530A-3A9C-C145-BD05-8502BC2F4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5E355BD-FEB6-1448-A815-53C5EA41DFA1}"/>
              </a:ext>
            </a:extLst>
          </p:cNvPr>
          <p:cNvSpPr>
            <a:spLocks noGrp="1"/>
          </p:cNvSpPr>
          <p:nvPr>
            <p:ph type="dt" sz="half" idx="10"/>
          </p:nvPr>
        </p:nvSpPr>
        <p:spPr/>
        <p:txBody>
          <a:bodyPr/>
          <a:lstStyle/>
          <a:p>
            <a:fld id="{B8A22C6E-17C1-7B41-8A30-E5BB1D113670}" type="datetime1">
              <a:rPr lang="fr-FR" smtClean="0"/>
              <a:t>07/11/2022</a:t>
            </a:fld>
            <a:endParaRPr lang="fr-FR"/>
          </a:p>
        </p:txBody>
      </p:sp>
      <p:sp>
        <p:nvSpPr>
          <p:cNvPr id="5" name="Espace réservé du pied de page 4">
            <a:extLst>
              <a:ext uri="{FF2B5EF4-FFF2-40B4-BE49-F238E27FC236}">
                <a16:creationId xmlns:a16="http://schemas.microsoft.com/office/drawing/2014/main" id="{DC9BFF61-E98C-1D43-969D-1BB2AF7726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C2A7A30-E519-3E4B-8527-FA7A1D97172E}"/>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205738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84DFE3-1DE7-5D47-BFDC-1A953A9960A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3149D17-1D07-774F-8CCF-8310308B599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F5DC73-D332-5140-83ED-AA6454E462C1}"/>
              </a:ext>
            </a:extLst>
          </p:cNvPr>
          <p:cNvSpPr>
            <a:spLocks noGrp="1"/>
          </p:cNvSpPr>
          <p:nvPr>
            <p:ph type="dt" sz="half" idx="10"/>
          </p:nvPr>
        </p:nvSpPr>
        <p:spPr/>
        <p:txBody>
          <a:bodyPr/>
          <a:lstStyle/>
          <a:p>
            <a:fld id="{4ACCB3D1-5905-AC47-BE86-82C20B51FECC}" type="datetime1">
              <a:rPr lang="fr-FR" smtClean="0"/>
              <a:t>07/11/2022</a:t>
            </a:fld>
            <a:endParaRPr lang="fr-FR"/>
          </a:p>
        </p:txBody>
      </p:sp>
      <p:sp>
        <p:nvSpPr>
          <p:cNvPr id="5" name="Espace réservé du pied de page 4">
            <a:extLst>
              <a:ext uri="{FF2B5EF4-FFF2-40B4-BE49-F238E27FC236}">
                <a16:creationId xmlns:a16="http://schemas.microsoft.com/office/drawing/2014/main" id="{CA54AA85-E731-724A-BB69-461B1AB16B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9F837C-5E9F-1F4C-BC33-8460BFD19D88}"/>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249979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0040EEB-1BDA-9047-B6FB-C168CFA9D9D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23BD8CE-0008-4340-A3B6-20F012C9BD2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A6E7B8-93AE-794D-87B9-A0CF0CC7A550}"/>
              </a:ext>
            </a:extLst>
          </p:cNvPr>
          <p:cNvSpPr>
            <a:spLocks noGrp="1"/>
          </p:cNvSpPr>
          <p:nvPr>
            <p:ph type="dt" sz="half" idx="10"/>
          </p:nvPr>
        </p:nvSpPr>
        <p:spPr/>
        <p:txBody>
          <a:bodyPr/>
          <a:lstStyle/>
          <a:p>
            <a:fld id="{0895D7BE-DDA5-4945-83A9-B11684620A33}" type="datetime1">
              <a:rPr lang="fr-FR" smtClean="0"/>
              <a:t>07/11/2022</a:t>
            </a:fld>
            <a:endParaRPr lang="fr-FR"/>
          </a:p>
        </p:txBody>
      </p:sp>
      <p:sp>
        <p:nvSpPr>
          <p:cNvPr id="5" name="Espace réservé du pied de page 4">
            <a:extLst>
              <a:ext uri="{FF2B5EF4-FFF2-40B4-BE49-F238E27FC236}">
                <a16:creationId xmlns:a16="http://schemas.microsoft.com/office/drawing/2014/main" id="{FC415D33-B10A-264E-9272-2562E2872F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4C62EC-F85F-324F-AD46-656966D53AEA}"/>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3923081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264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F1C89-D803-964D-9EC6-B3D6E94D75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3A8CB5-FCCD-1945-AFD9-45040F05B87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26F6F9-0D1A-ED47-8A4C-9383C175655F}"/>
              </a:ext>
            </a:extLst>
          </p:cNvPr>
          <p:cNvSpPr>
            <a:spLocks noGrp="1"/>
          </p:cNvSpPr>
          <p:nvPr>
            <p:ph type="dt" sz="half" idx="10"/>
          </p:nvPr>
        </p:nvSpPr>
        <p:spPr/>
        <p:txBody>
          <a:bodyPr/>
          <a:lstStyle/>
          <a:p>
            <a:fld id="{01149246-D3DE-0246-9E82-12F20D2A16C1}" type="datetime1">
              <a:rPr lang="fr-FR" smtClean="0"/>
              <a:t>07/11/2022</a:t>
            </a:fld>
            <a:endParaRPr lang="fr-FR"/>
          </a:p>
        </p:txBody>
      </p:sp>
      <p:sp>
        <p:nvSpPr>
          <p:cNvPr id="5" name="Espace réservé du pied de page 4">
            <a:extLst>
              <a:ext uri="{FF2B5EF4-FFF2-40B4-BE49-F238E27FC236}">
                <a16:creationId xmlns:a16="http://schemas.microsoft.com/office/drawing/2014/main" id="{43D524FA-E408-1045-BA50-59610FFD72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B09E412-7A8D-0245-825B-00AF43A523BE}"/>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13369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3815B-DC40-6E48-BC8D-2527A6133F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843A97A-60A5-CA43-ADAE-5E2A33F6B1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6D0D936-2677-C54B-8DDB-3A3C2C9C506E}"/>
              </a:ext>
            </a:extLst>
          </p:cNvPr>
          <p:cNvSpPr>
            <a:spLocks noGrp="1"/>
          </p:cNvSpPr>
          <p:nvPr>
            <p:ph type="dt" sz="half" idx="10"/>
          </p:nvPr>
        </p:nvSpPr>
        <p:spPr/>
        <p:txBody>
          <a:bodyPr/>
          <a:lstStyle/>
          <a:p>
            <a:fld id="{57B30834-A446-A34B-A666-F65697D01D03}" type="datetime1">
              <a:rPr lang="fr-FR" smtClean="0"/>
              <a:t>07/11/2022</a:t>
            </a:fld>
            <a:endParaRPr lang="fr-FR"/>
          </a:p>
        </p:txBody>
      </p:sp>
      <p:sp>
        <p:nvSpPr>
          <p:cNvPr id="5" name="Espace réservé du pied de page 4">
            <a:extLst>
              <a:ext uri="{FF2B5EF4-FFF2-40B4-BE49-F238E27FC236}">
                <a16:creationId xmlns:a16="http://schemas.microsoft.com/office/drawing/2014/main" id="{E901B366-A6EB-E844-9F1E-80BC66AB35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E74BA3F-12BA-9D48-A111-3E0FAACB13E3}"/>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213695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408BD-E944-9B4D-9655-79E085556DB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FE5718-CC6A-1E40-A082-D12CED3E79D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4A5FC90-3635-AB41-AD6C-E18F537E8F8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B9B107F-9EAE-654E-897F-01BB3F207388}"/>
              </a:ext>
            </a:extLst>
          </p:cNvPr>
          <p:cNvSpPr>
            <a:spLocks noGrp="1"/>
          </p:cNvSpPr>
          <p:nvPr>
            <p:ph type="dt" sz="half" idx="10"/>
          </p:nvPr>
        </p:nvSpPr>
        <p:spPr/>
        <p:txBody>
          <a:bodyPr/>
          <a:lstStyle/>
          <a:p>
            <a:fld id="{DB8ED09D-5623-3F44-9881-F91E327BBAA2}" type="datetime1">
              <a:rPr lang="fr-FR" smtClean="0"/>
              <a:t>07/11/2022</a:t>
            </a:fld>
            <a:endParaRPr lang="fr-FR"/>
          </a:p>
        </p:txBody>
      </p:sp>
      <p:sp>
        <p:nvSpPr>
          <p:cNvPr id="6" name="Espace réservé du pied de page 5">
            <a:extLst>
              <a:ext uri="{FF2B5EF4-FFF2-40B4-BE49-F238E27FC236}">
                <a16:creationId xmlns:a16="http://schemas.microsoft.com/office/drawing/2014/main" id="{11EB7E49-58FD-6C4B-BC5A-A1E8DB4559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02C86BA-CA6E-3341-90E1-25450E926FB6}"/>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275703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AD125-176A-C846-907E-C29D4B067DB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15F6D6A-1BFA-5141-88A5-5153FD83F4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5757B6E-1968-CA4D-93F7-E67B515A3DC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A26CF44-7AD9-A342-9F8B-84AB14766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D5F096C-43EE-F64F-B089-5BEFB5E9B4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BDC93F5-3A57-2742-B985-563564328402}"/>
              </a:ext>
            </a:extLst>
          </p:cNvPr>
          <p:cNvSpPr>
            <a:spLocks noGrp="1"/>
          </p:cNvSpPr>
          <p:nvPr>
            <p:ph type="dt" sz="half" idx="10"/>
          </p:nvPr>
        </p:nvSpPr>
        <p:spPr/>
        <p:txBody>
          <a:bodyPr/>
          <a:lstStyle/>
          <a:p>
            <a:fld id="{B691B145-124A-FE4C-8AC0-1F6B2900CD61}" type="datetime1">
              <a:rPr lang="fr-FR" smtClean="0"/>
              <a:t>07/11/2022</a:t>
            </a:fld>
            <a:endParaRPr lang="fr-FR"/>
          </a:p>
        </p:txBody>
      </p:sp>
      <p:sp>
        <p:nvSpPr>
          <p:cNvPr id="8" name="Espace réservé du pied de page 7">
            <a:extLst>
              <a:ext uri="{FF2B5EF4-FFF2-40B4-BE49-F238E27FC236}">
                <a16:creationId xmlns:a16="http://schemas.microsoft.com/office/drawing/2014/main" id="{60755203-10F4-B948-84D4-C7AD5CBC540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88F3E58-BA0A-7240-B97F-F2E5048DA22C}"/>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38380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E43288-74DD-4044-A709-53B4ED12A19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BDD59C1-0F3A-2C45-A003-BB071E96CCCA}"/>
              </a:ext>
            </a:extLst>
          </p:cNvPr>
          <p:cNvSpPr>
            <a:spLocks noGrp="1"/>
          </p:cNvSpPr>
          <p:nvPr>
            <p:ph type="dt" sz="half" idx="10"/>
          </p:nvPr>
        </p:nvSpPr>
        <p:spPr/>
        <p:txBody>
          <a:bodyPr/>
          <a:lstStyle/>
          <a:p>
            <a:fld id="{87C9CA32-27F0-4847-88CC-08F99193D301}" type="datetime1">
              <a:rPr lang="fr-FR" smtClean="0"/>
              <a:t>07/11/2022</a:t>
            </a:fld>
            <a:endParaRPr lang="fr-FR"/>
          </a:p>
        </p:txBody>
      </p:sp>
      <p:sp>
        <p:nvSpPr>
          <p:cNvPr id="4" name="Espace réservé du pied de page 3">
            <a:extLst>
              <a:ext uri="{FF2B5EF4-FFF2-40B4-BE49-F238E27FC236}">
                <a16:creationId xmlns:a16="http://schemas.microsoft.com/office/drawing/2014/main" id="{FBE9EF2E-EBED-C746-8C55-3ADED91D396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0E2637C-5BCC-AD4E-9DE3-EFEFF764F843}"/>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829591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0009C54-A0B0-9B47-9F4D-AEC4F5CFA01A}"/>
              </a:ext>
            </a:extLst>
          </p:cNvPr>
          <p:cNvSpPr>
            <a:spLocks noGrp="1"/>
          </p:cNvSpPr>
          <p:nvPr>
            <p:ph type="dt" sz="half" idx="10"/>
          </p:nvPr>
        </p:nvSpPr>
        <p:spPr/>
        <p:txBody>
          <a:bodyPr/>
          <a:lstStyle/>
          <a:p>
            <a:fld id="{0D805CD8-21DF-5E43-B6FD-7196DFD726B6}" type="datetime1">
              <a:rPr lang="fr-FR" smtClean="0"/>
              <a:t>07/11/2022</a:t>
            </a:fld>
            <a:endParaRPr lang="fr-FR"/>
          </a:p>
        </p:txBody>
      </p:sp>
      <p:sp>
        <p:nvSpPr>
          <p:cNvPr id="3" name="Espace réservé du pied de page 2">
            <a:extLst>
              <a:ext uri="{FF2B5EF4-FFF2-40B4-BE49-F238E27FC236}">
                <a16:creationId xmlns:a16="http://schemas.microsoft.com/office/drawing/2014/main" id="{7C553868-5583-0D4C-9A74-9CB74711FC5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85DD9E7-9A18-9F40-BAF1-E9500B488BC9}"/>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23464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8D6A41-DDB6-7B45-AB3F-C2A02E93B77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C8B9790-1704-194A-8C8A-9D5FDCA98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1656263-8121-D941-A618-AD6BF0EBF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226A3E-F70B-C14A-9946-D6A1193D2980}"/>
              </a:ext>
            </a:extLst>
          </p:cNvPr>
          <p:cNvSpPr>
            <a:spLocks noGrp="1"/>
          </p:cNvSpPr>
          <p:nvPr>
            <p:ph type="dt" sz="half" idx="10"/>
          </p:nvPr>
        </p:nvSpPr>
        <p:spPr/>
        <p:txBody>
          <a:bodyPr/>
          <a:lstStyle/>
          <a:p>
            <a:fld id="{CD2B8542-1279-C14D-9545-30F14F812D72}" type="datetime1">
              <a:rPr lang="fr-FR" smtClean="0"/>
              <a:t>07/11/2022</a:t>
            </a:fld>
            <a:endParaRPr lang="fr-FR"/>
          </a:p>
        </p:txBody>
      </p:sp>
      <p:sp>
        <p:nvSpPr>
          <p:cNvPr id="6" name="Espace réservé du pied de page 5">
            <a:extLst>
              <a:ext uri="{FF2B5EF4-FFF2-40B4-BE49-F238E27FC236}">
                <a16:creationId xmlns:a16="http://schemas.microsoft.com/office/drawing/2014/main" id="{3EECB3BF-6DC6-D94A-81E6-4140A1828A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48C4E4-335C-8C4A-B845-F5369A4B5A06}"/>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2565517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EEDAC8-25B4-A84C-9B4E-A6E3888676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2E5B935-39B1-E84C-A4C5-85955FB6E6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78644D9-E0A9-F14A-9E84-F4D913C8F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865B440-F505-FC41-9C64-9AF752C426D8}"/>
              </a:ext>
            </a:extLst>
          </p:cNvPr>
          <p:cNvSpPr>
            <a:spLocks noGrp="1"/>
          </p:cNvSpPr>
          <p:nvPr>
            <p:ph type="dt" sz="half" idx="10"/>
          </p:nvPr>
        </p:nvSpPr>
        <p:spPr/>
        <p:txBody>
          <a:bodyPr/>
          <a:lstStyle/>
          <a:p>
            <a:fld id="{893C1313-B4EE-6B44-8903-CD83BB3525AD}" type="datetime1">
              <a:rPr lang="fr-FR" smtClean="0"/>
              <a:t>07/11/2022</a:t>
            </a:fld>
            <a:endParaRPr lang="fr-FR"/>
          </a:p>
        </p:txBody>
      </p:sp>
      <p:sp>
        <p:nvSpPr>
          <p:cNvPr id="6" name="Espace réservé du pied de page 5">
            <a:extLst>
              <a:ext uri="{FF2B5EF4-FFF2-40B4-BE49-F238E27FC236}">
                <a16:creationId xmlns:a16="http://schemas.microsoft.com/office/drawing/2014/main" id="{C748F60E-B207-E747-8B8D-F9C3993919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788097B-F94B-324C-B8F2-43DDBAFCAA96}"/>
              </a:ext>
            </a:extLst>
          </p:cNvPr>
          <p:cNvSpPr>
            <a:spLocks noGrp="1"/>
          </p:cNvSpPr>
          <p:nvPr>
            <p:ph type="sldNum" sz="quarter" idx="12"/>
          </p:nvPr>
        </p:nvSpPr>
        <p:spPr/>
        <p:txBody>
          <a:bodyPr/>
          <a:lstStyle/>
          <a:p>
            <a:fld id="{1B09F1DC-87F3-9B48-A042-2646227EC16F}" type="slidenum">
              <a:rPr lang="fr-FR" smtClean="0"/>
              <a:t>‹N°›</a:t>
            </a:fld>
            <a:endParaRPr lang="fr-FR"/>
          </a:p>
        </p:txBody>
      </p:sp>
    </p:spTree>
    <p:extLst>
      <p:ext uri="{BB962C8B-B14F-4D97-AF65-F5344CB8AC3E}">
        <p14:creationId xmlns:p14="http://schemas.microsoft.com/office/powerpoint/2010/main" val="212515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A2A3DF0-962B-0143-B66F-8E0F93AA4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2024746-8C0D-934F-83F4-FAB64DCD5D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EF9F26-023A-F042-8B8A-9E313A0E0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06D55-AABF-FC4B-ADE5-C649200B38BD}" type="datetime1">
              <a:rPr lang="fr-FR" smtClean="0"/>
              <a:t>07/11/2022</a:t>
            </a:fld>
            <a:endParaRPr lang="fr-FR"/>
          </a:p>
        </p:txBody>
      </p:sp>
      <p:sp>
        <p:nvSpPr>
          <p:cNvPr id="5" name="Espace réservé du pied de page 4">
            <a:extLst>
              <a:ext uri="{FF2B5EF4-FFF2-40B4-BE49-F238E27FC236}">
                <a16:creationId xmlns:a16="http://schemas.microsoft.com/office/drawing/2014/main" id="{1D68A86A-372F-0347-AC24-F85D82C67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464B351-3495-6C4E-B7FD-F100B757C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9F1DC-87F3-9B48-A042-2646227EC16F}" type="slidenum">
              <a:rPr lang="fr-FR" smtClean="0"/>
              <a:t>‹N°›</a:t>
            </a:fld>
            <a:endParaRPr lang="fr-FR"/>
          </a:p>
        </p:txBody>
      </p:sp>
    </p:spTree>
    <p:extLst>
      <p:ext uri="{BB962C8B-B14F-4D97-AF65-F5344CB8AC3E}">
        <p14:creationId xmlns:p14="http://schemas.microsoft.com/office/powerpoint/2010/main" val="285103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hyperlink" Target="https://vimeo.com/350281595" TargetMode="External"/><Relationship Id="rId2" Type="http://schemas.openxmlformats.org/officeDocument/2006/relationships/hyperlink" Target="https://vimeo.com/350281874"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46CE7-9D24-A74E-8F60-1E96E6BC013E}"/>
              </a:ext>
            </a:extLst>
          </p:cNvPr>
          <p:cNvSpPr>
            <a:spLocks noGrp="1"/>
          </p:cNvSpPr>
          <p:nvPr>
            <p:ph type="ctrTitle"/>
          </p:nvPr>
        </p:nvSpPr>
        <p:spPr/>
        <p:txBody>
          <a:bodyPr>
            <a:normAutofit fontScale="90000"/>
          </a:bodyPr>
          <a:lstStyle/>
          <a:p>
            <a:pPr fontAlgn="base"/>
            <a:r>
              <a:rPr lang="fr-FR" dirty="0"/>
              <a:t/>
            </a:r>
            <a:br>
              <a:rPr lang="fr-FR" dirty="0"/>
            </a:br>
            <a:r>
              <a:rPr lang="fr-FR" dirty="0"/>
              <a:t> </a:t>
            </a:r>
            <a:br>
              <a:rPr lang="fr-FR" dirty="0"/>
            </a:br>
            <a:r>
              <a:rPr lang="en-GB" u="sng" dirty="0" err="1"/>
              <a:t>Parcours</a:t>
            </a:r>
            <a:r>
              <a:rPr lang="en-GB" u="sng" dirty="0"/>
              <a:t> du patient </a:t>
            </a:r>
            <a:r>
              <a:rPr lang="en-GB" u="sng" dirty="0" err="1"/>
              <a:t>en</a:t>
            </a:r>
            <a:r>
              <a:rPr lang="en-GB" u="sng" dirty="0"/>
              <a:t> </a:t>
            </a:r>
            <a:r>
              <a:rPr lang="en-GB" u="sng" dirty="0" err="1"/>
              <a:t>santé</a:t>
            </a:r>
            <a:r>
              <a:rPr lang="en-GB" u="sng" dirty="0"/>
              <a:t> </a:t>
            </a:r>
            <a:r>
              <a:rPr lang="en-GB" u="sng" dirty="0" err="1"/>
              <a:t>mentale</a:t>
            </a:r>
            <a:endParaRPr lang="fr-FR" dirty="0"/>
          </a:p>
        </p:txBody>
      </p:sp>
      <p:sp>
        <p:nvSpPr>
          <p:cNvPr id="3" name="Sous-titre 2">
            <a:extLst>
              <a:ext uri="{FF2B5EF4-FFF2-40B4-BE49-F238E27FC236}">
                <a16:creationId xmlns:a16="http://schemas.microsoft.com/office/drawing/2014/main" id="{934BE1C9-7354-DE43-8A66-AB05C80587F0}"/>
              </a:ext>
            </a:extLst>
          </p:cNvPr>
          <p:cNvSpPr>
            <a:spLocks noGrp="1"/>
          </p:cNvSpPr>
          <p:nvPr>
            <p:ph type="subTitle" idx="1"/>
          </p:nvPr>
        </p:nvSpPr>
        <p:spPr/>
        <p:txBody>
          <a:bodyPr>
            <a:normAutofit/>
          </a:bodyPr>
          <a:lstStyle/>
          <a:p>
            <a:r>
              <a:rPr lang="fr-FR" dirty="0"/>
              <a:t>Dr Marie-Maude Geoffray </a:t>
            </a:r>
          </a:p>
          <a:p>
            <a:r>
              <a:rPr lang="fr-FR" dirty="0"/>
              <a:t>Psychiatre de l’enfant et adolescent</a:t>
            </a:r>
          </a:p>
        </p:txBody>
      </p:sp>
      <p:sp>
        <p:nvSpPr>
          <p:cNvPr id="4" name="Espace réservé du pied de page 3">
            <a:extLst>
              <a:ext uri="{FF2B5EF4-FFF2-40B4-BE49-F238E27FC236}">
                <a16:creationId xmlns:a16="http://schemas.microsoft.com/office/drawing/2014/main" id="{D845E350-5049-3243-A5A4-52B1D6560EE3}"/>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3267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5D261-1BCA-4446-8D6E-28275300F158}"/>
              </a:ext>
            </a:extLst>
          </p:cNvPr>
          <p:cNvSpPr>
            <a:spLocks noGrp="1"/>
          </p:cNvSpPr>
          <p:nvPr>
            <p:ph type="title"/>
          </p:nvPr>
        </p:nvSpPr>
        <p:spPr/>
        <p:txBody>
          <a:bodyPr/>
          <a:lstStyle/>
          <a:p>
            <a:r>
              <a:rPr lang="fr-FR" dirty="0"/>
              <a:t>Troubles psychiatriques et du </a:t>
            </a:r>
            <a:r>
              <a:rPr lang="fr-FR" dirty="0" err="1"/>
              <a:t>neurodéveloppement</a:t>
            </a:r>
            <a:endParaRPr lang="fr-FR" dirty="0"/>
          </a:p>
        </p:txBody>
      </p:sp>
      <p:sp>
        <p:nvSpPr>
          <p:cNvPr id="3" name="Espace réservé du contenu 2">
            <a:extLst>
              <a:ext uri="{FF2B5EF4-FFF2-40B4-BE49-F238E27FC236}">
                <a16:creationId xmlns:a16="http://schemas.microsoft.com/office/drawing/2014/main" id="{86F540BD-2031-D849-9FDE-FA5BDF2CAB28}"/>
              </a:ext>
            </a:extLst>
          </p:cNvPr>
          <p:cNvSpPr>
            <a:spLocks noGrp="1"/>
          </p:cNvSpPr>
          <p:nvPr>
            <p:ph idx="1"/>
          </p:nvPr>
        </p:nvSpPr>
        <p:spPr/>
        <p:txBody>
          <a:bodyPr/>
          <a:lstStyle/>
          <a:p>
            <a:endParaRPr lang="fr-FR" dirty="0"/>
          </a:p>
          <a:p>
            <a:r>
              <a:rPr lang="fr-FR" dirty="0"/>
              <a:t>Différent d’une maladie </a:t>
            </a:r>
          </a:p>
          <a:p>
            <a:r>
              <a:rPr lang="fr-FR" dirty="0"/>
              <a:t>Limites plus floues entre normal et pathologique</a:t>
            </a:r>
          </a:p>
          <a:p>
            <a:r>
              <a:rPr lang="fr-FR" dirty="0"/>
              <a:t>Description comportementale </a:t>
            </a:r>
          </a:p>
          <a:p>
            <a:endParaRPr lang="fr-FR" dirty="0"/>
          </a:p>
          <a:p>
            <a:endParaRPr lang="fr-FR" dirty="0"/>
          </a:p>
        </p:txBody>
      </p:sp>
      <p:sp>
        <p:nvSpPr>
          <p:cNvPr id="4" name="Espace réservé du pied de page 3">
            <a:extLst>
              <a:ext uri="{FF2B5EF4-FFF2-40B4-BE49-F238E27FC236}">
                <a16:creationId xmlns:a16="http://schemas.microsoft.com/office/drawing/2014/main" id="{4F9695AD-1D75-604D-8903-BD44FF813546}"/>
              </a:ext>
            </a:extLst>
          </p:cNvPr>
          <p:cNvSpPr>
            <a:spLocks noGrp="1"/>
          </p:cNvSpPr>
          <p:nvPr>
            <p:ph type="ftr" sz="quarter" idx="11"/>
          </p:nvPr>
        </p:nvSpPr>
        <p:spPr/>
        <p:txBody>
          <a:bodyPr/>
          <a:lstStyle/>
          <a:p>
            <a:r>
              <a:rPr lang="fr-FR" dirty="0"/>
              <a:t>CIM 11</a:t>
            </a:r>
          </a:p>
        </p:txBody>
      </p:sp>
    </p:spTree>
    <p:extLst>
      <p:ext uri="{BB962C8B-B14F-4D97-AF65-F5344CB8AC3E}">
        <p14:creationId xmlns:p14="http://schemas.microsoft.com/office/powerpoint/2010/main" val="412162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40A176-2A26-9541-BEF5-C0C2694D7E5D}"/>
              </a:ext>
            </a:extLst>
          </p:cNvPr>
          <p:cNvSpPr>
            <a:spLocks noGrp="1"/>
          </p:cNvSpPr>
          <p:nvPr>
            <p:ph type="title"/>
          </p:nvPr>
        </p:nvSpPr>
        <p:spPr/>
        <p:txBody>
          <a:bodyPr/>
          <a:lstStyle/>
          <a:p>
            <a:r>
              <a:rPr lang="fr-FR" dirty="0"/>
              <a:t>Troubles psychiatriques et du </a:t>
            </a:r>
            <a:r>
              <a:rPr lang="fr-FR" dirty="0" err="1"/>
              <a:t>neurodéveloppement</a:t>
            </a:r>
            <a:endParaRPr lang="fr-FR" dirty="0"/>
          </a:p>
        </p:txBody>
      </p:sp>
      <p:sp>
        <p:nvSpPr>
          <p:cNvPr id="3" name="Espace réservé du contenu 2">
            <a:extLst>
              <a:ext uri="{FF2B5EF4-FFF2-40B4-BE49-F238E27FC236}">
                <a16:creationId xmlns:a16="http://schemas.microsoft.com/office/drawing/2014/main" id="{ED6B3F38-3A9F-D848-A7DD-365BB87291E0}"/>
              </a:ext>
            </a:extLst>
          </p:cNvPr>
          <p:cNvSpPr>
            <a:spLocks noGrp="1"/>
          </p:cNvSpPr>
          <p:nvPr>
            <p:ph idx="1"/>
          </p:nvPr>
        </p:nvSpPr>
        <p:spPr/>
        <p:txBody>
          <a:bodyPr>
            <a:normAutofit/>
          </a:bodyPr>
          <a:lstStyle/>
          <a:p>
            <a:pPr marL="0" indent="0">
              <a:buNone/>
            </a:pPr>
            <a:endParaRPr lang="fr-FR" dirty="0"/>
          </a:p>
          <a:p>
            <a:pPr>
              <a:buFont typeface="Wingdings" pitchFamily="2" charset="2"/>
              <a:buChar char="§"/>
            </a:pPr>
            <a:r>
              <a:rPr lang="fr-FR" dirty="0"/>
              <a:t>CIM 11 : Classification Internationale des Maladies </a:t>
            </a:r>
          </a:p>
          <a:p>
            <a:pPr marL="0" indent="0">
              <a:buNone/>
            </a:pPr>
            <a:endParaRPr lang="fr-FR" dirty="0"/>
          </a:p>
          <a:p>
            <a:pPr>
              <a:buFont typeface="Wingdings" pitchFamily="2" charset="2"/>
              <a:buChar char="§"/>
            </a:pPr>
            <a:r>
              <a:rPr lang="fr-FR" dirty="0"/>
              <a:t>DSM-V : Diagnostic and </a:t>
            </a:r>
            <a:r>
              <a:rPr lang="fr-FR" dirty="0" err="1"/>
              <a:t>Statistical</a:t>
            </a:r>
            <a:r>
              <a:rPr lang="fr-FR" dirty="0"/>
              <a:t> </a:t>
            </a:r>
            <a:r>
              <a:rPr lang="fr-FR" dirty="0" err="1"/>
              <a:t>Manual</a:t>
            </a:r>
            <a:r>
              <a:rPr lang="fr-FR" dirty="0"/>
              <a:t> of Mental </a:t>
            </a:r>
            <a:r>
              <a:rPr lang="fr-FR" dirty="0" err="1"/>
              <a:t>Disorders</a:t>
            </a:r>
            <a:r>
              <a:rPr lang="fr-FR" dirty="0"/>
              <a:t> </a:t>
            </a:r>
          </a:p>
          <a:p>
            <a:pPr marL="0" indent="0">
              <a:buNone/>
            </a:pPr>
            <a:endParaRPr lang="fr-FR" dirty="0"/>
          </a:p>
          <a:p>
            <a:pPr marL="0" indent="0">
              <a:buNone/>
            </a:pPr>
            <a:r>
              <a:rPr lang="fr-FR" dirty="0"/>
              <a:t>Trouble =Symptômes + Dysfonctionnement dans les relations sociales (école/ travail, familles, amis)</a:t>
            </a:r>
          </a:p>
          <a:p>
            <a:pPr marL="0" indent="0">
              <a:buNone/>
            </a:pPr>
            <a:endParaRPr lang="fr-FR" dirty="0"/>
          </a:p>
        </p:txBody>
      </p:sp>
      <p:sp>
        <p:nvSpPr>
          <p:cNvPr id="4" name="Espace réservé du pied de page 3">
            <a:extLst>
              <a:ext uri="{FF2B5EF4-FFF2-40B4-BE49-F238E27FC236}">
                <a16:creationId xmlns:a16="http://schemas.microsoft.com/office/drawing/2014/main" id="{F3694379-AB2F-9048-9083-990999C22020}"/>
              </a:ext>
            </a:extLst>
          </p:cNvPr>
          <p:cNvSpPr>
            <a:spLocks noGrp="1"/>
          </p:cNvSpPr>
          <p:nvPr>
            <p:ph type="ftr" sz="quarter" idx="11"/>
          </p:nvPr>
        </p:nvSpPr>
        <p:spPr/>
        <p:txBody>
          <a:bodyPr/>
          <a:lstStyle/>
          <a:p>
            <a:r>
              <a:rPr lang="fr-FR" dirty="0"/>
              <a:t>APA, 2013</a:t>
            </a:r>
          </a:p>
        </p:txBody>
      </p:sp>
    </p:spTree>
    <p:extLst>
      <p:ext uri="{BB962C8B-B14F-4D97-AF65-F5344CB8AC3E}">
        <p14:creationId xmlns:p14="http://schemas.microsoft.com/office/powerpoint/2010/main" val="214274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A474C-42EC-B44F-992D-188E91740620}"/>
              </a:ext>
            </a:extLst>
          </p:cNvPr>
          <p:cNvSpPr>
            <a:spLocks noGrp="1"/>
          </p:cNvSpPr>
          <p:nvPr>
            <p:ph type="title"/>
          </p:nvPr>
        </p:nvSpPr>
        <p:spPr/>
        <p:txBody>
          <a:bodyPr>
            <a:normAutofit/>
          </a:bodyPr>
          <a:lstStyle/>
          <a:p>
            <a:r>
              <a:rPr lang="fr-FR" dirty="0"/>
              <a:t>Grands troubles psychiatriques au cours du développement et de la vie</a:t>
            </a:r>
          </a:p>
        </p:txBody>
      </p:sp>
      <p:sp>
        <p:nvSpPr>
          <p:cNvPr id="3" name="Espace réservé du contenu 2">
            <a:extLst>
              <a:ext uri="{FF2B5EF4-FFF2-40B4-BE49-F238E27FC236}">
                <a16:creationId xmlns:a16="http://schemas.microsoft.com/office/drawing/2014/main" id="{DAD0F284-905C-FD4D-A01E-C8EBE5C7F42D}"/>
              </a:ext>
            </a:extLst>
          </p:cNvPr>
          <p:cNvSpPr>
            <a:spLocks noGrp="1"/>
          </p:cNvSpPr>
          <p:nvPr>
            <p:ph idx="1"/>
          </p:nvPr>
        </p:nvSpPr>
        <p:spPr/>
        <p:txBody>
          <a:bodyPr/>
          <a:lstStyle/>
          <a:p>
            <a:pPr marL="0" indent="0">
              <a:buNone/>
            </a:pPr>
            <a:r>
              <a:rPr lang="fr-FR" sz="1800" dirty="0"/>
              <a:t>              </a:t>
            </a:r>
          </a:p>
          <a:p>
            <a:pPr marL="0" indent="0">
              <a:buNone/>
            </a:pPr>
            <a:endParaRPr lang="fr-FR" sz="1800" dirty="0"/>
          </a:p>
          <a:p>
            <a:pPr marL="0" indent="0">
              <a:buNone/>
            </a:pPr>
            <a:r>
              <a:rPr lang="fr-FR" sz="1800" dirty="0"/>
              <a:t>                    Troubles </a:t>
            </a:r>
            <a:r>
              <a:rPr lang="fr-FR" sz="1800" dirty="0" err="1"/>
              <a:t>neurodéveloppementaux</a:t>
            </a:r>
            <a:endParaRPr lang="fr-FR" sz="1800" dirty="0"/>
          </a:p>
          <a:p>
            <a:pPr marL="0" indent="0">
              <a:buNone/>
            </a:pPr>
            <a:r>
              <a:rPr lang="fr-FR" sz="1200" i="1" dirty="0"/>
              <a:t>                                                 Dès 18 mois autisme  détectable </a:t>
            </a:r>
          </a:p>
          <a:p>
            <a:pPr marL="0" indent="0">
              <a:buNone/>
            </a:pPr>
            <a:r>
              <a:rPr lang="fr-FR" sz="1200" i="1" dirty="0"/>
              <a:t>                                                             Troubles du langage </a:t>
            </a:r>
          </a:p>
          <a:p>
            <a:pPr marL="0" indent="0">
              <a:buNone/>
            </a:pPr>
            <a:r>
              <a:rPr lang="fr-FR" sz="1200" i="1" dirty="0"/>
              <a:t>                                         Troubles des apprentissages, TDAH , </a:t>
            </a:r>
          </a:p>
          <a:p>
            <a:pPr marL="0" indent="0">
              <a:buNone/>
            </a:pPr>
            <a:r>
              <a:rPr lang="fr-FR" sz="1200" i="1" dirty="0"/>
              <a:t>                                                   troubles de la coordination</a:t>
            </a:r>
          </a:p>
          <a:p>
            <a:pPr marL="0" indent="0">
              <a:buNone/>
            </a:pPr>
            <a:endParaRPr lang="fr-FR" dirty="0"/>
          </a:p>
        </p:txBody>
      </p:sp>
      <p:sp>
        <p:nvSpPr>
          <p:cNvPr id="6" name="Flèche vers le bas 5">
            <a:extLst>
              <a:ext uri="{FF2B5EF4-FFF2-40B4-BE49-F238E27FC236}">
                <a16:creationId xmlns:a16="http://schemas.microsoft.com/office/drawing/2014/main" id="{F711146C-9BD0-A648-905B-5D4FB6AF3E67}"/>
              </a:ext>
            </a:extLst>
          </p:cNvPr>
          <p:cNvSpPr/>
          <p:nvPr/>
        </p:nvSpPr>
        <p:spPr>
          <a:xfrm>
            <a:off x="5471555" y="1915429"/>
            <a:ext cx="581892" cy="24138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endParaRPr lang="fr-FR" dirty="0"/>
          </a:p>
          <a:p>
            <a:pPr algn="ctr"/>
            <a:r>
              <a:rPr lang="fr-FR" sz="1100" dirty="0"/>
              <a:t>Enfant</a:t>
            </a:r>
          </a:p>
          <a:p>
            <a:pPr algn="ctr"/>
            <a:r>
              <a:rPr lang="fr-FR" sz="1100" dirty="0"/>
              <a:t>s </a:t>
            </a:r>
            <a:endParaRPr lang="fr-FR" dirty="0"/>
          </a:p>
          <a:p>
            <a:pPr algn="ctr"/>
            <a:endParaRPr lang="fr-FR" dirty="0"/>
          </a:p>
          <a:p>
            <a:pPr algn="ctr"/>
            <a:endParaRPr lang="fr-FR" dirty="0"/>
          </a:p>
          <a:p>
            <a:pPr algn="ctr"/>
            <a:r>
              <a:rPr lang="fr-FR" dirty="0"/>
              <a:t> </a:t>
            </a:r>
          </a:p>
        </p:txBody>
      </p:sp>
      <p:sp>
        <p:nvSpPr>
          <p:cNvPr id="7" name="ZoneTexte 6">
            <a:extLst>
              <a:ext uri="{FF2B5EF4-FFF2-40B4-BE49-F238E27FC236}">
                <a16:creationId xmlns:a16="http://schemas.microsoft.com/office/drawing/2014/main" id="{1985DB70-8D14-2B42-BBAC-59D6FECAD117}"/>
              </a:ext>
            </a:extLst>
          </p:cNvPr>
          <p:cNvSpPr txBox="1"/>
          <p:nvPr/>
        </p:nvSpPr>
        <p:spPr>
          <a:xfrm>
            <a:off x="6244441" y="1817753"/>
            <a:ext cx="2517569" cy="369332"/>
          </a:xfrm>
          <a:prstGeom prst="rect">
            <a:avLst/>
          </a:prstGeom>
          <a:noFill/>
        </p:spPr>
        <p:txBody>
          <a:bodyPr wrap="square" rtlCol="0">
            <a:spAutoFit/>
          </a:bodyPr>
          <a:lstStyle/>
          <a:p>
            <a:r>
              <a:rPr lang="fr-FR" dirty="0"/>
              <a:t>Troubles périnatalité</a:t>
            </a:r>
          </a:p>
        </p:txBody>
      </p:sp>
      <p:sp>
        <p:nvSpPr>
          <p:cNvPr id="8" name="ZoneTexte 7">
            <a:extLst>
              <a:ext uri="{FF2B5EF4-FFF2-40B4-BE49-F238E27FC236}">
                <a16:creationId xmlns:a16="http://schemas.microsoft.com/office/drawing/2014/main" id="{6AD16D0B-D535-FF45-88D3-6E382706E8DA}"/>
              </a:ext>
            </a:extLst>
          </p:cNvPr>
          <p:cNvSpPr txBox="1"/>
          <p:nvPr/>
        </p:nvSpPr>
        <p:spPr>
          <a:xfrm>
            <a:off x="6309756" y="2535187"/>
            <a:ext cx="2517569" cy="923330"/>
          </a:xfrm>
          <a:prstGeom prst="rect">
            <a:avLst/>
          </a:prstGeom>
          <a:noFill/>
        </p:spPr>
        <p:txBody>
          <a:bodyPr wrap="square" rtlCol="0">
            <a:spAutoFit/>
          </a:bodyPr>
          <a:lstStyle/>
          <a:p>
            <a:r>
              <a:rPr lang="fr-FR" dirty="0"/>
              <a:t>Troubles psychoaffectif / de l’anxiété ou de l’humeur de l’enfant </a:t>
            </a:r>
          </a:p>
        </p:txBody>
      </p:sp>
      <p:sp>
        <p:nvSpPr>
          <p:cNvPr id="11" name="ZoneTexte 10">
            <a:extLst>
              <a:ext uri="{FF2B5EF4-FFF2-40B4-BE49-F238E27FC236}">
                <a16:creationId xmlns:a16="http://schemas.microsoft.com/office/drawing/2014/main" id="{9E6A5F90-9A71-1046-8E6D-33B7DA52489D}"/>
              </a:ext>
            </a:extLst>
          </p:cNvPr>
          <p:cNvSpPr txBox="1"/>
          <p:nvPr/>
        </p:nvSpPr>
        <p:spPr>
          <a:xfrm>
            <a:off x="6329548" y="3897160"/>
            <a:ext cx="4358245" cy="369332"/>
          </a:xfrm>
          <a:prstGeom prst="rect">
            <a:avLst/>
          </a:prstGeom>
          <a:noFill/>
        </p:spPr>
        <p:txBody>
          <a:bodyPr wrap="square" rtlCol="0">
            <a:spAutoFit/>
          </a:bodyPr>
          <a:lstStyle/>
          <a:p>
            <a:r>
              <a:rPr lang="fr-FR" dirty="0"/>
              <a:t>Troubles du comportement alimentaire </a:t>
            </a:r>
          </a:p>
        </p:txBody>
      </p:sp>
      <p:sp>
        <p:nvSpPr>
          <p:cNvPr id="12" name="ZoneTexte 11">
            <a:extLst>
              <a:ext uri="{FF2B5EF4-FFF2-40B4-BE49-F238E27FC236}">
                <a16:creationId xmlns:a16="http://schemas.microsoft.com/office/drawing/2014/main" id="{580899E9-03D7-4D4D-91C3-AA095B6955C0}"/>
              </a:ext>
            </a:extLst>
          </p:cNvPr>
          <p:cNvSpPr txBox="1"/>
          <p:nvPr/>
        </p:nvSpPr>
        <p:spPr>
          <a:xfrm>
            <a:off x="4803569" y="4840428"/>
            <a:ext cx="3051958" cy="369332"/>
          </a:xfrm>
          <a:prstGeom prst="rect">
            <a:avLst/>
          </a:prstGeom>
          <a:noFill/>
        </p:spPr>
        <p:txBody>
          <a:bodyPr wrap="square" rtlCol="0">
            <a:spAutoFit/>
          </a:bodyPr>
          <a:lstStyle/>
          <a:p>
            <a:r>
              <a:rPr lang="fr-FR" dirty="0"/>
              <a:t> </a:t>
            </a:r>
          </a:p>
        </p:txBody>
      </p:sp>
      <p:sp>
        <p:nvSpPr>
          <p:cNvPr id="13" name="Flèche vers le bas 12">
            <a:extLst>
              <a:ext uri="{FF2B5EF4-FFF2-40B4-BE49-F238E27FC236}">
                <a16:creationId xmlns:a16="http://schemas.microsoft.com/office/drawing/2014/main" id="{C58C26B5-420E-BB4D-B9F0-70C255DC1595}"/>
              </a:ext>
            </a:extLst>
          </p:cNvPr>
          <p:cNvSpPr/>
          <p:nvPr/>
        </p:nvSpPr>
        <p:spPr>
          <a:xfrm>
            <a:off x="1504207" y="3776353"/>
            <a:ext cx="581892" cy="25505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a:p>
            <a:pPr algn="ctr"/>
            <a:endParaRPr lang="fr-FR" dirty="0"/>
          </a:p>
          <a:p>
            <a:pPr algn="ctr"/>
            <a:r>
              <a:rPr lang="fr-FR" sz="1100" dirty="0"/>
              <a:t>Ado</a:t>
            </a:r>
          </a:p>
          <a:p>
            <a:pPr algn="ctr"/>
            <a:r>
              <a:rPr lang="fr-FR" sz="1100" dirty="0"/>
              <a:t>L</a:t>
            </a:r>
          </a:p>
          <a:p>
            <a:pPr algn="ctr"/>
            <a:r>
              <a:rPr lang="fr-FR" sz="1100" dirty="0" err="1"/>
              <a:t>Escent</a:t>
            </a:r>
            <a:endParaRPr lang="fr-FR" sz="1100" dirty="0"/>
          </a:p>
          <a:p>
            <a:pPr algn="ctr"/>
            <a:r>
              <a:rPr lang="fr-FR" sz="1100" dirty="0"/>
              <a:t>s </a:t>
            </a:r>
            <a:endParaRPr lang="fr-FR" sz="1400" dirty="0"/>
          </a:p>
          <a:p>
            <a:pPr algn="ctr"/>
            <a:endParaRPr lang="fr-FR" sz="1400" dirty="0"/>
          </a:p>
          <a:p>
            <a:pPr algn="ctr"/>
            <a:endParaRPr lang="fr-FR" dirty="0"/>
          </a:p>
          <a:p>
            <a:pPr algn="ctr"/>
            <a:r>
              <a:rPr lang="fr-FR" dirty="0"/>
              <a:t> </a:t>
            </a:r>
          </a:p>
        </p:txBody>
      </p:sp>
      <p:sp>
        <p:nvSpPr>
          <p:cNvPr id="14" name="ZoneTexte 13">
            <a:extLst>
              <a:ext uri="{FF2B5EF4-FFF2-40B4-BE49-F238E27FC236}">
                <a16:creationId xmlns:a16="http://schemas.microsoft.com/office/drawing/2014/main" id="{0165F003-3FBD-2540-9463-12DC7BF1982E}"/>
              </a:ext>
            </a:extLst>
          </p:cNvPr>
          <p:cNvSpPr txBox="1"/>
          <p:nvPr/>
        </p:nvSpPr>
        <p:spPr>
          <a:xfrm>
            <a:off x="6329548" y="4391543"/>
            <a:ext cx="3657600" cy="923330"/>
          </a:xfrm>
          <a:prstGeom prst="rect">
            <a:avLst/>
          </a:prstGeom>
          <a:noFill/>
        </p:spPr>
        <p:txBody>
          <a:bodyPr wrap="square" rtlCol="0">
            <a:spAutoFit/>
          </a:bodyPr>
          <a:lstStyle/>
          <a:p>
            <a:endParaRPr lang="fr-FR" dirty="0"/>
          </a:p>
          <a:p>
            <a:r>
              <a:rPr lang="fr-FR" dirty="0"/>
              <a:t>Troubles de la personnalité et troubles de l’humeur (bipolarité)</a:t>
            </a:r>
          </a:p>
        </p:txBody>
      </p:sp>
      <p:sp>
        <p:nvSpPr>
          <p:cNvPr id="15" name="ZoneTexte 14">
            <a:extLst>
              <a:ext uri="{FF2B5EF4-FFF2-40B4-BE49-F238E27FC236}">
                <a16:creationId xmlns:a16="http://schemas.microsoft.com/office/drawing/2014/main" id="{8A425C72-3F4C-084C-B808-38675EE393C1}"/>
              </a:ext>
            </a:extLst>
          </p:cNvPr>
          <p:cNvSpPr txBox="1"/>
          <p:nvPr/>
        </p:nvSpPr>
        <p:spPr>
          <a:xfrm>
            <a:off x="6337465" y="5453444"/>
            <a:ext cx="3041567" cy="369332"/>
          </a:xfrm>
          <a:prstGeom prst="rect">
            <a:avLst/>
          </a:prstGeom>
          <a:no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CC489CEF-A8CB-1848-B877-2C368F8AC0C1}"/>
              </a:ext>
            </a:extLst>
          </p:cNvPr>
          <p:cNvSpPr txBox="1"/>
          <p:nvPr/>
        </p:nvSpPr>
        <p:spPr>
          <a:xfrm>
            <a:off x="6337465" y="5201310"/>
            <a:ext cx="3041567" cy="646331"/>
          </a:xfrm>
          <a:prstGeom prst="rect">
            <a:avLst/>
          </a:prstGeom>
          <a:noFill/>
        </p:spPr>
        <p:txBody>
          <a:bodyPr wrap="square" rtlCol="0">
            <a:spAutoFit/>
          </a:bodyPr>
          <a:lstStyle/>
          <a:p>
            <a:endParaRPr lang="fr-FR" dirty="0"/>
          </a:p>
          <a:p>
            <a:r>
              <a:rPr lang="fr-FR" dirty="0"/>
              <a:t>Troubles </a:t>
            </a:r>
            <a:r>
              <a:rPr lang="fr-FR" dirty="0" err="1"/>
              <a:t>schizophréniforme</a:t>
            </a:r>
            <a:r>
              <a:rPr lang="fr-FR" dirty="0"/>
              <a:t> </a:t>
            </a:r>
          </a:p>
        </p:txBody>
      </p:sp>
      <p:sp>
        <p:nvSpPr>
          <p:cNvPr id="17" name="Flèche vers le bas 16">
            <a:extLst>
              <a:ext uri="{FF2B5EF4-FFF2-40B4-BE49-F238E27FC236}">
                <a16:creationId xmlns:a16="http://schemas.microsoft.com/office/drawing/2014/main" id="{1DAA9325-4022-7D4E-AD76-4BAACFA41A9F}"/>
              </a:ext>
            </a:extLst>
          </p:cNvPr>
          <p:cNvSpPr/>
          <p:nvPr/>
        </p:nvSpPr>
        <p:spPr>
          <a:xfrm>
            <a:off x="10200904" y="4714504"/>
            <a:ext cx="581891" cy="14624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t>Adu</a:t>
            </a:r>
            <a:endParaRPr lang="fr-FR" sz="1100" dirty="0"/>
          </a:p>
          <a:p>
            <a:pPr algn="ctr"/>
            <a:r>
              <a:rPr lang="fr-FR" sz="1100" dirty="0"/>
              <a:t>L</a:t>
            </a:r>
          </a:p>
          <a:p>
            <a:pPr algn="ctr"/>
            <a:r>
              <a:rPr lang="fr-FR" sz="1100" dirty="0"/>
              <a:t>Te</a:t>
            </a:r>
          </a:p>
          <a:p>
            <a:pPr algn="ctr"/>
            <a:r>
              <a:rPr lang="fr-FR" dirty="0"/>
              <a:t> </a:t>
            </a:r>
          </a:p>
        </p:txBody>
      </p:sp>
      <p:sp>
        <p:nvSpPr>
          <p:cNvPr id="4" name="Espace réservé du pied de page 3">
            <a:extLst>
              <a:ext uri="{FF2B5EF4-FFF2-40B4-BE49-F238E27FC236}">
                <a16:creationId xmlns:a16="http://schemas.microsoft.com/office/drawing/2014/main" id="{46E6CDD5-BD2F-0E49-ADDB-AC560928CE9D}"/>
              </a:ext>
            </a:extLst>
          </p:cNvPr>
          <p:cNvSpPr>
            <a:spLocks noGrp="1"/>
          </p:cNvSpPr>
          <p:nvPr>
            <p:ph type="ftr" sz="quarter" idx="11"/>
          </p:nvPr>
        </p:nvSpPr>
        <p:spPr/>
        <p:txBody>
          <a:bodyPr/>
          <a:lstStyle/>
          <a:p>
            <a:endParaRPr lang="fr-FR"/>
          </a:p>
        </p:txBody>
      </p:sp>
      <p:sp>
        <p:nvSpPr>
          <p:cNvPr id="18" name="ZoneTexte 17">
            <a:extLst>
              <a:ext uri="{FF2B5EF4-FFF2-40B4-BE49-F238E27FC236}">
                <a16:creationId xmlns:a16="http://schemas.microsoft.com/office/drawing/2014/main" id="{924FD16A-7904-1B43-A51D-71D126C0DFB6}"/>
              </a:ext>
            </a:extLst>
          </p:cNvPr>
          <p:cNvSpPr txBox="1"/>
          <p:nvPr/>
        </p:nvSpPr>
        <p:spPr>
          <a:xfrm>
            <a:off x="6366411" y="5646072"/>
            <a:ext cx="3041567" cy="646331"/>
          </a:xfrm>
          <a:prstGeom prst="rect">
            <a:avLst/>
          </a:prstGeom>
          <a:noFill/>
        </p:spPr>
        <p:txBody>
          <a:bodyPr wrap="square" rtlCol="0">
            <a:spAutoFit/>
          </a:bodyPr>
          <a:lstStyle/>
          <a:p>
            <a:endParaRPr lang="fr-FR" dirty="0"/>
          </a:p>
          <a:p>
            <a:r>
              <a:rPr lang="fr-FR" dirty="0"/>
              <a:t>Addictologie   </a:t>
            </a:r>
          </a:p>
        </p:txBody>
      </p:sp>
      <p:sp>
        <p:nvSpPr>
          <p:cNvPr id="5" name="ZoneTexte 4">
            <a:extLst>
              <a:ext uri="{FF2B5EF4-FFF2-40B4-BE49-F238E27FC236}">
                <a16:creationId xmlns:a16="http://schemas.microsoft.com/office/drawing/2014/main" id="{07A71F92-E622-454A-9356-CE508CB24138}"/>
              </a:ext>
            </a:extLst>
          </p:cNvPr>
          <p:cNvSpPr txBox="1"/>
          <p:nvPr/>
        </p:nvSpPr>
        <p:spPr>
          <a:xfrm>
            <a:off x="6366411" y="3458517"/>
            <a:ext cx="3929495" cy="369332"/>
          </a:xfrm>
          <a:prstGeom prst="rect">
            <a:avLst/>
          </a:prstGeom>
          <a:noFill/>
        </p:spPr>
        <p:txBody>
          <a:bodyPr wrap="square" rtlCol="0">
            <a:spAutoFit/>
          </a:bodyPr>
          <a:lstStyle/>
          <a:p>
            <a:r>
              <a:rPr lang="fr-FR" dirty="0"/>
              <a:t>Troubles </a:t>
            </a:r>
            <a:r>
              <a:rPr lang="fr-FR" dirty="0" err="1"/>
              <a:t>psychotraumatiques</a:t>
            </a:r>
            <a:endParaRPr lang="fr-FR" dirty="0"/>
          </a:p>
        </p:txBody>
      </p:sp>
    </p:spTree>
    <p:extLst>
      <p:ext uri="{BB962C8B-B14F-4D97-AF65-F5344CB8AC3E}">
        <p14:creationId xmlns:p14="http://schemas.microsoft.com/office/powerpoint/2010/main" val="198948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Oval 9">
            <a:extLst>
              <a:ext uri="{FF2B5EF4-FFF2-40B4-BE49-F238E27FC236}">
                <a16:creationId xmlns:a16="http://schemas.microsoft.com/office/drawing/2014/main" id="{11F0909D-F36B-EA49-B0FD-23C364ADCFCA}"/>
              </a:ext>
            </a:extLst>
          </p:cNvPr>
          <p:cNvSpPr/>
          <p:nvPr/>
        </p:nvSpPr>
        <p:spPr>
          <a:xfrm>
            <a:off x="1022560" y="-620455"/>
            <a:ext cx="7926179" cy="7391651"/>
          </a:xfrm>
          <a:prstGeom prst="ellipse">
            <a:avLst/>
          </a:prstGeom>
          <a:solidFill>
            <a:schemeClr val="accent1">
              <a:alpha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 Neue Thin" charset="0"/>
              <a:ea typeface="Helvetica Neue Thin" charset="0"/>
              <a:cs typeface="Helvetica Neue Thin" charset="0"/>
            </a:endParaRPr>
          </a:p>
        </p:txBody>
      </p:sp>
      <p:sp>
        <p:nvSpPr>
          <p:cNvPr id="47" name="Oval 9">
            <a:extLst>
              <a:ext uri="{FF2B5EF4-FFF2-40B4-BE49-F238E27FC236}">
                <a16:creationId xmlns:a16="http://schemas.microsoft.com/office/drawing/2014/main" id="{3C336223-FE62-4F48-B09B-A1ADCFB64D36}"/>
              </a:ext>
            </a:extLst>
          </p:cNvPr>
          <p:cNvSpPr/>
          <p:nvPr/>
        </p:nvSpPr>
        <p:spPr>
          <a:xfrm>
            <a:off x="2564819" y="77832"/>
            <a:ext cx="6318928" cy="6331928"/>
          </a:xfrm>
          <a:prstGeom prst="ellipse">
            <a:avLst/>
          </a:prstGeom>
          <a:solidFill>
            <a:schemeClr val="accent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Helvetica Neue Thin" charset="0"/>
              <a:ea typeface="Helvetica Neue Thin" charset="0"/>
              <a:cs typeface="Helvetica Neue Thin" charset="0"/>
            </a:endParaRPr>
          </a:p>
        </p:txBody>
      </p:sp>
      <p:sp>
        <p:nvSpPr>
          <p:cNvPr id="50" name="Oval 2">
            <a:extLst>
              <a:ext uri="{FF2B5EF4-FFF2-40B4-BE49-F238E27FC236}">
                <a16:creationId xmlns:a16="http://schemas.microsoft.com/office/drawing/2014/main" id="{32FFFA25-C2A5-A840-A67B-A2BC35C3CB5F}"/>
              </a:ext>
            </a:extLst>
          </p:cNvPr>
          <p:cNvSpPr/>
          <p:nvPr/>
        </p:nvSpPr>
        <p:spPr>
          <a:xfrm>
            <a:off x="4381967" y="877662"/>
            <a:ext cx="4818466" cy="51101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000" dirty="0">
              <a:latin typeface="Helvetica Neue Thin" charset="0"/>
              <a:ea typeface="Helvetica Neue Thin" charset="0"/>
              <a:cs typeface="Helvetica Neue Thin" charset="0"/>
            </a:endParaRPr>
          </a:p>
        </p:txBody>
      </p:sp>
      <p:sp>
        <p:nvSpPr>
          <p:cNvPr id="87" name="Document 86">
            <a:extLst>
              <a:ext uri="{FF2B5EF4-FFF2-40B4-BE49-F238E27FC236}">
                <a16:creationId xmlns:a16="http://schemas.microsoft.com/office/drawing/2014/main" id="{8AFBB1A7-0B84-4141-A97A-AA71C0C6950A}"/>
              </a:ext>
            </a:extLst>
          </p:cNvPr>
          <p:cNvSpPr>
            <a:spLocks noChangeAspect="1"/>
          </p:cNvSpPr>
          <p:nvPr/>
        </p:nvSpPr>
        <p:spPr>
          <a:xfrm>
            <a:off x="2601275" y="1579738"/>
            <a:ext cx="487911" cy="572400"/>
          </a:xfrm>
          <a:prstGeom prst="flowChartDocument">
            <a:avLst/>
          </a:prstGeom>
          <a:solidFill>
            <a:srgbClr val="8CA9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1000"/>
              </a:lnSpc>
            </a:pPr>
            <a:r>
              <a:rPr lang="fr-FR" sz="1600" b="1" dirty="0">
                <a:solidFill>
                  <a:schemeClr val="bg1"/>
                </a:solidFill>
                <a:latin typeface="Source Sans Pro" panose="020B0503030403020204" pitchFamily="34" charset="0"/>
                <a:ea typeface="Source Sans Pro" panose="020B0503030403020204" pitchFamily="34" charset="0"/>
              </a:rPr>
              <a:t>2</a:t>
            </a:r>
            <a:r>
              <a:rPr lang="fr-FR" sz="1400" baseline="30000" dirty="0">
                <a:solidFill>
                  <a:schemeClr val="bg1"/>
                </a:solidFill>
                <a:latin typeface="Source Sans Pro" panose="020B0503030403020204" pitchFamily="34" charset="0"/>
                <a:ea typeface="Source Sans Pro" panose="020B0503030403020204" pitchFamily="34" charset="0"/>
              </a:rPr>
              <a:t>nde</a:t>
            </a:r>
            <a:endParaRPr lang="fr-FR" sz="16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fr-FR" sz="1000" dirty="0">
                <a:solidFill>
                  <a:schemeClr val="bg1"/>
                </a:solidFill>
                <a:latin typeface="Source Sans Pro" panose="020B0503030403020204" pitchFamily="34" charset="0"/>
                <a:ea typeface="Source Sans Pro" panose="020B0503030403020204" pitchFamily="34" charset="0"/>
              </a:rPr>
              <a:t>ligne</a:t>
            </a:r>
          </a:p>
        </p:txBody>
      </p:sp>
      <p:sp>
        <p:nvSpPr>
          <p:cNvPr id="88" name="Document 87">
            <a:extLst>
              <a:ext uri="{FF2B5EF4-FFF2-40B4-BE49-F238E27FC236}">
                <a16:creationId xmlns:a16="http://schemas.microsoft.com/office/drawing/2014/main" id="{544B259E-91C5-9A43-A571-8B5941C10953}"/>
              </a:ext>
            </a:extLst>
          </p:cNvPr>
          <p:cNvSpPr>
            <a:spLocks noChangeAspect="1"/>
          </p:cNvSpPr>
          <p:nvPr/>
        </p:nvSpPr>
        <p:spPr>
          <a:xfrm>
            <a:off x="915978" y="1659190"/>
            <a:ext cx="487911" cy="572400"/>
          </a:xfrm>
          <a:prstGeom prst="flowChartDocument">
            <a:avLst/>
          </a:prstGeom>
          <a:solidFill>
            <a:srgbClr val="8CA9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1000"/>
              </a:lnSpc>
            </a:pPr>
            <a:r>
              <a:rPr lang="fr-FR" sz="1600" b="1" dirty="0">
                <a:solidFill>
                  <a:schemeClr val="bg1"/>
                </a:solidFill>
                <a:latin typeface="Source Sans Pro" panose="020B0503030403020204" pitchFamily="34" charset="0"/>
                <a:ea typeface="Source Sans Pro" panose="020B0503030403020204" pitchFamily="34" charset="0"/>
              </a:rPr>
              <a:t>1</a:t>
            </a:r>
            <a:r>
              <a:rPr lang="fr-FR" sz="1400" baseline="30000" dirty="0">
                <a:solidFill>
                  <a:schemeClr val="bg1"/>
                </a:solidFill>
                <a:latin typeface="Source Sans Pro" panose="020B0503030403020204" pitchFamily="34" charset="0"/>
                <a:ea typeface="Source Sans Pro" panose="020B0503030403020204" pitchFamily="34" charset="0"/>
              </a:rPr>
              <a:t>ère</a:t>
            </a:r>
            <a:endParaRPr lang="fr-FR"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fr-FR" sz="1000" dirty="0">
                <a:solidFill>
                  <a:schemeClr val="bg1"/>
                </a:solidFill>
                <a:latin typeface="Source Sans Pro" panose="020B0503030403020204" pitchFamily="34" charset="0"/>
                <a:ea typeface="Source Sans Pro" panose="020B0503030403020204" pitchFamily="34" charset="0"/>
              </a:rPr>
              <a:t>ligne</a:t>
            </a:r>
          </a:p>
        </p:txBody>
      </p:sp>
      <p:sp>
        <p:nvSpPr>
          <p:cNvPr id="55" name="Larme 54">
            <a:extLst>
              <a:ext uri="{FF2B5EF4-FFF2-40B4-BE49-F238E27FC236}">
                <a16:creationId xmlns:a16="http://schemas.microsoft.com/office/drawing/2014/main" id="{F60717F7-12BA-164D-A62B-AEEAB95576A4}"/>
              </a:ext>
            </a:extLst>
          </p:cNvPr>
          <p:cNvSpPr/>
          <p:nvPr/>
        </p:nvSpPr>
        <p:spPr>
          <a:xfrm>
            <a:off x="5759058" y="2269234"/>
            <a:ext cx="2209285" cy="2186652"/>
          </a:xfrm>
          <a:prstGeom prst="teardrop">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latin typeface="Source Sans Pro" panose="020B0503030403020204" pitchFamily="34" charset="0"/>
                <a:ea typeface="Source Sans Pro" panose="020B0503030403020204" pitchFamily="34" charset="0"/>
                <a:cs typeface="Arial Narrow" panose="020B0604020202020204" pitchFamily="34" charset="0"/>
              </a:rPr>
              <a:t>Ex: </a:t>
            </a:r>
          </a:p>
          <a:p>
            <a:pPr algn="ctr"/>
            <a:r>
              <a:rPr lang="fr-FR" sz="1400" dirty="0">
                <a:solidFill>
                  <a:schemeClr val="bg1"/>
                </a:solidFill>
                <a:latin typeface="Source Sans Pro" panose="020B0503030403020204" pitchFamily="34" charset="0"/>
                <a:ea typeface="Source Sans Pro" panose="020B0503030403020204" pitchFamily="34" charset="0"/>
                <a:cs typeface="Arial Narrow" panose="020B0604020202020204" pitchFamily="34" charset="0"/>
              </a:rPr>
              <a:t>-Services hospitaliers spécialisés</a:t>
            </a:r>
          </a:p>
          <a:p>
            <a:pPr algn="ctr"/>
            <a:r>
              <a:rPr lang="fr-FR" sz="1400" dirty="0">
                <a:solidFill>
                  <a:schemeClr val="bg1"/>
                </a:solidFill>
                <a:latin typeface="Source Sans Pro" panose="020B0503030403020204" pitchFamily="34" charset="0"/>
                <a:ea typeface="Source Sans Pro" panose="020B0503030403020204" pitchFamily="34" charset="0"/>
                <a:cs typeface="Arial Narrow" panose="020B0604020202020204" pitchFamily="34" charset="0"/>
              </a:rPr>
              <a:t>-Centre Ressource Autisme</a:t>
            </a:r>
          </a:p>
        </p:txBody>
      </p:sp>
      <p:sp>
        <p:nvSpPr>
          <p:cNvPr id="95" name="Document 94">
            <a:extLst>
              <a:ext uri="{FF2B5EF4-FFF2-40B4-BE49-F238E27FC236}">
                <a16:creationId xmlns:a16="http://schemas.microsoft.com/office/drawing/2014/main" id="{E8955691-BC91-A04B-9FC9-30C485F050F6}"/>
              </a:ext>
            </a:extLst>
          </p:cNvPr>
          <p:cNvSpPr/>
          <p:nvPr/>
        </p:nvSpPr>
        <p:spPr>
          <a:xfrm>
            <a:off x="4602597" y="1579738"/>
            <a:ext cx="487110" cy="571460"/>
          </a:xfrm>
          <a:prstGeom prst="flowChartDocument">
            <a:avLst/>
          </a:prstGeom>
          <a:solidFill>
            <a:srgbClr val="8CA9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lnSpc>
                <a:spcPts val="1000"/>
              </a:lnSpc>
            </a:pPr>
            <a:r>
              <a:rPr lang="fr-FR" sz="1600" b="1" dirty="0">
                <a:solidFill>
                  <a:schemeClr val="bg1"/>
                </a:solidFill>
                <a:latin typeface="Source Sans Pro" panose="020B0503030403020204" pitchFamily="34" charset="0"/>
                <a:ea typeface="Source Sans Pro" panose="020B0503030403020204" pitchFamily="34" charset="0"/>
              </a:rPr>
              <a:t>3</a:t>
            </a:r>
            <a:r>
              <a:rPr lang="fr-FR" sz="1400" baseline="30000" dirty="0">
                <a:solidFill>
                  <a:schemeClr val="bg1"/>
                </a:solidFill>
                <a:latin typeface="Source Sans Pro" panose="020B0503030403020204" pitchFamily="34" charset="0"/>
                <a:ea typeface="Source Sans Pro" panose="020B0503030403020204" pitchFamily="34" charset="0"/>
              </a:rPr>
              <a:t>ème</a:t>
            </a:r>
            <a:endParaRPr lang="fr-FR" sz="1600" dirty="0">
              <a:solidFill>
                <a:schemeClr val="bg1"/>
              </a:solidFill>
              <a:latin typeface="Source Sans Pro" panose="020B0503030403020204" pitchFamily="34" charset="0"/>
              <a:ea typeface="Source Sans Pro" panose="020B0503030403020204" pitchFamily="34" charset="0"/>
            </a:endParaRPr>
          </a:p>
          <a:p>
            <a:pPr algn="ctr">
              <a:lnSpc>
                <a:spcPts val="1000"/>
              </a:lnSpc>
            </a:pPr>
            <a:r>
              <a:rPr lang="fr-FR" sz="1000" dirty="0">
                <a:solidFill>
                  <a:schemeClr val="bg1"/>
                </a:solidFill>
                <a:latin typeface="Source Sans Pro" panose="020B0503030403020204" pitchFamily="34" charset="0"/>
                <a:ea typeface="Source Sans Pro" panose="020B0503030403020204" pitchFamily="34" charset="0"/>
              </a:rPr>
              <a:t>ligne</a:t>
            </a:r>
          </a:p>
        </p:txBody>
      </p:sp>
      <p:sp>
        <p:nvSpPr>
          <p:cNvPr id="98" name="Titre 1">
            <a:extLst>
              <a:ext uri="{FF2B5EF4-FFF2-40B4-BE49-F238E27FC236}">
                <a16:creationId xmlns:a16="http://schemas.microsoft.com/office/drawing/2014/main" id="{7DF9D780-53A3-E449-9E32-331E2306E9B8}"/>
              </a:ext>
            </a:extLst>
          </p:cNvPr>
          <p:cNvSpPr>
            <a:spLocks noGrp="1"/>
          </p:cNvSpPr>
          <p:nvPr>
            <p:ph type="title" idx="4294967295"/>
          </p:nvPr>
        </p:nvSpPr>
        <p:spPr>
          <a:xfrm>
            <a:off x="468767" y="186509"/>
            <a:ext cx="3574992" cy="553998"/>
          </a:xfrm>
        </p:spPr>
        <p:txBody>
          <a:bodyPr wrap="square" lIns="0" tIns="0" rIns="0" bIns="0" anchor="t" anchorCtr="0">
            <a:spAutoFit/>
          </a:bodyPr>
          <a:lstStyle/>
          <a:p>
            <a:pPr>
              <a:spcBef>
                <a:spcPts val="1800"/>
              </a:spcBef>
              <a:spcAft>
                <a:spcPts val="2400"/>
              </a:spcAft>
            </a:pPr>
            <a:r>
              <a:rPr lang="fr-FR" sz="2400" b="1" dirty="0">
                <a:solidFill>
                  <a:schemeClr val="accent1">
                    <a:lumMod val="50000"/>
                  </a:schemeClr>
                </a:solidFill>
                <a:latin typeface="Source Sans Pro" panose="020B0503030403020204" pitchFamily="34" charset="0"/>
                <a:ea typeface="Source Sans Pro" panose="020B0503030403020204" pitchFamily="34" charset="0"/>
              </a:rPr>
              <a:t/>
            </a:r>
            <a:br>
              <a:rPr lang="fr-FR" sz="2400" b="1" dirty="0">
                <a:solidFill>
                  <a:schemeClr val="accent1">
                    <a:lumMod val="50000"/>
                  </a:schemeClr>
                </a:solidFill>
                <a:latin typeface="Source Sans Pro" panose="020B0503030403020204" pitchFamily="34" charset="0"/>
                <a:ea typeface="Source Sans Pro" panose="020B0503030403020204" pitchFamily="34" charset="0"/>
              </a:rPr>
            </a:br>
            <a:endParaRPr lang="fr-FR" sz="1600" b="0" dirty="0">
              <a:solidFill>
                <a:schemeClr val="accent1">
                  <a:lumMod val="50000"/>
                </a:schemeClr>
              </a:solidFill>
              <a:latin typeface="Source Sans Pro" panose="020B0503030403020204" pitchFamily="34" charset="0"/>
              <a:ea typeface="Source Sans Pro" panose="020B0503030403020204" pitchFamily="34" charset="0"/>
            </a:endParaRPr>
          </a:p>
        </p:txBody>
      </p:sp>
      <p:sp>
        <p:nvSpPr>
          <p:cNvPr id="105" name="ZoneTexte 104">
            <a:extLst>
              <a:ext uri="{FF2B5EF4-FFF2-40B4-BE49-F238E27FC236}">
                <a16:creationId xmlns:a16="http://schemas.microsoft.com/office/drawing/2014/main" id="{65697752-057E-2D41-ACA3-8A0873896248}"/>
              </a:ext>
            </a:extLst>
          </p:cNvPr>
          <p:cNvSpPr txBox="1"/>
          <p:nvPr/>
        </p:nvSpPr>
        <p:spPr>
          <a:xfrm>
            <a:off x="1124910" y="2247134"/>
            <a:ext cx="1337559" cy="969496"/>
          </a:xfrm>
          <a:prstGeom prst="rect">
            <a:avLst/>
          </a:prstGeom>
          <a:noFill/>
        </p:spPr>
        <p:txBody>
          <a:bodyPr wrap="square" lIns="0" tIns="0" rIns="0" bIns="0" rtlCol="0">
            <a:spAutoFit/>
          </a:bodyPr>
          <a:lstStyle/>
          <a:p>
            <a:r>
              <a:rPr lang="fr-FR" sz="1050" dirty="0">
                <a:latin typeface="Source Sans Pro" panose="020B0503030403020204" pitchFamily="34" charset="0"/>
                <a:ea typeface="Source Sans Pro" panose="020B0503030403020204" pitchFamily="34" charset="0"/>
              </a:rPr>
              <a:t>Médecins </a:t>
            </a:r>
          </a:p>
          <a:p>
            <a:r>
              <a:rPr lang="fr-FR" sz="1050" dirty="0">
                <a:latin typeface="Source Sans Pro" panose="020B0503030403020204" pitchFamily="34" charset="0"/>
                <a:ea typeface="Source Sans Pro" panose="020B0503030403020204" pitchFamily="34" charset="0"/>
              </a:rPr>
              <a:t>généralistes</a:t>
            </a:r>
          </a:p>
          <a:p>
            <a:r>
              <a:rPr lang="fr-FR" sz="1050" dirty="0">
                <a:latin typeface="Source Sans Pro" panose="020B0503030403020204" pitchFamily="34" charset="0"/>
                <a:ea typeface="Source Sans Pro" panose="020B0503030403020204" pitchFamily="34" charset="0"/>
              </a:rPr>
              <a:t>PMI</a:t>
            </a:r>
          </a:p>
          <a:p>
            <a:r>
              <a:rPr lang="fr-FR" sz="1050" dirty="0">
                <a:latin typeface="Source Sans Pro" panose="020B0503030403020204" pitchFamily="34" charset="0"/>
                <a:ea typeface="Source Sans Pro" panose="020B0503030403020204" pitchFamily="34" charset="0"/>
              </a:rPr>
              <a:t>Intervenants </a:t>
            </a:r>
          </a:p>
          <a:p>
            <a:r>
              <a:rPr lang="fr-FR" sz="1050" dirty="0">
                <a:latin typeface="Source Sans Pro" panose="020B0503030403020204" pitchFamily="34" charset="0"/>
                <a:ea typeface="Source Sans Pro" panose="020B0503030403020204" pitchFamily="34" charset="0"/>
              </a:rPr>
              <a:t>écoles, crèches</a:t>
            </a:r>
          </a:p>
          <a:p>
            <a:r>
              <a:rPr lang="fr-FR" sz="1050" dirty="0">
                <a:latin typeface="Source Sans Pro" panose="020B0503030403020204" pitchFamily="34" charset="0"/>
                <a:ea typeface="Source Sans Pro" panose="020B0503030403020204" pitchFamily="34" charset="0"/>
              </a:rPr>
              <a:t>Maison des ados</a:t>
            </a:r>
          </a:p>
        </p:txBody>
      </p:sp>
      <p:sp>
        <p:nvSpPr>
          <p:cNvPr id="80" name="Ellipse 79">
            <a:extLst>
              <a:ext uri="{FF2B5EF4-FFF2-40B4-BE49-F238E27FC236}">
                <a16:creationId xmlns:a16="http://schemas.microsoft.com/office/drawing/2014/main" id="{9AFD1896-59E9-3E4F-872F-13872D852387}"/>
              </a:ext>
            </a:extLst>
          </p:cNvPr>
          <p:cNvSpPr>
            <a:spLocks noChangeAspect="1"/>
          </p:cNvSpPr>
          <p:nvPr/>
        </p:nvSpPr>
        <p:spPr>
          <a:xfrm>
            <a:off x="4009282" y="639271"/>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CMP adultes  </a:t>
            </a:r>
          </a:p>
        </p:txBody>
      </p:sp>
      <p:sp>
        <p:nvSpPr>
          <p:cNvPr id="83" name="Ellipse 82">
            <a:extLst>
              <a:ext uri="{FF2B5EF4-FFF2-40B4-BE49-F238E27FC236}">
                <a16:creationId xmlns:a16="http://schemas.microsoft.com/office/drawing/2014/main" id="{9AFD1896-59E9-3E4F-872F-13872D852387}"/>
              </a:ext>
            </a:extLst>
          </p:cNvPr>
          <p:cNvSpPr>
            <a:spLocks noChangeAspect="1"/>
          </p:cNvSpPr>
          <p:nvPr/>
        </p:nvSpPr>
        <p:spPr>
          <a:xfrm>
            <a:off x="3235210" y="1540641"/>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 CAMSP</a:t>
            </a:r>
          </a:p>
        </p:txBody>
      </p:sp>
      <p:sp>
        <p:nvSpPr>
          <p:cNvPr id="96" name="Ellipse 95">
            <a:extLst>
              <a:ext uri="{FF2B5EF4-FFF2-40B4-BE49-F238E27FC236}">
                <a16:creationId xmlns:a16="http://schemas.microsoft.com/office/drawing/2014/main" id="{9AFD1896-59E9-3E4F-872F-13872D852387}"/>
              </a:ext>
            </a:extLst>
          </p:cNvPr>
          <p:cNvSpPr>
            <a:spLocks noChangeAspect="1"/>
          </p:cNvSpPr>
          <p:nvPr/>
        </p:nvSpPr>
        <p:spPr>
          <a:xfrm>
            <a:off x="3083108" y="2649228"/>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CMP enfants Autres H</a:t>
            </a:r>
          </a:p>
        </p:txBody>
      </p:sp>
      <p:sp>
        <p:nvSpPr>
          <p:cNvPr id="99" name="Ellipse 98">
            <a:extLst>
              <a:ext uri="{FF2B5EF4-FFF2-40B4-BE49-F238E27FC236}">
                <a16:creationId xmlns:a16="http://schemas.microsoft.com/office/drawing/2014/main" id="{9AFD1896-59E9-3E4F-872F-13872D852387}"/>
              </a:ext>
            </a:extLst>
          </p:cNvPr>
          <p:cNvSpPr>
            <a:spLocks noChangeAspect="1"/>
          </p:cNvSpPr>
          <p:nvPr/>
        </p:nvSpPr>
        <p:spPr>
          <a:xfrm>
            <a:off x="4009282" y="4775621"/>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CMPP </a:t>
            </a:r>
          </a:p>
        </p:txBody>
      </p:sp>
      <p:sp>
        <p:nvSpPr>
          <p:cNvPr id="100" name="Ellipse 99">
            <a:extLst>
              <a:ext uri="{FF2B5EF4-FFF2-40B4-BE49-F238E27FC236}">
                <a16:creationId xmlns:a16="http://schemas.microsoft.com/office/drawing/2014/main" id="{9AFD1896-59E9-3E4F-872F-13872D852387}"/>
              </a:ext>
            </a:extLst>
          </p:cNvPr>
          <p:cNvSpPr>
            <a:spLocks noChangeAspect="1"/>
          </p:cNvSpPr>
          <p:nvPr/>
        </p:nvSpPr>
        <p:spPr>
          <a:xfrm>
            <a:off x="3296001" y="3791184"/>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SESSAD </a:t>
            </a:r>
          </a:p>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 </a:t>
            </a:r>
          </a:p>
        </p:txBody>
      </p:sp>
      <p:sp>
        <p:nvSpPr>
          <p:cNvPr id="101" name="Ellipse 100">
            <a:extLst>
              <a:ext uri="{FF2B5EF4-FFF2-40B4-BE49-F238E27FC236}">
                <a16:creationId xmlns:a16="http://schemas.microsoft.com/office/drawing/2014/main" id="{9AFD1896-59E9-3E4F-872F-13872D852387}"/>
              </a:ext>
            </a:extLst>
          </p:cNvPr>
          <p:cNvSpPr>
            <a:spLocks noChangeAspect="1"/>
          </p:cNvSpPr>
          <p:nvPr/>
        </p:nvSpPr>
        <p:spPr>
          <a:xfrm>
            <a:off x="5051387" y="186509"/>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Réseaux </a:t>
            </a:r>
          </a:p>
          <a:p>
            <a:pPr algn="ctr">
              <a:lnSpc>
                <a:spcPts val="1000"/>
              </a:lnSpc>
            </a:pPr>
            <a:r>
              <a:rPr lang="fr-FR" sz="1000" dirty="0">
                <a:solidFill>
                  <a:srgbClr val="8CA9A5"/>
                </a:solidFill>
                <a:latin typeface="Source Sans Pro" panose="020B0503030403020204" pitchFamily="34" charset="0"/>
                <a:ea typeface="Source Sans Pro" panose="020B0503030403020204" pitchFamily="34" charset="0"/>
              </a:rPr>
              <a:t>de libéraux  </a:t>
            </a:r>
          </a:p>
        </p:txBody>
      </p:sp>
      <p:grpSp>
        <p:nvGrpSpPr>
          <p:cNvPr id="108" name="Groupe 107">
            <a:extLst>
              <a:ext uri="{FF2B5EF4-FFF2-40B4-BE49-F238E27FC236}">
                <a16:creationId xmlns:a16="http://schemas.microsoft.com/office/drawing/2014/main" id="{A8970314-BEDF-3F40-AD6D-9CD97E44C130}"/>
              </a:ext>
            </a:extLst>
          </p:cNvPr>
          <p:cNvGrpSpPr>
            <a:grpSpLocks noChangeAspect="1"/>
          </p:cNvGrpSpPr>
          <p:nvPr/>
        </p:nvGrpSpPr>
        <p:grpSpPr>
          <a:xfrm rot="18175039">
            <a:off x="7853901" y="366509"/>
            <a:ext cx="228884" cy="504000"/>
            <a:chOff x="10623089" y="3012671"/>
            <a:chExt cx="258527" cy="569272"/>
          </a:xfrm>
        </p:grpSpPr>
        <p:sp>
          <p:nvSpPr>
            <p:cNvPr id="109" name="Flèche droite rayée 108">
              <a:extLst>
                <a:ext uri="{FF2B5EF4-FFF2-40B4-BE49-F238E27FC236}">
                  <a16:creationId xmlns:a16="http://schemas.microsoft.com/office/drawing/2014/main" id="{8207FD37-8394-864F-B66A-8072EBE09F6A}"/>
                </a:ext>
              </a:extLst>
            </p:cNvPr>
            <p:cNvSpPr/>
            <p:nvPr/>
          </p:nvSpPr>
          <p:spPr>
            <a:xfrm rot="3463371">
              <a:off x="10568418" y="3302558"/>
              <a:ext cx="334056" cy="224713"/>
            </a:xfrm>
            <a:prstGeom prst="strip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0" name="Flèche droite rayée 109">
              <a:extLst>
                <a:ext uri="{FF2B5EF4-FFF2-40B4-BE49-F238E27FC236}">
                  <a16:creationId xmlns:a16="http://schemas.microsoft.com/office/drawing/2014/main" id="{766DD107-E2E7-C44F-8137-C8FA87975063}"/>
                </a:ext>
              </a:extLst>
            </p:cNvPr>
            <p:cNvSpPr/>
            <p:nvPr/>
          </p:nvSpPr>
          <p:spPr>
            <a:xfrm rot="14263371">
              <a:off x="10602232" y="3067342"/>
              <a:ext cx="334056" cy="224713"/>
            </a:xfrm>
            <a:prstGeom prst="striped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ZoneTexte 7">
            <a:extLst>
              <a:ext uri="{FF2B5EF4-FFF2-40B4-BE49-F238E27FC236}">
                <a16:creationId xmlns:a16="http://schemas.microsoft.com/office/drawing/2014/main" id="{E8284AAA-4AC7-6342-AB9F-A88AEB06F3F0}"/>
              </a:ext>
            </a:extLst>
          </p:cNvPr>
          <p:cNvSpPr txBox="1"/>
          <p:nvPr/>
        </p:nvSpPr>
        <p:spPr>
          <a:xfrm>
            <a:off x="8417908" y="363111"/>
            <a:ext cx="1542736" cy="369332"/>
          </a:xfrm>
          <a:prstGeom prst="rect">
            <a:avLst/>
          </a:prstGeom>
          <a:noFill/>
        </p:spPr>
        <p:txBody>
          <a:bodyPr wrap="square" rtlCol="0">
            <a:spAutoFit/>
          </a:bodyPr>
          <a:lstStyle/>
          <a:p>
            <a:r>
              <a:rPr lang="fr-FR" dirty="0"/>
              <a:t>Associations</a:t>
            </a:r>
          </a:p>
        </p:txBody>
      </p:sp>
      <p:sp>
        <p:nvSpPr>
          <p:cNvPr id="2" name="ZoneTexte 1">
            <a:extLst>
              <a:ext uri="{FF2B5EF4-FFF2-40B4-BE49-F238E27FC236}">
                <a16:creationId xmlns:a16="http://schemas.microsoft.com/office/drawing/2014/main" id="{C60F4890-3DEF-1748-8D9B-30CD9118F106}"/>
              </a:ext>
            </a:extLst>
          </p:cNvPr>
          <p:cNvSpPr txBox="1"/>
          <p:nvPr/>
        </p:nvSpPr>
        <p:spPr>
          <a:xfrm>
            <a:off x="-1183" y="77832"/>
            <a:ext cx="1989640" cy="646331"/>
          </a:xfrm>
          <a:prstGeom prst="rect">
            <a:avLst/>
          </a:prstGeom>
          <a:noFill/>
        </p:spPr>
        <p:txBody>
          <a:bodyPr wrap="square" rtlCol="0">
            <a:spAutoFit/>
          </a:bodyPr>
          <a:lstStyle/>
          <a:p>
            <a:r>
              <a:rPr lang="fr-FR" dirty="0"/>
              <a:t>Lignes de soin en santé mentale</a:t>
            </a:r>
          </a:p>
        </p:txBody>
      </p:sp>
    </p:spTree>
    <p:extLst>
      <p:ext uri="{BB962C8B-B14F-4D97-AF65-F5344CB8AC3E}">
        <p14:creationId xmlns:p14="http://schemas.microsoft.com/office/powerpoint/2010/main" val="287428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FAE1A-FA90-B349-93F8-99589157F71A}"/>
              </a:ext>
            </a:extLst>
          </p:cNvPr>
          <p:cNvSpPr>
            <a:spLocks noGrp="1"/>
          </p:cNvSpPr>
          <p:nvPr>
            <p:ph type="title"/>
          </p:nvPr>
        </p:nvSpPr>
        <p:spPr/>
        <p:txBody>
          <a:bodyPr/>
          <a:lstStyle/>
          <a:p>
            <a:r>
              <a:rPr lang="fr-FR" dirty="0"/>
              <a:t>Quelques parcours de soin et vie en santé mentale chez l’adulte </a:t>
            </a:r>
          </a:p>
        </p:txBody>
      </p:sp>
      <p:sp>
        <p:nvSpPr>
          <p:cNvPr id="3" name="Espace réservé du texte 2">
            <a:extLst>
              <a:ext uri="{FF2B5EF4-FFF2-40B4-BE49-F238E27FC236}">
                <a16:creationId xmlns:a16="http://schemas.microsoft.com/office/drawing/2014/main" id="{B8BDA26F-23CA-2C4A-896F-4407A9E8BEBE}"/>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48612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88542-A92E-564F-B396-8F8CD7E8C300}"/>
              </a:ext>
            </a:extLst>
          </p:cNvPr>
          <p:cNvSpPr>
            <a:spLocks noGrp="1"/>
          </p:cNvSpPr>
          <p:nvPr>
            <p:ph type="title"/>
          </p:nvPr>
        </p:nvSpPr>
        <p:spPr/>
        <p:txBody>
          <a:bodyPr/>
          <a:lstStyle/>
          <a:p>
            <a:r>
              <a:rPr lang="fr-FR" dirty="0"/>
              <a:t>Paul 24 ans (1/3)</a:t>
            </a:r>
          </a:p>
        </p:txBody>
      </p:sp>
      <p:sp>
        <p:nvSpPr>
          <p:cNvPr id="3" name="Espace réservé du contenu 2">
            <a:extLst>
              <a:ext uri="{FF2B5EF4-FFF2-40B4-BE49-F238E27FC236}">
                <a16:creationId xmlns:a16="http://schemas.microsoft.com/office/drawing/2014/main" id="{836AD334-D855-614D-80CD-E3C3AA3E33A5}"/>
              </a:ext>
            </a:extLst>
          </p:cNvPr>
          <p:cNvSpPr>
            <a:spLocks noGrp="1"/>
          </p:cNvSpPr>
          <p:nvPr>
            <p:ph idx="1"/>
          </p:nvPr>
        </p:nvSpPr>
        <p:spPr/>
        <p:txBody>
          <a:bodyPr/>
          <a:lstStyle/>
          <a:p>
            <a:r>
              <a:rPr lang="fr-FR" dirty="0"/>
              <a:t>Etudiant en master </a:t>
            </a:r>
          </a:p>
          <a:p>
            <a:r>
              <a:rPr lang="fr-FR" dirty="0"/>
              <a:t>ATCD de prise de cannabis </a:t>
            </a:r>
          </a:p>
          <a:p>
            <a:r>
              <a:rPr lang="fr-FR" dirty="0"/>
              <a:t>Désocialisation depuis 6 mois , pas sortie depuis 2 </a:t>
            </a:r>
            <a:r>
              <a:rPr lang="fr-FR" dirty="0" err="1"/>
              <a:t>sem</a:t>
            </a:r>
            <a:r>
              <a:rPr lang="fr-FR" dirty="0"/>
              <a:t> de sa chambre</a:t>
            </a:r>
          </a:p>
          <a:p>
            <a:r>
              <a:rPr lang="fr-FR" dirty="0"/>
              <a:t>Délire ? </a:t>
            </a:r>
          </a:p>
          <a:p>
            <a:pPr marL="0" indent="0">
              <a:buNone/>
            </a:pPr>
            <a:endParaRPr lang="fr-FR" dirty="0"/>
          </a:p>
          <a:p>
            <a:pPr>
              <a:buFont typeface="Wingdings" pitchFamily="2" charset="2"/>
              <a:buChar char="Ø"/>
            </a:pPr>
            <a:r>
              <a:rPr lang="fr-FR" dirty="0"/>
              <a:t>Pompier</a:t>
            </a:r>
          </a:p>
          <a:p>
            <a:pPr>
              <a:buFont typeface="Wingdings" pitchFamily="2" charset="2"/>
              <a:buChar char="Ø"/>
            </a:pPr>
            <a:r>
              <a:rPr lang="fr-FR" dirty="0"/>
              <a:t>Urgences générales Centre hospitalier le plus proche CH </a:t>
            </a:r>
          </a:p>
        </p:txBody>
      </p:sp>
      <p:sp>
        <p:nvSpPr>
          <p:cNvPr id="4" name="Espace réservé du pied de page 3">
            <a:extLst>
              <a:ext uri="{FF2B5EF4-FFF2-40B4-BE49-F238E27FC236}">
                <a16:creationId xmlns:a16="http://schemas.microsoft.com/office/drawing/2014/main" id="{A64231DB-A68F-6142-BEE9-49E2E213DA8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68573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8325A-D778-F64B-9581-1345F3989251}"/>
              </a:ext>
            </a:extLst>
          </p:cNvPr>
          <p:cNvSpPr>
            <a:spLocks noGrp="1"/>
          </p:cNvSpPr>
          <p:nvPr>
            <p:ph type="title"/>
          </p:nvPr>
        </p:nvSpPr>
        <p:spPr/>
        <p:txBody>
          <a:bodyPr/>
          <a:lstStyle/>
          <a:p>
            <a:r>
              <a:rPr lang="fr-FR" dirty="0"/>
              <a:t>Paul 24 ans </a:t>
            </a:r>
          </a:p>
        </p:txBody>
      </p:sp>
      <p:sp>
        <p:nvSpPr>
          <p:cNvPr id="3" name="Espace réservé du contenu 2">
            <a:extLst>
              <a:ext uri="{FF2B5EF4-FFF2-40B4-BE49-F238E27FC236}">
                <a16:creationId xmlns:a16="http://schemas.microsoft.com/office/drawing/2014/main" id="{D6DF73CD-6AC1-7A4E-90DE-005C7848D04C}"/>
              </a:ext>
            </a:extLst>
          </p:cNvPr>
          <p:cNvSpPr>
            <a:spLocks noGrp="1"/>
          </p:cNvSpPr>
          <p:nvPr>
            <p:ph idx="1"/>
          </p:nvPr>
        </p:nvSpPr>
        <p:spPr/>
        <p:txBody>
          <a:bodyPr/>
          <a:lstStyle/>
          <a:p>
            <a:pPr>
              <a:buFont typeface="Wingdings" pitchFamily="2" charset="2"/>
              <a:buChar char="Ø"/>
            </a:pPr>
            <a:r>
              <a:rPr lang="fr-FR" dirty="0"/>
              <a:t>Transfert au Centre Hospitalier Spécialisé CHS </a:t>
            </a:r>
          </a:p>
          <a:p>
            <a:pPr marL="0" indent="0">
              <a:buNone/>
            </a:pPr>
            <a:r>
              <a:rPr lang="fr-FR" sz="2000" dirty="0"/>
              <a:t>Soins sans consentement (loi 05.07.2011)</a:t>
            </a:r>
          </a:p>
          <a:p>
            <a:pPr marL="0" indent="0">
              <a:buNone/>
            </a:pPr>
            <a:r>
              <a:rPr lang="fr-FR" sz="2000" dirty="0"/>
              <a:t>Hospitalisation=Surveillance, rythme de vie régulier, environnement calme </a:t>
            </a:r>
          </a:p>
          <a:p>
            <a:pPr marL="0" indent="0">
              <a:buNone/>
            </a:pPr>
            <a:r>
              <a:rPr lang="fr-FR" sz="2000" dirty="0"/>
              <a:t>Traitement médicamenteux </a:t>
            </a:r>
          </a:p>
          <a:p>
            <a:pPr marL="0" indent="0">
              <a:buNone/>
            </a:pPr>
            <a:r>
              <a:rPr lang="fr-FR" sz="2000" dirty="0"/>
              <a:t>Entretiens médicaux pour réévaluer la symptomatologie</a:t>
            </a:r>
          </a:p>
          <a:p>
            <a:pPr marL="0" indent="0">
              <a:buNone/>
            </a:pPr>
            <a:endParaRPr lang="fr-FR" dirty="0"/>
          </a:p>
        </p:txBody>
      </p:sp>
      <p:sp>
        <p:nvSpPr>
          <p:cNvPr id="4" name="Espace réservé du pied de page 3">
            <a:extLst>
              <a:ext uri="{FF2B5EF4-FFF2-40B4-BE49-F238E27FC236}">
                <a16:creationId xmlns:a16="http://schemas.microsoft.com/office/drawing/2014/main" id="{1E080422-FABE-8248-AAD0-3F8EAE1B9952}"/>
              </a:ext>
            </a:extLst>
          </p:cNvPr>
          <p:cNvSpPr>
            <a:spLocks noGrp="1"/>
          </p:cNvSpPr>
          <p:nvPr>
            <p:ph type="ftr" sz="quarter" idx="11"/>
          </p:nvPr>
        </p:nvSpPr>
        <p:spPr/>
        <p:txBody>
          <a:bodyPr/>
          <a:lstStyle/>
          <a:p>
            <a:r>
              <a:rPr lang="fr-FR" dirty="0"/>
              <a:t>https://</a:t>
            </a:r>
            <a:r>
              <a:rPr lang="fr-FR" dirty="0" err="1"/>
              <a:t>solidarites-sante.gouv.fr</a:t>
            </a:r>
            <a:r>
              <a:rPr lang="fr-FR" dirty="0"/>
              <a:t>/</a:t>
            </a:r>
            <a:r>
              <a:rPr lang="fr-FR" dirty="0" err="1"/>
              <a:t>systeme</a:t>
            </a:r>
            <a:r>
              <a:rPr lang="fr-FR" dirty="0"/>
              <a:t>-de-sante-et-</a:t>
            </a:r>
            <a:r>
              <a:rPr lang="fr-FR" dirty="0" err="1"/>
              <a:t>medico</a:t>
            </a:r>
            <a:r>
              <a:rPr lang="fr-FR" dirty="0"/>
              <a:t>-social/parcours-de-sante-vos-droits/</a:t>
            </a:r>
            <a:r>
              <a:rPr lang="fr-FR" dirty="0" err="1"/>
              <a:t>modeles</a:t>
            </a:r>
            <a:r>
              <a:rPr lang="fr-FR" dirty="0"/>
              <a:t>-et-documents/guide-usagers-votre-sante-vos-droits/article/fiche-6-les-soins-psychiatriques</a:t>
            </a:r>
          </a:p>
        </p:txBody>
      </p:sp>
    </p:spTree>
    <p:extLst>
      <p:ext uri="{BB962C8B-B14F-4D97-AF65-F5344CB8AC3E}">
        <p14:creationId xmlns:p14="http://schemas.microsoft.com/office/powerpoint/2010/main" val="91040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3FC988-A99D-7D42-97E2-1F2A7CE04A97}"/>
              </a:ext>
            </a:extLst>
          </p:cNvPr>
          <p:cNvSpPr>
            <a:spLocks noGrp="1"/>
          </p:cNvSpPr>
          <p:nvPr>
            <p:ph type="title"/>
          </p:nvPr>
        </p:nvSpPr>
        <p:spPr/>
        <p:txBody>
          <a:bodyPr/>
          <a:lstStyle/>
          <a:p>
            <a:r>
              <a:rPr lang="fr-FR" dirty="0"/>
              <a:t>Paul 24 ans (2/3)</a:t>
            </a:r>
          </a:p>
        </p:txBody>
      </p:sp>
      <p:sp>
        <p:nvSpPr>
          <p:cNvPr id="3" name="Espace réservé du contenu 2">
            <a:extLst>
              <a:ext uri="{FF2B5EF4-FFF2-40B4-BE49-F238E27FC236}">
                <a16:creationId xmlns:a16="http://schemas.microsoft.com/office/drawing/2014/main" id="{8C5238CF-3B36-5342-8AF3-48431968528D}"/>
              </a:ext>
            </a:extLst>
          </p:cNvPr>
          <p:cNvSpPr>
            <a:spLocks noGrp="1"/>
          </p:cNvSpPr>
          <p:nvPr>
            <p:ph idx="1"/>
          </p:nvPr>
        </p:nvSpPr>
        <p:spPr/>
        <p:txBody>
          <a:bodyPr>
            <a:normAutofit/>
          </a:bodyPr>
          <a:lstStyle/>
          <a:p>
            <a:pPr>
              <a:buFont typeface="Wingdings" pitchFamily="2" charset="2"/>
              <a:buChar char="Ø"/>
            </a:pPr>
            <a:r>
              <a:rPr lang="fr-FR" dirty="0"/>
              <a:t>CHS </a:t>
            </a:r>
          </a:p>
          <a:p>
            <a:pPr marL="0" indent="0">
              <a:buNone/>
            </a:pPr>
            <a:r>
              <a:rPr lang="fr-FR" sz="2200" dirty="0"/>
              <a:t>Sortie après 3 semaines </a:t>
            </a:r>
          </a:p>
          <a:p>
            <a:pPr marL="0" indent="0">
              <a:buNone/>
            </a:pPr>
            <a:endParaRPr lang="fr-FR" dirty="0"/>
          </a:p>
          <a:p>
            <a:pPr>
              <a:buFont typeface="Wingdings" pitchFamily="2" charset="2"/>
              <a:buChar char="Ø"/>
            </a:pPr>
            <a:r>
              <a:rPr lang="fr-FR" dirty="0"/>
              <a:t>Centre médico-psychologique CMP du CHS </a:t>
            </a:r>
          </a:p>
          <a:p>
            <a:pPr marL="0" indent="0">
              <a:buNone/>
            </a:pPr>
            <a:r>
              <a:rPr lang="fr-FR" sz="2200" dirty="0" err="1"/>
              <a:t>Psycho-éducation</a:t>
            </a:r>
            <a:endParaRPr lang="fr-FR" sz="2200" dirty="0"/>
          </a:p>
          <a:p>
            <a:pPr marL="0" indent="0">
              <a:buNone/>
            </a:pPr>
            <a:r>
              <a:rPr lang="fr-FR" sz="2200" dirty="0"/>
              <a:t>Remédiation cognitive, job coaching </a:t>
            </a:r>
          </a:p>
          <a:p>
            <a:pPr marL="0" indent="0">
              <a:buNone/>
            </a:pPr>
            <a:r>
              <a:rPr lang="fr-FR" sz="2200" dirty="0"/>
              <a:t>Pair-</a:t>
            </a:r>
            <a:r>
              <a:rPr lang="fr-FR" sz="2200" dirty="0" err="1"/>
              <a:t>aidance</a:t>
            </a:r>
            <a:r>
              <a:rPr lang="fr-FR" sz="2200" dirty="0"/>
              <a:t>, association </a:t>
            </a:r>
          </a:p>
          <a:p>
            <a:pPr marL="0" indent="0">
              <a:buNone/>
            </a:pPr>
            <a:r>
              <a:rPr lang="fr-FR" sz="2200" dirty="0"/>
              <a:t>Suivi psychiatrique et/ ou infirmiers</a:t>
            </a:r>
            <a:r>
              <a:rPr lang="fr-FR" dirty="0"/>
              <a:t> </a:t>
            </a:r>
          </a:p>
        </p:txBody>
      </p:sp>
      <p:sp>
        <p:nvSpPr>
          <p:cNvPr id="4" name="Espace réservé du pied de page 3">
            <a:extLst>
              <a:ext uri="{FF2B5EF4-FFF2-40B4-BE49-F238E27FC236}">
                <a16:creationId xmlns:a16="http://schemas.microsoft.com/office/drawing/2014/main" id="{0A11A24A-F786-D344-BC10-FD6EC62E413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1980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EA005-D5CB-E941-A312-D99E8C50CC9A}"/>
              </a:ext>
            </a:extLst>
          </p:cNvPr>
          <p:cNvSpPr>
            <a:spLocks noGrp="1"/>
          </p:cNvSpPr>
          <p:nvPr>
            <p:ph type="title"/>
          </p:nvPr>
        </p:nvSpPr>
        <p:spPr/>
        <p:txBody>
          <a:bodyPr/>
          <a:lstStyle/>
          <a:p>
            <a:r>
              <a:rPr lang="fr-FR" dirty="0"/>
              <a:t>Paul 24 ans (3/3) </a:t>
            </a:r>
          </a:p>
        </p:txBody>
      </p:sp>
      <p:sp>
        <p:nvSpPr>
          <p:cNvPr id="3" name="Espace réservé du contenu 2">
            <a:extLst>
              <a:ext uri="{FF2B5EF4-FFF2-40B4-BE49-F238E27FC236}">
                <a16:creationId xmlns:a16="http://schemas.microsoft.com/office/drawing/2014/main" id="{331F2008-DD34-F943-950F-2C27DED5ADE2}"/>
              </a:ext>
            </a:extLst>
          </p:cNvPr>
          <p:cNvSpPr>
            <a:spLocks noGrp="1"/>
          </p:cNvSpPr>
          <p:nvPr>
            <p:ph idx="1"/>
          </p:nvPr>
        </p:nvSpPr>
        <p:spPr/>
        <p:txBody>
          <a:bodyPr/>
          <a:lstStyle/>
          <a:p>
            <a:pPr>
              <a:buFont typeface="Wingdings" pitchFamily="2" charset="2"/>
              <a:buChar char="Ø"/>
            </a:pPr>
            <a:r>
              <a:rPr lang="fr-FR" dirty="0"/>
              <a:t>CMP 1-2 ans </a:t>
            </a:r>
          </a:p>
          <a:p>
            <a:pPr marL="0" indent="0">
              <a:buNone/>
            </a:pPr>
            <a:r>
              <a:rPr lang="fr-FR" sz="2000" dirty="0"/>
              <a:t>Stable</a:t>
            </a:r>
          </a:p>
          <a:p>
            <a:pPr marL="0" indent="0">
              <a:buNone/>
            </a:pPr>
            <a:endParaRPr lang="fr-FR" dirty="0"/>
          </a:p>
          <a:p>
            <a:pPr>
              <a:buFont typeface="Wingdings" pitchFamily="2" charset="2"/>
              <a:buChar char="Ø"/>
            </a:pPr>
            <a:r>
              <a:rPr lang="fr-FR" dirty="0"/>
              <a:t>Médecin de famille et réévaluation sur CMP annuelle </a:t>
            </a:r>
          </a:p>
        </p:txBody>
      </p:sp>
      <p:sp>
        <p:nvSpPr>
          <p:cNvPr id="4" name="Espace réservé du pied de page 3">
            <a:extLst>
              <a:ext uri="{FF2B5EF4-FFF2-40B4-BE49-F238E27FC236}">
                <a16:creationId xmlns:a16="http://schemas.microsoft.com/office/drawing/2014/main" id="{7368F116-9B9A-E34F-BCEC-E6C43A51D511}"/>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6264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EB841-7E58-834B-99EA-857B8F34E944}"/>
              </a:ext>
            </a:extLst>
          </p:cNvPr>
          <p:cNvSpPr>
            <a:spLocks noGrp="1"/>
          </p:cNvSpPr>
          <p:nvPr>
            <p:ph type="title"/>
          </p:nvPr>
        </p:nvSpPr>
        <p:spPr/>
        <p:txBody>
          <a:bodyPr/>
          <a:lstStyle/>
          <a:p>
            <a:r>
              <a:rPr lang="fr-FR" dirty="0"/>
              <a:t>Violaine 31 ans (1/5) </a:t>
            </a:r>
          </a:p>
        </p:txBody>
      </p:sp>
      <p:sp>
        <p:nvSpPr>
          <p:cNvPr id="3" name="Espace réservé du contenu 2">
            <a:extLst>
              <a:ext uri="{FF2B5EF4-FFF2-40B4-BE49-F238E27FC236}">
                <a16:creationId xmlns:a16="http://schemas.microsoft.com/office/drawing/2014/main" id="{7E0312EA-27B7-E545-AD3A-9CC90D2E014A}"/>
              </a:ext>
            </a:extLst>
          </p:cNvPr>
          <p:cNvSpPr>
            <a:spLocks noGrp="1"/>
          </p:cNvSpPr>
          <p:nvPr>
            <p:ph idx="1"/>
          </p:nvPr>
        </p:nvSpPr>
        <p:spPr/>
        <p:txBody>
          <a:bodyPr/>
          <a:lstStyle/>
          <a:p>
            <a:r>
              <a:rPr lang="fr-FR" dirty="0"/>
              <a:t>Célibataire, sans enfant, famille loin</a:t>
            </a:r>
          </a:p>
          <a:p>
            <a:r>
              <a:rPr lang="fr-FR" dirty="0"/>
              <a:t>Perte de son travail </a:t>
            </a:r>
          </a:p>
          <a:p>
            <a:r>
              <a:rPr lang="fr-FR" dirty="0"/>
              <a:t>Perte de poids, troubles du sommeil, ruminations </a:t>
            </a:r>
          </a:p>
        </p:txBody>
      </p:sp>
      <p:sp>
        <p:nvSpPr>
          <p:cNvPr id="4" name="Espace réservé du pied de page 3">
            <a:extLst>
              <a:ext uri="{FF2B5EF4-FFF2-40B4-BE49-F238E27FC236}">
                <a16:creationId xmlns:a16="http://schemas.microsoft.com/office/drawing/2014/main" id="{B677E7FE-58E9-A148-A124-C942E21DA74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11071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1F527-D84A-9E46-B5C6-53F27126FFD5}"/>
              </a:ext>
            </a:extLst>
          </p:cNvPr>
          <p:cNvSpPr>
            <a:spLocks noGrp="1"/>
          </p:cNvSpPr>
          <p:nvPr>
            <p:ph type="title"/>
          </p:nvPr>
        </p:nvSpPr>
        <p:spPr/>
        <p:txBody>
          <a:bodyPr/>
          <a:lstStyle/>
          <a:p>
            <a:r>
              <a:rPr lang="fr-FR" dirty="0"/>
              <a:t>Buts </a:t>
            </a:r>
          </a:p>
        </p:txBody>
      </p:sp>
      <p:sp>
        <p:nvSpPr>
          <p:cNvPr id="3" name="Espace réservé du contenu 2">
            <a:extLst>
              <a:ext uri="{FF2B5EF4-FFF2-40B4-BE49-F238E27FC236}">
                <a16:creationId xmlns:a16="http://schemas.microsoft.com/office/drawing/2014/main" id="{78495F48-EADE-4549-B5A0-7752E2F14138}"/>
              </a:ext>
            </a:extLst>
          </p:cNvPr>
          <p:cNvSpPr>
            <a:spLocks noGrp="1"/>
          </p:cNvSpPr>
          <p:nvPr>
            <p:ph idx="1"/>
          </p:nvPr>
        </p:nvSpPr>
        <p:spPr/>
        <p:txBody>
          <a:bodyPr/>
          <a:lstStyle/>
          <a:p>
            <a:r>
              <a:rPr lang="fr-FR" dirty="0"/>
              <a:t>Savoir orienter en tant qu’acteur du soin dans les parcours de soin et vie en santé mentale </a:t>
            </a:r>
          </a:p>
          <a:p>
            <a:r>
              <a:rPr lang="fr-FR" dirty="0"/>
              <a:t>Connaitre le rôle des Professionnels impliqués en santé mentale </a:t>
            </a:r>
          </a:p>
          <a:p>
            <a:r>
              <a:rPr lang="fr-FR" dirty="0"/>
              <a:t>Etre informé sur les tutelles et financements en santé mentale  </a:t>
            </a:r>
          </a:p>
        </p:txBody>
      </p:sp>
      <p:sp>
        <p:nvSpPr>
          <p:cNvPr id="4" name="Espace réservé du pied de page 3">
            <a:extLst>
              <a:ext uri="{FF2B5EF4-FFF2-40B4-BE49-F238E27FC236}">
                <a16:creationId xmlns:a16="http://schemas.microsoft.com/office/drawing/2014/main" id="{C88571FC-69C2-F949-8B88-92F790C1D86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99553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E7A86E-4F7D-FE4D-A33D-3E398F03B38A}"/>
              </a:ext>
            </a:extLst>
          </p:cNvPr>
          <p:cNvSpPr>
            <a:spLocks noGrp="1"/>
          </p:cNvSpPr>
          <p:nvPr>
            <p:ph type="title"/>
          </p:nvPr>
        </p:nvSpPr>
        <p:spPr/>
        <p:txBody>
          <a:bodyPr/>
          <a:lstStyle/>
          <a:p>
            <a:r>
              <a:rPr lang="fr-FR" dirty="0"/>
              <a:t>Violaine 31 ans (2/5) </a:t>
            </a:r>
          </a:p>
        </p:txBody>
      </p:sp>
      <p:sp>
        <p:nvSpPr>
          <p:cNvPr id="3" name="Espace réservé du contenu 2">
            <a:extLst>
              <a:ext uri="{FF2B5EF4-FFF2-40B4-BE49-F238E27FC236}">
                <a16:creationId xmlns:a16="http://schemas.microsoft.com/office/drawing/2014/main" id="{A0427762-741D-9B4B-95A2-0A489951AB80}"/>
              </a:ext>
            </a:extLst>
          </p:cNvPr>
          <p:cNvSpPr>
            <a:spLocks noGrp="1"/>
          </p:cNvSpPr>
          <p:nvPr>
            <p:ph idx="1"/>
          </p:nvPr>
        </p:nvSpPr>
        <p:spPr/>
        <p:txBody>
          <a:bodyPr/>
          <a:lstStyle/>
          <a:p>
            <a:pPr>
              <a:buFont typeface="Wingdings" pitchFamily="2" charset="2"/>
              <a:buChar char="Ø"/>
            </a:pPr>
            <a:r>
              <a:rPr lang="fr-FR" dirty="0"/>
              <a:t>Médecin de famille </a:t>
            </a:r>
          </a:p>
          <a:p>
            <a:pPr marL="0" indent="0">
              <a:buNone/>
            </a:pPr>
            <a:r>
              <a:rPr lang="fr-FR" sz="2000" dirty="0"/>
              <a:t>Antidépresseur + psychologue </a:t>
            </a:r>
          </a:p>
          <a:p>
            <a:pPr marL="0" indent="0">
              <a:buNone/>
            </a:pPr>
            <a:r>
              <a:rPr lang="fr-FR" sz="2000" dirty="0"/>
              <a:t>Échec du traitement et aggravation après 1 mois </a:t>
            </a:r>
          </a:p>
          <a:p>
            <a:pPr marL="0" indent="0">
              <a:buNone/>
            </a:pPr>
            <a:endParaRPr lang="fr-FR" dirty="0"/>
          </a:p>
          <a:p>
            <a:pPr marL="0" indent="0">
              <a:buNone/>
            </a:pPr>
            <a:endParaRPr lang="fr-FR" dirty="0"/>
          </a:p>
          <a:p>
            <a:pPr>
              <a:buFont typeface="Wingdings" pitchFamily="2" charset="2"/>
              <a:buChar char="Ø"/>
            </a:pPr>
            <a:r>
              <a:rPr lang="fr-FR" dirty="0"/>
              <a:t> Psychiatre de ville  </a:t>
            </a:r>
          </a:p>
          <a:p>
            <a:endParaRPr lang="fr-FR" dirty="0"/>
          </a:p>
        </p:txBody>
      </p:sp>
      <p:sp>
        <p:nvSpPr>
          <p:cNvPr id="4" name="Espace réservé du pied de page 3">
            <a:extLst>
              <a:ext uri="{FF2B5EF4-FFF2-40B4-BE49-F238E27FC236}">
                <a16:creationId xmlns:a16="http://schemas.microsoft.com/office/drawing/2014/main" id="{E717F003-2621-3642-8EE9-3BE212980FE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33833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BCAE8-1D78-984E-A390-C6A4761A5EB0}"/>
              </a:ext>
            </a:extLst>
          </p:cNvPr>
          <p:cNvSpPr>
            <a:spLocks noGrp="1"/>
          </p:cNvSpPr>
          <p:nvPr>
            <p:ph type="title"/>
          </p:nvPr>
        </p:nvSpPr>
        <p:spPr/>
        <p:txBody>
          <a:bodyPr/>
          <a:lstStyle/>
          <a:p>
            <a:r>
              <a:rPr lang="fr-FR" dirty="0"/>
              <a:t>Violaine 31 ans (3/5)</a:t>
            </a:r>
          </a:p>
        </p:txBody>
      </p:sp>
      <p:sp>
        <p:nvSpPr>
          <p:cNvPr id="3" name="Espace réservé du contenu 2">
            <a:extLst>
              <a:ext uri="{FF2B5EF4-FFF2-40B4-BE49-F238E27FC236}">
                <a16:creationId xmlns:a16="http://schemas.microsoft.com/office/drawing/2014/main" id="{040262C1-CB26-7049-8BED-2DDE58E8C401}"/>
              </a:ext>
            </a:extLst>
          </p:cNvPr>
          <p:cNvSpPr>
            <a:spLocks noGrp="1"/>
          </p:cNvSpPr>
          <p:nvPr>
            <p:ph idx="1"/>
          </p:nvPr>
        </p:nvSpPr>
        <p:spPr/>
        <p:txBody>
          <a:bodyPr/>
          <a:lstStyle/>
          <a:p>
            <a:pPr>
              <a:buFont typeface="Wingdings" pitchFamily="2" charset="2"/>
              <a:buChar char="Ø"/>
            </a:pPr>
            <a:r>
              <a:rPr lang="fr-FR" dirty="0"/>
              <a:t>Psychiatre de ville</a:t>
            </a:r>
          </a:p>
          <a:p>
            <a:pPr marL="0" indent="0">
              <a:buNone/>
            </a:pPr>
            <a:r>
              <a:rPr lang="fr-FR" sz="2000" dirty="0"/>
              <a:t>Indication hospitalisation en urgence</a:t>
            </a:r>
          </a:p>
          <a:p>
            <a:pPr>
              <a:buFont typeface="Wingdings" pitchFamily="2" charset="2"/>
              <a:buChar char="Ø"/>
            </a:pPr>
            <a:r>
              <a:rPr lang="fr-FR" dirty="0"/>
              <a:t>Urgences générales du Centre hospitalier le plus proche</a:t>
            </a:r>
          </a:p>
          <a:p>
            <a:pPr>
              <a:buFont typeface="Wingdings" pitchFamily="2" charset="2"/>
              <a:buChar char="Ø"/>
            </a:pPr>
            <a:r>
              <a:rPr lang="fr-FR" dirty="0"/>
              <a:t>Clinique privé pour troubles mentaux </a:t>
            </a:r>
          </a:p>
          <a:p>
            <a:pPr marL="0" indent="0">
              <a:buNone/>
            </a:pPr>
            <a:r>
              <a:rPr lang="fr-FR" sz="2000" dirty="0"/>
              <a:t>Pendant 1 mois</a:t>
            </a:r>
          </a:p>
          <a:p>
            <a:pPr marL="0" indent="0">
              <a:buNone/>
            </a:pPr>
            <a:r>
              <a:rPr lang="fr-FR" sz="2000" dirty="0"/>
              <a:t>Amélioration </a:t>
            </a:r>
          </a:p>
          <a:p>
            <a:pPr>
              <a:buFont typeface="Wingdings" pitchFamily="2" charset="2"/>
              <a:buChar char="Ø"/>
            </a:pPr>
            <a:r>
              <a:rPr lang="fr-FR" dirty="0"/>
              <a:t>Psychiatre de ville</a:t>
            </a:r>
          </a:p>
          <a:p>
            <a:pPr marL="0" indent="0">
              <a:buNone/>
            </a:pPr>
            <a:endParaRPr lang="fr-FR" dirty="0"/>
          </a:p>
          <a:p>
            <a:pPr>
              <a:buFont typeface="Wingdings" pitchFamily="2" charset="2"/>
              <a:buChar char="Ø"/>
            </a:pPr>
            <a:endParaRPr lang="fr-FR" dirty="0"/>
          </a:p>
        </p:txBody>
      </p:sp>
      <p:sp>
        <p:nvSpPr>
          <p:cNvPr id="4" name="Espace réservé du pied de page 3">
            <a:extLst>
              <a:ext uri="{FF2B5EF4-FFF2-40B4-BE49-F238E27FC236}">
                <a16:creationId xmlns:a16="http://schemas.microsoft.com/office/drawing/2014/main" id="{7DAEFF85-1C59-7D42-99C9-B376F7F71AF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33924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06699B-A20B-1741-9918-98A24BDF1623}"/>
              </a:ext>
            </a:extLst>
          </p:cNvPr>
          <p:cNvSpPr>
            <a:spLocks noGrp="1"/>
          </p:cNvSpPr>
          <p:nvPr>
            <p:ph type="title"/>
          </p:nvPr>
        </p:nvSpPr>
        <p:spPr/>
        <p:txBody>
          <a:bodyPr/>
          <a:lstStyle/>
          <a:p>
            <a:r>
              <a:rPr lang="fr-FR" dirty="0"/>
              <a:t>Violaine 31 (4/5)</a:t>
            </a:r>
          </a:p>
        </p:txBody>
      </p:sp>
      <p:sp>
        <p:nvSpPr>
          <p:cNvPr id="3" name="Espace réservé du contenu 2">
            <a:extLst>
              <a:ext uri="{FF2B5EF4-FFF2-40B4-BE49-F238E27FC236}">
                <a16:creationId xmlns:a16="http://schemas.microsoft.com/office/drawing/2014/main" id="{39097EF5-A79F-9E41-B823-C70988D624D7}"/>
              </a:ext>
            </a:extLst>
          </p:cNvPr>
          <p:cNvSpPr>
            <a:spLocks noGrp="1"/>
          </p:cNvSpPr>
          <p:nvPr>
            <p:ph idx="1"/>
          </p:nvPr>
        </p:nvSpPr>
        <p:spPr/>
        <p:txBody>
          <a:bodyPr/>
          <a:lstStyle/>
          <a:p>
            <a:r>
              <a:rPr lang="fr-FR" dirty="0"/>
              <a:t>6 mois après déménagement : Dépenses excessives , humeur maniaque , perte du sommeil, déshydratation </a:t>
            </a:r>
          </a:p>
          <a:p>
            <a:pPr>
              <a:buFont typeface="Wingdings" pitchFamily="2" charset="2"/>
              <a:buChar char="Ø"/>
            </a:pPr>
            <a:r>
              <a:rPr lang="fr-FR" dirty="0"/>
              <a:t>Sapeurs-pompiers</a:t>
            </a:r>
          </a:p>
          <a:p>
            <a:pPr>
              <a:buFont typeface="Wingdings" pitchFamily="2" charset="2"/>
              <a:buChar char="Ø"/>
            </a:pPr>
            <a:r>
              <a:rPr lang="fr-FR" dirty="0"/>
              <a:t>Urgences du Centre Hospitalier Universitaire </a:t>
            </a:r>
          </a:p>
          <a:p>
            <a:pPr>
              <a:buFont typeface="Wingdings" pitchFamily="2" charset="2"/>
              <a:buChar char="Ø"/>
            </a:pPr>
            <a:r>
              <a:rPr lang="fr-FR" dirty="0"/>
              <a:t>CHS </a:t>
            </a:r>
          </a:p>
          <a:p>
            <a:pPr>
              <a:buFont typeface="Wingdings" pitchFamily="2" charset="2"/>
              <a:buChar char="Ø"/>
            </a:pPr>
            <a:r>
              <a:rPr lang="fr-FR" dirty="0"/>
              <a:t>Clinique privé </a:t>
            </a:r>
          </a:p>
          <a:p>
            <a:pPr>
              <a:buFont typeface="Wingdings" pitchFamily="2" charset="2"/>
              <a:buChar char="Ø"/>
            </a:pPr>
            <a:r>
              <a:rPr lang="fr-FR" dirty="0"/>
              <a:t>Psychiatre de ville + soins ambulatoires sur la clinique privé </a:t>
            </a:r>
          </a:p>
          <a:p>
            <a:pPr marL="0" indent="0">
              <a:buNone/>
            </a:pPr>
            <a:r>
              <a:rPr lang="fr-FR" sz="2000" dirty="0"/>
              <a:t>Psychoéducation, pair-</a:t>
            </a:r>
            <a:r>
              <a:rPr lang="fr-FR" sz="2000" dirty="0" err="1"/>
              <a:t>aidance</a:t>
            </a:r>
            <a:r>
              <a:rPr lang="fr-FR" sz="2000" dirty="0"/>
              <a:t>, thérapie cognitive </a:t>
            </a:r>
          </a:p>
        </p:txBody>
      </p:sp>
      <p:sp>
        <p:nvSpPr>
          <p:cNvPr id="4" name="Espace réservé du pied de page 3">
            <a:extLst>
              <a:ext uri="{FF2B5EF4-FFF2-40B4-BE49-F238E27FC236}">
                <a16:creationId xmlns:a16="http://schemas.microsoft.com/office/drawing/2014/main" id="{204CE2F0-5DF4-574F-9708-C4051C3996F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41643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EEB52-9625-074C-BF72-34893314A609}"/>
              </a:ext>
            </a:extLst>
          </p:cNvPr>
          <p:cNvSpPr>
            <a:spLocks noGrp="1"/>
          </p:cNvSpPr>
          <p:nvPr>
            <p:ph type="title"/>
          </p:nvPr>
        </p:nvSpPr>
        <p:spPr/>
        <p:txBody>
          <a:bodyPr/>
          <a:lstStyle/>
          <a:p>
            <a:r>
              <a:rPr lang="fr-FR" dirty="0"/>
              <a:t>Maison des personnes avec un handicap (MDPH)</a:t>
            </a:r>
          </a:p>
        </p:txBody>
      </p:sp>
      <p:sp>
        <p:nvSpPr>
          <p:cNvPr id="3" name="Espace réservé du contenu 2">
            <a:extLst>
              <a:ext uri="{FF2B5EF4-FFF2-40B4-BE49-F238E27FC236}">
                <a16:creationId xmlns:a16="http://schemas.microsoft.com/office/drawing/2014/main" id="{96A98884-AC53-3E48-8C1F-AAFEB0F8E695}"/>
              </a:ext>
            </a:extLst>
          </p:cNvPr>
          <p:cNvSpPr>
            <a:spLocks noGrp="1"/>
          </p:cNvSpPr>
          <p:nvPr>
            <p:ph idx="1"/>
          </p:nvPr>
        </p:nvSpPr>
        <p:spPr/>
        <p:txBody>
          <a:bodyPr/>
          <a:lstStyle/>
          <a:p>
            <a:r>
              <a:rPr lang="fr-FR" dirty="0"/>
              <a:t>Volet à remplir par l’usager +/- Assistante sociale </a:t>
            </a:r>
          </a:p>
          <a:p>
            <a:r>
              <a:rPr lang="fr-FR" dirty="0"/>
              <a:t>Certificat Médical </a:t>
            </a:r>
          </a:p>
          <a:p>
            <a:r>
              <a:rPr lang="fr-FR" dirty="0"/>
              <a:t>But de la CDAPH: Compensation du handicap  </a:t>
            </a:r>
          </a:p>
          <a:p>
            <a:pPr marL="0" indent="0">
              <a:buNone/>
            </a:pPr>
            <a:endParaRPr lang="fr-FR" dirty="0"/>
          </a:p>
          <a:p>
            <a:pPr>
              <a:buFont typeface="Wingdings" pitchFamily="2" charset="2"/>
              <a:buChar char="v"/>
            </a:pPr>
            <a:r>
              <a:rPr lang="fr-FR" dirty="0"/>
              <a:t>Aides financières ( allocation adulte handicapé AAH)</a:t>
            </a:r>
          </a:p>
          <a:p>
            <a:pPr>
              <a:buFont typeface="Wingdings" pitchFamily="2" charset="2"/>
              <a:buChar char="v"/>
            </a:pPr>
            <a:r>
              <a:rPr lang="fr-FR" dirty="0"/>
              <a:t>Aides humaines </a:t>
            </a:r>
          </a:p>
          <a:p>
            <a:pPr>
              <a:buFont typeface="Wingdings" pitchFamily="2" charset="2"/>
              <a:buChar char="v"/>
            </a:pPr>
            <a:r>
              <a:rPr lang="fr-FR" dirty="0"/>
              <a:t>Aides Matériels </a:t>
            </a:r>
          </a:p>
          <a:p>
            <a:pPr>
              <a:buFont typeface="Wingdings" pitchFamily="2" charset="2"/>
              <a:buChar char="v"/>
            </a:pPr>
            <a:r>
              <a:rPr lang="fr-FR" dirty="0"/>
              <a:t>Autres : Carte invalidité, reconnaissance travailleur handicapé </a:t>
            </a:r>
          </a:p>
          <a:p>
            <a:pPr>
              <a:buFont typeface="Wingdings" pitchFamily="2" charset="2"/>
              <a:buChar char="v"/>
            </a:pPr>
            <a:endParaRPr lang="fr-FR" dirty="0"/>
          </a:p>
        </p:txBody>
      </p:sp>
      <p:sp>
        <p:nvSpPr>
          <p:cNvPr id="4" name="Espace réservé du pied de page 3">
            <a:extLst>
              <a:ext uri="{FF2B5EF4-FFF2-40B4-BE49-F238E27FC236}">
                <a16:creationId xmlns:a16="http://schemas.microsoft.com/office/drawing/2014/main" id="{84F66FA8-AD3F-844F-BFAA-06359515746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166633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B39CB1-75EB-7342-9DE8-827434384342}"/>
              </a:ext>
            </a:extLst>
          </p:cNvPr>
          <p:cNvSpPr>
            <a:spLocks noGrp="1"/>
          </p:cNvSpPr>
          <p:nvPr>
            <p:ph type="title"/>
          </p:nvPr>
        </p:nvSpPr>
        <p:spPr/>
        <p:txBody>
          <a:bodyPr/>
          <a:lstStyle/>
          <a:p>
            <a:r>
              <a:rPr lang="fr-FR" dirty="0"/>
              <a:t>Violaine 31 ans  (5/5)</a:t>
            </a:r>
          </a:p>
        </p:txBody>
      </p:sp>
      <p:sp>
        <p:nvSpPr>
          <p:cNvPr id="3" name="Espace réservé du contenu 2">
            <a:extLst>
              <a:ext uri="{FF2B5EF4-FFF2-40B4-BE49-F238E27FC236}">
                <a16:creationId xmlns:a16="http://schemas.microsoft.com/office/drawing/2014/main" id="{EB3DAAB1-1319-4949-B19D-2ABF550C3D5D}"/>
              </a:ext>
            </a:extLst>
          </p:cNvPr>
          <p:cNvSpPr>
            <a:spLocks noGrp="1"/>
          </p:cNvSpPr>
          <p:nvPr>
            <p:ph idx="1"/>
          </p:nvPr>
        </p:nvSpPr>
        <p:spPr/>
        <p:txBody>
          <a:bodyPr/>
          <a:lstStyle/>
          <a:p>
            <a:pPr>
              <a:buFont typeface="Wingdings" pitchFamily="2" charset="2"/>
              <a:buChar char="Ø"/>
            </a:pPr>
            <a:r>
              <a:rPr lang="fr-FR" dirty="0"/>
              <a:t>Assistante sociale </a:t>
            </a:r>
          </a:p>
          <a:p>
            <a:r>
              <a:rPr lang="fr-FR" dirty="0"/>
              <a:t>Dossier MDPH : Pour reconnaissance travailleur handicapé</a:t>
            </a:r>
          </a:p>
          <a:p>
            <a:r>
              <a:rPr lang="fr-FR" dirty="0"/>
              <a:t>Aide au logement </a:t>
            </a:r>
          </a:p>
          <a:p>
            <a:pPr marL="0" indent="0">
              <a:buNone/>
            </a:pPr>
            <a:r>
              <a:rPr lang="fr-FR" dirty="0"/>
              <a:t>&gt;&gt;&gt;facteur d’inclusion sociale et de rétablissement pour les personnes vivant avec un trouble psychique sévère ou un handicap mental.</a:t>
            </a:r>
          </a:p>
          <a:p>
            <a:pPr marL="0" indent="0">
              <a:buNone/>
            </a:pPr>
            <a:r>
              <a:rPr lang="fr-FR" dirty="0"/>
              <a:t>Ex: Conseil d’orientation en santé mentale (COSM) </a:t>
            </a:r>
          </a:p>
          <a:p>
            <a:r>
              <a:rPr lang="fr-FR" dirty="0"/>
              <a:t>Aide pour retrouver un travail ( ex: association spécialisée)</a:t>
            </a:r>
          </a:p>
          <a:p>
            <a:pPr marL="0" indent="0">
              <a:buNone/>
            </a:pPr>
            <a:endParaRPr lang="fr-FR" dirty="0"/>
          </a:p>
        </p:txBody>
      </p:sp>
      <p:sp>
        <p:nvSpPr>
          <p:cNvPr id="4" name="Espace réservé du pied de page 3">
            <a:extLst>
              <a:ext uri="{FF2B5EF4-FFF2-40B4-BE49-F238E27FC236}">
                <a16:creationId xmlns:a16="http://schemas.microsoft.com/office/drawing/2014/main" id="{E4D3EEA6-392C-C241-80FD-1ECEF8A782D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32698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8E753-4F61-F14C-B805-9A5A2BBF44A0}"/>
              </a:ext>
            </a:extLst>
          </p:cNvPr>
          <p:cNvSpPr>
            <a:spLocks noGrp="1"/>
          </p:cNvSpPr>
          <p:nvPr>
            <p:ph type="title"/>
          </p:nvPr>
        </p:nvSpPr>
        <p:spPr/>
        <p:txBody>
          <a:bodyPr/>
          <a:lstStyle/>
          <a:p>
            <a:r>
              <a:rPr lang="fr-FR" dirty="0"/>
              <a:t>Jean-Pierre 33 ans (½) </a:t>
            </a:r>
          </a:p>
        </p:txBody>
      </p:sp>
      <p:sp>
        <p:nvSpPr>
          <p:cNvPr id="3" name="Espace réservé du contenu 2">
            <a:extLst>
              <a:ext uri="{FF2B5EF4-FFF2-40B4-BE49-F238E27FC236}">
                <a16:creationId xmlns:a16="http://schemas.microsoft.com/office/drawing/2014/main" id="{40D71509-C873-A94D-A35D-EB48F5D95ADA}"/>
              </a:ext>
            </a:extLst>
          </p:cNvPr>
          <p:cNvSpPr>
            <a:spLocks noGrp="1"/>
          </p:cNvSpPr>
          <p:nvPr>
            <p:ph idx="1"/>
          </p:nvPr>
        </p:nvSpPr>
        <p:spPr/>
        <p:txBody>
          <a:bodyPr>
            <a:normAutofit/>
          </a:bodyPr>
          <a:lstStyle/>
          <a:p>
            <a:pPr marL="0" indent="0">
              <a:buNone/>
            </a:pPr>
            <a:r>
              <a:rPr lang="fr-FR" dirty="0"/>
              <a:t>Schizophrène , délire chronique résistant malgré traitement, calme, peut se concentrer sur des tâches </a:t>
            </a:r>
          </a:p>
          <a:p>
            <a:pPr>
              <a:buFont typeface="Wingdings" pitchFamily="2" charset="2"/>
              <a:buChar char="Ø"/>
            </a:pPr>
            <a:r>
              <a:rPr lang="fr-FR" dirty="0"/>
              <a:t>Suivi CMP </a:t>
            </a:r>
          </a:p>
          <a:p>
            <a:pPr>
              <a:buFont typeface="Wingdings" pitchFamily="2" charset="2"/>
              <a:buChar char="Ø"/>
            </a:pPr>
            <a:r>
              <a:rPr lang="fr-FR" dirty="0"/>
              <a:t>Assistante sociale </a:t>
            </a:r>
          </a:p>
          <a:p>
            <a:pPr marL="0" indent="0">
              <a:buNone/>
            </a:pPr>
            <a:r>
              <a:rPr lang="fr-FR" dirty="0"/>
              <a:t>MDPH: Allocation Adulte Handicapé </a:t>
            </a:r>
          </a:p>
          <a:p>
            <a:pPr marL="0" indent="0">
              <a:buNone/>
            </a:pPr>
            <a:r>
              <a:rPr lang="fr-FR" dirty="0"/>
              <a:t>Aide au logement </a:t>
            </a:r>
          </a:p>
          <a:p>
            <a:pPr marL="0" indent="0">
              <a:buNone/>
            </a:pPr>
            <a:r>
              <a:rPr lang="fr-FR" dirty="0"/>
              <a:t>Sous Curatelle (assistance au majeur)/ Tutelle (tous les actes de la vie civile)</a:t>
            </a:r>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CEE54088-BE01-8042-8046-EB7CB713AE7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268330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34F13-41A7-9D42-BC60-531590141B6C}"/>
              </a:ext>
            </a:extLst>
          </p:cNvPr>
          <p:cNvSpPr>
            <a:spLocks noGrp="1"/>
          </p:cNvSpPr>
          <p:nvPr>
            <p:ph type="title"/>
          </p:nvPr>
        </p:nvSpPr>
        <p:spPr/>
        <p:txBody>
          <a:bodyPr/>
          <a:lstStyle/>
          <a:p>
            <a:r>
              <a:rPr lang="fr-FR" dirty="0"/>
              <a:t>Jean-Pierre 33 ans  (2/2)</a:t>
            </a:r>
          </a:p>
        </p:txBody>
      </p:sp>
      <p:sp>
        <p:nvSpPr>
          <p:cNvPr id="3" name="Espace réservé du contenu 2">
            <a:extLst>
              <a:ext uri="{FF2B5EF4-FFF2-40B4-BE49-F238E27FC236}">
                <a16:creationId xmlns:a16="http://schemas.microsoft.com/office/drawing/2014/main" id="{5685BF9C-500C-4546-9017-AC87C23BDE70}"/>
              </a:ext>
            </a:extLst>
          </p:cNvPr>
          <p:cNvSpPr>
            <a:spLocks noGrp="1"/>
          </p:cNvSpPr>
          <p:nvPr>
            <p:ph idx="1"/>
          </p:nvPr>
        </p:nvSpPr>
        <p:spPr/>
        <p:txBody>
          <a:bodyPr/>
          <a:lstStyle/>
          <a:p>
            <a:pPr marL="0" indent="0">
              <a:buNone/>
            </a:pPr>
            <a:r>
              <a:rPr lang="fr-FR" sz="2000" dirty="0"/>
              <a:t>Amélioration de la symptomatologie après soins</a:t>
            </a:r>
          </a:p>
          <a:p>
            <a:pPr>
              <a:buFont typeface="Wingdings" pitchFamily="2" charset="2"/>
              <a:buChar char="Ø"/>
            </a:pPr>
            <a:r>
              <a:rPr lang="fr-FR" dirty="0"/>
              <a:t>Assistante sociale </a:t>
            </a:r>
          </a:p>
          <a:p>
            <a:pPr marL="0" indent="0">
              <a:buNone/>
            </a:pPr>
            <a:r>
              <a:rPr lang="fr-FR" dirty="0"/>
              <a:t>Dossier MDPH: demande d’un ESAT </a:t>
            </a:r>
          </a:p>
          <a:p>
            <a:pPr marL="0" indent="0">
              <a:buNone/>
            </a:pPr>
            <a:endParaRPr lang="fr-FR" dirty="0"/>
          </a:p>
          <a:p>
            <a:pPr>
              <a:buFont typeface="Wingdings" pitchFamily="2" charset="2"/>
              <a:buChar char="Ø"/>
            </a:pPr>
            <a:r>
              <a:rPr lang="fr-FR" dirty="0"/>
              <a:t>Etablissement et service d'aide par le travail (</a:t>
            </a:r>
            <a:r>
              <a:rPr lang="fr-FR" b="1" dirty="0"/>
              <a:t>ESAT</a:t>
            </a:r>
            <a:r>
              <a:rPr lang="fr-FR" dirty="0"/>
              <a:t>) </a:t>
            </a:r>
          </a:p>
          <a:p>
            <a:pPr marL="0" indent="0">
              <a:buNone/>
            </a:pPr>
            <a:r>
              <a:rPr lang="fr-FR" sz="2000" dirty="0"/>
              <a:t>Capacité de travail inférieure 1/3 OU </a:t>
            </a:r>
          </a:p>
          <a:p>
            <a:pPr marL="0" indent="0">
              <a:buNone/>
            </a:pPr>
            <a:r>
              <a:rPr lang="fr-FR" sz="2000" dirty="0"/>
              <a:t>Capacité de travail supérieure ou égale au 1/3 de la capacité d'une personne valide et avoir besoin d'un ou plusieurs soutiens médicaux, éducatifs, sociaux ou psychologiques</a:t>
            </a:r>
          </a:p>
          <a:p>
            <a:pPr marL="0" indent="0">
              <a:buNone/>
            </a:pPr>
            <a:endParaRPr lang="fr-FR" dirty="0"/>
          </a:p>
        </p:txBody>
      </p:sp>
      <p:sp>
        <p:nvSpPr>
          <p:cNvPr id="4" name="Espace réservé du pied de page 3">
            <a:extLst>
              <a:ext uri="{FF2B5EF4-FFF2-40B4-BE49-F238E27FC236}">
                <a16:creationId xmlns:a16="http://schemas.microsoft.com/office/drawing/2014/main" id="{4ADFFCAF-F3AB-8D47-A1C2-C53F618A2233}"/>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51451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243F4-BB71-7147-AB71-65BF8394A6F1}"/>
              </a:ext>
            </a:extLst>
          </p:cNvPr>
          <p:cNvSpPr>
            <a:spLocks noGrp="1"/>
          </p:cNvSpPr>
          <p:nvPr>
            <p:ph type="title"/>
          </p:nvPr>
        </p:nvSpPr>
        <p:spPr/>
        <p:txBody>
          <a:bodyPr/>
          <a:lstStyle/>
          <a:p>
            <a:r>
              <a:rPr lang="fr-FR" dirty="0"/>
              <a:t>Qu’est ce qui favorise la fluidité du parcours de soin et vie dans ces trois cas? </a:t>
            </a:r>
          </a:p>
        </p:txBody>
      </p:sp>
      <p:sp>
        <p:nvSpPr>
          <p:cNvPr id="3" name="Espace réservé du contenu 2">
            <a:extLst>
              <a:ext uri="{FF2B5EF4-FFF2-40B4-BE49-F238E27FC236}">
                <a16:creationId xmlns:a16="http://schemas.microsoft.com/office/drawing/2014/main" id="{73454B86-E216-954D-9A38-7DBBE6A39DC8}"/>
              </a:ext>
            </a:extLst>
          </p:cNvPr>
          <p:cNvSpPr>
            <a:spLocks noGrp="1"/>
          </p:cNvSpPr>
          <p:nvPr>
            <p:ph idx="1"/>
          </p:nvPr>
        </p:nvSpPr>
        <p:spPr/>
        <p:txBody>
          <a:bodyPr/>
          <a:lstStyle/>
          <a:p>
            <a:pPr marL="0" indent="0">
              <a:buNone/>
            </a:pPr>
            <a:r>
              <a:rPr lang="fr-FR" dirty="0"/>
              <a:t> </a:t>
            </a:r>
          </a:p>
        </p:txBody>
      </p:sp>
      <p:sp>
        <p:nvSpPr>
          <p:cNvPr id="4" name="Espace réservé du pied de page 3">
            <a:extLst>
              <a:ext uri="{FF2B5EF4-FFF2-40B4-BE49-F238E27FC236}">
                <a16:creationId xmlns:a16="http://schemas.microsoft.com/office/drawing/2014/main" id="{5CB22445-0C7E-E949-867F-69A4E4A72B1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838833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E243F4-BB71-7147-AB71-65BF8394A6F1}"/>
              </a:ext>
            </a:extLst>
          </p:cNvPr>
          <p:cNvSpPr>
            <a:spLocks noGrp="1"/>
          </p:cNvSpPr>
          <p:nvPr>
            <p:ph type="title"/>
          </p:nvPr>
        </p:nvSpPr>
        <p:spPr/>
        <p:txBody>
          <a:bodyPr>
            <a:normAutofit/>
          </a:bodyPr>
          <a:lstStyle/>
          <a:p>
            <a:r>
              <a:rPr lang="fr-FR" dirty="0"/>
              <a:t>Qu’est ce qui favorise la fluidité du parcours de soin et de vie dans ces trois cas? </a:t>
            </a:r>
          </a:p>
        </p:txBody>
      </p:sp>
      <p:sp>
        <p:nvSpPr>
          <p:cNvPr id="3" name="Espace réservé du contenu 2">
            <a:extLst>
              <a:ext uri="{FF2B5EF4-FFF2-40B4-BE49-F238E27FC236}">
                <a16:creationId xmlns:a16="http://schemas.microsoft.com/office/drawing/2014/main" id="{73454B86-E216-954D-9A38-7DBBE6A39DC8}"/>
              </a:ext>
            </a:extLst>
          </p:cNvPr>
          <p:cNvSpPr>
            <a:spLocks noGrp="1"/>
          </p:cNvSpPr>
          <p:nvPr>
            <p:ph idx="1"/>
          </p:nvPr>
        </p:nvSpPr>
        <p:spPr/>
        <p:txBody>
          <a:bodyPr/>
          <a:lstStyle/>
          <a:p>
            <a:pPr marL="0" indent="0">
              <a:buNone/>
            </a:pPr>
            <a:r>
              <a:rPr lang="fr-FR" dirty="0"/>
              <a:t> - Connaissance et coordination des professionnels du réseau et partenaires</a:t>
            </a:r>
          </a:p>
          <a:p>
            <a:pPr>
              <a:buFontTx/>
              <a:buChar char="-"/>
            </a:pPr>
            <a:r>
              <a:rPr lang="fr-FR" dirty="0"/>
              <a:t>Transmission écrite des compte -rendus et informations utiles à la suite</a:t>
            </a:r>
          </a:p>
          <a:p>
            <a:pPr>
              <a:buFontTx/>
              <a:buChar char="-"/>
            </a:pPr>
            <a:r>
              <a:rPr lang="fr-FR" dirty="0"/>
              <a:t>Disponibilité des différents partenaires ( Pas de liste d’attente)</a:t>
            </a:r>
          </a:p>
          <a:p>
            <a:pPr>
              <a:buFontTx/>
              <a:buChar char="-"/>
            </a:pPr>
            <a:r>
              <a:rPr lang="fr-FR" dirty="0"/>
              <a:t>Disponibilité assistante sociale </a:t>
            </a:r>
          </a:p>
          <a:p>
            <a:pPr>
              <a:buFontTx/>
              <a:buChar char="-"/>
            </a:pPr>
            <a:r>
              <a:rPr lang="fr-FR" dirty="0"/>
              <a:t>Temps court de traitement des dossiers </a:t>
            </a:r>
          </a:p>
        </p:txBody>
      </p:sp>
      <p:sp>
        <p:nvSpPr>
          <p:cNvPr id="4" name="Espace réservé du pied de page 3">
            <a:extLst>
              <a:ext uri="{FF2B5EF4-FFF2-40B4-BE49-F238E27FC236}">
                <a16:creationId xmlns:a16="http://schemas.microsoft.com/office/drawing/2014/main" id="{F484BCB3-1ADC-894A-91D6-6F73712DCD0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22570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953587-8B91-BB40-A027-3479626DE070}"/>
              </a:ext>
            </a:extLst>
          </p:cNvPr>
          <p:cNvSpPr>
            <a:spLocks noGrp="1"/>
          </p:cNvSpPr>
          <p:nvPr>
            <p:ph type="title"/>
          </p:nvPr>
        </p:nvSpPr>
        <p:spPr/>
        <p:txBody>
          <a:bodyPr/>
          <a:lstStyle/>
          <a:p>
            <a:r>
              <a:rPr lang="fr-FR" dirty="0"/>
              <a:t>Quels sont les professionnels qui sont intervenus et qui les financent? </a:t>
            </a:r>
          </a:p>
        </p:txBody>
      </p:sp>
      <p:sp>
        <p:nvSpPr>
          <p:cNvPr id="3" name="Espace réservé du contenu 2">
            <a:extLst>
              <a:ext uri="{FF2B5EF4-FFF2-40B4-BE49-F238E27FC236}">
                <a16:creationId xmlns:a16="http://schemas.microsoft.com/office/drawing/2014/main" id="{341B7602-376A-8144-A55F-1E47B1F58E65}"/>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14F2E031-91DD-DF4D-81FA-42D42FF2476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4323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EE14281-BE6C-8C43-A247-6980D41ED0F0}"/>
              </a:ext>
            </a:extLst>
          </p:cNvPr>
          <p:cNvSpPr>
            <a:spLocks noGrp="1"/>
          </p:cNvSpPr>
          <p:nvPr>
            <p:ph type="title"/>
          </p:nvPr>
        </p:nvSpPr>
        <p:spPr/>
        <p:txBody>
          <a:bodyPr/>
          <a:lstStyle/>
          <a:p>
            <a:r>
              <a:rPr lang="fr-FR" dirty="0"/>
              <a:t>Généralités sur le système de soin français et la santé mentale</a:t>
            </a:r>
          </a:p>
        </p:txBody>
      </p:sp>
      <p:sp>
        <p:nvSpPr>
          <p:cNvPr id="6" name="Espace réservé du texte 5">
            <a:extLst>
              <a:ext uri="{FF2B5EF4-FFF2-40B4-BE49-F238E27FC236}">
                <a16:creationId xmlns:a16="http://schemas.microsoft.com/office/drawing/2014/main" id="{9914574D-AFBF-BB4E-A0C1-FDA493FB9430}"/>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BE3D8D69-19E8-3645-9E39-6C196FEA081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097854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FB5970-D3DF-4E47-939B-08A8FEAAA54A}"/>
              </a:ext>
            </a:extLst>
          </p:cNvPr>
          <p:cNvSpPr>
            <a:spLocks noGrp="1"/>
          </p:cNvSpPr>
          <p:nvPr>
            <p:ph type="title"/>
          </p:nvPr>
        </p:nvSpPr>
        <p:spPr/>
        <p:txBody>
          <a:bodyPr/>
          <a:lstStyle/>
          <a:p>
            <a:r>
              <a:rPr lang="fr-FR" dirty="0"/>
              <a:t>Quels sont les professionnels qui sont intervenus et quels sont les financements? </a:t>
            </a:r>
          </a:p>
        </p:txBody>
      </p:sp>
      <p:graphicFrame>
        <p:nvGraphicFramePr>
          <p:cNvPr id="4" name="Tableau 4">
            <a:extLst>
              <a:ext uri="{FF2B5EF4-FFF2-40B4-BE49-F238E27FC236}">
                <a16:creationId xmlns:a16="http://schemas.microsoft.com/office/drawing/2014/main" id="{4FC27BB9-ED10-0F46-89ED-A515D240F8B1}"/>
              </a:ext>
            </a:extLst>
          </p:cNvPr>
          <p:cNvGraphicFramePr>
            <a:graphicFrameLocks noGrp="1"/>
          </p:cNvGraphicFramePr>
          <p:nvPr>
            <p:ph idx="1"/>
            <p:extLst>
              <p:ext uri="{D42A27DB-BD31-4B8C-83A1-F6EECF244321}">
                <p14:modId xmlns:p14="http://schemas.microsoft.com/office/powerpoint/2010/main" val="2216445667"/>
              </p:ext>
            </p:extLst>
          </p:nvPr>
        </p:nvGraphicFramePr>
        <p:xfrm>
          <a:off x="838200" y="1825625"/>
          <a:ext cx="10515600" cy="49428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91942105"/>
                    </a:ext>
                  </a:extLst>
                </a:gridCol>
                <a:gridCol w="2628900">
                  <a:extLst>
                    <a:ext uri="{9D8B030D-6E8A-4147-A177-3AD203B41FA5}">
                      <a16:colId xmlns:a16="http://schemas.microsoft.com/office/drawing/2014/main" val="2180042748"/>
                    </a:ext>
                  </a:extLst>
                </a:gridCol>
                <a:gridCol w="2628900">
                  <a:extLst>
                    <a:ext uri="{9D8B030D-6E8A-4147-A177-3AD203B41FA5}">
                      <a16:colId xmlns:a16="http://schemas.microsoft.com/office/drawing/2014/main" val="3205479319"/>
                    </a:ext>
                  </a:extLst>
                </a:gridCol>
                <a:gridCol w="2628900">
                  <a:extLst>
                    <a:ext uri="{9D8B030D-6E8A-4147-A177-3AD203B41FA5}">
                      <a16:colId xmlns:a16="http://schemas.microsoft.com/office/drawing/2014/main" val="2759597912"/>
                    </a:ext>
                  </a:extLst>
                </a:gridCol>
              </a:tblGrid>
              <a:tr h="370840">
                <a:tc>
                  <a:txBody>
                    <a:bodyPr/>
                    <a:lstStyle/>
                    <a:p>
                      <a:r>
                        <a:rPr lang="fr-FR" dirty="0"/>
                        <a:t>Professions</a:t>
                      </a:r>
                    </a:p>
                  </a:txBody>
                  <a:tcPr/>
                </a:tc>
                <a:tc>
                  <a:txBody>
                    <a:bodyPr/>
                    <a:lstStyle/>
                    <a:p>
                      <a:r>
                        <a:rPr lang="fr-FR" dirty="0"/>
                        <a:t>Domaine </a:t>
                      </a:r>
                    </a:p>
                  </a:txBody>
                  <a:tcPr/>
                </a:tc>
                <a:tc>
                  <a:txBody>
                    <a:bodyPr/>
                    <a:lstStyle/>
                    <a:p>
                      <a:r>
                        <a:rPr lang="fr-FR" dirty="0"/>
                        <a:t>Tutelle </a:t>
                      </a:r>
                    </a:p>
                  </a:txBody>
                  <a:tcPr/>
                </a:tc>
                <a:tc>
                  <a:txBody>
                    <a:bodyPr/>
                    <a:lstStyle/>
                    <a:p>
                      <a:r>
                        <a:rPr lang="fr-FR" dirty="0"/>
                        <a:t>Financements </a:t>
                      </a:r>
                    </a:p>
                  </a:txBody>
                  <a:tcPr/>
                </a:tc>
                <a:extLst>
                  <a:ext uri="{0D108BD9-81ED-4DB2-BD59-A6C34878D82A}">
                    <a16:rowId xmlns:a16="http://schemas.microsoft.com/office/drawing/2014/main" val="1175017448"/>
                  </a:ext>
                </a:extLst>
              </a:tr>
              <a:tr h="370840">
                <a:tc>
                  <a:txBody>
                    <a:bodyPr/>
                    <a:lstStyle/>
                    <a:p>
                      <a:r>
                        <a:rPr lang="fr-FR" dirty="0"/>
                        <a:t>Sapeurs-Pompiers </a:t>
                      </a:r>
                    </a:p>
                  </a:txBody>
                  <a:tcPr/>
                </a:tc>
                <a:tc>
                  <a:txBody>
                    <a:bodyPr/>
                    <a:lstStyle/>
                    <a:p>
                      <a:r>
                        <a:rPr lang="fr-FR" dirty="0"/>
                        <a:t>Sécurité civil </a:t>
                      </a:r>
                    </a:p>
                  </a:txBody>
                  <a:tcPr/>
                </a:tc>
                <a:tc>
                  <a:txBody>
                    <a:bodyPr/>
                    <a:lstStyle/>
                    <a:p>
                      <a:r>
                        <a:rPr lang="fr-FR" dirty="0"/>
                        <a:t>Ville/ Ministère de l’intérieur </a:t>
                      </a:r>
                    </a:p>
                  </a:txBody>
                  <a:tcPr/>
                </a:tc>
                <a:tc>
                  <a:txBody>
                    <a:bodyPr/>
                    <a:lstStyle/>
                    <a:p>
                      <a:r>
                        <a:rPr lang="fr-FR" dirty="0" err="1"/>
                        <a:t>Dép</a:t>
                      </a:r>
                      <a:r>
                        <a:rPr lang="fr-FR" dirty="0"/>
                        <a:t> / communes/ autres</a:t>
                      </a:r>
                    </a:p>
                  </a:txBody>
                  <a:tcPr/>
                </a:tc>
                <a:extLst>
                  <a:ext uri="{0D108BD9-81ED-4DB2-BD59-A6C34878D82A}">
                    <a16:rowId xmlns:a16="http://schemas.microsoft.com/office/drawing/2014/main" val="665539966"/>
                  </a:ext>
                </a:extLst>
              </a:tr>
              <a:tr h="370840">
                <a:tc>
                  <a:txBody>
                    <a:bodyPr/>
                    <a:lstStyle/>
                    <a:p>
                      <a:r>
                        <a:rPr lang="fr-FR" dirty="0"/>
                        <a:t>A l’hôpital / CMP : </a:t>
                      </a:r>
                    </a:p>
                    <a:p>
                      <a:r>
                        <a:rPr lang="fr-FR" dirty="0"/>
                        <a:t>Infirmiers</a:t>
                      </a:r>
                    </a:p>
                    <a:p>
                      <a:r>
                        <a:rPr lang="fr-FR" dirty="0"/>
                        <a:t>Psychiatres, secrétaire médicale , technicien de laboratoire </a:t>
                      </a:r>
                    </a:p>
                  </a:txBody>
                  <a:tcPr/>
                </a:tc>
                <a:tc>
                  <a:txBody>
                    <a:bodyPr/>
                    <a:lstStyle/>
                    <a:p>
                      <a:r>
                        <a:rPr lang="fr-FR" dirty="0"/>
                        <a:t>Santé </a:t>
                      </a:r>
                    </a:p>
                  </a:txBody>
                  <a:tcPr/>
                </a:tc>
                <a:tc>
                  <a:txBody>
                    <a:bodyPr/>
                    <a:lstStyle/>
                    <a:p>
                      <a:r>
                        <a:rPr lang="fr-FR" dirty="0"/>
                        <a:t>ARS / Ministère de la santé</a:t>
                      </a:r>
                    </a:p>
                  </a:txBody>
                  <a:tcPr/>
                </a:tc>
                <a:tc>
                  <a:txBody>
                    <a:bodyPr/>
                    <a:lstStyle/>
                    <a:p>
                      <a:r>
                        <a:rPr lang="fr-FR" dirty="0"/>
                        <a:t>Sanitaire</a:t>
                      </a:r>
                    </a:p>
                  </a:txBody>
                  <a:tcPr/>
                </a:tc>
                <a:extLst>
                  <a:ext uri="{0D108BD9-81ED-4DB2-BD59-A6C34878D82A}">
                    <a16:rowId xmlns:a16="http://schemas.microsoft.com/office/drawing/2014/main" val="1034059955"/>
                  </a:ext>
                </a:extLst>
              </a:tr>
              <a:tr h="370840">
                <a:tc>
                  <a:txBody>
                    <a:bodyPr/>
                    <a:lstStyle/>
                    <a:p>
                      <a:r>
                        <a:rPr lang="fr-FR" dirty="0"/>
                        <a:t>Assistantes sociales au CMP ou à l’hôpital</a:t>
                      </a:r>
                    </a:p>
                    <a:p>
                      <a:endParaRPr lang="fr-FR" dirty="0"/>
                    </a:p>
                    <a:p>
                      <a:r>
                        <a:rPr lang="fr-FR" dirty="0"/>
                        <a:t>ESAT </a:t>
                      </a:r>
                    </a:p>
                  </a:txBody>
                  <a:tcPr/>
                </a:tc>
                <a:tc>
                  <a:txBody>
                    <a:bodyPr/>
                    <a:lstStyle/>
                    <a:p>
                      <a:r>
                        <a:rPr lang="fr-FR" dirty="0"/>
                        <a:t>social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ARS/ Ministère de la santé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a:txBody>
                  <a:tcPr/>
                </a:tc>
                <a:tc>
                  <a:txBody>
                    <a:bodyPr/>
                    <a:lstStyle/>
                    <a:p>
                      <a:r>
                        <a:rPr lang="fr-FR" dirty="0"/>
                        <a:t>Sanitaire </a:t>
                      </a:r>
                    </a:p>
                    <a:p>
                      <a:endParaRPr lang="fr-FR" dirty="0"/>
                    </a:p>
                    <a:p>
                      <a:endParaRPr lang="fr-FR" dirty="0"/>
                    </a:p>
                    <a:p>
                      <a:r>
                        <a:rPr lang="fr-FR" dirty="0"/>
                        <a:t>Médico-social </a:t>
                      </a:r>
                    </a:p>
                  </a:txBody>
                  <a:tcPr/>
                </a:tc>
                <a:extLst>
                  <a:ext uri="{0D108BD9-81ED-4DB2-BD59-A6C34878D82A}">
                    <a16:rowId xmlns:a16="http://schemas.microsoft.com/office/drawing/2014/main" val="631259692"/>
                  </a:ext>
                </a:extLst>
              </a:tr>
              <a:tr h="370840">
                <a:tc>
                  <a:txBody>
                    <a:bodyPr/>
                    <a:lstStyle/>
                    <a:p>
                      <a:r>
                        <a:rPr lang="fr-FR" dirty="0"/>
                        <a:t>Educateurs </a:t>
                      </a:r>
                    </a:p>
                  </a:txBody>
                  <a:tcPr/>
                </a:tc>
                <a:tc>
                  <a:txBody>
                    <a:bodyPr/>
                    <a:lstStyle/>
                    <a:p>
                      <a:r>
                        <a:rPr lang="fr-FR" dirty="0"/>
                        <a:t>Santé / social/ jeunesse</a:t>
                      </a:r>
                    </a:p>
                  </a:txBody>
                  <a:tcPr/>
                </a:tc>
                <a:tc>
                  <a:txBody>
                    <a:bodyPr/>
                    <a:lstStyle/>
                    <a:p>
                      <a:r>
                        <a:rPr lang="fr-FR" dirty="0"/>
                        <a:t>ARS/ DRJSCS</a:t>
                      </a:r>
                    </a:p>
                  </a:txBody>
                  <a:tcPr/>
                </a:tc>
                <a:tc>
                  <a:txBody>
                    <a:bodyPr/>
                    <a:lstStyle/>
                    <a:p>
                      <a:r>
                        <a:rPr lang="fr-FR" dirty="0"/>
                        <a:t>Sanitaire ou médico-sociale</a:t>
                      </a:r>
                    </a:p>
                  </a:txBody>
                  <a:tcPr/>
                </a:tc>
                <a:extLst>
                  <a:ext uri="{0D108BD9-81ED-4DB2-BD59-A6C34878D82A}">
                    <a16:rowId xmlns:a16="http://schemas.microsoft.com/office/drawing/2014/main" val="2573851342"/>
                  </a:ext>
                </a:extLst>
              </a:tr>
              <a:tr h="370840">
                <a:tc>
                  <a:txBody>
                    <a:bodyPr/>
                    <a:lstStyle/>
                    <a:p>
                      <a:r>
                        <a:rPr lang="fr-FR" dirty="0"/>
                        <a:t>En ville :médecins, infirmiers etc..  </a:t>
                      </a:r>
                    </a:p>
                  </a:txBody>
                  <a:tcPr/>
                </a:tc>
                <a:tc>
                  <a:txBody>
                    <a:bodyPr/>
                    <a:lstStyle/>
                    <a:p>
                      <a:r>
                        <a:rPr lang="fr-FR" dirty="0"/>
                        <a:t>Santé </a:t>
                      </a:r>
                    </a:p>
                  </a:txBody>
                  <a:tcPr/>
                </a:tc>
                <a:tc>
                  <a:txBody>
                    <a:bodyPr/>
                    <a:lstStyle/>
                    <a:p>
                      <a:r>
                        <a:rPr lang="fr-FR" dirty="0"/>
                        <a:t>ARS / Ministère de la santé </a:t>
                      </a:r>
                    </a:p>
                  </a:txBody>
                  <a:tcPr/>
                </a:tc>
                <a:tc>
                  <a:txBody>
                    <a:bodyPr/>
                    <a:lstStyle/>
                    <a:p>
                      <a:r>
                        <a:rPr lang="fr-FR" dirty="0"/>
                        <a:t>Ambulatoire</a:t>
                      </a:r>
                    </a:p>
                  </a:txBody>
                  <a:tcPr/>
                </a:tc>
                <a:extLst>
                  <a:ext uri="{0D108BD9-81ED-4DB2-BD59-A6C34878D82A}">
                    <a16:rowId xmlns:a16="http://schemas.microsoft.com/office/drawing/2014/main" val="2756475347"/>
                  </a:ext>
                </a:extLst>
              </a:tr>
            </a:tbl>
          </a:graphicData>
        </a:graphic>
      </p:graphicFrame>
      <p:sp>
        <p:nvSpPr>
          <p:cNvPr id="3" name="Espace réservé du pied de page 2">
            <a:extLst>
              <a:ext uri="{FF2B5EF4-FFF2-40B4-BE49-F238E27FC236}">
                <a16:creationId xmlns:a16="http://schemas.microsoft.com/office/drawing/2014/main" id="{FB373454-D53E-204B-97F6-B9B0F032BA11}"/>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599615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12C94-6187-9141-9C46-1757E872B81A}"/>
              </a:ext>
            </a:extLst>
          </p:cNvPr>
          <p:cNvSpPr>
            <a:spLocks noGrp="1"/>
          </p:cNvSpPr>
          <p:nvPr>
            <p:ph type="title"/>
          </p:nvPr>
        </p:nvSpPr>
        <p:spPr/>
        <p:txBody>
          <a:bodyPr/>
          <a:lstStyle/>
          <a:p>
            <a:r>
              <a:rPr lang="fr-FR" dirty="0"/>
              <a:t>Quelques informations supplémentaires chez l’enfant</a:t>
            </a:r>
          </a:p>
        </p:txBody>
      </p:sp>
      <p:sp>
        <p:nvSpPr>
          <p:cNvPr id="5" name="Espace réservé du texte 4">
            <a:extLst>
              <a:ext uri="{FF2B5EF4-FFF2-40B4-BE49-F238E27FC236}">
                <a16:creationId xmlns:a16="http://schemas.microsoft.com/office/drawing/2014/main" id="{8EC3734D-44EF-CA41-8F61-0606C0CAF8B2}"/>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E855B7CC-DC4B-3842-BCF4-43B6E47A2AC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5795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74B21-3657-8245-A953-127F2BF98C5C}"/>
              </a:ext>
            </a:extLst>
          </p:cNvPr>
          <p:cNvSpPr>
            <a:spLocks noGrp="1"/>
          </p:cNvSpPr>
          <p:nvPr>
            <p:ph type="title"/>
          </p:nvPr>
        </p:nvSpPr>
        <p:spPr/>
        <p:txBody>
          <a:bodyPr/>
          <a:lstStyle/>
          <a:p>
            <a:r>
              <a:rPr lang="fr-FR" dirty="0"/>
              <a:t>L’autisme et les autres troubles </a:t>
            </a:r>
            <a:r>
              <a:rPr lang="fr-FR" dirty="0" err="1"/>
              <a:t>neurodévelopementaux</a:t>
            </a:r>
            <a:r>
              <a:rPr lang="fr-FR" dirty="0"/>
              <a:t> ou psychiatriques </a:t>
            </a:r>
          </a:p>
        </p:txBody>
      </p:sp>
      <p:sp>
        <p:nvSpPr>
          <p:cNvPr id="4" name="Espace réservé du pied de page 3">
            <a:extLst>
              <a:ext uri="{FF2B5EF4-FFF2-40B4-BE49-F238E27FC236}">
                <a16:creationId xmlns:a16="http://schemas.microsoft.com/office/drawing/2014/main" id="{8CF199F3-FE8C-8443-9B11-4188BCF7D070}"/>
              </a:ext>
            </a:extLst>
          </p:cNvPr>
          <p:cNvSpPr>
            <a:spLocks noGrp="1"/>
          </p:cNvSpPr>
          <p:nvPr>
            <p:ph type="ftr" sz="quarter" idx="11"/>
          </p:nvPr>
        </p:nvSpPr>
        <p:spPr/>
        <p:txBody>
          <a:bodyPr/>
          <a:lstStyle/>
          <a:p>
            <a:endParaRPr lang="fr-FR"/>
          </a:p>
        </p:txBody>
      </p:sp>
      <p:pic>
        <p:nvPicPr>
          <p:cNvPr id="5" name="Espace réservé du contenu 4">
            <a:extLst>
              <a:ext uri="{FF2B5EF4-FFF2-40B4-BE49-F238E27FC236}">
                <a16:creationId xmlns:a16="http://schemas.microsoft.com/office/drawing/2014/main" id="{19BD2B28-1483-2F44-B58D-8424D97D83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1149615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D11C7-C9C8-DA49-9179-2DFD948A2699}"/>
              </a:ext>
            </a:extLst>
          </p:cNvPr>
          <p:cNvSpPr>
            <a:spLocks noGrp="1"/>
          </p:cNvSpPr>
          <p:nvPr>
            <p:ph type="title"/>
          </p:nvPr>
        </p:nvSpPr>
        <p:spPr/>
        <p:txBody>
          <a:bodyPr/>
          <a:lstStyle/>
          <a:p>
            <a:r>
              <a:rPr lang="fr-FR" dirty="0"/>
              <a:t>Favoriser l’inclusion à l’école : PPS </a:t>
            </a:r>
          </a:p>
        </p:txBody>
      </p:sp>
      <p:pic>
        <p:nvPicPr>
          <p:cNvPr id="4" name="Espace réservé du contenu 3">
            <a:extLst>
              <a:ext uri="{FF2B5EF4-FFF2-40B4-BE49-F238E27FC236}">
                <a16:creationId xmlns:a16="http://schemas.microsoft.com/office/drawing/2014/main" id="{12C2595F-5891-B245-B3A7-86A2345A45A2}"/>
              </a:ext>
            </a:extLst>
          </p:cNvPr>
          <p:cNvPicPr>
            <a:picLocks noGrp="1" noChangeAspect="1"/>
          </p:cNvPicPr>
          <p:nvPr>
            <p:ph idx="1"/>
          </p:nvPr>
        </p:nvPicPr>
        <p:blipFill>
          <a:blip r:embed="rId2"/>
          <a:stretch>
            <a:fillRect/>
          </a:stretch>
        </p:blipFill>
        <p:spPr>
          <a:xfrm>
            <a:off x="3751035" y="1853178"/>
            <a:ext cx="5073650" cy="4075903"/>
          </a:xfrm>
          <a:prstGeom prst="rect">
            <a:avLst/>
          </a:prstGeom>
        </p:spPr>
      </p:pic>
      <p:sp>
        <p:nvSpPr>
          <p:cNvPr id="3" name="Espace réservé du pied de page 2">
            <a:extLst>
              <a:ext uri="{FF2B5EF4-FFF2-40B4-BE49-F238E27FC236}">
                <a16:creationId xmlns:a16="http://schemas.microsoft.com/office/drawing/2014/main" id="{9C663568-07A1-BD4C-A2FE-53ACAD815D4E}"/>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549333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Isosceles Triangle 2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au 4">
            <a:extLst>
              <a:ext uri="{FF2B5EF4-FFF2-40B4-BE49-F238E27FC236}">
                <a16:creationId xmlns:a16="http://schemas.microsoft.com/office/drawing/2014/main" id="{ED27A31A-782F-A042-8721-3A2F82464549}"/>
              </a:ext>
            </a:extLst>
          </p:cNvPr>
          <p:cNvGraphicFramePr>
            <a:graphicFrameLocks noGrp="1"/>
          </p:cNvGraphicFramePr>
          <p:nvPr>
            <p:extLst>
              <p:ext uri="{D42A27DB-BD31-4B8C-83A1-F6EECF244321}">
                <p14:modId xmlns:p14="http://schemas.microsoft.com/office/powerpoint/2010/main" val="3160712731"/>
              </p:ext>
            </p:extLst>
          </p:nvPr>
        </p:nvGraphicFramePr>
        <p:xfrm>
          <a:off x="643467" y="1149484"/>
          <a:ext cx="10905067" cy="4559031"/>
        </p:xfrm>
        <a:graphic>
          <a:graphicData uri="http://schemas.openxmlformats.org/drawingml/2006/table">
            <a:tbl>
              <a:tblPr firstRow="1" firstCol="1" bandRow="1">
                <a:noFill/>
                <a:tableStyleId>{5C22544A-7EE6-4342-B048-85BDC9FD1C3A}</a:tableStyleId>
              </a:tblPr>
              <a:tblGrid>
                <a:gridCol w="2439752">
                  <a:extLst>
                    <a:ext uri="{9D8B030D-6E8A-4147-A177-3AD203B41FA5}">
                      <a16:colId xmlns:a16="http://schemas.microsoft.com/office/drawing/2014/main" val="1180348734"/>
                    </a:ext>
                  </a:extLst>
                </a:gridCol>
                <a:gridCol w="8465315">
                  <a:extLst>
                    <a:ext uri="{9D8B030D-6E8A-4147-A177-3AD203B41FA5}">
                      <a16:colId xmlns:a16="http://schemas.microsoft.com/office/drawing/2014/main" val="1580632349"/>
                    </a:ext>
                  </a:extLst>
                </a:gridCol>
              </a:tblGrid>
              <a:tr h="481395">
                <a:tc rowSpan="5">
                  <a:txBody>
                    <a:bodyPr/>
                    <a:lstStyle/>
                    <a:p>
                      <a:pPr algn="r"/>
                      <a:endParaRPr lang="fr-FR" sz="1600" b="1">
                        <a:solidFill>
                          <a:schemeClr val="tx1">
                            <a:lumMod val="75000"/>
                            <a:lumOff val="25000"/>
                          </a:schemeClr>
                        </a:solidFill>
                      </a:endParaRPr>
                    </a:p>
                    <a:p>
                      <a:pPr algn="r"/>
                      <a:r>
                        <a:rPr lang="fr-FR" sz="1600" b="1">
                          <a:solidFill>
                            <a:schemeClr val="tx1">
                              <a:lumMod val="75000"/>
                              <a:lumOff val="25000"/>
                            </a:schemeClr>
                          </a:solidFill>
                        </a:rPr>
                        <a:t>CDAPH ( MDPH) </a:t>
                      </a:r>
                    </a:p>
                    <a:p>
                      <a:pPr algn="r"/>
                      <a:endParaRPr lang="fr-FR" sz="1600" b="1">
                        <a:solidFill>
                          <a:schemeClr val="tx1">
                            <a:lumMod val="75000"/>
                            <a:lumOff val="25000"/>
                          </a:schemeClr>
                        </a:solidFill>
                      </a:endParaRPr>
                    </a:p>
                    <a:p>
                      <a:pPr algn="r"/>
                      <a:endParaRPr lang="fr-FR" sz="1600" b="1">
                        <a:solidFill>
                          <a:schemeClr val="tx1">
                            <a:lumMod val="75000"/>
                            <a:lumOff val="25000"/>
                          </a:schemeClr>
                        </a:solidFill>
                      </a:endParaRPr>
                    </a:p>
                    <a:p>
                      <a:pPr algn="r"/>
                      <a:r>
                        <a:rPr lang="fr-FR" sz="1600" b="1">
                          <a:solidFill>
                            <a:schemeClr val="tx1">
                              <a:lumMod val="75000"/>
                              <a:lumOff val="25000"/>
                            </a:schemeClr>
                          </a:solidFill>
                        </a:rPr>
                        <a:t>&gt;&gt;&gt;Plan Personnalisé de Scolarisation </a:t>
                      </a:r>
                    </a:p>
                    <a:p>
                      <a:pPr algn="r"/>
                      <a:r>
                        <a:rPr lang="fr-FR" sz="1600" b="1">
                          <a:solidFill>
                            <a:schemeClr val="tx1">
                              <a:lumMod val="75000"/>
                              <a:lumOff val="25000"/>
                            </a:schemeClr>
                          </a:solidFill>
                        </a:rPr>
                        <a:t>PPS</a:t>
                      </a:r>
                    </a:p>
                  </a:txBody>
                  <a:tcPr marL="191388" marR="287083" marT="95694" marB="95694">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marL="0" marR="0" lvl="0" indent="0" algn="l" defTabSz="914400" rtl="0" eaLnBrk="1" fontAlgn="auto" latinLnBrk="0" hangingPunct="1">
                        <a:lnSpc>
                          <a:spcPct val="115000"/>
                        </a:lnSpc>
                        <a:spcBef>
                          <a:spcPts val="0"/>
                        </a:spcBef>
                        <a:spcAft>
                          <a:spcPts val="900"/>
                        </a:spcAft>
                        <a:buClrTx/>
                        <a:buSzTx/>
                        <a:buFontTx/>
                        <a:buNone/>
                        <a:tabLst/>
                        <a:defRPr/>
                      </a:pPr>
                      <a:r>
                        <a:rPr lang="fr-FR" sz="1600" b="0" kern="1200" dirty="0">
                          <a:solidFill>
                            <a:schemeClr val="tx1">
                              <a:lumMod val="75000"/>
                              <a:lumOff val="25000"/>
                            </a:schemeClr>
                          </a:solidFill>
                          <a:effectLst/>
                          <a:latin typeface="+mn-lt"/>
                          <a:ea typeface="+mn-ea"/>
                          <a:cs typeface="+mn-cs"/>
                        </a:rPr>
                        <a:t>Accompagnement par un SESSAD </a:t>
                      </a:r>
                    </a:p>
                  </a:txBody>
                  <a:tcPr marL="191388" marR="117923" marT="95694" marB="95694">
                    <a:lnL w="12700" cmpd="sng">
                      <a:no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263734511"/>
                  </a:ext>
                </a:extLst>
              </a:tr>
              <a:tr h="762231">
                <a:tc vMerge="1">
                  <a:txBody>
                    <a:bodyPr/>
                    <a:lstStyle/>
                    <a:p>
                      <a:endParaRPr lang="fr-FR"/>
                    </a:p>
                  </a:txBody>
                  <a:tcPr/>
                </a:tc>
                <a:tc>
                  <a:txBody>
                    <a:bodyPr/>
                    <a:lstStyle/>
                    <a:p>
                      <a:pPr>
                        <a:lnSpc>
                          <a:spcPct val="115000"/>
                        </a:lnSpc>
                        <a:spcAft>
                          <a:spcPts val="900"/>
                        </a:spcAft>
                      </a:pPr>
                      <a:r>
                        <a:rPr lang="fr-FR" sz="1600">
                          <a:solidFill>
                            <a:schemeClr val="tx1">
                              <a:lumMod val="75000"/>
                              <a:lumOff val="25000"/>
                            </a:schemeClr>
                          </a:solidFill>
                          <a:effectLst/>
                        </a:rPr>
                        <a:t>Matériel pédagogique adapté (outil informatique dans le cas d’une dysgraphie sévère par exemple) </a:t>
                      </a:r>
                      <a:endParaRPr lang="fr-FR"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1388" marR="117923" marT="95694" marB="9569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4292962826"/>
                  </a:ext>
                </a:extLst>
              </a:tr>
              <a:tr h="1551708">
                <a:tc vMerge="1">
                  <a:txBody>
                    <a:bodyPr/>
                    <a:lstStyle/>
                    <a:p>
                      <a:endParaRPr lang="fr-FR"/>
                    </a:p>
                  </a:txBody>
                  <a:tcPr/>
                </a:tc>
                <a:tc>
                  <a:txBody>
                    <a:bodyPr/>
                    <a:lstStyle/>
                    <a:p>
                      <a:pPr>
                        <a:lnSpc>
                          <a:spcPct val="115000"/>
                        </a:lnSpc>
                        <a:spcAft>
                          <a:spcPts val="900"/>
                        </a:spcAft>
                      </a:pPr>
                      <a:r>
                        <a:rPr lang="fr-FR" sz="1600" dirty="0">
                          <a:solidFill>
                            <a:schemeClr val="tx1">
                              <a:lumMod val="75000"/>
                              <a:lumOff val="25000"/>
                            </a:schemeClr>
                          </a:solidFill>
                          <a:effectLst/>
                        </a:rPr>
                        <a:t>Aide humaine : auxiliaire de vie scolaire (AVS) ou accompagnant d’élève en situation de handicap (AESH)</a:t>
                      </a:r>
                    </a:p>
                    <a:p>
                      <a:pPr>
                        <a:lnSpc>
                          <a:spcPct val="115000"/>
                        </a:lnSpc>
                        <a:spcAft>
                          <a:spcPts val="900"/>
                        </a:spcAft>
                      </a:pPr>
                      <a:r>
                        <a:rPr lang="fr-FR" sz="1600" dirty="0">
                          <a:solidFill>
                            <a:schemeClr val="tx1">
                              <a:lumMod val="75000"/>
                              <a:lumOff val="25000"/>
                            </a:schemeClr>
                          </a:solidFill>
                          <a:effectLst/>
                        </a:rPr>
                        <a:t>Pour guider les apprentissages, soulager dans certaines tâches, faciliter l’autonomie </a:t>
                      </a:r>
                    </a:p>
                    <a:p>
                      <a:pPr>
                        <a:lnSpc>
                          <a:spcPct val="115000"/>
                        </a:lnSpc>
                        <a:spcAft>
                          <a:spcPts val="900"/>
                        </a:spcAft>
                      </a:pPr>
                      <a:r>
                        <a:rPr lang="fr-FR" sz="1600" dirty="0">
                          <a:solidFill>
                            <a:schemeClr val="tx1">
                              <a:lumMod val="75000"/>
                              <a:lumOff val="25000"/>
                            </a:schemeClr>
                          </a:solidFill>
                          <a:effectLst/>
                        </a:rPr>
                        <a:t>Individuel ( pour un enfant) ou mutualisée</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1388" marR="117923" marT="95694" marB="95694">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57144636"/>
                  </a:ext>
                </a:extLst>
              </a:tr>
              <a:tr h="487110">
                <a:tc vMerge="1">
                  <a:txBody>
                    <a:bodyPr/>
                    <a:lstStyle/>
                    <a:p>
                      <a:endParaRPr lang="fr-FR"/>
                    </a:p>
                  </a:txBody>
                  <a:tcPr/>
                </a:tc>
                <a:tc>
                  <a:txBody>
                    <a:bodyPr/>
                    <a:lstStyle/>
                    <a:p>
                      <a:pPr>
                        <a:lnSpc>
                          <a:spcPct val="115000"/>
                        </a:lnSpc>
                        <a:spcAft>
                          <a:spcPts val="900"/>
                        </a:spcAft>
                      </a:pPr>
                      <a:r>
                        <a:rPr lang="fr-FR" sz="1600">
                          <a:solidFill>
                            <a:schemeClr val="tx1">
                              <a:lumMod val="75000"/>
                              <a:lumOff val="25000"/>
                            </a:schemeClr>
                          </a:solidFill>
                          <a:effectLst/>
                        </a:rPr>
                        <a:t>Aménagements (ex : dispense d’un enseignement), redoublements </a:t>
                      </a:r>
                      <a:endParaRPr lang="fr-FR" sz="16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1388" marR="117923" marT="95694" marB="95694">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363967364"/>
                  </a:ext>
                </a:extLst>
              </a:tr>
              <a:tr h="1276587">
                <a:tc vMerge="1">
                  <a:txBody>
                    <a:bodyPr/>
                    <a:lstStyle/>
                    <a:p>
                      <a:endParaRPr lang="fr-FR"/>
                    </a:p>
                  </a:txBody>
                  <a:tcPr/>
                </a:tc>
                <a:tc>
                  <a:txBody>
                    <a:bodyPr/>
                    <a:lstStyle/>
                    <a:p>
                      <a:pPr>
                        <a:lnSpc>
                          <a:spcPct val="115000"/>
                        </a:lnSpc>
                        <a:spcAft>
                          <a:spcPts val="900"/>
                        </a:spcAft>
                      </a:pPr>
                      <a:r>
                        <a:rPr lang="fr-FR" sz="1600" dirty="0">
                          <a:solidFill>
                            <a:schemeClr val="tx1">
                              <a:lumMod val="75000"/>
                              <a:lumOff val="25000"/>
                            </a:schemeClr>
                          </a:solidFill>
                          <a:effectLst/>
                        </a:rPr>
                        <a:t>Si insuffisant :</a:t>
                      </a:r>
                    </a:p>
                    <a:p>
                      <a:pPr>
                        <a:lnSpc>
                          <a:spcPct val="115000"/>
                        </a:lnSpc>
                        <a:spcAft>
                          <a:spcPts val="900"/>
                        </a:spcAft>
                      </a:pPr>
                      <a:r>
                        <a:rPr lang="fr-FR" sz="1600" dirty="0">
                          <a:solidFill>
                            <a:schemeClr val="tx1">
                              <a:lumMod val="75000"/>
                              <a:lumOff val="25000"/>
                            </a:schemeClr>
                          </a:solidFill>
                          <a:effectLst/>
                        </a:rPr>
                        <a:t>Orientation vers une scolarité spécialisée UEM / ULIS </a:t>
                      </a:r>
                    </a:p>
                    <a:p>
                      <a:pPr>
                        <a:lnSpc>
                          <a:spcPct val="115000"/>
                        </a:lnSpc>
                        <a:spcAft>
                          <a:spcPts val="900"/>
                        </a:spcAft>
                      </a:pPr>
                      <a:r>
                        <a:rPr lang="fr-FR" sz="1600" dirty="0">
                          <a:solidFill>
                            <a:schemeClr val="tx1">
                              <a:lumMod val="75000"/>
                              <a:lumOff val="25000"/>
                            </a:schemeClr>
                          </a:solidFill>
                          <a:effectLst/>
                        </a:rPr>
                        <a:t>Quand handicap intellectuel :IME </a:t>
                      </a:r>
                      <a:endParaRPr lang="fr-FR" sz="16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91388" marR="117923" marT="95694" marB="95694">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EDC"/>
                      </a:solidFill>
                      <a:prstDash val="solid"/>
                    </a:lnB>
                    <a:noFill/>
                  </a:tcPr>
                </a:tc>
                <a:extLst>
                  <a:ext uri="{0D108BD9-81ED-4DB2-BD59-A6C34878D82A}">
                    <a16:rowId xmlns:a16="http://schemas.microsoft.com/office/drawing/2014/main" val="1437141865"/>
                  </a:ext>
                </a:extLst>
              </a:tr>
            </a:tbl>
          </a:graphicData>
        </a:graphic>
      </p:graphicFrame>
    </p:spTree>
    <p:extLst>
      <p:ext uri="{BB962C8B-B14F-4D97-AF65-F5344CB8AC3E}">
        <p14:creationId xmlns:p14="http://schemas.microsoft.com/office/powerpoint/2010/main" val="4020070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2550BE34-C2B8-49B8-8519-67A8CAD51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4015E1C-FF02-464C-A8D3-3B7D08E2A55B}"/>
              </a:ext>
            </a:extLst>
          </p:cNvPr>
          <p:cNvSpPr>
            <a:spLocks noGrp="1"/>
          </p:cNvSpPr>
          <p:nvPr>
            <p:ph type="title"/>
          </p:nvPr>
        </p:nvSpPr>
        <p:spPr>
          <a:xfrm>
            <a:off x="1046746" y="586822"/>
            <a:ext cx="3560252" cy="1645920"/>
          </a:xfrm>
        </p:spPr>
        <p:txBody>
          <a:bodyPr>
            <a:normAutofit/>
          </a:bodyPr>
          <a:lstStyle/>
          <a:p>
            <a:r>
              <a:rPr lang="fr-FR" sz="2700" dirty="0"/>
              <a:t>Parcours de vie et Aider les parents à accompagner leur enfant</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Espace réservé du contenu 2">
            <a:extLst>
              <a:ext uri="{FF2B5EF4-FFF2-40B4-BE49-F238E27FC236}">
                <a16:creationId xmlns:a16="http://schemas.microsoft.com/office/drawing/2014/main" id="{608FBBF9-BA7F-7B4D-A96D-16E48A5E89A7}"/>
              </a:ext>
            </a:extLst>
          </p:cNvPr>
          <p:cNvSpPr>
            <a:spLocks noGrp="1"/>
          </p:cNvSpPr>
          <p:nvPr>
            <p:ph idx="1"/>
          </p:nvPr>
        </p:nvSpPr>
        <p:spPr>
          <a:xfrm>
            <a:off x="5351164" y="586822"/>
            <a:ext cx="6002636" cy="1645920"/>
          </a:xfrm>
        </p:spPr>
        <p:txBody>
          <a:bodyPr anchor="ctr">
            <a:normAutofit/>
          </a:bodyPr>
          <a:lstStyle/>
          <a:p>
            <a:endParaRPr lang="fr-FR" sz="1800"/>
          </a:p>
        </p:txBody>
      </p:sp>
      <p:sp>
        <p:nvSpPr>
          <p:cNvPr id="4" name="Espace réservé du pied de page 3">
            <a:extLst>
              <a:ext uri="{FF2B5EF4-FFF2-40B4-BE49-F238E27FC236}">
                <a16:creationId xmlns:a16="http://schemas.microsoft.com/office/drawing/2014/main" id="{8BA919EC-4A86-554B-8876-DB25D84F535F}"/>
              </a:ext>
            </a:extLst>
          </p:cNvPr>
          <p:cNvSpPr>
            <a:spLocks noGrp="1"/>
          </p:cNvSpPr>
          <p:nvPr>
            <p:ph type="ftr" sz="quarter" idx="11"/>
          </p:nvPr>
        </p:nvSpPr>
        <p:spPr>
          <a:xfrm>
            <a:off x="4038600" y="6356350"/>
            <a:ext cx="4114800" cy="365125"/>
          </a:xfrm>
        </p:spPr>
        <p:txBody>
          <a:bodyPr>
            <a:normAutofit/>
          </a:bodyPr>
          <a:lstStyle/>
          <a:p>
            <a:endParaRPr lang="fr-FR">
              <a:solidFill>
                <a:schemeClr val="tx1">
                  <a:lumMod val="50000"/>
                  <a:lumOff val="50000"/>
                </a:schemeClr>
              </a:solidFill>
            </a:endParaRPr>
          </a:p>
        </p:txBody>
      </p:sp>
      <p:graphicFrame>
        <p:nvGraphicFramePr>
          <p:cNvPr id="5" name="Tableau 4">
            <a:extLst>
              <a:ext uri="{FF2B5EF4-FFF2-40B4-BE49-F238E27FC236}">
                <a16:creationId xmlns:a16="http://schemas.microsoft.com/office/drawing/2014/main" id="{1AF4908C-D8ED-1C44-BFBE-F8C4672519A6}"/>
              </a:ext>
            </a:extLst>
          </p:cNvPr>
          <p:cNvGraphicFramePr>
            <a:graphicFrameLocks noGrp="1"/>
          </p:cNvGraphicFramePr>
          <p:nvPr>
            <p:extLst>
              <p:ext uri="{D42A27DB-BD31-4B8C-83A1-F6EECF244321}">
                <p14:modId xmlns:p14="http://schemas.microsoft.com/office/powerpoint/2010/main" val="3371863115"/>
              </p:ext>
            </p:extLst>
          </p:nvPr>
        </p:nvGraphicFramePr>
        <p:xfrm>
          <a:off x="557784" y="2827136"/>
          <a:ext cx="11164826" cy="3297707"/>
        </p:xfrm>
        <a:graphic>
          <a:graphicData uri="http://schemas.openxmlformats.org/drawingml/2006/table">
            <a:tbl>
              <a:tblPr firstRow="1" firstCol="1" bandRow="1">
                <a:tableStyleId>{3B4B98B0-60AC-42C2-AFA5-B58CD77FA1E5}</a:tableStyleId>
              </a:tblPr>
              <a:tblGrid>
                <a:gridCol w="2895208">
                  <a:extLst>
                    <a:ext uri="{9D8B030D-6E8A-4147-A177-3AD203B41FA5}">
                      <a16:colId xmlns:a16="http://schemas.microsoft.com/office/drawing/2014/main" val="4073524338"/>
                    </a:ext>
                  </a:extLst>
                </a:gridCol>
                <a:gridCol w="4910806">
                  <a:extLst>
                    <a:ext uri="{9D8B030D-6E8A-4147-A177-3AD203B41FA5}">
                      <a16:colId xmlns:a16="http://schemas.microsoft.com/office/drawing/2014/main" val="3227184415"/>
                    </a:ext>
                  </a:extLst>
                </a:gridCol>
                <a:gridCol w="1803655">
                  <a:extLst>
                    <a:ext uri="{9D8B030D-6E8A-4147-A177-3AD203B41FA5}">
                      <a16:colId xmlns:a16="http://schemas.microsoft.com/office/drawing/2014/main" val="3936267565"/>
                    </a:ext>
                  </a:extLst>
                </a:gridCol>
                <a:gridCol w="1555157">
                  <a:extLst>
                    <a:ext uri="{9D8B030D-6E8A-4147-A177-3AD203B41FA5}">
                      <a16:colId xmlns:a16="http://schemas.microsoft.com/office/drawing/2014/main" val="164209634"/>
                    </a:ext>
                  </a:extLst>
                </a:gridCol>
              </a:tblGrid>
              <a:tr h="231196">
                <a:tc>
                  <a:txBody>
                    <a:bodyPr/>
                    <a:lstStyle/>
                    <a:p>
                      <a:pPr>
                        <a:lnSpc>
                          <a:spcPct val="114000"/>
                        </a:lnSpc>
                        <a:spcAft>
                          <a:spcPts val="900"/>
                        </a:spcAft>
                      </a:pPr>
                      <a:r>
                        <a:rPr lang="fr-FR" sz="1200">
                          <a:effectLst/>
                        </a:rPr>
                        <a:t>Type d’aide financière ou sociale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Conditions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Via </a:t>
                      </a:r>
                    </a:p>
                  </a:txBody>
                  <a:tcPr marL="61350" marR="61350" marT="0" marB="0"/>
                </a:tc>
                <a:extLst>
                  <a:ext uri="{0D108BD9-81ED-4DB2-BD59-A6C34878D82A}">
                    <a16:rowId xmlns:a16="http://schemas.microsoft.com/office/drawing/2014/main" val="692037810"/>
                  </a:ext>
                </a:extLst>
              </a:tr>
              <a:tr h="1233142">
                <a:tc>
                  <a:txBody>
                    <a:bodyPr/>
                    <a:lstStyle/>
                    <a:p>
                      <a:pPr>
                        <a:lnSpc>
                          <a:spcPct val="114000"/>
                        </a:lnSpc>
                        <a:spcAft>
                          <a:spcPts val="900"/>
                        </a:spcAft>
                      </a:pPr>
                      <a:r>
                        <a:rPr lang="fr-FR" sz="1200">
                          <a:effectLst/>
                        </a:rPr>
                        <a:t>ALD -Allocation longue durée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Exonération du ticket modérateur </a:t>
                      </a:r>
                    </a:p>
                    <a:p>
                      <a:pPr>
                        <a:lnSpc>
                          <a:spcPct val="114000"/>
                        </a:lnSpc>
                        <a:spcAft>
                          <a:spcPts val="900"/>
                        </a:spcAft>
                      </a:pPr>
                      <a:r>
                        <a:rPr lang="fr-FR" sz="1200">
                          <a:effectLst/>
                        </a:rPr>
                        <a:t>PEC 100% des frais de santé </a:t>
                      </a:r>
                    </a:p>
                    <a:p>
                      <a:pPr>
                        <a:lnSpc>
                          <a:spcPct val="114000"/>
                        </a:lnSpc>
                        <a:spcAft>
                          <a:spcPts val="900"/>
                        </a:spcAft>
                      </a:pPr>
                      <a:r>
                        <a:rPr lang="fr-FR" sz="1200">
                          <a:effectLst/>
                        </a:rPr>
                        <a:t>Frais de transports relatifs aux soins </a:t>
                      </a:r>
                    </a:p>
                    <a:p>
                      <a:pPr>
                        <a:lnSpc>
                          <a:spcPct val="114000"/>
                        </a:lnSpc>
                        <a:spcAft>
                          <a:spcPts val="900"/>
                        </a:spcAft>
                      </a:pPr>
                      <a:r>
                        <a:rPr lang="fr-FR" sz="1200">
                          <a:effectLst/>
                        </a:rPr>
                        <a:t>Aides techniques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Etre assuré social ou ayant droit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p>
                    <a:p>
                      <a:pPr>
                        <a:lnSpc>
                          <a:spcPct val="114000"/>
                        </a:lnSpc>
                        <a:spcAft>
                          <a:spcPts val="900"/>
                        </a:spcAft>
                      </a:pPr>
                      <a:r>
                        <a:rPr lang="fr-FR" sz="1200">
                          <a:effectLst/>
                        </a:rPr>
                        <a:t>CPAM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extLst>
                  <a:ext uri="{0D108BD9-81ED-4DB2-BD59-A6C34878D82A}">
                    <a16:rowId xmlns:a16="http://schemas.microsoft.com/office/drawing/2014/main" val="1146346501"/>
                  </a:ext>
                </a:extLst>
              </a:tr>
              <a:tr h="766628">
                <a:tc>
                  <a:txBody>
                    <a:bodyPr/>
                    <a:lstStyle/>
                    <a:p>
                      <a:pPr>
                        <a:lnSpc>
                          <a:spcPct val="114000"/>
                        </a:lnSpc>
                        <a:spcAft>
                          <a:spcPts val="900"/>
                        </a:spcAft>
                      </a:pPr>
                      <a:r>
                        <a:rPr lang="fr-FR" sz="1200">
                          <a:effectLst/>
                        </a:rPr>
                        <a:t>AEEH -Allocation d’éducation de l’enfant handicapé </a:t>
                      </a:r>
                    </a:p>
                    <a:p>
                      <a:pPr>
                        <a:lnSpc>
                          <a:spcPct val="114000"/>
                        </a:lnSpc>
                        <a:spcAft>
                          <a:spcPts val="900"/>
                        </a:spcAft>
                      </a:pPr>
                      <a:r>
                        <a:rPr lang="fr-FR" sz="1200">
                          <a:effectLst/>
                        </a:rPr>
                        <a:t>+/-complément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Aides dépenses pour handicap (ex : ergothérapie ou psychomotricité non remboursée ou psychologue ABA)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MDPH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extLst>
                  <a:ext uri="{0D108BD9-81ED-4DB2-BD59-A6C34878D82A}">
                    <a16:rowId xmlns:a16="http://schemas.microsoft.com/office/drawing/2014/main" val="3625243414"/>
                  </a:ext>
                </a:extLst>
              </a:tr>
              <a:tr h="231196">
                <a:tc>
                  <a:txBody>
                    <a:bodyPr/>
                    <a:lstStyle/>
                    <a:p>
                      <a:pPr>
                        <a:lnSpc>
                          <a:spcPct val="114000"/>
                        </a:lnSpc>
                        <a:spcAft>
                          <a:spcPts val="900"/>
                        </a:spcAft>
                      </a:pPr>
                      <a:r>
                        <a:rPr lang="fr-FR" sz="1200">
                          <a:effectLst/>
                        </a:rPr>
                        <a:t>Carte d’invalidité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Taux handicap sup 80%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MDPH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extLst>
                  <a:ext uri="{0D108BD9-81ED-4DB2-BD59-A6C34878D82A}">
                    <a16:rowId xmlns:a16="http://schemas.microsoft.com/office/drawing/2014/main" val="3892699720"/>
                  </a:ext>
                </a:extLst>
              </a:tr>
              <a:tr h="835545">
                <a:tc>
                  <a:txBody>
                    <a:bodyPr/>
                    <a:lstStyle/>
                    <a:p>
                      <a:pPr>
                        <a:lnSpc>
                          <a:spcPct val="114000"/>
                        </a:lnSpc>
                        <a:spcAft>
                          <a:spcPts val="900"/>
                        </a:spcAft>
                      </a:pPr>
                      <a:r>
                        <a:rPr lang="fr-FR" sz="1200">
                          <a:effectLst/>
                        </a:rPr>
                        <a:t>AJPP -Allocation Jounalière de présence parentale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Congé payé de Présence parentale indispensable car soins contraignants au près d’un enfant avec maladie, handicap, ou victime d’un accident. Durée de 310 jours à prendre sur 3 ans ( temps partiel ou plein selon besoins)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a:effectLst/>
                        </a:rPr>
                        <a:t> </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tc>
                  <a:txBody>
                    <a:bodyPr/>
                    <a:lstStyle/>
                    <a:p>
                      <a:pPr>
                        <a:lnSpc>
                          <a:spcPct val="114000"/>
                        </a:lnSpc>
                        <a:spcAft>
                          <a:spcPts val="900"/>
                        </a:spcAft>
                      </a:pPr>
                      <a:r>
                        <a:rPr lang="fr-FR" sz="1200" dirty="0">
                          <a:effectLst/>
                        </a:rPr>
                        <a:t>Caisse d’Allocations Familiales.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1350" marR="61350" marT="0" marB="0"/>
                </a:tc>
                <a:extLst>
                  <a:ext uri="{0D108BD9-81ED-4DB2-BD59-A6C34878D82A}">
                    <a16:rowId xmlns:a16="http://schemas.microsoft.com/office/drawing/2014/main" val="3993965121"/>
                  </a:ext>
                </a:extLst>
              </a:tr>
            </a:tbl>
          </a:graphicData>
        </a:graphic>
      </p:graphicFrame>
    </p:spTree>
    <p:extLst>
      <p:ext uri="{BB962C8B-B14F-4D97-AF65-F5344CB8AC3E}">
        <p14:creationId xmlns:p14="http://schemas.microsoft.com/office/powerpoint/2010/main" val="4070623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53204C-370E-6044-A57E-B7A782D65E94}"/>
              </a:ext>
            </a:extLst>
          </p:cNvPr>
          <p:cNvSpPr>
            <a:spLocks noGrp="1"/>
          </p:cNvSpPr>
          <p:nvPr>
            <p:ph type="title"/>
          </p:nvPr>
        </p:nvSpPr>
        <p:spPr/>
        <p:txBody>
          <a:bodyPr/>
          <a:lstStyle/>
          <a:p>
            <a:r>
              <a:rPr lang="fr-FR" dirty="0"/>
              <a:t>Accompagner les AESH à accueillir les enfants avec autisme </a:t>
            </a:r>
          </a:p>
        </p:txBody>
      </p:sp>
      <p:sp>
        <p:nvSpPr>
          <p:cNvPr id="3" name="Espace réservé du contenu 2">
            <a:extLst>
              <a:ext uri="{FF2B5EF4-FFF2-40B4-BE49-F238E27FC236}">
                <a16:creationId xmlns:a16="http://schemas.microsoft.com/office/drawing/2014/main" id="{9DCC0A9C-BB2F-6945-9721-13A723A720EB}"/>
              </a:ext>
            </a:extLst>
          </p:cNvPr>
          <p:cNvSpPr>
            <a:spLocks noGrp="1"/>
          </p:cNvSpPr>
          <p:nvPr>
            <p:ph idx="1"/>
          </p:nvPr>
        </p:nvSpPr>
        <p:spPr/>
        <p:txBody>
          <a:bodyPr/>
          <a:lstStyle/>
          <a:p>
            <a:r>
              <a:rPr lang="fr-FR" dirty="0"/>
              <a:t>Accompagnants d’Elèves en Situation de Handicap  (AESH)</a:t>
            </a:r>
          </a:p>
          <a:p>
            <a:r>
              <a:rPr lang="fr-FR" dirty="0"/>
              <a:t>Implication de l’ensemble des partenaires </a:t>
            </a:r>
          </a:p>
          <a:p>
            <a:r>
              <a:rPr lang="fr-FR" dirty="0"/>
              <a:t>Pour en savoir plus </a:t>
            </a:r>
            <a:r>
              <a:rPr lang="fr-FR" dirty="0" err="1"/>
              <a:t>cf</a:t>
            </a:r>
            <a:r>
              <a:rPr lang="fr-FR" dirty="0"/>
              <a:t> e-learning sur l’association pour avoir quelques idées sur comment accompagner un enfant avec autisme à l’école ou en milieu extra-scolaire. </a:t>
            </a:r>
          </a:p>
          <a:p>
            <a:pPr marL="0" indent="0">
              <a:buNone/>
            </a:pPr>
            <a:endParaRPr lang="fr-FR" dirty="0"/>
          </a:p>
          <a:p>
            <a:pPr marL="0" indent="0">
              <a:buNone/>
            </a:pPr>
            <a:r>
              <a:rPr lang="fr-FR" dirty="0"/>
              <a:t>                                     https://</a:t>
            </a:r>
            <a:r>
              <a:rPr lang="fr-FR" dirty="0" err="1"/>
              <a:t>bleunetwork.fr</a:t>
            </a:r>
            <a:endParaRPr lang="fr-FR" dirty="0"/>
          </a:p>
          <a:p>
            <a:endParaRPr lang="fr-FR" dirty="0"/>
          </a:p>
        </p:txBody>
      </p:sp>
      <p:sp>
        <p:nvSpPr>
          <p:cNvPr id="4" name="Espace réservé du pied de page 3">
            <a:extLst>
              <a:ext uri="{FF2B5EF4-FFF2-40B4-BE49-F238E27FC236}">
                <a16:creationId xmlns:a16="http://schemas.microsoft.com/office/drawing/2014/main" id="{54304BAD-5A1B-D240-B63D-5AF1121CB023}"/>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7385924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E97595C3-CA48-6D4A-A4B1-EC88A5B74809}"/>
              </a:ext>
            </a:extLst>
          </p:cNvPr>
          <p:cNvSpPr>
            <a:spLocks noGrp="1"/>
          </p:cNvSpPr>
          <p:nvPr>
            <p:ph type="title"/>
          </p:nvPr>
        </p:nvSpPr>
        <p:spPr/>
        <p:txBody>
          <a:bodyPr/>
          <a:lstStyle/>
          <a:p>
            <a:r>
              <a:rPr lang="fr-FR" dirty="0"/>
              <a:t>Quelques parcours en santé mentale chez l’enfant</a:t>
            </a:r>
          </a:p>
        </p:txBody>
      </p:sp>
      <p:sp>
        <p:nvSpPr>
          <p:cNvPr id="6" name="Espace réservé du texte 5">
            <a:extLst>
              <a:ext uri="{FF2B5EF4-FFF2-40B4-BE49-F238E27FC236}">
                <a16:creationId xmlns:a16="http://schemas.microsoft.com/office/drawing/2014/main" id="{F4042FD8-98C1-8548-801D-92BC54FC1F83}"/>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34BBF567-EA88-C44B-830C-7256A672D20E}"/>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72458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00B8D-31A4-7548-BD8D-8B19FE33CF25}"/>
              </a:ext>
            </a:extLst>
          </p:cNvPr>
          <p:cNvSpPr>
            <a:spLocks noGrp="1"/>
          </p:cNvSpPr>
          <p:nvPr>
            <p:ph type="title"/>
          </p:nvPr>
        </p:nvSpPr>
        <p:spPr/>
        <p:txBody>
          <a:bodyPr/>
          <a:lstStyle/>
          <a:p>
            <a:r>
              <a:rPr lang="fr-FR" dirty="0"/>
              <a:t>Toma 2,5 ans (1/3) </a:t>
            </a:r>
          </a:p>
        </p:txBody>
      </p:sp>
      <p:sp>
        <p:nvSpPr>
          <p:cNvPr id="3" name="Espace réservé du contenu 2">
            <a:extLst>
              <a:ext uri="{FF2B5EF4-FFF2-40B4-BE49-F238E27FC236}">
                <a16:creationId xmlns:a16="http://schemas.microsoft.com/office/drawing/2014/main" id="{757BCDE7-1EB4-9C40-9BF9-1686DC731A95}"/>
              </a:ext>
            </a:extLst>
          </p:cNvPr>
          <p:cNvSpPr>
            <a:spLocks noGrp="1"/>
          </p:cNvSpPr>
          <p:nvPr>
            <p:ph idx="1"/>
          </p:nvPr>
        </p:nvSpPr>
        <p:spPr/>
        <p:txBody>
          <a:bodyPr/>
          <a:lstStyle/>
          <a:p>
            <a:r>
              <a:rPr lang="fr-FR" dirty="0"/>
              <a:t>Absence de langage</a:t>
            </a:r>
          </a:p>
          <a:p>
            <a:r>
              <a:rPr lang="fr-FR" dirty="0"/>
              <a:t>Bilinguisme familial</a:t>
            </a:r>
          </a:p>
          <a:p>
            <a:pPr>
              <a:buFont typeface="Wingdings" pitchFamily="2" charset="2"/>
              <a:buChar char="Ø"/>
            </a:pPr>
            <a:r>
              <a:rPr lang="fr-FR" dirty="0"/>
              <a:t>Educatrice de jeune enfant spécialisée à la crèche : Suspicion de trouble </a:t>
            </a:r>
            <a:r>
              <a:rPr lang="fr-FR" dirty="0" err="1"/>
              <a:t>neurodéveloppemental</a:t>
            </a:r>
            <a:r>
              <a:rPr lang="fr-FR" dirty="0"/>
              <a:t> de type autisme</a:t>
            </a:r>
          </a:p>
          <a:p>
            <a:pPr>
              <a:buFont typeface="Wingdings" pitchFamily="2" charset="2"/>
              <a:buChar char="Ø"/>
            </a:pPr>
            <a:r>
              <a:rPr lang="fr-FR" dirty="0"/>
              <a:t> Médecin de famille </a:t>
            </a:r>
          </a:p>
          <a:p>
            <a:pPr marL="0" indent="0">
              <a:buNone/>
            </a:pPr>
            <a:r>
              <a:rPr lang="fr-FR" sz="2000" dirty="0"/>
              <a:t>Evaluation clinique et du développement</a:t>
            </a:r>
          </a:p>
          <a:p>
            <a:pPr marL="0" indent="0">
              <a:buNone/>
            </a:pPr>
            <a:r>
              <a:rPr lang="fr-FR" sz="2000" dirty="0"/>
              <a:t>Annonce risque de trouble </a:t>
            </a:r>
            <a:r>
              <a:rPr lang="fr-FR" sz="2000" dirty="0" err="1"/>
              <a:t>neurodéveloppement</a:t>
            </a:r>
            <a:endParaRPr lang="fr-FR" sz="2000" dirty="0"/>
          </a:p>
        </p:txBody>
      </p:sp>
      <p:sp>
        <p:nvSpPr>
          <p:cNvPr id="4" name="Espace réservé du pied de page 3">
            <a:extLst>
              <a:ext uri="{FF2B5EF4-FFF2-40B4-BE49-F238E27FC236}">
                <a16:creationId xmlns:a16="http://schemas.microsoft.com/office/drawing/2014/main" id="{BDED1862-A4C4-354B-A452-0F5BE317AC45}"/>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92540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3C4FA9-9149-B34B-BD01-5BE9FF96B058}"/>
              </a:ext>
            </a:extLst>
          </p:cNvPr>
          <p:cNvSpPr>
            <a:spLocks noGrp="1"/>
          </p:cNvSpPr>
          <p:nvPr>
            <p:ph type="title"/>
          </p:nvPr>
        </p:nvSpPr>
        <p:spPr/>
        <p:txBody>
          <a:bodyPr/>
          <a:lstStyle/>
          <a:p>
            <a:r>
              <a:rPr lang="fr-FR" dirty="0"/>
              <a:t>Toma 2,5 (2/3)</a:t>
            </a:r>
          </a:p>
        </p:txBody>
      </p:sp>
      <p:sp>
        <p:nvSpPr>
          <p:cNvPr id="3" name="Espace réservé du contenu 2">
            <a:extLst>
              <a:ext uri="{FF2B5EF4-FFF2-40B4-BE49-F238E27FC236}">
                <a16:creationId xmlns:a16="http://schemas.microsoft.com/office/drawing/2014/main" id="{C229FA8C-35C5-1E45-AD47-5D0F7AE10418}"/>
              </a:ext>
            </a:extLst>
          </p:cNvPr>
          <p:cNvSpPr>
            <a:spLocks noGrp="1"/>
          </p:cNvSpPr>
          <p:nvPr>
            <p:ph idx="1"/>
          </p:nvPr>
        </p:nvSpPr>
        <p:spPr/>
        <p:txBody>
          <a:bodyPr/>
          <a:lstStyle/>
          <a:p>
            <a:pPr>
              <a:buFont typeface="Wingdings" pitchFamily="2" charset="2"/>
              <a:buChar char="Ø"/>
            </a:pPr>
            <a:r>
              <a:rPr lang="fr-FR" dirty="0"/>
              <a:t> Plateforme de coordination et d’orientation (PCO) pour 1 an</a:t>
            </a:r>
          </a:p>
          <a:p>
            <a:pPr marL="0" indent="0">
              <a:buNone/>
            </a:pPr>
            <a:r>
              <a:rPr lang="fr-FR" dirty="0"/>
              <a:t>Evaluation, diagnostic et intervention précoce en s’appuyant sur soins en ambulatoires, ou structures sanitaire ou médico-social </a:t>
            </a:r>
          </a:p>
          <a:p>
            <a:pPr marL="0" indent="0">
              <a:buNone/>
            </a:pPr>
            <a:r>
              <a:rPr lang="fr-FR" dirty="0"/>
              <a:t>Dossier MDPH pour accompagnement après 1 an:</a:t>
            </a:r>
          </a:p>
          <a:p>
            <a:pPr marL="0" indent="0">
              <a:buNone/>
            </a:pPr>
            <a:r>
              <a:rPr lang="fr-FR" dirty="0"/>
              <a:t>-Aides humaines ( AESH à l’école)</a:t>
            </a:r>
          </a:p>
          <a:p>
            <a:pPr marL="0" indent="0">
              <a:buNone/>
            </a:pPr>
            <a:r>
              <a:rPr lang="fr-FR" dirty="0"/>
              <a:t>-Aides financières (Allocation Education Enfant Handicapé AEEH +/-Complément )</a:t>
            </a:r>
          </a:p>
          <a:p>
            <a:pPr marL="0" indent="0">
              <a:buNone/>
            </a:pPr>
            <a:r>
              <a:rPr lang="fr-FR" dirty="0"/>
              <a:t>-Aides autres (carte d’invalidité)</a:t>
            </a:r>
          </a:p>
        </p:txBody>
      </p:sp>
      <p:sp>
        <p:nvSpPr>
          <p:cNvPr id="4" name="Espace réservé du pied de page 3">
            <a:extLst>
              <a:ext uri="{FF2B5EF4-FFF2-40B4-BE49-F238E27FC236}">
                <a16:creationId xmlns:a16="http://schemas.microsoft.com/office/drawing/2014/main" id="{C7911019-092E-C44B-94B5-ADA43049D037}"/>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97981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994A7-8D64-094F-B7CE-3288EE095534}"/>
              </a:ext>
            </a:extLst>
          </p:cNvPr>
          <p:cNvSpPr>
            <a:spLocks noGrp="1"/>
          </p:cNvSpPr>
          <p:nvPr>
            <p:ph type="title"/>
          </p:nvPr>
        </p:nvSpPr>
        <p:spPr/>
        <p:txBody>
          <a:bodyPr/>
          <a:lstStyle/>
          <a:p>
            <a:r>
              <a:rPr lang="fr-FR" dirty="0"/>
              <a:t>Généralités sur le financement du système de santé français </a:t>
            </a:r>
          </a:p>
        </p:txBody>
      </p:sp>
      <p:sp>
        <p:nvSpPr>
          <p:cNvPr id="3" name="Espace réservé du contenu 2">
            <a:extLst>
              <a:ext uri="{FF2B5EF4-FFF2-40B4-BE49-F238E27FC236}">
                <a16:creationId xmlns:a16="http://schemas.microsoft.com/office/drawing/2014/main" id="{BB38898C-E7D3-AE4B-8CCF-CA35C6A2C696}"/>
              </a:ext>
            </a:extLst>
          </p:cNvPr>
          <p:cNvSpPr>
            <a:spLocks noGrp="1"/>
          </p:cNvSpPr>
          <p:nvPr>
            <p:ph idx="1"/>
          </p:nvPr>
        </p:nvSpPr>
        <p:spPr/>
        <p:txBody>
          <a:bodyPr>
            <a:normAutofit/>
          </a:bodyPr>
          <a:lstStyle/>
          <a:p>
            <a:endParaRPr lang="fr-FR" dirty="0"/>
          </a:p>
        </p:txBody>
      </p:sp>
      <p:sp>
        <p:nvSpPr>
          <p:cNvPr id="4" name="Espace réservé du pied de page 3">
            <a:extLst>
              <a:ext uri="{FF2B5EF4-FFF2-40B4-BE49-F238E27FC236}">
                <a16:creationId xmlns:a16="http://schemas.microsoft.com/office/drawing/2014/main" id="{BFC56423-2831-4A48-A719-2609125945B3}"/>
              </a:ext>
            </a:extLst>
          </p:cNvPr>
          <p:cNvSpPr>
            <a:spLocks noGrp="1"/>
          </p:cNvSpPr>
          <p:nvPr>
            <p:ph type="ftr" sz="quarter" idx="11"/>
          </p:nvPr>
        </p:nvSpPr>
        <p:spPr/>
        <p:txBody>
          <a:bodyPr/>
          <a:lstStyle/>
          <a:p>
            <a:r>
              <a:rPr lang="fr-FR" dirty="0"/>
              <a:t>https://</a:t>
            </a:r>
            <a:r>
              <a:rPr lang="fr-FR" dirty="0" err="1"/>
              <a:t>solidarites-sante.gouv.fr</a:t>
            </a:r>
            <a:r>
              <a:rPr lang="fr-FR" dirty="0"/>
              <a:t>/</a:t>
            </a:r>
            <a:r>
              <a:rPr lang="fr-FR" dirty="0" err="1"/>
              <a:t>systeme</a:t>
            </a:r>
            <a:r>
              <a:rPr lang="fr-FR" dirty="0"/>
              <a:t>-de-sante-et-</a:t>
            </a:r>
            <a:r>
              <a:rPr lang="fr-FR" dirty="0" err="1"/>
              <a:t>medico</a:t>
            </a:r>
            <a:r>
              <a:rPr lang="fr-FR" dirty="0"/>
              <a:t>-social/</a:t>
            </a:r>
            <a:r>
              <a:rPr lang="fr-FR" dirty="0" err="1"/>
              <a:t>systeme</a:t>
            </a:r>
            <a:r>
              <a:rPr lang="fr-FR" dirty="0"/>
              <a:t>-de-sante-et-</a:t>
            </a:r>
            <a:r>
              <a:rPr lang="fr-FR" dirty="0" err="1"/>
              <a:t>medico</a:t>
            </a:r>
            <a:r>
              <a:rPr lang="fr-FR" dirty="0"/>
              <a:t>-social/article/</a:t>
            </a:r>
            <a:r>
              <a:rPr lang="fr-FR" dirty="0" err="1"/>
              <a:t>systeme</a:t>
            </a:r>
            <a:r>
              <a:rPr lang="fr-FR" dirty="0"/>
              <a:t>-de-sante-</a:t>
            </a:r>
            <a:r>
              <a:rPr lang="fr-FR" dirty="0" err="1"/>
              <a:t>medico</a:t>
            </a:r>
            <a:r>
              <a:rPr lang="fr-FR" dirty="0"/>
              <a:t>-social-et-social</a:t>
            </a:r>
          </a:p>
        </p:txBody>
      </p:sp>
      <p:graphicFrame>
        <p:nvGraphicFramePr>
          <p:cNvPr id="5" name="Diagramme 4">
            <a:extLst>
              <a:ext uri="{FF2B5EF4-FFF2-40B4-BE49-F238E27FC236}">
                <a16:creationId xmlns:a16="http://schemas.microsoft.com/office/drawing/2014/main" id="{D422540A-E77B-1646-BE8E-2B784C2711BB}"/>
              </a:ext>
            </a:extLst>
          </p:cNvPr>
          <p:cNvGraphicFramePr/>
          <p:nvPr>
            <p:extLst>
              <p:ext uri="{D42A27DB-BD31-4B8C-83A1-F6EECF244321}">
                <p14:modId xmlns:p14="http://schemas.microsoft.com/office/powerpoint/2010/main" val="3440800765"/>
              </p:ext>
            </p:extLst>
          </p:nvPr>
        </p:nvGraphicFramePr>
        <p:xfrm>
          <a:off x="1059543" y="107420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70EA3037-61A5-8140-9DAC-4450D1253465}"/>
              </a:ext>
            </a:extLst>
          </p:cNvPr>
          <p:cNvSpPr/>
          <p:nvPr/>
        </p:nvSpPr>
        <p:spPr>
          <a:xfrm>
            <a:off x="9408886" y="4586514"/>
            <a:ext cx="1803400" cy="1436914"/>
          </a:xfrm>
          <a:prstGeom prst="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Assurance maladie </a:t>
            </a:r>
          </a:p>
        </p:txBody>
      </p:sp>
      <p:sp>
        <p:nvSpPr>
          <p:cNvPr id="7" name="Rectangle 6">
            <a:extLst>
              <a:ext uri="{FF2B5EF4-FFF2-40B4-BE49-F238E27FC236}">
                <a16:creationId xmlns:a16="http://schemas.microsoft.com/office/drawing/2014/main" id="{AAD114F8-622D-6945-82CC-DC9BA6FE722B}"/>
              </a:ext>
            </a:extLst>
          </p:cNvPr>
          <p:cNvSpPr/>
          <p:nvPr/>
        </p:nvSpPr>
        <p:spPr>
          <a:xfrm>
            <a:off x="8757556" y="3128887"/>
            <a:ext cx="2452915" cy="11030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Haute Autorité de Santé HAS </a:t>
            </a:r>
          </a:p>
          <a:p>
            <a:pPr algn="ctr"/>
            <a:r>
              <a:rPr lang="fr-FR" dirty="0"/>
              <a:t>Recommandations experts et usagers</a:t>
            </a:r>
          </a:p>
        </p:txBody>
      </p:sp>
      <p:sp>
        <p:nvSpPr>
          <p:cNvPr id="9" name="Rectangle 8">
            <a:extLst>
              <a:ext uri="{FF2B5EF4-FFF2-40B4-BE49-F238E27FC236}">
                <a16:creationId xmlns:a16="http://schemas.microsoft.com/office/drawing/2014/main" id="{7215BD7E-6356-DE40-9AA3-0DFB74ABF963}"/>
              </a:ext>
            </a:extLst>
          </p:cNvPr>
          <p:cNvSpPr/>
          <p:nvPr/>
        </p:nvSpPr>
        <p:spPr>
          <a:xfrm>
            <a:off x="2046514" y="3128887"/>
            <a:ext cx="2452915" cy="1210883"/>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Direction régionales de la jeunesse, des sports</a:t>
            </a:r>
            <a:r>
              <a:rPr lang="fr-FR" dirty="0">
                <a:solidFill>
                  <a:schemeClr val="bg1"/>
                </a:solidFill>
              </a:rPr>
              <a:t> et de la cohésion sociale</a:t>
            </a:r>
          </a:p>
        </p:txBody>
      </p:sp>
    </p:spTree>
    <p:extLst>
      <p:ext uri="{BB962C8B-B14F-4D97-AF65-F5344CB8AC3E}">
        <p14:creationId xmlns:p14="http://schemas.microsoft.com/office/powerpoint/2010/main" val="38971754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EA158-823F-0C4F-BF8C-CEEEC6B475CA}"/>
              </a:ext>
            </a:extLst>
          </p:cNvPr>
          <p:cNvSpPr>
            <a:spLocks noGrp="1"/>
          </p:cNvSpPr>
          <p:nvPr>
            <p:ph type="title"/>
          </p:nvPr>
        </p:nvSpPr>
        <p:spPr/>
        <p:txBody>
          <a:bodyPr/>
          <a:lstStyle/>
          <a:p>
            <a:r>
              <a:rPr lang="fr-FR" dirty="0"/>
              <a:t>Si PCO rencontre difficultés pour établir le diagnostic </a:t>
            </a:r>
          </a:p>
        </p:txBody>
      </p:sp>
      <p:sp>
        <p:nvSpPr>
          <p:cNvPr id="3" name="Espace réservé du contenu 2">
            <a:extLst>
              <a:ext uri="{FF2B5EF4-FFF2-40B4-BE49-F238E27FC236}">
                <a16:creationId xmlns:a16="http://schemas.microsoft.com/office/drawing/2014/main" id="{9F6AC708-B9FA-C649-96DA-6B8B47EFBDCE}"/>
              </a:ext>
            </a:extLst>
          </p:cNvPr>
          <p:cNvSpPr>
            <a:spLocks noGrp="1"/>
          </p:cNvSpPr>
          <p:nvPr>
            <p:ph idx="1"/>
          </p:nvPr>
        </p:nvSpPr>
        <p:spPr/>
        <p:txBody>
          <a:bodyPr/>
          <a:lstStyle/>
          <a:p>
            <a:pPr>
              <a:buFont typeface="Wingdings" pitchFamily="2" charset="2"/>
              <a:buChar char="Ø"/>
            </a:pPr>
            <a:r>
              <a:rPr lang="fr-FR" dirty="0"/>
              <a:t>Unité hospitalière d’évaluation spécifique </a:t>
            </a:r>
          </a:p>
          <a:p>
            <a:pPr>
              <a:buFont typeface="Wingdings" pitchFamily="2" charset="2"/>
              <a:buChar char="Ø"/>
            </a:pPr>
            <a:r>
              <a:rPr lang="fr-FR" dirty="0"/>
              <a:t>En lien avec le Centre Ressource Autisme CRA </a:t>
            </a:r>
          </a:p>
        </p:txBody>
      </p:sp>
      <p:sp>
        <p:nvSpPr>
          <p:cNvPr id="4" name="Espace réservé du pied de page 3">
            <a:extLst>
              <a:ext uri="{FF2B5EF4-FFF2-40B4-BE49-F238E27FC236}">
                <a16:creationId xmlns:a16="http://schemas.microsoft.com/office/drawing/2014/main" id="{74CE8A7F-C6E0-A640-A4B5-B01C004C6ECE}"/>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48227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F32619-5C33-1A48-94C3-D837DD08A5EE}"/>
              </a:ext>
            </a:extLst>
          </p:cNvPr>
          <p:cNvSpPr>
            <a:spLocks noGrp="1"/>
          </p:cNvSpPr>
          <p:nvPr>
            <p:ph type="title"/>
          </p:nvPr>
        </p:nvSpPr>
        <p:spPr/>
        <p:txBody>
          <a:bodyPr/>
          <a:lstStyle/>
          <a:p>
            <a:r>
              <a:rPr lang="fr-FR" dirty="0"/>
              <a:t>Toma 2,5 (3/3)</a:t>
            </a:r>
          </a:p>
        </p:txBody>
      </p:sp>
      <p:sp>
        <p:nvSpPr>
          <p:cNvPr id="3" name="Espace réservé du contenu 2">
            <a:extLst>
              <a:ext uri="{FF2B5EF4-FFF2-40B4-BE49-F238E27FC236}">
                <a16:creationId xmlns:a16="http://schemas.microsoft.com/office/drawing/2014/main" id="{13F041DD-35A7-F64A-8B9E-CAC39185D003}"/>
              </a:ext>
            </a:extLst>
          </p:cNvPr>
          <p:cNvSpPr>
            <a:spLocks noGrp="1"/>
          </p:cNvSpPr>
          <p:nvPr>
            <p:ph idx="1"/>
          </p:nvPr>
        </p:nvSpPr>
        <p:spPr/>
        <p:txBody>
          <a:bodyPr/>
          <a:lstStyle/>
          <a:p>
            <a:pPr>
              <a:buFont typeface="Wingdings" pitchFamily="2" charset="2"/>
              <a:buChar char="Ø"/>
            </a:pPr>
            <a:r>
              <a:rPr lang="fr-FR" dirty="0"/>
              <a:t>CAMSP Centre d’Action Médico-Social Précoce</a:t>
            </a:r>
          </a:p>
          <a:p>
            <a:pPr marL="0" indent="0">
              <a:buNone/>
            </a:pPr>
            <a:r>
              <a:rPr lang="fr-FR" dirty="0"/>
              <a:t>Diagnostic et intervention dans les troubles </a:t>
            </a:r>
            <a:r>
              <a:rPr lang="fr-FR" dirty="0" err="1"/>
              <a:t>neurodéveloppementaux</a:t>
            </a:r>
            <a:r>
              <a:rPr lang="fr-FR" dirty="0"/>
              <a:t> jusqu’à 6 ans </a:t>
            </a:r>
          </a:p>
          <a:p>
            <a:pPr marL="0" indent="0">
              <a:buNone/>
            </a:pPr>
            <a:r>
              <a:rPr lang="fr-FR" dirty="0"/>
              <a:t>Intervention pluridisciplinaire : orthophonistes, psychologues, éducateurs, psychomotriciens </a:t>
            </a:r>
          </a:p>
          <a:p>
            <a:pPr marL="0" indent="0">
              <a:buNone/>
            </a:pPr>
            <a:r>
              <a:rPr lang="fr-FR" dirty="0"/>
              <a:t>Financement Médico-social</a:t>
            </a:r>
          </a:p>
        </p:txBody>
      </p:sp>
      <p:sp>
        <p:nvSpPr>
          <p:cNvPr id="4" name="Espace réservé du pied de page 3">
            <a:extLst>
              <a:ext uri="{FF2B5EF4-FFF2-40B4-BE49-F238E27FC236}">
                <a16:creationId xmlns:a16="http://schemas.microsoft.com/office/drawing/2014/main" id="{0F274C21-87C8-224B-ADDA-D93211E2D30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54029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DD13BB-C27B-0C44-89A1-F97877A6E9D9}"/>
              </a:ext>
            </a:extLst>
          </p:cNvPr>
          <p:cNvSpPr>
            <a:spLocks noGrp="1"/>
          </p:cNvSpPr>
          <p:nvPr>
            <p:ph type="title"/>
          </p:nvPr>
        </p:nvSpPr>
        <p:spPr/>
        <p:txBody>
          <a:bodyPr/>
          <a:lstStyle/>
          <a:p>
            <a:r>
              <a:rPr lang="fr-FR" dirty="0"/>
              <a:t>Angélique 8,5 ans (1/3)</a:t>
            </a:r>
          </a:p>
        </p:txBody>
      </p:sp>
      <p:sp>
        <p:nvSpPr>
          <p:cNvPr id="3" name="Espace réservé du contenu 2">
            <a:extLst>
              <a:ext uri="{FF2B5EF4-FFF2-40B4-BE49-F238E27FC236}">
                <a16:creationId xmlns:a16="http://schemas.microsoft.com/office/drawing/2014/main" id="{8614C8FA-78BC-6A42-BC65-A3E901301C13}"/>
              </a:ext>
            </a:extLst>
          </p:cNvPr>
          <p:cNvSpPr>
            <a:spLocks noGrp="1"/>
          </p:cNvSpPr>
          <p:nvPr>
            <p:ph idx="1"/>
          </p:nvPr>
        </p:nvSpPr>
        <p:spPr/>
        <p:txBody>
          <a:bodyPr/>
          <a:lstStyle/>
          <a:p>
            <a:r>
              <a:rPr lang="fr-FR" dirty="0"/>
              <a:t> Trouble du spectre de l’autisme + Trouble de la coordination motrice ( dysgraphie et dyspraxie)</a:t>
            </a:r>
          </a:p>
          <a:p>
            <a:endParaRPr lang="fr-FR" dirty="0"/>
          </a:p>
          <a:p>
            <a:r>
              <a:rPr lang="fr-FR" dirty="0"/>
              <a:t>Scolarisation en CE2 </a:t>
            </a:r>
          </a:p>
          <a:p>
            <a:endParaRPr lang="fr-FR" dirty="0"/>
          </a:p>
          <a:p>
            <a:r>
              <a:rPr lang="fr-FR" dirty="0"/>
              <a:t>Rééducation ? Professionnels intervenants ? </a:t>
            </a:r>
          </a:p>
          <a:p>
            <a:endParaRPr lang="fr-FR" dirty="0"/>
          </a:p>
          <a:p>
            <a:r>
              <a:rPr lang="fr-FR" dirty="0"/>
              <a:t>Aides à l’école et pour compenser son handicap ? </a:t>
            </a:r>
          </a:p>
          <a:p>
            <a:endParaRPr lang="fr-FR" dirty="0"/>
          </a:p>
          <a:p>
            <a:endParaRPr lang="fr-FR" dirty="0"/>
          </a:p>
        </p:txBody>
      </p:sp>
      <p:sp>
        <p:nvSpPr>
          <p:cNvPr id="4" name="Espace réservé du pied de page 3">
            <a:extLst>
              <a:ext uri="{FF2B5EF4-FFF2-40B4-BE49-F238E27FC236}">
                <a16:creationId xmlns:a16="http://schemas.microsoft.com/office/drawing/2014/main" id="{732DFD87-0ED0-004D-B40A-26AD06665DFC}"/>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969452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9EDE1-7C7F-D340-B4A7-085AB709354D}"/>
              </a:ext>
            </a:extLst>
          </p:cNvPr>
          <p:cNvSpPr>
            <a:spLocks noGrp="1"/>
          </p:cNvSpPr>
          <p:nvPr>
            <p:ph type="title"/>
          </p:nvPr>
        </p:nvSpPr>
        <p:spPr/>
        <p:txBody>
          <a:bodyPr/>
          <a:lstStyle/>
          <a:p>
            <a:r>
              <a:rPr lang="fr-FR" dirty="0"/>
              <a:t>Angélique 8,5 ans (2/3)</a:t>
            </a:r>
          </a:p>
        </p:txBody>
      </p:sp>
      <p:sp>
        <p:nvSpPr>
          <p:cNvPr id="3" name="Espace réservé du contenu 2">
            <a:extLst>
              <a:ext uri="{FF2B5EF4-FFF2-40B4-BE49-F238E27FC236}">
                <a16:creationId xmlns:a16="http://schemas.microsoft.com/office/drawing/2014/main" id="{9EAFA36B-8CD3-F840-8CE9-17B24C0739DF}"/>
              </a:ext>
            </a:extLst>
          </p:cNvPr>
          <p:cNvSpPr>
            <a:spLocks noGrp="1"/>
          </p:cNvSpPr>
          <p:nvPr>
            <p:ph idx="1"/>
          </p:nvPr>
        </p:nvSpPr>
        <p:spPr/>
        <p:txBody>
          <a:bodyPr/>
          <a:lstStyle/>
          <a:p>
            <a:r>
              <a:rPr lang="fr-FR" dirty="0"/>
              <a:t>Rééducations et intervenants en libéral :</a:t>
            </a:r>
          </a:p>
          <a:p>
            <a:pPr marL="0" indent="0">
              <a:buNone/>
            </a:pPr>
            <a:r>
              <a:rPr lang="fr-FR" dirty="0"/>
              <a:t>-Orthophoniste 2 fois par semaine pour travailler la compréhension des expressions et sous-entendus (pragmatique du langage)</a:t>
            </a:r>
          </a:p>
          <a:p>
            <a:pPr marL="0" indent="0">
              <a:buNone/>
            </a:pPr>
            <a:r>
              <a:rPr lang="fr-FR" dirty="0"/>
              <a:t>-Ergothérapeute 1 fois par semaine </a:t>
            </a:r>
          </a:p>
          <a:p>
            <a:pPr marL="0" indent="0">
              <a:buNone/>
            </a:pPr>
            <a:r>
              <a:rPr lang="fr-FR" dirty="0"/>
              <a:t>-Orthoptie 5 séances </a:t>
            </a:r>
          </a:p>
          <a:p>
            <a:pPr marL="0" indent="0">
              <a:buNone/>
            </a:pPr>
            <a:r>
              <a:rPr lang="fr-FR" dirty="0"/>
              <a:t>1 fois par an médecin généraliste fait le certificat médical pour la MDPH </a:t>
            </a:r>
          </a:p>
          <a:p>
            <a:pPr marL="0" indent="0">
              <a:buNone/>
            </a:pPr>
            <a:endParaRPr lang="fr-FR" dirty="0"/>
          </a:p>
        </p:txBody>
      </p:sp>
      <p:sp>
        <p:nvSpPr>
          <p:cNvPr id="4" name="Espace réservé du pied de page 3">
            <a:extLst>
              <a:ext uri="{FF2B5EF4-FFF2-40B4-BE49-F238E27FC236}">
                <a16:creationId xmlns:a16="http://schemas.microsoft.com/office/drawing/2014/main" id="{BA92793A-EC2B-174A-BB81-7D8EA94C12AA}"/>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9163310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0690B-3E94-1642-9BE5-A5CB5D2E6C5C}"/>
              </a:ext>
            </a:extLst>
          </p:cNvPr>
          <p:cNvSpPr>
            <a:spLocks noGrp="1"/>
          </p:cNvSpPr>
          <p:nvPr>
            <p:ph type="title"/>
          </p:nvPr>
        </p:nvSpPr>
        <p:spPr/>
        <p:txBody>
          <a:bodyPr/>
          <a:lstStyle/>
          <a:p>
            <a:r>
              <a:rPr lang="fr-FR" dirty="0"/>
              <a:t>Angélique 8,5 ans (3/3)</a:t>
            </a:r>
          </a:p>
        </p:txBody>
      </p:sp>
      <p:sp>
        <p:nvSpPr>
          <p:cNvPr id="3" name="Espace réservé du contenu 2">
            <a:extLst>
              <a:ext uri="{FF2B5EF4-FFF2-40B4-BE49-F238E27FC236}">
                <a16:creationId xmlns:a16="http://schemas.microsoft.com/office/drawing/2014/main" id="{23936C12-9DC8-BB40-8B61-EBBDC2B4FD9C}"/>
              </a:ext>
            </a:extLst>
          </p:cNvPr>
          <p:cNvSpPr>
            <a:spLocks noGrp="1"/>
          </p:cNvSpPr>
          <p:nvPr>
            <p:ph idx="1"/>
          </p:nvPr>
        </p:nvSpPr>
        <p:spPr/>
        <p:txBody>
          <a:bodyPr/>
          <a:lstStyle/>
          <a:p>
            <a:r>
              <a:rPr lang="fr-FR" dirty="0"/>
              <a:t>Ou rééducation et intervenants sur SESSAD ( médico-social)</a:t>
            </a:r>
          </a:p>
          <a:p>
            <a:pPr marL="0" indent="0">
              <a:buNone/>
            </a:pPr>
            <a:r>
              <a:rPr lang="fr-FR" dirty="0"/>
              <a:t>Services d’Education Spéciale et de Soins A Domicile ( surtout à l’école) </a:t>
            </a:r>
          </a:p>
          <a:p>
            <a:pPr marL="0" indent="0">
              <a:buNone/>
            </a:pPr>
            <a:r>
              <a:rPr lang="fr-FR" dirty="0"/>
              <a:t>Même prise en charge mais coordonnée et évite déplacement des parents</a:t>
            </a:r>
          </a:p>
          <a:p>
            <a:pPr marL="0" indent="0">
              <a:buNone/>
            </a:pPr>
            <a:r>
              <a:rPr lang="fr-FR" dirty="0"/>
              <a:t> </a:t>
            </a:r>
          </a:p>
        </p:txBody>
      </p:sp>
      <p:sp>
        <p:nvSpPr>
          <p:cNvPr id="4" name="Espace réservé du pied de page 3">
            <a:extLst>
              <a:ext uri="{FF2B5EF4-FFF2-40B4-BE49-F238E27FC236}">
                <a16:creationId xmlns:a16="http://schemas.microsoft.com/office/drawing/2014/main" id="{7F84B0A4-BCDE-B748-AE97-0C08AD0B71F4}"/>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87766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0A5800-2404-3B4B-9DA9-2464E04FC594}"/>
              </a:ext>
            </a:extLst>
          </p:cNvPr>
          <p:cNvSpPr>
            <a:spLocks noGrp="1"/>
          </p:cNvSpPr>
          <p:nvPr>
            <p:ph type="title"/>
          </p:nvPr>
        </p:nvSpPr>
        <p:spPr/>
        <p:txBody>
          <a:bodyPr/>
          <a:lstStyle/>
          <a:p>
            <a:r>
              <a:rPr lang="fr-FR" dirty="0"/>
              <a:t>Angélique 8,5 ans : Aides à l’école et compensation du handicap </a:t>
            </a:r>
          </a:p>
        </p:txBody>
      </p:sp>
      <p:sp>
        <p:nvSpPr>
          <p:cNvPr id="3" name="Espace réservé du contenu 2">
            <a:extLst>
              <a:ext uri="{FF2B5EF4-FFF2-40B4-BE49-F238E27FC236}">
                <a16:creationId xmlns:a16="http://schemas.microsoft.com/office/drawing/2014/main" id="{0E5C539A-FA16-8D4E-9B3A-107BFAFD7727}"/>
              </a:ext>
            </a:extLst>
          </p:cNvPr>
          <p:cNvSpPr>
            <a:spLocks noGrp="1"/>
          </p:cNvSpPr>
          <p:nvPr>
            <p:ph idx="1"/>
          </p:nvPr>
        </p:nvSpPr>
        <p:spPr/>
        <p:txBody>
          <a:bodyPr/>
          <a:lstStyle/>
          <a:p>
            <a:r>
              <a:rPr lang="fr-FR" dirty="0"/>
              <a:t>Reconnaissance du handicap par MDPH</a:t>
            </a:r>
          </a:p>
          <a:p>
            <a:r>
              <a:rPr lang="fr-FR" dirty="0"/>
              <a:t>AEEH </a:t>
            </a:r>
          </a:p>
          <a:p>
            <a:r>
              <a:rPr lang="fr-FR" dirty="0"/>
              <a:t>AESH individuelle ou mutualisée </a:t>
            </a:r>
          </a:p>
          <a:p>
            <a:r>
              <a:rPr lang="fr-FR" dirty="0"/>
              <a:t>Ordinateur et logiciel pour éviter surcharge cognitive de l’écriture sur certains temps</a:t>
            </a:r>
          </a:p>
          <a:p>
            <a:endParaRPr lang="fr-FR" dirty="0"/>
          </a:p>
          <a:p>
            <a:endParaRPr lang="fr-FR" dirty="0"/>
          </a:p>
        </p:txBody>
      </p:sp>
      <p:sp>
        <p:nvSpPr>
          <p:cNvPr id="4" name="Espace réservé du pied de page 3">
            <a:extLst>
              <a:ext uri="{FF2B5EF4-FFF2-40B4-BE49-F238E27FC236}">
                <a16:creationId xmlns:a16="http://schemas.microsoft.com/office/drawing/2014/main" id="{24950221-D2CD-EB49-88E9-B91E519C9BA0}"/>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84782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BDB407-96EC-F14F-837D-BFB5AB5251B1}"/>
              </a:ext>
            </a:extLst>
          </p:cNvPr>
          <p:cNvSpPr>
            <a:spLocks noGrp="1"/>
          </p:cNvSpPr>
          <p:nvPr>
            <p:ph type="title"/>
          </p:nvPr>
        </p:nvSpPr>
        <p:spPr/>
        <p:txBody>
          <a:bodyPr/>
          <a:lstStyle/>
          <a:p>
            <a:r>
              <a:rPr lang="fr-FR" dirty="0"/>
              <a:t>George 8 ans</a:t>
            </a:r>
          </a:p>
        </p:txBody>
      </p:sp>
      <p:sp>
        <p:nvSpPr>
          <p:cNvPr id="3" name="Espace réservé du contenu 2">
            <a:extLst>
              <a:ext uri="{FF2B5EF4-FFF2-40B4-BE49-F238E27FC236}">
                <a16:creationId xmlns:a16="http://schemas.microsoft.com/office/drawing/2014/main" id="{1DC66F74-6186-A245-99F0-2C0CE9369BE5}"/>
              </a:ext>
            </a:extLst>
          </p:cNvPr>
          <p:cNvSpPr>
            <a:spLocks noGrp="1"/>
          </p:cNvSpPr>
          <p:nvPr>
            <p:ph idx="1"/>
          </p:nvPr>
        </p:nvSpPr>
        <p:spPr/>
        <p:txBody>
          <a:bodyPr/>
          <a:lstStyle/>
          <a:p>
            <a:r>
              <a:rPr lang="fr-FR" dirty="0"/>
              <a:t>Trouble du comportement majeur </a:t>
            </a:r>
          </a:p>
          <a:p>
            <a:r>
              <a:rPr lang="fr-FR" dirty="0"/>
              <a:t>Déficit d’attention avec hyperactivité sous traitement médicamenteux </a:t>
            </a:r>
          </a:p>
          <a:p>
            <a:r>
              <a:rPr lang="fr-FR" dirty="0"/>
              <a:t>Pas gérable en classe même avec AVS 18 heures par </a:t>
            </a:r>
            <a:r>
              <a:rPr lang="fr-FR" dirty="0" err="1"/>
              <a:t>sem</a:t>
            </a:r>
            <a:endParaRPr lang="fr-FR" dirty="0"/>
          </a:p>
          <a:p>
            <a:pPr marL="0" indent="0">
              <a:buNone/>
            </a:pPr>
            <a:endParaRPr lang="fr-FR" dirty="0"/>
          </a:p>
          <a:p>
            <a:pPr>
              <a:buFont typeface="Wingdings" pitchFamily="2" charset="2"/>
              <a:buChar char="Ø"/>
            </a:pPr>
            <a:r>
              <a:rPr lang="fr-FR" dirty="0"/>
              <a:t>ITTEP instituts thérapeutiques, éducatifs et pédagogiques</a:t>
            </a:r>
          </a:p>
          <a:p>
            <a:pPr marL="0" indent="0">
              <a:buNone/>
            </a:pPr>
            <a:r>
              <a:rPr lang="fr-FR" dirty="0"/>
              <a:t>Scolarisation avec renforcements éducateur moniteur et éducateur spécialisés</a:t>
            </a:r>
          </a:p>
          <a:p>
            <a:pPr marL="0" indent="0">
              <a:buNone/>
            </a:pPr>
            <a:endParaRPr lang="fr-FR" dirty="0"/>
          </a:p>
        </p:txBody>
      </p:sp>
      <p:sp>
        <p:nvSpPr>
          <p:cNvPr id="4" name="Espace réservé du pied de page 3">
            <a:extLst>
              <a:ext uri="{FF2B5EF4-FFF2-40B4-BE49-F238E27FC236}">
                <a16:creationId xmlns:a16="http://schemas.microsoft.com/office/drawing/2014/main" id="{7BB6B7B2-2FE1-5240-9C3E-DC8E1521C57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262365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5729D-5097-F541-88BC-A2D52C608CF4}"/>
              </a:ext>
            </a:extLst>
          </p:cNvPr>
          <p:cNvSpPr>
            <a:spLocks noGrp="1"/>
          </p:cNvSpPr>
          <p:nvPr>
            <p:ph type="title"/>
          </p:nvPr>
        </p:nvSpPr>
        <p:spPr/>
        <p:txBody>
          <a:bodyPr/>
          <a:lstStyle/>
          <a:p>
            <a:r>
              <a:rPr lang="fr-FR" dirty="0"/>
              <a:t>Edouard  9 ans </a:t>
            </a:r>
          </a:p>
        </p:txBody>
      </p:sp>
      <p:sp>
        <p:nvSpPr>
          <p:cNvPr id="3" name="Espace réservé du contenu 2">
            <a:extLst>
              <a:ext uri="{FF2B5EF4-FFF2-40B4-BE49-F238E27FC236}">
                <a16:creationId xmlns:a16="http://schemas.microsoft.com/office/drawing/2014/main" id="{5C1750E1-BDA6-594E-88FE-5F28AB48ABC1}"/>
              </a:ext>
            </a:extLst>
          </p:cNvPr>
          <p:cNvSpPr>
            <a:spLocks noGrp="1"/>
          </p:cNvSpPr>
          <p:nvPr>
            <p:ph idx="1"/>
          </p:nvPr>
        </p:nvSpPr>
        <p:spPr/>
        <p:txBody>
          <a:bodyPr/>
          <a:lstStyle/>
          <a:p>
            <a:r>
              <a:rPr lang="fr-FR" dirty="0"/>
              <a:t>Handicap intellectuel </a:t>
            </a:r>
          </a:p>
          <a:p>
            <a:r>
              <a:rPr lang="fr-FR" dirty="0"/>
              <a:t>De 4 à 9 ans :</a:t>
            </a:r>
          </a:p>
          <a:p>
            <a:pPr marL="0" indent="0">
              <a:buNone/>
            </a:pPr>
            <a:r>
              <a:rPr lang="fr-FR" dirty="0"/>
              <a:t>Prise en charge pluridisciplinaire </a:t>
            </a:r>
          </a:p>
          <a:p>
            <a:pPr marL="0" indent="0">
              <a:buNone/>
            </a:pPr>
            <a:r>
              <a:rPr lang="fr-FR" dirty="0"/>
              <a:t>Scolarisation en ULIS </a:t>
            </a:r>
          </a:p>
          <a:p>
            <a:pPr marL="0" indent="0">
              <a:buNone/>
            </a:pPr>
            <a:endParaRPr lang="fr-FR" dirty="0"/>
          </a:p>
          <a:p>
            <a:pPr>
              <a:buFont typeface="Wingdings" pitchFamily="2" charset="2"/>
              <a:buChar char="Ø"/>
            </a:pPr>
            <a:r>
              <a:rPr lang="fr-FR" b="1" dirty="0"/>
              <a:t>I</a:t>
            </a:r>
            <a:r>
              <a:rPr lang="fr-FR" dirty="0"/>
              <a:t>nstituts médico-éducatifs (IME)</a:t>
            </a:r>
          </a:p>
        </p:txBody>
      </p:sp>
      <p:sp>
        <p:nvSpPr>
          <p:cNvPr id="4" name="Espace réservé du pied de page 3">
            <a:extLst>
              <a:ext uri="{FF2B5EF4-FFF2-40B4-BE49-F238E27FC236}">
                <a16:creationId xmlns:a16="http://schemas.microsoft.com/office/drawing/2014/main" id="{B485A25C-9AA6-BC42-AF0D-6B09E4FC47A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87823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2BD54-FC30-3648-B89A-ECA987889597}"/>
              </a:ext>
            </a:extLst>
          </p:cNvPr>
          <p:cNvSpPr>
            <a:spLocks noGrp="1"/>
          </p:cNvSpPr>
          <p:nvPr>
            <p:ph type="title"/>
          </p:nvPr>
        </p:nvSpPr>
        <p:spPr/>
        <p:txBody>
          <a:bodyPr/>
          <a:lstStyle/>
          <a:p>
            <a:r>
              <a:rPr lang="fr-FR" dirty="0"/>
              <a:t>Stéphanie 8 ans </a:t>
            </a:r>
          </a:p>
        </p:txBody>
      </p:sp>
      <p:sp>
        <p:nvSpPr>
          <p:cNvPr id="3" name="Espace réservé du contenu 2">
            <a:extLst>
              <a:ext uri="{FF2B5EF4-FFF2-40B4-BE49-F238E27FC236}">
                <a16:creationId xmlns:a16="http://schemas.microsoft.com/office/drawing/2014/main" id="{B1F55917-833F-0146-BA3A-0103110BE4C1}"/>
              </a:ext>
            </a:extLst>
          </p:cNvPr>
          <p:cNvSpPr>
            <a:spLocks noGrp="1"/>
          </p:cNvSpPr>
          <p:nvPr>
            <p:ph idx="1"/>
          </p:nvPr>
        </p:nvSpPr>
        <p:spPr/>
        <p:txBody>
          <a:bodyPr/>
          <a:lstStyle/>
          <a:p>
            <a:r>
              <a:rPr lang="fr-FR" dirty="0"/>
              <a:t>Changement de comportement suite au divorce de ses parents</a:t>
            </a:r>
          </a:p>
          <a:p>
            <a:pPr>
              <a:buFont typeface="Wingdings" pitchFamily="2" charset="2"/>
              <a:buChar char="Ø"/>
            </a:pPr>
            <a:r>
              <a:rPr lang="fr-FR" dirty="0"/>
              <a:t>Médecin généraliste </a:t>
            </a:r>
          </a:p>
          <a:p>
            <a:pPr marL="0" indent="0">
              <a:buNone/>
            </a:pPr>
            <a:r>
              <a:rPr lang="fr-FR" sz="2000" dirty="0" err="1"/>
              <a:t>Réadressage</a:t>
            </a:r>
            <a:r>
              <a:rPr lang="fr-FR" sz="2000" dirty="0"/>
              <a:t> devant les troubles du sommeil et phobie scolaire </a:t>
            </a:r>
          </a:p>
          <a:p>
            <a:pPr>
              <a:buFont typeface="Wingdings" pitchFamily="2" charset="2"/>
              <a:buChar char="Ø"/>
            </a:pPr>
            <a:r>
              <a:rPr lang="fr-FR" dirty="0"/>
              <a:t>CMP pour enfants de son secteur</a:t>
            </a:r>
          </a:p>
          <a:p>
            <a:pPr marL="0" indent="0">
              <a:buNone/>
            </a:pPr>
            <a:r>
              <a:rPr lang="fr-FR" sz="2000" dirty="0"/>
              <a:t>Prise en charge pluridisciplinaire</a:t>
            </a:r>
          </a:p>
          <a:p>
            <a:pPr marL="0" indent="0">
              <a:buNone/>
            </a:pPr>
            <a:endParaRPr lang="fr-FR" dirty="0"/>
          </a:p>
        </p:txBody>
      </p:sp>
      <p:sp>
        <p:nvSpPr>
          <p:cNvPr id="4" name="Espace réservé du pied de page 3">
            <a:extLst>
              <a:ext uri="{FF2B5EF4-FFF2-40B4-BE49-F238E27FC236}">
                <a16:creationId xmlns:a16="http://schemas.microsoft.com/office/drawing/2014/main" id="{EB68D2D6-9E98-AA49-9F7E-D282DD63A9E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254131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5FBCE4CF-98B7-B742-A7C6-4754814A91A2}"/>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graphicFrame>
        <p:nvGraphicFramePr>
          <p:cNvPr id="5" name="Tableau 4">
            <a:extLst>
              <a:ext uri="{FF2B5EF4-FFF2-40B4-BE49-F238E27FC236}">
                <a16:creationId xmlns:a16="http://schemas.microsoft.com/office/drawing/2014/main" id="{31DAA6D2-2060-2F4B-B8BC-C78EFF3EE922}"/>
              </a:ext>
            </a:extLst>
          </p:cNvPr>
          <p:cNvGraphicFramePr>
            <a:graphicFrameLocks noGrp="1"/>
          </p:cNvGraphicFramePr>
          <p:nvPr>
            <p:extLst>
              <p:ext uri="{D42A27DB-BD31-4B8C-83A1-F6EECF244321}">
                <p14:modId xmlns:p14="http://schemas.microsoft.com/office/powerpoint/2010/main" val="2550038623"/>
              </p:ext>
            </p:extLst>
          </p:nvPr>
        </p:nvGraphicFramePr>
        <p:xfrm>
          <a:off x="643467" y="845993"/>
          <a:ext cx="10905069" cy="5828176"/>
        </p:xfrm>
        <a:graphic>
          <a:graphicData uri="http://schemas.openxmlformats.org/drawingml/2006/table">
            <a:tbl>
              <a:tblPr firstRow="1" firstCol="1" bandRow="1"/>
              <a:tblGrid>
                <a:gridCol w="1601381">
                  <a:extLst>
                    <a:ext uri="{9D8B030D-6E8A-4147-A177-3AD203B41FA5}">
                      <a16:colId xmlns:a16="http://schemas.microsoft.com/office/drawing/2014/main" val="3494276735"/>
                    </a:ext>
                  </a:extLst>
                </a:gridCol>
                <a:gridCol w="1646098">
                  <a:extLst>
                    <a:ext uri="{9D8B030D-6E8A-4147-A177-3AD203B41FA5}">
                      <a16:colId xmlns:a16="http://schemas.microsoft.com/office/drawing/2014/main" val="45579816"/>
                    </a:ext>
                  </a:extLst>
                </a:gridCol>
                <a:gridCol w="2666864">
                  <a:extLst>
                    <a:ext uri="{9D8B030D-6E8A-4147-A177-3AD203B41FA5}">
                      <a16:colId xmlns:a16="http://schemas.microsoft.com/office/drawing/2014/main" val="916741927"/>
                    </a:ext>
                  </a:extLst>
                </a:gridCol>
                <a:gridCol w="1410503">
                  <a:extLst>
                    <a:ext uri="{9D8B030D-6E8A-4147-A177-3AD203B41FA5}">
                      <a16:colId xmlns:a16="http://schemas.microsoft.com/office/drawing/2014/main" val="1692104634"/>
                    </a:ext>
                  </a:extLst>
                </a:gridCol>
                <a:gridCol w="1157985">
                  <a:extLst>
                    <a:ext uri="{9D8B030D-6E8A-4147-A177-3AD203B41FA5}">
                      <a16:colId xmlns:a16="http://schemas.microsoft.com/office/drawing/2014/main" val="2445049046"/>
                    </a:ext>
                  </a:extLst>
                </a:gridCol>
                <a:gridCol w="2422238">
                  <a:extLst>
                    <a:ext uri="{9D8B030D-6E8A-4147-A177-3AD203B41FA5}">
                      <a16:colId xmlns:a16="http://schemas.microsoft.com/office/drawing/2014/main" val="321048125"/>
                    </a:ext>
                  </a:extLst>
                </a:gridCol>
              </a:tblGrid>
              <a:tr h="176272">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Accès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Type d’intervention</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0-6 ans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7 à 13 ans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14-16 ans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475536"/>
                  </a:ext>
                </a:extLst>
              </a:tr>
              <a:tr h="405291">
                <a:tc rowSpan="3">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Accès libre ou sur présentation lettre médecin généraliste</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Dépistage précoce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Soin rééducation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PMI</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 prévention et dépistage troubles</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CAMSP</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(Centre d’Action Médico Social Précoce ): Dépistage et PEC des troubles neurodéveloppementaux</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319366"/>
                  </a:ext>
                </a:extLst>
              </a:tr>
              <a:tr h="344967">
                <a:tc vMerge="1">
                  <a:txBody>
                    <a:bodyPr/>
                    <a:lstStyle/>
                    <a:p>
                      <a:endParaRPr lang="fr-FR"/>
                    </a:p>
                  </a:txBody>
                  <a:tcPr/>
                </a:tc>
                <a:tc vMerge="1">
                  <a:txBody>
                    <a:bodyPr/>
                    <a:lstStyle/>
                    <a:p>
                      <a:endParaRPr lang="fr-FR"/>
                    </a:p>
                  </a:txBody>
                  <a:tcPr/>
                </a:tc>
                <a:tc gridSpan="2">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Maison des adolescents </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11-21 ans</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&gt;</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Prévention et dépistage</a:t>
                      </a: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504787692"/>
                  </a:ext>
                </a:extLst>
              </a:tr>
              <a:tr h="682358">
                <a:tc vMerge="1">
                  <a:txBody>
                    <a:bodyPr/>
                    <a:lstStyle/>
                    <a:p>
                      <a:endParaRPr lang="fr-FR"/>
                    </a:p>
                  </a:txBody>
                  <a:tcPr/>
                </a:tc>
                <a:tc vMerge="1">
                  <a:txBody>
                    <a:bodyPr/>
                    <a:lstStyle/>
                    <a:p>
                      <a:endParaRPr lang="fr-FR"/>
                    </a:p>
                  </a:txBody>
                  <a:tcPr/>
                </a:tc>
                <a:tc gridSpan="4">
                  <a:txBody>
                    <a:bodyPr/>
                    <a:lstStyle/>
                    <a:p>
                      <a:pPr algn="l" fontAlgn="t">
                        <a:lnSpc>
                          <a:spcPct val="114000"/>
                        </a:lnSpc>
                        <a:spcBef>
                          <a:spcPts val="0"/>
                        </a:spcBef>
                        <a:spcAft>
                          <a:spcPts val="900"/>
                        </a:spcAft>
                      </a:pPr>
                      <a:r>
                        <a:rPr lang="fr-FR" sz="600" b="1" i="0" u="none" strike="noStrike" dirty="0">
                          <a:effectLst/>
                          <a:latin typeface="Calibri" panose="020F0502020204030204" pitchFamily="34" charset="0"/>
                          <a:ea typeface="Calibri" panose="020F0502020204030204" pitchFamily="34" charset="0"/>
                          <a:cs typeface="Calibri" panose="020F0502020204030204" pitchFamily="34" charset="0"/>
                        </a:rPr>
                        <a:t>CMP</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enfants (centres </a:t>
                      </a:r>
                      <a:r>
                        <a:rPr lang="fr-FR" sz="600" b="0" i="0" u="none" strike="noStrike" dirty="0" err="1">
                          <a:effectLst/>
                          <a:latin typeface="Calibri" panose="020F0502020204030204" pitchFamily="34" charset="0"/>
                          <a:ea typeface="Calibri" panose="020F0502020204030204" pitchFamily="34" charset="0"/>
                          <a:cs typeface="Calibri" panose="020F0502020204030204" pitchFamily="34" charset="0"/>
                        </a:rPr>
                        <a:t>médicopsychopédagogiques</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dirty="0">
                        <a:effectLst/>
                        <a:latin typeface="Arial" panose="020B0604020202020204" pitchFamily="34" charset="0"/>
                      </a:endParaRPr>
                    </a:p>
                    <a:p>
                      <a:pPr algn="l" fontAlgn="t">
                        <a:lnSpc>
                          <a:spcPct val="114000"/>
                        </a:lnSpc>
                        <a:spcBef>
                          <a:spcPts val="0"/>
                        </a:spcBef>
                        <a:spcAft>
                          <a:spcPts val="900"/>
                        </a:spcAft>
                      </a:pPr>
                      <a:r>
                        <a:rPr lang="fr-FR" sz="600" b="1" i="0" u="none" strike="noStrike" dirty="0">
                          <a:effectLst/>
                          <a:latin typeface="Calibri" panose="020F0502020204030204" pitchFamily="34" charset="0"/>
                          <a:ea typeface="Calibri" panose="020F0502020204030204" pitchFamily="34" charset="0"/>
                          <a:cs typeface="Calibri" panose="020F0502020204030204" pitchFamily="34" charset="0"/>
                        </a:rPr>
                        <a:t>CMPP (c</a:t>
                      </a:r>
                      <a:r>
                        <a:rPr lang="fr-FR" sz="600" b="0" i="1"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entre médico-psycho-pédagogique</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a:t>
                      </a:r>
                      <a:endParaRPr lang="fr-FR" sz="1000" b="0" i="0" u="none" strike="noStrike" dirty="0">
                        <a:effectLst/>
                        <a:latin typeface="Arial" panose="020B0604020202020204" pitchFamily="34" charset="0"/>
                      </a:endParaRPr>
                    </a:p>
                    <a:p>
                      <a:pPr algn="l" fontAlgn="t">
                        <a:lnSpc>
                          <a:spcPct val="114000"/>
                        </a:lnSpc>
                        <a:spcBef>
                          <a:spcPts val="0"/>
                        </a:spcBef>
                        <a:spcAft>
                          <a:spcPts val="900"/>
                        </a:spcAft>
                      </a:pP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&gt;PEC Troubles psychiatriques et/ou des troubles du </a:t>
                      </a:r>
                      <a:r>
                        <a:rPr lang="fr-FR" sz="600" b="0" i="0" u="none" strike="noStrike" dirty="0" err="1">
                          <a:effectLst/>
                          <a:latin typeface="Calibri" panose="020F0502020204030204" pitchFamily="34" charset="0"/>
                          <a:ea typeface="Calibri" panose="020F0502020204030204" pitchFamily="34" charset="0"/>
                          <a:cs typeface="Calibri" panose="020F0502020204030204" pitchFamily="34" charset="0"/>
                        </a:rPr>
                        <a:t>neurodéveloppement</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pour lesquelles la prise en charge et la coordination par les structures de 1</a:t>
                      </a:r>
                      <a:r>
                        <a:rPr lang="fr-FR" sz="600" b="0" i="0" u="none" strike="noStrike" baseline="30000" dirty="0">
                          <a:effectLst/>
                          <a:latin typeface="Calibri" panose="020F0502020204030204" pitchFamily="34" charset="0"/>
                          <a:ea typeface="Calibri" panose="020F0502020204030204" pitchFamily="34" charset="0"/>
                          <a:cs typeface="Calibri" panose="020F0502020204030204" pitchFamily="34" charset="0"/>
                        </a:rPr>
                        <a:t>ère</a:t>
                      </a: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ligne sont insuffisantes.</a:t>
                      </a:r>
                      <a:endParaRPr lang="fr-FR" sz="1000" b="0" i="0" u="none" strike="noStrike" dirty="0">
                        <a:effectLst/>
                        <a:latin typeface="Arial" panose="020B0604020202020204" pitchFamily="34" charset="0"/>
                      </a:endParaRPr>
                    </a:p>
                    <a:p>
                      <a:pPr algn="l" fontAlgn="t">
                        <a:lnSpc>
                          <a:spcPct val="114000"/>
                        </a:lnSpc>
                        <a:spcBef>
                          <a:spcPts val="0"/>
                        </a:spcBef>
                        <a:spcAft>
                          <a:spcPts val="900"/>
                        </a:spcAft>
                      </a:pP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CMPP pas rattaché à un hôpital donc troubles moins graves en théorie</a:t>
                      </a:r>
                      <a:endParaRPr lang="fr-FR" sz="1000" b="0" i="0" u="none" strike="noStrike" dirty="0">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82992889"/>
                  </a:ext>
                </a:extLst>
              </a:tr>
              <a:tr h="344967">
                <a:tc rowSpan="2">
                  <a:txBody>
                    <a:bodyPr/>
                    <a:lstStyle/>
                    <a:p>
                      <a:pPr algn="l" fontAlgn="t">
                        <a:lnSpc>
                          <a:spcPct val="114000"/>
                        </a:lnSpc>
                        <a:spcBef>
                          <a:spcPts val="0"/>
                        </a:spcBef>
                        <a:spcAft>
                          <a:spcPts val="900"/>
                        </a:spcAft>
                      </a:pPr>
                      <a:r>
                        <a:rPr lang="fr-FR" sz="6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Accès après reconnaissance MDPH</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vMerge="1">
                  <a:txBody>
                    <a:bodyPr/>
                    <a:lstStyle/>
                    <a:p>
                      <a:endParaRPr lang="fr-FR"/>
                    </a:p>
                  </a:txBody>
                  <a:tcPr/>
                </a:tc>
                <a:tc gridSpan="4">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SESSAD</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:Services d’éducation spéciale et de soins à domicile</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 PEC et coordination troubles neurodéveloppementaux</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32698719"/>
                  </a:ext>
                </a:extLst>
              </a:tr>
              <a:tr h="343985">
                <a:tc vMerge="1">
                  <a:txBody>
                    <a:bodyPr/>
                    <a:lstStyle/>
                    <a:p>
                      <a:endParaRPr lang="fr-FR"/>
                    </a:p>
                  </a:txBody>
                  <a:tcPr/>
                </a:tc>
                <a:tc row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Coordination du parcours de soin et éducation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0"/>
                        </a:spcAft>
                      </a:pPr>
                      <a:r>
                        <a:rPr lang="fr-FR" sz="600" b="0" i="0" u="none" strike="noStrike">
                          <a:effectLst/>
                          <a:latin typeface="Calibri" panose="020F0502020204030204" pitchFamily="34" charset="0"/>
                          <a:ea typeface="Calibri" panose="020F0502020204030204" pitchFamily="34" charset="0"/>
                          <a:cs typeface="Times New Roman" panose="02020603050405020304" pitchFamily="18" charset="0"/>
                        </a:rPr>
                        <a:t>PCPE (Pôles de compétences et de prestations externalisées au service de l’inclusion des personnes handicapées)</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70675"/>
                  </a:ext>
                </a:extLst>
              </a:tr>
              <a:tr h="637116">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PCO (Plateforme de coordination et de diagnostic)</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&gt;Aide au diag et coordination PEC neurodéveloppementaux</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solidFill>
                            <a:srgbClr val="3C3C3B"/>
                          </a:solidFill>
                          <a:effectLst/>
                          <a:latin typeface="Calibri" panose="020F0502020204030204" pitchFamily="34" charset="0"/>
                          <a:ea typeface="Calibri" panose="020F0502020204030204" pitchFamily="34" charset="0"/>
                          <a:cs typeface="Calibri" panose="020F0502020204030204" pitchFamily="34" charset="0"/>
                        </a:rPr>
                        <a:t> </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MEP forfait d’intervention précoce  pour 1 an si intervention en libérale</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334158"/>
                  </a:ext>
                </a:extLst>
              </a:tr>
              <a:tr h="176272">
                <a:tc rowSpan="6">
                  <a:txBody>
                    <a:bodyPr/>
                    <a:lstStyle/>
                    <a:p>
                      <a:pPr algn="l" fontAlgn="t">
                        <a:lnSpc>
                          <a:spcPct val="114000"/>
                        </a:lnSpc>
                        <a:spcBef>
                          <a:spcPts val="0"/>
                        </a:spcBef>
                        <a:spcAft>
                          <a:spcPts val="900"/>
                        </a:spcAft>
                      </a:pPr>
                      <a:r>
                        <a:rPr lang="fr-FR" sz="6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Accès après reconnaissance par MDPH</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rowSpan="6">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Scolarisation adaptée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Avec AESH ou AVS mutualisé ou individuel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644606"/>
                  </a:ext>
                </a:extLst>
              </a:tr>
              <a:tr h="345879">
                <a:tc vMerge="1">
                  <a:txBody>
                    <a:bodyPr/>
                    <a:lstStyle/>
                    <a:p>
                      <a:endParaRPr lang="fr-FR"/>
                    </a:p>
                  </a:txBody>
                  <a:tcPr/>
                </a:tc>
                <a:tc vMerge="1">
                  <a:txBody>
                    <a:bodyPr/>
                    <a:lstStyle/>
                    <a:p>
                      <a:endParaRPr lang="fr-FR"/>
                    </a:p>
                  </a:txBody>
                  <a:tcPr/>
                </a:tc>
                <a:tc gridSpan="4">
                  <a:txBody>
                    <a:bodyPr/>
                    <a:lstStyle/>
                    <a:p>
                      <a:pPr algn="l" fontAlgn="t">
                        <a:lnSpc>
                          <a:spcPct val="115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ULIS _</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Unités Localisées pour l’Inclusion Scolaire maternelle, primaire, collègue , lycée</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&gt;Pour les enfants avec des déficiences sensoriels ou trouble neurodévelopemental</a:t>
                      </a: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61763545"/>
                  </a:ext>
                </a:extLst>
              </a:tr>
              <a:tr h="186863">
                <a:tc vMerge="1">
                  <a:txBody>
                    <a:bodyPr/>
                    <a:lstStyle/>
                    <a:p>
                      <a:endParaRPr lang="fr-FR"/>
                    </a:p>
                  </a:txBody>
                  <a:tcPr/>
                </a:tc>
                <a:tc vMerge="1">
                  <a:txBody>
                    <a:bodyPr/>
                    <a:lstStyle/>
                    <a:p>
                      <a:endParaRPr lang="fr-FR"/>
                    </a:p>
                  </a:txBody>
                  <a:tcPr/>
                </a:tc>
                <a:tc>
                  <a:txBody>
                    <a:bodyPr/>
                    <a:lstStyle/>
                    <a:p>
                      <a:pPr algn="l" fontAlgn="t">
                        <a:lnSpc>
                          <a:spcPct val="115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UEM- </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Unités d’Enseignement Maternelle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5000"/>
                        </a:lnSpc>
                        <a:spcBef>
                          <a:spcPts val="0"/>
                        </a:spcBef>
                        <a:spcAft>
                          <a:spcPts val="900"/>
                        </a:spcAft>
                      </a:pPr>
                      <a:r>
                        <a:rPr lang="fr-FR" sz="7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UEEA</a:t>
                      </a:r>
                      <a:r>
                        <a:rPr lang="fr-FR" sz="7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-Unité d’enseignement en élémentaire pour enfant avec autisme</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3873121"/>
                  </a:ext>
                </a:extLst>
              </a:tr>
              <a:tr h="515487">
                <a:tc vMerge="1">
                  <a:txBody>
                    <a:bodyPr/>
                    <a:lstStyle/>
                    <a:p>
                      <a:endParaRPr lang="fr-FR"/>
                    </a:p>
                  </a:txBody>
                  <a:tcPr/>
                </a:tc>
                <a:tc vMerge="1">
                  <a:txBody>
                    <a:bodyPr/>
                    <a:lstStyle/>
                    <a:p>
                      <a:endParaRPr lang="fr-FR"/>
                    </a:p>
                  </a:txBody>
                  <a:tcPr/>
                </a:tc>
                <a:tc gridSpan="4">
                  <a:txBody>
                    <a:bodyPr/>
                    <a:lstStyle/>
                    <a:p>
                      <a:pPr algn="l" fontAlgn="t">
                        <a:lnSpc>
                          <a:spcPct val="115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IME -I</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nstituts médico-éducatifs</a:t>
                      </a:r>
                      <a:endParaRPr lang="fr-FR" sz="1000" b="0" i="0" u="none" strike="noStrike">
                        <a:effectLst/>
                        <a:latin typeface="Arial" panose="020B0604020202020204" pitchFamily="34" charset="0"/>
                      </a:endParaRPr>
                    </a:p>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&gt;Pour 0-20 ans avec handicap intellectuel</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Différents établissements selon niveau handicap</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37460598"/>
                  </a:ext>
                </a:extLst>
              </a:tr>
              <a:tr h="468420">
                <a:tc vMerge="1">
                  <a:txBody>
                    <a:bodyPr/>
                    <a:lstStyle/>
                    <a:p>
                      <a:endParaRPr lang="fr-FR"/>
                    </a:p>
                  </a:txBody>
                  <a:tcPr/>
                </a:tc>
                <a:tc vMerge="1">
                  <a:txBody>
                    <a:bodyPr/>
                    <a:lstStyle/>
                    <a:p>
                      <a:endParaRPr lang="fr-FR"/>
                    </a:p>
                  </a:txBody>
                  <a:tcPr/>
                </a:tc>
                <a:tc>
                  <a:txBody>
                    <a:bodyPr/>
                    <a:lstStyle/>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IMPRO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Après 14 ans </a:t>
                      </a:r>
                      <a:endParaRPr lang="fr-FR" sz="1000" b="0" i="0" u="none" strike="noStrike">
                        <a:effectLst/>
                        <a:latin typeface="Arial" panose="020B0604020202020204" pitchFamily="34" charset="0"/>
                      </a:endParaRPr>
                    </a:p>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&gt;Formation professionalisante pour ados avec handicap intellectuel léger</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4554116"/>
                  </a:ext>
                </a:extLst>
              </a:tr>
              <a:tr h="301548">
                <a:tc vMerge="1">
                  <a:txBody>
                    <a:bodyPr/>
                    <a:lstStyle/>
                    <a:p>
                      <a:endParaRPr lang="fr-FR"/>
                    </a:p>
                  </a:txBody>
                  <a:tcPr/>
                </a:tc>
                <a:tc vMerge="1">
                  <a:txBody>
                    <a:bodyPr/>
                    <a:lstStyle/>
                    <a:p>
                      <a:endParaRPr lang="fr-FR"/>
                    </a:p>
                  </a:txBody>
                  <a:tcPr/>
                </a:tc>
                <a:tc>
                  <a:txBody>
                    <a:bodyPr/>
                    <a:lstStyle/>
                    <a:p>
                      <a:pPr algn="l" fontAlgn="t">
                        <a:lnSpc>
                          <a:spcPct val="115000"/>
                        </a:lnSpc>
                        <a:spcBef>
                          <a:spcPts val="0"/>
                        </a:spcBef>
                        <a:spcAft>
                          <a:spcPts val="900"/>
                        </a:spcAft>
                      </a:pPr>
                      <a:r>
                        <a:rPr lang="fr-FR" sz="600" b="1" i="0" u="none" strike="noStrike">
                          <a:effectLst/>
                          <a:latin typeface="Calibri" panose="020F0502020204030204" pitchFamily="34" charset="0"/>
                          <a:ea typeface="Calibri" panose="020F0502020204030204" pitchFamily="34" charset="0"/>
                          <a:cs typeface="Calibri" panose="020F0502020204030204" pitchFamily="34" charset="0"/>
                        </a:rPr>
                        <a:t>ITTEP- </a:t>
                      </a: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instituts thérapeutiques, éducatifs et pédagogiques</a:t>
                      </a:r>
                      <a:endParaRPr lang="fr-FR" sz="1000" b="0" i="0" u="none" strike="noStrike">
                        <a:effectLst/>
                        <a:latin typeface="Arial" panose="020B0604020202020204" pitchFamily="34" charset="0"/>
                      </a:endParaRPr>
                    </a:p>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&gt;Scolarisation enfants avec troubles du comportements sévères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5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dirty="0">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585271"/>
                  </a:ext>
                </a:extLst>
              </a:tr>
              <a:tr h="236595">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Activités extra-scolaires adaptés ou répits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Ex : Plateformes de répots ouvertes par ARS pour enfants avec autisme ou autres TND </a:t>
                      </a:r>
                      <a:endParaRPr lang="fr-FR" sz="1000" b="0" i="0" u="none" strike="noStrike">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lnSpc>
                          <a:spcPct val="114000"/>
                        </a:lnSpc>
                        <a:spcBef>
                          <a:spcPts val="0"/>
                        </a:spcBef>
                        <a:spcAft>
                          <a:spcPts val="900"/>
                        </a:spcAft>
                      </a:pPr>
                      <a:r>
                        <a:rPr lang="fr-FR" sz="600" b="0" i="0" u="none" strike="noStrike">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a:effectLst/>
                        <a:latin typeface="Arial" panose="020B0604020202020204" pitchFamily="34" charset="0"/>
                      </a:endParaRPr>
                    </a:p>
                  </a:txBody>
                  <a:tcPr marL="50503" marR="50503" marT="25252" marB="252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l" fontAlgn="t">
                        <a:lnSpc>
                          <a:spcPct val="114000"/>
                        </a:lnSpc>
                        <a:spcBef>
                          <a:spcPts val="0"/>
                        </a:spcBef>
                        <a:spcAft>
                          <a:spcPts val="900"/>
                        </a:spcAft>
                      </a:pPr>
                      <a:r>
                        <a:rPr lang="fr-FR" sz="600" b="0" i="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fr-FR" sz="1000" b="0" i="0" u="none" strike="noStrike" dirty="0">
                        <a:effectLst/>
                        <a:latin typeface="Arial" panose="020B0604020202020204" pitchFamily="34" charset="0"/>
                      </a:endParaRPr>
                    </a:p>
                  </a:txBody>
                  <a:tcPr marL="37878" marR="37878" marT="52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015763"/>
                  </a:ext>
                </a:extLst>
              </a:tr>
            </a:tbl>
          </a:graphicData>
        </a:graphic>
      </p:graphicFrame>
      <p:sp>
        <p:nvSpPr>
          <p:cNvPr id="6" name="ZoneTexte 5">
            <a:extLst>
              <a:ext uri="{FF2B5EF4-FFF2-40B4-BE49-F238E27FC236}">
                <a16:creationId xmlns:a16="http://schemas.microsoft.com/office/drawing/2014/main" id="{6DE5E67D-1B75-CB48-AA39-217953D65226}"/>
              </a:ext>
            </a:extLst>
          </p:cNvPr>
          <p:cNvSpPr txBox="1"/>
          <p:nvPr/>
        </p:nvSpPr>
        <p:spPr>
          <a:xfrm>
            <a:off x="643467" y="290945"/>
            <a:ext cx="10905069" cy="461665"/>
          </a:xfrm>
          <a:prstGeom prst="rect">
            <a:avLst/>
          </a:prstGeom>
          <a:noFill/>
        </p:spPr>
        <p:txBody>
          <a:bodyPr wrap="square" rtlCol="0">
            <a:spAutoFit/>
          </a:bodyPr>
          <a:lstStyle/>
          <a:p>
            <a:r>
              <a:rPr lang="fr-FR" sz="2400" dirty="0"/>
              <a:t>Structures en santé mentale de l’enfant et adolescent ( non exhaustif)</a:t>
            </a:r>
          </a:p>
        </p:txBody>
      </p:sp>
    </p:spTree>
    <p:extLst>
      <p:ext uri="{BB962C8B-B14F-4D97-AF65-F5344CB8AC3E}">
        <p14:creationId xmlns:p14="http://schemas.microsoft.com/office/powerpoint/2010/main" val="21156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E564F-61AF-6B4C-BB40-7A2685A9CACF}"/>
              </a:ext>
            </a:extLst>
          </p:cNvPr>
          <p:cNvSpPr>
            <a:spLocks noGrp="1"/>
          </p:cNvSpPr>
          <p:nvPr>
            <p:ph type="title"/>
          </p:nvPr>
        </p:nvSpPr>
        <p:spPr/>
        <p:txBody>
          <a:bodyPr/>
          <a:lstStyle/>
          <a:p>
            <a:r>
              <a:rPr lang="fr-FR" dirty="0"/>
              <a:t>Médecine de parcours </a:t>
            </a:r>
          </a:p>
        </p:txBody>
      </p:sp>
      <p:sp>
        <p:nvSpPr>
          <p:cNvPr id="3" name="Espace réservé du contenu 2">
            <a:extLst>
              <a:ext uri="{FF2B5EF4-FFF2-40B4-BE49-F238E27FC236}">
                <a16:creationId xmlns:a16="http://schemas.microsoft.com/office/drawing/2014/main" id="{687085C9-5C20-F74A-82AA-25E2F6B6A3C7}"/>
              </a:ext>
            </a:extLst>
          </p:cNvPr>
          <p:cNvSpPr>
            <a:spLocks noGrp="1"/>
          </p:cNvSpPr>
          <p:nvPr>
            <p:ph idx="1"/>
          </p:nvPr>
        </p:nvSpPr>
        <p:spPr/>
        <p:txBody>
          <a:bodyPr/>
          <a:lstStyle/>
          <a:p>
            <a:r>
              <a:rPr lang="fr-FR" dirty="0"/>
              <a:t>Parcours de santé, de soins, de vie: prise en charge globale</a:t>
            </a:r>
          </a:p>
          <a:p>
            <a:r>
              <a:rPr lang="fr-FR" dirty="0"/>
              <a:t>En santé mentale: problème psychiatriques mais convergence avec d’autres problèmes</a:t>
            </a:r>
          </a:p>
          <a:p>
            <a:r>
              <a:rPr lang="fr-FR" dirty="0"/>
              <a:t>Problèmes familiaux </a:t>
            </a:r>
          </a:p>
          <a:p>
            <a:r>
              <a:rPr lang="fr-FR" dirty="0"/>
              <a:t>Précarités</a:t>
            </a:r>
          </a:p>
          <a:p>
            <a:r>
              <a:rPr lang="fr-FR" dirty="0"/>
              <a:t>Handicap </a:t>
            </a:r>
          </a:p>
          <a:p>
            <a:r>
              <a:rPr lang="fr-FR" dirty="0"/>
              <a:t>Autres </a:t>
            </a:r>
          </a:p>
          <a:p>
            <a:pPr marL="0" indent="0">
              <a:buNone/>
            </a:pPr>
            <a:endParaRPr lang="fr-FR" dirty="0"/>
          </a:p>
        </p:txBody>
      </p:sp>
      <p:sp>
        <p:nvSpPr>
          <p:cNvPr id="4" name="Espace réservé du pied de page 3">
            <a:extLst>
              <a:ext uri="{FF2B5EF4-FFF2-40B4-BE49-F238E27FC236}">
                <a16:creationId xmlns:a16="http://schemas.microsoft.com/office/drawing/2014/main" id="{E038D193-8CBA-ED4C-B356-9F2CA5750221}"/>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3401629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FCAD67EC-B3C4-944E-8064-96B45B9AAF3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endParaRPr lang="en-US" sz="1200" kern="1200">
              <a:solidFill>
                <a:schemeClr val="tx1">
                  <a:tint val="75000"/>
                </a:schemeClr>
              </a:solidFill>
              <a:latin typeface="+mn-lt"/>
              <a:ea typeface="+mn-ea"/>
              <a:cs typeface="+mn-cs"/>
            </a:endParaRPr>
          </a:p>
        </p:txBody>
      </p:sp>
      <p:graphicFrame>
        <p:nvGraphicFramePr>
          <p:cNvPr id="5" name="Tableau 4">
            <a:extLst>
              <a:ext uri="{FF2B5EF4-FFF2-40B4-BE49-F238E27FC236}">
                <a16:creationId xmlns:a16="http://schemas.microsoft.com/office/drawing/2014/main" id="{C6A81A7E-B228-044E-9861-FE97AAE48D67}"/>
              </a:ext>
            </a:extLst>
          </p:cNvPr>
          <p:cNvGraphicFramePr>
            <a:graphicFrameLocks noGrp="1"/>
          </p:cNvGraphicFramePr>
          <p:nvPr>
            <p:extLst>
              <p:ext uri="{D42A27DB-BD31-4B8C-83A1-F6EECF244321}">
                <p14:modId xmlns:p14="http://schemas.microsoft.com/office/powerpoint/2010/main" val="2963386562"/>
              </p:ext>
            </p:extLst>
          </p:nvPr>
        </p:nvGraphicFramePr>
        <p:xfrm>
          <a:off x="643467" y="868789"/>
          <a:ext cx="10905068" cy="5683503"/>
        </p:xfrm>
        <a:graphic>
          <a:graphicData uri="http://schemas.openxmlformats.org/drawingml/2006/table">
            <a:tbl>
              <a:tblPr firstRow="1" firstCol="1" bandRow="1"/>
              <a:tblGrid>
                <a:gridCol w="1913441">
                  <a:extLst>
                    <a:ext uri="{9D8B030D-6E8A-4147-A177-3AD203B41FA5}">
                      <a16:colId xmlns:a16="http://schemas.microsoft.com/office/drawing/2014/main" val="2915180639"/>
                    </a:ext>
                  </a:extLst>
                </a:gridCol>
                <a:gridCol w="3155512">
                  <a:extLst>
                    <a:ext uri="{9D8B030D-6E8A-4147-A177-3AD203B41FA5}">
                      <a16:colId xmlns:a16="http://schemas.microsoft.com/office/drawing/2014/main" val="132836689"/>
                    </a:ext>
                  </a:extLst>
                </a:gridCol>
                <a:gridCol w="2893703">
                  <a:extLst>
                    <a:ext uri="{9D8B030D-6E8A-4147-A177-3AD203B41FA5}">
                      <a16:colId xmlns:a16="http://schemas.microsoft.com/office/drawing/2014/main" val="3709369504"/>
                    </a:ext>
                  </a:extLst>
                </a:gridCol>
                <a:gridCol w="2942412">
                  <a:extLst>
                    <a:ext uri="{9D8B030D-6E8A-4147-A177-3AD203B41FA5}">
                      <a16:colId xmlns:a16="http://schemas.microsoft.com/office/drawing/2014/main" val="3671036958"/>
                    </a:ext>
                  </a:extLst>
                </a:gridCol>
              </a:tblGrid>
              <a:tr h="152702">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Rôles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Domaines du développement</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Si en libéral</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3716980"/>
                  </a:ext>
                </a:extLst>
              </a:tr>
              <a:tr h="864823">
                <a:tc>
                  <a:txBody>
                    <a:bodyPr/>
                    <a:lstStyle/>
                    <a:p>
                      <a:pPr algn="l" fontAlgn="t">
                        <a:lnSpc>
                          <a:spcPct val="115000"/>
                        </a:lnSpc>
                        <a:spcBef>
                          <a:spcPts val="0"/>
                        </a:spcBef>
                        <a:spcAft>
                          <a:spcPts val="900"/>
                        </a:spcAft>
                      </a:pPr>
                      <a:r>
                        <a:rPr lang="fr-FR" sz="700" b="1" i="0" u="none" strike="noStrike">
                          <a:effectLst/>
                          <a:latin typeface="Calibri" panose="020F0502020204030204" pitchFamily="34" charset="0"/>
                          <a:ea typeface="Calibri" panose="020F0502020204030204" pitchFamily="34" charset="0"/>
                          <a:cs typeface="Times New Roman" panose="02020603050405020304" pitchFamily="18" charset="0"/>
                        </a:rPr>
                        <a:t>Orthophoniste</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et rééducation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-communication, le langage oral</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-Langage écrit</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Pragmatique du langage (langage en situation, adaptation au contexte et à l’interlocuteur)</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-Cognition mathématique…</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Ordonnance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Prise en charge à 100% dans certains cas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3587290"/>
                  </a:ext>
                </a:extLst>
              </a:tr>
              <a:tr h="741590">
                <a:tc>
                  <a:txBody>
                    <a:bodyPr/>
                    <a:lstStyle/>
                    <a:p>
                      <a:pPr algn="l" fontAlgn="t">
                        <a:lnSpc>
                          <a:spcPct val="115000"/>
                        </a:lnSpc>
                        <a:spcBef>
                          <a:spcPts val="0"/>
                        </a:spcBef>
                        <a:spcAft>
                          <a:spcPts val="900"/>
                        </a:spcAft>
                      </a:pPr>
                      <a:r>
                        <a:rPr lang="fr-FR" sz="700" b="1" i="0" u="none" strike="noStrike">
                          <a:effectLst/>
                          <a:latin typeface="Calibri" panose="020F0502020204030204" pitchFamily="34" charset="0"/>
                          <a:ea typeface="Calibri" panose="020F0502020204030204" pitchFamily="34" charset="0"/>
                          <a:cs typeface="Times New Roman" panose="02020603050405020304" pitchFamily="18" charset="0"/>
                        </a:rPr>
                        <a:t>Neuropsychologue</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Evaluations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Remédiation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Raisonnement intellectuel non verbal</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Raisonnement intellectuel verbal</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Fonctionnement exécutif et attentionnel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fonctionnement mnésique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Sauf en passant par PCO (Cf chapitre TSA)</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349476"/>
                  </a:ext>
                </a:extLst>
              </a:tr>
              <a:tr h="937886">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Psychologue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Différentes spécialités</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Thérapies spécifiques et de soutien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Fonctionnement psychique et relations</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Thérapie cognitive et comportementale</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Thérapie systémique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Thérapie d’inspiration psychanalyste brève ou thérapie basée sur la mentalisation  (MBT)</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Sauf en passant par PCO (Cf chapitre TSA)</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Ou psychologue scolaire pour QI et observation à l’école écologique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Soutien au financement via l’AEEH dans certaines pathologies et selon région</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36900"/>
                  </a:ext>
                </a:extLst>
              </a:tr>
              <a:tr h="860602">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Educateurs jeunes enfants, moniteurs, spécialisé</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Travailleur social, un asssitant socio-éducatif </a:t>
                      </a:r>
                      <a:endParaRPr lang="fr-FR" sz="1200" b="0" i="0" u="none" strike="noStrike">
                        <a:effectLst/>
                        <a:latin typeface="Arial" panose="020B0604020202020204" pitchFamily="34" charset="0"/>
                      </a:endParaRPr>
                    </a:p>
                    <a:p>
                      <a:pPr algn="l" fontAlgn="t">
                        <a:lnSpc>
                          <a:spcPct val="114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Education d’enfants et d’adolescents dits inadaptés</a:t>
                      </a:r>
                      <a:endParaRPr lang="fr-FR" sz="1200" b="0" i="0" u="none" strike="noStrike">
                        <a:effectLst/>
                        <a:latin typeface="Arial" panose="020B0604020202020204" pitchFamily="34" charset="0"/>
                      </a:endParaRPr>
                    </a:p>
                    <a:p>
                      <a:pPr algn="l" fontAlgn="t">
                        <a:lnSpc>
                          <a:spcPct val="114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Soutient aussi des adultes présentant des déficiences physiques et/ou psychiques pour les aider à retrouver de l’autonomie.</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Education/ Autonomie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Aide via AEEH si reconnu formé Troubles neurodéveloppementaux</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505647"/>
                  </a:ext>
                </a:extLst>
              </a:tr>
              <a:tr h="668527">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Ergothérapeute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4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rééducation , adaptation au quotidien et efficience dans les activités du quotidien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On le sollicite pour des plaintes concernant la latéralisation, la coordination, des aides techniques pour la vie quotidienne</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-Motricité</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-Latéralisation, coordination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-Aides techniques au quotidien (ex :stylo de forme particulière pour faciliter la préhension par exemple)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Aide via l’AEEH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7429725"/>
                  </a:ext>
                </a:extLst>
              </a:tr>
              <a:tr h="545294">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Psychomotricité</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Rééducation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Motricité et relation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Latéralisation, coordinnation, instabilité psychmotrice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Sensorialité hyper/ hypo active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Non remboursé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Aide via l’AEEH</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694437"/>
                  </a:ext>
                </a:extLst>
              </a:tr>
              <a:tr h="348998">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Orthoptiste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Evaluation </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Rééducation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Fonction visuelle versant moteur, sensoriel et fonctionnel</a:t>
                      </a:r>
                      <a:endParaRPr lang="fr-FR" sz="1200" b="0" i="0" u="none" strike="noStrike">
                        <a:effectLst/>
                        <a:latin typeface="Arial" panose="020B0604020202020204" pitchFamily="34" charset="0"/>
                      </a:endParaRPr>
                    </a:p>
                    <a:p>
                      <a:pPr algn="l" fontAlgn="t">
                        <a:lnSpc>
                          <a:spcPct val="115000"/>
                        </a:lnSpc>
                        <a:spcBef>
                          <a:spcPts val="0"/>
                        </a:spcBef>
                        <a:spcAft>
                          <a:spcPts val="900"/>
                        </a:spcAft>
                      </a:pPr>
                      <a:r>
                        <a:rPr lang="fr-FR" sz="700" b="0" i="0" u="none" strike="noStrike">
                          <a:effectLst/>
                          <a:latin typeface="Calibri" panose="020F0502020204030204" pitchFamily="34" charset="0"/>
                          <a:ea typeface="Calibri" panose="020F0502020204030204" pitchFamily="34" charset="0"/>
                          <a:cs typeface="Times New Roman" panose="02020603050405020304" pitchFamily="18" charset="0"/>
                        </a:rPr>
                        <a:t>Acuité visuelle </a:t>
                      </a:r>
                      <a:endParaRPr lang="fr-FR" sz="1200" b="0" i="0" u="none" strike="noStrike">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15000"/>
                        </a:lnSpc>
                        <a:spcBef>
                          <a:spcPts val="0"/>
                        </a:spcBef>
                        <a:spcAft>
                          <a:spcPts val="900"/>
                        </a:spcAft>
                      </a:pPr>
                      <a:r>
                        <a:rPr lang="fr-FR" sz="700" b="0" i="0" u="none" strike="noStrike" dirty="0">
                          <a:effectLst/>
                          <a:latin typeface="Calibri" panose="020F0502020204030204" pitchFamily="34" charset="0"/>
                          <a:ea typeface="Calibri" panose="020F0502020204030204" pitchFamily="34" charset="0"/>
                          <a:cs typeface="Times New Roman" panose="02020603050405020304" pitchFamily="18" charset="0"/>
                        </a:rPr>
                        <a:t>Remboursé sur ordonnance </a:t>
                      </a:r>
                      <a:endParaRPr lang="fr-FR" sz="1200" b="0" i="0" u="none" strike="noStrike" dirty="0">
                        <a:effectLst/>
                        <a:latin typeface="Arial" panose="020B0604020202020204" pitchFamily="34" charset="0"/>
                      </a:endParaRPr>
                    </a:p>
                  </a:txBody>
                  <a:tcPr marL="43838" marR="43838" marT="60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6584992"/>
                  </a:ext>
                </a:extLst>
              </a:tr>
            </a:tbl>
          </a:graphicData>
        </a:graphic>
      </p:graphicFrame>
      <p:sp>
        <p:nvSpPr>
          <p:cNvPr id="6" name="ZoneTexte 5">
            <a:extLst>
              <a:ext uri="{FF2B5EF4-FFF2-40B4-BE49-F238E27FC236}">
                <a16:creationId xmlns:a16="http://schemas.microsoft.com/office/drawing/2014/main" id="{B3F2B529-5FB4-BF44-92A5-13608C4C0771}"/>
              </a:ext>
            </a:extLst>
          </p:cNvPr>
          <p:cNvSpPr txBox="1"/>
          <p:nvPr/>
        </p:nvSpPr>
        <p:spPr>
          <a:xfrm>
            <a:off x="643467" y="152400"/>
            <a:ext cx="10905068" cy="461665"/>
          </a:xfrm>
          <a:prstGeom prst="rect">
            <a:avLst/>
          </a:prstGeom>
          <a:noFill/>
        </p:spPr>
        <p:txBody>
          <a:bodyPr wrap="square" rtlCol="0">
            <a:spAutoFit/>
          </a:bodyPr>
          <a:lstStyle/>
          <a:p>
            <a:r>
              <a:rPr lang="fr-FR" sz="2400" dirty="0" err="1"/>
              <a:t>Para-médicaux</a:t>
            </a:r>
            <a:r>
              <a:rPr lang="fr-FR" sz="2400" dirty="0"/>
              <a:t> en santé mentale de l’enfant ( non-exhaustif)</a:t>
            </a:r>
          </a:p>
        </p:txBody>
      </p:sp>
    </p:spTree>
    <p:extLst>
      <p:ext uri="{BB962C8B-B14F-4D97-AF65-F5344CB8AC3E}">
        <p14:creationId xmlns:p14="http://schemas.microsoft.com/office/powerpoint/2010/main" val="1838375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B8DFBB2-83A9-8D47-A4A8-BC836FD372DD}"/>
              </a:ext>
            </a:extLst>
          </p:cNvPr>
          <p:cNvSpPr>
            <a:spLocks noGrp="1"/>
          </p:cNvSpPr>
          <p:nvPr>
            <p:ph type="title"/>
          </p:nvPr>
        </p:nvSpPr>
        <p:spPr/>
        <p:txBody>
          <a:bodyPr/>
          <a:lstStyle/>
          <a:p>
            <a:r>
              <a:rPr lang="fr-FR" dirty="0"/>
              <a:t>Points clés à retenir </a:t>
            </a:r>
          </a:p>
        </p:txBody>
      </p:sp>
      <p:sp>
        <p:nvSpPr>
          <p:cNvPr id="6" name="Espace réservé du texte 5">
            <a:extLst>
              <a:ext uri="{FF2B5EF4-FFF2-40B4-BE49-F238E27FC236}">
                <a16:creationId xmlns:a16="http://schemas.microsoft.com/office/drawing/2014/main" id="{4B73E938-1C1F-694C-8E68-C11A0C7F7451}"/>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305765CD-DA04-0443-BF02-42BD5AACFB1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222745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AD630C-900C-2941-823D-F0D9EF1D23CD}"/>
              </a:ext>
            </a:extLst>
          </p:cNvPr>
          <p:cNvSpPr>
            <a:spLocks noGrp="1"/>
          </p:cNvSpPr>
          <p:nvPr>
            <p:ph type="title"/>
          </p:nvPr>
        </p:nvSpPr>
        <p:spPr/>
        <p:txBody>
          <a:bodyPr/>
          <a:lstStyle/>
          <a:p>
            <a:r>
              <a:rPr lang="fr-FR" dirty="0"/>
              <a:t>Questions  </a:t>
            </a:r>
          </a:p>
        </p:txBody>
      </p:sp>
      <p:sp>
        <p:nvSpPr>
          <p:cNvPr id="3" name="Espace réservé du contenu 2">
            <a:extLst>
              <a:ext uri="{FF2B5EF4-FFF2-40B4-BE49-F238E27FC236}">
                <a16:creationId xmlns:a16="http://schemas.microsoft.com/office/drawing/2014/main" id="{90D938D6-EB66-8247-88F5-17E24394BB45}"/>
              </a:ext>
            </a:extLst>
          </p:cNvPr>
          <p:cNvSpPr>
            <a:spLocks noGrp="1"/>
          </p:cNvSpPr>
          <p:nvPr>
            <p:ph idx="1"/>
          </p:nvPr>
        </p:nvSpPr>
        <p:spPr/>
        <p:txBody>
          <a:bodyPr/>
          <a:lstStyle/>
          <a:p>
            <a:r>
              <a:rPr lang="fr-FR" dirty="0"/>
              <a:t>Vers quelles structures de soins peut-être orienté directement par son médecin généraliste un enfant de moins de 6 ans avec une suspicion de trouble </a:t>
            </a:r>
            <a:r>
              <a:rPr lang="fr-FR" dirty="0" err="1"/>
              <a:t>neurodéveloppemental</a:t>
            </a:r>
            <a:r>
              <a:rPr lang="fr-FR" dirty="0"/>
              <a:t> ? Et quel peut être son parcours scolaire? </a:t>
            </a:r>
          </a:p>
          <a:p>
            <a:r>
              <a:rPr lang="fr-FR" dirty="0"/>
              <a:t>Citez et définissez le rôle d’au moins 4 professionnels de santé impliquées en psychiatrie de l’enfant et de l’ado? </a:t>
            </a:r>
          </a:p>
          <a:p>
            <a:r>
              <a:rPr lang="fr-FR" dirty="0"/>
              <a:t>Aides que l’on peut obtenir chez l’enfant avec un trouble du </a:t>
            </a:r>
            <a:r>
              <a:rPr lang="fr-FR" dirty="0" err="1"/>
              <a:t>neurodéveloppement</a:t>
            </a:r>
            <a:r>
              <a:rPr lang="fr-FR" dirty="0"/>
              <a:t> avec la MDPH ? </a:t>
            </a:r>
          </a:p>
          <a:p>
            <a:r>
              <a:rPr lang="fr-FR" dirty="0"/>
              <a:t> Citez 2 structures du médico-social chez l’enfant ou l’adulte et décrivez leur rôle en 1 phrase</a:t>
            </a:r>
          </a:p>
        </p:txBody>
      </p:sp>
      <p:sp>
        <p:nvSpPr>
          <p:cNvPr id="4" name="Espace réservé du pied de page 3">
            <a:extLst>
              <a:ext uri="{FF2B5EF4-FFF2-40B4-BE49-F238E27FC236}">
                <a16:creationId xmlns:a16="http://schemas.microsoft.com/office/drawing/2014/main" id="{9062913D-0793-894F-AB48-94763DDDD6C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33633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6276F2-D659-BA4D-AEBD-5D3504D47397}"/>
              </a:ext>
            </a:extLst>
          </p:cNvPr>
          <p:cNvSpPr>
            <a:spLocks noGrp="1"/>
          </p:cNvSpPr>
          <p:nvPr>
            <p:ph type="title"/>
          </p:nvPr>
        </p:nvSpPr>
        <p:spPr/>
        <p:txBody>
          <a:bodyPr>
            <a:normAutofit fontScale="90000"/>
          </a:bodyPr>
          <a:lstStyle/>
          <a:p>
            <a:r>
              <a:rPr lang="fr-FR" dirty="0"/>
              <a:t>Points clés 1 :</a:t>
            </a:r>
            <a:r>
              <a:rPr lang="fr-FR" sz="2400" dirty="0"/>
              <a:t>Vers quelles structures de soins peut-être orienté par son médecin généraliste un enfant de moins de 6 ans avec une suspicion de trouble </a:t>
            </a:r>
            <a:r>
              <a:rPr lang="fr-FR" sz="2400" dirty="0" err="1"/>
              <a:t>neurodéveloppemental</a:t>
            </a:r>
            <a:r>
              <a:rPr lang="fr-FR" sz="2400" dirty="0"/>
              <a:t> ? Et quel peut être son parcours scolaire avant 6 ans? </a:t>
            </a:r>
            <a:br>
              <a:rPr lang="fr-FR" sz="2400" dirty="0"/>
            </a:br>
            <a:endParaRPr lang="fr-FR" sz="2400" dirty="0"/>
          </a:p>
        </p:txBody>
      </p:sp>
      <p:sp>
        <p:nvSpPr>
          <p:cNvPr id="3" name="Espace réservé du contenu 2">
            <a:extLst>
              <a:ext uri="{FF2B5EF4-FFF2-40B4-BE49-F238E27FC236}">
                <a16:creationId xmlns:a16="http://schemas.microsoft.com/office/drawing/2014/main" id="{E828FDEC-A71F-2543-B839-D60E8D1BD016}"/>
              </a:ext>
            </a:extLst>
          </p:cNvPr>
          <p:cNvSpPr>
            <a:spLocks noGrp="1"/>
          </p:cNvSpPr>
          <p:nvPr>
            <p:ph idx="1"/>
          </p:nvPr>
        </p:nvSpPr>
        <p:spPr/>
        <p:txBody>
          <a:bodyPr>
            <a:normAutofit lnSpcReduction="10000"/>
          </a:bodyPr>
          <a:lstStyle/>
          <a:p>
            <a:pPr marL="0" indent="0">
              <a:buNone/>
            </a:pPr>
            <a:r>
              <a:rPr lang="fr-FR" i="1" dirty="0"/>
              <a:t>Structures de soin avec orientation en direct: </a:t>
            </a:r>
          </a:p>
          <a:p>
            <a:r>
              <a:rPr lang="fr-FR" dirty="0"/>
              <a:t>Plateforme de coordination et d’orientation PCO </a:t>
            </a:r>
          </a:p>
          <a:p>
            <a:r>
              <a:rPr lang="fr-FR" dirty="0"/>
              <a:t>Ou CAMSP </a:t>
            </a:r>
          </a:p>
          <a:p>
            <a:r>
              <a:rPr lang="fr-FR" dirty="0"/>
              <a:t>Ou CMP </a:t>
            </a:r>
          </a:p>
          <a:p>
            <a:r>
              <a:rPr lang="fr-FR" dirty="0"/>
              <a:t>SESSAD ( après accord MDPH et place disponible)</a:t>
            </a:r>
          </a:p>
          <a:p>
            <a:pPr marL="0" indent="0">
              <a:buNone/>
            </a:pPr>
            <a:r>
              <a:rPr lang="fr-FR" i="1" dirty="0"/>
              <a:t>Parcours scolaire ( après PPS avec MDPH):</a:t>
            </a:r>
          </a:p>
          <a:p>
            <a:pPr marL="0" indent="0">
              <a:buNone/>
            </a:pPr>
            <a:r>
              <a:rPr lang="fr-FR" dirty="0"/>
              <a:t>Scolarisation ordinaire + AESH individuelle ou mutualisée (après dossier MDPH)</a:t>
            </a:r>
          </a:p>
          <a:p>
            <a:pPr marL="0" indent="0">
              <a:buNone/>
            </a:pPr>
            <a:r>
              <a:rPr lang="fr-FR" dirty="0"/>
              <a:t>ULIS / UEM </a:t>
            </a:r>
          </a:p>
          <a:p>
            <a:pPr marL="0" indent="0">
              <a:buNone/>
            </a:pPr>
            <a:endParaRPr lang="fr-FR" dirty="0"/>
          </a:p>
          <a:p>
            <a:pPr marL="0" indent="0">
              <a:buNone/>
            </a:pPr>
            <a:endParaRPr lang="fr-FR" dirty="0"/>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5FA306F2-9295-854E-A1ED-5522008149FD}"/>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89444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7E8F23-71FD-1640-8E14-EDF261D7A933}"/>
              </a:ext>
            </a:extLst>
          </p:cNvPr>
          <p:cNvSpPr>
            <a:spLocks noGrp="1"/>
          </p:cNvSpPr>
          <p:nvPr>
            <p:ph type="title"/>
          </p:nvPr>
        </p:nvSpPr>
        <p:spPr/>
        <p:txBody>
          <a:bodyPr>
            <a:normAutofit fontScale="90000"/>
          </a:bodyPr>
          <a:lstStyle/>
          <a:p>
            <a:r>
              <a:rPr lang="fr-FR" dirty="0"/>
              <a:t>Points 2 :</a:t>
            </a:r>
            <a:r>
              <a:rPr lang="fr-FR" sz="2000" dirty="0"/>
              <a:t>Citez et définissez le rôle d’au moins 4 professionnels de santé impliquées en psychiatrie de l’enfant et de l’ado?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id="{03BB5818-85EB-354F-A97E-979B34DC1E1E}"/>
              </a:ext>
            </a:extLst>
          </p:cNvPr>
          <p:cNvSpPr>
            <a:spLocks noGrp="1"/>
          </p:cNvSpPr>
          <p:nvPr>
            <p:ph idx="1"/>
          </p:nvPr>
        </p:nvSpPr>
        <p:spPr/>
        <p:txBody>
          <a:bodyPr/>
          <a:lstStyle/>
          <a:p>
            <a:pPr marL="0" indent="0">
              <a:buNone/>
            </a:pPr>
            <a:r>
              <a:rPr lang="fr-FR" i="1" dirty="0"/>
              <a:t>Réponses possibles </a:t>
            </a:r>
          </a:p>
          <a:p>
            <a:r>
              <a:rPr lang="fr-FR" dirty="0"/>
              <a:t>Tous les </a:t>
            </a:r>
            <a:r>
              <a:rPr lang="fr-FR" dirty="0" err="1"/>
              <a:t>para-médicaux</a:t>
            </a:r>
            <a:r>
              <a:rPr lang="fr-FR" dirty="0"/>
              <a:t> ( </a:t>
            </a:r>
            <a:r>
              <a:rPr lang="fr-FR" dirty="0" err="1"/>
              <a:t>Cf</a:t>
            </a:r>
            <a:r>
              <a:rPr lang="fr-FR" dirty="0"/>
              <a:t> diapo </a:t>
            </a:r>
            <a:r>
              <a:rPr lang="fr-FR" dirty="0" err="1"/>
              <a:t>para-médicaux</a:t>
            </a:r>
            <a:r>
              <a:rPr lang="fr-FR" dirty="0"/>
              <a:t>)</a:t>
            </a:r>
          </a:p>
          <a:p>
            <a:r>
              <a:rPr lang="fr-FR" dirty="0"/>
              <a:t>Assistante sociale : Accompagnement social </a:t>
            </a:r>
          </a:p>
          <a:p>
            <a:r>
              <a:rPr lang="fr-FR" dirty="0"/>
              <a:t>Psychiatre, </a:t>
            </a:r>
            <a:r>
              <a:rPr lang="fr-FR" dirty="0" err="1"/>
              <a:t>neuropédiatre</a:t>
            </a:r>
            <a:r>
              <a:rPr lang="fr-FR" dirty="0"/>
              <a:t> : Diagnostic et prescription intervention </a:t>
            </a:r>
          </a:p>
          <a:p>
            <a:r>
              <a:rPr lang="fr-FR" dirty="0"/>
              <a:t>Médecin généraliste : repérage, diagnostic cas simple, orientation pour intervention précoce </a:t>
            </a:r>
          </a:p>
        </p:txBody>
      </p:sp>
      <p:sp>
        <p:nvSpPr>
          <p:cNvPr id="4" name="Espace réservé du pied de page 3">
            <a:extLst>
              <a:ext uri="{FF2B5EF4-FFF2-40B4-BE49-F238E27FC236}">
                <a16:creationId xmlns:a16="http://schemas.microsoft.com/office/drawing/2014/main" id="{DA201351-226D-2741-A910-725E6B76975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315518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57955-04B3-0742-9700-602A372E0682}"/>
              </a:ext>
            </a:extLst>
          </p:cNvPr>
          <p:cNvSpPr>
            <a:spLocks noGrp="1"/>
          </p:cNvSpPr>
          <p:nvPr>
            <p:ph type="title"/>
          </p:nvPr>
        </p:nvSpPr>
        <p:spPr/>
        <p:txBody>
          <a:bodyPr>
            <a:normAutofit fontScale="90000"/>
          </a:bodyPr>
          <a:lstStyle/>
          <a:p>
            <a:r>
              <a:rPr lang="fr-FR" dirty="0"/>
              <a:t>Points 3 :</a:t>
            </a:r>
            <a:r>
              <a:rPr lang="fr-FR" sz="2000" dirty="0"/>
              <a:t>Aides que l’on peut obtenir chez l’enfant avec un trouble du </a:t>
            </a:r>
            <a:r>
              <a:rPr lang="fr-FR" sz="2000" dirty="0" err="1"/>
              <a:t>neurodéveloppement</a:t>
            </a:r>
            <a:r>
              <a:rPr lang="fr-FR" sz="2000" dirty="0"/>
              <a:t> avec la MDPH ?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id="{F6CF63FB-D120-C24A-96A8-ED5E87B220D1}"/>
              </a:ext>
            </a:extLst>
          </p:cNvPr>
          <p:cNvSpPr>
            <a:spLocks noGrp="1"/>
          </p:cNvSpPr>
          <p:nvPr>
            <p:ph idx="1"/>
          </p:nvPr>
        </p:nvSpPr>
        <p:spPr/>
        <p:txBody>
          <a:bodyPr/>
          <a:lstStyle/>
          <a:p>
            <a:r>
              <a:rPr lang="fr-FR" dirty="0"/>
              <a:t>Aides financières : Allocation à l’éducation d’un enfant avec handicap </a:t>
            </a:r>
          </a:p>
          <a:p>
            <a:pPr marL="0" indent="0">
              <a:buNone/>
            </a:pPr>
            <a:r>
              <a:rPr lang="fr-FR" dirty="0"/>
              <a:t>(AEEH)+/- complément de l’AEEH </a:t>
            </a:r>
          </a:p>
          <a:p>
            <a:r>
              <a:rPr lang="fr-FR" dirty="0"/>
              <a:t>Aides humaine : AESH individualisée ou mutuelle </a:t>
            </a:r>
          </a:p>
          <a:p>
            <a:r>
              <a:rPr lang="fr-FR" dirty="0"/>
              <a:t>Aide matérielle : matériel informatique </a:t>
            </a:r>
          </a:p>
          <a:p>
            <a:r>
              <a:rPr lang="fr-FR" dirty="0"/>
              <a:t>Aides autres : Carte invalidité </a:t>
            </a:r>
          </a:p>
        </p:txBody>
      </p:sp>
      <p:sp>
        <p:nvSpPr>
          <p:cNvPr id="4" name="Espace réservé du pied de page 3">
            <a:extLst>
              <a:ext uri="{FF2B5EF4-FFF2-40B4-BE49-F238E27FC236}">
                <a16:creationId xmlns:a16="http://schemas.microsoft.com/office/drawing/2014/main" id="{56ED5BDA-6BBC-2649-A652-B2A7F3A8E518}"/>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022784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934A69-4590-0B42-AC58-85ECBF2EC9B6}"/>
              </a:ext>
            </a:extLst>
          </p:cNvPr>
          <p:cNvSpPr>
            <a:spLocks noGrp="1"/>
          </p:cNvSpPr>
          <p:nvPr>
            <p:ph type="title"/>
          </p:nvPr>
        </p:nvSpPr>
        <p:spPr/>
        <p:txBody>
          <a:bodyPr/>
          <a:lstStyle/>
          <a:p>
            <a:r>
              <a:rPr lang="fr-FR" dirty="0"/>
              <a:t>Points 4 </a:t>
            </a:r>
            <a:r>
              <a:rPr lang="fr-FR" sz="2000" dirty="0"/>
              <a:t>Citez 2 structures du médico-social chez l’enfant ou l’adulte et décrivez leur rôle en 1 phrase</a:t>
            </a:r>
          </a:p>
        </p:txBody>
      </p:sp>
      <p:sp>
        <p:nvSpPr>
          <p:cNvPr id="3" name="Espace réservé du contenu 2">
            <a:extLst>
              <a:ext uri="{FF2B5EF4-FFF2-40B4-BE49-F238E27FC236}">
                <a16:creationId xmlns:a16="http://schemas.microsoft.com/office/drawing/2014/main" id="{845534CC-DD06-9646-BC1E-35538D14AFD5}"/>
              </a:ext>
            </a:extLst>
          </p:cNvPr>
          <p:cNvSpPr>
            <a:spLocks noGrp="1"/>
          </p:cNvSpPr>
          <p:nvPr>
            <p:ph idx="1"/>
          </p:nvPr>
        </p:nvSpPr>
        <p:spPr/>
        <p:txBody>
          <a:bodyPr/>
          <a:lstStyle/>
          <a:p>
            <a:pPr marL="0" indent="0">
              <a:buNone/>
            </a:pPr>
            <a:r>
              <a:rPr lang="fr-FR" i="1" dirty="0"/>
              <a:t>Réponses possibles ( + </a:t>
            </a:r>
            <a:r>
              <a:rPr lang="fr-FR" i="1" dirty="0" err="1"/>
              <a:t>Cf</a:t>
            </a:r>
            <a:r>
              <a:rPr lang="fr-FR" i="1" dirty="0"/>
              <a:t> ci-dessus pour définition)</a:t>
            </a:r>
          </a:p>
          <a:p>
            <a:r>
              <a:rPr lang="fr-FR" dirty="0"/>
              <a:t>IME Institut médico-éducatif </a:t>
            </a:r>
          </a:p>
          <a:p>
            <a:r>
              <a:rPr lang="fr-FR" dirty="0"/>
              <a:t>SESSAD </a:t>
            </a:r>
          </a:p>
          <a:p>
            <a:r>
              <a:rPr lang="fr-FR" dirty="0"/>
              <a:t>ITTEP </a:t>
            </a:r>
          </a:p>
          <a:p>
            <a:r>
              <a:rPr lang="fr-FR" dirty="0"/>
              <a:t>CMPP </a:t>
            </a:r>
          </a:p>
          <a:p>
            <a:r>
              <a:rPr lang="fr-FR" dirty="0"/>
              <a:t>CAMSP </a:t>
            </a:r>
          </a:p>
        </p:txBody>
      </p:sp>
      <p:sp>
        <p:nvSpPr>
          <p:cNvPr id="4" name="Espace réservé du pied de page 3">
            <a:extLst>
              <a:ext uri="{FF2B5EF4-FFF2-40B4-BE49-F238E27FC236}">
                <a16:creationId xmlns:a16="http://schemas.microsoft.com/office/drawing/2014/main" id="{F66716FC-3654-084C-97FF-1628B2214793}"/>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64221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B5710-542A-A240-9860-B9ADDA35A9EF}"/>
              </a:ext>
            </a:extLst>
          </p:cNvPr>
          <p:cNvSpPr>
            <a:spLocks noGrp="1"/>
          </p:cNvSpPr>
          <p:nvPr>
            <p:ph type="title"/>
          </p:nvPr>
        </p:nvSpPr>
        <p:spPr/>
        <p:txBody>
          <a:bodyPr/>
          <a:lstStyle/>
          <a:p>
            <a:r>
              <a:rPr lang="fr-FR" dirty="0"/>
              <a:t>Pour info sur les troubles </a:t>
            </a:r>
            <a:r>
              <a:rPr lang="fr-FR" dirty="0" err="1"/>
              <a:t>neurodéveloppementaux</a:t>
            </a:r>
            <a:r>
              <a:rPr lang="fr-FR" dirty="0"/>
              <a:t> de type autisme</a:t>
            </a:r>
          </a:p>
        </p:txBody>
      </p:sp>
      <p:sp>
        <p:nvSpPr>
          <p:cNvPr id="3" name="Espace réservé du texte 2">
            <a:extLst>
              <a:ext uri="{FF2B5EF4-FFF2-40B4-BE49-F238E27FC236}">
                <a16:creationId xmlns:a16="http://schemas.microsoft.com/office/drawing/2014/main" id="{CFFF8291-9F86-9F4F-A4D8-36558B7A1269}"/>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EEFF37A2-E75B-9947-B60A-CD1E0FE931B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8341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12C94-6187-9141-9C46-1757E872B81A}"/>
              </a:ext>
            </a:extLst>
          </p:cNvPr>
          <p:cNvSpPr>
            <a:spLocks noGrp="1"/>
          </p:cNvSpPr>
          <p:nvPr>
            <p:ph type="title"/>
          </p:nvPr>
        </p:nvSpPr>
        <p:spPr/>
        <p:txBody>
          <a:bodyPr/>
          <a:lstStyle/>
          <a:p>
            <a:r>
              <a:rPr lang="fr-FR" dirty="0"/>
              <a:t>Autisme, troubles </a:t>
            </a:r>
            <a:r>
              <a:rPr lang="fr-FR" dirty="0" err="1"/>
              <a:t>neurodévelopementaux</a:t>
            </a:r>
            <a:r>
              <a:rPr lang="fr-FR" dirty="0"/>
              <a:t>: début dans la petite enfance</a:t>
            </a:r>
          </a:p>
        </p:txBody>
      </p:sp>
      <p:sp>
        <p:nvSpPr>
          <p:cNvPr id="5" name="Espace réservé du texte 4">
            <a:extLst>
              <a:ext uri="{FF2B5EF4-FFF2-40B4-BE49-F238E27FC236}">
                <a16:creationId xmlns:a16="http://schemas.microsoft.com/office/drawing/2014/main" id="{8EC3734D-44EF-CA41-8F61-0606C0CAF8B2}"/>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E855B7CC-DC4B-3842-BCF4-43B6E47A2AC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676303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B03088B-7955-6347-870A-C00B6222B354}"/>
              </a:ext>
            </a:extLst>
          </p:cNvPr>
          <p:cNvSpPr>
            <a:spLocks noGrp="1"/>
          </p:cNvSpPr>
          <p:nvPr>
            <p:ph type="title"/>
          </p:nvPr>
        </p:nvSpPr>
        <p:spPr/>
        <p:txBody>
          <a:bodyPr/>
          <a:lstStyle/>
          <a:p>
            <a:r>
              <a:rPr lang="fr-FR" dirty="0"/>
              <a:t>Autisme : Signes positifs et négatifs </a:t>
            </a:r>
          </a:p>
        </p:txBody>
      </p:sp>
      <p:sp>
        <p:nvSpPr>
          <p:cNvPr id="6" name="Espace réservé du contenu 5">
            <a:extLst>
              <a:ext uri="{FF2B5EF4-FFF2-40B4-BE49-F238E27FC236}">
                <a16:creationId xmlns:a16="http://schemas.microsoft.com/office/drawing/2014/main" id="{D11F6357-A7C3-8944-924C-1A86A6D07CB5}"/>
              </a:ext>
            </a:extLst>
          </p:cNvPr>
          <p:cNvSpPr>
            <a:spLocks noGrp="1"/>
          </p:cNvSpPr>
          <p:nvPr>
            <p:ph idx="1"/>
          </p:nvPr>
        </p:nvSpPr>
        <p:spPr/>
        <p:txBody>
          <a:bodyPr/>
          <a:lstStyle/>
          <a:p>
            <a:pPr marL="0" indent="0">
              <a:buNone/>
            </a:pPr>
            <a:r>
              <a:rPr lang="fr-FR" dirty="0"/>
              <a:t>         </a:t>
            </a:r>
          </a:p>
          <a:p>
            <a:endParaRPr lang="fr-FR" dirty="0"/>
          </a:p>
          <a:p>
            <a:pPr marL="0" indent="0">
              <a:buNone/>
            </a:pPr>
            <a:r>
              <a:rPr lang="fr-FR" dirty="0"/>
              <a:t>                                   https://</a:t>
            </a:r>
            <a:r>
              <a:rPr lang="fr-FR" dirty="0" err="1"/>
              <a:t>vimeo.com</a:t>
            </a:r>
            <a:r>
              <a:rPr lang="fr-FR" dirty="0"/>
              <a:t>/224656937</a:t>
            </a:r>
          </a:p>
        </p:txBody>
      </p:sp>
      <p:sp>
        <p:nvSpPr>
          <p:cNvPr id="4" name="Espace réservé du pied de page 3">
            <a:extLst>
              <a:ext uri="{FF2B5EF4-FFF2-40B4-BE49-F238E27FC236}">
                <a16:creationId xmlns:a16="http://schemas.microsoft.com/office/drawing/2014/main" id="{E8CD437C-749E-7F48-88FE-5180910D14D0}"/>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27880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6A061-6966-3D4B-B1C7-4FBF5AEC2369}"/>
              </a:ext>
            </a:extLst>
          </p:cNvPr>
          <p:cNvSpPr>
            <a:spLocks noGrp="1"/>
          </p:cNvSpPr>
          <p:nvPr>
            <p:ph type="title"/>
          </p:nvPr>
        </p:nvSpPr>
        <p:spPr/>
        <p:txBody>
          <a:bodyPr/>
          <a:lstStyle/>
          <a:p>
            <a:r>
              <a:rPr lang="fr-FR" dirty="0"/>
              <a:t>Professionnels dans le système de santé  </a:t>
            </a:r>
          </a:p>
        </p:txBody>
      </p:sp>
      <p:sp>
        <p:nvSpPr>
          <p:cNvPr id="3" name="Espace réservé du contenu 2">
            <a:extLst>
              <a:ext uri="{FF2B5EF4-FFF2-40B4-BE49-F238E27FC236}">
                <a16:creationId xmlns:a16="http://schemas.microsoft.com/office/drawing/2014/main" id="{D61A0381-4118-2F41-A2F4-78E8C2ED2419}"/>
              </a:ext>
            </a:extLst>
          </p:cNvPr>
          <p:cNvSpPr>
            <a:spLocks noGrp="1"/>
          </p:cNvSpPr>
          <p:nvPr>
            <p:ph idx="1"/>
          </p:nvPr>
        </p:nvSpPr>
        <p:spPr/>
        <p:txBody>
          <a:bodyPr/>
          <a:lstStyle/>
          <a:p>
            <a:r>
              <a:rPr lang="fr-FR" dirty="0"/>
              <a:t>Techniques</a:t>
            </a:r>
          </a:p>
          <a:p>
            <a:r>
              <a:rPr lang="fr-FR" dirty="0"/>
              <a:t>Administratifs</a:t>
            </a:r>
          </a:p>
          <a:p>
            <a:r>
              <a:rPr lang="fr-FR" dirty="0"/>
              <a:t>Sociaux</a:t>
            </a:r>
          </a:p>
          <a:p>
            <a:r>
              <a:rPr lang="fr-FR" dirty="0"/>
              <a:t>Paramédicaux</a:t>
            </a:r>
          </a:p>
          <a:p>
            <a:r>
              <a:rPr lang="fr-FR" dirty="0"/>
              <a:t>Médicaux </a:t>
            </a:r>
          </a:p>
        </p:txBody>
      </p:sp>
      <p:sp>
        <p:nvSpPr>
          <p:cNvPr id="4" name="Espace réservé du pied de page 3">
            <a:extLst>
              <a:ext uri="{FF2B5EF4-FFF2-40B4-BE49-F238E27FC236}">
                <a16:creationId xmlns:a16="http://schemas.microsoft.com/office/drawing/2014/main" id="{76D6B242-B6B6-6845-95C6-C9593F3950C9}"/>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41406022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EF9FC-796C-E74A-88FC-43E794E905CF}"/>
              </a:ext>
            </a:extLst>
          </p:cNvPr>
          <p:cNvSpPr>
            <a:spLocks noGrp="1"/>
          </p:cNvSpPr>
          <p:nvPr>
            <p:ph type="title"/>
          </p:nvPr>
        </p:nvSpPr>
        <p:spPr/>
        <p:txBody>
          <a:bodyPr/>
          <a:lstStyle/>
          <a:p>
            <a:r>
              <a:rPr lang="fr-FR" dirty="0"/>
              <a:t>Trouble du Spectre de l’Autisme (DSM-V)</a:t>
            </a:r>
          </a:p>
        </p:txBody>
      </p:sp>
      <p:sp>
        <p:nvSpPr>
          <p:cNvPr id="3" name="Espace réservé du contenu 2">
            <a:extLst>
              <a:ext uri="{FF2B5EF4-FFF2-40B4-BE49-F238E27FC236}">
                <a16:creationId xmlns:a16="http://schemas.microsoft.com/office/drawing/2014/main" id="{2E6DAA47-8D6A-084C-83A7-445093558C8A}"/>
              </a:ext>
            </a:extLst>
          </p:cNvPr>
          <p:cNvSpPr>
            <a:spLocks noGrp="1"/>
          </p:cNvSpPr>
          <p:nvPr>
            <p:ph idx="1"/>
          </p:nvPr>
        </p:nvSpPr>
        <p:spPr/>
        <p:txBody>
          <a:bodyPr/>
          <a:lstStyle/>
          <a:p>
            <a:pPr marL="0" indent="0">
              <a:buNone/>
            </a:pPr>
            <a:r>
              <a:rPr lang="fr-FR" dirty="0"/>
              <a:t>Prévalence 1% </a:t>
            </a:r>
          </a:p>
        </p:txBody>
      </p:sp>
      <p:sp>
        <p:nvSpPr>
          <p:cNvPr id="4" name="Espace réservé du pied de page 3">
            <a:extLst>
              <a:ext uri="{FF2B5EF4-FFF2-40B4-BE49-F238E27FC236}">
                <a16:creationId xmlns:a16="http://schemas.microsoft.com/office/drawing/2014/main" id="{CD739B2A-C03C-EE4B-A6BE-68AFDC2ABCD0}"/>
              </a:ext>
            </a:extLst>
          </p:cNvPr>
          <p:cNvSpPr>
            <a:spLocks noGrp="1"/>
          </p:cNvSpPr>
          <p:nvPr>
            <p:ph type="ftr" sz="quarter" idx="11"/>
          </p:nvPr>
        </p:nvSpPr>
        <p:spPr/>
        <p:txBody>
          <a:bodyPr/>
          <a:lstStyle/>
          <a:p>
            <a:endParaRPr lang="fr-FR"/>
          </a:p>
        </p:txBody>
      </p:sp>
      <p:sp>
        <p:nvSpPr>
          <p:cNvPr id="5" name="Ellipse 4">
            <a:extLst>
              <a:ext uri="{FF2B5EF4-FFF2-40B4-BE49-F238E27FC236}">
                <a16:creationId xmlns:a16="http://schemas.microsoft.com/office/drawing/2014/main" id="{CAD46645-86B5-2947-8052-30EFDFF2ED40}"/>
              </a:ext>
            </a:extLst>
          </p:cNvPr>
          <p:cNvSpPr/>
          <p:nvPr/>
        </p:nvSpPr>
        <p:spPr>
          <a:xfrm>
            <a:off x="2576946" y="2313709"/>
            <a:ext cx="7467600" cy="3588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Déficit de la communication et des interactions sociales</a:t>
            </a:r>
          </a:p>
          <a:p>
            <a:pPr algn="ctr"/>
            <a:r>
              <a:rPr lang="fr-FR" dirty="0"/>
              <a:t>Comportements et intérêts restreints et </a:t>
            </a:r>
            <a:r>
              <a:rPr lang="fr-FR" dirty="0" err="1"/>
              <a:t>atypicités</a:t>
            </a:r>
            <a:r>
              <a:rPr lang="fr-FR" dirty="0"/>
              <a:t> sensoriels</a:t>
            </a:r>
          </a:p>
          <a:p>
            <a:pPr algn="ctr"/>
            <a:r>
              <a:rPr lang="fr-FR" dirty="0"/>
              <a:t>Début précoce avant l’âge de 3 ans </a:t>
            </a:r>
          </a:p>
          <a:p>
            <a:pPr algn="ctr"/>
            <a:endParaRPr lang="fr-FR" dirty="0"/>
          </a:p>
        </p:txBody>
      </p:sp>
    </p:spTree>
    <p:extLst>
      <p:ext uri="{BB962C8B-B14F-4D97-AF65-F5344CB8AC3E}">
        <p14:creationId xmlns:p14="http://schemas.microsoft.com/office/powerpoint/2010/main" val="18675418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4">
            <a:extLst>
              <a:ext uri="{FF2B5EF4-FFF2-40B4-BE49-F238E27FC236}">
                <a16:creationId xmlns:a16="http://schemas.microsoft.com/office/drawing/2014/main" id="{D6E5DD29-0F16-4940-89E0-5177F786BFF2}"/>
              </a:ext>
            </a:extLst>
          </p:cNvPr>
          <p:cNvSpPr>
            <a:spLocks noGrp="1"/>
          </p:cNvSpPr>
          <p:nvPr>
            <p:ph type="title"/>
          </p:nvPr>
        </p:nvSpPr>
        <p:spPr>
          <a:xfrm>
            <a:off x="748145" y="692151"/>
            <a:ext cx="9308669" cy="504825"/>
          </a:xfrm>
        </p:spPr>
        <p:txBody>
          <a:bodyPr>
            <a:noAutofit/>
          </a:bodyPr>
          <a:lstStyle/>
          <a:p>
            <a:pPr eaLnBrk="1" hangingPunct="1"/>
            <a:r>
              <a:rPr lang="fr-FR" altLang="fr-FR" sz="4400" dirty="0"/>
              <a:t>Le trouble du spectre de l’autisme</a:t>
            </a:r>
          </a:p>
        </p:txBody>
      </p:sp>
      <p:graphicFrame>
        <p:nvGraphicFramePr>
          <p:cNvPr id="4" name="Espace réservé du contenu 3">
            <a:extLst>
              <a:ext uri="{FF2B5EF4-FFF2-40B4-BE49-F238E27FC236}">
                <a16:creationId xmlns:a16="http://schemas.microsoft.com/office/drawing/2014/main" id="{EC075FAB-AE12-E247-BCB8-D46A8FE54CC3}"/>
              </a:ext>
            </a:extLst>
          </p:cNvPr>
          <p:cNvGraphicFramePr>
            <a:graphicFrameLocks noGrp="1"/>
          </p:cNvGraphicFramePr>
          <p:nvPr>
            <p:ph type="pic" idx="1"/>
          </p:nvPr>
        </p:nvGraphicFramePr>
        <p:xfrm>
          <a:off x="4383088" y="1412776"/>
          <a:ext cx="5903912" cy="4926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ce réservé du texte 5">
            <a:extLst>
              <a:ext uri="{FF2B5EF4-FFF2-40B4-BE49-F238E27FC236}">
                <a16:creationId xmlns:a16="http://schemas.microsoft.com/office/drawing/2014/main" id="{A32A68AA-E5D7-734E-BB90-3A298FA036A3}"/>
              </a:ext>
            </a:extLst>
          </p:cNvPr>
          <p:cNvSpPr>
            <a:spLocks noGrp="1"/>
          </p:cNvSpPr>
          <p:nvPr>
            <p:ph type="body" sz="half" idx="2"/>
          </p:nvPr>
        </p:nvSpPr>
        <p:spPr>
          <a:xfrm>
            <a:off x="1919288" y="2205039"/>
            <a:ext cx="2819400" cy="4243387"/>
          </a:xfrm>
        </p:spPr>
        <p:txBody>
          <a:bodyPr rtlCol="0">
            <a:normAutofit/>
          </a:bodyPr>
          <a:lstStyle/>
          <a:p>
            <a:pPr>
              <a:defRPr/>
            </a:pPr>
            <a:endParaRPr lang="fr-FR" sz="2400" dirty="0">
              <a:latin typeface="+mj-lt"/>
            </a:endParaRPr>
          </a:p>
          <a:p>
            <a:pPr>
              <a:defRPr/>
            </a:pPr>
            <a:endParaRPr lang="fr-FR" sz="2400" dirty="0">
              <a:latin typeface="+mj-lt"/>
            </a:endParaRPr>
          </a:p>
          <a:p>
            <a:pPr algn="ctr">
              <a:defRPr/>
            </a:pPr>
            <a:r>
              <a:rPr lang="fr-FR" sz="2400" dirty="0">
                <a:solidFill>
                  <a:srgbClr val="00B050"/>
                </a:solidFill>
                <a:latin typeface="+mj-lt"/>
              </a:rPr>
              <a:t>Augmenter la capacité à apprendre de l’environnement </a:t>
            </a:r>
          </a:p>
        </p:txBody>
      </p:sp>
      <p:sp>
        <p:nvSpPr>
          <p:cNvPr id="3" name="Flèche droite 2">
            <a:extLst>
              <a:ext uri="{FF2B5EF4-FFF2-40B4-BE49-F238E27FC236}">
                <a16:creationId xmlns:a16="http://schemas.microsoft.com/office/drawing/2014/main" id="{74B27157-C338-3541-ACE6-E6C027731CA0}"/>
              </a:ext>
            </a:extLst>
          </p:cNvPr>
          <p:cNvSpPr/>
          <p:nvPr/>
        </p:nvSpPr>
        <p:spPr>
          <a:xfrm rot="19320000">
            <a:off x="4267201" y="3713164"/>
            <a:ext cx="4029075" cy="2232025"/>
          </a:xfrm>
          <a:prstGeom prst="rightArrow">
            <a:avLst/>
          </a:prstGeom>
          <a:gradFill>
            <a:gsLst>
              <a:gs pos="0">
                <a:schemeClr val="accent1">
                  <a:tint val="66000"/>
                  <a:satMod val="160000"/>
                  <a:alpha val="82000"/>
                </a:schemeClr>
              </a:gs>
              <a:gs pos="23000">
                <a:srgbClr val="00B050">
                  <a:alpha val="28000"/>
                </a:srgb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rgbClr val="002E15"/>
                </a:solidFill>
              </a:rPr>
              <a:t>INTERVENTION PRECOCE</a:t>
            </a:r>
          </a:p>
        </p:txBody>
      </p:sp>
    </p:spTree>
    <p:extLst>
      <p:ext uri="{BB962C8B-B14F-4D97-AF65-F5344CB8AC3E}">
        <p14:creationId xmlns:p14="http://schemas.microsoft.com/office/powerpoint/2010/main" val="728574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42D22A-4FC1-2042-A26D-057C4E71A0F5}"/>
              </a:ext>
            </a:extLst>
          </p:cNvPr>
          <p:cNvSpPr>
            <a:spLocks noChangeAspect="1"/>
          </p:cNvSpPr>
          <p:nvPr/>
        </p:nvSpPr>
        <p:spPr>
          <a:xfrm>
            <a:off x="3708558" y="2531526"/>
            <a:ext cx="713232" cy="7132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E1783739-8132-1147-BEB4-C3A6EFD445C4}"/>
              </a:ext>
            </a:extLst>
          </p:cNvPr>
          <p:cNvSpPr>
            <a:spLocks noChangeAspect="1"/>
          </p:cNvSpPr>
          <p:nvPr/>
        </p:nvSpPr>
        <p:spPr>
          <a:xfrm>
            <a:off x="3708558" y="3384013"/>
            <a:ext cx="713232" cy="713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818F0F9-A9AC-8F41-97BC-BDA62B8FB994}"/>
              </a:ext>
            </a:extLst>
          </p:cNvPr>
          <p:cNvSpPr>
            <a:spLocks noChangeAspect="1"/>
          </p:cNvSpPr>
          <p:nvPr/>
        </p:nvSpPr>
        <p:spPr>
          <a:xfrm>
            <a:off x="3708558" y="4227062"/>
            <a:ext cx="713232" cy="7132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2" name="Rectangle 21">
            <a:extLst>
              <a:ext uri="{FF2B5EF4-FFF2-40B4-BE49-F238E27FC236}">
                <a16:creationId xmlns:a16="http://schemas.microsoft.com/office/drawing/2014/main" id="{23533A61-6704-0D46-BE6D-62F7ACD4268D}"/>
              </a:ext>
            </a:extLst>
          </p:cNvPr>
          <p:cNvSpPr>
            <a:spLocks noChangeAspect="1"/>
          </p:cNvSpPr>
          <p:nvPr/>
        </p:nvSpPr>
        <p:spPr>
          <a:xfrm>
            <a:off x="3708558" y="5058079"/>
            <a:ext cx="713232" cy="71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093C7110-C75B-F447-9E4A-17F512FCDC2C}"/>
              </a:ext>
            </a:extLst>
          </p:cNvPr>
          <p:cNvSpPr>
            <a:spLocks noChangeAspect="1"/>
          </p:cNvSpPr>
          <p:nvPr/>
        </p:nvSpPr>
        <p:spPr>
          <a:xfrm>
            <a:off x="3708558" y="1707798"/>
            <a:ext cx="713232" cy="7132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2E2C39BC-0460-274C-891B-58978C96B872}"/>
              </a:ext>
            </a:extLst>
          </p:cNvPr>
          <p:cNvSpPr>
            <a:spLocks noChangeAspect="1"/>
          </p:cNvSpPr>
          <p:nvPr/>
        </p:nvSpPr>
        <p:spPr>
          <a:xfrm>
            <a:off x="5815584" y="2539781"/>
            <a:ext cx="713232" cy="713232"/>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B07C9D47-67DB-B64F-BD5D-3389C147B49D}"/>
              </a:ext>
            </a:extLst>
          </p:cNvPr>
          <p:cNvSpPr>
            <a:spLocks noChangeAspect="1"/>
          </p:cNvSpPr>
          <p:nvPr/>
        </p:nvSpPr>
        <p:spPr>
          <a:xfrm>
            <a:off x="5645642" y="3392268"/>
            <a:ext cx="713232" cy="71323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540DAC5-A98A-194E-9C73-A2C4D0BD19F3}"/>
              </a:ext>
            </a:extLst>
          </p:cNvPr>
          <p:cNvSpPr>
            <a:spLocks noChangeAspect="1"/>
          </p:cNvSpPr>
          <p:nvPr/>
        </p:nvSpPr>
        <p:spPr>
          <a:xfrm>
            <a:off x="5458968" y="4225143"/>
            <a:ext cx="713232" cy="71323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9373EAA8-0698-3F46-A8BE-091AD72C560F}"/>
              </a:ext>
            </a:extLst>
          </p:cNvPr>
          <p:cNvSpPr>
            <a:spLocks noChangeAspect="1"/>
          </p:cNvSpPr>
          <p:nvPr/>
        </p:nvSpPr>
        <p:spPr>
          <a:xfrm>
            <a:off x="5306568" y="5077630"/>
            <a:ext cx="713232" cy="7132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C4C5A0E8-5494-784B-9707-C6E2A5B8D467}"/>
              </a:ext>
            </a:extLst>
          </p:cNvPr>
          <p:cNvSpPr>
            <a:spLocks noChangeAspect="1"/>
          </p:cNvSpPr>
          <p:nvPr/>
        </p:nvSpPr>
        <p:spPr>
          <a:xfrm>
            <a:off x="6002258" y="1707798"/>
            <a:ext cx="713232" cy="71323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droit 32">
            <a:extLst>
              <a:ext uri="{FF2B5EF4-FFF2-40B4-BE49-F238E27FC236}">
                <a16:creationId xmlns:a16="http://schemas.microsoft.com/office/drawing/2014/main" id="{3B711387-F327-1F4F-89FD-BFDFF3A02172}"/>
              </a:ext>
            </a:extLst>
          </p:cNvPr>
          <p:cNvCxnSpPr/>
          <p:nvPr/>
        </p:nvCxnSpPr>
        <p:spPr>
          <a:xfrm flipV="1">
            <a:off x="5101389" y="1707798"/>
            <a:ext cx="0" cy="4063513"/>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Connecteur droit 33">
            <a:extLst>
              <a:ext uri="{FF2B5EF4-FFF2-40B4-BE49-F238E27FC236}">
                <a16:creationId xmlns:a16="http://schemas.microsoft.com/office/drawing/2014/main" id="{B034376C-8C81-944A-8FE1-476A37DC56FF}"/>
              </a:ext>
            </a:extLst>
          </p:cNvPr>
          <p:cNvCxnSpPr/>
          <p:nvPr/>
        </p:nvCxnSpPr>
        <p:spPr>
          <a:xfrm flipV="1">
            <a:off x="3497178" y="1727349"/>
            <a:ext cx="0" cy="4063513"/>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Connecteur droit avec flèche 37">
            <a:extLst>
              <a:ext uri="{FF2B5EF4-FFF2-40B4-BE49-F238E27FC236}">
                <a16:creationId xmlns:a16="http://schemas.microsoft.com/office/drawing/2014/main" id="{060BDB59-1C3A-E040-A843-DA8FDC7CC7C3}"/>
              </a:ext>
            </a:extLst>
          </p:cNvPr>
          <p:cNvCxnSpPr>
            <a:endCxn id="26" idx="1"/>
          </p:cNvCxnSpPr>
          <p:nvPr/>
        </p:nvCxnSpPr>
        <p:spPr>
          <a:xfrm>
            <a:off x="5101389" y="4581759"/>
            <a:ext cx="3575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4BD23714-1FE8-404A-8CEC-178B500464F9}"/>
              </a:ext>
            </a:extLst>
          </p:cNvPr>
          <p:cNvCxnSpPr>
            <a:endCxn id="24" idx="1"/>
          </p:cNvCxnSpPr>
          <p:nvPr/>
        </p:nvCxnSpPr>
        <p:spPr>
          <a:xfrm>
            <a:off x="5101389" y="2888142"/>
            <a:ext cx="714195" cy="8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C3F914-3E55-594B-982F-E012513A8BCB}"/>
              </a:ext>
            </a:extLst>
          </p:cNvPr>
          <p:cNvSpPr>
            <a:spLocks noChangeAspect="1"/>
          </p:cNvSpPr>
          <p:nvPr/>
        </p:nvSpPr>
        <p:spPr>
          <a:xfrm>
            <a:off x="7680006" y="2566385"/>
            <a:ext cx="713232" cy="71323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7EEA11EB-3A86-FD42-9BEB-4D08C6E84134}"/>
              </a:ext>
            </a:extLst>
          </p:cNvPr>
          <p:cNvSpPr>
            <a:spLocks noChangeAspect="1"/>
          </p:cNvSpPr>
          <p:nvPr/>
        </p:nvSpPr>
        <p:spPr>
          <a:xfrm>
            <a:off x="7635065" y="3429000"/>
            <a:ext cx="713232" cy="713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B1C04DFA-60ED-6248-BEA0-645089016F4A}"/>
              </a:ext>
            </a:extLst>
          </p:cNvPr>
          <p:cNvSpPr>
            <a:spLocks noChangeAspect="1"/>
          </p:cNvSpPr>
          <p:nvPr/>
        </p:nvSpPr>
        <p:spPr>
          <a:xfrm>
            <a:off x="7608949" y="4254262"/>
            <a:ext cx="713232" cy="7132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C000"/>
              </a:solidFill>
            </a:endParaRPr>
          </a:p>
        </p:txBody>
      </p:sp>
      <p:sp>
        <p:nvSpPr>
          <p:cNvPr id="29" name="Rectangle 28">
            <a:extLst>
              <a:ext uri="{FF2B5EF4-FFF2-40B4-BE49-F238E27FC236}">
                <a16:creationId xmlns:a16="http://schemas.microsoft.com/office/drawing/2014/main" id="{BD0EAEC5-306D-D442-B093-B501860F4BCB}"/>
              </a:ext>
            </a:extLst>
          </p:cNvPr>
          <p:cNvSpPr>
            <a:spLocks noChangeAspect="1"/>
          </p:cNvSpPr>
          <p:nvPr/>
        </p:nvSpPr>
        <p:spPr>
          <a:xfrm>
            <a:off x="7428689" y="5058079"/>
            <a:ext cx="713232" cy="71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7C387558-B452-A54F-A22C-EA15167419E3}"/>
              </a:ext>
            </a:extLst>
          </p:cNvPr>
          <p:cNvSpPr>
            <a:spLocks noChangeAspect="1"/>
          </p:cNvSpPr>
          <p:nvPr/>
        </p:nvSpPr>
        <p:spPr>
          <a:xfrm>
            <a:off x="7685413" y="1727349"/>
            <a:ext cx="713232" cy="7132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1" name="Connecteur droit 30">
            <a:extLst>
              <a:ext uri="{FF2B5EF4-FFF2-40B4-BE49-F238E27FC236}">
                <a16:creationId xmlns:a16="http://schemas.microsoft.com/office/drawing/2014/main" id="{3BB8F45D-60FC-724E-B1D9-36EB5B305703}"/>
              </a:ext>
            </a:extLst>
          </p:cNvPr>
          <p:cNvCxnSpPr/>
          <p:nvPr/>
        </p:nvCxnSpPr>
        <p:spPr>
          <a:xfrm flipV="1">
            <a:off x="7170990" y="1707798"/>
            <a:ext cx="0" cy="4063513"/>
          </a:xfrm>
          <a:prstGeom prst="line">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Flèche vers la droite 3">
            <a:extLst>
              <a:ext uri="{FF2B5EF4-FFF2-40B4-BE49-F238E27FC236}">
                <a16:creationId xmlns:a16="http://schemas.microsoft.com/office/drawing/2014/main" id="{B95C4AB7-6E43-FD42-B078-953BBA9C04AF}"/>
              </a:ext>
            </a:extLst>
          </p:cNvPr>
          <p:cNvSpPr/>
          <p:nvPr/>
        </p:nvSpPr>
        <p:spPr>
          <a:xfrm rot="10800000">
            <a:off x="8760139" y="4536169"/>
            <a:ext cx="2647006" cy="1043820"/>
          </a:xfrm>
          <a:prstGeom prst="rightArrow">
            <a:avLst>
              <a:gd name="adj1" fmla="val 5717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fr-FR" dirty="0">
                <a:solidFill>
                  <a:schemeClr val="tx1"/>
                </a:solidFill>
              </a:rPr>
              <a:t>Intervention précoce</a:t>
            </a:r>
          </a:p>
        </p:txBody>
      </p:sp>
      <p:sp>
        <p:nvSpPr>
          <p:cNvPr id="3" name="Titre 2">
            <a:extLst>
              <a:ext uri="{FF2B5EF4-FFF2-40B4-BE49-F238E27FC236}">
                <a16:creationId xmlns:a16="http://schemas.microsoft.com/office/drawing/2014/main" id="{CC169362-C2C5-8847-9966-9AF9A9822CA8}"/>
              </a:ext>
            </a:extLst>
          </p:cNvPr>
          <p:cNvSpPr>
            <a:spLocks noGrp="1"/>
          </p:cNvSpPr>
          <p:nvPr>
            <p:ph type="title"/>
          </p:nvPr>
        </p:nvSpPr>
        <p:spPr/>
        <p:txBody>
          <a:bodyPr/>
          <a:lstStyle/>
          <a:p>
            <a:r>
              <a:rPr lang="fr-FR" dirty="0"/>
              <a:t>Pourquoi intervenir précocément? </a:t>
            </a:r>
          </a:p>
        </p:txBody>
      </p:sp>
      <p:sp>
        <p:nvSpPr>
          <p:cNvPr id="5" name="Espace réservé du contenu 4">
            <a:extLst>
              <a:ext uri="{FF2B5EF4-FFF2-40B4-BE49-F238E27FC236}">
                <a16:creationId xmlns:a16="http://schemas.microsoft.com/office/drawing/2014/main" id="{11CC8C5C-7EEB-CE41-A3C2-3333EDF40D56}"/>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4379426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AD713A-2690-5E41-8DA4-A31AAFD72252}"/>
              </a:ext>
            </a:extLst>
          </p:cNvPr>
          <p:cNvSpPr>
            <a:spLocks noGrp="1"/>
          </p:cNvSpPr>
          <p:nvPr>
            <p:ph type="title"/>
          </p:nvPr>
        </p:nvSpPr>
        <p:spPr/>
        <p:txBody>
          <a:bodyPr/>
          <a:lstStyle/>
          <a:p>
            <a:r>
              <a:rPr lang="fr-FR" dirty="0"/>
              <a:t>Dépister ensemble précocément </a:t>
            </a:r>
          </a:p>
        </p:txBody>
      </p:sp>
      <p:sp>
        <p:nvSpPr>
          <p:cNvPr id="5" name="Espace réservé du texte 4">
            <a:extLst>
              <a:ext uri="{FF2B5EF4-FFF2-40B4-BE49-F238E27FC236}">
                <a16:creationId xmlns:a16="http://schemas.microsoft.com/office/drawing/2014/main" id="{56E28FB9-2FEC-BF43-A82B-146754B6497C}"/>
              </a:ext>
            </a:extLst>
          </p:cNvPr>
          <p:cNvSpPr>
            <a:spLocks noGrp="1"/>
          </p:cNvSpPr>
          <p:nvPr>
            <p:ph idx="1"/>
          </p:nvPr>
        </p:nvSpPr>
        <p:spPr/>
        <p:txBody>
          <a:bodyPr/>
          <a:lstStyle/>
          <a:p>
            <a:r>
              <a:rPr lang="fr-FR" dirty="0"/>
              <a:t>Protection maternelle et infantile (PMI) </a:t>
            </a:r>
          </a:p>
          <a:p>
            <a:r>
              <a:rPr lang="fr-FR" dirty="0"/>
              <a:t>Tous les professionnels de la petite enfance </a:t>
            </a:r>
          </a:p>
          <a:p>
            <a:pPr marL="0" indent="0">
              <a:buNone/>
            </a:pPr>
            <a:r>
              <a:rPr lang="fr-FR" dirty="0"/>
              <a:t>&gt;&gt; Non exhaustif :</a:t>
            </a:r>
          </a:p>
          <a:p>
            <a:pPr marL="0" indent="0">
              <a:buNone/>
            </a:pPr>
            <a:r>
              <a:rPr lang="fr-FR" dirty="0"/>
              <a:t>Infirmière puéricultrice, éducateurs jeunes enfants, auxiliaire puéricultrice, assistante maternelle agréée</a:t>
            </a:r>
          </a:p>
          <a:p>
            <a:pPr marL="0" indent="0">
              <a:buNone/>
            </a:pPr>
            <a:r>
              <a:rPr lang="fr-FR" dirty="0"/>
              <a:t>Enseignants de maternelle, psychologues/ médecins scolaires, AESH</a:t>
            </a:r>
          </a:p>
          <a:p>
            <a:pPr marL="0" indent="0">
              <a:buNone/>
            </a:pPr>
            <a:r>
              <a:rPr lang="fr-FR" dirty="0"/>
              <a:t>Médecins de famille </a:t>
            </a:r>
          </a:p>
          <a:p>
            <a:endParaRPr lang="fr-FR" dirty="0"/>
          </a:p>
        </p:txBody>
      </p:sp>
      <p:sp>
        <p:nvSpPr>
          <p:cNvPr id="4" name="Espace réservé du pied de page 3">
            <a:extLst>
              <a:ext uri="{FF2B5EF4-FFF2-40B4-BE49-F238E27FC236}">
                <a16:creationId xmlns:a16="http://schemas.microsoft.com/office/drawing/2014/main" id="{BC4B6598-6CFB-6C44-9864-D32884C04812}"/>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1504511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9ED0F11-4D73-544F-AD14-2F27A2CAB570}"/>
              </a:ext>
            </a:extLst>
          </p:cNvPr>
          <p:cNvSpPr>
            <a:spLocks noGrp="1"/>
          </p:cNvSpPr>
          <p:nvPr>
            <p:ph type="title"/>
          </p:nvPr>
        </p:nvSpPr>
        <p:spPr/>
        <p:txBody>
          <a:bodyPr/>
          <a:lstStyle/>
          <a:p>
            <a:r>
              <a:rPr lang="fr-FR" dirty="0"/>
              <a:t>Dépistage par professionnels de la petite enfance </a:t>
            </a:r>
          </a:p>
        </p:txBody>
      </p:sp>
      <p:sp>
        <p:nvSpPr>
          <p:cNvPr id="12" name="Espace réservé du contenu 11">
            <a:extLst>
              <a:ext uri="{FF2B5EF4-FFF2-40B4-BE49-F238E27FC236}">
                <a16:creationId xmlns:a16="http://schemas.microsoft.com/office/drawing/2014/main" id="{C6C9304B-4687-AE48-B711-6070B585C1DB}"/>
              </a:ext>
            </a:extLst>
          </p:cNvPr>
          <p:cNvSpPr>
            <a:spLocks noGrp="1"/>
          </p:cNvSpPr>
          <p:nvPr>
            <p:ph idx="1"/>
          </p:nvPr>
        </p:nvSpPr>
        <p:spPr/>
        <p:txBody>
          <a:bodyPr/>
          <a:lstStyle/>
          <a:p>
            <a:endParaRPr lang="fr-FR" dirty="0"/>
          </a:p>
        </p:txBody>
      </p:sp>
      <p:sp>
        <p:nvSpPr>
          <p:cNvPr id="13" name="Espace réservé du texte 12">
            <a:extLst>
              <a:ext uri="{FF2B5EF4-FFF2-40B4-BE49-F238E27FC236}">
                <a16:creationId xmlns:a16="http://schemas.microsoft.com/office/drawing/2014/main" id="{E85BAD26-1B18-C844-B0F2-5FD50DC15184}"/>
              </a:ext>
            </a:extLst>
          </p:cNvPr>
          <p:cNvSpPr>
            <a:spLocks noGrp="1"/>
          </p:cNvSpPr>
          <p:nvPr>
            <p:ph type="body" sz="half" idx="2"/>
          </p:nvPr>
        </p:nvSpPr>
        <p:spPr/>
        <p:txBody>
          <a:bodyPr>
            <a:normAutofit/>
          </a:bodyPr>
          <a:lstStyle/>
          <a:p>
            <a:r>
              <a:rPr lang="fr-FR" sz="2400" dirty="0"/>
              <a:t>Evaluation du développement par professionnels de la petite enfance </a:t>
            </a:r>
          </a:p>
          <a:p>
            <a:r>
              <a:rPr lang="fr-FR" sz="2400" dirty="0"/>
              <a:t>&gt;&gt;&gt;&gt; Echelle de Denver en ligne et autres supports</a:t>
            </a:r>
          </a:p>
          <a:p>
            <a:r>
              <a:rPr lang="fr-FR" sz="2400" dirty="0"/>
              <a:t>&gt;&gt;&gt;&gt;Echelle de dépistage autisme en ligne M-CHAT </a:t>
            </a:r>
          </a:p>
        </p:txBody>
      </p:sp>
      <p:sp>
        <p:nvSpPr>
          <p:cNvPr id="5" name="Espace réservé du pied de page 4">
            <a:extLst>
              <a:ext uri="{FF2B5EF4-FFF2-40B4-BE49-F238E27FC236}">
                <a16:creationId xmlns:a16="http://schemas.microsoft.com/office/drawing/2014/main" id="{222C119F-385E-AE46-94AA-86752716A704}"/>
              </a:ext>
            </a:extLst>
          </p:cNvPr>
          <p:cNvSpPr>
            <a:spLocks noGrp="1"/>
          </p:cNvSpPr>
          <p:nvPr>
            <p:ph type="ftr" sz="quarter" idx="11"/>
          </p:nvPr>
        </p:nvSpPr>
        <p:spPr/>
        <p:txBody>
          <a:bodyPr/>
          <a:lstStyle/>
          <a:p>
            <a:r>
              <a:rPr lang="fr-FR" dirty="0"/>
              <a:t>https://</a:t>
            </a:r>
            <a:r>
              <a:rPr lang="fr-FR" dirty="0" err="1"/>
              <a:t>mchatscreen.com</a:t>
            </a:r>
            <a:r>
              <a:rPr lang="fr-FR" dirty="0"/>
              <a:t>/</a:t>
            </a:r>
            <a:r>
              <a:rPr lang="fr-FR" dirty="0" err="1"/>
              <a:t>wp</a:t>
            </a:r>
            <a:r>
              <a:rPr lang="fr-FR" dirty="0"/>
              <a:t>-content/</a:t>
            </a:r>
            <a:r>
              <a:rPr lang="fr-FR" dirty="0" err="1"/>
              <a:t>uploads</a:t>
            </a:r>
            <a:r>
              <a:rPr lang="fr-FR" dirty="0"/>
              <a:t>/2015/05/M-</a:t>
            </a:r>
            <a:r>
              <a:rPr lang="fr-FR" dirty="0" err="1"/>
              <a:t>CHAT_French.pdf</a:t>
            </a:r>
            <a:endParaRPr lang="fr-FR" dirty="0"/>
          </a:p>
          <a:p>
            <a:endParaRPr lang="fr-FR" dirty="0"/>
          </a:p>
        </p:txBody>
      </p:sp>
      <p:pic>
        <p:nvPicPr>
          <p:cNvPr id="9" name="Image 8">
            <a:extLst>
              <a:ext uri="{FF2B5EF4-FFF2-40B4-BE49-F238E27FC236}">
                <a16:creationId xmlns:a16="http://schemas.microsoft.com/office/drawing/2014/main" id="{8E65F342-19F6-FB4A-BB2C-410FB2DDE677}"/>
              </a:ext>
            </a:extLst>
          </p:cNvPr>
          <p:cNvPicPr>
            <a:picLocks noChangeAspect="1"/>
          </p:cNvPicPr>
          <p:nvPr/>
        </p:nvPicPr>
        <p:blipFill>
          <a:blip r:embed="rId2"/>
          <a:stretch>
            <a:fillRect/>
          </a:stretch>
        </p:blipFill>
        <p:spPr>
          <a:xfrm>
            <a:off x="8386875" y="1257300"/>
            <a:ext cx="3074876" cy="4351338"/>
          </a:xfrm>
          <a:prstGeom prst="rect">
            <a:avLst/>
          </a:prstGeom>
        </p:spPr>
      </p:pic>
      <p:pic>
        <p:nvPicPr>
          <p:cNvPr id="11" name="Image 10" descr="Une image contenant capture d’écran, texte&#10;&#10;Description générée automatiquement">
            <a:extLst>
              <a:ext uri="{FF2B5EF4-FFF2-40B4-BE49-F238E27FC236}">
                <a16:creationId xmlns:a16="http://schemas.microsoft.com/office/drawing/2014/main" id="{E0C478BA-4064-B543-8B88-AE2BCF95A40A}"/>
              </a:ext>
            </a:extLst>
          </p:cNvPr>
          <p:cNvPicPr>
            <a:picLocks noChangeAspect="1"/>
          </p:cNvPicPr>
          <p:nvPr/>
        </p:nvPicPr>
        <p:blipFill>
          <a:blip r:embed="rId3"/>
          <a:stretch>
            <a:fillRect/>
          </a:stretch>
        </p:blipFill>
        <p:spPr>
          <a:xfrm>
            <a:off x="5302418" y="1953492"/>
            <a:ext cx="3209147" cy="2366746"/>
          </a:xfrm>
          <a:prstGeom prst="rect">
            <a:avLst/>
          </a:prstGeom>
        </p:spPr>
      </p:pic>
    </p:spTree>
    <p:extLst>
      <p:ext uri="{BB962C8B-B14F-4D97-AF65-F5344CB8AC3E}">
        <p14:creationId xmlns:p14="http://schemas.microsoft.com/office/powerpoint/2010/main" val="47503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B4E15DF4-2E36-6E4D-99B4-8E70E31879E9}"/>
              </a:ext>
            </a:extLst>
          </p:cNvPr>
          <p:cNvSpPr>
            <a:spLocks noGrp="1"/>
          </p:cNvSpPr>
          <p:nvPr>
            <p:ph type="title"/>
          </p:nvPr>
        </p:nvSpPr>
        <p:spPr/>
        <p:txBody>
          <a:bodyPr/>
          <a:lstStyle/>
          <a:p>
            <a:r>
              <a:rPr lang="fr-FR" dirty="0"/>
              <a:t>Diagnostic des Troubles du Spectre de l’Autisme </a:t>
            </a:r>
          </a:p>
        </p:txBody>
      </p:sp>
      <p:sp>
        <p:nvSpPr>
          <p:cNvPr id="7" name="Espace réservé du contenu 6">
            <a:extLst>
              <a:ext uri="{FF2B5EF4-FFF2-40B4-BE49-F238E27FC236}">
                <a16:creationId xmlns:a16="http://schemas.microsoft.com/office/drawing/2014/main" id="{8E5AECA7-D861-A249-BC02-27B8B6C749DE}"/>
              </a:ext>
            </a:extLst>
          </p:cNvPr>
          <p:cNvSpPr>
            <a:spLocks noGrp="1"/>
          </p:cNvSpPr>
          <p:nvPr>
            <p:ph idx="1"/>
          </p:nvPr>
        </p:nvSpPr>
        <p:spPr/>
        <p:txBody>
          <a:bodyPr/>
          <a:lstStyle/>
          <a:p>
            <a:pPr marL="0" indent="0">
              <a:buNone/>
            </a:pPr>
            <a:r>
              <a:rPr lang="fr-FR" i="1" dirty="0"/>
              <a:t>Pour en savoir plus </a:t>
            </a:r>
          </a:p>
          <a:p>
            <a:pPr marL="0" indent="0">
              <a:buNone/>
            </a:pPr>
            <a:r>
              <a:rPr lang="fr-FR" dirty="0"/>
              <a:t>&gt;&gt;&gt; vidéos réalisés pour favoriser le sentiment d’efficacité des médecins généralistes en intervention précoce</a:t>
            </a:r>
          </a:p>
          <a:p>
            <a:pPr marL="0" indent="0">
              <a:buNone/>
            </a:pPr>
            <a:r>
              <a:rPr lang="fr-FR" dirty="0"/>
              <a:t>Dépistage et diagnostic </a:t>
            </a:r>
          </a:p>
          <a:p>
            <a:pPr marL="0" indent="0">
              <a:buNone/>
            </a:pPr>
            <a:r>
              <a:rPr lang="fr-FR" dirty="0">
                <a:hlinkClick r:id="rId2"/>
              </a:rPr>
              <a:t>https://vimeo.com/350281874</a:t>
            </a:r>
            <a:endParaRPr lang="fr-FR" dirty="0"/>
          </a:p>
          <a:p>
            <a:pPr marL="0" indent="0">
              <a:buNone/>
            </a:pPr>
            <a:r>
              <a:rPr lang="fr-FR" dirty="0"/>
              <a:t>Annonce diagnostic et intervention précoce générale </a:t>
            </a:r>
          </a:p>
          <a:p>
            <a:pPr marL="0" indent="0">
              <a:buNone/>
            </a:pPr>
            <a:r>
              <a:rPr lang="fr-FR" dirty="0">
                <a:hlinkClick r:id="rId3"/>
              </a:rPr>
              <a:t>https://vimeo.com/350281595</a:t>
            </a:r>
            <a:endParaRPr lang="fr-FR" dirty="0"/>
          </a:p>
          <a:p>
            <a:endParaRPr lang="fr-FR" dirty="0"/>
          </a:p>
          <a:p>
            <a:endParaRPr lang="fr-FR" dirty="0"/>
          </a:p>
        </p:txBody>
      </p:sp>
      <p:sp>
        <p:nvSpPr>
          <p:cNvPr id="5" name="Espace réservé du pied de page 4">
            <a:extLst>
              <a:ext uri="{FF2B5EF4-FFF2-40B4-BE49-F238E27FC236}">
                <a16:creationId xmlns:a16="http://schemas.microsoft.com/office/drawing/2014/main" id="{BC6C3BA7-C9B0-A548-86AE-5BA946E657DB}"/>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793351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3E841-8D2A-4C44-8F2A-E0CDB4657589}"/>
              </a:ext>
            </a:extLst>
          </p:cNvPr>
          <p:cNvSpPr>
            <a:spLocks noGrp="1"/>
          </p:cNvSpPr>
          <p:nvPr>
            <p:ph type="title"/>
          </p:nvPr>
        </p:nvSpPr>
        <p:spPr/>
        <p:txBody>
          <a:bodyPr/>
          <a:lstStyle/>
          <a:p>
            <a:r>
              <a:rPr lang="fr-FR" dirty="0"/>
              <a:t>Intervention précoce </a:t>
            </a:r>
          </a:p>
        </p:txBody>
      </p:sp>
      <p:sp>
        <p:nvSpPr>
          <p:cNvPr id="3" name="Espace réservé du contenu 2">
            <a:extLst>
              <a:ext uri="{FF2B5EF4-FFF2-40B4-BE49-F238E27FC236}">
                <a16:creationId xmlns:a16="http://schemas.microsoft.com/office/drawing/2014/main" id="{4D06C074-6183-DB49-AE50-31EF59BAB52C}"/>
              </a:ext>
            </a:extLst>
          </p:cNvPr>
          <p:cNvSpPr>
            <a:spLocks noGrp="1"/>
          </p:cNvSpPr>
          <p:nvPr>
            <p:ph idx="1"/>
          </p:nvPr>
        </p:nvSpPr>
        <p:spPr/>
        <p:txBody>
          <a:bodyPr/>
          <a:lstStyle/>
          <a:p>
            <a:r>
              <a:rPr lang="fr-FR" dirty="0"/>
              <a:t>Prise en charge pluridisciplinaire avec des méthodes développementales et comportementales </a:t>
            </a:r>
          </a:p>
          <a:p>
            <a:r>
              <a:rPr lang="fr-FR" dirty="0"/>
              <a:t>Professionnels impliqués (</a:t>
            </a:r>
            <a:r>
              <a:rPr lang="fr-FR" dirty="0" err="1"/>
              <a:t>para-médicaux</a:t>
            </a:r>
            <a:r>
              <a:rPr lang="fr-FR" dirty="0"/>
              <a:t> ++++)</a:t>
            </a:r>
          </a:p>
        </p:txBody>
      </p:sp>
      <p:sp>
        <p:nvSpPr>
          <p:cNvPr id="4" name="Espace réservé du pied de page 3">
            <a:extLst>
              <a:ext uri="{FF2B5EF4-FFF2-40B4-BE49-F238E27FC236}">
                <a16:creationId xmlns:a16="http://schemas.microsoft.com/office/drawing/2014/main" id="{D5399774-2569-534E-98CB-0A2A8E955E89}"/>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970805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165E75D-2E00-0443-AB88-E83F1719C80D}"/>
              </a:ext>
            </a:extLst>
          </p:cNvPr>
          <p:cNvSpPr>
            <a:spLocks noGrp="1"/>
          </p:cNvSpPr>
          <p:nvPr>
            <p:ph type="title"/>
          </p:nvPr>
        </p:nvSpPr>
        <p:spPr/>
        <p:txBody>
          <a:bodyPr/>
          <a:lstStyle/>
          <a:p>
            <a:r>
              <a:rPr lang="fr-FR" dirty="0"/>
              <a:t>Maison départementale des personnes avec un handicap (MDPH)</a:t>
            </a:r>
          </a:p>
        </p:txBody>
      </p:sp>
      <p:sp>
        <p:nvSpPr>
          <p:cNvPr id="4" name="Espace réservé du contenu 3">
            <a:extLst>
              <a:ext uri="{FF2B5EF4-FFF2-40B4-BE49-F238E27FC236}">
                <a16:creationId xmlns:a16="http://schemas.microsoft.com/office/drawing/2014/main" id="{9D4B437E-7CCB-3342-9BE5-4C72FF823076}"/>
              </a:ext>
            </a:extLst>
          </p:cNvPr>
          <p:cNvSpPr>
            <a:spLocks noGrp="1"/>
          </p:cNvSpPr>
          <p:nvPr>
            <p:ph idx="1"/>
          </p:nvPr>
        </p:nvSpPr>
        <p:spPr/>
        <p:txBody>
          <a:bodyPr>
            <a:normAutofit/>
          </a:bodyPr>
          <a:lstStyle/>
          <a:p>
            <a:endParaRPr lang="fr-FR" dirty="0"/>
          </a:p>
          <a:p>
            <a:r>
              <a:rPr lang="fr-FR" dirty="0"/>
              <a:t>Equipes pluridisciplinaires </a:t>
            </a:r>
          </a:p>
          <a:p>
            <a:r>
              <a:rPr lang="fr-FR" dirty="0"/>
              <a:t>Informent, accompagnent et conseillent </a:t>
            </a:r>
          </a:p>
          <a:p>
            <a:r>
              <a:rPr lang="fr-FR" dirty="0"/>
              <a:t>Projet de vie</a:t>
            </a:r>
          </a:p>
          <a:p>
            <a:r>
              <a:rPr lang="fr-FR" dirty="0"/>
              <a:t>Plan personnalisé de compensation (PPC) </a:t>
            </a:r>
          </a:p>
          <a:p>
            <a:r>
              <a:rPr lang="fr-FR" dirty="0"/>
              <a:t>Ou Plan personnalisé de scolarisation (PPS)</a:t>
            </a:r>
          </a:p>
          <a:p>
            <a:r>
              <a:rPr lang="fr-FR" dirty="0"/>
              <a:t>Commission des droits et de l’autonomie des personnes (CDAPH)</a:t>
            </a:r>
          </a:p>
          <a:p>
            <a:pPr marL="0" indent="0">
              <a:buNone/>
            </a:pPr>
            <a:endParaRPr lang="fr-FR" dirty="0"/>
          </a:p>
        </p:txBody>
      </p:sp>
      <p:sp>
        <p:nvSpPr>
          <p:cNvPr id="5" name="Espace réservé du pied de page 4">
            <a:extLst>
              <a:ext uri="{FF2B5EF4-FFF2-40B4-BE49-F238E27FC236}">
                <a16:creationId xmlns:a16="http://schemas.microsoft.com/office/drawing/2014/main" id="{5969297D-17EB-3948-A213-77BEF19DB4AC}"/>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61295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39746-B718-0F42-97E2-5364FFF7DBF3}"/>
              </a:ext>
            </a:extLst>
          </p:cNvPr>
          <p:cNvSpPr>
            <a:spLocks noGrp="1"/>
          </p:cNvSpPr>
          <p:nvPr>
            <p:ph type="title"/>
          </p:nvPr>
        </p:nvSpPr>
        <p:spPr/>
        <p:txBody>
          <a:bodyPr/>
          <a:lstStyle/>
          <a:p>
            <a:r>
              <a:rPr lang="fr-FR" dirty="0"/>
              <a:t>Etablissements hospitaliers</a:t>
            </a:r>
          </a:p>
        </p:txBody>
      </p:sp>
      <p:sp>
        <p:nvSpPr>
          <p:cNvPr id="3" name="Espace réservé du contenu 2">
            <a:extLst>
              <a:ext uri="{FF2B5EF4-FFF2-40B4-BE49-F238E27FC236}">
                <a16:creationId xmlns:a16="http://schemas.microsoft.com/office/drawing/2014/main" id="{6D1ACA04-6196-3F43-96D3-55578EC240AD}"/>
              </a:ext>
            </a:extLst>
          </p:cNvPr>
          <p:cNvSpPr>
            <a:spLocks noGrp="1"/>
          </p:cNvSpPr>
          <p:nvPr>
            <p:ph idx="1"/>
          </p:nvPr>
        </p:nvSpPr>
        <p:spPr/>
        <p:txBody>
          <a:bodyPr/>
          <a:lstStyle/>
          <a:p>
            <a:r>
              <a:rPr lang="fr-FR" dirty="0"/>
              <a:t>Hôpitaux publics</a:t>
            </a:r>
          </a:p>
          <a:p>
            <a:r>
              <a:rPr lang="fr-FR" dirty="0"/>
              <a:t>Cliniques privé à but lucratif </a:t>
            </a:r>
          </a:p>
          <a:p>
            <a:r>
              <a:rPr lang="fr-FR" dirty="0"/>
              <a:t>Etablissements privés d’intérêt collectif </a:t>
            </a:r>
          </a:p>
          <a:p>
            <a:pPr>
              <a:buFont typeface="Wingdings" pitchFamily="2" charset="2"/>
              <a:buChar char="ü"/>
            </a:pPr>
            <a:r>
              <a:rPr lang="fr-FR" dirty="0"/>
              <a:t>Délivrent soins généraux ou plus spécialisés ( ex: Centre hospitalier spécialisé CHS pour les troubles mentaux)</a:t>
            </a:r>
          </a:p>
        </p:txBody>
      </p:sp>
      <p:sp>
        <p:nvSpPr>
          <p:cNvPr id="4" name="Espace réservé du pied de page 3">
            <a:extLst>
              <a:ext uri="{FF2B5EF4-FFF2-40B4-BE49-F238E27FC236}">
                <a16:creationId xmlns:a16="http://schemas.microsoft.com/office/drawing/2014/main" id="{B9EF978B-D05B-C749-AB30-DD4B4D59587C}"/>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984327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E45B9-725A-4F44-883C-77CBEC4C7D12}"/>
              </a:ext>
            </a:extLst>
          </p:cNvPr>
          <p:cNvSpPr>
            <a:spLocks noGrp="1"/>
          </p:cNvSpPr>
          <p:nvPr>
            <p:ph type="title"/>
          </p:nvPr>
        </p:nvSpPr>
        <p:spPr/>
        <p:txBody>
          <a:bodyPr/>
          <a:lstStyle/>
          <a:p>
            <a:r>
              <a:rPr lang="fr-FR" dirty="0"/>
              <a:t>Santé mentale : un continuum </a:t>
            </a:r>
          </a:p>
        </p:txBody>
      </p:sp>
      <p:sp>
        <p:nvSpPr>
          <p:cNvPr id="3" name="Espace réservé du contenu 2">
            <a:extLst>
              <a:ext uri="{FF2B5EF4-FFF2-40B4-BE49-F238E27FC236}">
                <a16:creationId xmlns:a16="http://schemas.microsoft.com/office/drawing/2014/main" id="{6A7D7B73-C7CB-944D-B59E-6766BC0D121A}"/>
              </a:ext>
            </a:extLst>
          </p:cNvPr>
          <p:cNvSpPr>
            <a:spLocks noGrp="1"/>
          </p:cNvSpPr>
          <p:nvPr>
            <p:ph idx="1"/>
          </p:nvPr>
        </p:nvSpPr>
        <p:spPr/>
        <p:txBody>
          <a:bodyPr>
            <a:normAutofit fontScale="92500" lnSpcReduction="20000"/>
          </a:bodyPr>
          <a:lstStyle/>
          <a:p>
            <a:pPr marL="0" indent="0">
              <a:buNone/>
            </a:pPr>
            <a:r>
              <a:rPr lang="fr-FR" dirty="0"/>
              <a:t>                                               </a:t>
            </a:r>
          </a:p>
          <a:p>
            <a:pPr marL="0" indent="0">
              <a:buNone/>
            </a:pPr>
            <a:r>
              <a:rPr lang="fr-FR" dirty="0"/>
              <a:t>                                                    Facteurs génétiques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Facteurs environnementaux</a:t>
            </a:r>
          </a:p>
        </p:txBody>
      </p:sp>
      <p:sp>
        <p:nvSpPr>
          <p:cNvPr id="7" name="Double flèche horizontale 6">
            <a:extLst>
              <a:ext uri="{FF2B5EF4-FFF2-40B4-BE49-F238E27FC236}">
                <a16:creationId xmlns:a16="http://schemas.microsoft.com/office/drawing/2014/main" id="{CBBC6697-CADB-4746-AE9C-7DF9C5395925}"/>
              </a:ext>
            </a:extLst>
          </p:cNvPr>
          <p:cNvSpPr/>
          <p:nvPr/>
        </p:nvSpPr>
        <p:spPr>
          <a:xfrm>
            <a:off x="1995055" y="3085409"/>
            <a:ext cx="8419605" cy="1831769"/>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Pathologies psychiatries         troubles de l’adaptation/à risque                normal </a:t>
            </a:r>
          </a:p>
        </p:txBody>
      </p:sp>
      <p:sp>
        <p:nvSpPr>
          <p:cNvPr id="4" name="Espace réservé du pied de page 3">
            <a:extLst>
              <a:ext uri="{FF2B5EF4-FFF2-40B4-BE49-F238E27FC236}">
                <a16:creationId xmlns:a16="http://schemas.microsoft.com/office/drawing/2014/main" id="{5DD65567-CB2C-6742-B4CE-8E6356F84AAF}"/>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7325262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3353</Words>
  <Application>Microsoft Office PowerPoint</Application>
  <PresentationFormat>Grand écran</PresentationFormat>
  <Paragraphs>616</Paragraphs>
  <Slides>66</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66</vt:i4>
      </vt:variant>
    </vt:vector>
  </HeadingPairs>
  <TitlesOfParts>
    <vt:vector size="75" baseType="lpstr">
      <vt:lpstr>Arial</vt:lpstr>
      <vt:lpstr>Arial Narrow</vt:lpstr>
      <vt:lpstr>Calibri</vt:lpstr>
      <vt:lpstr>Calibri Light</vt:lpstr>
      <vt:lpstr>Helvetica Neue Thin</vt:lpstr>
      <vt:lpstr>Source Sans Pro</vt:lpstr>
      <vt:lpstr>Times New Roman</vt:lpstr>
      <vt:lpstr>Wingdings</vt:lpstr>
      <vt:lpstr>Thème Office</vt:lpstr>
      <vt:lpstr>   Parcours du patient en santé mentale</vt:lpstr>
      <vt:lpstr>Buts </vt:lpstr>
      <vt:lpstr>Généralités sur le système de soin français et la santé mentale</vt:lpstr>
      <vt:lpstr>Généralités sur le financement du système de santé français </vt:lpstr>
      <vt:lpstr>Médecine de parcours </vt:lpstr>
      <vt:lpstr>Professionnels dans le système de santé  </vt:lpstr>
      <vt:lpstr>Maison départementale des personnes avec un handicap (MDPH)</vt:lpstr>
      <vt:lpstr>Etablissements hospitaliers</vt:lpstr>
      <vt:lpstr>Santé mentale : un continuum </vt:lpstr>
      <vt:lpstr>Troubles psychiatriques et du neurodéveloppement</vt:lpstr>
      <vt:lpstr>Troubles psychiatriques et du neurodéveloppement</vt:lpstr>
      <vt:lpstr>Grands troubles psychiatriques au cours du développement et de la vie</vt:lpstr>
      <vt:lpstr> </vt:lpstr>
      <vt:lpstr>Quelques parcours de soin et vie en santé mentale chez l’adulte </vt:lpstr>
      <vt:lpstr>Paul 24 ans (1/3)</vt:lpstr>
      <vt:lpstr>Paul 24 ans </vt:lpstr>
      <vt:lpstr>Paul 24 ans (2/3)</vt:lpstr>
      <vt:lpstr>Paul 24 ans (3/3) </vt:lpstr>
      <vt:lpstr>Violaine 31 ans (1/5) </vt:lpstr>
      <vt:lpstr>Violaine 31 ans (2/5) </vt:lpstr>
      <vt:lpstr>Violaine 31 ans (3/5)</vt:lpstr>
      <vt:lpstr>Violaine 31 (4/5)</vt:lpstr>
      <vt:lpstr>Maison des personnes avec un handicap (MDPH)</vt:lpstr>
      <vt:lpstr>Violaine 31 ans  (5/5)</vt:lpstr>
      <vt:lpstr>Jean-Pierre 33 ans (½) </vt:lpstr>
      <vt:lpstr>Jean-Pierre 33 ans  (2/2)</vt:lpstr>
      <vt:lpstr>Qu’est ce qui favorise la fluidité du parcours de soin et vie dans ces trois cas? </vt:lpstr>
      <vt:lpstr>Qu’est ce qui favorise la fluidité du parcours de soin et de vie dans ces trois cas? </vt:lpstr>
      <vt:lpstr>Quels sont les professionnels qui sont intervenus et qui les financent? </vt:lpstr>
      <vt:lpstr>Quels sont les professionnels qui sont intervenus et quels sont les financements? </vt:lpstr>
      <vt:lpstr>Quelques informations supplémentaires chez l’enfant</vt:lpstr>
      <vt:lpstr>L’autisme et les autres troubles neurodévelopementaux ou psychiatriques </vt:lpstr>
      <vt:lpstr>Favoriser l’inclusion à l’école : PPS </vt:lpstr>
      <vt:lpstr>Présentation PowerPoint</vt:lpstr>
      <vt:lpstr>Parcours de vie et Aider les parents à accompagner leur enfant</vt:lpstr>
      <vt:lpstr>Accompagner les AESH à accueillir les enfants avec autisme </vt:lpstr>
      <vt:lpstr>Quelques parcours en santé mentale chez l’enfant</vt:lpstr>
      <vt:lpstr>Toma 2,5 ans (1/3) </vt:lpstr>
      <vt:lpstr>Toma 2,5 (2/3)</vt:lpstr>
      <vt:lpstr>Si PCO rencontre difficultés pour établir le diagnostic </vt:lpstr>
      <vt:lpstr>Toma 2,5 (3/3)</vt:lpstr>
      <vt:lpstr>Angélique 8,5 ans (1/3)</vt:lpstr>
      <vt:lpstr>Angélique 8,5 ans (2/3)</vt:lpstr>
      <vt:lpstr>Angélique 8,5 ans (3/3)</vt:lpstr>
      <vt:lpstr>Angélique 8,5 ans : Aides à l’école et compensation du handicap </vt:lpstr>
      <vt:lpstr>George 8 ans</vt:lpstr>
      <vt:lpstr>Edouard  9 ans </vt:lpstr>
      <vt:lpstr>Stéphanie 8 ans </vt:lpstr>
      <vt:lpstr>Présentation PowerPoint</vt:lpstr>
      <vt:lpstr>Présentation PowerPoint</vt:lpstr>
      <vt:lpstr>Points clés à retenir </vt:lpstr>
      <vt:lpstr>Questions  </vt:lpstr>
      <vt:lpstr>Points clés 1 :Vers quelles structures de soins peut-être orienté par son médecin généraliste un enfant de moins de 6 ans avec une suspicion de trouble neurodéveloppemental ? Et quel peut être son parcours scolaire avant 6 ans?  </vt:lpstr>
      <vt:lpstr>Points 2 :Citez et définissez le rôle d’au moins 4 professionnels de santé impliquées en psychiatrie de l’enfant et de l’ado?  </vt:lpstr>
      <vt:lpstr>Points 3 :Aides que l’on peut obtenir chez l’enfant avec un trouble du neurodéveloppement avec la MDPH ?  </vt:lpstr>
      <vt:lpstr>Points 4 Citez 2 structures du médico-social chez l’enfant ou l’adulte et décrivez leur rôle en 1 phrase</vt:lpstr>
      <vt:lpstr>Pour info sur les troubles neurodéveloppementaux de type autisme</vt:lpstr>
      <vt:lpstr>Autisme, troubles neurodévelopementaux: début dans la petite enfance</vt:lpstr>
      <vt:lpstr>Autisme : Signes positifs et négatifs </vt:lpstr>
      <vt:lpstr>Trouble du Spectre de l’Autisme (DSM-V)</vt:lpstr>
      <vt:lpstr>Le trouble du spectre de l’autisme</vt:lpstr>
      <vt:lpstr>Pourquoi intervenir précocément? </vt:lpstr>
      <vt:lpstr>Dépister ensemble précocément </vt:lpstr>
      <vt:lpstr>Dépistage par professionnels de la petite enfance </vt:lpstr>
      <vt:lpstr>Diagnostic des Troubles du Spectre de l’Autisme </vt:lpstr>
      <vt:lpstr>Intervention précoce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Santé mentale et autisme</dc:title>
  <dc:creator>marie-maude geoffray</dc:creator>
  <cp:lastModifiedBy>FARES, Asma</cp:lastModifiedBy>
  <cp:revision>11</cp:revision>
  <dcterms:created xsi:type="dcterms:W3CDTF">2020-09-13T16:25:33Z</dcterms:created>
  <dcterms:modified xsi:type="dcterms:W3CDTF">2022-11-07T08:16:27Z</dcterms:modified>
</cp:coreProperties>
</file>