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256" r:id="rId2"/>
    <p:sldId id="257" r:id="rId3"/>
    <p:sldId id="258" r:id="rId4"/>
    <p:sldId id="259" r:id="rId5"/>
    <p:sldId id="260" r:id="rId6"/>
    <p:sldId id="266" r:id="rId7"/>
    <p:sldId id="330" r:id="rId8"/>
    <p:sldId id="340" r:id="rId9"/>
    <p:sldId id="331" r:id="rId10"/>
    <p:sldId id="267" r:id="rId11"/>
    <p:sldId id="268" r:id="rId12"/>
    <p:sldId id="318" r:id="rId13"/>
    <p:sldId id="272" r:id="rId14"/>
    <p:sldId id="322" r:id="rId15"/>
    <p:sldId id="273" r:id="rId16"/>
    <p:sldId id="319" r:id="rId17"/>
    <p:sldId id="320" r:id="rId18"/>
    <p:sldId id="269" r:id="rId19"/>
    <p:sldId id="270" r:id="rId20"/>
    <p:sldId id="305" r:id="rId21"/>
    <p:sldId id="271" r:id="rId22"/>
    <p:sldId id="282" r:id="rId23"/>
    <p:sldId id="275" r:id="rId24"/>
    <p:sldId id="332" r:id="rId25"/>
    <p:sldId id="323" r:id="rId26"/>
    <p:sldId id="276" r:id="rId27"/>
    <p:sldId id="324" r:id="rId28"/>
    <p:sldId id="311" r:id="rId29"/>
    <p:sldId id="312" r:id="rId30"/>
    <p:sldId id="313" r:id="rId31"/>
    <p:sldId id="314" r:id="rId32"/>
    <p:sldId id="325" r:id="rId33"/>
    <p:sldId id="286" r:id="rId34"/>
    <p:sldId id="333" r:id="rId35"/>
    <p:sldId id="327" r:id="rId36"/>
    <p:sldId id="328" r:id="rId37"/>
    <p:sldId id="317" r:id="rId38"/>
    <p:sldId id="334" r:id="rId39"/>
    <p:sldId id="329" r:id="rId40"/>
    <p:sldId id="335" r:id="rId41"/>
    <p:sldId id="336" r:id="rId42"/>
    <p:sldId id="337" r:id="rId43"/>
    <p:sldId id="338" r:id="rId44"/>
    <p:sldId id="304" r:id="rId45"/>
    <p:sldId id="287" r:id="rId46"/>
    <p:sldId id="288" r:id="rId47"/>
    <p:sldId id="289" r:id="rId48"/>
    <p:sldId id="290" r:id="rId49"/>
    <p:sldId id="339" r:id="rId50"/>
    <p:sldId id="291" r:id="rId51"/>
    <p:sldId id="292" r:id="rId52"/>
    <p:sldId id="296" r:id="rId53"/>
    <p:sldId id="2147482735" r:id="rId54"/>
    <p:sldId id="308" r:id="rId55"/>
    <p:sldId id="307" r:id="rId56"/>
    <p:sldId id="298" r:id="rId57"/>
    <p:sldId id="299" r:id="rId58"/>
    <p:sldId id="303" r:id="rId59"/>
    <p:sldId id="301" r:id="rId60"/>
    <p:sldId id="310" r:id="rId61"/>
    <p:sldId id="309" r:id="rId62"/>
    <p:sldId id="262" r:id="rId63"/>
    <p:sldId id="264" r:id="rId64"/>
    <p:sldId id="265" r:id="rId65"/>
  </p:sldIdLst>
  <p:sldSz cx="12192000" cy="6858000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6" userDrawn="1">
          <p15:clr>
            <a:srgbClr val="A4A3A4"/>
          </p15:clr>
        </p15:guide>
        <p15:guide id="2" orient="horz" pos="2158" userDrawn="1">
          <p15:clr>
            <a:srgbClr val="A4A3A4"/>
          </p15:clr>
        </p15:guide>
        <p15:guide id="3" orient="horz" pos="4264" userDrawn="1">
          <p15:clr>
            <a:srgbClr val="A4A3A4"/>
          </p15:clr>
        </p15:guide>
        <p15:guide id="4" orient="horz" pos="210" userDrawn="1">
          <p15:clr>
            <a:srgbClr val="A4A3A4"/>
          </p15:clr>
        </p15:guide>
        <p15:guide id="5" pos="332" userDrawn="1">
          <p15:clr>
            <a:srgbClr val="A4A3A4"/>
          </p15:clr>
        </p15:guide>
        <p15:guide id="6" pos="3844" userDrawn="1">
          <p15:clr>
            <a:srgbClr val="A4A3A4"/>
          </p15:clr>
        </p15:guide>
        <p15:guide id="7" pos="92" userDrawn="1">
          <p15:clr>
            <a:srgbClr val="A4A3A4"/>
          </p15:clr>
        </p15:guide>
        <p15:guide id="8" pos="7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8F9D"/>
    <a:srgbClr val="1FA192"/>
    <a:srgbClr val="0EA1BE"/>
    <a:srgbClr val="25A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5564" autoAdjust="0"/>
    <p:restoredTop sz="94660"/>
  </p:normalViewPr>
  <p:slideViewPr>
    <p:cSldViewPr>
      <p:cViewPr varScale="1">
        <p:scale>
          <a:sx n="109" d="100"/>
          <a:sy n="109" d="100"/>
        </p:scale>
        <p:origin x="1134" y="108"/>
      </p:cViewPr>
      <p:guideLst>
        <p:guide orient="horz" pos="436"/>
        <p:guide orient="horz" pos="2158"/>
        <p:guide orient="horz" pos="4264"/>
        <p:guide orient="horz" pos="210"/>
        <p:guide pos="332"/>
        <p:guide pos="3844"/>
        <p:guide pos="92"/>
        <p:guide pos="76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3206"/>
    </p:cViewPr>
  </p:sorterViewPr>
  <p:notesViewPr>
    <p:cSldViewPr showGuides="1">
      <p:cViewPr varScale="1">
        <p:scale>
          <a:sx n="95" d="100"/>
          <a:sy n="95" d="100"/>
        </p:scale>
        <p:origin x="-1530" y="-10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6A7BFFD-1637-458B-8AE6-59157655538F}" type="datetimeFigureOut">
              <a:rPr lang="fr-FR" smtClean="0"/>
              <a:pPr/>
              <a:t>08/09/2025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9D73E48-25EF-457A-AF08-B4337DD3B07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1553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8AB623E-8A92-497A-B6C6-B23D0A9AF894}" type="datetimeFigureOut">
              <a:rPr lang="fr-FR" smtClean="0"/>
              <a:pPr/>
              <a:t>08/09/2025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F32BCAB-EECF-4539-8FEF-E7D3EEC5F4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896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2BCAB-EECF-4539-8FEF-E7D3EEC5F4B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5371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2BCAB-EECF-4539-8FEF-E7D3EEC5F4B1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1137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2BCAB-EECF-4539-8FEF-E7D3EEC5F4B1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6620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256609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E8C50-D093-4156-A992-3BA1D500F7D4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4682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0582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72BE7FB-42FE-41FD-9F43-C78AEDE8AA71}" type="slidenum">
              <a:rPr lang="en-GB">
                <a:solidFill>
                  <a:srgbClr val="000000"/>
                </a:solidFill>
              </a:rPr>
              <a:pPr/>
              <a:t>31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257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4735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8CF5B93-4BC8-C349-A33F-CE60137129A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834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197D1C3-2A99-8F42-B4B4-40E0F5AFD0D5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3831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3419D44-97F0-7D42-8630-66856E5D4C0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3110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eux contenus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8517" y="339290"/>
            <a:ext cx="9903883" cy="634082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772816"/>
            <a:ext cx="11055019" cy="435334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1583500" y="1052736"/>
            <a:ext cx="9986433" cy="576064"/>
          </a:xfrm>
          <a:prstGeom prst="rect">
            <a:avLst/>
          </a:prstGeom>
        </p:spPr>
        <p:txBody>
          <a:bodyPr/>
          <a:lstStyle>
            <a:lvl1pPr algn="ctr">
              <a:buFont typeface="Arial" pitchFamily="34" charset="0"/>
              <a:buNone/>
              <a:defRPr sz="2400" i="0">
                <a:solidFill>
                  <a:srgbClr val="00B0F0"/>
                </a:solidFill>
                <a:latin typeface="Arial Black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528274" y="6381328"/>
            <a:ext cx="11136345" cy="288032"/>
          </a:xfrm>
          <a:prstGeom prst="rect">
            <a:avLst/>
          </a:prstGeom>
        </p:spPr>
        <p:txBody>
          <a:bodyPr anchor="ctr"/>
          <a:lstStyle>
            <a:lvl1pPr>
              <a:buFont typeface="Arial" pitchFamily="34" charset="0"/>
              <a:buNone/>
              <a:defRPr sz="1100" b="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82135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56BB4CA-A8AB-3F4F-A9A3-33042FD5C7A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7631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302020" y="260648"/>
            <a:ext cx="8229600" cy="562074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 (En-têtes)"/>
              </a:defRPr>
            </a:lvl1pPr>
          </a:lstStyle>
          <a:p>
            <a:r>
              <a:rPr lang="fr-FR" dirty="0"/>
              <a:t>MODIFIER LE TITRE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6996">
            <a:off x="31584" y="308776"/>
            <a:ext cx="296129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contenu 2"/>
          <p:cNvSpPr>
            <a:spLocks noGrp="1"/>
          </p:cNvSpPr>
          <p:nvPr>
            <p:ph idx="10" hasCustomPrompt="1"/>
          </p:nvPr>
        </p:nvSpPr>
        <p:spPr>
          <a:xfrm>
            <a:off x="302020" y="1051965"/>
            <a:ext cx="8229600" cy="4785679"/>
          </a:xfr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550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100">
              <a:srgbClr val="FFFFFF"/>
            </a:gs>
            <a:gs pos="0">
              <a:schemeClr val="bg1"/>
            </a:gs>
            <a:gs pos="100000">
              <a:schemeClr val="bg1"/>
            </a:gs>
          </a:gsLst>
          <a:path path="circle">
            <a:fillToRect t="100000" r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3392" y="191683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modifier le style du titre</a:t>
            </a:r>
            <a:endParaRPr lang="fr-BE" dirty="0"/>
          </a:p>
        </p:txBody>
      </p:sp>
      <p:pic>
        <p:nvPicPr>
          <p:cNvPr id="1027" name="Picture 3" descr="D:\Donnée 2\Monique\Appels à projets 2012-2013\Diaporama LYON EST\bas-de-page-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1" y="5779319"/>
            <a:ext cx="10346267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mvf.univ-nantes.fr/semiologie/enseignement/esemio_cardio_1/site/html/images/inspection_hippocratisme_digital2.png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pecn.com/neurologie/item263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static.intellego.fr/uploads/1/1/1163/media/Cancer%20de%20la%20langue.jpg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jim3.jim.admin.edition.prod.doloforge.com/admin/gestion_doc/editeur/editeur.md/e-docs/00/01/EE/B2/media_figure5.jp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2207568" y="1124745"/>
            <a:ext cx="7772400" cy="362471"/>
          </a:xfrm>
        </p:spPr>
        <p:txBody>
          <a:bodyPr>
            <a:noAutofit/>
          </a:bodyPr>
          <a:lstStyle/>
          <a:p>
            <a:br>
              <a:rPr lang="fr-FR" sz="3600" b="1" dirty="0">
                <a:solidFill>
                  <a:schemeClr val="accent6"/>
                </a:solidFill>
              </a:rPr>
            </a:br>
            <a:r>
              <a:rPr lang="fr-FR" sz="3600" b="1" dirty="0">
                <a:solidFill>
                  <a:schemeClr val="accent6"/>
                </a:solidFill>
              </a:rPr>
              <a:t> Diagnostic des cancers : signes d’appel et investigations paracliniques, </a:t>
            </a:r>
            <a:r>
              <a:rPr lang="fr-FR" sz="3600" b="1" dirty="0" err="1">
                <a:solidFill>
                  <a:schemeClr val="accent6"/>
                </a:solidFill>
              </a:rPr>
              <a:t>stadification</a:t>
            </a:r>
            <a:r>
              <a:rPr lang="fr-FR" sz="3600" b="1" dirty="0">
                <a:solidFill>
                  <a:schemeClr val="accent6"/>
                </a:solidFill>
              </a:rPr>
              <a:t>, pronostic </a:t>
            </a:r>
          </a:p>
        </p:txBody>
      </p:sp>
      <p:sp>
        <p:nvSpPr>
          <p:cNvPr id="17" name="Forme libre 16"/>
          <p:cNvSpPr/>
          <p:nvPr/>
        </p:nvSpPr>
        <p:spPr>
          <a:xfrm>
            <a:off x="3359697" y="2450776"/>
            <a:ext cx="5160267" cy="258144"/>
          </a:xfrm>
          <a:custGeom>
            <a:avLst/>
            <a:gdLst>
              <a:gd name="connsiteX0" fmla="*/ 0 w 5154917"/>
              <a:gd name="connsiteY0" fmla="*/ 67632 h 164367"/>
              <a:gd name="connsiteX1" fmla="*/ 1000125 w 5154917"/>
              <a:gd name="connsiteY1" fmla="*/ 162882 h 164367"/>
              <a:gd name="connsiteX2" fmla="*/ 2800350 w 5154917"/>
              <a:gd name="connsiteY2" fmla="*/ 957 h 164367"/>
              <a:gd name="connsiteX3" fmla="*/ 4800600 w 5154917"/>
              <a:gd name="connsiteY3" fmla="*/ 96207 h 164367"/>
              <a:gd name="connsiteX4" fmla="*/ 5143500 w 5154917"/>
              <a:gd name="connsiteY4" fmla="*/ 105732 h 164367"/>
              <a:gd name="connsiteX0" fmla="*/ 0 w 4983467"/>
              <a:gd name="connsiteY0" fmla="*/ 10482 h 162900"/>
              <a:gd name="connsiteX1" fmla="*/ 828675 w 4983467"/>
              <a:gd name="connsiteY1" fmla="*/ 162882 h 162900"/>
              <a:gd name="connsiteX2" fmla="*/ 2628900 w 4983467"/>
              <a:gd name="connsiteY2" fmla="*/ 957 h 162900"/>
              <a:gd name="connsiteX3" fmla="*/ 4629150 w 4983467"/>
              <a:gd name="connsiteY3" fmla="*/ 96207 h 162900"/>
              <a:gd name="connsiteX4" fmla="*/ 4972050 w 4983467"/>
              <a:gd name="connsiteY4" fmla="*/ 105732 h 162900"/>
              <a:gd name="connsiteX0" fmla="*/ 0 w 4983467"/>
              <a:gd name="connsiteY0" fmla="*/ 10482 h 162923"/>
              <a:gd name="connsiteX1" fmla="*/ 828675 w 4983467"/>
              <a:gd name="connsiteY1" fmla="*/ 162882 h 162923"/>
              <a:gd name="connsiteX2" fmla="*/ 2628900 w 4983467"/>
              <a:gd name="connsiteY2" fmla="*/ 957 h 162923"/>
              <a:gd name="connsiteX3" fmla="*/ 4629150 w 4983467"/>
              <a:gd name="connsiteY3" fmla="*/ 96207 h 162923"/>
              <a:gd name="connsiteX4" fmla="*/ 4972050 w 4983467"/>
              <a:gd name="connsiteY4" fmla="*/ 105732 h 162923"/>
              <a:gd name="connsiteX0" fmla="*/ 0 w 4972050"/>
              <a:gd name="connsiteY0" fmla="*/ 0 h 152459"/>
              <a:gd name="connsiteX1" fmla="*/ 828675 w 4972050"/>
              <a:gd name="connsiteY1" fmla="*/ 152400 h 152459"/>
              <a:gd name="connsiteX2" fmla="*/ 2876550 w 4972050"/>
              <a:gd name="connsiteY2" fmla="*/ 19050 h 152459"/>
              <a:gd name="connsiteX3" fmla="*/ 4629150 w 4972050"/>
              <a:gd name="connsiteY3" fmla="*/ 85725 h 152459"/>
              <a:gd name="connsiteX4" fmla="*/ 4972050 w 4972050"/>
              <a:gd name="connsiteY4" fmla="*/ 95250 h 152459"/>
              <a:gd name="connsiteX0" fmla="*/ 0 w 5314950"/>
              <a:gd name="connsiteY0" fmla="*/ 0 h 617991"/>
              <a:gd name="connsiteX1" fmla="*/ 1171575 w 5314950"/>
              <a:gd name="connsiteY1" fmla="*/ 600075 h 617991"/>
              <a:gd name="connsiteX2" fmla="*/ 3219450 w 5314950"/>
              <a:gd name="connsiteY2" fmla="*/ 466725 h 617991"/>
              <a:gd name="connsiteX3" fmla="*/ 4972050 w 5314950"/>
              <a:gd name="connsiteY3" fmla="*/ 533400 h 617991"/>
              <a:gd name="connsiteX4" fmla="*/ 5314950 w 5314950"/>
              <a:gd name="connsiteY4" fmla="*/ 542925 h 617991"/>
              <a:gd name="connsiteX0" fmla="*/ 0 w 5314950"/>
              <a:gd name="connsiteY0" fmla="*/ 0 h 617991"/>
              <a:gd name="connsiteX1" fmla="*/ 1171575 w 5314950"/>
              <a:gd name="connsiteY1" fmla="*/ 600075 h 617991"/>
              <a:gd name="connsiteX2" fmla="*/ 3219450 w 5314950"/>
              <a:gd name="connsiteY2" fmla="*/ 466725 h 617991"/>
              <a:gd name="connsiteX3" fmla="*/ 4972050 w 5314950"/>
              <a:gd name="connsiteY3" fmla="*/ 533400 h 617991"/>
              <a:gd name="connsiteX4" fmla="*/ 5314950 w 5314950"/>
              <a:gd name="connsiteY4" fmla="*/ 542925 h 617991"/>
              <a:gd name="connsiteX0" fmla="*/ 0 w 5495925"/>
              <a:gd name="connsiteY0" fmla="*/ 0 h 668367"/>
              <a:gd name="connsiteX1" fmla="*/ 1352550 w 5495925"/>
              <a:gd name="connsiteY1" fmla="*/ 647700 h 668367"/>
              <a:gd name="connsiteX2" fmla="*/ 3400425 w 5495925"/>
              <a:gd name="connsiteY2" fmla="*/ 514350 h 668367"/>
              <a:gd name="connsiteX3" fmla="*/ 5153025 w 5495925"/>
              <a:gd name="connsiteY3" fmla="*/ 581025 h 668367"/>
              <a:gd name="connsiteX4" fmla="*/ 5495925 w 5495925"/>
              <a:gd name="connsiteY4" fmla="*/ 590550 h 668367"/>
              <a:gd name="connsiteX0" fmla="*/ 0 w 5495925"/>
              <a:gd name="connsiteY0" fmla="*/ 0 h 668367"/>
              <a:gd name="connsiteX1" fmla="*/ 1352550 w 5495925"/>
              <a:gd name="connsiteY1" fmla="*/ 647700 h 668367"/>
              <a:gd name="connsiteX2" fmla="*/ 3400425 w 5495925"/>
              <a:gd name="connsiteY2" fmla="*/ 514350 h 668367"/>
              <a:gd name="connsiteX3" fmla="*/ 5153025 w 5495925"/>
              <a:gd name="connsiteY3" fmla="*/ 581025 h 668367"/>
              <a:gd name="connsiteX4" fmla="*/ 5495925 w 5495925"/>
              <a:gd name="connsiteY4" fmla="*/ 590550 h 668367"/>
              <a:gd name="connsiteX0" fmla="*/ 0 w 5800725"/>
              <a:gd name="connsiteY0" fmla="*/ 0 h 638131"/>
              <a:gd name="connsiteX1" fmla="*/ 1657350 w 5800725"/>
              <a:gd name="connsiteY1" fmla="*/ 619125 h 638131"/>
              <a:gd name="connsiteX2" fmla="*/ 3705225 w 5800725"/>
              <a:gd name="connsiteY2" fmla="*/ 485775 h 638131"/>
              <a:gd name="connsiteX3" fmla="*/ 5457825 w 5800725"/>
              <a:gd name="connsiteY3" fmla="*/ 552450 h 638131"/>
              <a:gd name="connsiteX4" fmla="*/ 5800725 w 5800725"/>
              <a:gd name="connsiteY4" fmla="*/ 561975 h 638131"/>
              <a:gd name="connsiteX0" fmla="*/ 0 w 5800725"/>
              <a:gd name="connsiteY0" fmla="*/ 0 h 638131"/>
              <a:gd name="connsiteX1" fmla="*/ 1657350 w 5800725"/>
              <a:gd name="connsiteY1" fmla="*/ 619125 h 638131"/>
              <a:gd name="connsiteX2" fmla="*/ 3705225 w 5800725"/>
              <a:gd name="connsiteY2" fmla="*/ 485775 h 638131"/>
              <a:gd name="connsiteX3" fmla="*/ 5457825 w 5800725"/>
              <a:gd name="connsiteY3" fmla="*/ 552450 h 638131"/>
              <a:gd name="connsiteX4" fmla="*/ 5800725 w 5800725"/>
              <a:gd name="connsiteY4" fmla="*/ 561975 h 638131"/>
              <a:gd name="connsiteX0" fmla="*/ 185340 w 5986065"/>
              <a:gd name="connsiteY0" fmla="*/ 0 h 623529"/>
              <a:gd name="connsiteX1" fmla="*/ 103461 w 5986065"/>
              <a:gd name="connsiteY1" fmla="*/ 292655 h 623529"/>
              <a:gd name="connsiteX2" fmla="*/ 1842690 w 5986065"/>
              <a:gd name="connsiteY2" fmla="*/ 619125 h 623529"/>
              <a:gd name="connsiteX3" fmla="*/ 3890565 w 5986065"/>
              <a:gd name="connsiteY3" fmla="*/ 485775 h 623529"/>
              <a:gd name="connsiteX4" fmla="*/ 5643165 w 5986065"/>
              <a:gd name="connsiteY4" fmla="*/ 552450 h 623529"/>
              <a:gd name="connsiteX5" fmla="*/ 5986065 w 5986065"/>
              <a:gd name="connsiteY5" fmla="*/ 561975 h 623529"/>
              <a:gd name="connsiteX0" fmla="*/ 0 w 6372225"/>
              <a:gd name="connsiteY0" fmla="*/ 197013 h 353817"/>
              <a:gd name="connsiteX1" fmla="*/ 489621 w 6372225"/>
              <a:gd name="connsiteY1" fmla="*/ 22943 h 353817"/>
              <a:gd name="connsiteX2" fmla="*/ 2228850 w 6372225"/>
              <a:gd name="connsiteY2" fmla="*/ 349413 h 353817"/>
              <a:gd name="connsiteX3" fmla="*/ 4276725 w 6372225"/>
              <a:gd name="connsiteY3" fmla="*/ 216063 h 353817"/>
              <a:gd name="connsiteX4" fmla="*/ 6029325 w 6372225"/>
              <a:gd name="connsiteY4" fmla="*/ 282738 h 353817"/>
              <a:gd name="connsiteX5" fmla="*/ 6372225 w 6372225"/>
              <a:gd name="connsiteY5" fmla="*/ 292263 h 353817"/>
              <a:gd name="connsiteX0" fmla="*/ 0 w 6372225"/>
              <a:gd name="connsiteY0" fmla="*/ 110358 h 264091"/>
              <a:gd name="connsiteX1" fmla="*/ 1051596 w 6372225"/>
              <a:gd name="connsiteY1" fmla="*/ 31538 h 264091"/>
              <a:gd name="connsiteX2" fmla="*/ 2228850 w 6372225"/>
              <a:gd name="connsiteY2" fmla="*/ 262758 h 264091"/>
              <a:gd name="connsiteX3" fmla="*/ 4276725 w 6372225"/>
              <a:gd name="connsiteY3" fmla="*/ 129408 h 264091"/>
              <a:gd name="connsiteX4" fmla="*/ 6029325 w 6372225"/>
              <a:gd name="connsiteY4" fmla="*/ 196083 h 264091"/>
              <a:gd name="connsiteX5" fmla="*/ 6372225 w 6372225"/>
              <a:gd name="connsiteY5" fmla="*/ 205608 h 264091"/>
              <a:gd name="connsiteX0" fmla="*/ 0 w 6372225"/>
              <a:gd name="connsiteY0" fmla="*/ 110358 h 264091"/>
              <a:gd name="connsiteX1" fmla="*/ 1051596 w 6372225"/>
              <a:gd name="connsiteY1" fmla="*/ 31538 h 264091"/>
              <a:gd name="connsiteX2" fmla="*/ 2228850 w 6372225"/>
              <a:gd name="connsiteY2" fmla="*/ 262758 h 264091"/>
              <a:gd name="connsiteX3" fmla="*/ 4276725 w 6372225"/>
              <a:gd name="connsiteY3" fmla="*/ 129408 h 264091"/>
              <a:gd name="connsiteX4" fmla="*/ 6029325 w 6372225"/>
              <a:gd name="connsiteY4" fmla="*/ 196083 h 264091"/>
              <a:gd name="connsiteX5" fmla="*/ 6372225 w 6372225"/>
              <a:gd name="connsiteY5" fmla="*/ 205608 h 264091"/>
              <a:gd name="connsiteX0" fmla="*/ 0 w 6372225"/>
              <a:gd name="connsiteY0" fmla="*/ 110358 h 264091"/>
              <a:gd name="connsiteX1" fmla="*/ 1061121 w 6372225"/>
              <a:gd name="connsiteY1" fmla="*/ 31538 h 264091"/>
              <a:gd name="connsiteX2" fmla="*/ 2228850 w 6372225"/>
              <a:gd name="connsiteY2" fmla="*/ 262758 h 264091"/>
              <a:gd name="connsiteX3" fmla="*/ 4276725 w 6372225"/>
              <a:gd name="connsiteY3" fmla="*/ 129408 h 264091"/>
              <a:gd name="connsiteX4" fmla="*/ 6029325 w 6372225"/>
              <a:gd name="connsiteY4" fmla="*/ 196083 h 264091"/>
              <a:gd name="connsiteX5" fmla="*/ 6372225 w 6372225"/>
              <a:gd name="connsiteY5" fmla="*/ 205608 h 264091"/>
              <a:gd name="connsiteX0" fmla="*/ 0 w 5743575"/>
              <a:gd name="connsiteY0" fmla="*/ 54828 h 275236"/>
              <a:gd name="connsiteX1" fmla="*/ 432471 w 5743575"/>
              <a:gd name="connsiteY1" fmla="*/ 42683 h 275236"/>
              <a:gd name="connsiteX2" fmla="*/ 1600200 w 5743575"/>
              <a:gd name="connsiteY2" fmla="*/ 273903 h 275236"/>
              <a:gd name="connsiteX3" fmla="*/ 3648075 w 5743575"/>
              <a:gd name="connsiteY3" fmla="*/ 140553 h 275236"/>
              <a:gd name="connsiteX4" fmla="*/ 5400675 w 5743575"/>
              <a:gd name="connsiteY4" fmla="*/ 207228 h 275236"/>
              <a:gd name="connsiteX5" fmla="*/ 5743575 w 5743575"/>
              <a:gd name="connsiteY5" fmla="*/ 216753 h 275236"/>
              <a:gd name="connsiteX0" fmla="*/ 704361 w 5362086"/>
              <a:gd name="connsiteY0" fmla="*/ 0 h 1430083"/>
              <a:gd name="connsiteX1" fmla="*/ 50982 w 5362086"/>
              <a:gd name="connsiteY1" fmla="*/ 1197530 h 1430083"/>
              <a:gd name="connsiteX2" fmla="*/ 1218711 w 5362086"/>
              <a:gd name="connsiteY2" fmla="*/ 1428750 h 1430083"/>
              <a:gd name="connsiteX3" fmla="*/ 3266586 w 5362086"/>
              <a:gd name="connsiteY3" fmla="*/ 1295400 h 1430083"/>
              <a:gd name="connsiteX4" fmla="*/ 5019186 w 5362086"/>
              <a:gd name="connsiteY4" fmla="*/ 1362075 h 1430083"/>
              <a:gd name="connsiteX5" fmla="*/ 5362086 w 5362086"/>
              <a:gd name="connsiteY5" fmla="*/ 1371600 h 1430083"/>
              <a:gd name="connsiteX0" fmla="*/ 877921 w 5535646"/>
              <a:gd name="connsiteY0" fmla="*/ 0 h 1430083"/>
              <a:gd name="connsiteX1" fmla="*/ 224542 w 5535646"/>
              <a:gd name="connsiteY1" fmla="*/ 1197530 h 1430083"/>
              <a:gd name="connsiteX2" fmla="*/ 1392271 w 5535646"/>
              <a:gd name="connsiteY2" fmla="*/ 1428750 h 1430083"/>
              <a:gd name="connsiteX3" fmla="*/ 3440146 w 5535646"/>
              <a:gd name="connsiteY3" fmla="*/ 1295400 h 1430083"/>
              <a:gd name="connsiteX4" fmla="*/ 5192746 w 5535646"/>
              <a:gd name="connsiteY4" fmla="*/ 1362075 h 1430083"/>
              <a:gd name="connsiteX5" fmla="*/ 5535646 w 5535646"/>
              <a:gd name="connsiteY5" fmla="*/ 1371600 h 1430083"/>
              <a:gd name="connsiteX0" fmla="*/ 877921 w 5535646"/>
              <a:gd name="connsiteY0" fmla="*/ 0 h 1477896"/>
              <a:gd name="connsiteX1" fmla="*/ 224542 w 5535646"/>
              <a:gd name="connsiteY1" fmla="*/ 1197530 h 1477896"/>
              <a:gd name="connsiteX2" fmla="*/ 1392271 w 5535646"/>
              <a:gd name="connsiteY2" fmla="*/ 1428750 h 1477896"/>
              <a:gd name="connsiteX3" fmla="*/ 3440146 w 5535646"/>
              <a:gd name="connsiteY3" fmla="*/ 1295400 h 1477896"/>
              <a:gd name="connsiteX4" fmla="*/ 5192746 w 5535646"/>
              <a:gd name="connsiteY4" fmla="*/ 1362075 h 1477896"/>
              <a:gd name="connsiteX5" fmla="*/ 5535646 w 5535646"/>
              <a:gd name="connsiteY5" fmla="*/ 1371600 h 1477896"/>
              <a:gd name="connsiteX0" fmla="*/ 0 w 5311104"/>
              <a:gd name="connsiteY0" fmla="*/ 0 h 280366"/>
              <a:gd name="connsiteX1" fmla="*/ 1167729 w 5311104"/>
              <a:gd name="connsiteY1" fmla="*/ 231220 h 280366"/>
              <a:gd name="connsiteX2" fmla="*/ 3215604 w 5311104"/>
              <a:gd name="connsiteY2" fmla="*/ 97870 h 280366"/>
              <a:gd name="connsiteX3" fmla="*/ 4968204 w 5311104"/>
              <a:gd name="connsiteY3" fmla="*/ 164545 h 280366"/>
              <a:gd name="connsiteX4" fmla="*/ 5311104 w 5311104"/>
              <a:gd name="connsiteY4" fmla="*/ 174070 h 280366"/>
              <a:gd name="connsiteX0" fmla="*/ 0 w 5482554"/>
              <a:gd name="connsiteY0" fmla="*/ 0 h 340771"/>
              <a:gd name="connsiteX1" fmla="*/ 1339179 w 5482554"/>
              <a:gd name="connsiteY1" fmla="*/ 335995 h 340771"/>
              <a:gd name="connsiteX2" fmla="*/ 3387054 w 5482554"/>
              <a:gd name="connsiteY2" fmla="*/ 202645 h 340771"/>
              <a:gd name="connsiteX3" fmla="*/ 5139654 w 5482554"/>
              <a:gd name="connsiteY3" fmla="*/ 269320 h 340771"/>
              <a:gd name="connsiteX4" fmla="*/ 5482554 w 5482554"/>
              <a:gd name="connsiteY4" fmla="*/ 278845 h 340771"/>
              <a:gd name="connsiteX0" fmla="*/ 0 w 5482554"/>
              <a:gd name="connsiteY0" fmla="*/ 0 h 340771"/>
              <a:gd name="connsiteX1" fmla="*/ 1339179 w 5482554"/>
              <a:gd name="connsiteY1" fmla="*/ 335995 h 340771"/>
              <a:gd name="connsiteX2" fmla="*/ 3387054 w 5482554"/>
              <a:gd name="connsiteY2" fmla="*/ 202645 h 340771"/>
              <a:gd name="connsiteX3" fmla="*/ 5139654 w 5482554"/>
              <a:gd name="connsiteY3" fmla="*/ 269320 h 340771"/>
              <a:gd name="connsiteX4" fmla="*/ 5482554 w 5482554"/>
              <a:gd name="connsiteY4" fmla="*/ 278845 h 340771"/>
              <a:gd name="connsiteX0" fmla="*/ 0 w 5501604"/>
              <a:gd name="connsiteY0" fmla="*/ 0 h 157447"/>
              <a:gd name="connsiteX1" fmla="*/ 1358229 w 5501604"/>
              <a:gd name="connsiteY1" fmla="*/ 155020 h 157447"/>
              <a:gd name="connsiteX2" fmla="*/ 3406104 w 5501604"/>
              <a:gd name="connsiteY2" fmla="*/ 21670 h 157447"/>
              <a:gd name="connsiteX3" fmla="*/ 5158704 w 5501604"/>
              <a:gd name="connsiteY3" fmla="*/ 88345 h 157447"/>
              <a:gd name="connsiteX4" fmla="*/ 5501604 w 5501604"/>
              <a:gd name="connsiteY4" fmla="*/ 97870 h 157447"/>
              <a:gd name="connsiteX0" fmla="*/ 0 w 5501604"/>
              <a:gd name="connsiteY0" fmla="*/ 16098 h 171194"/>
              <a:gd name="connsiteX1" fmla="*/ 1358229 w 5501604"/>
              <a:gd name="connsiteY1" fmla="*/ 171118 h 171194"/>
              <a:gd name="connsiteX2" fmla="*/ 3406104 w 5501604"/>
              <a:gd name="connsiteY2" fmla="*/ 37768 h 171194"/>
              <a:gd name="connsiteX3" fmla="*/ 5158704 w 5501604"/>
              <a:gd name="connsiteY3" fmla="*/ 104443 h 171194"/>
              <a:gd name="connsiteX4" fmla="*/ 5501604 w 5501604"/>
              <a:gd name="connsiteY4" fmla="*/ 113968 h 171194"/>
              <a:gd name="connsiteX0" fmla="*/ 0 w 5501604"/>
              <a:gd name="connsiteY0" fmla="*/ 12680 h 243951"/>
              <a:gd name="connsiteX1" fmla="*/ 1853529 w 5501604"/>
              <a:gd name="connsiteY1" fmla="*/ 243900 h 243951"/>
              <a:gd name="connsiteX2" fmla="*/ 3406104 w 5501604"/>
              <a:gd name="connsiteY2" fmla="*/ 34350 h 243951"/>
              <a:gd name="connsiteX3" fmla="*/ 5158704 w 5501604"/>
              <a:gd name="connsiteY3" fmla="*/ 101025 h 243951"/>
              <a:gd name="connsiteX4" fmla="*/ 5501604 w 5501604"/>
              <a:gd name="connsiteY4" fmla="*/ 110550 h 243951"/>
              <a:gd name="connsiteX0" fmla="*/ 0 w 5501604"/>
              <a:gd name="connsiteY0" fmla="*/ 12680 h 243951"/>
              <a:gd name="connsiteX1" fmla="*/ 1853529 w 5501604"/>
              <a:gd name="connsiteY1" fmla="*/ 243900 h 243951"/>
              <a:gd name="connsiteX2" fmla="*/ 3406104 w 5501604"/>
              <a:gd name="connsiteY2" fmla="*/ 34350 h 243951"/>
              <a:gd name="connsiteX3" fmla="*/ 5158704 w 5501604"/>
              <a:gd name="connsiteY3" fmla="*/ 101025 h 243951"/>
              <a:gd name="connsiteX4" fmla="*/ 5501604 w 5501604"/>
              <a:gd name="connsiteY4" fmla="*/ 110550 h 243951"/>
              <a:gd name="connsiteX0" fmla="*/ 0 w 5501604"/>
              <a:gd name="connsiteY0" fmla="*/ 12680 h 243954"/>
              <a:gd name="connsiteX1" fmla="*/ 1853529 w 5501604"/>
              <a:gd name="connsiteY1" fmla="*/ 243900 h 243954"/>
              <a:gd name="connsiteX2" fmla="*/ 3406104 w 5501604"/>
              <a:gd name="connsiteY2" fmla="*/ 34350 h 243954"/>
              <a:gd name="connsiteX3" fmla="*/ 5158704 w 5501604"/>
              <a:gd name="connsiteY3" fmla="*/ 101025 h 243954"/>
              <a:gd name="connsiteX4" fmla="*/ 5501604 w 5501604"/>
              <a:gd name="connsiteY4" fmla="*/ 110550 h 243954"/>
              <a:gd name="connsiteX0" fmla="*/ 0 w 5501604"/>
              <a:gd name="connsiteY0" fmla="*/ 12680 h 243952"/>
              <a:gd name="connsiteX1" fmla="*/ 1853529 w 5501604"/>
              <a:gd name="connsiteY1" fmla="*/ 243900 h 243952"/>
              <a:gd name="connsiteX2" fmla="*/ 3406104 w 5501604"/>
              <a:gd name="connsiteY2" fmla="*/ 34350 h 243952"/>
              <a:gd name="connsiteX3" fmla="*/ 5092029 w 5501604"/>
              <a:gd name="connsiteY3" fmla="*/ 62925 h 243952"/>
              <a:gd name="connsiteX4" fmla="*/ 5501604 w 5501604"/>
              <a:gd name="connsiteY4" fmla="*/ 110550 h 243952"/>
              <a:gd name="connsiteX0" fmla="*/ 0 w 5501604"/>
              <a:gd name="connsiteY0" fmla="*/ 12680 h 243952"/>
              <a:gd name="connsiteX1" fmla="*/ 1853529 w 5501604"/>
              <a:gd name="connsiteY1" fmla="*/ 243900 h 243952"/>
              <a:gd name="connsiteX2" fmla="*/ 3406104 w 5501604"/>
              <a:gd name="connsiteY2" fmla="*/ 34350 h 243952"/>
              <a:gd name="connsiteX3" fmla="*/ 5092029 w 5501604"/>
              <a:gd name="connsiteY3" fmla="*/ 62925 h 243952"/>
              <a:gd name="connsiteX4" fmla="*/ 5501604 w 5501604"/>
              <a:gd name="connsiteY4" fmla="*/ 110550 h 243952"/>
              <a:gd name="connsiteX0" fmla="*/ 0 w 5501604"/>
              <a:gd name="connsiteY0" fmla="*/ 26734 h 258024"/>
              <a:gd name="connsiteX1" fmla="*/ 1853529 w 5501604"/>
              <a:gd name="connsiteY1" fmla="*/ 257954 h 258024"/>
              <a:gd name="connsiteX2" fmla="*/ 3406104 w 5501604"/>
              <a:gd name="connsiteY2" fmla="*/ 48404 h 258024"/>
              <a:gd name="connsiteX3" fmla="*/ 5092029 w 5501604"/>
              <a:gd name="connsiteY3" fmla="*/ 76979 h 258024"/>
              <a:gd name="connsiteX4" fmla="*/ 5501604 w 5501604"/>
              <a:gd name="connsiteY4" fmla="*/ 124604 h 258024"/>
              <a:gd name="connsiteX0" fmla="*/ 0 w 5501604"/>
              <a:gd name="connsiteY0" fmla="*/ 28486 h 259895"/>
              <a:gd name="connsiteX1" fmla="*/ 341337 w 5501604"/>
              <a:gd name="connsiteY1" fmla="*/ 14199 h 259895"/>
              <a:gd name="connsiteX2" fmla="*/ 1853529 w 5501604"/>
              <a:gd name="connsiteY2" fmla="*/ 259706 h 259895"/>
              <a:gd name="connsiteX3" fmla="*/ 3406104 w 5501604"/>
              <a:gd name="connsiteY3" fmla="*/ 50156 h 259895"/>
              <a:gd name="connsiteX4" fmla="*/ 5092029 w 5501604"/>
              <a:gd name="connsiteY4" fmla="*/ 78731 h 259895"/>
              <a:gd name="connsiteX5" fmla="*/ 5501604 w 5501604"/>
              <a:gd name="connsiteY5" fmla="*/ 126356 h 259895"/>
              <a:gd name="connsiteX0" fmla="*/ 0 w 5501604"/>
              <a:gd name="connsiteY0" fmla="*/ 28486 h 259895"/>
              <a:gd name="connsiteX1" fmla="*/ 341337 w 5501604"/>
              <a:gd name="connsiteY1" fmla="*/ 14199 h 259895"/>
              <a:gd name="connsiteX2" fmla="*/ 1853529 w 5501604"/>
              <a:gd name="connsiteY2" fmla="*/ 259706 h 259895"/>
              <a:gd name="connsiteX3" fmla="*/ 3406104 w 5501604"/>
              <a:gd name="connsiteY3" fmla="*/ 50156 h 259895"/>
              <a:gd name="connsiteX4" fmla="*/ 5092029 w 5501604"/>
              <a:gd name="connsiteY4" fmla="*/ 78731 h 259895"/>
              <a:gd name="connsiteX5" fmla="*/ 5501604 w 5501604"/>
              <a:gd name="connsiteY5" fmla="*/ 126356 h 259895"/>
              <a:gd name="connsiteX0" fmla="*/ 0 w 5160267"/>
              <a:gd name="connsiteY0" fmla="*/ 12448 h 258144"/>
              <a:gd name="connsiteX1" fmla="*/ 1512192 w 5160267"/>
              <a:gd name="connsiteY1" fmla="*/ 257955 h 258144"/>
              <a:gd name="connsiteX2" fmla="*/ 3064767 w 5160267"/>
              <a:gd name="connsiteY2" fmla="*/ 48405 h 258144"/>
              <a:gd name="connsiteX3" fmla="*/ 4750692 w 5160267"/>
              <a:gd name="connsiteY3" fmla="*/ 76980 h 258144"/>
              <a:gd name="connsiteX4" fmla="*/ 5160267 w 5160267"/>
              <a:gd name="connsiteY4" fmla="*/ 124605 h 25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0267" h="258144">
                <a:moveTo>
                  <a:pt x="0" y="12448"/>
                </a:moveTo>
                <a:cubicBezTo>
                  <a:pt x="637533" y="46222"/>
                  <a:pt x="1001398" y="251962"/>
                  <a:pt x="1512192" y="257955"/>
                </a:cubicBezTo>
                <a:cubicBezTo>
                  <a:pt x="2022986" y="263948"/>
                  <a:pt x="2448817" y="126193"/>
                  <a:pt x="3064767" y="48405"/>
                </a:cubicBezTo>
                <a:cubicBezTo>
                  <a:pt x="3680717" y="-29383"/>
                  <a:pt x="4074417" y="-8745"/>
                  <a:pt x="4750692" y="76980"/>
                </a:cubicBezTo>
                <a:lnTo>
                  <a:pt x="5160267" y="124605"/>
                </a:lnTo>
              </a:path>
            </a:pathLst>
          </a:custGeom>
          <a:noFill/>
          <a:ln w="2540">
            <a:solidFill>
              <a:srgbClr val="078F9D"/>
            </a:solidFill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25A79B"/>
              </a:solidFill>
            </a:endParaRPr>
          </a:p>
        </p:txBody>
      </p:sp>
      <p:sp>
        <p:nvSpPr>
          <p:cNvPr id="7" name="Forme libre 6"/>
          <p:cNvSpPr/>
          <p:nvPr/>
        </p:nvSpPr>
        <p:spPr>
          <a:xfrm rot="-10860000">
            <a:off x="3435230" y="2522829"/>
            <a:ext cx="5279326" cy="132584"/>
          </a:xfrm>
          <a:custGeom>
            <a:avLst/>
            <a:gdLst>
              <a:gd name="connsiteX0" fmla="*/ 0 w 5154917"/>
              <a:gd name="connsiteY0" fmla="*/ 67632 h 164367"/>
              <a:gd name="connsiteX1" fmla="*/ 1000125 w 5154917"/>
              <a:gd name="connsiteY1" fmla="*/ 162882 h 164367"/>
              <a:gd name="connsiteX2" fmla="*/ 2800350 w 5154917"/>
              <a:gd name="connsiteY2" fmla="*/ 957 h 164367"/>
              <a:gd name="connsiteX3" fmla="*/ 4800600 w 5154917"/>
              <a:gd name="connsiteY3" fmla="*/ 96207 h 164367"/>
              <a:gd name="connsiteX4" fmla="*/ 5143500 w 5154917"/>
              <a:gd name="connsiteY4" fmla="*/ 105732 h 164367"/>
              <a:gd name="connsiteX0" fmla="*/ 0 w 4983467"/>
              <a:gd name="connsiteY0" fmla="*/ 10482 h 162900"/>
              <a:gd name="connsiteX1" fmla="*/ 828675 w 4983467"/>
              <a:gd name="connsiteY1" fmla="*/ 162882 h 162900"/>
              <a:gd name="connsiteX2" fmla="*/ 2628900 w 4983467"/>
              <a:gd name="connsiteY2" fmla="*/ 957 h 162900"/>
              <a:gd name="connsiteX3" fmla="*/ 4629150 w 4983467"/>
              <a:gd name="connsiteY3" fmla="*/ 96207 h 162900"/>
              <a:gd name="connsiteX4" fmla="*/ 4972050 w 4983467"/>
              <a:gd name="connsiteY4" fmla="*/ 105732 h 162900"/>
              <a:gd name="connsiteX0" fmla="*/ 0 w 4983467"/>
              <a:gd name="connsiteY0" fmla="*/ 10482 h 162923"/>
              <a:gd name="connsiteX1" fmla="*/ 828675 w 4983467"/>
              <a:gd name="connsiteY1" fmla="*/ 162882 h 162923"/>
              <a:gd name="connsiteX2" fmla="*/ 2628900 w 4983467"/>
              <a:gd name="connsiteY2" fmla="*/ 957 h 162923"/>
              <a:gd name="connsiteX3" fmla="*/ 4629150 w 4983467"/>
              <a:gd name="connsiteY3" fmla="*/ 96207 h 162923"/>
              <a:gd name="connsiteX4" fmla="*/ 4972050 w 4983467"/>
              <a:gd name="connsiteY4" fmla="*/ 105732 h 162923"/>
              <a:gd name="connsiteX0" fmla="*/ 0 w 4972050"/>
              <a:gd name="connsiteY0" fmla="*/ 0 h 152459"/>
              <a:gd name="connsiteX1" fmla="*/ 828675 w 4972050"/>
              <a:gd name="connsiteY1" fmla="*/ 152400 h 152459"/>
              <a:gd name="connsiteX2" fmla="*/ 2876550 w 4972050"/>
              <a:gd name="connsiteY2" fmla="*/ 19050 h 152459"/>
              <a:gd name="connsiteX3" fmla="*/ 4629150 w 4972050"/>
              <a:gd name="connsiteY3" fmla="*/ 85725 h 152459"/>
              <a:gd name="connsiteX4" fmla="*/ 4972050 w 4972050"/>
              <a:gd name="connsiteY4" fmla="*/ 95250 h 152459"/>
              <a:gd name="connsiteX0" fmla="*/ 0 w 5195794"/>
              <a:gd name="connsiteY0" fmla="*/ 0 h 375423"/>
              <a:gd name="connsiteX1" fmla="*/ 828675 w 5195794"/>
              <a:gd name="connsiteY1" fmla="*/ 152400 h 375423"/>
              <a:gd name="connsiteX2" fmla="*/ 2876550 w 5195794"/>
              <a:gd name="connsiteY2" fmla="*/ 19050 h 375423"/>
              <a:gd name="connsiteX3" fmla="*/ 4629150 w 5195794"/>
              <a:gd name="connsiteY3" fmla="*/ 85725 h 375423"/>
              <a:gd name="connsiteX4" fmla="*/ 5195794 w 5195794"/>
              <a:gd name="connsiteY4" fmla="*/ 375423 h 375423"/>
              <a:gd name="connsiteX0" fmla="*/ 0 w 5195794"/>
              <a:gd name="connsiteY0" fmla="*/ 0 h 375423"/>
              <a:gd name="connsiteX1" fmla="*/ 828675 w 5195794"/>
              <a:gd name="connsiteY1" fmla="*/ 152400 h 375423"/>
              <a:gd name="connsiteX2" fmla="*/ 2876550 w 5195794"/>
              <a:gd name="connsiteY2" fmla="*/ 19050 h 375423"/>
              <a:gd name="connsiteX3" fmla="*/ 4629150 w 5195794"/>
              <a:gd name="connsiteY3" fmla="*/ 85725 h 375423"/>
              <a:gd name="connsiteX4" fmla="*/ 5195794 w 5195794"/>
              <a:gd name="connsiteY4" fmla="*/ 375423 h 375423"/>
              <a:gd name="connsiteX0" fmla="*/ 0 w 5195794"/>
              <a:gd name="connsiteY0" fmla="*/ 0 h 375423"/>
              <a:gd name="connsiteX1" fmla="*/ 828675 w 5195794"/>
              <a:gd name="connsiteY1" fmla="*/ 152400 h 375423"/>
              <a:gd name="connsiteX2" fmla="*/ 2876550 w 5195794"/>
              <a:gd name="connsiteY2" fmla="*/ 19050 h 375423"/>
              <a:gd name="connsiteX3" fmla="*/ 4382202 w 5195794"/>
              <a:gd name="connsiteY3" fmla="*/ 43309 h 375423"/>
              <a:gd name="connsiteX4" fmla="*/ 5195794 w 5195794"/>
              <a:gd name="connsiteY4" fmla="*/ 375423 h 375423"/>
              <a:gd name="connsiteX0" fmla="*/ 0 w 5195794"/>
              <a:gd name="connsiteY0" fmla="*/ 0 h 375423"/>
              <a:gd name="connsiteX1" fmla="*/ 828675 w 5195794"/>
              <a:gd name="connsiteY1" fmla="*/ 152400 h 375423"/>
              <a:gd name="connsiteX2" fmla="*/ 2876550 w 5195794"/>
              <a:gd name="connsiteY2" fmla="*/ 19050 h 375423"/>
              <a:gd name="connsiteX3" fmla="*/ 4382202 w 5195794"/>
              <a:gd name="connsiteY3" fmla="*/ 43309 h 375423"/>
              <a:gd name="connsiteX4" fmla="*/ 5195794 w 5195794"/>
              <a:gd name="connsiteY4" fmla="*/ 375423 h 375423"/>
              <a:gd name="connsiteX0" fmla="*/ 0 w 5195794"/>
              <a:gd name="connsiteY0" fmla="*/ 0 h 375423"/>
              <a:gd name="connsiteX1" fmla="*/ 828675 w 5195794"/>
              <a:gd name="connsiteY1" fmla="*/ 152400 h 375423"/>
              <a:gd name="connsiteX2" fmla="*/ 2970954 w 5195794"/>
              <a:gd name="connsiteY2" fmla="*/ 68330 h 375423"/>
              <a:gd name="connsiteX3" fmla="*/ 4382202 w 5195794"/>
              <a:gd name="connsiteY3" fmla="*/ 43309 h 375423"/>
              <a:gd name="connsiteX4" fmla="*/ 5195794 w 5195794"/>
              <a:gd name="connsiteY4" fmla="*/ 375423 h 375423"/>
              <a:gd name="connsiteX0" fmla="*/ 0 w 5195794"/>
              <a:gd name="connsiteY0" fmla="*/ 0 h 375423"/>
              <a:gd name="connsiteX1" fmla="*/ 828675 w 5195794"/>
              <a:gd name="connsiteY1" fmla="*/ 152400 h 375423"/>
              <a:gd name="connsiteX2" fmla="*/ 2970954 w 5195794"/>
              <a:gd name="connsiteY2" fmla="*/ 68330 h 375423"/>
              <a:gd name="connsiteX3" fmla="*/ 4382202 w 5195794"/>
              <a:gd name="connsiteY3" fmla="*/ 43309 h 375423"/>
              <a:gd name="connsiteX4" fmla="*/ 5195794 w 5195794"/>
              <a:gd name="connsiteY4" fmla="*/ 375423 h 375423"/>
              <a:gd name="connsiteX0" fmla="*/ 0 w 5195794"/>
              <a:gd name="connsiteY0" fmla="*/ 4143 h 379566"/>
              <a:gd name="connsiteX1" fmla="*/ 828675 w 5195794"/>
              <a:gd name="connsiteY1" fmla="*/ 156543 h 379566"/>
              <a:gd name="connsiteX2" fmla="*/ 2970954 w 5195794"/>
              <a:gd name="connsiteY2" fmla="*/ 72473 h 379566"/>
              <a:gd name="connsiteX3" fmla="*/ 4392556 w 5195794"/>
              <a:gd name="connsiteY3" fmla="*/ 0 h 379566"/>
              <a:gd name="connsiteX4" fmla="*/ 5195794 w 5195794"/>
              <a:gd name="connsiteY4" fmla="*/ 379566 h 379566"/>
              <a:gd name="connsiteX0" fmla="*/ 0 w 5195794"/>
              <a:gd name="connsiteY0" fmla="*/ 18905 h 394328"/>
              <a:gd name="connsiteX1" fmla="*/ 828675 w 5195794"/>
              <a:gd name="connsiteY1" fmla="*/ 171305 h 394328"/>
              <a:gd name="connsiteX2" fmla="*/ 2970954 w 5195794"/>
              <a:gd name="connsiteY2" fmla="*/ 87235 h 394328"/>
              <a:gd name="connsiteX3" fmla="*/ 4392556 w 5195794"/>
              <a:gd name="connsiteY3" fmla="*/ 14762 h 394328"/>
              <a:gd name="connsiteX4" fmla="*/ 5195794 w 5195794"/>
              <a:gd name="connsiteY4" fmla="*/ 394328 h 394328"/>
              <a:gd name="connsiteX0" fmla="*/ 0 w 5195794"/>
              <a:gd name="connsiteY0" fmla="*/ 18905 h 394328"/>
              <a:gd name="connsiteX1" fmla="*/ 828675 w 5195794"/>
              <a:gd name="connsiteY1" fmla="*/ 171305 h 394328"/>
              <a:gd name="connsiteX2" fmla="*/ 2970954 w 5195794"/>
              <a:gd name="connsiteY2" fmla="*/ 87235 h 394328"/>
              <a:gd name="connsiteX3" fmla="*/ 4392556 w 5195794"/>
              <a:gd name="connsiteY3" fmla="*/ 14762 h 394328"/>
              <a:gd name="connsiteX4" fmla="*/ 5195794 w 5195794"/>
              <a:gd name="connsiteY4" fmla="*/ 394328 h 394328"/>
              <a:gd name="connsiteX0" fmla="*/ 0 w 5195794"/>
              <a:gd name="connsiteY0" fmla="*/ 56473 h 431896"/>
              <a:gd name="connsiteX1" fmla="*/ 828675 w 5195794"/>
              <a:gd name="connsiteY1" fmla="*/ 208873 h 431896"/>
              <a:gd name="connsiteX2" fmla="*/ 2970954 w 5195794"/>
              <a:gd name="connsiteY2" fmla="*/ 124803 h 431896"/>
              <a:gd name="connsiteX3" fmla="*/ 4392556 w 5195794"/>
              <a:gd name="connsiteY3" fmla="*/ 52330 h 431896"/>
              <a:gd name="connsiteX4" fmla="*/ 5195794 w 5195794"/>
              <a:gd name="connsiteY4" fmla="*/ 431896 h 431896"/>
              <a:gd name="connsiteX0" fmla="*/ 0 w 5195794"/>
              <a:gd name="connsiteY0" fmla="*/ 58153 h 433576"/>
              <a:gd name="connsiteX1" fmla="*/ 1018315 w 5195794"/>
              <a:gd name="connsiteY1" fmla="*/ 261496 h 433576"/>
              <a:gd name="connsiteX2" fmla="*/ 2970954 w 5195794"/>
              <a:gd name="connsiteY2" fmla="*/ 126483 h 433576"/>
              <a:gd name="connsiteX3" fmla="*/ 4392556 w 5195794"/>
              <a:gd name="connsiteY3" fmla="*/ 54010 h 433576"/>
              <a:gd name="connsiteX4" fmla="*/ 5195794 w 5195794"/>
              <a:gd name="connsiteY4" fmla="*/ 433576 h 433576"/>
              <a:gd name="connsiteX0" fmla="*/ 0 w 5195794"/>
              <a:gd name="connsiteY0" fmla="*/ 58153 h 433576"/>
              <a:gd name="connsiteX1" fmla="*/ 1018315 w 5195794"/>
              <a:gd name="connsiteY1" fmla="*/ 261496 h 433576"/>
              <a:gd name="connsiteX2" fmla="*/ 2970954 w 5195794"/>
              <a:gd name="connsiteY2" fmla="*/ 126483 h 433576"/>
              <a:gd name="connsiteX3" fmla="*/ 4392556 w 5195794"/>
              <a:gd name="connsiteY3" fmla="*/ 54010 h 433576"/>
              <a:gd name="connsiteX4" fmla="*/ 5195794 w 5195794"/>
              <a:gd name="connsiteY4" fmla="*/ 433576 h 433576"/>
              <a:gd name="connsiteX0" fmla="*/ 0 w 5195794"/>
              <a:gd name="connsiteY0" fmla="*/ 55412 h 430835"/>
              <a:gd name="connsiteX1" fmla="*/ 1077285 w 5195794"/>
              <a:gd name="connsiteY1" fmla="*/ 154993 h 430835"/>
              <a:gd name="connsiteX2" fmla="*/ 2970954 w 5195794"/>
              <a:gd name="connsiteY2" fmla="*/ 123742 h 430835"/>
              <a:gd name="connsiteX3" fmla="*/ 4392556 w 5195794"/>
              <a:gd name="connsiteY3" fmla="*/ 51269 h 430835"/>
              <a:gd name="connsiteX4" fmla="*/ 5195794 w 5195794"/>
              <a:gd name="connsiteY4" fmla="*/ 430835 h 430835"/>
              <a:gd name="connsiteX0" fmla="*/ 0 w 5195794"/>
              <a:gd name="connsiteY0" fmla="*/ 55412 h 430835"/>
              <a:gd name="connsiteX1" fmla="*/ 1077285 w 5195794"/>
              <a:gd name="connsiteY1" fmla="*/ 154993 h 430835"/>
              <a:gd name="connsiteX2" fmla="*/ 2970954 w 5195794"/>
              <a:gd name="connsiteY2" fmla="*/ 123742 h 430835"/>
              <a:gd name="connsiteX3" fmla="*/ 4392556 w 5195794"/>
              <a:gd name="connsiteY3" fmla="*/ 51269 h 430835"/>
              <a:gd name="connsiteX4" fmla="*/ 5195794 w 5195794"/>
              <a:gd name="connsiteY4" fmla="*/ 430835 h 430835"/>
              <a:gd name="connsiteX0" fmla="*/ 0 w 5195794"/>
              <a:gd name="connsiteY0" fmla="*/ 47289 h 422712"/>
              <a:gd name="connsiteX1" fmla="*/ 1077285 w 5195794"/>
              <a:gd name="connsiteY1" fmla="*/ 146870 h 422712"/>
              <a:gd name="connsiteX2" fmla="*/ 2941386 w 5195794"/>
              <a:gd name="connsiteY2" fmla="*/ 172262 h 422712"/>
              <a:gd name="connsiteX3" fmla="*/ 4392556 w 5195794"/>
              <a:gd name="connsiteY3" fmla="*/ 43146 h 422712"/>
              <a:gd name="connsiteX4" fmla="*/ 5195794 w 5195794"/>
              <a:gd name="connsiteY4" fmla="*/ 422712 h 422712"/>
              <a:gd name="connsiteX0" fmla="*/ 0 w 5195794"/>
              <a:gd name="connsiteY0" fmla="*/ 37848 h 413271"/>
              <a:gd name="connsiteX1" fmla="*/ 1077285 w 5195794"/>
              <a:gd name="connsiteY1" fmla="*/ 137429 h 413271"/>
              <a:gd name="connsiteX2" fmla="*/ 2941386 w 5195794"/>
              <a:gd name="connsiteY2" fmla="*/ 162821 h 413271"/>
              <a:gd name="connsiteX3" fmla="*/ 4392556 w 5195794"/>
              <a:gd name="connsiteY3" fmla="*/ 33705 h 413271"/>
              <a:gd name="connsiteX4" fmla="*/ 5195794 w 5195794"/>
              <a:gd name="connsiteY4" fmla="*/ 413271 h 413271"/>
              <a:gd name="connsiteX0" fmla="*/ 0 w 5195794"/>
              <a:gd name="connsiteY0" fmla="*/ 45900 h 421323"/>
              <a:gd name="connsiteX1" fmla="*/ 1011950 w 5195794"/>
              <a:gd name="connsiteY1" fmla="*/ 68129 h 421323"/>
              <a:gd name="connsiteX2" fmla="*/ 2941386 w 5195794"/>
              <a:gd name="connsiteY2" fmla="*/ 170873 h 421323"/>
              <a:gd name="connsiteX3" fmla="*/ 4392556 w 5195794"/>
              <a:gd name="connsiteY3" fmla="*/ 41757 h 421323"/>
              <a:gd name="connsiteX4" fmla="*/ 5195794 w 5195794"/>
              <a:gd name="connsiteY4" fmla="*/ 421323 h 421323"/>
              <a:gd name="connsiteX0" fmla="*/ 0 w 5673966"/>
              <a:gd name="connsiteY0" fmla="*/ 151871 h 421323"/>
              <a:gd name="connsiteX1" fmla="*/ 1490122 w 5673966"/>
              <a:gd name="connsiteY1" fmla="*/ 68129 h 421323"/>
              <a:gd name="connsiteX2" fmla="*/ 3419558 w 5673966"/>
              <a:gd name="connsiteY2" fmla="*/ 170873 h 421323"/>
              <a:gd name="connsiteX3" fmla="*/ 4870728 w 5673966"/>
              <a:gd name="connsiteY3" fmla="*/ 41757 h 421323"/>
              <a:gd name="connsiteX4" fmla="*/ 5673966 w 5673966"/>
              <a:gd name="connsiteY4" fmla="*/ 421323 h 421323"/>
              <a:gd name="connsiteX0" fmla="*/ 0 w 4870728"/>
              <a:gd name="connsiteY0" fmla="*/ 151871 h 185439"/>
              <a:gd name="connsiteX1" fmla="*/ 1490122 w 4870728"/>
              <a:gd name="connsiteY1" fmla="*/ 68129 h 185439"/>
              <a:gd name="connsiteX2" fmla="*/ 3419558 w 4870728"/>
              <a:gd name="connsiteY2" fmla="*/ 170873 h 185439"/>
              <a:gd name="connsiteX3" fmla="*/ 4870728 w 4870728"/>
              <a:gd name="connsiteY3" fmla="*/ 41757 h 185439"/>
              <a:gd name="connsiteX0" fmla="*/ 0 w 5279326"/>
              <a:gd name="connsiteY0" fmla="*/ 99016 h 132584"/>
              <a:gd name="connsiteX1" fmla="*/ 1490122 w 5279326"/>
              <a:gd name="connsiteY1" fmla="*/ 15274 h 132584"/>
              <a:gd name="connsiteX2" fmla="*/ 3419558 w 5279326"/>
              <a:gd name="connsiteY2" fmla="*/ 118018 h 132584"/>
              <a:gd name="connsiteX3" fmla="*/ 5279326 w 5279326"/>
              <a:gd name="connsiteY3" fmla="*/ 48429 h 132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9326" h="132584">
                <a:moveTo>
                  <a:pt x="0" y="99016"/>
                </a:moveTo>
                <a:cubicBezTo>
                  <a:pt x="276225" y="209347"/>
                  <a:pt x="920196" y="12107"/>
                  <a:pt x="1490122" y="15274"/>
                </a:cubicBezTo>
                <a:cubicBezTo>
                  <a:pt x="2060048" y="18441"/>
                  <a:pt x="2788024" y="112492"/>
                  <a:pt x="3419558" y="118018"/>
                </a:cubicBezTo>
                <a:cubicBezTo>
                  <a:pt x="4051092" y="123544"/>
                  <a:pt x="4541625" y="-93969"/>
                  <a:pt x="5279326" y="48429"/>
                </a:cubicBezTo>
              </a:path>
            </a:pathLst>
          </a:custGeom>
          <a:noFill/>
          <a:ln w="12700">
            <a:solidFill>
              <a:schemeClr val="accent6"/>
            </a:solidFill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000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8716234" y="2436556"/>
            <a:ext cx="129012" cy="129012"/>
          </a:xfrm>
          <a:prstGeom prst="ellipse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8522366" y="2547535"/>
            <a:ext cx="64506" cy="64506"/>
          </a:xfrm>
          <a:prstGeom prst="ellipse">
            <a:avLst/>
          </a:prstGeom>
          <a:solidFill>
            <a:srgbClr val="078F9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e 2"/>
          <p:cNvGrpSpPr/>
          <p:nvPr/>
        </p:nvGrpSpPr>
        <p:grpSpPr>
          <a:xfrm>
            <a:off x="3431704" y="4038744"/>
            <a:ext cx="5040560" cy="1118448"/>
            <a:chOff x="1547664" y="3060249"/>
            <a:chExt cx="5040560" cy="1118448"/>
          </a:xfrm>
        </p:grpSpPr>
        <p:sp>
          <p:nvSpPr>
            <p:cNvPr id="6" name="ZoneTexte 5"/>
            <p:cNvSpPr txBox="1"/>
            <p:nvPr/>
          </p:nvSpPr>
          <p:spPr>
            <a:xfrm>
              <a:off x="1547664" y="3060249"/>
              <a:ext cx="50405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dirty="0"/>
                <a:t>Prof. Isabelle </a:t>
              </a:r>
              <a:r>
                <a:rPr lang="fr-FR" sz="3200" dirty="0" err="1"/>
                <a:t>Ray-Coquard</a:t>
              </a:r>
              <a:endParaRPr lang="fr-FR" sz="3200" dirty="0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1943708" y="3717032"/>
              <a:ext cx="42484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chemeClr val="accent6"/>
                  </a:solidFill>
                </a:rPr>
                <a:t>UE 19 - Oncologie</a:t>
              </a:r>
              <a:endParaRPr lang="fr-FR" sz="2400" dirty="0"/>
            </a:p>
          </p:txBody>
        </p:sp>
      </p:grpSp>
      <p:sp>
        <p:nvSpPr>
          <p:cNvPr id="10" name="Sous-titre 2"/>
          <p:cNvSpPr txBox="1">
            <a:spLocks/>
          </p:cNvSpPr>
          <p:nvPr/>
        </p:nvSpPr>
        <p:spPr>
          <a:xfrm>
            <a:off x="9624392" y="0"/>
            <a:ext cx="1043608" cy="332656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fr-FR" sz="1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318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528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sz="4000" dirty="0"/>
              <a:t>Symptômes de la pathologie cancéreuse 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idx="1"/>
          </p:nvPr>
        </p:nvSpPr>
        <p:spPr>
          <a:xfrm>
            <a:off x="1271464" y="1628801"/>
            <a:ext cx="9433048" cy="4525963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 sz="2400" dirty="0"/>
              <a:t>Signes généraux </a:t>
            </a:r>
            <a:r>
              <a:rPr lang="fr-FR" sz="2400" b="1" dirty="0"/>
              <a:t>: non spécifiques </a:t>
            </a:r>
            <a:r>
              <a:rPr lang="fr-FR" sz="2400" dirty="0"/>
              <a:t>et communs à tous les cancers.</a:t>
            </a:r>
          </a:p>
          <a:p>
            <a:pPr marL="457200" indent="-457200">
              <a:buFont typeface="+mj-lt"/>
              <a:buAutoNum type="arabicPeriod"/>
            </a:pPr>
            <a:endParaRPr lang="fr-FR" sz="2400" dirty="0"/>
          </a:p>
          <a:p>
            <a:pPr marL="457200" indent="-457200">
              <a:buFont typeface="+mj-lt"/>
              <a:buAutoNum type="arabicPeriod"/>
            </a:pPr>
            <a:r>
              <a:rPr lang="fr-FR" sz="2400" dirty="0"/>
              <a:t>Syndromes paranéoplasiques, </a:t>
            </a:r>
            <a:r>
              <a:rPr lang="fr-FR" sz="2400" b="1" dirty="0"/>
              <a:t>non spécifiques</a:t>
            </a:r>
            <a:r>
              <a:rPr lang="fr-FR" sz="2400" dirty="0"/>
              <a:t>.</a:t>
            </a:r>
          </a:p>
          <a:p>
            <a:pPr marL="0" indent="0">
              <a:buNone/>
            </a:pPr>
            <a:endParaRPr lang="fr-FR" sz="2400" dirty="0"/>
          </a:p>
          <a:p>
            <a:pPr marL="457200" indent="-457200">
              <a:buFont typeface="+mj-lt"/>
              <a:buAutoNum type="arabicPeriod" startAt="3"/>
            </a:pPr>
            <a:r>
              <a:rPr lang="fr-FR" sz="2400" dirty="0"/>
              <a:t>Signes </a:t>
            </a:r>
            <a:r>
              <a:rPr lang="fr-FR" sz="2400" b="1" dirty="0"/>
              <a:t>spécifiques</a:t>
            </a:r>
            <a:r>
              <a:rPr lang="fr-FR" sz="2400" dirty="0"/>
              <a:t> de la localisation de la tumeur primitive  et Signes liés à l</a:t>
            </a:r>
            <a:r>
              <a:rPr lang="fr-FR" sz="2400" dirty="0">
                <a:latin typeface="Arial"/>
              </a:rPr>
              <a:t>’</a:t>
            </a:r>
            <a:r>
              <a:rPr lang="fr-FR" sz="2400" dirty="0"/>
              <a:t>extension à distance : ADP, M+</a:t>
            </a:r>
          </a:p>
          <a:p>
            <a:pPr marL="457200" indent="-457200">
              <a:buFont typeface="+mj-lt"/>
              <a:buAutoNum type="arabicPeriod" startAt="3"/>
            </a:pPr>
            <a:endParaRPr lang="fr-FR" sz="2400" dirty="0"/>
          </a:p>
        </p:txBody>
      </p:sp>
      <p:sp>
        <p:nvSpPr>
          <p:cNvPr id="6" name="Espace réservé du numéro de diapositive 2"/>
          <p:cNvSpPr txBox="1">
            <a:spLocks/>
          </p:cNvSpPr>
          <p:nvPr/>
        </p:nvSpPr>
        <p:spPr>
          <a:xfrm>
            <a:off x="10081592" y="6381750"/>
            <a:ext cx="586408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8CF5B93-4BC8-C349-A33F-CE60137129A7}" type="slidenum">
              <a:rPr lang="fr-FR"/>
              <a:pPr>
                <a:defRPr/>
              </a:pPr>
              <a:t>10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0993777" y="274638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>
                <a:ln/>
                <a:solidFill>
                  <a:schemeClr val="accent3"/>
                </a:solidFill>
                <a:effectLst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16740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7"/>
          <p:cNvSpPr>
            <a:spLocks/>
          </p:cNvSpPr>
          <p:nvPr/>
        </p:nvSpPr>
        <p:spPr bwMode="auto">
          <a:xfrm>
            <a:off x="6095552" y="4269224"/>
            <a:ext cx="504825" cy="917323"/>
          </a:xfrm>
          <a:prstGeom prst="rightBrace">
            <a:avLst>
              <a:gd name="adj1" fmla="val 2497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6816725" y="4168089"/>
            <a:ext cx="37798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dirty="0"/>
              <a:t>Dénutrition et Age</a:t>
            </a:r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1"/>
            <a:ext cx="8229600" cy="981075"/>
          </a:xfrm>
        </p:spPr>
        <p:txBody>
          <a:bodyPr/>
          <a:lstStyle/>
          <a:p>
            <a:r>
              <a:rPr lang="fr-FR" dirty="0"/>
              <a:t>Signes généraux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1384" y="908720"/>
            <a:ext cx="5832647" cy="4525962"/>
          </a:xfrm>
        </p:spPr>
        <p:txBody>
          <a:bodyPr/>
          <a:lstStyle/>
          <a:p>
            <a:endParaRPr lang="fr-FR" sz="2400" dirty="0"/>
          </a:p>
          <a:p>
            <a:r>
              <a:rPr lang="fr-FR" sz="2400" b="1" dirty="0"/>
              <a:t>A</a:t>
            </a:r>
            <a:r>
              <a:rPr lang="fr-FR" sz="2400" dirty="0"/>
              <a:t>sthénie</a:t>
            </a:r>
          </a:p>
          <a:p>
            <a:r>
              <a:rPr lang="fr-FR" sz="2400" b="1" dirty="0"/>
              <a:t>A</a:t>
            </a:r>
            <a:r>
              <a:rPr lang="fr-FR" sz="2400" dirty="0"/>
              <a:t>norexie</a:t>
            </a:r>
          </a:p>
          <a:p>
            <a:r>
              <a:rPr lang="fr-FR" sz="2400" b="1" dirty="0"/>
              <a:t>A</a:t>
            </a:r>
            <a:r>
              <a:rPr lang="fr-FR" sz="2400" dirty="0"/>
              <a:t>maigrissement &gt; 10% du poids en 6 mois.</a:t>
            </a:r>
          </a:p>
          <a:p>
            <a:pPr>
              <a:buFontTx/>
              <a:buNone/>
            </a:pPr>
            <a:endParaRPr lang="fr-FR" sz="2400" dirty="0"/>
          </a:p>
          <a:p>
            <a:r>
              <a:rPr lang="fr-FR" sz="2400" dirty="0"/>
              <a:t>Fièvre persistante : métastase(s) hépatique(s), cancer du rein, lymphomes…</a:t>
            </a:r>
          </a:p>
          <a:p>
            <a:endParaRPr lang="fr-FR" sz="2400" dirty="0"/>
          </a:p>
          <a:p>
            <a:r>
              <a:rPr lang="fr-FR" sz="2400" dirty="0" err="1"/>
              <a:t>Sarcopénie</a:t>
            </a:r>
            <a:r>
              <a:rPr lang="fr-FR" sz="2400" dirty="0"/>
              <a:t> …. (diminution de la masse et de la force musculaire)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6024564" y="1079252"/>
            <a:ext cx="4643437" cy="1938992"/>
            <a:chOff x="4500563" y="1079252"/>
            <a:chExt cx="4643437" cy="1938992"/>
          </a:xfrm>
        </p:grpSpPr>
        <p:sp>
          <p:nvSpPr>
            <p:cNvPr id="163844" name="Text Box 4"/>
            <p:cNvSpPr txBox="1">
              <a:spLocks noChangeArrowheads="1"/>
            </p:cNvSpPr>
            <p:nvPr/>
          </p:nvSpPr>
          <p:spPr bwMode="auto">
            <a:xfrm>
              <a:off x="5292725" y="1079252"/>
              <a:ext cx="3851275" cy="1938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sz="2400" dirty="0"/>
                <a:t>liés au retentissement</a:t>
              </a:r>
            </a:p>
            <a:p>
              <a:r>
                <a:rPr lang="fr-FR" sz="2400" dirty="0"/>
                <a:t>biologique d'une tumeur profonde d'évolution longtemps silencieuse. T = besoin d</a:t>
              </a:r>
              <a:r>
                <a:rPr lang="ja-JP" altLang="fr-FR" sz="2400" dirty="0">
                  <a:latin typeface="Arial"/>
                </a:rPr>
                <a:t>’</a:t>
              </a:r>
              <a:r>
                <a:rPr lang="fr-FR" sz="2400" dirty="0"/>
                <a:t>énergie +++</a:t>
              </a:r>
            </a:p>
          </p:txBody>
        </p:sp>
        <p:sp>
          <p:nvSpPr>
            <p:cNvPr id="163845" name="AutoShape 5"/>
            <p:cNvSpPr>
              <a:spLocks/>
            </p:cNvSpPr>
            <p:nvPr/>
          </p:nvSpPr>
          <p:spPr bwMode="auto">
            <a:xfrm>
              <a:off x="4500563" y="1268413"/>
              <a:ext cx="504825" cy="1656531"/>
            </a:xfrm>
            <a:prstGeom prst="rightBrace">
              <a:avLst>
                <a:gd name="adj1" fmla="val 3328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63846" name="Text Box 6"/>
          <p:cNvSpPr txBox="1">
            <a:spLocks noChangeArrowheads="1"/>
          </p:cNvSpPr>
          <p:nvPr/>
        </p:nvSpPr>
        <p:spPr bwMode="auto">
          <a:xfrm>
            <a:off x="1092016" y="5413950"/>
            <a:ext cx="986509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Tout symptôme, qui persiste ou s'aggrave malgré les traitements habituels ou s'accompagnant d'une altération de l'état général, doit être pris au sérieux</a:t>
            </a:r>
          </a:p>
        </p:txBody>
      </p:sp>
      <p:sp>
        <p:nvSpPr>
          <p:cNvPr id="163847" name="AutoShape 7"/>
          <p:cNvSpPr>
            <a:spLocks/>
          </p:cNvSpPr>
          <p:nvPr/>
        </p:nvSpPr>
        <p:spPr bwMode="auto">
          <a:xfrm>
            <a:off x="6095553" y="3171701"/>
            <a:ext cx="504825" cy="917323"/>
          </a:xfrm>
          <a:prstGeom prst="rightBrace">
            <a:avLst>
              <a:gd name="adj1" fmla="val 2497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3849" name="Text Box 9"/>
          <p:cNvSpPr txBox="1">
            <a:spLocks noChangeArrowheads="1"/>
          </p:cNvSpPr>
          <p:nvPr/>
        </p:nvSpPr>
        <p:spPr bwMode="auto">
          <a:xfrm>
            <a:off x="6816726" y="3258027"/>
            <a:ext cx="37798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dirty="0"/>
              <a:t>Réactions inflammatoires chroniques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51384" y="944343"/>
            <a:ext cx="10544041" cy="44012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Les trois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/>
          </a:p>
        </p:txBody>
      </p:sp>
      <p:sp>
        <p:nvSpPr>
          <p:cNvPr id="13" name="Espace réservé du numéro de diapositive 2"/>
          <p:cNvSpPr txBox="1">
            <a:spLocks/>
          </p:cNvSpPr>
          <p:nvPr/>
        </p:nvSpPr>
        <p:spPr>
          <a:xfrm>
            <a:off x="10081592" y="6381750"/>
            <a:ext cx="586408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8CF5B93-4BC8-C349-A33F-CE60137129A7}" type="slidenum">
              <a:rPr lang="fr-FR"/>
              <a:pPr>
                <a:defRPr/>
              </a:pPr>
              <a:t>11</a:t>
            </a:fld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10977747" y="274638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>
                <a:ln/>
                <a:solidFill>
                  <a:schemeClr val="accent3"/>
                </a:solidFill>
                <a:effectLst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08660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Signes</a:t>
            </a:r>
            <a:r>
              <a:rPr lang="en-US" dirty="0"/>
              <a:t> </a:t>
            </a:r>
            <a:r>
              <a:rPr lang="en-US" dirty="0" err="1"/>
              <a:t>d’appel</a:t>
            </a:r>
            <a:r>
              <a:rPr lang="en-US" dirty="0"/>
              <a:t> par </a:t>
            </a:r>
            <a:r>
              <a:rPr lang="en-US" dirty="0" err="1"/>
              <a:t>système</a:t>
            </a:r>
            <a:endParaRPr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>
          <a:xfrm>
            <a:off x="299356" y="1196752"/>
            <a:ext cx="11593288" cy="5112568"/>
          </a:xfrm>
        </p:spPr>
        <p:txBody>
          <a:bodyPr>
            <a:normAutofit fontScale="70000" lnSpcReduction="20000"/>
          </a:bodyPr>
          <a:lstStyle/>
          <a:p>
            <a:r>
              <a:rPr lang="fr-FR" b="1" dirty="0"/>
              <a:t>Vasculaire</a:t>
            </a:r>
            <a:r>
              <a:rPr lang="fr-FR" dirty="0"/>
              <a:t>: TVP et EP, signes hémorragiques ou coagulopathie</a:t>
            </a:r>
          </a:p>
          <a:p>
            <a:r>
              <a:rPr lang="fr-FR" b="1" dirty="0"/>
              <a:t>Neurologique</a:t>
            </a:r>
            <a:r>
              <a:rPr lang="fr-FR" dirty="0"/>
              <a:t> , SNC, paires crâniennes, HTCI, compression médullaire, radiculalgie, syndrome queue de cheval</a:t>
            </a:r>
          </a:p>
          <a:p>
            <a:r>
              <a:rPr lang="fr-FR" b="1" dirty="0"/>
              <a:t>ORL</a:t>
            </a:r>
            <a:r>
              <a:rPr lang="fr-FR" dirty="0"/>
              <a:t>: dysphonie, dysphagie, otalgie, ulcération muqueuse, saignements, atteintes périphériques paires crâniennes</a:t>
            </a:r>
          </a:p>
          <a:p>
            <a:r>
              <a:rPr lang="fr-FR" b="1" dirty="0"/>
              <a:t>Respiratoire</a:t>
            </a:r>
            <a:r>
              <a:rPr lang="fr-FR" dirty="0"/>
              <a:t>: toux, dyspnée, hémoptysie, douleur thoracique, épanchement pleural</a:t>
            </a:r>
          </a:p>
          <a:p>
            <a:r>
              <a:rPr lang="fr-FR" b="1" dirty="0"/>
              <a:t>Digestif</a:t>
            </a:r>
            <a:r>
              <a:rPr lang="fr-FR" dirty="0"/>
              <a:t>: troubles transit, diarrhées, syndrome rectal, saignements, ascite, HMG, ictère, masse </a:t>
            </a:r>
          </a:p>
          <a:p>
            <a:r>
              <a:rPr lang="fr-FR" b="1" dirty="0"/>
              <a:t>Urologique</a:t>
            </a:r>
            <a:r>
              <a:rPr lang="fr-FR" dirty="0"/>
              <a:t>: hématuries, orchidomégalie, dysfonction érectile, fécalurie, pneumaturie</a:t>
            </a:r>
          </a:p>
          <a:p>
            <a:r>
              <a:rPr lang="fr-FR" b="1" dirty="0"/>
              <a:t>Os</a:t>
            </a:r>
            <a:r>
              <a:rPr lang="fr-FR" dirty="0"/>
              <a:t>: douleurs osseuses (d’allure mécanique ou inflammatoire ; spontanées et/ou reproduites a la palpation ; du rachis, du gril costal ou des os longs) parfois réfractaires a un traitement antalgique de palier 3 bien conduit, fracture sans </a:t>
            </a:r>
            <a:r>
              <a:rPr lang="fr-FR" dirty="0" err="1"/>
              <a:t>element</a:t>
            </a:r>
            <a:r>
              <a:rPr lang="fr-FR" dirty="0"/>
              <a:t> traumatique majeur, tuméfaction</a:t>
            </a:r>
          </a:p>
          <a:p>
            <a:r>
              <a:rPr lang="fr-FR" b="1" dirty="0"/>
              <a:t>Dermatologie</a:t>
            </a:r>
            <a:r>
              <a:rPr lang="fr-FR" dirty="0"/>
              <a:t>: modification aspect, (régle de ABCDE: Asymétrie, Bord irréguliers, Couleur non homogène, Diamètres augmentation, Erythémateuse), </a:t>
            </a:r>
            <a:r>
              <a:rPr lang="en-US" dirty="0"/>
              <a:t>ulceration </a:t>
            </a:r>
            <a:r>
              <a:rPr lang="en-US" dirty="0" err="1"/>
              <a:t>cutanée</a:t>
            </a:r>
            <a:r>
              <a:rPr lang="en-US" dirty="0"/>
              <a:t>, </a:t>
            </a:r>
            <a:r>
              <a:rPr lang="en-US" dirty="0" err="1"/>
              <a:t>douleurs</a:t>
            </a:r>
            <a:r>
              <a:rPr lang="en-US" dirty="0"/>
              <a:t>, apparition </a:t>
            </a:r>
            <a:r>
              <a:rPr lang="fr-FR" dirty="0"/>
              <a:t>de nodules sous-cutanés (nodules de </a:t>
            </a:r>
            <a:r>
              <a:rPr lang="fr-FR" dirty="0" err="1"/>
              <a:t>permeation</a:t>
            </a:r>
            <a:r>
              <a:rPr lang="fr-FR" dirty="0"/>
              <a:t>, métastases en transit de mélanome), prurit, flush</a:t>
            </a:r>
          </a:p>
          <a:p>
            <a:r>
              <a:rPr lang="fr-FR" b="1" dirty="0"/>
              <a:t>Hématologie</a:t>
            </a:r>
            <a:r>
              <a:rPr lang="fr-FR" dirty="0"/>
              <a:t>: adénopathies, signes hémorragiques, purpura, splénomégalie, syndrome anémique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5B93-4BC8-C349-A33F-CE60137129A7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0977747" y="274638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>
                <a:ln/>
                <a:solidFill>
                  <a:schemeClr val="accent3"/>
                </a:solidFill>
                <a:effectLst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289192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3432" y="1628801"/>
            <a:ext cx="10225136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2000" dirty="0">
                <a:solidFill>
                  <a:srgbClr val="FF0000"/>
                </a:solidFill>
              </a:rPr>
              <a:t>Définition : manifestations hétérogènes occasionnées par des tumeurs et qui ne sont dues ni à l</a:t>
            </a:r>
            <a:r>
              <a:rPr lang="fr-FR" sz="2000" dirty="0">
                <a:solidFill>
                  <a:srgbClr val="FF0000"/>
                </a:solidFill>
                <a:latin typeface="Arial"/>
              </a:rPr>
              <a:t>’</a:t>
            </a:r>
            <a:r>
              <a:rPr lang="fr-FR" sz="2000" dirty="0">
                <a:solidFill>
                  <a:srgbClr val="FF0000"/>
                </a:solidFill>
              </a:rPr>
              <a:t>accroissement local des tumeurs ni aux métastases d</a:t>
            </a:r>
            <a:r>
              <a:rPr lang="ja-JP" altLang="fr-FR" sz="2000" dirty="0">
                <a:solidFill>
                  <a:srgbClr val="FF0000"/>
                </a:solidFill>
                <a:latin typeface="Arial"/>
              </a:rPr>
              <a:t>’</a:t>
            </a:r>
            <a:r>
              <a:rPr lang="fr-FR" sz="2000" dirty="0">
                <a:solidFill>
                  <a:srgbClr val="FF0000"/>
                </a:solidFill>
              </a:rPr>
              <a:t>une tumeur primaire. </a:t>
            </a:r>
          </a:p>
          <a:p>
            <a:pPr>
              <a:lnSpc>
                <a:spcPct val="80000"/>
              </a:lnSpc>
            </a:pPr>
            <a:endParaRPr lang="fr-FR" sz="20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fr-FR" sz="2000" dirty="0"/>
              <a:t>Ils peuvent précéder ou apparaître simultanément à la découverte d</a:t>
            </a:r>
            <a:r>
              <a:rPr lang="ja-JP" altLang="fr-FR" sz="2000" dirty="0">
                <a:latin typeface="Arial"/>
              </a:rPr>
              <a:t>’</a:t>
            </a:r>
            <a:r>
              <a:rPr lang="fr-FR" sz="2000" dirty="0"/>
              <a:t>une tumeur, ou même persister après la guérison. </a:t>
            </a:r>
          </a:p>
          <a:p>
            <a:pPr>
              <a:lnSpc>
                <a:spcPct val="80000"/>
              </a:lnSpc>
            </a:pPr>
            <a:endParaRPr lang="fr-FR" sz="2000" dirty="0"/>
          </a:p>
          <a:p>
            <a:pPr>
              <a:lnSpc>
                <a:spcPct val="80000"/>
              </a:lnSpc>
            </a:pPr>
            <a:r>
              <a:rPr lang="fr-FR" sz="2000" dirty="0"/>
              <a:t>la fréquence des syndromes paranéoplasiques varient entre 2 et 15% des patients oncologiques. </a:t>
            </a:r>
          </a:p>
          <a:p>
            <a:pPr>
              <a:lnSpc>
                <a:spcPct val="80000"/>
              </a:lnSpc>
            </a:pPr>
            <a:endParaRPr lang="fr-FR" sz="2000" dirty="0"/>
          </a:p>
          <a:p>
            <a:pPr>
              <a:lnSpc>
                <a:spcPct val="80000"/>
              </a:lnSpc>
            </a:pPr>
            <a:r>
              <a:rPr lang="fr-FR" sz="2000" dirty="0"/>
              <a:t>Les cancers bronchiques, mammaires, gynécologiques et digestifs +++</a:t>
            </a:r>
          </a:p>
          <a:p>
            <a:pPr>
              <a:lnSpc>
                <a:spcPct val="80000"/>
              </a:lnSpc>
              <a:buFontTx/>
              <a:buNone/>
            </a:pPr>
            <a:endParaRPr lang="fr-FR" sz="2000" dirty="0"/>
          </a:p>
          <a:p>
            <a:pPr>
              <a:lnSpc>
                <a:spcPct val="80000"/>
              </a:lnSpc>
            </a:pPr>
            <a:r>
              <a:rPr lang="fr-FR" sz="2000" dirty="0"/>
              <a:t>Le diagnostic d</a:t>
            </a:r>
            <a:r>
              <a:rPr lang="ja-JP" altLang="fr-FR" sz="2000" dirty="0">
                <a:latin typeface="Arial"/>
              </a:rPr>
              <a:t>’</a:t>
            </a:r>
            <a:r>
              <a:rPr lang="fr-FR" sz="2000" dirty="0"/>
              <a:t>un syndrome paranéoplasique peut contribuer au diagnostic précoce d</a:t>
            </a:r>
            <a:r>
              <a:rPr lang="fr-FR" sz="2000" dirty="0">
                <a:latin typeface="Arial"/>
              </a:rPr>
              <a:t>’</a:t>
            </a:r>
            <a:r>
              <a:rPr lang="fr-FR" sz="2000" dirty="0"/>
              <a:t>un cancer.</a:t>
            </a:r>
          </a:p>
        </p:txBody>
      </p:sp>
      <p:sp>
        <p:nvSpPr>
          <p:cNvPr id="205828" name="Rectangle 4"/>
          <p:cNvSpPr>
            <a:spLocks noGrp="1" noChangeArrowheads="1"/>
          </p:cNvSpPr>
          <p:nvPr>
            <p:ph type="title"/>
          </p:nvPr>
        </p:nvSpPr>
        <p:spPr>
          <a:xfrm>
            <a:off x="1991544" y="332656"/>
            <a:ext cx="8229600" cy="1143000"/>
          </a:xfrm>
          <a:noFill/>
          <a:ln/>
        </p:spPr>
        <p:txBody>
          <a:bodyPr/>
          <a:lstStyle/>
          <a:p>
            <a:r>
              <a:rPr lang="fr-FR" dirty="0"/>
              <a:t>Syndromes paranéoplasiques</a:t>
            </a:r>
          </a:p>
        </p:txBody>
      </p:sp>
      <p:sp>
        <p:nvSpPr>
          <p:cNvPr id="6" name="Espace réservé du numéro de diapositive 2"/>
          <p:cNvSpPr txBox="1">
            <a:spLocks/>
          </p:cNvSpPr>
          <p:nvPr/>
        </p:nvSpPr>
        <p:spPr>
          <a:xfrm>
            <a:off x="10081592" y="6381750"/>
            <a:ext cx="586408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8CF5B93-4BC8-C349-A33F-CE60137129A7}" type="slidenum">
              <a:rPr lang="fr-FR"/>
              <a:pPr>
                <a:defRPr/>
              </a:pPr>
              <a:t>13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0977747" y="274638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>
                <a:ln/>
                <a:solidFill>
                  <a:schemeClr val="accent3"/>
                </a:solidFill>
                <a:effectLst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995082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5400" y="1731051"/>
            <a:ext cx="10729192" cy="4525963"/>
          </a:xfrm>
        </p:spPr>
        <p:txBody>
          <a:bodyPr>
            <a:normAutofit/>
          </a:bodyPr>
          <a:lstStyle/>
          <a:p>
            <a:r>
              <a:rPr lang="fr-FR" dirty="0"/>
              <a:t>Liés à la production tumorale d’une substance pseudo hormonale ou à des phénomènes auto immuns en rapport avec une réaction immunitaire anti tumorale</a:t>
            </a:r>
          </a:p>
          <a:p>
            <a:r>
              <a:rPr lang="fr-FR" b="1" dirty="0"/>
              <a:t>2 grandes catégories </a:t>
            </a:r>
          </a:p>
          <a:p>
            <a:pPr lvl="1"/>
            <a:r>
              <a:rPr lang="fr-FR" dirty="0" err="1"/>
              <a:t>Endocrinologiques</a:t>
            </a:r>
            <a:r>
              <a:rPr lang="fr-FR" dirty="0"/>
              <a:t> (sécrétant) fréquent, neuroendocrines comme le cancer poumon non à petites cellules, ou les tumeurs du pancréas bien différencié (</a:t>
            </a:r>
            <a:r>
              <a:rPr lang="fr-FR" dirty="0" err="1"/>
              <a:t>insulinome</a:t>
            </a:r>
            <a:r>
              <a:rPr lang="fr-FR" dirty="0"/>
              <a:t>)</a:t>
            </a:r>
          </a:p>
          <a:p>
            <a:pPr lvl="1"/>
            <a:r>
              <a:rPr lang="fr-FR" dirty="0"/>
              <a:t>Dysimmunitaires, plus rare être inauguraux voire précéder le cancer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5B93-4BC8-C349-A33F-CE60137129A7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260350"/>
            <a:ext cx="8229600" cy="1143000"/>
          </a:xfrm>
          <a:noFill/>
          <a:ln/>
        </p:spPr>
        <p:txBody>
          <a:bodyPr/>
          <a:lstStyle/>
          <a:p>
            <a:r>
              <a:rPr lang="fr-FR" dirty="0"/>
              <a:t>Syndromes paranéoplasiques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0977747" y="274638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>
                <a:ln/>
                <a:solidFill>
                  <a:schemeClr val="accent3"/>
                </a:solidFill>
                <a:effectLst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225916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Syndromes paranéoplasiques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28776"/>
            <a:ext cx="10382943" cy="4525963"/>
          </a:xfrm>
        </p:spPr>
        <p:txBody>
          <a:bodyPr/>
          <a:lstStyle/>
          <a:p>
            <a:pPr marL="1133475" lvl="2" indent="-174625">
              <a:lnSpc>
                <a:spcPct val="90000"/>
              </a:lnSpc>
              <a:tabLst>
                <a:tab pos="631825" algn="l"/>
              </a:tabLst>
            </a:pPr>
            <a:r>
              <a:rPr lang="fr-FR" sz="1800" b="1" dirty="0"/>
              <a:t>Thrombose profonde</a:t>
            </a:r>
          </a:p>
          <a:p>
            <a:pPr lvl="3" indent="-169863">
              <a:lnSpc>
                <a:spcPct val="90000"/>
              </a:lnSpc>
              <a:buNone/>
              <a:tabLst>
                <a:tab pos="631825" algn="l"/>
              </a:tabLst>
            </a:pPr>
            <a:r>
              <a:rPr lang="fr-FR" sz="1800" dirty="0"/>
              <a:t>- 1ière thrombose idiopathique : 7.6% de tumeurs cancéreuses</a:t>
            </a:r>
          </a:p>
          <a:p>
            <a:pPr lvl="3" indent="-169863">
              <a:lnSpc>
                <a:spcPct val="90000"/>
              </a:lnSpc>
              <a:buNone/>
              <a:tabLst>
                <a:tab pos="631825" algn="l"/>
              </a:tabLst>
            </a:pPr>
            <a:r>
              <a:rPr lang="fr-FR" sz="1800" dirty="0"/>
              <a:t>- Thrombose récidivante idiopathique : 17 à 20% de tumeurs cancéreuses.</a:t>
            </a:r>
          </a:p>
          <a:p>
            <a:pPr lvl="3" indent="-169863">
              <a:lnSpc>
                <a:spcPct val="90000"/>
              </a:lnSpc>
              <a:buFontTx/>
              <a:buChar char="-"/>
              <a:tabLst>
                <a:tab pos="631825" algn="l"/>
              </a:tabLst>
            </a:pPr>
            <a:r>
              <a:rPr lang="fr-FR" sz="1800" dirty="0"/>
              <a:t>Mouvantes et récidivantes : syndrome de Trousseau (pancréas +++ et estomac). </a:t>
            </a:r>
          </a:p>
          <a:p>
            <a:pPr lvl="3" indent="-169863">
              <a:lnSpc>
                <a:spcPct val="90000"/>
              </a:lnSpc>
              <a:buNone/>
              <a:tabLst>
                <a:tab pos="631825" algn="l"/>
              </a:tabLst>
            </a:pPr>
            <a:endParaRPr lang="fr-FR" sz="1800" dirty="0"/>
          </a:p>
          <a:p>
            <a:pPr marL="1133475" lvl="2" indent="-174625">
              <a:lnSpc>
                <a:spcPct val="90000"/>
              </a:lnSpc>
              <a:tabLst>
                <a:tab pos="631825" algn="l"/>
              </a:tabLst>
            </a:pPr>
            <a:r>
              <a:rPr lang="fr-FR" sz="1800" b="1" dirty="0"/>
              <a:t>Syndromes ostéo-articulaires</a:t>
            </a:r>
            <a:r>
              <a:rPr lang="fr-FR" sz="1800" dirty="0"/>
              <a:t> </a:t>
            </a:r>
          </a:p>
          <a:p>
            <a:pPr marL="1133475" lvl="2" indent="-174625">
              <a:lnSpc>
                <a:spcPct val="90000"/>
              </a:lnSpc>
              <a:buNone/>
              <a:tabLst>
                <a:tab pos="631825" algn="l"/>
              </a:tabLst>
            </a:pPr>
            <a:endParaRPr lang="fr-FR" sz="1800" dirty="0"/>
          </a:p>
          <a:p>
            <a:pPr lvl="3" indent="-169863">
              <a:lnSpc>
                <a:spcPct val="90000"/>
              </a:lnSpc>
              <a:tabLst>
                <a:tab pos="631825" algn="l"/>
              </a:tabLst>
            </a:pPr>
            <a:r>
              <a:rPr lang="fr-FR" sz="1800" dirty="0"/>
              <a:t>Hypercalcémie par sécrétion de PTH-rp</a:t>
            </a:r>
          </a:p>
          <a:p>
            <a:pPr lvl="3" indent="-169863">
              <a:lnSpc>
                <a:spcPct val="90000"/>
              </a:lnSpc>
              <a:buNone/>
              <a:tabLst>
                <a:tab pos="631825" algn="l"/>
              </a:tabLst>
            </a:pPr>
            <a:r>
              <a:rPr lang="fr-FR" sz="1800" dirty="0"/>
              <a:t> (parathyroid-hormone-related peptide) : </a:t>
            </a:r>
          </a:p>
          <a:p>
            <a:pPr lvl="3" indent="-169863">
              <a:lnSpc>
                <a:spcPct val="90000"/>
              </a:lnSpc>
              <a:buNone/>
              <a:tabLst>
                <a:tab pos="631825" algn="l"/>
              </a:tabLst>
            </a:pPr>
            <a:r>
              <a:rPr lang="fr-FR" sz="1800" dirty="0"/>
              <a:t>CBNPC / VADS / œsophage.</a:t>
            </a:r>
          </a:p>
          <a:p>
            <a:pPr lvl="3" indent="-169863">
              <a:lnSpc>
                <a:spcPct val="90000"/>
              </a:lnSpc>
              <a:buNone/>
              <a:tabLst>
                <a:tab pos="631825" algn="l"/>
              </a:tabLst>
            </a:pPr>
            <a:endParaRPr lang="fr-FR" sz="1800" dirty="0"/>
          </a:p>
          <a:p>
            <a:pPr lvl="3" indent="-169863">
              <a:lnSpc>
                <a:spcPct val="90000"/>
              </a:lnSpc>
              <a:tabLst>
                <a:tab pos="631825" algn="l"/>
              </a:tabLst>
            </a:pPr>
            <a:r>
              <a:rPr lang="fr-FR" sz="1800" dirty="0"/>
              <a:t>Ostéoarthropathie hypertrophiante</a:t>
            </a:r>
          </a:p>
          <a:p>
            <a:pPr lvl="3" indent="-169863">
              <a:lnSpc>
                <a:spcPct val="90000"/>
              </a:lnSpc>
              <a:buNone/>
              <a:tabLst>
                <a:tab pos="631825" algn="l"/>
              </a:tabLst>
            </a:pPr>
            <a:r>
              <a:rPr lang="fr-FR" sz="1800" dirty="0"/>
              <a:t> pneumique et hippocratisme + polyarthrite et </a:t>
            </a:r>
            <a:r>
              <a:rPr lang="fr-FR" sz="1800" dirty="0" err="1"/>
              <a:t>periostite</a:t>
            </a:r>
            <a:r>
              <a:rPr lang="fr-FR" sz="1800" dirty="0"/>
              <a:t> (CBNPC) </a:t>
            </a:r>
          </a:p>
          <a:p>
            <a:pPr>
              <a:lnSpc>
                <a:spcPct val="90000"/>
              </a:lnSpc>
              <a:tabLst>
                <a:tab pos="631825" algn="l"/>
              </a:tabLst>
            </a:pPr>
            <a:endParaRPr lang="fr-FR" sz="1800" dirty="0"/>
          </a:p>
        </p:txBody>
      </p:sp>
      <p:pic>
        <p:nvPicPr>
          <p:cNvPr id="167941" name="Picture 5" descr="Afficher l'image en taille réelle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44272" y="3573016"/>
            <a:ext cx="3348037" cy="250348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Espace réservé du numéro de diapositive 2"/>
          <p:cNvSpPr txBox="1">
            <a:spLocks/>
          </p:cNvSpPr>
          <p:nvPr/>
        </p:nvSpPr>
        <p:spPr>
          <a:xfrm>
            <a:off x="10081592" y="6381750"/>
            <a:ext cx="586408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8CF5B93-4BC8-C349-A33F-CE60137129A7}" type="slidenum">
              <a:rPr lang="fr-FR"/>
              <a:pPr>
                <a:defRPr/>
              </a:pPr>
              <a:t>15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0993777" y="274638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>
                <a:ln/>
                <a:solidFill>
                  <a:schemeClr val="accent3"/>
                </a:solidFill>
                <a:effectLst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828533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19536" y="188640"/>
            <a:ext cx="8229600" cy="1143000"/>
          </a:xfrm>
        </p:spPr>
        <p:txBody>
          <a:bodyPr/>
          <a:lstStyle/>
          <a:p>
            <a:r>
              <a:rPr lang="en-US" dirty="0" err="1"/>
              <a:t>Liste</a:t>
            </a:r>
            <a:r>
              <a:rPr lang="en-US" dirty="0"/>
              <a:t> des SPN (1)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28" y="980728"/>
            <a:ext cx="9937104" cy="4929412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5B93-4BC8-C349-A33F-CE60137129A7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9480376" y="3717032"/>
            <a:ext cx="2304256" cy="203132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400" dirty="0"/>
              <a:t>Syndrome </a:t>
            </a:r>
            <a:r>
              <a:rPr lang="fr-FR" sz="1400" dirty="0" err="1"/>
              <a:t>myasthénique</a:t>
            </a:r>
            <a:r>
              <a:rPr lang="fr-FR" sz="1400" dirty="0"/>
              <a:t> de Lambert-</a:t>
            </a:r>
            <a:r>
              <a:rPr lang="fr-FR" sz="1400" dirty="0" err="1"/>
              <a:t>Eaton</a:t>
            </a:r>
            <a:r>
              <a:rPr lang="fr-FR" sz="1400" dirty="0"/>
              <a:t> (cf. </a:t>
            </a:r>
            <a:r>
              <a:rPr lang="fr-FR" sz="1400" dirty="0">
                <a:hlinkClick r:id="rId3"/>
              </a:rPr>
              <a:t>item 263</a:t>
            </a:r>
            <a:r>
              <a:rPr lang="fr-FR" sz="1400" dirty="0"/>
              <a:t>): 1 à 2% CBPC avec fatigue générale, myalgies, faiblesse musculaire, particulièrement des membres inférieurs, ptose et </a:t>
            </a:r>
            <a:r>
              <a:rPr lang="fr-FR" sz="1400" dirty="0" err="1"/>
              <a:t>dysrégulation</a:t>
            </a:r>
            <a:r>
              <a:rPr lang="fr-FR" sz="1400" dirty="0"/>
              <a:t> neurovégétative (par ex. sécheresse de bouche)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10634705" y="274638"/>
            <a:ext cx="1290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>
                <a:ln/>
                <a:solidFill>
                  <a:schemeClr val="accent3"/>
                </a:solidFill>
                <a:effectLst/>
              </a:rPr>
              <a:t>A/B</a:t>
            </a:r>
          </a:p>
        </p:txBody>
      </p:sp>
    </p:spTree>
    <p:extLst>
      <p:ext uri="{BB962C8B-B14F-4D97-AF65-F5344CB8AC3E}">
        <p14:creationId xmlns:p14="http://schemas.microsoft.com/office/powerpoint/2010/main" val="2519924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19536" y="188640"/>
            <a:ext cx="8229600" cy="1143000"/>
          </a:xfrm>
        </p:spPr>
        <p:txBody>
          <a:bodyPr/>
          <a:lstStyle/>
          <a:p>
            <a:r>
              <a:rPr lang="en-US" dirty="0" err="1"/>
              <a:t>Liste</a:t>
            </a:r>
            <a:r>
              <a:rPr lang="en-US" dirty="0"/>
              <a:t> des SPN (2)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5B93-4BC8-C349-A33F-CE60137129A7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5440" y="1331641"/>
            <a:ext cx="9937103" cy="47945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34705" y="274638"/>
            <a:ext cx="1290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>
                <a:ln/>
                <a:solidFill>
                  <a:schemeClr val="accent3"/>
                </a:solidFill>
                <a:effectLst/>
              </a:rPr>
              <a:t>A/B</a:t>
            </a:r>
          </a:p>
        </p:txBody>
      </p:sp>
    </p:spTree>
    <p:extLst>
      <p:ext uri="{BB962C8B-B14F-4D97-AF65-F5344CB8AC3E}">
        <p14:creationId xmlns:p14="http://schemas.microsoft.com/office/powerpoint/2010/main" val="3121694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2" name="Rectangle 4"/>
          <p:cNvSpPr>
            <a:spLocks noGrp="1" noChangeArrowheads="1"/>
          </p:cNvSpPr>
          <p:nvPr>
            <p:ph type="title"/>
          </p:nvPr>
        </p:nvSpPr>
        <p:spPr>
          <a:xfrm>
            <a:off x="1992313" y="1"/>
            <a:ext cx="8229600" cy="981075"/>
          </a:xfrm>
          <a:noFill/>
          <a:ln/>
        </p:spPr>
        <p:txBody>
          <a:bodyPr/>
          <a:lstStyle/>
          <a:p>
            <a:r>
              <a:rPr lang="fr-FR" dirty="0"/>
              <a:t>Syndrome tumoral :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51088" y="1268414"/>
            <a:ext cx="4038600" cy="48863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2000" b="1" dirty="0">
                <a:solidFill>
                  <a:srgbClr val="FF0000"/>
                </a:solidFill>
              </a:rPr>
              <a:t>Extension locale :</a:t>
            </a:r>
          </a:p>
          <a:p>
            <a:pPr>
              <a:lnSpc>
                <a:spcPct val="80000"/>
              </a:lnSpc>
              <a:buFontTx/>
              <a:buNone/>
            </a:pPr>
            <a:endParaRPr lang="fr-FR" sz="20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fr-FR" sz="2000" b="1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2000" dirty="0"/>
              <a:t>		</a:t>
            </a:r>
            <a:r>
              <a:rPr lang="fr-FR" sz="2000" b="1" dirty="0"/>
              <a:t>Tumeur maligne :</a:t>
            </a:r>
            <a:r>
              <a:rPr lang="fr-FR" sz="200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fr-FR" sz="2000" dirty="0"/>
          </a:p>
          <a:p>
            <a:pPr lvl="3">
              <a:lnSpc>
                <a:spcPct val="80000"/>
              </a:lnSpc>
              <a:buFontTx/>
              <a:buNone/>
            </a:pPr>
            <a:r>
              <a:rPr lang="fr-FR" b="1" dirty="0"/>
              <a:t>		- dure 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fr-FR" b="1" dirty="0"/>
              <a:t>		- irrégulière 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fr-FR" b="1" dirty="0"/>
              <a:t>		- adhérente 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fr-FR" b="1" dirty="0"/>
              <a:t>		- mal limitée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fr-FR" b="1" dirty="0"/>
              <a:t> 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fr-FR" b="1" dirty="0"/>
              <a:t>		- indolore </a:t>
            </a:r>
          </a:p>
          <a:p>
            <a:pPr lvl="3">
              <a:lnSpc>
                <a:spcPct val="80000"/>
              </a:lnSpc>
              <a:buFontTx/>
              <a:buNone/>
            </a:pPr>
            <a:endParaRPr lang="fr-FR" b="1" dirty="0"/>
          </a:p>
          <a:p>
            <a:pPr lvl="3">
              <a:lnSpc>
                <a:spcPct val="80000"/>
              </a:lnSpc>
              <a:buFontTx/>
              <a:buNone/>
            </a:pPr>
            <a:endParaRPr lang="fr-FR" b="1" dirty="0"/>
          </a:p>
          <a:p>
            <a:pPr lvl="3">
              <a:lnSpc>
                <a:spcPct val="80000"/>
              </a:lnSpc>
              <a:buFontTx/>
              <a:buNone/>
            </a:pPr>
            <a:r>
              <a:rPr lang="fr-FR" b="1" dirty="0"/>
              <a:t>		- évolutive ++</a:t>
            </a:r>
            <a:r>
              <a:rPr lang="fr-FR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fr-FR" sz="2000" dirty="0"/>
          </a:p>
        </p:txBody>
      </p:sp>
      <p:sp>
        <p:nvSpPr>
          <p:cNvPr id="165893" name="Text Box 5"/>
          <p:cNvSpPr txBox="1">
            <a:spLocks noChangeArrowheads="1"/>
          </p:cNvSpPr>
          <p:nvPr/>
        </p:nvSpPr>
        <p:spPr bwMode="auto">
          <a:xfrm>
            <a:off x="7104064" y="2781301"/>
            <a:ext cx="324008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/>
              <a:t>Non respect des tissus avoisinants = caractéristique d</a:t>
            </a:r>
            <a:r>
              <a:rPr lang="ja-JP" altLang="fr-FR" sz="2000" b="1">
                <a:latin typeface="Arial"/>
              </a:rPr>
              <a:t>’</a:t>
            </a:r>
            <a:r>
              <a:rPr lang="fr-FR" sz="2000" b="1" dirty="0"/>
              <a:t>une tumeur maligne </a:t>
            </a:r>
          </a:p>
        </p:txBody>
      </p:sp>
      <p:sp>
        <p:nvSpPr>
          <p:cNvPr id="165894" name="AutoShape 6"/>
          <p:cNvSpPr>
            <a:spLocks/>
          </p:cNvSpPr>
          <p:nvPr/>
        </p:nvSpPr>
        <p:spPr bwMode="auto">
          <a:xfrm>
            <a:off x="6672263" y="2997201"/>
            <a:ext cx="215900" cy="936625"/>
          </a:xfrm>
          <a:prstGeom prst="rightBrace">
            <a:avLst>
              <a:gd name="adj1" fmla="val 36152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65895" name="Text Box 7"/>
          <p:cNvSpPr txBox="1">
            <a:spLocks noChangeArrowheads="1"/>
          </p:cNvSpPr>
          <p:nvPr/>
        </p:nvSpPr>
        <p:spPr bwMode="auto">
          <a:xfrm>
            <a:off x="7104112" y="4077073"/>
            <a:ext cx="29527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/>
              <a:t>Pouvant devenir douloureuses avec évolution loco-R</a:t>
            </a:r>
          </a:p>
        </p:txBody>
      </p:sp>
      <p:sp>
        <p:nvSpPr>
          <p:cNvPr id="165896" name="Line 8"/>
          <p:cNvSpPr>
            <a:spLocks noChangeShapeType="1"/>
          </p:cNvSpPr>
          <p:nvPr/>
        </p:nvSpPr>
        <p:spPr bwMode="auto">
          <a:xfrm>
            <a:off x="6456041" y="4509120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5897" name="Text Box 9"/>
          <p:cNvSpPr txBox="1">
            <a:spLocks noChangeArrowheads="1"/>
          </p:cNvSpPr>
          <p:nvPr/>
        </p:nvSpPr>
        <p:spPr bwMode="auto">
          <a:xfrm>
            <a:off x="7104064" y="5229201"/>
            <a:ext cx="35639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/>
              <a:t>Processus non contrôlable</a:t>
            </a:r>
          </a:p>
        </p:txBody>
      </p:sp>
      <p:sp>
        <p:nvSpPr>
          <p:cNvPr id="165898" name="Line 10"/>
          <p:cNvSpPr>
            <a:spLocks noChangeShapeType="1"/>
          </p:cNvSpPr>
          <p:nvPr/>
        </p:nvSpPr>
        <p:spPr bwMode="auto">
          <a:xfrm>
            <a:off x="6456040" y="5445224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165905" name="Picture 17" descr="Afficher l'image en taille réelle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9289" y="2636912"/>
            <a:ext cx="2160587" cy="2664296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10081592" y="6381750"/>
            <a:ext cx="586408" cy="476250"/>
          </a:xfrm>
        </p:spPr>
        <p:txBody>
          <a:bodyPr/>
          <a:lstStyle/>
          <a:p>
            <a:fld id="{28CF5B93-4BC8-C349-A33F-CE60137129A7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10993777" y="274638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>
                <a:ln/>
                <a:solidFill>
                  <a:schemeClr val="accent3"/>
                </a:solidFill>
                <a:effectLst/>
              </a:rPr>
              <a:t>B</a:t>
            </a:r>
          </a:p>
        </p:txBody>
      </p:sp>
      <p:pic>
        <p:nvPicPr>
          <p:cNvPr id="38914" name="Picture 2" descr="Tumeurs malignes - Docteur Bordereau Nantes">
            <a:extLst>
              <a:ext uri="{FF2B5EF4-FFF2-40B4-BE49-F238E27FC236}">
                <a16:creationId xmlns:a16="http://schemas.microsoft.com/office/drawing/2014/main" id="{CB18919D-7034-4F75-8A89-59B3D7F95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2877628"/>
            <a:ext cx="1799953" cy="220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937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8229600" cy="850900"/>
          </a:xfrm>
        </p:spPr>
        <p:txBody>
          <a:bodyPr/>
          <a:lstStyle/>
          <a:p>
            <a:r>
              <a:rPr lang="fr-FR" dirty="0"/>
              <a:t>Syndrome tumoral :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3432" y="1125539"/>
            <a:ext cx="10297144" cy="54451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fr-FR" sz="2000" b="1" dirty="0">
                <a:solidFill>
                  <a:srgbClr val="FF0000"/>
                </a:solidFill>
              </a:rPr>
              <a:t>Extension loco-régionale : </a:t>
            </a:r>
          </a:p>
          <a:p>
            <a:pPr>
              <a:lnSpc>
                <a:spcPct val="80000"/>
              </a:lnSpc>
              <a:buFontTx/>
              <a:buNone/>
            </a:pPr>
            <a:endParaRPr lang="fr-FR" sz="20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fr-FR" sz="2000" b="1" dirty="0"/>
              <a:t>		1- Douleurs (souvent tardives) : </a:t>
            </a:r>
            <a:r>
              <a:rPr lang="fr-FR" sz="2000" dirty="0"/>
              <a:t>compression ou envahissement de tissus, nerfs, …..</a:t>
            </a:r>
          </a:p>
          <a:p>
            <a:pPr>
              <a:lnSpc>
                <a:spcPct val="80000"/>
              </a:lnSpc>
              <a:buFontTx/>
              <a:buNone/>
            </a:pPr>
            <a:endParaRPr lang="fr-FR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fr-FR" sz="2000" b="1" dirty="0"/>
              <a:t>		2- Hémorragie : </a:t>
            </a:r>
            <a:r>
              <a:rPr lang="fr-FR" sz="2000" dirty="0"/>
              <a:t>hémoptysie, hématurie, rectorragie…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2000" b="1" dirty="0"/>
              <a:t>	!   	</a:t>
            </a:r>
            <a:r>
              <a:rPr lang="fr-FR" sz="2000" b="1" dirty="0">
                <a:solidFill>
                  <a:srgbClr val="FF0000"/>
                </a:solidFill>
              </a:rPr>
              <a:t>Nécessite un bilan même si anticoagulants !!!!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2000" b="1" dirty="0"/>
              <a:t>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2000" b="1" dirty="0"/>
              <a:t>		3- Signes fonctionnels :</a:t>
            </a:r>
          </a:p>
          <a:p>
            <a:pPr>
              <a:lnSpc>
                <a:spcPct val="80000"/>
              </a:lnSpc>
              <a:buFontTx/>
              <a:buNone/>
            </a:pPr>
            <a:endParaRPr lang="fr-FR" sz="20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fr-FR" sz="2000" b="1" dirty="0"/>
              <a:t>			</a:t>
            </a:r>
            <a:r>
              <a:rPr lang="fr-FR" sz="2000" dirty="0"/>
              <a:t>toux, dyspnée, dysphonie (cancer poumon, ORL)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2000" dirty="0"/>
              <a:t>			dysphagie, constipation…(tumeur digestive</a:t>
            </a:r>
            <a:r>
              <a:rPr lang="fr-FR" sz="2000" b="1" dirty="0"/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endParaRPr lang="fr-FR" sz="20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fr-FR" sz="2000" b="1" dirty="0"/>
              <a:t>		4- Compression 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2000" b="1" dirty="0"/>
              <a:t>			</a:t>
            </a:r>
            <a:r>
              <a:rPr lang="fr-FR" sz="2000" dirty="0"/>
              <a:t>Syndrome cave supérieur (cancer poumon) 				Hypertension intracrânienne (tumeur cérébrale),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2000" dirty="0"/>
              <a:t>			Occlusion (cancer colique)</a:t>
            </a:r>
          </a:p>
          <a:p>
            <a:pPr>
              <a:lnSpc>
                <a:spcPct val="80000"/>
              </a:lnSpc>
            </a:pPr>
            <a:endParaRPr lang="fr-FR" sz="2000" b="1" dirty="0"/>
          </a:p>
        </p:txBody>
      </p:sp>
      <p:sp>
        <p:nvSpPr>
          <p:cNvPr id="164868" name="AutoShape 4"/>
          <p:cNvSpPr>
            <a:spLocks noChangeArrowheads="1"/>
          </p:cNvSpPr>
          <p:nvPr/>
        </p:nvSpPr>
        <p:spPr bwMode="auto">
          <a:xfrm>
            <a:off x="1271464" y="2492896"/>
            <a:ext cx="431800" cy="4318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10081592" y="6381750"/>
            <a:ext cx="586408" cy="476250"/>
          </a:xfrm>
        </p:spPr>
        <p:txBody>
          <a:bodyPr/>
          <a:lstStyle/>
          <a:p>
            <a:fld id="{28CF5B93-4BC8-C349-A33F-CE60137129A7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0993777" y="274638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>
                <a:ln/>
                <a:solidFill>
                  <a:schemeClr val="accent3"/>
                </a:solidFill>
                <a:effectLst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29568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775520" y="116632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OBJECTIFS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idx="4294967295"/>
          </p:nvPr>
        </p:nvSpPr>
        <p:spPr>
          <a:xfrm>
            <a:off x="839416" y="1484784"/>
            <a:ext cx="10369152" cy="44644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sz="2800" dirty="0"/>
              <a:t>Objectif 1 : connaître les principaux symptômes de la maladie cancéreuse. Connaitre les principaux marqueurs diagnostiques et </a:t>
            </a:r>
            <a:r>
              <a:rPr lang="en-US" sz="2800" dirty="0" err="1"/>
              <a:t>predictifs</a:t>
            </a:r>
            <a:r>
              <a:rPr lang="en-US" sz="2800" dirty="0"/>
              <a:t> des cancers</a:t>
            </a:r>
            <a:endParaRPr lang="fr-FR" sz="2400" dirty="0"/>
          </a:p>
          <a:p>
            <a:r>
              <a:rPr lang="fr-FR" sz="2800" dirty="0"/>
              <a:t>Objectif 2 : </a:t>
            </a:r>
            <a:r>
              <a:rPr lang="fr-FR" sz="2800" dirty="0" err="1"/>
              <a:t>Decrire</a:t>
            </a:r>
            <a:r>
              <a:rPr lang="fr-FR" sz="2800" dirty="0"/>
              <a:t> les principes du raisonnement diagnostique en </a:t>
            </a:r>
            <a:r>
              <a:rPr lang="en-US" sz="2800" dirty="0" err="1"/>
              <a:t>Cancérologie</a:t>
            </a:r>
            <a:r>
              <a:rPr lang="fr-FR" sz="2800" dirty="0"/>
              <a:t>.</a:t>
            </a:r>
          </a:p>
          <a:p>
            <a:r>
              <a:rPr lang="fr-FR" sz="2800" dirty="0"/>
              <a:t>Objectif 3: Expliquer les bases des classifications qui ont une </a:t>
            </a:r>
            <a:r>
              <a:rPr lang="en-US" sz="2800" dirty="0"/>
              <a:t>incidence </a:t>
            </a:r>
            <a:r>
              <a:rPr lang="en-US" sz="2800" dirty="0" err="1"/>
              <a:t>pronostique</a:t>
            </a:r>
            <a:endParaRPr lang="en-US" sz="2800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1919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2"/>
          <p:cNvSpPr txBox="1">
            <a:spLocks/>
          </p:cNvSpPr>
          <p:nvPr/>
        </p:nvSpPr>
        <p:spPr>
          <a:xfrm>
            <a:off x="10081592" y="6381750"/>
            <a:ext cx="586408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8CF5B93-4BC8-C349-A33F-CE60137129A7}" type="slidenum">
              <a:rPr lang="fr-FR"/>
              <a:pPr>
                <a:defRPr/>
              </a:pPr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2111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116632"/>
            <a:ext cx="8229600" cy="1143000"/>
          </a:xfrm>
        </p:spPr>
        <p:txBody>
          <a:bodyPr>
            <a:normAutofit/>
          </a:bodyPr>
          <a:lstStyle/>
          <a:p>
            <a:r>
              <a:rPr lang="fr-FR" altLang="fr-FR" dirty="0"/>
              <a:t>Extension abdominale</a:t>
            </a:r>
          </a:p>
        </p:txBody>
      </p:sp>
      <p:graphicFrame>
        <p:nvGraphicFramePr>
          <p:cNvPr id="8196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2141846"/>
              </p:ext>
            </p:extLst>
          </p:nvPr>
        </p:nvGraphicFramePr>
        <p:xfrm>
          <a:off x="1487488" y="1052737"/>
          <a:ext cx="8733656" cy="501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5" name="Image Photo Editor" r:id="rId3" imgW="7182853" imgH="7039958" progId="">
                  <p:embed/>
                </p:oleObj>
              </mc:Choice>
              <mc:Fallback>
                <p:oleObj name="Image Photo Editor" r:id="rId3" imgW="7182853" imgH="7039958" progId="">
                  <p:embed/>
                  <p:pic>
                    <p:nvPicPr>
                      <p:cNvPr id="0" name="Picture 1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7488" y="1052737"/>
                        <a:ext cx="8733656" cy="50180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FF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10081592" y="6381750"/>
            <a:ext cx="586408" cy="476250"/>
          </a:xfrm>
        </p:spPr>
        <p:txBody>
          <a:bodyPr/>
          <a:lstStyle/>
          <a:p>
            <a:fld id="{28CF5B93-4BC8-C349-A33F-CE60137129A7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0993777" y="274638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>
                <a:ln/>
                <a:solidFill>
                  <a:schemeClr val="accent3"/>
                </a:solidFill>
                <a:effectLst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8017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r>
              <a:rPr lang="fr-FR" dirty="0"/>
              <a:t>Extension à distance</a:t>
            </a:r>
          </a:p>
        </p:txBody>
      </p:sp>
      <p:pic>
        <p:nvPicPr>
          <p:cNvPr id="1669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4" y="1196975"/>
            <a:ext cx="4211637" cy="273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7448" y="1125539"/>
            <a:ext cx="9083352" cy="539908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fr-FR" sz="1600" b="1" dirty="0">
                <a:solidFill>
                  <a:srgbClr val="FF0000"/>
                </a:solidFill>
              </a:rPr>
              <a:t>Adénopathie palpable dans un territoire de drainage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1600" b="1" dirty="0"/>
              <a:t>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1600" dirty="0"/>
              <a:t>Caractéristiques : 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1600" dirty="0"/>
              <a:t>		- Dure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1600" dirty="0"/>
              <a:t>		- Irrégulière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1600" dirty="0"/>
              <a:t>		- Fixée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1600" dirty="0"/>
              <a:t>		- Indolore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1600" dirty="0"/>
              <a:t>		- Augmentation progressive de la taille.</a:t>
            </a:r>
          </a:p>
          <a:p>
            <a:pPr>
              <a:lnSpc>
                <a:spcPct val="80000"/>
              </a:lnSpc>
              <a:buFontTx/>
              <a:buNone/>
            </a:pPr>
            <a:endParaRPr lang="fr-FR" sz="1600" dirty="0"/>
          </a:p>
          <a:p>
            <a:pPr>
              <a:lnSpc>
                <a:spcPct val="80000"/>
              </a:lnSpc>
              <a:buFontTx/>
              <a:buNone/>
            </a:pPr>
            <a:endParaRPr lang="fr-FR" sz="1600" dirty="0"/>
          </a:p>
          <a:p>
            <a:pPr>
              <a:lnSpc>
                <a:spcPct val="80000"/>
              </a:lnSpc>
              <a:buFontTx/>
              <a:buNone/>
            </a:pPr>
            <a:endParaRPr lang="fr-FR" sz="1600" dirty="0"/>
          </a:p>
          <a:p>
            <a:pPr>
              <a:lnSpc>
                <a:spcPct val="80000"/>
              </a:lnSpc>
              <a:buFontTx/>
              <a:buNone/>
            </a:pPr>
            <a:r>
              <a:rPr lang="fr-FR" sz="1600" dirty="0"/>
              <a:t>Attention : une ADP cancéreuse peut avoir un aspect inflammatoire et toute ADP persistante doit être considérée comme suspecte </a:t>
            </a:r>
          </a:p>
          <a:p>
            <a:pPr>
              <a:lnSpc>
                <a:spcPct val="80000"/>
              </a:lnSpc>
              <a:buFontTx/>
              <a:buNone/>
            </a:pPr>
            <a:endParaRPr lang="fr-FR" sz="1600" b="1" dirty="0"/>
          </a:p>
          <a:p>
            <a:pPr>
              <a:lnSpc>
                <a:spcPct val="80000"/>
              </a:lnSpc>
              <a:buFontTx/>
              <a:buNone/>
            </a:pPr>
            <a:endParaRPr lang="fr-FR" sz="1600" b="1" dirty="0"/>
          </a:p>
          <a:p>
            <a:pPr>
              <a:lnSpc>
                <a:spcPct val="80000"/>
              </a:lnSpc>
            </a:pPr>
            <a:r>
              <a:rPr lang="fr-FR" sz="1600" b="1" dirty="0">
                <a:solidFill>
                  <a:srgbClr val="FF0000"/>
                </a:solidFill>
              </a:rPr>
              <a:t>Signe évocateur de métastase à distance</a:t>
            </a:r>
          </a:p>
          <a:p>
            <a:pPr>
              <a:lnSpc>
                <a:spcPct val="80000"/>
              </a:lnSpc>
              <a:buFontTx/>
              <a:buNone/>
            </a:pPr>
            <a:endParaRPr lang="fr-FR" sz="16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fr-FR" sz="1600" b="1" dirty="0"/>
              <a:t>		</a:t>
            </a:r>
            <a:r>
              <a:rPr lang="fr-FR" sz="1600" dirty="0"/>
              <a:t>Hépatomégalie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1600" dirty="0"/>
              <a:t>		Nodule cutané (de perméation)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1600" dirty="0"/>
              <a:t>		Douleurs osseuses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1600" dirty="0"/>
              <a:t>		Troubles neurologiques…</a:t>
            </a:r>
          </a:p>
          <a:p>
            <a:pPr>
              <a:lnSpc>
                <a:spcPct val="80000"/>
              </a:lnSpc>
              <a:buFontTx/>
              <a:buNone/>
            </a:pPr>
            <a:endParaRPr lang="fr-FR" sz="1600" b="1" dirty="0"/>
          </a:p>
        </p:txBody>
      </p:sp>
      <p:pic>
        <p:nvPicPr>
          <p:cNvPr id="166918" name="Picture 6" descr="Afficher l'image en taille réell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5101751"/>
            <a:ext cx="2592388" cy="125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10081592" y="6381750"/>
            <a:ext cx="586408" cy="476250"/>
          </a:xfrm>
        </p:spPr>
        <p:txBody>
          <a:bodyPr/>
          <a:lstStyle/>
          <a:p>
            <a:fld id="{28CF5B93-4BC8-C349-A33F-CE60137129A7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0993777" y="274638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>
                <a:ln/>
                <a:solidFill>
                  <a:schemeClr val="accent3"/>
                </a:solidFill>
                <a:effectLst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888793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60" name="Rectangle 4"/>
          <p:cNvSpPr>
            <a:spLocks noGrp="1" noChangeArrowheads="1"/>
          </p:cNvSpPr>
          <p:nvPr>
            <p:ph type="title"/>
          </p:nvPr>
        </p:nvSpPr>
        <p:spPr>
          <a:xfrm>
            <a:off x="1919288" y="2708275"/>
            <a:ext cx="8229600" cy="1143000"/>
          </a:xfrm>
        </p:spPr>
        <p:txBody>
          <a:bodyPr/>
          <a:lstStyle/>
          <a:p>
            <a:r>
              <a:rPr lang="fr-FR" sz="3600" b="1"/>
              <a:t>II) investigations paracliniques</a:t>
            </a:r>
          </a:p>
        </p:txBody>
      </p:sp>
      <p:sp>
        <p:nvSpPr>
          <p:cNvPr id="3" name="Espace réservé du numéro de diapositive 2"/>
          <p:cNvSpPr txBox="1">
            <a:spLocks/>
          </p:cNvSpPr>
          <p:nvPr/>
        </p:nvSpPr>
        <p:spPr>
          <a:xfrm>
            <a:off x="10081592" y="6381750"/>
            <a:ext cx="586408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8CF5B93-4BC8-C349-A33F-CE60137129A7}" type="slidenum">
              <a:rPr lang="fr-FR"/>
              <a:pPr>
                <a:defRPr/>
              </a:pPr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33912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txBody>
          <a:bodyPr/>
          <a:lstStyle/>
          <a:p>
            <a:r>
              <a:rPr lang="fr-FR" dirty="0"/>
              <a:t>Signes biologiques</a:t>
            </a:r>
          </a:p>
        </p:txBody>
      </p:sp>
      <p:sp>
        <p:nvSpPr>
          <p:cNvPr id="6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10081592" y="6381750"/>
            <a:ext cx="586408" cy="476250"/>
          </a:xfrm>
        </p:spPr>
        <p:txBody>
          <a:bodyPr/>
          <a:lstStyle/>
          <a:p>
            <a:fld id="{28CF5B93-4BC8-C349-A33F-CE60137129A7}" type="slidenum">
              <a:rPr lang="fr-FR" smtClean="0"/>
              <a:pPr/>
              <a:t>23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7848" y="2564904"/>
            <a:ext cx="5069037" cy="409108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651776" y="6158211"/>
            <a:ext cx="2772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+ troubles du </a:t>
            </a:r>
            <a:r>
              <a:rPr lang="en-US" sz="1200" dirty="0" err="1"/>
              <a:t>rythme</a:t>
            </a:r>
            <a:r>
              <a:rPr lang="en-US" sz="1200" dirty="0"/>
              <a:t> </a:t>
            </a:r>
          </a:p>
          <a:p>
            <a:r>
              <a:rPr lang="en-US" sz="1200" dirty="0"/>
              <a:t>   convulsions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376" y="1196752"/>
            <a:ext cx="11017224" cy="5329237"/>
          </a:xfrm>
        </p:spPr>
        <p:txBody>
          <a:bodyPr/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fr-FR" sz="1800" dirty="0"/>
              <a:t>Liés au syndrome cachectique et inflammatoire: dénutrition (albumine, pré albumine), CRP, fibrinogène.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endParaRPr lang="fr-FR" sz="1800" dirty="0"/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fr-FR" sz="1800" dirty="0"/>
              <a:t>Liés au syndrome de masse: perturbations fonction de l’organe, principalement hématologie, rénal ou hépatique, LDH, calcémie, syndrome de lyse tumorale spontanée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fr-FR" sz="1800" dirty="0"/>
              <a:t> Signes biologiques du SPN </a:t>
            </a:r>
          </a:p>
          <a:p>
            <a:pPr lvl="1">
              <a:lnSpc>
                <a:spcPct val="80000"/>
              </a:lnSpc>
            </a:pPr>
            <a:r>
              <a:rPr lang="fr-FR" sz="1400" dirty="0"/>
              <a:t>PTH-</a:t>
            </a:r>
            <a:r>
              <a:rPr lang="fr-FR" sz="1400" dirty="0" err="1"/>
              <a:t>rp</a:t>
            </a:r>
            <a:r>
              <a:rPr lang="fr-FR" sz="1400" dirty="0"/>
              <a:t>, Na++, hormones …</a:t>
            </a:r>
          </a:p>
        </p:txBody>
      </p:sp>
      <p:sp>
        <p:nvSpPr>
          <p:cNvPr id="4" name="Flèche courbée vers la gauche 3"/>
          <p:cNvSpPr/>
          <p:nvPr/>
        </p:nvSpPr>
        <p:spPr>
          <a:xfrm>
            <a:off x="10527685" y="2492896"/>
            <a:ext cx="864096" cy="194421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34705" y="274638"/>
            <a:ext cx="1290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>
                <a:ln/>
                <a:solidFill>
                  <a:schemeClr val="accent3"/>
                </a:solidFill>
                <a:effectLst/>
              </a:rPr>
              <a:t>A/B</a:t>
            </a:r>
          </a:p>
        </p:txBody>
      </p:sp>
    </p:spTree>
    <p:extLst>
      <p:ext uri="{BB962C8B-B14F-4D97-AF65-F5344CB8AC3E}">
        <p14:creationId xmlns:p14="http://schemas.microsoft.com/office/powerpoint/2010/main" val="25754954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Signes</a:t>
            </a:r>
            <a:r>
              <a:rPr lang="en-US" dirty="0"/>
              <a:t> </a:t>
            </a:r>
            <a:r>
              <a:rPr lang="en-US" dirty="0" err="1"/>
              <a:t>d’appels</a:t>
            </a:r>
            <a:r>
              <a:rPr lang="en-US" dirty="0"/>
              <a:t> </a:t>
            </a:r>
            <a:r>
              <a:rPr lang="en-US" dirty="0" err="1"/>
              <a:t>biologiques</a:t>
            </a:r>
            <a:r>
              <a:rPr lang="en-US" dirty="0"/>
              <a:t>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9662864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1800" dirty="0"/>
              <a:t>Hématologie : </a:t>
            </a:r>
          </a:p>
          <a:p>
            <a:pPr lvl="1">
              <a:lnSpc>
                <a:spcPct val="80000"/>
              </a:lnSpc>
            </a:pPr>
            <a:r>
              <a:rPr lang="fr-FR" sz="1400" dirty="0"/>
              <a:t>anémie microcytaire, </a:t>
            </a:r>
          </a:p>
          <a:p>
            <a:pPr lvl="1">
              <a:lnSpc>
                <a:spcPct val="80000"/>
              </a:lnSpc>
            </a:pPr>
            <a:r>
              <a:rPr lang="fr-FR" sz="1400" dirty="0"/>
              <a:t>lymphopénie (cachexie ou envahissement médullaire), </a:t>
            </a:r>
          </a:p>
          <a:p>
            <a:pPr lvl="1">
              <a:lnSpc>
                <a:spcPct val="80000"/>
              </a:lnSpc>
            </a:pPr>
            <a:r>
              <a:rPr lang="fr-FR" sz="1400" dirty="0"/>
              <a:t>hyperleucocytose, </a:t>
            </a:r>
          </a:p>
          <a:p>
            <a:pPr lvl="1">
              <a:lnSpc>
                <a:spcPct val="80000"/>
              </a:lnSpc>
            </a:pPr>
            <a:r>
              <a:rPr lang="fr-FR" sz="1400" dirty="0" err="1"/>
              <a:t>thrombocytémie</a:t>
            </a:r>
            <a:r>
              <a:rPr lang="fr-FR" sz="1400" dirty="0"/>
              <a:t>, </a:t>
            </a:r>
          </a:p>
          <a:p>
            <a:pPr lvl="1">
              <a:lnSpc>
                <a:spcPct val="80000"/>
              </a:lnSpc>
            </a:pPr>
            <a:r>
              <a:rPr lang="fr-FR" sz="1400" dirty="0" err="1"/>
              <a:t>pancytopénie</a:t>
            </a:r>
            <a:r>
              <a:rPr lang="fr-FR" sz="1400" dirty="0"/>
              <a:t>, envahissement médullaire</a:t>
            </a:r>
          </a:p>
          <a:p>
            <a:pPr lvl="1">
              <a:lnSpc>
                <a:spcPct val="80000"/>
              </a:lnSpc>
            </a:pPr>
            <a:r>
              <a:rPr lang="fr-FR" sz="1400" dirty="0"/>
              <a:t>anémie hémolytique + Thrombopénie dans le cadre d’une micro angiopathie thrombotique</a:t>
            </a:r>
          </a:p>
          <a:p>
            <a:pPr>
              <a:lnSpc>
                <a:spcPct val="80000"/>
              </a:lnSpc>
            </a:pPr>
            <a:r>
              <a:rPr lang="fr-FR" sz="1800" dirty="0"/>
              <a:t>Ionogramme: </a:t>
            </a:r>
          </a:p>
          <a:p>
            <a:pPr lvl="1">
              <a:lnSpc>
                <a:spcPct val="80000"/>
              </a:lnSpc>
            </a:pPr>
            <a:r>
              <a:rPr lang="fr-FR" sz="1400" dirty="0" err="1"/>
              <a:t>HypoNatrémie</a:t>
            </a:r>
            <a:r>
              <a:rPr lang="fr-FR" sz="1400" dirty="0"/>
              <a:t>, </a:t>
            </a:r>
          </a:p>
          <a:p>
            <a:pPr lvl="1">
              <a:lnSpc>
                <a:spcPct val="80000"/>
              </a:lnSpc>
            </a:pPr>
            <a:r>
              <a:rPr lang="fr-FR" sz="1400" dirty="0" err="1"/>
              <a:t>hyperCalcémie</a:t>
            </a:r>
            <a:r>
              <a:rPr lang="fr-FR" sz="1400" dirty="0"/>
              <a:t> </a:t>
            </a:r>
          </a:p>
          <a:p>
            <a:pPr lvl="1">
              <a:lnSpc>
                <a:spcPct val="80000"/>
              </a:lnSpc>
            </a:pPr>
            <a:r>
              <a:rPr lang="fr-FR" sz="1400" dirty="0" err="1"/>
              <a:t>hyperPhosphorémie</a:t>
            </a:r>
            <a:endParaRPr lang="fr-FR" sz="1400" dirty="0"/>
          </a:p>
          <a:p>
            <a:pPr>
              <a:lnSpc>
                <a:spcPct val="80000"/>
              </a:lnSpc>
            </a:pPr>
            <a:r>
              <a:rPr lang="fr-FR" sz="1800" dirty="0"/>
              <a:t>Fonction rénale</a:t>
            </a:r>
          </a:p>
          <a:p>
            <a:pPr lvl="1">
              <a:lnSpc>
                <a:spcPct val="80000"/>
              </a:lnSpc>
            </a:pPr>
            <a:r>
              <a:rPr lang="fr-FR" sz="1400" dirty="0"/>
              <a:t>Créatininémie, infection urinaire,,,</a:t>
            </a:r>
          </a:p>
          <a:p>
            <a:pPr>
              <a:lnSpc>
                <a:spcPct val="80000"/>
              </a:lnSpc>
            </a:pPr>
            <a:r>
              <a:rPr lang="fr-FR" sz="1800" dirty="0"/>
              <a:t>Hépatique</a:t>
            </a:r>
          </a:p>
          <a:p>
            <a:pPr lvl="1">
              <a:lnSpc>
                <a:spcPct val="80000"/>
              </a:lnSpc>
            </a:pPr>
            <a:r>
              <a:rPr lang="fr-FR" sz="1400" dirty="0"/>
              <a:t>Cholestase ictérique ou an ictérique, cytolyse</a:t>
            </a:r>
          </a:p>
          <a:p>
            <a:pPr>
              <a:lnSpc>
                <a:spcPct val="80000"/>
              </a:lnSpc>
            </a:pPr>
            <a:r>
              <a:rPr lang="fr-FR" sz="1800" dirty="0"/>
              <a:t>Autres LDH, CRP, albumine et pré albumine, diabète (envahissement pancréatique,,,)</a:t>
            </a:r>
          </a:p>
          <a:p>
            <a:pPr>
              <a:lnSpc>
                <a:spcPct val="80000"/>
              </a:lnSpc>
            </a:pPr>
            <a:r>
              <a:rPr lang="fr-FR" sz="1800" dirty="0"/>
              <a:t>SPN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5B93-4BC8-C349-A33F-CE60137129A7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0634705" y="274638"/>
            <a:ext cx="1290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>
                <a:ln/>
                <a:solidFill>
                  <a:schemeClr val="accent3"/>
                </a:solidFill>
                <a:effectLst/>
              </a:rPr>
              <a:t>A/B</a:t>
            </a:r>
          </a:p>
        </p:txBody>
      </p:sp>
    </p:spTree>
    <p:extLst>
      <p:ext uri="{BB962C8B-B14F-4D97-AF65-F5344CB8AC3E}">
        <p14:creationId xmlns:p14="http://schemas.microsoft.com/office/powerpoint/2010/main" val="24101802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txBody>
          <a:bodyPr/>
          <a:lstStyle/>
          <a:p>
            <a:r>
              <a:rPr lang="fr-FR" dirty="0"/>
              <a:t>Marqueurs tumoraux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9416" y="1124745"/>
            <a:ext cx="10081120" cy="53292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1800" dirty="0"/>
              <a:t>Ce sont des substances sécrétées par des cellules le plus souvent tumorales (cellules cancéreuses). Ces substances sont dosées généralement dans le sang et peuvent évoquer l</a:t>
            </a:r>
            <a:r>
              <a:rPr lang="fr-FR" sz="1800" dirty="0">
                <a:latin typeface="Arial"/>
              </a:rPr>
              <a:t>’</a:t>
            </a:r>
            <a:r>
              <a:rPr lang="fr-FR" sz="1800" dirty="0"/>
              <a:t>existence d</a:t>
            </a:r>
            <a:r>
              <a:rPr lang="ja-JP" altLang="fr-FR" sz="1800" dirty="0">
                <a:latin typeface="Arial"/>
              </a:rPr>
              <a:t>’</a:t>
            </a:r>
            <a:r>
              <a:rPr lang="fr-FR" sz="1800" dirty="0"/>
              <a:t>un cancer ou d</a:t>
            </a:r>
            <a:r>
              <a:rPr lang="fr-FR" sz="1800" dirty="0">
                <a:latin typeface="Arial"/>
              </a:rPr>
              <a:t>’</a:t>
            </a:r>
            <a:r>
              <a:rPr lang="fr-FR" sz="1800" dirty="0"/>
              <a:t>une récidive de cancer.</a:t>
            </a:r>
          </a:p>
          <a:p>
            <a:pPr>
              <a:lnSpc>
                <a:spcPct val="80000"/>
              </a:lnSpc>
            </a:pPr>
            <a:endParaRPr lang="fr-FR" sz="1800" dirty="0"/>
          </a:p>
          <a:p>
            <a:pPr>
              <a:lnSpc>
                <a:spcPct val="80000"/>
              </a:lnSpc>
            </a:pPr>
            <a:r>
              <a:rPr lang="fr-FR" sz="1800" dirty="0"/>
              <a:t>Un marqueur tumoral </a:t>
            </a:r>
            <a:r>
              <a:rPr lang="fr-FR" sz="1800" dirty="0">
                <a:solidFill>
                  <a:srgbClr val="FF0000"/>
                </a:solidFill>
              </a:rPr>
              <a:t>n'est jamais totalement spécifique</a:t>
            </a:r>
            <a:r>
              <a:rPr lang="fr-FR" sz="1800" dirty="0"/>
              <a:t> d'un même cancer, il ne peut donc pas servir au diagnostic de certitude (sauf exception CHC). </a:t>
            </a:r>
          </a:p>
          <a:p>
            <a:pPr>
              <a:lnSpc>
                <a:spcPct val="80000"/>
              </a:lnSpc>
              <a:buFontTx/>
              <a:buNone/>
            </a:pPr>
            <a:endParaRPr lang="fr-FR" sz="1800" dirty="0"/>
          </a:p>
          <a:p>
            <a:pPr>
              <a:lnSpc>
                <a:spcPct val="80000"/>
              </a:lnSpc>
            </a:pPr>
            <a:r>
              <a:rPr lang="fr-FR" sz="1800" dirty="0"/>
              <a:t>Un taux élevé d</a:t>
            </a:r>
            <a:r>
              <a:rPr lang="fr-FR" sz="1800" dirty="0">
                <a:latin typeface="Arial"/>
              </a:rPr>
              <a:t>’</a:t>
            </a:r>
            <a:r>
              <a:rPr lang="fr-FR" sz="1800" dirty="0"/>
              <a:t>un marqueur tumoral </a:t>
            </a:r>
            <a:r>
              <a:rPr lang="fr-FR" sz="1800" dirty="0">
                <a:solidFill>
                  <a:srgbClr val="FF0000"/>
                </a:solidFill>
              </a:rPr>
              <a:t>ne permet pas de poser le diagnostic</a:t>
            </a:r>
            <a:r>
              <a:rPr lang="fr-FR" sz="1800" dirty="0"/>
              <a:t> d</a:t>
            </a:r>
            <a:r>
              <a:rPr lang="fr-FR" sz="1800" dirty="0">
                <a:latin typeface="Arial"/>
              </a:rPr>
              <a:t>’</a:t>
            </a:r>
            <a:r>
              <a:rPr lang="fr-FR" sz="1800" dirty="0"/>
              <a:t>un cancer (sauf cas particulier du CHC).</a:t>
            </a:r>
          </a:p>
          <a:p>
            <a:pPr>
              <a:lnSpc>
                <a:spcPct val="80000"/>
              </a:lnSpc>
            </a:pPr>
            <a:endParaRPr lang="fr-FR" sz="1800" dirty="0"/>
          </a:p>
          <a:p>
            <a:pPr>
              <a:lnSpc>
                <a:spcPct val="80000"/>
              </a:lnSpc>
            </a:pPr>
            <a:r>
              <a:rPr lang="fr-FR" sz="1800" dirty="0"/>
              <a:t> A l</a:t>
            </a:r>
            <a:r>
              <a:rPr lang="fr-FR" sz="1800" dirty="0">
                <a:latin typeface="Arial"/>
              </a:rPr>
              <a:t>’</a:t>
            </a:r>
            <a:r>
              <a:rPr lang="fr-FR" sz="1800" dirty="0"/>
              <a:t>inverse, un taux normal d</a:t>
            </a:r>
            <a:r>
              <a:rPr lang="fr-FR" sz="1800" dirty="0">
                <a:latin typeface="Arial"/>
              </a:rPr>
              <a:t>’</a:t>
            </a:r>
            <a:r>
              <a:rPr lang="fr-FR" sz="1800" dirty="0"/>
              <a:t>un marqueur tumoral </a:t>
            </a:r>
            <a:r>
              <a:rPr lang="fr-FR" sz="1800" dirty="0">
                <a:solidFill>
                  <a:srgbClr val="FF0000"/>
                </a:solidFill>
              </a:rPr>
              <a:t>n</a:t>
            </a:r>
            <a:r>
              <a:rPr lang="fr-FR" sz="1800" dirty="0">
                <a:solidFill>
                  <a:srgbClr val="FF0000"/>
                </a:solidFill>
                <a:latin typeface="Arial"/>
              </a:rPr>
              <a:t>’</a:t>
            </a:r>
            <a:r>
              <a:rPr lang="fr-FR" sz="1800" dirty="0">
                <a:solidFill>
                  <a:srgbClr val="FF0000"/>
                </a:solidFill>
              </a:rPr>
              <a:t>exclue pas</a:t>
            </a:r>
            <a:r>
              <a:rPr lang="fr-FR" sz="1800" dirty="0"/>
              <a:t> la présence d</a:t>
            </a:r>
            <a:r>
              <a:rPr lang="ja-JP" altLang="fr-FR" sz="1800" dirty="0">
                <a:latin typeface="Arial"/>
              </a:rPr>
              <a:t>’</a:t>
            </a:r>
            <a:r>
              <a:rPr lang="fr-FR" sz="1800" dirty="0"/>
              <a:t>un cancer.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1800" dirty="0"/>
              <a:t> </a:t>
            </a:r>
          </a:p>
          <a:p>
            <a:pPr>
              <a:lnSpc>
                <a:spcPct val="80000"/>
              </a:lnSpc>
            </a:pPr>
            <a:r>
              <a:rPr lang="fr-FR" sz="1800" dirty="0"/>
              <a:t>Ils sont habituellement absents ou présents à l</a:t>
            </a:r>
            <a:r>
              <a:rPr lang="fr-FR" sz="1800" dirty="0">
                <a:latin typeface="Arial"/>
              </a:rPr>
              <a:t>’</a:t>
            </a:r>
            <a:r>
              <a:rPr lang="fr-FR" sz="1800" dirty="0"/>
              <a:t>état de traces chez un sujet sain.</a:t>
            </a:r>
          </a:p>
          <a:p>
            <a:pPr>
              <a:lnSpc>
                <a:spcPct val="80000"/>
              </a:lnSpc>
              <a:buFontTx/>
              <a:buNone/>
            </a:pPr>
            <a:endParaRPr lang="fr-FR" sz="1800" dirty="0"/>
          </a:p>
          <a:p>
            <a:pPr>
              <a:lnSpc>
                <a:spcPct val="80000"/>
              </a:lnSpc>
            </a:pPr>
            <a:r>
              <a:rPr lang="fr-FR" sz="1800" dirty="0"/>
              <a:t>Peuvent être augmenté pour d</a:t>
            </a:r>
            <a:r>
              <a:rPr lang="fr-FR" sz="1800" dirty="0">
                <a:latin typeface="Arial"/>
              </a:rPr>
              <a:t>’</a:t>
            </a:r>
            <a:r>
              <a:rPr lang="fr-FR" sz="1800" dirty="0"/>
              <a:t>autres raisons : tabac, inflammation, infection, pathologie bénigne …</a:t>
            </a:r>
          </a:p>
          <a:p>
            <a:pPr>
              <a:lnSpc>
                <a:spcPct val="80000"/>
              </a:lnSpc>
            </a:pPr>
            <a:endParaRPr lang="fr-FR" sz="1800" dirty="0"/>
          </a:p>
          <a:p>
            <a:pPr marL="0" indent="0">
              <a:lnSpc>
                <a:spcPct val="80000"/>
              </a:lnSpc>
              <a:buNone/>
            </a:pPr>
            <a:endParaRPr lang="fr-FR" sz="1800" dirty="0"/>
          </a:p>
          <a:p>
            <a:pPr>
              <a:lnSpc>
                <a:spcPct val="80000"/>
              </a:lnSpc>
            </a:pPr>
            <a:r>
              <a:rPr lang="fr-FR" sz="1800" dirty="0">
                <a:solidFill>
                  <a:srgbClr val="FF0000"/>
                </a:solidFill>
              </a:rPr>
              <a:t>Intérêts +++ pour évaluer la réponse</a:t>
            </a:r>
            <a:r>
              <a:rPr lang="fr-FR" sz="1800" dirty="0"/>
              <a:t> aux traitements.</a:t>
            </a:r>
          </a:p>
          <a:p>
            <a:pPr>
              <a:lnSpc>
                <a:spcPct val="80000"/>
              </a:lnSpc>
              <a:buFontTx/>
              <a:buNone/>
            </a:pPr>
            <a:endParaRPr lang="fr-FR" sz="1800" dirty="0"/>
          </a:p>
        </p:txBody>
      </p:sp>
      <p:sp>
        <p:nvSpPr>
          <p:cNvPr id="6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10081592" y="6381750"/>
            <a:ext cx="586408" cy="476250"/>
          </a:xfrm>
        </p:spPr>
        <p:txBody>
          <a:bodyPr/>
          <a:lstStyle/>
          <a:p>
            <a:fld id="{28CF5B93-4BC8-C349-A33F-CE60137129A7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0977747" y="274638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>
                <a:ln/>
                <a:solidFill>
                  <a:schemeClr val="accent3"/>
                </a:solidFill>
                <a:effectLst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265256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02" name="Rectangle 6"/>
          <p:cNvSpPr>
            <a:spLocks noChangeArrowheads="1"/>
          </p:cNvSpPr>
          <p:nvPr/>
        </p:nvSpPr>
        <p:spPr bwMode="auto">
          <a:xfrm>
            <a:off x="2063750" y="-171400"/>
            <a:ext cx="822960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fr-FR" sz="3200" dirty="0">
                <a:solidFill>
                  <a:schemeClr val="tx2"/>
                </a:solidFill>
              </a:rPr>
              <a:t>Marqueurs tumoraux</a:t>
            </a:r>
          </a:p>
        </p:txBody>
      </p:sp>
      <p:sp>
        <p:nvSpPr>
          <p:cNvPr id="208903" name="Rectangle 7"/>
          <p:cNvSpPr>
            <a:spLocks noChangeArrowheads="1"/>
          </p:cNvSpPr>
          <p:nvPr/>
        </p:nvSpPr>
        <p:spPr bwMode="auto">
          <a:xfrm>
            <a:off x="2495487" y="6273225"/>
            <a:ext cx="7489056" cy="430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r>
              <a:rPr lang="fr-FR" sz="1100" dirty="0"/>
              <a:t>CA = antigène carbohydrate, PSA = antigène spécifique prostatique, ACE = antigène carcine-embryonnaire, NSE = </a:t>
            </a:r>
            <a:r>
              <a:rPr lang="fr-FR" sz="1100" dirty="0" err="1"/>
              <a:t>Neuron</a:t>
            </a:r>
            <a:r>
              <a:rPr lang="fr-FR" sz="1100" dirty="0"/>
              <a:t> </a:t>
            </a:r>
            <a:r>
              <a:rPr lang="fr-FR" sz="1100" dirty="0" err="1"/>
              <a:t>specific</a:t>
            </a:r>
            <a:r>
              <a:rPr lang="fr-FR" sz="1100" dirty="0"/>
              <a:t> </a:t>
            </a:r>
            <a:r>
              <a:rPr lang="fr-FR" sz="1100" dirty="0" err="1"/>
              <a:t>enolase</a:t>
            </a:r>
            <a:r>
              <a:rPr lang="fr-FR" sz="1100" dirty="0"/>
              <a:t>, HCG = Hormone chorionique gonadotrope, AFP = alpha </a:t>
            </a:r>
            <a:r>
              <a:rPr lang="fr-FR" sz="1100" dirty="0" err="1"/>
              <a:t>foeto</a:t>
            </a:r>
            <a:r>
              <a:rPr lang="fr-FR" sz="1100" dirty="0"/>
              <a:t>-protéine, </a:t>
            </a:r>
            <a:r>
              <a:rPr lang="fr-FR" sz="1100" dirty="0" err="1"/>
              <a:t>éléctrophorèse</a:t>
            </a:r>
            <a:r>
              <a:rPr lang="fr-FR" sz="1100" dirty="0"/>
              <a:t> des protéines (myélome)</a:t>
            </a:r>
          </a:p>
        </p:txBody>
      </p:sp>
      <p:sp>
        <p:nvSpPr>
          <p:cNvPr id="8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10081592" y="6381750"/>
            <a:ext cx="586408" cy="476250"/>
          </a:xfrm>
        </p:spPr>
        <p:txBody>
          <a:bodyPr/>
          <a:lstStyle/>
          <a:p>
            <a:fld id="{28CF5B93-4BC8-C349-A33F-CE60137129A7}" type="slidenum">
              <a:rPr lang="fr-FR" smtClean="0"/>
              <a:pPr/>
              <a:t>26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48" y="476674"/>
            <a:ext cx="9865096" cy="57965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34705" y="274638"/>
            <a:ext cx="1290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>
                <a:ln/>
                <a:solidFill>
                  <a:schemeClr val="accent3"/>
                </a:solidFill>
                <a:effectLst/>
              </a:rPr>
              <a:t>A/B</a:t>
            </a:r>
          </a:p>
        </p:txBody>
      </p:sp>
    </p:spTree>
    <p:extLst>
      <p:ext uri="{BB962C8B-B14F-4D97-AF65-F5344CB8AC3E}">
        <p14:creationId xmlns:p14="http://schemas.microsoft.com/office/powerpoint/2010/main" val="7282686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Imagerie</a:t>
            </a:r>
            <a:r>
              <a:rPr lang="en-US" dirty="0"/>
              <a:t>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1"/>
          </p:nvPr>
        </p:nvSpPr>
        <p:spPr>
          <a:xfrm>
            <a:off x="839416" y="1600201"/>
            <a:ext cx="10225136" cy="4525963"/>
          </a:xfrm>
        </p:spPr>
        <p:txBody>
          <a:bodyPr/>
          <a:lstStyle/>
          <a:p>
            <a:r>
              <a:rPr lang="fr-FR" dirty="0"/>
              <a:t>Tableau Clinique évocateur (en lien avec syndrome de masse)</a:t>
            </a:r>
          </a:p>
          <a:p>
            <a:r>
              <a:rPr lang="fr-FR" dirty="0"/>
              <a:t>En lien avec une cachexie ou un syndrome inflammatoire (TAP, écho + RP TEP-TDM en 2ème intention)</a:t>
            </a:r>
          </a:p>
          <a:p>
            <a:r>
              <a:rPr lang="fr-FR" dirty="0"/>
              <a:t>En lien avec le syndrome PNP (TEP-TDM)</a:t>
            </a:r>
          </a:p>
          <a:p>
            <a:r>
              <a:rPr lang="fr-FR" dirty="0"/>
              <a:t>Dépistage organisé ou individuel (contexte)</a:t>
            </a:r>
          </a:p>
          <a:p>
            <a:r>
              <a:rPr lang="fr-FR" dirty="0"/>
              <a:t>Découverte fortuite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19D44-97F0-7D42-8630-66856E5D4C01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0977747" y="274638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>
                <a:ln/>
                <a:solidFill>
                  <a:schemeClr val="accent3"/>
                </a:solidFill>
                <a:effectLst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9858345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99456" y="1351310"/>
            <a:ext cx="9468544" cy="4525963"/>
          </a:xfrm>
          <a:prstGeom prst="rect">
            <a:avLst/>
          </a:prstGeom>
        </p:spPr>
        <p:txBody>
          <a:bodyPr/>
          <a:lstStyle/>
          <a:p>
            <a:pPr indent="22225">
              <a:lnSpc>
                <a:spcPct val="80000"/>
              </a:lnSpc>
              <a:buNone/>
            </a:pPr>
            <a:r>
              <a:rPr lang="fr-FR" dirty="0"/>
              <a:t>…. Une échographie pelvienne retrouve une masse tumorale ovarienne et un épanchement liquidien libre pelvien</a:t>
            </a:r>
          </a:p>
          <a:p>
            <a:pPr indent="22225">
              <a:lnSpc>
                <a:spcPct val="80000"/>
              </a:lnSpc>
              <a:buNone/>
            </a:pPr>
            <a:r>
              <a:rPr lang="fr-FR" dirty="0"/>
              <a:t>….Un bilan biologique est réalisé: VS élevée et </a:t>
            </a:r>
            <a:r>
              <a:rPr lang="fr-FR" dirty="0" err="1"/>
              <a:t>polynucléose</a:t>
            </a:r>
            <a:r>
              <a:rPr lang="fr-FR" dirty="0"/>
              <a:t>, Ca125 augmenté, Ca 15-3, Ca19-9 et ACE normaux</a:t>
            </a:r>
          </a:p>
          <a:p>
            <a:r>
              <a:rPr lang="fr-FR" u="sng" dirty="0">
                <a:solidFill>
                  <a:srgbClr val="FF0000"/>
                </a:solidFill>
              </a:rPr>
              <a:t>2° Question</a:t>
            </a:r>
            <a:r>
              <a:rPr lang="fr-FR" dirty="0">
                <a:solidFill>
                  <a:srgbClr val="FF0000"/>
                </a:solidFill>
              </a:rPr>
              <a:t> : que faut il faire pour avancer sur le diagnostic ?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991544" y="18864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Retour au cas clinique: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351584" y="522920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Rep : Un scanner TAP </a:t>
            </a:r>
            <a:r>
              <a:rPr lang="en-US" b="1" dirty="0" err="1"/>
              <a:t>puis</a:t>
            </a:r>
            <a:r>
              <a:rPr lang="en-US" b="1" dirty="0"/>
              <a:t> </a:t>
            </a:r>
            <a:r>
              <a:rPr lang="en-US" b="1" dirty="0" err="1"/>
              <a:t>organiser</a:t>
            </a:r>
            <a:r>
              <a:rPr lang="en-US" b="1" dirty="0"/>
              <a:t> </a:t>
            </a:r>
            <a:r>
              <a:rPr lang="en-US" b="1" dirty="0" err="1"/>
              <a:t>une</a:t>
            </a:r>
            <a:r>
              <a:rPr lang="en-US" b="1" dirty="0"/>
              <a:t> </a:t>
            </a:r>
            <a:r>
              <a:rPr lang="en-US" b="1" dirty="0" err="1"/>
              <a:t>preuve</a:t>
            </a:r>
            <a:r>
              <a:rPr lang="en-US" b="1" dirty="0"/>
              <a:t> </a:t>
            </a:r>
            <a:r>
              <a:rPr lang="en-US" b="1" dirty="0" err="1"/>
              <a:t>histologique</a:t>
            </a: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1847528" y="5085184"/>
            <a:ext cx="799288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space réservé du numéro de diapositive 2"/>
          <p:cNvSpPr txBox="1">
            <a:spLocks/>
          </p:cNvSpPr>
          <p:nvPr/>
        </p:nvSpPr>
        <p:spPr>
          <a:xfrm>
            <a:off x="10081592" y="6381750"/>
            <a:ext cx="586408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8CF5B93-4BC8-C349-A33F-CE60137129A7}" type="slidenum">
              <a:rPr lang="fr-FR"/>
              <a:pPr>
                <a:defRPr/>
              </a:pPr>
              <a:t>28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096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3845" b="17801"/>
          <a:stretch/>
        </p:blipFill>
        <p:spPr bwMode="auto">
          <a:xfrm>
            <a:off x="1559497" y="2996952"/>
            <a:ext cx="4318781" cy="3718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2" t="23532" r="6400" b="6185"/>
          <a:stretch/>
        </p:blipFill>
        <p:spPr bwMode="auto">
          <a:xfrm>
            <a:off x="1559497" y="188640"/>
            <a:ext cx="4307623" cy="337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" t="8440" r="12139" b="12285"/>
          <a:stretch/>
        </p:blipFill>
        <p:spPr bwMode="auto">
          <a:xfrm>
            <a:off x="6399013" y="3168765"/>
            <a:ext cx="3849590" cy="3572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9" t="15350" r="10229" b="15350"/>
          <a:stretch/>
        </p:blipFill>
        <p:spPr bwMode="auto">
          <a:xfrm>
            <a:off x="6168008" y="188641"/>
            <a:ext cx="4320480" cy="365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10262120" y="6381750"/>
            <a:ext cx="586408" cy="476250"/>
          </a:xfrm>
        </p:spPr>
        <p:txBody>
          <a:bodyPr/>
          <a:lstStyle/>
          <a:p>
            <a:fld id="{28CF5B93-4BC8-C349-A33F-CE60137129A7}" type="slidenum">
              <a:rPr lang="fr-FR" smtClean="0"/>
              <a:pPr/>
              <a:t>29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100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775520" y="116632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2639616" y="1484784"/>
            <a:ext cx="7499176" cy="4104456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25A79B"/>
              </a:buClr>
            </a:pPr>
            <a:r>
              <a:rPr lang="fr-FR" sz="2800" dirty="0"/>
              <a:t>Cas clinique pour illustrer le cours</a:t>
            </a:r>
          </a:p>
          <a:p>
            <a:pPr>
              <a:buClr>
                <a:srgbClr val="25A79B"/>
              </a:buClr>
            </a:pPr>
            <a:r>
              <a:rPr lang="fr-FR" sz="2800" dirty="0"/>
              <a:t>Signes d’appel</a:t>
            </a:r>
          </a:p>
          <a:p>
            <a:pPr>
              <a:buClr>
                <a:srgbClr val="25A79B"/>
              </a:buClr>
            </a:pPr>
            <a:r>
              <a:rPr lang="fr-FR" sz="2800" dirty="0"/>
              <a:t>Diagnostic </a:t>
            </a:r>
          </a:p>
          <a:p>
            <a:pPr>
              <a:buClr>
                <a:srgbClr val="25A79B"/>
              </a:buClr>
            </a:pPr>
            <a:r>
              <a:rPr lang="fr-FR" sz="2800" dirty="0"/>
              <a:t>Investigations para cliniques</a:t>
            </a:r>
          </a:p>
          <a:p>
            <a:pPr>
              <a:buClr>
                <a:srgbClr val="25A79B"/>
              </a:buClr>
            </a:pPr>
            <a:r>
              <a:rPr lang="fr-FR" sz="2800" dirty="0" err="1"/>
              <a:t>Stadification</a:t>
            </a:r>
            <a:r>
              <a:rPr lang="fr-FR" sz="2800" dirty="0"/>
              <a:t> &amp; Pronostic</a:t>
            </a:r>
          </a:p>
          <a:p>
            <a:pPr>
              <a:buClr>
                <a:srgbClr val="25A79B"/>
              </a:buClr>
            </a:pPr>
            <a:endParaRPr lang="fr-FR" sz="2800" dirty="0"/>
          </a:p>
          <a:p>
            <a:pPr>
              <a:buClr>
                <a:srgbClr val="25A79B"/>
              </a:buClr>
            </a:pPr>
            <a:endParaRPr lang="fr-FR" sz="2800" dirty="0"/>
          </a:p>
          <a:p>
            <a:pPr>
              <a:buClr>
                <a:srgbClr val="25A79B"/>
              </a:buClr>
            </a:pPr>
            <a:endParaRPr lang="fr-FR" dirty="0"/>
          </a:p>
          <a:p>
            <a:pPr>
              <a:buClr>
                <a:srgbClr val="25A79B"/>
              </a:buClr>
            </a:pPr>
            <a:endParaRPr lang="fr-FR" sz="2800" dirty="0"/>
          </a:p>
          <a:p>
            <a:endParaRPr lang="fr-FR" dirty="0">
              <a:solidFill>
                <a:schemeClr val="accent6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1919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2"/>
          <p:cNvSpPr txBox="1">
            <a:spLocks/>
          </p:cNvSpPr>
          <p:nvPr/>
        </p:nvSpPr>
        <p:spPr>
          <a:xfrm>
            <a:off x="10081592" y="6381750"/>
            <a:ext cx="586408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8CF5B93-4BC8-C349-A33F-CE60137129A7}" type="slidenum">
              <a:rPr lang="fr-FR"/>
              <a:pPr>
                <a:defRPr/>
              </a:pPr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34317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6" name="Rectangle 6"/>
          <p:cNvSpPr>
            <a:spLocks noGrp="1" noChangeArrowheads="1"/>
          </p:cNvSpPr>
          <p:nvPr>
            <p:ph type="title"/>
          </p:nvPr>
        </p:nvSpPr>
        <p:spPr>
          <a:xfrm>
            <a:off x="1898848" y="1628776"/>
            <a:ext cx="8229600" cy="1412875"/>
          </a:xfrm>
        </p:spPr>
        <p:txBody>
          <a:bodyPr>
            <a:normAutofit fontScale="90000"/>
          </a:bodyPr>
          <a:lstStyle/>
          <a:p>
            <a:r>
              <a:rPr lang="fr-FR" sz="2800" dirty="0">
                <a:solidFill>
                  <a:srgbClr val="FF0000"/>
                </a:solidFill>
              </a:rPr>
              <a:t>Question: le scanner est en faveur d’une ascite libre importante associée à une atteinte ovarienne bilatérale &amp; des nodules de carcinose péritonéale. Que faut il faire pour affirmer le diagnostic ?</a:t>
            </a:r>
          </a:p>
        </p:txBody>
      </p:sp>
      <p:sp>
        <p:nvSpPr>
          <p:cNvPr id="3" name="Espace réservé du numéro de diapositive 2"/>
          <p:cNvSpPr txBox="1">
            <a:spLocks/>
          </p:cNvSpPr>
          <p:nvPr/>
        </p:nvSpPr>
        <p:spPr>
          <a:xfrm>
            <a:off x="10081592" y="6381750"/>
            <a:ext cx="586408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8CF5B93-4BC8-C349-A33F-CE60137129A7}" type="slidenum">
              <a:rPr lang="fr-FR"/>
              <a:pPr>
                <a:defRPr/>
              </a:pPr>
              <a:t>30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60955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Titre 1"/>
          <p:cNvSpPr>
            <a:spLocks noGrp="1"/>
          </p:cNvSpPr>
          <p:nvPr>
            <p:ph type="title"/>
          </p:nvPr>
        </p:nvSpPr>
        <p:spPr>
          <a:xfrm>
            <a:off x="2782888" y="339726"/>
            <a:ext cx="7427912" cy="633413"/>
          </a:xfrm>
        </p:spPr>
        <p:txBody>
          <a:bodyPr>
            <a:normAutofit fontScale="90000"/>
          </a:bodyPr>
          <a:lstStyle/>
          <a:p>
            <a:r>
              <a:rPr lang="fr-FR" dirty="0">
                <a:ea typeface="ＭＳ Ｐゴシック" pitchFamily="34" charset="-128"/>
              </a:rPr>
              <a:t>Exploration chirurgicale par laparoscopie</a:t>
            </a:r>
          </a:p>
        </p:txBody>
      </p:sp>
      <p:sp>
        <p:nvSpPr>
          <p:cNvPr id="204802" name="Espace réservé du contenu 2"/>
          <p:cNvSpPr>
            <a:spLocks noGrp="1"/>
          </p:cNvSpPr>
          <p:nvPr>
            <p:ph sz="half" idx="1"/>
          </p:nvPr>
        </p:nvSpPr>
        <p:spPr>
          <a:xfrm>
            <a:off x="1981201" y="1268414"/>
            <a:ext cx="7643813" cy="4681537"/>
          </a:xfrm>
        </p:spPr>
        <p:txBody>
          <a:bodyPr/>
          <a:lstStyle/>
          <a:p>
            <a:r>
              <a:rPr lang="fr-FR" dirty="0">
                <a:ea typeface="ＭＳ Ｐゴシック" pitchFamily="34" charset="-128"/>
              </a:rPr>
              <a:t>Elle permet le  diagnostic histologique (biopsies) de certitude, indispensable avant toute décision thérapeutique</a:t>
            </a:r>
          </a:p>
          <a:p>
            <a:r>
              <a:rPr lang="fr-FR" dirty="0">
                <a:ea typeface="ＭＳ Ｐゴシック" pitchFamily="34" charset="-128"/>
              </a:rPr>
              <a:t>Évaluation de la faisabilité de la résection complète </a:t>
            </a:r>
          </a:p>
          <a:p>
            <a:pPr lvl="1"/>
            <a:r>
              <a:rPr lang="fr-FR" sz="2000" dirty="0">
                <a:ea typeface="ＭＳ Ｐゴシック" pitchFamily="34" charset="-128"/>
              </a:rPr>
              <a:t>Cette évaluation doit être faite par une équipe chirurgicale formée à une chirurgie intra abdominale </a:t>
            </a:r>
            <a:r>
              <a:rPr lang="fr-FR" sz="2000" dirty="0" err="1">
                <a:ea typeface="ＭＳ Ｐゴシック" pitchFamily="34" charset="-128"/>
              </a:rPr>
              <a:t>multiviscérale</a:t>
            </a:r>
            <a:endParaRPr lang="fr-FR" sz="2000" dirty="0">
              <a:ea typeface="ＭＳ Ｐゴシック" pitchFamily="34" charset="-128"/>
            </a:endParaRPr>
          </a:p>
          <a:p>
            <a:pPr lvl="1"/>
            <a:r>
              <a:rPr lang="fr-FR" sz="2000" dirty="0">
                <a:ea typeface="ＭＳ Ｐゴシック" pitchFamily="34" charset="-128"/>
              </a:rPr>
              <a:t>La cœlioscopie s’</a:t>
            </a:r>
            <a:r>
              <a:rPr lang="fr-FR" altLang="ja-JP" sz="2000" dirty="0">
                <a:ea typeface="ＭＳ Ｐゴシック" pitchFamily="34" charset="-128"/>
              </a:rPr>
              <a:t>impose comme le meilleur outil pour l</a:t>
            </a:r>
            <a:r>
              <a:rPr lang="ja-JP" altLang="fr-FR" sz="2000" dirty="0">
                <a:ea typeface="ＭＳ Ｐゴシック" pitchFamily="34" charset="-128"/>
              </a:rPr>
              <a:t>’</a:t>
            </a:r>
            <a:r>
              <a:rPr lang="fr-FR" altLang="ja-JP" sz="2000" dirty="0">
                <a:ea typeface="ＭＳ Ｐゴシック" pitchFamily="34" charset="-128"/>
              </a:rPr>
              <a:t>évaluation de la </a:t>
            </a:r>
            <a:r>
              <a:rPr lang="fr-FR" altLang="ja-JP" sz="2000" dirty="0" err="1">
                <a:ea typeface="ＭＳ Ｐゴシック" pitchFamily="34" charset="-128"/>
              </a:rPr>
              <a:t>résécabilité</a:t>
            </a:r>
            <a:r>
              <a:rPr lang="fr-FR" altLang="ja-JP" sz="2000" dirty="0">
                <a:ea typeface="ＭＳ Ｐゴシック" pitchFamily="34" charset="-128"/>
              </a:rPr>
              <a:t> initiale</a:t>
            </a:r>
          </a:p>
          <a:p>
            <a:pPr lvl="2"/>
            <a:r>
              <a:rPr lang="fr-FR" sz="1600" dirty="0">
                <a:ea typeface="ＭＳ Ｐゴシック" pitchFamily="34" charset="-128"/>
              </a:rPr>
              <a:t>Cœlioscopie longue</a:t>
            </a:r>
          </a:p>
          <a:p>
            <a:pPr lvl="2"/>
            <a:r>
              <a:rPr lang="fr-FR" sz="1600" dirty="0">
                <a:ea typeface="ＭＳ Ｐゴシック" pitchFamily="34" charset="-128"/>
              </a:rPr>
              <a:t>Exploration méthodique de tous les segments de l</a:t>
            </a:r>
            <a:r>
              <a:rPr lang="ja-JP" altLang="fr-FR" sz="1600" dirty="0">
                <a:ea typeface="ＭＳ Ｐゴシック" pitchFamily="34" charset="-128"/>
              </a:rPr>
              <a:t>’</a:t>
            </a:r>
            <a:r>
              <a:rPr lang="fr-FR" altLang="ja-JP" sz="1600" dirty="0">
                <a:ea typeface="ＭＳ Ｐゴシック" pitchFamily="34" charset="-128"/>
              </a:rPr>
              <a:t>abdomen</a:t>
            </a:r>
          </a:p>
          <a:p>
            <a:pPr lvl="1">
              <a:buFont typeface="Arial" pitchFamily="34" charset="0"/>
              <a:buNone/>
            </a:pPr>
            <a:r>
              <a:rPr lang="fr-FR" sz="2000" dirty="0">
                <a:ea typeface="ＭＳ Ｐゴシック" pitchFamily="34" charset="-128"/>
              </a:rPr>
              <a:t>	Sera au mieux réalisée par le chirurgien qui prendra en charge la laparotomie scores !</a:t>
            </a:r>
          </a:p>
          <a:p>
            <a:pPr lvl="1"/>
            <a:endParaRPr lang="fr-FR" sz="800" dirty="0">
              <a:ea typeface="ＭＳ Ｐゴシック" pitchFamily="34" charset="-128"/>
            </a:endParaRPr>
          </a:p>
        </p:txBody>
      </p:sp>
      <p:sp>
        <p:nvSpPr>
          <p:cNvPr id="204803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1920875" y="6381750"/>
            <a:ext cx="8351838" cy="287338"/>
          </a:xfrm>
        </p:spPr>
        <p:txBody>
          <a:bodyPr/>
          <a:lstStyle/>
          <a:p>
            <a:pPr>
              <a:buFontTx/>
              <a:buNone/>
            </a:pPr>
            <a:r>
              <a:rPr lang="fr-FR" dirty="0">
                <a:ea typeface="ＭＳ Ｐゴシック" pitchFamily="34" charset="-128"/>
              </a:rPr>
              <a:t>Recommandations de Saint Paul de Vence 2013</a:t>
            </a:r>
          </a:p>
        </p:txBody>
      </p:sp>
      <p:sp>
        <p:nvSpPr>
          <p:cNvPr id="6" name="Ellipse 5"/>
          <p:cNvSpPr>
            <a:spLocks noChangeArrowheads="1"/>
          </p:cNvSpPr>
          <p:nvPr/>
        </p:nvSpPr>
        <p:spPr bwMode="auto">
          <a:xfrm>
            <a:off x="8256589" y="5661025"/>
            <a:ext cx="1944687" cy="647700"/>
          </a:xfrm>
          <a:prstGeom prst="ellipse">
            <a:avLst/>
          </a:prstGeom>
          <a:solidFill>
            <a:srgbClr val="8064A2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lIns="0" rIns="0" anchor="ctr"/>
          <a:lstStyle/>
          <a:p>
            <a:pPr algn="ctr">
              <a:lnSpc>
                <a:spcPts val="1800"/>
              </a:lnSpc>
              <a:defRPr/>
            </a:pPr>
            <a:r>
              <a:rPr lang="fr-FR" sz="1400" b="1" dirty="0">
                <a:solidFill>
                  <a:prstClr val="white"/>
                </a:solidFill>
                <a:ea typeface="MS PGothic" pitchFamily="34" charset="-128"/>
              </a:rPr>
              <a:t>Niveau 2 Grade A</a:t>
            </a:r>
          </a:p>
        </p:txBody>
      </p:sp>
      <p:sp>
        <p:nvSpPr>
          <p:cNvPr id="7" name="Espace réservé du numéro de diapositive 2"/>
          <p:cNvSpPr txBox="1">
            <a:spLocks/>
          </p:cNvSpPr>
          <p:nvPr/>
        </p:nvSpPr>
        <p:spPr>
          <a:xfrm>
            <a:off x="10334128" y="6381750"/>
            <a:ext cx="586408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8CF5B93-4BC8-C349-A33F-CE60137129A7}" type="slidenum">
              <a:rPr lang="fr-FR"/>
              <a:pPr>
                <a:defRPr/>
              </a:pPr>
              <a:t>31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0993777" y="274638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>
                <a:ln/>
                <a:solidFill>
                  <a:schemeClr val="accent3"/>
                </a:solidFill>
                <a:effectLst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9574855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Diagnostic 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half" idx="1"/>
          </p:nvPr>
        </p:nvSpPr>
        <p:spPr>
          <a:xfrm>
            <a:off x="1055440" y="1417639"/>
            <a:ext cx="9577064" cy="4525963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Obtention échantillon tumoral</a:t>
            </a:r>
          </a:p>
          <a:p>
            <a:pPr lvl="1"/>
            <a:r>
              <a:rPr lang="fr-FR" dirty="0"/>
              <a:t>Preuve anatomopathologique</a:t>
            </a:r>
          </a:p>
          <a:p>
            <a:pPr lvl="1"/>
            <a:r>
              <a:rPr lang="fr-FR" dirty="0"/>
              <a:t>Examen invasif (ponction cytologique, biopsie per cutanée, chirurgicale)</a:t>
            </a:r>
          </a:p>
          <a:p>
            <a:r>
              <a:rPr lang="fr-FR" dirty="0"/>
              <a:t>Examen </a:t>
            </a:r>
            <a:r>
              <a:rPr lang="fr-FR" dirty="0" err="1"/>
              <a:t>anatomo</a:t>
            </a:r>
            <a:r>
              <a:rPr lang="fr-FR" dirty="0"/>
              <a:t> pathologique </a:t>
            </a:r>
          </a:p>
          <a:p>
            <a:pPr lvl="1"/>
            <a:r>
              <a:rPr lang="fr-FR" dirty="0"/>
              <a:t>Benin/malin</a:t>
            </a:r>
          </a:p>
          <a:p>
            <a:pPr lvl="1"/>
            <a:r>
              <a:rPr lang="fr-FR" dirty="0"/>
              <a:t>Tissus d’origine </a:t>
            </a:r>
          </a:p>
          <a:p>
            <a:pPr lvl="1"/>
            <a:r>
              <a:rPr lang="fr-FR" dirty="0"/>
              <a:t>Pronostique (degré d’invasion, de différentiation, activité mitotique, anomalie moléculaires pronostiques et prédictives (RH, HER2, KRAS, MSS, BRCA, HRD statut)…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10977747" y="274638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>
                <a:ln/>
                <a:solidFill>
                  <a:schemeClr val="accent3"/>
                </a:solidFill>
                <a:effectLst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347504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8" name="Rectangle 4"/>
          <p:cNvSpPr>
            <a:spLocks noGrp="1" noChangeArrowheads="1"/>
          </p:cNvSpPr>
          <p:nvPr>
            <p:ph type="title"/>
          </p:nvPr>
        </p:nvSpPr>
        <p:spPr>
          <a:xfrm>
            <a:off x="2063750" y="2133600"/>
            <a:ext cx="8229600" cy="1143000"/>
          </a:xfrm>
        </p:spPr>
        <p:txBody>
          <a:bodyPr/>
          <a:lstStyle/>
          <a:p>
            <a:r>
              <a:rPr lang="fr-FR" sz="3600" b="1" dirty="0"/>
              <a:t>III) Bilan d’</a:t>
            </a:r>
            <a:r>
              <a:rPr lang="fr-FR" sz="3600" b="1" dirty="0" err="1"/>
              <a:t>extention</a:t>
            </a:r>
            <a:r>
              <a:rPr lang="fr-FR" sz="3600" b="1" dirty="0"/>
              <a:t> et pré thérapeutique</a:t>
            </a:r>
          </a:p>
        </p:txBody>
      </p:sp>
      <p:sp>
        <p:nvSpPr>
          <p:cNvPr id="3" name="Espace réservé du numéro de diapositive 2"/>
          <p:cNvSpPr txBox="1">
            <a:spLocks/>
          </p:cNvSpPr>
          <p:nvPr/>
        </p:nvSpPr>
        <p:spPr>
          <a:xfrm>
            <a:off x="10081592" y="6381750"/>
            <a:ext cx="586408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8CF5B93-4BC8-C349-A33F-CE60137129A7}" type="slidenum">
              <a:rPr lang="fr-FR"/>
              <a:pPr>
                <a:defRPr/>
              </a:pPr>
              <a:t>33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58422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 </a:t>
            </a:r>
            <a:r>
              <a:rPr lang="en-US" dirty="0" err="1"/>
              <a:t>stade</a:t>
            </a:r>
            <a:r>
              <a:rPr lang="en-US" dirty="0"/>
              <a:t> </a:t>
            </a:r>
            <a:r>
              <a:rPr lang="en-US" dirty="0" err="1"/>
              <a:t>localisé</a:t>
            </a:r>
            <a:r>
              <a:rPr lang="en-US" dirty="0"/>
              <a:t>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b="1" dirty="0"/>
              <a:t>doit être adapté</a:t>
            </a:r>
          </a:p>
          <a:p>
            <a:r>
              <a:rPr lang="fr-FR" b="1" dirty="0"/>
              <a:t>au cancer primitif, au type histologique, et a l’évaluation pronostique initiale qui en découle</a:t>
            </a:r>
            <a:r>
              <a:rPr lang="fr-FR" dirty="0"/>
              <a:t>. </a:t>
            </a:r>
          </a:p>
          <a:p>
            <a:r>
              <a:rPr lang="fr-FR" dirty="0"/>
              <a:t>un bilan d’extension </a:t>
            </a:r>
            <a:r>
              <a:rPr lang="fr-FR" dirty="0" err="1"/>
              <a:t>loco-regionale</a:t>
            </a:r>
            <a:r>
              <a:rPr lang="fr-FR" dirty="0"/>
              <a:t> pour déterminer le stade </a:t>
            </a:r>
            <a:r>
              <a:rPr lang="fr-FR" dirty="0" err="1"/>
              <a:t>clinico</a:t>
            </a:r>
            <a:r>
              <a:rPr lang="fr-FR" dirty="0"/>
              <a:t>-radiologique et les possibilités de traitements curatifs locorégionaux (chirurgie ― radiothérapie). </a:t>
            </a:r>
          </a:p>
          <a:p>
            <a:r>
              <a:rPr lang="fr-FR" dirty="0"/>
              <a:t>Il peut être complété par un </a:t>
            </a:r>
            <a:r>
              <a:rPr lang="fr-FR" b="1" dirty="0"/>
              <a:t>bilan d’extension </a:t>
            </a:r>
            <a:r>
              <a:rPr lang="fr-FR" dirty="0"/>
              <a:t>à distance qui dépend du risque de métastases synchrones (lui-même fonction du cancer primitif, et de son stade).</a:t>
            </a:r>
          </a:p>
          <a:p>
            <a:r>
              <a:rPr lang="fr-FR" dirty="0"/>
              <a:t>Ce bilan </a:t>
            </a:r>
            <a:r>
              <a:rPr lang="fr-FR" b="1" dirty="0"/>
              <a:t>Le bilan paraclinique doit également prendre en compte le terrain </a:t>
            </a:r>
            <a:r>
              <a:rPr lang="fr-FR" dirty="0"/>
              <a:t>sur lequel s’est développée la maladie cancéreuse. Ex pour les carcinomes épidermoïdes des voies aéro-digestives supérieures (VADS).</a:t>
            </a:r>
          </a:p>
          <a:p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016" y="1740872"/>
            <a:ext cx="5904656" cy="439809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634705" y="274638"/>
            <a:ext cx="1290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>
                <a:ln/>
                <a:solidFill>
                  <a:schemeClr val="accent3"/>
                </a:solidFill>
                <a:effectLst/>
              </a:rPr>
              <a:t>A/B</a:t>
            </a:r>
          </a:p>
        </p:txBody>
      </p:sp>
    </p:spTree>
    <p:extLst>
      <p:ext uri="{BB962C8B-B14F-4D97-AF65-F5344CB8AC3E}">
        <p14:creationId xmlns:p14="http://schemas.microsoft.com/office/powerpoint/2010/main" val="29973781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31504" y="44624"/>
            <a:ext cx="8805664" cy="1143000"/>
          </a:xfrm>
        </p:spPr>
        <p:txBody>
          <a:bodyPr>
            <a:normAutofit/>
          </a:bodyPr>
          <a:lstStyle/>
          <a:p>
            <a:r>
              <a:rPr lang="en-US" sz="3600" dirty="0"/>
              <a:t>Cancers de </a:t>
            </a:r>
            <a:r>
              <a:rPr lang="en-US" sz="3600" dirty="0" err="1"/>
              <a:t>pronostic</a:t>
            </a:r>
            <a:r>
              <a:rPr lang="en-US" sz="3600" dirty="0"/>
              <a:t> </a:t>
            </a:r>
            <a:r>
              <a:rPr lang="en-US" sz="3600" dirty="0" err="1"/>
              <a:t>intermédiaires</a:t>
            </a:r>
            <a:r>
              <a:rPr lang="en-US" sz="3600" dirty="0"/>
              <a:t> à </a:t>
            </a:r>
            <a:r>
              <a:rPr lang="en-US" sz="3600" dirty="0" err="1"/>
              <a:t>mauvais</a:t>
            </a:r>
            <a:r>
              <a:rPr lang="en-US" sz="3600" dirty="0"/>
              <a:t> 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1464" y="1052737"/>
            <a:ext cx="9721080" cy="50734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34705" y="274638"/>
            <a:ext cx="1290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>
                <a:ln/>
                <a:solidFill>
                  <a:schemeClr val="accent3"/>
                </a:solidFill>
                <a:effectLst/>
              </a:rPr>
              <a:t>A/B</a:t>
            </a:r>
          </a:p>
        </p:txBody>
      </p:sp>
    </p:spTree>
    <p:extLst>
      <p:ext uri="{BB962C8B-B14F-4D97-AF65-F5344CB8AC3E}">
        <p14:creationId xmlns:p14="http://schemas.microsoft.com/office/powerpoint/2010/main" val="35165399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118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Principaux examens</a:t>
            </a:r>
            <a:br>
              <a:rPr lang="fr-FR" dirty="0"/>
            </a:br>
            <a:r>
              <a:rPr lang="fr-FR" dirty="0"/>
              <a:t>maladie métastatique 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1464" y="1628800"/>
            <a:ext cx="10153128" cy="410445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2000" b="1" dirty="0"/>
              <a:t>poumons</a:t>
            </a:r>
            <a:r>
              <a:rPr lang="fr-FR" sz="2000" dirty="0"/>
              <a:t> : scanner thoracique injecté avec coupes centimétriques + IRM cérébrale.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2000" dirty="0"/>
              <a:t> </a:t>
            </a:r>
          </a:p>
          <a:p>
            <a:pPr>
              <a:lnSpc>
                <a:spcPct val="80000"/>
              </a:lnSpc>
            </a:pPr>
            <a:r>
              <a:rPr lang="fr-FR" sz="2000" dirty="0"/>
              <a:t> </a:t>
            </a:r>
            <a:r>
              <a:rPr lang="fr-FR" sz="2000" b="1" dirty="0"/>
              <a:t>foie</a:t>
            </a:r>
            <a:r>
              <a:rPr lang="fr-FR" sz="2000" dirty="0"/>
              <a:t> : essentiellement échographie, scanner, IRM. </a:t>
            </a:r>
          </a:p>
          <a:p>
            <a:pPr>
              <a:lnSpc>
                <a:spcPct val="80000"/>
              </a:lnSpc>
            </a:pPr>
            <a:endParaRPr lang="fr-FR" sz="2000" dirty="0"/>
          </a:p>
          <a:p>
            <a:pPr>
              <a:lnSpc>
                <a:spcPct val="80000"/>
              </a:lnSpc>
            </a:pPr>
            <a:r>
              <a:rPr lang="fr-FR" sz="2000" b="1" dirty="0"/>
              <a:t>os</a:t>
            </a:r>
            <a:r>
              <a:rPr lang="fr-FR" sz="2000" dirty="0"/>
              <a:t> : scintigraphie osseuse, lésions </a:t>
            </a:r>
            <a:r>
              <a:rPr lang="fr-FR" sz="2000" dirty="0" err="1"/>
              <a:t>ostéocondensantes</a:t>
            </a:r>
            <a:r>
              <a:rPr lang="fr-FR" sz="2000" dirty="0"/>
              <a:t> ou mixtes +++, lésions ostéolytiques +/-, scanner centré, Pour localisations vertébrales :  IRM. </a:t>
            </a:r>
          </a:p>
          <a:p>
            <a:pPr>
              <a:lnSpc>
                <a:spcPct val="80000"/>
              </a:lnSpc>
              <a:buFontTx/>
              <a:buNone/>
            </a:pPr>
            <a:endParaRPr lang="fr-FR" sz="2000" dirty="0"/>
          </a:p>
          <a:p>
            <a:pPr>
              <a:lnSpc>
                <a:spcPct val="80000"/>
              </a:lnSpc>
            </a:pPr>
            <a:r>
              <a:rPr lang="fr-FR" sz="2000" b="1" dirty="0"/>
              <a:t>cerveau</a:t>
            </a:r>
            <a:r>
              <a:rPr lang="fr-FR" sz="2000" dirty="0"/>
              <a:t> : scanner cérébral ou IRM +++. </a:t>
            </a:r>
          </a:p>
          <a:p>
            <a:pPr>
              <a:lnSpc>
                <a:spcPct val="80000"/>
              </a:lnSpc>
            </a:pPr>
            <a:endParaRPr lang="fr-FR" sz="2000" dirty="0"/>
          </a:p>
          <a:p>
            <a:pPr>
              <a:lnSpc>
                <a:spcPct val="80000"/>
              </a:lnSpc>
            </a:pPr>
            <a:r>
              <a:rPr lang="fr-FR" sz="2000" b="1" dirty="0"/>
              <a:t>Sans primitif connue </a:t>
            </a:r>
            <a:r>
              <a:rPr lang="fr-FR" sz="2000" dirty="0"/>
              <a:t>: TAP</a:t>
            </a:r>
          </a:p>
          <a:p>
            <a:pPr>
              <a:lnSpc>
                <a:spcPct val="80000"/>
              </a:lnSpc>
            </a:pPr>
            <a:endParaRPr lang="fr-FR" sz="2000" dirty="0"/>
          </a:p>
          <a:p>
            <a:pPr>
              <a:lnSpc>
                <a:spcPct val="80000"/>
              </a:lnSpc>
            </a:pPr>
            <a:r>
              <a:rPr lang="fr-FR" sz="2000" b="1" dirty="0"/>
              <a:t>TEP +++ :</a:t>
            </a:r>
            <a:r>
              <a:rPr lang="fr-FR" sz="2000" dirty="0"/>
              <a:t> cancers gynécologiques (col), pulmonaires, Lymphomes …..</a:t>
            </a:r>
          </a:p>
          <a:p>
            <a:pPr>
              <a:lnSpc>
                <a:spcPct val="80000"/>
              </a:lnSpc>
            </a:pPr>
            <a:endParaRPr lang="fr-FR" sz="2000" dirty="0"/>
          </a:p>
        </p:txBody>
      </p:sp>
      <p:sp>
        <p:nvSpPr>
          <p:cNvPr id="6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10081592" y="6381750"/>
            <a:ext cx="586408" cy="476250"/>
          </a:xfrm>
        </p:spPr>
        <p:txBody>
          <a:bodyPr/>
          <a:lstStyle/>
          <a:p>
            <a:fld id="{28CF5B93-4BC8-C349-A33F-CE60137129A7}" type="slidenum">
              <a:rPr lang="fr-FR" smtClean="0"/>
              <a:pPr/>
              <a:t>36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0993777" y="274638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5400" b="1" dirty="0">
                <a:ln/>
                <a:solidFill>
                  <a:schemeClr val="accent3"/>
                </a:solidFill>
              </a:rPr>
              <a:t>B</a:t>
            </a:r>
            <a:endParaRPr lang="fr-FR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262164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7" name="Rectangle 7"/>
          <p:cNvSpPr>
            <a:spLocks noGrp="1" noChangeArrowheads="1"/>
          </p:cNvSpPr>
          <p:nvPr>
            <p:ph type="title"/>
          </p:nvPr>
        </p:nvSpPr>
        <p:spPr>
          <a:xfrm>
            <a:off x="1847850" y="620714"/>
            <a:ext cx="8229600" cy="922337"/>
          </a:xfrm>
        </p:spPr>
        <p:txBody>
          <a:bodyPr/>
          <a:lstStyle/>
          <a:p>
            <a:r>
              <a:rPr lang="fr-FR"/>
              <a:t>Exemple de M+ osseuse</a:t>
            </a:r>
          </a:p>
        </p:txBody>
      </p:sp>
      <p:graphicFrame>
        <p:nvGraphicFramePr>
          <p:cNvPr id="209923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1847850" y="2100264"/>
          <a:ext cx="4248150" cy="401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2" name="Image bitmap" r:id="rId3" imgW="3734321" imgH="3524742" progId="PBrush">
                  <p:embed/>
                </p:oleObj>
              </mc:Choice>
              <mc:Fallback>
                <p:oleObj name="Image bitmap" r:id="rId3" imgW="3734321" imgH="3524742" progId="PBrush">
                  <p:embed/>
                  <p:pic>
                    <p:nvPicPr>
                      <p:cNvPr id="0" name="Picture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2100264"/>
                        <a:ext cx="4248150" cy="40100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26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6311900" y="1989138"/>
          <a:ext cx="4032250" cy="401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3" name="Image bitmap" r:id="rId5" imgW="2876190" imgH="2866667" progId="PBrush">
                  <p:embed/>
                </p:oleObj>
              </mc:Choice>
              <mc:Fallback>
                <p:oleObj name="Image bitmap" r:id="rId5" imgW="2876190" imgH="2866667" progId="PBrush">
                  <p:embed/>
                  <p:pic>
                    <p:nvPicPr>
                      <p:cNvPr id="0" name="Picture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0" y="1989138"/>
                        <a:ext cx="4032250" cy="4017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space réservé du numéro de diapositive 2"/>
          <p:cNvSpPr txBox="1">
            <a:spLocks/>
          </p:cNvSpPr>
          <p:nvPr/>
        </p:nvSpPr>
        <p:spPr>
          <a:xfrm>
            <a:off x="10081592" y="6381750"/>
            <a:ext cx="586408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8CF5B93-4BC8-C349-A33F-CE60137129A7}" type="slidenum">
              <a:rPr lang="fr-FR"/>
              <a:pPr>
                <a:defRPr/>
              </a:pPr>
              <a:t>37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63120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260648"/>
            <a:ext cx="8229600" cy="1143000"/>
          </a:xfrm>
        </p:spPr>
        <p:txBody>
          <a:bodyPr/>
          <a:lstStyle/>
          <a:p>
            <a:r>
              <a:rPr lang="fr-FR" dirty="0"/>
              <a:t>Bilan pré thérapeutique (terrain)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1544" y="1484784"/>
            <a:ext cx="82296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2000" dirty="0"/>
              <a:t>L'âge : sein et femmes jeunes, endomètre et femmes âgées</a:t>
            </a:r>
          </a:p>
          <a:p>
            <a:pPr>
              <a:lnSpc>
                <a:spcPct val="80000"/>
              </a:lnSpc>
              <a:buFontTx/>
              <a:buNone/>
            </a:pPr>
            <a:endParaRPr lang="fr-FR" sz="2000" dirty="0"/>
          </a:p>
          <a:p>
            <a:pPr>
              <a:lnSpc>
                <a:spcPct val="80000"/>
              </a:lnSpc>
            </a:pPr>
            <a:r>
              <a:rPr lang="fr-FR" sz="2000" dirty="0"/>
              <a:t>Le sexe : KC sein chez l</a:t>
            </a:r>
            <a:r>
              <a:rPr lang="ja-JP" altLang="fr-FR" sz="2000" dirty="0">
                <a:latin typeface="Arial"/>
              </a:rPr>
              <a:t>’</a:t>
            </a:r>
            <a:r>
              <a:rPr lang="fr-FR" sz="2000" dirty="0"/>
              <a:t>homme</a:t>
            </a:r>
          </a:p>
          <a:p>
            <a:pPr>
              <a:lnSpc>
                <a:spcPct val="80000"/>
              </a:lnSpc>
              <a:buFontTx/>
              <a:buNone/>
            </a:pPr>
            <a:endParaRPr lang="fr-FR" sz="2000" dirty="0"/>
          </a:p>
          <a:p>
            <a:pPr>
              <a:lnSpc>
                <a:spcPct val="80000"/>
              </a:lnSpc>
            </a:pPr>
            <a:r>
              <a:rPr lang="fr-FR" sz="2000" dirty="0"/>
              <a:t>Le statut hormonal : femme ménopausée pour le cancer du sein,</a:t>
            </a:r>
          </a:p>
          <a:p>
            <a:pPr>
              <a:lnSpc>
                <a:spcPct val="80000"/>
              </a:lnSpc>
              <a:buFontTx/>
              <a:buNone/>
            </a:pPr>
            <a:endParaRPr lang="fr-FR" sz="2000" dirty="0"/>
          </a:p>
          <a:p>
            <a:pPr>
              <a:lnSpc>
                <a:spcPct val="80000"/>
              </a:lnSpc>
            </a:pPr>
            <a:r>
              <a:rPr lang="fr-FR" sz="2000" dirty="0"/>
              <a:t>L'état général : perte de poids &gt; 10%</a:t>
            </a:r>
          </a:p>
          <a:p>
            <a:pPr>
              <a:lnSpc>
                <a:spcPct val="80000"/>
              </a:lnSpc>
              <a:buFontTx/>
              <a:buNone/>
            </a:pPr>
            <a:endParaRPr lang="fr-FR" sz="2000" dirty="0"/>
          </a:p>
          <a:p>
            <a:pPr>
              <a:lnSpc>
                <a:spcPct val="80000"/>
              </a:lnSpc>
            </a:pPr>
            <a:r>
              <a:rPr lang="fr-FR" sz="2000" dirty="0"/>
              <a:t>Les antécédents personnels médicaux (comorbidités)</a:t>
            </a:r>
          </a:p>
          <a:p>
            <a:pPr marL="0" indent="0">
              <a:lnSpc>
                <a:spcPct val="80000"/>
              </a:lnSpc>
              <a:buNone/>
            </a:pPr>
            <a:endParaRPr lang="fr-FR" sz="2000" dirty="0"/>
          </a:p>
          <a:p>
            <a:pPr>
              <a:lnSpc>
                <a:spcPct val="80000"/>
              </a:lnSpc>
            </a:pPr>
            <a:r>
              <a:rPr lang="fr-FR" sz="2000" dirty="0"/>
              <a:t>Les antécédents familiaux de cancers (mutation BRCA1 &amp;Brca2)</a:t>
            </a:r>
          </a:p>
          <a:p>
            <a:pPr>
              <a:lnSpc>
                <a:spcPct val="80000"/>
              </a:lnSpc>
              <a:buFontTx/>
              <a:buNone/>
            </a:pPr>
            <a:endParaRPr lang="fr-FR" sz="2000" dirty="0"/>
          </a:p>
          <a:p>
            <a:pPr>
              <a:lnSpc>
                <a:spcPct val="80000"/>
              </a:lnSpc>
            </a:pPr>
            <a:r>
              <a:rPr lang="fr-FR" sz="2000" dirty="0"/>
              <a:t>Les facteurs psychologiques et observance du traitement.</a:t>
            </a:r>
          </a:p>
        </p:txBody>
      </p:sp>
      <p:sp>
        <p:nvSpPr>
          <p:cNvPr id="6" name="Espace réservé du numéro de diapositive 2"/>
          <p:cNvSpPr txBox="1">
            <a:spLocks/>
          </p:cNvSpPr>
          <p:nvPr/>
        </p:nvSpPr>
        <p:spPr>
          <a:xfrm>
            <a:off x="10081592" y="6381750"/>
            <a:ext cx="586408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8CF5B93-4BC8-C349-A33F-CE60137129A7}" type="slidenum">
              <a:rPr lang="fr-FR"/>
              <a:pPr>
                <a:defRPr/>
              </a:pPr>
              <a:t>38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0977747" y="274638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>
                <a:ln/>
                <a:solidFill>
                  <a:schemeClr val="accent3"/>
                </a:solidFill>
                <a:effectLst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2594875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32285" y="47667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pré</a:t>
            </a:r>
            <a:r>
              <a:rPr lang="en-US" dirty="0"/>
              <a:t> </a:t>
            </a:r>
            <a:r>
              <a:rPr lang="en-US" dirty="0" err="1"/>
              <a:t>thérapeutique</a:t>
            </a:r>
            <a:r>
              <a:rPr lang="en-US" dirty="0"/>
              <a:t> (terrain)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5B93-4BC8-C349-A33F-CE60137129A7}" type="slidenum">
              <a:rPr lang="fr-FR" smtClean="0"/>
              <a:pPr/>
              <a:t>39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444" y="1916832"/>
            <a:ext cx="8299801" cy="37038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977747" y="274638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>
                <a:ln/>
                <a:solidFill>
                  <a:schemeClr val="accent3"/>
                </a:solidFill>
                <a:effectLst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300046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847528" y="-9939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CONNAISSANCES ANTERIEURES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10081592" y="6381750"/>
            <a:ext cx="586408" cy="476250"/>
          </a:xfrm>
        </p:spPr>
        <p:txBody>
          <a:bodyPr/>
          <a:lstStyle/>
          <a:p>
            <a:fld id="{28CF5B93-4BC8-C349-A33F-CE60137129A7}" type="slidenum">
              <a:rPr lang="fr-FR" smtClean="0"/>
              <a:pPr/>
              <a:t>4</a:t>
            </a:fld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1919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contenu 2"/>
          <p:cNvSpPr txBox="1">
            <a:spLocks/>
          </p:cNvSpPr>
          <p:nvPr/>
        </p:nvSpPr>
        <p:spPr>
          <a:xfrm>
            <a:off x="2629272" y="1484784"/>
            <a:ext cx="7499176" cy="41044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25A79B"/>
              </a:buClr>
            </a:pPr>
            <a:r>
              <a:rPr lang="fr-FR" sz="2800" dirty="0"/>
              <a:t>Cours de physiologie</a:t>
            </a:r>
            <a:endParaRPr lang="fr-FR" dirty="0"/>
          </a:p>
          <a:p>
            <a:pPr>
              <a:buClr>
                <a:srgbClr val="25A79B"/>
              </a:buClr>
            </a:pPr>
            <a:r>
              <a:rPr lang="fr-FR" sz="2800" dirty="0"/>
              <a:t>Connaissance des moyens d’imagerie</a:t>
            </a:r>
          </a:p>
          <a:p>
            <a:pPr>
              <a:buClr>
                <a:srgbClr val="25A79B"/>
              </a:buClr>
            </a:pPr>
            <a:r>
              <a:rPr lang="fr-FR" sz="2800" dirty="0"/>
              <a:t>Pathologies cancéreuses</a:t>
            </a:r>
          </a:p>
          <a:p>
            <a:pPr>
              <a:buClr>
                <a:srgbClr val="25A79B"/>
              </a:buClr>
            </a:pPr>
            <a:r>
              <a:rPr lang="fr-FR" sz="2800" dirty="0"/>
              <a:t>Anatomie </a:t>
            </a:r>
          </a:p>
          <a:p>
            <a:endParaRPr lang="fr-FR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8081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37982-5015-40A9-8366-D8E3F0C87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Vers un dépistage de la fragilité en onco gériatrie (1)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EA3444-1F92-4F20-A4BF-92F6EB3808C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Le G8</a:t>
            </a:r>
            <a:endParaRPr lang="en-GB" sz="24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B09AB4C-498A-4A99-9269-60545516D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071" y="1501647"/>
            <a:ext cx="3656432" cy="384008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2363EAD-64FE-4ED9-A94C-77052C058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9599" y="1141607"/>
            <a:ext cx="2966752" cy="4574785"/>
          </a:xfrm>
          <a:prstGeom prst="rect">
            <a:avLst/>
          </a:prstGeom>
        </p:spPr>
      </p:pic>
      <p:sp>
        <p:nvSpPr>
          <p:cNvPr id="6" name="Flèche droite 7">
            <a:extLst>
              <a:ext uri="{FF2B5EF4-FFF2-40B4-BE49-F238E27FC236}">
                <a16:creationId xmlns:a16="http://schemas.microsoft.com/office/drawing/2014/main" id="{F349BA65-F9F7-40AE-925D-2AC8463E204D}"/>
              </a:ext>
            </a:extLst>
          </p:cNvPr>
          <p:cNvSpPr/>
          <p:nvPr/>
        </p:nvSpPr>
        <p:spPr>
          <a:xfrm rot="20958392">
            <a:off x="4322963" y="1789679"/>
            <a:ext cx="936104" cy="21602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8">
            <a:extLst>
              <a:ext uri="{FF2B5EF4-FFF2-40B4-BE49-F238E27FC236}">
                <a16:creationId xmlns:a16="http://schemas.microsoft.com/office/drawing/2014/main" id="{403AEB9D-90FB-40CC-B5F3-4F31DA005F2B}"/>
              </a:ext>
            </a:extLst>
          </p:cNvPr>
          <p:cNvSpPr/>
          <p:nvPr/>
        </p:nvSpPr>
        <p:spPr>
          <a:xfrm rot="463074">
            <a:off x="4322963" y="2375872"/>
            <a:ext cx="936104" cy="21602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9">
            <a:extLst>
              <a:ext uri="{FF2B5EF4-FFF2-40B4-BE49-F238E27FC236}">
                <a16:creationId xmlns:a16="http://schemas.microsoft.com/office/drawing/2014/main" id="{C362FF0D-9C83-4929-A8B8-65B58459654E}"/>
              </a:ext>
            </a:extLst>
          </p:cNvPr>
          <p:cNvSpPr/>
          <p:nvPr/>
        </p:nvSpPr>
        <p:spPr>
          <a:xfrm rot="1013565">
            <a:off x="4331753" y="2881494"/>
            <a:ext cx="936104" cy="21602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10">
            <a:extLst>
              <a:ext uri="{FF2B5EF4-FFF2-40B4-BE49-F238E27FC236}">
                <a16:creationId xmlns:a16="http://schemas.microsoft.com/office/drawing/2014/main" id="{1102E394-A37D-4B6E-964B-231ECD8E9F2D}"/>
              </a:ext>
            </a:extLst>
          </p:cNvPr>
          <p:cNvSpPr/>
          <p:nvPr/>
        </p:nvSpPr>
        <p:spPr>
          <a:xfrm rot="1793617">
            <a:off x="4340329" y="3461984"/>
            <a:ext cx="998427" cy="23577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11">
            <a:extLst>
              <a:ext uri="{FF2B5EF4-FFF2-40B4-BE49-F238E27FC236}">
                <a16:creationId xmlns:a16="http://schemas.microsoft.com/office/drawing/2014/main" id="{609AC256-900D-45A0-BA70-5BD3D2725A15}"/>
              </a:ext>
            </a:extLst>
          </p:cNvPr>
          <p:cNvSpPr/>
          <p:nvPr/>
        </p:nvSpPr>
        <p:spPr>
          <a:xfrm rot="2653313">
            <a:off x="4090641" y="3991308"/>
            <a:ext cx="1384609" cy="24336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DEF9AEA-212D-440B-A4B1-3B19613F3CDD}"/>
              </a:ext>
            </a:extLst>
          </p:cNvPr>
          <p:cNvSpPr txBox="1"/>
          <p:nvPr/>
        </p:nvSpPr>
        <p:spPr>
          <a:xfrm>
            <a:off x="3574742" y="5871944"/>
            <a:ext cx="5042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Soubeyran P et al. </a:t>
            </a:r>
            <a:r>
              <a:rPr lang="en-GB" i="1" dirty="0" err="1"/>
              <a:t>PLoS</a:t>
            </a:r>
            <a:r>
              <a:rPr lang="en-GB" i="1" dirty="0"/>
              <a:t> ONE. 2014;9(12):e115060. </a:t>
            </a:r>
          </a:p>
          <a:p>
            <a:endParaRPr lang="en-GB" i="1" dirty="0"/>
          </a:p>
        </p:txBody>
      </p:sp>
      <p:sp>
        <p:nvSpPr>
          <p:cNvPr id="12" name="Rectangle 11"/>
          <p:cNvSpPr/>
          <p:nvPr/>
        </p:nvSpPr>
        <p:spPr>
          <a:xfrm>
            <a:off x="10634705" y="274638"/>
            <a:ext cx="1290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>
                <a:ln/>
                <a:solidFill>
                  <a:schemeClr val="accent3"/>
                </a:solidFill>
                <a:effectLst/>
              </a:rPr>
              <a:t>A/B</a:t>
            </a:r>
          </a:p>
        </p:txBody>
      </p:sp>
    </p:spTree>
    <p:extLst>
      <p:ext uri="{BB962C8B-B14F-4D97-AF65-F5344CB8AC3E}">
        <p14:creationId xmlns:p14="http://schemas.microsoft.com/office/powerpoint/2010/main" val="8314988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03650B9-BAC0-4F2D-B018-7F96CC955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4510" y="3212976"/>
            <a:ext cx="4572638" cy="342947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511F485-5994-4A3E-B596-18EB5E97B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21" y="753726"/>
            <a:ext cx="4889064" cy="2880320"/>
          </a:xfrm>
          <a:prstGeom prst="rect">
            <a:avLst/>
          </a:prstGeom>
        </p:spPr>
      </p:pic>
      <p:sp>
        <p:nvSpPr>
          <p:cNvPr id="7" name="Rectangle à coins arrondis 34">
            <a:extLst>
              <a:ext uri="{FF2B5EF4-FFF2-40B4-BE49-F238E27FC236}">
                <a16:creationId xmlns:a16="http://schemas.microsoft.com/office/drawing/2014/main" id="{32305B17-F890-4E54-A03F-EFB69A115E14}"/>
              </a:ext>
            </a:extLst>
          </p:cNvPr>
          <p:cNvSpPr/>
          <p:nvPr/>
        </p:nvSpPr>
        <p:spPr>
          <a:xfrm>
            <a:off x="612577" y="1021928"/>
            <a:ext cx="1202831" cy="451878"/>
          </a:xfrm>
          <a:prstGeom prst="roundRect">
            <a:avLst>
              <a:gd name="adj" fmla="val 10000"/>
            </a:avLst>
          </a:prstGeom>
          <a:solidFill>
            <a:srgbClr val="9BBB59"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txBody>
          <a:bodyPr/>
          <a:lstStyle/>
          <a:p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BAF160-E090-4A99-A774-5E2F0717BF05}"/>
              </a:ext>
            </a:extLst>
          </p:cNvPr>
          <p:cNvSpPr/>
          <p:nvPr/>
        </p:nvSpPr>
        <p:spPr>
          <a:xfrm>
            <a:off x="612577" y="1011541"/>
            <a:ext cx="1201643" cy="37479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chilly" dir="t"/>
          </a:scene3d>
          <a:sp3d/>
        </p:spPr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marL="0" marR="0" lvl="0" indent="0" algn="ctr" defTabSz="6223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Inflammation </a:t>
            </a:r>
            <a:r>
              <a:rPr lang="en-US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tumorale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E68E579D-24D7-4A5B-B586-7197750D8A47}"/>
              </a:ext>
            </a:extLst>
          </p:cNvPr>
          <p:cNvGrpSpPr/>
          <p:nvPr/>
        </p:nvGrpSpPr>
        <p:grpSpPr>
          <a:xfrm>
            <a:off x="217042" y="3117260"/>
            <a:ext cx="1274278" cy="429317"/>
            <a:chOff x="319342" y="933106"/>
            <a:chExt cx="1325139" cy="740133"/>
          </a:xfrm>
          <a:scene3d>
            <a:camera prst="orthographicFront"/>
            <a:lightRig rig="chilly" dir="t"/>
          </a:scene3d>
        </p:grpSpPr>
        <p:sp>
          <p:nvSpPr>
            <p:cNvPr id="10" name="Rectangle à coins arrondis 32">
              <a:extLst>
                <a:ext uri="{FF2B5EF4-FFF2-40B4-BE49-F238E27FC236}">
                  <a16:creationId xmlns:a16="http://schemas.microsoft.com/office/drawing/2014/main" id="{0614B5B2-3395-4AC9-A9F7-3215A3611B59}"/>
                </a:ext>
              </a:extLst>
            </p:cNvPr>
            <p:cNvSpPr/>
            <p:nvPr/>
          </p:nvSpPr>
          <p:spPr>
            <a:xfrm>
              <a:off x="319342" y="933106"/>
              <a:ext cx="1325139" cy="740133"/>
            </a:xfrm>
            <a:prstGeom prst="roundRect">
              <a:avLst>
                <a:gd name="adj" fmla="val 10000"/>
              </a:avLst>
            </a:prstGeom>
            <a:solidFill>
              <a:srgbClr val="9BBB59"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  <a:sp3d prstMaterial="translucentPowder">
              <a:bevelT w="127000" h="25400" prst="softRound"/>
            </a:sp3d>
          </p:spPr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C64D528-A376-4068-969A-C497887F704D}"/>
                </a:ext>
              </a:extLst>
            </p:cNvPr>
            <p:cNvSpPr/>
            <p:nvPr/>
          </p:nvSpPr>
          <p:spPr>
            <a:xfrm>
              <a:off x="341020" y="954784"/>
              <a:ext cx="1281783" cy="696777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Iatrogénie</a:t>
              </a:r>
              <a:r>
                <a:rPr lang="en-US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 (CTC…)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5315252F-44FC-4775-AD17-11CEB32ACF31}"/>
              </a:ext>
            </a:extLst>
          </p:cNvPr>
          <p:cNvGrpSpPr/>
          <p:nvPr/>
        </p:nvGrpSpPr>
        <p:grpSpPr>
          <a:xfrm>
            <a:off x="319158" y="4198327"/>
            <a:ext cx="1495062" cy="429496"/>
            <a:chOff x="1857418" y="104575"/>
            <a:chExt cx="1495062" cy="721583"/>
          </a:xfrm>
          <a:scene3d>
            <a:camera prst="orthographicFront"/>
            <a:lightRig rig="chilly" dir="t"/>
          </a:scene3d>
        </p:grpSpPr>
        <p:sp>
          <p:nvSpPr>
            <p:cNvPr id="13" name="Rectangle à coins arrondis 30">
              <a:extLst>
                <a:ext uri="{FF2B5EF4-FFF2-40B4-BE49-F238E27FC236}">
                  <a16:creationId xmlns:a16="http://schemas.microsoft.com/office/drawing/2014/main" id="{47C990D4-BD5A-49BE-8DB0-40C82461A269}"/>
                </a:ext>
              </a:extLst>
            </p:cNvPr>
            <p:cNvSpPr/>
            <p:nvPr/>
          </p:nvSpPr>
          <p:spPr>
            <a:xfrm>
              <a:off x="1857418" y="104575"/>
              <a:ext cx="1495062" cy="721583"/>
            </a:xfrm>
            <a:prstGeom prst="roundRect">
              <a:avLst>
                <a:gd name="adj" fmla="val 10000"/>
              </a:avLst>
            </a:prstGeom>
            <a:solidFill>
              <a:srgbClr val="9BBB59"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  <a:sp3d prstMaterial="translucentPowder">
              <a:bevelT w="127000" h="25400" prst="softRound"/>
            </a:sp3d>
          </p:spPr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5DBD9A2-C2DE-4FD0-B5E3-ACD25A0768B2}"/>
                </a:ext>
              </a:extLst>
            </p:cNvPr>
            <p:cNvSpPr/>
            <p:nvPr/>
          </p:nvSpPr>
          <p:spPr>
            <a:xfrm>
              <a:off x="1878552" y="125709"/>
              <a:ext cx="1452794" cy="679315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Hypogonadisme</a:t>
              </a:r>
              <a:r>
                <a:rPr lang="en-US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 (castration…)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BA500FC5-4DE6-4014-AF99-240265BD8593}"/>
              </a:ext>
            </a:extLst>
          </p:cNvPr>
          <p:cNvGrpSpPr/>
          <p:nvPr/>
        </p:nvGrpSpPr>
        <p:grpSpPr>
          <a:xfrm>
            <a:off x="1476673" y="3634046"/>
            <a:ext cx="1215943" cy="416588"/>
            <a:chOff x="3487694" y="933118"/>
            <a:chExt cx="1427497" cy="587063"/>
          </a:xfrm>
          <a:scene3d>
            <a:camera prst="orthographicFront"/>
            <a:lightRig rig="chilly" dir="t"/>
          </a:scene3d>
        </p:grpSpPr>
        <p:sp>
          <p:nvSpPr>
            <p:cNvPr id="16" name="Rectangle à coins arrondis 28">
              <a:extLst>
                <a:ext uri="{FF2B5EF4-FFF2-40B4-BE49-F238E27FC236}">
                  <a16:creationId xmlns:a16="http://schemas.microsoft.com/office/drawing/2014/main" id="{73692F51-E82C-46E9-B957-A395A616C2FB}"/>
                </a:ext>
              </a:extLst>
            </p:cNvPr>
            <p:cNvSpPr/>
            <p:nvPr/>
          </p:nvSpPr>
          <p:spPr>
            <a:xfrm>
              <a:off x="3487694" y="933118"/>
              <a:ext cx="1427497" cy="587063"/>
            </a:xfrm>
            <a:prstGeom prst="roundRect">
              <a:avLst>
                <a:gd name="adj" fmla="val 10000"/>
              </a:avLst>
            </a:prstGeom>
            <a:solidFill>
              <a:srgbClr val="9BBB59"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  <a:sp3d prstMaterial="translucentPowder">
              <a:bevelT w="127000" h="25400" prst="softRound"/>
            </a:sp3d>
          </p:spPr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CE6B1F4-E522-4D6B-A907-CFB01692B038}"/>
                </a:ext>
              </a:extLst>
            </p:cNvPr>
            <p:cNvSpPr/>
            <p:nvPr/>
          </p:nvSpPr>
          <p:spPr>
            <a:xfrm>
              <a:off x="3504888" y="950312"/>
              <a:ext cx="1393109" cy="552675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Dysthyroïdies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Rectangle à coins arrondis 26">
            <a:extLst>
              <a:ext uri="{FF2B5EF4-FFF2-40B4-BE49-F238E27FC236}">
                <a16:creationId xmlns:a16="http://schemas.microsoft.com/office/drawing/2014/main" id="{63A16F35-9541-41CB-B5FD-3B74450C3EE5}"/>
              </a:ext>
            </a:extLst>
          </p:cNvPr>
          <p:cNvSpPr/>
          <p:nvPr/>
        </p:nvSpPr>
        <p:spPr>
          <a:xfrm>
            <a:off x="3066465" y="3529106"/>
            <a:ext cx="1239954" cy="526706"/>
          </a:xfrm>
          <a:prstGeom prst="roundRect">
            <a:avLst>
              <a:gd name="adj" fmla="val 10000"/>
            </a:avLst>
          </a:prstGeom>
          <a:solidFill>
            <a:srgbClr val="9BBB59"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46EA64-F008-481F-904F-1C6FC2B69BBF}"/>
              </a:ext>
            </a:extLst>
          </p:cNvPr>
          <p:cNvSpPr/>
          <p:nvPr/>
        </p:nvSpPr>
        <p:spPr>
          <a:xfrm>
            <a:off x="3107747" y="3529106"/>
            <a:ext cx="1198672" cy="49585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chilly" dir="t"/>
          </a:scene3d>
          <a:sp3d/>
        </p:spPr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Malabsorption, </a:t>
            </a:r>
            <a:r>
              <a:rPr lang="en-US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ascite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</a:endParaRPr>
          </a:p>
        </p:txBody>
      </p:sp>
      <p:sp>
        <p:nvSpPr>
          <p:cNvPr id="20" name="Rectangle à coins arrondis 36">
            <a:extLst>
              <a:ext uri="{FF2B5EF4-FFF2-40B4-BE49-F238E27FC236}">
                <a16:creationId xmlns:a16="http://schemas.microsoft.com/office/drawing/2014/main" id="{60ABD583-6485-4A36-AE64-E368546DFC01}"/>
              </a:ext>
            </a:extLst>
          </p:cNvPr>
          <p:cNvSpPr/>
          <p:nvPr/>
        </p:nvSpPr>
        <p:spPr>
          <a:xfrm>
            <a:off x="3060849" y="4259468"/>
            <a:ext cx="1239954" cy="526706"/>
          </a:xfrm>
          <a:prstGeom prst="roundRect">
            <a:avLst>
              <a:gd name="adj" fmla="val 10000"/>
            </a:avLst>
          </a:prstGeom>
          <a:solidFill>
            <a:srgbClr val="9BBB59"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E287C5F-1910-4E07-B8A6-7F4EC13679CF}"/>
              </a:ext>
            </a:extLst>
          </p:cNvPr>
          <p:cNvSpPr/>
          <p:nvPr/>
        </p:nvSpPr>
        <p:spPr>
          <a:xfrm>
            <a:off x="3102131" y="4259468"/>
            <a:ext cx="1198672" cy="49585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chilly" dir="t"/>
          </a:scene3d>
          <a:sp3d/>
        </p:spPr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1400" noProof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Cachexie</a:t>
            </a:r>
            <a:r>
              <a:rPr lang="en-US" sz="1400" noProof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1400" noProof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cancéreuse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</a:endParaRP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0E9BFDAE-9D9F-4E1B-86B2-877BEBC9DC56}"/>
              </a:ext>
            </a:extLst>
          </p:cNvPr>
          <p:cNvSpPr txBox="1">
            <a:spLocks/>
          </p:cNvSpPr>
          <p:nvPr/>
        </p:nvSpPr>
        <p:spPr>
          <a:xfrm>
            <a:off x="108521" y="162285"/>
            <a:ext cx="9229744" cy="4495800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Approche sarcopénie, cachexie, âge et cancer…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993777" y="274638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5400" b="1" dirty="0">
                <a:ln/>
                <a:solidFill>
                  <a:schemeClr val="accent3"/>
                </a:solidFill>
              </a:rPr>
              <a:t>B</a:t>
            </a:r>
            <a:endParaRPr lang="fr-FR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317512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 RETENIR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0"/>
          </p:nvPr>
        </p:nvSpPr>
        <p:spPr>
          <a:xfrm>
            <a:off x="195880" y="1051965"/>
            <a:ext cx="9140480" cy="4858030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ct val="20000"/>
              </a:spcBef>
              <a:buClr>
                <a:srgbClr val="F79646">
                  <a:lumMod val="50000"/>
                </a:srgbClr>
              </a:buClr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rgbClr val="F79646"/>
                </a:solidFill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L’histoire de l’EGS oncologique :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Clr>
                <a:srgbClr val="F79646">
                  <a:lumMod val="50000"/>
                </a:srgbClr>
              </a:buClr>
              <a:buFont typeface="Courier New" panose="02070309020205020404" pitchFamily="49" charset="0"/>
              <a:buChar char="o"/>
            </a:pPr>
            <a:r>
              <a:rPr lang="fr-FR" sz="1800" dirty="0"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Les pionniers : </a:t>
            </a:r>
            <a:r>
              <a:rPr lang="fr-FR" sz="1800" dirty="0" err="1"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Balducci</a:t>
            </a:r>
            <a:r>
              <a:rPr lang="fr-FR" sz="1800" dirty="0"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fr-FR" sz="1800" dirty="0" err="1"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Repetto</a:t>
            </a:r>
            <a:r>
              <a:rPr lang="fr-FR" sz="1800" dirty="0"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 et Extermann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Clr>
                <a:srgbClr val="F79646">
                  <a:lumMod val="50000"/>
                </a:srgbClr>
              </a:buClr>
              <a:buFont typeface="Courier New" panose="02070309020205020404" pitchFamily="49" charset="0"/>
              <a:buChar char="o"/>
            </a:pPr>
            <a:r>
              <a:rPr lang="fr-FR" sz="1800" dirty="0"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La structure : recommandations de la SIOG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Clr>
                <a:srgbClr val="F79646">
                  <a:lumMod val="50000"/>
                </a:srgbClr>
              </a:buClr>
              <a:buFont typeface="Courier New" panose="02070309020205020404" pitchFamily="49" charset="0"/>
              <a:buChar char="o"/>
            </a:pPr>
            <a:r>
              <a:rPr lang="fr-FR" sz="1800" dirty="0"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Le dépistage : </a:t>
            </a:r>
            <a:r>
              <a:rPr lang="fr-FR" sz="1800" u="sng" dirty="0"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le G8 fait mieux que le VES13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Clr>
                <a:srgbClr val="F79646">
                  <a:lumMod val="50000"/>
                </a:srgbClr>
              </a:buClr>
              <a:buFont typeface="Courier New" panose="02070309020205020404" pitchFamily="49" charset="0"/>
              <a:buChar char="o"/>
            </a:pPr>
            <a:r>
              <a:rPr lang="fr-FR" sz="1800" dirty="0"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En recherche : une évaluation minimale, le G-Code</a:t>
            </a:r>
          </a:p>
          <a:p>
            <a:pPr>
              <a:lnSpc>
                <a:spcPct val="100000"/>
              </a:lnSpc>
              <a:spcBef>
                <a:spcPct val="20000"/>
              </a:spcBef>
              <a:buClr>
                <a:srgbClr val="F79646">
                  <a:lumMod val="50000"/>
                </a:srgbClr>
              </a:buClr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rgbClr val="F79646"/>
                </a:solidFill>
                <a:latin typeface="Arial"/>
                <a:ea typeface="Verdana" panose="020B0604030504040204" pitchFamily="34" charset="0"/>
              </a:rPr>
              <a:t>Impact de l’évaluation gériatrique sur la prise en charge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Clr>
                <a:srgbClr val="F79646">
                  <a:lumMod val="50000"/>
                </a:srgbClr>
              </a:buClr>
              <a:buFont typeface="Courier New" panose="02070309020205020404" pitchFamily="49" charset="0"/>
              <a:buChar char="o"/>
            </a:pPr>
            <a:r>
              <a:rPr lang="fr-FR" sz="1800" dirty="0">
                <a:latin typeface="Arial"/>
                <a:ea typeface="Verdana" panose="020B0604030504040204" pitchFamily="34" charset="0"/>
              </a:rPr>
              <a:t>Modification de la décision oncologique &lt; 50% des cas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Clr>
                <a:srgbClr val="F79646">
                  <a:lumMod val="50000"/>
                </a:srgbClr>
              </a:buClr>
              <a:buFont typeface="Courier New" panose="02070309020205020404" pitchFamily="49" charset="0"/>
              <a:buChar char="o"/>
            </a:pPr>
            <a:r>
              <a:rPr lang="fr-FR" sz="1800" dirty="0">
                <a:latin typeface="Arial"/>
                <a:ea typeface="Verdana" panose="020B0604030504040204" pitchFamily="34" charset="0"/>
              </a:rPr>
              <a:t>Intervention gériatrique : niveau de preuve ? validation prospective ?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Clr>
                <a:srgbClr val="F79646">
                  <a:lumMod val="50000"/>
                </a:srgbClr>
              </a:buClr>
              <a:buFont typeface="Courier New" panose="02070309020205020404" pitchFamily="49" charset="0"/>
              <a:buChar char="o"/>
            </a:pPr>
            <a:r>
              <a:rPr lang="fr-FR" sz="1800" dirty="0">
                <a:latin typeface="Arial"/>
                <a:ea typeface="Verdana" panose="020B0604030504040204" pitchFamily="34" charset="0"/>
              </a:rPr>
              <a:t>Enjeux actuels : lourdeur de la démarche, délégation, adhérence aux recommandations…</a:t>
            </a:r>
          </a:p>
          <a:p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>
          <a:xfrm>
            <a:off x="126110" y="926519"/>
            <a:ext cx="7992888" cy="0"/>
          </a:xfrm>
          <a:prstGeom prst="line">
            <a:avLst/>
          </a:prstGeom>
          <a:ln w="19050">
            <a:gradFill flip="none" rotWithShape="1">
              <a:gsLst>
                <a:gs pos="56000">
                  <a:schemeClr val="tx1"/>
                </a:gs>
                <a:gs pos="26000">
                  <a:schemeClr val="accent2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125862" y="926519"/>
            <a:ext cx="1038" cy="4746792"/>
          </a:xfrm>
          <a:prstGeom prst="line">
            <a:avLst/>
          </a:prstGeom>
          <a:ln w="19050">
            <a:gradFill>
              <a:gsLst>
                <a:gs pos="25000">
                  <a:schemeClr val="accent2"/>
                </a:gs>
                <a:gs pos="57000">
                  <a:schemeClr val="tx1"/>
                </a:gs>
                <a:gs pos="100000">
                  <a:schemeClr val="bg1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H="1">
            <a:off x="2239631" y="6136257"/>
            <a:ext cx="6408712" cy="0"/>
          </a:xfrm>
          <a:prstGeom prst="line">
            <a:avLst/>
          </a:prstGeom>
          <a:ln w="19050">
            <a:gradFill flip="none" rotWithShape="1">
              <a:gsLst>
                <a:gs pos="55000">
                  <a:schemeClr val="tx1"/>
                </a:gs>
                <a:gs pos="25000">
                  <a:schemeClr val="accent2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V="1">
            <a:off x="8648343" y="1149617"/>
            <a:ext cx="0" cy="4863308"/>
          </a:xfrm>
          <a:prstGeom prst="line">
            <a:avLst/>
          </a:prstGeom>
          <a:ln w="19050">
            <a:gradFill>
              <a:gsLst>
                <a:gs pos="25000">
                  <a:schemeClr val="accent2"/>
                </a:gs>
                <a:gs pos="55000">
                  <a:schemeClr val="tx1"/>
                </a:gs>
                <a:gs pos="100000">
                  <a:schemeClr val="bg1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278262" y="1078919"/>
            <a:ext cx="1038" cy="4746792"/>
          </a:xfrm>
          <a:prstGeom prst="line">
            <a:avLst/>
          </a:prstGeom>
          <a:ln w="19050">
            <a:gradFill>
              <a:gsLst>
                <a:gs pos="25000">
                  <a:schemeClr val="accent2"/>
                </a:gs>
                <a:gs pos="57000">
                  <a:schemeClr val="tx1"/>
                </a:gs>
                <a:gs pos="100000">
                  <a:schemeClr val="bg1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0634705" y="274638"/>
            <a:ext cx="1290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>
                <a:ln/>
                <a:solidFill>
                  <a:schemeClr val="accent3"/>
                </a:solidFill>
                <a:effectLst/>
              </a:rPr>
              <a:t>A/B</a:t>
            </a:r>
          </a:p>
        </p:txBody>
      </p:sp>
    </p:spTree>
    <p:extLst>
      <p:ext uri="{BB962C8B-B14F-4D97-AF65-F5344CB8AC3E}">
        <p14:creationId xmlns:p14="http://schemas.microsoft.com/office/powerpoint/2010/main" val="32065285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pré</a:t>
            </a:r>
            <a:r>
              <a:rPr lang="en-US" dirty="0"/>
              <a:t> </a:t>
            </a:r>
            <a:r>
              <a:rPr lang="en-US" dirty="0" err="1"/>
              <a:t>thérapeutique</a:t>
            </a:r>
            <a:r>
              <a:rPr lang="en-US" dirty="0"/>
              <a:t> </a:t>
            </a:r>
            <a:r>
              <a:rPr lang="en-US" dirty="0" err="1"/>
              <a:t>biologique</a:t>
            </a:r>
            <a:r>
              <a:rPr lang="en-US" dirty="0"/>
              <a:t> 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1"/>
          </p:nvPr>
        </p:nvSpPr>
        <p:spPr>
          <a:xfrm>
            <a:off x="508484" y="1268760"/>
            <a:ext cx="11420164" cy="4525963"/>
          </a:xfrm>
        </p:spPr>
        <p:txBody>
          <a:bodyPr>
            <a:normAutofit lnSpcReduction="10000"/>
          </a:bodyPr>
          <a:lstStyle/>
          <a:p>
            <a:r>
              <a:rPr lang="fr-FR" sz="2400" dirty="0"/>
              <a:t>On propose en pré chirurgie, pré chimiothérapie et parfois en pré radiothérapie :</a:t>
            </a:r>
          </a:p>
          <a:p>
            <a:pPr lvl="1"/>
            <a:r>
              <a:rPr lang="fr-FR" sz="2000" dirty="0"/>
              <a:t>numération formule sanguine, plaquette, RAI + groupe Rhésus si risque transfusionnel (chirurgie, chimiothérapie </a:t>
            </a:r>
            <a:r>
              <a:rPr lang="fr-FR" sz="2000" dirty="0" err="1"/>
              <a:t>aplasiante</a:t>
            </a:r>
            <a:r>
              <a:rPr lang="fr-FR" sz="2000" dirty="0"/>
              <a:t>) ;</a:t>
            </a:r>
          </a:p>
          <a:p>
            <a:pPr lvl="1"/>
            <a:r>
              <a:rPr lang="fr-FR" sz="2000" dirty="0"/>
              <a:t>ionogramme, urée, créatinine (avec évaluation du débit de filtration glomérulaire), calcémie ;</a:t>
            </a:r>
          </a:p>
          <a:p>
            <a:pPr lvl="1"/>
            <a:r>
              <a:rPr lang="fr-FR" sz="2000" dirty="0"/>
              <a:t>ASAT, ALAT, GGT, PAL, bilirubine totale et conjuguée, éventuellement LDH selon les cancers ;</a:t>
            </a:r>
          </a:p>
          <a:p>
            <a:pPr lvl="1"/>
            <a:r>
              <a:rPr lang="fr-FR" sz="2000" dirty="0"/>
              <a:t>hémostase : TP, TCA, fibrinogène surtout si chirurgie, maladie hématologique ou insuffisance hépatocellulaire suspectée ;</a:t>
            </a:r>
          </a:p>
          <a:p>
            <a:pPr lvl="1"/>
            <a:r>
              <a:rPr lang="fr-FR" sz="2000" dirty="0"/>
              <a:t>bilan nutritionnel : albumine, pré albumine ;</a:t>
            </a:r>
          </a:p>
          <a:p>
            <a:pPr lvl="1"/>
            <a:r>
              <a:rPr lang="fr-FR" sz="2000" dirty="0"/>
              <a:t>bilan inflammatoire : CRP, ferritinémie au cas par cas ;</a:t>
            </a:r>
          </a:p>
          <a:p>
            <a:pPr lvl="1"/>
            <a:r>
              <a:rPr lang="fr-FR" sz="2000" dirty="0"/>
              <a:t>bilan infectieux : sérologies VIH, VHB, VHC selon le type de cancer et le terrain.</a:t>
            </a:r>
          </a:p>
          <a:p>
            <a:r>
              <a:rPr lang="fr-FR" sz="2400" dirty="0"/>
              <a:t>Optionnel </a:t>
            </a:r>
          </a:p>
          <a:p>
            <a:pPr lvl="1"/>
            <a:r>
              <a:rPr lang="fr-FR" sz="2000" dirty="0"/>
              <a:t>Marqueurs tumoraux </a:t>
            </a:r>
          </a:p>
          <a:p>
            <a:pPr lvl="1"/>
            <a:r>
              <a:rPr lang="fr-FR" sz="2000" dirty="0"/>
              <a:t>ECG, EFR, gazométrie…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10977747" y="274638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>
                <a:ln/>
                <a:solidFill>
                  <a:schemeClr val="accent3"/>
                </a:solidFill>
                <a:effectLst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5827651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IV) PRONOSTIC</a:t>
            </a:r>
          </a:p>
        </p:txBody>
      </p:sp>
      <p:sp>
        <p:nvSpPr>
          <p:cNvPr id="6" name="Espace réservé du numéro de diapositive 2"/>
          <p:cNvSpPr txBox="1">
            <a:spLocks/>
          </p:cNvSpPr>
          <p:nvPr/>
        </p:nvSpPr>
        <p:spPr>
          <a:xfrm>
            <a:off x="10081592" y="6381750"/>
            <a:ext cx="586408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8CF5B93-4BC8-C349-A33F-CE60137129A7}" type="slidenum">
              <a:rPr lang="fr-FR"/>
              <a:pPr>
                <a:defRPr/>
              </a:pPr>
              <a:t>44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41828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8229600" cy="908050"/>
          </a:xfrm>
        </p:spPr>
        <p:txBody>
          <a:bodyPr/>
          <a:lstStyle/>
          <a:p>
            <a:r>
              <a:rPr lang="fr-FR" sz="3600"/>
              <a:t>Stadification des tumeurs / bilan 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9416" y="981076"/>
            <a:ext cx="10369152" cy="55165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2000" b="1" dirty="0"/>
              <a:t>La </a:t>
            </a:r>
            <a:r>
              <a:rPr lang="fr-FR" sz="2000" b="1" dirty="0" err="1"/>
              <a:t>stadification</a:t>
            </a:r>
            <a:r>
              <a:rPr lang="fr-FR" sz="2000" b="1" dirty="0"/>
              <a:t> des tumeurs est indispensable pour :</a:t>
            </a:r>
            <a:r>
              <a:rPr lang="fr-FR" sz="200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fr-FR" sz="2000" dirty="0"/>
          </a:p>
          <a:p>
            <a:pPr lvl="2">
              <a:lnSpc>
                <a:spcPct val="80000"/>
              </a:lnSpc>
            </a:pPr>
            <a:r>
              <a:rPr lang="fr-FR" sz="2000" dirty="0"/>
              <a:t>Adapter le traitement à la situation clinique à partir de recommandations qui se basent sur ces classifications</a:t>
            </a:r>
          </a:p>
          <a:p>
            <a:pPr lvl="2">
              <a:lnSpc>
                <a:spcPct val="80000"/>
              </a:lnSpc>
            </a:pPr>
            <a:endParaRPr lang="fr-FR" sz="2000" dirty="0"/>
          </a:p>
          <a:p>
            <a:pPr lvl="2">
              <a:lnSpc>
                <a:spcPct val="80000"/>
              </a:lnSpc>
            </a:pPr>
            <a:r>
              <a:rPr lang="fr-FR" sz="2000" dirty="0"/>
              <a:t>Avoir un pronostic. </a:t>
            </a:r>
          </a:p>
          <a:p>
            <a:pPr lvl="2">
              <a:lnSpc>
                <a:spcPct val="80000"/>
              </a:lnSpc>
            </a:pPr>
            <a:endParaRPr lang="fr-FR" sz="2000" dirty="0"/>
          </a:p>
          <a:p>
            <a:pPr lvl="2">
              <a:lnSpc>
                <a:spcPct val="80000"/>
              </a:lnSpc>
            </a:pPr>
            <a:r>
              <a:rPr lang="fr-FR" sz="2000" dirty="0"/>
              <a:t>Pouvoir comparer les résultats entre groupes de malades relativement homogènes.</a:t>
            </a:r>
          </a:p>
          <a:p>
            <a:pPr lvl="2">
              <a:lnSpc>
                <a:spcPct val="80000"/>
              </a:lnSpc>
              <a:buFontTx/>
              <a:buNone/>
            </a:pPr>
            <a:endParaRPr lang="fr-FR" sz="2000" dirty="0"/>
          </a:p>
          <a:p>
            <a:pPr lvl="2">
              <a:lnSpc>
                <a:spcPct val="80000"/>
              </a:lnSpc>
            </a:pPr>
            <a:r>
              <a:rPr lang="fr-FR" sz="2000" dirty="0"/>
              <a:t>permettre des études cliniques sur des populations homogènes. </a:t>
            </a:r>
          </a:p>
          <a:p>
            <a:pPr lvl="2">
              <a:lnSpc>
                <a:spcPct val="80000"/>
              </a:lnSpc>
            </a:pPr>
            <a:endParaRPr lang="fr-FR" sz="2000" dirty="0"/>
          </a:p>
          <a:p>
            <a:pPr lvl="2">
              <a:lnSpc>
                <a:spcPct val="80000"/>
              </a:lnSpc>
            </a:pPr>
            <a:r>
              <a:rPr lang="fr-FR" sz="2000" dirty="0"/>
              <a:t>Avoir un langage commun international.</a:t>
            </a:r>
          </a:p>
          <a:p>
            <a:pPr lvl="2">
              <a:lnSpc>
                <a:spcPct val="80000"/>
              </a:lnSpc>
            </a:pPr>
            <a:endParaRPr lang="fr-FR" sz="2000" dirty="0"/>
          </a:p>
          <a:p>
            <a:pPr lvl="2">
              <a:lnSpc>
                <a:spcPct val="80000"/>
              </a:lnSpc>
            </a:pPr>
            <a:r>
              <a:rPr lang="fr-FR" sz="2000" dirty="0">
                <a:solidFill>
                  <a:srgbClr val="FF0000"/>
                </a:solidFill>
              </a:rPr>
              <a:t>définir des groupes de patients pour lesquels un protocole thérapeutique adapté est proposé afin  :</a:t>
            </a:r>
          </a:p>
          <a:p>
            <a:pPr lvl="2">
              <a:lnSpc>
                <a:spcPct val="80000"/>
              </a:lnSpc>
            </a:pPr>
            <a:endParaRPr lang="fr-FR" sz="2000" dirty="0">
              <a:solidFill>
                <a:srgbClr val="FF0000"/>
              </a:solidFill>
            </a:endParaRPr>
          </a:p>
          <a:p>
            <a:pPr lvl="2">
              <a:lnSpc>
                <a:spcPct val="80000"/>
              </a:lnSpc>
              <a:buFontTx/>
              <a:buNone/>
            </a:pPr>
            <a:r>
              <a:rPr lang="fr-FR" sz="2000" dirty="0">
                <a:solidFill>
                  <a:srgbClr val="FF0000"/>
                </a:solidFill>
              </a:rPr>
              <a:t>		- de ne pas « sur traiter » 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fr-FR" sz="2000" dirty="0">
                <a:solidFill>
                  <a:srgbClr val="FF0000"/>
                </a:solidFill>
              </a:rPr>
              <a:t>		- de ne pas « sous traiter » </a:t>
            </a:r>
          </a:p>
          <a:p>
            <a:pPr>
              <a:lnSpc>
                <a:spcPct val="80000"/>
              </a:lnSpc>
            </a:pP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6" name="Espace réservé du numéro de diapositive 2"/>
          <p:cNvSpPr txBox="1">
            <a:spLocks/>
          </p:cNvSpPr>
          <p:nvPr/>
        </p:nvSpPr>
        <p:spPr>
          <a:xfrm>
            <a:off x="10081592" y="6381750"/>
            <a:ext cx="586408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8CF5B93-4BC8-C349-A33F-CE60137129A7}" type="slidenum">
              <a:rPr lang="fr-FR"/>
              <a:pPr>
                <a:defRPr/>
              </a:pPr>
              <a:t>45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0977747" y="274638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>
                <a:ln/>
                <a:solidFill>
                  <a:schemeClr val="accent3"/>
                </a:solidFill>
                <a:effectLst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5508061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620714"/>
            <a:ext cx="8229600" cy="777875"/>
          </a:xfrm>
        </p:spPr>
        <p:txBody>
          <a:bodyPr>
            <a:normAutofit fontScale="90000"/>
          </a:bodyPr>
          <a:lstStyle/>
          <a:p>
            <a:r>
              <a:rPr lang="fr-FR" sz="4000"/>
              <a:t>La classification TNM</a:t>
            </a:r>
            <a:br>
              <a:rPr lang="fr-FR" sz="4000"/>
            </a:br>
            <a:endParaRPr lang="fr-FR" sz="4000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1773238"/>
            <a:ext cx="8229600" cy="5688012"/>
          </a:xfrm>
        </p:spPr>
        <p:txBody>
          <a:bodyPr/>
          <a:lstStyle/>
          <a:p>
            <a:pPr marL="0" indent="365125">
              <a:buNone/>
            </a:pPr>
            <a:r>
              <a:rPr lang="fr-FR" sz="2000" dirty="0"/>
              <a:t>Elle apprécie l'extension anatomique de la maladie et repose sur 3 éléments:</a:t>
            </a:r>
          </a:p>
          <a:p>
            <a:pPr marL="0" indent="365125">
              <a:buNone/>
            </a:pPr>
            <a:endParaRPr lang="fr-FR" sz="2000" dirty="0"/>
          </a:p>
          <a:p>
            <a:pPr marL="0" indent="365125"/>
            <a:r>
              <a:rPr lang="fr-FR" sz="2000" dirty="0"/>
              <a:t>T = extension de la tumeur primitive,</a:t>
            </a:r>
          </a:p>
          <a:p>
            <a:pPr marL="0" indent="365125"/>
            <a:r>
              <a:rPr lang="fr-FR" sz="2000" dirty="0"/>
              <a:t>N (= </a:t>
            </a:r>
            <a:r>
              <a:rPr lang="fr-FR" sz="2000" i="1" dirty="0" err="1"/>
              <a:t>node</a:t>
            </a:r>
            <a:r>
              <a:rPr lang="fr-FR" sz="2000" i="1" dirty="0"/>
              <a:t> </a:t>
            </a:r>
            <a:r>
              <a:rPr lang="fr-FR" sz="2000" dirty="0"/>
              <a:t>= ganglion) = extension ganglionnaire</a:t>
            </a:r>
          </a:p>
          <a:p>
            <a:pPr marL="0" indent="365125"/>
            <a:r>
              <a:rPr lang="fr-FR" sz="2000" dirty="0"/>
              <a:t>M = absence ou présence de métastases à distance.</a:t>
            </a:r>
          </a:p>
          <a:p>
            <a:pPr marL="0" indent="365125">
              <a:buNone/>
            </a:pPr>
            <a:endParaRPr lang="fr-FR" sz="2000" dirty="0"/>
          </a:p>
          <a:p>
            <a:pPr marL="0" indent="365125">
              <a:buNone/>
            </a:pPr>
            <a:r>
              <a:rPr lang="fr-FR" sz="2000" dirty="0"/>
              <a:t>Chacun des éléments est affecté associé à un chiffre indiquant un volume tumoral et selon une gravité croissante.</a:t>
            </a:r>
          </a:p>
        </p:txBody>
      </p:sp>
      <p:sp>
        <p:nvSpPr>
          <p:cNvPr id="6" name="Espace réservé du numéro de diapositive 2"/>
          <p:cNvSpPr txBox="1">
            <a:spLocks/>
          </p:cNvSpPr>
          <p:nvPr/>
        </p:nvSpPr>
        <p:spPr>
          <a:xfrm>
            <a:off x="10081592" y="6381750"/>
            <a:ext cx="586408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8CF5B93-4BC8-C349-A33F-CE60137129A7}" type="slidenum">
              <a:rPr lang="fr-FR"/>
              <a:pPr>
                <a:defRPr/>
              </a:pPr>
              <a:t>46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0977747" y="274638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>
                <a:ln/>
                <a:solidFill>
                  <a:schemeClr val="accent3"/>
                </a:solidFill>
                <a:effectLst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1050182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1544" y="332657"/>
            <a:ext cx="8229600" cy="63087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fr-FR" sz="2000" b="1" i="1" dirty="0"/>
              <a:t> </a:t>
            </a:r>
            <a:r>
              <a:rPr lang="fr-FR" sz="2000" b="1" i="1" dirty="0" err="1"/>
              <a:t>T</a:t>
            </a:r>
            <a:r>
              <a:rPr lang="fr-FR" sz="2000" b="1" i="1" dirty="0"/>
              <a:t>: Tumeur primitive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2000" dirty="0"/>
              <a:t>		- </a:t>
            </a:r>
            <a:r>
              <a:rPr lang="fr-FR" sz="2000" dirty="0" err="1"/>
              <a:t>Tis</a:t>
            </a:r>
            <a:r>
              <a:rPr lang="fr-FR" sz="2000" dirty="0"/>
              <a:t> = épithélioma pré-invasif, </a:t>
            </a:r>
            <a:r>
              <a:rPr lang="fr-FR" sz="2000" i="1" dirty="0"/>
              <a:t>in situ</a:t>
            </a:r>
            <a:r>
              <a:rPr lang="fr-FR" sz="2000" dirty="0"/>
              <a:t>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2000" dirty="0"/>
              <a:t>		- T0 = pas de signe de tumeur primitive,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2000" dirty="0"/>
              <a:t>		- T1-T2-T3-T4 = degré croissant de taille et/ou d'extension locale de la tumeur	primitive,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2000" dirty="0"/>
              <a:t>		- </a:t>
            </a:r>
            <a:r>
              <a:rPr lang="fr-FR" sz="2000" dirty="0" err="1"/>
              <a:t>Tx</a:t>
            </a:r>
            <a:r>
              <a:rPr lang="fr-FR" sz="2000" dirty="0"/>
              <a:t> = on ne dispose pas des conditions minimales requises pour classer la tumeur primitive.</a:t>
            </a:r>
          </a:p>
          <a:p>
            <a:pPr>
              <a:lnSpc>
                <a:spcPct val="80000"/>
              </a:lnSpc>
              <a:buFontTx/>
              <a:buNone/>
            </a:pPr>
            <a:endParaRPr lang="fr-FR" sz="2000" dirty="0"/>
          </a:p>
          <a:p>
            <a:pPr>
              <a:lnSpc>
                <a:spcPct val="80000"/>
              </a:lnSpc>
            </a:pPr>
            <a:r>
              <a:rPr lang="fr-FR" sz="2000" b="1" i="1" dirty="0"/>
              <a:t>N : adénopathie régionale (ADP)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2000" dirty="0"/>
              <a:t>		- N0 = pas de signe d'envahissement des ganglions 	lymphatiques régionaux,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2000" dirty="0"/>
              <a:t>		- N1-N2-N3 = degré croissant d'envahissement des ganglions 	lymphatiques régionaux,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2000" dirty="0"/>
              <a:t>		- </a:t>
            </a:r>
            <a:r>
              <a:rPr lang="fr-FR" sz="2000" dirty="0" err="1"/>
              <a:t>Nx</a:t>
            </a:r>
            <a:r>
              <a:rPr lang="fr-FR" sz="2000" dirty="0"/>
              <a:t> = on ne dispose pas des conditions minimales requises pour classer les ganglions</a:t>
            </a:r>
          </a:p>
          <a:p>
            <a:pPr>
              <a:lnSpc>
                <a:spcPct val="80000"/>
              </a:lnSpc>
              <a:buFontTx/>
              <a:buNone/>
            </a:pPr>
            <a:endParaRPr lang="fr-FR" sz="2000" dirty="0"/>
          </a:p>
          <a:p>
            <a:pPr>
              <a:lnSpc>
                <a:spcPct val="80000"/>
              </a:lnSpc>
            </a:pPr>
            <a:r>
              <a:rPr lang="fr-FR" sz="2000" b="1" i="1" dirty="0"/>
              <a:t> M : Métastase à distance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2000" dirty="0"/>
              <a:t>		- M0 = pas de signe de métastase à distance,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2000" dirty="0"/>
              <a:t>		- M1 = présence de métastases à distance,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2000" dirty="0"/>
              <a:t>		- </a:t>
            </a:r>
            <a:r>
              <a:rPr lang="fr-FR" sz="2000" dirty="0" err="1"/>
              <a:t>Mx</a:t>
            </a:r>
            <a:r>
              <a:rPr lang="fr-FR" sz="2000" dirty="0"/>
              <a:t> = on ne dispose pas des conditions minimales requises pour apprécier la présence de métastases à distance.</a:t>
            </a:r>
          </a:p>
        </p:txBody>
      </p:sp>
      <p:sp>
        <p:nvSpPr>
          <p:cNvPr id="5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10081592" y="6381750"/>
            <a:ext cx="586408" cy="476250"/>
          </a:xfrm>
        </p:spPr>
        <p:txBody>
          <a:bodyPr/>
          <a:lstStyle/>
          <a:p>
            <a:fld id="{28CF5B93-4BC8-C349-A33F-CE60137129A7}" type="slidenum">
              <a:rPr lang="fr-FR" smtClean="0"/>
              <a:pPr/>
              <a:t>47</a:t>
            </a:fld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0993777" y="274638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>
                <a:ln/>
                <a:solidFill>
                  <a:schemeClr val="accent3"/>
                </a:solidFill>
                <a:effectLst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9063069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424" y="692151"/>
            <a:ext cx="10081120" cy="543401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fr-FR" sz="2400" b="1" dirty="0"/>
              <a:t>Quatre classifications sont données pour chaque localisation:</a:t>
            </a:r>
          </a:p>
          <a:p>
            <a:pPr>
              <a:lnSpc>
                <a:spcPct val="80000"/>
              </a:lnSpc>
              <a:buFontTx/>
              <a:buNone/>
            </a:pPr>
            <a:endParaRPr lang="fr-FR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fr-FR" sz="2000" dirty="0"/>
              <a:t>o </a:t>
            </a:r>
            <a:r>
              <a:rPr lang="fr-FR" sz="2000" b="1" dirty="0"/>
              <a:t>Classification clinique, TNM ou </a:t>
            </a:r>
            <a:r>
              <a:rPr lang="fr-FR" sz="2000" b="1" dirty="0" err="1"/>
              <a:t>cTNM</a:t>
            </a:r>
            <a:r>
              <a:rPr lang="fr-FR" sz="2000" b="1" dirty="0"/>
              <a:t> (</a:t>
            </a:r>
            <a:r>
              <a:rPr lang="fr-FR" sz="2000" b="1" i="1" dirty="0" err="1"/>
              <a:t>clinical</a:t>
            </a:r>
            <a:r>
              <a:rPr lang="fr-FR" sz="2000" b="1" i="1" dirty="0"/>
              <a:t> classification</a:t>
            </a:r>
            <a:r>
              <a:rPr lang="fr-FR" sz="2000" b="1" dirty="0"/>
              <a:t>) </a:t>
            </a:r>
            <a:r>
              <a:rPr lang="fr-FR" sz="2000" dirty="0"/>
              <a:t>s'appuie sur les constatations faites avant tout traitement, constatations cliniques  radiologiques, endoscopiques… Les examens complémentaires minimaux indispensables requis pour cette classification clinique sont précisés pour chaque localisation.</a:t>
            </a:r>
          </a:p>
          <a:p>
            <a:pPr>
              <a:lnSpc>
                <a:spcPct val="80000"/>
              </a:lnSpc>
              <a:buFontTx/>
              <a:buNone/>
            </a:pPr>
            <a:endParaRPr lang="fr-FR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fr-FR" sz="2000" dirty="0"/>
              <a:t>o </a:t>
            </a:r>
            <a:r>
              <a:rPr lang="fr-FR" sz="2000" b="1" dirty="0"/>
              <a:t>Classification pathologique, </a:t>
            </a:r>
            <a:r>
              <a:rPr lang="fr-FR" sz="2000" b="1" dirty="0" err="1"/>
              <a:t>pTNM</a:t>
            </a:r>
            <a:r>
              <a:rPr lang="fr-FR" sz="2000" b="1" dirty="0"/>
              <a:t> (</a:t>
            </a:r>
            <a:r>
              <a:rPr lang="fr-FR" sz="2000" b="1" i="1" dirty="0" err="1"/>
              <a:t>pathological</a:t>
            </a:r>
            <a:r>
              <a:rPr lang="fr-FR" sz="2000" b="1" i="1" dirty="0"/>
              <a:t> classification</a:t>
            </a:r>
            <a:r>
              <a:rPr lang="fr-FR" sz="2000" b="1" dirty="0"/>
              <a:t>)</a:t>
            </a:r>
            <a:r>
              <a:rPr lang="fr-FR" sz="2000" dirty="0"/>
              <a:t>, tient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2000" dirty="0"/>
              <a:t>	compte des observations supplémentaires recueillies au cours de l'acte chirurgical définitif et de l'examen de la pièce réséquée.</a:t>
            </a:r>
          </a:p>
          <a:p>
            <a:pPr>
              <a:lnSpc>
                <a:spcPct val="80000"/>
              </a:lnSpc>
              <a:buFontTx/>
              <a:buNone/>
            </a:pPr>
            <a:endParaRPr lang="fr-FR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fr-FR" sz="2000" dirty="0"/>
              <a:t>o </a:t>
            </a:r>
            <a:r>
              <a:rPr lang="fr-FR" sz="2000" b="1" dirty="0"/>
              <a:t>Classification échographie, </a:t>
            </a:r>
            <a:r>
              <a:rPr lang="fr-FR" sz="2000" b="1" dirty="0" err="1"/>
              <a:t>usTNM</a:t>
            </a:r>
            <a:r>
              <a:rPr lang="fr-FR" sz="2000" b="1" dirty="0"/>
              <a:t>,</a:t>
            </a:r>
          </a:p>
          <a:p>
            <a:pPr>
              <a:lnSpc>
                <a:spcPct val="80000"/>
              </a:lnSpc>
              <a:buFontTx/>
              <a:buNone/>
            </a:pPr>
            <a:endParaRPr lang="fr-FR" sz="2000" b="1" dirty="0"/>
          </a:p>
          <a:p>
            <a:pPr>
              <a:lnSpc>
                <a:spcPct val="80000"/>
              </a:lnSpc>
              <a:buNone/>
            </a:pPr>
            <a:r>
              <a:rPr lang="fr-FR" sz="2000" dirty="0"/>
              <a:t>o </a:t>
            </a:r>
            <a:r>
              <a:rPr lang="fr-FR" sz="2000" b="1" dirty="0"/>
              <a:t>Classification pathologique après traitement néo adjuvant, </a:t>
            </a:r>
            <a:r>
              <a:rPr lang="fr-FR" sz="2000" b="1" dirty="0" err="1"/>
              <a:t>ypTNM</a:t>
            </a:r>
            <a:r>
              <a:rPr lang="fr-FR" sz="2000" b="1" dirty="0"/>
              <a:t> (</a:t>
            </a:r>
            <a:r>
              <a:rPr lang="fr-FR" sz="2000" b="1" dirty="0" err="1"/>
              <a:t>préchirurgical</a:t>
            </a:r>
            <a:r>
              <a:rPr lang="fr-FR" sz="2000" b="1" dirty="0"/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endParaRPr lang="fr-FR" sz="20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fr-FR" sz="2000" dirty="0"/>
              <a:t>o </a:t>
            </a:r>
            <a:r>
              <a:rPr lang="fr-FR" sz="2000" b="1" dirty="0"/>
              <a:t>Classification à l'autopsie, </a:t>
            </a:r>
            <a:r>
              <a:rPr lang="fr-FR" sz="2000" b="1" dirty="0" err="1"/>
              <a:t>aTNM</a:t>
            </a:r>
            <a:r>
              <a:rPr lang="fr-FR" sz="2000" b="1" dirty="0"/>
              <a:t> (</a:t>
            </a:r>
            <a:r>
              <a:rPr lang="fr-FR" sz="2000" b="1" i="1" dirty="0" err="1"/>
              <a:t>autopsy</a:t>
            </a:r>
            <a:r>
              <a:rPr lang="fr-FR" sz="2000" b="1" i="1" dirty="0"/>
              <a:t> classification</a:t>
            </a:r>
            <a:r>
              <a:rPr lang="fr-FR" sz="2000" b="1" dirty="0"/>
              <a:t>), </a:t>
            </a:r>
            <a:r>
              <a:rPr lang="fr-FR" sz="2000" dirty="0"/>
              <a:t>basée sur l'examen </a:t>
            </a:r>
            <a:r>
              <a:rPr lang="fr-FR" sz="2000" i="1" dirty="0"/>
              <a:t>post-mortem </a:t>
            </a:r>
            <a:r>
              <a:rPr lang="fr-FR" sz="2000" dirty="0"/>
              <a:t>de la tumeur lors de l'autopsie.</a:t>
            </a:r>
          </a:p>
        </p:txBody>
      </p:sp>
      <p:sp>
        <p:nvSpPr>
          <p:cNvPr id="5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10081592" y="6381750"/>
            <a:ext cx="586408" cy="476250"/>
          </a:xfrm>
        </p:spPr>
        <p:txBody>
          <a:bodyPr/>
          <a:lstStyle/>
          <a:p>
            <a:fld id="{28CF5B93-4BC8-C349-A33F-CE60137129A7}" type="slidenum">
              <a:rPr lang="fr-FR" smtClean="0"/>
              <a:pPr/>
              <a:t>48</a:t>
            </a:fld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0993777" y="274638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>
                <a:ln/>
                <a:solidFill>
                  <a:schemeClr val="accent3"/>
                </a:solidFill>
                <a:effectLst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3986095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60648"/>
            <a:ext cx="10972800" cy="1143000"/>
          </a:xfrm>
        </p:spPr>
        <p:txBody>
          <a:bodyPr/>
          <a:lstStyle/>
          <a:p>
            <a:r>
              <a:rPr lang="en-US" dirty="0"/>
              <a:t>Example cancer du colon 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384" y="1753589"/>
            <a:ext cx="10901082" cy="4141694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5B93-4BC8-C349-A33F-CE60137129A7}" type="slidenum">
              <a:rPr lang="fr-FR" smtClean="0"/>
              <a:pPr/>
              <a:t>49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0993777" y="274638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>
                <a:ln/>
                <a:solidFill>
                  <a:schemeClr val="accent3"/>
                </a:solidFill>
                <a:effectLst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992485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1826840" y="116632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ENONCE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4294967295"/>
          </p:nvPr>
        </p:nvSpPr>
        <p:spPr>
          <a:xfrm>
            <a:off x="767408" y="980728"/>
            <a:ext cx="10585176" cy="5184576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22225">
              <a:lnSpc>
                <a:spcPct val="80000"/>
              </a:lnSpc>
              <a:buNone/>
            </a:pPr>
            <a:r>
              <a:rPr lang="fr-FR" sz="2000" dirty="0"/>
              <a:t>Patiente de 69 ans consultant son médecin généraliste pour un renouvellement d</a:t>
            </a:r>
            <a:r>
              <a:rPr lang="fr-FR" sz="2000" dirty="0">
                <a:latin typeface="Arial"/>
              </a:rPr>
              <a:t>’</a:t>
            </a:r>
            <a:r>
              <a:rPr lang="fr-FR" sz="2000" dirty="0"/>
              <a:t>ordonnance. </a:t>
            </a:r>
          </a:p>
          <a:p>
            <a:pPr indent="22225">
              <a:lnSpc>
                <a:spcPct val="80000"/>
              </a:lnSpc>
              <a:buNone/>
            </a:pPr>
            <a:endParaRPr lang="fr-FR" sz="2000" dirty="0"/>
          </a:p>
          <a:p>
            <a:pPr indent="22225">
              <a:lnSpc>
                <a:spcPct val="80000"/>
              </a:lnSpc>
              <a:buNone/>
            </a:pPr>
            <a:r>
              <a:rPr lang="fr-FR" sz="2000" dirty="0"/>
              <a:t>Dans ces ATCD il est noté une légère HTA (ordonnance), une notion d</a:t>
            </a:r>
            <a:r>
              <a:rPr lang="fr-FR" sz="2000" dirty="0">
                <a:latin typeface="Arial"/>
              </a:rPr>
              <a:t>’</a:t>
            </a:r>
            <a:r>
              <a:rPr lang="fr-FR" sz="2000" dirty="0"/>
              <a:t>hypothyroïdie parfaitement stable. Elle est sous traitement anticoagulant (AVK) pour une fibrillation auriculaire. Une sœur a été traitée pour un cancer du sein ainsi que sa maman. Mammographie 2024 RAS</a:t>
            </a:r>
          </a:p>
          <a:p>
            <a:pPr indent="22225">
              <a:lnSpc>
                <a:spcPct val="80000"/>
              </a:lnSpc>
              <a:buNone/>
            </a:pPr>
            <a:endParaRPr lang="fr-FR" sz="2000" dirty="0"/>
          </a:p>
          <a:p>
            <a:pPr indent="22225">
              <a:lnSpc>
                <a:spcPct val="80000"/>
              </a:lnSpc>
              <a:buNone/>
            </a:pPr>
            <a:r>
              <a:rPr lang="fr-FR" sz="2000" dirty="0"/>
              <a:t>La patiente signale dans la discussion qu’elle est « ballonnée » depuis 3 mois mis sur le compte d’une constipation récente dans la cadre d’une prise de poids.</a:t>
            </a:r>
          </a:p>
          <a:p>
            <a:pPr indent="22225">
              <a:lnSpc>
                <a:spcPct val="80000"/>
              </a:lnSpc>
              <a:buNone/>
            </a:pPr>
            <a:endParaRPr lang="fr-FR" sz="2000" dirty="0"/>
          </a:p>
          <a:p>
            <a:pPr indent="22225">
              <a:lnSpc>
                <a:spcPct val="80000"/>
              </a:lnSpc>
              <a:buNone/>
            </a:pPr>
            <a:r>
              <a:rPr lang="fr-FR" sz="2000" dirty="0"/>
              <a:t>Le MT examine la patiente et trouve une matité à la percussion abdominale en faveur d’une ascite de moyenne abondance.</a:t>
            </a:r>
          </a:p>
          <a:p>
            <a:pPr indent="22225">
              <a:lnSpc>
                <a:spcPct val="80000"/>
              </a:lnSpc>
              <a:buNone/>
            </a:pPr>
            <a:endParaRPr lang="fr-FR" sz="2000" dirty="0"/>
          </a:p>
          <a:p>
            <a:pPr indent="22225">
              <a:lnSpc>
                <a:spcPct val="80000"/>
              </a:lnSpc>
              <a:buNone/>
            </a:pPr>
            <a:r>
              <a:rPr lang="fr-FR" sz="2000" dirty="0"/>
              <a:t>Une échographie pelvienne retrouve une masse tumorale ovarienne et un épanchement liquidien libre pelvien</a:t>
            </a:r>
          </a:p>
          <a:p>
            <a:pPr indent="22225">
              <a:lnSpc>
                <a:spcPct val="80000"/>
              </a:lnSpc>
              <a:buNone/>
            </a:pPr>
            <a:endParaRPr lang="fr-FR" sz="2000" dirty="0"/>
          </a:p>
          <a:p>
            <a:pPr indent="22225">
              <a:lnSpc>
                <a:spcPct val="80000"/>
              </a:lnSpc>
              <a:buNone/>
            </a:pPr>
            <a:r>
              <a:rPr lang="fr-FR" sz="2000" dirty="0"/>
              <a:t>Un bilan biologique est réalisé: VS élevée et polynucléose, Ca125 augmenté, Ca 15-3, Ca19-9 inhibine B et ACE normaux</a:t>
            </a:r>
          </a:p>
          <a:p>
            <a:pPr marL="0" indent="0">
              <a:buNone/>
            </a:pPr>
            <a:endParaRPr lang="fr-FR" sz="2000" dirty="0">
              <a:solidFill>
                <a:schemeClr val="accent6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1919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2"/>
          <p:cNvSpPr txBox="1">
            <a:spLocks/>
          </p:cNvSpPr>
          <p:nvPr/>
        </p:nvSpPr>
        <p:spPr>
          <a:xfrm>
            <a:off x="10081592" y="6381750"/>
            <a:ext cx="586408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8CF5B93-4BC8-C349-A33F-CE60137129A7}" type="slidenum">
              <a:rPr lang="fr-FR"/>
              <a:pPr>
                <a:defRPr/>
              </a:pPr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24498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3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836613"/>
            <a:ext cx="9937104" cy="602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3301" name="Text Box 5"/>
          <p:cNvSpPr txBox="1">
            <a:spLocks noChangeArrowheads="1"/>
          </p:cNvSpPr>
          <p:nvPr/>
        </p:nvSpPr>
        <p:spPr bwMode="auto">
          <a:xfrm>
            <a:off x="1524001" y="404813"/>
            <a:ext cx="2339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83302" name="Text Box 6"/>
          <p:cNvSpPr txBox="1">
            <a:spLocks noChangeArrowheads="1"/>
          </p:cNvSpPr>
          <p:nvPr/>
        </p:nvSpPr>
        <p:spPr bwMode="auto">
          <a:xfrm>
            <a:off x="4583114" y="188914"/>
            <a:ext cx="1944687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/>
              <a:t>Cancer du sein</a:t>
            </a:r>
          </a:p>
        </p:txBody>
      </p:sp>
      <p:sp>
        <p:nvSpPr>
          <p:cNvPr id="7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10081592" y="6381750"/>
            <a:ext cx="586408" cy="476250"/>
          </a:xfrm>
        </p:spPr>
        <p:txBody>
          <a:bodyPr/>
          <a:lstStyle/>
          <a:p>
            <a:fld id="{28CF5B93-4BC8-C349-A33F-CE60137129A7}" type="slidenum">
              <a:rPr lang="fr-FR" smtClean="0"/>
              <a:pPr/>
              <a:t>50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0993777" y="274638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>
                <a:ln/>
                <a:solidFill>
                  <a:schemeClr val="accent3"/>
                </a:solidFill>
                <a:effectLst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948057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0"/>
            <a:ext cx="10081119" cy="659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Espace réservé du numéro de diapositive 2"/>
          <p:cNvSpPr txBox="1">
            <a:spLocks/>
          </p:cNvSpPr>
          <p:nvPr/>
        </p:nvSpPr>
        <p:spPr>
          <a:xfrm>
            <a:off x="10081592" y="6381750"/>
            <a:ext cx="586408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8CF5B93-4BC8-C349-A33F-CE60137129A7}" type="slidenum">
              <a:rPr lang="fr-FR"/>
              <a:pPr>
                <a:defRPr/>
              </a:pPr>
              <a:t>51</a:t>
            </a:fld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0993777" y="274638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>
                <a:ln/>
                <a:solidFill>
                  <a:schemeClr val="accent3"/>
                </a:solidFill>
                <a:effectLst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3095018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706437"/>
          </a:xfrm>
        </p:spPr>
        <p:txBody>
          <a:bodyPr>
            <a:normAutofit fontScale="90000"/>
          </a:bodyPr>
          <a:lstStyle/>
          <a:p>
            <a:r>
              <a:rPr lang="fr-FR" sz="4000"/>
              <a:t>La classification en stades</a:t>
            </a:r>
            <a:br>
              <a:rPr lang="fr-FR" sz="4000"/>
            </a:br>
            <a:endParaRPr lang="fr-FR" sz="400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7408" y="1268760"/>
            <a:ext cx="10657184" cy="486938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2000" dirty="0"/>
              <a:t>Une tumeur avec 4 catégories de T, 3 catégories de N et 2 catégories de M a 24 catégories TNM possibles. </a:t>
            </a:r>
          </a:p>
          <a:p>
            <a:pPr>
              <a:lnSpc>
                <a:spcPct val="80000"/>
              </a:lnSpc>
            </a:pPr>
            <a:r>
              <a:rPr lang="fr-FR" sz="2000" dirty="0"/>
              <a:t>Dans un but de simplification, elles peuvent être groupées en stades homogènes quant à la survie </a:t>
            </a:r>
          </a:p>
          <a:p>
            <a:pPr>
              <a:lnSpc>
                <a:spcPct val="80000"/>
              </a:lnSpc>
            </a:pPr>
            <a:r>
              <a:rPr lang="fr-FR" sz="2000" dirty="0"/>
              <a:t>On distingue en général 5 stades de gravité croissante :</a:t>
            </a:r>
          </a:p>
          <a:p>
            <a:pPr>
              <a:lnSpc>
                <a:spcPct val="80000"/>
              </a:lnSpc>
              <a:buFontTx/>
              <a:buNone/>
            </a:pPr>
            <a:endParaRPr lang="fr-FR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fr-FR" sz="2000" dirty="0"/>
              <a:t>	- </a:t>
            </a:r>
            <a:r>
              <a:rPr lang="fr-FR" sz="2000" b="1" dirty="0"/>
              <a:t>Stade 0</a:t>
            </a:r>
            <a:r>
              <a:rPr lang="fr-FR" sz="2000" dirty="0"/>
              <a:t> = cancer in situ,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2000" dirty="0"/>
              <a:t>	- </a:t>
            </a:r>
            <a:r>
              <a:rPr lang="fr-FR" sz="2000" b="1" dirty="0"/>
              <a:t>Stade I</a:t>
            </a:r>
            <a:r>
              <a:rPr lang="fr-FR" sz="2000" dirty="0"/>
              <a:t> = tumeur primitive de petit volume, sans adénopathie, ni métastase,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2000" dirty="0"/>
              <a:t>	- </a:t>
            </a:r>
            <a:r>
              <a:rPr lang="fr-FR" sz="2000" b="1" dirty="0"/>
              <a:t>Stade II</a:t>
            </a:r>
            <a:r>
              <a:rPr lang="fr-FR" sz="2000" dirty="0"/>
              <a:t> = extension locale plus étendue avec envahissement ganglionnaire minime,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2000" dirty="0"/>
              <a:t>	- </a:t>
            </a:r>
            <a:r>
              <a:rPr lang="fr-FR" sz="2000" b="1" dirty="0"/>
              <a:t>Stade III</a:t>
            </a:r>
            <a:r>
              <a:rPr lang="fr-FR" sz="2000" dirty="0"/>
              <a:t> = tumeur débordant l'organe atteint et/ou s'accompagnant d'adénopathie(s) importante(s),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2000" dirty="0"/>
              <a:t>	- </a:t>
            </a:r>
            <a:r>
              <a:rPr lang="fr-FR" sz="2000" b="1" dirty="0"/>
              <a:t>Stade IV</a:t>
            </a:r>
            <a:r>
              <a:rPr lang="fr-FR" sz="2000" dirty="0"/>
              <a:t> = tumeur inopérable car trop étendue s'accompagnant ou non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2000" dirty="0"/>
              <a:t>     d'adénopathie(s) </a:t>
            </a:r>
            <a:r>
              <a:rPr lang="fr-FR" sz="2000" dirty="0" err="1"/>
              <a:t>loco-régionale</a:t>
            </a:r>
            <a:r>
              <a:rPr lang="fr-FR" sz="2000" dirty="0"/>
              <a:t>(s) importante(s) ou de métastase(s) à distance.</a:t>
            </a:r>
          </a:p>
          <a:p>
            <a:pPr>
              <a:lnSpc>
                <a:spcPct val="80000"/>
              </a:lnSpc>
              <a:buFontTx/>
              <a:buNone/>
            </a:pPr>
            <a:endParaRPr lang="fr-FR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fr-FR" sz="2000" dirty="0"/>
              <a:t>Ex : classification de la FIGO (Fédération Internationale de Gynécologie et d'Obstétrique)</a:t>
            </a:r>
          </a:p>
        </p:txBody>
      </p:sp>
      <p:sp>
        <p:nvSpPr>
          <p:cNvPr id="6" name="Espace réservé du numéro de diapositive 2"/>
          <p:cNvSpPr txBox="1">
            <a:spLocks/>
          </p:cNvSpPr>
          <p:nvPr/>
        </p:nvSpPr>
        <p:spPr>
          <a:xfrm>
            <a:off x="10081592" y="6381750"/>
            <a:ext cx="586408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8CF5B93-4BC8-C349-A33F-CE60137129A7}" type="slidenum">
              <a:rPr lang="fr-FR"/>
              <a:pPr>
                <a:defRPr/>
              </a:pPr>
              <a:t>52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0977747" y="274638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>
                <a:ln/>
                <a:solidFill>
                  <a:schemeClr val="accent3"/>
                </a:solidFill>
                <a:effectLst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5086468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B4201-DBBD-0578-98E5-691B49B24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271" y="657224"/>
            <a:ext cx="11181458" cy="663575"/>
          </a:xfrm>
        </p:spPr>
        <p:txBody>
          <a:bodyPr>
            <a:normAutofit fontScale="90000"/>
          </a:bodyPr>
          <a:lstStyle/>
          <a:p>
            <a:r>
              <a:rPr lang="en-GB" dirty="0"/>
              <a:t>ESGO-ESTRO-ESP guidelines on the management of endometrial carcinoma: </a:t>
            </a:r>
            <a:r>
              <a:rPr lang="en-GB" dirty="0">
                <a:solidFill>
                  <a:srgbClr val="D26790"/>
                </a:solidFill>
              </a:rPr>
              <a:t>2025</a:t>
            </a:r>
            <a:r>
              <a:rPr lang="en-GB" dirty="0"/>
              <a:t> </a:t>
            </a:r>
            <a:r>
              <a:rPr lang="en-GB" dirty="0">
                <a:solidFill>
                  <a:srgbClr val="D26790"/>
                </a:solidFill>
              </a:rPr>
              <a:t>Update </a:t>
            </a:r>
            <a:r>
              <a:rPr lang="en-GB" baseline="30000" dirty="0"/>
              <a:t>1,2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E7A6F7-80CF-5C45-83B4-BA40B1A6B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6200776"/>
            <a:ext cx="10156825" cy="3327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FB8EAB1-D32C-39AD-F82D-064C3181B4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" t="3764" r="2489" b="4476"/>
          <a:stretch/>
        </p:blipFill>
        <p:spPr bwMode="auto">
          <a:xfrm>
            <a:off x="949662" y="1483000"/>
            <a:ext cx="8140550" cy="446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D349459-C482-F57C-C828-CDB0DDBF547D}"/>
              </a:ext>
            </a:extLst>
          </p:cNvPr>
          <p:cNvSpPr txBox="1">
            <a:spLocks/>
          </p:cNvSpPr>
          <p:nvPr/>
        </p:nvSpPr>
        <p:spPr>
          <a:xfrm>
            <a:off x="9161929" y="5495143"/>
            <a:ext cx="2747301" cy="467246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92D050"/>
                </a:highlight>
                <a:uLnTx/>
                <a:uFillTx/>
                <a:latin typeface="Arial"/>
                <a:ea typeface="+mn-ea"/>
                <a:cs typeface="+mn-cs"/>
              </a:rPr>
              <a:t>Green denotes low risk for recurrence</a:t>
            </a: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+mn-ea"/>
                <a:cs typeface="+mn-cs"/>
              </a:rPr>
              <a:t>Yellow denotes intermediate risk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C819"/>
                </a:highlight>
                <a:uLnTx/>
                <a:uFillTx/>
                <a:latin typeface="Arial"/>
                <a:ea typeface="+mn-ea"/>
                <a:cs typeface="+mn-cs"/>
              </a:rPr>
              <a:t>Orange denotes high-intermediate risk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E4700"/>
                </a:highlight>
                <a:uLnTx/>
                <a:uFillTx/>
                <a:latin typeface="Arial"/>
                <a:ea typeface="+mn-ea"/>
                <a:cs typeface="+mn-cs"/>
              </a:rPr>
              <a:t>Red denotes high risk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0C0C0"/>
                </a:highlight>
                <a:uLnTx/>
                <a:uFillTx/>
                <a:latin typeface="Arial"/>
                <a:ea typeface="+mn-ea"/>
                <a:cs typeface="+mn-cs"/>
              </a:rPr>
              <a:t>Grey denotes uncertain risk classification because of lack of data.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⫪ 2023 FIGO staging: when molecular classification is known, the FIGO stage should be reported with an annotation of m (for molecular) followed by the specific molecular subtype. There are two specific molecularly defined FIGO stages, namely stage </a:t>
            </a:r>
            <a:r>
              <a:rPr kumimoji="0" lang="en-GB" sz="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IAm</a:t>
            </a: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POLEmut</a:t>
            </a: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(stages I and II disease with a pathogenic POLE mutation) and stage </a:t>
            </a:r>
            <a:r>
              <a:rPr kumimoji="0" lang="en-GB" sz="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IICm</a:t>
            </a: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p53abn (stages I and II disease with a p53 abnormality and myometrial invasion). (these two molecularly defined FIGO stages are indicated in the table`s cells)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*Details on determining the molecular classification, including allocation for double classifiers, are detailed in figure 2 and the </a:t>
            </a:r>
            <a:r>
              <a:rPr kumimoji="0" lang="en-GB" sz="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webappendix</a:t>
            </a: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pp 18-20. [See source reference</a:t>
            </a:r>
            <a:r>
              <a:rPr kumimoji="0" lang="en-GB" sz="8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for details.]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**The molecular subgroup NSMP high-grade/</a:t>
            </a:r>
            <a:r>
              <a:rPr kumimoji="0" lang="en-GB" sz="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ERneg</a:t>
            </a: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consists of either high-grade NSMP cases or </a:t>
            </a:r>
            <a:r>
              <a:rPr kumimoji="0" lang="en-GB" sz="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ERneg</a:t>
            </a: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NSMP cases. Thus, in FIGO stages referring to low-grade endometrioid carcinomas (i.e. IA1, IA2, IA3, IB, IIA and IIB) only to the </a:t>
            </a:r>
            <a:r>
              <a:rPr kumimoji="0" lang="en-GB" sz="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ERneg</a:t>
            </a: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cases of the molecular subgroup NSMP high-grade/</a:t>
            </a:r>
            <a:r>
              <a:rPr kumimoji="0" lang="en-GB" sz="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ERneg</a:t>
            </a: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apply.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***Substantial LVSI is defined according to WHO criteria by ≥4 vessels in at least one H&amp;E slide (refer to appendix for information on LVSI, pp 18-20).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# </a:t>
            </a:r>
            <a:r>
              <a:rPr kumimoji="0" lang="en-GB" sz="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myoinvasion</a:t>
            </a: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&lt;50% + no/focal LVSI + ovarian tumour pT1a ^High-grade </a:t>
            </a:r>
            <a:r>
              <a:rPr kumimoji="0" lang="en-GB" sz="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histologies</a:t>
            </a: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are the FIGO 2023 aggressive </a:t>
            </a:r>
            <a:r>
              <a:rPr kumimoji="0" lang="en-GB" sz="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histotypes</a:t>
            </a: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that include high-grade endometrioid (grade 3), serous, clear cell carcinomas, carcinosarcomas, undifferentiated, mixed, mesonephric-like, and gastrointestinal mucinous type carcinoma.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Figure adapted from </a:t>
            </a:r>
            <a:r>
              <a:rPr kumimoji="0" lang="en-GB" sz="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Concin</a:t>
            </a: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N, et al.</a:t>
            </a:r>
            <a:r>
              <a:rPr kumimoji="0" lang="en-GB" sz="8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009060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fr-FR" b="1">
                <a:latin typeface="Comic Sans MS" pitchFamily="66" charset="0"/>
              </a:rPr>
              <a:t>FIGO Staging System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/>
          <a:lstStyle/>
          <a:p>
            <a:pPr algn="just"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altLang="fr-FR" sz="17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7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I	</a:t>
            </a:r>
            <a:r>
              <a:rPr lang="fr-FR" altLang="fr-FR" sz="1700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Stage I - </a:t>
            </a:r>
            <a:r>
              <a:rPr lang="fr-FR" altLang="fr-FR" sz="1700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limited</a:t>
            </a:r>
            <a:r>
              <a:rPr lang="fr-FR" altLang="fr-FR" sz="1700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to one or </a:t>
            </a:r>
            <a:r>
              <a:rPr lang="fr-FR" altLang="fr-FR" sz="1700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both</a:t>
            </a:r>
            <a:r>
              <a:rPr lang="fr-FR" altLang="fr-FR" sz="1700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fr-FR" altLang="fr-FR" sz="1700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ovaries</a:t>
            </a:r>
            <a:r>
              <a:rPr lang="fr-FR" altLang="fr-FR" sz="17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algn="just"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1700" u="sng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700" dirty="0">
                <a:latin typeface="Comic Sans MS" pitchFamily="66" charset="0"/>
                <a:cs typeface="Times New Roman" pitchFamily="18" charset="0"/>
              </a:rPr>
              <a:t>IA		</a:t>
            </a:r>
            <a:r>
              <a:rPr lang="en-US" altLang="fr-FR" sz="1700" dirty="0">
                <a:latin typeface="Comic Sans MS" pitchFamily="66" charset="0"/>
                <a:cs typeface="Times New Roman" pitchFamily="18" charset="0"/>
              </a:rPr>
              <a:t>involves one ovary; capsule intact</a:t>
            </a:r>
            <a:endParaRPr lang="fr-FR" altLang="fr-FR" sz="1700" dirty="0">
              <a:latin typeface="Comic Sans MS" pitchFamily="66" charset="0"/>
              <a:cs typeface="Times New Roman" pitchFamily="18" charset="0"/>
            </a:endParaRPr>
          </a:p>
          <a:p>
            <a:pPr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700" dirty="0">
                <a:latin typeface="Comic Sans MS" pitchFamily="66" charset="0"/>
                <a:cs typeface="Times New Roman" pitchFamily="18" charset="0"/>
              </a:rPr>
              <a:t>IB		</a:t>
            </a:r>
            <a:r>
              <a:rPr lang="en-US" altLang="fr-FR" sz="1700" dirty="0">
                <a:latin typeface="Comic Sans MS" pitchFamily="66" charset="0"/>
                <a:cs typeface="Times New Roman" pitchFamily="18" charset="0"/>
              </a:rPr>
              <a:t>involves both ovaries; capsule intact</a:t>
            </a:r>
          </a:p>
          <a:p>
            <a:pPr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700" dirty="0">
                <a:latin typeface="Comic Sans MS" pitchFamily="66" charset="0"/>
                <a:cs typeface="Times New Roman" pitchFamily="18" charset="0"/>
              </a:rPr>
              <a:t>IC		</a:t>
            </a:r>
            <a:r>
              <a:rPr lang="en-US" altLang="fr-FR" sz="1700" dirty="0">
                <a:latin typeface="Comic Sans MS" pitchFamily="66" charset="0"/>
                <a:cs typeface="Times New Roman" pitchFamily="18" charset="0"/>
              </a:rPr>
              <a:t>tumor limited to ovaries with any of the following: capsule ruptured, tumor on ovarian surface, positive washings  (IC1, IC2, IC3)</a:t>
            </a:r>
          </a:p>
          <a:p>
            <a:pPr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1700" dirty="0">
              <a:latin typeface="Comic Sans MS" pitchFamily="66" charset="0"/>
              <a:cs typeface="Times New Roman" pitchFamily="18" charset="0"/>
            </a:endParaRPr>
          </a:p>
          <a:p>
            <a:pPr algn="just"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7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II	 stage II </a:t>
            </a:r>
            <a:r>
              <a:rPr lang="fr-FR" altLang="fr-FR" sz="1700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Pelvic</a:t>
            </a:r>
            <a:r>
              <a:rPr lang="fr-FR" altLang="fr-FR" sz="17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extension or implants </a:t>
            </a:r>
          </a:p>
          <a:p>
            <a:pPr algn="just"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1700" u="sng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700" dirty="0">
                <a:latin typeface="Comic Sans MS" pitchFamily="66" charset="0"/>
                <a:cs typeface="Times New Roman" pitchFamily="18" charset="0"/>
              </a:rPr>
              <a:t>IIA	</a:t>
            </a:r>
            <a:r>
              <a:rPr lang="en-US" altLang="fr-FR" sz="1700" dirty="0">
                <a:latin typeface="Comic Sans MS" pitchFamily="66" charset="0"/>
                <a:cs typeface="Times New Roman" pitchFamily="18" charset="0"/>
              </a:rPr>
              <a:t>extension or implants onto uterus or fallopian tube</a:t>
            </a:r>
            <a:endParaRPr lang="fr-FR" altLang="fr-FR" sz="1700" dirty="0">
              <a:latin typeface="Comic Sans MS" pitchFamily="66" charset="0"/>
              <a:cs typeface="Times New Roman" pitchFamily="18" charset="0"/>
            </a:endParaRPr>
          </a:p>
          <a:p>
            <a:pPr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700" dirty="0">
                <a:latin typeface="Comic Sans MS" pitchFamily="66" charset="0"/>
                <a:cs typeface="Times New Roman" pitchFamily="18" charset="0"/>
              </a:rPr>
              <a:t>IIB	</a:t>
            </a:r>
            <a:r>
              <a:rPr lang="fr-FR" altLang="fr-FR" sz="1700" dirty="0"/>
              <a:t>extension or implants onto </a:t>
            </a:r>
            <a:r>
              <a:rPr lang="fr-FR" altLang="fr-FR" sz="1700" dirty="0" err="1"/>
              <a:t>other</a:t>
            </a:r>
            <a:r>
              <a:rPr lang="fr-FR" altLang="fr-FR" sz="1700" dirty="0"/>
              <a:t> </a:t>
            </a:r>
            <a:r>
              <a:rPr lang="fr-FR" altLang="fr-FR" sz="1700" dirty="0" err="1"/>
              <a:t>pelvic</a:t>
            </a:r>
            <a:r>
              <a:rPr lang="fr-FR" altLang="fr-FR" sz="1700" dirty="0"/>
              <a:t> structures; </a:t>
            </a:r>
          </a:p>
          <a:p>
            <a:pPr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700" dirty="0">
                <a:latin typeface="Comic Sans MS" pitchFamily="66" charset="0"/>
                <a:cs typeface="Times New Roman" pitchFamily="18" charset="0"/>
              </a:rPr>
              <a:t>IIC	</a:t>
            </a:r>
            <a:r>
              <a:rPr lang="fr-FR" altLang="fr-FR" sz="1700" dirty="0" err="1"/>
              <a:t>pelvic</a:t>
            </a:r>
            <a:r>
              <a:rPr lang="fr-FR" altLang="fr-FR" sz="1700" dirty="0"/>
              <a:t> extension or implants </a:t>
            </a:r>
            <a:r>
              <a:rPr lang="fr-FR" altLang="fr-FR" sz="1700" dirty="0" err="1"/>
              <a:t>with</a:t>
            </a:r>
            <a:r>
              <a:rPr lang="fr-FR" altLang="fr-FR" sz="1700" dirty="0"/>
              <a:t> positive </a:t>
            </a:r>
            <a:r>
              <a:rPr lang="fr-FR" altLang="fr-FR" sz="1700" dirty="0" err="1"/>
              <a:t>peritoneal</a:t>
            </a:r>
            <a:r>
              <a:rPr lang="fr-FR" altLang="fr-FR" sz="1700" dirty="0"/>
              <a:t> </a:t>
            </a:r>
            <a:r>
              <a:rPr lang="fr-FR" altLang="fr-FR" sz="1700" dirty="0" err="1"/>
              <a:t>washings</a:t>
            </a:r>
            <a:endParaRPr lang="fr-FR" altLang="fr-FR" sz="1700" dirty="0"/>
          </a:p>
          <a:p>
            <a:pPr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1700" dirty="0">
              <a:latin typeface="Comic Sans MS" pitchFamily="66" charset="0"/>
              <a:cs typeface="Times New Roman" pitchFamily="18" charset="0"/>
            </a:endParaRPr>
          </a:p>
          <a:p>
            <a:pPr algn="just"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7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III  </a:t>
            </a:r>
            <a:r>
              <a:rPr lang="fr-FR" altLang="fr-FR" sz="1700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P</a:t>
            </a:r>
            <a:r>
              <a:rPr lang="fr-FR" altLang="fr-FR" sz="1700" u="sng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eritoneal</a:t>
            </a:r>
            <a:r>
              <a:rPr lang="fr-FR" altLang="fr-FR" sz="17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implants </a:t>
            </a:r>
            <a:r>
              <a:rPr lang="fr-FR" altLang="fr-FR" sz="1700" u="sng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outside</a:t>
            </a:r>
            <a:r>
              <a:rPr lang="fr-FR" altLang="fr-FR" sz="17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of the pelvis</a:t>
            </a:r>
            <a:r>
              <a:rPr lang="fr-FR" altLang="fr-FR" sz="1700" dirty="0"/>
              <a:t> </a:t>
            </a:r>
            <a:r>
              <a:rPr lang="fr-FR" altLang="fr-FR" sz="17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and or </a:t>
            </a:r>
            <a:r>
              <a:rPr lang="fr-FR" altLang="fr-FR" sz="1700" u="sng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nodes</a:t>
            </a:r>
            <a:r>
              <a:rPr lang="fr-FR" altLang="fr-FR" sz="17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endParaRPr lang="fr-FR" altLang="fr-FR" sz="1700" u="sng" dirty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algn="just"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1700" u="sng" dirty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700" dirty="0">
                <a:latin typeface="Comic Sans MS" pitchFamily="66" charset="0"/>
                <a:cs typeface="Times New Roman" pitchFamily="18" charset="0"/>
              </a:rPr>
              <a:t>IIIA	</a:t>
            </a:r>
            <a:r>
              <a:rPr lang="fr-FR" altLang="fr-FR" sz="1700" dirty="0" err="1">
                <a:latin typeface="Comic Sans MS" pitchFamily="66" charset="0"/>
                <a:cs typeface="Times New Roman" pitchFamily="18" charset="0"/>
              </a:rPr>
              <a:t>microscopic</a:t>
            </a:r>
            <a:r>
              <a:rPr lang="fr-FR" altLang="fr-FR" sz="17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fr-FR" altLang="fr-FR" sz="1700" dirty="0" err="1">
                <a:latin typeface="Comic Sans MS" pitchFamily="66" charset="0"/>
                <a:cs typeface="Times New Roman" pitchFamily="18" charset="0"/>
              </a:rPr>
              <a:t>peritoneal</a:t>
            </a:r>
            <a:r>
              <a:rPr lang="fr-FR" altLang="fr-FR" sz="17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fr-FR" altLang="fr-FR" sz="1700" dirty="0" err="1">
                <a:latin typeface="Comic Sans MS" pitchFamily="66" charset="0"/>
                <a:cs typeface="Times New Roman" pitchFamily="18" charset="0"/>
              </a:rPr>
              <a:t>metastases</a:t>
            </a:r>
            <a:r>
              <a:rPr lang="fr-FR" altLang="fr-FR" sz="17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fr-FR" altLang="fr-FR" sz="1700" dirty="0" err="1">
                <a:latin typeface="Comic Sans MS" pitchFamily="66" charset="0"/>
                <a:cs typeface="Times New Roman" pitchFamily="18" charset="0"/>
              </a:rPr>
              <a:t>beyond</a:t>
            </a:r>
            <a:r>
              <a:rPr lang="fr-FR" altLang="fr-FR" sz="1700" dirty="0">
                <a:latin typeface="Comic Sans MS" pitchFamily="66" charset="0"/>
                <a:cs typeface="Times New Roman" pitchFamily="18" charset="0"/>
              </a:rPr>
              <a:t> pelvis </a:t>
            </a:r>
          </a:p>
          <a:p>
            <a:pPr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700" dirty="0">
                <a:latin typeface="Comic Sans MS" pitchFamily="66" charset="0"/>
                <a:cs typeface="Times New Roman" pitchFamily="18" charset="0"/>
              </a:rPr>
              <a:t>IIIB	</a:t>
            </a:r>
            <a:r>
              <a:rPr lang="en-US" altLang="fr-FR" sz="1700" dirty="0">
                <a:latin typeface="Comic Sans MS" pitchFamily="66" charset="0"/>
                <a:cs typeface="Times New Roman" pitchFamily="18" charset="0"/>
              </a:rPr>
              <a:t>macroscopic peritoneal metastases &lt;2 cm in size</a:t>
            </a:r>
            <a:endParaRPr lang="fr-FR" altLang="fr-FR" sz="1700" dirty="0">
              <a:latin typeface="Comic Sans MS" pitchFamily="66" charset="0"/>
              <a:cs typeface="Times New Roman" pitchFamily="18" charset="0"/>
            </a:endParaRPr>
          </a:p>
          <a:p>
            <a:pPr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700" dirty="0">
                <a:latin typeface="Comic Sans MS" pitchFamily="66" charset="0"/>
                <a:cs typeface="Times New Roman" pitchFamily="18" charset="0"/>
              </a:rPr>
              <a:t>IIIC	</a:t>
            </a:r>
            <a:r>
              <a:rPr lang="fr-FR" altLang="fr-FR" sz="1700" dirty="0" err="1">
                <a:latin typeface="Comic Sans MS" pitchFamily="66" charset="0"/>
                <a:cs typeface="Times New Roman" pitchFamily="18" charset="0"/>
              </a:rPr>
              <a:t>peritoneal</a:t>
            </a:r>
            <a:r>
              <a:rPr lang="fr-FR" altLang="fr-FR" sz="17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fr-FR" altLang="fr-FR" sz="1700" dirty="0" err="1">
                <a:latin typeface="Comic Sans MS" pitchFamily="66" charset="0"/>
                <a:cs typeface="Times New Roman" pitchFamily="18" charset="0"/>
              </a:rPr>
              <a:t>metastases</a:t>
            </a:r>
            <a:r>
              <a:rPr lang="fr-FR" altLang="fr-FR" sz="17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fr-FR" altLang="fr-FR" sz="1700" dirty="0" err="1">
                <a:latin typeface="Comic Sans MS" pitchFamily="66" charset="0"/>
                <a:cs typeface="Times New Roman" pitchFamily="18" charset="0"/>
              </a:rPr>
              <a:t>beyond</a:t>
            </a:r>
            <a:r>
              <a:rPr lang="fr-FR" altLang="fr-FR" sz="1700" dirty="0">
                <a:latin typeface="Comic Sans MS" pitchFamily="66" charset="0"/>
                <a:cs typeface="Times New Roman" pitchFamily="18" charset="0"/>
              </a:rPr>
              <a:t> pelvis &gt; 2 cm or </a:t>
            </a:r>
            <a:r>
              <a:rPr lang="fr-FR" altLang="fr-FR" sz="1700" dirty="0" err="1">
                <a:latin typeface="Comic Sans MS" pitchFamily="66" charset="0"/>
                <a:cs typeface="Times New Roman" pitchFamily="18" charset="0"/>
              </a:rPr>
              <a:t>lymph</a:t>
            </a:r>
            <a:r>
              <a:rPr lang="fr-FR" altLang="fr-FR" sz="17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fr-FR" altLang="fr-FR" sz="1700" dirty="0" err="1">
                <a:latin typeface="Comic Sans MS" pitchFamily="66" charset="0"/>
                <a:cs typeface="Times New Roman" pitchFamily="18" charset="0"/>
              </a:rPr>
              <a:t>node</a:t>
            </a:r>
            <a:r>
              <a:rPr lang="fr-FR" altLang="fr-FR" sz="17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fr-FR" altLang="fr-FR" sz="1700" dirty="0" err="1">
                <a:latin typeface="Comic Sans MS" pitchFamily="66" charset="0"/>
                <a:cs typeface="Times New Roman" pitchFamily="18" charset="0"/>
              </a:rPr>
              <a:t>metastases</a:t>
            </a:r>
            <a:endParaRPr lang="fr-FR" altLang="fr-FR" sz="1700" dirty="0">
              <a:latin typeface="Comic Sans MS" pitchFamily="66" charset="0"/>
              <a:cs typeface="Times New Roman" pitchFamily="18" charset="0"/>
            </a:endParaRPr>
          </a:p>
          <a:p>
            <a:pPr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1700" dirty="0">
              <a:latin typeface="Comic Sans MS" pitchFamily="66" charset="0"/>
              <a:cs typeface="Times New Roman" pitchFamily="18" charset="0"/>
            </a:endParaRPr>
          </a:p>
          <a:p>
            <a:pPr algn="just"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7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IV	  Distant </a:t>
            </a:r>
            <a:r>
              <a:rPr lang="fr-FR" altLang="fr-FR" sz="1700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metastases</a:t>
            </a:r>
            <a:r>
              <a:rPr lang="fr-FR" altLang="fr-FR" sz="17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FIGO 2009</a:t>
            </a:r>
          </a:p>
        </p:txBody>
      </p:sp>
      <p:sp>
        <p:nvSpPr>
          <p:cNvPr id="6" name="Espace réservé du numéro de diapositive 2"/>
          <p:cNvSpPr txBox="1">
            <a:spLocks/>
          </p:cNvSpPr>
          <p:nvPr/>
        </p:nvSpPr>
        <p:spPr>
          <a:xfrm>
            <a:off x="10334128" y="6381750"/>
            <a:ext cx="586408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8CF5B93-4BC8-C349-A33F-CE60137129A7}" type="slidenum">
              <a:rPr lang="fr-FR"/>
              <a:pPr>
                <a:defRPr/>
              </a:pPr>
              <a:t>54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0993777" y="274638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>
                <a:ln/>
                <a:solidFill>
                  <a:schemeClr val="accent3"/>
                </a:solidFill>
                <a:effectLst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9824183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3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1600201"/>
            <a:ext cx="9577064" cy="4525963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5560" y="332656"/>
            <a:ext cx="8229600" cy="1143000"/>
          </a:xfrm>
        </p:spPr>
        <p:txBody>
          <a:bodyPr/>
          <a:lstStyle/>
          <a:p>
            <a:pPr algn="ctr"/>
            <a:r>
              <a:rPr lang="fr-FR" altLang="fr-FR" b="1" dirty="0">
                <a:latin typeface="Comic Sans MS" pitchFamily="66" charset="0"/>
              </a:rPr>
              <a:t>FIGO et survie</a:t>
            </a:r>
          </a:p>
        </p:txBody>
      </p:sp>
      <p:sp>
        <p:nvSpPr>
          <p:cNvPr id="4" name="Espace réservé du numéro de diapositive 2"/>
          <p:cNvSpPr txBox="1">
            <a:spLocks/>
          </p:cNvSpPr>
          <p:nvPr/>
        </p:nvSpPr>
        <p:spPr>
          <a:xfrm>
            <a:off x="10081592" y="6381750"/>
            <a:ext cx="586408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8CF5B93-4BC8-C349-A33F-CE60137129A7}" type="slidenum">
              <a:rPr lang="fr-FR"/>
              <a:pPr>
                <a:defRPr/>
              </a:pPr>
              <a:t>55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0993777" y="274638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>
                <a:ln/>
                <a:solidFill>
                  <a:schemeClr val="accent3"/>
                </a:solidFill>
                <a:effectLst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2017321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850" y="18446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La patiente n’étant pas opérable, a bénéficié d’une chimiothérapie néo </a:t>
            </a:r>
            <a:r>
              <a:rPr lang="fr-FR" sz="2400" dirty="0" err="1">
                <a:solidFill>
                  <a:srgbClr val="FF0000"/>
                </a:solidFill>
              </a:rPr>
              <a:t>adjuvante</a:t>
            </a:r>
            <a:r>
              <a:rPr lang="fr-FR" sz="2400" dirty="0">
                <a:solidFill>
                  <a:srgbClr val="FF0000"/>
                </a:solidFill>
              </a:rPr>
              <a:t> pendant 2 mois. Le ca125 est passé de 1522 à 56.</a:t>
            </a:r>
            <a:br>
              <a:rPr lang="fr-FR" sz="2400" dirty="0">
                <a:solidFill>
                  <a:srgbClr val="FF0000"/>
                </a:solidFill>
              </a:rPr>
            </a:br>
            <a:r>
              <a:rPr lang="fr-FR" sz="2400" dirty="0">
                <a:solidFill>
                  <a:srgbClr val="FF0000"/>
                </a:solidFill>
              </a:rPr>
              <a:t>Que concluez vous ?</a:t>
            </a:r>
            <a:br>
              <a:rPr lang="fr-FR" sz="2400" dirty="0">
                <a:solidFill>
                  <a:srgbClr val="FF0000"/>
                </a:solidFill>
              </a:rPr>
            </a:br>
            <a:r>
              <a:rPr lang="fr-FR" sz="2400" dirty="0">
                <a:solidFill>
                  <a:srgbClr val="FF0000"/>
                </a:solidFill>
              </a:rPr>
              <a:t>Que faut il faire en plus pour cette dame?</a:t>
            </a:r>
          </a:p>
        </p:txBody>
      </p:sp>
      <p:sp>
        <p:nvSpPr>
          <p:cNvPr id="5" name="Espace réservé du numéro de diapositive 2"/>
          <p:cNvSpPr txBox="1">
            <a:spLocks/>
          </p:cNvSpPr>
          <p:nvPr/>
        </p:nvSpPr>
        <p:spPr>
          <a:xfrm>
            <a:off x="10081592" y="6381750"/>
            <a:ext cx="586408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8CF5B93-4BC8-C349-A33F-CE60137129A7}" type="slidenum">
              <a:rPr lang="fr-FR"/>
              <a:pPr>
                <a:defRPr/>
              </a:pPr>
              <a:t>56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40443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6" name="Text Box 8"/>
          <p:cNvSpPr txBox="1">
            <a:spLocks noChangeArrowheads="1"/>
          </p:cNvSpPr>
          <p:nvPr/>
        </p:nvSpPr>
        <p:spPr bwMode="auto">
          <a:xfrm>
            <a:off x="983432" y="1484784"/>
            <a:ext cx="10297144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/>
              <a:t>Réponse :</a:t>
            </a:r>
            <a:r>
              <a:rPr lang="fr-FR" sz="2000" dirty="0"/>
              <a:t> bonne réponse à la chimiothérapie mais il faut une confirmation de la réponse par imagerie et indication de ré-exploration chirurgicale pour chirurgie de </a:t>
            </a:r>
            <a:r>
              <a:rPr lang="fr-FR" sz="2000" dirty="0" err="1"/>
              <a:t>débulking</a:t>
            </a:r>
            <a:r>
              <a:rPr lang="fr-FR" sz="2000" dirty="0"/>
              <a:t> complet.</a:t>
            </a:r>
          </a:p>
          <a:p>
            <a:pPr marL="714375" indent="-714375">
              <a:spcBef>
                <a:spcPct val="50000"/>
              </a:spcBef>
            </a:pPr>
            <a:r>
              <a:rPr lang="fr-FR" sz="2000" dirty="0"/>
              <a:t>Suite : La patiente est opérée, résection CC0 après chirurgie radicale et curages ganglionnaires pelvien et lombo aortique,</a:t>
            </a:r>
          </a:p>
          <a:p>
            <a:pPr marL="714375" indent="-714375">
              <a:spcBef>
                <a:spcPct val="50000"/>
              </a:spcBef>
            </a:pPr>
            <a:r>
              <a:rPr lang="fr-FR" sz="2000" dirty="0"/>
              <a:t>            En post opératoire elle bénéficie de 3 cures de chimiothérapie complémentaires associée à un anticorps anti angiogénique le </a:t>
            </a:r>
            <a:r>
              <a:rPr lang="fr-FR" sz="2000" dirty="0" err="1"/>
              <a:t>bevacizumab</a:t>
            </a:r>
            <a:r>
              <a:rPr lang="fr-FR" sz="2000" dirty="0"/>
              <a:t> pour une durée totale de 15 mois </a:t>
            </a:r>
          </a:p>
          <a:p>
            <a:pPr marL="714375" indent="-714375">
              <a:spcBef>
                <a:spcPct val="50000"/>
              </a:spcBef>
            </a:pPr>
            <a:r>
              <a:rPr lang="fr-FR" sz="2000" dirty="0"/>
              <a:t>            A la fin du traitement de chimiothérapie, le ca125 est normalisé (&lt; 25) et le scanner TAP est normal.</a:t>
            </a:r>
          </a:p>
          <a:p>
            <a:pPr marL="714375" indent="-714375">
              <a:spcBef>
                <a:spcPct val="50000"/>
              </a:spcBef>
            </a:pPr>
            <a:r>
              <a:rPr lang="fr-FR" sz="2000" dirty="0"/>
              <a:t>	Une recherche de mutation tumorale du gène BRCA et un test HRD ont été fait et retrouvés négatif </a:t>
            </a:r>
          </a:p>
          <a:p>
            <a:pPr marL="714375" indent="-714375">
              <a:spcBef>
                <a:spcPct val="50000"/>
              </a:spcBef>
            </a:pPr>
            <a:r>
              <a:rPr lang="fr-FR" sz="2000" dirty="0"/>
              <a:t>           </a:t>
            </a:r>
            <a:r>
              <a:rPr lang="fr-FR" sz="2000" dirty="0">
                <a:sym typeface="Wingdings" panose="05000000000000000000" pitchFamily="2" charset="2"/>
              </a:rPr>
              <a:t> </a:t>
            </a:r>
            <a:r>
              <a:rPr lang="fr-FR" sz="2000" dirty="0"/>
              <a:t>Une surveillance biologique est mise en place tous les 4 mois la première année puis tous les 6 mois.</a:t>
            </a:r>
          </a:p>
        </p:txBody>
      </p:sp>
      <p:sp>
        <p:nvSpPr>
          <p:cNvPr id="5" name="Espace réservé du numéro de diapositive 2"/>
          <p:cNvSpPr txBox="1">
            <a:spLocks/>
          </p:cNvSpPr>
          <p:nvPr/>
        </p:nvSpPr>
        <p:spPr>
          <a:xfrm>
            <a:off x="10081592" y="6381750"/>
            <a:ext cx="586408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8CF5B93-4BC8-C349-A33F-CE60137129A7}" type="slidenum">
              <a:rPr lang="fr-FR"/>
              <a:pPr>
                <a:defRPr/>
              </a:pPr>
              <a:t>57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23651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260648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/>
              <a:t>Caractéristiques pronostiques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1544" y="1484784"/>
            <a:ext cx="9361040" cy="396044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2800" dirty="0"/>
              <a:t>Cliniques:</a:t>
            </a:r>
          </a:p>
          <a:p>
            <a:pPr lvl="1">
              <a:lnSpc>
                <a:spcPct val="80000"/>
              </a:lnSpc>
            </a:pPr>
            <a:r>
              <a:rPr lang="fr-FR" sz="2000" dirty="0"/>
              <a:t>Propres au patient PS, sexe, </a:t>
            </a:r>
            <a:r>
              <a:rPr lang="fr-FR" sz="2000" dirty="0" err="1"/>
              <a:t>age</a:t>
            </a:r>
            <a:r>
              <a:rPr lang="fr-FR" sz="2000" dirty="0"/>
              <a:t>,  statut hormonal, perte de poids, comorbidités…</a:t>
            </a:r>
          </a:p>
          <a:p>
            <a:pPr lvl="1">
              <a:lnSpc>
                <a:spcPct val="80000"/>
              </a:lnSpc>
            </a:pPr>
            <a:r>
              <a:rPr lang="fr-FR" sz="2000" dirty="0"/>
              <a:t>Propres au retentissement du cancer:</a:t>
            </a:r>
          </a:p>
          <a:p>
            <a:pPr lvl="2">
              <a:lnSpc>
                <a:spcPct val="80000"/>
              </a:lnSpc>
            </a:pPr>
            <a:r>
              <a:rPr lang="fr-FR" sz="1600" dirty="0"/>
              <a:t>Métastases</a:t>
            </a:r>
          </a:p>
          <a:p>
            <a:pPr lvl="2">
              <a:lnSpc>
                <a:spcPct val="80000"/>
              </a:lnSpc>
            </a:pPr>
            <a:r>
              <a:rPr lang="fr-FR" sz="1600" dirty="0"/>
              <a:t>Complications </a:t>
            </a:r>
          </a:p>
          <a:p>
            <a:pPr>
              <a:lnSpc>
                <a:spcPct val="90000"/>
              </a:lnSpc>
            </a:pPr>
            <a:r>
              <a:rPr lang="fr-FR" sz="2800" dirty="0"/>
              <a:t>Biologiques</a:t>
            </a:r>
          </a:p>
          <a:p>
            <a:pPr lvl="1">
              <a:lnSpc>
                <a:spcPct val="90000"/>
              </a:lnSpc>
            </a:pPr>
            <a:r>
              <a:rPr lang="fr-FR" sz="2000" dirty="0"/>
              <a:t>Dosage sanguin inflammation, malnutrition….</a:t>
            </a:r>
          </a:p>
          <a:p>
            <a:pPr lvl="1">
              <a:lnSpc>
                <a:spcPct val="90000"/>
              </a:lnSpc>
            </a:pPr>
            <a:r>
              <a:rPr lang="fr-FR" sz="2000" dirty="0"/>
              <a:t>Dosages sériques des marqueurs tumoraux (rarement),</a:t>
            </a:r>
          </a:p>
          <a:p>
            <a:pPr>
              <a:lnSpc>
                <a:spcPct val="80000"/>
              </a:lnSpc>
            </a:pPr>
            <a:r>
              <a:rPr lang="fr-FR" sz="2800" dirty="0"/>
              <a:t>Moléculaires </a:t>
            </a:r>
          </a:p>
          <a:p>
            <a:pPr lvl="1">
              <a:lnSpc>
                <a:spcPct val="80000"/>
              </a:lnSpc>
            </a:pPr>
            <a:r>
              <a:rPr lang="fr-FR" sz="2000" dirty="0"/>
              <a:t>Expression récepteurs hormonaux dans le cancer du sein (récepteurs </a:t>
            </a:r>
            <a:r>
              <a:rPr lang="fr-FR" sz="2000" dirty="0" err="1"/>
              <a:t>oestrogène</a:t>
            </a:r>
            <a:r>
              <a:rPr lang="fr-FR" sz="2000" dirty="0"/>
              <a:t> et progestérone),</a:t>
            </a:r>
          </a:p>
          <a:p>
            <a:pPr lvl="1">
              <a:lnSpc>
                <a:spcPct val="80000"/>
              </a:lnSpc>
            </a:pPr>
            <a:r>
              <a:rPr lang="fr-FR" sz="2000" dirty="0"/>
              <a:t>HER2</a:t>
            </a:r>
          </a:p>
          <a:p>
            <a:pPr lvl="1">
              <a:lnSpc>
                <a:spcPct val="80000"/>
              </a:lnSpc>
            </a:pPr>
            <a:r>
              <a:rPr lang="fr-FR" sz="2000" dirty="0"/>
              <a:t>BRCA, HRD</a:t>
            </a:r>
          </a:p>
          <a:p>
            <a:pPr lvl="1">
              <a:lnSpc>
                <a:spcPct val="90000"/>
              </a:lnSpc>
            </a:pPr>
            <a:r>
              <a:rPr lang="fr-FR" sz="1800" dirty="0"/>
              <a:t>KRAS</a:t>
            </a:r>
            <a:endParaRPr lang="fr-FR" sz="1600" dirty="0"/>
          </a:p>
          <a:p>
            <a:pPr>
              <a:lnSpc>
                <a:spcPct val="90000"/>
              </a:lnSpc>
              <a:buFontTx/>
              <a:buNone/>
            </a:pPr>
            <a:endParaRPr lang="fr-FR" sz="2800" dirty="0"/>
          </a:p>
          <a:p>
            <a:pPr marL="0" indent="0">
              <a:lnSpc>
                <a:spcPct val="90000"/>
              </a:lnSpc>
              <a:buNone/>
            </a:pPr>
            <a:endParaRPr lang="fr-FR" sz="2800" dirty="0"/>
          </a:p>
          <a:p>
            <a:pPr lvl="1">
              <a:lnSpc>
                <a:spcPct val="80000"/>
              </a:lnSpc>
            </a:pPr>
            <a:endParaRPr lang="fr-FR" sz="2000" dirty="0"/>
          </a:p>
          <a:p>
            <a:pPr lvl="1">
              <a:lnSpc>
                <a:spcPct val="80000"/>
              </a:lnSpc>
            </a:pPr>
            <a:endParaRPr lang="fr-FR" sz="2000" dirty="0"/>
          </a:p>
        </p:txBody>
      </p:sp>
      <p:sp>
        <p:nvSpPr>
          <p:cNvPr id="6" name="Espace réservé du numéro de diapositive 2"/>
          <p:cNvSpPr txBox="1">
            <a:spLocks/>
          </p:cNvSpPr>
          <p:nvPr/>
        </p:nvSpPr>
        <p:spPr>
          <a:xfrm>
            <a:off x="10081592" y="6381750"/>
            <a:ext cx="586408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8CF5B93-4BC8-C349-A33F-CE60137129A7}" type="slidenum">
              <a:rPr lang="fr-FR"/>
              <a:pPr>
                <a:defRPr/>
              </a:pPr>
              <a:t>58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0977747" y="274638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>
                <a:ln/>
                <a:solidFill>
                  <a:schemeClr val="accent3"/>
                </a:solidFill>
                <a:effectLst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49520378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sz="4000" dirty="0" err="1"/>
              <a:t>Caracteristiques</a:t>
            </a:r>
            <a:r>
              <a:rPr lang="fr-FR" sz="4000" dirty="0"/>
              <a:t> </a:t>
            </a:r>
            <a:r>
              <a:rPr lang="fr-FR" sz="4000" dirty="0" err="1"/>
              <a:t>anatomo</a:t>
            </a:r>
            <a:r>
              <a:rPr lang="fr-FR" sz="4000" dirty="0"/>
              <a:t> pathologiques 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1544" y="1772817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2000" dirty="0"/>
              <a:t>Type histologique (séminome du testicule de meilleur pronostic qu</a:t>
            </a:r>
            <a:r>
              <a:rPr lang="fr-FR" sz="2000" dirty="0">
                <a:latin typeface="Arial"/>
              </a:rPr>
              <a:t>’</a:t>
            </a:r>
            <a:r>
              <a:rPr lang="fr-FR" sz="2000" dirty="0"/>
              <a:t>une tumeur épithéliale),</a:t>
            </a:r>
          </a:p>
          <a:p>
            <a:pPr>
              <a:lnSpc>
                <a:spcPct val="80000"/>
              </a:lnSpc>
              <a:buFontTx/>
              <a:buNone/>
            </a:pPr>
            <a:endParaRPr lang="fr-FR" sz="2000" dirty="0"/>
          </a:p>
          <a:p>
            <a:pPr>
              <a:lnSpc>
                <a:spcPct val="80000"/>
              </a:lnSpc>
            </a:pPr>
            <a:r>
              <a:rPr lang="fr-FR" sz="2000" dirty="0"/>
              <a:t>Degré de différenciation (le caractère d'indifférenciation aggrave le pronostic),</a:t>
            </a:r>
          </a:p>
          <a:p>
            <a:pPr>
              <a:lnSpc>
                <a:spcPct val="80000"/>
              </a:lnSpc>
              <a:buFontTx/>
              <a:buNone/>
            </a:pPr>
            <a:endParaRPr lang="fr-FR" sz="2000" dirty="0"/>
          </a:p>
          <a:p>
            <a:pPr>
              <a:lnSpc>
                <a:spcPct val="80000"/>
              </a:lnSpc>
            </a:pPr>
            <a:r>
              <a:rPr lang="fr-FR" sz="2000" dirty="0"/>
              <a:t>Grade histologique  : SBR et cancer du sein; </a:t>
            </a:r>
            <a:r>
              <a:rPr lang="fr-FR" sz="2000" dirty="0" err="1"/>
              <a:t>Gleason</a:t>
            </a:r>
            <a:r>
              <a:rPr lang="fr-FR" sz="2000" dirty="0"/>
              <a:t> et cancer de la prostate; </a:t>
            </a:r>
            <a:r>
              <a:rPr lang="fr-FR" sz="2000" dirty="0" err="1"/>
              <a:t>Sylverberg</a:t>
            </a:r>
            <a:r>
              <a:rPr lang="fr-FR" sz="2000" dirty="0"/>
              <a:t> / WHO et Cancer Ovaire etc…</a:t>
            </a:r>
          </a:p>
          <a:p>
            <a:pPr>
              <a:lnSpc>
                <a:spcPct val="80000"/>
              </a:lnSpc>
            </a:pPr>
            <a:endParaRPr lang="fr-FR" sz="2000" dirty="0"/>
          </a:p>
          <a:p>
            <a:pPr>
              <a:lnSpc>
                <a:spcPct val="80000"/>
              </a:lnSpc>
            </a:pPr>
            <a:r>
              <a:rPr lang="fr-FR" sz="2000" dirty="0"/>
              <a:t> Emboles lymphatiques ou </a:t>
            </a:r>
            <a:r>
              <a:rPr lang="fr-FR" sz="2000" dirty="0" err="1"/>
              <a:t>perinerveux</a:t>
            </a:r>
            <a:r>
              <a:rPr lang="fr-FR" sz="2000" dirty="0"/>
              <a:t>.</a:t>
            </a:r>
          </a:p>
          <a:p>
            <a:pPr marL="0" indent="0">
              <a:lnSpc>
                <a:spcPct val="80000"/>
              </a:lnSpc>
              <a:buNone/>
            </a:pPr>
            <a:endParaRPr lang="fr-FR" sz="2000" dirty="0"/>
          </a:p>
          <a:p>
            <a:pPr>
              <a:lnSpc>
                <a:spcPct val="80000"/>
              </a:lnSpc>
            </a:pPr>
            <a:r>
              <a:rPr lang="fr-FR" sz="2000" dirty="0"/>
              <a:t>Envahissement vasculaire (extension de la veine rénale dans le cancer du rein).</a:t>
            </a:r>
          </a:p>
          <a:p>
            <a:pPr>
              <a:lnSpc>
                <a:spcPct val="80000"/>
              </a:lnSpc>
            </a:pPr>
            <a:endParaRPr lang="fr-FR" sz="2000" dirty="0"/>
          </a:p>
          <a:p>
            <a:pPr>
              <a:lnSpc>
                <a:spcPct val="80000"/>
              </a:lnSpc>
            </a:pPr>
            <a:r>
              <a:rPr lang="fr-FR" sz="2000" b="1" dirty="0">
                <a:solidFill>
                  <a:schemeClr val="accent6"/>
                </a:solidFill>
              </a:rPr>
              <a:t>Signature moléculaire…. </a:t>
            </a:r>
          </a:p>
          <a:p>
            <a:pPr>
              <a:lnSpc>
                <a:spcPct val="80000"/>
              </a:lnSpc>
            </a:pPr>
            <a:endParaRPr lang="fr-FR" sz="2000" dirty="0"/>
          </a:p>
        </p:txBody>
      </p:sp>
      <p:sp>
        <p:nvSpPr>
          <p:cNvPr id="6" name="Espace réservé du numéro de diapositive 2"/>
          <p:cNvSpPr txBox="1">
            <a:spLocks/>
          </p:cNvSpPr>
          <p:nvPr/>
        </p:nvSpPr>
        <p:spPr>
          <a:xfrm>
            <a:off x="10081592" y="6381750"/>
            <a:ext cx="586408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8CF5B93-4BC8-C349-A33F-CE60137129A7}" type="slidenum">
              <a:rPr lang="fr-FR"/>
              <a:pPr>
                <a:defRPr/>
              </a:pPr>
              <a:t>59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0634705" y="274638"/>
            <a:ext cx="1290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>
                <a:ln/>
                <a:solidFill>
                  <a:schemeClr val="accent3"/>
                </a:solidFill>
                <a:effectLst/>
              </a:rPr>
              <a:t>A/B</a:t>
            </a:r>
          </a:p>
        </p:txBody>
      </p:sp>
    </p:spTree>
    <p:extLst>
      <p:ext uri="{BB962C8B-B14F-4D97-AF65-F5344CB8AC3E}">
        <p14:creationId xmlns:p14="http://schemas.microsoft.com/office/powerpoint/2010/main" val="242056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90" name="Rectangle 6"/>
          <p:cNvSpPr>
            <a:spLocks noGrp="1" noChangeArrowheads="1"/>
          </p:cNvSpPr>
          <p:nvPr>
            <p:ph type="title"/>
          </p:nvPr>
        </p:nvSpPr>
        <p:spPr>
          <a:xfrm>
            <a:off x="1992313" y="2492375"/>
            <a:ext cx="8229600" cy="1143000"/>
          </a:xfrm>
        </p:spPr>
        <p:txBody>
          <a:bodyPr/>
          <a:lstStyle/>
          <a:p>
            <a:r>
              <a:rPr lang="fr-FR" sz="3600" b="1" dirty="0"/>
              <a:t>I) signes d'appel</a:t>
            </a:r>
          </a:p>
        </p:txBody>
      </p:sp>
      <p:sp>
        <p:nvSpPr>
          <p:cNvPr id="3" name="Espace réservé du numéro de diapositive 2"/>
          <p:cNvSpPr txBox="1">
            <a:spLocks/>
          </p:cNvSpPr>
          <p:nvPr/>
        </p:nvSpPr>
        <p:spPr>
          <a:xfrm>
            <a:off x="10081592" y="6381750"/>
            <a:ext cx="586408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8CF5B93-4BC8-C349-A33F-CE60137129A7}" type="slidenum">
              <a:rPr lang="fr-FR"/>
              <a:pPr>
                <a:defRPr/>
              </a:pPr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086479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850" y="18446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Retour cas clinique : 12 mois après la fin du traitement, la patiente va bien n’a aucun symptôme mais le ca125 est passé de 15 à 70.</a:t>
            </a:r>
            <a:br>
              <a:rPr lang="fr-FR" sz="2400" dirty="0">
                <a:solidFill>
                  <a:srgbClr val="FF0000"/>
                </a:solidFill>
              </a:rPr>
            </a:br>
            <a:r>
              <a:rPr lang="fr-FR" sz="2400" dirty="0">
                <a:solidFill>
                  <a:srgbClr val="FF0000"/>
                </a:solidFill>
              </a:rPr>
              <a:t>Que faites vous?</a:t>
            </a:r>
          </a:p>
        </p:txBody>
      </p:sp>
      <p:sp>
        <p:nvSpPr>
          <p:cNvPr id="5" name="Espace réservé du numéro de diapositive 2"/>
          <p:cNvSpPr txBox="1">
            <a:spLocks/>
          </p:cNvSpPr>
          <p:nvPr/>
        </p:nvSpPr>
        <p:spPr>
          <a:xfrm>
            <a:off x="10081592" y="6381750"/>
            <a:ext cx="586408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8CF5B93-4BC8-C349-A33F-CE60137129A7}" type="slidenum">
              <a:rPr lang="fr-FR"/>
              <a:pPr>
                <a:defRPr/>
              </a:pPr>
              <a:t>60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329964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6" name="Text Box 8"/>
          <p:cNvSpPr txBox="1">
            <a:spLocks noChangeArrowheads="1"/>
          </p:cNvSpPr>
          <p:nvPr/>
        </p:nvSpPr>
        <p:spPr bwMode="auto">
          <a:xfrm>
            <a:off x="1992314" y="1341438"/>
            <a:ext cx="77041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/>
              <a:t>Réponse :</a:t>
            </a:r>
            <a:r>
              <a:rPr lang="fr-FR" sz="2000" dirty="0"/>
              <a:t> indication de contrôle du ca125 un mois plus tard.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9" y="1786123"/>
            <a:ext cx="2448271" cy="473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07568" y="19888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>
                <a:solidFill>
                  <a:srgbClr val="FF0000"/>
                </a:solidFill>
              </a:rPr>
              <a:t>Celui-ci est à 154, que faites vous?</a:t>
            </a:r>
          </a:p>
        </p:txBody>
      </p:sp>
      <p:sp>
        <p:nvSpPr>
          <p:cNvPr id="6" name="Rectangle 5"/>
          <p:cNvSpPr/>
          <p:nvPr/>
        </p:nvSpPr>
        <p:spPr>
          <a:xfrm>
            <a:off x="2279577" y="2708920"/>
            <a:ext cx="2998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/>
              <a:t>Réponse</a:t>
            </a:r>
            <a:r>
              <a:rPr lang="fr-FR" dirty="0">
                <a:solidFill>
                  <a:srgbClr val="FF0000"/>
                </a:solidFill>
              </a:rPr>
              <a:t> : </a:t>
            </a:r>
            <a:r>
              <a:rPr lang="fr-FR" dirty="0"/>
              <a:t>scanner TAP ou PET</a:t>
            </a:r>
          </a:p>
        </p:txBody>
      </p:sp>
      <p:sp>
        <p:nvSpPr>
          <p:cNvPr id="8" name="Espace réservé du numéro de diapositive 2"/>
          <p:cNvSpPr txBox="1">
            <a:spLocks/>
          </p:cNvSpPr>
          <p:nvPr/>
        </p:nvSpPr>
        <p:spPr>
          <a:xfrm>
            <a:off x="10081592" y="6381750"/>
            <a:ext cx="586408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8CF5B93-4BC8-C349-A33F-CE60137129A7}" type="slidenum">
              <a:rPr lang="fr-FR"/>
              <a:pPr>
                <a:defRPr/>
              </a:pPr>
              <a:t>61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349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 idx="4294967295"/>
          </p:nvPr>
        </p:nvSpPr>
        <p:spPr>
          <a:xfrm>
            <a:off x="2351584" y="116632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fr-FR" sz="3600" dirty="0">
                <a:solidFill>
                  <a:schemeClr val="accent6"/>
                </a:solidFill>
              </a:rPr>
              <a:t>A RETENIR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4294967295"/>
          </p:nvPr>
        </p:nvSpPr>
        <p:spPr>
          <a:xfrm>
            <a:off x="1919288" y="1037723"/>
            <a:ext cx="8425184" cy="4983566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dirty="0"/>
              <a:t>Un cancer peut être suspecte de manière fortuite, en raison d’un signe clinique évocateur ou lors d’un examen de dépistage.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Le diagnostic des cancers est anatomo-pathologique.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La phase diagnostique cherche a évaluer le retentissement du cancer sur le plan locorégional </a:t>
            </a:r>
            <a:r>
              <a:rPr lang="en-US" dirty="0"/>
              <a:t>et a distance.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Le bilan d’extension doit être adapte au type de la tumeur primitive, et affine en fonction du stade, les stratégies thérapeutiques pouvant différer en fonction du caractère localise ou métastatique </a:t>
            </a:r>
            <a:r>
              <a:rPr lang="en-US" dirty="0"/>
              <a:t>de la </a:t>
            </a:r>
            <a:r>
              <a:rPr lang="en-US" dirty="0" err="1"/>
              <a:t>tumeur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Dans le cas ou un traitement est envisage, un bilan </a:t>
            </a:r>
            <a:r>
              <a:rPr lang="fr-FR" dirty="0" err="1"/>
              <a:t>pre</a:t>
            </a:r>
            <a:r>
              <a:rPr lang="fr-FR" dirty="0"/>
              <a:t>-thérapeutique doit </a:t>
            </a:r>
            <a:r>
              <a:rPr lang="fr-FR" dirty="0" err="1"/>
              <a:t>etre</a:t>
            </a:r>
            <a:r>
              <a:rPr lang="fr-FR" dirty="0"/>
              <a:t> envisage.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Le pronostic est évalué par de multiples critères : cliniques, classification TNM, </a:t>
            </a:r>
            <a:r>
              <a:rPr lang="fr-FR" dirty="0" err="1"/>
              <a:t>stadification</a:t>
            </a:r>
            <a:r>
              <a:rPr lang="fr-FR" dirty="0"/>
              <a:t>, </a:t>
            </a:r>
            <a:r>
              <a:rPr lang="en-US" dirty="0" err="1"/>
              <a:t>anatomo-pathologiques</a:t>
            </a:r>
            <a:r>
              <a:rPr lang="en-US" dirty="0"/>
              <a:t> et </a:t>
            </a:r>
            <a:r>
              <a:rPr lang="en-US" dirty="0" err="1"/>
              <a:t>moléculaires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La stratégie thérapeutique dépend intimement de l’évaluation pronostique.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1919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>
            <a:off x="3935760" y="6093296"/>
            <a:ext cx="6408712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V="1">
            <a:off x="10344472" y="908720"/>
            <a:ext cx="0" cy="5184576"/>
          </a:xfrm>
          <a:prstGeom prst="line">
            <a:avLst/>
          </a:prstGeom>
          <a:ln w="19050">
            <a:gradFill>
              <a:gsLst>
                <a:gs pos="0">
                  <a:schemeClr val="accent6"/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1919288" y="836712"/>
            <a:ext cx="248" cy="5112568"/>
          </a:xfrm>
          <a:prstGeom prst="line">
            <a:avLst/>
          </a:prstGeom>
          <a:ln w="19050">
            <a:gradFill>
              <a:gsLst>
                <a:gs pos="0">
                  <a:schemeClr val="accent6"/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D:\Donnée 2\Monique\Appels à projets 2012-2013\Diaporama LYON EST\a-retenir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596" y="329687"/>
            <a:ext cx="385981" cy="37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space réservé du numéro de diapositive 2"/>
          <p:cNvSpPr txBox="1">
            <a:spLocks/>
          </p:cNvSpPr>
          <p:nvPr/>
        </p:nvSpPr>
        <p:spPr>
          <a:xfrm>
            <a:off x="10081592" y="6381750"/>
            <a:ext cx="586408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8CF5B93-4BC8-C349-A33F-CE60137129A7}" type="slidenum">
              <a:rPr lang="fr-FR"/>
              <a:pPr>
                <a:defRPr/>
              </a:pPr>
              <a:t>62</a:t>
            </a:fld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10977747" y="274638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>
                <a:ln/>
                <a:solidFill>
                  <a:schemeClr val="accent3"/>
                </a:solidFill>
                <a:effectLst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93705658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1826840" y="116632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REFERENCES</a:t>
            </a:r>
            <a:r>
              <a:rPr lang="fr-F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4294967295"/>
          </p:nvPr>
        </p:nvSpPr>
        <p:spPr>
          <a:xfrm>
            <a:off x="1271464" y="1484784"/>
            <a:ext cx="10081120" cy="4104456"/>
          </a:xfrm>
          <a:prstGeom prst="rect">
            <a:avLst/>
          </a:prstGeom>
        </p:spPr>
        <p:txBody>
          <a:bodyPr/>
          <a:lstStyle/>
          <a:p>
            <a:pPr>
              <a:buClr>
                <a:schemeClr val="accent6"/>
              </a:buClr>
              <a:buFont typeface="Courier New" pitchFamily="49" charset="0"/>
              <a:buChar char="o"/>
            </a:pPr>
            <a:r>
              <a:rPr lang="fr-FR" sz="2800" dirty="0"/>
              <a:t>Classification TNM des cancers</a:t>
            </a:r>
          </a:p>
          <a:p>
            <a:pPr>
              <a:buClr>
                <a:schemeClr val="accent6"/>
              </a:buClr>
              <a:buFont typeface="Courier New" pitchFamily="49" charset="0"/>
              <a:buChar char="o"/>
            </a:pPr>
            <a:r>
              <a:rPr lang="fr-FR" sz="2800" dirty="0"/>
              <a:t>Stade FIGO</a:t>
            </a:r>
          </a:p>
          <a:p>
            <a:pPr>
              <a:buClr>
                <a:schemeClr val="accent6"/>
              </a:buClr>
              <a:buFont typeface="Courier New" pitchFamily="49" charset="0"/>
              <a:buChar char="o"/>
            </a:pPr>
            <a:r>
              <a:rPr lang="fr-FR" sz="2800" dirty="0"/>
              <a:t>Recommandations de Saint Paul de Vence</a:t>
            </a:r>
          </a:p>
          <a:p>
            <a:pPr lvl="1">
              <a:buClr>
                <a:schemeClr val="accent6"/>
              </a:buClr>
              <a:buFont typeface="Courier New" pitchFamily="49" charset="0"/>
              <a:buChar char="o"/>
            </a:pPr>
            <a:r>
              <a:rPr lang="fr-FR" sz="2400" dirty="0"/>
              <a:t>Surveillance et diagnostic des cancers de ovaire</a:t>
            </a:r>
          </a:p>
          <a:p>
            <a:pPr>
              <a:buClr>
                <a:schemeClr val="accent6"/>
              </a:buClr>
              <a:buFont typeface="Courier New" pitchFamily="49" charset="0"/>
              <a:buChar char="o"/>
            </a:pPr>
            <a:r>
              <a:rPr lang="fr-FR" sz="2800" dirty="0"/>
              <a:t>Diagnostic des cancers (collège de Cancérologie, </a:t>
            </a:r>
            <a:r>
              <a:rPr lang="fr-FR" sz="2800" dirty="0" err="1"/>
              <a:t>Eds</a:t>
            </a:r>
            <a:r>
              <a:rPr lang="fr-FR" sz="2800" dirty="0"/>
              <a:t> CNEC, Pr </a:t>
            </a:r>
            <a:r>
              <a:rPr lang="fr-FR" sz="2800" dirty="0" err="1"/>
              <a:t>Tredaniel</a:t>
            </a:r>
            <a:r>
              <a:rPr lang="fr-FR" sz="2800" dirty="0"/>
              <a:t>)</a:t>
            </a:r>
          </a:p>
          <a:p>
            <a:pPr>
              <a:buClr>
                <a:schemeClr val="accent6"/>
              </a:buClr>
              <a:buFont typeface="Courier New" pitchFamily="49" charset="0"/>
              <a:buChar char="o"/>
            </a:pPr>
            <a:r>
              <a:rPr lang="fr-FR" sz="2800" dirty="0"/>
              <a:t>Syndromes para néoplasiques endocriniens: diagnostic et prise en charge (Hernan </a:t>
            </a:r>
            <a:r>
              <a:rPr lang="fr-FR" sz="2800" dirty="0" err="1"/>
              <a:t>Valdes</a:t>
            </a:r>
            <a:r>
              <a:rPr lang="fr-FR" sz="2800" dirty="0"/>
              <a:t> Socin, Revue Médicale Suisse)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1919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ous-titre 2"/>
          <p:cNvSpPr txBox="1">
            <a:spLocks/>
          </p:cNvSpPr>
          <p:nvPr/>
        </p:nvSpPr>
        <p:spPr>
          <a:xfrm>
            <a:off x="9912424" y="0"/>
            <a:ext cx="755576" cy="332656"/>
          </a:xfrm>
          <a:prstGeom prst="rect">
            <a:avLst/>
          </a:prstGeom>
        </p:spPr>
        <p:txBody>
          <a:bodyPr/>
          <a:lstStyle/>
          <a:p>
            <a:pPr algn="r">
              <a:spcBef>
                <a:spcPct val="20000"/>
              </a:spcBef>
              <a:defRPr/>
            </a:pPr>
            <a:endParaRPr lang="fr-FR" b="1" dirty="0">
              <a:solidFill>
                <a:schemeClr val="accent6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fr-FR" sz="1400" b="1" dirty="0">
              <a:solidFill>
                <a:schemeClr val="accent6"/>
              </a:solidFill>
            </a:endParaRPr>
          </a:p>
        </p:txBody>
      </p:sp>
      <p:sp>
        <p:nvSpPr>
          <p:cNvPr id="9" name="Espace réservé du numéro de diapositive 2"/>
          <p:cNvSpPr txBox="1">
            <a:spLocks/>
          </p:cNvSpPr>
          <p:nvPr/>
        </p:nvSpPr>
        <p:spPr>
          <a:xfrm>
            <a:off x="10272464" y="6381750"/>
            <a:ext cx="586408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8CF5B93-4BC8-C349-A33F-CE60137129A7}" type="slidenum">
              <a:rPr lang="fr-FR"/>
              <a:pPr>
                <a:defRPr/>
              </a:pPr>
              <a:t>63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6140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4583832" y="1700808"/>
            <a:ext cx="3096344" cy="792088"/>
          </a:xfrm>
        </p:spPr>
        <p:txBody>
          <a:bodyPr>
            <a:normAutofit fontScale="90000"/>
          </a:bodyPr>
          <a:lstStyle/>
          <a:p>
            <a:pPr algn="l"/>
            <a:r>
              <a:rPr lang="fr-FR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 questions</a:t>
            </a: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4583832" y="4071938"/>
            <a:ext cx="2592288" cy="941239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400" b="1" dirty="0">
                <a:solidFill>
                  <a:schemeClr val="accent6"/>
                </a:solidFill>
              </a:rPr>
              <a:t>UE 19 - Oncologie</a:t>
            </a:r>
            <a:br>
              <a:rPr lang="fr-FR" sz="2400" b="1" dirty="0">
                <a:solidFill>
                  <a:schemeClr val="accent6"/>
                </a:solidFill>
              </a:rPr>
            </a:br>
            <a:r>
              <a:rPr lang="fr-FR" sz="2000" b="1" dirty="0">
                <a:solidFill>
                  <a:schemeClr val="accent6"/>
                </a:solidFill>
              </a:rPr>
              <a:t>09</a:t>
            </a:r>
            <a:r>
              <a:rPr lang="fr-FR" sz="2000" dirty="0"/>
              <a:t>/09/2025</a:t>
            </a:r>
            <a:endParaRPr lang="fr-FR" sz="2000" b="1" dirty="0">
              <a:solidFill>
                <a:schemeClr val="accent6"/>
              </a:solidFill>
            </a:endParaRPr>
          </a:p>
          <a:p>
            <a:pPr marL="0" indent="0" algn="r">
              <a:buNone/>
            </a:pPr>
            <a:r>
              <a:rPr lang="fr-FR" sz="1400" b="1" dirty="0">
                <a:solidFill>
                  <a:schemeClr val="accent6"/>
                </a:solidFill>
              </a:rPr>
              <a:t> </a:t>
            </a:r>
          </a:p>
          <a:p>
            <a:endParaRPr lang="fr-FR" sz="1400" b="1" dirty="0">
              <a:solidFill>
                <a:schemeClr val="accent6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351584" y="2636912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Prof.  Isabelle </a:t>
            </a:r>
            <a:r>
              <a:rPr lang="fr-FR" sz="3200" dirty="0" err="1"/>
              <a:t>Ray-Coquard</a:t>
            </a:r>
            <a:endParaRPr lang="fr-FR" sz="3200" dirty="0"/>
          </a:p>
          <a:p>
            <a:pPr algn="ctr"/>
            <a:r>
              <a:rPr lang="fr-FR" sz="3200" dirty="0"/>
              <a:t>isabelle.ray-coquard@lyon.unicancer.fr</a:t>
            </a:r>
          </a:p>
        </p:txBody>
      </p:sp>
      <p:sp>
        <p:nvSpPr>
          <p:cNvPr id="5" name="Espace réservé du numéro de diapositive 2"/>
          <p:cNvSpPr txBox="1">
            <a:spLocks/>
          </p:cNvSpPr>
          <p:nvPr/>
        </p:nvSpPr>
        <p:spPr>
          <a:xfrm>
            <a:off x="10081592" y="6381750"/>
            <a:ext cx="586408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8CF5B93-4BC8-C349-A33F-CE60137129A7}" type="slidenum">
              <a:rPr lang="fr-FR"/>
              <a:pPr>
                <a:defRPr/>
              </a:pPr>
              <a:t>64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7568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diagnostic de cancer </a:t>
            </a:r>
            <a:endParaRPr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/>
              <a:t>Se fait dans le cadre d’un </a:t>
            </a:r>
            <a:r>
              <a:rPr lang="fr-FR" u="sng" dirty="0"/>
              <a:t>dépistage</a:t>
            </a:r>
            <a:r>
              <a:rPr lang="fr-FR" dirty="0"/>
              <a:t> organisé, de manière </a:t>
            </a:r>
            <a:r>
              <a:rPr lang="fr-FR" u="sng" dirty="0"/>
              <a:t>fortuite</a:t>
            </a:r>
            <a:r>
              <a:rPr lang="fr-FR" dirty="0"/>
              <a:t> ou dans le cadre d’une </a:t>
            </a:r>
            <a:r>
              <a:rPr lang="fr-FR" u="sng" dirty="0"/>
              <a:t>démarche initiée </a:t>
            </a:r>
            <a:r>
              <a:rPr lang="fr-FR" dirty="0"/>
              <a:t>du fait d’une suspicion clinique ou radiologique.</a:t>
            </a:r>
          </a:p>
          <a:p>
            <a:pPr marL="0" indent="0">
              <a:buNone/>
            </a:pPr>
            <a:r>
              <a:rPr lang="fr-FR" b="1" dirty="0"/>
              <a:t>La présence de ces signes dits ≪ d’appel ≫ devra faire rechercher :</a:t>
            </a:r>
          </a:p>
          <a:p>
            <a:r>
              <a:rPr lang="fr-FR" b="1" dirty="0"/>
              <a:t>un terrain prédisposant :</a:t>
            </a:r>
          </a:p>
          <a:p>
            <a:pPr marL="0" indent="0">
              <a:buNone/>
            </a:pPr>
            <a:r>
              <a:rPr lang="fr-FR" dirty="0"/>
              <a:t>➢➢ exposition professionnelle ou personnelle (tabagisme actif ou passif, consommation d’alcool, infections chroniques, etc.) a des agents cancérigènes </a:t>
            </a:r>
          </a:p>
          <a:p>
            <a:pPr marL="0" indent="0">
              <a:buNone/>
            </a:pPr>
            <a:r>
              <a:rPr lang="fr-FR" dirty="0"/>
              <a:t>➢➢ antécédents personnels ou familiaux de cancer pouvant faire suspecter un syndrome de prédisposition génétique au cancer.</a:t>
            </a:r>
          </a:p>
          <a:p>
            <a:r>
              <a:rPr lang="fr-FR" b="1" dirty="0"/>
              <a:t>d’autres signes cliniques, biologiques ou d’imagerie ; </a:t>
            </a:r>
            <a:r>
              <a:rPr lang="fr-FR" dirty="0"/>
              <a:t>une association de signes renforce la présomption de cancer et, par conséquent, </a:t>
            </a:r>
            <a:r>
              <a:rPr lang="fr-FR" u="sng" dirty="0"/>
              <a:t>l’indication d’investigations complémentaires a visée diagnostique</a:t>
            </a:r>
            <a:r>
              <a:rPr lang="fr-FR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0977747" y="274638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>
                <a:ln/>
                <a:solidFill>
                  <a:schemeClr val="accent3"/>
                </a:solidFill>
                <a:effectLst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312426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Contexte</a:t>
            </a:r>
            <a:r>
              <a:rPr lang="en-US" dirty="0"/>
              <a:t>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24744"/>
            <a:ext cx="10972800" cy="5120481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D1C3-2A99-8F42-B4B4-40E0F5AFD0D5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6808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3 grandes </a:t>
            </a:r>
            <a:r>
              <a:rPr lang="en-US" b="1" dirty="0" err="1"/>
              <a:t>entités</a:t>
            </a:r>
            <a:r>
              <a:rPr lang="en-US" b="1" dirty="0"/>
              <a:t> </a:t>
            </a:r>
            <a:r>
              <a:rPr lang="en-US" b="1" dirty="0" err="1"/>
              <a:t>syndromiques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/>
              <a:t>Les signes cliniques, biologiques et d’imagerie retrouvés dans le cadre du bilan peuvent être regroupés:</a:t>
            </a:r>
          </a:p>
          <a:p>
            <a:pPr marL="514350" indent="-514350">
              <a:buFont typeface="+mj-lt"/>
              <a:buAutoNum type="arabicPeriod"/>
            </a:pPr>
            <a:r>
              <a:rPr lang="fr-FR" b="1" dirty="0"/>
              <a:t>syndrome cachectique et inflammatoire </a:t>
            </a:r>
            <a:r>
              <a:rPr lang="fr-FR" dirty="0"/>
              <a:t>: ensemble des signes en lien avec une altération de l’état général et un état inflammatoire lies au cancer ;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fr-FR" b="1" dirty="0"/>
              <a:t>syndrome tumoral </a:t>
            </a:r>
            <a:r>
              <a:rPr lang="fr-FR" dirty="0"/>
              <a:t>: ensemble des signes cliniques, radiologiques ou biologiques lies a la présence d’une masse tumorale primitive ou de métastases et a ses conséquences locorégionales (compression, envahissement) ;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fr-FR" b="1" dirty="0"/>
              <a:t>syndrome paranéoplasique </a:t>
            </a:r>
            <a:r>
              <a:rPr lang="fr-FR" dirty="0"/>
              <a:t>: ensemble des signes liés a une tumeur fonctionnelle </a:t>
            </a:r>
            <a:r>
              <a:rPr lang="fr-FR" dirty="0" err="1"/>
              <a:t>sécrétante</a:t>
            </a:r>
            <a:r>
              <a:rPr lang="fr-FR" dirty="0"/>
              <a:t> ou a une maladie auto-immune </a:t>
            </a:r>
            <a:r>
              <a:rPr lang="fr-FR" dirty="0" err="1"/>
              <a:t>associee</a:t>
            </a:r>
            <a:r>
              <a:rPr lang="fr-FR" dirty="0"/>
              <a:t> au cancer</a:t>
            </a: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D1C3-2A99-8F42-B4B4-40E0F5AFD0D5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0977747" y="274638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>
                <a:ln/>
                <a:solidFill>
                  <a:schemeClr val="accent3"/>
                </a:solidFill>
                <a:effectLst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4245978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3462</TotalTime>
  <Words>4339</Words>
  <Application>Microsoft Office PowerPoint</Application>
  <PresentationFormat>Grand écran</PresentationFormat>
  <Paragraphs>582</Paragraphs>
  <Slides>64</Slides>
  <Notes>5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64</vt:i4>
      </vt:variant>
    </vt:vector>
  </HeadingPairs>
  <TitlesOfParts>
    <vt:vector size="74" baseType="lpstr">
      <vt:lpstr>Arial</vt:lpstr>
      <vt:lpstr>arial (En-têtes)</vt:lpstr>
      <vt:lpstr>Arial Black</vt:lpstr>
      <vt:lpstr>Calibri</vt:lpstr>
      <vt:lpstr>Comic Sans MS</vt:lpstr>
      <vt:lpstr>Courier New</vt:lpstr>
      <vt:lpstr>Times New Roman</vt:lpstr>
      <vt:lpstr>Thème Office</vt:lpstr>
      <vt:lpstr>Image Photo Editor</vt:lpstr>
      <vt:lpstr>Image bitmap</vt:lpstr>
      <vt:lpstr>  Diagnostic des cancers : signes d’appel et investigations paracliniques, stadification, pronostic </vt:lpstr>
      <vt:lpstr>OBJECTIFS</vt:lpstr>
      <vt:lpstr>PLAN</vt:lpstr>
      <vt:lpstr>CONNAISSANCES ANTERIEURES</vt:lpstr>
      <vt:lpstr>ENONCE</vt:lpstr>
      <vt:lpstr>I) signes d'appel</vt:lpstr>
      <vt:lpstr>diagnostic de cancer </vt:lpstr>
      <vt:lpstr>Contexte </vt:lpstr>
      <vt:lpstr>3 grandes entités syndromiques </vt:lpstr>
      <vt:lpstr>Symptômes de la pathologie cancéreuse </vt:lpstr>
      <vt:lpstr>Signes généraux</vt:lpstr>
      <vt:lpstr>Signes d’appel par système</vt:lpstr>
      <vt:lpstr>Syndromes paranéoplasiques</vt:lpstr>
      <vt:lpstr>Syndromes paranéoplasiques</vt:lpstr>
      <vt:lpstr>Syndromes paranéoplasiques</vt:lpstr>
      <vt:lpstr>Liste des SPN (1)</vt:lpstr>
      <vt:lpstr>Liste des SPN (2)</vt:lpstr>
      <vt:lpstr>Syndrome tumoral :</vt:lpstr>
      <vt:lpstr>Syndrome tumoral :</vt:lpstr>
      <vt:lpstr>Extension abdominale</vt:lpstr>
      <vt:lpstr>Extension à distance</vt:lpstr>
      <vt:lpstr>II) investigations paracliniques</vt:lpstr>
      <vt:lpstr>Signes biologiques</vt:lpstr>
      <vt:lpstr>Signes d’appels biologiques </vt:lpstr>
      <vt:lpstr>Marqueurs tumoraux</vt:lpstr>
      <vt:lpstr>Présentation PowerPoint</vt:lpstr>
      <vt:lpstr>Imagerie </vt:lpstr>
      <vt:lpstr>Présentation PowerPoint</vt:lpstr>
      <vt:lpstr>Présentation PowerPoint</vt:lpstr>
      <vt:lpstr>Question: le scanner est en faveur d’une ascite libre importante associée à une atteinte ovarienne bilatérale &amp; des nodules de carcinose péritonéale. Que faut il faire pour affirmer le diagnostic ?</vt:lpstr>
      <vt:lpstr>Exploration chirurgicale par laparoscopie</vt:lpstr>
      <vt:lpstr>Diagnostic </vt:lpstr>
      <vt:lpstr>III) Bilan d’extention et pré thérapeutique</vt:lpstr>
      <vt:lpstr>Au stade localisé </vt:lpstr>
      <vt:lpstr>Cancers de pronostic intermédiaires à mauvais </vt:lpstr>
      <vt:lpstr>Principaux examens maladie métastatique </vt:lpstr>
      <vt:lpstr>Exemple de M+ osseuse</vt:lpstr>
      <vt:lpstr>Bilan pré thérapeutique (terrain)</vt:lpstr>
      <vt:lpstr>Bilan pré thérapeutique (terrain) </vt:lpstr>
      <vt:lpstr>Vers un dépistage de la fragilité en onco gériatrie (1)</vt:lpstr>
      <vt:lpstr>Présentation PowerPoint</vt:lpstr>
      <vt:lpstr>A RETENIR </vt:lpstr>
      <vt:lpstr>Bilan pré thérapeutique biologique </vt:lpstr>
      <vt:lpstr>Présentation PowerPoint</vt:lpstr>
      <vt:lpstr>Stadification des tumeurs / bilan </vt:lpstr>
      <vt:lpstr>La classification TNM </vt:lpstr>
      <vt:lpstr>Présentation PowerPoint</vt:lpstr>
      <vt:lpstr>Présentation PowerPoint</vt:lpstr>
      <vt:lpstr>Example cancer du colon </vt:lpstr>
      <vt:lpstr>Présentation PowerPoint</vt:lpstr>
      <vt:lpstr>Présentation PowerPoint</vt:lpstr>
      <vt:lpstr>La classification en stades </vt:lpstr>
      <vt:lpstr>ESGO-ESTRO-ESP guidelines on the management of endometrial carcinoma: 2025 Update 1,2</vt:lpstr>
      <vt:lpstr>FIGO Staging System</vt:lpstr>
      <vt:lpstr>FIGO et survie</vt:lpstr>
      <vt:lpstr>La patiente n’étant pas opérable, a bénéficié d’une chimiothérapie néo adjuvante pendant 2 mois. Le ca125 est passé de 1522 à 56. Que concluez vous ? Que faut il faire en plus pour cette dame?</vt:lpstr>
      <vt:lpstr>Présentation PowerPoint</vt:lpstr>
      <vt:lpstr>Caractéristiques pronostiques</vt:lpstr>
      <vt:lpstr>Caracteristiques anatomo pathologiques </vt:lpstr>
      <vt:lpstr>Retour cas clinique : 12 mois après la fin du traitement, la patiente va bien n’a aucun symptôme mais le ca125 est passé de 15 à 70. Que faites vous?</vt:lpstr>
      <vt:lpstr>Présentation PowerPoint</vt:lpstr>
      <vt:lpstr>A RETENIR</vt:lpstr>
      <vt:lpstr>REFERENCES </vt:lpstr>
      <vt:lpstr>Des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BILLAUD MONIQUE</dc:creator>
  <cp:lastModifiedBy>RAY-COQUARD Isabelle</cp:lastModifiedBy>
  <cp:revision>115</cp:revision>
  <dcterms:created xsi:type="dcterms:W3CDTF">2013-02-11T13:43:34Z</dcterms:created>
  <dcterms:modified xsi:type="dcterms:W3CDTF">2025-09-08T17:06:40Z</dcterms:modified>
</cp:coreProperties>
</file>