
<file path=[Content_Types].xml><?xml version="1.0" encoding="utf-8"?>
<Types xmlns="http://schemas.openxmlformats.org/package/2006/content-types">
  <Default Extension="gif" ContentType="image/gif"/>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Override2.xml" ContentType="application/vnd.openxmlformats-officedocument.themeOverrid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1"/>
    <p:sldMasterId id="2147483676" r:id="rId2"/>
    <p:sldMasterId id="2147483681" r:id="rId3"/>
  </p:sldMasterIdLst>
  <p:notesMasterIdLst>
    <p:notesMasterId r:id="rId74"/>
  </p:notesMasterIdLst>
  <p:sldIdLst>
    <p:sldId id="308" r:id="rId4"/>
    <p:sldId id="267" r:id="rId5"/>
    <p:sldId id="617" r:id="rId6"/>
    <p:sldId id="621" r:id="rId7"/>
    <p:sldId id="618" r:id="rId8"/>
    <p:sldId id="639" r:id="rId9"/>
    <p:sldId id="640" r:id="rId10"/>
    <p:sldId id="641" r:id="rId11"/>
    <p:sldId id="642" r:id="rId12"/>
    <p:sldId id="643" r:id="rId13"/>
    <p:sldId id="644" r:id="rId14"/>
    <p:sldId id="646" r:id="rId15"/>
    <p:sldId id="645" r:id="rId16"/>
    <p:sldId id="647" r:id="rId17"/>
    <p:sldId id="648" r:id="rId18"/>
    <p:sldId id="649" r:id="rId19"/>
    <p:sldId id="650" r:id="rId20"/>
    <p:sldId id="651" r:id="rId21"/>
    <p:sldId id="652" r:id="rId22"/>
    <p:sldId id="653" r:id="rId23"/>
    <p:sldId id="654" r:id="rId24"/>
    <p:sldId id="655" r:id="rId25"/>
    <p:sldId id="656" r:id="rId26"/>
    <p:sldId id="657" r:id="rId27"/>
    <p:sldId id="658" r:id="rId28"/>
    <p:sldId id="659" r:id="rId29"/>
    <p:sldId id="660" r:id="rId30"/>
    <p:sldId id="661" r:id="rId31"/>
    <p:sldId id="664" r:id="rId32"/>
    <p:sldId id="638" r:id="rId33"/>
    <p:sldId id="624" r:id="rId34"/>
    <p:sldId id="662" r:id="rId35"/>
    <p:sldId id="268" r:id="rId36"/>
    <p:sldId id="269" r:id="rId37"/>
    <p:sldId id="270" r:id="rId38"/>
    <p:sldId id="271" r:id="rId39"/>
    <p:sldId id="272" r:id="rId40"/>
    <p:sldId id="273" r:id="rId41"/>
    <p:sldId id="275" r:id="rId42"/>
    <p:sldId id="277" r:id="rId43"/>
    <p:sldId id="278" r:id="rId44"/>
    <p:sldId id="279" r:id="rId45"/>
    <p:sldId id="280" r:id="rId46"/>
    <p:sldId id="281" r:id="rId47"/>
    <p:sldId id="283" r:id="rId48"/>
    <p:sldId id="663" r:id="rId49"/>
    <p:sldId id="284" r:id="rId50"/>
    <p:sldId id="285" r:id="rId51"/>
    <p:sldId id="286" r:id="rId52"/>
    <p:sldId id="288" r:id="rId53"/>
    <p:sldId id="289" r:id="rId54"/>
    <p:sldId id="290" r:id="rId55"/>
    <p:sldId id="291" r:id="rId56"/>
    <p:sldId id="293" r:id="rId57"/>
    <p:sldId id="295" r:id="rId58"/>
    <p:sldId id="296" r:id="rId59"/>
    <p:sldId id="668" r:id="rId60"/>
    <p:sldId id="670" r:id="rId61"/>
    <p:sldId id="671" r:id="rId62"/>
    <p:sldId id="297" r:id="rId63"/>
    <p:sldId id="298" r:id="rId64"/>
    <p:sldId id="666" r:id="rId65"/>
    <p:sldId id="667" r:id="rId66"/>
    <p:sldId id="317" r:id="rId67"/>
    <p:sldId id="318" r:id="rId68"/>
    <p:sldId id="319" r:id="rId69"/>
    <p:sldId id="321" r:id="rId70"/>
    <p:sldId id="615" r:id="rId71"/>
    <p:sldId id="672" r:id="rId72"/>
    <p:sldId id="616" r:id="rId7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6722E"/>
    <a:srgbClr val="EA9A56"/>
    <a:srgbClr val="5C9CDB"/>
    <a:srgbClr val="5959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90"/>
    <p:restoredTop sz="94670"/>
  </p:normalViewPr>
  <p:slideViewPr>
    <p:cSldViewPr snapToGrid="0" snapToObjects="1">
      <p:cViewPr varScale="1">
        <p:scale>
          <a:sx n="113" d="100"/>
          <a:sy n="113" d="100"/>
        </p:scale>
        <p:origin x="1408"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16" Type="http://schemas.openxmlformats.org/officeDocument/2006/relationships/slide" Target="slides/slide1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notesMaster" Target="notesMasters/notesMaster1.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viewProps" Target="viewProps.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2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D15628-C9C3-CD41-8595-8F7FD8A64214}" type="datetimeFigureOut">
              <a:rPr lang="fr-FR" smtClean="0"/>
              <a:t>29/08/2024</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fr-FR"/>
              <a:t>Modifier les styles du texte du masque
Deuxième niveau
Troisième niveau
Quatrième niveau
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97D587-D74F-854A-840F-7DBDAD425F2C}" type="slidenum">
              <a:rPr lang="fr-FR" smtClean="0"/>
              <a:t>‹N°›</a:t>
            </a:fld>
            <a:endParaRPr lang="fr-FR"/>
          </a:p>
        </p:txBody>
      </p:sp>
    </p:spTree>
    <p:extLst>
      <p:ext uri="{BB962C8B-B14F-4D97-AF65-F5344CB8AC3E}">
        <p14:creationId xmlns:p14="http://schemas.microsoft.com/office/powerpoint/2010/main" val="3404513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2F32BCAB-EECF-4539-8FEF-E7D3EEC5F4B1}" type="slidenum">
              <a:rPr lang="fr-FR" smtClean="0"/>
              <a:pPr/>
              <a:t>1</a:t>
            </a:fld>
            <a:endParaRPr lang="fr-FR"/>
          </a:p>
        </p:txBody>
      </p:sp>
    </p:spTree>
    <p:extLst>
      <p:ext uri="{BB962C8B-B14F-4D97-AF65-F5344CB8AC3E}">
        <p14:creationId xmlns:p14="http://schemas.microsoft.com/office/powerpoint/2010/main" val="25344578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pPr algn="just"/>
            <a:endParaRPr lang="fr-FR" dirty="0"/>
          </a:p>
        </p:txBody>
      </p:sp>
      <p:sp>
        <p:nvSpPr>
          <p:cNvPr id="4" name="Espace réservé de la date 3"/>
          <p:cNvSpPr>
            <a:spLocks noGrp="1"/>
          </p:cNvSpPr>
          <p:nvPr>
            <p:ph type="dt" idx="1"/>
          </p:nvPr>
        </p:nvSpPr>
        <p:spPr/>
        <p:txBody>
          <a:bodyPr/>
          <a:lstStyle/>
          <a:p>
            <a:fld id="{AEA91B1D-B2CC-4D2E-871A-43019405B2C3}" type="datetime1">
              <a:rPr lang="fr-FR" smtClean="0"/>
              <a:t>29/08/2024</a:t>
            </a:fld>
            <a:endParaRPr lang="fr-FR"/>
          </a:p>
        </p:txBody>
      </p:sp>
      <p:sp>
        <p:nvSpPr>
          <p:cNvPr id="5" name="Espace réservé du pied de page 4"/>
          <p:cNvSpPr>
            <a:spLocks noGrp="1"/>
          </p:cNvSpPr>
          <p:nvPr>
            <p:ph type="ftr" sz="quarter" idx="4"/>
          </p:nvPr>
        </p:nvSpPr>
        <p:spPr/>
        <p:txBody>
          <a:bodyPr/>
          <a:lstStyle/>
          <a:p>
            <a:endParaRPr lang="fr-FR"/>
          </a:p>
        </p:txBody>
      </p:sp>
      <p:sp>
        <p:nvSpPr>
          <p:cNvPr id="6" name="Espace réservé du numéro de diapositive 5"/>
          <p:cNvSpPr>
            <a:spLocks noGrp="1"/>
          </p:cNvSpPr>
          <p:nvPr>
            <p:ph type="sldNum" sz="quarter" idx="5"/>
          </p:nvPr>
        </p:nvSpPr>
        <p:spPr/>
        <p:txBody>
          <a:bodyPr/>
          <a:lstStyle/>
          <a:p>
            <a:fld id="{2F32BCAB-EECF-4539-8FEF-E7D3EEC5F4B1}" type="slidenum">
              <a:rPr lang="fr-FR" smtClean="0"/>
              <a:pPr/>
              <a:t>2</a:t>
            </a:fld>
            <a:endParaRPr lang="fr-FR"/>
          </a:p>
        </p:txBody>
      </p:sp>
    </p:spTree>
    <p:extLst>
      <p:ext uri="{BB962C8B-B14F-4D97-AF65-F5344CB8AC3E}">
        <p14:creationId xmlns:p14="http://schemas.microsoft.com/office/powerpoint/2010/main" val="31970515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2F32BCAB-EECF-4539-8FEF-E7D3EEC5F4B1}" type="slidenum">
              <a:rPr lang="fr-FR" smtClean="0"/>
              <a:pPr/>
              <a:t>6</a:t>
            </a:fld>
            <a:endParaRPr lang="fr-FR"/>
          </a:p>
        </p:txBody>
      </p:sp>
    </p:spTree>
    <p:extLst>
      <p:ext uri="{BB962C8B-B14F-4D97-AF65-F5344CB8AC3E}">
        <p14:creationId xmlns:p14="http://schemas.microsoft.com/office/powerpoint/2010/main" val="11721510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2F32BCAB-EECF-4539-8FEF-E7D3EEC5F4B1}" type="slidenum">
              <a:rPr lang="fr-FR" smtClean="0"/>
              <a:pPr/>
              <a:t>30</a:t>
            </a:fld>
            <a:endParaRPr lang="fr-FR"/>
          </a:p>
        </p:txBody>
      </p:sp>
    </p:spTree>
    <p:extLst>
      <p:ext uri="{BB962C8B-B14F-4D97-AF65-F5344CB8AC3E}">
        <p14:creationId xmlns:p14="http://schemas.microsoft.com/office/powerpoint/2010/main" val="34219917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2F32BCAB-EECF-4539-8FEF-E7D3EEC5F4B1}" type="slidenum">
              <a:rPr lang="fr-FR" smtClean="0"/>
              <a:pPr/>
              <a:t>63</a:t>
            </a:fld>
            <a:endParaRPr lang="fr-FR"/>
          </a:p>
        </p:txBody>
      </p:sp>
    </p:spTree>
    <p:extLst>
      <p:ext uri="{BB962C8B-B14F-4D97-AF65-F5344CB8AC3E}">
        <p14:creationId xmlns:p14="http://schemas.microsoft.com/office/powerpoint/2010/main" val="42451292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2F32BCAB-EECF-4539-8FEF-E7D3EEC5F4B1}" type="slidenum">
              <a:rPr lang="fr-FR" smtClean="0"/>
              <a:pPr/>
              <a:t>69</a:t>
            </a:fld>
            <a:endParaRPr lang="fr-FR"/>
          </a:p>
        </p:txBody>
      </p:sp>
    </p:spTree>
    <p:extLst>
      <p:ext uri="{BB962C8B-B14F-4D97-AF65-F5344CB8AC3E}">
        <p14:creationId xmlns:p14="http://schemas.microsoft.com/office/powerpoint/2010/main" val="37448187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2F32BCAB-EECF-4539-8FEF-E7D3EEC5F4B1}" type="slidenum">
              <a:rPr lang="fr-FR" smtClean="0"/>
              <a:pPr/>
              <a:t>70</a:t>
            </a:fld>
            <a:endParaRPr lang="fr-FR"/>
          </a:p>
        </p:txBody>
      </p:sp>
    </p:spTree>
    <p:extLst>
      <p:ext uri="{BB962C8B-B14F-4D97-AF65-F5344CB8AC3E}">
        <p14:creationId xmlns:p14="http://schemas.microsoft.com/office/powerpoint/2010/main" val="40307854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4365EF3-600F-CF4F-9596-5E6DD043C8CA}" type="datetimeFigureOut">
              <a:rPr lang="fr-FR" smtClean="0"/>
              <a:t>29/08/2024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95DCB7A-F2CD-0C47-864F-D1534472A2EF}" type="slidenum">
              <a:rPr lang="fr-FR" smtClean="0"/>
              <a:t>‹N°›</a:t>
            </a:fld>
            <a:endParaRPr lang="fr-FR"/>
          </a:p>
        </p:txBody>
      </p:sp>
    </p:spTree>
    <p:extLst>
      <p:ext uri="{BB962C8B-B14F-4D97-AF65-F5344CB8AC3E}">
        <p14:creationId xmlns:p14="http://schemas.microsoft.com/office/powerpoint/2010/main" val="14460418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B4365EF3-600F-CF4F-9596-5E6DD043C8CA}" type="datetimeFigureOut">
              <a:rPr lang="fr-FR" smtClean="0"/>
              <a:t>29/08/2024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95DCB7A-F2CD-0C47-864F-D1534472A2EF}" type="slidenum">
              <a:rPr lang="fr-FR" smtClean="0"/>
              <a:t>‹N°›</a:t>
            </a:fld>
            <a:endParaRPr lang="fr-FR"/>
          </a:p>
        </p:txBody>
      </p:sp>
    </p:spTree>
    <p:extLst>
      <p:ext uri="{BB962C8B-B14F-4D97-AF65-F5344CB8AC3E}">
        <p14:creationId xmlns:p14="http://schemas.microsoft.com/office/powerpoint/2010/main" val="1964817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B4365EF3-600F-CF4F-9596-5E6DD043C8CA}" type="datetimeFigureOut">
              <a:rPr lang="fr-FR" smtClean="0"/>
              <a:t>29/08/2024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95DCB7A-F2CD-0C47-864F-D1534472A2EF}" type="slidenum">
              <a:rPr lang="fr-FR" smtClean="0"/>
              <a:t>‹N°›</a:t>
            </a:fld>
            <a:endParaRPr lang="fr-FR"/>
          </a:p>
        </p:txBody>
      </p:sp>
    </p:spTree>
    <p:extLst>
      <p:ext uri="{BB962C8B-B14F-4D97-AF65-F5344CB8AC3E}">
        <p14:creationId xmlns:p14="http://schemas.microsoft.com/office/powerpoint/2010/main" val="29176859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8073423"/>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842961576"/>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9863150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
        <p:nvSpPr>
          <p:cNvPr id="2" name="Rectangle 2"/>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pPr>
              <a:defRPr/>
            </a:pPr>
            <a:endParaRPr lang="fr-FR"/>
          </a:p>
        </p:txBody>
      </p:sp>
      <p:sp>
        <p:nvSpPr>
          <p:cNvPr id="3" name="Rectangle 3"/>
          <p:cNvSpPr>
            <a:spLocks noGrp="1" noChangeArrowheads="1"/>
          </p:cNvSpPr>
          <p:nvPr>
            <p:ph type="sldNum" sz="quarter" idx="11"/>
          </p:nvPr>
        </p:nvSpPr>
        <p:spPr>
          <a:xfrm>
            <a:off x="6553200" y="6248400"/>
            <a:ext cx="2133600" cy="457200"/>
          </a:xfrm>
          <a:prstGeom prst="rect">
            <a:avLst/>
          </a:prstGeom>
          <a:ln/>
        </p:spPr>
        <p:txBody>
          <a:bodyPr/>
          <a:lstStyle>
            <a:lvl1pPr>
              <a:defRPr/>
            </a:lvl1pPr>
          </a:lstStyle>
          <a:p>
            <a:pPr>
              <a:defRPr/>
            </a:pPr>
            <a:fld id="{41C99F76-D9A0-4562-9A8E-8CA1BB17FAF8}" type="slidenum">
              <a:rPr lang="fr-FR"/>
              <a:pPr>
                <a:defRPr/>
              </a:pPr>
              <a:t>‹N°›</a:t>
            </a:fld>
            <a:endParaRPr lang="fr-FR"/>
          </a:p>
        </p:txBody>
      </p:sp>
      <p:sp>
        <p:nvSpPr>
          <p:cNvPr id="4" name="Rectangle 16"/>
          <p:cNvSpPr>
            <a:spLocks noGrp="1" noChangeArrowheads="1"/>
          </p:cNvSpPr>
          <p:nvPr>
            <p:ph type="dt" sz="half" idx="12"/>
          </p:nvPr>
        </p:nvSpPr>
        <p:spPr>
          <a:xfrm>
            <a:off x="457200" y="6245225"/>
            <a:ext cx="2133600" cy="476250"/>
          </a:xfrm>
          <a:prstGeom prst="rect">
            <a:avLst/>
          </a:prstGeom>
          <a:ln/>
        </p:spPr>
        <p:txBody>
          <a:bodyPr/>
          <a:lstStyle>
            <a:lvl1pPr>
              <a:defRPr/>
            </a:lvl1pPr>
          </a:lstStyle>
          <a:p>
            <a:pPr>
              <a:defRPr/>
            </a:pPr>
            <a:endParaRPr lang="fr-FR"/>
          </a:p>
        </p:txBody>
      </p:sp>
    </p:spTree>
    <p:extLst>
      <p:ext uri="{BB962C8B-B14F-4D97-AF65-F5344CB8AC3E}">
        <p14:creationId xmlns:p14="http://schemas.microsoft.com/office/powerpoint/2010/main" val="3165222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1_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B4365EF3-600F-CF4F-9596-5E6DD043C8CA}" type="datetimeFigureOut">
              <a:rPr lang="fr-FR" smtClean="0"/>
              <a:t>29/08/2024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95DCB7A-F2CD-0C47-864F-D1534472A2EF}" type="slidenum">
              <a:rPr lang="fr-FR" smtClean="0"/>
              <a:t>‹N°›</a:t>
            </a:fld>
            <a:endParaRPr lang="fr-FR"/>
          </a:p>
        </p:txBody>
      </p:sp>
    </p:spTree>
    <p:extLst>
      <p:ext uri="{BB962C8B-B14F-4D97-AF65-F5344CB8AC3E}">
        <p14:creationId xmlns:p14="http://schemas.microsoft.com/office/powerpoint/2010/main" val="35280663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2443734" y="303339"/>
            <a:ext cx="4256531" cy="513715"/>
          </a:xfrm>
          <a:prstGeom prst="rect">
            <a:avLst/>
          </a:prstGeom>
        </p:spPr>
        <p:txBody>
          <a:bodyPr wrap="square" lIns="0" tIns="0" rIns="0" bIns="0">
            <a:spAutoFit/>
          </a:bodyPr>
          <a:lstStyle>
            <a:lvl1pPr>
              <a:defRPr sz="3200" b="1" i="0">
                <a:solidFill>
                  <a:schemeClr val="tx1"/>
                </a:solidFill>
                <a:latin typeface="Tahoma"/>
                <a:cs typeface="Tahoma"/>
              </a:defRPr>
            </a:lvl1pPr>
          </a:lstStyle>
          <a:p>
            <a:endParaRPr/>
          </a:p>
        </p:txBody>
      </p:sp>
      <p:sp>
        <p:nvSpPr>
          <p:cNvPr id="3" name="Holder 3"/>
          <p:cNvSpPr>
            <a:spLocks noGrp="1"/>
          </p:cNvSpPr>
          <p:nvPr>
            <p:ph type="subTitle" idx="4"/>
          </p:nvPr>
        </p:nvSpPr>
        <p:spPr>
          <a:xfrm>
            <a:off x="337502" y="4041781"/>
            <a:ext cx="8468994" cy="1122679"/>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8/29/24</a:t>
            </a:fld>
            <a:endParaRPr lang="en-US"/>
          </a:p>
        </p:txBody>
      </p:sp>
      <p:sp>
        <p:nvSpPr>
          <p:cNvPr id="6" name="Holder 6"/>
          <p:cNvSpPr>
            <a:spLocks noGrp="1"/>
          </p:cNvSpPr>
          <p:nvPr>
            <p:ph type="sldNum" sz="quarter" idx="7"/>
          </p:nvPr>
        </p:nvSpPr>
        <p:spPr/>
        <p:txBody>
          <a:bodyPr lIns="0" tIns="0" rIns="0" bIns="0"/>
          <a:lstStyle>
            <a:lvl1pPr>
              <a:defRPr sz="1200" b="0" i="0">
                <a:solidFill>
                  <a:srgbClr val="8A8A8A"/>
                </a:solidFill>
                <a:latin typeface="Calibri"/>
                <a:cs typeface="Calibri"/>
              </a:defRPr>
            </a:lvl1pPr>
          </a:lstStyle>
          <a:p>
            <a:pPr marL="37465">
              <a:lnSpc>
                <a:spcPts val="1390"/>
              </a:lnSpc>
            </a:pPr>
            <a:fld id="{81D60167-4931-47E6-BA6A-407CBD079E47}" type="slidenum">
              <a:rPr dirty="0"/>
              <a:t>‹N°›</a:t>
            </a:fld>
            <a:endParaRPr dirty="0"/>
          </a:p>
        </p:txBody>
      </p:sp>
    </p:spTree>
    <p:extLst>
      <p:ext uri="{BB962C8B-B14F-4D97-AF65-F5344CB8AC3E}">
        <p14:creationId xmlns:p14="http://schemas.microsoft.com/office/powerpoint/2010/main" val="41180535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chemeClr val="tx1"/>
                </a:solidFill>
                <a:latin typeface="Tahoma"/>
                <a:cs typeface="Tahoma"/>
              </a:defRPr>
            </a:lvl1pPr>
          </a:lstStyle>
          <a:p>
            <a:endParaRPr/>
          </a:p>
        </p:txBody>
      </p:sp>
      <p:sp>
        <p:nvSpPr>
          <p:cNvPr id="3" name="Holder 3"/>
          <p:cNvSpPr>
            <a:spLocks noGrp="1"/>
          </p:cNvSpPr>
          <p:nvPr>
            <p:ph type="body" idx="1"/>
          </p:nvPr>
        </p:nvSpPr>
        <p:spPr/>
        <p:txBody>
          <a:bodyPr lIns="0" tIns="0" rIns="0" bIns="0"/>
          <a:lstStyle>
            <a:lvl1pPr>
              <a:defRPr sz="2800" b="1"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8/29/24</a:t>
            </a:fld>
            <a:endParaRPr lang="en-US"/>
          </a:p>
        </p:txBody>
      </p:sp>
      <p:sp>
        <p:nvSpPr>
          <p:cNvPr id="6" name="Holder 6"/>
          <p:cNvSpPr>
            <a:spLocks noGrp="1"/>
          </p:cNvSpPr>
          <p:nvPr>
            <p:ph type="sldNum" sz="quarter" idx="7"/>
          </p:nvPr>
        </p:nvSpPr>
        <p:spPr/>
        <p:txBody>
          <a:bodyPr lIns="0" tIns="0" rIns="0" bIns="0"/>
          <a:lstStyle>
            <a:lvl1pPr>
              <a:defRPr sz="1200" b="0" i="0">
                <a:solidFill>
                  <a:srgbClr val="8A8A8A"/>
                </a:solidFill>
                <a:latin typeface="Calibri"/>
                <a:cs typeface="Calibri"/>
              </a:defRPr>
            </a:lvl1pPr>
          </a:lstStyle>
          <a:p>
            <a:pPr marL="37465">
              <a:lnSpc>
                <a:spcPts val="1390"/>
              </a:lnSpc>
            </a:pPr>
            <a:fld id="{81D60167-4931-47E6-BA6A-407CBD079E47}" type="slidenum">
              <a:rPr dirty="0"/>
              <a:t>‹N°›</a:t>
            </a:fld>
            <a:endParaRPr dirty="0"/>
          </a:p>
        </p:txBody>
      </p:sp>
    </p:spTree>
    <p:extLst>
      <p:ext uri="{BB962C8B-B14F-4D97-AF65-F5344CB8AC3E}">
        <p14:creationId xmlns:p14="http://schemas.microsoft.com/office/powerpoint/2010/main" val="9464448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chemeClr val="tx1"/>
                </a:solidFill>
                <a:latin typeface="Tahoma"/>
                <a:cs typeface="Tahoma"/>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8/29/24</a:t>
            </a:fld>
            <a:endParaRPr lang="en-US"/>
          </a:p>
        </p:txBody>
      </p:sp>
      <p:sp>
        <p:nvSpPr>
          <p:cNvPr id="7" name="Holder 7"/>
          <p:cNvSpPr>
            <a:spLocks noGrp="1"/>
          </p:cNvSpPr>
          <p:nvPr>
            <p:ph type="sldNum" sz="quarter" idx="7"/>
          </p:nvPr>
        </p:nvSpPr>
        <p:spPr/>
        <p:txBody>
          <a:bodyPr lIns="0" tIns="0" rIns="0" bIns="0"/>
          <a:lstStyle>
            <a:lvl1pPr>
              <a:defRPr sz="1200" b="0" i="0">
                <a:solidFill>
                  <a:srgbClr val="8A8A8A"/>
                </a:solidFill>
                <a:latin typeface="Calibri"/>
                <a:cs typeface="Calibri"/>
              </a:defRPr>
            </a:lvl1pPr>
          </a:lstStyle>
          <a:p>
            <a:pPr marL="37465">
              <a:lnSpc>
                <a:spcPts val="1390"/>
              </a:lnSpc>
            </a:pPr>
            <a:fld id="{81D60167-4931-47E6-BA6A-407CBD079E47}" type="slidenum">
              <a:rPr dirty="0"/>
              <a:t>‹N°›</a:t>
            </a:fld>
            <a:endParaRPr dirty="0"/>
          </a:p>
        </p:txBody>
      </p:sp>
    </p:spTree>
    <p:extLst>
      <p:ext uri="{BB962C8B-B14F-4D97-AF65-F5344CB8AC3E}">
        <p14:creationId xmlns:p14="http://schemas.microsoft.com/office/powerpoint/2010/main" val="40501238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B4365EF3-600F-CF4F-9596-5E6DD043C8CA}" type="datetimeFigureOut">
              <a:rPr lang="fr-FR" smtClean="0"/>
              <a:t>29/08/2024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95DCB7A-F2CD-0C47-864F-D1534472A2EF}" type="slidenum">
              <a:rPr lang="fr-FR" smtClean="0"/>
              <a:t>‹N°›</a:t>
            </a:fld>
            <a:endParaRPr lang="fr-FR"/>
          </a:p>
        </p:txBody>
      </p:sp>
    </p:spTree>
    <p:extLst>
      <p:ext uri="{BB962C8B-B14F-4D97-AF65-F5344CB8AC3E}">
        <p14:creationId xmlns:p14="http://schemas.microsoft.com/office/powerpoint/2010/main" val="37514842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chemeClr val="tx1"/>
                </a:solidFill>
                <a:latin typeface="Tahoma"/>
                <a:cs typeface="Tahom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8/29/24</a:t>
            </a:fld>
            <a:endParaRPr lang="en-US"/>
          </a:p>
        </p:txBody>
      </p:sp>
      <p:sp>
        <p:nvSpPr>
          <p:cNvPr id="5" name="Holder 5"/>
          <p:cNvSpPr>
            <a:spLocks noGrp="1"/>
          </p:cNvSpPr>
          <p:nvPr>
            <p:ph type="sldNum" sz="quarter" idx="7"/>
          </p:nvPr>
        </p:nvSpPr>
        <p:spPr/>
        <p:txBody>
          <a:bodyPr lIns="0" tIns="0" rIns="0" bIns="0"/>
          <a:lstStyle>
            <a:lvl1pPr>
              <a:defRPr sz="1200" b="0" i="0">
                <a:solidFill>
                  <a:srgbClr val="8A8A8A"/>
                </a:solidFill>
                <a:latin typeface="Calibri"/>
                <a:cs typeface="Calibri"/>
              </a:defRPr>
            </a:lvl1pPr>
          </a:lstStyle>
          <a:p>
            <a:pPr marL="37465">
              <a:lnSpc>
                <a:spcPts val="1390"/>
              </a:lnSpc>
            </a:pPr>
            <a:fld id="{81D60167-4931-47E6-BA6A-407CBD079E47}" type="slidenum">
              <a:rPr dirty="0"/>
              <a:t>‹N°›</a:t>
            </a:fld>
            <a:endParaRPr dirty="0"/>
          </a:p>
        </p:txBody>
      </p:sp>
    </p:spTree>
    <p:extLst>
      <p:ext uri="{BB962C8B-B14F-4D97-AF65-F5344CB8AC3E}">
        <p14:creationId xmlns:p14="http://schemas.microsoft.com/office/powerpoint/2010/main" val="16643551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8/29/24</a:t>
            </a:fld>
            <a:endParaRPr lang="en-US"/>
          </a:p>
        </p:txBody>
      </p:sp>
      <p:sp>
        <p:nvSpPr>
          <p:cNvPr id="4" name="Holder 4"/>
          <p:cNvSpPr>
            <a:spLocks noGrp="1"/>
          </p:cNvSpPr>
          <p:nvPr>
            <p:ph type="sldNum" sz="quarter" idx="7"/>
          </p:nvPr>
        </p:nvSpPr>
        <p:spPr/>
        <p:txBody>
          <a:bodyPr lIns="0" tIns="0" rIns="0" bIns="0"/>
          <a:lstStyle>
            <a:lvl1pPr>
              <a:defRPr sz="1200" b="0" i="0">
                <a:solidFill>
                  <a:srgbClr val="8A8A8A"/>
                </a:solidFill>
                <a:latin typeface="Calibri"/>
                <a:cs typeface="Calibri"/>
              </a:defRPr>
            </a:lvl1pPr>
          </a:lstStyle>
          <a:p>
            <a:pPr marL="37465">
              <a:lnSpc>
                <a:spcPts val="1390"/>
              </a:lnSpc>
            </a:pPr>
            <a:fld id="{81D60167-4931-47E6-BA6A-407CBD079E47}" type="slidenum">
              <a:rPr dirty="0"/>
              <a:t>‹N°›</a:t>
            </a:fld>
            <a:endParaRPr dirty="0"/>
          </a:p>
        </p:txBody>
      </p:sp>
    </p:spTree>
    <p:extLst>
      <p:ext uri="{BB962C8B-B14F-4D97-AF65-F5344CB8AC3E}">
        <p14:creationId xmlns:p14="http://schemas.microsoft.com/office/powerpoint/2010/main" val="40252108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
        <p:nvSpPr>
          <p:cNvPr id="2" name="Rectangle 2"/>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pPr>
              <a:defRPr/>
            </a:pPr>
            <a:endParaRPr lang="fr-FR"/>
          </a:p>
        </p:txBody>
      </p:sp>
      <p:sp>
        <p:nvSpPr>
          <p:cNvPr id="3" name="Rectangle 3"/>
          <p:cNvSpPr>
            <a:spLocks noGrp="1" noChangeArrowheads="1"/>
          </p:cNvSpPr>
          <p:nvPr>
            <p:ph type="sldNum" sz="quarter" idx="11"/>
          </p:nvPr>
        </p:nvSpPr>
        <p:spPr>
          <a:xfrm>
            <a:off x="6553200" y="6248400"/>
            <a:ext cx="2133600" cy="457200"/>
          </a:xfrm>
          <a:prstGeom prst="rect">
            <a:avLst/>
          </a:prstGeom>
          <a:ln/>
        </p:spPr>
        <p:txBody>
          <a:bodyPr/>
          <a:lstStyle>
            <a:lvl1pPr>
              <a:defRPr/>
            </a:lvl1pPr>
          </a:lstStyle>
          <a:p>
            <a:pPr>
              <a:defRPr/>
            </a:pPr>
            <a:fld id="{41C99F76-D9A0-4562-9A8E-8CA1BB17FAF8}" type="slidenum">
              <a:rPr lang="fr-FR"/>
              <a:pPr>
                <a:defRPr/>
              </a:pPr>
              <a:t>‹N°›</a:t>
            </a:fld>
            <a:endParaRPr lang="fr-FR"/>
          </a:p>
        </p:txBody>
      </p:sp>
      <p:sp>
        <p:nvSpPr>
          <p:cNvPr id="4" name="Rectangle 16"/>
          <p:cNvSpPr>
            <a:spLocks noGrp="1" noChangeArrowheads="1"/>
          </p:cNvSpPr>
          <p:nvPr>
            <p:ph type="dt" sz="half" idx="12"/>
          </p:nvPr>
        </p:nvSpPr>
        <p:spPr>
          <a:xfrm>
            <a:off x="457200" y="6245225"/>
            <a:ext cx="2133600" cy="476250"/>
          </a:xfrm>
          <a:prstGeom prst="rect">
            <a:avLst/>
          </a:prstGeom>
          <a:ln/>
        </p:spPr>
        <p:txBody>
          <a:bodyPr/>
          <a:lstStyle>
            <a:lvl1pPr>
              <a:defRPr/>
            </a:lvl1pPr>
          </a:lstStyle>
          <a:p>
            <a:pPr>
              <a:defRPr/>
            </a:pPr>
            <a:endParaRPr lang="fr-FR"/>
          </a:p>
        </p:txBody>
      </p:sp>
    </p:spTree>
    <p:extLst>
      <p:ext uri="{BB962C8B-B14F-4D97-AF65-F5344CB8AC3E}">
        <p14:creationId xmlns:p14="http://schemas.microsoft.com/office/powerpoint/2010/main" val="24247373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B4365EF3-600F-CF4F-9596-5E6DD043C8CA}" type="datetimeFigureOut">
              <a:rPr lang="fr-FR" smtClean="0"/>
              <a:t>29/08/2024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95DCB7A-F2CD-0C47-864F-D1534472A2EF}" type="slidenum">
              <a:rPr lang="fr-FR" smtClean="0"/>
              <a:t>‹N°›</a:t>
            </a:fld>
            <a:endParaRPr lang="fr-FR"/>
          </a:p>
        </p:txBody>
      </p:sp>
    </p:spTree>
    <p:extLst>
      <p:ext uri="{BB962C8B-B14F-4D97-AF65-F5344CB8AC3E}">
        <p14:creationId xmlns:p14="http://schemas.microsoft.com/office/powerpoint/2010/main" val="1712151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a:t>Modifier les styles du texte du masque
Deuxième niveau
Troisième niveau
Quatrième niveau
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B4365EF3-600F-CF4F-9596-5E6DD043C8CA}" type="datetimeFigureOut">
              <a:rPr lang="fr-FR" smtClean="0"/>
              <a:t>29/08/2024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95DCB7A-F2CD-0C47-864F-D1534472A2EF}" type="slidenum">
              <a:rPr lang="fr-FR" smtClean="0"/>
              <a:t>‹N°›</a:t>
            </a:fld>
            <a:endParaRPr lang="fr-FR"/>
          </a:p>
        </p:txBody>
      </p:sp>
    </p:spTree>
    <p:extLst>
      <p:ext uri="{BB962C8B-B14F-4D97-AF65-F5344CB8AC3E}">
        <p14:creationId xmlns:p14="http://schemas.microsoft.com/office/powerpoint/2010/main" val="1683444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4" name="Content Placeholder 3"/>
          <p:cNvSpPr>
            <a:spLocks noGrp="1"/>
          </p:cNvSpPr>
          <p:nvPr>
            <p:ph sz="half" idx="2"/>
          </p:nvPr>
        </p:nvSpPr>
        <p:spPr>
          <a:xfrm>
            <a:off x="629842" y="2505075"/>
            <a:ext cx="3868340" cy="3684588"/>
          </a:xfrm>
        </p:spPr>
        <p:txBody>
          <a:bodyPr/>
          <a:lstStyle/>
          <a:p>
            <a:pPr lvl="0"/>
            <a:r>
              <a:rPr lang="fr-FR"/>
              <a:t>Modifier les styles du texte du masque
Deuxième niveau
Troisième niveau
Quatrième niveau
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6" name="Content Placeholder 5"/>
          <p:cNvSpPr>
            <a:spLocks noGrp="1"/>
          </p:cNvSpPr>
          <p:nvPr>
            <p:ph sz="quarter" idx="4"/>
          </p:nvPr>
        </p:nvSpPr>
        <p:spPr>
          <a:xfrm>
            <a:off x="4629150" y="2505075"/>
            <a:ext cx="3887391" cy="3684588"/>
          </a:xfrm>
        </p:spPr>
        <p:txBody>
          <a:bodyPr/>
          <a:lstStyle/>
          <a:p>
            <a:pPr lvl="0"/>
            <a:r>
              <a:rPr lang="fr-FR"/>
              <a:t>Modifier les styles du texte du masque
Deuxième niveau
Troisième niveau
Quatrième niveau
Cinquième niveau</a:t>
            </a:r>
            <a:endParaRPr lang="en-US" dirty="0"/>
          </a:p>
        </p:txBody>
      </p:sp>
      <p:sp>
        <p:nvSpPr>
          <p:cNvPr id="7" name="Date Placeholder 6"/>
          <p:cNvSpPr>
            <a:spLocks noGrp="1"/>
          </p:cNvSpPr>
          <p:nvPr>
            <p:ph type="dt" sz="half" idx="10"/>
          </p:nvPr>
        </p:nvSpPr>
        <p:spPr/>
        <p:txBody>
          <a:bodyPr/>
          <a:lstStyle/>
          <a:p>
            <a:fld id="{B4365EF3-600F-CF4F-9596-5E6DD043C8CA}" type="datetimeFigureOut">
              <a:rPr lang="fr-FR" smtClean="0"/>
              <a:t>29/08/2024</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595DCB7A-F2CD-0C47-864F-D1534472A2EF}" type="slidenum">
              <a:rPr lang="fr-FR" smtClean="0"/>
              <a:t>‹N°›</a:t>
            </a:fld>
            <a:endParaRPr lang="fr-FR"/>
          </a:p>
        </p:txBody>
      </p:sp>
    </p:spTree>
    <p:extLst>
      <p:ext uri="{BB962C8B-B14F-4D97-AF65-F5344CB8AC3E}">
        <p14:creationId xmlns:p14="http://schemas.microsoft.com/office/powerpoint/2010/main" val="5919163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4365EF3-600F-CF4F-9596-5E6DD043C8CA}" type="datetimeFigureOut">
              <a:rPr lang="fr-FR" smtClean="0"/>
              <a:t>29/08/2024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595DCB7A-F2CD-0C47-864F-D1534472A2EF}" type="slidenum">
              <a:rPr lang="fr-FR" smtClean="0"/>
              <a:t>‹N°›</a:t>
            </a:fld>
            <a:endParaRPr lang="fr-FR"/>
          </a:p>
        </p:txBody>
      </p:sp>
    </p:spTree>
    <p:extLst>
      <p:ext uri="{BB962C8B-B14F-4D97-AF65-F5344CB8AC3E}">
        <p14:creationId xmlns:p14="http://schemas.microsoft.com/office/powerpoint/2010/main" val="1014038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365EF3-600F-CF4F-9596-5E6DD043C8CA}" type="datetimeFigureOut">
              <a:rPr lang="fr-FR" smtClean="0"/>
              <a:t>29/08/2024</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595DCB7A-F2CD-0C47-864F-D1534472A2EF}" type="slidenum">
              <a:rPr lang="fr-FR" smtClean="0"/>
              <a:t>‹N°›</a:t>
            </a:fld>
            <a:endParaRPr lang="fr-FR"/>
          </a:p>
        </p:txBody>
      </p:sp>
    </p:spTree>
    <p:extLst>
      <p:ext uri="{BB962C8B-B14F-4D97-AF65-F5344CB8AC3E}">
        <p14:creationId xmlns:p14="http://schemas.microsoft.com/office/powerpoint/2010/main" val="47793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
Deuxième niveau
Troisième niveau
Quatrième niveau
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B4365EF3-600F-CF4F-9596-5E6DD043C8CA}" type="datetimeFigureOut">
              <a:rPr lang="fr-FR" smtClean="0"/>
              <a:t>29/08/2024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95DCB7A-F2CD-0C47-864F-D1534472A2EF}" type="slidenum">
              <a:rPr lang="fr-FR" smtClean="0"/>
              <a:t>‹N°›</a:t>
            </a:fld>
            <a:endParaRPr lang="fr-FR"/>
          </a:p>
        </p:txBody>
      </p:sp>
    </p:spTree>
    <p:extLst>
      <p:ext uri="{BB962C8B-B14F-4D97-AF65-F5344CB8AC3E}">
        <p14:creationId xmlns:p14="http://schemas.microsoft.com/office/powerpoint/2010/main" val="4012924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B4365EF3-600F-CF4F-9596-5E6DD043C8CA}" type="datetimeFigureOut">
              <a:rPr lang="fr-FR" smtClean="0"/>
              <a:t>29/08/2024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95DCB7A-F2CD-0C47-864F-D1534472A2EF}" type="slidenum">
              <a:rPr lang="fr-FR" smtClean="0"/>
              <a:t>‹N°›</a:t>
            </a:fld>
            <a:endParaRPr lang="fr-FR"/>
          </a:p>
        </p:txBody>
      </p:sp>
    </p:spTree>
    <p:extLst>
      <p:ext uri="{BB962C8B-B14F-4D97-AF65-F5344CB8AC3E}">
        <p14:creationId xmlns:p14="http://schemas.microsoft.com/office/powerpoint/2010/main" val="6552625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1.jpeg"/><Relationship Id="rId5" Type="http://schemas.openxmlformats.org/officeDocument/2006/relationships/theme" Target="../theme/theme2.xml"/><Relationship Id="rId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9.xml"/><Relationship Id="rId7" Type="http://schemas.openxmlformats.org/officeDocument/2006/relationships/theme" Target="../theme/theme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5" Type="http://schemas.openxmlformats.org/officeDocument/2006/relationships/slideLayout" Target="../slideLayouts/slideLayout21.xml"/><Relationship Id="rId4" Type="http://schemas.openxmlformats.org/officeDocument/2006/relationships/slideLayout" Target="../slideLayouts/slideLayout20.xml"/><Relationship Id="rId9" Type="http://schemas.openxmlformats.org/officeDocument/2006/relationships/image" Target="../media/image3.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365EF3-600F-CF4F-9596-5E6DD043C8CA}" type="datetimeFigureOut">
              <a:rPr lang="fr-FR" smtClean="0"/>
              <a:t>29/08/2024</a:t>
            </a:fld>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5DCB7A-F2CD-0C47-864F-D1534472A2EF}" type="slidenum">
              <a:rPr lang="fr-FR" smtClean="0"/>
              <a:t>‹N°›</a:t>
            </a:fld>
            <a:endParaRPr lang="fr-FR"/>
          </a:p>
        </p:txBody>
      </p:sp>
    </p:spTree>
    <p:extLst>
      <p:ext uri="{BB962C8B-B14F-4D97-AF65-F5344CB8AC3E}">
        <p14:creationId xmlns:p14="http://schemas.microsoft.com/office/powerpoint/2010/main" val="1426878977"/>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27100">
              <a:srgbClr val="FFFFFF"/>
            </a:gs>
            <a:gs pos="0">
              <a:schemeClr val="bg1"/>
            </a:gs>
            <a:gs pos="100000">
              <a:schemeClr val="bg1"/>
            </a:gs>
          </a:gsLst>
          <a:path path="circle">
            <a:fillToRect t="100000" r="100000"/>
          </a:path>
          <a:tileRect/>
        </a:grad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67544" y="1916832"/>
            <a:ext cx="8229600" cy="1143000"/>
          </a:xfrm>
          <a:prstGeom prst="rect">
            <a:avLst/>
          </a:prstGeom>
        </p:spPr>
        <p:txBody>
          <a:bodyPr vert="horz" lIns="91440" tIns="45720" rIns="91440" bIns="45720" rtlCol="0" anchor="ctr">
            <a:normAutofit/>
          </a:bodyPr>
          <a:lstStyle/>
          <a:p>
            <a:r>
              <a:rPr lang="fr-FR" dirty="0"/>
              <a:t>Cliquez pour modifier le style du titre</a:t>
            </a:r>
            <a:endParaRPr lang="fr-BE" dirty="0"/>
          </a:p>
        </p:txBody>
      </p:sp>
      <p:pic>
        <p:nvPicPr>
          <p:cNvPr id="1027" name="Picture 3" descr="D:\Donnée 2\Monique\Appels à projets 2012-2013\Diaporama LYON EST\bas-de-page-.jpg"/>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109538" y="5779318"/>
            <a:ext cx="7759700" cy="981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5054099"/>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8" cstate="print"/>
          <a:stretch>
            <a:fillRect/>
          </a:stretch>
        </p:blipFill>
        <p:spPr>
          <a:xfrm>
            <a:off x="0" y="0"/>
            <a:ext cx="9143999" cy="6857999"/>
          </a:xfrm>
          <a:prstGeom prst="rect">
            <a:avLst/>
          </a:prstGeom>
        </p:spPr>
      </p:pic>
      <p:pic>
        <p:nvPicPr>
          <p:cNvPr id="17" name="bg object 17"/>
          <p:cNvPicPr/>
          <p:nvPr/>
        </p:nvPicPr>
        <p:blipFill>
          <a:blip r:embed="rId9" cstate="print"/>
          <a:stretch>
            <a:fillRect/>
          </a:stretch>
        </p:blipFill>
        <p:spPr>
          <a:xfrm>
            <a:off x="109728" y="5780532"/>
            <a:ext cx="7760207" cy="979931"/>
          </a:xfrm>
          <a:prstGeom prst="rect">
            <a:avLst/>
          </a:prstGeom>
        </p:spPr>
      </p:pic>
      <p:sp>
        <p:nvSpPr>
          <p:cNvPr id="2" name="Holder 2"/>
          <p:cNvSpPr>
            <a:spLocks noGrp="1"/>
          </p:cNvSpPr>
          <p:nvPr>
            <p:ph type="title"/>
          </p:nvPr>
        </p:nvSpPr>
        <p:spPr>
          <a:xfrm>
            <a:off x="826897" y="303339"/>
            <a:ext cx="7490205" cy="1001394"/>
          </a:xfrm>
          <a:prstGeom prst="rect">
            <a:avLst/>
          </a:prstGeom>
        </p:spPr>
        <p:txBody>
          <a:bodyPr wrap="square" lIns="0" tIns="0" rIns="0" bIns="0">
            <a:spAutoFit/>
          </a:bodyPr>
          <a:lstStyle>
            <a:lvl1pPr>
              <a:defRPr sz="3200" b="1" i="0">
                <a:solidFill>
                  <a:schemeClr val="tx1"/>
                </a:solidFill>
                <a:latin typeface="Tahoma"/>
                <a:cs typeface="Tahoma"/>
              </a:defRPr>
            </a:lvl1pPr>
          </a:lstStyle>
          <a:p>
            <a:endParaRPr/>
          </a:p>
        </p:txBody>
      </p:sp>
      <p:sp>
        <p:nvSpPr>
          <p:cNvPr id="3" name="Holder 3"/>
          <p:cNvSpPr>
            <a:spLocks noGrp="1"/>
          </p:cNvSpPr>
          <p:nvPr>
            <p:ph type="body" idx="1"/>
          </p:nvPr>
        </p:nvSpPr>
        <p:spPr>
          <a:xfrm>
            <a:off x="469582" y="1509712"/>
            <a:ext cx="8204835" cy="2997835"/>
          </a:xfrm>
          <a:prstGeom prst="rect">
            <a:avLst/>
          </a:prstGeom>
        </p:spPr>
        <p:txBody>
          <a:bodyPr wrap="square" lIns="0" tIns="0" rIns="0" bIns="0">
            <a:spAutoFit/>
          </a:bodyPr>
          <a:lstStyle>
            <a:lvl1pPr>
              <a:defRPr sz="2800" b="1" i="0">
                <a:solidFill>
                  <a:schemeClr val="tx1"/>
                </a:solidFill>
                <a:latin typeface="Calibri"/>
                <a:cs typeface="Calibri"/>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8/29/24</a:t>
            </a:fld>
            <a:endParaRPr lang="en-US"/>
          </a:p>
        </p:txBody>
      </p:sp>
      <p:sp>
        <p:nvSpPr>
          <p:cNvPr id="6" name="Holder 6"/>
          <p:cNvSpPr>
            <a:spLocks noGrp="1"/>
          </p:cNvSpPr>
          <p:nvPr>
            <p:ph type="sldNum" sz="quarter" idx="7"/>
          </p:nvPr>
        </p:nvSpPr>
        <p:spPr>
          <a:xfrm>
            <a:off x="8400288" y="6463728"/>
            <a:ext cx="231775" cy="177800"/>
          </a:xfrm>
          <a:prstGeom prst="rect">
            <a:avLst/>
          </a:prstGeom>
        </p:spPr>
        <p:txBody>
          <a:bodyPr wrap="square" lIns="0" tIns="0" rIns="0" bIns="0">
            <a:spAutoFit/>
          </a:bodyPr>
          <a:lstStyle>
            <a:lvl1pPr>
              <a:defRPr sz="1200" b="0" i="0">
                <a:solidFill>
                  <a:srgbClr val="8A8A8A"/>
                </a:solidFill>
                <a:latin typeface="Calibri"/>
                <a:cs typeface="Calibri"/>
              </a:defRPr>
            </a:lvl1pPr>
          </a:lstStyle>
          <a:p>
            <a:pPr marL="37465">
              <a:lnSpc>
                <a:spcPts val="1390"/>
              </a:lnSpc>
            </a:pPr>
            <a:fld id="{81D60167-4931-47E6-BA6A-407CBD079E47}" type="slidenum">
              <a:rPr dirty="0"/>
              <a:t>‹N°›</a:t>
            </a:fld>
            <a:endParaRPr dirty="0"/>
          </a:p>
        </p:txBody>
      </p:sp>
    </p:spTree>
    <p:extLst>
      <p:ext uri="{BB962C8B-B14F-4D97-AF65-F5344CB8AC3E}">
        <p14:creationId xmlns:p14="http://schemas.microsoft.com/office/powerpoint/2010/main" val="3413761873"/>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5.png"/><Relationship Id="rId1" Type="http://schemas.openxmlformats.org/officeDocument/2006/relationships/slideLayout" Target="../slideLayouts/slideLayout16.xml"/><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6.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7.jpg"/><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2.png"/><Relationship Id="rId1" Type="http://schemas.openxmlformats.org/officeDocument/2006/relationships/slideLayout" Target="../slideLayouts/slideLayout20.xml"/></Relationships>
</file>

<file path=ppt/slides/_rels/slide5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8.xml"/><Relationship Id="rId5" Type="http://schemas.openxmlformats.org/officeDocument/2006/relationships/image" Target="../media/image14.png"/><Relationship Id="rId4" Type="http://schemas.openxmlformats.org/officeDocument/2006/relationships/image" Target="../media/image15.png"/></Relationships>
</file>

<file path=ppt/slides/_rels/slide5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2.png"/><Relationship Id="rId1" Type="http://schemas.openxmlformats.org/officeDocument/2006/relationships/slideLayout" Target="../slideLayouts/slideLayout18.xml"/></Relationships>
</file>

<file path=ppt/slides/_rels/slide6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6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6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1.png"/><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3" Type="http://schemas.openxmlformats.org/officeDocument/2006/relationships/hyperlink" Target="https://www.e-cancer.fr/Expertises-et-publications/Catalogue-des-publications/Le-nouveau-programme-personnalise-de-soins-Principes-generaux-d-utilisation-et-elements-fondamentaux" TargetMode="External"/><Relationship Id="rId2" Type="http://schemas.openxmlformats.org/officeDocument/2006/relationships/hyperlink" Target="https://www.e-cancer.fr/Professionnels-de-sante/Parcours-de-soins-des-patients/Dispositif-d-annonce" TargetMode="External"/><Relationship Id="rId1" Type="http://schemas.openxmlformats.org/officeDocument/2006/relationships/slideLayout" Target="../slideLayouts/slideLayout16.xml"/><Relationship Id="rId5" Type="http://schemas.openxmlformats.org/officeDocument/2006/relationships/hyperlink" Target="http://montpellier-cancer.com/video-theatre-et-medecine/" TargetMode="External"/><Relationship Id="rId4" Type="http://schemas.openxmlformats.org/officeDocument/2006/relationships/hyperlink" Target="http://montpellier-cancer.com/media/VideoTheatreEtMedecine_VersionLongue.mp4" TargetMode="External"/></Relationships>
</file>

<file path=ppt/slides/_rels/slide6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idx="4294967295"/>
          </p:nvPr>
        </p:nvSpPr>
        <p:spPr>
          <a:xfrm>
            <a:off x="0" y="1910730"/>
            <a:ext cx="8539163" cy="273050"/>
          </a:xfrm>
        </p:spPr>
        <p:txBody>
          <a:bodyPr>
            <a:normAutofit fontScale="90000"/>
          </a:bodyPr>
          <a:lstStyle/>
          <a:p>
            <a:pPr algn="ctr"/>
            <a:r>
              <a:rPr lang="fr-FR" b="1" dirty="0">
                <a:solidFill>
                  <a:schemeClr val="accent6"/>
                </a:solidFill>
              </a:rPr>
              <a:t>La décision thérapeutique pluridisciplinaire</a:t>
            </a:r>
          </a:p>
        </p:txBody>
      </p:sp>
      <p:sp>
        <p:nvSpPr>
          <p:cNvPr id="6" name="ZoneTexte 5"/>
          <p:cNvSpPr txBox="1"/>
          <p:nvPr/>
        </p:nvSpPr>
        <p:spPr>
          <a:xfrm>
            <a:off x="1388995" y="3152437"/>
            <a:ext cx="6154805" cy="1154162"/>
          </a:xfrm>
          <a:prstGeom prst="rect">
            <a:avLst/>
          </a:prstGeom>
          <a:noFill/>
        </p:spPr>
        <p:txBody>
          <a:bodyPr wrap="square" rtlCol="0">
            <a:spAutoFit/>
          </a:bodyPr>
          <a:lstStyle/>
          <a:p>
            <a:pPr algn="ctr"/>
            <a:r>
              <a:rPr lang="fr-FR" sz="2400" dirty="0"/>
              <a:t>Pr Aurélien Dupré </a:t>
            </a:r>
          </a:p>
          <a:p>
            <a:pPr algn="ctr"/>
            <a:r>
              <a:rPr lang="fr-FR" sz="1500" dirty="0"/>
              <a:t>(</a:t>
            </a:r>
            <a:r>
              <a:rPr lang="fr-FR" sz="1500" dirty="0" err="1"/>
              <a:t>aurelien.dupre@lyon.unicancer.fr</a:t>
            </a:r>
            <a:r>
              <a:rPr lang="fr-FR" sz="1500" dirty="0"/>
              <a:t>)</a:t>
            </a:r>
          </a:p>
          <a:p>
            <a:pPr algn="ctr"/>
            <a:r>
              <a:rPr lang="fr-FR" sz="1500" dirty="0"/>
              <a:t>Département de Chirurgie</a:t>
            </a:r>
          </a:p>
          <a:p>
            <a:pPr algn="ctr"/>
            <a:r>
              <a:rPr lang="fr-FR" sz="1500" dirty="0"/>
              <a:t>Centre Léon Bérard</a:t>
            </a:r>
          </a:p>
        </p:txBody>
      </p:sp>
      <p:sp>
        <p:nvSpPr>
          <p:cNvPr id="17" name="Forme libre 16"/>
          <p:cNvSpPr/>
          <p:nvPr/>
        </p:nvSpPr>
        <p:spPr>
          <a:xfrm>
            <a:off x="2519773" y="2695332"/>
            <a:ext cx="3870200" cy="193608"/>
          </a:xfrm>
          <a:custGeom>
            <a:avLst/>
            <a:gdLst>
              <a:gd name="connsiteX0" fmla="*/ 0 w 5154917"/>
              <a:gd name="connsiteY0" fmla="*/ 67632 h 164367"/>
              <a:gd name="connsiteX1" fmla="*/ 1000125 w 5154917"/>
              <a:gd name="connsiteY1" fmla="*/ 162882 h 164367"/>
              <a:gd name="connsiteX2" fmla="*/ 2800350 w 5154917"/>
              <a:gd name="connsiteY2" fmla="*/ 957 h 164367"/>
              <a:gd name="connsiteX3" fmla="*/ 4800600 w 5154917"/>
              <a:gd name="connsiteY3" fmla="*/ 96207 h 164367"/>
              <a:gd name="connsiteX4" fmla="*/ 5143500 w 5154917"/>
              <a:gd name="connsiteY4" fmla="*/ 105732 h 164367"/>
              <a:gd name="connsiteX0" fmla="*/ 0 w 4983467"/>
              <a:gd name="connsiteY0" fmla="*/ 10482 h 162900"/>
              <a:gd name="connsiteX1" fmla="*/ 828675 w 4983467"/>
              <a:gd name="connsiteY1" fmla="*/ 162882 h 162900"/>
              <a:gd name="connsiteX2" fmla="*/ 2628900 w 4983467"/>
              <a:gd name="connsiteY2" fmla="*/ 957 h 162900"/>
              <a:gd name="connsiteX3" fmla="*/ 4629150 w 4983467"/>
              <a:gd name="connsiteY3" fmla="*/ 96207 h 162900"/>
              <a:gd name="connsiteX4" fmla="*/ 4972050 w 4983467"/>
              <a:gd name="connsiteY4" fmla="*/ 105732 h 162900"/>
              <a:gd name="connsiteX0" fmla="*/ 0 w 4983467"/>
              <a:gd name="connsiteY0" fmla="*/ 10482 h 162923"/>
              <a:gd name="connsiteX1" fmla="*/ 828675 w 4983467"/>
              <a:gd name="connsiteY1" fmla="*/ 162882 h 162923"/>
              <a:gd name="connsiteX2" fmla="*/ 2628900 w 4983467"/>
              <a:gd name="connsiteY2" fmla="*/ 957 h 162923"/>
              <a:gd name="connsiteX3" fmla="*/ 4629150 w 4983467"/>
              <a:gd name="connsiteY3" fmla="*/ 96207 h 162923"/>
              <a:gd name="connsiteX4" fmla="*/ 4972050 w 4983467"/>
              <a:gd name="connsiteY4" fmla="*/ 105732 h 162923"/>
              <a:gd name="connsiteX0" fmla="*/ 0 w 4972050"/>
              <a:gd name="connsiteY0" fmla="*/ 0 h 152459"/>
              <a:gd name="connsiteX1" fmla="*/ 828675 w 4972050"/>
              <a:gd name="connsiteY1" fmla="*/ 152400 h 152459"/>
              <a:gd name="connsiteX2" fmla="*/ 2876550 w 4972050"/>
              <a:gd name="connsiteY2" fmla="*/ 19050 h 152459"/>
              <a:gd name="connsiteX3" fmla="*/ 4629150 w 4972050"/>
              <a:gd name="connsiteY3" fmla="*/ 85725 h 152459"/>
              <a:gd name="connsiteX4" fmla="*/ 4972050 w 4972050"/>
              <a:gd name="connsiteY4" fmla="*/ 95250 h 152459"/>
              <a:gd name="connsiteX0" fmla="*/ 0 w 5314950"/>
              <a:gd name="connsiteY0" fmla="*/ 0 h 617991"/>
              <a:gd name="connsiteX1" fmla="*/ 1171575 w 5314950"/>
              <a:gd name="connsiteY1" fmla="*/ 600075 h 617991"/>
              <a:gd name="connsiteX2" fmla="*/ 3219450 w 5314950"/>
              <a:gd name="connsiteY2" fmla="*/ 466725 h 617991"/>
              <a:gd name="connsiteX3" fmla="*/ 4972050 w 5314950"/>
              <a:gd name="connsiteY3" fmla="*/ 533400 h 617991"/>
              <a:gd name="connsiteX4" fmla="*/ 5314950 w 5314950"/>
              <a:gd name="connsiteY4" fmla="*/ 542925 h 617991"/>
              <a:gd name="connsiteX0" fmla="*/ 0 w 5314950"/>
              <a:gd name="connsiteY0" fmla="*/ 0 h 617991"/>
              <a:gd name="connsiteX1" fmla="*/ 1171575 w 5314950"/>
              <a:gd name="connsiteY1" fmla="*/ 600075 h 617991"/>
              <a:gd name="connsiteX2" fmla="*/ 3219450 w 5314950"/>
              <a:gd name="connsiteY2" fmla="*/ 466725 h 617991"/>
              <a:gd name="connsiteX3" fmla="*/ 4972050 w 5314950"/>
              <a:gd name="connsiteY3" fmla="*/ 533400 h 617991"/>
              <a:gd name="connsiteX4" fmla="*/ 5314950 w 5314950"/>
              <a:gd name="connsiteY4" fmla="*/ 542925 h 617991"/>
              <a:gd name="connsiteX0" fmla="*/ 0 w 5495925"/>
              <a:gd name="connsiteY0" fmla="*/ 0 h 668367"/>
              <a:gd name="connsiteX1" fmla="*/ 1352550 w 5495925"/>
              <a:gd name="connsiteY1" fmla="*/ 647700 h 668367"/>
              <a:gd name="connsiteX2" fmla="*/ 3400425 w 5495925"/>
              <a:gd name="connsiteY2" fmla="*/ 514350 h 668367"/>
              <a:gd name="connsiteX3" fmla="*/ 5153025 w 5495925"/>
              <a:gd name="connsiteY3" fmla="*/ 581025 h 668367"/>
              <a:gd name="connsiteX4" fmla="*/ 5495925 w 5495925"/>
              <a:gd name="connsiteY4" fmla="*/ 590550 h 668367"/>
              <a:gd name="connsiteX0" fmla="*/ 0 w 5495925"/>
              <a:gd name="connsiteY0" fmla="*/ 0 h 668367"/>
              <a:gd name="connsiteX1" fmla="*/ 1352550 w 5495925"/>
              <a:gd name="connsiteY1" fmla="*/ 647700 h 668367"/>
              <a:gd name="connsiteX2" fmla="*/ 3400425 w 5495925"/>
              <a:gd name="connsiteY2" fmla="*/ 514350 h 668367"/>
              <a:gd name="connsiteX3" fmla="*/ 5153025 w 5495925"/>
              <a:gd name="connsiteY3" fmla="*/ 581025 h 668367"/>
              <a:gd name="connsiteX4" fmla="*/ 5495925 w 5495925"/>
              <a:gd name="connsiteY4" fmla="*/ 590550 h 668367"/>
              <a:gd name="connsiteX0" fmla="*/ 0 w 5800725"/>
              <a:gd name="connsiteY0" fmla="*/ 0 h 638131"/>
              <a:gd name="connsiteX1" fmla="*/ 1657350 w 5800725"/>
              <a:gd name="connsiteY1" fmla="*/ 619125 h 638131"/>
              <a:gd name="connsiteX2" fmla="*/ 3705225 w 5800725"/>
              <a:gd name="connsiteY2" fmla="*/ 485775 h 638131"/>
              <a:gd name="connsiteX3" fmla="*/ 5457825 w 5800725"/>
              <a:gd name="connsiteY3" fmla="*/ 552450 h 638131"/>
              <a:gd name="connsiteX4" fmla="*/ 5800725 w 5800725"/>
              <a:gd name="connsiteY4" fmla="*/ 561975 h 638131"/>
              <a:gd name="connsiteX0" fmla="*/ 0 w 5800725"/>
              <a:gd name="connsiteY0" fmla="*/ 0 h 638131"/>
              <a:gd name="connsiteX1" fmla="*/ 1657350 w 5800725"/>
              <a:gd name="connsiteY1" fmla="*/ 619125 h 638131"/>
              <a:gd name="connsiteX2" fmla="*/ 3705225 w 5800725"/>
              <a:gd name="connsiteY2" fmla="*/ 485775 h 638131"/>
              <a:gd name="connsiteX3" fmla="*/ 5457825 w 5800725"/>
              <a:gd name="connsiteY3" fmla="*/ 552450 h 638131"/>
              <a:gd name="connsiteX4" fmla="*/ 5800725 w 5800725"/>
              <a:gd name="connsiteY4" fmla="*/ 561975 h 638131"/>
              <a:gd name="connsiteX0" fmla="*/ 185340 w 5986065"/>
              <a:gd name="connsiteY0" fmla="*/ 0 h 623529"/>
              <a:gd name="connsiteX1" fmla="*/ 103461 w 5986065"/>
              <a:gd name="connsiteY1" fmla="*/ 292655 h 623529"/>
              <a:gd name="connsiteX2" fmla="*/ 1842690 w 5986065"/>
              <a:gd name="connsiteY2" fmla="*/ 619125 h 623529"/>
              <a:gd name="connsiteX3" fmla="*/ 3890565 w 5986065"/>
              <a:gd name="connsiteY3" fmla="*/ 485775 h 623529"/>
              <a:gd name="connsiteX4" fmla="*/ 5643165 w 5986065"/>
              <a:gd name="connsiteY4" fmla="*/ 552450 h 623529"/>
              <a:gd name="connsiteX5" fmla="*/ 5986065 w 5986065"/>
              <a:gd name="connsiteY5" fmla="*/ 561975 h 623529"/>
              <a:gd name="connsiteX0" fmla="*/ 0 w 6372225"/>
              <a:gd name="connsiteY0" fmla="*/ 197013 h 353817"/>
              <a:gd name="connsiteX1" fmla="*/ 489621 w 6372225"/>
              <a:gd name="connsiteY1" fmla="*/ 22943 h 353817"/>
              <a:gd name="connsiteX2" fmla="*/ 2228850 w 6372225"/>
              <a:gd name="connsiteY2" fmla="*/ 349413 h 353817"/>
              <a:gd name="connsiteX3" fmla="*/ 4276725 w 6372225"/>
              <a:gd name="connsiteY3" fmla="*/ 216063 h 353817"/>
              <a:gd name="connsiteX4" fmla="*/ 6029325 w 6372225"/>
              <a:gd name="connsiteY4" fmla="*/ 282738 h 353817"/>
              <a:gd name="connsiteX5" fmla="*/ 6372225 w 6372225"/>
              <a:gd name="connsiteY5" fmla="*/ 292263 h 353817"/>
              <a:gd name="connsiteX0" fmla="*/ 0 w 6372225"/>
              <a:gd name="connsiteY0" fmla="*/ 110358 h 264091"/>
              <a:gd name="connsiteX1" fmla="*/ 1051596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6372225"/>
              <a:gd name="connsiteY0" fmla="*/ 110358 h 264091"/>
              <a:gd name="connsiteX1" fmla="*/ 1051596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6372225"/>
              <a:gd name="connsiteY0" fmla="*/ 110358 h 264091"/>
              <a:gd name="connsiteX1" fmla="*/ 1061121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5743575"/>
              <a:gd name="connsiteY0" fmla="*/ 54828 h 275236"/>
              <a:gd name="connsiteX1" fmla="*/ 432471 w 5743575"/>
              <a:gd name="connsiteY1" fmla="*/ 42683 h 275236"/>
              <a:gd name="connsiteX2" fmla="*/ 1600200 w 5743575"/>
              <a:gd name="connsiteY2" fmla="*/ 273903 h 275236"/>
              <a:gd name="connsiteX3" fmla="*/ 3648075 w 5743575"/>
              <a:gd name="connsiteY3" fmla="*/ 140553 h 275236"/>
              <a:gd name="connsiteX4" fmla="*/ 5400675 w 5743575"/>
              <a:gd name="connsiteY4" fmla="*/ 207228 h 275236"/>
              <a:gd name="connsiteX5" fmla="*/ 5743575 w 5743575"/>
              <a:gd name="connsiteY5" fmla="*/ 216753 h 275236"/>
              <a:gd name="connsiteX0" fmla="*/ 704361 w 5362086"/>
              <a:gd name="connsiteY0" fmla="*/ 0 h 1430083"/>
              <a:gd name="connsiteX1" fmla="*/ 50982 w 5362086"/>
              <a:gd name="connsiteY1" fmla="*/ 1197530 h 1430083"/>
              <a:gd name="connsiteX2" fmla="*/ 1218711 w 5362086"/>
              <a:gd name="connsiteY2" fmla="*/ 1428750 h 1430083"/>
              <a:gd name="connsiteX3" fmla="*/ 3266586 w 5362086"/>
              <a:gd name="connsiteY3" fmla="*/ 1295400 h 1430083"/>
              <a:gd name="connsiteX4" fmla="*/ 5019186 w 5362086"/>
              <a:gd name="connsiteY4" fmla="*/ 1362075 h 1430083"/>
              <a:gd name="connsiteX5" fmla="*/ 5362086 w 5362086"/>
              <a:gd name="connsiteY5" fmla="*/ 1371600 h 1430083"/>
              <a:gd name="connsiteX0" fmla="*/ 877921 w 5535646"/>
              <a:gd name="connsiteY0" fmla="*/ 0 h 1430083"/>
              <a:gd name="connsiteX1" fmla="*/ 224542 w 5535646"/>
              <a:gd name="connsiteY1" fmla="*/ 1197530 h 1430083"/>
              <a:gd name="connsiteX2" fmla="*/ 1392271 w 5535646"/>
              <a:gd name="connsiteY2" fmla="*/ 1428750 h 1430083"/>
              <a:gd name="connsiteX3" fmla="*/ 3440146 w 5535646"/>
              <a:gd name="connsiteY3" fmla="*/ 1295400 h 1430083"/>
              <a:gd name="connsiteX4" fmla="*/ 5192746 w 5535646"/>
              <a:gd name="connsiteY4" fmla="*/ 1362075 h 1430083"/>
              <a:gd name="connsiteX5" fmla="*/ 5535646 w 5535646"/>
              <a:gd name="connsiteY5" fmla="*/ 1371600 h 1430083"/>
              <a:gd name="connsiteX0" fmla="*/ 877921 w 5535646"/>
              <a:gd name="connsiteY0" fmla="*/ 0 h 1477896"/>
              <a:gd name="connsiteX1" fmla="*/ 224542 w 5535646"/>
              <a:gd name="connsiteY1" fmla="*/ 1197530 h 1477896"/>
              <a:gd name="connsiteX2" fmla="*/ 1392271 w 5535646"/>
              <a:gd name="connsiteY2" fmla="*/ 1428750 h 1477896"/>
              <a:gd name="connsiteX3" fmla="*/ 3440146 w 5535646"/>
              <a:gd name="connsiteY3" fmla="*/ 1295400 h 1477896"/>
              <a:gd name="connsiteX4" fmla="*/ 5192746 w 5535646"/>
              <a:gd name="connsiteY4" fmla="*/ 1362075 h 1477896"/>
              <a:gd name="connsiteX5" fmla="*/ 5535646 w 5535646"/>
              <a:gd name="connsiteY5" fmla="*/ 1371600 h 1477896"/>
              <a:gd name="connsiteX0" fmla="*/ 0 w 5311104"/>
              <a:gd name="connsiteY0" fmla="*/ 0 h 280366"/>
              <a:gd name="connsiteX1" fmla="*/ 1167729 w 5311104"/>
              <a:gd name="connsiteY1" fmla="*/ 231220 h 280366"/>
              <a:gd name="connsiteX2" fmla="*/ 3215604 w 5311104"/>
              <a:gd name="connsiteY2" fmla="*/ 97870 h 280366"/>
              <a:gd name="connsiteX3" fmla="*/ 4968204 w 5311104"/>
              <a:gd name="connsiteY3" fmla="*/ 164545 h 280366"/>
              <a:gd name="connsiteX4" fmla="*/ 5311104 w 5311104"/>
              <a:gd name="connsiteY4" fmla="*/ 174070 h 280366"/>
              <a:gd name="connsiteX0" fmla="*/ 0 w 5482554"/>
              <a:gd name="connsiteY0" fmla="*/ 0 h 340771"/>
              <a:gd name="connsiteX1" fmla="*/ 1339179 w 5482554"/>
              <a:gd name="connsiteY1" fmla="*/ 335995 h 340771"/>
              <a:gd name="connsiteX2" fmla="*/ 3387054 w 5482554"/>
              <a:gd name="connsiteY2" fmla="*/ 202645 h 340771"/>
              <a:gd name="connsiteX3" fmla="*/ 5139654 w 5482554"/>
              <a:gd name="connsiteY3" fmla="*/ 269320 h 340771"/>
              <a:gd name="connsiteX4" fmla="*/ 5482554 w 5482554"/>
              <a:gd name="connsiteY4" fmla="*/ 278845 h 340771"/>
              <a:gd name="connsiteX0" fmla="*/ 0 w 5482554"/>
              <a:gd name="connsiteY0" fmla="*/ 0 h 340771"/>
              <a:gd name="connsiteX1" fmla="*/ 1339179 w 5482554"/>
              <a:gd name="connsiteY1" fmla="*/ 335995 h 340771"/>
              <a:gd name="connsiteX2" fmla="*/ 3387054 w 5482554"/>
              <a:gd name="connsiteY2" fmla="*/ 202645 h 340771"/>
              <a:gd name="connsiteX3" fmla="*/ 5139654 w 5482554"/>
              <a:gd name="connsiteY3" fmla="*/ 269320 h 340771"/>
              <a:gd name="connsiteX4" fmla="*/ 5482554 w 5482554"/>
              <a:gd name="connsiteY4" fmla="*/ 278845 h 340771"/>
              <a:gd name="connsiteX0" fmla="*/ 0 w 5501604"/>
              <a:gd name="connsiteY0" fmla="*/ 0 h 157447"/>
              <a:gd name="connsiteX1" fmla="*/ 1358229 w 5501604"/>
              <a:gd name="connsiteY1" fmla="*/ 155020 h 157447"/>
              <a:gd name="connsiteX2" fmla="*/ 3406104 w 5501604"/>
              <a:gd name="connsiteY2" fmla="*/ 21670 h 157447"/>
              <a:gd name="connsiteX3" fmla="*/ 5158704 w 5501604"/>
              <a:gd name="connsiteY3" fmla="*/ 88345 h 157447"/>
              <a:gd name="connsiteX4" fmla="*/ 5501604 w 5501604"/>
              <a:gd name="connsiteY4" fmla="*/ 97870 h 157447"/>
              <a:gd name="connsiteX0" fmla="*/ 0 w 5501604"/>
              <a:gd name="connsiteY0" fmla="*/ 16098 h 171194"/>
              <a:gd name="connsiteX1" fmla="*/ 1358229 w 5501604"/>
              <a:gd name="connsiteY1" fmla="*/ 171118 h 171194"/>
              <a:gd name="connsiteX2" fmla="*/ 3406104 w 5501604"/>
              <a:gd name="connsiteY2" fmla="*/ 37768 h 171194"/>
              <a:gd name="connsiteX3" fmla="*/ 5158704 w 5501604"/>
              <a:gd name="connsiteY3" fmla="*/ 104443 h 171194"/>
              <a:gd name="connsiteX4" fmla="*/ 5501604 w 5501604"/>
              <a:gd name="connsiteY4" fmla="*/ 113968 h 171194"/>
              <a:gd name="connsiteX0" fmla="*/ 0 w 5501604"/>
              <a:gd name="connsiteY0" fmla="*/ 12680 h 243951"/>
              <a:gd name="connsiteX1" fmla="*/ 1853529 w 5501604"/>
              <a:gd name="connsiteY1" fmla="*/ 243900 h 243951"/>
              <a:gd name="connsiteX2" fmla="*/ 3406104 w 5501604"/>
              <a:gd name="connsiteY2" fmla="*/ 34350 h 243951"/>
              <a:gd name="connsiteX3" fmla="*/ 5158704 w 5501604"/>
              <a:gd name="connsiteY3" fmla="*/ 101025 h 243951"/>
              <a:gd name="connsiteX4" fmla="*/ 5501604 w 5501604"/>
              <a:gd name="connsiteY4" fmla="*/ 110550 h 243951"/>
              <a:gd name="connsiteX0" fmla="*/ 0 w 5501604"/>
              <a:gd name="connsiteY0" fmla="*/ 12680 h 243951"/>
              <a:gd name="connsiteX1" fmla="*/ 1853529 w 5501604"/>
              <a:gd name="connsiteY1" fmla="*/ 243900 h 243951"/>
              <a:gd name="connsiteX2" fmla="*/ 3406104 w 5501604"/>
              <a:gd name="connsiteY2" fmla="*/ 34350 h 243951"/>
              <a:gd name="connsiteX3" fmla="*/ 5158704 w 5501604"/>
              <a:gd name="connsiteY3" fmla="*/ 101025 h 243951"/>
              <a:gd name="connsiteX4" fmla="*/ 5501604 w 5501604"/>
              <a:gd name="connsiteY4" fmla="*/ 110550 h 243951"/>
              <a:gd name="connsiteX0" fmla="*/ 0 w 5501604"/>
              <a:gd name="connsiteY0" fmla="*/ 12680 h 243954"/>
              <a:gd name="connsiteX1" fmla="*/ 1853529 w 5501604"/>
              <a:gd name="connsiteY1" fmla="*/ 243900 h 243954"/>
              <a:gd name="connsiteX2" fmla="*/ 3406104 w 5501604"/>
              <a:gd name="connsiteY2" fmla="*/ 34350 h 243954"/>
              <a:gd name="connsiteX3" fmla="*/ 5158704 w 5501604"/>
              <a:gd name="connsiteY3" fmla="*/ 101025 h 243954"/>
              <a:gd name="connsiteX4" fmla="*/ 5501604 w 5501604"/>
              <a:gd name="connsiteY4" fmla="*/ 110550 h 243954"/>
              <a:gd name="connsiteX0" fmla="*/ 0 w 5501604"/>
              <a:gd name="connsiteY0" fmla="*/ 12680 h 243952"/>
              <a:gd name="connsiteX1" fmla="*/ 1853529 w 5501604"/>
              <a:gd name="connsiteY1" fmla="*/ 243900 h 243952"/>
              <a:gd name="connsiteX2" fmla="*/ 3406104 w 5501604"/>
              <a:gd name="connsiteY2" fmla="*/ 34350 h 243952"/>
              <a:gd name="connsiteX3" fmla="*/ 5092029 w 5501604"/>
              <a:gd name="connsiteY3" fmla="*/ 62925 h 243952"/>
              <a:gd name="connsiteX4" fmla="*/ 5501604 w 5501604"/>
              <a:gd name="connsiteY4" fmla="*/ 110550 h 243952"/>
              <a:gd name="connsiteX0" fmla="*/ 0 w 5501604"/>
              <a:gd name="connsiteY0" fmla="*/ 12680 h 243952"/>
              <a:gd name="connsiteX1" fmla="*/ 1853529 w 5501604"/>
              <a:gd name="connsiteY1" fmla="*/ 243900 h 243952"/>
              <a:gd name="connsiteX2" fmla="*/ 3406104 w 5501604"/>
              <a:gd name="connsiteY2" fmla="*/ 34350 h 243952"/>
              <a:gd name="connsiteX3" fmla="*/ 5092029 w 5501604"/>
              <a:gd name="connsiteY3" fmla="*/ 62925 h 243952"/>
              <a:gd name="connsiteX4" fmla="*/ 5501604 w 5501604"/>
              <a:gd name="connsiteY4" fmla="*/ 110550 h 243952"/>
              <a:gd name="connsiteX0" fmla="*/ 0 w 5501604"/>
              <a:gd name="connsiteY0" fmla="*/ 26734 h 258024"/>
              <a:gd name="connsiteX1" fmla="*/ 1853529 w 5501604"/>
              <a:gd name="connsiteY1" fmla="*/ 257954 h 258024"/>
              <a:gd name="connsiteX2" fmla="*/ 3406104 w 5501604"/>
              <a:gd name="connsiteY2" fmla="*/ 48404 h 258024"/>
              <a:gd name="connsiteX3" fmla="*/ 5092029 w 5501604"/>
              <a:gd name="connsiteY3" fmla="*/ 76979 h 258024"/>
              <a:gd name="connsiteX4" fmla="*/ 5501604 w 5501604"/>
              <a:gd name="connsiteY4" fmla="*/ 124604 h 258024"/>
              <a:gd name="connsiteX0" fmla="*/ 0 w 5501604"/>
              <a:gd name="connsiteY0" fmla="*/ 28486 h 259895"/>
              <a:gd name="connsiteX1" fmla="*/ 341337 w 5501604"/>
              <a:gd name="connsiteY1" fmla="*/ 14199 h 259895"/>
              <a:gd name="connsiteX2" fmla="*/ 1853529 w 5501604"/>
              <a:gd name="connsiteY2" fmla="*/ 259706 h 259895"/>
              <a:gd name="connsiteX3" fmla="*/ 3406104 w 5501604"/>
              <a:gd name="connsiteY3" fmla="*/ 50156 h 259895"/>
              <a:gd name="connsiteX4" fmla="*/ 5092029 w 5501604"/>
              <a:gd name="connsiteY4" fmla="*/ 78731 h 259895"/>
              <a:gd name="connsiteX5" fmla="*/ 5501604 w 5501604"/>
              <a:gd name="connsiteY5" fmla="*/ 126356 h 259895"/>
              <a:gd name="connsiteX0" fmla="*/ 0 w 5501604"/>
              <a:gd name="connsiteY0" fmla="*/ 28486 h 259895"/>
              <a:gd name="connsiteX1" fmla="*/ 341337 w 5501604"/>
              <a:gd name="connsiteY1" fmla="*/ 14199 h 259895"/>
              <a:gd name="connsiteX2" fmla="*/ 1853529 w 5501604"/>
              <a:gd name="connsiteY2" fmla="*/ 259706 h 259895"/>
              <a:gd name="connsiteX3" fmla="*/ 3406104 w 5501604"/>
              <a:gd name="connsiteY3" fmla="*/ 50156 h 259895"/>
              <a:gd name="connsiteX4" fmla="*/ 5092029 w 5501604"/>
              <a:gd name="connsiteY4" fmla="*/ 78731 h 259895"/>
              <a:gd name="connsiteX5" fmla="*/ 5501604 w 5501604"/>
              <a:gd name="connsiteY5" fmla="*/ 126356 h 259895"/>
              <a:gd name="connsiteX0" fmla="*/ 0 w 5160267"/>
              <a:gd name="connsiteY0" fmla="*/ 12448 h 258144"/>
              <a:gd name="connsiteX1" fmla="*/ 1512192 w 5160267"/>
              <a:gd name="connsiteY1" fmla="*/ 257955 h 258144"/>
              <a:gd name="connsiteX2" fmla="*/ 3064767 w 5160267"/>
              <a:gd name="connsiteY2" fmla="*/ 48405 h 258144"/>
              <a:gd name="connsiteX3" fmla="*/ 4750692 w 5160267"/>
              <a:gd name="connsiteY3" fmla="*/ 76980 h 258144"/>
              <a:gd name="connsiteX4" fmla="*/ 5160267 w 5160267"/>
              <a:gd name="connsiteY4" fmla="*/ 124605 h 25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0267" h="258144">
                <a:moveTo>
                  <a:pt x="0" y="12448"/>
                </a:moveTo>
                <a:cubicBezTo>
                  <a:pt x="637533" y="46222"/>
                  <a:pt x="1001398" y="251962"/>
                  <a:pt x="1512192" y="257955"/>
                </a:cubicBezTo>
                <a:cubicBezTo>
                  <a:pt x="2022986" y="263948"/>
                  <a:pt x="2448817" y="126193"/>
                  <a:pt x="3064767" y="48405"/>
                </a:cubicBezTo>
                <a:cubicBezTo>
                  <a:pt x="3680717" y="-29383"/>
                  <a:pt x="4074417" y="-8745"/>
                  <a:pt x="4750692" y="76980"/>
                </a:cubicBezTo>
                <a:lnTo>
                  <a:pt x="5160267" y="124605"/>
                </a:lnTo>
              </a:path>
            </a:pathLst>
          </a:custGeom>
          <a:noFill/>
          <a:ln w="2540">
            <a:solidFill>
              <a:srgbClr val="078F9D"/>
            </a:solidFill>
          </a:ln>
          <a:effectLst>
            <a:glow>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solidFill>
                <a:srgbClr val="25A79B"/>
              </a:solidFill>
            </a:endParaRPr>
          </a:p>
        </p:txBody>
      </p:sp>
      <p:sp>
        <p:nvSpPr>
          <p:cNvPr id="7" name="Forme libre 6"/>
          <p:cNvSpPr/>
          <p:nvPr/>
        </p:nvSpPr>
        <p:spPr>
          <a:xfrm rot="-10860000">
            <a:off x="2576422" y="2749372"/>
            <a:ext cx="3959495" cy="99438"/>
          </a:xfrm>
          <a:custGeom>
            <a:avLst/>
            <a:gdLst>
              <a:gd name="connsiteX0" fmla="*/ 0 w 5154917"/>
              <a:gd name="connsiteY0" fmla="*/ 67632 h 164367"/>
              <a:gd name="connsiteX1" fmla="*/ 1000125 w 5154917"/>
              <a:gd name="connsiteY1" fmla="*/ 162882 h 164367"/>
              <a:gd name="connsiteX2" fmla="*/ 2800350 w 5154917"/>
              <a:gd name="connsiteY2" fmla="*/ 957 h 164367"/>
              <a:gd name="connsiteX3" fmla="*/ 4800600 w 5154917"/>
              <a:gd name="connsiteY3" fmla="*/ 96207 h 164367"/>
              <a:gd name="connsiteX4" fmla="*/ 5143500 w 5154917"/>
              <a:gd name="connsiteY4" fmla="*/ 105732 h 164367"/>
              <a:gd name="connsiteX0" fmla="*/ 0 w 4983467"/>
              <a:gd name="connsiteY0" fmla="*/ 10482 h 162900"/>
              <a:gd name="connsiteX1" fmla="*/ 828675 w 4983467"/>
              <a:gd name="connsiteY1" fmla="*/ 162882 h 162900"/>
              <a:gd name="connsiteX2" fmla="*/ 2628900 w 4983467"/>
              <a:gd name="connsiteY2" fmla="*/ 957 h 162900"/>
              <a:gd name="connsiteX3" fmla="*/ 4629150 w 4983467"/>
              <a:gd name="connsiteY3" fmla="*/ 96207 h 162900"/>
              <a:gd name="connsiteX4" fmla="*/ 4972050 w 4983467"/>
              <a:gd name="connsiteY4" fmla="*/ 105732 h 162900"/>
              <a:gd name="connsiteX0" fmla="*/ 0 w 4983467"/>
              <a:gd name="connsiteY0" fmla="*/ 10482 h 162923"/>
              <a:gd name="connsiteX1" fmla="*/ 828675 w 4983467"/>
              <a:gd name="connsiteY1" fmla="*/ 162882 h 162923"/>
              <a:gd name="connsiteX2" fmla="*/ 2628900 w 4983467"/>
              <a:gd name="connsiteY2" fmla="*/ 957 h 162923"/>
              <a:gd name="connsiteX3" fmla="*/ 4629150 w 4983467"/>
              <a:gd name="connsiteY3" fmla="*/ 96207 h 162923"/>
              <a:gd name="connsiteX4" fmla="*/ 4972050 w 4983467"/>
              <a:gd name="connsiteY4" fmla="*/ 105732 h 162923"/>
              <a:gd name="connsiteX0" fmla="*/ 0 w 4972050"/>
              <a:gd name="connsiteY0" fmla="*/ 0 h 152459"/>
              <a:gd name="connsiteX1" fmla="*/ 828675 w 4972050"/>
              <a:gd name="connsiteY1" fmla="*/ 152400 h 152459"/>
              <a:gd name="connsiteX2" fmla="*/ 2876550 w 4972050"/>
              <a:gd name="connsiteY2" fmla="*/ 19050 h 152459"/>
              <a:gd name="connsiteX3" fmla="*/ 4629150 w 4972050"/>
              <a:gd name="connsiteY3" fmla="*/ 85725 h 152459"/>
              <a:gd name="connsiteX4" fmla="*/ 4972050 w 4972050"/>
              <a:gd name="connsiteY4" fmla="*/ 95250 h 152459"/>
              <a:gd name="connsiteX0" fmla="*/ 0 w 5195794"/>
              <a:gd name="connsiteY0" fmla="*/ 0 h 375423"/>
              <a:gd name="connsiteX1" fmla="*/ 828675 w 5195794"/>
              <a:gd name="connsiteY1" fmla="*/ 152400 h 375423"/>
              <a:gd name="connsiteX2" fmla="*/ 2876550 w 5195794"/>
              <a:gd name="connsiteY2" fmla="*/ 19050 h 375423"/>
              <a:gd name="connsiteX3" fmla="*/ 4629150 w 5195794"/>
              <a:gd name="connsiteY3" fmla="*/ 85725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629150 w 5195794"/>
              <a:gd name="connsiteY3" fmla="*/ 85725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970954 w 5195794"/>
              <a:gd name="connsiteY2" fmla="*/ 6833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970954 w 5195794"/>
              <a:gd name="connsiteY2" fmla="*/ 68330 h 375423"/>
              <a:gd name="connsiteX3" fmla="*/ 4382202 w 5195794"/>
              <a:gd name="connsiteY3" fmla="*/ 43309 h 375423"/>
              <a:gd name="connsiteX4" fmla="*/ 5195794 w 5195794"/>
              <a:gd name="connsiteY4" fmla="*/ 375423 h 375423"/>
              <a:gd name="connsiteX0" fmla="*/ 0 w 5195794"/>
              <a:gd name="connsiteY0" fmla="*/ 4143 h 379566"/>
              <a:gd name="connsiteX1" fmla="*/ 828675 w 5195794"/>
              <a:gd name="connsiteY1" fmla="*/ 156543 h 379566"/>
              <a:gd name="connsiteX2" fmla="*/ 2970954 w 5195794"/>
              <a:gd name="connsiteY2" fmla="*/ 72473 h 379566"/>
              <a:gd name="connsiteX3" fmla="*/ 4392556 w 5195794"/>
              <a:gd name="connsiteY3" fmla="*/ 0 h 379566"/>
              <a:gd name="connsiteX4" fmla="*/ 5195794 w 5195794"/>
              <a:gd name="connsiteY4" fmla="*/ 379566 h 379566"/>
              <a:gd name="connsiteX0" fmla="*/ 0 w 5195794"/>
              <a:gd name="connsiteY0" fmla="*/ 18905 h 394328"/>
              <a:gd name="connsiteX1" fmla="*/ 828675 w 5195794"/>
              <a:gd name="connsiteY1" fmla="*/ 171305 h 394328"/>
              <a:gd name="connsiteX2" fmla="*/ 2970954 w 5195794"/>
              <a:gd name="connsiteY2" fmla="*/ 87235 h 394328"/>
              <a:gd name="connsiteX3" fmla="*/ 4392556 w 5195794"/>
              <a:gd name="connsiteY3" fmla="*/ 14762 h 394328"/>
              <a:gd name="connsiteX4" fmla="*/ 5195794 w 5195794"/>
              <a:gd name="connsiteY4" fmla="*/ 394328 h 394328"/>
              <a:gd name="connsiteX0" fmla="*/ 0 w 5195794"/>
              <a:gd name="connsiteY0" fmla="*/ 18905 h 394328"/>
              <a:gd name="connsiteX1" fmla="*/ 828675 w 5195794"/>
              <a:gd name="connsiteY1" fmla="*/ 171305 h 394328"/>
              <a:gd name="connsiteX2" fmla="*/ 2970954 w 5195794"/>
              <a:gd name="connsiteY2" fmla="*/ 87235 h 394328"/>
              <a:gd name="connsiteX3" fmla="*/ 4392556 w 5195794"/>
              <a:gd name="connsiteY3" fmla="*/ 14762 h 394328"/>
              <a:gd name="connsiteX4" fmla="*/ 5195794 w 5195794"/>
              <a:gd name="connsiteY4" fmla="*/ 394328 h 394328"/>
              <a:gd name="connsiteX0" fmla="*/ 0 w 5195794"/>
              <a:gd name="connsiteY0" fmla="*/ 56473 h 431896"/>
              <a:gd name="connsiteX1" fmla="*/ 828675 w 5195794"/>
              <a:gd name="connsiteY1" fmla="*/ 208873 h 431896"/>
              <a:gd name="connsiteX2" fmla="*/ 2970954 w 5195794"/>
              <a:gd name="connsiteY2" fmla="*/ 124803 h 431896"/>
              <a:gd name="connsiteX3" fmla="*/ 4392556 w 5195794"/>
              <a:gd name="connsiteY3" fmla="*/ 52330 h 431896"/>
              <a:gd name="connsiteX4" fmla="*/ 5195794 w 5195794"/>
              <a:gd name="connsiteY4" fmla="*/ 431896 h 431896"/>
              <a:gd name="connsiteX0" fmla="*/ 0 w 5195794"/>
              <a:gd name="connsiteY0" fmla="*/ 58153 h 433576"/>
              <a:gd name="connsiteX1" fmla="*/ 1018315 w 5195794"/>
              <a:gd name="connsiteY1" fmla="*/ 261496 h 433576"/>
              <a:gd name="connsiteX2" fmla="*/ 2970954 w 5195794"/>
              <a:gd name="connsiteY2" fmla="*/ 126483 h 433576"/>
              <a:gd name="connsiteX3" fmla="*/ 4392556 w 5195794"/>
              <a:gd name="connsiteY3" fmla="*/ 54010 h 433576"/>
              <a:gd name="connsiteX4" fmla="*/ 5195794 w 5195794"/>
              <a:gd name="connsiteY4" fmla="*/ 433576 h 433576"/>
              <a:gd name="connsiteX0" fmla="*/ 0 w 5195794"/>
              <a:gd name="connsiteY0" fmla="*/ 58153 h 433576"/>
              <a:gd name="connsiteX1" fmla="*/ 1018315 w 5195794"/>
              <a:gd name="connsiteY1" fmla="*/ 261496 h 433576"/>
              <a:gd name="connsiteX2" fmla="*/ 2970954 w 5195794"/>
              <a:gd name="connsiteY2" fmla="*/ 126483 h 433576"/>
              <a:gd name="connsiteX3" fmla="*/ 4392556 w 5195794"/>
              <a:gd name="connsiteY3" fmla="*/ 54010 h 433576"/>
              <a:gd name="connsiteX4" fmla="*/ 5195794 w 5195794"/>
              <a:gd name="connsiteY4" fmla="*/ 433576 h 433576"/>
              <a:gd name="connsiteX0" fmla="*/ 0 w 5195794"/>
              <a:gd name="connsiteY0" fmla="*/ 55412 h 430835"/>
              <a:gd name="connsiteX1" fmla="*/ 1077285 w 5195794"/>
              <a:gd name="connsiteY1" fmla="*/ 154993 h 430835"/>
              <a:gd name="connsiteX2" fmla="*/ 2970954 w 5195794"/>
              <a:gd name="connsiteY2" fmla="*/ 123742 h 430835"/>
              <a:gd name="connsiteX3" fmla="*/ 4392556 w 5195794"/>
              <a:gd name="connsiteY3" fmla="*/ 51269 h 430835"/>
              <a:gd name="connsiteX4" fmla="*/ 5195794 w 5195794"/>
              <a:gd name="connsiteY4" fmla="*/ 430835 h 430835"/>
              <a:gd name="connsiteX0" fmla="*/ 0 w 5195794"/>
              <a:gd name="connsiteY0" fmla="*/ 55412 h 430835"/>
              <a:gd name="connsiteX1" fmla="*/ 1077285 w 5195794"/>
              <a:gd name="connsiteY1" fmla="*/ 154993 h 430835"/>
              <a:gd name="connsiteX2" fmla="*/ 2970954 w 5195794"/>
              <a:gd name="connsiteY2" fmla="*/ 123742 h 430835"/>
              <a:gd name="connsiteX3" fmla="*/ 4392556 w 5195794"/>
              <a:gd name="connsiteY3" fmla="*/ 51269 h 430835"/>
              <a:gd name="connsiteX4" fmla="*/ 5195794 w 5195794"/>
              <a:gd name="connsiteY4" fmla="*/ 430835 h 430835"/>
              <a:gd name="connsiteX0" fmla="*/ 0 w 5195794"/>
              <a:gd name="connsiteY0" fmla="*/ 47289 h 422712"/>
              <a:gd name="connsiteX1" fmla="*/ 1077285 w 5195794"/>
              <a:gd name="connsiteY1" fmla="*/ 146870 h 422712"/>
              <a:gd name="connsiteX2" fmla="*/ 2941386 w 5195794"/>
              <a:gd name="connsiteY2" fmla="*/ 172262 h 422712"/>
              <a:gd name="connsiteX3" fmla="*/ 4392556 w 5195794"/>
              <a:gd name="connsiteY3" fmla="*/ 43146 h 422712"/>
              <a:gd name="connsiteX4" fmla="*/ 5195794 w 5195794"/>
              <a:gd name="connsiteY4" fmla="*/ 422712 h 422712"/>
              <a:gd name="connsiteX0" fmla="*/ 0 w 5195794"/>
              <a:gd name="connsiteY0" fmla="*/ 37848 h 413271"/>
              <a:gd name="connsiteX1" fmla="*/ 1077285 w 5195794"/>
              <a:gd name="connsiteY1" fmla="*/ 137429 h 413271"/>
              <a:gd name="connsiteX2" fmla="*/ 2941386 w 5195794"/>
              <a:gd name="connsiteY2" fmla="*/ 162821 h 413271"/>
              <a:gd name="connsiteX3" fmla="*/ 4392556 w 5195794"/>
              <a:gd name="connsiteY3" fmla="*/ 33705 h 413271"/>
              <a:gd name="connsiteX4" fmla="*/ 5195794 w 5195794"/>
              <a:gd name="connsiteY4" fmla="*/ 413271 h 413271"/>
              <a:gd name="connsiteX0" fmla="*/ 0 w 5195794"/>
              <a:gd name="connsiteY0" fmla="*/ 45900 h 421323"/>
              <a:gd name="connsiteX1" fmla="*/ 1011950 w 5195794"/>
              <a:gd name="connsiteY1" fmla="*/ 68129 h 421323"/>
              <a:gd name="connsiteX2" fmla="*/ 2941386 w 5195794"/>
              <a:gd name="connsiteY2" fmla="*/ 170873 h 421323"/>
              <a:gd name="connsiteX3" fmla="*/ 4392556 w 5195794"/>
              <a:gd name="connsiteY3" fmla="*/ 41757 h 421323"/>
              <a:gd name="connsiteX4" fmla="*/ 5195794 w 5195794"/>
              <a:gd name="connsiteY4" fmla="*/ 421323 h 421323"/>
              <a:gd name="connsiteX0" fmla="*/ 0 w 5673966"/>
              <a:gd name="connsiteY0" fmla="*/ 151871 h 421323"/>
              <a:gd name="connsiteX1" fmla="*/ 1490122 w 5673966"/>
              <a:gd name="connsiteY1" fmla="*/ 68129 h 421323"/>
              <a:gd name="connsiteX2" fmla="*/ 3419558 w 5673966"/>
              <a:gd name="connsiteY2" fmla="*/ 170873 h 421323"/>
              <a:gd name="connsiteX3" fmla="*/ 4870728 w 5673966"/>
              <a:gd name="connsiteY3" fmla="*/ 41757 h 421323"/>
              <a:gd name="connsiteX4" fmla="*/ 5673966 w 5673966"/>
              <a:gd name="connsiteY4" fmla="*/ 421323 h 421323"/>
              <a:gd name="connsiteX0" fmla="*/ 0 w 4870728"/>
              <a:gd name="connsiteY0" fmla="*/ 151871 h 185439"/>
              <a:gd name="connsiteX1" fmla="*/ 1490122 w 4870728"/>
              <a:gd name="connsiteY1" fmla="*/ 68129 h 185439"/>
              <a:gd name="connsiteX2" fmla="*/ 3419558 w 4870728"/>
              <a:gd name="connsiteY2" fmla="*/ 170873 h 185439"/>
              <a:gd name="connsiteX3" fmla="*/ 4870728 w 4870728"/>
              <a:gd name="connsiteY3" fmla="*/ 41757 h 185439"/>
              <a:gd name="connsiteX0" fmla="*/ 0 w 5279326"/>
              <a:gd name="connsiteY0" fmla="*/ 99016 h 132584"/>
              <a:gd name="connsiteX1" fmla="*/ 1490122 w 5279326"/>
              <a:gd name="connsiteY1" fmla="*/ 15274 h 132584"/>
              <a:gd name="connsiteX2" fmla="*/ 3419558 w 5279326"/>
              <a:gd name="connsiteY2" fmla="*/ 118018 h 132584"/>
              <a:gd name="connsiteX3" fmla="*/ 5279326 w 5279326"/>
              <a:gd name="connsiteY3" fmla="*/ 48429 h 132584"/>
            </a:gdLst>
            <a:ahLst/>
            <a:cxnLst>
              <a:cxn ang="0">
                <a:pos x="connsiteX0" y="connsiteY0"/>
              </a:cxn>
              <a:cxn ang="0">
                <a:pos x="connsiteX1" y="connsiteY1"/>
              </a:cxn>
              <a:cxn ang="0">
                <a:pos x="connsiteX2" y="connsiteY2"/>
              </a:cxn>
              <a:cxn ang="0">
                <a:pos x="connsiteX3" y="connsiteY3"/>
              </a:cxn>
            </a:cxnLst>
            <a:rect l="l" t="t" r="r" b="b"/>
            <a:pathLst>
              <a:path w="5279326" h="132584">
                <a:moveTo>
                  <a:pt x="0" y="99016"/>
                </a:moveTo>
                <a:cubicBezTo>
                  <a:pt x="276225" y="209347"/>
                  <a:pt x="920196" y="12107"/>
                  <a:pt x="1490122" y="15274"/>
                </a:cubicBezTo>
                <a:cubicBezTo>
                  <a:pt x="2060048" y="18441"/>
                  <a:pt x="2788024" y="112492"/>
                  <a:pt x="3419558" y="118018"/>
                </a:cubicBezTo>
                <a:cubicBezTo>
                  <a:pt x="4051092" y="123544"/>
                  <a:pt x="4541625" y="-93969"/>
                  <a:pt x="5279326" y="48429"/>
                </a:cubicBezTo>
              </a:path>
            </a:pathLst>
          </a:custGeom>
          <a:noFill/>
          <a:ln w="12700">
            <a:solidFill>
              <a:schemeClr val="accent6"/>
            </a:solidFill>
          </a:ln>
          <a:effectLst>
            <a:glow>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solidFill>
                <a:srgbClr val="FFC000"/>
              </a:solidFill>
            </a:endParaRPr>
          </a:p>
        </p:txBody>
      </p:sp>
      <p:sp>
        <p:nvSpPr>
          <p:cNvPr id="4" name="Ellipse 3"/>
          <p:cNvSpPr/>
          <p:nvPr/>
        </p:nvSpPr>
        <p:spPr>
          <a:xfrm>
            <a:off x="6537176" y="2684667"/>
            <a:ext cx="96759" cy="96759"/>
          </a:xfrm>
          <a:prstGeom prst="ellipse">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8" name="Ellipse 7"/>
          <p:cNvSpPr/>
          <p:nvPr/>
        </p:nvSpPr>
        <p:spPr>
          <a:xfrm>
            <a:off x="6391774" y="2767901"/>
            <a:ext cx="48380" cy="48380"/>
          </a:xfrm>
          <a:prstGeom prst="ellipse">
            <a:avLst/>
          </a:prstGeom>
          <a:solidFill>
            <a:srgbClr val="078F9D"/>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5" name="ZoneTexte 4"/>
          <p:cNvSpPr txBox="1"/>
          <p:nvPr/>
        </p:nvSpPr>
        <p:spPr>
          <a:xfrm>
            <a:off x="3482764" y="4617133"/>
            <a:ext cx="1944216" cy="646331"/>
          </a:xfrm>
          <a:prstGeom prst="rect">
            <a:avLst/>
          </a:prstGeom>
          <a:noFill/>
        </p:spPr>
        <p:txBody>
          <a:bodyPr wrap="square" rtlCol="0">
            <a:spAutoFit/>
          </a:bodyPr>
          <a:lstStyle/>
          <a:p>
            <a:pPr algn="ctr"/>
            <a:r>
              <a:rPr lang="fr-FR" b="1" dirty="0">
                <a:solidFill>
                  <a:schemeClr val="accent6"/>
                </a:solidFill>
              </a:rPr>
              <a:t>UE Oncologie </a:t>
            </a:r>
            <a:r>
              <a:rPr lang="fr-FR" dirty="0"/>
              <a:t>05/09/2024</a:t>
            </a:r>
            <a:endParaRPr lang="fr-FR" b="1" dirty="0">
              <a:solidFill>
                <a:schemeClr val="accent6"/>
              </a:solidFill>
            </a:endParaRPr>
          </a:p>
        </p:txBody>
      </p:sp>
    </p:spTree>
    <p:extLst>
      <p:ext uri="{BB962C8B-B14F-4D97-AF65-F5344CB8AC3E}">
        <p14:creationId xmlns:p14="http://schemas.microsoft.com/office/powerpoint/2010/main" val="23966533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a:extLst>
              <a:ext uri="{FF2B5EF4-FFF2-40B4-BE49-F238E27FC236}">
                <a16:creationId xmlns:a16="http://schemas.microsoft.com/office/drawing/2014/main" id="{1D2C2E6A-1E50-FF43-8369-AB24DF1F8916}"/>
              </a:ext>
            </a:extLst>
          </p:cNvPr>
          <p:cNvSpPr>
            <a:spLocks noChangeArrowheads="1"/>
          </p:cNvSpPr>
          <p:nvPr/>
        </p:nvSpPr>
        <p:spPr bwMode="auto">
          <a:xfrm>
            <a:off x="390293" y="897336"/>
            <a:ext cx="8352263" cy="5515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3366FF"/>
                </a:solidFill>
                <a:latin typeface="Arial" panose="020B0604020202020204" pitchFamily="34" charset="0"/>
                <a:ea typeface="ＭＳ Ｐゴシック" panose="020B0600070205080204" pitchFamily="34" charset="-128"/>
              </a:defRPr>
            </a:lvl1pPr>
            <a:lvl2pPr marL="742950" indent="-285750" eaLnBrk="0" hangingPunct="0">
              <a:defRPr sz="2400">
                <a:solidFill>
                  <a:srgbClr val="3366FF"/>
                </a:solidFill>
                <a:latin typeface="Arial" panose="020B0604020202020204" pitchFamily="34" charset="0"/>
                <a:ea typeface="ＭＳ Ｐゴシック" panose="020B0600070205080204" pitchFamily="34" charset="-128"/>
              </a:defRPr>
            </a:lvl2pPr>
            <a:lvl3pPr marL="1143000" indent="-228600" eaLnBrk="0" hangingPunct="0">
              <a:defRPr sz="2400">
                <a:solidFill>
                  <a:srgbClr val="3366FF"/>
                </a:solidFill>
                <a:latin typeface="Arial" panose="020B0604020202020204" pitchFamily="34" charset="0"/>
                <a:ea typeface="ＭＳ Ｐゴシック" panose="020B0600070205080204" pitchFamily="34" charset="-128"/>
              </a:defRPr>
            </a:lvl3pPr>
            <a:lvl4pPr marL="1600200" indent="-228600" eaLnBrk="0" hangingPunct="0">
              <a:defRPr sz="2400">
                <a:solidFill>
                  <a:srgbClr val="3366FF"/>
                </a:solidFill>
                <a:latin typeface="Arial" panose="020B0604020202020204" pitchFamily="34" charset="0"/>
                <a:ea typeface="ＭＳ Ｐゴシック" panose="020B0600070205080204" pitchFamily="34" charset="-128"/>
              </a:defRPr>
            </a:lvl4pPr>
            <a:lvl5pPr marL="2057400" indent="-228600" eaLnBrk="0" hangingPunct="0">
              <a:defRPr sz="2400">
                <a:solidFill>
                  <a:srgbClr val="3366FF"/>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9pPr>
          </a:lstStyle>
          <a:p>
            <a:pPr marL="228600" lvl="0" indent="-228600" eaLnBrk="1" hangingPunct="1">
              <a:lnSpc>
                <a:spcPct val="90000"/>
              </a:lnSpc>
              <a:spcBef>
                <a:spcPts val="1000"/>
              </a:spcBef>
              <a:buFont typeface="Arial" panose="020B0604020202020204" pitchFamily="34" charset="0"/>
              <a:buChar char="•"/>
            </a:pPr>
            <a:r>
              <a:rPr lang="fr-FR" dirty="0">
                <a:solidFill>
                  <a:prstClr val="black"/>
                </a:solidFill>
                <a:latin typeface="Calibri"/>
                <a:ea typeface="+mn-ea"/>
              </a:rPr>
              <a:t>La chirurgie s’intègre dans une prise en charge multimodale</a:t>
            </a:r>
          </a:p>
          <a:p>
            <a:pPr marL="228600" lvl="0" indent="-228600" eaLnBrk="1" hangingPunct="1">
              <a:lnSpc>
                <a:spcPct val="90000"/>
              </a:lnSpc>
              <a:spcBef>
                <a:spcPts val="1000"/>
              </a:spcBef>
              <a:buFont typeface="Arial" panose="020B0604020202020204" pitchFamily="34" charset="0"/>
              <a:buChar char="•"/>
            </a:pPr>
            <a:r>
              <a:rPr lang="fr-FR" dirty="0">
                <a:solidFill>
                  <a:prstClr val="black"/>
                </a:solidFill>
                <a:latin typeface="Calibri"/>
                <a:ea typeface="+mn-ea"/>
              </a:rPr>
              <a:t>Un </a:t>
            </a:r>
            <a:r>
              <a:rPr lang="fr-FR" b="1" dirty="0">
                <a:solidFill>
                  <a:prstClr val="black"/>
                </a:solidFill>
                <a:latin typeface="Calibri"/>
                <a:ea typeface="+mn-ea"/>
              </a:rPr>
              <a:t>traitement </a:t>
            </a:r>
            <a:r>
              <a:rPr lang="fr-FR" b="1" dirty="0" err="1">
                <a:solidFill>
                  <a:prstClr val="black"/>
                </a:solidFill>
                <a:latin typeface="Calibri"/>
                <a:ea typeface="+mn-ea"/>
              </a:rPr>
              <a:t>néoadjuvant</a:t>
            </a:r>
            <a:r>
              <a:rPr lang="fr-FR" dirty="0">
                <a:solidFill>
                  <a:prstClr val="black"/>
                </a:solidFill>
                <a:latin typeface="Calibri"/>
                <a:ea typeface="+mn-ea"/>
              </a:rPr>
              <a:t> est un traitement qu’on administre pour réduire la taille de la tumeur avant la chirurgie. On peut employer la chimiothérapie et/ou la radiothérapie</a:t>
            </a:r>
          </a:p>
          <a:p>
            <a:pPr marL="228600" lvl="0" indent="-228600" eaLnBrk="1" hangingPunct="1">
              <a:lnSpc>
                <a:spcPct val="90000"/>
              </a:lnSpc>
              <a:spcBef>
                <a:spcPts val="1000"/>
              </a:spcBef>
              <a:buFont typeface="Arial" panose="020B0604020202020204" pitchFamily="34" charset="0"/>
              <a:buChar char="•"/>
            </a:pPr>
            <a:r>
              <a:rPr lang="fr-FR" dirty="0">
                <a:solidFill>
                  <a:prstClr val="black"/>
                </a:solidFill>
                <a:latin typeface="Calibri"/>
                <a:ea typeface="+mn-ea"/>
              </a:rPr>
              <a:t>Un </a:t>
            </a:r>
            <a:r>
              <a:rPr lang="fr-FR" b="1" dirty="0">
                <a:solidFill>
                  <a:prstClr val="black"/>
                </a:solidFill>
                <a:latin typeface="Calibri"/>
                <a:ea typeface="+mn-ea"/>
              </a:rPr>
              <a:t>traitement adjuvant</a:t>
            </a:r>
            <a:r>
              <a:rPr lang="fr-FR" dirty="0">
                <a:solidFill>
                  <a:prstClr val="black"/>
                </a:solidFill>
                <a:latin typeface="Calibri"/>
                <a:ea typeface="+mn-ea"/>
              </a:rPr>
              <a:t> est un traitement administré après la chirurgie. On peut employer la chimiothérapie et/ou la radiothérapie. </a:t>
            </a:r>
          </a:p>
          <a:p>
            <a:pPr marL="228600" lvl="0" indent="-228600" eaLnBrk="1" hangingPunct="1">
              <a:lnSpc>
                <a:spcPct val="90000"/>
              </a:lnSpc>
              <a:spcBef>
                <a:spcPts val="1000"/>
              </a:spcBef>
              <a:buFont typeface="Arial" panose="020B0604020202020204" pitchFamily="34" charset="0"/>
              <a:buChar char="•"/>
            </a:pPr>
            <a:r>
              <a:rPr lang="fr-FR" dirty="0">
                <a:solidFill>
                  <a:prstClr val="black"/>
                </a:solidFill>
                <a:latin typeface="Calibri"/>
                <a:ea typeface="+mn-ea"/>
              </a:rPr>
              <a:t>Effet de ces traitements sur les complications post-opératoires. Ex : défaut de cicatrisation, complications infectieuses, hémorragies, difficultés opératoires (fibrose)</a:t>
            </a:r>
          </a:p>
          <a:p>
            <a:pPr marL="228600" lvl="0" indent="-228600" eaLnBrk="1" hangingPunct="1">
              <a:lnSpc>
                <a:spcPct val="90000"/>
              </a:lnSpc>
              <a:spcBef>
                <a:spcPts val="1000"/>
              </a:spcBef>
              <a:buFont typeface="Arial" panose="020B0604020202020204" pitchFamily="34" charset="0"/>
              <a:buChar char="•"/>
            </a:pPr>
            <a:r>
              <a:rPr lang="fr-FR" dirty="0">
                <a:solidFill>
                  <a:prstClr val="black"/>
                </a:solidFill>
                <a:latin typeface="Calibri"/>
                <a:ea typeface="+mn-ea"/>
              </a:rPr>
              <a:t>Délais à respecter entre ces traitements et la chirurgie</a:t>
            </a:r>
          </a:p>
          <a:p>
            <a:pPr marL="228600" lvl="0" indent="-228600" eaLnBrk="1" hangingPunct="1">
              <a:lnSpc>
                <a:spcPct val="90000"/>
              </a:lnSpc>
              <a:spcBef>
                <a:spcPts val="1000"/>
              </a:spcBef>
              <a:buFont typeface="Arial" panose="020B0604020202020204" pitchFamily="34" charset="0"/>
              <a:buChar char="•"/>
            </a:pPr>
            <a:r>
              <a:rPr lang="fr-FR" dirty="0">
                <a:solidFill>
                  <a:prstClr val="black"/>
                </a:solidFill>
                <a:latin typeface="Calibri"/>
                <a:ea typeface="+mn-ea"/>
              </a:rPr>
              <a:t>La prise en charge pluridisciplinaire s’appuie sur les thésaurus et référentiels nationaux</a:t>
            </a:r>
            <a:endParaRPr lang="fr-FR" b="1" dirty="0">
              <a:solidFill>
                <a:prstClr val="black"/>
              </a:solidFill>
              <a:latin typeface="Calibri"/>
              <a:ea typeface="+mn-ea"/>
            </a:endParaRPr>
          </a:p>
          <a:p>
            <a:pPr marL="228600" lvl="0" indent="-228600" eaLnBrk="1" hangingPunct="1">
              <a:lnSpc>
                <a:spcPct val="90000"/>
              </a:lnSpc>
              <a:spcBef>
                <a:spcPts val="1000"/>
              </a:spcBef>
              <a:buFont typeface="Arial" panose="020B0604020202020204" pitchFamily="34" charset="0"/>
              <a:buChar char="•"/>
            </a:pPr>
            <a:endParaRPr lang="fr-FR" dirty="0">
              <a:solidFill>
                <a:prstClr val="black"/>
              </a:solidFill>
              <a:latin typeface="Calibri"/>
              <a:ea typeface="+mn-ea"/>
            </a:endParaRPr>
          </a:p>
        </p:txBody>
      </p:sp>
      <p:sp>
        <p:nvSpPr>
          <p:cNvPr id="6" name="Titre 1">
            <a:extLst>
              <a:ext uri="{FF2B5EF4-FFF2-40B4-BE49-F238E27FC236}">
                <a16:creationId xmlns:a16="http://schemas.microsoft.com/office/drawing/2014/main" id="{748924F4-393B-2549-ADD1-6F7BD50C34A1}"/>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Prise en charge pluridisciplinaire</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pic>
        <p:nvPicPr>
          <p:cNvPr id="9" name="Image 8">
            <a:extLst>
              <a:ext uri="{FF2B5EF4-FFF2-40B4-BE49-F238E27FC236}">
                <a16:creationId xmlns:a16="http://schemas.microsoft.com/office/drawing/2014/main" id="{A660852A-84F0-7143-B061-371FAFFC85BC}"/>
              </a:ext>
            </a:extLst>
          </p:cNvPr>
          <p:cNvPicPr>
            <a:picLocks noChangeAspect="1"/>
          </p:cNvPicPr>
          <p:nvPr/>
        </p:nvPicPr>
        <p:blipFill>
          <a:blip r:embed="rId2"/>
          <a:stretch>
            <a:fillRect/>
          </a:stretch>
        </p:blipFill>
        <p:spPr>
          <a:xfrm>
            <a:off x="8578106" y="0"/>
            <a:ext cx="565894" cy="570533"/>
          </a:xfrm>
          <a:prstGeom prst="rect">
            <a:avLst/>
          </a:prstGeom>
        </p:spPr>
      </p:pic>
    </p:spTree>
    <p:extLst>
      <p:ext uri="{BB962C8B-B14F-4D97-AF65-F5344CB8AC3E}">
        <p14:creationId xmlns:p14="http://schemas.microsoft.com/office/powerpoint/2010/main" val="2777736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a:extLst>
              <a:ext uri="{FF2B5EF4-FFF2-40B4-BE49-F238E27FC236}">
                <a16:creationId xmlns:a16="http://schemas.microsoft.com/office/drawing/2014/main" id="{1D2C2E6A-1E50-FF43-8369-AB24DF1F8916}"/>
              </a:ext>
            </a:extLst>
          </p:cNvPr>
          <p:cNvSpPr>
            <a:spLocks noChangeArrowheads="1"/>
          </p:cNvSpPr>
          <p:nvPr/>
        </p:nvSpPr>
        <p:spPr bwMode="auto">
          <a:xfrm>
            <a:off x="611188" y="897336"/>
            <a:ext cx="8131368"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3366FF"/>
                </a:solidFill>
                <a:latin typeface="Arial" panose="020B0604020202020204" pitchFamily="34" charset="0"/>
                <a:ea typeface="ＭＳ Ｐゴシック" panose="020B0600070205080204" pitchFamily="34" charset="-128"/>
              </a:defRPr>
            </a:lvl1pPr>
            <a:lvl2pPr marL="742950" indent="-285750" eaLnBrk="0" hangingPunct="0">
              <a:defRPr sz="2400">
                <a:solidFill>
                  <a:srgbClr val="3366FF"/>
                </a:solidFill>
                <a:latin typeface="Arial" panose="020B0604020202020204" pitchFamily="34" charset="0"/>
                <a:ea typeface="ＭＳ Ｐゴシック" panose="020B0600070205080204" pitchFamily="34" charset="-128"/>
              </a:defRPr>
            </a:lvl2pPr>
            <a:lvl3pPr marL="1143000" indent="-228600" eaLnBrk="0" hangingPunct="0">
              <a:defRPr sz="2400">
                <a:solidFill>
                  <a:srgbClr val="3366FF"/>
                </a:solidFill>
                <a:latin typeface="Arial" panose="020B0604020202020204" pitchFamily="34" charset="0"/>
                <a:ea typeface="ＭＳ Ｐゴシック" panose="020B0600070205080204" pitchFamily="34" charset="-128"/>
              </a:defRPr>
            </a:lvl3pPr>
            <a:lvl4pPr marL="1600200" indent="-228600" eaLnBrk="0" hangingPunct="0">
              <a:defRPr sz="2400">
                <a:solidFill>
                  <a:srgbClr val="3366FF"/>
                </a:solidFill>
                <a:latin typeface="Arial" panose="020B0604020202020204" pitchFamily="34" charset="0"/>
                <a:ea typeface="ＭＳ Ｐゴシック" panose="020B0600070205080204" pitchFamily="34" charset="-128"/>
              </a:defRPr>
            </a:lvl4pPr>
            <a:lvl5pPr marL="2057400" indent="-228600" eaLnBrk="0" hangingPunct="0">
              <a:defRPr sz="2400">
                <a:solidFill>
                  <a:srgbClr val="3366FF"/>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9pPr>
          </a:lstStyle>
          <a:p>
            <a:pPr marL="228600" lvl="0" indent="-228600" eaLnBrk="1" hangingPunct="1">
              <a:lnSpc>
                <a:spcPct val="90000"/>
              </a:lnSpc>
              <a:spcBef>
                <a:spcPts val="1000"/>
              </a:spcBef>
              <a:buFont typeface="Arial" panose="020B0604020202020204" pitchFamily="34" charset="0"/>
              <a:buChar char="•"/>
            </a:pPr>
            <a:endParaRPr lang="fr-FR" dirty="0">
              <a:solidFill>
                <a:prstClr val="black"/>
              </a:solidFill>
              <a:latin typeface="Calibri"/>
              <a:ea typeface="+mn-ea"/>
            </a:endParaRPr>
          </a:p>
        </p:txBody>
      </p:sp>
      <p:sp>
        <p:nvSpPr>
          <p:cNvPr id="6" name="Titre 1">
            <a:extLst>
              <a:ext uri="{FF2B5EF4-FFF2-40B4-BE49-F238E27FC236}">
                <a16:creationId xmlns:a16="http://schemas.microsoft.com/office/drawing/2014/main" id="{748924F4-393B-2549-ADD1-6F7BD50C34A1}"/>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Qualité de l’acte chirurgical</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graphicFrame>
        <p:nvGraphicFramePr>
          <p:cNvPr id="9" name="Group 17">
            <a:extLst>
              <a:ext uri="{FF2B5EF4-FFF2-40B4-BE49-F238E27FC236}">
                <a16:creationId xmlns:a16="http://schemas.microsoft.com/office/drawing/2014/main" id="{8304340E-1EBE-9D43-A8B9-0759A6288DD5}"/>
              </a:ext>
            </a:extLst>
          </p:cNvPr>
          <p:cNvGraphicFramePr>
            <a:graphicFrameLocks/>
          </p:cNvGraphicFramePr>
          <p:nvPr>
            <p:extLst>
              <p:ext uri="{D42A27DB-BD31-4B8C-83A1-F6EECF244321}">
                <p14:modId xmlns:p14="http://schemas.microsoft.com/office/powerpoint/2010/main" val="1956098968"/>
              </p:ext>
            </p:extLst>
          </p:nvPr>
        </p:nvGraphicFramePr>
        <p:xfrm>
          <a:off x="935464" y="1401824"/>
          <a:ext cx="7213600" cy="4114800"/>
        </p:xfrm>
        <a:graphic>
          <a:graphicData uri="http://schemas.openxmlformats.org/drawingml/2006/table">
            <a:tbl>
              <a:tblPr/>
              <a:tblGrid>
                <a:gridCol w="1117600">
                  <a:extLst>
                    <a:ext uri="{9D8B030D-6E8A-4147-A177-3AD203B41FA5}">
                      <a16:colId xmlns:a16="http://schemas.microsoft.com/office/drawing/2014/main" val="20000"/>
                    </a:ext>
                  </a:extLst>
                </a:gridCol>
                <a:gridCol w="6096000">
                  <a:extLst>
                    <a:ext uri="{9D8B030D-6E8A-4147-A177-3AD203B41FA5}">
                      <a16:colId xmlns:a16="http://schemas.microsoft.com/office/drawing/2014/main" val="20001"/>
                    </a:ext>
                  </a:extLst>
                </a:gridCol>
              </a:tblGrid>
              <a:tr h="1371600">
                <a:tc>
                  <a:txBody>
                    <a:bodyPr/>
                    <a:lstStyle/>
                    <a:p>
                      <a:pPr marL="0" marR="0" lvl="0" indent="0" algn="ctr"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r>
                        <a:rPr kumimoji="0" lang="fr-FR" sz="2800" b="1" i="0" u="none" strike="noStrike" cap="none" normalizeH="0" baseline="0" dirty="0">
                          <a:ln>
                            <a:noFill/>
                          </a:ln>
                          <a:solidFill>
                            <a:schemeClr val="tx1"/>
                          </a:solidFill>
                          <a:effectLst/>
                          <a:latin typeface="+mn-lt"/>
                          <a:cs typeface="Arial" pitchFamily="34" charset="0"/>
                        </a:rPr>
                        <a:t>R0</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r>
                        <a:rPr kumimoji="0" lang="fr-FR" sz="2400" b="0" i="0" u="none" strike="noStrike" cap="none" normalizeH="0" baseline="0" dirty="0">
                          <a:ln>
                            <a:noFill/>
                          </a:ln>
                          <a:solidFill>
                            <a:schemeClr val="tx1"/>
                          </a:solidFill>
                          <a:effectLst/>
                          <a:latin typeface="+mn-lt"/>
                          <a:cs typeface="Arial" pitchFamily="34" charset="0"/>
                        </a:rPr>
                        <a:t>Berges de résection </a:t>
                      </a:r>
                      <a:r>
                        <a:rPr kumimoji="0" lang="fr-FR" sz="2400" b="0" i="0" u="none" strike="noStrike" cap="none" normalizeH="0" baseline="0" dirty="0" err="1">
                          <a:ln>
                            <a:noFill/>
                          </a:ln>
                          <a:solidFill>
                            <a:schemeClr val="tx1"/>
                          </a:solidFill>
                          <a:effectLst/>
                          <a:latin typeface="+mn-lt"/>
                          <a:cs typeface="Arial" pitchFamily="34" charset="0"/>
                        </a:rPr>
                        <a:t>microscopiquement</a:t>
                      </a:r>
                      <a:r>
                        <a:rPr kumimoji="0" lang="fr-FR" sz="2400" b="0" i="0" u="none" strike="noStrike" cap="none" normalizeH="0" baseline="0" dirty="0">
                          <a:ln>
                            <a:noFill/>
                          </a:ln>
                          <a:solidFill>
                            <a:schemeClr val="tx1"/>
                          </a:solidFill>
                          <a:effectLst/>
                          <a:latin typeface="+mn-lt"/>
                          <a:cs typeface="Arial" pitchFamily="34" charset="0"/>
                        </a:rPr>
                        <a:t> indemnes de tumeur résiduelle</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371600">
                <a:tc>
                  <a:txBody>
                    <a:bodyPr/>
                    <a:lstStyle/>
                    <a:p>
                      <a:pPr marL="0" marR="0" lvl="0" indent="0" algn="ctr"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r>
                        <a:rPr kumimoji="0" lang="fr-FR" sz="2800" b="1" i="0" u="none" strike="noStrike" cap="none" normalizeH="0" baseline="0" dirty="0">
                          <a:ln>
                            <a:noFill/>
                          </a:ln>
                          <a:solidFill>
                            <a:schemeClr val="tx1"/>
                          </a:solidFill>
                          <a:effectLst/>
                          <a:latin typeface="+mn-lt"/>
                          <a:cs typeface="Arial" pitchFamily="34" charset="0"/>
                        </a:rPr>
                        <a:t>R1</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r>
                        <a:rPr kumimoji="0" lang="fr-FR" sz="2400" b="0" i="0" u="none" strike="noStrike" cap="none" normalizeH="0" baseline="0" dirty="0">
                          <a:ln>
                            <a:noFill/>
                          </a:ln>
                          <a:solidFill>
                            <a:schemeClr val="tx1"/>
                          </a:solidFill>
                          <a:effectLst/>
                          <a:latin typeface="+mn-lt"/>
                          <a:cs typeface="Arial" pitchFamily="34" charset="0"/>
                        </a:rPr>
                        <a:t>Berges de résection </a:t>
                      </a:r>
                      <a:r>
                        <a:rPr kumimoji="0" lang="fr-FR" sz="2400" b="0" i="0" u="none" strike="noStrike" cap="none" normalizeH="0" baseline="0" dirty="0" err="1">
                          <a:ln>
                            <a:noFill/>
                          </a:ln>
                          <a:solidFill>
                            <a:schemeClr val="tx1"/>
                          </a:solidFill>
                          <a:effectLst/>
                          <a:latin typeface="+mn-lt"/>
                          <a:cs typeface="Arial" pitchFamily="34" charset="0"/>
                        </a:rPr>
                        <a:t>microscopiquement</a:t>
                      </a:r>
                      <a:r>
                        <a:rPr kumimoji="0" lang="fr-FR" sz="2400" b="0" i="0" u="none" strike="noStrike" cap="none" normalizeH="0" baseline="0" dirty="0">
                          <a:ln>
                            <a:noFill/>
                          </a:ln>
                          <a:solidFill>
                            <a:schemeClr val="tx1"/>
                          </a:solidFill>
                          <a:effectLst/>
                          <a:latin typeface="+mn-lt"/>
                          <a:cs typeface="Arial" pitchFamily="34" charset="0"/>
                        </a:rPr>
                        <a:t> envahies</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371600">
                <a:tc>
                  <a:txBody>
                    <a:bodyPr/>
                    <a:lstStyle/>
                    <a:p>
                      <a:pPr marL="0" marR="0" lvl="0" indent="0" algn="ctr"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r>
                        <a:rPr kumimoji="0" lang="fr-FR" sz="2800" b="1" i="0" u="none" strike="noStrike" cap="none" normalizeH="0" baseline="0" dirty="0">
                          <a:ln>
                            <a:noFill/>
                          </a:ln>
                          <a:solidFill>
                            <a:schemeClr val="tx1"/>
                          </a:solidFill>
                          <a:effectLst/>
                          <a:latin typeface="+mn-lt"/>
                          <a:cs typeface="Arial" pitchFamily="34" charset="0"/>
                        </a:rPr>
                        <a:t>R2</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r>
                        <a:rPr kumimoji="0" lang="fr-FR" sz="2400" b="0" i="0" u="none" strike="noStrike" cap="none" normalizeH="0" baseline="0" dirty="0">
                          <a:ln>
                            <a:noFill/>
                          </a:ln>
                          <a:solidFill>
                            <a:schemeClr val="tx1"/>
                          </a:solidFill>
                          <a:effectLst/>
                          <a:latin typeface="+mn-lt"/>
                          <a:cs typeface="Arial" pitchFamily="34" charset="0"/>
                        </a:rPr>
                        <a:t>Tumeur résiduelle macroscopique (constatation chirurgicale)</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pic>
        <p:nvPicPr>
          <p:cNvPr id="10" name="Image 9">
            <a:extLst>
              <a:ext uri="{FF2B5EF4-FFF2-40B4-BE49-F238E27FC236}">
                <a16:creationId xmlns:a16="http://schemas.microsoft.com/office/drawing/2014/main" id="{C3BDA929-8B3B-494F-AF76-2D73CE4D381B}"/>
              </a:ext>
            </a:extLst>
          </p:cNvPr>
          <p:cNvPicPr>
            <a:picLocks noChangeAspect="1"/>
          </p:cNvPicPr>
          <p:nvPr/>
        </p:nvPicPr>
        <p:blipFill>
          <a:blip r:embed="rId2"/>
          <a:stretch>
            <a:fillRect/>
          </a:stretch>
        </p:blipFill>
        <p:spPr>
          <a:xfrm>
            <a:off x="8578106" y="0"/>
            <a:ext cx="565894" cy="570533"/>
          </a:xfrm>
          <a:prstGeom prst="rect">
            <a:avLst/>
          </a:prstGeom>
        </p:spPr>
      </p:pic>
    </p:spTree>
    <p:extLst>
      <p:ext uri="{BB962C8B-B14F-4D97-AF65-F5344CB8AC3E}">
        <p14:creationId xmlns:p14="http://schemas.microsoft.com/office/powerpoint/2010/main" val="25020523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a:extLst>
              <a:ext uri="{FF2B5EF4-FFF2-40B4-BE49-F238E27FC236}">
                <a16:creationId xmlns:a16="http://schemas.microsoft.com/office/drawing/2014/main" id="{1D2C2E6A-1E50-FF43-8369-AB24DF1F8916}"/>
              </a:ext>
            </a:extLst>
          </p:cNvPr>
          <p:cNvSpPr>
            <a:spLocks noChangeArrowheads="1"/>
          </p:cNvSpPr>
          <p:nvPr/>
        </p:nvSpPr>
        <p:spPr bwMode="auto">
          <a:xfrm>
            <a:off x="611188" y="897336"/>
            <a:ext cx="8131368"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3366FF"/>
                </a:solidFill>
                <a:latin typeface="Arial" panose="020B0604020202020204" pitchFamily="34" charset="0"/>
                <a:ea typeface="ＭＳ Ｐゴシック" panose="020B0600070205080204" pitchFamily="34" charset="-128"/>
              </a:defRPr>
            </a:lvl1pPr>
            <a:lvl2pPr marL="742950" indent="-285750" eaLnBrk="0" hangingPunct="0">
              <a:defRPr sz="2400">
                <a:solidFill>
                  <a:srgbClr val="3366FF"/>
                </a:solidFill>
                <a:latin typeface="Arial" panose="020B0604020202020204" pitchFamily="34" charset="0"/>
                <a:ea typeface="ＭＳ Ｐゴシック" panose="020B0600070205080204" pitchFamily="34" charset="-128"/>
              </a:defRPr>
            </a:lvl2pPr>
            <a:lvl3pPr marL="1143000" indent="-228600" eaLnBrk="0" hangingPunct="0">
              <a:defRPr sz="2400">
                <a:solidFill>
                  <a:srgbClr val="3366FF"/>
                </a:solidFill>
                <a:latin typeface="Arial" panose="020B0604020202020204" pitchFamily="34" charset="0"/>
                <a:ea typeface="ＭＳ Ｐゴシック" panose="020B0600070205080204" pitchFamily="34" charset="-128"/>
              </a:defRPr>
            </a:lvl3pPr>
            <a:lvl4pPr marL="1600200" indent="-228600" eaLnBrk="0" hangingPunct="0">
              <a:defRPr sz="2400">
                <a:solidFill>
                  <a:srgbClr val="3366FF"/>
                </a:solidFill>
                <a:latin typeface="Arial" panose="020B0604020202020204" pitchFamily="34" charset="0"/>
                <a:ea typeface="ＭＳ Ｐゴシック" panose="020B0600070205080204" pitchFamily="34" charset="-128"/>
              </a:defRPr>
            </a:lvl4pPr>
            <a:lvl5pPr marL="2057400" indent="-228600" eaLnBrk="0" hangingPunct="0">
              <a:defRPr sz="2400">
                <a:solidFill>
                  <a:srgbClr val="3366FF"/>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9pPr>
          </a:lstStyle>
          <a:p>
            <a:pPr marL="228600" lvl="0" indent="-228600" eaLnBrk="1" hangingPunct="1">
              <a:lnSpc>
                <a:spcPct val="90000"/>
              </a:lnSpc>
              <a:spcBef>
                <a:spcPts val="1000"/>
              </a:spcBef>
              <a:buFont typeface="Arial" panose="020B0604020202020204" pitchFamily="34" charset="0"/>
              <a:buChar char="•"/>
            </a:pPr>
            <a:endParaRPr lang="fr-FR" dirty="0">
              <a:solidFill>
                <a:prstClr val="black"/>
              </a:solidFill>
              <a:latin typeface="Calibri"/>
              <a:ea typeface="+mn-ea"/>
            </a:endParaRPr>
          </a:p>
        </p:txBody>
      </p:sp>
      <p:sp>
        <p:nvSpPr>
          <p:cNvPr id="6" name="Titre 1">
            <a:extLst>
              <a:ext uri="{FF2B5EF4-FFF2-40B4-BE49-F238E27FC236}">
                <a16:creationId xmlns:a16="http://schemas.microsoft.com/office/drawing/2014/main" id="{748924F4-393B-2549-ADD1-6F7BD50C34A1}"/>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Qualité de l’acte chirurgical</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pic>
        <p:nvPicPr>
          <p:cNvPr id="10" name="Image 9">
            <a:extLst>
              <a:ext uri="{FF2B5EF4-FFF2-40B4-BE49-F238E27FC236}">
                <a16:creationId xmlns:a16="http://schemas.microsoft.com/office/drawing/2014/main" id="{C3BDA929-8B3B-494F-AF76-2D73CE4D381B}"/>
              </a:ext>
            </a:extLst>
          </p:cNvPr>
          <p:cNvPicPr>
            <a:picLocks noChangeAspect="1"/>
          </p:cNvPicPr>
          <p:nvPr/>
        </p:nvPicPr>
        <p:blipFill>
          <a:blip r:embed="rId2"/>
          <a:stretch>
            <a:fillRect/>
          </a:stretch>
        </p:blipFill>
        <p:spPr>
          <a:xfrm>
            <a:off x="8578106" y="0"/>
            <a:ext cx="565894" cy="570533"/>
          </a:xfrm>
          <a:prstGeom prst="rect">
            <a:avLst/>
          </a:prstGeom>
        </p:spPr>
      </p:pic>
      <p:sp>
        <p:nvSpPr>
          <p:cNvPr id="8" name="Ellipse 7">
            <a:extLst>
              <a:ext uri="{FF2B5EF4-FFF2-40B4-BE49-F238E27FC236}">
                <a16:creationId xmlns:a16="http://schemas.microsoft.com/office/drawing/2014/main" id="{DF94478E-F9E9-4244-BF03-E9459EC37BC9}"/>
              </a:ext>
            </a:extLst>
          </p:cNvPr>
          <p:cNvSpPr/>
          <p:nvPr/>
        </p:nvSpPr>
        <p:spPr>
          <a:xfrm>
            <a:off x="3411731" y="2316611"/>
            <a:ext cx="2700338" cy="2700337"/>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11" name="ZoneTexte 5">
            <a:extLst>
              <a:ext uri="{FF2B5EF4-FFF2-40B4-BE49-F238E27FC236}">
                <a16:creationId xmlns:a16="http://schemas.microsoft.com/office/drawing/2014/main" id="{A83E2774-D2C7-644E-81B4-258C9BC0CDBF}"/>
              </a:ext>
            </a:extLst>
          </p:cNvPr>
          <p:cNvSpPr txBox="1">
            <a:spLocks noChangeArrowheads="1"/>
          </p:cNvSpPr>
          <p:nvPr/>
        </p:nvSpPr>
        <p:spPr bwMode="auto">
          <a:xfrm>
            <a:off x="3538731" y="3405636"/>
            <a:ext cx="237648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fr-FR" altLang="fr-FR" sz="2800" b="1">
                <a:solidFill>
                  <a:schemeClr val="bg1"/>
                </a:solidFill>
              </a:rPr>
              <a:t>Cancer</a:t>
            </a:r>
          </a:p>
        </p:txBody>
      </p:sp>
      <p:sp>
        <p:nvSpPr>
          <p:cNvPr id="12" name="ZoneTexte 11">
            <a:extLst>
              <a:ext uri="{FF2B5EF4-FFF2-40B4-BE49-F238E27FC236}">
                <a16:creationId xmlns:a16="http://schemas.microsoft.com/office/drawing/2014/main" id="{EE172136-DEFD-8C49-8E06-6C611FE07901}"/>
              </a:ext>
            </a:extLst>
          </p:cNvPr>
          <p:cNvSpPr txBox="1">
            <a:spLocks noChangeArrowheads="1"/>
          </p:cNvSpPr>
          <p:nvPr/>
        </p:nvSpPr>
        <p:spPr bwMode="auto">
          <a:xfrm>
            <a:off x="4733148" y="5558286"/>
            <a:ext cx="310259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fr-FR" altLang="fr-FR" dirty="0"/>
              <a:t>Limites macroscopiques</a:t>
            </a:r>
          </a:p>
        </p:txBody>
      </p:sp>
      <p:grpSp>
        <p:nvGrpSpPr>
          <p:cNvPr id="13" name="Groupe 12">
            <a:extLst>
              <a:ext uri="{FF2B5EF4-FFF2-40B4-BE49-F238E27FC236}">
                <a16:creationId xmlns:a16="http://schemas.microsoft.com/office/drawing/2014/main" id="{717B2835-3AD4-134B-9190-1FA64350AB96}"/>
              </a:ext>
            </a:extLst>
          </p:cNvPr>
          <p:cNvGrpSpPr>
            <a:grpSpLocks/>
          </p:cNvGrpSpPr>
          <p:nvPr/>
        </p:nvGrpSpPr>
        <p:grpSpPr bwMode="auto">
          <a:xfrm>
            <a:off x="1225745" y="2173736"/>
            <a:ext cx="5184775" cy="3189287"/>
            <a:chOff x="1017041" y="2350621"/>
            <a:chExt cx="5184854" cy="3188973"/>
          </a:xfrm>
        </p:grpSpPr>
        <p:grpSp>
          <p:nvGrpSpPr>
            <p:cNvPr id="14" name="Groupe 16">
              <a:extLst>
                <a:ext uri="{FF2B5EF4-FFF2-40B4-BE49-F238E27FC236}">
                  <a16:creationId xmlns:a16="http://schemas.microsoft.com/office/drawing/2014/main" id="{E246ED05-3042-4543-9427-898FCF7D30D2}"/>
                </a:ext>
              </a:extLst>
            </p:cNvPr>
            <p:cNvGrpSpPr>
              <a:grpSpLocks/>
            </p:cNvGrpSpPr>
            <p:nvPr/>
          </p:nvGrpSpPr>
          <p:grpSpPr bwMode="auto">
            <a:xfrm>
              <a:off x="3010406" y="2350621"/>
              <a:ext cx="3191489" cy="3188973"/>
              <a:chOff x="3010406" y="2060848"/>
              <a:chExt cx="3191489" cy="3188973"/>
            </a:xfrm>
          </p:grpSpPr>
          <p:sp>
            <p:nvSpPr>
              <p:cNvPr id="16" name="Ellipse 15">
                <a:extLst>
                  <a:ext uri="{FF2B5EF4-FFF2-40B4-BE49-F238E27FC236}">
                    <a16:creationId xmlns:a16="http://schemas.microsoft.com/office/drawing/2014/main" id="{D0D3BE89-330A-8D4F-9670-ACF126C53A07}"/>
                  </a:ext>
                </a:extLst>
              </p:cNvPr>
              <p:cNvSpPr/>
              <p:nvPr/>
            </p:nvSpPr>
            <p:spPr>
              <a:xfrm>
                <a:off x="3347526" y="2708484"/>
                <a:ext cx="46038" cy="4603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17" name="Ellipse 16">
                <a:extLst>
                  <a:ext uri="{FF2B5EF4-FFF2-40B4-BE49-F238E27FC236}">
                    <a16:creationId xmlns:a16="http://schemas.microsoft.com/office/drawing/2014/main" id="{5D5423BB-9060-B741-8169-A80C99D3BEAC}"/>
                  </a:ext>
                </a:extLst>
              </p:cNvPr>
              <p:cNvSpPr/>
              <p:nvPr/>
            </p:nvSpPr>
            <p:spPr>
              <a:xfrm>
                <a:off x="5955828" y="3860896"/>
                <a:ext cx="46039" cy="4603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18" name="Ellipse 17">
                <a:extLst>
                  <a:ext uri="{FF2B5EF4-FFF2-40B4-BE49-F238E27FC236}">
                    <a16:creationId xmlns:a16="http://schemas.microsoft.com/office/drawing/2014/main" id="{1350505C-C89D-684D-B7C7-00AB5997D0BE}"/>
                  </a:ext>
                </a:extLst>
              </p:cNvPr>
              <p:cNvSpPr/>
              <p:nvPr/>
            </p:nvSpPr>
            <p:spPr>
              <a:xfrm>
                <a:off x="3010971" y="3883119"/>
                <a:ext cx="46038" cy="4603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19" name="Ellipse 18">
                <a:extLst>
                  <a:ext uri="{FF2B5EF4-FFF2-40B4-BE49-F238E27FC236}">
                    <a16:creationId xmlns:a16="http://schemas.microsoft.com/office/drawing/2014/main" id="{A502989B-DECC-944A-981D-2E97A4ED1F8E}"/>
                  </a:ext>
                </a:extLst>
              </p:cNvPr>
              <p:cNvSpPr/>
              <p:nvPr/>
            </p:nvSpPr>
            <p:spPr>
              <a:xfrm>
                <a:off x="4795348" y="4895844"/>
                <a:ext cx="46038" cy="4603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20" name="Ellipse 19">
                <a:extLst>
                  <a:ext uri="{FF2B5EF4-FFF2-40B4-BE49-F238E27FC236}">
                    <a16:creationId xmlns:a16="http://schemas.microsoft.com/office/drawing/2014/main" id="{B30BE278-6D43-E24F-8227-D16A3EFF2A97}"/>
                  </a:ext>
                </a:extLst>
              </p:cNvPr>
              <p:cNvSpPr/>
              <p:nvPr/>
            </p:nvSpPr>
            <p:spPr>
              <a:xfrm>
                <a:off x="5720875" y="4292653"/>
                <a:ext cx="46039" cy="4603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21" name="Ellipse 20">
                <a:extLst>
                  <a:ext uri="{FF2B5EF4-FFF2-40B4-BE49-F238E27FC236}">
                    <a16:creationId xmlns:a16="http://schemas.microsoft.com/office/drawing/2014/main" id="{A98638E9-EF74-164E-8AF7-87070C2E117D}"/>
                  </a:ext>
                </a:extLst>
              </p:cNvPr>
              <p:cNvSpPr/>
              <p:nvPr/>
            </p:nvSpPr>
            <p:spPr>
              <a:xfrm>
                <a:off x="3682493" y="2251329"/>
                <a:ext cx="46039" cy="4603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22" name="Ellipse 21">
                <a:extLst>
                  <a:ext uri="{FF2B5EF4-FFF2-40B4-BE49-F238E27FC236}">
                    <a16:creationId xmlns:a16="http://schemas.microsoft.com/office/drawing/2014/main" id="{23B6FEE1-CD1A-4249-BFE1-F451960C71D2}"/>
                  </a:ext>
                </a:extLst>
              </p:cNvPr>
              <p:cNvSpPr/>
              <p:nvPr/>
            </p:nvSpPr>
            <p:spPr>
              <a:xfrm>
                <a:off x="3195124" y="2846583"/>
                <a:ext cx="46038" cy="4603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23" name="Ellipse 22">
                <a:extLst>
                  <a:ext uri="{FF2B5EF4-FFF2-40B4-BE49-F238E27FC236}">
                    <a16:creationId xmlns:a16="http://schemas.microsoft.com/office/drawing/2014/main" id="{FF6913D8-DE3A-3F44-B97B-D55B9CBCB9F8}"/>
                  </a:ext>
                </a:extLst>
              </p:cNvPr>
              <p:cNvSpPr/>
              <p:nvPr/>
            </p:nvSpPr>
            <p:spPr>
              <a:xfrm>
                <a:off x="3636456" y="4797429"/>
                <a:ext cx="46038" cy="4603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24" name="Ellipse 23">
                <a:extLst>
                  <a:ext uri="{FF2B5EF4-FFF2-40B4-BE49-F238E27FC236}">
                    <a16:creationId xmlns:a16="http://schemas.microsoft.com/office/drawing/2014/main" id="{E7360EC1-9171-2A4D-8F57-220F80AD385E}"/>
                  </a:ext>
                </a:extLst>
              </p:cNvPr>
              <p:cNvSpPr/>
              <p:nvPr/>
            </p:nvSpPr>
            <p:spPr>
              <a:xfrm>
                <a:off x="3060184" y="3597397"/>
                <a:ext cx="46039" cy="4603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25" name="Ellipse 24">
                <a:extLst>
                  <a:ext uri="{FF2B5EF4-FFF2-40B4-BE49-F238E27FC236}">
                    <a16:creationId xmlns:a16="http://schemas.microsoft.com/office/drawing/2014/main" id="{4FF8B10E-E42F-A140-8D31-8E4F8E62C1CD}"/>
                  </a:ext>
                </a:extLst>
              </p:cNvPr>
              <p:cNvSpPr/>
              <p:nvPr/>
            </p:nvSpPr>
            <p:spPr>
              <a:xfrm>
                <a:off x="5909791" y="3089447"/>
                <a:ext cx="46038" cy="4603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26" name="Ellipse 25">
                <a:extLst>
                  <a:ext uri="{FF2B5EF4-FFF2-40B4-BE49-F238E27FC236}">
                    <a16:creationId xmlns:a16="http://schemas.microsoft.com/office/drawing/2014/main" id="{963E35AD-3E1C-C748-8C85-80EBA61751FD}"/>
                  </a:ext>
                </a:extLst>
              </p:cNvPr>
              <p:cNvSpPr/>
              <p:nvPr/>
            </p:nvSpPr>
            <p:spPr>
              <a:xfrm>
                <a:off x="5265256" y="2205296"/>
                <a:ext cx="46038" cy="4603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27" name="Ellipse 26">
                <a:extLst>
                  <a:ext uri="{FF2B5EF4-FFF2-40B4-BE49-F238E27FC236}">
                    <a16:creationId xmlns:a16="http://schemas.microsoft.com/office/drawing/2014/main" id="{C9A3853C-39E7-DD4D-91B8-708A208EBA2C}"/>
                  </a:ext>
                </a:extLst>
              </p:cNvPr>
              <p:cNvSpPr/>
              <p:nvPr/>
            </p:nvSpPr>
            <p:spPr>
              <a:xfrm>
                <a:off x="4860436" y="2106880"/>
                <a:ext cx="46039" cy="4603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28" name="Ellipse 27">
                <a:extLst>
                  <a:ext uri="{FF2B5EF4-FFF2-40B4-BE49-F238E27FC236}">
                    <a16:creationId xmlns:a16="http://schemas.microsoft.com/office/drawing/2014/main" id="{46E8166A-7B78-124F-8065-186B971FA5B7}"/>
                  </a:ext>
                </a:extLst>
              </p:cNvPr>
              <p:cNvSpPr/>
              <p:nvPr/>
            </p:nvSpPr>
            <p:spPr>
              <a:xfrm>
                <a:off x="4284166" y="2060848"/>
                <a:ext cx="46038" cy="4603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29" name="Ellipse 28">
                <a:extLst>
                  <a:ext uri="{FF2B5EF4-FFF2-40B4-BE49-F238E27FC236}">
                    <a16:creationId xmlns:a16="http://schemas.microsoft.com/office/drawing/2014/main" id="{8FEB347F-E060-D24C-8EE0-26A8BDD40EE6}"/>
                  </a:ext>
                </a:extLst>
              </p:cNvPr>
              <p:cNvSpPr/>
              <p:nvPr/>
            </p:nvSpPr>
            <p:spPr>
              <a:xfrm>
                <a:off x="3388802" y="2473557"/>
                <a:ext cx="46038" cy="4603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30" name="Ellipse 29">
                <a:extLst>
                  <a:ext uri="{FF2B5EF4-FFF2-40B4-BE49-F238E27FC236}">
                    <a16:creationId xmlns:a16="http://schemas.microsoft.com/office/drawing/2014/main" id="{54E28002-FD99-F643-BBC6-C1825DF9974F}"/>
                  </a:ext>
                </a:extLst>
              </p:cNvPr>
              <p:cNvSpPr/>
              <p:nvPr/>
            </p:nvSpPr>
            <p:spPr>
              <a:xfrm>
                <a:off x="3037958" y="3111670"/>
                <a:ext cx="44451" cy="4603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31" name="Ellipse 30">
                <a:extLst>
                  <a:ext uri="{FF2B5EF4-FFF2-40B4-BE49-F238E27FC236}">
                    <a16:creationId xmlns:a16="http://schemas.microsoft.com/office/drawing/2014/main" id="{DE3704D8-554D-3342-848E-FD4715338C7E}"/>
                  </a:ext>
                </a:extLst>
              </p:cNvPr>
              <p:cNvSpPr/>
              <p:nvPr/>
            </p:nvSpPr>
            <p:spPr>
              <a:xfrm>
                <a:off x="3134798" y="4089473"/>
                <a:ext cx="46038" cy="4444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32" name="Ellipse 31">
                <a:extLst>
                  <a:ext uri="{FF2B5EF4-FFF2-40B4-BE49-F238E27FC236}">
                    <a16:creationId xmlns:a16="http://schemas.microsoft.com/office/drawing/2014/main" id="{DA16E419-A95E-9440-B6E0-9E006E3C32E5}"/>
                  </a:ext>
                </a:extLst>
              </p:cNvPr>
              <p:cNvSpPr/>
              <p:nvPr/>
            </p:nvSpPr>
            <p:spPr>
              <a:xfrm>
                <a:off x="3393564" y="4500595"/>
                <a:ext cx="46039" cy="4603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33" name="Ellipse 32">
                <a:extLst>
                  <a:ext uri="{FF2B5EF4-FFF2-40B4-BE49-F238E27FC236}">
                    <a16:creationId xmlns:a16="http://schemas.microsoft.com/office/drawing/2014/main" id="{C82B4880-9F0D-EF43-839F-049B14FE95BB}"/>
                  </a:ext>
                </a:extLst>
              </p:cNvPr>
              <p:cNvSpPr/>
              <p:nvPr/>
            </p:nvSpPr>
            <p:spPr>
              <a:xfrm>
                <a:off x="5736750" y="2519590"/>
                <a:ext cx="46039" cy="4603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34" name="Ellipse 33">
                <a:extLst>
                  <a:ext uri="{FF2B5EF4-FFF2-40B4-BE49-F238E27FC236}">
                    <a16:creationId xmlns:a16="http://schemas.microsoft.com/office/drawing/2014/main" id="{05A9C829-6E28-6544-9EB1-861F2039E99D}"/>
                  </a:ext>
                </a:extLst>
              </p:cNvPr>
              <p:cNvSpPr/>
              <p:nvPr/>
            </p:nvSpPr>
            <p:spPr>
              <a:xfrm>
                <a:off x="5684362" y="4591074"/>
                <a:ext cx="46038" cy="4603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35" name="Ellipse 34">
                <a:extLst>
                  <a:ext uri="{FF2B5EF4-FFF2-40B4-BE49-F238E27FC236}">
                    <a16:creationId xmlns:a16="http://schemas.microsoft.com/office/drawing/2014/main" id="{07B69C11-454E-5746-A5A3-97080188C8E9}"/>
                  </a:ext>
                </a:extLst>
              </p:cNvPr>
              <p:cNvSpPr/>
              <p:nvPr/>
            </p:nvSpPr>
            <p:spPr>
              <a:xfrm>
                <a:off x="6155856" y="3486283"/>
                <a:ext cx="46039" cy="4444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36" name="Ellipse 35">
                <a:extLst>
                  <a:ext uri="{FF2B5EF4-FFF2-40B4-BE49-F238E27FC236}">
                    <a16:creationId xmlns:a16="http://schemas.microsoft.com/office/drawing/2014/main" id="{7DBF656D-D83D-614D-A034-83E119EE8AB5}"/>
                  </a:ext>
                </a:extLst>
              </p:cNvPr>
              <p:cNvSpPr/>
              <p:nvPr/>
            </p:nvSpPr>
            <p:spPr>
              <a:xfrm>
                <a:off x="4554045" y="5203789"/>
                <a:ext cx="46038" cy="4603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37" name="Ellipse 36">
                <a:extLst>
                  <a:ext uri="{FF2B5EF4-FFF2-40B4-BE49-F238E27FC236}">
                    <a16:creationId xmlns:a16="http://schemas.microsoft.com/office/drawing/2014/main" id="{760D1928-EFCE-8743-B2A6-6E6729F3F571}"/>
                  </a:ext>
                </a:extLst>
              </p:cNvPr>
              <p:cNvSpPr/>
              <p:nvPr/>
            </p:nvSpPr>
            <p:spPr>
              <a:xfrm>
                <a:off x="4133350" y="4973623"/>
                <a:ext cx="44451" cy="46033"/>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38" name="Ellipse 37">
                <a:extLst>
                  <a:ext uri="{FF2B5EF4-FFF2-40B4-BE49-F238E27FC236}">
                    <a16:creationId xmlns:a16="http://schemas.microsoft.com/office/drawing/2014/main" id="{1E48AB69-3804-3E4F-89E5-6A5963A0035F}"/>
                  </a:ext>
                </a:extLst>
              </p:cNvPr>
              <p:cNvSpPr/>
              <p:nvPr/>
            </p:nvSpPr>
            <p:spPr>
              <a:xfrm>
                <a:off x="5220805" y="4951400"/>
                <a:ext cx="44451" cy="4444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grpSp>
        <p:sp>
          <p:nvSpPr>
            <p:cNvPr id="15" name="ZoneTexte 41">
              <a:extLst>
                <a:ext uri="{FF2B5EF4-FFF2-40B4-BE49-F238E27FC236}">
                  <a16:creationId xmlns:a16="http://schemas.microsoft.com/office/drawing/2014/main" id="{AEC38662-A369-964F-8D7C-C556A644E985}"/>
                </a:ext>
              </a:extLst>
            </p:cNvPr>
            <p:cNvSpPr txBox="1">
              <a:spLocks noChangeArrowheads="1"/>
            </p:cNvSpPr>
            <p:nvPr/>
          </p:nvSpPr>
          <p:spPr bwMode="auto">
            <a:xfrm>
              <a:off x="1017041" y="4055511"/>
              <a:ext cx="201622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fr-FR" altLang="fr-FR"/>
                <a:t>Limites microscopiques</a:t>
              </a:r>
            </a:p>
          </p:txBody>
        </p:sp>
      </p:grpSp>
      <p:grpSp>
        <p:nvGrpSpPr>
          <p:cNvPr id="39" name="Groupe 38">
            <a:extLst>
              <a:ext uri="{FF2B5EF4-FFF2-40B4-BE49-F238E27FC236}">
                <a16:creationId xmlns:a16="http://schemas.microsoft.com/office/drawing/2014/main" id="{CBB48DE6-41CE-0A4E-8C37-415F6A083A46}"/>
              </a:ext>
            </a:extLst>
          </p:cNvPr>
          <p:cNvGrpSpPr>
            <a:grpSpLocks/>
          </p:cNvGrpSpPr>
          <p:nvPr/>
        </p:nvGrpSpPr>
        <p:grpSpPr bwMode="auto">
          <a:xfrm>
            <a:off x="2764032" y="1738761"/>
            <a:ext cx="4392613" cy="3819525"/>
            <a:chOff x="2555776" y="1916832"/>
            <a:chExt cx="4392488" cy="3818165"/>
          </a:xfrm>
        </p:grpSpPr>
        <p:sp>
          <p:nvSpPr>
            <p:cNvPr id="40" name="Ellipse 39">
              <a:extLst>
                <a:ext uri="{FF2B5EF4-FFF2-40B4-BE49-F238E27FC236}">
                  <a16:creationId xmlns:a16="http://schemas.microsoft.com/office/drawing/2014/main" id="{D2A1042D-FB3F-2243-9678-8F9C8A8BAE77}"/>
                </a:ext>
              </a:extLst>
            </p:cNvPr>
            <p:cNvSpPr/>
            <p:nvPr/>
          </p:nvSpPr>
          <p:spPr>
            <a:xfrm>
              <a:off x="2555776" y="1916832"/>
              <a:ext cx="4032135" cy="3818165"/>
            </a:xfrm>
            <a:prstGeom prst="ellipse">
              <a:avLst/>
            </a:prstGeom>
            <a:noFill/>
            <a:ln>
              <a:solidFill>
                <a:schemeClr val="tx2">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41" name="ZoneTexte 43">
              <a:extLst>
                <a:ext uri="{FF2B5EF4-FFF2-40B4-BE49-F238E27FC236}">
                  <a16:creationId xmlns:a16="http://schemas.microsoft.com/office/drawing/2014/main" id="{3170A9D7-F8AC-7149-93BF-8162AC9F9D2B}"/>
                </a:ext>
              </a:extLst>
            </p:cNvPr>
            <p:cNvSpPr txBox="1">
              <a:spLocks noChangeArrowheads="1"/>
            </p:cNvSpPr>
            <p:nvPr/>
          </p:nvSpPr>
          <p:spPr bwMode="auto">
            <a:xfrm>
              <a:off x="6156176" y="2104725"/>
              <a:ext cx="79208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3200"/>
                <a:t>R0</a:t>
              </a:r>
            </a:p>
          </p:txBody>
        </p:sp>
      </p:grpSp>
      <p:grpSp>
        <p:nvGrpSpPr>
          <p:cNvPr id="42" name="Groupe 41">
            <a:extLst>
              <a:ext uri="{FF2B5EF4-FFF2-40B4-BE49-F238E27FC236}">
                <a16:creationId xmlns:a16="http://schemas.microsoft.com/office/drawing/2014/main" id="{DEF02538-C5F2-D049-8781-CCF888892E56}"/>
              </a:ext>
            </a:extLst>
          </p:cNvPr>
          <p:cNvGrpSpPr>
            <a:grpSpLocks/>
          </p:cNvGrpSpPr>
          <p:nvPr/>
        </p:nvGrpSpPr>
        <p:grpSpPr bwMode="auto">
          <a:xfrm>
            <a:off x="3218056" y="2219773"/>
            <a:ext cx="3290888" cy="3203575"/>
            <a:chOff x="3010406" y="2397113"/>
            <a:chExt cx="3289786" cy="3204364"/>
          </a:xfrm>
        </p:grpSpPr>
        <p:sp>
          <p:nvSpPr>
            <p:cNvPr id="43" name="Ellipse 42">
              <a:extLst>
                <a:ext uri="{FF2B5EF4-FFF2-40B4-BE49-F238E27FC236}">
                  <a16:creationId xmlns:a16="http://schemas.microsoft.com/office/drawing/2014/main" id="{C9BE52B9-4351-A141-8491-8716AD48C2BD}"/>
                </a:ext>
              </a:extLst>
            </p:cNvPr>
            <p:cNvSpPr/>
            <p:nvPr/>
          </p:nvSpPr>
          <p:spPr>
            <a:xfrm>
              <a:off x="3010406" y="2397113"/>
              <a:ext cx="2991436" cy="2866144"/>
            </a:xfrm>
            <a:prstGeom prst="ellipse">
              <a:avLst/>
            </a:prstGeom>
            <a:solidFill>
              <a:srgbClr val="FFC000">
                <a:alpha val="27000"/>
              </a:srgbClr>
            </a:solidFill>
            <a:ln>
              <a:solidFill>
                <a:schemeClr val="tx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44" name="ZoneTexte 48">
              <a:extLst>
                <a:ext uri="{FF2B5EF4-FFF2-40B4-BE49-F238E27FC236}">
                  <a16:creationId xmlns:a16="http://schemas.microsoft.com/office/drawing/2014/main" id="{0D863450-A42B-3D4F-B20C-219C0E1F5BB5}"/>
                </a:ext>
              </a:extLst>
            </p:cNvPr>
            <p:cNvSpPr txBox="1">
              <a:spLocks noChangeArrowheads="1"/>
            </p:cNvSpPr>
            <p:nvPr/>
          </p:nvSpPr>
          <p:spPr bwMode="auto">
            <a:xfrm>
              <a:off x="5508104" y="5016702"/>
              <a:ext cx="79208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3200"/>
                <a:t>R1</a:t>
              </a:r>
            </a:p>
          </p:txBody>
        </p:sp>
      </p:grpSp>
      <p:grpSp>
        <p:nvGrpSpPr>
          <p:cNvPr id="45" name="Groupe 44">
            <a:extLst>
              <a:ext uri="{FF2B5EF4-FFF2-40B4-BE49-F238E27FC236}">
                <a16:creationId xmlns:a16="http://schemas.microsoft.com/office/drawing/2014/main" id="{A58F1A80-1175-C441-9843-0159E8CED3BD}"/>
              </a:ext>
            </a:extLst>
          </p:cNvPr>
          <p:cNvGrpSpPr>
            <a:grpSpLocks/>
          </p:cNvGrpSpPr>
          <p:nvPr/>
        </p:nvGrpSpPr>
        <p:grpSpPr bwMode="auto">
          <a:xfrm>
            <a:off x="2979932" y="1235523"/>
            <a:ext cx="2663825" cy="4392613"/>
            <a:chOff x="2771800" y="1412776"/>
            <a:chExt cx="2664296" cy="4392488"/>
          </a:xfrm>
        </p:grpSpPr>
        <p:sp>
          <p:nvSpPr>
            <p:cNvPr id="46" name="Ellipse 45">
              <a:extLst>
                <a:ext uri="{FF2B5EF4-FFF2-40B4-BE49-F238E27FC236}">
                  <a16:creationId xmlns:a16="http://schemas.microsoft.com/office/drawing/2014/main" id="{5C11B846-0751-5549-8AAE-BF043B8F6AA9}"/>
                </a:ext>
              </a:extLst>
            </p:cNvPr>
            <p:cNvSpPr/>
            <p:nvPr/>
          </p:nvSpPr>
          <p:spPr>
            <a:xfrm>
              <a:off x="2771800" y="1844564"/>
              <a:ext cx="2664296" cy="3960700"/>
            </a:xfrm>
            <a:prstGeom prst="ellipse">
              <a:avLst/>
            </a:prstGeom>
            <a:solidFill>
              <a:schemeClr val="tx2">
                <a:lumMod val="40000"/>
                <a:lumOff val="60000"/>
                <a:alpha val="29000"/>
              </a:schemeClr>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47" name="ZoneTexte 50">
              <a:extLst>
                <a:ext uri="{FF2B5EF4-FFF2-40B4-BE49-F238E27FC236}">
                  <a16:creationId xmlns:a16="http://schemas.microsoft.com/office/drawing/2014/main" id="{DB214E51-9063-5F4A-B636-9768641EC99A}"/>
                </a:ext>
              </a:extLst>
            </p:cNvPr>
            <p:cNvSpPr txBox="1">
              <a:spLocks noChangeArrowheads="1"/>
            </p:cNvSpPr>
            <p:nvPr/>
          </p:nvSpPr>
          <p:spPr bwMode="auto">
            <a:xfrm>
              <a:off x="2821564" y="1412776"/>
              <a:ext cx="79208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3200"/>
                <a:t>R2</a:t>
              </a:r>
            </a:p>
          </p:txBody>
        </p:sp>
      </p:grpSp>
    </p:spTree>
    <p:extLst>
      <p:ext uri="{BB962C8B-B14F-4D97-AF65-F5344CB8AC3E}">
        <p14:creationId xmlns:p14="http://schemas.microsoft.com/office/powerpoint/2010/main" val="1655531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9"/>
                                        </p:tgtEl>
                                        <p:attrNameLst>
                                          <p:attrName>style.visibility</p:attrName>
                                        </p:attrNameLst>
                                      </p:cBhvr>
                                      <p:to>
                                        <p:strVal val="visible"/>
                                      </p:to>
                                    </p:set>
                                  </p:childTnLst>
                                  <p:subTnLst>
                                    <p:set>
                                      <p:cBhvr override="childStyle">
                                        <p:cTn dur="1" fill="hold" display="0" masterRel="nextClick" afterEffect="1"/>
                                        <p:tgtEl>
                                          <p:spTgt spid="39"/>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5"/>
                                        </p:tgtEl>
                                        <p:attrNameLst>
                                          <p:attrName>style.visibility</p:attrName>
                                        </p:attrNameLst>
                                      </p:cBhvr>
                                      <p:to>
                                        <p:strVal val="visible"/>
                                      </p:to>
                                    </p:set>
                                  </p:childTnLst>
                                  <p:subTnLst>
                                    <p:set>
                                      <p:cBhvr override="childStyle">
                                        <p:cTn dur="1" fill="hold" display="0" masterRel="nextClick" afterEffect="1"/>
                                        <p:tgtEl>
                                          <p:spTgt spid="45"/>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748924F4-393B-2549-ADD1-6F7BD50C34A1}"/>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Objectifs de la chirurgie</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sp>
        <p:nvSpPr>
          <p:cNvPr id="2" name="Rectangle 1">
            <a:extLst>
              <a:ext uri="{FF2B5EF4-FFF2-40B4-BE49-F238E27FC236}">
                <a16:creationId xmlns:a16="http://schemas.microsoft.com/office/drawing/2014/main" id="{17941CFA-A111-F445-B684-A7F19A77F12A}"/>
              </a:ext>
            </a:extLst>
          </p:cNvPr>
          <p:cNvSpPr/>
          <p:nvPr/>
        </p:nvSpPr>
        <p:spPr>
          <a:xfrm>
            <a:off x="1070516" y="1054525"/>
            <a:ext cx="7912408" cy="4955203"/>
          </a:xfrm>
          <a:prstGeom prst="rect">
            <a:avLst/>
          </a:prstGeom>
        </p:spPr>
        <p:txBody>
          <a:bodyPr wrap="square">
            <a:spAutoFit/>
          </a:bodyPr>
          <a:lstStyle/>
          <a:p>
            <a:pPr marL="228600" lvl="0" indent="-228600">
              <a:lnSpc>
                <a:spcPct val="90000"/>
              </a:lnSpc>
              <a:spcBef>
                <a:spcPct val="20000"/>
              </a:spcBef>
              <a:spcAft>
                <a:spcPct val="35000"/>
              </a:spcAft>
              <a:buFont typeface="Calibri" panose="020F0502020204030204" pitchFamily="34" charset="0"/>
              <a:buAutoNum type="arabicPeriod"/>
            </a:pPr>
            <a:r>
              <a:rPr lang="fr-FR" altLang="fr-FR" sz="1600" b="1" dirty="0">
                <a:solidFill>
                  <a:prstClr val="black"/>
                </a:solidFill>
                <a:cs typeface="Arial" panose="020B0604020202020204" pitchFamily="34" charset="0"/>
              </a:rPr>
              <a:t>Chirurgie d'exérèse radicale à visée curative</a:t>
            </a:r>
          </a:p>
          <a:p>
            <a:pPr marL="685800" lvl="1" indent="-228600">
              <a:lnSpc>
                <a:spcPct val="90000"/>
              </a:lnSpc>
              <a:spcBef>
                <a:spcPct val="20000"/>
              </a:spcBef>
              <a:spcAft>
                <a:spcPct val="35000"/>
              </a:spcAft>
              <a:buFont typeface="Arial" panose="020B0604020202020204" pitchFamily="34" charset="0"/>
              <a:buChar char="–"/>
            </a:pPr>
            <a:r>
              <a:rPr lang="fr-FR" altLang="fr-FR" sz="1600" b="1" dirty="0">
                <a:solidFill>
                  <a:prstClr val="black"/>
                </a:solidFill>
                <a:cs typeface="Arial" panose="020B0604020202020204" pitchFamily="34" charset="0"/>
              </a:rPr>
              <a:t>Chirurgie de la tumeur</a:t>
            </a:r>
          </a:p>
          <a:p>
            <a:pPr marL="685800" lvl="1" indent="-228600">
              <a:lnSpc>
                <a:spcPct val="90000"/>
              </a:lnSpc>
              <a:spcBef>
                <a:spcPct val="20000"/>
              </a:spcBef>
              <a:spcAft>
                <a:spcPct val="35000"/>
              </a:spcAft>
              <a:buFont typeface="Arial" panose="020B0604020202020204" pitchFamily="34" charset="0"/>
              <a:buChar char="–"/>
            </a:pPr>
            <a:r>
              <a:rPr lang="fr-FR" altLang="fr-FR" sz="1600" b="1" dirty="0">
                <a:solidFill>
                  <a:prstClr val="black"/>
                </a:solidFill>
                <a:cs typeface="Arial" panose="020B0604020202020204" pitchFamily="34" charset="0"/>
              </a:rPr>
              <a:t>Chirurgie ganglionnaire</a:t>
            </a:r>
          </a:p>
          <a:p>
            <a:pPr marL="228600" lvl="0" indent="-228600">
              <a:lnSpc>
                <a:spcPct val="90000"/>
              </a:lnSpc>
              <a:spcBef>
                <a:spcPct val="20000"/>
              </a:spcBef>
              <a:spcAft>
                <a:spcPct val="35000"/>
              </a:spcAft>
              <a:buFont typeface="Calibri" panose="020F0502020204030204" pitchFamily="34" charset="0"/>
              <a:buAutoNum type="arabicPeriod"/>
            </a:pPr>
            <a:r>
              <a:rPr lang="fr-FR" altLang="fr-FR" sz="1600" b="1" dirty="0">
                <a:solidFill>
                  <a:prstClr val="black"/>
                </a:solidFill>
                <a:cs typeface="Arial" panose="020B0604020202020204" pitchFamily="34" charset="0"/>
              </a:rPr>
              <a:t>Chirurgie préventive</a:t>
            </a:r>
          </a:p>
          <a:p>
            <a:pPr marL="228600" lvl="0" indent="-228600">
              <a:lnSpc>
                <a:spcPct val="90000"/>
              </a:lnSpc>
              <a:spcBef>
                <a:spcPct val="20000"/>
              </a:spcBef>
              <a:spcAft>
                <a:spcPct val="35000"/>
              </a:spcAft>
              <a:buFont typeface="Calibri" panose="020F0502020204030204" pitchFamily="34" charset="0"/>
              <a:buAutoNum type="arabicPeriod"/>
            </a:pPr>
            <a:r>
              <a:rPr lang="fr-FR" altLang="fr-FR" sz="1600" b="1" dirty="0">
                <a:solidFill>
                  <a:prstClr val="black"/>
                </a:solidFill>
                <a:cs typeface="Arial" panose="020B0604020202020204" pitchFamily="34" charset="0"/>
              </a:rPr>
              <a:t>Chirurgie de diagnostic </a:t>
            </a:r>
          </a:p>
          <a:p>
            <a:pPr marL="228600" lvl="0" indent="-228600">
              <a:lnSpc>
                <a:spcPct val="90000"/>
              </a:lnSpc>
              <a:spcBef>
                <a:spcPct val="20000"/>
              </a:spcBef>
              <a:spcAft>
                <a:spcPct val="35000"/>
              </a:spcAft>
              <a:buFont typeface="Calibri" panose="020F0502020204030204" pitchFamily="34" charset="0"/>
              <a:buAutoNum type="arabicPeriod"/>
            </a:pPr>
            <a:r>
              <a:rPr lang="fr-FR" altLang="fr-FR" sz="1600" b="1" dirty="0">
                <a:solidFill>
                  <a:prstClr val="black"/>
                </a:solidFill>
                <a:cs typeface="Arial" panose="020B0604020202020204" pitchFamily="34" charset="0"/>
              </a:rPr>
              <a:t>Chirurgie de réduction tumorale</a:t>
            </a:r>
          </a:p>
          <a:p>
            <a:pPr marL="228600" lvl="0" indent="-228600">
              <a:lnSpc>
                <a:spcPct val="90000"/>
              </a:lnSpc>
              <a:spcBef>
                <a:spcPct val="20000"/>
              </a:spcBef>
              <a:spcAft>
                <a:spcPct val="35000"/>
              </a:spcAft>
              <a:buFont typeface="Calibri" panose="020F0502020204030204" pitchFamily="34" charset="0"/>
              <a:buAutoNum type="arabicPeriod"/>
            </a:pPr>
            <a:r>
              <a:rPr lang="fr-FR" altLang="fr-FR" sz="1600" b="1" dirty="0">
                <a:solidFill>
                  <a:prstClr val="black"/>
                </a:solidFill>
                <a:cs typeface="Arial" panose="020B0604020202020204" pitchFamily="34" charset="0"/>
              </a:rPr>
              <a:t>Chirurgie d’évaluation ou Chirurgie des masses résiduelles</a:t>
            </a:r>
          </a:p>
          <a:p>
            <a:pPr marL="228600" lvl="0" indent="-228600">
              <a:lnSpc>
                <a:spcPct val="90000"/>
              </a:lnSpc>
              <a:spcBef>
                <a:spcPct val="20000"/>
              </a:spcBef>
              <a:spcAft>
                <a:spcPct val="35000"/>
              </a:spcAft>
              <a:buFont typeface="Calibri" panose="020F0502020204030204" pitchFamily="34" charset="0"/>
              <a:buAutoNum type="arabicPeriod" startAt="6"/>
            </a:pPr>
            <a:r>
              <a:rPr lang="fr-FR" altLang="fr-FR" sz="1600" b="1" dirty="0">
                <a:solidFill>
                  <a:prstClr val="black"/>
                </a:solidFill>
                <a:cs typeface="Arial" panose="020B0604020202020204" pitchFamily="34" charset="0"/>
              </a:rPr>
              <a:t>Chirurgie des métastases</a:t>
            </a:r>
          </a:p>
          <a:p>
            <a:pPr marL="228600" lvl="0" indent="-228600">
              <a:lnSpc>
                <a:spcPct val="90000"/>
              </a:lnSpc>
              <a:spcBef>
                <a:spcPct val="20000"/>
              </a:spcBef>
              <a:spcAft>
                <a:spcPct val="35000"/>
              </a:spcAft>
              <a:buFont typeface="Calibri" panose="020F0502020204030204" pitchFamily="34" charset="0"/>
              <a:buAutoNum type="arabicPeriod" startAt="6"/>
            </a:pPr>
            <a:r>
              <a:rPr lang="fr-FR" altLang="fr-FR" sz="1600" b="1" dirty="0">
                <a:solidFill>
                  <a:prstClr val="black"/>
                </a:solidFill>
                <a:cs typeface="Arial" panose="020B0604020202020204" pitchFamily="34" charset="0"/>
              </a:rPr>
              <a:t>Chirurgie des récidives, Chirurgie de rattrapage</a:t>
            </a:r>
          </a:p>
          <a:p>
            <a:pPr marL="228600" lvl="0" indent="-228600">
              <a:lnSpc>
                <a:spcPct val="90000"/>
              </a:lnSpc>
              <a:spcBef>
                <a:spcPct val="20000"/>
              </a:spcBef>
              <a:spcAft>
                <a:spcPct val="35000"/>
              </a:spcAft>
              <a:buFont typeface="Calibri" panose="020F0502020204030204" pitchFamily="34" charset="0"/>
              <a:buAutoNum type="arabicPeriod" startAt="6"/>
            </a:pPr>
            <a:r>
              <a:rPr lang="fr-FR" altLang="fr-FR" sz="1600" b="1" dirty="0">
                <a:solidFill>
                  <a:prstClr val="black"/>
                </a:solidFill>
                <a:cs typeface="Arial" panose="020B0604020202020204" pitchFamily="34" charset="0"/>
              </a:rPr>
              <a:t>Chirurgie reconstructrice</a:t>
            </a:r>
          </a:p>
          <a:p>
            <a:pPr marL="228600" lvl="0" indent="-228600">
              <a:lnSpc>
                <a:spcPct val="90000"/>
              </a:lnSpc>
              <a:spcBef>
                <a:spcPct val="20000"/>
              </a:spcBef>
              <a:spcAft>
                <a:spcPct val="35000"/>
              </a:spcAft>
              <a:buFont typeface="Calibri" panose="020F0502020204030204" pitchFamily="34" charset="0"/>
              <a:buAutoNum type="arabicPeriod" startAt="6"/>
            </a:pPr>
            <a:r>
              <a:rPr lang="fr-FR" altLang="fr-FR" sz="1600" b="1" dirty="0">
                <a:solidFill>
                  <a:prstClr val="black"/>
                </a:solidFill>
                <a:cs typeface="Arial" panose="020B0604020202020204" pitchFamily="34" charset="0"/>
              </a:rPr>
              <a:t>Chirurgie palliative</a:t>
            </a:r>
          </a:p>
          <a:p>
            <a:pPr marL="228600" lvl="0" indent="-228600">
              <a:lnSpc>
                <a:spcPct val="90000"/>
              </a:lnSpc>
              <a:spcBef>
                <a:spcPct val="20000"/>
              </a:spcBef>
              <a:spcAft>
                <a:spcPct val="35000"/>
              </a:spcAft>
              <a:buFont typeface="Calibri" panose="020F0502020204030204" pitchFamily="34" charset="0"/>
              <a:buAutoNum type="arabicPeriod" startAt="6"/>
            </a:pPr>
            <a:r>
              <a:rPr lang="fr-FR" altLang="fr-FR" sz="1600" b="1" dirty="0">
                <a:solidFill>
                  <a:prstClr val="black"/>
                </a:solidFill>
                <a:cs typeface="Arial" panose="020B0604020202020204" pitchFamily="34" charset="0"/>
              </a:rPr>
              <a:t>Chirurgie des complications et des séquelles</a:t>
            </a:r>
          </a:p>
          <a:p>
            <a:pPr marL="228600" lvl="0" indent="-228600">
              <a:lnSpc>
                <a:spcPct val="90000"/>
              </a:lnSpc>
              <a:spcBef>
                <a:spcPct val="20000"/>
              </a:spcBef>
              <a:spcAft>
                <a:spcPct val="35000"/>
              </a:spcAft>
              <a:buFont typeface="Calibri" panose="020F0502020204030204" pitchFamily="34" charset="0"/>
              <a:buAutoNum type="arabicPeriod" startAt="6"/>
            </a:pPr>
            <a:r>
              <a:rPr lang="fr-FR" altLang="fr-FR" sz="1600" b="1" dirty="0">
                <a:solidFill>
                  <a:prstClr val="black"/>
                </a:solidFill>
                <a:cs typeface="Arial" panose="020B0604020202020204" pitchFamily="34" charset="0"/>
              </a:rPr>
              <a:t>Chirurgie à visée hormonale</a:t>
            </a:r>
          </a:p>
          <a:p>
            <a:pPr marL="228600" lvl="0" indent="-228600">
              <a:lnSpc>
                <a:spcPct val="90000"/>
              </a:lnSpc>
              <a:spcBef>
                <a:spcPct val="20000"/>
              </a:spcBef>
              <a:spcAft>
                <a:spcPct val="35000"/>
              </a:spcAft>
              <a:buFont typeface="Calibri" panose="020F0502020204030204" pitchFamily="34" charset="0"/>
              <a:buAutoNum type="arabicPeriod" startAt="6"/>
            </a:pPr>
            <a:r>
              <a:rPr lang="fr-FR" altLang="fr-FR" sz="1600" b="1" dirty="0">
                <a:solidFill>
                  <a:prstClr val="black"/>
                </a:solidFill>
                <a:cs typeface="Arial" panose="020B0604020202020204" pitchFamily="34" charset="0"/>
              </a:rPr>
              <a:t>Chirurgie de la douleur</a:t>
            </a:r>
          </a:p>
        </p:txBody>
      </p:sp>
      <p:pic>
        <p:nvPicPr>
          <p:cNvPr id="8" name="Image 7">
            <a:extLst>
              <a:ext uri="{FF2B5EF4-FFF2-40B4-BE49-F238E27FC236}">
                <a16:creationId xmlns:a16="http://schemas.microsoft.com/office/drawing/2014/main" id="{EF9C219A-C192-6D48-BA95-BCD1F42769DF}"/>
              </a:ext>
            </a:extLst>
          </p:cNvPr>
          <p:cNvPicPr>
            <a:picLocks noChangeAspect="1"/>
          </p:cNvPicPr>
          <p:nvPr/>
        </p:nvPicPr>
        <p:blipFill>
          <a:blip r:embed="rId2"/>
          <a:stretch>
            <a:fillRect/>
          </a:stretch>
        </p:blipFill>
        <p:spPr>
          <a:xfrm>
            <a:off x="8531831" y="74102"/>
            <a:ext cx="612169" cy="612169"/>
          </a:xfrm>
          <a:prstGeom prst="rect">
            <a:avLst/>
          </a:prstGeom>
        </p:spPr>
      </p:pic>
    </p:spTree>
    <p:extLst>
      <p:ext uri="{BB962C8B-B14F-4D97-AF65-F5344CB8AC3E}">
        <p14:creationId xmlns:p14="http://schemas.microsoft.com/office/powerpoint/2010/main" val="13729303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748924F4-393B-2549-ADD1-6F7BD50C34A1}"/>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defRPr/>
            </a:pPr>
            <a:r>
              <a:rPr lang="fr-FR" sz="3600" dirty="0">
                <a:solidFill>
                  <a:prstClr val="black">
                    <a:lumMod val="65000"/>
                    <a:lumOff val="35000"/>
                  </a:prstClr>
                </a:solidFill>
                <a:cs typeface="Arial" pitchFamily="34" charset="0"/>
              </a:rPr>
              <a:t>1 - Chirurgie radicale à visée curative</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sp>
        <p:nvSpPr>
          <p:cNvPr id="2" name="Rectangle 1">
            <a:extLst>
              <a:ext uri="{FF2B5EF4-FFF2-40B4-BE49-F238E27FC236}">
                <a16:creationId xmlns:a16="http://schemas.microsoft.com/office/drawing/2014/main" id="{17941CFA-A111-F445-B684-A7F19A77F12A}"/>
              </a:ext>
            </a:extLst>
          </p:cNvPr>
          <p:cNvSpPr/>
          <p:nvPr/>
        </p:nvSpPr>
        <p:spPr>
          <a:xfrm>
            <a:off x="568712" y="1197620"/>
            <a:ext cx="7912408" cy="4524315"/>
          </a:xfrm>
          <a:prstGeom prst="rect">
            <a:avLst/>
          </a:prstGeom>
        </p:spPr>
        <p:txBody>
          <a:bodyPr wrap="square">
            <a:spAutoFit/>
          </a:bodyPr>
          <a:lstStyle/>
          <a:p>
            <a:pPr marL="228600" lvl="0" indent="-228600">
              <a:lnSpc>
                <a:spcPct val="90000"/>
              </a:lnSpc>
              <a:spcBef>
                <a:spcPts val="1000"/>
              </a:spcBef>
              <a:spcAft>
                <a:spcPct val="40000"/>
              </a:spcAft>
              <a:buFont typeface="Arial" panose="020B0604020202020204" pitchFamily="34" charset="0"/>
              <a:buChar char="•"/>
            </a:pPr>
            <a:r>
              <a:rPr lang="fr-FR" altLang="fr-FR" sz="2800" b="1" dirty="0">
                <a:solidFill>
                  <a:prstClr val="black"/>
                </a:solidFill>
                <a:cs typeface="Arial" panose="020B0604020202020204" pitchFamily="34" charset="0"/>
              </a:rPr>
              <a:t>But : la guérison</a:t>
            </a:r>
          </a:p>
          <a:p>
            <a:pPr marL="228600" lvl="0" indent="-228600">
              <a:lnSpc>
                <a:spcPct val="90000"/>
              </a:lnSpc>
              <a:spcBef>
                <a:spcPts val="1000"/>
              </a:spcBef>
              <a:spcAft>
                <a:spcPct val="40000"/>
              </a:spcAft>
              <a:buFont typeface="Arial" panose="020B0604020202020204" pitchFamily="34" charset="0"/>
              <a:buChar char="•"/>
            </a:pPr>
            <a:r>
              <a:rPr lang="fr-FR" altLang="fr-FR" sz="2800" b="1" dirty="0">
                <a:solidFill>
                  <a:prstClr val="black"/>
                </a:solidFill>
                <a:cs typeface="Arial" panose="020B0604020202020204" pitchFamily="34" charset="0"/>
              </a:rPr>
              <a:t>Principes : </a:t>
            </a:r>
            <a:r>
              <a:rPr lang="fr-FR" altLang="fr-FR" sz="2800" dirty="0">
                <a:solidFill>
                  <a:prstClr val="black"/>
                </a:solidFill>
                <a:cs typeface="Arial" panose="020B0604020202020204" pitchFamily="34" charset="0"/>
              </a:rPr>
              <a:t>enlever toutes les zones à risques : la tumeur + les ganglions </a:t>
            </a:r>
          </a:p>
          <a:p>
            <a:pPr marL="228600" lvl="0" indent="-228600">
              <a:lnSpc>
                <a:spcPct val="90000"/>
              </a:lnSpc>
              <a:spcBef>
                <a:spcPts val="1000"/>
              </a:spcBef>
              <a:spcAft>
                <a:spcPct val="40000"/>
              </a:spcAft>
              <a:buFont typeface="Arial" panose="020B0604020202020204" pitchFamily="34" charset="0"/>
              <a:buChar char="•"/>
            </a:pPr>
            <a:r>
              <a:rPr lang="fr-FR" altLang="fr-FR" sz="2800" b="1" dirty="0">
                <a:solidFill>
                  <a:prstClr val="black"/>
                </a:solidFill>
                <a:cs typeface="Arial" panose="020B0604020202020204" pitchFamily="34" charset="0"/>
              </a:rPr>
              <a:t>Conservation</a:t>
            </a:r>
          </a:p>
          <a:p>
            <a:pPr marL="685800" lvl="1" indent="-228600">
              <a:lnSpc>
                <a:spcPct val="90000"/>
              </a:lnSpc>
              <a:spcBef>
                <a:spcPts val="500"/>
              </a:spcBef>
              <a:buFont typeface="Arial" panose="020B0604020202020204" pitchFamily="34" charset="0"/>
              <a:buChar char="•"/>
            </a:pPr>
            <a:r>
              <a:rPr lang="fr-FR" altLang="fr-FR" sz="2400" dirty="0">
                <a:solidFill>
                  <a:prstClr val="black"/>
                </a:solidFill>
                <a:cs typeface="Arial" panose="020B0604020202020204" pitchFamily="34" charset="0"/>
              </a:rPr>
              <a:t>Organe</a:t>
            </a:r>
          </a:p>
          <a:p>
            <a:pPr marL="685800" lvl="1" indent="-228600">
              <a:lnSpc>
                <a:spcPct val="90000"/>
              </a:lnSpc>
              <a:spcBef>
                <a:spcPts val="500"/>
              </a:spcBef>
              <a:buFont typeface="Arial" panose="020B0604020202020204" pitchFamily="34" charset="0"/>
              <a:buChar char="•"/>
            </a:pPr>
            <a:r>
              <a:rPr lang="fr-FR" altLang="fr-FR" sz="2400" dirty="0">
                <a:solidFill>
                  <a:prstClr val="black"/>
                </a:solidFill>
                <a:cs typeface="Arial" panose="020B0604020202020204" pitchFamily="34" charset="0"/>
              </a:rPr>
              <a:t>Fonction</a:t>
            </a:r>
          </a:p>
          <a:p>
            <a:pPr marL="685800" lvl="1" indent="-228600">
              <a:lnSpc>
                <a:spcPct val="90000"/>
              </a:lnSpc>
              <a:spcBef>
                <a:spcPts val="500"/>
              </a:spcBef>
              <a:spcAft>
                <a:spcPct val="40000"/>
              </a:spcAft>
              <a:buFont typeface="Arial" panose="020B0604020202020204" pitchFamily="34" charset="0"/>
              <a:buChar char="•"/>
            </a:pPr>
            <a:r>
              <a:rPr lang="fr-FR" altLang="fr-FR" sz="2400" dirty="0">
                <a:solidFill>
                  <a:prstClr val="black"/>
                </a:solidFill>
                <a:cs typeface="Arial" panose="020B0604020202020204" pitchFamily="34" charset="0"/>
              </a:rPr>
              <a:t>Image corporelle</a:t>
            </a:r>
          </a:p>
          <a:p>
            <a:pPr marL="228600" lvl="0" indent="-228600">
              <a:lnSpc>
                <a:spcPct val="90000"/>
              </a:lnSpc>
              <a:spcBef>
                <a:spcPts val="1000"/>
              </a:spcBef>
              <a:buFont typeface="Arial" panose="020B0604020202020204" pitchFamily="34" charset="0"/>
              <a:buChar char="•"/>
            </a:pPr>
            <a:r>
              <a:rPr lang="fr-FR" altLang="fr-FR" sz="2800" b="1" dirty="0">
                <a:solidFill>
                  <a:prstClr val="black"/>
                </a:solidFill>
                <a:cs typeface="Arial" panose="020B0604020202020204" pitchFamily="34" charset="0"/>
              </a:rPr>
              <a:t>Efficacité des autres thérapeutiques ?</a:t>
            </a:r>
          </a:p>
          <a:p>
            <a:pPr marL="228600" lvl="0" indent="-228600">
              <a:lnSpc>
                <a:spcPct val="90000"/>
              </a:lnSpc>
              <a:spcBef>
                <a:spcPct val="20000"/>
              </a:spcBef>
              <a:spcAft>
                <a:spcPct val="35000"/>
              </a:spcAft>
              <a:buFont typeface="Calibri" panose="020F0502020204030204" pitchFamily="34" charset="0"/>
              <a:buAutoNum type="arabicPeriod"/>
            </a:pPr>
            <a:endParaRPr lang="fr-FR" altLang="fr-FR" sz="1500" b="1" dirty="0">
              <a:solidFill>
                <a:prstClr val="black"/>
              </a:solidFill>
              <a:cs typeface="Arial" panose="020B0604020202020204" pitchFamily="34" charset="0"/>
            </a:endParaRPr>
          </a:p>
        </p:txBody>
      </p:sp>
      <p:pic>
        <p:nvPicPr>
          <p:cNvPr id="8" name="Image 7">
            <a:extLst>
              <a:ext uri="{FF2B5EF4-FFF2-40B4-BE49-F238E27FC236}">
                <a16:creationId xmlns:a16="http://schemas.microsoft.com/office/drawing/2014/main" id="{EF9C219A-C192-6D48-BA95-BCD1F42769DF}"/>
              </a:ext>
            </a:extLst>
          </p:cNvPr>
          <p:cNvPicPr>
            <a:picLocks noChangeAspect="1"/>
          </p:cNvPicPr>
          <p:nvPr/>
        </p:nvPicPr>
        <p:blipFill>
          <a:blip r:embed="rId2"/>
          <a:stretch>
            <a:fillRect/>
          </a:stretch>
        </p:blipFill>
        <p:spPr>
          <a:xfrm>
            <a:off x="8531831" y="74102"/>
            <a:ext cx="612169" cy="612169"/>
          </a:xfrm>
          <a:prstGeom prst="rect">
            <a:avLst/>
          </a:prstGeom>
        </p:spPr>
      </p:pic>
    </p:spTree>
    <p:extLst>
      <p:ext uri="{BB962C8B-B14F-4D97-AF65-F5344CB8AC3E}">
        <p14:creationId xmlns:p14="http://schemas.microsoft.com/office/powerpoint/2010/main" val="1030531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748924F4-393B-2549-ADD1-6F7BD50C34A1}"/>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defRPr/>
            </a:pPr>
            <a:r>
              <a:rPr lang="fr-FR" sz="3600" dirty="0">
                <a:solidFill>
                  <a:prstClr val="black">
                    <a:lumMod val="65000"/>
                    <a:lumOff val="35000"/>
                  </a:prstClr>
                </a:solidFill>
                <a:cs typeface="Arial" pitchFamily="34" charset="0"/>
              </a:rPr>
              <a:t>1 - Chirurgie radicale à visée curative</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pic>
        <p:nvPicPr>
          <p:cNvPr id="8" name="Image 7">
            <a:extLst>
              <a:ext uri="{FF2B5EF4-FFF2-40B4-BE49-F238E27FC236}">
                <a16:creationId xmlns:a16="http://schemas.microsoft.com/office/drawing/2014/main" id="{EF9C219A-C192-6D48-BA95-BCD1F42769DF}"/>
              </a:ext>
            </a:extLst>
          </p:cNvPr>
          <p:cNvPicPr>
            <a:picLocks noChangeAspect="1"/>
          </p:cNvPicPr>
          <p:nvPr/>
        </p:nvPicPr>
        <p:blipFill>
          <a:blip r:embed="rId2"/>
          <a:stretch>
            <a:fillRect/>
          </a:stretch>
        </p:blipFill>
        <p:spPr>
          <a:xfrm>
            <a:off x="8531831" y="74102"/>
            <a:ext cx="612169" cy="612169"/>
          </a:xfrm>
          <a:prstGeom prst="rect">
            <a:avLst/>
          </a:prstGeom>
        </p:spPr>
      </p:pic>
      <p:pic>
        <p:nvPicPr>
          <p:cNvPr id="9" name="Picture 2" descr="G:\Gemko média\Images_Gemko\TNM3.jpg">
            <a:extLst>
              <a:ext uri="{FF2B5EF4-FFF2-40B4-BE49-F238E27FC236}">
                <a16:creationId xmlns:a16="http://schemas.microsoft.com/office/drawing/2014/main" id="{BBD1112C-A6D8-9C4D-A87B-39287A2217E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5888" t="10462" r="4445" b="6351"/>
          <a:stretch/>
        </p:blipFill>
        <p:spPr bwMode="auto">
          <a:xfrm>
            <a:off x="600037" y="1319077"/>
            <a:ext cx="2863850" cy="45027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Groupe 9">
            <a:extLst>
              <a:ext uri="{FF2B5EF4-FFF2-40B4-BE49-F238E27FC236}">
                <a16:creationId xmlns:a16="http://schemas.microsoft.com/office/drawing/2014/main" id="{D2674D63-1BF9-9F46-ADA3-C818893DDB82}"/>
              </a:ext>
            </a:extLst>
          </p:cNvPr>
          <p:cNvGrpSpPr>
            <a:grpSpLocks/>
          </p:cNvGrpSpPr>
          <p:nvPr/>
        </p:nvGrpSpPr>
        <p:grpSpPr bwMode="auto">
          <a:xfrm>
            <a:off x="1608099" y="1502232"/>
            <a:ext cx="7273925" cy="3311525"/>
            <a:chOff x="1619672" y="1988840"/>
            <a:chExt cx="7272808" cy="3312368"/>
          </a:xfrm>
        </p:grpSpPr>
        <p:sp>
          <p:nvSpPr>
            <p:cNvPr id="11" name="ZoneTexte 2">
              <a:extLst>
                <a:ext uri="{FF2B5EF4-FFF2-40B4-BE49-F238E27FC236}">
                  <a16:creationId xmlns:a16="http://schemas.microsoft.com/office/drawing/2014/main" id="{EBAB0C42-CA68-B34B-99B5-876C2E59893D}"/>
                </a:ext>
              </a:extLst>
            </p:cNvPr>
            <p:cNvSpPr txBox="1">
              <a:spLocks noChangeArrowheads="1"/>
            </p:cNvSpPr>
            <p:nvPr/>
          </p:nvSpPr>
          <p:spPr bwMode="auto">
            <a:xfrm>
              <a:off x="4139952" y="1988840"/>
              <a:ext cx="475252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42913" indent="-442913">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ts val="1200"/>
                </a:spcBef>
                <a:buFont typeface="Calibri" panose="020F0502020204030204" pitchFamily="34" charset="0"/>
                <a:buAutoNum type="arabicPeriod"/>
              </a:pPr>
              <a:r>
                <a:rPr lang="fr-FR" altLang="fr-FR" sz="2400" dirty="0">
                  <a:latin typeface="+mn-lt"/>
                </a:rPr>
                <a:t>La marge de résection</a:t>
              </a:r>
            </a:p>
          </p:txBody>
        </p:sp>
        <p:cxnSp>
          <p:nvCxnSpPr>
            <p:cNvPr id="12" name="Connecteur droit 11">
              <a:extLst>
                <a:ext uri="{FF2B5EF4-FFF2-40B4-BE49-F238E27FC236}">
                  <a16:creationId xmlns:a16="http://schemas.microsoft.com/office/drawing/2014/main" id="{EB4BC56D-0734-EB47-89BA-5DFF659BF2DF}"/>
                </a:ext>
              </a:extLst>
            </p:cNvPr>
            <p:cNvCxnSpPr/>
            <p:nvPr/>
          </p:nvCxnSpPr>
          <p:spPr>
            <a:xfrm>
              <a:off x="2483139" y="3716480"/>
              <a:ext cx="847595" cy="0"/>
            </a:xfrm>
            <a:prstGeom prst="line">
              <a:avLst/>
            </a:prstGeom>
            <a:ln w="38100">
              <a:solidFill>
                <a:schemeClr val="tx1"/>
              </a:solidFill>
              <a:prstDash val="sys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9462BE0F-E38F-F340-82E3-D8A700699D2F}"/>
                </a:ext>
              </a:extLst>
            </p:cNvPr>
            <p:cNvCxnSpPr/>
            <p:nvPr/>
          </p:nvCxnSpPr>
          <p:spPr>
            <a:xfrm>
              <a:off x="1619672" y="5301208"/>
              <a:ext cx="930132" cy="0"/>
            </a:xfrm>
            <a:prstGeom prst="line">
              <a:avLst/>
            </a:prstGeom>
            <a:ln w="38100">
              <a:solidFill>
                <a:schemeClr val="tx1"/>
              </a:solidFill>
              <a:prstDash val="sysDash"/>
              <a:headEnd type="triangle"/>
              <a:tailEnd type="triangle"/>
            </a:ln>
          </p:spPr>
          <p:style>
            <a:lnRef idx="1">
              <a:schemeClr val="accent1"/>
            </a:lnRef>
            <a:fillRef idx="0">
              <a:schemeClr val="accent1"/>
            </a:fillRef>
            <a:effectRef idx="0">
              <a:schemeClr val="accent1"/>
            </a:effectRef>
            <a:fontRef idx="minor">
              <a:schemeClr val="tx1"/>
            </a:fontRef>
          </p:style>
        </p:cxnSp>
      </p:grpSp>
      <p:grpSp>
        <p:nvGrpSpPr>
          <p:cNvPr id="14" name="Groupe 13">
            <a:extLst>
              <a:ext uri="{FF2B5EF4-FFF2-40B4-BE49-F238E27FC236}">
                <a16:creationId xmlns:a16="http://schemas.microsoft.com/office/drawing/2014/main" id="{0FCE7000-D846-D448-8BF2-12BE40742333}"/>
              </a:ext>
            </a:extLst>
          </p:cNvPr>
          <p:cNvGrpSpPr>
            <a:grpSpLocks/>
          </p:cNvGrpSpPr>
          <p:nvPr/>
        </p:nvGrpSpPr>
        <p:grpSpPr bwMode="auto">
          <a:xfrm>
            <a:off x="1728749" y="2078494"/>
            <a:ext cx="7153275" cy="2787650"/>
            <a:chOff x="1740310" y="2564904"/>
            <a:chExt cx="7152170" cy="2788761"/>
          </a:xfrm>
        </p:grpSpPr>
        <p:sp>
          <p:nvSpPr>
            <p:cNvPr id="15" name="Forme libre 14">
              <a:extLst>
                <a:ext uri="{FF2B5EF4-FFF2-40B4-BE49-F238E27FC236}">
                  <a16:creationId xmlns:a16="http://schemas.microsoft.com/office/drawing/2014/main" id="{A96E52AB-3C37-124E-A874-C591B94F98FD}"/>
                </a:ext>
              </a:extLst>
            </p:cNvPr>
            <p:cNvSpPr/>
            <p:nvPr/>
          </p:nvSpPr>
          <p:spPr>
            <a:xfrm>
              <a:off x="1740310" y="3465376"/>
              <a:ext cx="1607890" cy="1888289"/>
            </a:xfrm>
            <a:custGeom>
              <a:avLst/>
              <a:gdLst>
                <a:gd name="connsiteX0" fmla="*/ 501445 w 1607574"/>
                <a:gd name="connsiteY0" fmla="*/ 265471 h 1887794"/>
                <a:gd name="connsiteX1" fmla="*/ 294967 w 1607574"/>
                <a:gd name="connsiteY1" fmla="*/ 781664 h 1887794"/>
                <a:gd name="connsiteX2" fmla="*/ 29496 w 1607574"/>
                <a:gd name="connsiteY2" fmla="*/ 1209368 h 1887794"/>
                <a:gd name="connsiteX3" fmla="*/ 0 w 1607574"/>
                <a:gd name="connsiteY3" fmla="*/ 1637071 h 1887794"/>
                <a:gd name="connsiteX4" fmla="*/ 648929 w 1607574"/>
                <a:gd name="connsiteY4" fmla="*/ 1887794 h 1887794"/>
                <a:gd name="connsiteX5" fmla="*/ 1194619 w 1607574"/>
                <a:gd name="connsiteY5" fmla="*/ 1725561 h 1887794"/>
                <a:gd name="connsiteX6" fmla="*/ 1578077 w 1607574"/>
                <a:gd name="connsiteY6" fmla="*/ 1297858 h 1887794"/>
                <a:gd name="connsiteX7" fmla="*/ 1607574 w 1607574"/>
                <a:gd name="connsiteY7" fmla="*/ 648929 h 1887794"/>
                <a:gd name="connsiteX8" fmla="*/ 1504335 w 1607574"/>
                <a:gd name="connsiteY8" fmla="*/ 132735 h 1887794"/>
                <a:gd name="connsiteX9" fmla="*/ 1061884 w 1607574"/>
                <a:gd name="connsiteY9" fmla="*/ 0 h 1887794"/>
                <a:gd name="connsiteX10" fmla="*/ 796413 w 1607574"/>
                <a:gd name="connsiteY10" fmla="*/ 88490 h 1887794"/>
                <a:gd name="connsiteX11" fmla="*/ 501445 w 1607574"/>
                <a:gd name="connsiteY11" fmla="*/ 265471 h 188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07574" h="1887794">
                  <a:moveTo>
                    <a:pt x="501445" y="265471"/>
                  </a:moveTo>
                  <a:lnTo>
                    <a:pt x="294967" y="781664"/>
                  </a:lnTo>
                  <a:lnTo>
                    <a:pt x="29496" y="1209368"/>
                  </a:lnTo>
                  <a:lnTo>
                    <a:pt x="0" y="1637071"/>
                  </a:lnTo>
                  <a:lnTo>
                    <a:pt x="648929" y="1887794"/>
                  </a:lnTo>
                  <a:lnTo>
                    <a:pt x="1194619" y="1725561"/>
                  </a:lnTo>
                  <a:lnTo>
                    <a:pt x="1578077" y="1297858"/>
                  </a:lnTo>
                  <a:lnTo>
                    <a:pt x="1607574" y="648929"/>
                  </a:lnTo>
                  <a:lnTo>
                    <a:pt x="1504335" y="132735"/>
                  </a:lnTo>
                  <a:lnTo>
                    <a:pt x="1061884" y="0"/>
                  </a:lnTo>
                  <a:lnTo>
                    <a:pt x="796413" y="88490"/>
                  </a:lnTo>
                  <a:lnTo>
                    <a:pt x="501445" y="265471"/>
                  </a:lnTo>
                  <a:close/>
                </a:path>
              </a:pathLst>
            </a:custGeom>
            <a:no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p>
          </p:txBody>
        </p:sp>
        <p:sp>
          <p:nvSpPr>
            <p:cNvPr id="16" name="ZoneTexte 14">
              <a:extLst>
                <a:ext uri="{FF2B5EF4-FFF2-40B4-BE49-F238E27FC236}">
                  <a16:creationId xmlns:a16="http://schemas.microsoft.com/office/drawing/2014/main" id="{C5102173-3B0A-D441-B446-E4C517B05997}"/>
                </a:ext>
              </a:extLst>
            </p:cNvPr>
            <p:cNvSpPr txBox="1">
              <a:spLocks noChangeArrowheads="1"/>
            </p:cNvSpPr>
            <p:nvPr/>
          </p:nvSpPr>
          <p:spPr bwMode="auto">
            <a:xfrm>
              <a:off x="4139952" y="2564904"/>
              <a:ext cx="475252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ts val="1200"/>
                </a:spcBef>
                <a:buFont typeface="Calibri" panose="020F0502020204030204" pitchFamily="34" charset="0"/>
                <a:buAutoNum type="arabicPeriod" startAt="2"/>
              </a:pPr>
              <a:r>
                <a:rPr lang="fr-FR" altLang="fr-FR" sz="2400" dirty="0">
                  <a:latin typeface="+mn-lt"/>
                </a:rPr>
                <a:t>Le curage</a:t>
              </a:r>
            </a:p>
          </p:txBody>
        </p:sp>
      </p:grpSp>
      <p:sp>
        <p:nvSpPr>
          <p:cNvPr id="17" name="ZoneTexte 16">
            <a:extLst>
              <a:ext uri="{FF2B5EF4-FFF2-40B4-BE49-F238E27FC236}">
                <a16:creationId xmlns:a16="http://schemas.microsoft.com/office/drawing/2014/main" id="{451E560A-97C0-BF4A-B547-C5C81E18E117}"/>
              </a:ext>
            </a:extLst>
          </p:cNvPr>
          <p:cNvSpPr txBox="1">
            <a:spLocks noChangeArrowheads="1"/>
          </p:cNvSpPr>
          <p:nvPr/>
        </p:nvSpPr>
        <p:spPr bwMode="auto">
          <a:xfrm>
            <a:off x="4129049" y="2654757"/>
            <a:ext cx="47529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ts val="1200"/>
              </a:spcBef>
              <a:buFont typeface="Calibri" panose="020F0502020204030204" pitchFamily="34" charset="0"/>
              <a:buAutoNum type="arabicPeriod" startAt="3"/>
            </a:pPr>
            <a:r>
              <a:rPr lang="fr-FR" altLang="fr-FR" sz="2400" dirty="0">
                <a:latin typeface="+mn-lt"/>
              </a:rPr>
              <a:t>Le rétablissement de continuité</a:t>
            </a:r>
          </a:p>
        </p:txBody>
      </p:sp>
      <p:sp>
        <p:nvSpPr>
          <p:cNvPr id="18" name="Flèche courbée vers la gauche 17">
            <a:extLst>
              <a:ext uri="{FF2B5EF4-FFF2-40B4-BE49-F238E27FC236}">
                <a16:creationId xmlns:a16="http://schemas.microsoft.com/office/drawing/2014/main" id="{BCB4FDC3-252D-294A-8B45-4FEB72CE4E9F}"/>
              </a:ext>
            </a:extLst>
          </p:cNvPr>
          <p:cNvSpPr/>
          <p:nvPr/>
        </p:nvSpPr>
        <p:spPr>
          <a:xfrm rot="1062803">
            <a:off x="3049549" y="3238957"/>
            <a:ext cx="792163" cy="2014537"/>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solidFill>
                <a:schemeClr val="tx1"/>
              </a:solidFill>
            </a:endParaRPr>
          </a:p>
        </p:txBody>
      </p:sp>
      <p:sp>
        <p:nvSpPr>
          <p:cNvPr id="19" name="ZoneTexte 16">
            <a:extLst>
              <a:ext uri="{FF2B5EF4-FFF2-40B4-BE49-F238E27FC236}">
                <a16:creationId xmlns:a16="http://schemas.microsoft.com/office/drawing/2014/main" id="{B0C4FC38-0A24-4F45-8F87-C91E7562E23F}"/>
              </a:ext>
            </a:extLst>
          </p:cNvPr>
          <p:cNvSpPr txBox="1">
            <a:spLocks noChangeArrowheads="1"/>
          </p:cNvSpPr>
          <p:nvPr/>
        </p:nvSpPr>
        <p:spPr bwMode="auto">
          <a:xfrm>
            <a:off x="4813262" y="4681994"/>
            <a:ext cx="39243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dirty="0">
                <a:latin typeface="+mn-lt"/>
              </a:rPr>
              <a:t>Exemple : cancer du colon gauche</a:t>
            </a:r>
          </a:p>
        </p:txBody>
      </p:sp>
    </p:spTree>
    <p:extLst>
      <p:ext uri="{BB962C8B-B14F-4D97-AF65-F5344CB8AC3E}">
        <p14:creationId xmlns:p14="http://schemas.microsoft.com/office/powerpoint/2010/main" val="2194368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subTnLst>
                                    <p:set>
                                      <p:cBhvr override="childStyle">
                                        <p:cTn dur="1" fill="hold" display="0" masterRel="nextClick" afterEffect="1"/>
                                        <p:tgtEl>
                                          <p:spTgt spid="14"/>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748924F4-393B-2549-ADD1-6F7BD50C34A1}"/>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defRPr/>
            </a:pPr>
            <a:r>
              <a:rPr lang="fr-FR" sz="3600" dirty="0">
                <a:solidFill>
                  <a:prstClr val="black">
                    <a:lumMod val="65000"/>
                    <a:lumOff val="35000"/>
                  </a:prstClr>
                </a:solidFill>
                <a:cs typeface="Arial" pitchFamily="34" charset="0"/>
              </a:rPr>
              <a:t>Classification TNM</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pic>
        <p:nvPicPr>
          <p:cNvPr id="8" name="Image 7">
            <a:extLst>
              <a:ext uri="{FF2B5EF4-FFF2-40B4-BE49-F238E27FC236}">
                <a16:creationId xmlns:a16="http://schemas.microsoft.com/office/drawing/2014/main" id="{EF9C219A-C192-6D48-BA95-BCD1F42769DF}"/>
              </a:ext>
            </a:extLst>
          </p:cNvPr>
          <p:cNvPicPr>
            <a:picLocks noChangeAspect="1"/>
          </p:cNvPicPr>
          <p:nvPr/>
        </p:nvPicPr>
        <p:blipFill>
          <a:blip r:embed="rId2"/>
          <a:stretch>
            <a:fillRect/>
          </a:stretch>
        </p:blipFill>
        <p:spPr>
          <a:xfrm>
            <a:off x="8531831" y="74102"/>
            <a:ext cx="612169" cy="612169"/>
          </a:xfrm>
          <a:prstGeom prst="rect">
            <a:avLst/>
          </a:prstGeom>
        </p:spPr>
      </p:pic>
      <p:graphicFrame>
        <p:nvGraphicFramePr>
          <p:cNvPr id="9" name="Group 61">
            <a:extLst>
              <a:ext uri="{FF2B5EF4-FFF2-40B4-BE49-F238E27FC236}">
                <a16:creationId xmlns:a16="http://schemas.microsoft.com/office/drawing/2014/main" id="{B1474FF1-1D5E-444A-92DC-80E3A43F71AC}"/>
              </a:ext>
            </a:extLst>
          </p:cNvPr>
          <p:cNvGraphicFramePr>
            <a:graphicFrameLocks/>
          </p:cNvGraphicFramePr>
          <p:nvPr>
            <p:extLst>
              <p:ext uri="{D42A27DB-BD31-4B8C-83A1-F6EECF244321}">
                <p14:modId xmlns:p14="http://schemas.microsoft.com/office/powerpoint/2010/main" val="1480541014"/>
              </p:ext>
            </p:extLst>
          </p:nvPr>
        </p:nvGraphicFramePr>
        <p:xfrm>
          <a:off x="491560" y="1173452"/>
          <a:ext cx="7821635" cy="4349094"/>
        </p:xfrm>
        <a:graphic>
          <a:graphicData uri="http://schemas.openxmlformats.org/drawingml/2006/table">
            <a:tbl>
              <a:tblPr/>
              <a:tblGrid>
                <a:gridCol w="652402">
                  <a:extLst>
                    <a:ext uri="{9D8B030D-6E8A-4147-A177-3AD203B41FA5}">
                      <a16:colId xmlns:a16="http://schemas.microsoft.com/office/drawing/2014/main" val="20000"/>
                    </a:ext>
                  </a:extLst>
                </a:gridCol>
                <a:gridCol w="2645553">
                  <a:extLst>
                    <a:ext uri="{9D8B030D-6E8A-4147-A177-3AD203B41FA5}">
                      <a16:colId xmlns:a16="http://schemas.microsoft.com/office/drawing/2014/main" val="20001"/>
                    </a:ext>
                  </a:extLst>
                </a:gridCol>
                <a:gridCol w="2568271">
                  <a:extLst>
                    <a:ext uri="{9D8B030D-6E8A-4147-A177-3AD203B41FA5}">
                      <a16:colId xmlns:a16="http://schemas.microsoft.com/office/drawing/2014/main" val="20002"/>
                    </a:ext>
                  </a:extLst>
                </a:gridCol>
                <a:gridCol w="1955409">
                  <a:extLst>
                    <a:ext uri="{9D8B030D-6E8A-4147-A177-3AD203B41FA5}">
                      <a16:colId xmlns:a16="http://schemas.microsoft.com/office/drawing/2014/main" val="20003"/>
                    </a:ext>
                  </a:extLst>
                </a:gridCol>
              </a:tblGrid>
              <a:tr h="724196">
                <a:tc>
                  <a:txBody>
                    <a:bodyPr/>
                    <a:lstStyle/>
                    <a:p>
                      <a:pPr marL="0" marR="0" lvl="0" indent="0" algn="ctr"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endParaRPr kumimoji="0" lang="fr-FR" sz="2800" b="0" i="0" u="none" strike="noStrike" cap="none" normalizeH="0" baseline="0" dirty="0">
                        <a:ln>
                          <a:noFill/>
                        </a:ln>
                        <a:solidFill>
                          <a:schemeClr val="tx1"/>
                        </a:solidFill>
                        <a:effectLst/>
                        <a:latin typeface="+mn-lt"/>
                        <a:cs typeface="Arial" pitchFamily="34" charset="0"/>
                      </a:endParaRPr>
                    </a:p>
                  </a:txBody>
                  <a:tcPr marT="45723" marB="45723"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r>
                        <a:rPr kumimoji="0" lang="fr-FR" sz="2800" b="0" i="0" u="none" strike="noStrike" cap="none" normalizeH="0" baseline="0" dirty="0" err="1">
                          <a:ln>
                            <a:noFill/>
                          </a:ln>
                          <a:solidFill>
                            <a:schemeClr val="tx1"/>
                          </a:solidFill>
                          <a:effectLst/>
                          <a:latin typeface="+mn-lt"/>
                          <a:cs typeface="Arial" pitchFamily="34" charset="0"/>
                        </a:rPr>
                        <a:t>T</a:t>
                      </a:r>
                      <a:endParaRPr kumimoji="0" lang="fr-FR" sz="2800" b="0" i="0" u="none" strike="noStrike" cap="none" normalizeH="0" baseline="0" dirty="0">
                        <a:ln>
                          <a:noFill/>
                        </a:ln>
                        <a:solidFill>
                          <a:schemeClr val="tx1"/>
                        </a:solidFill>
                        <a:effectLst/>
                        <a:latin typeface="+mn-lt"/>
                        <a:cs typeface="Arial" pitchFamily="34" charset="0"/>
                      </a:endParaRP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r>
                        <a:rPr kumimoji="0" lang="fr-FR" sz="2800" b="0" i="0" u="none" strike="noStrike" cap="none" normalizeH="0" baseline="0">
                          <a:ln>
                            <a:noFill/>
                          </a:ln>
                          <a:solidFill>
                            <a:schemeClr val="tx1"/>
                          </a:solidFill>
                          <a:effectLst/>
                          <a:latin typeface="+mn-lt"/>
                          <a:cs typeface="Arial" pitchFamily="34" charset="0"/>
                        </a:rPr>
                        <a:t>N</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r>
                        <a:rPr kumimoji="0" lang="fr-FR" sz="2800" b="0" i="0" u="none" strike="noStrike" cap="none" normalizeH="0" baseline="0">
                          <a:ln>
                            <a:noFill/>
                          </a:ln>
                          <a:solidFill>
                            <a:schemeClr val="tx1"/>
                          </a:solidFill>
                          <a:effectLst/>
                          <a:latin typeface="+mn-lt"/>
                          <a:cs typeface="Arial" pitchFamily="34" charset="0"/>
                        </a:rPr>
                        <a:t>M</a:t>
                      </a:r>
                    </a:p>
                  </a:txBody>
                  <a:tcPr marT="45723" marB="45723"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25595">
                <a:tc>
                  <a:txBody>
                    <a:bodyPr/>
                    <a:lstStyle/>
                    <a:p>
                      <a:pPr marL="0" marR="0" lvl="0" indent="0" algn="ctr"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r>
                        <a:rPr kumimoji="0" lang="fr-FR" sz="2800" b="0" i="0" u="none" strike="noStrike" cap="none" normalizeH="0" baseline="0" dirty="0">
                          <a:ln>
                            <a:noFill/>
                          </a:ln>
                          <a:solidFill>
                            <a:schemeClr val="tx1"/>
                          </a:solidFill>
                          <a:effectLst/>
                          <a:latin typeface="+mn-lt"/>
                          <a:cs typeface="Arial" pitchFamily="34" charset="0"/>
                        </a:rPr>
                        <a:t>0</a:t>
                      </a:r>
                    </a:p>
                  </a:txBody>
                  <a:tcPr marT="45723" marB="45723"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r>
                        <a:rPr kumimoji="0" lang="fr-FR" sz="1600" b="0" i="0" u="none" strike="noStrike" cap="none" normalizeH="0" baseline="0">
                          <a:ln>
                            <a:noFill/>
                          </a:ln>
                          <a:solidFill>
                            <a:schemeClr val="tx1"/>
                          </a:solidFill>
                          <a:effectLst/>
                          <a:latin typeface="+mn-lt"/>
                          <a:cs typeface="Arial" pitchFamily="34" charset="0"/>
                        </a:rPr>
                        <a:t>Pas de tumeur sur le prélèvement</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r>
                        <a:rPr kumimoji="0" lang="fr-FR" sz="1600" b="0" i="0" u="none" strike="noStrike" cap="none" normalizeH="0" baseline="0">
                          <a:ln>
                            <a:noFill/>
                          </a:ln>
                          <a:solidFill>
                            <a:schemeClr val="tx1"/>
                          </a:solidFill>
                          <a:effectLst/>
                          <a:latin typeface="+mn-lt"/>
                          <a:cs typeface="Arial" pitchFamily="34" charset="0"/>
                        </a:rPr>
                        <a:t>Pas d’envahissement ganglionnaire régional</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r>
                        <a:rPr kumimoji="0" lang="fr-FR" sz="1600" b="0" i="0" u="none" strike="noStrike" cap="none" normalizeH="0" baseline="0">
                          <a:ln>
                            <a:noFill/>
                          </a:ln>
                          <a:solidFill>
                            <a:schemeClr val="tx1"/>
                          </a:solidFill>
                          <a:effectLst/>
                          <a:latin typeface="+mn-lt"/>
                          <a:cs typeface="Arial" pitchFamily="34" charset="0"/>
                        </a:rPr>
                        <a:t>Absence </a:t>
                      </a:r>
                    </a:p>
                  </a:txBody>
                  <a:tcPr marT="45723" marB="45723"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724196">
                <a:tc>
                  <a:txBody>
                    <a:bodyPr/>
                    <a:lstStyle/>
                    <a:p>
                      <a:pPr marL="0" marR="0" lvl="0" indent="0" algn="ctr"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r>
                        <a:rPr kumimoji="0" lang="fr-FR" sz="2800" b="0" i="0" u="none" strike="noStrike" cap="none" normalizeH="0" baseline="0">
                          <a:ln>
                            <a:noFill/>
                          </a:ln>
                          <a:solidFill>
                            <a:schemeClr val="tx1"/>
                          </a:solidFill>
                          <a:effectLst/>
                          <a:latin typeface="+mn-lt"/>
                          <a:cs typeface="Arial" pitchFamily="34" charset="0"/>
                        </a:rPr>
                        <a:t>1</a:t>
                      </a:r>
                    </a:p>
                  </a:txBody>
                  <a:tcPr marT="45723" marB="45723"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r>
                        <a:rPr kumimoji="0" lang="fr-FR" sz="1600" b="0" i="0" u="none" strike="noStrike" cap="none" normalizeH="0" baseline="0" dirty="0">
                          <a:ln>
                            <a:noFill/>
                          </a:ln>
                          <a:solidFill>
                            <a:schemeClr val="tx1"/>
                          </a:solidFill>
                          <a:effectLst/>
                          <a:latin typeface="+mn-lt"/>
                          <a:cs typeface="Arial" pitchFamily="34" charset="0"/>
                        </a:rPr>
                        <a:t>Atteinte sous-muqueuse</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r>
                        <a:rPr kumimoji="0" lang="fr-FR" sz="1600" b="0" i="0" u="none" strike="noStrike" cap="none" normalizeH="0" baseline="0">
                          <a:ln>
                            <a:noFill/>
                          </a:ln>
                          <a:solidFill>
                            <a:schemeClr val="tx1"/>
                          </a:solidFill>
                          <a:effectLst/>
                          <a:latin typeface="+mn-lt"/>
                          <a:cs typeface="Arial" pitchFamily="34" charset="0"/>
                        </a:rPr>
                        <a:t>1 à 3 ADP +</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r>
                        <a:rPr kumimoji="0" lang="fr-FR" sz="1600" b="0" i="0" u="none" strike="noStrike" cap="none" normalizeH="0" baseline="0">
                          <a:ln>
                            <a:noFill/>
                          </a:ln>
                          <a:solidFill>
                            <a:schemeClr val="tx1"/>
                          </a:solidFill>
                          <a:effectLst/>
                          <a:latin typeface="+mn-lt"/>
                          <a:cs typeface="Arial" pitchFamily="34" charset="0"/>
                        </a:rPr>
                        <a:t>présence</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725595">
                <a:tc>
                  <a:txBody>
                    <a:bodyPr/>
                    <a:lstStyle/>
                    <a:p>
                      <a:pPr marL="0" marR="0" lvl="0" indent="0" algn="ctr"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r>
                        <a:rPr kumimoji="0" lang="fr-FR" sz="2800" b="0" i="0" u="none" strike="noStrike" cap="none" normalizeH="0" baseline="0">
                          <a:ln>
                            <a:noFill/>
                          </a:ln>
                          <a:solidFill>
                            <a:schemeClr val="tx1"/>
                          </a:solidFill>
                          <a:effectLst/>
                          <a:latin typeface="+mn-lt"/>
                          <a:cs typeface="Arial" pitchFamily="34" charset="0"/>
                        </a:rPr>
                        <a:t>2</a:t>
                      </a:r>
                    </a:p>
                  </a:txBody>
                  <a:tcPr marT="45723" marB="45723"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r>
                        <a:rPr kumimoji="0" lang="fr-FR" sz="1600" b="0" i="0" u="none" strike="noStrike" cap="none" normalizeH="0" baseline="0">
                          <a:ln>
                            <a:noFill/>
                          </a:ln>
                          <a:solidFill>
                            <a:schemeClr val="tx1"/>
                          </a:solidFill>
                          <a:effectLst/>
                          <a:latin typeface="+mn-lt"/>
                          <a:cs typeface="Arial" pitchFamily="34" charset="0"/>
                        </a:rPr>
                        <a:t>Atteinte musculeuse</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r>
                        <a:rPr kumimoji="0" lang="fr-FR" sz="1600" b="0" i="0" u="none" strike="noStrike" cap="none" normalizeH="0" baseline="0">
                          <a:ln>
                            <a:noFill/>
                          </a:ln>
                          <a:solidFill>
                            <a:schemeClr val="tx1"/>
                          </a:solidFill>
                          <a:effectLst/>
                          <a:latin typeface="+mn-lt"/>
                          <a:cs typeface="Arial" pitchFamily="34" charset="0"/>
                        </a:rPr>
                        <a:t>&gt; 3 ADP +</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endParaRPr kumimoji="0" lang="fr-FR" sz="1600" b="0" i="0" u="none" strike="noStrike" cap="none" normalizeH="0" baseline="0">
                        <a:ln>
                          <a:noFill/>
                        </a:ln>
                        <a:solidFill>
                          <a:schemeClr val="tx1"/>
                        </a:solidFill>
                        <a:effectLst/>
                        <a:latin typeface="+mn-lt"/>
                        <a:cs typeface="Arial" pitchFamily="34" charset="0"/>
                      </a:endParaRPr>
                    </a:p>
                  </a:txBody>
                  <a:tcPr marT="45723" marB="45723" anchor="ctr" horzOverflow="overflow">
                    <a:lnL w="12700" cap="flat" cmpd="sng" algn="ctr">
                      <a:solidFill>
                        <a:schemeClr val="tx1"/>
                      </a:solidFill>
                      <a:prstDash val="solid"/>
                      <a:round/>
                      <a:headEnd type="none" w="med" len="med"/>
                      <a:tailEnd type="none" w="med" len="med"/>
                    </a:lnL>
                    <a:lnR cap="flat">
                      <a:noFill/>
                    </a:lnR>
                    <a:lnT w="12700" cap="flat" cmpd="sng" algn="ctr">
                      <a:solidFill>
                        <a:schemeClr val="tx1"/>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03"/>
                  </a:ext>
                </a:extLst>
              </a:tr>
              <a:tr h="724756">
                <a:tc>
                  <a:txBody>
                    <a:bodyPr/>
                    <a:lstStyle/>
                    <a:p>
                      <a:pPr marL="0" marR="0" lvl="0" indent="0" algn="ctr"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r>
                        <a:rPr kumimoji="0" lang="fr-FR" sz="2800" b="0" i="0" u="none" strike="noStrike" cap="none" normalizeH="0" baseline="0">
                          <a:ln>
                            <a:noFill/>
                          </a:ln>
                          <a:solidFill>
                            <a:schemeClr val="tx1"/>
                          </a:solidFill>
                          <a:effectLst/>
                          <a:latin typeface="+mn-lt"/>
                          <a:cs typeface="Arial" pitchFamily="34" charset="0"/>
                        </a:rPr>
                        <a:t>3</a:t>
                      </a:r>
                    </a:p>
                  </a:txBody>
                  <a:tcPr marT="45723" marB="45723"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r>
                        <a:rPr kumimoji="0" lang="fr-FR" sz="1600" b="0" i="0" u="none" strike="noStrike" cap="none" normalizeH="0" baseline="0">
                          <a:ln>
                            <a:noFill/>
                          </a:ln>
                          <a:solidFill>
                            <a:schemeClr val="tx1"/>
                          </a:solidFill>
                          <a:effectLst/>
                          <a:latin typeface="+mn-lt"/>
                          <a:cs typeface="Arial" pitchFamily="34" charset="0"/>
                        </a:rPr>
                        <a:t>Atteinte sous-séreuse, séreuse ou graisse colique</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endParaRPr kumimoji="0" lang="fr-FR" sz="1600" b="0" i="0" u="none" strike="noStrike" cap="none" normalizeH="0" baseline="0">
                        <a:ln>
                          <a:noFill/>
                        </a:ln>
                        <a:solidFill>
                          <a:schemeClr val="tx1"/>
                        </a:solidFill>
                        <a:effectLst/>
                        <a:latin typeface="+mn-lt"/>
                        <a:cs typeface="Arial" pitchFamily="34" charset="0"/>
                      </a:endParaRPr>
                    </a:p>
                  </a:txBody>
                  <a:tcPr marT="45723" marB="45723" anchor="ctr"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endParaRPr kumimoji="0" lang="fr-FR" sz="1600" b="0" i="0" u="none" strike="noStrike" cap="none" normalizeH="0" baseline="0" dirty="0">
                        <a:ln>
                          <a:noFill/>
                        </a:ln>
                        <a:solidFill>
                          <a:schemeClr val="tx1"/>
                        </a:solidFill>
                        <a:effectLst/>
                        <a:latin typeface="+mn-lt"/>
                        <a:cs typeface="Arial" pitchFamily="34" charset="0"/>
                      </a:endParaRPr>
                    </a:p>
                  </a:txBody>
                  <a:tcPr marT="45723" marB="45723" anchor="ctr"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4"/>
                  </a:ext>
                </a:extLst>
              </a:tr>
              <a:tr h="724756">
                <a:tc>
                  <a:txBody>
                    <a:bodyPr/>
                    <a:lstStyle/>
                    <a:p>
                      <a:pPr marL="0" marR="0" lvl="0" indent="0" algn="ctr"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r>
                        <a:rPr kumimoji="0" lang="fr-FR" sz="2800" b="0" i="0" u="none" strike="noStrike" cap="none" normalizeH="0" baseline="0">
                          <a:ln>
                            <a:noFill/>
                          </a:ln>
                          <a:solidFill>
                            <a:schemeClr val="tx1"/>
                          </a:solidFill>
                          <a:effectLst/>
                          <a:latin typeface="+mn-lt"/>
                          <a:cs typeface="Arial" pitchFamily="34" charset="0"/>
                        </a:rPr>
                        <a:t>4</a:t>
                      </a:r>
                    </a:p>
                  </a:txBody>
                  <a:tcPr marT="45723" marB="45723"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r>
                        <a:rPr kumimoji="0" lang="fr-FR" sz="1600" b="0" i="0" u="none" strike="noStrike" cap="none" normalizeH="0" baseline="0">
                          <a:ln>
                            <a:noFill/>
                          </a:ln>
                          <a:solidFill>
                            <a:schemeClr val="tx1"/>
                          </a:solidFill>
                          <a:effectLst/>
                          <a:latin typeface="+mn-lt"/>
                          <a:cs typeface="Arial" pitchFamily="34" charset="0"/>
                        </a:rPr>
                        <a:t>Atteinte cavité péritonéale et/ou organe de voisinage</a:t>
                      </a:r>
                    </a:p>
                  </a:txBody>
                  <a:tcPr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endParaRPr kumimoji="0" lang="fr-FR" sz="1600" b="0" i="0" u="none" strike="noStrike" cap="none" normalizeH="0" baseline="0" dirty="0">
                        <a:ln>
                          <a:noFill/>
                        </a:ln>
                        <a:solidFill>
                          <a:schemeClr val="tx1"/>
                        </a:solidFill>
                        <a:effectLst/>
                        <a:latin typeface="+mn-lt"/>
                        <a:cs typeface="Arial" pitchFamily="34" charset="0"/>
                      </a:endParaRPr>
                    </a:p>
                  </a:txBody>
                  <a:tcPr marT="45723" marB="45723" anchor="ctr" horzOverflow="overflow">
                    <a:lnL w="12700" cap="flat" cmpd="sng" algn="ctr">
                      <a:solidFill>
                        <a:schemeClr val="tx1"/>
                      </a:solidFill>
                      <a:prstDash val="solid"/>
                      <a:round/>
                      <a:headEnd type="none" w="med" len="med"/>
                      <a:tailEnd type="none" w="med" len="med"/>
                    </a:lnL>
                    <a:lnR>
                      <a:noFill/>
                    </a:lnR>
                    <a:lnT>
                      <a:noFill/>
                    </a:lnT>
                    <a:lnB cap="flat">
                      <a:noFill/>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Pct val="55000"/>
                        <a:buFont typeface="Monotype Sorts" pitchFamily="2" charset="2"/>
                        <a:buNone/>
                        <a:tabLst/>
                      </a:pPr>
                      <a:endParaRPr kumimoji="0" lang="fr-FR" sz="1600" b="0" i="0" u="none" strike="noStrike" cap="none" normalizeH="0" baseline="0" dirty="0">
                        <a:ln>
                          <a:noFill/>
                        </a:ln>
                        <a:solidFill>
                          <a:schemeClr val="tx1"/>
                        </a:solidFill>
                        <a:effectLst/>
                        <a:latin typeface="+mn-lt"/>
                        <a:cs typeface="Arial" pitchFamily="34" charset="0"/>
                      </a:endParaRPr>
                    </a:p>
                  </a:txBody>
                  <a:tcPr marT="45723" marB="45723" anchor="ctr"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5"/>
                  </a:ext>
                </a:extLst>
              </a:tr>
            </a:tbl>
          </a:graphicData>
        </a:graphic>
      </p:graphicFrame>
      <p:sp>
        <p:nvSpPr>
          <p:cNvPr id="10" name="ZoneTexte 9">
            <a:extLst>
              <a:ext uri="{FF2B5EF4-FFF2-40B4-BE49-F238E27FC236}">
                <a16:creationId xmlns:a16="http://schemas.microsoft.com/office/drawing/2014/main" id="{5138F2EE-9BEE-524D-8D22-CEEDB4034773}"/>
              </a:ext>
            </a:extLst>
          </p:cNvPr>
          <p:cNvSpPr txBox="1"/>
          <p:nvPr/>
        </p:nvSpPr>
        <p:spPr>
          <a:xfrm>
            <a:off x="6902605" y="4405933"/>
            <a:ext cx="2049920" cy="369332"/>
          </a:xfrm>
          <a:prstGeom prst="rect">
            <a:avLst/>
          </a:prstGeom>
          <a:noFill/>
        </p:spPr>
        <p:txBody>
          <a:bodyPr wrap="none" rtlCol="0">
            <a:spAutoFit/>
          </a:bodyPr>
          <a:lstStyle/>
          <a:p>
            <a:r>
              <a:rPr lang="fr-FR" dirty="0"/>
              <a:t>Ex : cancer du colon</a:t>
            </a:r>
          </a:p>
        </p:txBody>
      </p:sp>
    </p:spTree>
    <p:extLst>
      <p:ext uri="{BB962C8B-B14F-4D97-AF65-F5344CB8AC3E}">
        <p14:creationId xmlns:p14="http://schemas.microsoft.com/office/powerpoint/2010/main" val="13929418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748924F4-393B-2549-ADD1-6F7BD50C34A1}"/>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defRPr/>
            </a:pPr>
            <a:r>
              <a:rPr lang="fr-FR" sz="3600" dirty="0">
                <a:solidFill>
                  <a:prstClr val="black">
                    <a:lumMod val="65000"/>
                    <a:lumOff val="35000"/>
                  </a:prstClr>
                </a:solidFill>
                <a:cs typeface="Arial" pitchFamily="34" charset="0"/>
              </a:rPr>
              <a:t>2 - Chirurgie préventive</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pic>
        <p:nvPicPr>
          <p:cNvPr id="8" name="Image 7">
            <a:extLst>
              <a:ext uri="{FF2B5EF4-FFF2-40B4-BE49-F238E27FC236}">
                <a16:creationId xmlns:a16="http://schemas.microsoft.com/office/drawing/2014/main" id="{EF9C219A-C192-6D48-BA95-BCD1F42769DF}"/>
              </a:ext>
            </a:extLst>
          </p:cNvPr>
          <p:cNvPicPr>
            <a:picLocks noChangeAspect="1"/>
          </p:cNvPicPr>
          <p:nvPr/>
        </p:nvPicPr>
        <p:blipFill>
          <a:blip r:embed="rId2"/>
          <a:stretch>
            <a:fillRect/>
          </a:stretch>
        </p:blipFill>
        <p:spPr>
          <a:xfrm>
            <a:off x="8531831" y="74102"/>
            <a:ext cx="612169" cy="612169"/>
          </a:xfrm>
          <a:prstGeom prst="rect">
            <a:avLst/>
          </a:prstGeom>
        </p:spPr>
      </p:pic>
      <p:sp>
        <p:nvSpPr>
          <p:cNvPr id="10" name="Espace réservé du contenu 2">
            <a:extLst>
              <a:ext uri="{FF2B5EF4-FFF2-40B4-BE49-F238E27FC236}">
                <a16:creationId xmlns:a16="http://schemas.microsoft.com/office/drawing/2014/main" id="{F4CB3811-92F9-2842-8059-BFA98FF82D02}"/>
              </a:ext>
            </a:extLst>
          </p:cNvPr>
          <p:cNvSpPr txBox="1">
            <a:spLocks/>
          </p:cNvSpPr>
          <p:nvPr/>
        </p:nvSpPr>
        <p:spPr>
          <a:xfrm>
            <a:off x="504873" y="1461227"/>
            <a:ext cx="8026957" cy="42184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ct val="15000"/>
              </a:spcAft>
              <a:defRPr/>
            </a:pPr>
            <a:r>
              <a:rPr lang="fr-FR" sz="2400" dirty="0">
                <a:cs typeface="Arial" pitchFamily="34" charset="0"/>
              </a:rPr>
              <a:t>Etats « précancéreux »</a:t>
            </a:r>
          </a:p>
          <a:p>
            <a:pPr>
              <a:spcAft>
                <a:spcPct val="15000"/>
              </a:spcAft>
              <a:defRPr/>
            </a:pPr>
            <a:r>
              <a:rPr lang="fr-FR" sz="2400" dirty="0">
                <a:cs typeface="Arial" pitchFamily="34" charset="0"/>
              </a:rPr>
              <a:t>Prévention secondaire</a:t>
            </a:r>
          </a:p>
          <a:p>
            <a:pPr>
              <a:spcAft>
                <a:spcPct val="15000"/>
              </a:spcAft>
              <a:defRPr/>
            </a:pPr>
            <a:r>
              <a:rPr lang="fr-FR" sz="2400" dirty="0">
                <a:cs typeface="Arial" pitchFamily="34" charset="0"/>
              </a:rPr>
              <a:t>Traitements limités non-mutilants</a:t>
            </a:r>
          </a:p>
          <a:p>
            <a:pPr>
              <a:spcAft>
                <a:spcPct val="35000"/>
              </a:spcAft>
              <a:defRPr/>
            </a:pPr>
            <a:r>
              <a:rPr lang="fr-FR" sz="2400" dirty="0">
                <a:cs typeface="Arial" pitchFamily="34" charset="0"/>
              </a:rPr>
              <a:t>Efficacité de 100%</a:t>
            </a:r>
          </a:p>
          <a:p>
            <a:pPr marL="0" indent="0">
              <a:buFont typeface="Arial" panose="020B0604020202020204" pitchFamily="34" charset="0"/>
              <a:buNone/>
              <a:defRPr/>
            </a:pPr>
            <a:endParaRPr lang="fr-FR" sz="1800" dirty="0">
              <a:cs typeface="Arial" pitchFamily="34" charset="0"/>
            </a:endParaRPr>
          </a:p>
          <a:p>
            <a:pPr marL="0" indent="0" algn="ctr">
              <a:buFont typeface="Arial" panose="020B0604020202020204" pitchFamily="34" charset="0"/>
              <a:buNone/>
              <a:defRPr/>
            </a:pPr>
            <a:r>
              <a:rPr lang="fr-FR" sz="1800" dirty="0">
                <a:cs typeface="Arial" pitchFamily="34" charset="0"/>
              </a:rPr>
              <a:t>CIN col utérin, CIC sein, Leucoplasie de bouche, </a:t>
            </a:r>
          </a:p>
          <a:p>
            <a:pPr marL="0" indent="0" algn="ctr">
              <a:buFont typeface="Arial" panose="020B0604020202020204" pitchFamily="34" charset="0"/>
              <a:buNone/>
              <a:defRPr/>
            </a:pPr>
            <a:r>
              <a:rPr lang="fr-FR" sz="1800" dirty="0">
                <a:cs typeface="Arial" pitchFamily="34" charset="0"/>
              </a:rPr>
              <a:t>Polypose colique, Carcinomes </a:t>
            </a:r>
            <a:r>
              <a:rPr lang="fr-FR" sz="1800" i="1" dirty="0">
                <a:cs typeface="Arial" pitchFamily="34" charset="0"/>
              </a:rPr>
              <a:t>in situ…</a:t>
            </a:r>
            <a:endParaRPr lang="fr-FR" sz="1800" dirty="0">
              <a:cs typeface="Arial" pitchFamily="34" charset="0"/>
            </a:endParaRPr>
          </a:p>
          <a:p>
            <a:pPr marL="0" indent="0">
              <a:spcBef>
                <a:spcPct val="20000"/>
              </a:spcBef>
              <a:spcAft>
                <a:spcPct val="35000"/>
              </a:spcAft>
              <a:buFont typeface="Arial" panose="020B0604020202020204" pitchFamily="34" charset="0"/>
              <a:buNone/>
            </a:pPr>
            <a:endParaRPr lang="fr-FR" altLang="fr-FR" sz="2400" dirty="0">
              <a:cs typeface="Arial" panose="020B0604020202020204" pitchFamily="34" charset="0"/>
            </a:endParaRPr>
          </a:p>
        </p:txBody>
      </p:sp>
    </p:spTree>
    <p:extLst>
      <p:ext uri="{BB962C8B-B14F-4D97-AF65-F5344CB8AC3E}">
        <p14:creationId xmlns:p14="http://schemas.microsoft.com/office/powerpoint/2010/main" val="13717630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748924F4-393B-2549-ADD1-6F7BD50C34A1}"/>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fr-FR" sz="3600" dirty="0">
                <a:solidFill>
                  <a:prstClr val="black">
                    <a:lumMod val="65000"/>
                    <a:lumOff val="35000"/>
                  </a:prstClr>
                </a:solidFill>
                <a:cs typeface="Arial" pitchFamily="34" charset="0"/>
              </a:rPr>
              <a:t>3 - Chirurgie de diagnostic - biopsie</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pic>
        <p:nvPicPr>
          <p:cNvPr id="8" name="Image 7">
            <a:extLst>
              <a:ext uri="{FF2B5EF4-FFF2-40B4-BE49-F238E27FC236}">
                <a16:creationId xmlns:a16="http://schemas.microsoft.com/office/drawing/2014/main" id="{EF9C219A-C192-6D48-BA95-BCD1F42769DF}"/>
              </a:ext>
            </a:extLst>
          </p:cNvPr>
          <p:cNvPicPr>
            <a:picLocks noChangeAspect="1"/>
          </p:cNvPicPr>
          <p:nvPr/>
        </p:nvPicPr>
        <p:blipFill>
          <a:blip r:embed="rId2"/>
          <a:stretch>
            <a:fillRect/>
          </a:stretch>
        </p:blipFill>
        <p:spPr>
          <a:xfrm>
            <a:off x="8531831" y="74102"/>
            <a:ext cx="612169" cy="612169"/>
          </a:xfrm>
          <a:prstGeom prst="rect">
            <a:avLst/>
          </a:prstGeom>
        </p:spPr>
      </p:pic>
      <p:sp>
        <p:nvSpPr>
          <p:cNvPr id="9" name="Espace réservé du contenu 2">
            <a:extLst>
              <a:ext uri="{FF2B5EF4-FFF2-40B4-BE49-F238E27FC236}">
                <a16:creationId xmlns:a16="http://schemas.microsoft.com/office/drawing/2014/main" id="{46BA69CF-70B2-6940-A7A5-E543904CD95B}"/>
              </a:ext>
            </a:extLst>
          </p:cNvPr>
          <p:cNvSpPr txBox="1">
            <a:spLocks/>
          </p:cNvSpPr>
          <p:nvPr/>
        </p:nvSpPr>
        <p:spPr>
          <a:xfrm>
            <a:off x="251520" y="1391121"/>
            <a:ext cx="9978193" cy="4218443"/>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FR" altLang="fr-FR" sz="2400" dirty="0">
                <a:cs typeface="Arial" panose="020B0604020202020204" pitchFamily="34" charset="0"/>
              </a:rPr>
              <a:t>Affirmer la malignité</a:t>
            </a:r>
          </a:p>
          <a:p>
            <a:r>
              <a:rPr lang="fr-FR" altLang="fr-FR" sz="2400" dirty="0">
                <a:cs typeface="Arial" panose="020B0604020202020204" pitchFamily="34" charset="0"/>
              </a:rPr>
              <a:t>Préciser le type histologique</a:t>
            </a:r>
          </a:p>
          <a:p>
            <a:r>
              <a:rPr lang="fr-FR" altLang="fr-FR" sz="2400" dirty="0">
                <a:cs typeface="Arial" panose="020B0604020202020204" pitchFamily="34" charset="0"/>
              </a:rPr>
              <a:t>Abord direct, voie ouverte ou mini-invasive (ex : laparoscopie)</a:t>
            </a:r>
          </a:p>
          <a:p>
            <a:pPr marL="0" indent="0">
              <a:spcAft>
                <a:spcPct val="35000"/>
              </a:spcAft>
              <a:buFont typeface="Arial" pitchFamily="34" charset="0"/>
              <a:buNone/>
            </a:pPr>
            <a:endParaRPr lang="fr-FR" altLang="fr-FR" sz="2400" dirty="0">
              <a:cs typeface="Arial" panose="020B0604020202020204" pitchFamily="34" charset="0"/>
            </a:endParaRPr>
          </a:p>
          <a:p>
            <a:pPr marL="0" indent="0">
              <a:spcAft>
                <a:spcPct val="35000"/>
              </a:spcAft>
              <a:buFont typeface="Arial" pitchFamily="34" charset="0"/>
              <a:buNone/>
            </a:pPr>
            <a:endParaRPr lang="fr-FR" altLang="fr-FR" sz="2400" dirty="0">
              <a:cs typeface="Arial" panose="020B0604020202020204" pitchFamily="34" charset="0"/>
            </a:endParaRPr>
          </a:p>
        </p:txBody>
      </p:sp>
      <p:sp>
        <p:nvSpPr>
          <p:cNvPr id="11" name="Rectangle 5">
            <a:extLst>
              <a:ext uri="{FF2B5EF4-FFF2-40B4-BE49-F238E27FC236}">
                <a16:creationId xmlns:a16="http://schemas.microsoft.com/office/drawing/2014/main" id="{153730A8-01D3-D642-B452-14B182CBC10D}"/>
              </a:ext>
            </a:extLst>
          </p:cNvPr>
          <p:cNvSpPr>
            <a:spLocks noChangeArrowheads="1"/>
          </p:cNvSpPr>
          <p:nvPr/>
        </p:nvSpPr>
        <p:spPr bwMode="auto">
          <a:xfrm>
            <a:off x="602166" y="3145979"/>
            <a:ext cx="7433184" cy="1219200"/>
          </a:xfrm>
          <a:prstGeom prst="rect">
            <a:avLst/>
          </a:prstGeom>
          <a:noFill/>
          <a:ln w="12700">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lIns="90488" tIns="44450" rIns="90488" bIns="44450"/>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spcBef>
                <a:spcPct val="20000"/>
              </a:spcBef>
              <a:buClr>
                <a:schemeClr val="tx2"/>
              </a:buClr>
              <a:buSzPct val="55000"/>
              <a:buFont typeface="Monotype Sorts" pitchFamily="2" charset="2"/>
              <a:buNone/>
            </a:pPr>
            <a:r>
              <a:rPr lang="fr-FR" altLang="fr-FR" sz="2800" b="1" dirty="0">
                <a:solidFill>
                  <a:schemeClr val="tx2"/>
                </a:solidFill>
                <a:latin typeface="+mn-lt"/>
                <a:cs typeface="Arial" panose="020B0604020202020204" pitchFamily="34" charset="0"/>
              </a:rPr>
              <a:t>Responsabilité chirurgicale vis à vis de </a:t>
            </a:r>
          </a:p>
          <a:p>
            <a:pPr algn="ctr" eaLnBrk="1" hangingPunct="1">
              <a:spcBef>
                <a:spcPct val="20000"/>
              </a:spcBef>
              <a:buClr>
                <a:schemeClr val="tx2"/>
              </a:buClr>
              <a:buSzPct val="55000"/>
              <a:buFont typeface="Monotype Sorts" pitchFamily="2" charset="2"/>
              <a:buNone/>
            </a:pPr>
            <a:r>
              <a:rPr lang="fr-FR" altLang="fr-FR" sz="2800" b="1" dirty="0">
                <a:solidFill>
                  <a:schemeClr val="tx2"/>
                </a:solidFill>
                <a:latin typeface="+mn-lt"/>
                <a:cs typeface="Arial" panose="020B0604020202020204" pitchFamily="34" charset="0"/>
              </a:rPr>
              <a:t>toute l'évolution ultérieure de la maladie </a:t>
            </a:r>
          </a:p>
        </p:txBody>
      </p:sp>
      <p:sp>
        <p:nvSpPr>
          <p:cNvPr id="12" name="Rectangle 11">
            <a:extLst>
              <a:ext uri="{FF2B5EF4-FFF2-40B4-BE49-F238E27FC236}">
                <a16:creationId xmlns:a16="http://schemas.microsoft.com/office/drawing/2014/main" id="{B837B01D-B21E-D848-9D3A-CBB732DF5C22}"/>
              </a:ext>
            </a:extLst>
          </p:cNvPr>
          <p:cNvSpPr>
            <a:spLocks noChangeArrowheads="1"/>
          </p:cNvSpPr>
          <p:nvPr/>
        </p:nvSpPr>
        <p:spPr bwMode="auto">
          <a:xfrm>
            <a:off x="2192077" y="4872765"/>
            <a:ext cx="5742555"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indent="0" eaLnBrk="1" hangingPunct="1">
              <a:spcBef>
                <a:spcPct val="20000"/>
              </a:spcBef>
              <a:buClr>
                <a:schemeClr val="tx2"/>
              </a:buClr>
              <a:buSzPct val="55000"/>
            </a:pPr>
            <a:r>
              <a:rPr lang="fr-FR" altLang="fr-FR" sz="3200" dirty="0">
                <a:latin typeface="+mn-lt"/>
                <a:cs typeface="Arial" panose="020B0604020202020204" pitchFamily="34" charset="0"/>
              </a:rPr>
              <a:t>Règles de réalisation ++</a:t>
            </a:r>
          </a:p>
        </p:txBody>
      </p:sp>
    </p:spTree>
    <p:extLst>
      <p:ext uri="{BB962C8B-B14F-4D97-AF65-F5344CB8AC3E}">
        <p14:creationId xmlns:p14="http://schemas.microsoft.com/office/powerpoint/2010/main" val="14049950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748924F4-393B-2549-ADD1-6F7BD50C34A1}"/>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fr-FR" sz="3600" dirty="0">
                <a:solidFill>
                  <a:prstClr val="black">
                    <a:lumMod val="65000"/>
                    <a:lumOff val="35000"/>
                  </a:prstClr>
                </a:solidFill>
                <a:cs typeface="Arial" pitchFamily="34" charset="0"/>
              </a:rPr>
              <a:t>4 - Chirurgie de réduction tumorale</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pic>
        <p:nvPicPr>
          <p:cNvPr id="8" name="Image 7">
            <a:extLst>
              <a:ext uri="{FF2B5EF4-FFF2-40B4-BE49-F238E27FC236}">
                <a16:creationId xmlns:a16="http://schemas.microsoft.com/office/drawing/2014/main" id="{EF9C219A-C192-6D48-BA95-BCD1F42769DF}"/>
              </a:ext>
            </a:extLst>
          </p:cNvPr>
          <p:cNvPicPr>
            <a:picLocks noChangeAspect="1"/>
          </p:cNvPicPr>
          <p:nvPr/>
        </p:nvPicPr>
        <p:blipFill>
          <a:blip r:embed="rId2"/>
          <a:stretch>
            <a:fillRect/>
          </a:stretch>
        </p:blipFill>
        <p:spPr>
          <a:xfrm>
            <a:off x="8531831" y="74102"/>
            <a:ext cx="612169" cy="612169"/>
          </a:xfrm>
          <a:prstGeom prst="rect">
            <a:avLst/>
          </a:prstGeom>
        </p:spPr>
      </p:pic>
      <p:sp>
        <p:nvSpPr>
          <p:cNvPr id="9" name="Espace réservé du contenu 2">
            <a:extLst>
              <a:ext uri="{FF2B5EF4-FFF2-40B4-BE49-F238E27FC236}">
                <a16:creationId xmlns:a16="http://schemas.microsoft.com/office/drawing/2014/main" id="{46BA69CF-70B2-6940-A7A5-E543904CD95B}"/>
              </a:ext>
            </a:extLst>
          </p:cNvPr>
          <p:cNvSpPr txBox="1">
            <a:spLocks/>
          </p:cNvSpPr>
          <p:nvPr/>
        </p:nvSpPr>
        <p:spPr>
          <a:xfrm>
            <a:off x="251520" y="3153014"/>
            <a:ext cx="9978193" cy="4218443"/>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28600" lvl="0" indent="-228600">
              <a:lnSpc>
                <a:spcPct val="90000"/>
              </a:lnSpc>
              <a:spcBef>
                <a:spcPts val="1000"/>
              </a:spcBef>
            </a:pPr>
            <a:r>
              <a:rPr lang="fr-FR" altLang="fr-FR" sz="2400" b="1" dirty="0">
                <a:solidFill>
                  <a:prstClr val="black"/>
                </a:solidFill>
              </a:rPr>
              <a:t>Tumeurs </a:t>
            </a:r>
            <a:r>
              <a:rPr lang="fr-FR" altLang="fr-FR" sz="2400" b="1" dirty="0" err="1">
                <a:solidFill>
                  <a:prstClr val="black"/>
                </a:solidFill>
              </a:rPr>
              <a:t>chimiosensibles</a:t>
            </a:r>
            <a:endParaRPr lang="fr-FR" altLang="fr-FR" sz="2400" b="1" dirty="0">
              <a:solidFill>
                <a:prstClr val="black"/>
              </a:solidFill>
            </a:endParaRPr>
          </a:p>
          <a:p>
            <a:pPr marL="228600" lvl="0" indent="-228600">
              <a:lnSpc>
                <a:spcPct val="90000"/>
              </a:lnSpc>
              <a:spcBef>
                <a:spcPts val="1000"/>
              </a:spcBef>
            </a:pPr>
            <a:r>
              <a:rPr lang="fr-FR" altLang="fr-FR" sz="2400" b="1" dirty="0">
                <a:solidFill>
                  <a:prstClr val="black"/>
                </a:solidFill>
              </a:rPr>
              <a:t>Tumeurs radiosensibles</a:t>
            </a:r>
          </a:p>
          <a:p>
            <a:pPr marL="228600" lvl="0" indent="-228600">
              <a:lnSpc>
                <a:spcPct val="90000"/>
              </a:lnSpc>
              <a:spcBef>
                <a:spcPts val="1000"/>
              </a:spcBef>
            </a:pPr>
            <a:r>
              <a:rPr lang="fr-FR" altLang="fr-FR" sz="2400" b="1" dirty="0">
                <a:solidFill>
                  <a:prstClr val="black"/>
                </a:solidFill>
              </a:rPr>
              <a:t>Tumeurs </a:t>
            </a:r>
            <a:r>
              <a:rPr lang="fr-FR" altLang="fr-FR" sz="2400" b="1" dirty="0" err="1">
                <a:solidFill>
                  <a:prstClr val="black"/>
                </a:solidFill>
              </a:rPr>
              <a:t>sécrétantes</a:t>
            </a:r>
            <a:endParaRPr lang="fr-FR" altLang="fr-FR" sz="2400" b="1" dirty="0">
              <a:solidFill>
                <a:prstClr val="black"/>
              </a:solidFill>
            </a:endParaRPr>
          </a:p>
          <a:p>
            <a:pPr marL="228600" lvl="0" indent="-228600">
              <a:lnSpc>
                <a:spcPct val="90000"/>
              </a:lnSpc>
              <a:spcBef>
                <a:spcPts val="1000"/>
              </a:spcBef>
            </a:pPr>
            <a:r>
              <a:rPr lang="fr-FR" altLang="fr-FR" sz="2400" dirty="0">
                <a:solidFill>
                  <a:prstClr val="black"/>
                </a:solidFill>
              </a:rPr>
              <a:t>Exemples :  </a:t>
            </a:r>
            <a:r>
              <a:rPr lang="fr-FR" altLang="fr-FR" sz="2000" dirty="0">
                <a:solidFill>
                  <a:prstClr val="black"/>
                </a:solidFill>
              </a:rPr>
              <a:t>tumeurs de l’ovaire, tumeurs endocrines, GIST</a:t>
            </a:r>
            <a:endParaRPr lang="fr-FR" altLang="fr-FR" sz="2400" dirty="0">
              <a:cs typeface="Arial" panose="020B0604020202020204" pitchFamily="34" charset="0"/>
            </a:endParaRPr>
          </a:p>
        </p:txBody>
      </p:sp>
      <p:sp>
        <p:nvSpPr>
          <p:cNvPr id="10" name="Rectangle 4">
            <a:extLst>
              <a:ext uri="{FF2B5EF4-FFF2-40B4-BE49-F238E27FC236}">
                <a16:creationId xmlns:a16="http://schemas.microsoft.com/office/drawing/2014/main" id="{B5540508-63F5-9042-B8FF-962CE29B6E3F}"/>
              </a:ext>
            </a:extLst>
          </p:cNvPr>
          <p:cNvSpPr>
            <a:spLocks noChangeArrowheads="1"/>
          </p:cNvSpPr>
          <p:nvPr/>
        </p:nvSpPr>
        <p:spPr bwMode="auto">
          <a:xfrm>
            <a:off x="211440" y="1513293"/>
            <a:ext cx="8626475" cy="1035147"/>
          </a:xfrm>
          <a:prstGeom prst="rect">
            <a:avLst/>
          </a:prstGeom>
          <a:noFill/>
          <a:ln w="12700">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lIns="90488" tIns="44450" rIns="90488" bIns="44450"/>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105000"/>
              </a:lnSpc>
              <a:spcBef>
                <a:spcPct val="20000"/>
              </a:spcBef>
              <a:buClr>
                <a:schemeClr val="tx2"/>
              </a:buClr>
              <a:buSzPct val="55000"/>
              <a:buFont typeface="Monotype Sorts" pitchFamily="2" charset="2"/>
              <a:buNone/>
            </a:pPr>
            <a:r>
              <a:rPr lang="fr-FR" altLang="fr-FR" sz="2800" b="1" dirty="0">
                <a:solidFill>
                  <a:schemeClr val="tx2"/>
                </a:solidFill>
                <a:latin typeface="+mn-lt"/>
                <a:cs typeface="Arial" panose="020B0604020202020204" pitchFamily="34" charset="0"/>
              </a:rPr>
              <a:t>Diminuer la masse tumorale pour faciliter l’action de la chimiothérapie et/ou de la radiothérapie</a:t>
            </a:r>
          </a:p>
        </p:txBody>
      </p:sp>
    </p:spTree>
    <p:extLst>
      <p:ext uri="{BB962C8B-B14F-4D97-AF65-F5344CB8AC3E}">
        <p14:creationId xmlns:p14="http://schemas.microsoft.com/office/powerpoint/2010/main" val="17347316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7"/>
          <p:cNvSpPr txBox="1">
            <a:spLocks noChangeArrowheads="1"/>
          </p:cNvSpPr>
          <p:nvPr/>
        </p:nvSpPr>
        <p:spPr bwMode="auto">
          <a:xfrm>
            <a:off x="1143000" y="1538289"/>
            <a:ext cx="6858000" cy="32316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None/>
            </a:pPr>
            <a:r>
              <a:rPr lang="fr-FR" altLang="fr-FR" sz="1500" b="1" dirty="0">
                <a:solidFill>
                  <a:schemeClr val="bg1"/>
                </a:solidFill>
                <a:latin typeface="Verdana" panose="020B0604030504040204" pitchFamily="34" charset="0"/>
                <a:ea typeface="Verdana" panose="020B0604030504040204" pitchFamily="34" charset="0"/>
                <a:cs typeface="Verdana" panose="020B0604030504040204" pitchFamily="34" charset="0"/>
              </a:rPr>
              <a:t>Déclaration de liens d’intérêt – art. L.4113-13 CSP</a:t>
            </a:r>
          </a:p>
        </p:txBody>
      </p:sp>
      <p:pic>
        <p:nvPicPr>
          <p:cNvPr id="8196" name="Imag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43551" y="998935"/>
            <a:ext cx="224194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3" name="Espace réservé du contenu 5"/>
          <p:cNvGraphicFramePr>
            <a:graphicFrameLocks/>
          </p:cNvGraphicFramePr>
          <p:nvPr/>
        </p:nvGraphicFramePr>
        <p:xfrm>
          <a:off x="1763688" y="2780928"/>
          <a:ext cx="5894413" cy="1566174"/>
        </p:xfrm>
        <a:graphic>
          <a:graphicData uri="http://schemas.openxmlformats.org/drawingml/2006/table">
            <a:tbl>
              <a:tblPr firstRow="1" bandRow="1">
                <a:tableStyleId>{2D5ABB26-0587-4C30-8999-92F81FD0307C}</a:tableStyleId>
              </a:tblPr>
              <a:tblGrid>
                <a:gridCol w="1964804">
                  <a:extLst>
                    <a:ext uri="{9D8B030D-6E8A-4147-A177-3AD203B41FA5}">
                      <a16:colId xmlns:a16="http://schemas.microsoft.com/office/drawing/2014/main" val="20000"/>
                    </a:ext>
                  </a:extLst>
                </a:gridCol>
                <a:gridCol w="3045418">
                  <a:extLst>
                    <a:ext uri="{9D8B030D-6E8A-4147-A177-3AD203B41FA5}">
                      <a16:colId xmlns:a16="http://schemas.microsoft.com/office/drawing/2014/main" val="20001"/>
                    </a:ext>
                  </a:extLst>
                </a:gridCol>
                <a:gridCol w="884191">
                  <a:extLst>
                    <a:ext uri="{9D8B030D-6E8A-4147-A177-3AD203B41FA5}">
                      <a16:colId xmlns:a16="http://schemas.microsoft.com/office/drawing/2014/main" val="20002"/>
                    </a:ext>
                  </a:extLst>
                </a:gridCol>
              </a:tblGrid>
              <a:tr h="261029">
                <a:tc>
                  <a:txBody>
                    <a:bodyPr/>
                    <a:lstStyle/>
                    <a:p>
                      <a:pPr algn="ctr"/>
                      <a:r>
                        <a:rPr lang="fr-FR" sz="1200" b="1" dirty="0">
                          <a:solidFill>
                            <a:schemeClr val="bg1"/>
                          </a:solidFill>
                        </a:rPr>
                        <a:t>Nom de l’organisme</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r>
                        <a:rPr lang="fr-FR" sz="1000" b="1" dirty="0">
                          <a:solidFill>
                            <a:schemeClr val="bg1"/>
                          </a:solidFill>
                        </a:rPr>
                        <a:t>Nature</a:t>
                      </a:r>
                      <a:r>
                        <a:rPr lang="fr-FR" sz="1000" b="1" baseline="0" dirty="0">
                          <a:solidFill>
                            <a:schemeClr val="bg1"/>
                          </a:solidFill>
                        </a:rPr>
                        <a:t> du lien</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r>
                        <a:rPr lang="fr-FR" sz="1000" b="1" dirty="0">
                          <a:solidFill>
                            <a:schemeClr val="bg1"/>
                          </a:solidFill>
                        </a:rPr>
                        <a:t>Année</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0000"/>
                  </a:ext>
                </a:extLst>
              </a:tr>
              <a:tr h="261029">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0001"/>
                  </a:ext>
                </a:extLst>
              </a:tr>
              <a:tr h="261029">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0002"/>
                  </a:ext>
                </a:extLst>
              </a:tr>
              <a:tr h="261029">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0003"/>
                  </a:ext>
                </a:extLst>
              </a:tr>
              <a:tr h="261029">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0004"/>
                  </a:ext>
                </a:extLst>
              </a:tr>
              <a:tr h="261029">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0005"/>
                  </a:ext>
                </a:extLst>
              </a:tr>
            </a:tbl>
          </a:graphicData>
        </a:graphic>
      </p:graphicFrame>
      <p:sp>
        <p:nvSpPr>
          <p:cNvPr id="14" name="Espace réservé du contenu 2"/>
          <p:cNvSpPr>
            <a:spLocks noGrp="1"/>
          </p:cNvSpPr>
          <p:nvPr>
            <p:ph idx="1"/>
          </p:nvPr>
        </p:nvSpPr>
        <p:spPr>
          <a:xfrm>
            <a:off x="1485900" y="2240868"/>
            <a:ext cx="6172200" cy="486054"/>
          </a:xfrm>
        </p:spPr>
        <p:txBody>
          <a:bodyPr>
            <a:normAutofit/>
          </a:bodyPr>
          <a:lstStyle/>
          <a:p>
            <a:pPr marL="0" indent="0" algn="just">
              <a:buNone/>
            </a:pPr>
            <a:r>
              <a:rPr lang="fr-FR" sz="1050" dirty="0">
                <a:sym typeface="Wingdings"/>
              </a:rPr>
              <a:t></a:t>
            </a:r>
            <a:r>
              <a:rPr lang="fr-FR" sz="1050" dirty="0">
                <a:sym typeface="Symbol"/>
              </a:rPr>
              <a:t> </a:t>
            </a:r>
            <a:r>
              <a:rPr lang="fr-FR" sz="1050" dirty="0"/>
              <a:t>Pour cet enseignement, je déclare les liens d’intérêt suivants avec des organismes produisant ou exploitant des produits de santé ou avec des organismes de conseil intervenant sur ces produits :</a:t>
            </a:r>
          </a:p>
        </p:txBody>
      </p:sp>
      <p:sp>
        <p:nvSpPr>
          <p:cNvPr id="10" name="Espace réservé du contenu 2"/>
          <p:cNvSpPr txBox="1">
            <a:spLocks/>
          </p:cNvSpPr>
          <p:nvPr/>
        </p:nvSpPr>
        <p:spPr>
          <a:xfrm>
            <a:off x="1485900" y="4617132"/>
            <a:ext cx="6172200" cy="864096"/>
          </a:xfrm>
          <a:prstGeom prst="rect">
            <a:avLst/>
          </a:prstGeom>
        </p:spPr>
        <p:txBody>
          <a:bodyPr vert="horz" lIns="68580" tIns="34290" rIns="68580" bIns="3429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fr-FR" sz="1500" dirty="0">
                <a:sym typeface="Wingdings" panose="05000000000000000000" pitchFamily="2" charset="2"/>
              </a:rPr>
              <a:t> </a:t>
            </a:r>
            <a:r>
              <a:rPr lang="fr-FR" sz="1500" dirty="0"/>
              <a:t>Pour cet enseignement, je déclare n’avoir </a:t>
            </a:r>
            <a:r>
              <a:rPr lang="fr-FR" sz="1500" b="1" dirty="0"/>
              <a:t>aucun lien d’intérêt </a:t>
            </a:r>
            <a:r>
              <a:rPr lang="fr-FR" sz="1500" dirty="0"/>
              <a:t>avec des organismes produisant ou exploitant des produits de santé ou avec des organismes de conseil intervenant sur ces produits.</a:t>
            </a:r>
          </a:p>
        </p:txBody>
      </p:sp>
    </p:spTree>
    <p:extLst>
      <p:ext uri="{BB962C8B-B14F-4D97-AF65-F5344CB8AC3E}">
        <p14:creationId xmlns:p14="http://schemas.microsoft.com/office/powerpoint/2010/main" val="25859825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748924F4-393B-2549-ADD1-6F7BD50C34A1}"/>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fr-FR" sz="3600" dirty="0">
                <a:solidFill>
                  <a:prstClr val="black">
                    <a:lumMod val="65000"/>
                    <a:lumOff val="35000"/>
                  </a:prstClr>
                </a:solidFill>
                <a:cs typeface="Arial" pitchFamily="34" charset="0"/>
              </a:rPr>
              <a:t>5 - Chirurgie des masses résiduelles</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pic>
        <p:nvPicPr>
          <p:cNvPr id="8" name="Image 7">
            <a:extLst>
              <a:ext uri="{FF2B5EF4-FFF2-40B4-BE49-F238E27FC236}">
                <a16:creationId xmlns:a16="http://schemas.microsoft.com/office/drawing/2014/main" id="{EF9C219A-C192-6D48-BA95-BCD1F42769DF}"/>
              </a:ext>
            </a:extLst>
          </p:cNvPr>
          <p:cNvPicPr>
            <a:picLocks noChangeAspect="1"/>
          </p:cNvPicPr>
          <p:nvPr/>
        </p:nvPicPr>
        <p:blipFill>
          <a:blip r:embed="rId2"/>
          <a:stretch>
            <a:fillRect/>
          </a:stretch>
        </p:blipFill>
        <p:spPr>
          <a:xfrm>
            <a:off x="8531831" y="74102"/>
            <a:ext cx="612169" cy="612169"/>
          </a:xfrm>
          <a:prstGeom prst="rect">
            <a:avLst/>
          </a:prstGeom>
        </p:spPr>
      </p:pic>
      <p:sp>
        <p:nvSpPr>
          <p:cNvPr id="9" name="Espace réservé du contenu 2">
            <a:extLst>
              <a:ext uri="{FF2B5EF4-FFF2-40B4-BE49-F238E27FC236}">
                <a16:creationId xmlns:a16="http://schemas.microsoft.com/office/drawing/2014/main" id="{46BA69CF-70B2-6940-A7A5-E543904CD95B}"/>
              </a:ext>
            </a:extLst>
          </p:cNvPr>
          <p:cNvSpPr txBox="1">
            <a:spLocks/>
          </p:cNvSpPr>
          <p:nvPr/>
        </p:nvSpPr>
        <p:spPr>
          <a:xfrm>
            <a:off x="351881" y="1350002"/>
            <a:ext cx="8586395" cy="4218443"/>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28600" lvl="0" indent="-228600">
              <a:lnSpc>
                <a:spcPct val="110000"/>
              </a:lnSpc>
              <a:spcBef>
                <a:spcPts val="1000"/>
              </a:spcBef>
            </a:pPr>
            <a:r>
              <a:rPr lang="fr-FR" altLang="fr-FR" sz="2800" b="1" dirty="0">
                <a:solidFill>
                  <a:prstClr val="black"/>
                </a:solidFill>
                <a:cs typeface="Arial" panose="020B0604020202020204" pitchFamily="34" charset="0"/>
              </a:rPr>
              <a:t>Enlever ce qui reste après les phases initiales du traitement</a:t>
            </a:r>
          </a:p>
          <a:p>
            <a:pPr marL="685800" lvl="1" indent="-228600">
              <a:lnSpc>
                <a:spcPct val="110000"/>
              </a:lnSpc>
              <a:spcBef>
                <a:spcPts val="500"/>
              </a:spcBef>
              <a:buFont typeface="Arial" panose="020B0604020202020204" pitchFamily="34" charset="0"/>
              <a:buChar char="•"/>
            </a:pPr>
            <a:r>
              <a:rPr lang="fr-FR" altLang="fr-FR" sz="2400" dirty="0">
                <a:solidFill>
                  <a:prstClr val="black"/>
                </a:solidFill>
                <a:cs typeface="Arial" panose="020B0604020202020204" pitchFamily="34" charset="0"/>
              </a:rPr>
              <a:t>Résidus tumoraux actifs (col utérins)</a:t>
            </a:r>
          </a:p>
          <a:p>
            <a:pPr marL="685800" lvl="1" indent="-228600">
              <a:lnSpc>
                <a:spcPct val="110000"/>
              </a:lnSpc>
              <a:spcBef>
                <a:spcPts val="500"/>
              </a:spcBef>
              <a:buFont typeface="Arial" panose="020B0604020202020204" pitchFamily="34" charset="0"/>
              <a:buChar char="•"/>
            </a:pPr>
            <a:r>
              <a:rPr lang="fr-FR" altLang="fr-FR" sz="2400" dirty="0">
                <a:solidFill>
                  <a:prstClr val="black"/>
                </a:solidFill>
                <a:cs typeface="Arial" panose="020B0604020202020204" pitchFamily="34" charset="0"/>
              </a:rPr>
              <a:t>Nécrose ou fibrose (métastases tumeurs germinales)</a:t>
            </a:r>
          </a:p>
          <a:p>
            <a:pPr marL="685800" lvl="1" indent="-228600">
              <a:lnSpc>
                <a:spcPct val="110000"/>
              </a:lnSpc>
              <a:spcBef>
                <a:spcPts val="500"/>
              </a:spcBef>
              <a:spcAft>
                <a:spcPct val="55000"/>
              </a:spcAft>
              <a:buFont typeface="Arial" panose="020B0604020202020204" pitchFamily="34" charset="0"/>
              <a:buChar char="•"/>
            </a:pPr>
            <a:r>
              <a:rPr lang="fr-FR" altLang="fr-FR" sz="2400" dirty="0">
                <a:solidFill>
                  <a:prstClr val="black"/>
                </a:solidFill>
                <a:cs typeface="Arial" panose="020B0604020202020204" pitchFamily="34" charset="0"/>
              </a:rPr>
              <a:t>Tumeur mature (tératome)</a:t>
            </a:r>
          </a:p>
          <a:p>
            <a:pPr marL="228600" lvl="0" indent="-228600">
              <a:lnSpc>
                <a:spcPct val="110000"/>
              </a:lnSpc>
              <a:spcBef>
                <a:spcPts val="1000"/>
              </a:spcBef>
            </a:pPr>
            <a:r>
              <a:rPr lang="fr-FR" altLang="fr-FR" sz="2800" b="1" dirty="0">
                <a:solidFill>
                  <a:prstClr val="black"/>
                </a:solidFill>
                <a:cs typeface="Arial" panose="020B0604020202020204" pitchFamily="34" charset="0"/>
              </a:rPr>
              <a:t>Gérer les phases ultérieures du traitement</a:t>
            </a:r>
          </a:p>
        </p:txBody>
      </p:sp>
    </p:spTree>
    <p:extLst>
      <p:ext uri="{BB962C8B-B14F-4D97-AF65-F5344CB8AC3E}">
        <p14:creationId xmlns:p14="http://schemas.microsoft.com/office/powerpoint/2010/main" val="3325162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748924F4-393B-2549-ADD1-6F7BD50C34A1}"/>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fr-FR" sz="3600" dirty="0">
                <a:solidFill>
                  <a:prstClr val="black">
                    <a:lumMod val="65000"/>
                    <a:lumOff val="35000"/>
                  </a:prstClr>
                </a:solidFill>
                <a:cs typeface="Arial" pitchFamily="34" charset="0"/>
              </a:rPr>
              <a:t>6 - Chirurgie des métastases</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pic>
        <p:nvPicPr>
          <p:cNvPr id="8" name="Image 7">
            <a:extLst>
              <a:ext uri="{FF2B5EF4-FFF2-40B4-BE49-F238E27FC236}">
                <a16:creationId xmlns:a16="http://schemas.microsoft.com/office/drawing/2014/main" id="{EF9C219A-C192-6D48-BA95-BCD1F42769DF}"/>
              </a:ext>
            </a:extLst>
          </p:cNvPr>
          <p:cNvPicPr>
            <a:picLocks noChangeAspect="1"/>
          </p:cNvPicPr>
          <p:nvPr/>
        </p:nvPicPr>
        <p:blipFill>
          <a:blip r:embed="rId2"/>
          <a:stretch>
            <a:fillRect/>
          </a:stretch>
        </p:blipFill>
        <p:spPr>
          <a:xfrm>
            <a:off x="8531831" y="74102"/>
            <a:ext cx="612169" cy="612169"/>
          </a:xfrm>
          <a:prstGeom prst="rect">
            <a:avLst/>
          </a:prstGeom>
        </p:spPr>
      </p:pic>
      <p:sp>
        <p:nvSpPr>
          <p:cNvPr id="9" name="Espace réservé du contenu 2">
            <a:extLst>
              <a:ext uri="{FF2B5EF4-FFF2-40B4-BE49-F238E27FC236}">
                <a16:creationId xmlns:a16="http://schemas.microsoft.com/office/drawing/2014/main" id="{46BA69CF-70B2-6940-A7A5-E543904CD95B}"/>
              </a:ext>
            </a:extLst>
          </p:cNvPr>
          <p:cNvSpPr txBox="1">
            <a:spLocks/>
          </p:cNvSpPr>
          <p:nvPr/>
        </p:nvSpPr>
        <p:spPr>
          <a:xfrm>
            <a:off x="351881" y="1350002"/>
            <a:ext cx="8586395" cy="4218443"/>
          </a:xfrm>
          <a:prstGeom prst="rect">
            <a:avLst/>
          </a:prstGeom>
        </p:spPr>
        <p:txBody>
          <a:bodyPr>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28600" lvl="0" indent="-228600">
              <a:lnSpc>
                <a:spcPct val="90000"/>
              </a:lnSpc>
              <a:spcBef>
                <a:spcPts val="1000"/>
              </a:spcBef>
              <a:spcAft>
                <a:spcPct val="10000"/>
              </a:spcAft>
            </a:pPr>
            <a:r>
              <a:rPr lang="fr-FR" altLang="fr-FR" sz="2800" b="1" dirty="0">
                <a:solidFill>
                  <a:prstClr val="black"/>
                </a:solidFill>
                <a:cs typeface="Arial" panose="020B0604020202020204" pitchFamily="34" charset="0"/>
              </a:rPr>
              <a:t>Métastases uniques ou multiples</a:t>
            </a:r>
          </a:p>
          <a:p>
            <a:pPr marL="228600" lvl="0" indent="-228600">
              <a:lnSpc>
                <a:spcPct val="90000"/>
              </a:lnSpc>
              <a:spcBef>
                <a:spcPts val="1000"/>
              </a:spcBef>
              <a:spcAft>
                <a:spcPct val="10000"/>
              </a:spcAft>
            </a:pPr>
            <a:r>
              <a:rPr lang="fr-FR" altLang="fr-FR" sz="2800" b="1" dirty="0">
                <a:solidFill>
                  <a:prstClr val="black"/>
                </a:solidFill>
                <a:cs typeface="Arial" panose="020B0604020202020204" pitchFamily="34" charset="0"/>
              </a:rPr>
              <a:t>Objectifs</a:t>
            </a:r>
          </a:p>
          <a:p>
            <a:pPr marL="685800" lvl="1" indent="-228600">
              <a:lnSpc>
                <a:spcPct val="90000"/>
              </a:lnSpc>
              <a:spcBef>
                <a:spcPts val="500"/>
              </a:spcBef>
              <a:spcAft>
                <a:spcPct val="10000"/>
              </a:spcAft>
              <a:buFont typeface="Arial" panose="020B0604020202020204" pitchFamily="34" charset="0"/>
              <a:buChar char="•"/>
            </a:pPr>
            <a:r>
              <a:rPr lang="fr-FR" altLang="fr-FR" sz="2400" dirty="0">
                <a:solidFill>
                  <a:prstClr val="black"/>
                </a:solidFill>
                <a:cs typeface="Arial" panose="020B0604020202020204" pitchFamily="34" charset="0"/>
              </a:rPr>
              <a:t>Curatif</a:t>
            </a:r>
          </a:p>
          <a:p>
            <a:pPr marL="685800" lvl="1" indent="-228600">
              <a:lnSpc>
                <a:spcPct val="90000"/>
              </a:lnSpc>
              <a:spcBef>
                <a:spcPts val="500"/>
              </a:spcBef>
              <a:spcAft>
                <a:spcPct val="10000"/>
              </a:spcAft>
              <a:buFont typeface="Arial" panose="020B0604020202020204" pitchFamily="34" charset="0"/>
              <a:buChar char="•"/>
            </a:pPr>
            <a:r>
              <a:rPr lang="fr-FR" altLang="fr-FR" sz="2400" dirty="0">
                <a:solidFill>
                  <a:prstClr val="black"/>
                </a:solidFill>
                <a:cs typeface="Arial" panose="020B0604020202020204" pitchFamily="34" charset="0"/>
              </a:rPr>
              <a:t>Palliatif (menace fonctionnelle ou vitale), cf. chirurgie palliative</a:t>
            </a:r>
          </a:p>
          <a:p>
            <a:pPr marL="228600" lvl="0" indent="-228600">
              <a:lnSpc>
                <a:spcPct val="90000"/>
              </a:lnSpc>
              <a:spcBef>
                <a:spcPts val="1000"/>
              </a:spcBef>
              <a:spcAft>
                <a:spcPct val="10000"/>
              </a:spcAft>
            </a:pPr>
            <a:endParaRPr lang="fr-FR" altLang="fr-FR" sz="2800" b="1" dirty="0">
              <a:solidFill>
                <a:prstClr val="black"/>
              </a:solidFill>
              <a:cs typeface="Arial" panose="020B0604020202020204" pitchFamily="34" charset="0"/>
            </a:endParaRPr>
          </a:p>
          <a:p>
            <a:pPr marL="228600" lvl="0" indent="-228600">
              <a:lnSpc>
                <a:spcPct val="90000"/>
              </a:lnSpc>
              <a:spcBef>
                <a:spcPts val="1000"/>
              </a:spcBef>
              <a:spcAft>
                <a:spcPct val="10000"/>
              </a:spcAft>
            </a:pPr>
            <a:r>
              <a:rPr lang="fr-FR" altLang="fr-FR" sz="2800" b="1" dirty="0">
                <a:solidFill>
                  <a:prstClr val="black"/>
                </a:solidFill>
                <a:cs typeface="Arial" panose="020B0604020202020204" pitchFamily="34" charset="0"/>
              </a:rPr>
              <a:t>Exemples</a:t>
            </a:r>
          </a:p>
          <a:p>
            <a:pPr marL="685800" lvl="1" indent="-228600">
              <a:lnSpc>
                <a:spcPct val="90000"/>
              </a:lnSpc>
              <a:spcBef>
                <a:spcPts val="500"/>
              </a:spcBef>
              <a:spcAft>
                <a:spcPct val="10000"/>
              </a:spcAft>
              <a:buFont typeface="Arial" panose="020B0604020202020204" pitchFamily="34" charset="0"/>
              <a:buChar char="•"/>
            </a:pPr>
            <a:r>
              <a:rPr lang="fr-FR" altLang="fr-FR" sz="2400" dirty="0">
                <a:solidFill>
                  <a:prstClr val="black"/>
                </a:solidFill>
                <a:cs typeface="Arial" panose="020B0604020202020204" pitchFamily="34" charset="0"/>
              </a:rPr>
              <a:t>Curatif : foie, poumon, surrénale, cerveau</a:t>
            </a:r>
          </a:p>
          <a:p>
            <a:pPr marL="685800" lvl="1" indent="-228600">
              <a:lnSpc>
                <a:spcPct val="90000"/>
              </a:lnSpc>
              <a:spcBef>
                <a:spcPts val="500"/>
              </a:spcBef>
              <a:spcAft>
                <a:spcPct val="10000"/>
              </a:spcAft>
              <a:buFont typeface="Arial" panose="020B0604020202020204" pitchFamily="34" charset="0"/>
              <a:buChar char="•"/>
            </a:pPr>
            <a:r>
              <a:rPr lang="fr-FR" altLang="fr-FR" sz="2400" dirty="0">
                <a:solidFill>
                  <a:prstClr val="black"/>
                </a:solidFill>
                <a:cs typeface="Arial" panose="020B0604020202020204" pitchFamily="34" charset="0"/>
              </a:rPr>
              <a:t>Palliatif : décompression médullaire (laminectomie), enclouage fémur</a:t>
            </a:r>
          </a:p>
        </p:txBody>
      </p:sp>
    </p:spTree>
    <p:extLst>
      <p:ext uri="{BB962C8B-B14F-4D97-AF65-F5344CB8AC3E}">
        <p14:creationId xmlns:p14="http://schemas.microsoft.com/office/powerpoint/2010/main" val="22797071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748924F4-393B-2549-ADD1-6F7BD50C34A1}"/>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fr-FR" sz="3600" dirty="0">
                <a:solidFill>
                  <a:prstClr val="black">
                    <a:lumMod val="65000"/>
                    <a:lumOff val="35000"/>
                  </a:prstClr>
                </a:solidFill>
                <a:cs typeface="Arial" pitchFamily="34" charset="0"/>
              </a:rPr>
              <a:t>7 - Chirurgie des récidives / de rattrapage</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pic>
        <p:nvPicPr>
          <p:cNvPr id="8" name="Image 7">
            <a:extLst>
              <a:ext uri="{FF2B5EF4-FFF2-40B4-BE49-F238E27FC236}">
                <a16:creationId xmlns:a16="http://schemas.microsoft.com/office/drawing/2014/main" id="{EF9C219A-C192-6D48-BA95-BCD1F42769DF}"/>
              </a:ext>
            </a:extLst>
          </p:cNvPr>
          <p:cNvPicPr>
            <a:picLocks noChangeAspect="1"/>
          </p:cNvPicPr>
          <p:nvPr/>
        </p:nvPicPr>
        <p:blipFill>
          <a:blip r:embed="rId2"/>
          <a:stretch>
            <a:fillRect/>
          </a:stretch>
        </p:blipFill>
        <p:spPr>
          <a:xfrm>
            <a:off x="8531831" y="74102"/>
            <a:ext cx="612169" cy="612169"/>
          </a:xfrm>
          <a:prstGeom prst="rect">
            <a:avLst/>
          </a:prstGeom>
        </p:spPr>
      </p:pic>
      <p:sp>
        <p:nvSpPr>
          <p:cNvPr id="9" name="Espace réservé du contenu 2">
            <a:extLst>
              <a:ext uri="{FF2B5EF4-FFF2-40B4-BE49-F238E27FC236}">
                <a16:creationId xmlns:a16="http://schemas.microsoft.com/office/drawing/2014/main" id="{46BA69CF-70B2-6940-A7A5-E543904CD95B}"/>
              </a:ext>
            </a:extLst>
          </p:cNvPr>
          <p:cNvSpPr txBox="1">
            <a:spLocks/>
          </p:cNvSpPr>
          <p:nvPr/>
        </p:nvSpPr>
        <p:spPr>
          <a:xfrm>
            <a:off x="351881" y="1350002"/>
            <a:ext cx="8586395" cy="4218443"/>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28600" lvl="0" indent="-228600">
              <a:lnSpc>
                <a:spcPct val="90000"/>
              </a:lnSpc>
              <a:spcBef>
                <a:spcPts val="1000"/>
              </a:spcBef>
            </a:pPr>
            <a:r>
              <a:rPr lang="fr-FR" altLang="fr-FR" sz="2800" b="1" dirty="0">
                <a:solidFill>
                  <a:prstClr val="black"/>
                </a:solidFill>
              </a:rPr>
              <a:t>Poursuite évolutive… malgré un traitement à visée curative</a:t>
            </a:r>
          </a:p>
          <a:p>
            <a:pPr marL="685800" lvl="1" indent="-228600">
              <a:lnSpc>
                <a:spcPct val="90000"/>
              </a:lnSpc>
              <a:spcBef>
                <a:spcPts val="500"/>
              </a:spcBef>
              <a:spcAft>
                <a:spcPct val="50000"/>
              </a:spcAft>
              <a:buFont typeface="Arial" panose="020B0604020202020204" pitchFamily="34" charset="0"/>
              <a:buChar char="•"/>
            </a:pPr>
            <a:r>
              <a:rPr lang="fr-FR" altLang="fr-FR" sz="2400" dirty="0">
                <a:solidFill>
                  <a:prstClr val="black"/>
                </a:solidFill>
              </a:rPr>
              <a:t>Anus, tumeurs ORL, cancer du col utérin</a:t>
            </a:r>
          </a:p>
          <a:p>
            <a:pPr marL="228600" lvl="0" indent="-228600">
              <a:lnSpc>
                <a:spcPct val="90000"/>
              </a:lnSpc>
              <a:spcBef>
                <a:spcPts val="1000"/>
              </a:spcBef>
            </a:pPr>
            <a:r>
              <a:rPr lang="fr-FR" altLang="fr-FR" sz="2800" b="1" dirty="0">
                <a:solidFill>
                  <a:prstClr val="black"/>
                </a:solidFill>
              </a:rPr>
              <a:t>Récidive </a:t>
            </a:r>
            <a:r>
              <a:rPr lang="fr-FR" altLang="fr-FR" sz="2800" b="1" dirty="0" err="1">
                <a:solidFill>
                  <a:prstClr val="black"/>
                </a:solidFill>
              </a:rPr>
              <a:t>loco-régionale</a:t>
            </a:r>
            <a:r>
              <a:rPr lang="fr-FR" altLang="fr-FR" sz="2800" b="1" dirty="0">
                <a:solidFill>
                  <a:prstClr val="black"/>
                </a:solidFill>
              </a:rPr>
              <a:t>, sans évolution métastatique</a:t>
            </a:r>
          </a:p>
          <a:p>
            <a:pPr marL="685800" lvl="1" indent="-228600">
              <a:lnSpc>
                <a:spcPct val="90000"/>
              </a:lnSpc>
              <a:spcBef>
                <a:spcPts val="500"/>
              </a:spcBef>
              <a:buFont typeface="Arial" panose="020B0604020202020204" pitchFamily="34" charset="0"/>
              <a:buChar char="•"/>
            </a:pPr>
            <a:r>
              <a:rPr lang="fr-FR" altLang="fr-FR" sz="2400" dirty="0">
                <a:solidFill>
                  <a:prstClr val="black"/>
                </a:solidFill>
              </a:rPr>
              <a:t>Sein, sarcomes (membres et </a:t>
            </a:r>
            <a:r>
              <a:rPr lang="fr-FR" altLang="fr-FR" sz="2400" dirty="0" err="1">
                <a:solidFill>
                  <a:prstClr val="black"/>
                </a:solidFill>
              </a:rPr>
              <a:t>rétropéritoine</a:t>
            </a:r>
            <a:r>
              <a:rPr lang="fr-FR" altLang="fr-FR" sz="2400" dirty="0">
                <a:solidFill>
                  <a:prstClr val="black"/>
                </a:solidFill>
              </a:rPr>
              <a:t>)</a:t>
            </a:r>
          </a:p>
        </p:txBody>
      </p:sp>
    </p:spTree>
    <p:extLst>
      <p:ext uri="{BB962C8B-B14F-4D97-AF65-F5344CB8AC3E}">
        <p14:creationId xmlns:p14="http://schemas.microsoft.com/office/powerpoint/2010/main" val="20841786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748924F4-393B-2549-ADD1-6F7BD50C34A1}"/>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fr-FR" sz="3600" dirty="0">
                <a:solidFill>
                  <a:prstClr val="black">
                    <a:lumMod val="65000"/>
                    <a:lumOff val="35000"/>
                  </a:prstClr>
                </a:solidFill>
                <a:cs typeface="Arial" pitchFamily="34" charset="0"/>
              </a:rPr>
              <a:t>8 - Chirurgie de reconstruction</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pic>
        <p:nvPicPr>
          <p:cNvPr id="8" name="Image 7">
            <a:extLst>
              <a:ext uri="{FF2B5EF4-FFF2-40B4-BE49-F238E27FC236}">
                <a16:creationId xmlns:a16="http://schemas.microsoft.com/office/drawing/2014/main" id="{EF9C219A-C192-6D48-BA95-BCD1F42769DF}"/>
              </a:ext>
            </a:extLst>
          </p:cNvPr>
          <p:cNvPicPr>
            <a:picLocks noChangeAspect="1"/>
          </p:cNvPicPr>
          <p:nvPr/>
        </p:nvPicPr>
        <p:blipFill>
          <a:blip r:embed="rId2"/>
          <a:stretch>
            <a:fillRect/>
          </a:stretch>
        </p:blipFill>
        <p:spPr>
          <a:xfrm>
            <a:off x="8531831" y="74102"/>
            <a:ext cx="612169" cy="612169"/>
          </a:xfrm>
          <a:prstGeom prst="rect">
            <a:avLst/>
          </a:prstGeom>
        </p:spPr>
      </p:pic>
      <p:sp>
        <p:nvSpPr>
          <p:cNvPr id="9" name="Espace réservé du contenu 2">
            <a:extLst>
              <a:ext uri="{FF2B5EF4-FFF2-40B4-BE49-F238E27FC236}">
                <a16:creationId xmlns:a16="http://schemas.microsoft.com/office/drawing/2014/main" id="{46BA69CF-70B2-6940-A7A5-E543904CD95B}"/>
              </a:ext>
            </a:extLst>
          </p:cNvPr>
          <p:cNvSpPr txBox="1">
            <a:spLocks/>
          </p:cNvSpPr>
          <p:nvPr/>
        </p:nvSpPr>
        <p:spPr>
          <a:xfrm>
            <a:off x="351881" y="1350002"/>
            <a:ext cx="8586395" cy="4218443"/>
          </a:xfrm>
          <a:prstGeom prst="rect">
            <a:avLst/>
          </a:prstGeom>
        </p:spPr>
        <p:txBody>
          <a:bodyPr>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28600" lvl="0" indent="-228600">
              <a:lnSpc>
                <a:spcPct val="90000"/>
              </a:lnSpc>
              <a:spcBef>
                <a:spcPts val="1000"/>
              </a:spcBef>
              <a:spcAft>
                <a:spcPct val="35000"/>
              </a:spcAft>
            </a:pPr>
            <a:r>
              <a:rPr lang="fr-FR" altLang="fr-FR" sz="2400" b="1" dirty="0">
                <a:solidFill>
                  <a:prstClr val="black"/>
                </a:solidFill>
                <a:cs typeface="Arial" panose="020B0604020202020204" pitchFamily="34" charset="0"/>
              </a:rPr>
              <a:t>Reconstruction immédiate</a:t>
            </a:r>
          </a:p>
          <a:p>
            <a:pPr marL="228600" lvl="0" indent="-228600">
              <a:lnSpc>
                <a:spcPct val="90000"/>
              </a:lnSpc>
              <a:spcBef>
                <a:spcPts val="1000"/>
              </a:spcBef>
              <a:spcAft>
                <a:spcPct val="35000"/>
              </a:spcAft>
            </a:pPr>
            <a:r>
              <a:rPr lang="fr-FR" altLang="fr-FR" sz="2400" dirty="0">
                <a:solidFill>
                  <a:prstClr val="black"/>
                </a:solidFill>
                <a:cs typeface="Arial" panose="020B0604020202020204" pitchFamily="34" charset="0"/>
              </a:rPr>
              <a:t>Intérêt : Élargir l'exérèse et réduire les séquelles sans nuire au résultat carcinologique</a:t>
            </a:r>
          </a:p>
          <a:p>
            <a:pPr marL="228600" lvl="0" indent="-228600">
              <a:lnSpc>
                <a:spcPct val="90000"/>
              </a:lnSpc>
              <a:spcBef>
                <a:spcPts val="1000"/>
              </a:spcBef>
              <a:spcAft>
                <a:spcPct val="35000"/>
              </a:spcAft>
            </a:pPr>
            <a:r>
              <a:rPr lang="fr-FR" altLang="fr-FR" sz="2400" dirty="0">
                <a:solidFill>
                  <a:prstClr val="black"/>
                </a:solidFill>
                <a:cs typeface="Arial" panose="020B0604020202020204" pitchFamily="34" charset="0"/>
              </a:rPr>
              <a:t>Nécessité vitale : parois, appareil digestif ou urinaire</a:t>
            </a:r>
          </a:p>
          <a:p>
            <a:pPr marL="228600" lvl="0" indent="-228600">
              <a:lnSpc>
                <a:spcPct val="90000"/>
              </a:lnSpc>
              <a:spcBef>
                <a:spcPts val="1000"/>
              </a:spcBef>
              <a:spcAft>
                <a:spcPct val="35000"/>
              </a:spcAft>
            </a:pPr>
            <a:r>
              <a:rPr lang="fr-FR" altLang="fr-FR" sz="2400" dirty="0">
                <a:solidFill>
                  <a:prstClr val="black"/>
                </a:solidFill>
                <a:cs typeface="Arial" panose="020B0604020202020204" pitchFamily="34" charset="0"/>
              </a:rPr>
              <a:t>Altération fonctionnelle majeure : maxillaire, vessie, nez</a:t>
            </a:r>
          </a:p>
          <a:p>
            <a:pPr marL="0" lvl="0" indent="0">
              <a:lnSpc>
                <a:spcPct val="90000"/>
              </a:lnSpc>
              <a:spcBef>
                <a:spcPts val="1000"/>
              </a:spcBef>
              <a:spcAft>
                <a:spcPct val="35000"/>
              </a:spcAft>
              <a:buNone/>
            </a:pPr>
            <a:endParaRPr lang="fr-FR" altLang="fr-FR" sz="2400" b="1" dirty="0">
              <a:solidFill>
                <a:prstClr val="black"/>
              </a:solidFill>
              <a:cs typeface="Arial" panose="020B0604020202020204" pitchFamily="34" charset="0"/>
            </a:endParaRPr>
          </a:p>
          <a:p>
            <a:pPr marL="228600" lvl="0" indent="-228600">
              <a:lnSpc>
                <a:spcPct val="90000"/>
              </a:lnSpc>
              <a:spcBef>
                <a:spcPts val="1000"/>
              </a:spcBef>
              <a:spcAft>
                <a:spcPct val="35000"/>
              </a:spcAft>
            </a:pPr>
            <a:r>
              <a:rPr lang="fr-FR" altLang="fr-FR" sz="2400" b="1" dirty="0">
                <a:solidFill>
                  <a:prstClr val="black"/>
                </a:solidFill>
                <a:cs typeface="Arial" panose="020B0604020202020204" pitchFamily="34" charset="0"/>
              </a:rPr>
              <a:t>Reconstruction différée pour séquelles fonctionnelles ou esthétiques (lambeaux, prothèses…)</a:t>
            </a:r>
          </a:p>
          <a:p>
            <a:pPr marL="0" lvl="0" indent="0">
              <a:lnSpc>
                <a:spcPct val="90000"/>
              </a:lnSpc>
              <a:spcBef>
                <a:spcPts val="1000"/>
              </a:spcBef>
              <a:spcAft>
                <a:spcPct val="35000"/>
              </a:spcAft>
              <a:buNone/>
            </a:pPr>
            <a:r>
              <a:rPr lang="fr-FR" altLang="fr-FR" sz="2400" dirty="0">
                <a:solidFill>
                  <a:prstClr val="black"/>
                </a:solidFill>
                <a:cs typeface="Arial" panose="020B0604020202020204" pitchFamily="34" charset="0"/>
              </a:rPr>
              <a:t>	ex : maxillaire inférieur, sein</a:t>
            </a:r>
          </a:p>
          <a:p>
            <a:pPr marL="228600" lvl="0" indent="-228600">
              <a:lnSpc>
                <a:spcPct val="90000"/>
              </a:lnSpc>
              <a:spcBef>
                <a:spcPts val="1000"/>
              </a:spcBef>
            </a:pPr>
            <a:endParaRPr lang="fr-FR" altLang="fr-FR" sz="2400" dirty="0">
              <a:solidFill>
                <a:prstClr val="black"/>
              </a:solidFill>
            </a:endParaRPr>
          </a:p>
        </p:txBody>
      </p:sp>
    </p:spTree>
    <p:extLst>
      <p:ext uri="{BB962C8B-B14F-4D97-AF65-F5344CB8AC3E}">
        <p14:creationId xmlns:p14="http://schemas.microsoft.com/office/powerpoint/2010/main" val="19648881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748924F4-393B-2549-ADD1-6F7BD50C34A1}"/>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fr-FR" sz="3600" dirty="0">
                <a:solidFill>
                  <a:prstClr val="black">
                    <a:lumMod val="65000"/>
                    <a:lumOff val="35000"/>
                  </a:prstClr>
                </a:solidFill>
                <a:cs typeface="Arial" pitchFamily="34" charset="0"/>
              </a:rPr>
              <a:t>9 - Chirurgie palliative</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pic>
        <p:nvPicPr>
          <p:cNvPr id="8" name="Image 7">
            <a:extLst>
              <a:ext uri="{FF2B5EF4-FFF2-40B4-BE49-F238E27FC236}">
                <a16:creationId xmlns:a16="http://schemas.microsoft.com/office/drawing/2014/main" id="{EF9C219A-C192-6D48-BA95-BCD1F42769DF}"/>
              </a:ext>
            </a:extLst>
          </p:cNvPr>
          <p:cNvPicPr>
            <a:picLocks noChangeAspect="1"/>
          </p:cNvPicPr>
          <p:nvPr/>
        </p:nvPicPr>
        <p:blipFill>
          <a:blip r:embed="rId2"/>
          <a:stretch>
            <a:fillRect/>
          </a:stretch>
        </p:blipFill>
        <p:spPr>
          <a:xfrm>
            <a:off x="8531831" y="74102"/>
            <a:ext cx="612169" cy="612169"/>
          </a:xfrm>
          <a:prstGeom prst="rect">
            <a:avLst/>
          </a:prstGeom>
        </p:spPr>
      </p:pic>
      <p:sp>
        <p:nvSpPr>
          <p:cNvPr id="14" name="Espace réservé du contenu 2">
            <a:extLst>
              <a:ext uri="{FF2B5EF4-FFF2-40B4-BE49-F238E27FC236}">
                <a16:creationId xmlns:a16="http://schemas.microsoft.com/office/drawing/2014/main" id="{D4BFD7E7-BC8F-1A42-A6B8-4D4DA91CF410}"/>
              </a:ext>
            </a:extLst>
          </p:cNvPr>
          <p:cNvSpPr txBox="1">
            <a:spLocks/>
          </p:cNvSpPr>
          <p:nvPr/>
        </p:nvSpPr>
        <p:spPr>
          <a:xfrm>
            <a:off x="238151" y="2318441"/>
            <a:ext cx="8242969" cy="382641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20000"/>
              </a:spcBef>
              <a:buClr>
                <a:schemeClr val="tx2"/>
              </a:buClr>
              <a:buSzPct val="55000"/>
              <a:buFont typeface="Arial" panose="020B0604020202020204" pitchFamily="34" charset="0"/>
              <a:buNone/>
            </a:pPr>
            <a:r>
              <a:rPr lang="fr-FR" altLang="fr-FR" dirty="0">
                <a:cs typeface="Arial" panose="020B0604020202020204" pitchFamily="34" charset="0"/>
              </a:rPr>
              <a:t>Chirurgie des métastases osseuses</a:t>
            </a:r>
          </a:p>
          <a:p>
            <a:pPr marL="0" indent="0">
              <a:spcBef>
                <a:spcPct val="20000"/>
              </a:spcBef>
              <a:buClr>
                <a:schemeClr val="tx2"/>
              </a:buClr>
              <a:buSzPct val="55000"/>
              <a:buFont typeface="Arial" panose="020B0604020202020204" pitchFamily="34" charset="0"/>
              <a:buNone/>
            </a:pPr>
            <a:r>
              <a:rPr lang="fr-FR" altLang="fr-FR" sz="2000" b="0" dirty="0">
                <a:cs typeface="Arial" panose="020B0604020202020204" pitchFamily="34" charset="0"/>
              </a:rPr>
              <a:t>	ex: prévenir la fracture, éviter l’état grabataire, prévenir la paralysie</a:t>
            </a:r>
          </a:p>
          <a:p>
            <a:pPr lvl="1">
              <a:spcBef>
                <a:spcPct val="20000"/>
              </a:spcBef>
              <a:buSzPct val="100000"/>
              <a:buFontTx/>
              <a:buChar char="–"/>
            </a:pPr>
            <a:endParaRPr lang="fr-FR" altLang="fr-FR" sz="2000" dirty="0">
              <a:cs typeface="Arial" panose="020B0604020202020204" pitchFamily="34" charset="0"/>
            </a:endParaRPr>
          </a:p>
          <a:p>
            <a:pPr marL="0" indent="0">
              <a:spcBef>
                <a:spcPct val="20000"/>
              </a:spcBef>
              <a:buClr>
                <a:schemeClr val="tx2"/>
              </a:buClr>
              <a:buSzPct val="55000"/>
              <a:buFont typeface="Arial" panose="020B0604020202020204" pitchFamily="34" charset="0"/>
              <a:buNone/>
            </a:pPr>
            <a:r>
              <a:rPr lang="fr-FR" altLang="fr-FR" dirty="0">
                <a:cs typeface="Arial" panose="020B0604020202020204" pitchFamily="34" charset="0"/>
              </a:rPr>
              <a:t>Chirurgie de dérivation</a:t>
            </a:r>
            <a:endParaRPr lang="fr-FR" altLang="fr-FR" sz="2400" dirty="0">
              <a:cs typeface="Arial" panose="020B0604020202020204" pitchFamily="34" charset="0"/>
            </a:endParaRPr>
          </a:p>
          <a:p>
            <a:pPr marL="0" indent="0">
              <a:spcBef>
                <a:spcPct val="20000"/>
              </a:spcBef>
              <a:buClr>
                <a:schemeClr val="tx2"/>
              </a:buClr>
              <a:buSzPct val="55000"/>
              <a:buFont typeface="Arial" panose="020B0604020202020204" pitchFamily="34" charset="0"/>
              <a:buNone/>
            </a:pPr>
            <a:r>
              <a:rPr lang="fr-FR" altLang="fr-FR" sz="2000" b="0" dirty="0">
                <a:cs typeface="Arial" panose="020B0604020202020204" pitchFamily="34" charset="0"/>
              </a:rPr>
              <a:t>	ex : trachéostomie, colostomie</a:t>
            </a:r>
          </a:p>
          <a:p>
            <a:pPr marL="0" indent="0">
              <a:spcBef>
                <a:spcPct val="20000"/>
              </a:spcBef>
              <a:buClr>
                <a:schemeClr val="tx2"/>
              </a:buClr>
              <a:buSzPct val="55000"/>
              <a:buFont typeface="Arial" panose="020B0604020202020204" pitchFamily="34" charset="0"/>
              <a:buNone/>
            </a:pPr>
            <a:endParaRPr lang="fr-FR" altLang="fr-FR" sz="2000" dirty="0">
              <a:cs typeface="Arial" panose="020B0604020202020204" pitchFamily="34" charset="0"/>
            </a:endParaRPr>
          </a:p>
          <a:p>
            <a:pPr marL="0" indent="0">
              <a:spcBef>
                <a:spcPct val="20000"/>
              </a:spcBef>
              <a:buClr>
                <a:schemeClr val="tx2"/>
              </a:buClr>
              <a:buSzPct val="55000"/>
              <a:buFont typeface="Arial" panose="020B0604020202020204" pitchFamily="34" charset="0"/>
              <a:buNone/>
            </a:pPr>
            <a:r>
              <a:rPr lang="fr-FR" altLang="fr-FR" dirty="0">
                <a:cs typeface="Arial" panose="020B0604020202020204" pitchFamily="34" charset="0"/>
              </a:rPr>
              <a:t>Chirurgie de propreté</a:t>
            </a:r>
          </a:p>
          <a:p>
            <a:pPr marL="0" indent="0">
              <a:spcBef>
                <a:spcPct val="20000"/>
              </a:spcBef>
              <a:buClr>
                <a:schemeClr val="tx2"/>
              </a:buClr>
              <a:buSzPct val="55000"/>
              <a:buFont typeface="Arial" panose="020B0604020202020204" pitchFamily="34" charset="0"/>
              <a:buNone/>
            </a:pPr>
            <a:r>
              <a:rPr lang="fr-FR" altLang="fr-FR" sz="2000" b="0" dirty="0">
                <a:cs typeface="Arial" panose="020B0604020202020204" pitchFamily="34" charset="0"/>
              </a:rPr>
              <a:t>	ex : mastectomie, résection intestinale</a:t>
            </a:r>
          </a:p>
        </p:txBody>
      </p:sp>
      <p:sp>
        <p:nvSpPr>
          <p:cNvPr id="15" name="Rectangle 4">
            <a:extLst>
              <a:ext uri="{FF2B5EF4-FFF2-40B4-BE49-F238E27FC236}">
                <a16:creationId xmlns:a16="http://schemas.microsoft.com/office/drawing/2014/main" id="{B29BE58D-6BB5-A143-BA4C-07A8E21BF8B7}"/>
              </a:ext>
            </a:extLst>
          </p:cNvPr>
          <p:cNvSpPr>
            <a:spLocks noChangeArrowheads="1"/>
          </p:cNvSpPr>
          <p:nvPr/>
        </p:nvSpPr>
        <p:spPr bwMode="auto">
          <a:xfrm>
            <a:off x="962720" y="1275443"/>
            <a:ext cx="7518400" cy="676275"/>
          </a:xfrm>
          <a:prstGeom prst="rect">
            <a:avLst/>
          </a:prstGeom>
          <a:noFill/>
          <a:ln w="12700">
            <a:solidFill>
              <a:srgbClr val="44546A"/>
            </a:solidFill>
            <a:miter lim="800000"/>
            <a:headEnd/>
            <a:tailEnd/>
          </a:ln>
          <a:extLst>
            <a:ext uri="{909E8E84-426E-40DD-AFC4-6F175D3DCCD1}">
              <a14:hiddenFill xmlns:a14="http://schemas.microsoft.com/office/drawing/2010/main">
                <a:solidFill>
                  <a:srgbClr val="FFFFFF"/>
                </a:solidFill>
              </a14:hiddenFill>
            </a:ext>
          </a:extLst>
        </p:spPr>
        <p:txBody>
          <a:bodyPr lIns="90488" tIns="44450" rIns="90488" bIns="44450"/>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42900" marR="0" lvl="0" indent="-342900" algn="ctr" defTabSz="914400" eaLnBrk="1" fontAlgn="auto" latinLnBrk="0" hangingPunct="1">
              <a:lnSpc>
                <a:spcPct val="95000"/>
              </a:lnSpc>
              <a:spcBef>
                <a:spcPct val="10000"/>
              </a:spcBef>
              <a:spcAft>
                <a:spcPts val="0"/>
              </a:spcAft>
              <a:buClr>
                <a:srgbClr val="44546A"/>
              </a:buClr>
              <a:buSzPct val="55000"/>
              <a:buFont typeface="Monotype Sorts" pitchFamily="2" charset="2"/>
              <a:buNone/>
              <a:tabLst/>
              <a:defRPr/>
            </a:pPr>
            <a:r>
              <a:rPr kumimoji="0" lang="fr-FR" altLang="fr-FR" sz="2800" b="1" i="0" u="none" strike="noStrike" kern="0" cap="none" spc="0" normalizeH="0" baseline="0" noProof="0">
                <a:ln>
                  <a:noFill/>
                </a:ln>
                <a:solidFill>
                  <a:srgbClr val="44546A"/>
                </a:solidFill>
                <a:effectLst/>
                <a:uLnTx/>
                <a:uFillTx/>
                <a:latin typeface="+mn-lt"/>
                <a:cs typeface="Arial" panose="020B0604020202020204" pitchFamily="34" charset="0"/>
              </a:rPr>
              <a:t>Soulager et assurer la qualité de vie </a:t>
            </a:r>
          </a:p>
        </p:txBody>
      </p:sp>
    </p:spTree>
    <p:extLst>
      <p:ext uri="{BB962C8B-B14F-4D97-AF65-F5344CB8AC3E}">
        <p14:creationId xmlns:p14="http://schemas.microsoft.com/office/powerpoint/2010/main" val="14823185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748924F4-393B-2549-ADD1-6F7BD50C34A1}"/>
              </a:ext>
            </a:extLst>
          </p:cNvPr>
          <p:cNvSpPr txBox="1">
            <a:spLocks/>
          </p:cNvSpPr>
          <p:nvPr/>
        </p:nvSpPr>
        <p:spPr>
          <a:xfrm>
            <a:off x="251520" y="116632"/>
            <a:ext cx="8229600" cy="792088"/>
          </a:xfrm>
          <a:prstGeom prst="rect">
            <a:avLst/>
          </a:prstGeom>
        </p:spPr>
        <p:txBody>
          <a:bodyPr vert="horz" lIns="91440" tIns="45720" rIns="91440" bIns="45720" rtlCol="0" anchor="ct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fr-FR" sz="3600" dirty="0">
                <a:solidFill>
                  <a:prstClr val="black">
                    <a:lumMod val="65000"/>
                    <a:lumOff val="35000"/>
                  </a:prstClr>
                </a:solidFill>
                <a:cs typeface="Arial" pitchFamily="34" charset="0"/>
              </a:rPr>
              <a:t>10 - Chirurgie des complications et séquelles</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pic>
        <p:nvPicPr>
          <p:cNvPr id="8" name="Image 7">
            <a:extLst>
              <a:ext uri="{FF2B5EF4-FFF2-40B4-BE49-F238E27FC236}">
                <a16:creationId xmlns:a16="http://schemas.microsoft.com/office/drawing/2014/main" id="{EF9C219A-C192-6D48-BA95-BCD1F42769DF}"/>
              </a:ext>
            </a:extLst>
          </p:cNvPr>
          <p:cNvPicPr>
            <a:picLocks noChangeAspect="1"/>
          </p:cNvPicPr>
          <p:nvPr/>
        </p:nvPicPr>
        <p:blipFill>
          <a:blip r:embed="rId2"/>
          <a:stretch>
            <a:fillRect/>
          </a:stretch>
        </p:blipFill>
        <p:spPr>
          <a:xfrm>
            <a:off x="8531831" y="74102"/>
            <a:ext cx="612169" cy="612169"/>
          </a:xfrm>
          <a:prstGeom prst="rect">
            <a:avLst/>
          </a:prstGeom>
        </p:spPr>
      </p:pic>
      <p:sp>
        <p:nvSpPr>
          <p:cNvPr id="9" name="Rectangle 3">
            <a:extLst>
              <a:ext uri="{FF2B5EF4-FFF2-40B4-BE49-F238E27FC236}">
                <a16:creationId xmlns:a16="http://schemas.microsoft.com/office/drawing/2014/main" id="{3E9218B9-5AE5-3C42-BBC0-DC990A95C8B8}"/>
              </a:ext>
            </a:extLst>
          </p:cNvPr>
          <p:cNvSpPr txBox="1">
            <a:spLocks noChangeArrowheads="1"/>
          </p:cNvSpPr>
          <p:nvPr/>
        </p:nvSpPr>
        <p:spPr bwMode="auto">
          <a:xfrm>
            <a:off x="251520" y="2261738"/>
            <a:ext cx="6467475" cy="12954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bg1">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ltLang="fr-FR" sz="2400" b="0" dirty="0">
                <a:cs typeface="Arial" panose="020B0604020202020204" pitchFamily="34" charset="0"/>
              </a:rPr>
              <a:t>Extravasations</a:t>
            </a:r>
          </a:p>
          <a:p>
            <a:r>
              <a:rPr lang="fr-FR" altLang="fr-FR" sz="2400" b="0" dirty="0">
                <a:cs typeface="Arial" panose="020B0604020202020204" pitchFamily="34" charset="0"/>
              </a:rPr>
              <a:t>Nécrose sur site d'accès vasculaire</a:t>
            </a:r>
          </a:p>
        </p:txBody>
      </p:sp>
      <p:sp>
        <p:nvSpPr>
          <p:cNvPr id="10" name="Rectangle 4">
            <a:extLst>
              <a:ext uri="{FF2B5EF4-FFF2-40B4-BE49-F238E27FC236}">
                <a16:creationId xmlns:a16="http://schemas.microsoft.com/office/drawing/2014/main" id="{C0E84D74-557E-A64E-B9FD-9E4341DFDF20}"/>
              </a:ext>
            </a:extLst>
          </p:cNvPr>
          <p:cNvSpPr>
            <a:spLocks noChangeArrowheads="1"/>
          </p:cNvSpPr>
          <p:nvPr/>
        </p:nvSpPr>
        <p:spPr bwMode="auto">
          <a:xfrm>
            <a:off x="2386707" y="1250302"/>
            <a:ext cx="3959225" cy="762000"/>
          </a:xfrm>
          <a:prstGeom prst="rect">
            <a:avLst/>
          </a:prstGeom>
          <a:noFill/>
          <a:ln w="12700">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lIns="90488" tIns="44450" rIns="90488" bIns="44450"/>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105000"/>
              </a:lnSpc>
              <a:spcBef>
                <a:spcPct val="20000"/>
              </a:spcBef>
              <a:buClr>
                <a:schemeClr val="tx2"/>
              </a:buClr>
              <a:buSzPct val="55000"/>
              <a:buFont typeface="Monotype Sorts" pitchFamily="2" charset="2"/>
              <a:buNone/>
            </a:pPr>
            <a:r>
              <a:rPr lang="fr-FR" altLang="fr-FR" sz="4000" b="1">
                <a:solidFill>
                  <a:schemeClr val="tx2"/>
                </a:solidFill>
                <a:latin typeface="+mn-lt"/>
                <a:cs typeface="Arial" panose="020B0604020202020204" pitchFamily="34" charset="0"/>
              </a:rPr>
              <a:t>Chimiothérapie</a:t>
            </a:r>
          </a:p>
        </p:txBody>
      </p:sp>
      <p:sp>
        <p:nvSpPr>
          <p:cNvPr id="11" name="Rectangle 6">
            <a:extLst>
              <a:ext uri="{FF2B5EF4-FFF2-40B4-BE49-F238E27FC236}">
                <a16:creationId xmlns:a16="http://schemas.microsoft.com/office/drawing/2014/main" id="{72DAC177-7FEE-6245-AD56-5347666098B2}"/>
              </a:ext>
            </a:extLst>
          </p:cNvPr>
          <p:cNvSpPr>
            <a:spLocks noChangeArrowheads="1"/>
          </p:cNvSpPr>
          <p:nvPr/>
        </p:nvSpPr>
        <p:spPr bwMode="auto">
          <a:xfrm>
            <a:off x="2220813" y="3425574"/>
            <a:ext cx="4291012" cy="762000"/>
          </a:xfrm>
          <a:prstGeom prst="rect">
            <a:avLst/>
          </a:prstGeom>
          <a:noFill/>
          <a:ln w="12700">
            <a:solidFill>
              <a:schemeClr val="tx2"/>
            </a:solidFill>
            <a:miter lim="800000"/>
            <a:headEnd/>
            <a:tailEnd/>
          </a:ln>
          <a:extLst>
            <a:ext uri="{909E8E84-426E-40DD-AFC4-6F175D3DCCD1}">
              <a14:hiddenFill xmlns:a14="http://schemas.microsoft.com/office/drawing/2010/main">
                <a:solidFill>
                  <a:srgbClr val="FFFFFF"/>
                </a:solidFill>
              </a14:hiddenFill>
            </a:ext>
          </a:extLst>
        </p:spPr>
        <p:txBody>
          <a:bodyPr lIns="90488" tIns="44450" rIns="90488" bIns="44450"/>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105000"/>
              </a:lnSpc>
              <a:spcBef>
                <a:spcPct val="20000"/>
              </a:spcBef>
              <a:buClr>
                <a:schemeClr val="tx2"/>
              </a:buClr>
              <a:buSzPct val="55000"/>
              <a:buFont typeface="Monotype Sorts" pitchFamily="2" charset="2"/>
              <a:buNone/>
            </a:pPr>
            <a:r>
              <a:rPr lang="fr-FR" altLang="fr-FR" sz="4000" b="1" dirty="0">
                <a:solidFill>
                  <a:schemeClr val="tx2"/>
                </a:solidFill>
                <a:latin typeface="+mn-lt"/>
                <a:cs typeface="Arial" panose="020B0604020202020204" pitchFamily="34" charset="0"/>
              </a:rPr>
              <a:t>Radiothérapie</a:t>
            </a:r>
          </a:p>
        </p:txBody>
      </p:sp>
      <p:sp>
        <p:nvSpPr>
          <p:cNvPr id="12" name="Rectangle 3">
            <a:extLst>
              <a:ext uri="{FF2B5EF4-FFF2-40B4-BE49-F238E27FC236}">
                <a16:creationId xmlns:a16="http://schemas.microsoft.com/office/drawing/2014/main" id="{8705A237-FFD8-BD49-B700-3476658F695F}"/>
              </a:ext>
            </a:extLst>
          </p:cNvPr>
          <p:cNvSpPr txBox="1">
            <a:spLocks noChangeArrowheads="1"/>
          </p:cNvSpPr>
          <p:nvPr/>
        </p:nvSpPr>
        <p:spPr bwMode="auto">
          <a:xfrm>
            <a:off x="251520" y="4505608"/>
            <a:ext cx="6467475"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buFont typeface="Arial" panose="020B0604020202020204" pitchFamily="34" charset="0"/>
              <a:buChar char="•"/>
            </a:pPr>
            <a:r>
              <a:rPr lang="fr-FR" altLang="fr-FR" sz="2400">
                <a:latin typeface="+mn-lt"/>
                <a:cs typeface="Arial" panose="020B0604020202020204" pitchFamily="34" charset="0"/>
              </a:rPr>
              <a:t>Grêle radique, vessie radique</a:t>
            </a:r>
          </a:p>
          <a:p>
            <a:pPr eaLnBrk="1" hangingPunct="1">
              <a:spcBef>
                <a:spcPct val="20000"/>
              </a:spcBef>
              <a:buFont typeface="Arial" panose="020B0604020202020204" pitchFamily="34" charset="0"/>
              <a:buChar char="•"/>
            </a:pPr>
            <a:r>
              <a:rPr lang="fr-FR" altLang="fr-FR" sz="2400">
                <a:latin typeface="+mn-lt"/>
                <a:cs typeface="Arial" panose="020B0604020202020204" pitchFamily="34" charset="0"/>
              </a:rPr>
              <a:t>Radio-nécrose (paroi thoracique, peau…)</a:t>
            </a:r>
          </a:p>
        </p:txBody>
      </p:sp>
    </p:spTree>
    <p:extLst>
      <p:ext uri="{BB962C8B-B14F-4D97-AF65-F5344CB8AC3E}">
        <p14:creationId xmlns:p14="http://schemas.microsoft.com/office/powerpoint/2010/main" val="23443701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748924F4-393B-2549-ADD1-6F7BD50C34A1}"/>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fr-FR" sz="3600" dirty="0">
                <a:solidFill>
                  <a:prstClr val="black">
                    <a:lumMod val="65000"/>
                    <a:lumOff val="35000"/>
                  </a:prstClr>
                </a:solidFill>
                <a:cs typeface="Arial" pitchFamily="34" charset="0"/>
              </a:rPr>
              <a:t>11 - Chirurgie à visée hormonale</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pic>
        <p:nvPicPr>
          <p:cNvPr id="8" name="Image 7">
            <a:extLst>
              <a:ext uri="{FF2B5EF4-FFF2-40B4-BE49-F238E27FC236}">
                <a16:creationId xmlns:a16="http://schemas.microsoft.com/office/drawing/2014/main" id="{EF9C219A-C192-6D48-BA95-BCD1F42769DF}"/>
              </a:ext>
            </a:extLst>
          </p:cNvPr>
          <p:cNvPicPr>
            <a:picLocks noChangeAspect="1"/>
          </p:cNvPicPr>
          <p:nvPr/>
        </p:nvPicPr>
        <p:blipFill>
          <a:blip r:embed="rId2"/>
          <a:stretch>
            <a:fillRect/>
          </a:stretch>
        </p:blipFill>
        <p:spPr>
          <a:xfrm>
            <a:off x="8531831" y="74102"/>
            <a:ext cx="612169" cy="612169"/>
          </a:xfrm>
          <a:prstGeom prst="rect">
            <a:avLst/>
          </a:prstGeom>
        </p:spPr>
      </p:pic>
      <p:sp>
        <p:nvSpPr>
          <p:cNvPr id="9" name="Espace réservé du contenu 2">
            <a:extLst>
              <a:ext uri="{FF2B5EF4-FFF2-40B4-BE49-F238E27FC236}">
                <a16:creationId xmlns:a16="http://schemas.microsoft.com/office/drawing/2014/main" id="{46BA69CF-70B2-6940-A7A5-E543904CD95B}"/>
              </a:ext>
            </a:extLst>
          </p:cNvPr>
          <p:cNvSpPr txBox="1">
            <a:spLocks/>
          </p:cNvSpPr>
          <p:nvPr/>
        </p:nvSpPr>
        <p:spPr>
          <a:xfrm>
            <a:off x="351881" y="1350002"/>
            <a:ext cx="8586395" cy="4218443"/>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28600" lvl="0" indent="-228600">
              <a:lnSpc>
                <a:spcPct val="90000"/>
              </a:lnSpc>
              <a:spcBef>
                <a:spcPts val="1000"/>
              </a:spcBef>
              <a:spcAft>
                <a:spcPct val="35000"/>
              </a:spcAft>
            </a:pPr>
            <a:r>
              <a:rPr lang="fr-FR" altLang="fr-FR" sz="2400" b="1" dirty="0">
                <a:solidFill>
                  <a:prstClr val="black"/>
                </a:solidFill>
                <a:cs typeface="Arial" panose="020B0604020202020204" pitchFamily="34" charset="0"/>
              </a:rPr>
              <a:t>But : </a:t>
            </a:r>
            <a:r>
              <a:rPr lang="fr-FR" altLang="fr-FR" sz="2400" dirty="0">
                <a:solidFill>
                  <a:prstClr val="black"/>
                </a:solidFill>
                <a:cs typeface="Arial" panose="020B0604020202020204" pitchFamily="34" charset="0"/>
              </a:rPr>
              <a:t>Supprimer une sécrétion hormonale connue pour favoriser la croissance du cancer</a:t>
            </a:r>
          </a:p>
          <a:p>
            <a:pPr marL="228600" lvl="0" indent="-228600">
              <a:lnSpc>
                <a:spcPct val="90000"/>
              </a:lnSpc>
              <a:spcBef>
                <a:spcPts val="1000"/>
              </a:spcBef>
              <a:spcAft>
                <a:spcPct val="35000"/>
              </a:spcAft>
            </a:pPr>
            <a:endParaRPr lang="fr-FR" altLang="fr-FR" sz="2400" dirty="0">
              <a:solidFill>
                <a:prstClr val="black"/>
              </a:solidFill>
              <a:cs typeface="Arial" panose="020B0604020202020204" pitchFamily="34" charset="0"/>
            </a:endParaRPr>
          </a:p>
          <a:p>
            <a:pPr marL="228600" lvl="0" indent="-228600">
              <a:lnSpc>
                <a:spcPct val="90000"/>
              </a:lnSpc>
              <a:spcBef>
                <a:spcPts val="1000"/>
              </a:spcBef>
              <a:spcAft>
                <a:spcPct val="35000"/>
              </a:spcAft>
            </a:pPr>
            <a:r>
              <a:rPr lang="fr-FR" altLang="fr-FR" sz="2400" dirty="0">
                <a:solidFill>
                  <a:prstClr val="black"/>
                </a:solidFill>
                <a:cs typeface="Arial" panose="020B0604020202020204" pitchFamily="34" charset="0"/>
              </a:rPr>
              <a:t>Cancer du sein : ovariectomie bilatérale</a:t>
            </a:r>
          </a:p>
          <a:p>
            <a:pPr marL="228600" lvl="0" indent="-228600">
              <a:lnSpc>
                <a:spcPct val="90000"/>
              </a:lnSpc>
              <a:spcBef>
                <a:spcPts val="1000"/>
              </a:spcBef>
              <a:spcAft>
                <a:spcPct val="35000"/>
              </a:spcAft>
            </a:pPr>
            <a:r>
              <a:rPr lang="fr-FR" altLang="fr-FR" sz="2400" dirty="0">
                <a:solidFill>
                  <a:prstClr val="black"/>
                </a:solidFill>
                <a:cs typeface="Arial" panose="020B0604020202020204" pitchFamily="34" charset="0"/>
              </a:rPr>
              <a:t>Cancer de la prostate : </a:t>
            </a:r>
            <a:r>
              <a:rPr lang="fr-FR" altLang="fr-FR" sz="2400" dirty="0" err="1">
                <a:solidFill>
                  <a:prstClr val="black"/>
                </a:solidFill>
                <a:cs typeface="Arial" panose="020B0604020202020204" pitchFamily="34" charset="0"/>
              </a:rPr>
              <a:t>pulpectomie</a:t>
            </a:r>
            <a:endParaRPr lang="fr-FR" altLang="fr-FR" sz="2400" dirty="0">
              <a:solidFill>
                <a:prstClr val="black"/>
              </a:solidFill>
              <a:cs typeface="Arial" panose="020B0604020202020204" pitchFamily="34" charset="0"/>
            </a:endParaRPr>
          </a:p>
          <a:p>
            <a:pPr marL="228600" lvl="0" indent="-228600">
              <a:lnSpc>
                <a:spcPct val="90000"/>
              </a:lnSpc>
              <a:spcBef>
                <a:spcPts val="1000"/>
              </a:spcBef>
            </a:pPr>
            <a:endParaRPr lang="fr-FR" altLang="fr-FR" sz="2400" dirty="0">
              <a:solidFill>
                <a:prstClr val="black"/>
              </a:solidFill>
            </a:endParaRPr>
          </a:p>
        </p:txBody>
      </p:sp>
    </p:spTree>
    <p:extLst>
      <p:ext uri="{BB962C8B-B14F-4D97-AF65-F5344CB8AC3E}">
        <p14:creationId xmlns:p14="http://schemas.microsoft.com/office/powerpoint/2010/main" val="34590231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748924F4-393B-2549-ADD1-6F7BD50C34A1}"/>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fr-FR" sz="3600" dirty="0">
                <a:solidFill>
                  <a:prstClr val="black">
                    <a:lumMod val="65000"/>
                    <a:lumOff val="35000"/>
                  </a:prstClr>
                </a:solidFill>
                <a:cs typeface="Arial" pitchFamily="34" charset="0"/>
              </a:rPr>
              <a:t>12 - Chirurgie (</a:t>
            </a:r>
            <a:r>
              <a:rPr lang="fr-FR" sz="3600" i="1" dirty="0">
                <a:solidFill>
                  <a:prstClr val="black">
                    <a:lumMod val="65000"/>
                    <a:lumOff val="35000"/>
                  </a:prstClr>
                </a:solidFill>
                <a:cs typeface="Arial" pitchFamily="34" charset="0"/>
              </a:rPr>
              <a:t>anesthésie</a:t>
            </a:r>
            <a:r>
              <a:rPr lang="fr-FR" sz="3600" dirty="0">
                <a:solidFill>
                  <a:prstClr val="black">
                    <a:lumMod val="65000"/>
                    <a:lumOff val="35000"/>
                  </a:prstClr>
                </a:solidFill>
                <a:cs typeface="Arial" pitchFamily="34" charset="0"/>
              </a:rPr>
              <a:t>) de la douleur</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pic>
        <p:nvPicPr>
          <p:cNvPr id="8" name="Image 7">
            <a:extLst>
              <a:ext uri="{FF2B5EF4-FFF2-40B4-BE49-F238E27FC236}">
                <a16:creationId xmlns:a16="http://schemas.microsoft.com/office/drawing/2014/main" id="{EF9C219A-C192-6D48-BA95-BCD1F42769DF}"/>
              </a:ext>
            </a:extLst>
          </p:cNvPr>
          <p:cNvPicPr>
            <a:picLocks noChangeAspect="1"/>
          </p:cNvPicPr>
          <p:nvPr/>
        </p:nvPicPr>
        <p:blipFill>
          <a:blip r:embed="rId2"/>
          <a:stretch>
            <a:fillRect/>
          </a:stretch>
        </p:blipFill>
        <p:spPr>
          <a:xfrm>
            <a:off x="8531831" y="74102"/>
            <a:ext cx="612169" cy="612169"/>
          </a:xfrm>
          <a:prstGeom prst="rect">
            <a:avLst/>
          </a:prstGeom>
        </p:spPr>
      </p:pic>
      <p:sp>
        <p:nvSpPr>
          <p:cNvPr id="9" name="Espace réservé du contenu 2">
            <a:extLst>
              <a:ext uri="{FF2B5EF4-FFF2-40B4-BE49-F238E27FC236}">
                <a16:creationId xmlns:a16="http://schemas.microsoft.com/office/drawing/2014/main" id="{46BA69CF-70B2-6940-A7A5-E543904CD95B}"/>
              </a:ext>
            </a:extLst>
          </p:cNvPr>
          <p:cNvSpPr txBox="1">
            <a:spLocks/>
          </p:cNvSpPr>
          <p:nvPr/>
        </p:nvSpPr>
        <p:spPr>
          <a:xfrm>
            <a:off x="351881" y="1350002"/>
            <a:ext cx="8586395" cy="4218443"/>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Aft>
                <a:spcPct val="35000"/>
              </a:spcAft>
              <a:buNone/>
            </a:pPr>
            <a:r>
              <a:rPr lang="fr-FR" altLang="fr-FR" sz="2400" b="1" dirty="0">
                <a:cs typeface="Arial" panose="020B0604020202020204" pitchFamily="34" charset="0"/>
              </a:rPr>
              <a:t>Situations particulières quand les antalgiques habituels n’ont pas d’effet</a:t>
            </a:r>
          </a:p>
          <a:p>
            <a:pPr>
              <a:spcAft>
                <a:spcPct val="35000"/>
              </a:spcAft>
            </a:pPr>
            <a:r>
              <a:rPr lang="fr-FR" altLang="fr-FR" sz="2400" dirty="0">
                <a:cs typeface="Arial" panose="020B0604020202020204" pitchFamily="34" charset="0"/>
              </a:rPr>
              <a:t>Neurostimulation </a:t>
            </a:r>
            <a:r>
              <a:rPr lang="fr-FR" altLang="fr-FR" sz="2400" dirty="0" err="1">
                <a:cs typeface="Arial" panose="020B0604020202020204" pitchFamily="34" charset="0"/>
              </a:rPr>
              <a:t>trans-cutanée</a:t>
            </a:r>
            <a:endParaRPr lang="fr-FR" altLang="fr-FR" sz="2400" dirty="0">
              <a:cs typeface="Arial" panose="020B0604020202020204" pitchFamily="34" charset="0"/>
            </a:endParaRPr>
          </a:p>
          <a:p>
            <a:pPr>
              <a:spcAft>
                <a:spcPct val="35000"/>
              </a:spcAft>
            </a:pPr>
            <a:r>
              <a:rPr lang="fr-FR" altLang="fr-FR" sz="2400" dirty="0">
                <a:cs typeface="Arial" panose="020B0604020202020204" pitchFamily="34" charset="0"/>
              </a:rPr>
              <a:t>Analgésie médullaire</a:t>
            </a:r>
          </a:p>
          <a:p>
            <a:pPr>
              <a:spcAft>
                <a:spcPct val="35000"/>
              </a:spcAft>
            </a:pPr>
            <a:r>
              <a:rPr lang="fr-FR" altLang="fr-FR" sz="2400" dirty="0">
                <a:cs typeface="Arial" panose="020B0604020202020204" pitchFamily="34" charset="0"/>
              </a:rPr>
              <a:t>Blocs régionaux</a:t>
            </a:r>
          </a:p>
          <a:p>
            <a:pPr>
              <a:spcAft>
                <a:spcPct val="35000"/>
              </a:spcAft>
            </a:pPr>
            <a:r>
              <a:rPr lang="fr-FR" altLang="fr-FR" sz="2400" dirty="0">
                <a:cs typeface="Arial" panose="020B0604020202020204" pitchFamily="34" charset="0"/>
              </a:rPr>
              <a:t>Neurochirurgie d’interruption (</a:t>
            </a:r>
            <a:r>
              <a:rPr lang="fr-FR" altLang="fr-FR" sz="2400" dirty="0" err="1">
                <a:cs typeface="Arial" panose="020B0604020202020204" pitchFamily="34" charset="0"/>
              </a:rPr>
              <a:t>cordotomies</a:t>
            </a:r>
            <a:r>
              <a:rPr lang="fr-FR" altLang="fr-FR" sz="2400" dirty="0">
                <a:cs typeface="Arial" panose="020B0604020202020204" pitchFamily="34" charset="0"/>
              </a:rPr>
              <a:t>, section des racines postérieures)</a:t>
            </a:r>
          </a:p>
          <a:p>
            <a:pPr marL="228600" lvl="0" indent="-228600">
              <a:lnSpc>
                <a:spcPct val="90000"/>
              </a:lnSpc>
              <a:spcBef>
                <a:spcPts val="1000"/>
              </a:spcBef>
            </a:pPr>
            <a:endParaRPr lang="fr-FR" altLang="fr-FR" sz="2400" dirty="0">
              <a:solidFill>
                <a:prstClr val="black"/>
              </a:solidFill>
            </a:endParaRPr>
          </a:p>
        </p:txBody>
      </p:sp>
    </p:spTree>
    <p:extLst>
      <p:ext uri="{BB962C8B-B14F-4D97-AF65-F5344CB8AC3E}">
        <p14:creationId xmlns:p14="http://schemas.microsoft.com/office/powerpoint/2010/main" val="15094318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3F3025AF-1822-DA4D-B7EF-AE878ACCFF6A}"/>
              </a:ext>
            </a:extLst>
          </p:cNvPr>
          <p:cNvPicPr>
            <a:picLocks noChangeAspect="1"/>
          </p:cNvPicPr>
          <p:nvPr/>
        </p:nvPicPr>
        <p:blipFill>
          <a:blip r:embed="rId2"/>
          <a:stretch>
            <a:fillRect/>
          </a:stretch>
        </p:blipFill>
        <p:spPr>
          <a:xfrm>
            <a:off x="7786190" y="167834"/>
            <a:ext cx="684076" cy="689683"/>
          </a:xfrm>
          <a:prstGeom prst="rect">
            <a:avLst/>
          </a:prstGeom>
        </p:spPr>
      </p:pic>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69595" y="1037723"/>
            <a:ext cx="8484473" cy="4570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marL="0" indent="0">
              <a:spcBef>
                <a:spcPts val="1800"/>
              </a:spcBef>
            </a:pPr>
            <a:r>
              <a:rPr lang="fr-FR" altLang="fr-FR" sz="2400" dirty="0">
                <a:latin typeface="+mn-lt"/>
              </a:rPr>
              <a:t>La chirurgie est le traitement principal des tumeurs solides</a:t>
            </a:r>
          </a:p>
          <a:p>
            <a:pPr marL="0" indent="0">
              <a:spcBef>
                <a:spcPts val="1800"/>
              </a:spcBef>
            </a:pPr>
            <a:r>
              <a:rPr lang="fr-FR" altLang="fr-FR" sz="2400" dirty="0">
                <a:latin typeface="+mn-lt"/>
              </a:rPr>
              <a:t>Objectifs du traitement d’un cancer : guérison, quantité et qualité de vie</a:t>
            </a:r>
          </a:p>
          <a:p>
            <a:pPr marL="0" indent="0">
              <a:spcBef>
                <a:spcPts val="1800"/>
              </a:spcBef>
            </a:pPr>
            <a:r>
              <a:rPr lang="fr-FR" altLang="fr-FR" sz="2400" dirty="0">
                <a:latin typeface="+mn-lt"/>
              </a:rPr>
              <a:t>Nécessaire association de la chirurgie des cancers avec les autres modalités (chimiothérapie et radiothérapie) = pluridisciplinarité</a:t>
            </a:r>
          </a:p>
          <a:p>
            <a:pPr marL="0" indent="0">
              <a:spcBef>
                <a:spcPts val="1800"/>
              </a:spcBef>
            </a:pPr>
            <a:r>
              <a:rPr lang="fr-FR" altLang="fr-FR" sz="2400" dirty="0">
                <a:latin typeface="+mn-lt"/>
              </a:rPr>
              <a:t>L’analyse des marges de résection permet de définir la qualité de la chirurgie (R0, R1, R2)</a:t>
            </a:r>
          </a:p>
          <a:p>
            <a:pPr marL="0" indent="0">
              <a:spcBef>
                <a:spcPts val="1800"/>
              </a:spcBef>
            </a:pPr>
            <a:r>
              <a:rPr lang="fr-FR" sz="2400" dirty="0">
                <a:latin typeface="+mn-lt"/>
              </a:rPr>
              <a:t>Classification selon le </a:t>
            </a:r>
            <a:r>
              <a:rPr lang="fr-FR" sz="2400" dirty="0" err="1">
                <a:latin typeface="+mn-lt"/>
              </a:rPr>
              <a:t>pTNM</a:t>
            </a:r>
            <a:r>
              <a:rPr lang="fr-FR" sz="2400" dirty="0">
                <a:latin typeface="+mn-lt"/>
              </a:rPr>
              <a:t> à l’issue de la chirurgie</a:t>
            </a:r>
          </a:p>
          <a:p>
            <a:pPr marL="0" indent="0">
              <a:spcBef>
                <a:spcPts val="1800"/>
              </a:spcBef>
            </a:pPr>
            <a:r>
              <a:rPr lang="fr-FR" sz="2400" dirty="0">
                <a:latin typeface="+mn-lt"/>
              </a:rPr>
              <a:t>Nombreux aspects de la chirurgie, mais la plupart à visée curative</a:t>
            </a:r>
          </a:p>
        </p:txBody>
      </p:sp>
      <p:sp>
        <p:nvSpPr>
          <p:cNvPr id="7" name="Titre 1">
            <a:extLst>
              <a:ext uri="{FF2B5EF4-FFF2-40B4-BE49-F238E27FC236}">
                <a16:creationId xmlns:a16="http://schemas.microsoft.com/office/drawing/2014/main" id="{4BE817C0-9743-1D41-BB82-B19C5D1835FD}"/>
              </a:ext>
            </a:extLst>
          </p:cNvPr>
          <p:cNvSpPr txBox="1">
            <a:spLocks/>
          </p:cNvSpPr>
          <p:nvPr/>
        </p:nvSpPr>
        <p:spPr>
          <a:xfrm>
            <a:off x="827584"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fr-FR" sz="3600" dirty="0">
                <a:solidFill>
                  <a:schemeClr val="accent6"/>
                </a:solidFill>
              </a:rPr>
              <a:t>A RETENIR</a:t>
            </a:r>
          </a:p>
        </p:txBody>
      </p:sp>
      <p:pic>
        <p:nvPicPr>
          <p:cNvPr id="11" name="Picture 3" descr="D:\Donnée 2\Monique\Appels à projets 2012-2013\Diaporama LYON EST\a-retenir.gif">
            <a:extLst>
              <a:ext uri="{FF2B5EF4-FFF2-40B4-BE49-F238E27FC236}">
                <a16:creationId xmlns:a16="http://schemas.microsoft.com/office/drawing/2014/main" id="{1A91FF2A-5E6C-D84E-A67F-69A9613D844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9595" y="329687"/>
            <a:ext cx="385981" cy="378022"/>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 7">
            <a:extLst>
              <a:ext uri="{FF2B5EF4-FFF2-40B4-BE49-F238E27FC236}">
                <a16:creationId xmlns:a16="http://schemas.microsoft.com/office/drawing/2014/main" id="{1A2BBCB1-8C52-D741-ABB5-2773C66F367E}"/>
              </a:ext>
            </a:extLst>
          </p:cNvPr>
          <p:cNvPicPr>
            <a:picLocks noChangeAspect="1"/>
          </p:cNvPicPr>
          <p:nvPr/>
        </p:nvPicPr>
        <p:blipFill>
          <a:blip r:embed="rId4"/>
          <a:stretch>
            <a:fillRect/>
          </a:stretch>
        </p:blipFill>
        <p:spPr>
          <a:xfrm>
            <a:off x="8552107" y="224543"/>
            <a:ext cx="612169" cy="612169"/>
          </a:xfrm>
          <a:prstGeom prst="rect">
            <a:avLst/>
          </a:prstGeom>
        </p:spPr>
      </p:pic>
    </p:spTree>
    <p:extLst>
      <p:ext uri="{BB962C8B-B14F-4D97-AF65-F5344CB8AC3E}">
        <p14:creationId xmlns:p14="http://schemas.microsoft.com/office/powerpoint/2010/main" val="301162623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7" name="Titre 1">
            <a:extLst>
              <a:ext uri="{FF2B5EF4-FFF2-40B4-BE49-F238E27FC236}">
                <a16:creationId xmlns:a16="http://schemas.microsoft.com/office/drawing/2014/main" id="{95D7C793-5A6C-9644-B3C9-22630206F430}"/>
              </a:ext>
            </a:extLst>
          </p:cNvPr>
          <p:cNvSpPr txBox="1">
            <a:spLocks/>
          </p:cNvSpPr>
          <p:nvPr/>
        </p:nvSpPr>
        <p:spPr>
          <a:xfrm>
            <a:off x="806896" y="116632"/>
            <a:ext cx="5853336"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fr-FR" sz="3600">
                <a:solidFill>
                  <a:schemeClr val="tx1">
                    <a:lumMod val="65000"/>
                    <a:lumOff val="35000"/>
                  </a:schemeClr>
                </a:solidFill>
              </a:rPr>
              <a:t>MOTS EN ANGLAIS</a:t>
            </a:r>
            <a:endParaRPr lang="fr-FR" sz="3600" dirty="0">
              <a:solidFill>
                <a:schemeClr val="tx1">
                  <a:lumMod val="65000"/>
                  <a:lumOff val="35000"/>
                </a:schemeClr>
              </a:solidFill>
            </a:endParaRPr>
          </a:p>
        </p:txBody>
      </p:sp>
      <p:pic>
        <p:nvPicPr>
          <p:cNvPr id="9" name="Picture 2" descr="D:\Donnée 2\Monique\Appels à projets 2012-2013\Diaporama LYON EST\-dico-fond-anglais.gif">
            <a:extLst>
              <a:ext uri="{FF2B5EF4-FFF2-40B4-BE49-F238E27FC236}">
                <a16:creationId xmlns:a16="http://schemas.microsoft.com/office/drawing/2014/main" id="{7E39800A-0A09-7248-8990-EBBAF7C0FE2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5199" y="309822"/>
            <a:ext cx="390377" cy="382328"/>
          </a:xfrm>
          <a:prstGeom prst="rect">
            <a:avLst/>
          </a:prstGeom>
          <a:noFill/>
          <a:extLst>
            <a:ext uri="{909E8E84-426E-40DD-AFC4-6F175D3DCCD1}">
              <a14:hiddenFill xmlns:a14="http://schemas.microsoft.com/office/drawing/2010/main">
                <a:solidFill>
                  <a:srgbClr val="FFFFFF"/>
                </a:solidFill>
              </a14:hiddenFill>
            </a:ext>
          </a:extLst>
        </p:spPr>
      </p:pic>
      <p:sp>
        <p:nvSpPr>
          <p:cNvPr id="5" name="Espace réservé du contenu 4">
            <a:extLst>
              <a:ext uri="{FF2B5EF4-FFF2-40B4-BE49-F238E27FC236}">
                <a16:creationId xmlns:a16="http://schemas.microsoft.com/office/drawing/2014/main" id="{41AF4539-DF88-0641-AD0B-3C99A678670B}"/>
              </a:ext>
            </a:extLst>
          </p:cNvPr>
          <p:cNvSpPr>
            <a:spLocks noGrp="1"/>
          </p:cNvSpPr>
          <p:nvPr>
            <p:ph idx="1"/>
          </p:nvPr>
        </p:nvSpPr>
        <p:spPr/>
        <p:txBody>
          <a:bodyPr/>
          <a:lstStyle/>
          <a:p>
            <a:r>
              <a:rPr lang="fr-FR" dirty="0"/>
              <a:t>Curative-</a:t>
            </a:r>
            <a:r>
              <a:rPr lang="fr-FR" dirty="0" err="1"/>
              <a:t>intent</a:t>
            </a:r>
            <a:r>
              <a:rPr lang="fr-FR" dirty="0"/>
              <a:t> / palliative / </a:t>
            </a:r>
            <a:r>
              <a:rPr lang="fr-FR" dirty="0" err="1"/>
              <a:t>prophylactic</a:t>
            </a:r>
            <a:r>
              <a:rPr lang="fr-FR" dirty="0"/>
              <a:t> </a:t>
            </a:r>
            <a:r>
              <a:rPr lang="fr-FR" dirty="0" err="1"/>
              <a:t>surgery</a:t>
            </a:r>
            <a:endParaRPr lang="fr-FR" dirty="0"/>
          </a:p>
          <a:p>
            <a:r>
              <a:rPr lang="fr-FR" dirty="0"/>
              <a:t>Downsizing, </a:t>
            </a:r>
            <a:r>
              <a:rPr lang="fr-FR" dirty="0" err="1"/>
              <a:t>downstaging</a:t>
            </a:r>
            <a:endParaRPr lang="fr-FR" dirty="0"/>
          </a:p>
          <a:p>
            <a:r>
              <a:rPr lang="fr-FR" dirty="0" err="1"/>
              <a:t>recurrence</a:t>
            </a:r>
            <a:endParaRPr lang="fr-FR" dirty="0"/>
          </a:p>
        </p:txBody>
      </p:sp>
    </p:spTree>
    <p:extLst>
      <p:ext uri="{BB962C8B-B14F-4D97-AF65-F5344CB8AC3E}">
        <p14:creationId xmlns:p14="http://schemas.microsoft.com/office/powerpoint/2010/main" val="15450595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contenu 2">
            <a:extLst>
              <a:ext uri="{FF2B5EF4-FFF2-40B4-BE49-F238E27FC236}">
                <a16:creationId xmlns:a16="http://schemas.microsoft.com/office/drawing/2014/main" id="{5ED23252-F517-F942-83BA-4F6CD6DD184F}"/>
              </a:ext>
            </a:extLst>
          </p:cNvPr>
          <p:cNvSpPr txBox="1">
            <a:spLocks/>
          </p:cNvSpPr>
          <p:nvPr/>
        </p:nvSpPr>
        <p:spPr>
          <a:xfrm>
            <a:off x="395536" y="966571"/>
            <a:ext cx="8382704" cy="5774797"/>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tabLst>
                <a:tab pos="539354" algn="l"/>
                <a:tab pos="4212431" algn="r"/>
              </a:tabLst>
              <a:defRPr/>
            </a:pPr>
            <a:r>
              <a:rPr lang="en-US" sz="1600" b="1" dirty="0">
                <a:solidFill>
                  <a:schemeClr val="accent6">
                    <a:lumMod val="75000"/>
                  </a:schemeClr>
                </a:solidFill>
                <a:effectLst>
                  <a:outerShdw blurRad="38100" dist="38100" dir="2700000" algn="tl">
                    <a:srgbClr val="C0C0C0"/>
                  </a:outerShdw>
                </a:effectLst>
                <a:latin typeface="Calibri" pitchFamily="34" charset="0"/>
              </a:rPr>
              <a:t>Question ECN : </a:t>
            </a:r>
            <a:r>
              <a:rPr lang="fr-FR" sz="1600" b="1" dirty="0">
                <a:solidFill>
                  <a:schemeClr val="accent6">
                    <a:lumMod val="75000"/>
                  </a:schemeClr>
                </a:solidFill>
                <a:effectLst>
                  <a:outerShdw blurRad="38100" dist="38100" dir="2700000" algn="tl">
                    <a:srgbClr val="C0C0C0"/>
                  </a:outerShdw>
                </a:effectLst>
                <a:latin typeface="Calibri" pitchFamily="34" charset="0"/>
              </a:rPr>
              <a:t>N° 294. Traitement des cancers : principales modalités, classes thérapeutiques et leurs complications majeures</a:t>
            </a:r>
          </a:p>
          <a:p>
            <a:pPr marL="0" indent="0">
              <a:buNone/>
              <a:tabLst>
                <a:tab pos="539354" algn="l"/>
                <a:tab pos="4212431" algn="r"/>
              </a:tabLst>
              <a:defRPr/>
            </a:pPr>
            <a:endParaRPr lang="fr-FR" sz="1200" b="1" dirty="0">
              <a:solidFill>
                <a:schemeClr val="accent6">
                  <a:lumMod val="75000"/>
                </a:schemeClr>
              </a:solidFill>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0" indent="0" algn="ctr">
              <a:buNone/>
            </a:pPr>
            <a:endParaRPr lang="fr-FR" sz="1800" b="1" dirty="0">
              <a:solidFill>
                <a:schemeClr val="accent6">
                  <a:lumMod val="75000"/>
                </a:schemeClr>
              </a:solidFill>
            </a:endParaRPr>
          </a:p>
          <a:p>
            <a:pPr marL="0" indent="0" algn="ctr">
              <a:buNone/>
            </a:pPr>
            <a:endParaRPr lang="fr-FR" sz="1800" b="1" dirty="0">
              <a:solidFill>
                <a:schemeClr val="accent6">
                  <a:lumMod val="75000"/>
                </a:schemeClr>
              </a:solidFill>
            </a:endParaRPr>
          </a:p>
          <a:p>
            <a:pPr marL="0" indent="0" algn="ctr">
              <a:buNone/>
            </a:pPr>
            <a:endParaRPr lang="fr-FR" sz="1800" b="1" dirty="0">
              <a:solidFill>
                <a:schemeClr val="accent6">
                  <a:lumMod val="75000"/>
                </a:schemeClr>
              </a:solidFill>
            </a:endParaRPr>
          </a:p>
          <a:p>
            <a:pPr marL="0" indent="0" algn="ctr">
              <a:buNone/>
            </a:pPr>
            <a:r>
              <a:rPr lang="fr-FR" sz="1800" b="1" dirty="0">
                <a:solidFill>
                  <a:schemeClr val="accent6">
                    <a:lumMod val="75000"/>
                  </a:schemeClr>
                </a:solidFill>
              </a:rPr>
              <a:t>Niveaux de connaissance (R2C)</a:t>
            </a:r>
          </a:p>
        </p:txBody>
      </p:sp>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lgn="l">
              <a:defRPr/>
            </a:pPr>
            <a:r>
              <a:rPr lang="fr-FR" sz="3600" dirty="0">
                <a:solidFill>
                  <a:srgbClr val="EA9A56"/>
                </a:solidFill>
                <a:latin typeface="Calibri"/>
                <a:cs typeface="Arial" pitchFamily="34" charset="0"/>
              </a:rPr>
              <a:t>Objectifs pédagogiques</a:t>
            </a: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3F3025AF-1822-DA4D-B7EF-AE878ACCFF6A}"/>
              </a:ext>
            </a:extLst>
          </p:cNvPr>
          <p:cNvPicPr>
            <a:picLocks noChangeAspect="1"/>
          </p:cNvPicPr>
          <p:nvPr/>
        </p:nvPicPr>
        <p:blipFill>
          <a:blip r:embed="rId2"/>
          <a:stretch>
            <a:fillRect/>
          </a:stretch>
        </p:blipFill>
        <p:spPr>
          <a:xfrm>
            <a:off x="7794358" y="178029"/>
            <a:ext cx="684076" cy="689683"/>
          </a:xfrm>
          <a:prstGeom prst="rect">
            <a:avLst/>
          </a:prstGeom>
        </p:spPr>
      </p:pic>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75185" y="1733671"/>
            <a:ext cx="8263663" cy="34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lvl="0">
              <a:spcBef>
                <a:spcPct val="50000"/>
              </a:spcBef>
              <a:buFontTx/>
              <a:buChar char="•"/>
            </a:pPr>
            <a:r>
              <a:rPr lang="fr-FR" sz="2200" dirty="0">
                <a:solidFill>
                  <a:prstClr val="black"/>
                </a:solidFill>
                <a:latin typeface="Calibri" pitchFamily="34" charset="0"/>
                <a:cs typeface="Arial" charset="0"/>
              </a:rPr>
              <a:t>Connaître les principes de la chirurgie carcinologique</a:t>
            </a:r>
          </a:p>
          <a:p>
            <a:pPr lvl="0">
              <a:spcBef>
                <a:spcPct val="50000"/>
              </a:spcBef>
              <a:buFontTx/>
              <a:buChar char="•"/>
            </a:pPr>
            <a:r>
              <a:rPr lang="fr-FR" sz="2200" dirty="0">
                <a:solidFill>
                  <a:prstClr val="black"/>
                </a:solidFill>
                <a:latin typeface="Calibri" pitchFamily="34" charset="0"/>
                <a:cs typeface="Arial" charset="0"/>
              </a:rPr>
              <a:t>Connaître les définitions des différents types de traitement</a:t>
            </a:r>
          </a:p>
          <a:p>
            <a:pPr lvl="0">
              <a:spcBef>
                <a:spcPct val="50000"/>
              </a:spcBef>
              <a:buFontTx/>
              <a:buChar char="•"/>
            </a:pPr>
            <a:r>
              <a:rPr lang="fr-FR" sz="2200" dirty="0">
                <a:solidFill>
                  <a:prstClr val="black"/>
                </a:solidFill>
                <a:latin typeface="Calibri" pitchFamily="34" charset="0"/>
                <a:cs typeface="Arial" charset="0"/>
              </a:rPr>
              <a:t>Connaître le processus de décision de la mise place du traitement incluant la réunion de concertation multidisciplinaire (RCP)</a:t>
            </a:r>
          </a:p>
          <a:p>
            <a:pPr lvl="0">
              <a:spcBef>
                <a:spcPct val="50000"/>
              </a:spcBef>
              <a:buFontTx/>
              <a:buChar char="•"/>
            </a:pPr>
            <a:r>
              <a:rPr lang="fr-FR" sz="2200" dirty="0">
                <a:solidFill>
                  <a:prstClr val="black"/>
                </a:solidFill>
                <a:latin typeface="Calibri" pitchFamily="34" charset="0"/>
                <a:cs typeface="Arial" charset="0"/>
              </a:rPr>
              <a:t>Connaître les principales étapes du dispositif d'annonce, le plan personnalisé de soins</a:t>
            </a:r>
          </a:p>
          <a:p>
            <a:pPr lvl="0">
              <a:spcBef>
                <a:spcPct val="50000"/>
              </a:spcBef>
              <a:buFontTx/>
              <a:buChar char="•"/>
            </a:pPr>
            <a:r>
              <a:rPr lang="fr-FR" sz="2200" dirty="0">
                <a:solidFill>
                  <a:prstClr val="black"/>
                </a:solidFill>
                <a:latin typeface="Calibri" pitchFamily="34" charset="0"/>
                <a:cs typeface="Arial" charset="0"/>
              </a:rPr>
              <a:t>Connaitre les grands axes de prise en charge d'un patient cancéreux : offre de soins pluridisciplinaire, INCA, plan cancer</a:t>
            </a:r>
          </a:p>
        </p:txBody>
      </p:sp>
      <p:pic>
        <p:nvPicPr>
          <p:cNvPr id="12" name="Image 11">
            <a:extLst>
              <a:ext uri="{FF2B5EF4-FFF2-40B4-BE49-F238E27FC236}">
                <a16:creationId xmlns:a16="http://schemas.microsoft.com/office/drawing/2014/main" id="{8A712467-2CA1-2A44-95C2-515C6CB30C4F}"/>
              </a:ext>
            </a:extLst>
          </p:cNvPr>
          <p:cNvPicPr>
            <a:picLocks noChangeAspect="1"/>
          </p:cNvPicPr>
          <p:nvPr/>
        </p:nvPicPr>
        <p:blipFill>
          <a:blip r:embed="rId2"/>
          <a:stretch>
            <a:fillRect/>
          </a:stretch>
        </p:blipFill>
        <p:spPr>
          <a:xfrm>
            <a:off x="2721127" y="5762507"/>
            <a:ext cx="424421" cy="427900"/>
          </a:xfrm>
          <a:prstGeom prst="rect">
            <a:avLst/>
          </a:prstGeom>
        </p:spPr>
      </p:pic>
      <p:pic>
        <p:nvPicPr>
          <p:cNvPr id="13" name="Image 12">
            <a:extLst>
              <a:ext uri="{FF2B5EF4-FFF2-40B4-BE49-F238E27FC236}">
                <a16:creationId xmlns:a16="http://schemas.microsoft.com/office/drawing/2014/main" id="{2295C763-1459-724E-9331-DB3EFAE42AE3}"/>
              </a:ext>
            </a:extLst>
          </p:cNvPr>
          <p:cNvPicPr>
            <a:picLocks noChangeAspect="1"/>
          </p:cNvPicPr>
          <p:nvPr/>
        </p:nvPicPr>
        <p:blipFill>
          <a:blip r:embed="rId3"/>
          <a:stretch>
            <a:fillRect/>
          </a:stretch>
        </p:blipFill>
        <p:spPr>
          <a:xfrm>
            <a:off x="4047890" y="5762507"/>
            <a:ext cx="459127" cy="459127"/>
          </a:xfrm>
          <a:prstGeom prst="rect">
            <a:avLst/>
          </a:prstGeom>
        </p:spPr>
      </p:pic>
      <p:pic>
        <p:nvPicPr>
          <p:cNvPr id="14" name="Image 13">
            <a:extLst>
              <a:ext uri="{FF2B5EF4-FFF2-40B4-BE49-F238E27FC236}">
                <a16:creationId xmlns:a16="http://schemas.microsoft.com/office/drawing/2014/main" id="{8D1C64D1-BC98-4D41-B48C-7F68B33D6548}"/>
              </a:ext>
            </a:extLst>
          </p:cNvPr>
          <p:cNvPicPr>
            <a:picLocks noChangeAspect="1"/>
          </p:cNvPicPr>
          <p:nvPr/>
        </p:nvPicPr>
        <p:blipFill>
          <a:blip r:embed="rId4"/>
          <a:stretch>
            <a:fillRect/>
          </a:stretch>
        </p:blipFill>
        <p:spPr>
          <a:xfrm>
            <a:off x="5318228" y="5785174"/>
            <a:ext cx="444383" cy="440769"/>
          </a:xfrm>
          <a:prstGeom prst="rect">
            <a:avLst/>
          </a:prstGeom>
        </p:spPr>
      </p:pic>
      <p:pic>
        <p:nvPicPr>
          <p:cNvPr id="15" name="Image 14">
            <a:extLst>
              <a:ext uri="{FF2B5EF4-FFF2-40B4-BE49-F238E27FC236}">
                <a16:creationId xmlns:a16="http://schemas.microsoft.com/office/drawing/2014/main" id="{A035BB46-BB00-F34B-A54D-91DC6324620D}"/>
              </a:ext>
            </a:extLst>
          </p:cNvPr>
          <p:cNvPicPr>
            <a:picLocks noChangeAspect="1"/>
          </p:cNvPicPr>
          <p:nvPr/>
        </p:nvPicPr>
        <p:blipFill>
          <a:blip r:embed="rId3"/>
          <a:stretch>
            <a:fillRect/>
          </a:stretch>
        </p:blipFill>
        <p:spPr>
          <a:xfrm>
            <a:off x="8497145" y="206590"/>
            <a:ext cx="612169" cy="612169"/>
          </a:xfrm>
          <a:prstGeom prst="rect">
            <a:avLst/>
          </a:prstGeom>
        </p:spPr>
      </p:pic>
    </p:spTree>
    <p:extLst>
      <p:ext uri="{BB962C8B-B14F-4D97-AF65-F5344CB8AC3E}">
        <p14:creationId xmlns:p14="http://schemas.microsoft.com/office/powerpoint/2010/main" val="1255979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idx="4294967295"/>
          </p:nvPr>
        </p:nvSpPr>
        <p:spPr>
          <a:xfrm>
            <a:off x="286587" y="1776916"/>
            <a:ext cx="8539163" cy="273050"/>
          </a:xfrm>
        </p:spPr>
        <p:txBody>
          <a:bodyPr>
            <a:normAutofit fontScale="90000"/>
          </a:bodyPr>
          <a:lstStyle/>
          <a:p>
            <a:pPr algn="ctr"/>
            <a:r>
              <a:rPr lang="fr-FR" b="1" dirty="0">
                <a:solidFill>
                  <a:schemeClr val="accent6"/>
                </a:solidFill>
              </a:rPr>
              <a:t>Prise en charge multidisciplinaire </a:t>
            </a:r>
            <a:br>
              <a:rPr lang="fr-FR" b="1" dirty="0">
                <a:solidFill>
                  <a:schemeClr val="accent6"/>
                </a:solidFill>
              </a:rPr>
            </a:br>
            <a:r>
              <a:rPr lang="fr-FR" b="1" dirty="0">
                <a:solidFill>
                  <a:schemeClr val="accent6"/>
                </a:solidFill>
              </a:rPr>
              <a:t>des cancers</a:t>
            </a:r>
          </a:p>
        </p:txBody>
      </p:sp>
      <p:sp>
        <p:nvSpPr>
          <p:cNvPr id="17" name="Forme libre 16"/>
          <p:cNvSpPr/>
          <p:nvPr/>
        </p:nvSpPr>
        <p:spPr>
          <a:xfrm>
            <a:off x="2519773" y="2695332"/>
            <a:ext cx="3870200" cy="193608"/>
          </a:xfrm>
          <a:custGeom>
            <a:avLst/>
            <a:gdLst>
              <a:gd name="connsiteX0" fmla="*/ 0 w 5154917"/>
              <a:gd name="connsiteY0" fmla="*/ 67632 h 164367"/>
              <a:gd name="connsiteX1" fmla="*/ 1000125 w 5154917"/>
              <a:gd name="connsiteY1" fmla="*/ 162882 h 164367"/>
              <a:gd name="connsiteX2" fmla="*/ 2800350 w 5154917"/>
              <a:gd name="connsiteY2" fmla="*/ 957 h 164367"/>
              <a:gd name="connsiteX3" fmla="*/ 4800600 w 5154917"/>
              <a:gd name="connsiteY3" fmla="*/ 96207 h 164367"/>
              <a:gd name="connsiteX4" fmla="*/ 5143500 w 5154917"/>
              <a:gd name="connsiteY4" fmla="*/ 105732 h 164367"/>
              <a:gd name="connsiteX0" fmla="*/ 0 w 4983467"/>
              <a:gd name="connsiteY0" fmla="*/ 10482 h 162900"/>
              <a:gd name="connsiteX1" fmla="*/ 828675 w 4983467"/>
              <a:gd name="connsiteY1" fmla="*/ 162882 h 162900"/>
              <a:gd name="connsiteX2" fmla="*/ 2628900 w 4983467"/>
              <a:gd name="connsiteY2" fmla="*/ 957 h 162900"/>
              <a:gd name="connsiteX3" fmla="*/ 4629150 w 4983467"/>
              <a:gd name="connsiteY3" fmla="*/ 96207 h 162900"/>
              <a:gd name="connsiteX4" fmla="*/ 4972050 w 4983467"/>
              <a:gd name="connsiteY4" fmla="*/ 105732 h 162900"/>
              <a:gd name="connsiteX0" fmla="*/ 0 w 4983467"/>
              <a:gd name="connsiteY0" fmla="*/ 10482 h 162923"/>
              <a:gd name="connsiteX1" fmla="*/ 828675 w 4983467"/>
              <a:gd name="connsiteY1" fmla="*/ 162882 h 162923"/>
              <a:gd name="connsiteX2" fmla="*/ 2628900 w 4983467"/>
              <a:gd name="connsiteY2" fmla="*/ 957 h 162923"/>
              <a:gd name="connsiteX3" fmla="*/ 4629150 w 4983467"/>
              <a:gd name="connsiteY3" fmla="*/ 96207 h 162923"/>
              <a:gd name="connsiteX4" fmla="*/ 4972050 w 4983467"/>
              <a:gd name="connsiteY4" fmla="*/ 105732 h 162923"/>
              <a:gd name="connsiteX0" fmla="*/ 0 w 4972050"/>
              <a:gd name="connsiteY0" fmla="*/ 0 h 152459"/>
              <a:gd name="connsiteX1" fmla="*/ 828675 w 4972050"/>
              <a:gd name="connsiteY1" fmla="*/ 152400 h 152459"/>
              <a:gd name="connsiteX2" fmla="*/ 2876550 w 4972050"/>
              <a:gd name="connsiteY2" fmla="*/ 19050 h 152459"/>
              <a:gd name="connsiteX3" fmla="*/ 4629150 w 4972050"/>
              <a:gd name="connsiteY3" fmla="*/ 85725 h 152459"/>
              <a:gd name="connsiteX4" fmla="*/ 4972050 w 4972050"/>
              <a:gd name="connsiteY4" fmla="*/ 95250 h 152459"/>
              <a:gd name="connsiteX0" fmla="*/ 0 w 5314950"/>
              <a:gd name="connsiteY0" fmla="*/ 0 h 617991"/>
              <a:gd name="connsiteX1" fmla="*/ 1171575 w 5314950"/>
              <a:gd name="connsiteY1" fmla="*/ 600075 h 617991"/>
              <a:gd name="connsiteX2" fmla="*/ 3219450 w 5314950"/>
              <a:gd name="connsiteY2" fmla="*/ 466725 h 617991"/>
              <a:gd name="connsiteX3" fmla="*/ 4972050 w 5314950"/>
              <a:gd name="connsiteY3" fmla="*/ 533400 h 617991"/>
              <a:gd name="connsiteX4" fmla="*/ 5314950 w 5314950"/>
              <a:gd name="connsiteY4" fmla="*/ 542925 h 617991"/>
              <a:gd name="connsiteX0" fmla="*/ 0 w 5314950"/>
              <a:gd name="connsiteY0" fmla="*/ 0 h 617991"/>
              <a:gd name="connsiteX1" fmla="*/ 1171575 w 5314950"/>
              <a:gd name="connsiteY1" fmla="*/ 600075 h 617991"/>
              <a:gd name="connsiteX2" fmla="*/ 3219450 w 5314950"/>
              <a:gd name="connsiteY2" fmla="*/ 466725 h 617991"/>
              <a:gd name="connsiteX3" fmla="*/ 4972050 w 5314950"/>
              <a:gd name="connsiteY3" fmla="*/ 533400 h 617991"/>
              <a:gd name="connsiteX4" fmla="*/ 5314950 w 5314950"/>
              <a:gd name="connsiteY4" fmla="*/ 542925 h 617991"/>
              <a:gd name="connsiteX0" fmla="*/ 0 w 5495925"/>
              <a:gd name="connsiteY0" fmla="*/ 0 h 668367"/>
              <a:gd name="connsiteX1" fmla="*/ 1352550 w 5495925"/>
              <a:gd name="connsiteY1" fmla="*/ 647700 h 668367"/>
              <a:gd name="connsiteX2" fmla="*/ 3400425 w 5495925"/>
              <a:gd name="connsiteY2" fmla="*/ 514350 h 668367"/>
              <a:gd name="connsiteX3" fmla="*/ 5153025 w 5495925"/>
              <a:gd name="connsiteY3" fmla="*/ 581025 h 668367"/>
              <a:gd name="connsiteX4" fmla="*/ 5495925 w 5495925"/>
              <a:gd name="connsiteY4" fmla="*/ 590550 h 668367"/>
              <a:gd name="connsiteX0" fmla="*/ 0 w 5495925"/>
              <a:gd name="connsiteY0" fmla="*/ 0 h 668367"/>
              <a:gd name="connsiteX1" fmla="*/ 1352550 w 5495925"/>
              <a:gd name="connsiteY1" fmla="*/ 647700 h 668367"/>
              <a:gd name="connsiteX2" fmla="*/ 3400425 w 5495925"/>
              <a:gd name="connsiteY2" fmla="*/ 514350 h 668367"/>
              <a:gd name="connsiteX3" fmla="*/ 5153025 w 5495925"/>
              <a:gd name="connsiteY3" fmla="*/ 581025 h 668367"/>
              <a:gd name="connsiteX4" fmla="*/ 5495925 w 5495925"/>
              <a:gd name="connsiteY4" fmla="*/ 590550 h 668367"/>
              <a:gd name="connsiteX0" fmla="*/ 0 w 5800725"/>
              <a:gd name="connsiteY0" fmla="*/ 0 h 638131"/>
              <a:gd name="connsiteX1" fmla="*/ 1657350 w 5800725"/>
              <a:gd name="connsiteY1" fmla="*/ 619125 h 638131"/>
              <a:gd name="connsiteX2" fmla="*/ 3705225 w 5800725"/>
              <a:gd name="connsiteY2" fmla="*/ 485775 h 638131"/>
              <a:gd name="connsiteX3" fmla="*/ 5457825 w 5800725"/>
              <a:gd name="connsiteY3" fmla="*/ 552450 h 638131"/>
              <a:gd name="connsiteX4" fmla="*/ 5800725 w 5800725"/>
              <a:gd name="connsiteY4" fmla="*/ 561975 h 638131"/>
              <a:gd name="connsiteX0" fmla="*/ 0 w 5800725"/>
              <a:gd name="connsiteY0" fmla="*/ 0 h 638131"/>
              <a:gd name="connsiteX1" fmla="*/ 1657350 w 5800725"/>
              <a:gd name="connsiteY1" fmla="*/ 619125 h 638131"/>
              <a:gd name="connsiteX2" fmla="*/ 3705225 w 5800725"/>
              <a:gd name="connsiteY2" fmla="*/ 485775 h 638131"/>
              <a:gd name="connsiteX3" fmla="*/ 5457825 w 5800725"/>
              <a:gd name="connsiteY3" fmla="*/ 552450 h 638131"/>
              <a:gd name="connsiteX4" fmla="*/ 5800725 w 5800725"/>
              <a:gd name="connsiteY4" fmla="*/ 561975 h 638131"/>
              <a:gd name="connsiteX0" fmla="*/ 185340 w 5986065"/>
              <a:gd name="connsiteY0" fmla="*/ 0 h 623529"/>
              <a:gd name="connsiteX1" fmla="*/ 103461 w 5986065"/>
              <a:gd name="connsiteY1" fmla="*/ 292655 h 623529"/>
              <a:gd name="connsiteX2" fmla="*/ 1842690 w 5986065"/>
              <a:gd name="connsiteY2" fmla="*/ 619125 h 623529"/>
              <a:gd name="connsiteX3" fmla="*/ 3890565 w 5986065"/>
              <a:gd name="connsiteY3" fmla="*/ 485775 h 623529"/>
              <a:gd name="connsiteX4" fmla="*/ 5643165 w 5986065"/>
              <a:gd name="connsiteY4" fmla="*/ 552450 h 623529"/>
              <a:gd name="connsiteX5" fmla="*/ 5986065 w 5986065"/>
              <a:gd name="connsiteY5" fmla="*/ 561975 h 623529"/>
              <a:gd name="connsiteX0" fmla="*/ 0 w 6372225"/>
              <a:gd name="connsiteY0" fmla="*/ 197013 h 353817"/>
              <a:gd name="connsiteX1" fmla="*/ 489621 w 6372225"/>
              <a:gd name="connsiteY1" fmla="*/ 22943 h 353817"/>
              <a:gd name="connsiteX2" fmla="*/ 2228850 w 6372225"/>
              <a:gd name="connsiteY2" fmla="*/ 349413 h 353817"/>
              <a:gd name="connsiteX3" fmla="*/ 4276725 w 6372225"/>
              <a:gd name="connsiteY3" fmla="*/ 216063 h 353817"/>
              <a:gd name="connsiteX4" fmla="*/ 6029325 w 6372225"/>
              <a:gd name="connsiteY4" fmla="*/ 282738 h 353817"/>
              <a:gd name="connsiteX5" fmla="*/ 6372225 w 6372225"/>
              <a:gd name="connsiteY5" fmla="*/ 292263 h 353817"/>
              <a:gd name="connsiteX0" fmla="*/ 0 w 6372225"/>
              <a:gd name="connsiteY0" fmla="*/ 110358 h 264091"/>
              <a:gd name="connsiteX1" fmla="*/ 1051596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6372225"/>
              <a:gd name="connsiteY0" fmla="*/ 110358 h 264091"/>
              <a:gd name="connsiteX1" fmla="*/ 1051596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6372225"/>
              <a:gd name="connsiteY0" fmla="*/ 110358 h 264091"/>
              <a:gd name="connsiteX1" fmla="*/ 1061121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5743575"/>
              <a:gd name="connsiteY0" fmla="*/ 54828 h 275236"/>
              <a:gd name="connsiteX1" fmla="*/ 432471 w 5743575"/>
              <a:gd name="connsiteY1" fmla="*/ 42683 h 275236"/>
              <a:gd name="connsiteX2" fmla="*/ 1600200 w 5743575"/>
              <a:gd name="connsiteY2" fmla="*/ 273903 h 275236"/>
              <a:gd name="connsiteX3" fmla="*/ 3648075 w 5743575"/>
              <a:gd name="connsiteY3" fmla="*/ 140553 h 275236"/>
              <a:gd name="connsiteX4" fmla="*/ 5400675 w 5743575"/>
              <a:gd name="connsiteY4" fmla="*/ 207228 h 275236"/>
              <a:gd name="connsiteX5" fmla="*/ 5743575 w 5743575"/>
              <a:gd name="connsiteY5" fmla="*/ 216753 h 275236"/>
              <a:gd name="connsiteX0" fmla="*/ 704361 w 5362086"/>
              <a:gd name="connsiteY0" fmla="*/ 0 h 1430083"/>
              <a:gd name="connsiteX1" fmla="*/ 50982 w 5362086"/>
              <a:gd name="connsiteY1" fmla="*/ 1197530 h 1430083"/>
              <a:gd name="connsiteX2" fmla="*/ 1218711 w 5362086"/>
              <a:gd name="connsiteY2" fmla="*/ 1428750 h 1430083"/>
              <a:gd name="connsiteX3" fmla="*/ 3266586 w 5362086"/>
              <a:gd name="connsiteY3" fmla="*/ 1295400 h 1430083"/>
              <a:gd name="connsiteX4" fmla="*/ 5019186 w 5362086"/>
              <a:gd name="connsiteY4" fmla="*/ 1362075 h 1430083"/>
              <a:gd name="connsiteX5" fmla="*/ 5362086 w 5362086"/>
              <a:gd name="connsiteY5" fmla="*/ 1371600 h 1430083"/>
              <a:gd name="connsiteX0" fmla="*/ 877921 w 5535646"/>
              <a:gd name="connsiteY0" fmla="*/ 0 h 1430083"/>
              <a:gd name="connsiteX1" fmla="*/ 224542 w 5535646"/>
              <a:gd name="connsiteY1" fmla="*/ 1197530 h 1430083"/>
              <a:gd name="connsiteX2" fmla="*/ 1392271 w 5535646"/>
              <a:gd name="connsiteY2" fmla="*/ 1428750 h 1430083"/>
              <a:gd name="connsiteX3" fmla="*/ 3440146 w 5535646"/>
              <a:gd name="connsiteY3" fmla="*/ 1295400 h 1430083"/>
              <a:gd name="connsiteX4" fmla="*/ 5192746 w 5535646"/>
              <a:gd name="connsiteY4" fmla="*/ 1362075 h 1430083"/>
              <a:gd name="connsiteX5" fmla="*/ 5535646 w 5535646"/>
              <a:gd name="connsiteY5" fmla="*/ 1371600 h 1430083"/>
              <a:gd name="connsiteX0" fmla="*/ 877921 w 5535646"/>
              <a:gd name="connsiteY0" fmla="*/ 0 h 1477896"/>
              <a:gd name="connsiteX1" fmla="*/ 224542 w 5535646"/>
              <a:gd name="connsiteY1" fmla="*/ 1197530 h 1477896"/>
              <a:gd name="connsiteX2" fmla="*/ 1392271 w 5535646"/>
              <a:gd name="connsiteY2" fmla="*/ 1428750 h 1477896"/>
              <a:gd name="connsiteX3" fmla="*/ 3440146 w 5535646"/>
              <a:gd name="connsiteY3" fmla="*/ 1295400 h 1477896"/>
              <a:gd name="connsiteX4" fmla="*/ 5192746 w 5535646"/>
              <a:gd name="connsiteY4" fmla="*/ 1362075 h 1477896"/>
              <a:gd name="connsiteX5" fmla="*/ 5535646 w 5535646"/>
              <a:gd name="connsiteY5" fmla="*/ 1371600 h 1477896"/>
              <a:gd name="connsiteX0" fmla="*/ 0 w 5311104"/>
              <a:gd name="connsiteY0" fmla="*/ 0 h 280366"/>
              <a:gd name="connsiteX1" fmla="*/ 1167729 w 5311104"/>
              <a:gd name="connsiteY1" fmla="*/ 231220 h 280366"/>
              <a:gd name="connsiteX2" fmla="*/ 3215604 w 5311104"/>
              <a:gd name="connsiteY2" fmla="*/ 97870 h 280366"/>
              <a:gd name="connsiteX3" fmla="*/ 4968204 w 5311104"/>
              <a:gd name="connsiteY3" fmla="*/ 164545 h 280366"/>
              <a:gd name="connsiteX4" fmla="*/ 5311104 w 5311104"/>
              <a:gd name="connsiteY4" fmla="*/ 174070 h 280366"/>
              <a:gd name="connsiteX0" fmla="*/ 0 w 5482554"/>
              <a:gd name="connsiteY0" fmla="*/ 0 h 340771"/>
              <a:gd name="connsiteX1" fmla="*/ 1339179 w 5482554"/>
              <a:gd name="connsiteY1" fmla="*/ 335995 h 340771"/>
              <a:gd name="connsiteX2" fmla="*/ 3387054 w 5482554"/>
              <a:gd name="connsiteY2" fmla="*/ 202645 h 340771"/>
              <a:gd name="connsiteX3" fmla="*/ 5139654 w 5482554"/>
              <a:gd name="connsiteY3" fmla="*/ 269320 h 340771"/>
              <a:gd name="connsiteX4" fmla="*/ 5482554 w 5482554"/>
              <a:gd name="connsiteY4" fmla="*/ 278845 h 340771"/>
              <a:gd name="connsiteX0" fmla="*/ 0 w 5482554"/>
              <a:gd name="connsiteY0" fmla="*/ 0 h 340771"/>
              <a:gd name="connsiteX1" fmla="*/ 1339179 w 5482554"/>
              <a:gd name="connsiteY1" fmla="*/ 335995 h 340771"/>
              <a:gd name="connsiteX2" fmla="*/ 3387054 w 5482554"/>
              <a:gd name="connsiteY2" fmla="*/ 202645 h 340771"/>
              <a:gd name="connsiteX3" fmla="*/ 5139654 w 5482554"/>
              <a:gd name="connsiteY3" fmla="*/ 269320 h 340771"/>
              <a:gd name="connsiteX4" fmla="*/ 5482554 w 5482554"/>
              <a:gd name="connsiteY4" fmla="*/ 278845 h 340771"/>
              <a:gd name="connsiteX0" fmla="*/ 0 w 5501604"/>
              <a:gd name="connsiteY0" fmla="*/ 0 h 157447"/>
              <a:gd name="connsiteX1" fmla="*/ 1358229 w 5501604"/>
              <a:gd name="connsiteY1" fmla="*/ 155020 h 157447"/>
              <a:gd name="connsiteX2" fmla="*/ 3406104 w 5501604"/>
              <a:gd name="connsiteY2" fmla="*/ 21670 h 157447"/>
              <a:gd name="connsiteX3" fmla="*/ 5158704 w 5501604"/>
              <a:gd name="connsiteY3" fmla="*/ 88345 h 157447"/>
              <a:gd name="connsiteX4" fmla="*/ 5501604 w 5501604"/>
              <a:gd name="connsiteY4" fmla="*/ 97870 h 157447"/>
              <a:gd name="connsiteX0" fmla="*/ 0 w 5501604"/>
              <a:gd name="connsiteY0" fmla="*/ 16098 h 171194"/>
              <a:gd name="connsiteX1" fmla="*/ 1358229 w 5501604"/>
              <a:gd name="connsiteY1" fmla="*/ 171118 h 171194"/>
              <a:gd name="connsiteX2" fmla="*/ 3406104 w 5501604"/>
              <a:gd name="connsiteY2" fmla="*/ 37768 h 171194"/>
              <a:gd name="connsiteX3" fmla="*/ 5158704 w 5501604"/>
              <a:gd name="connsiteY3" fmla="*/ 104443 h 171194"/>
              <a:gd name="connsiteX4" fmla="*/ 5501604 w 5501604"/>
              <a:gd name="connsiteY4" fmla="*/ 113968 h 171194"/>
              <a:gd name="connsiteX0" fmla="*/ 0 w 5501604"/>
              <a:gd name="connsiteY0" fmla="*/ 12680 h 243951"/>
              <a:gd name="connsiteX1" fmla="*/ 1853529 w 5501604"/>
              <a:gd name="connsiteY1" fmla="*/ 243900 h 243951"/>
              <a:gd name="connsiteX2" fmla="*/ 3406104 w 5501604"/>
              <a:gd name="connsiteY2" fmla="*/ 34350 h 243951"/>
              <a:gd name="connsiteX3" fmla="*/ 5158704 w 5501604"/>
              <a:gd name="connsiteY3" fmla="*/ 101025 h 243951"/>
              <a:gd name="connsiteX4" fmla="*/ 5501604 w 5501604"/>
              <a:gd name="connsiteY4" fmla="*/ 110550 h 243951"/>
              <a:gd name="connsiteX0" fmla="*/ 0 w 5501604"/>
              <a:gd name="connsiteY0" fmla="*/ 12680 h 243951"/>
              <a:gd name="connsiteX1" fmla="*/ 1853529 w 5501604"/>
              <a:gd name="connsiteY1" fmla="*/ 243900 h 243951"/>
              <a:gd name="connsiteX2" fmla="*/ 3406104 w 5501604"/>
              <a:gd name="connsiteY2" fmla="*/ 34350 h 243951"/>
              <a:gd name="connsiteX3" fmla="*/ 5158704 w 5501604"/>
              <a:gd name="connsiteY3" fmla="*/ 101025 h 243951"/>
              <a:gd name="connsiteX4" fmla="*/ 5501604 w 5501604"/>
              <a:gd name="connsiteY4" fmla="*/ 110550 h 243951"/>
              <a:gd name="connsiteX0" fmla="*/ 0 w 5501604"/>
              <a:gd name="connsiteY0" fmla="*/ 12680 h 243954"/>
              <a:gd name="connsiteX1" fmla="*/ 1853529 w 5501604"/>
              <a:gd name="connsiteY1" fmla="*/ 243900 h 243954"/>
              <a:gd name="connsiteX2" fmla="*/ 3406104 w 5501604"/>
              <a:gd name="connsiteY2" fmla="*/ 34350 h 243954"/>
              <a:gd name="connsiteX3" fmla="*/ 5158704 w 5501604"/>
              <a:gd name="connsiteY3" fmla="*/ 101025 h 243954"/>
              <a:gd name="connsiteX4" fmla="*/ 5501604 w 5501604"/>
              <a:gd name="connsiteY4" fmla="*/ 110550 h 243954"/>
              <a:gd name="connsiteX0" fmla="*/ 0 w 5501604"/>
              <a:gd name="connsiteY0" fmla="*/ 12680 h 243952"/>
              <a:gd name="connsiteX1" fmla="*/ 1853529 w 5501604"/>
              <a:gd name="connsiteY1" fmla="*/ 243900 h 243952"/>
              <a:gd name="connsiteX2" fmla="*/ 3406104 w 5501604"/>
              <a:gd name="connsiteY2" fmla="*/ 34350 h 243952"/>
              <a:gd name="connsiteX3" fmla="*/ 5092029 w 5501604"/>
              <a:gd name="connsiteY3" fmla="*/ 62925 h 243952"/>
              <a:gd name="connsiteX4" fmla="*/ 5501604 w 5501604"/>
              <a:gd name="connsiteY4" fmla="*/ 110550 h 243952"/>
              <a:gd name="connsiteX0" fmla="*/ 0 w 5501604"/>
              <a:gd name="connsiteY0" fmla="*/ 12680 h 243952"/>
              <a:gd name="connsiteX1" fmla="*/ 1853529 w 5501604"/>
              <a:gd name="connsiteY1" fmla="*/ 243900 h 243952"/>
              <a:gd name="connsiteX2" fmla="*/ 3406104 w 5501604"/>
              <a:gd name="connsiteY2" fmla="*/ 34350 h 243952"/>
              <a:gd name="connsiteX3" fmla="*/ 5092029 w 5501604"/>
              <a:gd name="connsiteY3" fmla="*/ 62925 h 243952"/>
              <a:gd name="connsiteX4" fmla="*/ 5501604 w 5501604"/>
              <a:gd name="connsiteY4" fmla="*/ 110550 h 243952"/>
              <a:gd name="connsiteX0" fmla="*/ 0 w 5501604"/>
              <a:gd name="connsiteY0" fmla="*/ 26734 h 258024"/>
              <a:gd name="connsiteX1" fmla="*/ 1853529 w 5501604"/>
              <a:gd name="connsiteY1" fmla="*/ 257954 h 258024"/>
              <a:gd name="connsiteX2" fmla="*/ 3406104 w 5501604"/>
              <a:gd name="connsiteY2" fmla="*/ 48404 h 258024"/>
              <a:gd name="connsiteX3" fmla="*/ 5092029 w 5501604"/>
              <a:gd name="connsiteY3" fmla="*/ 76979 h 258024"/>
              <a:gd name="connsiteX4" fmla="*/ 5501604 w 5501604"/>
              <a:gd name="connsiteY4" fmla="*/ 124604 h 258024"/>
              <a:gd name="connsiteX0" fmla="*/ 0 w 5501604"/>
              <a:gd name="connsiteY0" fmla="*/ 28486 h 259895"/>
              <a:gd name="connsiteX1" fmla="*/ 341337 w 5501604"/>
              <a:gd name="connsiteY1" fmla="*/ 14199 h 259895"/>
              <a:gd name="connsiteX2" fmla="*/ 1853529 w 5501604"/>
              <a:gd name="connsiteY2" fmla="*/ 259706 h 259895"/>
              <a:gd name="connsiteX3" fmla="*/ 3406104 w 5501604"/>
              <a:gd name="connsiteY3" fmla="*/ 50156 h 259895"/>
              <a:gd name="connsiteX4" fmla="*/ 5092029 w 5501604"/>
              <a:gd name="connsiteY4" fmla="*/ 78731 h 259895"/>
              <a:gd name="connsiteX5" fmla="*/ 5501604 w 5501604"/>
              <a:gd name="connsiteY5" fmla="*/ 126356 h 259895"/>
              <a:gd name="connsiteX0" fmla="*/ 0 w 5501604"/>
              <a:gd name="connsiteY0" fmla="*/ 28486 h 259895"/>
              <a:gd name="connsiteX1" fmla="*/ 341337 w 5501604"/>
              <a:gd name="connsiteY1" fmla="*/ 14199 h 259895"/>
              <a:gd name="connsiteX2" fmla="*/ 1853529 w 5501604"/>
              <a:gd name="connsiteY2" fmla="*/ 259706 h 259895"/>
              <a:gd name="connsiteX3" fmla="*/ 3406104 w 5501604"/>
              <a:gd name="connsiteY3" fmla="*/ 50156 h 259895"/>
              <a:gd name="connsiteX4" fmla="*/ 5092029 w 5501604"/>
              <a:gd name="connsiteY4" fmla="*/ 78731 h 259895"/>
              <a:gd name="connsiteX5" fmla="*/ 5501604 w 5501604"/>
              <a:gd name="connsiteY5" fmla="*/ 126356 h 259895"/>
              <a:gd name="connsiteX0" fmla="*/ 0 w 5160267"/>
              <a:gd name="connsiteY0" fmla="*/ 12448 h 258144"/>
              <a:gd name="connsiteX1" fmla="*/ 1512192 w 5160267"/>
              <a:gd name="connsiteY1" fmla="*/ 257955 h 258144"/>
              <a:gd name="connsiteX2" fmla="*/ 3064767 w 5160267"/>
              <a:gd name="connsiteY2" fmla="*/ 48405 h 258144"/>
              <a:gd name="connsiteX3" fmla="*/ 4750692 w 5160267"/>
              <a:gd name="connsiteY3" fmla="*/ 76980 h 258144"/>
              <a:gd name="connsiteX4" fmla="*/ 5160267 w 5160267"/>
              <a:gd name="connsiteY4" fmla="*/ 124605 h 25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0267" h="258144">
                <a:moveTo>
                  <a:pt x="0" y="12448"/>
                </a:moveTo>
                <a:cubicBezTo>
                  <a:pt x="637533" y="46222"/>
                  <a:pt x="1001398" y="251962"/>
                  <a:pt x="1512192" y="257955"/>
                </a:cubicBezTo>
                <a:cubicBezTo>
                  <a:pt x="2022986" y="263948"/>
                  <a:pt x="2448817" y="126193"/>
                  <a:pt x="3064767" y="48405"/>
                </a:cubicBezTo>
                <a:cubicBezTo>
                  <a:pt x="3680717" y="-29383"/>
                  <a:pt x="4074417" y="-8745"/>
                  <a:pt x="4750692" y="76980"/>
                </a:cubicBezTo>
                <a:lnTo>
                  <a:pt x="5160267" y="124605"/>
                </a:lnTo>
              </a:path>
            </a:pathLst>
          </a:custGeom>
          <a:noFill/>
          <a:ln w="2540">
            <a:solidFill>
              <a:srgbClr val="078F9D"/>
            </a:solidFill>
          </a:ln>
          <a:effectLst>
            <a:glow>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solidFill>
                <a:srgbClr val="25A79B"/>
              </a:solidFill>
            </a:endParaRPr>
          </a:p>
        </p:txBody>
      </p:sp>
      <p:sp>
        <p:nvSpPr>
          <p:cNvPr id="7" name="Forme libre 6"/>
          <p:cNvSpPr/>
          <p:nvPr/>
        </p:nvSpPr>
        <p:spPr>
          <a:xfrm rot="-10860000">
            <a:off x="2576422" y="2749372"/>
            <a:ext cx="3959495" cy="99438"/>
          </a:xfrm>
          <a:custGeom>
            <a:avLst/>
            <a:gdLst>
              <a:gd name="connsiteX0" fmla="*/ 0 w 5154917"/>
              <a:gd name="connsiteY0" fmla="*/ 67632 h 164367"/>
              <a:gd name="connsiteX1" fmla="*/ 1000125 w 5154917"/>
              <a:gd name="connsiteY1" fmla="*/ 162882 h 164367"/>
              <a:gd name="connsiteX2" fmla="*/ 2800350 w 5154917"/>
              <a:gd name="connsiteY2" fmla="*/ 957 h 164367"/>
              <a:gd name="connsiteX3" fmla="*/ 4800600 w 5154917"/>
              <a:gd name="connsiteY3" fmla="*/ 96207 h 164367"/>
              <a:gd name="connsiteX4" fmla="*/ 5143500 w 5154917"/>
              <a:gd name="connsiteY4" fmla="*/ 105732 h 164367"/>
              <a:gd name="connsiteX0" fmla="*/ 0 w 4983467"/>
              <a:gd name="connsiteY0" fmla="*/ 10482 h 162900"/>
              <a:gd name="connsiteX1" fmla="*/ 828675 w 4983467"/>
              <a:gd name="connsiteY1" fmla="*/ 162882 h 162900"/>
              <a:gd name="connsiteX2" fmla="*/ 2628900 w 4983467"/>
              <a:gd name="connsiteY2" fmla="*/ 957 h 162900"/>
              <a:gd name="connsiteX3" fmla="*/ 4629150 w 4983467"/>
              <a:gd name="connsiteY3" fmla="*/ 96207 h 162900"/>
              <a:gd name="connsiteX4" fmla="*/ 4972050 w 4983467"/>
              <a:gd name="connsiteY4" fmla="*/ 105732 h 162900"/>
              <a:gd name="connsiteX0" fmla="*/ 0 w 4983467"/>
              <a:gd name="connsiteY0" fmla="*/ 10482 h 162923"/>
              <a:gd name="connsiteX1" fmla="*/ 828675 w 4983467"/>
              <a:gd name="connsiteY1" fmla="*/ 162882 h 162923"/>
              <a:gd name="connsiteX2" fmla="*/ 2628900 w 4983467"/>
              <a:gd name="connsiteY2" fmla="*/ 957 h 162923"/>
              <a:gd name="connsiteX3" fmla="*/ 4629150 w 4983467"/>
              <a:gd name="connsiteY3" fmla="*/ 96207 h 162923"/>
              <a:gd name="connsiteX4" fmla="*/ 4972050 w 4983467"/>
              <a:gd name="connsiteY4" fmla="*/ 105732 h 162923"/>
              <a:gd name="connsiteX0" fmla="*/ 0 w 4972050"/>
              <a:gd name="connsiteY0" fmla="*/ 0 h 152459"/>
              <a:gd name="connsiteX1" fmla="*/ 828675 w 4972050"/>
              <a:gd name="connsiteY1" fmla="*/ 152400 h 152459"/>
              <a:gd name="connsiteX2" fmla="*/ 2876550 w 4972050"/>
              <a:gd name="connsiteY2" fmla="*/ 19050 h 152459"/>
              <a:gd name="connsiteX3" fmla="*/ 4629150 w 4972050"/>
              <a:gd name="connsiteY3" fmla="*/ 85725 h 152459"/>
              <a:gd name="connsiteX4" fmla="*/ 4972050 w 4972050"/>
              <a:gd name="connsiteY4" fmla="*/ 95250 h 152459"/>
              <a:gd name="connsiteX0" fmla="*/ 0 w 5195794"/>
              <a:gd name="connsiteY0" fmla="*/ 0 h 375423"/>
              <a:gd name="connsiteX1" fmla="*/ 828675 w 5195794"/>
              <a:gd name="connsiteY1" fmla="*/ 152400 h 375423"/>
              <a:gd name="connsiteX2" fmla="*/ 2876550 w 5195794"/>
              <a:gd name="connsiteY2" fmla="*/ 19050 h 375423"/>
              <a:gd name="connsiteX3" fmla="*/ 4629150 w 5195794"/>
              <a:gd name="connsiteY3" fmla="*/ 85725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629150 w 5195794"/>
              <a:gd name="connsiteY3" fmla="*/ 85725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970954 w 5195794"/>
              <a:gd name="connsiteY2" fmla="*/ 6833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970954 w 5195794"/>
              <a:gd name="connsiteY2" fmla="*/ 68330 h 375423"/>
              <a:gd name="connsiteX3" fmla="*/ 4382202 w 5195794"/>
              <a:gd name="connsiteY3" fmla="*/ 43309 h 375423"/>
              <a:gd name="connsiteX4" fmla="*/ 5195794 w 5195794"/>
              <a:gd name="connsiteY4" fmla="*/ 375423 h 375423"/>
              <a:gd name="connsiteX0" fmla="*/ 0 w 5195794"/>
              <a:gd name="connsiteY0" fmla="*/ 4143 h 379566"/>
              <a:gd name="connsiteX1" fmla="*/ 828675 w 5195794"/>
              <a:gd name="connsiteY1" fmla="*/ 156543 h 379566"/>
              <a:gd name="connsiteX2" fmla="*/ 2970954 w 5195794"/>
              <a:gd name="connsiteY2" fmla="*/ 72473 h 379566"/>
              <a:gd name="connsiteX3" fmla="*/ 4392556 w 5195794"/>
              <a:gd name="connsiteY3" fmla="*/ 0 h 379566"/>
              <a:gd name="connsiteX4" fmla="*/ 5195794 w 5195794"/>
              <a:gd name="connsiteY4" fmla="*/ 379566 h 379566"/>
              <a:gd name="connsiteX0" fmla="*/ 0 w 5195794"/>
              <a:gd name="connsiteY0" fmla="*/ 18905 h 394328"/>
              <a:gd name="connsiteX1" fmla="*/ 828675 w 5195794"/>
              <a:gd name="connsiteY1" fmla="*/ 171305 h 394328"/>
              <a:gd name="connsiteX2" fmla="*/ 2970954 w 5195794"/>
              <a:gd name="connsiteY2" fmla="*/ 87235 h 394328"/>
              <a:gd name="connsiteX3" fmla="*/ 4392556 w 5195794"/>
              <a:gd name="connsiteY3" fmla="*/ 14762 h 394328"/>
              <a:gd name="connsiteX4" fmla="*/ 5195794 w 5195794"/>
              <a:gd name="connsiteY4" fmla="*/ 394328 h 394328"/>
              <a:gd name="connsiteX0" fmla="*/ 0 w 5195794"/>
              <a:gd name="connsiteY0" fmla="*/ 18905 h 394328"/>
              <a:gd name="connsiteX1" fmla="*/ 828675 w 5195794"/>
              <a:gd name="connsiteY1" fmla="*/ 171305 h 394328"/>
              <a:gd name="connsiteX2" fmla="*/ 2970954 w 5195794"/>
              <a:gd name="connsiteY2" fmla="*/ 87235 h 394328"/>
              <a:gd name="connsiteX3" fmla="*/ 4392556 w 5195794"/>
              <a:gd name="connsiteY3" fmla="*/ 14762 h 394328"/>
              <a:gd name="connsiteX4" fmla="*/ 5195794 w 5195794"/>
              <a:gd name="connsiteY4" fmla="*/ 394328 h 394328"/>
              <a:gd name="connsiteX0" fmla="*/ 0 w 5195794"/>
              <a:gd name="connsiteY0" fmla="*/ 56473 h 431896"/>
              <a:gd name="connsiteX1" fmla="*/ 828675 w 5195794"/>
              <a:gd name="connsiteY1" fmla="*/ 208873 h 431896"/>
              <a:gd name="connsiteX2" fmla="*/ 2970954 w 5195794"/>
              <a:gd name="connsiteY2" fmla="*/ 124803 h 431896"/>
              <a:gd name="connsiteX3" fmla="*/ 4392556 w 5195794"/>
              <a:gd name="connsiteY3" fmla="*/ 52330 h 431896"/>
              <a:gd name="connsiteX4" fmla="*/ 5195794 w 5195794"/>
              <a:gd name="connsiteY4" fmla="*/ 431896 h 431896"/>
              <a:gd name="connsiteX0" fmla="*/ 0 w 5195794"/>
              <a:gd name="connsiteY0" fmla="*/ 58153 h 433576"/>
              <a:gd name="connsiteX1" fmla="*/ 1018315 w 5195794"/>
              <a:gd name="connsiteY1" fmla="*/ 261496 h 433576"/>
              <a:gd name="connsiteX2" fmla="*/ 2970954 w 5195794"/>
              <a:gd name="connsiteY2" fmla="*/ 126483 h 433576"/>
              <a:gd name="connsiteX3" fmla="*/ 4392556 w 5195794"/>
              <a:gd name="connsiteY3" fmla="*/ 54010 h 433576"/>
              <a:gd name="connsiteX4" fmla="*/ 5195794 w 5195794"/>
              <a:gd name="connsiteY4" fmla="*/ 433576 h 433576"/>
              <a:gd name="connsiteX0" fmla="*/ 0 w 5195794"/>
              <a:gd name="connsiteY0" fmla="*/ 58153 h 433576"/>
              <a:gd name="connsiteX1" fmla="*/ 1018315 w 5195794"/>
              <a:gd name="connsiteY1" fmla="*/ 261496 h 433576"/>
              <a:gd name="connsiteX2" fmla="*/ 2970954 w 5195794"/>
              <a:gd name="connsiteY2" fmla="*/ 126483 h 433576"/>
              <a:gd name="connsiteX3" fmla="*/ 4392556 w 5195794"/>
              <a:gd name="connsiteY3" fmla="*/ 54010 h 433576"/>
              <a:gd name="connsiteX4" fmla="*/ 5195794 w 5195794"/>
              <a:gd name="connsiteY4" fmla="*/ 433576 h 433576"/>
              <a:gd name="connsiteX0" fmla="*/ 0 w 5195794"/>
              <a:gd name="connsiteY0" fmla="*/ 55412 h 430835"/>
              <a:gd name="connsiteX1" fmla="*/ 1077285 w 5195794"/>
              <a:gd name="connsiteY1" fmla="*/ 154993 h 430835"/>
              <a:gd name="connsiteX2" fmla="*/ 2970954 w 5195794"/>
              <a:gd name="connsiteY2" fmla="*/ 123742 h 430835"/>
              <a:gd name="connsiteX3" fmla="*/ 4392556 w 5195794"/>
              <a:gd name="connsiteY3" fmla="*/ 51269 h 430835"/>
              <a:gd name="connsiteX4" fmla="*/ 5195794 w 5195794"/>
              <a:gd name="connsiteY4" fmla="*/ 430835 h 430835"/>
              <a:gd name="connsiteX0" fmla="*/ 0 w 5195794"/>
              <a:gd name="connsiteY0" fmla="*/ 55412 h 430835"/>
              <a:gd name="connsiteX1" fmla="*/ 1077285 w 5195794"/>
              <a:gd name="connsiteY1" fmla="*/ 154993 h 430835"/>
              <a:gd name="connsiteX2" fmla="*/ 2970954 w 5195794"/>
              <a:gd name="connsiteY2" fmla="*/ 123742 h 430835"/>
              <a:gd name="connsiteX3" fmla="*/ 4392556 w 5195794"/>
              <a:gd name="connsiteY3" fmla="*/ 51269 h 430835"/>
              <a:gd name="connsiteX4" fmla="*/ 5195794 w 5195794"/>
              <a:gd name="connsiteY4" fmla="*/ 430835 h 430835"/>
              <a:gd name="connsiteX0" fmla="*/ 0 w 5195794"/>
              <a:gd name="connsiteY0" fmla="*/ 47289 h 422712"/>
              <a:gd name="connsiteX1" fmla="*/ 1077285 w 5195794"/>
              <a:gd name="connsiteY1" fmla="*/ 146870 h 422712"/>
              <a:gd name="connsiteX2" fmla="*/ 2941386 w 5195794"/>
              <a:gd name="connsiteY2" fmla="*/ 172262 h 422712"/>
              <a:gd name="connsiteX3" fmla="*/ 4392556 w 5195794"/>
              <a:gd name="connsiteY3" fmla="*/ 43146 h 422712"/>
              <a:gd name="connsiteX4" fmla="*/ 5195794 w 5195794"/>
              <a:gd name="connsiteY4" fmla="*/ 422712 h 422712"/>
              <a:gd name="connsiteX0" fmla="*/ 0 w 5195794"/>
              <a:gd name="connsiteY0" fmla="*/ 37848 h 413271"/>
              <a:gd name="connsiteX1" fmla="*/ 1077285 w 5195794"/>
              <a:gd name="connsiteY1" fmla="*/ 137429 h 413271"/>
              <a:gd name="connsiteX2" fmla="*/ 2941386 w 5195794"/>
              <a:gd name="connsiteY2" fmla="*/ 162821 h 413271"/>
              <a:gd name="connsiteX3" fmla="*/ 4392556 w 5195794"/>
              <a:gd name="connsiteY3" fmla="*/ 33705 h 413271"/>
              <a:gd name="connsiteX4" fmla="*/ 5195794 w 5195794"/>
              <a:gd name="connsiteY4" fmla="*/ 413271 h 413271"/>
              <a:gd name="connsiteX0" fmla="*/ 0 w 5195794"/>
              <a:gd name="connsiteY0" fmla="*/ 45900 h 421323"/>
              <a:gd name="connsiteX1" fmla="*/ 1011950 w 5195794"/>
              <a:gd name="connsiteY1" fmla="*/ 68129 h 421323"/>
              <a:gd name="connsiteX2" fmla="*/ 2941386 w 5195794"/>
              <a:gd name="connsiteY2" fmla="*/ 170873 h 421323"/>
              <a:gd name="connsiteX3" fmla="*/ 4392556 w 5195794"/>
              <a:gd name="connsiteY3" fmla="*/ 41757 h 421323"/>
              <a:gd name="connsiteX4" fmla="*/ 5195794 w 5195794"/>
              <a:gd name="connsiteY4" fmla="*/ 421323 h 421323"/>
              <a:gd name="connsiteX0" fmla="*/ 0 w 5673966"/>
              <a:gd name="connsiteY0" fmla="*/ 151871 h 421323"/>
              <a:gd name="connsiteX1" fmla="*/ 1490122 w 5673966"/>
              <a:gd name="connsiteY1" fmla="*/ 68129 h 421323"/>
              <a:gd name="connsiteX2" fmla="*/ 3419558 w 5673966"/>
              <a:gd name="connsiteY2" fmla="*/ 170873 h 421323"/>
              <a:gd name="connsiteX3" fmla="*/ 4870728 w 5673966"/>
              <a:gd name="connsiteY3" fmla="*/ 41757 h 421323"/>
              <a:gd name="connsiteX4" fmla="*/ 5673966 w 5673966"/>
              <a:gd name="connsiteY4" fmla="*/ 421323 h 421323"/>
              <a:gd name="connsiteX0" fmla="*/ 0 w 4870728"/>
              <a:gd name="connsiteY0" fmla="*/ 151871 h 185439"/>
              <a:gd name="connsiteX1" fmla="*/ 1490122 w 4870728"/>
              <a:gd name="connsiteY1" fmla="*/ 68129 h 185439"/>
              <a:gd name="connsiteX2" fmla="*/ 3419558 w 4870728"/>
              <a:gd name="connsiteY2" fmla="*/ 170873 h 185439"/>
              <a:gd name="connsiteX3" fmla="*/ 4870728 w 4870728"/>
              <a:gd name="connsiteY3" fmla="*/ 41757 h 185439"/>
              <a:gd name="connsiteX0" fmla="*/ 0 w 5279326"/>
              <a:gd name="connsiteY0" fmla="*/ 99016 h 132584"/>
              <a:gd name="connsiteX1" fmla="*/ 1490122 w 5279326"/>
              <a:gd name="connsiteY1" fmla="*/ 15274 h 132584"/>
              <a:gd name="connsiteX2" fmla="*/ 3419558 w 5279326"/>
              <a:gd name="connsiteY2" fmla="*/ 118018 h 132584"/>
              <a:gd name="connsiteX3" fmla="*/ 5279326 w 5279326"/>
              <a:gd name="connsiteY3" fmla="*/ 48429 h 132584"/>
            </a:gdLst>
            <a:ahLst/>
            <a:cxnLst>
              <a:cxn ang="0">
                <a:pos x="connsiteX0" y="connsiteY0"/>
              </a:cxn>
              <a:cxn ang="0">
                <a:pos x="connsiteX1" y="connsiteY1"/>
              </a:cxn>
              <a:cxn ang="0">
                <a:pos x="connsiteX2" y="connsiteY2"/>
              </a:cxn>
              <a:cxn ang="0">
                <a:pos x="connsiteX3" y="connsiteY3"/>
              </a:cxn>
            </a:cxnLst>
            <a:rect l="l" t="t" r="r" b="b"/>
            <a:pathLst>
              <a:path w="5279326" h="132584">
                <a:moveTo>
                  <a:pt x="0" y="99016"/>
                </a:moveTo>
                <a:cubicBezTo>
                  <a:pt x="276225" y="209347"/>
                  <a:pt x="920196" y="12107"/>
                  <a:pt x="1490122" y="15274"/>
                </a:cubicBezTo>
                <a:cubicBezTo>
                  <a:pt x="2060048" y="18441"/>
                  <a:pt x="2788024" y="112492"/>
                  <a:pt x="3419558" y="118018"/>
                </a:cubicBezTo>
                <a:cubicBezTo>
                  <a:pt x="4051092" y="123544"/>
                  <a:pt x="4541625" y="-93969"/>
                  <a:pt x="5279326" y="48429"/>
                </a:cubicBezTo>
              </a:path>
            </a:pathLst>
          </a:custGeom>
          <a:noFill/>
          <a:ln w="12700">
            <a:solidFill>
              <a:schemeClr val="accent6"/>
            </a:solidFill>
          </a:ln>
          <a:effectLst>
            <a:glow>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solidFill>
                <a:srgbClr val="FFC000"/>
              </a:solidFill>
            </a:endParaRPr>
          </a:p>
        </p:txBody>
      </p:sp>
      <p:sp>
        <p:nvSpPr>
          <p:cNvPr id="4" name="Ellipse 3"/>
          <p:cNvSpPr/>
          <p:nvPr/>
        </p:nvSpPr>
        <p:spPr>
          <a:xfrm>
            <a:off x="6537176" y="2684667"/>
            <a:ext cx="96759" cy="96759"/>
          </a:xfrm>
          <a:prstGeom prst="ellipse">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8" name="Ellipse 7"/>
          <p:cNvSpPr/>
          <p:nvPr/>
        </p:nvSpPr>
        <p:spPr>
          <a:xfrm>
            <a:off x="6391774" y="2767901"/>
            <a:ext cx="48380" cy="48380"/>
          </a:xfrm>
          <a:prstGeom prst="ellipse">
            <a:avLst/>
          </a:prstGeom>
          <a:solidFill>
            <a:srgbClr val="078F9D"/>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Tree>
    <p:extLst>
      <p:ext uri="{BB962C8B-B14F-4D97-AF65-F5344CB8AC3E}">
        <p14:creationId xmlns:p14="http://schemas.microsoft.com/office/powerpoint/2010/main" val="5902474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1405800"/>
            <a:ext cx="8263663" cy="4278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marL="0" lvl="0" indent="0">
              <a:spcBef>
                <a:spcPct val="50000"/>
              </a:spcBef>
              <a:buClr>
                <a:schemeClr val="tx1"/>
              </a:buClr>
              <a:defRPr/>
            </a:pPr>
            <a:r>
              <a:rPr lang="fr-FR" sz="3200" dirty="0">
                <a:solidFill>
                  <a:prstClr val="black"/>
                </a:solidFill>
                <a:latin typeface="Calibri" pitchFamily="34" charset="0"/>
                <a:cs typeface="Arial" charset="0"/>
              </a:rPr>
              <a:t>Le traitement d’un cancer peut faire appel à plusieurs </a:t>
            </a:r>
            <a:r>
              <a:rPr lang="fr-FR" sz="3200" dirty="0" err="1">
                <a:solidFill>
                  <a:prstClr val="black"/>
                </a:solidFill>
                <a:latin typeface="Calibri" pitchFamily="34" charset="0"/>
                <a:cs typeface="Arial" charset="0"/>
              </a:rPr>
              <a:t>modalités</a:t>
            </a:r>
            <a:r>
              <a:rPr lang="fr-FR" sz="3200" dirty="0">
                <a:solidFill>
                  <a:prstClr val="black"/>
                </a:solidFill>
                <a:latin typeface="Calibri" pitchFamily="34" charset="0"/>
                <a:cs typeface="Arial" charset="0"/>
              </a:rPr>
              <a:t> </a:t>
            </a:r>
            <a:r>
              <a:rPr lang="fr-FR" sz="3200" dirty="0" err="1">
                <a:solidFill>
                  <a:prstClr val="black"/>
                </a:solidFill>
                <a:latin typeface="Calibri" pitchFamily="34" charset="0"/>
                <a:cs typeface="Arial" charset="0"/>
              </a:rPr>
              <a:t>thérapeutiques</a:t>
            </a:r>
            <a:r>
              <a:rPr lang="fr-FR" sz="3200" dirty="0">
                <a:solidFill>
                  <a:prstClr val="black"/>
                </a:solidFill>
                <a:latin typeface="Calibri" pitchFamily="34" charset="0"/>
                <a:cs typeface="Arial" charset="0"/>
              </a:rPr>
              <a:t>, </a:t>
            </a:r>
            <a:r>
              <a:rPr lang="fr-FR" sz="3200" dirty="0" err="1">
                <a:solidFill>
                  <a:prstClr val="black"/>
                </a:solidFill>
                <a:latin typeface="Calibri" pitchFamily="34" charset="0"/>
                <a:cs typeface="Arial" charset="0"/>
              </a:rPr>
              <a:t>isolément</a:t>
            </a:r>
            <a:r>
              <a:rPr lang="fr-FR" sz="3200" dirty="0">
                <a:solidFill>
                  <a:prstClr val="black"/>
                </a:solidFill>
                <a:latin typeface="Calibri" pitchFamily="34" charset="0"/>
                <a:cs typeface="Arial" charset="0"/>
              </a:rPr>
              <a:t>, </a:t>
            </a:r>
            <a:r>
              <a:rPr lang="fr-FR" sz="3200" dirty="0" err="1">
                <a:solidFill>
                  <a:prstClr val="black"/>
                </a:solidFill>
                <a:latin typeface="Calibri" pitchFamily="34" charset="0"/>
                <a:cs typeface="Arial" charset="0"/>
              </a:rPr>
              <a:t>simultanément</a:t>
            </a:r>
            <a:r>
              <a:rPr lang="fr-FR" sz="3200" dirty="0">
                <a:solidFill>
                  <a:prstClr val="black"/>
                </a:solidFill>
                <a:latin typeface="Calibri" pitchFamily="34" charset="0"/>
                <a:cs typeface="Arial" charset="0"/>
              </a:rPr>
              <a:t> ou successivement. </a:t>
            </a:r>
          </a:p>
          <a:p>
            <a:pPr marL="0" lvl="0" indent="0">
              <a:spcBef>
                <a:spcPct val="50000"/>
              </a:spcBef>
              <a:buClr>
                <a:schemeClr val="tx1"/>
              </a:buClr>
              <a:defRPr/>
            </a:pPr>
            <a:endParaRPr lang="fr-FR" sz="3200" dirty="0">
              <a:solidFill>
                <a:prstClr val="black"/>
              </a:solidFill>
              <a:latin typeface="Calibri" pitchFamily="34" charset="0"/>
              <a:cs typeface="Arial" charset="0"/>
            </a:endParaRPr>
          </a:p>
          <a:p>
            <a:pPr marL="0" lvl="0" indent="0">
              <a:spcBef>
                <a:spcPct val="50000"/>
              </a:spcBef>
              <a:buClr>
                <a:schemeClr val="tx1"/>
              </a:buClr>
              <a:defRPr/>
            </a:pPr>
            <a:r>
              <a:rPr lang="fr-FR" sz="3200" dirty="0">
                <a:solidFill>
                  <a:prstClr val="black"/>
                </a:solidFill>
                <a:latin typeface="Calibri" pitchFamily="34" charset="0"/>
                <a:cs typeface="Arial" charset="0"/>
              </a:rPr>
              <a:t>La </a:t>
            </a:r>
            <a:r>
              <a:rPr lang="fr-FR" sz="3200" dirty="0" err="1">
                <a:solidFill>
                  <a:prstClr val="black"/>
                </a:solidFill>
                <a:latin typeface="Calibri" pitchFamily="34" charset="0"/>
                <a:cs typeface="Arial" charset="0"/>
              </a:rPr>
              <a:t>décision</a:t>
            </a:r>
            <a:r>
              <a:rPr lang="fr-FR" sz="3200" dirty="0">
                <a:solidFill>
                  <a:prstClr val="black"/>
                </a:solidFill>
                <a:latin typeface="Calibri" pitchFamily="34" charset="0"/>
                <a:cs typeface="Arial" charset="0"/>
              </a:rPr>
              <a:t> </a:t>
            </a:r>
            <a:r>
              <a:rPr lang="fr-FR" sz="3200" dirty="0" err="1">
                <a:solidFill>
                  <a:prstClr val="black"/>
                </a:solidFill>
                <a:latin typeface="Calibri" pitchFamily="34" charset="0"/>
                <a:cs typeface="Arial" charset="0"/>
              </a:rPr>
              <a:t>thérapeutique</a:t>
            </a:r>
            <a:r>
              <a:rPr lang="fr-FR" sz="3200" dirty="0">
                <a:solidFill>
                  <a:prstClr val="black"/>
                </a:solidFill>
                <a:latin typeface="Calibri" pitchFamily="34" charset="0"/>
                <a:cs typeface="Arial" charset="0"/>
              </a:rPr>
              <a:t> ne peut donc reposer que sur une concertation multidisciplinaire. </a:t>
            </a:r>
          </a:p>
          <a:p>
            <a:pPr>
              <a:spcBef>
                <a:spcPct val="50000"/>
              </a:spcBef>
              <a:buFontTx/>
              <a:buChar char="•"/>
              <a:defRPr/>
            </a:pPr>
            <a:endParaRPr lang="fr-FR" sz="3200" dirty="0"/>
          </a:p>
        </p:txBody>
      </p:sp>
      <p:pic>
        <p:nvPicPr>
          <p:cNvPr id="7" name="Image 6">
            <a:extLst>
              <a:ext uri="{FF2B5EF4-FFF2-40B4-BE49-F238E27FC236}">
                <a16:creationId xmlns:a16="http://schemas.microsoft.com/office/drawing/2014/main" id="{6404BE15-EB55-4D44-B977-07A5B20DD894}"/>
              </a:ext>
            </a:extLst>
          </p:cNvPr>
          <p:cNvPicPr>
            <a:picLocks noChangeAspect="1"/>
          </p:cNvPicPr>
          <p:nvPr/>
        </p:nvPicPr>
        <p:blipFill>
          <a:blip r:embed="rId2"/>
          <a:stretch>
            <a:fillRect/>
          </a:stretch>
        </p:blipFill>
        <p:spPr>
          <a:xfrm>
            <a:off x="7975123" y="167834"/>
            <a:ext cx="684076" cy="689683"/>
          </a:xfrm>
          <a:prstGeom prst="rect">
            <a:avLst/>
          </a:prstGeom>
        </p:spPr>
      </p:pic>
      <p:sp>
        <p:nvSpPr>
          <p:cNvPr id="9" name="Titre 1">
            <a:extLst>
              <a:ext uri="{FF2B5EF4-FFF2-40B4-BE49-F238E27FC236}">
                <a16:creationId xmlns:a16="http://schemas.microsoft.com/office/drawing/2014/main" id="{A2289B84-9CD8-CA48-B5E4-35634CAF9692}"/>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Généralités</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spTree>
    <p:extLst>
      <p:ext uri="{BB962C8B-B14F-4D97-AF65-F5344CB8AC3E}">
        <p14:creationId xmlns:p14="http://schemas.microsoft.com/office/powerpoint/2010/main" val="3001620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29565" y="195992"/>
            <a:ext cx="5222240" cy="574040"/>
          </a:xfrm>
          <a:prstGeom prst="rect">
            <a:avLst/>
          </a:prstGeom>
        </p:spPr>
        <p:txBody>
          <a:bodyPr vert="horz" wrap="square" lIns="0" tIns="12700" rIns="0" bIns="0" rtlCol="0">
            <a:spAutoFit/>
          </a:bodyPr>
          <a:lstStyle/>
          <a:p>
            <a:pPr marL="12700">
              <a:lnSpc>
                <a:spcPct val="100000"/>
              </a:lnSpc>
              <a:spcBef>
                <a:spcPts val="100"/>
              </a:spcBef>
            </a:pPr>
            <a:r>
              <a:rPr sz="3600" b="0" spc="-20" dirty="0">
                <a:solidFill>
                  <a:srgbClr val="595958"/>
                </a:solidFill>
                <a:latin typeface="Calibri"/>
                <a:cs typeface="Calibri"/>
              </a:rPr>
              <a:t>Evolution</a:t>
            </a:r>
            <a:r>
              <a:rPr sz="3600" b="0" spc="-25" dirty="0">
                <a:solidFill>
                  <a:srgbClr val="595958"/>
                </a:solidFill>
                <a:latin typeface="Calibri"/>
                <a:cs typeface="Calibri"/>
              </a:rPr>
              <a:t> </a:t>
            </a:r>
            <a:r>
              <a:rPr sz="3600" b="0" dirty="0">
                <a:solidFill>
                  <a:srgbClr val="595958"/>
                </a:solidFill>
                <a:latin typeface="Calibri"/>
                <a:cs typeface="Calibri"/>
              </a:rPr>
              <a:t>de</a:t>
            </a:r>
            <a:r>
              <a:rPr sz="3600" b="0" spc="-30" dirty="0">
                <a:solidFill>
                  <a:srgbClr val="595958"/>
                </a:solidFill>
                <a:latin typeface="Calibri"/>
                <a:cs typeface="Calibri"/>
              </a:rPr>
              <a:t> </a:t>
            </a:r>
            <a:r>
              <a:rPr sz="3600" b="0" dirty="0">
                <a:solidFill>
                  <a:srgbClr val="595958"/>
                </a:solidFill>
                <a:latin typeface="Calibri"/>
                <a:cs typeface="Calibri"/>
              </a:rPr>
              <a:t>la</a:t>
            </a:r>
            <a:r>
              <a:rPr sz="3600" b="0" spc="-25" dirty="0">
                <a:solidFill>
                  <a:srgbClr val="595958"/>
                </a:solidFill>
                <a:latin typeface="Calibri"/>
                <a:cs typeface="Calibri"/>
              </a:rPr>
              <a:t> </a:t>
            </a:r>
            <a:r>
              <a:rPr sz="3600" b="0" spc="-10" dirty="0">
                <a:solidFill>
                  <a:srgbClr val="595958"/>
                </a:solidFill>
                <a:latin typeface="Calibri"/>
                <a:cs typeface="Calibri"/>
              </a:rPr>
              <a:t>cancérologie</a:t>
            </a:r>
            <a:endParaRPr sz="3600" dirty="0">
              <a:latin typeface="Calibri"/>
              <a:cs typeface="Calibri"/>
            </a:endParaRPr>
          </a:p>
        </p:txBody>
      </p:sp>
      <p:sp>
        <p:nvSpPr>
          <p:cNvPr id="3" name="object 3"/>
          <p:cNvSpPr txBox="1">
            <a:spLocks noGrp="1"/>
          </p:cNvSpPr>
          <p:nvPr>
            <p:ph type="body" idx="1"/>
          </p:nvPr>
        </p:nvSpPr>
        <p:spPr>
          <a:prstGeom prst="rect">
            <a:avLst/>
          </a:prstGeom>
        </p:spPr>
        <p:txBody>
          <a:bodyPr vert="horz" wrap="square" lIns="0" tIns="13335" rIns="0" bIns="0" rtlCol="0">
            <a:spAutoFit/>
          </a:bodyPr>
          <a:lstStyle/>
          <a:p>
            <a:pPr marL="360045" indent="-342900">
              <a:lnSpc>
                <a:spcPct val="100000"/>
              </a:lnSpc>
              <a:spcBef>
                <a:spcPts val="105"/>
              </a:spcBef>
              <a:buAutoNum type="arabicPeriod"/>
              <a:tabLst>
                <a:tab pos="359410" algn="l"/>
                <a:tab pos="360045" algn="l"/>
              </a:tabLst>
            </a:pPr>
            <a:r>
              <a:rPr sz="2000" b="0" dirty="0">
                <a:latin typeface="Arial MT"/>
                <a:cs typeface="Arial MT"/>
              </a:rPr>
              <a:t>Dépistage,</a:t>
            </a:r>
            <a:r>
              <a:rPr sz="2000" b="0" spc="-55" dirty="0">
                <a:latin typeface="Arial MT"/>
                <a:cs typeface="Arial MT"/>
              </a:rPr>
              <a:t> </a:t>
            </a:r>
            <a:r>
              <a:rPr sz="2000" b="0" dirty="0">
                <a:latin typeface="Arial MT"/>
                <a:cs typeface="Arial MT"/>
              </a:rPr>
              <a:t>diagnostic</a:t>
            </a:r>
            <a:r>
              <a:rPr sz="2000" b="0" spc="-45" dirty="0">
                <a:latin typeface="Arial MT"/>
                <a:cs typeface="Arial MT"/>
              </a:rPr>
              <a:t> </a:t>
            </a:r>
            <a:r>
              <a:rPr sz="2000" b="0" dirty="0">
                <a:latin typeface="Arial MT"/>
                <a:cs typeface="Arial MT"/>
              </a:rPr>
              <a:t>précoce</a:t>
            </a:r>
            <a:endParaRPr sz="2000">
              <a:latin typeface="Arial MT"/>
              <a:cs typeface="Arial MT"/>
            </a:endParaRPr>
          </a:p>
          <a:p>
            <a:pPr marL="360045" indent="-342900">
              <a:lnSpc>
                <a:spcPct val="100000"/>
              </a:lnSpc>
              <a:spcBef>
                <a:spcPts val="1800"/>
              </a:spcBef>
              <a:buAutoNum type="arabicPeriod"/>
              <a:tabLst>
                <a:tab pos="359410" algn="l"/>
                <a:tab pos="360045" algn="l"/>
              </a:tabLst>
            </a:pPr>
            <a:r>
              <a:rPr sz="2000" b="0" spc="-5" dirty="0">
                <a:latin typeface="Arial MT"/>
                <a:cs typeface="Arial MT"/>
              </a:rPr>
              <a:t>Amélioration</a:t>
            </a:r>
            <a:r>
              <a:rPr sz="2000" b="0" spc="-20" dirty="0">
                <a:latin typeface="Arial MT"/>
                <a:cs typeface="Arial MT"/>
              </a:rPr>
              <a:t> </a:t>
            </a:r>
            <a:r>
              <a:rPr sz="2000" b="0" dirty="0">
                <a:latin typeface="Arial MT"/>
                <a:cs typeface="Arial MT"/>
              </a:rPr>
              <a:t>des</a:t>
            </a:r>
            <a:r>
              <a:rPr sz="2000" b="0" spc="-10" dirty="0">
                <a:latin typeface="Arial MT"/>
                <a:cs typeface="Arial MT"/>
              </a:rPr>
              <a:t> </a:t>
            </a:r>
            <a:r>
              <a:rPr sz="2000" b="0" spc="-5" dirty="0">
                <a:latin typeface="Arial MT"/>
                <a:cs typeface="Arial MT"/>
              </a:rPr>
              <a:t>traitements</a:t>
            </a:r>
            <a:r>
              <a:rPr sz="2000" b="0" spc="-50" dirty="0">
                <a:latin typeface="Arial MT"/>
                <a:cs typeface="Arial MT"/>
              </a:rPr>
              <a:t> </a:t>
            </a:r>
            <a:r>
              <a:rPr sz="2000" b="0" dirty="0">
                <a:latin typeface="Arial MT"/>
                <a:cs typeface="Arial MT"/>
              </a:rPr>
              <a:t>spécifiques</a:t>
            </a:r>
            <a:endParaRPr sz="2000">
              <a:latin typeface="Arial MT"/>
              <a:cs typeface="Arial MT"/>
            </a:endParaRPr>
          </a:p>
          <a:p>
            <a:pPr marL="360045" indent="-342900">
              <a:lnSpc>
                <a:spcPct val="100000"/>
              </a:lnSpc>
              <a:spcBef>
                <a:spcPts val="1800"/>
              </a:spcBef>
              <a:buAutoNum type="arabicPeriod"/>
              <a:tabLst>
                <a:tab pos="359410" algn="l"/>
                <a:tab pos="360045" algn="l"/>
              </a:tabLst>
            </a:pPr>
            <a:r>
              <a:rPr sz="2000" b="0" spc="-5" dirty="0">
                <a:latin typeface="Arial MT"/>
                <a:cs typeface="Arial MT"/>
              </a:rPr>
              <a:t>Définition</a:t>
            </a:r>
            <a:r>
              <a:rPr sz="2000" b="0" spc="-20" dirty="0">
                <a:latin typeface="Arial MT"/>
                <a:cs typeface="Arial MT"/>
              </a:rPr>
              <a:t> </a:t>
            </a:r>
            <a:r>
              <a:rPr sz="2000" b="0" dirty="0">
                <a:latin typeface="Arial MT"/>
                <a:cs typeface="Arial MT"/>
              </a:rPr>
              <a:t>de</a:t>
            </a:r>
            <a:r>
              <a:rPr sz="2000" b="0" spc="-20" dirty="0">
                <a:latin typeface="Arial MT"/>
                <a:cs typeface="Arial MT"/>
              </a:rPr>
              <a:t> </a:t>
            </a:r>
            <a:r>
              <a:rPr sz="2000" b="0" dirty="0">
                <a:latin typeface="Arial MT"/>
                <a:cs typeface="Arial MT"/>
              </a:rPr>
              <a:t>marqueurs</a:t>
            </a:r>
            <a:r>
              <a:rPr sz="2000" b="0" spc="-45" dirty="0">
                <a:latin typeface="Arial MT"/>
                <a:cs typeface="Arial MT"/>
              </a:rPr>
              <a:t> </a:t>
            </a:r>
            <a:r>
              <a:rPr sz="2000" b="0" dirty="0">
                <a:latin typeface="Arial MT"/>
                <a:cs typeface="Arial MT"/>
              </a:rPr>
              <a:t>biologiques</a:t>
            </a:r>
            <a:r>
              <a:rPr sz="2000" b="0" spc="-35" dirty="0">
                <a:latin typeface="Arial MT"/>
                <a:cs typeface="Arial MT"/>
              </a:rPr>
              <a:t> </a:t>
            </a:r>
            <a:r>
              <a:rPr sz="2000" b="0" dirty="0">
                <a:latin typeface="Arial MT"/>
                <a:cs typeface="Arial MT"/>
              </a:rPr>
              <a:t>prédictifs</a:t>
            </a:r>
            <a:endParaRPr sz="2000">
              <a:latin typeface="Arial MT"/>
              <a:cs typeface="Arial MT"/>
            </a:endParaRPr>
          </a:p>
          <a:p>
            <a:pPr marL="360045" indent="-342900">
              <a:lnSpc>
                <a:spcPct val="100000"/>
              </a:lnSpc>
              <a:spcBef>
                <a:spcPts val="1800"/>
              </a:spcBef>
              <a:buAutoNum type="arabicPeriod"/>
              <a:tabLst>
                <a:tab pos="359410" algn="l"/>
                <a:tab pos="360045" algn="l"/>
              </a:tabLst>
            </a:pPr>
            <a:r>
              <a:rPr sz="2000" b="0" spc="-5" dirty="0">
                <a:latin typeface="Arial MT"/>
                <a:cs typeface="Arial MT"/>
              </a:rPr>
              <a:t>Amélioration </a:t>
            </a:r>
            <a:r>
              <a:rPr sz="2000" b="0" dirty="0">
                <a:latin typeface="Arial MT"/>
                <a:cs typeface="Arial MT"/>
              </a:rPr>
              <a:t>des </a:t>
            </a:r>
            <a:r>
              <a:rPr sz="2000" b="0" spc="-5" dirty="0">
                <a:latin typeface="Arial MT"/>
                <a:cs typeface="Arial MT"/>
              </a:rPr>
              <a:t>traitements</a:t>
            </a:r>
            <a:r>
              <a:rPr sz="2000" b="0" spc="-40" dirty="0">
                <a:latin typeface="Arial MT"/>
                <a:cs typeface="Arial MT"/>
              </a:rPr>
              <a:t> </a:t>
            </a:r>
            <a:r>
              <a:rPr sz="2000" b="0" spc="-5" dirty="0">
                <a:latin typeface="Arial MT"/>
                <a:cs typeface="Arial MT"/>
              </a:rPr>
              <a:t>symptomatiques</a:t>
            </a:r>
            <a:r>
              <a:rPr sz="2000" b="0" spc="-25" dirty="0">
                <a:latin typeface="Arial MT"/>
                <a:cs typeface="Arial MT"/>
              </a:rPr>
              <a:t> </a:t>
            </a:r>
            <a:r>
              <a:rPr sz="2000" b="0" dirty="0">
                <a:latin typeface="Arial MT"/>
                <a:cs typeface="Arial MT"/>
              </a:rPr>
              <a:t>et</a:t>
            </a:r>
            <a:r>
              <a:rPr sz="2000" b="0" spc="-15" dirty="0">
                <a:latin typeface="Arial MT"/>
                <a:cs typeface="Arial MT"/>
              </a:rPr>
              <a:t> </a:t>
            </a:r>
            <a:r>
              <a:rPr sz="2000" b="0" dirty="0">
                <a:latin typeface="Arial MT"/>
                <a:cs typeface="Arial MT"/>
              </a:rPr>
              <a:t>des soins</a:t>
            </a:r>
            <a:r>
              <a:rPr sz="2000" b="0" spc="-10" dirty="0">
                <a:latin typeface="Arial MT"/>
                <a:cs typeface="Arial MT"/>
              </a:rPr>
              <a:t> </a:t>
            </a:r>
            <a:r>
              <a:rPr sz="2000" b="0" dirty="0">
                <a:latin typeface="Arial MT"/>
                <a:cs typeface="Arial MT"/>
              </a:rPr>
              <a:t>de</a:t>
            </a:r>
            <a:r>
              <a:rPr sz="2000" b="0" spc="-5" dirty="0">
                <a:latin typeface="Arial MT"/>
                <a:cs typeface="Arial MT"/>
              </a:rPr>
              <a:t> </a:t>
            </a:r>
            <a:r>
              <a:rPr sz="2000" b="0" dirty="0">
                <a:latin typeface="Arial MT"/>
                <a:cs typeface="Arial MT"/>
              </a:rPr>
              <a:t>support</a:t>
            </a:r>
            <a:endParaRPr sz="2000">
              <a:latin typeface="Arial MT"/>
              <a:cs typeface="Arial MT"/>
            </a:endParaRPr>
          </a:p>
          <a:p>
            <a:pPr marL="360045" indent="-342900">
              <a:lnSpc>
                <a:spcPct val="100000"/>
              </a:lnSpc>
              <a:spcBef>
                <a:spcPts val="1795"/>
              </a:spcBef>
              <a:buAutoNum type="arabicPeriod"/>
              <a:tabLst>
                <a:tab pos="359410" algn="l"/>
                <a:tab pos="360045" algn="l"/>
              </a:tabLst>
            </a:pPr>
            <a:r>
              <a:rPr sz="2000" b="0" spc="-5" dirty="0">
                <a:latin typeface="Arial MT"/>
                <a:cs typeface="Arial MT"/>
              </a:rPr>
              <a:t>Meilleure</a:t>
            </a:r>
            <a:r>
              <a:rPr sz="2000" b="0" spc="-20" dirty="0">
                <a:latin typeface="Arial MT"/>
                <a:cs typeface="Arial MT"/>
              </a:rPr>
              <a:t> </a:t>
            </a:r>
            <a:r>
              <a:rPr sz="2000" b="0" dirty="0">
                <a:latin typeface="Arial MT"/>
                <a:cs typeface="Arial MT"/>
              </a:rPr>
              <a:t>prise</a:t>
            </a:r>
            <a:r>
              <a:rPr sz="2000" b="0" spc="-35" dirty="0">
                <a:latin typeface="Arial MT"/>
                <a:cs typeface="Arial MT"/>
              </a:rPr>
              <a:t> </a:t>
            </a:r>
            <a:r>
              <a:rPr sz="2000" b="0" dirty="0">
                <a:latin typeface="Arial MT"/>
                <a:cs typeface="Arial MT"/>
              </a:rPr>
              <a:t>en</a:t>
            </a:r>
            <a:r>
              <a:rPr sz="2000" b="0" spc="-15" dirty="0">
                <a:latin typeface="Arial MT"/>
                <a:cs typeface="Arial MT"/>
              </a:rPr>
              <a:t> </a:t>
            </a:r>
            <a:r>
              <a:rPr sz="2000" b="0" dirty="0">
                <a:latin typeface="Arial MT"/>
                <a:cs typeface="Arial MT"/>
              </a:rPr>
              <a:t>compte</a:t>
            </a:r>
            <a:r>
              <a:rPr sz="2000" b="0" spc="-35" dirty="0">
                <a:latin typeface="Arial MT"/>
                <a:cs typeface="Arial MT"/>
              </a:rPr>
              <a:t> </a:t>
            </a:r>
            <a:r>
              <a:rPr sz="2000" b="0" dirty="0">
                <a:latin typeface="Arial MT"/>
                <a:cs typeface="Arial MT"/>
              </a:rPr>
              <a:t>des</a:t>
            </a:r>
            <a:r>
              <a:rPr sz="2000" b="0" spc="-15" dirty="0">
                <a:latin typeface="Arial MT"/>
                <a:cs typeface="Arial MT"/>
              </a:rPr>
              <a:t> </a:t>
            </a:r>
            <a:r>
              <a:rPr sz="2000" b="0" dirty="0">
                <a:latin typeface="Arial MT"/>
                <a:cs typeface="Arial MT"/>
              </a:rPr>
              <a:t>besoins</a:t>
            </a:r>
            <a:r>
              <a:rPr sz="2000" b="0" spc="-25" dirty="0">
                <a:latin typeface="Arial MT"/>
                <a:cs typeface="Arial MT"/>
              </a:rPr>
              <a:t> </a:t>
            </a:r>
            <a:r>
              <a:rPr sz="2000" b="0" dirty="0">
                <a:latin typeface="Arial MT"/>
                <a:cs typeface="Arial MT"/>
              </a:rPr>
              <a:t>psycho-sociaux</a:t>
            </a:r>
            <a:endParaRPr sz="2000">
              <a:latin typeface="Arial MT"/>
              <a:cs typeface="Arial MT"/>
            </a:endParaRPr>
          </a:p>
          <a:p>
            <a:pPr marL="360045" indent="-342900">
              <a:lnSpc>
                <a:spcPct val="100000"/>
              </a:lnSpc>
              <a:spcBef>
                <a:spcPts val="1800"/>
              </a:spcBef>
              <a:buAutoNum type="arabicPeriod"/>
              <a:tabLst>
                <a:tab pos="359410" algn="l"/>
                <a:tab pos="360045" algn="l"/>
              </a:tabLst>
            </a:pPr>
            <a:r>
              <a:rPr sz="2000" b="0" spc="-5" dirty="0">
                <a:latin typeface="Arial MT"/>
                <a:cs typeface="Arial MT"/>
              </a:rPr>
              <a:t>Apparition</a:t>
            </a:r>
            <a:r>
              <a:rPr sz="2000" b="0" spc="-20" dirty="0">
                <a:latin typeface="Arial MT"/>
                <a:cs typeface="Arial MT"/>
              </a:rPr>
              <a:t> </a:t>
            </a:r>
            <a:r>
              <a:rPr sz="2000" b="0" dirty="0">
                <a:latin typeface="Arial MT"/>
                <a:cs typeface="Arial MT"/>
              </a:rPr>
              <a:t>d’un</a:t>
            </a:r>
            <a:r>
              <a:rPr sz="2000" b="0" spc="-20" dirty="0">
                <a:latin typeface="Arial MT"/>
                <a:cs typeface="Arial MT"/>
              </a:rPr>
              <a:t> </a:t>
            </a:r>
            <a:r>
              <a:rPr sz="2000" b="0" dirty="0">
                <a:latin typeface="Arial MT"/>
                <a:cs typeface="Arial MT"/>
              </a:rPr>
              <a:t>cadre</a:t>
            </a:r>
            <a:r>
              <a:rPr sz="2000" b="0" spc="-30" dirty="0">
                <a:latin typeface="Arial MT"/>
                <a:cs typeface="Arial MT"/>
              </a:rPr>
              <a:t> </a:t>
            </a:r>
            <a:r>
              <a:rPr sz="2000" b="0" dirty="0">
                <a:latin typeface="Arial MT"/>
                <a:cs typeface="Arial MT"/>
              </a:rPr>
              <a:t>réglementaire</a:t>
            </a:r>
            <a:r>
              <a:rPr sz="2000" b="0" spc="-50" dirty="0">
                <a:latin typeface="Arial MT"/>
                <a:cs typeface="Arial MT"/>
              </a:rPr>
              <a:t> </a:t>
            </a:r>
            <a:r>
              <a:rPr sz="2000" b="0" dirty="0">
                <a:latin typeface="Arial MT"/>
                <a:cs typeface="Arial MT"/>
              </a:rPr>
              <a:t>pour</a:t>
            </a:r>
            <a:r>
              <a:rPr sz="2000" b="0" spc="-20" dirty="0">
                <a:latin typeface="Arial MT"/>
                <a:cs typeface="Arial MT"/>
              </a:rPr>
              <a:t> </a:t>
            </a:r>
            <a:r>
              <a:rPr sz="2000" b="0" dirty="0">
                <a:latin typeface="Arial MT"/>
                <a:cs typeface="Arial MT"/>
              </a:rPr>
              <a:t>l’exercice</a:t>
            </a:r>
            <a:r>
              <a:rPr sz="2000" b="0" spc="-35" dirty="0">
                <a:latin typeface="Arial MT"/>
                <a:cs typeface="Arial MT"/>
              </a:rPr>
              <a:t> </a:t>
            </a:r>
            <a:r>
              <a:rPr sz="2000" b="0" dirty="0">
                <a:latin typeface="Arial MT"/>
                <a:cs typeface="Arial MT"/>
              </a:rPr>
              <a:t>de</a:t>
            </a:r>
            <a:r>
              <a:rPr sz="2000" b="0" spc="-5" dirty="0">
                <a:latin typeface="Arial MT"/>
                <a:cs typeface="Arial MT"/>
              </a:rPr>
              <a:t> la</a:t>
            </a:r>
            <a:r>
              <a:rPr sz="2000" b="0" spc="-10" dirty="0">
                <a:latin typeface="Arial MT"/>
                <a:cs typeface="Arial MT"/>
              </a:rPr>
              <a:t> </a:t>
            </a:r>
            <a:r>
              <a:rPr sz="2000" b="0" dirty="0">
                <a:latin typeface="Arial MT"/>
                <a:cs typeface="Arial MT"/>
              </a:rPr>
              <a:t>spécialité</a:t>
            </a:r>
            <a:endParaRPr sz="2000">
              <a:latin typeface="Arial MT"/>
              <a:cs typeface="Arial MT"/>
            </a:endParaRPr>
          </a:p>
        </p:txBody>
      </p:sp>
      <p:grpSp>
        <p:nvGrpSpPr>
          <p:cNvPr id="4" name="object 4"/>
          <p:cNvGrpSpPr/>
          <p:nvPr/>
        </p:nvGrpSpPr>
        <p:grpSpPr>
          <a:xfrm>
            <a:off x="397002" y="152400"/>
            <a:ext cx="8411845" cy="620395"/>
            <a:chOff x="397002" y="152400"/>
            <a:chExt cx="8411845" cy="620395"/>
          </a:xfrm>
        </p:grpSpPr>
        <p:pic>
          <p:nvPicPr>
            <p:cNvPr id="5" name="object 5"/>
            <p:cNvPicPr/>
            <p:nvPr/>
          </p:nvPicPr>
          <p:blipFill>
            <a:blip r:embed="rId2" cstate="print"/>
            <a:stretch>
              <a:fillRect/>
            </a:stretch>
          </p:blipFill>
          <p:spPr>
            <a:xfrm>
              <a:off x="397002" y="752855"/>
              <a:ext cx="7992884" cy="19812"/>
            </a:xfrm>
            <a:prstGeom prst="rect">
              <a:avLst/>
            </a:prstGeom>
          </p:spPr>
        </p:pic>
        <p:pic>
          <p:nvPicPr>
            <p:cNvPr id="6" name="object 6"/>
            <p:cNvPicPr/>
            <p:nvPr/>
          </p:nvPicPr>
          <p:blipFill>
            <a:blip r:embed="rId3" cstate="print"/>
            <a:stretch>
              <a:fillRect/>
            </a:stretch>
          </p:blipFill>
          <p:spPr>
            <a:xfrm>
              <a:off x="8243316" y="152400"/>
              <a:ext cx="565403" cy="569975"/>
            </a:xfrm>
            <a:prstGeom prst="rect">
              <a:avLst/>
            </a:prstGeom>
          </p:spPr>
        </p:pic>
      </p:grpSp>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37465" marR="0" lvl="0" indent="0" algn="l" defTabSz="914400" rtl="0" eaLnBrk="1" fontAlgn="auto" latinLnBrk="0" hangingPunct="1">
              <a:lnSpc>
                <a:spcPts val="1390"/>
              </a:lnSpc>
              <a:spcBef>
                <a:spcPts val="0"/>
              </a:spcBef>
              <a:spcAft>
                <a:spcPts val="0"/>
              </a:spcAft>
              <a:buClrTx/>
              <a:buSzTx/>
              <a:buFontTx/>
              <a:buNone/>
              <a:tabLst/>
              <a:defRPr/>
            </a:pPr>
            <a:fld id="{81D60167-4931-47E6-BA6A-407CBD079E47}" type="slidenum">
              <a:rPr kumimoji="0" sz="1200" b="0" i="0" u="none" strike="noStrike" kern="1200" cap="none" spc="0" normalizeH="0" baseline="0" noProof="0" dirty="0">
                <a:ln>
                  <a:noFill/>
                </a:ln>
                <a:solidFill>
                  <a:srgbClr val="8A8A8A"/>
                </a:solidFill>
                <a:effectLst/>
                <a:uLnTx/>
                <a:uFillTx/>
                <a:latin typeface="Calibri"/>
                <a:ea typeface="+mn-ea"/>
                <a:cs typeface="Calibri"/>
              </a:rPr>
              <a:pPr marL="37465" marR="0" lvl="0" indent="0" algn="l" defTabSz="914400" rtl="0" eaLnBrk="1" fontAlgn="auto" latinLnBrk="0" hangingPunct="1">
                <a:lnSpc>
                  <a:spcPts val="1390"/>
                </a:lnSpc>
                <a:spcBef>
                  <a:spcPts val="0"/>
                </a:spcBef>
                <a:spcAft>
                  <a:spcPts val="0"/>
                </a:spcAft>
                <a:buClrTx/>
                <a:buSzTx/>
                <a:buFontTx/>
                <a:buNone/>
                <a:tabLst/>
                <a:defRPr/>
              </a:pPr>
              <a:t>32</a:t>
            </a:fld>
            <a:endParaRPr kumimoji="0" sz="1200" b="0" i="0" u="none" strike="noStrike" kern="1200" cap="none" spc="0" normalizeH="0" baseline="0" noProof="0" dirty="0">
              <a:ln>
                <a:noFill/>
              </a:ln>
              <a:solidFill>
                <a:srgbClr val="8A8A8A"/>
              </a:solidFill>
              <a:effectLst/>
              <a:uLnTx/>
              <a:uFillTx/>
              <a:latin typeface="Calibri"/>
              <a:ea typeface="+mn-ea"/>
              <a:cs typeface="Calibri"/>
            </a:endParaRPr>
          </a:p>
        </p:txBody>
      </p:sp>
    </p:spTree>
    <p:extLst>
      <p:ext uri="{BB962C8B-B14F-4D97-AF65-F5344CB8AC3E}">
        <p14:creationId xmlns:p14="http://schemas.microsoft.com/office/powerpoint/2010/main" val="32961497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29565" y="195992"/>
            <a:ext cx="4272280" cy="574040"/>
          </a:xfrm>
          <a:prstGeom prst="rect">
            <a:avLst/>
          </a:prstGeom>
        </p:spPr>
        <p:txBody>
          <a:bodyPr vert="horz" wrap="square" lIns="0" tIns="12700" rIns="0" bIns="0" rtlCol="0">
            <a:spAutoFit/>
          </a:bodyPr>
          <a:lstStyle/>
          <a:p>
            <a:pPr marL="12700">
              <a:lnSpc>
                <a:spcPct val="100000"/>
              </a:lnSpc>
              <a:spcBef>
                <a:spcPts val="100"/>
              </a:spcBef>
            </a:pPr>
            <a:r>
              <a:rPr sz="3600" b="0" spc="-5" dirty="0">
                <a:solidFill>
                  <a:srgbClr val="595958"/>
                </a:solidFill>
                <a:latin typeface="Calibri"/>
                <a:cs typeface="Calibri"/>
              </a:rPr>
              <a:t>Connaissances</a:t>
            </a:r>
            <a:r>
              <a:rPr sz="3600" b="0" spc="-25" dirty="0">
                <a:solidFill>
                  <a:srgbClr val="595958"/>
                </a:solidFill>
                <a:latin typeface="Calibri"/>
                <a:cs typeface="Calibri"/>
              </a:rPr>
              <a:t> </a:t>
            </a:r>
            <a:r>
              <a:rPr sz="3600" b="0" dirty="0">
                <a:solidFill>
                  <a:srgbClr val="595958"/>
                </a:solidFill>
                <a:latin typeface="Calibri"/>
                <a:cs typeface="Calibri"/>
              </a:rPr>
              <a:t>de</a:t>
            </a:r>
            <a:r>
              <a:rPr sz="3600" b="0" spc="-30" dirty="0">
                <a:solidFill>
                  <a:srgbClr val="595958"/>
                </a:solidFill>
                <a:latin typeface="Calibri"/>
                <a:cs typeface="Calibri"/>
              </a:rPr>
              <a:t> </a:t>
            </a:r>
            <a:r>
              <a:rPr sz="3600" b="0" spc="-5" dirty="0">
                <a:solidFill>
                  <a:srgbClr val="595958"/>
                </a:solidFill>
                <a:latin typeface="Calibri"/>
                <a:cs typeface="Calibri"/>
              </a:rPr>
              <a:t>base</a:t>
            </a:r>
            <a:endParaRPr sz="3600">
              <a:latin typeface="Calibri"/>
              <a:cs typeface="Calibri"/>
            </a:endParaRPr>
          </a:p>
        </p:txBody>
      </p:sp>
      <p:sp>
        <p:nvSpPr>
          <p:cNvPr id="3" name="object 3"/>
          <p:cNvSpPr txBox="1"/>
          <p:nvPr/>
        </p:nvSpPr>
        <p:spPr>
          <a:xfrm>
            <a:off x="834389" y="1456372"/>
            <a:ext cx="7693659" cy="3756660"/>
          </a:xfrm>
          <a:prstGeom prst="rect">
            <a:avLst/>
          </a:prstGeom>
        </p:spPr>
        <p:txBody>
          <a:bodyPr vert="horz" wrap="square" lIns="0" tIns="67310" rIns="0" bIns="0" rtlCol="0">
            <a:spAutoFit/>
          </a:bodyPr>
          <a:lstStyle/>
          <a:p>
            <a:pPr marL="355600" marR="0" lvl="0" indent="-342900" algn="l" defTabSz="914400" rtl="0" eaLnBrk="1" fontAlgn="auto" latinLnBrk="0" hangingPunct="1">
              <a:lnSpc>
                <a:spcPct val="100000"/>
              </a:lnSpc>
              <a:spcBef>
                <a:spcPts val="530"/>
              </a:spcBef>
              <a:spcAft>
                <a:spcPts val="0"/>
              </a:spcAft>
              <a:buClrTx/>
              <a:buSzTx/>
              <a:buFontTx/>
              <a:buAutoNum type="arabicPeriod"/>
              <a:tabLst>
                <a:tab pos="354965" algn="l"/>
                <a:tab pos="355600" algn="l"/>
              </a:tabLst>
              <a:defRPr/>
            </a:pPr>
            <a:r>
              <a:rPr kumimoji="0" sz="1800" b="0" i="0" u="none" strike="noStrike" kern="1200" cap="none" spc="-10" normalizeH="0" baseline="0" noProof="0" dirty="0">
                <a:ln>
                  <a:noFill/>
                </a:ln>
                <a:solidFill>
                  <a:prstClr val="black"/>
                </a:solidFill>
                <a:effectLst/>
                <a:uLnTx/>
                <a:uFillTx/>
                <a:latin typeface="Arial MT"/>
                <a:ea typeface="+mn-ea"/>
                <a:cs typeface="Arial MT"/>
              </a:rPr>
              <a:t>Le</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parcours</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soins</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d’un</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patient</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atteint</a:t>
            </a:r>
            <a:r>
              <a:rPr kumimoji="0" sz="1800" b="0" i="0" u="none" strike="noStrike" kern="1200" cap="none" spc="1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cancer</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est</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codifié</a:t>
            </a:r>
            <a:endParaRPr kumimoji="0" sz="1800" b="0" i="0" u="none" strike="noStrike" kern="1200" cap="none" spc="0" normalizeH="0" baseline="0" noProof="0" dirty="0">
              <a:ln>
                <a:noFill/>
              </a:ln>
              <a:solidFill>
                <a:prstClr val="black"/>
              </a:solidFill>
              <a:effectLst/>
              <a:uLnTx/>
              <a:uFillTx/>
              <a:latin typeface="Arial MT"/>
              <a:ea typeface="+mn-ea"/>
              <a:cs typeface="Arial MT"/>
            </a:endParaRPr>
          </a:p>
          <a:p>
            <a:pPr marL="355600" marR="310515" lvl="0" indent="-342900" algn="l" defTabSz="914400" rtl="0" eaLnBrk="1" fontAlgn="auto" latinLnBrk="0" hangingPunct="1">
              <a:lnSpc>
                <a:spcPct val="100000"/>
              </a:lnSpc>
              <a:spcBef>
                <a:spcPts val="434"/>
              </a:spcBef>
              <a:spcAft>
                <a:spcPts val="0"/>
              </a:spcAft>
              <a:buClrTx/>
              <a:buSzTx/>
              <a:buFontTx/>
              <a:buAutoNum type="arabicPeriod"/>
              <a:tabLst>
                <a:tab pos="354965" algn="l"/>
                <a:tab pos="355600" algn="l"/>
              </a:tabLst>
              <a:defRPr/>
            </a:pPr>
            <a:r>
              <a:rPr kumimoji="0" sz="1800" b="0" i="0" u="none" strike="noStrike" kern="1200" cap="none" spc="-10" normalizeH="0" baseline="0" noProof="0" dirty="0">
                <a:ln>
                  <a:noFill/>
                </a:ln>
                <a:solidFill>
                  <a:prstClr val="black"/>
                </a:solidFill>
                <a:effectLst/>
                <a:uLnTx/>
                <a:uFillTx/>
                <a:latin typeface="Arial MT"/>
                <a:ea typeface="+mn-ea"/>
                <a:cs typeface="Arial MT"/>
              </a:rPr>
              <a:t>Certains</a:t>
            </a:r>
            <a:r>
              <a:rPr kumimoji="0" sz="1800" b="0" i="0" u="none" strike="noStrike" kern="1200" cap="none" spc="25"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aspects</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font</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l’objet</a:t>
            </a:r>
            <a:r>
              <a:rPr kumimoji="0" sz="1800" b="0" i="0" u="none" strike="noStrike" kern="1200" cap="none" spc="3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a:t>
            </a:r>
            <a:r>
              <a:rPr kumimoji="0" sz="1800" b="0" i="0" u="none" strike="noStrike" kern="1200" cap="none" spc="2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dispositions</a:t>
            </a:r>
            <a:r>
              <a:rPr kumimoji="0" sz="1800" b="0" i="0" u="none" strike="noStrike" kern="1200" cap="none" spc="4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réglementaires</a:t>
            </a:r>
            <a:r>
              <a:rPr kumimoji="0" sz="1800" b="0" i="0" u="none" strike="noStrike" kern="1200" cap="none" spc="4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(Dispositif </a:t>
            </a:r>
            <a:r>
              <a:rPr kumimoji="0" sz="1800" b="0" i="0" u="none" strike="noStrike" kern="1200" cap="none" spc="-484"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d’annonce,</a:t>
            </a:r>
            <a:r>
              <a:rPr kumimoji="0" sz="1800" b="0" i="0" u="none" strike="noStrike" kern="1200" cap="none" spc="3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Programme</a:t>
            </a:r>
            <a:r>
              <a:rPr kumimoji="0" sz="1800" b="0" i="0" u="none" strike="noStrike" kern="1200" cap="none" spc="1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Personnalisé</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a:t>
            </a:r>
            <a:r>
              <a:rPr kumimoji="0" sz="1800" b="0" i="0" u="none" strike="noStrike" kern="1200" cap="none" spc="1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Soins)</a:t>
            </a:r>
            <a:endParaRPr kumimoji="0" sz="1800" b="0" i="0" u="none" strike="noStrike" kern="1200" cap="none" spc="0" normalizeH="0" baseline="0" noProof="0" dirty="0">
              <a:ln>
                <a:noFill/>
              </a:ln>
              <a:solidFill>
                <a:prstClr val="black"/>
              </a:solidFill>
              <a:effectLst/>
              <a:uLnTx/>
              <a:uFillTx/>
              <a:latin typeface="Arial MT"/>
              <a:ea typeface="+mn-ea"/>
              <a:cs typeface="Arial MT"/>
            </a:endParaRPr>
          </a:p>
          <a:p>
            <a:pPr marL="355600" marR="0" lvl="0" indent="-342900" algn="l" defTabSz="914400" rtl="0" eaLnBrk="1" fontAlgn="auto" latinLnBrk="0" hangingPunct="1">
              <a:lnSpc>
                <a:spcPct val="100000"/>
              </a:lnSpc>
              <a:spcBef>
                <a:spcPts val="430"/>
              </a:spcBef>
              <a:spcAft>
                <a:spcPts val="0"/>
              </a:spcAft>
              <a:buClrTx/>
              <a:buSzTx/>
              <a:buFontTx/>
              <a:buAutoNum type="arabicPeriod"/>
              <a:tabLst>
                <a:tab pos="354965" algn="l"/>
                <a:tab pos="355600" algn="l"/>
              </a:tabLst>
              <a:defRPr/>
            </a:pPr>
            <a:r>
              <a:rPr kumimoji="0" sz="1800" b="0" i="0" u="none" strike="noStrike" kern="1200" cap="none" spc="-5" normalizeH="0" baseline="0" noProof="0" dirty="0">
                <a:ln>
                  <a:noFill/>
                </a:ln>
                <a:solidFill>
                  <a:prstClr val="black"/>
                </a:solidFill>
                <a:effectLst/>
                <a:uLnTx/>
                <a:uFillTx/>
                <a:latin typeface="Arial MT"/>
                <a:ea typeface="+mn-ea"/>
                <a:cs typeface="Arial MT"/>
              </a:rPr>
              <a:t>De </a:t>
            </a:r>
            <a:r>
              <a:rPr kumimoji="0" sz="1800" b="0" i="0" u="none" strike="noStrike" kern="1200" cap="none" spc="-10" normalizeH="0" baseline="0" noProof="0" dirty="0">
                <a:ln>
                  <a:noFill/>
                </a:ln>
                <a:solidFill>
                  <a:prstClr val="black"/>
                </a:solidFill>
                <a:effectLst/>
                <a:uLnTx/>
                <a:uFillTx/>
                <a:latin typeface="Arial MT"/>
                <a:ea typeface="+mn-ea"/>
                <a:cs typeface="Arial MT"/>
              </a:rPr>
              <a:t>nombreux</a:t>
            </a:r>
            <a:r>
              <a:rPr kumimoji="0" sz="1800" b="0" i="0" u="none" strike="noStrike" kern="1200" cap="none" spc="25"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cancers</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peuvent</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aujourd’hui</a:t>
            </a:r>
            <a:r>
              <a:rPr kumimoji="0" sz="1800" b="0" i="0" u="none" strike="noStrike" kern="1200" cap="none" spc="4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être </a:t>
            </a:r>
            <a:r>
              <a:rPr kumimoji="0" sz="1800" b="0" i="0" u="none" strike="noStrike" kern="1200" cap="none" spc="-10" normalizeH="0" baseline="0" noProof="0" dirty="0">
                <a:ln>
                  <a:noFill/>
                </a:ln>
                <a:solidFill>
                  <a:prstClr val="black"/>
                </a:solidFill>
                <a:effectLst/>
                <a:uLnTx/>
                <a:uFillTx/>
                <a:latin typeface="Arial MT"/>
                <a:ea typeface="+mn-ea"/>
                <a:cs typeface="Arial MT"/>
              </a:rPr>
              <a:t>guéris</a:t>
            </a:r>
            <a:endParaRPr kumimoji="0" sz="1800" b="0" i="0" u="none" strike="noStrike" kern="1200" cap="none" spc="0" normalizeH="0" baseline="0" noProof="0" dirty="0">
              <a:ln>
                <a:noFill/>
              </a:ln>
              <a:solidFill>
                <a:prstClr val="black"/>
              </a:solidFill>
              <a:effectLst/>
              <a:uLnTx/>
              <a:uFillTx/>
              <a:latin typeface="Arial MT"/>
              <a:ea typeface="+mn-ea"/>
              <a:cs typeface="Arial MT"/>
            </a:endParaRPr>
          </a:p>
          <a:p>
            <a:pPr marL="355600" marR="770890" lvl="0" indent="-342900" algn="l" defTabSz="914400" rtl="0" eaLnBrk="1" fontAlgn="auto" latinLnBrk="0" hangingPunct="1">
              <a:lnSpc>
                <a:spcPct val="100000"/>
              </a:lnSpc>
              <a:spcBef>
                <a:spcPts val="430"/>
              </a:spcBef>
              <a:spcAft>
                <a:spcPts val="0"/>
              </a:spcAft>
              <a:buClrTx/>
              <a:buSzTx/>
              <a:buFontTx/>
              <a:buAutoNum type="arabicPeriod"/>
              <a:tabLst>
                <a:tab pos="354965" algn="l"/>
                <a:tab pos="355600" algn="l"/>
              </a:tabLst>
              <a:defRPr/>
            </a:pPr>
            <a:r>
              <a:rPr kumimoji="0" sz="1800" b="0" i="0" u="none" strike="noStrike" kern="1200" cap="none" spc="-10" normalizeH="0" baseline="0" noProof="0" dirty="0">
                <a:ln>
                  <a:noFill/>
                </a:ln>
                <a:solidFill>
                  <a:prstClr val="black"/>
                </a:solidFill>
                <a:effectLst/>
                <a:uLnTx/>
                <a:uFillTx/>
                <a:latin typeface="Arial MT"/>
                <a:ea typeface="+mn-ea"/>
                <a:cs typeface="Arial MT"/>
              </a:rPr>
              <a:t>La</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durée</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survie</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des</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cancers</a:t>
            </a:r>
            <a:r>
              <a:rPr kumimoji="0" sz="1800" b="0" i="0" u="none" strike="noStrike" kern="1200" cap="none" spc="1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métastatiques</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peut</a:t>
            </a:r>
            <a:r>
              <a:rPr kumimoji="0" sz="1800" b="0" i="0" u="none" strike="noStrike" kern="1200" cap="none" spc="25"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se</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chiffrer</a:t>
            </a:r>
            <a:r>
              <a:rPr kumimoji="0" sz="1800" b="0" i="0" u="none" strike="noStrike" kern="1200" cap="none" spc="10" normalizeH="0" baseline="0" noProof="0" dirty="0">
                <a:ln>
                  <a:noFill/>
                </a:ln>
                <a:solidFill>
                  <a:prstClr val="black"/>
                </a:solidFill>
                <a:effectLst/>
                <a:uLnTx/>
                <a:uFillTx/>
                <a:latin typeface="Arial MT"/>
                <a:ea typeface="+mn-ea"/>
                <a:cs typeface="Arial MT"/>
              </a:rPr>
              <a:t> </a:t>
            </a:r>
            <a:r>
              <a:rPr kumimoji="0" sz="1800" b="0" i="0" u="none" strike="noStrike" kern="1200" cap="none" spc="-15" normalizeH="0" baseline="0" noProof="0" dirty="0">
                <a:ln>
                  <a:noFill/>
                </a:ln>
                <a:solidFill>
                  <a:prstClr val="black"/>
                </a:solidFill>
                <a:effectLst/>
                <a:uLnTx/>
                <a:uFillTx/>
                <a:latin typeface="Arial MT"/>
                <a:ea typeface="+mn-ea"/>
                <a:cs typeface="Arial MT"/>
              </a:rPr>
              <a:t>en </a:t>
            </a:r>
            <a:r>
              <a:rPr kumimoji="0" sz="1800" b="0" i="0" u="none" strike="noStrike" kern="1200" cap="none" spc="-484" normalizeH="0" baseline="0" noProof="0" dirty="0">
                <a:ln>
                  <a:noFill/>
                </a:ln>
                <a:solidFill>
                  <a:prstClr val="black"/>
                </a:solidFill>
                <a:effectLst/>
                <a:uLnTx/>
                <a:uFillTx/>
                <a:latin typeface="Arial MT"/>
                <a:ea typeface="+mn-ea"/>
                <a:cs typeface="Arial MT"/>
              </a:rPr>
              <a:t> </a:t>
            </a:r>
            <a:r>
              <a:rPr kumimoji="0" sz="1800" b="0" i="0" u="none" strike="noStrike" kern="1200" cap="none" spc="-15" normalizeH="0" baseline="0" noProof="0" dirty="0">
                <a:ln>
                  <a:noFill/>
                </a:ln>
                <a:solidFill>
                  <a:prstClr val="black"/>
                </a:solidFill>
                <a:effectLst/>
                <a:uLnTx/>
                <a:uFillTx/>
                <a:latin typeface="Arial MT"/>
                <a:ea typeface="+mn-ea"/>
                <a:cs typeface="Arial MT"/>
              </a:rPr>
              <a:t>années</a:t>
            </a:r>
            <a:endParaRPr kumimoji="0" sz="1800" b="0" i="0" u="none" strike="noStrike" kern="1200" cap="none" spc="0" normalizeH="0" baseline="0" noProof="0" dirty="0">
              <a:ln>
                <a:noFill/>
              </a:ln>
              <a:solidFill>
                <a:prstClr val="black"/>
              </a:solidFill>
              <a:effectLst/>
              <a:uLnTx/>
              <a:uFillTx/>
              <a:latin typeface="Arial MT"/>
              <a:ea typeface="+mn-ea"/>
              <a:cs typeface="Arial MT"/>
            </a:endParaRPr>
          </a:p>
          <a:p>
            <a:pPr marL="355600" marR="5080" lvl="0" indent="-342900" algn="l" defTabSz="914400" rtl="0" eaLnBrk="1" fontAlgn="auto" latinLnBrk="0" hangingPunct="1">
              <a:lnSpc>
                <a:spcPct val="100000"/>
              </a:lnSpc>
              <a:spcBef>
                <a:spcPts val="434"/>
              </a:spcBef>
              <a:spcAft>
                <a:spcPts val="0"/>
              </a:spcAft>
              <a:buClrTx/>
              <a:buSzTx/>
              <a:buFontTx/>
              <a:buAutoNum type="arabicPeriod"/>
              <a:tabLst>
                <a:tab pos="354965" algn="l"/>
                <a:tab pos="355600" algn="l"/>
              </a:tabLst>
              <a:defRPr/>
            </a:pPr>
            <a:r>
              <a:rPr kumimoji="0" sz="1800" b="0" i="0" u="none" strike="noStrike" kern="1200" cap="none" spc="-10" normalizeH="0" baseline="0" noProof="0" dirty="0">
                <a:ln>
                  <a:noFill/>
                </a:ln>
                <a:solidFill>
                  <a:prstClr val="black"/>
                </a:solidFill>
                <a:effectLst/>
                <a:uLnTx/>
                <a:uFillTx/>
                <a:latin typeface="Arial MT"/>
                <a:ea typeface="+mn-ea"/>
                <a:cs typeface="Arial MT"/>
              </a:rPr>
              <a:t>Les</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soins</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support</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ont</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une</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importance</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croissante</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à</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tous</a:t>
            </a:r>
            <a:r>
              <a:rPr kumimoji="0" sz="1800" b="0" i="0" u="none" strike="noStrike" kern="1200" cap="none" spc="1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les</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stades</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5" normalizeH="0" baseline="0" noProof="0" dirty="0">
                <a:ln>
                  <a:noFill/>
                </a:ln>
                <a:solidFill>
                  <a:prstClr val="black"/>
                </a:solidFill>
                <a:effectLst/>
                <a:uLnTx/>
                <a:uFillTx/>
                <a:latin typeface="Arial MT"/>
                <a:ea typeface="+mn-ea"/>
                <a:cs typeface="Arial MT"/>
              </a:rPr>
              <a:t>de </a:t>
            </a:r>
            <a:r>
              <a:rPr kumimoji="0" sz="1800" b="0" i="0" u="none" strike="noStrike" kern="1200" cap="none" spc="-484"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la</a:t>
            </a:r>
            <a:r>
              <a:rPr kumimoji="0" sz="1800" b="0" i="0" u="none" strike="noStrike" kern="1200" cap="none" spc="-10" normalizeH="0" baseline="0" noProof="0" dirty="0">
                <a:ln>
                  <a:noFill/>
                </a:ln>
                <a:solidFill>
                  <a:prstClr val="black"/>
                </a:solidFill>
                <a:effectLst/>
                <a:uLnTx/>
                <a:uFillTx/>
                <a:latin typeface="Arial MT"/>
                <a:ea typeface="+mn-ea"/>
                <a:cs typeface="Arial MT"/>
              </a:rPr>
              <a:t> maladie</a:t>
            </a:r>
            <a:endParaRPr kumimoji="0" sz="1800" b="0" i="0" u="none" strike="noStrike" kern="1200" cap="none" spc="0" normalizeH="0" baseline="0" noProof="0" dirty="0">
              <a:ln>
                <a:noFill/>
              </a:ln>
              <a:solidFill>
                <a:prstClr val="black"/>
              </a:solidFill>
              <a:effectLst/>
              <a:uLnTx/>
              <a:uFillTx/>
              <a:latin typeface="Arial MT"/>
              <a:ea typeface="+mn-ea"/>
              <a:cs typeface="Arial MT"/>
            </a:endParaRPr>
          </a:p>
          <a:p>
            <a:pPr marL="355600" marR="0" lvl="0" indent="-342900" algn="l" defTabSz="914400" rtl="0" eaLnBrk="1" fontAlgn="auto" latinLnBrk="0" hangingPunct="1">
              <a:lnSpc>
                <a:spcPct val="100000"/>
              </a:lnSpc>
              <a:spcBef>
                <a:spcPts val="430"/>
              </a:spcBef>
              <a:spcAft>
                <a:spcPts val="0"/>
              </a:spcAft>
              <a:buClrTx/>
              <a:buSzTx/>
              <a:buFontTx/>
              <a:buAutoNum type="arabicPeriod"/>
              <a:tabLst>
                <a:tab pos="354965" algn="l"/>
                <a:tab pos="355600" algn="l"/>
              </a:tabLst>
              <a:defRPr/>
            </a:pPr>
            <a:r>
              <a:rPr kumimoji="0" sz="1800" b="0" i="0" u="none" strike="noStrike" kern="1200" cap="none" spc="-10" normalizeH="0" baseline="0" noProof="0" dirty="0">
                <a:ln>
                  <a:noFill/>
                </a:ln>
                <a:solidFill>
                  <a:prstClr val="black"/>
                </a:solidFill>
                <a:effectLst/>
                <a:uLnTx/>
                <a:uFillTx/>
                <a:latin typeface="Arial MT"/>
                <a:ea typeface="+mn-ea"/>
                <a:cs typeface="Arial MT"/>
              </a:rPr>
              <a:t>La</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phase</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surveillance</a:t>
            </a:r>
            <a:r>
              <a:rPr kumimoji="0" sz="1800" b="0" i="0" u="none" strike="noStrike" kern="1200" cap="none" spc="2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devient</a:t>
            </a:r>
            <a:r>
              <a:rPr kumimoji="0" sz="1800" b="0" i="0" u="none" strike="noStrike" kern="1200" cap="none" spc="3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importante</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(prévention</a:t>
            </a:r>
            <a:r>
              <a:rPr kumimoji="0" sz="1800" b="0" i="0" u="none" strike="noStrike" kern="1200" cap="none" spc="3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tertiaire)</a:t>
            </a:r>
            <a:endParaRPr kumimoji="0" sz="1800" b="0" i="0" u="none" strike="noStrike" kern="1200" cap="none" spc="0" normalizeH="0" baseline="0" noProof="0" dirty="0">
              <a:ln>
                <a:noFill/>
              </a:ln>
              <a:solidFill>
                <a:prstClr val="black"/>
              </a:solidFill>
              <a:effectLst/>
              <a:uLnTx/>
              <a:uFillTx/>
              <a:latin typeface="Arial MT"/>
              <a:ea typeface="+mn-ea"/>
              <a:cs typeface="Arial MT"/>
            </a:endParaRPr>
          </a:p>
          <a:p>
            <a:pPr marL="355600" marR="296545" lvl="0" indent="-342900" algn="l" defTabSz="914400" rtl="0" eaLnBrk="1" fontAlgn="auto" latinLnBrk="0" hangingPunct="1">
              <a:lnSpc>
                <a:spcPct val="100000"/>
              </a:lnSpc>
              <a:spcBef>
                <a:spcPts val="434"/>
              </a:spcBef>
              <a:spcAft>
                <a:spcPts val="0"/>
              </a:spcAft>
              <a:buClrTx/>
              <a:buSzTx/>
              <a:buFontTx/>
              <a:buAutoNum type="arabicPeriod"/>
              <a:tabLst>
                <a:tab pos="354965" algn="l"/>
                <a:tab pos="355600" algn="l"/>
              </a:tabLst>
              <a:defRPr/>
            </a:pPr>
            <a:r>
              <a:rPr kumimoji="0" sz="1800" b="0" i="0" u="none" strike="noStrike" kern="1200" cap="none" spc="-5" normalizeH="0" baseline="0" noProof="0" dirty="0">
                <a:ln>
                  <a:noFill/>
                </a:ln>
                <a:solidFill>
                  <a:prstClr val="black"/>
                </a:solidFill>
                <a:effectLst/>
                <a:uLnTx/>
                <a:uFillTx/>
                <a:latin typeface="Arial MT"/>
                <a:ea typeface="+mn-ea"/>
                <a:cs typeface="Arial MT"/>
              </a:rPr>
              <a:t>En</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cas</a:t>
            </a:r>
            <a:r>
              <a:rPr kumimoji="0" sz="1800" b="0" i="0" u="none" strike="noStrike" kern="1200" cap="none" spc="1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rechute,</a:t>
            </a:r>
            <a:r>
              <a:rPr kumimoji="0" sz="1800" b="0" i="0" u="none" strike="noStrike" kern="1200" cap="none" spc="3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les</a:t>
            </a:r>
            <a:r>
              <a:rPr kumimoji="0" sz="1800" b="0" i="0" u="none" strike="noStrike" kern="1200" cap="none" spc="1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soins</a:t>
            </a:r>
            <a:r>
              <a:rPr kumimoji="0" sz="1800" b="0" i="0" u="none" strike="noStrike" kern="1200" cap="none" spc="2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support</a:t>
            </a:r>
            <a:r>
              <a:rPr kumimoji="0" sz="1800" b="0" i="0" u="none" strike="noStrike" kern="1200" cap="none" spc="3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améliorent</a:t>
            </a:r>
            <a:r>
              <a:rPr kumimoji="0" sz="1800" b="0" i="0" u="none" strike="noStrike" kern="1200" cap="none" spc="25"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la</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qualité</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vie</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et </a:t>
            </a:r>
            <a:r>
              <a:rPr kumimoji="0" sz="1800" b="0" i="0" u="none" strike="noStrike" kern="1200" cap="none" spc="-484"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optimisent</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l’efficacité</a:t>
            </a:r>
            <a:r>
              <a:rPr kumimoji="0" sz="1800" b="0" i="0" u="none" strike="noStrike" kern="1200" cap="none" spc="1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des</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traitements</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spécifiques</a:t>
            </a:r>
            <a:endParaRPr kumimoji="0" sz="1800" b="0" i="0" u="none" strike="noStrike" kern="1200" cap="none" spc="0" normalizeH="0" baseline="0" noProof="0" dirty="0">
              <a:ln>
                <a:noFill/>
              </a:ln>
              <a:solidFill>
                <a:prstClr val="black"/>
              </a:solidFill>
              <a:effectLst/>
              <a:uLnTx/>
              <a:uFillTx/>
              <a:latin typeface="Arial MT"/>
              <a:ea typeface="+mn-ea"/>
              <a:cs typeface="Arial MT"/>
            </a:endParaRPr>
          </a:p>
          <a:p>
            <a:pPr marL="355600" marR="0" lvl="0" indent="-342900" algn="l" defTabSz="914400" rtl="0" eaLnBrk="1" fontAlgn="auto" latinLnBrk="0" hangingPunct="1">
              <a:lnSpc>
                <a:spcPct val="100000"/>
              </a:lnSpc>
              <a:spcBef>
                <a:spcPts val="430"/>
              </a:spcBef>
              <a:spcAft>
                <a:spcPts val="0"/>
              </a:spcAft>
              <a:buClrTx/>
              <a:buSzTx/>
              <a:buFontTx/>
              <a:buAutoNum type="arabicPeriod"/>
              <a:tabLst>
                <a:tab pos="354965" algn="l"/>
                <a:tab pos="355600" algn="l"/>
              </a:tabLst>
              <a:defRPr/>
            </a:pPr>
            <a:r>
              <a:rPr kumimoji="0" sz="1800" b="0" i="0" u="none" strike="noStrike" kern="1200" cap="none" spc="-5" normalizeH="0" baseline="0" noProof="0" dirty="0">
                <a:ln>
                  <a:noFill/>
                </a:ln>
                <a:solidFill>
                  <a:prstClr val="black"/>
                </a:solidFill>
                <a:effectLst/>
                <a:uLnTx/>
                <a:uFillTx/>
                <a:latin typeface="Arial MT"/>
                <a:ea typeface="+mn-ea"/>
                <a:cs typeface="Arial MT"/>
              </a:rPr>
              <a:t>Importance</a:t>
            </a:r>
            <a:r>
              <a:rPr kumimoji="0" sz="1800" b="0" i="0" u="none" strike="noStrike" kern="1200" cap="none" spc="1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la </a:t>
            </a:r>
            <a:r>
              <a:rPr kumimoji="0" sz="1800" b="0" i="0" u="none" strike="noStrike" kern="1200" cap="none" spc="-10" normalizeH="0" baseline="0" noProof="0" dirty="0">
                <a:ln>
                  <a:noFill/>
                </a:ln>
                <a:solidFill>
                  <a:prstClr val="black"/>
                </a:solidFill>
                <a:effectLst/>
                <a:uLnTx/>
                <a:uFillTx/>
                <a:latin typeface="Arial MT"/>
                <a:ea typeface="+mn-ea"/>
                <a:cs typeface="Arial MT"/>
              </a:rPr>
              <a:t>dimension</a:t>
            </a:r>
            <a:r>
              <a:rPr kumimoji="0" sz="1800" b="0" i="0" u="none" strike="noStrike" kern="1200" cap="none" spc="3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psycho-sociale</a:t>
            </a:r>
            <a:endParaRPr kumimoji="0" sz="1800" b="0" i="0" u="none" strike="noStrike" kern="1200" cap="none" spc="0" normalizeH="0" baseline="0" noProof="0" dirty="0">
              <a:ln>
                <a:noFill/>
              </a:ln>
              <a:solidFill>
                <a:prstClr val="black"/>
              </a:solidFill>
              <a:effectLst/>
              <a:uLnTx/>
              <a:uFillTx/>
              <a:latin typeface="Arial MT"/>
              <a:ea typeface="+mn-ea"/>
              <a:cs typeface="Arial MT"/>
            </a:endParaRPr>
          </a:p>
        </p:txBody>
      </p:sp>
      <p:grpSp>
        <p:nvGrpSpPr>
          <p:cNvPr id="4" name="object 4"/>
          <p:cNvGrpSpPr/>
          <p:nvPr/>
        </p:nvGrpSpPr>
        <p:grpSpPr>
          <a:xfrm>
            <a:off x="397002" y="152400"/>
            <a:ext cx="8411845" cy="620395"/>
            <a:chOff x="397002" y="152400"/>
            <a:chExt cx="8411845" cy="620395"/>
          </a:xfrm>
        </p:grpSpPr>
        <p:pic>
          <p:nvPicPr>
            <p:cNvPr id="5" name="object 5"/>
            <p:cNvPicPr/>
            <p:nvPr/>
          </p:nvPicPr>
          <p:blipFill>
            <a:blip r:embed="rId2" cstate="print"/>
            <a:stretch>
              <a:fillRect/>
            </a:stretch>
          </p:blipFill>
          <p:spPr>
            <a:xfrm>
              <a:off x="397002" y="752855"/>
              <a:ext cx="7992884" cy="19812"/>
            </a:xfrm>
            <a:prstGeom prst="rect">
              <a:avLst/>
            </a:prstGeom>
          </p:spPr>
        </p:pic>
        <p:pic>
          <p:nvPicPr>
            <p:cNvPr id="6" name="object 6"/>
            <p:cNvPicPr/>
            <p:nvPr/>
          </p:nvPicPr>
          <p:blipFill>
            <a:blip r:embed="rId3" cstate="print"/>
            <a:stretch>
              <a:fillRect/>
            </a:stretch>
          </p:blipFill>
          <p:spPr>
            <a:xfrm>
              <a:off x="8243316" y="152400"/>
              <a:ext cx="565403" cy="569975"/>
            </a:xfrm>
            <a:prstGeom prst="rect">
              <a:avLst/>
            </a:prstGeom>
          </p:spPr>
        </p:pic>
      </p:grpSp>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37465" marR="0" lvl="0" indent="0" algn="l" defTabSz="914400" rtl="0" eaLnBrk="1" fontAlgn="auto" latinLnBrk="0" hangingPunct="1">
              <a:lnSpc>
                <a:spcPts val="1390"/>
              </a:lnSpc>
              <a:spcBef>
                <a:spcPts val="0"/>
              </a:spcBef>
              <a:spcAft>
                <a:spcPts val="0"/>
              </a:spcAft>
              <a:buClrTx/>
              <a:buSzTx/>
              <a:buFontTx/>
              <a:buNone/>
              <a:tabLst/>
              <a:defRPr/>
            </a:pPr>
            <a:fld id="{81D60167-4931-47E6-BA6A-407CBD079E47}" type="slidenum">
              <a:rPr kumimoji="0" sz="1200" b="0" i="0" u="none" strike="noStrike" kern="1200" cap="none" spc="0" normalizeH="0" baseline="0" noProof="0" dirty="0">
                <a:ln>
                  <a:noFill/>
                </a:ln>
                <a:solidFill>
                  <a:srgbClr val="8A8A8A"/>
                </a:solidFill>
                <a:effectLst/>
                <a:uLnTx/>
                <a:uFillTx/>
                <a:latin typeface="Calibri"/>
                <a:ea typeface="+mn-ea"/>
                <a:cs typeface="Calibri"/>
              </a:rPr>
              <a:pPr marL="37465" marR="0" lvl="0" indent="0" algn="l" defTabSz="914400" rtl="0" eaLnBrk="1" fontAlgn="auto" latinLnBrk="0" hangingPunct="1">
                <a:lnSpc>
                  <a:spcPts val="1390"/>
                </a:lnSpc>
                <a:spcBef>
                  <a:spcPts val="0"/>
                </a:spcBef>
                <a:spcAft>
                  <a:spcPts val="0"/>
                </a:spcAft>
                <a:buClrTx/>
                <a:buSzTx/>
                <a:buFontTx/>
                <a:buNone/>
                <a:tabLst/>
                <a:defRPr/>
              </a:pPr>
              <a:t>33</a:t>
            </a:fld>
            <a:endParaRPr kumimoji="0" sz="1200" b="0" i="0" u="none" strike="noStrike" kern="1200" cap="none" spc="0" normalizeH="0" baseline="0" noProof="0" dirty="0">
              <a:ln>
                <a:noFill/>
              </a:ln>
              <a:solidFill>
                <a:srgbClr val="8A8A8A"/>
              </a:solidFill>
              <a:effectLst/>
              <a:uLnTx/>
              <a:uFillTx/>
              <a:latin typeface="Calibri"/>
              <a:ea typeface="+mn-ea"/>
              <a:cs typeface="Calibri"/>
            </a:endParaRPr>
          </a:p>
        </p:txBody>
      </p:sp>
    </p:spTree>
    <p:extLst>
      <p:ext uri="{BB962C8B-B14F-4D97-AF65-F5344CB8AC3E}">
        <p14:creationId xmlns:p14="http://schemas.microsoft.com/office/powerpoint/2010/main" val="35043801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29565" y="195992"/>
            <a:ext cx="4950460" cy="574040"/>
          </a:xfrm>
          <a:prstGeom prst="rect">
            <a:avLst/>
          </a:prstGeom>
        </p:spPr>
        <p:txBody>
          <a:bodyPr vert="horz" wrap="square" lIns="0" tIns="12700" rIns="0" bIns="0" rtlCol="0">
            <a:spAutoFit/>
          </a:bodyPr>
          <a:lstStyle/>
          <a:p>
            <a:pPr marL="12700">
              <a:lnSpc>
                <a:spcPct val="100000"/>
              </a:lnSpc>
              <a:spcBef>
                <a:spcPts val="100"/>
              </a:spcBef>
            </a:pPr>
            <a:r>
              <a:rPr sz="3600" b="0" spc="-20" dirty="0">
                <a:solidFill>
                  <a:srgbClr val="595958"/>
                </a:solidFill>
                <a:latin typeface="Calibri"/>
                <a:cs typeface="Calibri"/>
              </a:rPr>
              <a:t>Exemple</a:t>
            </a:r>
            <a:r>
              <a:rPr sz="3600" b="0" spc="-35" dirty="0">
                <a:solidFill>
                  <a:srgbClr val="595958"/>
                </a:solidFill>
                <a:latin typeface="Calibri"/>
                <a:cs typeface="Calibri"/>
              </a:rPr>
              <a:t> </a:t>
            </a:r>
            <a:r>
              <a:rPr sz="3600" b="0" dirty="0">
                <a:solidFill>
                  <a:srgbClr val="595958"/>
                </a:solidFill>
                <a:latin typeface="Calibri"/>
                <a:cs typeface="Calibri"/>
              </a:rPr>
              <a:t>du</a:t>
            </a:r>
            <a:r>
              <a:rPr sz="3600" b="0" spc="-25" dirty="0">
                <a:solidFill>
                  <a:srgbClr val="595958"/>
                </a:solidFill>
                <a:latin typeface="Calibri"/>
                <a:cs typeface="Calibri"/>
              </a:rPr>
              <a:t> </a:t>
            </a:r>
            <a:r>
              <a:rPr sz="3600" b="0" spc="-5" dirty="0">
                <a:solidFill>
                  <a:srgbClr val="595958"/>
                </a:solidFill>
                <a:latin typeface="Calibri"/>
                <a:cs typeface="Calibri"/>
              </a:rPr>
              <a:t>cancer</a:t>
            </a:r>
            <a:r>
              <a:rPr sz="3600" b="0" spc="-45" dirty="0">
                <a:solidFill>
                  <a:srgbClr val="595958"/>
                </a:solidFill>
                <a:latin typeface="Calibri"/>
                <a:cs typeface="Calibri"/>
              </a:rPr>
              <a:t> </a:t>
            </a:r>
            <a:r>
              <a:rPr sz="3600" b="0" dirty="0">
                <a:solidFill>
                  <a:srgbClr val="595958"/>
                </a:solidFill>
                <a:latin typeface="Calibri"/>
                <a:cs typeface="Calibri"/>
              </a:rPr>
              <a:t>du</a:t>
            </a:r>
            <a:r>
              <a:rPr sz="3600" b="0" spc="-20" dirty="0">
                <a:solidFill>
                  <a:srgbClr val="595958"/>
                </a:solidFill>
                <a:latin typeface="Calibri"/>
                <a:cs typeface="Calibri"/>
              </a:rPr>
              <a:t> </a:t>
            </a:r>
            <a:r>
              <a:rPr sz="3600" b="0" spc="-5" dirty="0">
                <a:solidFill>
                  <a:srgbClr val="595958"/>
                </a:solidFill>
                <a:latin typeface="Calibri"/>
                <a:cs typeface="Calibri"/>
              </a:rPr>
              <a:t>sein</a:t>
            </a:r>
            <a:endParaRPr sz="3600">
              <a:latin typeface="Calibri"/>
              <a:cs typeface="Calibri"/>
            </a:endParaRPr>
          </a:p>
        </p:txBody>
      </p:sp>
      <p:sp>
        <p:nvSpPr>
          <p:cNvPr id="3" name="object 3"/>
          <p:cNvSpPr txBox="1"/>
          <p:nvPr/>
        </p:nvSpPr>
        <p:spPr>
          <a:xfrm>
            <a:off x="707390" y="2008123"/>
            <a:ext cx="7646670" cy="2306320"/>
          </a:xfrm>
          <a:prstGeom prst="rect">
            <a:avLst/>
          </a:prstGeom>
        </p:spPr>
        <p:txBody>
          <a:bodyPr vert="horz" wrap="square" lIns="0" tIns="165100" rIns="0" bIns="0" rtlCol="0">
            <a:spAutoFit/>
          </a:bodyPr>
          <a:lstStyle/>
          <a:p>
            <a:pPr marL="355600" marR="0" lvl="0" indent="-342900" algn="l" defTabSz="914400" rtl="0" eaLnBrk="1" fontAlgn="auto" latinLnBrk="0" hangingPunct="1">
              <a:lnSpc>
                <a:spcPct val="100000"/>
              </a:lnSpc>
              <a:spcBef>
                <a:spcPts val="1300"/>
              </a:spcBef>
              <a:spcAft>
                <a:spcPts val="0"/>
              </a:spcAft>
              <a:buClrTx/>
              <a:buSzTx/>
              <a:buFontTx/>
              <a:buAutoNum type="arabicPeriod"/>
              <a:tabLst>
                <a:tab pos="354965" algn="l"/>
                <a:tab pos="355600" algn="l"/>
              </a:tabLst>
              <a:defRPr/>
            </a:pPr>
            <a:r>
              <a:rPr kumimoji="0" sz="1800" b="0" i="0" u="none" strike="noStrike" kern="1200" cap="none" spc="-55" normalizeH="0" baseline="0" noProof="0" dirty="0">
                <a:ln>
                  <a:noFill/>
                </a:ln>
                <a:solidFill>
                  <a:prstClr val="black"/>
                </a:solidFill>
                <a:effectLst/>
                <a:uLnTx/>
                <a:uFillTx/>
                <a:latin typeface="Arial MT"/>
                <a:ea typeface="+mn-ea"/>
                <a:cs typeface="Arial MT"/>
              </a:rPr>
              <a:t>Taux</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guérison</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0" normalizeH="0" baseline="0" noProof="0" dirty="0">
                <a:ln>
                  <a:noFill/>
                </a:ln>
                <a:solidFill>
                  <a:prstClr val="black"/>
                </a:solidFill>
                <a:effectLst/>
                <a:uLnTx/>
                <a:uFillTx/>
                <a:latin typeface="Arial MT"/>
                <a:ea typeface="+mn-ea"/>
                <a:cs typeface="Arial MT"/>
              </a:rPr>
              <a:t>=</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5" normalizeH="0" baseline="0" noProof="0" dirty="0">
                <a:ln>
                  <a:noFill/>
                </a:ln>
                <a:solidFill>
                  <a:prstClr val="black"/>
                </a:solidFill>
                <a:effectLst/>
                <a:uLnTx/>
                <a:uFillTx/>
                <a:latin typeface="Arial MT"/>
                <a:ea typeface="+mn-ea"/>
                <a:cs typeface="Arial MT"/>
              </a:rPr>
              <a:t>80%</a:t>
            </a:r>
            <a:endParaRPr kumimoji="0" sz="1800" b="0" i="0" u="none" strike="noStrike" kern="1200" cap="none" spc="0" normalizeH="0" baseline="0" noProof="0" dirty="0">
              <a:ln>
                <a:noFill/>
              </a:ln>
              <a:solidFill>
                <a:prstClr val="black"/>
              </a:solidFill>
              <a:effectLst/>
              <a:uLnTx/>
              <a:uFillTx/>
              <a:latin typeface="Arial MT"/>
              <a:ea typeface="+mn-ea"/>
              <a:cs typeface="Arial MT"/>
            </a:endParaRPr>
          </a:p>
          <a:p>
            <a:pPr marL="355600" marR="393065" lvl="0" indent="-342900" algn="l" defTabSz="914400" rtl="0" eaLnBrk="1" fontAlgn="auto" latinLnBrk="0" hangingPunct="1">
              <a:lnSpc>
                <a:spcPct val="100000"/>
              </a:lnSpc>
              <a:spcBef>
                <a:spcPts val="1200"/>
              </a:spcBef>
              <a:spcAft>
                <a:spcPts val="0"/>
              </a:spcAft>
              <a:buClrTx/>
              <a:buSzTx/>
              <a:buFontTx/>
              <a:buAutoNum type="arabicPeriod"/>
              <a:tabLst>
                <a:tab pos="354965" algn="l"/>
                <a:tab pos="355600" algn="l"/>
              </a:tabLst>
              <a:defRPr/>
            </a:pPr>
            <a:r>
              <a:rPr kumimoji="0" sz="1800" b="0" i="0" u="none" strike="noStrike" kern="1200" cap="none" spc="-5" normalizeH="0" baseline="0" noProof="0" dirty="0">
                <a:ln>
                  <a:noFill/>
                </a:ln>
                <a:solidFill>
                  <a:prstClr val="black"/>
                </a:solidFill>
                <a:effectLst/>
                <a:uLnTx/>
                <a:uFillTx/>
                <a:latin typeface="Arial MT"/>
                <a:ea typeface="+mn-ea"/>
                <a:cs typeface="Arial MT"/>
              </a:rPr>
              <a:t>Nécessité</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d’une</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vision</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globale</a:t>
            </a:r>
            <a:r>
              <a:rPr kumimoji="0" sz="1800" b="0" i="0" u="none" strike="noStrike" kern="1200" cap="none" spc="2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la</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prise</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en</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charge</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(pas</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seulement </a:t>
            </a:r>
            <a:r>
              <a:rPr kumimoji="0" sz="1800" b="0" i="0" u="none" strike="noStrike" kern="1200" cap="none" spc="-484"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traitement</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anti</a:t>
            </a:r>
            <a:r>
              <a:rPr kumimoji="0" sz="1800" b="0" i="0" u="none" strike="noStrike" kern="1200" cap="none" spc="1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tumoral)</a:t>
            </a:r>
            <a:endParaRPr kumimoji="0" sz="1800" b="0" i="0" u="none" strike="noStrike" kern="1200" cap="none" spc="0" normalizeH="0" baseline="0" noProof="0" dirty="0">
              <a:ln>
                <a:noFill/>
              </a:ln>
              <a:solidFill>
                <a:prstClr val="black"/>
              </a:solidFill>
              <a:effectLst/>
              <a:uLnTx/>
              <a:uFillTx/>
              <a:latin typeface="Arial MT"/>
              <a:ea typeface="+mn-ea"/>
              <a:cs typeface="Arial MT"/>
            </a:endParaRPr>
          </a:p>
          <a:p>
            <a:pPr marL="355600" marR="0" lvl="0" indent="-342900" algn="l" defTabSz="914400" rtl="0" eaLnBrk="1" fontAlgn="auto" latinLnBrk="0" hangingPunct="1">
              <a:lnSpc>
                <a:spcPct val="100000"/>
              </a:lnSpc>
              <a:spcBef>
                <a:spcPts val="1200"/>
              </a:spcBef>
              <a:spcAft>
                <a:spcPts val="0"/>
              </a:spcAft>
              <a:buClrTx/>
              <a:buSzTx/>
              <a:buFontTx/>
              <a:buAutoNum type="arabicPeriod"/>
              <a:tabLst>
                <a:tab pos="354965" algn="l"/>
                <a:tab pos="355600" algn="l"/>
              </a:tabLst>
              <a:defRPr/>
            </a:pPr>
            <a:r>
              <a:rPr kumimoji="0" sz="1800" b="0" i="0" u="none" strike="noStrike" kern="1200" cap="none" spc="-10" normalizeH="0" baseline="0" noProof="0" dirty="0">
                <a:ln>
                  <a:noFill/>
                </a:ln>
                <a:solidFill>
                  <a:prstClr val="black"/>
                </a:solidFill>
                <a:effectLst/>
                <a:uLnTx/>
                <a:uFillTx/>
                <a:latin typeface="Arial MT"/>
                <a:ea typeface="+mn-ea"/>
                <a:cs typeface="Arial MT"/>
              </a:rPr>
              <a:t>La</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prévention</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25" normalizeH="0" baseline="0" noProof="0" dirty="0">
                <a:ln>
                  <a:noFill/>
                </a:ln>
                <a:solidFill>
                  <a:prstClr val="black"/>
                </a:solidFill>
                <a:effectLst/>
                <a:uLnTx/>
                <a:uFillTx/>
                <a:latin typeface="Arial MT"/>
                <a:ea typeface="+mn-ea"/>
                <a:cs typeface="Arial MT"/>
              </a:rPr>
              <a:t>Tertiaire,</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Prise</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en</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charge</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l’après</a:t>
            </a:r>
            <a:r>
              <a:rPr kumimoji="0" sz="1800" b="0" i="0" u="none" strike="noStrike" kern="1200" cap="none" spc="2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cancer</a:t>
            </a:r>
            <a:endParaRPr kumimoji="0" sz="1800" b="0" i="0" u="none" strike="noStrike" kern="1200" cap="none" spc="0" normalizeH="0" baseline="0" noProof="0" dirty="0">
              <a:ln>
                <a:noFill/>
              </a:ln>
              <a:solidFill>
                <a:prstClr val="black"/>
              </a:solidFill>
              <a:effectLst/>
              <a:uLnTx/>
              <a:uFillTx/>
              <a:latin typeface="Arial MT"/>
              <a:ea typeface="+mn-ea"/>
              <a:cs typeface="Arial MT"/>
            </a:endParaRPr>
          </a:p>
          <a:p>
            <a:pPr marL="756285" marR="0" lvl="1" indent="-287020" algn="l" defTabSz="914400" rtl="0" eaLnBrk="1" fontAlgn="auto" latinLnBrk="0" hangingPunct="1">
              <a:lnSpc>
                <a:spcPct val="100000"/>
              </a:lnSpc>
              <a:spcBef>
                <a:spcPts val="340"/>
              </a:spcBef>
              <a:spcAft>
                <a:spcPts val="0"/>
              </a:spcAft>
              <a:buClrTx/>
              <a:buSzTx/>
              <a:buFontTx/>
              <a:buChar char="–"/>
              <a:tabLst>
                <a:tab pos="756285" algn="l"/>
                <a:tab pos="756920" algn="l"/>
              </a:tabLst>
              <a:defRPr/>
            </a:pPr>
            <a:r>
              <a:rPr kumimoji="0" sz="1400" b="0" i="0" u="none" strike="noStrike" kern="1200" cap="none" spc="-5" normalizeH="0" baseline="0" noProof="0" dirty="0">
                <a:ln>
                  <a:noFill/>
                </a:ln>
                <a:solidFill>
                  <a:prstClr val="black"/>
                </a:solidFill>
                <a:effectLst/>
                <a:uLnTx/>
                <a:uFillTx/>
                <a:latin typeface="Arial MT"/>
                <a:ea typeface="+mn-ea"/>
                <a:cs typeface="Arial MT"/>
              </a:rPr>
              <a:t>Mesure</a:t>
            </a:r>
            <a:r>
              <a:rPr kumimoji="0" sz="1400" b="0" i="0" u="none" strike="noStrike" kern="1200" cap="none" spc="-20" normalizeH="0" baseline="0" noProof="0" dirty="0">
                <a:ln>
                  <a:noFill/>
                </a:ln>
                <a:solidFill>
                  <a:prstClr val="black"/>
                </a:solidFill>
                <a:effectLst/>
                <a:uLnTx/>
                <a:uFillTx/>
                <a:latin typeface="Arial MT"/>
                <a:ea typeface="+mn-ea"/>
                <a:cs typeface="Arial MT"/>
              </a:rPr>
              <a:t> </a:t>
            </a:r>
            <a:r>
              <a:rPr kumimoji="0" sz="1400" b="0" i="0" u="none" strike="noStrike" kern="1200" cap="none" spc="-5" normalizeH="0" baseline="0" noProof="0" dirty="0">
                <a:ln>
                  <a:noFill/>
                </a:ln>
                <a:solidFill>
                  <a:prstClr val="black"/>
                </a:solidFill>
                <a:effectLst/>
                <a:uLnTx/>
                <a:uFillTx/>
                <a:latin typeface="Arial MT"/>
                <a:ea typeface="+mn-ea"/>
                <a:cs typeface="Arial MT"/>
              </a:rPr>
              <a:t>médicales</a:t>
            </a:r>
            <a:r>
              <a:rPr kumimoji="0" sz="1400" b="0" i="0" u="none" strike="noStrike" kern="1200" cap="none" spc="-25" normalizeH="0" baseline="0" noProof="0" dirty="0">
                <a:ln>
                  <a:noFill/>
                </a:ln>
                <a:solidFill>
                  <a:prstClr val="black"/>
                </a:solidFill>
                <a:effectLst/>
                <a:uLnTx/>
                <a:uFillTx/>
                <a:latin typeface="Arial MT"/>
                <a:ea typeface="+mn-ea"/>
                <a:cs typeface="Arial MT"/>
              </a:rPr>
              <a:t> </a:t>
            </a:r>
            <a:r>
              <a:rPr kumimoji="0" sz="1400" b="0" i="0" u="none" strike="noStrike" kern="1200" cap="none" spc="0" normalizeH="0" baseline="0" noProof="0" dirty="0">
                <a:ln>
                  <a:noFill/>
                </a:ln>
                <a:solidFill>
                  <a:prstClr val="black"/>
                </a:solidFill>
                <a:effectLst/>
                <a:uLnTx/>
                <a:uFillTx/>
                <a:latin typeface="Arial MT"/>
                <a:ea typeface="+mn-ea"/>
                <a:cs typeface="Arial MT"/>
              </a:rPr>
              <a:t>(lutte</a:t>
            </a:r>
            <a:r>
              <a:rPr kumimoji="0" sz="1400" b="0" i="0" u="none" strike="noStrike" kern="1200" cap="none" spc="-20" normalizeH="0" baseline="0" noProof="0" dirty="0">
                <a:ln>
                  <a:noFill/>
                </a:ln>
                <a:solidFill>
                  <a:prstClr val="black"/>
                </a:solidFill>
                <a:effectLst/>
                <a:uLnTx/>
                <a:uFillTx/>
                <a:latin typeface="Arial MT"/>
                <a:ea typeface="+mn-ea"/>
                <a:cs typeface="Arial MT"/>
              </a:rPr>
              <a:t> </a:t>
            </a:r>
            <a:r>
              <a:rPr kumimoji="0" sz="1400" b="0" i="0" u="none" strike="noStrike" kern="1200" cap="none" spc="0" normalizeH="0" baseline="0" noProof="0" dirty="0">
                <a:ln>
                  <a:noFill/>
                </a:ln>
                <a:solidFill>
                  <a:prstClr val="black"/>
                </a:solidFill>
                <a:effectLst/>
                <a:uLnTx/>
                <a:uFillTx/>
                <a:latin typeface="Arial MT"/>
                <a:ea typeface="+mn-ea"/>
                <a:cs typeface="Arial MT"/>
              </a:rPr>
              <a:t>contre</a:t>
            </a:r>
            <a:r>
              <a:rPr kumimoji="0" sz="1400" b="0" i="0" u="none" strike="noStrike" kern="1200" cap="none" spc="-35" normalizeH="0" baseline="0" noProof="0" dirty="0">
                <a:ln>
                  <a:noFill/>
                </a:ln>
                <a:solidFill>
                  <a:prstClr val="black"/>
                </a:solidFill>
                <a:effectLst/>
                <a:uLnTx/>
                <a:uFillTx/>
                <a:latin typeface="Arial MT"/>
                <a:ea typeface="+mn-ea"/>
                <a:cs typeface="Arial MT"/>
              </a:rPr>
              <a:t> </a:t>
            </a:r>
            <a:r>
              <a:rPr kumimoji="0" sz="1400" b="0" i="0" u="none" strike="noStrike" kern="1200" cap="none" spc="-5" normalizeH="0" baseline="0" noProof="0" dirty="0">
                <a:ln>
                  <a:noFill/>
                </a:ln>
                <a:solidFill>
                  <a:prstClr val="black"/>
                </a:solidFill>
                <a:effectLst/>
                <a:uLnTx/>
                <a:uFillTx/>
                <a:latin typeface="Arial MT"/>
                <a:ea typeface="+mn-ea"/>
                <a:cs typeface="Arial MT"/>
              </a:rPr>
              <a:t>les addictions,</a:t>
            </a:r>
            <a:r>
              <a:rPr kumimoji="0" sz="1400" b="0" i="0" u="none" strike="noStrike" kern="1200" cap="none" spc="-30" normalizeH="0" baseline="0" noProof="0" dirty="0">
                <a:ln>
                  <a:noFill/>
                </a:ln>
                <a:solidFill>
                  <a:prstClr val="black"/>
                </a:solidFill>
                <a:effectLst/>
                <a:uLnTx/>
                <a:uFillTx/>
                <a:latin typeface="Arial MT"/>
                <a:ea typeface="+mn-ea"/>
                <a:cs typeface="Arial MT"/>
              </a:rPr>
              <a:t> </a:t>
            </a:r>
            <a:r>
              <a:rPr kumimoji="0" sz="1400" b="0" i="0" u="none" strike="noStrike" kern="1200" cap="none" spc="0" normalizeH="0" baseline="0" noProof="0" dirty="0">
                <a:ln>
                  <a:noFill/>
                </a:ln>
                <a:solidFill>
                  <a:prstClr val="black"/>
                </a:solidFill>
                <a:effectLst/>
                <a:uLnTx/>
                <a:uFillTx/>
                <a:latin typeface="Arial MT"/>
                <a:ea typeface="+mn-ea"/>
                <a:cs typeface="Arial MT"/>
              </a:rPr>
              <a:t>la </a:t>
            </a:r>
            <a:r>
              <a:rPr kumimoji="0" sz="1400" b="0" i="0" u="none" strike="noStrike" kern="1200" cap="none" spc="-5" normalizeH="0" baseline="0" noProof="0" dirty="0">
                <a:ln>
                  <a:noFill/>
                </a:ln>
                <a:solidFill>
                  <a:prstClr val="black"/>
                </a:solidFill>
                <a:effectLst/>
                <a:uLnTx/>
                <a:uFillTx/>
                <a:latin typeface="Arial MT"/>
                <a:ea typeface="+mn-ea"/>
                <a:cs typeface="Arial MT"/>
              </a:rPr>
              <a:t>sédentarité…)</a:t>
            </a:r>
            <a:endParaRPr kumimoji="0" sz="1400" b="0" i="0" u="none" strike="noStrike" kern="1200" cap="none" spc="0" normalizeH="0" baseline="0" noProof="0" dirty="0">
              <a:ln>
                <a:noFill/>
              </a:ln>
              <a:solidFill>
                <a:prstClr val="black"/>
              </a:solidFill>
              <a:effectLst/>
              <a:uLnTx/>
              <a:uFillTx/>
              <a:latin typeface="Arial MT"/>
              <a:ea typeface="+mn-ea"/>
              <a:cs typeface="Arial MT"/>
            </a:endParaRPr>
          </a:p>
          <a:p>
            <a:pPr marL="756285" marR="5080" lvl="1" indent="-287020" algn="l" defTabSz="914400" rtl="0" eaLnBrk="1" fontAlgn="auto" latinLnBrk="0" hangingPunct="1">
              <a:lnSpc>
                <a:spcPct val="100000"/>
              </a:lnSpc>
              <a:spcBef>
                <a:spcPts val="335"/>
              </a:spcBef>
              <a:spcAft>
                <a:spcPts val="0"/>
              </a:spcAft>
              <a:buClrTx/>
              <a:buSzTx/>
              <a:buFontTx/>
              <a:buChar char="–"/>
              <a:tabLst>
                <a:tab pos="756285" algn="l"/>
                <a:tab pos="756920" algn="l"/>
              </a:tabLst>
              <a:defRPr/>
            </a:pPr>
            <a:r>
              <a:rPr kumimoji="0" sz="1400" b="0" i="0" u="none" strike="noStrike" kern="1200" cap="none" spc="-5" normalizeH="0" baseline="0" noProof="0" dirty="0" err="1">
                <a:ln>
                  <a:noFill/>
                </a:ln>
                <a:solidFill>
                  <a:prstClr val="black"/>
                </a:solidFill>
                <a:effectLst/>
                <a:uLnTx/>
                <a:uFillTx/>
                <a:latin typeface="Arial MT"/>
                <a:ea typeface="+mn-ea"/>
                <a:cs typeface="Arial MT"/>
              </a:rPr>
              <a:t>Mesures</a:t>
            </a:r>
            <a:r>
              <a:rPr kumimoji="0" sz="1400" b="0" i="0" u="none" strike="noStrike" kern="1200" cap="none" spc="-5" normalizeH="0" baseline="0" noProof="0" dirty="0">
                <a:ln>
                  <a:noFill/>
                </a:ln>
                <a:solidFill>
                  <a:prstClr val="black"/>
                </a:solidFill>
                <a:effectLst/>
                <a:uLnTx/>
                <a:uFillTx/>
                <a:latin typeface="Arial MT"/>
                <a:ea typeface="+mn-ea"/>
                <a:cs typeface="Arial MT"/>
              </a:rPr>
              <a:t> psycho-</a:t>
            </a:r>
            <a:r>
              <a:rPr kumimoji="0" sz="1400" b="0" i="0" u="none" strike="noStrike" kern="1200" cap="none" spc="-5" normalizeH="0" baseline="0" noProof="0" dirty="0" err="1">
                <a:ln>
                  <a:noFill/>
                </a:ln>
                <a:solidFill>
                  <a:prstClr val="black"/>
                </a:solidFill>
                <a:effectLst/>
                <a:uLnTx/>
                <a:uFillTx/>
                <a:latin typeface="Arial MT"/>
                <a:ea typeface="+mn-ea"/>
                <a:cs typeface="Arial MT"/>
              </a:rPr>
              <a:t>sociale</a:t>
            </a:r>
            <a:r>
              <a:rPr kumimoji="0" lang="fr-FR" sz="1400" b="0" i="0" u="none" strike="noStrike" kern="1200" cap="none" spc="-5" normalizeH="0" baseline="0" noProof="0" dirty="0">
                <a:ln>
                  <a:noFill/>
                </a:ln>
                <a:solidFill>
                  <a:prstClr val="black"/>
                </a:solidFill>
                <a:effectLst/>
                <a:uLnTx/>
                <a:uFillTx/>
                <a:latin typeface="Arial MT"/>
                <a:ea typeface="+mn-ea"/>
                <a:cs typeface="Arial MT"/>
              </a:rPr>
              <a:t>s</a:t>
            </a:r>
            <a:r>
              <a:rPr kumimoji="0" sz="1400" b="0" i="0" u="none" strike="noStrike" kern="1200" cap="none" spc="-5" normalizeH="0" baseline="0" noProof="0" dirty="0">
                <a:ln>
                  <a:noFill/>
                </a:ln>
                <a:solidFill>
                  <a:prstClr val="black"/>
                </a:solidFill>
                <a:effectLst/>
                <a:uLnTx/>
                <a:uFillTx/>
                <a:latin typeface="Arial MT"/>
                <a:ea typeface="+mn-ea"/>
                <a:cs typeface="Arial MT"/>
              </a:rPr>
              <a:t> (</a:t>
            </a:r>
            <a:r>
              <a:rPr kumimoji="0" sz="1400" b="0" i="0" u="none" strike="noStrike" kern="1200" cap="none" spc="-5" normalizeH="0" baseline="0" noProof="0" dirty="0" err="1">
                <a:ln>
                  <a:noFill/>
                </a:ln>
                <a:solidFill>
                  <a:prstClr val="black"/>
                </a:solidFill>
                <a:effectLst/>
                <a:uLnTx/>
                <a:uFillTx/>
                <a:latin typeface="Arial MT"/>
                <a:ea typeface="+mn-ea"/>
                <a:cs typeface="Arial MT"/>
              </a:rPr>
              <a:t>réinsertion</a:t>
            </a:r>
            <a:r>
              <a:rPr kumimoji="0" sz="1400" b="0" i="0" u="none" strike="noStrike" kern="1200" cap="none" spc="-5" normalizeH="0" baseline="0" noProof="0" dirty="0">
                <a:ln>
                  <a:noFill/>
                </a:ln>
                <a:solidFill>
                  <a:prstClr val="black"/>
                </a:solidFill>
                <a:effectLst/>
                <a:uLnTx/>
                <a:uFillTx/>
                <a:latin typeface="Arial MT"/>
                <a:ea typeface="+mn-ea"/>
                <a:cs typeface="Arial MT"/>
              </a:rPr>
              <a:t> </a:t>
            </a:r>
            <a:r>
              <a:rPr kumimoji="0" sz="1400" b="0" i="0" u="none" strike="noStrike" kern="1200" cap="none" spc="-5" normalizeH="0" baseline="0" noProof="0" dirty="0" err="1">
                <a:ln>
                  <a:noFill/>
                </a:ln>
                <a:solidFill>
                  <a:prstClr val="black"/>
                </a:solidFill>
                <a:effectLst/>
                <a:uLnTx/>
                <a:uFillTx/>
                <a:latin typeface="Arial MT"/>
                <a:ea typeface="+mn-ea"/>
                <a:cs typeface="Arial MT"/>
              </a:rPr>
              <a:t>soci</a:t>
            </a:r>
            <a:r>
              <a:rPr kumimoji="0" lang="fr-FR" sz="1400" b="0" i="0" u="none" strike="noStrike" kern="1200" cap="none" spc="-5" normalizeH="0" baseline="0" noProof="0" dirty="0">
                <a:ln>
                  <a:noFill/>
                </a:ln>
                <a:solidFill>
                  <a:prstClr val="black"/>
                </a:solidFill>
                <a:effectLst/>
                <a:uLnTx/>
                <a:uFillTx/>
                <a:latin typeface="Arial MT"/>
                <a:ea typeface="+mn-ea"/>
                <a:cs typeface="Arial MT"/>
              </a:rPr>
              <a:t>o</a:t>
            </a:r>
            <a:r>
              <a:rPr kumimoji="0" sz="1400" b="0" i="0" u="none" strike="noStrike" kern="1200" cap="none" spc="-5" normalizeH="0" baseline="0" noProof="0" dirty="0">
                <a:ln>
                  <a:noFill/>
                </a:ln>
                <a:solidFill>
                  <a:prstClr val="black"/>
                </a:solidFill>
                <a:effectLst/>
                <a:uLnTx/>
                <a:uFillTx/>
                <a:latin typeface="Arial MT"/>
                <a:ea typeface="+mn-ea"/>
                <a:cs typeface="Arial MT"/>
              </a:rPr>
              <a:t>-</a:t>
            </a:r>
            <a:r>
              <a:rPr kumimoji="0" sz="1400" b="0" i="0" u="none" strike="noStrike" kern="1200" cap="none" spc="-5" normalizeH="0" baseline="0" noProof="0" dirty="0" err="1">
                <a:ln>
                  <a:noFill/>
                </a:ln>
                <a:solidFill>
                  <a:prstClr val="black"/>
                </a:solidFill>
                <a:effectLst/>
                <a:uLnTx/>
                <a:uFillTx/>
                <a:latin typeface="Arial MT"/>
                <a:ea typeface="+mn-ea"/>
                <a:cs typeface="Arial MT"/>
              </a:rPr>
              <a:t>professionnelle</a:t>
            </a:r>
            <a:r>
              <a:rPr kumimoji="0" sz="1400" b="0" i="0" u="none" strike="noStrike" kern="1200" cap="none" spc="-5" normalizeH="0" baseline="0" noProof="0" dirty="0">
                <a:ln>
                  <a:noFill/>
                </a:ln>
                <a:solidFill>
                  <a:prstClr val="black"/>
                </a:solidFill>
                <a:effectLst/>
                <a:uLnTx/>
                <a:uFillTx/>
                <a:latin typeface="Arial MT"/>
                <a:ea typeface="+mn-ea"/>
                <a:cs typeface="Arial MT"/>
              </a:rPr>
              <a:t>, </a:t>
            </a:r>
            <a:r>
              <a:rPr kumimoji="0" sz="1400" b="0" i="0" u="none" strike="noStrike" kern="1200" cap="none" spc="0" normalizeH="0" baseline="0" noProof="0" dirty="0">
                <a:ln>
                  <a:noFill/>
                </a:ln>
                <a:solidFill>
                  <a:prstClr val="black"/>
                </a:solidFill>
                <a:effectLst/>
                <a:uLnTx/>
                <a:uFillTx/>
                <a:latin typeface="Arial MT"/>
                <a:ea typeface="+mn-ea"/>
                <a:cs typeface="Arial MT"/>
              </a:rPr>
              <a:t>droti à </a:t>
            </a:r>
            <a:r>
              <a:rPr kumimoji="0" sz="1400" b="0" i="0" u="none" strike="noStrike" kern="1200" cap="none" spc="-5" normalizeH="0" baseline="0" noProof="0" dirty="0">
                <a:ln>
                  <a:noFill/>
                </a:ln>
                <a:solidFill>
                  <a:prstClr val="black"/>
                </a:solidFill>
                <a:effectLst/>
                <a:uLnTx/>
                <a:uFillTx/>
                <a:latin typeface="Arial MT"/>
                <a:ea typeface="+mn-ea"/>
                <a:cs typeface="Arial MT"/>
              </a:rPr>
              <a:t>l’oubli, </a:t>
            </a:r>
            <a:r>
              <a:rPr kumimoji="0" sz="1400" b="0" i="0" u="none" strike="noStrike" kern="1200" cap="none" spc="0" normalizeH="0" baseline="0" noProof="0" dirty="0">
                <a:ln>
                  <a:noFill/>
                </a:ln>
                <a:solidFill>
                  <a:prstClr val="black"/>
                </a:solidFill>
                <a:effectLst/>
                <a:uLnTx/>
                <a:uFillTx/>
                <a:latin typeface="Arial MT"/>
                <a:ea typeface="+mn-ea"/>
                <a:cs typeface="Arial MT"/>
              </a:rPr>
              <a:t>accession </a:t>
            </a:r>
            <a:r>
              <a:rPr kumimoji="0" sz="1400" b="0" i="0" u="none" strike="noStrike" kern="1200" cap="none" spc="-5" normalizeH="0" baseline="0" noProof="0" dirty="0">
                <a:ln>
                  <a:noFill/>
                </a:ln>
                <a:solidFill>
                  <a:prstClr val="black"/>
                </a:solidFill>
                <a:effectLst/>
                <a:uLnTx/>
                <a:uFillTx/>
                <a:latin typeface="Arial MT"/>
                <a:ea typeface="+mn-ea"/>
                <a:cs typeface="Arial MT"/>
              </a:rPr>
              <a:t>au </a:t>
            </a:r>
            <a:r>
              <a:rPr kumimoji="0" sz="1400" b="0" i="0" u="none" strike="noStrike" kern="1200" cap="none" spc="-375" normalizeH="0" baseline="0" noProof="0" dirty="0">
                <a:ln>
                  <a:noFill/>
                </a:ln>
                <a:solidFill>
                  <a:prstClr val="black"/>
                </a:solidFill>
                <a:effectLst/>
                <a:uLnTx/>
                <a:uFillTx/>
                <a:latin typeface="Arial MT"/>
                <a:ea typeface="+mn-ea"/>
                <a:cs typeface="Arial MT"/>
              </a:rPr>
              <a:t> </a:t>
            </a:r>
            <a:r>
              <a:rPr kumimoji="0" sz="1400" b="0" i="0" u="none" strike="noStrike" kern="1200" cap="none" spc="0" normalizeH="0" baseline="0" noProof="0" dirty="0">
                <a:ln>
                  <a:noFill/>
                </a:ln>
                <a:solidFill>
                  <a:prstClr val="black"/>
                </a:solidFill>
                <a:effectLst/>
                <a:uLnTx/>
                <a:uFillTx/>
                <a:latin typeface="Arial MT"/>
                <a:ea typeface="+mn-ea"/>
                <a:cs typeface="Arial MT"/>
              </a:rPr>
              <a:t>crédit…)</a:t>
            </a:r>
          </a:p>
        </p:txBody>
      </p:sp>
      <p:grpSp>
        <p:nvGrpSpPr>
          <p:cNvPr id="4" name="object 4"/>
          <p:cNvGrpSpPr/>
          <p:nvPr/>
        </p:nvGrpSpPr>
        <p:grpSpPr>
          <a:xfrm>
            <a:off x="397002" y="152400"/>
            <a:ext cx="8411845" cy="620395"/>
            <a:chOff x="397002" y="152400"/>
            <a:chExt cx="8411845" cy="620395"/>
          </a:xfrm>
        </p:grpSpPr>
        <p:pic>
          <p:nvPicPr>
            <p:cNvPr id="5" name="object 5"/>
            <p:cNvPicPr/>
            <p:nvPr/>
          </p:nvPicPr>
          <p:blipFill>
            <a:blip r:embed="rId2" cstate="print"/>
            <a:stretch>
              <a:fillRect/>
            </a:stretch>
          </p:blipFill>
          <p:spPr>
            <a:xfrm>
              <a:off x="397002" y="752855"/>
              <a:ext cx="7992884" cy="19812"/>
            </a:xfrm>
            <a:prstGeom prst="rect">
              <a:avLst/>
            </a:prstGeom>
          </p:spPr>
        </p:pic>
        <p:pic>
          <p:nvPicPr>
            <p:cNvPr id="6" name="object 6"/>
            <p:cNvPicPr/>
            <p:nvPr/>
          </p:nvPicPr>
          <p:blipFill>
            <a:blip r:embed="rId3" cstate="print"/>
            <a:stretch>
              <a:fillRect/>
            </a:stretch>
          </p:blipFill>
          <p:spPr>
            <a:xfrm>
              <a:off x="8243316" y="152400"/>
              <a:ext cx="565403" cy="569975"/>
            </a:xfrm>
            <a:prstGeom prst="rect">
              <a:avLst/>
            </a:prstGeom>
          </p:spPr>
        </p:pic>
      </p:grpSp>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37465" marR="0" lvl="0" indent="0" algn="l" defTabSz="914400" rtl="0" eaLnBrk="1" fontAlgn="auto" latinLnBrk="0" hangingPunct="1">
              <a:lnSpc>
                <a:spcPts val="1390"/>
              </a:lnSpc>
              <a:spcBef>
                <a:spcPts val="0"/>
              </a:spcBef>
              <a:spcAft>
                <a:spcPts val="0"/>
              </a:spcAft>
              <a:buClrTx/>
              <a:buSzTx/>
              <a:buFontTx/>
              <a:buNone/>
              <a:tabLst/>
              <a:defRPr/>
            </a:pPr>
            <a:fld id="{81D60167-4931-47E6-BA6A-407CBD079E47}" type="slidenum">
              <a:rPr kumimoji="0" sz="1200" b="0" i="0" u="none" strike="noStrike" kern="1200" cap="none" spc="0" normalizeH="0" baseline="0" noProof="0" dirty="0">
                <a:ln>
                  <a:noFill/>
                </a:ln>
                <a:solidFill>
                  <a:srgbClr val="8A8A8A"/>
                </a:solidFill>
                <a:effectLst/>
                <a:uLnTx/>
                <a:uFillTx/>
                <a:latin typeface="Calibri"/>
                <a:ea typeface="+mn-ea"/>
                <a:cs typeface="Calibri"/>
              </a:rPr>
              <a:pPr marL="37465" marR="0" lvl="0" indent="0" algn="l" defTabSz="914400" rtl="0" eaLnBrk="1" fontAlgn="auto" latinLnBrk="0" hangingPunct="1">
                <a:lnSpc>
                  <a:spcPts val="1390"/>
                </a:lnSpc>
                <a:spcBef>
                  <a:spcPts val="0"/>
                </a:spcBef>
                <a:spcAft>
                  <a:spcPts val="0"/>
                </a:spcAft>
                <a:buClrTx/>
                <a:buSzTx/>
                <a:buFontTx/>
                <a:buNone/>
                <a:tabLst/>
                <a:defRPr/>
              </a:pPr>
              <a:t>34</a:t>
            </a:fld>
            <a:endParaRPr kumimoji="0" sz="1200" b="0" i="0" u="none" strike="noStrike" kern="1200" cap="none" spc="0" normalizeH="0" baseline="0" noProof="0" dirty="0">
              <a:ln>
                <a:noFill/>
              </a:ln>
              <a:solidFill>
                <a:srgbClr val="8A8A8A"/>
              </a:solidFill>
              <a:effectLst/>
              <a:uLnTx/>
              <a:uFillTx/>
              <a:latin typeface="Calibri"/>
              <a:ea typeface="+mn-ea"/>
              <a:cs typeface="Calibri"/>
            </a:endParaRPr>
          </a:p>
        </p:txBody>
      </p:sp>
    </p:spTree>
    <p:extLst>
      <p:ext uri="{BB962C8B-B14F-4D97-AF65-F5344CB8AC3E}">
        <p14:creationId xmlns:p14="http://schemas.microsoft.com/office/powerpoint/2010/main" val="25412256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29565" y="195992"/>
            <a:ext cx="4272280" cy="574040"/>
          </a:xfrm>
          <a:prstGeom prst="rect">
            <a:avLst/>
          </a:prstGeom>
        </p:spPr>
        <p:txBody>
          <a:bodyPr vert="horz" wrap="square" lIns="0" tIns="12700" rIns="0" bIns="0" rtlCol="0">
            <a:spAutoFit/>
          </a:bodyPr>
          <a:lstStyle/>
          <a:p>
            <a:pPr marL="12700">
              <a:lnSpc>
                <a:spcPct val="100000"/>
              </a:lnSpc>
              <a:spcBef>
                <a:spcPts val="100"/>
              </a:spcBef>
            </a:pPr>
            <a:r>
              <a:rPr sz="3600" b="0" spc="-5" dirty="0">
                <a:solidFill>
                  <a:srgbClr val="595958"/>
                </a:solidFill>
                <a:latin typeface="Calibri"/>
                <a:cs typeface="Calibri"/>
              </a:rPr>
              <a:t>Connaissances</a:t>
            </a:r>
            <a:r>
              <a:rPr sz="3600" b="0" spc="-25" dirty="0">
                <a:solidFill>
                  <a:srgbClr val="595958"/>
                </a:solidFill>
                <a:latin typeface="Calibri"/>
                <a:cs typeface="Calibri"/>
              </a:rPr>
              <a:t> </a:t>
            </a:r>
            <a:r>
              <a:rPr sz="3600" b="0" dirty="0">
                <a:solidFill>
                  <a:srgbClr val="595958"/>
                </a:solidFill>
                <a:latin typeface="Calibri"/>
                <a:cs typeface="Calibri"/>
              </a:rPr>
              <a:t>de</a:t>
            </a:r>
            <a:r>
              <a:rPr sz="3600" b="0" spc="-30" dirty="0">
                <a:solidFill>
                  <a:srgbClr val="595958"/>
                </a:solidFill>
                <a:latin typeface="Calibri"/>
                <a:cs typeface="Calibri"/>
              </a:rPr>
              <a:t> </a:t>
            </a:r>
            <a:r>
              <a:rPr sz="3600" b="0" spc="-5" dirty="0">
                <a:solidFill>
                  <a:srgbClr val="595958"/>
                </a:solidFill>
                <a:latin typeface="Calibri"/>
                <a:cs typeface="Calibri"/>
              </a:rPr>
              <a:t>base</a:t>
            </a:r>
            <a:endParaRPr sz="3600">
              <a:latin typeface="Calibri"/>
              <a:cs typeface="Calibri"/>
            </a:endParaRPr>
          </a:p>
        </p:txBody>
      </p:sp>
      <p:sp>
        <p:nvSpPr>
          <p:cNvPr id="3" name="object 3"/>
          <p:cNvSpPr txBox="1"/>
          <p:nvPr/>
        </p:nvSpPr>
        <p:spPr>
          <a:xfrm>
            <a:off x="834389" y="1511236"/>
            <a:ext cx="7374255" cy="3239135"/>
          </a:xfrm>
          <a:prstGeom prst="rect">
            <a:avLst/>
          </a:prstGeom>
        </p:spPr>
        <p:txBody>
          <a:bodyPr vert="horz" wrap="square" lIns="0" tIns="12700" rIns="0" bIns="0" rtlCol="0">
            <a:spAutoFit/>
          </a:bodyPr>
          <a:lstStyle/>
          <a:p>
            <a:pPr marL="355600" marR="536575" lvl="0" indent="-342900" algn="l" defTabSz="914400" rtl="0" eaLnBrk="1" fontAlgn="auto" latinLnBrk="0" hangingPunct="1">
              <a:lnSpc>
                <a:spcPct val="100000"/>
              </a:lnSpc>
              <a:spcBef>
                <a:spcPts val="100"/>
              </a:spcBef>
              <a:spcAft>
                <a:spcPts val="0"/>
              </a:spcAft>
              <a:buClrTx/>
              <a:buSzTx/>
              <a:buFontTx/>
              <a:buAutoNum type="arabicPeriod"/>
              <a:tabLst>
                <a:tab pos="354965" algn="l"/>
                <a:tab pos="355600" algn="l"/>
              </a:tabLst>
              <a:defRPr/>
            </a:pPr>
            <a:r>
              <a:rPr kumimoji="0" sz="1800" b="0" i="0" u="none" strike="noStrike" kern="1200" cap="none" spc="-5" normalizeH="0" baseline="0" noProof="0" dirty="0">
                <a:ln>
                  <a:noFill/>
                </a:ln>
                <a:solidFill>
                  <a:prstClr val="black"/>
                </a:solidFill>
                <a:effectLst/>
                <a:uLnTx/>
                <a:uFillTx/>
                <a:latin typeface="Arial MT"/>
                <a:ea typeface="+mn-ea"/>
                <a:cs typeface="Arial MT"/>
              </a:rPr>
              <a:t>De </a:t>
            </a:r>
            <a:r>
              <a:rPr kumimoji="0" sz="1800" b="0" i="0" u="none" strike="noStrike" kern="1200" cap="none" spc="-10" normalizeH="0" baseline="0" noProof="0" dirty="0">
                <a:ln>
                  <a:noFill/>
                </a:ln>
                <a:solidFill>
                  <a:prstClr val="black"/>
                </a:solidFill>
                <a:effectLst/>
                <a:uLnTx/>
                <a:uFillTx/>
                <a:latin typeface="Arial MT"/>
                <a:ea typeface="+mn-ea"/>
                <a:cs typeface="Arial MT"/>
              </a:rPr>
              <a:t>nombreux</a:t>
            </a:r>
            <a:r>
              <a:rPr kumimoji="0" sz="1800" b="0" i="0" u="none" strike="noStrike" kern="1200" cap="none" spc="3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cancers</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restent</a:t>
            </a:r>
            <a:r>
              <a:rPr kumimoji="0" sz="1800" b="0" i="0" u="none" strike="noStrike" kern="1200" cap="none" spc="1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incurables</a:t>
            </a:r>
            <a:r>
              <a:rPr kumimoji="0" sz="1800" b="0" i="0" u="none" strike="noStrike" kern="1200" cap="none" spc="3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(la</a:t>
            </a:r>
            <a:r>
              <a:rPr kumimoji="0" sz="1800" b="0" i="0" u="none" strike="noStrike" kern="1200" cap="none" spc="1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plupart</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des</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cancers </a:t>
            </a:r>
            <a:r>
              <a:rPr kumimoji="0" sz="1800" b="0" i="0" u="none" strike="noStrike" kern="1200" cap="none" spc="-484"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métastatiques)</a:t>
            </a:r>
            <a:endParaRPr kumimoji="0" sz="1800" b="0" i="0" u="none" strike="noStrike" kern="1200" cap="none" spc="0" normalizeH="0" baseline="0" noProof="0">
              <a:ln>
                <a:noFill/>
              </a:ln>
              <a:solidFill>
                <a:prstClr val="black"/>
              </a:solidFill>
              <a:effectLst/>
              <a:uLnTx/>
              <a:uFillTx/>
              <a:latin typeface="Arial MT"/>
              <a:ea typeface="+mn-ea"/>
              <a:cs typeface="Arial MT"/>
            </a:endParaRPr>
          </a:p>
          <a:p>
            <a:pPr marL="355600" marR="5080" lvl="0" indent="-342900" algn="l" defTabSz="914400" rtl="0" eaLnBrk="1" fontAlgn="auto" latinLnBrk="0" hangingPunct="1">
              <a:lnSpc>
                <a:spcPct val="100000"/>
              </a:lnSpc>
              <a:spcBef>
                <a:spcPts val="1200"/>
              </a:spcBef>
              <a:spcAft>
                <a:spcPts val="0"/>
              </a:spcAft>
              <a:buClrTx/>
              <a:buSzTx/>
              <a:buFontTx/>
              <a:buAutoNum type="arabicPeriod"/>
              <a:tabLst>
                <a:tab pos="354965" algn="l"/>
                <a:tab pos="355600" algn="l"/>
              </a:tabLst>
              <a:defRPr/>
            </a:pPr>
            <a:r>
              <a:rPr kumimoji="0" sz="1800" b="0" i="0" u="none" strike="noStrike" kern="1200" cap="none" spc="-10" normalizeH="0" baseline="0" noProof="0" dirty="0">
                <a:ln>
                  <a:noFill/>
                </a:ln>
                <a:solidFill>
                  <a:prstClr val="black"/>
                </a:solidFill>
                <a:effectLst/>
                <a:uLnTx/>
                <a:uFillTx/>
                <a:latin typeface="Arial MT"/>
                <a:ea typeface="+mn-ea"/>
                <a:cs typeface="Arial MT"/>
              </a:rPr>
              <a:t>Leur</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survie</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peut</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être</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prolongée</a:t>
            </a:r>
            <a:r>
              <a:rPr kumimoji="0" sz="1800" b="0" i="0" u="none" strike="noStrike" kern="1200" cap="none" spc="3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(en</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année)</a:t>
            </a:r>
            <a:r>
              <a:rPr kumimoji="0" sz="1800" b="0" i="0" u="none" strike="noStrike" kern="1200" cap="none" spc="3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grâce</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à</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l’amélioration</a:t>
            </a:r>
            <a:r>
              <a:rPr kumimoji="0" sz="1800" b="0" i="0" u="none" strike="noStrike" kern="1200" cap="none" spc="40" normalizeH="0" baseline="0" noProof="0" dirty="0">
                <a:ln>
                  <a:noFill/>
                </a:ln>
                <a:solidFill>
                  <a:prstClr val="black"/>
                </a:solidFill>
                <a:effectLst/>
                <a:uLnTx/>
                <a:uFillTx/>
                <a:latin typeface="Arial MT"/>
                <a:ea typeface="+mn-ea"/>
                <a:cs typeface="Arial MT"/>
              </a:rPr>
              <a:t> </a:t>
            </a:r>
            <a:r>
              <a:rPr kumimoji="0" sz="1800" b="0" i="0" u="none" strike="noStrike" kern="1200" cap="none" spc="-15" normalizeH="0" baseline="0" noProof="0" dirty="0">
                <a:ln>
                  <a:noFill/>
                </a:ln>
                <a:solidFill>
                  <a:prstClr val="black"/>
                </a:solidFill>
                <a:effectLst/>
                <a:uLnTx/>
                <a:uFillTx/>
                <a:latin typeface="Arial MT"/>
                <a:ea typeface="+mn-ea"/>
                <a:cs typeface="Arial MT"/>
              </a:rPr>
              <a:t>des </a:t>
            </a:r>
            <a:r>
              <a:rPr kumimoji="0" sz="1800" b="0" i="0" u="none" strike="noStrike" kern="1200" cap="none" spc="-484"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traitements</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spécifiques</a:t>
            </a:r>
            <a:r>
              <a:rPr kumimoji="0" sz="1800" b="0" i="0" u="none" strike="noStrike" kern="1200" cap="none" spc="25"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et</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des</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soins</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support</a:t>
            </a:r>
            <a:endParaRPr kumimoji="0" sz="1800" b="0" i="0" u="none" strike="noStrike" kern="1200" cap="none" spc="0" normalizeH="0" baseline="0" noProof="0">
              <a:ln>
                <a:noFill/>
              </a:ln>
              <a:solidFill>
                <a:prstClr val="black"/>
              </a:solidFill>
              <a:effectLst/>
              <a:uLnTx/>
              <a:uFillTx/>
              <a:latin typeface="Arial MT"/>
              <a:ea typeface="+mn-ea"/>
              <a:cs typeface="Arial MT"/>
            </a:endParaRPr>
          </a:p>
          <a:p>
            <a:pPr marL="355600" marR="0" lvl="0" indent="-342900" algn="l" defTabSz="914400" rtl="0" eaLnBrk="1" fontAlgn="auto" latinLnBrk="0" hangingPunct="1">
              <a:lnSpc>
                <a:spcPct val="100000"/>
              </a:lnSpc>
              <a:spcBef>
                <a:spcPts val="1200"/>
              </a:spcBef>
              <a:spcAft>
                <a:spcPts val="0"/>
              </a:spcAft>
              <a:buClrTx/>
              <a:buSzTx/>
              <a:buFontTx/>
              <a:buAutoNum type="arabicPeriod"/>
              <a:tabLst>
                <a:tab pos="354965" algn="l"/>
                <a:tab pos="355600" algn="l"/>
              </a:tabLst>
              <a:defRPr/>
            </a:pPr>
            <a:r>
              <a:rPr kumimoji="0" sz="1800" b="0" i="0" u="none" strike="noStrike" kern="1200" cap="none" spc="-10" normalizeH="0" baseline="0" noProof="0" dirty="0">
                <a:ln>
                  <a:noFill/>
                </a:ln>
                <a:solidFill>
                  <a:prstClr val="black"/>
                </a:solidFill>
                <a:effectLst/>
                <a:uLnTx/>
                <a:uFillTx/>
                <a:latin typeface="Arial MT"/>
                <a:ea typeface="+mn-ea"/>
                <a:cs typeface="Arial MT"/>
              </a:rPr>
              <a:t>Exemple</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patients</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atteints</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a:t>
            </a:r>
            <a:r>
              <a:rPr kumimoji="0" sz="1800" b="0" i="0" u="none" strike="noStrike" kern="1200" cap="none" spc="-5" normalizeH="0" baseline="0" noProof="0" dirty="0">
                <a:ln>
                  <a:noFill/>
                </a:ln>
                <a:solidFill>
                  <a:prstClr val="black"/>
                </a:solidFill>
                <a:effectLst/>
                <a:uLnTx/>
                <a:uFillTx/>
                <a:latin typeface="Arial MT"/>
                <a:ea typeface="+mn-ea"/>
                <a:cs typeface="Arial MT"/>
              </a:rPr>
              <a:t> métastases</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osseuses</a:t>
            </a:r>
            <a:endParaRPr kumimoji="0" sz="1800" b="0" i="0" u="none" strike="noStrike" kern="1200" cap="none" spc="0" normalizeH="0" baseline="0" noProof="0">
              <a:ln>
                <a:noFill/>
              </a:ln>
              <a:solidFill>
                <a:prstClr val="black"/>
              </a:solidFill>
              <a:effectLst/>
              <a:uLnTx/>
              <a:uFillTx/>
              <a:latin typeface="Arial MT"/>
              <a:ea typeface="+mn-ea"/>
              <a:cs typeface="Arial MT"/>
            </a:endParaRPr>
          </a:p>
          <a:p>
            <a:pPr marL="756285" marR="0" lvl="1" indent="-287020" algn="l" defTabSz="914400" rtl="0" eaLnBrk="1" fontAlgn="auto" latinLnBrk="0" hangingPunct="1">
              <a:lnSpc>
                <a:spcPct val="100000"/>
              </a:lnSpc>
              <a:spcBef>
                <a:spcPts val="340"/>
              </a:spcBef>
              <a:spcAft>
                <a:spcPts val="0"/>
              </a:spcAft>
              <a:buClrTx/>
              <a:buSzTx/>
              <a:buFontTx/>
              <a:buChar char="–"/>
              <a:tabLst>
                <a:tab pos="756285" algn="l"/>
                <a:tab pos="756920" algn="l"/>
              </a:tabLst>
              <a:defRPr/>
            </a:pPr>
            <a:r>
              <a:rPr kumimoji="0" sz="1400" b="0" i="0" u="none" strike="noStrike" kern="1200" cap="none" spc="-10" normalizeH="0" baseline="0" noProof="0" dirty="0">
                <a:ln>
                  <a:noFill/>
                </a:ln>
                <a:solidFill>
                  <a:prstClr val="black"/>
                </a:solidFill>
                <a:effectLst/>
                <a:uLnTx/>
                <a:uFillTx/>
                <a:latin typeface="Arial MT"/>
                <a:ea typeface="+mn-ea"/>
                <a:cs typeface="Arial MT"/>
              </a:rPr>
              <a:t>Traitements</a:t>
            </a:r>
            <a:r>
              <a:rPr kumimoji="0" sz="1400" b="0" i="0" u="none" strike="noStrike" kern="1200" cap="none" spc="-50" normalizeH="0" baseline="0" noProof="0" dirty="0">
                <a:ln>
                  <a:noFill/>
                </a:ln>
                <a:solidFill>
                  <a:prstClr val="black"/>
                </a:solidFill>
                <a:effectLst/>
                <a:uLnTx/>
                <a:uFillTx/>
                <a:latin typeface="Arial MT"/>
                <a:ea typeface="+mn-ea"/>
                <a:cs typeface="Arial MT"/>
              </a:rPr>
              <a:t> </a:t>
            </a:r>
            <a:r>
              <a:rPr kumimoji="0" sz="1400" b="0" i="0" u="none" strike="noStrike" kern="1200" cap="none" spc="-5" normalizeH="0" baseline="0" noProof="0" dirty="0">
                <a:ln>
                  <a:noFill/>
                </a:ln>
                <a:solidFill>
                  <a:prstClr val="black"/>
                </a:solidFill>
                <a:effectLst/>
                <a:uLnTx/>
                <a:uFillTx/>
                <a:latin typeface="Arial MT"/>
                <a:ea typeface="+mn-ea"/>
                <a:cs typeface="Arial MT"/>
              </a:rPr>
              <a:t>spécifiques</a:t>
            </a:r>
            <a:r>
              <a:rPr kumimoji="0" sz="1400" b="0" i="0" u="none" strike="noStrike" kern="1200" cap="none" spc="-30" normalizeH="0" baseline="0" noProof="0" dirty="0">
                <a:ln>
                  <a:noFill/>
                </a:ln>
                <a:solidFill>
                  <a:prstClr val="black"/>
                </a:solidFill>
                <a:effectLst/>
                <a:uLnTx/>
                <a:uFillTx/>
                <a:latin typeface="Arial MT"/>
                <a:ea typeface="+mn-ea"/>
                <a:cs typeface="Arial MT"/>
              </a:rPr>
              <a:t> </a:t>
            </a:r>
            <a:r>
              <a:rPr kumimoji="0" sz="1400" b="0" i="0" u="none" strike="noStrike" kern="1200" cap="none" spc="0" normalizeH="0" baseline="0" noProof="0" dirty="0">
                <a:ln>
                  <a:noFill/>
                </a:ln>
                <a:solidFill>
                  <a:prstClr val="black"/>
                </a:solidFill>
                <a:effectLst/>
                <a:uLnTx/>
                <a:uFillTx/>
                <a:latin typeface="Arial MT"/>
                <a:ea typeface="+mn-ea"/>
                <a:cs typeface="Arial MT"/>
              </a:rPr>
              <a:t>anti</a:t>
            </a:r>
            <a:r>
              <a:rPr kumimoji="0" sz="1400" b="0" i="0" u="none" strike="noStrike" kern="1200" cap="none" spc="-15" normalizeH="0" baseline="0" noProof="0" dirty="0">
                <a:ln>
                  <a:noFill/>
                </a:ln>
                <a:solidFill>
                  <a:prstClr val="black"/>
                </a:solidFill>
                <a:effectLst/>
                <a:uLnTx/>
                <a:uFillTx/>
                <a:latin typeface="Arial MT"/>
                <a:ea typeface="+mn-ea"/>
                <a:cs typeface="Arial MT"/>
              </a:rPr>
              <a:t> </a:t>
            </a:r>
            <a:r>
              <a:rPr kumimoji="0" sz="1400" b="0" i="0" u="none" strike="noStrike" kern="1200" cap="none" spc="-5" normalizeH="0" baseline="0" noProof="0" dirty="0">
                <a:ln>
                  <a:noFill/>
                </a:ln>
                <a:solidFill>
                  <a:prstClr val="black"/>
                </a:solidFill>
                <a:effectLst/>
                <a:uLnTx/>
                <a:uFillTx/>
                <a:latin typeface="Arial MT"/>
                <a:ea typeface="+mn-ea"/>
                <a:cs typeface="Arial MT"/>
              </a:rPr>
              <a:t>tumoraux</a:t>
            </a:r>
            <a:endParaRPr kumimoji="0" sz="1400" b="0" i="0" u="none" strike="noStrike" kern="1200" cap="none" spc="0" normalizeH="0" baseline="0" noProof="0">
              <a:ln>
                <a:noFill/>
              </a:ln>
              <a:solidFill>
                <a:prstClr val="black"/>
              </a:solidFill>
              <a:effectLst/>
              <a:uLnTx/>
              <a:uFillTx/>
              <a:latin typeface="Arial MT"/>
              <a:ea typeface="+mn-ea"/>
              <a:cs typeface="Arial MT"/>
            </a:endParaRPr>
          </a:p>
          <a:p>
            <a:pPr marL="756285" marR="0" lvl="1" indent="-287020" algn="l" defTabSz="914400" rtl="0" eaLnBrk="1" fontAlgn="auto" latinLnBrk="0" hangingPunct="1">
              <a:lnSpc>
                <a:spcPct val="100000"/>
              </a:lnSpc>
              <a:spcBef>
                <a:spcPts val="335"/>
              </a:spcBef>
              <a:spcAft>
                <a:spcPts val="0"/>
              </a:spcAft>
              <a:buClrTx/>
              <a:buSzTx/>
              <a:buFontTx/>
              <a:buChar char="–"/>
              <a:tabLst>
                <a:tab pos="756285" algn="l"/>
                <a:tab pos="756920" algn="l"/>
              </a:tabLst>
              <a:defRPr/>
            </a:pPr>
            <a:r>
              <a:rPr kumimoji="0" sz="1400" b="0" i="0" u="none" strike="noStrike" kern="1200" cap="none" spc="-5" normalizeH="0" baseline="0" noProof="0" dirty="0">
                <a:ln>
                  <a:noFill/>
                </a:ln>
                <a:solidFill>
                  <a:prstClr val="black"/>
                </a:solidFill>
                <a:effectLst/>
                <a:uLnTx/>
                <a:uFillTx/>
                <a:latin typeface="Arial MT"/>
                <a:ea typeface="+mn-ea"/>
                <a:cs typeface="Arial MT"/>
              </a:rPr>
              <a:t>Inhibiteurs</a:t>
            </a:r>
            <a:r>
              <a:rPr kumimoji="0" sz="1400" b="0" i="0" u="none" strike="noStrike" kern="1200" cap="none" spc="-35" normalizeH="0" baseline="0" noProof="0" dirty="0">
                <a:ln>
                  <a:noFill/>
                </a:ln>
                <a:solidFill>
                  <a:prstClr val="black"/>
                </a:solidFill>
                <a:effectLst/>
                <a:uLnTx/>
                <a:uFillTx/>
                <a:latin typeface="Arial MT"/>
                <a:ea typeface="+mn-ea"/>
                <a:cs typeface="Arial MT"/>
              </a:rPr>
              <a:t> </a:t>
            </a:r>
            <a:r>
              <a:rPr kumimoji="0" sz="1400" b="0" i="0" u="none" strike="noStrike" kern="1200" cap="none" spc="-5" normalizeH="0" baseline="0" noProof="0" dirty="0">
                <a:ln>
                  <a:noFill/>
                </a:ln>
                <a:solidFill>
                  <a:prstClr val="black"/>
                </a:solidFill>
                <a:effectLst/>
                <a:uLnTx/>
                <a:uFillTx/>
                <a:latin typeface="Arial MT"/>
                <a:ea typeface="+mn-ea"/>
                <a:cs typeface="Arial MT"/>
              </a:rPr>
              <a:t>de</a:t>
            </a:r>
            <a:r>
              <a:rPr kumimoji="0" sz="1400" b="0" i="0" u="none" strike="noStrike" kern="1200" cap="none" spc="-15" normalizeH="0" baseline="0" noProof="0" dirty="0">
                <a:ln>
                  <a:noFill/>
                </a:ln>
                <a:solidFill>
                  <a:prstClr val="black"/>
                </a:solidFill>
                <a:effectLst/>
                <a:uLnTx/>
                <a:uFillTx/>
                <a:latin typeface="Arial MT"/>
                <a:ea typeface="+mn-ea"/>
                <a:cs typeface="Arial MT"/>
              </a:rPr>
              <a:t> </a:t>
            </a:r>
            <a:r>
              <a:rPr kumimoji="0" sz="1400" b="0" i="0" u="none" strike="noStrike" kern="1200" cap="none" spc="0" normalizeH="0" baseline="0" noProof="0" dirty="0">
                <a:ln>
                  <a:noFill/>
                </a:ln>
                <a:solidFill>
                  <a:prstClr val="black"/>
                </a:solidFill>
                <a:effectLst/>
                <a:uLnTx/>
                <a:uFillTx/>
                <a:latin typeface="Arial MT"/>
                <a:ea typeface="+mn-ea"/>
                <a:cs typeface="Arial MT"/>
              </a:rPr>
              <a:t>la</a:t>
            </a:r>
            <a:r>
              <a:rPr kumimoji="0" sz="1400" b="0" i="0" u="none" strike="noStrike" kern="1200" cap="none" spc="-10" normalizeH="0" baseline="0" noProof="0" dirty="0">
                <a:ln>
                  <a:noFill/>
                </a:ln>
                <a:solidFill>
                  <a:prstClr val="black"/>
                </a:solidFill>
                <a:effectLst/>
                <a:uLnTx/>
                <a:uFillTx/>
                <a:latin typeface="Arial MT"/>
                <a:ea typeface="+mn-ea"/>
                <a:cs typeface="Arial MT"/>
              </a:rPr>
              <a:t> </a:t>
            </a:r>
            <a:r>
              <a:rPr kumimoji="0" sz="1400" b="0" i="0" u="none" strike="noStrike" kern="1200" cap="none" spc="-5" normalizeH="0" baseline="0" noProof="0" dirty="0">
                <a:ln>
                  <a:noFill/>
                </a:ln>
                <a:solidFill>
                  <a:prstClr val="black"/>
                </a:solidFill>
                <a:effectLst/>
                <a:uLnTx/>
                <a:uFillTx/>
                <a:latin typeface="Arial MT"/>
                <a:ea typeface="+mn-ea"/>
                <a:cs typeface="Arial MT"/>
              </a:rPr>
              <a:t>résorption</a:t>
            </a:r>
            <a:r>
              <a:rPr kumimoji="0" sz="1400" b="0" i="0" u="none" strike="noStrike" kern="1200" cap="none" spc="-40" normalizeH="0" baseline="0" noProof="0" dirty="0">
                <a:ln>
                  <a:noFill/>
                </a:ln>
                <a:solidFill>
                  <a:prstClr val="black"/>
                </a:solidFill>
                <a:effectLst/>
                <a:uLnTx/>
                <a:uFillTx/>
                <a:latin typeface="Arial MT"/>
                <a:ea typeface="+mn-ea"/>
                <a:cs typeface="Arial MT"/>
              </a:rPr>
              <a:t> </a:t>
            </a:r>
            <a:r>
              <a:rPr kumimoji="0" sz="1400" b="0" i="0" u="none" strike="noStrike" kern="1200" cap="none" spc="0" normalizeH="0" baseline="0" noProof="0" dirty="0">
                <a:ln>
                  <a:noFill/>
                </a:ln>
                <a:solidFill>
                  <a:prstClr val="black"/>
                </a:solidFill>
                <a:effectLst/>
                <a:uLnTx/>
                <a:uFillTx/>
                <a:latin typeface="Arial MT"/>
                <a:ea typeface="+mn-ea"/>
                <a:cs typeface="Arial MT"/>
              </a:rPr>
              <a:t>osseuse</a:t>
            </a:r>
            <a:endParaRPr kumimoji="0" sz="1400" b="0" i="0" u="none" strike="noStrike" kern="1200" cap="none" spc="0" normalizeH="0" baseline="0" noProof="0">
              <a:ln>
                <a:noFill/>
              </a:ln>
              <a:solidFill>
                <a:prstClr val="black"/>
              </a:solidFill>
              <a:effectLst/>
              <a:uLnTx/>
              <a:uFillTx/>
              <a:latin typeface="Arial MT"/>
              <a:ea typeface="+mn-ea"/>
              <a:cs typeface="Arial MT"/>
            </a:endParaRPr>
          </a:p>
          <a:p>
            <a:pPr marL="756285" marR="0" lvl="1" indent="-287020" algn="l" defTabSz="914400" rtl="0" eaLnBrk="1" fontAlgn="auto" latinLnBrk="0" hangingPunct="1">
              <a:lnSpc>
                <a:spcPct val="100000"/>
              </a:lnSpc>
              <a:spcBef>
                <a:spcPts val="335"/>
              </a:spcBef>
              <a:spcAft>
                <a:spcPts val="0"/>
              </a:spcAft>
              <a:buClrTx/>
              <a:buSzTx/>
              <a:buFontTx/>
              <a:buChar char="–"/>
              <a:tabLst>
                <a:tab pos="756285" algn="l"/>
                <a:tab pos="756920" algn="l"/>
              </a:tabLst>
              <a:defRPr/>
            </a:pPr>
            <a:r>
              <a:rPr kumimoji="0" sz="1400" b="0" i="0" u="none" strike="noStrike" kern="1200" cap="none" spc="-5" normalizeH="0" baseline="0" noProof="0" dirty="0">
                <a:ln>
                  <a:noFill/>
                </a:ln>
                <a:solidFill>
                  <a:prstClr val="black"/>
                </a:solidFill>
                <a:effectLst/>
                <a:uLnTx/>
                <a:uFillTx/>
                <a:latin typeface="Arial MT"/>
                <a:ea typeface="+mn-ea"/>
                <a:cs typeface="Arial MT"/>
              </a:rPr>
              <a:t>Antalgiques</a:t>
            </a:r>
            <a:endParaRPr kumimoji="0" sz="1400" b="0" i="0" u="none" strike="noStrike" kern="1200" cap="none" spc="0" normalizeH="0" baseline="0" noProof="0">
              <a:ln>
                <a:noFill/>
              </a:ln>
              <a:solidFill>
                <a:prstClr val="black"/>
              </a:solidFill>
              <a:effectLst/>
              <a:uLnTx/>
              <a:uFillTx/>
              <a:latin typeface="Arial MT"/>
              <a:ea typeface="+mn-ea"/>
              <a:cs typeface="Arial MT"/>
            </a:endParaRPr>
          </a:p>
          <a:p>
            <a:pPr marL="756285" marR="0" lvl="1" indent="-287020" algn="l" defTabSz="914400" rtl="0" eaLnBrk="1" fontAlgn="auto" latinLnBrk="0" hangingPunct="1">
              <a:lnSpc>
                <a:spcPct val="100000"/>
              </a:lnSpc>
              <a:spcBef>
                <a:spcPts val="335"/>
              </a:spcBef>
              <a:spcAft>
                <a:spcPts val="0"/>
              </a:spcAft>
              <a:buClrTx/>
              <a:buSzTx/>
              <a:buFontTx/>
              <a:buChar char="–"/>
              <a:tabLst>
                <a:tab pos="756285" algn="l"/>
                <a:tab pos="756920" algn="l"/>
              </a:tabLst>
              <a:defRPr/>
            </a:pPr>
            <a:r>
              <a:rPr kumimoji="0" sz="1400" b="0" i="0" u="none" strike="noStrike" kern="1200" cap="none" spc="-5" normalizeH="0" baseline="0" noProof="0" dirty="0">
                <a:ln>
                  <a:noFill/>
                </a:ln>
                <a:solidFill>
                  <a:prstClr val="black"/>
                </a:solidFill>
                <a:effectLst/>
                <a:uLnTx/>
                <a:uFillTx/>
                <a:latin typeface="Arial MT"/>
                <a:ea typeface="+mn-ea"/>
                <a:cs typeface="Arial MT"/>
              </a:rPr>
              <a:t>Radiothérapie</a:t>
            </a:r>
            <a:endParaRPr kumimoji="0" sz="1400" b="0" i="0" u="none" strike="noStrike" kern="1200" cap="none" spc="0" normalizeH="0" baseline="0" noProof="0">
              <a:ln>
                <a:noFill/>
              </a:ln>
              <a:solidFill>
                <a:prstClr val="black"/>
              </a:solidFill>
              <a:effectLst/>
              <a:uLnTx/>
              <a:uFillTx/>
              <a:latin typeface="Arial MT"/>
              <a:ea typeface="+mn-ea"/>
              <a:cs typeface="Arial MT"/>
            </a:endParaRPr>
          </a:p>
          <a:p>
            <a:pPr marL="756285" marR="0" lvl="1" indent="-287020" algn="l" defTabSz="914400" rtl="0" eaLnBrk="1" fontAlgn="auto" latinLnBrk="0" hangingPunct="1">
              <a:lnSpc>
                <a:spcPct val="100000"/>
              </a:lnSpc>
              <a:spcBef>
                <a:spcPts val="340"/>
              </a:spcBef>
              <a:spcAft>
                <a:spcPts val="0"/>
              </a:spcAft>
              <a:buClrTx/>
              <a:buSzTx/>
              <a:buFontTx/>
              <a:buChar char="–"/>
              <a:tabLst>
                <a:tab pos="756285" algn="l"/>
                <a:tab pos="756920" algn="l"/>
              </a:tabLst>
              <a:defRPr/>
            </a:pPr>
            <a:r>
              <a:rPr kumimoji="0" sz="1400" b="0" i="0" u="none" strike="noStrike" kern="1200" cap="none" spc="-5" normalizeH="0" baseline="0" noProof="0" dirty="0">
                <a:ln>
                  <a:noFill/>
                </a:ln>
                <a:solidFill>
                  <a:prstClr val="black"/>
                </a:solidFill>
                <a:effectLst/>
                <a:uLnTx/>
                <a:uFillTx/>
                <a:latin typeface="Arial MT"/>
                <a:ea typeface="+mn-ea"/>
                <a:cs typeface="Arial MT"/>
              </a:rPr>
              <a:t>Radiologie</a:t>
            </a:r>
            <a:r>
              <a:rPr kumimoji="0" sz="1400" b="0" i="0" u="none" strike="noStrike" kern="1200" cap="none" spc="-40" normalizeH="0" baseline="0" noProof="0" dirty="0">
                <a:ln>
                  <a:noFill/>
                </a:ln>
                <a:solidFill>
                  <a:prstClr val="black"/>
                </a:solidFill>
                <a:effectLst/>
                <a:uLnTx/>
                <a:uFillTx/>
                <a:latin typeface="Arial MT"/>
                <a:ea typeface="+mn-ea"/>
                <a:cs typeface="Arial MT"/>
              </a:rPr>
              <a:t> </a:t>
            </a:r>
            <a:r>
              <a:rPr kumimoji="0" sz="1400" b="0" i="0" u="none" strike="noStrike" kern="1200" cap="none" spc="-5" normalizeH="0" baseline="0" noProof="0" dirty="0">
                <a:ln>
                  <a:noFill/>
                </a:ln>
                <a:solidFill>
                  <a:prstClr val="black"/>
                </a:solidFill>
                <a:effectLst/>
                <a:uLnTx/>
                <a:uFillTx/>
                <a:latin typeface="Arial MT"/>
                <a:ea typeface="+mn-ea"/>
                <a:cs typeface="Arial MT"/>
              </a:rPr>
              <a:t>interventionnelle</a:t>
            </a:r>
            <a:endParaRPr kumimoji="0" sz="1400" b="0" i="0" u="none" strike="noStrike" kern="1200" cap="none" spc="0" normalizeH="0" baseline="0" noProof="0">
              <a:ln>
                <a:noFill/>
              </a:ln>
              <a:solidFill>
                <a:prstClr val="black"/>
              </a:solidFill>
              <a:effectLst/>
              <a:uLnTx/>
              <a:uFillTx/>
              <a:latin typeface="Arial MT"/>
              <a:ea typeface="+mn-ea"/>
              <a:cs typeface="Arial MT"/>
            </a:endParaRPr>
          </a:p>
          <a:p>
            <a:pPr marL="756285" marR="0" lvl="1" indent="-287020" algn="l" defTabSz="914400" rtl="0" eaLnBrk="1" fontAlgn="auto" latinLnBrk="0" hangingPunct="1">
              <a:lnSpc>
                <a:spcPct val="100000"/>
              </a:lnSpc>
              <a:spcBef>
                <a:spcPts val="335"/>
              </a:spcBef>
              <a:spcAft>
                <a:spcPts val="0"/>
              </a:spcAft>
              <a:buClrTx/>
              <a:buSzTx/>
              <a:buFontTx/>
              <a:buChar char="–"/>
              <a:tabLst>
                <a:tab pos="756285" algn="l"/>
                <a:tab pos="756920" algn="l"/>
              </a:tabLst>
              <a:defRPr/>
            </a:pPr>
            <a:r>
              <a:rPr kumimoji="0" sz="1400" b="0" i="0" u="none" strike="noStrike" kern="1200" cap="none" spc="-5" normalizeH="0" baseline="0" noProof="0" dirty="0">
                <a:ln>
                  <a:noFill/>
                </a:ln>
                <a:solidFill>
                  <a:prstClr val="black"/>
                </a:solidFill>
                <a:effectLst/>
                <a:uLnTx/>
                <a:uFillTx/>
                <a:latin typeface="Arial MT"/>
                <a:ea typeface="+mn-ea"/>
                <a:cs typeface="Arial MT"/>
              </a:rPr>
              <a:t>Chirurgie</a:t>
            </a:r>
            <a:r>
              <a:rPr kumimoji="0" sz="1400" b="0" i="0" u="none" strike="noStrike" kern="1200" cap="none" spc="-50" normalizeH="0" baseline="0" noProof="0" dirty="0">
                <a:ln>
                  <a:noFill/>
                </a:ln>
                <a:solidFill>
                  <a:prstClr val="black"/>
                </a:solidFill>
                <a:effectLst/>
                <a:uLnTx/>
                <a:uFillTx/>
                <a:latin typeface="Arial MT"/>
                <a:ea typeface="+mn-ea"/>
                <a:cs typeface="Arial MT"/>
              </a:rPr>
              <a:t> </a:t>
            </a:r>
            <a:r>
              <a:rPr kumimoji="0" sz="1400" b="0" i="0" u="none" strike="noStrike" kern="1200" cap="none" spc="-5" normalizeH="0" baseline="0" noProof="0" dirty="0">
                <a:ln>
                  <a:noFill/>
                </a:ln>
                <a:solidFill>
                  <a:prstClr val="black"/>
                </a:solidFill>
                <a:effectLst/>
                <a:uLnTx/>
                <a:uFillTx/>
                <a:latin typeface="Arial MT"/>
                <a:ea typeface="+mn-ea"/>
                <a:cs typeface="Arial MT"/>
              </a:rPr>
              <a:t>orthopédique</a:t>
            </a:r>
            <a:endParaRPr kumimoji="0" sz="1400" b="0" i="0" u="none" strike="noStrike" kern="1200" cap="none" spc="0" normalizeH="0" baseline="0" noProof="0">
              <a:ln>
                <a:noFill/>
              </a:ln>
              <a:solidFill>
                <a:prstClr val="black"/>
              </a:solidFill>
              <a:effectLst/>
              <a:uLnTx/>
              <a:uFillTx/>
              <a:latin typeface="Arial MT"/>
              <a:ea typeface="+mn-ea"/>
              <a:cs typeface="Arial MT"/>
            </a:endParaRPr>
          </a:p>
        </p:txBody>
      </p:sp>
      <p:grpSp>
        <p:nvGrpSpPr>
          <p:cNvPr id="4" name="object 4"/>
          <p:cNvGrpSpPr/>
          <p:nvPr/>
        </p:nvGrpSpPr>
        <p:grpSpPr>
          <a:xfrm>
            <a:off x="397002" y="152400"/>
            <a:ext cx="8411845" cy="620395"/>
            <a:chOff x="397002" y="152400"/>
            <a:chExt cx="8411845" cy="620395"/>
          </a:xfrm>
        </p:grpSpPr>
        <p:pic>
          <p:nvPicPr>
            <p:cNvPr id="5" name="object 5"/>
            <p:cNvPicPr/>
            <p:nvPr/>
          </p:nvPicPr>
          <p:blipFill>
            <a:blip r:embed="rId2" cstate="print"/>
            <a:stretch>
              <a:fillRect/>
            </a:stretch>
          </p:blipFill>
          <p:spPr>
            <a:xfrm>
              <a:off x="397002" y="752855"/>
              <a:ext cx="7992884" cy="19812"/>
            </a:xfrm>
            <a:prstGeom prst="rect">
              <a:avLst/>
            </a:prstGeom>
          </p:spPr>
        </p:pic>
        <p:pic>
          <p:nvPicPr>
            <p:cNvPr id="6" name="object 6"/>
            <p:cNvPicPr/>
            <p:nvPr/>
          </p:nvPicPr>
          <p:blipFill>
            <a:blip r:embed="rId3" cstate="print"/>
            <a:stretch>
              <a:fillRect/>
            </a:stretch>
          </p:blipFill>
          <p:spPr>
            <a:xfrm>
              <a:off x="8243316" y="152400"/>
              <a:ext cx="565403" cy="569975"/>
            </a:xfrm>
            <a:prstGeom prst="rect">
              <a:avLst/>
            </a:prstGeom>
          </p:spPr>
        </p:pic>
      </p:grpSp>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37465" marR="0" lvl="0" indent="0" algn="l" defTabSz="914400" rtl="0" eaLnBrk="1" fontAlgn="auto" latinLnBrk="0" hangingPunct="1">
              <a:lnSpc>
                <a:spcPts val="1390"/>
              </a:lnSpc>
              <a:spcBef>
                <a:spcPts val="0"/>
              </a:spcBef>
              <a:spcAft>
                <a:spcPts val="0"/>
              </a:spcAft>
              <a:buClrTx/>
              <a:buSzTx/>
              <a:buFontTx/>
              <a:buNone/>
              <a:tabLst/>
              <a:defRPr/>
            </a:pPr>
            <a:fld id="{81D60167-4931-47E6-BA6A-407CBD079E47}" type="slidenum">
              <a:rPr kumimoji="0" sz="1200" b="0" i="0" u="none" strike="noStrike" kern="1200" cap="none" spc="0" normalizeH="0" baseline="0" noProof="0" dirty="0">
                <a:ln>
                  <a:noFill/>
                </a:ln>
                <a:solidFill>
                  <a:srgbClr val="8A8A8A"/>
                </a:solidFill>
                <a:effectLst/>
                <a:uLnTx/>
                <a:uFillTx/>
                <a:latin typeface="Calibri"/>
                <a:ea typeface="+mn-ea"/>
                <a:cs typeface="Calibri"/>
              </a:rPr>
              <a:pPr marL="37465" marR="0" lvl="0" indent="0" algn="l" defTabSz="914400" rtl="0" eaLnBrk="1" fontAlgn="auto" latinLnBrk="0" hangingPunct="1">
                <a:lnSpc>
                  <a:spcPts val="1390"/>
                </a:lnSpc>
                <a:spcBef>
                  <a:spcPts val="0"/>
                </a:spcBef>
                <a:spcAft>
                  <a:spcPts val="0"/>
                </a:spcAft>
                <a:buClrTx/>
                <a:buSzTx/>
                <a:buFontTx/>
                <a:buNone/>
                <a:tabLst/>
                <a:defRPr/>
              </a:pPr>
              <a:t>35</a:t>
            </a:fld>
            <a:endParaRPr kumimoji="0" sz="1200" b="0" i="0" u="none" strike="noStrike" kern="1200" cap="none" spc="0" normalizeH="0" baseline="0" noProof="0" dirty="0">
              <a:ln>
                <a:noFill/>
              </a:ln>
              <a:solidFill>
                <a:srgbClr val="8A8A8A"/>
              </a:solidFill>
              <a:effectLst/>
              <a:uLnTx/>
              <a:uFillTx/>
              <a:latin typeface="Calibri"/>
              <a:ea typeface="+mn-ea"/>
              <a:cs typeface="Calibri"/>
            </a:endParaRPr>
          </a:p>
        </p:txBody>
      </p:sp>
    </p:spTree>
    <p:extLst>
      <p:ext uri="{BB962C8B-B14F-4D97-AF65-F5344CB8AC3E}">
        <p14:creationId xmlns:p14="http://schemas.microsoft.com/office/powerpoint/2010/main" val="36939763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29565" y="195992"/>
            <a:ext cx="4272280" cy="574040"/>
          </a:xfrm>
          <a:prstGeom prst="rect">
            <a:avLst/>
          </a:prstGeom>
        </p:spPr>
        <p:txBody>
          <a:bodyPr vert="horz" wrap="square" lIns="0" tIns="12700" rIns="0" bIns="0" rtlCol="0">
            <a:spAutoFit/>
          </a:bodyPr>
          <a:lstStyle/>
          <a:p>
            <a:pPr marL="12700">
              <a:lnSpc>
                <a:spcPct val="100000"/>
              </a:lnSpc>
              <a:spcBef>
                <a:spcPts val="100"/>
              </a:spcBef>
            </a:pPr>
            <a:r>
              <a:rPr sz="3600" b="0" spc="-5" dirty="0">
                <a:solidFill>
                  <a:srgbClr val="595958"/>
                </a:solidFill>
                <a:latin typeface="Calibri"/>
                <a:cs typeface="Calibri"/>
              </a:rPr>
              <a:t>Connaissances</a:t>
            </a:r>
            <a:r>
              <a:rPr sz="3600" b="0" spc="-25" dirty="0">
                <a:solidFill>
                  <a:srgbClr val="595958"/>
                </a:solidFill>
                <a:latin typeface="Calibri"/>
                <a:cs typeface="Calibri"/>
              </a:rPr>
              <a:t> </a:t>
            </a:r>
            <a:r>
              <a:rPr sz="3600" b="0" dirty="0">
                <a:solidFill>
                  <a:srgbClr val="595958"/>
                </a:solidFill>
                <a:latin typeface="Calibri"/>
                <a:cs typeface="Calibri"/>
              </a:rPr>
              <a:t>de</a:t>
            </a:r>
            <a:r>
              <a:rPr sz="3600" b="0" spc="-30" dirty="0">
                <a:solidFill>
                  <a:srgbClr val="595958"/>
                </a:solidFill>
                <a:latin typeface="Calibri"/>
                <a:cs typeface="Calibri"/>
              </a:rPr>
              <a:t> </a:t>
            </a:r>
            <a:r>
              <a:rPr sz="3600" b="0" spc="-5" dirty="0">
                <a:solidFill>
                  <a:srgbClr val="595958"/>
                </a:solidFill>
                <a:latin typeface="Calibri"/>
                <a:cs typeface="Calibri"/>
              </a:rPr>
              <a:t>base</a:t>
            </a:r>
            <a:endParaRPr sz="3600">
              <a:latin typeface="Calibri"/>
              <a:cs typeface="Calibri"/>
            </a:endParaRPr>
          </a:p>
        </p:txBody>
      </p:sp>
      <p:sp>
        <p:nvSpPr>
          <p:cNvPr id="3" name="object 3"/>
          <p:cNvSpPr txBox="1"/>
          <p:nvPr/>
        </p:nvSpPr>
        <p:spPr>
          <a:xfrm>
            <a:off x="834389" y="1358836"/>
            <a:ext cx="7693025" cy="4542790"/>
          </a:xfrm>
          <a:prstGeom prst="rect">
            <a:avLst/>
          </a:prstGeom>
        </p:spPr>
        <p:txBody>
          <a:bodyPr vert="horz" wrap="square" lIns="0" tIns="165100" rIns="0" bIns="0" rtlCol="0">
            <a:spAutoFit/>
          </a:bodyPr>
          <a:lstStyle/>
          <a:p>
            <a:pPr marL="355600" marR="0" lvl="0" indent="-342900" algn="l" defTabSz="914400" rtl="0" eaLnBrk="1" fontAlgn="auto" latinLnBrk="0" hangingPunct="1">
              <a:lnSpc>
                <a:spcPct val="100000"/>
              </a:lnSpc>
              <a:spcBef>
                <a:spcPts val="1300"/>
              </a:spcBef>
              <a:spcAft>
                <a:spcPts val="0"/>
              </a:spcAft>
              <a:buClrTx/>
              <a:buSzTx/>
              <a:buFontTx/>
              <a:buAutoNum type="arabicPeriod"/>
              <a:tabLst>
                <a:tab pos="354965" algn="l"/>
                <a:tab pos="355600" algn="l"/>
              </a:tabLst>
              <a:defRPr/>
            </a:pPr>
            <a:r>
              <a:rPr kumimoji="0" sz="1800" b="0" i="0" u="none" strike="noStrike" kern="1200" cap="none" spc="-5" normalizeH="0" baseline="0" noProof="0" dirty="0">
                <a:ln>
                  <a:noFill/>
                </a:ln>
                <a:solidFill>
                  <a:prstClr val="black"/>
                </a:solidFill>
                <a:effectLst/>
                <a:uLnTx/>
                <a:uFillTx/>
                <a:latin typeface="Arial MT"/>
                <a:ea typeface="+mn-ea"/>
                <a:cs typeface="Arial MT"/>
              </a:rPr>
              <a:t>Nécessité</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coordonner</a:t>
            </a:r>
            <a:r>
              <a:rPr kumimoji="0" sz="1800" b="0" i="0" u="none" strike="noStrike" kern="1200" cap="none" spc="3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les</a:t>
            </a:r>
            <a:r>
              <a:rPr kumimoji="0" sz="1800" b="0" i="0" u="none" strike="noStrike" kern="1200" cap="none" spc="2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soins</a:t>
            </a:r>
            <a:r>
              <a:rPr kumimoji="0" sz="1800" b="0" i="0" u="none" strike="noStrike" kern="1200" cap="none" spc="1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et</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la</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pluridisciplinarité</a:t>
            </a:r>
            <a:endParaRPr kumimoji="0" sz="1800" b="0" i="0" u="none" strike="noStrike" kern="1200" cap="none" spc="0" normalizeH="0" baseline="0" noProof="0">
              <a:ln>
                <a:noFill/>
              </a:ln>
              <a:solidFill>
                <a:prstClr val="black"/>
              </a:solidFill>
              <a:effectLst/>
              <a:uLnTx/>
              <a:uFillTx/>
              <a:latin typeface="Arial MT"/>
              <a:ea typeface="+mn-ea"/>
              <a:cs typeface="Arial MT"/>
            </a:endParaRPr>
          </a:p>
          <a:p>
            <a:pPr marL="355600" marR="0" lvl="0" indent="-342900" algn="l" defTabSz="914400" rtl="0" eaLnBrk="1" fontAlgn="auto" latinLnBrk="0" hangingPunct="1">
              <a:lnSpc>
                <a:spcPct val="100000"/>
              </a:lnSpc>
              <a:spcBef>
                <a:spcPts val="1200"/>
              </a:spcBef>
              <a:spcAft>
                <a:spcPts val="0"/>
              </a:spcAft>
              <a:buClrTx/>
              <a:buSzTx/>
              <a:buFontTx/>
              <a:buAutoNum type="arabicPeriod"/>
              <a:tabLst>
                <a:tab pos="354965" algn="l"/>
                <a:tab pos="355600" algn="l"/>
              </a:tabLst>
              <a:defRPr/>
            </a:pPr>
            <a:r>
              <a:rPr kumimoji="0" sz="1800" b="1" i="0" u="none" strike="noStrike" kern="1200" cap="none" spc="-5" normalizeH="0" baseline="0" noProof="0" dirty="0">
                <a:ln>
                  <a:noFill/>
                </a:ln>
                <a:solidFill>
                  <a:prstClr val="black"/>
                </a:solidFill>
                <a:effectLst/>
                <a:uLnTx/>
                <a:uFillTx/>
                <a:latin typeface="Arial"/>
                <a:ea typeface="+mn-ea"/>
                <a:cs typeface="Arial"/>
              </a:rPr>
              <a:t>D’un</a:t>
            </a:r>
            <a:r>
              <a:rPr kumimoji="0" sz="1800" b="1" i="0" u="none" strike="noStrike" kern="1200" cap="none" spc="-15" normalizeH="0" baseline="0" noProof="0" dirty="0">
                <a:ln>
                  <a:noFill/>
                </a:ln>
                <a:solidFill>
                  <a:prstClr val="black"/>
                </a:solidFill>
                <a:effectLst/>
                <a:uLnTx/>
                <a:uFillTx/>
                <a:latin typeface="Arial"/>
                <a:ea typeface="+mn-ea"/>
                <a:cs typeface="Arial"/>
              </a:rPr>
              <a:t> </a:t>
            </a:r>
            <a:r>
              <a:rPr kumimoji="0" sz="1800" b="1" i="0" u="none" strike="noStrike" kern="1200" cap="none" spc="0" normalizeH="0" baseline="0" noProof="0" dirty="0">
                <a:ln>
                  <a:noFill/>
                </a:ln>
                <a:solidFill>
                  <a:prstClr val="black"/>
                </a:solidFill>
                <a:effectLst/>
                <a:uLnTx/>
                <a:uFillTx/>
                <a:latin typeface="Arial"/>
                <a:ea typeface="+mn-ea"/>
                <a:cs typeface="Arial"/>
              </a:rPr>
              <a:t>point</a:t>
            </a:r>
            <a:r>
              <a:rPr kumimoji="0" sz="1800" b="1" i="0" u="none" strike="noStrike" kern="1200" cap="none" spc="-30" normalizeH="0" baseline="0" noProof="0" dirty="0">
                <a:ln>
                  <a:noFill/>
                </a:ln>
                <a:solidFill>
                  <a:prstClr val="black"/>
                </a:solidFill>
                <a:effectLst/>
                <a:uLnTx/>
                <a:uFillTx/>
                <a:latin typeface="Arial"/>
                <a:ea typeface="+mn-ea"/>
                <a:cs typeface="Arial"/>
              </a:rPr>
              <a:t> </a:t>
            </a:r>
            <a:r>
              <a:rPr kumimoji="0" sz="1800" b="1" i="0" u="none" strike="noStrike" kern="1200" cap="none" spc="0" normalizeH="0" baseline="0" noProof="0" dirty="0">
                <a:ln>
                  <a:noFill/>
                </a:ln>
                <a:solidFill>
                  <a:prstClr val="black"/>
                </a:solidFill>
                <a:effectLst/>
                <a:uLnTx/>
                <a:uFillTx/>
                <a:latin typeface="Arial"/>
                <a:ea typeface="+mn-ea"/>
                <a:cs typeface="Arial"/>
              </a:rPr>
              <a:t>de</a:t>
            </a:r>
            <a:r>
              <a:rPr kumimoji="0" sz="1800" b="1" i="0" u="none" strike="noStrike" kern="1200" cap="none" spc="-15" normalizeH="0" baseline="0" noProof="0" dirty="0">
                <a:ln>
                  <a:noFill/>
                </a:ln>
                <a:solidFill>
                  <a:prstClr val="black"/>
                </a:solidFill>
                <a:effectLst/>
                <a:uLnTx/>
                <a:uFillTx/>
                <a:latin typeface="Arial"/>
                <a:ea typeface="+mn-ea"/>
                <a:cs typeface="Arial"/>
              </a:rPr>
              <a:t> </a:t>
            </a:r>
            <a:r>
              <a:rPr kumimoji="0" sz="1800" b="1" i="0" u="none" strike="noStrike" kern="1200" cap="none" spc="-20" normalizeH="0" baseline="0" noProof="0" dirty="0">
                <a:ln>
                  <a:noFill/>
                </a:ln>
                <a:solidFill>
                  <a:prstClr val="black"/>
                </a:solidFill>
                <a:effectLst/>
                <a:uLnTx/>
                <a:uFillTx/>
                <a:latin typeface="Arial"/>
                <a:ea typeface="+mn-ea"/>
                <a:cs typeface="Arial"/>
              </a:rPr>
              <a:t>vue</a:t>
            </a:r>
            <a:r>
              <a:rPr kumimoji="0" sz="1800" b="1" i="0" u="none" strike="noStrike" kern="1200" cap="none" spc="25" normalizeH="0" baseline="0" noProof="0" dirty="0">
                <a:ln>
                  <a:noFill/>
                </a:ln>
                <a:solidFill>
                  <a:prstClr val="black"/>
                </a:solidFill>
                <a:effectLst/>
                <a:uLnTx/>
                <a:uFillTx/>
                <a:latin typeface="Arial"/>
                <a:ea typeface="+mn-ea"/>
                <a:cs typeface="Arial"/>
              </a:rPr>
              <a:t> </a:t>
            </a:r>
            <a:r>
              <a:rPr kumimoji="0" sz="1800" b="1" i="0" u="none" strike="noStrike" kern="1200" cap="none" spc="-5" normalizeH="0" baseline="0" noProof="0" dirty="0">
                <a:ln>
                  <a:noFill/>
                </a:ln>
                <a:solidFill>
                  <a:prstClr val="black"/>
                </a:solidFill>
                <a:effectLst/>
                <a:uLnTx/>
                <a:uFillTx/>
                <a:latin typeface="Arial"/>
                <a:ea typeface="+mn-ea"/>
                <a:cs typeface="Arial"/>
              </a:rPr>
              <a:t>sociétal</a:t>
            </a:r>
            <a:endParaRPr kumimoji="0" sz="1800" b="0" i="0" u="none" strike="noStrike" kern="1200" cap="none" spc="0" normalizeH="0" baseline="0" noProof="0">
              <a:ln>
                <a:noFill/>
              </a:ln>
              <a:solidFill>
                <a:prstClr val="black"/>
              </a:solidFill>
              <a:effectLst/>
              <a:uLnTx/>
              <a:uFillTx/>
              <a:latin typeface="Arial"/>
              <a:ea typeface="+mn-ea"/>
              <a:cs typeface="Arial"/>
            </a:endParaRPr>
          </a:p>
          <a:p>
            <a:pPr marL="756285" marR="0" lvl="1" indent="-287020" algn="l" defTabSz="914400" rtl="0" eaLnBrk="1" fontAlgn="auto" latinLnBrk="0" hangingPunct="1">
              <a:lnSpc>
                <a:spcPct val="100000"/>
              </a:lnSpc>
              <a:spcBef>
                <a:spcPts val="340"/>
              </a:spcBef>
              <a:spcAft>
                <a:spcPts val="0"/>
              </a:spcAft>
              <a:buClrTx/>
              <a:buSzTx/>
              <a:buFont typeface="Arial MT"/>
              <a:buChar char="–"/>
              <a:tabLst>
                <a:tab pos="756285" algn="l"/>
                <a:tab pos="756920" algn="l"/>
              </a:tabLst>
              <a:defRPr/>
            </a:pPr>
            <a:r>
              <a:rPr kumimoji="0" sz="1400" b="1" i="0" u="none" strike="noStrike" kern="1200" cap="none" spc="-5" normalizeH="0" baseline="0" noProof="0" dirty="0">
                <a:ln>
                  <a:noFill/>
                </a:ln>
                <a:solidFill>
                  <a:prstClr val="black"/>
                </a:solidFill>
                <a:effectLst/>
                <a:uLnTx/>
                <a:uFillTx/>
                <a:latin typeface="Arial"/>
                <a:ea typeface="+mn-ea"/>
                <a:cs typeface="Arial"/>
              </a:rPr>
              <a:t>Les</a:t>
            </a:r>
            <a:r>
              <a:rPr kumimoji="0" sz="1400" b="1" i="0" u="none" strike="noStrike" kern="1200" cap="none" spc="-30"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associations</a:t>
            </a:r>
            <a:r>
              <a:rPr kumimoji="0" sz="1400" b="1" i="0" u="none" strike="noStrike" kern="1200" cap="none" spc="-55"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de</a:t>
            </a:r>
            <a:r>
              <a:rPr kumimoji="0" sz="1400" b="1" i="0" u="none" strike="noStrike" kern="1200" cap="none" spc="-25"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patients</a:t>
            </a:r>
            <a:endParaRPr kumimoji="0" sz="1400" b="0" i="0" u="none" strike="noStrike" kern="1200" cap="none" spc="0" normalizeH="0" baseline="0" noProof="0">
              <a:ln>
                <a:noFill/>
              </a:ln>
              <a:solidFill>
                <a:prstClr val="black"/>
              </a:solidFill>
              <a:effectLst/>
              <a:uLnTx/>
              <a:uFillTx/>
              <a:latin typeface="Arial"/>
              <a:ea typeface="+mn-ea"/>
              <a:cs typeface="Arial"/>
            </a:endParaRPr>
          </a:p>
          <a:p>
            <a:pPr marL="756285" marR="0" lvl="1" indent="-287020" algn="l" defTabSz="914400" rtl="0" eaLnBrk="1" fontAlgn="auto" latinLnBrk="0" hangingPunct="1">
              <a:lnSpc>
                <a:spcPct val="100000"/>
              </a:lnSpc>
              <a:spcBef>
                <a:spcPts val="335"/>
              </a:spcBef>
              <a:spcAft>
                <a:spcPts val="0"/>
              </a:spcAft>
              <a:buClrTx/>
              <a:buSzTx/>
              <a:buFont typeface="Arial MT"/>
              <a:buChar char="–"/>
              <a:tabLst>
                <a:tab pos="756285" algn="l"/>
                <a:tab pos="756920" algn="l"/>
              </a:tabLst>
              <a:defRPr/>
            </a:pPr>
            <a:r>
              <a:rPr kumimoji="0" sz="1400" b="1" i="0" u="none" strike="noStrike" kern="1200" cap="none" spc="-5" normalizeH="0" baseline="0" noProof="0" dirty="0">
                <a:ln>
                  <a:noFill/>
                </a:ln>
                <a:solidFill>
                  <a:prstClr val="black"/>
                </a:solidFill>
                <a:effectLst/>
                <a:uLnTx/>
                <a:uFillTx/>
                <a:latin typeface="Arial"/>
                <a:ea typeface="+mn-ea"/>
                <a:cs typeface="Arial"/>
              </a:rPr>
              <a:t>2003,</a:t>
            </a:r>
            <a:r>
              <a:rPr kumimoji="0" sz="1400" b="1" i="0" u="none" strike="noStrike" kern="1200" cap="none" spc="-40"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premier</a:t>
            </a:r>
            <a:r>
              <a:rPr kumimoji="0" sz="1400" b="1" i="0" u="none" strike="noStrike" kern="1200" cap="none" spc="-35" normalizeH="0" baseline="0" noProof="0" dirty="0">
                <a:ln>
                  <a:noFill/>
                </a:ln>
                <a:solidFill>
                  <a:prstClr val="black"/>
                </a:solidFill>
                <a:effectLst/>
                <a:uLnTx/>
                <a:uFillTx/>
                <a:latin typeface="Arial"/>
                <a:ea typeface="+mn-ea"/>
                <a:cs typeface="Arial"/>
              </a:rPr>
              <a:t> </a:t>
            </a:r>
            <a:r>
              <a:rPr kumimoji="0" sz="1400" b="1" i="0" u="none" strike="noStrike" kern="1200" cap="none" spc="0" normalizeH="0" baseline="0" noProof="0" dirty="0">
                <a:ln>
                  <a:noFill/>
                </a:ln>
                <a:solidFill>
                  <a:prstClr val="black"/>
                </a:solidFill>
                <a:effectLst/>
                <a:uLnTx/>
                <a:uFillTx/>
                <a:latin typeface="Arial"/>
                <a:ea typeface="+mn-ea"/>
                <a:cs typeface="Arial"/>
              </a:rPr>
              <a:t>Plan</a:t>
            </a:r>
            <a:r>
              <a:rPr kumimoji="0" sz="1400" b="1" i="0" u="none" strike="noStrike" kern="1200" cap="none" spc="-35"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Cancer</a:t>
            </a:r>
            <a:endParaRPr kumimoji="0" sz="1400" b="0" i="0" u="none" strike="noStrike" kern="1200" cap="none" spc="0" normalizeH="0" baseline="0" noProof="0">
              <a:ln>
                <a:noFill/>
              </a:ln>
              <a:solidFill>
                <a:prstClr val="black"/>
              </a:solidFill>
              <a:effectLst/>
              <a:uLnTx/>
              <a:uFillTx/>
              <a:latin typeface="Arial"/>
              <a:ea typeface="+mn-ea"/>
              <a:cs typeface="Arial"/>
            </a:endParaRPr>
          </a:p>
          <a:p>
            <a:pPr marL="756285" marR="0" lvl="1" indent="-287020" algn="l" defTabSz="914400" rtl="0" eaLnBrk="1" fontAlgn="auto" latinLnBrk="0" hangingPunct="1">
              <a:lnSpc>
                <a:spcPct val="100000"/>
              </a:lnSpc>
              <a:spcBef>
                <a:spcPts val="335"/>
              </a:spcBef>
              <a:spcAft>
                <a:spcPts val="0"/>
              </a:spcAft>
              <a:buClrTx/>
              <a:buSzTx/>
              <a:buFont typeface="Arial MT"/>
              <a:buChar char="–"/>
              <a:tabLst>
                <a:tab pos="756285" algn="l"/>
                <a:tab pos="756920" algn="l"/>
              </a:tabLst>
              <a:defRPr/>
            </a:pPr>
            <a:r>
              <a:rPr kumimoji="0" sz="1400" b="1" i="0" u="none" strike="noStrike" kern="1200" cap="none" spc="-5" normalizeH="0" baseline="0" noProof="0" dirty="0">
                <a:ln>
                  <a:noFill/>
                </a:ln>
                <a:solidFill>
                  <a:prstClr val="black"/>
                </a:solidFill>
                <a:effectLst/>
                <a:uLnTx/>
                <a:uFillTx/>
                <a:latin typeface="Arial"/>
                <a:ea typeface="+mn-ea"/>
                <a:cs typeface="Arial"/>
              </a:rPr>
              <a:t>Depuis</a:t>
            </a:r>
            <a:r>
              <a:rPr kumimoji="0" sz="1400" b="1" i="0" u="none" strike="noStrike" kern="1200" cap="none" spc="-25" normalizeH="0" baseline="0" noProof="0" dirty="0">
                <a:ln>
                  <a:noFill/>
                </a:ln>
                <a:solidFill>
                  <a:prstClr val="black"/>
                </a:solidFill>
                <a:effectLst/>
                <a:uLnTx/>
                <a:uFillTx/>
                <a:latin typeface="Arial"/>
                <a:ea typeface="+mn-ea"/>
                <a:cs typeface="Arial"/>
              </a:rPr>
              <a:t> </a:t>
            </a:r>
            <a:r>
              <a:rPr kumimoji="0" sz="1400" b="1" i="0" u="none" strike="noStrike" kern="1200" cap="none" spc="0" normalizeH="0" baseline="0" noProof="0" dirty="0">
                <a:ln>
                  <a:noFill/>
                </a:ln>
                <a:solidFill>
                  <a:prstClr val="black"/>
                </a:solidFill>
                <a:effectLst/>
                <a:uLnTx/>
                <a:uFillTx/>
                <a:latin typeface="Arial"/>
                <a:ea typeface="+mn-ea"/>
                <a:cs typeface="Arial"/>
              </a:rPr>
              <a:t>2</a:t>
            </a:r>
            <a:r>
              <a:rPr kumimoji="0" sz="1400" b="1" i="0" u="none" strike="noStrike" kern="1200" cap="none" spc="-10"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autres</a:t>
            </a:r>
            <a:r>
              <a:rPr kumimoji="0" sz="1400" b="1" i="0" u="none" strike="noStrike" kern="1200" cap="none" spc="-35"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plans</a:t>
            </a:r>
            <a:r>
              <a:rPr kumimoji="0" sz="1400" b="1" i="0" u="none" strike="noStrike" kern="1200" cap="none" spc="-30"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ont </a:t>
            </a:r>
            <a:r>
              <a:rPr kumimoji="0" sz="1400" b="1" i="0" u="none" strike="noStrike" kern="1200" cap="none" spc="0" normalizeH="0" baseline="0" noProof="0" dirty="0">
                <a:ln>
                  <a:noFill/>
                </a:ln>
                <a:solidFill>
                  <a:prstClr val="black"/>
                </a:solidFill>
                <a:effectLst/>
                <a:uLnTx/>
                <a:uFillTx/>
                <a:latin typeface="Arial"/>
                <a:ea typeface="+mn-ea"/>
                <a:cs typeface="Arial"/>
              </a:rPr>
              <a:t>été</a:t>
            </a:r>
            <a:r>
              <a:rPr kumimoji="0" sz="1400" b="1" i="0" u="none" strike="noStrike" kern="1200" cap="none" spc="-25" normalizeH="0" baseline="0" noProof="0" dirty="0">
                <a:ln>
                  <a:noFill/>
                </a:ln>
                <a:solidFill>
                  <a:prstClr val="black"/>
                </a:solidFill>
                <a:effectLst/>
                <a:uLnTx/>
                <a:uFillTx/>
                <a:latin typeface="Arial"/>
                <a:ea typeface="+mn-ea"/>
                <a:cs typeface="Arial"/>
              </a:rPr>
              <a:t> </a:t>
            </a:r>
            <a:r>
              <a:rPr kumimoji="0" sz="1400" b="1" i="0" u="none" strike="noStrike" kern="1200" cap="none" spc="0" normalizeH="0" baseline="0" noProof="0" dirty="0">
                <a:ln>
                  <a:noFill/>
                </a:ln>
                <a:solidFill>
                  <a:prstClr val="black"/>
                </a:solidFill>
                <a:effectLst/>
                <a:uLnTx/>
                <a:uFillTx/>
                <a:latin typeface="Arial"/>
                <a:ea typeface="+mn-ea"/>
                <a:cs typeface="Arial"/>
              </a:rPr>
              <a:t>mis</a:t>
            </a:r>
            <a:r>
              <a:rPr kumimoji="0" sz="1400" b="1" i="0" u="none" strike="noStrike" kern="1200" cap="none" spc="-20"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en</a:t>
            </a:r>
            <a:r>
              <a:rPr kumimoji="0" sz="1400" b="1" i="0" u="none" strike="noStrike" kern="1200" cap="none" spc="-15"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œuvre</a:t>
            </a:r>
            <a:endParaRPr kumimoji="0" sz="1400" b="0" i="0" u="none" strike="noStrike" kern="1200" cap="none" spc="0" normalizeH="0" baseline="0" noProof="0">
              <a:ln>
                <a:noFill/>
              </a:ln>
              <a:solidFill>
                <a:prstClr val="black"/>
              </a:solidFill>
              <a:effectLst/>
              <a:uLnTx/>
              <a:uFillTx/>
              <a:latin typeface="Arial"/>
              <a:ea typeface="+mn-ea"/>
              <a:cs typeface="Arial"/>
            </a:endParaRPr>
          </a:p>
          <a:p>
            <a:pPr marL="756285" marR="0" lvl="1" indent="-287020" algn="l" defTabSz="914400" rtl="0" eaLnBrk="1" fontAlgn="auto" latinLnBrk="0" hangingPunct="1">
              <a:lnSpc>
                <a:spcPct val="100000"/>
              </a:lnSpc>
              <a:spcBef>
                <a:spcPts val="335"/>
              </a:spcBef>
              <a:spcAft>
                <a:spcPts val="0"/>
              </a:spcAft>
              <a:buClrTx/>
              <a:buSzTx/>
              <a:buFont typeface="Arial MT"/>
              <a:buChar char="–"/>
              <a:tabLst>
                <a:tab pos="756285" algn="l"/>
                <a:tab pos="756920" algn="l"/>
              </a:tabLst>
              <a:defRPr/>
            </a:pPr>
            <a:r>
              <a:rPr kumimoji="0" sz="1400" b="1" i="0" u="none" strike="noStrike" kern="1200" cap="none" spc="-5" normalizeH="0" baseline="0" noProof="0" dirty="0">
                <a:ln>
                  <a:noFill/>
                </a:ln>
                <a:solidFill>
                  <a:prstClr val="black"/>
                </a:solidFill>
                <a:effectLst/>
                <a:uLnTx/>
                <a:uFillTx/>
                <a:latin typeface="Arial"/>
                <a:ea typeface="+mn-ea"/>
                <a:cs typeface="Arial"/>
              </a:rPr>
              <a:t>Institut</a:t>
            </a:r>
            <a:r>
              <a:rPr kumimoji="0" sz="1400" b="1" i="0" u="none" strike="noStrike" kern="1200" cap="none" spc="-45"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Nationale</a:t>
            </a:r>
            <a:r>
              <a:rPr kumimoji="0" sz="1400" b="1" i="0" u="none" strike="noStrike" kern="1200" cap="none" spc="-40"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du</a:t>
            </a:r>
            <a:r>
              <a:rPr kumimoji="0" sz="1400" b="1" i="0" u="none" strike="noStrike" kern="1200" cap="none" spc="-10"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Cancer</a:t>
            </a:r>
            <a:r>
              <a:rPr kumimoji="0" sz="1400" b="1" i="0" u="none" strike="noStrike" kern="1200" cap="none" spc="-10"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(INCa)</a:t>
            </a:r>
            <a:r>
              <a:rPr kumimoji="0" sz="1400" b="1" i="0" u="none" strike="noStrike" kern="1200" cap="none" spc="-20"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en</a:t>
            </a:r>
            <a:r>
              <a:rPr kumimoji="0" sz="1400" b="1" i="0" u="none" strike="noStrike" kern="1200" cap="none" spc="-10"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2005</a:t>
            </a:r>
            <a:endParaRPr kumimoji="0" sz="1400" b="0" i="0" u="none" strike="noStrike" kern="1200" cap="none" spc="0" normalizeH="0" baseline="0" noProof="0">
              <a:ln>
                <a:noFill/>
              </a:ln>
              <a:solidFill>
                <a:prstClr val="black"/>
              </a:solidFill>
              <a:effectLst/>
              <a:uLnTx/>
              <a:uFillTx/>
              <a:latin typeface="Arial"/>
              <a:ea typeface="+mn-ea"/>
              <a:cs typeface="Arial"/>
            </a:endParaRPr>
          </a:p>
          <a:p>
            <a:pPr marL="355600" marR="0" lvl="0" indent="-342900" algn="l" defTabSz="914400" rtl="0" eaLnBrk="1" fontAlgn="auto" latinLnBrk="0" hangingPunct="1">
              <a:lnSpc>
                <a:spcPct val="100000"/>
              </a:lnSpc>
              <a:spcBef>
                <a:spcPts val="1200"/>
              </a:spcBef>
              <a:spcAft>
                <a:spcPts val="0"/>
              </a:spcAft>
              <a:buClrTx/>
              <a:buSzTx/>
              <a:buFontTx/>
              <a:buAutoNum type="arabicPeriod"/>
              <a:tabLst>
                <a:tab pos="354965" algn="l"/>
                <a:tab pos="355600" algn="l"/>
              </a:tabLst>
              <a:defRPr/>
            </a:pPr>
            <a:r>
              <a:rPr kumimoji="0" sz="1800" b="1" i="0" u="none" strike="noStrike" kern="1200" cap="none" spc="-5" normalizeH="0" baseline="0" noProof="0" dirty="0">
                <a:ln>
                  <a:noFill/>
                </a:ln>
                <a:solidFill>
                  <a:prstClr val="black"/>
                </a:solidFill>
                <a:effectLst/>
                <a:uLnTx/>
                <a:uFillTx/>
                <a:latin typeface="Arial"/>
                <a:ea typeface="+mn-ea"/>
                <a:cs typeface="Arial"/>
              </a:rPr>
              <a:t>A</a:t>
            </a:r>
            <a:r>
              <a:rPr kumimoji="0" sz="1800" b="1" i="0" u="none" strike="noStrike" kern="1200" cap="none" spc="-80" normalizeH="0" baseline="0" noProof="0" dirty="0">
                <a:ln>
                  <a:noFill/>
                </a:ln>
                <a:solidFill>
                  <a:prstClr val="black"/>
                </a:solidFill>
                <a:effectLst/>
                <a:uLnTx/>
                <a:uFillTx/>
                <a:latin typeface="Arial"/>
                <a:ea typeface="+mn-ea"/>
                <a:cs typeface="Arial"/>
              </a:rPr>
              <a:t> </a:t>
            </a:r>
            <a:r>
              <a:rPr kumimoji="0" sz="1800" b="1" i="0" u="none" strike="noStrike" kern="1200" cap="none" spc="-10" normalizeH="0" baseline="0" noProof="0" dirty="0">
                <a:ln>
                  <a:noFill/>
                </a:ln>
                <a:solidFill>
                  <a:prstClr val="black"/>
                </a:solidFill>
                <a:effectLst/>
                <a:uLnTx/>
                <a:uFillTx/>
                <a:latin typeface="Arial"/>
                <a:ea typeface="+mn-ea"/>
                <a:cs typeface="Arial"/>
              </a:rPr>
              <a:t>niveau</a:t>
            </a:r>
            <a:r>
              <a:rPr kumimoji="0" sz="1800" b="1" i="0" u="none" strike="noStrike" kern="1200" cap="none" spc="40" normalizeH="0" baseline="0" noProof="0" dirty="0">
                <a:ln>
                  <a:noFill/>
                </a:ln>
                <a:solidFill>
                  <a:prstClr val="black"/>
                </a:solidFill>
                <a:effectLst/>
                <a:uLnTx/>
                <a:uFillTx/>
                <a:latin typeface="Arial"/>
                <a:ea typeface="+mn-ea"/>
                <a:cs typeface="Arial"/>
              </a:rPr>
              <a:t> </a:t>
            </a:r>
            <a:r>
              <a:rPr kumimoji="0" sz="1800" b="1" i="0" u="none" strike="noStrike" kern="1200" cap="none" spc="-5" normalizeH="0" baseline="0" noProof="0" dirty="0">
                <a:ln>
                  <a:noFill/>
                </a:ln>
                <a:solidFill>
                  <a:prstClr val="black"/>
                </a:solidFill>
                <a:effectLst/>
                <a:uLnTx/>
                <a:uFillTx/>
                <a:latin typeface="Arial"/>
                <a:ea typeface="+mn-ea"/>
                <a:cs typeface="Arial"/>
              </a:rPr>
              <a:t>européen</a:t>
            </a:r>
            <a:r>
              <a:rPr kumimoji="0" sz="1800" b="1" i="0" u="none" strike="noStrike" kern="1200" cap="none" spc="10" normalizeH="0" baseline="0" noProof="0" dirty="0">
                <a:ln>
                  <a:noFill/>
                </a:ln>
                <a:solidFill>
                  <a:prstClr val="black"/>
                </a:solidFill>
                <a:effectLst/>
                <a:uLnTx/>
                <a:uFillTx/>
                <a:latin typeface="Arial"/>
                <a:ea typeface="+mn-ea"/>
                <a:cs typeface="Arial"/>
              </a:rPr>
              <a:t> </a:t>
            </a:r>
            <a:r>
              <a:rPr kumimoji="0" sz="1800" b="1" i="0" u="none" strike="noStrike" kern="1200" cap="none" spc="0" normalizeH="0" baseline="0" noProof="0" dirty="0">
                <a:ln>
                  <a:noFill/>
                </a:ln>
                <a:solidFill>
                  <a:prstClr val="black"/>
                </a:solidFill>
                <a:effectLst/>
                <a:uLnTx/>
                <a:uFillTx/>
                <a:latin typeface="Arial"/>
                <a:ea typeface="+mn-ea"/>
                <a:cs typeface="Arial"/>
              </a:rPr>
              <a:t>un</a:t>
            </a:r>
            <a:r>
              <a:rPr kumimoji="0" sz="1800" b="1" i="0" u="none" strike="noStrike" kern="1200" cap="none" spc="-5" normalizeH="0" baseline="0" noProof="0" dirty="0">
                <a:ln>
                  <a:noFill/>
                </a:ln>
                <a:solidFill>
                  <a:prstClr val="black"/>
                </a:solidFill>
                <a:effectLst/>
                <a:uLnTx/>
                <a:uFillTx/>
                <a:latin typeface="Arial"/>
                <a:ea typeface="+mn-ea"/>
                <a:cs typeface="Arial"/>
              </a:rPr>
              <a:t> Plan</a:t>
            </a:r>
            <a:r>
              <a:rPr kumimoji="0" sz="1800" b="1" i="0" u="none" strike="noStrike" kern="1200" cap="none" spc="5" normalizeH="0" baseline="0" noProof="0" dirty="0">
                <a:ln>
                  <a:noFill/>
                </a:ln>
                <a:solidFill>
                  <a:prstClr val="black"/>
                </a:solidFill>
                <a:effectLst/>
                <a:uLnTx/>
                <a:uFillTx/>
                <a:latin typeface="Arial"/>
                <a:ea typeface="+mn-ea"/>
                <a:cs typeface="Arial"/>
              </a:rPr>
              <a:t> </a:t>
            </a:r>
            <a:r>
              <a:rPr kumimoji="0" sz="1800" b="1" i="0" u="none" strike="noStrike" kern="1200" cap="none" spc="-5" normalizeH="0" baseline="0" noProof="0" dirty="0">
                <a:ln>
                  <a:noFill/>
                </a:ln>
                <a:solidFill>
                  <a:prstClr val="black"/>
                </a:solidFill>
                <a:effectLst/>
                <a:uLnTx/>
                <a:uFillTx/>
                <a:latin typeface="Arial"/>
                <a:ea typeface="+mn-ea"/>
                <a:cs typeface="Arial"/>
              </a:rPr>
              <a:t>Européen </a:t>
            </a:r>
            <a:r>
              <a:rPr kumimoji="0" sz="1800" b="1" i="0" u="none" strike="noStrike" kern="1200" cap="none" spc="0" normalizeH="0" baseline="0" noProof="0" dirty="0">
                <a:ln>
                  <a:noFill/>
                </a:ln>
                <a:solidFill>
                  <a:prstClr val="black"/>
                </a:solidFill>
                <a:effectLst/>
                <a:uLnTx/>
                <a:uFillTx/>
                <a:latin typeface="Arial"/>
                <a:ea typeface="+mn-ea"/>
                <a:cs typeface="Arial"/>
              </a:rPr>
              <a:t>de</a:t>
            </a:r>
            <a:r>
              <a:rPr kumimoji="0" sz="1800" b="1" i="0" u="none" strike="noStrike" kern="1200" cap="none" spc="-5" normalizeH="0" baseline="0" noProof="0" dirty="0">
                <a:ln>
                  <a:noFill/>
                </a:ln>
                <a:solidFill>
                  <a:prstClr val="black"/>
                </a:solidFill>
                <a:effectLst/>
                <a:uLnTx/>
                <a:uFillTx/>
                <a:latin typeface="Arial"/>
                <a:ea typeface="+mn-ea"/>
                <a:cs typeface="Arial"/>
              </a:rPr>
              <a:t> </a:t>
            </a:r>
            <a:r>
              <a:rPr kumimoji="0" sz="1800" b="1" i="0" u="none" strike="noStrike" kern="1200" cap="none" spc="0" normalizeH="0" baseline="0" noProof="0" dirty="0">
                <a:ln>
                  <a:noFill/>
                </a:ln>
                <a:solidFill>
                  <a:prstClr val="black"/>
                </a:solidFill>
                <a:effectLst/>
                <a:uLnTx/>
                <a:uFillTx/>
                <a:latin typeface="Arial"/>
                <a:ea typeface="+mn-ea"/>
                <a:cs typeface="Arial"/>
              </a:rPr>
              <a:t>Lutte</a:t>
            </a:r>
            <a:r>
              <a:rPr kumimoji="0" sz="1800" b="1" i="0" u="none" strike="noStrike" kern="1200" cap="none" spc="-20" normalizeH="0" baseline="0" noProof="0" dirty="0">
                <a:ln>
                  <a:noFill/>
                </a:ln>
                <a:solidFill>
                  <a:prstClr val="black"/>
                </a:solidFill>
                <a:effectLst/>
                <a:uLnTx/>
                <a:uFillTx/>
                <a:latin typeface="Arial"/>
                <a:ea typeface="+mn-ea"/>
                <a:cs typeface="Arial"/>
              </a:rPr>
              <a:t> </a:t>
            </a:r>
            <a:r>
              <a:rPr kumimoji="0" sz="1800" b="1" i="0" u="none" strike="noStrike" kern="1200" cap="none" spc="-5" normalizeH="0" baseline="0" noProof="0" dirty="0">
                <a:ln>
                  <a:noFill/>
                </a:ln>
                <a:solidFill>
                  <a:prstClr val="black"/>
                </a:solidFill>
                <a:effectLst/>
                <a:uLnTx/>
                <a:uFillTx/>
                <a:latin typeface="Arial"/>
                <a:ea typeface="+mn-ea"/>
                <a:cs typeface="Arial"/>
              </a:rPr>
              <a:t>Contre </a:t>
            </a:r>
            <a:r>
              <a:rPr kumimoji="0" sz="1800" b="1" i="0" u="none" strike="noStrike" kern="1200" cap="none" spc="0" normalizeH="0" baseline="0" noProof="0" dirty="0">
                <a:ln>
                  <a:noFill/>
                </a:ln>
                <a:solidFill>
                  <a:prstClr val="black"/>
                </a:solidFill>
                <a:effectLst/>
                <a:uLnTx/>
                <a:uFillTx/>
                <a:latin typeface="Arial"/>
                <a:ea typeface="+mn-ea"/>
                <a:cs typeface="Arial"/>
              </a:rPr>
              <a:t>le</a:t>
            </a:r>
            <a:r>
              <a:rPr kumimoji="0" sz="1800" b="1" i="0" u="none" strike="noStrike" kern="1200" cap="none" spc="-5" normalizeH="0" baseline="0" noProof="0" dirty="0">
                <a:ln>
                  <a:noFill/>
                </a:ln>
                <a:solidFill>
                  <a:prstClr val="black"/>
                </a:solidFill>
                <a:effectLst/>
                <a:uLnTx/>
                <a:uFillTx/>
                <a:latin typeface="Arial"/>
                <a:ea typeface="+mn-ea"/>
                <a:cs typeface="Arial"/>
              </a:rPr>
              <a:t> Cancer</a:t>
            </a:r>
            <a:r>
              <a:rPr kumimoji="0" sz="1800" b="1" i="0" u="none" strike="noStrike" kern="1200" cap="none" spc="10" normalizeH="0" baseline="0" noProof="0" dirty="0">
                <a:ln>
                  <a:noFill/>
                </a:ln>
                <a:solidFill>
                  <a:prstClr val="black"/>
                </a:solidFill>
                <a:effectLst/>
                <a:uLnTx/>
                <a:uFillTx/>
                <a:latin typeface="Arial"/>
                <a:ea typeface="+mn-ea"/>
                <a:cs typeface="Arial"/>
              </a:rPr>
              <a:t> </a:t>
            </a:r>
            <a:r>
              <a:rPr kumimoji="0" sz="1800" b="1" i="0" u="none" strike="noStrike" kern="1200" cap="none" spc="0" normalizeH="0" baseline="0" noProof="0" dirty="0">
                <a:ln>
                  <a:noFill/>
                </a:ln>
                <a:solidFill>
                  <a:prstClr val="black"/>
                </a:solidFill>
                <a:effectLst/>
                <a:uLnTx/>
                <a:uFillTx/>
                <a:latin typeface="Arial"/>
                <a:ea typeface="+mn-ea"/>
                <a:cs typeface="Arial"/>
              </a:rPr>
              <a:t>:</a:t>
            </a:r>
            <a:endParaRPr kumimoji="0" sz="1800" b="0" i="0" u="none" strike="noStrike" kern="1200" cap="none" spc="0" normalizeH="0" baseline="0" noProof="0">
              <a:ln>
                <a:noFill/>
              </a:ln>
              <a:solidFill>
                <a:prstClr val="black"/>
              </a:solidFill>
              <a:effectLst/>
              <a:uLnTx/>
              <a:uFillTx/>
              <a:latin typeface="Arial"/>
              <a:ea typeface="+mn-ea"/>
              <a:cs typeface="Arial"/>
            </a:endParaRPr>
          </a:p>
          <a:p>
            <a:pPr marL="756285" marR="0" lvl="1" indent="-287020" algn="l" defTabSz="914400" rtl="0" eaLnBrk="1" fontAlgn="auto" latinLnBrk="0" hangingPunct="1">
              <a:lnSpc>
                <a:spcPct val="100000"/>
              </a:lnSpc>
              <a:spcBef>
                <a:spcPts val="340"/>
              </a:spcBef>
              <a:spcAft>
                <a:spcPts val="0"/>
              </a:spcAft>
              <a:buClrTx/>
              <a:buSzTx/>
              <a:buFont typeface="Arial MT"/>
              <a:buChar char="–"/>
              <a:tabLst>
                <a:tab pos="756285" algn="l"/>
                <a:tab pos="756920" algn="l"/>
              </a:tabLst>
              <a:defRPr/>
            </a:pPr>
            <a:r>
              <a:rPr kumimoji="0" sz="1400" b="1" i="0" u="none" strike="noStrike" kern="1200" cap="none" spc="-5" normalizeH="0" baseline="0" noProof="0" dirty="0">
                <a:ln>
                  <a:noFill/>
                </a:ln>
                <a:solidFill>
                  <a:prstClr val="black"/>
                </a:solidFill>
                <a:effectLst/>
                <a:uLnTx/>
                <a:uFillTx/>
                <a:latin typeface="Arial"/>
                <a:ea typeface="+mn-ea"/>
                <a:cs typeface="Arial"/>
              </a:rPr>
              <a:t>prévention</a:t>
            </a:r>
            <a:r>
              <a:rPr kumimoji="0" sz="1400" b="1" i="0" u="none" strike="noStrike" kern="1200" cap="none" spc="-70" normalizeH="0" baseline="0" noProof="0" dirty="0">
                <a:ln>
                  <a:noFill/>
                </a:ln>
                <a:solidFill>
                  <a:prstClr val="black"/>
                </a:solidFill>
                <a:effectLst/>
                <a:uLnTx/>
                <a:uFillTx/>
                <a:latin typeface="Arial"/>
                <a:ea typeface="+mn-ea"/>
                <a:cs typeface="Arial"/>
              </a:rPr>
              <a:t> </a:t>
            </a:r>
            <a:r>
              <a:rPr kumimoji="0" sz="1400" b="1" i="0" u="none" strike="noStrike" kern="1200" cap="none" spc="0" normalizeH="0" baseline="0" noProof="0" dirty="0">
                <a:ln>
                  <a:noFill/>
                </a:ln>
                <a:solidFill>
                  <a:prstClr val="black"/>
                </a:solidFill>
                <a:effectLst/>
                <a:uLnTx/>
                <a:uFillTx/>
                <a:latin typeface="Arial"/>
                <a:ea typeface="+mn-ea"/>
                <a:cs typeface="Arial"/>
              </a:rPr>
              <a:t>,</a:t>
            </a:r>
            <a:endParaRPr kumimoji="0" sz="1400" b="0" i="0" u="none" strike="noStrike" kern="1200" cap="none" spc="0" normalizeH="0" baseline="0" noProof="0">
              <a:ln>
                <a:noFill/>
              </a:ln>
              <a:solidFill>
                <a:prstClr val="black"/>
              </a:solidFill>
              <a:effectLst/>
              <a:uLnTx/>
              <a:uFillTx/>
              <a:latin typeface="Arial"/>
              <a:ea typeface="+mn-ea"/>
              <a:cs typeface="Arial"/>
            </a:endParaRPr>
          </a:p>
          <a:p>
            <a:pPr marL="756285" marR="0" lvl="1" indent="-287020" algn="l" defTabSz="914400" rtl="0" eaLnBrk="1" fontAlgn="auto" latinLnBrk="0" hangingPunct="1">
              <a:lnSpc>
                <a:spcPct val="100000"/>
              </a:lnSpc>
              <a:spcBef>
                <a:spcPts val="335"/>
              </a:spcBef>
              <a:spcAft>
                <a:spcPts val="0"/>
              </a:spcAft>
              <a:buClrTx/>
              <a:buSzTx/>
              <a:buFont typeface="Arial MT"/>
              <a:buChar char="–"/>
              <a:tabLst>
                <a:tab pos="756285" algn="l"/>
                <a:tab pos="756920" algn="l"/>
              </a:tabLst>
              <a:defRPr/>
            </a:pPr>
            <a:r>
              <a:rPr kumimoji="0" sz="1400" b="1" i="0" u="none" strike="noStrike" kern="1200" cap="none" spc="-5" normalizeH="0" baseline="0" noProof="0" dirty="0">
                <a:ln>
                  <a:noFill/>
                </a:ln>
                <a:solidFill>
                  <a:prstClr val="black"/>
                </a:solidFill>
                <a:effectLst/>
                <a:uLnTx/>
                <a:uFillTx/>
                <a:latin typeface="Arial"/>
                <a:ea typeface="+mn-ea"/>
                <a:cs typeface="Arial"/>
              </a:rPr>
              <a:t>dépistage</a:t>
            </a:r>
            <a:r>
              <a:rPr kumimoji="0" sz="1400" b="1" i="0" u="none" strike="noStrike" kern="1200" cap="none" spc="-70"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précoce,</a:t>
            </a:r>
            <a:endParaRPr kumimoji="0" sz="1400" b="0" i="0" u="none" strike="noStrike" kern="1200" cap="none" spc="0" normalizeH="0" baseline="0" noProof="0">
              <a:ln>
                <a:noFill/>
              </a:ln>
              <a:solidFill>
                <a:prstClr val="black"/>
              </a:solidFill>
              <a:effectLst/>
              <a:uLnTx/>
              <a:uFillTx/>
              <a:latin typeface="Arial"/>
              <a:ea typeface="+mn-ea"/>
              <a:cs typeface="Arial"/>
            </a:endParaRPr>
          </a:p>
          <a:p>
            <a:pPr marL="756285" marR="0" lvl="1" indent="-287020" algn="l" defTabSz="914400" rtl="0" eaLnBrk="1" fontAlgn="auto" latinLnBrk="0" hangingPunct="1">
              <a:lnSpc>
                <a:spcPct val="100000"/>
              </a:lnSpc>
              <a:spcBef>
                <a:spcPts val="335"/>
              </a:spcBef>
              <a:spcAft>
                <a:spcPts val="0"/>
              </a:spcAft>
              <a:buClrTx/>
              <a:buSzTx/>
              <a:buFont typeface="Arial MT"/>
              <a:buChar char="–"/>
              <a:tabLst>
                <a:tab pos="756285" algn="l"/>
                <a:tab pos="756920" algn="l"/>
              </a:tabLst>
              <a:defRPr/>
            </a:pPr>
            <a:r>
              <a:rPr kumimoji="0" sz="1400" b="1" i="0" u="none" strike="noStrike" kern="1200" cap="none" spc="0" normalizeH="0" baseline="0" noProof="0" dirty="0">
                <a:ln>
                  <a:noFill/>
                </a:ln>
                <a:solidFill>
                  <a:prstClr val="black"/>
                </a:solidFill>
                <a:effectLst/>
                <a:uLnTx/>
                <a:uFillTx/>
                <a:latin typeface="Arial"/>
                <a:ea typeface="+mn-ea"/>
                <a:cs typeface="Arial"/>
              </a:rPr>
              <a:t>égalité</a:t>
            </a:r>
            <a:r>
              <a:rPr kumimoji="0" sz="1400" b="1" i="0" u="none" strike="noStrike" kern="1200" cap="none" spc="-45"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d’accès</a:t>
            </a:r>
            <a:r>
              <a:rPr kumimoji="0" sz="1400" b="1" i="0" u="none" strike="noStrike" kern="1200" cap="none" spc="-40"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au</a:t>
            </a:r>
            <a:r>
              <a:rPr kumimoji="0" sz="1400" b="1" i="0" u="none" strike="noStrike" kern="1200" cap="none" spc="-10"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diagnostic</a:t>
            </a:r>
            <a:r>
              <a:rPr kumimoji="0" sz="1400" b="1" i="0" u="none" strike="noStrike" kern="1200" cap="none" spc="-45"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et</a:t>
            </a:r>
            <a:r>
              <a:rPr kumimoji="0" sz="1400" b="1" i="0" u="none" strike="noStrike" kern="1200" cap="none" spc="-15"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au</a:t>
            </a:r>
            <a:r>
              <a:rPr kumimoji="0" sz="1400" b="1" i="0" u="none" strike="noStrike" kern="1200" cap="none" spc="-10"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traitement,</a:t>
            </a:r>
            <a:endParaRPr kumimoji="0" sz="1400" b="0" i="0" u="none" strike="noStrike" kern="1200" cap="none" spc="0" normalizeH="0" baseline="0" noProof="0">
              <a:ln>
                <a:noFill/>
              </a:ln>
              <a:solidFill>
                <a:prstClr val="black"/>
              </a:solidFill>
              <a:effectLst/>
              <a:uLnTx/>
              <a:uFillTx/>
              <a:latin typeface="Arial"/>
              <a:ea typeface="+mn-ea"/>
              <a:cs typeface="Arial"/>
            </a:endParaRPr>
          </a:p>
          <a:p>
            <a:pPr marL="756285" marR="859155" lvl="1" indent="-287020" algn="l" defTabSz="914400" rtl="0" eaLnBrk="1" fontAlgn="auto" latinLnBrk="0" hangingPunct="1">
              <a:lnSpc>
                <a:spcPct val="100000"/>
              </a:lnSpc>
              <a:spcBef>
                <a:spcPts val="335"/>
              </a:spcBef>
              <a:spcAft>
                <a:spcPts val="0"/>
              </a:spcAft>
              <a:buClrTx/>
              <a:buSzTx/>
              <a:buFont typeface="Arial MT"/>
              <a:buChar char="–"/>
              <a:tabLst>
                <a:tab pos="756285" algn="l"/>
                <a:tab pos="756920" algn="l"/>
              </a:tabLst>
              <a:defRPr/>
            </a:pPr>
            <a:r>
              <a:rPr kumimoji="0" sz="1400" b="1" i="0" u="none" strike="noStrike" kern="1200" cap="none" spc="-5" normalizeH="0" baseline="0" noProof="0" dirty="0">
                <a:ln>
                  <a:noFill/>
                </a:ln>
                <a:solidFill>
                  <a:prstClr val="black"/>
                </a:solidFill>
                <a:effectLst/>
                <a:uLnTx/>
                <a:uFillTx/>
                <a:latin typeface="Arial"/>
                <a:ea typeface="+mn-ea"/>
                <a:cs typeface="Arial"/>
              </a:rPr>
              <a:t>Amélioration de </a:t>
            </a:r>
            <a:r>
              <a:rPr kumimoji="0" sz="1400" b="1" i="0" u="none" strike="noStrike" kern="1200" cap="none" spc="0" normalizeH="0" baseline="0" noProof="0" dirty="0">
                <a:ln>
                  <a:noFill/>
                </a:ln>
                <a:solidFill>
                  <a:prstClr val="black"/>
                </a:solidFill>
                <a:effectLst/>
                <a:uLnTx/>
                <a:uFillTx/>
                <a:latin typeface="Arial"/>
                <a:ea typeface="+mn-ea"/>
                <a:cs typeface="Arial"/>
              </a:rPr>
              <a:t>la </a:t>
            </a:r>
            <a:r>
              <a:rPr kumimoji="0" sz="1400" b="1" i="0" u="none" strike="noStrike" kern="1200" cap="none" spc="-5" normalizeH="0" baseline="0" noProof="0" dirty="0">
                <a:ln>
                  <a:noFill/>
                </a:ln>
                <a:solidFill>
                  <a:prstClr val="black"/>
                </a:solidFill>
                <a:effectLst/>
                <a:uLnTx/>
                <a:uFillTx/>
                <a:latin typeface="Arial"/>
                <a:ea typeface="+mn-ea"/>
                <a:cs typeface="Arial"/>
              </a:rPr>
              <a:t>qualité de vie des patients atteints d’un cancer et des </a:t>
            </a:r>
            <a:r>
              <a:rPr kumimoji="0" sz="1400" b="1" i="0" u="none" strike="noStrike" kern="1200" cap="none" spc="-375"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personnes</a:t>
            </a:r>
            <a:r>
              <a:rPr kumimoji="0" sz="1400" b="1" i="0" u="none" strike="noStrike" kern="1200" cap="none" spc="-35" normalizeH="0" baseline="0" noProof="0" dirty="0">
                <a:ln>
                  <a:noFill/>
                </a:ln>
                <a:solidFill>
                  <a:prstClr val="black"/>
                </a:solidFill>
                <a:effectLst/>
                <a:uLnTx/>
                <a:uFillTx/>
                <a:latin typeface="Arial"/>
                <a:ea typeface="+mn-ea"/>
                <a:cs typeface="Arial"/>
              </a:rPr>
              <a:t> </a:t>
            </a:r>
            <a:r>
              <a:rPr kumimoji="0" sz="1400" b="1" i="0" u="none" strike="noStrike" kern="1200" cap="none" spc="-15" normalizeH="0" baseline="0" noProof="0" dirty="0">
                <a:ln>
                  <a:noFill/>
                </a:ln>
                <a:solidFill>
                  <a:prstClr val="black"/>
                </a:solidFill>
                <a:effectLst/>
                <a:uLnTx/>
                <a:uFillTx/>
                <a:latin typeface="Arial"/>
                <a:ea typeface="+mn-ea"/>
                <a:cs typeface="Arial"/>
              </a:rPr>
              <a:t>ayant</a:t>
            </a:r>
            <a:r>
              <a:rPr kumimoji="0" sz="1400" b="1" i="0" u="none" strike="noStrike" kern="1200" cap="none" spc="15"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survécu</a:t>
            </a:r>
            <a:r>
              <a:rPr kumimoji="0" sz="1400" b="1" i="0" u="none" strike="noStrike" kern="1200" cap="none" spc="-25" normalizeH="0" baseline="0" noProof="0" dirty="0">
                <a:ln>
                  <a:noFill/>
                </a:ln>
                <a:solidFill>
                  <a:prstClr val="black"/>
                </a:solidFill>
                <a:effectLst/>
                <a:uLnTx/>
                <a:uFillTx/>
                <a:latin typeface="Arial"/>
                <a:ea typeface="+mn-ea"/>
                <a:cs typeface="Arial"/>
              </a:rPr>
              <a:t> </a:t>
            </a:r>
            <a:r>
              <a:rPr kumimoji="0" sz="1400" b="1" i="0" u="none" strike="noStrike" kern="1200" cap="none" spc="0" normalizeH="0" baseline="0" noProof="0" dirty="0">
                <a:ln>
                  <a:noFill/>
                </a:ln>
                <a:solidFill>
                  <a:prstClr val="black"/>
                </a:solidFill>
                <a:effectLst/>
                <a:uLnTx/>
                <a:uFillTx/>
                <a:latin typeface="Arial"/>
                <a:ea typeface="+mn-ea"/>
                <a:cs typeface="Arial"/>
              </a:rPr>
              <a:t>à</a:t>
            </a:r>
            <a:r>
              <a:rPr kumimoji="0" sz="1400" b="1" i="0" u="none" strike="noStrike" kern="1200" cap="none" spc="-10"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un</a:t>
            </a:r>
            <a:r>
              <a:rPr kumimoji="0" sz="1400" b="1" i="0" u="none" strike="noStrike" kern="1200" cap="none" spc="-15" normalizeH="0" baseline="0" noProof="0" dirty="0">
                <a:ln>
                  <a:noFill/>
                </a:ln>
                <a:solidFill>
                  <a:prstClr val="black"/>
                </a:solidFill>
                <a:effectLst/>
                <a:uLnTx/>
                <a:uFillTx/>
                <a:latin typeface="Arial"/>
                <a:ea typeface="+mn-ea"/>
                <a:cs typeface="Arial"/>
              </a:rPr>
              <a:t> </a:t>
            </a:r>
            <a:r>
              <a:rPr kumimoji="0" sz="1400" b="1" i="0" u="none" strike="noStrike" kern="1200" cap="none" spc="-5" normalizeH="0" baseline="0" noProof="0" dirty="0">
                <a:ln>
                  <a:noFill/>
                </a:ln>
                <a:solidFill>
                  <a:prstClr val="black"/>
                </a:solidFill>
                <a:effectLst/>
                <a:uLnTx/>
                <a:uFillTx/>
                <a:latin typeface="Arial"/>
                <a:ea typeface="+mn-ea"/>
                <a:cs typeface="Arial"/>
              </a:rPr>
              <a:t>cancer</a:t>
            </a:r>
            <a:endParaRPr kumimoji="0" sz="1400" b="0" i="0" u="none" strike="noStrike" kern="1200" cap="none" spc="0" normalizeH="0" baseline="0" noProof="0">
              <a:ln>
                <a:noFill/>
              </a:ln>
              <a:solidFill>
                <a:prstClr val="black"/>
              </a:solidFill>
              <a:effectLst/>
              <a:uLnTx/>
              <a:uFillTx/>
              <a:latin typeface="Arial"/>
              <a:ea typeface="+mn-ea"/>
              <a:cs typeface="Arial"/>
            </a:endParaRPr>
          </a:p>
          <a:p>
            <a:pPr marL="354965" marR="5080" lvl="0" indent="-342900" algn="just" defTabSz="914400" rtl="0" eaLnBrk="1" fontAlgn="auto" latinLnBrk="0" hangingPunct="1">
              <a:lnSpc>
                <a:spcPct val="100000"/>
              </a:lnSpc>
              <a:spcBef>
                <a:spcPts val="1195"/>
              </a:spcBef>
              <a:spcAft>
                <a:spcPts val="0"/>
              </a:spcAft>
              <a:buClrTx/>
              <a:buSzTx/>
              <a:buFontTx/>
              <a:buAutoNum type="arabicPeriod"/>
              <a:tabLst>
                <a:tab pos="355600" algn="l"/>
              </a:tabLst>
              <a:defRPr/>
            </a:pPr>
            <a:r>
              <a:rPr kumimoji="0" sz="1800" b="0" i="0" u="none" strike="noStrike" kern="1200" cap="none" spc="0" normalizeH="0" baseline="0" noProof="0" dirty="0">
                <a:ln>
                  <a:noFill/>
                </a:ln>
                <a:solidFill>
                  <a:prstClr val="black"/>
                </a:solidFill>
                <a:effectLst/>
                <a:uLnTx/>
                <a:uFillTx/>
                <a:latin typeface="Arial MT"/>
                <a:ea typeface="+mn-ea"/>
                <a:cs typeface="Arial MT"/>
              </a:rPr>
              <a:t>Il </a:t>
            </a:r>
            <a:r>
              <a:rPr kumimoji="0" sz="1800" b="0" i="0" u="none" strike="noStrike" kern="1200" cap="none" spc="-5" normalizeH="0" baseline="0" noProof="0" dirty="0">
                <a:ln>
                  <a:noFill/>
                </a:ln>
                <a:solidFill>
                  <a:prstClr val="black"/>
                </a:solidFill>
                <a:effectLst/>
                <a:uLnTx/>
                <a:uFillTx/>
                <a:latin typeface="Arial MT"/>
                <a:ea typeface="+mn-ea"/>
                <a:cs typeface="Arial MT"/>
              </a:rPr>
              <a:t>faut assurer la </a:t>
            </a:r>
            <a:r>
              <a:rPr kumimoji="0" sz="1800" b="1" i="0" u="none" strike="noStrike" kern="1200" cap="none" spc="-5" normalizeH="0" baseline="0" noProof="0" dirty="0">
                <a:ln>
                  <a:noFill/>
                </a:ln>
                <a:solidFill>
                  <a:prstClr val="black"/>
                </a:solidFill>
                <a:effectLst/>
                <a:uLnTx/>
                <a:uFillTx/>
                <a:latin typeface="Arial"/>
                <a:ea typeface="+mn-ea"/>
                <a:cs typeface="Arial"/>
              </a:rPr>
              <a:t>coordination </a:t>
            </a:r>
            <a:r>
              <a:rPr kumimoji="0" sz="1800" b="0" i="0" u="none" strike="noStrike" kern="1200" cap="none" spc="-5" normalizeH="0" baseline="0" noProof="0" dirty="0">
                <a:ln>
                  <a:noFill/>
                </a:ln>
                <a:solidFill>
                  <a:prstClr val="black"/>
                </a:solidFill>
                <a:effectLst/>
                <a:uLnTx/>
                <a:uFillTx/>
                <a:latin typeface="Arial MT"/>
                <a:ea typeface="+mn-ea"/>
                <a:cs typeface="Arial MT"/>
              </a:rPr>
              <a:t>entre </a:t>
            </a:r>
            <a:r>
              <a:rPr kumimoji="0" sz="1800" b="0" i="0" u="none" strike="noStrike" kern="1200" cap="none" spc="-10" normalizeH="0" baseline="0" noProof="0" dirty="0">
                <a:ln>
                  <a:noFill/>
                </a:ln>
                <a:solidFill>
                  <a:prstClr val="black"/>
                </a:solidFill>
                <a:effectLst/>
                <a:uLnTx/>
                <a:uFillTx/>
                <a:latin typeface="Arial MT"/>
                <a:ea typeface="+mn-ea"/>
                <a:cs typeface="Arial MT"/>
              </a:rPr>
              <a:t>les différentes </a:t>
            </a:r>
            <a:r>
              <a:rPr kumimoji="0" sz="1800" b="0" i="0" u="none" strike="noStrike" kern="1200" cap="none" spc="-5" normalizeH="0" baseline="0" noProof="0" dirty="0">
                <a:ln>
                  <a:noFill/>
                </a:ln>
                <a:solidFill>
                  <a:prstClr val="black"/>
                </a:solidFill>
                <a:effectLst/>
                <a:uLnTx/>
                <a:uFillTx/>
                <a:latin typeface="Arial MT"/>
                <a:ea typeface="+mn-ea"/>
                <a:cs typeface="Arial MT"/>
              </a:rPr>
              <a:t>spécialistes </a:t>
            </a:r>
            <a:r>
              <a:rPr kumimoji="0" sz="1800" b="1" i="0" u="none" strike="noStrike" kern="1200" cap="none" spc="-5" normalizeH="0" baseline="0" noProof="0" dirty="0">
                <a:ln>
                  <a:noFill/>
                </a:ln>
                <a:solidFill>
                  <a:prstClr val="black"/>
                </a:solidFill>
                <a:effectLst/>
                <a:uLnTx/>
                <a:uFillTx/>
                <a:latin typeface="Arial"/>
                <a:ea typeface="+mn-ea"/>
                <a:cs typeface="Arial"/>
              </a:rPr>
              <a:t>à toutes </a:t>
            </a:r>
            <a:r>
              <a:rPr kumimoji="0" sz="1800" b="1" i="0" u="none" strike="noStrike" kern="1200" cap="none" spc="-490" normalizeH="0" baseline="0" noProof="0" dirty="0">
                <a:ln>
                  <a:noFill/>
                </a:ln>
                <a:solidFill>
                  <a:prstClr val="black"/>
                </a:solidFill>
                <a:effectLst/>
                <a:uLnTx/>
                <a:uFillTx/>
                <a:latin typeface="Arial"/>
                <a:ea typeface="+mn-ea"/>
                <a:cs typeface="Arial"/>
              </a:rPr>
              <a:t> </a:t>
            </a:r>
            <a:r>
              <a:rPr kumimoji="0" sz="1800" b="1" i="0" u="none" strike="noStrike" kern="1200" cap="none" spc="-5" normalizeH="0" baseline="0" noProof="0" dirty="0">
                <a:ln>
                  <a:noFill/>
                </a:ln>
                <a:solidFill>
                  <a:prstClr val="black"/>
                </a:solidFill>
                <a:effectLst/>
                <a:uLnTx/>
                <a:uFillTx/>
                <a:latin typeface="Arial"/>
                <a:ea typeface="+mn-ea"/>
                <a:cs typeface="Arial"/>
              </a:rPr>
              <a:t>les </a:t>
            </a:r>
            <a:r>
              <a:rPr kumimoji="0" sz="1800" b="1" i="0" u="none" strike="noStrike" kern="1200" cap="none" spc="-10" normalizeH="0" baseline="0" noProof="0" dirty="0">
                <a:ln>
                  <a:noFill/>
                </a:ln>
                <a:solidFill>
                  <a:prstClr val="black"/>
                </a:solidFill>
                <a:effectLst/>
                <a:uLnTx/>
                <a:uFillTx/>
                <a:latin typeface="Arial"/>
                <a:ea typeface="+mn-ea"/>
                <a:cs typeface="Arial"/>
              </a:rPr>
              <a:t>étapes </a:t>
            </a:r>
            <a:r>
              <a:rPr kumimoji="0" sz="1800" b="0" i="0" u="none" strike="noStrike" kern="1200" cap="none" spc="-10" normalizeH="0" baseline="0" noProof="0" dirty="0">
                <a:ln>
                  <a:noFill/>
                </a:ln>
                <a:solidFill>
                  <a:prstClr val="black"/>
                </a:solidFill>
                <a:effectLst/>
                <a:uLnTx/>
                <a:uFillTx/>
                <a:latin typeface="Arial MT"/>
                <a:ea typeface="+mn-ea"/>
                <a:cs typeface="Arial MT"/>
              </a:rPr>
              <a:t>de </a:t>
            </a:r>
            <a:r>
              <a:rPr kumimoji="0" sz="1800" b="0" i="0" u="none" strike="noStrike" kern="1200" cap="none" spc="-5" normalizeH="0" baseline="0" noProof="0" dirty="0">
                <a:ln>
                  <a:noFill/>
                </a:ln>
                <a:solidFill>
                  <a:prstClr val="black"/>
                </a:solidFill>
                <a:effectLst/>
                <a:uLnTx/>
                <a:uFillTx/>
                <a:latin typeface="Arial MT"/>
                <a:ea typeface="+mn-ea"/>
                <a:cs typeface="Arial MT"/>
              </a:rPr>
              <a:t>la </a:t>
            </a:r>
            <a:r>
              <a:rPr kumimoji="0" sz="1800" b="0" i="0" u="none" strike="noStrike" kern="1200" cap="none" spc="-10" normalizeH="0" baseline="0" noProof="0" dirty="0">
                <a:ln>
                  <a:noFill/>
                </a:ln>
                <a:solidFill>
                  <a:prstClr val="black"/>
                </a:solidFill>
                <a:effectLst/>
                <a:uLnTx/>
                <a:uFillTx/>
                <a:latin typeface="Arial MT"/>
                <a:ea typeface="+mn-ea"/>
                <a:cs typeface="Arial MT"/>
              </a:rPr>
              <a:t>maladie, </a:t>
            </a:r>
            <a:r>
              <a:rPr kumimoji="0" sz="1800" b="0" i="0" u="none" strike="noStrike" kern="1200" cap="none" spc="-5" normalizeH="0" baseline="0" noProof="0" dirty="0">
                <a:ln>
                  <a:noFill/>
                </a:ln>
                <a:solidFill>
                  <a:prstClr val="black"/>
                </a:solidFill>
                <a:effectLst/>
                <a:uLnTx/>
                <a:uFillTx/>
                <a:latin typeface="Arial MT"/>
                <a:ea typeface="+mn-ea"/>
                <a:cs typeface="Arial MT"/>
              </a:rPr>
              <a:t>et </a:t>
            </a:r>
            <a:r>
              <a:rPr kumimoji="0" sz="1800" b="1" i="0" u="none" strike="noStrike" kern="1200" cap="none" spc="0" normalizeH="0" baseline="0" noProof="0" dirty="0">
                <a:ln>
                  <a:noFill/>
                </a:ln>
                <a:solidFill>
                  <a:prstClr val="black"/>
                </a:solidFill>
                <a:effectLst/>
                <a:uLnTx/>
                <a:uFillTx/>
                <a:latin typeface="Arial"/>
                <a:ea typeface="+mn-ea"/>
                <a:cs typeface="Arial"/>
              </a:rPr>
              <a:t>le </a:t>
            </a:r>
            <a:r>
              <a:rPr kumimoji="0" sz="1800" b="1" i="0" u="none" strike="noStrike" kern="1200" cap="none" spc="-5" normalizeH="0" baseline="0" noProof="0" dirty="0">
                <a:ln>
                  <a:noFill/>
                </a:ln>
                <a:solidFill>
                  <a:prstClr val="black"/>
                </a:solidFill>
                <a:effectLst/>
                <a:uLnTx/>
                <a:uFillTx/>
                <a:latin typeface="Arial"/>
                <a:ea typeface="+mn-ea"/>
                <a:cs typeface="Arial"/>
              </a:rPr>
              <a:t>lien entre les établissements </a:t>
            </a:r>
            <a:r>
              <a:rPr kumimoji="0" sz="1800" b="1" i="0" u="none" strike="noStrike" kern="1200" cap="none" spc="0" normalizeH="0" baseline="0" noProof="0" dirty="0">
                <a:ln>
                  <a:noFill/>
                </a:ln>
                <a:solidFill>
                  <a:prstClr val="black"/>
                </a:solidFill>
                <a:effectLst/>
                <a:uLnTx/>
                <a:uFillTx/>
                <a:latin typeface="Arial"/>
                <a:ea typeface="+mn-ea"/>
                <a:cs typeface="Arial"/>
              </a:rPr>
              <a:t>de </a:t>
            </a:r>
            <a:r>
              <a:rPr kumimoji="0" sz="1800" b="1" i="0" u="none" strike="noStrike" kern="1200" cap="none" spc="-5" normalizeH="0" baseline="0" noProof="0" dirty="0">
                <a:ln>
                  <a:noFill/>
                </a:ln>
                <a:solidFill>
                  <a:prstClr val="black"/>
                </a:solidFill>
                <a:effectLst/>
                <a:uLnTx/>
                <a:uFillTx/>
                <a:latin typeface="Arial"/>
                <a:ea typeface="+mn-ea"/>
                <a:cs typeface="Arial"/>
              </a:rPr>
              <a:t>soins </a:t>
            </a:r>
            <a:r>
              <a:rPr kumimoji="0" sz="1800" b="1" i="0" u="none" strike="noStrike" kern="1200" cap="none" spc="0" normalizeH="0" baseline="0" noProof="0" dirty="0">
                <a:ln>
                  <a:noFill/>
                </a:ln>
                <a:solidFill>
                  <a:prstClr val="black"/>
                </a:solidFill>
                <a:effectLst/>
                <a:uLnTx/>
                <a:uFillTx/>
                <a:latin typeface="Arial"/>
                <a:ea typeface="+mn-ea"/>
                <a:cs typeface="Arial"/>
              </a:rPr>
              <a:t> </a:t>
            </a:r>
            <a:r>
              <a:rPr kumimoji="0" sz="1800" b="1" i="0" u="none" strike="noStrike" kern="1200" cap="none" spc="-10" normalizeH="0" baseline="0" noProof="0" dirty="0">
                <a:ln>
                  <a:noFill/>
                </a:ln>
                <a:solidFill>
                  <a:prstClr val="black"/>
                </a:solidFill>
                <a:effectLst/>
                <a:uLnTx/>
                <a:uFillTx/>
                <a:latin typeface="Arial"/>
                <a:ea typeface="+mn-ea"/>
                <a:cs typeface="Arial"/>
              </a:rPr>
              <a:t>et</a:t>
            </a:r>
            <a:r>
              <a:rPr kumimoji="0" sz="1800" b="1" i="0" u="none" strike="noStrike" kern="1200" cap="none" spc="-5" normalizeH="0" baseline="0" noProof="0" dirty="0">
                <a:ln>
                  <a:noFill/>
                </a:ln>
                <a:solidFill>
                  <a:prstClr val="black"/>
                </a:solidFill>
                <a:effectLst/>
                <a:uLnTx/>
                <a:uFillTx/>
                <a:latin typeface="Arial"/>
                <a:ea typeface="+mn-ea"/>
                <a:cs typeface="Arial"/>
              </a:rPr>
              <a:t> « </a:t>
            </a:r>
            <a:r>
              <a:rPr kumimoji="0" sz="1800" b="1" i="0" u="none" strike="noStrike" kern="1200" cap="none" spc="0" normalizeH="0" baseline="0" noProof="0" dirty="0">
                <a:ln>
                  <a:noFill/>
                </a:ln>
                <a:solidFill>
                  <a:prstClr val="black"/>
                </a:solidFill>
                <a:effectLst/>
                <a:uLnTx/>
                <a:uFillTx/>
                <a:latin typeface="Arial"/>
                <a:ea typeface="+mn-ea"/>
                <a:cs typeface="Arial"/>
              </a:rPr>
              <a:t>la</a:t>
            </a:r>
            <a:r>
              <a:rPr kumimoji="0" sz="1800" b="1" i="0" u="none" strike="noStrike" kern="1200" cap="none" spc="-5" normalizeH="0" baseline="0" noProof="0" dirty="0">
                <a:ln>
                  <a:noFill/>
                </a:ln>
                <a:solidFill>
                  <a:prstClr val="black"/>
                </a:solidFill>
                <a:effectLst/>
                <a:uLnTx/>
                <a:uFillTx/>
                <a:latin typeface="Arial"/>
                <a:ea typeface="+mn-ea"/>
                <a:cs typeface="Arial"/>
              </a:rPr>
              <a:t> </a:t>
            </a:r>
            <a:r>
              <a:rPr kumimoji="0" sz="1800" b="1" i="0" u="none" strike="noStrike" kern="1200" cap="none" spc="-10" normalizeH="0" baseline="0" noProof="0" dirty="0">
                <a:ln>
                  <a:noFill/>
                </a:ln>
                <a:solidFill>
                  <a:prstClr val="black"/>
                </a:solidFill>
                <a:effectLst/>
                <a:uLnTx/>
                <a:uFillTx/>
                <a:latin typeface="Arial"/>
                <a:ea typeface="+mn-ea"/>
                <a:cs typeface="Arial"/>
              </a:rPr>
              <a:t>ville</a:t>
            </a:r>
            <a:r>
              <a:rPr kumimoji="0" sz="1800" b="1" i="0" u="none" strike="noStrike" kern="1200" cap="none" spc="20" normalizeH="0" baseline="0" noProof="0" dirty="0">
                <a:ln>
                  <a:noFill/>
                </a:ln>
                <a:solidFill>
                  <a:prstClr val="black"/>
                </a:solidFill>
                <a:effectLst/>
                <a:uLnTx/>
                <a:uFillTx/>
                <a:latin typeface="Arial"/>
                <a:ea typeface="+mn-ea"/>
                <a:cs typeface="Arial"/>
              </a:rPr>
              <a:t> </a:t>
            </a:r>
            <a:r>
              <a:rPr kumimoji="0" sz="1800" b="1" i="0" u="none" strike="noStrike" kern="1200" cap="none" spc="-5" normalizeH="0" baseline="0" noProof="0" dirty="0">
                <a:ln>
                  <a:noFill/>
                </a:ln>
                <a:solidFill>
                  <a:prstClr val="black"/>
                </a:solidFill>
                <a:effectLst/>
                <a:uLnTx/>
                <a:uFillTx/>
                <a:latin typeface="Arial"/>
                <a:ea typeface="+mn-ea"/>
                <a:cs typeface="Arial"/>
              </a:rPr>
              <a:t>»</a:t>
            </a:r>
            <a:r>
              <a:rPr kumimoji="0" sz="1800" b="0" i="0" u="none" strike="noStrike" kern="1200" cap="none" spc="-5" normalizeH="0" baseline="0" noProof="0" dirty="0">
                <a:ln>
                  <a:noFill/>
                </a:ln>
                <a:solidFill>
                  <a:prstClr val="black"/>
                </a:solidFill>
                <a:effectLst/>
                <a:uLnTx/>
                <a:uFillTx/>
                <a:latin typeface="Arial MT"/>
                <a:ea typeface="+mn-ea"/>
                <a:cs typeface="Arial MT"/>
              </a:rPr>
              <a:t>.</a:t>
            </a:r>
            <a:endParaRPr kumimoji="0" sz="1800" b="0" i="0" u="none" strike="noStrike" kern="1200" cap="none" spc="0" normalizeH="0" baseline="0" noProof="0">
              <a:ln>
                <a:noFill/>
              </a:ln>
              <a:solidFill>
                <a:prstClr val="black"/>
              </a:solidFill>
              <a:effectLst/>
              <a:uLnTx/>
              <a:uFillTx/>
              <a:latin typeface="Arial MT"/>
              <a:ea typeface="+mn-ea"/>
              <a:cs typeface="Arial MT"/>
            </a:endParaRPr>
          </a:p>
        </p:txBody>
      </p:sp>
      <p:grpSp>
        <p:nvGrpSpPr>
          <p:cNvPr id="4" name="object 4"/>
          <p:cNvGrpSpPr/>
          <p:nvPr/>
        </p:nvGrpSpPr>
        <p:grpSpPr>
          <a:xfrm>
            <a:off x="397002" y="152400"/>
            <a:ext cx="8411845" cy="620395"/>
            <a:chOff x="397002" y="152400"/>
            <a:chExt cx="8411845" cy="620395"/>
          </a:xfrm>
        </p:grpSpPr>
        <p:pic>
          <p:nvPicPr>
            <p:cNvPr id="5" name="object 5"/>
            <p:cNvPicPr/>
            <p:nvPr/>
          </p:nvPicPr>
          <p:blipFill>
            <a:blip r:embed="rId2" cstate="print"/>
            <a:stretch>
              <a:fillRect/>
            </a:stretch>
          </p:blipFill>
          <p:spPr>
            <a:xfrm>
              <a:off x="397002" y="752855"/>
              <a:ext cx="7992884" cy="19812"/>
            </a:xfrm>
            <a:prstGeom prst="rect">
              <a:avLst/>
            </a:prstGeom>
          </p:spPr>
        </p:pic>
        <p:pic>
          <p:nvPicPr>
            <p:cNvPr id="6" name="object 6"/>
            <p:cNvPicPr/>
            <p:nvPr/>
          </p:nvPicPr>
          <p:blipFill>
            <a:blip r:embed="rId3" cstate="print"/>
            <a:stretch>
              <a:fillRect/>
            </a:stretch>
          </p:blipFill>
          <p:spPr>
            <a:xfrm>
              <a:off x="8243316" y="152400"/>
              <a:ext cx="565403" cy="569975"/>
            </a:xfrm>
            <a:prstGeom prst="rect">
              <a:avLst/>
            </a:prstGeom>
          </p:spPr>
        </p:pic>
      </p:grpSp>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37465" marR="0" lvl="0" indent="0" algn="l" defTabSz="914400" rtl="0" eaLnBrk="1" fontAlgn="auto" latinLnBrk="0" hangingPunct="1">
              <a:lnSpc>
                <a:spcPts val="1390"/>
              </a:lnSpc>
              <a:spcBef>
                <a:spcPts val="0"/>
              </a:spcBef>
              <a:spcAft>
                <a:spcPts val="0"/>
              </a:spcAft>
              <a:buClrTx/>
              <a:buSzTx/>
              <a:buFontTx/>
              <a:buNone/>
              <a:tabLst/>
              <a:defRPr/>
            </a:pPr>
            <a:fld id="{81D60167-4931-47E6-BA6A-407CBD079E47}" type="slidenum">
              <a:rPr kumimoji="0" sz="1200" b="0" i="0" u="none" strike="noStrike" kern="1200" cap="none" spc="0" normalizeH="0" baseline="0" noProof="0" dirty="0">
                <a:ln>
                  <a:noFill/>
                </a:ln>
                <a:solidFill>
                  <a:srgbClr val="8A8A8A"/>
                </a:solidFill>
                <a:effectLst/>
                <a:uLnTx/>
                <a:uFillTx/>
                <a:latin typeface="Calibri"/>
                <a:ea typeface="+mn-ea"/>
                <a:cs typeface="Calibri"/>
              </a:rPr>
              <a:pPr marL="37465" marR="0" lvl="0" indent="0" algn="l" defTabSz="914400" rtl="0" eaLnBrk="1" fontAlgn="auto" latinLnBrk="0" hangingPunct="1">
                <a:lnSpc>
                  <a:spcPts val="1390"/>
                </a:lnSpc>
                <a:spcBef>
                  <a:spcPts val="0"/>
                </a:spcBef>
                <a:spcAft>
                  <a:spcPts val="0"/>
                </a:spcAft>
                <a:buClrTx/>
                <a:buSzTx/>
                <a:buFontTx/>
                <a:buNone/>
                <a:tabLst/>
                <a:defRPr/>
              </a:pPr>
              <a:t>36</a:t>
            </a:fld>
            <a:endParaRPr kumimoji="0" sz="1200" b="0" i="0" u="none" strike="noStrike" kern="1200" cap="none" spc="0" normalizeH="0" baseline="0" noProof="0" dirty="0">
              <a:ln>
                <a:noFill/>
              </a:ln>
              <a:solidFill>
                <a:srgbClr val="8A8A8A"/>
              </a:solidFill>
              <a:effectLst/>
              <a:uLnTx/>
              <a:uFillTx/>
              <a:latin typeface="Calibri"/>
              <a:ea typeface="+mn-ea"/>
              <a:cs typeface="Calibri"/>
            </a:endParaRPr>
          </a:p>
        </p:txBody>
      </p:sp>
    </p:spTree>
    <p:extLst>
      <p:ext uri="{BB962C8B-B14F-4D97-AF65-F5344CB8AC3E}">
        <p14:creationId xmlns:p14="http://schemas.microsoft.com/office/powerpoint/2010/main" val="28583207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29565" y="195992"/>
            <a:ext cx="5870575" cy="574040"/>
          </a:xfrm>
          <a:prstGeom prst="rect">
            <a:avLst/>
          </a:prstGeom>
        </p:spPr>
        <p:txBody>
          <a:bodyPr vert="horz" wrap="square" lIns="0" tIns="12700" rIns="0" bIns="0" rtlCol="0">
            <a:spAutoFit/>
          </a:bodyPr>
          <a:lstStyle/>
          <a:p>
            <a:pPr marL="12700">
              <a:lnSpc>
                <a:spcPct val="100000"/>
              </a:lnSpc>
              <a:spcBef>
                <a:spcPts val="100"/>
              </a:spcBef>
            </a:pPr>
            <a:r>
              <a:rPr b="0" spc="-5" dirty="0">
                <a:solidFill>
                  <a:srgbClr val="595958"/>
                </a:solidFill>
                <a:latin typeface="Calibri"/>
                <a:cs typeface="Calibri"/>
              </a:rPr>
              <a:t>PLAN</a:t>
            </a:r>
            <a:r>
              <a:rPr b="0" spc="55" dirty="0">
                <a:solidFill>
                  <a:srgbClr val="595958"/>
                </a:solidFill>
                <a:latin typeface="Calibri"/>
                <a:cs typeface="Calibri"/>
              </a:rPr>
              <a:t> </a:t>
            </a:r>
            <a:r>
              <a:rPr sz="3600" b="0" dirty="0">
                <a:solidFill>
                  <a:srgbClr val="595958"/>
                </a:solidFill>
                <a:latin typeface="Calibri"/>
                <a:cs typeface="Calibri"/>
              </a:rPr>
              <a:t>:</a:t>
            </a:r>
            <a:r>
              <a:rPr sz="3600" b="0" spc="-30" dirty="0">
                <a:solidFill>
                  <a:srgbClr val="595958"/>
                </a:solidFill>
                <a:latin typeface="Calibri"/>
                <a:cs typeface="Calibri"/>
              </a:rPr>
              <a:t> </a:t>
            </a:r>
            <a:r>
              <a:rPr sz="3600" dirty="0">
                <a:solidFill>
                  <a:srgbClr val="595958"/>
                </a:solidFill>
                <a:latin typeface="Calibri"/>
                <a:cs typeface="Calibri"/>
              </a:rPr>
              <a:t>LA</a:t>
            </a:r>
            <a:r>
              <a:rPr sz="3600" spc="-25" dirty="0">
                <a:solidFill>
                  <a:srgbClr val="595958"/>
                </a:solidFill>
                <a:latin typeface="Calibri"/>
                <a:cs typeface="Calibri"/>
              </a:rPr>
              <a:t> </a:t>
            </a:r>
            <a:r>
              <a:rPr sz="3600" spc="-5" dirty="0">
                <a:solidFill>
                  <a:srgbClr val="595958"/>
                </a:solidFill>
                <a:latin typeface="Calibri"/>
                <a:cs typeface="Calibri"/>
              </a:rPr>
              <a:t>PLURIDISCIPLINARITÉ</a:t>
            </a:r>
            <a:endParaRPr sz="3600">
              <a:latin typeface="Calibri"/>
              <a:cs typeface="Calibri"/>
            </a:endParaRPr>
          </a:p>
        </p:txBody>
      </p:sp>
      <p:grpSp>
        <p:nvGrpSpPr>
          <p:cNvPr id="3" name="object 3"/>
          <p:cNvGrpSpPr/>
          <p:nvPr/>
        </p:nvGrpSpPr>
        <p:grpSpPr>
          <a:xfrm>
            <a:off x="397002" y="152400"/>
            <a:ext cx="8411845" cy="620395"/>
            <a:chOff x="397002" y="152400"/>
            <a:chExt cx="8411845" cy="620395"/>
          </a:xfrm>
        </p:grpSpPr>
        <p:pic>
          <p:nvPicPr>
            <p:cNvPr id="4" name="object 4"/>
            <p:cNvPicPr/>
            <p:nvPr/>
          </p:nvPicPr>
          <p:blipFill>
            <a:blip r:embed="rId2" cstate="print"/>
            <a:stretch>
              <a:fillRect/>
            </a:stretch>
          </p:blipFill>
          <p:spPr>
            <a:xfrm>
              <a:off x="397002" y="752855"/>
              <a:ext cx="7992884" cy="19812"/>
            </a:xfrm>
            <a:prstGeom prst="rect">
              <a:avLst/>
            </a:prstGeom>
          </p:spPr>
        </p:pic>
        <p:pic>
          <p:nvPicPr>
            <p:cNvPr id="5" name="object 5"/>
            <p:cNvPicPr/>
            <p:nvPr/>
          </p:nvPicPr>
          <p:blipFill>
            <a:blip r:embed="rId3" cstate="print"/>
            <a:stretch>
              <a:fillRect/>
            </a:stretch>
          </p:blipFill>
          <p:spPr>
            <a:xfrm>
              <a:off x="8243316" y="152400"/>
              <a:ext cx="565403" cy="569975"/>
            </a:xfrm>
            <a:prstGeom prst="rect">
              <a:avLst/>
            </a:prstGeom>
          </p:spPr>
        </p:pic>
      </p:grpSp>
      <p:sp>
        <p:nvSpPr>
          <p:cNvPr id="6" name="object 6"/>
          <p:cNvSpPr txBox="1"/>
          <p:nvPr/>
        </p:nvSpPr>
        <p:spPr>
          <a:xfrm>
            <a:off x="1121727" y="1186986"/>
            <a:ext cx="6882130" cy="4004310"/>
          </a:xfrm>
          <a:prstGeom prst="rect">
            <a:avLst/>
          </a:prstGeom>
        </p:spPr>
        <p:txBody>
          <a:bodyPr vert="horz" wrap="square" lIns="0" tIns="149860" rIns="0" bIns="0" rtlCol="0">
            <a:spAutoFit/>
          </a:bodyPr>
          <a:lstStyle/>
          <a:p>
            <a:pPr marL="469265" marR="0" lvl="0" indent="-457200" algn="l" defTabSz="914400" rtl="0" eaLnBrk="1" fontAlgn="auto" latinLnBrk="0" hangingPunct="1">
              <a:lnSpc>
                <a:spcPct val="100000"/>
              </a:lnSpc>
              <a:spcBef>
                <a:spcPts val="1180"/>
              </a:spcBef>
              <a:spcAft>
                <a:spcPts val="0"/>
              </a:spcAft>
              <a:buClrTx/>
              <a:buSzTx/>
              <a:buFontTx/>
              <a:buAutoNum type="arabicPeriod"/>
              <a:tabLst>
                <a:tab pos="469265" algn="l"/>
                <a:tab pos="469900" algn="l"/>
              </a:tabLst>
              <a:defRPr/>
            </a:pPr>
            <a:r>
              <a:rPr kumimoji="0" sz="2000" b="0" i="0" u="none" strike="noStrike" kern="1200" cap="none" spc="0" normalizeH="0" baseline="0" noProof="0" dirty="0">
                <a:ln>
                  <a:noFill/>
                </a:ln>
                <a:solidFill>
                  <a:prstClr val="black"/>
                </a:solidFill>
                <a:effectLst/>
                <a:uLnTx/>
                <a:uFillTx/>
                <a:latin typeface="Arial MT"/>
                <a:ea typeface="+mn-ea"/>
                <a:cs typeface="Arial MT"/>
              </a:rPr>
              <a:t>Prise</a:t>
            </a:r>
            <a:r>
              <a:rPr kumimoji="0" sz="2000" b="0" i="0" u="none" strike="noStrike" kern="1200" cap="none" spc="-25" normalizeH="0" baseline="0" noProof="0" dirty="0">
                <a:ln>
                  <a:noFill/>
                </a:ln>
                <a:solidFill>
                  <a:prstClr val="black"/>
                </a:solidFill>
                <a:effectLst/>
                <a:uLnTx/>
                <a:uFillTx/>
                <a:latin typeface="Arial MT"/>
                <a:ea typeface="+mn-ea"/>
                <a:cs typeface="Arial MT"/>
              </a:rPr>
              <a:t> </a:t>
            </a:r>
            <a:r>
              <a:rPr kumimoji="0" sz="2000" b="0" i="0" u="none" strike="noStrike" kern="1200" cap="none" spc="0" normalizeH="0" baseline="0" noProof="0" dirty="0">
                <a:ln>
                  <a:noFill/>
                </a:ln>
                <a:solidFill>
                  <a:prstClr val="black"/>
                </a:solidFill>
                <a:effectLst/>
                <a:uLnTx/>
                <a:uFillTx/>
                <a:latin typeface="Arial MT"/>
                <a:ea typeface="+mn-ea"/>
                <a:cs typeface="Arial MT"/>
              </a:rPr>
              <a:t>en</a:t>
            </a:r>
            <a:r>
              <a:rPr kumimoji="0" sz="2000" b="0" i="0" u="none" strike="noStrike" kern="1200" cap="none" spc="-25" normalizeH="0" baseline="0" noProof="0" dirty="0">
                <a:ln>
                  <a:noFill/>
                </a:ln>
                <a:solidFill>
                  <a:prstClr val="black"/>
                </a:solidFill>
                <a:effectLst/>
                <a:uLnTx/>
                <a:uFillTx/>
                <a:latin typeface="Arial MT"/>
                <a:ea typeface="+mn-ea"/>
                <a:cs typeface="Arial MT"/>
              </a:rPr>
              <a:t> </a:t>
            </a:r>
            <a:r>
              <a:rPr kumimoji="0" sz="2000" b="0" i="0" u="none" strike="noStrike" kern="1200" cap="none" spc="0" normalizeH="0" baseline="0" noProof="0" dirty="0">
                <a:ln>
                  <a:noFill/>
                </a:ln>
                <a:solidFill>
                  <a:prstClr val="black"/>
                </a:solidFill>
                <a:effectLst/>
                <a:uLnTx/>
                <a:uFillTx/>
                <a:latin typeface="Arial MT"/>
                <a:ea typeface="+mn-ea"/>
                <a:cs typeface="Arial MT"/>
              </a:rPr>
              <a:t>charge</a:t>
            </a:r>
            <a:r>
              <a:rPr kumimoji="0" sz="2000" b="0" i="0" u="none" strike="noStrike" kern="1200" cap="none" spc="-35" normalizeH="0" baseline="0" noProof="0" dirty="0">
                <a:ln>
                  <a:noFill/>
                </a:ln>
                <a:solidFill>
                  <a:prstClr val="black"/>
                </a:solidFill>
                <a:effectLst/>
                <a:uLnTx/>
                <a:uFillTx/>
                <a:latin typeface="Arial MT"/>
                <a:ea typeface="+mn-ea"/>
                <a:cs typeface="Arial MT"/>
              </a:rPr>
              <a:t> </a:t>
            </a:r>
            <a:r>
              <a:rPr kumimoji="0" sz="2000" b="0" i="0" u="none" strike="noStrike" kern="1200" cap="none" spc="0" normalizeH="0" baseline="0" noProof="0" dirty="0">
                <a:ln>
                  <a:noFill/>
                </a:ln>
                <a:solidFill>
                  <a:prstClr val="black"/>
                </a:solidFill>
                <a:effectLst/>
                <a:uLnTx/>
                <a:uFillTx/>
                <a:latin typeface="Arial MT"/>
                <a:ea typeface="+mn-ea"/>
                <a:cs typeface="Arial MT"/>
              </a:rPr>
              <a:t>d’un</a:t>
            </a:r>
            <a:r>
              <a:rPr kumimoji="0" sz="2000" b="0" i="0" u="none" strike="noStrike" kern="1200" cap="none" spc="-25" normalizeH="0" baseline="0" noProof="0" dirty="0">
                <a:ln>
                  <a:noFill/>
                </a:ln>
                <a:solidFill>
                  <a:prstClr val="black"/>
                </a:solidFill>
                <a:effectLst/>
                <a:uLnTx/>
                <a:uFillTx/>
                <a:latin typeface="Arial MT"/>
                <a:ea typeface="+mn-ea"/>
                <a:cs typeface="Arial MT"/>
              </a:rPr>
              <a:t> </a:t>
            </a:r>
            <a:r>
              <a:rPr kumimoji="0" sz="2000" b="0" i="0" u="none" strike="noStrike" kern="1200" cap="none" spc="0" normalizeH="0" baseline="0" noProof="0" dirty="0">
                <a:ln>
                  <a:noFill/>
                </a:ln>
                <a:solidFill>
                  <a:prstClr val="black"/>
                </a:solidFill>
                <a:effectLst/>
                <a:uLnTx/>
                <a:uFillTx/>
                <a:latin typeface="Arial MT"/>
                <a:ea typeface="+mn-ea"/>
                <a:cs typeface="Arial MT"/>
              </a:rPr>
              <a:t>cancer</a:t>
            </a:r>
            <a:r>
              <a:rPr kumimoji="0" sz="2000" b="0" i="0" u="none" strike="noStrike" kern="1200" cap="none" spc="-40" normalizeH="0" baseline="0" noProof="0" dirty="0">
                <a:ln>
                  <a:noFill/>
                </a:ln>
                <a:solidFill>
                  <a:prstClr val="black"/>
                </a:solidFill>
                <a:effectLst/>
                <a:uLnTx/>
                <a:uFillTx/>
                <a:latin typeface="Arial MT"/>
                <a:ea typeface="+mn-ea"/>
                <a:cs typeface="Arial MT"/>
              </a:rPr>
              <a:t> </a:t>
            </a:r>
            <a:r>
              <a:rPr kumimoji="0" sz="2000" b="0" i="0" u="none" strike="noStrike" kern="1200" cap="none" spc="0" normalizeH="0" baseline="0" noProof="0" dirty="0">
                <a:ln>
                  <a:noFill/>
                </a:ln>
                <a:solidFill>
                  <a:prstClr val="black"/>
                </a:solidFill>
                <a:effectLst/>
                <a:uLnTx/>
                <a:uFillTx/>
                <a:latin typeface="Arial MT"/>
                <a:ea typeface="+mn-ea"/>
                <a:cs typeface="Arial MT"/>
              </a:rPr>
              <a:t>localisé</a:t>
            </a:r>
            <a:endParaRPr kumimoji="0" sz="2000" b="0" i="0" u="none" strike="noStrike" kern="1200" cap="none" spc="0" normalizeH="0" baseline="0" noProof="0">
              <a:ln>
                <a:noFill/>
              </a:ln>
              <a:solidFill>
                <a:prstClr val="black"/>
              </a:solidFill>
              <a:effectLst/>
              <a:uLnTx/>
              <a:uFillTx/>
              <a:latin typeface="Arial MT"/>
              <a:ea typeface="+mn-ea"/>
              <a:cs typeface="Arial MT"/>
            </a:endParaRPr>
          </a:p>
          <a:p>
            <a:pPr marL="469265" marR="0" lvl="0" indent="-457200" algn="l" defTabSz="914400" rtl="0" eaLnBrk="1" fontAlgn="auto" latinLnBrk="0" hangingPunct="1">
              <a:lnSpc>
                <a:spcPct val="100000"/>
              </a:lnSpc>
              <a:spcBef>
                <a:spcPts val="1080"/>
              </a:spcBef>
              <a:spcAft>
                <a:spcPts val="0"/>
              </a:spcAft>
              <a:buClrTx/>
              <a:buSzTx/>
              <a:buFontTx/>
              <a:buAutoNum type="arabicPeriod"/>
              <a:tabLst>
                <a:tab pos="469265" algn="l"/>
                <a:tab pos="469900" algn="l"/>
              </a:tabLst>
              <a:defRPr/>
            </a:pPr>
            <a:r>
              <a:rPr kumimoji="0" sz="2000" b="0" i="0" u="none" strike="noStrike" kern="1200" cap="none" spc="0" normalizeH="0" baseline="0" noProof="0" dirty="0">
                <a:ln>
                  <a:noFill/>
                </a:ln>
                <a:solidFill>
                  <a:prstClr val="black"/>
                </a:solidFill>
                <a:effectLst/>
                <a:uLnTx/>
                <a:uFillTx/>
                <a:latin typeface="Arial MT"/>
                <a:ea typeface="+mn-ea"/>
                <a:cs typeface="Arial MT"/>
              </a:rPr>
              <a:t>Prise</a:t>
            </a:r>
            <a:r>
              <a:rPr kumimoji="0" sz="2000" b="0" i="0" u="none" strike="noStrike" kern="1200" cap="none" spc="-15" normalizeH="0" baseline="0" noProof="0" dirty="0">
                <a:ln>
                  <a:noFill/>
                </a:ln>
                <a:solidFill>
                  <a:prstClr val="black"/>
                </a:solidFill>
                <a:effectLst/>
                <a:uLnTx/>
                <a:uFillTx/>
                <a:latin typeface="Arial MT"/>
                <a:ea typeface="+mn-ea"/>
                <a:cs typeface="Arial MT"/>
              </a:rPr>
              <a:t> </a:t>
            </a:r>
            <a:r>
              <a:rPr kumimoji="0" sz="2000" b="0" i="0" u="none" strike="noStrike" kern="1200" cap="none" spc="0" normalizeH="0" baseline="0" noProof="0" dirty="0">
                <a:ln>
                  <a:noFill/>
                </a:ln>
                <a:solidFill>
                  <a:prstClr val="black"/>
                </a:solidFill>
                <a:effectLst/>
                <a:uLnTx/>
                <a:uFillTx/>
                <a:latin typeface="Arial MT"/>
                <a:ea typeface="+mn-ea"/>
                <a:cs typeface="Arial MT"/>
              </a:rPr>
              <a:t>en</a:t>
            </a:r>
            <a:r>
              <a:rPr kumimoji="0" sz="2000" b="0" i="0" u="none" strike="noStrike" kern="1200" cap="none" spc="-15" normalizeH="0" baseline="0" noProof="0" dirty="0">
                <a:ln>
                  <a:noFill/>
                </a:ln>
                <a:solidFill>
                  <a:prstClr val="black"/>
                </a:solidFill>
                <a:effectLst/>
                <a:uLnTx/>
                <a:uFillTx/>
                <a:latin typeface="Arial MT"/>
                <a:ea typeface="+mn-ea"/>
                <a:cs typeface="Arial MT"/>
              </a:rPr>
              <a:t> </a:t>
            </a:r>
            <a:r>
              <a:rPr kumimoji="0" sz="2000" b="0" i="0" u="none" strike="noStrike" kern="1200" cap="none" spc="0" normalizeH="0" baseline="0" noProof="0" dirty="0">
                <a:ln>
                  <a:noFill/>
                </a:ln>
                <a:solidFill>
                  <a:prstClr val="black"/>
                </a:solidFill>
                <a:effectLst/>
                <a:uLnTx/>
                <a:uFillTx/>
                <a:latin typeface="Arial MT"/>
                <a:ea typeface="+mn-ea"/>
                <a:cs typeface="Arial MT"/>
              </a:rPr>
              <a:t>charge</a:t>
            </a:r>
            <a:r>
              <a:rPr kumimoji="0" sz="2000" b="0" i="0" u="none" strike="noStrike" kern="1200" cap="none" spc="-30" normalizeH="0" baseline="0" noProof="0" dirty="0">
                <a:ln>
                  <a:noFill/>
                </a:ln>
                <a:solidFill>
                  <a:prstClr val="black"/>
                </a:solidFill>
                <a:effectLst/>
                <a:uLnTx/>
                <a:uFillTx/>
                <a:latin typeface="Arial MT"/>
                <a:ea typeface="+mn-ea"/>
                <a:cs typeface="Arial MT"/>
              </a:rPr>
              <a:t> </a:t>
            </a:r>
            <a:r>
              <a:rPr kumimoji="0" sz="2000" b="0" i="0" u="none" strike="noStrike" kern="1200" cap="none" spc="0" normalizeH="0" baseline="0" noProof="0" dirty="0">
                <a:ln>
                  <a:noFill/>
                </a:ln>
                <a:solidFill>
                  <a:prstClr val="black"/>
                </a:solidFill>
                <a:effectLst/>
                <a:uLnTx/>
                <a:uFillTx/>
                <a:latin typeface="Arial MT"/>
                <a:ea typeface="+mn-ea"/>
                <a:cs typeface="Arial MT"/>
              </a:rPr>
              <a:t>d’un</a:t>
            </a:r>
            <a:r>
              <a:rPr kumimoji="0" sz="2000" b="0" i="0" u="none" strike="noStrike" kern="1200" cap="none" spc="-15" normalizeH="0" baseline="0" noProof="0" dirty="0">
                <a:ln>
                  <a:noFill/>
                </a:ln>
                <a:solidFill>
                  <a:prstClr val="black"/>
                </a:solidFill>
                <a:effectLst/>
                <a:uLnTx/>
                <a:uFillTx/>
                <a:latin typeface="Arial MT"/>
                <a:ea typeface="+mn-ea"/>
                <a:cs typeface="Arial MT"/>
              </a:rPr>
              <a:t> </a:t>
            </a:r>
            <a:r>
              <a:rPr kumimoji="0" sz="2000" b="0" i="0" u="none" strike="noStrike" kern="1200" cap="none" spc="0" normalizeH="0" baseline="0" noProof="0" dirty="0">
                <a:ln>
                  <a:noFill/>
                </a:ln>
                <a:solidFill>
                  <a:prstClr val="black"/>
                </a:solidFill>
                <a:effectLst/>
                <a:uLnTx/>
                <a:uFillTx/>
                <a:latin typeface="Arial MT"/>
                <a:ea typeface="+mn-ea"/>
                <a:cs typeface="Arial MT"/>
              </a:rPr>
              <a:t>cancer</a:t>
            </a:r>
            <a:r>
              <a:rPr kumimoji="0" sz="2000" b="0" i="0" u="none" strike="noStrike" kern="1200" cap="none" spc="-35" normalizeH="0" baseline="0" noProof="0" dirty="0">
                <a:ln>
                  <a:noFill/>
                </a:ln>
                <a:solidFill>
                  <a:prstClr val="black"/>
                </a:solidFill>
                <a:effectLst/>
                <a:uLnTx/>
                <a:uFillTx/>
                <a:latin typeface="Arial MT"/>
                <a:ea typeface="+mn-ea"/>
                <a:cs typeface="Arial MT"/>
              </a:rPr>
              <a:t> </a:t>
            </a:r>
            <a:r>
              <a:rPr kumimoji="0" sz="2000" b="0" i="0" u="none" strike="noStrike" kern="1200" cap="none" spc="-5" normalizeH="0" baseline="0" noProof="0" dirty="0">
                <a:ln>
                  <a:noFill/>
                </a:ln>
                <a:solidFill>
                  <a:prstClr val="black"/>
                </a:solidFill>
                <a:effectLst/>
                <a:uLnTx/>
                <a:uFillTx/>
                <a:latin typeface="Arial MT"/>
                <a:ea typeface="+mn-ea"/>
                <a:cs typeface="Arial MT"/>
              </a:rPr>
              <a:t>métastatique</a:t>
            </a:r>
            <a:endParaRPr kumimoji="0" sz="2000" b="0" i="0" u="none" strike="noStrike" kern="1200" cap="none" spc="0" normalizeH="0" baseline="0" noProof="0">
              <a:ln>
                <a:noFill/>
              </a:ln>
              <a:solidFill>
                <a:prstClr val="black"/>
              </a:solidFill>
              <a:effectLst/>
              <a:uLnTx/>
              <a:uFillTx/>
              <a:latin typeface="Arial MT"/>
              <a:ea typeface="+mn-ea"/>
              <a:cs typeface="Arial MT"/>
            </a:endParaRPr>
          </a:p>
          <a:p>
            <a:pPr marL="469265" marR="0" lvl="0" indent="-457200" algn="l" defTabSz="914400" rtl="0" eaLnBrk="1" fontAlgn="auto" latinLnBrk="0" hangingPunct="1">
              <a:lnSpc>
                <a:spcPct val="100000"/>
              </a:lnSpc>
              <a:spcBef>
                <a:spcPts val="1080"/>
              </a:spcBef>
              <a:spcAft>
                <a:spcPts val="0"/>
              </a:spcAft>
              <a:buClrTx/>
              <a:buSzTx/>
              <a:buFontTx/>
              <a:buAutoNum type="arabicPeriod"/>
              <a:tabLst>
                <a:tab pos="469265" algn="l"/>
                <a:tab pos="469900" algn="l"/>
              </a:tabLst>
              <a:defRPr/>
            </a:pPr>
            <a:r>
              <a:rPr kumimoji="0" sz="2000" b="0" i="0" u="none" strike="noStrike" kern="1200" cap="none" spc="0" normalizeH="0" baseline="0" noProof="0" dirty="0">
                <a:ln>
                  <a:noFill/>
                </a:ln>
                <a:solidFill>
                  <a:prstClr val="black"/>
                </a:solidFill>
                <a:effectLst/>
                <a:uLnTx/>
                <a:uFillTx/>
                <a:latin typeface="Arial MT"/>
                <a:ea typeface="+mn-ea"/>
                <a:cs typeface="Arial MT"/>
              </a:rPr>
              <a:t>Principes</a:t>
            </a:r>
            <a:r>
              <a:rPr kumimoji="0" sz="2000" b="0" i="0" u="none" strike="noStrike" kern="1200" cap="none" spc="-25" normalizeH="0" baseline="0" noProof="0" dirty="0">
                <a:ln>
                  <a:noFill/>
                </a:ln>
                <a:solidFill>
                  <a:prstClr val="black"/>
                </a:solidFill>
                <a:effectLst/>
                <a:uLnTx/>
                <a:uFillTx/>
                <a:latin typeface="Arial MT"/>
                <a:ea typeface="+mn-ea"/>
                <a:cs typeface="Arial MT"/>
              </a:rPr>
              <a:t> </a:t>
            </a:r>
            <a:r>
              <a:rPr kumimoji="0" sz="2000" b="0" i="0" u="none" strike="noStrike" kern="1200" cap="none" spc="0" normalizeH="0" baseline="0" noProof="0" dirty="0">
                <a:ln>
                  <a:noFill/>
                </a:ln>
                <a:solidFill>
                  <a:prstClr val="black"/>
                </a:solidFill>
                <a:effectLst/>
                <a:uLnTx/>
                <a:uFillTx/>
                <a:latin typeface="Arial MT"/>
                <a:ea typeface="+mn-ea"/>
                <a:cs typeface="Arial MT"/>
              </a:rPr>
              <a:t>généraux</a:t>
            </a:r>
            <a:r>
              <a:rPr kumimoji="0" sz="2000" b="0" i="0" u="none" strike="noStrike" kern="1200" cap="none" spc="-30" normalizeH="0" baseline="0" noProof="0" dirty="0">
                <a:ln>
                  <a:noFill/>
                </a:ln>
                <a:solidFill>
                  <a:prstClr val="black"/>
                </a:solidFill>
                <a:effectLst/>
                <a:uLnTx/>
                <a:uFillTx/>
                <a:latin typeface="Arial MT"/>
                <a:ea typeface="+mn-ea"/>
                <a:cs typeface="Arial MT"/>
              </a:rPr>
              <a:t> </a:t>
            </a:r>
            <a:r>
              <a:rPr kumimoji="0" sz="2000" b="0" i="0" u="none" strike="noStrike" kern="1200" cap="none" spc="0" normalizeH="0" baseline="0" noProof="0" dirty="0">
                <a:ln>
                  <a:noFill/>
                </a:ln>
                <a:solidFill>
                  <a:prstClr val="black"/>
                </a:solidFill>
                <a:effectLst/>
                <a:uLnTx/>
                <a:uFillTx/>
                <a:latin typeface="Arial MT"/>
                <a:ea typeface="+mn-ea"/>
                <a:cs typeface="Arial MT"/>
              </a:rPr>
              <a:t>de</a:t>
            </a:r>
            <a:r>
              <a:rPr kumimoji="0" sz="2000" b="0" i="0" u="none" strike="noStrike" kern="1200" cap="none" spc="-15" normalizeH="0" baseline="0" noProof="0" dirty="0">
                <a:ln>
                  <a:noFill/>
                </a:ln>
                <a:solidFill>
                  <a:prstClr val="black"/>
                </a:solidFill>
                <a:effectLst/>
                <a:uLnTx/>
                <a:uFillTx/>
                <a:latin typeface="Arial MT"/>
                <a:ea typeface="+mn-ea"/>
                <a:cs typeface="Arial MT"/>
              </a:rPr>
              <a:t> </a:t>
            </a:r>
            <a:r>
              <a:rPr kumimoji="0" sz="2000" b="0" i="0" u="none" strike="noStrike" kern="1200" cap="none" spc="-5" normalizeH="0" baseline="0" noProof="0" dirty="0">
                <a:ln>
                  <a:noFill/>
                </a:ln>
                <a:solidFill>
                  <a:prstClr val="black"/>
                </a:solidFill>
                <a:effectLst/>
                <a:uLnTx/>
                <a:uFillTx/>
                <a:latin typeface="Arial MT"/>
                <a:ea typeface="+mn-ea"/>
                <a:cs typeface="Arial MT"/>
              </a:rPr>
              <a:t>la</a:t>
            </a:r>
            <a:r>
              <a:rPr kumimoji="0" sz="2000" b="0" i="0" u="none" strike="noStrike" kern="1200" cap="none" spc="0" normalizeH="0" baseline="0" noProof="0" dirty="0">
                <a:ln>
                  <a:noFill/>
                </a:ln>
                <a:solidFill>
                  <a:prstClr val="black"/>
                </a:solidFill>
                <a:effectLst/>
                <a:uLnTx/>
                <a:uFillTx/>
                <a:latin typeface="Arial MT"/>
                <a:ea typeface="+mn-ea"/>
                <a:cs typeface="Arial MT"/>
              </a:rPr>
              <a:t> </a:t>
            </a:r>
            <a:r>
              <a:rPr kumimoji="0" sz="2000" b="0" i="0" u="none" strike="noStrike" kern="1200" cap="none" spc="-5" normalizeH="0" baseline="0" noProof="0" dirty="0">
                <a:ln>
                  <a:noFill/>
                </a:ln>
                <a:solidFill>
                  <a:prstClr val="black"/>
                </a:solidFill>
                <a:effectLst/>
                <a:uLnTx/>
                <a:uFillTx/>
                <a:latin typeface="Arial MT"/>
                <a:ea typeface="+mn-ea"/>
                <a:cs typeface="Arial MT"/>
              </a:rPr>
              <a:t>pluridisciplinarité</a:t>
            </a:r>
            <a:endParaRPr kumimoji="0" sz="2000" b="0" i="0" u="none" strike="noStrike" kern="1200" cap="none" spc="0" normalizeH="0" baseline="0" noProof="0">
              <a:ln>
                <a:noFill/>
              </a:ln>
              <a:solidFill>
                <a:prstClr val="black"/>
              </a:solidFill>
              <a:effectLst/>
              <a:uLnTx/>
              <a:uFillTx/>
              <a:latin typeface="Arial MT"/>
              <a:ea typeface="+mn-ea"/>
              <a:cs typeface="Arial MT"/>
            </a:endParaRPr>
          </a:p>
          <a:p>
            <a:pPr marL="469265" marR="0" lvl="0" indent="-457200" algn="l" defTabSz="914400" rtl="0" eaLnBrk="1" fontAlgn="auto" latinLnBrk="0" hangingPunct="1">
              <a:lnSpc>
                <a:spcPct val="100000"/>
              </a:lnSpc>
              <a:spcBef>
                <a:spcPts val="1080"/>
              </a:spcBef>
              <a:spcAft>
                <a:spcPts val="0"/>
              </a:spcAft>
              <a:buClrTx/>
              <a:buSzTx/>
              <a:buFontTx/>
              <a:buAutoNum type="arabicPeriod"/>
              <a:tabLst>
                <a:tab pos="469265" algn="l"/>
                <a:tab pos="469900" algn="l"/>
              </a:tabLst>
              <a:defRPr/>
            </a:pPr>
            <a:r>
              <a:rPr kumimoji="0" sz="2000" b="0" i="0" u="none" strike="noStrike" kern="1200" cap="none" spc="0" normalizeH="0" baseline="0" noProof="0" dirty="0">
                <a:ln>
                  <a:noFill/>
                </a:ln>
                <a:solidFill>
                  <a:prstClr val="black"/>
                </a:solidFill>
                <a:effectLst/>
                <a:uLnTx/>
                <a:uFillTx/>
                <a:latin typeface="Arial MT"/>
                <a:ea typeface="+mn-ea"/>
                <a:cs typeface="Arial MT"/>
              </a:rPr>
              <a:t>Les</a:t>
            </a:r>
            <a:r>
              <a:rPr kumimoji="0" sz="2000" b="0" i="0" u="none" strike="noStrike" kern="1200" cap="none" spc="-10" normalizeH="0" baseline="0" noProof="0" dirty="0">
                <a:ln>
                  <a:noFill/>
                </a:ln>
                <a:solidFill>
                  <a:prstClr val="black"/>
                </a:solidFill>
                <a:effectLst/>
                <a:uLnTx/>
                <a:uFillTx/>
                <a:latin typeface="Arial MT"/>
                <a:ea typeface="+mn-ea"/>
                <a:cs typeface="Arial MT"/>
              </a:rPr>
              <a:t> </a:t>
            </a:r>
            <a:r>
              <a:rPr kumimoji="0" sz="2000" b="0" i="0" u="none" strike="noStrike" kern="1200" cap="none" spc="-5" normalizeH="0" baseline="0" noProof="0" dirty="0">
                <a:ln>
                  <a:noFill/>
                </a:ln>
                <a:solidFill>
                  <a:prstClr val="black"/>
                </a:solidFill>
                <a:effectLst/>
                <a:uLnTx/>
                <a:uFillTx/>
                <a:latin typeface="Arial MT"/>
                <a:ea typeface="+mn-ea"/>
                <a:cs typeface="Arial MT"/>
              </a:rPr>
              <a:t>outils </a:t>
            </a:r>
            <a:r>
              <a:rPr kumimoji="0" sz="2000" b="0" i="0" u="none" strike="noStrike" kern="1200" cap="none" spc="0" normalizeH="0" baseline="0" noProof="0" dirty="0">
                <a:ln>
                  <a:noFill/>
                </a:ln>
                <a:solidFill>
                  <a:prstClr val="black"/>
                </a:solidFill>
                <a:effectLst/>
                <a:uLnTx/>
                <a:uFillTx/>
                <a:latin typeface="Arial MT"/>
                <a:ea typeface="+mn-ea"/>
                <a:cs typeface="Arial MT"/>
              </a:rPr>
              <a:t>de</a:t>
            </a:r>
            <a:r>
              <a:rPr kumimoji="0" sz="2000" b="0" i="0" u="none" strike="noStrike" kern="1200" cap="none" spc="-10" normalizeH="0" baseline="0" noProof="0" dirty="0">
                <a:ln>
                  <a:noFill/>
                </a:ln>
                <a:solidFill>
                  <a:prstClr val="black"/>
                </a:solidFill>
                <a:effectLst/>
                <a:uLnTx/>
                <a:uFillTx/>
                <a:latin typeface="Arial MT"/>
                <a:ea typeface="+mn-ea"/>
                <a:cs typeface="Arial MT"/>
              </a:rPr>
              <a:t> </a:t>
            </a:r>
            <a:r>
              <a:rPr kumimoji="0" sz="2000" b="0" i="0" u="none" strike="noStrike" kern="1200" cap="none" spc="-5" normalizeH="0" baseline="0" noProof="0" dirty="0">
                <a:ln>
                  <a:noFill/>
                </a:ln>
                <a:solidFill>
                  <a:prstClr val="black"/>
                </a:solidFill>
                <a:effectLst/>
                <a:uLnTx/>
                <a:uFillTx/>
                <a:latin typeface="Arial MT"/>
                <a:ea typeface="+mn-ea"/>
                <a:cs typeface="Arial MT"/>
              </a:rPr>
              <a:t>la</a:t>
            </a:r>
            <a:r>
              <a:rPr kumimoji="0" sz="2000" b="0" i="0" u="none" strike="noStrike" kern="1200" cap="none" spc="0" normalizeH="0" baseline="0" noProof="0" dirty="0">
                <a:ln>
                  <a:noFill/>
                </a:ln>
                <a:solidFill>
                  <a:prstClr val="black"/>
                </a:solidFill>
                <a:effectLst/>
                <a:uLnTx/>
                <a:uFillTx/>
                <a:latin typeface="Arial MT"/>
                <a:ea typeface="+mn-ea"/>
                <a:cs typeface="Arial MT"/>
              </a:rPr>
              <a:t> </a:t>
            </a:r>
            <a:r>
              <a:rPr kumimoji="0" sz="2000" b="0" i="0" u="none" strike="noStrike" kern="1200" cap="none" spc="-5" normalizeH="0" baseline="0" noProof="0" dirty="0">
                <a:ln>
                  <a:noFill/>
                </a:ln>
                <a:solidFill>
                  <a:prstClr val="black"/>
                </a:solidFill>
                <a:effectLst/>
                <a:uLnTx/>
                <a:uFillTx/>
                <a:latin typeface="Arial MT"/>
                <a:ea typeface="+mn-ea"/>
                <a:cs typeface="Arial MT"/>
              </a:rPr>
              <a:t>pluridisciplinarité</a:t>
            </a:r>
            <a:endParaRPr kumimoji="0" sz="2000" b="0" i="0" u="none" strike="noStrike" kern="1200" cap="none" spc="0" normalizeH="0" baseline="0" noProof="0">
              <a:ln>
                <a:noFill/>
              </a:ln>
              <a:solidFill>
                <a:prstClr val="black"/>
              </a:solidFill>
              <a:effectLst/>
              <a:uLnTx/>
              <a:uFillTx/>
              <a:latin typeface="Arial MT"/>
              <a:ea typeface="+mn-ea"/>
              <a:cs typeface="Arial MT"/>
            </a:endParaRPr>
          </a:p>
          <a:p>
            <a:pPr marL="469265" marR="0" lvl="0" indent="-457200" algn="l" defTabSz="914400" rtl="0" eaLnBrk="1" fontAlgn="auto" latinLnBrk="0" hangingPunct="1">
              <a:lnSpc>
                <a:spcPct val="100000"/>
              </a:lnSpc>
              <a:spcBef>
                <a:spcPts val="1080"/>
              </a:spcBef>
              <a:spcAft>
                <a:spcPts val="0"/>
              </a:spcAft>
              <a:buClrTx/>
              <a:buSzTx/>
              <a:buFontTx/>
              <a:buAutoNum type="arabicPeriod"/>
              <a:tabLst>
                <a:tab pos="469265" algn="l"/>
                <a:tab pos="469900" algn="l"/>
              </a:tabLst>
              <a:defRPr/>
            </a:pPr>
            <a:r>
              <a:rPr kumimoji="0" sz="2000" b="1" i="0" u="none" strike="noStrike" kern="1200" cap="none" spc="0" normalizeH="0" baseline="0" noProof="0" dirty="0">
                <a:ln>
                  <a:noFill/>
                </a:ln>
                <a:solidFill>
                  <a:prstClr val="black"/>
                </a:solidFill>
                <a:effectLst/>
                <a:uLnTx/>
                <a:uFillTx/>
                <a:latin typeface="Arial"/>
                <a:ea typeface="+mn-ea"/>
                <a:cs typeface="Arial"/>
              </a:rPr>
              <a:t>Pour</a:t>
            </a:r>
            <a:r>
              <a:rPr kumimoji="0" sz="2000" b="1" i="0" u="none" strike="noStrike" kern="1200" cap="none" spc="-5" normalizeH="0" baseline="0" noProof="0" dirty="0">
                <a:ln>
                  <a:noFill/>
                </a:ln>
                <a:solidFill>
                  <a:prstClr val="black"/>
                </a:solidFill>
                <a:effectLst/>
                <a:uLnTx/>
                <a:uFillTx/>
                <a:latin typeface="Arial"/>
                <a:ea typeface="+mn-ea"/>
                <a:cs typeface="Arial"/>
              </a:rPr>
              <a:t> bien </a:t>
            </a:r>
            <a:r>
              <a:rPr kumimoji="0" sz="2000" b="1" i="0" u="none" strike="noStrike" kern="1200" cap="none" spc="0" normalizeH="0" baseline="0" noProof="0" dirty="0">
                <a:ln>
                  <a:noFill/>
                </a:ln>
                <a:solidFill>
                  <a:prstClr val="black"/>
                </a:solidFill>
                <a:effectLst/>
                <a:uLnTx/>
                <a:uFillTx/>
                <a:latin typeface="Arial"/>
                <a:ea typeface="+mn-ea"/>
                <a:cs typeface="Arial"/>
              </a:rPr>
              <a:t>traiter</a:t>
            </a:r>
            <a:r>
              <a:rPr kumimoji="0" sz="2000" b="1" i="0" u="none" strike="noStrike" kern="1200" cap="none" spc="-55" normalizeH="0" baseline="0" noProof="0" dirty="0">
                <a:ln>
                  <a:noFill/>
                </a:ln>
                <a:solidFill>
                  <a:prstClr val="black"/>
                </a:solidFill>
                <a:effectLst/>
                <a:uLnTx/>
                <a:uFillTx/>
                <a:latin typeface="Arial"/>
                <a:ea typeface="+mn-ea"/>
                <a:cs typeface="Arial"/>
              </a:rPr>
              <a:t> </a:t>
            </a:r>
            <a:r>
              <a:rPr kumimoji="0" sz="2000" b="1" i="0" u="none" strike="noStrike" kern="1200" cap="none" spc="0" normalizeH="0" baseline="0" noProof="0" dirty="0">
                <a:ln>
                  <a:noFill/>
                </a:ln>
                <a:solidFill>
                  <a:prstClr val="black"/>
                </a:solidFill>
                <a:effectLst/>
                <a:uLnTx/>
                <a:uFillTx/>
                <a:latin typeface="Arial"/>
                <a:ea typeface="+mn-ea"/>
                <a:cs typeface="Arial"/>
              </a:rPr>
              <a:t>une </a:t>
            </a:r>
            <a:r>
              <a:rPr kumimoji="0" sz="2000" b="1" i="0" u="none" strike="noStrike" kern="1200" cap="none" spc="-5" normalizeH="0" baseline="0" noProof="0" dirty="0">
                <a:ln>
                  <a:noFill/>
                </a:ln>
                <a:solidFill>
                  <a:prstClr val="black"/>
                </a:solidFill>
                <a:effectLst/>
                <a:uLnTx/>
                <a:uFillTx/>
                <a:latin typeface="Arial"/>
                <a:ea typeface="+mn-ea"/>
                <a:cs typeface="Arial"/>
              </a:rPr>
              <a:t>maladie,</a:t>
            </a:r>
            <a:r>
              <a:rPr kumimoji="0" sz="2000" b="1" i="0" u="none" strike="noStrike" kern="1200" cap="none" spc="-35" normalizeH="0" baseline="0" noProof="0" dirty="0">
                <a:ln>
                  <a:noFill/>
                </a:ln>
                <a:solidFill>
                  <a:prstClr val="black"/>
                </a:solidFill>
                <a:effectLst/>
                <a:uLnTx/>
                <a:uFillTx/>
                <a:latin typeface="Arial"/>
                <a:ea typeface="+mn-ea"/>
                <a:cs typeface="Arial"/>
              </a:rPr>
              <a:t> </a:t>
            </a:r>
            <a:r>
              <a:rPr kumimoji="0" sz="2000" b="1" i="0" u="none" strike="noStrike" kern="1200" cap="none" spc="-5" normalizeH="0" baseline="0" noProof="0" dirty="0">
                <a:ln>
                  <a:noFill/>
                </a:ln>
                <a:solidFill>
                  <a:prstClr val="black"/>
                </a:solidFill>
                <a:effectLst/>
                <a:uLnTx/>
                <a:uFillTx/>
                <a:latin typeface="Arial"/>
                <a:ea typeface="+mn-ea"/>
                <a:cs typeface="Arial"/>
              </a:rPr>
              <a:t>il</a:t>
            </a:r>
            <a:r>
              <a:rPr kumimoji="0" sz="2000" b="1" i="0" u="none" strike="noStrike" kern="1200" cap="none" spc="-10" normalizeH="0" baseline="0" noProof="0" dirty="0">
                <a:ln>
                  <a:noFill/>
                </a:ln>
                <a:solidFill>
                  <a:prstClr val="black"/>
                </a:solidFill>
                <a:effectLst/>
                <a:uLnTx/>
                <a:uFillTx/>
                <a:latin typeface="Arial"/>
                <a:ea typeface="+mn-ea"/>
                <a:cs typeface="Arial"/>
              </a:rPr>
              <a:t> </a:t>
            </a:r>
            <a:r>
              <a:rPr kumimoji="0" sz="2000" b="1" i="0" u="none" strike="noStrike" kern="1200" cap="none" spc="0" normalizeH="0" baseline="0" noProof="0" dirty="0">
                <a:ln>
                  <a:noFill/>
                </a:ln>
                <a:solidFill>
                  <a:prstClr val="black"/>
                </a:solidFill>
                <a:effectLst/>
                <a:uLnTx/>
                <a:uFillTx/>
                <a:latin typeface="Arial"/>
                <a:ea typeface="+mn-ea"/>
                <a:cs typeface="Arial"/>
              </a:rPr>
              <a:t>faut</a:t>
            </a:r>
            <a:r>
              <a:rPr kumimoji="0" sz="2000" b="1" i="0" u="none" strike="noStrike" kern="1200" cap="none" spc="-25" normalizeH="0" baseline="0" noProof="0" dirty="0">
                <a:ln>
                  <a:noFill/>
                </a:ln>
                <a:solidFill>
                  <a:prstClr val="black"/>
                </a:solidFill>
                <a:effectLst/>
                <a:uLnTx/>
                <a:uFillTx/>
                <a:latin typeface="Arial"/>
                <a:ea typeface="+mn-ea"/>
                <a:cs typeface="Arial"/>
              </a:rPr>
              <a:t> </a:t>
            </a:r>
            <a:r>
              <a:rPr kumimoji="0" sz="2000" b="1" i="0" u="none" strike="noStrike" kern="1200" cap="none" spc="-5" normalizeH="0" baseline="0" noProof="0" dirty="0">
                <a:ln>
                  <a:noFill/>
                </a:ln>
                <a:solidFill>
                  <a:prstClr val="black"/>
                </a:solidFill>
                <a:effectLst/>
                <a:uLnTx/>
                <a:uFillTx/>
                <a:latin typeface="Arial"/>
                <a:ea typeface="+mn-ea"/>
                <a:cs typeface="Arial"/>
              </a:rPr>
              <a:t>bien</a:t>
            </a:r>
            <a:r>
              <a:rPr kumimoji="0" sz="2000" b="1" i="0" u="none" strike="noStrike" kern="1200" cap="none" spc="0" normalizeH="0" baseline="0" noProof="0" dirty="0">
                <a:ln>
                  <a:noFill/>
                </a:ln>
                <a:solidFill>
                  <a:prstClr val="black"/>
                </a:solidFill>
                <a:effectLst/>
                <a:uLnTx/>
                <a:uFillTx/>
                <a:latin typeface="Arial"/>
                <a:ea typeface="+mn-ea"/>
                <a:cs typeface="Arial"/>
              </a:rPr>
              <a:t> </a:t>
            </a:r>
            <a:r>
              <a:rPr kumimoji="0" sz="2000" b="1" i="0" u="none" strike="noStrike" kern="1200" cap="none" spc="-5" normalizeH="0" baseline="0" noProof="0" dirty="0">
                <a:ln>
                  <a:noFill/>
                </a:ln>
                <a:solidFill>
                  <a:prstClr val="black"/>
                </a:solidFill>
                <a:effectLst/>
                <a:uLnTx/>
                <a:uFillTx/>
                <a:latin typeface="Arial"/>
                <a:ea typeface="+mn-ea"/>
                <a:cs typeface="Arial"/>
              </a:rPr>
              <a:t>la</a:t>
            </a:r>
            <a:r>
              <a:rPr kumimoji="0" sz="2000" b="1" i="0" u="none" strike="noStrike" kern="1200" cap="none" spc="-15" normalizeH="0" baseline="0" noProof="0" dirty="0">
                <a:ln>
                  <a:noFill/>
                </a:ln>
                <a:solidFill>
                  <a:prstClr val="black"/>
                </a:solidFill>
                <a:effectLst/>
                <a:uLnTx/>
                <a:uFillTx/>
                <a:latin typeface="Arial"/>
                <a:ea typeface="+mn-ea"/>
                <a:cs typeface="Arial"/>
              </a:rPr>
              <a:t> </a:t>
            </a:r>
            <a:r>
              <a:rPr kumimoji="0" sz="2000" b="1" i="0" u="none" strike="noStrike" kern="1200" cap="none" spc="0" normalizeH="0" baseline="0" noProof="0" dirty="0">
                <a:ln>
                  <a:noFill/>
                </a:ln>
                <a:solidFill>
                  <a:prstClr val="black"/>
                </a:solidFill>
                <a:effectLst/>
                <a:uLnTx/>
                <a:uFillTx/>
                <a:latin typeface="Arial"/>
                <a:ea typeface="+mn-ea"/>
                <a:cs typeface="Arial"/>
              </a:rPr>
              <a:t>connaitre</a:t>
            </a:r>
            <a:endParaRPr kumimoji="0" sz="2000" b="0" i="0" u="none" strike="noStrike" kern="1200" cap="none" spc="0" normalizeH="0" baseline="0" noProof="0">
              <a:ln>
                <a:noFill/>
              </a:ln>
              <a:solidFill>
                <a:prstClr val="black"/>
              </a:solidFill>
              <a:effectLst/>
              <a:uLnTx/>
              <a:uFillTx/>
              <a:latin typeface="Arial"/>
              <a:ea typeface="+mn-ea"/>
              <a:cs typeface="Arial"/>
            </a:endParaRPr>
          </a:p>
          <a:p>
            <a:pPr marL="469265" marR="0" lvl="0" indent="-457200" algn="l" defTabSz="914400" rtl="0" eaLnBrk="1" fontAlgn="auto" latinLnBrk="0" hangingPunct="1">
              <a:lnSpc>
                <a:spcPct val="100000"/>
              </a:lnSpc>
              <a:spcBef>
                <a:spcPts val="1085"/>
              </a:spcBef>
              <a:spcAft>
                <a:spcPts val="0"/>
              </a:spcAft>
              <a:buClrTx/>
              <a:buSzTx/>
              <a:buFontTx/>
              <a:buAutoNum type="arabicPeriod"/>
              <a:tabLst>
                <a:tab pos="469265" algn="l"/>
                <a:tab pos="469900" algn="l"/>
              </a:tabLst>
              <a:defRPr/>
            </a:pPr>
            <a:r>
              <a:rPr kumimoji="0" sz="2000" b="0" i="0" u="none" strike="noStrike" kern="1200" cap="none" spc="0" normalizeH="0" baseline="0" noProof="0" dirty="0">
                <a:ln>
                  <a:noFill/>
                </a:ln>
                <a:solidFill>
                  <a:prstClr val="black"/>
                </a:solidFill>
                <a:effectLst/>
                <a:uLnTx/>
                <a:uFillTx/>
                <a:latin typeface="Arial MT"/>
                <a:ea typeface="+mn-ea"/>
                <a:cs typeface="Arial MT"/>
              </a:rPr>
              <a:t>Réalisation</a:t>
            </a:r>
            <a:r>
              <a:rPr kumimoji="0" sz="2000" b="0" i="0" u="none" strike="noStrike" kern="1200" cap="none" spc="-10" normalizeH="0" baseline="0" noProof="0" dirty="0">
                <a:ln>
                  <a:noFill/>
                </a:ln>
                <a:solidFill>
                  <a:prstClr val="black"/>
                </a:solidFill>
                <a:effectLst/>
                <a:uLnTx/>
                <a:uFillTx/>
                <a:latin typeface="Arial MT"/>
                <a:ea typeface="+mn-ea"/>
                <a:cs typeface="Arial MT"/>
              </a:rPr>
              <a:t> </a:t>
            </a:r>
            <a:r>
              <a:rPr kumimoji="0" sz="2000" b="0" i="0" u="none" strike="noStrike" kern="1200" cap="none" spc="-5" normalizeH="0" baseline="0" noProof="0" dirty="0">
                <a:ln>
                  <a:noFill/>
                </a:ln>
                <a:solidFill>
                  <a:prstClr val="black"/>
                </a:solidFill>
                <a:effectLst/>
                <a:uLnTx/>
                <a:uFillTx/>
                <a:latin typeface="Arial MT"/>
                <a:ea typeface="+mn-ea"/>
                <a:cs typeface="Arial MT"/>
              </a:rPr>
              <a:t>pluridisciplinaire</a:t>
            </a:r>
            <a:r>
              <a:rPr kumimoji="0" sz="2000" b="0" i="0" u="none" strike="noStrike" kern="1200" cap="none" spc="-20" normalizeH="0" baseline="0" noProof="0" dirty="0">
                <a:ln>
                  <a:noFill/>
                </a:ln>
                <a:solidFill>
                  <a:prstClr val="black"/>
                </a:solidFill>
                <a:effectLst/>
                <a:uLnTx/>
                <a:uFillTx/>
                <a:latin typeface="Arial MT"/>
                <a:ea typeface="+mn-ea"/>
                <a:cs typeface="Arial MT"/>
              </a:rPr>
              <a:t> </a:t>
            </a:r>
            <a:r>
              <a:rPr kumimoji="0" sz="2000" b="0" i="0" u="none" strike="noStrike" kern="1200" cap="none" spc="0" normalizeH="0" baseline="0" noProof="0" dirty="0">
                <a:ln>
                  <a:noFill/>
                </a:ln>
                <a:solidFill>
                  <a:prstClr val="black"/>
                </a:solidFill>
                <a:effectLst/>
                <a:uLnTx/>
                <a:uFillTx/>
                <a:latin typeface="Arial MT"/>
                <a:ea typeface="+mn-ea"/>
                <a:cs typeface="Arial MT"/>
              </a:rPr>
              <a:t>du</a:t>
            </a:r>
            <a:r>
              <a:rPr kumimoji="0" sz="2000" b="0" i="0" u="none" strike="noStrike" kern="1200" cap="none" spc="5" normalizeH="0" baseline="0" noProof="0" dirty="0">
                <a:ln>
                  <a:noFill/>
                </a:ln>
                <a:solidFill>
                  <a:prstClr val="black"/>
                </a:solidFill>
                <a:effectLst/>
                <a:uLnTx/>
                <a:uFillTx/>
                <a:latin typeface="Arial MT"/>
                <a:ea typeface="+mn-ea"/>
                <a:cs typeface="Arial MT"/>
              </a:rPr>
              <a:t> </a:t>
            </a:r>
            <a:r>
              <a:rPr kumimoji="0" sz="2000" b="0" i="0" u="none" strike="noStrike" kern="1200" cap="none" spc="-5" normalizeH="0" baseline="0" noProof="0" dirty="0">
                <a:ln>
                  <a:noFill/>
                </a:ln>
                <a:solidFill>
                  <a:prstClr val="black"/>
                </a:solidFill>
                <a:effectLst/>
                <a:uLnTx/>
                <a:uFillTx/>
                <a:latin typeface="Arial MT"/>
                <a:ea typeface="+mn-ea"/>
                <a:cs typeface="Arial MT"/>
              </a:rPr>
              <a:t>traitement</a:t>
            </a:r>
            <a:endParaRPr kumimoji="0" sz="2000" b="0" i="0" u="none" strike="noStrike" kern="1200" cap="none" spc="0" normalizeH="0" baseline="0" noProof="0">
              <a:ln>
                <a:noFill/>
              </a:ln>
              <a:solidFill>
                <a:prstClr val="black"/>
              </a:solidFill>
              <a:effectLst/>
              <a:uLnTx/>
              <a:uFillTx/>
              <a:latin typeface="Arial MT"/>
              <a:ea typeface="+mn-ea"/>
              <a:cs typeface="Arial MT"/>
            </a:endParaRPr>
          </a:p>
          <a:p>
            <a:pPr marL="469265" marR="0" lvl="0" indent="-457200" algn="l" defTabSz="914400" rtl="0" eaLnBrk="1" fontAlgn="auto" latinLnBrk="0" hangingPunct="1">
              <a:lnSpc>
                <a:spcPct val="100000"/>
              </a:lnSpc>
              <a:spcBef>
                <a:spcPts val="1080"/>
              </a:spcBef>
              <a:spcAft>
                <a:spcPts val="0"/>
              </a:spcAft>
              <a:buClrTx/>
              <a:buSzTx/>
              <a:buFontTx/>
              <a:buAutoNum type="arabicPeriod"/>
              <a:tabLst>
                <a:tab pos="469265" algn="l"/>
                <a:tab pos="469900" algn="l"/>
              </a:tabLst>
              <a:defRPr/>
            </a:pPr>
            <a:r>
              <a:rPr kumimoji="0" sz="2000" b="0" i="0" u="none" strike="noStrike" kern="1200" cap="none" spc="0" normalizeH="0" baseline="0" noProof="0" dirty="0">
                <a:ln>
                  <a:noFill/>
                </a:ln>
                <a:solidFill>
                  <a:prstClr val="black"/>
                </a:solidFill>
                <a:effectLst/>
                <a:uLnTx/>
                <a:uFillTx/>
                <a:latin typeface="Arial MT"/>
                <a:ea typeface="+mn-ea"/>
                <a:cs typeface="Arial MT"/>
              </a:rPr>
              <a:t>Les</a:t>
            </a:r>
            <a:r>
              <a:rPr kumimoji="0" sz="2000" b="0" i="0" u="none" strike="noStrike" kern="1200" cap="none" spc="-40" normalizeH="0" baseline="0" noProof="0" dirty="0">
                <a:ln>
                  <a:noFill/>
                </a:ln>
                <a:solidFill>
                  <a:prstClr val="black"/>
                </a:solidFill>
                <a:effectLst/>
                <a:uLnTx/>
                <a:uFillTx/>
                <a:latin typeface="Arial MT"/>
                <a:ea typeface="+mn-ea"/>
                <a:cs typeface="Arial MT"/>
              </a:rPr>
              <a:t> </a:t>
            </a:r>
            <a:r>
              <a:rPr kumimoji="0" sz="2000" b="0" i="0" u="none" strike="noStrike" kern="1200" cap="none" spc="-5" normalizeH="0" baseline="0" noProof="0" dirty="0">
                <a:ln>
                  <a:noFill/>
                </a:ln>
                <a:solidFill>
                  <a:prstClr val="black"/>
                </a:solidFill>
                <a:effectLst/>
                <a:uLnTx/>
                <a:uFillTx/>
                <a:latin typeface="Arial MT"/>
                <a:ea typeface="+mn-ea"/>
                <a:cs typeface="Arial MT"/>
              </a:rPr>
              <a:t>référentiels</a:t>
            </a:r>
            <a:endParaRPr kumimoji="0" sz="2000" b="0" i="0" u="none" strike="noStrike" kern="1200" cap="none" spc="0" normalizeH="0" baseline="0" noProof="0">
              <a:ln>
                <a:noFill/>
              </a:ln>
              <a:solidFill>
                <a:prstClr val="black"/>
              </a:solidFill>
              <a:effectLst/>
              <a:uLnTx/>
              <a:uFillTx/>
              <a:latin typeface="Arial MT"/>
              <a:ea typeface="+mn-ea"/>
              <a:cs typeface="Arial MT"/>
            </a:endParaRPr>
          </a:p>
          <a:p>
            <a:pPr marL="469265" marR="0" lvl="0" indent="-457200" algn="l" defTabSz="914400" rtl="0" eaLnBrk="1" fontAlgn="auto" latinLnBrk="0" hangingPunct="1">
              <a:lnSpc>
                <a:spcPct val="100000"/>
              </a:lnSpc>
              <a:spcBef>
                <a:spcPts val="1080"/>
              </a:spcBef>
              <a:spcAft>
                <a:spcPts val="0"/>
              </a:spcAft>
              <a:buClrTx/>
              <a:buSzTx/>
              <a:buFontTx/>
              <a:buAutoNum type="arabicPeriod"/>
              <a:tabLst>
                <a:tab pos="469265" algn="l"/>
                <a:tab pos="469900" algn="l"/>
              </a:tabLst>
              <a:defRPr/>
            </a:pPr>
            <a:r>
              <a:rPr kumimoji="0" sz="2000" b="0" i="0" u="none" strike="noStrike" kern="1200" cap="none" spc="0" normalizeH="0" baseline="0" noProof="0" dirty="0">
                <a:ln>
                  <a:noFill/>
                </a:ln>
                <a:solidFill>
                  <a:prstClr val="black"/>
                </a:solidFill>
                <a:effectLst/>
                <a:uLnTx/>
                <a:uFillTx/>
                <a:latin typeface="Arial MT"/>
                <a:ea typeface="+mn-ea"/>
                <a:cs typeface="Arial MT"/>
              </a:rPr>
              <a:t>La</a:t>
            </a:r>
            <a:r>
              <a:rPr kumimoji="0" sz="2000" b="0" i="0" u="none" strike="noStrike" kern="1200" cap="none" spc="-15" normalizeH="0" baseline="0" noProof="0" dirty="0">
                <a:ln>
                  <a:noFill/>
                </a:ln>
                <a:solidFill>
                  <a:prstClr val="black"/>
                </a:solidFill>
                <a:effectLst/>
                <a:uLnTx/>
                <a:uFillTx/>
                <a:latin typeface="Arial MT"/>
                <a:ea typeface="+mn-ea"/>
                <a:cs typeface="Arial MT"/>
              </a:rPr>
              <a:t> </a:t>
            </a:r>
            <a:r>
              <a:rPr kumimoji="0" sz="2000" b="0" i="0" u="none" strike="noStrike" kern="1200" cap="none" spc="0" normalizeH="0" baseline="0" noProof="0" dirty="0">
                <a:ln>
                  <a:noFill/>
                </a:ln>
                <a:solidFill>
                  <a:prstClr val="black"/>
                </a:solidFill>
                <a:effectLst/>
                <a:uLnTx/>
                <a:uFillTx/>
                <a:latin typeface="Arial MT"/>
                <a:ea typeface="+mn-ea"/>
                <a:cs typeface="Arial MT"/>
              </a:rPr>
              <a:t>Réunion</a:t>
            </a:r>
            <a:r>
              <a:rPr kumimoji="0" sz="2000" b="0" i="0" u="none" strike="noStrike" kern="1200" cap="none" spc="-15" normalizeH="0" baseline="0" noProof="0" dirty="0">
                <a:ln>
                  <a:noFill/>
                </a:ln>
                <a:solidFill>
                  <a:prstClr val="black"/>
                </a:solidFill>
                <a:effectLst/>
                <a:uLnTx/>
                <a:uFillTx/>
                <a:latin typeface="Arial MT"/>
                <a:ea typeface="+mn-ea"/>
                <a:cs typeface="Arial MT"/>
              </a:rPr>
              <a:t> </a:t>
            </a:r>
            <a:r>
              <a:rPr kumimoji="0" sz="2000" b="0" i="0" u="none" strike="noStrike" kern="1200" cap="none" spc="0" normalizeH="0" baseline="0" noProof="0" dirty="0">
                <a:ln>
                  <a:noFill/>
                </a:ln>
                <a:solidFill>
                  <a:prstClr val="black"/>
                </a:solidFill>
                <a:effectLst/>
                <a:uLnTx/>
                <a:uFillTx/>
                <a:latin typeface="Arial MT"/>
                <a:ea typeface="+mn-ea"/>
                <a:cs typeface="Arial MT"/>
              </a:rPr>
              <a:t>de</a:t>
            </a:r>
            <a:r>
              <a:rPr kumimoji="0" sz="2000" b="0" i="0" u="none" strike="noStrike" kern="1200" cap="none" spc="-10" normalizeH="0" baseline="0" noProof="0" dirty="0">
                <a:ln>
                  <a:noFill/>
                </a:ln>
                <a:solidFill>
                  <a:prstClr val="black"/>
                </a:solidFill>
                <a:effectLst/>
                <a:uLnTx/>
                <a:uFillTx/>
                <a:latin typeface="Arial MT"/>
                <a:ea typeface="+mn-ea"/>
                <a:cs typeface="Arial MT"/>
              </a:rPr>
              <a:t> </a:t>
            </a:r>
            <a:r>
              <a:rPr kumimoji="0" sz="2000" b="0" i="0" u="none" strike="noStrike" kern="1200" cap="none" spc="0" normalizeH="0" baseline="0" noProof="0" dirty="0">
                <a:ln>
                  <a:noFill/>
                </a:ln>
                <a:solidFill>
                  <a:prstClr val="black"/>
                </a:solidFill>
                <a:effectLst/>
                <a:uLnTx/>
                <a:uFillTx/>
                <a:latin typeface="Arial MT"/>
                <a:ea typeface="+mn-ea"/>
                <a:cs typeface="Arial MT"/>
              </a:rPr>
              <a:t>Concertation</a:t>
            </a:r>
            <a:r>
              <a:rPr kumimoji="0" sz="2000" b="0" i="0" u="none" strike="noStrike" kern="1200" cap="none" spc="-40" normalizeH="0" baseline="0" noProof="0" dirty="0">
                <a:ln>
                  <a:noFill/>
                </a:ln>
                <a:solidFill>
                  <a:prstClr val="black"/>
                </a:solidFill>
                <a:effectLst/>
                <a:uLnTx/>
                <a:uFillTx/>
                <a:latin typeface="Arial MT"/>
                <a:ea typeface="+mn-ea"/>
                <a:cs typeface="Arial MT"/>
              </a:rPr>
              <a:t> </a:t>
            </a:r>
            <a:r>
              <a:rPr kumimoji="0" sz="2000" b="0" i="0" u="none" strike="noStrike" kern="1200" cap="none" spc="-5" normalizeH="0" baseline="0" noProof="0" dirty="0">
                <a:ln>
                  <a:noFill/>
                </a:ln>
                <a:solidFill>
                  <a:prstClr val="black"/>
                </a:solidFill>
                <a:effectLst/>
                <a:uLnTx/>
                <a:uFillTx/>
                <a:latin typeface="Arial MT"/>
                <a:ea typeface="+mn-ea"/>
                <a:cs typeface="Arial MT"/>
              </a:rPr>
              <a:t>Pluridisciplinaire</a:t>
            </a:r>
            <a:endParaRPr kumimoji="0" sz="2000" b="0" i="0" u="none" strike="noStrike" kern="1200" cap="none" spc="0" normalizeH="0" baseline="0" noProof="0">
              <a:ln>
                <a:noFill/>
              </a:ln>
              <a:solidFill>
                <a:prstClr val="black"/>
              </a:solidFill>
              <a:effectLst/>
              <a:uLnTx/>
              <a:uFillTx/>
              <a:latin typeface="Arial MT"/>
              <a:ea typeface="+mn-ea"/>
              <a:cs typeface="Arial MT"/>
            </a:endParaRPr>
          </a:p>
          <a:p>
            <a:pPr marL="469265" marR="0" lvl="0" indent="-457200" algn="l" defTabSz="914400" rtl="0" eaLnBrk="1" fontAlgn="auto" latinLnBrk="0" hangingPunct="1">
              <a:lnSpc>
                <a:spcPct val="100000"/>
              </a:lnSpc>
              <a:spcBef>
                <a:spcPts val="1080"/>
              </a:spcBef>
              <a:spcAft>
                <a:spcPts val="0"/>
              </a:spcAft>
              <a:buClrTx/>
              <a:buSzTx/>
              <a:buFontTx/>
              <a:buAutoNum type="arabicPeriod"/>
              <a:tabLst>
                <a:tab pos="469265" algn="l"/>
                <a:tab pos="469900" algn="l"/>
              </a:tabLst>
              <a:defRPr/>
            </a:pPr>
            <a:r>
              <a:rPr kumimoji="0" sz="2000" b="0" i="0" u="none" strike="noStrike" kern="1200" cap="none" spc="-10" normalizeH="0" baseline="0" noProof="0" dirty="0">
                <a:ln>
                  <a:noFill/>
                </a:ln>
                <a:solidFill>
                  <a:prstClr val="black"/>
                </a:solidFill>
                <a:effectLst/>
                <a:uLnTx/>
                <a:uFillTx/>
                <a:latin typeface="Arial MT"/>
                <a:ea typeface="+mn-ea"/>
                <a:cs typeface="Arial MT"/>
              </a:rPr>
              <a:t>Avantages</a:t>
            </a:r>
            <a:r>
              <a:rPr kumimoji="0" sz="2000" b="0" i="0" u="none" strike="noStrike" kern="1200" cap="none" spc="-15" normalizeH="0" baseline="0" noProof="0" dirty="0">
                <a:ln>
                  <a:noFill/>
                </a:ln>
                <a:solidFill>
                  <a:prstClr val="black"/>
                </a:solidFill>
                <a:effectLst/>
                <a:uLnTx/>
                <a:uFillTx/>
                <a:latin typeface="Arial MT"/>
                <a:ea typeface="+mn-ea"/>
                <a:cs typeface="Arial MT"/>
              </a:rPr>
              <a:t> </a:t>
            </a:r>
            <a:r>
              <a:rPr kumimoji="0" sz="2000" b="0" i="0" u="none" strike="noStrike" kern="1200" cap="none" spc="0" normalizeH="0" baseline="0" noProof="0" dirty="0">
                <a:ln>
                  <a:noFill/>
                </a:ln>
                <a:solidFill>
                  <a:prstClr val="black"/>
                </a:solidFill>
                <a:effectLst/>
                <a:uLnTx/>
                <a:uFillTx/>
                <a:latin typeface="Arial MT"/>
                <a:ea typeface="+mn-ea"/>
                <a:cs typeface="Arial MT"/>
              </a:rPr>
              <a:t>de</a:t>
            </a:r>
            <a:r>
              <a:rPr kumimoji="0" sz="2000" b="0" i="0" u="none" strike="noStrike" kern="1200" cap="none" spc="5" normalizeH="0" baseline="0" noProof="0" dirty="0">
                <a:ln>
                  <a:noFill/>
                </a:ln>
                <a:solidFill>
                  <a:prstClr val="black"/>
                </a:solidFill>
                <a:effectLst/>
                <a:uLnTx/>
                <a:uFillTx/>
                <a:latin typeface="Arial MT"/>
                <a:ea typeface="+mn-ea"/>
                <a:cs typeface="Arial MT"/>
              </a:rPr>
              <a:t> </a:t>
            </a:r>
            <a:r>
              <a:rPr kumimoji="0" sz="2000" b="0" i="0" u="none" strike="noStrike" kern="1200" cap="none" spc="-5" normalizeH="0" baseline="0" noProof="0" dirty="0">
                <a:ln>
                  <a:noFill/>
                </a:ln>
                <a:solidFill>
                  <a:prstClr val="black"/>
                </a:solidFill>
                <a:effectLst/>
                <a:uLnTx/>
                <a:uFillTx/>
                <a:latin typeface="Arial MT"/>
                <a:ea typeface="+mn-ea"/>
                <a:cs typeface="Arial MT"/>
              </a:rPr>
              <a:t>la</a:t>
            </a:r>
            <a:r>
              <a:rPr kumimoji="0" sz="2000" b="0" i="0" u="none" strike="noStrike" kern="1200" cap="none" spc="5" normalizeH="0" baseline="0" noProof="0" dirty="0">
                <a:ln>
                  <a:noFill/>
                </a:ln>
                <a:solidFill>
                  <a:prstClr val="black"/>
                </a:solidFill>
                <a:effectLst/>
                <a:uLnTx/>
                <a:uFillTx/>
                <a:latin typeface="Arial MT"/>
                <a:ea typeface="+mn-ea"/>
                <a:cs typeface="Arial MT"/>
              </a:rPr>
              <a:t> </a:t>
            </a:r>
            <a:r>
              <a:rPr kumimoji="0" sz="2000" b="0" i="0" u="none" strike="noStrike" kern="1200" cap="none" spc="-5" normalizeH="0" baseline="0" noProof="0" dirty="0">
                <a:ln>
                  <a:noFill/>
                </a:ln>
                <a:solidFill>
                  <a:prstClr val="black"/>
                </a:solidFill>
                <a:effectLst/>
                <a:uLnTx/>
                <a:uFillTx/>
                <a:latin typeface="Arial MT"/>
                <a:ea typeface="+mn-ea"/>
                <a:cs typeface="Arial MT"/>
              </a:rPr>
              <a:t>pluridisciplinarité</a:t>
            </a:r>
            <a:endParaRPr kumimoji="0" sz="2000" b="0" i="0" u="none" strike="noStrike" kern="1200" cap="none" spc="0" normalizeH="0" baseline="0" noProof="0">
              <a:ln>
                <a:noFill/>
              </a:ln>
              <a:solidFill>
                <a:prstClr val="black"/>
              </a:solidFill>
              <a:effectLst/>
              <a:uLnTx/>
              <a:uFillTx/>
              <a:latin typeface="Arial MT"/>
              <a:ea typeface="+mn-ea"/>
              <a:cs typeface="Arial MT"/>
            </a:endParaRPr>
          </a:p>
        </p:txBody>
      </p:sp>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37465" marR="0" lvl="0" indent="0" algn="l" defTabSz="914400" rtl="0" eaLnBrk="1" fontAlgn="auto" latinLnBrk="0" hangingPunct="1">
              <a:lnSpc>
                <a:spcPts val="1390"/>
              </a:lnSpc>
              <a:spcBef>
                <a:spcPts val="0"/>
              </a:spcBef>
              <a:spcAft>
                <a:spcPts val="0"/>
              </a:spcAft>
              <a:buClrTx/>
              <a:buSzTx/>
              <a:buFontTx/>
              <a:buNone/>
              <a:tabLst/>
              <a:defRPr/>
            </a:pPr>
            <a:fld id="{81D60167-4931-47E6-BA6A-407CBD079E47}" type="slidenum">
              <a:rPr kumimoji="0" sz="1200" b="0" i="0" u="none" strike="noStrike" kern="1200" cap="none" spc="0" normalizeH="0" baseline="0" noProof="0" dirty="0">
                <a:ln>
                  <a:noFill/>
                </a:ln>
                <a:solidFill>
                  <a:srgbClr val="8A8A8A"/>
                </a:solidFill>
                <a:effectLst/>
                <a:uLnTx/>
                <a:uFillTx/>
                <a:latin typeface="Calibri"/>
                <a:ea typeface="+mn-ea"/>
                <a:cs typeface="Calibri"/>
              </a:rPr>
              <a:pPr marL="37465" marR="0" lvl="0" indent="0" algn="l" defTabSz="914400" rtl="0" eaLnBrk="1" fontAlgn="auto" latinLnBrk="0" hangingPunct="1">
                <a:lnSpc>
                  <a:spcPts val="1390"/>
                </a:lnSpc>
                <a:spcBef>
                  <a:spcPts val="0"/>
                </a:spcBef>
                <a:spcAft>
                  <a:spcPts val="0"/>
                </a:spcAft>
                <a:buClrTx/>
                <a:buSzTx/>
                <a:buFontTx/>
                <a:buNone/>
                <a:tabLst/>
                <a:defRPr/>
              </a:pPr>
              <a:t>37</a:t>
            </a:fld>
            <a:endParaRPr kumimoji="0" sz="1200" b="0" i="0" u="none" strike="noStrike" kern="1200" cap="none" spc="0" normalizeH="0" baseline="0" noProof="0" dirty="0">
              <a:ln>
                <a:noFill/>
              </a:ln>
              <a:solidFill>
                <a:srgbClr val="8A8A8A"/>
              </a:solidFill>
              <a:effectLst/>
              <a:uLnTx/>
              <a:uFillTx/>
              <a:latin typeface="Calibri"/>
              <a:ea typeface="+mn-ea"/>
              <a:cs typeface="Calibri"/>
            </a:endParaRPr>
          </a:p>
        </p:txBody>
      </p:sp>
    </p:spTree>
    <p:extLst>
      <p:ext uri="{BB962C8B-B14F-4D97-AF65-F5344CB8AC3E}">
        <p14:creationId xmlns:p14="http://schemas.microsoft.com/office/powerpoint/2010/main" val="13221138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37792" y="304863"/>
            <a:ext cx="6865620" cy="452120"/>
          </a:xfrm>
          <a:prstGeom prst="rect">
            <a:avLst/>
          </a:prstGeom>
        </p:spPr>
        <p:txBody>
          <a:bodyPr vert="horz" wrap="square" lIns="0" tIns="12065" rIns="0" bIns="0" rtlCol="0">
            <a:spAutoFit/>
          </a:bodyPr>
          <a:lstStyle/>
          <a:p>
            <a:pPr marL="12700">
              <a:lnSpc>
                <a:spcPct val="100000"/>
              </a:lnSpc>
              <a:spcBef>
                <a:spcPts val="95"/>
              </a:spcBef>
            </a:pPr>
            <a:r>
              <a:rPr sz="2800" spc="-5" dirty="0"/>
              <a:t>1-</a:t>
            </a:r>
            <a:r>
              <a:rPr sz="2800" spc="30" dirty="0"/>
              <a:t> </a:t>
            </a:r>
            <a:r>
              <a:rPr sz="2800" spc="-10" dirty="0"/>
              <a:t>Prise</a:t>
            </a:r>
            <a:r>
              <a:rPr sz="2800" spc="20" dirty="0"/>
              <a:t> </a:t>
            </a:r>
            <a:r>
              <a:rPr sz="2800" spc="-10" dirty="0"/>
              <a:t>en</a:t>
            </a:r>
            <a:r>
              <a:rPr sz="2800" spc="5" dirty="0"/>
              <a:t> </a:t>
            </a:r>
            <a:r>
              <a:rPr sz="2800" spc="-10" dirty="0"/>
              <a:t>charge</a:t>
            </a:r>
            <a:r>
              <a:rPr sz="2800" spc="20" dirty="0"/>
              <a:t> </a:t>
            </a:r>
            <a:r>
              <a:rPr sz="2800" spc="-5" dirty="0"/>
              <a:t>d’un</a:t>
            </a:r>
            <a:r>
              <a:rPr sz="2800" spc="5" dirty="0"/>
              <a:t> </a:t>
            </a:r>
            <a:r>
              <a:rPr sz="2800" spc="-10" dirty="0"/>
              <a:t>cancer</a:t>
            </a:r>
            <a:r>
              <a:rPr sz="2800" spc="20" dirty="0"/>
              <a:t> </a:t>
            </a:r>
            <a:r>
              <a:rPr sz="2800" spc="-10" dirty="0"/>
              <a:t>localisé</a:t>
            </a:r>
            <a:endParaRPr sz="2800"/>
          </a:p>
        </p:txBody>
      </p:sp>
      <p:sp>
        <p:nvSpPr>
          <p:cNvPr id="3" name="object 3"/>
          <p:cNvSpPr txBox="1"/>
          <p:nvPr/>
        </p:nvSpPr>
        <p:spPr>
          <a:xfrm>
            <a:off x="535940" y="1062227"/>
            <a:ext cx="4245610" cy="915669"/>
          </a:xfrm>
          <a:prstGeom prst="rect">
            <a:avLst/>
          </a:prstGeom>
        </p:spPr>
        <p:txBody>
          <a:bodyPr vert="horz" wrap="square" lIns="0" tIns="92075" rIns="0" bIns="0" rtlCol="0">
            <a:spAutoFit/>
          </a:bodyPr>
          <a:lstStyle/>
          <a:p>
            <a:pPr marL="469900" marR="0" lvl="0" indent="-457200" algn="l" defTabSz="914400" rtl="0" eaLnBrk="1" fontAlgn="auto" latinLnBrk="0" hangingPunct="1">
              <a:lnSpc>
                <a:spcPct val="100000"/>
              </a:lnSpc>
              <a:spcBef>
                <a:spcPts val="725"/>
              </a:spcBef>
              <a:spcAft>
                <a:spcPts val="0"/>
              </a:spcAft>
              <a:buClrTx/>
              <a:buSzTx/>
              <a:buFontTx/>
              <a:buAutoNum type="arabicPeriod"/>
              <a:tabLst>
                <a:tab pos="469265" algn="l"/>
                <a:tab pos="469900" algn="l"/>
              </a:tabLst>
              <a:defRPr/>
            </a:pPr>
            <a:r>
              <a:rPr kumimoji="0" sz="2400" b="0" i="0" u="none" strike="noStrike" kern="1200" cap="none" spc="-10" normalizeH="0" baseline="0" noProof="0" dirty="0">
                <a:ln>
                  <a:noFill/>
                </a:ln>
                <a:solidFill>
                  <a:prstClr val="black"/>
                </a:solidFill>
                <a:effectLst/>
                <a:uLnTx/>
                <a:uFillTx/>
                <a:latin typeface="Calibri"/>
                <a:ea typeface="+mn-ea"/>
                <a:cs typeface="Calibri"/>
              </a:rPr>
              <a:t>Diagnostic</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et bilan</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25" normalizeH="0" baseline="0" noProof="0" dirty="0">
                <a:ln>
                  <a:noFill/>
                </a:ln>
                <a:solidFill>
                  <a:prstClr val="black"/>
                </a:solidFill>
                <a:effectLst/>
                <a:uLnTx/>
                <a:uFillTx/>
                <a:latin typeface="Calibri"/>
                <a:ea typeface="+mn-ea"/>
                <a:cs typeface="Calibri"/>
              </a:rPr>
              <a:t>d’extension</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469900" marR="0" lvl="0" indent="-457200" algn="l" defTabSz="914400" rtl="0" eaLnBrk="1" fontAlgn="auto" latinLnBrk="0" hangingPunct="1">
              <a:lnSpc>
                <a:spcPct val="100000"/>
              </a:lnSpc>
              <a:spcBef>
                <a:spcPts val="620"/>
              </a:spcBef>
              <a:spcAft>
                <a:spcPts val="0"/>
              </a:spcAft>
              <a:buClrTx/>
              <a:buSzTx/>
              <a:buFontTx/>
              <a:buAutoNum type="arabicPeriod"/>
              <a:tabLst>
                <a:tab pos="469265" algn="l"/>
                <a:tab pos="469900" algn="l"/>
              </a:tabLst>
              <a:defRPr/>
            </a:pPr>
            <a:r>
              <a:rPr kumimoji="0" sz="2400" b="0" i="0" u="none" strike="noStrike" kern="1200" cap="none" spc="0" normalizeH="0" baseline="0" noProof="0" dirty="0">
                <a:ln>
                  <a:noFill/>
                </a:ln>
                <a:solidFill>
                  <a:prstClr val="black"/>
                </a:solidFill>
                <a:effectLst/>
                <a:uLnTx/>
                <a:uFillTx/>
                <a:latin typeface="Calibri"/>
                <a:ea typeface="+mn-ea"/>
                <a:cs typeface="Calibri"/>
              </a:rPr>
              <a:t>Quels</a:t>
            </a:r>
            <a:r>
              <a:rPr kumimoji="0" sz="2400" b="0" i="0" u="none" strike="noStrike" kern="1200" cap="none" spc="-50"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traitements</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4" name="object 4"/>
          <p:cNvSpPr txBox="1"/>
          <p:nvPr/>
        </p:nvSpPr>
        <p:spPr>
          <a:xfrm>
            <a:off x="993139" y="1953768"/>
            <a:ext cx="3342004" cy="940435"/>
          </a:xfrm>
          <a:prstGeom prst="rect">
            <a:avLst/>
          </a:prstGeom>
        </p:spPr>
        <p:txBody>
          <a:bodyPr vert="horz" wrap="square" lIns="0" tIns="13335" rIns="0" bIns="0" rtlCol="0">
            <a:spAutoFit/>
          </a:bodyPr>
          <a:lstStyle/>
          <a:p>
            <a:pPr marL="469900" marR="0" lvl="0" indent="-457200" algn="l" defTabSz="914400" rtl="0" eaLnBrk="1" fontAlgn="auto" latinLnBrk="0" hangingPunct="1">
              <a:lnSpc>
                <a:spcPct val="100000"/>
              </a:lnSpc>
              <a:spcBef>
                <a:spcPts val="105"/>
              </a:spcBef>
              <a:spcAft>
                <a:spcPts val="0"/>
              </a:spcAft>
              <a:buClrTx/>
              <a:buSzTx/>
              <a:buFontTx/>
              <a:buChar char="-"/>
              <a:tabLst>
                <a:tab pos="469265" algn="l"/>
                <a:tab pos="469900" algn="l"/>
              </a:tabLst>
              <a:defRPr/>
            </a:pPr>
            <a:r>
              <a:rPr kumimoji="0" sz="2000" b="0" i="0" u="none" strike="noStrike" kern="1200" cap="none" spc="-5" normalizeH="0" baseline="0" noProof="0" dirty="0">
                <a:ln>
                  <a:noFill/>
                </a:ln>
                <a:solidFill>
                  <a:prstClr val="black"/>
                </a:solidFill>
                <a:effectLst/>
                <a:uLnTx/>
                <a:uFillTx/>
                <a:latin typeface="Calibri"/>
                <a:ea typeface="+mn-ea"/>
                <a:cs typeface="Calibri"/>
              </a:rPr>
              <a:t>Chirurgie</a:t>
            </a:r>
            <a:r>
              <a:rPr kumimoji="0" sz="2000" b="0" i="0" u="none" strike="noStrike" kern="1200" cap="none" spc="-40"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radicale</a:t>
            </a:r>
            <a:endParaRPr kumimoji="0" sz="2000" b="0" i="0" u="none" strike="noStrike" kern="1200" cap="none" spc="0" normalizeH="0" baseline="0" noProof="0">
              <a:ln>
                <a:noFill/>
              </a:ln>
              <a:solidFill>
                <a:prstClr val="black"/>
              </a:solidFill>
              <a:effectLst/>
              <a:uLnTx/>
              <a:uFillTx/>
              <a:latin typeface="Calibri"/>
              <a:ea typeface="+mn-ea"/>
              <a:cs typeface="Calibri"/>
            </a:endParaRPr>
          </a:p>
          <a:p>
            <a:pPr marL="469900" marR="0" lvl="0" indent="-457200" algn="l" defTabSz="914400" rtl="0" eaLnBrk="1" fontAlgn="auto" latinLnBrk="0" hangingPunct="1">
              <a:lnSpc>
                <a:spcPct val="100000"/>
              </a:lnSpc>
              <a:spcBef>
                <a:spcPts val="0"/>
              </a:spcBef>
              <a:spcAft>
                <a:spcPts val="0"/>
              </a:spcAft>
              <a:buClrTx/>
              <a:buSzTx/>
              <a:buFontTx/>
              <a:buChar char="-"/>
              <a:tabLst>
                <a:tab pos="469265" algn="l"/>
                <a:tab pos="469900" algn="l"/>
              </a:tabLst>
              <a:defRPr/>
            </a:pPr>
            <a:r>
              <a:rPr kumimoji="0" sz="2000" b="0" i="0" u="none" strike="noStrike" kern="1200" cap="none" spc="0" normalizeH="0" baseline="0" noProof="0" dirty="0">
                <a:ln>
                  <a:noFill/>
                </a:ln>
                <a:solidFill>
                  <a:prstClr val="black"/>
                </a:solidFill>
                <a:effectLst/>
                <a:uLnTx/>
                <a:uFillTx/>
                <a:latin typeface="Calibri"/>
                <a:ea typeface="+mn-ea"/>
                <a:cs typeface="Calibri"/>
              </a:rPr>
              <a:t>±</a:t>
            </a:r>
            <a:r>
              <a:rPr kumimoji="0" sz="2000" b="0" i="0" u="none" strike="noStrike" kern="1200" cap="none" spc="-3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Radiothérapie</a:t>
            </a:r>
            <a:endParaRPr kumimoji="0" sz="2000" b="0" i="0" u="none" strike="noStrike" kern="1200" cap="none" spc="0" normalizeH="0" baseline="0" noProof="0">
              <a:ln>
                <a:noFill/>
              </a:ln>
              <a:solidFill>
                <a:prstClr val="black"/>
              </a:solidFill>
              <a:effectLst/>
              <a:uLnTx/>
              <a:uFillTx/>
              <a:latin typeface="Calibri"/>
              <a:ea typeface="+mn-ea"/>
              <a:cs typeface="Calibri"/>
            </a:endParaRPr>
          </a:p>
          <a:p>
            <a:pPr marL="469900" marR="0" lvl="0" indent="-457200" algn="l" defTabSz="914400" rtl="0" eaLnBrk="1" fontAlgn="auto" latinLnBrk="0" hangingPunct="1">
              <a:lnSpc>
                <a:spcPct val="100000"/>
              </a:lnSpc>
              <a:spcBef>
                <a:spcPts val="0"/>
              </a:spcBef>
              <a:spcAft>
                <a:spcPts val="0"/>
              </a:spcAft>
              <a:buClrTx/>
              <a:buSzTx/>
              <a:buFontTx/>
              <a:buChar char="-"/>
              <a:tabLst>
                <a:tab pos="469265" algn="l"/>
                <a:tab pos="469900" algn="l"/>
              </a:tabLst>
              <a:defRPr/>
            </a:pPr>
            <a:r>
              <a:rPr kumimoji="0" sz="2000" b="0" i="0" u="none" strike="noStrike" kern="1200" cap="none" spc="0" normalizeH="0" baseline="0" noProof="0" dirty="0">
                <a:ln>
                  <a:noFill/>
                </a:ln>
                <a:solidFill>
                  <a:prstClr val="black"/>
                </a:solidFill>
                <a:effectLst/>
                <a:uLnTx/>
                <a:uFillTx/>
                <a:latin typeface="Calibri"/>
                <a:ea typeface="+mn-ea"/>
                <a:cs typeface="Calibri"/>
              </a:rPr>
              <a:t>±</a:t>
            </a:r>
            <a:r>
              <a:rPr kumimoji="0" sz="2000" b="0" i="0" u="none" strike="noStrike" kern="1200" cap="none" spc="-2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Chimiothérapie</a:t>
            </a:r>
            <a:r>
              <a:rPr kumimoji="0" sz="2000" b="0" i="0" u="none" strike="noStrike" kern="1200" cap="none" spc="-25"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adjuvante</a:t>
            </a:r>
            <a:endParaRPr kumimoji="0" sz="2000" b="0" i="0" u="none" strike="noStrike" kern="1200" cap="none" spc="0" normalizeH="0" baseline="0" noProof="0">
              <a:ln>
                <a:noFill/>
              </a:ln>
              <a:solidFill>
                <a:prstClr val="black"/>
              </a:solidFill>
              <a:effectLst/>
              <a:uLnTx/>
              <a:uFillTx/>
              <a:latin typeface="Calibri"/>
              <a:ea typeface="+mn-ea"/>
              <a:cs typeface="Calibri"/>
            </a:endParaRPr>
          </a:p>
        </p:txBody>
      </p:sp>
      <p:sp>
        <p:nvSpPr>
          <p:cNvPr id="5" name="object 5"/>
          <p:cNvSpPr txBox="1"/>
          <p:nvPr/>
        </p:nvSpPr>
        <p:spPr>
          <a:xfrm>
            <a:off x="535940" y="2866643"/>
            <a:ext cx="4444365" cy="2250440"/>
          </a:xfrm>
          <a:prstGeom prst="rect">
            <a:avLst/>
          </a:prstGeom>
        </p:spPr>
        <p:txBody>
          <a:bodyPr vert="horz" wrap="square" lIns="0" tIns="92075" rIns="0" bIns="0" rtlCol="0">
            <a:spAutoFit/>
          </a:bodyPr>
          <a:lstStyle/>
          <a:p>
            <a:pPr marL="469900" marR="0" lvl="0" indent="-457200" algn="l" defTabSz="914400" rtl="0" eaLnBrk="1" fontAlgn="auto" latinLnBrk="0" hangingPunct="1">
              <a:lnSpc>
                <a:spcPct val="100000"/>
              </a:lnSpc>
              <a:spcBef>
                <a:spcPts val="725"/>
              </a:spcBef>
              <a:spcAft>
                <a:spcPts val="0"/>
              </a:spcAft>
              <a:buClrTx/>
              <a:buSzTx/>
              <a:buFontTx/>
              <a:buAutoNum type="arabicPeriod" startAt="3"/>
              <a:tabLst>
                <a:tab pos="469265" algn="l"/>
                <a:tab pos="469900" algn="l"/>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Guérison</a:t>
            </a:r>
            <a:r>
              <a:rPr kumimoji="0" sz="2400" b="0" i="0" u="none" strike="noStrike" kern="1200" cap="none" spc="-40"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469900" marR="0" lvl="0" indent="-457200" algn="l" defTabSz="914400" rtl="0" eaLnBrk="1" fontAlgn="auto" latinLnBrk="0" hangingPunct="1">
              <a:lnSpc>
                <a:spcPct val="100000"/>
              </a:lnSpc>
              <a:spcBef>
                <a:spcPts val="620"/>
              </a:spcBef>
              <a:spcAft>
                <a:spcPts val="0"/>
              </a:spcAft>
              <a:buClrTx/>
              <a:buSzTx/>
              <a:buFontTx/>
              <a:buAutoNum type="arabicPeriod" startAt="3"/>
              <a:tabLst>
                <a:tab pos="469265" algn="l"/>
                <a:tab pos="469900" algn="l"/>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Notion</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de</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maladie</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infra</a:t>
            </a:r>
            <a:r>
              <a:rPr kumimoji="0" sz="2400" b="0" i="0" u="none" strike="noStrike" kern="1200" cap="none" spc="-3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clinique</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469900" marR="0" lvl="0" indent="-457200" algn="l" defTabSz="914400" rtl="0" eaLnBrk="1" fontAlgn="auto" latinLnBrk="0" hangingPunct="1">
              <a:lnSpc>
                <a:spcPct val="100000"/>
              </a:lnSpc>
              <a:spcBef>
                <a:spcPts val="625"/>
              </a:spcBef>
              <a:spcAft>
                <a:spcPts val="0"/>
              </a:spcAft>
              <a:buClrTx/>
              <a:buSzTx/>
              <a:buFontTx/>
              <a:buAutoNum type="arabicPeriod" startAt="3"/>
              <a:tabLst>
                <a:tab pos="469265" algn="l"/>
                <a:tab pos="469900" algn="l"/>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Notion</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de</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traitement</a:t>
            </a:r>
            <a:r>
              <a:rPr kumimoji="0" sz="2400" b="0" i="0" u="none" strike="noStrike" kern="1200" cap="none" spc="-4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adjuvant</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469900" marR="0" lvl="0" indent="-457200" algn="l" defTabSz="914400" rtl="0" eaLnBrk="1" fontAlgn="auto" latinLnBrk="0" hangingPunct="1">
              <a:lnSpc>
                <a:spcPct val="100000"/>
              </a:lnSpc>
              <a:spcBef>
                <a:spcPts val="625"/>
              </a:spcBef>
              <a:spcAft>
                <a:spcPts val="0"/>
              </a:spcAft>
              <a:buClrTx/>
              <a:buSzTx/>
              <a:buFontTx/>
              <a:buAutoNum type="arabicPeriod" startAt="3"/>
              <a:tabLst>
                <a:tab pos="469265" algn="l"/>
                <a:tab pos="469900" algn="l"/>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Surveillance</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469900" marR="0" lvl="0" indent="-457200" algn="l" defTabSz="914400" rtl="0" eaLnBrk="1" fontAlgn="auto" latinLnBrk="0" hangingPunct="1">
              <a:lnSpc>
                <a:spcPct val="100000"/>
              </a:lnSpc>
              <a:spcBef>
                <a:spcPts val="625"/>
              </a:spcBef>
              <a:spcAft>
                <a:spcPts val="0"/>
              </a:spcAft>
              <a:buClrTx/>
              <a:buSzTx/>
              <a:buFontTx/>
              <a:buAutoNum type="arabicPeriod" startAt="3"/>
              <a:tabLst>
                <a:tab pos="469265" algn="l"/>
                <a:tab pos="469900" algn="l"/>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Guérison</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a:t>
            </a:r>
            <a:r>
              <a:rPr kumimoji="0" sz="2400" b="0" i="0" u="none" strike="noStrike" kern="1200" cap="none" spc="-10" normalizeH="0" baseline="0" noProof="0" dirty="0">
                <a:ln>
                  <a:noFill/>
                </a:ln>
                <a:solidFill>
                  <a:prstClr val="black"/>
                </a:solidFill>
                <a:effectLst/>
                <a:uLnTx/>
                <a:uFillTx/>
                <a:latin typeface="Calibri"/>
                <a:ea typeface="+mn-ea"/>
                <a:cs typeface="Calibri"/>
              </a:rPr>
              <a:t> Après</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cancer</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pic>
        <p:nvPicPr>
          <p:cNvPr id="6" name="object 6"/>
          <p:cNvPicPr/>
          <p:nvPr/>
        </p:nvPicPr>
        <p:blipFill>
          <a:blip r:embed="rId2" cstate="print"/>
          <a:stretch>
            <a:fillRect/>
          </a:stretch>
        </p:blipFill>
        <p:spPr>
          <a:xfrm>
            <a:off x="8243316" y="152400"/>
            <a:ext cx="565403" cy="569975"/>
          </a:xfrm>
          <a:prstGeom prst="rect">
            <a:avLst/>
          </a:prstGeom>
        </p:spPr>
      </p:pic>
      <p:sp>
        <p:nvSpPr>
          <p:cNvPr id="7" name="object 7"/>
          <p:cNvSpPr txBox="1"/>
          <p:nvPr/>
        </p:nvSpPr>
        <p:spPr>
          <a:xfrm>
            <a:off x="5867400" y="1629155"/>
            <a:ext cx="2882265" cy="2307590"/>
          </a:xfrm>
          <a:prstGeom prst="rect">
            <a:avLst/>
          </a:prstGeom>
          <a:solidFill>
            <a:srgbClr val="C6D9F1"/>
          </a:solidFill>
        </p:spPr>
        <p:txBody>
          <a:bodyPr vert="horz" wrap="square" lIns="0" tIns="38735" rIns="0" bIns="0" rtlCol="0">
            <a:spAutoFit/>
          </a:bodyPr>
          <a:lstStyle/>
          <a:p>
            <a:pPr marL="90805" marR="0" lvl="0" indent="0" algn="l" defTabSz="914400" rtl="0" eaLnBrk="1" fontAlgn="auto" latinLnBrk="0" hangingPunct="1">
              <a:lnSpc>
                <a:spcPct val="100000"/>
              </a:lnSpc>
              <a:spcBef>
                <a:spcPts val="305"/>
              </a:spcBef>
              <a:spcAft>
                <a:spcPts val="0"/>
              </a:spcAft>
              <a:buClrTx/>
              <a:buSzTx/>
              <a:buFontTx/>
              <a:buNone/>
              <a:tabLst/>
              <a:defRPr/>
            </a:pPr>
            <a:r>
              <a:rPr kumimoji="0" sz="1800" b="1" i="0" u="none" strike="noStrike" kern="1200" cap="none" spc="-5" normalizeH="0" baseline="0" noProof="0" dirty="0">
                <a:ln>
                  <a:noFill/>
                </a:ln>
                <a:solidFill>
                  <a:prstClr val="black"/>
                </a:solidFill>
                <a:effectLst/>
                <a:uLnTx/>
                <a:uFillTx/>
                <a:latin typeface="Arial"/>
                <a:ea typeface="+mn-ea"/>
                <a:cs typeface="Arial"/>
              </a:rPr>
              <a:t>Définition</a:t>
            </a:r>
            <a:r>
              <a:rPr kumimoji="0" sz="1800" b="1" i="0" u="none" strike="noStrike" kern="1200" cap="none" spc="-50" normalizeH="0" baseline="0" noProof="0" dirty="0">
                <a:ln>
                  <a:noFill/>
                </a:ln>
                <a:solidFill>
                  <a:prstClr val="black"/>
                </a:solidFill>
                <a:effectLst/>
                <a:uLnTx/>
                <a:uFillTx/>
                <a:latin typeface="Arial"/>
                <a:ea typeface="+mn-ea"/>
                <a:cs typeface="Arial"/>
              </a:rPr>
              <a:t> </a:t>
            </a:r>
            <a:r>
              <a:rPr kumimoji="0" sz="1800" b="1" i="0" u="none" strike="noStrike" kern="1200" cap="none" spc="0" normalizeH="0" baseline="0" noProof="0" dirty="0">
                <a:ln>
                  <a:noFill/>
                </a:ln>
                <a:solidFill>
                  <a:prstClr val="black"/>
                </a:solidFill>
                <a:effectLst/>
                <a:uLnTx/>
                <a:uFillTx/>
                <a:latin typeface="Arial"/>
                <a:ea typeface="+mn-ea"/>
                <a:cs typeface="Arial"/>
              </a:rPr>
              <a:t>:</a:t>
            </a:r>
            <a:endParaRPr kumimoji="0" sz="1800" b="0" i="0" u="none" strike="noStrike" kern="1200" cap="none" spc="0" normalizeH="0" baseline="0" noProof="0">
              <a:ln>
                <a:noFill/>
              </a:ln>
              <a:solidFill>
                <a:prstClr val="black"/>
              </a:solidFill>
              <a:effectLst/>
              <a:uLnTx/>
              <a:uFillTx/>
              <a:latin typeface="Arial"/>
              <a:ea typeface="+mn-ea"/>
              <a:cs typeface="Arial"/>
            </a:endParaRPr>
          </a:p>
          <a:p>
            <a:pPr marL="90805" marR="144780" lvl="0" indent="0" algn="l" defTabSz="914400" rtl="0" eaLnBrk="1" fontAlgn="auto" latinLnBrk="0" hangingPunct="1">
              <a:lnSpc>
                <a:spcPct val="100000"/>
              </a:lnSpc>
              <a:spcBef>
                <a:spcPts val="5"/>
              </a:spcBef>
              <a:spcAft>
                <a:spcPts val="0"/>
              </a:spcAft>
              <a:buClrTx/>
              <a:buSzTx/>
              <a:buFontTx/>
              <a:buNone/>
              <a:tabLst/>
              <a:defRPr/>
            </a:pPr>
            <a:r>
              <a:rPr kumimoji="0" sz="1800" b="1" i="0" u="none" strike="noStrike" kern="1200" cap="none" spc="-10" normalizeH="0" baseline="0" noProof="0" dirty="0">
                <a:ln>
                  <a:noFill/>
                </a:ln>
                <a:solidFill>
                  <a:prstClr val="black"/>
                </a:solidFill>
                <a:effectLst/>
                <a:uLnTx/>
                <a:uFillTx/>
                <a:latin typeface="Arial"/>
                <a:ea typeface="+mn-ea"/>
                <a:cs typeface="Arial"/>
              </a:rPr>
              <a:t>Cancer</a:t>
            </a:r>
            <a:r>
              <a:rPr kumimoji="0" sz="1800" b="1" i="0" u="none" strike="noStrike" kern="1200" cap="none" spc="0" normalizeH="0" baseline="0" noProof="0" dirty="0">
                <a:ln>
                  <a:noFill/>
                </a:ln>
                <a:solidFill>
                  <a:prstClr val="black"/>
                </a:solidFill>
                <a:effectLst/>
                <a:uLnTx/>
                <a:uFillTx/>
                <a:latin typeface="Arial"/>
                <a:ea typeface="+mn-ea"/>
                <a:cs typeface="Arial"/>
              </a:rPr>
              <a:t> </a:t>
            </a:r>
            <a:r>
              <a:rPr kumimoji="0" sz="1800" b="1" i="0" u="none" strike="noStrike" kern="1200" cap="none" spc="-5" normalizeH="0" baseline="0" noProof="0" dirty="0">
                <a:ln>
                  <a:noFill/>
                </a:ln>
                <a:solidFill>
                  <a:prstClr val="black"/>
                </a:solidFill>
                <a:effectLst/>
                <a:uLnTx/>
                <a:uFillTx/>
                <a:latin typeface="Arial"/>
                <a:ea typeface="+mn-ea"/>
                <a:cs typeface="Arial"/>
              </a:rPr>
              <a:t>localisé </a:t>
            </a:r>
            <a:r>
              <a:rPr kumimoji="0" sz="1800" b="0" i="0" u="none" strike="noStrike" kern="1200" cap="none" spc="-10" normalizeH="0" baseline="0" noProof="0" dirty="0">
                <a:ln>
                  <a:noFill/>
                </a:ln>
                <a:solidFill>
                  <a:prstClr val="black"/>
                </a:solidFill>
                <a:effectLst/>
                <a:uLnTx/>
                <a:uFillTx/>
                <a:latin typeface="Arial MT"/>
                <a:ea typeface="+mn-ea"/>
                <a:cs typeface="Arial MT"/>
              </a:rPr>
              <a:t>(ou </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locorégional),</a:t>
            </a:r>
            <a:r>
              <a:rPr kumimoji="0" sz="1800" b="0" i="0" u="none" strike="noStrike" kern="1200" cap="none" spc="4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cancer</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5" normalizeH="0" baseline="0" noProof="0" dirty="0">
                <a:ln>
                  <a:noFill/>
                </a:ln>
                <a:solidFill>
                  <a:prstClr val="black"/>
                </a:solidFill>
                <a:effectLst/>
                <a:uLnTx/>
                <a:uFillTx/>
                <a:latin typeface="Arial MT"/>
                <a:ea typeface="+mn-ea"/>
                <a:cs typeface="Arial MT"/>
              </a:rPr>
              <a:t>pour </a:t>
            </a:r>
            <a:r>
              <a:rPr kumimoji="0" sz="1800" b="0" i="0" u="none" strike="noStrike" kern="1200" cap="none" spc="-484"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lequel</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le</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bilan</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d’extension </a:t>
            </a:r>
            <a:r>
              <a:rPr kumimoji="0" sz="1800" b="0" i="0" u="none" strike="noStrike" kern="1200" cap="none" spc="-484"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ne </a:t>
            </a:r>
            <a:r>
              <a:rPr kumimoji="0" sz="1800" b="0" i="0" u="none" strike="noStrike" kern="1200" cap="none" spc="-5" normalizeH="0" baseline="0" noProof="0" dirty="0">
                <a:ln>
                  <a:noFill/>
                </a:ln>
                <a:solidFill>
                  <a:prstClr val="black"/>
                </a:solidFill>
                <a:effectLst/>
                <a:uLnTx/>
                <a:uFillTx/>
                <a:latin typeface="Arial MT"/>
                <a:ea typeface="+mn-ea"/>
                <a:cs typeface="Arial MT"/>
              </a:rPr>
              <a:t>met</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en</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évidence </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aucune</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atteinte </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métastatique </a:t>
            </a:r>
            <a:r>
              <a:rPr kumimoji="0" sz="1800" b="0" i="0" u="none" strike="noStrike" kern="1200" cap="none" spc="-10" normalizeH="0" baseline="0" noProof="0" dirty="0">
                <a:ln>
                  <a:noFill/>
                </a:ln>
                <a:solidFill>
                  <a:prstClr val="black"/>
                </a:solidFill>
                <a:effectLst/>
                <a:uLnTx/>
                <a:uFillTx/>
                <a:latin typeface="Arial MT"/>
                <a:ea typeface="+mn-ea"/>
                <a:cs typeface="Arial MT"/>
              </a:rPr>
              <a:t>au moment </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du diagnostic</a:t>
            </a:r>
            <a:endParaRPr kumimoji="0" sz="1800" b="0" i="0" u="none" strike="noStrike" kern="1200" cap="none" spc="0" normalizeH="0" baseline="0" noProof="0">
              <a:ln>
                <a:noFill/>
              </a:ln>
              <a:solidFill>
                <a:prstClr val="black"/>
              </a:solidFill>
              <a:effectLst/>
              <a:uLnTx/>
              <a:uFillTx/>
              <a:latin typeface="Arial MT"/>
              <a:ea typeface="+mn-ea"/>
              <a:cs typeface="Arial MT"/>
            </a:endParaRPr>
          </a:p>
        </p:txBody>
      </p:sp>
      <p:sp>
        <p:nvSpPr>
          <p:cNvPr id="8" name="object 8"/>
          <p:cNvSpPr txBox="1"/>
          <p:nvPr/>
        </p:nvSpPr>
        <p:spPr>
          <a:xfrm>
            <a:off x="1620011" y="5300471"/>
            <a:ext cx="7374890" cy="1147750"/>
          </a:xfrm>
          <a:prstGeom prst="rect">
            <a:avLst/>
          </a:prstGeom>
          <a:solidFill>
            <a:srgbClr val="FFFF00"/>
          </a:solidFill>
        </p:spPr>
        <p:txBody>
          <a:bodyPr vert="horz" wrap="square" lIns="0" tIns="39370" rIns="0" bIns="0" rtlCol="0">
            <a:spAutoFit/>
          </a:bodyPr>
          <a:lstStyle/>
          <a:p>
            <a:pPr marL="90170" marR="0" lvl="0" indent="0" algn="l" defTabSz="914400" rtl="0" eaLnBrk="1" fontAlgn="auto" latinLnBrk="0" hangingPunct="1">
              <a:lnSpc>
                <a:spcPct val="100000"/>
              </a:lnSpc>
              <a:spcBef>
                <a:spcPts val="310"/>
              </a:spcBef>
              <a:spcAft>
                <a:spcPts val="0"/>
              </a:spcAft>
              <a:buClrTx/>
              <a:buSzTx/>
              <a:buFontTx/>
              <a:buNone/>
              <a:tabLst/>
              <a:defRPr/>
            </a:pPr>
            <a:r>
              <a:rPr kumimoji="0" sz="1800" b="1" i="0" u="none" strike="noStrike" kern="1200" cap="none" spc="-5" normalizeH="0" baseline="0" noProof="0" dirty="0">
                <a:ln>
                  <a:noFill/>
                </a:ln>
                <a:solidFill>
                  <a:prstClr val="black"/>
                </a:solidFill>
                <a:effectLst/>
                <a:uLnTx/>
                <a:uFillTx/>
                <a:latin typeface="Arial"/>
                <a:ea typeface="+mn-ea"/>
                <a:cs typeface="Arial"/>
              </a:rPr>
              <a:t>Questions</a:t>
            </a:r>
            <a:r>
              <a:rPr kumimoji="0" sz="1800" b="1" i="0" u="none" strike="noStrike" kern="1200" cap="none" spc="-50" normalizeH="0" baseline="0" noProof="0" dirty="0">
                <a:ln>
                  <a:noFill/>
                </a:ln>
                <a:solidFill>
                  <a:prstClr val="black"/>
                </a:solidFill>
                <a:effectLst/>
                <a:uLnTx/>
                <a:uFillTx/>
                <a:latin typeface="Arial"/>
                <a:ea typeface="+mn-ea"/>
                <a:cs typeface="Arial"/>
              </a:rPr>
              <a:t> </a:t>
            </a:r>
            <a:r>
              <a:rPr kumimoji="0" sz="1800" b="1" i="0" u="none" strike="noStrike" kern="1200" cap="none" spc="0" normalizeH="0" baseline="0" noProof="0" dirty="0">
                <a:ln>
                  <a:noFill/>
                </a:ln>
                <a:solidFill>
                  <a:prstClr val="black"/>
                </a:solidFill>
                <a:effectLst/>
                <a:uLnTx/>
                <a:uFillTx/>
                <a:latin typeface="Arial"/>
                <a:ea typeface="+mn-ea"/>
                <a:cs typeface="Arial"/>
              </a:rPr>
              <a:t>:</a:t>
            </a:r>
            <a:endParaRPr kumimoji="0" sz="1800" b="0" i="0" u="none" strike="noStrike" kern="1200" cap="none" spc="0" normalizeH="0" baseline="0" noProof="0" dirty="0">
              <a:ln>
                <a:noFill/>
              </a:ln>
              <a:solidFill>
                <a:prstClr val="black"/>
              </a:solidFill>
              <a:effectLst/>
              <a:uLnTx/>
              <a:uFillTx/>
              <a:latin typeface="Arial"/>
              <a:ea typeface="+mn-ea"/>
              <a:cs typeface="Arial"/>
            </a:endParaRPr>
          </a:p>
          <a:p>
            <a:pPr marL="377190" marR="0" lvl="0" indent="-287020" algn="l" defTabSz="914400" rtl="0" eaLnBrk="1" fontAlgn="auto" latinLnBrk="0" hangingPunct="1">
              <a:lnSpc>
                <a:spcPct val="100000"/>
              </a:lnSpc>
              <a:spcBef>
                <a:spcPts val="0"/>
              </a:spcBef>
              <a:spcAft>
                <a:spcPts val="0"/>
              </a:spcAft>
              <a:buClrTx/>
              <a:buSzTx/>
              <a:buFont typeface="Arial MT"/>
              <a:buChar char="-"/>
              <a:tabLst>
                <a:tab pos="376555" algn="l"/>
                <a:tab pos="377190" algn="l"/>
              </a:tabLst>
              <a:defRPr/>
            </a:pPr>
            <a:r>
              <a:rPr kumimoji="0" sz="1800" b="1" i="0" u="none" strike="noStrike" kern="1200" cap="none" spc="0" normalizeH="0" baseline="0" noProof="0" dirty="0">
                <a:ln>
                  <a:noFill/>
                </a:ln>
                <a:solidFill>
                  <a:prstClr val="black"/>
                </a:solidFill>
                <a:effectLst/>
                <a:uLnTx/>
                <a:uFillTx/>
                <a:latin typeface="Arial"/>
                <a:ea typeface="+mn-ea"/>
                <a:cs typeface="Arial"/>
              </a:rPr>
              <a:t>La</a:t>
            </a:r>
            <a:r>
              <a:rPr kumimoji="0" sz="1800" b="1" i="0" u="none" strike="noStrike" kern="1200" cap="none" spc="-40" normalizeH="0" baseline="0" noProof="0" dirty="0">
                <a:ln>
                  <a:noFill/>
                </a:ln>
                <a:solidFill>
                  <a:prstClr val="black"/>
                </a:solidFill>
                <a:effectLst/>
                <a:uLnTx/>
                <a:uFillTx/>
                <a:latin typeface="Arial"/>
                <a:ea typeface="+mn-ea"/>
                <a:cs typeface="Arial"/>
              </a:rPr>
              <a:t> </a:t>
            </a:r>
            <a:r>
              <a:rPr kumimoji="0" sz="1800" b="1" i="0" u="none" strike="noStrike" kern="1200" cap="none" spc="-5" normalizeH="0" baseline="0" noProof="0" dirty="0">
                <a:ln>
                  <a:noFill/>
                </a:ln>
                <a:solidFill>
                  <a:prstClr val="black"/>
                </a:solidFill>
                <a:effectLst/>
                <a:uLnTx/>
                <a:uFillTx/>
                <a:latin typeface="Arial"/>
                <a:ea typeface="+mn-ea"/>
                <a:cs typeface="Arial"/>
              </a:rPr>
              <a:t>guérison</a:t>
            </a:r>
            <a:endParaRPr kumimoji="0" sz="1800" b="0" i="0" u="none" strike="noStrike" kern="1200" cap="none" spc="0" normalizeH="0" baseline="0" noProof="0" dirty="0">
              <a:ln>
                <a:noFill/>
              </a:ln>
              <a:solidFill>
                <a:prstClr val="black"/>
              </a:solidFill>
              <a:effectLst/>
              <a:uLnTx/>
              <a:uFillTx/>
              <a:latin typeface="Arial"/>
              <a:ea typeface="+mn-ea"/>
              <a:cs typeface="Arial"/>
            </a:endParaRPr>
          </a:p>
          <a:p>
            <a:pPr marL="377190" marR="0" lvl="0" indent="-287020" algn="l" defTabSz="914400" rtl="0" eaLnBrk="1" fontAlgn="auto" latinLnBrk="0" hangingPunct="1">
              <a:lnSpc>
                <a:spcPct val="100000"/>
              </a:lnSpc>
              <a:spcBef>
                <a:spcPts val="0"/>
              </a:spcBef>
              <a:spcAft>
                <a:spcPts val="0"/>
              </a:spcAft>
              <a:buClrTx/>
              <a:buSzTx/>
              <a:buFont typeface="Arial MT"/>
              <a:buChar char="-"/>
              <a:tabLst>
                <a:tab pos="376555" algn="l"/>
                <a:tab pos="377190" algn="l"/>
              </a:tabLst>
              <a:defRPr/>
            </a:pPr>
            <a:r>
              <a:rPr kumimoji="0" sz="1800" b="1" i="0" u="none" strike="noStrike" kern="1200" cap="none" spc="0" normalizeH="0" baseline="0" noProof="0" dirty="0">
                <a:ln>
                  <a:noFill/>
                </a:ln>
                <a:solidFill>
                  <a:prstClr val="black"/>
                </a:solidFill>
                <a:effectLst/>
                <a:uLnTx/>
                <a:uFillTx/>
                <a:latin typeface="Arial"/>
                <a:ea typeface="+mn-ea"/>
                <a:cs typeface="Arial"/>
              </a:rPr>
              <a:t>La</a:t>
            </a:r>
            <a:r>
              <a:rPr kumimoji="0" sz="1800" b="1" i="0" u="none" strike="noStrike" kern="1200" cap="none" spc="-10" normalizeH="0" baseline="0" noProof="0" dirty="0">
                <a:ln>
                  <a:noFill/>
                </a:ln>
                <a:solidFill>
                  <a:prstClr val="black"/>
                </a:solidFill>
                <a:effectLst/>
                <a:uLnTx/>
                <a:uFillTx/>
                <a:latin typeface="Arial"/>
                <a:ea typeface="+mn-ea"/>
                <a:cs typeface="Arial"/>
              </a:rPr>
              <a:t> </a:t>
            </a:r>
            <a:r>
              <a:rPr kumimoji="0" sz="1800" b="1" i="0" u="none" strike="noStrike" kern="1200" cap="none" spc="-5" normalizeH="0" baseline="0" noProof="0" dirty="0">
                <a:ln>
                  <a:noFill/>
                </a:ln>
                <a:solidFill>
                  <a:prstClr val="black"/>
                </a:solidFill>
                <a:effectLst/>
                <a:uLnTx/>
                <a:uFillTx/>
                <a:latin typeface="Arial"/>
                <a:ea typeface="+mn-ea"/>
                <a:cs typeface="Arial"/>
              </a:rPr>
              <a:t>qualité</a:t>
            </a:r>
            <a:r>
              <a:rPr kumimoji="0" sz="1800" b="1" i="0" u="none" strike="noStrike" kern="1200" cap="none" spc="-15" normalizeH="0" baseline="0" noProof="0" dirty="0">
                <a:ln>
                  <a:noFill/>
                </a:ln>
                <a:solidFill>
                  <a:prstClr val="black"/>
                </a:solidFill>
                <a:effectLst/>
                <a:uLnTx/>
                <a:uFillTx/>
                <a:latin typeface="Arial"/>
                <a:ea typeface="+mn-ea"/>
                <a:cs typeface="Arial"/>
              </a:rPr>
              <a:t> </a:t>
            </a:r>
            <a:r>
              <a:rPr kumimoji="0" sz="1800" b="1" i="0" u="none" strike="noStrike" kern="1200" cap="none" spc="0" normalizeH="0" baseline="0" noProof="0" dirty="0">
                <a:ln>
                  <a:noFill/>
                </a:ln>
                <a:solidFill>
                  <a:prstClr val="black"/>
                </a:solidFill>
                <a:effectLst/>
                <a:uLnTx/>
                <a:uFillTx/>
                <a:latin typeface="Arial"/>
                <a:ea typeface="+mn-ea"/>
                <a:cs typeface="Arial"/>
              </a:rPr>
              <a:t>de</a:t>
            </a:r>
            <a:r>
              <a:rPr kumimoji="0" sz="1800" b="1" i="0" u="none" strike="noStrike" kern="1200" cap="none" spc="-20" normalizeH="0" baseline="0" noProof="0" dirty="0">
                <a:ln>
                  <a:noFill/>
                </a:ln>
                <a:solidFill>
                  <a:prstClr val="black"/>
                </a:solidFill>
                <a:effectLst/>
                <a:uLnTx/>
                <a:uFillTx/>
                <a:latin typeface="Arial"/>
                <a:ea typeface="+mn-ea"/>
                <a:cs typeface="Arial"/>
              </a:rPr>
              <a:t> vie</a:t>
            </a:r>
            <a:r>
              <a:rPr kumimoji="0" sz="1800" b="1" i="0" u="none" strike="noStrike" kern="1200" cap="none" spc="30" normalizeH="0" baseline="0" noProof="0" dirty="0">
                <a:ln>
                  <a:noFill/>
                </a:ln>
                <a:solidFill>
                  <a:prstClr val="black"/>
                </a:solidFill>
                <a:effectLst/>
                <a:uLnTx/>
                <a:uFillTx/>
                <a:latin typeface="Arial"/>
                <a:ea typeface="+mn-ea"/>
                <a:cs typeface="Arial"/>
              </a:rPr>
              <a:t> </a:t>
            </a:r>
            <a:r>
              <a:rPr kumimoji="0" sz="1800" b="1" i="0" u="none" strike="noStrike" kern="1200" cap="none" spc="-5" normalizeH="0" baseline="0" noProof="0" dirty="0">
                <a:ln>
                  <a:noFill/>
                </a:ln>
                <a:solidFill>
                  <a:prstClr val="black"/>
                </a:solidFill>
                <a:effectLst/>
                <a:uLnTx/>
                <a:uFillTx/>
                <a:latin typeface="Arial"/>
                <a:ea typeface="+mn-ea"/>
                <a:cs typeface="Arial"/>
              </a:rPr>
              <a:t>donnée</a:t>
            </a:r>
            <a:r>
              <a:rPr kumimoji="0" sz="1800" b="1" i="0" u="none" strike="noStrike" kern="1200" cap="none" spc="-15" normalizeH="0" baseline="0" noProof="0" dirty="0">
                <a:ln>
                  <a:noFill/>
                </a:ln>
                <a:solidFill>
                  <a:prstClr val="black"/>
                </a:solidFill>
                <a:effectLst/>
                <a:uLnTx/>
                <a:uFillTx/>
                <a:latin typeface="Arial"/>
                <a:ea typeface="+mn-ea"/>
                <a:cs typeface="Arial"/>
              </a:rPr>
              <a:t> </a:t>
            </a:r>
            <a:r>
              <a:rPr kumimoji="0" sz="1800" b="1" i="0" u="none" strike="noStrike" kern="1200" cap="none" spc="-5" normalizeH="0" baseline="0" noProof="0" dirty="0">
                <a:ln>
                  <a:noFill/>
                </a:ln>
                <a:solidFill>
                  <a:prstClr val="black"/>
                </a:solidFill>
                <a:effectLst/>
                <a:uLnTx/>
                <a:uFillTx/>
                <a:latin typeface="Arial"/>
                <a:ea typeface="+mn-ea"/>
                <a:cs typeface="Arial"/>
              </a:rPr>
              <a:t>par</a:t>
            </a:r>
            <a:r>
              <a:rPr kumimoji="0" sz="1800" b="1" i="0" u="none" strike="noStrike" kern="1200" cap="none" spc="-10" normalizeH="0" baseline="0" noProof="0" dirty="0">
                <a:ln>
                  <a:noFill/>
                </a:ln>
                <a:solidFill>
                  <a:prstClr val="black"/>
                </a:solidFill>
                <a:effectLst/>
                <a:uLnTx/>
                <a:uFillTx/>
                <a:latin typeface="Arial"/>
                <a:ea typeface="+mn-ea"/>
                <a:cs typeface="Arial"/>
              </a:rPr>
              <a:t> </a:t>
            </a:r>
            <a:r>
              <a:rPr kumimoji="0" sz="1800" b="1" i="0" u="none" strike="noStrike" kern="1200" cap="none" spc="-5" normalizeH="0" baseline="0" noProof="0" dirty="0">
                <a:ln>
                  <a:noFill/>
                </a:ln>
                <a:solidFill>
                  <a:prstClr val="black"/>
                </a:solidFill>
                <a:effectLst/>
                <a:uLnTx/>
                <a:uFillTx/>
                <a:latin typeface="Arial"/>
                <a:ea typeface="+mn-ea"/>
                <a:cs typeface="Arial"/>
              </a:rPr>
              <a:t>cette</a:t>
            </a:r>
            <a:r>
              <a:rPr kumimoji="0" sz="1800" b="1" i="0" u="none" strike="noStrike" kern="1200" cap="none" spc="10" normalizeH="0" baseline="0" noProof="0" dirty="0">
                <a:ln>
                  <a:noFill/>
                </a:ln>
                <a:solidFill>
                  <a:prstClr val="black"/>
                </a:solidFill>
                <a:effectLst/>
                <a:uLnTx/>
                <a:uFillTx/>
                <a:latin typeface="Arial"/>
                <a:ea typeface="+mn-ea"/>
                <a:cs typeface="Arial"/>
              </a:rPr>
              <a:t> </a:t>
            </a:r>
            <a:r>
              <a:rPr kumimoji="0" sz="1800" b="1" i="0" u="none" strike="noStrike" kern="1200" cap="none" spc="-5" normalizeH="0" baseline="0" noProof="0" dirty="0">
                <a:ln>
                  <a:noFill/>
                </a:ln>
                <a:solidFill>
                  <a:prstClr val="black"/>
                </a:solidFill>
                <a:effectLst/>
                <a:uLnTx/>
                <a:uFillTx/>
                <a:latin typeface="Arial"/>
                <a:ea typeface="+mn-ea"/>
                <a:cs typeface="Arial"/>
              </a:rPr>
              <a:t>guérison</a:t>
            </a:r>
            <a:endParaRPr kumimoji="0" sz="1800" b="0" i="0" u="none" strike="noStrike" kern="1200" cap="none" spc="0" normalizeH="0" baseline="0" noProof="0" dirty="0">
              <a:ln>
                <a:noFill/>
              </a:ln>
              <a:solidFill>
                <a:prstClr val="black"/>
              </a:solidFill>
              <a:effectLst/>
              <a:uLnTx/>
              <a:uFillTx/>
              <a:latin typeface="Arial"/>
              <a:ea typeface="+mn-ea"/>
              <a:cs typeface="Arial"/>
            </a:endParaRPr>
          </a:p>
          <a:p>
            <a:pPr marL="377190" marR="0" lvl="0" indent="-287020" algn="l" defTabSz="914400" rtl="0" eaLnBrk="1" fontAlgn="auto" latinLnBrk="0" hangingPunct="1">
              <a:lnSpc>
                <a:spcPct val="100000"/>
              </a:lnSpc>
              <a:spcBef>
                <a:spcPts val="0"/>
              </a:spcBef>
              <a:spcAft>
                <a:spcPts val="0"/>
              </a:spcAft>
              <a:buClrTx/>
              <a:buSzTx/>
              <a:buFont typeface="Arial MT"/>
              <a:buChar char="-"/>
              <a:tabLst>
                <a:tab pos="376555" algn="l"/>
                <a:tab pos="377190" algn="l"/>
              </a:tabLst>
              <a:defRPr/>
            </a:pPr>
            <a:r>
              <a:rPr lang="fr-FR" b="1" spc="-5" dirty="0">
                <a:solidFill>
                  <a:prstClr val="black"/>
                </a:solidFill>
                <a:latin typeface="Arial"/>
                <a:cs typeface="Arial"/>
              </a:rPr>
              <a:t>L</a:t>
            </a:r>
            <a:r>
              <a:rPr kumimoji="0" sz="1800" b="1" i="0" u="none" strike="noStrike" kern="1200" cap="none" spc="-5" normalizeH="0" baseline="0" noProof="0" dirty="0" err="1">
                <a:ln>
                  <a:noFill/>
                </a:ln>
                <a:solidFill>
                  <a:prstClr val="black"/>
                </a:solidFill>
                <a:effectLst/>
                <a:uLnTx/>
                <a:uFillTx/>
                <a:latin typeface="Arial"/>
                <a:ea typeface="+mn-ea"/>
                <a:cs typeface="Arial"/>
              </a:rPr>
              <a:t>es</a:t>
            </a:r>
            <a:r>
              <a:rPr kumimoji="0" sz="1800" b="1" i="0" u="none" strike="noStrike" kern="1200" cap="none" spc="-5" normalizeH="0" baseline="0" noProof="0" dirty="0">
                <a:ln>
                  <a:noFill/>
                </a:ln>
                <a:solidFill>
                  <a:prstClr val="black"/>
                </a:solidFill>
                <a:effectLst/>
                <a:uLnTx/>
                <a:uFillTx/>
                <a:latin typeface="Arial"/>
                <a:ea typeface="+mn-ea"/>
                <a:cs typeface="Arial"/>
              </a:rPr>
              <a:t> risques </a:t>
            </a:r>
            <a:r>
              <a:rPr kumimoji="0" sz="1800" b="1" i="0" u="none" strike="noStrike" kern="1200" cap="none" spc="0" normalizeH="0" baseline="0" noProof="0" dirty="0">
                <a:ln>
                  <a:noFill/>
                </a:ln>
                <a:solidFill>
                  <a:prstClr val="black"/>
                </a:solidFill>
                <a:effectLst/>
                <a:uLnTx/>
                <a:uFillTx/>
                <a:latin typeface="Arial"/>
                <a:ea typeface="+mn-ea"/>
                <a:cs typeface="Arial"/>
              </a:rPr>
              <a:t>de</a:t>
            </a:r>
            <a:r>
              <a:rPr kumimoji="0" sz="1800" b="1" i="0" u="none" strike="noStrike" kern="1200" cap="none" spc="-5" normalizeH="0" baseline="0" noProof="0" dirty="0">
                <a:ln>
                  <a:noFill/>
                </a:ln>
                <a:solidFill>
                  <a:prstClr val="black"/>
                </a:solidFill>
                <a:effectLst/>
                <a:uLnTx/>
                <a:uFillTx/>
                <a:latin typeface="Arial"/>
                <a:ea typeface="+mn-ea"/>
                <a:cs typeface="Arial"/>
              </a:rPr>
              <a:t> </a:t>
            </a:r>
            <a:r>
              <a:rPr kumimoji="0" sz="1800" b="1" i="0" u="none" strike="noStrike" kern="1200" cap="none" spc="-10" normalizeH="0" baseline="0" noProof="0" dirty="0">
                <a:ln>
                  <a:noFill/>
                </a:ln>
                <a:solidFill>
                  <a:prstClr val="black"/>
                </a:solidFill>
                <a:effectLst/>
                <a:uLnTx/>
                <a:uFillTx/>
                <a:latin typeface="Arial"/>
                <a:ea typeface="+mn-ea"/>
                <a:cs typeface="Arial"/>
              </a:rPr>
              <a:t>récidives</a:t>
            </a:r>
            <a:r>
              <a:rPr kumimoji="0" sz="1800" b="1" i="0" u="none" strike="noStrike" kern="1200" cap="none" spc="45" normalizeH="0" baseline="0" noProof="0" dirty="0">
                <a:ln>
                  <a:noFill/>
                </a:ln>
                <a:solidFill>
                  <a:prstClr val="black"/>
                </a:solidFill>
                <a:effectLst/>
                <a:uLnTx/>
                <a:uFillTx/>
                <a:latin typeface="Arial"/>
                <a:ea typeface="+mn-ea"/>
                <a:cs typeface="Arial"/>
              </a:rPr>
              <a:t> </a:t>
            </a:r>
            <a:r>
              <a:rPr kumimoji="0" sz="1800" b="1" i="0" u="none" strike="noStrike" kern="1200" cap="none" spc="-10" normalizeH="0" baseline="0" noProof="0" dirty="0">
                <a:ln>
                  <a:noFill/>
                </a:ln>
                <a:solidFill>
                  <a:prstClr val="black"/>
                </a:solidFill>
                <a:effectLst/>
                <a:uLnTx/>
                <a:uFillTx/>
                <a:latin typeface="Arial"/>
                <a:ea typeface="+mn-ea"/>
                <a:cs typeface="Arial"/>
              </a:rPr>
              <a:t>et</a:t>
            </a:r>
            <a:r>
              <a:rPr kumimoji="0" sz="1800" b="1" i="0" u="none" strike="noStrike" kern="1200" cap="none" spc="0" normalizeH="0" baseline="0" noProof="0" dirty="0">
                <a:ln>
                  <a:noFill/>
                </a:ln>
                <a:solidFill>
                  <a:prstClr val="black"/>
                </a:solidFill>
                <a:effectLst/>
                <a:uLnTx/>
                <a:uFillTx/>
                <a:latin typeface="Arial"/>
                <a:ea typeface="+mn-ea"/>
                <a:cs typeface="Arial"/>
              </a:rPr>
              <a:t> </a:t>
            </a:r>
            <a:r>
              <a:rPr kumimoji="0" sz="1800" b="1" i="0" u="none" strike="noStrike" kern="1200" cap="none" spc="-5" normalizeH="0" baseline="0" noProof="0" dirty="0">
                <a:ln>
                  <a:noFill/>
                </a:ln>
                <a:solidFill>
                  <a:prstClr val="black"/>
                </a:solidFill>
                <a:effectLst/>
                <a:uLnTx/>
                <a:uFillTx/>
                <a:latin typeface="Arial"/>
                <a:ea typeface="+mn-ea"/>
                <a:cs typeface="Arial"/>
              </a:rPr>
              <a:t>les modalités</a:t>
            </a:r>
            <a:r>
              <a:rPr kumimoji="0" sz="1800" b="1" i="0" u="none" strike="noStrike" kern="1200" cap="none" spc="-15" normalizeH="0" baseline="0" noProof="0" dirty="0">
                <a:ln>
                  <a:noFill/>
                </a:ln>
                <a:solidFill>
                  <a:prstClr val="black"/>
                </a:solidFill>
                <a:effectLst/>
                <a:uLnTx/>
                <a:uFillTx/>
                <a:latin typeface="Arial"/>
                <a:ea typeface="+mn-ea"/>
                <a:cs typeface="Arial"/>
              </a:rPr>
              <a:t> </a:t>
            </a:r>
            <a:r>
              <a:rPr kumimoji="0" sz="1800" b="1" i="0" u="none" strike="noStrike" kern="1200" cap="none" spc="0" normalizeH="0" baseline="0" noProof="0" dirty="0">
                <a:ln>
                  <a:noFill/>
                </a:ln>
                <a:solidFill>
                  <a:prstClr val="black"/>
                </a:solidFill>
                <a:effectLst/>
                <a:uLnTx/>
                <a:uFillTx/>
                <a:latin typeface="Arial"/>
                <a:ea typeface="+mn-ea"/>
                <a:cs typeface="Arial"/>
              </a:rPr>
              <a:t>de</a:t>
            </a:r>
            <a:r>
              <a:rPr kumimoji="0" sz="1800" b="1" i="0" u="none" strike="noStrike" kern="1200" cap="none" spc="-5" normalizeH="0" baseline="0" noProof="0" dirty="0">
                <a:ln>
                  <a:noFill/>
                </a:ln>
                <a:solidFill>
                  <a:prstClr val="black"/>
                </a:solidFill>
                <a:effectLst/>
                <a:uLnTx/>
                <a:uFillTx/>
                <a:latin typeface="Arial"/>
                <a:ea typeface="+mn-ea"/>
                <a:cs typeface="Arial"/>
              </a:rPr>
              <a:t> </a:t>
            </a:r>
            <a:r>
              <a:rPr kumimoji="0" sz="1800" b="1" i="0" u="none" strike="noStrike" kern="1200" cap="none" spc="-10" normalizeH="0" baseline="0" noProof="0" dirty="0">
                <a:ln>
                  <a:noFill/>
                </a:ln>
                <a:solidFill>
                  <a:prstClr val="black"/>
                </a:solidFill>
                <a:effectLst/>
                <a:uLnTx/>
                <a:uFillTx/>
                <a:latin typeface="Arial"/>
                <a:ea typeface="+mn-ea"/>
                <a:cs typeface="Arial"/>
              </a:rPr>
              <a:t>surveillance</a:t>
            </a:r>
            <a:endParaRPr kumimoji="0" sz="1800" b="0" i="0" u="none" strike="noStrike" kern="1200" cap="none" spc="0" normalizeH="0" baseline="0" noProof="0" dirty="0">
              <a:ln>
                <a:noFill/>
              </a:ln>
              <a:solidFill>
                <a:prstClr val="black"/>
              </a:solidFill>
              <a:effectLst/>
              <a:uLnTx/>
              <a:uFillTx/>
              <a:latin typeface="Arial"/>
              <a:ea typeface="+mn-ea"/>
              <a:cs typeface="Arial"/>
            </a:endParaRPr>
          </a:p>
        </p:txBody>
      </p:sp>
    </p:spTree>
    <p:extLst>
      <p:ext uri="{BB962C8B-B14F-4D97-AF65-F5344CB8AC3E}">
        <p14:creationId xmlns:p14="http://schemas.microsoft.com/office/powerpoint/2010/main" val="29526939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700" rIns="0" bIns="0" rtlCol="0">
            <a:spAutoFit/>
          </a:bodyPr>
          <a:lstStyle/>
          <a:p>
            <a:pPr marL="2279650" marR="5080" indent="-1733550">
              <a:lnSpc>
                <a:spcPct val="100000"/>
              </a:lnSpc>
              <a:spcBef>
                <a:spcPts val="100"/>
              </a:spcBef>
            </a:pPr>
            <a:r>
              <a:rPr dirty="0"/>
              <a:t>2-</a:t>
            </a:r>
            <a:r>
              <a:rPr spc="-25" dirty="0"/>
              <a:t> </a:t>
            </a:r>
            <a:r>
              <a:rPr spc="-5" dirty="0"/>
              <a:t>Prise</a:t>
            </a:r>
            <a:r>
              <a:rPr spc="-20" dirty="0"/>
              <a:t> </a:t>
            </a:r>
            <a:r>
              <a:rPr dirty="0"/>
              <a:t>en</a:t>
            </a:r>
            <a:r>
              <a:rPr spc="-15" dirty="0"/>
              <a:t> </a:t>
            </a:r>
            <a:r>
              <a:rPr dirty="0"/>
              <a:t>charge</a:t>
            </a:r>
            <a:r>
              <a:rPr spc="-45" dirty="0"/>
              <a:t> </a:t>
            </a:r>
            <a:r>
              <a:rPr dirty="0"/>
              <a:t>d’un</a:t>
            </a:r>
            <a:r>
              <a:rPr spc="-15" dirty="0"/>
              <a:t> </a:t>
            </a:r>
            <a:r>
              <a:rPr dirty="0"/>
              <a:t>cancer </a:t>
            </a:r>
            <a:r>
              <a:rPr spc="-919" dirty="0"/>
              <a:t> </a:t>
            </a:r>
            <a:r>
              <a:rPr dirty="0"/>
              <a:t>métastatique</a:t>
            </a:r>
          </a:p>
        </p:txBody>
      </p:sp>
      <p:sp>
        <p:nvSpPr>
          <p:cNvPr id="3" name="object 3"/>
          <p:cNvSpPr txBox="1"/>
          <p:nvPr/>
        </p:nvSpPr>
        <p:spPr>
          <a:xfrm>
            <a:off x="321627" y="1219936"/>
            <a:ext cx="3623310" cy="817880"/>
          </a:xfrm>
          <a:prstGeom prst="rect">
            <a:avLst/>
          </a:prstGeom>
        </p:spPr>
        <p:txBody>
          <a:bodyPr vert="horz" wrap="square" lIns="0" tIns="104140" rIns="0" bIns="0" rtlCol="0">
            <a:spAutoFit/>
          </a:bodyPr>
          <a:lstStyle/>
          <a:p>
            <a:pPr marL="469900" marR="0" lvl="0" indent="-457200" algn="l" defTabSz="914400" rtl="0" eaLnBrk="1" fontAlgn="auto" latinLnBrk="0" hangingPunct="1">
              <a:lnSpc>
                <a:spcPct val="100000"/>
              </a:lnSpc>
              <a:spcBef>
                <a:spcPts val="820"/>
              </a:spcBef>
              <a:spcAft>
                <a:spcPts val="0"/>
              </a:spcAft>
              <a:buClrTx/>
              <a:buSzTx/>
              <a:buFontTx/>
              <a:buAutoNum type="arabicPeriod"/>
              <a:tabLst>
                <a:tab pos="469265" algn="l"/>
                <a:tab pos="469900" algn="l"/>
              </a:tabLst>
              <a:defRPr/>
            </a:pPr>
            <a:r>
              <a:rPr kumimoji="0" sz="2000" b="0" i="0" u="none" strike="noStrike" kern="1200" cap="none" spc="-5" normalizeH="0" baseline="0" noProof="0" dirty="0">
                <a:ln>
                  <a:noFill/>
                </a:ln>
                <a:solidFill>
                  <a:prstClr val="black"/>
                </a:solidFill>
                <a:effectLst/>
                <a:uLnTx/>
                <a:uFillTx/>
                <a:latin typeface="Calibri"/>
                <a:ea typeface="+mn-ea"/>
                <a:cs typeface="Calibri"/>
              </a:rPr>
              <a:t>Diagnostic</a:t>
            </a:r>
            <a:r>
              <a:rPr kumimoji="0" sz="2000" b="0" i="0" u="none" strike="noStrike" kern="1200" cap="none" spc="-20"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et </a:t>
            </a:r>
            <a:r>
              <a:rPr kumimoji="0" sz="2000" b="0" i="0" u="none" strike="noStrike" kern="1200" cap="none" spc="-5" normalizeH="0" baseline="0" noProof="0" dirty="0">
                <a:ln>
                  <a:noFill/>
                </a:ln>
                <a:solidFill>
                  <a:prstClr val="black"/>
                </a:solidFill>
                <a:effectLst/>
                <a:uLnTx/>
                <a:uFillTx/>
                <a:latin typeface="Calibri"/>
                <a:ea typeface="+mn-ea"/>
                <a:cs typeface="Calibri"/>
              </a:rPr>
              <a:t>bilan </a:t>
            </a:r>
            <a:r>
              <a:rPr kumimoji="0" sz="2000" b="0" i="0" u="none" strike="noStrike" kern="1200" cap="none" spc="-20" normalizeH="0" baseline="0" noProof="0" dirty="0">
                <a:ln>
                  <a:noFill/>
                </a:ln>
                <a:solidFill>
                  <a:prstClr val="black"/>
                </a:solidFill>
                <a:effectLst/>
                <a:uLnTx/>
                <a:uFillTx/>
                <a:latin typeface="Calibri"/>
                <a:ea typeface="+mn-ea"/>
                <a:cs typeface="Calibri"/>
              </a:rPr>
              <a:t>d’extension</a:t>
            </a:r>
            <a:endParaRPr kumimoji="0" sz="2000" b="0" i="0" u="none" strike="noStrike" kern="1200" cap="none" spc="0" normalizeH="0" baseline="0" noProof="0">
              <a:ln>
                <a:noFill/>
              </a:ln>
              <a:solidFill>
                <a:prstClr val="black"/>
              </a:solidFill>
              <a:effectLst/>
              <a:uLnTx/>
              <a:uFillTx/>
              <a:latin typeface="Calibri"/>
              <a:ea typeface="+mn-ea"/>
              <a:cs typeface="Calibri"/>
            </a:endParaRPr>
          </a:p>
          <a:p>
            <a:pPr marL="469900" marR="0" lvl="0" indent="-457200" algn="l" defTabSz="914400" rtl="0" eaLnBrk="1" fontAlgn="auto" latinLnBrk="0" hangingPunct="1">
              <a:lnSpc>
                <a:spcPct val="100000"/>
              </a:lnSpc>
              <a:spcBef>
                <a:spcPts val="720"/>
              </a:spcBef>
              <a:spcAft>
                <a:spcPts val="0"/>
              </a:spcAft>
              <a:buClrTx/>
              <a:buSzTx/>
              <a:buFontTx/>
              <a:buAutoNum type="arabicPeriod"/>
              <a:tabLst>
                <a:tab pos="469265" algn="l"/>
                <a:tab pos="469900" algn="l"/>
              </a:tabLst>
              <a:defRPr/>
            </a:pPr>
            <a:r>
              <a:rPr kumimoji="0" sz="2000" b="0" i="0" u="none" strike="noStrike" kern="1200" cap="none" spc="-5" normalizeH="0" baseline="0" noProof="0" dirty="0">
                <a:ln>
                  <a:noFill/>
                </a:ln>
                <a:solidFill>
                  <a:prstClr val="black"/>
                </a:solidFill>
                <a:effectLst/>
                <a:uLnTx/>
                <a:uFillTx/>
                <a:latin typeface="Calibri"/>
                <a:ea typeface="+mn-ea"/>
                <a:cs typeface="Calibri"/>
              </a:rPr>
              <a:t>Quels</a:t>
            </a:r>
            <a:r>
              <a:rPr kumimoji="0" sz="2000" b="0" i="0" u="none" strike="noStrike" kern="1200" cap="none" spc="-20"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traitements</a:t>
            </a:r>
            <a:endParaRPr kumimoji="0" sz="2000" b="0" i="0" u="none" strike="noStrike" kern="1200" cap="none" spc="0" normalizeH="0" baseline="0" noProof="0">
              <a:ln>
                <a:noFill/>
              </a:ln>
              <a:solidFill>
                <a:prstClr val="black"/>
              </a:solidFill>
              <a:effectLst/>
              <a:uLnTx/>
              <a:uFillTx/>
              <a:latin typeface="Calibri"/>
              <a:ea typeface="+mn-ea"/>
              <a:cs typeface="Calibri"/>
            </a:endParaRPr>
          </a:p>
        </p:txBody>
      </p:sp>
      <p:sp>
        <p:nvSpPr>
          <p:cNvPr id="4" name="object 4"/>
          <p:cNvSpPr txBox="1"/>
          <p:nvPr/>
        </p:nvSpPr>
        <p:spPr>
          <a:xfrm>
            <a:off x="778827" y="2013330"/>
            <a:ext cx="4485005" cy="1366520"/>
          </a:xfrm>
          <a:prstGeom prst="rect">
            <a:avLst/>
          </a:prstGeom>
        </p:spPr>
        <p:txBody>
          <a:bodyPr vert="horz" wrap="square" lIns="0" tIns="67310" rIns="0" bIns="0" rtlCol="0">
            <a:spAutoFit/>
          </a:bodyPr>
          <a:lstStyle/>
          <a:p>
            <a:pPr marL="277495" marR="5080" lvl="0" indent="-265430" algn="l" defTabSz="914400" rtl="0" eaLnBrk="1" fontAlgn="auto" latinLnBrk="0" hangingPunct="1">
              <a:lnSpc>
                <a:spcPct val="80000"/>
              </a:lnSpc>
              <a:spcBef>
                <a:spcPts val="530"/>
              </a:spcBef>
              <a:spcAft>
                <a:spcPts val="0"/>
              </a:spcAft>
              <a:buClrTx/>
              <a:buSzTx/>
              <a:buFontTx/>
              <a:buChar char="-"/>
              <a:tabLst>
                <a:tab pos="277495" algn="l"/>
                <a:tab pos="278130" algn="l"/>
              </a:tabLst>
              <a:defRPr/>
            </a:pPr>
            <a:r>
              <a:rPr kumimoji="0" sz="1800" b="0" i="0" u="none" strike="noStrike" kern="1200" cap="none" spc="-5" normalizeH="0" baseline="0" noProof="0" dirty="0">
                <a:ln>
                  <a:noFill/>
                </a:ln>
                <a:solidFill>
                  <a:prstClr val="black"/>
                </a:solidFill>
                <a:effectLst/>
                <a:uLnTx/>
                <a:uFillTx/>
                <a:latin typeface="Calibri"/>
                <a:ea typeface="+mn-ea"/>
                <a:cs typeface="Calibri"/>
              </a:rPr>
              <a:t>Chimiothérapie,</a:t>
            </a:r>
            <a:r>
              <a:rPr kumimoji="0" sz="1800" b="0" i="0" u="none" strike="noStrike" kern="1200" cap="none" spc="5" normalizeH="0" baseline="0" noProof="0" dirty="0">
                <a:ln>
                  <a:noFill/>
                </a:ln>
                <a:solidFill>
                  <a:prstClr val="black"/>
                </a:solidFill>
                <a:effectLst/>
                <a:uLnTx/>
                <a:uFillTx/>
                <a:latin typeface="Calibri"/>
                <a:ea typeface="+mn-ea"/>
                <a:cs typeface="Calibri"/>
              </a:rPr>
              <a:t> </a:t>
            </a:r>
            <a:r>
              <a:rPr kumimoji="0" sz="1800" b="0" i="0" u="none" strike="noStrike" kern="1200" cap="none" spc="-5" normalizeH="0" baseline="0" noProof="0" dirty="0">
                <a:ln>
                  <a:noFill/>
                </a:ln>
                <a:solidFill>
                  <a:prstClr val="black"/>
                </a:solidFill>
                <a:effectLst/>
                <a:uLnTx/>
                <a:uFillTx/>
                <a:latin typeface="Calibri"/>
                <a:ea typeface="+mn-ea"/>
                <a:cs typeface="Calibri"/>
              </a:rPr>
              <a:t>Hormonothérapie,</a:t>
            </a:r>
            <a:r>
              <a:rPr kumimoji="0" sz="1800" b="0" i="0" u="none" strike="noStrike" kern="1200" cap="none" spc="-10" normalizeH="0" baseline="0" noProof="0" dirty="0">
                <a:ln>
                  <a:noFill/>
                </a:ln>
                <a:solidFill>
                  <a:prstClr val="black"/>
                </a:solidFill>
                <a:effectLst/>
                <a:uLnTx/>
                <a:uFillTx/>
                <a:latin typeface="Calibri"/>
                <a:ea typeface="+mn-ea"/>
                <a:cs typeface="Calibri"/>
              </a:rPr>
              <a:t> thérapies </a:t>
            </a:r>
            <a:r>
              <a:rPr kumimoji="0" sz="1800" b="0" i="0" u="none" strike="noStrike" kern="1200" cap="none" spc="-395" normalizeH="0" baseline="0" noProof="0" dirty="0">
                <a:ln>
                  <a:noFill/>
                </a:ln>
                <a:solidFill>
                  <a:prstClr val="black"/>
                </a:solidFill>
                <a:effectLst/>
                <a:uLnTx/>
                <a:uFillTx/>
                <a:latin typeface="Calibri"/>
                <a:ea typeface="+mn-ea"/>
                <a:cs typeface="Calibri"/>
              </a:rPr>
              <a:t> </a:t>
            </a:r>
            <a:r>
              <a:rPr kumimoji="0" sz="1800" b="0" i="0" u="none" strike="noStrike" kern="1200" cap="none" spc="-5" normalizeH="0" baseline="0" noProof="0" dirty="0">
                <a:ln>
                  <a:noFill/>
                </a:ln>
                <a:solidFill>
                  <a:prstClr val="black"/>
                </a:solidFill>
                <a:effectLst/>
                <a:uLnTx/>
                <a:uFillTx/>
                <a:latin typeface="Calibri"/>
                <a:ea typeface="+mn-ea"/>
                <a:cs typeface="Calibri"/>
              </a:rPr>
              <a:t>ciblées</a:t>
            </a:r>
            <a:endParaRPr kumimoji="0" sz="1800" b="0" i="0" u="none" strike="noStrike" kern="1200" cap="none" spc="0" normalizeH="0" baseline="0" noProof="0">
              <a:ln>
                <a:noFill/>
              </a:ln>
              <a:solidFill>
                <a:prstClr val="black"/>
              </a:solidFill>
              <a:effectLst/>
              <a:uLnTx/>
              <a:uFillTx/>
              <a:latin typeface="Calibri"/>
              <a:ea typeface="+mn-ea"/>
              <a:cs typeface="Calibri"/>
            </a:endParaRPr>
          </a:p>
          <a:p>
            <a:pPr marL="277495" marR="0" lvl="0" indent="-265430" algn="l" defTabSz="914400" rtl="0" eaLnBrk="1" fontAlgn="auto" latinLnBrk="0" hangingPunct="1">
              <a:lnSpc>
                <a:spcPct val="100000"/>
              </a:lnSpc>
              <a:spcBef>
                <a:spcPts val="0"/>
              </a:spcBef>
              <a:spcAft>
                <a:spcPts val="0"/>
              </a:spcAft>
              <a:buClrTx/>
              <a:buSzTx/>
              <a:buFontTx/>
              <a:buChar char="-"/>
              <a:tabLst>
                <a:tab pos="277495" algn="l"/>
                <a:tab pos="278130" algn="l"/>
              </a:tabLst>
              <a:defRPr/>
            </a:pPr>
            <a:r>
              <a:rPr kumimoji="0" sz="1800" b="0" i="0" u="none" strike="noStrike" kern="1200" cap="none" spc="0" normalizeH="0" baseline="0" noProof="0" dirty="0">
                <a:ln>
                  <a:noFill/>
                </a:ln>
                <a:solidFill>
                  <a:prstClr val="black"/>
                </a:solidFill>
                <a:effectLst/>
                <a:uLnTx/>
                <a:uFillTx/>
                <a:latin typeface="Calibri"/>
                <a:ea typeface="+mn-ea"/>
                <a:cs typeface="Calibri"/>
              </a:rPr>
              <a:t>±</a:t>
            </a:r>
            <a:r>
              <a:rPr kumimoji="0" sz="1800" b="0" i="0" u="none" strike="noStrike" kern="1200" cap="none" spc="-10" normalizeH="0" baseline="0" noProof="0" dirty="0">
                <a:ln>
                  <a:noFill/>
                </a:ln>
                <a:solidFill>
                  <a:prstClr val="black"/>
                </a:solidFill>
                <a:effectLst/>
                <a:uLnTx/>
                <a:uFillTx/>
                <a:latin typeface="Calibri"/>
                <a:ea typeface="+mn-ea"/>
                <a:cs typeface="Calibri"/>
              </a:rPr>
              <a:t> Radiothérapie,</a:t>
            </a:r>
            <a:endParaRPr kumimoji="0" sz="1800" b="0" i="0" u="none" strike="noStrike" kern="1200" cap="none" spc="0" normalizeH="0" baseline="0" noProof="0">
              <a:ln>
                <a:noFill/>
              </a:ln>
              <a:solidFill>
                <a:prstClr val="black"/>
              </a:solidFill>
              <a:effectLst/>
              <a:uLnTx/>
              <a:uFillTx/>
              <a:latin typeface="Calibri"/>
              <a:ea typeface="+mn-ea"/>
              <a:cs typeface="Calibri"/>
            </a:endParaRPr>
          </a:p>
          <a:p>
            <a:pPr marL="277495" marR="0" lvl="0" indent="-265430" algn="l" defTabSz="914400" rtl="0" eaLnBrk="1" fontAlgn="auto" latinLnBrk="0" hangingPunct="1">
              <a:lnSpc>
                <a:spcPct val="100000"/>
              </a:lnSpc>
              <a:spcBef>
                <a:spcPts val="0"/>
              </a:spcBef>
              <a:spcAft>
                <a:spcPts val="0"/>
              </a:spcAft>
              <a:buClrTx/>
              <a:buSzTx/>
              <a:buFontTx/>
              <a:buChar char="-"/>
              <a:tabLst>
                <a:tab pos="277495" algn="l"/>
                <a:tab pos="278130" algn="l"/>
              </a:tabLst>
              <a:defRPr/>
            </a:pPr>
            <a:r>
              <a:rPr kumimoji="0" sz="1800" b="0" i="0" u="none" strike="noStrike" kern="1200" cap="none" spc="0" normalizeH="0" baseline="0" noProof="0" dirty="0">
                <a:ln>
                  <a:noFill/>
                </a:ln>
                <a:solidFill>
                  <a:prstClr val="black"/>
                </a:solidFill>
                <a:effectLst/>
                <a:uLnTx/>
                <a:uFillTx/>
                <a:latin typeface="Calibri"/>
                <a:ea typeface="+mn-ea"/>
                <a:cs typeface="Calibri"/>
              </a:rPr>
              <a:t>±</a:t>
            </a:r>
            <a:r>
              <a:rPr kumimoji="0" sz="1800" b="0" i="0" u="none" strike="noStrike" kern="1200" cap="none" spc="-40" normalizeH="0" baseline="0" noProof="0" dirty="0">
                <a:ln>
                  <a:noFill/>
                </a:ln>
                <a:solidFill>
                  <a:prstClr val="black"/>
                </a:solidFill>
                <a:effectLst/>
                <a:uLnTx/>
                <a:uFillTx/>
                <a:latin typeface="Calibri"/>
                <a:ea typeface="+mn-ea"/>
                <a:cs typeface="Calibri"/>
              </a:rPr>
              <a:t> </a:t>
            </a:r>
            <a:r>
              <a:rPr kumimoji="0" sz="1800" b="0" i="0" u="none" strike="noStrike" kern="1200" cap="none" spc="-5" normalizeH="0" baseline="0" noProof="0" dirty="0">
                <a:ln>
                  <a:noFill/>
                </a:ln>
                <a:solidFill>
                  <a:prstClr val="black"/>
                </a:solidFill>
                <a:effectLst/>
                <a:uLnTx/>
                <a:uFillTx/>
                <a:latin typeface="Calibri"/>
                <a:ea typeface="+mn-ea"/>
                <a:cs typeface="Calibri"/>
              </a:rPr>
              <a:t>Chirurgie</a:t>
            </a:r>
            <a:endParaRPr kumimoji="0" sz="1800" b="0" i="0" u="none" strike="noStrike" kern="1200" cap="none" spc="0" normalizeH="0" baseline="0" noProof="0">
              <a:ln>
                <a:noFill/>
              </a:ln>
              <a:solidFill>
                <a:prstClr val="black"/>
              </a:solidFill>
              <a:effectLst/>
              <a:uLnTx/>
              <a:uFillTx/>
              <a:latin typeface="Calibri"/>
              <a:ea typeface="+mn-ea"/>
              <a:cs typeface="Calibri"/>
            </a:endParaRPr>
          </a:p>
          <a:p>
            <a:pPr marL="277495" marR="0" lvl="0" indent="-265430" algn="l" defTabSz="914400" rtl="0" eaLnBrk="1" fontAlgn="auto" latinLnBrk="0" hangingPunct="1">
              <a:lnSpc>
                <a:spcPct val="100000"/>
              </a:lnSpc>
              <a:spcBef>
                <a:spcPts val="195"/>
              </a:spcBef>
              <a:spcAft>
                <a:spcPts val="0"/>
              </a:spcAft>
              <a:buClrTx/>
              <a:buSzTx/>
              <a:buFontTx/>
              <a:buChar char="-"/>
              <a:tabLst>
                <a:tab pos="277495" algn="l"/>
                <a:tab pos="278130" algn="l"/>
              </a:tabLst>
              <a:defRPr/>
            </a:pPr>
            <a:r>
              <a:rPr kumimoji="0" sz="1800" b="0" i="0" u="none" strike="noStrike" kern="1200" cap="none" spc="-10" normalizeH="0" baseline="0" noProof="0" dirty="0">
                <a:ln>
                  <a:noFill/>
                </a:ln>
                <a:solidFill>
                  <a:prstClr val="black"/>
                </a:solidFill>
                <a:effectLst/>
                <a:uLnTx/>
                <a:uFillTx/>
                <a:latin typeface="Calibri"/>
                <a:ea typeface="+mn-ea"/>
                <a:cs typeface="Calibri"/>
              </a:rPr>
              <a:t>Autres</a:t>
            </a:r>
            <a:r>
              <a:rPr kumimoji="0" sz="1800" b="0" i="0" u="none" strike="noStrike" kern="1200" cap="none" spc="-35" normalizeH="0" baseline="0" noProof="0" dirty="0">
                <a:ln>
                  <a:noFill/>
                </a:ln>
                <a:solidFill>
                  <a:prstClr val="black"/>
                </a:solidFill>
                <a:effectLst/>
                <a:uLnTx/>
                <a:uFillTx/>
                <a:latin typeface="Calibri"/>
                <a:ea typeface="+mn-ea"/>
                <a:cs typeface="Calibri"/>
              </a:rPr>
              <a:t> </a:t>
            </a:r>
            <a:r>
              <a:rPr kumimoji="0" sz="1800" b="0" i="0" u="none" strike="noStrike" kern="1200" cap="none" spc="-10" normalizeH="0" baseline="0" noProof="0" dirty="0">
                <a:ln>
                  <a:noFill/>
                </a:ln>
                <a:solidFill>
                  <a:prstClr val="black"/>
                </a:solidFill>
                <a:effectLst/>
                <a:uLnTx/>
                <a:uFillTx/>
                <a:latin typeface="Calibri"/>
                <a:ea typeface="+mn-ea"/>
                <a:cs typeface="Calibri"/>
              </a:rPr>
              <a:t>traitements</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sp>
        <p:nvSpPr>
          <p:cNvPr id="5" name="object 5"/>
          <p:cNvSpPr txBox="1"/>
          <p:nvPr/>
        </p:nvSpPr>
        <p:spPr>
          <a:xfrm>
            <a:off x="321627" y="3359022"/>
            <a:ext cx="4077335" cy="330835"/>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tab pos="469265" algn="l"/>
              </a:tabLst>
              <a:defRPr/>
            </a:pPr>
            <a:r>
              <a:rPr kumimoji="0" sz="2000" b="0" i="0" u="none" strike="noStrike" kern="1200" cap="none" spc="0" normalizeH="0" baseline="0" noProof="0" dirty="0">
                <a:ln>
                  <a:noFill/>
                </a:ln>
                <a:solidFill>
                  <a:prstClr val="black"/>
                </a:solidFill>
                <a:effectLst/>
                <a:uLnTx/>
                <a:uFillTx/>
                <a:latin typeface="Calibri"/>
                <a:ea typeface="+mn-ea"/>
                <a:cs typeface="Calibri"/>
              </a:rPr>
              <a:t>3.	</a:t>
            </a:r>
            <a:r>
              <a:rPr kumimoji="0" sz="2000" b="0" i="0" u="none" strike="noStrike" kern="1200" cap="none" spc="-5" normalizeH="0" baseline="0" noProof="0" dirty="0">
                <a:ln>
                  <a:noFill/>
                </a:ln>
                <a:solidFill>
                  <a:prstClr val="black"/>
                </a:solidFill>
                <a:effectLst/>
                <a:uLnTx/>
                <a:uFillTx/>
                <a:latin typeface="Calibri"/>
                <a:ea typeface="+mn-ea"/>
                <a:cs typeface="Calibri"/>
              </a:rPr>
              <a:t>Notion</a:t>
            </a:r>
            <a:r>
              <a:rPr kumimoji="0" sz="2000" b="0" i="0" u="none" strike="noStrike" kern="1200" cap="none" spc="-35"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de</a:t>
            </a:r>
            <a:r>
              <a:rPr kumimoji="0" sz="2000" b="0" i="0" u="none" strike="noStrike" kern="1200" cap="none" spc="-2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sensibilité</a:t>
            </a:r>
            <a:r>
              <a:rPr kumimoji="0" sz="2000" b="0" i="0" u="none" strike="noStrike" kern="1200" cap="none" spc="25"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au</a:t>
            </a:r>
            <a:r>
              <a:rPr kumimoji="0" sz="2000" b="0" i="0" u="none" strike="noStrike" kern="1200" cap="none" spc="-5"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traitement</a:t>
            </a:r>
            <a:endParaRPr kumimoji="0" sz="2000" b="0" i="0" u="none" strike="noStrike" kern="1200" cap="none" spc="0" normalizeH="0" baseline="0" noProof="0">
              <a:ln>
                <a:noFill/>
              </a:ln>
              <a:solidFill>
                <a:prstClr val="black"/>
              </a:solidFill>
              <a:effectLst/>
              <a:uLnTx/>
              <a:uFillTx/>
              <a:latin typeface="Calibri"/>
              <a:ea typeface="+mn-ea"/>
              <a:cs typeface="Calibri"/>
            </a:endParaRPr>
          </a:p>
        </p:txBody>
      </p:sp>
      <p:sp>
        <p:nvSpPr>
          <p:cNvPr id="6" name="object 6"/>
          <p:cNvSpPr txBox="1"/>
          <p:nvPr/>
        </p:nvSpPr>
        <p:spPr>
          <a:xfrm>
            <a:off x="778827" y="3640963"/>
            <a:ext cx="3201035" cy="622935"/>
          </a:xfrm>
          <a:prstGeom prst="rect">
            <a:avLst/>
          </a:prstGeom>
        </p:spPr>
        <p:txBody>
          <a:bodyPr vert="horz" wrap="square" lIns="0" tIns="36830" rIns="0" bIns="0" rtlCol="0">
            <a:spAutoFit/>
          </a:bodyPr>
          <a:lstStyle/>
          <a:p>
            <a:pPr marL="277495" marR="0" lvl="0" indent="-265430" algn="l" defTabSz="914400" rtl="0" eaLnBrk="1" fontAlgn="auto" latinLnBrk="0" hangingPunct="1">
              <a:lnSpc>
                <a:spcPct val="100000"/>
              </a:lnSpc>
              <a:spcBef>
                <a:spcPts val="290"/>
              </a:spcBef>
              <a:spcAft>
                <a:spcPts val="0"/>
              </a:spcAft>
              <a:buClrTx/>
              <a:buSzTx/>
              <a:buFontTx/>
              <a:buChar char="-"/>
              <a:tabLst>
                <a:tab pos="277495" algn="l"/>
                <a:tab pos="278130" algn="l"/>
              </a:tabLst>
              <a:defRPr/>
            </a:pPr>
            <a:r>
              <a:rPr kumimoji="0" sz="1800" b="0" i="0" u="none" strike="noStrike" kern="1200" cap="none" spc="-5" normalizeH="0" baseline="0" noProof="0" dirty="0">
                <a:ln>
                  <a:noFill/>
                </a:ln>
                <a:solidFill>
                  <a:prstClr val="black"/>
                </a:solidFill>
                <a:effectLst/>
                <a:uLnTx/>
                <a:uFillTx/>
                <a:latin typeface="Calibri"/>
                <a:ea typeface="+mn-ea"/>
                <a:cs typeface="Calibri"/>
              </a:rPr>
              <a:t>Ex.</a:t>
            </a:r>
            <a:r>
              <a:rPr kumimoji="0" sz="1800" b="0" i="0" u="none" strike="noStrike" kern="1200" cap="none" spc="-25" normalizeH="0" baseline="0" noProof="0" dirty="0">
                <a:ln>
                  <a:noFill/>
                </a:ln>
                <a:solidFill>
                  <a:prstClr val="black"/>
                </a:solidFill>
                <a:effectLst/>
                <a:uLnTx/>
                <a:uFillTx/>
                <a:latin typeface="Calibri"/>
                <a:ea typeface="+mn-ea"/>
                <a:cs typeface="Calibri"/>
              </a:rPr>
              <a:t> </a:t>
            </a:r>
            <a:r>
              <a:rPr kumimoji="0" sz="1800" b="0" i="0" u="none" strike="noStrike" kern="1200" cap="none" spc="-10" normalizeH="0" baseline="0" noProof="0" dirty="0">
                <a:ln>
                  <a:noFill/>
                </a:ln>
                <a:solidFill>
                  <a:prstClr val="black"/>
                </a:solidFill>
                <a:effectLst/>
                <a:uLnTx/>
                <a:uFillTx/>
                <a:latin typeface="Calibri"/>
                <a:ea typeface="+mn-ea"/>
                <a:cs typeface="Calibri"/>
              </a:rPr>
              <a:t>tumeurs</a:t>
            </a:r>
            <a:r>
              <a:rPr kumimoji="0" sz="1800" b="0" i="0" u="none" strike="noStrike" kern="1200" cap="none" spc="10" normalizeH="0" baseline="0" noProof="0" dirty="0">
                <a:ln>
                  <a:noFill/>
                </a:ln>
                <a:solidFill>
                  <a:prstClr val="black"/>
                </a:solidFill>
                <a:effectLst/>
                <a:uLnTx/>
                <a:uFillTx/>
                <a:latin typeface="Calibri"/>
                <a:ea typeface="+mn-ea"/>
                <a:cs typeface="Calibri"/>
              </a:rPr>
              <a:t> </a:t>
            </a:r>
            <a:r>
              <a:rPr kumimoji="0" sz="1800" b="0" i="0" u="none" strike="noStrike" kern="1200" cap="none" spc="-5" normalizeH="0" baseline="0" noProof="0" dirty="0">
                <a:ln>
                  <a:noFill/>
                </a:ln>
                <a:solidFill>
                  <a:prstClr val="black"/>
                </a:solidFill>
                <a:effectLst/>
                <a:uLnTx/>
                <a:uFillTx/>
                <a:latin typeface="Calibri"/>
                <a:ea typeface="+mn-ea"/>
                <a:cs typeface="Calibri"/>
              </a:rPr>
              <a:t>chimio</a:t>
            </a:r>
            <a:r>
              <a:rPr kumimoji="0" sz="1800" b="0" i="0" u="none" strike="noStrike" kern="1200" cap="none" spc="15" normalizeH="0" baseline="0" noProof="0" dirty="0">
                <a:ln>
                  <a:noFill/>
                </a:ln>
                <a:solidFill>
                  <a:prstClr val="black"/>
                </a:solidFill>
                <a:effectLst/>
                <a:uLnTx/>
                <a:uFillTx/>
                <a:latin typeface="Calibri"/>
                <a:ea typeface="+mn-ea"/>
                <a:cs typeface="Calibri"/>
              </a:rPr>
              <a:t> </a:t>
            </a:r>
            <a:r>
              <a:rPr kumimoji="0" sz="1800" b="0" i="0" u="none" strike="noStrike" kern="1200" cap="none" spc="-5" normalizeH="0" baseline="0" noProof="0" dirty="0">
                <a:ln>
                  <a:noFill/>
                </a:ln>
                <a:solidFill>
                  <a:prstClr val="black"/>
                </a:solidFill>
                <a:effectLst/>
                <a:uLnTx/>
                <a:uFillTx/>
                <a:latin typeface="Calibri"/>
                <a:ea typeface="+mn-ea"/>
                <a:cs typeface="Calibri"/>
              </a:rPr>
              <a:t>sensibles</a:t>
            </a:r>
            <a:endParaRPr kumimoji="0" sz="1800" b="0" i="0" u="none" strike="noStrike" kern="1200" cap="none" spc="0" normalizeH="0" baseline="0" noProof="0">
              <a:ln>
                <a:noFill/>
              </a:ln>
              <a:solidFill>
                <a:prstClr val="black"/>
              </a:solidFill>
              <a:effectLst/>
              <a:uLnTx/>
              <a:uFillTx/>
              <a:latin typeface="Calibri"/>
              <a:ea typeface="+mn-ea"/>
              <a:cs typeface="Calibri"/>
            </a:endParaRPr>
          </a:p>
          <a:p>
            <a:pPr marL="277495" marR="0" lvl="0" indent="-265430" algn="l" defTabSz="914400" rtl="0" eaLnBrk="1" fontAlgn="auto" latinLnBrk="0" hangingPunct="1">
              <a:lnSpc>
                <a:spcPct val="100000"/>
              </a:lnSpc>
              <a:spcBef>
                <a:spcPts val="195"/>
              </a:spcBef>
              <a:spcAft>
                <a:spcPts val="0"/>
              </a:spcAft>
              <a:buClrTx/>
              <a:buSzTx/>
              <a:buFontTx/>
              <a:buChar char="-"/>
              <a:tabLst>
                <a:tab pos="277495" algn="l"/>
                <a:tab pos="278130" algn="l"/>
              </a:tabLst>
              <a:defRPr/>
            </a:pPr>
            <a:r>
              <a:rPr kumimoji="0" sz="1800" b="0" i="0" u="none" strike="noStrike" kern="1200" cap="none" spc="-5" normalizeH="0" baseline="0" noProof="0" dirty="0">
                <a:ln>
                  <a:noFill/>
                </a:ln>
                <a:solidFill>
                  <a:prstClr val="black"/>
                </a:solidFill>
                <a:effectLst/>
                <a:uLnTx/>
                <a:uFillTx/>
                <a:latin typeface="Calibri"/>
                <a:ea typeface="+mn-ea"/>
                <a:cs typeface="Calibri"/>
              </a:rPr>
              <a:t>Ex.</a:t>
            </a:r>
            <a:r>
              <a:rPr kumimoji="0" sz="1800" b="0" i="0" u="none" strike="noStrike" kern="1200" cap="none" spc="-20" normalizeH="0" baseline="0" noProof="0" dirty="0">
                <a:ln>
                  <a:noFill/>
                </a:ln>
                <a:solidFill>
                  <a:prstClr val="black"/>
                </a:solidFill>
                <a:effectLst/>
                <a:uLnTx/>
                <a:uFillTx/>
                <a:latin typeface="Calibri"/>
                <a:ea typeface="+mn-ea"/>
                <a:cs typeface="Calibri"/>
              </a:rPr>
              <a:t> </a:t>
            </a:r>
            <a:r>
              <a:rPr kumimoji="0" sz="1800" b="0" i="0" u="none" strike="noStrike" kern="1200" cap="none" spc="-10" normalizeH="0" baseline="0" noProof="0" dirty="0">
                <a:ln>
                  <a:noFill/>
                </a:ln>
                <a:solidFill>
                  <a:prstClr val="black"/>
                </a:solidFill>
                <a:effectLst/>
                <a:uLnTx/>
                <a:uFillTx/>
                <a:latin typeface="Calibri"/>
                <a:ea typeface="+mn-ea"/>
                <a:cs typeface="Calibri"/>
              </a:rPr>
              <a:t>tumeurs</a:t>
            </a:r>
            <a:r>
              <a:rPr kumimoji="0" sz="1800" b="0" i="0" u="none" strike="noStrike" kern="1200" cap="none" spc="10" normalizeH="0" baseline="0" noProof="0" dirty="0">
                <a:ln>
                  <a:noFill/>
                </a:ln>
                <a:solidFill>
                  <a:prstClr val="black"/>
                </a:solidFill>
                <a:effectLst/>
                <a:uLnTx/>
                <a:uFillTx/>
                <a:latin typeface="Calibri"/>
                <a:ea typeface="+mn-ea"/>
                <a:cs typeface="Calibri"/>
              </a:rPr>
              <a:t> </a:t>
            </a:r>
            <a:r>
              <a:rPr kumimoji="0" sz="1800" b="0" i="0" u="none" strike="noStrike" kern="1200" cap="none" spc="-5" normalizeH="0" baseline="0" noProof="0" dirty="0">
                <a:ln>
                  <a:noFill/>
                </a:ln>
                <a:solidFill>
                  <a:prstClr val="black"/>
                </a:solidFill>
                <a:effectLst/>
                <a:uLnTx/>
                <a:uFillTx/>
                <a:latin typeface="Calibri"/>
                <a:ea typeface="+mn-ea"/>
                <a:cs typeface="Calibri"/>
              </a:rPr>
              <a:t>hormono</a:t>
            </a:r>
            <a:r>
              <a:rPr kumimoji="0" sz="1800" b="0" i="0" u="none" strike="noStrike" kern="1200" cap="none" spc="5" normalizeH="0" baseline="0" noProof="0" dirty="0">
                <a:ln>
                  <a:noFill/>
                </a:ln>
                <a:solidFill>
                  <a:prstClr val="black"/>
                </a:solidFill>
                <a:effectLst/>
                <a:uLnTx/>
                <a:uFillTx/>
                <a:latin typeface="Calibri"/>
                <a:ea typeface="+mn-ea"/>
                <a:cs typeface="Calibri"/>
              </a:rPr>
              <a:t> </a:t>
            </a:r>
            <a:r>
              <a:rPr kumimoji="0" sz="1800" b="0" i="0" u="none" strike="noStrike" kern="1200" cap="none" spc="-5" normalizeH="0" baseline="0" noProof="0" dirty="0">
                <a:ln>
                  <a:noFill/>
                </a:ln>
                <a:solidFill>
                  <a:prstClr val="black"/>
                </a:solidFill>
                <a:effectLst/>
                <a:uLnTx/>
                <a:uFillTx/>
                <a:latin typeface="Calibri"/>
                <a:ea typeface="+mn-ea"/>
                <a:cs typeface="Calibri"/>
              </a:rPr>
              <a:t>sensibles</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sp>
        <p:nvSpPr>
          <p:cNvPr id="7" name="object 7"/>
          <p:cNvSpPr txBox="1"/>
          <p:nvPr/>
        </p:nvSpPr>
        <p:spPr>
          <a:xfrm>
            <a:off x="321627" y="4243552"/>
            <a:ext cx="3447415" cy="817880"/>
          </a:xfrm>
          <a:prstGeom prst="rect">
            <a:avLst/>
          </a:prstGeom>
        </p:spPr>
        <p:txBody>
          <a:bodyPr vert="horz" wrap="square" lIns="0" tIns="104140" rIns="0" bIns="0" rtlCol="0">
            <a:spAutoFit/>
          </a:bodyPr>
          <a:lstStyle/>
          <a:p>
            <a:pPr marL="469900" marR="0" lvl="0" indent="-457200" algn="l" defTabSz="914400" rtl="0" eaLnBrk="1" fontAlgn="auto" latinLnBrk="0" hangingPunct="1">
              <a:lnSpc>
                <a:spcPct val="100000"/>
              </a:lnSpc>
              <a:spcBef>
                <a:spcPts val="820"/>
              </a:spcBef>
              <a:spcAft>
                <a:spcPts val="0"/>
              </a:spcAft>
              <a:buClrTx/>
              <a:buSzTx/>
              <a:buFontTx/>
              <a:buAutoNum type="arabicPeriod" startAt="4"/>
              <a:tabLst>
                <a:tab pos="469265" algn="l"/>
                <a:tab pos="469900" algn="l"/>
              </a:tabLst>
              <a:defRPr/>
            </a:pPr>
            <a:r>
              <a:rPr kumimoji="0" sz="2000" b="0" i="0" u="none" strike="noStrike" kern="1200" cap="none" spc="-5" normalizeH="0" baseline="0" noProof="0" dirty="0">
                <a:ln>
                  <a:noFill/>
                </a:ln>
                <a:solidFill>
                  <a:prstClr val="black"/>
                </a:solidFill>
                <a:effectLst/>
                <a:uLnTx/>
                <a:uFillTx/>
                <a:latin typeface="Calibri"/>
                <a:ea typeface="+mn-ea"/>
                <a:cs typeface="Calibri"/>
              </a:rPr>
              <a:t>Les</a:t>
            </a:r>
            <a:r>
              <a:rPr kumimoji="0" sz="2000" b="0" i="0" u="none" strike="noStrike" kern="1200" cap="none" spc="-15"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traitements</a:t>
            </a:r>
            <a:r>
              <a:rPr kumimoji="0" sz="2000" b="0" i="0" u="none" strike="noStrike" kern="1200" cap="none" spc="20"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palliatifs</a:t>
            </a:r>
            <a:r>
              <a:rPr kumimoji="0" sz="2000" b="0" i="0" u="none" strike="noStrike" kern="1200" cap="none" spc="2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a:t>
            </a:r>
            <a:endParaRPr kumimoji="0" sz="2000" b="0" i="0" u="none" strike="noStrike" kern="1200" cap="none" spc="0" normalizeH="0" baseline="0" noProof="0">
              <a:ln>
                <a:noFill/>
              </a:ln>
              <a:solidFill>
                <a:prstClr val="black"/>
              </a:solidFill>
              <a:effectLst/>
              <a:uLnTx/>
              <a:uFillTx/>
              <a:latin typeface="Calibri"/>
              <a:ea typeface="+mn-ea"/>
              <a:cs typeface="Calibri"/>
            </a:endParaRPr>
          </a:p>
          <a:p>
            <a:pPr marL="469900" marR="0" lvl="0" indent="-457200" algn="l" defTabSz="914400" rtl="0" eaLnBrk="1" fontAlgn="auto" latinLnBrk="0" hangingPunct="1">
              <a:lnSpc>
                <a:spcPct val="100000"/>
              </a:lnSpc>
              <a:spcBef>
                <a:spcPts val="720"/>
              </a:spcBef>
              <a:spcAft>
                <a:spcPts val="0"/>
              </a:spcAft>
              <a:buClrTx/>
              <a:buSzTx/>
              <a:buFontTx/>
              <a:buAutoNum type="arabicPeriod" startAt="4"/>
              <a:tabLst>
                <a:tab pos="469265" algn="l"/>
                <a:tab pos="469900" algn="l"/>
              </a:tabLst>
              <a:defRPr/>
            </a:pPr>
            <a:r>
              <a:rPr kumimoji="0" sz="2000" b="0" i="0" u="none" strike="noStrike" kern="1200" cap="none" spc="-5" normalizeH="0" baseline="0" noProof="0" dirty="0">
                <a:ln>
                  <a:noFill/>
                </a:ln>
                <a:solidFill>
                  <a:prstClr val="black"/>
                </a:solidFill>
                <a:effectLst/>
                <a:uLnTx/>
                <a:uFillTx/>
                <a:latin typeface="Calibri"/>
                <a:ea typeface="+mn-ea"/>
                <a:cs typeface="Calibri"/>
              </a:rPr>
              <a:t>Soins</a:t>
            </a:r>
            <a:r>
              <a:rPr kumimoji="0" sz="2000" b="0" i="0" u="none" strike="noStrike" kern="1200" cap="none" spc="-20"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de</a:t>
            </a:r>
            <a:r>
              <a:rPr kumimoji="0" sz="2000" b="0" i="0" u="none" strike="noStrike" kern="1200" cap="none" spc="-2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support</a:t>
            </a:r>
            <a:endParaRPr kumimoji="0" sz="2000" b="0" i="0" u="none" strike="noStrike" kern="1200" cap="none" spc="0" normalizeH="0" baseline="0" noProof="0">
              <a:ln>
                <a:noFill/>
              </a:ln>
              <a:solidFill>
                <a:prstClr val="black"/>
              </a:solidFill>
              <a:effectLst/>
              <a:uLnTx/>
              <a:uFillTx/>
              <a:latin typeface="Calibri"/>
              <a:ea typeface="+mn-ea"/>
              <a:cs typeface="Calibri"/>
            </a:endParaRPr>
          </a:p>
        </p:txBody>
      </p:sp>
      <p:sp>
        <p:nvSpPr>
          <p:cNvPr id="8" name="object 8"/>
          <p:cNvSpPr txBox="1"/>
          <p:nvPr/>
        </p:nvSpPr>
        <p:spPr>
          <a:xfrm>
            <a:off x="5867400" y="1629155"/>
            <a:ext cx="2882265" cy="2307590"/>
          </a:xfrm>
          <a:prstGeom prst="rect">
            <a:avLst/>
          </a:prstGeom>
          <a:solidFill>
            <a:srgbClr val="C6D9F1"/>
          </a:solidFill>
        </p:spPr>
        <p:txBody>
          <a:bodyPr vert="horz" wrap="square" lIns="0" tIns="38735" rIns="0" bIns="0" rtlCol="0">
            <a:spAutoFit/>
          </a:bodyPr>
          <a:lstStyle/>
          <a:p>
            <a:pPr marL="90805" marR="0" lvl="0" indent="0" algn="l" defTabSz="914400" rtl="0" eaLnBrk="1" fontAlgn="auto" latinLnBrk="0" hangingPunct="1">
              <a:lnSpc>
                <a:spcPct val="100000"/>
              </a:lnSpc>
              <a:spcBef>
                <a:spcPts val="305"/>
              </a:spcBef>
              <a:spcAft>
                <a:spcPts val="0"/>
              </a:spcAft>
              <a:buClrTx/>
              <a:buSzTx/>
              <a:buFontTx/>
              <a:buNone/>
              <a:tabLst/>
              <a:defRPr/>
            </a:pPr>
            <a:r>
              <a:rPr kumimoji="0" sz="1800" b="1" i="0" u="none" strike="noStrike" kern="1200" cap="none" spc="-5" normalizeH="0" baseline="0" noProof="0" dirty="0">
                <a:ln>
                  <a:noFill/>
                </a:ln>
                <a:solidFill>
                  <a:prstClr val="black"/>
                </a:solidFill>
                <a:effectLst/>
                <a:uLnTx/>
                <a:uFillTx/>
                <a:latin typeface="Arial"/>
                <a:ea typeface="+mn-ea"/>
                <a:cs typeface="Arial"/>
              </a:rPr>
              <a:t>Définition</a:t>
            </a:r>
            <a:r>
              <a:rPr kumimoji="0" sz="1800" b="1" i="0" u="none" strike="noStrike" kern="1200" cap="none" spc="-50" normalizeH="0" baseline="0" noProof="0" dirty="0">
                <a:ln>
                  <a:noFill/>
                </a:ln>
                <a:solidFill>
                  <a:prstClr val="black"/>
                </a:solidFill>
                <a:effectLst/>
                <a:uLnTx/>
                <a:uFillTx/>
                <a:latin typeface="Arial"/>
                <a:ea typeface="+mn-ea"/>
                <a:cs typeface="Arial"/>
              </a:rPr>
              <a:t> </a:t>
            </a:r>
            <a:r>
              <a:rPr kumimoji="0" sz="1800" b="1" i="0" u="none" strike="noStrike" kern="1200" cap="none" spc="0" normalizeH="0" baseline="0" noProof="0" dirty="0">
                <a:ln>
                  <a:noFill/>
                </a:ln>
                <a:solidFill>
                  <a:prstClr val="black"/>
                </a:solidFill>
                <a:effectLst/>
                <a:uLnTx/>
                <a:uFillTx/>
                <a:latin typeface="Arial"/>
                <a:ea typeface="+mn-ea"/>
                <a:cs typeface="Arial"/>
              </a:rPr>
              <a:t>:</a:t>
            </a:r>
            <a:endParaRPr kumimoji="0" sz="1800" b="0" i="0" u="none" strike="noStrike" kern="1200" cap="none" spc="0" normalizeH="0" baseline="0" noProof="0">
              <a:ln>
                <a:noFill/>
              </a:ln>
              <a:solidFill>
                <a:prstClr val="black"/>
              </a:solidFill>
              <a:effectLst/>
              <a:uLnTx/>
              <a:uFillTx/>
              <a:latin typeface="Arial"/>
              <a:ea typeface="+mn-ea"/>
              <a:cs typeface="Arial"/>
            </a:endParaRPr>
          </a:p>
          <a:p>
            <a:pPr marL="90805" marR="142240" lvl="0" indent="0" algn="l" defTabSz="914400" rtl="0" eaLnBrk="1" fontAlgn="auto" latinLnBrk="0" hangingPunct="1">
              <a:lnSpc>
                <a:spcPct val="100000"/>
              </a:lnSpc>
              <a:spcBef>
                <a:spcPts val="5"/>
              </a:spcBef>
              <a:spcAft>
                <a:spcPts val="0"/>
              </a:spcAft>
              <a:buClrTx/>
              <a:buSzTx/>
              <a:buFontTx/>
              <a:buNone/>
              <a:tabLst/>
              <a:defRPr/>
            </a:pPr>
            <a:r>
              <a:rPr kumimoji="0" sz="1800" b="1" i="0" u="none" strike="noStrike" kern="1200" cap="none" spc="-10" normalizeH="0" baseline="0" noProof="0" dirty="0">
                <a:ln>
                  <a:noFill/>
                </a:ln>
                <a:solidFill>
                  <a:prstClr val="black"/>
                </a:solidFill>
                <a:effectLst/>
                <a:uLnTx/>
                <a:uFillTx/>
                <a:latin typeface="Arial"/>
                <a:ea typeface="+mn-ea"/>
                <a:cs typeface="Arial"/>
              </a:rPr>
              <a:t>Cancer </a:t>
            </a:r>
            <a:r>
              <a:rPr kumimoji="0" sz="1800" b="1" i="0" u="none" strike="noStrike" kern="1200" cap="none" spc="-5" normalizeH="0" baseline="0" noProof="0" dirty="0">
                <a:ln>
                  <a:noFill/>
                </a:ln>
                <a:solidFill>
                  <a:prstClr val="black"/>
                </a:solidFill>
                <a:effectLst/>
                <a:uLnTx/>
                <a:uFillTx/>
                <a:latin typeface="Arial"/>
                <a:ea typeface="+mn-ea"/>
                <a:cs typeface="Arial"/>
              </a:rPr>
              <a:t>métastatique </a:t>
            </a:r>
            <a:r>
              <a:rPr kumimoji="0" sz="1800" b="0" i="0" u="none" strike="noStrike" kern="1200" cap="none" spc="-10" normalizeH="0" baseline="0" noProof="0" dirty="0">
                <a:ln>
                  <a:noFill/>
                </a:ln>
                <a:solidFill>
                  <a:prstClr val="black"/>
                </a:solidFill>
                <a:effectLst/>
                <a:uLnTx/>
                <a:uFillTx/>
                <a:latin typeface="Arial MT"/>
                <a:ea typeface="+mn-ea"/>
                <a:cs typeface="Arial MT"/>
              </a:rPr>
              <a:t>(ou </a:t>
            </a:r>
            <a:r>
              <a:rPr kumimoji="0" sz="1800" b="0" i="0" u="none" strike="noStrike" kern="1200" cap="none" spc="-49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étendu),</a:t>
            </a:r>
            <a:r>
              <a:rPr kumimoji="0" sz="1800" b="0" i="0" u="none" strike="noStrike" kern="1200" cap="none" spc="1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cancer</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5" normalizeH="0" baseline="0" noProof="0" dirty="0">
                <a:ln>
                  <a:noFill/>
                </a:ln>
                <a:solidFill>
                  <a:prstClr val="black"/>
                </a:solidFill>
                <a:effectLst/>
                <a:uLnTx/>
                <a:uFillTx/>
                <a:latin typeface="Arial MT"/>
                <a:ea typeface="+mn-ea"/>
                <a:cs typeface="Arial MT"/>
              </a:rPr>
              <a:t>pour </a:t>
            </a:r>
            <a:r>
              <a:rPr kumimoji="0" sz="1800" b="0" i="0" u="none" strike="noStrike" kern="1200" cap="none" spc="-10" normalizeH="0" baseline="0" noProof="0" dirty="0">
                <a:ln>
                  <a:noFill/>
                </a:ln>
                <a:solidFill>
                  <a:prstClr val="black"/>
                </a:solidFill>
                <a:effectLst/>
                <a:uLnTx/>
                <a:uFillTx/>
                <a:latin typeface="Arial MT"/>
                <a:ea typeface="+mn-ea"/>
                <a:cs typeface="Arial MT"/>
              </a:rPr>
              <a:t> lequel</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le</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bilan</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d’extension </a:t>
            </a:r>
            <a:r>
              <a:rPr kumimoji="0" sz="1800" b="0" i="0" u="none" strike="noStrike" kern="1200" cap="none" spc="-484"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met</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en évidence</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une </a:t>
            </a:r>
            <a:r>
              <a:rPr kumimoji="0" sz="1800" b="0" i="0" u="none" strike="noStrike" kern="1200" cap="none" spc="-15" normalizeH="0" baseline="0" noProof="0" dirty="0">
                <a:ln>
                  <a:noFill/>
                </a:ln>
                <a:solidFill>
                  <a:prstClr val="black"/>
                </a:solidFill>
                <a:effectLst/>
                <a:uLnTx/>
                <a:uFillTx/>
                <a:latin typeface="Arial MT"/>
                <a:ea typeface="+mn-ea"/>
                <a:cs typeface="Arial MT"/>
              </a:rPr>
              <a:t>ou </a:t>
            </a:r>
            <a:r>
              <a:rPr kumimoji="0" sz="1800" b="0" i="0" u="none" strike="noStrike" kern="1200" cap="none" spc="-10" normalizeH="0" baseline="0" noProof="0" dirty="0">
                <a:ln>
                  <a:noFill/>
                </a:ln>
                <a:solidFill>
                  <a:prstClr val="black"/>
                </a:solidFill>
                <a:effectLst/>
                <a:uLnTx/>
                <a:uFillTx/>
                <a:latin typeface="Arial MT"/>
                <a:ea typeface="+mn-ea"/>
                <a:cs typeface="Arial MT"/>
              </a:rPr>
              <a:t> plusieurs</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localisations </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métastatiques</a:t>
            </a:r>
            <a:r>
              <a:rPr kumimoji="0" sz="1800" b="0" i="0" u="none" strike="noStrike" kern="1200" cap="none" spc="1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au moment </a:t>
            </a:r>
            <a:r>
              <a:rPr kumimoji="0" sz="1800" b="0" i="0" u="none" strike="noStrike" kern="1200" cap="none" spc="-484"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du diagnostic</a:t>
            </a:r>
            <a:endParaRPr kumimoji="0" sz="1800" b="0" i="0" u="none" strike="noStrike" kern="1200" cap="none" spc="0" normalizeH="0" baseline="0" noProof="0">
              <a:ln>
                <a:noFill/>
              </a:ln>
              <a:solidFill>
                <a:prstClr val="black"/>
              </a:solidFill>
              <a:effectLst/>
              <a:uLnTx/>
              <a:uFillTx/>
              <a:latin typeface="Arial MT"/>
              <a:ea typeface="+mn-ea"/>
              <a:cs typeface="Arial MT"/>
            </a:endParaRPr>
          </a:p>
        </p:txBody>
      </p:sp>
      <p:sp>
        <p:nvSpPr>
          <p:cNvPr id="9" name="object 9"/>
          <p:cNvSpPr txBox="1"/>
          <p:nvPr/>
        </p:nvSpPr>
        <p:spPr>
          <a:xfrm>
            <a:off x="2555748" y="5373623"/>
            <a:ext cx="5832475" cy="1199515"/>
          </a:xfrm>
          <a:prstGeom prst="rect">
            <a:avLst/>
          </a:prstGeom>
          <a:solidFill>
            <a:srgbClr val="FFFF00"/>
          </a:solidFill>
        </p:spPr>
        <p:txBody>
          <a:bodyPr vert="horz" wrap="square" lIns="0" tIns="38735" rIns="0" bIns="0" rtlCol="0">
            <a:spAutoFit/>
          </a:bodyPr>
          <a:lstStyle/>
          <a:p>
            <a:pPr marL="91440" marR="0" lvl="0" indent="0" algn="l" defTabSz="914400" rtl="0" eaLnBrk="1" fontAlgn="auto" latinLnBrk="0" hangingPunct="1">
              <a:lnSpc>
                <a:spcPct val="100000"/>
              </a:lnSpc>
              <a:spcBef>
                <a:spcPts val="305"/>
              </a:spcBef>
              <a:spcAft>
                <a:spcPts val="0"/>
              </a:spcAft>
              <a:buClrTx/>
              <a:buSzTx/>
              <a:buFontTx/>
              <a:buNone/>
              <a:tabLst/>
              <a:defRPr/>
            </a:pPr>
            <a:r>
              <a:rPr kumimoji="0" sz="1800" b="1" i="0" u="none" strike="noStrike" kern="1200" cap="none" spc="-5" normalizeH="0" baseline="0" noProof="0" dirty="0">
                <a:ln>
                  <a:noFill/>
                </a:ln>
                <a:solidFill>
                  <a:prstClr val="black"/>
                </a:solidFill>
                <a:effectLst/>
                <a:uLnTx/>
                <a:uFillTx/>
                <a:latin typeface="Arial"/>
                <a:ea typeface="+mn-ea"/>
                <a:cs typeface="Arial"/>
              </a:rPr>
              <a:t>Questions</a:t>
            </a:r>
            <a:r>
              <a:rPr kumimoji="0" sz="1800" b="1" i="0" u="none" strike="noStrike" kern="1200" cap="none" spc="-50" normalizeH="0" baseline="0" noProof="0" dirty="0">
                <a:ln>
                  <a:noFill/>
                </a:ln>
                <a:solidFill>
                  <a:prstClr val="black"/>
                </a:solidFill>
                <a:effectLst/>
                <a:uLnTx/>
                <a:uFillTx/>
                <a:latin typeface="Arial"/>
                <a:ea typeface="+mn-ea"/>
                <a:cs typeface="Arial"/>
              </a:rPr>
              <a:t> </a:t>
            </a:r>
            <a:r>
              <a:rPr kumimoji="0" sz="1800" b="1" i="0" u="none" strike="noStrike" kern="1200" cap="none" spc="0" normalizeH="0" baseline="0" noProof="0" dirty="0">
                <a:ln>
                  <a:noFill/>
                </a:ln>
                <a:solidFill>
                  <a:prstClr val="black"/>
                </a:solidFill>
                <a:effectLst/>
                <a:uLnTx/>
                <a:uFillTx/>
                <a:latin typeface="Arial"/>
                <a:ea typeface="+mn-ea"/>
                <a:cs typeface="Arial"/>
              </a:rPr>
              <a:t>:</a:t>
            </a:r>
            <a:endParaRPr kumimoji="0" sz="1800" b="0" i="0" u="none" strike="noStrike" kern="1200" cap="none" spc="0" normalizeH="0" baseline="0" noProof="0">
              <a:ln>
                <a:noFill/>
              </a:ln>
              <a:solidFill>
                <a:prstClr val="black"/>
              </a:solidFill>
              <a:effectLst/>
              <a:uLnTx/>
              <a:uFillTx/>
              <a:latin typeface="Arial"/>
              <a:ea typeface="+mn-ea"/>
              <a:cs typeface="Arial"/>
            </a:endParaRPr>
          </a:p>
          <a:p>
            <a:pPr marL="377825" marR="0" lvl="0" indent="-287020" algn="l" defTabSz="914400" rtl="0" eaLnBrk="1" fontAlgn="auto" latinLnBrk="0" hangingPunct="1">
              <a:lnSpc>
                <a:spcPct val="100000"/>
              </a:lnSpc>
              <a:spcBef>
                <a:spcPts val="0"/>
              </a:spcBef>
              <a:spcAft>
                <a:spcPts val="0"/>
              </a:spcAft>
              <a:buClrTx/>
              <a:buSzTx/>
              <a:buFontTx/>
              <a:buChar char="-"/>
              <a:tabLst>
                <a:tab pos="377825" algn="l"/>
                <a:tab pos="378460" algn="l"/>
              </a:tabLst>
              <a:defRPr/>
            </a:pPr>
            <a:r>
              <a:rPr kumimoji="0" sz="1800" b="0" i="0" u="none" strike="dblStrike" kern="1200" cap="none" spc="0" normalizeH="0" baseline="0" noProof="0" dirty="0">
                <a:ln>
                  <a:noFill/>
                </a:ln>
                <a:solidFill>
                  <a:prstClr val="black"/>
                </a:solidFill>
                <a:effectLst/>
                <a:uLnTx/>
                <a:uFillTx/>
                <a:latin typeface="Arial MT"/>
                <a:ea typeface="+mn-ea"/>
                <a:cs typeface="Arial MT"/>
              </a:rPr>
              <a:t>	</a:t>
            </a:r>
            <a:r>
              <a:rPr kumimoji="0" sz="1800" b="1" i="0" u="none" strike="dblStrike" kern="1200" cap="none" spc="0" normalizeH="0" baseline="0" noProof="0" dirty="0">
                <a:ln>
                  <a:noFill/>
                </a:ln>
                <a:solidFill>
                  <a:prstClr val="black"/>
                </a:solidFill>
                <a:effectLst/>
                <a:uLnTx/>
                <a:uFillTx/>
                <a:latin typeface="Arial"/>
                <a:ea typeface="+mn-ea"/>
                <a:cs typeface="Arial"/>
              </a:rPr>
              <a:t>La</a:t>
            </a:r>
            <a:r>
              <a:rPr kumimoji="0" sz="1800" b="1" i="0" u="none" strike="dblStrike" kern="1200" cap="none" spc="-35" normalizeH="0" baseline="0" noProof="0" dirty="0">
                <a:ln>
                  <a:noFill/>
                </a:ln>
                <a:solidFill>
                  <a:prstClr val="black"/>
                </a:solidFill>
                <a:effectLst/>
                <a:uLnTx/>
                <a:uFillTx/>
                <a:latin typeface="Arial"/>
                <a:ea typeface="+mn-ea"/>
                <a:cs typeface="Arial"/>
              </a:rPr>
              <a:t> </a:t>
            </a:r>
            <a:r>
              <a:rPr kumimoji="0" sz="1800" b="1" i="0" u="none" strike="dblStrike" kern="1200" cap="none" spc="-5" normalizeH="0" baseline="0" noProof="0" dirty="0">
                <a:ln>
                  <a:noFill/>
                </a:ln>
                <a:solidFill>
                  <a:prstClr val="black"/>
                </a:solidFill>
                <a:effectLst/>
                <a:uLnTx/>
                <a:uFillTx/>
                <a:latin typeface="Arial"/>
                <a:ea typeface="+mn-ea"/>
                <a:cs typeface="Arial"/>
              </a:rPr>
              <a:t>guérison</a:t>
            </a:r>
            <a:r>
              <a:rPr kumimoji="0" sz="1800" b="1" i="0" u="none" strike="dblStrike" kern="1200" cap="none" spc="-30" normalizeH="0" baseline="0" noProof="0" dirty="0">
                <a:ln>
                  <a:noFill/>
                </a:ln>
                <a:solidFill>
                  <a:prstClr val="black"/>
                </a:solidFill>
                <a:effectLst/>
                <a:uLnTx/>
                <a:uFillTx/>
                <a:latin typeface="Arial"/>
                <a:ea typeface="+mn-ea"/>
                <a:cs typeface="Arial"/>
              </a:rPr>
              <a:t> </a:t>
            </a:r>
            <a:r>
              <a:rPr kumimoji="0" sz="1800" b="1" i="0" u="none" strike="dblStrike" kern="1200" cap="none" spc="-5" normalizeH="0" baseline="0" noProof="0" dirty="0">
                <a:ln>
                  <a:noFill/>
                </a:ln>
                <a:solidFill>
                  <a:prstClr val="black"/>
                </a:solidFill>
                <a:effectLst/>
                <a:uLnTx/>
                <a:uFillTx/>
                <a:latin typeface="Arial"/>
                <a:ea typeface="+mn-ea"/>
                <a:cs typeface="Arial"/>
              </a:rPr>
              <a:t>(rarement)</a:t>
            </a:r>
            <a:endParaRPr kumimoji="0" sz="1800" b="0" i="0" u="none" strike="noStrike" kern="1200" cap="none" spc="0" normalizeH="0" baseline="0" noProof="0">
              <a:ln>
                <a:noFill/>
              </a:ln>
              <a:solidFill>
                <a:prstClr val="black"/>
              </a:solidFill>
              <a:effectLst/>
              <a:uLnTx/>
              <a:uFillTx/>
              <a:latin typeface="Arial"/>
              <a:ea typeface="+mn-ea"/>
              <a:cs typeface="Arial"/>
            </a:endParaRPr>
          </a:p>
          <a:p>
            <a:pPr marL="377825" marR="0" lvl="0" indent="-287020" algn="l" defTabSz="914400" rtl="0" eaLnBrk="1" fontAlgn="auto" latinLnBrk="0" hangingPunct="1">
              <a:lnSpc>
                <a:spcPct val="100000"/>
              </a:lnSpc>
              <a:spcBef>
                <a:spcPts val="0"/>
              </a:spcBef>
              <a:spcAft>
                <a:spcPts val="0"/>
              </a:spcAft>
              <a:buClrTx/>
              <a:buSzTx/>
              <a:buFont typeface="Arial MT"/>
              <a:buChar char="-"/>
              <a:tabLst>
                <a:tab pos="377825" algn="l"/>
                <a:tab pos="378460" algn="l"/>
              </a:tabLst>
              <a:defRPr/>
            </a:pPr>
            <a:r>
              <a:rPr kumimoji="0" sz="1800" b="1" i="0" u="none" strike="noStrike" kern="1200" cap="none" spc="0" normalizeH="0" baseline="0" noProof="0" dirty="0">
                <a:ln>
                  <a:noFill/>
                </a:ln>
                <a:solidFill>
                  <a:prstClr val="black"/>
                </a:solidFill>
                <a:effectLst/>
                <a:uLnTx/>
                <a:uFillTx/>
                <a:latin typeface="Arial"/>
                <a:ea typeface="+mn-ea"/>
                <a:cs typeface="Arial"/>
              </a:rPr>
              <a:t>La</a:t>
            </a:r>
            <a:r>
              <a:rPr kumimoji="0" sz="1800" b="1" i="0" u="none" strike="noStrike" kern="1200" cap="none" spc="-10" normalizeH="0" baseline="0" noProof="0" dirty="0">
                <a:ln>
                  <a:noFill/>
                </a:ln>
                <a:solidFill>
                  <a:prstClr val="black"/>
                </a:solidFill>
                <a:effectLst/>
                <a:uLnTx/>
                <a:uFillTx/>
                <a:latin typeface="Arial"/>
                <a:ea typeface="+mn-ea"/>
                <a:cs typeface="Arial"/>
              </a:rPr>
              <a:t> </a:t>
            </a:r>
            <a:r>
              <a:rPr kumimoji="0" sz="1800" b="1" i="0" u="none" strike="noStrike" kern="1200" cap="none" spc="-5" normalizeH="0" baseline="0" noProof="0" dirty="0">
                <a:ln>
                  <a:noFill/>
                </a:ln>
                <a:solidFill>
                  <a:prstClr val="black"/>
                </a:solidFill>
                <a:effectLst/>
                <a:uLnTx/>
                <a:uFillTx/>
                <a:latin typeface="Arial"/>
                <a:ea typeface="+mn-ea"/>
                <a:cs typeface="Arial"/>
              </a:rPr>
              <a:t>durée </a:t>
            </a:r>
            <a:r>
              <a:rPr kumimoji="0" sz="1800" b="1" i="0" u="none" strike="noStrike" kern="1200" cap="none" spc="0" normalizeH="0" baseline="0" noProof="0" dirty="0">
                <a:ln>
                  <a:noFill/>
                </a:ln>
                <a:solidFill>
                  <a:prstClr val="black"/>
                </a:solidFill>
                <a:effectLst/>
                <a:uLnTx/>
                <a:uFillTx/>
                <a:latin typeface="Arial"/>
                <a:ea typeface="+mn-ea"/>
                <a:cs typeface="Arial"/>
              </a:rPr>
              <a:t>de</a:t>
            </a:r>
            <a:r>
              <a:rPr kumimoji="0" sz="1800" b="1" i="0" u="none" strike="noStrike" kern="1200" cap="none" spc="-20" normalizeH="0" baseline="0" noProof="0" dirty="0">
                <a:ln>
                  <a:noFill/>
                </a:ln>
                <a:solidFill>
                  <a:prstClr val="black"/>
                </a:solidFill>
                <a:effectLst/>
                <a:uLnTx/>
                <a:uFillTx/>
                <a:latin typeface="Arial"/>
                <a:ea typeface="+mn-ea"/>
                <a:cs typeface="Arial"/>
              </a:rPr>
              <a:t> </a:t>
            </a:r>
            <a:r>
              <a:rPr kumimoji="0" sz="1800" b="1" i="0" u="none" strike="noStrike" kern="1200" cap="none" spc="-15" normalizeH="0" baseline="0" noProof="0" dirty="0">
                <a:ln>
                  <a:noFill/>
                </a:ln>
                <a:solidFill>
                  <a:prstClr val="black"/>
                </a:solidFill>
                <a:effectLst/>
                <a:uLnTx/>
                <a:uFillTx/>
                <a:latin typeface="Arial"/>
                <a:ea typeface="+mn-ea"/>
                <a:cs typeface="Arial"/>
              </a:rPr>
              <a:t>survie</a:t>
            </a:r>
            <a:r>
              <a:rPr kumimoji="0" sz="1800" b="1" i="0" u="none" strike="noStrike" kern="1200" cap="none" spc="40" normalizeH="0" baseline="0" noProof="0" dirty="0">
                <a:ln>
                  <a:noFill/>
                </a:ln>
                <a:solidFill>
                  <a:prstClr val="black"/>
                </a:solidFill>
                <a:effectLst/>
                <a:uLnTx/>
                <a:uFillTx/>
                <a:latin typeface="Arial"/>
                <a:ea typeface="+mn-ea"/>
                <a:cs typeface="Arial"/>
              </a:rPr>
              <a:t> </a:t>
            </a:r>
            <a:r>
              <a:rPr kumimoji="0" sz="1800" b="1" i="0" u="none" strike="noStrike" kern="1200" cap="none" spc="-5" normalizeH="0" baseline="0" noProof="0" dirty="0">
                <a:ln>
                  <a:noFill/>
                </a:ln>
                <a:solidFill>
                  <a:prstClr val="black"/>
                </a:solidFill>
                <a:effectLst/>
                <a:uLnTx/>
                <a:uFillTx/>
                <a:latin typeface="Arial"/>
                <a:ea typeface="+mn-ea"/>
                <a:cs typeface="Arial"/>
              </a:rPr>
              <a:t>(peut</a:t>
            </a:r>
            <a:r>
              <a:rPr kumimoji="0" sz="1800" b="1" i="0" u="none" strike="noStrike" kern="1200" cap="none" spc="-10" normalizeH="0" baseline="0" noProof="0" dirty="0">
                <a:ln>
                  <a:noFill/>
                </a:ln>
                <a:solidFill>
                  <a:prstClr val="black"/>
                </a:solidFill>
                <a:effectLst/>
                <a:uLnTx/>
                <a:uFillTx/>
                <a:latin typeface="Arial"/>
                <a:ea typeface="+mn-ea"/>
                <a:cs typeface="Arial"/>
              </a:rPr>
              <a:t> </a:t>
            </a:r>
            <a:r>
              <a:rPr kumimoji="0" sz="1800" b="1" i="0" u="none" strike="noStrike" kern="1200" cap="none" spc="-5" normalizeH="0" baseline="0" noProof="0" dirty="0">
                <a:ln>
                  <a:noFill/>
                </a:ln>
                <a:solidFill>
                  <a:prstClr val="black"/>
                </a:solidFill>
                <a:effectLst/>
                <a:uLnTx/>
                <a:uFillTx/>
                <a:latin typeface="Arial"/>
                <a:ea typeface="+mn-ea"/>
                <a:cs typeface="Arial"/>
              </a:rPr>
              <a:t>être</a:t>
            </a:r>
            <a:r>
              <a:rPr kumimoji="0" sz="1800" b="1" i="0" u="none" strike="noStrike" kern="1200" cap="none" spc="5" normalizeH="0" baseline="0" noProof="0" dirty="0">
                <a:ln>
                  <a:noFill/>
                </a:ln>
                <a:solidFill>
                  <a:prstClr val="black"/>
                </a:solidFill>
                <a:effectLst/>
                <a:uLnTx/>
                <a:uFillTx/>
                <a:latin typeface="Arial"/>
                <a:ea typeface="+mn-ea"/>
                <a:cs typeface="Arial"/>
              </a:rPr>
              <a:t> </a:t>
            </a:r>
            <a:r>
              <a:rPr kumimoji="0" sz="1800" b="1" i="0" u="none" strike="noStrike" kern="1200" cap="none" spc="-5" normalizeH="0" baseline="0" noProof="0" dirty="0">
                <a:ln>
                  <a:noFill/>
                </a:ln>
                <a:solidFill>
                  <a:prstClr val="black"/>
                </a:solidFill>
                <a:effectLst/>
                <a:uLnTx/>
                <a:uFillTx/>
                <a:latin typeface="Arial"/>
                <a:ea typeface="+mn-ea"/>
                <a:cs typeface="Arial"/>
              </a:rPr>
              <a:t>très longue)</a:t>
            </a:r>
            <a:endParaRPr kumimoji="0" sz="1800" b="0" i="0" u="none" strike="noStrike" kern="1200" cap="none" spc="0" normalizeH="0" baseline="0" noProof="0">
              <a:ln>
                <a:noFill/>
              </a:ln>
              <a:solidFill>
                <a:prstClr val="black"/>
              </a:solidFill>
              <a:effectLst/>
              <a:uLnTx/>
              <a:uFillTx/>
              <a:latin typeface="Arial"/>
              <a:ea typeface="+mn-ea"/>
              <a:cs typeface="Arial"/>
            </a:endParaRPr>
          </a:p>
          <a:p>
            <a:pPr marL="377825" marR="0" lvl="0" indent="-287020" algn="l" defTabSz="914400" rtl="0" eaLnBrk="1" fontAlgn="auto" latinLnBrk="0" hangingPunct="1">
              <a:lnSpc>
                <a:spcPct val="100000"/>
              </a:lnSpc>
              <a:spcBef>
                <a:spcPts val="0"/>
              </a:spcBef>
              <a:spcAft>
                <a:spcPts val="0"/>
              </a:spcAft>
              <a:buClrTx/>
              <a:buSzTx/>
              <a:buFont typeface="Arial MT"/>
              <a:buChar char="-"/>
              <a:tabLst>
                <a:tab pos="377825" algn="l"/>
                <a:tab pos="378460" algn="l"/>
              </a:tabLst>
              <a:defRPr/>
            </a:pPr>
            <a:r>
              <a:rPr kumimoji="0" sz="1800" b="1" i="0" u="none" strike="noStrike" kern="1200" cap="none" spc="0" normalizeH="0" baseline="0" noProof="0" dirty="0">
                <a:ln>
                  <a:noFill/>
                </a:ln>
                <a:solidFill>
                  <a:prstClr val="black"/>
                </a:solidFill>
                <a:effectLst/>
                <a:uLnTx/>
                <a:uFillTx/>
                <a:latin typeface="Arial"/>
                <a:ea typeface="+mn-ea"/>
                <a:cs typeface="Arial"/>
              </a:rPr>
              <a:t>La</a:t>
            </a:r>
            <a:r>
              <a:rPr kumimoji="0" sz="1800" b="1" i="0" u="none" strike="noStrike" kern="1200" cap="none" spc="-5" normalizeH="0" baseline="0" noProof="0" dirty="0">
                <a:ln>
                  <a:noFill/>
                </a:ln>
                <a:solidFill>
                  <a:prstClr val="black"/>
                </a:solidFill>
                <a:effectLst/>
                <a:uLnTx/>
                <a:uFillTx/>
                <a:latin typeface="Arial"/>
                <a:ea typeface="+mn-ea"/>
                <a:cs typeface="Arial"/>
              </a:rPr>
              <a:t> qualité</a:t>
            </a:r>
            <a:r>
              <a:rPr kumimoji="0" sz="1800" b="1" i="0" u="none" strike="noStrike" kern="1200" cap="none" spc="-15" normalizeH="0" baseline="0" noProof="0" dirty="0">
                <a:ln>
                  <a:noFill/>
                </a:ln>
                <a:solidFill>
                  <a:prstClr val="black"/>
                </a:solidFill>
                <a:effectLst/>
                <a:uLnTx/>
                <a:uFillTx/>
                <a:latin typeface="Arial"/>
                <a:ea typeface="+mn-ea"/>
                <a:cs typeface="Arial"/>
              </a:rPr>
              <a:t> </a:t>
            </a:r>
            <a:r>
              <a:rPr kumimoji="0" sz="1800" b="1" i="0" u="none" strike="noStrike" kern="1200" cap="none" spc="0" normalizeH="0" baseline="0" noProof="0" dirty="0">
                <a:ln>
                  <a:noFill/>
                </a:ln>
                <a:solidFill>
                  <a:prstClr val="black"/>
                </a:solidFill>
                <a:effectLst/>
                <a:uLnTx/>
                <a:uFillTx/>
                <a:latin typeface="Arial"/>
                <a:ea typeface="+mn-ea"/>
                <a:cs typeface="Arial"/>
              </a:rPr>
              <a:t>de</a:t>
            </a:r>
            <a:r>
              <a:rPr kumimoji="0" sz="1800" b="1" i="0" u="none" strike="noStrike" kern="1200" cap="none" spc="-15" normalizeH="0" baseline="0" noProof="0" dirty="0">
                <a:ln>
                  <a:noFill/>
                </a:ln>
                <a:solidFill>
                  <a:prstClr val="black"/>
                </a:solidFill>
                <a:effectLst/>
                <a:uLnTx/>
                <a:uFillTx/>
                <a:latin typeface="Arial"/>
                <a:ea typeface="+mn-ea"/>
                <a:cs typeface="Arial"/>
              </a:rPr>
              <a:t> survie</a:t>
            </a:r>
            <a:r>
              <a:rPr kumimoji="0" sz="1800" b="1" i="0" u="none" strike="noStrike" kern="1200" cap="none" spc="45" normalizeH="0" baseline="0" noProof="0" dirty="0">
                <a:ln>
                  <a:noFill/>
                </a:ln>
                <a:solidFill>
                  <a:prstClr val="black"/>
                </a:solidFill>
                <a:effectLst/>
                <a:uLnTx/>
                <a:uFillTx/>
                <a:latin typeface="Arial"/>
                <a:ea typeface="+mn-ea"/>
                <a:cs typeface="Arial"/>
              </a:rPr>
              <a:t> </a:t>
            </a:r>
            <a:r>
              <a:rPr kumimoji="0" sz="1800" b="1" i="0" u="none" strike="noStrike" kern="1200" cap="none" spc="-10" normalizeH="0" baseline="0" noProof="0" dirty="0">
                <a:ln>
                  <a:noFill/>
                </a:ln>
                <a:solidFill>
                  <a:prstClr val="black"/>
                </a:solidFill>
                <a:effectLst/>
                <a:uLnTx/>
                <a:uFillTx/>
                <a:latin typeface="Arial"/>
                <a:ea typeface="+mn-ea"/>
                <a:cs typeface="Arial"/>
              </a:rPr>
              <a:t>et</a:t>
            </a:r>
            <a:r>
              <a:rPr kumimoji="0" sz="1800" b="1" i="0" u="none" strike="noStrike" kern="1200" cap="none" spc="5" normalizeH="0" baseline="0" noProof="0" dirty="0">
                <a:ln>
                  <a:noFill/>
                </a:ln>
                <a:solidFill>
                  <a:prstClr val="black"/>
                </a:solidFill>
                <a:effectLst/>
                <a:uLnTx/>
                <a:uFillTx/>
                <a:latin typeface="Arial"/>
                <a:ea typeface="+mn-ea"/>
                <a:cs typeface="Arial"/>
              </a:rPr>
              <a:t> </a:t>
            </a:r>
            <a:r>
              <a:rPr kumimoji="0" sz="1800" b="1" i="0" u="none" strike="noStrike" kern="1200" cap="none" spc="-5" normalizeH="0" baseline="0" noProof="0" dirty="0">
                <a:ln>
                  <a:noFill/>
                </a:ln>
                <a:solidFill>
                  <a:prstClr val="black"/>
                </a:solidFill>
                <a:effectLst/>
                <a:uLnTx/>
                <a:uFillTx/>
                <a:latin typeface="Arial"/>
                <a:ea typeface="+mn-ea"/>
                <a:cs typeface="Arial"/>
              </a:rPr>
              <a:t>les soins</a:t>
            </a:r>
            <a:r>
              <a:rPr kumimoji="0" sz="1800" b="1" i="0" u="none" strike="noStrike" kern="1200" cap="none" spc="-15" normalizeH="0" baseline="0" noProof="0" dirty="0">
                <a:ln>
                  <a:noFill/>
                </a:ln>
                <a:solidFill>
                  <a:prstClr val="black"/>
                </a:solidFill>
                <a:effectLst/>
                <a:uLnTx/>
                <a:uFillTx/>
                <a:latin typeface="Arial"/>
                <a:ea typeface="+mn-ea"/>
                <a:cs typeface="Arial"/>
              </a:rPr>
              <a:t> </a:t>
            </a:r>
            <a:r>
              <a:rPr kumimoji="0" sz="1800" b="1" i="0" u="none" strike="noStrike" kern="1200" cap="none" spc="0" normalizeH="0" baseline="0" noProof="0" dirty="0">
                <a:ln>
                  <a:noFill/>
                </a:ln>
                <a:solidFill>
                  <a:prstClr val="black"/>
                </a:solidFill>
                <a:effectLst/>
                <a:uLnTx/>
                <a:uFillTx/>
                <a:latin typeface="Arial"/>
                <a:ea typeface="+mn-ea"/>
                <a:cs typeface="Arial"/>
              </a:rPr>
              <a:t>de</a:t>
            </a:r>
            <a:r>
              <a:rPr kumimoji="0" sz="1800" b="1" i="0" u="none" strike="noStrike" kern="1200" cap="none" spc="-5" normalizeH="0" baseline="0" noProof="0" dirty="0">
                <a:ln>
                  <a:noFill/>
                </a:ln>
                <a:solidFill>
                  <a:prstClr val="black"/>
                </a:solidFill>
                <a:effectLst/>
                <a:uLnTx/>
                <a:uFillTx/>
                <a:latin typeface="Arial"/>
                <a:ea typeface="+mn-ea"/>
                <a:cs typeface="Arial"/>
              </a:rPr>
              <a:t> supports</a:t>
            </a:r>
            <a:endParaRPr kumimoji="0" sz="1800" b="0" i="0" u="none" strike="noStrike" kern="1200" cap="none" spc="0" normalizeH="0" baseline="0" noProof="0">
              <a:ln>
                <a:noFill/>
              </a:ln>
              <a:solidFill>
                <a:prstClr val="black"/>
              </a:solidFill>
              <a:effectLst/>
              <a:uLnTx/>
              <a:uFillTx/>
              <a:latin typeface="Arial"/>
              <a:ea typeface="+mn-ea"/>
              <a:cs typeface="Arial"/>
            </a:endParaRPr>
          </a:p>
        </p:txBody>
      </p:sp>
      <p:pic>
        <p:nvPicPr>
          <p:cNvPr id="10" name="object 10"/>
          <p:cNvPicPr/>
          <p:nvPr/>
        </p:nvPicPr>
        <p:blipFill>
          <a:blip r:embed="rId2" cstate="print"/>
          <a:stretch>
            <a:fillRect/>
          </a:stretch>
        </p:blipFill>
        <p:spPr>
          <a:xfrm>
            <a:off x="8243316" y="152400"/>
            <a:ext cx="565403" cy="569975"/>
          </a:xfrm>
          <a:prstGeom prst="rect">
            <a:avLst/>
          </a:prstGeom>
        </p:spPr>
      </p:pic>
    </p:spTree>
    <p:extLst>
      <p:ext uri="{BB962C8B-B14F-4D97-AF65-F5344CB8AC3E}">
        <p14:creationId xmlns:p14="http://schemas.microsoft.com/office/powerpoint/2010/main" val="23484075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3600" dirty="0" err="1">
                <a:solidFill>
                  <a:srgbClr val="EA9A56"/>
                </a:solidFill>
                <a:latin typeface="Calibri"/>
                <a:cs typeface="Arial" pitchFamily="34" charset="0"/>
              </a:rPr>
              <a:t>Pré-requis</a:t>
            </a:r>
            <a:endParaRPr kumimoji="0" lang="fr-FR" sz="3600" b="0" i="0" u="none" strike="noStrike" kern="1200" cap="none" spc="0" normalizeH="0" baseline="0" noProof="0" dirty="0">
              <a:ln>
                <a:noFill/>
              </a:ln>
              <a:solidFill>
                <a:srgbClr val="EA9A56"/>
              </a:solidFill>
              <a:effectLst/>
              <a:uLnTx/>
              <a:uFillTx/>
              <a:latin typeface="Calibri"/>
              <a:cs typeface="Arial" pitchFamily="34" charset="0"/>
            </a:endParaRP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1273903"/>
            <a:ext cx="8263663"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marL="457200" marR="0" lvl="0" indent="-457200" algn="l" defTabSz="914400" rtl="0" eaLnBrk="1" fontAlgn="auto" latinLnBrk="0" hangingPunct="1">
              <a:lnSpc>
                <a:spcPct val="100000"/>
              </a:lnSpc>
              <a:spcBef>
                <a:spcPct val="50000"/>
              </a:spcBef>
              <a:spcAft>
                <a:spcPts val="0"/>
              </a:spcAft>
              <a:buClr>
                <a:schemeClr val="tx1"/>
              </a:buClr>
              <a:buSzTx/>
              <a:buFontTx/>
              <a:buChar char="•"/>
              <a:tabLst/>
              <a:defRPr/>
            </a:pPr>
            <a:r>
              <a:rPr kumimoji="0" lang="fr-FR" sz="2400" b="0" i="0" u="none" strike="noStrike" kern="1200" cap="none" spc="0" normalizeH="0" baseline="0" noProof="0">
                <a:ln>
                  <a:noFill/>
                </a:ln>
                <a:solidFill>
                  <a:prstClr val="black"/>
                </a:solidFill>
                <a:uLnTx/>
                <a:uFillTx/>
                <a:latin typeface="Calibri" pitchFamily="34" charset="0"/>
                <a:ea typeface="+mn-ea"/>
                <a:cs typeface="Arial" charset="0"/>
              </a:rPr>
              <a:t>Diagnostic des cancers</a:t>
            </a:r>
          </a:p>
          <a:p>
            <a:pPr marL="457200" marR="0" lvl="0" indent="-457200" algn="l" defTabSz="914400" rtl="0" eaLnBrk="1" fontAlgn="auto" latinLnBrk="0" hangingPunct="1">
              <a:lnSpc>
                <a:spcPct val="100000"/>
              </a:lnSpc>
              <a:spcBef>
                <a:spcPct val="50000"/>
              </a:spcBef>
              <a:spcAft>
                <a:spcPts val="0"/>
              </a:spcAft>
              <a:buClr>
                <a:schemeClr val="tx1"/>
              </a:buClr>
              <a:buSzTx/>
              <a:buFontTx/>
              <a:buChar char="•"/>
              <a:tabLst/>
              <a:defRPr/>
            </a:pPr>
            <a:r>
              <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rPr>
              <a:t>Connaître les principes de la radiothérapie</a:t>
            </a:r>
          </a:p>
          <a:p>
            <a:pPr marL="457200" marR="0" lvl="0" indent="-457200" algn="l" defTabSz="914400" rtl="0" eaLnBrk="1" fontAlgn="auto" latinLnBrk="0" hangingPunct="1">
              <a:lnSpc>
                <a:spcPct val="100000"/>
              </a:lnSpc>
              <a:spcBef>
                <a:spcPct val="50000"/>
              </a:spcBef>
              <a:spcAft>
                <a:spcPts val="0"/>
              </a:spcAft>
              <a:buClr>
                <a:schemeClr val="tx1"/>
              </a:buClr>
              <a:buSzTx/>
              <a:buFontTx/>
              <a:buChar char="•"/>
              <a:tabLst/>
              <a:defRPr/>
            </a:pPr>
            <a:r>
              <a:rPr lang="fr-FR" sz="2400" dirty="0">
                <a:solidFill>
                  <a:prstClr val="black"/>
                </a:solidFill>
                <a:latin typeface="Calibri" pitchFamily="34" charset="0"/>
                <a:cs typeface="Arial" charset="0"/>
              </a:rPr>
              <a:t>Connaître les principes des traitements systémiques</a:t>
            </a:r>
          </a:p>
          <a:p>
            <a:pPr marL="457200" marR="0" lvl="0" indent="-457200" algn="l" defTabSz="914400" rtl="0" eaLnBrk="1" fontAlgn="auto" latinLnBrk="0" hangingPunct="1">
              <a:lnSpc>
                <a:spcPct val="100000"/>
              </a:lnSpc>
              <a:spcBef>
                <a:spcPct val="50000"/>
              </a:spcBef>
              <a:spcAft>
                <a:spcPts val="0"/>
              </a:spcAft>
              <a:buClr>
                <a:schemeClr val="tx1"/>
              </a:buClr>
              <a:buSzTx/>
              <a:buFontTx/>
              <a:buChar char="•"/>
              <a:tabLst/>
              <a:defRPr/>
            </a:pPr>
            <a:r>
              <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rPr>
              <a:t>Connaître les complications des traitements anti-cancéreux</a:t>
            </a:r>
          </a:p>
          <a:p>
            <a:pPr marL="457200" marR="0" lvl="0" indent="-457200" algn="l" defTabSz="914400" rtl="0" eaLnBrk="1" fontAlgn="auto" latinLnBrk="0" hangingPunct="1">
              <a:lnSpc>
                <a:spcPct val="100000"/>
              </a:lnSpc>
              <a:spcBef>
                <a:spcPct val="50000"/>
              </a:spcBef>
              <a:spcAft>
                <a:spcPts val="0"/>
              </a:spcAft>
              <a:buClr>
                <a:schemeClr val="tx1"/>
              </a:buClr>
              <a:buSzTx/>
              <a:buFontTx/>
              <a:buChar char="•"/>
              <a:tabLst/>
              <a:defRPr/>
            </a:pPr>
            <a:r>
              <a:rPr lang="fr-FR" sz="2400" dirty="0">
                <a:solidFill>
                  <a:prstClr val="black"/>
                </a:solidFill>
                <a:latin typeface="Calibri" pitchFamily="34" charset="0"/>
                <a:cs typeface="Arial" charset="0"/>
              </a:rPr>
              <a:t>Communication médicale (items R2C : 1, 7, 9)</a:t>
            </a:r>
            <a:endPar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endParaRPr>
          </a:p>
          <a:p>
            <a:pPr marL="457200" marR="0" lvl="0" indent="-457200" algn="l" defTabSz="914400" rtl="0" eaLnBrk="1" fontAlgn="auto" latinLnBrk="0" hangingPunct="1">
              <a:lnSpc>
                <a:spcPct val="100000"/>
              </a:lnSpc>
              <a:spcBef>
                <a:spcPct val="50000"/>
              </a:spcBef>
              <a:spcAft>
                <a:spcPts val="0"/>
              </a:spcAft>
              <a:buClr>
                <a:schemeClr val="tx1"/>
              </a:buClr>
              <a:buSzTx/>
              <a:buFontTx/>
              <a:buChar char="•"/>
              <a:tabLst/>
              <a:defRPr/>
            </a:pPr>
            <a:endPar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endParaRPr>
          </a:p>
          <a:p>
            <a:pPr>
              <a:spcBef>
                <a:spcPct val="50000"/>
              </a:spcBef>
              <a:buFontTx/>
              <a:buChar char="•"/>
              <a:defRPr/>
            </a:pPr>
            <a:endParaRPr lang="fr-FR" sz="2400" dirty="0"/>
          </a:p>
        </p:txBody>
      </p:sp>
      <p:pic>
        <p:nvPicPr>
          <p:cNvPr id="7" name="Image 6">
            <a:extLst>
              <a:ext uri="{FF2B5EF4-FFF2-40B4-BE49-F238E27FC236}">
                <a16:creationId xmlns:a16="http://schemas.microsoft.com/office/drawing/2014/main" id="{6404BE15-EB55-4D44-B977-07A5B20DD894}"/>
              </a:ext>
            </a:extLst>
          </p:cNvPr>
          <p:cNvPicPr>
            <a:picLocks noChangeAspect="1"/>
          </p:cNvPicPr>
          <p:nvPr/>
        </p:nvPicPr>
        <p:blipFill>
          <a:blip r:embed="rId2"/>
          <a:stretch>
            <a:fillRect/>
          </a:stretch>
        </p:blipFill>
        <p:spPr>
          <a:xfrm>
            <a:off x="7975123" y="167834"/>
            <a:ext cx="684076" cy="689683"/>
          </a:xfrm>
          <a:prstGeom prst="rect">
            <a:avLst/>
          </a:prstGeom>
        </p:spPr>
      </p:pic>
    </p:spTree>
    <p:extLst>
      <p:ext uri="{BB962C8B-B14F-4D97-AF65-F5344CB8AC3E}">
        <p14:creationId xmlns:p14="http://schemas.microsoft.com/office/powerpoint/2010/main" val="9767972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74749" y="294195"/>
            <a:ext cx="6196330" cy="1122680"/>
          </a:xfrm>
          <a:prstGeom prst="rect">
            <a:avLst/>
          </a:prstGeom>
        </p:spPr>
        <p:txBody>
          <a:bodyPr vert="horz" wrap="square" lIns="0" tIns="12700" rIns="0" bIns="0" rtlCol="0">
            <a:spAutoFit/>
          </a:bodyPr>
          <a:lstStyle/>
          <a:p>
            <a:pPr marL="12700" marR="5080" indent="124460">
              <a:lnSpc>
                <a:spcPct val="100000"/>
              </a:lnSpc>
              <a:spcBef>
                <a:spcPts val="100"/>
              </a:spcBef>
            </a:pPr>
            <a:r>
              <a:rPr sz="3600" spc="-5" dirty="0">
                <a:latin typeface="Arial"/>
                <a:cs typeface="Arial"/>
              </a:rPr>
              <a:t>3- Principes généraux de la </a:t>
            </a:r>
            <a:r>
              <a:rPr sz="3600" dirty="0">
                <a:latin typeface="Arial"/>
                <a:cs typeface="Arial"/>
              </a:rPr>
              <a:t> </a:t>
            </a:r>
            <a:r>
              <a:rPr sz="3600" spc="-5" dirty="0">
                <a:latin typeface="Arial"/>
                <a:cs typeface="Arial"/>
              </a:rPr>
              <a:t>discussion</a:t>
            </a:r>
            <a:r>
              <a:rPr sz="3600" spc="-40" dirty="0">
                <a:latin typeface="Arial"/>
                <a:cs typeface="Arial"/>
              </a:rPr>
              <a:t> </a:t>
            </a:r>
            <a:r>
              <a:rPr sz="3600" spc="-5" dirty="0">
                <a:latin typeface="Arial"/>
                <a:cs typeface="Arial"/>
              </a:rPr>
              <a:t>pluridisciplinaire</a:t>
            </a:r>
            <a:endParaRPr sz="3600">
              <a:latin typeface="Arial"/>
              <a:cs typeface="Arial"/>
            </a:endParaRPr>
          </a:p>
        </p:txBody>
      </p:sp>
      <p:sp>
        <p:nvSpPr>
          <p:cNvPr id="3" name="object 3"/>
          <p:cNvSpPr txBox="1"/>
          <p:nvPr/>
        </p:nvSpPr>
        <p:spPr>
          <a:xfrm>
            <a:off x="294640" y="1685988"/>
            <a:ext cx="8482965" cy="4218305"/>
          </a:xfrm>
          <a:prstGeom prst="rect">
            <a:avLst/>
          </a:prstGeom>
        </p:spPr>
        <p:txBody>
          <a:bodyPr vert="horz" wrap="square" lIns="0" tIns="47625" rIns="0" bIns="0" rtlCol="0">
            <a:spAutoFit/>
          </a:bodyPr>
          <a:lstStyle/>
          <a:p>
            <a:pPr marL="622300" marR="810260" lvl="0" indent="-609600" algn="l" defTabSz="914400" rtl="0" eaLnBrk="1" fontAlgn="auto" latinLnBrk="0" hangingPunct="1">
              <a:lnSpc>
                <a:spcPts val="2160"/>
              </a:lnSpc>
              <a:spcBef>
                <a:spcPts val="375"/>
              </a:spcBef>
              <a:spcAft>
                <a:spcPts val="0"/>
              </a:spcAft>
              <a:buClrTx/>
              <a:buSzTx/>
              <a:buFontTx/>
              <a:buAutoNum type="arabicPeriod"/>
              <a:tabLst>
                <a:tab pos="621665" algn="l"/>
                <a:tab pos="622300" algn="l"/>
              </a:tabLst>
              <a:defRPr/>
            </a:pPr>
            <a:r>
              <a:rPr kumimoji="0" sz="2000" b="0" i="0" u="none" strike="noStrike" kern="1200" cap="none" spc="-10" normalizeH="0" baseline="0" noProof="0" dirty="0">
                <a:ln>
                  <a:noFill/>
                </a:ln>
                <a:solidFill>
                  <a:prstClr val="black"/>
                </a:solidFill>
                <a:effectLst/>
                <a:uLnTx/>
                <a:uFillTx/>
                <a:latin typeface="Calibri"/>
                <a:ea typeface="+mn-ea"/>
                <a:cs typeface="Calibri"/>
              </a:rPr>
              <a:t>Interdépendance</a:t>
            </a:r>
            <a:r>
              <a:rPr kumimoji="0" sz="2000" b="0" i="0" u="none" strike="noStrike" kern="1200" cap="none" spc="0" normalizeH="0" baseline="0" noProof="0" dirty="0">
                <a:ln>
                  <a:noFill/>
                </a:ln>
                <a:solidFill>
                  <a:prstClr val="black"/>
                </a:solidFill>
                <a:effectLst/>
                <a:uLnTx/>
                <a:uFillTx/>
                <a:latin typeface="Calibri"/>
                <a:ea typeface="+mn-ea"/>
                <a:cs typeface="Calibri"/>
              </a:rPr>
              <a:t> des </a:t>
            </a:r>
            <a:r>
              <a:rPr kumimoji="0" sz="2000" b="0" i="0" u="none" strike="noStrike" kern="1200" cap="none" spc="-5" normalizeH="0" baseline="0" noProof="0" dirty="0">
                <a:ln>
                  <a:noFill/>
                </a:ln>
                <a:solidFill>
                  <a:prstClr val="black"/>
                </a:solidFill>
                <a:effectLst/>
                <a:uLnTx/>
                <a:uFillTx/>
                <a:latin typeface="Calibri"/>
                <a:ea typeface="+mn-ea"/>
                <a:cs typeface="Calibri"/>
              </a:rPr>
              <a:t>soignants</a:t>
            </a:r>
            <a:r>
              <a:rPr kumimoji="0" sz="2000" b="0" i="0" u="none" strike="noStrike" kern="1200" cap="none" spc="10" normalizeH="0" baseline="0" noProof="0" dirty="0">
                <a:ln>
                  <a:noFill/>
                </a:ln>
                <a:solidFill>
                  <a:prstClr val="black"/>
                </a:solidFill>
                <a:effectLst/>
                <a:uLnTx/>
                <a:uFillTx/>
                <a:latin typeface="Calibri"/>
                <a:ea typeface="+mn-ea"/>
                <a:cs typeface="Calibri"/>
              </a:rPr>
              <a:t> </a:t>
            </a:r>
            <a:r>
              <a:rPr kumimoji="0" sz="2000" b="0" i="0" u="none" strike="noStrike" kern="1200" cap="none" spc="-15" normalizeH="0" baseline="0" noProof="0" dirty="0">
                <a:ln>
                  <a:noFill/>
                </a:ln>
                <a:solidFill>
                  <a:prstClr val="black"/>
                </a:solidFill>
                <a:effectLst/>
                <a:uLnTx/>
                <a:uFillTx/>
                <a:latin typeface="Calibri"/>
                <a:ea typeface="+mn-ea"/>
                <a:cs typeface="Calibri"/>
              </a:rPr>
              <a:t>(différents</a:t>
            </a:r>
            <a:r>
              <a:rPr kumimoji="0" sz="2000" b="0" i="0" u="none" strike="noStrike" kern="1200" cap="none" spc="4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médecins,</a:t>
            </a:r>
            <a:r>
              <a:rPr kumimoji="0" sz="2000" b="0" i="0" u="none" strike="noStrike" kern="1200" cap="none" spc="2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paramédicaux, </a:t>
            </a:r>
            <a:r>
              <a:rPr kumimoji="0" sz="2000" b="0" i="0" u="none" strike="noStrike" kern="1200" cap="none" spc="-440" normalizeH="0" baseline="0" noProof="0" dirty="0">
                <a:ln>
                  <a:noFill/>
                </a:ln>
                <a:solidFill>
                  <a:prstClr val="black"/>
                </a:solidFill>
                <a:effectLst/>
                <a:uLnTx/>
                <a:uFillTx/>
                <a:latin typeface="Calibri"/>
                <a:ea typeface="+mn-ea"/>
                <a:cs typeface="Calibri"/>
              </a:rPr>
              <a:t> </a:t>
            </a:r>
            <a:r>
              <a:rPr kumimoji="0" sz="2000" b="0" i="0" u="none" strike="noStrike" kern="1200" cap="none" spc="-15" normalizeH="0" baseline="0" noProof="0" dirty="0">
                <a:ln>
                  <a:noFill/>
                </a:ln>
                <a:solidFill>
                  <a:prstClr val="black"/>
                </a:solidFill>
                <a:effectLst/>
                <a:uLnTx/>
                <a:uFillTx/>
                <a:latin typeface="Calibri"/>
                <a:ea typeface="+mn-ea"/>
                <a:cs typeface="Calibri"/>
              </a:rPr>
              <a:t>travailleurs</a:t>
            </a:r>
            <a:r>
              <a:rPr kumimoji="0" sz="2000" b="0" i="0" u="none" strike="noStrike" kern="1200" cap="none" spc="1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sociaux…)</a:t>
            </a:r>
            <a:endParaRPr kumimoji="0" sz="2000" b="0" i="0" u="none" strike="noStrike" kern="1200" cap="none" spc="0" normalizeH="0" baseline="0" noProof="0">
              <a:ln>
                <a:noFill/>
              </a:ln>
              <a:solidFill>
                <a:prstClr val="black"/>
              </a:solidFill>
              <a:effectLst/>
              <a:uLnTx/>
              <a:uFillTx/>
              <a:latin typeface="Calibri"/>
              <a:ea typeface="+mn-ea"/>
              <a:cs typeface="Calibri"/>
            </a:endParaRPr>
          </a:p>
          <a:p>
            <a:pPr marL="622300" marR="33655" lvl="0" indent="-609600" algn="l" defTabSz="914400" rtl="0" eaLnBrk="1" fontAlgn="auto" latinLnBrk="0" hangingPunct="1">
              <a:lnSpc>
                <a:spcPts val="2160"/>
              </a:lnSpc>
              <a:spcBef>
                <a:spcPts val="960"/>
              </a:spcBef>
              <a:spcAft>
                <a:spcPts val="0"/>
              </a:spcAft>
              <a:buClrTx/>
              <a:buSzTx/>
              <a:buFontTx/>
              <a:buAutoNum type="arabicPeriod"/>
              <a:tabLst>
                <a:tab pos="621665" algn="l"/>
                <a:tab pos="622300" algn="l"/>
              </a:tabLst>
              <a:defRPr/>
            </a:pPr>
            <a:r>
              <a:rPr kumimoji="0" sz="2000" b="0" i="0" u="none" strike="noStrike" kern="1200" cap="none" spc="-5" normalizeH="0" baseline="0" noProof="0" dirty="0">
                <a:ln>
                  <a:noFill/>
                </a:ln>
                <a:solidFill>
                  <a:prstClr val="black"/>
                </a:solidFill>
                <a:effectLst/>
                <a:uLnTx/>
                <a:uFillTx/>
                <a:latin typeface="Calibri"/>
                <a:ea typeface="+mn-ea"/>
                <a:cs typeface="Calibri"/>
              </a:rPr>
              <a:t>Discussion</a:t>
            </a:r>
            <a:r>
              <a:rPr kumimoji="0" sz="2000" b="0" i="0" u="none" strike="noStrike" kern="1200" cap="none" spc="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pluridisciplinaire</a:t>
            </a:r>
            <a:r>
              <a:rPr kumimoji="0" sz="2000" b="0" i="0" u="none" strike="noStrike" kern="1200" cap="none" spc="25"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(au</a:t>
            </a:r>
            <a:r>
              <a:rPr kumimoji="0" sz="2000" b="0" i="0" u="none" strike="noStrike" kern="1200" cap="none" spc="-5" normalizeH="0" baseline="0" noProof="0" dirty="0">
                <a:ln>
                  <a:noFill/>
                </a:ln>
                <a:solidFill>
                  <a:prstClr val="black"/>
                </a:solidFill>
                <a:effectLst/>
                <a:uLnTx/>
                <a:uFillTx/>
                <a:latin typeface="Calibri"/>
                <a:ea typeface="+mn-ea"/>
                <a:cs typeface="Calibri"/>
              </a:rPr>
              <a:t> moins </a:t>
            </a:r>
            <a:r>
              <a:rPr kumimoji="0" sz="2000" b="0" i="0" u="none" strike="noStrike" kern="1200" cap="none" spc="0" normalizeH="0" baseline="0" noProof="0" dirty="0">
                <a:ln>
                  <a:noFill/>
                </a:ln>
                <a:solidFill>
                  <a:prstClr val="black"/>
                </a:solidFill>
                <a:effectLst/>
                <a:uLnTx/>
                <a:uFillTx/>
                <a:latin typeface="Calibri"/>
                <a:ea typeface="+mn-ea"/>
                <a:cs typeface="Calibri"/>
              </a:rPr>
              <a:t>3</a:t>
            </a:r>
            <a:r>
              <a:rPr kumimoji="0" sz="2000" b="0" i="0" u="none" strike="noStrike" kern="1200" cap="none" spc="-5" normalizeH="0" baseline="0" noProof="0" dirty="0">
                <a:ln>
                  <a:noFill/>
                </a:ln>
                <a:solidFill>
                  <a:prstClr val="black"/>
                </a:solidFill>
                <a:effectLst/>
                <a:uLnTx/>
                <a:uFillTx/>
                <a:latin typeface="Calibri"/>
                <a:ea typeface="+mn-ea"/>
                <a:cs typeface="Calibri"/>
              </a:rPr>
              <a:t> spécialistes…chirurgien, </a:t>
            </a:r>
            <a:r>
              <a:rPr kumimoji="0" sz="2000" b="0" i="0" u="none" strike="noStrike" kern="1200" cap="none" spc="0"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radiothérapeute,</a:t>
            </a:r>
            <a:r>
              <a:rPr kumimoji="0" sz="2000" b="0" i="0" u="none" strike="noStrike" kern="1200" cap="none" spc="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chimiothérapeute,</a:t>
            </a:r>
            <a:r>
              <a:rPr kumimoji="0" sz="2000" b="0" i="0" u="none" strike="noStrike" kern="1200" cap="none" spc="15"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a:t>
            </a:r>
            <a:r>
              <a:rPr kumimoji="0" sz="2000" b="0" i="0" u="none" strike="noStrike" kern="1200" cap="none" spc="-5"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anatomopathologiste,</a:t>
            </a:r>
            <a:r>
              <a:rPr kumimoji="0" sz="2000" b="0" i="0" u="none" strike="noStrike" kern="1200" cap="none" spc="1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radiologue,</a:t>
            </a:r>
            <a:r>
              <a:rPr kumimoji="0" sz="2000" b="0" i="0" u="none" strike="noStrike" kern="1200" cap="none" spc="-1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a:t>
            </a:r>
            <a:endParaRPr kumimoji="0" sz="2000" b="0" i="0" u="none" strike="noStrike" kern="1200" cap="none" spc="0" normalizeH="0" baseline="0" noProof="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685"/>
              </a:spcBef>
              <a:spcAft>
                <a:spcPts val="0"/>
              </a:spcAft>
              <a:buClrTx/>
              <a:buSzTx/>
              <a:buFontTx/>
              <a:buAutoNum type="arabicPeriod"/>
              <a:tabLst>
                <a:tab pos="621665" algn="l"/>
                <a:tab pos="622300" algn="l"/>
              </a:tabLst>
              <a:defRPr/>
            </a:pPr>
            <a:r>
              <a:rPr kumimoji="0" sz="2000" b="0" i="0" u="none" strike="noStrike" kern="1200" cap="none" spc="-50" normalizeH="0" baseline="0" noProof="0" dirty="0">
                <a:ln>
                  <a:noFill/>
                </a:ln>
                <a:solidFill>
                  <a:prstClr val="black"/>
                </a:solidFill>
                <a:effectLst/>
                <a:uLnTx/>
                <a:uFillTx/>
                <a:latin typeface="Calibri"/>
                <a:ea typeface="+mn-ea"/>
                <a:cs typeface="Calibri"/>
              </a:rPr>
              <a:t>Tous</a:t>
            </a:r>
            <a:r>
              <a:rPr kumimoji="0" sz="2000" b="0" i="0" u="none" strike="noStrike" kern="1200" cap="none" spc="-1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nouveaux</a:t>
            </a:r>
            <a:r>
              <a:rPr kumimoji="0" sz="2000" b="0" i="0" u="none" strike="noStrike" kern="1200" cap="none" spc="-3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cas </a:t>
            </a:r>
            <a:r>
              <a:rPr kumimoji="0" sz="2000" b="0" i="0" u="none" strike="noStrike" kern="1200" cap="none" spc="-10" normalizeH="0" baseline="0" noProof="0" dirty="0">
                <a:ln>
                  <a:noFill/>
                </a:ln>
                <a:solidFill>
                  <a:prstClr val="black"/>
                </a:solidFill>
                <a:effectLst/>
                <a:uLnTx/>
                <a:uFillTx/>
                <a:latin typeface="Calibri"/>
                <a:ea typeface="+mn-ea"/>
                <a:cs typeface="Calibri"/>
              </a:rPr>
              <a:t>(standards, </a:t>
            </a:r>
            <a:r>
              <a:rPr kumimoji="0" sz="2000" b="0" i="0" u="none" strike="noStrike" kern="1200" cap="none" spc="-5" normalizeH="0" baseline="0" noProof="0" dirty="0">
                <a:ln>
                  <a:noFill/>
                </a:ln>
                <a:solidFill>
                  <a:prstClr val="black"/>
                </a:solidFill>
                <a:effectLst/>
                <a:uLnTx/>
                <a:uFillTx/>
                <a:latin typeface="Calibri"/>
                <a:ea typeface="+mn-ea"/>
                <a:cs typeface="Calibri"/>
              </a:rPr>
              <a:t>ou </a:t>
            </a:r>
            <a:r>
              <a:rPr kumimoji="0" sz="2000" b="0" i="0" u="none" strike="noStrike" kern="1200" cap="none" spc="0" normalizeH="0" baseline="0" noProof="0" dirty="0">
                <a:ln>
                  <a:noFill/>
                </a:ln>
                <a:solidFill>
                  <a:prstClr val="black"/>
                </a:solidFill>
                <a:effectLst/>
                <a:uLnTx/>
                <a:uFillTx/>
                <a:latin typeface="Calibri"/>
                <a:ea typeface="+mn-ea"/>
                <a:cs typeface="Calibri"/>
              </a:rPr>
              <a:t>non…)</a:t>
            </a:r>
            <a:endParaRPr kumimoji="0" sz="2000" b="0" i="0" u="none" strike="noStrike" kern="1200" cap="none" spc="0" normalizeH="0" baseline="0" noProof="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720"/>
              </a:spcBef>
              <a:spcAft>
                <a:spcPts val="0"/>
              </a:spcAft>
              <a:buClrTx/>
              <a:buSzTx/>
              <a:buFontTx/>
              <a:buAutoNum type="arabicPeriod"/>
              <a:tabLst>
                <a:tab pos="621665" algn="l"/>
                <a:tab pos="622300" algn="l"/>
              </a:tabLst>
              <a:defRPr/>
            </a:pPr>
            <a:r>
              <a:rPr kumimoji="0" sz="2000" b="0" i="0" u="none" strike="noStrike" kern="1200" cap="none" spc="-20" normalizeH="0" baseline="0" noProof="0" dirty="0">
                <a:ln>
                  <a:noFill/>
                </a:ln>
                <a:solidFill>
                  <a:prstClr val="black"/>
                </a:solidFill>
                <a:effectLst/>
                <a:uLnTx/>
                <a:uFillTx/>
                <a:latin typeface="Calibri"/>
                <a:ea typeface="+mn-ea"/>
                <a:cs typeface="Calibri"/>
              </a:rPr>
              <a:t>Avant</a:t>
            </a:r>
            <a:r>
              <a:rPr kumimoji="0" sz="2000" b="0" i="0" u="none" strike="noStrike" kern="1200" cap="none" spc="-25"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toute</a:t>
            </a:r>
            <a:r>
              <a:rPr kumimoji="0" sz="2000" b="0" i="0" u="none" strike="noStrike" kern="1200" cap="none" spc="-1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action</a:t>
            </a:r>
            <a:endParaRPr kumimoji="0" sz="2000" b="0" i="0" u="none" strike="noStrike" kern="1200" cap="none" spc="0" normalizeH="0" baseline="0" noProof="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720"/>
              </a:spcBef>
              <a:spcAft>
                <a:spcPts val="0"/>
              </a:spcAft>
              <a:buClrTx/>
              <a:buSzTx/>
              <a:buFontTx/>
              <a:buAutoNum type="arabicPeriod"/>
              <a:tabLst>
                <a:tab pos="621665" algn="l"/>
                <a:tab pos="622300" algn="l"/>
              </a:tabLst>
              <a:defRPr/>
            </a:pPr>
            <a:r>
              <a:rPr kumimoji="0" sz="2000" b="1" i="0" u="none" strike="noStrike" kern="1200" cap="none" spc="-5" normalizeH="0" baseline="0" noProof="0" dirty="0">
                <a:ln>
                  <a:noFill/>
                </a:ln>
                <a:solidFill>
                  <a:prstClr val="black"/>
                </a:solidFill>
                <a:effectLst/>
                <a:uLnTx/>
                <a:uFillTx/>
                <a:latin typeface="Calibri"/>
                <a:ea typeface="+mn-ea"/>
                <a:cs typeface="Calibri"/>
              </a:rPr>
              <a:t>Un</a:t>
            </a:r>
            <a:r>
              <a:rPr kumimoji="0" sz="2000" b="1" i="0" u="none" strike="noStrike" kern="1200" cap="none" spc="-30" normalizeH="0" baseline="0" noProof="0" dirty="0">
                <a:ln>
                  <a:noFill/>
                </a:ln>
                <a:solidFill>
                  <a:prstClr val="black"/>
                </a:solidFill>
                <a:effectLst/>
                <a:uLnTx/>
                <a:uFillTx/>
                <a:latin typeface="Calibri"/>
                <a:ea typeface="+mn-ea"/>
                <a:cs typeface="Calibri"/>
              </a:rPr>
              <a:t> </a:t>
            </a:r>
            <a:r>
              <a:rPr kumimoji="0" sz="2000" b="1" i="0" u="none" strike="noStrike" kern="1200" cap="none" spc="-5" normalizeH="0" baseline="0" noProof="0" dirty="0">
                <a:ln>
                  <a:noFill/>
                </a:ln>
                <a:solidFill>
                  <a:prstClr val="black"/>
                </a:solidFill>
                <a:effectLst/>
                <a:uLnTx/>
                <a:uFillTx/>
                <a:latin typeface="Calibri"/>
                <a:ea typeface="+mn-ea"/>
                <a:cs typeface="Calibri"/>
              </a:rPr>
              <a:t>problème,</a:t>
            </a:r>
            <a:r>
              <a:rPr kumimoji="0" sz="2000" b="1" i="0" u="none" strike="noStrike" kern="1200" cap="none" spc="-35" normalizeH="0" baseline="0" noProof="0" dirty="0">
                <a:ln>
                  <a:noFill/>
                </a:ln>
                <a:solidFill>
                  <a:prstClr val="black"/>
                </a:solidFill>
                <a:effectLst/>
                <a:uLnTx/>
                <a:uFillTx/>
                <a:latin typeface="Calibri"/>
                <a:ea typeface="+mn-ea"/>
                <a:cs typeface="Calibri"/>
              </a:rPr>
              <a:t> </a:t>
            </a:r>
            <a:r>
              <a:rPr kumimoji="0" sz="2000" b="1" i="0" u="none" strike="noStrike" kern="1200" cap="none" spc="-5" normalizeH="0" baseline="0" noProof="0" dirty="0">
                <a:ln>
                  <a:noFill/>
                </a:ln>
                <a:solidFill>
                  <a:prstClr val="black"/>
                </a:solidFill>
                <a:effectLst/>
                <a:uLnTx/>
                <a:uFillTx/>
                <a:latin typeface="Calibri"/>
                <a:ea typeface="+mn-ea"/>
                <a:cs typeface="Calibri"/>
              </a:rPr>
              <a:t>plusieurs</a:t>
            </a:r>
            <a:r>
              <a:rPr kumimoji="0" sz="2000" b="1" i="0" u="none" strike="noStrike" kern="1200" cap="none" spc="-25" normalizeH="0" baseline="0" noProof="0" dirty="0">
                <a:ln>
                  <a:noFill/>
                </a:ln>
                <a:solidFill>
                  <a:prstClr val="black"/>
                </a:solidFill>
                <a:effectLst/>
                <a:uLnTx/>
                <a:uFillTx/>
                <a:latin typeface="Calibri"/>
                <a:ea typeface="+mn-ea"/>
                <a:cs typeface="Calibri"/>
              </a:rPr>
              <a:t> </a:t>
            </a:r>
            <a:r>
              <a:rPr kumimoji="0" sz="2000" b="1" i="0" u="none" strike="noStrike" kern="1200" cap="none" spc="0" normalizeH="0" baseline="0" noProof="0" dirty="0">
                <a:ln>
                  <a:noFill/>
                </a:ln>
                <a:solidFill>
                  <a:prstClr val="black"/>
                </a:solidFill>
                <a:effectLst/>
                <a:uLnTx/>
                <a:uFillTx/>
                <a:latin typeface="Calibri"/>
                <a:ea typeface="+mn-ea"/>
                <a:cs typeface="Calibri"/>
              </a:rPr>
              <a:t>solutions</a:t>
            </a:r>
            <a:endParaRPr kumimoji="0" sz="2000" b="0" i="0" u="none" strike="noStrike" kern="1200" cap="none" spc="0" normalizeH="0" baseline="0" noProof="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720"/>
              </a:spcBef>
              <a:spcAft>
                <a:spcPts val="0"/>
              </a:spcAft>
              <a:buClrTx/>
              <a:buSzTx/>
              <a:buFontTx/>
              <a:buAutoNum type="arabicPeriod"/>
              <a:tabLst>
                <a:tab pos="621665" algn="l"/>
                <a:tab pos="622300" algn="l"/>
              </a:tabLst>
              <a:defRPr/>
            </a:pPr>
            <a:r>
              <a:rPr kumimoji="0" sz="2000" b="0" i="0" u="none" strike="noStrike" kern="1200" cap="none" spc="-5" normalizeH="0" baseline="0" noProof="0" dirty="0">
                <a:ln>
                  <a:noFill/>
                </a:ln>
                <a:solidFill>
                  <a:prstClr val="black"/>
                </a:solidFill>
                <a:effectLst/>
                <a:uLnTx/>
                <a:uFillTx/>
                <a:latin typeface="Calibri"/>
                <a:ea typeface="+mn-ea"/>
                <a:cs typeface="Calibri"/>
              </a:rPr>
              <a:t>Adapter la</a:t>
            </a:r>
            <a:r>
              <a:rPr kumimoji="0" sz="2000" b="0" i="0" u="none" strike="noStrike" kern="1200" cap="none" spc="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réponse</a:t>
            </a:r>
            <a:r>
              <a:rPr kumimoji="0" sz="2000" b="0" i="0" u="none" strike="noStrike" kern="1200" cap="none" spc="0" normalizeH="0" baseline="0" noProof="0" dirty="0">
                <a:ln>
                  <a:noFill/>
                </a:ln>
                <a:solidFill>
                  <a:prstClr val="black"/>
                </a:solidFill>
                <a:effectLst/>
                <a:uLnTx/>
                <a:uFillTx/>
                <a:latin typeface="Calibri"/>
                <a:ea typeface="+mn-ea"/>
                <a:cs typeface="Calibri"/>
              </a:rPr>
              <a:t> aux</a:t>
            </a:r>
            <a:r>
              <a:rPr kumimoji="0" sz="2000" b="0" i="0" u="none" strike="noStrike" kern="1200" cap="none" spc="-1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particularités</a:t>
            </a:r>
            <a:r>
              <a:rPr kumimoji="0" sz="2000" b="0" i="0" u="none" strike="noStrike" kern="1200" cap="none" spc="20"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du</a:t>
            </a:r>
            <a:r>
              <a:rPr kumimoji="0" sz="2000" b="0" i="0" u="none" strike="noStrike" kern="1200" cap="none" spc="-10" normalizeH="0" baseline="0" noProof="0" dirty="0">
                <a:ln>
                  <a:noFill/>
                </a:ln>
                <a:solidFill>
                  <a:prstClr val="black"/>
                </a:solidFill>
                <a:effectLst/>
                <a:uLnTx/>
                <a:uFillTx/>
                <a:latin typeface="Calibri"/>
                <a:ea typeface="+mn-ea"/>
                <a:cs typeface="Calibri"/>
              </a:rPr>
              <a:t> patients</a:t>
            </a:r>
            <a:endParaRPr kumimoji="0" sz="2000" b="0" i="0" u="none" strike="noStrike" kern="1200" cap="none" spc="0" normalizeH="0" baseline="0" noProof="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720"/>
              </a:spcBef>
              <a:spcAft>
                <a:spcPts val="0"/>
              </a:spcAft>
              <a:buClrTx/>
              <a:buSzTx/>
              <a:buFontTx/>
              <a:buAutoNum type="arabicPeriod"/>
              <a:tabLst>
                <a:tab pos="621665" algn="l"/>
                <a:tab pos="622300" algn="l"/>
              </a:tabLst>
              <a:defRPr/>
            </a:pPr>
            <a:r>
              <a:rPr kumimoji="0" sz="2000" b="0" i="0" u="none" strike="noStrike" kern="1200" cap="none" spc="-5" normalizeH="0" baseline="0" noProof="0" dirty="0">
                <a:ln>
                  <a:noFill/>
                </a:ln>
                <a:solidFill>
                  <a:prstClr val="black"/>
                </a:solidFill>
                <a:effectLst/>
                <a:uLnTx/>
                <a:uFillTx/>
                <a:latin typeface="Calibri"/>
                <a:ea typeface="+mn-ea"/>
                <a:cs typeface="Calibri"/>
              </a:rPr>
              <a:t>Le</a:t>
            </a:r>
            <a:r>
              <a:rPr kumimoji="0" sz="2000" b="0" i="0" u="none" strike="noStrike" kern="1200" cap="none" spc="-10" normalizeH="0" baseline="0" noProof="0" dirty="0">
                <a:ln>
                  <a:noFill/>
                </a:ln>
                <a:solidFill>
                  <a:prstClr val="black"/>
                </a:solidFill>
                <a:effectLst/>
                <a:uLnTx/>
                <a:uFillTx/>
                <a:latin typeface="Calibri"/>
                <a:ea typeface="+mn-ea"/>
                <a:cs typeface="Calibri"/>
              </a:rPr>
              <a:t> réseau</a:t>
            </a:r>
            <a:r>
              <a:rPr kumimoji="0" sz="2000" b="0" i="0" u="none" strike="noStrike" kern="1200" cap="none" spc="-5" normalizeH="0" baseline="0" noProof="0" dirty="0">
                <a:ln>
                  <a:noFill/>
                </a:ln>
                <a:solidFill>
                  <a:prstClr val="black"/>
                </a:solidFill>
                <a:effectLst/>
                <a:uLnTx/>
                <a:uFillTx/>
                <a:latin typeface="Calibri"/>
                <a:ea typeface="+mn-ea"/>
                <a:cs typeface="Calibri"/>
              </a:rPr>
              <a:t> régional</a:t>
            </a:r>
            <a:r>
              <a:rPr kumimoji="0" sz="2000" b="0" i="0" u="none" strike="noStrike" kern="1200" cap="none" spc="-10"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de</a:t>
            </a:r>
            <a:r>
              <a:rPr kumimoji="0" sz="2000" b="0" i="0" u="none" strike="noStrike" kern="1200" cap="none" spc="-1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cancérologie</a:t>
            </a:r>
            <a:endParaRPr kumimoji="0" sz="2000" b="0" i="0" u="none" strike="noStrike" kern="1200" cap="none" spc="0" normalizeH="0" baseline="0" noProof="0">
              <a:ln>
                <a:noFill/>
              </a:ln>
              <a:solidFill>
                <a:prstClr val="black"/>
              </a:solidFill>
              <a:effectLst/>
              <a:uLnTx/>
              <a:uFillTx/>
              <a:latin typeface="Calibri"/>
              <a:ea typeface="+mn-ea"/>
              <a:cs typeface="Calibri"/>
            </a:endParaRPr>
          </a:p>
          <a:p>
            <a:pPr marL="1335405" marR="0" lvl="1" indent="-534035" algn="l" defTabSz="914400" rtl="0" eaLnBrk="1" fontAlgn="auto" latinLnBrk="0" hangingPunct="1">
              <a:lnSpc>
                <a:spcPct val="100000"/>
              </a:lnSpc>
              <a:spcBef>
                <a:spcPts val="660"/>
              </a:spcBef>
              <a:spcAft>
                <a:spcPts val="0"/>
              </a:spcAft>
              <a:buClrTx/>
              <a:buSzTx/>
              <a:buFontTx/>
              <a:buChar char="–"/>
              <a:tabLst>
                <a:tab pos="1335405" algn="l"/>
                <a:tab pos="1336040" algn="l"/>
              </a:tabLst>
              <a:defRPr/>
            </a:pPr>
            <a:r>
              <a:rPr kumimoji="0" sz="1800" b="0" i="0" u="none" strike="noStrike" kern="1200" cap="none" spc="-5" normalizeH="0" baseline="0" noProof="0" dirty="0">
                <a:ln>
                  <a:noFill/>
                </a:ln>
                <a:solidFill>
                  <a:srgbClr val="C0504D"/>
                </a:solidFill>
                <a:effectLst/>
                <a:uLnTx/>
                <a:uFillTx/>
                <a:latin typeface="Calibri"/>
                <a:ea typeface="+mn-ea"/>
                <a:cs typeface="Calibri"/>
              </a:rPr>
              <a:t>Coordonner les</a:t>
            </a:r>
            <a:r>
              <a:rPr kumimoji="0" sz="1800" b="0" i="0" u="none" strike="noStrike" kern="1200" cap="none" spc="-15" normalizeH="0" baseline="0" noProof="0" dirty="0">
                <a:ln>
                  <a:noFill/>
                </a:ln>
                <a:solidFill>
                  <a:srgbClr val="C0504D"/>
                </a:solidFill>
                <a:effectLst/>
                <a:uLnTx/>
                <a:uFillTx/>
                <a:latin typeface="Calibri"/>
                <a:ea typeface="+mn-ea"/>
                <a:cs typeface="Calibri"/>
              </a:rPr>
              <a:t> </a:t>
            </a:r>
            <a:r>
              <a:rPr kumimoji="0" sz="1800" b="0" i="0" u="none" strike="noStrike" kern="1200" cap="none" spc="-5" normalizeH="0" baseline="0" noProof="0" dirty="0">
                <a:ln>
                  <a:noFill/>
                </a:ln>
                <a:solidFill>
                  <a:srgbClr val="C0504D"/>
                </a:solidFill>
                <a:effectLst/>
                <a:uLnTx/>
                <a:uFillTx/>
                <a:latin typeface="Calibri"/>
                <a:ea typeface="+mn-ea"/>
                <a:cs typeface="Calibri"/>
              </a:rPr>
              <a:t>soins</a:t>
            </a:r>
            <a:endParaRPr kumimoji="0" sz="1800" b="0" i="0" u="none" strike="noStrike" kern="1200" cap="none" spc="0" normalizeH="0" baseline="0" noProof="0">
              <a:ln>
                <a:noFill/>
              </a:ln>
              <a:solidFill>
                <a:prstClr val="black"/>
              </a:solidFill>
              <a:effectLst/>
              <a:uLnTx/>
              <a:uFillTx/>
              <a:latin typeface="Calibri"/>
              <a:ea typeface="+mn-ea"/>
              <a:cs typeface="Calibri"/>
            </a:endParaRPr>
          </a:p>
          <a:p>
            <a:pPr marL="1335405" marR="5080" lvl="1" indent="-533400" algn="l" defTabSz="914400" rtl="0" eaLnBrk="1" fontAlgn="auto" latinLnBrk="0" hangingPunct="1">
              <a:lnSpc>
                <a:spcPts val="1939"/>
              </a:lnSpc>
              <a:spcBef>
                <a:spcPts val="894"/>
              </a:spcBef>
              <a:spcAft>
                <a:spcPts val="0"/>
              </a:spcAft>
              <a:buClrTx/>
              <a:buSzTx/>
              <a:buFontTx/>
              <a:buChar char="–"/>
              <a:tabLst>
                <a:tab pos="1335405" algn="l"/>
                <a:tab pos="1336040" algn="l"/>
              </a:tabLst>
              <a:defRPr/>
            </a:pPr>
            <a:r>
              <a:rPr kumimoji="0" sz="1800" b="0" i="0" u="none" strike="noStrike" kern="1200" cap="none" spc="-5" normalizeH="0" baseline="0" noProof="0" dirty="0">
                <a:ln>
                  <a:noFill/>
                </a:ln>
                <a:solidFill>
                  <a:srgbClr val="C0504D"/>
                </a:solidFill>
                <a:effectLst/>
                <a:uLnTx/>
                <a:uFillTx/>
                <a:latin typeface="Calibri"/>
                <a:ea typeface="+mn-ea"/>
                <a:cs typeface="Calibri"/>
              </a:rPr>
              <a:t>Définir</a:t>
            </a:r>
            <a:r>
              <a:rPr kumimoji="0" sz="1800" b="0" i="0" u="none" strike="noStrike" kern="1200" cap="none" spc="15" normalizeH="0" baseline="0" noProof="0" dirty="0">
                <a:ln>
                  <a:noFill/>
                </a:ln>
                <a:solidFill>
                  <a:srgbClr val="C0504D"/>
                </a:solidFill>
                <a:effectLst/>
                <a:uLnTx/>
                <a:uFillTx/>
                <a:latin typeface="Calibri"/>
                <a:ea typeface="+mn-ea"/>
                <a:cs typeface="Calibri"/>
              </a:rPr>
              <a:t> </a:t>
            </a:r>
            <a:r>
              <a:rPr kumimoji="0" sz="1800" b="0" i="0" u="none" strike="noStrike" kern="1200" cap="none" spc="0" normalizeH="0" baseline="0" noProof="0" dirty="0">
                <a:ln>
                  <a:noFill/>
                </a:ln>
                <a:solidFill>
                  <a:srgbClr val="C0504D"/>
                </a:solidFill>
                <a:effectLst/>
                <a:uLnTx/>
                <a:uFillTx/>
                <a:latin typeface="Calibri"/>
                <a:ea typeface="+mn-ea"/>
                <a:cs typeface="Calibri"/>
              </a:rPr>
              <a:t>des</a:t>
            </a:r>
            <a:r>
              <a:rPr kumimoji="0" sz="1800" b="0" i="0" u="none" strike="noStrike" kern="1200" cap="none" spc="-10" normalizeH="0" baseline="0" noProof="0" dirty="0">
                <a:ln>
                  <a:noFill/>
                </a:ln>
                <a:solidFill>
                  <a:srgbClr val="C0504D"/>
                </a:solidFill>
                <a:effectLst/>
                <a:uLnTx/>
                <a:uFillTx/>
                <a:latin typeface="Calibri"/>
                <a:ea typeface="+mn-ea"/>
                <a:cs typeface="Calibri"/>
              </a:rPr>
              <a:t> protocoles</a:t>
            </a:r>
            <a:r>
              <a:rPr kumimoji="0" sz="1800" b="0" i="0" u="none" strike="noStrike" kern="1200" cap="none" spc="10" normalizeH="0" baseline="0" noProof="0" dirty="0">
                <a:ln>
                  <a:noFill/>
                </a:ln>
                <a:solidFill>
                  <a:srgbClr val="C0504D"/>
                </a:solidFill>
                <a:effectLst/>
                <a:uLnTx/>
                <a:uFillTx/>
                <a:latin typeface="Calibri"/>
                <a:ea typeface="+mn-ea"/>
                <a:cs typeface="Calibri"/>
              </a:rPr>
              <a:t> </a:t>
            </a:r>
            <a:r>
              <a:rPr kumimoji="0" sz="1800" b="0" i="0" u="none" strike="noStrike" kern="1200" cap="none" spc="-5" normalizeH="0" baseline="0" noProof="0" dirty="0">
                <a:ln>
                  <a:noFill/>
                </a:ln>
                <a:solidFill>
                  <a:srgbClr val="C0504D"/>
                </a:solidFill>
                <a:effectLst/>
                <a:uLnTx/>
                <a:uFillTx/>
                <a:latin typeface="Calibri"/>
                <a:ea typeface="+mn-ea"/>
                <a:cs typeface="Calibri"/>
              </a:rPr>
              <a:t>régionaux</a:t>
            </a:r>
            <a:r>
              <a:rPr kumimoji="0" sz="1800" b="0" i="0" u="none" strike="noStrike" kern="1200" cap="none" spc="0" normalizeH="0" baseline="0" noProof="0" dirty="0">
                <a:ln>
                  <a:noFill/>
                </a:ln>
                <a:solidFill>
                  <a:srgbClr val="C0504D"/>
                </a:solidFill>
                <a:effectLst/>
                <a:uLnTx/>
                <a:uFillTx/>
                <a:latin typeface="Calibri"/>
                <a:ea typeface="+mn-ea"/>
                <a:cs typeface="Calibri"/>
              </a:rPr>
              <a:t> de</a:t>
            </a:r>
            <a:r>
              <a:rPr kumimoji="0" sz="1800" b="0" i="0" u="none" strike="noStrike" kern="1200" cap="none" spc="10" normalizeH="0" baseline="0" noProof="0" dirty="0">
                <a:ln>
                  <a:noFill/>
                </a:ln>
                <a:solidFill>
                  <a:srgbClr val="C0504D"/>
                </a:solidFill>
                <a:effectLst/>
                <a:uLnTx/>
                <a:uFillTx/>
                <a:latin typeface="Calibri"/>
                <a:ea typeface="+mn-ea"/>
                <a:cs typeface="Calibri"/>
              </a:rPr>
              <a:t> </a:t>
            </a:r>
            <a:r>
              <a:rPr kumimoji="0" sz="1800" b="0" i="0" u="none" strike="noStrike" kern="1200" cap="none" spc="-5" normalizeH="0" baseline="0" noProof="0" dirty="0">
                <a:ln>
                  <a:noFill/>
                </a:ln>
                <a:solidFill>
                  <a:srgbClr val="C0504D"/>
                </a:solidFill>
                <a:effectLst/>
                <a:uLnTx/>
                <a:uFillTx/>
                <a:latin typeface="Calibri"/>
                <a:ea typeface="+mn-ea"/>
                <a:cs typeface="Calibri"/>
              </a:rPr>
              <a:t>prise</a:t>
            </a:r>
            <a:r>
              <a:rPr kumimoji="0" sz="1800" b="0" i="0" u="none" strike="noStrike" kern="1200" cap="none" spc="5" normalizeH="0" baseline="0" noProof="0" dirty="0">
                <a:ln>
                  <a:noFill/>
                </a:ln>
                <a:solidFill>
                  <a:srgbClr val="C0504D"/>
                </a:solidFill>
                <a:effectLst/>
                <a:uLnTx/>
                <a:uFillTx/>
                <a:latin typeface="Calibri"/>
                <a:ea typeface="+mn-ea"/>
                <a:cs typeface="Calibri"/>
              </a:rPr>
              <a:t> </a:t>
            </a:r>
            <a:r>
              <a:rPr kumimoji="0" sz="1800" b="0" i="0" u="none" strike="noStrike" kern="1200" cap="none" spc="0" normalizeH="0" baseline="0" noProof="0" dirty="0">
                <a:ln>
                  <a:noFill/>
                </a:ln>
                <a:solidFill>
                  <a:srgbClr val="C0504D"/>
                </a:solidFill>
                <a:effectLst/>
                <a:uLnTx/>
                <a:uFillTx/>
                <a:latin typeface="Calibri"/>
                <a:ea typeface="+mn-ea"/>
                <a:cs typeface="Calibri"/>
              </a:rPr>
              <a:t>en</a:t>
            </a:r>
            <a:r>
              <a:rPr kumimoji="0" sz="1800" b="0" i="0" u="none" strike="noStrike" kern="1200" cap="none" spc="5" normalizeH="0" baseline="0" noProof="0" dirty="0">
                <a:ln>
                  <a:noFill/>
                </a:ln>
                <a:solidFill>
                  <a:srgbClr val="C0504D"/>
                </a:solidFill>
                <a:effectLst/>
                <a:uLnTx/>
                <a:uFillTx/>
                <a:latin typeface="Calibri"/>
                <a:ea typeface="+mn-ea"/>
                <a:cs typeface="Calibri"/>
              </a:rPr>
              <a:t> </a:t>
            </a:r>
            <a:r>
              <a:rPr kumimoji="0" sz="1800" b="0" i="0" u="none" strike="noStrike" kern="1200" cap="none" spc="-10" normalizeH="0" baseline="0" noProof="0" dirty="0">
                <a:ln>
                  <a:noFill/>
                </a:ln>
                <a:solidFill>
                  <a:srgbClr val="C0504D"/>
                </a:solidFill>
                <a:effectLst/>
                <a:uLnTx/>
                <a:uFillTx/>
                <a:latin typeface="Calibri"/>
                <a:ea typeface="+mn-ea"/>
                <a:cs typeface="Calibri"/>
              </a:rPr>
              <a:t>charge</a:t>
            </a:r>
            <a:r>
              <a:rPr kumimoji="0" sz="1800" b="0" i="0" u="none" strike="noStrike" kern="1200" cap="none" spc="5" normalizeH="0" baseline="0" noProof="0" dirty="0">
                <a:ln>
                  <a:noFill/>
                </a:ln>
                <a:solidFill>
                  <a:srgbClr val="C0504D"/>
                </a:solidFill>
                <a:effectLst/>
                <a:uLnTx/>
                <a:uFillTx/>
                <a:latin typeface="Calibri"/>
                <a:ea typeface="+mn-ea"/>
                <a:cs typeface="Calibri"/>
              </a:rPr>
              <a:t> </a:t>
            </a:r>
            <a:r>
              <a:rPr kumimoji="0" sz="1800" b="0" i="0" u="none" strike="noStrike" kern="1200" cap="none" spc="-5" normalizeH="0" baseline="0" noProof="0" dirty="0">
                <a:ln>
                  <a:noFill/>
                </a:ln>
                <a:solidFill>
                  <a:srgbClr val="C0504D"/>
                </a:solidFill>
                <a:effectLst/>
                <a:uLnTx/>
                <a:uFillTx/>
                <a:latin typeface="Calibri"/>
                <a:ea typeface="+mn-ea"/>
                <a:cs typeface="Calibri"/>
              </a:rPr>
              <a:t>(notion</a:t>
            </a:r>
            <a:r>
              <a:rPr kumimoji="0" sz="1800" b="0" i="0" u="none" strike="noStrike" kern="1200" cap="none" spc="35" normalizeH="0" baseline="0" noProof="0" dirty="0">
                <a:ln>
                  <a:noFill/>
                </a:ln>
                <a:solidFill>
                  <a:srgbClr val="C0504D"/>
                </a:solidFill>
                <a:effectLst/>
                <a:uLnTx/>
                <a:uFillTx/>
                <a:latin typeface="Calibri"/>
                <a:ea typeface="+mn-ea"/>
                <a:cs typeface="Calibri"/>
              </a:rPr>
              <a:t> </a:t>
            </a:r>
            <a:r>
              <a:rPr kumimoji="0" sz="1800" b="0" i="0" u="none" strike="noStrike" kern="1200" cap="none" spc="-25" normalizeH="0" baseline="0" noProof="0" dirty="0">
                <a:ln>
                  <a:noFill/>
                </a:ln>
                <a:solidFill>
                  <a:srgbClr val="C0504D"/>
                </a:solidFill>
                <a:effectLst/>
                <a:uLnTx/>
                <a:uFillTx/>
                <a:latin typeface="Calibri"/>
                <a:ea typeface="+mn-ea"/>
                <a:cs typeface="Calibri"/>
              </a:rPr>
              <a:t>d’égalité</a:t>
            </a:r>
            <a:r>
              <a:rPr kumimoji="0" sz="1800" b="0" i="0" u="none" strike="noStrike" kern="1200" cap="none" spc="20" normalizeH="0" baseline="0" noProof="0" dirty="0">
                <a:ln>
                  <a:noFill/>
                </a:ln>
                <a:solidFill>
                  <a:srgbClr val="C0504D"/>
                </a:solidFill>
                <a:effectLst/>
                <a:uLnTx/>
                <a:uFillTx/>
                <a:latin typeface="Calibri"/>
                <a:ea typeface="+mn-ea"/>
                <a:cs typeface="Calibri"/>
              </a:rPr>
              <a:t> </a:t>
            </a:r>
            <a:r>
              <a:rPr kumimoji="0" sz="1800" b="0" i="0" u="none" strike="noStrike" kern="1200" cap="none" spc="0" normalizeH="0" baseline="0" noProof="0" dirty="0">
                <a:ln>
                  <a:noFill/>
                </a:ln>
                <a:solidFill>
                  <a:srgbClr val="C0504D"/>
                </a:solidFill>
                <a:effectLst/>
                <a:uLnTx/>
                <a:uFillTx/>
                <a:latin typeface="Calibri"/>
                <a:ea typeface="+mn-ea"/>
                <a:cs typeface="Calibri"/>
              </a:rPr>
              <a:t>de</a:t>
            </a:r>
            <a:r>
              <a:rPr kumimoji="0" sz="1800" b="0" i="0" u="none" strike="noStrike" kern="1200" cap="none" spc="15" normalizeH="0" baseline="0" noProof="0" dirty="0">
                <a:ln>
                  <a:noFill/>
                </a:ln>
                <a:solidFill>
                  <a:srgbClr val="C0504D"/>
                </a:solidFill>
                <a:effectLst/>
                <a:uLnTx/>
                <a:uFillTx/>
                <a:latin typeface="Calibri"/>
                <a:ea typeface="+mn-ea"/>
                <a:cs typeface="Calibri"/>
              </a:rPr>
              <a:t> </a:t>
            </a:r>
            <a:r>
              <a:rPr kumimoji="0" sz="1800" b="0" i="0" u="none" strike="noStrike" kern="1200" cap="none" spc="-5" normalizeH="0" baseline="0" noProof="0" dirty="0">
                <a:ln>
                  <a:noFill/>
                </a:ln>
                <a:solidFill>
                  <a:srgbClr val="C0504D"/>
                </a:solidFill>
                <a:effectLst/>
                <a:uLnTx/>
                <a:uFillTx/>
                <a:latin typeface="Calibri"/>
                <a:ea typeface="+mn-ea"/>
                <a:cs typeface="Calibri"/>
              </a:rPr>
              <a:t>prise </a:t>
            </a:r>
            <a:r>
              <a:rPr kumimoji="0" sz="1800" b="0" i="0" u="none" strike="noStrike" kern="1200" cap="none" spc="-395" normalizeH="0" baseline="0" noProof="0" dirty="0">
                <a:ln>
                  <a:noFill/>
                </a:ln>
                <a:solidFill>
                  <a:srgbClr val="C0504D"/>
                </a:solidFill>
                <a:effectLst/>
                <a:uLnTx/>
                <a:uFillTx/>
                <a:latin typeface="Calibri"/>
                <a:ea typeface="+mn-ea"/>
                <a:cs typeface="Calibri"/>
              </a:rPr>
              <a:t> </a:t>
            </a:r>
            <a:r>
              <a:rPr kumimoji="0" sz="1800" b="0" i="0" u="none" strike="noStrike" kern="1200" cap="none" spc="0" normalizeH="0" baseline="0" noProof="0" dirty="0">
                <a:ln>
                  <a:noFill/>
                </a:ln>
                <a:solidFill>
                  <a:srgbClr val="C0504D"/>
                </a:solidFill>
                <a:effectLst/>
                <a:uLnTx/>
                <a:uFillTx/>
                <a:latin typeface="Calibri"/>
                <a:ea typeface="+mn-ea"/>
                <a:cs typeface="Calibri"/>
              </a:rPr>
              <a:t>en</a:t>
            </a:r>
            <a:r>
              <a:rPr kumimoji="0" sz="1800" b="0" i="0" u="none" strike="noStrike" kern="1200" cap="none" spc="5" normalizeH="0" baseline="0" noProof="0" dirty="0">
                <a:ln>
                  <a:noFill/>
                </a:ln>
                <a:solidFill>
                  <a:srgbClr val="C0504D"/>
                </a:solidFill>
                <a:effectLst/>
                <a:uLnTx/>
                <a:uFillTx/>
                <a:latin typeface="Calibri"/>
                <a:ea typeface="+mn-ea"/>
                <a:cs typeface="Calibri"/>
              </a:rPr>
              <a:t> </a:t>
            </a:r>
            <a:r>
              <a:rPr kumimoji="0" sz="1800" b="0" i="0" u="none" strike="noStrike" kern="1200" cap="none" spc="-10" normalizeH="0" baseline="0" noProof="0" dirty="0">
                <a:ln>
                  <a:noFill/>
                </a:ln>
                <a:solidFill>
                  <a:srgbClr val="C0504D"/>
                </a:solidFill>
                <a:effectLst/>
                <a:uLnTx/>
                <a:uFillTx/>
                <a:latin typeface="Calibri"/>
                <a:ea typeface="+mn-ea"/>
                <a:cs typeface="Calibri"/>
              </a:rPr>
              <a:t>charge…)</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spTree>
    <p:extLst>
      <p:ext uri="{BB962C8B-B14F-4D97-AF65-F5344CB8AC3E}">
        <p14:creationId xmlns:p14="http://schemas.microsoft.com/office/powerpoint/2010/main" val="14727194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8255" rIns="0" bIns="0" rtlCol="0">
            <a:spAutoFit/>
          </a:bodyPr>
          <a:lstStyle/>
          <a:p>
            <a:pPr marL="40005" marR="5080" indent="211454">
              <a:lnSpc>
                <a:spcPct val="100800"/>
              </a:lnSpc>
              <a:spcBef>
                <a:spcPts val="65"/>
              </a:spcBef>
            </a:pPr>
            <a:r>
              <a:rPr sz="3600" spc="-5" dirty="0">
                <a:latin typeface="Arial"/>
                <a:cs typeface="Arial"/>
              </a:rPr>
              <a:t>4- </a:t>
            </a:r>
            <a:r>
              <a:rPr sz="2400" spc="-5" dirty="0">
                <a:latin typeface="Arial"/>
                <a:cs typeface="Arial"/>
              </a:rPr>
              <a:t>Les bases de </a:t>
            </a:r>
            <a:r>
              <a:rPr sz="2400" dirty="0">
                <a:latin typeface="Arial"/>
                <a:cs typeface="Arial"/>
              </a:rPr>
              <a:t>la </a:t>
            </a:r>
            <a:r>
              <a:rPr sz="2400" spc="-5" dirty="0">
                <a:latin typeface="Arial"/>
                <a:cs typeface="Arial"/>
              </a:rPr>
              <a:t>discussion pluridisciplinaire </a:t>
            </a:r>
            <a:r>
              <a:rPr sz="2400" dirty="0">
                <a:latin typeface="Arial"/>
                <a:cs typeface="Arial"/>
              </a:rPr>
              <a:t> </a:t>
            </a:r>
            <a:r>
              <a:rPr sz="2400" spc="-5" dirty="0">
                <a:latin typeface="Arial"/>
                <a:cs typeface="Arial"/>
              </a:rPr>
              <a:t>La médecine Factuelle</a:t>
            </a:r>
            <a:r>
              <a:rPr sz="2400" spc="-15" dirty="0">
                <a:latin typeface="Arial"/>
                <a:cs typeface="Arial"/>
              </a:rPr>
              <a:t> </a:t>
            </a:r>
            <a:r>
              <a:rPr sz="2400" dirty="0">
                <a:latin typeface="Arial"/>
                <a:cs typeface="Arial"/>
              </a:rPr>
              <a:t>=</a:t>
            </a:r>
            <a:r>
              <a:rPr sz="2400" spc="-25" dirty="0">
                <a:latin typeface="Arial"/>
                <a:cs typeface="Arial"/>
              </a:rPr>
              <a:t> </a:t>
            </a:r>
            <a:r>
              <a:rPr sz="2400" spc="-5" dirty="0">
                <a:latin typeface="Arial"/>
                <a:cs typeface="Arial"/>
              </a:rPr>
              <a:t>Evidence</a:t>
            </a:r>
            <a:r>
              <a:rPr sz="2400" spc="5" dirty="0">
                <a:latin typeface="Arial"/>
                <a:cs typeface="Arial"/>
              </a:rPr>
              <a:t> </a:t>
            </a:r>
            <a:r>
              <a:rPr sz="2400" spc="-5" dirty="0">
                <a:latin typeface="Arial"/>
                <a:cs typeface="Arial"/>
              </a:rPr>
              <a:t>Based</a:t>
            </a:r>
            <a:r>
              <a:rPr sz="2400" spc="5" dirty="0">
                <a:latin typeface="Arial"/>
                <a:cs typeface="Arial"/>
              </a:rPr>
              <a:t> </a:t>
            </a:r>
            <a:r>
              <a:rPr sz="2400" spc="-5" dirty="0">
                <a:latin typeface="Arial"/>
                <a:cs typeface="Arial"/>
              </a:rPr>
              <a:t>Médecine</a:t>
            </a:r>
            <a:endParaRPr sz="2400">
              <a:latin typeface="Arial"/>
              <a:cs typeface="Arial"/>
            </a:endParaRPr>
          </a:p>
        </p:txBody>
      </p:sp>
      <p:sp>
        <p:nvSpPr>
          <p:cNvPr id="3" name="object 3"/>
          <p:cNvSpPr txBox="1">
            <a:spLocks noGrp="1"/>
          </p:cNvSpPr>
          <p:nvPr>
            <p:ph type="body" idx="1"/>
          </p:nvPr>
        </p:nvSpPr>
        <p:spPr>
          <a:prstGeom prst="rect">
            <a:avLst/>
          </a:prstGeom>
        </p:spPr>
        <p:txBody>
          <a:bodyPr vert="horz" wrap="square" lIns="0" tIns="823989" rIns="0" bIns="0" rtlCol="0">
            <a:spAutoFit/>
          </a:bodyPr>
          <a:lstStyle/>
          <a:p>
            <a:pPr marL="161290" marR="5080">
              <a:lnSpc>
                <a:spcPct val="125000"/>
              </a:lnSpc>
              <a:spcBef>
                <a:spcPts val="100"/>
              </a:spcBef>
            </a:pPr>
            <a:r>
              <a:rPr b="0" spc="-5" dirty="0">
                <a:latin typeface="Calibri"/>
                <a:cs typeface="Calibri"/>
              </a:rPr>
              <a:t>La </a:t>
            </a:r>
            <a:r>
              <a:rPr b="0" spc="-10" dirty="0">
                <a:latin typeface="Calibri"/>
                <a:cs typeface="Calibri"/>
              </a:rPr>
              <a:t>médecine</a:t>
            </a:r>
            <a:r>
              <a:rPr b="0" spc="25" dirty="0">
                <a:latin typeface="Calibri"/>
                <a:cs typeface="Calibri"/>
              </a:rPr>
              <a:t> </a:t>
            </a:r>
            <a:r>
              <a:rPr b="0" spc="-15" dirty="0">
                <a:latin typeface="Calibri"/>
                <a:cs typeface="Calibri"/>
              </a:rPr>
              <a:t>factuelle</a:t>
            </a:r>
            <a:r>
              <a:rPr b="0" spc="5" dirty="0">
                <a:latin typeface="Calibri"/>
                <a:cs typeface="Calibri"/>
              </a:rPr>
              <a:t> </a:t>
            </a:r>
            <a:r>
              <a:rPr b="0" spc="-5" dirty="0">
                <a:latin typeface="Calibri"/>
                <a:cs typeface="Calibri"/>
              </a:rPr>
              <a:t>se</a:t>
            </a:r>
            <a:r>
              <a:rPr b="0" spc="15" dirty="0">
                <a:latin typeface="Calibri"/>
                <a:cs typeface="Calibri"/>
              </a:rPr>
              <a:t> </a:t>
            </a:r>
            <a:r>
              <a:rPr b="0" spc="-15" dirty="0">
                <a:latin typeface="Calibri"/>
                <a:cs typeface="Calibri"/>
              </a:rPr>
              <a:t>définit</a:t>
            </a:r>
            <a:r>
              <a:rPr b="0" spc="15" dirty="0">
                <a:latin typeface="Calibri"/>
                <a:cs typeface="Calibri"/>
              </a:rPr>
              <a:t> </a:t>
            </a:r>
            <a:r>
              <a:rPr b="0" spc="-10" dirty="0">
                <a:latin typeface="Calibri"/>
                <a:cs typeface="Calibri"/>
              </a:rPr>
              <a:t>comme</a:t>
            </a:r>
            <a:r>
              <a:rPr b="0" spc="15" dirty="0">
                <a:latin typeface="Calibri"/>
                <a:cs typeface="Calibri"/>
              </a:rPr>
              <a:t> </a:t>
            </a:r>
            <a:r>
              <a:rPr b="0" spc="-10" dirty="0">
                <a:latin typeface="Calibri"/>
                <a:cs typeface="Calibri"/>
              </a:rPr>
              <a:t>l'utilisation </a:t>
            </a:r>
            <a:r>
              <a:rPr b="0" spc="-5" dirty="0">
                <a:latin typeface="Calibri"/>
                <a:cs typeface="Calibri"/>
              </a:rPr>
              <a:t> </a:t>
            </a:r>
            <a:r>
              <a:rPr spc="-5" dirty="0">
                <a:solidFill>
                  <a:srgbClr val="17375E"/>
                </a:solidFill>
              </a:rPr>
              <a:t>consciencieuse</a:t>
            </a:r>
            <a:r>
              <a:rPr spc="10" dirty="0">
                <a:solidFill>
                  <a:srgbClr val="17375E"/>
                </a:solidFill>
              </a:rPr>
              <a:t> </a:t>
            </a:r>
            <a:r>
              <a:rPr spc="-20" dirty="0">
                <a:solidFill>
                  <a:srgbClr val="17375E"/>
                </a:solidFill>
              </a:rPr>
              <a:t>et</a:t>
            </a:r>
            <a:r>
              <a:rPr spc="10" dirty="0">
                <a:solidFill>
                  <a:srgbClr val="17375E"/>
                </a:solidFill>
              </a:rPr>
              <a:t> </a:t>
            </a:r>
            <a:r>
              <a:rPr spc="-5" dirty="0">
                <a:solidFill>
                  <a:srgbClr val="17375E"/>
                </a:solidFill>
              </a:rPr>
              <a:t>judicieuse</a:t>
            </a:r>
            <a:r>
              <a:rPr spc="10" dirty="0">
                <a:solidFill>
                  <a:srgbClr val="17375E"/>
                </a:solidFill>
              </a:rPr>
              <a:t> </a:t>
            </a:r>
            <a:r>
              <a:rPr b="0" spc="-5" dirty="0">
                <a:latin typeface="Calibri"/>
                <a:cs typeface="Calibri"/>
              </a:rPr>
              <a:t>des</a:t>
            </a:r>
            <a:r>
              <a:rPr b="0" spc="5" dirty="0">
                <a:latin typeface="Calibri"/>
                <a:cs typeface="Calibri"/>
              </a:rPr>
              <a:t> </a:t>
            </a:r>
            <a:r>
              <a:rPr spc="-10" dirty="0">
                <a:solidFill>
                  <a:srgbClr val="FF0000"/>
                </a:solidFill>
              </a:rPr>
              <a:t>meilleures</a:t>
            </a:r>
            <a:r>
              <a:rPr spc="25" dirty="0">
                <a:solidFill>
                  <a:srgbClr val="FF0000"/>
                </a:solidFill>
              </a:rPr>
              <a:t> </a:t>
            </a:r>
            <a:r>
              <a:rPr spc="-10" dirty="0">
                <a:solidFill>
                  <a:srgbClr val="FF0000"/>
                </a:solidFill>
              </a:rPr>
              <a:t>données </a:t>
            </a:r>
            <a:r>
              <a:rPr spc="-615" dirty="0">
                <a:solidFill>
                  <a:srgbClr val="FF0000"/>
                </a:solidFill>
              </a:rPr>
              <a:t> </a:t>
            </a:r>
            <a:r>
              <a:rPr spc="-5" dirty="0">
                <a:solidFill>
                  <a:srgbClr val="FF0000"/>
                </a:solidFill>
              </a:rPr>
              <a:t>actuelles</a:t>
            </a:r>
            <a:r>
              <a:rPr spc="25" dirty="0">
                <a:solidFill>
                  <a:srgbClr val="FF0000"/>
                </a:solidFill>
              </a:rPr>
              <a:t> </a:t>
            </a:r>
            <a:r>
              <a:rPr spc="-5" dirty="0">
                <a:solidFill>
                  <a:srgbClr val="FF0000"/>
                </a:solidFill>
              </a:rPr>
              <a:t>de</a:t>
            </a:r>
            <a:r>
              <a:rPr dirty="0">
                <a:solidFill>
                  <a:srgbClr val="FF0000"/>
                </a:solidFill>
              </a:rPr>
              <a:t> </a:t>
            </a:r>
            <a:r>
              <a:rPr spc="-5" dirty="0">
                <a:solidFill>
                  <a:srgbClr val="FF0000"/>
                </a:solidFill>
              </a:rPr>
              <a:t>la</a:t>
            </a:r>
            <a:r>
              <a:rPr spc="20" dirty="0">
                <a:solidFill>
                  <a:srgbClr val="FF0000"/>
                </a:solidFill>
              </a:rPr>
              <a:t> </a:t>
            </a:r>
            <a:r>
              <a:rPr spc="-15" dirty="0">
                <a:solidFill>
                  <a:srgbClr val="FF0000"/>
                </a:solidFill>
              </a:rPr>
              <a:t>recherche</a:t>
            </a:r>
            <a:r>
              <a:rPr spc="25" dirty="0">
                <a:solidFill>
                  <a:srgbClr val="FF0000"/>
                </a:solidFill>
              </a:rPr>
              <a:t> </a:t>
            </a:r>
            <a:r>
              <a:rPr spc="-5" dirty="0">
                <a:solidFill>
                  <a:srgbClr val="FF0000"/>
                </a:solidFill>
              </a:rPr>
              <a:t>clinique</a:t>
            </a:r>
            <a:r>
              <a:rPr spc="20" dirty="0">
                <a:solidFill>
                  <a:srgbClr val="FF0000"/>
                </a:solidFill>
              </a:rPr>
              <a:t> </a:t>
            </a:r>
            <a:r>
              <a:rPr b="0" spc="-5" dirty="0">
                <a:latin typeface="Calibri"/>
                <a:cs typeface="Calibri"/>
              </a:rPr>
              <a:t>dans</a:t>
            </a:r>
            <a:r>
              <a:rPr b="0" spc="25" dirty="0">
                <a:latin typeface="Calibri"/>
                <a:cs typeface="Calibri"/>
              </a:rPr>
              <a:t> </a:t>
            </a:r>
            <a:r>
              <a:rPr b="0" spc="-10" dirty="0">
                <a:latin typeface="Calibri"/>
                <a:cs typeface="Calibri"/>
              </a:rPr>
              <a:t>la</a:t>
            </a:r>
            <a:r>
              <a:rPr b="0" spc="-15" dirty="0">
                <a:latin typeface="Calibri"/>
                <a:cs typeface="Calibri"/>
              </a:rPr>
              <a:t> </a:t>
            </a:r>
            <a:r>
              <a:rPr spc="-5" dirty="0">
                <a:solidFill>
                  <a:srgbClr val="00B050"/>
                </a:solidFill>
              </a:rPr>
              <a:t>prise</a:t>
            </a:r>
            <a:r>
              <a:rPr spc="10" dirty="0">
                <a:solidFill>
                  <a:srgbClr val="00B050"/>
                </a:solidFill>
              </a:rPr>
              <a:t> </a:t>
            </a:r>
            <a:r>
              <a:rPr spc="-15" dirty="0">
                <a:solidFill>
                  <a:srgbClr val="00B050"/>
                </a:solidFill>
              </a:rPr>
              <a:t>en </a:t>
            </a:r>
            <a:r>
              <a:rPr spc="-10" dirty="0">
                <a:solidFill>
                  <a:srgbClr val="00B050"/>
                </a:solidFill>
              </a:rPr>
              <a:t> </a:t>
            </a:r>
            <a:r>
              <a:rPr spc="-15" dirty="0">
                <a:solidFill>
                  <a:srgbClr val="00B050"/>
                </a:solidFill>
              </a:rPr>
              <a:t>charge</a:t>
            </a:r>
            <a:r>
              <a:rPr spc="15" dirty="0">
                <a:solidFill>
                  <a:srgbClr val="00B050"/>
                </a:solidFill>
              </a:rPr>
              <a:t> </a:t>
            </a:r>
            <a:r>
              <a:rPr spc="-10" dirty="0">
                <a:solidFill>
                  <a:srgbClr val="00B050"/>
                </a:solidFill>
              </a:rPr>
              <a:t>personnalisée</a:t>
            </a:r>
            <a:r>
              <a:rPr spc="35" dirty="0">
                <a:solidFill>
                  <a:srgbClr val="00B050"/>
                </a:solidFill>
              </a:rPr>
              <a:t> </a:t>
            </a:r>
            <a:r>
              <a:rPr spc="-5" dirty="0">
                <a:solidFill>
                  <a:srgbClr val="00B050"/>
                </a:solidFill>
              </a:rPr>
              <a:t>de</a:t>
            </a:r>
            <a:r>
              <a:rPr spc="5" dirty="0">
                <a:solidFill>
                  <a:srgbClr val="00B050"/>
                </a:solidFill>
              </a:rPr>
              <a:t> </a:t>
            </a:r>
            <a:r>
              <a:rPr spc="-5" dirty="0">
                <a:solidFill>
                  <a:srgbClr val="00B050"/>
                </a:solidFill>
              </a:rPr>
              <a:t>chaque</a:t>
            </a:r>
            <a:r>
              <a:rPr spc="10" dirty="0">
                <a:solidFill>
                  <a:srgbClr val="00B050"/>
                </a:solidFill>
              </a:rPr>
              <a:t> </a:t>
            </a:r>
            <a:r>
              <a:rPr spc="-10" dirty="0">
                <a:solidFill>
                  <a:srgbClr val="00B050"/>
                </a:solidFill>
              </a:rPr>
              <a:t>patient</a:t>
            </a:r>
            <a:r>
              <a:rPr b="0" spc="-10" dirty="0">
                <a:latin typeface="Calibri"/>
                <a:cs typeface="Calibri"/>
              </a:rPr>
              <a:t>.</a:t>
            </a:r>
          </a:p>
        </p:txBody>
      </p:sp>
      <p:sp>
        <p:nvSpPr>
          <p:cNvPr id="4" name="object 4"/>
          <p:cNvSpPr txBox="1"/>
          <p:nvPr/>
        </p:nvSpPr>
        <p:spPr>
          <a:xfrm>
            <a:off x="394715" y="1484375"/>
            <a:ext cx="2451100" cy="524510"/>
          </a:xfrm>
          <a:prstGeom prst="rect">
            <a:avLst/>
          </a:prstGeom>
          <a:solidFill>
            <a:srgbClr val="FF0000"/>
          </a:solidFill>
        </p:spPr>
        <p:txBody>
          <a:bodyPr vert="horz" wrap="square" lIns="0" tIns="35560" rIns="0" bIns="0" rtlCol="0">
            <a:spAutoFit/>
          </a:bodyPr>
          <a:lstStyle/>
          <a:p>
            <a:pPr marL="274955" marR="0" lvl="0" indent="0" algn="l" defTabSz="914400" rtl="0" eaLnBrk="1" fontAlgn="auto" latinLnBrk="0" hangingPunct="1">
              <a:lnSpc>
                <a:spcPct val="100000"/>
              </a:lnSpc>
              <a:spcBef>
                <a:spcPts val="280"/>
              </a:spcBef>
              <a:spcAft>
                <a:spcPts val="0"/>
              </a:spcAft>
              <a:buClrTx/>
              <a:buSzTx/>
              <a:buFontTx/>
              <a:buNone/>
              <a:tabLst/>
              <a:defRPr/>
            </a:pPr>
            <a:r>
              <a:rPr kumimoji="0" sz="2800" b="1" i="0" u="none" strike="noStrike" kern="1200" cap="none" spc="-5" normalizeH="0" baseline="0" noProof="0" dirty="0">
                <a:ln>
                  <a:noFill/>
                </a:ln>
                <a:solidFill>
                  <a:srgbClr val="FFFFFF"/>
                </a:solidFill>
                <a:effectLst/>
                <a:uLnTx/>
                <a:uFillTx/>
                <a:latin typeface="Arial"/>
                <a:ea typeface="+mn-ea"/>
                <a:cs typeface="Arial"/>
              </a:rPr>
              <a:t>Expérience</a:t>
            </a:r>
            <a:endParaRPr kumimoji="0" sz="2800" b="0" i="0" u="none" strike="noStrike" kern="1200" cap="none" spc="0" normalizeH="0" baseline="0" noProof="0">
              <a:ln>
                <a:noFill/>
              </a:ln>
              <a:solidFill>
                <a:prstClr val="black"/>
              </a:solidFill>
              <a:effectLst/>
              <a:uLnTx/>
              <a:uFillTx/>
              <a:latin typeface="Arial"/>
              <a:ea typeface="+mn-ea"/>
              <a:cs typeface="Arial"/>
            </a:endParaRPr>
          </a:p>
        </p:txBody>
      </p:sp>
      <p:grpSp>
        <p:nvGrpSpPr>
          <p:cNvPr id="5" name="object 5"/>
          <p:cNvGrpSpPr/>
          <p:nvPr/>
        </p:nvGrpSpPr>
        <p:grpSpPr>
          <a:xfrm>
            <a:off x="382524" y="2061210"/>
            <a:ext cx="242570" cy="1885950"/>
            <a:chOff x="382524" y="2061210"/>
            <a:chExt cx="242570" cy="1885950"/>
          </a:xfrm>
        </p:grpSpPr>
        <p:sp>
          <p:nvSpPr>
            <p:cNvPr id="6" name="object 6"/>
            <p:cNvSpPr/>
            <p:nvPr/>
          </p:nvSpPr>
          <p:spPr>
            <a:xfrm>
              <a:off x="395478" y="2061210"/>
              <a:ext cx="0" cy="1656714"/>
            </a:xfrm>
            <a:custGeom>
              <a:avLst/>
              <a:gdLst/>
              <a:ahLst/>
              <a:cxnLst/>
              <a:rect l="l" t="t" r="r" b="b"/>
              <a:pathLst>
                <a:path h="1656714">
                  <a:moveTo>
                    <a:pt x="0" y="0"/>
                  </a:moveTo>
                  <a:lnTo>
                    <a:pt x="0" y="1656588"/>
                  </a:lnTo>
                </a:path>
              </a:pathLst>
            </a:custGeom>
            <a:ln w="25908">
              <a:solidFill>
                <a:srgbClr val="FF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object 7"/>
            <p:cNvSpPr/>
            <p:nvPr/>
          </p:nvSpPr>
          <p:spPr>
            <a:xfrm>
              <a:off x="395478" y="3717798"/>
              <a:ext cx="216535" cy="216535"/>
            </a:xfrm>
            <a:custGeom>
              <a:avLst/>
              <a:gdLst/>
              <a:ahLst/>
              <a:cxnLst/>
              <a:rect l="l" t="t" r="r" b="b"/>
              <a:pathLst>
                <a:path w="216534" h="216535">
                  <a:moveTo>
                    <a:pt x="0" y="0"/>
                  </a:moveTo>
                  <a:lnTo>
                    <a:pt x="216408" y="216408"/>
                  </a:lnTo>
                </a:path>
              </a:pathLst>
            </a:custGeom>
            <a:ln w="25908">
              <a:solidFill>
                <a:srgbClr val="FF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8" name="object 8"/>
          <p:cNvSpPr/>
          <p:nvPr/>
        </p:nvSpPr>
        <p:spPr>
          <a:xfrm>
            <a:off x="4717541" y="1844801"/>
            <a:ext cx="1727200" cy="1369060"/>
          </a:xfrm>
          <a:custGeom>
            <a:avLst/>
            <a:gdLst/>
            <a:ahLst/>
            <a:cxnLst/>
            <a:rect l="l" t="t" r="r" b="b"/>
            <a:pathLst>
              <a:path w="1727200" h="1369060">
                <a:moveTo>
                  <a:pt x="0" y="1368552"/>
                </a:moveTo>
                <a:lnTo>
                  <a:pt x="1726692" y="0"/>
                </a:lnTo>
              </a:path>
            </a:pathLst>
          </a:custGeom>
          <a:ln w="25908">
            <a:solidFill>
              <a:srgbClr val="17375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object 9"/>
          <p:cNvSpPr txBox="1"/>
          <p:nvPr/>
        </p:nvSpPr>
        <p:spPr>
          <a:xfrm>
            <a:off x="6443471" y="1341119"/>
            <a:ext cx="2449195" cy="524510"/>
          </a:xfrm>
          <a:prstGeom prst="rect">
            <a:avLst/>
          </a:prstGeom>
          <a:solidFill>
            <a:srgbClr val="17375E"/>
          </a:solidFill>
        </p:spPr>
        <p:txBody>
          <a:bodyPr vert="horz" wrap="square" lIns="0" tIns="36195" rIns="0" bIns="0" rtlCol="0">
            <a:spAutoFit/>
          </a:bodyPr>
          <a:lstStyle/>
          <a:p>
            <a:pPr marL="314325" marR="0" lvl="0" indent="0" algn="l" defTabSz="914400" rtl="0" eaLnBrk="1" fontAlgn="auto" latinLnBrk="0" hangingPunct="1">
              <a:lnSpc>
                <a:spcPct val="100000"/>
              </a:lnSpc>
              <a:spcBef>
                <a:spcPts val="285"/>
              </a:spcBef>
              <a:spcAft>
                <a:spcPts val="0"/>
              </a:spcAft>
              <a:buClrTx/>
              <a:buSzTx/>
              <a:buFontTx/>
              <a:buNone/>
              <a:tabLst/>
              <a:defRPr/>
            </a:pPr>
            <a:r>
              <a:rPr kumimoji="0" sz="2800" b="1" i="0" u="none" strike="noStrike" kern="1200" cap="none" spc="-5" normalizeH="0" baseline="0" noProof="0" dirty="0">
                <a:ln>
                  <a:noFill/>
                </a:ln>
                <a:solidFill>
                  <a:srgbClr val="FFFFFF"/>
                </a:solidFill>
                <a:effectLst/>
                <a:uLnTx/>
                <a:uFillTx/>
                <a:latin typeface="Arial"/>
                <a:ea typeface="+mn-ea"/>
                <a:cs typeface="Arial"/>
              </a:rPr>
              <a:t>Pertinence</a:t>
            </a:r>
            <a:endParaRPr kumimoji="0" sz="2800" b="0" i="0" u="none" strike="noStrike" kern="1200" cap="none" spc="0" normalizeH="0" baseline="0" noProof="0">
              <a:ln>
                <a:noFill/>
              </a:ln>
              <a:solidFill>
                <a:prstClr val="black"/>
              </a:solidFill>
              <a:effectLst/>
              <a:uLnTx/>
              <a:uFillTx/>
              <a:latin typeface="Arial"/>
              <a:ea typeface="+mn-ea"/>
              <a:cs typeface="Arial"/>
            </a:endParaRPr>
          </a:p>
        </p:txBody>
      </p:sp>
      <p:sp>
        <p:nvSpPr>
          <p:cNvPr id="10" name="object 10"/>
          <p:cNvSpPr txBox="1"/>
          <p:nvPr/>
        </p:nvSpPr>
        <p:spPr>
          <a:xfrm>
            <a:off x="4427220" y="5661659"/>
            <a:ext cx="2451100" cy="523240"/>
          </a:xfrm>
          <a:prstGeom prst="rect">
            <a:avLst/>
          </a:prstGeom>
          <a:solidFill>
            <a:srgbClr val="00B050"/>
          </a:solidFill>
        </p:spPr>
        <p:txBody>
          <a:bodyPr vert="horz" wrap="square" lIns="0" tIns="35560" rIns="0" bIns="0" rtlCol="0">
            <a:spAutoFit/>
          </a:bodyPr>
          <a:lstStyle/>
          <a:p>
            <a:pPr marL="304165" marR="0" lvl="0" indent="0" algn="l" defTabSz="914400" rtl="0" eaLnBrk="1" fontAlgn="auto" latinLnBrk="0" hangingPunct="1">
              <a:lnSpc>
                <a:spcPct val="100000"/>
              </a:lnSpc>
              <a:spcBef>
                <a:spcPts val="280"/>
              </a:spcBef>
              <a:spcAft>
                <a:spcPts val="0"/>
              </a:spcAft>
              <a:buClrTx/>
              <a:buSzTx/>
              <a:buFontTx/>
              <a:buNone/>
              <a:tabLst/>
              <a:defRPr/>
            </a:pPr>
            <a:r>
              <a:rPr kumimoji="0" sz="2800" b="1" i="0" u="none" strike="noStrike" kern="1200" cap="none" spc="0" normalizeH="0" baseline="0" noProof="0" dirty="0">
                <a:ln>
                  <a:noFill/>
                </a:ln>
                <a:solidFill>
                  <a:prstClr val="black"/>
                </a:solidFill>
                <a:effectLst/>
                <a:uLnTx/>
                <a:uFillTx/>
                <a:latin typeface="Arial"/>
                <a:ea typeface="+mn-ea"/>
                <a:cs typeface="Arial"/>
              </a:rPr>
              <a:t>Préférence</a:t>
            </a:r>
            <a:endParaRPr kumimoji="0" sz="2800" b="0" i="0" u="none" strike="noStrike" kern="1200" cap="none" spc="0" normalizeH="0" baseline="0" noProof="0">
              <a:ln>
                <a:noFill/>
              </a:ln>
              <a:solidFill>
                <a:prstClr val="black"/>
              </a:solidFill>
              <a:effectLst/>
              <a:uLnTx/>
              <a:uFillTx/>
              <a:latin typeface="Arial"/>
              <a:ea typeface="+mn-ea"/>
              <a:cs typeface="Arial"/>
            </a:endParaRPr>
          </a:p>
        </p:txBody>
      </p:sp>
      <p:sp>
        <p:nvSpPr>
          <p:cNvPr id="11" name="object 11"/>
          <p:cNvSpPr/>
          <p:nvPr/>
        </p:nvSpPr>
        <p:spPr>
          <a:xfrm>
            <a:off x="5724905" y="4508753"/>
            <a:ext cx="0" cy="1153795"/>
          </a:xfrm>
          <a:custGeom>
            <a:avLst/>
            <a:gdLst/>
            <a:ahLst/>
            <a:cxnLst/>
            <a:rect l="l" t="t" r="r" b="b"/>
            <a:pathLst>
              <a:path h="1153795">
                <a:moveTo>
                  <a:pt x="0" y="0"/>
                </a:moveTo>
                <a:lnTo>
                  <a:pt x="0" y="1153668"/>
                </a:lnTo>
              </a:path>
            </a:pathLst>
          </a:custGeom>
          <a:ln w="25908">
            <a:solidFill>
              <a:srgbClr val="00B05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2" name="object 12"/>
          <p:cNvPicPr/>
          <p:nvPr/>
        </p:nvPicPr>
        <p:blipFill>
          <a:blip r:embed="rId2" cstate="print"/>
          <a:stretch>
            <a:fillRect/>
          </a:stretch>
        </p:blipFill>
        <p:spPr>
          <a:xfrm>
            <a:off x="8243316" y="152400"/>
            <a:ext cx="565403" cy="569975"/>
          </a:xfrm>
          <a:prstGeom prst="rect">
            <a:avLst/>
          </a:prstGeom>
        </p:spPr>
      </p:pic>
    </p:spTree>
    <p:extLst>
      <p:ext uri="{BB962C8B-B14F-4D97-AF65-F5344CB8AC3E}">
        <p14:creationId xmlns:p14="http://schemas.microsoft.com/office/powerpoint/2010/main" val="4577262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47572" y="581036"/>
            <a:ext cx="6112026" cy="6004167"/>
          </a:xfrm>
          <a:prstGeom prst="rect">
            <a:avLst/>
          </a:prstGeom>
        </p:spPr>
      </p:pic>
      <p:sp>
        <p:nvSpPr>
          <p:cNvPr id="3" name="object 3"/>
          <p:cNvSpPr txBox="1"/>
          <p:nvPr/>
        </p:nvSpPr>
        <p:spPr>
          <a:xfrm>
            <a:off x="1400045" y="2540000"/>
            <a:ext cx="1329055" cy="756920"/>
          </a:xfrm>
          <a:prstGeom prst="rect">
            <a:avLst/>
          </a:prstGeom>
        </p:spPr>
        <p:txBody>
          <a:bodyPr vert="horz" wrap="square" lIns="0" tIns="12700" rIns="0" bIns="0" rtlCol="0">
            <a:spAutoFit/>
          </a:bodyPr>
          <a:lstStyle/>
          <a:p>
            <a:pPr marL="12700" marR="5080" lvl="0" indent="0" algn="l" defTabSz="914400" rtl="0" eaLnBrk="1" fontAlgn="auto" latinLnBrk="0" hangingPunct="1">
              <a:lnSpc>
                <a:spcPct val="100000"/>
              </a:lnSpc>
              <a:spcBef>
                <a:spcPts val="100"/>
              </a:spcBef>
              <a:spcAft>
                <a:spcPts val="0"/>
              </a:spcAft>
              <a:buClrTx/>
              <a:buSzTx/>
              <a:buFontTx/>
              <a:buNone/>
              <a:tabLst/>
              <a:defRPr/>
            </a:pPr>
            <a:r>
              <a:rPr kumimoji="0" sz="2400" b="1" i="0" u="none" strike="noStrike" kern="1200" cap="none" spc="-10" normalizeH="0" baseline="0" noProof="0" dirty="0">
                <a:ln>
                  <a:noFill/>
                </a:ln>
                <a:solidFill>
                  <a:srgbClr val="1F497D"/>
                </a:solidFill>
                <a:effectLst/>
                <a:uLnTx/>
                <a:uFillTx/>
                <a:latin typeface="Arial"/>
                <a:ea typeface="+mn-ea"/>
                <a:cs typeface="Arial"/>
              </a:rPr>
              <a:t>C</a:t>
            </a:r>
            <a:r>
              <a:rPr kumimoji="0" sz="2400" b="1" i="0" u="none" strike="noStrike" kern="1200" cap="none" spc="-5" normalizeH="0" baseline="0" noProof="0" dirty="0">
                <a:ln>
                  <a:noFill/>
                </a:ln>
                <a:solidFill>
                  <a:srgbClr val="1F497D"/>
                </a:solidFill>
                <a:effectLst/>
                <a:uLnTx/>
                <a:uFillTx/>
                <a:latin typeface="Arial"/>
                <a:ea typeface="+mn-ea"/>
                <a:cs typeface="Arial"/>
              </a:rPr>
              <a:t>on</a:t>
            </a:r>
            <a:r>
              <a:rPr kumimoji="0" sz="2400" b="1" i="0" u="none" strike="noStrike" kern="1200" cap="none" spc="0" normalizeH="0" baseline="0" noProof="0" dirty="0">
                <a:ln>
                  <a:noFill/>
                </a:ln>
                <a:solidFill>
                  <a:srgbClr val="1F497D"/>
                </a:solidFill>
                <a:effectLst/>
                <a:uLnTx/>
                <a:uFillTx/>
                <a:latin typeface="Arial"/>
                <a:ea typeface="+mn-ea"/>
                <a:cs typeface="Arial"/>
              </a:rPr>
              <a:t>t</a:t>
            </a:r>
            <a:r>
              <a:rPr kumimoji="0" sz="2400" b="1" i="0" u="none" strike="noStrike" kern="1200" cap="none" spc="-10" normalizeH="0" baseline="0" noProof="0" dirty="0">
                <a:ln>
                  <a:noFill/>
                </a:ln>
                <a:solidFill>
                  <a:srgbClr val="1F497D"/>
                </a:solidFill>
                <a:effectLst/>
                <a:uLnTx/>
                <a:uFillTx/>
                <a:latin typeface="Arial"/>
                <a:ea typeface="+mn-ea"/>
                <a:cs typeface="Arial"/>
              </a:rPr>
              <a:t>ex</a:t>
            </a:r>
            <a:r>
              <a:rPr kumimoji="0" sz="2400" b="1" i="0" u="none" strike="noStrike" kern="1200" cap="none" spc="-5" normalizeH="0" baseline="0" noProof="0" dirty="0">
                <a:ln>
                  <a:noFill/>
                </a:ln>
                <a:solidFill>
                  <a:srgbClr val="1F497D"/>
                </a:solidFill>
                <a:effectLst/>
                <a:uLnTx/>
                <a:uFillTx/>
                <a:latin typeface="Arial"/>
                <a:ea typeface="+mn-ea"/>
                <a:cs typeface="Arial"/>
              </a:rPr>
              <a:t>te  clinique</a:t>
            </a:r>
            <a:endParaRPr kumimoji="0" sz="2400" b="0" i="0" u="none" strike="noStrike" kern="1200" cap="none" spc="0" normalizeH="0" baseline="0" noProof="0">
              <a:ln>
                <a:noFill/>
              </a:ln>
              <a:solidFill>
                <a:prstClr val="black"/>
              </a:solidFill>
              <a:effectLst/>
              <a:uLnTx/>
              <a:uFillTx/>
              <a:latin typeface="Arial"/>
              <a:ea typeface="+mn-ea"/>
              <a:cs typeface="Arial"/>
            </a:endParaRPr>
          </a:p>
        </p:txBody>
      </p:sp>
      <p:sp>
        <p:nvSpPr>
          <p:cNvPr id="4" name="object 4"/>
          <p:cNvSpPr txBox="1"/>
          <p:nvPr/>
        </p:nvSpPr>
        <p:spPr>
          <a:xfrm>
            <a:off x="6263766" y="557275"/>
            <a:ext cx="1762760" cy="45212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2800" b="1" i="0" u="none" strike="noStrike" kern="1200" cap="none" spc="-10" normalizeH="0" baseline="0" noProof="0" dirty="0">
                <a:ln>
                  <a:noFill/>
                </a:ln>
                <a:solidFill>
                  <a:srgbClr val="17375E"/>
                </a:solidFill>
                <a:effectLst/>
                <a:uLnTx/>
                <a:uFillTx/>
                <a:latin typeface="Arial"/>
                <a:ea typeface="+mn-ea"/>
                <a:cs typeface="Arial"/>
              </a:rPr>
              <a:t>Qu</a:t>
            </a:r>
            <a:r>
              <a:rPr kumimoji="0" sz="2800" b="1" i="0" u="none" strike="noStrike" kern="1200" cap="none" spc="0" normalizeH="0" baseline="0" noProof="0" dirty="0">
                <a:ln>
                  <a:noFill/>
                </a:ln>
                <a:solidFill>
                  <a:srgbClr val="17375E"/>
                </a:solidFill>
                <a:effectLst/>
                <a:uLnTx/>
                <a:uFillTx/>
                <a:latin typeface="Arial"/>
                <a:ea typeface="+mn-ea"/>
                <a:cs typeface="Arial"/>
              </a:rPr>
              <a:t>est</a:t>
            </a:r>
            <a:r>
              <a:rPr kumimoji="0" sz="2800" b="1" i="0" u="none" strike="noStrike" kern="1200" cap="none" spc="-5" normalizeH="0" baseline="0" noProof="0" dirty="0">
                <a:ln>
                  <a:noFill/>
                </a:ln>
                <a:solidFill>
                  <a:srgbClr val="17375E"/>
                </a:solidFill>
                <a:effectLst/>
                <a:uLnTx/>
                <a:uFillTx/>
                <a:latin typeface="Arial"/>
                <a:ea typeface="+mn-ea"/>
                <a:cs typeface="Arial"/>
              </a:rPr>
              <a:t>i</a:t>
            </a:r>
            <a:r>
              <a:rPr kumimoji="0" sz="2800" b="1" i="0" u="none" strike="noStrike" kern="1200" cap="none" spc="-10" normalizeH="0" baseline="0" noProof="0" dirty="0">
                <a:ln>
                  <a:noFill/>
                </a:ln>
                <a:solidFill>
                  <a:srgbClr val="17375E"/>
                </a:solidFill>
                <a:effectLst/>
                <a:uLnTx/>
                <a:uFillTx/>
                <a:latin typeface="Arial"/>
                <a:ea typeface="+mn-ea"/>
                <a:cs typeface="Arial"/>
              </a:rPr>
              <a:t>on</a:t>
            </a:r>
            <a:r>
              <a:rPr kumimoji="0" sz="2800" b="1" i="0" u="none" strike="noStrike" kern="1200" cap="none" spc="-5" normalizeH="0" baseline="0" noProof="0" dirty="0">
                <a:ln>
                  <a:noFill/>
                </a:ln>
                <a:solidFill>
                  <a:srgbClr val="17375E"/>
                </a:solidFill>
                <a:effectLst/>
                <a:uLnTx/>
                <a:uFillTx/>
                <a:latin typeface="Arial"/>
                <a:ea typeface="+mn-ea"/>
                <a:cs typeface="Arial"/>
              </a:rPr>
              <a:t>s</a:t>
            </a:r>
            <a:endParaRPr kumimoji="0" sz="2800" b="0" i="0" u="none" strike="noStrike" kern="1200" cap="none" spc="0" normalizeH="0" baseline="0" noProof="0">
              <a:ln>
                <a:noFill/>
              </a:ln>
              <a:solidFill>
                <a:prstClr val="black"/>
              </a:solidFill>
              <a:effectLst/>
              <a:uLnTx/>
              <a:uFillTx/>
              <a:latin typeface="Arial"/>
              <a:ea typeface="+mn-ea"/>
              <a:cs typeface="Arial"/>
            </a:endParaRPr>
          </a:p>
        </p:txBody>
      </p:sp>
      <p:sp>
        <p:nvSpPr>
          <p:cNvPr id="5" name="object 5"/>
          <p:cNvSpPr txBox="1"/>
          <p:nvPr/>
        </p:nvSpPr>
        <p:spPr>
          <a:xfrm>
            <a:off x="4186309" y="2085976"/>
            <a:ext cx="1243330" cy="941069"/>
          </a:xfrm>
          <a:prstGeom prst="rect">
            <a:avLst/>
          </a:prstGeom>
        </p:spPr>
        <p:txBody>
          <a:bodyPr vert="horz" wrap="square" lIns="0" tIns="13335" rIns="0" bIns="0" rtlCol="0">
            <a:spAutoFit/>
          </a:bodyPr>
          <a:lstStyle/>
          <a:p>
            <a:pPr marL="12700" marR="5080" lvl="0" indent="0" algn="l" defTabSz="914400" rtl="0" eaLnBrk="1" fontAlgn="auto" latinLnBrk="0" hangingPunct="1">
              <a:lnSpc>
                <a:spcPct val="100000"/>
              </a:lnSpc>
              <a:spcBef>
                <a:spcPts val="105"/>
              </a:spcBef>
              <a:spcAft>
                <a:spcPts val="0"/>
              </a:spcAft>
              <a:buClrTx/>
              <a:buSzTx/>
              <a:buFontTx/>
              <a:buNone/>
              <a:tabLst/>
              <a:defRPr/>
            </a:pPr>
            <a:r>
              <a:rPr kumimoji="0" sz="2000" b="1" i="0" u="none" strike="noStrike" kern="1200" cap="none" spc="0" normalizeH="0" baseline="0" noProof="0" dirty="0">
                <a:ln>
                  <a:noFill/>
                </a:ln>
                <a:solidFill>
                  <a:srgbClr val="FF0000"/>
                </a:solidFill>
                <a:effectLst/>
                <a:uLnTx/>
                <a:uFillTx/>
                <a:latin typeface="Arial"/>
                <a:ea typeface="+mn-ea"/>
                <a:cs typeface="Arial"/>
              </a:rPr>
              <a:t>Données </a:t>
            </a:r>
            <a:r>
              <a:rPr kumimoji="0" sz="2000" b="1" i="0" u="none" strike="noStrike" kern="1200" cap="none" spc="5" normalizeH="0" baseline="0" noProof="0" dirty="0">
                <a:ln>
                  <a:noFill/>
                </a:ln>
                <a:solidFill>
                  <a:srgbClr val="FF0000"/>
                </a:solidFill>
                <a:effectLst/>
                <a:uLnTx/>
                <a:uFillTx/>
                <a:latin typeface="Arial"/>
                <a:ea typeface="+mn-ea"/>
                <a:cs typeface="Arial"/>
              </a:rPr>
              <a:t> </a:t>
            </a:r>
            <a:r>
              <a:rPr kumimoji="0" sz="2000" b="1" i="0" u="none" strike="noStrike" kern="1200" cap="none" spc="-5" normalizeH="0" baseline="0" noProof="0" dirty="0">
                <a:ln>
                  <a:noFill/>
                </a:ln>
                <a:solidFill>
                  <a:srgbClr val="FF0000"/>
                </a:solidFill>
                <a:effectLst/>
                <a:uLnTx/>
                <a:uFillTx/>
                <a:latin typeface="Arial"/>
                <a:ea typeface="+mn-ea"/>
                <a:cs typeface="Arial"/>
              </a:rPr>
              <a:t>de la </a:t>
            </a:r>
            <a:r>
              <a:rPr kumimoji="0" sz="2000" b="1" i="0" u="none" strike="noStrike" kern="1200" cap="none" spc="0" normalizeH="0" baseline="0" noProof="0" dirty="0">
                <a:ln>
                  <a:noFill/>
                </a:ln>
                <a:solidFill>
                  <a:srgbClr val="FF0000"/>
                </a:solidFill>
                <a:effectLst/>
                <a:uLnTx/>
                <a:uFillTx/>
                <a:latin typeface="Arial"/>
                <a:ea typeface="+mn-ea"/>
                <a:cs typeface="Arial"/>
              </a:rPr>
              <a:t> recherche</a:t>
            </a:r>
            <a:endParaRPr kumimoji="0" sz="2000" b="0" i="0" u="none" strike="noStrike" kern="1200" cap="none" spc="0" normalizeH="0" baseline="0" noProof="0">
              <a:ln>
                <a:noFill/>
              </a:ln>
              <a:solidFill>
                <a:prstClr val="black"/>
              </a:solidFill>
              <a:effectLst/>
              <a:uLnTx/>
              <a:uFillTx/>
              <a:latin typeface="Arial"/>
              <a:ea typeface="+mn-ea"/>
              <a:cs typeface="Arial"/>
            </a:endParaRPr>
          </a:p>
        </p:txBody>
      </p:sp>
      <p:sp>
        <p:nvSpPr>
          <p:cNvPr id="6" name="object 6"/>
          <p:cNvSpPr txBox="1"/>
          <p:nvPr/>
        </p:nvSpPr>
        <p:spPr>
          <a:xfrm>
            <a:off x="2652237" y="4471034"/>
            <a:ext cx="4745355" cy="1492885"/>
          </a:xfrm>
          <a:prstGeom prst="rect">
            <a:avLst/>
          </a:prstGeom>
        </p:spPr>
        <p:txBody>
          <a:bodyPr vert="horz" wrap="square" lIns="0" tIns="197485" rIns="0" bIns="0" rtlCol="0">
            <a:spAutoFit/>
          </a:bodyPr>
          <a:lstStyle/>
          <a:p>
            <a:pPr marL="3054350" marR="0" lvl="0" indent="0" algn="l" defTabSz="914400" rtl="0" eaLnBrk="1" fontAlgn="auto" latinLnBrk="0" hangingPunct="1">
              <a:lnSpc>
                <a:spcPct val="100000"/>
              </a:lnSpc>
              <a:spcBef>
                <a:spcPts val="1555"/>
              </a:spcBef>
              <a:spcAft>
                <a:spcPts val="0"/>
              </a:spcAft>
              <a:buClrTx/>
              <a:buSzTx/>
              <a:buFontTx/>
              <a:buNone/>
              <a:tabLst/>
              <a:defRPr/>
            </a:pPr>
            <a:r>
              <a:rPr kumimoji="0" sz="2400" b="1" i="0" u="none" strike="noStrike" kern="1200" cap="none" spc="-5" normalizeH="0" baseline="0" noProof="0" dirty="0">
                <a:ln>
                  <a:noFill/>
                </a:ln>
                <a:solidFill>
                  <a:srgbClr val="FF0000"/>
                </a:solidFill>
                <a:effectLst/>
                <a:uLnTx/>
                <a:uFillTx/>
                <a:latin typeface="Arial"/>
                <a:ea typeface="+mn-ea"/>
                <a:cs typeface="Arial"/>
              </a:rPr>
              <a:t>Information</a:t>
            </a:r>
            <a:endParaRPr kumimoji="0" sz="2400" b="0" i="0" u="none" strike="noStrike" kern="1200" cap="none" spc="0" normalizeH="0" baseline="0" noProof="0">
              <a:ln>
                <a:noFill/>
              </a:ln>
              <a:solidFill>
                <a:prstClr val="black"/>
              </a:solidFill>
              <a:effectLst/>
              <a:uLnTx/>
              <a:uFillTx/>
              <a:latin typeface="Arial"/>
              <a:ea typeface="+mn-ea"/>
              <a:cs typeface="Arial"/>
            </a:endParaRPr>
          </a:p>
          <a:p>
            <a:pPr marL="12700" marR="2981325" lvl="0" indent="0" algn="l" defTabSz="914400" rtl="0" eaLnBrk="1" fontAlgn="auto" latinLnBrk="0" hangingPunct="1">
              <a:lnSpc>
                <a:spcPct val="100000"/>
              </a:lnSpc>
              <a:spcBef>
                <a:spcPts val="1460"/>
              </a:spcBef>
              <a:spcAft>
                <a:spcPts val="0"/>
              </a:spcAft>
              <a:buClrTx/>
              <a:buSzTx/>
              <a:buFontTx/>
              <a:buNone/>
              <a:tabLst/>
              <a:defRPr/>
            </a:pPr>
            <a:r>
              <a:rPr kumimoji="0" sz="2400" b="1" i="0" u="none" strike="noStrike" kern="1200" cap="none" spc="-5" normalizeH="0" baseline="0" noProof="0" dirty="0">
                <a:ln>
                  <a:noFill/>
                </a:ln>
                <a:solidFill>
                  <a:srgbClr val="33CCCC"/>
                </a:solidFill>
                <a:effectLst/>
                <a:uLnTx/>
                <a:uFillTx/>
                <a:latin typeface="Arial"/>
                <a:ea typeface="+mn-ea"/>
                <a:cs typeface="Arial"/>
              </a:rPr>
              <a:t>Pr</a:t>
            </a:r>
            <a:r>
              <a:rPr kumimoji="0" sz="2400" b="1" i="0" u="none" strike="noStrike" kern="1200" cap="none" spc="-10" normalizeH="0" baseline="0" noProof="0" dirty="0">
                <a:ln>
                  <a:noFill/>
                </a:ln>
                <a:solidFill>
                  <a:srgbClr val="33CCCC"/>
                </a:solidFill>
                <a:effectLst/>
                <a:uLnTx/>
                <a:uFillTx/>
                <a:latin typeface="Arial"/>
                <a:ea typeface="+mn-ea"/>
                <a:cs typeface="Arial"/>
              </a:rPr>
              <a:t>é</a:t>
            </a:r>
            <a:r>
              <a:rPr kumimoji="0" sz="2400" b="1" i="0" u="none" strike="noStrike" kern="1200" cap="none" spc="-5" normalizeH="0" baseline="0" noProof="0" dirty="0">
                <a:ln>
                  <a:noFill/>
                </a:ln>
                <a:solidFill>
                  <a:srgbClr val="33CCCC"/>
                </a:solidFill>
                <a:effectLst/>
                <a:uLnTx/>
                <a:uFillTx/>
                <a:latin typeface="Arial"/>
                <a:ea typeface="+mn-ea"/>
                <a:cs typeface="Arial"/>
              </a:rPr>
              <a:t>f</a:t>
            </a:r>
            <a:r>
              <a:rPr kumimoji="0" sz="2400" b="1" i="0" u="none" strike="noStrike" kern="1200" cap="none" spc="-10" normalizeH="0" baseline="0" noProof="0" dirty="0">
                <a:ln>
                  <a:noFill/>
                </a:ln>
                <a:solidFill>
                  <a:srgbClr val="33CCCC"/>
                </a:solidFill>
                <a:effectLst/>
                <a:uLnTx/>
                <a:uFillTx/>
                <a:latin typeface="Arial"/>
                <a:ea typeface="+mn-ea"/>
                <a:cs typeface="Arial"/>
              </a:rPr>
              <a:t>é</a:t>
            </a:r>
            <a:r>
              <a:rPr kumimoji="0" sz="2400" b="1" i="0" u="none" strike="noStrike" kern="1200" cap="none" spc="-5" normalizeH="0" baseline="0" noProof="0" dirty="0">
                <a:ln>
                  <a:noFill/>
                </a:ln>
                <a:solidFill>
                  <a:srgbClr val="33CCCC"/>
                </a:solidFill>
                <a:effectLst/>
                <a:uLnTx/>
                <a:uFillTx/>
                <a:latin typeface="Arial"/>
                <a:ea typeface="+mn-ea"/>
                <a:cs typeface="Arial"/>
              </a:rPr>
              <a:t>r</a:t>
            </a:r>
            <a:r>
              <a:rPr kumimoji="0" sz="2400" b="1" i="0" u="none" strike="noStrike" kern="1200" cap="none" spc="-10" normalizeH="0" baseline="0" noProof="0" dirty="0">
                <a:ln>
                  <a:noFill/>
                </a:ln>
                <a:solidFill>
                  <a:srgbClr val="33CCCC"/>
                </a:solidFill>
                <a:effectLst/>
                <a:uLnTx/>
                <a:uFillTx/>
                <a:latin typeface="Arial"/>
                <a:ea typeface="+mn-ea"/>
                <a:cs typeface="Arial"/>
              </a:rPr>
              <a:t>ences  </a:t>
            </a:r>
            <a:r>
              <a:rPr kumimoji="0" sz="2400" b="1" i="0" u="none" strike="noStrike" kern="1200" cap="none" spc="-5" normalizeH="0" baseline="0" noProof="0" dirty="0">
                <a:ln>
                  <a:noFill/>
                </a:ln>
                <a:solidFill>
                  <a:srgbClr val="33CCCC"/>
                </a:solidFill>
                <a:effectLst/>
                <a:uLnTx/>
                <a:uFillTx/>
                <a:latin typeface="Arial"/>
                <a:ea typeface="+mn-ea"/>
                <a:cs typeface="Arial"/>
              </a:rPr>
              <a:t>du</a:t>
            </a:r>
            <a:r>
              <a:rPr kumimoji="0" sz="2400" b="1" i="0" u="none" strike="noStrike" kern="1200" cap="none" spc="-30" normalizeH="0" baseline="0" noProof="0" dirty="0">
                <a:ln>
                  <a:noFill/>
                </a:ln>
                <a:solidFill>
                  <a:srgbClr val="33CCCC"/>
                </a:solidFill>
                <a:effectLst/>
                <a:uLnTx/>
                <a:uFillTx/>
                <a:latin typeface="Arial"/>
                <a:ea typeface="+mn-ea"/>
                <a:cs typeface="Arial"/>
              </a:rPr>
              <a:t> </a:t>
            </a:r>
            <a:r>
              <a:rPr kumimoji="0" sz="2400" b="1" i="0" u="none" strike="noStrike" kern="1200" cap="none" spc="-5" normalizeH="0" baseline="0" noProof="0" dirty="0">
                <a:ln>
                  <a:noFill/>
                </a:ln>
                <a:solidFill>
                  <a:srgbClr val="33CCCC"/>
                </a:solidFill>
                <a:effectLst/>
                <a:uLnTx/>
                <a:uFillTx/>
                <a:latin typeface="Arial"/>
                <a:ea typeface="+mn-ea"/>
                <a:cs typeface="Arial"/>
              </a:rPr>
              <a:t>patient</a:t>
            </a:r>
            <a:endParaRPr kumimoji="0" sz="2400" b="0" i="0" u="none" strike="noStrike" kern="1200" cap="none" spc="0" normalizeH="0" baseline="0" noProof="0">
              <a:ln>
                <a:noFill/>
              </a:ln>
              <a:solidFill>
                <a:prstClr val="black"/>
              </a:solidFill>
              <a:effectLst/>
              <a:uLnTx/>
              <a:uFillTx/>
              <a:latin typeface="Arial"/>
              <a:ea typeface="+mn-ea"/>
              <a:cs typeface="Arial"/>
            </a:endParaRPr>
          </a:p>
        </p:txBody>
      </p:sp>
      <p:sp>
        <p:nvSpPr>
          <p:cNvPr id="7" name="object 7"/>
          <p:cNvSpPr txBox="1">
            <a:spLocks noGrp="1"/>
          </p:cNvSpPr>
          <p:nvPr>
            <p:ph type="title"/>
          </p:nvPr>
        </p:nvSpPr>
        <p:spPr>
          <a:xfrm>
            <a:off x="265652" y="171576"/>
            <a:ext cx="3938270" cy="513715"/>
          </a:xfrm>
          <a:prstGeom prst="rect">
            <a:avLst/>
          </a:prstGeom>
        </p:spPr>
        <p:txBody>
          <a:bodyPr vert="horz" wrap="square" lIns="0" tIns="12700" rIns="0" bIns="0" rtlCol="0">
            <a:spAutoFit/>
          </a:bodyPr>
          <a:lstStyle/>
          <a:p>
            <a:pPr marL="12700">
              <a:lnSpc>
                <a:spcPct val="100000"/>
              </a:lnSpc>
              <a:spcBef>
                <a:spcPts val="100"/>
              </a:spcBef>
            </a:pPr>
            <a:r>
              <a:rPr dirty="0"/>
              <a:t>Médecine</a:t>
            </a:r>
            <a:r>
              <a:rPr spc="-110" dirty="0"/>
              <a:t> </a:t>
            </a:r>
            <a:r>
              <a:rPr dirty="0"/>
              <a:t>Factuelle</a:t>
            </a:r>
          </a:p>
        </p:txBody>
      </p:sp>
      <p:sp>
        <p:nvSpPr>
          <p:cNvPr id="8" name="object 8"/>
          <p:cNvSpPr txBox="1"/>
          <p:nvPr/>
        </p:nvSpPr>
        <p:spPr>
          <a:xfrm>
            <a:off x="2864791" y="3613108"/>
            <a:ext cx="1086485" cy="33083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000" b="1" i="0" u="none" strike="noStrike" kern="1200" cap="none" spc="5" normalizeH="0" baseline="0" noProof="0" dirty="0">
                <a:ln>
                  <a:noFill/>
                </a:ln>
                <a:solidFill>
                  <a:prstClr val="black"/>
                </a:solidFill>
                <a:effectLst/>
                <a:uLnTx/>
                <a:uFillTx/>
                <a:latin typeface="Arial"/>
                <a:ea typeface="+mn-ea"/>
                <a:cs typeface="Arial"/>
              </a:rPr>
              <a:t>D</a:t>
            </a:r>
            <a:r>
              <a:rPr kumimoji="0" sz="2000" b="1" i="0" u="none" strike="noStrike" kern="1200" cap="none" spc="0" normalizeH="0" baseline="0" noProof="0" dirty="0">
                <a:ln>
                  <a:noFill/>
                </a:ln>
                <a:solidFill>
                  <a:prstClr val="black"/>
                </a:solidFill>
                <a:effectLst/>
                <a:uLnTx/>
                <a:uFillTx/>
                <a:latin typeface="Arial"/>
                <a:ea typeface="+mn-ea"/>
                <a:cs typeface="Arial"/>
              </a:rPr>
              <a:t>éc</a:t>
            </a:r>
            <a:r>
              <a:rPr kumimoji="0" sz="2000" b="1" i="0" u="none" strike="noStrike" kern="1200" cap="none" spc="-10" normalizeH="0" baseline="0" noProof="0" dirty="0">
                <a:ln>
                  <a:noFill/>
                </a:ln>
                <a:solidFill>
                  <a:prstClr val="black"/>
                </a:solidFill>
                <a:effectLst/>
                <a:uLnTx/>
                <a:uFillTx/>
                <a:latin typeface="Arial"/>
                <a:ea typeface="+mn-ea"/>
                <a:cs typeface="Arial"/>
              </a:rPr>
              <a:t>i</a:t>
            </a:r>
            <a:r>
              <a:rPr kumimoji="0" sz="2000" b="1" i="0" u="none" strike="noStrike" kern="1200" cap="none" spc="0" normalizeH="0" baseline="0" noProof="0" dirty="0">
                <a:ln>
                  <a:noFill/>
                </a:ln>
                <a:solidFill>
                  <a:prstClr val="black"/>
                </a:solidFill>
                <a:effectLst/>
                <a:uLnTx/>
                <a:uFillTx/>
                <a:latin typeface="Arial"/>
                <a:ea typeface="+mn-ea"/>
                <a:cs typeface="Arial"/>
              </a:rPr>
              <a:t>s</a:t>
            </a:r>
            <a:r>
              <a:rPr kumimoji="0" sz="2000" b="1" i="0" u="none" strike="noStrike" kern="1200" cap="none" spc="-5" normalizeH="0" baseline="0" noProof="0" dirty="0">
                <a:ln>
                  <a:noFill/>
                </a:ln>
                <a:solidFill>
                  <a:prstClr val="black"/>
                </a:solidFill>
                <a:effectLst/>
                <a:uLnTx/>
                <a:uFillTx/>
                <a:latin typeface="Arial"/>
                <a:ea typeface="+mn-ea"/>
                <a:cs typeface="Arial"/>
              </a:rPr>
              <a:t>io</a:t>
            </a:r>
            <a:r>
              <a:rPr kumimoji="0" sz="2000" b="1" i="0" u="none" strike="noStrike" kern="1200" cap="none" spc="0" normalizeH="0" baseline="0" noProof="0" dirty="0">
                <a:ln>
                  <a:noFill/>
                </a:ln>
                <a:solidFill>
                  <a:prstClr val="black"/>
                </a:solidFill>
                <a:effectLst/>
                <a:uLnTx/>
                <a:uFillTx/>
                <a:latin typeface="Arial"/>
                <a:ea typeface="+mn-ea"/>
                <a:cs typeface="Arial"/>
              </a:rPr>
              <a:t>n</a:t>
            </a:r>
            <a:endParaRPr kumimoji="0" sz="2000" b="0" i="0" u="none" strike="noStrike" kern="1200" cap="none" spc="0" normalizeH="0" baseline="0" noProof="0">
              <a:ln>
                <a:noFill/>
              </a:ln>
              <a:solidFill>
                <a:prstClr val="black"/>
              </a:solidFill>
              <a:effectLst/>
              <a:uLnTx/>
              <a:uFillTx/>
              <a:latin typeface="Arial"/>
              <a:ea typeface="+mn-ea"/>
              <a:cs typeface="Arial"/>
            </a:endParaRPr>
          </a:p>
        </p:txBody>
      </p:sp>
      <p:pic>
        <p:nvPicPr>
          <p:cNvPr id="9" name="object 9"/>
          <p:cNvPicPr/>
          <p:nvPr/>
        </p:nvPicPr>
        <p:blipFill>
          <a:blip r:embed="rId3" cstate="print"/>
          <a:stretch>
            <a:fillRect/>
          </a:stretch>
        </p:blipFill>
        <p:spPr>
          <a:xfrm>
            <a:off x="8243316" y="152400"/>
            <a:ext cx="565403" cy="569975"/>
          </a:xfrm>
          <a:prstGeom prst="rect">
            <a:avLst/>
          </a:prstGeom>
        </p:spPr>
      </p:pic>
    </p:spTree>
    <p:extLst>
      <p:ext uri="{BB962C8B-B14F-4D97-AF65-F5344CB8AC3E}">
        <p14:creationId xmlns:p14="http://schemas.microsoft.com/office/powerpoint/2010/main" val="22962400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07441" y="440499"/>
            <a:ext cx="7927340" cy="1001394"/>
          </a:xfrm>
          <a:prstGeom prst="rect">
            <a:avLst/>
          </a:prstGeom>
        </p:spPr>
        <p:txBody>
          <a:bodyPr vert="horz" wrap="square" lIns="0" tIns="13335" rIns="0" bIns="0" rtlCol="0">
            <a:spAutoFit/>
          </a:bodyPr>
          <a:lstStyle/>
          <a:p>
            <a:pPr marL="2284730" marR="5080" indent="-2272665">
              <a:lnSpc>
                <a:spcPct val="100000"/>
              </a:lnSpc>
              <a:spcBef>
                <a:spcPts val="105"/>
              </a:spcBef>
            </a:pPr>
            <a:r>
              <a:rPr dirty="0">
                <a:latin typeface="Calibri"/>
                <a:cs typeface="Calibri"/>
              </a:rPr>
              <a:t>La prise </a:t>
            </a:r>
            <a:r>
              <a:rPr spc="-5" dirty="0">
                <a:latin typeface="Calibri"/>
                <a:cs typeface="Calibri"/>
              </a:rPr>
              <a:t>en </a:t>
            </a:r>
            <a:r>
              <a:rPr spc="-15" dirty="0">
                <a:latin typeface="Calibri"/>
                <a:cs typeface="Calibri"/>
              </a:rPr>
              <a:t>charge </a:t>
            </a:r>
            <a:r>
              <a:rPr spc="-5" dirty="0">
                <a:latin typeface="Calibri"/>
                <a:cs typeface="Calibri"/>
              </a:rPr>
              <a:t>des </a:t>
            </a:r>
            <a:r>
              <a:rPr spc="-10" dirty="0">
                <a:latin typeface="Calibri"/>
                <a:cs typeface="Calibri"/>
              </a:rPr>
              <a:t>cancers </a:t>
            </a:r>
            <a:r>
              <a:rPr spc="-15" dirty="0">
                <a:latin typeface="Calibri"/>
                <a:cs typeface="Calibri"/>
              </a:rPr>
              <a:t>est </a:t>
            </a:r>
            <a:r>
              <a:rPr dirty="0">
                <a:latin typeface="Calibri"/>
                <a:cs typeface="Calibri"/>
              </a:rPr>
              <a:t>multimodale </a:t>
            </a:r>
            <a:r>
              <a:rPr spc="-710" dirty="0">
                <a:latin typeface="Calibri"/>
                <a:cs typeface="Calibri"/>
              </a:rPr>
              <a:t> </a:t>
            </a:r>
            <a:r>
              <a:rPr spc="-15" dirty="0">
                <a:latin typeface="Calibri"/>
                <a:cs typeface="Calibri"/>
              </a:rPr>
              <a:t>et</a:t>
            </a:r>
            <a:r>
              <a:rPr spc="5" dirty="0">
                <a:latin typeface="Calibri"/>
                <a:cs typeface="Calibri"/>
              </a:rPr>
              <a:t> </a:t>
            </a:r>
            <a:r>
              <a:rPr spc="-5" dirty="0">
                <a:latin typeface="Calibri"/>
                <a:cs typeface="Calibri"/>
              </a:rPr>
              <a:t>multidisciplinaire</a:t>
            </a:r>
          </a:p>
        </p:txBody>
      </p:sp>
      <p:sp>
        <p:nvSpPr>
          <p:cNvPr id="3" name="object 3"/>
          <p:cNvSpPr txBox="1"/>
          <p:nvPr/>
        </p:nvSpPr>
        <p:spPr>
          <a:xfrm>
            <a:off x="1045463" y="2311907"/>
            <a:ext cx="1675130" cy="1348740"/>
          </a:xfrm>
          <a:prstGeom prst="rect">
            <a:avLst/>
          </a:prstGeom>
          <a:solidFill>
            <a:srgbClr val="4472C4"/>
          </a:solidFill>
          <a:ln w="9144">
            <a:solidFill>
              <a:srgbClr val="000000"/>
            </a:solidFill>
          </a:ln>
        </p:spPr>
        <p:txBody>
          <a:bodyPr vert="horz"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700" b="0" i="0" u="none" strike="noStrike" kern="1200" cap="none" spc="0" normalizeH="0" baseline="0" noProof="0">
              <a:ln>
                <a:noFill/>
              </a:ln>
              <a:solidFill>
                <a:prstClr val="black"/>
              </a:solidFill>
              <a:effectLst/>
              <a:uLnTx/>
              <a:uFillTx/>
              <a:latin typeface="Times New Roman"/>
              <a:ea typeface="+mn-ea"/>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2100" b="0" i="0" u="none" strike="noStrike" kern="1200" cap="none" spc="0" normalizeH="0" baseline="0" noProof="0">
              <a:ln>
                <a:noFill/>
              </a:ln>
              <a:solidFill>
                <a:prstClr val="black"/>
              </a:solidFill>
              <a:effectLst/>
              <a:uLnTx/>
              <a:uFillTx/>
              <a:latin typeface="Times New Roman"/>
              <a:ea typeface="+mn-ea"/>
              <a:cs typeface="Times New Roman"/>
            </a:endParaRPr>
          </a:p>
          <a:p>
            <a:pPr marL="304165" marR="0" lvl="0" indent="0" algn="l" defTabSz="914400" rtl="0" eaLnBrk="1" fontAlgn="auto" latinLnBrk="0" hangingPunct="1">
              <a:lnSpc>
                <a:spcPct val="100000"/>
              </a:lnSpc>
              <a:spcBef>
                <a:spcPts val="0"/>
              </a:spcBef>
              <a:spcAft>
                <a:spcPts val="0"/>
              </a:spcAft>
              <a:buClrTx/>
              <a:buSzTx/>
              <a:buFontTx/>
              <a:buNone/>
              <a:tabLst/>
              <a:defRPr/>
            </a:pPr>
            <a:r>
              <a:rPr kumimoji="0" sz="1500" b="1" i="0" u="none" strike="noStrike" kern="1200" cap="none" spc="-5" normalizeH="0" baseline="0" noProof="0" dirty="0">
                <a:ln>
                  <a:noFill/>
                </a:ln>
                <a:solidFill>
                  <a:srgbClr val="E7E6E6"/>
                </a:solidFill>
                <a:effectLst/>
                <a:uLnTx/>
                <a:uFillTx/>
                <a:latin typeface="Arial"/>
                <a:ea typeface="+mn-ea"/>
                <a:cs typeface="Arial"/>
              </a:rPr>
              <a:t>CHIRURGIE</a:t>
            </a:r>
            <a:endParaRPr kumimoji="0" sz="1500" b="0" i="0" u="none" strike="noStrike" kern="1200" cap="none" spc="0" normalizeH="0" baseline="0" noProof="0">
              <a:ln>
                <a:noFill/>
              </a:ln>
              <a:solidFill>
                <a:prstClr val="black"/>
              </a:solidFill>
              <a:effectLst/>
              <a:uLnTx/>
              <a:uFillTx/>
              <a:latin typeface="Arial"/>
              <a:ea typeface="+mn-ea"/>
              <a:cs typeface="Arial"/>
            </a:endParaRPr>
          </a:p>
        </p:txBody>
      </p:sp>
      <p:sp>
        <p:nvSpPr>
          <p:cNvPr id="4" name="object 4"/>
          <p:cNvSpPr txBox="1"/>
          <p:nvPr/>
        </p:nvSpPr>
        <p:spPr>
          <a:xfrm>
            <a:off x="3627882" y="3291078"/>
            <a:ext cx="2052955" cy="325120"/>
          </a:xfrm>
          <a:prstGeom prst="rect">
            <a:avLst/>
          </a:prstGeom>
          <a:solidFill>
            <a:srgbClr val="A6A6A6"/>
          </a:solidFill>
        </p:spPr>
        <p:txBody>
          <a:bodyPr vert="horz" wrap="square" lIns="0" tIns="42545" rIns="0" bIns="0" rtlCol="0">
            <a:spAutoFit/>
          </a:bodyPr>
          <a:lstStyle/>
          <a:p>
            <a:pPr marL="39370" marR="0" lvl="0" indent="0" algn="l" defTabSz="914400" rtl="0" eaLnBrk="1" fontAlgn="auto" latinLnBrk="0" hangingPunct="1">
              <a:lnSpc>
                <a:spcPct val="100000"/>
              </a:lnSpc>
              <a:spcBef>
                <a:spcPts val="335"/>
              </a:spcBef>
              <a:spcAft>
                <a:spcPts val="0"/>
              </a:spcAft>
              <a:buClrTx/>
              <a:buSzTx/>
              <a:buFontTx/>
              <a:buNone/>
              <a:tabLst/>
              <a:defRPr/>
            </a:pPr>
            <a:r>
              <a:rPr kumimoji="0" sz="1500" b="1" i="0" u="none" strike="noStrike" kern="1200" cap="none" spc="-10" normalizeH="0" baseline="0" noProof="0" dirty="0">
                <a:ln>
                  <a:noFill/>
                </a:ln>
                <a:solidFill>
                  <a:srgbClr val="E7E6E6"/>
                </a:solidFill>
                <a:effectLst/>
                <a:uLnTx/>
                <a:uFillTx/>
                <a:latin typeface="Arial"/>
                <a:ea typeface="+mn-ea"/>
                <a:cs typeface="Arial"/>
              </a:rPr>
              <a:t>HORMONOTHERAPIE</a:t>
            </a:r>
            <a:endParaRPr kumimoji="0" sz="1500" b="0" i="0" u="none" strike="noStrike" kern="1200" cap="none" spc="0" normalizeH="0" baseline="0" noProof="0">
              <a:ln>
                <a:noFill/>
              </a:ln>
              <a:solidFill>
                <a:prstClr val="black"/>
              </a:solidFill>
              <a:effectLst/>
              <a:uLnTx/>
              <a:uFillTx/>
              <a:latin typeface="Arial"/>
              <a:ea typeface="+mn-ea"/>
              <a:cs typeface="Arial"/>
            </a:endParaRPr>
          </a:p>
        </p:txBody>
      </p:sp>
      <p:sp>
        <p:nvSpPr>
          <p:cNvPr id="5" name="object 5"/>
          <p:cNvSpPr txBox="1"/>
          <p:nvPr/>
        </p:nvSpPr>
        <p:spPr>
          <a:xfrm>
            <a:off x="3681984" y="3938015"/>
            <a:ext cx="1945005" cy="378460"/>
          </a:xfrm>
          <a:prstGeom prst="rect">
            <a:avLst/>
          </a:prstGeom>
          <a:solidFill>
            <a:srgbClr val="00FF00"/>
          </a:solidFill>
          <a:ln w="9144">
            <a:solidFill>
              <a:srgbClr val="000000"/>
            </a:solidFill>
          </a:ln>
        </p:spPr>
        <p:txBody>
          <a:bodyPr vert="horz" wrap="square" lIns="0" tIns="70485" rIns="0" bIns="0" rtlCol="0">
            <a:spAutoFit/>
          </a:bodyPr>
          <a:lstStyle/>
          <a:p>
            <a:pPr marL="95885" marR="0" lvl="0" indent="0" algn="l" defTabSz="914400" rtl="0" eaLnBrk="1" fontAlgn="auto" latinLnBrk="0" hangingPunct="1">
              <a:lnSpc>
                <a:spcPct val="100000"/>
              </a:lnSpc>
              <a:spcBef>
                <a:spcPts val="555"/>
              </a:spcBef>
              <a:spcAft>
                <a:spcPts val="0"/>
              </a:spcAft>
              <a:buClrTx/>
              <a:buSzTx/>
              <a:buFontTx/>
              <a:buNone/>
              <a:tabLst/>
              <a:defRPr/>
            </a:pPr>
            <a:r>
              <a:rPr kumimoji="0" sz="1500" b="1" i="0" u="none" strike="noStrike" kern="1200" cap="none" spc="-10" normalizeH="0" baseline="0" noProof="0" dirty="0">
                <a:ln>
                  <a:noFill/>
                </a:ln>
                <a:solidFill>
                  <a:prstClr val="black"/>
                </a:solidFill>
                <a:effectLst/>
                <a:uLnTx/>
                <a:uFillTx/>
                <a:latin typeface="Arial"/>
                <a:ea typeface="+mn-ea"/>
                <a:cs typeface="Arial"/>
              </a:rPr>
              <a:t>IMMUNOTHERAPIE</a:t>
            </a:r>
            <a:endParaRPr kumimoji="0" sz="1500" b="0" i="0" u="none" strike="noStrike" kern="1200" cap="none" spc="0" normalizeH="0" baseline="0" noProof="0">
              <a:ln>
                <a:noFill/>
              </a:ln>
              <a:solidFill>
                <a:prstClr val="black"/>
              </a:solidFill>
              <a:effectLst/>
              <a:uLnTx/>
              <a:uFillTx/>
              <a:latin typeface="Arial"/>
              <a:ea typeface="+mn-ea"/>
              <a:cs typeface="Arial"/>
            </a:endParaRPr>
          </a:p>
        </p:txBody>
      </p:sp>
      <p:sp>
        <p:nvSpPr>
          <p:cNvPr id="6" name="object 6"/>
          <p:cNvSpPr txBox="1"/>
          <p:nvPr/>
        </p:nvSpPr>
        <p:spPr>
          <a:xfrm>
            <a:off x="1045463" y="4000500"/>
            <a:ext cx="1675130" cy="1457325"/>
          </a:xfrm>
          <a:prstGeom prst="rect">
            <a:avLst/>
          </a:prstGeom>
          <a:solidFill>
            <a:srgbClr val="44546A"/>
          </a:solidFill>
          <a:ln w="9144">
            <a:solidFill>
              <a:srgbClr val="000000"/>
            </a:solidFill>
          </a:ln>
        </p:spPr>
        <p:txBody>
          <a:bodyPr vert="horz"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700" b="0" i="0" u="none" strike="noStrike" kern="1200" cap="none" spc="0" normalizeH="0" baseline="0" noProof="0">
              <a:ln>
                <a:noFill/>
              </a:ln>
              <a:solidFill>
                <a:prstClr val="black"/>
              </a:solidFill>
              <a:effectLst/>
              <a:uLnTx/>
              <a:uFillTx/>
              <a:latin typeface="Times New Roman"/>
              <a:ea typeface="+mn-ea"/>
              <a:cs typeface="Times New Roman"/>
            </a:endParaRPr>
          </a:p>
          <a:p>
            <a:pPr marL="0" marR="0" lvl="0" indent="0" algn="l" defTabSz="914400" rtl="0" eaLnBrk="1" fontAlgn="auto" latinLnBrk="0" hangingPunct="1">
              <a:lnSpc>
                <a:spcPct val="100000"/>
              </a:lnSpc>
              <a:spcBef>
                <a:spcPts val="25"/>
              </a:spcBef>
              <a:spcAft>
                <a:spcPts val="0"/>
              </a:spcAft>
              <a:buClrTx/>
              <a:buSzTx/>
              <a:buFontTx/>
              <a:buNone/>
              <a:tabLst/>
              <a:defRPr/>
            </a:pPr>
            <a:endParaRPr kumimoji="0" sz="2450" b="0" i="0" u="none" strike="noStrike" kern="1200" cap="none" spc="0" normalizeH="0" baseline="0" noProof="0">
              <a:ln>
                <a:noFill/>
              </a:ln>
              <a:solidFill>
                <a:prstClr val="black"/>
              </a:solidFill>
              <a:effectLst/>
              <a:uLnTx/>
              <a:uFillTx/>
              <a:latin typeface="Times New Roman"/>
              <a:ea typeface="+mn-ea"/>
              <a:cs typeface="Times New Roman"/>
            </a:endParaRPr>
          </a:p>
          <a:p>
            <a:pPr marL="52705" marR="0" lvl="0" indent="0" algn="l" defTabSz="914400" rtl="0" eaLnBrk="1" fontAlgn="auto" latinLnBrk="0" hangingPunct="1">
              <a:lnSpc>
                <a:spcPct val="100000"/>
              </a:lnSpc>
              <a:spcBef>
                <a:spcPts val="5"/>
              </a:spcBef>
              <a:spcAft>
                <a:spcPts val="0"/>
              </a:spcAft>
              <a:buClrTx/>
              <a:buSzTx/>
              <a:buFontTx/>
              <a:buNone/>
              <a:tabLst/>
              <a:defRPr/>
            </a:pPr>
            <a:r>
              <a:rPr kumimoji="0" sz="1500" b="1" i="0" u="none" strike="noStrike" kern="1200" cap="none" spc="-10" normalizeH="0" baseline="0" noProof="0" dirty="0">
                <a:ln>
                  <a:noFill/>
                </a:ln>
                <a:solidFill>
                  <a:srgbClr val="E7E6E6"/>
                </a:solidFill>
                <a:effectLst/>
                <a:uLnTx/>
                <a:uFillTx/>
                <a:latin typeface="Arial"/>
                <a:ea typeface="+mn-ea"/>
                <a:cs typeface="Arial"/>
              </a:rPr>
              <a:t>RADIOTHERAPIE</a:t>
            </a:r>
            <a:endParaRPr kumimoji="0" sz="1500" b="0" i="0" u="none" strike="noStrike" kern="1200" cap="none" spc="0" normalizeH="0" baseline="0" noProof="0">
              <a:ln>
                <a:noFill/>
              </a:ln>
              <a:solidFill>
                <a:prstClr val="black"/>
              </a:solidFill>
              <a:effectLst/>
              <a:uLnTx/>
              <a:uFillTx/>
              <a:latin typeface="Arial"/>
              <a:ea typeface="+mn-ea"/>
              <a:cs typeface="Arial"/>
            </a:endParaRPr>
          </a:p>
        </p:txBody>
      </p:sp>
      <p:sp>
        <p:nvSpPr>
          <p:cNvPr id="7" name="object 7"/>
          <p:cNvSpPr txBox="1"/>
          <p:nvPr/>
        </p:nvSpPr>
        <p:spPr>
          <a:xfrm>
            <a:off x="3681984" y="4585715"/>
            <a:ext cx="1970405" cy="378460"/>
          </a:xfrm>
          <a:prstGeom prst="rect">
            <a:avLst/>
          </a:prstGeom>
          <a:solidFill>
            <a:srgbClr val="339966"/>
          </a:solidFill>
          <a:ln w="9144">
            <a:solidFill>
              <a:srgbClr val="000000"/>
            </a:solidFill>
          </a:ln>
        </p:spPr>
        <p:txBody>
          <a:bodyPr vert="horz" wrap="square" lIns="0" tIns="70485" rIns="0" bIns="0" rtlCol="0">
            <a:spAutoFit/>
          </a:bodyPr>
          <a:lstStyle/>
          <a:p>
            <a:pPr marL="0" marR="0" lvl="0" indent="0" algn="l" defTabSz="914400" rtl="0" eaLnBrk="1" fontAlgn="auto" latinLnBrk="0" hangingPunct="1">
              <a:lnSpc>
                <a:spcPct val="100000"/>
              </a:lnSpc>
              <a:spcBef>
                <a:spcPts val="555"/>
              </a:spcBef>
              <a:spcAft>
                <a:spcPts val="0"/>
              </a:spcAft>
              <a:buClrTx/>
              <a:buSzTx/>
              <a:buFontTx/>
              <a:buNone/>
              <a:tabLst/>
              <a:defRPr/>
            </a:pPr>
            <a:r>
              <a:rPr kumimoji="0" sz="1500" b="1" i="0" u="none" strike="noStrike" kern="1200" cap="none" spc="-10" normalizeH="0" baseline="0" noProof="0" dirty="0">
                <a:ln>
                  <a:noFill/>
                </a:ln>
                <a:solidFill>
                  <a:prstClr val="black"/>
                </a:solidFill>
                <a:effectLst/>
                <a:uLnTx/>
                <a:uFillTx/>
                <a:latin typeface="Arial"/>
                <a:ea typeface="+mn-ea"/>
                <a:cs typeface="Arial"/>
              </a:rPr>
              <a:t>THERAPIES </a:t>
            </a:r>
            <a:r>
              <a:rPr kumimoji="0" sz="1500" b="1" i="0" u="none" strike="noStrike" kern="1200" cap="none" spc="-5" normalizeH="0" baseline="0" noProof="0" dirty="0">
                <a:ln>
                  <a:noFill/>
                </a:ln>
                <a:solidFill>
                  <a:prstClr val="black"/>
                </a:solidFill>
                <a:effectLst/>
                <a:uLnTx/>
                <a:uFillTx/>
                <a:latin typeface="Arial"/>
                <a:ea typeface="+mn-ea"/>
                <a:cs typeface="Arial"/>
              </a:rPr>
              <a:t>CIBLEES</a:t>
            </a:r>
            <a:endParaRPr kumimoji="0" sz="1500" b="0" i="0" u="none" strike="noStrike" kern="1200" cap="none" spc="0" normalizeH="0" baseline="0" noProof="0">
              <a:ln>
                <a:noFill/>
              </a:ln>
              <a:solidFill>
                <a:prstClr val="black"/>
              </a:solidFill>
              <a:effectLst/>
              <a:uLnTx/>
              <a:uFillTx/>
              <a:latin typeface="Arial"/>
              <a:ea typeface="+mn-ea"/>
              <a:cs typeface="Arial"/>
            </a:endParaRPr>
          </a:p>
        </p:txBody>
      </p:sp>
      <p:sp>
        <p:nvSpPr>
          <p:cNvPr id="8" name="object 8"/>
          <p:cNvSpPr txBox="1"/>
          <p:nvPr/>
        </p:nvSpPr>
        <p:spPr>
          <a:xfrm>
            <a:off x="613727" y="1795653"/>
            <a:ext cx="2540635" cy="232410"/>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sz="1350" b="1" i="0" u="none" strike="noStrike" kern="1200" cap="none" spc="-5" normalizeH="0" baseline="0" noProof="0" dirty="0">
                <a:ln>
                  <a:noFill/>
                </a:ln>
                <a:solidFill>
                  <a:prstClr val="black"/>
                </a:solidFill>
                <a:effectLst/>
                <a:uLnTx/>
                <a:uFillTx/>
                <a:latin typeface="Calibri"/>
                <a:ea typeface="+mn-ea"/>
                <a:cs typeface="Calibri"/>
              </a:rPr>
              <a:t>PRISE</a:t>
            </a:r>
            <a:r>
              <a:rPr kumimoji="0" sz="1350" b="1" i="0" u="none" strike="noStrike" kern="1200" cap="none" spc="-35" normalizeH="0" baseline="0" noProof="0" dirty="0">
                <a:ln>
                  <a:noFill/>
                </a:ln>
                <a:solidFill>
                  <a:prstClr val="black"/>
                </a:solidFill>
                <a:effectLst/>
                <a:uLnTx/>
                <a:uFillTx/>
                <a:latin typeface="Calibri"/>
                <a:ea typeface="+mn-ea"/>
                <a:cs typeface="Calibri"/>
              </a:rPr>
              <a:t> </a:t>
            </a:r>
            <a:r>
              <a:rPr kumimoji="0" sz="1350" b="1" i="0" u="none" strike="noStrike" kern="1200" cap="none" spc="0" normalizeH="0" baseline="0" noProof="0" dirty="0">
                <a:ln>
                  <a:noFill/>
                </a:ln>
                <a:solidFill>
                  <a:prstClr val="black"/>
                </a:solidFill>
                <a:effectLst/>
                <a:uLnTx/>
                <a:uFillTx/>
                <a:latin typeface="Calibri"/>
                <a:ea typeface="+mn-ea"/>
                <a:cs typeface="Calibri"/>
              </a:rPr>
              <a:t>EN</a:t>
            </a:r>
            <a:r>
              <a:rPr kumimoji="0" sz="1350" b="1" i="0" u="none" strike="noStrike" kern="1200" cap="none" spc="-10" normalizeH="0" baseline="0" noProof="0" dirty="0">
                <a:ln>
                  <a:noFill/>
                </a:ln>
                <a:solidFill>
                  <a:prstClr val="black"/>
                </a:solidFill>
                <a:effectLst/>
                <a:uLnTx/>
                <a:uFillTx/>
                <a:latin typeface="Calibri"/>
                <a:ea typeface="+mn-ea"/>
                <a:cs typeface="Calibri"/>
              </a:rPr>
              <a:t> </a:t>
            </a:r>
            <a:r>
              <a:rPr kumimoji="0" sz="1350" b="1" i="0" u="none" strike="noStrike" kern="1200" cap="none" spc="-5" normalizeH="0" baseline="0" noProof="0" dirty="0">
                <a:ln>
                  <a:noFill/>
                </a:ln>
                <a:solidFill>
                  <a:prstClr val="black"/>
                </a:solidFill>
                <a:effectLst/>
                <a:uLnTx/>
                <a:uFillTx/>
                <a:latin typeface="Calibri"/>
                <a:ea typeface="+mn-ea"/>
                <a:cs typeface="Calibri"/>
              </a:rPr>
              <a:t>CHARGE</a:t>
            </a:r>
            <a:r>
              <a:rPr kumimoji="0" sz="1350" b="1" i="0" u="none" strike="noStrike" kern="1200" cap="none" spc="-45" normalizeH="0" baseline="0" noProof="0" dirty="0">
                <a:ln>
                  <a:noFill/>
                </a:ln>
                <a:solidFill>
                  <a:prstClr val="black"/>
                </a:solidFill>
                <a:effectLst/>
                <a:uLnTx/>
                <a:uFillTx/>
                <a:latin typeface="Calibri"/>
                <a:ea typeface="+mn-ea"/>
                <a:cs typeface="Calibri"/>
              </a:rPr>
              <a:t> </a:t>
            </a:r>
            <a:r>
              <a:rPr kumimoji="0" sz="1350" b="1" i="0" u="none" strike="noStrike" kern="1200" cap="none" spc="-5" normalizeH="0" baseline="0" noProof="0" dirty="0">
                <a:ln>
                  <a:noFill/>
                </a:ln>
                <a:solidFill>
                  <a:prstClr val="black"/>
                </a:solidFill>
                <a:effectLst/>
                <a:uLnTx/>
                <a:uFillTx/>
                <a:latin typeface="Calibri"/>
                <a:ea typeface="+mn-ea"/>
                <a:cs typeface="Calibri"/>
              </a:rPr>
              <a:t>LOCOREGIONALE</a:t>
            </a:r>
            <a:endParaRPr kumimoji="0" sz="1350" b="0" i="0" u="none" strike="noStrike" kern="1200" cap="none" spc="0" normalizeH="0" baseline="0" noProof="0">
              <a:ln>
                <a:noFill/>
              </a:ln>
              <a:solidFill>
                <a:prstClr val="black"/>
              </a:solidFill>
              <a:effectLst/>
              <a:uLnTx/>
              <a:uFillTx/>
              <a:latin typeface="Calibri"/>
              <a:ea typeface="+mn-ea"/>
              <a:cs typeface="Calibri"/>
            </a:endParaRPr>
          </a:p>
        </p:txBody>
      </p:sp>
      <p:sp>
        <p:nvSpPr>
          <p:cNvPr id="9" name="object 9"/>
          <p:cNvSpPr txBox="1"/>
          <p:nvPr/>
        </p:nvSpPr>
        <p:spPr>
          <a:xfrm>
            <a:off x="3627120" y="2520695"/>
            <a:ext cx="2052955" cy="325120"/>
          </a:xfrm>
          <a:prstGeom prst="rect">
            <a:avLst/>
          </a:prstGeom>
          <a:solidFill>
            <a:srgbClr val="ED7D31"/>
          </a:solidFill>
          <a:ln w="12192">
            <a:solidFill>
              <a:srgbClr val="AE5A21"/>
            </a:solidFill>
          </a:ln>
        </p:spPr>
        <p:txBody>
          <a:bodyPr vert="horz" wrap="square" lIns="0" tIns="43180" rIns="0" bIns="0" rtlCol="0">
            <a:spAutoFit/>
          </a:bodyPr>
          <a:lstStyle/>
          <a:p>
            <a:pPr marL="203200" marR="0" lvl="0" indent="0" algn="l" defTabSz="914400" rtl="0" eaLnBrk="1" fontAlgn="auto" latinLnBrk="0" hangingPunct="1">
              <a:lnSpc>
                <a:spcPct val="100000"/>
              </a:lnSpc>
              <a:spcBef>
                <a:spcPts val="340"/>
              </a:spcBef>
              <a:spcAft>
                <a:spcPts val="0"/>
              </a:spcAft>
              <a:buClrTx/>
              <a:buSzTx/>
              <a:buFontTx/>
              <a:buNone/>
              <a:tabLst/>
              <a:defRPr/>
            </a:pPr>
            <a:r>
              <a:rPr kumimoji="0" sz="1500" b="1" i="0" u="none" strike="noStrike" kern="1200" cap="none" spc="-10" normalizeH="0" baseline="0" noProof="0" dirty="0">
                <a:ln>
                  <a:noFill/>
                </a:ln>
                <a:solidFill>
                  <a:srgbClr val="E7E6E6"/>
                </a:solidFill>
                <a:effectLst/>
                <a:uLnTx/>
                <a:uFillTx/>
                <a:latin typeface="Arial"/>
                <a:ea typeface="+mn-ea"/>
                <a:cs typeface="Arial"/>
              </a:rPr>
              <a:t>CHIMIOTHERAPIE</a:t>
            </a:r>
            <a:endParaRPr kumimoji="0" sz="1500" b="0" i="0" u="none" strike="noStrike" kern="1200" cap="none" spc="0" normalizeH="0" baseline="0" noProof="0">
              <a:ln>
                <a:noFill/>
              </a:ln>
              <a:solidFill>
                <a:prstClr val="black"/>
              </a:solidFill>
              <a:effectLst/>
              <a:uLnTx/>
              <a:uFillTx/>
              <a:latin typeface="Arial"/>
              <a:ea typeface="+mn-ea"/>
              <a:cs typeface="Arial"/>
            </a:endParaRPr>
          </a:p>
        </p:txBody>
      </p:sp>
      <p:sp>
        <p:nvSpPr>
          <p:cNvPr id="10" name="object 10"/>
          <p:cNvSpPr txBox="1"/>
          <p:nvPr/>
        </p:nvSpPr>
        <p:spPr>
          <a:xfrm>
            <a:off x="3583940" y="1795653"/>
            <a:ext cx="2251075" cy="232410"/>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sz="1350" b="1" i="0" u="none" strike="noStrike" kern="1200" cap="none" spc="-5" normalizeH="0" baseline="0" noProof="0" dirty="0">
                <a:ln>
                  <a:noFill/>
                </a:ln>
                <a:solidFill>
                  <a:prstClr val="black"/>
                </a:solidFill>
                <a:effectLst/>
                <a:uLnTx/>
                <a:uFillTx/>
                <a:latin typeface="Calibri"/>
                <a:ea typeface="+mn-ea"/>
                <a:cs typeface="Calibri"/>
              </a:rPr>
              <a:t>PRISE</a:t>
            </a:r>
            <a:r>
              <a:rPr kumimoji="0" sz="1350" b="1" i="0" u="none" strike="noStrike" kern="1200" cap="none" spc="-35" normalizeH="0" baseline="0" noProof="0" dirty="0">
                <a:ln>
                  <a:noFill/>
                </a:ln>
                <a:solidFill>
                  <a:prstClr val="black"/>
                </a:solidFill>
                <a:effectLst/>
                <a:uLnTx/>
                <a:uFillTx/>
                <a:latin typeface="Calibri"/>
                <a:ea typeface="+mn-ea"/>
                <a:cs typeface="Calibri"/>
              </a:rPr>
              <a:t> </a:t>
            </a:r>
            <a:r>
              <a:rPr kumimoji="0" sz="1350" b="1" i="0" u="none" strike="noStrike" kern="1200" cap="none" spc="0" normalizeH="0" baseline="0" noProof="0" dirty="0">
                <a:ln>
                  <a:noFill/>
                </a:ln>
                <a:solidFill>
                  <a:prstClr val="black"/>
                </a:solidFill>
                <a:effectLst/>
                <a:uLnTx/>
                <a:uFillTx/>
                <a:latin typeface="Calibri"/>
                <a:ea typeface="+mn-ea"/>
                <a:cs typeface="Calibri"/>
              </a:rPr>
              <a:t>EN</a:t>
            </a:r>
            <a:r>
              <a:rPr kumimoji="0" sz="1350" b="1" i="0" u="none" strike="noStrike" kern="1200" cap="none" spc="-15" normalizeH="0" baseline="0" noProof="0" dirty="0">
                <a:ln>
                  <a:noFill/>
                </a:ln>
                <a:solidFill>
                  <a:prstClr val="black"/>
                </a:solidFill>
                <a:effectLst/>
                <a:uLnTx/>
                <a:uFillTx/>
                <a:latin typeface="Calibri"/>
                <a:ea typeface="+mn-ea"/>
                <a:cs typeface="Calibri"/>
              </a:rPr>
              <a:t> </a:t>
            </a:r>
            <a:r>
              <a:rPr kumimoji="0" sz="1350" b="1" i="0" u="none" strike="noStrike" kern="1200" cap="none" spc="-5" normalizeH="0" baseline="0" noProof="0" dirty="0">
                <a:ln>
                  <a:noFill/>
                </a:ln>
                <a:solidFill>
                  <a:prstClr val="black"/>
                </a:solidFill>
                <a:effectLst/>
                <a:uLnTx/>
                <a:uFillTx/>
                <a:latin typeface="Calibri"/>
                <a:ea typeface="+mn-ea"/>
                <a:cs typeface="Calibri"/>
              </a:rPr>
              <a:t>CHARGE</a:t>
            </a:r>
            <a:r>
              <a:rPr kumimoji="0" sz="1350" b="1" i="0" u="none" strike="noStrike" kern="1200" cap="none" spc="-40" normalizeH="0" baseline="0" noProof="0" dirty="0">
                <a:ln>
                  <a:noFill/>
                </a:ln>
                <a:solidFill>
                  <a:prstClr val="black"/>
                </a:solidFill>
                <a:effectLst/>
                <a:uLnTx/>
                <a:uFillTx/>
                <a:latin typeface="Calibri"/>
                <a:ea typeface="+mn-ea"/>
                <a:cs typeface="Calibri"/>
              </a:rPr>
              <a:t> </a:t>
            </a:r>
            <a:r>
              <a:rPr kumimoji="0" sz="1350" b="1" i="0" u="none" strike="noStrike" kern="1200" cap="none" spc="-5" normalizeH="0" baseline="0" noProof="0" dirty="0">
                <a:ln>
                  <a:noFill/>
                </a:ln>
                <a:solidFill>
                  <a:prstClr val="black"/>
                </a:solidFill>
                <a:effectLst/>
                <a:uLnTx/>
                <a:uFillTx/>
                <a:latin typeface="Calibri"/>
                <a:ea typeface="+mn-ea"/>
                <a:cs typeface="Calibri"/>
              </a:rPr>
              <a:t>SYSTEMIQUE</a:t>
            </a:r>
            <a:endParaRPr kumimoji="0" sz="1350" b="0" i="0" u="none" strike="noStrike" kern="1200" cap="none" spc="0" normalizeH="0" baseline="0" noProof="0">
              <a:ln>
                <a:noFill/>
              </a:ln>
              <a:solidFill>
                <a:prstClr val="black"/>
              </a:solidFill>
              <a:effectLst/>
              <a:uLnTx/>
              <a:uFillTx/>
              <a:latin typeface="Calibri"/>
              <a:ea typeface="+mn-ea"/>
              <a:cs typeface="Calibri"/>
            </a:endParaRPr>
          </a:p>
        </p:txBody>
      </p:sp>
      <p:sp>
        <p:nvSpPr>
          <p:cNvPr id="11" name="object 11"/>
          <p:cNvSpPr txBox="1"/>
          <p:nvPr/>
        </p:nvSpPr>
        <p:spPr>
          <a:xfrm>
            <a:off x="6739897" y="1795653"/>
            <a:ext cx="1403350" cy="232410"/>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sz="1350" b="1" i="0" u="none" strike="noStrike" kern="1200" cap="none" spc="-5" normalizeH="0" baseline="0" noProof="0" dirty="0">
                <a:ln>
                  <a:noFill/>
                </a:ln>
                <a:solidFill>
                  <a:prstClr val="black"/>
                </a:solidFill>
                <a:effectLst/>
                <a:uLnTx/>
                <a:uFillTx/>
                <a:latin typeface="Calibri"/>
                <a:ea typeface="+mn-ea"/>
                <a:cs typeface="Calibri"/>
              </a:rPr>
              <a:t>SOINS</a:t>
            </a:r>
            <a:r>
              <a:rPr kumimoji="0" sz="1350" b="1" i="0" u="none" strike="noStrike" kern="1200" cap="none" spc="-40" normalizeH="0" baseline="0" noProof="0" dirty="0">
                <a:ln>
                  <a:noFill/>
                </a:ln>
                <a:solidFill>
                  <a:prstClr val="black"/>
                </a:solidFill>
                <a:effectLst/>
                <a:uLnTx/>
                <a:uFillTx/>
                <a:latin typeface="Calibri"/>
                <a:ea typeface="+mn-ea"/>
                <a:cs typeface="Calibri"/>
              </a:rPr>
              <a:t> </a:t>
            </a:r>
            <a:r>
              <a:rPr kumimoji="0" sz="1350" b="1" i="0" u="none" strike="noStrike" kern="1200" cap="none" spc="0" normalizeH="0" baseline="0" noProof="0" dirty="0">
                <a:ln>
                  <a:noFill/>
                </a:ln>
                <a:solidFill>
                  <a:prstClr val="black"/>
                </a:solidFill>
                <a:effectLst/>
                <a:uLnTx/>
                <a:uFillTx/>
                <a:latin typeface="Calibri"/>
                <a:ea typeface="+mn-ea"/>
                <a:cs typeface="Calibri"/>
              </a:rPr>
              <a:t>DE</a:t>
            </a:r>
            <a:r>
              <a:rPr kumimoji="0" sz="1350" b="1" i="0" u="none" strike="noStrike" kern="1200" cap="none" spc="-30" normalizeH="0" baseline="0" noProof="0" dirty="0">
                <a:ln>
                  <a:noFill/>
                </a:ln>
                <a:solidFill>
                  <a:prstClr val="black"/>
                </a:solidFill>
                <a:effectLst/>
                <a:uLnTx/>
                <a:uFillTx/>
                <a:latin typeface="Calibri"/>
                <a:ea typeface="+mn-ea"/>
                <a:cs typeface="Calibri"/>
              </a:rPr>
              <a:t> </a:t>
            </a:r>
            <a:r>
              <a:rPr kumimoji="0" sz="1350" b="1" i="0" u="none" strike="noStrike" kern="1200" cap="none" spc="-5" normalizeH="0" baseline="0" noProof="0" dirty="0">
                <a:ln>
                  <a:noFill/>
                </a:ln>
                <a:solidFill>
                  <a:prstClr val="black"/>
                </a:solidFill>
                <a:effectLst/>
                <a:uLnTx/>
                <a:uFillTx/>
                <a:latin typeface="Calibri"/>
                <a:ea typeface="+mn-ea"/>
                <a:cs typeface="Calibri"/>
              </a:rPr>
              <a:t>SUPPORT</a:t>
            </a:r>
            <a:endParaRPr kumimoji="0" sz="1350" b="0" i="0" u="none" strike="noStrike" kern="1200" cap="none" spc="0" normalizeH="0" baseline="0" noProof="0">
              <a:ln>
                <a:noFill/>
              </a:ln>
              <a:solidFill>
                <a:prstClr val="black"/>
              </a:solidFill>
              <a:effectLst/>
              <a:uLnTx/>
              <a:uFillTx/>
              <a:latin typeface="Calibri"/>
              <a:ea typeface="+mn-ea"/>
              <a:cs typeface="Calibri"/>
            </a:endParaRPr>
          </a:p>
        </p:txBody>
      </p:sp>
      <p:sp>
        <p:nvSpPr>
          <p:cNvPr id="12" name="object 12"/>
          <p:cNvSpPr txBox="1"/>
          <p:nvPr/>
        </p:nvSpPr>
        <p:spPr>
          <a:xfrm>
            <a:off x="6490715" y="2520695"/>
            <a:ext cx="2052955" cy="325120"/>
          </a:xfrm>
          <a:prstGeom prst="rect">
            <a:avLst/>
          </a:prstGeom>
          <a:solidFill>
            <a:srgbClr val="4472C4"/>
          </a:solidFill>
          <a:ln w="12192">
            <a:solidFill>
              <a:srgbClr val="2F528F"/>
            </a:solidFill>
          </a:ln>
        </p:spPr>
        <p:txBody>
          <a:bodyPr vert="horz" wrap="square" lIns="0" tIns="43180" rIns="0" bIns="0" rtlCol="0">
            <a:spAutoFit/>
          </a:bodyPr>
          <a:lstStyle/>
          <a:p>
            <a:pPr marL="556895" marR="0" lvl="0" indent="0" algn="l" defTabSz="914400" rtl="0" eaLnBrk="1" fontAlgn="auto" latinLnBrk="0" hangingPunct="1">
              <a:lnSpc>
                <a:spcPct val="100000"/>
              </a:lnSpc>
              <a:spcBef>
                <a:spcPts val="340"/>
              </a:spcBef>
              <a:spcAft>
                <a:spcPts val="0"/>
              </a:spcAft>
              <a:buClrTx/>
              <a:buSzTx/>
              <a:buFontTx/>
              <a:buNone/>
              <a:tabLst/>
              <a:defRPr/>
            </a:pPr>
            <a:r>
              <a:rPr kumimoji="0" sz="1500" b="1" i="0" u="none" strike="noStrike" kern="1200" cap="none" spc="-10" normalizeH="0" baseline="0" noProof="0" dirty="0">
                <a:ln>
                  <a:noFill/>
                </a:ln>
                <a:solidFill>
                  <a:srgbClr val="E7E6E6"/>
                </a:solidFill>
                <a:effectLst/>
                <a:uLnTx/>
                <a:uFillTx/>
                <a:latin typeface="Arial"/>
                <a:ea typeface="+mn-ea"/>
                <a:cs typeface="Arial"/>
              </a:rPr>
              <a:t>DOULEUR</a:t>
            </a:r>
            <a:endParaRPr kumimoji="0" sz="1500" b="0" i="0" u="none" strike="noStrike" kern="1200" cap="none" spc="0" normalizeH="0" baseline="0" noProof="0">
              <a:ln>
                <a:noFill/>
              </a:ln>
              <a:solidFill>
                <a:prstClr val="black"/>
              </a:solidFill>
              <a:effectLst/>
              <a:uLnTx/>
              <a:uFillTx/>
              <a:latin typeface="Arial"/>
              <a:ea typeface="+mn-ea"/>
              <a:cs typeface="Arial"/>
            </a:endParaRPr>
          </a:p>
        </p:txBody>
      </p:sp>
      <p:sp>
        <p:nvSpPr>
          <p:cNvPr id="13" name="object 13"/>
          <p:cNvSpPr txBox="1"/>
          <p:nvPr/>
        </p:nvSpPr>
        <p:spPr>
          <a:xfrm>
            <a:off x="6490715" y="3272028"/>
            <a:ext cx="2052955" cy="323215"/>
          </a:xfrm>
          <a:prstGeom prst="rect">
            <a:avLst/>
          </a:prstGeom>
          <a:solidFill>
            <a:srgbClr val="FFC000"/>
          </a:solidFill>
          <a:ln w="12192">
            <a:solidFill>
              <a:srgbClr val="BC8C00"/>
            </a:solidFill>
          </a:ln>
        </p:spPr>
        <p:txBody>
          <a:bodyPr vert="horz" wrap="square" lIns="0" tIns="42545" rIns="0" bIns="0" rtlCol="0">
            <a:spAutoFit/>
          </a:bodyPr>
          <a:lstStyle/>
          <a:p>
            <a:pPr marL="511175" marR="0" lvl="0" indent="0" algn="l" defTabSz="914400" rtl="0" eaLnBrk="1" fontAlgn="auto" latinLnBrk="0" hangingPunct="1">
              <a:lnSpc>
                <a:spcPct val="100000"/>
              </a:lnSpc>
              <a:spcBef>
                <a:spcPts val="335"/>
              </a:spcBef>
              <a:spcAft>
                <a:spcPts val="0"/>
              </a:spcAft>
              <a:buClrTx/>
              <a:buSzTx/>
              <a:buFontTx/>
              <a:buNone/>
              <a:tabLst/>
              <a:defRPr/>
            </a:pPr>
            <a:r>
              <a:rPr kumimoji="0" sz="1500" b="1" i="0" u="none" strike="noStrike" kern="1200" cap="none" spc="-10" normalizeH="0" baseline="0" noProof="0" dirty="0">
                <a:ln>
                  <a:noFill/>
                </a:ln>
                <a:solidFill>
                  <a:srgbClr val="E7E6E6"/>
                </a:solidFill>
                <a:effectLst/>
                <a:uLnTx/>
                <a:uFillTx/>
                <a:latin typeface="Arial"/>
                <a:ea typeface="+mn-ea"/>
                <a:cs typeface="Arial"/>
              </a:rPr>
              <a:t>NUTRITION</a:t>
            </a:r>
            <a:endParaRPr kumimoji="0" sz="1500" b="0" i="0" u="none" strike="noStrike" kern="1200" cap="none" spc="0" normalizeH="0" baseline="0" noProof="0">
              <a:ln>
                <a:noFill/>
              </a:ln>
              <a:solidFill>
                <a:prstClr val="black"/>
              </a:solidFill>
              <a:effectLst/>
              <a:uLnTx/>
              <a:uFillTx/>
              <a:latin typeface="Arial"/>
              <a:ea typeface="+mn-ea"/>
              <a:cs typeface="Arial"/>
            </a:endParaRPr>
          </a:p>
        </p:txBody>
      </p:sp>
      <p:sp>
        <p:nvSpPr>
          <p:cNvPr id="14" name="object 14"/>
          <p:cNvSpPr txBox="1"/>
          <p:nvPr/>
        </p:nvSpPr>
        <p:spPr>
          <a:xfrm>
            <a:off x="6490715" y="3997452"/>
            <a:ext cx="2052955" cy="323215"/>
          </a:xfrm>
          <a:prstGeom prst="rect">
            <a:avLst/>
          </a:prstGeom>
          <a:solidFill>
            <a:srgbClr val="70AD47"/>
          </a:solidFill>
          <a:ln w="12192">
            <a:solidFill>
              <a:srgbClr val="507E32"/>
            </a:solidFill>
          </a:ln>
        </p:spPr>
        <p:txBody>
          <a:bodyPr vert="horz" wrap="square" lIns="0" tIns="42545" rIns="0" bIns="0" rtlCol="0">
            <a:spAutoFit/>
          </a:bodyPr>
          <a:lstStyle/>
          <a:p>
            <a:pPr marL="76835" marR="0" lvl="0" indent="0" algn="l" defTabSz="914400" rtl="0" eaLnBrk="1" fontAlgn="auto" latinLnBrk="0" hangingPunct="1">
              <a:lnSpc>
                <a:spcPct val="100000"/>
              </a:lnSpc>
              <a:spcBef>
                <a:spcPts val="335"/>
              </a:spcBef>
              <a:spcAft>
                <a:spcPts val="0"/>
              </a:spcAft>
              <a:buClrTx/>
              <a:buSzTx/>
              <a:buFontTx/>
              <a:buNone/>
              <a:tabLst/>
              <a:defRPr/>
            </a:pPr>
            <a:r>
              <a:rPr kumimoji="0" sz="1500" b="1" i="0" u="none" strike="noStrike" kern="1200" cap="none" spc="-10" normalizeH="0" baseline="0" noProof="0" dirty="0">
                <a:ln>
                  <a:noFill/>
                </a:ln>
                <a:solidFill>
                  <a:srgbClr val="E7E6E6"/>
                </a:solidFill>
                <a:effectLst/>
                <a:uLnTx/>
                <a:uFillTx/>
                <a:latin typeface="Arial"/>
                <a:ea typeface="+mn-ea"/>
                <a:cs typeface="Arial"/>
              </a:rPr>
              <a:t>ACTIVITE</a:t>
            </a:r>
            <a:r>
              <a:rPr kumimoji="0" sz="1500" b="1" i="0" u="none" strike="noStrike" kern="1200" cap="none" spc="0" normalizeH="0" baseline="0" noProof="0" dirty="0">
                <a:ln>
                  <a:noFill/>
                </a:ln>
                <a:solidFill>
                  <a:srgbClr val="E7E6E6"/>
                </a:solidFill>
                <a:effectLst/>
                <a:uLnTx/>
                <a:uFillTx/>
                <a:latin typeface="Arial"/>
                <a:ea typeface="+mn-ea"/>
                <a:cs typeface="Arial"/>
              </a:rPr>
              <a:t> </a:t>
            </a:r>
            <a:r>
              <a:rPr kumimoji="0" sz="1500" b="1" i="0" u="none" strike="noStrike" kern="1200" cap="none" spc="-5" normalizeH="0" baseline="0" noProof="0" dirty="0">
                <a:ln>
                  <a:noFill/>
                </a:ln>
                <a:solidFill>
                  <a:srgbClr val="E7E6E6"/>
                </a:solidFill>
                <a:effectLst/>
                <a:uLnTx/>
                <a:uFillTx/>
                <a:latin typeface="Arial"/>
                <a:ea typeface="+mn-ea"/>
                <a:cs typeface="Arial"/>
              </a:rPr>
              <a:t>PHYSIQUE</a:t>
            </a:r>
            <a:endParaRPr kumimoji="0" sz="1500" b="0" i="0" u="none" strike="noStrike" kern="1200" cap="none" spc="0" normalizeH="0" baseline="0" noProof="0">
              <a:ln>
                <a:noFill/>
              </a:ln>
              <a:solidFill>
                <a:prstClr val="black"/>
              </a:solidFill>
              <a:effectLst/>
              <a:uLnTx/>
              <a:uFillTx/>
              <a:latin typeface="Arial"/>
              <a:ea typeface="+mn-ea"/>
              <a:cs typeface="Arial"/>
            </a:endParaRPr>
          </a:p>
        </p:txBody>
      </p:sp>
      <p:sp>
        <p:nvSpPr>
          <p:cNvPr id="15" name="object 15"/>
          <p:cNvSpPr txBox="1"/>
          <p:nvPr/>
        </p:nvSpPr>
        <p:spPr>
          <a:xfrm>
            <a:off x="6491478" y="4645914"/>
            <a:ext cx="2052955" cy="323215"/>
          </a:xfrm>
          <a:prstGeom prst="rect">
            <a:avLst/>
          </a:prstGeom>
          <a:solidFill>
            <a:srgbClr val="A6A6A6"/>
          </a:solidFill>
        </p:spPr>
        <p:txBody>
          <a:bodyPr vert="horz" wrap="square" lIns="0" tIns="41910" rIns="0" bIns="0" rtlCol="0">
            <a:spAutoFit/>
          </a:bodyPr>
          <a:lstStyle/>
          <a:p>
            <a:pPr marL="0" marR="0" lvl="0" indent="0" algn="ctr" defTabSz="914400" rtl="0" eaLnBrk="1" fontAlgn="auto" latinLnBrk="0" hangingPunct="1">
              <a:lnSpc>
                <a:spcPct val="100000"/>
              </a:lnSpc>
              <a:spcBef>
                <a:spcPts val="330"/>
              </a:spcBef>
              <a:spcAft>
                <a:spcPts val="0"/>
              </a:spcAft>
              <a:buClrTx/>
              <a:buSzTx/>
              <a:buFontTx/>
              <a:buNone/>
              <a:tabLst/>
              <a:defRPr/>
            </a:pPr>
            <a:r>
              <a:rPr kumimoji="0" sz="1500" b="1" i="0" u="none" strike="noStrike" kern="1200" cap="none" spc="-5" normalizeH="0" baseline="0" noProof="0" dirty="0">
                <a:ln>
                  <a:noFill/>
                </a:ln>
                <a:solidFill>
                  <a:srgbClr val="E7E6E6"/>
                </a:solidFill>
                <a:effectLst/>
                <a:uLnTx/>
                <a:uFillTx/>
                <a:latin typeface="Arial"/>
                <a:ea typeface="+mn-ea"/>
                <a:cs typeface="Arial"/>
              </a:rPr>
              <a:t>PSY</a:t>
            </a:r>
            <a:endParaRPr kumimoji="0" sz="1500" b="0" i="0" u="none" strike="noStrike" kern="1200" cap="none" spc="0" normalizeH="0" baseline="0" noProof="0">
              <a:ln>
                <a:noFill/>
              </a:ln>
              <a:solidFill>
                <a:prstClr val="black"/>
              </a:solidFill>
              <a:effectLst/>
              <a:uLnTx/>
              <a:uFillTx/>
              <a:latin typeface="Arial"/>
              <a:ea typeface="+mn-ea"/>
              <a:cs typeface="Arial"/>
            </a:endParaRPr>
          </a:p>
        </p:txBody>
      </p:sp>
      <p:sp>
        <p:nvSpPr>
          <p:cNvPr id="16" name="object 16"/>
          <p:cNvSpPr txBox="1"/>
          <p:nvPr/>
        </p:nvSpPr>
        <p:spPr>
          <a:xfrm>
            <a:off x="6491478" y="5296661"/>
            <a:ext cx="2052955" cy="325120"/>
          </a:xfrm>
          <a:prstGeom prst="rect">
            <a:avLst/>
          </a:prstGeom>
          <a:solidFill>
            <a:srgbClr val="5B9BD5"/>
          </a:solidFill>
        </p:spPr>
        <p:txBody>
          <a:bodyPr vert="horz" wrap="square" lIns="0" tIns="41910" rIns="0" bIns="0" rtlCol="0">
            <a:spAutoFit/>
          </a:bodyPr>
          <a:lstStyle/>
          <a:p>
            <a:pPr marL="669290" marR="0" lvl="0" indent="0" algn="l" defTabSz="914400" rtl="0" eaLnBrk="1" fontAlgn="auto" latinLnBrk="0" hangingPunct="1">
              <a:lnSpc>
                <a:spcPct val="100000"/>
              </a:lnSpc>
              <a:spcBef>
                <a:spcPts val="330"/>
              </a:spcBef>
              <a:spcAft>
                <a:spcPts val="0"/>
              </a:spcAft>
              <a:buClrTx/>
              <a:buSzTx/>
              <a:buFontTx/>
              <a:buNone/>
              <a:tabLst/>
              <a:defRPr/>
            </a:pPr>
            <a:r>
              <a:rPr kumimoji="0" sz="1500" b="1" i="0" u="none" strike="noStrike" kern="1200" cap="none" spc="-15" normalizeH="0" baseline="0" noProof="0" dirty="0">
                <a:ln>
                  <a:noFill/>
                </a:ln>
                <a:solidFill>
                  <a:srgbClr val="E7E6E6"/>
                </a:solidFill>
                <a:effectLst/>
                <a:uLnTx/>
                <a:uFillTx/>
                <a:latin typeface="Arial"/>
                <a:ea typeface="+mn-ea"/>
                <a:cs typeface="Arial"/>
              </a:rPr>
              <a:t>SOCIAL</a:t>
            </a:r>
            <a:endParaRPr kumimoji="0" sz="1500" b="0" i="0" u="none" strike="noStrike" kern="1200" cap="none" spc="0" normalizeH="0" baseline="0" noProof="0">
              <a:ln>
                <a:noFill/>
              </a:ln>
              <a:solidFill>
                <a:prstClr val="black"/>
              </a:solidFill>
              <a:effectLst/>
              <a:uLnTx/>
              <a:uFillTx/>
              <a:latin typeface="Arial"/>
              <a:ea typeface="+mn-ea"/>
              <a:cs typeface="Arial"/>
            </a:endParaRPr>
          </a:p>
        </p:txBody>
      </p:sp>
      <p:sp>
        <p:nvSpPr>
          <p:cNvPr id="17" name="object 17"/>
          <p:cNvSpPr txBox="1"/>
          <p:nvPr/>
        </p:nvSpPr>
        <p:spPr>
          <a:xfrm>
            <a:off x="6491478" y="5951982"/>
            <a:ext cx="2052955" cy="325120"/>
          </a:xfrm>
          <a:prstGeom prst="rect">
            <a:avLst/>
          </a:prstGeom>
          <a:solidFill>
            <a:srgbClr val="A9D18E"/>
          </a:solidFill>
        </p:spPr>
        <p:txBody>
          <a:bodyPr vert="horz" wrap="square" lIns="0" tIns="42545" rIns="0" bIns="0" rtlCol="0">
            <a:spAutoFit/>
          </a:bodyPr>
          <a:lstStyle/>
          <a:p>
            <a:pPr marL="0" marR="0" lvl="0" indent="0" algn="ctr" defTabSz="914400" rtl="0" eaLnBrk="1" fontAlgn="auto" latinLnBrk="0" hangingPunct="1">
              <a:lnSpc>
                <a:spcPct val="100000"/>
              </a:lnSpc>
              <a:spcBef>
                <a:spcPts val="335"/>
              </a:spcBef>
              <a:spcAft>
                <a:spcPts val="0"/>
              </a:spcAft>
              <a:buClrTx/>
              <a:buSzTx/>
              <a:buFontTx/>
              <a:buNone/>
              <a:tabLst/>
              <a:defRPr/>
            </a:pPr>
            <a:r>
              <a:rPr kumimoji="0" sz="1500" b="1" i="0" u="none" strike="noStrike" kern="1200" cap="none" spc="0" normalizeH="0" baseline="0" noProof="0" dirty="0">
                <a:ln>
                  <a:noFill/>
                </a:ln>
                <a:solidFill>
                  <a:srgbClr val="333F50"/>
                </a:solidFill>
                <a:effectLst/>
                <a:uLnTx/>
                <a:uFillTx/>
                <a:latin typeface="Arial"/>
                <a:ea typeface="+mn-ea"/>
                <a:cs typeface="Arial"/>
              </a:rPr>
              <a:t>…</a:t>
            </a:r>
            <a:endParaRPr kumimoji="0" sz="1500" b="0" i="0" u="none" strike="noStrike" kern="1200" cap="none" spc="0" normalizeH="0" baseline="0" noProof="0">
              <a:ln>
                <a:noFill/>
              </a:ln>
              <a:solidFill>
                <a:prstClr val="black"/>
              </a:solidFill>
              <a:effectLst/>
              <a:uLnTx/>
              <a:uFillTx/>
              <a:latin typeface="Arial"/>
              <a:ea typeface="+mn-ea"/>
              <a:cs typeface="Arial"/>
            </a:endParaRPr>
          </a:p>
        </p:txBody>
      </p:sp>
      <p:pic>
        <p:nvPicPr>
          <p:cNvPr id="18" name="object 18"/>
          <p:cNvPicPr/>
          <p:nvPr/>
        </p:nvPicPr>
        <p:blipFill>
          <a:blip r:embed="rId2" cstate="print"/>
          <a:stretch>
            <a:fillRect/>
          </a:stretch>
        </p:blipFill>
        <p:spPr>
          <a:xfrm>
            <a:off x="8243316" y="152400"/>
            <a:ext cx="565403" cy="569975"/>
          </a:xfrm>
          <a:prstGeom prst="rect">
            <a:avLst/>
          </a:prstGeom>
        </p:spPr>
      </p:pic>
    </p:spTree>
    <p:extLst>
      <p:ext uri="{BB962C8B-B14F-4D97-AF65-F5344CB8AC3E}">
        <p14:creationId xmlns:p14="http://schemas.microsoft.com/office/powerpoint/2010/main" val="6026867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16813" y="303339"/>
            <a:ext cx="7308215" cy="51371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3200" b="1" i="0" u="none" strike="noStrike" kern="1200" cap="none" spc="0" normalizeH="0" baseline="0" noProof="0" dirty="0">
                <a:ln>
                  <a:noFill/>
                </a:ln>
                <a:solidFill>
                  <a:prstClr val="black"/>
                </a:solidFill>
                <a:effectLst/>
                <a:uLnTx/>
                <a:uFillTx/>
                <a:latin typeface="Tahoma"/>
                <a:ea typeface="+mn-ea"/>
                <a:cs typeface="Tahoma"/>
              </a:rPr>
              <a:t>5-</a:t>
            </a:r>
            <a:r>
              <a:rPr kumimoji="0" sz="3200" b="1" i="0" u="none" strike="noStrike" kern="1200" cap="none" spc="-20" normalizeH="0" baseline="0" noProof="0" dirty="0">
                <a:ln>
                  <a:noFill/>
                </a:ln>
                <a:solidFill>
                  <a:prstClr val="black"/>
                </a:solidFill>
                <a:effectLst/>
                <a:uLnTx/>
                <a:uFillTx/>
                <a:latin typeface="Tahoma"/>
                <a:ea typeface="+mn-ea"/>
                <a:cs typeface="Tahoma"/>
              </a:rPr>
              <a:t> </a:t>
            </a:r>
            <a:r>
              <a:rPr kumimoji="0" sz="3200" b="1" i="0" u="none" strike="noStrike" kern="1200" cap="none" spc="0" normalizeH="0" baseline="0" noProof="0" dirty="0">
                <a:ln>
                  <a:noFill/>
                </a:ln>
                <a:solidFill>
                  <a:prstClr val="black"/>
                </a:solidFill>
                <a:effectLst/>
                <a:uLnTx/>
                <a:uFillTx/>
                <a:latin typeface="Tahoma"/>
                <a:ea typeface="+mn-ea"/>
                <a:cs typeface="Tahoma"/>
              </a:rPr>
              <a:t>Les</a:t>
            </a:r>
            <a:r>
              <a:rPr kumimoji="0" sz="3200" b="1" i="0" u="none" strike="noStrike" kern="1200" cap="none" spc="5" normalizeH="0" baseline="0" noProof="0" dirty="0">
                <a:ln>
                  <a:noFill/>
                </a:ln>
                <a:solidFill>
                  <a:prstClr val="black"/>
                </a:solidFill>
                <a:effectLst/>
                <a:uLnTx/>
                <a:uFillTx/>
                <a:latin typeface="Tahoma"/>
                <a:ea typeface="+mn-ea"/>
                <a:cs typeface="Tahoma"/>
              </a:rPr>
              <a:t> </a:t>
            </a:r>
            <a:r>
              <a:rPr kumimoji="0" sz="3200" b="1" i="0" u="none" strike="noStrike" kern="1200" cap="none" spc="0" normalizeH="0" baseline="0" noProof="0" dirty="0">
                <a:ln>
                  <a:noFill/>
                </a:ln>
                <a:solidFill>
                  <a:prstClr val="black"/>
                </a:solidFill>
                <a:effectLst/>
                <a:uLnTx/>
                <a:uFillTx/>
                <a:latin typeface="Tahoma"/>
                <a:ea typeface="+mn-ea"/>
                <a:cs typeface="Tahoma"/>
              </a:rPr>
              <a:t>outils</a:t>
            </a:r>
            <a:r>
              <a:rPr kumimoji="0" sz="3200" b="1" i="0" u="none" strike="noStrike" kern="1200" cap="none" spc="-45" normalizeH="0" baseline="0" noProof="0" dirty="0">
                <a:ln>
                  <a:noFill/>
                </a:ln>
                <a:solidFill>
                  <a:prstClr val="black"/>
                </a:solidFill>
                <a:effectLst/>
                <a:uLnTx/>
                <a:uFillTx/>
                <a:latin typeface="Tahoma"/>
                <a:ea typeface="+mn-ea"/>
                <a:cs typeface="Tahoma"/>
              </a:rPr>
              <a:t> </a:t>
            </a:r>
            <a:r>
              <a:rPr kumimoji="0" sz="3200" b="1" i="0" u="none" strike="noStrike" kern="1200" cap="none" spc="0" normalizeH="0" baseline="0" noProof="0" dirty="0">
                <a:ln>
                  <a:noFill/>
                </a:ln>
                <a:solidFill>
                  <a:prstClr val="black"/>
                </a:solidFill>
                <a:effectLst/>
                <a:uLnTx/>
                <a:uFillTx/>
                <a:latin typeface="Tahoma"/>
                <a:ea typeface="+mn-ea"/>
                <a:cs typeface="Tahoma"/>
              </a:rPr>
              <a:t>de</a:t>
            </a:r>
            <a:r>
              <a:rPr kumimoji="0" sz="3200" b="1" i="0" u="none" strike="noStrike" kern="1200" cap="none" spc="-5" normalizeH="0" baseline="0" noProof="0" dirty="0">
                <a:ln>
                  <a:noFill/>
                </a:ln>
                <a:solidFill>
                  <a:prstClr val="black"/>
                </a:solidFill>
                <a:effectLst/>
                <a:uLnTx/>
                <a:uFillTx/>
                <a:latin typeface="Tahoma"/>
                <a:ea typeface="+mn-ea"/>
                <a:cs typeface="Tahoma"/>
              </a:rPr>
              <a:t> </a:t>
            </a:r>
            <a:r>
              <a:rPr kumimoji="0" sz="3200" b="1" i="0" u="none" strike="noStrike" kern="1200" cap="none" spc="0" normalizeH="0" baseline="0" noProof="0" dirty="0">
                <a:ln>
                  <a:noFill/>
                </a:ln>
                <a:solidFill>
                  <a:prstClr val="black"/>
                </a:solidFill>
                <a:effectLst/>
                <a:uLnTx/>
                <a:uFillTx/>
                <a:latin typeface="Tahoma"/>
                <a:ea typeface="+mn-ea"/>
                <a:cs typeface="Tahoma"/>
              </a:rPr>
              <a:t>la</a:t>
            </a:r>
            <a:r>
              <a:rPr kumimoji="0" sz="3200" b="1" i="0" u="none" strike="noStrike" kern="1200" cap="none" spc="-25" normalizeH="0" baseline="0" noProof="0" dirty="0">
                <a:ln>
                  <a:noFill/>
                </a:ln>
                <a:solidFill>
                  <a:prstClr val="black"/>
                </a:solidFill>
                <a:effectLst/>
                <a:uLnTx/>
                <a:uFillTx/>
                <a:latin typeface="Tahoma"/>
                <a:ea typeface="+mn-ea"/>
                <a:cs typeface="Tahoma"/>
              </a:rPr>
              <a:t> </a:t>
            </a:r>
            <a:r>
              <a:rPr kumimoji="0" sz="3200" b="1" i="0" u="none" strike="noStrike" kern="1200" cap="none" spc="-5" normalizeH="0" baseline="0" noProof="0" dirty="0">
                <a:ln>
                  <a:noFill/>
                </a:ln>
                <a:solidFill>
                  <a:prstClr val="black"/>
                </a:solidFill>
                <a:effectLst/>
                <a:uLnTx/>
                <a:uFillTx/>
                <a:latin typeface="Tahoma"/>
                <a:ea typeface="+mn-ea"/>
                <a:cs typeface="Tahoma"/>
              </a:rPr>
              <a:t>pluridisciplinarité</a:t>
            </a:r>
            <a:endParaRPr kumimoji="0" sz="3200" b="0" i="0" u="none" strike="noStrike" kern="1200" cap="none" spc="0" normalizeH="0" baseline="0" noProof="0">
              <a:ln>
                <a:noFill/>
              </a:ln>
              <a:solidFill>
                <a:prstClr val="black"/>
              </a:solidFill>
              <a:effectLst/>
              <a:uLnTx/>
              <a:uFillTx/>
              <a:latin typeface="Tahoma"/>
              <a:ea typeface="+mn-ea"/>
              <a:cs typeface="Tahoma"/>
            </a:endParaRPr>
          </a:p>
        </p:txBody>
      </p:sp>
      <p:sp>
        <p:nvSpPr>
          <p:cNvPr id="3" name="object 3"/>
          <p:cNvSpPr txBox="1"/>
          <p:nvPr/>
        </p:nvSpPr>
        <p:spPr>
          <a:xfrm>
            <a:off x="669010" y="2235200"/>
            <a:ext cx="7713345" cy="1562100"/>
          </a:xfrm>
          <a:prstGeom prst="rect">
            <a:avLst/>
          </a:prstGeom>
        </p:spPr>
        <p:txBody>
          <a:bodyPr vert="horz" wrap="square" lIns="0" tIns="74295" rIns="0" bIns="0" rtlCol="0">
            <a:spAutoFit/>
          </a:bodyPr>
          <a:lstStyle/>
          <a:p>
            <a:pPr marL="12700" marR="5080" lvl="0" indent="3175" algn="ctr" defTabSz="914400" rtl="0" eaLnBrk="1" fontAlgn="auto" latinLnBrk="0" hangingPunct="1">
              <a:lnSpc>
                <a:spcPts val="3890"/>
              </a:lnSpc>
              <a:spcBef>
                <a:spcPts val="585"/>
              </a:spcBef>
              <a:spcAft>
                <a:spcPts val="0"/>
              </a:spcAft>
              <a:buClrTx/>
              <a:buSzTx/>
              <a:buFontTx/>
              <a:buNone/>
              <a:tabLst/>
              <a:defRPr/>
            </a:pPr>
            <a:r>
              <a:rPr kumimoji="0" sz="3600" b="0" i="0" u="none" strike="noStrike" kern="1200" cap="none" spc="0" normalizeH="0" baseline="0" noProof="0" dirty="0">
                <a:ln>
                  <a:noFill/>
                </a:ln>
                <a:solidFill>
                  <a:prstClr val="black"/>
                </a:solidFill>
                <a:effectLst/>
                <a:uLnTx/>
                <a:uFillTx/>
                <a:latin typeface="Calibri"/>
                <a:ea typeface="+mn-ea"/>
                <a:cs typeface="Calibri"/>
              </a:rPr>
              <a:t>Quels</a:t>
            </a:r>
            <a:r>
              <a:rPr kumimoji="0" sz="3600" b="0" i="0" u="none" strike="noStrike" kern="1200" cap="none" spc="-20" normalizeH="0" baseline="0" noProof="0" dirty="0">
                <a:ln>
                  <a:noFill/>
                </a:ln>
                <a:solidFill>
                  <a:prstClr val="black"/>
                </a:solidFill>
                <a:effectLst/>
                <a:uLnTx/>
                <a:uFillTx/>
                <a:latin typeface="Calibri"/>
                <a:ea typeface="+mn-ea"/>
                <a:cs typeface="Calibri"/>
              </a:rPr>
              <a:t> </a:t>
            </a:r>
            <a:r>
              <a:rPr kumimoji="0" sz="3600" b="0" i="0" u="none" strike="noStrike" kern="1200" cap="none" spc="-15" normalizeH="0" baseline="0" noProof="0" dirty="0">
                <a:ln>
                  <a:noFill/>
                </a:ln>
                <a:solidFill>
                  <a:prstClr val="black"/>
                </a:solidFill>
                <a:effectLst/>
                <a:uLnTx/>
                <a:uFillTx/>
                <a:latin typeface="Calibri"/>
                <a:ea typeface="+mn-ea"/>
                <a:cs typeface="Calibri"/>
              </a:rPr>
              <a:t>sont</a:t>
            </a:r>
            <a:r>
              <a:rPr kumimoji="0" sz="3600" b="0" i="0" u="none" strike="noStrike" kern="1200" cap="none" spc="5" normalizeH="0" baseline="0" noProof="0" dirty="0">
                <a:ln>
                  <a:noFill/>
                </a:ln>
                <a:solidFill>
                  <a:prstClr val="black"/>
                </a:solidFill>
                <a:effectLst/>
                <a:uLnTx/>
                <a:uFillTx/>
                <a:latin typeface="Calibri"/>
                <a:ea typeface="+mn-ea"/>
                <a:cs typeface="Calibri"/>
              </a:rPr>
              <a:t> </a:t>
            </a:r>
            <a:r>
              <a:rPr kumimoji="0" sz="3600" b="0" i="0" u="none" strike="noStrike" kern="1200" cap="none" spc="-5" normalizeH="0" baseline="0" noProof="0" dirty="0">
                <a:ln>
                  <a:noFill/>
                </a:ln>
                <a:solidFill>
                  <a:prstClr val="black"/>
                </a:solidFill>
                <a:effectLst/>
                <a:uLnTx/>
                <a:uFillTx/>
                <a:latin typeface="Calibri"/>
                <a:ea typeface="+mn-ea"/>
                <a:cs typeface="Calibri"/>
              </a:rPr>
              <a:t>les </a:t>
            </a:r>
            <a:r>
              <a:rPr kumimoji="0" sz="3600" b="0" i="0" u="none" strike="noStrike" kern="1200" cap="none" spc="-15" normalizeH="0" baseline="0" noProof="0" dirty="0">
                <a:ln>
                  <a:noFill/>
                </a:ln>
                <a:solidFill>
                  <a:prstClr val="black"/>
                </a:solidFill>
                <a:effectLst/>
                <a:uLnTx/>
                <a:uFillTx/>
                <a:latin typeface="Calibri"/>
                <a:ea typeface="+mn-ea"/>
                <a:cs typeface="Calibri"/>
              </a:rPr>
              <a:t>moyens</a:t>
            </a:r>
            <a:r>
              <a:rPr kumimoji="0" sz="3600" b="0" i="0" u="none" strike="noStrike" kern="1200" cap="none" spc="-5" normalizeH="0" baseline="0" noProof="0" dirty="0">
                <a:ln>
                  <a:noFill/>
                </a:ln>
                <a:solidFill>
                  <a:prstClr val="black"/>
                </a:solidFill>
                <a:effectLst/>
                <a:uLnTx/>
                <a:uFillTx/>
                <a:latin typeface="Calibri"/>
                <a:ea typeface="+mn-ea"/>
                <a:cs typeface="Calibri"/>
              </a:rPr>
              <a:t> </a:t>
            </a:r>
            <a:r>
              <a:rPr kumimoji="0" sz="3600" b="0" i="0" u="none" strike="noStrike" kern="1200" cap="none" spc="-10" normalizeH="0" baseline="0" noProof="0" dirty="0">
                <a:ln>
                  <a:noFill/>
                </a:ln>
                <a:solidFill>
                  <a:prstClr val="black"/>
                </a:solidFill>
                <a:effectLst/>
                <a:uLnTx/>
                <a:uFillTx/>
                <a:latin typeface="Calibri"/>
                <a:ea typeface="+mn-ea"/>
                <a:cs typeface="Calibri"/>
              </a:rPr>
              <a:t>nécessaires</a:t>
            </a:r>
            <a:r>
              <a:rPr kumimoji="0" sz="3600" b="0" i="0" u="none" strike="noStrike" kern="1200" cap="none" spc="-15" normalizeH="0" baseline="0" noProof="0" dirty="0">
                <a:ln>
                  <a:noFill/>
                </a:ln>
                <a:solidFill>
                  <a:prstClr val="black"/>
                </a:solidFill>
                <a:effectLst/>
                <a:uLnTx/>
                <a:uFillTx/>
                <a:latin typeface="Calibri"/>
                <a:ea typeface="+mn-ea"/>
                <a:cs typeface="Calibri"/>
              </a:rPr>
              <a:t> </a:t>
            </a:r>
            <a:r>
              <a:rPr kumimoji="0" sz="3600" b="0" i="0" u="none" strike="noStrike" kern="1200" cap="none" spc="0" normalizeH="0" baseline="0" noProof="0" dirty="0">
                <a:ln>
                  <a:noFill/>
                </a:ln>
                <a:solidFill>
                  <a:prstClr val="black"/>
                </a:solidFill>
                <a:effectLst/>
                <a:uLnTx/>
                <a:uFillTx/>
                <a:latin typeface="Calibri"/>
                <a:ea typeface="+mn-ea"/>
                <a:cs typeface="Calibri"/>
              </a:rPr>
              <a:t>à un </a:t>
            </a:r>
            <a:r>
              <a:rPr kumimoji="0" sz="3600" b="0" i="0" u="none" strike="noStrike" kern="1200" cap="none" spc="5" normalizeH="0" baseline="0" noProof="0" dirty="0">
                <a:ln>
                  <a:noFill/>
                </a:ln>
                <a:solidFill>
                  <a:prstClr val="black"/>
                </a:solidFill>
                <a:effectLst/>
                <a:uLnTx/>
                <a:uFillTx/>
                <a:latin typeface="Calibri"/>
                <a:ea typeface="+mn-ea"/>
                <a:cs typeface="Calibri"/>
              </a:rPr>
              <a:t> </a:t>
            </a:r>
            <a:r>
              <a:rPr kumimoji="0" sz="3600" b="1" i="0" u="none" strike="noStrike" kern="1200" cap="none" spc="-15" normalizeH="0" baseline="0" noProof="0" dirty="0">
                <a:ln>
                  <a:noFill/>
                </a:ln>
                <a:solidFill>
                  <a:prstClr val="black"/>
                </a:solidFill>
                <a:effectLst/>
                <a:uLnTx/>
                <a:uFillTx/>
                <a:latin typeface="Calibri"/>
                <a:ea typeface="+mn-ea"/>
                <a:cs typeface="Calibri"/>
              </a:rPr>
              <a:t>abord</a:t>
            </a:r>
            <a:r>
              <a:rPr kumimoji="0" sz="3600" b="1" i="0" u="none" strike="noStrike" kern="1200" cap="none" spc="15" normalizeH="0" baseline="0" noProof="0" dirty="0">
                <a:ln>
                  <a:noFill/>
                </a:ln>
                <a:solidFill>
                  <a:prstClr val="black"/>
                </a:solidFill>
                <a:effectLst/>
                <a:uLnTx/>
                <a:uFillTx/>
                <a:latin typeface="Calibri"/>
                <a:ea typeface="+mn-ea"/>
                <a:cs typeface="Calibri"/>
              </a:rPr>
              <a:t> </a:t>
            </a:r>
            <a:r>
              <a:rPr kumimoji="0" sz="3600" b="1" i="0" u="none" strike="noStrike" kern="1200" cap="none" spc="-5" normalizeH="0" baseline="0" noProof="0" dirty="0">
                <a:ln>
                  <a:noFill/>
                </a:ln>
                <a:solidFill>
                  <a:prstClr val="black"/>
                </a:solidFill>
                <a:effectLst/>
                <a:uLnTx/>
                <a:uFillTx/>
                <a:latin typeface="Calibri"/>
                <a:ea typeface="+mn-ea"/>
                <a:cs typeface="Calibri"/>
              </a:rPr>
              <a:t>scientifique</a:t>
            </a:r>
            <a:r>
              <a:rPr kumimoji="0" sz="3600" b="1" i="0" u="none" strike="noStrike" kern="1200" cap="none" spc="15" normalizeH="0" baseline="0" noProof="0" dirty="0">
                <a:ln>
                  <a:noFill/>
                </a:ln>
                <a:solidFill>
                  <a:prstClr val="black"/>
                </a:solidFill>
                <a:effectLst/>
                <a:uLnTx/>
                <a:uFillTx/>
                <a:latin typeface="Calibri"/>
                <a:ea typeface="+mn-ea"/>
                <a:cs typeface="Calibri"/>
              </a:rPr>
              <a:t> </a:t>
            </a:r>
            <a:r>
              <a:rPr kumimoji="0" sz="3600" b="1" i="0" u="none" strike="noStrike" kern="1200" cap="none" spc="-5" normalizeH="0" baseline="0" noProof="0" dirty="0">
                <a:ln>
                  <a:noFill/>
                </a:ln>
                <a:solidFill>
                  <a:prstClr val="black"/>
                </a:solidFill>
                <a:effectLst/>
                <a:uLnTx/>
                <a:uFillTx/>
                <a:latin typeface="Calibri"/>
                <a:ea typeface="+mn-ea"/>
                <a:cs typeface="Calibri"/>
              </a:rPr>
              <a:t>pluridisciplinaire</a:t>
            </a:r>
            <a:r>
              <a:rPr kumimoji="0" sz="3600" b="1" i="0" u="none" strike="noStrike" kern="1200" cap="none" spc="-30" normalizeH="0" baseline="0" noProof="0" dirty="0">
                <a:ln>
                  <a:noFill/>
                </a:ln>
                <a:solidFill>
                  <a:prstClr val="black"/>
                </a:solidFill>
                <a:effectLst/>
                <a:uLnTx/>
                <a:uFillTx/>
                <a:latin typeface="Calibri"/>
                <a:ea typeface="+mn-ea"/>
                <a:cs typeface="Calibri"/>
              </a:rPr>
              <a:t> </a:t>
            </a:r>
            <a:r>
              <a:rPr kumimoji="0" sz="3600" b="0" i="0" u="none" strike="noStrike" kern="1200" cap="none" spc="0" normalizeH="0" baseline="0" noProof="0" dirty="0">
                <a:ln>
                  <a:noFill/>
                </a:ln>
                <a:solidFill>
                  <a:prstClr val="black"/>
                </a:solidFill>
                <a:effectLst/>
                <a:uLnTx/>
                <a:uFillTx/>
                <a:latin typeface="Calibri"/>
                <a:ea typeface="+mn-ea"/>
                <a:cs typeface="Calibri"/>
              </a:rPr>
              <a:t>dans </a:t>
            </a:r>
            <a:r>
              <a:rPr kumimoji="0" sz="3600" b="0" i="0" u="none" strike="noStrike" kern="1200" cap="none" spc="-795" normalizeH="0" baseline="0" noProof="0" dirty="0">
                <a:ln>
                  <a:noFill/>
                </a:ln>
                <a:solidFill>
                  <a:prstClr val="black"/>
                </a:solidFill>
                <a:effectLst/>
                <a:uLnTx/>
                <a:uFillTx/>
                <a:latin typeface="Calibri"/>
                <a:ea typeface="+mn-ea"/>
                <a:cs typeface="Calibri"/>
              </a:rPr>
              <a:t> </a:t>
            </a:r>
            <a:r>
              <a:rPr kumimoji="0" sz="3600" b="0" i="0" u="none" strike="noStrike" kern="1200" cap="none" spc="0" normalizeH="0" baseline="0" noProof="0" dirty="0">
                <a:ln>
                  <a:noFill/>
                </a:ln>
                <a:solidFill>
                  <a:prstClr val="black"/>
                </a:solidFill>
                <a:effectLst/>
                <a:uLnTx/>
                <a:uFillTx/>
                <a:latin typeface="Calibri"/>
                <a:ea typeface="+mn-ea"/>
                <a:cs typeface="Calibri"/>
              </a:rPr>
              <a:t>la</a:t>
            </a:r>
            <a:r>
              <a:rPr kumimoji="0" sz="3600" b="0" i="0" u="none" strike="noStrike" kern="1200" cap="none" spc="-15" normalizeH="0" baseline="0" noProof="0" dirty="0">
                <a:ln>
                  <a:noFill/>
                </a:ln>
                <a:solidFill>
                  <a:prstClr val="black"/>
                </a:solidFill>
                <a:effectLst/>
                <a:uLnTx/>
                <a:uFillTx/>
                <a:latin typeface="Calibri"/>
                <a:ea typeface="+mn-ea"/>
                <a:cs typeface="Calibri"/>
              </a:rPr>
              <a:t> </a:t>
            </a:r>
            <a:r>
              <a:rPr kumimoji="0" sz="3600" b="0" i="0" u="none" strike="noStrike" kern="1200" cap="none" spc="-5" normalizeH="0" baseline="0" noProof="0" dirty="0">
                <a:ln>
                  <a:noFill/>
                </a:ln>
                <a:solidFill>
                  <a:prstClr val="black"/>
                </a:solidFill>
                <a:effectLst/>
                <a:uLnTx/>
                <a:uFillTx/>
                <a:latin typeface="Calibri"/>
                <a:ea typeface="+mn-ea"/>
                <a:cs typeface="Calibri"/>
              </a:rPr>
              <a:t>prise</a:t>
            </a:r>
            <a:r>
              <a:rPr kumimoji="0" sz="3600" b="0" i="0" u="none" strike="noStrike" kern="1200" cap="none" spc="-20" normalizeH="0" baseline="0" noProof="0" dirty="0">
                <a:ln>
                  <a:noFill/>
                </a:ln>
                <a:solidFill>
                  <a:prstClr val="black"/>
                </a:solidFill>
                <a:effectLst/>
                <a:uLnTx/>
                <a:uFillTx/>
                <a:latin typeface="Calibri"/>
                <a:ea typeface="+mn-ea"/>
                <a:cs typeface="Calibri"/>
              </a:rPr>
              <a:t> </a:t>
            </a:r>
            <a:r>
              <a:rPr kumimoji="0" sz="3600" b="0" i="0" u="none" strike="noStrike" kern="1200" cap="none" spc="-15" normalizeH="0" baseline="0" noProof="0" dirty="0">
                <a:ln>
                  <a:noFill/>
                </a:ln>
                <a:solidFill>
                  <a:prstClr val="black"/>
                </a:solidFill>
                <a:effectLst/>
                <a:uLnTx/>
                <a:uFillTx/>
                <a:latin typeface="Calibri"/>
                <a:ea typeface="+mn-ea"/>
                <a:cs typeface="Calibri"/>
              </a:rPr>
              <a:t>charge</a:t>
            </a:r>
            <a:r>
              <a:rPr kumimoji="0" sz="3600" b="0" i="0" u="none" strike="noStrike" kern="1200" cap="none" spc="-25" normalizeH="0" baseline="0" noProof="0" dirty="0">
                <a:ln>
                  <a:noFill/>
                </a:ln>
                <a:solidFill>
                  <a:prstClr val="black"/>
                </a:solidFill>
                <a:effectLst/>
                <a:uLnTx/>
                <a:uFillTx/>
                <a:latin typeface="Calibri"/>
                <a:ea typeface="+mn-ea"/>
                <a:cs typeface="Calibri"/>
              </a:rPr>
              <a:t> </a:t>
            </a:r>
            <a:r>
              <a:rPr kumimoji="0" sz="3600" b="0" i="0" u="none" strike="noStrike" kern="1200" cap="none" spc="0" normalizeH="0" baseline="0" noProof="0" dirty="0">
                <a:ln>
                  <a:noFill/>
                </a:ln>
                <a:solidFill>
                  <a:prstClr val="black"/>
                </a:solidFill>
                <a:effectLst/>
                <a:uLnTx/>
                <a:uFillTx/>
                <a:latin typeface="Calibri"/>
                <a:ea typeface="+mn-ea"/>
                <a:cs typeface="Calibri"/>
              </a:rPr>
              <a:t>du</a:t>
            </a:r>
            <a:r>
              <a:rPr kumimoji="0" sz="3600" b="0" i="0" u="none" strike="noStrike" kern="1200" cap="none" spc="-25" normalizeH="0" baseline="0" noProof="0" dirty="0">
                <a:ln>
                  <a:noFill/>
                </a:ln>
                <a:solidFill>
                  <a:prstClr val="black"/>
                </a:solidFill>
                <a:effectLst/>
                <a:uLnTx/>
                <a:uFillTx/>
                <a:latin typeface="Calibri"/>
                <a:ea typeface="+mn-ea"/>
                <a:cs typeface="Calibri"/>
              </a:rPr>
              <a:t> </a:t>
            </a:r>
            <a:r>
              <a:rPr kumimoji="0" sz="3600" b="0" i="0" u="none" strike="noStrike" kern="1200" cap="none" spc="-15" normalizeH="0" baseline="0" noProof="0" dirty="0">
                <a:ln>
                  <a:noFill/>
                </a:ln>
                <a:solidFill>
                  <a:prstClr val="black"/>
                </a:solidFill>
                <a:effectLst/>
                <a:uLnTx/>
                <a:uFillTx/>
                <a:latin typeface="Calibri"/>
                <a:ea typeface="+mn-ea"/>
                <a:cs typeface="Calibri"/>
              </a:rPr>
              <a:t>patient</a:t>
            </a:r>
            <a:r>
              <a:rPr kumimoji="0" sz="3600" b="0" i="0" u="none" strike="noStrike" kern="1200" cap="none" spc="-30" normalizeH="0" baseline="0" noProof="0" dirty="0">
                <a:ln>
                  <a:noFill/>
                </a:ln>
                <a:solidFill>
                  <a:prstClr val="black"/>
                </a:solidFill>
                <a:effectLst/>
                <a:uLnTx/>
                <a:uFillTx/>
                <a:latin typeface="Calibri"/>
                <a:ea typeface="+mn-ea"/>
                <a:cs typeface="Calibri"/>
              </a:rPr>
              <a:t> </a:t>
            </a:r>
            <a:r>
              <a:rPr kumimoji="0" sz="3600" b="0" i="0" u="none" strike="noStrike" kern="1200" cap="none" spc="-10" normalizeH="0" baseline="0" noProof="0" dirty="0">
                <a:ln>
                  <a:noFill/>
                </a:ln>
                <a:solidFill>
                  <a:prstClr val="black"/>
                </a:solidFill>
                <a:effectLst/>
                <a:uLnTx/>
                <a:uFillTx/>
                <a:latin typeface="Calibri"/>
                <a:ea typeface="+mn-ea"/>
                <a:cs typeface="Calibri"/>
              </a:rPr>
              <a:t>cancéreux</a:t>
            </a:r>
            <a:r>
              <a:rPr kumimoji="0" sz="3600" b="0" i="0" u="none" strike="noStrike" kern="1200" cap="none" spc="-40" normalizeH="0" baseline="0" noProof="0" dirty="0">
                <a:ln>
                  <a:noFill/>
                </a:ln>
                <a:solidFill>
                  <a:prstClr val="black"/>
                </a:solidFill>
                <a:effectLst/>
                <a:uLnTx/>
                <a:uFillTx/>
                <a:latin typeface="Calibri"/>
                <a:ea typeface="+mn-ea"/>
                <a:cs typeface="Calibri"/>
              </a:rPr>
              <a:t> </a:t>
            </a:r>
            <a:r>
              <a:rPr kumimoji="0" sz="3600" b="0" i="0" u="none" strike="noStrike" kern="1200" cap="none" spc="0" normalizeH="0" baseline="0" noProof="0" dirty="0">
                <a:ln>
                  <a:noFill/>
                </a:ln>
                <a:solidFill>
                  <a:prstClr val="black"/>
                </a:solidFill>
                <a:effectLst/>
                <a:uLnTx/>
                <a:uFillTx/>
                <a:latin typeface="Calibri"/>
                <a:ea typeface="+mn-ea"/>
                <a:cs typeface="Calibri"/>
              </a:rPr>
              <a:t>?</a:t>
            </a:r>
            <a:endParaRPr kumimoji="0" sz="3600" b="0" i="0" u="none" strike="noStrike" kern="1200" cap="none" spc="0" normalizeH="0" baseline="0" noProof="0">
              <a:ln>
                <a:noFill/>
              </a:ln>
              <a:solidFill>
                <a:prstClr val="black"/>
              </a:solidFill>
              <a:effectLst/>
              <a:uLnTx/>
              <a:uFillTx/>
              <a:latin typeface="Calibri"/>
              <a:ea typeface="+mn-ea"/>
              <a:cs typeface="Calibri"/>
            </a:endParaRPr>
          </a:p>
        </p:txBody>
      </p:sp>
      <p:pic>
        <p:nvPicPr>
          <p:cNvPr id="4" name="object 4"/>
          <p:cNvPicPr/>
          <p:nvPr/>
        </p:nvPicPr>
        <p:blipFill>
          <a:blip r:embed="rId2" cstate="print"/>
          <a:stretch>
            <a:fillRect/>
          </a:stretch>
        </p:blipFill>
        <p:spPr>
          <a:xfrm>
            <a:off x="8243316" y="152400"/>
            <a:ext cx="565403" cy="569975"/>
          </a:xfrm>
          <a:prstGeom prst="rect">
            <a:avLst/>
          </a:prstGeom>
        </p:spPr>
      </p:pic>
    </p:spTree>
    <p:extLst>
      <p:ext uri="{BB962C8B-B14F-4D97-AF65-F5344CB8AC3E}">
        <p14:creationId xmlns:p14="http://schemas.microsoft.com/office/powerpoint/2010/main" val="31278952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700" rIns="0" bIns="0" rtlCol="0">
            <a:spAutoFit/>
          </a:bodyPr>
          <a:lstStyle/>
          <a:p>
            <a:pPr marL="422275" marR="5080" indent="-44450">
              <a:lnSpc>
                <a:spcPct val="100000"/>
              </a:lnSpc>
              <a:spcBef>
                <a:spcPts val="100"/>
              </a:spcBef>
            </a:pPr>
            <a:r>
              <a:rPr dirty="0"/>
              <a:t>Les</a:t>
            </a:r>
            <a:r>
              <a:rPr spc="-20" dirty="0"/>
              <a:t> </a:t>
            </a:r>
            <a:r>
              <a:rPr dirty="0"/>
              <a:t>outils</a:t>
            </a:r>
            <a:r>
              <a:rPr spc="-45" dirty="0"/>
              <a:t> </a:t>
            </a:r>
            <a:r>
              <a:rPr dirty="0"/>
              <a:t>de</a:t>
            </a:r>
            <a:r>
              <a:rPr spc="-15" dirty="0"/>
              <a:t> </a:t>
            </a:r>
            <a:r>
              <a:rPr dirty="0"/>
              <a:t>la</a:t>
            </a:r>
            <a:r>
              <a:rPr spc="-25" dirty="0"/>
              <a:t> </a:t>
            </a:r>
            <a:r>
              <a:rPr spc="-5" dirty="0"/>
              <a:t>pluridisciplinarité </a:t>
            </a:r>
            <a:r>
              <a:rPr spc="-919" dirty="0"/>
              <a:t> </a:t>
            </a:r>
            <a:r>
              <a:rPr dirty="0"/>
              <a:t>Abord</a:t>
            </a:r>
            <a:r>
              <a:rPr spc="-35" dirty="0"/>
              <a:t> </a:t>
            </a:r>
            <a:r>
              <a:rPr spc="-5" dirty="0"/>
              <a:t>scientifique</a:t>
            </a:r>
            <a:r>
              <a:rPr spc="-15" dirty="0"/>
              <a:t> </a:t>
            </a:r>
            <a:r>
              <a:rPr dirty="0"/>
              <a:t>du</a:t>
            </a:r>
            <a:r>
              <a:rPr spc="-45" dirty="0"/>
              <a:t> </a:t>
            </a:r>
            <a:r>
              <a:rPr dirty="0"/>
              <a:t>traitement</a:t>
            </a:r>
          </a:p>
        </p:txBody>
      </p:sp>
      <p:sp>
        <p:nvSpPr>
          <p:cNvPr id="3" name="object 3"/>
          <p:cNvSpPr txBox="1"/>
          <p:nvPr/>
        </p:nvSpPr>
        <p:spPr>
          <a:xfrm>
            <a:off x="258127" y="1683829"/>
            <a:ext cx="8056880" cy="3391313"/>
          </a:xfrm>
          <a:prstGeom prst="rect">
            <a:avLst/>
          </a:prstGeom>
        </p:spPr>
        <p:txBody>
          <a:bodyPr vert="horz" wrap="square" lIns="0" tIns="122555" rIns="0" bIns="0" rtlCol="0">
            <a:spAutoFit/>
          </a:bodyPr>
          <a:lstStyle/>
          <a:p>
            <a:pPr marL="622300" marR="0" lvl="0" indent="-609600" algn="l" defTabSz="914400" rtl="0" eaLnBrk="1" fontAlgn="auto" latinLnBrk="0" hangingPunct="1">
              <a:lnSpc>
                <a:spcPct val="100000"/>
              </a:lnSpc>
              <a:spcBef>
                <a:spcPts val="965"/>
              </a:spcBef>
              <a:spcAft>
                <a:spcPts val="0"/>
              </a:spcAft>
              <a:buClrTx/>
              <a:buSzTx/>
              <a:buFontTx/>
              <a:buAutoNum type="arabicPeriod"/>
              <a:tabLst>
                <a:tab pos="621665" algn="l"/>
                <a:tab pos="622300" algn="l"/>
              </a:tabLst>
              <a:defRPr/>
            </a:pPr>
            <a:r>
              <a:rPr kumimoji="0" sz="2400" b="0" i="0" u="none" strike="noStrike" kern="1200" cap="none" spc="-10" normalizeH="0" baseline="0" noProof="0" dirty="0">
                <a:ln>
                  <a:noFill/>
                </a:ln>
                <a:solidFill>
                  <a:prstClr val="black"/>
                </a:solidFill>
                <a:effectLst/>
                <a:uLnTx/>
                <a:uFillTx/>
                <a:latin typeface="Calibri"/>
                <a:ea typeface="+mn-ea"/>
                <a:cs typeface="Calibri"/>
              </a:rPr>
              <a:t>Classification</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des</a:t>
            </a:r>
            <a:r>
              <a:rPr kumimoji="0" sz="2400" b="0" i="0" u="none" strike="noStrike" kern="1200" cap="none" spc="-10" normalizeH="0" baseline="0" noProof="0" dirty="0">
                <a:ln>
                  <a:noFill/>
                </a:ln>
                <a:solidFill>
                  <a:prstClr val="black"/>
                </a:solidFill>
                <a:effectLst/>
                <a:uLnTx/>
                <a:uFillTx/>
                <a:latin typeface="Calibri"/>
                <a:ea typeface="+mn-ea"/>
                <a:cs typeface="Calibri"/>
              </a:rPr>
              <a:t> cancers</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860"/>
              </a:spcBef>
              <a:spcAft>
                <a:spcPts val="0"/>
              </a:spcAft>
              <a:buClrTx/>
              <a:buSzTx/>
              <a:buFontTx/>
              <a:buAutoNum type="arabicPeriod"/>
              <a:tabLst>
                <a:tab pos="621665" algn="l"/>
                <a:tab pos="622300" algn="l"/>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Dossier</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médical</a:t>
            </a:r>
            <a:r>
              <a:rPr kumimoji="0" sz="2400" b="0" i="0" u="none" strike="noStrike" kern="1200" cap="none" spc="-3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unique</a:t>
            </a:r>
            <a:r>
              <a:rPr kumimoji="0" sz="2400" b="0" i="0" u="none" strike="noStrike" kern="1200" cap="none" spc="0" normalizeH="0" baseline="0" noProof="0" dirty="0">
                <a:ln>
                  <a:noFill/>
                </a:ln>
                <a:solidFill>
                  <a:prstClr val="black"/>
                </a:solidFill>
                <a:effectLst/>
                <a:uLnTx/>
                <a:uFillTx/>
                <a:latin typeface="Calibri"/>
                <a:ea typeface="+mn-ea"/>
                <a:cs typeface="Calibri"/>
              </a:rPr>
              <a:t> </a:t>
            </a:r>
            <a:endParaRPr kumimoji="0" lang="fr-FR" sz="2400" b="0" i="0" u="none" strike="noStrike" kern="1200" cap="none" spc="0" normalizeH="0" baseline="0" noProof="0" dirty="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865"/>
              </a:spcBef>
              <a:spcAft>
                <a:spcPts val="0"/>
              </a:spcAft>
              <a:buClrTx/>
              <a:buSzTx/>
              <a:buFontTx/>
              <a:buAutoNum type="arabicPeriod"/>
              <a:tabLst>
                <a:tab pos="621665" algn="l"/>
                <a:tab pos="622300" algn="l"/>
              </a:tabLst>
              <a:defRPr/>
            </a:pPr>
            <a:r>
              <a:rPr kumimoji="0" lang="fr-FR" sz="2400" b="0" i="0" u="none" strike="noStrike" kern="1200" cap="none" spc="-10" normalizeH="0" baseline="0" noProof="0" dirty="0">
                <a:ln>
                  <a:noFill/>
                </a:ln>
                <a:solidFill>
                  <a:prstClr val="black"/>
                </a:solidFill>
                <a:effectLst/>
                <a:uLnTx/>
                <a:uFillTx/>
                <a:latin typeface="Calibri"/>
                <a:ea typeface="+mn-ea"/>
                <a:cs typeface="Calibri"/>
              </a:rPr>
              <a:t>Collaboration,</a:t>
            </a:r>
            <a:r>
              <a:rPr kumimoji="0" lang="fr-FR" sz="2400" b="0" i="0" u="none" strike="noStrike" kern="1200" cap="none" spc="-20" normalizeH="0" baseline="0" noProof="0" dirty="0">
                <a:ln>
                  <a:noFill/>
                </a:ln>
                <a:solidFill>
                  <a:prstClr val="black"/>
                </a:solidFill>
                <a:effectLst/>
                <a:uLnTx/>
                <a:uFillTx/>
                <a:latin typeface="Calibri"/>
                <a:ea typeface="+mn-ea"/>
                <a:cs typeface="Calibri"/>
              </a:rPr>
              <a:t> </a:t>
            </a:r>
            <a:r>
              <a:rPr kumimoji="0" lang="fr-FR" sz="2400" b="0" i="0" u="none" strike="noStrike" kern="1200" cap="none" spc="-5" normalizeH="0" baseline="0" noProof="0" dirty="0">
                <a:ln>
                  <a:noFill/>
                </a:ln>
                <a:solidFill>
                  <a:prstClr val="black"/>
                </a:solidFill>
                <a:effectLst/>
                <a:uLnTx/>
                <a:uFillTx/>
                <a:latin typeface="Calibri"/>
                <a:ea typeface="+mn-ea"/>
                <a:cs typeface="Calibri"/>
              </a:rPr>
              <a:t>mise</a:t>
            </a:r>
            <a:r>
              <a:rPr kumimoji="0" lang="fr-FR" sz="2400" b="0" i="0" u="none" strike="noStrike" kern="1200" cap="none" spc="-15" normalizeH="0" baseline="0" noProof="0" dirty="0">
                <a:ln>
                  <a:noFill/>
                </a:ln>
                <a:solidFill>
                  <a:prstClr val="black"/>
                </a:solidFill>
                <a:effectLst/>
                <a:uLnTx/>
                <a:uFillTx/>
                <a:latin typeface="Calibri"/>
                <a:ea typeface="+mn-ea"/>
                <a:cs typeface="Calibri"/>
              </a:rPr>
              <a:t> </a:t>
            </a:r>
            <a:r>
              <a:rPr kumimoji="0" lang="fr-FR" sz="2400" b="0" i="0" u="none" strike="noStrike" kern="1200" cap="none" spc="0" normalizeH="0" baseline="0" noProof="0" dirty="0">
                <a:ln>
                  <a:noFill/>
                </a:ln>
                <a:solidFill>
                  <a:prstClr val="black"/>
                </a:solidFill>
                <a:effectLst/>
                <a:uLnTx/>
                <a:uFillTx/>
                <a:latin typeface="Calibri"/>
                <a:ea typeface="+mn-ea"/>
                <a:cs typeface="Calibri"/>
              </a:rPr>
              <a:t>en</a:t>
            </a:r>
            <a:r>
              <a:rPr kumimoji="0" lang="fr-FR" sz="2400" b="0" i="0" u="none" strike="noStrike" kern="1200" cap="none" spc="-5" normalizeH="0" baseline="0" noProof="0" dirty="0">
                <a:ln>
                  <a:noFill/>
                </a:ln>
                <a:solidFill>
                  <a:prstClr val="black"/>
                </a:solidFill>
                <a:effectLst/>
                <a:uLnTx/>
                <a:uFillTx/>
                <a:latin typeface="Calibri"/>
                <a:ea typeface="+mn-ea"/>
                <a:cs typeface="Calibri"/>
              </a:rPr>
              <a:t> commun</a:t>
            </a:r>
            <a:r>
              <a:rPr kumimoji="0" lang="fr-FR" sz="2400" b="0" i="0" u="none" strike="noStrike" kern="1200" cap="none" spc="-25" normalizeH="0" baseline="0" noProof="0" dirty="0">
                <a:ln>
                  <a:noFill/>
                </a:ln>
                <a:solidFill>
                  <a:prstClr val="black"/>
                </a:solidFill>
                <a:effectLst/>
                <a:uLnTx/>
                <a:uFillTx/>
                <a:latin typeface="Calibri"/>
                <a:ea typeface="+mn-ea"/>
                <a:cs typeface="Calibri"/>
              </a:rPr>
              <a:t> </a:t>
            </a:r>
            <a:endParaRPr kumimoji="0" lang="fr-FR" sz="2400" b="0" i="0" u="none" strike="noStrike" kern="1200" cap="none" spc="0" normalizeH="0" baseline="0" noProof="0" dirty="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865"/>
              </a:spcBef>
              <a:spcAft>
                <a:spcPts val="0"/>
              </a:spcAft>
              <a:buClrTx/>
              <a:buSzTx/>
              <a:buFontTx/>
              <a:buAutoNum type="arabicPeriod"/>
              <a:tabLst>
                <a:tab pos="621665" algn="l"/>
                <a:tab pos="622300" algn="l"/>
              </a:tabLst>
              <a:defRPr/>
            </a:pPr>
            <a:r>
              <a:rPr kumimoji="0" sz="2400" b="0" i="0" u="none" strike="noStrike" kern="1200" cap="none" spc="-25" normalizeH="0" baseline="0" noProof="0" dirty="0" err="1">
                <a:ln>
                  <a:noFill/>
                </a:ln>
                <a:solidFill>
                  <a:prstClr val="black"/>
                </a:solidFill>
                <a:effectLst/>
                <a:uLnTx/>
                <a:uFillTx/>
                <a:latin typeface="Calibri"/>
                <a:ea typeface="+mn-ea"/>
                <a:cs typeface="Calibri"/>
              </a:rPr>
              <a:t>Traitements</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865"/>
              </a:spcBef>
              <a:spcAft>
                <a:spcPts val="0"/>
              </a:spcAft>
              <a:buClrTx/>
              <a:buSzTx/>
              <a:buFontTx/>
              <a:buAutoNum type="arabicPeriod"/>
              <a:tabLst>
                <a:tab pos="621665" algn="l"/>
                <a:tab pos="622300" algn="l"/>
              </a:tabLst>
              <a:defRPr/>
            </a:pPr>
            <a:r>
              <a:rPr kumimoji="0" sz="2400" b="0" i="0" u="none" strike="noStrike" kern="1200" cap="none" spc="-15" normalizeH="0" baseline="0" noProof="0" dirty="0" err="1">
                <a:ln>
                  <a:noFill/>
                </a:ln>
                <a:solidFill>
                  <a:prstClr val="black"/>
                </a:solidFill>
                <a:effectLst/>
                <a:uLnTx/>
                <a:uFillTx/>
                <a:latin typeface="Calibri"/>
                <a:ea typeface="+mn-ea"/>
                <a:cs typeface="Calibri"/>
              </a:rPr>
              <a:t>Organisation</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err="1">
                <a:ln>
                  <a:noFill/>
                </a:ln>
                <a:solidFill>
                  <a:prstClr val="black"/>
                </a:solidFill>
                <a:effectLst/>
                <a:uLnTx/>
                <a:uFillTx/>
                <a:latin typeface="Calibri"/>
                <a:ea typeface="+mn-ea"/>
                <a:cs typeface="Calibri"/>
              </a:rPr>
              <a:t>suivi</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622300" marR="255904" lvl="0" indent="-609600" algn="l" defTabSz="914400" rtl="0" eaLnBrk="1" fontAlgn="auto" latinLnBrk="0" hangingPunct="1">
              <a:lnSpc>
                <a:spcPts val="2590"/>
              </a:lnSpc>
              <a:spcBef>
                <a:spcPts val="1190"/>
              </a:spcBef>
              <a:spcAft>
                <a:spcPts val="0"/>
              </a:spcAft>
              <a:buClrTx/>
              <a:buSzTx/>
              <a:buFontTx/>
              <a:buAutoNum type="arabicPeriod"/>
              <a:tabLst>
                <a:tab pos="621665" algn="l"/>
                <a:tab pos="622300" algn="l"/>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Prise </a:t>
            </a:r>
            <a:r>
              <a:rPr kumimoji="0" sz="2400" b="0" i="0" u="none" strike="noStrike" kern="1200" cap="none" spc="0" normalizeH="0" baseline="0" noProof="0" dirty="0">
                <a:ln>
                  <a:noFill/>
                </a:ln>
                <a:solidFill>
                  <a:prstClr val="black"/>
                </a:solidFill>
                <a:effectLst/>
                <a:uLnTx/>
                <a:uFillTx/>
                <a:latin typeface="Calibri"/>
                <a:ea typeface="+mn-ea"/>
                <a:cs typeface="Calibri"/>
              </a:rPr>
              <a:t>en </a:t>
            </a:r>
            <a:r>
              <a:rPr kumimoji="0" sz="2400" b="0" i="0" u="none" strike="noStrike" kern="1200" cap="none" spc="-15" normalizeH="0" baseline="0" noProof="0" dirty="0">
                <a:ln>
                  <a:noFill/>
                </a:ln>
                <a:solidFill>
                  <a:prstClr val="black"/>
                </a:solidFill>
                <a:effectLst/>
                <a:uLnTx/>
                <a:uFillTx/>
                <a:latin typeface="Calibri"/>
                <a:ea typeface="+mn-ea"/>
                <a:cs typeface="Calibri"/>
              </a:rPr>
              <a:t>compte </a:t>
            </a:r>
            <a:r>
              <a:rPr kumimoji="0" sz="2400" b="0" i="0" u="none" strike="noStrike" kern="1200" cap="none" spc="-5" normalizeH="0" baseline="0" noProof="0" dirty="0">
                <a:ln>
                  <a:noFill/>
                </a:ln>
                <a:solidFill>
                  <a:prstClr val="black"/>
                </a:solidFill>
                <a:effectLst/>
                <a:uLnTx/>
                <a:uFillTx/>
                <a:latin typeface="Calibri"/>
                <a:ea typeface="+mn-ea"/>
                <a:cs typeface="Calibri"/>
              </a:rPr>
              <a:t>de </a:t>
            </a:r>
            <a:r>
              <a:rPr kumimoji="0" sz="2400" b="0" i="0" u="none" strike="noStrike" kern="1200" cap="none" spc="-10" normalizeH="0" baseline="0" noProof="0" dirty="0">
                <a:ln>
                  <a:noFill/>
                </a:ln>
                <a:solidFill>
                  <a:prstClr val="black"/>
                </a:solidFill>
                <a:effectLst/>
                <a:uLnTx/>
                <a:uFillTx/>
                <a:latin typeface="Calibri"/>
                <a:ea typeface="+mn-ea"/>
                <a:cs typeface="Calibri"/>
              </a:rPr>
              <a:t>tous </a:t>
            </a:r>
            <a:r>
              <a:rPr kumimoji="0" sz="2400" b="0" i="0" u="none" strike="noStrike" kern="1200" cap="none" spc="0" normalizeH="0" baseline="0" noProof="0" dirty="0">
                <a:ln>
                  <a:noFill/>
                </a:ln>
                <a:solidFill>
                  <a:prstClr val="black"/>
                </a:solidFill>
                <a:effectLst/>
                <a:uLnTx/>
                <a:uFillTx/>
                <a:latin typeface="Calibri"/>
                <a:ea typeface="+mn-ea"/>
                <a:cs typeface="Calibri"/>
              </a:rPr>
              <a:t>les aspects</a:t>
            </a:r>
          </a:p>
          <a:p>
            <a:pPr marL="622300" marR="0" lvl="0" indent="-609600" algn="l" defTabSz="914400" rtl="0" eaLnBrk="1" fontAlgn="auto" latinLnBrk="0" hangingPunct="1">
              <a:lnSpc>
                <a:spcPct val="100000"/>
              </a:lnSpc>
              <a:spcBef>
                <a:spcPts val="830"/>
              </a:spcBef>
              <a:spcAft>
                <a:spcPts val="0"/>
              </a:spcAft>
              <a:buClrTx/>
              <a:buSzTx/>
              <a:buFontTx/>
              <a:buAutoNum type="arabicPeriod"/>
              <a:tabLst>
                <a:tab pos="621665" algn="l"/>
                <a:tab pos="622300" algn="l"/>
              </a:tabLst>
              <a:defRPr/>
            </a:pPr>
            <a:r>
              <a:rPr kumimoji="0" sz="2400" b="0" i="0" u="none" strike="noStrike" kern="1200" cap="none" spc="-10" normalizeH="0" baseline="0" noProof="0" dirty="0">
                <a:ln>
                  <a:noFill/>
                </a:ln>
                <a:solidFill>
                  <a:prstClr val="black"/>
                </a:solidFill>
                <a:effectLst/>
                <a:uLnTx/>
                <a:uFillTx/>
                <a:latin typeface="Calibri"/>
                <a:ea typeface="+mn-ea"/>
                <a:cs typeface="Calibri"/>
              </a:rPr>
              <a:t>Recherche</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err="1">
                <a:ln>
                  <a:noFill/>
                </a:ln>
                <a:solidFill>
                  <a:prstClr val="black"/>
                </a:solidFill>
                <a:effectLst/>
                <a:uLnTx/>
                <a:uFillTx/>
                <a:latin typeface="Calibri"/>
                <a:ea typeface="+mn-ea"/>
                <a:cs typeface="Calibri"/>
              </a:rPr>
              <a:t>clinique</a:t>
            </a:r>
            <a:r>
              <a:rPr kumimoji="0" sz="2400" b="0" i="0" u="none" strike="noStrike" kern="1200" cap="none" spc="-5" normalizeH="0" baseline="0" noProof="0" dirty="0">
                <a:ln>
                  <a:noFill/>
                </a:ln>
                <a:solidFill>
                  <a:prstClr val="black"/>
                </a:solidFill>
                <a:effectLst/>
                <a:uLnTx/>
                <a:uFillTx/>
                <a:latin typeface="Calibri"/>
                <a:ea typeface="+mn-ea"/>
                <a:cs typeface="Calibri"/>
              </a:rPr>
              <a:t> </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p:txBody>
      </p:sp>
      <p:pic>
        <p:nvPicPr>
          <p:cNvPr id="4" name="object 4"/>
          <p:cNvPicPr/>
          <p:nvPr/>
        </p:nvPicPr>
        <p:blipFill>
          <a:blip r:embed="rId2" cstate="print"/>
          <a:stretch>
            <a:fillRect/>
          </a:stretch>
        </p:blipFill>
        <p:spPr>
          <a:xfrm>
            <a:off x="8243316" y="152400"/>
            <a:ext cx="565403" cy="569975"/>
          </a:xfrm>
          <a:prstGeom prst="rect">
            <a:avLst/>
          </a:prstGeom>
        </p:spPr>
      </p:pic>
    </p:spTree>
    <p:extLst>
      <p:ext uri="{BB962C8B-B14F-4D97-AF65-F5344CB8AC3E}">
        <p14:creationId xmlns:p14="http://schemas.microsoft.com/office/powerpoint/2010/main" val="1589461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700" rIns="0" bIns="0" rtlCol="0">
            <a:spAutoFit/>
          </a:bodyPr>
          <a:lstStyle/>
          <a:p>
            <a:pPr marL="422275" marR="5080" indent="-44450">
              <a:lnSpc>
                <a:spcPct val="100000"/>
              </a:lnSpc>
              <a:spcBef>
                <a:spcPts val="100"/>
              </a:spcBef>
            </a:pPr>
            <a:r>
              <a:rPr dirty="0"/>
              <a:t>Les</a:t>
            </a:r>
            <a:r>
              <a:rPr spc="-20" dirty="0"/>
              <a:t> </a:t>
            </a:r>
            <a:r>
              <a:rPr dirty="0"/>
              <a:t>outils</a:t>
            </a:r>
            <a:r>
              <a:rPr spc="-45" dirty="0"/>
              <a:t> </a:t>
            </a:r>
            <a:r>
              <a:rPr dirty="0"/>
              <a:t>de</a:t>
            </a:r>
            <a:r>
              <a:rPr spc="-15" dirty="0"/>
              <a:t> </a:t>
            </a:r>
            <a:r>
              <a:rPr dirty="0"/>
              <a:t>la</a:t>
            </a:r>
            <a:r>
              <a:rPr spc="-25" dirty="0"/>
              <a:t> </a:t>
            </a:r>
            <a:r>
              <a:rPr spc="-5" dirty="0"/>
              <a:t>pluridisciplinarité </a:t>
            </a:r>
            <a:r>
              <a:rPr spc="-919" dirty="0"/>
              <a:t> </a:t>
            </a:r>
            <a:r>
              <a:rPr dirty="0"/>
              <a:t>Abord</a:t>
            </a:r>
            <a:r>
              <a:rPr spc="-35" dirty="0"/>
              <a:t> </a:t>
            </a:r>
            <a:r>
              <a:rPr spc="-5" dirty="0"/>
              <a:t>scientifique</a:t>
            </a:r>
            <a:r>
              <a:rPr spc="-15" dirty="0"/>
              <a:t> </a:t>
            </a:r>
            <a:r>
              <a:rPr dirty="0"/>
              <a:t>du</a:t>
            </a:r>
            <a:r>
              <a:rPr spc="-45" dirty="0"/>
              <a:t> </a:t>
            </a:r>
            <a:r>
              <a:rPr dirty="0"/>
              <a:t>traitement</a:t>
            </a:r>
          </a:p>
        </p:txBody>
      </p:sp>
      <p:sp>
        <p:nvSpPr>
          <p:cNvPr id="3" name="object 3"/>
          <p:cNvSpPr txBox="1"/>
          <p:nvPr/>
        </p:nvSpPr>
        <p:spPr>
          <a:xfrm>
            <a:off x="258127" y="1683829"/>
            <a:ext cx="8056880" cy="3683000"/>
          </a:xfrm>
          <a:prstGeom prst="rect">
            <a:avLst/>
          </a:prstGeom>
        </p:spPr>
        <p:txBody>
          <a:bodyPr vert="horz" wrap="square" lIns="0" tIns="122555" rIns="0" bIns="0" rtlCol="0">
            <a:spAutoFit/>
          </a:bodyPr>
          <a:lstStyle/>
          <a:p>
            <a:pPr marL="622300" marR="0" lvl="0" indent="-609600" algn="l" defTabSz="914400" rtl="0" eaLnBrk="1" fontAlgn="auto" latinLnBrk="0" hangingPunct="1">
              <a:lnSpc>
                <a:spcPct val="100000"/>
              </a:lnSpc>
              <a:spcBef>
                <a:spcPts val="965"/>
              </a:spcBef>
              <a:spcAft>
                <a:spcPts val="0"/>
              </a:spcAft>
              <a:buClrTx/>
              <a:buSzTx/>
              <a:buFontTx/>
              <a:buAutoNum type="arabicPeriod"/>
              <a:tabLst>
                <a:tab pos="621665" algn="l"/>
                <a:tab pos="622300" algn="l"/>
              </a:tabLst>
              <a:defRPr/>
            </a:pPr>
            <a:r>
              <a:rPr kumimoji="0" sz="2400" b="0" i="0" u="none" strike="noStrike" kern="1200" cap="none" spc="-10" normalizeH="0" baseline="0" noProof="0" dirty="0">
                <a:ln>
                  <a:noFill/>
                </a:ln>
                <a:solidFill>
                  <a:prstClr val="black"/>
                </a:solidFill>
                <a:effectLst/>
                <a:uLnTx/>
                <a:uFillTx/>
                <a:latin typeface="Calibri"/>
                <a:ea typeface="+mn-ea"/>
                <a:cs typeface="Calibri"/>
              </a:rPr>
              <a:t>Classification</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des</a:t>
            </a:r>
            <a:r>
              <a:rPr kumimoji="0" sz="2400" b="0" i="0" u="none" strike="noStrike" kern="1200" cap="none" spc="-10" normalizeH="0" baseline="0" noProof="0" dirty="0">
                <a:ln>
                  <a:noFill/>
                </a:ln>
                <a:solidFill>
                  <a:prstClr val="black"/>
                </a:solidFill>
                <a:effectLst/>
                <a:uLnTx/>
                <a:uFillTx/>
                <a:latin typeface="Calibri"/>
                <a:ea typeface="+mn-ea"/>
                <a:cs typeface="Calibri"/>
              </a:rPr>
              <a:t> cancers</a:t>
            </a:r>
            <a:r>
              <a:rPr kumimoji="0" sz="2400" b="0" i="0" u="none" strike="noStrike" kern="1200" cap="none" spc="-3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a:t>
            </a:r>
            <a:r>
              <a:rPr kumimoji="0" sz="2400" b="1" i="0" u="none" strike="noStrike" kern="1200" cap="none" spc="0" normalizeH="0" baseline="0" noProof="0" dirty="0">
                <a:ln>
                  <a:noFill/>
                </a:ln>
                <a:solidFill>
                  <a:srgbClr val="C0504D"/>
                </a:solidFill>
                <a:effectLst/>
                <a:uLnTx/>
                <a:uFillTx/>
                <a:latin typeface="Calibri"/>
                <a:ea typeface="+mn-ea"/>
                <a:cs typeface="Calibri"/>
              </a:rPr>
              <a:t>TNM</a:t>
            </a:r>
            <a:r>
              <a:rPr kumimoji="0" sz="2400" b="0" i="0" u="none" strike="noStrike" kern="1200" cap="none" spc="0" normalizeH="0" baseline="0" noProof="0" dirty="0">
                <a:ln>
                  <a:noFill/>
                </a:ln>
                <a:solidFill>
                  <a:prstClr val="black"/>
                </a:solidFill>
                <a:effectLst/>
                <a:uLnTx/>
                <a:uFillTx/>
                <a:latin typeface="Calibri"/>
                <a:ea typeface="+mn-ea"/>
                <a:cs typeface="Calibri"/>
              </a:rPr>
              <a:t>)</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860"/>
              </a:spcBef>
              <a:spcAft>
                <a:spcPts val="0"/>
              </a:spcAft>
              <a:buClrTx/>
              <a:buSzTx/>
              <a:buFontTx/>
              <a:buAutoNum type="arabicPeriod"/>
              <a:tabLst>
                <a:tab pos="621665" algn="l"/>
                <a:tab pos="622300" algn="l"/>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Dossier</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médical</a:t>
            </a:r>
            <a:r>
              <a:rPr kumimoji="0" sz="2400" b="0" i="0" u="none" strike="noStrike" kern="1200" cap="none" spc="-3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unique</a:t>
            </a:r>
            <a:r>
              <a:rPr kumimoji="0" sz="2400" b="0" i="0" u="none" strike="noStrike" kern="1200" cap="none" spc="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a:t>
            </a:r>
            <a:r>
              <a:rPr kumimoji="0" sz="2400" b="1" i="0" u="none" strike="noStrike" kern="1200" cap="none" spc="-5" normalizeH="0" baseline="0" noProof="0" dirty="0">
                <a:ln>
                  <a:noFill/>
                </a:ln>
                <a:solidFill>
                  <a:srgbClr val="C0504D"/>
                </a:solidFill>
                <a:effectLst/>
                <a:uLnTx/>
                <a:uFillTx/>
                <a:latin typeface="Calibri"/>
                <a:ea typeface="+mn-ea"/>
                <a:cs typeface="Calibri"/>
              </a:rPr>
              <a:t>Exhaustivité,</a:t>
            </a:r>
            <a:r>
              <a:rPr kumimoji="0" sz="2400" b="1" i="0" u="none" strike="noStrike" kern="1200" cap="none" spc="-10" normalizeH="0" baseline="0" noProof="0" dirty="0">
                <a:ln>
                  <a:noFill/>
                </a:ln>
                <a:solidFill>
                  <a:srgbClr val="C0504D"/>
                </a:solidFill>
                <a:effectLst/>
                <a:uLnTx/>
                <a:uFillTx/>
                <a:latin typeface="Calibri"/>
                <a:ea typeface="+mn-ea"/>
                <a:cs typeface="Calibri"/>
              </a:rPr>
              <a:t> </a:t>
            </a:r>
            <a:r>
              <a:rPr kumimoji="0" sz="2400" b="1" i="0" u="none" strike="noStrike" kern="1200" cap="none" spc="-5" normalizeH="0" baseline="0" noProof="0" dirty="0">
                <a:ln>
                  <a:noFill/>
                </a:ln>
                <a:solidFill>
                  <a:srgbClr val="C0504D"/>
                </a:solidFill>
                <a:effectLst/>
                <a:uLnTx/>
                <a:uFillTx/>
                <a:latin typeface="Calibri"/>
                <a:ea typeface="+mn-ea"/>
                <a:cs typeface="Calibri"/>
              </a:rPr>
              <a:t>communication</a:t>
            </a:r>
            <a:r>
              <a:rPr kumimoji="0" sz="2400" b="0" i="0" u="none" strike="noStrike" kern="1200" cap="none" spc="-5" normalizeH="0" baseline="0" noProof="0" dirty="0">
                <a:ln>
                  <a:noFill/>
                </a:ln>
                <a:solidFill>
                  <a:prstClr val="black"/>
                </a:solidFill>
                <a:effectLst/>
                <a:uLnTx/>
                <a:uFillTx/>
                <a:latin typeface="Calibri"/>
                <a:ea typeface="+mn-ea"/>
                <a:cs typeface="Calibri"/>
              </a:rPr>
              <a:t>)</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865"/>
              </a:spcBef>
              <a:spcAft>
                <a:spcPts val="0"/>
              </a:spcAft>
              <a:buClrTx/>
              <a:buSzTx/>
              <a:buFontTx/>
              <a:buAutoNum type="arabicPeriod"/>
              <a:tabLst>
                <a:tab pos="621665" algn="l"/>
                <a:tab pos="622300" algn="l"/>
              </a:tabLst>
              <a:defRPr/>
            </a:pPr>
            <a:r>
              <a:rPr kumimoji="0" sz="2400" b="0" i="0" u="none" strike="noStrike" kern="1200" cap="none" spc="-10" normalizeH="0" baseline="0" noProof="0" dirty="0">
                <a:ln>
                  <a:noFill/>
                </a:ln>
                <a:solidFill>
                  <a:prstClr val="black"/>
                </a:solidFill>
                <a:effectLst/>
                <a:uLnTx/>
                <a:uFillTx/>
                <a:latin typeface="Calibri"/>
                <a:ea typeface="+mn-ea"/>
                <a:cs typeface="Calibri"/>
              </a:rPr>
              <a:t>Collaboration,</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mise</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en</a:t>
            </a:r>
            <a:r>
              <a:rPr kumimoji="0" sz="2400" b="0" i="0" u="none" strike="noStrike" kern="1200" cap="none" spc="-5" normalizeH="0" baseline="0" noProof="0" dirty="0">
                <a:ln>
                  <a:noFill/>
                </a:ln>
                <a:solidFill>
                  <a:prstClr val="black"/>
                </a:solidFill>
                <a:effectLst/>
                <a:uLnTx/>
                <a:uFillTx/>
                <a:latin typeface="Calibri"/>
                <a:ea typeface="+mn-ea"/>
                <a:cs typeface="Calibri"/>
              </a:rPr>
              <a:t> commun</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a:t>
            </a:r>
            <a:r>
              <a:rPr kumimoji="0" sz="2400" b="1" i="0" u="none" strike="noStrike" kern="1200" cap="none" spc="-10" normalizeH="0" baseline="0" noProof="0" dirty="0">
                <a:ln>
                  <a:noFill/>
                </a:ln>
                <a:solidFill>
                  <a:srgbClr val="C0504D"/>
                </a:solidFill>
                <a:effectLst/>
                <a:uLnTx/>
                <a:uFillTx/>
                <a:latin typeface="Calibri"/>
                <a:ea typeface="+mn-ea"/>
                <a:cs typeface="Calibri"/>
              </a:rPr>
              <a:t>Informatisation</a:t>
            </a:r>
            <a:r>
              <a:rPr kumimoji="0" sz="2400" b="0" i="0" u="none" strike="noStrike" kern="1200" cap="none" spc="-10" normalizeH="0" baseline="0" noProof="0" dirty="0">
                <a:ln>
                  <a:noFill/>
                </a:ln>
                <a:solidFill>
                  <a:prstClr val="black"/>
                </a:solidFill>
                <a:effectLst/>
                <a:uLnTx/>
                <a:uFillTx/>
                <a:latin typeface="Calibri"/>
                <a:ea typeface="+mn-ea"/>
                <a:cs typeface="Calibri"/>
              </a:rPr>
              <a:t>)</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865"/>
              </a:spcBef>
              <a:spcAft>
                <a:spcPts val="0"/>
              </a:spcAft>
              <a:buClrTx/>
              <a:buSzTx/>
              <a:buFontTx/>
              <a:buAutoNum type="arabicPeriod"/>
              <a:tabLst>
                <a:tab pos="621665" algn="l"/>
                <a:tab pos="622300" algn="l"/>
              </a:tabLst>
              <a:defRPr/>
            </a:pPr>
            <a:r>
              <a:rPr kumimoji="0" sz="2400" b="0" i="0" u="none" strike="noStrike" kern="1200" cap="none" spc="-25" normalizeH="0" baseline="0" noProof="0" dirty="0">
                <a:ln>
                  <a:noFill/>
                </a:ln>
                <a:solidFill>
                  <a:prstClr val="black"/>
                </a:solidFill>
                <a:effectLst/>
                <a:uLnTx/>
                <a:uFillTx/>
                <a:latin typeface="Calibri"/>
                <a:ea typeface="+mn-ea"/>
                <a:cs typeface="Calibri"/>
              </a:rPr>
              <a:t>Traitements</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1" i="0" u="none" strike="noStrike" kern="1200" cap="none" spc="-10" normalizeH="0" baseline="0" noProof="0" dirty="0">
                <a:ln>
                  <a:noFill/>
                </a:ln>
                <a:solidFill>
                  <a:srgbClr val="C0504D"/>
                </a:solidFill>
                <a:effectLst/>
                <a:uLnTx/>
                <a:uFillTx/>
                <a:latin typeface="Calibri"/>
                <a:ea typeface="+mn-ea"/>
                <a:cs typeface="Calibri"/>
              </a:rPr>
              <a:t>Standards,</a:t>
            </a:r>
            <a:r>
              <a:rPr kumimoji="0" sz="2400" b="1" i="0" u="none" strike="noStrike" kern="1200" cap="none" spc="15" normalizeH="0" baseline="0" noProof="0" dirty="0">
                <a:ln>
                  <a:noFill/>
                </a:ln>
                <a:solidFill>
                  <a:srgbClr val="C0504D"/>
                </a:solidFill>
                <a:effectLst/>
                <a:uLnTx/>
                <a:uFillTx/>
                <a:latin typeface="Calibri"/>
                <a:ea typeface="+mn-ea"/>
                <a:cs typeface="Calibri"/>
              </a:rPr>
              <a:t> </a:t>
            </a:r>
            <a:r>
              <a:rPr kumimoji="0" sz="2400" b="1" i="0" u="none" strike="noStrike" kern="1200" cap="none" spc="-5" normalizeH="0" baseline="0" noProof="0" dirty="0">
                <a:ln>
                  <a:noFill/>
                </a:ln>
                <a:solidFill>
                  <a:srgbClr val="C0504D"/>
                </a:solidFill>
                <a:effectLst/>
                <a:uLnTx/>
                <a:uFillTx/>
                <a:latin typeface="Calibri"/>
                <a:ea typeface="+mn-ea"/>
                <a:cs typeface="Calibri"/>
              </a:rPr>
              <a:t>Options,</a:t>
            </a:r>
            <a:r>
              <a:rPr kumimoji="0" sz="2400" b="1" i="0" u="none" strike="noStrike" kern="1200" cap="none" spc="25" normalizeH="0" baseline="0" noProof="0" dirty="0">
                <a:ln>
                  <a:noFill/>
                </a:ln>
                <a:solidFill>
                  <a:srgbClr val="C0504D"/>
                </a:solidFill>
                <a:effectLst/>
                <a:uLnTx/>
                <a:uFillTx/>
                <a:latin typeface="Calibri"/>
                <a:ea typeface="+mn-ea"/>
                <a:cs typeface="Calibri"/>
              </a:rPr>
              <a:t> </a:t>
            </a:r>
            <a:r>
              <a:rPr kumimoji="0" sz="2400" b="1" i="0" u="none" strike="noStrike" kern="1200" cap="none" spc="-10" normalizeH="0" baseline="0" noProof="0" dirty="0">
                <a:ln>
                  <a:noFill/>
                </a:ln>
                <a:solidFill>
                  <a:srgbClr val="C0504D"/>
                </a:solidFill>
                <a:effectLst/>
                <a:uLnTx/>
                <a:uFillTx/>
                <a:latin typeface="Calibri"/>
                <a:ea typeface="+mn-ea"/>
                <a:cs typeface="Calibri"/>
              </a:rPr>
              <a:t>Recommandations…</a:t>
            </a:r>
            <a:r>
              <a:rPr kumimoji="0" sz="2400" b="0" i="0" u="none" strike="noStrike" kern="1200" cap="none" spc="-10" normalizeH="0" baseline="0" noProof="0" dirty="0">
                <a:ln>
                  <a:noFill/>
                </a:ln>
                <a:solidFill>
                  <a:prstClr val="black"/>
                </a:solidFill>
                <a:effectLst/>
                <a:uLnTx/>
                <a:uFillTx/>
                <a:latin typeface="Calibri"/>
                <a:ea typeface="+mn-ea"/>
                <a:cs typeface="Calibri"/>
              </a:rPr>
              <a:t>)</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865"/>
              </a:spcBef>
              <a:spcAft>
                <a:spcPts val="0"/>
              </a:spcAft>
              <a:buClrTx/>
              <a:buSzTx/>
              <a:buFontTx/>
              <a:buAutoNum type="arabicPeriod"/>
              <a:tabLst>
                <a:tab pos="621665" algn="l"/>
                <a:tab pos="622300" algn="l"/>
              </a:tabLst>
              <a:defRPr/>
            </a:pPr>
            <a:r>
              <a:rPr kumimoji="0" sz="2400" b="0" i="0" u="none" strike="noStrike" kern="1200" cap="none" spc="-15" normalizeH="0" baseline="0" noProof="0" dirty="0">
                <a:ln>
                  <a:noFill/>
                </a:ln>
                <a:solidFill>
                  <a:prstClr val="black"/>
                </a:solidFill>
                <a:effectLst/>
                <a:uLnTx/>
                <a:uFillTx/>
                <a:latin typeface="Calibri"/>
                <a:ea typeface="+mn-ea"/>
                <a:cs typeface="Calibri"/>
              </a:rPr>
              <a:t>Organisation</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suivi (</a:t>
            </a:r>
            <a:r>
              <a:rPr kumimoji="0" sz="2400" b="1" i="0" u="none" strike="noStrike" kern="1200" cap="none" spc="-5" normalizeH="0" baseline="0" noProof="0" dirty="0">
                <a:ln>
                  <a:noFill/>
                </a:ln>
                <a:solidFill>
                  <a:srgbClr val="C0504D"/>
                </a:solidFill>
                <a:effectLst/>
                <a:uLnTx/>
                <a:uFillTx/>
                <a:latin typeface="Calibri"/>
                <a:ea typeface="+mn-ea"/>
                <a:cs typeface="Calibri"/>
              </a:rPr>
              <a:t>complications,</a:t>
            </a:r>
            <a:r>
              <a:rPr kumimoji="0" sz="2400" b="1" i="0" u="none" strike="noStrike" kern="1200" cap="none" spc="-30" normalizeH="0" baseline="0" noProof="0" dirty="0">
                <a:ln>
                  <a:noFill/>
                </a:ln>
                <a:solidFill>
                  <a:srgbClr val="C0504D"/>
                </a:solidFill>
                <a:effectLst/>
                <a:uLnTx/>
                <a:uFillTx/>
                <a:latin typeface="Calibri"/>
                <a:ea typeface="+mn-ea"/>
                <a:cs typeface="Calibri"/>
              </a:rPr>
              <a:t> </a:t>
            </a:r>
            <a:r>
              <a:rPr kumimoji="0" sz="2400" b="1" i="0" u="none" strike="noStrike" kern="1200" cap="none" spc="-5" normalizeH="0" baseline="0" noProof="0" dirty="0">
                <a:ln>
                  <a:noFill/>
                </a:ln>
                <a:solidFill>
                  <a:srgbClr val="C0504D"/>
                </a:solidFill>
                <a:effectLst/>
                <a:uLnTx/>
                <a:uFillTx/>
                <a:latin typeface="Calibri"/>
                <a:ea typeface="+mn-ea"/>
                <a:cs typeface="Calibri"/>
              </a:rPr>
              <a:t>Quels</a:t>
            </a:r>
            <a:r>
              <a:rPr kumimoji="0" sz="2400" b="1" i="0" u="none" strike="noStrike" kern="1200" cap="none" spc="10" normalizeH="0" baseline="0" noProof="0" dirty="0">
                <a:ln>
                  <a:noFill/>
                </a:ln>
                <a:solidFill>
                  <a:srgbClr val="C0504D"/>
                </a:solidFill>
                <a:effectLst/>
                <a:uLnTx/>
                <a:uFillTx/>
                <a:latin typeface="Calibri"/>
                <a:ea typeface="+mn-ea"/>
                <a:cs typeface="Calibri"/>
              </a:rPr>
              <a:t> </a:t>
            </a:r>
            <a:r>
              <a:rPr kumimoji="0" sz="2400" b="1" i="0" u="none" strike="noStrike" kern="1200" cap="none" spc="-10" normalizeH="0" baseline="0" noProof="0" dirty="0">
                <a:ln>
                  <a:noFill/>
                </a:ln>
                <a:solidFill>
                  <a:srgbClr val="C0504D"/>
                </a:solidFill>
                <a:effectLst/>
                <a:uLnTx/>
                <a:uFillTx/>
                <a:latin typeface="Calibri"/>
                <a:ea typeface="+mn-ea"/>
                <a:cs typeface="Calibri"/>
              </a:rPr>
              <a:t>examens, </a:t>
            </a:r>
            <a:r>
              <a:rPr kumimoji="0" sz="2400" b="1" i="0" u="none" strike="noStrike" kern="1200" cap="none" spc="0" normalizeH="0" baseline="0" noProof="0" dirty="0">
                <a:ln>
                  <a:noFill/>
                </a:ln>
                <a:solidFill>
                  <a:srgbClr val="C0504D"/>
                </a:solidFill>
                <a:effectLst/>
                <a:uLnTx/>
                <a:uFillTx/>
                <a:latin typeface="Calibri"/>
                <a:ea typeface="+mn-ea"/>
                <a:cs typeface="Calibri"/>
              </a:rPr>
              <a:t>Survie…</a:t>
            </a:r>
            <a:r>
              <a:rPr kumimoji="0" sz="2400" b="0" i="0" u="none" strike="noStrike" kern="1200" cap="none" spc="0" normalizeH="0" baseline="0" noProof="0" dirty="0">
                <a:ln>
                  <a:noFill/>
                </a:ln>
                <a:solidFill>
                  <a:prstClr val="black"/>
                </a:solidFill>
                <a:effectLst/>
                <a:uLnTx/>
                <a:uFillTx/>
                <a:latin typeface="Calibri"/>
                <a:ea typeface="+mn-ea"/>
                <a:cs typeface="Calibri"/>
              </a:rPr>
              <a:t>)</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622300" marR="255904" lvl="0" indent="-609600" algn="l" defTabSz="914400" rtl="0" eaLnBrk="1" fontAlgn="auto" latinLnBrk="0" hangingPunct="1">
              <a:lnSpc>
                <a:spcPts val="2590"/>
              </a:lnSpc>
              <a:spcBef>
                <a:spcPts val="1190"/>
              </a:spcBef>
              <a:spcAft>
                <a:spcPts val="0"/>
              </a:spcAft>
              <a:buClrTx/>
              <a:buSzTx/>
              <a:buFontTx/>
              <a:buAutoNum type="arabicPeriod"/>
              <a:tabLst>
                <a:tab pos="621665" algn="l"/>
                <a:tab pos="622300" algn="l"/>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Prise </a:t>
            </a:r>
            <a:r>
              <a:rPr kumimoji="0" sz="2400" b="0" i="0" u="none" strike="noStrike" kern="1200" cap="none" spc="0" normalizeH="0" baseline="0" noProof="0" dirty="0">
                <a:ln>
                  <a:noFill/>
                </a:ln>
                <a:solidFill>
                  <a:prstClr val="black"/>
                </a:solidFill>
                <a:effectLst/>
                <a:uLnTx/>
                <a:uFillTx/>
                <a:latin typeface="Calibri"/>
                <a:ea typeface="+mn-ea"/>
                <a:cs typeface="Calibri"/>
              </a:rPr>
              <a:t>en </a:t>
            </a:r>
            <a:r>
              <a:rPr kumimoji="0" sz="2400" b="0" i="0" u="none" strike="noStrike" kern="1200" cap="none" spc="-15" normalizeH="0" baseline="0" noProof="0" dirty="0">
                <a:ln>
                  <a:noFill/>
                </a:ln>
                <a:solidFill>
                  <a:prstClr val="black"/>
                </a:solidFill>
                <a:effectLst/>
                <a:uLnTx/>
                <a:uFillTx/>
                <a:latin typeface="Calibri"/>
                <a:ea typeface="+mn-ea"/>
                <a:cs typeface="Calibri"/>
              </a:rPr>
              <a:t>compte </a:t>
            </a:r>
            <a:r>
              <a:rPr kumimoji="0" sz="2400" b="0" i="0" u="none" strike="noStrike" kern="1200" cap="none" spc="-5" normalizeH="0" baseline="0" noProof="0" dirty="0">
                <a:ln>
                  <a:noFill/>
                </a:ln>
                <a:solidFill>
                  <a:prstClr val="black"/>
                </a:solidFill>
                <a:effectLst/>
                <a:uLnTx/>
                <a:uFillTx/>
                <a:latin typeface="Calibri"/>
                <a:ea typeface="+mn-ea"/>
                <a:cs typeface="Calibri"/>
              </a:rPr>
              <a:t>de </a:t>
            </a:r>
            <a:r>
              <a:rPr kumimoji="0" sz="2400" b="0" i="0" u="none" strike="noStrike" kern="1200" cap="none" spc="-10" normalizeH="0" baseline="0" noProof="0" dirty="0">
                <a:ln>
                  <a:noFill/>
                </a:ln>
                <a:solidFill>
                  <a:prstClr val="black"/>
                </a:solidFill>
                <a:effectLst/>
                <a:uLnTx/>
                <a:uFillTx/>
                <a:latin typeface="Calibri"/>
                <a:ea typeface="+mn-ea"/>
                <a:cs typeface="Calibri"/>
              </a:rPr>
              <a:t>tous </a:t>
            </a:r>
            <a:r>
              <a:rPr kumimoji="0" sz="2400" b="0" i="0" u="none" strike="noStrike" kern="1200" cap="none" spc="0" normalizeH="0" baseline="0" noProof="0" dirty="0">
                <a:ln>
                  <a:noFill/>
                </a:ln>
                <a:solidFill>
                  <a:prstClr val="black"/>
                </a:solidFill>
                <a:effectLst/>
                <a:uLnTx/>
                <a:uFillTx/>
                <a:latin typeface="Calibri"/>
                <a:ea typeface="+mn-ea"/>
                <a:cs typeface="Calibri"/>
              </a:rPr>
              <a:t>les aspects </a:t>
            </a:r>
            <a:r>
              <a:rPr kumimoji="0" sz="2400" b="0" i="0" u="none" strike="noStrike" kern="1200" cap="none" spc="-10" normalizeH="0" baseline="0" noProof="0" dirty="0">
                <a:ln>
                  <a:noFill/>
                </a:ln>
                <a:solidFill>
                  <a:prstClr val="black"/>
                </a:solidFill>
                <a:effectLst/>
                <a:uLnTx/>
                <a:uFillTx/>
                <a:latin typeface="Calibri"/>
                <a:ea typeface="+mn-ea"/>
                <a:cs typeface="Calibri"/>
              </a:rPr>
              <a:t>(</a:t>
            </a:r>
            <a:r>
              <a:rPr kumimoji="0" sz="2400" b="1" i="0" u="none" strike="noStrike" kern="1200" cap="none" spc="-10" normalizeH="0" baseline="0" noProof="0" dirty="0">
                <a:ln>
                  <a:noFill/>
                </a:ln>
                <a:solidFill>
                  <a:srgbClr val="C0504D"/>
                </a:solidFill>
                <a:effectLst/>
                <a:uLnTx/>
                <a:uFillTx/>
                <a:latin typeface="Calibri"/>
                <a:ea typeface="+mn-ea"/>
                <a:cs typeface="Calibri"/>
              </a:rPr>
              <a:t>Information, </a:t>
            </a:r>
            <a:r>
              <a:rPr kumimoji="0" sz="2400" b="1" i="0" u="none" strike="noStrike" kern="1200" cap="none" spc="-15" normalizeH="0" baseline="0" noProof="0" dirty="0">
                <a:ln>
                  <a:noFill/>
                </a:ln>
                <a:solidFill>
                  <a:srgbClr val="C0504D"/>
                </a:solidFill>
                <a:effectLst/>
                <a:uLnTx/>
                <a:uFillTx/>
                <a:latin typeface="Calibri"/>
                <a:ea typeface="+mn-ea"/>
                <a:cs typeface="Calibri"/>
              </a:rPr>
              <a:t>Psycho- </a:t>
            </a:r>
            <a:r>
              <a:rPr kumimoji="0" sz="2400" b="1" i="0" u="none" strike="noStrike" kern="1200" cap="none" spc="-530" normalizeH="0" baseline="0" noProof="0" dirty="0">
                <a:ln>
                  <a:noFill/>
                </a:ln>
                <a:solidFill>
                  <a:srgbClr val="C0504D"/>
                </a:solidFill>
                <a:effectLst/>
                <a:uLnTx/>
                <a:uFillTx/>
                <a:latin typeface="Calibri"/>
                <a:ea typeface="+mn-ea"/>
                <a:cs typeface="Calibri"/>
              </a:rPr>
              <a:t> </a:t>
            </a:r>
            <a:r>
              <a:rPr kumimoji="0" sz="2400" b="1" i="0" u="none" strike="noStrike" kern="1200" cap="none" spc="-5" normalizeH="0" baseline="0" noProof="0" dirty="0">
                <a:ln>
                  <a:noFill/>
                </a:ln>
                <a:solidFill>
                  <a:srgbClr val="C0504D"/>
                </a:solidFill>
                <a:effectLst/>
                <a:uLnTx/>
                <a:uFillTx/>
                <a:latin typeface="Calibri"/>
                <a:ea typeface="+mn-ea"/>
                <a:cs typeface="Calibri"/>
              </a:rPr>
              <a:t>oncologie,</a:t>
            </a:r>
            <a:r>
              <a:rPr kumimoji="0" sz="2400" b="1" i="0" u="none" strike="noStrike" kern="1200" cap="none" spc="-35" normalizeH="0" baseline="0" noProof="0" dirty="0">
                <a:ln>
                  <a:noFill/>
                </a:ln>
                <a:solidFill>
                  <a:srgbClr val="C0504D"/>
                </a:solidFill>
                <a:effectLst/>
                <a:uLnTx/>
                <a:uFillTx/>
                <a:latin typeface="Calibri"/>
                <a:ea typeface="+mn-ea"/>
                <a:cs typeface="Calibri"/>
              </a:rPr>
              <a:t> </a:t>
            </a:r>
            <a:r>
              <a:rPr kumimoji="0" sz="2400" b="1" i="0" u="none" strike="noStrike" kern="1200" cap="none" spc="-5" normalizeH="0" baseline="0" noProof="0" dirty="0">
                <a:ln>
                  <a:noFill/>
                </a:ln>
                <a:solidFill>
                  <a:srgbClr val="C0504D"/>
                </a:solidFill>
                <a:effectLst/>
                <a:uLnTx/>
                <a:uFillTx/>
                <a:latin typeface="Calibri"/>
                <a:ea typeface="+mn-ea"/>
                <a:cs typeface="Calibri"/>
              </a:rPr>
              <a:t>Prise</a:t>
            </a:r>
            <a:r>
              <a:rPr kumimoji="0" sz="2400" b="1" i="0" u="none" strike="noStrike" kern="1200" cap="none" spc="0" normalizeH="0" baseline="0" noProof="0" dirty="0">
                <a:ln>
                  <a:noFill/>
                </a:ln>
                <a:solidFill>
                  <a:srgbClr val="C0504D"/>
                </a:solidFill>
                <a:effectLst/>
                <a:uLnTx/>
                <a:uFillTx/>
                <a:latin typeface="Calibri"/>
                <a:ea typeface="+mn-ea"/>
                <a:cs typeface="Calibri"/>
              </a:rPr>
              <a:t> en</a:t>
            </a:r>
            <a:r>
              <a:rPr kumimoji="0" sz="2400" b="1" i="0" u="none" strike="noStrike" kern="1200" cap="none" spc="-10" normalizeH="0" baseline="0" noProof="0" dirty="0">
                <a:ln>
                  <a:noFill/>
                </a:ln>
                <a:solidFill>
                  <a:srgbClr val="C0504D"/>
                </a:solidFill>
                <a:effectLst/>
                <a:uLnTx/>
                <a:uFillTx/>
                <a:latin typeface="Calibri"/>
                <a:ea typeface="+mn-ea"/>
                <a:cs typeface="Calibri"/>
              </a:rPr>
              <a:t> </a:t>
            </a:r>
            <a:r>
              <a:rPr kumimoji="0" sz="2400" b="1" i="0" u="none" strike="noStrike" kern="1200" cap="none" spc="-15" normalizeH="0" baseline="0" noProof="0" dirty="0">
                <a:ln>
                  <a:noFill/>
                </a:ln>
                <a:solidFill>
                  <a:srgbClr val="C0504D"/>
                </a:solidFill>
                <a:effectLst/>
                <a:uLnTx/>
                <a:uFillTx/>
                <a:latin typeface="Calibri"/>
                <a:ea typeface="+mn-ea"/>
                <a:cs typeface="Calibri"/>
              </a:rPr>
              <a:t>charge </a:t>
            </a:r>
            <a:r>
              <a:rPr kumimoji="0" sz="2400" b="1" i="0" u="none" strike="noStrike" kern="1200" cap="none" spc="0" normalizeH="0" baseline="0" noProof="0" dirty="0">
                <a:ln>
                  <a:noFill/>
                </a:ln>
                <a:solidFill>
                  <a:srgbClr val="C0504D"/>
                </a:solidFill>
                <a:effectLst/>
                <a:uLnTx/>
                <a:uFillTx/>
                <a:latin typeface="Calibri"/>
                <a:ea typeface="+mn-ea"/>
                <a:cs typeface="Calibri"/>
              </a:rPr>
              <a:t>sociale,</a:t>
            </a:r>
            <a:r>
              <a:rPr kumimoji="0" sz="2400" b="1" i="0" u="none" strike="noStrike" kern="1200" cap="none" spc="-15" normalizeH="0" baseline="0" noProof="0" dirty="0">
                <a:ln>
                  <a:noFill/>
                </a:ln>
                <a:solidFill>
                  <a:srgbClr val="C0504D"/>
                </a:solidFill>
                <a:effectLst/>
                <a:uLnTx/>
                <a:uFillTx/>
                <a:latin typeface="Calibri"/>
                <a:ea typeface="+mn-ea"/>
                <a:cs typeface="Calibri"/>
              </a:rPr>
              <a:t> </a:t>
            </a:r>
            <a:r>
              <a:rPr kumimoji="0" sz="2400" b="1" i="0" u="none" strike="noStrike" kern="1200" cap="none" spc="0" normalizeH="0" baseline="0" noProof="0" dirty="0">
                <a:ln>
                  <a:noFill/>
                </a:ln>
                <a:solidFill>
                  <a:srgbClr val="C0504D"/>
                </a:solidFill>
                <a:effectLst/>
                <a:uLnTx/>
                <a:uFillTx/>
                <a:latin typeface="Calibri"/>
                <a:ea typeface="+mn-ea"/>
                <a:cs typeface="Calibri"/>
              </a:rPr>
              <a:t>Soins</a:t>
            </a:r>
            <a:r>
              <a:rPr kumimoji="0" sz="2400" b="1" i="0" u="none" strike="noStrike" kern="1200" cap="none" spc="-15" normalizeH="0" baseline="0" noProof="0" dirty="0">
                <a:ln>
                  <a:noFill/>
                </a:ln>
                <a:solidFill>
                  <a:srgbClr val="C0504D"/>
                </a:solidFill>
                <a:effectLst/>
                <a:uLnTx/>
                <a:uFillTx/>
                <a:latin typeface="Calibri"/>
                <a:ea typeface="+mn-ea"/>
                <a:cs typeface="Calibri"/>
              </a:rPr>
              <a:t> </a:t>
            </a:r>
            <a:r>
              <a:rPr kumimoji="0" sz="2400" b="1" i="0" u="none" strike="noStrike" kern="1200" cap="none" spc="-5" normalizeH="0" baseline="0" noProof="0" dirty="0">
                <a:ln>
                  <a:noFill/>
                </a:ln>
                <a:solidFill>
                  <a:srgbClr val="C0504D"/>
                </a:solidFill>
                <a:effectLst/>
                <a:uLnTx/>
                <a:uFillTx/>
                <a:latin typeface="Calibri"/>
                <a:ea typeface="+mn-ea"/>
                <a:cs typeface="Calibri"/>
              </a:rPr>
              <a:t>de</a:t>
            </a:r>
            <a:r>
              <a:rPr kumimoji="0" sz="2400" b="1" i="0" u="none" strike="noStrike" kern="1200" cap="none" spc="0" normalizeH="0" baseline="0" noProof="0" dirty="0">
                <a:ln>
                  <a:noFill/>
                </a:ln>
                <a:solidFill>
                  <a:srgbClr val="C0504D"/>
                </a:solidFill>
                <a:effectLst/>
                <a:uLnTx/>
                <a:uFillTx/>
                <a:latin typeface="Calibri"/>
                <a:ea typeface="+mn-ea"/>
                <a:cs typeface="Calibri"/>
              </a:rPr>
              <a:t> </a:t>
            </a:r>
            <a:r>
              <a:rPr kumimoji="0" sz="2400" b="1" i="0" u="none" strike="noStrike" kern="1200" cap="none" spc="-5" normalizeH="0" baseline="0" noProof="0" dirty="0">
                <a:ln>
                  <a:noFill/>
                </a:ln>
                <a:solidFill>
                  <a:srgbClr val="C0504D"/>
                </a:solidFill>
                <a:effectLst/>
                <a:uLnTx/>
                <a:uFillTx/>
                <a:latin typeface="Calibri"/>
                <a:ea typeface="+mn-ea"/>
                <a:cs typeface="Calibri"/>
              </a:rPr>
              <a:t>support…</a:t>
            </a:r>
            <a:r>
              <a:rPr kumimoji="0" sz="2400" b="0" i="0" u="none" strike="noStrike" kern="1200" cap="none" spc="-5" normalizeH="0" baseline="0" noProof="0" dirty="0">
                <a:ln>
                  <a:noFill/>
                </a:ln>
                <a:solidFill>
                  <a:prstClr val="black"/>
                </a:solidFill>
                <a:effectLst/>
                <a:uLnTx/>
                <a:uFillTx/>
                <a:latin typeface="Calibri"/>
                <a:ea typeface="+mn-ea"/>
                <a:cs typeface="Calibri"/>
              </a:rPr>
              <a:t>)</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830"/>
              </a:spcBef>
              <a:spcAft>
                <a:spcPts val="0"/>
              </a:spcAft>
              <a:buClrTx/>
              <a:buSzTx/>
              <a:buFontTx/>
              <a:buAutoNum type="arabicPeriod"/>
              <a:tabLst>
                <a:tab pos="621665" algn="l"/>
                <a:tab pos="622300" algn="l"/>
              </a:tabLst>
              <a:defRPr/>
            </a:pPr>
            <a:r>
              <a:rPr kumimoji="0" sz="2400" b="0" i="0" u="none" strike="noStrike" kern="1200" cap="none" spc="-10" normalizeH="0" baseline="0" noProof="0" dirty="0">
                <a:ln>
                  <a:noFill/>
                </a:ln>
                <a:solidFill>
                  <a:prstClr val="black"/>
                </a:solidFill>
                <a:effectLst/>
                <a:uLnTx/>
                <a:uFillTx/>
                <a:latin typeface="Calibri"/>
                <a:ea typeface="+mn-ea"/>
                <a:cs typeface="Calibri"/>
              </a:rPr>
              <a:t>Recherche</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clinique </a:t>
            </a:r>
            <a:r>
              <a:rPr kumimoji="0" sz="2400" b="0" i="0" u="none" strike="noStrike" kern="1200" cap="none" spc="-10" normalizeH="0" baseline="0" noProof="0" dirty="0">
                <a:ln>
                  <a:noFill/>
                </a:ln>
                <a:solidFill>
                  <a:prstClr val="black"/>
                </a:solidFill>
                <a:effectLst/>
                <a:uLnTx/>
                <a:uFillTx/>
                <a:latin typeface="Calibri"/>
                <a:ea typeface="+mn-ea"/>
                <a:cs typeface="Calibri"/>
              </a:rPr>
              <a:t>(</a:t>
            </a:r>
            <a:r>
              <a:rPr kumimoji="0" sz="2400" b="1" i="0" u="none" strike="noStrike" kern="1200" cap="none" spc="-10" normalizeH="0" baseline="0" noProof="0" dirty="0">
                <a:ln>
                  <a:noFill/>
                </a:ln>
                <a:solidFill>
                  <a:srgbClr val="C0504D"/>
                </a:solidFill>
                <a:effectLst/>
                <a:uLnTx/>
                <a:uFillTx/>
                <a:latin typeface="Calibri"/>
                <a:ea typeface="+mn-ea"/>
                <a:cs typeface="Calibri"/>
              </a:rPr>
              <a:t>Participation</a:t>
            </a:r>
            <a:r>
              <a:rPr kumimoji="0" sz="2400" b="1" i="0" u="none" strike="noStrike" kern="1200" cap="none" spc="-5" normalizeH="0" baseline="0" noProof="0" dirty="0">
                <a:ln>
                  <a:noFill/>
                </a:ln>
                <a:solidFill>
                  <a:srgbClr val="C0504D"/>
                </a:solidFill>
                <a:effectLst/>
                <a:uLnTx/>
                <a:uFillTx/>
                <a:latin typeface="Calibri"/>
                <a:ea typeface="+mn-ea"/>
                <a:cs typeface="Calibri"/>
              </a:rPr>
              <a:t> essais</a:t>
            </a:r>
            <a:r>
              <a:rPr kumimoji="0" sz="2400" b="0" i="0" u="none" strike="noStrike" kern="1200" cap="none" spc="-5" normalizeH="0" baseline="0" noProof="0" dirty="0">
                <a:ln>
                  <a:noFill/>
                </a:ln>
                <a:solidFill>
                  <a:prstClr val="black"/>
                </a:solidFill>
                <a:effectLst/>
                <a:uLnTx/>
                <a:uFillTx/>
                <a:latin typeface="Calibri"/>
                <a:ea typeface="+mn-ea"/>
                <a:cs typeface="Calibri"/>
              </a:rPr>
              <a:t>)</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pic>
        <p:nvPicPr>
          <p:cNvPr id="4" name="object 4"/>
          <p:cNvPicPr/>
          <p:nvPr/>
        </p:nvPicPr>
        <p:blipFill>
          <a:blip r:embed="rId2" cstate="print"/>
          <a:stretch>
            <a:fillRect/>
          </a:stretch>
        </p:blipFill>
        <p:spPr>
          <a:xfrm>
            <a:off x="8243316" y="152400"/>
            <a:ext cx="565403" cy="569975"/>
          </a:xfrm>
          <a:prstGeom prst="rect">
            <a:avLst/>
          </a:prstGeom>
        </p:spPr>
      </p:pic>
    </p:spTree>
    <p:extLst>
      <p:ext uri="{BB962C8B-B14F-4D97-AF65-F5344CB8AC3E}">
        <p14:creationId xmlns:p14="http://schemas.microsoft.com/office/powerpoint/2010/main" val="273838879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40969" y="303339"/>
            <a:ext cx="7059295" cy="1001394"/>
          </a:xfrm>
          <a:prstGeom prst="rect">
            <a:avLst/>
          </a:prstGeom>
        </p:spPr>
        <p:txBody>
          <a:bodyPr vert="horz" wrap="square" lIns="0" tIns="12700" rIns="0" bIns="0" rtlCol="0">
            <a:spAutoFit/>
          </a:bodyPr>
          <a:lstStyle/>
          <a:p>
            <a:pPr marL="977265" marR="5080" indent="-965200">
              <a:lnSpc>
                <a:spcPct val="100000"/>
              </a:lnSpc>
              <a:spcBef>
                <a:spcPts val="100"/>
              </a:spcBef>
            </a:pPr>
            <a:r>
              <a:rPr dirty="0"/>
              <a:t>6-</a:t>
            </a:r>
            <a:r>
              <a:rPr spc="-20" dirty="0"/>
              <a:t> </a:t>
            </a:r>
            <a:r>
              <a:rPr spc="-5" dirty="0"/>
              <a:t>Pour</a:t>
            </a:r>
            <a:r>
              <a:rPr dirty="0"/>
              <a:t> (bien)</a:t>
            </a:r>
            <a:r>
              <a:rPr spc="-30" dirty="0"/>
              <a:t> </a:t>
            </a:r>
            <a:r>
              <a:rPr spc="-5" dirty="0"/>
              <a:t>traiter</a:t>
            </a:r>
            <a:r>
              <a:rPr spc="-35" dirty="0"/>
              <a:t> </a:t>
            </a:r>
            <a:r>
              <a:rPr dirty="0"/>
              <a:t>une</a:t>
            </a:r>
            <a:r>
              <a:rPr spc="-10" dirty="0"/>
              <a:t> </a:t>
            </a:r>
            <a:r>
              <a:rPr spc="-5" dirty="0"/>
              <a:t>maladie, </a:t>
            </a:r>
            <a:r>
              <a:rPr spc="-919" dirty="0"/>
              <a:t> </a:t>
            </a:r>
            <a:r>
              <a:rPr dirty="0"/>
              <a:t>il</a:t>
            </a:r>
            <a:r>
              <a:rPr spc="-15" dirty="0"/>
              <a:t> </a:t>
            </a:r>
            <a:r>
              <a:rPr dirty="0"/>
              <a:t>faut</a:t>
            </a:r>
            <a:r>
              <a:rPr spc="-30" dirty="0"/>
              <a:t> </a:t>
            </a:r>
            <a:r>
              <a:rPr dirty="0"/>
              <a:t>(bien)</a:t>
            </a:r>
            <a:r>
              <a:rPr spc="-35" dirty="0"/>
              <a:t> </a:t>
            </a:r>
            <a:r>
              <a:rPr dirty="0"/>
              <a:t>la</a:t>
            </a:r>
            <a:r>
              <a:rPr spc="-20" dirty="0"/>
              <a:t> </a:t>
            </a:r>
            <a:r>
              <a:rPr dirty="0"/>
              <a:t>connaître</a:t>
            </a:r>
          </a:p>
        </p:txBody>
      </p:sp>
      <p:sp>
        <p:nvSpPr>
          <p:cNvPr id="3" name="object 3"/>
          <p:cNvSpPr txBox="1"/>
          <p:nvPr/>
        </p:nvSpPr>
        <p:spPr>
          <a:xfrm>
            <a:off x="513715" y="1286383"/>
            <a:ext cx="8197850" cy="4671060"/>
          </a:xfrm>
          <a:prstGeom prst="rect">
            <a:avLst/>
          </a:prstGeom>
        </p:spPr>
        <p:txBody>
          <a:bodyPr vert="horz" wrap="square" lIns="0" tIns="52069" rIns="0" bIns="0" rtlCol="0">
            <a:spAutoFit/>
          </a:bodyPr>
          <a:lstStyle/>
          <a:p>
            <a:pPr marL="622300" marR="0" lvl="0" indent="-609600" algn="l" defTabSz="914400" rtl="0" eaLnBrk="1" fontAlgn="auto" latinLnBrk="0" hangingPunct="1">
              <a:lnSpc>
                <a:spcPct val="100000"/>
              </a:lnSpc>
              <a:spcBef>
                <a:spcPts val="409"/>
              </a:spcBef>
              <a:spcAft>
                <a:spcPts val="0"/>
              </a:spcAft>
              <a:buClrTx/>
              <a:buSzTx/>
              <a:buFontTx/>
              <a:buAutoNum type="arabicPeriod"/>
              <a:tabLst>
                <a:tab pos="621665" algn="l"/>
                <a:tab pos="622300" algn="l"/>
              </a:tabLst>
              <a:defRPr/>
            </a:pPr>
            <a:r>
              <a:rPr kumimoji="0" sz="2400" b="1" i="0" u="none" strike="noStrike" kern="1200" cap="none" spc="0" normalizeH="0" baseline="0" noProof="0" dirty="0">
                <a:ln>
                  <a:noFill/>
                </a:ln>
                <a:solidFill>
                  <a:prstClr val="black"/>
                </a:solidFill>
                <a:effectLst/>
                <a:uLnTx/>
                <a:uFillTx/>
                <a:latin typeface="Calibri"/>
                <a:ea typeface="+mn-ea"/>
                <a:cs typeface="Calibri"/>
              </a:rPr>
              <a:t>Les</a:t>
            </a:r>
            <a:r>
              <a:rPr kumimoji="0" sz="2400" b="1" i="0" u="none" strike="noStrike" kern="1200" cap="none" spc="-25" normalizeH="0" baseline="0" noProof="0" dirty="0">
                <a:ln>
                  <a:noFill/>
                </a:ln>
                <a:solidFill>
                  <a:prstClr val="black"/>
                </a:solidFill>
                <a:effectLst/>
                <a:uLnTx/>
                <a:uFillTx/>
                <a:latin typeface="Calibri"/>
                <a:ea typeface="+mn-ea"/>
                <a:cs typeface="Calibri"/>
              </a:rPr>
              <a:t> </a:t>
            </a:r>
            <a:r>
              <a:rPr kumimoji="0" sz="2400" b="1" i="0" u="none" strike="noStrike" kern="1200" cap="none" spc="-10" normalizeH="0" baseline="0" noProof="0" dirty="0">
                <a:ln>
                  <a:noFill/>
                </a:ln>
                <a:solidFill>
                  <a:prstClr val="black"/>
                </a:solidFill>
                <a:effectLst/>
                <a:uLnTx/>
                <a:uFillTx/>
                <a:latin typeface="Calibri"/>
                <a:ea typeface="+mn-ea"/>
                <a:cs typeface="Calibri"/>
              </a:rPr>
              <a:t>symptômes,</a:t>
            </a:r>
            <a:r>
              <a:rPr kumimoji="0" sz="2400" b="1" i="0" u="none" strike="noStrike" kern="1200" cap="none" spc="-5" normalizeH="0" baseline="0" noProof="0" dirty="0">
                <a:ln>
                  <a:noFill/>
                </a:ln>
                <a:solidFill>
                  <a:prstClr val="black"/>
                </a:solidFill>
                <a:effectLst/>
                <a:uLnTx/>
                <a:uFillTx/>
                <a:latin typeface="Calibri"/>
                <a:ea typeface="+mn-ea"/>
                <a:cs typeface="Calibri"/>
              </a:rPr>
              <a:t> le diagnostic</a:t>
            </a:r>
            <a:r>
              <a:rPr kumimoji="0" sz="2400" b="1" i="0" u="none" strike="noStrike" kern="1200" cap="none" spc="-20" normalizeH="0" baseline="0" noProof="0" dirty="0">
                <a:ln>
                  <a:noFill/>
                </a:ln>
                <a:solidFill>
                  <a:prstClr val="black"/>
                </a:solidFill>
                <a:effectLst/>
                <a:uLnTx/>
                <a:uFillTx/>
                <a:latin typeface="Calibri"/>
                <a:ea typeface="+mn-ea"/>
                <a:cs typeface="Calibri"/>
              </a:rPr>
              <a:t> </a:t>
            </a:r>
            <a:r>
              <a:rPr kumimoji="0" sz="2400" b="1" i="0" u="none" strike="noStrike" kern="1200" cap="none" spc="-5" normalizeH="0" baseline="0" noProof="0" dirty="0">
                <a:ln>
                  <a:noFill/>
                </a:ln>
                <a:solidFill>
                  <a:prstClr val="black"/>
                </a:solidFill>
                <a:effectLst/>
                <a:uLnTx/>
                <a:uFillTx/>
                <a:latin typeface="Calibri"/>
                <a:ea typeface="+mn-ea"/>
                <a:cs typeface="Calibri"/>
              </a:rPr>
              <a:t>positif</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310"/>
              </a:spcBef>
              <a:spcAft>
                <a:spcPts val="0"/>
              </a:spcAft>
              <a:buClrTx/>
              <a:buSzTx/>
              <a:buFontTx/>
              <a:buAutoNum type="arabicPeriod"/>
              <a:tabLst>
                <a:tab pos="621665" algn="l"/>
                <a:tab pos="622300" algn="l"/>
              </a:tabLst>
              <a:defRPr/>
            </a:pPr>
            <a:r>
              <a:rPr kumimoji="0" sz="2400" b="1" i="0" u="none" strike="noStrike" kern="1200" cap="none" spc="0" normalizeH="0" baseline="0" noProof="0" dirty="0">
                <a:ln>
                  <a:noFill/>
                </a:ln>
                <a:solidFill>
                  <a:prstClr val="black"/>
                </a:solidFill>
                <a:effectLst/>
                <a:uLnTx/>
                <a:uFillTx/>
                <a:latin typeface="Calibri"/>
                <a:ea typeface="+mn-ea"/>
                <a:cs typeface="Calibri"/>
              </a:rPr>
              <a:t>Le</a:t>
            </a:r>
            <a:r>
              <a:rPr kumimoji="0" sz="2400" b="1" i="0" u="none" strike="noStrike" kern="1200" cap="none" spc="-30" normalizeH="0" baseline="0" noProof="0" dirty="0">
                <a:ln>
                  <a:noFill/>
                </a:ln>
                <a:solidFill>
                  <a:prstClr val="black"/>
                </a:solidFill>
                <a:effectLst/>
                <a:uLnTx/>
                <a:uFillTx/>
                <a:latin typeface="Calibri"/>
                <a:ea typeface="+mn-ea"/>
                <a:cs typeface="Calibri"/>
              </a:rPr>
              <a:t> </a:t>
            </a:r>
            <a:r>
              <a:rPr kumimoji="0" sz="2400" b="1" i="0" u="none" strike="noStrike" kern="1200" cap="none" spc="-5" normalizeH="0" baseline="0" noProof="0" dirty="0">
                <a:ln>
                  <a:noFill/>
                </a:ln>
                <a:solidFill>
                  <a:prstClr val="black"/>
                </a:solidFill>
                <a:effectLst/>
                <a:uLnTx/>
                <a:uFillTx/>
                <a:latin typeface="Calibri"/>
                <a:ea typeface="+mn-ea"/>
                <a:cs typeface="Calibri"/>
              </a:rPr>
              <a:t>diagnostic</a:t>
            </a:r>
            <a:r>
              <a:rPr kumimoji="0" sz="2400" b="1" i="0" u="none" strike="noStrike" kern="1200" cap="none" spc="-20" normalizeH="0" baseline="0" noProof="0" dirty="0">
                <a:ln>
                  <a:noFill/>
                </a:ln>
                <a:solidFill>
                  <a:prstClr val="black"/>
                </a:solidFill>
                <a:effectLst/>
                <a:uLnTx/>
                <a:uFillTx/>
                <a:latin typeface="Calibri"/>
                <a:ea typeface="+mn-ea"/>
                <a:cs typeface="Calibri"/>
              </a:rPr>
              <a:t> </a:t>
            </a:r>
            <a:r>
              <a:rPr kumimoji="0" sz="2400" b="1" i="0" u="none" strike="noStrike" kern="1200" cap="none" spc="-5" normalizeH="0" baseline="0" noProof="0" dirty="0">
                <a:ln>
                  <a:noFill/>
                </a:ln>
                <a:solidFill>
                  <a:prstClr val="black"/>
                </a:solidFill>
                <a:effectLst/>
                <a:uLnTx/>
                <a:uFillTx/>
                <a:latin typeface="Calibri"/>
                <a:ea typeface="+mn-ea"/>
                <a:cs typeface="Calibri"/>
              </a:rPr>
              <a:t>anatomopathologique</a:t>
            </a:r>
            <a:r>
              <a:rPr kumimoji="0" sz="2400" b="1" i="0" u="none" strike="noStrike" kern="1200" cap="none" spc="-35" normalizeH="0" baseline="0" noProof="0" dirty="0">
                <a:ln>
                  <a:noFill/>
                </a:ln>
                <a:solidFill>
                  <a:prstClr val="black"/>
                </a:solidFill>
                <a:effectLst/>
                <a:uLnTx/>
                <a:uFillTx/>
                <a:latin typeface="Calibri"/>
                <a:ea typeface="+mn-ea"/>
                <a:cs typeface="Calibri"/>
              </a:rPr>
              <a:t> </a:t>
            </a:r>
            <a:r>
              <a:rPr kumimoji="0" sz="2400" b="1" i="0" u="none" strike="noStrike" kern="1200" cap="none" spc="15" normalizeH="0" baseline="0" noProof="0" dirty="0">
                <a:ln>
                  <a:noFill/>
                </a:ln>
                <a:solidFill>
                  <a:prstClr val="black"/>
                </a:solidFill>
                <a:effectLst/>
                <a:uLnTx/>
                <a:uFillTx/>
                <a:latin typeface="Calibri"/>
                <a:ea typeface="+mn-ea"/>
                <a:cs typeface="Calibri"/>
              </a:rPr>
              <a:t>+++</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315"/>
              </a:spcBef>
              <a:spcAft>
                <a:spcPts val="0"/>
              </a:spcAft>
              <a:buClrTx/>
              <a:buSzTx/>
              <a:buFontTx/>
              <a:buAutoNum type="arabicPeriod"/>
              <a:tabLst>
                <a:tab pos="621665" algn="l"/>
                <a:tab pos="622300" algn="l"/>
              </a:tabLst>
              <a:defRPr/>
            </a:pPr>
            <a:r>
              <a:rPr kumimoji="0" sz="2400" b="0" i="0" u="none" strike="noStrike" kern="1200" cap="none" spc="-15" normalizeH="0" baseline="0" noProof="0" dirty="0">
                <a:ln>
                  <a:noFill/>
                </a:ln>
                <a:solidFill>
                  <a:prstClr val="black"/>
                </a:solidFill>
                <a:effectLst/>
                <a:uLnTx/>
                <a:uFillTx/>
                <a:latin typeface="Calibri"/>
                <a:ea typeface="+mn-ea"/>
                <a:cs typeface="Calibri"/>
              </a:rPr>
              <a:t>Histoire</a:t>
            </a:r>
            <a:r>
              <a:rPr kumimoji="0" sz="2400" b="0" i="0" u="none" strike="noStrike" kern="1200" cap="none" spc="-10" normalizeH="0" baseline="0" noProof="0" dirty="0">
                <a:ln>
                  <a:noFill/>
                </a:ln>
                <a:solidFill>
                  <a:prstClr val="black"/>
                </a:solidFill>
                <a:effectLst/>
                <a:uLnTx/>
                <a:uFillTx/>
                <a:latin typeface="Calibri"/>
                <a:ea typeface="+mn-ea"/>
                <a:cs typeface="Calibri"/>
              </a:rPr>
              <a:t> naturelle</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(sein,</a:t>
            </a:r>
            <a:r>
              <a:rPr kumimoji="0" sz="2000" b="0" i="0" u="none" strike="noStrike" kern="1200" cap="none" spc="1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colon,</a:t>
            </a:r>
            <a:r>
              <a:rPr kumimoji="0" sz="2000" b="0" i="0" u="none" strike="noStrike" kern="1200" cap="none" spc="-2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mélanome…)</a:t>
            </a:r>
            <a:endParaRPr kumimoji="0" sz="2000" b="0" i="0" u="none" strike="noStrike" kern="1200" cap="none" spc="0" normalizeH="0" baseline="0" noProof="0" dirty="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310"/>
              </a:spcBef>
              <a:spcAft>
                <a:spcPts val="0"/>
              </a:spcAft>
              <a:buClrTx/>
              <a:buSzTx/>
              <a:buFontTx/>
              <a:buAutoNum type="arabicPeriod"/>
              <a:tabLst>
                <a:tab pos="621665" algn="l"/>
                <a:tab pos="622300" algn="l"/>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Les </a:t>
            </a:r>
            <a:r>
              <a:rPr kumimoji="0" sz="2400" b="0" i="0" u="none" strike="noStrike" kern="1200" cap="none" spc="-15" normalizeH="0" baseline="0" noProof="0" dirty="0">
                <a:ln>
                  <a:noFill/>
                </a:ln>
                <a:solidFill>
                  <a:prstClr val="black"/>
                </a:solidFill>
                <a:effectLst/>
                <a:uLnTx/>
                <a:uFillTx/>
                <a:latin typeface="Calibri"/>
                <a:ea typeface="+mn-ea"/>
                <a:cs typeface="Calibri"/>
              </a:rPr>
              <a:t>examens</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nécessaires</a:t>
            </a:r>
            <a:r>
              <a:rPr kumimoji="0" sz="2400" b="0" i="0" u="none" strike="noStrike" kern="1200" cap="none" spc="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et</a:t>
            </a:r>
            <a:r>
              <a:rPr kumimoji="0" sz="2400" b="0" i="0" u="none" strike="noStrike" kern="1200" cap="none" spc="-10" normalizeH="0" baseline="0" noProof="0" dirty="0">
                <a:ln>
                  <a:noFill/>
                </a:ln>
                <a:solidFill>
                  <a:prstClr val="black"/>
                </a:solidFill>
                <a:effectLst/>
                <a:uLnTx/>
                <a:uFillTx/>
                <a:latin typeface="Calibri"/>
                <a:ea typeface="+mn-ea"/>
                <a:cs typeface="Calibri"/>
              </a:rPr>
              <a:t> suffisants</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(bilan</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25" normalizeH="0" baseline="0" noProof="0" dirty="0">
                <a:ln>
                  <a:noFill/>
                </a:ln>
                <a:solidFill>
                  <a:prstClr val="black"/>
                </a:solidFill>
                <a:effectLst/>
                <a:uLnTx/>
                <a:uFillTx/>
                <a:latin typeface="Calibri"/>
                <a:ea typeface="+mn-ea"/>
                <a:cs typeface="Calibri"/>
              </a:rPr>
              <a:t>d’extension)</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1347470" marR="0" lvl="1" indent="-534035" algn="l" defTabSz="914400" rtl="0" eaLnBrk="1" fontAlgn="auto" latinLnBrk="0" hangingPunct="1">
              <a:lnSpc>
                <a:spcPct val="100000"/>
              </a:lnSpc>
              <a:spcBef>
                <a:spcPts val="390"/>
              </a:spcBef>
              <a:spcAft>
                <a:spcPts val="0"/>
              </a:spcAft>
              <a:buClrTx/>
              <a:buSzTx/>
              <a:buFontTx/>
              <a:buChar char="–"/>
              <a:tabLst>
                <a:tab pos="1347470" algn="l"/>
                <a:tab pos="1348105" algn="l"/>
              </a:tabLst>
              <a:defRPr/>
            </a:pPr>
            <a:r>
              <a:rPr kumimoji="0" sz="2000" b="0" i="0" u="none" strike="noStrike" kern="1200" cap="none" spc="0" normalizeH="0" baseline="0" noProof="0" dirty="0">
                <a:ln>
                  <a:noFill/>
                </a:ln>
                <a:solidFill>
                  <a:prstClr val="black"/>
                </a:solidFill>
                <a:effectLst/>
                <a:uLnTx/>
                <a:uFillTx/>
                <a:latin typeface="Calibri"/>
                <a:ea typeface="+mn-ea"/>
                <a:cs typeface="Calibri"/>
              </a:rPr>
              <a:t>Ex.</a:t>
            </a:r>
            <a:r>
              <a:rPr kumimoji="0" sz="2000" b="0" i="0" u="none" strike="noStrike" kern="1200" cap="none" spc="-2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cancer </a:t>
            </a:r>
            <a:r>
              <a:rPr kumimoji="0" sz="2000" b="0" i="0" u="none" strike="noStrike" kern="1200" cap="none" spc="0" normalizeH="0" baseline="0" noProof="0" dirty="0">
                <a:ln>
                  <a:noFill/>
                </a:ln>
                <a:solidFill>
                  <a:prstClr val="black"/>
                </a:solidFill>
                <a:effectLst/>
                <a:uLnTx/>
                <a:uFillTx/>
                <a:latin typeface="Calibri"/>
                <a:ea typeface="+mn-ea"/>
                <a:cs typeface="Calibri"/>
              </a:rPr>
              <a:t>du </a:t>
            </a:r>
            <a:r>
              <a:rPr kumimoji="0" sz="2000" b="0" i="0" u="none" strike="noStrike" kern="1200" cap="none" spc="-5" normalizeH="0" baseline="0" noProof="0" dirty="0">
                <a:ln>
                  <a:noFill/>
                </a:ln>
                <a:solidFill>
                  <a:prstClr val="black"/>
                </a:solidFill>
                <a:effectLst/>
                <a:uLnTx/>
                <a:uFillTx/>
                <a:latin typeface="Calibri"/>
                <a:ea typeface="+mn-ea"/>
                <a:cs typeface="Calibri"/>
              </a:rPr>
              <a:t>sein,</a:t>
            </a:r>
            <a:r>
              <a:rPr kumimoji="0" sz="2000" b="0" i="0" u="none" strike="noStrike" kern="1200" cap="none" spc="1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cancer </a:t>
            </a:r>
            <a:r>
              <a:rPr kumimoji="0" sz="2000" b="0" i="0" u="none" strike="noStrike" kern="1200" cap="none" spc="0" normalizeH="0" baseline="0" noProof="0" dirty="0">
                <a:ln>
                  <a:noFill/>
                </a:ln>
                <a:solidFill>
                  <a:prstClr val="black"/>
                </a:solidFill>
                <a:effectLst/>
                <a:uLnTx/>
                <a:uFillTx/>
                <a:latin typeface="Calibri"/>
                <a:ea typeface="+mn-ea"/>
                <a:cs typeface="Calibri"/>
              </a:rPr>
              <a:t>du</a:t>
            </a:r>
            <a:r>
              <a:rPr kumimoji="0" sz="2000" b="0" i="0" u="none" strike="noStrike" kern="1200" cap="none" spc="-5" normalizeH="0" baseline="0" noProof="0" dirty="0">
                <a:ln>
                  <a:noFill/>
                </a:ln>
                <a:solidFill>
                  <a:prstClr val="black"/>
                </a:solidFill>
                <a:effectLst/>
                <a:uLnTx/>
                <a:uFillTx/>
                <a:latin typeface="Calibri"/>
                <a:ea typeface="+mn-ea"/>
                <a:cs typeface="Calibri"/>
              </a:rPr>
              <a:t> colon,</a:t>
            </a:r>
            <a:r>
              <a:rPr kumimoji="0" sz="2000" b="0" i="0" u="none" strike="noStrike" kern="1200" cap="none" spc="-2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cancer</a:t>
            </a:r>
            <a:r>
              <a:rPr kumimoji="0" sz="2000" b="0" i="0" u="none" strike="noStrike" kern="1200" cap="none" spc="5"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du</a:t>
            </a:r>
            <a:r>
              <a:rPr kumimoji="0" sz="2000" b="0" i="0" u="none" strike="noStrike" kern="1200" cap="none" spc="-1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poumon</a:t>
            </a:r>
            <a:endParaRPr kumimoji="0" sz="2000" b="0" i="0" u="none" strike="noStrike" kern="1200" cap="none" spc="0" normalizeH="0" baseline="0" noProof="0" dirty="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284"/>
              </a:spcBef>
              <a:spcAft>
                <a:spcPts val="0"/>
              </a:spcAft>
              <a:buClrTx/>
              <a:buSzTx/>
              <a:buFontTx/>
              <a:buAutoNum type="arabicPeriod"/>
              <a:tabLst>
                <a:tab pos="621665" algn="l"/>
                <a:tab pos="622300" algn="l"/>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La</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définition</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des</a:t>
            </a:r>
            <a:r>
              <a:rPr kumimoji="0" sz="2400" b="0" i="0" u="none" strike="noStrike" kern="1200" cap="none" spc="-30"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stades</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1347470" marR="0" lvl="1" indent="-534035" algn="l" defTabSz="914400" rtl="0" eaLnBrk="1" fontAlgn="auto" latinLnBrk="0" hangingPunct="1">
              <a:lnSpc>
                <a:spcPct val="100000"/>
              </a:lnSpc>
              <a:spcBef>
                <a:spcPts val="385"/>
              </a:spcBef>
              <a:spcAft>
                <a:spcPts val="0"/>
              </a:spcAft>
              <a:buClrTx/>
              <a:buSzTx/>
              <a:buFontTx/>
              <a:buChar char="–"/>
              <a:tabLst>
                <a:tab pos="1347470" algn="l"/>
                <a:tab pos="1348105" algn="l"/>
              </a:tabLst>
              <a:defRPr/>
            </a:pPr>
            <a:r>
              <a:rPr kumimoji="0" sz="2000" b="0" i="0" u="none" strike="noStrike" kern="1200" cap="none" spc="0" normalizeH="0" baseline="0" noProof="0" dirty="0">
                <a:ln>
                  <a:noFill/>
                </a:ln>
                <a:solidFill>
                  <a:prstClr val="black"/>
                </a:solidFill>
                <a:effectLst/>
                <a:uLnTx/>
                <a:uFillTx/>
                <a:latin typeface="Calibri"/>
                <a:ea typeface="+mn-ea"/>
                <a:cs typeface="Calibri"/>
              </a:rPr>
              <a:t>TNM</a:t>
            </a:r>
          </a:p>
          <a:p>
            <a:pPr marL="1347470" marR="0" lvl="1" indent="-534035" algn="l" defTabSz="914400" rtl="0" eaLnBrk="1" fontAlgn="auto" latinLnBrk="0" hangingPunct="1">
              <a:lnSpc>
                <a:spcPct val="100000"/>
              </a:lnSpc>
              <a:spcBef>
                <a:spcPts val="360"/>
              </a:spcBef>
              <a:spcAft>
                <a:spcPts val="0"/>
              </a:spcAft>
              <a:buClrTx/>
              <a:buSzTx/>
              <a:buFontTx/>
              <a:buChar char="–"/>
              <a:tabLst>
                <a:tab pos="1347470" algn="l"/>
                <a:tab pos="1348105" algn="l"/>
              </a:tabLst>
              <a:defRPr/>
            </a:pPr>
            <a:r>
              <a:rPr kumimoji="0" sz="2000" b="0" i="0" u="none" strike="noStrike" kern="1200" cap="none" spc="-5" normalizeH="0" baseline="0" noProof="0" dirty="0">
                <a:ln>
                  <a:noFill/>
                </a:ln>
                <a:solidFill>
                  <a:prstClr val="black"/>
                </a:solidFill>
                <a:effectLst/>
                <a:uLnTx/>
                <a:uFillTx/>
                <a:latin typeface="Calibri"/>
                <a:ea typeface="+mn-ea"/>
                <a:cs typeface="Calibri"/>
              </a:rPr>
              <a:t>Classifications</a:t>
            </a:r>
            <a:r>
              <a:rPr kumimoji="0" sz="2000" b="0" i="0" u="none" strike="noStrike" kern="1200" cap="none" spc="2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particulières</a:t>
            </a:r>
            <a:r>
              <a:rPr kumimoji="0" sz="2000" b="0" i="0" u="none" strike="noStrike" kern="1200" cap="none" spc="5"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(FIGO)</a:t>
            </a:r>
          </a:p>
          <a:p>
            <a:pPr marL="622300" marR="0" lvl="0" indent="-609600" algn="l" defTabSz="914400" rtl="0" eaLnBrk="1" fontAlgn="auto" latinLnBrk="0" hangingPunct="1">
              <a:lnSpc>
                <a:spcPct val="100000"/>
              </a:lnSpc>
              <a:spcBef>
                <a:spcPts val="285"/>
              </a:spcBef>
              <a:spcAft>
                <a:spcPts val="0"/>
              </a:spcAft>
              <a:buClrTx/>
              <a:buSzTx/>
              <a:buFontTx/>
              <a:buAutoNum type="arabicPeriod"/>
              <a:tabLst>
                <a:tab pos="621665" algn="l"/>
                <a:tab pos="622300" algn="l"/>
              </a:tabLst>
              <a:defRPr/>
            </a:pPr>
            <a:r>
              <a:rPr kumimoji="0" sz="2400" b="0" i="0" u="none" strike="noStrike" kern="1200" cap="none" spc="0" normalizeH="0" baseline="0" noProof="0" dirty="0">
                <a:ln>
                  <a:noFill/>
                </a:ln>
                <a:solidFill>
                  <a:prstClr val="black"/>
                </a:solidFill>
                <a:effectLst/>
                <a:uLnTx/>
                <a:uFillTx/>
                <a:latin typeface="Calibri"/>
                <a:ea typeface="+mn-ea"/>
                <a:cs typeface="Calibri"/>
              </a:rPr>
              <a:t>Quels</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sont</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les</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facteurs</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pronostiques</a:t>
            </a:r>
            <a:r>
              <a:rPr kumimoji="0" sz="2400" b="0" i="0" u="none" strike="noStrike" kern="1200" cap="none" spc="0"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(ex:</a:t>
            </a:r>
            <a:r>
              <a:rPr kumimoji="0" sz="2000" b="0" i="0" u="none" strike="noStrike" kern="1200" cap="none" spc="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sein,</a:t>
            </a:r>
            <a:r>
              <a:rPr kumimoji="0" sz="2000" b="0" i="0" u="none" strike="noStrike" kern="1200" cap="none" spc="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colon,</a:t>
            </a:r>
            <a:r>
              <a:rPr kumimoji="0" sz="2000" b="0" i="0" u="none" strike="noStrike" kern="1200" cap="none" spc="-2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mélanome…)</a:t>
            </a:r>
            <a:endParaRPr kumimoji="0" sz="2000" b="0" i="0" u="none" strike="noStrike" kern="1200" cap="none" spc="0" normalizeH="0" baseline="0" noProof="0" dirty="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310"/>
              </a:spcBef>
              <a:spcAft>
                <a:spcPts val="0"/>
              </a:spcAft>
              <a:buClrTx/>
              <a:buSzTx/>
              <a:buFontTx/>
              <a:buAutoNum type="arabicPeriod"/>
              <a:tabLst>
                <a:tab pos="621665" algn="l"/>
                <a:tab pos="622300" algn="l"/>
              </a:tabLst>
              <a:defRPr/>
            </a:pPr>
            <a:r>
              <a:rPr kumimoji="0" sz="2400" b="0" i="0" u="none" strike="noStrike" kern="1200" cap="none" spc="0" normalizeH="0" baseline="0" noProof="0" dirty="0">
                <a:ln>
                  <a:noFill/>
                </a:ln>
                <a:solidFill>
                  <a:srgbClr val="A7A8A7"/>
                </a:solidFill>
                <a:effectLst/>
                <a:uLnTx/>
                <a:uFillTx/>
                <a:latin typeface="Calibri"/>
                <a:ea typeface="+mn-ea"/>
                <a:cs typeface="Calibri"/>
              </a:rPr>
              <a:t>Quelles</a:t>
            </a:r>
            <a:r>
              <a:rPr kumimoji="0" sz="2400" b="0" i="0" u="none" strike="noStrike" kern="1200" cap="none" spc="-30" normalizeH="0" baseline="0" noProof="0" dirty="0">
                <a:ln>
                  <a:noFill/>
                </a:ln>
                <a:solidFill>
                  <a:srgbClr val="A7A8A7"/>
                </a:solidFill>
                <a:effectLst/>
                <a:uLnTx/>
                <a:uFillTx/>
                <a:latin typeface="Calibri"/>
                <a:ea typeface="+mn-ea"/>
                <a:cs typeface="Calibri"/>
              </a:rPr>
              <a:t> </a:t>
            </a:r>
            <a:r>
              <a:rPr kumimoji="0" sz="2400" b="0" i="0" u="none" strike="noStrike" kern="1200" cap="none" spc="-10" normalizeH="0" baseline="0" noProof="0" dirty="0">
                <a:ln>
                  <a:noFill/>
                </a:ln>
                <a:solidFill>
                  <a:srgbClr val="A7A8A7"/>
                </a:solidFill>
                <a:effectLst/>
                <a:uLnTx/>
                <a:uFillTx/>
                <a:latin typeface="Calibri"/>
                <a:ea typeface="+mn-ea"/>
                <a:cs typeface="Calibri"/>
              </a:rPr>
              <a:t>sont</a:t>
            </a:r>
            <a:r>
              <a:rPr kumimoji="0" sz="2400" b="0" i="0" u="none" strike="noStrike" kern="1200" cap="none" spc="-15" normalizeH="0" baseline="0" noProof="0" dirty="0">
                <a:ln>
                  <a:noFill/>
                </a:ln>
                <a:solidFill>
                  <a:srgbClr val="A7A8A7"/>
                </a:solidFill>
                <a:effectLst/>
                <a:uLnTx/>
                <a:uFillTx/>
                <a:latin typeface="Calibri"/>
                <a:ea typeface="+mn-ea"/>
                <a:cs typeface="Calibri"/>
              </a:rPr>
              <a:t> </a:t>
            </a:r>
            <a:r>
              <a:rPr kumimoji="0" sz="2400" b="0" i="0" u="none" strike="noStrike" kern="1200" cap="none" spc="0" normalizeH="0" baseline="0" noProof="0" dirty="0">
                <a:ln>
                  <a:noFill/>
                </a:ln>
                <a:solidFill>
                  <a:srgbClr val="A7A8A7"/>
                </a:solidFill>
                <a:effectLst/>
                <a:uLnTx/>
                <a:uFillTx/>
                <a:latin typeface="Calibri"/>
                <a:ea typeface="+mn-ea"/>
                <a:cs typeface="Calibri"/>
              </a:rPr>
              <a:t>les</a:t>
            </a:r>
            <a:r>
              <a:rPr kumimoji="0" sz="2400" b="0" i="0" u="none" strike="noStrike" kern="1200" cap="none" spc="-20" normalizeH="0" baseline="0" noProof="0" dirty="0">
                <a:ln>
                  <a:noFill/>
                </a:ln>
                <a:solidFill>
                  <a:srgbClr val="A7A8A7"/>
                </a:solidFill>
                <a:effectLst/>
                <a:uLnTx/>
                <a:uFillTx/>
                <a:latin typeface="Calibri"/>
                <a:ea typeface="+mn-ea"/>
                <a:cs typeface="Calibri"/>
              </a:rPr>
              <a:t> </a:t>
            </a:r>
            <a:r>
              <a:rPr kumimoji="0" sz="2400" b="0" i="0" u="none" strike="noStrike" kern="1200" cap="none" spc="-10" normalizeH="0" baseline="0" noProof="0" dirty="0">
                <a:ln>
                  <a:noFill/>
                </a:ln>
                <a:solidFill>
                  <a:srgbClr val="A7A8A7"/>
                </a:solidFill>
                <a:effectLst/>
                <a:uLnTx/>
                <a:uFillTx/>
                <a:latin typeface="Calibri"/>
                <a:ea typeface="+mn-ea"/>
                <a:cs typeface="Calibri"/>
              </a:rPr>
              <a:t>traitements</a:t>
            </a:r>
            <a:r>
              <a:rPr kumimoji="0" sz="2400" b="0" i="0" u="none" strike="noStrike" kern="1200" cap="none" spc="-40" normalizeH="0" baseline="0" noProof="0" dirty="0">
                <a:ln>
                  <a:noFill/>
                </a:ln>
                <a:solidFill>
                  <a:srgbClr val="A7A8A7"/>
                </a:solidFill>
                <a:effectLst/>
                <a:uLnTx/>
                <a:uFillTx/>
                <a:latin typeface="Calibri"/>
                <a:ea typeface="+mn-ea"/>
                <a:cs typeface="Calibri"/>
              </a:rPr>
              <a:t> </a:t>
            </a:r>
            <a:r>
              <a:rPr kumimoji="0" sz="2400" b="0" i="0" u="none" strike="noStrike" kern="1200" cap="none" spc="-10" normalizeH="0" baseline="0" noProof="0" dirty="0">
                <a:ln>
                  <a:noFill/>
                </a:ln>
                <a:solidFill>
                  <a:srgbClr val="A7A8A7"/>
                </a:solidFill>
                <a:effectLst/>
                <a:uLnTx/>
                <a:uFillTx/>
                <a:latin typeface="Calibri"/>
                <a:ea typeface="+mn-ea"/>
                <a:cs typeface="Calibri"/>
              </a:rPr>
              <a:t>efficaces</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1347470" marR="0" lvl="1" indent="-534035" algn="l" defTabSz="914400" rtl="0" eaLnBrk="1" fontAlgn="auto" latinLnBrk="0" hangingPunct="1">
              <a:lnSpc>
                <a:spcPct val="100000"/>
              </a:lnSpc>
              <a:spcBef>
                <a:spcPts val="390"/>
              </a:spcBef>
              <a:spcAft>
                <a:spcPts val="0"/>
              </a:spcAft>
              <a:buClrTx/>
              <a:buSzTx/>
              <a:buFontTx/>
              <a:buChar char="–"/>
              <a:tabLst>
                <a:tab pos="1347470" algn="l"/>
                <a:tab pos="1348105" algn="l"/>
              </a:tabLst>
              <a:defRPr/>
            </a:pPr>
            <a:r>
              <a:rPr kumimoji="0" sz="2000" b="0" i="0" u="none" strike="noStrike" kern="1200" cap="none" spc="-15" normalizeH="0" baseline="0" noProof="0" dirty="0" err="1">
                <a:ln>
                  <a:noFill/>
                </a:ln>
                <a:solidFill>
                  <a:srgbClr val="A7A8A7"/>
                </a:solidFill>
                <a:effectLst/>
                <a:uLnTx/>
                <a:uFillTx/>
                <a:latin typeface="Calibri"/>
                <a:ea typeface="+mn-ea"/>
                <a:cs typeface="Calibri"/>
              </a:rPr>
              <a:t>Facteurs</a:t>
            </a:r>
            <a:r>
              <a:rPr kumimoji="0" sz="2000" b="0" i="0" u="none" strike="noStrike" kern="1200" cap="none" spc="15" normalizeH="0" baseline="0" noProof="0" dirty="0">
                <a:ln>
                  <a:noFill/>
                </a:ln>
                <a:solidFill>
                  <a:srgbClr val="A7A8A7"/>
                </a:solidFill>
                <a:effectLst/>
                <a:uLnTx/>
                <a:uFillTx/>
                <a:latin typeface="Calibri"/>
                <a:ea typeface="+mn-ea"/>
                <a:cs typeface="Calibri"/>
              </a:rPr>
              <a:t> </a:t>
            </a:r>
            <a:r>
              <a:rPr kumimoji="0" sz="2000" b="0" i="0" u="none" strike="noStrike" kern="1200" cap="none" spc="-10" normalizeH="0" baseline="0" noProof="0" dirty="0" err="1">
                <a:ln>
                  <a:noFill/>
                </a:ln>
                <a:solidFill>
                  <a:srgbClr val="A7A8A7"/>
                </a:solidFill>
                <a:effectLst/>
                <a:uLnTx/>
                <a:uFillTx/>
                <a:latin typeface="Calibri"/>
                <a:ea typeface="+mn-ea"/>
                <a:cs typeface="Calibri"/>
              </a:rPr>
              <a:t>prédicitfs</a:t>
            </a:r>
            <a:r>
              <a:rPr kumimoji="0" sz="2000" b="0" i="0" u="none" strike="noStrike" kern="1200" cap="none" spc="-10" normalizeH="0" baseline="0" noProof="0" dirty="0">
                <a:ln>
                  <a:noFill/>
                </a:ln>
                <a:solidFill>
                  <a:srgbClr val="A7A8A7"/>
                </a:solidFill>
                <a:effectLst/>
                <a:uLnTx/>
                <a:uFillTx/>
                <a:latin typeface="Calibri"/>
                <a:ea typeface="+mn-ea"/>
                <a:cs typeface="Calibri"/>
              </a:rPr>
              <a:t>,</a:t>
            </a:r>
            <a:r>
              <a:rPr kumimoji="0" sz="2000" b="0" i="0" u="none" strike="noStrike" kern="1200" cap="none" spc="15" normalizeH="0" baseline="0" noProof="0" dirty="0">
                <a:ln>
                  <a:noFill/>
                </a:ln>
                <a:solidFill>
                  <a:srgbClr val="A7A8A7"/>
                </a:solidFill>
                <a:effectLst/>
                <a:uLnTx/>
                <a:uFillTx/>
                <a:latin typeface="Calibri"/>
                <a:ea typeface="+mn-ea"/>
                <a:cs typeface="Calibri"/>
              </a:rPr>
              <a:t> </a:t>
            </a:r>
            <a:r>
              <a:rPr kumimoji="0" sz="2000" b="0" i="0" u="none" strike="noStrike" kern="1200" cap="none" spc="-15" normalizeH="0" baseline="0" noProof="0" dirty="0">
                <a:ln>
                  <a:noFill/>
                </a:ln>
                <a:solidFill>
                  <a:srgbClr val="A7A8A7"/>
                </a:solidFill>
                <a:effectLst/>
                <a:uLnTx/>
                <a:uFillTx/>
                <a:latin typeface="Calibri"/>
                <a:ea typeface="+mn-ea"/>
                <a:cs typeface="Calibri"/>
              </a:rPr>
              <a:t>Avis</a:t>
            </a:r>
            <a:r>
              <a:rPr kumimoji="0" sz="2000" b="0" i="0" u="none" strike="noStrike" kern="1200" cap="none" spc="20" normalizeH="0" baseline="0" noProof="0" dirty="0">
                <a:ln>
                  <a:noFill/>
                </a:ln>
                <a:solidFill>
                  <a:srgbClr val="A7A8A7"/>
                </a:solidFill>
                <a:effectLst/>
                <a:uLnTx/>
                <a:uFillTx/>
                <a:latin typeface="Calibri"/>
                <a:ea typeface="+mn-ea"/>
                <a:cs typeface="Calibri"/>
              </a:rPr>
              <a:t> </a:t>
            </a:r>
            <a:r>
              <a:rPr kumimoji="0" sz="2000" b="0" i="0" u="none" strike="noStrike" kern="1200" cap="none" spc="0" normalizeH="0" baseline="0" noProof="0" dirty="0">
                <a:ln>
                  <a:noFill/>
                </a:ln>
                <a:solidFill>
                  <a:srgbClr val="A7A8A7"/>
                </a:solidFill>
                <a:effectLst/>
                <a:uLnTx/>
                <a:uFillTx/>
                <a:latin typeface="Calibri"/>
                <a:ea typeface="+mn-ea"/>
                <a:cs typeface="Calibri"/>
              </a:rPr>
              <a:t>des</a:t>
            </a:r>
            <a:r>
              <a:rPr kumimoji="0" sz="2000" b="0" i="0" u="none" strike="noStrike" kern="1200" cap="none" spc="5" normalizeH="0" baseline="0" noProof="0" dirty="0">
                <a:ln>
                  <a:noFill/>
                </a:ln>
                <a:solidFill>
                  <a:srgbClr val="A7A8A7"/>
                </a:solidFill>
                <a:effectLst/>
                <a:uLnTx/>
                <a:uFillTx/>
                <a:latin typeface="Calibri"/>
                <a:ea typeface="+mn-ea"/>
                <a:cs typeface="Calibri"/>
              </a:rPr>
              <a:t> </a:t>
            </a:r>
            <a:r>
              <a:rPr kumimoji="0" sz="2000" b="0" i="0" u="none" strike="noStrike" kern="1200" cap="none" spc="-15" normalizeH="0" baseline="0" noProof="0" dirty="0">
                <a:ln>
                  <a:noFill/>
                </a:ln>
                <a:solidFill>
                  <a:srgbClr val="A7A8A7"/>
                </a:solidFill>
                <a:effectLst/>
                <a:uLnTx/>
                <a:uFillTx/>
                <a:latin typeface="Calibri"/>
                <a:ea typeface="+mn-ea"/>
                <a:cs typeface="Calibri"/>
              </a:rPr>
              <a:t>différents</a:t>
            </a:r>
            <a:r>
              <a:rPr kumimoji="0" sz="2000" b="0" i="0" u="none" strike="noStrike" kern="1200" cap="none" spc="20" normalizeH="0" baseline="0" noProof="0" dirty="0">
                <a:ln>
                  <a:noFill/>
                </a:ln>
                <a:solidFill>
                  <a:srgbClr val="A7A8A7"/>
                </a:solidFill>
                <a:effectLst/>
                <a:uLnTx/>
                <a:uFillTx/>
                <a:latin typeface="Calibri"/>
                <a:ea typeface="+mn-ea"/>
                <a:cs typeface="Calibri"/>
              </a:rPr>
              <a:t> </a:t>
            </a:r>
            <a:r>
              <a:rPr kumimoji="0" sz="2000" b="0" i="0" u="none" strike="noStrike" kern="1200" cap="none" spc="-10" normalizeH="0" baseline="0" noProof="0" dirty="0">
                <a:ln>
                  <a:noFill/>
                </a:ln>
                <a:solidFill>
                  <a:srgbClr val="A7A8A7"/>
                </a:solidFill>
                <a:effectLst/>
                <a:uLnTx/>
                <a:uFillTx/>
                <a:latin typeface="Calibri"/>
                <a:ea typeface="+mn-ea"/>
                <a:cs typeface="Calibri"/>
              </a:rPr>
              <a:t>spécialistes</a:t>
            </a:r>
            <a:endParaRPr kumimoji="0" sz="2000" b="0" i="0" u="none" strike="noStrike" kern="1200" cap="none" spc="0" normalizeH="0" baseline="0" noProof="0" dirty="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285"/>
              </a:spcBef>
              <a:spcAft>
                <a:spcPts val="0"/>
              </a:spcAft>
              <a:buClrTx/>
              <a:buSzTx/>
              <a:buFontTx/>
              <a:buAutoNum type="arabicPeriod"/>
              <a:tabLst>
                <a:tab pos="621665" algn="l"/>
                <a:tab pos="622300" algn="l"/>
              </a:tabLst>
              <a:defRPr/>
            </a:pPr>
            <a:r>
              <a:rPr kumimoji="0" sz="2400" b="0" i="0" u="none" strike="noStrike" kern="1200" cap="none" spc="0" normalizeH="0" baseline="0" noProof="0" dirty="0">
                <a:ln>
                  <a:noFill/>
                </a:ln>
                <a:solidFill>
                  <a:prstClr val="black"/>
                </a:solidFill>
                <a:effectLst/>
                <a:uLnTx/>
                <a:uFillTx/>
                <a:latin typeface="Calibri"/>
                <a:ea typeface="+mn-ea"/>
                <a:cs typeface="Calibri"/>
              </a:rPr>
              <a:t>Quel</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est</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le</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meilleur</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suivi</a:t>
            </a:r>
            <a:r>
              <a:rPr kumimoji="0" sz="2400" b="0" i="0" u="none" strike="noStrike" kern="1200" cap="none" spc="-10" normalizeH="0" baseline="0" noProof="0" dirty="0">
                <a:ln>
                  <a:noFill/>
                </a:ln>
                <a:solidFill>
                  <a:prstClr val="black"/>
                </a:solidFill>
                <a:effectLst/>
                <a:uLnTx/>
                <a:uFillTx/>
                <a:latin typeface="Calibri"/>
                <a:ea typeface="+mn-ea"/>
                <a:cs typeface="Calibri"/>
              </a:rPr>
              <a:t> (efficacité</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angoisse)</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p:txBody>
      </p:sp>
      <p:pic>
        <p:nvPicPr>
          <p:cNvPr id="4" name="object 4"/>
          <p:cNvPicPr/>
          <p:nvPr/>
        </p:nvPicPr>
        <p:blipFill>
          <a:blip r:embed="rId2" cstate="print"/>
          <a:stretch>
            <a:fillRect/>
          </a:stretch>
        </p:blipFill>
        <p:spPr>
          <a:xfrm>
            <a:off x="8243316" y="152400"/>
            <a:ext cx="565403" cy="569975"/>
          </a:xfrm>
          <a:prstGeom prst="rect">
            <a:avLst/>
          </a:prstGeom>
        </p:spPr>
      </p:pic>
    </p:spTree>
    <p:extLst>
      <p:ext uri="{BB962C8B-B14F-4D97-AF65-F5344CB8AC3E}">
        <p14:creationId xmlns:p14="http://schemas.microsoft.com/office/powerpoint/2010/main" val="153940495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700" rIns="0" bIns="0" rtlCol="0">
            <a:spAutoFit/>
          </a:bodyPr>
          <a:lstStyle/>
          <a:p>
            <a:pPr marL="2653665" marR="5080" indent="-2641600">
              <a:lnSpc>
                <a:spcPct val="100000"/>
              </a:lnSpc>
              <a:spcBef>
                <a:spcPts val="100"/>
              </a:spcBef>
            </a:pPr>
            <a:r>
              <a:rPr dirty="0"/>
              <a:t>7- La </a:t>
            </a:r>
            <a:r>
              <a:rPr spc="-5" dirty="0"/>
              <a:t>réalisation pluridisciplinaire </a:t>
            </a:r>
            <a:r>
              <a:rPr dirty="0"/>
              <a:t>du </a:t>
            </a:r>
            <a:r>
              <a:rPr spc="-930" dirty="0"/>
              <a:t> </a:t>
            </a:r>
            <a:r>
              <a:rPr dirty="0"/>
              <a:t>traitement</a:t>
            </a:r>
          </a:p>
        </p:txBody>
      </p:sp>
      <p:sp>
        <p:nvSpPr>
          <p:cNvPr id="3" name="object 3"/>
          <p:cNvSpPr txBox="1"/>
          <p:nvPr/>
        </p:nvSpPr>
        <p:spPr>
          <a:xfrm>
            <a:off x="547052" y="1711579"/>
            <a:ext cx="7552690" cy="4119245"/>
          </a:xfrm>
          <a:prstGeom prst="rect">
            <a:avLst/>
          </a:prstGeom>
        </p:spPr>
        <p:txBody>
          <a:bodyPr vert="horz" wrap="square" lIns="0" tIns="122555" rIns="0" bIns="0" rtlCol="0">
            <a:spAutoFit/>
          </a:bodyPr>
          <a:lstStyle/>
          <a:p>
            <a:pPr marL="622300" marR="0" lvl="0" indent="-609600" algn="l" defTabSz="914400" rtl="0" eaLnBrk="1" fontAlgn="auto" latinLnBrk="0" hangingPunct="1">
              <a:lnSpc>
                <a:spcPct val="100000"/>
              </a:lnSpc>
              <a:spcBef>
                <a:spcPts val="965"/>
              </a:spcBef>
              <a:spcAft>
                <a:spcPts val="0"/>
              </a:spcAft>
              <a:buClrTx/>
              <a:buSzTx/>
              <a:buFontTx/>
              <a:buAutoNum type="arabicPeriod"/>
              <a:tabLst>
                <a:tab pos="621665" algn="l"/>
                <a:tab pos="622300" algn="l"/>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Le </a:t>
            </a:r>
            <a:r>
              <a:rPr kumimoji="0" sz="2400" b="0" i="0" u="none" strike="noStrike" kern="1200" cap="none" spc="-10" normalizeH="0" baseline="0" noProof="0" dirty="0">
                <a:ln>
                  <a:noFill/>
                </a:ln>
                <a:solidFill>
                  <a:prstClr val="black"/>
                </a:solidFill>
                <a:effectLst/>
                <a:uLnTx/>
                <a:uFillTx/>
                <a:latin typeface="Calibri"/>
                <a:ea typeface="+mn-ea"/>
                <a:cs typeface="Calibri"/>
              </a:rPr>
              <a:t>traitement</a:t>
            </a:r>
            <a:r>
              <a:rPr kumimoji="0" sz="2400" b="0" i="0" u="none" strike="noStrike" kern="1200" cap="none" spc="-30"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adapté </a:t>
            </a:r>
            <a:r>
              <a:rPr kumimoji="0" sz="2400" b="0" i="0" u="none" strike="noStrike" kern="1200" cap="none" spc="0" normalizeH="0" baseline="0" noProof="0" dirty="0">
                <a:ln>
                  <a:noFill/>
                </a:ln>
                <a:solidFill>
                  <a:prstClr val="black"/>
                </a:solidFill>
                <a:effectLst/>
                <a:uLnTx/>
                <a:uFillTx/>
                <a:latin typeface="Calibri"/>
                <a:ea typeface="+mn-ea"/>
                <a:cs typeface="Calibri"/>
              </a:rPr>
              <a:t>à</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chacune</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des</a:t>
            </a:r>
            <a:r>
              <a:rPr kumimoji="0" sz="2400" b="0" i="0" u="none" strike="noStrike" kern="1200" cap="none" spc="-10" normalizeH="0" baseline="0" noProof="0" dirty="0">
                <a:ln>
                  <a:noFill/>
                </a:ln>
                <a:solidFill>
                  <a:prstClr val="black"/>
                </a:solidFill>
                <a:effectLst/>
                <a:uLnTx/>
                <a:uFillTx/>
                <a:latin typeface="Calibri"/>
                <a:ea typeface="+mn-ea"/>
                <a:cs typeface="Calibri"/>
              </a:rPr>
              <a:t> étapes</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860"/>
              </a:spcBef>
              <a:spcAft>
                <a:spcPts val="0"/>
              </a:spcAft>
              <a:buClrTx/>
              <a:buSzTx/>
              <a:buFontTx/>
              <a:buAutoNum type="arabicPeriod"/>
              <a:tabLst>
                <a:tab pos="621665" algn="l"/>
                <a:tab pos="622300" algn="l"/>
              </a:tabLst>
              <a:defRPr/>
            </a:pPr>
            <a:r>
              <a:rPr kumimoji="0" sz="2400" b="0" i="0" u="none" strike="noStrike" kern="1200" cap="none" spc="0" normalizeH="0" baseline="0" noProof="0" dirty="0">
                <a:ln>
                  <a:noFill/>
                </a:ln>
                <a:solidFill>
                  <a:prstClr val="black"/>
                </a:solidFill>
                <a:effectLst/>
                <a:uLnTx/>
                <a:uFillTx/>
                <a:latin typeface="Calibri"/>
                <a:ea typeface="+mn-ea"/>
                <a:cs typeface="Calibri"/>
              </a:rPr>
              <a:t>Les</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compétences</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nécessaires</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doivent</a:t>
            </a:r>
            <a:r>
              <a:rPr kumimoji="0" sz="2400" b="0" i="0" u="none" strike="noStrike" kern="1200" cap="none" spc="0"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être</a:t>
            </a:r>
            <a:r>
              <a:rPr kumimoji="0" sz="2400" b="0" i="0" u="none" strike="noStrike" kern="1200" cap="none" spc="-10" normalizeH="0" baseline="0" noProof="0" dirty="0">
                <a:ln>
                  <a:noFill/>
                </a:ln>
                <a:solidFill>
                  <a:prstClr val="black"/>
                </a:solidFill>
                <a:effectLst/>
                <a:uLnTx/>
                <a:uFillTx/>
                <a:latin typeface="Calibri"/>
                <a:ea typeface="+mn-ea"/>
                <a:cs typeface="Calibri"/>
              </a:rPr>
              <a:t> présentes</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865"/>
              </a:spcBef>
              <a:spcAft>
                <a:spcPts val="0"/>
              </a:spcAft>
              <a:buClrTx/>
              <a:buSzTx/>
              <a:buFontTx/>
              <a:buAutoNum type="arabicPeriod"/>
              <a:tabLst>
                <a:tab pos="621665" algn="l"/>
                <a:tab pos="622300" algn="l"/>
              </a:tabLst>
              <a:defRPr/>
            </a:pPr>
            <a:r>
              <a:rPr kumimoji="0" sz="2400" b="1" i="0" u="none" strike="noStrike" kern="1200" cap="none" spc="-10" normalizeH="0" baseline="0" noProof="0" dirty="0">
                <a:ln>
                  <a:noFill/>
                </a:ln>
                <a:solidFill>
                  <a:prstClr val="black"/>
                </a:solidFill>
                <a:effectLst/>
                <a:uLnTx/>
                <a:uFillTx/>
                <a:latin typeface="Calibri"/>
                <a:ea typeface="+mn-ea"/>
                <a:cs typeface="Calibri"/>
              </a:rPr>
              <a:t>Savoir</a:t>
            </a:r>
            <a:r>
              <a:rPr kumimoji="0" sz="2400" b="1" i="0" u="none" strike="noStrike" kern="1200" cap="none" spc="-25" normalizeH="0" baseline="0" noProof="0" dirty="0">
                <a:ln>
                  <a:noFill/>
                </a:ln>
                <a:solidFill>
                  <a:prstClr val="black"/>
                </a:solidFill>
                <a:effectLst/>
                <a:uLnTx/>
                <a:uFillTx/>
                <a:latin typeface="Calibri"/>
                <a:ea typeface="+mn-ea"/>
                <a:cs typeface="Calibri"/>
              </a:rPr>
              <a:t> </a:t>
            </a:r>
            <a:r>
              <a:rPr kumimoji="0" sz="2400" b="1" i="0" u="none" strike="noStrike" kern="1200" cap="none" spc="0" normalizeH="0" baseline="0" noProof="0" dirty="0">
                <a:ln>
                  <a:noFill/>
                </a:ln>
                <a:solidFill>
                  <a:prstClr val="black"/>
                </a:solidFill>
                <a:effectLst/>
                <a:uLnTx/>
                <a:uFillTx/>
                <a:latin typeface="Calibri"/>
                <a:ea typeface="+mn-ea"/>
                <a:cs typeface="Calibri"/>
              </a:rPr>
              <a:t>passer</a:t>
            </a:r>
            <a:r>
              <a:rPr kumimoji="0" sz="2400" b="1" i="0" u="none" strike="noStrike" kern="1200" cap="none" spc="-5" normalizeH="0" baseline="0" noProof="0" dirty="0">
                <a:ln>
                  <a:noFill/>
                </a:ln>
                <a:solidFill>
                  <a:prstClr val="black"/>
                </a:solidFill>
                <a:effectLst/>
                <a:uLnTx/>
                <a:uFillTx/>
                <a:latin typeface="Calibri"/>
                <a:ea typeface="+mn-ea"/>
                <a:cs typeface="Calibri"/>
              </a:rPr>
              <a:t> la main</a:t>
            </a:r>
            <a:r>
              <a:rPr kumimoji="0" sz="2400" b="1"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25" normalizeH="0" baseline="0" noProof="0" dirty="0">
                <a:ln>
                  <a:noFill/>
                </a:ln>
                <a:solidFill>
                  <a:prstClr val="black"/>
                </a:solidFill>
                <a:effectLst/>
                <a:uLnTx/>
                <a:uFillTx/>
                <a:latin typeface="Calibri"/>
                <a:ea typeface="+mn-ea"/>
                <a:cs typeface="Calibri"/>
              </a:rPr>
              <a:t>Avant</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qu’il</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ne</a:t>
            </a:r>
            <a:r>
              <a:rPr kumimoji="0" sz="2400" b="0" i="0" u="none" strike="noStrike" kern="1200" cap="none" spc="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soit</a:t>
            </a:r>
            <a:r>
              <a:rPr kumimoji="0" sz="2400" b="0" i="0" u="none" strike="noStrike" kern="1200" cap="none" spc="-15" normalizeH="0" baseline="0" noProof="0" dirty="0">
                <a:ln>
                  <a:noFill/>
                </a:ln>
                <a:solidFill>
                  <a:prstClr val="black"/>
                </a:solidFill>
                <a:effectLst/>
                <a:uLnTx/>
                <a:uFillTx/>
                <a:latin typeface="Calibri"/>
                <a:ea typeface="+mn-ea"/>
                <a:cs typeface="Calibri"/>
              </a:rPr>
              <a:t> trop</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tard</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865"/>
              </a:spcBef>
              <a:spcAft>
                <a:spcPts val="0"/>
              </a:spcAft>
              <a:buClrTx/>
              <a:buSzTx/>
              <a:buFontTx/>
              <a:buAutoNum type="arabicPeriod"/>
              <a:tabLst>
                <a:tab pos="621665" algn="l"/>
                <a:tab pos="622300" algn="l"/>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Notion</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de</a:t>
            </a:r>
            <a:r>
              <a:rPr kumimoji="0" sz="2400" b="0" i="0" u="none" strike="noStrike" kern="1200" cap="none" spc="-10" normalizeH="0" baseline="0" noProof="0" dirty="0">
                <a:ln>
                  <a:noFill/>
                </a:ln>
                <a:solidFill>
                  <a:prstClr val="black"/>
                </a:solidFill>
                <a:effectLst/>
                <a:uLnTx/>
                <a:uFillTx/>
                <a:latin typeface="Calibri"/>
                <a:ea typeface="+mn-ea"/>
                <a:cs typeface="Calibri"/>
              </a:rPr>
              <a:t> compétence</a:t>
            </a:r>
            <a:r>
              <a:rPr kumimoji="0" sz="2400" b="0" i="0" u="none" strike="noStrike" kern="1200" cap="none" spc="-3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du </a:t>
            </a:r>
            <a:r>
              <a:rPr kumimoji="0" sz="2400" b="0" i="0" u="none" strike="noStrike" kern="1200" cap="none" spc="0" normalizeH="0" baseline="0" noProof="0" dirty="0">
                <a:ln>
                  <a:noFill/>
                </a:ln>
                <a:solidFill>
                  <a:prstClr val="black"/>
                </a:solidFill>
                <a:effectLst/>
                <a:uLnTx/>
                <a:uFillTx/>
                <a:latin typeface="Calibri"/>
                <a:ea typeface="+mn-ea"/>
                <a:cs typeface="Calibri"/>
              </a:rPr>
              <a:t>médecin</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865"/>
              </a:spcBef>
              <a:spcAft>
                <a:spcPts val="0"/>
              </a:spcAft>
              <a:buClrTx/>
              <a:buSzTx/>
              <a:buFontTx/>
              <a:buAutoNum type="arabicPeriod"/>
              <a:tabLst>
                <a:tab pos="621665" algn="l"/>
                <a:tab pos="622300" algn="l"/>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Notion</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de </a:t>
            </a:r>
            <a:r>
              <a:rPr kumimoji="0" sz="2400" b="0" i="0" u="none" strike="noStrike" kern="1200" cap="none" spc="-10" normalizeH="0" baseline="0" noProof="0" dirty="0">
                <a:ln>
                  <a:noFill/>
                </a:ln>
                <a:solidFill>
                  <a:prstClr val="black"/>
                </a:solidFill>
                <a:effectLst/>
                <a:uLnTx/>
                <a:uFillTx/>
                <a:latin typeface="Calibri"/>
                <a:ea typeface="+mn-ea"/>
                <a:cs typeface="Calibri"/>
              </a:rPr>
              <a:t>compétence</a:t>
            </a:r>
            <a:r>
              <a:rPr kumimoji="0" sz="2400" b="0" i="0" u="none" strike="noStrike" kern="1200" cap="none" spc="-3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de </a:t>
            </a:r>
            <a:r>
              <a:rPr kumimoji="0" sz="2400" b="0" i="0" u="none" strike="noStrike" kern="1200" cap="none" spc="0" normalizeH="0" baseline="0" noProof="0" dirty="0">
                <a:ln>
                  <a:noFill/>
                </a:ln>
                <a:solidFill>
                  <a:prstClr val="black"/>
                </a:solidFill>
                <a:effectLst/>
                <a:uLnTx/>
                <a:uFillTx/>
                <a:latin typeface="Calibri"/>
                <a:ea typeface="+mn-ea"/>
                <a:cs typeface="Calibri"/>
              </a:rPr>
              <a:t>la</a:t>
            </a:r>
            <a:r>
              <a:rPr kumimoji="0" sz="2400" b="0" i="0" u="none" strike="noStrike" kern="1200" cap="none" spc="-10" normalizeH="0" baseline="0" noProof="0" dirty="0">
                <a:ln>
                  <a:noFill/>
                </a:ln>
                <a:solidFill>
                  <a:prstClr val="black"/>
                </a:solidFill>
                <a:effectLst/>
                <a:uLnTx/>
                <a:uFillTx/>
                <a:latin typeface="Calibri"/>
                <a:ea typeface="+mn-ea"/>
                <a:cs typeface="Calibri"/>
              </a:rPr>
              <a:t> structure</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15"/>
              </a:spcBef>
              <a:spcAft>
                <a:spcPts val="0"/>
              </a:spcAft>
              <a:buClrTx/>
              <a:buSzTx/>
              <a:buFontTx/>
              <a:buNone/>
              <a:tabLst/>
              <a:defRPr/>
            </a:pPr>
            <a:endParaRPr kumimoji="0" sz="3150" b="0" i="0" u="none" strike="noStrike" kern="1200" cap="none" spc="0" normalizeH="0" baseline="0" noProof="0">
              <a:ln>
                <a:noFill/>
              </a:ln>
              <a:solidFill>
                <a:prstClr val="black"/>
              </a:solidFill>
              <a:effectLst/>
              <a:uLnTx/>
              <a:uFillTx/>
              <a:latin typeface="Calibri"/>
              <a:ea typeface="+mn-ea"/>
              <a:cs typeface="Calibri"/>
            </a:endParaRPr>
          </a:p>
          <a:p>
            <a:pPr marL="2004060" marR="5080" lvl="0" indent="-1348740" algn="l" defTabSz="914400" rtl="0" eaLnBrk="1" fontAlgn="auto" latinLnBrk="0" hangingPunct="1">
              <a:lnSpc>
                <a:spcPct val="100000"/>
              </a:lnSpc>
              <a:spcBef>
                <a:spcPts val="0"/>
              </a:spcBef>
              <a:spcAft>
                <a:spcPts val="0"/>
              </a:spcAft>
              <a:buClrTx/>
              <a:buSzTx/>
              <a:buFontTx/>
              <a:buNone/>
              <a:tabLst/>
              <a:defRPr/>
            </a:pPr>
            <a:r>
              <a:rPr kumimoji="0" sz="2800" b="1" i="0" u="none" strike="noStrike" kern="1200" cap="none" spc="-10" normalizeH="0" baseline="0" noProof="0" dirty="0">
                <a:ln>
                  <a:noFill/>
                </a:ln>
                <a:solidFill>
                  <a:prstClr val="black"/>
                </a:solidFill>
                <a:effectLst/>
                <a:uLnTx/>
                <a:uFillTx/>
                <a:latin typeface="Calibri"/>
                <a:ea typeface="+mn-ea"/>
                <a:cs typeface="Calibri"/>
              </a:rPr>
              <a:t>Influence</a:t>
            </a:r>
            <a:r>
              <a:rPr kumimoji="0" sz="2800" b="1" i="0" u="none" strike="noStrike" kern="1200" cap="none" spc="20" normalizeH="0" baseline="0" noProof="0" dirty="0">
                <a:ln>
                  <a:noFill/>
                </a:ln>
                <a:solidFill>
                  <a:prstClr val="black"/>
                </a:solidFill>
                <a:effectLst/>
                <a:uLnTx/>
                <a:uFillTx/>
                <a:latin typeface="Calibri"/>
                <a:ea typeface="+mn-ea"/>
                <a:cs typeface="Calibri"/>
              </a:rPr>
              <a:t> </a:t>
            </a:r>
            <a:r>
              <a:rPr kumimoji="0" sz="2800" b="1" i="0" u="none" strike="noStrike" kern="1200" cap="none" spc="-5" normalizeH="0" baseline="0" noProof="0" dirty="0">
                <a:ln>
                  <a:noFill/>
                </a:ln>
                <a:solidFill>
                  <a:prstClr val="black"/>
                </a:solidFill>
                <a:effectLst/>
                <a:uLnTx/>
                <a:uFillTx/>
                <a:latin typeface="Calibri"/>
                <a:ea typeface="+mn-ea"/>
                <a:cs typeface="Calibri"/>
              </a:rPr>
              <a:t>sur</a:t>
            </a:r>
            <a:r>
              <a:rPr kumimoji="0" sz="2800" b="1" i="0" u="none" strike="noStrike" kern="1200" cap="none" spc="10" normalizeH="0" baseline="0" noProof="0" dirty="0">
                <a:ln>
                  <a:noFill/>
                </a:ln>
                <a:solidFill>
                  <a:prstClr val="black"/>
                </a:solidFill>
                <a:effectLst/>
                <a:uLnTx/>
                <a:uFillTx/>
                <a:latin typeface="Calibri"/>
                <a:ea typeface="+mn-ea"/>
                <a:cs typeface="Calibri"/>
              </a:rPr>
              <a:t> </a:t>
            </a:r>
            <a:r>
              <a:rPr kumimoji="0" sz="2800" b="1" i="0" u="none" strike="noStrike" kern="1200" cap="none" spc="-25" normalizeH="0" baseline="0" noProof="0" dirty="0">
                <a:ln>
                  <a:noFill/>
                </a:ln>
                <a:solidFill>
                  <a:prstClr val="black"/>
                </a:solidFill>
                <a:effectLst/>
                <a:uLnTx/>
                <a:uFillTx/>
                <a:latin typeface="Calibri"/>
                <a:ea typeface="+mn-ea"/>
                <a:cs typeface="Calibri"/>
              </a:rPr>
              <a:t>l’amélioration</a:t>
            </a:r>
            <a:r>
              <a:rPr kumimoji="0" sz="2800" b="1" i="0" u="none" strike="noStrike" kern="1200" cap="none" spc="35" normalizeH="0" baseline="0" noProof="0" dirty="0">
                <a:ln>
                  <a:noFill/>
                </a:ln>
                <a:solidFill>
                  <a:prstClr val="black"/>
                </a:solidFill>
                <a:effectLst/>
                <a:uLnTx/>
                <a:uFillTx/>
                <a:latin typeface="Calibri"/>
                <a:ea typeface="+mn-ea"/>
                <a:cs typeface="Calibri"/>
              </a:rPr>
              <a:t> </a:t>
            </a:r>
            <a:r>
              <a:rPr kumimoji="0" sz="2800" b="1" i="0" u="none" strike="noStrike" kern="1200" cap="none" spc="-10" normalizeH="0" baseline="0" noProof="0" dirty="0">
                <a:ln>
                  <a:noFill/>
                </a:ln>
                <a:solidFill>
                  <a:prstClr val="black"/>
                </a:solidFill>
                <a:effectLst/>
                <a:uLnTx/>
                <a:uFillTx/>
                <a:latin typeface="Calibri"/>
                <a:ea typeface="+mn-ea"/>
                <a:cs typeface="Calibri"/>
              </a:rPr>
              <a:t>des</a:t>
            </a:r>
            <a:r>
              <a:rPr kumimoji="0" sz="2800" b="1" i="0" u="none" strike="noStrike" kern="1200" cap="none" spc="20" normalizeH="0" baseline="0" noProof="0" dirty="0">
                <a:ln>
                  <a:noFill/>
                </a:ln>
                <a:solidFill>
                  <a:prstClr val="black"/>
                </a:solidFill>
                <a:effectLst/>
                <a:uLnTx/>
                <a:uFillTx/>
                <a:latin typeface="Calibri"/>
                <a:ea typeface="+mn-ea"/>
                <a:cs typeface="Calibri"/>
              </a:rPr>
              <a:t> </a:t>
            </a:r>
            <a:r>
              <a:rPr kumimoji="0" sz="2800" b="1" i="0" u="none" strike="noStrike" kern="1200" cap="none" spc="-15" normalizeH="0" baseline="0" noProof="0" dirty="0">
                <a:ln>
                  <a:noFill/>
                </a:ln>
                <a:solidFill>
                  <a:prstClr val="black"/>
                </a:solidFill>
                <a:effectLst/>
                <a:uLnTx/>
                <a:uFillTx/>
                <a:latin typeface="Calibri"/>
                <a:ea typeface="+mn-ea"/>
                <a:cs typeface="Calibri"/>
              </a:rPr>
              <a:t>résultats</a:t>
            </a:r>
            <a:r>
              <a:rPr kumimoji="0" sz="2800" b="1" i="0" u="none" strike="noStrike" kern="1200" cap="none" spc="25" normalizeH="0" baseline="0" noProof="0" dirty="0">
                <a:ln>
                  <a:noFill/>
                </a:ln>
                <a:solidFill>
                  <a:prstClr val="black"/>
                </a:solidFill>
                <a:effectLst/>
                <a:uLnTx/>
                <a:uFillTx/>
                <a:latin typeface="Calibri"/>
                <a:ea typeface="+mn-ea"/>
                <a:cs typeface="Calibri"/>
              </a:rPr>
              <a:t> </a:t>
            </a:r>
            <a:r>
              <a:rPr kumimoji="0" sz="2800" b="1" i="0" u="none" strike="noStrike" kern="1200" cap="none" spc="-5" normalizeH="0" baseline="0" noProof="0" dirty="0">
                <a:ln>
                  <a:noFill/>
                </a:ln>
                <a:solidFill>
                  <a:prstClr val="black"/>
                </a:solidFill>
                <a:effectLst/>
                <a:uLnTx/>
                <a:uFillTx/>
                <a:latin typeface="Calibri"/>
                <a:ea typeface="+mn-ea"/>
                <a:cs typeface="Calibri"/>
              </a:rPr>
              <a:t>sur</a:t>
            </a:r>
            <a:r>
              <a:rPr kumimoji="0" sz="2800" b="1" i="0" u="none" strike="noStrike" kern="1200" cap="none" spc="10" normalizeH="0" baseline="0" noProof="0" dirty="0">
                <a:ln>
                  <a:noFill/>
                </a:ln>
                <a:solidFill>
                  <a:prstClr val="black"/>
                </a:solidFill>
                <a:effectLst/>
                <a:uLnTx/>
                <a:uFillTx/>
                <a:latin typeface="Calibri"/>
                <a:ea typeface="+mn-ea"/>
                <a:cs typeface="Calibri"/>
              </a:rPr>
              <a:t> </a:t>
            </a:r>
            <a:r>
              <a:rPr kumimoji="0" sz="2800" b="1" i="0" u="none" strike="noStrike" kern="1200" cap="none" spc="-10" normalizeH="0" baseline="0" noProof="0" dirty="0">
                <a:ln>
                  <a:noFill/>
                </a:ln>
                <a:solidFill>
                  <a:prstClr val="black"/>
                </a:solidFill>
                <a:effectLst/>
                <a:uLnTx/>
                <a:uFillTx/>
                <a:latin typeface="Calibri"/>
                <a:ea typeface="+mn-ea"/>
                <a:cs typeface="Calibri"/>
              </a:rPr>
              <a:t>le </a:t>
            </a:r>
            <a:r>
              <a:rPr kumimoji="0" sz="2800" b="1" i="0" u="none" strike="noStrike" kern="1200" cap="none" spc="-620" normalizeH="0" baseline="0" noProof="0" dirty="0">
                <a:ln>
                  <a:noFill/>
                </a:ln>
                <a:solidFill>
                  <a:prstClr val="black"/>
                </a:solidFill>
                <a:effectLst/>
                <a:uLnTx/>
                <a:uFillTx/>
                <a:latin typeface="Calibri"/>
                <a:ea typeface="+mn-ea"/>
                <a:cs typeface="Calibri"/>
              </a:rPr>
              <a:t> </a:t>
            </a:r>
            <a:r>
              <a:rPr kumimoji="0" sz="2800" b="1" i="0" u="none" strike="noStrike" kern="1200" cap="none" spc="-5" normalizeH="0" baseline="0" noProof="0" dirty="0">
                <a:ln>
                  <a:noFill/>
                </a:ln>
                <a:solidFill>
                  <a:prstClr val="black"/>
                </a:solidFill>
                <a:effectLst/>
                <a:uLnTx/>
                <a:uFillTx/>
                <a:latin typeface="Calibri"/>
                <a:ea typeface="+mn-ea"/>
                <a:cs typeface="Calibri"/>
              </a:rPr>
              <a:t>plan</a:t>
            </a:r>
            <a:r>
              <a:rPr kumimoji="0" sz="2800" b="1" i="0" u="none" strike="noStrike" kern="1200" cap="none" spc="5" normalizeH="0" baseline="0" noProof="0" dirty="0">
                <a:ln>
                  <a:noFill/>
                </a:ln>
                <a:solidFill>
                  <a:prstClr val="black"/>
                </a:solidFill>
                <a:effectLst/>
                <a:uLnTx/>
                <a:uFillTx/>
                <a:latin typeface="Calibri"/>
                <a:ea typeface="+mn-ea"/>
                <a:cs typeface="Calibri"/>
              </a:rPr>
              <a:t> </a:t>
            </a:r>
            <a:r>
              <a:rPr kumimoji="0" sz="2800" b="1" i="0" u="none" strike="noStrike" kern="1200" cap="none" spc="-10" normalizeH="0" baseline="0" noProof="0" dirty="0">
                <a:ln>
                  <a:noFill/>
                </a:ln>
                <a:solidFill>
                  <a:prstClr val="black"/>
                </a:solidFill>
                <a:effectLst/>
                <a:uLnTx/>
                <a:uFillTx/>
                <a:latin typeface="Calibri"/>
                <a:ea typeface="+mn-ea"/>
                <a:cs typeface="Calibri"/>
              </a:rPr>
              <a:t>qualitatif</a:t>
            </a:r>
            <a:r>
              <a:rPr kumimoji="0" sz="2800" b="1" i="0" u="none" strike="noStrike" kern="1200" cap="none" spc="30" normalizeH="0" baseline="0" noProof="0" dirty="0">
                <a:ln>
                  <a:noFill/>
                </a:ln>
                <a:solidFill>
                  <a:prstClr val="black"/>
                </a:solidFill>
                <a:effectLst/>
                <a:uLnTx/>
                <a:uFillTx/>
                <a:latin typeface="Calibri"/>
                <a:ea typeface="+mn-ea"/>
                <a:cs typeface="Calibri"/>
              </a:rPr>
              <a:t> </a:t>
            </a:r>
            <a:r>
              <a:rPr kumimoji="0" sz="2800" b="1" i="0" u="none" strike="noStrike" kern="1200" cap="none" spc="-5" normalizeH="0" baseline="0" noProof="0" dirty="0">
                <a:ln>
                  <a:noFill/>
                </a:ln>
                <a:solidFill>
                  <a:prstClr val="black"/>
                </a:solidFill>
                <a:effectLst/>
                <a:uLnTx/>
                <a:uFillTx/>
                <a:latin typeface="Calibri"/>
                <a:ea typeface="+mn-ea"/>
                <a:cs typeface="Calibri"/>
              </a:rPr>
              <a:t>ou </a:t>
            </a:r>
            <a:r>
              <a:rPr kumimoji="0" sz="2800" b="1" i="0" u="none" strike="noStrike" kern="1200" cap="none" spc="-15" normalizeH="0" baseline="0" noProof="0" dirty="0">
                <a:ln>
                  <a:noFill/>
                </a:ln>
                <a:solidFill>
                  <a:prstClr val="black"/>
                </a:solidFill>
                <a:effectLst/>
                <a:uLnTx/>
                <a:uFillTx/>
                <a:latin typeface="Calibri"/>
                <a:ea typeface="+mn-ea"/>
                <a:cs typeface="Calibri"/>
              </a:rPr>
              <a:t>quantitatif</a:t>
            </a:r>
            <a:endParaRPr kumimoji="0" sz="2800" b="0" i="0" u="none" strike="noStrike" kern="1200" cap="none" spc="0" normalizeH="0" baseline="0" noProof="0">
              <a:ln>
                <a:noFill/>
              </a:ln>
              <a:solidFill>
                <a:prstClr val="black"/>
              </a:solidFill>
              <a:effectLst/>
              <a:uLnTx/>
              <a:uFillTx/>
              <a:latin typeface="Calibri"/>
              <a:ea typeface="+mn-ea"/>
              <a:cs typeface="Calibri"/>
            </a:endParaRPr>
          </a:p>
        </p:txBody>
      </p:sp>
      <p:grpSp>
        <p:nvGrpSpPr>
          <p:cNvPr id="8" name="object 8"/>
          <p:cNvGrpSpPr/>
          <p:nvPr/>
        </p:nvGrpSpPr>
        <p:grpSpPr>
          <a:xfrm>
            <a:off x="8503919" y="59435"/>
            <a:ext cx="611505" cy="1243965"/>
            <a:chOff x="8503919" y="59435"/>
            <a:chExt cx="611505" cy="1243965"/>
          </a:xfrm>
        </p:grpSpPr>
        <p:pic>
          <p:nvPicPr>
            <p:cNvPr id="9" name="object 9"/>
            <p:cNvPicPr/>
            <p:nvPr/>
          </p:nvPicPr>
          <p:blipFill>
            <a:blip r:embed="rId2" cstate="print"/>
            <a:stretch>
              <a:fillRect/>
            </a:stretch>
          </p:blipFill>
          <p:spPr>
            <a:xfrm>
              <a:off x="8503919" y="59435"/>
              <a:ext cx="611123" cy="612647"/>
            </a:xfrm>
            <a:prstGeom prst="rect">
              <a:avLst/>
            </a:prstGeom>
          </p:spPr>
        </p:pic>
        <p:pic>
          <p:nvPicPr>
            <p:cNvPr id="10" name="object 10"/>
            <p:cNvPicPr/>
            <p:nvPr/>
          </p:nvPicPr>
          <p:blipFill>
            <a:blip r:embed="rId3" cstate="print"/>
            <a:stretch>
              <a:fillRect/>
            </a:stretch>
          </p:blipFill>
          <p:spPr>
            <a:xfrm>
              <a:off x="8523731" y="716280"/>
              <a:ext cx="591311" cy="586739"/>
            </a:xfrm>
            <a:prstGeom prst="rect">
              <a:avLst/>
            </a:prstGeom>
          </p:spPr>
        </p:pic>
      </p:grpSp>
    </p:spTree>
    <p:extLst>
      <p:ext uri="{BB962C8B-B14F-4D97-AF65-F5344CB8AC3E}">
        <p14:creationId xmlns:p14="http://schemas.microsoft.com/office/powerpoint/2010/main" val="29997271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93575" rIns="0" bIns="0" rtlCol="0">
            <a:spAutoFit/>
          </a:bodyPr>
          <a:lstStyle/>
          <a:p>
            <a:pPr marL="1094740" marR="5080" indent="-485140">
              <a:lnSpc>
                <a:spcPct val="100000"/>
              </a:lnSpc>
              <a:spcBef>
                <a:spcPts val="100"/>
              </a:spcBef>
            </a:pPr>
            <a:r>
              <a:rPr sz="2400" spc="-5" dirty="0"/>
              <a:t>Impact</a:t>
            </a:r>
            <a:r>
              <a:rPr sz="2400" spc="-10" dirty="0"/>
              <a:t> </a:t>
            </a:r>
            <a:r>
              <a:rPr sz="2400" spc="-5" dirty="0"/>
              <a:t>du</a:t>
            </a:r>
            <a:r>
              <a:rPr sz="2400" spc="5" dirty="0"/>
              <a:t> </a:t>
            </a:r>
            <a:r>
              <a:rPr sz="2400" spc="-5" dirty="0"/>
              <a:t>Chirurgien</a:t>
            </a:r>
            <a:r>
              <a:rPr sz="2400" spc="-10" dirty="0"/>
              <a:t> </a:t>
            </a:r>
            <a:r>
              <a:rPr sz="2400" spc="-5" dirty="0"/>
              <a:t>sur</a:t>
            </a:r>
            <a:r>
              <a:rPr sz="2400" dirty="0"/>
              <a:t> </a:t>
            </a:r>
            <a:r>
              <a:rPr sz="2400" spc="-5" dirty="0"/>
              <a:t>la</a:t>
            </a:r>
            <a:r>
              <a:rPr sz="2400" spc="5" dirty="0"/>
              <a:t> </a:t>
            </a:r>
            <a:r>
              <a:rPr sz="2400" spc="-5" dirty="0"/>
              <a:t>conservation </a:t>
            </a:r>
            <a:r>
              <a:rPr sz="2400" spc="-685" dirty="0"/>
              <a:t> </a:t>
            </a:r>
            <a:r>
              <a:rPr sz="2400" spc="-5" dirty="0"/>
              <a:t>sphinctérienne</a:t>
            </a:r>
            <a:r>
              <a:rPr sz="2400" spc="5" dirty="0"/>
              <a:t> </a:t>
            </a:r>
            <a:r>
              <a:rPr sz="2400" spc="-5" dirty="0"/>
              <a:t>(cancer du</a:t>
            </a:r>
            <a:r>
              <a:rPr sz="2400" spc="-10" dirty="0"/>
              <a:t> </a:t>
            </a:r>
            <a:r>
              <a:rPr sz="2400" spc="-5" dirty="0"/>
              <a:t>rectum)</a:t>
            </a:r>
            <a:endParaRPr sz="2400"/>
          </a:p>
        </p:txBody>
      </p:sp>
      <p:sp>
        <p:nvSpPr>
          <p:cNvPr id="3" name="object 3"/>
          <p:cNvSpPr txBox="1"/>
          <p:nvPr/>
        </p:nvSpPr>
        <p:spPr>
          <a:xfrm>
            <a:off x="688752" y="1495615"/>
            <a:ext cx="7800340" cy="26924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600" b="0" i="0" u="none" strike="noStrike" kern="1200" cap="none" spc="-10" normalizeH="0" baseline="0" noProof="0" dirty="0">
                <a:ln>
                  <a:noFill/>
                </a:ln>
                <a:solidFill>
                  <a:prstClr val="black"/>
                </a:solidFill>
                <a:effectLst/>
                <a:uLnTx/>
                <a:uFillTx/>
                <a:latin typeface="Calibri"/>
                <a:ea typeface="+mn-ea"/>
                <a:cs typeface="Calibri"/>
              </a:rPr>
              <a:t>1998-2004</a:t>
            </a:r>
            <a:r>
              <a:rPr kumimoji="0" sz="1600" b="0" i="0" u="none" strike="noStrike" kern="1200" cap="none" spc="50"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a:t>
            </a:r>
            <a:r>
              <a:rPr kumimoji="0" sz="1600" b="0" i="0" u="none" strike="noStrike" kern="1200" cap="none" spc="10" normalizeH="0" baseline="0" noProof="0" dirty="0">
                <a:ln>
                  <a:noFill/>
                </a:ln>
                <a:solidFill>
                  <a:prstClr val="black"/>
                </a:solidFill>
                <a:effectLst/>
                <a:uLnTx/>
                <a:uFillTx/>
                <a:latin typeface="Calibri"/>
                <a:ea typeface="+mn-ea"/>
                <a:cs typeface="Calibri"/>
              </a:rPr>
              <a:t> </a:t>
            </a:r>
            <a:r>
              <a:rPr kumimoji="0" sz="1600" b="0" i="0" u="none" strike="noStrike" kern="1200" cap="none" spc="-10" normalizeH="0" baseline="0" noProof="0" dirty="0">
                <a:ln>
                  <a:noFill/>
                </a:ln>
                <a:solidFill>
                  <a:prstClr val="black"/>
                </a:solidFill>
                <a:effectLst/>
                <a:uLnTx/>
                <a:uFillTx/>
                <a:latin typeface="Calibri"/>
                <a:ea typeface="+mn-ea"/>
                <a:cs typeface="Calibri"/>
              </a:rPr>
              <a:t>Angleterre</a:t>
            </a:r>
            <a:r>
              <a:rPr kumimoji="0" sz="1600" b="0" i="0" u="none" strike="noStrike" kern="1200" cap="none" spc="30"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a:t>
            </a:r>
            <a:r>
              <a:rPr kumimoji="0" sz="1600" b="0" i="0" u="none" strike="noStrike" kern="1200" cap="none" spc="10" normalizeH="0" baseline="0" noProof="0" dirty="0">
                <a:ln>
                  <a:noFill/>
                </a:ln>
                <a:solidFill>
                  <a:prstClr val="black"/>
                </a:solidFill>
                <a:effectLst/>
                <a:uLnTx/>
                <a:uFillTx/>
                <a:latin typeface="Calibri"/>
                <a:ea typeface="+mn-ea"/>
                <a:cs typeface="Calibri"/>
              </a:rPr>
              <a:t> </a:t>
            </a:r>
            <a:r>
              <a:rPr kumimoji="0" sz="1600" b="1" i="0" u="none" strike="noStrike" kern="1200" cap="none" spc="-5" normalizeH="0" baseline="0" noProof="0" dirty="0">
                <a:ln>
                  <a:noFill/>
                </a:ln>
                <a:solidFill>
                  <a:prstClr val="black"/>
                </a:solidFill>
                <a:effectLst/>
                <a:uLnTx/>
                <a:uFillTx/>
                <a:latin typeface="Calibri"/>
                <a:ea typeface="+mn-ea"/>
                <a:cs typeface="Calibri"/>
              </a:rPr>
              <a:t>31</a:t>
            </a:r>
            <a:r>
              <a:rPr kumimoji="0" sz="1600" b="1" i="0" u="none" strike="noStrike" kern="1200" cap="none" spc="10" normalizeH="0" baseline="0" noProof="0" dirty="0">
                <a:ln>
                  <a:noFill/>
                </a:ln>
                <a:solidFill>
                  <a:prstClr val="black"/>
                </a:solidFill>
                <a:effectLst/>
                <a:uLnTx/>
                <a:uFillTx/>
                <a:latin typeface="Calibri"/>
                <a:ea typeface="+mn-ea"/>
                <a:cs typeface="Calibri"/>
              </a:rPr>
              <a:t> </a:t>
            </a:r>
            <a:r>
              <a:rPr kumimoji="0" sz="1600" b="1" i="0" u="none" strike="noStrike" kern="1200" cap="none" spc="-10" normalizeH="0" baseline="0" noProof="0" dirty="0">
                <a:ln>
                  <a:noFill/>
                </a:ln>
                <a:solidFill>
                  <a:prstClr val="black"/>
                </a:solidFill>
                <a:effectLst/>
                <a:uLnTx/>
                <a:uFillTx/>
                <a:latin typeface="Calibri"/>
                <a:ea typeface="+mn-ea"/>
                <a:cs typeface="Calibri"/>
              </a:rPr>
              <a:t>223</a:t>
            </a:r>
            <a:r>
              <a:rPr kumimoji="0" sz="1600" b="1" i="0" u="none" strike="noStrike" kern="1200" cap="none" spc="25" normalizeH="0" baseline="0" noProof="0" dirty="0">
                <a:ln>
                  <a:noFill/>
                </a:ln>
                <a:solidFill>
                  <a:prstClr val="black"/>
                </a:solidFill>
                <a:effectLst/>
                <a:uLnTx/>
                <a:uFillTx/>
                <a:latin typeface="Calibri"/>
                <a:ea typeface="+mn-ea"/>
                <a:cs typeface="Calibri"/>
              </a:rPr>
              <a:t> </a:t>
            </a:r>
            <a:r>
              <a:rPr kumimoji="0" sz="1600" b="0" i="0" u="none" strike="noStrike" kern="1200" cap="none" spc="-10" normalizeH="0" baseline="0" noProof="0" dirty="0">
                <a:ln>
                  <a:noFill/>
                </a:ln>
                <a:solidFill>
                  <a:prstClr val="black"/>
                </a:solidFill>
                <a:effectLst/>
                <a:uLnTx/>
                <a:uFillTx/>
                <a:latin typeface="Calibri"/>
                <a:ea typeface="+mn-ea"/>
                <a:cs typeface="Calibri"/>
              </a:rPr>
              <a:t>cancers</a:t>
            </a:r>
            <a:r>
              <a:rPr kumimoji="0" sz="1600" b="0" i="0" u="none" strike="noStrike" kern="1200" cap="none" spc="15"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du</a:t>
            </a:r>
            <a:r>
              <a:rPr kumimoji="0" sz="1600" b="0" i="0" u="none" strike="noStrike" kern="1200" cap="none" spc="0" normalizeH="0" baseline="0" noProof="0" dirty="0">
                <a:ln>
                  <a:noFill/>
                </a:ln>
                <a:solidFill>
                  <a:prstClr val="black"/>
                </a:solidFill>
                <a:effectLst/>
                <a:uLnTx/>
                <a:uFillTx/>
                <a:latin typeface="Calibri"/>
                <a:ea typeface="+mn-ea"/>
                <a:cs typeface="Calibri"/>
              </a:rPr>
              <a:t> </a:t>
            </a:r>
            <a:r>
              <a:rPr kumimoji="0" sz="1600" b="0" i="0" u="none" strike="noStrike" kern="1200" cap="none" spc="-10" normalizeH="0" baseline="0" noProof="0" dirty="0">
                <a:ln>
                  <a:noFill/>
                </a:ln>
                <a:solidFill>
                  <a:prstClr val="black"/>
                </a:solidFill>
                <a:effectLst/>
                <a:uLnTx/>
                <a:uFillTx/>
                <a:latin typeface="Calibri"/>
                <a:ea typeface="+mn-ea"/>
                <a:cs typeface="Calibri"/>
              </a:rPr>
              <a:t>rectum</a:t>
            </a:r>
            <a:r>
              <a:rPr kumimoji="0" sz="1600" b="0" i="0" u="none" strike="noStrike" kern="1200" cap="none" spc="20" normalizeH="0" baseline="0" noProof="0" dirty="0">
                <a:ln>
                  <a:noFill/>
                </a:ln>
                <a:solidFill>
                  <a:prstClr val="black"/>
                </a:solidFill>
                <a:effectLst/>
                <a:uLnTx/>
                <a:uFillTx/>
                <a:latin typeface="Calibri"/>
                <a:ea typeface="+mn-ea"/>
                <a:cs typeface="Calibri"/>
              </a:rPr>
              <a:t> </a:t>
            </a:r>
            <a:r>
              <a:rPr kumimoji="0" sz="1600" b="0" i="0" u="none" strike="noStrike" kern="1200" cap="none" spc="-10" normalizeH="0" baseline="0" noProof="0" dirty="0">
                <a:ln>
                  <a:noFill/>
                </a:ln>
                <a:solidFill>
                  <a:prstClr val="black"/>
                </a:solidFill>
                <a:effectLst/>
                <a:uLnTx/>
                <a:uFillTx/>
                <a:latin typeface="Calibri"/>
                <a:ea typeface="+mn-ea"/>
                <a:cs typeface="Calibri"/>
              </a:rPr>
              <a:t>opérés</a:t>
            </a:r>
            <a:r>
              <a:rPr kumimoji="0" sz="1600" b="0" i="0" u="none" strike="noStrike" kern="1200" cap="none" spc="35"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a:t>
            </a:r>
            <a:r>
              <a:rPr kumimoji="0" sz="1600" b="0" i="0" u="none" strike="noStrike" kern="1200" cap="none" spc="5" normalizeH="0" baseline="0" noProof="0" dirty="0">
                <a:ln>
                  <a:noFill/>
                </a:ln>
                <a:solidFill>
                  <a:prstClr val="black"/>
                </a:solidFill>
                <a:effectLst/>
                <a:uLnTx/>
                <a:uFillTx/>
                <a:latin typeface="Calibri"/>
                <a:ea typeface="+mn-ea"/>
                <a:cs typeface="Calibri"/>
              </a:rPr>
              <a:t> </a:t>
            </a:r>
            <a:r>
              <a:rPr kumimoji="0" sz="1600" b="1" i="0" u="none" strike="noStrike" kern="1200" cap="none" spc="-5" normalizeH="0" baseline="0" noProof="0" dirty="0">
                <a:ln>
                  <a:noFill/>
                </a:ln>
                <a:solidFill>
                  <a:prstClr val="black"/>
                </a:solidFill>
                <a:effectLst/>
                <a:uLnTx/>
                <a:uFillTx/>
                <a:latin typeface="Calibri"/>
                <a:ea typeface="+mn-ea"/>
                <a:cs typeface="Calibri"/>
              </a:rPr>
              <a:t>1</a:t>
            </a:r>
            <a:r>
              <a:rPr kumimoji="0" sz="1600" b="1" i="0" u="none" strike="noStrike" kern="1200" cap="none" spc="10" normalizeH="0" baseline="0" noProof="0" dirty="0">
                <a:ln>
                  <a:noFill/>
                </a:ln>
                <a:solidFill>
                  <a:prstClr val="black"/>
                </a:solidFill>
                <a:effectLst/>
                <a:uLnTx/>
                <a:uFillTx/>
                <a:latin typeface="Calibri"/>
                <a:ea typeface="+mn-ea"/>
                <a:cs typeface="Calibri"/>
              </a:rPr>
              <a:t> </a:t>
            </a:r>
            <a:r>
              <a:rPr kumimoji="0" sz="1600" b="1" i="0" u="none" strike="noStrike" kern="1200" cap="none" spc="-10" normalizeH="0" baseline="0" noProof="0" dirty="0">
                <a:ln>
                  <a:noFill/>
                </a:ln>
                <a:solidFill>
                  <a:prstClr val="black"/>
                </a:solidFill>
                <a:effectLst/>
                <a:uLnTx/>
                <a:uFillTx/>
                <a:latin typeface="Calibri"/>
                <a:ea typeface="+mn-ea"/>
                <a:cs typeface="Calibri"/>
              </a:rPr>
              <a:t>326</a:t>
            </a:r>
            <a:r>
              <a:rPr kumimoji="0" sz="1600" b="1" i="0" u="none" strike="noStrike" kern="1200" cap="none" spc="20"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chirurgiens</a:t>
            </a:r>
            <a:r>
              <a:rPr kumimoji="0" sz="1600" b="0" i="0" u="none" strike="noStrike" kern="1200" cap="none" spc="10"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a:t>
            </a:r>
            <a:r>
              <a:rPr kumimoji="0" sz="1600" b="0" i="0" u="none" strike="noStrike" kern="1200" cap="none" spc="10" normalizeH="0" baseline="0" noProof="0" dirty="0">
                <a:ln>
                  <a:noFill/>
                </a:ln>
                <a:solidFill>
                  <a:prstClr val="black"/>
                </a:solidFill>
                <a:effectLst/>
                <a:uLnTx/>
                <a:uFillTx/>
                <a:latin typeface="Calibri"/>
                <a:ea typeface="+mn-ea"/>
                <a:cs typeface="Calibri"/>
              </a:rPr>
              <a:t> </a:t>
            </a:r>
            <a:r>
              <a:rPr kumimoji="0" sz="1600" b="1" i="0" u="none" strike="noStrike" kern="1200" cap="none" spc="-10" normalizeH="0" baseline="0" noProof="0" dirty="0">
                <a:ln>
                  <a:noFill/>
                </a:ln>
                <a:solidFill>
                  <a:prstClr val="black"/>
                </a:solidFill>
                <a:effectLst/>
                <a:uLnTx/>
                <a:uFillTx/>
                <a:latin typeface="Calibri"/>
                <a:ea typeface="+mn-ea"/>
                <a:cs typeface="Calibri"/>
              </a:rPr>
              <a:t>153</a:t>
            </a:r>
            <a:r>
              <a:rPr kumimoji="0" sz="1600" b="1" i="0" u="none" strike="noStrike" kern="1200" cap="none" spc="15"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hôpitaux</a:t>
            </a:r>
            <a:endParaRPr kumimoji="0" sz="1600" b="0" i="0" u="none" strike="noStrike" kern="1200" cap="none" spc="0" normalizeH="0" baseline="0" noProof="0">
              <a:ln>
                <a:noFill/>
              </a:ln>
              <a:solidFill>
                <a:prstClr val="black"/>
              </a:solidFill>
              <a:effectLst/>
              <a:uLnTx/>
              <a:uFillTx/>
              <a:latin typeface="Calibri"/>
              <a:ea typeface="+mn-ea"/>
              <a:cs typeface="Calibri"/>
            </a:endParaRPr>
          </a:p>
        </p:txBody>
      </p:sp>
      <p:sp>
        <p:nvSpPr>
          <p:cNvPr id="4" name="object 4"/>
          <p:cNvSpPr txBox="1"/>
          <p:nvPr/>
        </p:nvSpPr>
        <p:spPr>
          <a:xfrm>
            <a:off x="3185160" y="6070663"/>
            <a:ext cx="2790825" cy="695960"/>
          </a:xfrm>
          <a:prstGeom prst="rect">
            <a:avLst/>
          </a:prstGeom>
        </p:spPr>
        <p:txBody>
          <a:bodyPr vert="horz" wrap="square" lIns="0" tIns="12700" rIns="0" bIns="0" rtlCol="0">
            <a:spAutoFit/>
          </a:bodyPr>
          <a:lstStyle/>
          <a:p>
            <a:pPr marL="338455" marR="0" lvl="0" indent="0" algn="l" defTabSz="914400" rtl="0" eaLnBrk="1" fontAlgn="auto" latinLnBrk="0" hangingPunct="1">
              <a:lnSpc>
                <a:spcPct val="100000"/>
              </a:lnSpc>
              <a:spcBef>
                <a:spcPts val="100"/>
              </a:spcBef>
              <a:spcAft>
                <a:spcPts val="0"/>
              </a:spcAft>
              <a:buClrTx/>
              <a:buSzTx/>
              <a:buFontTx/>
              <a:buNone/>
              <a:tabLst/>
              <a:defRPr/>
            </a:pPr>
            <a:r>
              <a:rPr kumimoji="0" sz="1200" b="1" i="0" u="none" strike="noStrike" kern="1200" cap="none" spc="-5" normalizeH="0" baseline="0" noProof="0" dirty="0">
                <a:ln>
                  <a:noFill/>
                </a:ln>
                <a:solidFill>
                  <a:prstClr val="black"/>
                </a:solidFill>
                <a:effectLst/>
                <a:uLnTx/>
                <a:uFillTx/>
                <a:latin typeface="Calibri"/>
                <a:ea typeface="+mn-ea"/>
                <a:cs typeface="Calibri"/>
              </a:rPr>
              <a:t>Chirurgiens</a:t>
            </a:r>
            <a:r>
              <a:rPr kumimoji="0" sz="1200" b="1" i="0" u="none" strike="noStrike" kern="1200" cap="none" spc="0" normalizeH="0" baseline="0" noProof="0" dirty="0">
                <a:ln>
                  <a:noFill/>
                </a:ln>
                <a:solidFill>
                  <a:prstClr val="black"/>
                </a:solidFill>
                <a:effectLst/>
                <a:uLnTx/>
                <a:uFillTx/>
                <a:latin typeface="Calibri"/>
                <a:ea typeface="+mn-ea"/>
                <a:cs typeface="Calibri"/>
              </a:rPr>
              <a:t> </a:t>
            </a:r>
            <a:r>
              <a:rPr kumimoji="0" sz="1200" b="1" i="0" u="none" strike="noStrike" kern="1200" cap="none" spc="-15" normalizeH="0" baseline="0" noProof="0" dirty="0">
                <a:ln>
                  <a:noFill/>
                </a:ln>
                <a:solidFill>
                  <a:prstClr val="black"/>
                </a:solidFill>
                <a:effectLst/>
                <a:uLnTx/>
                <a:uFillTx/>
                <a:latin typeface="Calibri"/>
                <a:ea typeface="+mn-ea"/>
                <a:cs typeface="Calibri"/>
              </a:rPr>
              <a:t>avec</a:t>
            </a:r>
            <a:r>
              <a:rPr kumimoji="0" sz="1200" b="1" i="0" u="none" strike="noStrike" kern="1200" cap="none" spc="-10" normalizeH="0" baseline="0" noProof="0" dirty="0">
                <a:ln>
                  <a:noFill/>
                </a:ln>
                <a:solidFill>
                  <a:prstClr val="black"/>
                </a:solidFill>
                <a:effectLst/>
                <a:uLnTx/>
                <a:uFillTx/>
                <a:latin typeface="Calibri"/>
                <a:ea typeface="+mn-ea"/>
                <a:cs typeface="Calibri"/>
              </a:rPr>
              <a:t> </a:t>
            </a:r>
            <a:r>
              <a:rPr kumimoji="0" sz="1200" b="1" i="0" u="none" strike="noStrike" kern="1200" cap="none" spc="-5" normalizeH="0" baseline="0" noProof="0" dirty="0">
                <a:ln>
                  <a:noFill/>
                </a:ln>
                <a:solidFill>
                  <a:prstClr val="black"/>
                </a:solidFill>
                <a:effectLst/>
                <a:uLnTx/>
                <a:uFillTx/>
                <a:latin typeface="Calibri"/>
                <a:ea typeface="+mn-ea"/>
                <a:cs typeface="Calibri"/>
              </a:rPr>
              <a:t>volume</a:t>
            </a:r>
            <a:r>
              <a:rPr kumimoji="0" sz="1200" b="1" i="0" u="none" strike="noStrike" kern="1200" cap="none" spc="0" normalizeH="0" baseline="0" noProof="0" dirty="0">
                <a:ln>
                  <a:noFill/>
                </a:ln>
                <a:solidFill>
                  <a:prstClr val="black"/>
                </a:solidFill>
                <a:effectLst/>
                <a:uLnTx/>
                <a:uFillTx/>
                <a:latin typeface="Calibri"/>
                <a:ea typeface="+mn-ea"/>
                <a:cs typeface="Calibri"/>
              </a:rPr>
              <a:t> </a:t>
            </a:r>
            <a:r>
              <a:rPr kumimoji="0" sz="1200" b="1" i="0" u="sng" strike="noStrike" kern="1200" cap="none" spc="0" normalizeH="0" baseline="0" noProof="0" dirty="0">
                <a:ln>
                  <a:noFill/>
                </a:ln>
                <a:solidFill>
                  <a:prstClr val="black"/>
                </a:solidFill>
                <a:effectLst/>
                <a:uLnTx/>
                <a:uFill>
                  <a:solidFill>
                    <a:srgbClr val="000000"/>
                  </a:solidFill>
                </a:uFill>
                <a:latin typeface="Calibri"/>
                <a:ea typeface="+mn-ea"/>
                <a:cs typeface="Calibri"/>
              </a:rPr>
              <a:t>&gt;</a:t>
            </a:r>
            <a:r>
              <a:rPr kumimoji="0" sz="1200" b="1" i="0" u="none" strike="noStrike" kern="1200" cap="none" spc="5" normalizeH="0" baseline="0" noProof="0" dirty="0">
                <a:ln>
                  <a:noFill/>
                </a:ln>
                <a:solidFill>
                  <a:prstClr val="black"/>
                </a:solidFill>
                <a:effectLst/>
                <a:uLnTx/>
                <a:uFillTx/>
                <a:latin typeface="Calibri"/>
                <a:ea typeface="+mn-ea"/>
                <a:cs typeface="Calibri"/>
              </a:rPr>
              <a:t> </a:t>
            </a:r>
            <a:r>
              <a:rPr kumimoji="0" sz="1200" b="1" i="0" u="none" strike="noStrike" kern="1200" cap="none" spc="0" normalizeH="0" baseline="0" noProof="0" dirty="0">
                <a:ln>
                  <a:noFill/>
                </a:ln>
                <a:solidFill>
                  <a:prstClr val="black"/>
                </a:solidFill>
                <a:effectLst/>
                <a:uLnTx/>
                <a:uFillTx/>
                <a:latin typeface="Calibri"/>
                <a:ea typeface="+mn-ea"/>
                <a:cs typeface="Calibri"/>
              </a:rPr>
              <a:t>7</a:t>
            </a:r>
            <a:r>
              <a:rPr kumimoji="0" sz="1200" b="1" i="0" u="none" strike="noStrike" kern="1200" cap="none" spc="5" normalizeH="0" baseline="0" noProof="0" dirty="0">
                <a:ln>
                  <a:noFill/>
                </a:ln>
                <a:solidFill>
                  <a:prstClr val="black"/>
                </a:solidFill>
                <a:effectLst/>
                <a:uLnTx/>
                <a:uFillTx/>
                <a:latin typeface="Calibri"/>
                <a:ea typeface="+mn-ea"/>
                <a:cs typeface="Calibri"/>
              </a:rPr>
              <a:t> </a:t>
            </a:r>
            <a:r>
              <a:rPr kumimoji="0" sz="1200" b="1" i="0" u="none" strike="noStrike" kern="1200" cap="none" spc="-10" normalizeH="0" baseline="0" noProof="0" dirty="0">
                <a:ln>
                  <a:noFill/>
                </a:ln>
                <a:solidFill>
                  <a:prstClr val="black"/>
                </a:solidFill>
                <a:effectLst/>
                <a:uLnTx/>
                <a:uFillTx/>
                <a:latin typeface="Calibri"/>
                <a:ea typeface="+mn-ea"/>
                <a:cs typeface="Calibri"/>
              </a:rPr>
              <a:t>cas</a:t>
            </a:r>
            <a:r>
              <a:rPr kumimoji="0" sz="1200" b="1" i="0" u="none" strike="noStrike" kern="1200" cap="none" spc="5" normalizeH="0" baseline="0" noProof="0" dirty="0">
                <a:ln>
                  <a:noFill/>
                </a:ln>
                <a:solidFill>
                  <a:prstClr val="black"/>
                </a:solidFill>
                <a:effectLst/>
                <a:uLnTx/>
                <a:uFillTx/>
                <a:latin typeface="Calibri"/>
                <a:ea typeface="+mn-ea"/>
                <a:cs typeface="Calibri"/>
              </a:rPr>
              <a:t> </a:t>
            </a:r>
            <a:r>
              <a:rPr kumimoji="0" sz="1200" b="1" i="0" u="none" strike="noStrike" kern="1200" cap="none" spc="-5" normalizeH="0" baseline="0" noProof="0" dirty="0">
                <a:ln>
                  <a:noFill/>
                </a:ln>
                <a:solidFill>
                  <a:prstClr val="black"/>
                </a:solidFill>
                <a:effectLst/>
                <a:uLnTx/>
                <a:uFillTx/>
                <a:latin typeface="Calibri"/>
                <a:ea typeface="+mn-ea"/>
                <a:cs typeface="Calibri"/>
              </a:rPr>
              <a:t>par an</a:t>
            </a:r>
            <a:endParaRPr kumimoji="0" sz="1200" b="0"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Calibri"/>
            </a:endParaRPr>
          </a:p>
          <a:p>
            <a:pPr marL="0" marR="0" lvl="0" indent="0" algn="l" defTabSz="914400" rtl="0" eaLnBrk="1" fontAlgn="auto" latinLnBrk="0" hangingPunct="1">
              <a:lnSpc>
                <a:spcPct val="100000"/>
              </a:lnSpc>
              <a:spcBef>
                <a:spcPts val="10"/>
              </a:spcBef>
              <a:spcAft>
                <a:spcPts val="0"/>
              </a:spcAft>
              <a:buClrTx/>
              <a:buSzTx/>
              <a:buFontTx/>
              <a:buNone/>
              <a:tabLst/>
              <a:defRPr/>
            </a:pPr>
            <a:endParaRPr kumimoji="0" sz="900" b="0" i="0" u="none" strike="noStrike" kern="1200" cap="none" spc="0" normalizeH="0" baseline="0" noProof="0">
              <a:ln>
                <a:noFill/>
              </a:ln>
              <a:solidFill>
                <a:prstClr val="black"/>
              </a:solidFill>
              <a:effectLst/>
              <a:uLnTx/>
              <a:uFillTx/>
              <a:latin typeface="Calibri"/>
              <a:ea typeface="+mn-ea"/>
              <a:cs typeface="Calibri"/>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sz="1050" b="0" i="0" u="none" strike="noStrike" kern="1200" cap="none" spc="0" normalizeH="0" baseline="0" noProof="0" dirty="0">
                <a:ln>
                  <a:noFill/>
                </a:ln>
                <a:solidFill>
                  <a:prstClr val="black"/>
                </a:solidFill>
                <a:effectLst/>
                <a:uLnTx/>
                <a:uFillTx/>
                <a:latin typeface="Arial MT"/>
                <a:ea typeface="+mn-ea"/>
                <a:cs typeface="Arial MT"/>
              </a:rPr>
              <a:t>*Morris</a:t>
            </a:r>
            <a:r>
              <a:rPr kumimoji="0" sz="1050" b="0" i="0" u="none" strike="noStrike" kern="1200" cap="none" spc="-20" normalizeH="0" baseline="0" noProof="0" dirty="0">
                <a:ln>
                  <a:noFill/>
                </a:ln>
                <a:solidFill>
                  <a:prstClr val="black"/>
                </a:solidFill>
                <a:effectLst/>
                <a:uLnTx/>
                <a:uFillTx/>
                <a:latin typeface="Arial MT"/>
                <a:ea typeface="+mn-ea"/>
                <a:cs typeface="Arial MT"/>
              </a:rPr>
              <a:t> </a:t>
            </a:r>
            <a:r>
              <a:rPr kumimoji="0" sz="1050" b="0" i="0" u="none" strike="noStrike" kern="1200" cap="none" spc="0" normalizeH="0" baseline="0" noProof="0" dirty="0">
                <a:ln>
                  <a:noFill/>
                </a:ln>
                <a:solidFill>
                  <a:prstClr val="black"/>
                </a:solidFill>
                <a:effectLst/>
                <a:uLnTx/>
                <a:uFillTx/>
                <a:latin typeface="Arial MT"/>
                <a:ea typeface="+mn-ea"/>
                <a:cs typeface="Arial MT"/>
              </a:rPr>
              <a:t>E</a:t>
            </a:r>
            <a:r>
              <a:rPr kumimoji="0" sz="1050" b="0" i="0" u="none" strike="noStrike" kern="1200" cap="none" spc="-25" normalizeH="0" baseline="0" noProof="0" dirty="0">
                <a:ln>
                  <a:noFill/>
                </a:ln>
                <a:solidFill>
                  <a:prstClr val="black"/>
                </a:solidFill>
                <a:effectLst/>
                <a:uLnTx/>
                <a:uFillTx/>
                <a:latin typeface="Arial MT"/>
                <a:ea typeface="+mn-ea"/>
                <a:cs typeface="Arial MT"/>
              </a:rPr>
              <a:t> </a:t>
            </a:r>
            <a:r>
              <a:rPr kumimoji="0" sz="1050" b="0" i="0" u="none" strike="noStrike" kern="1200" cap="none" spc="0" normalizeH="0" baseline="0" noProof="0" dirty="0">
                <a:ln>
                  <a:noFill/>
                </a:ln>
                <a:solidFill>
                  <a:prstClr val="black"/>
                </a:solidFill>
                <a:effectLst/>
                <a:uLnTx/>
                <a:uFillTx/>
                <a:latin typeface="Arial MT"/>
                <a:ea typeface="+mn-ea"/>
                <a:cs typeface="Arial MT"/>
              </a:rPr>
              <a:t>et</a:t>
            </a:r>
            <a:r>
              <a:rPr kumimoji="0" sz="1050" b="0" i="0" u="none" strike="noStrike" kern="1200" cap="none" spc="-20" normalizeH="0" baseline="0" noProof="0" dirty="0">
                <a:ln>
                  <a:noFill/>
                </a:ln>
                <a:solidFill>
                  <a:prstClr val="black"/>
                </a:solidFill>
                <a:effectLst/>
                <a:uLnTx/>
                <a:uFillTx/>
                <a:latin typeface="Arial MT"/>
                <a:ea typeface="+mn-ea"/>
                <a:cs typeface="Arial MT"/>
              </a:rPr>
              <a:t> </a:t>
            </a:r>
            <a:r>
              <a:rPr kumimoji="0" sz="1050" b="0" i="0" u="none" strike="noStrike" kern="1200" cap="none" spc="0" normalizeH="0" baseline="0" noProof="0" dirty="0">
                <a:ln>
                  <a:noFill/>
                </a:ln>
                <a:solidFill>
                  <a:prstClr val="black"/>
                </a:solidFill>
                <a:effectLst/>
                <a:uLnTx/>
                <a:uFillTx/>
                <a:latin typeface="Arial MT"/>
                <a:ea typeface="+mn-ea"/>
                <a:cs typeface="Arial MT"/>
              </a:rPr>
              <a:t>al.</a:t>
            </a:r>
            <a:r>
              <a:rPr kumimoji="0" sz="1050" b="0" i="0" u="none" strike="noStrike" kern="1200" cap="none" spc="-20" normalizeH="0" baseline="0" noProof="0" dirty="0">
                <a:ln>
                  <a:noFill/>
                </a:ln>
                <a:solidFill>
                  <a:prstClr val="black"/>
                </a:solidFill>
                <a:effectLst/>
                <a:uLnTx/>
                <a:uFillTx/>
                <a:latin typeface="Arial MT"/>
                <a:ea typeface="+mn-ea"/>
                <a:cs typeface="Arial MT"/>
              </a:rPr>
              <a:t> </a:t>
            </a:r>
            <a:r>
              <a:rPr kumimoji="0" sz="1050" b="0" i="0" u="none" strike="noStrike" kern="1200" cap="none" spc="0" normalizeH="0" baseline="0" noProof="0" dirty="0">
                <a:ln>
                  <a:noFill/>
                </a:ln>
                <a:solidFill>
                  <a:prstClr val="black"/>
                </a:solidFill>
                <a:effectLst/>
                <a:uLnTx/>
                <a:uFillTx/>
                <a:latin typeface="Arial MT"/>
                <a:ea typeface="+mn-ea"/>
                <a:cs typeface="Arial MT"/>
              </a:rPr>
              <a:t>Gut</a:t>
            </a:r>
            <a:r>
              <a:rPr kumimoji="0" sz="1050" b="0" i="0" u="none" strike="noStrike" kern="1200" cap="none" spc="-35" normalizeH="0" baseline="0" noProof="0" dirty="0">
                <a:ln>
                  <a:noFill/>
                </a:ln>
                <a:solidFill>
                  <a:prstClr val="black"/>
                </a:solidFill>
                <a:effectLst/>
                <a:uLnTx/>
                <a:uFillTx/>
                <a:latin typeface="Arial MT"/>
                <a:ea typeface="+mn-ea"/>
                <a:cs typeface="Arial MT"/>
              </a:rPr>
              <a:t> </a:t>
            </a:r>
            <a:r>
              <a:rPr kumimoji="0" sz="1050" b="0" i="0" u="none" strike="noStrike" kern="1200" cap="none" spc="0" normalizeH="0" baseline="0" noProof="0" dirty="0">
                <a:ln>
                  <a:noFill/>
                </a:ln>
                <a:solidFill>
                  <a:prstClr val="black"/>
                </a:solidFill>
                <a:effectLst/>
                <a:uLnTx/>
                <a:uFillTx/>
                <a:latin typeface="Arial MT"/>
                <a:ea typeface="+mn-ea"/>
                <a:cs typeface="Arial MT"/>
              </a:rPr>
              <a:t>2008;57:1690-7.</a:t>
            </a:r>
            <a:endParaRPr kumimoji="0" sz="1050" b="0" i="0" u="none" strike="noStrike" kern="1200" cap="none" spc="0" normalizeH="0" baseline="0" noProof="0">
              <a:ln>
                <a:noFill/>
              </a:ln>
              <a:solidFill>
                <a:prstClr val="black"/>
              </a:solidFill>
              <a:effectLst/>
              <a:uLnTx/>
              <a:uFillTx/>
              <a:latin typeface="Arial MT"/>
              <a:ea typeface="+mn-ea"/>
              <a:cs typeface="Arial MT"/>
            </a:endParaRPr>
          </a:p>
        </p:txBody>
      </p:sp>
      <p:sp>
        <p:nvSpPr>
          <p:cNvPr id="5" name="object 5"/>
          <p:cNvSpPr txBox="1"/>
          <p:nvPr/>
        </p:nvSpPr>
        <p:spPr>
          <a:xfrm>
            <a:off x="8430577" y="5681852"/>
            <a:ext cx="274955" cy="26924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600" b="1" i="0" u="none" strike="noStrike" kern="1200" cap="none" spc="-10" normalizeH="0" baseline="0" noProof="0" dirty="0">
                <a:ln>
                  <a:noFill/>
                </a:ln>
                <a:solidFill>
                  <a:prstClr val="black"/>
                </a:solidFill>
                <a:effectLst/>
                <a:uLnTx/>
                <a:uFillTx/>
                <a:latin typeface="Calibri"/>
                <a:ea typeface="+mn-ea"/>
                <a:cs typeface="Calibri"/>
              </a:rPr>
              <a:t>0%</a:t>
            </a:r>
            <a:endParaRPr kumimoji="0" sz="1600" b="0" i="0" u="none" strike="noStrike" kern="1200" cap="none" spc="0" normalizeH="0" baseline="0" noProof="0">
              <a:ln>
                <a:noFill/>
              </a:ln>
              <a:solidFill>
                <a:prstClr val="black"/>
              </a:solidFill>
              <a:effectLst/>
              <a:uLnTx/>
              <a:uFillTx/>
              <a:latin typeface="Calibri"/>
              <a:ea typeface="+mn-ea"/>
              <a:cs typeface="Calibri"/>
            </a:endParaRPr>
          </a:p>
        </p:txBody>
      </p:sp>
      <p:pic>
        <p:nvPicPr>
          <p:cNvPr id="6" name="object 6"/>
          <p:cNvPicPr/>
          <p:nvPr/>
        </p:nvPicPr>
        <p:blipFill>
          <a:blip r:embed="rId2" cstate="print"/>
          <a:stretch>
            <a:fillRect/>
          </a:stretch>
        </p:blipFill>
        <p:spPr>
          <a:xfrm>
            <a:off x="611124" y="2090927"/>
            <a:ext cx="7840979" cy="3958433"/>
          </a:xfrm>
          <a:prstGeom prst="rect">
            <a:avLst/>
          </a:prstGeom>
        </p:spPr>
      </p:pic>
      <p:sp>
        <p:nvSpPr>
          <p:cNvPr id="7" name="object 7"/>
          <p:cNvSpPr txBox="1"/>
          <p:nvPr/>
        </p:nvSpPr>
        <p:spPr>
          <a:xfrm>
            <a:off x="1337627" y="3305365"/>
            <a:ext cx="531495" cy="269240"/>
          </a:xfrm>
          <a:prstGeom prst="rect">
            <a:avLst/>
          </a:prstGeom>
        </p:spPr>
        <p:txBody>
          <a:bodyPr vert="horz" wrap="square" lIns="0" tIns="12065" rIns="0" bIns="0" rtlCol="0">
            <a:spAutoFit/>
          </a:bodyPr>
          <a:lstStyle/>
          <a:p>
            <a:pPr marL="12700" marR="0" lvl="0" indent="0" algn="l" defTabSz="914400" rtl="0" eaLnBrk="1" fontAlgn="auto" latinLnBrk="0" hangingPunct="1">
              <a:lnSpc>
                <a:spcPct val="100000"/>
              </a:lnSpc>
              <a:spcBef>
                <a:spcPts val="95"/>
              </a:spcBef>
              <a:spcAft>
                <a:spcPts val="0"/>
              </a:spcAft>
              <a:buClrTx/>
              <a:buSzTx/>
              <a:buFontTx/>
              <a:buNone/>
              <a:tabLst/>
              <a:defRPr/>
            </a:pPr>
            <a:r>
              <a:rPr kumimoji="0" sz="1600" b="1" i="0" u="none" strike="noStrike" kern="1200" cap="none" spc="-10" normalizeH="0" baseline="0" noProof="0" dirty="0">
                <a:ln>
                  <a:noFill/>
                </a:ln>
                <a:solidFill>
                  <a:srgbClr val="FFFFFF"/>
                </a:solidFill>
                <a:effectLst/>
                <a:uLnTx/>
                <a:uFillTx/>
                <a:latin typeface="Calibri"/>
                <a:ea typeface="+mn-ea"/>
                <a:cs typeface="Calibri"/>
              </a:rPr>
              <a:t>67,6%</a:t>
            </a:r>
            <a:endParaRPr kumimoji="0" sz="1600" b="0" i="0" u="none" strike="noStrike" kern="1200" cap="none" spc="0" normalizeH="0" baseline="0" noProof="0">
              <a:ln>
                <a:noFill/>
              </a:ln>
              <a:solidFill>
                <a:prstClr val="black"/>
              </a:solidFill>
              <a:effectLst/>
              <a:uLnTx/>
              <a:uFillTx/>
              <a:latin typeface="Calibri"/>
              <a:ea typeface="+mn-ea"/>
              <a:cs typeface="Calibri"/>
            </a:endParaRPr>
          </a:p>
        </p:txBody>
      </p:sp>
      <p:sp>
        <p:nvSpPr>
          <p:cNvPr id="8" name="object 8"/>
          <p:cNvSpPr txBox="1"/>
          <p:nvPr/>
        </p:nvSpPr>
        <p:spPr>
          <a:xfrm>
            <a:off x="2313717" y="5386895"/>
            <a:ext cx="4227195"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400" b="1" i="0" u="none" strike="noStrike" kern="1200" cap="none" spc="-10" normalizeH="0" baseline="0" noProof="0" dirty="0">
                <a:ln>
                  <a:noFill/>
                </a:ln>
                <a:solidFill>
                  <a:srgbClr val="C6D9F1"/>
                </a:solidFill>
                <a:effectLst/>
                <a:uLnTx/>
                <a:uFillTx/>
                <a:latin typeface="Calibri"/>
                <a:ea typeface="+mn-ea"/>
                <a:cs typeface="Calibri"/>
              </a:rPr>
              <a:t>Amputation</a:t>
            </a:r>
            <a:r>
              <a:rPr kumimoji="0" sz="2400" b="1" i="0" u="none" strike="noStrike" kern="1200" cap="none" spc="-15" normalizeH="0" baseline="0" noProof="0" dirty="0">
                <a:ln>
                  <a:noFill/>
                </a:ln>
                <a:solidFill>
                  <a:srgbClr val="C6D9F1"/>
                </a:solidFill>
                <a:effectLst/>
                <a:uLnTx/>
                <a:uFillTx/>
                <a:latin typeface="Calibri"/>
                <a:ea typeface="+mn-ea"/>
                <a:cs typeface="Calibri"/>
              </a:rPr>
              <a:t> </a:t>
            </a:r>
            <a:r>
              <a:rPr kumimoji="0" sz="2400" b="1" i="0" u="none" strike="noStrike" kern="1200" cap="none" spc="-5" normalizeH="0" baseline="0" noProof="0" dirty="0">
                <a:ln>
                  <a:noFill/>
                </a:ln>
                <a:solidFill>
                  <a:srgbClr val="C6D9F1"/>
                </a:solidFill>
                <a:effectLst/>
                <a:uLnTx/>
                <a:uFillTx/>
                <a:latin typeface="Calibri"/>
                <a:ea typeface="+mn-ea"/>
                <a:cs typeface="Calibri"/>
              </a:rPr>
              <a:t>Abdomino-périnéale</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pic>
        <p:nvPicPr>
          <p:cNvPr id="9" name="object 9"/>
          <p:cNvPicPr/>
          <p:nvPr/>
        </p:nvPicPr>
        <p:blipFill>
          <a:blip r:embed="rId3" cstate="print"/>
          <a:stretch>
            <a:fillRect/>
          </a:stretch>
        </p:blipFill>
        <p:spPr>
          <a:xfrm>
            <a:off x="8452104" y="85343"/>
            <a:ext cx="591311" cy="588263"/>
          </a:xfrm>
          <a:prstGeom prst="rect">
            <a:avLst/>
          </a:prstGeom>
        </p:spPr>
      </p:pic>
      <p:sp>
        <p:nvSpPr>
          <p:cNvPr id="10" name="object 10"/>
          <p:cNvSpPr txBox="1"/>
          <p:nvPr/>
        </p:nvSpPr>
        <p:spPr>
          <a:xfrm>
            <a:off x="4132643" y="3850195"/>
            <a:ext cx="2459355"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400" b="1" i="0" u="none" strike="noStrike" kern="1200" cap="none" spc="-5" normalizeH="0" baseline="0" noProof="0" dirty="0">
                <a:ln>
                  <a:noFill/>
                </a:ln>
                <a:solidFill>
                  <a:srgbClr val="FFFF00"/>
                </a:solidFill>
                <a:effectLst/>
                <a:uLnTx/>
                <a:uFillTx/>
                <a:latin typeface="Calibri"/>
                <a:ea typeface="+mn-ea"/>
                <a:cs typeface="Calibri"/>
              </a:rPr>
              <a:t>Conservation</a:t>
            </a:r>
            <a:r>
              <a:rPr kumimoji="0" sz="2400" b="1" i="0" u="none" strike="noStrike" kern="1200" cap="none" spc="-65" normalizeH="0" baseline="0" noProof="0" dirty="0">
                <a:ln>
                  <a:noFill/>
                </a:ln>
                <a:solidFill>
                  <a:srgbClr val="FFFF00"/>
                </a:solidFill>
                <a:effectLst/>
                <a:uLnTx/>
                <a:uFillTx/>
                <a:latin typeface="Calibri"/>
                <a:ea typeface="+mn-ea"/>
                <a:cs typeface="Calibri"/>
              </a:rPr>
              <a:t> </a:t>
            </a:r>
            <a:r>
              <a:rPr kumimoji="0" sz="2400" b="1" i="0" u="none" strike="noStrike" kern="1200" cap="none" spc="-5" normalizeH="0" baseline="0" noProof="0" dirty="0">
                <a:ln>
                  <a:noFill/>
                </a:ln>
                <a:solidFill>
                  <a:srgbClr val="FFFF00"/>
                </a:solidFill>
                <a:effectLst/>
                <a:uLnTx/>
                <a:uFillTx/>
                <a:latin typeface="Calibri"/>
                <a:ea typeface="+mn-ea"/>
                <a:cs typeface="Calibri"/>
              </a:rPr>
              <a:t>anale</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Tree>
    <p:extLst>
      <p:ext uri="{BB962C8B-B14F-4D97-AF65-F5344CB8AC3E}">
        <p14:creationId xmlns:p14="http://schemas.microsoft.com/office/powerpoint/2010/main" val="28369151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3600" dirty="0">
                <a:solidFill>
                  <a:srgbClr val="EA9A56"/>
                </a:solidFill>
                <a:latin typeface="Calibri"/>
                <a:cs typeface="Arial" pitchFamily="34" charset="0"/>
              </a:rPr>
              <a:t>Sommaire</a:t>
            </a:r>
            <a:endParaRPr kumimoji="0" lang="fr-FR" sz="3600" b="0" i="0" u="none" strike="noStrike" kern="1200" cap="none" spc="0" normalizeH="0" baseline="0" noProof="0" dirty="0">
              <a:ln>
                <a:noFill/>
              </a:ln>
              <a:solidFill>
                <a:srgbClr val="EA9A56"/>
              </a:solidFill>
              <a:effectLst/>
              <a:uLnTx/>
              <a:uFillTx/>
              <a:latin typeface="Calibri"/>
              <a:cs typeface="Arial" pitchFamily="34" charset="0"/>
            </a:endParaRP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1273903"/>
            <a:ext cx="8263663" cy="3231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marL="457200" marR="0" lvl="0" indent="-457200" algn="l" defTabSz="914400" rtl="0" eaLnBrk="1" fontAlgn="auto" latinLnBrk="0" hangingPunct="1">
              <a:lnSpc>
                <a:spcPct val="100000"/>
              </a:lnSpc>
              <a:spcBef>
                <a:spcPct val="50000"/>
              </a:spcBef>
              <a:spcAft>
                <a:spcPts val="0"/>
              </a:spcAft>
              <a:buClrTx/>
              <a:buSzTx/>
              <a:buFontTx/>
              <a:buChar char="•"/>
              <a:tabLst/>
              <a:defRPr/>
            </a:pPr>
            <a:r>
              <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rPr>
              <a:t>Principes chirurgie carcinologique</a:t>
            </a:r>
          </a:p>
          <a:p>
            <a:pPr marL="457200" marR="0" lvl="0" indent="-457200" algn="l" defTabSz="914400" rtl="0" eaLnBrk="1" fontAlgn="auto" latinLnBrk="0" hangingPunct="1">
              <a:lnSpc>
                <a:spcPct val="100000"/>
              </a:lnSpc>
              <a:spcBef>
                <a:spcPct val="50000"/>
              </a:spcBef>
              <a:spcAft>
                <a:spcPts val="0"/>
              </a:spcAft>
              <a:buClrTx/>
              <a:buSzTx/>
              <a:buFontTx/>
              <a:buChar char="•"/>
              <a:tabLst/>
              <a:defRPr/>
            </a:pPr>
            <a:r>
              <a:rPr lang="fr-FR" sz="2400" dirty="0">
                <a:solidFill>
                  <a:prstClr val="black"/>
                </a:solidFill>
                <a:latin typeface="Calibri" pitchFamily="34" charset="0"/>
                <a:cs typeface="Arial" charset="0"/>
              </a:rPr>
              <a:t>Prise en charge multidisciplinaire</a:t>
            </a:r>
          </a:p>
          <a:p>
            <a:pPr marL="457200" marR="0" lvl="0" indent="-457200" algn="l" defTabSz="914400" rtl="0" eaLnBrk="1" fontAlgn="auto" latinLnBrk="0" hangingPunct="1">
              <a:lnSpc>
                <a:spcPct val="100000"/>
              </a:lnSpc>
              <a:spcBef>
                <a:spcPct val="50000"/>
              </a:spcBef>
              <a:spcAft>
                <a:spcPts val="0"/>
              </a:spcAft>
              <a:buClrTx/>
              <a:buSzTx/>
              <a:buFontTx/>
              <a:buChar char="•"/>
              <a:tabLst/>
              <a:defRPr/>
            </a:pPr>
            <a:r>
              <a:rPr kumimoji="0" lang="fr-FR" sz="2400" i="0" u="none" strike="noStrike" kern="1200" cap="none" spc="0" normalizeH="0" baseline="0" noProof="0" dirty="0">
                <a:ln>
                  <a:noFill/>
                </a:ln>
                <a:solidFill>
                  <a:prstClr val="black"/>
                </a:solidFill>
                <a:uLnTx/>
                <a:uFillTx/>
                <a:latin typeface="Calibri" pitchFamily="34" charset="0"/>
                <a:ea typeface="+mn-ea"/>
                <a:cs typeface="Arial" charset="0"/>
              </a:rPr>
              <a:t>Outils de la pluridisciplinarité</a:t>
            </a:r>
          </a:p>
          <a:p>
            <a:pPr marL="457200" marR="0" lvl="0" indent="-457200" algn="l" defTabSz="914400" rtl="0" eaLnBrk="1" fontAlgn="auto" latinLnBrk="0" hangingPunct="1">
              <a:lnSpc>
                <a:spcPct val="100000"/>
              </a:lnSpc>
              <a:spcBef>
                <a:spcPct val="50000"/>
              </a:spcBef>
              <a:spcAft>
                <a:spcPts val="0"/>
              </a:spcAft>
              <a:buClrTx/>
              <a:buSzTx/>
              <a:buFontTx/>
              <a:buChar char="•"/>
              <a:tabLst/>
              <a:defRPr/>
            </a:pPr>
            <a:r>
              <a:rPr lang="fr-FR" sz="2400" dirty="0">
                <a:solidFill>
                  <a:prstClr val="black"/>
                </a:solidFill>
                <a:latin typeface="Calibri" pitchFamily="34" charset="0"/>
                <a:cs typeface="Arial" charset="0"/>
              </a:rPr>
              <a:t>Référentiels</a:t>
            </a:r>
          </a:p>
          <a:p>
            <a:pPr marL="457200" marR="0" lvl="0" indent="-457200" algn="l" defTabSz="914400" rtl="0" eaLnBrk="1" fontAlgn="auto" latinLnBrk="0" hangingPunct="1">
              <a:lnSpc>
                <a:spcPct val="100000"/>
              </a:lnSpc>
              <a:spcBef>
                <a:spcPct val="50000"/>
              </a:spcBef>
              <a:spcAft>
                <a:spcPts val="0"/>
              </a:spcAft>
              <a:buClrTx/>
              <a:buSzTx/>
              <a:buFontTx/>
              <a:buChar char="•"/>
              <a:tabLst/>
              <a:defRPr/>
            </a:pPr>
            <a:r>
              <a:rPr lang="fr-FR" sz="2400" dirty="0">
                <a:solidFill>
                  <a:prstClr val="black"/>
                </a:solidFill>
                <a:latin typeface="Calibri" pitchFamily="34" charset="0"/>
                <a:cs typeface="Arial" charset="0"/>
              </a:rPr>
              <a:t>RCP réunion de concertation pluridisciplinaire</a:t>
            </a:r>
          </a:p>
          <a:p>
            <a:pPr marL="457200" marR="0" lvl="0" indent="-457200" algn="l" defTabSz="914400" rtl="0" eaLnBrk="1" fontAlgn="auto" latinLnBrk="0" hangingPunct="1">
              <a:lnSpc>
                <a:spcPct val="100000"/>
              </a:lnSpc>
              <a:spcBef>
                <a:spcPct val="50000"/>
              </a:spcBef>
              <a:spcAft>
                <a:spcPts val="0"/>
              </a:spcAft>
              <a:buClrTx/>
              <a:buSzTx/>
              <a:buFontTx/>
              <a:buChar char="•"/>
              <a:tabLst/>
              <a:defRPr/>
            </a:pPr>
            <a:r>
              <a:rPr kumimoji="0" lang="fr-FR" sz="2400" i="0" u="none" strike="noStrike" kern="1200" cap="none" spc="0" normalizeH="0" baseline="0" noProof="0" dirty="0">
                <a:ln>
                  <a:noFill/>
                </a:ln>
                <a:solidFill>
                  <a:prstClr val="black"/>
                </a:solidFill>
                <a:uLnTx/>
                <a:uFillTx/>
                <a:latin typeface="Calibri" pitchFamily="34" charset="0"/>
                <a:ea typeface="+mn-ea"/>
                <a:cs typeface="Arial" charset="0"/>
              </a:rPr>
              <a:t>La procédure d’annonce</a:t>
            </a:r>
            <a:endParaRPr kumimoji="0" lang="fr-FR" sz="2400" i="0" u="none" strike="noStrike" kern="1200" cap="none" spc="0" normalizeH="0" baseline="0" noProof="0" dirty="0">
              <a:ln>
                <a:noFill/>
              </a:ln>
              <a:solidFill>
                <a:srgbClr val="D6722E"/>
              </a:solidFill>
              <a:uLnTx/>
              <a:uFillTx/>
              <a:latin typeface="Calibri" pitchFamily="34" charset="0"/>
              <a:ea typeface="+mn-ea"/>
              <a:cs typeface="Arial" charset="0"/>
            </a:endParaRPr>
          </a:p>
        </p:txBody>
      </p:sp>
    </p:spTree>
    <p:extLst>
      <p:ext uri="{BB962C8B-B14F-4D97-AF65-F5344CB8AC3E}">
        <p14:creationId xmlns:p14="http://schemas.microsoft.com/office/powerpoint/2010/main" val="212950029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43775" y="384214"/>
            <a:ext cx="7660640" cy="878840"/>
          </a:xfrm>
          <a:prstGeom prst="rect">
            <a:avLst/>
          </a:prstGeom>
        </p:spPr>
        <p:txBody>
          <a:bodyPr vert="horz" wrap="square" lIns="0" tIns="12065" rIns="0" bIns="0" rtlCol="0">
            <a:spAutoFit/>
          </a:bodyPr>
          <a:lstStyle/>
          <a:p>
            <a:pPr marL="508000" marR="5080" indent="-495934">
              <a:lnSpc>
                <a:spcPct val="100000"/>
              </a:lnSpc>
              <a:spcBef>
                <a:spcPts val="95"/>
              </a:spcBef>
            </a:pPr>
            <a:r>
              <a:rPr sz="2800" spc="-5" dirty="0"/>
              <a:t>Impact du</a:t>
            </a:r>
            <a:r>
              <a:rPr sz="2800" spc="-10" dirty="0"/>
              <a:t> </a:t>
            </a:r>
            <a:r>
              <a:rPr sz="2800" spc="-5" dirty="0"/>
              <a:t>volume</a:t>
            </a:r>
            <a:r>
              <a:rPr sz="2800" spc="15" dirty="0"/>
              <a:t> </a:t>
            </a:r>
            <a:r>
              <a:rPr sz="2800" spc="-5" dirty="0"/>
              <a:t>de</a:t>
            </a:r>
            <a:r>
              <a:rPr sz="2800" spc="-10" dirty="0"/>
              <a:t> </a:t>
            </a:r>
            <a:r>
              <a:rPr sz="2800" spc="-5" dirty="0"/>
              <a:t>l’hôpital</a:t>
            </a:r>
            <a:r>
              <a:rPr sz="2800" spc="25" dirty="0"/>
              <a:t> </a:t>
            </a:r>
            <a:r>
              <a:rPr sz="2800" spc="-5" dirty="0"/>
              <a:t>sur</a:t>
            </a:r>
            <a:r>
              <a:rPr sz="2800" spc="-10" dirty="0"/>
              <a:t> </a:t>
            </a:r>
            <a:r>
              <a:rPr sz="2800" spc="-5" dirty="0"/>
              <a:t>la</a:t>
            </a:r>
            <a:r>
              <a:rPr sz="2800" dirty="0"/>
              <a:t> </a:t>
            </a:r>
            <a:r>
              <a:rPr sz="2800" spc="-5" dirty="0"/>
              <a:t>survie </a:t>
            </a:r>
            <a:r>
              <a:rPr sz="2800" spc="-805" dirty="0"/>
              <a:t> </a:t>
            </a:r>
            <a:r>
              <a:rPr sz="2800" spc="-10" dirty="0"/>
              <a:t>après</a:t>
            </a:r>
            <a:r>
              <a:rPr sz="2800" spc="20" dirty="0"/>
              <a:t> </a:t>
            </a:r>
            <a:r>
              <a:rPr sz="2800" spc="-10" dirty="0"/>
              <a:t>chirurgie</a:t>
            </a:r>
            <a:r>
              <a:rPr sz="2800" spc="15" dirty="0"/>
              <a:t> </a:t>
            </a:r>
            <a:r>
              <a:rPr sz="2800" spc="-5" dirty="0"/>
              <a:t>du</a:t>
            </a:r>
            <a:r>
              <a:rPr sz="2800" dirty="0"/>
              <a:t> </a:t>
            </a:r>
            <a:r>
              <a:rPr sz="2800" spc="-10" dirty="0"/>
              <a:t>cancer</a:t>
            </a:r>
            <a:r>
              <a:rPr sz="2800" spc="20" dirty="0"/>
              <a:t> </a:t>
            </a:r>
            <a:r>
              <a:rPr sz="2800" spc="-5" dirty="0"/>
              <a:t>du</a:t>
            </a:r>
            <a:r>
              <a:rPr sz="2800" spc="-10" dirty="0"/>
              <a:t> </a:t>
            </a:r>
            <a:r>
              <a:rPr sz="2800" spc="-5" dirty="0"/>
              <a:t>poumon</a:t>
            </a:r>
            <a:endParaRPr sz="2800"/>
          </a:p>
        </p:txBody>
      </p:sp>
      <p:sp>
        <p:nvSpPr>
          <p:cNvPr id="3" name="object 3"/>
          <p:cNvSpPr txBox="1"/>
          <p:nvPr/>
        </p:nvSpPr>
        <p:spPr>
          <a:xfrm>
            <a:off x="2884963" y="6580060"/>
            <a:ext cx="2764790" cy="186690"/>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sz="1050" b="0" i="0" u="none" strike="noStrike" kern="1200" cap="none" spc="0" normalizeH="0" baseline="0" noProof="0" dirty="0">
                <a:ln>
                  <a:noFill/>
                </a:ln>
                <a:solidFill>
                  <a:prstClr val="black"/>
                </a:solidFill>
                <a:effectLst/>
                <a:uLnTx/>
                <a:uFillTx/>
                <a:latin typeface="Arial MT"/>
                <a:ea typeface="+mn-ea"/>
                <a:cs typeface="Arial MT"/>
              </a:rPr>
              <a:t>*Back</a:t>
            </a:r>
            <a:r>
              <a:rPr kumimoji="0" sz="1050" b="0" i="0" u="none" strike="noStrike" kern="1200" cap="none" spc="-25" normalizeH="0" baseline="0" noProof="0" dirty="0">
                <a:ln>
                  <a:noFill/>
                </a:ln>
                <a:solidFill>
                  <a:prstClr val="black"/>
                </a:solidFill>
                <a:effectLst/>
                <a:uLnTx/>
                <a:uFillTx/>
                <a:latin typeface="Arial MT"/>
                <a:ea typeface="+mn-ea"/>
                <a:cs typeface="Arial MT"/>
              </a:rPr>
              <a:t> </a:t>
            </a:r>
            <a:r>
              <a:rPr kumimoji="0" sz="1050" b="0" i="0" u="none" strike="noStrike" kern="1200" cap="none" spc="0" normalizeH="0" baseline="0" noProof="0" dirty="0">
                <a:ln>
                  <a:noFill/>
                </a:ln>
                <a:solidFill>
                  <a:prstClr val="black"/>
                </a:solidFill>
                <a:effectLst/>
                <a:uLnTx/>
                <a:uFillTx/>
                <a:latin typeface="Arial MT"/>
                <a:ea typeface="+mn-ea"/>
                <a:cs typeface="Arial MT"/>
              </a:rPr>
              <a:t>PB</a:t>
            </a:r>
            <a:r>
              <a:rPr kumimoji="0" sz="1050" b="0" i="0" u="none" strike="noStrike" kern="1200" cap="none" spc="-20" normalizeH="0" baseline="0" noProof="0" dirty="0">
                <a:ln>
                  <a:noFill/>
                </a:ln>
                <a:solidFill>
                  <a:prstClr val="black"/>
                </a:solidFill>
                <a:effectLst/>
                <a:uLnTx/>
                <a:uFillTx/>
                <a:latin typeface="Arial MT"/>
                <a:ea typeface="+mn-ea"/>
                <a:cs typeface="Arial MT"/>
              </a:rPr>
              <a:t> </a:t>
            </a:r>
            <a:r>
              <a:rPr kumimoji="0" sz="1050" b="0" i="0" u="none" strike="noStrike" kern="1200" cap="none" spc="0" normalizeH="0" baseline="0" noProof="0" dirty="0">
                <a:ln>
                  <a:noFill/>
                </a:ln>
                <a:solidFill>
                  <a:prstClr val="black"/>
                </a:solidFill>
                <a:effectLst/>
                <a:uLnTx/>
                <a:uFillTx/>
                <a:latin typeface="Arial MT"/>
                <a:ea typeface="+mn-ea"/>
                <a:cs typeface="Arial MT"/>
              </a:rPr>
              <a:t>et</a:t>
            </a:r>
            <a:r>
              <a:rPr kumimoji="0" sz="1050" b="0" i="0" u="none" strike="noStrike" kern="1200" cap="none" spc="-10" normalizeH="0" baseline="0" noProof="0" dirty="0">
                <a:ln>
                  <a:noFill/>
                </a:ln>
                <a:solidFill>
                  <a:prstClr val="black"/>
                </a:solidFill>
                <a:effectLst/>
                <a:uLnTx/>
                <a:uFillTx/>
                <a:latin typeface="Arial MT"/>
                <a:ea typeface="+mn-ea"/>
                <a:cs typeface="Arial MT"/>
              </a:rPr>
              <a:t> </a:t>
            </a:r>
            <a:r>
              <a:rPr kumimoji="0" sz="1050" b="0" i="0" u="none" strike="noStrike" kern="1200" cap="none" spc="0" normalizeH="0" baseline="0" noProof="0" dirty="0">
                <a:ln>
                  <a:noFill/>
                </a:ln>
                <a:solidFill>
                  <a:prstClr val="black"/>
                </a:solidFill>
                <a:effectLst/>
                <a:uLnTx/>
                <a:uFillTx/>
                <a:latin typeface="Arial MT"/>
                <a:ea typeface="+mn-ea"/>
                <a:cs typeface="Arial MT"/>
              </a:rPr>
              <a:t>al.</a:t>
            </a:r>
            <a:r>
              <a:rPr kumimoji="0" sz="1050" b="0" i="0" u="none" strike="noStrike" kern="1200" cap="none" spc="-30" normalizeH="0" baseline="0" noProof="0" dirty="0">
                <a:ln>
                  <a:noFill/>
                </a:ln>
                <a:solidFill>
                  <a:prstClr val="black"/>
                </a:solidFill>
                <a:effectLst/>
                <a:uLnTx/>
                <a:uFillTx/>
                <a:latin typeface="Arial MT"/>
                <a:ea typeface="+mn-ea"/>
                <a:cs typeface="Arial MT"/>
              </a:rPr>
              <a:t> </a:t>
            </a:r>
            <a:r>
              <a:rPr kumimoji="0" sz="1050" b="0" i="0" u="none" strike="noStrike" kern="1200" cap="none" spc="0" normalizeH="0" baseline="0" noProof="0" dirty="0">
                <a:ln>
                  <a:noFill/>
                </a:ln>
                <a:solidFill>
                  <a:prstClr val="black"/>
                </a:solidFill>
                <a:effectLst/>
                <a:uLnTx/>
                <a:uFillTx/>
                <a:latin typeface="Arial MT"/>
                <a:ea typeface="+mn-ea"/>
                <a:cs typeface="Arial MT"/>
              </a:rPr>
              <a:t>N</a:t>
            </a:r>
            <a:r>
              <a:rPr kumimoji="0" sz="1050" b="0" i="0" u="none" strike="noStrike" kern="1200" cap="none" spc="-5" normalizeH="0" baseline="0" noProof="0" dirty="0">
                <a:ln>
                  <a:noFill/>
                </a:ln>
                <a:solidFill>
                  <a:prstClr val="black"/>
                </a:solidFill>
                <a:effectLst/>
                <a:uLnTx/>
                <a:uFillTx/>
                <a:latin typeface="Arial MT"/>
                <a:ea typeface="+mn-ea"/>
                <a:cs typeface="Arial MT"/>
              </a:rPr>
              <a:t> </a:t>
            </a:r>
            <a:r>
              <a:rPr kumimoji="0" sz="1050" b="0" i="0" u="none" strike="noStrike" kern="1200" cap="none" spc="0" normalizeH="0" baseline="0" noProof="0" dirty="0">
                <a:ln>
                  <a:noFill/>
                </a:ln>
                <a:solidFill>
                  <a:prstClr val="black"/>
                </a:solidFill>
                <a:effectLst/>
                <a:uLnTx/>
                <a:uFillTx/>
                <a:latin typeface="Arial MT"/>
                <a:ea typeface="+mn-ea"/>
                <a:cs typeface="Arial MT"/>
              </a:rPr>
              <a:t>Engl</a:t>
            </a:r>
            <a:r>
              <a:rPr kumimoji="0" sz="1050" b="0" i="0" u="none" strike="noStrike" kern="1200" cap="none" spc="-15" normalizeH="0" baseline="0" noProof="0" dirty="0">
                <a:ln>
                  <a:noFill/>
                </a:ln>
                <a:solidFill>
                  <a:prstClr val="black"/>
                </a:solidFill>
                <a:effectLst/>
                <a:uLnTx/>
                <a:uFillTx/>
                <a:latin typeface="Arial MT"/>
                <a:ea typeface="+mn-ea"/>
                <a:cs typeface="Arial MT"/>
              </a:rPr>
              <a:t> </a:t>
            </a:r>
            <a:r>
              <a:rPr kumimoji="0" sz="1050" b="0" i="0" u="none" strike="noStrike" kern="1200" cap="none" spc="0" normalizeH="0" baseline="0" noProof="0" dirty="0">
                <a:ln>
                  <a:noFill/>
                </a:ln>
                <a:solidFill>
                  <a:prstClr val="black"/>
                </a:solidFill>
                <a:effectLst/>
                <a:uLnTx/>
                <a:uFillTx/>
                <a:latin typeface="Arial MT"/>
                <a:ea typeface="+mn-ea"/>
                <a:cs typeface="Arial MT"/>
              </a:rPr>
              <a:t>J</a:t>
            </a:r>
            <a:r>
              <a:rPr kumimoji="0" sz="1050" b="0" i="0" u="none" strike="noStrike" kern="1200" cap="none" spc="-25" normalizeH="0" baseline="0" noProof="0" dirty="0">
                <a:ln>
                  <a:noFill/>
                </a:ln>
                <a:solidFill>
                  <a:prstClr val="black"/>
                </a:solidFill>
                <a:effectLst/>
                <a:uLnTx/>
                <a:uFillTx/>
                <a:latin typeface="Arial MT"/>
                <a:ea typeface="+mn-ea"/>
                <a:cs typeface="Arial MT"/>
              </a:rPr>
              <a:t> </a:t>
            </a:r>
            <a:r>
              <a:rPr kumimoji="0" sz="1050" b="0" i="0" u="none" strike="noStrike" kern="1200" cap="none" spc="0" normalizeH="0" baseline="0" noProof="0" dirty="0">
                <a:ln>
                  <a:noFill/>
                </a:ln>
                <a:solidFill>
                  <a:prstClr val="black"/>
                </a:solidFill>
                <a:effectLst/>
                <a:uLnTx/>
                <a:uFillTx/>
                <a:latin typeface="Arial MT"/>
                <a:ea typeface="+mn-ea"/>
                <a:cs typeface="Arial MT"/>
              </a:rPr>
              <a:t>Med</a:t>
            </a:r>
            <a:r>
              <a:rPr kumimoji="0" sz="1050" b="0" i="0" u="none" strike="noStrike" kern="1200" cap="none" spc="-10" normalizeH="0" baseline="0" noProof="0" dirty="0">
                <a:ln>
                  <a:noFill/>
                </a:ln>
                <a:solidFill>
                  <a:prstClr val="black"/>
                </a:solidFill>
                <a:effectLst/>
                <a:uLnTx/>
                <a:uFillTx/>
                <a:latin typeface="Arial MT"/>
                <a:ea typeface="+mn-ea"/>
                <a:cs typeface="Arial MT"/>
              </a:rPr>
              <a:t> </a:t>
            </a:r>
            <a:r>
              <a:rPr kumimoji="0" sz="1050" b="0" i="0" u="none" strike="noStrike" kern="1200" cap="none" spc="0" normalizeH="0" baseline="0" noProof="0" dirty="0">
                <a:ln>
                  <a:noFill/>
                </a:ln>
                <a:solidFill>
                  <a:prstClr val="black"/>
                </a:solidFill>
                <a:effectLst/>
                <a:uLnTx/>
                <a:uFillTx/>
                <a:latin typeface="Arial MT"/>
                <a:ea typeface="+mn-ea"/>
                <a:cs typeface="Arial MT"/>
              </a:rPr>
              <a:t>2001;345:181-8.</a:t>
            </a:r>
            <a:endParaRPr kumimoji="0" sz="1050" b="0" i="0" u="none" strike="noStrike" kern="1200" cap="none" spc="0" normalizeH="0" baseline="0" noProof="0">
              <a:ln>
                <a:noFill/>
              </a:ln>
              <a:solidFill>
                <a:prstClr val="black"/>
              </a:solidFill>
              <a:effectLst/>
              <a:uLnTx/>
              <a:uFillTx/>
              <a:latin typeface="Arial MT"/>
              <a:ea typeface="+mn-ea"/>
              <a:cs typeface="Arial MT"/>
            </a:endParaRPr>
          </a:p>
        </p:txBody>
      </p:sp>
      <p:sp>
        <p:nvSpPr>
          <p:cNvPr id="4" name="object 4"/>
          <p:cNvSpPr txBox="1"/>
          <p:nvPr/>
        </p:nvSpPr>
        <p:spPr>
          <a:xfrm>
            <a:off x="1085278" y="1492567"/>
            <a:ext cx="6972934" cy="2997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800" b="1" i="0" u="none" strike="noStrike" kern="1200" cap="none" spc="0" normalizeH="0" baseline="0" noProof="0" dirty="0">
                <a:ln>
                  <a:noFill/>
                </a:ln>
                <a:solidFill>
                  <a:prstClr val="black"/>
                </a:solidFill>
                <a:effectLst/>
                <a:uLnTx/>
                <a:uFillTx/>
                <a:latin typeface="Calibri"/>
                <a:ea typeface="+mn-ea"/>
                <a:cs typeface="Calibri"/>
              </a:rPr>
              <a:t>2118</a:t>
            </a:r>
            <a:r>
              <a:rPr kumimoji="0" sz="1800" b="1" i="0" u="none" strike="noStrike" kern="1200" cap="none" spc="5" normalizeH="0" baseline="0" noProof="0" dirty="0">
                <a:ln>
                  <a:noFill/>
                </a:ln>
                <a:solidFill>
                  <a:prstClr val="black"/>
                </a:solidFill>
                <a:effectLst/>
                <a:uLnTx/>
                <a:uFillTx/>
                <a:latin typeface="Calibri"/>
                <a:ea typeface="+mn-ea"/>
                <a:cs typeface="Calibri"/>
              </a:rPr>
              <a:t> </a:t>
            </a:r>
            <a:r>
              <a:rPr kumimoji="0" sz="1800" b="0" i="0" u="none" strike="noStrike" kern="1200" cap="none" spc="-10" normalizeH="0" baseline="0" noProof="0" dirty="0">
                <a:ln>
                  <a:noFill/>
                </a:ln>
                <a:solidFill>
                  <a:prstClr val="black"/>
                </a:solidFill>
                <a:effectLst/>
                <a:uLnTx/>
                <a:uFillTx/>
                <a:latin typeface="Calibri"/>
                <a:ea typeface="+mn-ea"/>
                <a:cs typeface="Calibri"/>
              </a:rPr>
              <a:t>cancers</a:t>
            </a:r>
            <a:r>
              <a:rPr kumimoji="0" sz="1800" b="0" i="0" u="none" strike="noStrike" kern="1200" cap="none" spc="10" normalizeH="0" baseline="0" noProof="0" dirty="0">
                <a:ln>
                  <a:noFill/>
                </a:ln>
                <a:solidFill>
                  <a:prstClr val="black"/>
                </a:solidFill>
                <a:effectLst/>
                <a:uLnTx/>
                <a:uFillTx/>
                <a:latin typeface="Calibri"/>
                <a:ea typeface="+mn-ea"/>
                <a:cs typeface="Calibri"/>
              </a:rPr>
              <a:t> </a:t>
            </a:r>
            <a:r>
              <a:rPr kumimoji="0" sz="1800" b="0" i="0" u="none" strike="noStrike" kern="1200" cap="none" spc="0" normalizeH="0" baseline="0" noProof="0" dirty="0">
                <a:ln>
                  <a:noFill/>
                </a:ln>
                <a:solidFill>
                  <a:prstClr val="black"/>
                </a:solidFill>
                <a:effectLst/>
                <a:uLnTx/>
                <a:uFillTx/>
                <a:latin typeface="Calibri"/>
                <a:ea typeface="+mn-ea"/>
                <a:cs typeface="Calibri"/>
              </a:rPr>
              <a:t>du</a:t>
            </a:r>
            <a:r>
              <a:rPr kumimoji="0" sz="1800" b="0" i="0" u="none" strike="noStrike" kern="1200" cap="none" spc="-5" normalizeH="0" baseline="0" noProof="0" dirty="0">
                <a:ln>
                  <a:noFill/>
                </a:ln>
                <a:solidFill>
                  <a:prstClr val="black"/>
                </a:solidFill>
                <a:effectLst/>
                <a:uLnTx/>
                <a:uFillTx/>
                <a:latin typeface="Calibri"/>
                <a:ea typeface="+mn-ea"/>
                <a:cs typeface="Calibri"/>
              </a:rPr>
              <a:t> poumon</a:t>
            </a:r>
            <a:r>
              <a:rPr kumimoji="0" sz="1800" b="0" i="0" u="none" strike="noStrike" kern="1200" cap="none" spc="5" normalizeH="0" baseline="0" noProof="0" dirty="0">
                <a:ln>
                  <a:noFill/>
                </a:ln>
                <a:solidFill>
                  <a:prstClr val="black"/>
                </a:solidFill>
                <a:effectLst/>
                <a:uLnTx/>
                <a:uFillTx/>
                <a:latin typeface="Calibri"/>
                <a:ea typeface="+mn-ea"/>
                <a:cs typeface="Calibri"/>
              </a:rPr>
              <a:t> </a:t>
            </a:r>
            <a:r>
              <a:rPr kumimoji="0" sz="1800" b="0" i="0" u="none" strike="noStrike" kern="1200" cap="none" spc="-10" normalizeH="0" baseline="0" noProof="0" dirty="0">
                <a:ln>
                  <a:noFill/>
                </a:ln>
                <a:solidFill>
                  <a:prstClr val="black"/>
                </a:solidFill>
                <a:effectLst/>
                <a:uLnTx/>
                <a:uFillTx/>
                <a:latin typeface="Calibri"/>
                <a:ea typeface="+mn-ea"/>
                <a:cs typeface="Calibri"/>
              </a:rPr>
              <a:t>stade</a:t>
            </a:r>
            <a:r>
              <a:rPr kumimoji="0" sz="1800" b="0" i="0" u="none" strike="noStrike" kern="1200" cap="none" spc="10" normalizeH="0" baseline="0" noProof="0" dirty="0">
                <a:ln>
                  <a:noFill/>
                </a:ln>
                <a:solidFill>
                  <a:prstClr val="black"/>
                </a:solidFill>
                <a:effectLst/>
                <a:uLnTx/>
                <a:uFillTx/>
                <a:latin typeface="Calibri"/>
                <a:ea typeface="+mn-ea"/>
                <a:cs typeface="Calibri"/>
              </a:rPr>
              <a:t> </a:t>
            </a:r>
            <a:r>
              <a:rPr kumimoji="0" sz="1800" b="0" i="0" u="none" strike="noStrike" kern="1200" cap="none" spc="0" normalizeH="0" baseline="0" noProof="0" dirty="0">
                <a:ln>
                  <a:noFill/>
                </a:ln>
                <a:solidFill>
                  <a:prstClr val="black"/>
                </a:solidFill>
                <a:effectLst/>
                <a:uLnTx/>
                <a:uFillTx/>
                <a:latin typeface="Calibri"/>
                <a:ea typeface="+mn-ea"/>
                <a:cs typeface="Calibri"/>
              </a:rPr>
              <a:t>I-IIIA,</a:t>
            </a:r>
            <a:r>
              <a:rPr kumimoji="0" sz="1800" b="0" i="0" u="none" strike="noStrike" kern="1200" cap="none" spc="-30" normalizeH="0" baseline="0" noProof="0" dirty="0">
                <a:ln>
                  <a:noFill/>
                </a:ln>
                <a:solidFill>
                  <a:prstClr val="black"/>
                </a:solidFill>
                <a:effectLst/>
                <a:uLnTx/>
                <a:uFillTx/>
                <a:latin typeface="Calibri"/>
                <a:ea typeface="+mn-ea"/>
                <a:cs typeface="Calibri"/>
              </a:rPr>
              <a:t> </a:t>
            </a:r>
            <a:r>
              <a:rPr kumimoji="0" sz="1800" b="0" i="0" u="none" strike="noStrike" kern="1200" cap="none" spc="-5" normalizeH="0" baseline="0" noProof="0" dirty="0">
                <a:ln>
                  <a:noFill/>
                </a:ln>
                <a:solidFill>
                  <a:prstClr val="black"/>
                </a:solidFill>
                <a:effectLst/>
                <a:uLnTx/>
                <a:uFillTx/>
                <a:latin typeface="Calibri"/>
                <a:ea typeface="+mn-ea"/>
                <a:cs typeface="Calibri"/>
              </a:rPr>
              <a:t>opérés.</a:t>
            </a:r>
            <a:r>
              <a:rPr kumimoji="0" sz="1800" b="0" i="0" u="none" strike="noStrike" kern="1200" cap="none" spc="0" normalizeH="0" baseline="0" noProof="0" dirty="0">
                <a:ln>
                  <a:noFill/>
                </a:ln>
                <a:solidFill>
                  <a:prstClr val="black"/>
                </a:solidFill>
                <a:effectLst/>
                <a:uLnTx/>
                <a:uFillTx/>
                <a:latin typeface="Calibri"/>
                <a:ea typeface="+mn-ea"/>
                <a:cs typeface="Calibri"/>
              </a:rPr>
              <a:t> </a:t>
            </a:r>
            <a:r>
              <a:rPr kumimoji="0" sz="1800" b="0" i="0" u="heavy" strike="noStrike" kern="1200" cap="none" spc="0" normalizeH="0" baseline="0" noProof="0" dirty="0">
                <a:ln>
                  <a:noFill/>
                </a:ln>
                <a:solidFill>
                  <a:prstClr val="black"/>
                </a:solidFill>
                <a:effectLst/>
                <a:uLnTx/>
                <a:uFill>
                  <a:solidFill>
                    <a:srgbClr val="000000"/>
                  </a:solidFill>
                </a:uFill>
                <a:latin typeface="Calibri"/>
                <a:ea typeface="+mn-ea"/>
                <a:cs typeface="Calibri"/>
              </a:rPr>
              <a:t>&gt;</a:t>
            </a:r>
            <a:r>
              <a:rPr kumimoji="0" sz="1800" b="0" i="0" u="none" strike="noStrike" kern="1200" cap="none" spc="-5" normalizeH="0" baseline="0" noProof="0" dirty="0">
                <a:ln>
                  <a:noFill/>
                </a:ln>
                <a:solidFill>
                  <a:prstClr val="black"/>
                </a:solidFill>
                <a:effectLst/>
                <a:uLnTx/>
                <a:uFillTx/>
                <a:latin typeface="Calibri"/>
                <a:ea typeface="+mn-ea"/>
                <a:cs typeface="Calibri"/>
              </a:rPr>
              <a:t> </a:t>
            </a:r>
            <a:r>
              <a:rPr kumimoji="0" sz="1800" b="0" i="0" u="none" strike="noStrike" kern="1200" cap="none" spc="0" normalizeH="0" baseline="0" noProof="0" dirty="0">
                <a:ln>
                  <a:noFill/>
                </a:ln>
                <a:solidFill>
                  <a:prstClr val="black"/>
                </a:solidFill>
                <a:effectLst/>
                <a:uLnTx/>
                <a:uFillTx/>
                <a:latin typeface="Calibri"/>
                <a:ea typeface="+mn-ea"/>
                <a:cs typeface="Calibri"/>
              </a:rPr>
              <a:t>65</a:t>
            </a:r>
            <a:r>
              <a:rPr kumimoji="0" sz="1800" b="0" i="0" u="none" strike="noStrike" kern="1200" cap="none" spc="-5" normalizeH="0" baseline="0" noProof="0" dirty="0">
                <a:ln>
                  <a:noFill/>
                </a:ln>
                <a:solidFill>
                  <a:prstClr val="black"/>
                </a:solidFill>
                <a:effectLst/>
                <a:uLnTx/>
                <a:uFillTx/>
                <a:latin typeface="Calibri"/>
                <a:ea typeface="+mn-ea"/>
                <a:cs typeface="Calibri"/>
              </a:rPr>
              <a:t> </a:t>
            </a:r>
            <a:r>
              <a:rPr kumimoji="0" sz="1800" b="0" i="0" u="none" strike="noStrike" kern="1200" cap="none" spc="0" normalizeH="0" baseline="0" noProof="0" dirty="0">
                <a:ln>
                  <a:noFill/>
                </a:ln>
                <a:solidFill>
                  <a:prstClr val="black"/>
                </a:solidFill>
                <a:effectLst/>
                <a:uLnTx/>
                <a:uFillTx/>
                <a:latin typeface="Calibri"/>
                <a:ea typeface="+mn-ea"/>
                <a:cs typeface="Calibri"/>
              </a:rPr>
              <a:t>ans,</a:t>
            </a:r>
            <a:r>
              <a:rPr kumimoji="0" sz="1800" b="0" i="0" u="none" strike="noStrike" kern="1200" cap="none" spc="5" normalizeH="0" baseline="0" noProof="0" dirty="0">
                <a:ln>
                  <a:noFill/>
                </a:ln>
                <a:solidFill>
                  <a:prstClr val="black"/>
                </a:solidFill>
                <a:effectLst/>
                <a:uLnTx/>
                <a:uFillTx/>
                <a:latin typeface="Calibri"/>
                <a:ea typeface="+mn-ea"/>
                <a:cs typeface="Calibri"/>
              </a:rPr>
              <a:t> </a:t>
            </a:r>
            <a:r>
              <a:rPr kumimoji="0" sz="1800" b="0" i="0" u="none" strike="noStrike" kern="1200" cap="none" spc="0" normalizeH="0" baseline="0" noProof="0" dirty="0">
                <a:ln>
                  <a:noFill/>
                </a:ln>
                <a:solidFill>
                  <a:prstClr val="black"/>
                </a:solidFill>
                <a:effectLst/>
                <a:uLnTx/>
                <a:uFillTx/>
                <a:latin typeface="Calibri"/>
                <a:ea typeface="+mn-ea"/>
                <a:cs typeface="Calibri"/>
              </a:rPr>
              <a:t>76</a:t>
            </a:r>
            <a:r>
              <a:rPr kumimoji="0" sz="1800" b="0" i="0" u="none" strike="noStrike" kern="1200" cap="none" spc="-5" normalizeH="0" baseline="0" noProof="0" dirty="0">
                <a:ln>
                  <a:noFill/>
                </a:ln>
                <a:solidFill>
                  <a:prstClr val="black"/>
                </a:solidFill>
                <a:effectLst/>
                <a:uLnTx/>
                <a:uFillTx/>
                <a:latin typeface="Calibri"/>
                <a:ea typeface="+mn-ea"/>
                <a:cs typeface="Calibri"/>
              </a:rPr>
              <a:t> hôpitaux</a:t>
            </a:r>
            <a:r>
              <a:rPr kumimoji="0" sz="1800" b="0" i="0" u="none" strike="noStrike" kern="1200" cap="none" spc="5" normalizeH="0" baseline="0" noProof="0" dirty="0">
                <a:ln>
                  <a:noFill/>
                </a:ln>
                <a:solidFill>
                  <a:prstClr val="black"/>
                </a:solidFill>
                <a:effectLst/>
                <a:uLnTx/>
                <a:uFillTx/>
                <a:latin typeface="Calibri"/>
                <a:ea typeface="+mn-ea"/>
                <a:cs typeface="Calibri"/>
              </a:rPr>
              <a:t> </a:t>
            </a:r>
            <a:r>
              <a:rPr kumimoji="0" sz="1800" b="0" i="0" u="none" strike="noStrike" kern="1200" cap="none" spc="-5" normalizeH="0" baseline="0" noProof="0" dirty="0">
                <a:ln>
                  <a:noFill/>
                </a:ln>
                <a:solidFill>
                  <a:prstClr val="black"/>
                </a:solidFill>
                <a:effectLst/>
                <a:uLnTx/>
                <a:uFillTx/>
                <a:latin typeface="Calibri"/>
                <a:ea typeface="+mn-ea"/>
                <a:cs typeface="Calibri"/>
              </a:rPr>
              <a:t>(85-96)</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pic>
        <p:nvPicPr>
          <p:cNvPr id="5" name="object 5"/>
          <p:cNvPicPr/>
          <p:nvPr/>
        </p:nvPicPr>
        <p:blipFill>
          <a:blip r:embed="rId2" cstate="print"/>
          <a:stretch>
            <a:fillRect/>
          </a:stretch>
        </p:blipFill>
        <p:spPr>
          <a:xfrm>
            <a:off x="1408176" y="2636520"/>
            <a:ext cx="6111239" cy="3733799"/>
          </a:xfrm>
          <a:prstGeom prst="rect">
            <a:avLst/>
          </a:prstGeom>
        </p:spPr>
      </p:pic>
      <p:sp>
        <p:nvSpPr>
          <p:cNvPr id="6" name="object 6"/>
          <p:cNvSpPr txBox="1"/>
          <p:nvPr/>
        </p:nvSpPr>
        <p:spPr>
          <a:xfrm>
            <a:off x="3554338" y="4748992"/>
            <a:ext cx="490855" cy="19367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100" b="0" i="0" u="none" strike="noStrike" kern="1200" cap="none" spc="-5" normalizeH="0" baseline="0" noProof="0" dirty="0">
                <a:ln>
                  <a:noFill/>
                </a:ln>
                <a:solidFill>
                  <a:prstClr val="black"/>
                </a:solidFill>
                <a:effectLst/>
                <a:uLnTx/>
                <a:uFillTx/>
                <a:latin typeface="Calibri"/>
                <a:ea typeface="+mn-ea"/>
                <a:cs typeface="Calibri"/>
              </a:rPr>
              <a:t>p</a:t>
            </a:r>
            <a:r>
              <a:rPr kumimoji="0" sz="1100" b="0" i="0" u="none" strike="noStrike" kern="1200" cap="none" spc="0" normalizeH="0" baseline="0" noProof="0" dirty="0">
                <a:ln>
                  <a:noFill/>
                </a:ln>
                <a:solidFill>
                  <a:prstClr val="black"/>
                </a:solidFill>
                <a:effectLst/>
                <a:uLnTx/>
                <a:uFillTx/>
                <a:latin typeface="Calibri"/>
                <a:ea typeface="+mn-ea"/>
                <a:cs typeface="Calibri"/>
              </a:rPr>
              <a:t>&lt;0,001</a:t>
            </a:r>
            <a:endParaRPr kumimoji="0" sz="1100" b="0" i="0" u="none" strike="noStrike" kern="1200" cap="none" spc="0" normalizeH="0" baseline="0" noProof="0">
              <a:ln>
                <a:noFill/>
              </a:ln>
              <a:solidFill>
                <a:prstClr val="black"/>
              </a:solidFill>
              <a:effectLst/>
              <a:uLnTx/>
              <a:uFillTx/>
              <a:latin typeface="Calibri"/>
              <a:ea typeface="+mn-ea"/>
              <a:cs typeface="Calibri"/>
            </a:endParaRPr>
          </a:p>
        </p:txBody>
      </p:sp>
      <p:sp>
        <p:nvSpPr>
          <p:cNvPr id="7" name="object 7"/>
          <p:cNvSpPr txBox="1"/>
          <p:nvPr/>
        </p:nvSpPr>
        <p:spPr>
          <a:xfrm>
            <a:off x="7062343" y="4100950"/>
            <a:ext cx="269875" cy="19367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100" b="0" i="0" u="none" strike="noStrike" kern="1200" cap="none" spc="0" normalizeH="0" baseline="0" noProof="0" dirty="0">
                <a:ln>
                  <a:noFill/>
                </a:ln>
                <a:solidFill>
                  <a:prstClr val="black"/>
                </a:solidFill>
                <a:effectLst/>
                <a:uLnTx/>
                <a:uFillTx/>
                <a:latin typeface="Calibri"/>
                <a:ea typeface="+mn-ea"/>
                <a:cs typeface="Calibri"/>
              </a:rPr>
              <a:t>44%</a:t>
            </a:r>
            <a:endParaRPr kumimoji="0" sz="1100" b="0" i="0" u="none" strike="noStrike" kern="1200" cap="none" spc="0" normalizeH="0" baseline="0" noProof="0">
              <a:ln>
                <a:noFill/>
              </a:ln>
              <a:solidFill>
                <a:prstClr val="black"/>
              </a:solidFill>
              <a:effectLst/>
              <a:uLnTx/>
              <a:uFillTx/>
              <a:latin typeface="Calibri"/>
              <a:ea typeface="+mn-ea"/>
              <a:cs typeface="Calibri"/>
            </a:endParaRPr>
          </a:p>
        </p:txBody>
      </p:sp>
      <p:sp>
        <p:nvSpPr>
          <p:cNvPr id="8" name="object 8"/>
          <p:cNvSpPr txBox="1"/>
          <p:nvPr/>
        </p:nvSpPr>
        <p:spPr>
          <a:xfrm>
            <a:off x="7062343" y="4748992"/>
            <a:ext cx="269875" cy="19367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100" b="0" i="0" u="none" strike="noStrike" kern="1200" cap="none" spc="0" normalizeH="0" baseline="0" noProof="0" dirty="0">
                <a:ln>
                  <a:noFill/>
                </a:ln>
                <a:solidFill>
                  <a:prstClr val="black"/>
                </a:solidFill>
                <a:effectLst/>
                <a:uLnTx/>
                <a:uFillTx/>
                <a:latin typeface="Calibri"/>
                <a:ea typeface="+mn-ea"/>
                <a:cs typeface="Calibri"/>
              </a:rPr>
              <a:t>33%</a:t>
            </a:r>
            <a:endParaRPr kumimoji="0" sz="1100" b="0" i="0" u="none" strike="noStrike" kern="1200" cap="none" spc="0" normalizeH="0" baseline="0" noProof="0">
              <a:ln>
                <a:noFill/>
              </a:ln>
              <a:solidFill>
                <a:prstClr val="black"/>
              </a:solidFill>
              <a:effectLst/>
              <a:uLnTx/>
              <a:uFillTx/>
              <a:latin typeface="Calibri"/>
              <a:ea typeface="+mn-ea"/>
              <a:cs typeface="Calibri"/>
            </a:endParaRPr>
          </a:p>
        </p:txBody>
      </p:sp>
      <p:sp>
        <p:nvSpPr>
          <p:cNvPr id="9" name="object 9"/>
          <p:cNvSpPr txBox="1"/>
          <p:nvPr/>
        </p:nvSpPr>
        <p:spPr>
          <a:xfrm>
            <a:off x="5076444" y="2852927"/>
            <a:ext cx="2443480" cy="1178560"/>
          </a:xfrm>
          <a:prstGeom prst="rect">
            <a:avLst/>
          </a:prstGeom>
          <a:solidFill>
            <a:srgbClr val="FFFFFF"/>
          </a:solidFill>
        </p:spPr>
        <p:txBody>
          <a:bodyPr vert="horz"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prstClr val="black"/>
              </a:solidFill>
              <a:effectLst/>
              <a:uLnTx/>
              <a:uFillTx/>
              <a:latin typeface="Times New Roman"/>
              <a:ea typeface="+mn-ea"/>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1100" b="0" i="0" u="none" strike="noStrike" kern="1200" cap="none" spc="0" normalizeH="0" baseline="0" noProof="0">
              <a:ln>
                <a:noFill/>
              </a:ln>
              <a:solidFill>
                <a:prstClr val="black"/>
              </a:solidFill>
              <a:effectLst/>
              <a:uLnTx/>
              <a:uFillTx/>
              <a:latin typeface="Times New Roman"/>
              <a:ea typeface="+mn-ea"/>
              <a:cs typeface="Times New Roman"/>
            </a:endParaRPr>
          </a:p>
          <a:p>
            <a:pPr marL="0" marR="0" lvl="0" indent="0" algn="l" defTabSz="914400" rtl="0" eaLnBrk="1" fontAlgn="auto" latinLnBrk="0" hangingPunct="1">
              <a:lnSpc>
                <a:spcPct val="100000"/>
              </a:lnSpc>
              <a:spcBef>
                <a:spcPts val="10"/>
              </a:spcBef>
              <a:spcAft>
                <a:spcPts val="0"/>
              </a:spcAft>
              <a:buClrTx/>
              <a:buSzTx/>
              <a:buFontTx/>
              <a:buNone/>
              <a:tabLst/>
              <a:defRPr/>
            </a:pPr>
            <a:endParaRPr kumimoji="0" sz="1000" b="0" i="0" u="none" strike="noStrike" kern="1200" cap="none" spc="0" normalizeH="0" baseline="0" noProof="0">
              <a:ln>
                <a:noFill/>
              </a:ln>
              <a:solidFill>
                <a:prstClr val="black"/>
              </a:solidFill>
              <a:effectLst/>
              <a:uLnTx/>
              <a:uFillTx/>
              <a:latin typeface="Times New Roman"/>
              <a:ea typeface="+mn-ea"/>
              <a:cs typeface="Times New Roman"/>
            </a:endParaRPr>
          </a:p>
          <a:p>
            <a:pPr marL="1170305" marR="248920" lvl="0" indent="0" algn="l" defTabSz="914400" rtl="0" eaLnBrk="1" fontAlgn="auto" latinLnBrk="0" hangingPunct="1">
              <a:lnSpc>
                <a:spcPct val="100000"/>
              </a:lnSpc>
              <a:spcBef>
                <a:spcPts val="0"/>
              </a:spcBef>
              <a:spcAft>
                <a:spcPts val="0"/>
              </a:spcAft>
              <a:buClrTx/>
              <a:buSzTx/>
              <a:buFontTx/>
              <a:buNone/>
              <a:tabLst/>
              <a:defRPr/>
            </a:pPr>
            <a:r>
              <a:rPr kumimoji="0" sz="1100" b="0" i="0" u="none" strike="noStrike" kern="1200" cap="none" spc="-5" normalizeH="0" baseline="0" noProof="0" dirty="0">
                <a:ln>
                  <a:noFill/>
                </a:ln>
                <a:solidFill>
                  <a:prstClr val="black"/>
                </a:solidFill>
                <a:effectLst/>
                <a:uLnTx/>
                <a:uFillTx/>
                <a:latin typeface="Calibri"/>
                <a:ea typeface="+mn-ea"/>
                <a:cs typeface="Calibri"/>
              </a:rPr>
              <a:t>Interventions</a:t>
            </a:r>
            <a:r>
              <a:rPr kumimoji="0" sz="1100" b="0" i="0" u="none" strike="noStrike" kern="1200" cap="none" spc="-55" normalizeH="0" baseline="0" noProof="0" dirty="0">
                <a:ln>
                  <a:noFill/>
                </a:ln>
                <a:solidFill>
                  <a:prstClr val="black"/>
                </a:solidFill>
                <a:effectLst/>
                <a:uLnTx/>
                <a:uFillTx/>
                <a:latin typeface="Calibri"/>
                <a:ea typeface="+mn-ea"/>
                <a:cs typeface="Calibri"/>
              </a:rPr>
              <a:t> </a:t>
            </a:r>
            <a:r>
              <a:rPr kumimoji="0" sz="1100" b="0" i="0" u="none" strike="noStrike" kern="1200" cap="none" spc="0" normalizeH="0" baseline="0" noProof="0" dirty="0">
                <a:ln>
                  <a:noFill/>
                </a:ln>
                <a:solidFill>
                  <a:prstClr val="black"/>
                </a:solidFill>
                <a:effectLst/>
                <a:uLnTx/>
                <a:uFillTx/>
                <a:latin typeface="Calibri"/>
                <a:ea typeface="+mn-ea"/>
                <a:cs typeface="Calibri"/>
              </a:rPr>
              <a:t>/</a:t>
            </a:r>
            <a:r>
              <a:rPr kumimoji="0" sz="1100" b="0" i="0" u="none" strike="noStrike" kern="1200" cap="none" spc="-20" normalizeH="0" baseline="0" noProof="0" dirty="0">
                <a:ln>
                  <a:noFill/>
                </a:ln>
                <a:solidFill>
                  <a:prstClr val="black"/>
                </a:solidFill>
                <a:effectLst/>
                <a:uLnTx/>
                <a:uFillTx/>
                <a:latin typeface="Calibri"/>
                <a:ea typeface="+mn-ea"/>
                <a:cs typeface="Calibri"/>
              </a:rPr>
              <a:t> </a:t>
            </a:r>
            <a:r>
              <a:rPr kumimoji="0" sz="1100" b="0" i="0" u="none" strike="noStrike" kern="1200" cap="none" spc="-5" normalizeH="0" baseline="0" noProof="0" dirty="0">
                <a:ln>
                  <a:noFill/>
                </a:ln>
                <a:solidFill>
                  <a:prstClr val="black"/>
                </a:solidFill>
                <a:effectLst/>
                <a:uLnTx/>
                <a:uFillTx/>
                <a:latin typeface="Calibri"/>
                <a:ea typeface="+mn-ea"/>
                <a:cs typeface="Calibri"/>
              </a:rPr>
              <a:t>an </a:t>
            </a:r>
            <a:r>
              <a:rPr kumimoji="0" sz="1100" b="0" i="0" u="none" strike="noStrike" kern="1200" cap="none" spc="-235" normalizeH="0" baseline="0" noProof="0" dirty="0">
                <a:ln>
                  <a:noFill/>
                </a:ln>
                <a:solidFill>
                  <a:prstClr val="black"/>
                </a:solidFill>
                <a:effectLst/>
                <a:uLnTx/>
                <a:uFillTx/>
                <a:latin typeface="Calibri"/>
                <a:ea typeface="+mn-ea"/>
                <a:cs typeface="Calibri"/>
              </a:rPr>
              <a:t> </a:t>
            </a:r>
            <a:r>
              <a:rPr kumimoji="0" sz="1100" b="0" i="0" u="none" strike="noStrike" kern="1200" cap="none" spc="-5" normalizeH="0" baseline="0" noProof="0" dirty="0">
                <a:ln>
                  <a:noFill/>
                </a:ln>
                <a:solidFill>
                  <a:prstClr val="black"/>
                </a:solidFill>
                <a:effectLst/>
                <a:uLnTx/>
                <a:uFillTx/>
                <a:latin typeface="Calibri"/>
                <a:ea typeface="+mn-ea"/>
                <a:cs typeface="Calibri"/>
              </a:rPr>
              <a:t>(stades</a:t>
            </a:r>
            <a:r>
              <a:rPr kumimoji="0" sz="1100" b="0" i="0" u="none" strike="noStrike" kern="1200" cap="none" spc="-45" normalizeH="0" baseline="0" noProof="0" dirty="0">
                <a:ln>
                  <a:noFill/>
                </a:ln>
                <a:solidFill>
                  <a:prstClr val="black"/>
                </a:solidFill>
                <a:effectLst/>
                <a:uLnTx/>
                <a:uFillTx/>
                <a:latin typeface="Calibri"/>
                <a:ea typeface="+mn-ea"/>
                <a:cs typeface="Calibri"/>
              </a:rPr>
              <a:t> </a:t>
            </a:r>
            <a:r>
              <a:rPr kumimoji="0" sz="1100" b="0" i="0" u="none" strike="noStrike" kern="1200" cap="none" spc="-5" normalizeH="0" baseline="0" noProof="0" dirty="0">
                <a:ln>
                  <a:noFill/>
                </a:ln>
                <a:solidFill>
                  <a:prstClr val="black"/>
                </a:solidFill>
                <a:effectLst/>
                <a:uLnTx/>
                <a:uFillTx/>
                <a:latin typeface="Calibri"/>
                <a:ea typeface="+mn-ea"/>
                <a:cs typeface="Calibri"/>
              </a:rPr>
              <a:t>I-II-IIIA)</a:t>
            </a:r>
            <a:endParaRPr kumimoji="0" sz="1100" b="0" i="0" u="none" strike="noStrike" kern="1200" cap="none" spc="0" normalizeH="0" baseline="0" noProof="0">
              <a:ln>
                <a:noFill/>
              </a:ln>
              <a:solidFill>
                <a:prstClr val="black"/>
              </a:solidFill>
              <a:effectLst/>
              <a:uLnTx/>
              <a:uFillTx/>
              <a:latin typeface="Calibri"/>
              <a:ea typeface="+mn-ea"/>
              <a:cs typeface="Calibri"/>
            </a:endParaRPr>
          </a:p>
        </p:txBody>
      </p:sp>
      <p:sp>
        <p:nvSpPr>
          <p:cNvPr id="10" name="object 10"/>
          <p:cNvSpPr txBox="1"/>
          <p:nvPr/>
        </p:nvSpPr>
        <p:spPr>
          <a:xfrm>
            <a:off x="3275076" y="6021323"/>
            <a:ext cx="2880360" cy="338455"/>
          </a:xfrm>
          <a:prstGeom prst="rect">
            <a:avLst/>
          </a:prstGeom>
          <a:solidFill>
            <a:srgbClr val="FFFFFF"/>
          </a:solidFill>
        </p:spPr>
        <p:txBody>
          <a:bodyPr vert="horz" wrap="square" lIns="0" tIns="33019" rIns="0" bIns="0" rtlCol="0">
            <a:spAutoFit/>
          </a:bodyPr>
          <a:lstStyle/>
          <a:p>
            <a:pPr marL="1270" marR="0" lvl="0" indent="0" algn="ctr" defTabSz="914400" rtl="0" eaLnBrk="1" fontAlgn="auto" latinLnBrk="0" hangingPunct="1">
              <a:lnSpc>
                <a:spcPct val="100000"/>
              </a:lnSpc>
              <a:spcBef>
                <a:spcPts val="259"/>
              </a:spcBef>
              <a:spcAft>
                <a:spcPts val="0"/>
              </a:spcAft>
              <a:buClrTx/>
              <a:buSzTx/>
              <a:buFontTx/>
              <a:buNone/>
              <a:tabLst/>
              <a:defRPr/>
            </a:pPr>
            <a:r>
              <a:rPr kumimoji="0" sz="1600" b="0" i="0" u="none" strike="noStrike" kern="1200" cap="none" spc="-5" normalizeH="0" baseline="0" noProof="0" dirty="0">
                <a:ln>
                  <a:noFill/>
                </a:ln>
                <a:solidFill>
                  <a:prstClr val="black"/>
                </a:solidFill>
                <a:effectLst/>
                <a:uLnTx/>
                <a:uFillTx/>
                <a:latin typeface="Calibri"/>
                <a:ea typeface="+mn-ea"/>
                <a:cs typeface="Calibri"/>
              </a:rPr>
              <a:t>Années</a:t>
            </a:r>
            <a:endParaRPr kumimoji="0" sz="1600" b="0" i="0" u="none" strike="noStrike" kern="1200" cap="none" spc="0" normalizeH="0" baseline="0" noProof="0">
              <a:ln>
                <a:noFill/>
              </a:ln>
              <a:solidFill>
                <a:prstClr val="black"/>
              </a:solidFill>
              <a:effectLst/>
              <a:uLnTx/>
              <a:uFillTx/>
              <a:latin typeface="Calibri"/>
              <a:ea typeface="+mn-ea"/>
              <a:cs typeface="Calibri"/>
            </a:endParaRPr>
          </a:p>
        </p:txBody>
      </p:sp>
      <p:sp>
        <p:nvSpPr>
          <p:cNvPr id="11" name="object 11"/>
          <p:cNvSpPr/>
          <p:nvPr/>
        </p:nvSpPr>
        <p:spPr>
          <a:xfrm>
            <a:off x="1516380" y="2852927"/>
            <a:ext cx="340360" cy="2880360"/>
          </a:xfrm>
          <a:custGeom>
            <a:avLst/>
            <a:gdLst/>
            <a:ahLst/>
            <a:cxnLst/>
            <a:rect l="l" t="t" r="r" b="b"/>
            <a:pathLst>
              <a:path w="340360" h="2880360">
                <a:moveTo>
                  <a:pt x="339851" y="0"/>
                </a:moveTo>
                <a:lnTo>
                  <a:pt x="0" y="0"/>
                </a:lnTo>
                <a:lnTo>
                  <a:pt x="0" y="2880360"/>
                </a:lnTo>
                <a:lnTo>
                  <a:pt x="339851" y="2880360"/>
                </a:lnTo>
                <a:lnTo>
                  <a:pt x="339851"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object 12"/>
          <p:cNvSpPr txBox="1"/>
          <p:nvPr/>
        </p:nvSpPr>
        <p:spPr>
          <a:xfrm>
            <a:off x="1588621" y="3929376"/>
            <a:ext cx="228600" cy="728345"/>
          </a:xfrm>
          <a:prstGeom prst="rect">
            <a:avLst/>
          </a:prstGeom>
        </p:spPr>
        <p:txBody>
          <a:bodyPr vert="vert270" wrap="square" lIns="0" tIns="0" rIns="0" bIns="0" rtlCol="0">
            <a:spAutoFit/>
          </a:bodyPr>
          <a:lstStyle/>
          <a:p>
            <a:pPr marL="12700" marR="0" lvl="0" indent="0" algn="l" defTabSz="914400" rtl="0" eaLnBrk="1" fontAlgn="auto" latinLnBrk="0" hangingPunct="1">
              <a:lnSpc>
                <a:spcPts val="1614"/>
              </a:lnSpc>
              <a:spcBef>
                <a:spcPts val="0"/>
              </a:spcBef>
              <a:spcAft>
                <a:spcPts val="0"/>
              </a:spcAft>
              <a:buClrTx/>
              <a:buSzTx/>
              <a:buFontTx/>
              <a:buNone/>
              <a:tabLst/>
              <a:defRPr/>
            </a:pPr>
            <a:r>
              <a:rPr kumimoji="0" sz="1600" b="0" i="0" u="none" strike="noStrike" kern="1200" cap="none" spc="-5" normalizeH="0" baseline="0" noProof="0" dirty="0">
                <a:ln>
                  <a:noFill/>
                </a:ln>
                <a:solidFill>
                  <a:prstClr val="black"/>
                </a:solidFill>
                <a:effectLst/>
                <a:uLnTx/>
                <a:uFillTx/>
                <a:latin typeface="Calibri"/>
                <a:ea typeface="+mn-ea"/>
                <a:cs typeface="Calibri"/>
              </a:rPr>
              <a:t>%</a:t>
            </a:r>
            <a:r>
              <a:rPr kumimoji="0" sz="1600" b="0" i="0" u="none" strike="noStrike" kern="1200" cap="none" spc="-55"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Survie</a:t>
            </a:r>
            <a:endParaRPr kumimoji="0" sz="1600" b="0" i="0" u="none" strike="noStrike" kern="1200" cap="none" spc="0" normalizeH="0" baseline="0" noProof="0">
              <a:ln>
                <a:noFill/>
              </a:ln>
              <a:solidFill>
                <a:prstClr val="black"/>
              </a:solidFill>
              <a:effectLst/>
              <a:uLnTx/>
              <a:uFillTx/>
              <a:latin typeface="Calibri"/>
              <a:ea typeface="+mn-ea"/>
              <a:cs typeface="Calibri"/>
            </a:endParaRPr>
          </a:p>
        </p:txBody>
      </p:sp>
      <p:pic>
        <p:nvPicPr>
          <p:cNvPr id="13" name="object 13"/>
          <p:cNvPicPr/>
          <p:nvPr/>
        </p:nvPicPr>
        <p:blipFill>
          <a:blip r:embed="rId3" cstate="print"/>
          <a:stretch>
            <a:fillRect/>
          </a:stretch>
        </p:blipFill>
        <p:spPr>
          <a:xfrm>
            <a:off x="8452104" y="85343"/>
            <a:ext cx="591311" cy="588263"/>
          </a:xfrm>
          <a:prstGeom prst="rect">
            <a:avLst/>
          </a:prstGeom>
        </p:spPr>
      </p:pic>
    </p:spTree>
    <p:extLst>
      <p:ext uri="{BB962C8B-B14F-4D97-AF65-F5344CB8AC3E}">
        <p14:creationId xmlns:p14="http://schemas.microsoft.com/office/powerpoint/2010/main" val="20116021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701417" y="303339"/>
            <a:ext cx="3741420" cy="513715"/>
          </a:xfrm>
          <a:prstGeom prst="rect">
            <a:avLst/>
          </a:prstGeom>
        </p:spPr>
        <p:txBody>
          <a:bodyPr vert="horz" wrap="square" lIns="0" tIns="12700" rIns="0" bIns="0" rtlCol="0">
            <a:spAutoFit/>
          </a:bodyPr>
          <a:lstStyle/>
          <a:p>
            <a:pPr marL="12700">
              <a:lnSpc>
                <a:spcPct val="100000"/>
              </a:lnSpc>
              <a:spcBef>
                <a:spcPts val="100"/>
              </a:spcBef>
            </a:pPr>
            <a:r>
              <a:rPr dirty="0"/>
              <a:t>8-</a:t>
            </a:r>
            <a:r>
              <a:rPr spc="-55" dirty="0"/>
              <a:t> </a:t>
            </a:r>
            <a:r>
              <a:rPr dirty="0"/>
              <a:t>Les</a:t>
            </a:r>
            <a:r>
              <a:rPr spc="-35" dirty="0"/>
              <a:t> </a:t>
            </a:r>
            <a:r>
              <a:rPr dirty="0"/>
              <a:t>référentiels</a:t>
            </a:r>
          </a:p>
        </p:txBody>
      </p:sp>
      <p:sp>
        <p:nvSpPr>
          <p:cNvPr id="3" name="object 3"/>
          <p:cNvSpPr txBox="1"/>
          <p:nvPr/>
        </p:nvSpPr>
        <p:spPr>
          <a:xfrm>
            <a:off x="1049370" y="2066472"/>
            <a:ext cx="7110095" cy="1977389"/>
          </a:xfrm>
          <a:prstGeom prst="rect">
            <a:avLst/>
          </a:prstGeom>
        </p:spPr>
        <p:txBody>
          <a:bodyPr vert="horz" wrap="square" lIns="0" tIns="13335" rIns="0" bIns="0" rtlCol="0">
            <a:spAutoFit/>
          </a:bodyPr>
          <a:lstStyle/>
          <a:p>
            <a:pPr marL="12700" marR="5080" lvl="0" indent="0" algn="l" defTabSz="914400" rtl="0" eaLnBrk="1" fontAlgn="auto" latinLnBrk="0" hangingPunct="1">
              <a:lnSpc>
                <a:spcPct val="100000"/>
              </a:lnSpc>
              <a:spcBef>
                <a:spcPts val="105"/>
              </a:spcBef>
              <a:spcAft>
                <a:spcPts val="0"/>
              </a:spcAft>
              <a:buClrTx/>
              <a:buSzTx/>
              <a:buFontTx/>
              <a:buNone/>
              <a:tabLst/>
              <a:defRPr/>
            </a:pPr>
            <a:r>
              <a:rPr kumimoji="0" sz="3200" b="0" i="0" u="none" strike="noStrike" kern="1200" cap="none" spc="0" normalizeH="0" baseline="0" noProof="0" dirty="0">
                <a:ln>
                  <a:noFill/>
                </a:ln>
                <a:solidFill>
                  <a:prstClr val="black"/>
                </a:solidFill>
                <a:effectLst/>
                <a:uLnTx/>
                <a:uFillTx/>
                <a:latin typeface="Calibri"/>
                <a:ea typeface="+mn-ea"/>
                <a:cs typeface="Calibri"/>
              </a:rPr>
              <a:t>«</a:t>
            </a:r>
            <a:r>
              <a:rPr kumimoji="0" sz="3200" b="0" i="0" u="none" strike="noStrike" kern="1200" cap="none" spc="-10" normalizeH="0" baseline="0" noProof="0" dirty="0">
                <a:ln>
                  <a:noFill/>
                </a:ln>
                <a:solidFill>
                  <a:prstClr val="black"/>
                </a:solidFill>
                <a:effectLst/>
                <a:uLnTx/>
                <a:uFillTx/>
                <a:latin typeface="Calibri"/>
                <a:ea typeface="+mn-ea"/>
                <a:cs typeface="Calibri"/>
              </a:rPr>
              <a:t> Définir</a:t>
            </a:r>
            <a:r>
              <a:rPr kumimoji="0" sz="3200" b="0" i="0" u="none" strike="noStrike" kern="1200" cap="none" spc="-5" normalizeH="0" baseline="0" noProof="0" dirty="0">
                <a:ln>
                  <a:noFill/>
                </a:ln>
                <a:solidFill>
                  <a:prstClr val="black"/>
                </a:solidFill>
                <a:effectLst/>
                <a:uLnTx/>
                <a:uFillTx/>
                <a:latin typeface="Calibri"/>
                <a:ea typeface="+mn-ea"/>
                <a:cs typeface="Calibri"/>
              </a:rPr>
              <a:t> </a:t>
            </a:r>
            <a:r>
              <a:rPr kumimoji="0" sz="3200" b="0" i="0" u="none" strike="noStrike" kern="1200" cap="none" spc="-10" normalizeH="0" baseline="0" noProof="0" dirty="0">
                <a:ln>
                  <a:noFill/>
                </a:ln>
                <a:solidFill>
                  <a:prstClr val="black"/>
                </a:solidFill>
                <a:effectLst/>
                <a:uLnTx/>
                <a:uFillTx/>
                <a:latin typeface="Calibri"/>
                <a:ea typeface="+mn-ea"/>
                <a:cs typeface="Calibri"/>
              </a:rPr>
              <a:t>clairement</a:t>
            </a:r>
            <a:r>
              <a:rPr kumimoji="0" sz="3200" b="0" i="0" u="none" strike="noStrike" kern="1200" cap="none" spc="-15" normalizeH="0" baseline="0" noProof="0" dirty="0">
                <a:ln>
                  <a:noFill/>
                </a:ln>
                <a:solidFill>
                  <a:prstClr val="black"/>
                </a:solidFill>
                <a:effectLst/>
                <a:uLnTx/>
                <a:uFillTx/>
                <a:latin typeface="Calibri"/>
                <a:ea typeface="+mn-ea"/>
                <a:cs typeface="Calibri"/>
              </a:rPr>
              <a:t> </a:t>
            </a:r>
            <a:r>
              <a:rPr kumimoji="0" sz="3200" b="0" i="0" u="none" strike="noStrike" kern="1200" cap="none" spc="-5" normalizeH="0" baseline="0" noProof="0" dirty="0">
                <a:ln>
                  <a:noFill/>
                </a:ln>
                <a:solidFill>
                  <a:prstClr val="black"/>
                </a:solidFill>
                <a:effectLst/>
                <a:uLnTx/>
                <a:uFillTx/>
                <a:latin typeface="Calibri"/>
                <a:ea typeface="+mn-ea"/>
                <a:cs typeface="Calibri"/>
              </a:rPr>
              <a:t>les</a:t>
            </a:r>
            <a:r>
              <a:rPr kumimoji="0" sz="3200" b="0" i="0" u="none" strike="noStrike" kern="1200" cap="none" spc="-10" normalizeH="0" baseline="0" noProof="0" dirty="0">
                <a:ln>
                  <a:noFill/>
                </a:ln>
                <a:solidFill>
                  <a:prstClr val="black"/>
                </a:solidFill>
                <a:effectLst/>
                <a:uLnTx/>
                <a:uFillTx/>
                <a:latin typeface="Calibri"/>
                <a:ea typeface="+mn-ea"/>
                <a:cs typeface="Calibri"/>
              </a:rPr>
              <a:t> interventions</a:t>
            </a:r>
            <a:r>
              <a:rPr kumimoji="0" sz="3200" b="0" i="0" u="none" strike="noStrike" kern="1200" cap="none" spc="5" normalizeH="0" baseline="0" noProof="0" dirty="0">
                <a:ln>
                  <a:noFill/>
                </a:ln>
                <a:solidFill>
                  <a:prstClr val="black"/>
                </a:solidFill>
                <a:effectLst/>
                <a:uLnTx/>
                <a:uFillTx/>
                <a:latin typeface="Calibri"/>
                <a:ea typeface="+mn-ea"/>
                <a:cs typeface="Calibri"/>
              </a:rPr>
              <a:t> </a:t>
            </a:r>
            <a:r>
              <a:rPr kumimoji="0" sz="3200" b="0" i="0" u="none" strike="noStrike" kern="1200" cap="none" spc="-5" normalizeH="0" baseline="0" noProof="0" dirty="0">
                <a:ln>
                  <a:noFill/>
                </a:ln>
                <a:solidFill>
                  <a:prstClr val="black"/>
                </a:solidFill>
                <a:effectLst/>
                <a:uLnTx/>
                <a:uFillTx/>
                <a:latin typeface="Calibri"/>
                <a:ea typeface="+mn-ea"/>
                <a:cs typeface="Calibri"/>
              </a:rPr>
              <a:t>sur la </a:t>
            </a:r>
            <a:r>
              <a:rPr kumimoji="0" sz="3200" b="0" i="0" u="none" strike="noStrike" kern="1200" cap="none" spc="-710" normalizeH="0" baseline="0" noProof="0" dirty="0">
                <a:ln>
                  <a:noFill/>
                </a:ln>
                <a:solidFill>
                  <a:prstClr val="black"/>
                </a:solidFill>
                <a:effectLst/>
                <a:uLnTx/>
                <a:uFillTx/>
                <a:latin typeface="Calibri"/>
                <a:ea typeface="+mn-ea"/>
                <a:cs typeface="Calibri"/>
              </a:rPr>
              <a:t> </a:t>
            </a:r>
            <a:r>
              <a:rPr kumimoji="0" sz="3200" b="0" i="0" u="none" strike="noStrike" kern="1200" cap="none" spc="-20" normalizeH="0" baseline="0" noProof="0" dirty="0">
                <a:ln>
                  <a:noFill/>
                </a:ln>
                <a:solidFill>
                  <a:prstClr val="black"/>
                </a:solidFill>
                <a:effectLst/>
                <a:uLnTx/>
                <a:uFillTx/>
                <a:latin typeface="Calibri"/>
                <a:ea typeface="+mn-ea"/>
                <a:cs typeface="Calibri"/>
              </a:rPr>
              <a:t>santé</a:t>
            </a:r>
            <a:r>
              <a:rPr kumimoji="0" sz="3200" b="0" i="0" u="none" strike="noStrike" kern="1200" cap="none" spc="5" normalizeH="0" baseline="0" noProof="0" dirty="0">
                <a:ln>
                  <a:noFill/>
                </a:ln>
                <a:solidFill>
                  <a:prstClr val="black"/>
                </a:solidFill>
                <a:effectLst/>
                <a:uLnTx/>
                <a:uFillTx/>
                <a:latin typeface="Calibri"/>
                <a:ea typeface="+mn-ea"/>
                <a:cs typeface="Calibri"/>
              </a:rPr>
              <a:t> </a:t>
            </a:r>
            <a:r>
              <a:rPr kumimoji="0" sz="3200" b="0" i="0" u="none" strike="noStrike" kern="1200" cap="none" spc="-5" normalizeH="0" baseline="0" noProof="0" dirty="0">
                <a:ln>
                  <a:noFill/>
                </a:ln>
                <a:solidFill>
                  <a:prstClr val="black"/>
                </a:solidFill>
                <a:effectLst/>
                <a:uLnTx/>
                <a:uFillTx/>
                <a:latin typeface="Calibri"/>
                <a:ea typeface="+mn-ea"/>
                <a:cs typeface="Calibri"/>
              </a:rPr>
              <a:t>qui</a:t>
            </a:r>
            <a:r>
              <a:rPr kumimoji="0" sz="3200" b="0" i="0" u="none" strike="noStrike" kern="1200" cap="none" spc="15" normalizeH="0" baseline="0" noProof="0" dirty="0">
                <a:ln>
                  <a:noFill/>
                </a:ln>
                <a:solidFill>
                  <a:prstClr val="black"/>
                </a:solidFill>
                <a:effectLst/>
                <a:uLnTx/>
                <a:uFillTx/>
                <a:latin typeface="Calibri"/>
                <a:ea typeface="+mn-ea"/>
                <a:cs typeface="Calibri"/>
              </a:rPr>
              <a:t> </a:t>
            </a:r>
            <a:r>
              <a:rPr kumimoji="0" sz="3200" b="0" i="0" u="none" strike="noStrike" kern="1200" cap="none" spc="-10" normalizeH="0" baseline="0" noProof="0" dirty="0">
                <a:ln>
                  <a:noFill/>
                </a:ln>
                <a:solidFill>
                  <a:prstClr val="black"/>
                </a:solidFill>
                <a:effectLst/>
                <a:uLnTx/>
                <a:uFillTx/>
                <a:latin typeface="Calibri"/>
                <a:ea typeface="+mn-ea"/>
                <a:cs typeface="Calibri"/>
              </a:rPr>
              <a:t>sont</a:t>
            </a:r>
            <a:r>
              <a:rPr kumimoji="0" sz="3200" b="0" i="0" u="none" strike="noStrike" kern="1200" cap="none" spc="5" normalizeH="0" baseline="0" noProof="0" dirty="0">
                <a:ln>
                  <a:noFill/>
                </a:ln>
                <a:solidFill>
                  <a:prstClr val="black"/>
                </a:solidFill>
                <a:effectLst/>
                <a:uLnTx/>
                <a:uFillTx/>
                <a:latin typeface="Calibri"/>
                <a:ea typeface="+mn-ea"/>
                <a:cs typeface="Calibri"/>
              </a:rPr>
              <a:t> </a:t>
            </a:r>
            <a:r>
              <a:rPr kumimoji="0" sz="3200" b="1" i="0" u="none" strike="noStrike" kern="1200" cap="none" spc="-5" normalizeH="0" baseline="0" noProof="0" dirty="0">
                <a:ln>
                  <a:noFill/>
                </a:ln>
                <a:solidFill>
                  <a:srgbClr val="1F497D"/>
                </a:solidFill>
                <a:effectLst/>
                <a:uLnTx/>
                <a:uFillTx/>
                <a:latin typeface="Calibri"/>
                <a:ea typeface="+mn-ea"/>
                <a:cs typeface="Calibri"/>
              </a:rPr>
              <a:t>appropriées</a:t>
            </a:r>
            <a:r>
              <a:rPr kumimoji="0" sz="3200" b="0" i="0" u="none" strike="noStrike" kern="1200" cap="none" spc="-5" normalizeH="0" baseline="0" noProof="0" dirty="0">
                <a:ln>
                  <a:noFill/>
                </a:ln>
                <a:solidFill>
                  <a:prstClr val="black"/>
                </a:solidFill>
                <a:effectLst/>
                <a:uLnTx/>
                <a:uFillTx/>
                <a:latin typeface="Calibri"/>
                <a:ea typeface="+mn-ea"/>
                <a:cs typeface="Calibri"/>
              </a:rPr>
              <a:t>,</a:t>
            </a:r>
            <a:r>
              <a:rPr kumimoji="0" sz="3200" b="0" i="0" u="none" strike="noStrike" kern="1200" cap="none" spc="-40" normalizeH="0" baseline="0" noProof="0" dirty="0">
                <a:ln>
                  <a:noFill/>
                </a:ln>
                <a:solidFill>
                  <a:prstClr val="black"/>
                </a:solidFill>
                <a:effectLst/>
                <a:uLnTx/>
                <a:uFillTx/>
                <a:latin typeface="Calibri"/>
                <a:ea typeface="+mn-ea"/>
                <a:cs typeface="Calibri"/>
              </a:rPr>
              <a:t> </a:t>
            </a:r>
            <a:r>
              <a:rPr kumimoji="0" sz="3200" b="0" i="0" u="none" strike="noStrike" kern="1200" cap="none" spc="-5" normalizeH="0" baseline="0" noProof="0" dirty="0">
                <a:ln>
                  <a:noFill/>
                </a:ln>
                <a:solidFill>
                  <a:prstClr val="black"/>
                </a:solidFill>
                <a:effectLst/>
                <a:uLnTx/>
                <a:uFillTx/>
                <a:latin typeface="Calibri"/>
                <a:ea typeface="+mn-ea"/>
                <a:cs typeface="Calibri"/>
              </a:rPr>
              <a:t>celles</a:t>
            </a:r>
            <a:r>
              <a:rPr kumimoji="0" sz="3200" b="0" i="0" u="none" strike="noStrike" kern="1200" cap="none" spc="-10" normalizeH="0" baseline="0" noProof="0" dirty="0">
                <a:ln>
                  <a:noFill/>
                </a:ln>
                <a:solidFill>
                  <a:prstClr val="black"/>
                </a:solidFill>
                <a:effectLst/>
                <a:uLnTx/>
                <a:uFillTx/>
                <a:latin typeface="Calibri"/>
                <a:ea typeface="+mn-ea"/>
                <a:cs typeface="Calibri"/>
              </a:rPr>
              <a:t> </a:t>
            </a:r>
            <a:r>
              <a:rPr kumimoji="0" sz="3200" b="0" i="0" u="none" strike="noStrike" kern="1200" cap="none" spc="-5" normalizeH="0" baseline="0" noProof="0" dirty="0">
                <a:ln>
                  <a:noFill/>
                </a:ln>
                <a:solidFill>
                  <a:prstClr val="black"/>
                </a:solidFill>
                <a:effectLst/>
                <a:uLnTx/>
                <a:uFillTx/>
                <a:latin typeface="Calibri"/>
                <a:ea typeface="+mn-ea"/>
                <a:cs typeface="Calibri"/>
              </a:rPr>
              <a:t>qui</a:t>
            </a:r>
            <a:r>
              <a:rPr kumimoji="0" sz="3200" b="0" i="0" u="none" strike="noStrike" kern="1200" cap="none" spc="30" normalizeH="0" baseline="0" noProof="0" dirty="0">
                <a:ln>
                  <a:noFill/>
                </a:ln>
                <a:solidFill>
                  <a:prstClr val="black"/>
                </a:solidFill>
                <a:effectLst/>
                <a:uLnTx/>
                <a:uFillTx/>
                <a:latin typeface="Calibri"/>
                <a:ea typeface="+mn-ea"/>
                <a:cs typeface="Calibri"/>
              </a:rPr>
              <a:t> </a:t>
            </a:r>
            <a:r>
              <a:rPr kumimoji="0" sz="3200" b="1" i="0" u="none" strike="noStrike" kern="1200" cap="none" spc="-5" normalizeH="0" baseline="0" noProof="0" dirty="0">
                <a:ln>
                  <a:noFill/>
                </a:ln>
                <a:solidFill>
                  <a:srgbClr val="1F497D"/>
                </a:solidFill>
                <a:effectLst/>
                <a:uLnTx/>
                <a:uFillTx/>
                <a:latin typeface="Calibri"/>
                <a:ea typeface="+mn-ea"/>
                <a:cs typeface="Calibri"/>
              </a:rPr>
              <a:t>ne</a:t>
            </a:r>
            <a:r>
              <a:rPr kumimoji="0" sz="3200" b="1" i="0" u="none" strike="noStrike" kern="1200" cap="none" spc="-10" normalizeH="0" baseline="0" noProof="0" dirty="0">
                <a:ln>
                  <a:noFill/>
                </a:ln>
                <a:solidFill>
                  <a:srgbClr val="1F497D"/>
                </a:solidFill>
                <a:effectLst/>
                <a:uLnTx/>
                <a:uFillTx/>
                <a:latin typeface="Calibri"/>
                <a:ea typeface="+mn-ea"/>
                <a:cs typeface="Calibri"/>
              </a:rPr>
              <a:t> </a:t>
            </a:r>
            <a:r>
              <a:rPr kumimoji="0" sz="3200" b="1" i="0" u="none" strike="noStrike" kern="1200" cap="none" spc="0" normalizeH="0" baseline="0" noProof="0" dirty="0">
                <a:ln>
                  <a:noFill/>
                </a:ln>
                <a:solidFill>
                  <a:srgbClr val="1F497D"/>
                </a:solidFill>
                <a:effectLst/>
                <a:uLnTx/>
                <a:uFillTx/>
                <a:latin typeface="Calibri"/>
                <a:ea typeface="+mn-ea"/>
                <a:cs typeface="Calibri"/>
              </a:rPr>
              <a:t>le </a:t>
            </a:r>
            <a:r>
              <a:rPr kumimoji="0" sz="3200" b="1" i="0" u="none" strike="noStrike" kern="1200" cap="none" spc="-710" normalizeH="0" baseline="0" noProof="0" dirty="0">
                <a:ln>
                  <a:noFill/>
                </a:ln>
                <a:solidFill>
                  <a:srgbClr val="1F497D"/>
                </a:solidFill>
                <a:effectLst/>
                <a:uLnTx/>
                <a:uFillTx/>
                <a:latin typeface="Calibri"/>
                <a:ea typeface="+mn-ea"/>
                <a:cs typeface="Calibri"/>
              </a:rPr>
              <a:t> </a:t>
            </a:r>
            <a:r>
              <a:rPr kumimoji="0" sz="3200" b="1" i="0" u="none" strike="noStrike" kern="1200" cap="none" spc="-5" normalizeH="0" baseline="0" noProof="0" dirty="0">
                <a:ln>
                  <a:noFill/>
                </a:ln>
                <a:solidFill>
                  <a:srgbClr val="1F497D"/>
                </a:solidFill>
                <a:effectLst/>
                <a:uLnTx/>
                <a:uFillTx/>
                <a:latin typeface="Calibri"/>
                <a:ea typeface="+mn-ea"/>
                <a:cs typeface="Calibri"/>
              </a:rPr>
              <a:t>sont </a:t>
            </a:r>
            <a:r>
              <a:rPr kumimoji="0" sz="3200" b="1" i="0" u="none" strike="noStrike" kern="1200" cap="none" spc="0" normalizeH="0" baseline="0" noProof="0" dirty="0">
                <a:ln>
                  <a:noFill/>
                </a:ln>
                <a:solidFill>
                  <a:srgbClr val="1F497D"/>
                </a:solidFill>
                <a:effectLst/>
                <a:uLnTx/>
                <a:uFillTx/>
                <a:latin typeface="Calibri"/>
                <a:ea typeface="+mn-ea"/>
                <a:cs typeface="Calibri"/>
              </a:rPr>
              <a:t>pas </a:t>
            </a:r>
            <a:r>
              <a:rPr kumimoji="0" sz="3200" b="0" i="0" u="none" strike="noStrike" kern="1200" cap="none" spc="-10" normalizeH="0" baseline="0" noProof="0" dirty="0">
                <a:ln>
                  <a:noFill/>
                </a:ln>
                <a:solidFill>
                  <a:prstClr val="black"/>
                </a:solidFill>
                <a:effectLst/>
                <a:uLnTx/>
                <a:uFillTx/>
                <a:latin typeface="Calibri"/>
                <a:ea typeface="+mn-ea"/>
                <a:cs typeface="Calibri"/>
              </a:rPr>
              <a:t>et </a:t>
            </a:r>
            <a:r>
              <a:rPr kumimoji="0" sz="3200" b="0" i="0" u="none" strike="noStrike" kern="1200" cap="none" spc="-5" normalizeH="0" baseline="0" noProof="0" dirty="0">
                <a:ln>
                  <a:noFill/>
                </a:ln>
                <a:solidFill>
                  <a:prstClr val="black"/>
                </a:solidFill>
                <a:effectLst/>
                <a:uLnTx/>
                <a:uFillTx/>
                <a:latin typeface="Calibri"/>
                <a:ea typeface="+mn-ea"/>
                <a:cs typeface="Calibri"/>
              </a:rPr>
              <a:t>celles pour lesquelles il </a:t>
            </a:r>
            <a:r>
              <a:rPr kumimoji="0" sz="3200" b="0" i="0" u="none" strike="noStrike" kern="1200" cap="none" spc="-25" normalizeH="0" baseline="0" noProof="0" dirty="0">
                <a:ln>
                  <a:noFill/>
                </a:ln>
                <a:solidFill>
                  <a:prstClr val="black"/>
                </a:solidFill>
                <a:effectLst/>
                <a:uLnTx/>
                <a:uFillTx/>
                <a:latin typeface="Calibri"/>
                <a:ea typeface="+mn-ea"/>
                <a:cs typeface="Calibri"/>
              </a:rPr>
              <a:t>existe </a:t>
            </a:r>
            <a:r>
              <a:rPr kumimoji="0" sz="3200" b="0" i="0" u="none" strike="noStrike" kern="1200" cap="none" spc="-20" normalizeH="0" baseline="0" noProof="0" dirty="0">
                <a:ln>
                  <a:noFill/>
                </a:ln>
                <a:solidFill>
                  <a:prstClr val="black"/>
                </a:solidFill>
                <a:effectLst/>
                <a:uLnTx/>
                <a:uFillTx/>
                <a:latin typeface="Calibri"/>
                <a:ea typeface="+mn-ea"/>
                <a:cs typeface="Calibri"/>
              </a:rPr>
              <a:t> </a:t>
            </a:r>
            <a:r>
              <a:rPr kumimoji="0" sz="3200" b="0" i="0" u="none" strike="noStrike" kern="1200" cap="none" spc="-5" normalizeH="0" baseline="0" noProof="0" dirty="0">
                <a:ln>
                  <a:noFill/>
                </a:ln>
                <a:solidFill>
                  <a:prstClr val="black"/>
                </a:solidFill>
                <a:effectLst/>
                <a:uLnTx/>
                <a:uFillTx/>
                <a:latin typeface="Calibri"/>
                <a:ea typeface="+mn-ea"/>
                <a:cs typeface="Calibri"/>
              </a:rPr>
              <a:t>une</a:t>
            </a:r>
            <a:r>
              <a:rPr kumimoji="0" sz="3200" b="0" i="0" u="none" strike="noStrike" kern="1200" cap="none" spc="5" normalizeH="0" baseline="0" noProof="0" dirty="0">
                <a:ln>
                  <a:noFill/>
                </a:ln>
                <a:solidFill>
                  <a:prstClr val="black"/>
                </a:solidFill>
                <a:effectLst/>
                <a:uLnTx/>
                <a:uFillTx/>
                <a:latin typeface="Calibri"/>
                <a:ea typeface="+mn-ea"/>
                <a:cs typeface="Calibri"/>
              </a:rPr>
              <a:t> </a:t>
            </a:r>
            <a:r>
              <a:rPr kumimoji="0" sz="3200" b="1" i="0" u="none" strike="noStrike" kern="1200" cap="none" spc="-5" normalizeH="0" baseline="0" noProof="0" dirty="0">
                <a:ln>
                  <a:noFill/>
                </a:ln>
                <a:solidFill>
                  <a:srgbClr val="1F497D"/>
                </a:solidFill>
                <a:effectLst/>
                <a:uLnTx/>
                <a:uFillTx/>
                <a:latin typeface="Calibri"/>
                <a:ea typeface="+mn-ea"/>
                <a:cs typeface="Calibri"/>
              </a:rPr>
              <a:t>équivoque</a:t>
            </a:r>
            <a:r>
              <a:rPr kumimoji="0" sz="3200" b="1" i="0" u="none" strike="noStrike" kern="1200" cap="none" spc="-20" normalizeH="0" baseline="0" noProof="0" dirty="0">
                <a:ln>
                  <a:noFill/>
                </a:ln>
                <a:solidFill>
                  <a:srgbClr val="1F497D"/>
                </a:solidFill>
                <a:effectLst/>
                <a:uLnTx/>
                <a:uFillTx/>
                <a:latin typeface="Calibri"/>
                <a:ea typeface="+mn-ea"/>
                <a:cs typeface="Calibri"/>
              </a:rPr>
              <a:t> </a:t>
            </a:r>
            <a:r>
              <a:rPr kumimoji="0" sz="3200" b="0" i="0" u="none" strike="noStrike" kern="1200" cap="none" spc="0" normalizeH="0" baseline="0" noProof="0" dirty="0">
                <a:ln>
                  <a:noFill/>
                </a:ln>
                <a:solidFill>
                  <a:prstClr val="black"/>
                </a:solidFill>
                <a:effectLst/>
                <a:uLnTx/>
                <a:uFillTx/>
                <a:latin typeface="Calibri"/>
                <a:ea typeface="+mn-ea"/>
                <a:cs typeface="Calibri"/>
              </a:rPr>
              <a:t>».</a:t>
            </a:r>
            <a:endParaRPr kumimoji="0" sz="3200" b="0" i="0" u="none" strike="noStrike" kern="1200" cap="none" spc="0" normalizeH="0" baseline="0" noProof="0">
              <a:ln>
                <a:noFill/>
              </a:ln>
              <a:solidFill>
                <a:prstClr val="black"/>
              </a:solidFill>
              <a:effectLst/>
              <a:uLnTx/>
              <a:uFillTx/>
              <a:latin typeface="Calibri"/>
              <a:ea typeface="+mn-ea"/>
              <a:cs typeface="Calibri"/>
            </a:endParaRPr>
          </a:p>
        </p:txBody>
      </p:sp>
      <p:pic>
        <p:nvPicPr>
          <p:cNvPr id="4" name="object 4"/>
          <p:cNvPicPr/>
          <p:nvPr/>
        </p:nvPicPr>
        <p:blipFill>
          <a:blip r:embed="rId2" cstate="print"/>
          <a:stretch>
            <a:fillRect/>
          </a:stretch>
        </p:blipFill>
        <p:spPr>
          <a:xfrm>
            <a:off x="8243316" y="152400"/>
            <a:ext cx="565403" cy="569975"/>
          </a:xfrm>
          <a:prstGeom prst="rect">
            <a:avLst/>
          </a:prstGeom>
        </p:spPr>
      </p:pic>
    </p:spTree>
    <p:extLst>
      <p:ext uri="{BB962C8B-B14F-4D97-AF65-F5344CB8AC3E}">
        <p14:creationId xmlns:p14="http://schemas.microsoft.com/office/powerpoint/2010/main" val="19855519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823561" y="304863"/>
            <a:ext cx="5493385" cy="1305560"/>
          </a:xfrm>
          <a:prstGeom prst="rect">
            <a:avLst/>
          </a:prstGeom>
        </p:spPr>
        <p:txBody>
          <a:bodyPr vert="horz" wrap="square" lIns="0" tIns="12065" rIns="0" bIns="0" rtlCol="0">
            <a:spAutoFit/>
          </a:bodyPr>
          <a:lstStyle/>
          <a:p>
            <a:pPr marL="94615" marR="5080" indent="-82550" algn="just">
              <a:lnSpc>
                <a:spcPct val="100000"/>
              </a:lnSpc>
              <a:spcBef>
                <a:spcPts val="95"/>
              </a:spcBef>
            </a:pPr>
            <a:r>
              <a:rPr sz="2800" spc="-10" dirty="0"/>
              <a:t>Haute </a:t>
            </a:r>
            <a:r>
              <a:rPr sz="2800" spc="-5" dirty="0"/>
              <a:t>Autorité de Santé (HAS) </a:t>
            </a:r>
            <a:r>
              <a:rPr sz="2800" spc="-810" dirty="0"/>
              <a:t> </a:t>
            </a:r>
            <a:r>
              <a:rPr sz="2800" spc="-10" dirty="0"/>
              <a:t>Niveau </a:t>
            </a:r>
            <a:r>
              <a:rPr sz="2800" spc="-5" dirty="0"/>
              <a:t>de </a:t>
            </a:r>
            <a:r>
              <a:rPr sz="2800" spc="-10" dirty="0"/>
              <a:t>Preuve </a:t>
            </a:r>
            <a:r>
              <a:rPr sz="2800" spc="-5" dirty="0"/>
              <a:t>scientifique </a:t>
            </a:r>
            <a:r>
              <a:rPr sz="2800" spc="-810" dirty="0"/>
              <a:t> </a:t>
            </a:r>
            <a:r>
              <a:rPr sz="2800" spc="-5" dirty="0"/>
              <a:t>Grade</a:t>
            </a:r>
            <a:r>
              <a:rPr sz="2800" spc="5" dirty="0"/>
              <a:t> </a:t>
            </a:r>
            <a:r>
              <a:rPr sz="2800" spc="-5" dirty="0"/>
              <a:t>des</a:t>
            </a:r>
            <a:r>
              <a:rPr sz="2800" dirty="0"/>
              <a:t> </a:t>
            </a:r>
            <a:r>
              <a:rPr sz="2800" spc="-10" dirty="0"/>
              <a:t>recommandations</a:t>
            </a:r>
            <a:endParaRPr sz="2800"/>
          </a:p>
        </p:txBody>
      </p:sp>
      <p:pic>
        <p:nvPicPr>
          <p:cNvPr id="3" name="object 3"/>
          <p:cNvPicPr/>
          <p:nvPr/>
        </p:nvPicPr>
        <p:blipFill>
          <a:blip r:embed="rId2" cstate="print"/>
          <a:stretch>
            <a:fillRect/>
          </a:stretch>
        </p:blipFill>
        <p:spPr>
          <a:xfrm>
            <a:off x="8243316" y="152400"/>
            <a:ext cx="565403" cy="569975"/>
          </a:xfrm>
          <a:prstGeom prst="rect">
            <a:avLst/>
          </a:prstGeom>
        </p:spPr>
      </p:pic>
      <p:pic>
        <p:nvPicPr>
          <p:cNvPr id="5" name="object 5"/>
          <p:cNvPicPr/>
          <p:nvPr/>
        </p:nvPicPr>
        <p:blipFill>
          <a:blip r:embed="rId3" cstate="print"/>
          <a:stretch>
            <a:fillRect/>
          </a:stretch>
        </p:blipFill>
        <p:spPr>
          <a:xfrm>
            <a:off x="572640" y="1747142"/>
            <a:ext cx="7995226" cy="4444483"/>
          </a:xfrm>
          <a:prstGeom prst="rect">
            <a:avLst/>
          </a:prstGeom>
        </p:spPr>
      </p:pic>
    </p:spTree>
    <p:extLst>
      <p:ext uri="{BB962C8B-B14F-4D97-AF65-F5344CB8AC3E}">
        <p14:creationId xmlns:p14="http://schemas.microsoft.com/office/powerpoint/2010/main" val="234018410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61454" y="203263"/>
            <a:ext cx="7019290" cy="878840"/>
          </a:xfrm>
          <a:prstGeom prst="rect">
            <a:avLst/>
          </a:prstGeom>
        </p:spPr>
        <p:txBody>
          <a:bodyPr vert="horz" wrap="square" lIns="0" tIns="12065" rIns="0" bIns="0" rtlCol="0">
            <a:spAutoFit/>
          </a:bodyPr>
          <a:lstStyle/>
          <a:p>
            <a:pPr algn="ctr">
              <a:lnSpc>
                <a:spcPct val="100000"/>
              </a:lnSpc>
              <a:spcBef>
                <a:spcPts val="95"/>
              </a:spcBef>
            </a:pPr>
            <a:r>
              <a:rPr sz="2800" spc="-5" dirty="0"/>
              <a:t>INCa,</a:t>
            </a:r>
            <a:r>
              <a:rPr sz="2800" spc="-55" dirty="0"/>
              <a:t> </a:t>
            </a:r>
            <a:r>
              <a:rPr sz="2800" spc="-10" dirty="0"/>
              <a:t>Unicancer,</a:t>
            </a:r>
            <a:endParaRPr sz="2800"/>
          </a:p>
          <a:p>
            <a:pPr algn="ctr">
              <a:lnSpc>
                <a:spcPct val="100000"/>
              </a:lnSpc>
            </a:pPr>
            <a:r>
              <a:rPr sz="2800" spc="-5" dirty="0"/>
              <a:t>SOR</a:t>
            </a:r>
            <a:r>
              <a:rPr sz="2800" spc="15" dirty="0"/>
              <a:t> </a:t>
            </a:r>
            <a:r>
              <a:rPr sz="2400" spc="-5" dirty="0"/>
              <a:t>(Standards,</a:t>
            </a:r>
            <a:r>
              <a:rPr sz="2400" spc="-10" dirty="0"/>
              <a:t> </a:t>
            </a:r>
            <a:r>
              <a:rPr sz="2400" spc="-5" dirty="0"/>
              <a:t>Options</a:t>
            </a:r>
            <a:r>
              <a:rPr sz="2400" spc="20" dirty="0"/>
              <a:t> </a:t>
            </a:r>
            <a:r>
              <a:rPr sz="2400" spc="-5" dirty="0"/>
              <a:t>Recommandations)</a:t>
            </a:r>
            <a:endParaRPr sz="2400"/>
          </a:p>
        </p:txBody>
      </p:sp>
      <p:sp>
        <p:nvSpPr>
          <p:cNvPr id="3" name="object 3"/>
          <p:cNvSpPr txBox="1"/>
          <p:nvPr/>
        </p:nvSpPr>
        <p:spPr>
          <a:xfrm>
            <a:off x="617537" y="1390780"/>
            <a:ext cx="7619365" cy="4617085"/>
          </a:xfrm>
          <a:prstGeom prst="rect">
            <a:avLst/>
          </a:prstGeom>
        </p:spPr>
        <p:txBody>
          <a:bodyPr vert="horz" wrap="square" lIns="0" tIns="74930" rIns="0" bIns="0" rtlCol="0">
            <a:spAutoFit/>
          </a:bodyPr>
          <a:lstStyle/>
          <a:p>
            <a:pPr marL="499745" marR="0" lvl="0" indent="-343535" algn="l" defTabSz="914400" rtl="0" eaLnBrk="1" fontAlgn="auto" latinLnBrk="0" hangingPunct="1">
              <a:lnSpc>
                <a:spcPct val="100000"/>
              </a:lnSpc>
              <a:spcBef>
                <a:spcPts val="590"/>
              </a:spcBef>
              <a:spcAft>
                <a:spcPts val="0"/>
              </a:spcAft>
              <a:buClrTx/>
              <a:buSzTx/>
              <a:buFont typeface="Arial MT"/>
              <a:buChar char="•"/>
              <a:tabLst>
                <a:tab pos="499745" algn="l"/>
                <a:tab pos="500380" algn="l"/>
              </a:tabLst>
              <a:defRPr/>
            </a:pPr>
            <a:r>
              <a:rPr kumimoji="0" sz="2000" b="1" i="0" u="none" strike="noStrike" kern="1200" cap="none" spc="0" normalizeH="0" baseline="0" noProof="0" dirty="0">
                <a:ln>
                  <a:noFill/>
                </a:ln>
                <a:solidFill>
                  <a:srgbClr val="1F497D"/>
                </a:solidFill>
                <a:effectLst/>
                <a:uLnTx/>
                <a:uFillTx/>
                <a:latin typeface="Arial"/>
                <a:ea typeface="+mn-ea"/>
                <a:cs typeface="Arial"/>
              </a:rPr>
              <a:t>Standards</a:t>
            </a:r>
            <a:r>
              <a:rPr kumimoji="0" sz="2000" b="1" i="0" u="none" strike="noStrike" kern="1200" cap="none" spc="-70" normalizeH="0" baseline="0" noProof="0" dirty="0">
                <a:ln>
                  <a:noFill/>
                </a:ln>
                <a:solidFill>
                  <a:srgbClr val="1F497D"/>
                </a:solidFill>
                <a:effectLst/>
                <a:uLnTx/>
                <a:uFillTx/>
                <a:latin typeface="Arial"/>
                <a:ea typeface="+mn-ea"/>
                <a:cs typeface="Arial"/>
              </a:rPr>
              <a:t> </a:t>
            </a:r>
            <a:r>
              <a:rPr kumimoji="0" sz="2000" b="1" i="0" u="none" strike="noStrike" kern="1200" cap="none" spc="0" normalizeH="0" baseline="0" noProof="0" dirty="0">
                <a:ln>
                  <a:noFill/>
                </a:ln>
                <a:solidFill>
                  <a:srgbClr val="1F497D"/>
                </a:solidFill>
                <a:effectLst/>
                <a:uLnTx/>
                <a:uFillTx/>
                <a:latin typeface="Arial"/>
                <a:ea typeface="+mn-ea"/>
                <a:cs typeface="Arial"/>
              </a:rPr>
              <a:t>:</a:t>
            </a:r>
            <a:endParaRPr kumimoji="0" sz="2000" b="0" i="0" u="none" strike="noStrike" kern="1200" cap="none" spc="0" normalizeH="0" baseline="0" noProof="0">
              <a:ln>
                <a:noFill/>
              </a:ln>
              <a:solidFill>
                <a:prstClr val="black"/>
              </a:solidFill>
              <a:effectLst/>
              <a:uLnTx/>
              <a:uFillTx/>
              <a:latin typeface="Arial"/>
              <a:ea typeface="+mn-ea"/>
              <a:cs typeface="Arial"/>
            </a:endParaRPr>
          </a:p>
          <a:p>
            <a:pPr marL="900430" marR="112395" lvl="0" indent="0" algn="l" defTabSz="914400" rtl="0" eaLnBrk="1" fontAlgn="auto" latinLnBrk="0" hangingPunct="1">
              <a:lnSpc>
                <a:spcPct val="110000"/>
              </a:lnSpc>
              <a:spcBef>
                <a:spcPts val="225"/>
              </a:spcBef>
              <a:spcAft>
                <a:spcPts val="0"/>
              </a:spcAft>
              <a:buClrTx/>
              <a:buSzTx/>
              <a:buFontTx/>
              <a:buNone/>
              <a:tabLst/>
              <a:defRPr/>
            </a:pPr>
            <a:r>
              <a:rPr kumimoji="0" sz="1800" b="0" i="0" u="none" strike="noStrike" kern="1200" cap="none" spc="-10" normalizeH="0" baseline="0" noProof="0" dirty="0">
                <a:ln>
                  <a:noFill/>
                </a:ln>
                <a:solidFill>
                  <a:prstClr val="black"/>
                </a:solidFill>
                <a:effectLst/>
                <a:uLnTx/>
                <a:uFillTx/>
                <a:latin typeface="Arial MT"/>
                <a:ea typeface="+mn-ea"/>
                <a:cs typeface="Arial MT"/>
              </a:rPr>
              <a:t>méthodes</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pour</a:t>
            </a:r>
            <a:r>
              <a:rPr kumimoji="0" sz="1800" b="0" i="0" u="none" strike="noStrike" kern="1200" cap="none" spc="2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lesquelles</a:t>
            </a:r>
            <a:r>
              <a:rPr kumimoji="0" sz="1800" b="0" i="0" u="none" strike="noStrike" kern="1200" cap="none" spc="3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les</a:t>
            </a:r>
            <a:r>
              <a:rPr kumimoji="0" sz="1800" b="0" i="0" u="none" strike="noStrike" kern="1200" cap="none" spc="1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résultats</a:t>
            </a:r>
            <a:r>
              <a:rPr kumimoji="0" sz="1800" b="0" i="0" u="none" strike="noStrike" kern="1200" cap="none" spc="2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sont</a:t>
            </a:r>
            <a:r>
              <a:rPr kumimoji="0" sz="1800" b="0" i="0" u="none" strike="noStrike" kern="1200" cap="none" spc="1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connus</a:t>
            </a:r>
            <a:r>
              <a:rPr kumimoji="0" sz="1800" b="0" i="0" u="none" strike="noStrike" kern="1200" cap="none" spc="25"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et</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considérés </a:t>
            </a:r>
            <a:r>
              <a:rPr kumimoji="0" sz="1800" b="0" i="0" u="none" strike="noStrike" kern="1200" cap="none" spc="-484"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comme</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bénéfiques,</a:t>
            </a:r>
            <a:r>
              <a:rPr kumimoji="0" sz="1800" b="0" i="0" u="none" strike="noStrike" kern="1200" cap="none" spc="3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inappropriés</a:t>
            </a:r>
            <a:r>
              <a:rPr kumimoji="0" sz="1800" b="0" i="0" u="none" strike="noStrike" kern="1200" cap="none" spc="4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ou</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nuisibles</a:t>
            </a:r>
            <a:r>
              <a:rPr kumimoji="0" sz="1800" b="0" i="0" u="none" strike="noStrike" kern="1200" cap="none" spc="45" normalizeH="0" baseline="0" noProof="0" dirty="0">
                <a:ln>
                  <a:noFill/>
                </a:ln>
                <a:solidFill>
                  <a:prstClr val="black"/>
                </a:solidFill>
                <a:effectLst/>
                <a:uLnTx/>
                <a:uFillTx/>
                <a:latin typeface="Arial MT"/>
                <a:ea typeface="+mn-ea"/>
                <a:cs typeface="Arial MT"/>
              </a:rPr>
              <a:t> </a:t>
            </a:r>
            <a:r>
              <a:rPr kumimoji="0" sz="1800" b="1" i="0" u="none" strike="noStrike" kern="1200" cap="none" spc="-5" normalizeH="0" baseline="0" noProof="0" dirty="0">
                <a:ln>
                  <a:noFill/>
                </a:ln>
                <a:solidFill>
                  <a:srgbClr val="1F497D"/>
                </a:solidFill>
                <a:effectLst/>
                <a:uLnTx/>
                <a:uFillTx/>
                <a:latin typeface="Arial"/>
                <a:ea typeface="+mn-ea"/>
                <a:cs typeface="Arial"/>
              </a:rPr>
              <a:t>à</a:t>
            </a:r>
            <a:r>
              <a:rPr kumimoji="0" sz="1800" b="1" i="0" u="none" strike="noStrike" kern="1200" cap="none" spc="0" normalizeH="0" baseline="0" noProof="0" dirty="0">
                <a:ln>
                  <a:noFill/>
                </a:ln>
                <a:solidFill>
                  <a:srgbClr val="1F497D"/>
                </a:solidFill>
                <a:effectLst/>
                <a:uLnTx/>
                <a:uFillTx/>
                <a:latin typeface="Arial"/>
                <a:ea typeface="+mn-ea"/>
                <a:cs typeface="Arial"/>
              </a:rPr>
              <a:t> </a:t>
            </a:r>
            <a:r>
              <a:rPr kumimoji="0" sz="1800" b="1" i="0" u="none" strike="noStrike" kern="1200" cap="none" spc="-5" normalizeH="0" baseline="0" noProof="0" dirty="0">
                <a:ln>
                  <a:noFill/>
                </a:ln>
                <a:solidFill>
                  <a:srgbClr val="1F497D"/>
                </a:solidFill>
                <a:effectLst/>
                <a:uLnTx/>
                <a:uFillTx/>
                <a:latin typeface="Arial"/>
                <a:ea typeface="+mn-ea"/>
                <a:cs typeface="Arial"/>
              </a:rPr>
              <a:t>l’unanimité </a:t>
            </a:r>
            <a:r>
              <a:rPr kumimoji="0" sz="1800" b="1" i="0" u="none" strike="noStrike" kern="1200" cap="none" spc="0" normalizeH="0" baseline="0" noProof="0" dirty="0">
                <a:ln>
                  <a:noFill/>
                </a:ln>
                <a:solidFill>
                  <a:srgbClr val="1F497D"/>
                </a:solidFill>
                <a:effectLst/>
                <a:uLnTx/>
                <a:uFillTx/>
                <a:latin typeface="Arial"/>
                <a:ea typeface="+mn-ea"/>
                <a:cs typeface="Arial"/>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équivalent</a:t>
            </a:r>
            <a:r>
              <a:rPr kumimoji="0" sz="1800" b="0" i="0" u="none" strike="noStrike" kern="1200" cap="none" spc="35"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d</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’indications</a:t>
            </a:r>
            <a:r>
              <a:rPr kumimoji="0" sz="1800" b="0" i="0" u="none" strike="noStrike" kern="1200" cap="none" spc="3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ou</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contre-indications</a:t>
            </a:r>
            <a:r>
              <a:rPr kumimoji="0" sz="1800" b="0" i="0" u="none" strike="noStrike" kern="1200" cap="none" spc="50" normalizeH="0" baseline="0" noProof="0" dirty="0">
                <a:ln>
                  <a:noFill/>
                </a:ln>
                <a:solidFill>
                  <a:prstClr val="black"/>
                </a:solidFill>
                <a:effectLst/>
                <a:uLnTx/>
                <a:uFillTx/>
                <a:latin typeface="Arial MT"/>
                <a:ea typeface="+mn-ea"/>
                <a:cs typeface="Arial MT"/>
              </a:rPr>
              <a:t> </a:t>
            </a:r>
            <a:r>
              <a:rPr kumimoji="0" sz="1800" b="1" i="0" u="none" strike="noStrike" kern="1200" cap="none" spc="-5" normalizeH="0" baseline="0" noProof="0" dirty="0">
                <a:ln>
                  <a:noFill/>
                </a:ln>
                <a:solidFill>
                  <a:srgbClr val="1F497D"/>
                </a:solidFill>
                <a:effectLst/>
                <a:uLnTx/>
                <a:uFillTx/>
                <a:latin typeface="Arial"/>
                <a:ea typeface="+mn-ea"/>
                <a:cs typeface="Arial"/>
              </a:rPr>
              <a:t>absolues</a:t>
            </a:r>
            <a:endParaRPr kumimoji="0" sz="1800" b="0" i="0" u="none" strike="noStrike" kern="1200" cap="none" spc="0" normalizeH="0" baseline="0" noProof="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2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a:ea typeface="+mn-ea"/>
              <a:cs typeface="Arial"/>
            </a:endParaRPr>
          </a:p>
          <a:p>
            <a:pPr marL="499745" marR="0" lvl="0" indent="-343535" algn="l" defTabSz="914400" rtl="0" eaLnBrk="1" fontAlgn="auto" latinLnBrk="0" hangingPunct="1">
              <a:lnSpc>
                <a:spcPct val="100000"/>
              </a:lnSpc>
              <a:spcBef>
                <a:spcPts val="0"/>
              </a:spcBef>
              <a:spcAft>
                <a:spcPts val="0"/>
              </a:spcAft>
              <a:buClrTx/>
              <a:buSzTx/>
              <a:buFont typeface="Arial MT"/>
              <a:buChar char="•"/>
              <a:tabLst>
                <a:tab pos="499745" algn="l"/>
                <a:tab pos="500380" algn="l"/>
              </a:tabLst>
              <a:defRPr/>
            </a:pPr>
            <a:r>
              <a:rPr kumimoji="0" sz="2000" b="1" i="0" u="none" strike="noStrike" kern="1200" cap="none" spc="0" normalizeH="0" baseline="0" noProof="0" dirty="0">
                <a:ln>
                  <a:noFill/>
                </a:ln>
                <a:solidFill>
                  <a:srgbClr val="1F497D"/>
                </a:solidFill>
                <a:effectLst/>
                <a:uLnTx/>
                <a:uFillTx/>
                <a:latin typeface="Arial"/>
                <a:ea typeface="+mn-ea"/>
                <a:cs typeface="Arial"/>
              </a:rPr>
              <a:t>Options</a:t>
            </a:r>
            <a:r>
              <a:rPr kumimoji="0" sz="2000" b="1" i="0" u="none" strike="noStrike" kern="1200" cap="none" spc="-75" normalizeH="0" baseline="0" noProof="0" dirty="0">
                <a:ln>
                  <a:noFill/>
                </a:ln>
                <a:solidFill>
                  <a:srgbClr val="1F497D"/>
                </a:solidFill>
                <a:effectLst/>
                <a:uLnTx/>
                <a:uFillTx/>
                <a:latin typeface="Arial"/>
                <a:ea typeface="+mn-ea"/>
                <a:cs typeface="Arial"/>
              </a:rPr>
              <a:t> </a:t>
            </a:r>
            <a:r>
              <a:rPr kumimoji="0" sz="2000" b="1" i="0" u="none" strike="noStrike" kern="1200" cap="none" spc="0" normalizeH="0" baseline="0" noProof="0" dirty="0">
                <a:ln>
                  <a:noFill/>
                </a:ln>
                <a:solidFill>
                  <a:srgbClr val="1F497D"/>
                </a:solidFill>
                <a:effectLst/>
                <a:uLnTx/>
                <a:uFillTx/>
                <a:latin typeface="Arial"/>
                <a:ea typeface="+mn-ea"/>
                <a:cs typeface="Arial"/>
              </a:rPr>
              <a:t>:</a:t>
            </a:r>
            <a:endParaRPr kumimoji="0" sz="2000" b="0" i="0" u="none" strike="noStrike" kern="1200" cap="none" spc="0" normalizeH="0" baseline="0" noProof="0">
              <a:ln>
                <a:noFill/>
              </a:ln>
              <a:solidFill>
                <a:prstClr val="black"/>
              </a:solidFill>
              <a:effectLst/>
              <a:uLnTx/>
              <a:uFillTx/>
              <a:latin typeface="Arial"/>
              <a:ea typeface="+mn-ea"/>
              <a:cs typeface="Arial"/>
            </a:endParaRPr>
          </a:p>
          <a:p>
            <a:pPr marL="900430" marR="112395" lvl="0" indent="0" algn="l" defTabSz="914400" rtl="0" eaLnBrk="1" fontAlgn="auto" latinLnBrk="0" hangingPunct="1">
              <a:lnSpc>
                <a:spcPct val="100000"/>
              </a:lnSpc>
              <a:spcBef>
                <a:spcPts val="225"/>
              </a:spcBef>
              <a:spcAft>
                <a:spcPts val="0"/>
              </a:spcAft>
              <a:buClrTx/>
              <a:buSzTx/>
              <a:buFontTx/>
              <a:buNone/>
              <a:tabLst/>
              <a:defRPr/>
            </a:pPr>
            <a:r>
              <a:rPr kumimoji="0" sz="1800" b="0" i="0" u="none" strike="noStrike" kern="1200" cap="none" spc="-10" normalizeH="0" baseline="0" noProof="0" dirty="0">
                <a:ln>
                  <a:noFill/>
                </a:ln>
                <a:solidFill>
                  <a:prstClr val="black"/>
                </a:solidFill>
                <a:effectLst/>
                <a:uLnTx/>
                <a:uFillTx/>
                <a:latin typeface="Arial MT"/>
                <a:ea typeface="+mn-ea"/>
                <a:cs typeface="Arial MT"/>
              </a:rPr>
              <a:t>méthodes</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pour</a:t>
            </a:r>
            <a:r>
              <a:rPr kumimoji="0" sz="1800" b="0" i="0" u="none" strike="noStrike" kern="1200" cap="none" spc="2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lesquelles</a:t>
            </a:r>
            <a:r>
              <a:rPr kumimoji="0" sz="1800" b="0" i="0" u="none" strike="noStrike" kern="1200" cap="none" spc="3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les</a:t>
            </a:r>
            <a:r>
              <a:rPr kumimoji="0" sz="1800" b="0" i="0" u="none" strike="noStrike" kern="1200" cap="none" spc="1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résultats</a:t>
            </a:r>
            <a:r>
              <a:rPr kumimoji="0" sz="1800" b="0" i="0" u="none" strike="noStrike" kern="1200" cap="none" spc="2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sont</a:t>
            </a:r>
            <a:r>
              <a:rPr kumimoji="0" sz="1800" b="0" i="0" u="none" strike="noStrike" kern="1200" cap="none" spc="1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connus</a:t>
            </a:r>
            <a:r>
              <a:rPr kumimoji="0" sz="1800" b="0" i="0" u="none" strike="noStrike" kern="1200" cap="none" spc="25"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et</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considérés </a:t>
            </a:r>
            <a:r>
              <a:rPr kumimoji="0" sz="1800" b="0" i="0" u="none" strike="noStrike" kern="1200" cap="none" spc="-484"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comme </a:t>
            </a:r>
            <a:r>
              <a:rPr kumimoji="0" sz="1800" b="0" i="0" u="none" strike="noStrike" kern="1200" cap="none" spc="-10" normalizeH="0" baseline="0" noProof="0" dirty="0">
                <a:ln>
                  <a:noFill/>
                </a:ln>
                <a:solidFill>
                  <a:prstClr val="black"/>
                </a:solidFill>
                <a:effectLst/>
                <a:uLnTx/>
                <a:uFillTx/>
                <a:latin typeface="Arial MT"/>
                <a:ea typeface="+mn-ea"/>
                <a:cs typeface="Arial MT"/>
              </a:rPr>
              <a:t>bénéfiques,</a:t>
            </a:r>
            <a:r>
              <a:rPr kumimoji="0" sz="1800" b="0" i="0" u="none" strike="noStrike" kern="1200" cap="none" spc="3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inappropriés</a:t>
            </a:r>
            <a:r>
              <a:rPr kumimoji="0" sz="1800" b="0" i="0" u="none" strike="noStrike" kern="1200" cap="none" spc="4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ou</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nuisibles</a:t>
            </a:r>
            <a:r>
              <a:rPr kumimoji="0" sz="1800" b="0" i="0" u="none" strike="noStrike" kern="1200" cap="none" spc="40" normalizeH="0" baseline="0" noProof="0" dirty="0">
                <a:ln>
                  <a:noFill/>
                </a:ln>
                <a:solidFill>
                  <a:prstClr val="black"/>
                </a:solidFill>
                <a:effectLst/>
                <a:uLnTx/>
                <a:uFillTx/>
                <a:latin typeface="Arial MT"/>
                <a:ea typeface="+mn-ea"/>
                <a:cs typeface="Arial MT"/>
              </a:rPr>
              <a:t> </a:t>
            </a:r>
            <a:r>
              <a:rPr kumimoji="0" sz="1800" b="1" i="0" u="none" strike="noStrike" kern="1200" cap="none" spc="-5" normalizeH="0" baseline="0" noProof="0" dirty="0">
                <a:ln>
                  <a:noFill/>
                </a:ln>
                <a:solidFill>
                  <a:srgbClr val="1F497D"/>
                </a:solidFill>
                <a:effectLst/>
                <a:uLnTx/>
                <a:uFillTx/>
                <a:latin typeface="Arial"/>
                <a:ea typeface="+mn-ea"/>
                <a:cs typeface="Arial"/>
              </a:rPr>
              <a:t>par</a:t>
            </a:r>
            <a:r>
              <a:rPr kumimoji="0" sz="1800" b="1" i="0" u="none" strike="noStrike" kern="1200" cap="none" spc="0" normalizeH="0" baseline="0" noProof="0" dirty="0">
                <a:ln>
                  <a:noFill/>
                </a:ln>
                <a:solidFill>
                  <a:srgbClr val="1F497D"/>
                </a:solidFill>
                <a:effectLst/>
                <a:uLnTx/>
                <a:uFillTx/>
                <a:latin typeface="Arial"/>
                <a:ea typeface="+mn-ea"/>
                <a:cs typeface="Arial"/>
              </a:rPr>
              <a:t> la </a:t>
            </a:r>
            <a:r>
              <a:rPr kumimoji="0" sz="1800" b="1" i="0" u="none" strike="noStrike" kern="1200" cap="none" spc="-5" normalizeH="0" baseline="0" noProof="0" dirty="0">
                <a:ln>
                  <a:noFill/>
                </a:ln>
                <a:solidFill>
                  <a:srgbClr val="1F497D"/>
                </a:solidFill>
                <a:effectLst/>
                <a:uLnTx/>
                <a:uFillTx/>
                <a:latin typeface="Arial"/>
                <a:ea typeface="+mn-ea"/>
                <a:cs typeface="Arial"/>
              </a:rPr>
              <a:t>majorité </a:t>
            </a:r>
            <a:r>
              <a:rPr kumimoji="0" sz="1800" b="1" i="0" u="none" strike="noStrike" kern="1200" cap="none" spc="0" normalizeH="0" baseline="0" noProof="0" dirty="0">
                <a:ln>
                  <a:noFill/>
                </a:ln>
                <a:solidFill>
                  <a:srgbClr val="1F497D"/>
                </a:solidFill>
                <a:effectLst/>
                <a:uLnTx/>
                <a:uFillTx/>
                <a:latin typeface="Arial"/>
                <a:ea typeface="+mn-ea"/>
                <a:cs typeface="Arial"/>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équivalents</a:t>
            </a:r>
            <a:r>
              <a:rPr kumimoji="0" sz="1800" b="0" i="0" u="none" strike="noStrike" kern="1200" cap="none" spc="3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d’indications</a:t>
            </a:r>
            <a:r>
              <a:rPr kumimoji="0" sz="1800" b="0" i="0" u="none" strike="noStrike" kern="1200" cap="none" spc="4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ou</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a:t>
            </a:r>
            <a:r>
              <a:rPr kumimoji="0" sz="1800" b="0" i="0" u="none" strike="noStrike" kern="1200" cap="none" spc="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contre-indications</a:t>
            </a:r>
            <a:r>
              <a:rPr kumimoji="0" sz="1800" b="0" i="0" u="none" strike="noStrike" kern="1200" cap="none" spc="60" normalizeH="0" baseline="0" noProof="0" dirty="0">
                <a:ln>
                  <a:noFill/>
                </a:ln>
                <a:solidFill>
                  <a:prstClr val="black"/>
                </a:solidFill>
                <a:effectLst/>
                <a:uLnTx/>
                <a:uFillTx/>
                <a:latin typeface="Arial MT"/>
                <a:ea typeface="+mn-ea"/>
                <a:cs typeface="Arial MT"/>
              </a:rPr>
              <a:t> </a:t>
            </a:r>
            <a:r>
              <a:rPr kumimoji="0" sz="1800" b="1" i="0" u="none" strike="noStrike" kern="1200" cap="none" spc="-15" normalizeH="0" baseline="0" noProof="0" dirty="0">
                <a:ln>
                  <a:noFill/>
                </a:ln>
                <a:solidFill>
                  <a:srgbClr val="1F497D"/>
                </a:solidFill>
                <a:effectLst/>
                <a:uLnTx/>
                <a:uFillTx/>
                <a:latin typeface="Arial"/>
                <a:ea typeface="+mn-ea"/>
                <a:cs typeface="Arial"/>
              </a:rPr>
              <a:t>relatives</a:t>
            </a:r>
            <a:endParaRPr kumimoji="0" sz="1800" b="0" i="0" u="none" strike="noStrike" kern="1200" cap="none" spc="0" normalizeH="0" baseline="0" noProof="0">
              <a:ln>
                <a:noFill/>
              </a:ln>
              <a:solidFill>
                <a:prstClr val="black"/>
              </a:solidFill>
              <a:effectLst/>
              <a:uLnTx/>
              <a:uFillTx/>
              <a:latin typeface="Arial"/>
              <a:ea typeface="+mn-ea"/>
              <a:cs typeface="Arial"/>
            </a:endParaRPr>
          </a:p>
          <a:p>
            <a:pPr marL="0" marR="0" lvl="0" indent="0" algn="l" defTabSz="914400" rtl="0" eaLnBrk="1" fontAlgn="auto" latinLnBrk="0" hangingPunct="1">
              <a:lnSpc>
                <a:spcPct val="100000"/>
              </a:lnSpc>
              <a:spcBef>
                <a:spcPts val="45"/>
              </a:spcBef>
              <a:spcAft>
                <a:spcPts val="0"/>
              </a:spcAft>
              <a:buClrTx/>
              <a:buSzTx/>
              <a:buFontTx/>
              <a:buNone/>
              <a:tabLst/>
              <a:defRPr/>
            </a:pPr>
            <a:endParaRPr kumimoji="0" sz="2600" b="0" i="0" u="none" strike="noStrike" kern="1200" cap="none" spc="0" normalizeH="0" baseline="0" noProof="0">
              <a:ln>
                <a:noFill/>
              </a:ln>
              <a:solidFill>
                <a:prstClr val="black"/>
              </a:solidFill>
              <a:effectLst/>
              <a:uLnTx/>
              <a:uFillTx/>
              <a:latin typeface="Arial"/>
              <a:ea typeface="+mn-ea"/>
              <a:cs typeface="Arial"/>
            </a:endParaRPr>
          </a:p>
          <a:p>
            <a:pPr marL="355600" marR="0" lvl="0" indent="-342900" algn="l" defTabSz="914400" rtl="0" eaLnBrk="1" fontAlgn="auto" latinLnBrk="0" hangingPunct="1">
              <a:lnSpc>
                <a:spcPct val="100000"/>
              </a:lnSpc>
              <a:spcBef>
                <a:spcPts val="0"/>
              </a:spcBef>
              <a:spcAft>
                <a:spcPts val="0"/>
              </a:spcAft>
              <a:buClrTx/>
              <a:buSzTx/>
              <a:buFont typeface="Arial MT"/>
              <a:buChar char="•"/>
              <a:tabLst>
                <a:tab pos="354965" algn="l"/>
                <a:tab pos="355600" algn="l"/>
              </a:tabLst>
              <a:defRPr/>
            </a:pPr>
            <a:r>
              <a:rPr kumimoji="0" sz="2000" b="1" i="0" u="none" strike="noStrike" kern="1200" cap="none" spc="0" normalizeH="0" baseline="0" noProof="0" dirty="0">
                <a:ln>
                  <a:noFill/>
                </a:ln>
                <a:solidFill>
                  <a:srgbClr val="1F497D"/>
                </a:solidFill>
                <a:effectLst/>
                <a:uLnTx/>
                <a:uFillTx/>
                <a:latin typeface="Arial"/>
                <a:ea typeface="+mn-ea"/>
                <a:cs typeface="Arial"/>
              </a:rPr>
              <a:t>Recommandations</a:t>
            </a:r>
            <a:r>
              <a:rPr kumimoji="0" sz="2000" b="1" i="0" u="none" strike="noStrike" kern="1200" cap="none" spc="-70" normalizeH="0" baseline="0" noProof="0" dirty="0">
                <a:ln>
                  <a:noFill/>
                </a:ln>
                <a:solidFill>
                  <a:srgbClr val="1F497D"/>
                </a:solidFill>
                <a:effectLst/>
                <a:uLnTx/>
                <a:uFillTx/>
                <a:latin typeface="Arial"/>
                <a:ea typeface="+mn-ea"/>
                <a:cs typeface="Arial"/>
              </a:rPr>
              <a:t> </a:t>
            </a:r>
            <a:r>
              <a:rPr kumimoji="0" sz="2000" b="1" i="0" u="none" strike="noStrike" kern="1200" cap="none" spc="0" normalizeH="0" baseline="0" noProof="0" dirty="0">
                <a:ln>
                  <a:noFill/>
                </a:ln>
                <a:solidFill>
                  <a:srgbClr val="1F497D"/>
                </a:solidFill>
                <a:effectLst/>
                <a:uLnTx/>
                <a:uFillTx/>
                <a:latin typeface="Arial"/>
                <a:ea typeface="+mn-ea"/>
                <a:cs typeface="Arial"/>
              </a:rPr>
              <a:t>:</a:t>
            </a:r>
            <a:endParaRPr kumimoji="0" sz="2000" b="0" i="0" u="none" strike="noStrike" kern="1200" cap="none" spc="0" normalizeH="0" baseline="0" noProof="0">
              <a:ln>
                <a:noFill/>
              </a:ln>
              <a:solidFill>
                <a:prstClr val="black"/>
              </a:solidFill>
              <a:effectLst/>
              <a:uLnTx/>
              <a:uFillTx/>
              <a:latin typeface="Arial"/>
              <a:ea typeface="+mn-ea"/>
              <a:cs typeface="Arial"/>
            </a:endParaRPr>
          </a:p>
          <a:p>
            <a:pPr marL="756285" marR="281940" lvl="0" indent="0" algn="l" defTabSz="914400" rtl="0" eaLnBrk="1" fontAlgn="auto" latinLnBrk="0" hangingPunct="1">
              <a:lnSpc>
                <a:spcPct val="100000"/>
              </a:lnSpc>
              <a:spcBef>
                <a:spcPts val="440"/>
              </a:spcBef>
              <a:spcAft>
                <a:spcPts val="0"/>
              </a:spcAft>
              <a:buClrTx/>
              <a:buSzTx/>
              <a:buFontTx/>
              <a:buNone/>
              <a:tabLst/>
              <a:defRPr/>
            </a:pPr>
            <a:r>
              <a:rPr kumimoji="0" sz="1800" b="0" i="0" u="none" strike="noStrike" kern="1200" cap="none" spc="-10" normalizeH="0" baseline="0" noProof="0" dirty="0">
                <a:ln>
                  <a:noFill/>
                </a:ln>
                <a:solidFill>
                  <a:prstClr val="black"/>
                </a:solidFill>
                <a:effectLst/>
                <a:uLnTx/>
                <a:uFillTx/>
                <a:latin typeface="Arial MT"/>
                <a:ea typeface="+mn-ea"/>
                <a:cs typeface="Arial MT"/>
              </a:rPr>
              <a:t>jugements</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et</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choix</a:t>
            </a:r>
            <a:r>
              <a:rPr kumimoji="0" sz="1800" b="0" i="0" u="none" strike="noStrike" kern="1200" cap="none" spc="2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effectués</a:t>
            </a:r>
            <a:r>
              <a:rPr kumimoji="0" sz="1800" b="0" i="0" u="none" strike="noStrike" kern="1200" cap="none" spc="1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par</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la</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communauté</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des</a:t>
            </a:r>
            <a:r>
              <a:rPr kumimoji="0" sz="1800" b="0" i="0" u="none" strike="noStrike" kern="1200" cap="none" spc="1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médecins</a:t>
            </a:r>
            <a:r>
              <a:rPr kumimoji="0" sz="1800" b="0" i="0" u="none" strike="noStrike" kern="1200" cap="none" spc="3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à </a:t>
            </a:r>
            <a:r>
              <a:rPr kumimoji="0" sz="1800" b="0" i="0" u="none" strike="noStrike" kern="1200" cap="none" spc="-484"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partir </a:t>
            </a:r>
            <a:r>
              <a:rPr kumimoji="0" sz="1800" b="0" i="0" u="none" strike="noStrike" kern="1200" cap="none" spc="-10" normalizeH="0" baseline="0" noProof="0" dirty="0">
                <a:ln>
                  <a:noFill/>
                </a:ln>
                <a:solidFill>
                  <a:prstClr val="black"/>
                </a:solidFill>
                <a:effectLst/>
                <a:uLnTx/>
                <a:uFillTx/>
                <a:latin typeface="Arial MT"/>
                <a:ea typeface="+mn-ea"/>
                <a:cs typeface="Arial MT"/>
              </a:rPr>
              <a:t>des</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différentes</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méthodes</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évaluées</a:t>
            </a:r>
            <a:endParaRPr kumimoji="0" sz="1800" b="0" i="0" u="none" strike="noStrike" kern="1200" cap="none" spc="0" normalizeH="0" baseline="0" noProof="0">
              <a:ln>
                <a:noFill/>
              </a:ln>
              <a:solidFill>
                <a:prstClr val="black"/>
              </a:solidFill>
              <a:effectLst/>
              <a:uLnTx/>
              <a:uFillTx/>
              <a:latin typeface="Arial MT"/>
              <a:ea typeface="+mn-ea"/>
              <a:cs typeface="Arial MT"/>
            </a:endParaRPr>
          </a:p>
          <a:p>
            <a:pPr marL="756285" marR="5080" lvl="0" indent="0" algn="l" defTabSz="914400" rtl="0" eaLnBrk="1" fontAlgn="auto" latinLnBrk="0" hangingPunct="1">
              <a:lnSpc>
                <a:spcPct val="100000"/>
              </a:lnSpc>
              <a:spcBef>
                <a:spcPts val="430"/>
              </a:spcBef>
              <a:spcAft>
                <a:spcPts val="0"/>
              </a:spcAft>
              <a:buClrTx/>
              <a:buSzTx/>
              <a:buFontTx/>
              <a:buNone/>
              <a:tabLst/>
              <a:defRPr/>
            </a:pPr>
            <a:r>
              <a:rPr kumimoji="0" sz="1800" b="0" i="0" u="none" strike="noStrike" kern="1200" cap="none" spc="-10" normalizeH="0" baseline="0" noProof="0" dirty="0">
                <a:ln>
                  <a:noFill/>
                </a:ln>
                <a:solidFill>
                  <a:prstClr val="black"/>
                </a:solidFill>
                <a:effectLst/>
                <a:uLnTx/>
                <a:uFillTx/>
                <a:latin typeface="Arial MT"/>
                <a:ea typeface="+mn-ea"/>
                <a:cs typeface="Arial MT"/>
              </a:rPr>
              <a:t>leur</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but</a:t>
            </a:r>
            <a:r>
              <a:rPr kumimoji="0" sz="1800" b="0" i="0" u="none" strike="noStrike" kern="1200" cap="none" spc="15"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est</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5" normalizeH="0" baseline="0" noProof="0" dirty="0">
                <a:ln>
                  <a:noFill/>
                </a:ln>
                <a:solidFill>
                  <a:prstClr val="black"/>
                </a:solidFill>
                <a:effectLst/>
                <a:uLnTx/>
                <a:uFillTx/>
                <a:latin typeface="Arial MT"/>
                <a:ea typeface="+mn-ea"/>
                <a:cs typeface="Arial MT"/>
              </a:rPr>
              <a:t>classer</a:t>
            </a:r>
            <a:r>
              <a:rPr kumimoji="0" sz="1800" b="0" i="0" u="none" strike="noStrike" kern="1200" cap="none" spc="1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les</a:t>
            </a:r>
            <a:r>
              <a:rPr kumimoji="0" sz="1800" b="0" i="0" u="none" strike="noStrike" kern="1200" cap="none" spc="2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différentes</a:t>
            </a:r>
            <a:r>
              <a:rPr kumimoji="0" sz="1800" b="0" i="0" u="none" strike="noStrike" kern="1200" cap="none" spc="2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méthodes</a:t>
            </a:r>
            <a:r>
              <a:rPr kumimoji="0" sz="1800" b="0" i="0" u="none" strike="noStrike" kern="1200" cap="none" spc="2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utilisées</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en</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fonction </a:t>
            </a:r>
            <a:r>
              <a:rPr kumimoji="0" sz="1800" b="0" i="0" u="none" strike="noStrike" kern="1200" cap="none" spc="-484"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du niveau</a:t>
            </a:r>
            <a:r>
              <a:rPr kumimoji="0" sz="1800" b="0" i="0" u="none" strike="noStrike" kern="1200" cap="none" spc="20"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de</a:t>
            </a:r>
            <a:r>
              <a:rPr kumimoji="0" sz="1800" b="0" i="0" u="none" strike="noStrike" kern="1200" cap="none" spc="-5" normalizeH="0" baseline="0" noProof="0" dirty="0">
                <a:ln>
                  <a:noFill/>
                </a:ln>
                <a:solidFill>
                  <a:prstClr val="black"/>
                </a:solidFill>
                <a:effectLst/>
                <a:uLnTx/>
                <a:uFillTx/>
                <a:latin typeface="Arial MT"/>
                <a:ea typeface="+mn-ea"/>
                <a:cs typeface="Arial MT"/>
              </a:rPr>
              <a:t> </a:t>
            </a:r>
            <a:r>
              <a:rPr kumimoji="0" sz="1800" b="0" i="0" u="none" strike="noStrike" kern="1200" cap="none" spc="-10" normalizeH="0" baseline="0" noProof="0" dirty="0">
                <a:ln>
                  <a:noFill/>
                </a:ln>
                <a:solidFill>
                  <a:prstClr val="black"/>
                </a:solidFill>
                <a:effectLst/>
                <a:uLnTx/>
                <a:uFillTx/>
                <a:latin typeface="Arial MT"/>
                <a:ea typeface="+mn-ea"/>
                <a:cs typeface="Arial MT"/>
              </a:rPr>
              <a:t>preuve</a:t>
            </a:r>
            <a:endParaRPr kumimoji="0" sz="1800" b="0" i="0" u="none" strike="noStrike" kern="1200" cap="none" spc="0" normalizeH="0" baseline="0" noProof="0">
              <a:ln>
                <a:noFill/>
              </a:ln>
              <a:solidFill>
                <a:prstClr val="black"/>
              </a:solidFill>
              <a:effectLst/>
              <a:uLnTx/>
              <a:uFillTx/>
              <a:latin typeface="Arial MT"/>
              <a:ea typeface="+mn-ea"/>
              <a:cs typeface="Arial MT"/>
            </a:endParaRPr>
          </a:p>
        </p:txBody>
      </p:sp>
      <p:pic>
        <p:nvPicPr>
          <p:cNvPr id="4" name="object 4"/>
          <p:cNvPicPr/>
          <p:nvPr/>
        </p:nvPicPr>
        <p:blipFill>
          <a:blip r:embed="rId2" cstate="print"/>
          <a:stretch>
            <a:fillRect/>
          </a:stretch>
        </p:blipFill>
        <p:spPr>
          <a:xfrm>
            <a:off x="8243316" y="152400"/>
            <a:ext cx="565403" cy="569975"/>
          </a:xfrm>
          <a:prstGeom prst="rect">
            <a:avLst/>
          </a:prstGeom>
        </p:spPr>
      </p:pic>
    </p:spTree>
    <p:extLst>
      <p:ext uri="{BB962C8B-B14F-4D97-AF65-F5344CB8AC3E}">
        <p14:creationId xmlns:p14="http://schemas.microsoft.com/office/powerpoint/2010/main" val="109815717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92940" rIns="0" bIns="0" rtlCol="0">
            <a:spAutoFit/>
          </a:bodyPr>
          <a:lstStyle/>
          <a:p>
            <a:pPr marL="4445" algn="ctr">
              <a:lnSpc>
                <a:spcPct val="100000"/>
              </a:lnSpc>
              <a:spcBef>
                <a:spcPts val="95"/>
              </a:spcBef>
            </a:pPr>
            <a:r>
              <a:rPr sz="2800" spc="-10" dirty="0"/>
              <a:t>Le</a:t>
            </a:r>
            <a:r>
              <a:rPr sz="2800" spc="-5" dirty="0"/>
              <a:t> respect des </a:t>
            </a:r>
            <a:r>
              <a:rPr sz="2800" spc="-10" dirty="0"/>
              <a:t>Référentiels</a:t>
            </a:r>
            <a:endParaRPr sz="2800"/>
          </a:p>
          <a:p>
            <a:pPr marL="4445" algn="ctr">
              <a:lnSpc>
                <a:spcPct val="100000"/>
              </a:lnSpc>
              <a:spcBef>
                <a:spcPts val="5"/>
              </a:spcBef>
            </a:pPr>
            <a:r>
              <a:rPr sz="2400" spc="-5" dirty="0"/>
              <a:t>Exemple des Sarcomes</a:t>
            </a:r>
            <a:r>
              <a:rPr sz="2400" spc="-10" dirty="0"/>
              <a:t> </a:t>
            </a:r>
            <a:r>
              <a:rPr sz="2400" spc="-5" dirty="0"/>
              <a:t>des</a:t>
            </a:r>
            <a:r>
              <a:rPr sz="2400" spc="5" dirty="0"/>
              <a:t> </a:t>
            </a:r>
            <a:r>
              <a:rPr sz="2400" spc="-5" dirty="0"/>
              <a:t>tissus</a:t>
            </a:r>
            <a:r>
              <a:rPr sz="2400" spc="10" dirty="0"/>
              <a:t> </a:t>
            </a:r>
            <a:r>
              <a:rPr sz="2400" spc="-5" dirty="0"/>
              <a:t>mous</a:t>
            </a:r>
            <a:endParaRPr sz="2400"/>
          </a:p>
        </p:txBody>
      </p:sp>
      <p:sp>
        <p:nvSpPr>
          <p:cNvPr id="3" name="object 3"/>
          <p:cNvSpPr txBox="1"/>
          <p:nvPr/>
        </p:nvSpPr>
        <p:spPr>
          <a:xfrm>
            <a:off x="618490" y="1681543"/>
            <a:ext cx="7631430" cy="578485"/>
          </a:xfrm>
          <a:prstGeom prst="rect">
            <a:avLst/>
          </a:prstGeom>
        </p:spPr>
        <p:txBody>
          <a:bodyPr vert="horz" wrap="square" lIns="0" tIns="9525" rIns="0" bIns="0" rtlCol="0">
            <a:spAutoFit/>
          </a:bodyPr>
          <a:lstStyle/>
          <a:p>
            <a:pPr marL="354965" marR="5080" lvl="0" indent="-342900" algn="l" defTabSz="914400" rtl="0" eaLnBrk="1" fontAlgn="auto" latinLnBrk="0" hangingPunct="1">
              <a:lnSpc>
                <a:spcPct val="101200"/>
              </a:lnSpc>
              <a:spcBef>
                <a:spcPts val="75"/>
              </a:spcBef>
              <a:spcAft>
                <a:spcPts val="0"/>
              </a:spcAft>
              <a:buClrTx/>
              <a:buSzPct val="140000"/>
              <a:buFontTx/>
              <a:buChar char="•"/>
              <a:tabLst>
                <a:tab pos="354965" algn="l"/>
                <a:tab pos="355600" algn="l"/>
              </a:tabLst>
              <a:defRPr/>
            </a:pPr>
            <a:r>
              <a:rPr kumimoji="0" sz="2000" b="0" i="0" u="none" strike="noStrike" kern="1200" cap="none" spc="-5" normalizeH="0" baseline="0" noProof="0" dirty="0">
                <a:ln>
                  <a:noFill/>
                </a:ln>
                <a:solidFill>
                  <a:prstClr val="black"/>
                </a:solidFill>
                <a:effectLst/>
                <a:uLnTx/>
                <a:uFillTx/>
                <a:latin typeface="Calibri"/>
                <a:ea typeface="+mn-ea"/>
                <a:cs typeface="Calibri"/>
              </a:rPr>
              <a:t>Analyse</a:t>
            </a:r>
            <a:r>
              <a:rPr kumimoji="0" sz="2000" b="0" i="0" u="none" strike="noStrike" kern="1200" cap="none" spc="5"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de</a:t>
            </a:r>
            <a:r>
              <a:rPr kumimoji="0" sz="2000" b="0" i="0" u="none" strike="noStrike" kern="1200" cap="none" spc="-10"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151</a:t>
            </a:r>
            <a:r>
              <a:rPr kumimoji="0" sz="2000" b="0" i="0" u="none" strike="noStrike" kern="1200" cap="none" spc="-10" normalizeH="0" baseline="0" noProof="0" dirty="0">
                <a:ln>
                  <a:noFill/>
                </a:ln>
                <a:solidFill>
                  <a:prstClr val="black"/>
                </a:solidFill>
                <a:effectLst/>
                <a:uLnTx/>
                <a:uFillTx/>
                <a:latin typeface="Calibri"/>
                <a:ea typeface="+mn-ea"/>
                <a:cs typeface="Calibri"/>
              </a:rPr>
              <a:t> dossiers</a:t>
            </a:r>
            <a:r>
              <a:rPr kumimoji="0" sz="2000" b="0" i="0" u="none" strike="noStrike" kern="1200" cap="none" spc="25"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a:t>
            </a:r>
            <a:r>
              <a:rPr kumimoji="0" sz="2000" b="0" i="0" u="none" strike="noStrike" kern="1200" cap="none" spc="-5" normalizeH="0" baseline="0" noProof="0" dirty="0">
                <a:ln>
                  <a:noFill/>
                </a:ln>
                <a:solidFill>
                  <a:prstClr val="black"/>
                </a:solidFill>
                <a:effectLst/>
                <a:uLnTx/>
                <a:uFillTx/>
                <a:latin typeface="Calibri"/>
                <a:ea typeface="+mn-ea"/>
                <a:cs typeface="Calibri"/>
              </a:rPr>
              <a:t> </a:t>
            </a:r>
            <a:r>
              <a:rPr kumimoji="0" sz="2000" b="1" i="0" u="none" strike="noStrike" kern="1200" cap="none" spc="0" normalizeH="0" baseline="0" noProof="0" dirty="0">
                <a:ln>
                  <a:noFill/>
                </a:ln>
                <a:solidFill>
                  <a:prstClr val="black"/>
                </a:solidFill>
                <a:effectLst/>
                <a:uLnTx/>
                <a:uFillTx/>
                <a:latin typeface="Calibri"/>
                <a:ea typeface="+mn-ea"/>
                <a:cs typeface="Calibri"/>
              </a:rPr>
              <a:t>Non</a:t>
            </a:r>
            <a:r>
              <a:rPr kumimoji="0" sz="2000" b="1" i="0" u="none" strike="noStrike" kern="1200" cap="none" spc="-10" normalizeH="0" baseline="0" noProof="0" dirty="0">
                <a:ln>
                  <a:noFill/>
                </a:ln>
                <a:solidFill>
                  <a:prstClr val="black"/>
                </a:solidFill>
                <a:effectLst/>
                <a:uLnTx/>
                <a:uFillTx/>
                <a:latin typeface="Calibri"/>
                <a:ea typeface="+mn-ea"/>
                <a:cs typeface="Calibri"/>
              </a:rPr>
              <a:t> </a:t>
            </a:r>
            <a:r>
              <a:rPr kumimoji="0" sz="2000" b="1" i="0" u="none" strike="noStrike" kern="1200" cap="none" spc="-5" normalizeH="0" baseline="0" noProof="0" dirty="0">
                <a:ln>
                  <a:noFill/>
                </a:ln>
                <a:solidFill>
                  <a:prstClr val="black"/>
                </a:solidFill>
                <a:effectLst/>
                <a:uLnTx/>
                <a:uFillTx/>
                <a:latin typeface="Calibri"/>
                <a:ea typeface="+mn-ea"/>
                <a:cs typeface="Calibri"/>
              </a:rPr>
              <a:t>respect </a:t>
            </a:r>
            <a:r>
              <a:rPr kumimoji="0" sz="1600" b="1" i="0" u="none" strike="noStrike" kern="1200" cap="none" spc="-5" normalizeH="0" baseline="0" noProof="0" dirty="0">
                <a:ln>
                  <a:noFill/>
                </a:ln>
                <a:solidFill>
                  <a:prstClr val="black"/>
                </a:solidFill>
                <a:effectLst/>
                <a:uLnTx/>
                <a:uFillTx/>
                <a:latin typeface="Calibri"/>
                <a:ea typeface="+mn-ea"/>
                <a:cs typeface="Calibri"/>
              </a:rPr>
              <a:t>des</a:t>
            </a:r>
            <a:r>
              <a:rPr kumimoji="0" sz="1600" b="1" i="0" u="none" strike="noStrike" kern="1200" cap="none" spc="10" normalizeH="0" baseline="0" noProof="0" dirty="0">
                <a:ln>
                  <a:noFill/>
                </a:ln>
                <a:solidFill>
                  <a:prstClr val="black"/>
                </a:solidFill>
                <a:effectLst/>
                <a:uLnTx/>
                <a:uFillTx/>
                <a:latin typeface="Calibri"/>
                <a:ea typeface="+mn-ea"/>
                <a:cs typeface="Calibri"/>
              </a:rPr>
              <a:t> </a:t>
            </a:r>
            <a:r>
              <a:rPr kumimoji="0" sz="1600" b="1" i="0" u="none" strike="noStrike" kern="1200" cap="none" spc="-10" normalizeH="0" baseline="0" noProof="0" dirty="0">
                <a:ln>
                  <a:noFill/>
                </a:ln>
                <a:solidFill>
                  <a:prstClr val="black"/>
                </a:solidFill>
                <a:effectLst/>
                <a:uLnTx/>
                <a:uFillTx/>
                <a:latin typeface="Calibri"/>
                <a:ea typeface="+mn-ea"/>
                <a:cs typeface="Calibri"/>
              </a:rPr>
              <a:t>recommandations</a:t>
            </a:r>
            <a:r>
              <a:rPr kumimoji="0" sz="1600" b="1" i="0" u="none" strike="noStrike" kern="1200" cap="none" spc="25" normalizeH="0" baseline="0" noProof="0" dirty="0">
                <a:ln>
                  <a:noFill/>
                </a:ln>
                <a:solidFill>
                  <a:prstClr val="black"/>
                </a:solidFill>
                <a:effectLst/>
                <a:uLnTx/>
                <a:uFillTx/>
                <a:latin typeface="Calibri"/>
                <a:ea typeface="+mn-ea"/>
                <a:cs typeface="Calibri"/>
              </a:rPr>
              <a:t> </a:t>
            </a:r>
            <a:r>
              <a:rPr kumimoji="0" sz="1600" b="1" i="0" u="none" strike="noStrike" kern="1200" cap="none" spc="-5" normalizeH="0" baseline="0" noProof="0" dirty="0">
                <a:ln>
                  <a:noFill/>
                </a:ln>
                <a:solidFill>
                  <a:prstClr val="black"/>
                </a:solidFill>
                <a:effectLst/>
                <a:uLnTx/>
                <a:uFillTx/>
                <a:latin typeface="Calibri"/>
                <a:ea typeface="+mn-ea"/>
                <a:cs typeface="Calibri"/>
              </a:rPr>
              <a:t>cliniques</a:t>
            </a:r>
            <a:r>
              <a:rPr kumimoji="0" sz="1600" b="1" i="0" u="none" strike="noStrike" kern="1200" cap="none" spc="10"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pour</a:t>
            </a:r>
            <a:r>
              <a:rPr kumimoji="0" sz="1600" b="0" i="0" u="none" strike="noStrike" kern="1200" cap="none" spc="10" normalizeH="0" baseline="0" noProof="0" dirty="0">
                <a:ln>
                  <a:noFill/>
                </a:ln>
                <a:solidFill>
                  <a:prstClr val="black"/>
                </a:solidFill>
                <a:effectLst/>
                <a:uLnTx/>
                <a:uFillTx/>
                <a:latin typeface="Calibri"/>
                <a:ea typeface="+mn-ea"/>
                <a:cs typeface="Calibri"/>
              </a:rPr>
              <a:t> </a:t>
            </a:r>
            <a:r>
              <a:rPr kumimoji="0" sz="1600" b="0" i="0" u="none" strike="noStrike" kern="1200" cap="none" spc="0" normalizeH="0" baseline="0" noProof="0" dirty="0">
                <a:ln>
                  <a:noFill/>
                </a:ln>
                <a:solidFill>
                  <a:prstClr val="black"/>
                </a:solidFill>
                <a:effectLst/>
                <a:uLnTx/>
                <a:uFillTx/>
                <a:latin typeface="Calibri"/>
                <a:ea typeface="+mn-ea"/>
                <a:cs typeface="Calibri"/>
              </a:rPr>
              <a:t>le </a:t>
            </a:r>
            <a:r>
              <a:rPr kumimoji="0" sz="1600" b="0" i="0" u="none" strike="noStrike" kern="1200" cap="none" spc="-345" normalizeH="0" baseline="0" noProof="0" dirty="0">
                <a:ln>
                  <a:noFill/>
                </a:ln>
                <a:solidFill>
                  <a:prstClr val="black"/>
                </a:solidFill>
                <a:effectLst/>
                <a:uLnTx/>
                <a:uFillTx/>
                <a:latin typeface="Calibri"/>
                <a:ea typeface="+mn-ea"/>
                <a:cs typeface="Calibri"/>
              </a:rPr>
              <a:t> </a:t>
            </a:r>
            <a:r>
              <a:rPr kumimoji="0" sz="1600" b="0" i="0" u="none" strike="noStrike" kern="1200" cap="none" spc="-10" normalizeH="0" baseline="0" noProof="0" dirty="0">
                <a:ln>
                  <a:noFill/>
                </a:ln>
                <a:solidFill>
                  <a:prstClr val="black"/>
                </a:solidFill>
                <a:effectLst/>
                <a:uLnTx/>
                <a:uFillTx/>
                <a:latin typeface="Calibri"/>
                <a:ea typeface="+mn-ea"/>
                <a:cs typeface="Calibri"/>
              </a:rPr>
              <a:t>traitement</a:t>
            </a:r>
            <a:r>
              <a:rPr kumimoji="0" sz="1600" b="0" i="0" u="none" strike="noStrike" kern="1200" cap="none" spc="-5" normalizeH="0" baseline="0" noProof="0" dirty="0">
                <a:ln>
                  <a:noFill/>
                </a:ln>
                <a:solidFill>
                  <a:prstClr val="black"/>
                </a:solidFill>
                <a:effectLst/>
                <a:uLnTx/>
                <a:uFillTx/>
                <a:latin typeface="Calibri"/>
                <a:ea typeface="+mn-ea"/>
                <a:cs typeface="Calibri"/>
              </a:rPr>
              <a:t> </a:t>
            </a:r>
            <a:r>
              <a:rPr kumimoji="0" sz="1600" b="0" i="0" u="none" strike="noStrike" kern="1200" cap="none" spc="-10" normalizeH="0" baseline="0" noProof="0" dirty="0">
                <a:ln>
                  <a:noFill/>
                </a:ln>
                <a:solidFill>
                  <a:prstClr val="black"/>
                </a:solidFill>
                <a:effectLst/>
                <a:uLnTx/>
                <a:uFillTx/>
                <a:latin typeface="Calibri"/>
                <a:ea typeface="+mn-ea"/>
                <a:cs typeface="Calibri"/>
              </a:rPr>
              <a:t>loco-régional</a:t>
            </a:r>
            <a:r>
              <a:rPr kumimoji="0" sz="1600" b="0" i="0" u="none" strike="noStrike" kern="1200" cap="none" spc="15"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a:t>
            </a:r>
            <a:r>
              <a:rPr kumimoji="0" sz="1600" b="0" i="0" u="none" strike="noStrike" kern="1200" cap="none" spc="5" normalizeH="0" baseline="0" noProof="0" dirty="0">
                <a:ln>
                  <a:noFill/>
                </a:ln>
                <a:solidFill>
                  <a:prstClr val="black"/>
                </a:solidFill>
                <a:effectLst/>
                <a:uLnTx/>
                <a:uFillTx/>
                <a:latin typeface="Calibri"/>
                <a:ea typeface="+mn-ea"/>
                <a:cs typeface="Calibri"/>
              </a:rPr>
              <a:t> </a:t>
            </a:r>
            <a:r>
              <a:rPr kumimoji="0" sz="1600" b="1" i="0" u="none" strike="noStrike" kern="1200" cap="none" spc="-10" normalizeH="0" baseline="0" noProof="0" dirty="0">
                <a:ln>
                  <a:noFill/>
                </a:ln>
                <a:solidFill>
                  <a:prstClr val="black"/>
                </a:solidFill>
                <a:effectLst/>
                <a:uLnTx/>
                <a:uFillTx/>
                <a:latin typeface="Calibri"/>
                <a:ea typeface="+mn-ea"/>
                <a:cs typeface="Calibri"/>
              </a:rPr>
              <a:t>29,8%</a:t>
            </a:r>
            <a:endParaRPr kumimoji="0" sz="1600" b="0" i="0" u="none" strike="noStrike" kern="1200" cap="none" spc="0" normalizeH="0" baseline="0" noProof="0">
              <a:ln>
                <a:noFill/>
              </a:ln>
              <a:solidFill>
                <a:prstClr val="black"/>
              </a:solidFill>
              <a:effectLst/>
              <a:uLnTx/>
              <a:uFillTx/>
              <a:latin typeface="Calibri"/>
              <a:ea typeface="+mn-ea"/>
              <a:cs typeface="Calibri"/>
            </a:endParaRPr>
          </a:p>
        </p:txBody>
      </p:sp>
      <p:sp>
        <p:nvSpPr>
          <p:cNvPr id="4" name="object 4"/>
          <p:cNvSpPr txBox="1"/>
          <p:nvPr/>
        </p:nvSpPr>
        <p:spPr>
          <a:xfrm>
            <a:off x="684276" y="2264664"/>
            <a:ext cx="7141845" cy="1178560"/>
          </a:xfrm>
          <a:prstGeom prst="rect">
            <a:avLst/>
          </a:prstGeom>
          <a:solidFill>
            <a:srgbClr val="FFFFFF"/>
          </a:solidFill>
        </p:spPr>
        <p:txBody>
          <a:bodyPr vert="horz" wrap="square" lIns="0" tIns="0" rIns="0" bIns="0" rtlCol="0">
            <a:spAutoFit/>
          </a:bodyPr>
          <a:lstStyle/>
          <a:p>
            <a:pPr marL="690245" marR="0" lvl="0" indent="-287020" algn="l" defTabSz="914400" rtl="0" eaLnBrk="1" fontAlgn="auto" latinLnBrk="0" hangingPunct="1">
              <a:lnSpc>
                <a:spcPts val="2620"/>
              </a:lnSpc>
              <a:spcBef>
                <a:spcPts val="0"/>
              </a:spcBef>
              <a:spcAft>
                <a:spcPts val="0"/>
              </a:spcAft>
              <a:buClrTx/>
              <a:buSzPct val="138888"/>
              <a:buFontTx/>
              <a:buChar char="–"/>
              <a:tabLst>
                <a:tab pos="690245" algn="l"/>
                <a:tab pos="690880" algn="l"/>
              </a:tabLst>
              <a:defRPr/>
            </a:pPr>
            <a:r>
              <a:rPr kumimoji="0" sz="1800" b="0" i="0" u="none" strike="noStrike" kern="1200" cap="none" spc="-10" normalizeH="0" baseline="0" noProof="0" dirty="0">
                <a:ln>
                  <a:noFill/>
                </a:ln>
                <a:solidFill>
                  <a:prstClr val="black"/>
                </a:solidFill>
                <a:effectLst/>
                <a:uLnTx/>
                <a:uFillTx/>
                <a:latin typeface="Calibri"/>
                <a:ea typeface="+mn-ea"/>
                <a:cs typeface="Calibri"/>
              </a:rPr>
              <a:t>↑</a:t>
            </a:r>
            <a:r>
              <a:rPr kumimoji="0" sz="1600" b="0" i="0" u="none" strike="noStrike" kern="1200" cap="none" spc="-10" normalizeH="0" baseline="0" noProof="0" dirty="0">
                <a:ln>
                  <a:noFill/>
                </a:ln>
                <a:solidFill>
                  <a:prstClr val="black"/>
                </a:solidFill>
                <a:effectLst/>
                <a:uLnTx/>
                <a:uFillTx/>
                <a:latin typeface="Calibri"/>
                <a:ea typeface="+mn-ea"/>
                <a:cs typeface="Calibri"/>
              </a:rPr>
              <a:t>%marges</a:t>
            </a:r>
            <a:r>
              <a:rPr kumimoji="0" sz="1600" b="0" i="0" u="none" strike="noStrike" kern="1200" cap="none" spc="5"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positives </a:t>
            </a:r>
            <a:r>
              <a:rPr kumimoji="0" sz="1600" b="0" i="0" u="none" strike="noStrike" kern="1200" cap="none" spc="-10" normalizeH="0" baseline="0" noProof="0" dirty="0">
                <a:ln>
                  <a:noFill/>
                </a:ln>
                <a:solidFill>
                  <a:prstClr val="black"/>
                </a:solidFill>
                <a:effectLst/>
                <a:uLnTx/>
                <a:uFillTx/>
                <a:latin typeface="Calibri"/>
                <a:ea typeface="+mn-ea"/>
                <a:cs typeface="Calibri"/>
              </a:rPr>
              <a:t>(RR</a:t>
            </a:r>
            <a:r>
              <a:rPr kumimoji="0" sz="1600" b="0" i="0" u="none" strike="noStrike" kern="1200" cap="none" spc="30"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a:t>
            </a:r>
            <a:r>
              <a:rPr kumimoji="0" sz="1600" b="0" i="0" u="none" strike="noStrike" kern="1200" cap="none" spc="0"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3.55,</a:t>
            </a:r>
            <a:r>
              <a:rPr kumimoji="0" sz="1600" b="0" i="0" u="none" strike="noStrike" kern="1200" cap="none" spc="15"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p =</a:t>
            </a:r>
            <a:r>
              <a:rPr kumimoji="0" sz="1600" b="0" i="0" u="none" strike="noStrike" kern="1200" cap="none" spc="0" normalizeH="0" baseline="0" noProof="0" dirty="0">
                <a:ln>
                  <a:noFill/>
                </a:ln>
                <a:solidFill>
                  <a:prstClr val="black"/>
                </a:solidFill>
                <a:effectLst/>
                <a:uLnTx/>
                <a:uFillTx/>
                <a:latin typeface="Calibri"/>
                <a:ea typeface="+mn-ea"/>
                <a:cs typeface="Calibri"/>
              </a:rPr>
              <a:t> </a:t>
            </a:r>
            <a:r>
              <a:rPr kumimoji="0" sz="1600" b="0" i="0" u="none" strike="noStrike" kern="1200" cap="none" spc="-10" normalizeH="0" baseline="0" noProof="0" dirty="0">
                <a:ln>
                  <a:noFill/>
                </a:ln>
                <a:solidFill>
                  <a:prstClr val="black"/>
                </a:solidFill>
                <a:effectLst/>
                <a:uLnTx/>
                <a:uFillTx/>
                <a:latin typeface="Calibri"/>
                <a:ea typeface="+mn-ea"/>
                <a:cs typeface="Calibri"/>
              </a:rPr>
              <a:t>0.003)</a:t>
            </a:r>
            <a:endParaRPr kumimoji="0" sz="1600" b="0" i="0" u="none" strike="noStrike" kern="1200" cap="none" spc="0" normalizeH="0" baseline="0" noProof="0">
              <a:ln>
                <a:noFill/>
              </a:ln>
              <a:solidFill>
                <a:prstClr val="black"/>
              </a:solidFill>
              <a:effectLst/>
              <a:uLnTx/>
              <a:uFillTx/>
              <a:latin typeface="Calibri"/>
              <a:ea typeface="+mn-ea"/>
              <a:cs typeface="Calibri"/>
            </a:endParaRPr>
          </a:p>
          <a:p>
            <a:pPr marL="690245" marR="0" lvl="0" indent="-287020" algn="l" defTabSz="914400" rtl="0" eaLnBrk="1" fontAlgn="auto" latinLnBrk="0" hangingPunct="1">
              <a:lnSpc>
                <a:spcPts val="2795"/>
              </a:lnSpc>
              <a:spcBef>
                <a:spcPts val="0"/>
              </a:spcBef>
              <a:spcAft>
                <a:spcPts val="0"/>
              </a:spcAft>
              <a:buClrTx/>
              <a:buSzPct val="138888"/>
              <a:buFontTx/>
              <a:buChar char="–"/>
              <a:tabLst>
                <a:tab pos="690245" algn="l"/>
                <a:tab pos="690880" algn="l"/>
              </a:tabLst>
              <a:defRPr/>
            </a:pPr>
            <a:r>
              <a:rPr kumimoji="0" sz="1800" b="0" i="0" u="none" strike="noStrike" kern="1200" cap="none" spc="-5" normalizeH="0" baseline="0" noProof="0" dirty="0">
                <a:ln>
                  <a:noFill/>
                </a:ln>
                <a:solidFill>
                  <a:prstClr val="black"/>
                </a:solidFill>
                <a:effectLst/>
                <a:uLnTx/>
                <a:uFillTx/>
                <a:latin typeface="Calibri"/>
                <a:ea typeface="+mn-ea"/>
                <a:cs typeface="Calibri"/>
              </a:rPr>
              <a:t>↑</a:t>
            </a:r>
            <a:r>
              <a:rPr kumimoji="0" sz="1600" b="0" i="0" u="none" strike="noStrike" kern="1200" cap="none" spc="-5" normalizeH="0" baseline="0" noProof="0" dirty="0">
                <a:ln>
                  <a:noFill/>
                </a:ln>
                <a:solidFill>
                  <a:prstClr val="black"/>
                </a:solidFill>
                <a:effectLst/>
                <a:uLnTx/>
                <a:uFillTx/>
                <a:latin typeface="Calibri"/>
                <a:ea typeface="+mn-ea"/>
                <a:cs typeface="Calibri"/>
              </a:rPr>
              <a:t>risque de</a:t>
            </a:r>
            <a:r>
              <a:rPr kumimoji="0" sz="1600" b="0" i="0" u="none" strike="noStrike" kern="1200" cap="none" spc="5" normalizeH="0" baseline="0" noProof="0" dirty="0">
                <a:ln>
                  <a:noFill/>
                </a:ln>
                <a:solidFill>
                  <a:prstClr val="black"/>
                </a:solidFill>
                <a:effectLst/>
                <a:uLnTx/>
                <a:uFillTx/>
                <a:latin typeface="Calibri"/>
                <a:ea typeface="+mn-ea"/>
                <a:cs typeface="Calibri"/>
              </a:rPr>
              <a:t> </a:t>
            </a:r>
            <a:r>
              <a:rPr kumimoji="0" sz="1600" b="0" i="0" u="none" strike="noStrike" kern="1200" cap="none" spc="-10" normalizeH="0" baseline="0" noProof="0" dirty="0">
                <a:ln>
                  <a:noFill/>
                </a:ln>
                <a:solidFill>
                  <a:prstClr val="black"/>
                </a:solidFill>
                <a:effectLst/>
                <a:uLnTx/>
                <a:uFillTx/>
                <a:latin typeface="Calibri"/>
                <a:ea typeface="+mn-ea"/>
                <a:cs typeface="Calibri"/>
              </a:rPr>
              <a:t>récidive</a:t>
            </a:r>
            <a:r>
              <a:rPr kumimoji="0" sz="1600" b="0" i="0" u="none" strike="noStrike" kern="1200" cap="none" spc="10"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locale </a:t>
            </a:r>
            <a:r>
              <a:rPr kumimoji="0" sz="1600" b="0" i="0" u="none" strike="noStrike" kern="1200" cap="none" spc="-10" normalizeH="0" baseline="0" noProof="0" dirty="0">
                <a:ln>
                  <a:noFill/>
                </a:ln>
                <a:solidFill>
                  <a:prstClr val="black"/>
                </a:solidFill>
                <a:effectLst/>
                <a:uLnTx/>
                <a:uFillTx/>
                <a:latin typeface="Calibri"/>
                <a:ea typeface="+mn-ea"/>
                <a:cs typeface="Calibri"/>
              </a:rPr>
              <a:t>(RR</a:t>
            </a:r>
            <a:r>
              <a:rPr kumimoji="0" sz="1600" b="0" i="0" u="none" strike="noStrike" kern="1200" cap="none" spc="20"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a:t>
            </a:r>
            <a:r>
              <a:rPr kumimoji="0" sz="1600" b="0" i="0" u="none" strike="noStrike" kern="1200" cap="none" spc="5"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5.4,</a:t>
            </a:r>
            <a:r>
              <a:rPr kumimoji="0" sz="1600" b="0" i="0" u="none" strike="noStrike" kern="1200" cap="none" spc="15"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p</a:t>
            </a:r>
            <a:r>
              <a:rPr kumimoji="0" sz="1600" b="0" i="0" u="none" strike="noStrike" kern="1200" cap="none" spc="5" normalizeH="0" baseline="0" noProof="0" dirty="0">
                <a:ln>
                  <a:noFill/>
                </a:ln>
                <a:solidFill>
                  <a:prstClr val="black"/>
                </a:solidFill>
                <a:effectLst/>
                <a:uLnTx/>
                <a:uFillTx/>
                <a:latin typeface="Calibri"/>
                <a:ea typeface="+mn-ea"/>
                <a:cs typeface="Calibri"/>
              </a:rPr>
              <a:t> </a:t>
            </a:r>
            <a:r>
              <a:rPr kumimoji="0" sz="1600" b="0" i="0" u="none" strike="noStrike" kern="1200" cap="none" spc="-10" normalizeH="0" baseline="0" noProof="0" dirty="0">
                <a:ln>
                  <a:noFill/>
                </a:ln>
                <a:solidFill>
                  <a:prstClr val="black"/>
                </a:solidFill>
                <a:effectLst/>
                <a:uLnTx/>
                <a:uFillTx/>
                <a:latin typeface="Calibri"/>
                <a:ea typeface="+mn-ea"/>
                <a:cs typeface="Calibri"/>
              </a:rPr>
              <a:t>&lt;0.001)</a:t>
            </a:r>
            <a:endParaRPr kumimoji="0" sz="1600" b="0" i="0" u="none" strike="noStrike" kern="1200" cap="none" spc="0" normalizeH="0" baseline="0" noProof="0">
              <a:ln>
                <a:noFill/>
              </a:ln>
              <a:solidFill>
                <a:prstClr val="black"/>
              </a:solidFill>
              <a:effectLst/>
              <a:uLnTx/>
              <a:uFillTx/>
              <a:latin typeface="Calibri"/>
              <a:ea typeface="+mn-ea"/>
              <a:cs typeface="Calibri"/>
            </a:endParaRPr>
          </a:p>
          <a:p>
            <a:pPr marL="690245" marR="0" lvl="0" indent="-287020" algn="l" defTabSz="914400" rtl="0" eaLnBrk="1" fontAlgn="auto" latinLnBrk="0" hangingPunct="1">
              <a:lnSpc>
                <a:spcPts val="2615"/>
              </a:lnSpc>
              <a:spcBef>
                <a:spcPts val="0"/>
              </a:spcBef>
              <a:spcAft>
                <a:spcPts val="0"/>
              </a:spcAft>
              <a:buClrTx/>
              <a:buSzPct val="140625"/>
              <a:buFontTx/>
              <a:buChar char="–"/>
              <a:tabLst>
                <a:tab pos="690245" algn="l"/>
                <a:tab pos="690880" algn="l"/>
              </a:tabLst>
              <a:defRPr/>
            </a:pPr>
            <a:r>
              <a:rPr kumimoji="0" sz="1600" b="0" i="0" u="none" strike="noStrike" kern="1200" cap="none" spc="-5" normalizeH="0" baseline="0" noProof="0" dirty="0">
                <a:ln>
                  <a:noFill/>
                </a:ln>
                <a:solidFill>
                  <a:prstClr val="black"/>
                </a:solidFill>
                <a:effectLst/>
                <a:uLnTx/>
                <a:uFillTx/>
                <a:latin typeface="Calibri"/>
                <a:ea typeface="+mn-ea"/>
                <a:cs typeface="Calibri"/>
              </a:rPr>
              <a:t>↑</a:t>
            </a:r>
            <a:r>
              <a:rPr kumimoji="0" sz="1600" b="0" i="0" u="none" strike="noStrike" kern="1200" cap="none" spc="5"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risque</a:t>
            </a:r>
            <a:r>
              <a:rPr kumimoji="0" sz="1600" b="0" i="0" u="none" strike="noStrike" kern="1200" cap="none" spc="5"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de</a:t>
            </a:r>
            <a:r>
              <a:rPr kumimoji="0" sz="1600" b="0" i="0" u="none" strike="noStrike" kern="1200" cap="none" spc="0"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décès</a:t>
            </a:r>
            <a:r>
              <a:rPr kumimoji="0" sz="1600" b="0" i="0" u="none" strike="noStrike" kern="1200" cap="none" spc="20"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en</a:t>
            </a:r>
            <a:r>
              <a:rPr kumimoji="0" sz="1600" b="0" i="0" u="none" strike="noStrike" kern="1200" cap="none" spc="10" normalizeH="0" baseline="0" noProof="0" dirty="0">
                <a:ln>
                  <a:noFill/>
                </a:ln>
                <a:solidFill>
                  <a:prstClr val="black"/>
                </a:solidFill>
                <a:effectLst/>
                <a:uLnTx/>
                <a:uFillTx/>
                <a:latin typeface="Calibri"/>
                <a:ea typeface="+mn-ea"/>
                <a:cs typeface="Calibri"/>
              </a:rPr>
              <a:t> </a:t>
            </a:r>
            <a:r>
              <a:rPr kumimoji="0" sz="1600" b="0" i="0" u="none" strike="noStrike" kern="1200" cap="none" spc="-15" normalizeH="0" baseline="0" noProof="0" dirty="0">
                <a:ln>
                  <a:noFill/>
                </a:ln>
                <a:solidFill>
                  <a:prstClr val="black"/>
                </a:solidFill>
                <a:effectLst/>
                <a:uLnTx/>
                <a:uFillTx/>
                <a:latin typeface="Calibri"/>
                <a:ea typeface="+mn-ea"/>
                <a:cs typeface="Calibri"/>
              </a:rPr>
              <a:t>rapport</a:t>
            </a:r>
            <a:r>
              <a:rPr kumimoji="0" sz="1600" b="0" i="0" u="none" strike="noStrike" kern="1200" cap="none" spc="30" normalizeH="0" baseline="0" noProof="0" dirty="0">
                <a:ln>
                  <a:noFill/>
                </a:ln>
                <a:solidFill>
                  <a:prstClr val="black"/>
                </a:solidFill>
                <a:effectLst/>
                <a:uLnTx/>
                <a:uFillTx/>
                <a:latin typeface="Calibri"/>
                <a:ea typeface="+mn-ea"/>
                <a:cs typeface="Calibri"/>
              </a:rPr>
              <a:t> </a:t>
            </a:r>
            <a:r>
              <a:rPr kumimoji="0" sz="1600" b="0" i="0" u="none" strike="noStrike" kern="1200" cap="none" spc="-15" normalizeH="0" baseline="0" noProof="0" dirty="0">
                <a:ln>
                  <a:noFill/>
                </a:ln>
                <a:solidFill>
                  <a:prstClr val="black"/>
                </a:solidFill>
                <a:effectLst/>
                <a:uLnTx/>
                <a:uFillTx/>
                <a:latin typeface="Calibri"/>
                <a:ea typeface="+mn-ea"/>
                <a:cs typeface="Calibri"/>
              </a:rPr>
              <a:t>avec</a:t>
            </a:r>
            <a:r>
              <a:rPr kumimoji="0" sz="1600" b="0" i="0" u="none" strike="noStrike" kern="1200" cap="none" spc="-10" normalizeH="0" baseline="0" noProof="0" dirty="0">
                <a:ln>
                  <a:noFill/>
                </a:ln>
                <a:solidFill>
                  <a:prstClr val="black"/>
                </a:solidFill>
                <a:effectLst/>
                <a:uLnTx/>
                <a:uFillTx/>
                <a:latin typeface="Calibri"/>
                <a:ea typeface="+mn-ea"/>
                <a:cs typeface="Calibri"/>
              </a:rPr>
              <a:t> </a:t>
            </a:r>
            <a:r>
              <a:rPr kumimoji="0" sz="1600" b="0" i="0" u="none" strike="noStrike" kern="1200" cap="none" spc="0" normalizeH="0" baseline="0" noProof="0" dirty="0">
                <a:ln>
                  <a:noFill/>
                </a:ln>
                <a:solidFill>
                  <a:prstClr val="black"/>
                </a:solidFill>
                <a:effectLst/>
                <a:uLnTx/>
                <a:uFillTx/>
                <a:latin typeface="Calibri"/>
                <a:ea typeface="+mn-ea"/>
                <a:cs typeface="Calibri"/>
              </a:rPr>
              <a:t>le</a:t>
            </a:r>
            <a:r>
              <a:rPr kumimoji="0" sz="1600" b="0" i="0" u="none" strike="noStrike" kern="1200" cap="none" spc="-5" normalizeH="0" baseline="0" noProof="0" dirty="0">
                <a:ln>
                  <a:noFill/>
                </a:ln>
                <a:solidFill>
                  <a:prstClr val="black"/>
                </a:solidFill>
                <a:effectLst/>
                <a:uLnTx/>
                <a:uFillTx/>
                <a:latin typeface="Calibri"/>
                <a:ea typeface="+mn-ea"/>
                <a:cs typeface="Calibri"/>
              </a:rPr>
              <a:t> </a:t>
            </a:r>
            <a:r>
              <a:rPr kumimoji="0" sz="1600" b="0" i="0" u="none" strike="noStrike" kern="1200" cap="none" spc="-15" normalizeH="0" baseline="0" noProof="0" dirty="0">
                <a:ln>
                  <a:noFill/>
                </a:ln>
                <a:solidFill>
                  <a:prstClr val="black"/>
                </a:solidFill>
                <a:effectLst/>
                <a:uLnTx/>
                <a:uFillTx/>
                <a:latin typeface="Calibri"/>
                <a:ea typeface="+mn-ea"/>
                <a:cs typeface="Calibri"/>
              </a:rPr>
              <a:t>sarcome</a:t>
            </a:r>
            <a:r>
              <a:rPr kumimoji="0" sz="1600" b="0" i="0" u="none" strike="noStrike" kern="1200" cap="none" spc="35" normalizeH="0" baseline="0" noProof="0" dirty="0">
                <a:ln>
                  <a:noFill/>
                </a:ln>
                <a:solidFill>
                  <a:prstClr val="black"/>
                </a:solidFill>
                <a:effectLst/>
                <a:uLnTx/>
                <a:uFillTx/>
                <a:latin typeface="Calibri"/>
                <a:ea typeface="+mn-ea"/>
                <a:cs typeface="Calibri"/>
              </a:rPr>
              <a:t> </a:t>
            </a:r>
            <a:r>
              <a:rPr kumimoji="0" sz="1600" b="0" i="0" u="none" strike="noStrike" kern="1200" cap="none" spc="-10" normalizeH="0" baseline="0" noProof="0" dirty="0">
                <a:ln>
                  <a:noFill/>
                </a:ln>
                <a:solidFill>
                  <a:prstClr val="black"/>
                </a:solidFill>
                <a:effectLst/>
                <a:uLnTx/>
                <a:uFillTx/>
                <a:latin typeface="Calibri"/>
                <a:ea typeface="+mn-ea"/>
                <a:cs typeface="Calibri"/>
              </a:rPr>
              <a:t>(RR</a:t>
            </a:r>
            <a:r>
              <a:rPr kumimoji="0" sz="1600" b="0" i="0" u="none" strike="noStrike" kern="1200" cap="none" spc="30"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a:t>
            </a:r>
            <a:r>
              <a:rPr kumimoji="0" sz="1600" b="0" i="0" u="none" strike="noStrike" kern="1200" cap="none" spc="0"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4.05,</a:t>
            </a:r>
            <a:r>
              <a:rPr kumimoji="0" sz="1600" b="0" i="0" u="none" strike="noStrike" kern="1200" cap="none" spc="20" normalizeH="0" baseline="0" noProof="0" dirty="0">
                <a:ln>
                  <a:noFill/>
                </a:ln>
                <a:solidFill>
                  <a:prstClr val="black"/>
                </a:solidFill>
                <a:effectLst/>
                <a:uLnTx/>
                <a:uFillTx/>
                <a:latin typeface="Calibri"/>
                <a:ea typeface="+mn-ea"/>
                <a:cs typeface="Calibri"/>
              </a:rPr>
              <a:t> </a:t>
            </a:r>
            <a:r>
              <a:rPr kumimoji="0" sz="1600" b="0" i="0" u="none" strike="noStrike" kern="1200" cap="none" spc="-5" normalizeH="0" baseline="0" noProof="0" dirty="0">
                <a:ln>
                  <a:noFill/>
                </a:ln>
                <a:solidFill>
                  <a:prstClr val="black"/>
                </a:solidFill>
                <a:effectLst/>
                <a:uLnTx/>
                <a:uFillTx/>
                <a:latin typeface="Calibri"/>
                <a:ea typeface="+mn-ea"/>
                <a:cs typeface="Calibri"/>
              </a:rPr>
              <a:t>p &lt;0.001)</a:t>
            </a:r>
            <a:endParaRPr kumimoji="0" sz="1600" b="0" i="0" u="none" strike="noStrike" kern="1200" cap="none" spc="0" normalizeH="0" baseline="0" noProof="0">
              <a:ln>
                <a:noFill/>
              </a:ln>
              <a:solidFill>
                <a:prstClr val="black"/>
              </a:solidFill>
              <a:effectLst/>
              <a:uLnTx/>
              <a:uFillTx/>
              <a:latin typeface="Calibri"/>
              <a:ea typeface="+mn-ea"/>
              <a:cs typeface="Calibri"/>
            </a:endParaRPr>
          </a:p>
        </p:txBody>
      </p:sp>
      <p:sp>
        <p:nvSpPr>
          <p:cNvPr id="5" name="object 5"/>
          <p:cNvSpPr txBox="1"/>
          <p:nvPr/>
        </p:nvSpPr>
        <p:spPr>
          <a:xfrm>
            <a:off x="2909316" y="6580060"/>
            <a:ext cx="2716530" cy="186690"/>
          </a:xfrm>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sz="1050" b="0" i="0" u="none" strike="noStrike" kern="1200" cap="none" spc="0" normalizeH="0" baseline="0" noProof="0" dirty="0">
                <a:ln>
                  <a:noFill/>
                </a:ln>
                <a:solidFill>
                  <a:prstClr val="black"/>
                </a:solidFill>
                <a:effectLst/>
                <a:uLnTx/>
                <a:uFillTx/>
                <a:latin typeface="Arial MT"/>
                <a:ea typeface="+mn-ea"/>
                <a:cs typeface="Arial MT"/>
              </a:rPr>
              <a:t>*Rossi</a:t>
            </a:r>
            <a:r>
              <a:rPr kumimoji="0" sz="1050" b="0" i="0" u="none" strike="noStrike" kern="1200" cap="none" spc="-20" normalizeH="0" baseline="0" noProof="0" dirty="0">
                <a:ln>
                  <a:noFill/>
                </a:ln>
                <a:solidFill>
                  <a:prstClr val="black"/>
                </a:solidFill>
                <a:effectLst/>
                <a:uLnTx/>
                <a:uFillTx/>
                <a:latin typeface="Arial MT"/>
                <a:ea typeface="+mn-ea"/>
                <a:cs typeface="Arial MT"/>
              </a:rPr>
              <a:t> </a:t>
            </a:r>
            <a:r>
              <a:rPr kumimoji="0" sz="1050" b="0" i="0" u="none" strike="noStrike" kern="1200" cap="none" spc="5" normalizeH="0" baseline="0" noProof="0" dirty="0">
                <a:ln>
                  <a:noFill/>
                </a:ln>
                <a:solidFill>
                  <a:prstClr val="black"/>
                </a:solidFill>
                <a:effectLst/>
                <a:uLnTx/>
                <a:uFillTx/>
                <a:latin typeface="Arial MT"/>
                <a:ea typeface="+mn-ea"/>
                <a:cs typeface="Arial MT"/>
              </a:rPr>
              <a:t>CR</a:t>
            </a:r>
            <a:r>
              <a:rPr kumimoji="0" sz="1050" b="0" i="0" u="none" strike="noStrike" kern="1200" cap="none" spc="-20" normalizeH="0" baseline="0" noProof="0" dirty="0">
                <a:ln>
                  <a:noFill/>
                </a:ln>
                <a:solidFill>
                  <a:prstClr val="black"/>
                </a:solidFill>
                <a:effectLst/>
                <a:uLnTx/>
                <a:uFillTx/>
                <a:latin typeface="Arial MT"/>
                <a:ea typeface="+mn-ea"/>
                <a:cs typeface="Arial MT"/>
              </a:rPr>
              <a:t> </a:t>
            </a:r>
            <a:r>
              <a:rPr kumimoji="0" sz="1050" b="0" i="0" u="none" strike="noStrike" kern="1200" cap="none" spc="0" normalizeH="0" baseline="0" noProof="0" dirty="0">
                <a:ln>
                  <a:noFill/>
                </a:ln>
                <a:solidFill>
                  <a:prstClr val="black"/>
                </a:solidFill>
                <a:effectLst/>
                <a:uLnTx/>
                <a:uFillTx/>
                <a:latin typeface="Arial MT"/>
                <a:ea typeface="+mn-ea"/>
                <a:cs typeface="Arial MT"/>
              </a:rPr>
              <a:t>et</a:t>
            </a:r>
            <a:r>
              <a:rPr kumimoji="0" sz="1050" b="0" i="0" u="none" strike="noStrike" kern="1200" cap="none" spc="-15" normalizeH="0" baseline="0" noProof="0" dirty="0">
                <a:ln>
                  <a:noFill/>
                </a:ln>
                <a:solidFill>
                  <a:prstClr val="black"/>
                </a:solidFill>
                <a:effectLst/>
                <a:uLnTx/>
                <a:uFillTx/>
                <a:latin typeface="Arial MT"/>
                <a:ea typeface="+mn-ea"/>
                <a:cs typeface="Arial MT"/>
              </a:rPr>
              <a:t> </a:t>
            </a:r>
            <a:r>
              <a:rPr kumimoji="0" sz="1050" b="0" i="0" u="none" strike="noStrike" kern="1200" cap="none" spc="0" normalizeH="0" baseline="0" noProof="0" dirty="0">
                <a:ln>
                  <a:noFill/>
                </a:ln>
                <a:solidFill>
                  <a:prstClr val="black"/>
                </a:solidFill>
                <a:effectLst/>
                <a:uLnTx/>
                <a:uFillTx/>
                <a:latin typeface="Arial MT"/>
                <a:ea typeface="+mn-ea"/>
                <a:cs typeface="Arial MT"/>
              </a:rPr>
              <a:t>al.</a:t>
            </a:r>
            <a:r>
              <a:rPr kumimoji="0" sz="1050" b="0" i="0" u="none" strike="noStrike" kern="1200" cap="none" spc="-15" normalizeH="0" baseline="0" noProof="0" dirty="0">
                <a:ln>
                  <a:noFill/>
                </a:ln>
                <a:solidFill>
                  <a:prstClr val="black"/>
                </a:solidFill>
                <a:effectLst/>
                <a:uLnTx/>
                <a:uFillTx/>
                <a:latin typeface="Arial MT"/>
                <a:ea typeface="+mn-ea"/>
                <a:cs typeface="Arial MT"/>
              </a:rPr>
              <a:t> </a:t>
            </a:r>
            <a:r>
              <a:rPr kumimoji="0" sz="1050" b="0" i="0" u="none" strike="noStrike" kern="1200" cap="none" spc="0" normalizeH="0" baseline="0" noProof="0" dirty="0">
                <a:ln>
                  <a:noFill/>
                </a:ln>
                <a:solidFill>
                  <a:prstClr val="black"/>
                </a:solidFill>
                <a:effectLst/>
                <a:uLnTx/>
                <a:uFillTx/>
                <a:latin typeface="Arial MT"/>
                <a:ea typeface="+mn-ea"/>
                <a:cs typeface="Arial MT"/>
              </a:rPr>
              <a:t>Ann</a:t>
            </a:r>
            <a:r>
              <a:rPr kumimoji="0" sz="1050" b="0" i="0" u="none" strike="noStrike" kern="1200" cap="none" spc="-25" normalizeH="0" baseline="0" noProof="0" dirty="0">
                <a:ln>
                  <a:noFill/>
                </a:ln>
                <a:solidFill>
                  <a:prstClr val="black"/>
                </a:solidFill>
                <a:effectLst/>
                <a:uLnTx/>
                <a:uFillTx/>
                <a:latin typeface="Arial MT"/>
                <a:ea typeface="+mn-ea"/>
                <a:cs typeface="Arial MT"/>
              </a:rPr>
              <a:t> </a:t>
            </a:r>
            <a:r>
              <a:rPr kumimoji="0" sz="1050" b="0" i="0" u="none" strike="noStrike" kern="1200" cap="none" spc="0" normalizeH="0" baseline="0" noProof="0" dirty="0">
                <a:ln>
                  <a:noFill/>
                </a:ln>
                <a:solidFill>
                  <a:prstClr val="black"/>
                </a:solidFill>
                <a:effectLst/>
                <a:uLnTx/>
                <a:uFillTx/>
                <a:latin typeface="Arial MT"/>
                <a:ea typeface="+mn-ea"/>
                <a:cs typeface="Arial MT"/>
              </a:rPr>
              <a:t>Oncol</a:t>
            </a:r>
            <a:r>
              <a:rPr kumimoji="0" sz="1050" b="0" i="0" u="none" strike="noStrike" kern="1200" cap="none" spc="-20" normalizeH="0" baseline="0" noProof="0" dirty="0">
                <a:ln>
                  <a:noFill/>
                </a:ln>
                <a:solidFill>
                  <a:prstClr val="black"/>
                </a:solidFill>
                <a:effectLst/>
                <a:uLnTx/>
                <a:uFillTx/>
                <a:latin typeface="Arial MT"/>
                <a:ea typeface="+mn-ea"/>
                <a:cs typeface="Arial MT"/>
              </a:rPr>
              <a:t> </a:t>
            </a:r>
            <a:r>
              <a:rPr kumimoji="0" sz="1050" b="0" i="0" u="none" strike="noStrike" kern="1200" cap="none" spc="0" normalizeH="0" baseline="0" noProof="0" dirty="0">
                <a:ln>
                  <a:noFill/>
                </a:ln>
                <a:solidFill>
                  <a:prstClr val="black"/>
                </a:solidFill>
                <a:effectLst/>
                <a:uLnTx/>
                <a:uFillTx/>
                <a:latin typeface="Arial MT"/>
                <a:ea typeface="+mn-ea"/>
                <a:cs typeface="Arial MT"/>
              </a:rPr>
              <a:t>2013;24:1685-91.</a:t>
            </a:r>
            <a:endParaRPr kumimoji="0" sz="1050" b="0" i="0" u="none" strike="noStrike" kern="1200" cap="none" spc="0" normalizeH="0" baseline="0" noProof="0">
              <a:ln>
                <a:noFill/>
              </a:ln>
              <a:solidFill>
                <a:prstClr val="black"/>
              </a:solidFill>
              <a:effectLst/>
              <a:uLnTx/>
              <a:uFillTx/>
              <a:latin typeface="Arial MT"/>
              <a:ea typeface="+mn-ea"/>
              <a:cs typeface="Arial MT"/>
            </a:endParaRPr>
          </a:p>
        </p:txBody>
      </p:sp>
      <p:pic>
        <p:nvPicPr>
          <p:cNvPr id="6" name="object 6"/>
          <p:cNvPicPr/>
          <p:nvPr/>
        </p:nvPicPr>
        <p:blipFill>
          <a:blip r:embed="rId2" cstate="print"/>
          <a:stretch>
            <a:fillRect/>
          </a:stretch>
        </p:blipFill>
        <p:spPr>
          <a:xfrm>
            <a:off x="1072896" y="3931920"/>
            <a:ext cx="2715767" cy="1872995"/>
          </a:xfrm>
          <a:prstGeom prst="rect">
            <a:avLst/>
          </a:prstGeom>
        </p:spPr>
      </p:pic>
      <p:pic>
        <p:nvPicPr>
          <p:cNvPr id="7" name="object 7"/>
          <p:cNvPicPr/>
          <p:nvPr/>
        </p:nvPicPr>
        <p:blipFill>
          <a:blip r:embed="rId3" cstate="print"/>
          <a:stretch>
            <a:fillRect/>
          </a:stretch>
        </p:blipFill>
        <p:spPr>
          <a:xfrm>
            <a:off x="5291328" y="3907535"/>
            <a:ext cx="2712719" cy="1897379"/>
          </a:xfrm>
          <a:prstGeom prst="rect">
            <a:avLst/>
          </a:prstGeom>
        </p:spPr>
      </p:pic>
      <p:sp>
        <p:nvSpPr>
          <p:cNvPr id="8" name="object 8"/>
          <p:cNvSpPr txBox="1"/>
          <p:nvPr/>
        </p:nvSpPr>
        <p:spPr>
          <a:xfrm>
            <a:off x="1474887" y="5828972"/>
            <a:ext cx="1924050" cy="193675"/>
          </a:xfrm>
          <a:prstGeom prst="rect">
            <a:avLst/>
          </a:prstGeom>
        </p:spPr>
        <p:txBody>
          <a:bodyPr vert="horz" wrap="square" lIns="0" tIns="12700" rIns="0" bIns="0" rtlCol="0">
            <a:spAutoFit/>
          </a:bodyPr>
          <a:lstStyle/>
          <a:p>
            <a:pPr marL="0" marR="0" lvl="0" indent="0" algn="l" defTabSz="914400" rtl="0" eaLnBrk="1" fontAlgn="auto" latinLnBrk="0" hangingPunct="1">
              <a:lnSpc>
                <a:spcPct val="100000"/>
              </a:lnSpc>
              <a:spcBef>
                <a:spcPts val="100"/>
              </a:spcBef>
              <a:spcAft>
                <a:spcPts val="0"/>
              </a:spcAft>
              <a:buClrTx/>
              <a:buSzTx/>
              <a:buFontTx/>
              <a:buNone/>
              <a:tabLst/>
              <a:defRPr/>
            </a:pPr>
            <a:r>
              <a:rPr kumimoji="0" sz="1100" b="1" i="0" u="none" strike="noStrike" kern="1200" cap="none" spc="0" normalizeH="0" baseline="0" noProof="0" dirty="0">
                <a:ln>
                  <a:noFill/>
                </a:ln>
                <a:solidFill>
                  <a:prstClr val="black"/>
                </a:solidFill>
                <a:effectLst/>
                <a:uLnTx/>
                <a:uFillTx/>
                <a:latin typeface="Calibri"/>
                <a:ea typeface="+mn-ea"/>
                <a:cs typeface="Calibri"/>
              </a:rPr>
              <a:t>Survie</a:t>
            </a:r>
            <a:r>
              <a:rPr kumimoji="0" sz="1100" b="1" i="0" u="none" strike="noStrike" kern="1200" cap="none" spc="-30" normalizeH="0" baseline="0" noProof="0" dirty="0">
                <a:ln>
                  <a:noFill/>
                </a:ln>
                <a:solidFill>
                  <a:prstClr val="black"/>
                </a:solidFill>
                <a:effectLst/>
                <a:uLnTx/>
                <a:uFillTx/>
                <a:latin typeface="Calibri"/>
                <a:ea typeface="+mn-ea"/>
                <a:cs typeface="Calibri"/>
              </a:rPr>
              <a:t> </a:t>
            </a:r>
            <a:r>
              <a:rPr kumimoji="0" sz="1100" b="1" i="0" u="none" strike="noStrike" kern="1200" cap="none" spc="-5" normalizeH="0" baseline="0" noProof="0" dirty="0">
                <a:ln>
                  <a:noFill/>
                </a:ln>
                <a:solidFill>
                  <a:prstClr val="black"/>
                </a:solidFill>
                <a:effectLst/>
                <a:uLnTx/>
                <a:uFillTx/>
                <a:latin typeface="Calibri"/>
                <a:ea typeface="+mn-ea"/>
                <a:cs typeface="Calibri"/>
              </a:rPr>
              <a:t>sans</a:t>
            </a:r>
            <a:r>
              <a:rPr kumimoji="0" sz="1100" b="1" i="0" u="none" strike="noStrike" kern="1200" cap="none" spc="-25" normalizeH="0" baseline="0" noProof="0" dirty="0">
                <a:ln>
                  <a:noFill/>
                </a:ln>
                <a:solidFill>
                  <a:prstClr val="black"/>
                </a:solidFill>
                <a:effectLst/>
                <a:uLnTx/>
                <a:uFillTx/>
                <a:latin typeface="Calibri"/>
                <a:ea typeface="+mn-ea"/>
                <a:cs typeface="Calibri"/>
              </a:rPr>
              <a:t> </a:t>
            </a:r>
            <a:r>
              <a:rPr kumimoji="0" sz="1100" b="1" i="0" u="none" strike="noStrike" kern="1200" cap="none" spc="0" normalizeH="0" baseline="0" noProof="0" dirty="0">
                <a:ln>
                  <a:noFill/>
                </a:ln>
                <a:solidFill>
                  <a:prstClr val="black"/>
                </a:solidFill>
                <a:effectLst/>
                <a:uLnTx/>
                <a:uFillTx/>
                <a:latin typeface="Calibri"/>
                <a:ea typeface="+mn-ea"/>
                <a:cs typeface="Calibri"/>
              </a:rPr>
              <a:t>récidive</a:t>
            </a:r>
            <a:r>
              <a:rPr kumimoji="0" sz="1100" b="1" i="0" u="none" strike="noStrike" kern="1200" cap="none" spc="-40" normalizeH="0" baseline="0" noProof="0" dirty="0">
                <a:ln>
                  <a:noFill/>
                </a:ln>
                <a:solidFill>
                  <a:prstClr val="black"/>
                </a:solidFill>
                <a:effectLst/>
                <a:uLnTx/>
                <a:uFillTx/>
                <a:latin typeface="Calibri"/>
                <a:ea typeface="+mn-ea"/>
                <a:cs typeface="Calibri"/>
              </a:rPr>
              <a:t> </a:t>
            </a:r>
            <a:r>
              <a:rPr kumimoji="0" sz="1100" b="1" i="0" u="none" strike="noStrike" kern="1200" cap="none" spc="0" normalizeH="0" baseline="0" noProof="0" dirty="0">
                <a:ln>
                  <a:noFill/>
                </a:ln>
                <a:solidFill>
                  <a:prstClr val="black"/>
                </a:solidFill>
                <a:effectLst/>
                <a:uLnTx/>
                <a:uFillTx/>
                <a:latin typeface="Calibri"/>
                <a:ea typeface="+mn-ea"/>
                <a:cs typeface="Calibri"/>
              </a:rPr>
              <a:t>locale</a:t>
            </a:r>
            <a:r>
              <a:rPr kumimoji="0" sz="1100" b="1" i="0" u="none" strike="noStrike" kern="1200" cap="none" spc="-40" normalizeH="0" baseline="0" noProof="0" dirty="0">
                <a:ln>
                  <a:noFill/>
                </a:ln>
                <a:solidFill>
                  <a:prstClr val="black"/>
                </a:solidFill>
                <a:effectLst/>
                <a:uLnTx/>
                <a:uFillTx/>
                <a:latin typeface="Calibri"/>
                <a:ea typeface="+mn-ea"/>
                <a:cs typeface="Calibri"/>
              </a:rPr>
              <a:t> </a:t>
            </a:r>
            <a:r>
              <a:rPr kumimoji="0" sz="1100" b="1" i="0" u="none" strike="noStrike" kern="1200" cap="none" spc="0" normalizeH="0" baseline="0" noProof="0" dirty="0">
                <a:ln>
                  <a:noFill/>
                </a:ln>
                <a:solidFill>
                  <a:prstClr val="black"/>
                </a:solidFill>
                <a:effectLst/>
                <a:uLnTx/>
                <a:uFillTx/>
                <a:latin typeface="Calibri"/>
                <a:ea typeface="+mn-ea"/>
                <a:cs typeface="Calibri"/>
              </a:rPr>
              <a:t>(mois)</a:t>
            </a:r>
            <a:endParaRPr kumimoji="0" sz="1100" b="0" i="0" u="none" strike="noStrike" kern="1200" cap="none" spc="0" normalizeH="0" baseline="0" noProof="0">
              <a:ln>
                <a:noFill/>
              </a:ln>
              <a:solidFill>
                <a:prstClr val="black"/>
              </a:solidFill>
              <a:effectLst/>
              <a:uLnTx/>
              <a:uFillTx/>
              <a:latin typeface="Calibri"/>
              <a:ea typeface="+mn-ea"/>
              <a:cs typeface="Calibri"/>
            </a:endParaRPr>
          </a:p>
        </p:txBody>
      </p:sp>
      <p:sp>
        <p:nvSpPr>
          <p:cNvPr id="9" name="object 9"/>
          <p:cNvSpPr txBox="1"/>
          <p:nvPr/>
        </p:nvSpPr>
        <p:spPr>
          <a:xfrm>
            <a:off x="5978789" y="5829673"/>
            <a:ext cx="1229995" cy="193675"/>
          </a:xfrm>
          <a:prstGeom prst="rect">
            <a:avLst/>
          </a:prstGeom>
        </p:spPr>
        <p:txBody>
          <a:bodyPr vert="horz" wrap="square" lIns="0" tIns="12700" rIns="0" bIns="0" rtlCol="0">
            <a:spAutoFit/>
          </a:bodyPr>
          <a:lstStyle/>
          <a:p>
            <a:pPr marL="0" marR="0" lvl="0" indent="0" algn="l" defTabSz="914400" rtl="0" eaLnBrk="1" fontAlgn="auto" latinLnBrk="0" hangingPunct="1">
              <a:lnSpc>
                <a:spcPct val="100000"/>
              </a:lnSpc>
              <a:spcBef>
                <a:spcPts val="100"/>
              </a:spcBef>
              <a:spcAft>
                <a:spcPts val="0"/>
              </a:spcAft>
              <a:buClrTx/>
              <a:buSzTx/>
              <a:buFontTx/>
              <a:buNone/>
              <a:tabLst/>
              <a:defRPr/>
            </a:pPr>
            <a:r>
              <a:rPr kumimoji="0" sz="1100" b="1" i="0" u="none" strike="noStrike" kern="1200" cap="none" spc="0" normalizeH="0" baseline="0" noProof="0" dirty="0">
                <a:ln>
                  <a:noFill/>
                </a:ln>
                <a:solidFill>
                  <a:prstClr val="black"/>
                </a:solidFill>
                <a:effectLst/>
                <a:uLnTx/>
                <a:uFillTx/>
                <a:latin typeface="Calibri"/>
                <a:ea typeface="+mn-ea"/>
                <a:cs typeface="Calibri"/>
              </a:rPr>
              <a:t>Survie</a:t>
            </a:r>
            <a:r>
              <a:rPr kumimoji="0" sz="1100" b="1" i="0" u="none" strike="noStrike" kern="1200" cap="none" spc="-45" normalizeH="0" baseline="0" noProof="0" dirty="0">
                <a:ln>
                  <a:noFill/>
                </a:ln>
                <a:solidFill>
                  <a:prstClr val="black"/>
                </a:solidFill>
                <a:effectLst/>
                <a:uLnTx/>
                <a:uFillTx/>
                <a:latin typeface="Calibri"/>
                <a:ea typeface="+mn-ea"/>
                <a:cs typeface="Calibri"/>
              </a:rPr>
              <a:t> </a:t>
            </a:r>
            <a:r>
              <a:rPr kumimoji="0" sz="1100" b="1" i="0" u="none" strike="noStrike" kern="1200" cap="none" spc="-5" normalizeH="0" baseline="0" noProof="0" dirty="0">
                <a:ln>
                  <a:noFill/>
                </a:ln>
                <a:solidFill>
                  <a:prstClr val="black"/>
                </a:solidFill>
                <a:effectLst/>
                <a:uLnTx/>
                <a:uFillTx/>
                <a:latin typeface="Calibri"/>
                <a:ea typeface="+mn-ea"/>
                <a:cs typeface="Calibri"/>
              </a:rPr>
              <a:t>globale</a:t>
            </a:r>
            <a:r>
              <a:rPr kumimoji="0" sz="1100" b="1" i="0" u="none" strike="noStrike" kern="1200" cap="none" spc="-40" normalizeH="0" baseline="0" noProof="0" dirty="0">
                <a:ln>
                  <a:noFill/>
                </a:ln>
                <a:solidFill>
                  <a:prstClr val="black"/>
                </a:solidFill>
                <a:effectLst/>
                <a:uLnTx/>
                <a:uFillTx/>
                <a:latin typeface="Calibri"/>
                <a:ea typeface="+mn-ea"/>
                <a:cs typeface="Calibri"/>
              </a:rPr>
              <a:t> </a:t>
            </a:r>
            <a:r>
              <a:rPr kumimoji="0" sz="1100" b="1" i="0" u="none" strike="noStrike" kern="1200" cap="none" spc="0" normalizeH="0" baseline="0" noProof="0" dirty="0">
                <a:ln>
                  <a:noFill/>
                </a:ln>
                <a:solidFill>
                  <a:prstClr val="black"/>
                </a:solidFill>
                <a:effectLst/>
                <a:uLnTx/>
                <a:uFillTx/>
                <a:latin typeface="Calibri"/>
                <a:ea typeface="+mn-ea"/>
                <a:cs typeface="Calibri"/>
              </a:rPr>
              <a:t>(mois)</a:t>
            </a:r>
            <a:endParaRPr kumimoji="0" sz="1100" b="0" i="0" u="none" strike="noStrike" kern="1200" cap="none" spc="0" normalizeH="0" baseline="0" noProof="0">
              <a:ln>
                <a:noFill/>
              </a:ln>
              <a:solidFill>
                <a:prstClr val="black"/>
              </a:solidFill>
              <a:effectLst/>
              <a:uLnTx/>
              <a:uFillTx/>
              <a:latin typeface="Calibri"/>
              <a:ea typeface="+mn-ea"/>
              <a:cs typeface="Calibri"/>
            </a:endParaRPr>
          </a:p>
        </p:txBody>
      </p:sp>
      <p:sp>
        <p:nvSpPr>
          <p:cNvPr id="10" name="object 10"/>
          <p:cNvSpPr txBox="1"/>
          <p:nvPr/>
        </p:nvSpPr>
        <p:spPr>
          <a:xfrm>
            <a:off x="840042" y="4626223"/>
            <a:ext cx="160020" cy="487045"/>
          </a:xfrm>
          <a:prstGeom prst="rect">
            <a:avLst/>
          </a:prstGeom>
        </p:spPr>
        <p:txBody>
          <a:bodyPr vert="vert270" wrap="square" lIns="0" tIns="0" rIns="0" bIns="0" rtlCol="0">
            <a:spAutoFit/>
          </a:bodyPr>
          <a:lstStyle/>
          <a:p>
            <a:pPr marL="12700" marR="0" lvl="0" indent="0" algn="l" defTabSz="914400" rtl="0" eaLnBrk="1" fontAlgn="auto" latinLnBrk="0" hangingPunct="1">
              <a:lnSpc>
                <a:spcPts val="1100"/>
              </a:lnSpc>
              <a:spcBef>
                <a:spcPts val="0"/>
              </a:spcBef>
              <a:spcAft>
                <a:spcPts val="0"/>
              </a:spcAft>
              <a:buClrTx/>
              <a:buSzTx/>
              <a:buFontTx/>
              <a:buNone/>
              <a:tabLst/>
              <a:defRPr/>
            </a:pPr>
            <a:r>
              <a:rPr kumimoji="0" sz="1050" b="0" i="0" u="none" strike="noStrike" kern="1200" cap="none" spc="0" normalizeH="0" baseline="0" noProof="0" dirty="0">
                <a:ln>
                  <a:noFill/>
                </a:ln>
                <a:solidFill>
                  <a:prstClr val="black"/>
                </a:solidFill>
                <a:effectLst/>
                <a:uLnTx/>
                <a:uFillTx/>
                <a:latin typeface="Calibri"/>
                <a:ea typeface="+mn-ea"/>
                <a:cs typeface="Calibri"/>
              </a:rPr>
              <a:t>%</a:t>
            </a:r>
            <a:r>
              <a:rPr kumimoji="0" sz="1050" b="0" i="0" u="none" strike="noStrike" kern="1200" cap="none" spc="-60" normalizeH="0" baseline="0" noProof="0" dirty="0">
                <a:ln>
                  <a:noFill/>
                </a:ln>
                <a:solidFill>
                  <a:prstClr val="black"/>
                </a:solidFill>
                <a:effectLst/>
                <a:uLnTx/>
                <a:uFillTx/>
                <a:latin typeface="Calibri"/>
                <a:ea typeface="+mn-ea"/>
                <a:cs typeface="Calibri"/>
              </a:rPr>
              <a:t> </a:t>
            </a:r>
            <a:r>
              <a:rPr kumimoji="0" sz="1050" b="0" i="0" u="none" strike="noStrike" kern="1200" cap="none" spc="-5" normalizeH="0" baseline="0" noProof="0" dirty="0">
                <a:ln>
                  <a:noFill/>
                </a:ln>
                <a:solidFill>
                  <a:prstClr val="black"/>
                </a:solidFill>
                <a:effectLst/>
                <a:uLnTx/>
                <a:uFillTx/>
                <a:latin typeface="Calibri"/>
                <a:ea typeface="+mn-ea"/>
                <a:cs typeface="Calibri"/>
              </a:rPr>
              <a:t>Survie</a:t>
            </a:r>
            <a:endParaRPr kumimoji="0" sz="1050" b="0" i="0" u="none" strike="noStrike" kern="1200" cap="none" spc="0" normalizeH="0" baseline="0" noProof="0">
              <a:ln>
                <a:noFill/>
              </a:ln>
              <a:solidFill>
                <a:prstClr val="black"/>
              </a:solidFill>
              <a:effectLst/>
              <a:uLnTx/>
              <a:uFillTx/>
              <a:latin typeface="Calibri"/>
              <a:ea typeface="+mn-ea"/>
              <a:cs typeface="Calibri"/>
            </a:endParaRPr>
          </a:p>
        </p:txBody>
      </p:sp>
      <p:sp>
        <p:nvSpPr>
          <p:cNvPr id="11" name="object 11"/>
          <p:cNvSpPr txBox="1"/>
          <p:nvPr/>
        </p:nvSpPr>
        <p:spPr>
          <a:xfrm>
            <a:off x="5088191" y="4626224"/>
            <a:ext cx="160020" cy="487045"/>
          </a:xfrm>
          <a:prstGeom prst="rect">
            <a:avLst/>
          </a:prstGeom>
        </p:spPr>
        <p:txBody>
          <a:bodyPr vert="vert270" wrap="square" lIns="0" tIns="0" rIns="0" bIns="0" rtlCol="0">
            <a:spAutoFit/>
          </a:bodyPr>
          <a:lstStyle/>
          <a:p>
            <a:pPr marL="12700" marR="0" lvl="0" indent="0" algn="l" defTabSz="914400" rtl="0" eaLnBrk="1" fontAlgn="auto" latinLnBrk="0" hangingPunct="1">
              <a:lnSpc>
                <a:spcPts val="1100"/>
              </a:lnSpc>
              <a:spcBef>
                <a:spcPts val="0"/>
              </a:spcBef>
              <a:spcAft>
                <a:spcPts val="0"/>
              </a:spcAft>
              <a:buClrTx/>
              <a:buSzTx/>
              <a:buFontTx/>
              <a:buNone/>
              <a:tabLst/>
              <a:defRPr/>
            </a:pPr>
            <a:r>
              <a:rPr kumimoji="0" sz="1050" b="0" i="0" u="none" strike="noStrike" kern="1200" cap="none" spc="0" normalizeH="0" baseline="0" noProof="0" dirty="0">
                <a:ln>
                  <a:noFill/>
                </a:ln>
                <a:solidFill>
                  <a:prstClr val="black"/>
                </a:solidFill>
                <a:effectLst/>
                <a:uLnTx/>
                <a:uFillTx/>
                <a:latin typeface="Calibri"/>
                <a:ea typeface="+mn-ea"/>
                <a:cs typeface="Calibri"/>
              </a:rPr>
              <a:t>%</a:t>
            </a:r>
            <a:r>
              <a:rPr kumimoji="0" sz="1050" b="0" i="0" u="none" strike="noStrike" kern="1200" cap="none" spc="-60" normalizeH="0" baseline="0" noProof="0" dirty="0">
                <a:ln>
                  <a:noFill/>
                </a:ln>
                <a:solidFill>
                  <a:prstClr val="black"/>
                </a:solidFill>
                <a:effectLst/>
                <a:uLnTx/>
                <a:uFillTx/>
                <a:latin typeface="Calibri"/>
                <a:ea typeface="+mn-ea"/>
                <a:cs typeface="Calibri"/>
              </a:rPr>
              <a:t> </a:t>
            </a:r>
            <a:r>
              <a:rPr kumimoji="0" sz="1050" b="0" i="0" u="none" strike="noStrike" kern="1200" cap="none" spc="-5" normalizeH="0" baseline="0" noProof="0" dirty="0">
                <a:ln>
                  <a:noFill/>
                </a:ln>
                <a:solidFill>
                  <a:prstClr val="black"/>
                </a:solidFill>
                <a:effectLst/>
                <a:uLnTx/>
                <a:uFillTx/>
                <a:latin typeface="Calibri"/>
                <a:ea typeface="+mn-ea"/>
                <a:cs typeface="Calibri"/>
              </a:rPr>
              <a:t>Survie</a:t>
            </a:r>
            <a:endParaRPr kumimoji="0" sz="1050" b="0" i="0" u="none" strike="noStrike" kern="1200" cap="none" spc="0" normalizeH="0" baseline="0" noProof="0">
              <a:ln>
                <a:noFill/>
              </a:ln>
              <a:solidFill>
                <a:prstClr val="black"/>
              </a:solidFill>
              <a:effectLst/>
              <a:uLnTx/>
              <a:uFillTx/>
              <a:latin typeface="Calibri"/>
              <a:ea typeface="+mn-ea"/>
              <a:cs typeface="Calibri"/>
            </a:endParaRPr>
          </a:p>
        </p:txBody>
      </p:sp>
      <p:sp>
        <p:nvSpPr>
          <p:cNvPr id="12" name="object 12"/>
          <p:cNvSpPr txBox="1"/>
          <p:nvPr/>
        </p:nvSpPr>
        <p:spPr>
          <a:xfrm>
            <a:off x="4303430" y="3502202"/>
            <a:ext cx="766445" cy="457834"/>
          </a:xfrm>
          <a:prstGeom prst="rect">
            <a:avLst/>
          </a:prstGeom>
        </p:spPr>
        <p:txBody>
          <a:bodyPr vert="horz" wrap="square" lIns="0" tIns="12700" rIns="0" bIns="0" rtlCol="0">
            <a:spAutoFit/>
          </a:bodyPr>
          <a:lstStyle/>
          <a:p>
            <a:pPr marL="0" marR="5080" lvl="0" indent="0" algn="l" defTabSz="914400" rtl="0" eaLnBrk="1" fontAlgn="auto" latinLnBrk="0" hangingPunct="1">
              <a:lnSpc>
                <a:spcPct val="118200"/>
              </a:lnSpc>
              <a:spcBef>
                <a:spcPts val="100"/>
              </a:spcBef>
              <a:spcAft>
                <a:spcPts val="0"/>
              </a:spcAft>
              <a:buClrTx/>
              <a:buSzTx/>
              <a:buFontTx/>
              <a:buNone/>
              <a:tabLst/>
              <a:defRPr/>
            </a:pPr>
            <a:r>
              <a:rPr kumimoji="0" sz="1200" b="0" i="0" u="none" strike="noStrike" kern="1200" cap="none" spc="-5" normalizeH="0" baseline="0" noProof="0" dirty="0">
                <a:ln>
                  <a:noFill/>
                </a:ln>
                <a:solidFill>
                  <a:prstClr val="black"/>
                </a:solidFill>
                <a:effectLst/>
                <a:uLnTx/>
                <a:uFillTx/>
                <a:latin typeface="Calibri"/>
                <a:ea typeface="+mn-ea"/>
                <a:cs typeface="Calibri"/>
              </a:rPr>
              <a:t>Respect </a:t>
            </a:r>
            <a:r>
              <a:rPr kumimoji="0" sz="1200" b="0" i="0" u="none" strike="noStrike" kern="1200" cap="none" spc="0" normalizeH="0" baseline="0" noProof="0" dirty="0">
                <a:ln>
                  <a:noFill/>
                </a:ln>
                <a:solidFill>
                  <a:prstClr val="black"/>
                </a:solidFill>
                <a:effectLst/>
                <a:uLnTx/>
                <a:uFillTx/>
                <a:latin typeface="Calibri"/>
                <a:ea typeface="+mn-ea"/>
                <a:cs typeface="Calibri"/>
              </a:rPr>
              <a:t> </a:t>
            </a:r>
            <a:r>
              <a:rPr kumimoji="0" sz="1200" b="0" i="0" u="none" strike="noStrike" kern="1200" cap="none" spc="5" normalizeH="0" baseline="0" noProof="0" dirty="0">
                <a:ln>
                  <a:noFill/>
                </a:ln>
                <a:solidFill>
                  <a:prstClr val="black"/>
                </a:solidFill>
                <a:effectLst/>
                <a:uLnTx/>
                <a:uFillTx/>
                <a:latin typeface="Calibri"/>
                <a:ea typeface="+mn-ea"/>
                <a:cs typeface="Calibri"/>
              </a:rPr>
              <a:t>N</a:t>
            </a:r>
            <a:r>
              <a:rPr kumimoji="0" sz="1200" b="0" i="0" u="none" strike="noStrike" kern="1200" cap="none" spc="0" normalizeH="0" baseline="0" noProof="0" dirty="0">
                <a:ln>
                  <a:noFill/>
                </a:ln>
                <a:solidFill>
                  <a:prstClr val="black"/>
                </a:solidFill>
                <a:effectLst/>
                <a:uLnTx/>
                <a:uFillTx/>
                <a:latin typeface="Calibri"/>
                <a:ea typeface="+mn-ea"/>
                <a:cs typeface="Calibri"/>
              </a:rPr>
              <a:t>on</a:t>
            </a:r>
            <a:r>
              <a:rPr kumimoji="0" sz="1200" b="0" i="0" u="none" strike="noStrike" kern="1200" cap="none" spc="-5" normalizeH="0" baseline="0" noProof="0" dirty="0">
                <a:ln>
                  <a:noFill/>
                </a:ln>
                <a:solidFill>
                  <a:prstClr val="black"/>
                </a:solidFill>
                <a:effectLst/>
                <a:uLnTx/>
                <a:uFillTx/>
                <a:latin typeface="Calibri"/>
                <a:ea typeface="+mn-ea"/>
                <a:cs typeface="Calibri"/>
              </a:rPr>
              <a:t> </a:t>
            </a:r>
            <a:r>
              <a:rPr kumimoji="0" sz="1200" b="0" i="0" u="none" strike="noStrike" kern="1200" cap="none" spc="-15" normalizeH="0" baseline="0" noProof="0" dirty="0">
                <a:ln>
                  <a:noFill/>
                </a:ln>
                <a:solidFill>
                  <a:prstClr val="black"/>
                </a:solidFill>
                <a:effectLst/>
                <a:uLnTx/>
                <a:uFillTx/>
                <a:latin typeface="Calibri"/>
                <a:ea typeface="+mn-ea"/>
                <a:cs typeface="Calibri"/>
              </a:rPr>
              <a:t>r</a:t>
            </a:r>
            <a:r>
              <a:rPr kumimoji="0" sz="1200" b="0" i="0" u="none" strike="noStrike" kern="1200" cap="none" spc="0" normalizeH="0" baseline="0" noProof="0" dirty="0">
                <a:ln>
                  <a:noFill/>
                </a:ln>
                <a:solidFill>
                  <a:prstClr val="black"/>
                </a:solidFill>
                <a:effectLst/>
                <a:uLnTx/>
                <a:uFillTx/>
                <a:latin typeface="Calibri"/>
                <a:ea typeface="+mn-ea"/>
                <a:cs typeface="Calibri"/>
              </a:rPr>
              <a:t>e</a:t>
            </a:r>
            <a:r>
              <a:rPr kumimoji="0" sz="1200" b="0" i="0" u="none" strike="noStrike" kern="1200" cap="none" spc="-5" normalizeH="0" baseline="0" noProof="0" dirty="0">
                <a:ln>
                  <a:noFill/>
                </a:ln>
                <a:solidFill>
                  <a:prstClr val="black"/>
                </a:solidFill>
                <a:effectLst/>
                <a:uLnTx/>
                <a:uFillTx/>
                <a:latin typeface="Calibri"/>
                <a:ea typeface="+mn-ea"/>
                <a:cs typeface="Calibri"/>
              </a:rPr>
              <a:t>s</a:t>
            </a:r>
            <a:r>
              <a:rPr kumimoji="0" sz="1200" b="0" i="0" u="none" strike="noStrike" kern="1200" cap="none" spc="5" normalizeH="0" baseline="0" noProof="0" dirty="0">
                <a:ln>
                  <a:noFill/>
                </a:ln>
                <a:solidFill>
                  <a:prstClr val="black"/>
                </a:solidFill>
                <a:effectLst/>
                <a:uLnTx/>
                <a:uFillTx/>
                <a:latin typeface="Calibri"/>
                <a:ea typeface="+mn-ea"/>
                <a:cs typeface="Calibri"/>
              </a:rPr>
              <a:t>p</a:t>
            </a:r>
            <a:r>
              <a:rPr kumimoji="0" sz="1200" b="0" i="0" u="none" strike="noStrike" kern="1200" cap="none" spc="0" normalizeH="0" baseline="0" noProof="0" dirty="0">
                <a:ln>
                  <a:noFill/>
                </a:ln>
                <a:solidFill>
                  <a:prstClr val="black"/>
                </a:solidFill>
                <a:effectLst/>
                <a:uLnTx/>
                <a:uFillTx/>
                <a:latin typeface="Calibri"/>
                <a:ea typeface="+mn-ea"/>
                <a:cs typeface="Calibri"/>
              </a:rPr>
              <a:t>e</a:t>
            </a:r>
            <a:r>
              <a:rPr kumimoji="0" sz="1200" b="0" i="0" u="none" strike="noStrike" kern="1200" cap="none" spc="-5" normalizeH="0" baseline="0" noProof="0" dirty="0">
                <a:ln>
                  <a:noFill/>
                </a:ln>
                <a:solidFill>
                  <a:prstClr val="black"/>
                </a:solidFill>
                <a:effectLst/>
                <a:uLnTx/>
                <a:uFillTx/>
                <a:latin typeface="Calibri"/>
                <a:ea typeface="+mn-ea"/>
                <a:cs typeface="Calibri"/>
              </a:rPr>
              <a:t>c</a:t>
            </a:r>
            <a:r>
              <a:rPr kumimoji="0" sz="1200" b="0" i="0" u="none" strike="noStrike" kern="1200" cap="none" spc="0" normalizeH="0" baseline="0" noProof="0" dirty="0">
                <a:ln>
                  <a:noFill/>
                </a:ln>
                <a:solidFill>
                  <a:prstClr val="black"/>
                </a:solidFill>
                <a:effectLst/>
                <a:uLnTx/>
                <a:uFillTx/>
                <a:latin typeface="Calibri"/>
                <a:ea typeface="+mn-ea"/>
                <a:cs typeface="Calibri"/>
              </a:rPr>
              <a:t>t</a:t>
            </a:r>
            <a:endParaRPr kumimoji="0" sz="1200" b="0" i="0" u="none" strike="noStrike" kern="1200" cap="none" spc="0" normalizeH="0" baseline="0" noProof="0">
              <a:ln>
                <a:noFill/>
              </a:ln>
              <a:solidFill>
                <a:prstClr val="black"/>
              </a:solidFill>
              <a:effectLst/>
              <a:uLnTx/>
              <a:uFillTx/>
              <a:latin typeface="Calibri"/>
              <a:ea typeface="+mn-ea"/>
              <a:cs typeface="Calibri"/>
            </a:endParaRPr>
          </a:p>
        </p:txBody>
      </p:sp>
      <p:sp>
        <p:nvSpPr>
          <p:cNvPr id="13" name="object 13"/>
          <p:cNvSpPr/>
          <p:nvPr/>
        </p:nvSpPr>
        <p:spPr>
          <a:xfrm>
            <a:off x="684276" y="3511296"/>
            <a:ext cx="8208645" cy="2555875"/>
          </a:xfrm>
          <a:custGeom>
            <a:avLst/>
            <a:gdLst/>
            <a:ahLst/>
            <a:cxnLst/>
            <a:rect l="l" t="t" r="r" b="b"/>
            <a:pathLst>
              <a:path w="8208645" h="2555875">
                <a:moveTo>
                  <a:pt x="8208264" y="0"/>
                </a:moveTo>
                <a:lnTo>
                  <a:pt x="0" y="0"/>
                </a:lnTo>
                <a:lnTo>
                  <a:pt x="0" y="2555748"/>
                </a:lnTo>
                <a:lnTo>
                  <a:pt x="8208264" y="2555748"/>
                </a:lnTo>
                <a:lnTo>
                  <a:pt x="8208264"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4" name="object 14"/>
          <p:cNvPicPr/>
          <p:nvPr/>
        </p:nvPicPr>
        <p:blipFill>
          <a:blip r:embed="rId4" cstate="print"/>
          <a:stretch>
            <a:fillRect/>
          </a:stretch>
        </p:blipFill>
        <p:spPr>
          <a:xfrm>
            <a:off x="8395716" y="862583"/>
            <a:ext cx="594359" cy="586739"/>
          </a:xfrm>
          <a:prstGeom prst="rect">
            <a:avLst/>
          </a:prstGeom>
        </p:spPr>
      </p:pic>
      <p:pic>
        <p:nvPicPr>
          <p:cNvPr id="15" name="object 15"/>
          <p:cNvPicPr/>
          <p:nvPr/>
        </p:nvPicPr>
        <p:blipFill>
          <a:blip r:embed="rId5" cstate="print"/>
          <a:stretch>
            <a:fillRect/>
          </a:stretch>
        </p:blipFill>
        <p:spPr>
          <a:xfrm>
            <a:off x="8369807" y="80772"/>
            <a:ext cx="611123" cy="612647"/>
          </a:xfrm>
          <a:prstGeom prst="rect">
            <a:avLst/>
          </a:prstGeom>
        </p:spPr>
      </p:pic>
    </p:spTree>
    <p:extLst>
      <p:ext uri="{BB962C8B-B14F-4D97-AF65-F5344CB8AC3E}">
        <p14:creationId xmlns:p14="http://schemas.microsoft.com/office/powerpoint/2010/main" val="383499654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06107" y="146113"/>
            <a:ext cx="6328410" cy="878840"/>
          </a:xfrm>
          <a:prstGeom prst="rect">
            <a:avLst/>
          </a:prstGeom>
        </p:spPr>
        <p:txBody>
          <a:bodyPr vert="horz" wrap="square" lIns="0" tIns="12065" rIns="0" bIns="0" rtlCol="0">
            <a:spAutoFit/>
          </a:bodyPr>
          <a:lstStyle/>
          <a:p>
            <a:pPr marL="12700" marR="5080" indent="440055">
              <a:lnSpc>
                <a:spcPct val="100000"/>
              </a:lnSpc>
              <a:spcBef>
                <a:spcPts val="95"/>
              </a:spcBef>
            </a:pPr>
            <a:r>
              <a:rPr sz="2800" spc="-5" dirty="0"/>
              <a:t>9-</a:t>
            </a:r>
            <a:r>
              <a:rPr sz="2800" spc="15" dirty="0"/>
              <a:t> </a:t>
            </a:r>
            <a:r>
              <a:rPr sz="2800" spc="-10" dirty="0"/>
              <a:t>La</a:t>
            </a:r>
            <a:r>
              <a:rPr sz="2800" spc="-5" dirty="0"/>
              <a:t> </a:t>
            </a:r>
            <a:r>
              <a:rPr sz="2800" spc="-10" dirty="0"/>
              <a:t>Réunion</a:t>
            </a:r>
            <a:r>
              <a:rPr sz="2800" spc="20" dirty="0"/>
              <a:t> </a:t>
            </a:r>
            <a:r>
              <a:rPr sz="2800" spc="-5" dirty="0"/>
              <a:t>de Concertation </a:t>
            </a:r>
            <a:r>
              <a:rPr sz="2800" dirty="0"/>
              <a:t> </a:t>
            </a:r>
            <a:r>
              <a:rPr sz="2800" spc="-5" dirty="0"/>
              <a:t>Pluridisciplinaire</a:t>
            </a:r>
            <a:r>
              <a:rPr sz="2800" spc="25" dirty="0"/>
              <a:t> </a:t>
            </a:r>
            <a:r>
              <a:rPr sz="2800" spc="-5" dirty="0"/>
              <a:t>(RCP)</a:t>
            </a:r>
            <a:r>
              <a:rPr sz="2800" spc="10" dirty="0"/>
              <a:t> </a:t>
            </a:r>
            <a:r>
              <a:rPr sz="2800" spc="-10" dirty="0"/>
              <a:t>en</a:t>
            </a:r>
            <a:r>
              <a:rPr sz="2800" spc="-20" dirty="0"/>
              <a:t> </a:t>
            </a:r>
            <a:r>
              <a:rPr sz="2800" spc="-5" dirty="0"/>
              <a:t>pratique</a:t>
            </a:r>
            <a:endParaRPr sz="2800"/>
          </a:p>
        </p:txBody>
      </p:sp>
      <p:sp>
        <p:nvSpPr>
          <p:cNvPr id="3" name="object 3"/>
          <p:cNvSpPr txBox="1"/>
          <p:nvPr/>
        </p:nvSpPr>
        <p:spPr>
          <a:xfrm>
            <a:off x="1183639" y="1163357"/>
            <a:ext cx="7617459" cy="5388655"/>
          </a:xfrm>
          <a:prstGeom prst="rect">
            <a:avLst/>
          </a:prstGeom>
        </p:spPr>
        <p:txBody>
          <a:bodyPr vert="horz" wrap="square" lIns="0" tIns="104140" rIns="0" bIns="0" rtlCol="0">
            <a:spAutoFit/>
          </a:bodyPr>
          <a:lstStyle/>
          <a:p>
            <a:pPr marL="622300" marR="0" lvl="0" indent="-609600" algn="l" defTabSz="914400" rtl="0" eaLnBrk="1" fontAlgn="auto" latinLnBrk="0" hangingPunct="1">
              <a:lnSpc>
                <a:spcPct val="100000"/>
              </a:lnSpc>
              <a:spcBef>
                <a:spcPts val="820"/>
              </a:spcBef>
              <a:spcAft>
                <a:spcPts val="0"/>
              </a:spcAft>
              <a:buClrTx/>
              <a:buSzTx/>
              <a:buFontTx/>
              <a:buAutoNum type="arabicPeriod"/>
              <a:tabLst>
                <a:tab pos="621665" algn="l"/>
                <a:tab pos="622300" algn="l"/>
              </a:tabLst>
              <a:defRPr/>
            </a:pPr>
            <a:r>
              <a:rPr kumimoji="0" sz="2000" b="0" i="0" u="none" strike="noStrike" kern="1200" cap="none" spc="0" normalizeH="0" baseline="0" noProof="0" dirty="0">
                <a:ln>
                  <a:noFill/>
                </a:ln>
                <a:solidFill>
                  <a:prstClr val="black"/>
                </a:solidFill>
                <a:effectLst/>
                <a:uLnTx/>
                <a:uFillTx/>
                <a:latin typeface="Calibri"/>
                <a:ea typeface="+mn-ea"/>
                <a:cs typeface="Calibri"/>
              </a:rPr>
              <a:t>Une</a:t>
            </a:r>
            <a:r>
              <a:rPr kumimoji="0" sz="2000" b="0" i="0" u="none" strike="noStrike" kern="1200" cap="none" spc="-1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réunion</a:t>
            </a:r>
            <a:r>
              <a:rPr kumimoji="0" sz="2000" b="0" i="0" u="none" strike="noStrike" kern="1200" cap="none" spc="-30" normalizeH="0" baseline="0" noProof="0" dirty="0">
                <a:ln>
                  <a:noFill/>
                </a:ln>
                <a:solidFill>
                  <a:prstClr val="black"/>
                </a:solidFill>
                <a:effectLst/>
                <a:uLnTx/>
                <a:uFillTx/>
                <a:latin typeface="Calibri"/>
                <a:ea typeface="+mn-ea"/>
                <a:cs typeface="Calibri"/>
              </a:rPr>
              <a:t> </a:t>
            </a:r>
            <a:r>
              <a:rPr kumimoji="0" sz="2000" b="1" i="0" u="none" strike="noStrike" kern="1200" cap="none" spc="-5" normalizeH="0" baseline="0" noProof="0" dirty="0">
                <a:ln>
                  <a:noFill/>
                </a:ln>
                <a:solidFill>
                  <a:prstClr val="black"/>
                </a:solidFill>
                <a:effectLst/>
                <a:uLnTx/>
                <a:uFillTx/>
                <a:latin typeface="Calibri"/>
                <a:ea typeface="+mn-ea"/>
                <a:cs typeface="Calibri"/>
              </a:rPr>
              <a:t>hebdomadaire</a:t>
            </a:r>
            <a:r>
              <a:rPr kumimoji="0" sz="2000" b="1" i="0" u="none" strike="noStrike" kern="1200" cap="none" spc="-3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(établissement,</a:t>
            </a:r>
            <a:r>
              <a:rPr kumimoji="0" sz="2000" b="0" i="0" u="none" strike="noStrike" kern="1200" cap="none" spc="4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a:t>
            </a:r>
            <a:endParaRPr kumimoji="0" sz="2000" b="0" i="0" u="none" strike="noStrike" kern="1200" cap="none" spc="0" normalizeH="0" baseline="0" noProof="0" dirty="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720"/>
              </a:spcBef>
              <a:spcAft>
                <a:spcPts val="0"/>
              </a:spcAft>
              <a:buClrTx/>
              <a:buSzTx/>
              <a:buFontTx/>
              <a:buAutoNum type="arabicPeriod"/>
              <a:tabLst>
                <a:tab pos="621665" algn="l"/>
                <a:tab pos="622300" algn="l"/>
              </a:tabLst>
              <a:defRPr/>
            </a:pPr>
            <a:r>
              <a:rPr kumimoji="0" sz="2000" b="0" i="0" u="none" strike="noStrike" kern="1200" cap="none" spc="0" normalizeH="0" baseline="0" noProof="0" dirty="0">
                <a:ln>
                  <a:noFill/>
                </a:ln>
                <a:solidFill>
                  <a:prstClr val="black"/>
                </a:solidFill>
                <a:effectLst/>
                <a:uLnTx/>
                <a:uFillTx/>
                <a:latin typeface="Calibri"/>
                <a:ea typeface="+mn-ea"/>
                <a:cs typeface="Calibri"/>
              </a:rPr>
              <a:t>En</a:t>
            </a:r>
            <a:r>
              <a:rPr kumimoji="0" sz="2000" b="0" i="0" u="none" strike="noStrike" kern="1200" cap="none" spc="-2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présence</a:t>
            </a:r>
            <a:r>
              <a:rPr kumimoji="0" sz="2000" b="0" i="0" u="none" strike="noStrike" kern="1200" cap="none" spc="5"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de</a:t>
            </a:r>
            <a:r>
              <a:rPr kumimoji="0" sz="2000" b="0" i="0" u="none" strike="noStrike" kern="1200" cap="none" spc="5" normalizeH="0" baseline="0" noProof="0" dirty="0">
                <a:ln>
                  <a:noFill/>
                </a:ln>
                <a:solidFill>
                  <a:prstClr val="black"/>
                </a:solidFill>
                <a:effectLst/>
                <a:uLnTx/>
                <a:uFillTx/>
                <a:latin typeface="Calibri"/>
                <a:ea typeface="+mn-ea"/>
                <a:cs typeface="Calibri"/>
              </a:rPr>
              <a:t> </a:t>
            </a:r>
            <a:r>
              <a:rPr kumimoji="0" sz="2000" b="1" i="0" u="none" strike="noStrike" kern="1200" cap="none" spc="-5" normalizeH="0" baseline="0" noProof="0" dirty="0">
                <a:ln>
                  <a:noFill/>
                </a:ln>
                <a:solidFill>
                  <a:prstClr val="black"/>
                </a:solidFill>
                <a:effectLst/>
                <a:uLnTx/>
                <a:uFillTx/>
                <a:latin typeface="Calibri"/>
                <a:ea typeface="+mn-ea"/>
                <a:cs typeface="Calibri"/>
              </a:rPr>
              <a:t>tous</a:t>
            </a:r>
            <a:r>
              <a:rPr kumimoji="0" sz="2000" b="1" i="0" u="none" strike="noStrike" kern="1200" cap="none" spc="-10" normalizeH="0" baseline="0" noProof="0" dirty="0">
                <a:ln>
                  <a:noFill/>
                </a:ln>
                <a:solidFill>
                  <a:prstClr val="black"/>
                </a:solidFill>
                <a:effectLst/>
                <a:uLnTx/>
                <a:uFillTx/>
                <a:latin typeface="Calibri"/>
                <a:ea typeface="+mn-ea"/>
                <a:cs typeface="Calibri"/>
              </a:rPr>
              <a:t> </a:t>
            </a:r>
            <a:r>
              <a:rPr kumimoji="0" sz="2000" b="1" i="0" u="none" strike="noStrike" kern="1200" cap="none" spc="-5" normalizeH="0" baseline="0" noProof="0" dirty="0">
                <a:ln>
                  <a:noFill/>
                </a:ln>
                <a:solidFill>
                  <a:prstClr val="black"/>
                </a:solidFill>
                <a:effectLst/>
                <a:uLnTx/>
                <a:uFillTx/>
                <a:latin typeface="Calibri"/>
                <a:ea typeface="+mn-ea"/>
                <a:cs typeface="Calibri"/>
              </a:rPr>
              <a:t>les</a:t>
            </a:r>
            <a:r>
              <a:rPr kumimoji="0" sz="2000" b="1" i="0" u="none" strike="noStrike" kern="1200" cap="none" spc="0" normalizeH="0" baseline="0" noProof="0" dirty="0">
                <a:ln>
                  <a:noFill/>
                </a:ln>
                <a:solidFill>
                  <a:prstClr val="black"/>
                </a:solidFill>
                <a:effectLst/>
                <a:uLnTx/>
                <a:uFillTx/>
                <a:latin typeface="Calibri"/>
                <a:ea typeface="+mn-ea"/>
                <a:cs typeface="Calibri"/>
              </a:rPr>
              <a:t> «</a:t>
            </a:r>
            <a:r>
              <a:rPr kumimoji="0" sz="2000" b="1" i="0" u="none" strike="noStrike" kern="1200" cap="none" spc="-10" normalizeH="0" baseline="0" noProof="0" dirty="0">
                <a:ln>
                  <a:noFill/>
                </a:ln>
                <a:solidFill>
                  <a:prstClr val="black"/>
                </a:solidFill>
                <a:effectLst/>
                <a:uLnTx/>
                <a:uFillTx/>
                <a:latin typeface="Calibri"/>
                <a:ea typeface="+mn-ea"/>
                <a:cs typeface="Calibri"/>
              </a:rPr>
              <a:t> spécialistes</a:t>
            </a:r>
            <a:r>
              <a:rPr kumimoji="0" sz="2000" b="1" i="0" u="none" strike="noStrike" kern="1200" cap="none" spc="-25" normalizeH="0" baseline="0" noProof="0" dirty="0">
                <a:ln>
                  <a:noFill/>
                </a:ln>
                <a:solidFill>
                  <a:prstClr val="black"/>
                </a:solidFill>
                <a:effectLst/>
                <a:uLnTx/>
                <a:uFillTx/>
                <a:latin typeface="Calibri"/>
                <a:ea typeface="+mn-ea"/>
                <a:cs typeface="Calibri"/>
              </a:rPr>
              <a:t> </a:t>
            </a:r>
            <a:r>
              <a:rPr kumimoji="0" sz="2000" b="1" i="0" u="none" strike="noStrike" kern="1200" cap="none" spc="0" normalizeH="0" baseline="0" noProof="0" dirty="0">
                <a:ln>
                  <a:noFill/>
                </a:ln>
                <a:solidFill>
                  <a:prstClr val="black"/>
                </a:solidFill>
                <a:effectLst/>
                <a:uLnTx/>
                <a:uFillTx/>
                <a:latin typeface="Calibri"/>
                <a:ea typeface="+mn-ea"/>
                <a:cs typeface="Calibri"/>
              </a:rPr>
              <a:t>»</a:t>
            </a:r>
            <a:r>
              <a:rPr kumimoji="0" sz="2000" b="1" i="0" u="none" strike="noStrike" kern="1200" cap="none" spc="-5"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(au</a:t>
            </a:r>
            <a:r>
              <a:rPr kumimoji="0" sz="2000" b="0" i="0" u="none" strike="noStrike" kern="1200" cap="none" spc="-1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moins</a:t>
            </a:r>
            <a:r>
              <a:rPr kumimoji="0" sz="2000" b="0" i="0" u="none" strike="noStrike" kern="1200" cap="none" spc="0" normalizeH="0" baseline="0" noProof="0" dirty="0">
                <a:ln>
                  <a:noFill/>
                </a:ln>
                <a:solidFill>
                  <a:prstClr val="black"/>
                </a:solidFill>
                <a:effectLst/>
                <a:uLnTx/>
                <a:uFillTx/>
                <a:latin typeface="Calibri"/>
                <a:ea typeface="+mn-ea"/>
                <a:cs typeface="Calibri"/>
              </a:rPr>
              <a:t> 3)</a:t>
            </a:r>
          </a:p>
          <a:p>
            <a:pPr marL="622300" marR="0" lvl="0" indent="-609600" algn="l" defTabSz="914400" rtl="0" eaLnBrk="1" fontAlgn="auto" latinLnBrk="0" hangingPunct="1">
              <a:lnSpc>
                <a:spcPct val="100000"/>
              </a:lnSpc>
              <a:spcBef>
                <a:spcPts val="720"/>
              </a:spcBef>
              <a:spcAft>
                <a:spcPts val="0"/>
              </a:spcAft>
              <a:buClrTx/>
              <a:buSzTx/>
              <a:buFontTx/>
              <a:buAutoNum type="arabicPeriod"/>
              <a:tabLst>
                <a:tab pos="621665" algn="l"/>
                <a:tab pos="622300" algn="l"/>
              </a:tabLst>
              <a:defRPr/>
            </a:pPr>
            <a:r>
              <a:rPr kumimoji="0" sz="2000" b="0" i="0" u="none" strike="noStrike" kern="1200" cap="none" spc="-5" normalizeH="0" baseline="0" noProof="0" dirty="0">
                <a:ln>
                  <a:noFill/>
                </a:ln>
                <a:solidFill>
                  <a:prstClr val="black"/>
                </a:solidFill>
                <a:effectLst/>
                <a:uLnTx/>
                <a:uFillTx/>
                <a:latin typeface="Calibri"/>
                <a:ea typeface="+mn-ea"/>
                <a:cs typeface="Calibri"/>
              </a:rPr>
              <a:t>Le</a:t>
            </a:r>
            <a:r>
              <a:rPr kumimoji="0" sz="2000" b="0" i="0" u="none" strike="noStrike" kern="1200" cap="none" spc="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médecin</a:t>
            </a:r>
            <a:r>
              <a:rPr kumimoji="0" sz="2000" b="0" i="0" u="none" strike="noStrike" kern="1200" cap="none" spc="-1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responsable</a:t>
            </a:r>
            <a:r>
              <a:rPr kumimoji="0" sz="2000" b="0" i="0" u="none" strike="noStrike" kern="1200" cap="none" spc="15"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du</a:t>
            </a:r>
            <a:r>
              <a:rPr kumimoji="0" sz="2000" b="0" i="0" u="none" strike="noStrike" kern="1200" cap="none" spc="-20"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patient</a:t>
            </a:r>
            <a:r>
              <a:rPr kumimoji="0" sz="2000" b="0" i="0" u="none" strike="noStrike" kern="1200" cap="none" spc="2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doit</a:t>
            </a:r>
            <a:r>
              <a:rPr kumimoji="0" sz="2000" b="0" i="0" u="none" strike="noStrike" kern="1200" cap="none" spc="0"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être</a:t>
            </a:r>
            <a:r>
              <a:rPr kumimoji="0" sz="2000" b="0" i="0" u="none" strike="noStrike" kern="1200" cap="none" spc="5"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présent</a:t>
            </a:r>
            <a:endParaRPr kumimoji="0" sz="2000" b="0" i="0" u="none" strike="noStrike" kern="1200" cap="none" spc="0" normalizeH="0" baseline="0" noProof="0" dirty="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720"/>
              </a:spcBef>
              <a:spcAft>
                <a:spcPts val="0"/>
              </a:spcAft>
              <a:buClrTx/>
              <a:buSzTx/>
              <a:buFontTx/>
              <a:buAutoNum type="arabicPeriod"/>
              <a:tabLst>
                <a:tab pos="621665" algn="l"/>
                <a:tab pos="622300" algn="l"/>
              </a:tabLst>
              <a:defRPr/>
            </a:pPr>
            <a:r>
              <a:rPr kumimoji="0" sz="2000" b="0" i="0" u="none" strike="noStrike" kern="1200" cap="none" spc="0" normalizeH="0" baseline="0" noProof="0" dirty="0">
                <a:ln>
                  <a:noFill/>
                </a:ln>
                <a:solidFill>
                  <a:prstClr val="black"/>
                </a:solidFill>
                <a:effectLst/>
                <a:uLnTx/>
                <a:uFillTx/>
                <a:latin typeface="Calibri"/>
                <a:ea typeface="+mn-ea"/>
                <a:cs typeface="Calibri"/>
              </a:rPr>
              <a:t>T</a:t>
            </a:r>
            <a:r>
              <a:rPr kumimoji="0" sz="2000" b="1" i="0" u="none" strike="noStrike" kern="1200" cap="none" spc="0" normalizeH="0" baseline="0" noProof="0" dirty="0">
                <a:ln>
                  <a:noFill/>
                </a:ln>
                <a:solidFill>
                  <a:prstClr val="black"/>
                </a:solidFill>
                <a:effectLst/>
                <a:uLnTx/>
                <a:uFillTx/>
                <a:latin typeface="Calibri"/>
                <a:ea typeface="+mn-ea"/>
                <a:cs typeface="Calibri"/>
              </a:rPr>
              <a:t>ous</a:t>
            </a:r>
            <a:r>
              <a:rPr kumimoji="0" sz="2000" b="1" i="0" u="none" strike="noStrike" kern="1200" cap="none" spc="-10" normalizeH="0" baseline="0" noProof="0" dirty="0">
                <a:ln>
                  <a:noFill/>
                </a:ln>
                <a:solidFill>
                  <a:prstClr val="black"/>
                </a:solidFill>
                <a:effectLst/>
                <a:uLnTx/>
                <a:uFillTx/>
                <a:latin typeface="Calibri"/>
                <a:ea typeface="+mn-ea"/>
                <a:cs typeface="Calibri"/>
              </a:rPr>
              <a:t> </a:t>
            </a:r>
            <a:r>
              <a:rPr kumimoji="0" sz="2000" b="1" i="0" u="none" strike="noStrike" kern="1200" cap="none" spc="-5" normalizeH="0" baseline="0" noProof="0" dirty="0">
                <a:ln>
                  <a:noFill/>
                </a:ln>
                <a:solidFill>
                  <a:prstClr val="black"/>
                </a:solidFill>
                <a:effectLst/>
                <a:uLnTx/>
                <a:uFillTx/>
                <a:latin typeface="Calibri"/>
                <a:ea typeface="+mn-ea"/>
                <a:cs typeface="Calibri"/>
              </a:rPr>
              <a:t>les dossiers</a:t>
            </a:r>
            <a:r>
              <a:rPr kumimoji="0" sz="2000" b="1" i="0" u="none" strike="noStrike" kern="1200" cap="none" spc="-20"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doivent</a:t>
            </a:r>
            <a:r>
              <a:rPr kumimoji="0" sz="2000" b="0" i="0" u="none" strike="noStrike" kern="1200" cap="none" spc="-5"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y</a:t>
            </a:r>
            <a:r>
              <a:rPr kumimoji="0" sz="2000" b="0" i="0" u="none" strike="noStrike" kern="1200" cap="none" spc="-15"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être</a:t>
            </a:r>
            <a:r>
              <a:rPr kumimoji="0" sz="2000" b="0" i="0" u="none" strike="noStrike" kern="1200" cap="none" spc="1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discutés</a:t>
            </a:r>
            <a:r>
              <a:rPr kumimoji="0" sz="2000" b="0" i="0" u="none" strike="noStrike" kern="1200" cap="none" spc="10"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(standard</a:t>
            </a:r>
            <a:r>
              <a:rPr kumimoji="0" sz="2000" b="0" i="0" u="none" strike="noStrike" kern="1200" cap="none" spc="-1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ou </a:t>
            </a:r>
            <a:r>
              <a:rPr kumimoji="0" sz="2000" b="0" i="0" u="none" strike="noStrike" kern="1200" cap="none" spc="0" normalizeH="0" baseline="0" noProof="0" dirty="0">
                <a:ln>
                  <a:noFill/>
                </a:ln>
                <a:solidFill>
                  <a:prstClr val="black"/>
                </a:solidFill>
                <a:effectLst/>
                <a:uLnTx/>
                <a:uFillTx/>
                <a:latin typeface="Calibri"/>
                <a:ea typeface="+mn-ea"/>
                <a:cs typeface="Calibri"/>
              </a:rPr>
              <a:t>non…)</a:t>
            </a:r>
          </a:p>
          <a:p>
            <a:pPr marL="622300" marR="0" lvl="0" indent="-609600" algn="l" defTabSz="914400" rtl="0" eaLnBrk="1" fontAlgn="auto" latinLnBrk="0" hangingPunct="1">
              <a:lnSpc>
                <a:spcPct val="100000"/>
              </a:lnSpc>
              <a:spcBef>
                <a:spcPts val="720"/>
              </a:spcBef>
              <a:spcAft>
                <a:spcPts val="0"/>
              </a:spcAft>
              <a:buClrTx/>
              <a:buSzTx/>
              <a:buFontTx/>
              <a:buAutoNum type="arabicPeriod"/>
              <a:tabLst>
                <a:tab pos="621665" algn="l"/>
                <a:tab pos="622300" algn="l"/>
              </a:tabLst>
              <a:defRPr/>
            </a:pPr>
            <a:r>
              <a:rPr kumimoji="0" sz="2000" b="0" i="0" u="none" strike="noStrike" kern="1200" cap="none" spc="0" normalizeH="0" baseline="0" noProof="0" dirty="0">
                <a:ln>
                  <a:noFill/>
                </a:ln>
                <a:solidFill>
                  <a:prstClr val="black"/>
                </a:solidFill>
                <a:effectLst/>
                <a:uLnTx/>
                <a:uFillTx/>
                <a:latin typeface="Calibri"/>
                <a:ea typeface="+mn-ea"/>
                <a:cs typeface="Calibri"/>
              </a:rPr>
              <a:t>A</a:t>
            </a:r>
            <a:r>
              <a:rPr kumimoji="0" sz="2000" b="0" i="0" u="none" strike="noStrike" kern="1200" cap="none" spc="-10" normalizeH="0" baseline="0" noProof="0" dirty="0">
                <a:ln>
                  <a:noFill/>
                </a:ln>
                <a:solidFill>
                  <a:prstClr val="black"/>
                </a:solidFill>
                <a:effectLst/>
                <a:uLnTx/>
                <a:uFillTx/>
                <a:latin typeface="Calibri"/>
                <a:ea typeface="+mn-ea"/>
                <a:cs typeface="Calibri"/>
              </a:rPr>
              <a:t> </a:t>
            </a:r>
            <a:r>
              <a:rPr kumimoji="0" sz="2000" b="1" i="0" u="none" strike="noStrike" kern="1200" cap="none" spc="-5" normalizeH="0" baseline="0" noProof="0" dirty="0">
                <a:ln>
                  <a:noFill/>
                </a:ln>
                <a:solidFill>
                  <a:prstClr val="black"/>
                </a:solidFill>
                <a:effectLst/>
                <a:uLnTx/>
                <a:uFillTx/>
                <a:latin typeface="Calibri"/>
                <a:ea typeface="+mn-ea"/>
                <a:cs typeface="Calibri"/>
              </a:rPr>
              <a:t>tous</a:t>
            </a:r>
            <a:r>
              <a:rPr kumimoji="0" sz="2000" b="1" i="0" u="none" strike="noStrike" kern="1200" cap="none" spc="-20" normalizeH="0" baseline="0" noProof="0" dirty="0">
                <a:ln>
                  <a:noFill/>
                </a:ln>
                <a:solidFill>
                  <a:prstClr val="black"/>
                </a:solidFill>
                <a:effectLst/>
                <a:uLnTx/>
                <a:uFillTx/>
                <a:latin typeface="Calibri"/>
                <a:ea typeface="+mn-ea"/>
                <a:cs typeface="Calibri"/>
              </a:rPr>
              <a:t> </a:t>
            </a:r>
            <a:r>
              <a:rPr kumimoji="0" sz="2000" b="1" i="0" u="none" strike="noStrike" kern="1200" cap="none" spc="-5" normalizeH="0" baseline="0" noProof="0" dirty="0">
                <a:ln>
                  <a:noFill/>
                </a:ln>
                <a:solidFill>
                  <a:prstClr val="black"/>
                </a:solidFill>
                <a:effectLst/>
                <a:uLnTx/>
                <a:uFillTx/>
                <a:latin typeface="Calibri"/>
                <a:ea typeface="+mn-ea"/>
                <a:cs typeface="Calibri"/>
              </a:rPr>
              <a:t>les</a:t>
            </a:r>
            <a:r>
              <a:rPr kumimoji="0" sz="2000" b="1" i="0" u="none" strike="noStrike" kern="1200" cap="none" spc="5" normalizeH="0" baseline="0" noProof="0" dirty="0">
                <a:ln>
                  <a:noFill/>
                </a:ln>
                <a:solidFill>
                  <a:prstClr val="black"/>
                </a:solidFill>
                <a:effectLst/>
                <a:uLnTx/>
                <a:uFillTx/>
                <a:latin typeface="Calibri"/>
                <a:ea typeface="+mn-ea"/>
                <a:cs typeface="Calibri"/>
              </a:rPr>
              <a:t> </a:t>
            </a:r>
            <a:r>
              <a:rPr kumimoji="0" sz="2000" b="1" i="0" u="none" strike="noStrike" kern="1200" cap="none" spc="-10" normalizeH="0" baseline="0" noProof="0" dirty="0">
                <a:ln>
                  <a:noFill/>
                </a:ln>
                <a:solidFill>
                  <a:prstClr val="black"/>
                </a:solidFill>
                <a:effectLst/>
                <a:uLnTx/>
                <a:uFillTx/>
                <a:latin typeface="Calibri"/>
                <a:ea typeface="+mn-ea"/>
                <a:cs typeface="Calibri"/>
              </a:rPr>
              <a:t>stades</a:t>
            </a:r>
            <a:r>
              <a:rPr kumimoji="0" sz="2000" b="1" i="0" u="none" strike="noStrike" kern="1200" cap="none" spc="-25"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de </a:t>
            </a:r>
            <a:r>
              <a:rPr kumimoji="0" sz="2000" b="0" i="0" u="none" strike="noStrike" kern="1200" cap="none" spc="-5" normalizeH="0" baseline="0" noProof="0" dirty="0">
                <a:ln>
                  <a:noFill/>
                </a:ln>
                <a:solidFill>
                  <a:prstClr val="black"/>
                </a:solidFill>
                <a:effectLst/>
                <a:uLnTx/>
                <a:uFillTx/>
                <a:latin typeface="Calibri"/>
                <a:ea typeface="+mn-ea"/>
                <a:cs typeface="Calibri"/>
              </a:rPr>
              <a:t>la prise</a:t>
            </a:r>
            <a:r>
              <a:rPr kumimoji="0" sz="2000" b="0" i="0" u="none" strike="noStrike" kern="1200" cap="none" spc="1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en</a:t>
            </a:r>
            <a:r>
              <a:rPr kumimoji="0" sz="2000" b="0" i="0" u="none" strike="noStrike" kern="1200" cap="none" spc="-1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charge</a:t>
            </a:r>
            <a:endParaRPr kumimoji="0" sz="2000" b="0" i="0" u="none" strike="noStrike" kern="1200" cap="none" spc="0" normalizeH="0" baseline="0" noProof="0" dirty="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720"/>
              </a:spcBef>
              <a:spcAft>
                <a:spcPts val="0"/>
              </a:spcAft>
              <a:buClrTx/>
              <a:buSzTx/>
              <a:buFontTx/>
              <a:buAutoNum type="arabicPeriod"/>
              <a:tabLst>
                <a:tab pos="621665" algn="l"/>
                <a:tab pos="622300" algn="l"/>
              </a:tabLst>
              <a:defRPr/>
            </a:pPr>
            <a:r>
              <a:rPr kumimoji="0" sz="2000" b="0" i="0" u="none" strike="noStrike" kern="1200" cap="none" spc="0" normalizeH="0" baseline="0" noProof="0" dirty="0">
                <a:ln>
                  <a:noFill/>
                </a:ln>
                <a:solidFill>
                  <a:prstClr val="black"/>
                </a:solidFill>
                <a:effectLst/>
                <a:uLnTx/>
                <a:uFillTx/>
                <a:latin typeface="Calibri"/>
                <a:ea typeface="+mn-ea"/>
                <a:cs typeface="Calibri"/>
              </a:rPr>
              <a:t>Une</a:t>
            </a:r>
            <a:r>
              <a:rPr kumimoji="0" sz="2000" b="0" i="0" u="none" strike="noStrike" kern="1200" cap="none" spc="-5" normalizeH="0" baseline="0" noProof="0" dirty="0">
                <a:ln>
                  <a:noFill/>
                </a:ln>
                <a:solidFill>
                  <a:prstClr val="black"/>
                </a:solidFill>
                <a:effectLst/>
                <a:uLnTx/>
                <a:uFillTx/>
                <a:latin typeface="Calibri"/>
                <a:ea typeface="+mn-ea"/>
                <a:cs typeface="Calibri"/>
              </a:rPr>
              <a:t> </a:t>
            </a:r>
            <a:r>
              <a:rPr kumimoji="0" sz="2000" b="1" i="0" u="none" strike="noStrike" kern="1200" cap="none" spc="0" normalizeH="0" baseline="0" noProof="0" dirty="0">
                <a:ln>
                  <a:noFill/>
                </a:ln>
                <a:solidFill>
                  <a:prstClr val="black"/>
                </a:solidFill>
                <a:effectLst/>
                <a:uLnTx/>
                <a:uFillTx/>
                <a:latin typeface="Calibri"/>
                <a:ea typeface="+mn-ea"/>
                <a:cs typeface="Calibri"/>
              </a:rPr>
              <a:t>fiche</a:t>
            </a:r>
            <a:r>
              <a:rPr kumimoji="0" sz="2000" b="1" i="0" u="none" strike="noStrike" kern="1200" cap="none" spc="-10" normalizeH="0" baseline="0" noProof="0" dirty="0">
                <a:ln>
                  <a:noFill/>
                </a:ln>
                <a:solidFill>
                  <a:prstClr val="black"/>
                </a:solidFill>
                <a:effectLst/>
                <a:uLnTx/>
                <a:uFillTx/>
                <a:latin typeface="Calibri"/>
                <a:ea typeface="+mn-ea"/>
                <a:cs typeface="Calibri"/>
              </a:rPr>
              <a:t> standardisée</a:t>
            </a:r>
            <a:r>
              <a:rPr kumimoji="0" sz="2000" b="1" i="0" u="none" strike="noStrike" kern="1200" cap="none" spc="-30"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de </a:t>
            </a:r>
            <a:r>
              <a:rPr kumimoji="0" sz="2000" b="0" i="0" u="none" strike="noStrike" kern="1200" cap="none" spc="-10" normalizeH="0" baseline="0" noProof="0" dirty="0">
                <a:ln>
                  <a:noFill/>
                </a:ln>
                <a:solidFill>
                  <a:prstClr val="black"/>
                </a:solidFill>
                <a:effectLst/>
                <a:uLnTx/>
                <a:uFillTx/>
                <a:latin typeface="Calibri"/>
                <a:ea typeface="+mn-ea"/>
                <a:cs typeface="Calibri"/>
              </a:rPr>
              <a:t>présentation</a:t>
            </a:r>
            <a:r>
              <a:rPr kumimoji="0" sz="2000" b="0" i="0" u="none" strike="noStrike" kern="1200" cap="none" spc="10"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du</a:t>
            </a:r>
            <a:r>
              <a:rPr kumimoji="0" sz="2000" b="0" i="0" u="none" strike="noStrike" kern="1200" cap="none" spc="-2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dossier</a:t>
            </a:r>
            <a:r>
              <a:rPr kumimoji="0" lang="fr-FR" sz="2000" b="0" i="0" u="none" strike="noStrike" kern="1200" cap="none" spc="-5" normalizeH="0" baseline="0" noProof="0" dirty="0">
                <a:ln>
                  <a:noFill/>
                </a:ln>
                <a:solidFill>
                  <a:prstClr val="black"/>
                </a:solidFill>
                <a:effectLst/>
                <a:uLnTx/>
                <a:uFillTx/>
                <a:latin typeface="Calibri"/>
                <a:ea typeface="+mn-ea"/>
                <a:cs typeface="Calibri"/>
              </a:rPr>
              <a:t> (Dossier Communiquant en Cancérologie </a:t>
            </a:r>
            <a:r>
              <a:rPr kumimoji="0" lang="fr-FR" sz="2000" b="1" i="0" u="none" strike="noStrike" kern="1200" cap="none" spc="-5" normalizeH="0" baseline="0" noProof="0" dirty="0">
                <a:ln>
                  <a:noFill/>
                </a:ln>
                <a:solidFill>
                  <a:prstClr val="black"/>
                </a:solidFill>
                <a:effectLst/>
                <a:uLnTx/>
                <a:uFillTx/>
                <a:latin typeface="Calibri"/>
                <a:ea typeface="+mn-ea"/>
                <a:cs typeface="Calibri"/>
              </a:rPr>
              <a:t>DCC</a:t>
            </a:r>
            <a:r>
              <a:rPr kumimoji="0" lang="fr-FR" sz="2000" b="0" i="0" u="none" strike="noStrike" kern="1200" cap="none" spc="-5" normalizeH="0" baseline="0" noProof="0" dirty="0">
                <a:ln>
                  <a:noFill/>
                </a:ln>
                <a:solidFill>
                  <a:prstClr val="black"/>
                </a:solidFill>
                <a:effectLst/>
                <a:uLnTx/>
                <a:uFillTx/>
                <a:latin typeface="Calibri"/>
                <a:ea typeface="+mn-ea"/>
                <a:cs typeface="Calibri"/>
              </a:rPr>
              <a:t>)</a:t>
            </a:r>
            <a:endParaRPr kumimoji="0" sz="2000" b="0" i="0" u="none" strike="noStrike" kern="1200" cap="none" spc="0" normalizeH="0" baseline="0" noProof="0" dirty="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720"/>
              </a:spcBef>
              <a:spcAft>
                <a:spcPts val="0"/>
              </a:spcAft>
              <a:buClrTx/>
              <a:buSzTx/>
              <a:buFontTx/>
              <a:buAutoNum type="arabicPeriod"/>
              <a:tabLst>
                <a:tab pos="621665" algn="l"/>
                <a:tab pos="622300" algn="l"/>
              </a:tabLst>
              <a:defRPr/>
            </a:pPr>
            <a:r>
              <a:rPr kumimoji="0" sz="2000" b="0" i="0" u="none" strike="noStrike" kern="1200" cap="none" spc="-5" normalizeH="0" baseline="0" noProof="0" dirty="0">
                <a:ln>
                  <a:noFill/>
                </a:ln>
                <a:solidFill>
                  <a:prstClr val="black"/>
                </a:solidFill>
                <a:effectLst/>
                <a:uLnTx/>
                <a:uFillTx/>
                <a:latin typeface="Calibri"/>
                <a:ea typeface="+mn-ea"/>
                <a:cs typeface="Calibri"/>
              </a:rPr>
              <a:t>Bien individualiser</a:t>
            </a:r>
            <a:r>
              <a:rPr kumimoji="0" sz="2000" b="0" i="0" u="none" strike="noStrike" kern="1200" cap="none" spc="40" normalizeH="0" baseline="0" noProof="0" dirty="0">
                <a:ln>
                  <a:noFill/>
                </a:ln>
                <a:solidFill>
                  <a:prstClr val="black"/>
                </a:solidFill>
                <a:effectLst/>
                <a:uLnTx/>
                <a:uFillTx/>
                <a:latin typeface="Calibri"/>
                <a:ea typeface="+mn-ea"/>
                <a:cs typeface="Calibri"/>
              </a:rPr>
              <a:t> </a:t>
            </a:r>
            <a:r>
              <a:rPr kumimoji="0" sz="2000" b="1" i="0" u="none" strike="noStrike" kern="1200" cap="none" spc="-5" normalizeH="0" baseline="0" noProof="0" dirty="0">
                <a:ln>
                  <a:noFill/>
                </a:ln>
                <a:solidFill>
                  <a:prstClr val="black"/>
                </a:solidFill>
                <a:effectLst/>
                <a:uLnTx/>
                <a:uFillTx/>
                <a:latin typeface="Calibri"/>
                <a:ea typeface="+mn-ea"/>
                <a:cs typeface="Calibri"/>
              </a:rPr>
              <a:t>la question</a:t>
            </a:r>
            <a:r>
              <a:rPr kumimoji="0" sz="2000" b="1" i="0" u="none" strike="noStrike" kern="1200" cap="none" spc="-25" normalizeH="0" baseline="0" noProof="0" dirty="0">
                <a:ln>
                  <a:noFill/>
                </a:ln>
                <a:solidFill>
                  <a:prstClr val="black"/>
                </a:solidFill>
                <a:effectLst/>
                <a:uLnTx/>
                <a:uFillTx/>
                <a:latin typeface="Calibri"/>
                <a:ea typeface="+mn-ea"/>
                <a:cs typeface="Calibri"/>
              </a:rPr>
              <a:t> </a:t>
            </a:r>
            <a:r>
              <a:rPr kumimoji="0" sz="2000" b="1" i="0" u="none" strike="noStrike" kern="1200" cap="none" spc="0" normalizeH="0" baseline="0" noProof="0" dirty="0">
                <a:ln>
                  <a:noFill/>
                </a:ln>
                <a:solidFill>
                  <a:prstClr val="black"/>
                </a:solidFill>
                <a:effectLst/>
                <a:uLnTx/>
                <a:uFillTx/>
                <a:latin typeface="Calibri"/>
                <a:ea typeface="+mn-ea"/>
                <a:cs typeface="Calibri"/>
              </a:rPr>
              <a:t>posée</a:t>
            </a:r>
            <a:endParaRPr kumimoji="0" sz="2000" b="0" i="0" u="none" strike="noStrike" kern="1200" cap="none" spc="0" normalizeH="0" baseline="0" noProof="0" dirty="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720"/>
              </a:spcBef>
              <a:spcAft>
                <a:spcPts val="0"/>
              </a:spcAft>
              <a:buClrTx/>
              <a:buSzTx/>
              <a:buFontTx/>
              <a:buAutoNum type="arabicPeriod"/>
              <a:tabLst>
                <a:tab pos="621665" algn="l"/>
                <a:tab pos="622300" algn="l"/>
              </a:tabLst>
              <a:defRPr/>
            </a:pPr>
            <a:r>
              <a:rPr kumimoji="0" sz="2000" b="0" i="0" u="none" strike="noStrike" kern="1200" cap="none" spc="0" normalizeH="0" baseline="0" noProof="0" dirty="0">
                <a:ln>
                  <a:noFill/>
                </a:ln>
                <a:solidFill>
                  <a:prstClr val="black"/>
                </a:solidFill>
                <a:effectLst/>
                <a:uLnTx/>
                <a:uFillTx/>
                <a:latin typeface="Calibri"/>
                <a:ea typeface="+mn-ea"/>
                <a:cs typeface="Calibri"/>
              </a:rPr>
              <a:t>Donner</a:t>
            </a:r>
            <a:r>
              <a:rPr kumimoji="0" sz="2000" b="0" i="0" u="none" strike="noStrike" kern="1200" cap="none" spc="-3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la</a:t>
            </a:r>
            <a:r>
              <a:rPr kumimoji="0" sz="2000" b="0" i="0" u="none" strike="noStrike" kern="1200" cap="none" spc="0" normalizeH="0" baseline="0" noProof="0" dirty="0">
                <a:ln>
                  <a:noFill/>
                </a:ln>
                <a:solidFill>
                  <a:prstClr val="black"/>
                </a:solidFill>
                <a:effectLst/>
                <a:uLnTx/>
                <a:uFillTx/>
                <a:latin typeface="Calibri"/>
                <a:ea typeface="+mn-ea"/>
                <a:cs typeface="Calibri"/>
              </a:rPr>
              <a:t> </a:t>
            </a:r>
            <a:r>
              <a:rPr kumimoji="0" sz="2000" b="1" i="0" u="none" strike="noStrike" kern="1200" cap="none" spc="-5" normalizeH="0" baseline="0" noProof="0" dirty="0">
                <a:ln>
                  <a:noFill/>
                </a:ln>
                <a:solidFill>
                  <a:prstClr val="black"/>
                </a:solidFill>
                <a:effectLst/>
                <a:uLnTx/>
                <a:uFillTx/>
                <a:latin typeface="Calibri"/>
                <a:ea typeface="+mn-ea"/>
                <a:cs typeface="Calibri"/>
              </a:rPr>
              <a:t>réponse</a:t>
            </a:r>
            <a:r>
              <a:rPr kumimoji="0" sz="2000" b="1" i="0" u="none" strike="noStrike" kern="1200" cap="none" spc="-10" normalizeH="0" baseline="0" noProof="0" dirty="0">
                <a:ln>
                  <a:noFill/>
                </a:ln>
                <a:solidFill>
                  <a:prstClr val="black"/>
                </a:solidFill>
                <a:effectLst/>
                <a:uLnTx/>
                <a:uFillTx/>
                <a:latin typeface="Calibri"/>
                <a:ea typeface="+mn-ea"/>
                <a:cs typeface="Calibri"/>
              </a:rPr>
              <a:t> </a:t>
            </a:r>
            <a:r>
              <a:rPr kumimoji="0" sz="2000" b="1" i="0" u="none" strike="noStrike" kern="1200" cap="none" spc="-5" normalizeH="0" baseline="0" noProof="0" dirty="0">
                <a:ln>
                  <a:noFill/>
                </a:ln>
                <a:solidFill>
                  <a:prstClr val="black"/>
                </a:solidFill>
                <a:effectLst/>
                <a:uLnTx/>
                <a:uFillTx/>
                <a:latin typeface="Calibri"/>
                <a:ea typeface="+mn-ea"/>
                <a:cs typeface="Calibri"/>
              </a:rPr>
              <a:t>en</a:t>
            </a:r>
            <a:r>
              <a:rPr kumimoji="0" sz="2000" b="1" i="0" u="none" strike="noStrike" kern="1200" cap="none" spc="5" normalizeH="0" baseline="0" noProof="0" dirty="0">
                <a:ln>
                  <a:noFill/>
                </a:ln>
                <a:solidFill>
                  <a:prstClr val="black"/>
                </a:solidFill>
                <a:effectLst/>
                <a:uLnTx/>
                <a:uFillTx/>
                <a:latin typeface="Calibri"/>
                <a:ea typeface="+mn-ea"/>
                <a:cs typeface="Calibri"/>
              </a:rPr>
              <a:t> </a:t>
            </a:r>
            <a:r>
              <a:rPr kumimoji="0" sz="2000" b="1" i="0" u="none" strike="noStrike" kern="1200" cap="none" spc="-5" normalizeH="0" baseline="0" noProof="0" dirty="0">
                <a:ln>
                  <a:noFill/>
                </a:ln>
                <a:solidFill>
                  <a:prstClr val="black"/>
                </a:solidFill>
                <a:effectLst/>
                <a:uLnTx/>
                <a:uFillTx/>
                <a:latin typeface="Calibri"/>
                <a:ea typeface="+mn-ea"/>
                <a:cs typeface="Calibri"/>
              </a:rPr>
              <a:t>fonction</a:t>
            </a:r>
            <a:r>
              <a:rPr kumimoji="0" sz="2000" b="1" i="0" u="none" strike="noStrike" kern="1200" cap="none" spc="-35" normalizeH="0" baseline="0" noProof="0" dirty="0">
                <a:ln>
                  <a:noFill/>
                </a:ln>
                <a:solidFill>
                  <a:prstClr val="black"/>
                </a:solidFill>
                <a:effectLst/>
                <a:uLnTx/>
                <a:uFillTx/>
                <a:latin typeface="Calibri"/>
                <a:ea typeface="+mn-ea"/>
                <a:cs typeface="Calibri"/>
              </a:rPr>
              <a:t> </a:t>
            </a:r>
            <a:r>
              <a:rPr kumimoji="0" sz="2000" b="1" i="0" u="none" strike="noStrike" kern="1200" cap="none" spc="-10" normalizeH="0" baseline="0" noProof="0" dirty="0">
                <a:ln>
                  <a:noFill/>
                </a:ln>
                <a:solidFill>
                  <a:prstClr val="black"/>
                </a:solidFill>
                <a:effectLst/>
                <a:uLnTx/>
                <a:uFillTx/>
                <a:latin typeface="Calibri"/>
                <a:ea typeface="+mn-ea"/>
                <a:cs typeface="Calibri"/>
              </a:rPr>
              <a:t>d’un</a:t>
            </a:r>
            <a:r>
              <a:rPr kumimoji="0" sz="2000" b="1" i="0" u="none" strike="noStrike" kern="1200" cap="none" spc="-15" normalizeH="0" baseline="0" noProof="0" dirty="0">
                <a:ln>
                  <a:noFill/>
                </a:ln>
                <a:solidFill>
                  <a:prstClr val="black"/>
                </a:solidFill>
                <a:effectLst/>
                <a:uLnTx/>
                <a:uFillTx/>
                <a:latin typeface="Calibri"/>
                <a:ea typeface="+mn-ea"/>
                <a:cs typeface="Calibri"/>
              </a:rPr>
              <a:t> référentiel</a:t>
            </a:r>
            <a:endParaRPr kumimoji="0" sz="2000" b="0" i="0" u="none" strike="noStrike" kern="1200" cap="none" spc="0" normalizeH="0" baseline="0" noProof="0" dirty="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720"/>
              </a:spcBef>
              <a:spcAft>
                <a:spcPts val="0"/>
              </a:spcAft>
              <a:buClrTx/>
              <a:buSzTx/>
              <a:buFontTx/>
              <a:buAutoNum type="arabicPeriod"/>
              <a:tabLst>
                <a:tab pos="621665" algn="l"/>
                <a:tab pos="622300" algn="l"/>
              </a:tabLst>
              <a:defRPr/>
            </a:pPr>
            <a:r>
              <a:rPr kumimoji="0" sz="2000" b="0" i="0" u="none" strike="noStrike" kern="1200" cap="none" spc="-10" normalizeH="0" baseline="0" noProof="0" dirty="0">
                <a:ln>
                  <a:noFill/>
                </a:ln>
                <a:solidFill>
                  <a:prstClr val="black"/>
                </a:solidFill>
                <a:effectLst/>
                <a:uLnTx/>
                <a:uFillTx/>
                <a:latin typeface="Calibri"/>
                <a:ea typeface="+mn-ea"/>
                <a:cs typeface="Calibri"/>
              </a:rPr>
              <a:t>E</a:t>
            </a:r>
            <a:r>
              <a:rPr kumimoji="0" sz="2000" b="1" i="0" u="none" strike="noStrike" kern="1200" cap="none" spc="-10" normalizeH="0" baseline="0" noProof="0" dirty="0">
                <a:ln>
                  <a:noFill/>
                </a:ln>
                <a:solidFill>
                  <a:prstClr val="black"/>
                </a:solidFill>
                <a:effectLst/>
                <a:uLnTx/>
                <a:uFillTx/>
                <a:latin typeface="Calibri"/>
                <a:ea typeface="+mn-ea"/>
                <a:cs typeface="Calibri"/>
              </a:rPr>
              <a:t>nregistrer </a:t>
            </a:r>
            <a:r>
              <a:rPr kumimoji="0" sz="2000" b="1" i="0" u="none" strike="noStrike" kern="1200" cap="none" spc="-5" normalizeH="0" baseline="0" noProof="0" dirty="0">
                <a:ln>
                  <a:noFill/>
                </a:ln>
                <a:solidFill>
                  <a:prstClr val="black"/>
                </a:solidFill>
                <a:effectLst/>
                <a:uLnTx/>
                <a:uFillTx/>
                <a:latin typeface="Calibri"/>
                <a:ea typeface="+mn-ea"/>
                <a:cs typeface="Calibri"/>
              </a:rPr>
              <a:t>la</a:t>
            </a:r>
            <a:r>
              <a:rPr kumimoji="0" sz="2000" b="1" i="0" u="none" strike="noStrike" kern="1200" cap="none" spc="0" normalizeH="0" baseline="0" noProof="0" dirty="0">
                <a:ln>
                  <a:noFill/>
                </a:ln>
                <a:solidFill>
                  <a:prstClr val="black"/>
                </a:solidFill>
                <a:effectLst/>
                <a:uLnTx/>
                <a:uFillTx/>
                <a:latin typeface="Calibri"/>
                <a:ea typeface="+mn-ea"/>
                <a:cs typeface="Calibri"/>
              </a:rPr>
              <a:t> </a:t>
            </a:r>
            <a:r>
              <a:rPr kumimoji="0" sz="2000" b="1" i="0" u="none" strike="noStrike" kern="1200" cap="none" spc="-5" normalizeH="0" baseline="0" noProof="0" dirty="0">
                <a:ln>
                  <a:noFill/>
                </a:ln>
                <a:solidFill>
                  <a:prstClr val="black"/>
                </a:solidFill>
                <a:effectLst/>
                <a:uLnTx/>
                <a:uFillTx/>
                <a:latin typeface="Calibri"/>
                <a:ea typeface="+mn-ea"/>
                <a:cs typeface="Calibri"/>
              </a:rPr>
              <a:t>réponse </a:t>
            </a:r>
            <a:r>
              <a:rPr kumimoji="0" sz="2000" b="0" i="0" u="none" strike="noStrike" kern="1200" cap="none" spc="-10" normalizeH="0" baseline="0" noProof="0" dirty="0">
                <a:ln>
                  <a:noFill/>
                </a:ln>
                <a:solidFill>
                  <a:prstClr val="black"/>
                </a:solidFill>
                <a:effectLst/>
                <a:uLnTx/>
                <a:uFillTx/>
                <a:latin typeface="Calibri"/>
                <a:ea typeface="+mn-ea"/>
                <a:cs typeface="Calibri"/>
              </a:rPr>
              <a:t>(formalisation)</a:t>
            </a:r>
            <a:endParaRPr kumimoji="0" sz="2000" b="0" i="0" u="none" strike="noStrike" kern="1200" cap="none" spc="0" normalizeH="0" baseline="0" noProof="0" dirty="0">
              <a:ln>
                <a:noFill/>
              </a:ln>
              <a:solidFill>
                <a:prstClr val="black"/>
              </a:solidFill>
              <a:effectLst/>
              <a:uLnTx/>
              <a:uFillTx/>
              <a:latin typeface="Calibri"/>
              <a:ea typeface="+mn-ea"/>
              <a:cs typeface="Calibri"/>
            </a:endParaRPr>
          </a:p>
          <a:p>
            <a:pPr marL="621665" marR="5080" lvl="0" indent="-609600">
              <a:lnSpc>
                <a:spcPts val="2160"/>
              </a:lnSpc>
              <a:spcBef>
                <a:spcPts val="990"/>
              </a:spcBef>
              <a:buFontTx/>
              <a:buAutoNum type="arabicPeriod"/>
              <a:tabLst>
                <a:tab pos="621665" algn="l"/>
                <a:tab pos="622300" algn="l"/>
              </a:tabLst>
            </a:pPr>
            <a:r>
              <a:rPr kumimoji="0" sz="2000" b="0" i="0" u="none" strike="noStrike" kern="1200" cap="none" spc="-5" normalizeH="0" baseline="0" noProof="0" dirty="0">
                <a:ln>
                  <a:noFill/>
                </a:ln>
                <a:solidFill>
                  <a:prstClr val="black"/>
                </a:solidFill>
                <a:effectLst/>
                <a:uLnTx/>
                <a:uFillTx/>
                <a:latin typeface="Calibri"/>
                <a:ea typeface="+mn-ea"/>
                <a:cs typeface="Calibri"/>
              </a:rPr>
              <a:t>Définir</a:t>
            </a:r>
            <a:r>
              <a:rPr kumimoji="0" sz="2000" b="0" i="0" u="none" strike="noStrike" kern="1200" cap="none" spc="-1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la</a:t>
            </a:r>
            <a:r>
              <a:rPr kumimoji="0" sz="2000" b="0" i="0" u="none" strike="noStrike" kern="1200" cap="none" spc="20" normalizeH="0" baseline="0" noProof="0" dirty="0">
                <a:ln>
                  <a:noFill/>
                </a:ln>
                <a:solidFill>
                  <a:prstClr val="black"/>
                </a:solidFill>
                <a:effectLst/>
                <a:uLnTx/>
                <a:uFillTx/>
                <a:latin typeface="Calibri"/>
                <a:ea typeface="+mn-ea"/>
                <a:cs typeface="Calibri"/>
              </a:rPr>
              <a:t> </a:t>
            </a:r>
            <a:r>
              <a:rPr kumimoji="0" sz="2000" b="1" i="0" u="none" strike="noStrike" kern="1200" cap="none" spc="-15" normalizeH="0" baseline="0" noProof="0" dirty="0">
                <a:ln>
                  <a:noFill/>
                </a:ln>
                <a:solidFill>
                  <a:prstClr val="black"/>
                </a:solidFill>
                <a:effectLst/>
                <a:uLnTx/>
                <a:uFillTx/>
                <a:latin typeface="Calibri"/>
                <a:ea typeface="+mn-ea"/>
                <a:cs typeface="Calibri"/>
              </a:rPr>
              <a:t>stratégie</a:t>
            </a:r>
            <a:r>
              <a:rPr kumimoji="0" sz="2000" b="1" i="0" u="none" strike="noStrike" kern="1200" cap="none" spc="0" normalizeH="0" baseline="0" noProof="0" dirty="0">
                <a:ln>
                  <a:noFill/>
                </a:ln>
                <a:solidFill>
                  <a:prstClr val="black"/>
                </a:solidFill>
                <a:effectLst/>
                <a:uLnTx/>
                <a:uFillTx/>
                <a:latin typeface="Calibri"/>
                <a:ea typeface="+mn-ea"/>
                <a:cs typeface="Calibri"/>
              </a:rPr>
              <a:t> de</a:t>
            </a:r>
            <a:r>
              <a:rPr kumimoji="0" sz="2000" b="1" i="0" u="none" strike="noStrike" kern="1200" cap="none" spc="-5" normalizeH="0" baseline="0" noProof="0" dirty="0">
                <a:ln>
                  <a:noFill/>
                </a:ln>
                <a:solidFill>
                  <a:prstClr val="black"/>
                </a:solidFill>
                <a:effectLst/>
                <a:uLnTx/>
                <a:uFillTx/>
                <a:latin typeface="Calibri"/>
                <a:ea typeface="+mn-ea"/>
                <a:cs typeface="Calibri"/>
              </a:rPr>
              <a:t> prise</a:t>
            </a:r>
            <a:r>
              <a:rPr kumimoji="0" sz="2000" b="1" i="0" u="none" strike="noStrike" kern="1200" cap="none" spc="-10" normalizeH="0" baseline="0" noProof="0" dirty="0">
                <a:ln>
                  <a:noFill/>
                </a:ln>
                <a:solidFill>
                  <a:prstClr val="black"/>
                </a:solidFill>
                <a:effectLst/>
                <a:uLnTx/>
                <a:uFillTx/>
                <a:latin typeface="Calibri"/>
                <a:ea typeface="+mn-ea"/>
                <a:cs typeface="Calibri"/>
              </a:rPr>
              <a:t> </a:t>
            </a:r>
            <a:r>
              <a:rPr kumimoji="0" sz="2000" b="1" i="0" u="none" strike="noStrike" kern="1200" cap="none" spc="-5" normalizeH="0" baseline="0" noProof="0" dirty="0">
                <a:ln>
                  <a:noFill/>
                </a:ln>
                <a:solidFill>
                  <a:prstClr val="black"/>
                </a:solidFill>
                <a:effectLst/>
                <a:uLnTx/>
                <a:uFillTx/>
                <a:latin typeface="Calibri"/>
                <a:ea typeface="+mn-ea"/>
                <a:cs typeface="Calibri"/>
              </a:rPr>
              <a:t>en</a:t>
            </a:r>
            <a:r>
              <a:rPr kumimoji="0" sz="2000" b="1" i="0" u="none" strike="noStrike" kern="1200" cap="none" spc="5" normalizeH="0" baseline="0" noProof="0" dirty="0">
                <a:ln>
                  <a:noFill/>
                </a:ln>
                <a:solidFill>
                  <a:prstClr val="black"/>
                </a:solidFill>
                <a:effectLst/>
                <a:uLnTx/>
                <a:uFillTx/>
                <a:latin typeface="Calibri"/>
                <a:ea typeface="+mn-ea"/>
                <a:cs typeface="Calibri"/>
              </a:rPr>
              <a:t> </a:t>
            </a:r>
            <a:r>
              <a:rPr kumimoji="0" sz="2000" b="1" i="0" u="none" strike="noStrike" kern="1200" cap="none" spc="-10" normalizeH="0" baseline="0" noProof="0" dirty="0">
                <a:ln>
                  <a:noFill/>
                </a:ln>
                <a:solidFill>
                  <a:prstClr val="black"/>
                </a:solidFill>
                <a:effectLst/>
                <a:uLnTx/>
                <a:uFillTx/>
                <a:latin typeface="Calibri"/>
                <a:ea typeface="+mn-ea"/>
                <a:cs typeface="Calibri"/>
              </a:rPr>
              <a:t>charge</a:t>
            </a:r>
            <a:r>
              <a:rPr kumimoji="0" sz="2000" b="1" i="0" u="none" strike="noStrike" kern="1200" cap="none" spc="0" normalizeH="0" baseline="0" noProof="0" dirty="0">
                <a:ln>
                  <a:noFill/>
                </a:ln>
                <a:solidFill>
                  <a:prstClr val="black"/>
                </a:solidFill>
                <a:effectLst/>
                <a:uLnTx/>
                <a:uFillTx/>
                <a:latin typeface="Calibri"/>
                <a:ea typeface="+mn-ea"/>
                <a:cs typeface="Calibri"/>
              </a:rPr>
              <a:t> </a:t>
            </a:r>
            <a:r>
              <a:rPr kumimoji="0" sz="2000" b="1" i="0" u="none" strike="noStrike" kern="1200" cap="none" spc="-10" normalizeH="0" baseline="0" noProof="0" dirty="0">
                <a:ln>
                  <a:noFill/>
                </a:ln>
                <a:solidFill>
                  <a:prstClr val="black"/>
                </a:solidFill>
                <a:effectLst/>
                <a:uLnTx/>
                <a:uFillTx/>
                <a:latin typeface="Calibri"/>
                <a:ea typeface="+mn-ea"/>
                <a:cs typeface="Calibri"/>
              </a:rPr>
              <a:t>(programme</a:t>
            </a:r>
            <a:r>
              <a:rPr kumimoji="0" sz="2000" b="1" i="0" u="none" strike="noStrike" kern="1200" cap="none" spc="-5" normalizeH="0" baseline="0" noProof="0" dirty="0">
                <a:ln>
                  <a:noFill/>
                </a:ln>
                <a:solidFill>
                  <a:prstClr val="black"/>
                </a:solidFill>
                <a:effectLst/>
                <a:uLnTx/>
                <a:uFillTx/>
                <a:latin typeface="Calibri"/>
                <a:ea typeface="+mn-ea"/>
                <a:cs typeface="Calibri"/>
              </a:rPr>
              <a:t> personnalisé</a:t>
            </a:r>
            <a:r>
              <a:rPr kumimoji="0" sz="2000" b="1" i="0" u="none" strike="noStrike" kern="1200" cap="none" spc="-25" normalizeH="0" baseline="0" noProof="0" dirty="0">
                <a:ln>
                  <a:noFill/>
                </a:ln>
                <a:solidFill>
                  <a:prstClr val="black"/>
                </a:solidFill>
                <a:effectLst/>
                <a:uLnTx/>
                <a:uFillTx/>
                <a:latin typeface="Calibri"/>
                <a:ea typeface="+mn-ea"/>
                <a:cs typeface="Calibri"/>
              </a:rPr>
              <a:t> </a:t>
            </a:r>
            <a:r>
              <a:rPr kumimoji="0" sz="2000" b="1" i="0" u="none" strike="noStrike" kern="1200" cap="none" spc="0" normalizeH="0" baseline="0" noProof="0" dirty="0">
                <a:ln>
                  <a:noFill/>
                </a:ln>
                <a:solidFill>
                  <a:prstClr val="black"/>
                </a:solidFill>
                <a:effectLst/>
                <a:uLnTx/>
                <a:uFillTx/>
                <a:latin typeface="Calibri"/>
                <a:ea typeface="+mn-ea"/>
                <a:cs typeface="Calibri"/>
              </a:rPr>
              <a:t>de </a:t>
            </a:r>
            <a:r>
              <a:rPr kumimoji="0" sz="2000" b="1" i="0" u="none" strike="noStrike" kern="1200" cap="none" spc="-440" normalizeH="0" baseline="0" noProof="0" dirty="0">
                <a:ln>
                  <a:noFill/>
                </a:ln>
                <a:solidFill>
                  <a:prstClr val="black"/>
                </a:solidFill>
                <a:effectLst/>
                <a:uLnTx/>
                <a:uFillTx/>
                <a:latin typeface="Calibri"/>
                <a:ea typeface="+mn-ea"/>
                <a:cs typeface="Calibri"/>
              </a:rPr>
              <a:t> </a:t>
            </a:r>
            <a:r>
              <a:rPr kumimoji="0" sz="2000" b="1" i="0" u="none" strike="noStrike" kern="1200" cap="none" spc="0" normalizeH="0" baseline="0" noProof="0" dirty="0" err="1">
                <a:ln>
                  <a:noFill/>
                </a:ln>
                <a:solidFill>
                  <a:prstClr val="black"/>
                </a:solidFill>
                <a:effectLst/>
                <a:uLnTx/>
                <a:uFillTx/>
                <a:latin typeface="Calibri"/>
                <a:ea typeface="+mn-ea"/>
                <a:cs typeface="Calibri"/>
              </a:rPr>
              <a:t>soins</a:t>
            </a:r>
            <a:r>
              <a:rPr kumimoji="0" sz="2000" b="1" i="0" u="none" strike="noStrike" kern="1200" cap="none" spc="-40" normalizeH="0" baseline="0" noProof="0" dirty="0">
                <a:ln>
                  <a:noFill/>
                </a:ln>
                <a:solidFill>
                  <a:prstClr val="black"/>
                </a:solidFill>
                <a:effectLst/>
                <a:uLnTx/>
                <a:uFillTx/>
                <a:latin typeface="Calibri"/>
                <a:ea typeface="+mn-ea"/>
                <a:cs typeface="Calibri"/>
              </a:rPr>
              <a:t> </a:t>
            </a:r>
            <a:r>
              <a:rPr kumimoji="0" sz="2000" b="1" i="0" u="none" strike="noStrike" kern="1200" cap="none" spc="0" normalizeH="0" baseline="0" noProof="0" dirty="0">
                <a:ln>
                  <a:noFill/>
                </a:ln>
                <a:solidFill>
                  <a:prstClr val="black"/>
                </a:solidFill>
                <a:effectLst/>
                <a:uLnTx/>
                <a:uFillTx/>
                <a:latin typeface="Calibri"/>
                <a:ea typeface="+mn-ea"/>
                <a:cs typeface="Calibri"/>
              </a:rPr>
              <a:t>PPS</a:t>
            </a:r>
            <a:r>
              <a:rPr kumimoji="0" lang="fr-FR" sz="2000" b="1" i="0" u="none" strike="noStrike" kern="1200" cap="none" spc="0" normalizeH="0" baseline="0" noProof="0" dirty="0">
                <a:ln>
                  <a:noFill/>
                </a:ln>
                <a:solidFill>
                  <a:prstClr val="black"/>
                </a:solidFill>
                <a:effectLst/>
                <a:uLnTx/>
                <a:uFillTx/>
                <a:latin typeface="Calibri"/>
                <a:ea typeface="+mn-ea"/>
                <a:cs typeface="Calibri"/>
              </a:rPr>
              <a:t>, programme personnalisé </a:t>
            </a:r>
            <a:r>
              <a:rPr lang="fr-FR" sz="2000" b="1" dirty="0">
                <a:solidFill>
                  <a:prstClr val="black"/>
                </a:solidFill>
                <a:cs typeface="Calibri"/>
              </a:rPr>
              <a:t>de l’après-cancer PPAC</a:t>
            </a:r>
            <a:r>
              <a:rPr kumimoji="0" sz="2000" b="1" i="0" u="none" strike="noStrike" kern="1200" cap="none" spc="0" normalizeH="0" baseline="0" noProof="0" dirty="0">
                <a:ln>
                  <a:noFill/>
                </a:ln>
                <a:solidFill>
                  <a:prstClr val="black"/>
                </a:solidFill>
                <a:effectLst/>
                <a:uLnTx/>
                <a:uFillTx/>
                <a:latin typeface="Calibri"/>
                <a:ea typeface="+mn-ea"/>
                <a:cs typeface="Calibri"/>
              </a:rPr>
              <a:t>)</a:t>
            </a:r>
            <a:endParaRPr kumimoji="0" sz="2000" b="0" i="0" u="none" strike="noStrike" kern="1200" cap="none" spc="0" normalizeH="0" baseline="0" noProof="0" dirty="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690"/>
              </a:spcBef>
              <a:spcAft>
                <a:spcPts val="0"/>
              </a:spcAft>
              <a:buClrTx/>
              <a:buSzTx/>
              <a:buFontTx/>
              <a:buAutoNum type="arabicPeriod"/>
              <a:tabLst>
                <a:tab pos="621665" algn="l"/>
                <a:tab pos="622300" algn="l"/>
              </a:tabLst>
              <a:defRPr/>
            </a:pPr>
            <a:r>
              <a:rPr kumimoji="0" sz="2000" b="0" i="0" u="none" strike="noStrike" kern="1200" cap="none" spc="-5" normalizeH="0" baseline="0" noProof="0" dirty="0">
                <a:ln>
                  <a:noFill/>
                </a:ln>
                <a:solidFill>
                  <a:prstClr val="black"/>
                </a:solidFill>
                <a:effectLst/>
                <a:uLnTx/>
                <a:uFillTx/>
                <a:latin typeface="Calibri"/>
                <a:ea typeface="+mn-ea"/>
                <a:cs typeface="Calibri"/>
              </a:rPr>
              <a:t>I</a:t>
            </a:r>
            <a:r>
              <a:rPr kumimoji="0" sz="2000" b="1" i="0" u="none" strike="noStrike" kern="1200" cap="none" spc="-5" normalizeH="0" baseline="0" noProof="0" dirty="0">
                <a:ln>
                  <a:noFill/>
                </a:ln>
                <a:solidFill>
                  <a:prstClr val="black"/>
                </a:solidFill>
                <a:effectLst/>
                <a:uLnTx/>
                <a:uFillTx/>
                <a:latin typeface="Calibri"/>
                <a:ea typeface="+mn-ea"/>
                <a:cs typeface="Calibri"/>
              </a:rPr>
              <a:t>nformer</a:t>
            </a:r>
            <a:r>
              <a:rPr kumimoji="0" sz="2000" b="1" i="0" u="none" strike="noStrike" kern="1200" cap="none" spc="-1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le</a:t>
            </a:r>
            <a:r>
              <a:rPr kumimoji="0" sz="2000" b="0" i="0" u="none" strike="noStrike" kern="1200" cap="none" spc="0"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patient</a:t>
            </a:r>
            <a:r>
              <a:rPr kumimoji="0" sz="2000" b="0" i="0" u="none" strike="noStrike" kern="1200" cap="none" spc="15"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et</a:t>
            </a:r>
            <a:r>
              <a:rPr kumimoji="0" sz="2000" b="0" i="0" u="none" strike="noStrike" kern="1200" cap="none" spc="-5" normalizeH="0" baseline="0" noProof="0" dirty="0">
                <a:ln>
                  <a:noFill/>
                </a:ln>
                <a:solidFill>
                  <a:prstClr val="black"/>
                </a:solidFill>
                <a:effectLst/>
                <a:uLnTx/>
                <a:uFillTx/>
                <a:latin typeface="Calibri"/>
                <a:ea typeface="+mn-ea"/>
                <a:cs typeface="Calibri"/>
              </a:rPr>
              <a:t> les</a:t>
            </a:r>
            <a:r>
              <a:rPr kumimoji="0" sz="2000" b="0" i="0" u="none" strike="noStrike" kern="1200" cap="none" spc="1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médecins</a:t>
            </a:r>
            <a:r>
              <a:rPr kumimoji="0" sz="2000" b="0" i="0" u="none" strike="noStrike" kern="1200" cap="none" spc="1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correspondants</a:t>
            </a:r>
            <a:endParaRPr kumimoji="0" sz="2000" b="0" i="0" u="none" strike="noStrike" kern="1200" cap="none" spc="0" normalizeH="0" baseline="0" noProof="0" dirty="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720"/>
              </a:spcBef>
              <a:spcAft>
                <a:spcPts val="0"/>
              </a:spcAft>
              <a:buClrTx/>
              <a:buSzTx/>
              <a:buFontTx/>
              <a:buAutoNum type="arabicPeriod"/>
              <a:tabLst>
                <a:tab pos="621665" algn="l"/>
                <a:tab pos="622300" algn="l"/>
              </a:tabLst>
              <a:defRPr/>
            </a:pPr>
            <a:r>
              <a:rPr kumimoji="0" sz="2000" b="0" i="0" u="none" strike="noStrike" kern="1200" cap="none" spc="-5" normalizeH="0" baseline="0" noProof="0" dirty="0">
                <a:ln>
                  <a:noFill/>
                </a:ln>
                <a:solidFill>
                  <a:prstClr val="black"/>
                </a:solidFill>
                <a:effectLst/>
                <a:uLnTx/>
                <a:uFillTx/>
                <a:latin typeface="Calibri"/>
                <a:ea typeface="+mn-ea"/>
                <a:cs typeface="Calibri"/>
              </a:rPr>
              <a:t>E</a:t>
            </a:r>
            <a:r>
              <a:rPr kumimoji="0" sz="2000" b="1" i="0" u="none" strike="noStrike" kern="1200" cap="none" spc="-5" normalizeH="0" baseline="0" noProof="0" dirty="0">
                <a:ln>
                  <a:noFill/>
                </a:ln>
                <a:solidFill>
                  <a:prstClr val="black"/>
                </a:solidFill>
                <a:effectLst/>
                <a:uLnTx/>
                <a:uFillTx/>
                <a:latin typeface="Calibri"/>
                <a:ea typeface="+mn-ea"/>
                <a:cs typeface="Calibri"/>
              </a:rPr>
              <a:t>valuer</a:t>
            </a:r>
            <a:r>
              <a:rPr kumimoji="0" sz="2000" b="1" i="0" u="none" strike="noStrike" kern="1200" cap="none" spc="-4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la</a:t>
            </a:r>
            <a:r>
              <a:rPr kumimoji="0" sz="2000" b="0" i="0" u="none" strike="noStrike" kern="1200" cap="none" spc="-2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RCP</a:t>
            </a:r>
            <a:endParaRPr kumimoji="0" sz="2000" b="0" i="0" u="none" strike="noStrike" kern="1200" cap="none" spc="0" normalizeH="0" baseline="0" noProof="0" dirty="0">
              <a:ln>
                <a:noFill/>
              </a:ln>
              <a:solidFill>
                <a:prstClr val="black"/>
              </a:solidFill>
              <a:effectLst/>
              <a:uLnTx/>
              <a:uFillTx/>
              <a:latin typeface="Calibri"/>
              <a:ea typeface="+mn-ea"/>
              <a:cs typeface="Calibri"/>
            </a:endParaRPr>
          </a:p>
        </p:txBody>
      </p:sp>
      <p:pic>
        <p:nvPicPr>
          <p:cNvPr id="4" name="object 4"/>
          <p:cNvPicPr/>
          <p:nvPr/>
        </p:nvPicPr>
        <p:blipFill>
          <a:blip r:embed="rId2" cstate="print"/>
          <a:stretch>
            <a:fillRect/>
          </a:stretch>
        </p:blipFill>
        <p:spPr>
          <a:xfrm>
            <a:off x="8243316" y="152400"/>
            <a:ext cx="565403" cy="569975"/>
          </a:xfrm>
          <a:prstGeom prst="rect">
            <a:avLst/>
          </a:prstGeom>
        </p:spPr>
      </p:pic>
    </p:spTree>
    <p:extLst>
      <p:ext uri="{BB962C8B-B14F-4D97-AF65-F5344CB8AC3E}">
        <p14:creationId xmlns:p14="http://schemas.microsoft.com/office/powerpoint/2010/main" val="25403594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81105" y="117538"/>
            <a:ext cx="5761355" cy="636270"/>
          </a:xfrm>
          <a:prstGeom prst="rect">
            <a:avLst/>
          </a:prstGeom>
        </p:spPr>
        <p:txBody>
          <a:bodyPr vert="horz" wrap="square" lIns="0" tIns="12700" rIns="0" bIns="0" rtlCol="0">
            <a:spAutoFit/>
          </a:bodyPr>
          <a:lstStyle/>
          <a:p>
            <a:pPr marL="1697989" marR="5080" indent="-1685925">
              <a:lnSpc>
                <a:spcPct val="100000"/>
              </a:lnSpc>
              <a:spcBef>
                <a:spcPts val="100"/>
              </a:spcBef>
            </a:pPr>
            <a:r>
              <a:rPr sz="2000" dirty="0"/>
              <a:t>La </a:t>
            </a:r>
            <a:r>
              <a:rPr sz="2000" spc="-5" dirty="0"/>
              <a:t>Réunion de Concertation Pluridisciplinaire </a:t>
            </a:r>
            <a:r>
              <a:rPr sz="2000" spc="-575" dirty="0"/>
              <a:t> </a:t>
            </a:r>
            <a:r>
              <a:rPr sz="2000" dirty="0"/>
              <a:t>(RCP)</a:t>
            </a:r>
            <a:r>
              <a:rPr sz="2000" spc="-5" dirty="0"/>
              <a:t> en</a:t>
            </a:r>
            <a:r>
              <a:rPr sz="2000" spc="-15" dirty="0"/>
              <a:t> </a:t>
            </a:r>
            <a:r>
              <a:rPr sz="2000" spc="-5" dirty="0"/>
              <a:t>pratique</a:t>
            </a:r>
            <a:endParaRPr sz="2000"/>
          </a:p>
        </p:txBody>
      </p:sp>
      <p:pic>
        <p:nvPicPr>
          <p:cNvPr id="3" name="object 3"/>
          <p:cNvPicPr/>
          <p:nvPr/>
        </p:nvPicPr>
        <p:blipFill>
          <a:blip r:embed="rId2" cstate="print"/>
          <a:stretch>
            <a:fillRect/>
          </a:stretch>
        </p:blipFill>
        <p:spPr>
          <a:xfrm>
            <a:off x="8243316" y="152400"/>
            <a:ext cx="565403" cy="569975"/>
          </a:xfrm>
          <a:prstGeom prst="rect">
            <a:avLst/>
          </a:prstGeom>
        </p:spPr>
      </p:pic>
      <p:sp>
        <p:nvSpPr>
          <p:cNvPr id="4" name="object 4"/>
          <p:cNvSpPr txBox="1"/>
          <p:nvPr/>
        </p:nvSpPr>
        <p:spPr>
          <a:xfrm>
            <a:off x="3259835" y="972311"/>
            <a:ext cx="2662555" cy="276225"/>
          </a:xfrm>
          <a:prstGeom prst="rect">
            <a:avLst/>
          </a:prstGeom>
          <a:solidFill>
            <a:srgbClr val="C6D9F1"/>
          </a:solidFill>
        </p:spPr>
        <p:txBody>
          <a:bodyPr vert="horz" wrap="square" lIns="0" tIns="40005" rIns="0" bIns="0" rtlCol="0">
            <a:spAutoFit/>
          </a:bodyPr>
          <a:lstStyle/>
          <a:p>
            <a:pPr marL="90170" marR="0" lvl="0" indent="0" algn="l" defTabSz="914400" rtl="0" eaLnBrk="1" fontAlgn="auto" latinLnBrk="0" hangingPunct="1">
              <a:lnSpc>
                <a:spcPct val="100000"/>
              </a:lnSpc>
              <a:spcBef>
                <a:spcPts val="315"/>
              </a:spcBef>
              <a:spcAft>
                <a:spcPts val="0"/>
              </a:spcAft>
              <a:buClrTx/>
              <a:buSzTx/>
              <a:buFontTx/>
              <a:buNone/>
              <a:tabLst/>
              <a:defRPr/>
            </a:pPr>
            <a:r>
              <a:rPr kumimoji="0" sz="1200" b="1" i="0" u="none" strike="noStrike" kern="1200" cap="none" spc="-25" normalizeH="0" baseline="0" noProof="0" dirty="0">
                <a:ln>
                  <a:noFill/>
                </a:ln>
                <a:solidFill>
                  <a:prstClr val="black"/>
                </a:solidFill>
                <a:effectLst/>
                <a:uLnTx/>
                <a:uFillTx/>
                <a:latin typeface="Arial"/>
                <a:ea typeface="+mn-ea"/>
                <a:cs typeface="Arial"/>
              </a:rPr>
              <a:t>Tous</a:t>
            </a:r>
            <a:r>
              <a:rPr kumimoji="0" sz="1200" b="1" i="0" u="none" strike="noStrike" kern="1200" cap="none" spc="-5" normalizeH="0" baseline="0" noProof="0" dirty="0">
                <a:ln>
                  <a:noFill/>
                </a:ln>
                <a:solidFill>
                  <a:prstClr val="black"/>
                </a:solidFill>
                <a:effectLst/>
                <a:uLnTx/>
                <a:uFillTx/>
                <a:latin typeface="Arial"/>
                <a:ea typeface="+mn-ea"/>
                <a:cs typeface="Arial"/>
              </a:rPr>
              <a:t> les</a:t>
            </a:r>
            <a:r>
              <a:rPr kumimoji="0" sz="1200" b="1" i="0" u="none" strike="noStrike" kern="1200" cap="none" spc="-10" normalizeH="0" baseline="0" noProof="0" dirty="0">
                <a:ln>
                  <a:noFill/>
                </a:ln>
                <a:solidFill>
                  <a:prstClr val="black"/>
                </a:solidFill>
                <a:effectLst/>
                <a:uLnTx/>
                <a:uFillTx/>
                <a:latin typeface="Arial"/>
                <a:ea typeface="+mn-ea"/>
                <a:cs typeface="Arial"/>
              </a:rPr>
              <a:t> </a:t>
            </a:r>
            <a:r>
              <a:rPr kumimoji="0" sz="1200" b="1" i="0" u="none" strike="noStrike" kern="1200" cap="none" spc="-5" normalizeH="0" baseline="0" noProof="0" dirty="0">
                <a:ln>
                  <a:noFill/>
                </a:ln>
                <a:solidFill>
                  <a:prstClr val="black"/>
                </a:solidFill>
                <a:effectLst/>
                <a:uLnTx/>
                <a:uFillTx/>
                <a:latin typeface="Arial"/>
                <a:ea typeface="+mn-ea"/>
                <a:cs typeface="Arial"/>
              </a:rPr>
              <a:t>nouveaux</a:t>
            </a:r>
            <a:r>
              <a:rPr kumimoji="0" sz="1200" b="1" i="0" u="none" strike="noStrike" kern="1200" cap="none" spc="5" normalizeH="0" baseline="0" noProof="0" dirty="0">
                <a:ln>
                  <a:noFill/>
                </a:ln>
                <a:solidFill>
                  <a:prstClr val="black"/>
                </a:solidFill>
                <a:effectLst/>
                <a:uLnTx/>
                <a:uFillTx/>
                <a:latin typeface="Arial"/>
                <a:ea typeface="+mn-ea"/>
                <a:cs typeface="Arial"/>
              </a:rPr>
              <a:t> </a:t>
            </a:r>
            <a:r>
              <a:rPr kumimoji="0" sz="1200" b="1" i="0" u="none" strike="noStrike" kern="1200" cap="none" spc="-5" normalizeH="0" baseline="0" noProof="0" dirty="0">
                <a:ln>
                  <a:noFill/>
                </a:ln>
                <a:solidFill>
                  <a:prstClr val="black"/>
                </a:solidFill>
                <a:effectLst/>
                <a:uLnTx/>
                <a:uFillTx/>
                <a:latin typeface="Arial"/>
                <a:ea typeface="+mn-ea"/>
                <a:cs typeface="Arial"/>
              </a:rPr>
              <a:t>cas</a:t>
            </a:r>
            <a:r>
              <a:rPr kumimoji="0" sz="1200" b="1" i="0" u="none" strike="noStrike" kern="1200" cap="none" spc="-25" normalizeH="0" baseline="0" noProof="0" dirty="0">
                <a:ln>
                  <a:noFill/>
                </a:ln>
                <a:solidFill>
                  <a:prstClr val="black"/>
                </a:solidFill>
                <a:effectLst/>
                <a:uLnTx/>
                <a:uFillTx/>
                <a:latin typeface="Arial"/>
                <a:ea typeface="+mn-ea"/>
                <a:cs typeface="Arial"/>
              </a:rPr>
              <a:t> </a:t>
            </a:r>
            <a:r>
              <a:rPr kumimoji="0" sz="1200" b="1" i="0" u="none" strike="noStrike" kern="1200" cap="none" spc="-5" normalizeH="0" baseline="0" noProof="0" dirty="0">
                <a:ln>
                  <a:noFill/>
                </a:ln>
                <a:solidFill>
                  <a:prstClr val="black"/>
                </a:solidFill>
                <a:effectLst/>
                <a:uLnTx/>
                <a:uFillTx/>
                <a:latin typeface="Arial"/>
                <a:ea typeface="+mn-ea"/>
                <a:cs typeface="Arial"/>
              </a:rPr>
              <a:t>de</a:t>
            </a:r>
            <a:r>
              <a:rPr kumimoji="0" sz="1200" b="1" i="0" u="none" strike="noStrike" kern="1200" cap="none" spc="-10" normalizeH="0" baseline="0" noProof="0" dirty="0">
                <a:ln>
                  <a:noFill/>
                </a:ln>
                <a:solidFill>
                  <a:prstClr val="black"/>
                </a:solidFill>
                <a:effectLst/>
                <a:uLnTx/>
                <a:uFillTx/>
                <a:latin typeface="Arial"/>
                <a:ea typeface="+mn-ea"/>
                <a:cs typeface="Arial"/>
              </a:rPr>
              <a:t> </a:t>
            </a:r>
            <a:r>
              <a:rPr kumimoji="0" sz="1200" b="1" i="0" u="none" strike="noStrike" kern="1200" cap="none" spc="-5" normalizeH="0" baseline="0" noProof="0" dirty="0">
                <a:ln>
                  <a:noFill/>
                </a:ln>
                <a:solidFill>
                  <a:prstClr val="black"/>
                </a:solidFill>
                <a:effectLst/>
                <a:uLnTx/>
                <a:uFillTx/>
                <a:latin typeface="Arial"/>
                <a:ea typeface="+mn-ea"/>
                <a:cs typeface="Arial"/>
              </a:rPr>
              <a:t>cancer</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sp>
        <p:nvSpPr>
          <p:cNvPr id="5" name="object 5"/>
          <p:cNvSpPr txBox="1"/>
          <p:nvPr/>
        </p:nvSpPr>
        <p:spPr>
          <a:xfrm>
            <a:off x="4011167" y="1437132"/>
            <a:ext cx="1160145" cy="462280"/>
          </a:xfrm>
          <a:prstGeom prst="rect">
            <a:avLst/>
          </a:prstGeom>
          <a:solidFill>
            <a:srgbClr val="FF0000"/>
          </a:solidFill>
        </p:spPr>
        <p:txBody>
          <a:bodyPr vert="horz" wrap="square" lIns="0" tIns="40640" rIns="0" bIns="0" rtlCol="0">
            <a:spAutoFit/>
          </a:bodyPr>
          <a:lstStyle/>
          <a:p>
            <a:pPr marL="90805" marR="204470" lvl="0" indent="0" algn="l" defTabSz="914400" rtl="0" eaLnBrk="1" fontAlgn="auto" latinLnBrk="0" hangingPunct="1">
              <a:lnSpc>
                <a:spcPct val="100000"/>
              </a:lnSpc>
              <a:spcBef>
                <a:spcPts val="320"/>
              </a:spcBef>
              <a:spcAft>
                <a:spcPts val="0"/>
              </a:spcAft>
              <a:buClrTx/>
              <a:buSzTx/>
              <a:buFontTx/>
              <a:buNone/>
              <a:tabLst/>
              <a:defRPr/>
            </a:pPr>
            <a:r>
              <a:rPr kumimoji="0" sz="1200" b="1" i="0" u="none" strike="noStrike" kern="1200" cap="none" spc="-5" normalizeH="0" baseline="0" noProof="0" dirty="0">
                <a:ln>
                  <a:noFill/>
                </a:ln>
                <a:solidFill>
                  <a:srgbClr val="FFFFFF"/>
                </a:solidFill>
                <a:effectLst/>
                <a:uLnTx/>
                <a:uFillTx/>
                <a:latin typeface="Arial"/>
                <a:ea typeface="+mn-ea"/>
                <a:cs typeface="Arial"/>
              </a:rPr>
              <a:t>Fiche </a:t>
            </a:r>
            <a:r>
              <a:rPr kumimoji="0" sz="1200" b="1" i="0" u="none" strike="noStrike" kern="1200" cap="none" spc="-10" normalizeH="0" baseline="0" noProof="0" dirty="0">
                <a:ln>
                  <a:noFill/>
                </a:ln>
                <a:solidFill>
                  <a:srgbClr val="FFFFFF"/>
                </a:solidFill>
                <a:effectLst/>
                <a:uLnTx/>
                <a:uFillTx/>
                <a:latin typeface="Arial"/>
                <a:ea typeface="+mn-ea"/>
                <a:cs typeface="Arial"/>
              </a:rPr>
              <a:t>RCP </a:t>
            </a:r>
            <a:r>
              <a:rPr kumimoji="0" sz="1200" b="1" i="0" u="none" strike="noStrike" kern="1200" cap="none" spc="-5" normalizeH="0" baseline="0" noProof="0" dirty="0">
                <a:ln>
                  <a:noFill/>
                </a:ln>
                <a:solidFill>
                  <a:srgbClr val="FFFFFF"/>
                </a:solidFill>
                <a:effectLst/>
                <a:uLnTx/>
                <a:uFillTx/>
                <a:latin typeface="Arial"/>
                <a:ea typeface="+mn-ea"/>
                <a:cs typeface="Arial"/>
              </a:rPr>
              <a:t> La</a:t>
            </a:r>
            <a:r>
              <a:rPr kumimoji="0" sz="1200" b="1" i="0" u="none" strike="noStrike" kern="1200" cap="none" spc="-65" normalizeH="0" baseline="0" noProof="0" dirty="0">
                <a:ln>
                  <a:noFill/>
                </a:ln>
                <a:solidFill>
                  <a:srgbClr val="FFFFFF"/>
                </a:solidFill>
                <a:effectLst/>
                <a:uLnTx/>
                <a:uFillTx/>
                <a:latin typeface="Arial"/>
                <a:ea typeface="+mn-ea"/>
                <a:cs typeface="Arial"/>
              </a:rPr>
              <a:t> </a:t>
            </a:r>
            <a:r>
              <a:rPr kumimoji="0" sz="1200" b="1" i="0" u="none" strike="noStrike" kern="1200" cap="none" spc="-5" normalizeH="0" baseline="0" noProof="0" dirty="0">
                <a:ln>
                  <a:noFill/>
                </a:ln>
                <a:solidFill>
                  <a:srgbClr val="FFFFFF"/>
                </a:solidFill>
                <a:effectLst/>
                <a:uLnTx/>
                <a:uFillTx/>
                <a:latin typeface="Arial"/>
                <a:ea typeface="+mn-ea"/>
                <a:cs typeface="Arial"/>
              </a:rPr>
              <a:t>question</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grpSp>
        <p:nvGrpSpPr>
          <p:cNvPr id="6" name="object 6"/>
          <p:cNvGrpSpPr/>
          <p:nvPr/>
        </p:nvGrpSpPr>
        <p:grpSpPr>
          <a:xfrm>
            <a:off x="4553715" y="1248155"/>
            <a:ext cx="76200" cy="189230"/>
            <a:chOff x="4553715" y="1248155"/>
            <a:chExt cx="76200" cy="189230"/>
          </a:xfrm>
        </p:grpSpPr>
        <p:sp>
          <p:nvSpPr>
            <p:cNvPr id="7" name="object 7"/>
            <p:cNvSpPr/>
            <p:nvPr/>
          </p:nvSpPr>
          <p:spPr>
            <a:xfrm>
              <a:off x="4591812" y="1248155"/>
              <a:ext cx="0" cy="125730"/>
            </a:xfrm>
            <a:custGeom>
              <a:avLst/>
              <a:gdLst/>
              <a:ahLst/>
              <a:cxnLst/>
              <a:rect l="l" t="t" r="r" b="b"/>
              <a:pathLst>
                <a:path h="125730">
                  <a:moveTo>
                    <a:pt x="0" y="0"/>
                  </a:moveTo>
                  <a:lnTo>
                    <a:pt x="0" y="125412"/>
                  </a:lnTo>
                </a:path>
              </a:pathLst>
            </a:custGeom>
            <a:ln w="12700">
              <a:solidFill>
                <a:srgbClr val="4A7EB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object 8"/>
            <p:cNvSpPr/>
            <p:nvPr/>
          </p:nvSpPr>
          <p:spPr>
            <a:xfrm>
              <a:off x="4553715" y="1360871"/>
              <a:ext cx="76200" cy="76200"/>
            </a:xfrm>
            <a:custGeom>
              <a:avLst/>
              <a:gdLst/>
              <a:ahLst/>
              <a:cxnLst/>
              <a:rect l="l" t="t" r="r" b="b"/>
              <a:pathLst>
                <a:path w="76200" h="76200">
                  <a:moveTo>
                    <a:pt x="76200" y="0"/>
                  </a:moveTo>
                  <a:lnTo>
                    <a:pt x="0" y="0"/>
                  </a:lnTo>
                  <a:lnTo>
                    <a:pt x="38100" y="76200"/>
                  </a:lnTo>
                  <a:lnTo>
                    <a:pt x="76200" y="0"/>
                  </a:lnTo>
                  <a:close/>
                </a:path>
              </a:pathLst>
            </a:custGeom>
            <a:solidFill>
              <a:srgbClr val="4A7EB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9" name="object 9"/>
          <p:cNvSpPr txBox="1"/>
          <p:nvPr/>
        </p:nvSpPr>
        <p:spPr>
          <a:xfrm>
            <a:off x="3595115" y="2122932"/>
            <a:ext cx="1984375" cy="647700"/>
          </a:xfrm>
          <a:prstGeom prst="rect">
            <a:avLst/>
          </a:prstGeom>
          <a:solidFill>
            <a:srgbClr val="FFFF00"/>
          </a:solidFill>
        </p:spPr>
        <p:txBody>
          <a:bodyPr vert="horz" wrap="square" lIns="0" tIns="40640" rIns="0" bIns="0" rtlCol="0">
            <a:spAutoFit/>
          </a:bodyPr>
          <a:lstStyle/>
          <a:p>
            <a:pPr marL="0" marR="0" lvl="0" indent="0" algn="ctr" defTabSz="914400" rtl="0" eaLnBrk="1" fontAlgn="auto" latinLnBrk="0" hangingPunct="1">
              <a:lnSpc>
                <a:spcPct val="100000"/>
              </a:lnSpc>
              <a:spcBef>
                <a:spcPts val="320"/>
              </a:spcBef>
              <a:spcAft>
                <a:spcPts val="0"/>
              </a:spcAft>
              <a:buClrTx/>
              <a:buSzTx/>
              <a:buFontTx/>
              <a:buNone/>
              <a:tabLst/>
              <a:defRPr/>
            </a:pPr>
            <a:r>
              <a:rPr kumimoji="0" sz="1200" b="1" i="0" u="none" strike="noStrike" kern="1200" cap="none" spc="-5" normalizeH="0" baseline="0" noProof="0" dirty="0">
                <a:ln>
                  <a:noFill/>
                </a:ln>
                <a:solidFill>
                  <a:prstClr val="black"/>
                </a:solidFill>
                <a:effectLst/>
                <a:uLnTx/>
                <a:uFillTx/>
                <a:latin typeface="Arial"/>
                <a:ea typeface="+mn-ea"/>
                <a:cs typeface="Arial"/>
              </a:rPr>
              <a:t>La</a:t>
            </a:r>
            <a:r>
              <a:rPr kumimoji="0" sz="1200" b="1" i="0" u="none" strike="noStrike" kern="1200" cap="none" spc="-35" normalizeH="0" baseline="0" noProof="0" dirty="0">
                <a:ln>
                  <a:noFill/>
                </a:ln>
                <a:solidFill>
                  <a:prstClr val="black"/>
                </a:solidFill>
                <a:effectLst/>
                <a:uLnTx/>
                <a:uFillTx/>
                <a:latin typeface="Arial"/>
                <a:ea typeface="+mn-ea"/>
                <a:cs typeface="Arial"/>
              </a:rPr>
              <a:t> </a:t>
            </a:r>
            <a:r>
              <a:rPr kumimoji="0" sz="1200" b="1" i="0" u="none" strike="noStrike" kern="1200" cap="none" spc="-10" normalizeH="0" baseline="0" noProof="0" dirty="0">
                <a:ln>
                  <a:noFill/>
                </a:ln>
                <a:solidFill>
                  <a:prstClr val="black"/>
                </a:solidFill>
                <a:effectLst/>
                <a:uLnTx/>
                <a:uFillTx/>
                <a:latin typeface="Arial"/>
                <a:ea typeface="+mn-ea"/>
                <a:cs typeface="Arial"/>
              </a:rPr>
              <a:t>RCP</a:t>
            </a:r>
            <a:endParaRPr kumimoji="0" sz="1200" b="0" i="0" u="none" strike="noStrike" kern="1200" cap="none" spc="0" normalizeH="0" baseline="0" noProof="0">
              <a:ln>
                <a:noFill/>
              </a:ln>
              <a:solidFill>
                <a:prstClr val="black"/>
              </a:solidFill>
              <a:effectLst/>
              <a:uLnTx/>
              <a:uFillTx/>
              <a:latin typeface="Arial"/>
              <a:ea typeface="+mn-ea"/>
              <a:cs typeface="Arial"/>
            </a:endParaRPr>
          </a:p>
          <a:p>
            <a:pPr marL="135255" marR="126364" lvl="0" indent="-1270" algn="ctr" defTabSz="914400" rtl="0" eaLnBrk="1" fontAlgn="auto" latinLnBrk="0" hangingPunct="1">
              <a:lnSpc>
                <a:spcPct val="100000"/>
              </a:lnSpc>
              <a:spcBef>
                <a:spcPts val="0"/>
              </a:spcBef>
              <a:spcAft>
                <a:spcPts val="0"/>
              </a:spcAft>
              <a:buClrTx/>
              <a:buSzTx/>
              <a:buFontTx/>
              <a:buNone/>
              <a:tabLst/>
              <a:defRPr/>
            </a:pPr>
            <a:r>
              <a:rPr kumimoji="0" sz="1200" b="1" i="0" u="none" strike="noStrike" kern="1200" cap="none" spc="-15" normalizeH="0" baseline="0" noProof="0" dirty="0">
                <a:ln>
                  <a:noFill/>
                </a:ln>
                <a:solidFill>
                  <a:prstClr val="black"/>
                </a:solidFill>
                <a:effectLst/>
                <a:uLnTx/>
                <a:uFillTx/>
                <a:latin typeface="Arial"/>
                <a:ea typeface="+mn-ea"/>
                <a:cs typeface="Arial"/>
              </a:rPr>
              <a:t>Analyse</a:t>
            </a:r>
            <a:r>
              <a:rPr kumimoji="0" sz="1200" b="1" i="0" u="none" strike="noStrike" kern="1200" cap="none" spc="30" normalizeH="0" baseline="0" noProof="0" dirty="0">
                <a:ln>
                  <a:noFill/>
                </a:ln>
                <a:solidFill>
                  <a:prstClr val="black"/>
                </a:solidFill>
                <a:effectLst/>
                <a:uLnTx/>
                <a:uFillTx/>
                <a:latin typeface="Arial"/>
                <a:ea typeface="+mn-ea"/>
                <a:cs typeface="Arial"/>
              </a:rPr>
              <a:t> </a:t>
            </a:r>
            <a:r>
              <a:rPr kumimoji="0" sz="1200" b="1" i="0" u="none" strike="noStrike" kern="1200" cap="none" spc="-5" normalizeH="0" baseline="0" noProof="0" dirty="0">
                <a:ln>
                  <a:noFill/>
                </a:ln>
                <a:solidFill>
                  <a:prstClr val="black"/>
                </a:solidFill>
                <a:effectLst/>
                <a:uLnTx/>
                <a:uFillTx/>
                <a:latin typeface="Arial"/>
                <a:ea typeface="+mn-ea"/>
                <a:cs typeface="Arial"/>
              </a:rPr>
              <a:t>du</a:t>
            </a:r>
            <a:r>
              <a:rPr kumimoji="0" sz="1200" b="1" i="0" u="none" strike="noStrike" kern="1200" cap="none" spc="10" normalizeH="0" baseline="0" noProof="0" dirty="0">
                <a:ln>
                  <a:noFill/>
                </a:ln>
                <a:solidFill>
                  <a:prstClr val="black"/>
                </a:solidFill>
                <a:effectLst/>
                <a:uLnTx/>
                <a:uFillTx/>
                <a:latin typeface="Arial"/>
                <a:ea typeface="+mn-ea"/>
                <a:cs typeface="Arial"/>
              </a:rPr>
              <a:t> </a:t>
            </a:r>
            <a:r>
              <a:rPr kumimoji="0" sz="1200" b="1" i="0" u="none" strike="noStrike" kern="1200" cap="none" spc="-5" normalizeH="0" baseline="0" noProof="0" dirty="0">
                <a:ln>
                  <a:noFill/>
                </a:ln>
                <a:solidFill>
                  <a:prstClr val="black"/>
                </a:solidFill>
                <a:effectLst/>
                <a:uLnTx/>
                <a:uFillTx/>
                <a:latin typeface="Arial"/>
                <a:ea typeface="+mn-ea"/>
                <a:cs typeface="Arial"/>
              </a:rPr>
              <a:t>dossier </a:t>
            </a:r>
            <a:r>
              <a:rPr kumimoji="0" sz="1200" b="1" i="0" u="none" strike="noStrike" kern="1200" cap="none" spc="0" normalizeH="0" baseline="0" noProof="0" dirty="0">
                <a:ln>
                  <a:noFill/>
                </a:ln>
                <a:solidFill>
                  <a:prstClr val="black"/>
                </a:solidFill>
                <a:effectLst/>
                <a:uLnTx/>
                <a:uFillTx/>
                <a:latin typeface="Arial"/>
                <a:ea typeface="+mn-ea"/>
                <a:cs typeface="Arial"/>
              </a:rPr>
              <a:t> </a:t>
            </a:r>
            <a:r>
              <a:rPr kumimoji="0" sz="1200" b="1" i="0" u="none" strike="noStrike" kern="1200" cap="none" spc="-5" normalizeH="0" baseline="0" noProof="0" dirty="0">
                <a:ln>
                  <a:noFill/>
                </a:ln>
                <a:solidFill>
                  <a:prstClr val="black"/>
                </a:solidFill>
                <a:effectLst/>
                <a:uLnTx/>
                <a:uFillTx/>
                <a:latin typeface="Arial"/>
                <a:ea typeface="+mn-ea"/>
                <a:cs typeface="Arial"/>
              </a:rPr>
              <a:t>Quelle</a:t>
            </a:r>
            <a:r>
              <a:rPr kumimoji="0" sz="1200" b="1" i="0" u="none" strike="noStrike" kern="1200" cap="none" spc="-15" normalizeH="0" baseline="0" noProof="0" dirty="0">
                <a:ln>
                  <a:noFill/>
                </a:ln>
                <a:solidFill>
                  <a:prstClr val="black"/>
                </a:solidFill>
                <a:effectLst/>
                <a:uLnTx/>
                <a:uFillTx/>
                <a:latin typeface="Arial"/>
                <a:ea typeface="+mn-ea"/>
                <a:cs typeface="Arial"/>
              </a:rPr>
              <a:t> </a:t>
            </a:r>
            <a:r>
              <a:rPr kumimoji="0" sz="1200" b="1" i="0" u="none" strike="noStrike" kern="1200" cap="none" spc="-5" normalizeH="0" baseline="0" noProof="0" dirty="0">
                <a:ln>
                  <a:noFill/>
                </a:ln>
                <a:solidFill>
                  <a:prstClr val="black"/>
                </a:solidFill>
                <a:effectLst/>
                <a:uLnTx/>
                <a:uFillTx/>
                <a:latin typeface="Arial"/>
                <a:ea typeface="+mn-ea"/>
                <a:cs typeface="Arial"/>
              </a:rPr>
              <a:t>est</a:t>
            </a:r>
            <a:r>
              <a:rPr kumimoji="0" sz="1200" b="1" i="0" u="none" strike="noStrike" kern="1200" cap="none" spc="-25" normalizeH="0" baseline="0" noProof="0" dirty="0">
                <a:ln>
                  <a:noFill/>
                </a:ln>
                <a:solidFill>
                  <a:prstClr val="black"/>
                </a:solidFill>
                <a:effectLst/>
                <a:uLnTx/>
                <a:uFillTx/>
                <a:latin typeface="Arial"/>
                <a:ea typeface="+mn-ea"/>
                <a:cs typeface="Arial"/>
              </a:rPr>
              <a:t> </a:t>
            </a:r>
            <a:r>
              <a:rPr kumimoji="0" sz="1200" b="1" i="0" u="none" strike="noStrike" kern="1200" cap="none" spc="0" normalizeH="0" baseline="0" noProof="0" dirty="0">
                <a:ln>
                  <a:noFill/>
                </a:ln>
                <a:solidFill>
                  <a:prstClr val="black"/>
                </a:solidFill>
                <a:effectLst/>
                <a:uLnTx/>
                <a:uFillTx/>
                <a:latin typeface="Arial"/>
                <a:ea typeface="+mn-ea"/>
                <a:cs typeface="Arial"/>
              </a:rPr>
              <a:t>la</a:t>
            </a:r>
            <a:r>
              <a:rPr kumimoji="0" sz="1200" b="1" i="0" u="none" strike="noStrike" kern="1200" cap="none" spc="-5" normalizeH="0" baseline="0" noProof="0" dirty="0">
                <a:ln>
                  <a:noFill/>
                </a:ln>
                <a:solidFill>
                  <a:prstClr val="black"/>
                </a:solidFill>
                <a:effectLst/>
                <a:uLnTx/>
                <a:uFillTx/>
                <a:latin typeface="Arial"/>
                <a:ea typeface="+mn-ea"/>
                <a:cs typeface="Arial"/>
              </a:rPr>
              <a:t> question</a:t>
            </a:r>
            <a:r>
              <a:rPr kumimoji="0" sz="1200" b="1" i="0" u="none" strike="noStrike" kern="1200" cap="none" spc="0" normalizeH="0" baseline="0" noProof="0" dirty="0">
                <a:ln>
                  <a:noFill/>
                </a:ln>
                <a:solidFill>
                  <a:prstClr val="black"/>
                </a:solidFill>
                <a:effectLst/>
                <a:uLnTx/>
                <a:uFillTx/>
                <a:latin typeface="Arial"/>
                <a:ea typeface="+mn-ea"/>
                <a:cs typeface="Arial"/>
              </a:rPr>
              <a:t> ?</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grpSp>
        <p:nvGrpSpPr>
          <p:cNvPr id="10" name="object 10"/>
          <p:cNvGrpSpPr/>
          <p:nvPr/>
        </p:nvGrpSpPr>
        <p:grpSpPr>
          <a:xfrm>
            <a:off x="4549143" y="1906523"/>
            <a:ext cx="76200" cy="189230"/>
            <a:chOff x="4549143" y="1906523"/>
            <a:chExt cx="76200" cy="189230"/>
          </a:xfrm>
        </p:grpSpPr>
        <p:sp>
          <p:nvSpPr>
            <p:cNvPr id="11" name="object 11"/>
            <p:cNvSpPr/>
            <p:nvPr/>
          </p:nvSpPr>
          <p:spPr>
            <a:xfrm>
              <a:off x="4587239" y="1906523"/>
              <a:ext cx="0" cy="125730"/>
            </a:xfrm>
            <a:custGeom>
              <a:avLst/>
              <a:gdLst/>
              <a:ahLst/>
              <a:cxnLst/>
              <a:rect l="l" t="t" r="r" b="b"/>
              <a:pathLst>
                <a:path h="125730">
                  <a:moveTo>
                    <a:pt x="0" y="0"/>
                  </a:moveTo>
                  <a:lnTo>
                    <a:pt x="0" y="125412"/>
                  </a:lnTo>
                </a:path>
              </a:pathLst>
            </a:custGeom>
            <a:ln w="12700">
              <a:solidFill>
                <a:srgbClr val="4A7EB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object 12"/>
            <p:cNvSpPr/>
            <p:nvPr/>
          </p:nvSpPr>
          <p:spPr>
            <a:xfrm>
              <a:off x="4549143" y="2019237"/>
              <a:ext cx="76200" cy="76200"/>
            </a:xfrm>
            <a:custGeom>
              <a:avLst/>
              <a:gdLst/>
              <a:ahLst/>
              <a:cxnLst/>
              <a:rect l="l" t="t" r="r" b="b"/>
              <a:pathLst>
                <a:path w="76200" h="76200">
                  <a:moveTo>
                    <a:pt x="76200" y="0"/>
                  </a:moveTo>
                  <a:lnTo>
                    <a:pt x="0" y="0"/>
                  </a:lnTo>
                  <a:lnTo>
                    <a:pt x="38100" y="76200"/>
                  </a:lnTo>
                  <a:lnTo>
                    <a:pt x="76200" y="0"/>
                  </a:lnTo>
                  <a:close/>
                </a:path>
              </a:pathLst>
            </a:custGeom>
            <a:solidFill>
              <a:srgbClr val="4A7EB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3" name="object 13"/>
          <p:cNvSpPr txBox="1"/>
          <p:nvPr/>
        </p:nvSpPr>
        <p:spPr>
          <a:xfrm>
            <a:off x="3651503" y="2964179"/>
            <a:ext cx="1871980" cy="646430"/>
          </a:xfrm>
          <a:prstGeom prst="rect">
            <a:avLst/>
          </a:prstGeom>
          <a:solidFill>
            <a:srgbClr val="C6D9F1"/>
          </a:solidFill>
        </p:spPr>
        <p:txBody>
          <a:bodyPr vert="horz" wrap="square" lIns="0" tIns="40640" rIns="0" bIns="0" rtlCol="0">
            <a:spAutoFit/>
          </a:bodyPr>
          <a:lstStyle/>
          <a:p>
            <a:pPr marL="144780" marR="140335" lvl="0" indent="635" algn="ctr" defTabSz="914400" rtl="0" eaLnBrk="1" fontAlgn="auto" latinLnBrk="0" hangingPunct="1">
              <a:lnSpc>
                <a:spcPct val="100000"/>
              </a:lnSpc>
              <a:spcBef>
                <a:spcPts val="320"/>
              </a:spcBef>
              <a:spcAft>
                <a:spcPts val="0"/>
              </a:spcAft>
              <a:buClrTx/>
              <a:buSzTx/>
              <a:buFontTx/>
              <a:buNone/>
              <a:tabLst/>
              <a:defRPr/>
            </a:pPr>
            <a:r>
              <a:rPr kumimoji="0" sz="1200" b="1" i="0" u="none" strike="noStrike" kern="1200" cap="none" spc="-5" normalizeH="0" baseline="0" noProof="0" dirty="0">
                <a:ln>
                  <a:noFill/>
                </a:ln>
                <a:solidFill>
                  <a:prstClr val="black"/>
                </a:solidFill>
                <a:effectLst/>
                <a:uLnTx/>
                <a:uFillTx/>
                <a:latin typeface="Arial"/>
                <a:ea typeface="+mn-ea"/>
                <a:cs typeface="Arial"/>
              </a:rPr>
              <a:t>Situation</a:t>
            </a:r>
            <a:r>
              <a:rPr kumimoji="0" sz="1200" b="1" i="0" u="none" strike="noStrike" kern="1200" cap="none" spc="0" normalizeH="0" baseline="0" noProof="0" dirty="0">
                <a:ln>
                  <a:noFill/>
                </a:ln>
                <a:solidFill>
                  <a:prstClr val="black"/>
                </a:solidFill>
                <a:effectLst/>
                <a:uLnTx/>
                <a:uFillTx/>
                <a:latin typeface="Arial"/>
                <a:ea typeface="+mn-ea"/>
                <a:cs typeface="Arial"/>
              </a:rPr>
              <a:t> </a:t>
            </a:r>
            <a:r>
              <a:rPr kumimoji="0" sz="1200" b="1" i="0" u="none" strike="noStrike" kern="1200" cap="none" spc="-5" normalizeH="0" baseline="0" noProof="0" dirty="0">
                <a:ln>
                  <a:noFill/>
                </a:ln>
                <a:solidFill>
                  <a:prstClr val="black"/>
                </a:solidFill>
                <a:effectLst/>
                <a:uLnTx/>
                <a:uFillTx/>
                <a:latin typeface="Arial"/>
                <a:ea typeface="+mn-ea"/>
                <a:cs typeface="Arial"/>
              </a:rPr>
              <a:t>relevant </a:t>
            </a:r>
            <a:r>
              <a:rPr kumimoji="0" sz="1200" b="1" i="0" u="none" strike="noStrike" kern="1200" cap="none" spc="0" normalizeH="0" baseline="0" noProof="0" dirty="0">
                <a:ln>
                  <a:noFill/>
                </a:ln>
                <a:solidFill>
                  <a:prstClr val="black"/>
                </a:solidFill>
                <a:effectLst/>
                <a:uLnTx/>
                <a:uFillTx/>
                <a:latin typeface="Arial"/>
                <a:ea typeface="+mn-ea"/>
                <a:cs typeface="Arial"/>
              </a:rPr>
              <a:t> </a:t>
            </a:r>
            <a:r>
              <a:rPr kumimoji="0" sz="1200" b="1" i="0" u="none" strike="noStrike" kern="1200" cap="none" spc="-5" normalizeH="0" baseline="0" noProof="0" dirty="0">
                <a:ln>
                  <a:noFill/>
                </a:ln>
                <a:solidFill>
                  <a:prstClr val="black"/>
                </a:solidFill>
                <a:effectLst/>
                <a:uLnTx/>
                <a:uFillTx/>
                <a:latin typeface="Arial"/>
                <a:ea typeface="+mn-ea"/>
                <a:cs typeface="Arial"/>
              </a:rPr>
              <a:t>d’une prise </a:t>
            </a:r>
            <a:r>
              <a:rPr kumimoji="0" sz="1200" b="1" i="0" u="none" strike="noStrike" kern="1200" cap="none" spc="0" normalizeH="0" baseline="0" noProof="0" dirty="0">
                <a:ln>
                  <a:noFill/>
                </a:ln>
                <a:solidFill>
                  <a:prstClr val="black"/>
                </a:solidFill>
                <a:effectLst/>
                <a:uLnTx/>
                <a:uFillTx/>
                <a:latin typeface="Arial"/>
                <a:ea typeface="+mn-ea"/>
                <a:cs typeface="Arial"/>
              </a:rPr>
              <a:t>en </a:t>
            </a:r>
            <a:r>
              <a:rPr kumimoji="0" sz="1200" b="1" i="0" u="none" strike="noStrike" kern="1200" cap="none" spc="-5" normalizeH="0" baseline="0" noProof="0" dirty="0">
                <a:ln>
                  <a:noFill/>
                </a:ln>
                <a:solidFill>
                  <a:prstClr val="black"/>
                </a:solidFill>
                <a:effectLst/>
                <a:uLnTx/>
                <a:uFillTx/>
                <a:latin typeface="Arial"/>
                <a:ea typeface="+mn-ea"/>
                <a:cs typeface="Arial"/>
              </a:rPr>
              <a:t>charge </a:t>
            </a:r>
            <a:r>
              <a:rPr kumimoji="0" sz="1200" b="1" i="0" u="none" strike="noStrike" kern="1200" cap="none" spc="-320" normalizeH="0" baseline="0" noProof="0" dirty="0">
                <a:ln>
                  <a:noFill/>
                </a:ln>
                <a:solidFill>
                  <a:prstClr val="black"/>
                </a:solidFill>
                <a:effectLst/>
                <a:uLnTx/>
                <a:uFillTx/>
                <a:latin typeface="Arial"/>
                <a:ea typeface="+mn-ea"/>
                <a:cs typeface="Arial"/>
              </a:rPr>
              <a:t> </a:t>
            </a:r>
            <a:r>
              <a:rPr kumimoji="0" sz="1200" b="1" i="0" u="none" strike="noStrike" kern="1200" cap="none" spc="-5" normalizeH="0" baseline="0" noProof="0" dirty="0">
                <a:ln>
                  <a:noFill/>
                </a:ln>
                <a:solidFill>
                  <a:prstClr val="black"/>
                </a:solidFill>
                <a:effectLst/>
                <a:uLnTx/>
                <a:uFillTx/>
                <a:latin typeface="Arial"/>
                <a:ea typeface="+mn-ea"/>
                <a:cs typeface="Arial"/>
              </a:rPr>
              <a:t>standard</a:t>
            </a:r>
            <a:r>
              <a:rPr kumimoji="0" sz="1200" b="1" i="0" u="none" strike="noStrike" kern="1200" cap="none" spc="-20" normalizeH="0" baseline="0" noProof="0" dirty="0">
                <a:ln>
                  <a:noFill/>
                </a:ln>
                <a:solidFill>
                  <a:prstClr val="black"/>
                </a:solidFill>
                <a:effectLst/>
                <a:uLnTx/>
                <a:uFillTx/>
                <a:latin typeface="Arial"/>
                <a:ea typeface="+mn-ea"/>
                <a:cs typeface="Arial"/>
              </a:rPr>
              <a:t> </a:t>
            </a:r>
            <a:r>
              <a:rPr kumimoji="0" sz="1200" b="1" i="0" u="none" strike="noStrike" kern="1200" cap="none" spc="0" normalizeH="0" baseline="0" noProof="0" dirty="0">
                <a:ln>
                  <a:noFill/>
                </a:ln>
                <a:solidFill>
                  <a:prstClr val="black"/>
                </a:solidFill>
                <a:effectLst/>
                <a:uLnTx/>
                <a:uFillTx/>
                <a:latin typeface="Arial"/>
                <a:ea typeface="+mn-ea"/>
                <a:cs typeface="Arial"/>
              </a:rPr>
              <a:t>?</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grpSp>
        <p:nvGrpSpPr>
          <p:cNvPr id="14" name="object 14"/>
          <p:cNvGrpSpPr/>
          <p:nvPr/>
        </p:nvGrpSpPr>
        <p:grpSpPr>
          <a:xfrm>
            <a:off x="4547619" y="2772155"/>
            <a:ext cx="76200" cy="189230"/>
            <a:chOff x="4547619" y="2772155"/>
            <a:chExt cx="76200" cy="189230"/>
          </a:xfrm>
        </p:grpSpPr>
        <p:sp>
          <p:nvSpPr>
            <p:cNvPr id="15" name="object 15"/>
            <p:cNvSpPr/>
            <p:nvPr/>
          </p:nvSpPr>
          <p:spPr>
            <a:xfrm>
              <a:off x="4585715" y="2772155"/>
              <a:ext cx="0" cy="125730"/>
            </a:xfrm>
            <a:custGeom>
              <a:avLst/>
              <a:gdLst/>
              <a:ahLst/>
              <a:cxnLst/>
              <a:rect l="l" t="t" r="r" b="b"/>
              <a:pathLst>
                <a:path h="125730">
                  <a:moveTo>
                    <a:pt x="0" y="0"/>
                  </a:moveTo>
                  <a:lnTo>
                    <a:pt x="0" y="125412"/>
                  </a:lnTo>
                </a:path>
              </a:pathLst>
            </a:custGeom>
            <a:ln w="12700">
              <a:solidFill>
                <a:srgbClr val="4A7EB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object 16"/>
            <p:cNvSpPr/>
            <p:nvPr/>
          </p:nvSpPr>
          <p:spPr>
            <a:xfrm>
              <a:off x="4547619" y="2884871"/>
              <a:ext cx="76200" cy="76200"/>
            </a:xfrm>
            <a:custGeom>
              <a:avLst/>
              <a:gdLst/>
              <a:ahLst/>
              <a:cxnLst/>
              <a:rect l="l" t="t" r="r" b="b"/>
              <a:pathLst>
                <a:path w="76200" h="76200">
                  <a:moveTo>
                    <a:pt x="76200" y="0"/>
                  </a:moveTo>
                  <a:lnTo>
                    <a:pt x="0" y="0"/>
                  </a:lnTo>
                  <a:lnTo>
                    <a:pt x="38100" y="76200"/>
                  </a:lnTo>
                  <a:lnTo>
                    <a:pt x="76200" y="0"/>
                  </a:lnTo>
                  <a:close/>
                </a:path>
              </a:pathLst>
            </a:custGeom>
            <a:solidFill>
              <a:srgbClr val="4A7EB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7" name="object 17"/>
          <p:cNvSpPr txBox="1"/>
          <p:nvPr/>
        </p:nvSpPr>
        <p:spPr>
          <a:xfrm>
            <a:off x="2723388" y="3742944"/>
            <a:ext cx="535305" cy="276225"/>
          </a:xfrm>
          <a:prstGeom prst="rect">
            <a:avLst/>
          </a:prstGeom>
          <a:solidFill>
            <a:srgbClr val="FF0000"/>
          </a:solidFill>
        </p:spPr>
        <p:txBody>
          <a:bodyPr vert="horz" wrap="square" lIns="0" tIns="40640" rIns="0" bIns="0" rtlCol="0">
            <a:spAutoFit/>
          </a:bodyPr>
          <a:lstStyle/>
          <a:p>
            <a:pPr marL="90805" marR="0" lvl="0" indent="0" algn="l" defTabSz="914400" rtl="0" eaLnBrk="1" fontAlgn="auto" latinLnBrk="0" hangingPunct="1">
              <a:lnSpc>
                <a:spcPct val="100000"/>
              </a:lnSpc>
              <a:spcBef>
                <a:spcPts val="320"/>
              </a:spcBef>
              <a:spcAft>
                <a:spcPts val="0"/>
              </a:spcAft>
              <a:buClrTx/>
              <a:buSzTx/>
              <a:buFontTx/>
              <a:buNone/>
              <a:tabLst/>
              <a:defRPr/>
            </a:pPr>
            <a:r>
              <a:rPr kumimoji="0" sz="1200" b="1" i="0" u="none" strike="noStrike" kern="1200" cap="none" spc="-5" normalizeH="0" baseline="0" noProof="0" dirty="0">
                <a:ln>
                  <a:noFill/>
                </a:ln>
                <a:solidFill>
                  <a:srgbClr val="FFFFFF"/>
                </a:solidFill>
                <a:effectLst/>
                <a:uLnTx/>
                <a:uFillTx/>
                <a:latin typeface="Arial"/>
                <a:ea typeface="+mn-ea"/>
                <a:cs typeface="Arial"/>
              </a:rPr>
              <a:t>OUI</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sp>
        <p:nvSpPr>
          <p:cNvPr id="18" name="object 18"/>
          <p:cNvSpPr txBox="1"/>
          <p:nvPr/>
        </p:nvSpPr>
        <p:spPr>
          <a:xfrm>
            <a:off x="2051304" y="4421123"/>
            <a:ext cx="1873250" cy="277495"/>
          </a:xfrm>
          <a:prstGeom prst="rect">
            <a:avLst/>
          </a:prstGeom>
          <a:solidFill>
            <a:srgbClr val="C6D9F1"/>
          </a:solidFill>
        </p:spPr>
        <p:txBody>
          <a:bodyPr vert="horz" wrap="square" lIns="0" tIns="41275" rIns="0" bIns="0" rtlCol="0">
            <a:spAutoFit/>
          </a:bodyPr>
          <a:lstStyle/>
          <a:p>
            <a:pPr marL="472440" marR="0" lvl="0" indent="0" algn="l" defTabSz="914400" rtl="0" eaLnBrk="1" fontAlgn="auto" latinLnBrk="0" hangingPunct="1">
              <a:lnSpc>
                <a:spcPct val="100000"/>
              </a:lnSpc>
              <a:spcBef>
                <a:spcPts val="325"/>
              </a:spcBef>
              <a:spcAft>
                <a:spcPts val="0"/>
              </a:spcAft>
              <a:buClrTx/>
              <a:buSzTx/>
              <a:buFontTx/>
              <a:buNone/>
              <a:tabLst/>
              <a:defRPr/>
            </a:pPr>
            <a:r>
              <a:rPr kumimoji="0" sz="1200" b="1" i="0" u="none" strike="noStrike" kern="1200" cap="none" spc="-5" normalizeH="0" baseline="0" noProof="0" dirty="0">
                <a:ln>
                  <a:noFill/>
                </a:ln>
                <a:solidFill>
                  <a:prstClr val="black"/>
                </a:solidFill>
                <a:effectLst/>
                <a:uLnTx/>
                <a:uFillTx/>
                <a:latin typeface="Arial"/>
                <a:ea typeface="+mn-ea"/>
                <a:cs typeface="Arial"/>
              </a:rPr>
              <a:t>Présentation</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grpSp>
        <p:nvGrpSpPr>
          <p:cNvPr id="19" name="object 19"/>
          <p:cNvGrpSpPr/>
          <p:nvPr/>
        </p:nvGrpSpPr>
        <p:grpSpPr>
          <a:xfrm>
            <a:off x="2991609" y="3279394"/>
            <a:ext cx="666750" cy="462280"/>
            <a:chOff x="2991609" y="3279394"/>
            <a:chExt cx="666750" cy="462280"/>
          </a:xfrm>
        </p:grpSpPr>
        <p:sp>
          <p:nvSpPr>
            <p:cNvPr id="20" name="object 20"/>
            <p:cNvSpPr/>
            <p:nvPr/>
          </p:nvSpPr>
          <p:spPr>
            <a:xfrm>
              <a:off x="3043885" y="3285744"/>
              <a:ext cx="608330" cy="419734"/>
            </a:xfrm>
            <a:custGeom>
              <a:avLst/>
              <a:gdLst/>
              <a:ahLst/>
              <a:cxnLst/>
              <a:rect l="l" t="t" r="r" b="b"/>
              <a:pathLst>
                <a:path w="608329" h="419735">
                  <a:moveTo>
                    <a:pt x="608126" y="0"/>
                  </a:moveTo>
                  <a:lnTo>
                    <a:pt x="0" y="419557"/>
                  </a:lnTo>
                </a:path>
              </a:pathLst>
            </a:custGeom>
            <a:ln w="12700">
              <a:solidFill>
                <a:srgbClr val="4A7EB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object 21"/>
            <p:cNvSpPr/>
            <p:nvPr/>
          </p:nvSpPr>
          <p:spPr>
            <a:xfrm>
              <a:off x="2991609" y="3666722"/>
              <a:ext cx="84455" cy="74930"/>
            </a:xfrm>
            <a:custGeom>
              <a:avLst/>
              <a:gdLst/>
              <a:ahLst/>
              <a:cxnLst/>
              <a:rect l="l" t="t" r="r" b="b"/>
              <a:pathLst>
                <a:path w="84455" h="74929">
                  <a:moveTo>
                    <a:pt x="41084" y="0"/>
                  </a:moveTo>
                  <a:lnTo>
                    <a:pt x="0" y="74637"/>
                  </a:lnTo>
                  <a:lnTo>
                    <a:pt x="84353" y="62725"/>
                  </a:lnTo>
                  <a:lnTo>
                    <a:pt x="41084" y="0"/>
                  </a:lnTo>
                  <a:close/>
                </a:path>
              </a:pathLst>
            </a:custGeom>
            <a:solidFill>
              <a:srgbClr val="4A7EB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22" name="object 22"/>
          <p:cNvGrpSpPr/>
          <p:nvPr/>
        </p:nvGrpSpPr>
        <p:grpSpPr>
          <a:xfrm>
            <a:off x="2949586" y="4013961"/>
            <a:ext cx="76200" cy="379730"/>
            <a:chOff x="2949586" y="4013961"/>
            <a:chExt cx="76200" cy="379730"/>
          </a:xfrm>
        </p:grpSpPr>
        <p:sp>
          <p:nvSpPr>
            <p:cNvPr id="23" name="object 23"/>
            <p:cNvSpPr/>
            <p:nvPr/>
          </p:nvSpPr>
          <p:spPr>
            <a:xfrm>
              <a:off x="2987586" y="4020311"/>
              <a:ext cx="3175" cy="309880"/>
            </a:xfrm>
            <a:custGeom>
              <a:avLst/>
              <a:gdLst/>
              <a:ahLst/>
              <a:cxnLst/>
              <a:rect l="l" t="t" r="r" b="b"/>
              <a:pathLst>
                <a:path w="3175" h="309879">
                  <a:moveTo>
                    <a:pt x="2628" y="0"/>
                  </a:moveTo>
                  <a:lnTo>
                    <a:pt x="0" y="309562"/>
                  </a:lnTo>
                </a:path>
              </a:pathLst>
            </a:custGeom>
            <a:ln w="12699">
              <a:solidFill>
                <a:srgbClr val="4A7EB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4" name="object 24"/>
            <p:cNvSpPr/>
            <p:nvPr/>
          </p:nvSpPr>
          <p:spPr>
            <a:xfrm>
              <a:off x="2949586" y="4316855"/>
              <a:ext cx="76200" cy="76835"/>
            </a:xfrm>
            <a:custGeom>
              <a:avLst/>
              <a:gdLst/>
              <a:ahLst/>
              <a:cxnLst/>
              <a:rect l="l" t="t" r="r" b="b"/>
              <a:pathLst>
                <a:path w="76200" h="76835">
                  <a:moveTo>
                    <a:pt x="0" y="0"/>
                  </a:moveTo>
                  <a:lnTo>
                    <a:pt x="37452" y="76517"/>
                  </a:lnTo>
                  <a:lnTo>
                    <a:pt x="76200" y="647"/>
                  </a:lnTo>
                  <a:lnTo>
                    <a:pt x="0" y="0"/>
                  </a:lnTo>
                  <a:close/>
                </a:path>
              </a:pathLst>
            </a:custGeom>
            <a:solidFill>
              <a:srgbClr val="4A7EB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25" name="object 25"/>
          <p:cNvSpPr txBox="1"/>
          <p:nvPr/>
        </p:nvSpPr>
        <p:spPr>
          <a:xfrm>
            <a:off x="5923788" y="3742944"/>
            <a:ext cx="535305" cy="277495"/>
          </a:xfrm>
          <a:prstGeom prst="rect">
            <a:avLst/>
          </a:prstGeom>
          <a:solidFill>
            <a:srgbClr val="FF0000"/>
          </a:solidFill>
        </p:spPr>
        <p:txBody>
          <a:bodyPr vert="horz" wrap="square" lIns="0" tIns="40640" rIns="0" bIns="0" rtlCol="0">
            <a:spAutoFit/>
          </a:bodyPr>
          <a:lstStyle/>
          <a:p>
            <a:pPr marL="90805" marR="0" lvl="0" indent="0" algn="l" defTabSz="914400" rtl="0" eaLnBrk="1" fontAlgn="auto" latinLnBrk="0" hangingPunct="1">
              <a:lnSpc>
                <a:spcPct val="100000"/>
              </a:lnSpc>
              <a:spcBef>
                <a:spcPts val="320"/>
              </a:spcBef>
              <a:spcAft>
                <a:spcPts val="0"/>
              </a:spcAft>
              <a:buClrTx/>
              <a:buSzTx/>
              <a:buFontTx/>
              <a:buNone/>
              <a:tabLst/>
              <a:defRPr/>
            </a:pPr>
            <a:r>
              <a:rPr kumimoji="0" sz="1200" b="1" i="0" u="none" strike="noStrike" kern="1200" cap="none" spc="-5" normalizeH="0" baseline="0" noProof="0" dirty="0">
                <a:ln>
                  <a:noFill/>
                </a:ln>
                <a:solidFill>
                  <a:srgbClr val="FFFFFF"/>
                </a:solidFill>
                <a:effectLst/>
                <a:uLnTx/>
                <a:uFillTx/>
                <a:latin typeface="Arial"/>
                <a:ea typeface="+mn-ea"/>
                <a:cs typeface="Arial"/>
              </a:rPr>
              <a:t>NON</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sp>
        <p:nvSpPr>
          <p:cNvPr id="26" name="object 26"/>
          <p:cNvSpPr txBox="1"/>
          <p:nvPr/>
        </p:nvSpPr>
        <p:spPr>
          <a:xfrm>
            <a:off x="4966715" y="4396740"/>
            <a:ext cx="2449195" cy="463550"/>
          </a:xfrm>
          <a:prstGeom prst="rect">
            <a:avLst/>
          </a:prstGeom>
          <a:solidFill>
            <a:srgbClr val="C6D9F1"/>
          </a:solidFill>
        </p:spPr>
        <p:txBody>
          <a:bodyPr vert="horz" wrap="square" lIns="0" tIns="41910" rIns="0" bIns="0" rtlCol="0">
            <a:spAutoFit/>
          </a:bodyPr>
          <a:lstStyle/>
          <a:p>
            <a:pPr marL="183515" marR="161290" lvl="0" indent="-15240" algn="l" defTabSz="914400" rtl="0" eaLnBrk="1" fontAlgn="auto" latinLnBrk="0" hangingPunct="1">
              <a:lnSpc>
                <a:spcPct val="100000"/>
              </a:lnSpc>
              <a:spcBef>
                <a:spcPts val="330"/>
              </a:spcBef>
              <a:spcAft>
                <a:spcPts val="0"/>
              </a:spcAft>
              <a:buClrTx/>
              <a:buSzTx/>
              <a:buFontTx/>
              <a:buNone/>
              <a:tabLst/>
              <a:defRPr/>
            </a:pPr>
            <a:r>
              <a:rPr kumimoji="0" sz="1200" b="1" i="0" u="none" strike="noStrike" kern="1200" cap="none" spc="-15" normalizeH="0" baseline="0" noProof="0" dirty="0">
                <a:ln>
                  <a:noFill/>
                </a:ln>
                <a:solidFill>
                  <a:prstClr val="black"/>
                </a:solidFill>
                <a:effectLst/>
                <a:uLnTx/>
                <a:uFillTx/>
                <a:latin typeface="Arial"/>
                <a:ea typeface="+mn-ea"/>
                <a:cs typeface="Arial"/>
              </a:rPr>
              <a:t>Analyse</a:t>
            </a:r>
            <a:r>
              <a:rPr kumimoji="0" sz="1200" b="1" i="0" u="none" strike="noStrike" kern="1200" cap="none" spc="30" normalizeH="0" baseline="0" noProof="0" dirty="0">
                <a:ln>
                  <a:noFill/>
                </a:ln>
                <a:solidFill>
                  <a:prstClr val="black"/>
                </a:solidFill>
                <a:effectLst/>
                <a:uLnTx/>
                <a:uFillTx/>
                <a:latin typeface="Arial"/>
                <a:ea typeface="+mn-ea"/>
                <a:cs typeface="Arial"/>
              </a:rPr>
              <a:t> </a:t>
            </a:r>
            <a:r>
              <a:rPr kumimoji="0" sz="1200" b="1" i="0" u="none" strike="noStrike" kern="1200" cap="none" spc="-5" normalizeH="0" baseline="0" noProof="0" dirty="0">
                <a:ln>
                  <a:noFill/>
                </a:ln>
                <a:solidFill>
                  <a:prstClr val="black"/>
                </a:solidFill>
                <a:effectLst/>
                <a:uLnTx/>
                <a:uFillTx/>
                <a:latin typeface="Arial"/>
                <a:ea typeface="+mn-ea"/>
                <a:cs typeface="Arial"/>
              </a:rPr>
              <a:t>complète</a:t>
            </a:r>
            <a:r>
              <a:rPr kumimoji="0" sz="1200" b="1" i="0" u="none" strike="noStrike" kern="1200" cap="none" spc="-10" normalizeH="0" baseline="0" noProof="0" dirty="0">
                <a:ln>
                  <a:noFill/>
                </a:ln>
                <a:solidFill>
                  <a:prstClr val="black"/>
                </a:solidFill>
                <a:effectLst/>
                <a:uLnTx/>
                <a:uFillTx/>
                <a:latin typeface="Arial"/>
                <a:ea typeface="+mn-ea"/>
                <a:cs typeface="Arial"/>
              </a:rPr>
              <a:t> </a:t>
            </a:r>
            <a:r>
              <a:rPr kumimoji="0" sz="1200" b="1" i="0" u="none" strike="noStrike" kern="1200" cap="none" spc="-5" normalizeH="0" baseline="0" noProof="0" dirty="0">
                <a:ln>
                  <a:noFill/>
                </a:ln>
                <a:solidFill>
                  <a:prstClr val="black"/>
                </a:solidFill>
                <a:effectLst/>
                <a:uLnTx/>
                <a:uFillTx/>
                <a:latin typeface="Arial"/>
                <a:ea typeface="+mn-ea"/>
                <a:cs typeface="Arial"/>
              </a:rPr>
              <a:t>du</a:t>
            </a:r>
            <a:r>
              <a:rPr kumimoji="0" sz="1200" b="1" i="0" u="none" strike="noStrike" kern="1200" cap="none" spc="5" normalizeH="0" baseline="0" noProof="0" dirty="0">
                <a:ln>
                  <a:noFill/>
                </a:ln>
                <a:solidFill>
                  <a:prstClr val="black"/>
                </a:solidFill>
                <a:effectLst/>
                <a:uLnTx/>
                <a:uFillTx/>
                <a:latin typeface="Arial"/>
                <a:ea typeface="+mn-ea"/>
                <a:cs typeface="Arial"/>
              </a:rPr>
              <a:t> </a:t>
            </a:r>
            <a:r>
              <a:rPr kumimoji="0" sz="1200" b="1" i="0" u="none" strike="noStrike" kern="1200" cap="none" spc="-5" normalizeH="0" baseline="0" noProof="0" dirty="0">
                <a:ln>
                  <a:noFill/>
                </a:ln>
                <a:solidFill>
                  <a:prstClr val="black"/>
                </a:solidFill>
                <a:effectLst/>
                <a:uLnTx/>
                <a:uFillTx/>
                <a:latin typeface="Arial"/>
                <a:ea typeface="+mn-ea"/>
                <a:cs typeface="Arial"/>
              </a:rPr>
              <a:t>dossier </a:t>
            </a:r>
            <a:r>
              <a:rPr kumimoji="0" sz="1200" b="1" i="0" u="none" strike="noStrike" kern="1200" cap="none" spc="-320" normalizeH="0" baseline="0" noProof="0" dirty="0">
                <a:ln>
                  <a:noFill/>
                </a:ln>
                <a:solidFill>
                  <a:prstClr val="black"/>
                </a:solidFill>
                <a:effectLst/>
                <a:uLnTx/>
                <a:uFillTx/>
                <a:latin typeface="Arial"/>
                <a:ea typeface="+mn-ea"/>
                <a:cs typeface="Arial"/>
              </a:rPr>
              <a:t> </a:t>
            </a:r>
            <a:r>
              <a:rPr kumimoji="0" sz="1200" b="1" i="0" u="none" strike="noStrike" kern="1200" cap="none" spc="-5" normalizeH="0" baseline="0" noProof="0" dirty="0">
                <a:ln>
                  <a:noFill/>
                </a:ln>
                <a:solidFill>
                  <a:prstClr val="black"/>
                </a:solidFill>
                <a:effectLst/>
                <a:uLnTx/>
                <a:uFillTx/>
                <a:latin typeface="Arial"/>
                <a:ea typeface="+mn-ea"/>
                <a:cs typeface="Arial"/>
              </a:rPr>
              <a:t>Discussion</a:t>
            </a:r>
            <a:r>
              <a:rPr kumimoji="0" sz="1200" b="1" i="0" u="none" strike="noStrike" kern="1200" cap="none" spc="-25" normalizeH="0" baseline="0" noProof="0" dirty="0">
                <a:ln>
                  <a:noFill/>
                </a:ln>
                <a:solidFill>
                  <a:prstClr val="black"/>
                </a:solidFill>
                <a:effectLst/>
                <a:uLnTx/>
                <a:uFillTx/>
                <a:latin typeface="Arial"/>
                <a:ea typeface="+mn-ea"/>
                <a:cs typeface="Arial"/>
              </a:rPr>
              <a:t> </a:t>
            </a:r>
            <a:r>
              <a:rPr kumimoji="0" sz="1200" b="1" i="0" u="none" strike="noStrike" kern="1200" cap="none" spc="-5" normalizeH="0" baseline="0" noProof="0" dirty="0">
                <a:ln>
                  <a:noFill/>
                </a:ln>
                <a:solidFill>
                  <a:prstClr val="black"/>
                </a:solidFill>
                <a:effectLst/>
                <a:uLnTx/>
                <a:uFillTx/>
                <a:latin typeface="Arial"/>
                <a:ea typeface="+mn-ea"/>
                <a:cs typeface="Arial"/>
              </a:rPr>
              <a:t>pluridisciplinaire</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grpSp>
        <p:nvGrpSpPr>
          <p:cNvPr id="27" name="object 27"/>
          <p:cNvGrpSpPr/>
          <p:nvPr/>
        </p:nvGrpSpPr>
        <p:grpSpPr>
          <a:xfrm>
            <a:off x="5518150" y="3279394"/>
            <a:ext cx="673100" cy="463550"/>
            <a:chOff x="5518150" y="3279394"/>
            <a:chExt cx="673100" cy="463550"/>
          </a:xfrm>
        </p:grpSpPr>
        <p:sp>
          <p:nvSpPr>
            <p:cNvPr id="28" name="object 28"/>
            <p:cNvSpPr/>
            <p:nvPr/>
          </p:nvSpPr>
          <p:spPr>
            <a:xfrm>
              <a:off x="5524500" y="3285744"/>
              <a:ext cx="614680" cy="421640"/>
            </a:xfrm>
            <a:custGeom>
              <a:avLst/>
              <a:gdLst/>
              <a:ahLst/>
              <a:cxnLst/>
              <a:rect l="l" t="t" r="r" b="b"/>
              <a:pathLst>
                <a:path w="614679" h="421639">
                  <a:moveTo>
                    <a:pt x="0" y="0"/>
                  </a:moveTo>
                  <a:lnTo>
                    <a:pt x="614375" y="421284"/>
                  </a:lnTo>
                </a:path>
              </a:pathLst>
            </a:custGeom>
            <a:ln w="12700">
              <a:solidFill>
                <a:srgbClr val="4A7EB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9" name="object 29"/>
            <p:cNvSpPr/>
            <p:nvPr/>
          </p:nvSpPr>
          <p:spPr>
            <a:xfrm>
              <a:off x="6106864" y="3668426"/>
              <a:ext cx="84455" cy="74930"/>
            </a:xfrm>
            <a:custGeom>
              <a:avLst/>
              <a:gdLst/>
              <a:ahLst/>
              <a:cxnLst/>
              <a:rect l="l" t="t" r="r" b="b"/>
              <a:pathLst>
                <a:path w="84454" h="74929">
                  <a:moveTo>
                    <a:pt x="43091" y="0"/>
                  </a:moveTo>
                  <a:lnTo>
                    <a:pt x="0" y="62839"/>
                  </a:lnTo>
                  <a:lnTo>
                    <a:pt x="84391" y="74523"/>
                  </a:lnTo>
                  <a:lnTo>
                    <a:pt x="43091" y="0"/>
                  </a:lnTo>
                  <a:close/>
                </a:path>
              </a:pathLst>
            </a:custGeom>
            <a:solidFill>
              <a:srgbClr val="4A7EB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0" name="object 30"/>
          <p:cNvGrpSpPr/>
          <p:nvPr/>
        </p:nvGrpSpPr>
        <p:grpSpPr>
          <a:xfrm>
            <a:off x="6154558" y="4001770"/>
            <a:ext cx="76200" cy="379730"/>
            <a:chOff x="6154558" y="4001770"/>
            <a:chExt cx="76200" cy="379730"/>
          </a:xfrm>
        </p:grpSpPr>
        <p:sp>
          <p:nvSpPr>
            <p:cNvPr id="31" name="object 31"/>
            <p:cNvSpPr/>
            <p:nvPr/>
          </p:nvSpPr>
          <p:spPr>
            <a:xfrm>
              <a:off x="6192558" y="4008120"/>
              <a:ext cx="3175" cy="309880"/>
            </a:xfrm>
            <a:custGeom>
              <a:avLst/>
              <a:gdLst/>
              <a:ahLst/>
              <a:cxnLst/>
              <a:rect l="l" t="t" r="r" b="b"/>
              <a:pathLst>
                <a:path w="3175" h="309879">
                  <a:moveTo>
                    <a:pt x="2628" y="0"/>
                  </a:moveTo>
                  <a:lnTo>
                    <a:pt x="0" y="309562"/>
                  </a:lnTo>
                </a:path>
              </a:pathLst>
            </a:custGeom>
            <a:ln w="12699">
              <a:solidFill>
                <a:srgbClr val="4A7EB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2" name="object 32"/>
            <p:cNvSpPr/>
            <p:nvPr/>
          </p:nvSpPr>
          <p:spPr>
            <a:xfrm>
              <a:off x="6154558" y="4304662"/>
              <a:ext cx="76200" cy="76835"/>
            </a:xfrm>
            <a:custGeom>
              <a:avLst/>
              <a:gdLst/>
              <a:ahLst/>
              <a:cxnLst/>
              <a:rect l="l" t="t" r="r" b="b"/>
              <a:pathLst>
                <a:path w="76200" h="76835">
                  <a:moveTo>
                    <a:pt x="0" y="0"/>
                  </a:moveTo>
                  <a:lnTo>
                    <a:pt x="37452" y="76517"/>
                  </a:lnTo>
                  <a:lnTo>
                    <a:pt x="76200" y="647"/>
                  </a:lnTo>
                  <a:lnTo>
                    <a:pt x="0" y="0"/>
                  </a:lnTo>
                  <a:close/>
                </a:path>
              </a:pathLst>
            </a:custGeom>
            <a:solidFill>
              <a:srgbClr val="4A7EB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33" name="object 33"/>
          <p:cNvSpPr txBox="1"/>
          <p:nvPr/>
        </p:nvSpPr>
        <p:spPr>
          <a:xfrm>
            <a:off x="3363467" y="4974335"/>
            <a:ext cx="2449195" cy="462280"/>
          </a:xfrm>
          <a:prstGeom prst="rect">
            <a:avLst/>
          </a:prstGeom>
          <a:solidFill>
            <a:srgbClr val="FF0000"/>
          </a:solidFill>
        </p:spPr>
        <p:txBody>
          <a:bodyPr vert="horz" wrap="square" lIns="0" tIns="40005" rIns="0" bIns="0" rtlCol="0">
            <a:spAutoFit/>
          </a:bodyPr>
          <a:lstStyle/>
          <a:p>
            <a:pPr marL="422275" marR="268605" lvl="0" indent="-149860" algn="l" defTabSz="914400" rtl="0" eaLnBrk="1" fontAlgn="auto" latinLnBrk="0" hangingPunct="1">
              <a:lnSpc>
                <a:spcPct val="100000"/>
              </a:lnSpc>
              <a:spcBef>
                <a:spcPts val="315"/>
              </a:spcBef>
              <a:spcAft>
                <a:spcPts val="0"/>
              </a:spcAft>
              <a:buClrTx/>
              <a:buSzTx/>
              <a:buFontTx/>
              <a:buNone/>
              <a:tabLst/>
              <a:defRPr/>
            </a:pPr>
            <a:r>
              <a:rPr kumimoji="0" sz="1200" b="1" i="0" u="none" strike="noStrike" kern="1200" cap="none" spc="-5" normalizeH="0" baseline="0" noProof="0" dirty="0">
                <a:ln>
                  <a:noFill/>
                </a:ln>
                <a:solidFill>
                  <a:srgbClr val="FFFFFF"/>
                </a:solidFill>
                <a:effectLst/>
                <a:uLnTx/>
                <a:uFillTx/>
                <a:latin typeface="Arial"/>
                <a:ea typeface="+mn-ea"/>
                <a:cs typeface="Arial"/>
              </a:rPr>
              <a:t>Proposition thérapeutique </a:t>
            </a:r>
            <a:r>
              <a:rPr kumimoji="0" sz="1200" b="1" i="0" u="none" strike="noStrike" kern="1200" cap="none" spc="-320" normalizeH="0" baseline="0" noProof="0" dirty="0">
                <a:ln>
                  <a:noFill/>
                </a:ln>
                <a:solidFill>
                  <a:srgbClr val="FFFFFF"/>
                </a:solidFill>
                <a:effectLst/>
                <a:uLnTx/>
                <a:uFillTx/>
                <a:latin typeface="Arial"/>
                <a:ea typeface="+mn-ea"/>
                <a:cs typeface="Arial"/>
              </a:rPr>
              <a:t> </a:t>
            </a:r>
            <a:r>
              <a:rPr kumimoji="0" sz="1200" b="1" i="0" u="none" strike="noStrike" kern="1200" cap="none" spc="-5" normalizeH="0" baseline="0" noProof="0" dirty="0">
                <a:ln>
                  <a:noFill/>
                </a:ln>
                <a:solidFill>
                  <a:srgbClr val="FFFFFF"/>
                </a:solidFill>
                <a:effectLst/>
                <a:uLnTx/>
                <a:uFillTx/>
                <a:latin typeface="Arial"/>
                <a:ea typeface="+mn-ea"/>
                <a:cs typeface="Arial"/>
              </a:rPr>
              <a:t>tracée</a:t>
            </a:r>
            <a:r>
              <a:rPr kumimoji="0" sz="1200" b="1" i="0" u="none" strike="noStrike" kern="1200" cap="none" spc="-40" normalizeH="0" baseline="0" noProof="0" dirty="0">
                <a:ln>
                  <a:noFill/>
                </a:ln>
                <a:solidFill>
                  <a:srgbClr val="FFFFFF"/>
                </a:solidFill>
                <a:effectLst/>
                <a:uLnTx/>
                <a:uFillTx/>
                <a:latin typeface="Arial"/>
                <a:ea typeface="+mn-ea"/>
                <a:cs typeface="Arial"/>
              </a:rPr>
              <a:t> </a:t>
            </a:r>
            <a:r>
              <a:rPr kumimoji="0" sz="1200" b="1" i="0" u="none" strike="noStrike" kern="1200" cap="none" spc="-5" normalizeH="0" baseline="0" noProof="0" dirty="0">
                <a:ln>
                  <a:noFill/>
                </a:ln>
                <a:solidFill>
                  <a:srgbClr val="FFFFFF"/>
                </a:solidFill>
                <a:effectLst/>
                <a:uLnTx/>
                <a:uFillTx/>
                <a:latin typeface="Arial"/>
                <a:ea typeface="+mn-ea"/>
                <a:cs typeface="Arial"/>
              </a:rPr>
              <a:t>dans</a:t>
            </a:r>
            <a:r>
              <a:rPr kumimoji="0" sz="1200" b="1" i="0" u="none" strike="noStrike" kern="1200" cap="none" spc="-10" normalizeH="0" baseline="0" noProof="0" dirty="0">
                <a:ln>
                  <a:noFill/>
                </a:ln>
                <a:solidFill>
                  <a:srgbClr val="FFFFFF"/>
                </a:solidFill>
                <a:effectLst/>
                <a:uLnTx/>
                <a:uFillTx/>
                <a:latin typeface="Arial"/>
                <a:ea typeface="+mn-ea"/>
                <a:cs typeface="Arial"/>
              </a:rPr>
              <a:t> </a:t>
            </a:r>
            <a:r>
              <a:rPr kumimoji="0" sz="1200" b="1" i="0" u="none" strike="noStrike" kern="1200" cap="none" spc="0" normalizeH="0" baseline="0" noProof="0" dirty="0">
                <a:ln>
                  <a:noFill/>
                </a:ln>
                <a:solidFill>
                  <a:srgbClr val="FFFFFF"/>
                </a:solidFill>
                <a:effectLst/>
                <a:uLnTx/>
                <a:uFillTx/>
                <a:latin typeface="Arial"/>
                <a:ea typeface="+mn-ea"/>
                <a:cs typeface="Arial"/>
              </a:rPr>
              <a:t>le </a:t>
            </a:r>
            <a:r>
              <a:rPr kumimoji="0" sz="1200" b="1" i="0" u="none" strike="noStrike" kern="1200" cap="none" spc="-5" normalizeH="0" baseline="0" noProof="0" dirty="0">
                <a:ln>
                  <a:noFill/>
                </a:ln>
                <a:solidFill>
                  <a:srgbClr val="FFFFFF"/>
                </a:solidFill>
                <a:effectLst/>
                <a:uLnTx/>
                <a:uFillTx/>
                <a:latin typeface="Arial"/>
                <a:ea typeface="+mn-ea"/>
                <a:cs typeface="Arial"/>
              </a:rPr>
              <a:t>dossier</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grpSp>
        <p:nvGrpSpPr>
          <p:cNvPr id="34" name="object 34"/>
          <p:cNvGrpSpPr/>
          <p:nvPr/>
        </p:nvGrpSpPr>
        <p:grpSpPr>
          <a:xfrm>
            <a:off x="2980689" y="4692141"/>
            <a:ext cx="339725" cy="514350"/>
            <a:chOff x="2980689" y="4692141"/>
            <a:chExt cx="339725" cy="514350"/>
          </a:xfrm>
        </p:grpSpPr>
        <p:sp>
          <p:nvSpPr>
            <p:cNvPr id="35" name="object 35"/>
            <p:cNvSpPr/>
            <p:nvPr/>
          </p:nvSpPr>
          <p:spPr>
            <a:xfrm>
              <a:off x="2987039" y="4698491"/>
              <a:ext cx="299085" cy="455295"/>
            </a:xfrm>
            <a:custGeom>
              <a:avLst/>
              <a:gdLst/>
              <a:ahLst/>
              <a:cxnLst/>
              <a:rect l="l" t="t" r="r" b="b"/>
              <a:pathLst>
                <a:path w="299085" h="455295">
                  <a:moveTo>
                    <a:pt x="0" y="0"/>
                  </a:moveTo>
                  <a:lnTo>
                    <a:pt x="298538" y="454913"/>
                  </a:lnTo>
                </a:path>
              </a:pathLst>
            </a:custGeom>
            <a:ln w="12700">
              <a:solidFill>
                <a:srgbClr val="4A7EB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6" name="object 36"/>
            <p:cNvSpPr/>
            <p:nvPr/>
          </p:nvSpPr>
          <p:spPr>
            <a:xfrm>
              <a:off x="3246761" y="5121880"/>
              <a:ext cx="73660" cy="85090"/>
            </a:xfrm>
            <a:custGeom>
              <a:avLst/>
              <a:gdLst/>
              <a:ahLst/>
              <a:cxnLst/>
              <a:rect l="l" t="t" r="r" b="b"/>
              <a:pathLst>
                <a:path w="73660" h="85089">
                  <a:moveTo>
                    <a:pt x="63703" y="0"/>
                  </a:moveTo>
                  <a:lnTo>
                    <a:pt x="0" y="41808"/>
                  </a:lnTo>
                  <a:lnTo>
                    <a:pt x="73659" y="84607"/>
                  </a:lnTo>
                  <a:lnTo>
                    <a:pt x="63703" y="0"/>
                  </a:lnTo>
                  <a:close/>
                </a:path>
              </a:pathLst>
            </a:custGeom>
            <a:solidFill>
              <a:srgbClr val="4A7EB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7" name="object 37"/>
          <p:cNvGrpSpPr/>
          <p:nvPr/>
        </p:nvGrpSpPr>
        <p:grpSpPr>
          <a:xfrm>
            <a:off x="5812534" y="4853685"/>
            <a:ext cx="386080" cy="352425"/>
            <a:chOff x="5812534" y="4853685"/>
            <a:chExt cx="386080" cy="352425"/>
          </a:xfrm>
        </p:grpSpPr>
        <p:sp>
          <p:nvSpPr>
            <p:cNvPr id="38" name="object 38"/>
            <p:cNvSpPr/>
            <p:nvPr/>
          </p:nvSpPr>
          <p:spPr>
            <a:xfrm>
              <a:off x="5859449" y="4860035"/>
              <a:ext cx="332740" cy="303530"/>
            </a:xfrm>
            <a:custGeom>
              <a:avLst/>
              <a:gdLst/>
              <a:ahLst/>
              <a:cxnLst/>
              <a:rect l="l" t="t" r="r" b="b"/>
              <a:pathLst>
                <a:path w="332739" h="303529">
                  <a:moveTo>
                    <a:pt x="332498" y="0"/>
                  </a:moveTo>
                  <a:lnTo>
                    <a:pt x="0" y="303276"/>
                  </a:lnTo>
                </a:path>
              </a:pathLst>
            </a:custGeom>
            <a:ln w="12700">
              <a:solidFill>
                <a:srgbClr val="4A7EB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9" name="object 39"/>
            <p:cNvSpPr/>
            <p:nvPr/>
          </p:nvSpPr>
          <p:spPr>
            <a:xfrm>
              <a:off x="5812534" y="5126608"/>
              <a:ext cx="82550" cy="80010"/>
            </a:xfrm>
            <a:custGeom>
              <a:avLst/>
              <a:gdLst/>
              <a:ahLst/>
              <a:cxnLst/>
              <a:rect l="l" t="t" r="r" b="b"/>
              <a:pathLst>
                <a:path w="82550" h="80010">
                  <a:moveTo>
                    <a:pt x="30619" y="0"/>
                  </a:moveTo>
                  <a:lnTo>
                    <a:pt x="0" y="79502"/>
                  </a:lnTo>
                  <a:lnTo>
                    <a:pt x="81978" y="56299"/>
                  </a:lnTo>
                  <a:lnTo>
                    <a:pt x="30619" y="0"/>
                  </a:lnTo>
                  <a:close/>
                </a:path>
              </a:pathLst>
            </a:custGeom>
            <a:solidFill>
              <a:srgbClr val="4A7EB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40" name="object 40"/>
          <p:cNvSpPr txBox="1"/>
          <p:nvPr/>
        </p:nvSpPr>
        <p:spPr>
          <a:xfrm>
            <a:off x="3363467" y="5704332"/>
            <a:ext cx="2449195" cy="462280"/>
          </a:xfrm>
          <a:prstGeom prst="rect">
            <a:avLst/>
          </a:prstGeom>
          <a:solidFill>
            <a:srgbClr val="A7A8A7"/>
          </a:solidFill>
        </p:spPr>
        <p:txBody>
          <a:bodyPr vert="horz" wrap="square" lIns="0" tIns="40640" rIns="0" bIns="0" rtlCol="0">
            <a:spAutoFit/>
          </a:bodyPr>
          <a:lstStyle/>
          <a:p>
            <a:pPr marL="647065" marR="432434" lvl="0" indent="-208915" algn="l" defTabSz="914400" rtl="0" eaLnBrk="1" fontAlgn="auto" latinLnBrk="0" hangingPunct="1">
              <a:lnSpc>
                <a:spcPct val="100000"/>
              </a:lnSpc>
              <a:spcBef>
                <a:spcPts val="320"/>
              </a:spcBef>
              <a:spcAft>
                <a:spcPts val="0"/>
              </a:spcAft>
              <a:buClrTx/>
              <a:buSzTx/>
              <a:buFontTx/>
              <a:buNone/>
              <a:tabLst/>
              <a:defRPr/>
            </a:pPr>
            <a:r>
              <a:rPr kumimoji="0" sz="1200" b="1" i="0" u="none" strike="noStrike" kern="1200" cap="none" spc="-5" normalizeH="0" baseline="0" noProof="0" dirty="0">
                <a:ln>
                  <a:noFill/>
                </a:ln>
                <a:solidFill>
                  <a:prstClr val="black"/>
                </a:solidFill>
                <a:effectLst/>
                <a:uLnTx/>
                <a:uFillTx/>
                <a:latin typeface="Arial"/>
                <a:ea typeface="+mn-ea"/>
                <a:cs typeface="Arial"/>
              </a:rPr>
              <a:t>Information Patient et </a:t>
            </a:r>
            <a:r>
              <a:rPr kumimoji="0" sz="1200" b="1" i="0" u="none" strike="noStrike" kern="1200" cap="none" spc="-320" normalizeH="0" baseline="0" noProof="0" dirty="0">
                <a:ln>
                  <a:noFill/>
                </a:ln>
                <a:solidFill>
                  <a:prstClr val="black"/>
                </a:solidFill>
                <a:effectLst/>
                <a:uLnTx/>
                <a:uFillTx/>
                <a:latin typeface="Arial"/>
                <a:ea typeface="+mn-ea"/>
                <a:cs typeface="Arial"/>
              </a:rPr>
              <a:t> </a:t>
            </a:r>
            <a:r>
              <a:rPr kumimoji="0" sz="1200" b="1" i="0" u="none" strike="noStrike" kern="1200" cap="none" spc="-5" normalizeH="0" baseline="0" noProof="0" dirty="0">
                <a:ln>
                  <a:noFill/>
                </a:ln>
                <a:solidFill>
                  <a:prstClr val="black"/>
                </a:solidFill>
                <a:effectLst/>
                <a:uLnTx/>
                <a:uFillTx/>
                <a:latin typeface="Arial"/>
                <a:ea typeface="+mn-ea"/>
                <a:cs typeface="Arial"/>
              </a:rPr>
              <a:t>correspondants</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grpSp>
        <p:nvGrpSpPr>
          <p:cNvPr id="41" name="object 41"/>
          <p:cNvGrpSpPr/>
          <p:nvPr/>
        </p:nvGrpSpPr>
        <p:grpSpPr>
          <a:xfrm>
            <a:off x="4549143" y="5436108"/>
            <a:ext cx="76200" cy="268605"/>
            <a:chOff x="4549143" y="5436108"/>
            <a:chExt cx="76200" cy="268605"/>
          </a:xfrm>
        </p:grpSpPr>
        <p:sp>
          <p:nvSpPr>
            <p:cNvPr id="42" name="object 42"/>
            <p:cNvSpPr/>
            <p:nvPr/>
          </p:nvSpPr>
          <p:spPr>
            <a:xfrm>
              <a:off x="4587239" y="5436108"/>
              <a:ext cx="0" cy="205104"/>
            </a:xfrm>
            <a:custGeom>
              <a:avLst/>
              <a:gdLst/>
              <a:ahLst/>
              <a:cxnLst/>
              <a:rect l="l" t="t" r="r" b="b"/>
              <a:pathLst>
                <a:path h="205104">
                  <a:moveTo>
                    <a:pt x="0" y="0"/>
                  </a:moveTo>
                  <a:lnTo>
                    <a:pt x="0" y="204787"/>
                  </a:lnTo>
                </a:path>
              </a:pathLst>
            </a:custGeom>
            <a:ln w="12700">
              <a:solidFill>
                <a:srgbClr val="4A7EB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3" name="object 43"/>
            <p:cNvSpPr/>
            <p:nvPr/>
          </p:nvSpPr>
          <p:spPr>
            <a:xfrm>
              <a:off x="4549143" y="5628196"/>
              <a:ext cx="76200" cy="76200"/>
            </a:xfrm>
            <a:custGeom>
              <a:avLst/>
              <a:gdLst/>
              <a:ahLst/>
              <a:cxnLst/>
              <a:rect l="l" t="t" r="r" b="b"/>
              <a:pathLst>
                <a:path w="76200" h="76200">
                  <a:moveTo>
                    <a:pt x="76200" y="0"/>
                  </a:moveTo>
                  <a:lnTo>
                    <a:pt x="0" y="0"/>
                  </a:lnTo>
                  <a:lnTo>
                    <a:pt x="38100" y="76200"/>
                  </a:lnTo>
                  <a:lnTo>
                    <a:pt x="76200" y="0"/>
                  </a:lnTo>
                  <a:close/>
                </a:path>
              </a:pathLst>
            </a:custGeom>
            <a:solidFill>
              <a:srgbClr val="4A7EB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44" name="object 44"/>
          <p:cNvSpPr txBox="1"/>
          <p:nvPr/>
        </p:nvSpPr>
        <p:spPr>
          <a:xfrm>
            <a:off x="3075432" y="6393179"/>
            <a:ext cx="3023870" cy="276225"/>
          </a:xfrm>
          <a:prstGeom prst="rect">
            <a:avLst/>
          </a:prstGeom>
          <a:solidFill>
            <a:srgbClr val="00B050"/>
          </a:solidFill>
        </p:spPr>
        <p:txBody>
          <a:bodyPr vert="horz" wrap="square" lIns="0" tIns="40005" rIns="0" bIns="0" rtlCol="0">
            <a:spAutoFit/>
          </a:bodyPr>
          <a:lstStyle/>
          <a:p>
            <a:pPr marL="254635" marR="0" lvl="0" indent="0" algn="l" defTabSz="914400" rtl="0" eaLnBrk="1" fontAlgn="auto" latinLnBrk="0" hangingPunct="1">
              <a:lnSpc>
                <a:spcPct val="100000"/>
              </a:lnSpc>
              <a:spcBef>
                <a:spcPts val="315"/>
              </a:spcBef>
              <a:spcAft>
                <a:spcPts val="0"/>
              </a:spcAft>
              <a:buClrTx/>
              <a:buSzTx/>
              <a:buFontTx/>
              <a:buNone/>
              <a:tabLst/>
              <a:defRPr/>
            </a:pPr>
            <a:r>
              <a:rPr kumimoji="0" sz="1200" b="1" i="0" u="none" strike="noStrike" kern="1200" cap="none" spc="-5" normalizeH="0" baseline="0" noProof="0" dirty="0">
                <a:ln>
                  <a:noFill/>
                </a:ln>
                <a:solidFill>
                  <a:prstClr val="black"/>
                </a:solidFill>
                <a:effectLst/>
                <a:uLnTx/>
                <a:uFillTx/>
                <a:latin typeface="Arial"/>
                <a:ea typeface="+mn-ea"/>
                <a:cs typeface="Arial"/>
              </a:rPr>
              <a:t>Programme</a:t>
            </a:r>
            <a:r>
              <a:rPr kumimoji="0" sz="1200" b="1" i="0" u="none" strike="noStrike" kern="1200" cap="none" spc="-35" normalizeH="0" baseline="0" noProof="0" dirty="0">
                <a:ln>
                  <a:noFill/>
                </a:ln>
                <a:solidFill>
                  <a:prstClr val="black"/>
                </a:solidFill>
                <a:effectLst/>
                <a:uLnTx/>
                <a:uFillTx/>
                <a:latin typeface="Arial"/>
                <a:ea typeface="+mn-ea"/>
                <a:cs typeface="Arial"/>
              </a:rPr>
              <a:t> </a:t>
            </a:r>
            <a:r>
              <a:rPr kumimoji="0" sz="1200" b="1" i="0" u="none" strike="noStrike" kern="1200" cap="none" spc="-5" normalizeH="0" baseline="0" noProof="0" dirty="0">
                <a:ln>
                  <a:noFill/>
                </a:ln>
                <a:solidFill>
                  <a:prstClr val="black"/>
                </a:solidFill>
                <a:effectLst/>
                <a:uLnTx/>
                <a:uFillTx/>
                <a:latin typeface="Arial"/>
                <a:ea typeface="+mn-ea"/>
                <a:cs typeface="Arial"/>
              </a:rPr>
              <a:t>Personnalisé</a:t>
            </a:r>
            <a:r>
              <a:rPr kumimoji="0" sz="1200" b="1" i="0" u="none" strike="noStrike" kern="1200" cap="none" spc="-30" normalizeH="0" baseline="0" noProof="0" dirty="0">
                <a:ln>
                  <a:noFill/>
                </a:ln>
                <a:solidFill>
                  <a:prstClr val="black"/>
                </a:solidFill>
                <a:effectLst/>
                <a:uLnTx/>
                <a:uFillTx/>
                <a:latin typeface="Arial"/>
                <a:ea typeface="+mn-ea"/>
                <a:cs typeface="Arial"/>
              </a:rPr>
              <a:t> </a:t>
            </a:r>
            <a:r>
              <a:rPr kumimoji="0" sz="1200" b="1" i="0" u="none" strike="noStrike" kern="1200" cap="none" spc="-5" normalizeH="0" baseline="0" noProof="0" dirty="0">
                <a:ln>
                  <a:noFill/>
                </a:ln>
                <a:solidFill>
                  <a:prstClr val="black"/>
                </a:solidFill>
                <a:effectLst/>
                <a:uLnTx/>
                <a:uFillTx/>
                <a:latin typeface="Arial"/>
                <a:ea typeface="+mn-ea"/>
                <a:cs typeface="Arial"/>
              </a:rPr>
              <a:t>de</a:t>
            </a:r>
            <a:r>
              <a:rPr kumimoji="0" sz="1200" b="1" i="0" u="none" strike="noStrike" kern="1200" cap="none" spc="5" normalizeH="0" baseline="0" noProof="0" dirty="0">
                <a:ln>
                  <a:noFill/>
                </a:ln>
                <a:solidFill>
                  <a:prstClr val="black"/>
                </a:solidFill>
                <a:effectLst/>
                <a:uLnTx/>
                <a:uFillTx/>
                <a:latin typeface="Arial"/>
                <a:ea typeface="+mn-ea"/>
                <a:cs typeface="Arial"/>
              </a:rPr>
              <a:t> </a:t>
            </a:r>
            <a:r>
              <a:rPr kumimoji="0" sz="1200" b="1" i="0" u="none" strike="noStrike" kern="1200" cap="none" spc="-5" normalizeH="0" baseline="0" noProof="0" dirty="0">
                <a:ln>
                  <a:noFill/>
                </a:ln>
                <a:solidFill>
                  <a:prstClr val="black"/>
                </a:solidFill>
                <a:effectLst/>
                <a:uLnTx/>
                <a:uFillTx/>
                <a:latin typeface="Arial"/>
                <a:ea typeface="+mn-ea"/>
                <a:cs typeface="Arial"/>
              </a:rPr>
              <a:t>Soins</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grpSp>
        <p:nvGrpSpPr>
          <p:cNvPr id="45" name="object 45"/>
          <p:cNvGrpSpPr/>
          <p:nvPr/>
        </p:nvGrpSpPr>
        <p:grpSpPr>
          <a:xfrm>
            <a:off x="4549143" y="6166103"/>
            <a:ext cx="76200" cy="227329"/>
            <a:chOff x="4549143" y="6166103"/>
            <a:chExt cx="76200" cy="227329"/>
          </a:xfrm>
        </p:grpSpPr>
        <p:sp>
          <p:nvSpPr>
            <p:cNvPr id="46" name="object 46"/>
            <p:cNvSpPr/>
            <p:nvPr/>
          </p:nvSpPr>
          <p:spPr>
            <a:xfrm>
              <a:off x="4587239" y="6166103"/>
              <a:ext cx="0" cy="163830"/>
            </a:xfrm>
            <a:custGeom>
              <a:avLst/>
              <a:gdLst/>
              <a:ahLst/>
              <a:cxnLst/>
              <a:rect l="l" t="t" r="r" b="b"/>
              <a:pathLst>
                <a:path h="163829">
                  <a:moveTo>
                    <a:pt x="0" y="0"/>
                  </a:moveTo>
                  <a:lnTo>
                    <a:pt x="0" y="163512"/>
                  </a:lnTo>
                </a:path>
              </a:pathLst>
            </a:custGeom>
            <a:ln w="12700">
              <a:solidFill>
                <a:srgbClr val="4A7EBB"/>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7" name="object 47"/>
            <p:cNvSpPr/>
            <p:nvPr/>
          </p:nvSpPr>
          <p:spPr>
            <a:xfrm>
              <a:off x="4549143" y="6316918"/>
              <a:ext cx="76200" cy="76200"/>
            </a:xfrm>
            <a:custGeom>
              <a:avLst/>
              <a:gdLst/>
              <a:ahLst/>
              <a:cxnLst/>
              <a:rect l="l" t="t" r="r" b="b"/>
              <a:pathLst>
                <a:path w="76200" h="76200">
                  <a:moveTo>
                    <a:pt x="76200" y="0"/>
                  </a:moveTo>
                  <a:lnTo>
                    <a:pt x="0" y="0"/>
                  </a:lnTo>
                  <a:lnTo>
                    <a:pt x="38100" y="76200"/>
                  </a:lnTo>
                  <a:lnTo>
                    <a:pt x="76200" y="0"/>
                  </a:lnTo>
                  <a:close/>
                </a:path>
              </a:pathLst>
            </a:custGeom>
            <a:solidFill>
              <a:srgbClr val="4A7EB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Tree>
    <p:extLst>
      <p:ext uri="{BB962C8B-B14F-4D97-AF65-F5344CB8AC3E}">
        <p14:creationId xmlns:p14="http://schemas.microsoft.com/office/powerpoint/2010/main" val="9066261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748924F4-393B-2549-ADD1-6F7BD50C34A1}"/>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fr-FR" sz="3600" dirty="0">
                <a:solidFill>
                  <a:prstClr val="black">
                    <a:lumMod val="65000"/>
                    <a:lumOff val="35000"/>
                  </a:prstClr>
                </a:solidFill>
                <a:cs typeface="Arial" pitchFamily="34" charset="0"/>
              </a:rPr>
              <a:t>Programme personnalisé de soins PPS</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sp>
        <p:nvSpPr>
          <p:cNvPr id="9" name="Espace réservé du contenu 2">
            <a:extLst>
              <a:ext uri="{FF2B5EF4-FFF2-40B4-BE49-F238E27FC236}">
                <a16:creationId xmlns:a16="http://schemas.microsoft.com/office/drawing/2014/main" id="{46BA69CF-70B2-6940-A7A5-E543904CD95B}"/>
              </a:ext>
            </a:extLst>
          </p:cNvPr>
          <p:cNvSpPr txBox="1">
            <a:spLocks/>
          </p:cNvSpPr>
          <p:nvPr/>
        </p:nvSpPr>
        <p:spPr>
          <a:xfrm>
            <a:off x="351881" y="1350002"/>
            <a:ext cx="8586395" cy="4218443"/>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28600" lvl="0" indent="-228600">
              <a:lnSpc>
                <a:spcPct val="90000"/>
              </a:lnSpc>
              <a:spcBef>
                <a:spcPts val="1000"/>
              </a:spcBef>
            </a:pPr>
            <a:endParaRPr lang="fr-FR" altLang="fr-FR" sz="2400" dirty="0">
              <a:solidFill>
                <a:prstClr val="black"/>
              </a:solidFill>
            </a:endParaRPr>
          </a:p>
        </p:txBody>
      </p:sp>
      <p:pic>
        <p:nvPicPr>
          <p:cNvPr id="10" name="object 3">
            <a:extLst>
              <a:ext uri="{FF2B5EF4-FFF2-40B4-BE49-F238E27FC236}">
                <a16:creationId xmlns:a16="http://schemas.microsoft.com/office/drawing/2014/main" id="{A65E5786-FD07-2741-A213-9AB85B0A6E18}"/>
              </a:ext>
            </a:extLst>
          </p:cNvPr>
          <p:cNvPicPr/>
          <p:nvPr/>
        </p:nvPicPr>
        <p:blipFill>
          <a:blip r:embed="rId2" cstate="print"/>
          <a:stretch>
            <a:fillRect/>
          </a:stretch>
        </p:blipFill>
        <p:spPr>
          <a:xfrm>
            <a:off x="8243316" y="152400"/>
            <a:ext cx="565403" cy="569975"/>
          </a:xfrm>
          <a:prstGeom prst="rect">
            <a:avLst/>
          </a:prstGeom>
        </p:spPr>
      </p:pic>
      <p:sp>
        <p:nvSpPr>
          <p:cNvPr id="3" name="Espace réservé du texte 2">
            <a:extLst>
              <a:ext uri="{FF2B5EF4-FFF2-40B4-BE49-F238E27FC236}">
                <a16:creationId xmlns:a16="http://schemas.microsoft.com/office/drawing/2014/main" id="{247659B8-1C28-8546-B278-EF4EF2FDF9A6}"/>
              </a:ext>
            </a:extLst>
          </p:cNvPr>
          <p:cNvSpPr>
            <a:spLocks noGrp="1"/>
          </p:cNvSpPr>
          <p:nvPr>
            <p:ph type="body" idx="1"/>
          </p:nvPr>
        </p:nvSpPr>
        <p:spPr>
          <a:xfrm>
            <a:off x="469582" y="1509712"/>
            <a:ext cx="8204835" cy="4308872"/>
          </a:xfrm>
        </p:spPr>
        <p:txBody>
          <a:bodyPr/>
          <a:lstStyle/>
          <a:p>
            <a:r>
              <a:rPr lang="fr-FR" b="0" dirty="0"/>
              <a:t>=  vision globale du parcours de soins : traitement, chronologie</a:t>
            </a:r>
          </a:p>
          <a:p>
            <a:endParaRPr lang="fr-FR" dirty="0"/>
          </a:p>
          <a:p>
            <a:r>
              <a:rPr lang="fr-FR" b="0" dirty="0"/>
              <a:t>Remis à tous les patients à l’issue du temps dédié à la proposition thérapeutique, à la suite de la RCP, dans le cadre du dispositif d'annonce</a:t>
            </a:r>
          </a:p>
          <a:p>
            <a:endParaRPr lang="fr-FR" b="0" dirty="0"/>
          </a:p>
          <a:p>
            <a:r>
              <a:rPr lang="fr-FR" b="0" dirty="0"/>
              <a:t>1 volet informations générales</a:t>
            </a:r>
          </a:p>
          <a:p>
            <a:endParaRPr lang="fr-FR" b="0" dirty="0"/>
          </a:p>
          <a:p>
            <a:r>
              <a:rPr lang="fr-FR" b="0" dirty="0"/>
              <a:t>1 volet « soins »</a:t>
            </a:r>
          </a:p>
        </p:txBody>
      </p:sp>
    </p:spTree>
    <p:extLst>
      <p:ext uri="{BB962C8B-B14F-4D97-AF65-F5344CB8AC3E}">
        <p14:creationId xmlns:p14="http://schemas.microsoft.com/office/powerpoint/2010/main" val="210398020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748924F4-393B-2549-ADD1-6F7BD50C34A1}"/>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fr-FR" sz="3600" dirty="0">
                <a:solidFill>
                  <a:prstClr val="black">
                    <a:lumMod val="65000"/>
                    <a:lumOff val="35000"/>
                  </a:prstClr>
                </a:solidFill>
                <a:cs typeface="Arial" pitchFamily="34" charset="0"/>
              </a:rPr>
              <a:t>PPS – Volet administratif</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sp>
        <p:nvSpPr>
          <p:cNvPr id="9" name="Espace réservé du contenu 2">
            <a:extLst>
              <a:ext uri="{FF2B5EF4-FFF2-40B4-BE49-F238E27FC236}">
                <a16:creationId xmlns:a16="http://schemas.microsoft.com/office/drawing/2014/main" id="{46BA69CF-70B2-6940-A7A5-E543904CD95B}"/>
              </a:ext>
            </a:extLst>
          </p:cNvPr>
          <p:cNvSpPr txBox="1">
            <a:spLocks/>
          </p:cNvSpPr>
          <p:nvPr/>
        </p:nvSpPr>
        <p:spPr>
          <a:xfrm>
            <a:off x="351881" y="1350002"/>
            <a:ext cx="8586395" cy="4218443"/>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28600" lvl="0" indent="-228600">
              <a:lnSpc>
                <a:spcPct val="90000"/>
              </a:lnSpc>
              <a:spcBef>
                <a:spcPts val="1000"/>
              </a:spcBef>
            </a:pPr>
            <a:endParaRPr lang="fr-FR" altLang="fr-FR" sz="2400" dirty="0">
              <a:solidFill>
                <a:prstClr val="black"/>
              </a:solidFill>
            </a:endParaRPr>
          </a:p>
        </p:txBody>
      </p:sp>
      <p:pic>
        <p:nvPicPr>
          <p:cNvPr id="10" name="object 3">
            <a:extLst>
              <a:ext uri="{FF2B5EF4-FFF2-40B4-BE49-F238E27FC236}">
                <a16:creationId xmlns:a16="http://schemas.microsoft.com/office/drawing/2014/main" id="{A65E5786-FD07-2741-A213-9AB85B0A6E18}"/>
              </a:ext>
            </a:extLst>
          </p:cNvPr>
          <p:cNvPicPr/>
          <p:nvPr/>
        </p:nvPicPr>
        <p:blipFill>
          <a:blip r:embed="rId2" cstate="print"/>
          <a:stretch>
            <a:fillRect/>
          </a:stretch>
        </p:blipFill>
        <p:spPr>
          <a:xfrm>
            <a:off x="8243316" y="152400"/>
            <a:ext cx="565403" cy="569975"/>
          </a:xfrm>
          <a:prstGeom prst="rect">
            <a:avLst/>
          </a:prstGeom>
        </p:spPr>
      </p:pic>
      <p:sp>
        <p:nvSpPr>
          <p:cNvPr id="3" name="Espace réservé du texte 2">
            <a:extLst>
              <a:ext uri="{FF2B5EF4-FFF2-40B4-BE49-F238E27FC236}">
                <a16:creationId xmlns:a16="http://schemas.microsoft.com/office/drawing/2014/main" id="{247659B8-1C28-8546-B278-EF4EF2FDF9A6}"/>
              </a:ext>
            </a:extLst>
          </p:cNvPr>
          <p:cNvSpPr>
            <a:spLocks noGrp="1"/>
          </p:cNvSpPr>
          <p:nvPr>
            <p:ph type="body" idx="1"/>
          </p:nvPr>
        </p:nvSpPr>
        <p:spPr>
          <a:xfrm>
            <a:off x="542660" y="1129702"/>
            <a:ext cx="8204835" cy="4555093"/>
          </a:xfrm>
        </p:spPr>
        <p:txBody>
          <a:bodyPr/>
          <a:lstStyle/>
          <a:p>
            <a:pPr marL="342900" indent="-342900">
              <a:buFont typeface="Arial" panose="020B0604020202020204" pitchFamily="34" charset="0"/>
              <a:buChar char="•"/>
            </a:pPr>
            <a:r>
              <a:rPr lang="fr-FR" sz="2400" b="0" dirty="0"/>
              <a:t>Informations administratives sur le patient</a:t>
            </a:r>
          </a:p>
          <a:p>
            <a:pPr marL="342900" indent="-342900">
              <a:buFont typeface="Arial" panose="020B0604020202020204" pitchFamily="34" charset="0"/>
              <a:buChar char="•"/>
            </a:pPr>
            <a:r>
              <a:rPr lang="fr-FR" sz="2400" b="0" dirty="0"/>
              <a:t>Informations générales relatives au document PPS (date de la dernière RCP, date de remise du document au patient, etc.),</a:t>
            </a:r>
          </a:p>
          <a:p>
            <a:pPr marL="342900" indent="-342900">
              <a:buFont typeface="Arial" panose="020B0604020202020204" pitchFamily="34" charset="0"/>
              <a:buChar char="•"/>
            </a:pPr>
            <a:r>
              <a:rPr lang="fr-FR" sz="2400" b="0" dirty="0"/>
              <a:t>Informations relatives à la séquence de traitement (nom et spécialité du médecin référent, nom et coordonnées de l’établissement de santé, coordonnées de l’équipe soignante),</a:t>
            </a:r>
          </a:p>
          <a:p>
            <a:pPr marL="342900" indent="-342900">
              <a:buFont typeface="Arial" panose="020B0604020202020204" pitchFamily="34" charset="0"/>
              <a:buChar char="•"/>
            </a:pPr>
            <a:r>
              <a:rPr lang="fr-FR" sz="2400" b="0" dirty="0"/>
              <a:t>Coordonnées du médecin traitant et des autres correspondants utiles, </a:t>
            </a:r>
          </a:p>
          <a:p>
            <a:pPr marL="342900" indent="-342900">
              <a:buFont typeface="Arial" panose="020B0604020202020204" pitchFamily="34" charset="0"/>
              <a:buChar char="•"/>
            </a:pPr>
            <a:r>
              <a:rPr lang="fr-FR" sz="2400" b="0" dirty="0"/>
              <a:t>Coordonnées de la structure de coordination ou d’interface ville-hôpital et d’une personne référente dans cette structure,</a:t>
            </a:r>
          </a:p>
          <a:p>
            <a:pPr marL="342900" indent="-342900">
              <a:buFont typeface="Arial" panose="020B0604020202020204" pitchFamily="34" charset="0"/>
              <a:buChar char="•"/>
            </a:pPr>
            <a:r>
              <a:rPr lang="fr-FR" sz="2400" b="0" dirty="0"/>
              <a:t>Coordonnées des structures de soutien et d’information</a:t>
            </a:r>
            <a:r>
              <a:rPr lang="fr-FR" b="0" dirty="0"/>
              <a:t>.</a:t>
            </a:r>
          </a:p>
          <a:p>
            <a:endParaRPr lang="fr-FR" b="0" dirty="0"/>
          </a:p>
        </p:txBody>
      </p:sp>
    </p:spTree>
    <p:extLst>
      <p:ext uri="{BB962C8B-B14F-4D97-AF65-F5344CB8AC3E}">
        <p14:creationId xmlns:p14="http://schemas.microsoft.com/office/powerpoint/2010/main" val="324269763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a:extLst>
              <a:ext uri="{FF2B5EF4-FFF2-40B4-BE49-F238E27FC236}">
                <a16:creationId xmlns:a16="http://schemas.microsoft.com/office/drawing/2014/main" id="{748924F4-393B-2549-ADD1-6F7BD50C34A1}"/>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fr-FR" sz="3600" dirty="0">
                <a:solidFill>
                  <a:prstClr val="black">
                    <a:lumMod val="65000"/>
                    <a:lumOff val="35000"/>
                  </a:prstClr>
                </a:solidFill>
                <a:cs typeface="Arial" pitchFamily="34" charset="0"/>
              </a:rPr>
              <a:t>PPS – Volet soins</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sp>
        <p:nvSpPr>
          <p:cNvPr id="9" name="Espace réservé du contenu 2">
            <a:extLst>
              <a:ext uri="{FF2B5EF4-FFF2-40B4-BE49-F238E27FC236}">
                <a16:creationId xmlns:a16="http://schemas.microsoft.com/office/drawing/2014/main" id="{46BA69CF-70B2-6940-A7A5-E543904CD95B}"/>
              </a:ext>
            </a:extLst>
          </p:cNvPr>
          <p:cNvSpPr txBox="1">
            <a:spLocks/>
          </p:cNvSpPr>
          <p:nvPr/>
        </p:nvSpPr>
        <p:spPr>
          <a:xfrm>
            <a:off x="351881" y="1350002"/>
            <a:ext cx="8586395" cy="4218443"/>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28600" lvl="0" indent="-228600">
              <a:lnSpc>
                <a:spcPct val="90000"/>
              </a:lnSpc>
              <a:spcBef>
                <a:spcPts val="1000"/>
              </a:spcBef>
            </a:pPr>
            <a:endParaRPr lang="fr-FR" altLang="fr-FR" sz="2400" dirty="0">
              <a:solidFill>
                <a:prstClr val="black"/>
              </a:solidFill>
            </a:endParaRPr>
          </a:p>
        </p:txBody>
      </p:sp>
      <p:pic>
        <p:nvPicPr>
          <p:cNvPr id="10" name="object 3">
            <a:extLst>
              <a:ext uri="{FF2B5EF4-FFF2-40B4-BE49-F238E27FC236}">
                <a16:creationId xmlns:a16="http://schemas.microsoft.com/office/drawing/2014/main" id="{A65E5786-FD07-2741-A213-9AB85B0A6E18}"/>
              </a:ext>
            </a:extLst>
          </p:cNvPr>
          <p:cNvPicPr/>
          <p:nvPr/>
        </p:nvPicPr>
        <p:blipFill>
          <a:blip r:embed="rId2" cstate="print"/>
          <a:stretch>
            <a:fillRect/>
          </a:stretch>
        </p:blipFill>
        <p:spPr>
          <a:xfrm>
            <a:off x="8243316" y="152400"/>
            <a:ext cx="565403" cy="569975"/>
          </a:xfrm>
          <a:prstGeom prst="rect">
            <a:avLst/>
          </a:prstGeom>
        </p:spPr>
      </p:pic>
      <p:sp>
        <p:nvSpPr>
          <p:cNvPr id="3" name="Espace réservé du texte 2">
            <a:extLst>
              <a:ext uri="{FF2B5EF4-FFF2-40B4-BE49-F238E27FC236}">
                <a16:creationId xmlns:a16="http://schemas.microsoft.com/office/drawing/2014/main" id="{247659B8-1C28-8546-B278-EF4EF2FDF9A6}"/>
              </a:ext>
            </a:extLst>
          </p:cNvPr>
          <p:cNvSpPr>
            <a:spLocks noGrp="1"/>
          </p:cNvSpPr>
          <p:nvPr>
            <p:ph type="body" idx="1"/>
          </p:nvPr>
        </p:nvSpPr>
        <p:spPr>
          <a:xfrm>
            <a:off x="469582" y="1509712"/>
            <a:ext cx="8204835" cy="3447098"/>
          </a:xfrm>
        </p:spPr>
        <p:txBody>
          <a:bodyPr/>
          <a:lstStyle/>
          <a:p>
            <a:pPr marL="457200" indent="-457200">
              <a:buFont typeface="Arial" panose="020B0604020202020204" pitchFamily="34" charset="0"/>
              <a:buChar char="•"/>
            </a:pPr>
            <a:r>
              <a:rPr lang="fr-FR" b="0" dirty="0"/>
              <a:t>Le diagnostic</a:t>
            </a:r>
          </a:p>
          <a:p>
            <a:pPr marL="457200" indent="-457200">
              <a:buFont typeface="Arial" panose="020B0604020202020204" pitchFamily="34" charset="0"/>
              <a:buChar char="•"/>
            </a:pPr>
            <a:endParaRPr lang="fr-FR" b="0" dirty="0"/>
          </a:p>
          <a:p>
            <a:pPr marL="457200" indent="-457200">
              <a:buFont typeface="Arial" panose="020B0604020202020204" pitchFamily="34" charset="0"/>
              <a:buChar char="•"/>
            </a:pPr>
            <a:r>
              <a:rPr lang="fr-FR" b="0" dirty="0"/>
              <a:t>Le programme thérapeutique (le type de traitements, ordre des traitements, les bilans prévus et son calendrier prévisionnel du traitement et du suivi, les lieux prévisionnel), les besoins identifiés et la programmation des soins de support, etc.</a:t>
            </a:r>
          </a:p>
          <a:p>
            <a:pPr marL="457200" indent="-457200">
              <a:buFont typeface="Arial" panose="020B0604020202020204" pitchFamily="34" charset="0"/>
              <a:buChar char="•"/>
            </a:pPr>
            <a:endParaRPr lang="fr-FR" b="0" dirty="0"/>
          </a:p>
        </p:txBody>
      </p:sp>
    </p:spTree>
    <p:extLst>
      <p:ext uri="{BB962C8B-B14F-4D97-AF65-F5344CB8AC3E}">
        <p14:creationId xmlns:p14="http://schemas.microsoft.com/office/powerpoint/2010/main" val="25106796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idx="4294967295"/>
          </p:nvPr>
        </p:nvSpPr>
        <p:spPr>
          <a:xfrm>
            <a:off x="0" y="1754613"/>
            <a:ext cx="8539163" cy="273050"/>
          </a:xfrm>
        </p:spPr>
        <p:txBody>
          <a:bodyPr>
            <a:normAutofit fontScale="90000"/>
          </a:bodyPr>
          <a:lstStyle/>
          <a:p>
            <a:pPr algn="ctr"/>
            <a:r>
              <a:rPr lang="fr-FR" b="1" dirty="0">
                <a:solidFill>
                  <a:schemeClr val="accent6"/>
                </a:solidFill>
              </a:rPr>
              <a:t>Principes de la </a:t>
            </a:r>
            <a:br>
              <a:rPr lang="fr-FR" b="1" dirty="0">
                <a:solidFill>
                  <a:schemeClr val="accent6"/>
                </a:solidFill>
              </a:rPr>
            </a:br>
            <a:r>
              <a:rPr lang="fr-FR" b="1" dirty="0">
                <a:solidFill>
                  <a:schemeClr val="accent6"/>
                </a:solidFill>
              </a:rPr>
              <a:t>chirurgie carcinologique</a:t>
            </a:r>
          </a:p>
        </p:txBody>
      </p:sp>
      <p:sp>
        <p:nvSpPr>
          <p:cNvPr id="17" name="Forme libre 16"/>
          <p:cNvSpPr/>
          <p:nvPr/>
        </p:nvSpPr>
        <p:spPr>
          <a:xfrm>
            <a:off x="2519773" y="2695332"/>
            <a:ext cx="3870200" cy="193608"/>
          </a:xfrm>
          <a:custGeom>
            <a:avLst/>
            <a:gdLst>
              <a:gd name="connsiteX0" fmla="*/ 0 w 5154917"/>
              <a:gd name="connsiteY0" fmla="*/ 67632 h 164367"/>
              <a:gd name="connsiteX1" fmla="*/ 1000125 w 5154917"/>
              <a:gd name="connsiteY1" fmla="*/ 162882 h 164367"/>
              <a:gd name="connsiteX2" fmla="*/ 2800350 w 5154917"/>
              <a:gd name="connsiteY2" fmla="*/ 957 h 164367"/>
              <a:gd name="connsiteX3" fmla="*/ 4800600 w 5154917"/>
              <a:gd name="connsiteY3" fmla="*/ 96207 h 164367"/>
              <a:gd name="connsiteX4" fmla="*/ 5143500 w 5154917"/>
              <a:gd name="connsiteY4" fmla="*/ 105732 h 164367"/>
              <a:gd name="connsiteX0" fmla="*/ 0 w 4983467"/>
              <a:gd name="connsiteY0" fmla="*/ 10482 h 162900"/>
              <a:gd name="connsiteX1" fmla="*/ 828675 w 4983467"/>
              <a:gd name="connsiteY1" fmla="*/ 162882 h 162900"/>
              <a:gd name="connsiteX2" fmla="*/ 2628900 w 4983467"/>
              <a:gd name="connsiteY2" fmla="*/ 957 h 162900"/>
              <a:gd name="connsiteX3" fmla="*/ 4629150 w 4983467"/>
              <a:gd name="connsiteY3" fmla="*/ 96207 h 162900"/>
              <a:gd name="connsiteX4" fmla="*/ 4972050 w 4983467"/>
              <a:gd name="connsiteY4" fmla="*/ 105732 h 162900"/>
              <a:gd name="connsiteX0" fmla="*/ 0 w 4983467"/>
              <a:gd name="connsiteY0" fmla="*/ 10482 h 162923"/>
              <a:gd name="connsiteX1" fmla="*/ 828675 w 4983467"/>
              <a:gd name="connsiteY1" fmla="*/ 162882 h 162923"/>
              <a:gd name="connsiteX2" fmla="*/ 2628900 w 4983467"/>
              <a:gd name="connsiteY2" fmla="*/ 957 h 162923"/>
              <a:gd name="connsiteX3" fmla="*/ 4629150 w 4983467"/>
              <a:gd name="connsiteY3" fmla="*/ 96207 h 162923"/>
              <a:gd name="connsiteX4" fmla="*/ 4972050 w 4983467"/>
              <a:gd name="connsiteY4" fmla="*/ 105732 h 162923"/>
              <a:gd name="connsiteX0" fmla="*/ 0 w 4972050"/>
              <a:gd name="connsiteY0" fmla="*/ 0 h 152459"/>
              <a:gd name="connsiteX1" fmla="*/ 828675 w 4972050"/>
              <a:gd name="connsiteY1" fmla="*/ 152400 h 152459"/>
              <a:gd name="connsiteX2" fmla="*/ 2876550 w 4972050"/>
              <a:gd name="connsiteY2" fmla="*/ 19050 h 152459"/>
              <a:gd name="connsiteX3" fmla="*/ 4629150 w 4972050"/>
              <a:gd name="connsiteY3" fmla="*/ 85725 h 152459"/>
              <a:gd name="connsiteX4" fmla="*/ 4972050 w 4972050"/>
              <a:gd name="connsiteY4" fmla="*/ 95250 h 152459"/>
              <a:gd name="connsiteX0" fmla="*/ 0 w 5314950"/>
              <a:gd name="connsiteY0" fmla="*/ 0 h 617991"/>
              <a:gd name="connsiteX1" fmla="*/ 1171575 w 5314950"/>
              <a:gd name="connsiteY1" fmla="*/ 600075 h 617991"/>
              <a:gd name="connsiteX2" fmla="*/ 3219450 w 5314950"/>
              <a:gd name="connsiteY2" fmla="*/ 466725 h 617991"/>
              <a:gd name="connsiteX3" fmla="*/ 4972050 w 5314950"/>
              <a:gd name="connsiteY3" fmla="*/ 533400 h 617991"/>
              <a:gd name="connsiteX4" fmla="*/ 5314950 w 5314950"/>
              <a:gd name="connsiteY4" fmla="*/ 542925 h 617991"/>
              <a:gd name="connsiteX0" fmla="*/ 0 w 5314950"/>
              <a:gd name="connsiteY0" fmla="*/ 0 h 617991"/>
              <a:gd name="connsiteX1" fmla="*/ 1171575 w 5314950"/>
              <a:gd name="connsiteY1" fmla="*/ 600075 h 617991"/>
              <a:gd name="connsiteX2" fmla="*/ 3219450 w 5314950"/>
              <a:gd name="connsiteY2" fmla="*/ 466725 h 617991"/>
              <a:gd name="connsiteX3" fmla="*/ 4972050 w 5314950"/>
              <a:gd name="connsiteY3" fmla="*/ 533400 h 617991"/>
              <a:gd name="connsiteX4" fmla="*/ 5314950 w 5314950"/>
              <a:gd name="connsiteY4" fmla="*/ 542925 h 617991"/>
              <a:gd name="connsiteX0" fmla="*/ 0 w 5495925"/>
              <a:gd name="connsiteY0" fmla="*/ 0 h 668367"/>
              <a:gd name="connsiteX1" fmla="*/ 1352550 w 5495925"/>
              <a:gd name="connsiteY1" fmla="*/ 647700 h 668367"/>
              <a:gd name="connsiteX2" fmla="*/ 3400425 w 5495925"/>
              <a:gd name="connsiteY2" fmla="*/ 514350 h 668367"/>
              <a:gd name="connsiteX3" fmla="*/ 5153025 w 5495925"/>
              <a:gd name="connsiteY3" fmla="*/ 581025 h 668367"/>
              <a:gd name="connsiteX4" fmla="*/ 5495925 w 5495925"/>
              <a:gd name="connsiteY4" fmla="*/ 590550 h 668367"/>
              <a:gd name="connsiteX0" fmla="*/ 0 w 5495925"/>
              <a:gd name="connsiteY0" fmla="*/ 0 h 668367"/>
              <a:gd name="connsiteX1" fmla="*/ 1352550 w 5495925"/>
              <a:gd name="connsiteY1" fmla="*/ 647700 h 668367"/>
              <a:gd name="connsiteX2" fmla="*/ 3400425 w 5495925"/>
              <a:gd name="connsiteY2" fmla="*/ 514350 h 668367"/>
              <a:gd name="connsiteX3" fmla="*/ 5153025 w 5495925"/>
              <a:gd name="connsiteY3" fmla="*/ 581025 h 668367"/>
              <a:gd name="connsiteX4" fmla="*/ 5495925 w 5495925"/>
              <a:gd name="connsiteY4" fmla="*/ 590550 h 668367"/>
              <a:gd name="connsiteX0" fmla="*/ 0 w 5800725"/>
              <a:gd name="connsiteY0" fmla="*/ 0 h 638131"/>
              <a:gd name="connsiteX1" fmla="*/ 1657350 w 5800725"/>
              <a:gd name="connsiteY1" fmla="*/ 619125 h 638131"/>
              <a:gd name="connsiteX2" fmla="*/ 3705225 w 5800725"/>
              <a:gd name="connsiteY2" fmla="*/ 485775 h 638131"/>
              <a:gd name="connsiteX3" fmla="*/ 5457825 w 5800725"/>
              <a:gd name="connsiteY3" fmla="*/ 552450 h 638131"/>
              <a:gd name="connsiteX4" fmla="*/ 5800725 w 5800725"/>
              <a:gd name="connsiteY4" fmla="*/ 561975 h 638131"/>
              <a:gd name="connsiteX0" fmla="*/ 0 w 5800725"/>
              <a:gd name="connsiteY0" fmla="*/ 0 h 638131"/>
              <a:gd name="connsiteX1" fmla="*/ 1657350 w 5800725"/>
              <a:gd name="connsiteY1" fmla="*/ 619125 h 638131"/>
              <a:gd name="connsiteX2" fmla="*/ 3705225 w 5800725"/>
              <a:gd name="connsiteY2" fmla="*/ 485775 h 638131"/>
              <a:gd name="connsiteX3" fmla="*/ 5457825 w 5800725"/>
              <a:gd name="connsiteY3" fmla="*/ 552450 h 638131"/>
              <a:gd name="connsiteX4" fmla="*/ 5800725 w 5800725"/>
              <a:gd name="connsiteY4" fmla="*/ 561975 h 638131"/>
              <a:gd name="connsiteX0" fmla="*/ 185340 w 5986065"/>
              <a:gd name="connsiteY0" fmla="*/ 0 h 623529"/>
              <a:gd name="connsiteX1" fmla="*/ 103461 w 5986065"/>
              <a:gd name="connsiteY1" fmla="*/ 292655 h 623529"/>
              <a:gd name="connsiteX2" fmla="*/ 1842690 w 5986065"/>
              <a:gd name="connsiteY2" fmla="*/ 619125 h 623529"/>
              <a:gd name="connsiteX3" fmla="*/ 3890565 w 5986065"/>
              <a:gd name="connsiteY3" fmla="*/ 485775 h 623529"/>
              <a:gd name="connsiteX4" fmla="*/ 5643165 w 5986065"/>
              <a:gd name="connsiteY4" fmla="*/ 552450 h 623529"/>
              <a:gd name="connsiteX5" fmla="*/ 5986065 w 5986065"/>
              <a:gd name="connsiteY5" fmla="*/ 561975 h 623529"/>
              <a:gd name="connsiteX0" fmla="*/ 0 w 6372225"/>
              <a:gd name="connsiteY0" fmla="*/ 197013 h 353817"/>
              <a:gd name="connsiteX1" fmla="*/ 489621 w 6372225"/>
              <a:gd name="connsiteY1" fmla="*/ 22943 h 353817"/>
              <a:gd name="connsiteX2" fmla="*/ 2228850 w 6372225"/>
              <a:gd name="connsiteY2" fmla="*/ 349413 h 353817"/>
              <a:gd name="connsiteX3" fmla="*/ 4276725 w 6372225"/>
              <a:gd name="connsiteY3" fmla="*/ 216063 h 353817"/>
              <a:gd name="connsiteX4" fmla="*/ 6029325 w 6372225"/>
              <a:gd name="connsiteY4" fmla="*/ 282738 h 353817"/>
              <a:gd name="connsiteX5" fmla="*/ 6372225 w 6372225"/>
              <a:gd name="connsiteY5" fmla="*/ 292263 h 353817"/>
              <a:gd name="connsiteX0" fmla="*/ 0 w 6372225"/>
              <a:gd name="connsiteY0" fmla="*/ 110358 h 264091"/>
              <a:gd name="connsiteX1" fmla="*/ 1051596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6372225"/>
              <a:gd name="connsiteY0" fmla="*/ 110358 h 264091"/>
              <a:gd name="connsiteX1" fmla="*/ 1051596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6372225"/>
              <a:gd name="connsiteY0" fmla="*/ 110358 h 264091"/>
              <a:gd name="connsiteX1" fmla="*/ 1061121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5743575"/>
              <a:gd name="connsiteY0" fmla="*/ 54828 h 275236"/>
              <a:gd name="connsiteX1" fmla="*/ 432471 w 5743575"/>
              <a:gd name="connsiteY1" fmla="*/ 42683 h 275236"/>
              <a:gd name="connsiteX2" fmla="*/ 1600200 w 5743575"/>
              <a:gd name="connsiteY2" fmla="*/ 273903 h 275236"/>
              <a:gd name="connsiteX3" fmla="*/ 3648075 w 5743575"/>
              <a:gd name="connsiteY3" fmla="*/ 140553 h 275236"/>
              <a:gd name="connsiteX4" fmla="*/ 5400675 w 5743575"/>
              <a:gd name="connsiteY4" fmla="*/ 207228 h 275236"/>
              <a:gd name="connsiteX5" fmla="*/ 5743575 w 5743575"/>
              <a:gd name="connsiteY5" fmla="*/ 216753 h 275236"/>
              <a:gd name="connsiteX0" fmla="*/ 704361 w 5362086"/>
              <a:gd name="connsiteY0" fmla="*/ 0 h 1430083"/>
              <a:gd name="connsiteX1" fmla="*/ 50982 w 5362086"/>
              <a:gd name="connsiteY1" fmla="*/ 1197530 h 1430083"/>
              <a:gd name="connsiteX2" fmla="*/ 1218711 w 5362086"/>
              <a:gd name="connsiteY2" fmla="*/ 1428750 h 1430083"/>
              <a:gd name="connsiteX3" fmla="*/ 3266586 w 5362086"/>
              <a:gd name="connsiteY3" fmla="*/ 1295400 h 1430083"/>
              <a:gd name="connsiteX4" fmla="*/ 5019186 w 5362086"/>
              <a:gd name="connsiteY4" fmla="*/ 1362075 h 1430083"/>
              <a:gd name="connsiteX5" fmla="*/ 5362086 w 5362086"/>
              <a:gd name="connsiteY5" fmla="*/ 1371600 h 1430083"/>
              <a:gd name="connsiteX0" fmla="*/ 877921 w 5535646"/>
              <a:gd name="connsiteY0" fmla="*/ 0 h 1430083"/>
              <a:gd name="connsiteX1" fmla="*/ 224542 w 5535646"/>
              <a:gd name="connsiteY1" fmla="*/ 1197530 h 1430083"/>
              <a:gd name="connsiteX2" fmla="*/ 1392271 w 5535646"/>
              <a:gd name="connsiteY2" fmla="*/ 1428750 h 1430083"/>
              <a:gd name="connsiteX3" fmla="*/ 3440146 w 5535646"/>
              <a:gd name="connsiteY3" fmla="*/ 1295400 h 1430083"/>
              <a:gd name="connsiteX4" fmla="*/ 5192746 w 5535646"/>
              <a:gd name="connsiteY4" fmla="*/ 1362075 h 1430083"/>
              <a:gd name="connsiteX5" fmla="*/ 5535646 w 5535646"/>
              <a:gd name="connsiteY5" fmla="*/ 1371600 h 1430083"/>
              <a:gd name="connsiteX0" fmla="*/ 877921 w 5535646"/>
              <a:gd name="connsiteY0" fmla="*/ 0 h 1477896"/>
              <a:gd name="connsiteX1" fmla="*/ 224542 w 5535646"/>
              <a:gd name="connsiteY1" fmla="*/ 1197530 h 1477896"/>
              <a:gd name="connsiteX2" fmla="*/ 1392271 w 5535646"/>
              <a:gd name="connsiteY2" fmla="*/ 1428750 h 1477896"/>
              <a:gd name="connsiteX3" fmla="*/ 3440146 w 5535646"/>
              <a:gd name="connsiteY3" fmla="*/ 1295400 h 1477896"/>
              <a:gd name="connsiteX4" fmla="*/ 5192746 w 5535646"/>
              <a:gd name="connsiteY4" fmla="*/ 1362075 h 1477896"/>
              <a:gd name="connsiteX5" fmla="*/ 5535646 w 5535646"/>
              <a:gd name="connsiteY5" fmla="*/ 1371600 h 1477896"/>
              <a:gd name="connsiteX0" fmla="*/ 0 w 5311104"/>
              <a:gd name="connsiteY0" fmla="*/ 0 h 280366"/>
              <a:gd name="connsiteX1" fmla="*/ 1167729 w 5311104"/>
              <a:gd name="connsiteY1" fmla="*/ 231220 h 280366"/>
              <a:gd name="connsiteX2" fmla="*/ 3215604 w 5311104"/>
              <a:gd name="connsiteY2" fmla="*/ 97870 h 280366"/>
              <a:gd name="connsiteX3" fmla="*/ 4968204 w 5311104"/>
              <a:gd name="connsiteY3" fmla="*/ 164545 h 280366"/>
              <a:gd name="connsiteX4" fmla="*/ 5311104 w 5311104"/>
              <a:gd name="connsiteY4" fmla="*/ 174070 h 280366"/>
              <a:gd name="connsiteX0" fmla="*/ 0 w 5482554"/>
              <a:gd name="connsiteY0" fmla="*/ 0 h 340771"/>
              <a:gd name="connsiteX1" fmla="*/ 1339179 w 5482554"/>
              <a:gd name="connsiteY1" fmla="*/ 335995 h 340771"/>
              <a:gd name="connsiteX2" fmla="*/ 3387054 w 5482554"/>
              <a:gd name="connsiteY2" fmla="*/ 202645 h 340771"/>
              <a:gd name="connsiteX3" fmla="*/ 5139654 w 5482554"/>
              <a:gd name="connsiteY3" fmla="*/ 269320 h 340771"/>
              <a:gd name="connsiteX4" fmla="*/ 5482554 w 5482554"/>
              <a:gd name="connsiteY4" fmla="*/ 278845 h 340771"/>
              <a:gd name="connsiteX0" fmla="*/ 0 w 5482554"/>
              <a:gd name="connsiteY0" fmla="*/ 0 h 340771"/>
              <a:gd name="connsiteX1" fmla="*/ 1339179 w 5482554"/>
              <a:gd name="connsiteY1" fmla="*/ 335995 h 340771"/>
              <a:gd name="connsiteX2" fmla="*/ 3387054 w 5482554"/>
              <a:gd name="connsiteY2" fmla="*/ 202645 h 340771"/>
              <a:gd name="connsiteX3" fmla="*/ 5139654 w 5482554"/>
              <a:gd name="connsiteY3" fmla="*/ 269320 h 340771"/>
              <a:gd name="connsiteX4" fmla="*/ 5482554 w 5482554"/>
              <a:gd name="connsiteY4" fmla="*/ 278845 h 340771"/>
              <a:gd name="connsiteX0" fmla="*/ 0 w 5501604"/>
              <a:gd name="connsiteY0" fmla="*/ 0 h 157447"/>
              <a:gd name="connsiteX1" fmla="*/ 1358229 w 5501604"/>
              <a:gd name="connsiteY1" fmla="*/ 155020 h 157447"/>
              <a:gd name="connsiteX2" fmla="*/ 3406104 w 5501604"/>
              <a:gd name="connsiteY2" fmla="*/ 21670 h 157447"/>
              <a:gd name="connsiteX3" fmla="*/ 5158704 w 5501604"/>
              <a:gd name="connsiteY3" fmla="*/ 88345 h 157447"/>
              <a:gd name="connsiteX4" fmla="*/ 5501604 w 5501604"/>
              <a:gd name="connsiteY4" fmla="*/ 97870 h 157447"/>
              <a:gd name="connsiteX0" fmla="*/ 0 w 5501604"/>
              <a:gd name="connsiteY0" fmla="*/ 16098 h 171194"/>
              <a:gd name="connsiteX1" fmla="*/ 1358229 w 5501604"/>
              <a:gd name="connsiteY1" fmla="*/ 171118 h 171194"/>
              <a:gd name="connsiteX2" fmla="*/ 3406104 w 5501604"/>
              <a:gd name="connsiteY2" fmla="*/ 37768 h 171194"/>
              <a:gd name="connsiteX3" fmla="*/ 5158704 w 5501604"/>
              <a:gd name="connsiteY3" fmla="*/ 104443 h 171194"/>
              <a:gd name="connsiteX4" fmla="*/ 5501604 w 5501604"/>
              <a:gd name="connsiteY4" fmla="*/ 113968 h 171194"/>
              <a:gd name="connsiteX0" fmla="*/ 0 w 5501604"/>
              <a:gd name="connsiteY0" fmla="*/ 12680 h 243951"/>
              <a:gd name="connsiteX1" fmla="*/ 1853529 w 5501604"/>
              <a:gd name="connsiteY1" fmla="*/ 243900 h 243951"/>
              <a:gd name="connsiteX2" fmla="*/ 3406104 w 5501604"/>
              <a:gd name="connsiteY2" fmla="*/ 34350 h 243951"/>
              <a:gd name="connsiteX3" fmla="*/ 5158704 w 5501604"/>
              <a:gd name="connsiteY3" fmla="*/ 101025 h 243951"/>
              <a:gd name="connsiteX4" fmla="*/ 5501604 w 5501604"/>
              <a:gd name="connsiteY4" fmla="*/ 110550 h 243951"/>
              <a:gd name="connsiteX0" fmla="*/ 0 w 5501604"/>
              <a:gd name="connsiteY0" fmla="*/ 12680 h 243951"/>
              <a:gd name="connsiteX1" fmla="*/ 1853529 w 5501604"/>
              <a:gd name="connsiteY1" fmla="*/ 243900 h 243951"/>
              <a:gd name="connsiteX2" fmla="*/ 3406104 w 5501604"/>
              <a:gd name="connsiteY2" fmla="*/ 34350 h 243951"/>
              <a:gd name="connsiteX3" fmla="*/ 5158704 w 5501604"/>
              <a:gd name="connsiteY3" fmla="*/ 101025 h 243951"/>
              <a:gd name="connsiteX4" fmla="*/ 5501604 w 5501604"/>
              <a:gd name="connsiteY4" fmla="*/ 110550 h 243951"/>
              <a:gd name="connsiteX0" fmla="*/ 0 w 5501604"/>
              <a:gd name="connsiteY0" fmla="*/ 12680 h 243954"/>
              <a:gd name="connsiteX1" fmla="*/ 1853529 w 5501604"/>
              <a:gd name="connsiteY1" fmla="*/ 243900 h 243954"/>
              <a:gd name="connsiteX2" fmla="*/ 3406104 w 5501604"/>
              <a:gd name="connsiteY2" fmla="*/ 34350 h 243954"/>
              <a:gd name="connsiteX3" fmla="*/ 5158704 w 5501604"/>
              <a:gd name="connsiteY3" fmla="*/ 101025 h 243954"/>
              <a:gd name="connsiteX4" fmla="*/ 5501604 w 5501604"/>
              <a:gd name="connsiteY4" fmla="*/ 110550 h 243954"/>
              <a:gd name="connsiteX0" fmla="*/ 0 w 5501604"/>
              <a:gd name="connsiteY0" fmla="*/ 12680 h 243952"/>
              <a:gd name="connsiteX1" fmla="*/ 1853529 w 5501604"/>
              <a:gd name="connsiteY1" fmla="*/ 243900 h 243952"/>
              <a:gd name="connsiteX2" fmla="*/ 3406104 w 5501604"/>
              <a:gd name="connsiteY2" fmla="*/ 34350 h 243952"/>
              <a:gd name="connsiteX3" fmla="*/ 5092029 w 5501604"/>
              <a:gd name="connsiteY3" fmla="*/ 62925 h 243952"/>
              <a:gd name="connsiteX4" fmla="*/ 5501604 w 5501604"/>
              <a:gd name="connsiteY4" fmla="*/ 110550 h 243952"/>
              <a:gd name="connsiteX0" fmla="*/ 0 w 5501604"/>
              <a:gd name="connsiteY0" fmla="*/ 12680 h 243952"/>
              <a:gd name="connsiteX1" fmla="*/ 1853529 w 5501604"/>
              <a:gd name="connsiteY1" fmla="*/ 243900 h 243952"/>
              <a:gd name="connsiteX2" fmla="*/ 3406104 w 5501604"/>
              <a:gd name="connsiteY2" fmla="*/ 34350 h 243952"/>
              <a:gd name="connsiteX3" fmla="*/ 5092029 w 5501604"/>
              <a:gd name="connsiteY3" fmla="*/ 62925 h 243952"/>
              <a:gd name="connsiteX4" fmla="*/ 5501604 w 5501604"/>
              <a:gd name="connsiteY4" fmla="*/ 110550 h 243952"/>
              <a:gd name="connsiteX0" fmla="*/ 0 w 5501604"/>
              <a:gd name="connsiteY0" fmla="*/ 26734 h 258024"/>
              <a:gd name="connsiteX1" fmla="*/ 1853529 w 5501604"/>
              <a:gd name="connsiteY1" fmla="*/ 257954 h 258024"/>
              <a:gd name="connsiteX2" fmla="*/ 3406104 w 5501604"/>
              <a:gd name="connsiteY2" fmla="*/ 48404 h 258024"/>
              <a:gd name="connsiteX3" fmla="*/ 5092029 w 5501604"/>
              <a:gd name="connsiteY3" fmla="*/ 76979 h 258024"/>
              <a:gd name="connsiteX4" fmla="*/ 5501604 w 5501604"/>
              <a:gd name="connsiteY4" fmla="*/ 124604 h 258024"/>
              <a:gd name="connsiteX0" fmla="*/ 0 w 5501604"/>
              <a:gd name="connsiteY0" fmla="*/ 28486 h 259895"/>
              <a:gd name="connsiteX1" fmla="*/ 341337 w 5501604"/>
              <a:gd name="connsiteY1" fmla="*/ 14199 h 259895"/>
              <a:gd name="connsiteX2" fmla="*/ 1853529 w 5501604"/>
              <a:gd name="connsiteY2" fmla="*/ 259706 h 259895"/>
              <a:gd name="connsiteX3" fmla="*/ 3406104 w 5501604"/>
              <a:gd name="connsiteY3" fmla="*/ 50156 h 259895"/>
              <a:gd name="connsiteX4" fmla="*/ 5092029 w 5501604"/>
              <a:gd name="connsiteY4" fmla="*/ 78731 h 259895"/>
              <a:gd name="connsiteX5" fmla="*/ 5501604 w 5501604"/>
              <a:gd name="connsiteY5" fmla="*/ 126356 h 259895"/>
              <a:gd name="connsiteX0" fmla="*/ 0 w 5501604"/>
              <a:gd name="connsiteY0" fmla="*/ 28486 h 259895"/>
              <a:gd name="connsiteX1" fmla="*/ 341337 w 5501604"/>
              <a:gd name="connsiteY1" fmla="*/ 14199 h 259895"/>
              <a:gd name="connsiteX2" fmla="*/ 1853529 w 5501604"/>
              <a:gd name="connsiteY2" fmla="*/ 259706 h 259895"/>
              <a:gd name="connsiteX3" fmla="*/ 3406104 w 5501604"/>
              <a:gd name="connsiteY3" fmla="*/ 50156 h 259895"/>
              <a:gd name="connsiteX4" fmla="*/ 5092029 w 5501604"/>
              <a:gd name="connsiteY4" fmla="*/ 78731 h 259895"/>
              <a:gd name="connsiteX5" fmla="*/ 5501604 w 5501604"/>
              <a:gd name="connsiteY5" fmla="*/ 126356 h 259895"/>
              <a:gd name="connsiteX0" fmla="*/ 0 w 5160267"/>
              <a:gd name="connsiteY0" fmla="*/ 12448 h 258144"/>
              <a:gd name="connsiteX1" fmla="*/ 1512192 w 5160267"/>
              <a:gd name="connsiteY1" fmla="*/ 257955 h 258144"/>
              <a:gd name="connsiteX2" fmla="*/ 3064767 w 5160267"/>
              <a:gd name="connsiteY2" fmla="*/ 48405 h 258144"/>
              <a:gd name="connsiteX3" fmla="*/ 4750692 w 5160267"/>
              <a:gd name="connsiteY3" fmla="*/ 76980 h 258144"/>
              <a:gd name="connsiteX4" fmla="*/ 5160267 w 5160267"/>
              <a:gd name="connsiteY4" fmla="*/ 124605 h 25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0267" h="258144">
                <a:moveTo>
                  <a:pt x="0" y="12448"/>
                </a:moveTo>
                <a:cubicBezTo>
                  <a:pt x="637533" y="46222"/>
                  <a:pt x="1001398" y="251962"/>
                  <a:pt x="1512192" y="257955"/>
                </a:cubicBezTo>
                <a:cubicBezTo>
                  <a:pt x="2022986" y="263948"/>
                  <a:pt x="2448817" y="126193"/>
                  <a:pt x="3064767" y="48405"/>
                </a:cubicBezTo>
                <a:cubicBezTo>
                  <a:pt x="3680717" y="-29383"/>
                  <a:pt x="4074417" y="-8745"/>
                  <a:pt x="4750692" y="76980"/>
                </a:cubicBezTo>
                <a:lnTo>
                  <a:pt x="5160267" y="124605"/>
                </a:lnTo>
              </a:path>
            </a:pathLst>
          </a:custGeom>
          <a:noFill/>
          <a:ln w="2540">
            <a:solidFill>
              <a:srgbClr val="078F9D"/>
            </a:solidFill>
          </a:ln>
          <a:effectLst>
            <a:glow>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solidFill>
                <a:srgbClr val="25A79B"/>
              </a:solidFill>
            </a:endParaRPr>
          </a:p>
        </p:txBody>
      </p:sp>
      <p:sp>
        <p:nvSpPr>
          <p:cNvPr id="7" name="Forme libre 6"/>
          <p:cNvSpPr/>
          <p:nvPr/>
        </p:nvSpPr>
        <p:spPr>
          <a:xfrm rot="-10860000">
            <a:off x="2576422" y="2749372"/>
            <a:ext cx="3959495" cy="99438"/>
          </a:xfrm>
          <a:custGeom>
            <a:avLst/>
            <a:gdLst>
              <a:gd name="connsiteX0" fmla="*/ 0 w 5154917"/>
              <a:gd name="connsiteY0" fmla="*/ 67632 h 164367"/>
              <a:gd name="connsiteX1" fmla="*/ 1000125 w 5154917"/>
              <a:gd name="connsiteY1" fmla="*/ 162882 h 164367"/>
              <a:gd name="connsiteX2" fmla="*/ 2800350 w 5154917"/>
              <a:gd name="connsiteY2" fmla="*/ 957 h 164367"/>
              <a:gd name="connsiteX3" fmla="*/ 4800600 w 5154917"/>
              <a:gd name="connsiteY3" fmla="*/ 96207 h 164367"/>
              <a:gd name="connsiteX4" fmla="*/ 5143500 w 5154917"/>
              <a:gd name="connsiteY4" fmla="*/ 105732 h 164367"/>
              <a:gd name="connsiteX0" fmla="*/ 0 w 4983467"/>
              <a:gd name="connsiteY0" fmla="*/ 10482 h 162900"/>
              <a:gd name="connsiteX1" fmla="*/ 828675 w 4983467"/>
              <a:gd name="connsiteY1" fmla="*/ 162882 h 162900"/>
              <a:gd name="connsiteX2" fmla="*/ 2628900 w 4983467"/>
              <a:gd name="connsiteY2" fmla="*/ 957 h 162900"/>
              <a:gd name="connsiteX3" fmla="*/ 4629150 w 4983467"/>
              <a:gd name="connsiteY3" fmla="*/ 96207 h 162900"/>
              <a:gd name="connsiteX4" fmla="*/ 4972050 w 4983467"/>
              <a:gd name="connsiteY4" fmla="*/ 105732 h 162900"/>
              <a:gd name="connsiteX0" fmla="*/ 0 w 4983467"/>
              <a:gd name="connsiteY0" fmla="*/ 10482 h 162923"/>
              <a:gd name="connsiteX1" fmla="*/ 828675 w 4983467"/>
              <a:gd name="connsiteY1" fmla="*/ 162882 h 162923"/>
              <a:gd name="connsiteX2" fmla="*/ 2628900 w 4983467"/>
              <a:gd name="connsiteY2" fmla="*/ 957 h 162923"/>
              <a:gd name="connsiteX3" fmla="*/ 4629150 w 4983467"/>
              <a:gd name="connsiteY3" fmla="*/ 96207 h 162923"/>
              <a:gd name="connsiteX4" fmla="*/ 4972050 w 4983467"/>
              <a:gd name="connsiteY4" fmla="*/ 105732 h 162923"/>
              <a:gd name="connsiteX0" fmla="*/ 0 w 4972050"/>
              <a:gd name="connsiteY0" fmla="*/ 0 h 152459"/>
              <a:gd name="connsiteX1" fmla="*/ 828675 w 4972050"/>
              <a:gd name="connsiteY1" fmla="*/ 152400 h 152459"/>
              <a:gd name="connsiteX2" fmla="*/ 2876550 w 4972050"/>
              <a:gd name="connsiteY2" fmla="*/ 19050 h 152459"/>
              <a:gd name="connsiteX3" fmla="*/ 4629150 w 4972050"/>
              <a:gd name="connsiteY3" fmla="*/ 85725 h 152459"/>
              <a:gd name="connsiteX4" fmla="*/ 4972050 w 4972050"/>
              <a:gd name="connsiteY4" fmla="*/ 95250 h 152459"/>
              <a:gd name="connsiteX0" fmla="*/ 0 w 5195794"/>
              <a:gd name="connsiteY0" fmla="*/ 0 h 375423"/>
              <a:gd name="connsiteX1" fmla="*/ 828675 w 5195794"/>
              <a:gd name="connsiteY1" fmla="*/ 152400 h 375423"/>
              <a:gd name="connsiteX2" fmla="*/ 2876550 w 5195794"/>
              <a:gd name="connsiteY2" fmla="*/ 19050 h 375423"/>
              <a:gd name="connsiteX3" fmla="*/ 4629150 w 5195794"/>
              <a:gd name="connsiteY3" fmla="*/ 85725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629150 w 5195794"/>
              <a:gd name="connsiteY3" fmla="*/ 85725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970954 w 5195794"/>
              <a:gd name="connsiteY2" fmla="*/ 6833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970954 w 5195794"/>
              <a:gd name="connsiteY2" fmla="*/ 68330 h 375423"/>
              <a:gd name="connsiteX3" fmla="*/ 4382202 w 5195794"/>
              <a:gd name="connsiteY3" fmla="*/ 43309 h 375423"/>
              <a:gd name="connsiteX4" fmla="*/ 5195794 w 5195794"/>
              <a:gd name="connsiteY4" fmla="*/ 375423 h 375423"/>
              <a:gd name="connsiteX0" fmla="*/ 0 w 5195794"/>
              <a:gd name="connsiteY0" fmla="*/ 4143 h 379566"/>
              <a:gd name="connsiteX1" fmla="*/ 828675 w 5195794"/>
              <a:gd name="connsiteY1" fmla="*/ 156543 h 379566"/>
              <a:gd name="connsiteX2" fmla="*/ 2970954 w 5195794"/>
              <a:gd name="connsiteY2" fmla="*/ 72473 h 379566"/>
              <a:gd name="connsiteX3" fmla="*/ 4392556 w 5195794"/>
              <a:gd name="connsiteY3" fmla="*/ 0 h 379566"/>
              <a:gd name="connsiteX4" fmla="*/ 5195794 w 5195794"/>
              <a:gd name="connsiteY4" fmla="*/ 379566 h 379566"/>
              <a:gd name="connsiteX0" fmla="*/ 0 w 5195794"/>
              <a:gd name="connsiteY0" fmla="*/ 18905 h 394328"/>
              <a:gd name="connsiteX1" fmla="*/ 828675 w 5195794"/>
              <a:gd name="connsiteY1" fmla="*/ 171305 h 394328"/>
              <a:gd name="connsiteX2" fmla="*/ 2970954 w 5195794"/>
              <a:gd name="connsiteY2" fmla="*/ 87235 h 394328"/>
              <a:gd name="connsiteX3" fmla="*/ 4392556 w 5195794"/>
              <a:gd name="connsiteY3" fmla="*/ 14762 h 394328"/>
              <a:gd name="connsiteX4" fmla="*/ 5195794 w 5195794"/>
              <a:gd name="connsiteY4" fmla="*/ 394328 h 394328"/>
              <a:gd name="connsiteX0" fmla="*/ 0 w 5195794"/>
              <a:gd name="connsiteY0" fmla="*/ 18905 h 394328"/>
              <a:gd name="connsiteX1" fmla="*/ 828675 w 5195794"/>
              <a:gd name="connsiteY1" fmla="*/ 171305 h 394328"/>
              <a:gd name="connsiteX2" fmla="*/ 2970954 w 5195794"/>
              <a:gd name="connsiteY2" fmla="*/ 87235 h 394328"/>
              <a:gd name="connsiteX3" fmla="*/ 4392556 w 5195794"/>
              <a:gd name="connsiteY3" fmla="*/ 14762 h 394328"/>
              <a:gd name="connsiteX4" fmla="*/ 5195794 w 5195794"/>
              <a:gd name="connsiteY4" fmla="*/ 394328 h 394328"/>
              <a:gd name="connsiteX0" fmla="*/ 0 w 5195794"/>
              <a:gd name="connsiteY0" fmla="*/ 56473 h 431896"/>
              <a:gd name="connsiteX1" fmla="*/ 828675 w 5195794"/>
              <a:gd name="connsiteY1" fmla="*/ 208873 h 431896"/>
              <a:gd name="connsiteX2" fmla="*/ 2970954 w 5195794"/>
              <a:gd name="connsiteY2" fmla="*/ 124803 h 431896"/>
              <a:gd name="connsiteX3" fmla="*/ 4392556 w 5195794"/>
              <a:gd name="connsiteY3" fmla="*/ 52330 h 431896"/>
              <a:gd name="connsiteX4" fmla="*/ 5195794 w 5195794"/>
              <a:gd name="connsiteY4" fmla="*/ 431896 h 431896"/>
              <a:gd name="connsiteX0" fmla="*/ 0 w 5195794"/>
              <a:gd name="connsiteY0" fmla="*/ 58153 h 433576"/>
              <a:gd name="connsiteX1" fmla="*/ 1018315 w 5195794"/>
              <a:gd name="connsiteY1" fmla="*/ 261496 h 433576"/>
              <a:gd name="connsiteX2" fmla="*/ 2970954 w 5195794"/>
              <a:gd name="connsiteY2" fmla="*/ 126483 h 433576"/>
              <a:gd name="connsiteX3" fmla="*/ 4392556 w 5195794"/>
              <a:gd name="connsiteY3" fmla="*/ 54010 h 433576"/>
              <a:gd name="connsiteX4" fmla="*/ 5195794 w 5195794"/>
              <a:gd name="connsiteY4" fmla="*/ 433576 h 433576"/>
              <a:gd name="connsiteX0" fmla="*/ 0 w 5195794"/>
              <a:gd name="connsiteY0" fmla="*/ 58153 h 433576"/>
              <a:gd name="connsiteX1" fmla="*/ 1018315 w 5195794"/>
              <a:gd name="connsiteY1" fmla="*/ 261496 h 433576"/>
              <a:gd name="connsiteX2" fmla="*/ 2970954 w 5195794"/>
              <a:gd name="connsiteY2" fmla="*/ 126483 h 433576"/>
              <a:gd name="connsiteX3" fmla="*/ 4392556 w 5195794"/>
              <a:gd name="connsiteY3" fmla="*/ 54010 h 433576"/>
              <a:gd name="connsiteX4" fmla="*/ 5195794 w 5195794"/>
              <a:gd name="connsiteY4" fmla="*/ 433576 h 433576"/>
              <a:gd name="connsiteX0" fmla="*/ 0 w 5195794"/>
              <a:gd name="connsiteY0" fmla="*/ 55412 h 430835"/>
              <a:gd name="connsiteX1" fmla="*/ 1077285 w 5195794"/>
              <a:gd name="connsiteY1" fmla="*/ 154993 h 430835"/>
              <a:gd name="connsiteX2" fmla="*/ 2970954 w 5195794"/>
              <a:gd name="connsiteY2" fmla="*/ 123742 h 430835"/>
              <a:gd name="connsiteX3" fmla="*/ 4392556 w 5195794"/>
              <a:gd name="connsiteY3" fmla="*/ 51269 h 430835"/>
              <a:gd name="connsiteX4" fmla="*/ 5195794 w 5195794"/>
              <a:gd name="connsiteY4" fmla="*/ 430835 h 430835"/>
              <a:gd name="connsiteX0" fmla="*/ 0 w 5195794"/>
              <a:gd name="connsiteY0" fmla="*/ 55412 h 430835"/>
              <a:gd name="connsiteX1" fmla="*/ 1077285 w 5195794"/>
              <a:gd name="connsiteY1" fmla="*/ 154993 h 430835"/>
              <a:gd name="connsiteX2" fmla="*/ 2970954 w 5195794"/>
              <a:gd name="connsiteY2" fmla="*/ 123742 h 430835"/>
              <a:gd name="connsiteX3" fmla="*/ 4392556 w 5195794"/>
              <a:gd name="connsiteY3" fmla="*/ 51269 h 430835"/>
              <a:gd name="connsiteX4" fmla="*/ 5195794 w 5195794"/>
              <a:gd name="connsiteY4" fmla="*/ 430835 h 430835"/>
              <a:gd name="connsiteX0" fmla="*/ 0 w 5195794"/>
              <a:gd name="connsiteY0" fmla="*/ 47289 h 422712"/>
              <a:gd name="connsiteX1" fmla="*/ 1077285 w 5195794"/>
              <a:gd name="connsiteY1" fmla="*/ 146870 h 422712"/>
              <a:gd name="connsiteX2" fmla="*/ 2941386 w 5195794"/>
              <a:gd name="connsiteY2" fmla="*/ 172262 h 422712"/>
              <a:gd name="connsiteX3" fmla="*/ 4392556 w 5195794"/>
              <a:gd name="connsiteY3" fmla="*/ 43146 h 422712"/>
              <a:gd name="connsiteX4" fmla="*/ 5195794 w 5195794"/>
              <a:gd name="connsiteY4" fmla="*/ 422712 h 422712"/>
              <a:gd name="connsiteX0" fmla="*/ 0 w 5195794"/>
              <a:gd name="connsiteY0" fmla="*/ 37848 h 413271"/>
              <a:gd name="connsiteX1" fmla="*/ 1077285 w 5195794"/>
              <a:gd name="connsiteY1" fmla="*/ 137429 h 413271"/>
              <a:gd name="connsiteX2" fmla="*/ 2941386 w 5195794"/>
              <a:gd name="connsiteY2" fmla="*/ 162821 h 413271"/>
              <a:gd name="connsiteX3" fmla="*/ 4392556 w 5195794"/>
              <a:gd name="connsiteY3" fmla="*/ 33705 h 413271"/>
              <a:gd name="connsiteX4" fmla="*/ 5195794 w 5195794"/>
              <a:gd name="connsiteY4" fmla="*/ 413271 h 413271"/>
              <a:gd name="connsiteX0" fmla="*/ 0 w 5195794"/>
              <a:gd name="connsiteY0" fmla="*/ 45900 h 421323"/>
              <a:gd name="connsiteX1" fmla="*/ 1011950 w 5195794"/>
              <a:gd name="connsiteY1" fmla="*/ 68129 h 421323"/>
              <a:gd name="connsiteX2" fmla="*/ 2941386 w 5195794"/>
              <a:gd name="connsiteY2" fmla="*/ 170873 h 421323"/>
              <a:gd name="connsiteX3" fmla="*/ 4392556 w 5195794"/>
              <a:gd name="connsiteY3" fmla="*/ 41757 h 421323"/>
              <a:gd name="connsiteX4" fmla="*/ 5195794 w 5195794"/>
              <a:gd name="connsiteY4" fmla="*/ 421323 h 421323"/>
              <a:gd name="connsiteX0" fmla="*/ 0 w 5673966"/>
              <a:gd name="connsiteY0" fmla="*/ 151871 h 421323"/>
              <a:gd name="connsiteX1" fmla="*/ 1490122 w 5673966"/>
              <a:gd name="connsiteY1" fmla="*/ 68129 h 421323"/>
              <a:gd name="connsiteX2" fmla="*/ 3419558 w 5673966"/>
              <a:gd name="connsiteY2" fmla="*/ 170873 h 421323"/>
              <a:gd name="connsiteX3" fmla="*/ 4870728 w 5673966"/>
              <a:gd name="connsiteY3" fmla="*/ 41757 h 421323"/>
              <a:gd name="connsiteX4" fmla="*/ 5673966 w 5673966"/>
              <a:gd name="connsiteY4" fmla="*/ 421323 h 421323"/>
              <a:gd name="connsiteX0" fmla="*/ 0 w 4870728"/>
              <a:gd name="connsiteY0" fmla="*/ 151871 h 185439"/>
              <a:gd name="connsiteX1" fmla="*/ 1490122 w 4870728"/>
              <a:gd name="connsiteY1" fmla="*/ 68129 h 185439"/>
              <a:gd name="connsiteX2" fmla="*/ 3419558 w 4870728"/>
              <a:gd name="connsiteY2" fmla="*/ 170873 h 185439"/>
              <a:gd name="connsiteX3" fmla="*/ 4870728 w 4870728"/>
              <a:gd name="connsiteY3" fmla="*/ 41757 h 185439"/>
              <a:gd name="connsiteX0" fmla="*/ 0 w 5279326"/>
              <a:gd name="connsiteY0" fmla="*/ 99016 h 132584"/>
              <a:gd name="connsiteX1" fmla="*/ 1490122 w 5279326"/>
              <a:gd name="connsiteY1" fmla="*/ 15274 h 132584"/>
              <a:gd name="connsiteX2" fmla="*/ 3419558 w 5279326"/>
              <a:gd name="connsiteY2" fmla="*/ 118018 h 132584"/>
              <a:gd name="connsiteX3" fmla="*/ 5279326 w 5279326"/>
              <a:gd name="connsiteY3" fmla="*/ 48429 h 132584"/>
            </a:gdLst>
            <a:ahLst/>
            <a:cxnLst>
              <a:cxn ang="0">
                <a:pos x="connsiteX0" y="connsiteY0"/>
              </a:cxn>
              <a:cxn ang="0">
                <a:pos x="connsiteX1" y="connsiteY1"/>
              </a:cxn>
              <a:cxn ang="0">
                <a:pos x="connsiteX2" y="connsiteY2"/>
              </a:cxn>
              <a:cxn ang="0">
                <a:pos x="connsiteX3" y="connsiteY3"/>
              </a:cxn>
            </a:cxnLst>
            <a:rect l="l" t="t" r="r" b="b"/>
            <a:pathLst>
              <a:path w="5279326" h="132584">
                <a:moveTo>
                  <a:pt x="0" y="99016"/>
                </a:moveTo>
                <a:cubicBezTo>
                  <a:pt x="276225" y="209347"/>
                  <a:pt x="920196" y="12107"/>
                  <a:pt x="1490122" y="15274"/>
                </a:cubicBezTo>
                <a:cubicBezTo>
                  <a:pt x="2060048" y="18441"/>
                  <a:pt x="2788024" y="112492"/>
                  <a:pt x="3419558" y="118018"/>
                </a:cubicBezTo>
                <a:cubicBezTo>
                  <a:pt x="4051092" y="123544"/>
                  <a:pt x="4541625" y="-93969"/>
                  <a:pt x="5279326" y="48429"/>
                </a:cubicBezTo>
              </a:path>
            </a:pathLst>
          </a:custGeom>
          <a:noFill/>
          <a:ln w="12700">
            <a:solidFill>
              <a:schemeClr val="accent6"/>
            </a:solidFill>
          </a:ln>
          <a:effectLst>
            <a:glow>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solidFill>
                <a:srgbClr val="FFC000"/>
              </a:solidFill>
            </a:endParaRPr>
          </a:p>
        </p:txBody>
      </p:sp>
      <p:sp>
        <p:nvSpPr>
          <p:cNvPr id="4" name="Ellipse 3"/>
          <p:cNvSpPr/>
          <p:nvPr/>
        </p:nvSpPr>
        <p:spPr>
          <a:xfrm>
            <a:off x="6537176" y="2684667"/>
            <a:ext cx="96759" cy="96759"/>
          </a:xfrm>
          <a:prstGeom prst="ellipse">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8" name="Ellipse 7"/>
          <p:cNvSpPr/>
          <p:nvPr/>
        </p:nvSpPr>
        <p:spPr>
          <a:xfrm>
            <a:off x="6391774" y="2767901"/>
            <a:ext cx="48380" cy="48380"/>
          </a:xfrm>
          <a:prstGeom prst="ellipse">
            <a:avLst/>
          </a:prstGeom>
          <a:solidFill>
            <a:srgbClr val="078F9D"/>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Tree>
    <p:extLst>
      <p:ext uri="{BB962C8B-B14F-4D97-AF65-F5344CB8AC3E}">
        <p14:creationId xmlns:p14="http://schemas.microsoft.com/office/powerpoint/2010/main" val="393337700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72813" y="304863"/>
            <a:ext cx="6796405" cy="452120"/>
          </a:xfrm>
          <a:prstGeom prst="rect">
            <a:avLst/>
          </a:prstGeom>
        </p:spPr>
        <p:txBody>
          <a:bodyPr vert="horz" wrap="square" lIns="0" tIns="12065" rIns="0" bIns="0" rtlCol="0">
            <a:spAutoFit/>
          </a:bodyPr>
          <a:lstStyle/>
          <a:p>
            <a:pPr marL="12700">
              <a:lnSpc>
                <a:spcPct val="100000"/>
              </a:lnSpc>
              <a:spcBef>
                <a:spcPts val="95"/>
              </a:spcBef>
            </a:pPr>
            <a:r>
              <a:rPr sz="2800" spc="-10" dirty="0"/>
              <a:t>10-</a:t>
            </a:r>
            <a:r>
              <a:rPr sz="2800" spc="20" dirty="0"/>
              <a:t> </a:t>
            </a:r>
            <a:r>
              <a:rPr sz="2800" spc="-5" dirty="0"/>
              <a:t>Avantages</a:t>
            </a:r>
            <a:r>
              <a:rPr sz="2800" spc="-10" dirty="0"/>
              <a:t> </a:t>
            </a:r>
            <a:r>
              <a:rPr sz="2800" spc="-5" dirty="0"/>
              <a:t>de</a:t>
            </a:r>
            <a:r>
              <a:rPr sz="2800" dirty="0"/>
              <a:t> </a:t>
            </a:r>
            <a:r>
              <a:rPr sz="2800" spc="-5" dirty="0"/>
              <a:t>la</a:t>
            </a:r>
            <a:r>
              <a:rPr sz="2800" dirty="0"/>
              <a:t> </a:t>
            </a:r>
            <a:r>
              <a:rPr sz="2800" spc="-5" dirty="0"/>
              <a:t>pluridisciplinarité</a:t>
            </a:r>
            <a:endParaRPr sz="2800"/>
          </a:p>
        </p:txBody>
      </p:sp>
      <p:sp>
        <p:nvSpPr>
          <p:cNvPr id="3" name="object 3"/>
          <p:cNvSpPr txBox="1"/>
          <p:nvPr/>
        </p:nvSpPr>
        <p:spPr>
          <a:xfrm>
            <a:off x="547052" y="942972"/>
            <a:ext cx="7607934" cy="4824095"/>
          </a:xfrm>
          <a:prstGeom prst="rect">
            <a:avLst/>
          </a:prstGeom>
        </p:spPr>
        <p:txBody>
          <a:bodyPr vert="horz" wrap="square" lIns="0" tIns="125730" rIns="0" bIns="0" rtlCol="0">
            <a:spAutoFit/>
          </a:bodyPr>
          <a:lstStyle/>
          <a:p>
            <a:pPr marL="622300" marR="0" lvl="0" indent="-609600" algn="l" defTabSz="914400" rtl="0" eaLnBrk="1" fontAlgn="auto" latinLnBrk="0" hangingPunct="1">
              <a:lnSpc>
                <a:spcPct val="100000"/>
              </a:lnSpc>
              <a:spcBef>
                <a:spcPts val="990"/>
              </a:spcBef>
              <a:spcAft>
                <a:spcPts val="0"/>
              </a:spcAft>
              <a:buClrTx/>
              <a:buSzTx/>
              <a:buFontTx/>
              <a:buAutoNum type="arabicPeriod"/>
              <a:tabLst>
                <a:tab pos="621665" algn="l"/>
                <a:tab pos="622300" algn="l"/>
              </a:tabLst>
              <a:defRPr/>
            </a:pPr>
            <a:r>
              <a:rPr kumimoji="0" sz="2400" b="1" i="0" u="none" strike="noStrike" kern="1200" cap="none" spc="-15" normalizeH="0" baseline="0" noProof="0" dirty="0">
                <a:ln>
                  <a:noFill/>
                </a:ln>
                <a:solidFill>
                  <a:prstClr val="black"/>
                </a:solidFill>
                <a:effectLst/>
                <a:uLnTx/>
                <a:uFillTx/>
                <a:latin typeface="Calibri"/>
                <a:ea typeface="+mn-ea"/>
                <a:cs typeface="Calibri"/>
              </a:rPr>
              <a:t>Pour</a:t>
            </a:r>
            <a:r>
              <a:rPr kumimoji="0" sz="2400" b="1" i="0" u="none" strike="noStrike" kern="1200" cap="none" spc="-25" normalizeH="0" baseline="0" noProof="0" dirty="0">
                <a:ln>
                  <a:noFill/>
                </a:ln>
                <a:solidFill>
                  <a:prstClr val="black"/>
                </a:solidFill>
                <a:effectLst/>
                <a:uLnTx/>
                <a:uFillTx/>
                <a:latin typeface="Calibri"/>
                <a:ea typeface="+mn-ea"/>
                <a:cs typeface="Calibri"/>
              </a:rPr>
              <a:t> </a:t>
            </a:r>
            <a:r>
              <a:rPr kumimoji="0" sz="2400" b="1" i="0" u="none" strike="noStrike" kern="1200" cap="none" spc="-5" normalizeH="0" baseline="0" noProof="0" dirty="0">
                <a:ln>
                  <a:noFill/>
                </a:ln>
                <a:solidFill>
                  <a:prstClr val="black"/>
                </a:solidFill>
                <a:effectLst/>
                <a:uLnTx/>
                <a:uFillTx/>
                <a:latin typeface="Calibri"/>
                <a:ea typeface="+mn-ea"/>
                <a:cs typeface="Calibri"/>
              </a:rPr>
              <a:t>le malade</a:t>
            </a:r>
            <a:r>
              <a:rPr kumimoji="0" sz="2400" b="1" i="0" u="none" strike="noStrike" kern="1200" cap="none" spc="0" normalizeH="0" baseline="0" noProof="0" dirty="0">
                <a:ln>
                  <a:noFill/>
                </a:ln>
                <a:solidFill>
                  <a:prstClr val="black"/>
                </a:solidFill>
                <a:effectLst/>
                <a:uLnTx/>
                <a:uFillTx/>
                <a:latin typeface="Calibri"/>
                <a:ea typeface="+mn-ea"/>
                <a:cs typeface="Calibri"/>
              </a:rPr>
              <a:t> </a:t>
            </a:r>
            <a:r>
              <a:rPr kumimoji="0" sz="2400" b="1" i="0" u="none" strike="noStrike" kern="1200" cap="none" spc="-20" normalizeH="0" baseline="0" noProof="0" dirty="0">
                <a:ln>
                  <a:noFill/>
                </a:ln>
                <a:solidFill>
                  <a:prstClr val="black"/>
                </a:solidFill>
                <a:effectLst/>
                <a:uLnTx/>
                <a:uFillTx/>
                <a:latin typeface="Calibri"/>
                <a:ea typeface="+mn-ea"/>
                <a:cs typeface="Calibri"/>
              </a:rPr>
              <a:t>atteint</a:t>
            </a:r>
            <a:r>
              <a:rPr kumimoji="0" sz="2400" b="1" i="0" u="none" strike="noStrike" kern="1200" cap="none" spc="0" normalizeH="0" baseline="0" noProof="0" dirty="0">
                <a:ln>
                  <a:noFill/>
                </a:ln>
                <a:solidFill>
                  <a:prstClr val="black"/>
                </a:solidFill>
                <a:effectLst/>
                <a:uLnTx/>
                <a:uFillTx/>
                <a:latin typeface="Calibri"/>
                <a:ea typeface="+mn-ea"/>
                <a:cs typeface="Calibri"/>
              </a:rPr>
              <a:t> </a:t>
            </a:r>
            <a:r>
              <a:rPr kumimoji="0" sz="2400" b="1" i="0" u="none" strike="noStrike" kern="1200" cap="none" spc="-5" normalizeH="0" baseline="0" noProof="0" dirty="0">
                <a:ln>
                  <a:noFill/>
                </a:ln>
                <a:solidFill>
                  <a:prstClr val="black"/>
                </a:solidFill>
                <a:effectLst/>
                <a:uLnTx/>
                <a:uFillTx/>
                <a:latin typeface="Calibri"/>
                <a:ea typeface="+mn-ea"/>
                <a:cs typeface="Calibri"/>
              </a:rPr>
              <a:t>de</a:t>
            </a:r>
            <a:r>
              <a:rPr kumimoji="0" sz="2400" b="1" i="0" u="none" strike="noStrike" kern="1200" cap="none" spc="5" normalizeH="0" baseline="0" noProof="0" dirty="0">
                <a:ln>
                  <a:noFill/>
                </a:ln>
                <a:solidFill>
                  <a:prstClr val="black"/>
                </a:solidFill>
                <a:effectLst/>
                <a:uLnTx/>
                <a:uFillTx/>
                <a:latin typeface="Calibri"/>
                <a:ea typeface="+mn-ea"/>
                <a:cs typeface="Calibri"/>
              </a:rPr>
              <a:t> </a:t>
            </a:r>
            <a:r>
              <a:rPr kumimoji="0" sz="2400" b="1" i="0" u="none" strike="noStrike" kern="1200" cap="none" spc="-5" normalizeH="0" baseline="0" noProof="0" dirty="0">
                <a:ln>
                  <a:noFill/>
                </a:ln>
                <a:solidFill>
                  <a:prstClr val="black"/>
                </a:solidFill>
                <a:effectLst/>
                <a:uLnTx/>
                <a:uFillTx/>
                <a:latin typeface="Calibri"/>
                <a:ea typeface="+mn-ea"/>
                <a:cs typeface="Calibri"/>
              </a:rPr>
              <a:t>cancer</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727075" marR="0" lvl="1" indent="-257810" algn="l" defTabSz="914400" rtl="0" eaLnBrk="1" fontAlgn="auto" latinLnBrk="0" hangingPunct="1">
              <a:lnSpc>
                <a:spcPct val="100000"/>
              </a:lnSpc>
              <a:spcBef>
                <a:spcPts val="750"/>
              </a:spcBef>
              <a:spcAft>
                <a:spcPts val="0"/>
              </a:spcAft>
              <a:buClrTx/>
              <a:buSzTx/>
              <a:buFontTx/>
              <a:buChar char="-"/>
              <a:tabLst>
                <a:tab pos="727075" algn="l"/>
                <a:tab pos="727710" algn="l"/>
              </a:tabLst>
              <a:defRPr/>
            </a:pPr>
            <a:r>
              <a:rPr kumimoji="0" sz="2000" b="0" i="0" u="none" strike="noStrike" kern="1200" cap="none" spc="-5" normalizeH="0" baseline="0" noProof="0" dirty="0">
                <a:ln>
                  <a:noFill/>
                </a:ln>
                <a:solidFill>
                  <a:prstClr val="black"/>
                </a:solidFill>
                <a:effectLst/>
                <a:uLnTx/>
                <a:uFillTx/>
                <a:latin typeface="Calibri"/>
                <a:ea typeface="+mn-ea"/>
                <a:cs typeface="Calibri"/>
              </a:rPr>
              <a:t>Certitude</a:t>
            </a:r>
            <a:r>
              <a:rPr kumimoji="0" sz="2000" b="0" i="0" u="none" strike="noStrike" kern="1200" cap="none" spc="0" normalizeH="0" baseline="0" noProof="0" dirty="0">
                <a:ln>
                  <a:noFill/>
                </a:ln>
                <a:solidFill>
                  <a:prstClr val="black"/>
                </a:solidFill>
                <a:effectLst/>
                <a:uLnTx/>
                <a:uFillTx/>
                <a:latin typeface="Calibri"/>
                <a:ea typeface="+mn-ea"/>
                <a:cs typeface="Calibri"/>
              </a:rPr>
              <a:t> </a:t>
            </a:r>
            <a:r>
              <a:rPr kumimoji="0" sz="2000" b="0" i="0" u="none" strike="noStrike" kern="1200" cap="none" spc="-20" normalizeH="0" baseline="0" noProof="0" dirty="0">
                <a:ln>
                  <a:noFill/>
                </a:ln>
                <a:solidFill>
                  <a:prstClr val="black"/>
                </a:solidFill>
                <a:effectLst/>
                <a:uLnTx/>
                <a:uFillTx/>
                <a:latin typeface="Calibri"/>
                <a:ea typeface="+mn-ea"/>
                <a:cs typeface="Calibri"/>
              </a:rPr>
              <a:t>d’obtenir</a:t>
            </a:r>
            <a:r>
              <a:rPr kumimoji="0" sz="2000" b="0" i="0" u="none" strike="noStrike" kern="1200" cap="none" spc="-1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le</a:t>
            </a:r>
            <a:r>
              <a:rPr kumimoji="0" sz="2000" b="0" i="0" u="none" strike="noStrike" kern="1200" cap="none" spc="1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meilleur</a:t>
            </a:r>
            <a:r>
              <a:rPr kumimoji="0" sz="2000" b="0" i="0" u="none" strike="noStrike" kern="1200" cap="none" spc="15"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traitement</a:t>
            </a:r>
            <a:r>
              <a:rPr kumimoji="0" sz="2000" b="0" i="0" u="none" strike="noStrike" kern="1200" cap="none" spc="4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sans querelles</a:t>
            </a:r>
            <a:r>
              <a:rPr kumimoji="0" sz="2000" b="0" i="0" u="none" strike="noStrike" kern="1200" cap="none" spc="15" normalizeH="0" baseline="0" noProof="0" dirty="0">
                <a:ln>
                  <a:noFill/>
                </a:ln>
                <a:solidFill>
                  <a:prstClr val="black"/>
                </a:solidFill>
                <a:effectLst/>
                <a:uLnTx/>
                <a:uFillTx/>
                <a:latin typeface="Calibri"/>
                <a:ea typeface="+mn-ea"/>
                <a:cs typeface="Calibri"/>
              </a:rPr>
              <a:t> </a:t>
            </a:r>
            <a:r>
              <a:rPr kumimoji="0" sz="2000" b="0" i="0" u="none" strike="noStrike" kern="1200" cap="none" spc="-20" normalizeH="0" baseline="0" noProof="0" dirty="0">
                <a:ln>
                  <a:noFill/>
                </a:ln>
                <a:solidFill>
                  <a:prstClr val="black"/>
                </a:solidFill>
                <a:effectLst/>
                <a:uLnTx/>
                <a:uFillTx/>
                <a:latin typeface="Calibri"/>
                <a:ea typeface="+mn-ea"/>
                <a:cs typeface="Calibri"/>
              </a:rPr>
              <a:t>d’écoles…</a:t>
            </a:r>
            <a:endParaRPr kumimoji="0" sz="2000" b="0" i="0" u="none" strike="noStrike" kern="1200" cap="none" spc="0" normalizeH="0" baseline="0" noProof="0">
              <a:ln>
                <a:noFill/>
              </a:ln>
              <a:solidFill>
                <a:prstClr val="black"/>
              </a:solidFill>
              <a:effectLst/>
              <a:uLnTx/>
              <a:uFillTx/>
              <a:latin typeface="Calibri"/>
              <a:ea typeface="+mn-ea"/>
              <a:cs typeface="Calibri"/>
            </a:endParaRPr>
          </a:p>
          <a:p>
            <a:pPr marL="727075" marR="0" lvl="1" indent="-257810" algn="l" defTabSz="914400" rtl="0" eaLnBrk="1" fontAlgn="auto" latinLnBrk="0" hangingPunct="1">
              <a:lnSpc>
                <a:spcPct val="100000"/>
              </a:lnSpc>
              <a:spcBef>
                <a:spcPts val="720"/>
              </a:spcBef>
              <a:spcAft>
                <a:spcPts val="0"/>
              </a:spcAft>
              <a:buClrTx/>
              <a:buSzTx/>
              <a:buFontTx/>
              <a:buChar char="-"/>
              <a:tabLst>
                <a:tab pos="727075" algn="l"/>
                <a:tab pos="727710" algn="l"/>
              </a:tabLst>
              <a:defRPr/>
            </a:pPr>
            <a:r>
              <a:rPr kumimoji="0" sz="2000" b="0" i="0" u="none" strike="noStrike" kern="1200" cap="none" spc="-5" normalizeH="0" baseline="0" noProof="0" dirty="0">
                <a:ln>
                  <a:noFill/>
                </a:ln>
                <a:solidFill>
                  <a:prstClr val="black"/>
                </a:solidFill>
                <a:effectLst/>
                <a:uLnTx/>
                <a:uFillTx/>
                <a:latin typeface="Calibri"/>
                <a:ea typeface="+mn-ea"/>
                <a:cs typeface="Calibri"/>
              </a:rPr>
              <a:t>Certitude</a:t>
            </a:r>
            <a:r>
              <a:rPr kumimoji="0" sz="2000" b="0" i="0" u="none" strike="noStrike" kern="1200" cap="none" spc="-10" normalizeH="0" baseline="0" noProof="0" dirty="0">
                <a:ln>
                  <a:noFill/>
                </a:ln>
                <a:solidFill>
                  <a:prstClr val="black"/>
                </a:solidFill>
                <a:effectLst/>
                <a:uLnTx/>
                <a:uFillTx/>
                <a:latin typeface="Calibri"/>
                <a:ea typeface="+mn-ea"/>
                <a:cs typeface="Calibri"/>
              </a:rPr>
              <a:t> </a:t>
            </a:r>
            <a:r>
              <a:rPr kumimoji="0" sz="2000" b="0" i="0" u="none" strike="noStrike" kern="1200" cap="none" spc="-30" normalizeH="0" baseline="0" noProof="0" dirty="0">
                <a:ln>
                  <a:noFill/>
                </a:ln>
                <a:solidFill>
                  <a:prstClr val="black"/>
                </a:solidFill>
                <a:effectLst/>
                <a:uLnTx/>
                <a:uFillTx/>
                <a:latin typeface="Calibri"/>
                <a:ea typeface="+mn-ea"/>
                <a:cs typeface="Calibri"/>
              </a:rPr>
              <a:t>d’avoir</a:t>
            </a:r>
            <a:r>
              <a:rPr kumimoji="0" sz="2000" b="0" i="0" u="none" strike="noStrike" kern="1200" cap="none" spc="-5"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toujours</a:t>
            </a:r>
            <a:r>
              <a:rPr kumimoji="0" sz="2000" b="0" i="0" u="none" strike="noStrike" kern="1200" cap="none" spc="-20" normalizeH="0" baseline="0" noProof="0" dirty="0">
                <a:ln>
                  <a:noFill/>
                </a:ln>
                <a:solidFill>
                  <a:prstClr val="black"/>
                </a:solidFill>
                <a:effectLst/>
                <a:uLnTx/>
                <a:uFillTx/>
                <a:latin typeface="Calibri"/>
                <a:ea typeface="+mn-ea"/>
                <a:cs typeface="Calibri"/>
              </a:rPr>
              <a:t> </a:t>
            </a:r>
            <a:r>
              <a:rPr kumimoji="0" sz="2000" b="1" i="0" u="none" strike="noStrike" kern="1200" cap="none" spc="0" normalizeH="0" baseline="0" noProof="0" dirty="0">
                <a:ln>
                  <a:noFill/>
                </a:ln>
                <a:solidFill>
                  <a:prstClr val="black"/>
                </a:solidFill>
                <a:effectLst/>
                <a:uLnTx/>
                <a:uFillTx/>
                <a:latin typeface="Calibri"/>
                <a:ea typeface="+mn-ea"/>
                <a:cs typeface="Calibri"/>
              </a:rPr>
              <a:t>LA</a:t>
            </a:r>
            <a:r>
              <a:rPr kumimoji="0" sz="2000" b="1" i="0" u="none" strike="noStrike" kern="1200" cap="none" spc="-1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personne</a:t>
            </a:r>
            <a:r>
              <a:rPr kumimoji="0" sz="2000" b="0" i="0" u="none" strike="noStrike" kern="1200" cap="none" spc="-20"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compétente</a:t>
            </a:r>
            <a:endParaRPr kumimoji="0" sz="2000" b="0" i="0" u="none" strike="noStrike" kern="1200" cap="none" spc="0" normalizeH="0" baseline="0" noProof="0">
              <a:ln>
                <a:noFill/>
              </a:ln>
              <a:solidFill>
                <a:prstClr val="black"/>
              </a:solidFill>
              <a:effectLst/>
              <a:uLnTx/>
              <a:uFillTx/>
              <a:latin typeface="Calibri"/>
              <a:ea typeface="+mn-ea"/>
              <a:cs typeface="Calibri"/>
            </a:endParaRPr>
          </a:p>
          <a:p>
            <a:pPr marL="727075" marR="0" lvl="1" indent="-257810" algn="l" defTabSz="914400" rtl="0" eaLnBrk="1" fontAlgn="auto" latinLnBrk="0" hangingPunct="1">
              <a:lnSpc>
                <a:spcPct val="100000"/>
              </a:lnSpc>
              <a:spcBef>
                <a:spcPts val="720"/>
              </a:spcBef>
              <a:spcAft>
                <a:spcPts val="0"/>
              </a:spcAft>
              <a:buClrTx/>
              <a:buSzTx/>
              <a:buFontTx/>
              <a:buChar char="-"/>
              <a:tabLst>
                <a:tab pos="727075" algn="l"/>
                <a:tab pos="727710" algn="l"/>
              </a:tabLst>
              <a:defRPr/>
            </a:pPr>
            <a:r>
              <a:rPr kumimoji="0" sz="2000" b="0" i="0" u="none" strike="noStrike" kern="1200" cap="none" spc="-15" normalizeH="0" baseline="0" noProof="0" dirty="0">
                <a:ln>
                  <a:noFill/>
                </a:ln>
                <a:solidFill>
                  <a:prstClr val="black"/>
                </a:solidFill>
                <a:effectLst/>
                <a:uLnTx/>
                <a:uFillTx/>
                <a:latin typeface="Calibri"/>
                <a:ea typeface="+mn-ea"/>
                <a:cs typeface="Calibri"/>
              </a:rPr>
              <a:t>Renforce</a:t>
            </a:r>
            <a:r>
              <a:rPr kumimoji="0" sz="2000" b="0" i="0" u="none" strike="noStrike" kern="1200" cap="none" spc="-3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la confiance</a:t>
            </a:r>
            <a:r>
              <a:rPr kumimoji="0" sz="2000" b="0" i="0" u="none" strike="noStrike" kern="1200" cap="none" spc="-15"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dans</a:t>
            </a:r>
            <a:r>
              <a:rPr kumimoji="0" sz="2000" b="0" i="0" u="none" strike="noStrike" kern="1200" cap="none" spc="-20" normalizeH="0" baseline="0" noProof="0" dirty="0">
                <a:ln>
                  <a:noFill/>
                </a:ln>
                <a:solidFill>
                  <a:prstClr val="black"/>
                </a:solidFill>
                <a:effectLst/>
                <a:uLnTx/>
                <a:uFillTx/>
                <a:latin typeface="Calibri"/>
                <a:ea typeface="+mn-ea"/>
                <a:cs typeface="Calibri"/>
              </a:rPr>
              <a:t> l’équipe</a:t>
            </a:r>
            <a:endParaRPr kumimoji="0" sz="2000" b="0" i="0" u="none" strike="noStrike" kern="1200" cap="none" spc="0" normalizeH="0" baseline="0" noProof="0">
              <a:ln>
                <a:noFill/>
              </a:ln>
              <a:solidFill>
                <a:prstClr val="black"/>
              </a:solidFill>
              <a:effectLst/>
              <a:uLnTx/>
              <a:uFillTx/>
              <a:latin typeface="Calibri"/>
              <a:ea typeface="+mn-ea"/>
              <a:cs typeface="Calibri"/>
            </a:endParaRPr>
          </a:p>
          <a:p>
            <a:pPr marL="727075" marR="0" lvl="1" indent="-257810" algn="l" defTabSz="914400" rtl="0" eaLnBrk="1" fontAlgn="auto" latinLnBrk="0" hangingPunct="1">
              <a:lnSpc>
                <a:spcPct val="100000"/>
              </a:lnSpc>
              <a:spcBef>
                <a:spcPts val="720"/>
              </a:spcBef>
              <a:spcAft>
                <a:spcPts val="0"/>
              </a:spcAft>
              <a:buClrTx/>
              <a:buSzTx/>
              <a:buFontTx/>
              <a:buChar char="-"/>
              <a:tabLst>
                <a:tab pos="727075" algn="l"/>
                <a:tab pos="727710" algn="l"/>
              </a:tabLst>
              <a:defRPr/>
            </a:pPr>
            <a:r>
              <a:rPr kumimoji="0" sz="2000" b="0" i="0" u="none" strike="noStrike" kern="1200" cap="none" spc="-50" normalizeH="0" baseline="0" noProof="0" dirty="0">
                <a:ln>
                  <a:noFill/>
                </a:ln>
                <a:solidFill>
                  <a:prstClr val="black"/>
                </a:solidFill>
                <a:effectLst/>
                <a:uLnTx/>
                <a:uFillTx/>
                <a:latin typeface="Calibri"/>
                <a:ea typeface="+mn-ea"/>
                <a:cs typeface="Calibri"/>
              </a:rPr>
              <a:t>Tout</a:t>
            </a:r>
            <a:r>
              <a:rPr kumimoji="0" sz="2000" b="0" i="0" u="none" strike="noStrike" kern="1200" cap="none" spc="-1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en</a:t>
            </a:r>
            <a:r>
              <a:rPr kumimoji="0" sz="2000" b="0" i="0" u="none" strike="noStrike" kern="1200" cap="none" spc="5" normalizeH="0" baseline="0" noProof="0" dirty="0">
                <a:ln>
                  <a:noFill/>
                </a:ln>
                <a:solidFill>
                  <a:prstClr val="black"/>
                </a:solidFill>
                <a:effectLst/>
                <a:uLnTx/>
                <a:uFillTx/>
                <a:latin typeface="Calibri"/>
                <a:ea typeface="+mn-ea"/>
                <a:cs typeface="Calibri"/>
              </a:rPr>
              <a:t> </a:t>
            </a:r>
            <a:r>
              <a:rPr kumimoji="0" sz="2000" b="0" i="0" u="none" strike="noStrike" kern="1200" cap="none" spc="-15" normalizeH="0" baseline="0" noProof="0" dirty="0">
                <a:ln>
                  <a:noFill/>
                </a:ln>
                <a:solidFill>
                  <a:prstClr val="black"/>
                </a:solidFill>
                <a:effectLst/>
                <a:uLnTx/>
                <a:uFillTx/>
                <a:latin typeface="Calibri"/>
                <a:ea typeface="+mn-ea"/>
                <a:cs typeface="Calibri"/>
              </a:rPr>
              <a:t>gardant</a:t>
            </a:r>
            <a:r>
              <a:rPr kumimoji="0" sz="2000" b="0" i="0" u="none" strike="noStrike" kern="1200" cap="none" spc="-20"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un</a:t>
            </a:r>
            <a:r>
              <a:rPr kumimoji="0" sz="2000" b="0" i="0" u="none" strike="noStrike" kern="1200" cap="none" spc="-10" normalizeH="0" baseline="0" noProof="0" dirty="0">
                <a:ln>
                  <a:noFill/>
                </a:ln>
                <a:solidFill>
                  <a:prstClr val="black"/>
                </a:solidFill>
                <a:effectLst/>
                <a:uLnTx/>
                <a:uFillTx/>
                <a:latin typeface="Calibri"/>
                <a:ea typeface="+mn-ea"/>
                <a:cs typeface="Calibri"/>
              </a:rPr>
              <a:t> </a:t>
            </a:r>
            <a:r>
              <a:rPr kumimoji="0" sz="2000" b="1" i="0" u="none" strike="noStrike" kern="1200" cap="none" spc="0" normalizeH="0" baseline="0" noProof="0" dirty="0">
                <a:ln>
                  <a:noFill/>
                </a:ln>
                <a:solidFill>
                  <a:prstClr val="black"/>
                </a:solidFill>
                <a:effectLst/>
                <a:uLnTx/>
                <a:uFillTx/>
                <a:latin typeface="Calibri"/>
                <a:ea typeface="+mn-ea"/>
                <a:cs typeface="Calibri"/>
              </a:rPr>
              <a:t>médecin</a:t>
            </a:r>
            <a:r>
              <a:rPr kumimoji="0" sz="2000" b="1" i="0" u="none" strike="noStrike" kern="1200" cap="none" spc="-15" normalizeH="0" baseline="0" noProof="0" dirty="0">
                <a:ln>
                  <a:noFill/>
                </a:ln>
                <a:solidFill>
                  <a:prstClr val="black"/>
                </a:solidFill>
                <a:effectLst/>
                <a:uLnTx/>
                <a:uFillTx/>
                <a:latin typeface="Calibri"/>
                <a:ea typeface="+mn-ea"/>
                <a:cs typeface="Calibri"/>
              </a:rPr>
              <a:t> </a:t>
            </a:r>
            <a:r>
              <a:rPr kumimoji="0" sz="2000" b="1" i="0" u="none" strike="noStrike" kern="1200" cap="none" spc="-5" normalizeH="0" baseline="0" noProof="0" dirty="0">
                <a:ln>
                  <a:noFill/>
                </a:ln>
                <a:solidFill>
                  <a:prstClr val="black"/>
                </a:solidFill>
                <a:effectLst/>
                <a:uLnTx/>
                <a:uFillTx/>
                <a:latin typeface="Calibri"/>
                <a:ea typeface="+mn-ea"/>
                <a:cs typeface="Calibri"/>
              </a:rPr>
              <a:t>responsable</a:t>
            </a:r>
            <a:endParaRPr kumimoji="0" sz="2000" b="0" i="0" u="none" strike="noStrike" kern="1200" cap="none" spc="0" normalizeH="0" baseline="0" noProof="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835"/>
              </a:spcBef>
              <a:spcAft>
                <a:spcPts val="0"/>
              </a:spcAft>
              <a:buClrTx/>
              <a:buSzTx/>
              <a:buFontTx/>
              <a:buAutoNum type="arabicPeriod"/>
              <a:tabLst>
                <a:tab pos="621665" algn="l"/>
                <a:tab pos="622300" algn="l"/>
              </a:tabLst>
              <a:defRPr/>
            </a:pPr>
            <a:r>
              <a:rPr kumimoji="0" sz="2400" b="1" i="0" u="none" strike="noStrike" kern="1200" cap="none" spc="-15" normalizeH="0" baseline="0" noProof="0" dirty="0">
                <a:ln>
                  <a:noFill/>
                </a:ln>
                <a:solidFill>
                  <a:prstClr val="black"/>
                </a:solidFill>
                <a:effectLst/>
                <a:uLnTx/>
                <a:uFillTx/>
                <a:latin typeface="Calibri"/>
                <a:ea typeface="+mn-ea"/>
                <a:cs typeface="Calibri"/>
              </a:rPr>
              <a:t>Pour</a:t>
            </a:r>
            <a:r>
              <a:rPr kumimoji="0" sz="2400" b="1" i="0" u="none" strike="noStrike" kern="1200" cap="none" spc="-40" normalizeH="0" baseline="0" noProof="0" dirty="0">
                <a:ln>
                  <a:noFill/>
                </a:ln>
                <a:solidFill>
                  <a:prstClr val="black"/>
                </a:solidFill>
                <a:effectLst/>
                <a:uLnTx/>
                <a:uFillTx/>
                <a:latin typeface="Calibri"/>
                <a:ea typeface="+mn-ea"/>
                <a:cs typeface="Calibri"/>
              </a:rPr>
              <a:t> </a:t>
            </a:r>
            <a:r>
              <a:rPr kumimoji="0" sz="2400" b="1" i="0" u="none" strike="noStrike" kern="1200" cap="none" spc="-5" normalizeH="0" baseline="0" noProof="0" dirty="0">
                <a:ln>
                  <a:noFill/>
                </a:ln>
                <a:solidFill>
                  <a:prstClr val="black"/>
                </a:solidFill>
                <a:effectLst/>
                <a:uLnTx/>
                <a:uFillTx/>
                <a:latin typeface="Calibri"/>
                <a:ea typeface="+mn-ea"/>
                <a:cs typeface="Calibri"/>
              </a:rPr>
              <a:t>le</a:t>
            </a:r>
            <a:r>
              <a:rPr kumimoji="0" sz="2400" b="1" i="0" u="none" strike="noStrike" kern="1200" cap="none" spc="-15" normalizeH="0" baseline="0" noProof="0" dirty="0">
                <a:ln>
                  <a:noFill/>
                </a:ln>
                <a:solidFill>
                  <a:prstClr val="black"/>
                </a:solidFill>
                <a:effectLst/>
                <a:uLnTx/>
                <a:uFillTx/>
                <a:latin typeface="Calibri"/>
                <a:ea typeface="+mn-ea"/>
                <a:cs typeface="Calibri"/>
              </a:rPr>
              <a:t> </a:t>
            </a:r>
            <a:r>
              <a:rPr kumimoji="0" sz="2400" b="1" i="0" u="none" strike="noStrike" kern="1200" cap="none" spc="-5" normalizeH="0" baseline="0" noProof="0" dirty="0">
                <a:ln>
                  <a:noFill/>
                </a:ln>
                <a:solidFill>
                  <a:prstClr val="black"/>
                </a:solidFill>
                <a:effectLst/>
                <a:uLnTx/>
                <a:uFillTx/>
                <a:latin typeface="Calibri"/>
                <a:ea typeface="+mn-ea"/>
                <a:cs typeface="Calibri"/>
              </a:rPr>
              <a:t>médecin</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727075" marR="0" lvl="1" indent="-257810" algn="l" defTabSz="914400" rtl="0" eaLnBrk="1" fontAlgn="auto" latinLnBrk="0" hangingPunct="1">
              <a:lnSpc>
                <a:spcPct val="100000"/>
              </a:lnSpc>
              <a:spcBef>
                <a:spcPts val="745"/>
              </a:spcBef>
              <a:spcAft>
                <a:spcPts val="0"/>
              </a:spcAft>
              <a:buClrTx/>
              <a:buSzTx/>
              <a:buFontTx/>
              <a:buChar char="-"/>
              <a:tabLst>
                <a:tab pos="727075" algn="l"/>
                <a:tab pos="727710" algn="l"/>
              </a:tabLst>
              <a:defRPr/>
            </a:pPr>
            <a:r>
              <a:rPr kumimoji="0" sz="2000" b="0" i="0" u="none" strike="noStrike" kern="1200" cap="none" spc="-10" normalizeH="0" baseline="0" noProof="0" dirty="0">
                <a:ln>
                  <a:noFill/>
                </a:ln>
                <a:solidFill>
                  <a:prstClr val="black"/>
                </a:solidFill>
                <a:effectLst/>
                <a:uLnTx/>
                <a:uFillTx/>
                <a:latin typeface="Calibri"/>
                <a:ea typeface="+mn-ea"/>
                <a:cs typeface="Calibri"/>
              </a:rPr>
              <a:t>Collaboration</a:t>
            </a:r>
            <a:r>
              <a:rPr kumimoji="0" sz="2000" b="0" i="0" u="none" strike="noStrike" kern="1200" cap="none" spc="5" normalizeH="0" baseline="0" noProof="0" dirty="0">
                <a:ln>
                  <a:noFill/>
                </a:ln>
                <a:solidFill>
                  <a:prstClr val="black"/>
                </a:solidFill>
                <a:effectLst/>
                <a:uLnTx/>
                <a:uFillTx/>
                <a:latin typeface="Calibri"/>
                <a:ea typeface="+mn-ea"/>
                <a:cs typeface="Calibri"/>
              </a:rPr>
              <a:t> </a:t>
            </a:r>
            <a:r>
              <a:rPr kumimoji="0" sz="2000" b="0" i="0" u="none" strike="noStrike" kern="1200" cap="none" spc="-15" normalizeH="0" baseline="0" noProof="0" dirty="0">
                <a:ln>
                  <a:noFill/>
                </a:ln>
                <a:solidFill>
                  <a:prstClr val="black"/>
                </a:solidFill>
                <a:effectLst/>
                <a:uLnTx/>
                <a:uFillTx/>
                <a:latin typeface="Calibri"/>
                <a:ea typeface="+mn-ea"/>
                <a:cs typeface="Calibri"/>
              </a:rPr>
              <a:t>effective</a:t>
            </a:r>
            <a:r>
              <a:rPr kumimoji="0" sz="2000" b="0" i="0" u="none" strike="noStrike" kern="1200" cap="none" spc="35" normalizeH="0" baseline="0" noProof="0" dirty="0">
                <a:ln>
                  <a:noFill/>
                </a:ln>
                <a:solidFill>
                  <a:prstClr val="black"/>
                </a:solidFill>
                <a:effectLst/>
                <a:uLnTx/>
                <a:uFillTx/>
                <a:latin typeface="Calibri"/>
                <a:ea typeface="+mn-ea"/>
                <a:cs typeface="Calibri"/>
              </a:rPr>
              <a:t> </a:t>
            </a:r>
            <a:r>
              <a:rPr kumimoji="0" sz="2000" b="0" i="0" u="none" strike="noStrike" kern="1200" cap="none" spc="-15" normalizeH="0" baseline="0" noProof="0" dirty="0">
                <a:ln>
                  <a:noFill/>
                </a:ln>
                <a:solidFill>
                  <a:prstClr val="black"/>
                </a:solidFill>
                <a:effectLst/>
                <a:uLnTx/>
                <a:uFillTx/>
                <a:latin typeface="Calibri"/>
                <a:ea typeface="+mn-ea"/>
                <a:cs typeface="Calibri"/>
              </a:rPr>
              <a:t>entre</a:t>
            </a:r>
            <a:r>
              <a:rPr kumimoji="0" sz="2000" b="0" i="0" u="none" strike="noStrike" kern="1200" cap="none" spc="10"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spécialistes</a:t>
            </a:r>
            <a:endParaRPr kumimoji="0" sz="2000" b="0" i="0" u="none" strike="noStrike" kern="1200" cap="none" spc="0" normalizeH="0" baseline="0" noProof="0">
              <a:ln>
                <a:noFill/>
              </a:ln>
              <a:solidFill>
                <a:prstClr val="black"/>
              </a:solidFill>
              <a:effectLst/>
              <a:uLnTx/>
              <a:uFillTx/>
              <a:latin typeface="Calibri"/>
              <a:ea typeface="+mn-ea"/>
              <a:cs typeface="Calibri"/>
            </a:endParaRPr>
          </a:p>
          <a:p>
            <a:pPr marL="727075" marR="0" lvl="1" indent="-257810" algn="l" defTabSz="914400" rtl="0" eaLnBrk="1" fontAlgn="auto" latinLnBrk="0" hangingPunct="1">
              <a:lnSpc>
                <a:spcPct val="100000"/>
              </a:lnSpc>
              <a:spcBef>
                <a:spcPts val="720"/>
              </a:spcBef>
              <a:spcAft>
                <a:spcPts val="0"/>
              </a:spcAft>
              <a:buClrTx/>
              <a:buSzTx/>
              <a:buFontTx/>
              <a:buChar char="-"/>
              <a:tabLst>
                <a:tab pos="727075" algn="l"/>
                <a:tab pos="727710" algn="l"/>
              </a:tabLst>
              <a:defRPr/>
            </a:pPr>
            <a:r>
              <a:rPr kumimoji="0" sz="2000" b="0" i="0" u="none" strike="noStrike" kern="1200" cap="none" spc="-5" normalizeH="0" baseline="0" noProof="0" dirty="0">
                <a:ln>
                  <a:noFill/>
                </a:ln>
                <a:solidFill>
                  <a:prstClr val="black"/>
                </a:solidFill>
                <a:effectLst/>
                <a:uLnTx/>
                <a:uFillTx/>
                <a:latin typeface="Calibri"/>
                <a:ea typeface="+mn-ea"/>
                <a:cs typeface="Calibri"/>
              </a:rPr>
              <a:t>Discussion</a:t>
            </a:r>
            <a:r>
              <a:rPr kumimoji="0" sz="2000" b="0" i="0" u="none" strike="noStrike" kern="1200" cap="none" spc="0" normalizeH="0" baseline="0" noProof="0" dirty="0">
                <a:ln>
                  <a:noFill/>
                </a:ln>
                <a:solidFill>
                  <a:prstClr val="black"/>
                </a:solidFill>
                <a:effectLst/>
                <a:uLnTx/>
                <a:uFillTx/>
                <a:latin typeface="Calibri"/>
                <a:ea typeface="+mn-ea"/>
                <a:cs typeface="Calibri"/>
              </a:rPr>
              <a:t> des</a:t>
            </a:r>
            <a:r>
              <a:rPr kumimoji="0" sz="2000" b="0" i="0" u="none" strike="noStrike" kern="1200" cap="none" spc="-5"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dossiers</a:t>
            </a:r>
            <a:r>
              <a:rPr kumimoji="0" sz="2000" b="0" i="0" u="none" strike="noStrike" kern="1200" cap="none" spc="1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difficiles</a:t>
            </a:r>
            <a:endParaRPr kumimoji="0" sz="2000" b="0" i="0" u="none" strike="noStrike" kern="1200" cap="none" spc="0" normalizeH="0" baseline="0" noProof="0">
              <a:ln>
                <a:noFill/>
              </a:ln>
              <a:solidFill>
                <a:prstClr val="black"/>
              </a:solidFill>
              <a:effectLst/>
              <a:uLnTx/>
              <a:uFillTx/>
              <a:latin typeface="Calibri"/>
              <a:ea typeface="+mn-ea"/>
              <a:cs typeface="Calibri"/>
            </a:endParaRPr>
          </a:p>
          <a:p>
            <a:pPr marL="727075" marR="0" lvl="1" indent="-257810" algn="l" defTabSz="914400" rtl="0" eaLnBrk="1" fontAlgn="auto" latinLnBrk="0" hangingPunct="1">
              <a:lnSpc>
                <a:spcPct val="100000"/>
              </a:lnSpc>
              <a:spcBef>
                <a:spcPts val="720"/>
              </a:spcBef>
              <a:spcAft>
                <a:spcPts val="0"/>
              </a:spcAft>
              <a:buClrTx/>
              <a:buSzTx/>
              <a:buFontTx/>
              <a:buChar char="-"/>
              <a:tabLst>
                <a:tab pos="727075" algn="l"/>
                <a:tab pos="727710" algn="l"/>
              </a:tabLst>
              <a:defRPr/>
            </a:pPr>
            <a:r>
              <a:rPr kumimoji="0" sz="2000" b="0" i="0" u="none" strike="noStrike" kern="1200" cap="none" spc="-10" normalizeH="0" baseline="0" noProof="0" dirty="0">
                <a:ln>
                  <a:noFill/>
                </a:ln>
                <a:solidFill>
                  <a:prstClr val="black"/>
                </a:solidFill>
                <a:effectLst/>
                <a:uLnTx/>
                <a:uFillTx/>
                <a:latin typeface="Calibri"/>
                <a:ea typeface="+mn-ea"/>
                <a:cs typeface="Calibri"/>
              </a:rPr>
              <a:t>Lutte</a:t>
            </a:r>
            <a:r>
              <a:rPr kumimoji="0" sz="2000" b="0" i="0" u="none" strike="noStrike" kern="1200" cap="none" spc="-35"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contre</a:t>
            </a:r>
            <a:r>
              <a:rPr kumimoji="0" sz="2000" b="0" i="0" u="none" strike="noStrike" kern="1200" cap="none" spc="-2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l’isolement</a:t>
            </a:r>
            <a:endParaRPr kumimoji="0" sz="2000" b="0" i="0" u="none" strike="noStrike" kern="1200" cap="none" spc="0" normalizeH="0" baseline="0" noProof="0">
              <a:ln>
                <a:noFill/>
              </a:ln>
              <a:solidFill>
                <a:prstClr val="black"/>
              </a:solidFill>
              <a:effectLst/>
              <a:uLnTx/>
              <a:uFillTx/>
              <a:latin typeface="Calibri"/>
              <a:ea typeface="+mn-ea"/>
              <a:cs typeface="Calibri"/>
            </a:endParaRPr>
          </a:p>
          <a:p>
            <a:pPr marL="727075" marR="354330" lvl="1" indent="-257810" algn="l" defTabSz="914400" rtl="0" eaLnBrk="1" fontAlgn="auto" latinLnBrk="0" hangingPunct="1">
              <a:lnSpc>
                <a:spcPts val="2160"/>
              </a:lnSpc>
              <a:spcBef>
                <a:spcPts val="994"/>
              </a:spcBef>
              <a:spcAft>
                <a:spcPts val="0"/>
              </a:spcAft>
              <a:buClrTx/>
              <a:buSzTx/>
              <a:buFontTx/>
              <a:buChar char="-"/>
              <a:tabLst>
                <a:tab pos="727075" algn="l"/>
                <a:tab pos="727710" algn="l"/>
              </a:tabLst>
              <a:defRPr/>
            </a:pPr>
            <a:r>
              <a:rPr kumimoji="0" sz="2000" b="0" i="0" u="none" strike="noStrike" kern="1200" cap="none" spc="-10" normalizeH="0" baseline="0" noProof="0" dirty="0">
                <a:ln>
                  <a:noFill/>
                </a:ln>
                <a:solidFill>
                  <a:prstClr val="black"/>
                </a:solidFill>
                <a:effectLst/>
                <a:uLnTx/>
                <a:uFillTx/>
                <a:latin typeface="Calibri"/>
                <a:ea typeface="+mn-ea"/>
                <a:cs typeface="Calibri"/>
              </a:rPr>
              <a:t>Lutte contre </a:t>
            </a:r>
            <a:r>
              <a:rPr kumimoji="0" sz="2000" b="0" i="0" u="none" strike="noStrike" kern="1200" cap="none" spc="-5" normalizeH="0" baseline="0" noProof="0" dirty="0">
                <a:ln>
                  <a:noFill/>
                </a:ln>
                <a:solidFill>
                  <a:prstClr val="black"/>
                </a:solidFill>
                <a:effectLst/>
                <a:uLnTx/>
                <a:uFillTx/>
                <a:latin typeface="Calibri"/>
                <a:ea typeface="+mn-ea"/>
                <a:cs typeface="Calibri"/>
              </a:rPr>
              <a:t>le </a:t>
            </a:r>
            <a:r>
              <a:rPr kumimoji="0" sz="2000" b="0" i="0" u="none" strike="noStrike" kern="1200" cap="none" spc="0" normalizeH="0" baseline="0" noProof="0" dirty="0">
                <a:ln>
                  <a:noFill/>
                </a:ln>
                <a:solidFill>
                  <a:prstClr val="black"/>
                </a:solidFill>
                <a:effectLst/>
                <a:uLnTx/>
                <a:uFillTx/>
                <a:latin typeface="Calibri"/>
                <a:ea typeface="+mn-ea"/>
                <a:cs typeface="Calibri"/>
              </a:rPr>
              <a:t>« </a:t>
            </a:r>
            <a:r>
              <a:rPr kumimoji="0" sz="2000" b="1" i="0" u="none" strike="noStrike" kern="1200" cap="none" spc="0" normalizeH="0" baseline="0" noProof="0" dirty="0">
                <a:ln>
                  <a:noFill/>
                </a:ln>
                <a:solidFill>
                  <a:prstClr val="black"/>
                </a:solidFill>
                <a:effectLst/>
                <a:uLnTx/>
                <a:uFillTx/>
                <a:latin typeface="Calibri"/>
                <a:ea typeface="+mn-ea"/>
                <a:cs typeface="Calibri"/>
              </a:rPr>
              <a:t>burn-out </a:t>
            </a:r>
            <a:r>
              <a:rPr kumimoji="0" sz="2000" b="0" i="0" u="none" strike="noStrike" kern="1200" cap="none" spc="0" normalizeH="0" baseline="0" noProof="0" dirty="0">
                <a:ln>
                  <a:noFill/>
                </a:ln>
                <a:solidFill>
                  <a:prstClr val="black"/>
                </a:solidFill>
                <a:effectLst/>
                <a:uLnTx/>
                <a:uFillTx/>
                <a:latin typeface="Calibri"/>
                <a:ea typeface="+mn-ea"/>
                <a:cs typeface="Calibri"/>
              </a:rPr>
              <a:t>» par </a:t>
            </a:r>
            <a:r>
              <a:rPr kumimoji="0" sz="2000" b="0" i="0" u="none" strike="noStrike" kern="1200" cap="none" spc="-5" normalizeH="0" baseline="0" noProof="0" dirty="0">
                <a:ln>
                  <a:noFill/>
                </a:ln>
                <a:solidFill>
                  <a:prstClr val="black"/>
                </a:solidFill>
                <a:effectLst/>
                <a:uLnTx/>
                <a:uFillTx/>
                <a:latin typeface="Calibri"/>
                <a:ea typeface="+mn-ea"/>
                <a:cs typeface="Calibri"/>
              </a:rPr>
              <a:t>le partage </a:t>
            </a:r>
            <a:r>
              <a:rPr kumimoji="0" sz="2000" b="0" i="0" u="none" strike="noStrike" kern="1200" cap="none" spc="0" normalizeH="0" baseline="0" noProof="0" dirty="0">
                <a:ln>
                  <a:noFill/>
                </a:ln>
                <a:solidFill>
                  <a:prstClr val="black"/>
                </a:solidFill>
                <a:effectLst/>
                <a:uLnTx/>
                <a:uFillTx/>
                <a:latin typeface="Calibri"/>
                <a:ea typeface="+mn-ea"/>
                <a:cs typeface="Calibri"/>
              </a:rPr>
              <a:t>des </a:t>
            </a:r>
            <a:r>
              <a:rPr kumimoji="0" sz="2000" b="0" i="0" u="none" strike="noStrike" kern="1200" cap="none" spc="-5" normalizeH="0" baseline="0" noProof="0" dirty="0">
                <a:ln>
                  <a:noFill/>
                </a:ln>
                <a:solidFill>
                  <a:prstClr val="black"/>
                </a:solidFill>
                <a:effectLst/>
                <a:uLnTx/>
                <a:uFillTx/>
                <a:latin typeface="Calibri"/>
                <a:ea typeface="+mn-ea"/>
                <a:cs typeface="Calibri"/>
              </a:rPr>
              <a:t>angoisses </a:t>
            </a:r>
            <a:r>
              <a:rPr kumimoji="0" sz="2000" b="0" i="0" u="none" strike="noStrike" kern="1200" cap="none" spc="-10" normalizeH="0" baseline="0" noProof="0" dirty="0">
                <a:ln>
                  <a:noFill/>
                </a:ln>
                <a:solidFill>
                  <a:prstClr val="black"/>
                </a:solidFill>
                <a:effectLst/>
                <a:uLnTx/>
                <a:uFillTx/>
                <a:latin typeface="Calibri"/>
                <a:ea typeface="+mn-ea"/>
                <a:cs typeface="Calibri"/>
              </a:rPr>
              <a:t>et </a:t>
            </a:r>
            <a:r>
              <a:rPr kumimoji="0" sz="2000" b="0" i="0" u="none" strike="noStrike" kern="1200" cap="none" spc="0" normalizeH="0" baseline="0" noProof="0" dirty="0">
                <a:ln>
                  <a:noFill/>
                </a:ln>
                <a:solidFill>
                  <a:prstClr val="black"/>
                </a:solidFill>
                <a:effectLst/>
                <a:uLnTx/>
                <a:uFillTx/>
                <a:latin typeface="Calibri"/>
                <a:ea typeface="+mn-ea"/>
                <a:cs typeface="Calibri"/>
              </a:rPr>
              <a:t>des </a:t>
            </a:r>
            <a:r>
              <a:rPr kumimoji="0" sz="2000" b="0" i="0" u="none" strike="noStrike" kern="1200" cap="none" spc="-44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difficultés</a:t>
            </a:r>
            <a:endParaRPr kumimoji="0" sz="2000" b="0" i="0" u="none" strike="noStrike" kern="1200" cap="none" spc="0" normalizeH="0" baseline="0" noProof="0">
              <a:ln>
                <a:noFill/>
              </a:ln>
              <a:solidFill>
                <a:prstClr val="black"/>
              </a:solidFill>
              <a:effectLst/>
              <a:uLnTx/>
              <a:uFillTx/>
              <a:latin typeface="Calibri"/>
              <a:ea typeface="+mn-ea"/>
              <a:cs typeface="Calibri"/>
            </a:endParaRPr>
          </a:p>
          <a:p>
            <a:pPr marL="727075" marR="0" lvl="1" indent="-257810" algn="l" defTabSz="914400" rtl="0" eaLnBrk="1" fontAlgn="auto" latinLnBrk="0" hangingPunct="1">
              <a:lnSpc>
                <a:spcPct val="100000"/>
              </a:lnSpc>
              <a:spcBef>
                <a:spcPts val="685"/>
              </a:spcBef>
              <a:spcAft>
                <a:spcPts val="0"/>
              </a:spcAft>
              <a:buClrTx/>
              <a:buSzTx/>
              <a:buFontTx/>
              <a:buChar char="-"/>
              <a:tabLst>
                <a:tab pos="727075" algn="l"/>
                <a:tab pos="727710" algn="l"/>
              </a:tabLst>
              <a:defRPr/>
            </a:pPr>
            <a:r>
              <a:rPr kumimoji="0" sz="2000" b="0" i="0" u="none" strike="noStrike" kern="1200" cap="none" spc="-10" normalizeH="0" baseline="0" noProof="0" dirty="0">
                <a:ln>
                  <a:noFill/>
                </a:ln>
                <a:solidFill>
                  <a:prstClr val="black"/>
                </a:solidFill>
                <a:effectLst/>
                <a:uLnTx/>
                <a:uFillTx/>
                <a:latin typeface="Calibri"/>
                <a:ea typeface="+mn-ea"/>
                <a:cs typeface="Calibri"/>
              </a:rPr>
              <a:t>Possibilité</a:t>
            </a:r>
            <a:r>
              <a:rPr kumimoji="0" sz="2000" b="0" i="0" u="none" strike="noStrike" kern="1200" cap="none" spc="35"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de</a:t>
            </a:r>
            <a:r>
              <a:rPr kumimoji="0" sz="2000" b="0" i="0" u="none" strike="noStrike" kern="1200" cap="none" spc="-10" normalizeH="0" baseline="0" noProof="0" dirty="0">
                <a:ln>
                  <a:noFill/>
                </a:ln>
                <a:solidFill>
                  <a:prstClr val="black"/>
                </a:solidFill>
                <a:effectLst/>
                <a:uLnTx/>
                <a:uFillTx/>
                <a:latin typeface="Calibri"/>
                <a:ea typeface="+mn-ea"/>
                <a:cs typeface="Calibri"/>
              </a:rPr>
              <a:t> prendre</a:t>
            </a:r>
            <a:r>
              <a:rPr kumimoji="0" sz="2000" b="0" i="0" u="none" strike="noStrike" kern="1200" cap="none" spc="-5" normalizeH="0" baseline="0" noProof="0" dirty="0">
                <a:ln>
                  <a:noFill/>
                </a:ln>
                <a:solidFill>
                  <a:prstClr val="black"/>
                </a:solidFill>
                <a:effectLst/>
                <a:uLnTx/>
                <a:uFillTx/>
                <a:latin typeface="Calibri"/>
                <a:ea typeface="+mn-ea"/>
                <a:cs typeface="Calibri"/>
              </a:rPr>
              <a:t> en charge </a:t>
            </a:r>
            <a:r>
              <a:rPr kumimoji="0" sz="2000" b="0" i="0" u="none" strike="noStrike" kern="1200" cap="none" spc="0" normalizeH="0" baseline="0" noProof="0" dirty="0">
                <a:ln>
                  <a:noFill/>
                </a:ln>
                <a:solidFill>
                  <a:prstClr val="black"/>
                </a:solidFill>
                <a:effectLst/>
                <a:uLnTx/>
                <a:uFillTx/>
                <a:latin typeface="Calibri"/>
                <a:ea typeface="+mn-ea"/>
                <a:cs typeface="Calibri"/>
              </a:rPr>
              <a:t>à</a:t>
            </a:r>
            <a:r>
              <a:rPr kumimoji="0" sz="2000" b="0" i="0" u="none" strike="noStrike" kern="1200" cap="none" spc="-5"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plusieurs</a:t>
            </a:r>
            <a:r>
              <a:rPr kumimoji="0" sz="2000" b="0" i="0" u="none" strike="noStrike" kern="1200" cap="none" spc="10"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un </a:t>
            </a:r>
            <a:r>
              <a:rPr kumimoji="0" sz="2000" b="0" i="0" u="none" strike="noStrike" kern="1200" cap="none" spc="-10" normalizeH="0" baseline="0" noProof="0" dirty="0">
                <a:ln>
                  <a:noFill/>
                </a:ln>
                <a:solidFill>
                  <a:prstClr val="black"/>
                </a:solidFill>
                <a:effectLst/>
                <a:uLnTx/>
                <a:uFillTx/>
                <a:latin typeface="Calibri"/>
                <a:ea typeface="+mn-ea"/>
                <a:cs typeface="Calibri"/>
              </a:rPr>
              <a:t>patient</a:t>
            </a:r>
            <a:r>
              <a:rPr kumimoji="0" sz="2000" b="0" i="0" u="none" strike="noStrike" kern="1200" cap="none" spc="20"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a:t>
            </a:r>
            <a:r>
              <a:rPr kumimoji="0" sz="2000" b="0" i="0" u="none" strike="noStrike" kern="1200" cap="none" spc="-5" normalizeH="0" baseline="0" noProof="0" dirty="0">
                <a:ln>
                  <a:noFill/>
                </a:ln>
                <a:solidFill>
                  <a:prstClr val="black"/>
                </a:solidFill>
                <a:effectLst/>
                <a:uLnTx/>
                <a:uFillTx/>
                <a:latin typeface="Calibri"/>
                <a:ea typeface="+mn-ea"/>
                <a:cs typeface="Calibri"/>
              </a:rPr>
              <a:t> difficile</a:t>
            </a:r>
            <a:r>
              <a:rPr kumimoji="0" sz="2000" b="0" i="0" u="none" strike="noStrike" kern="1200" cap="none" spc="35"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a:t>
            </a:r>
            <a:endParaRPr kumimoji="0" sz="2000" b="0" i="0" u="none" strike="noStrike" kern="1200" cap="none" spc="0" normalizeH="0" baseline="0" noProof="0">
              <a:ln>
                <a:noFill/>
              </a:ln>
              <a:solidFill>
                <a:prstClr val="black"/>
              </a:solidFill>
              <a:effectLst/>
              <a:uLnTx/>
              <a:uFillTx/>
              <a:latin typeface="Calibri"/>
              <a:ea typeface="+mn-ea"/>
              <a:cs typeface="Calibri"/>
            </a:endParaRPr>
          </a:p>
        </p:txBody>
      </p:sp>
      <p:pic>
        <p:nvPicPr>
          <p:cNvPr id="4" name="object 4"/>
          <p:cNvPicPr/>
          <p:nvPr/>
        </p:nvPicPr>
        <p:blipFill>
          <a:blip r:embed="rId2" cstate="print"/>
          <a:stretch>
            <a:fillRect/>
          </a:stretch>
        </p:blipFill>
        <p:spPr>
          <a:xfrm>
            <a:off x="8243316" y="152400"/>
            <a:ext cx="565403" cy="569975"/>
          </a:xfrm>
          <a:prstGeom prst="rect">
            <a:avLst/>
          </a:prstGeom>
        </p:spPr>
      </p:pic>
    </p:spTree>
    <p:extLst>
      <p:ext uri="{BB962C8B-B14F-4D97-AF65-F5344CB8AC3E}">
        <p14:creationId xmlns:p14="http://schemas.microsoft.com/office/powerpoint/2010/main" val="83026381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58346" y="770032"/>
            <a:ext cx="255904" cy="1061720"/>
          </a:xfrm>
          <a:prstGeom prst="rect">
            <a:avLst/>
          </a:prstGeom>
        </p:spPr>
        <p:txBody>
          <a:bodyPr vert="horz" wrap="square" lIns="0" tIns="165100" rIns="0" bIns="0" rtlCol="0">
            <a:spAutoFit/>
          </a:bodyPr>
          <a:lstStyle/>
          <a:p>
            <a:pPr marL="12700" marR="0" lvl="0" indent="0" algn="l" defTabSz="914400" rtl="0" eaLnBrk="1" fontAlgn="auto" latinLnBrk="0" hangingPunct="1">
              <a:lnSpc>
                <a:spcPct val="100000"/>
              </a:lnSpc>
              <a:spcBef>
                <a:spcPts val="1300"/>
              </a:spcBef>
              <a:spcAft>
                <a:spcPts val="0"/>
              </a:spcAft>
              <a:buClrTx/>
              <a:buSzTx/>
              <a:buFontTx/>
              <a:buNone/>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1.</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12700" marR="0" lvl="0" indent="0" algn="l" defTabSz="914400" rtl="0" eaLnBrk="1" fontAlgn="auto" latinLnBrk="0" hangingPunct="1">
              <a:lnSpc>
                <a:spcPct val="100000"/>
              </a:lnSpc>
              <a:spcBef>
                <a:spcPts val="1200"/>
              </a:spcBef>
              <a:spcAft>
                <a:spcPts val="0"/>
              </a:spcAft>
              <a:buClrTx/>
              <a:buSzTx/>
              <a:buFontTx/>
              <a:buNone/>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2.</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3" name="object 3"/>
          <p:cNvSpPr txBox="1"/>
          <p:nvPr/>
        </p:nvSpPr>
        <p:spPr>
          <a:xfrm>
            <a:off x="458346" y="2324512"/>
            <a:ext cx="255904"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3.</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4" name="object 4"/>
          <p:cNvSpPr txBox="1"/>
          <p:nvPr/>
        </p:nvSpPr>
        <p:spPr>
          <a:xfrm>
            <a:off x="458346" y="3208432"/>
            <a:ext cx="255904"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4.</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5" name="object 5"/>
          <p:cNvSpPr txBox="1"/>
          <p:nvPr/>
        </p:nvSpPr>
        <p:spPr>
          <a:xfrm>
            <a:off x="458346" y="4092352"/>
            <a:ext cx="255904"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5.</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6" name="object 6"/>
          <p:cNvSpPr txBox="1"/>
          <p:nvPr/>
        </p:nvSpPr>
        <p:spPr>
          <a:xfrm>
            <a:off x="458346" y="5342032"/>
            <a:ext cx="255904" cy="3911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6.</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7" name="object 7"/>
          <p:cNvSpPr txBox="1"/>
          <p:nvPr/>
        </p:nvSpPr>
        <p:spPr>
          <a:xfrm>
            <a:off x="1261494" y="770032"/>
            <a:ext cx="7341234" cy="5328920"/>
          </a:xfrm>
          <a:prstGeom prst="rect">
            <a:avLst/>
          </a:prstGeom>
        </p:spPr>
        <p:txBody>
          <a:bodyPr vert="horz" wrap="square" lIns="0" tIns="165100" rIns="0" bIns="0" rtlCol="0">
            <a:spAutoFit/>
          </a:bodyPr>
          <a:lstStyle/>
          <a:p>
            <a:pPr marL="12700" marR="0" lvl="0" indent="0" algn="l" defTabSz="914400" rtl="0" eaLnBrk="1" fontAlgn="auto" latinLnBrk="0" hangingPunct="1">
              <a:lnSpc>
                <a:spcPct val="100000"/>
              </a:lnSpc>
              <a:spcBef>
                <a:spcPts val="1300"/>
              </a:spcBef>
              <a:spcAft>
                <a:spcPts val="0"/>
              </a:spcAft>
              <a:buClrTx/>
              <a:buSzTx/>
              <a:buFontTx/>
              <a:buNone/>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Le </a:t>
            </a:r>
            <a:r>
              <a:rPr kumimoji="0" sz="2400" b="0" i="0" u="none" strike="noStrike" kern="1200" cap="none" spc="-10" normalizeH="0" baseline="0" noProof="0" dirty="0">
                <a:ln>
                  <a:noFill/>
                </a:ln>
                <a:solidFill>
                  <a:prstClr val="black"/>
                </a:solidFill>
                <a:effectLst/>
                <a:uLnTx/>
                <a:uFillTx/>
                <a:latin typeface="Calibri"/>
                <a:ea typeface="+mn-ea"/>
                <a:cs typeface="Calibri"/>
              </a:rPr>
              <a:t>traitement</a:t>
            </a:r>
            <a:r>
              <a:rPr kumimoji="0" sz="2400" b="0" i="0" u="none" strike="noStrike" kern="1200" cap="none" spc="-3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des</a:t>
            </a:r>
            <a:r>
              <a:rPr kumimoji="0" sz="2400" b="0" i="0" u="none" strike="noStrike" kern="1200" cap="none" spc="-10" normalizeH="0" baseline="0" noProof="0" dirty="0">
                <a:ln>
                  <a:noFill/>
                </a:ln>
                <a:solidFill>
                  <a:prstClr val="black"/>
                </a:solidFill>
                <a:effectLst/>
                <a:uLnTx/>
                <a:uFillTx/>
                <a:latin typeface="Calibri"/>
                <a:ea typeface="+mn-ea"/>
                <a:cs typeface="Calibri"/>
              </a:rPr>
              <a:t> cancers</a:t>
            </a:r>
            <a:r>
              <a:rPr kumimoji="0" sz="2400" b="0" i="0" u="none" strike="noStrike" kern="1200" cap="none" spc="-3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est </a:t>
            </a:r>
            <a:r>
              <a:rPr kumimoji="0" sz="2400" b="1" i="0" u="none" strike="noStrike" kern="1200" cap="none" spc="-5" normalizeH="0" baseline="0" noProof="0" dirty="0">
                <a:ln>
                  <a:noFill/>
                </a:ln>
                <a:solidFill>
                  <a:prstClr val="black"/>
                </a:solidFill>
                <a:effectLst/>
                <a:uLnTx/>
                <a:uFillTx/>
                <a:latin typeface="Calibri"/>
                <a:ea typeface="+mn-ea"/>
                <a:cs typeface="Calibri"/>
              </a:rPr>
              <a:t>multimodal</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12700" marR="441959" lvl="0" indent="0" algn="l" defTabSz="914400" rtl="0" eaLnBrk="1" fontAlgn="auto" latinLnBrk="0" hangingPunct="1">
              <a:lnSpc>
                <a:spcPct val="100000"/>
              </a:lnSpc>
              <a:spcBef>
                <a:spcPts val="1200"/>
              </a:spcBef>
              <a:spcAft>
                <a:spcPts val="0"/>
              </a:spcAft>
              <a:buClrTx/>
              <a:buSzTx/>
              <a:buFontTx/>
              <a:buNone/>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Le </a:t>
            </a:r>
            <a:r>
              <a:rPr kumimoji="0" sz="2400" b="0" i="0" u="none" strike="noStrike" kern="1200" cap="none" spc="-10" normalizeH="0" baseline="0" noProof="0" dirty="0">
                <a:ln>
                  <a:noFill/>
                </a:ln>
                <a:solidFill>
                  <a:prstClr val="black"/>
                </a:solidFill>
                <a:effectLst/>
                <a:uLnTx/>
                <a:uFillTx/>
                <a:latin typeface="Calibri"/>
                <a:ea typeface="+mn-ea"/>
                <a:cs typeface="Calibri"/>
              </a:rPr>
              <a:t>traitement </a:t>
            </a:r>
            <a:r>
              <a:rPr kumimoji="0" sz="2400" b="0" i="0" u="none" strike="noStrike" kern="1200" cap="none" spc="-5" normalizeH="0" baseline="0" noProof="0" dirty="0">
                <a:ln>
                  <a:noFill/>
                </a:ln>
                <a:solidFill>
                  <a:prstClr val="black"/>
                </a:solidFill>
                <a:effectLst/>
                <a:uLnTx/>
                <a:uFillTx/>
                <a:latin typeface="Calibri"/>
                <a:ea typeface="+mn-ea"/>
                <a:cs typeface="Calibri"/>
              </a:rPr>
              <a:t>des </a:t>
            </a:r>
            <a:r>
              <a:rPr kumimoji="0" sz="2400" b="0" i="0" u="none" strike="noStrike" kern="1200" cap="none" spc="-10" normalizeH="0" baseline="0" noProof="0" dirty="0">
                <a:ln>
                  <a:noFill/>
                </a:ln>
                <a:solidFill>
                  <a:prstClr val="black"/>
                </a:solidFill>
                <a:effectLst/>
                <a:uLnTx/>
                <a:uFillTx/>
                <a:latin typeface="Calibri"/>
                <a:ea typeface="+mn-ea"/>
                <a:cs typeface="Calibri"/>
              </a:rPr>
              <a:t>cancers </a:t>
            </a:r>
            <a:r>
              <a:rPr kumimoji="0" sz="2400" b="0" i="0" u="none" strike="noStrike" kern="1200" cap="none" spc="-15" normalizeH="0" baseline="0" noProof="0" dirty="0">
                <a:ln>
                  <a:noFill/>
                </a:ln>
                <a:solidFill>
                  <a:prstClr val="black"/>
                </a:solidFill>
                <a:effectLst/>
                <a:uLnTx/>
                <a:uFillTx/>
                <a:latin typeface="Calibri"/>
                <a:ea typeface="+mn-ea"/>
                <a:cs typeface="Calibri"/>
              </a:rPr>
              <a:t>fait </a:t>
            </a:r>
            <a:r>
              <a:rPr kumimoji="0" sz="2400" b="0" i="0" u="none" strike="noStrike" kern="1200" cap="none" spc="-5" normalizeH="0" baseline="0" noProof="0" dirty="0">
                <a:ln>
                  <a:noFill/>
                </a:ln>
                <a:solidFill>
                  <a:prstClr val="black"/>
                </a:solidFill>
                <a:effectLst/>
                <a:uLnTx/>
                <a:uFillTx/>
                <a:latin typeface="Calibri"/>
                <a:ea typeface="+mn-ea"/>
                <a:cs typeface="Calibri"/>
              </a:rPr>
              <a:t>appel </a:t>
            </a:r>
            <a:r>
              <a:rPr kumimoji="0" sz="2400" b="0" i="0" u="none" strike="noStrike" kern="1200" cap="none" spc="0" normalizeH="0" baseline="0" noProof="0" dirty="0">
                <a:ln>
                  <a:noFill/>
                </a:ln>
                <a:solidFill>
                  <a:prstClr val="black"/>
                </a:solidFill>
                <a:effectLst/>
                <a:uLnTx/>
                <a:uFillTx/>
                <a:latin typeface="Calibri"/>
                <a:ea typeface="+mn-ea"/>
                <a:cs typeface="Calibri"/>
              </a:rPr>
              <a:t>à </a:t>
            </a:r>
            <a:r>
              <a:rPr kumimoji="0" sz="2400" b="0" i="0" u="none" strike="noStrike" kern="1200" cap="none" spc="-15" normalizeH="0" baseline="0" noProof="0" dirty="0" err="1">
                <a:ln>
                  <a:noFill/>
                </a:ln>
                <a:solidFill>
                  <a:prstClr val="black"/>
                </a:solidFill>
                <a:effectLst/>
                <a:uLnTx/>
                <a:uFillTx/>
                <a:latin typeface="Calibri"/>
                <a:ea typeface="+mn-ea"/>
                <a:cs typeface="Calibri"/>
              </a:rPr>
              <a:t>différents</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type</a:t>
            </a:r>
            <a:r>
              <a:rPr kumimoji="0" lang="fr-FR" sz="2400" b="0" i="0" u="none" strike="noStrike" kern="1200" cap="none" spc="-5" normalizeH="0" baseline="0" noProof="0" dirty="0">
                <a:ln>
                  <a:noFill/>
                </a:ln>
                <a:solidFill>
                  <a:prstClr val="black"/>
                </a:solidFill>
                <a:effectLst/>
                <a:uLnTx/>
                <a:uFillTx/>
                <a:latin typeface="Calibri"/>
                <a:ea typeface="+mn-ea"/>
                <a:cs typeface="Calibri"/>
              </a:rPr>
              <a:t>s</a:t>
            </a:r>
            <a:r>
              <a:rPr kumimoji="0" sz="2400" b="0" i="0" u="none" strike="noStrike" kern="1200" cap="none" spc="-5" normalizeH="0" baseline="0" noProof="0" dirty="0">
                <a:ln>
                  <a:noFill/>
                </a:ln>
                <a:solidFill>
                  <a:prstClr val="black"/>
                </a:solidFill>
                <a:effectLst/>
                <a:uLnTx/>
                <a:uFillTx/>
                <a:latin typeface="Calibri"/>
                <a:ea typeface="+mn-ea"/>
                <a:cs typeface="Calibri"/>
              </a:rPr>
              <a:t> de</a:t>
            </a:r>
            <a:r>
              <a:rPr kumimoji="0" sz="2400" b="0" i="0" u="none" strike="noStrike" kern="1200" cap="none" spc="-530"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traitements</a:t>
            </a:r>
            <a:r>
              <a:rPr kumimoji="0" sz="2400" b="0" i="0" u="none" strike="noStrike" kern="1200" cap="none" spc="-30" normalizeH="0" baseline="0" noProof="0" dirty="0">
                <a:ln>
                  <a:noFill/>
                </a:ln>
                <a:solidFill>
                  <a:prstClr val="black"/>
                </a:solidFill>
                <a:effectLst/>
                <a:uLnTx/>
                <a:uFillTx/>
                <a:latin typeface="Calibri"/>
                <a:ea typeface="+mn-ea"/>
                <a:cs typeface="Calibri"/>
              </a:rPr>
              <a:t> </a:t>
            </a:r>
            <a:r>
              <a:rPr kumimoji="0" sz="2400" b="1" i="0" u="none" strike="noStrike" kern="1200" cap="none" spc="-5" normalizeH="0" baseline="0" noProof="0" dirty="0">
                <a:ln>
                  <a:noFill/>
                </a:ln>
                <a:solidFill>
                  <a:prstClr val="black"/>
                </a:solidFill>
                <a:effectLst/>
                <a:uLnTx/>
                <a:uFillTx/>
                <a:latin typeface="Calibri"/>
                <a:ea typeface="+mn-ea"/>
                <a:cs typeface="Calibri"/>
              </a:rPr>
              <a:t>spécifiques</a:t>
            </a:r>
            <a:r>
              <a:rPr kumimoji="0" sz="2400" b="1" i="0" u="none" strike="noStrike" kern="1200" cap="none" spc="5" normalizeH="0" baseline="0" noProof="0" dirty="0">
                <a:ln>
                  <a:noFill/>
                </a:ln>
                <a:solidFill>
                  <a:prstClr val="black"/>
                </a:solidFill>
                <a:effectLst/>
                <a:uLnTx/>
                <a:uFillTx/>
                <a:latin typeface="Calibri"/>
                <a:ea typeface="+mn-ea"/>
                <a:cs typeface="Calibri"/>
              </a:rPr>
              <a:t> </a:t>
            </a:r>
            <a:r>
              <a:rPr kumimoji="0" sz="2400" b="1" i="0" u="none" strike="noStrike" kern="1200" cap="none" spc="-5" normalizeH="0" baseline="0" noProof="0" dirty="0">
                <a:ln>
                  <a:noFill/>
                </a:ln>
                <a:solidFill>
                  <a:prstClr val="black"/>
                </a:solidFill>
                <a:effectLst/>
                <a:uLnTx/>
                <a:uFillTx/>
                <a:latin typeface="Calibri"/>
                <a:ea typeface="+mn-ea"/>
                <a:cs typeface="Calibri"/>
              </a:rPr>
              <a:t>locaux</a:t>
            </a:r>
            <a:r>
              <a:rPr kumimoji="0" sz="2400" b="1"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ou</a:t>
            </a:r>
            <a:r>
              <a:rPr kumimoji="0" sz="2400" b="0" i="0" u="none" strike="noStrike" kern="1200" cap="none" spc="0" normalizeH="0" baseline="0" noProof="0" dirty="0">
                <a:ln>
                  <a:noFill/>
                </a:ln>
                <a:solidFill>
                  <a:prstClr val="black"/>
                </a:solidFill>
                <a:effectLst/>
                <a:uLnTx/>
                <a:uFillTx/>
                <a:latin typeface="Calibri"/>
                <a:ea typeface="+mn-ea"/>
                <a:cs typeface="Calibri"/>
              </a:rPr>
              <a:t> </a:t>
            </a:r>
            <a:r>
              <a:rPr kumimoji="0" sz="2400" b="1" i="0" u="none" strike="noStrike" kern="1200" cap="none" spc="-15" normalizeH="0" baseline="0" noProof="0" dirty="0">
                <a:ln>
                  <a:noFill/>
                </a:ln>
                <a:solidFill>
                  <a:prstClr val="black"/>
                </a:solidFill>
                <a:effectLst/>
                <a:uLnTx/>
                <a:uFillTx/>
                <a:latin typeface="Calibri"/>
                <a:ea typeface="+mn-ea"/>
                <a:cs typeface="Calibri"/>
              </a:rPr>
              <a:t>systémiques</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12700" marR="0" lvl="0" indent="0" algn="l" defTabSz="914400" rtl="0" eaLnBrk="1" fontAlgn="auto" latinLnBrk="0" hangingPunct="1">
              <a:lnSpc>
                <a:spcPct val="100000"/>
              </a:lnSpc>
              <a:spcBef>
                <a:spcPts val="1200"/>
              </a:spcBef>
              <a:spcAft>
                <a:spcPts val="0"/>
              </a:spcAft>
              <a:buClrTx/>
              <a:buSzTx/>
              <a:buFontTx/>
              <a:buNone/>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Le </a:t>
            </a:r>
            <a:r>
              <a:rPr kumimoji="0" sz="2400" b="0" i="0" u="none" strike="noStrike" kern="1200" cap="none" spc="-10" normalizeH="0" baseline="0" noProof="0" dirty="0">
                <a:ln>
                  <a:noFill/>
                </a:ln>
                <a:solidFill>
                  <a:prstClr val="black"/>
                </a:solidFill>
                <a:effectLst/>
                <a:uLnTx/>
                <a:uFillTx/>
                <a:latin typeface="Calibri"/>
                <a:ea typeface="+mn-ea"/>
                <a:cs typeface="Calibri"/>
              </a:rPr>
              <a:t>traitement</a:t>
            </a:r>
            <a:r>
              <a:rPr kumimoji="0" sz="2400" b="0" i="0" u="none" strike="noStrike" kern="1200" cap="none" spc="-30"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des</a:t>
            </a:r>
            <a:r>
              <a:rPr kumimoji="0" sz="2400" b="0" i="0" u="none" strike="noStrike" kern="1200" cap="none" spc="-10" normalizeH="0" baseline="0" noProof="0" dirty="0">
                <a:ln>
                  <a:noFill/>
                </a:ln>
                <a:solidFill>
                  <a:prstClr val="black"/>
                </a:solidFill>
                <a:effectLst/>
                <a:uLnTx/>
                <a:uFillTx/>
                <a:latin typeface="Calibri"/>
                <a:ea typeface="+mn-ea"/>
                <a:cs typeface="Calibri"/>
              </a:rPr>
              <a:t> cancers</a:t>
            </a:r>
            <a:r>
              <a:rPr kumimoji="0" sz="2400" b="0" i="0" u="none" strike="noStrike" kern="1200" cap="none" spc="-30"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fait</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aussi </a:t>
            </a:r>
            <a:r>
              <a:rPr kumimoji="0" sz="2400" b="0" i="0" u="none" strike="noStrike" kern="1200" cap="none" spc="0" normalizeH="0" baseline="0" noProof="0" dirty="0">
                <a:ln>
                  <a:noFill/>
                </a:ln>
                <a:solidFill>
                  <a:prstClr val="black"/>
                </a:solidFill>
                <a:effectLst/>
                <a:uLnTx/>
                <a:uFillTx/>
                <a:latin typeface="Calibri"/>
                <a:ea typeface="+mn-ea"/>
                <a:cs typeface="Calibri"/>
              </a:rPr>
              <a:t>appel</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à</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des</a:t>
            </a:r>
            <a:r>
              <a:rPr kumimoji="0" sz="2400" b="0" i="0" u="none" strike="noStrike" kern="1200" cap="none" spc="-10" normalizeH="0" baseline="0" noProof="0" dirty="0">
                <a:ln>
                  <a:noFill/>
                </a:ln>
                <a:solidFill>
                  <a:prstClr val="black"/>
                </a:solidFill>
                <a:effectLst/>
                <a:uLnTx/>
                <a:uFillTx/>
                <a:latin typeface="Calibri"/>
                <a:ea typeface="+mn-ea"/>
                <a:cs typeface="Calibri"/>
              </a:rPr>
              <a:t> traitements</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sz="2400" b="1" i="0" u="none" strike="noStrike" kern="1200" cap="none" spc="0" normalizeH="0" baseline="0" noProof="0" dirty="0">
                <a:ln>
                  <a:noFill/>
                </a:ln>
                <a:solidFill>
                  <a:prstClr val="black"/>
                </a:solidFill>
                <a:effectLst/>
                <a:uLnTx/>
                <a:uFillTx/>
                <a:latin typeface="Calibri"/>
                <a:ea typeface="+mn-ea"/>
                <a:cs typeface="Calibri"/>
              </a:rPr>
              <a:t>non</a:t>
            </a:r>
            <a:r>
              <a:rPr kumimoji="0" sz="2400" b="1" i="0" u="none" strike="noStrike" kern="1200" cap="none" spc="-40" normalizeH="0" baseline="0" noProof="0" dirty="0">
                <a:ln>
                  <a:noFill/>
                </a:ln>
                <a:solidFill>
                  <a:prstClr val="black"/>
                </a:solidFill>
                <a:effectLst/>
                <a:uLnTx/>
                <a:uFillTx/>
                <a:latin typeface="Calibri"/>
                <a:ea typeface="+mn-ea"/>
                <a:cs typeface="Calibri"/>
              </a:rPr>
              <a:t> </a:t>
            </a:r>
            <a:r>
              <a:rPr kumimoji="0" sz="2400" b="1" i="0" u="none" strike="noStrike" kern="1200" cap="none" spc="-5" normalizeH="0" baseline="0" noProof="0" dirty="0">
                <a:ln>
                  <a:noFill/>
                </a:ln>
                <a:solidFill>
                  <a:prstClr val="black"/>
                </a:solidFill>
                <a:effectLst/>
                <a:uLnTx/>
                <a:uFillTx/>
                <a:latin typeface="Calibri"/>
                <a:ea typeface="+mn-ea"/>
                <a:cs typeface="Calibri"/>
              </a:rPr>
              <a:t>spécifiques</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12700" marR="0" lvl="0" indent="0" algn="l" defTabSz="914400" rtl="0" eaLnBrk="1" fontAlgn="auto" latinLnBrk="0" hangingPunct="1">
              <a:lnSpc>
                <a:spcPct val="100000"/>
              </a:lnSpc>
              <a:spcBef>
                <a:spcPts val="1200"/>
              </a:spcBef>
              <a:spcAft>
                <a:spcPts val="0"/>
              </a:spcAft>
              <a:buClrTx/>
              <a:buSzTx/>
              <a:buFontTx/>
              <a:buNone/>
              <a:tabLst/>
              <a:defRPr/>
            </a:pPr>
            <a:r>
              <a:rPr kumimoji="0" sz="2400" b="0" i="0" u="none" strike="noStrike" kern="1200" cap="none" spc="-60" normalizeH="0" baseline="0" noProof="0" dirty="0">
                <a:ln>
                  <a:noFill/>
                </a:ln>
                <a:solidFill>
                  <a:prstClr val="black"/>
                </a:solidFill>
                <a:effectLst/>
                <a:uLnTx/>
                <a:uFillTx/>
                <a:latin typeface="Calibri"/>
                <a:ea typeface="+mn-ea"/>
                <a:cs typeface="Calibri"/>
              </a:rPr>
              <a:t>Tous</a:t>
            </a:r>
            <a:r>
              <a:rPr kumimoji="0" sz="2400" b="0" i="0" u="none" strike="noStrike" kern="1200" cap="none" spc="0" normalizeH="0" baseline="0" noProof="0" dirty="0">
                <a:ln>
                  <a:noFill/>
                </a:ln>
                <a:solidFill>
                  <a:prstClr val="black"/>
                </a:solidFill>
                <a:effectLst/>
                <a:uLnTx/>
                <a:uFillTx/>
                <a:latin typeface="Calibri"/>
                <a:ea typeface="+mn-ea"/>
                <a:cs typeface="Calibri"/>
              </a:rPr>
              <a:t> ces</a:t>
            </a:r>
            <a:r>
              <a:rPr kumimoji="0" sz="2400" b="0" i="0" u="none" strike="noStrike" kern="1200" cap="none" spc="-10" normalizeH="0" baseline="0" noProof="0" dirty="0">
                <a:ln>
                  <a:noFill/>
                </a:ln>
                <a:solidFill>
                  <a:prstClr val="black"/>
                </a:solidFill>
                <a:effectLst/>
                <a:uLnTx/>
                <a:uFillTx/>
                <a:latin typeface="Calibri"/>
                <a:ea typeface="+mn-ea"/>
                <a:cs typeface="Calibri"/>
              </a:rPr>
              <a:t> traitements</a:t>
            </a:r>
            <a:r>
              <a:rPr kumimoji="0" sz="2400" b="0" i="0" u="none" strike="noStrike" kern="1200" cap="none" spc="-30"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peuvent</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être</a:t>
            </a:r>
            <a:r>
              <a:rPr kumimoji="0" sz="2400" b="0" i="0" u="none" strike="noStrike" kern="1200" cap="none" spc="-5" normalizeH="0" baseline="0" noProof="0" dirty="0">
                <a:ln>
                  <a:noFill/>
                </a:ln>
                <a:solidFill>
                  <a:prstClr val="black"/>
                </a:solidFill>
                <a:effectLst/>
                <a:uLnTx/>
                <a:uFillTx/>
                <a:latin typeface="Calibri"/>
                <a:ea typeface="+mn-ea"/>
                <a:cs typeface="Calibri"/>
              </a:rPr>
              <a:t> utilisés</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de</a:t>
            </a:r>
            <a:r>
              <a:rPr kumimoji="0" sz="2400" b="0" i="0" u="none" strike="noStrike" kern="1200" cap="none" spc="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manière</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sz="2400" b="1" i="0" u="none" strike="noStrike" kern="1200" cap="none" spc="-10" normalizeH="0" baseline="0" noProof="0" dirty="0">
                <a:ln>
                  <a:noFill/>
                </a:ln>
                <a:solidFill>
                  <a:prstClr val="black"/>
                </a:solidFill>
                <a:effectLst/>
                <a:uLnTx/>
                <a:uFillTx/>
                <a:latin typeface="Calibri"/>
                <a:ea typeface="+mn-ea"/>
                <a:cs typeface="Calibri"/>
              </a:rPr>
              <a:t>concomitante</a:t>
            </a:r>
            <a:r>
              <a:rPr kumimoji="0" sz="2400" b="1" i="0" u="none" strike="noStrike" kern="1200" cap="none" spc="-5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ou</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1" i="0" u="none" strike="noStrike" kern="1200" cap="none" spc="-5" normalizeH="0" baseline="0" noProof="0" dirty="0">
                <a:ln>
                  <a:noFill/>
                </a:ln>
                <a:solidFill>
                  <a:prstClr val="black"/>
                </a:solidFill>
                <a:effectLst/>
                <a:uLnTx/>
                <a:uFillTx/>
                <a:latin typeface="Calibri"/>
                <a:ea typeface="+mn-ea"/>
                <a:cs typeface="Calibri"/>
              </a:rPr>
              <a:t>séquentielle</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12700" marR="153670" lvl="0" indent="0" algn="l" defTabSz="914400" rtl="0" eaLnBrk="1" fontAlgn="auto" latinLnBrk="0" hangingPunct="1">
              <a:lnSpc>
                <a:spcPct val="100000"/>
              </a:lnSpc>
              <a:spcBef>
                <a:spcPts val="1200"/>
              </a:spcBef>
              <a:spcAft>
                <a:spcPts val="0"/>
              </a:spcAft>
              <a:buClrTx/>
              <a:buSzTx/>
              <a:buFontTx/>
              <a:buNone/>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Il </a:t>
            </a:r>
            <a:r>
              <a:rPr kumimoji="0" sz="2400" b="0" i="0" u="none" strike="noStrike" kern="1200" cap="none" spc="-10" normalizeH="0" baseline="0" noProof="0" dirty="0">
                <a:ln>
                  <a:noFill/>
                </a:ln>
                <a:solidFill>
                  <a:prstClr val="black"/>
                </a:solidFill>
                <a:effectLst/>
                <a:uLnTx/>
                <a:uFillTx/>
                <a:latin typeface="Calibri"/>
                <a:ea typeface="+mn-ea"/>
                <a:cs typeface="Calibri"/>
              </a:rPr>
              <a:t>est </a:t>
            </a:r>
            <a:r>
              <a:rPr kumimoji="0" sz="2400" b="0" i="0" u="none" strike="noStrike" kern="1200" cap="none" spc="-5" normalizeH="0" baseline="0" noProof="0" dirty="0">
                <a:ln>
                  <a:noFill/>
                </a:ln>
                <a:solidFill>
                  <a:prstClr val="black"/>
                </a:solidFill>
                <a:effectLst/>
                <a:uLnTx/>
                <a:uFillTx/>
                <a:latin typeface="Calibri"/>
                <a:ea typeface="+mn-ea"/>
                <a:cs typeface="Calibri"/>
              </a:rPr>
              <a:t>donc nécessaire de discuter et </a:t>
            </a:r>
            <a:r>
              <a:rPr kumimoji="0" sz="2400" b="0" i="0" u="none" strike="noStrike" kern="1200" cap="none" spc="-25" normalizeH="0" baseline="0" noProof="0" dirty="0">
                <a:ln>
                  <a:noFill/>
                </a:ln>
                <a:solidFill>
                  <a:prstClr val="black"/>
                </a:solidFill>
                <a:effectLst/>
                <a:uLnTx/>
                <a:uFillTx/>
                <a:latin typeface="Calibri"/>
                <a:ea typeface="+mn-ea"/>
                <a:cs typeface="Calibri"/>
              </a:rPr>
              <a:t>d’établir </a:t>
            </a:r>
            <a:r>
              <a:rPr kumimoji="0" sz="2400" b="0" i="0" u="none" strike="noStrike" kern="1200" cap="none" spc="0" normalizeH="0" baseline="0" noProof="0" dirty="0">
                <a:ln>
                  <a:noFill/>
                </a:ln>
                <a:solidFill>
                  <a:prstClr val="black"/>
                </a:solidFill>
                <a:effectLst/>
                <a:uLnTx/>
                <a:uFillTx/>
                <a:latin typeface="Calibri"/>
                <a:ea typeface="+mn-ea"/>
                <a:cs typeface="Calibri"/>
              </a:rPr>
              <a:t>la </a:t>
            </a:r>
            <a:r>
              <a:rPr kumimoji="0" sz="2400" b="0" i="0" u="none" strike="noStrike" kern="1200" cap="none" spc="-5" normalizeH="0" baseline="0" noProof="0" dirty="0">
                <a:ln>
                  <a:noFill/>
                </a:ln>
                <a:solidFill>
                  <a:prstClr val="black"/>
                </a:solidFill>
                <a:effectLst/>
                <a:uLnTx/>
                <a:uFillTx/>
                <a:latin typeface="Calibri"/>
                <a:ea typeface="+mn-ea"/>
                <a:cs typeface="Calibri"/>
              </a:rPr>
              <a:t>prise </a:t>
            </a:r>
            <a:r>
              <a:rPr kumimoji="0" sz="2400" b="0" i="0" u="none" strike="noStrike" kern="1200" cap="none" spc="0" normalizeH="0" baseline="0" noProof="0" dirty="0">
                <a:ln>
                  <a:noFill/>
                </a:ln>
                <a:solidFill>
                  <a:prstClr val="black"/>
                </a:solidFill>
                <a:effectLst/>
                <a:uLnTx/>
                <a:uFillTx/>
                <a:latin typeface="Calibri"/>
                <a:ea typeface="+mn-ea"/>
                <a:cs typeface="Calibri"/>
              </a:rPr>
              <a:t>en </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charge</a:t>
            </a:r>
            <a:r>
              <a:rPr kumimoji="0" sz="2400" b="0" i="0" u="none" strike="noStrike" kern="1200" cap="none" spc="-5" normalizeH="0" baseline="0" noProof="0" dirty="0">
                <a:ln>
                  <a:noFill/>
                </a:ln>
                <a:solidFill>
                  <a:prstClr val="black"/>
                </a:solidFill>
                <a:effectLst/>
                <a:uLnTx/>
                <a:uFillTx/>
                <a:latin typeface="Calibri"/>
                <a:ea typeface="+mn-ea"/>
                <a:cs typeface="Calibri"/>
              </a:rPr>
              <a:t> du</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patient </a:t>
            </a:r>
            <a:r>
              <a:rPr kumimoji="0" sz="2400" b="0" i="0" u="none" strike="noStrike" kern="1200" cap="none" spc="0" normalizeH="0" baseline="0" noProof="0" dirty="0">
                <a:ln>
                  <a:noFill/>
                </a:ln>
                <a:solidFill>
                  <a:prstClr val="black"/>
                </a:solidFill>
                <a:effectLst/>
                <a:uLnTx/>
                <a:uFillTx/>
                <a:latin typeface="Calibri"/>
                <a:ea typeface="+mn-ea"/>
                <a:cs typeface="Calibri"/>
              </a:rPr>
              <a:t>au </a:t>
            </a:r>
            <a:r>
              <a:rPr kumimoji="0" sz="2400" b="0" i="0" u="none" strike="noStrike" kern="1200" cap="none" spc="-15" normalizeH="0" baseline="0" noProof="0" dirty="0">
                <a:ln>
                  <a:noFill/>
                </a:ln>
                <a:solidFill>
                  <a:prstClr val="black"/>
                </a:solidFill>
                <a:effectLst/>
                <a:uLnTx/>
                <a:uFillTx/>
                <a:latin typeface="Calibri"/>
                <a:ea typeface="+mn-ea"/>
                <a:cs typeface="Calibri"/>
              </a:rPr>
              <a:t>cours</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d’une</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1" i="0" u="none" strike="noStrike" kern="1200" cap="none" spc="-10" normalizeH="0" baseline="0" noProof="0" dirty="0">
                <a:ln>
                  <a:noFill/>
                </a:ln>
                <a:solidFill>
                  <a:prstClr val="black"/>
                </a:solidFill>
                <a:effectLst/>
                <a:uLnTx/>
                <a:uFillTx/>
                <a:latin typeface="Calibri"/>
                <a:ea typeface="+mn-ea"/>
                <a:cs typeface="Calibri"/>
              </a:rPr>
              <a:t>réunion</a:t>
            </a:r>
            <a:r>
              <a:rPr kumimoji="0" sz="2400" b="1" i="0" u="none" strike="noStrike" kern="1200" cap="none" spc="-5" normalizeH="0" baseline="0" noProof="0" dirty="0">
                <a:ln>
                  <a:noFill/>
                </a:ln>
                <a:solidFill>
                  <a:prstClr val="black"/>
                </a:solidFill>
                <a:effectLst/>
                <a:uLnTx/>
                <a:uFillTx/>
                <a:latin typeface="Calibri"/>
                <a:ea typeface="+mn-ea"/>
                <a:cs typeface="Calibri"/>
              </a:rPr>
              <a:t> de</a:t>
            </a:r>
            <a:r>
              <a:rPr kumimoji="0" sz="2400" b="1" i="0" u="none" strike="noStrike" kern="1200" cap="none" spc="5" normalizeH="0" baseline="0" noProof="0" dirty="0">
                <a:ln>
                  <a:noFill/>
                </a:ln>
                <a:solidFill>
                  <a:prstClr val="black"/>
                </a:solidFill>
                <a:effectLst/>
                <a:uLnTx/>
                <a:uFillTx/>
                <a:latin typeface="Calibri"/>
                <a:ea typeface="+mn-ea"/>
                <a:cs typeface="Calibri"/>
              </a:rPr>
              <a:t> </a:t>
            </a:r>
            <a:r>
              <a:rPr kumimoji="0" sz="2400" b="1" i="0" u="none" strike="noStrike" kern="1200" cap="none" spc="-10" normalizeH="0" baseline="0" noProof="0" dirty="0">
                <a:ln>
                  <a:noFill/>
                </a:ln>
                <a:solidFill>
                  <a:prstClr val="black"/>
                </a:solidFill>
                <a:effectLst/>
                <a:uLnTx/>
                <a:uFillTx/>
                <a:latin typeface="Calibri"/>
                <a:ea typeface="+mn-ea"/>
                <a:cs typeface="Calibri"/>
              </a:rPr>
              <a:t>concertation </a:t>
            </a:r>
            <a:r>
              <a:rPr kumimoji="0" sz="2400" b="1" i="0" u="none" strike="noStrike" kern="1200" cap="none" spc="-525" normalizeH="0" baseline="0" noProof="0" dirty="0">
                <a:ln>
                  <a:noFill/>
                </a:ln>
                <a:solidFill>
                  <a:prstClr val="black"/>
                </a:solidFill>
                <a:effectLst/>
                <a:uLnTx/>
                <a:uFillTx/>
                <a:latin typeface="Calibri"/>
                <a:ea typeface="+mn-ea"/>
                <a:cs typeface="Calibri"/>
              </a:rPr>
              <a:t> </a:t>
            </a:r>
            <a:r>
              <a:rPr kumimoji="0" sz="2400" b="1" i="0" u="none" strike="noStrike" kern="1200" cap="none" spc="-5" normalizeH="0" baseline="0" noProof="0" dirty="0">
                <a:ln>
                  <a:noFill/>
                </a:ln>
                <a:solidFill>
                  <a:prstClr val="black"/>
                </a:solidFill>
                <a:effectLst/>
                <a:uLnTx/>
                <a:uFillTx/>
                <a:latin typeface="Calibri"/>
                <a:ea typeface="+mn-ea"/>
                <a:cs typeface="Calibri"/>
              </a:rPr>
              <a:t>pluridisciplinaire</a:t>
            </a:r>
            <a:r>
              <a:rPr kumimoji="0" sz="2400" b="1"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(RCP)</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12700" marR="365760" lvl="0" indent="0" algn="l" defTabSz="914400" rtl="0" eaLnBrk="1" fontAlgn="auto" latinLnBrk="0" hangingPunct="1">
              <a:lnSpc>
                <a:spcPct val="100000"/>
              </a:lnSpc>
              <a:spcBef>
                <a:spcPts val="1200"/>
              </a:spcBef>
              <a:spcAft>
                <a:spcPts val="0"/>
              </a:spcAft>
              <a:buClrTx/>
              <a:buSzTx/>
              <a:buFontTx/>
              <a:buNone/>
              <a:tabLst/>
              <a:defRPr/>
            </a:pPr>
            <a:r>
              <a:rPr kumimoji="0" sz="2400" b="0" i="0" u="none" strike="noStrike" kern="1200" cap="none" spc="0" normalizeH="0" baseline="0" noProof="0" dirty="0">
                <a:ln>
                  <a:noFill/>
                </a:ln>
                <a:solidFill>
                  <a:prstClr val="black"/>
                </a:solidFill>
                <a:effectLst/>
                <a:uLnTx/>
                <a:uFillTx/>
                <a:latin typeface="Calibri"/>
                <a:ea typeface="+mn-ea"/>
                <a:cs typeface="Calibri"/>
              </a:rPr>
              <a:t>A </a:t>
            </a:r>
            <a:r>
              <a:rPr kumimoji="0" sz="2400" b="0" i="0" u="none" strike="noStrike" kern="1200" cap="none" spc="-5" normalizeH="0" baseline="0" noProof="0" dirty="0">
                <a:ln>
                  <a:noFill/>
                </a:ln>
                <a:solidFill>
                  <a:prstClr val="black"/>
                </a:solidFill>
                <a:effectLst/>
                <a:uLnTx/>
                <a:uFillTx/>
                <a:latin typeface="Calibri"/>
                <a:ea typeface="+mn-ea"/>
                <a:cs typeface="Calibri"/>
              </a:rPr>
              <a:t>l’issue de </a:t>
            </a:r>
            <a:r>
              <a:rPr kumimoji="0" sz="2400" b="0" i="0" u="none" strike="noStrike" kern="1200" cap="none" spc="0" normalizeH="0" baseline="0" noProof="0" dirty="0">
                <a:ln>
                  <a:noFill/>
                </a:ln>
                <a:solidFill>
                  <a:prstClr val="black"/>
                </a:solidFill>
                <a:effectLst/>
                <a:uLnTx/>
                <a:uFillTx/>
                <a:latin typeface="Calibri"/>
                <a:ea typeface="+mn-ea"/>
                <a:cs typeface="Calibri"/>
              </a:rPr>
              <a:t>la </a:t>
            </a:r>
            <a:r>
              <a:rPr kumimoji="0" sz="2400" b="0" i="0" u="none" strike="noStrike" kern="1200" cap="none" spc="-10" normalizeH="0" baseline="0" noProof="0" dirty="0">
                <a:ln>
                  <a:noFill/>
                </a:ln>
                <a:solidFill>
                  <a:prstClr val="black"/>
                </a:solidFill>
                <a:effectLst/>
                <a:uLnTx/>
                <a:uFillTx/>
                <a:latin typeface="Calibri"/>
                <a:ea typeface="+mn-ea"/>
                <a:cs typeface="Calibri"/>
              </a:rPr>
              <a:t>RCP </a:t>
            </a:r>
            <a:r>
              <a:rPr kumimoji="0" sz="2400" b="0" i="0" u="none" strike="noStrike" kern="1200" cap="none" spc="-5" normalizeH="0" baseline="0" noProof="0" dirty="0">
                <a:ln>
                  <a:noFill/>
                </a:ln>
                <a:solidFill>
                  <a:prstClr val="black"/>
                </a:solidFill>
                <a:effectLst/>
                <a:uLnTx/>
                <a:uFillTx/>
                <a:latin typeface="Calibri"/>
                <a:ea typeface="+mn-ea"/>
                <a:cs typeface="Calibri"/>
              </a:rPr>
              <a:t>un </a:t>
            </a:r>
            <a:r>
              <a:rPr kumimoji="0" sz="2400" b="1" i="0" u="none" strike="noStrike" kern="1200" cap="none" spc="-10" normalizeH="0" baseline="0" noProof="0" dirty="0">
                <a:ln>
                  <a:noFill/>
                </a:ln>
                <a:solidFill>
                  <a:prstClr val="black"/>
                </a:solidFill>
                <a:effectLst/>
                <a:uLnTx/>
                <a:uFillTx/>
                <a:latin typeface="Calibri"/>
                <a:ea typeface="+mn-ea"/>
                <a:cs typeface="Calibri"/>
              </a:rPr>
              <a:t>Programme Personnalisé </a:t>
            </a:r>
            <a:r>
              <a:rPr kumimoji="0" sz="2400" b="1" i="0" u="none" strike="noStrike" kern="1200" cap="none" spc="-5" normalizeH="0" baseline="0" noProof="0" dirty="0">
                <a:ln>
                  <a:noFill/>
                </a:ln>
                <a:solidFill>
                  <a:prstClr val="black"/>
                </a:solidFill>
                <a:effectLst/>
                <a:uLnTx/>
                <a:uFillTx/>
                <a:latin typeface="Calibri"/>
                <a:ea typeface="+mn-ea"/>
                <a:cs typeface="Calibri"/>
              </a:rPr>
              <a:t>de </a:t>
            </a:r>
            <a:r>
              <a:rPr kumimoji="0" sz="2400" b="1" i="0" u="none" strike="noStrike" kern="1200" cap="none" spc="0" normalizeH="0" baseline="0" noProof="0" dirty="0">
                <a:ln>
                  <a:noFill/>
                </a:ln>
                <a:solidFill>
                  <a:prstClr val="black"/>
                </a:solidFill>
                <a:effectLst/>
                <a:uLnTx/>
                <a:uFillTx/>
                <a:latin typeface="Calibri"/>
                <a:ea typeface="+mn-ea"/>
                <a:cs typeface="Calibri"/>
              </a:rPr>
              <a:t>Soins </a:t>
            </a:r>
            <a:r>
              <a:rPr kumimoji="0" sz="2400" b="1" i="0" u="none" strike="noStrike" kern="1200" cap="none" spc="-530" normalizeH="0" baseline="0" noProof="0" dirty="0">
                <a:ln>
                  <a:noFill/>
                </a:ln>
                <a:solidFill>
                  <a:prstClr val="black"/>
                </a:solidFill>
                <a:effectLst/>
                <a:uLnTx/>
                <a:uFillTx/>
                <a:latin typeface="Calibri"/>
                <a:ea typeface="+mn-ea"/>
                <a:cs typeface="Calibri"/>
              </a:rPr>
              <a:t> </a:t>
            </a:r>
            <a:r>
              <a:rPr kumimoji="0" sz="2400" b="1" i="0" u="none" strike="noStrike" kern="1200" cap="none" spc="-5" normalizeH="0" baseline="0" noProof="0" dirty="0">
                <a:ln>
                  <a:noFill/>
                </a:ln>
                <a:solidFill>
                  <a:prstClr val="black"/>
                </a:solidFill>
                <a:effectLst/>
                <a:uLnTx/>
                <a:uFillTx/>
                <a:latin typeface="Calibri"/>
                <a:ea typeface="+mn-ea"/>
                <a:cs typeface="Calibri"/>
              </a:rPr>
              <a:t>(PPS) </a:t>
            </a:r>
            <a:r>
              <a:rPr kumimoji="0" sz="2400" b="0" i="0" u="none" strike="noStrike" kern="1200" cap="none" spc="-10" normalizeH="0" baseline="0" noProof="0" dirty="0">
                <a:ln>
                  <a:noFill/>
                </a:ln>
                <a:solidFill>
                  <a:prstClr val="black"/>
                </a:solidFill>
                <a:effectLst/>
                <a:uLnTx/>
                <a:uFillTx/>
                <a:latin typeface="Calibri"/>
                <a:ea typeface="+mn-ea"/>
                <a:cs typeface="Calibri"/>
              </a:rPr>
              <a:t>est</a:t>
            </a:r>
            <a:r>
              <a:rPr kumimoji="0" sz="2400" b="0" i="0" u="none" strike="noStrike" kern="1200" cap="none" spc="-15" normalizeH="0" baseline="0" noProof="0" dirty="0">
                <a:ln>
                  <a:noFill/>
                </a:ln>
                <a:solidFill>
                  <a:prstClr val="black"/>
                </a:solidFill>
                <a:effectLst/>
                <a:uLnTx/>
                <a:uFillTx/>
                <a:latin typeface="Calibri"/>
                <a:ea typeface="+mn-ea"/>
                <a:cs typeface="Calibri"/>
              </a:rPr>
              <a:t> rédigé</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et</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remis</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au</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patient</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p:txBody>
      </p:sp>
      <p:sp>
        <p:nvSpPr>
          <p:cNvPr id="8" name="object 8"/>
          <p:cNvSpPr txBox="1">
            <a:spLocks noGrp="1"/>
          </p:cNvSpPr>
          <p:nvPr>
            <p:ph type="title"/>
          </p:nvPr>
        </p:nvSpPr>
        <p:spPr>
          <a:xfrm>
            <a:off x="905827" y="195992"/>
            <a:ext cx="2306320" cy="574040"/>
          </a:xfrm>
          <a:prstGeom prst="rect">
            <a:avLst/>
          </a:prstGeom>
        </p:spPr>
        <p:txBody>
          <a:bodyPr vert="horz" wrap="square" lIns="0" tIns="12700" rIns="0" bIns="0" rtlCol="0">
            <a:spAutoFit/>
          </a:bodyPr>
          <a:lstStyle/>
          <a:p>
            <a:pPr marL="12700">
              <a:lnSpc>
                <a:spcPct val="100000"/>
              </a:lnSpc>
              <a:spcBef>
                <a:spcPts val="100"/>
              </a:spcBef>
            </a:pPr>
            <a:r>
              <a:rPr sz="3600" b="0" dirty="0">
                <a:solidFill>
                  <a:srgbClr val="F79646"/>
                </a:solidFill>
                <a:latin typeface="Calibri"/>
                <a:cs typeface="Calibri"/>
              </a:rPr>
              <a:t>A</a:t>
            </a:r>
            <a:r>
              <a:rPr sz="3600" b="0" spc="-35" dirty="0">
                <a:solidFill>
                  <a:srgbClr val="F79646"/>
                </a:solidFill>
                <a:latin typeface="Calibri"/>
                <a:cs typeface="Calibri"/>
              </a:rPr>
              <a:t> </a:t>
            </a:r>
            <a:r>
              <a:rPr sz="3600" b="0" spc="-5" dirty="0">
                <a:solidFill>
                  <a:srgbClr val="F79646"/>
                </a:solidFill>
                <a:latin typeface="Calibri"/>
                <a:cs typeface="Calibri"/>
              </a:rPr>
              <a:t>RETENIR</a:t>
            </a:r>
            <a:r>
              <a:rPr sz="3600" b="0" spc="-30" dirty="0">
                <a:solidFill>
                  <a:srgbClr val="F79646"/>
                </a:solidFill>
                <a:latin typeface="Calibri"/>
                <a:cs typeface="Calibri"/>
              </a:rPr>
              <a:t> </a:t>
            </a:r>
            <a:endParaRPr sz="3600" dirty="0">
              <a:latin typeface="Calibri"/>
              <a:cs typeface="Calibri"/>
            </a:endParaRPr>
          </a:p>
        </p:txBody>
      </p:sp>
      <p:pic>
        <p:nvPicPr>
          <p:cNvPr id="9" name="object 9"/>
          <p:cNvPicPr/>
          <p:nvPr/>
        </p:nvPicPr>
        <p:blipFill>
          <a:blip r:embed="rId2" cstate="print"/>
          <a:stretch>
            <a:fillRect/>
          </a:stretch>
        </p:blipFill>
        <p:spPr>
          <a:xfrm>
            <a:off x="370332" y="330708"/>
            <a:ext cx="385571" cy="377950"/>
          </a:xfrm>
          <a:prstGeom prst="rect">
            <a:avLst/>
          </a:prstGeom>
        </p:spPr>
      </p:pic>
    </p:spTree>
    <p:extLst>
      <p:ext uri="{BB962C8B-B14F-4D97-AF65-F5344CB8AC3E}">
        <p14:creationId xmlns:p14="http://schemas.microsoft.com/office/powerpoint/2010/main" val="195710338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7" name="Titre 1">
            <a:extLst>
              <a:ext uri="{FF2B5EF4-FFF2-40B4-BE49-F238E27FC236}">
                <a16:creationId xmlns:a16="http://schemas.microsoft.com/office/drawing/2014/main" id="{95D7C793-5A6C-9644-B3C9-22630206F430}"/>
              </a:ext>
            </a:extLst>
          </p:cNvPr>
          <p:cNvSpPr txBox="1">
            <a:spLocks/>
          </p:cNvSpPr>
          <p:nvPr/>
        </p:nvSpPr>
        <p:spPr>
          <a:xfrm>
            <a:off x="806896" y="116632"/>
            <a:ext cx="5853336"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a:ln>
                  <a:noFill/>
                </a:ln>
                <a:solidFill>
                  <a:prstClr val="black">
                    <a:lumMod val="65000"/>
                    <a:lumOff val="35000"/>
                  </a:prstClr>
                </a:solidFill>
                <a:effectLst/>
                <a:uLnTx/>
                <a:uFillTx/>
                <a:latin typeface="Calibri Light" panose="020F0302020204030204"/>
                <a:ea typeface="+mj-ea"/>
                <a:cs typeface="+mj-cs"/>
              </a:rPr>
              <a:t>MOTS EN ANGLAIS</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Light" panose="020F0302020204030204"/>
              <a:ea typeface="+mj-ea"/>
              <a:cs typeface="+mj-cs"/>
            </a:endParaRPr>
          </a:p>
        </p:txBody>
      </p:sp>
      <p:pic>
        <p:nvPicPr>
          <p:cNvPr id="9" name="Picture 2" descr="D:\Donnée 2\Monique\Appels à projets 2012-2013\Diaporama LYON EST\-dico-fond-anglais.gif">
            <a:extLst>
              <a:ext uri="{FF2B5EF4-FFF2-40B4-BE49-F238E27FC236}">
                <a16:creationId xmlns:a16="http://schemas.microsoft.com/office/drawing/2014/main" id="{7E39800A-0A09-7248-8990-EBBAF7C0FE2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5199" y="309822"/>
            <a:ext cx="390377" cy="382328"/>
          </a:xfrm>
          <a:prstGeom prst="rect">
            <a:avLst/>
          </a:prstGeom>
          <a:noFill/>
          <a:extLst>
            <a:ext uri="{909E8E84-426E-40DD-AFC4-6F175D3DCCD1}">
              <a14:hiddenFill xmlns:a14="http://schemas.microsoft.com/office/drawing/2010/main">
                <a:solidFill>
                  <a:srgbClr val="FFFFFF"/>
                </a:solidFill>
              </a14:hiddenFill>
            </a:ext>
          </a:extLst>
        </p:spPr>
      </p:pic>
      <p:sp>
        <p:nvSpPr>
          <p:cNvPr id="5" name="Espace réservé du contenu 4">
            <a:extLst>
              <a:ext uri="{FF2B5EF4-FFF2-40B4-BE49-F238E27FC236}">
                <a16:creationId xmlns:a16="http://schemas.microsoft.com/office/drawing/2014/main" id="{41AF4539-DF88-0641-AD0B-3C99A678670B}"/>
              </a:ext>
            </a:extLst>
          </p:cNvPr>
          <p:cNvSpPr>
            <a:spLocks noGrp="1"/>
          </p:cNvSpPr>
          <p:nvPr>
            <p:ph idx="1"/>
          </p:nvPr>
        </p:nvSpPr>
        <p:spPr/>
        <p:txBody>
          <a:bodyPr/>
          <a:lstStyle/>
          <a:p>
            <a:r>
              <a:rPr lang="fr-FR" dirty="0" err="1"/>
              <a:t>Multidisciplinary</a:t>
            </a:r>
            <a:r>
              <a:rPr lang="fr-FR" dirty="0"/>
              <a:t> team MDT meeting</a:t>
            </a:r>
          </a:p>
          <a:p>
            <a:r>
              <a:rPr lang="fr-FR" dirty="0" err="1"/>
              <a:t>Medical</a:t>
            </a:r>
            <a:r>
              <a:rPr lang="fr-FR" dirty="0"/>
              <a:t> record</a:t>
            </a:r>
          </a:p>
          <a:p>
            <a:r>
              <a:rPr lang="fr-FR" dirty="0" err="1"/>
              <a:t>Oncology</a:t>
            </a:r>
            <a:r>
              <a:rPr lang="fr-FR" dirty="0"/>
              <a:t> network</a:t>
            </a:r>
          </a:p>
          <a:p>
            <a:r>
              <a:rPr lang="fr-FR" dirty="0" err="1"/>
              <a:t>Follow</a:t>
            </a:r>
            <a:r>
              <a:rPr lang="fr-FR" dirty="0"/>
              <a:t>-up</a:t>
            </a:r>
          </a:p>
          <a:p>
            <a:r>
              <a:rPr lang="fr-FR" dirty="0" err="1"/>
              <a:t>Clinical</a:t>
            </a:r>
            <a:r>
              <a:rPr lang="fr-FR" dirty="0"/>
              <a:t> trial, </a:t>
            </a:r>
            <a:r>
              <a:rPr lang="fr-FR" dirty="0" err="1"/>
              <a:t>protocol</a:t>
            </a:r>
            <a:endParaRPr lang="fr-FR" dirty="0"/>
          </a:p>
          <a:p>
            <a:r>
              <a:rPr lang="fr-FR" dirty="0"/>
              <a:t>Multimodal </a:t>
            </a:r>
            <a:r>
              <a:rPr lang="fr-FR" dirty="0" err="1"/>
              <a:t>treatment</a:t>
            </a:r>
            <a:r>
              <a:rPr lang="fr-FR" dirty="0"/>
              <a:t>/</a:t>
            </a:r>
            <a:r>
              <a:rPr lang="fr-FR" dirty="0" err="1"/>
              <a:t>approach</a:t>
            </a:r>
            <a:endParaRPr lang="fr-FR" dirty="0"/>
          </a:p>
          <a:p>
            <a:r>
              <a:rPr lang="fr-FR" dirty="0" err="1"/>
              <a:t>Clinical</a:t>
            </a:r>
            <a:r>
              <a:rPr lang="fr-FR" dirty="0"/>
              <a:t> </a:t>
            </a:r>
            <a:r>
              <a:rPr lang="fr-FR" dirty="0" err="1"/>
              <a:t>decision-making</a:t>
            </a:r>
            <a:r>
              <a:rPr lang="fr-FR" dirty="0"/>
              <a:t> </a:t>
            </a:r>
            <a:r>
              <a:rPr lang="fr-FR" dirty="0" err="1"/>
              <a:t>process</a:t>
            </a:r>
            <a:endParaRPr lang="fr-FR" dirty="0"/>
          </a:p>
          <a:p>
            <a:r>
              <a:rPr lang="fr-FR" b="1" dirty="0"/>
              <a:t>To live </a:t>
            </a:r>
            <a:r>
              <a:rPr lang="fr-FR" b="1" dirty="0" err="1"/>
              <a:t>with</a:t>
            </a:r>
            <a:r>
              <a:rPr lang="fr-FR" b="1" dirty="0"/>
              <a:t> and </a:t>
            </a:r>
            <a:r>
              <a:rPr lang="fr-FR" b="1" dirty="0" err="1"/>
              <a:t>beyond</a:t>
            </a:r>
            <a:r>
              <a:rPr lang="fr-FR" b="1" dirty="0"/>
              <a:t> cancer</a:t>
            </a:r>
          </a:p>
        </p:txBody>
      </p:sp>
    </p:spTree>
    <p:extLst>
      <p:ext uri="{BB962C8B-B14F-4D97-AF65-F5344CB8AC3E}">
        <p14:creationId xmlns:p14="http://schemas.microsoft.com/office/powerpoint/2010/main" val="40347103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idx="4294967295"/>
          </p:nvPr>
        </p:nvSpPr>
        <p:spPr>
          <a:xfrm>
            <a:off x="286587" y="1931296"/>
            <a:ext cx="8539163" cy="273050"/>
          </a:xfrm>
        </p:spPr>
        <p:txBody>
          <a:bodyPr>
            <a:normAutofit fontScale="90000"/>
          </a:bodyPr>
          <a:lstStyle/>
          <a:p>
            <a:pPr algn="ctr"/>
            <a:r>
              <a:rPr lang="fr-FR" b="1" dirty="0">
                <a:solidFill>
                  <a:schemeClr val="accent6"/>
                </a:solidFill>
              </a:rPr>
              <a:t>Dispositif d’annonce</a:t>
            </a:r>
          </a:p>
        </p:txBody>
      </p:sp>
      <p:sp>
        <p:nvSpPr>
          <p:cNvPr id="17" name="Forme libre 16"/>
          <p:cNvSpPr/>
          <p:nvPr/>
        </p:nvSpPr>
        <p:spPr>
          <a:xfrm>
            <a:off x="2519773" y="2695332"/>
            <a:ext cx="3870200" cy="193608"/>
          </a:xfrm>
          <a:custGeom>
            <a:avLst/>
            <a:gdLst>
              <a:gd name="connsiteX0" fmla="*/ 0 w 5154917"/>
              <a:gd name="connsiteY0" fmla="*/ 67632 h 164367"/>
              <a:gd name="connsiteX1" fmla="*/ 1000125 w 5154917"/>
              <a:gd name="connsiteY1" fmla="*/ 162882 h 164367"/>
              <a:gd name="connsiteX2" fmla="*/ 2800350 w 5154917"/>
              <a:gd name="connsiteY2" fmla="*/ 957 h 164367"/>
              <a:gd name="connsiteX3" fmla="*/ 4800600 w 5154917"/>
              <a:gd name="connsiteY3" fmla="*/ 96207 h 164367"/>
              <a:gd name="connsiteX4" fmla="*/ 5143500 w 5154917"/>
              <a:gd name="connsiteY4" fmla="*/ 105732 h 164367"/>
              <a:gd name="connsiteX0" fmla="*/ 0 w 4983467"/>
              <a:gd name="connsiteY0" fmla="*/ 10482 h 162900"/>
              <a:gd name="connsiteX1" fmla="*/ 828675 w 4983467"/>
              <a:gd name="connsiteY1" fmla="*/ 162882 h 162900"/>
              <a:gd name="connsiteX2" fmla="*/ 2628900 w 4983467"/>
              <a:gd name="connsiteY2" fmla="*/ 957 h 162900"/>
              <a:gd name="connsiteX3" fmla="*/ 4629150 w 4983467"/>
              <a:gd name="connsiteY3" fmla="*/ 96207 h 162900"/>
              <a:gd name="connsiteX4" fmla="*/ 4972050 w 4983467"/>
              <a:gd name="connsiteY4" fmla="*/ 105732 h 162900"/>
              <a:gd name="connsiteX0" fmla="*/ 0 w 4983467"/>
              <a:gd name="connsiteY0" fmla="*/ 10482 h 162923"/>
              <a:gd name="connsiteX1" fmla="*/ 828675 w 4983467"/>
              <a:gd name="connsiteY1" fmla="*/ 162882 h 162923"/>
              <a:gd name="connsiteX2" fmla="*/ 2628900 w 4983467"/>
              <a:gd name="connsiteY2" fmla="*/ 957 h 162923"/>
              <a:gd name="connsiteX3" fmla="*/ 4629150 w 4983467"/>
              <a:gd name="connsiteY3" fmla="*/ 96207 h 162923"/>
              <a:gd name="connsiteX4" fmla="*/ 4972050 w 4983467"/>
              <a:gd name="connsiteY4" fmla="*/ 105732 h 162923"/>
              <a:gd name="connsiteX0" fmla="*/ 0 w 4972050"/>
              <a:gd name="connsiteY0" fmla="*/ 0 h 152459"/>
              <a:gd name="connsiteX1" fmla="*/ 828675 w 4972050"/>
              <a:gd name="connsiteY1" fmla="*/ 152400 h 152459"/>
              <a:gd name="connsiteX2" fmla="*/ 2876550 w 4972050"/>
              <a:gd name="connsiteY2" fmla="*/ 19050 h 152459"/>
              <a:gd name="connsiteX3" fmla="*/ 4629150 w 4972050"/>
              <a:gd name="connsiteY3" fmla="*/ 85725 h 152459"/>
              <a:gd name="connsiteX4" fmla="*/ 4972050 w 4972050"/>
              <a:gd name="connsiteY4" fmla="*/ 95250 h 152459"/>
              <a:gd name="connsiteX0" fmla="*/ 0 w 5314950"/>
              <a:gd name="connsiteY0" fmla="*/ 0 h 617991"/>
              <a:gd name="connsiteX1" fmla="*/ 1171575 w 5314950"/>
              <a:gd name="connsiteY1" fmla="*/ 600075 h 617991"/>
              <a:gd name="connsiteX2" fmla="*/ 3219450 w 5314950"/>
              <a:gd name="connsiteY2" fmla="*/ 466725 h 617991"/>
              <a:gd name="connsiteX3" fmla="*/ 4972050 w 5314950"/>
              <a:gd name="connsiteY3" fmla="*/ 533400 h 617991"/>
              <a:gd name="connsiteX4" fmla="*/ 5314950 w 5314950"/>
              <a:gd name="connsiteY4" fmla="*/ 542925 h 617991"/>
              <a:gd name="connsiteX0" fmla="*/ 0 w 5314950"/>
              <a:gd name="connsiteY0" fmla="*/ 0 h 617991"/>
              <a:gd name="connsiteX1" fmla="*/ 1171575 w 5314950"/>
              <a:gd name="connsiteY1" fmla="*/ 600075 h 617991"/>
              <a:gd name="connsiteX2" fmla="*/ 3219450 w 5314950"/>
              <a:gd name="connsiteY2" fmla="*/ 466725 h 617991"/>
              <a:gd name="connsiteX3" fmla="*/ 4972050 w 5314950"/>
              <a:gd name="connsiteY3" fmla="*/ 533400 h 617991"/>
              <a:gd name="connsiteX4" fmla="*/ 5314950 w 5314950"/>
              <a:gd name="connsiteY4" fmla="*/ 542925 h 617991"/>
              <a:gd name="connsiteX0" fmla="*/ 0 w 5495925"/>
              <a:gd name="connsiteY0" fmla="*/ 0 h 668367"/>
              <a:gd name="connsiteX1" fmla="*/ 1352550 w 5495925"/>
              <a:gd name="connsiteY1" fmla="*/ 647700 h 668367"/>
              <a:gd name="connsiteX2" fmla="*/ 3400425 w 5495925"/>
              <a:gd name="connsiteY2" fmla="*/ 514350 h 668367"/>
              <a:gd name="connsiteX3" fmla="*/ 5153025 w 5495925"/>
              <a:gd name="connsiteY3" fmla="*/ 581025 h 668367"/>
              <a:gd name="connsiteX4" fmla="*/ 5495925 w 5495925"/>
              <a:gd name="connsiteY4" fmla="*/ 590550 h 668367"/>
              <a:gd name="connsiteX0" fmla="*/ 0 w 5495925"/>
              <a:gd name="connsiteY0" fmla="*/ 0 h 668367"/>
              <a:gd name="connsiteX1" fmla="*/ 1352550 w 5495925"/>
              <a:gd name="connsiteY1" fmla="*/ 647700 h 668367"/>
              <a:gd name="connsiteX2" fmla="*/ 3400425 w 5495925"/>
              <a:gd name="connsiteY2" fmla="*/ 514350 h 668367"/>
              <a:gd name="connsiteX3" fmla="*/ 5153025 w 5495925"/>
              <a:gd name="connsiteY3" fmla="*/ 581025 h 668367"/>
              <a:gd name="connsiteX4" fmla="*/ 5495925 w 5495925"/>
              <a:gd name="connsiteY4" fmla="*/ 590550 h 668367"/>
              <a:gd name="connsiteX0" fmla="*/ 0 w 5800725"/>
              <a:gd name="connsiteY0" fmla="*/ 0 h 638131"/>
              <a:gd name="connsiteX1" fmla="*/ 1657350 w 5800725"/>
              <a:gd name="connsiteY1" fmla="*/ 619125 h 638131"/>
              <a:gd name="connsiteX2" fmla="*/ 3705225 w 5800725"/>
              <a:gd name="connsiteY2" fmla="*/ 485775 h 638131"/>
              <a:gd name="connsiteX3" fmla="*/ 5457825 w 5800725"/>
              <a:gd name="connsiteY3" fmla="*/ 552450 h 638131"/>
              <a:gd name="connsiteX4" fmla="*/ 5800725 w 5800725"/>
              <a:gd name="connsiteY4" fmla="*/ 561975 h 638131"/>
              <a:gd name="connsiteX0" fmla="*/ 0 w 5800725"/>
              <a:gd name="connsiteY0" fmla="*/ 0 h 638131"/>
              <a:gd name="connsiteX1" fmla="*/ 1657350 w 5800725"/>
              <a:gd name="connsiteY1" fmla="*/ 619125 h 638131"/>
              <a:gd name="connsiteX2" fmla="*/ 3705225 w 5800725"/>
              <a:gd name="connsiteY2" fmla="*/ 485775 h 638131"/>
              <a:gd name="connsiteX3" fmla="*/ 5457825 w 5800725"/>
              <a:gd name="connsiteY3" fmla="*/ 552450 h 638131"/>
              <a:gd name="connsiteX4" fmla="*/ 5800725 w 5800725"/>
              <a:gd name="connsiteY4" fmla="*/ 561975 h 638131"/>
              <a:gd name="connsiteX0" fmla="*/ 185340 w 5986065"/>
              <a:gd name="connsiteY0" fmla="*/ 0 h 623529"/>
              <a:gd name="connsiteX1" fmla="*/ 103461 w 5986065"/>
              <a:gd name="connsiteY1" fmla="*/ 292655 h 623529"/>
              <a:gd name="connsiteX2" fmla="*/ 1842690 w 5986065"/>
              <a:gd name="connsiteY2" fmla="*/ 619125 h 623529"/>
              <a:gd name="connsiteX3" fmla="*/ 3890565 w 5986065"/>
              <a:gd name="connsiteY3" fmla="*/ 485775 h 623529"/>
              <a:gd name="connsiteX4" fmla="*/ 5643165 w 5986065"/>
              <a:gd name="connsiteY4" fmla="*/ 552450 h 623529"/>
              <a:gd name="connsiteX5" fmla="*/ 5986065 w 5986065"/>
              <a:gd name="connsiteY5" fmla="*/ 561975 h 623529"/>
              <a:gd name="connsiteX0" fmla="*/ 0 w 6372225"/>
              <a:gd name="connsiteY0" fmla="*/ 197013 h 353817"/>
              <a:gd name="connsiteX1" fmla="*/ 489621 w 6372225"/>
              <a:gd name="connsiteY1" fmla="*/ 22943 h 353817"/>
              <a:gd name="connsiteX2" fmla="*/ 2228850 w 6372225"/>
              <a:gd name="connsiteY2" fmla="*/ 349413 h 353817"/>
              <a:gd name="connsiteX3" fmla="*/ 4276725 w 6372225"/>
              <a:gd name="connsiteY3" fmla="*/ 216063 h 353817"/>
              <a:gd name="connsiteX4" fmla="*/ 6029325 w 6372225"/>
              <a:gd name="connsiteY4" fmla="*/ 282738 h 353817"/>
              <a:gd name="connsiteX5" fmla="*/ 6372225 w 6372225"/>
              <a:gd name="connsiteY5" fmla="*/ 292263 h 353817"/>
              <a:gd name="connsiteX0" fmla="*/ 0 w 6372225"/>
              <a:gd name="connsiteY0" fmla="*/ 110358 h 264091"/>
              <a:gd name="connsiteX1" fmla="*/ 1051596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6372225"/>
              <a:gd name="connsiteY0" fmla="*/ 110358 h 264091"/>
              <a:gd name="connsiteX1" fmla="*/ 1051596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6372225"/>
              <a:gd name="connsiteY0" fmla="*/ 110358 h 264091"/>
              <a:gd name="connsiteX1" fmla="*/ 1061121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5743575"/>
              <a:gd name="connsiteY0" fmla="*/ 54828 h 275236"/>
              <a:gd name="connsiteX1" fmla="*/ 432471 w 5743575"/>
              <a:gd name="connsiteY1" fmla="*/ 42683 h 275236"/>
              <a:gd name="connsiteX2" fmla="*/ 1600200 w 5743575"/>
              <a:gd name="connsiteY2" fmla="*/ 273903 h 275236"/>
              <a:gd name="connsiteX3" fmla="*/ 3648075 w 5743575"/>
              <a:gd name="connsiteY3" fmla="*/ 140553 h 275236"/>
              <a:gd name="connsiteX4" fmla="*/ 5400675 w 5743575"/>
              <a:gd name="connsiteY4" fmla="*/ 207228 h 275236"/>
              <a:gd name="connsiteX5" fmla="*/ 5743575 w 5743575"/>
              <a:gd name="connsiteY5" fmla="*/ 216753 h 275236"/>
              <a:gd name="connsiteX0" fmla="*/ 704361 w 5362086"/>
              <a:gd name="connsiteY0" fmla="*/ 0 h 1430083"/>
              <a:gd name="connsiteX1" fmla="*/ 50982 w 5362086"/>
              <a:gd name="connsiteY1" fmla="*/ 1197530 h 1430083"/>
              <a:gd name="connsiteX2" fmla="*/ 1218711 w 5362086"/>
              <a:gd name="connsiteY2" fmla="*/ 1428750 h 1430083"/>
              <a:gd name="connsiteX3" fmla="*/ 3266586 w 5362086"/>
              <a:gd name="connsiteY3" fmla="*/ 1295400 h 1430083"/>
              <a:gd name="connsiteX4" fmla="*/ 5019186 w 5362086"/>
              <a:gd name="connsiteY4" fmla="*/ 1362075 h 1430083"/>
              <a:gd name="connsiteX5" fmla="*/ 5362086 w 5362086"/>
              <a:gd name="connsiteY5" fmla="*/ 1371600 h 1430083"/>
              <a:gd name="connsiteX0" fmla="*/ 877921 w 5535646"/>
              <a:gd name="connsiteY0" fmla="*/ 0 h 1430083"/>
              <a:gd name="connsiteX1" fmla="*/ 224542 w 5535646"/>
              <a:gd name="connsiteY1" fmla="*/ 1197530 h 1430083"/>
              <a:gd name="connsiteX2" fmla="*/ 1392271 w 5535646"/>
              <a:gd name="connsiteY2" fmla="*/ 1428750 h 1430083"/>
              <a:gd name="connsiteX3" fmla="*/ 3440146 w 5535646"/>
              <a:gd name="connsiteY3" fmla="*/ 1295400 h 1430083"/>
              <a:gd name="connsiteX4" fmla="*/ 5192746 w 5535646"/>
              <a:gd name="connsiteY4" fmla="*/ 1362075 h 1430083"/>
              <a:gd name="connsiteX5" fmla="*/ 5535646 w 5535646"/>
              <a:gd name="connsiteY5" fmla="*/ 1371600 h 1430083"/>
              <a:gd name="connsiteX0" fmla="*/ 877921 w 5535646"/>
              <a:gd name="connsiteY0" fmla="*/ 0 h 1477896"/>
              <a:gd name="connsiteX1" fmla="*/ 224542 w 5535646"/>
              <a:gd name="connsiteY1" fmla="*/ 1197530 h 1477896"/>
              <a:gd name="connsiteX2" fmla="*/ 1392271 w 5535646"/>
              <a:gd name="connsiteY2" fmla="*/ 1428750 h 1477896"/>
              <a:gd name="connsiteX3" fmla="*/ 3440146 w 5535646"/>
              <a:gd name="connsiteY3" fmla="*/ 1295400 h 1477896"/>
              <a:gd name="connsiteX4" fmla="*/ 5192746 w 5535646"/>
              <a:gd name="connsiteY4" fmla="*/ 1362075 h 1477896"/>
              <a:gd name="connsiteX5" fmla="*/ 5535646 w 5535646"/>
              <a:gd name="connsiteY5" fmla="*/ 1371600 h 1477896"/>
              <a:gd name="connsiteX0" fmla="*/ 0 w 5311104"/>
              <a:gd name="connsiteY0" fmla="*/ 0 h 280366"/>
              <a:gd name="connsiteX1" fmla="*/ 1167729 w 5311104"/>
              <a:gd name="connsiteY1" fmla="*/ 231220 h 280366"/>
              <a:gd name="connsiteX2" fmla="*/ 3215604 w 5311104"/>
              <a:gd name="connsiteY2" fmla="*/ 97870 h 280366"/>
              <a:gd name="connsiteX3" fmla="*/ 4968204 w 5311104"/>
              <a:gd name="connsiteY3" fmla="*/ 164545 h 280366"/>
              <a:gd name="connsiteX4" fmla="*/ 5311104 w 5311104"/>
              <a:gd name="connsiteY4" fmla="*/ 174070 h 280366"/>
              <a:gd name="connsiteX0" fmla="*/ 0 w 5482554"/>
              <a:gd name="connsiteY0" fmla="*/ 0 h 340771"/>
              <a:gd name="connsiteX1" fmla="*/ 1339179 w 5482554"/>
              <a:gd name="connsiteY1" fmla="*/ 335995 h 340771"/>
              <a:gd name="connsiteX2" fmla="*/ 3387054 w 5482554"/>
              <a:gd name="connsiteY2" fmla="*/ 202645 h 340771"/>
              <a:gd name="connsiteX3" fmla="*/ 5139654 w 5482554"/>
              <a:gd name="connsiteY3" fmla="*/ 269320 h 340771"/>
              <a:gd name="connsiteX4" fmla="*/ 5482554 w 5482554"/>
              <a:gd name="connsiteY4" fmla="*/ 278845 h 340771"/>
              <a:gd name="connsiteX0" fmla="*/ 0 w 5482554"/>
              <a:gd name="connsiteY0" fmla="*/ 0 h 340771"/>
              <a:gd name="connsiteX1" fmla="*/ 1339179 w 5482554"/>
              <a:gd name="connsiteY1" fmla="*/ 335995 h 340771"/>
              <a:gd name="connsiteX2" fmla="*/ 3387054 w 5482554"/>
              <a:gd name="connsiteY2" fmla="*/ 202645 h 340771"/>
              <a:gd name="connsiteX3" fmla="*/ 5139654 w 5482554"/>
              <a:gd name="connsiteY3" fmla="*/ 269320 h 340771"/>
              <a:gd name="connsiteX4" fmla="*/ 5482554 w 5482554"/>
              <a:gd name="connsiteY4" fmla="*/ 278845 h 340771"/>
              <a:gd name="connsiteX0" fmla="*/ 0 w 5501604"/>
              <a:gd name="connsiteY0" fmla="*/ 0 h 157447"/>
              <a:gd name="connsiteX1" fmla="*/ 1358229 w 5501604"/>
              <a:gd name="connsiteY1" fmla="*/ 155020 h 157447"/>
              <a:gd name="connsiteX2" fmla="*/ 3406104 w 5501604"/>
              <a:gd name="connsiteY2" fmla="*/ 21670 h 157447"/>
              <a:gd name="connsiteX3" fmla="*/ 5158704 w 5501604"/>
              <a:gd name="connsiteY3" fmla="*/ 88345 h 157447"/>
              <a:gd name="connsiteX4" fmla="*/ 5501604 w 5501604"/>
              <a:gd name="connsiteY4" fmla="*/ 97870 h 157447"/>
              <a:gd name="connsiteX0" fmla="*/ 0 w 5501604"/>
              <a:gd name="connsiteY0" fmla="*/ 16098 h 171194"/>
              <a:gd name="connsiteX1" fmla="*/ 1358229 w 5501604"/>
              <a:gd name="connsiteY1" fmla="*/ 171118 h 171194"/>
              <a:gd name="connsiteX2" fmla="*/ 3406104 w 5501604"/>
              <a:gd name="connsiteY2" fmla="*/ 37768 h 171194"/>
              <a:gd name="connsiteX3" fmla="*/ 5158704 w 5501604"/>
              <a:gd name="connsiteY3" fmla="*/ 104443 h 171194"/>
              <a:gd name="connsiteX4" fmla="*/ 5501604 w 5501604"/>
              <a:gd name="connsiteY4" fmla="*/ 113968 h 171194"/>
              <a:gd name="connsiteX0" fmla="*/ 0 w 5501604"/>
              <a:gd name="connsiteY0" fmla="*/ 12680 h 243951"/>
              <a:gd name="connsiteX1" fmla="*/ 1853529 w 5501604"/>
              <a:gd name="connsiteY1" fmla="*/ 243900 h 243951"/>
              <a:gd name="connsiteX2" fmla="*/ 3406104 w 5501604"/>
              <a:gd name="connsiteY2" fmla="*/ 34350 h 243951"/>
              <a:gd name="connsiteX3" fmla="*/ 5158704 w 5501604"/>
              <a:gd name="connsiteY3" fmla="*/ 101025 h 243951"/>
              <a:gd name="connsiteX4" fmla="*/ 5501604 w 5501604"/>
              <a:gd name="connsiteY4" fmla="*/ 110550 h 243951"/>
              <a:gd name="connsiteX0" fmla="*/ 0 w 5501604"/>
              <a:gd name="connsiteY0" fmla="*/ 12680 h 243951"/>
              <a:gd name="connsiteX1" fmla="*/ 1853529 w 5501604"/>
              <a:gd name="connsiteY1" fmla="*/ 243900 h 243951"/>
              <a:gd name="connsiteX2" fmla="*/ 3406104 w 5501604"/>
              <a:gd name="connsiteY2" fmla="*/ 34350 h 243951"/>
              <a:gd name="connsiteX3" fmla="*/ 5158704 w 5501604"/>
              <a:gd name="connsiteY3" fmla="*/ 101025 h 243951"/>
              <a:gd name="connsiteX4" fmla="*/ 5501604 w 5501604"/>
              <a:gd name="connsiteY4" fmla="*/ 110550 h 243951"/>
              <a:gd name="connsiteX0" fmla="*/ 0 w 5501604"/>
              <a:gd name="connsiteY0" fmla="*/ 12680 h 243954"/>
              <a:gd name="connsiteX1" fmla="*/ 1853529 w 5501604"/>
              <a:gd name="connsiteY1" fmla="*/ 243900 h 243954"/>
              <a:gd name="connsiteX2" fmla="*/ 3406104 w 5501604"/>
              <a:gd name="connsiteY2" fmla="*/ 34350 h 243954"/>
              <a:gd name="connsiteX3" fmla="*/ 5158704 w 5501604"/>
              <a:gd name="connsiteY3" fmla="*/ 101025 h 243954"/>
              <a:gd name="connsiteX4" fmla="*/ 5501604 w 5501604"/>
              <a:gd name="connsiteY4" fmla="*/ 110550 h 243954"/>
              <a:gd name="connsiteX0" fmla="*/ 0 w 5501604"/>
              <a:gd name="connsiteY0" fmla="*/ 12680 h 243952"/>
              <a:gd name="connsiteX1" fmla="*/ 1853529 w 5501604"/>
              <a:gd name="connsiteY1" fmla="*/ 243900 h 243952"/>
              <a:gd name="connsiteX2" fmla="*/ 3406104 w 5501604"/>
              <a:gd name="connsiteY2" fmla="*/ 34350 h 243952"/>
              <a:gd name="connsiteX3" fmla="*/ 5092029 w 5501604"/>
              <a:gd name="connsiteY3" fmla="*/ 62925 h 243952"/>
              <a:gd name="connsiteX4" fmla="*/ 5501604 w 5501604"/>
              <a:gd name="connsiteY4" fmla="*/ 110550 h 243952"/>
              <a:gd name="connsiteX0" fmla="*/ 0 w 5501604"/>
              <a:gd name="connsiteY0" fmla="*/ 12680 h 243952"/>
              <a:gd name="connsiteX1" fmla="*/ 1853529 w 5501604"/>
              <a:gd name="connsiteY1" fmla="*/ 243900 h 243952"/>
              <a:gd name="connsiteX2" fmla="*/ 3406104 w 5501604"/>
              <a:gd name="connsiteY2" fmla="*/ 34350 h 243952"/>
              <a:gd name="connsiteX3" fmla="*/ 5092029 w 5501604"/>
              <a:gd name="connsiteY3" fmla="*/ 62925 h 243952"/>
              <a:gd name="connsiteX4" fmla="*/ 5501604 w 5501604"/>
              <a:gd name="connsiteY4" fmla="*/ 110550 h 243952"/>
              <a:gd name="connsiteX0" fmla="*/ 0 w 5501604"/>
              <a:gd name="connsiteY0" fmla="*/ 26734 h 258024"/>
              <a:gd name="connsiteX1" fmla="*/ 1853529 w 5501604"/>
              <a:gd name="connsiteY1" fmla="*/ 257954 h 258024"/>
              <a:gd name="connsiteX2" fmla="*/ 3406104 w 5501604"/>
              <a:gd name="connsiteY2" fmla="*/ 48404 h 258024"/>
              <a:gd name="connsiteX3" fmla="*/ 5092029 w 5501604"/>
              <a:gd name="connsiteY3" fmla="*/ 76979 h 258024"/>
              <a:gd name="connsiteX4" fmla="*/ 5501604 w 5501604"/>
              <a:gd name="connsiteY4" fmla="*/ 124604 h 258024"/>
              <a:gd name="connsiteX0" fmla="*/ 0 w 5501604"/>
              <a:gd name="connsiteY0" fmla="*/ 28486 h 259895"/>
              <a:gd name="connsiteX1" fmla="*/ 341337 w 5501604"/>
              <a:gd name="connsiteY1" fmla="*/ 14199 h 259895"/>
              <a:gd name="connsiteX2" fmla="*/ 1853529 w 5501604"/>
              <a:gd name="connsiteY2" fmla="*/ 259706 h 259895"/>
              <a:gd name="connsiteX3" fmla="*/ 3406104 w 5501604"/>
              <a:gd name="connsiteY3" fmla="*/ 50156 h 259895"/>
              <a:gd name="connsiteX4" fmla="*/ 5092029 w 5501604"/>
              <a:gd name="connsiteY4" fmla="*/ 78731 h 259895"/>
              <a:gd name="connsiteX5" fmla="*/ 5501604 w 5501604"/>
              <a:gd name="connsiteY5" fmla="*/ 126356 h 259895"/>
              <a:gd name="connsiteX0" fmla="*/ 0 w 5501604"/>
              <a:gd name="connsiteY0" fmla="*/ 28486 h 259895"/>
              <a:gd name="connsiteX1" fmla="*/ 341337 w 5501604"/>
              <a:gd name="connsiteY1" fmla="*/ 14199 h 259895"/>
              <a:gd name="connsiteX2" fmla="*/ 1853529 w 5501604"/>
              <a:gd name="connsiteY2" fmla="*/ 259706 h 259895"/>
              <a:gd name="connsiteX3" fmla="*/ 3406104 w 5501604"/>
              <a:gd name="connsiteY3" fmla="*/ 50156 h 259895"/>
              <a:gd name="connsiteX4" fmla="*/ 5092029 w 5501604"/>
              <a:gd name="connsiteY4" fmla="*/ 78731 h 259895"/>
              <a:gd name="connsiteX5" fmla="*/ 5501604 w 5501604"/>
              <a:gd name="connsiteY5" fmla="*/ 126356 h 259895"/>
              <a:gd name="connsiteX0" fmla="*/ 0 w 5160267"/>
              <a:gd name="connsiteY0" fmla="*/ 12448 h 258144"/>
              <a:gd name="connsiteX1" fmla="*/ 1512192 w 5160267"/>
              <a:gd name="connsiteY1" fmla="*/ 257955 h 258144"/>
              <a:gd name="connsiteX2" fmla="*/ 3064767 w 5160267"/>
              <a:gd name="connsiteY2" fmla="*/ 48405 h 258144"/>
              <a:gd name="connsiteX3" fmla="*/ 4750692 w 5160267"/>
              <a:gd name="connsiteY3" fmla="*/ 76980 h 258144"/>
              <a:gd name="connsiteX4" fmla="*/ 5160267 w 5160267"/>
              <a:gd name="connsiteY4" fmla="*/ 124605 h 25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0267" h="258144">
                <a:moveTo>
                  <a:pt x="0" y="12448"/>
                </a:moveTo>
                <a:cubicBezTo>
                  <a:pt x="637533" y="46222"/>
                  <a:pt x="1001398" y="251962"/>
                  <a:pt x="1512192" y="257955"/>
                </a:cubicBezTo>
                <a:cubicBezTo>
                  <a:pt x="2022986" y="263948"/>
                  <a:pt x="2448817" y="126193"/>
                  <a:pt x="3064767" y="48405"/>
                </a:cubicBezTo>
                <a:cubicBezTo>
                  <a:pt x="3680717" y="-29383"/>
                  <a:pt x="4074417" y="-8745"/>
                  <a:pt x="4750692" y="76980"/>
                </a:cubicBezTo>
                <a:lnTo>
                  <a:pt x="5160267" y="124605"/>
                </a:lnTo>
              </a:path>
            </a:pathLst>
          </a:custGeom>
          <a:noFill/>
          <a:ln w="2540">
            <a:solidFill>
              <a:srgbClr val="078F9D"/>
            </a:solidFill>
          </a:ln>
          <a:effectLst>
            <a:glow>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solidFill>
                <a:srgbClr val="25A79B"/>
              </a:solidFill>
            </a:endParaRPr>
          </a:p>
        </p:txBody>
      </p:sp>
      <p:sp>
        <p:nvSpPr>
          <p:cNvPr id="7" name="Forme libre 6"/>
          <p:cNvSpPr/>
          <p:nvPr/>
        </p:nvSpPr>
        <p:spPr>
          <a:xfrm rot="-10860000">
            <a:off x="2576422" y="2749372"/>
            <a:ext cx="3959495" cy="99438"/>
          </a:xfrm>
          <a:custGeom>
            <a:avLst/>
            <a:gdLst>
              <a:gd name="connsiteX0" fmla="*/ 0 w 5154917"/>
              <a:gd name="connsiteY0" fmla="*/ 67632 h 164367"/>
              <a:gd name="connsiteX1" fmla="*/ 1000125 w 5154917"/>
              <a:gd name="connsiteY1" fmla="*/ 162882 h 164367"/>
              <a:gd name="connsiteX2" fmla="*/ 2800350 w 5154917"/>
              <a:gd name="connsiteY2" fmla="*/ 957 h 164367"/>
              <a:gd name="connsiteX3" fmla="*/ 4800600 w 5154917"/>
              <a:gd name="connsiteY3" fmla="*/ 96207 h 164367"/>
              <a:gd name="connsiteX4" fmla="*/ 5143500 w 5154917"/>
              <a:gd name="connsiteY4" fmla="*/ 105732 h 164367"/>
              <a:gd name="connsiteX0" fmla="*/ 0 w 4983467"/>
              <a:gd name="connsiteY0" fmla="*/ 10482 h 162900"/>
              <a:gd name="connsiteX1" fmla="*/ 828675 w 4983467"/>
              <a:gd name="connsiteY1" fmla="*/ 162882 h 162900"/>
              <a:gd name="connsiteX2" fmla="*/ 2628900 w 4983467"/>
              <a:gd name="connsiteY2" fmla="*/ 957 h 162900"/>
              <a:gd name="connsiteX3" fmla="*/ 4629150 w 4983467"/>
              <a:gd name="connsiteY3" fmla="*/ 96207 h 162900"/>
              <a:gd name="connsiteX4" fmla="*/ 4972050 w 4983467"/>
              <a:gd name="connsiteY4" fmla="*/ 105732 h 162900"/>
              <a:gd name="connsiteX0" fmla="*/ 0 w 4983467"/>
              <a:gd name="connsiteY0" fmla="*/ 10482 h 162923"/>
              <a:gd name="connsiteX1" fmla="*/ 828675 w 4983467"/>
              <a:gd name="connsiteY1" fmla="*/ 162882 h 162923"/>
              <a:gd name="connsiteX2" fmla="*/ 2628900 w 4983467"/>
              <a:gd name="connsiteY2" fmla="*/ 957 h 162923"/>
              <a:gd name="connsiteX3" fmla="*/ 4629150 w 4983467"/>
              <a:gd name="connsiteY3" fmla="*/ 96207 h 162923"/>
              <a:gd name="connsiteX4" fmla="*/ 4972050 w 4983467"/>
              <a:gd name="connsiteY4" fmla="*/ 105732 h 162923"/>
              <a:gd name="connsiteX0" fmla="*/ 0 w 4972050"/>
              <a:gd name="connsiteY0" fmla="*/ 0 h 152459"/>
              <a:gd name="connsiteX1" fmla="*/ 828675 w 4972050"/>
              <a:gd name="connsiteY1" fmla="*/ 152400 h 152459"/>
              <a:gd name="connsiteX2" fmla="*/ 2876550 w 4972050"/>
              <a:gd name="connsiteY2" fmla="*/ 19050 h 152459"/>
              <a:gd name="connsiteX3" fmla="*/ 4629150 w 4972050"/>
              <a:gd name="connsiteY3" fmla="*/ 85725 h 152459"/>
              <a:gd name="connsiteX4" fmla="*/ 4972050 w 4972050"/>
              <a:gd name="connsiteY4" fmla="*/ 95250 h 152459"/>
              <a:gd name="connsiteX0" fmla="*/ 0 w 5195794"/>
              <a:gd name="connsiteY0" fmla="*/ 0 h 375423"/>
              <a:gd name="connsiteX1" fmla="*/ 828675 w 5195794"/>
              <a:gd name="connsiteY1" fmla="*/ 152400 h 375423"/>
              <a:gd name="connsiteX2" fmla="*/ 2876550 w 5195794"/>
              <a:gd name="connsiteY2" fmla="*/ 19050 h 375423"/>
              <a:gd name="connsiteX3" fmla="*/ 4629150 w 5195794"/>
              <a:gd name="connsiteY3" fmla="*/ 85725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629150 w 5195794"/>
              <a:gd name="connsiteY3" fmla="*/ 85725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970954 w 5195794"/>
              <a:gd name="connsiteY2" fmla="*/ 6833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970954 w 5195794"/>
              <a:gd name="connsiteY2" fmla="*/ 68330 h 375423"/>
              <a:gd name="connsiteX3" fmla="*/ 4382202 w 5195794"/>
              <a:gd name="connsiteY3" fmla="*/ 43309 h 375423"/>
              <a:gd name="connsiteX4" fmla="*/ 5195794 w 5195794"/>
              <a:gd name="connsiteY4" fmla="*/ 375423 h 375423"/>
              <a:gd name="connsiteX0" fmla="*/ 0 w 5195794"/>
              <a:gd name="connsiteY0" fmla="*/ 4143 h 379566"/>
              <a:gd name="connsiteX1" fmla="*/ 828675 w 5195794"/>
              <a:gd name="connsiteY1" fmla="*/ 156543 h 379566"/>
              <a:gd name="connsiteX2" fmla="*/ 2970954 w 5195794"/>
              <a:gd name="connsiteY2" fmla="*/ 72473 h 379566"/>
              <a:gd name="connsiteX3" fmla="*/ 4392556 w 5195794"/>
              <a:gd name="connsiteY3" fmla="*/ 0 h 379566"/>
              <a:gd name="connsiteX4" fmla="*/ 5195794 w 5195794"/>
              <a:gd name="connsiteY4" fmla="*/ 379566 h 379566"/>
              <a:gd name="connsiteX0" fmla="*/ 0 w 5195794"/>
              <a:gd name="connsiteY0" fmla="*/ 18905 h 394328"/>
              <a:gd name="connsiteX1" fmla="*/ 828675 w 5195794"/>
              <a:gd name="connsiteY1" fmla="*/ 171305 h 394328"/>
              <a:gd name="connsiteX2" fmla="*/ 2970954 w 5195794"/>
              <a:gd name="connsiteY2" fmla="*/ 87235 h 394328"/>
              <a:gd name="connsiteX3" fmla="*/ 4392556 w 5195794"/>
              <a:gd name="connsiteY3" fmla="*/ 14762 h 394328"/>
              <a:gd name="connsiteX4" fmla="*/ 5195794 w 5195794"/>
              <a:gd name="connsiteY4" fmla="*/ 394328 h 394328"/>
              <a:gd name="connsiteX0" fmla="*/ 0 w 5195794"/>
              <a:gd name="connsiteY0" fmla="*/ 18905 h 394328"/>
              <a:gd name="connsiteX1" fmla="*/ 828675 w 5195794"/>
              <a:gd name="connsiteY1" fmla="*/ 171305 h 394328"/>
              <a:gd name="connsiteX2" fmla="*/ 2970954 w 5195794"/>
              <a:gd name="connsiteY2" fmla="*/ 87235 h 394328"/>
              <a:gd name="connsiteX3" fmla="*/ 4392556 w 5195794"/>
              <a:gd name="connsiteY3" fmla="*/ 14762 h 394328"/>
              <a:gd name="connsiteX4" fmla="*/ 5195794 w 5195794"/>
              <a:gd name="connsiteY4" fmla="*/ 394328 h 394328"/>
              <a:gd name="connsiteX0" fmla="*/ 0 w 5195794"/>
              <a:gd name="connsiteY0" fmla="*/ 56473 h 431896"/>
              <a:gd name="connsiteX1" fmla="*/ 828675 w 5195794"/>
              <a:gd name="connsiteY1" fmla="*/ 208873 h 431896"/>
              <a:gd name="connsiteX2" fmla="*/ 2970954 w 5195794"/>
              <a:gd name="connsiteY2" fmla="*/ 124803 h 431896"/>
              <a:gd name="connsiteX3" fmla="*/ 4392556 w 5195794"/>
              <a:gd name="connsiteY3" fmla="*/ 52330 h 431896"/>
              <a:gd name="connsiteX4" fmla="*/ 5195794 w 5195794"/>
              <a:gd name="connsiteY4" fmla="*/ 431896 h 431896"/>
              <a:gd name="connsiteX0" fmla="*/ 0 w 5195794"/>
              <a:gd name="connsiteY0" fmla="*/ 58153 h 433576"/>
              <a:gd name="connsiteX1" fmla="*/ 1018315 w 5195794"/>
              <a:gd name="connsiteY1" fmla="*/ 261496 h 433576"/>
              <a:gd name="connsiteX2" fmla="*/ 2970954 w 5195794"/>
              <a:gd name="connsiteY2" fmla="*/ 126483 h 433576"/>
              <a:gd name="connsiteX3" fmla="*/ 4392556 w 5195794"/>
              <a:gd name="connsiteY3" fmla="*/ 54010 h 433576"/>
              <a:gd name="connsiteX4" fmla="*/ 5195794 w 5195794"/>
              <a:gd name="connsiteY4" fmla="*/ 433576 h 433576"/>
              <a:gd name="connsiteX0" fmla="*/ 0 w 5195794"/>
              <a:gd name="connsiteY0" fmla="*/ 58153 h 433576"/>
              <a:gd name="connsiteX1" fmla="*/ 1018315 w 5195794"/>
              <a:gd name="connsiteY1" fmla="*/ 261496 h 433576"/>
              <a:gd name="connsiteX2" fmla="*/ 2970954 w 5195794"/>
              <a:gd name="connsiteY2" fmla="*/ 126483 h 433576"/>
              <a:gd name="connsiteX3" fmla="*/ 4392556 w 5195794"/>
              <a:gd name="connsiteY3" fmla="*/ 54010 h 433576"/>
              <a:gd name="connsiteX4" fmla="*/ 5195794 w 5195794"/>
              <a:gd name="connsiteY4" fmla="*/ 433576 h 433576"/>
              <a:gd name="connsiteX0" fmla="*/ 0 w 5195794"/>
              <a:gd name="connsiteY0" fmla="*/ 55412 h 430835"/>
              <a:gd name="connsiteX1" fmla="*/ 1077285 w 5195794"/>
              <a:gd name="connsiteY1" fmla="*/ 154993 h 430835"/>
              <a:gd name="connsiteX2" fmla="*/ 2970954 w 5195794"/>
              <a:gd name="connsiteY2" fmla="*/ 123742 h 430835"/>
              <a:gd name="connsiteX3" fmla="*/ 4392556 w 5195794"/>
              <a:gd name="connsiteY3" fmla="*/ 51269 h 430835"/>
              <a:gd name="connsiteX4" fmla="*/ 5195794 w 5195794"/>
              <a:gd name="connsiteY4" fmla="*/ 430835 h 430835"/>
              <a:gd name="connsiteX0" fmla="*/ 0 w 5195794"/>
              <a:gd name="connsiteY0" fmla="*/ 55412 h 430835"/>
              <a:gd name="connsiteX1" fmla="*/ 1077285 w 5195794"/>
              <a:gd name="connsiteY1" fmla="*/ 154993 h 430835"/>
              <a:gd name="connsiteX2" fmla="*/ 2970954 w 5195794"/>
              <a:gd name="connsiteY2" fmla="*/ 123742 h 430835"/>
              <a:gd name="connsiteX3" fmla="*/ 4392556 w 5195794"/>
              <a:gd name="connsiteY3" fmla="*/ 51269 h 430835"/>
              <a:gd name="connsiteX4" fmla="*/ 5195794 w 5195794"/>
              <a:gd name="connsiteY4" fmla="*/ 430835 h 430835"/>
              <a:gd name="connsiteX0" fmla="*/ 0 w 5195794"/>
              <a:gd name="connsiteY0" fmla="*/ 47289 h 422712"/>
              <a:gd name="connsiteX1" fmla="*/ 1077285 w 5195794"/>
              <a:gd name="connsiteY1" fmla="*/ 146870 h 422712"/>
              <a:gd name="connsiteX2" fmla="*/ 2941386 w 5195794"/>
              <a:gd name="connsiteY2" fmla="*/ 172262 h 422712"/>
              <a:gd name="connsiteX3" fmla="*/ 4392556 w 5195794"/>
              <a:gd name="connsiteY3" fmla="*/ 43146 h 422712"/>
              <a:gd name="connsiteX4" fmla="*/ 5195794 w 5195794"/>
              <a:gd name="connsiteY4" fmla="*/ 422712 h 422712"/>
              <a:gd name="connsiteX0" fmla="*/ 0 w 5195794"/>
              <a:gd name="connsiteY0" fmla="*/ 37848 h 413271"/>
              <a:gd name="connsiteX1" fmla="*/ 1077285 w 5195794"/>
              <a:gd name="connsiteY1" fmla="*/ 137429 h 413271"/>
              <a:gd name="connsiteX2" fmla="*/ 2941386 w 5195794"/>
              <a:gd name="connsiteY2" fmla="*/ 162821 h 413271"/>
              <a:gd name="connsiteX3" fmla="*/ 4392556 w 5195794"/>
              <a:gd name="connsiteY3" fmla="*/ 33705 h 413271"/>
              <a:gd name="connsiteX4" fmla="*/ 5195794 w 5195794"/>
              <a:gd name="connsiteY4" fmla="*/ 413271 h 413271"/>
              <a:gd name="connsiteX0" fmla="*/ 0 w 5195794"/>
              <a:gd name="connsiteY0" fmla="*/ 45900 h 421323"/>
              <a:gd name="connsiteX1" fmla="*/ 1011950 w 5195794"/>
              <a:gd name="connsiteY1" fmla="*/ 68129 h 421323"/>
              <a:gd name="connsiteX2" fmla="*/ 2941386 w 5195794"/>
              <a:gd name="connsiteY2" fmla="*/ 170873 h 421323"/>
              <a:gd name="connsiteX3" fmla="*/ 4392556 w 5195794"/>
              <a:gd name="connsiteY3" fmla="*/ 41757 h 421323"/>
              <a:gd name="connsiteX4" fmla="*/ 5195794 w 5195794"/>
              <a:gd name="connsiteY4" fmla="*/ 421323 h 421323"/>
              <a:gd name="connsiteX0" fmla="*/ 0 w 5673966"/>
              <a:gd name="connsiteY0" fmla="*/ 151871 h 421323"/>
              <a:gd name="connsiteX1" fmla="*/ 1490122 w 5673966"/>
              <a:gd name="connsiteY1" fmla="*/ 68129 h 421323"/>
              <a:gd name="connsiteX2" fmla="*/ 3419558 w 5673966"/>
              <a:gd name="connsiteY2" fmla="*/ 170873 h 421323"/>
              <a:gd name="connsiteX3" fmla="*/ 4870728 w 5673966"/>
              <a:gd name="connsiteY3" fmla="*/ 41757 h 421323"/>
              <a:gd name="connsiteX4" fmla="*/ 5673966 w 5673966"/>
              <a:gd name="connsiteY4" fmla="*/ 421323 h 421323"/>
              <a:gd name="connsiteX0" fmla="*/ 0 w 4870728"/>
              <a:gd name="connsiteY0" fmla="*/ 151871 h 185439"/>
              <a:gd name="connsiteX1" fmla="*/ 1490122 w 4870728"/>
              <a:gd name="connsiteY1" fmla="*/ 68129 h 185439"/>
              <a:gd name="connsiteX2" fmla="*/ 3419558 w 4870728"/>
              <a:gd name="connsiteY2" fmla="*/ 170873 h 185439"/>
              <a:gd name="connsiteX3" fmla="*/ 4870728 w 4870728"/>
              <a:gd name="connsiteY3" fmla="*/ 41757 h 185439"/>
              <a:gd name="connsiteX0" fmla="*/ 0 w 5279326"/>
              <a:gd name="connsiteY0" fmla="*/ 99016 h 132584"/>
              <a:gd name="connsiteX1" fmla="*/ 1490122 w 5279326"/>
              <a:gd name="connsiteY1" fmla="*/ 15274 h 132584"/>
              <a:gd name="connsiteX2" fmla="*/ 3419558 w 5279326"/>
              <a:gd name="connsiteY2" fmla="*/ 118018 h 132584"/>
              <a:gd name="connsiteX3" fmla="*/ 5279326 w 5279326"/>
              <a:gd name="connsiteY3" fmla="*/ 48429 h 132584"/>
            </a:gdLst>
            <a:ahLst/>
            <a:cxnLst>
              <a:cxn ang="0">
                <a:pos x="connsiteX0" y="connsiteY0"/>
              </a:cxn>
              <a:cxn ang="0">
                <a:pos x="connsiteX1" y="connsiteY1"/>
              </a:cxn>
              <a:cxn ang="0">
                <a:pos x="connsiteX2" y="connsiteY2"/>
              </a:cxn>
              <a:cxn ang="0">
                <a:pos x="connsiteX3" y="connsiteY3"/>
              </a:cxn>
            </a:cxnLst>
            <a:rect l="l" t="t" r="r" b="b"/>
            <a:pathLst>
              <a:path w="5279326" h="132584">
                <a:moveTo>
                  <a:pt x="0" y="99016"/>
                </a:moveTo>
                <a:cubicBezTo>
                  <a:pt x="276225" y="209347"/>
                  <a:pt x="920196" y="12107"/>
                  <a:pt x="1490122" y="15274"/>
                </a:cubicBezTo>
                <a:cubicBezTo>
                  <a:pt x="2060048" y="18441"/>
                  <a:pt x="2788024" y="112492"/>
                  <a:pt x="3419558" y="118018"/>
                </a:cubicBezTo>
                <a:cubicBezTo>
                  <a:pt x="4051092" y="123544"/>
                  <a:pt x="4541625" y="-93969"/>
                  <a:pt x="5279326" y="48429"/>
                </a:cubicBezTo>
              </a:path>
            </a:pathLst>
          </a:custGeom>
          <a:noFill/>
          <a:ln w="12700">
            <a:solidFill>
              <a:schemeClr val="accent6"/>
            </a:solidFill>
          </a:ln>
          <a:effectLst>
            <a:glow>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solidFill>
                <a:srgbClr val="FFC000"/>
              </a:solidFill>
            </a:endParaRPr>
          </a:p>
        </p:txBody>
      </p:sp>
      <p:sp>
        <p:nvSpPr>
          <p:cNvPr id="4" name="Ellipse 3"/>
          <p:cNvSpPr/>
          <p:nvPr/>
        </p:nvSpPr>
        <p:spPr>
          <a:xfrm>
            <a:off x="6537176" y="2684667"/>
            <a:ext cx="96759" cy="96759"/>
          </a:xfrm>
          <a:prstGeom prst="ellipse">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8" name="Ellipse 7"/>
          <p:cNvSpPr/>
          <p:nvPr/>
        </p:nvSpPr>
        <p:spPr>
          <a:xfrm>
            <a:off x="6391774" y="2767901"/>
            <a:ext cx="48380" cy="48380"/>
          </a:xfrm>
          <a:prstGeom prst="ellipse">
            <a:avLst/>
          </a:prstGeom>
          <a:solidFill>
            <a:srgbClr val="078F9D"/>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Tree>
    <p:extLst>
      <p:ext uri="{BB962C8B-B14F-4D97-AF65-F5344CB8AC3E}">
        <p14:creationId xmlns:p14="http://schemas.microsoft.com/office/powerpoint/2010/main" val="148451766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54981" y="303339"/>
            <a:ext cx="5631180" cy="1001394"/>
          </a:xfrm>
          <a:prstGeom prst="rect">
            <a:avLst/>
          </a:prstGeom>
        </p:spPr>
        <p:txBody>
          <a:bodyPr vert="horz" wrap="square" lIns="0" tIns="12700" rIns="0" bIns="0" rtlCol="0">
            <a:spAutoFit/>
          </a:bodyPr>
          <a:lstStyle/>
          <a:p>
            <a:pPr marL="730250" marR="5080" indent="-718185">
              <a:lnSpc>
                <a:spcPct val="100000"/>
              </a:lnSpc>
              <a:spcBef>
                <a:spcPts val="100"/>
              </a:spcBef>
              <a:tabLst>
                <a:tab pos="3479800" algn="l"/>
              </a:tabLst>
            </a:pPr>
            <a:r>
              <a:rPr dirty="0"/>
              <a:t>La</a:t>
            </a:r>
            <a:r>
              <a:rPr spc="-5" dirty="0"/>
              <a:t> </a:t>
            </a:r>
            <a:r>
              <a:rPr spc="-10" dirty="0" err="1"/>
              <a:t>P</a:t>
            </a:r>
            <a:r>
              <a:rPr dirty="0" err="1"/>
              <a:t>rocédure</a:t>
            </a:r>
            <a:r>
              <a:rPr lang="fr-FR" dirty="0"/>
              <a:t> </a:t>
            </a:r>
            <a:r>
              <a:rPr dirty="0" err="1"/>
              <a:t>d’Annonce</a:t>
            </a:r>
            <a:r>
              <a:rPr dirty="0"/>
              <a:t>  Depuis</a:t>
            </a:r>
            <a:r>
              <a:rPr spc="-35" dirty="0"/>
              <a:t> </a:t>
            </a:r>
            <a:r>
              <a:rPr dirty="0"/>
              <a:t>2002-2003…</a:t>
            </a:r>
          </a:p>
        </p:txBody>
      </p:sp>
      <p:pic>
        <p:nvPicPr>
          <p:cNvPr id="3" name="object 3"/>
          <p:cNvPicPr/>
          <p:nvPr/>
        </p:nvPicPr>
        <p:blipFill>
          <a:blip r:embed="rId2" cstate="print"/>
          <a:stretch>
            <a:fillRect/>
          </a:stretch>
        </p:blipFill>
        <p:spPr>
          <a:xfrm>
            <a:off x="1139951" y="3588448"/>
            <a:ext cx="240792" cy="248411"/>
          </a:xfrm>
          <a:prstGeom prst="rect">
            <a:avLst/>
          </a:prstGeom>
        </p:spPr>
      </p:pic>
      <p:sp>
        <p:nvSpPr>
          <p:cNvPr id="4" name="object 4"/>
          <p:cNvSpPr txBox="1"/>
          <p:nvPr/>
        </p:nvSpPr>
        <p:spPr>
          <a:xfrm>
            <a:off x="764540" y="1624419"/>
            <a:ext cx="7583170" cy="4491355"/>
          </a:xfrm>
          <a:prstGeom prst="rect">
            <a:avLst/>
          </a:prstGeom>
        </p:spPr>
        <p:txBody>
          <a:bodyPr vert="horz" wrap="square" lIns="0" tIns="97790" rIns="0" bIns="0" rtlCol="0">
            <a:spAutoFit/>
          </a:bodyPr>
          <a:lstStyle/>
          <a:p>
            <a:pPr marL="455930" marR="0" lvl="0" indent="-443865" algn="l" defTabSz="914400" rtl="0" eaLnBrk="1" fontAlgn="auto" latinLnBrk="0" hangingPunct="1">
              <a:lnSpc>
                <a:spcPct val="100000"/>
              </a:lnSpc>
              <a:spcBef>
                <a:spcPts val="770"/>
              </a:spcBef>
              <a:spcAft>
                <a:spcPts val="0"/>
              </a:spcAft>
              <a:buClrTx/>
              <a:buSzTx/>
              <a:buFont typeface="Wingdings"/>
              <a:buChar char=""/>
              <a:tabLst>
                <a:tab pos="455930" algn="l"/>
                <a:tab pos="456565" algn="l"/>
              </a:tabLst>
              <a:defRPr/>
            </a:pPr>
            <a:r>
              <a:rPr kumimoji="0" sz="2800" b="0" i="0" u="none" strike="noStrike" kern="1200" cap="none" spc="-5" normalizeH="0" baseline="0" noProof="0" dirty="0">
                <a:ln>
                  <a:noFill/>
                </a:ln>
                <a:solidFill>
                  <a:prstClr val="black"/>
                </a:solidFill>
                <a:effectLst/>
                <a:uLnTx/>
                <a:uFillTx/>
                <a:latin typeface="Calibri"/>
                <a:ea typeface="+mn-ea"/>
                <a:cs typeface="Calibri"/>
              </a:rPr>
              <a:t>Etats</a:t>
            </a:r>
            <a:r>
              <a:rPr kumimoji="0" sz="2800" b="0" i="0" u="none" strike="noStrike" kern="1200" cap="none" spc="-10" normalizeH="0" baseline="0" noProof="0" dirty="0">
                <a:ln>
                  <a:noFill/>
                </a:ln>
                <a:solidFill>
                  <a:prstClr val="black"/>
                </a:solidFill>
                <a:effectLst/>
                <a:uLnTx/>
                <a:uFillTx/>
                <a:latin typeface="Calibri"/>
                <a:ea typeface="+mn-ea"/>
                <a:cs typeface="Calibri"/>
              </a:rPr>
              <a:t> </a:t>
            </a:r>
            <a:r>
              <a:rPr kumimoji="0" sz="2800" b="0" i="0" u="none" strike="noStrike" kern="1200" cap="none" spc="-5" normalizeH="0" baseline="0" noProof="0" dirty="0">
                <a:ln>
                  <a:noFill/>
                </a:ln>
                <a:solidFill>
                  <a:prstClr val="black"/>
                </a:solidFill>
                <a:effectLst/>
                <a:uLnTx/>
                <a:uFillTx/>
                <a:latin typeface="Calibri"/>
                <a:ea typeface="+mn-ea"/>
                <a:cs typeface="Calibri"/>
              </a:rPr>
              <a:t>généraux des</a:t>
            </a:r>
            <a:r>
              <a:rPr kumimoji="0" sz="2800" b="0" i="0" u="none" strike="noStrike" kern="1200" cap="none" spc="15" normalizeH="0" baseline="0" noProof="0" dirty="0">
                <a:ln>
                  <a:noFill/>
                </a:ln>
                <a:solidFill>
                  <a:prstClr val="black"/>
                </a:solidFill>
                <a:effectLst/>
                <a:uLnTx/>
                <a:uFillTx/>
                <a:latin typeface="Calibri"/>
                <a:ea typeface="+mn-ea"/>
                <a:cs typeface="Calibri"/>
              </a:rPr>
              <a:t> </a:t>
            </a:r>
            <a:r>
              <a:rPr kumimoji="0" sz="2800" b="0" i="0" u="none" strike="noStrike" kern="1200" cap="none" spc="-5" normalizeH="0" baseline="0" noProof="0" dirty="0">
                <a:ln>
                  <a:noFill/>
                </a:ln>
                <a:solidFill>
                  <a:prstClr val="black"/>
                </a:solidFill>
                <a:effectLst/>
                <a:uLnTx/>
                <a:uFillTx/>
                <a:latin typeface="Calibri"/>
                <a:ea typeface="+mn-ea"/>
                <a:cs typeface="Calibri"/>
              </a:rPr>
              <a:t>malades</a:t>
            </a:r>
            <a:r>
              <a:rPr kumimoji="0" sz="2800" b="0" i="0" u="none" strike="noStrike" kern="1200" cap="none" spc="10" normalizeH="0" baseline="0" noProof="0" dirty="0">
                <a:ln>
                  <a:noFill/>
                </a:ln>
                <a:solidFill>
                  <a:prstClr val="black"/>
                </a:solidFill>
                <a:effectLst/>
                <a:uLnTx/>
                <a:uFillTx/>
                <a:latin typeface="Calibri"/>
                <a:ea typeface="+mn-ea"/>
                <a:cs typeface="Calibri"/>
              </a:rPr>
              <a:t> </a:t>
            </a:r>
            <a:r>
              <a:rPr kumimoji="0" sz="2800" b="0" i="0" u="none" strike="noStrike" kern="1200" cap="none" spc="-5"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1998</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455930" marR="0" lvl="0" indent="-443865" algn="l" defTabSz="914400" rtl="0" eaLnBrk="1" fontAlgn="auto" latinLnBrk="0" hangingPunct="1">
              <a:lnSpc>
                <a:spcPct val="100000"/>
              </a:lnSpc>
              <a:spcBef>
                <a:spcPts val="675"/>
              </a:spcBef>
              <a:spcAft>
                <a:spcPts val="0"/>
              </a:spcAft>
              <a:buClrTx/>
              <a:buSzTx/>
              <a:buFont typeface="Wingdings"/>
              <a:buChar char=""/>
              <a:tabLst>
                <a:tab pos="455930" algn="l"/>
                <a:tab pos="456565" algn="l"/>
              </a:tabLst>
              <a:defRPr/>
            </a:pPr>
            <a:r>
              <a:rPr kumimoji="0" sz="2800" b="0" i="0" u="none" strike="noStrike" kern="1200" cap="none" spc="-5" normalizeH="0" baseline="0" noProof="0" dirty="0">
                <a:ln>
                  <a:noFill/>
                </a:ln>
                <a:solidFill>
                  <a:prstClr val="black"/>
                </a:solidFill>
                <a:effectLst/>
                <a:uLnTx/>
                <a:uFillTx/>
                <a:latin typeface="Calibri"/>
                <a:ea typeface="+mn-ea"/>
                <a:cs typeface="Calibri"/>
              </a:rPr>
              <a:t>Ligue </a:t>
            </a:r>
            <a:r>
              <a:rPr kumimoji="0" sz="2800" b="0" i="0" u="none" strike="noStrike" kern="1200" cap="none" spc="-10" normalizeH="0" baseline="0" noProof="0" dirty="0">
                <a:ln>
                  <a:noFill/>
                </a:ln>
                <a:solidFill>
                  <a:prstClr val="black"/>
                </a:solidFill>
                <a:effectLst/>
                <a:uLnTx/>
                <a:uFillTx/>
                <a:latin typeface="Calibri"/>
                <a:ea typeface="+mn-ea"/>
                <a:cs typeface="Calibri"/>
              </a:rPr>
              <a:t>nationale</a:t>
            </a:r>
            <a:r>
              <a:rPr kumimoji="0" sz="2800" b="0" i="0" u="none" strike="noStrike" kern="1200" cap="none" spc="10" normalizeH="0" baseline="0" noProof="0" dirty="0">
                <a:ln>
                  <a:noFill/>
                </a:ln>
                <a:solidFill>
                  <a:prstClr val="black"/>
                </a:solidFill>
                <a:effectLst/>
                <a:uLnTx/>
                <a:uFillTx/>
                <a:latin typeface="Calibri"/>
                <a:ea typeface="+mn-ea"/>
                <a:cs typeface="Calibri"/>
              </a:rPr>
              <a:t> </a:t>
            </a:r>
            <a:r>
              <a:rPr kumimoji="0" sz="2800" b="0" i="0" u="none" strike="noStrike" kern="1200" cap="none" spc="-5" normalizeH="0" baseline="0" noProof="0" dirty="0">
                <a:ln>
                  <a:noFill/>
                </a:ln>
                <a:solidFill>
                  <a:prstClr val="black"/>
                </a:solidFill>
                <a:effectLst/>
                <a:uLnTx/>
                <a:uFillTx/>
                <a:latin typeface="Calibri"/>
                <a:ea typeface="+mn-ea"/>
                <a:cs typeface="Calibri"/>
              </a:rPr>
              <a:t>contre</a:t>
            </a:r>
            <a:r>
              <a:rPr kumimoji="0" sz="2800" b="0" i="0" u="none" strike="noStrike" kern="1200" cap="none" spc="5"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le</a:t>
            </a:r>
            <a:r>
              <a:rPr kumimoji="0" sz="2800" b="0" i="0" u="none" strike="noStrike" kern="1200" cap="none" spc="0" normalizeH="0" baseline="0" noProof="0" dirty="0">
                <a:ln>
                  <a:noFill/>
                </a:ln>
                <a:solidFill>
                  <a:prstClr val="black"/>
                </a:solidFill>
                <a:effectLst/>
                <a:uLnTx/>
                <a:uFillTx/>
                <a:latin typeface="Calibri"/>
                <a:ea typeface="+mn-ea"/>
                <a:cs typeface="Calibri"/>
              </a:rPr>
              <a:t> </a:t>
            </a:r>
            <a:r>
              <a:rPr kumimoji="0" sz="2800" b="0" i="0" u="none" strike="noStrike" kern="1200" cap="none" spc="-5" normalizeH="0" baseline="0" noProof="0" dirty="0">
                <a:ln>
                  <a:noFill/>
                </a:ln>
                <a:solidFill>
                  <a:prstClr val="black"/>
                </a:solidFill>
                <a:effectLst/>
                <a:uLnTx/>
                <a:uFillTx/>
                <a:latin typeface="Calibri"/>
                <a:ea typeface="+mn-ea"/>
                <a:cs typeface="Calibri"/>
              </a:rPr>
              <a:t>Cancer</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455930" marR="0" lvl="0" indent="-443865" algn="l" defTabSz="914400" rtl="0" eaLnBrk="1" fontAlgn="auto" latinLnBrk="0" hangingPunct="1">
              <a:lnSpc>
                <a:spcPct val="100000"/>
              </a:lnSpc>
              <a:spcBef>
                <a:spcPts val="670"/>
              </a:spcBef>
              <a:spcAft>
                <a:spcPts val="0"/>
              </a:spcAft>
              <a:buClrTx/>
              <a:buSzTx/>
              <a:buFont typeface="Wingdings"/>
              <a:buChar char=""/>
              <a:tabLst>
                <a:tab pos="455930" algn="l"/>
                <a:tab pos="456565" algn="l"/>
              </a:tabLst>
              <a:defRPr/>
            </a:pPr>
            <a:r>
              <a:rPr kumimoji="0" sz="2800" b="0" i="0" u="none" strike="noStrike" kern="1200" cap="none" spc="-10" normalizeH="0" baseline="0" noProof="0" dirty="0">
                <a:ln>
                  <a:noFill/>
                </a:ln>
                <a:solidFill>
                  <a:prstClr val="black"/>
                </a:solidFill>
                <a:effectLst/>
                <a:uLnTx/>
                <a:uFillTx/>
                <a:latin typeface="Calibri"/>
                <a:ea typeface="+mn-ea"/>
                <a:cs typeface="Calibri"/>
              </a:rPr>
              <a:t>Commission</a:t>
            </a:r>
            <a:r>
              <a:rPr kumimoji="0" sz="2800" b="0" i="0" u="none" strike="noStrike" kern="1200" cap="none" spc="30" normalizeH="0" baseline="0" noProof="0" dirty="0">
                <a:ln>
                  <a:noFill/>
                </a:ln>
                <a:solidFill>
                  <a:prstClr val="black"/>
                </a:solidFill>
                <a:effectLst/>
                <a:uLnTx/>
                <a:uFillTx/>
                <a:latin typeface="Calibri"/>
                <a:ea typeface="+mn-ea"/>
                <a:cs typeface="Calibri"/>
              </a:rPr>
              <a:t> </a:t>
            </a:r>
            <a:r>
              <a:rPr kumimoji="0" sz="2800" b="0" i="0" u="none" strike="noStrike" kern="1200" cap="none" spc="-5" normalizeH="0" baseline="0" noProof="0" dirty="0">
                <a:ln>
                  <a:noFill/>
                </a:ln>
                <a:solidFill>
                  <a:prstClr val="black"/>
                </a:solidFill>
                <a:effectLst/>
                <a:uLnTx/>
                <a:uFillTx/>
                <a:latin typeface="Calibri"/>
                <a:ea typeface="+mn-ea"/>
                <a:cs typeface="Calibri"/>
              </a:rPr>
              <a:t>Cancer</a:t>
            </a:r>
            <a:r>
              <a:rPr kumimoji="0" sz="2800" b="0" i="0" u="none" strike="noStrike" kern="1200" cap="none" spc="10" normalizeH="0" baseline="0" noProof="0" dirty="0">
                <a:ln>
                  <a:noFill/>
                </a:ln>
                <a:solidFill>
                  <a:prstClr val="black"/>
                </a:solidFill>
                <a:effectLst/>
                <a:uLnTx/>
                <a:uFillTx/>
                <a:latin typeface="Calibri"/>
                <a:ea typeface="+mn-ea"/>
                <a:cs typeface="Calibri"/>
              </a:rPr>
              <a:t> </a:t>
            </a:r>
            <a:r>
              <a:rPr kumimoji="0" sz="2800" b="0" i="0" u="none" strike="noStrike" kern="1200" cap="none" spc="-5" normalizeH="0" baseline="0" noProof="0" dirty="0">
                <a:ln>
                  <a:noFill/>
                </a:ln>
                <a:solidFill>
                  <a:prstClr val="black"/>
                </a:solidFill>
                <a:effectLst/>
                <a:uLnTx/>
                <a:uFillTx/>
                <a:latin typeface="Calibri"/>
                <a:ea typeface="+mn-ea"/>
                <a:cs typeface="Calibri"/>
              </a:rPr>
              <a:t>–</a:t>
            </a:r>
            <a:r>
              <a:rPr kumimoji="0" sz="2800" b="0" i="0" u="none" strike="noStrike" kern="1200" cap="none" spc="0" normalizeH="0" baseline="0" noProof="0" dirty="0">
                <a:ln>
                  <a:noFill/>
                </a:ln>
                <a:solidFill>
                  <a:prstClr val="black"/>
                </a:solidFill>
                <a:effectLst/>
                <a:uLnTx/>
                <a:uFillTx/>
                <a:latin typeface="Calibri"/>
                <a:ea typeface="+mn-ea"/>
                <a:cs typeface="Calibri"/>
              </a:rPr>
              <a:t> </a:t>
            </a:r>
            <a:r>
              <a:rPr kumimoji="0" sz="2800" b="0" i="0" u="none" strike="noStrike" kern="1200" cap="none" spc="-5" normalizeH="0" baseline="0" noProof="0" dirty="0">
                <a:ln>
                  <a:noFill/>
                </a:ln>
                <a:solidFill>
                  <a:prstClr val="black"/>
                </a:solidFill>
                <a:effectLst/>
                <a:uLnTx/>
                <a:uFillTx/>
                <a:latin typeface="Calibri"/>
                <a:ea typeface="+mn-ea"/>
                <a:cs typeface="Calibri"/>
              </a:rPr>
              <a:t>Plan</a:t>
            </a:r>
            <a:r>
              <a:rPr kumimoji="0" sz="2800" b="0" i="0" u="none" strike="noStrike" kern="1200" cap="none" spc="20" normalizeH="0" baseline="0" noProof="0" dirty="0">
                <a:ln>
                  <a:noFill/>
                </a:ln>
                <a:solidFill>
                  <a:prstClr val="black"/>
                </a:solidFill>
                <a:effectLst/>
                <a:uLnTx/>
                <a:uFillTx/>
                <a:latin typeface="Calibri"/>
                <a:ea typeface="+mn-ea"/>
                <a:cs typeface="Calibri"/>
              </a:rPr>
              <a:t> </a:t>
            </a:r>
            <a:r>
              <a:rPr kumimoji="0" sz="2800" b="0" i="0" u="none" strike="noStrike" kern="1200" cap="none" spc="-5" normalizeH="0" baseline="0" noProof="0" dirty="0">
                <a:ln>
                  <a:noFill/>
                </a:ln>
                <a:solidFill>
                  <a:prstClr val="black"/>
                </a:solidFill>
                <a:effectLst/>
                <a:uLnTx/>
                <a:uFillTx/>
                <a:latin typeface="Calibri"/>
                <a:ea typeface="+mn-ea"/>
                <a:cs typeface="Calibri"/>
              </a:rPr>
              <a:t>Cancer -</a:t>
            </a:r>
            <a:r>
              <a:rPr kumimoji="0" sz="2800" b="0" i="0" u="none" strike="noStrike" kern="1200" cap="none" spc="5"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2000</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704215" marR="0" lvl="0" indent="0" algn="l" defTabSz="914400" rtl="0" eaLnBrk="1" fontAlgn="auto" latinLnBrk="0" hangingPunct="1">
              <a:lnSpc>
                <a:spcPct val="100000"/>
              </a:lnSpc>
              <a:spcBef>
                <a:spcPts val="2400"/>
              </a:spcBef>
              <a:spcAft>
                <a:spcPts val="0"/>
              </a:spcAft>
              <a:buClrTx/>
              <a:buSzTx/>
              <a:buFontTx/>
              <a:buNone/>
              <a:tabLst/>
              <a:defRPr/>
            </a:pPr>
            <a:r>
              <a:rPr kumimoji="0" sz="2800" b="1" i="0" u="none" strike="noStrike" kern="1200" cap="none" spc="-10" normalizeH="0" baseline="0" noProof="0" dirty="0">
                <a:ln>
                  <a:noFill/>
                </a:ln>
                <a:solidFill>
                  <a:srgbClr val="C0504D"/>
                </a:solidFill>
                <a:effectLst/>
                <a:uLnTx/>
                <a:uFillTx/>
                <a:latin typeface="Calibri"/>
                <a:ea typeface="+mn-ea"/>
                <a:cs typeface="Calibri"/>
              </a:rPr>
              <a:t>Améliorer</a:t>
            </a:r>
            <a:r>
              <a:rPr kumimoji="0" sz="2800" b="1" i="0" u="none" strike="noStrike" kern="1200" cap="none" spc="35" normalizeH="0" baseline="0" noProof="0" dirty="0">
                <a:ln>
                  <a:noFill/>
                </a:ln>
                <a:solidFill>
                  <a:srgbClr val="C0504D"/>
                </a:solidFill>
                <a:effectLst/>
                <a:uLnTx/>
                <a:uFillTx/>
                <a:latin typeface="Calibri"/>
                <a:ea typeface="+mn-ea"/>
                <a:cs typeface="Calibri"/>
              </a:rPr>
              <a:t> </a:t>
            </a:r>
            <a:r>
              <a:rPr kumimoji="0" sz="2800" b="1" i="0" u="none" strike="noStrike" kern="1200" cap="none" spc="-5" normalizeH="0" baseline="0" noProof="0" dirty="0">
                <a:ln>
                  <a:noFill/>
                </a:ln>
                <a:solidFill>
                  <a:srgbClr val="C0504D"/>
                </a:solidFill>
                <a:effectLst/>
                <a:uLnTx/>
                <a:uFillTx/>
                <a:latin typeface="Calibri"/>
                <a:ea typeface="+mn-ea"/>
                <a:cs typeface="Calibri"/>
              </a:rPr>
              <a:t>les</a:t>
            </a:r>
            <a:r>
              <a:rPr kumimoji="0" sz="2800" b="1" i="0" u="none" strike="noStrike" kern="1200" cap="none" spc="10" normalizeH="0" baseline="0" noProof="0" dirty="0">
                <a:ln>
                  <a:noFill/>
                </a:ln>
                <a:solidFill>
                  <a:srgbClr val="C0504D"/>
                </a:solidFill>
                <a:effectLst/>
                <a:uLnTx/>
                <a:uFillTx/>
                <a:latin typeface="Calibri"/>
                <a:ea typeface="+mn-ea"/>
                <a:cs typeface="Calibri"/>
              </a:rPr>
              <a:t> </a:t>
            </a:r>
            <a:r>
              <a:rPr kumimoji="0" sz="2800" b="1" i="0" u="none" strike="noStrike" kern="1200" cap="none" spc="-5" normalizeH="0" baseline="0" noProof="0" dirty="0">
                <a:ln>
                  <a:noFill/>
                </a:ln>
                <a:solidFill>
                  <a:srgbClr val="C0504D"/>
                </a:solidFill>
                <a:effectLst/>
                <a:uLnTx/>
                <a:uFillTx/>
                <a:latin typeface="Calibri"/>
                <a:ea typeface="+mn-ea"/>
                <a:cs typeface="Calibri"/>
              </a:rPr>
              <a:t>conditions</a:t>
            </a:r>
            <a:r>
              <a:rPr kumimoji="0" sz="2800" b="1" i="0" u="none" strike="noStrike" kern="1200" cap="none" spc="15" normalizeH="0" baseline="0" noProof="0" dirty="0">
                <a:ln>
                  <a:noFill/>
                </a:ln>
                <a:solidFill>
                  <a:srgbClr val="C0504D"/>
                </a:solidFill>
                <a:effectLst/>
                <a:uLnTx/>
                <a:uFillTx/>
                <a:latin typeface="Calibri"/>
                <a:ea typeface="+mn-ea"/>
                <a:cs typeface="Calibri"/>
              </a:rPr>
              <a:t> </a:t>
            </a:r>
            <a:r>
              <a:rPr kumimoji="0" sz="2800" b="1" i="0" u="none" strike="noStrike" kern="1200" cap="none" spc="-10" normalizeH="0" baseline="0" noProof="0" dirty="0">
                <a:ln>
                  <a:noFill/>
                </a:ln>
                <a:solidFill>
                  <a:srgbClr val="C0504D"/>
                </a:solidFill>
                <a:effectLst/>
                <a:uLnTx/>
                <a:uFillTx/>
                <a:latin typeface="Calibri"/>
                <a:ea typeface="+mn-ea"/>
                <a:cs typeface="Calibri"/>
              </a:rPr>
              <a:t>d’annonce:</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926465" marR="0" lvl="0" indent="0" algn="l" defTabSz="914400" rtl="0" eaLnBrk="1" fontAlgn="auto" latinLnBrk="0" hangingPunct="1">
              <a:lnSpc>
                <a:spcPct val="100000"/>
              </a:lnSpc>
              <a:spcBef>
                <a:spcPts val="605"/>
              </a:spcBef>
              <a:spcAft>
                <a:spcPts val="0"/>
              </a:spcAft>
              <a:buClrTx/>
              <a:buSzTx/>
              <a:buFontTx/>
              <a:buNone/>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Pas</a:t>
            </a:r>
            <a:r>
              <a:rPr kumimoji="0" sz="2400" b="0" i="0" u="none" strike="noStrike" kern="1200" cap="none" spc="-3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par</a:t>
            </a:r>
            <a:r>
              <a:rPr kumimoji="0" sz="2400" b="0" i="0" u="none" strike="noStrike" kern="1200" cap="none" spc="-3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téléphone</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926465" marR="3731895" lvl="0" indent="0" algn="l" defTabSz="914400" rtl="0" eaLnBrk="1" fontAlgn="auto" latinLnBrk="0" hangingPunct="1">
              <a:lnSpc>
                <a:spcPct val="120000"/>
              </a:lnSpc>
              <a:spcBef>
                <a:spcPts val="0"/>
              </a:spcBef>
              <a:spcAft>
                <a:spcPts val="0"/>
              </a:spcAft>
              <a:buClrTx/>
              <a:buSzTx/>
              <a:buFontTx/>
              <a:buNone/>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Pas sur </a:t>
            </a:r>
            <a:r>
              <a:rPr kumimoji="0" sz="2400" b="0" i="0" u="none" strike="noStrike" kern="1200" cap="none" spc="0" normalizeH="0" baseline="0" noProof="0" dirty="0">
                <a:ln>
                  <a:noFill/>
                </a:ln>
                <a:solidFill>
                  <a:prstClr val="black"/>
                </a:solidFill>
                <a:effectLst/>
                <a:uLnTx/>
                <a:uFillTx/>
                <a:latin typeface="Calibri"/>
                <a:ea typeface="+mn-ea"/>
                <a:cs typeface="Calibri"/>
              </a:rPr>
              <a:t>le lieu </a:t>
            </a:r>
            <a:r>
              <a:rPr kumimoji="0" sz="2400" b="0" i="0" u="none" strike="noStrike" kern="1200" cap="none" spc="-5" normalizeH="0" baseline="0" noProof="0" dirty="0">
                <a:ln>
                  <a:noFill/>
                </a:ln>
                <a:solidFill>
                  <a:prstClr val="black"/>
                </a:solidFill>
                <a:effectLst/>
                <a:uLnTx/>
                <a:uFillTx/>
                <a:latin typeface="Calibri"/>
                <a:ea typeface="+mn-ea"/>
                <a:cs typeface="Calibri"/>
              </a:rPr>
              <a:t>de travail </a:t>
            </a:r>
            <a:r>
              <a:rPr kumimoji="0" sz="2400" b="0" i="0" u="none" strike="noStrike" kern="1200" cap="none" spc="-53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Pas </a:t>
            </a:r>
            <a:r>
              <a:rPr kumimoji="0" sz="2400" b="0" i="0" u="none" strike="noStrike" kern="1200" cap="none" spc="0" normalizeH="0" baseline="0" noProof="0" dirty="0">
                <a:ln>
                  <a:noFill/>
                </a:ln>
                <a:solidFill>
                  <a:prstClr val="black"/>
                </a:solidFill>
                <a:effectLst/>
                <a:uLnTx/>
                <a:uFillTx/>
                <a:latin typeface="Calibri"/>
                <a:ea typeface="+mn-ea"/>
                <a:cs typeface="Calibri"/>
              </a:rPr>
              <a:t>en </a:t>
            </a:r>
            <a:r>
              <a:rPr kumimoji="0" sz="2400" b="0" i="0" u="none" strike="noStrike" kern="1200" cap="none" spc="-5" normalizeH="0" baseline="0" noProof="0" dirty="0">
                <a:ln>
                  <a:noFill/>
                </a:ln>
                <a:solidFill>
                  <a:prstClr val="black"/>
                </a:solidFill>
                <a:effectLst/>
                <a:uLnTx/>
                <a:uFillTx/>
                <a:latin typeface="Calibri"/>
                <a:ea typeface="+mn-ea"/>
                <a:cs typeface="Calibri"/>
              </a:rPr>
              <a:t>fin de </a:t>
            </a:r>
            <a:r>
              <a:rPr kumimoji="0" sz="2400" b="0" i="0" u="none" strike="noStrike" kern="1200" cap="none" spc="0" normalizeH="0" baseline="0" noProof="0" dirty="0">
                <a:ln>
                  <a:noFill/>
                </a:ln>
                <a:solidFill>
                  <a:prstClr val="black"/>
                </a:solidFill>
                <a:effectLst/>
                <a:uLnTx/>
                <a:uFillTx/>
                <a:latin typeface="Calibri"/>
                <a:ea typeface="+mn-ea"/>
                <a:cs typeface="Calibri"/>
              </a:rPr>
              <a:t>semaine </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Pas</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en</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vitesse,</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926465" marR="0" lvl="0" indent="0" algn="l" defTabSz="914400" rtl="0" eaLnBrk="1" fontAlgn="auto" latinLnBrk="0" hangingPunct="1">
              <a:lnSpc>
                <a:spcPct val="100000"/>
              </a:lnSpc>
              <a:spcBef>
                <a:spcPts val="575"/>
              </a:spcBef>
              <a:spcAft>
                <a:spcPts val="0"/>
              </a:spcAft>
              <a:buClrTx/>
              <a:buSzTx/>
              <a:buFontTx/>
              <a:buNone/>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Pas</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a:t>
            </a:r>
            <a:r>
              <a:rPr kumimoji="0" sz="2400" b="0" i="1" u="none" strike="noStrike" kern="1200" cap="none" spc="-5" normalizeH="0" baseline="0" noProof="0" dirty="0">
                <a:ln>
                  <a:noFill/>
                </a:ln>
                <a:solidFill>
                  <a:prstClr val="black"/>
                </a:solidFill>
                <a:effectLst/>
                <a:uLnTx/>
                <a:uFillTx/>
                <a:latin typeface="Calibri"/>
                <a:ea typeface="+mn-ea"/>
                <a:cs typeface="Calibri"/>
              </a:rPr>
              <a:t>j’ai</a:t>
            </a:r>
            <a:r>
              <a:rPr kumimoji="0" sz="2400" b="0" i="1" u="none" strike="noStrike" kern="1200" cap="none" spc="0" normalizeH="0" baseline="0" noProof="0" dirty="0">
                <a:ln>
                  <a:noFill/>
                </a:ln>
                <a:solidFill>
                  <a:prstClr val="black"/>
                </a:solidFill>
                <a:effectLst/>
                <a:uLnTx/>
                <a:uFillTx/>
                <a:latin typeface="Calibri"/>
                <a:ea typeface="+mn-ea"/>
                <a:cs typeface="Calibri"/>
              </a:rPr>
              <a:t> une</a:t>
            </a:r>
            <a:r>
              <a:rPr kumimoji="0" sz="2400" b="0" i="1" u="none" strike="noStrike" kern="1200" cap="none" spc="-10" normalizeH="0" baseline="0" noProof="0" dirty="0">
                <a:ln>
                  <a:noFill/>
                </a:ln>
                <a:solidFill>
                  <a:prstClr val="black"/>
                </a:solidFill>
                <a:effectLst/>
                <a:uLnTx/>
                <a:uFillTx/>
                <a:latin typeface="Calibri"/>
                <a:ea typeface="+mn-ea"/>
                <a:cs typeface="Calibri"/>
              </a:rPr>
              <a:t> </a:t>
            </a:r>
            <a:r>
              <a:rPr kumimoji="0" sz="2400" b="0" i="1" u="none" strike="noStrike" kern="1200" cap="none" spc="0" normalizeH="0" baseline="0" noProof="0" dirty="0">
                <a:ln>
                  <a:noFill/>
                </a:ln>
                <a:solidFill>
                  <a:prstClr val="black"/>
                </a:solidFill>
                <a:effectLst/>
                <a:uLnTx/>
                <a:uFillTx/>
                <a:latin typeface="Calibri"/>
                <a:ea typeface="+mn-ea"/>
                <a:cs typeface="Calibri"/>
              </a:rPr>
              <a:t>bonne</a:t>
            </a:r>
            <a:r>
              <a:rPr kumimoji="0" sz="2400" b="0" i="1" u="none" strike="noStrike" kern="1200" cap="none" spc="20" normalizeH="0" baseline="0" noProof="0" dirty="0">
                <a:ln>
                  <a:noFill/>
                </a:ln>
                <a:solidFill>
                  <a:prstClr val="black"/>
                </a:solidFill>
                <a:effectLst/>
                <a:uLnTx/>
                <a:uFillTx/>
                <a:latin typeface="Calibri"/>
                <a:ea typeface="+mn-ea"/>
                <a:cs typeface="Calibri"/>
              </a:rPr>
              <a:t> </a:t>
            </a:r>
            <a:r>
              <a:rPr kumimoji="0" sz="2400" b="0" i="1" u="none" strike="noStrike" kern="1200" cap="none" spc="0" normalizeH="0" baseline="0" noProof="0" dirty="0">
                <a:ln>
                  <a:noFill/>
                </a:ln>
                <a:solidFill>
                  <a:prstClr val="black"/>
                </a:solidFill>
                <a:effectLst/>
                <a:uLnTx/>
                <a:uFillTx/>
                <a:latin typeface="Calibri"/>
                <a:ea typeface="+mn-ea"/>
                <a:cs typeface="Calibri"/>
              </a:rPr>
              <a:t>et</a:t>
            </a:r>
            <a:r>
              <a:rPr kumimoji="0" sz="2400" b="0" i="1" u="none" strike="noStrike" kern="1200" cap="none" spc="-15" normalizeH="0" baseline="0" noProof="0" dirty="0">
                <a:ln>
                  <a:noFill/>
                </a:ln>
                <a:solidFill>
                  <a:prstClr val="black"/>
                </a:solidFill>
                <a:effectLst/>
                <a:uLnTx/>
                <a:uFillTx/>
                <a:latin typeface="Calibri"/>
                <a:ea typeface="+mn-ea"/>
                <a:cs typeface="Calibri"/>
              </a:rPr>
              <a:t> </a:t>
            </a:r>
            <a:r>
              <a:rPr kumimoji="0" sz="2400" b="0" i="1" u="none" strike="noStrike" kern="1200" cap="none" spc="0" normalizeH="0" baseline="0" noProof="0" dirty="0">
                <a:ln>
                  <a:noFill/>
                </a:ln>
                <a:solidFill>
                  <a:prstClr val="black"/>
                </a:solidFill>
                <a:effectLst/>
                <a:uLnTx/>
                <a:uFillTx/>
                <a:latin typeface="Calibri"/>
                <a:ea typeface="+mn-ea"/>
                <a:cs typeface="Calibri"/>
              </a:rPr>
              <a:t>une </a:t>
            </a:r>
            <a:r>
              <a:rPr kumimoji="0" sz="2400" b="0" i="1" u="none" strike="noStrike" kern="1200" cap="none" spc="-5" normalizeH="0" baseline="0" noProof="0" dirty="0">
                <a:ln>
                  <a:noFill/>
                </a:ln>
                <a:solidFill>
                  <a:prstClr val="black"/>
                </a:solidFill>
                <a:effectLst/>
                <a:uLnTx/>
                <a:uFillTx/>
                <a:latin typeface="Calibri"/>
                <a:ea typeface="+mn-ea"/>
                <a:cs typeface="Calibri"/>
              </a:rPr>
              <a:t>mauvaise</a:t>
            </a:r>
            <a:r>
              <a:rPr kumimoji="0" sz="2400" b="0" i="1" u="none" strike="noStrike" kern="1200" cap="none" spc="15" normalizeH="0" baseline="0" noProof="0" dirty="0">
                <a:ln>
                  <a:noFill/>
                </a:ln>
                <a:solidFill>
                  <a:prstClr val="black"/>
                </a:solidFill>
                <a:effectLst/>
                <a:uLnTx/>
                <a:uFillTx/>
                <a:latin typeface="Calibri"/>
                <a:ea typeface="+mn-ea"/>
                <a:cs typeface="Calibri"/>
              </a:rPr>
              <a:t> </a:t>
            </a:r>
            <a:r>
              <a:rPr kumimoji="0" sz="2400" b="0" i="1" u="none" strike="noStrike" kern="1200" cap="none" spc="-5" normalizeH="0" baseline="0" noProof="0" dirty="0">
                <a:ln>
                  <a:noFill/>
                </a:ln>
                <a:solidFill>
                  <a:prstClr val="black"/>
                </a:solidFill>
                <a:effectLst/>
                <a:uLnTx/>
                <a:uFillTx/>
                <a:latin typeface="Calibri"/>
                <a:ea typeface="+mn-ea"/>
                <a:cs typeface="Calibri"/>
              </a:rPr>
              <a:t>nouvelle</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etc…</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pic>
        <p:nvPicPr>
          <p:cNvPr id="5" name="object 5"/>
          <p:cNvPicPr/>
          <p:nvPr/>
        </p:nvPicPr>
        <p:blipFill>
          <a:blip r:embed="rId3" cstate="print"/>
          <a:stretch>
            <a:fillRect/>
          </a:stretch>
        </p:blipFill>
        <p:spPr>
          <a:xfrm>
            <a:off x="8243316" y="152400"/>
            <a:ext cx="565403" cy="569975"/>
          </a:xfrm>
          <a:prstGeom prst="rect">
            <a:avLst/>
          </a:prstGeom>
        </p:spPr>
      </p:pic>
    </p:spTree>
    <p:extLst>
      <p:ext uri="{BB962C8B-B14F-4D97-AF65-F5344CB8AC3E}">
        <p14:creationId xmlns:p14="http://schemas.microsoft.com/office/powerpoint/2010/main" val="132814836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67690" y="1129220"/>
            <a:ext cx="7945120" cy="4104004"/>
          </a:xfrm>
          <a:prstGeom prst="rect">
            <a:avLst/>
          </a:prstGeom>
        </p:spPr>
        <p:txBody>
          <a:bodyPr vert="horz" wrap="square" lIns="0" tIns="128270" rIns="0" bIns="0" rtlCol="0">
            <a:spAutoFit/>
          </a:bodyPr>
          <a:lstStyle/>
          <a:p>
            <a:pPr marL="622300" marR="0" lvl="0" indent="-609600" algn="l" defTabSz="914400" rtl="0" eaLnBrk="1" fontAlgn="auto" latinLnBrk="0" hangingPunct="1">
              <a:lnSpc>
                <a:spcPct val="100000"/>
              </a:lnSpc>
              <a:spcBef>
                <a:spcPts val="1010"/>
              </a:spcBef>
              <a:spcAft>
                <a:spcPts val="0"/>
              </a:spcAft>
              <a:buClrTx/>
              <a:buSzTx/>
              <a:buFont typeface="Calibri"/>
              <a:buAutoNum type="arabicPeriod"/>
              <a:tabLst>
                <a:tab pos="621665" algn="l"/>
                <a:tab pos="622300" algn="l"/>
              </a:tabLst>
              <a:defRPr/>
            </a:pPr>
            <a:r>
              <a:rPr kumimoji="0" sz="2400" b="0" i="0" u="none" strike="noStrike" kern="1200" cap="none" spc="-10" normalizeH="0" baseline="0" noProof="0" dirty="0">
                <a:ln>
                  <a:noFill/>
                </a:ln>
                <a:solidFill>
                  <a:prstClr val="black"/>
                </a:solidFill>
                <a:effectLst/>
                <a:uLnTx/>
                <a:uFillTx/>
                <a:latin typeface="Calibri"/>
                <a:ea typeface="+mn-ea"/>
                <a:cs typeface="Calibri"/>
              </a:rPr>
              <a:t>Consultation</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25" normalizeH="0" baseline="0" noProof="0" dirty="0">
                <a:ln>
                  <a:noFill/>
                </a:ln>
                <a:solidFill>
                  <a:prstClr val="black"/>
                </a:solidFill>
                <a:effectLst/>
                <a:uLnTx/>
                <a:uFillTx/>
                <a:latin typeface="Calibri"/>
                <a:ea typeface="+mn-ea"/>
                <a:cs typeface="Calibri"/>
              </a:rPr>
              <a:t>d’annonce</a:t>
            </a:r>
            <a:r>
              <a:rPr kumimoji="0" sz="2400" b="0" i="0" u="none" strike="noStrike" kern="1200" cap="none" spc="0"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proprement</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dite</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910"/>
              </a:spcBef>
              <a:spcAft>
                <a:spcPts val="0"/>
              </a:spcAft>
              <a:buClrTx/>
              <a:buSzTx/>
              <a:buFontTx/>
              <a:buAutoNum type="arabicPeriod"/>
              <a:tabLst>
                <a:tab pos="621665" algn="l"/>
                <a:tab pos="622300" algn="l"/>
              </a:tabLst>
              <a:defRPr/>
            </a:pPr>
            <a:r>
              <a:rPr kumimoji="0" sz="2400" b="0" i="0" u="none" strike="noStrike" kern="1200" cap="none" spc="-10" normalizeH="0" baseline="0" noProof="0" dirty="0">
                <a:ln>
                  <a:noFill/>
                </a:ln>
                <a:solidFill>
                  <a:prstClr val="black"/>
                </a:solidFill>
                <a:effectLst/>
                <a:uLnTx/>
                <a:uFillTx/>
                <a:latin typeface="Calibri"/>
                <a:ea typeface="+mn-ea"/>
                <a:cs typeface="Calibri"/>
              </a:rPr>
              <a:t>Consultation</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paramédicale</a:t>
            </a:r>
            <a:r>
              <a:rPr kumimoji="0" sz="2400" b="0" i="0" u="none" strike="noStrike" kern="1200" cap="none" spc="-15" normalizeH="0" baseline="0" noProof="0" dirty="0">
                <a:ln>
                  <a:noFill/>
                </a:ln>
                <a:solidFill>
                  <a:prstClr val="black"/>
                </a:solidFill>
                <a:effectLst/>
                <a:uLnTx/>
                <a:uFillTx/>
                <a:latin typeface="Calibri"/>
                <a:ea typeface="+mn-ea"/>
                <a:cs typeface="Calibri"/>
              </a:rPr>
              <a:t> (reformulation)</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622300" marR="5080" lvl="0" indent="-609600" algn="l" defTabSz="914400" rtl="0" eaLnBrk="1" fontAlgn="auto" latinLnBrk="0" hangingPunct="1">
              <a:lnSpc>
                <a:spcPts val="2590"/>
              </a:lnSpc>
              <a:spcBef>
                <a:spcPts val="1240"/>
              </a:spcBef>
              <a:spcAft>
                <a:spcPts val="0"/>
              </a:spcAft>
              <a:buClrTx/>
              <a:buSzTx/>
              <a:buFontTx/>
              <a:buAutoNum type="arabicPeriod"/>
              <a:tabLst>
                <a:tab pos="621665" algn="l"/>
                <a:tab pos="622300" algn="l"/>
              </a:tabLst>
              <a:defRPr/>
            </a:pPr>
            <a:r>
              <a:rPr kumimoji="0" sz="2400" b="0" i="0" u="none" strike="noStrike" kern="1200" cap="none" spc="-10" normalizeH="0" baseline="0" noProof="0" dirty="0">
                <a:ln>
                  <a:noFill/>
                </a:ln>
                <a:solidFill>
                  <a:prstClr val="black"/>
                </a:solidFill>
                <a:effectLst/>
                <a:uLnTx/>
                <a:uFillTx/>
                <a:latin typeface="Calibri"/>
                <a:ea typeface="+mn-ea"/>
                <a:cs typeface="Calibri"/>
              </a:rPr>
              <a:t>Consultation </a:t>
            </a:r>
            <a:r>
              <a:rPr kumimoji="0" sz="2400" b="0" i="0" u="none" strike="noStrike" kern="1200" cap="none" spc="-5" normalizeH="0" baseline="0" noProof="0" dirty="0">
                <a:ln>
                  <a:noFill/>
                </a:ln>
                <a:solidFill>
                  <a:prstClr val="black"/>
                </a:solidFill>
                <a:effectLst/>
                <a:uLnTx/>
                <a:uFillTx/>
                <a:latin typeface="Calibri"/>
                <a:ea typeface="+mn-ea"/>
                <a:cs typeface="Calibri"/>
              </a:rPr>
              <a:t>de </a:t>
            </a:r>
            <a:r>
              <a:rPr kumimoji="0" sz="2400" b="0" i="0" u="none" strike="noStrike" kern="1200" cap="none" spc="-10" normalizeH="0" baseline="0" noProof="0" dirty="0">
                <a:ln>
                  <a:noFill/>
                </a:ln>
                <a:solidFill>
                  <a:prstClr val="black"/>
                </a:solidFill>
                <a:effectLst/>
                <a:uLnTx/>
                <a:uFillTx/>
                <a:latin typeface="Calibri"/>
                <a:ea typeface="+mn-ea"/>
                <a:cs typeface="Calibri"/>
              </a:rPr>
              <a:t>présentation </a:t>
            </a:r>
            <a:r>
              <a:rPr kumimoji="0" sz="2400" b="0" i="0" u="none" strike="noStrike" kern="1200" cap="none" spc="-5" normalizeH="0" baseline="0" noProof="0" dirty="0">
                <a:ln>
                  <a:noFill/>
                </a:ln>
                <a:solidFill>
                  <a:prstClr val="black"/>
                </a:solidFill>
                <a:effectLst/>
                <a:uLnTx/>
                <a:uFillTx/>
                <a:latin typeface="Calibri"/>
                <a:ea typeface="+mn-ea"/>
                <a:cs typeface="Calibri"/>
              </a:rPr>
              <a:t>du Plan </a:t>
            </a:r>
            <a:r>
              <a:rPr kumimoji="0" sz="2400" b="0" i="0" u="none" strike="noStrike" kern="1200" cap="none" spc="-10" normalizeH="0" baseline="0" noProof="0" dirty="0">
                <a:ln>
                  <a:noFill/>
                </a:ln>
                <a:solidFill>
                  <a:prstClr val="black"/>
                </a:solidFill>
                <a:effectLst/>
                <a:uLnTx/>
                <a:uFillTx/>
                <a:latin typeface="Calibri"/>
                <a:ea typeface="+mn-ea"/>
                <a:cs typeface="Calibri"/>
              </a:rPr>
              <a:t>Personnalisé </a:t>
            </a:r>
            <a:r>
              <a:rPr kumimoji="0" sz="2400" b="0" i="0" u="none" strike="noStrike" kern="1200" cap="none" spc="-5" normalizeH="0" baseline="0" noProof="0" dirty="0">
                <a:ln>
                  <a:noFill/>
                </a:ln>
                <a:solidFill>
                  <a:prstClr val="black"/>
                </a:solidFill>
                <a:effectLst/>
                <a:uLnTx/>
                <a:uFillTx/>
                <a:latin typeface="Calibri"/>
                <a:ea typeface="+mn-ea"/>
                <a:cs typeface="Calibri"/>
              </a:rPr>
              <a:t>de Soins </a:t>
            </a:r>
            <a:r>
              <a:rPr kumimoji="0" sz="2400" b="0" i="0" u="none" strike="noStrike" kern="1200" cap="none" spc="-53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(PPS),</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après</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RCP</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1155700" marR="0" lvl="1" indent="-228600" algn="l" defTabSz="914400" rtl="0" eaLnBrk="1" fontAlgn="auto" latinLnBrk="0" hangingPunct="1">
              <a:lnSpc>
                <a:spcPct val="100000"/>
              </a:lnSpc>
              <a:spcBef>
                <a:spcPts val="235"/>
              </a:spcBef>
              <a:spcAft>
                <a:spcPts val="0"/>
              </a:spcAft>
              <a:buClrTx/>
              <a:buSzTx/>
              <a:buFontTx/>
              <a:buChar char="-"/>
              <a:tabLst>
                <a:tab pos="1155065" algn="l"/>
                <a:tab pos="1155700" algn="l"/>
              </a:tabLst>
              <a:defRPr/>
            </a:pPr>
            <a:r>
              <a:rPr kumimoji="0" sz="2000" b="0" i="0" u="none" strike="noStrike" kern="1200" cap="none" spc="-5" normalizeH="0" baseline="0" noProof="0" dirty="0">
                <a:ln>
                  <a:noFill/>
                </a:ln>
                <a:solidFill>
                  <a:prstClr val="black"/>
                </a:solidFill>
                <a:effectLst/>
                <a:uLnTx/>
                <a:uFillTx/>
                <a:latin typeface="Calibri"/>
                <a:ea typeface="+mn-ea"/>
                <a:cs typeface="Calibri"/>
              </a:rPr>
              <a:t>Propositions</a:t>
            </a:r>
            <a:r>
              <a:rPr kumimoji="0" sz="2000" b="0" i="0" u="none" strike="noStrike" kern="1200" cap="none" spc="-1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thérapeutiques</a:t>
            </a:r>
            <a:endParaRPr kumimoji="0" sz="2000" b="0" i="0" u="none" strike="noStrike" kern="1200" cap="none" spc="0" normalizeH="0" baseline="0" noProof="0" dirty="0">
              <a:ln>
                <a:noFill/>
              </a:ln>
              <a:solidFill>
                <a:prstClr val="black"/>
              </a:solidFill>
              <a:effectLst/>
              <a:uLnTx/>
              <a:uFillTx/>
              <a:latin typeface="Calibri"/>
              <a:ea typeface="+mn-ea"/>
              <a:cs typeface="Calibri"/>
            </a:endParaRPr>
          </a:p>
          <a:p>
            <a:pPr marL="1155700" marR="0" lvl="1" indent="-228600" algn="l" defTabSz="914400" rtl="0" eaLnBrk="1" fontAlgn="auto" latinLnBrk="0" hangingPunct="1">
              <a:lnSpc>
                <a:spcPct val="100000"/>
              </a:lnSpc>
              <a:spcBef>
                <a:spcPts val="240"/>
              </a:spcBef>
              <a:spcAft>
                <a:spcPts val="0"/>
              </a:spcAft>
              <a:buClrTx/>
              <a:buSzTx/>
              <a:buFontTx/>
              <a:buChar char="-"/>
              <a:tabLst>
                <a:tab pos="1155065" algn="l"/>
                <a:tab pos="1155700" algn="l"/>
              </a:tabLst>
              <a:defRPr/>
            </a:pPr>
            <a:r>
              <a:rPr kumimoji="0" sz="2000" b="0" i="0" u="none" strike="noStrike" kern="1200" cap="none" spc="-15" normalizeH="0" baseline="0" noProof="0" dirty="0">
                <a:ln>
                  <a:noFill/>
                </a:ln>
                <a:solidFill>
                  <a:prstClr val="black"/>
                </a:solidFill>
                <a:effectLst/>
                <a:uLnTx/>
                <a:uFillTx/>
                <a:latin typeface="Calibri"/>
                <a:ea typeface="+mn-ea"/>
                <a:cs typeface="Calibri"/>
              </a:rPr>
              <a:t>Différents</a:t>
            </a:r>
            <a:r>
              <a:rPr kumimoji="0" sz="2000" b="0" i="0" u="none" strike="noStrike" kern="1200" cap="none" spc="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bilans</a:t>
            </a:r>
            <a:r>
              <a:rPr kumimoji="0" sz="2000" b="0" i="0" u="none" strike="noStrike" kern="1200" cap="none" spc="-15"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prévus</a:t>
            </a:r>
            <a:endParaRPr kumimoji="0" sz="2000" b="0" i="0" u="none" strike="noStrike" kern="1200" cap="none" spc="0" normalizeH="0" baseline="0" noProof="0" dirty="0">
              <a:ln>
                <a:noFill/>
              </a:ln>
              <a:solidFill>
                <a:prstClr val="black"/>
              </a:solidFill>
              <a:effectLst/>
              <a:uLnTx/>
              <a:uFillTx/>
              <a:latin typeface="Calibri"/>
              <a:ea typeface="+mn-ea"/>
              <a:cs typeface="Calibri"/>
            </a:endParaRPr>
          </a:p>
          <a:p>
            <a:pPr marL="1155700" marR="0" lvl="1" indent="-228600" algn="l" defTabSz="914400" rtl="0" eaLnBrk="1" fontAlgn="auto" latinLnBrk="0" hangingPunct="1">
              <a:lnSpc>
                <a:spcPct val="100000"/>
              </a:lnSpc>
              <a:spcBef>
                <a:spcPts val="240"/>
              </a:spcBef>
              <a:spcAft>
                <a:spcPts val="0"/>
              </a:spcAft>
              <a:buClrTx/>
              <a:buSzTx/>
              <a:buFontTx/>
              <a:buChar char="-"/>
              <a:tabLst>
                <a:tab pos="1155065" algn="l"/>
                <a:tab pos="1155700" algn="l"/>
              </a:tabLst>
              <a:defRPr/>
            </a:pPr>
            <a:r>
              <a:rPr kumimoji="0" sz="2000" b="0" i="0" u="none" strike="noStrike" kern="1200" cap="none" spc="-5" normalizeH="0" baseline="0" noProof="0" dirty="0">
                <a:ln>
                  <a:noFill/>
                </a:ln>
                <a:solidFill>
                  <a:prstClr val="black"/>
                </a:solidFill>
                <a:effectLst/>
                <a:uLnTx/>
                <a:uFillTx/>
                <a:latin typeface="Calibri"/>
                <a:ea typeface="+mn-ea"/>
                <a:cs typeface="Calibri"/>
              </a:rPr>
              <a:t>Noms</a:t>
            </a:r>
            <a:r>
              <a:rPr kumimoji="0" sz="2000" b="0" i="0" u="none" strike="noStrike" kern="1200" cap="none" spc="-20" normalizeH="0" baseline="0" noProof="0" dirty="0">
                <a:ln>
                  <a:noFill/>
                </a:ln>
                <a:solidFill>
                  <a:prstClr val="black"/>
                </a:solidFill>
                <a:effectLst/>
                <a:uLnTx/>
                <a:uFillTx/>
                <a:latin typeface="Calibri"/>
                <a:ea typeface="+mn-ea"/>
                <a:cs typeface="Calibri"/>
              </a:rPr>
              <a:t> </a:t>
            </a:r>
            <a:r>
              <a:rPr kumimoji="0" sz="2000" b="0" i="0" u="none" strike="noStrike" kern="1200" cap="none" spc="-10" normalizeH="0" baseline="0" noProof="0" dirty="0">
                <a:ln>
                  <a:noFill/>
                </a:ln>
                <a:solidFill>
                  <a:prstClr val="black"/>
                </a:solidFill>
                <a:effectLst/>
                <a:uLnTx/>
                <a:uFillTx/>
                <a:latin typeface="Calibri"/>
                <a:ea typeface="+mn-ea"/>
                <a:cs typeface="Calibri"/>
              </a:rPr>
              <a:t>et</a:t>
            </a:r>
            <a:r>
              <a:rPr kumimoji="0" sz="2000" b="0" i="0" u="none" strike="noStrike" kern="1200" cap="none" spc="-5" normalizeH="0" baseline="0" noProof="0" dirty="0">
                <a:ln>
                  <a:noFill/>
                </a:ln>
                <a:solidFill>
                  <a:prstClr val="black"/>
                </a:solidFill>
                <a:effectLst/>
                <a:uLnTx/>
                <a:uFillTx/>
                <a:latin typeface="Calibri"/>
                <a:ea typeface="+mn-ea"/>
                <a:cs typeface="Calibri"/>
              </a:rPr>
              <a:t> coordonnées</a:t>
            </a:r>
            <a:r>
              <a:rPr kumimoji="0" sz="2000" b="0" i="0" u="none" strike="noStrike" kern="1200" cap="none" spc="-30"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du</a:t>
            </a:r>
            <a:r>
              <a:rPr kumimoji="0" sz="2000" b="0" i="0" u="none" strike="noStrike" kern="1200" cap="none" spc="-25" normalizeH="0" baseline="0" noProof="0" dirty="0">
                <a:ln>
                  <a:noFill/>
                </a:ln>
                <a:solidFill>
                  <a:prstClr val="black"/>
                </a:solidFill>
                <a:effectLst/>
                <a:uLnTx/>
                <a:uFillTx/>
                <a:latin typeface="Calibri"/>
                <a:ea typeface="+mn-ea"/>
                <a:cs typeface="Calibri"/>
              </a:rPr>
              <a:t> </a:t>
            </a:r>
            <a:r>
              <a:rPr kumimoji="0" sz="2000" b="1" i="0" u="none" strike="noStrike" kern="1200" cap="none" spc="0" normalizeH="0" baseline="0" noProof="0" dirty="0">
                <a:ln>
                  <a:noFill/>
                </a:ln>
                <a:solidFill>
                  <a:prstClr val="black"/>
                </a:solidFill>
                <a:effectLst/>
                <a:uLnTx/>
                <a:uFillTx/>
                <a:latin typeface="Calibri"/>
                <a:ea typeface="+mn-ea"/>
                <a:cs typeface="Calibri"/>
              </a:rPr>
              <a:t>Médecin</a:t>
            </a:r>
            <a:r>
              <a:rPr kumimoji="0" sz="2000" b="1" i="0" u="none" strike="noStrike" kern="1200" cap="none" spc="-10" normalizeH="0" baseline="0" noProof="0" dirty="0">
                <a:ln>
                  <a:noFill/>
                </a:ln>
                <a:solidFill>
                  <a:prstClr val="black"/>
                </a:solidFill>
                <a:effectLst/>
                <a:uLnTx/>
                <a:uFillTx/>
                <a:latin typeface="Calibri"/>
                <a:ea typeface="+mn-ea"/>
                <a:cs typeface="Calibri"/>
              </a:rPr>
              <a:t> </a:t>
            </a:r>
            <a:r>
              <a:rPr kumimoji="0" sz="2000" b="1" i="0" u="none" strike="noStrike" kern="1200" cap="none" spc="-5" normalizeH="0" baseline="0" noProof="0" dirty="0">
                <a:ln>
                  <a:noFill/>
                </a:ln>
                <a:solidFill>
                  <a:prstClr val="black"/>
                </a:solidFill>
                <a:effectLst/>
                <a:uLnTx/>
                <a:uFillTx/>
                <a:latin typeface="Calibri"/>
                <a:ea typeface="+mn-ea"/>
                <a:cs typeface="Calibri"/>
              </a:rPr>
              <a:t>Responsable</a:t>
            </a:r>
            <a:endParaRPr kumimoji="0" sz="2000" b="0" i="0" u="none" strike="noStrike" kern="1200" cap="none" spc="0" normalizeH="0" baseline="0" noProof="0" dirty="0">
              <a:ln>
                <a:noFill/>
              </a:ln>
              <a:solidFill>
                <a:prstClr val="black"/>
              </a:solidFill>
              <a:effectLst/>
              <a:uLnTx/>
              <a:uFillTx/>
              <a:latin typeface="Calibri"/>
              <a:ea typeface="+mn-ea"/>
              <a:cs typeface="Calibri"/>
            </a:endParaRPr>
          </a:p>
          <a:p>
            <a:pPr marL="1155700" marR="0" lvl="1" indent="-228600" algn="l" defTabSz="914400" rtl="0" eaLnBrk="1" fontAlgn="auto" latinLnBrk="0" hangingPunct="1">
              <a:lnSpc>
                <a:spcPct val="100000"/>
              </a:lnSpc>
              <a:spcBef>
                <a:spcPts val="240"/>
              </a:spcBef>
              <a:spcAft>
                <a:spcPts val="0"/>
              </a:spcAft>
              <a:buClrTx/>
              <a:buSzTx/>
              <a:buFontTx/>
              <a:buChar char="-"/>
              <a:tabLst>
                <a:tab pos="1155065" algn="l"/>
                <a:tab pos="1155700" algn="l"/>
              </a:tabLst>
              <a:defRPr/>
            </a:pPr>
            <a:r>
              <a:rPr kumimoji="0" sz="2000" b="0" i="0" u="none" strike="noStrike" kern="1200" cap="none" spc="-5" normalizeH="0" baseline="0" noProof="0" dirty="0">
                <a:ln>
                  <a:noFill/>
                </a:ln>
                <a:solidFill>
                  <a:prstClr val="black"/>
                </a:solidFill>
                <a:effectLst/>
                <a:uLnTx/>
                <a:uFillTx/>
                <a:latin typeface="Calibri"/>
                <a:ea typeface="+mn-ea"/>
                <a:cs typeface="Calibri"/>
              </a:rPr>
              <a:t>Coordonnées</a:t>
            </a:r>
            <a:r>
              <a:rPr kumimoji="0" sz="2000" b="0" i="0" u="none" strike="noStrike" kern="1200" cap="none" spc="-45"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des</a:t>
            </a:r>
            <a:r>
              <a:rPr kumimoji="0" sz="2000" b="0" i="0" u="none" strike="noStrike" kern="1200" cap="none" spc="-5" normalizeH="0" baseline="0" noProof="0" dirty="0">
                <a:ln>
                  <a:noFill/>
                </a:ln>
                <a:solidFill>
                  <a:prstClr val="black"/>
                </a:solidFill>
                <a:effectLst/>
                <a:uLnTx/>
                <a:uFillTx/>
                <a:latin typeface="Calibri"/>
                <a:ea typeface="+mn-ea"/>
                <a:cs typeface="Calibri"/>
              </a:rPr>
              <a:t> associations</a:t>
            </a:r>
            <a:r>
              <a:rPr kumimoji="0" sz="2000" b="0" i="0" u="none" strike="noStrike" kern="1200" cap="none" spc="15" normalizeH="0" baseline="0" noProof="0" dirty="0">
                <a:ln>
                  <a:noFill/>
                </a:ln>
                <a:solidFill>
                  <a:prstClr val="black"/>
                </a:solidFill>
                <a:effectLst/>
                <a:uLnTx/>
                <a:uFillTx/>
                <a:latin typeface="Calibri"/>
                <a:ea typeface="+mn-ea"/>
                <a:cs typeface="Calibri"/>
              </a:rPr>
              <a:t> </a:t>
            </a:r>
            <a:r>
              <a:rPr kumimoji="0" sz="2000" b="0" i="0" u="none" strike="noStrike" kern="1200" cap="none" spc="0" normalizeH="0" baseline="0" noProof="0" dirty="0">
                <a:ln>
                  <a:noFill/>
                </a:ln>
                <a:solidFill>
                  <a:prstClr val="black"/>
                </a:solidFill>
                <a:effectLst/>
                <a:uLnTx/>
                <a:uFillTx/>
                <a:latin typeface="Calibri"/>
                <a:ea typeface="+mn-ea"/>
                <a:cs typeface="Calibri"/>
              </a:rPr>
              <a:t>de </a:t>
            </a:r>
            <a:r>
              <a:rPr kumimoji="0" sz="2000" b="0" i="0" u="none" strike="noStrike" kern="1200" cap="none" spc="-10" normalizeH="0" baseline="0" noProof="0" dirty="0">
                <a:ln>
                  <a:noFill/>
                </a:ln>
                <a:solidFill>
                  <a:prstClr val="black"/>
                </a:solidFill>
                <a:effectLst/>
                <a:uLnTx/>
                <a:uFillTx/>
                <a:latin typeface="Calibri"/>
                <a:ea typeface="+mn-ea"/>
                <a:cs typeface="Calibri"/>
              </a:rPr>
              <a:t>patients</a:t>
            </a:r>
            <a:endParaRPr kumimoji="0" sz="2000" b="0" i="0" u="none" strike="noStrike" kern="1200" cap="none" spc="0" normalizeH="0" baseline="0" noProof="0" dirty="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885"/>
              </a:spcBef>
              <a:spcAft>
                <a:spcPts val="0"/>
              </a:spcAft>
              <a:buClrTx/>
              <a:buSzTx/>
              <a:buFontTx/>
              <a:buAutoNum type="arabicPeriod"/>
              <a:tabLst>
                <a:tab pos="621665" algn="l"/>
                <a:tab pos="622300" algn="l"/>
              </a:tabLst>
              <a:defRPr/>
            </a:pPr>
            <a:r>
              <a:rPr kumimoji="0" sz="2400" b="0" i="0" u="none" strike="noStrike" kern="1200" cap="none" spc="-50" normalizeH="0" baseline="0" noProof="0" dirty="0">
                <a:ln>
                  <a:noFill/>
                </a:ln>
                <a:solidFill>
                  <a:prstClr val="black"/>
                </a:solidFill>
                <a:effectLst/>
                <a:uLnTx/>
                <a:uFillTx/>
                <a:latin typeface="Calibri"/>
                <a:ea typeface="+mn-ea"/>
                <a:cs typeface="Calibri"/>
              </a:rPr>
              <a:t>Temps</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des</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soins de</a:t>
            </a:r>
            <a:r>
              <a:rPr kumimoji="0" sz="2400" b="0" i="0" u="none" strike="noStrike" kern="1200" cap="none" spc="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support (diététiciens,</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psychologues,</a:t>
            </a:r>
            <a:r>
              <a:rPr kumimoji="0" sz="2400" b="0" i="0" u="none" strike="noStrike" kern="1200" cap="none" spc="-5" normalizeH="0" baseline="0" noProof="0" dirty="0">
                <a:ln>
                  <a:noFill/>
                </a:ln>
                <a:solidFill>
                  <a:prstClr val="black"/>
                </a:solidFill>
                <a:effectLst/>
                <a:uLnTx/>
                <a:uFillTx/>
                <a:latin typeface="Calibri"/>
                <a:ea typeface="+mn-ea"/>
                <a:cs typeface="Calibri"/>
              </a:rPr>
              <a:t> …)</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910"/>
              </a:spcBef>
              <a:spcAft>
                <a:spcPts val="0"/>
              </a:spcAft>
              <a:buClrTx/>
              <a:buSzTx/>
              <a:buFontTx/>
              <a:buAutoNum type="arabicPeriod"/>
              <a:tabLst>
                <a:tab pos="621665" algn="l"/>
                <a:tab pos="622300" algn="l"/>
              </a:tabLst>
              <a:defRPr/>
            </a:pPr>
            <a:r>
              <a:rPr kumimoji="0" sz="2400" b="0" i="0" u="none" strike="noStrike" kern="1200" cap="none" spc="-50" normalizeH="0" baseline="0" noProof="0" dirty="0">
                <a:ln>
                  <a:noFill/>
                </a:ln>
                <a:solidFill>
                  <a:prstClr val="black"/>
                </a:solidFill>
                <a:effectLst/>
                <a:uLnTx/>
                <a:uFillTx/>
                <a:latin typeface="Calibri"/>
                <a:ea typeface="+mn-ea"/>
                <a:cs typeface="Calibri"/>
              </a:rPr>
              <a:t>Temps</a:t>
            </a:r>
            <a:r>
              <a:rPr kumimoji="0" sz="2400" b="0" i="0" u="none" strike="noStrike" kern="1200" cap="none" spc="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de </a:t>
            </a:r>
            <a:r>
              <a:rPr kumimoji="0" sz="2400" b="0" i="0" u="none" strike="noStrike" kern="1200" cap="none" spc="-10" normalizeH="0" baseline="0" noProof="0" dirty="0">
                <a:ln>
                  <a:noFill/>
                </a:ln>
                <a:solidFill>
                  <a:prstClr val="black"/>
                </a:solidFill>
                <a:effectLst/>
                <a:uLnTx/>
                <a:uFillTx/>
                <a:latin typeface="Calibri"/>
                <a:ea typeface="+mn-ea"/>
                <a:cs typeface="Calibri"/>
              </a:rPr>
              <a:t>relation</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avec</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le</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médecin</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traitant</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p:txBody>
      </p:sp>
      <p:sp>
        <p:nvSpPr>
          <p:cNvPr id="3" name="object 3"/>
          <p:cNvSpPr txBox="1">
            <a:spLocks noGrp="1"/>
          </p:cNvSpPr>
          <p:nvPr>
            <p:ph type="title"/>
          </p:nvPr>
        </p:nvSpPr>
        <p:spPr>
          <a:xfrm>
            <a:off x="898493" y="303339"/>
            <a:ext cx="7343775" cy="513715"/>
          </a:xfrm>
          <a:prstGeom prst="rect">
            <a:avLst/>
          </a:prstGeom>
        </p:spPr>
        <p:txBody>
          <a:bodyPr vert="horz" wrap="square" lIns="0" tIns="12700" rIns="0" bIns="0" rtlCol="0">
            <a:spAutoFit/>
          </a:bodyPr>
          <a:lstStyle/>
          <a:p>
            <a:pPr marL="12700">
              <a:lnSpc>
                <a:spcPct val="100000"/>
              </a:lnSpc>
              <a:spcBef>
                <a:spcPts val="100"/>
              </a:spcBef>
            </a:pPr>
            <a:r>
              <a:rPr dirty="0"/>
              <a:t>Les</a:t>
            </a:r>
            <a:r>
              <a:rPr spc="-20" dirty="0"/>
              <a:t> </a:t>
            </a:r>
            <a:r>
              <a:rPr dirty="0"/>
              <a:t>différents</a:t>
            </a:r>
            <a:r>
              <a:rPr spc="-50" dirty="0"/>
              <a:t> </a:t>
            </a:r>
            <a:r>
              <a:rPr dirty="0"/>
              <a:t>temps</a:t>
            </a:r>
            <a:r>
              <a:rPr spc="-25" dirty="0"/>
              <a:t> </a:t>
            </a:r>
            <a:r>
              <a:rPr dirty="0"/>
              <a:t>pour</a:t>
            </a:r>
            <a:r>
              <a:rPr spc="-35" dirty="0"/>
              <a:t> </a:t>
            </a:r>
            <a:r>
              <a:rPr dirty="0"/>
              <a:t>l’annonce</a:t>
            </a:r>
          </a:p>
        </p:txBody>
      </p:sp>
      <p:pic>
        <p:nvPicPr>
          <p:cNvPr id="8" name="object 8"/>
          <p:cNvPicPr/>
          <p:nvPr/>
        </p:nvPicPr>
        <p:blipFill>
          <a:blip r:embed="rId2" cstate="print"/>
          <a:stretch>
            <a:fillRect/>
          </a:stretch>
        </p:blipFill>
        <p:spPr>
          <a:xfrm>
            <a:off x="8243316" y="152400"/>
            <a:ext cx="565403" cy="569975"/>
          </a:xfrm>
          <a:prstGeom prst="rect">
            <a:avLst/>
          </a:prstGeom>
        </p:spPr>
      </p:pic>
    </p:spTree>
    <p:extLst>
      <p:ext uri="{BB962C8B-B14F-4D97-AF65-F5344CB8AC3E}">
        <p14:creationId xmlns:p14="http://schemas.microsoft.com/office/powerpoint/2010/main" val="196050117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154269" y="303339"/>
            <a:ext cx="4833620" cy="513715"/>
          </a:xfrm>
          <a:prstGeom prst="rect">
            <a:avLst/>
          </a:prstGeom>
        </p:spPr>
        <p:txBody>
          <a:bodyPr vert="horz" wrap="square" lIns="0" tIns="12700" rIns="0" bIns="0" rtlCol="0">
            <a:spAutoFit/>
          </a:bodyPr>
          <a:lstStyle/>
          <a:p>
            <a:pPr marL="12700">
              <a:lnSpc>
                <a:spcPct val="100000"/>
              </a:lnSpc>
              <a:spcBef>
                <a:spcPts val="100"/>
              </a:spcBef>
            </a:pPr>
            <a:r>
              <a:rPr dirty="0"/>
              <a:t>Consultation</a:t>
            </a:r>
            <a:r>
              <a:rPr spc="-114" dirty="0"/>
              <a:t> </a:t>
            </a:r>
            <a:r>
              <a:rPr dirty="0"/>
              <a:t>d’annonce</a:t>
            </a:r>
          </a:p>
        </p:txBody>
      </p:sp>
      <p:sp>
        <p:nvSpPr>
          <p:cNvPr id="3" name="object 3"/>
          <p:cNvSpPr txBox="1"/>
          <p:nvPr/>
        </p:nvSpPr>
        <p:spPr>
          <a:xfrm>
            <a:off x="764540" y="1697444"/>
            <a:ext cx="7088505" cy="3979545"/>
          </a:xfrm>
          <a:prstGeom prst="rect">
            <a:avLst/>
          </a:prstGeom>
        </p:spPr>
        <p:txBody>
          <a:bodyPr vert="horz" wrap="square" lIns="0" tIns="97790" rIns="0" bIns="0" rtlCol="0">
            <a:spAutoFit/>
          </a:bodyPr>
          <a:lstStyle/>
          <a:p>
            <a:pPr marL="527685" marR="0" lvl="0" indent="-515620" algn="l" defTabSz="914400" rtl="0" eaLnBrk="1" fontAlgn="auto" latinLnBrk="0" hangingPunct="1">
              <a:lnSpc>
                <a:spcPct val="100000"/>
              </a:lnSpc>
              <a:spcBef>
                <a:spcPts val="770"/>
              </a:spcBef>
              <a:spcAft>
                <a:spcPts val="0"/>
              </a:spcAft>
              <a:buClrTx/>
              <a:buSzTx/>
              <a:buFontTx/>
              <a:buAutoNum type="arabicPeriod"/>
              <a:tabLst>
                <a:tab pos="527685" algn="l"/>
                <a:tab pos="528320" algn="l"/>
              </a:tabLst>
              <a:defRPr/>
            </a:pPr>
            <a:r>
              <a:rPr kumimoji="0" sz="2800" b="0" i="0" u="none" strike="noStrike" kern="1200" cap="none" spc="-85" normalizeH="0" baseline="0" noProof="0" dirty="0">
                <a:ln>
                  <a:noFill/>
                </a:ln>
                <a:solidFill>
                  <a:prstClr val="black"/>
                </a:solidFill>
                <a:effectLst/>
                <a:uLnTx/>
                <a:uFillTx/>
                <a:latin typeface="Calibri"/>
                <a:ea typeface="+mn-ea"/>
                <a:cs typeface="Calibri"/>
              </a:rPr>
              <a:t>L’état</a:t>
            </a:r>
            <a:r>
              <a:rPr kumimoji="0" sz="2800" b="0" i="0" u="none" strike="noStrike" kern="1200" cap="none" spc="-15" normalizeH="0" baseline="0" noProof="0" dirty="0">
                <a:ln>
                  <a:noFill/>
                </a:ln>
                <a:solidFill>
                  <a:prstClr val="black"/>
                </a:solidFill>
                <a:effectLst/>
                <a:uLnTx/>
                <a:uFillTx/>
                <a:latin typeface="Calibri"/>
                <a:ea typeface="+mn-ea"/>
                <a:cs typeface="Calibri"/>
              </a:rPr>
              <a:t> d’information</a:t>
            </a:r>
            <a:r>
              <a:rPr kumimoji="0" sz="2800" b="0" i="0" u="none" strike="noStrike" kern="1200" cap="none" spc="30"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du</a:t>
            </a:r>
            <a:r>
              <a:rPr kumimoji="0" sz="2800" b="0" i="0" u="none" strike="noStrike" kern="1200" cap="none" spc="20" normalizeH="0" baseline="0" noProof="0" dirty="0">
                <a:ln>
                  <a:noFill/>
                </a:ln>
                <a:solidFill>
                  <a:prstClr val="black"/>
                </a:solidFill>
                <a:effectLst/>
                <a:uLnTx/>
                <a:uFillTx/>
                <a:latin typeface="Calibri"/>
                <a:ea typeface="+mn-ea"/>
                <a:cs typeface="Calibri"/>
              </a:rPr>
              <a:t> </a:t>
            </a:r>
            <a:r>
              <a:rPr kumimoji="0" sz="2800" b="0" i="0" u="none" strike="noStrike" kern="1200" cap="none" spc="-15" normalizeH="0" baseline="0" noProof="0" dirty="0">
                <a:ln>
                  <a:noFill/>
                </a:ln>
                <a:solidFill>
                  <a:prstClr val="black"/>
                </a:solidFill>
                <a:effectLst/>
                <a:uLnTx/>
                <a:uFillTx/>
                <a:latin typeface="Calibri"/>
                <a:ea typeface="+mn-ea"/>
                <a:cs typeface="Calibri"/>
              </a:rPr>
              <a:t>patient</a:t>
            </a:r>
            <a:r>
              <a:rPr kumimoji="0" sz="2800" b="0" i="0" u="none" strike="noStrike" kern="1200" cap="none" spc="10" normalizeH="0" baseline="0" noProof="0" dirty="0">
                <a:ln>
                  <a:noFill/>
                </a:ln>
                <a:solidFill>
                  <a:prstClr val="black"/>
                </a:solidFill>
                <a:effectLst/>
                <a:uLnTx/>
                <a:uFillTx/>
                <a:latin typeface="Calibri"/>
                <a:ea typeface="+mn-ea"/>
                <a:cs typeface="Calibri"/>
              </a:rPr>
              <a:t> </a:t>
            </a:r>
            <a:r>
              <a:rPr kumimoji="0" sz="2800" b="0" i="0" u="none" strike="noStrike" kern="1200" cap="none" spc="-15" normalizeH="0" baseline="0" noProof="0" dirty="0">
                <a:ln>
                  <a:noFill/>
                </a:ln>
                <a:solidFill>
                  <a:prstClr val="black"/>
                </a:solidFill>
                <a:effectLst/>
                <a:uLnTx/>
                <a:uFillTx/>
                <a:latin typeface="Calibri"/>
                <a:ea typeface="+mn-ea"/>
                <a:cs typeface="Calibri"/>
              </a:rPr>
              <a:t>est</a:t>
            </a:r>
            <a:r>
              <a:rPr kumimoji="0" sz="2800" b="0" i="0" u="none" strike="noStrike" kern="1200" cap="none" spc="10" normalizeH="0" baseline="0" noProof="0" dirty="0">
                <a:ln>
                  <a:noFill/>
                </a:ln>
                <a:solidFill>
                  <a:prstClr val="black"/>
                </a:solidFill>
                <a:effectLst/>
                <a:uLnTx/>
                <a:uFillTx/>
                <a:latin typeface="Calibri"/>
                <a:ea typeface="+mn-ea"/>
                <a:cs typeface="Calibri"/>
              </a:rPr>
              <a:t> </a:t>
            </a:r>
            <a:r>
              <a:rPr kumimoji="0" sz="2800" b="0" i="0" u="none" strike="noStrike" kern="1200" cap="none" spc="-15" normalizeH="0" baseline="0" noProof="0" dirty="0">
                <a:ln>
                  <a:noFill/>
                </a:ln>
                <a:solidFill>
                  <a:prstClr val="black"/>
                </a:solidFill>
                <a:effectLst/>
                <a:uLnTx/>
                <a:uFillTx/>
                <a:latin typeface="Calibri"/>
                <a:ea typeface="+mn-ea"/>
                <a:cs typeface="Calibri"/>
              </a:rPr>
              <a:t>évalué</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527685" marR="0" lvl="0" indent="-515620" algn="l" defTabSz="914400" rtl="0" eaLnBrk="1" fontAlgn="auto" latinLnBrk="0" hangingPunct="1">
              <a:lnSpc>
                <a:spcPct val="100000"/>
              </a:lnSpc>
              <a:spcBef>
                <a:spcPts val="675"/>
              </a:spcBef>
              <a:spcAft>
                <a:spcPts val="0"/>
              </a:spcAft>
              <a:buClrTx/>
              <a:buSzTx/>
              <a:buFontTx/>
              <a:buAutoNum type="arabicPeriod"/>
              <a:tabLst>
                <a:tab pos="527685" algn="l"/>
                <a:tab pos="528320" algn="l"/>
              </a:tabLst>
              <a:defRPr/>
            </a:pPr>
            <a:r>
              <a:rPr kumimoji="0" sz="2800" b="0" i="0" u="none" strike="noStrike" kern="1200" cap="none" spc="-15" normalizeH="0" baseline="0" noProof="0" dirty="0">
                <a:ln>
                  <a:noFill/>
                </a:ln>
                <a:solidFill>
                  <a:prstClr val="black"/>
                </a:solidFill>
                <a:effectLst/>
                <a:uLnTx/>
                <a:uFillTx/>
                <a:latin typeface="Calibri"/>
                <a:ea typeface="+mn-ea"/>
                <a:cs typeface="Calibri"/>
              </a:rPr>
              <a:t>Reprise</a:t>
            </a:r>
            <a:r>
              <a:rPr kumimoji="0" sz="2800" b="0" i="0" u="none" strike="noStrike" kern="1200" cap="none" spc="10" normalizeH="0" baseline="0" noProof="0" dirty="0">
                <a:ln>
                  <a:noFill/>
                </a:ln>
                <a:solidFill>
                  <a:prstClr val="black"/>
                </a:solidFill>
                <a:effectLst/>
                <a:uLnTx/>
                <a:uFillTx/>
                <a:latin typeface="Calibri"/>
                <a:ea typeface="+mn-ea"/>
                <a:cs typeface="Calibri"/>
              </a:rPr>
              <a:t> </a:t>
            </a:r>
            <a:r>
              <a:rPr kumimoji="0" sz="2800" b="0" i="0" u="none" strike="noStrike" kern="1200" cap="none" spc="-5" normalizeH="0" baseline="0" noProof="0" dirty="0">
                <a:ln>
                  <a:noFill/>
                </a:ln>
                <a:solidFill>
                  <a:prstClr val="black"/>
                </a:solidFill>
                <a:effectLst/>
                <a:uLnTx/>
                <a:uFillTx/>
                <a:latin typeface="Calibri"/>
                <a:ea typeface="+mn-ea"/>
                <a:cs typeface="Calibri"/>
              </a:rPr>
              <a:t>des</a:t>
            </a:r>
            <a:r>
              <a:rPr kumimoji="0" sz="2800" b="0" i="0" u="none" strike="noStrike" kern="1200" cap="none" spc="20"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éléments</a:t>
            </a:r>
            <a:r>
              <a:rPr kumimoji="0" sz="2800" b="0" i="0" u="none" strike="noStrike" kern="1200" cap="none" spc="10" normalizeH="0" baseline="0" noProof="0" dirty="0">
                <a:ln>
                  <a:noFill/>
                </a:ln>
                <a:solidFill>
                  <a:prstClr val="black"/>
                </a:solidFill>
                <a:effectLst/>
                <a:uLnTx/>
                <a:uFillTx/>
                <a:latin typeface="Calibri"/>
                <a:ea typeface="+mn-ea"/>
                <a:cs typeface="Calibri"/>
              </a:rPr>
              <a:t> </a:t>
            </a:r>
            <a:r>
              <a:rPr kumimoji="0" sz="2800" b="0" i="0" u="none" strike="noStrike" kern="1200" cap="none" spc="-5" normalizeH="0" baseline="0" noProof="0" dirty="0">
                <a:ln>
                  <a:noFill/>
                </a:ln>
                <a:solidFill>
                  <a:prstClr val="black"/>
                </a:solidFill>
                <a:effectLst/>
                <a:uLnTx/>
                <a:uFillTx/>
                <a:latin typeface="Calibri"/>
                <a:ea typeface="+mn-ea"/>
                <a:cs typeface="Calibri"/>
              </a:rPr>
              <a:t>du</a:t>
            </a:r>
            <a:r>
              <a:rPr kumimoji="0" sz="2800" b="0" i="0" u="none" strike="noStrike" kern="1200" cap="none" spc="15" normalizeH="0" baseline="0" noProof="0" dirty="0">
                <a:ln>
                  <a:noFill/>
                </a:ln>
                <a:solidFill>
                  <a:prstClr val="black"/>
                </a:solidFill>
                <a:effectLst/>
                <a:uLnTx/>
                <a:uFillTx/>
                <a:latin typeface="Calibri"/>
                <a:ea typeface="+mn-ea"/>
                <a:cs typeface="Calibri"/>
              </a:rPr>
              <a:t> </a:t>
            </a:r>
            <a:r>
              <a:rPr kumimoji="0" sz="2800" b="0" i="0" u="none" strike="noStrike" kern="1200" cap="none" spc="-15" normalizeH="0" baseline="0" noProof="0" dirty="0">
                <a:ln>
                  <a:noFill/>
                </a:ln>
                <a:solidFill>
                  <a:prstClr val="black"/>
                </a:solidFill>
                <a:effectLst/>
                <a:uLnTx/>
                <a:uFillTx/>
                <a:latin typeface="Calibri"/>
                <a:ea typeface="+mn-ea"/>
                <a:cs typeface="Calibri"/>
              </a:rPr>
              <a:t>diagnostic</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527685" marR="0" lvl="0" indent="-515620" algn="l" defTabSz="914400" rtl="0" eaLnBrk="1" fontAlgn="auto" latinLnBrk="0" hangingPunct="1">
              <a:lnSpc>
                <a:spcPct val="100000"/>
              </a:lnSpc>
              <a:spcBef>
                <a:spcPts val="670"/>
              </a:spcBef>
              <a:spcAft>
                <a:spcPts val="0"/>
              </a:spcAft>
              <a:buClrTx/>
              <a:buSzTx/>
              <a:buFontTx/>
              <a:buAutoNum type="arabicPeriod"/>
              <a:tabLst>
                <a:tab pos="527685" algn="l"/>
                <a:tab pos="528320" algn="l"/>
              </a:tabLst>
              <a:defRPr/>
            </a:pPr>
            <a:r>
              <a:rPr kumimoji="0" sz="2800" b="0" i="0" u="none" strike="noStrike" kern="1200" cap="none" spc="-5" normalizeH="0" baseline="0" noProof="0" dirty="0">
                <a:ln>
                  <a:noFill/>
                </a:ln>
                <a:solidFill>
                  <a:prstClr val="black"/>
                </a:solidFill>
                <a:effectLst/>
                <a:uLnTx/>
                <a:uFillTx/>
                <a:latin typeface="Calibri"/>
                <a:ea typeface="+mn-ea"/>
                <a:cs typeface="Calibri"/>
              </a:rPr>
              <a:t>Annonce</a:t>
            </a:r>
            <a:r>
              <a:rPr kumimoji="0" sz="2800" b="0" i="0" u="none" strike="noStrike" kern="1200" cap="none" spc="30" normalizeH="0" baseline="0" noProof="0" dirty="0">
                <a:ln>
                  <a:noFill/>
                </a:ln>
                <a:solidFill>
                  <a:prstClr val="black"/>
                </a:solidFill>
                <a:effectLst/>
                <a:uLnTx/>
                <a:uFillTx/>
                <a:latin typeface="Calibri"/>
                <a:ea typeface="+mn-ea"/>
                <a:cs typeface="Calibri"/>
              </a:rPr>
              <a:t> </a:t>
            </a:r>
            <a:r>
              <a:rPr kumimoji="0" sz="2800" b="0" i="0" u="none" strike="noStrike" kern="1200" cap="none" spc="-20" normalizeH="0" baseline="0" noProof="0" dirty="0">
                <a:ln>
                  <a:noFill/>
                </a:ln>
                <a:solidFill>
                  <a:prstClr val="black"/>
                </a:solidFill>
                <a:effectLst/>
                <a:uLnTx/>
                <a:uFillTx/>
                <a:latin typeface="Calibri"/>
                <a:ea typeface="+mn-ea"/>
                <a:cs typeface="Calibri"/>
              </a:rPr>
              <a:t>d’une</a:t>
            </a:r>
            <a:r>
              <a:rPr kumimoji="0" sz="2800" b="0" i="0" u="none" strike="noStrike" kern="1200" cap="none" spc="30" normalizeH="0" baseline="0" noProof="0" dirty="0">
                <a:ln>
                  <a:noFill/>
                </a:ln>
                <a:solidFill>
                  <a:prstClr val="black"/>
                </a:solidFill>
                <a:effectLst/>
                <a:uLnTx/>
                <a:uFillTx/>
                <a:latin typeface="Calibri"/>
                <a:ea typeface="+mn-ea"/>
                <a:cs typeface="Calibri"/>
              </a:rPr>
              <a:t> </a:t>
            </a:r>
            <a:r>
              <a:rPr kumimoji="0" sz="2800" b="0" i="0" u="none" strike="noStrike" kern="1200" cap="none" spc="-15" normalizeH="0" baseline="0" noProof="0" dirty="0">
                <a:ln>
                  <a:noFill/>
                </a:ln>
                <a:solidFill>
                  <a:prstClr val="black"/>
                </a:solidFill>
                <a:effectLst/>
                <a:uLnTx/>
                <a:uFillTx/>
                <a:latin typeface="Calibri"/>
                <a:ea typeface="+mn-ea"/>
                <a:cs typeface="Calibri"/>
              </a:rPr>
              <a:t>concertation</a:t>
            </a:r>
            <a:r>
              <a:rPr kumimoji="0" sz="2800" b="0" i="0" u="none" strike="noStrike" kern="1200" cap="none" spc="0"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pluridisciplinaire</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527685" marR="0" lvl="0" indent="-515620" algn="l" defTabSz="914400" rtl="0" eaLnBrk="1" fontAlgn="auto" latinLnBrk="0" hangingPunct="1">
              <a:lnSpc>
                <a:spcPct val="100000"/>
              </a:lnSpc>
              <a:spcBef>
                <a:spcPts val="670"/>
              </a:spcBef>
              <a:spcAft>
                <a:spcPts val="0"/>
              </a:spcAft>
              <a:buClrTx/>
              <a:buSzTx/>
              <a:buFontTx/>
              <a:buAutoNum type="arabicPeriod"/>
              <a:tabLst>
                <a:tab pos="527685" algn="l"/>
                <a:tab pos="528320" algn="l"/>
              </a:tabLst>
              <a:defRPr/>
            </a:pPr>
            <a:r>
              <a:rPr kumimoji="0" sz="2800" b="0" i="0" u="none" strike="noStrike" kern="1200" cap="none" spc="-15" normalizeH="0" baseline="0" noProof="0" dirty="0">
                <a:ln>
                  <a:noFill/>
                </a:ln>
                <a:solidFill>
                  <a:prstClr val="black"/>
                </a:solidFill>
                <a:effectLst/>
                <a:uLnTx/>
                <a:uFillTx/>
                <a:latin typeface="Calibri"/>
                <a:ea typeface="+mn-ea"/>
                <a:cs typeface="Calibri"/>
              </a:rPr>
              <a:t>Approche</a:t>
            </a:r>
            <a:r>
              <a:rPr kumimoji="0" sz="2800" b="0" i="0" u="none" strike="noStrike" kern="1200" cap="none" spc="30"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descriptive</a:t>
            </a:r>
            <a:r>
              <a:rPr kumimoji="0" sz="2800" b="0" i="0" u="none" strike="noStrike" kern="1200" cap="none" spc="35" normalizeH="0" baseline="0" noProof="0" dirty="0">
                <a:ln>
                  <a:noFill/>
                </a:ln>
                <a:solidFill>
                  <a:prstClr val="black"/>
                </a:solidFill>
                <a:effectLst/>
                <a:uLnTx/>
                <a:uFillTx/>
                <a:latin typeface="Calibri"/>
                <a:ea typeface="+mn-ea"/>
                <a:cs typeface="Calibri"/>
              </a:rPr>
              <a:t> </a:t>
            </a:r>
            <a:r>
              <a:rPr kumimoji="0" sz="2800" b="0" i="0" u="none" strike="noStrike" kern="1200" cap="none" spc="-5" normalizeH="0" baseline="0" noProof="0" dirty="0">
                <a:ln>
                  <a:noFill/>
                </a:ln>
                <a:solidFill>
                  <a:prstClr val="black"/>
                </a:solidFill>
                <a:effectLst/>
                <a:uLnTx/>
                <a:uFillTx/>
                <a:latin typeface="Calibri"/>
                <a:ea typeface="+mn-ea"/>
                <a:cs typeface="Calibri"/>
              </a:rPr>
              <a:t>de</a:t>
            </a:r>
            <a:r>
              <a:rPr kumimoji="0" sz="2800" b="0" i="0" u="none" strike="noStrike" kern="1200" cap="none" spc="0"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la</a:t>
            </a:r>
            <a:r>
              <a:rPr kumimoji="0" sz="2800" b="0" i="0" u="none" strike="noStrike" kern="1200" cap="none" spc="5" normalizeH="0" baseline="0" noProof="0" dirty="0">
                <a:ln>
                  <a:noFill/>
                </a:ln>
                <a:solidFill>
                  <a:prstClr val="black"/>
                </a:solidFill>
                <a:effectLst/>
                <a:uLnTx/>
                <a:uFillTx/>
                <a:latin typeface="Calibri"/>
                <a:ea typeface="+mn-ea"/>
                <a:cs typeface="Calibri"/>
              </a:rPr>
              <a:t> </a:t>
            </a:r>
            <a:r>
              <a:rPr kumimoji="0" sz="2800" b="0" i="0" u="none" strike="noStrike" kern="1200" cap="none" spc="-10" normalizeH="0" baseline="0" noProof="0" dirty="0">
                <a:ln>
                  <a:noFill/>
                </a:ln>
                <a:solidFill>
                  <a:prstClr val="black"/>
                </a:solidFill>
                <a:effectLst/>
                <a:uLnTx/>
                <a:uFillTx/>
                <a:latin typeface="Calibri"/>
                <a:ea typeface="+mn-ea"/>
                <a:cs typeface="Calibri"/>
              </a:rPr>
              <a:t>prise</a:t>
            </a:r>
            <a:r>
              <a:rPr kumimoji="0" sz="2800" b="0" i="0" u="none" strike="noStrike" kern="1200" cap="none" spc="20" normalizeH="0" baseline="0" noProof="0" dirty="0">
                <a:ln>
                  <a:noFill/>
                </a:ln>
                <a:solidFill>
                  <a:prstClr val="black"/>
                </a:solidFill>
                <a:effectLst/>
                <a:uLnTx/>
                <a:uFillTx/>
                <a:latin typeface="Calibri"/>
                <a:ea typeface="+mn-ea"/>
                <a:cs typeface="Calibri"/>
              </a:rPr>
              <a:t> </a:t>
            </a:r>
            <a:r>
              <a:rPr kumimoji="0" sz="2800" b="0" i="0" u="none" strike="noStrike" kern="1200" cap="none" spc="-5" normalizeH="0" baseline="0" noProof="0" dirty="0">
                <a:ln>
                  <a:noFill/>
                </a:ln>
                <a:solidFill>
                  <a:prstClr val="black"/>
                </a:solidFill>
                <a:effectLst/>
                <a:uLnTx/>
                <a:uFillTx/>
                <a:latin typeface="Calibri"/>
                <a:ea typeface="+mn-ea"/>
                <a:cs typeface="Calibri"/>
              </a:rPr>
              <a:t>en </a:t>
            </a:r>
            <a:r>
              <a:rPr kumimoji="0" sz="2800" b="0" i="0" u="none" strike="noStrike" kern="1200" cap="none" spc="-15" normalizeH="0" baseline="0" noProof="0" dirty="0">
                <a:ln>
                  <a:noFill/>
                </a:ln>
                <a:solidFill>
                  <a:prstClr val="black"/>
                </a:solidFill>
                <a:effectLst/>
                <a:uLnTx/>
                <a:uFillTx/>
                <a:latin typeface="Calibri"/>
                <a:ea typeface="+mn-ea"/>
                <a:cs typeface="Calibri"/>
              </a:rPr>
              <a:t>charge</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527685" marR="0" lvl="0" indent="-515620" algn="l" defTabSz="914400" rtl="0" eaLnBrk="1" fontAlgn="auto" latinLnBrk="0" hangingPunct="1">
              <a:lnSpc>
                <a:spcPct val="100000"/>
              </a:lnSpc>
              <a:spcBef>
                <a:spcPts val="675"/>
              </a:spcBef>
              <a:spcAft>
                <a:spcPts val="0"/>
              </a:spcAft>
              <a:buClrTx/>
              <a:buSzTx/>
              <a:buFontTx/>
              <a:buAutoNum type="arabicPeriod"/>
              <a:tabLst>
                <a:tab pos="527685" algn="l"/>
                <a:tab pos="528320" algn="l"/>
              </a:tabLst>
              <a:defRPr/>
            </a:pPr>
            <a:r>
              <a:rPr kumimoji="0" sz="2800" b="0" i="0" u="none" strike="noStrike" kern="1200" cap="none" spc="-5" normalizeH="0" baseline="0" noProof="0" dirty="0">
                <a:ln>
                  <a:noFill/>
                </a:ln>
                <a:solidFill>
                  <a:prstClr val="black"/>
                </a:solidFill>
                <a:effectLst/>
                <a:uLnTx/>
                <a:uFillTx/>
                <a:latin typeface="Calibri"/>
                <a:ea typeface="+mn-ea"/>
                <a:cs typeface="Calibri"/>
              </a:rPr>
              <a:t>La </a:t>
            </a:r>
            <a:r>
              <a:rPr kumimoji="0" sz="2800" b="0" i="0" u="none" strike="noStrike" kern="1200" cap="none" spc="-15" normalizeH="0" baseline="0" noProof="0" dirty="0">
                <a:ln>
                  <a:noFill/>
                </a:ln>
                <a:solidFill>
                  <a:prstClr val="black"/>
                </a:solidFill>
                <a:effectLst/>
                <a:uLnTx/>
                <a:uFillTx/>
                <a:latin typeface="Calibri"/>
                <a:ea typeface="+mn-ea"/>
                <a:cs typeface="Calibri"/>
              </a:rPr>
              <a:t>procédure</a:t>
            </a:r>
            <a:r>
              <a:rPr kumimoji="0" sz="2800" b="0" i="0" u="none" strike="noStrike" kern="1200" cap="none" spc="35" normalizeH="0" baseline="0" noProof="0" dirty="0">
                <a:ln>
                  <a:noFill/>
                </a:ln>
                <a:solidFill>
                  <a:prstClr val="black"/>
                </a:solidFill>
                <a:effectLst/>
                <a:uLnTx/>
                <a:uFillTx/>
                <a:latin typeface="Calibri"/>
                <a:ea typeface="+mn-ea"/>
                <a:cs typeface="Calibri"/>
              </a:rPr>
              <a:t> </a:t>
            </a:r>
            <a:r>
              <a:rPr kumimoji="0" sz="2800" b="0" i="0" u="none" strike="noStrike" kern="1200" cap="none" spc="-15" normalizeH="0" baseline="0" noProof="0" dirty="0">
                <a:ln>
                  <a:noFill/>
                </a:ln>
                <a:solidFill>
                  <a:prstClr val="black"/>
                </a:solidFill>
                <a:effectLst/>
                <a:uLnTx/>
                <a:uFillTx/>
                <a:latin typeface="Calibri"/>
                <a:ea typeface="+mn-ea"/>
                <a:cs typeface="Calibri"/>
              </a:rPr>
              <a:t>thérapeutique</a:t>
            </a:r>
            <a:r>
              <a:rPr kumimoji="0" sz="2800" b="0" i="0" u="none" strike="noStrike" kern="1200" cap="none" spc="50" normalizeH="0" baseline="0" noProof="0" dirty="0">
                <a:ln>
                  <a:noFill/>
                </a:ln>
                <a:solidFill>
                  <a:prstClr val="black"/>
                </a:solidFill>
                <a:effectLst/>
                <a:uLnTx/>
                <a:uFillTx/>
                <a:latin typeface="Calibri"/>
                <a:ea typeface="+mn-ea"/>
                <a:cs typeface="Calibri"/>
              </a:rPr>
              <a:t> </a:t>
            </a:r>
            <a:r>
              <a:rPr kumimoji="0" sz="2800" b="0" i="0" u="none" strike="noStrike" kern="1200" cap="none" spc="-15" normalizeH="0" baseline="0" noProof="0" dirty="0">
                <a:ln>
                  <a:noFill/>
                </a:ln>
                <a:solidFill>
                  <a:prstClr val="black"/>
                </a:solidFill>
                <a:effectLst/>
                <a:uLnTx/>
                <a:uFillTx/>
                <a:latin typeface="Calibri"/>
                <a:ea typeface="+mn-ea"/>
                <a:cs typeface="Calibri"/>
              </a:rPr>
              <a:t>est</a:t>
            </a:r>
            <a:r>
              <a:rPr kumimoji="0" sz="2800" b="0" i="0" u="none" strike="noStrike" kern="1200" cap="none" spc="10" normalizeH="0" baseline="0" noProof="0" dirty="0">
                <a:ln>
                  <a:noFill/>
                </a:ln>
                <a:solidFill>
                  <a:prstClr val="black"/>
                </a:solidFill>
                <a:effectLst/>
                <a:uLnTx/>
                <a:uFillTx/>
                <a:latin typeface="Calibri"/>
                <a:ea typeface="+mn-ea"/>
                <a:cs typeface="Calibri"/>
              </a:rPr>
              <a:t> </a:t>
            </a:r>
            <a:r>
              <a:rPr kumimoji="0" sz="2800" b="0" i="0" u="none" strike="noStrike" kern="1200" cap="none" spc="-15" normalizeH="0" baseline="0" noProof="0" dirty="0">
                <a:ln>
                  <a:noFill/>
                </a:ln>
                <a:solidFill>
                  <a:prstClr val="black"/>
                </a:solidFill>
                <a:effectLst/>
                <a:uLnTx/>
                <a:uFillTx/>
                <a:latin typeface="Calibri"/>
                <a:ea typeface="+mn-ea"/>
                <a:cs typeface="Calibri"/>
              </a:rPr>
              <a:t>expliquée</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527685" marR="0" lvl="0" indent="-515620" algn="l" defTabSz="914400" rtl="0" eaLnBrk="1" fontAlgn="auto" latinLnBrk="0" hangingPunct="1">
              <a:lnSpc>
                <a:spcPct val="100000"/>
              </a:lnSpc>
              <a:spcBef>
                <a:spcPts val="670"/>
              </a:spcBef>
              <a:spcAft>
                <a:spcPts val="0"/>
              </a:spcAft>
              <a:buClrTx/>
              <a:buSzTx/>
              <a:buFontTx/>
              <a:buAutoNum type="arabicPeriod"/>
              <a:tabLst>
                <a:tab pos="527685" algn="l"/>
                <a:tab pos="528320" algn="l"/>
              </a:tabLst>
              <a:defRPr/>
            </a:pPr>
            <a:r>
              <a:rPr kumimoji="0" sz="2800" b="0" i="0" u="none" strike="noStrike" kern="1200" cap="none" spc="-5" normalizeH="0" baseline="0" noProof="0" dirty="0">
                <a:ln>
                  <a:noFill/>
                </a:ln>
                <a:solidFill>
                  <a:prstClr val="black"/>
                </a:solidFill>
                <a:effectLst/>
                <a:uLnTx/>
                <a:uFillTx/>
                <a:latin typeface="Calibri"/>
                <a:ea typeface="+mn-ea"/>
                <a:cs typeface="Calibri"/>
              </a:rPr>
              <a:t>Ce </a:t>
            </a:r>
            <a:r>
              <a:rPr kumimoji="0" sz="2800" b="0" i="0" u="none" strike="noStrike" kern="1200" cap="none" spc="-50" normalizeH="0" baseline="0" noProof="0" dirty="0">
                <a:ln>
                  <a:noFill/>
                </a:ln>
                <a:solidFill>
                  <a:prstClr val="black"/>
                </a:solidFill>
                <a:effectLst/>
                <a:uLnTx/>
                <a:uFillTx/>
                <a:latin typeface="Calibri"/>
                <a:ea typeface="+mn-ea"/>
                <a:cs typeface="Calibri"/>
              </a:rPr>
              <a:t>qu’on</a:t>
            </a:r>
            <a:r>
              <a:rPr kumimoji="0" sz="2800" b="0" i="0" u="none" strike="noStrike" kern="1200" cap="none" spc="30" normalizeH="0" baseline="0" noProof="0" dirty="0">
                <a:ln>
                  <a:noFill/>
                </a:ln>
                <a:solidFill>
                  <a:prstClr val="black"/>
                </a:solidFill>
                <a:effectLst/>
                <a:uLnTx/>
                <a:uFillTx/>
                <a:latin typeface="Calibri"/>
                <a:ea typeface="+mn-ea"/>
                <a:cs typeface="Calibri"/>
              </a:rPr>
              <a:t> </a:t>
            </a:r>
            <a:r>
              <a:rPr kumimoji="0" sz="2800" b="0" i="0" u="none" strike="noStrike" kern="1200" cap="none" spc="-20" normalizeH="0" baseline="0" noProof="0" dirty="0">
                <a:ln>
                  <a:noFill/>
                </a:ln>
                <a:solidFill>
                  <a:prstClr val="black"/>
                </a:solidFill>
                <a:effectLst/>
                <a:uLnTx/>
                <a:uFillTx/>
                <a:latin typeface="Calibri"/>
                <a:ea typeface="+mn-ea"/>
                <a:cs typeface="Calibri"/>
              </a:rPr>
              <a:t>attend</a:t>
            </a:r>
            <a:r>
              <a:rPr kumimoji="0" sz="2800" b="0" i="0" u="none" strike="noStrike" kern="1200" cap="none" spc="-5" normalizeH="0" baseline="0" noProof="0" dirty="0">
                <a:ln>
                  <a:noFill/>
                </a:ln>
                <a:solidFill>
                  <a:prstClr val="black"/>
                </a:solidFill>
                <a:effectLst/>
                <a:uLnTx/>
                <a:uFillTx/>
                <a:latin typeface="Calibri"/>
                <a:ea typeface="+mn-ea"/>
                <a:cs typeface="Calibri"/>
              </a:rPr>
              <a:t> du</a:t>
            </a:r>
            <a:r>
              <a:rPr kumimoji="0" sz="2800" b="0" i="0" u="none" strike="noStrike" kern="1200" cap="none" spc="20" normalizeH="0" baseline="0" noProof="0" dirty="0">
                <a:ln>
                  <a:noFill/>
                </a:ln>
                <a:solidFill>
                  <a:prstClr val="black"/>
                </a:solidFill>
                <a:effectLst/>
                <a:uLnTx/>
                <a:uFillTx/>
                <a:latin typeface="Calibri"/>
                <a:ea typeface="+mn-ea"/>
                <a:cs typeface="Calibri"/>
              </a:rPr>
              <a:t> </a:t>
            </a:r>
            <a:r>
              <a:rPr kumimoji="0" sz="2800" b="0" i="0" u="none" strike="noStrike" kern="1200" cap="none" spc="-20" normalizeH="0" baseline="0" noProof="0" dirty="0">
                <a:ln>
                  <a:noFill/>
                </a:ln>
                <a:solidFill>
                  <a:prstClr val="black"/>
                </a:solidFill>
                <a:effectLst/>
                <a:uLnTx/>
                <a:uFillTx/>
                <a:latin typeface="Calibri"/>
                <a:ea typeface="+mn-ea"/>
                <a:cs typeface="Calibri"/>
              </a:rPr>
              <a:t>traitement</a:t>
            </a:r>
            <a:r>
              <a:rPr kumimoji="0" sz="2800" b="0" i="0" u="none" strike="noStrike" kern="1200" cap="none" spc="10" normalizeH="0" baseline="0" noProof="0" dirty="0">
                <a:ln>
                  <a:noFill/>
                </a:ln>
                <a:solidFill>
                  <a:prstClr val="black"/>
                </a:solidFill>
                <a:effectLst/>
                <a:uLnTx/>
                <a:uFillTx/>
                <a:latin typeface="Calibri"/>
                <a:ea typeface="+mn-ea"/>
                <a:cs typeface="Calibri"/>
              </a:rPr>
              <a:t> </a:t>
            </a:r>
            <a:r>
              <a:rPr kumimoji="0" sz="2800" b="0" i="0" u="none" strike="noStrike" kern="1200" cap="none" spc="-15" normalizeH="0" baseline="0" noProof="0" dirty="0">
                <a:ln>
                  <a:noFill/>
                </a:ln>
                <a:solidFill>
                  <a:prstClr val="black"/>
                </a:solidFill>
                <a:effectLst/>
                <a:uLnTx/>
                <a:uFillTx/>
                <a:latin typeface="Calibri"/>
                <a:ea typeface="+mn-ea"/>
                <a:cs typeface="Calibri"/>
              </a:rPr>
              <a:t>est</a:t>
            </a:r>
            <a:r>
              <a:rPr kumimoji="0" sz="2800" b="0" i="0" u="none" strike="noStrike" kern="1200" cap="none" spc="10" normalizeH="0" baseline="0" noProof="0" dirty="0">
                <a:ln>
                  <a:noFill/>
                </a:ln>
                <a:solidFill>
                  <a:prstClr val="black"/>
                </a:solidFill>
                <a:effectLst/>
                <a:uLnTx/>
                <a:uFillTx/>
                <a:latin typeface="Calibri"/>
                <a:ea typeface="+mn-ea"/>
                <a:cs typeface="Calibri"/>
              </a:rPr>
              <a:t> </a:t>
            </a:r>
            <a:r>
              <a:rPr kumimoji="0" sz="2800" b="0" i="0" u="none" strike="noStrike" kern="1200" cap="none" spc="-15" normalizeH="0" baseline="0" noProof="0" dirty="0">
                <a:ln>
                  <a:noFill/>
                </a:ln>
                <a:solidFill>
                  <a:prstClr val="black"/>
                </a:solidFill>
                <a:effectLst/>
                <a:uLnTx/>
                <a:uFillTx/>
                <a:latin typeface="Calibri"/>
                <a:ea typeface="+mn-ea"/>
                <a:cs typeface="Calibri"/>
              </a:rPr>
              <a:t>expliqué</a:t>
            </a:r>
            <a:endParaRPr kumimoji="0" sz="2800" b="0" i="0" u="none" strike="noStrike" kern="1200" cap="none" spc="0" normalizeH="0" baseline="0" noProof="0">
              <a:ln>
                <a:noFill/>
              </a:ln>
              <a:solidFill>
                <a:prstClr val="black"/>
              </a:solidFill>
              <a:effectLst/>
              <a:uLnTx/>
              <a:uFillTx/>
              <a:latin typeface="Calibri"/>
              <a:ea typeface="+mn-ea"/>
              <a:cs typeface="Calibri"/>
            </a:endParaRPr>
          </a:p>
          <a:p>
            <a:pPr marL="756285" marR="0" lvl="1" indent="-287020" algn="l" defTabSz="914400" rtl="0" eaLnBrk="1" fontAlgn="auto" latinLnBrk="0" hangingPunct="1">
              <a:lnSpc>
                <a:spcPct val="100000"/>
              </a:lnSpc>
              <a:spcBef>
                <a:spcPts val="605"/>
              </a:spcBef>
              <a:spcAft>
                <a:spcPts val="0"/>
              </a:spcAft>
              <a:buClrTx/>
              <a:buSzTx/>
              <a:buFont typeface="Arial MT"/>
              <a:buChar char="–"/>
              <a:tabLst>
                <a:tab pos="756920" algn="l"/>
              </a:tabLst>
              <a:defRPr/>
            </a:pPr>
            <a:r>
              <a:rPr kumimoji="0" sz="2400" b="0" i="0" u="none" strike="noStrike" kern="1200" cap="none" spc="-15" normalizeH="0" baseline="0" noProof="0" dirty="0">
                <a:ln>
                  <a:noFill/>
                </a:ln>
                <a:solidFill>
                  <a:prstClr val="black"/>
                </a:solidFill>
                <a:effectLst/>
                <a:uLnTx/>
                <a:uFillTx/>
                <a:latin typeface="Calibri"/>
                <a:ea typeface="+mn-ea"/>
                <a:cs typeface="Calibri"/>
              </a:rPr>
              <a:t>Geste</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diagnostique</a:t>
            </a:r>
            <a:endParaRPr kumimoji="0" sz="2400" b="0" i="0" u="none" strike="noStrike" kern="1200" cap="none" spc="0" normalizeH="0" baseline="0" noProof="0">
              <a:ln>
                <a:noFill/>
              </a:ln>
              <a:solidFill>
                <a:prstClr val="black"/>
              </a:solidFill>
              <a:effectLst/>
              <a:uLnTx/>
              <a:uFillTx/>
              <a:latin typeface="Calibri"/>
              <a:ea typeface="+mn-ea"/>
              <a:cs typeface="Calibri"/>
            </a:endParaRPr>
          </a:p>
          <a:p>
            <a:pPr marL="756285" marR="0" lvl="1" indent="-287020" algn="l" defTabSz="914400" rtl="0" eaLnBrk="1" fontAlgn="auto" latinLnBrk="0" hangingPunct="1">
              <a:lnSpc>
                <a:spcPct val="100000"/>
              </a:lnSpc>
              <a:spcBef>
                <a:spcPts val="575"/>
              </a:spcBef>
              <a:spcAft>
                <a:spcPts val="0"/>
              </a:spcAft>
              <a:buClrTx/>
              <a:buSzTx/>
              <a:buFont typeface="Arial MT"/>
              <a:buChar char="–"/>
              <a:tabLst>
                <a:tab pos="756920" algn="l"/>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Premier</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temps</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thérapeutique</a:t>
            </a:r>
            <a:endParaRPr kumimoji="0" sz="2400" b="0" i="0" u="none" strike="noStrike" kern="1200" cap="none" spc="0" normalizeH="0" baseline="0" noProof="0">
              <a:ln>
                <a:noFill/>
              </a:ln>
              <a:solidFill>
                <a:prstClr val="black"/>
              </a:solidFill>
              <a:effectLst/>
              <a:uLnTx/>
              <a:uFillTx/>
              <a:latin typeface="Calibri"/>
              <a:ea typeface="+mn-ea"/>
              <a:cs typeface="Calibri"/>
            </a:endParaRPr>
          </a:p>
        </p:txBody>
      </p:sp>
      <p:sp>
        <p:nvSpPr>
          <p:cNvPr id="4" name="object 4"/>
          <p:cNvSpPr txBox="1"/>
          <p:nvPr/>
        </p:nvSpPr>
        <p:spPr>
          <a:xfrm>
            <a:off x="251459" y="1146047"/>
            <a:ext cx="8641080" cy="338455"/>
          </a:xfrm>
          <a:prstGeom prst="rect">
            <a:avLst/>
          </a:prstGeom>
          <a:solidFill>
            <a:srgbClr val="FFFF00"/>
          </a:solidFill>
        </p:spPr>
        <p:txBody>
          <a:bodyPr vert="horz" wrap="square" lIns="0" tIns="40640" rIns="0" bIns="0" rtlCol="0">
            <a:spAutoFit/>
          </a:bodyPr>
          <a:lstStyle/>
          <a:p>
            <a:pPr marL="90170" marR="0" lvl="0" indent="0" algn="l" defTabSz="914400" rtl="0" eaLnBrk="1" fontAlgn="auto" latinLnBrk="0" hangingPunct="1">
              <a:lnSpc>
                <a:spcPct val="100000"/>
              </a:lnSpc>
              <a:spcBef>
                <a:spcPts val="320"/>
              </a:spcBef>
              <a:spcAft>
                <a:spcPts val="0"/>
              </a:spcAft>
              <a:buClrTx/>
              <a:buSzTx/>
              <a:buFontTx/>
              <a:buNone/>
              <a:tabLst/>
              <a:defRPr/>
            </a:pPr>
            <a:r>
              <a:rPr kumimoji="0" sz="1600" b="0" i="0" u="none" strike="noStrike" kern="1200" cap="none" spc="-5" normalizeH="0" baseline="0" noProof="0" dirty="0">
                <a:ln>
                  <a:noFill/>
                </a:ln>
                <a:solidFill>
                  <a:prstClr val="black"/>
                </a:solidFill>
                <a:effectLst/>
                <a:uLnTx/>
                <a:uFillTx/>
                <a:latin typeface="Arial MT"/>
                <a:ea typeface="+mn-ea"/>
                <a:cs typeface="Arial MT"/>
              </a:rPr>
              <a:t>Un</a:t>
            </a:r>
            <a:r>
              <a:rPr kumimoji="0" sz="1600" b="0" i="0" u="none" strike="noStrike" kern="1200" cap="none" spc="0" normalizeH="0" baseline="0" noProof="0" dirty="0">
                <a:ln>
                  <a:noFill/>
                </a:ln>
                <a:solidFill>
                  <a:prstClr val="black"/>
                </a:solidFill>
                <a:effectLst/>
                <a:uLnTx/>
                <a:uFillTx/>
                <a:latin typeface="Arial MT"/>
                <a:ea typeface="+mn-ea"/>
                <a:cs typeface="Arial MT"/>
              </a:rPr>
              <a:t> </a:t>
            </a:r>
            <a:r>
              <a:rPr kumimoji="0" sz="1600" b="0" i="0" u="none" strike="noStrike" kern="1200" cap="none" spc="-5" normalizeH="0" baseline="0" noProof="0" dirty="0">
                <a:ln>
                  <a:noFill/>
                </a:ln>
                <a:solidFill>
                  <a:prstClr val="black"/>
                </a:solidFill>
                <a:effectLst/>
                <a:uLnTx/>
                <a:uFillTx/>
                <a:latin typeface="Arial MT"/>
                <a:ea typeface="+mn-ea"/>
                <a:cs typeface="Arial MT"/>
              </a:rPr>
              <a:t>événement</a:t>
            </a:r>
            <a:r>
              <a:rPr kumimoji="0" sz="1600" b="0" i="0" u="none" strike="noStrike" kern="1200" cap="none" spc="20" normalizeH="0" baseline="0" noProof="0" dirty="0">
                <a:ln>
                  <a:noFill/>
                </a:ln>
                <a:solidFill>
                  <a:prstClr val="black"/>
                </a:solidFill>
                <a:effectLst/>
                <a:uLnTx/>
                <a:uFillTx/>
                <a:latin typeface="Arial MT"/>
                <a:ea typeface="+mn-ea"/>
                <a:cs typeface="Arial MT"/>
              </a:rPr>
              <a:t> </a:t>
            </a:r>
            <a:r>
              <a:rPr kumimoji="0" sz="1600" b="0" i="0" u="none" strike="noStrike" kern="1200" cap="none" spc="-5" normalizeH="0" baseline="0" noProof="0" dirty="0">
                <a:ln>
                  <a:noFill/>
                </a:ln>
                <a:solidFill>
                  <a:prstClr val="black"/>
                </a:solidFill>
                <a:effectLst/>
                <a:uLnTx/>
                <a:uFillTx/>
                <a:latin typeface="Arial MT"/>
                <a:ea typeface="+mn-ea"/>
                <a:cs typeface="Arial MT"/>
              </a:rPr>
              <a:t>défini</a:t>
            </a:r>
            <a:r>
              <a:rPr kumimoji="0" sz="1600" b="0" i="0" u="none" strike="noStrike" kern="1200" cap="none" spc="0" normalizeH="0" baseline="0" noProof="0" dirty="0">
                <a:ln>
                  <a:noFill/>
                </a:ln>
                <a:solidFill>
                  <a:prstClr val="black"/>
                </a:solidFill>
                <a:effectLst/>
                <a:uLnTx/>
                <a:uFillTx/>
                <a:latin typeface="Arial MT"/>
                <a:ea typeface="+mn-ea"/>
                <a:cs typeface="Arial MT"/>
              </a:rPr>
              <a:t> </a:t>
            </a:r>
            <a:r>
              <a:rPr kumimoji="0" sz="1600" b="0" i="0" u="none" strike="noStrike" kern="1200" cap="none" spc="-5" normalizeH="0" baseline="0" noProof="0" dirty="0">
                <a:ln>
                  <a:noFill/>
                </a:ln>
                <a:solidFill>
                  <a:prstClr val="black"/>
                </a:solidFill>
                <a:effectLst/>
                <a:uLnTx/>
                <a:uFillTx/>
                <a:latin typeface="Arial MT"/>
                <a:ea typeface="+mn-ea"/>
                <a:cs typeface="Arial MT"/>
              </a:rPr>
              <a:t>et</a:t>
            </a:r>
            <a:r>
              <a:rPr kumimoji="0" sz="1600" b="0" i="0" u="none" strike="noStrike" kern="1200" cap="none" spc="15" normalizeH="0" baseline="0" noProof="0" dirty="0">
                <a:ln>
                  <a:noFill/>
                </a:ln>
                <a:solidFill>
                  <a:prstClr val="black"/>
                </a:solidFill>
                <a:effectLst/>
                <a:uLnTx/>
                <a:uFillTx/>
                <a:latin typeface="Arial MT"/>
                <a:ea typeface="+mn-ea"/>
                <a:cs typeface="Arial MT"/>
              </a:rPr>
              <a:t> </a:t>
            </a:r>
            <a:r>
              <a:rPr kumimoji="0" sz="1600" b="0" i="0" u="none" strike="noStrike" kern="1200" cap="none" spc="0" normalizeH="0" baseline="0" noProof="0" dirty="0">
                <a:ln>
                  <a:noFill/>
                </a:ln>
                <a:solidFill>
                  <a:prstClr val="black"/>
                </a:solidFill>
                <a:effectLst/>
                <a:uLnTx/>
                <a:uFillTx/>
                <a:latin typeface="Arial MT"/>
                <a:ea typeface="+mn-ea"/>
                <a:cs typeface="Arial MT"/>
              </a:rPr>
              <a:t>limité</a:t>
            </a:r>
            <a:r>
              <a:rPr kumimoji="0" sz="1600" b="0" i="0" u="none" strike="noStrike" kern="1200" cap="none" spc="-5" normalizeH="0" baseline="0" noProof="0" dirty="0">
                <a:ln>
                  <a:noFill/>
                </a:ln>
                <a:solidFill>
                  <a:prstClr val="black"/>
                </a:solidFill>
                <a:effectLst/>
                <a:uLnTx/>
                <a:uFillTx/>
                <a:latin typeface="Arial MT"/>
                <a:ea typeface="+mn-ea"/>
                <a:cs typeface="Arial MT"/>
              </a:rPr>
              <a:t> dans</a:t>
            </a:r>
            <a:r>
              <a:rPr kumimoji="0" sz="1600" b="0" i="0" u="none" strike="noStrike" kern="1200" cap="none" spc="15" normalizeH="0" baseline="0" noProof="0" dirty="0">
                <a:ln>
                  <a:noFill/>
                </a:ln>
                <a:solidFill>
                  <a:prstClr val="black"/>
                </a:solidFill>
                <a:effectLst/>
                <a:uLnTx/>
                <a:uFillTx/>
                <a:latin typeface="Arial MT"/>
                <a:ea typeface="+mn-ea"/>
                <a:cs typeface="Arial MT"/>
              </a:rPr>
              <a:t> </a:t>
            </a:r>
            <a:r>
              <a:rPr kumimoji="0" sz="1600" b="0" i="0" u="none" strike="noStrike" kern="1200" cap="none" spc="0" normalizeH="0" baseline="0" noProof="0" dirty="0">
                <a:ln>
                  <a:noFill/>
                </a:ln>
                <a:solidFill>
                  <a:prstClr val="black"/>
                </a:solidFill>
                <a:effectLst/>
                <a:uLnTx/>
                <a:uFillTx/>
                <a:latin typeface="Arial MT"/>
                <a:ea typeface="+mn-ea"/>
                <a:cs typeface="Arial MT"/>
              </a:rPr>
              <a:t>le </a:t>
            </a:r>
            <a:r>
              <a:rPr kumimoji="0" sz="1600" b="0" i="0" u="none" strike="noStrike" kern="1200" cap="none" spc="-5" normalizeH="0" baseline="0" noProof="0" dirty="0">
                <a:ln>
                  <a:noFill/>
                </a:ln>
                <a:solidFill>
                  <a:prstClr val="black"/>
                </a:solidFill>
                <a:effectLst/>
                <a:uLnTx/>
                <a:uFillTx/>
                <a:latin typeface="Arial MT"/>
                <a:ea typeface="+mn-ea"/>
                <a:cs typeface="Arial MT"/>
              </a:rPr>
              <a:t>temps</a:t>
            </a:r>
            <a:r>
              <a:rPr kumimoji="0" sz="1600" b="0" i="0" u="none" strike="noStrike" kern="1200" cap="none" spc="40" normalizeH="0" baseline="0" noProof="0" dirty="0">
                <a:ln>
                  <a:noFill/>
                </a:ln>
                <a:solidFill>
                  <a:prstClr val="black"/>
                </a:solidFill>
                <a:effectLst/>
                <a:uLnTx/>
                <a:uFillTx/>
                <a:latin typeface="Arial MT"/>
                <a:ea typeface="+mn-ea"/>
                <a:cs typeface="Arial MT"/>
              </a:rPr>
              <a:t> </a:t>
            </a:r>
            <a:r>
              <a:rPr kumimoji="0" sz="1200" b="0" i="0" u="none" strike="noStrike" kern="1200" cap="none" spc="-5" normalizeH="0" baseline="0" noProof="0" dirty="0">
                <a:ln>
                  <a:noFill/>
                </a:ln>
                <a:solidFill>
                  <a:prstClr val="black"/>
                </a:solidFill>
                <a:effectLst/>
                <a:uLnTx/>
                <a:uFillTx/>
                <a:latin typeface="Arial MT"/>
                <a:ea typeface="+mn-ea"/>
                <a:cs typeface="Arial MT"/>
              </a:rPr>
              <a:t>(Circulaire</a:t>
            </a:r>
            <a:r>
              <a:rPr kumimoji="0" sz="1200" b="0" i="0" u="none" strike="noStrike" kern="1200" cap="none" spc="-15" normalizeH="0" baseline="0" noProof="0" dirty="0">
                <a:ln>
                  <a:noFill/>
                </a:ln>
                <a:solidFill>
                  <a:prstClr val="black"/>
                </a:solidFill>
                <a:effectLst/>
                <a:uLnTx/>
                <a:uFillTx/>
                <a:latin typeface="Arial MT"/>
                <a:ea typeface="+mn-ea"/>
                <a:cs typeface="Arial MT"/>
              </a:rPr>
              <a:t> </a:t>
            </a:r>
            <a:r>
              <a:rPr kumimoji="0" sz="1200" b="0" i="0" u="none" strike="noStrike" kern="1200" cap="none" spc="-5" normalizeH="0" baseline="0" noProof="0" dirty="0">
                <a:ln>
                  <a:noFill/>
                </a:ln>
                <a:solidFill>
                  <a:prstClr val="black"/>
                </a:solidFill>
                <a:effectLst/>
                <a:uLnTx/>
                <a:uFillTx/>
                <a:latin typeface="Arial MT"/>
                <a:ea typeface="+mn-ea"/>
                <a:cs typeface="Arial MT"/>
              </a:rPr>
              <a:t>sur</a:t>
            </a:r>
            <a:r>
              <a:rPr kumimoji="0" sz="1200" b="0" i="0" u="none" strike="noStrike" kern="1200" cap="none" spc="5" normalizeH="0" baseline="0" noProof="0" dirty="0">
                <a:ln>
                  <a:noFill/>
                </a:ln>
                <a:solidFill>
                  <a:prstClr val="black"/>
                </a:solidFill>
                <a:effectLst/>
                <a:uLnTx/>
                <a:uFillTx/>
                <a:latin typeface="Arial MT"/>
                <a:ea typeface="+mn-ea"/>
                <a:cs typeface="Arial MT"/>
              </a:rPr>
              <a:t> </a:t>
            </a:r>
            <a:r>
              <a:rPr kumimoji="0" sz="1200" b="0" i="0" u="none" strike="noStrike" kern="1200" cap="none" spc="-5" normalizeH="0" baseline="0" noProof="0" dirty="0">
                <a:ln>
                  <a:noFill/>
                </a:ln>
                <a:solidFill>
                  <a:prstClr val="black"/>
                </a:solidFill>
                <a:effectLst/>
                <a:uLnTx/>
                <a:uFillTx/>
                <a:latin typeface="Arial MT"/>
                <a:ea typeface="+mn-ea"/>
                <a:cs typeface="Arial MT"/>
              </a:rPr>
              <a:t>l’organisation</a:t>
            </a:r>
            <a:r>
              <a:rPr kumimoji="0" sz="1200" b="0" i="0" u="none" strike="noStrike" kern="1200" cap="none" spc="-40" normalizeH="0" baseline="0" noProof="0" dirty="0">
                <a:ln>
                  <a:noFill/>
                </a:ln>
                <a:solidFill>
                  <a:prstClr val="black"/>
                </a:solidFill>
                <a:effectLst/>
                <a:uLnTx/>
                <a:uFillTx/>
                <a:latin typeface="Arial MT"/>
                <a:ea typeface="+mn-ea"/>
                <a:cs typeface="Arial MT"/>
              </a:rPr>
              <a:t> </a:t>
            </a:r>
            <a:r>
              <a:rPr kumimoji="0" sz="1200" b="0" i="0" u="none" strike="noStrike" kern="1200" cap="none" spc="-5" normalizeH="0" baseline="0" noProof="0" dirty="0">
                <a:ln>
                  <a:noFill/>
                </a:ln>
                <a:solidFill>
                  <a:prstClr val="black"/>
                </a:solidFill>
                <a:effectLst/>
                <a:uLnTx/>
                <a:uFillTx/>
                <a:latin typeface="Arial MT"/>
                <a:ea typeface="+mn-ea"/>
                <a:cs typeface="Arial MT"/>
              </a:rPr>
              <a:t>des soins</a:t>
            </a:r>
            <a:r>
              <a:rPr kumimoji="0" sz="1200" b="0" i="0" u="none" strike="noStrike" kern="1200" cap="none" spc="-20" normalizeH="0" baseline="0" noProof="0" dirty="0">
                <a:ln>
                  <a:noFill/>
                </a:ln>
                <a:solidFill>
                  <a:prstClr val="black"/>
                </a:solidFill>
                <a:effectLst/>
                <a:uLnTx/>
                <a:uFillTx/>
                <a:latin typeface="Arial MT"/>
                <a:ea typeface="+mn-ea"/>
                <a:cs typeface="Arial MT"/>
              </a:rPr>
              <a:t> </a:t>
            </a:r>
            <a:r>
              <a:rPr kumimoji="0" sz="1200" b="0" i="0" u="none" strike="noStrike" kern="1200" cap="none" spc="-5" normalizeH="0" baseline="0" noProof="0" dirty="0">
                <a:ln>
                  <a:noFill/>
                </a:ln>
                <a:solidFill>
                  <a:prstClr val="black"/>
                </a:solidFill>
                <a:effectLst/>
                <a:uLnTx/>
                <a:uFillTx/>
                <a:latin typeface="Arial MT"/>
                <a:ea typeface="+mn-ea"/>
                <a:cs typeface="Arial MT"/>
              </a:rPr>
              <a:t>en</a:t>
            </a:r>
            <a:r>
              <a:rPr kumimoji="0" sz="1200" b="0" i="0" u="none" strike="noStrike" kern="1200" cap="none" spc="0" normalizeH="0" baseline="0" noProof="0" dirty="0">
                <a:ln>
                  <a:noFill/>
                </a:ln>
                <a:solidFill>
                  <a:prstClr val="black"/>
                </a:solidFill>
                <a:effectLst/>
                <a:uLnTx/>
                <a:uFillTx/>
                <a:latin typeface="Arial MT"/>
                <a:ea typeface="+mn-ea"/>
                <a:cs typeface="Arial MT"/>
              </a:rPr>
              <a:t> </a:t>
            </a:r>
            <a:r>
              <a:rPr kumimoji="0" sz="1200" b="0" i="0" u="none" strike="noStrike" kern="1200" cap="none" spc="-5" normalizeH="0" baseline="0" noProof="0" dirty="0">
                <a:ln>
                  <a:noFill/>
                </a:ln>
                <a:solidFill>
                  <a:prstClr val="black"/>
                </a:solidFill>
                <a:effectLst/>
                <a:uLnTx/>
                <a:uFillTx/>
                <a:latin typeface="Arial MT"/>
                <a:ea typeface="+mn-ea"/>
                <a:cs typeface="Arial MT"/>
              </a:rPr>
              <a:t>cancérologie)</a:t>
            </a:r>
            <a:endParaRPr kumimoji="0" sz="1200" b="0" i="0" u="none" strike="noStrike" kern="1200" cap="none" spc="0" normalizeH="0" baseline="0" noProof="0">
              <a:ln>
                <a:noFill/>
              </a:ln>
              <a:solidFill>
                <a:prstClr val="black"/>
              </a:solidFill>
              <a:effectLst/>
              <a:uLnTx/>
              <a:uFillTx/>
              <a:latin typeface="Arial MT"/>
              <a:ea typeface="+mn-ea"/>
              <a:cs typeface="Arial MT"/>
            </a:endParaRPr>
          </a:p>
        </p:txBody>
      </p:sp>
      <p:pic>
        <p:nvPicPr>
          <p:cNvPr id="5" name="object 5"/>
          <p:cNvPicPr/>
          <p:nvPr/>
        </p:nvPicPr>
        <p:blipFill>
          <a:blip r:embed="rId2" cstate="print"/>
          <a:stretch>
            <a:fillRect/>
          </a:stretch>
        </p:blipFill>
        <p:spPr>
          <a:xfrm>
            <a:off x="8243316" y="152400"/>
            <a:ext cx="565403" cy="569975"/>
          </a:xfrm>
          <a:prstGeom prst="rect">
            <a:avLst/>
          </a:prstGeom>
        </p:spPr>
      </p:pic>
    </p:spTree>
    <p:extLst>
      <p:ext uri="{BB962C8B-B14F-4D97-AF65-F5344CB8AC3E}">
        <p14:creationId xmlns:p14="http://schemas.microsoft.com/office/powerpoint/2010/main" val="52933638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05827" y="195992"/>
            <a:ext cx="3917950" cy="574040"/>
          </a:xfrm>
          <a:prstGeom prst="rect">
            <a:avLst/>
          </a:prstGeom>
        </p:spPr>
        <p:txBody>
          <a:bodyPr vert="horz" wrap="square" lIns="0" tIns="12700" rIns="0" bIns="0" rtlCol="0">
            <a:spAutoFit/>
          </a:bodyPr>
          <a:lstStyle/>
          <a:p>
            <a:pPr marL="12700">
              <a:lnSpc>
                <a:spcPct val="100000"/>
              </a:lnSpc>
              <a:spcBef>
                <a:spcPts val="100"/>
              </a:spcBef>
            </a:pPr>
            <a:r>
              <a:rPr sz="3600" b="0" dirty="0">
                <a:solidFill>
                  <a:srgbClr val="F79646"/>
                </a:solidFill>
                <a:latin typeface="Calibri"/>
                <a:cs typeface="Calibri"/>
              </a:rPr>
              <a:t>A</a:t>
            </a:r>
            <a:r>
              <a:rPr sz="3600" b="0" spc="-35" dirty="0">
                <a:solidFill>
                  <a:srgbClr val="F79646"/>
                </a:solidFill>
                <a:latin typeface="Calibri"/>
                <a:cs typeface="Calibri"/>
              </a:rPr>
              <a:t> </a:t>
            </a:r>
            <a:r>
              <a:rPr sz="3600" b="0" spc="-5" dirty="0">
                <a:solidFill>
                  <a:srgbClr val="F79646"/>
                </a:solidFill>
                <a:latin typeface="Calibri"/>
                <a:cs typeface="Calibri"/>
              </a:rPr>
              <a:t>RETENIR</a:t>
            </a:r>
            <a:r>
              <a:rPr sz="3600" b="0" spc="-30" dirty="0">
                <a:solidFill>
                  <a:srgbClr val="F79646"/>
                </a:solidFill>
                <a:latin typeface="Calibri"/>
                <a:cs typeface="Calibri"/>
              </a:rPr>
              <a:t> </a:t>
            </a:r>
            <a:r>
              <a:rPr sz="3600" b="0" spc="-60" dirty="0">
                <a:solidFill>
                  <a:srgbClr val="F79646"/>
                </a:solidFill>
                <a:latin typeface="Calibri"/>
                <a:cs typeface="Calibri"/>
              </a:rPr>
              <a:t>L’annonce</a:t>
            </a:r>
            <a:endParaRPr sz="3600">
              <a:latin typeface="Calibri"/>
              <a:cs typeface="Calibri"/>
            </a:endParaRPr>
          </a:p>
        </p:txBody>
      </p:sp>
      <p:pic>
        <p:nvPicPr>
          <p:cNvPr id="3" name="object 3"/>
          <p:cNvPicPr/>
          <p:nvPr/>
        </p:nvPicPr>
        <p:blipFill>
          <a:blip r:embed="rId2" cstate="print"/>
          <a:stretch>
            <a:fillRect/>
          </a:stretch>
        </p:blipFill>
        <p:spPr>
          <a:xfrm>
            <a:off x="370332" y="330708"/>
            <a:ext cx="385571" cy="377950"/>
          </a:xfrm>
          <a:prstGeom prst="rect">
            <a:avLst/>
          </a:prstGeom>
        </p:spPr>
      </p:pic>
      <p:sp>
        <p:nvSpPr>
          <p:cNvPr id="4" name="object 4"/>
          <p:cNvSpPr txBox="1"/>
          <p:nvPr/>
        </p:nvSpPr>
        <p:spPr>
          <a:xfrm>
            <a:off x="547052" y="1135316"/>
            <a:ext cx="8233409" cy="4532651"/>
          </a:xfrm>
          <a:prstGeom prst="rect">
            <a:avLst/>
          </a:prstGeom>
        </p:spPr>
        <p:txBody>
          <a:bodyPr vert="horz" wrap="square" lIns="0" tIns="122555" rIns="0" bIns="0" rtlCol="0">
            <a:spAutoFit/>
          </a:bodyPr>
          <a:lstStyle/>
          <a:p>
            <a:pPr marL="622300" marR="0" lvl="0" indent="-609600" algn="l" defTabSz="914400" rtl="0" eaLnBrk="1" fontAlgn="auto" latinLnBrk="0" hangingPunct="1">
              <a:lnSpc>
                <a:spcPct val="100000"/>
              </a:lnSpc>
              <a:spcBef>
                <a:spcPts val="965"/>
              </a:spcBef>
              <a:spcAft>
                <a:spcPts val="0"/>
              </a:spcAft>
              <a:buClrTx/>
              <a:buSzTx/>
              <a:buFontTx/>
              <a:buAutoNum type="arabicPeriod"/>
              <a:tabLst>
                <a:tab pos="621665" algn="l"/>
                <a:tab pos="622300" algn="l"/>
              </a:tabLst>
              <a:defRPr/>
            </a:pPr>
            <a:r>
              <a:rPr kumimoji="0" sz="2400" b="0" i="0" u="none" strike="noStrike" kern="1200" cap="none" spc="-25" normalizeH="0" baseline="0" noProof="0" dirty="0">
                <a:ln>
                  <a:noFill/>
                </a:ln>
                <a:solidFill>
                  <a:prstClr val="black"/>
                </a:solidFill>
                <a:effectLst/>
                <a:uLnTx/>
                <a:uFillTx/>
                <a:latin typeface="Calibri"/>
                <a:ea typeface="+mn-ea"/>
                <a:cs typeface="Calibri"/>
              </a:rPr>
              <a:t>L’information</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est</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un</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droit</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du </a:t>
            </a:r>
            <a:r>
              <a:rPr kumimoji="0" sz="2400" b="0" i="0" u="none" strike="noStrike" kern="1200" cap="none" spc="-10" normalizeH="0" baseline="0" noProof="0" dirty="0">
                <a:ln>
                  <a:noFill/>
                </a:ln>
                <a:solidFill>
                  <a:prstClr val="black"/>
                </a:solidFill>
                <a:effectLst/>
                <a:uLnTx/>
                <a:uFillTx/>
                <a:latin typeface="Calibri"/>
                <a:ea typeface="+mn-ea"/>
                <a:cs typeface="Calibri"/>
              </a:rPr>
              <a:t>patient</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a:t>
            </a:r>
            <a:r>
              <a:rPr kumimoji="0" sz="2000" b="1" i="0" u="none" strike="noStrike" kern="1200" cap="none" spc="-5" normalizeH="0" baseline="0" noProof="0" dirty="0">
                <a:ln>
                  <a:noFill/>
                </a:ln>
                <a:solidFill>
                  <a:prstClr val="black"/>
                </a:solidFill>
                <a:effectLst/>
                <a:uLnTx/>
                <a:uFillTx/>
                <a:latin typeface="Calibri"/>
                <a:ea typeface="+mn-ea"/>
                <a:cs typeface="Calibri"/>
              </a:rPr>
              <a:t>code</a:t>
            </a:r>
            <a:r>
              <a:rPr kumimoji="0" sz="2000" b="1" i="0" u="none" strike="noStrike" kern="1200" cap="none" spc="0" normalizeH="0" baseline="0" noProof="0" dirty="0">
                <a:ln>
                  <a:noFill/>
                </a:ln>
                <a:solidFill>
                  <a:prstClr val="black"/>
                </a:solidFill>
                <a:effectLst/>
                <a:uLnTx/>
                <a:uFillTx/>
                <a:latin typeface="Calibri"/>
                <a:ea typeface="+mn-ea"/>
                <a:cs typeface="Calibri"/>
              </a:rPr>
              <a:t> de</a:t>
            </a:r>
            <a:r>
              <a:rPr kumimoji="0" sz="2000" b="1" i="0" u="none" strike="noStrike" kern="1200" cap="none" spc="-10" normalizeH="0" baseline="0" noProof="0" dirty="0">
                <a:ln>
                  <a:noFill/>
                </a:ln>
                <a:solidFill>
                  <a:prstClr val="black"/>
                </a:solidFill>
                <a:effectLst/>
                <a:uLnTx/>
                <a:uFillTx/>
                <a:latin typeface="Calibri"/>
                <a:ea typeface="+mn-ea"/>
                <a:cs typeface="Calibri"/>
              </a:rPr>
              <a:t> santé</a:t>
            </a:r>
            <a:r>
              <a:rPr kumimoji="0" sz="2000" b="1" i="0" u="none" strike="noStrike" kern="1200" cap="none" spc="-5" normalizeH="0" baseline="0" noProof="0" dirty="0">
                <a:ln>
                  <a:noFill/>
                </a:ln>
                <a:solidFill>
                  <a:prstClr val="black"/>
                </a:solidFill>
                <a:effectLst/>
                <a:uLnTx/>
                <a:uFillTx/>
                <a:latin typeface="Calibri"/>
                <a:ea typeface="+mn-ea"/>
                <a:cs typeface="Calibri"/>
              </a:rPr>
              <a:t> </a:t>
            </a:r>
            <a:r>
              <a:rPr kumimoji="0" sz="2000" b="1" i="0" u="none" strike="noStrike" kern="1200" cap="none" spc="0" normalizeH="0" baseline="0" noProof="0" dirty="0">
                <a:ln>
                  <a:noFill/>
                </a:ln>
                <a:solidFill>
                  <a:prstClr val="black"/>
                </a:solidFill>
                <a:effectLst/>
                <a:uLnTx/>
                <a:uFillTx/>
                <a:latin typeface="Calibri"/>
                <a:ea typeface="+mn-ea"/>
                <a:cs typeface="Calibri"/>
              </a:rPr>
              <a:t>publique</a:t>
            </a:r>
            <a:r>
              <a:rPr kumimoji="0" sz="2000" b="0" i="0" u="none" strike="noStrike" kern="1200" cap="none" spc="0" normalizeH="0" baseline="0" noProof="0" dirty="0">
                <a:ln>
                  <a:noFill/>
                </a:ln>
                <a:solidFill>
                  <a:prstClr val="black"/>
                </a:solidFill>
                <a:effectLst/>
                <a:uLnTx/>
                <a:uFillTx/>
                <a:latin typeface="Calibri"/>
                <a:ea typeface="+mn-ea"/>
                <a:cs typeface="Calibri"/>
              </a:rPr>
              <a:t>)</a:t>
            </a:r>
          </a:p>
          <a:p>
            <a:pPr marL="622300" marR="0" lvl="0" indent="-609600" algn="l" defTabSz="914400" rtl="0" eaLnBrk="1" fontAlgn="auto" latinLnBrk="0" hangingPunct="1">
              <a:lnSpc>
                <a:spcPct val="100000"/>
              </a:lnSpc>
              <a:spcBef>
                <a:spcPts val="860"/>
              </a:spcBef>
              <a:spcAft>
                <a:spcPts val="0"/>
              </a:spcAft>
              <a:buClrTx/>
              <a:buSzTx/>
              <a:buFontTx/>
              <a:buAutoNum type="arabicPeriod"/>
              <a:tabLst>
                <a:tab pos="621665" algn="l"/>
                <a:tab pos="622300" algn="l"/>
              </a:tabLst>
              <a:defRPr/>
            </a:pPr>
            <a:r>
              <a:rPr kumimoji="0" sz="2400" b="0" i="0" u="none" strike="noStrike" kern="1200" cap="none" spc="0" normalizeH="0" baseline="0" noProof="0" dirty="0">
                <a:ln>
                  <a:noFill/>
                </a:ln>
                <a:solidFill>
                  <a:prstClr val="black"/>
                </a:solidFill>
                <a:effectLst/>
                <a:uLnTx/>
                <a:uFillTx/>
                <a:latin typeface="Calibri"/>
                <a:ea typeface="+mn-ea"/>
                <a:cs typeface="Calibri"/>
              </a:rPr>
              <a:t>Elle</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doit</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être</a:t>
            </a:r>
            <a:r>
              <a:rPr kumimoji="0" sz="2400" b="0" i="0" u="none" strike="noStrike" kern="1200" cap="none" spc="-5" normalizeH="0" baseline="0" noProof="0" dirty="0">
                <a:ln>
                  <a:noFill/>
                </a:ln>
                <a:solidFill>
                  <a:prstClr val="black"/>
                </a:solidFill>
                <a:effectLst/>
                <a:uLnTx/>
                <a:uFillTx/>
                <a:latin typeface="Calibri"/>
                <a:ea typeface="+mn-ea"/>
                <a:cs typeface="Calibri"/>
              </a:rPr>
              <a:t> dispensée par </a:t>
            </a:r>
            <a:r>
              <a:rPr kumimoji="0" sz="2400" b="0" i="0" u="none" strike="noStrike" kern="1200" cap="none" spc="-10" normalizeH="0" baseline="0" noProof="0" dirty="0">
                <a:ln>
                  <a:noFill/>
                </a:ln>
                <a:solidFill>
                  <a:prstClr val="black"/>
                </a:solidFill>
                <a:effectLst/>
                <a:uLnTx/>
                <a:uFillTx/>
                <a:latin typeface="Calibri"/>
                <a:ea typeface="+mn-ea"/>
                <a:cs typeface="Calibri"/>
              </a:rPr>
              <a:t>tout</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médecin</a:t>
            </a:r>
          </a:p>
          <a:p>
            <a:pPr marL="622300" marR="0" lvl="0" indent="-609600" algn="l" defTabSz="914400" rtl="0" eaLnBrk="1" fontAlgn="auto" latinLnBrk="0" hangingPunct="1">
              <a:lnSpc>
                <a:spcPct val="100000"/>
              </a:lnSpc>
              <a:spcBef>
                <a:spcPts val="865"/>
              </a:spcBef>
              <a:spcAft>
                <a:spcPts val="0"/>
              </a:spcAft>
              <a:buClrTx/>
              <a:buSzTx/>
              <a:buFontTx/>
              <a:buAutoNum type="arabicPeriod"/>
              <a:tabLst>
                <a:tab pos="621665" algn="l"/>
                <a:tab pos="622300" algn="l"/>
              </a:tabLst>
              <a:defRPr/>
            </a:pPr>
            <a:r>
              <a:rPr kumimoji="0" sz="2400" b="0" i="0" u="none" strike="noStrike" kern="1200" cap="none" spc="0" normalizeH="0" baseline="0" noProof="0" dirty="0">
                <a:ln>
                  <a:noFill/>
                </a:ln>
                <a:solidFill>
                  <a:prstClr val="black"/>
                </a:solidFill>
                <a:effectLst/>
                <a:uLnTx/>
                <a:uFillTx/>
                <a:latin typeface="Calibri"/>
                <a:ea typeface="+mn-ea"/>
                <a:cs typeface="Calibri"/>
              </a:rPr>
              <a:t>Elle</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doit </a:t>
            </a:r>
            <a:r>
              <a:rPr kumimoji="0" sz="2400" b="0" i="0" u="none" strike="noStrike" kern="1200" cap="none" spc="-15" normalizeH="0" baseline="0" noProof="0" dirty="0">
                <a:ln>
                  <a:noFill/>
                </a:ln>
                <a:solidFill>
                  <a:prstClr val="black"/>
                </a:solidFill>
                <a:effectLst/>
                <a:uLnTx/>
                <a:uFillTx/>
                <a:latin typeface="Calibri"/>
                <a:ea typeface="+mn-ea"/>
                <a:cs typeface="Calibri"/>
              </a:rPr>
              <a:t>être</a:t>
            </a:r>
            <a:r>
              <a:rPr kumimoji="0" sz="2400" b="0" i="0" u="none" strike="noStrike" kern="1200" cap="none" spc="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claire,</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loyale </a:t>
            </a:r>
            <a:r>
              <a:rPr kumimoji="0" sz="2400" b="0" i="0" u="none" strike="noStrike" kern="1200" cap="none" spc="-5" normalizeH="0" baseline="0" noProof="0" dirty="0">
                <a:ln>
                  <a:noFill/>
                </a:ln>
                <a:solidFill>
                  <a:prstClr val="black"/>
                </a:solidFill>
                <a:effectLst/>
                <a:uLnTx/>
                <a:uFillTx/>
                <a:latin typeface="Calibri"/>
                <a:ea typeface="+mn-ea"/>
                <a:cs typeface="Calibri"/>
              </a:rPr>
              <a:t>et </a:t>
            </a:r>
            <a:r>
              <a:rPr kumimoji="0" sz="2400" b="0" i="0" u="none" strike="noStrike" kern="1200" cap="none" spc="-10" normalizeH="0" baseline="0" noProof="0" dirty="0">
                <a:ln>
                  <a:noFill/>
                </a:ln>
                <a:solidFill>
                  <a:prstClr val="black"/>
                </a:solidFill>
                <a:effectLst/>
                <a:uLnTx/>
                <a:uFillTx/>
                <a:latin typeface="Calibri"/>
                <a:ea typeface="+mn-ea"/>
                <a:cs typeface="Calibri"/>
              </a:rPr>
              <a:t>appropriée</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000" b="0" i="0" u="none" strike="noStrike" kern="1200" cap="none" spc="-5" normalizeH="0" baseline="0" noProof="0" dirty="0">
                <a:ln>
                  <a:noFill/>
                </a:ln>
                <a:solidFill>
                  <a:prstClr val="black"/>
                </a:solidFill>
                <a:effectLst/>
                <a:uLnTx/>
                <a:uFillTx/>
                <a:latin typeface="Calibri"/>
                <a:ea typeface="+mn-ea"/>
                <a:cs typeface="Calibri"/>
              </a:rPr>
              <a:t>(</a:t>
            </a:r>
            <a:r>
              <a:rPr kumimoji="0" sz="2000" b="1" i="0" u="none" strike="noStrike" kern="1200" cap="none" spc="-5" normalizeH="0" baseline="0" noProof="0" dirty="0">
                <a:ln>
                  <a:noFill/>
                </a:ln>
                <a:solidFill>
                  <a:prstClr val="black"/>
                </a:solidFill>
                <a:effectLst/>
                <a:uLnTx/>
                <a:uFillTx/>
                <a:latin typeface="Calibri"/>
                <a:ea typeface="+mn-ea"/>
                <a:cs typeface="Calibri"/>
              </a:rPr>
              <a:t>code</a:t>
            </a:r>
            <a:r>
              <a:rPr kumimoji="0" sz="2000" b="1" i="0" u="none" strike="noStrike" kern="1200" cap="none" spc="-10" normalizeH="0" baseline="0" noProof="0" dirty="0">
                <a:ln>
                  <a:noFill/>
                </a:ln>
                <a:solidFill>
                  <a:prstClr val="black"/>
                </a:solidFill>
                <a:effectLst/>
                <a:uLnTx/>
                <a:uFillTx/>
                <a:latin typeface="Calibri"/>
                <a:ea typeface="+mn-ea"/>
                <a:cs typeface="Calibri"/>
              </a:rPr>
              <a:t> </a:t>
            </a:r>
            <a:r>
              <a:rPr kumimoji="0" sz="2000" b="1" i="0" u="none" strike="noStrike" kern="1200" cap="none" spc="0" normalizeH="0" baseline="0" noProof="0" dirty="0">
                <a:ln>
                  <a:noFill/>
                </a:ln>
                <a:solidFill>
                  <a:prstClr val="black"/>
                </a:solidFill>
                <a:effectLst/>
                <a:uLnTx/>
                <a:uFillTx/>
                <a:latin typeface="Calibri"/>
                <a:ea typeface="+mn-ea"/>
                <a:cs typeface="Calibri"/>
              </a:rPr>
              <a:t>de</a:t>
            </a:r>
            <a:r>
              <a:rPr kumimoji="0" sz="2000" b="1" i="0" u="none" strike="noStrike" kern="1200" cap="none" spc="-10" normalizeH="0" baseline="0" noProof="0" dirty="0">
                <a:ln>
                  <a:noFill/>
                </a:ln>
                <a:solidFill>
                  <a:prstClr val="black"/>
                </a:solidFill>
                <a:effectLst/>
                <a:uLnTx/>
                <a:uFillTx/>
                <a:latin typeface="Calibri"/>
                <a:ea typeface="+mn-ea"/>
                <a:cs typeface="Calibri"/>
              </a:rPr>
              <a:t> </a:t>
            </a:r>
            <a:r>
              <a:rPr kumimoji="0" sz="2000" b="1" i="0" u="none" strike="noStrike" kern="1200" cap="none" spc="-5" normalizeH="0" baseline="0" noProof="0" dirty="0">
                <a:ln>
                  <a:noFill/>
                </a:ln>
                <a:solidFill>
                  <a:prstClr val="black"/>
                </a:solidFill>
                <a:effectLst/>
                <a:uLnTx/>
                <a:uFillTx/>
                <a:latin typeface="Calibri"/>
                <a:ea typeface="+mn-ea"/>
                <a:cs typeface="Calibri"/>
              </a:rPr>
              <a:t>déontologie</a:t>
            </a:r>
            <a:r>
              <a:rPr kumimoji="0" sz="2000" b="0" i="0" u="none" strike="noStrike" kern="1200" cap="none" spc="-5" normalizeH="0" baseline="0" noProof="0" dirty="0">
                <a:ln>
                  <a:noFill/>
                </a:ln>
                <a:solidFill>
                  <a:prstClr val="black"/>
                </a:solidFill>
                <a:effectLst/>
                <a:uLnTx/>
                <a:uFillTx/>
                <a:latin typeface="Calibri"/>
                <a:ea typeface="+mn-ea"/>
                <a:cs typeface="Calibri"/>
              </a:rPr>
              <a:t>)</a:t>
            </a:r>
            <a:endParaRPr kumimoji="0" sz="2000" b="0" i="0" u="none" strike="noStrike" kern="1200" cap="none" spc="0" normalizeH="0" baseline="0" noProof="0" dirty="0">
              <a:ln>
                <a:noFill/>
              </a:ln>
              <a:solidFill>
                <a:prstClr val="black"/>
              </a:solidFill>
              <a:effectLst/>
              <a:uLnTx/>
              <a:uFillTx/>
              <a:latin typeface="Calibri"/>
              <a:ea typeface="+mn-ea"/>
              <a:cs typeface="Calibri"/>
            </a:endParaRPr>
          </a:p>
          <a:p>
            <a:pPr marL="622300" marR="438784" lvl="0" indent="-609600" algn="l" defTabSz="914400" rtl="0" eaLnBrk="1" fontAlgn="auto" latinLnBrk="0" hangingPunct="1">
              <a:lnSpc>
                <a:spcPts val="2590"/>
              </a:lnSpc>
              <a:spcBef>
                <a:spcPts val="1195"/>
              </a:spcBef>
              <a:spcAft>
                <a:spcPts val="0"/>
              </a:spcAft>
              <a:buClrTx/>
              <a:buSzTx/>
              <a:buFontTx/>
              <a:buAutoNum type="arabicPeriod"/>
              <a:tabLst>
                <a:tab pos="621665" algn="l"/>
                <a:tab pos="622300" algn="l"/>
              </a:tabLst>
              <a:defRPr/>
            </a:pPr>
            <a:r>
              <a:rPr kumimoji="0" sz="2400" b="0" i="0" u="none" strike="noStrike" kern="1200" cap="none" spc="-45" normalizeH="0" baseline="0" noProof="0" dirty="0">
                <a:ln>
                  <a:noFill/>
                </a:ln>
                <a:solidFill>
                  <a:prstClr val="black"/>
                </a:solidFill>
                <a:effectLst/>
                <a:uLnTx/>
                <a:uFillTx/>
                <a:latin typeface="Calibri"/>
                <a:ea typeface="+mn-ea"/>
                <a:cs typeface="Calibri"/>
              </a:rPr>
              <a:t>L’annonce</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est</a:t>
            </a:r>
            <a:r>
              <a:rPr kumimoji="0" sz="2400" b="0" i="0" u="none" strike="noStrike" kern="1200" cap="none" spc="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un</a:t>
            </a:r>
            <a:r>
              <a:rPr kumimoji="0" sz="2400" b="0" i="0" u="none" strike="noStrike" kern="1200" cap="none" spc="0"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temps</a:t>
            </a:r>
            <a:r>
              <a:rPr kumimoji="0" sz="2400" b="0" i="0" u="none" strike="noStrike" kern="1200" cap="none" spc="-15" normalizeH="0" baseline="0" noProof="0" dirty="0">
                <a:ln>
                  <a:noFill/>
                </a:ln>
                <a:solidFill>
                  <a:prstClr val="black"/>
                </a:solidFill>
                <a:effectLst/>
                <a:uLnTx/>
                <a:uFillTx/>
                <a:latin typeface="Calibri"/>
                <a:ea typeface="+mn-ea"/>
                <a:cs typeface="Calibri"/>
              </a:rPr>
              <a:t> fondamental</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de</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la</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prise</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en </a:t>
            </a:r>
            <a:r>
              <a:rPr kumimoji="0" sz="2400" b="0" i="0" u="none" strike="noStrike" kern="1200" cap="none" spc="-15" normalizeH="0" baseline="0" noProof="0" dirty="0">
                <a:ln>
                  <a:noFill/>
                </a:ln>
                <a:solidFill>
                  <a:prstClr val="black"/>
                </a:solidFill>
                <a:effectLst/>
                <a:uLnTx/>
                <a:uFillTx/>
                <a:latin typeface="Calibri"/>
                <a:ea typeface="+mn-ea"/>
                <a:cs typeface="Calibri"/>
              </a:rPr>
              <a:t>charge </a:t>
            </a:r>
            <a:r>
              <a:rPr kumimoji="0" sz="2400" b="0" i="0" u="none" strike="noStrike" kern="1200" cap="none" spc="-52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des</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patients</a:t>
            </a:r>
            <a:r>
              <a:rPr kumimoji="0" sz="2400" b="0" i="0" u="none" strike="noStrike" kern="1200" cap="none" spc="-5"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atteints</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de</a:t>
            </a:r>
            <a:r>
              <a:rPr kumimoji="0" sz="2400" b="0" i="0" u="none" strike="noStrike" kern="1200" cap="none" spc="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cancer</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a:t>
            </a:r>
            <a:r>
              <a:rPr kumimoji="0" sz="2000" b="1" i="0" u="none" strike="noStrike" kern="1200" cap="none" spc="0" normalizeH="0" baseline="0" noProof="0" dirty="0">
                <a:ln>
                  <a:noFill/>
                </a:ln>
                <a:solidFill>
                  <a:prstClr val="black"/>
                </a:solidFill>
                <a:effectLst/>
                <a:uLnTx/>
                <a:uFillTx/>
                <a:latin typeface="Calibri"/>
                <a:ea typeface="+mn-ea"/>
                <a:cs typeface="Calibri"/>
              </a:rPr>
              <a:t>Plan</a:t>
            </a:r>
            <a:r>
              <a:rPr kumimoji="0" sz="2000" b="1" i="0" u="none" strike="noStrike" kern="1200" cap="none" spc="-15" normalizeH="0" baseline="0" noProof="0" dirty="0">
                <a:ln>
                  <a:noFill/>
                </a:ln>
                <a:solidFill>
                  <a:prstClr val="black"/>
                </a:solidFill>
                <a:effectLst/>
                <a:uLnTx/>
                <a:uFillTx/>
                <a:latin typeface="Calibri"/>
                <a:ea typeface="+mn-ea"/>
                <a:cs typeface="Calibri"/>
              </a:rPr>
              <a:t> </a:t>
            </a:r>
            <a:r>
              <a:rPr kumimoji="0" sz="2000" b="1" i="0" u="none" strike="noStrike" kern="1200" cap="none" spc="-5" normalizeH="0" baseline="0" noProof="0" dirty="0">
                <a:ln>
                  <a:noFill/>
                </a:ln>
                <a:solidFill>
                  <a:prstClr val="black"/>
                </a:solidFill>
                <a:effectLst/>
                <a:uLnTx/>
                <a:uFillTx/>
                <a:latin typeface="Calibri"/>
                <a:ea typeface="+mn-ea"/>
                <a:cs typeface="Calibri"/>
              </a:rPr>
              <a:t>Cancer</a:t>
            </a:r>
            <a:r>
              <a:rPr kumimoji="0" sz="2400" b="0" i="0" u="none" strike="noStrike" kern="1200" cap="none" spc="-5" normalizeH="0" baseline="0" noProof="0" dirty="0">
                <a:ln>
                  <a:noFill/>
                </a:ln>
                <a:solidFill>
                  <a:prstClr val="black"/>
                </a:solidFill>
                <a:effectLst/>
                <a:uLnTx/>
                <a:uFillTx/>
                <a:latin typeface="Calibri"/>
                <a:ea typeface="+mn-ea"/>
                <a:cs typeface="Calibri"/>
              </a:rPr>
              <a:t>)</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825"/>
              </a:spcBef>
              <a:spcAft>
                <a:spcPts val="0"/>
              </a:spcAft>
              <a:buClrTx/>
              <a:buSzTx/>
              <a:buFontTx/>
              <a:buAutoNum type="arabicPeriod"/>
              <a:tabLst>
                <a:tab pos="621665" algn="l"/>
                <a:tab pos="622300" algn="l"/>
              </a:tabLst>
              <a:defRPr/>
            </a:pPr>
            <a:r>
              <a:rPr kumimoji="0" sz="2400" b="0" i="0" u="none" strike="noStrike" kern="1200" cap="none" spc="0" normalizeH="0" baseline="0" noProof="0" dirty="0">
                <a:ln>
                  <a:noFill/>
                </a:ln>
                <a:solidFill>
                  <a:prstClr val="black"/>
                </a:solidFill>
                <a:effectLst/>
                <a:uLnTx/>
                <a:uFillTx/>
                <a:latin typeface="Calibri"/>
                <a:ea typeface="+mn-ea"/>
                <a:cs typeface="Calibri"/>
              </a:rPr>
              <a:t>Elle</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doit </a:t>
            </a:r>
            <a:r>
              <a:rPr kumimoji="0" sz="2400" b="0" i="0" u="none" strike="noStrike" kern="1200" cap="none" spc="-15" normalizeH="0" baseline="0" noProof="0" dirty="0">
                <a:ln>
                  <a:noFill/>
                </a:ln>
                <a:solidFill>
                  <a:prstClr val="black"/>
                </a:solidFill>
                <a:effectLst/>
                <a:uLnTx/>
                <a:uFillTx/>
                <a:latin typeface="Calibri"/>
                <a:ea typeface="+mn-ea"/>
                <a:cs typeface="Calibri"/>
              </a:rPr>
              <a:t>être</a:t>
            </a:r>
            <a:r>
              <a:rPr kumimoji="0" sz="2400" b="0" i="0" u="none" strike="noStrike" kern="1200" cap="none" spc="0" normalizeH="0" baseline="0" noProof="0" dirty="0">
                <a:ln>
                  <a:noFill/>
                </a:ln>
                <a:solidFill>
                  <a:prstClr val="black"/>
                </a:solidFill>
                <a:effectLst/>
                <a:uLnTx/>
                <a:uFillTx/>
                <a:latin typeface="Calibri"/>
                <a:ea typeface="+mn-ea"/>
                <a:cs typeface="Calibri"/>
              </a:rPr>
              <a:t> menée</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avec</a:t>
            </a:r>
            <a:r>
              <a:rPr kumimoji="0" sz="2400" b="0" i="0" u="none" strike="noStrike" kern="1200" cap="none" spc="-10" normalizeH="0" baseline="0" noProof="0" dirty="0">
                <a:ln>
                  <a:noFill/>
                </a:ln>
                <a:solidFill>
                  <a:prstClr val="black"/>
                </a:solidFill>
                <a:effectLst/>
                <a:uLnTx/>
                <a:uFillTx/>
                <a:latin typeface="Calibri"/>
                <a:ea typeface="+mn-ea"/>
                <a:cs typeface="Calibri"/>
              </a:rPr>
              <a:t> professionnalisme</a:t>
            </a:r>
            <a:r>
              <a:rPr kumimoji="0" sz="2400" b="0" i="0" u="none" strike="noStrike" kern="1200" cap="none" spc="0"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a:t>
            </a:r>
            <a:r>
              <a:rPr kumimoji="0" sz="2000" b="1" i="0" u="none" strike="noStrike" kern="1200" cap="none" spc="-5" normalizeH="0" baseline="0" noProof="0" dirty="0">
                <a:ln>
                  <a:noFill/>
                </a:ln>
                <a:solidFill>
                  <a:prstClr val="black"/>
                </a:solidFill>
                <a:effectLst/>
                <a:uLnTx/>
                <a:uFillTx/>
                <a:latin typeface="Calibri"/>
                <a:ea typeface="+mn-ea"/>
                <a:cs typeface="Calibri"/>
              </a:rPr>
              <a:t>Buckmann</a:t>
            </a:r>
            <a:r>
              <a:rPr kumimoji="0" sz="2400" b="0" i="0" u="none" strike="noStrike" kern="1200" cap="none" spc="-5" normalizeH="0" baseline="0" noProof="0" dirty="0">
                <a:ln>
                  <a:noFill/>
                </a:ln>
                <a:solidFill>
                  <a:prstClr val="black"/>
                </a:solidFill>
                <a:effectLst/>
                <a:uLnTx/>
                <a:uFillTx/>
                <a:latin typeface="Calibri"/>
                <a:ea typeface="+mn-ea"/>
                <a:cs typeface="Calibri"/>
              </a:rPr>
              <a:t>)</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622300" marR="5080" lvl="0" indent="-609600" algn="l" defTabSz="914400" rtl="0" eaLnBrk="1" fontAlgn="auto" latinLnBrk="0" hangingPunct="1">
              <a:lnSpc>
                <a:spcPts val="2590"/>
              </a:lnSpc>
              <a:spcBef>
                <a:spcPts val="1190"/>
              </a:spcBef>
              <a:spcAft>
                <a:spcPts val="0"/>
              </a:spcAft>
              <a:buClrTx/>
              <a:buSzTx/>
              <a:buFontTx/>
              <a:buAutoNum type="arabicPeriod"/>
              <a:tabLst>
                <a:tab pos="621665" algn="l"/>
                <a:tab pos="622300" algn="l"/>
              </a:tabLst>
              <a:defRPr/>
            </a:pPr>
            <a:r>
              <a:rPr kumimoji="0" sz="2400" b="0" i="0" u="none" strike="noStrike" kern="1200" cap="none" spc="-35" normalizeH="0" baseline="0" noProof="0" dirty="0">
                <a:ln>
                  <a:noFill/>
                </a:ln>
                <a:solidFill>
                  <a:prstClr val="black"/>
                </a:solidFill>
                <a:effectLst/>
                <a:uLnTx/>
                <a:uFillTx/>
                <a:latin typeface="Calibri"/>
                <a:ea typeface="+mn-ea"/>
                <a:cs typeface="Calibri"/>
              </a:rPr>
              <a:t>L’organisation</a:t>
            </a:r>
            <a:r>
              <a:rPr kumimoji="0" sz="2400" b="0" i="0" u="none" strike="noStrike" kern="1200" cap="none" spc="-5" normalizeH="0" baseline="0" noProof="0" dirty="0">
                <a:ln>
                  <a:noFill/>
                </a:ln>
                <a:solidFill>
                  <a:prstClr val="black"/>
                </a:solidFill>
                <a:effectLst/>
                <a:uLnTx/>
                <a:uFillTx/>
                <a:latin typeface="Calibri"/>
                <a:ea typeface="+mn-ea"/>
                <a:cs typeface="Calibri"/>
              </a:rPr>
              <a:t> du dispositif </a:t>
            </a:r>
            <a:r>
              <a:rPr kumimoji="0" sz="2400" b="0" i="0" u="none" strike="noStrike" kern="1200" cap="none" spc="-25" normalizeH="0" baseline="0" noProof="0" dirty="0">
                <a:ln>
                  <a:noFill/>
                </a:ln>
                <a:solidFill>
                  <a:prstClr val="black"/>
                </a:solidFill>
                <a:effectLst/>
                <a:uLnTx/>
                <a:uFillTx/>
                <a:latin typeface="Calibri"/>
                <a:ea typeface="+mn-ea"/>
                <a:cs typeface="Calibri"/>
              </a:rPr>
              <a:t>d’annonce</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a</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été</a:t>
            </a:r>
            <a:r>
              <a:rPr kumimoji="0" sz="2400" b="0" i="0" u="none" strike="noStrike" kern="1200" cap="none" spc="-10" normalizeH="0" baseline="0" noProof="0" dirty="0">
                <a:ln>
                  <a:noFill/>
                </a:ln>
                <a:solidFill>
                  <a:prstClr val="black"/>
                </a:solidFill>
                <a:effectLst/>
                <a:uLnTx/>
                <a:uFillTx/>
                <a:latin typeface="Calibri"/>
                <a:ea typeface="+mn-ea"/>
                <a:cs typeface="Calibri"/>
              </a:rPr>
              <a:t> définie</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par</a:t>
            </a:r>
            <a:r>
              <a:rPr kumimoji="0" sz="2400" b="0" i="0" u="none" strike="noStrike" kern="1200" cap="none" spc="0" normalizeH="0" baseline="0" noProof="0" dirty="0">
                <a:ln>
                  <a:noFill/>
                </a:ln>
                <a:solidFill>
                  <a:prstClr val="black"/>
                </a:solidFill>
                <a:effectLst/>
                <a:uLnTx/>
                <a:uFillTx/>
                <a:latin typeface="Calibri"/>
                <a:ea typeface="+mn-ea"/>
                <a:cs typeface="Calibri"/>
              </a:rPr>
              <a:t> l</a:t>
            </a:r>
            <a:r>
              <a:rPr kumimoji="0" lang="fr-FR" sz="2400" b="0" i="0" u="none" strike="noStrike" kern="1200" cap="none" spc="0" normalizeH="0" baseline="0" noProof="0" dirty="0">
                <a:ln>
                  <a:noFill/>
                </a:ln>
                <a:solidFill>
                  <a:prstClr val="black"/>
                </a:solidFill>
                <a:effectLst/>
                <a:uLnTx/>
                <a:uFillTx/>
                <a:latin typeface="Calibri"/>
                <a:ea typeface="+mn-ea"/>
                <a:cs typeface="Calibri"/>
              </a:rPr>
              <a:t>e</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Plan </a:t>
            </a:r>
            <a:r>
              <a:rPr kumimoji="0" sz="2400" b="0" i="0" u="none" strike="noStrike" kern="1200" cap="none" spc="-52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cancer</a:t>
            </a:r>
            <a:r>
              <a:rPr kumimoji="0" sz="2400" b="0" i="0" u="none" strike="noStrike" kern="1200" cap="none" spc="-20"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1</a:t>
            </a:r>
            <a:r>
              <a:rPr kumimoji="0" sz="2400" b="0" i="0" u="none" strike="noStrike" kern="1200" cap="none" spc="-10" normalizeH="0" baseline="0" noProof="0" dirty="0">
                <a:ln>
                  <a:noFill/>
                </a:ln>
                <a:solidFill>
                  <a:prstClr val="black"/>
                </a:solidFill>
                <a:effectLst/>
                <a:uLnTx/>
                <a:uFillTx/>
                <a:latin typeface="Calibri"/>
                <a:ea typeface="+mn-ea"/>
                <a:cs typeface="Calibri"/>
              </a:rPr>
              <a:t> (mesure </a:t>
            </a:r>
            <a:r>
              <a:rPr kumimoji="0" sz="2400" b="0" i="0" u="none" strike="noStrike" kern="1200" cap="none" spc="-5" normalizeH="0" baseline="0" noProof="0" dirty="0">
                <a:ln>
                  <a:noFill/>
                </a:ln>
                <a:solidFill>
                  <a:prstClr val="black"/>
                </a:solidFill>
                <a:effectLst/>
                <a:uLnTx/>
                <a:uFillTx/>
                <a:latin typeface="Calibri"/>
                <a:ea typeface="+mn-ea"/>
                <a:cs typeface="Calibri"/>
              </a:rPr>
              <a:t>40)</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830"/>
              </a:spcBef>
              <a:spcAft>
                <a:spcPts val="0"/>
              </a:spcAft>
              <a:buClrTx/>
              <a:buSzTx/>
              <a:buFontTx/>
              <a:buAutoNum type="arabicPeriod"/>
              <a:tabLst>
                <a:tab pos="621665" algn="l"/>
                <a:tab pos="622300" algn="l"/>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Il</a:t>
            </a:r>
            <a:r>
              <a:rPr kumimoji="0" sz="2400" b="0" i="0" u="none" strike="noStrike" kern="1200" cap="none" spc="-15" normalizeH="0" baseline="0" noProof="0" dirty="0">
                <a:ln>
                  <a:noFill/>
                </a:ln>
                <a:solidFill>
                  <a:prstClr val="black"/>
                </a:solidFill>
                <a:effectLst/>
                <a:uLnTx/>
                <a:uFillTx/>
                <a:latin typeface="Calibri"/>
                <a:ea typeface="+mn-ea"/>
                <a:cs typeface="Calibri"/>
              </a:rPr>
              <a:t> existe</a:t>
            </a:r>
            <a:r>
              <a:rPr kumimoji="0" sz="2400" b="0" i="0" u="none" strike="noStrike" kern="1200" cap="none" spc="-30" normalizeH="0" baseline="0" noProof="0" dirty="0">
                <a:ln>
                  <a:noFill/>
                </a:ln>
                <a:solidFill>
                  <a:prstClr val="black"/>
                </a:solidFill>
                <a:effectLst/>
                <a:uLnTx/>
                <a:uFillTx/>
                <a:latin typeface="Calibri"/>
                <a:ea typeface="+mn-ea"/>
                <a:cs typeface="Calibri"/>
              </a:rPr>
              <a:t> </a:t>
            </a:r>
            <a:r>
              <a:rPr kumimoji="0" sz="2400" b="0" i="0" u="none" strike="noStrike" kern="1200" cap="none" spc="-15" normalizeH="0" baseline="0" noProof="0" dirty="0">
                <a:ln>
                  <a:noFill/>
                </a:ln>
                <a:solidFill>
                  <a:prstClr val="black"/>
                </a:solidFill>
                <a:effectLst/>
                <a:uLnTx/>
                <a:uFillTx/>
                <a:latin typeface="Calibri"/>
                <a:ea typeface="+mn-ea"/>
                <a:cs typeface="Calibri"/>
              </a:rPr>
              <a:t>différents</a:t>
            </a:r>
            <a:r>
              <a:rPr kumimoji="0" sz="2400" b="0" i="0" u="none" strike="noStrike" kern="1200" cap="none" spc="0"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temps</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à</a:t>
            </a:r>
            <a:r>
              <a:rPr kumimoji="0" sz="2400" b="0" i="0" u="none" strike="noStrike" kern="1200" cap="none" spc="-10"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la</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10" normalizeH="0" baseline="0" noProof="0" dirty="0">
                <a:ln>
                  <a:noFill/>
                </a:ln>
                <a:solidFill>
                  <a:prstClr val="black"/>
                </a:solidFill>
                <a:effectLst/>
                <a:uLnTx/>
                <a:uFillTx/>
                <a:latin typeface="Calibri"/>
                <a:ea typeface="+mn-ea"/>
                <a:cs typeface="Calibri"/>
              </a:rPr>
              <a:t>consultation</a:t>
            </a:r>
            <a:r>
              <a:rPr kumimoji="0" sz="2400" b="0" i="0" u="none" strike="noStrike" kern="1200" cap="none" spc="-25" normalizeH="0" baseline="0" noProof="0" dirty="0">
                <a:ln>
                  <a:noFill/>
                </a:ln>
                <a:solidFill>
                  <a:prstClr val="black"/>
                </a:solidFill>
                <a:effectLst/>
                <a:uLnTx/>
                <a:uFillTx/>
                <a:latin typeface="Calibri"/>
                <a:ea typeface="+mn-ea"/>
                <a:cs typeface="Calibri"/>
              </a:rPr>
              <a:t> d’annonce</a:t>
            </a:r>
            <a:endParaRPr kumimoji="0" sz="2400" b="0" i="0" u="none" strike="noStrike" kern="1200" cap="none" spc="0" normalizeH="0" baseline="0" noProof="0" dirty="0">
              <a:ln>
                <a:noFill/>
              </a:ln>
              <a:solidFill>
                <a:prstClr val="black"/>
              </a:solidFill>
              <a:effectLst/>
              <a:uLnTx/>
              <a:uFillTx/>
              <a:latin typeface="Calibri"/>
              <a:ea typeface="+mn-ea"/>
              <a:cs typeface="Calibri"/>
            </a:endParaRPr>
          </a:p>
          <a:p>
            <a:pPr marL="622300" marR="0" lvl="0" indent="-609600" algn="l" defTabSz="914400" rtl="0" eaLnBrk="1" fontAlgn="auto" latinLnBrk="0" hangingPunct="1">
              <a:lnSpc>
                <a:spcPct val="100000"/>
              </a:lnSpc>
              <a:spcBef>
                <a:spcPts val="865"/>
              </a:spcBef>
              <a:spcAft>
                <a:spcPts val="0"/>
              </a:spcAft>
              <a:buClrTx/>
              <a:buSzTx/>
              <a:buFontTx/>
              <a:buAutoNum type="arabicPeriod"/>
              <a:tabLst>
                <a:tab pos="621665" algn="l"/>
                <a:tab pos="622300" algn="l"/>
              </a:tabLst>
              <a:defRPr/>
            </a:pPr>
            <a:r>
              <a:rPr kumimoji="0" sz="2400" b="0" i="0" u="none" strike="noStrike" kern="1200" cap="none" spc="-5" normalizeH="0" baseline="0" noProof="0" dirty="0">
                <a:ln>
                  <a:noFill/>
                </a:ln>
                <a:solidFill>
                  <a:prstClr val="black"/>
                </a:solidFill>
                <a:effectLst/>
                <a:uLnTx/>
                <a:uFillTx/>
                <a:latin typeface="Calibri"/>
                <a:ea typeface="+mn-ea"/>
                <a:cs typeface="Calibri"/>
              </a:rPr>
              <a:t>Notion</a:t>
            </a:r>
            <a:r>
              <a:rPr kumimoji="0" sz="2400" b="0" i="0" u="none" strike="noStrike" kern="1200" cap="none" spc="-15" normalizeH="0" baseline="0" noProof="0" dirty="0">
                <a:ln>
                  <a:noFill/>
                </a:ln>
                <a:solidFill>
                  <a:prstClr val="black"/>
                </a:solidFill>
                <a:effectLst/>
                <a:uLnTx/>
                <a:uFillTx/>
                <a:latin typeface="Calibri"/>
                <a:ea typeface="+mn-ea"/>
                <a:cs typeface="Calibri"/>
              </a:rPr>
              <a:t> </a:t>
            </a:r>
            <a:r>
              <a:rPr kumimoji="0" sz="2400" b="0" i="0" u="none" strike="noStrike" kern="1200" cap="none" spc="-5" normalizeH="0" baseline="0" noProof="0" dirty="0">
                <a:ln>
                  <a:noFill/>
                </a:ln>
                <a:solidFill>
                  <a:prstClr val="black"/>
                </a:solidFill>
                <a:effectLst/>
                <a:uLnTx/>
                <a:uFillTx/>
                <a:latin typeface="Calibri"/>
                <a:ea typeface="+mn-ea"/>
                <a:cs typeface="Calibri"/>
              </a:rPr>
              <a:t>de Plan</a:t>
            </a:r>
            <a:r>
              <a:rPr kumimoji="0" sz="2400" b="0" i="0" u="none" strike="noStrike" kern="1200" cap="none" spc="-10" normalizeH="0" baseline="0" noProof="0" dirty="0">
                <a:ln>
                  <a:noFill/>
                </a:ln>
                <a:solidFill>
                  <a:prstClr val="black"/>
                </a:solidFill>
                <a:effectLst/>
                <a:uLnTx/>
                <a:uFillTx/>
                <a:latin typeface="Calibri"/>
                <a:ea typeface="+mn-ea"/>
                <a:cs typeface="Calibri"/>
              </a:rPr>
              <a:t> Personnalisé</a:t>
            </a:r>
            <a:r>
              <a:rPr kumimoji="0" sz="2400" b="0" i="0" u="none" strike="noStrike" kern="1200" cap="none" spc="-5" normalizeH="0" baseline="0" noProof="0" dirty="0">
                <a:ln>
                  <a:noFill/>
                </a:ln>
                <a:solidFill>
                  <a:prstClr val="black"/>
                </a:solidFill>
                <a:effectLst/>
                <a:uLnTx/>
                <a:uFillTx/>
                <a:latin typeface="Calibri"/>
                <a:ea typeface="+mn-ea"/>
                <a:cs typeface="Calibri"/>
              </a:rPr>
              <a:t> de Soins</a:t>
            </a:r>
            <a:r>
              <a:rPr kumimoji="0" sz="2400" b="0" i="0" u="none" strike="noStrike" kern="1200" cap="none" spc="-25" normalizeH="0" baseline="0" noProof="0" dirty="0">
                <a:ln>
                  <a:noFill/>
                </a:ln>
                <a:solidFill>
                  <a:prstClr val="black"/>
                </a:solidFill>
                <a:effectLst/>
                <a:uLnTx/>
                <a:uFillTx/>
                <a:latin typeface="Calibri"/>
                <a:ea typeface="+mn-ea"/>
                <a:cs typeface="Calibri"/>
              </a:rPr>
              <a:t> </a:t>
            </a:r>
            <a:r>
              <a:rPr kumimoji="0" sz="2400" b="0" i="0" u="none" strike="noStrike" kern="1200" cap="none" spc="0" normalizeH="0" baseline="0" noProof="0" dirty="0">
                <a:ln>
                  <a:noFill/>
                </a:ln>
                <a:solidFill>
                  <a:prstClr val="black"/>
                </a:solidFill>
                <a:effectLst/>
                <a:uLnTx/>
                <a:uFillTx/>
                <a:latin typeface="Calibri"/>
                <a:ea typeface="+mn-ea"/>
                <a:cs typeface="Calibri"/>
              </a:rPr>
              <a:t>(</a:t>
            </a:r>
            <a:r>
              <a:rPr kumimoji="0" sz="2000" b="1" i="0" u="none" strike="noStrike" kern="1200" cap="none" spc="0" normalizeH="0" baseline="0" noProof="0" dirty="0">
                <a:ln>
                  <a:noFill/>
                </a:ln>
                <a:solidFill>
                  <a:prstClr val="black"/>
                </a:solidFill>
                <a:effectLst/>
                <a:uLnTx/>
                <a:uFillTx/>
                <a:latin typeface="Calibri"/>
                <a:ea typeface="+mn-ea"/>
                <a:cs typeface="Calibri"/>
              </a:rPr>
              <a:t>PPS</a:t>
            </a:r>
            <a:r>
              <a:rPr kumimoji="0" sz="2400" b="0" i="0" u="none" strike="noStrike" kern="1200" cap="none" spc="0" normalizeH="0" baseline="0" noProof="0" dirty="0">
                <a:ln>
                  <a:noFill/>
                </a:ln>
                <a:solidFill>
                  <a:prstClr val="black"/>
                </a:solidFill>
                <a:effectLst/>
                <a:uLnTx/>
                <a:uFillTx/>
                <a:latin typeface="Calibri"/>
                <a:ea typeface="+mn-ea"/>
                <a:cs typeface="Calibri"/>
              </a:rPr>
              <a:t>)</a:t>
            </a:r>
          </a:p>
        </p:txBody>
      </p:sp>
      <p:pic>
        <p:nvPicPr>
          <p:cNvPr id="5" name="object 5"/>
          <p:cNvPicPr/>
          <p:nvPr/>
        </p:nvPicPr>
        <p:blipFill>
          <a:blip r:embed="rId3" cstate="print"/>
          <a:stretch>
            <a:fillRect/>
          </a:stretch>
        </p:blipFill>
        <p:spPr>
          <a:xfrm>
            <a:off x="8243316" y="152400"/>
            <a:ext cx="565403" cy="569975"/>
          </a:xfrm>
          <a:prstGeom prst="rect">
            <a:avLst/>
          </a:prstGeom>
        </p:spPr>
      </p:pic>
    </p:spTree>
    <p:extLst>
      <p:ext uri="{BB962C8B-B14F-4D97-AF65-F5344CB8AC3E}">
        <p14:creationId xmlns:p14="http://schemas.microsoft.com/office/powerpoint/2010/main" val="79888638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Ressources</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1156866"/>
            <a:ext cx="8263663" cy="5170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a:spcBef>
                <a:spcPct val="50000"/>
              </a:spcBef>
              <a:buFontTx/>
              <a:buChar char="•"/>
              <a:defRPr/>
            </a:pPr>
            <a:r>
              <a:rPr lang="fr-FR" sz="2000" dirty="0" err="1">
                <a:solidFill>
                  <a:prstClr val="black"/>
                </a:solidFill>
                <a:latin typeface="Calibri" pitchFamily="34" charset="0"/>
                <a:cs typeface="Arial" charset="0"/>
              </a:rPr>
              <a:t>INCa</a:t>
            </a:r>
            <a:r>
              <a:rPr lang="fr-FR" sz="2000" dirty="0">
                <a:solidFill>
                  <a:prstClr val="black"/>
                </a:solidFill>
                <a:latin typeface="Calibri" pitchFamily="34" charset="0"/>
                <a:cs typeface="Arial" charset="0"/>
              </a:rPr>
              <a:t> &amp; HAS</a:t>
            </a:r>
          </a:p>
          <a:p>
            <a:pPr>
              <a:spcBef>
                <a:spcPct val="50000"/>
              </a:spcBef>
              <a:buFontTx/>
              <a:buChar char="•"/>
              <a:defRPr/>
            </a:pPr>
            <a:r>
              <a:rPr lang="fr-FR" sz="2000" dirty="0">
                <a:solidFill>
                  <a:prstClr val="black"/>
                </a:solidFill>
                <a:latin typeface="Calibri" pitchFamily="34" charset="0"/>
                <a:cs typeface="Arial" charset="0"/>
                <a:hlinkClick r:id="rId2"/>
              </a:rPr>
              <a:t>https://www.e-cancer.fr/Professionnels-de-sante/Parcours-de-soins-des-patients/Dispositif-d-annonce</a:t>
            </a:r>
            <a:endParaRPr lang="fr-FR" sz="2000" dirty="0">
              <a:solidFill>
                <a:prstClr val="black"/>
              </a:solidFill>
              <a:latin typeface="Calibri" pitchFamily="34" charset="0"/>
              <a:cs typeface="Arial" charset="0"/>
            </a:endParaRPr>
          </a:p>
          <a:p>
            <a:pPr>
              <a:spcBef>
                <a:spcPct val="50000"/>
              </a:spcBef>
              <a:buFontTx/>
              <a:buChar char="•"/>
              <a:defRPr/>
            </a:pPr>
            <a:r>
              <a:rPr lang="fr-FR" sz="2000" dirty="0">
                <a:solidFill>
                  <a:prstClr val="black"/>
                </a:solidFill>
                <a:latin typeface="Calibri" pitchFamily="34" charset="0"/>
                <a:cs typeface="Arial" charset="0"/>
                <a:hlinkClick r:id="rId3"/>
              </a:rPr>
              <a:t>https://www.e-cancer.fr/Expertises-et-publications/Catalogue-des-publications/Le-nouveau-programme-personnalise-de-soins-Principes-generaux-d-utilisation-et-elements-fondamentaux</a:t>
            </a:r>
            <a:endParaRPr lang="fr-FR" sz="2000" dirty="0">
              <a:solidFill>
                <a:prstClr val="black"/>
              </a:solidFill>
              <a:latin typeface="Calibri" pitchFamily="34" charset="0"/>
              <a:cs typeface="Arial" charset="0"/>
            </a:endParaRPr>
          </a:p>
          <a:p>
            <a:pPr>
              <a:spcBef>
                <a:spcPct val="50000"/>
              </a:spcBef>
              <a:buFontTx/>
              <a:buChar char="•"/>
              <a:defRPr/>
            </a:pPr>
            <a:r>
              <a:rPr lang="fr-FR" sz="2000" dirty="0">
                <a:solidFill>
                  <a:prstClr val="black"/>
                </a:solidFill>
                <a:latin typeface="Calibri" pitchFamily="34" charset="0"/>
                <a:cs typeface="Arial" charset="0"/>
              </a:rPr>
              <a:t>Référentiel officiel du Collège National des Enseignants en Cancérologie (Editions MED-LINE) </a:t>
            </a:r>
          </a:p>
          <a:p>
            <a:pPr>
              <a:spcBef>
                <a:spcPct val="50000"/>
              </a:spcBef>
              <a:buFontTx/>
              <a:buChar char="•"/>
              <a:defRPr/>
            </a:pPr>
            <a:r>
              <a:rPr lang="fr-FR" sz="2000" dirty="0">
                <a:solidFill>
                  <a:prstClr val="black"/>
                </a:solidFill>
                <a:latin typeface="Calibri" pitchFamily="34" charset="0"/>
                <a:cs typeface="Arial" charset="0"/>
                <a:hlinkClick r:id="rId4"/>
              </a:rPr>
              <a:t>http://montpellier-cancer.com/media/VideoTheatreEtMedecine_VersionLongue.mp4</a:t>
            </a:r>
            <a:endParaRPr lang="fr-FR" sz="2000" dirty="0">
              <a:solidFill>
                <a:prstClr val="black"/>
              </a:solidFill>
              <a:latin typeface="Calibri" pitchFamily="34" charset="0"/>
              <a:cs typeface="Arial" charset="0"/>
            </a:endParaRPr>
          </a:p>
          <a:p>
            <a:pPr>
              <a:spcBef>
                <a:spcPct val="50000"/>
              </a:spcBef>
              <a:buFontTx/>
              <a:buChar char="•"/>
              <a:defRPr/>
            </a:pPr>
            <a:r>
              <a:rPr lang="fr-FR" sz="2000" dirty="0">
                <a:solidFill>
                  <a:prstClr val="black"/>
                </a:solidFill>
                <a:latin typeface="Calibri" pitchFamily="34" charset="0"/>
                <a:cs typeface="Arial" charset="0"/>
                <a:hlinkClick r:id="rId5"/>
              </a:rPr>
              <a:t>http://montpellier-cancer.com/video-theatre-et-medecine/</a:t>
            </a:r>
            <a:endParaRPr lang="fr-FR" sz="2000" dirty="0">
              <a:solidFill>
                <a:prstClr val="black"/>
              </a:solidFill>
              <a:latin typeface="Calibri" pitchFamily="34" charset="0"/>
              <a:cs typeface="Arial" charset="0"/>
            </a:endParaRPr>
          </a:p>
          <a:p>
            <a:pPr marL="0" indent="0">
              <a:spcBef>
                <a:spcPct val="50000"/>
              </a:spcBef>
              <a:defRPr/>
            </a:pPr>
            <a:endParaRPr lang="fr-FR" sz="2000" dirty="0">
              <a:solidFill>
                <a:prstClr val="black"/>
              </a:solidFill>
              <a:latin typeface="Calibri" pitchFamily="34" charset="0"/>
              <a:cs typeface="Arial" charset="0"/>
            </a:endParaRPr>
          </a:p>
          <a:p>
            <a:pPr>
              <a:spcBef>
                <a:spcPct val="50000"/>
              </a:spcBef>
              <a:buFontTx/>
              <a:buChar char="•"/>
              <a:defRPr/>
            </a:pPr>
            <a:endParaRPr lang="fr-FR" sz="2000" dirty="0">
              <a:solidFill>
                <a:prstClr val="black"/>
              </a:solidFill>
              <a:latin typeface="Calibri" pitchFamily="34" charset="0"/>
              <a:cs typeface="Arial" charset="0"/>
            </a:endParaRPr>
          </a:p>
        </p:txBody>
      </p:sp>
    </p:spTree>
    <p:extLst>
      <p:ext uri="{BB962C8B-B14F-4D97-AF65-F5344CB8AC3E}">
        <p14:creationId xmlns:p14="http://schemas.microsoft.com/office/powerpoint/2010/main" val="105225668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idx="4294967295"/>
          </p:nvPr>
        </p:nvSpPr>
        <p:spPr>
          <a:xfrm>
            <a:off x="196815" y="813450"/>
            <a:ext cx="8539163" cy="273050"/>
          </a:xfrm>
        </p:spPr>
        <p:txBody>
          <a:bodyPr>
            <a:normAutofit fontScale="90000"/>
          </a:bodyPr>
          <a:lstStyle/>
          <a:p>
            <a:pPr algn="ctr"/>
            <a:r>
              <a:rPr lang="fr-FR" b="1" dirty="0">
                <a:solidFill>
                  <a:schemeClr val="accent6"/>
                </a:solidFill>
              </a:rPr>
              <a:t>La décision thérapeutique pluridisciplinaire</a:t>
            </a:r>
          </a:p>
        </p:txBody>
      </p:sp>
      <p:sp>
        <p:nvSpPr>
          <p:cNvPr id="6" name="ZoneTexte 5"/>
          <p:cNvSpPr txBox="1"/>
          <p:nvPr/>
        </p:nvSpPr>
        <p:spPr>
          <a:xfrm>
            <a:off x="1478766" y="1576374"/>
            <a:ext cx="6154805" cy="461665"/>
          </a:xfrm>
          <a:prstGeom prst="rect">
            <a:avLst/>
          </a:prstGeom>
          <a:noFill/>
        </p:spPr>
        <p:txBody>
          <a:bodyPr wrap="square" rtlCol="0">
            <a:spAutoFit/>
          </a:bodyPr>
          <a:lstStyle/>
          <a:p>
            <a:pPr algn="ctr"/>
            <a:r>
              <a:rPr lang="fr-FR" sz="2400" dirty="0"/>
              <a:t>Exemples pratiques</a:t>
            </a:r>
          </a:p>
        </p:txBody>
      </p:sp>
      <p:sp>
        <p:nvSpPr>
          <p:cNvPr id="17" name="Forme libre 16"/>
          <p:cNvSpPr/>
          <p:nvPr/>
        </p:nvSpPr>
        <p:spPr>
          <a:xfrm>
            <a:off x="2519773" y="2695332"/>
            <a:ext cx="3870200" cy="193608"/>
          </a:xfrm>
          <a:custGeom>
            <a:avLst/>
            <a:gdLst>
              <a:gd name="connsiteX0" fmla="*/ 0 w 5154917"/>
              <a:gd name="connsiteY0" fmla="*/ 67632 h 164367"/>
              <a:gd name="connsiteX1" fmla="*/ 1000125 w 5154917"/>
              <a:gd name="connsiteY1" fmla="*/ 162882 h 164367"/>
              <a:gd name="connsiteX2" fmla="*/ 2800350 w 5154917"/>
              <a:gd name="connsiteY2" fmla="*/ 957 h 164367"/>
              <a:gd name="connsiteX3" fmla="*/ 4800600 w 5154917"/>
              <a:gd name="connsiteY3" fmla="*/ 96207 h 164367"/>
              <a:gd name="connsiteX4" fmla="*/ 5143500 w 5154917"/>
              <a:gd name="connsiteY4" fmla="*/ 105732 h 164367"/>
              <a:gd name="connsiteX0" fmla="*/ 0 w 4983467"/>
              <a:gd name="connsiteY0" fmla="*/ 10482 h 162900"/>
              <a:gd name="connsiteX1" fmla="*/ 828675 w 4983467"/>
              <a:gd name="connsiteY1" fmla="*/ 162882 h 162900"/>
              <a:gd name="connsiteX2" fmla="*/ 2628900 w 4983467"/>
              <a:gd name="connsiteY2" fmla="*/ 957 h 162900"/>
              <a:gd name="connsiteX3" fmla="*/ 4629150 w 4983467"/>
              <a:gd name="connsiteY3" fmla="*/ 96207 h 162900"/>
              <a:gd name="connsiteX4" fmla="*/ 4972050 w 4983467"/>
              <a:gd name="connsiteY4" fmla="*/ 105732 h 162900"/>
              <a:gd name="connsiteX0" fmla="*/ 0 w 4983467"/>
              <a:gd name="connsiteY0" fmla="*/ 10482 h 162923"/>
              <a:gd name="connsiteX1" fmla="*/ 828675 w 4983467"/>
              <a:gd name="connsiteY1" fmla="*/ 162882 h 162923"/>
              <a:gd name="connsiteX2" fmla="*/ 2628900 w 4983467"/>
              <a:gd name="connsiteY2" fmla="*/ 957 h 162923"/>
              <a:gd name="connsiteX3" fmla="*/ 4629150 w 4983467"/>
              <a:gd name="connsiteY3" fmla="*/ 96207 h 162923"/>
              <a:gd name="connsiteX4" fmla="*/ 4972050 w 4983467"/>
              <a:gd name="connsiteY4" fmla="*/ 105732 h 162923"/>
              <a:gd name="connsiteX0" fmla="*/ 0 w 4972050"/>
              <a:gd name="connsiteY0" fmla="*/ 0 h 152459"/>
              <a:gd name="connsiteX1" fmla="*/ 828675 w 4972050"/>
              <a:gd name="connsiteY1" fmla="*/ 152400 h 152459"/>
              <a:gd name="connsiteX2" fmla="*/ 2876550 w 4972050"/>
              <a:gd name="connsiteY2" fmla="*/ 19050 h 152459"/>
              <a:gd name="connsiteX3" fmla="*/ 4629150 w 4972050"/>
              <a:gd name="connsiteY3" fmla="*/ 85725 h 152459"/>
              <a:gd name="connsiteX4" fmla="*/ 4972050 w 4972050"/>
              <a:gd name="connsiteY4" fmla="*/ 95250 h 152459"/>
              <a:gd name="connsiteX0" fmla="*/ 0 w 5314950"/>
              <a:gd name="connsiteY0" fmla="*/ 0 h 617991"/>
              <a:gd name="connsiteX1" fmla="*/ 1171575 w 5314950"/>
              <a:gd name="connsiteY1" fmla="*/ 600075 h 617991"/>
              <a:gd name="connsiteX2" fmla="*/ 3219450 w 5314950"/>
              <a:gd name="connsiteY2" fmla="*/ 466725 h 617991"/>
              <a:gd name="connsiteX3" fmla="*/ 4972050 w 5314950"/>
              <a:gd name="connsiteY3" fmla="*/ 533400 h 617991"/>
              <a:gd name="connsiteX4" fmla="*/ 5314950 w 5314950"/>
              <a:gd name="connsiteY4" fmla="*/ 542925 h 617991"/>
              <a:gd name="connsiteX0" fmla="*/ 0 w 5314950"/>
              <a:gd name="connsiteY0" fmla="*/ 0 h 617991"/>
              <a:gd name="connsiteX1" fmla="*/ 1171575 w 5314950"/>
              <a:gd name="connsiteY1" fmla="*/ 600075 h 617991"/>
              <a:gd name="connsiteX2" fmla="*/ 3219450 w 5314950"/>
              <a:gd name="connsiteY2" fmla="*/ 466725 h 617991"/>
              <a:gd name="connsiteX3" fmla="*/ 4972050 w 5314950"/>
              <a:gd name="connsiteY3" fmla="*/ 533400 h 617991"/>
              <a:gd name="connsiteX4" fmla="*/ 5314950 w 5314950"/>
              <a:gd name="connsiteY4" fmla="*/ 542925 h 617991"/>
              <a:gd name="connsiteX0" fmla="*/ 0 w 5495925"/>
              <a:gd name="connsiteY0" fmla="*/ 0 h 668367"/>
              <a:gd name="connsiteX1" fmla="*/ 1352550 w 5495925"/>
              <a:gd name="connsiteY1" fmla="*/ 647700 h 668367"/>
              <a:gd name="connsiteX2" fmla="*/ 3400425 w 5495925"/>
              <a:gd name="connsiteY2" fmla="*/ 514350 h 668367"/>
              <a:gd name="connsiteX3" fmla="*/ 5153025 w 5495925"/>
              <a:gd name="connsiteY3" fmla="*/ 581025 h 668367"/>
              <a:gd name="connsiteX4" fmla="*/ 5495925 w 5495925"/>
              <a:gd name="connsiteY4" fmla="*/ 590550 h 668367"/>
              <a:gd name="connsiteX0" fmla="*/ 0 w 5495925"/>
              <a:gd name="connsiteY0" fmla="*/ 0 h 668367"/>
              <a:gd name="connsiteX1" fmla="*/ 1352550 w 5495925"/>
              <a:gd name="connsiteY1" fmla="*/ 647700 h 668367"/>
              <a:gd name="connsiteX2" fmla="*/ 3400425 w 5495925"/>
              <a:gd name="connsiteY2" fmla="*/ 514350 h 668367"/>
              <a:gd name="connsiteX3" fmla="*/ 5153025 w 5495925"/>
              <a:gd name="connsiteY3" fmla="*/ 581025 h 668367"/>
              <a:gd name="connsiteX4" fmla="*/ 5495925 w 5495925"/>
              <a:gd name="connsiteY4" fmla="*/ 590550 h 668367"/>
              <a:gd name="connsiteX0" fmla="*/ 0 w 5800725"/>
              <a:gd name="connsiteY0" fmla="*/ 0 h 638131"/>
              <a:gd name="connsiteX1" fmla="*/ 1657350 w 5800725"/>
              <a:gd name="connsiteY1" fmla="*/ 619125 h 638131"/>
              <a:gd name="connsiteX2" fmla="*/ 3705225 w 5800725"/>
              <a:gd name="connsiteY2" fmla="*/ 485775 h 638131"/>
              <a:gd name="connsiteX3" fmla="*/ 5457825 w 5800725"/>
              <a:gd name="connsiteY3" fmla="*/ 552450 h 638131"/>
              <a:gd name="connsiteX4" fmla="*/ 5800725 w 5800725"/>
              <a:gd name="connsiteY4" fmla="*/ 561975 h 638131"/>
              <a:gd name="connsiteX0" fmla="*/ 0 w 5800725"/>
              <a:gd name="connsiteY0" fmla="*/ 0 h 638131"/>
              <a:gd name="connsiteX1" fmla="*/ 1657350 w 5800725"/>
              <a:gd name="connsiteY1" fmla="*/ 619125 h 638131"/>
              <a:gd name="connsiteX2" fmla="*/ 3705225 w 5800725"/>
              <a:gd name="connsiteY2" fmla="*/ 485775 h 638131"/>
              <a:gd name="connsiteX3" fmla="*/ 5457825 w 5800725"/>
              <a:gd name="connsiteY3" fmla="*/ 552450 h 638131"/>
              <a:gd name="connsiteX4" fmla="*/ 5800725 w 5800725"/>
              <a:gd name="connsiteY4" fmla="*/ 561975 h 638131"/>
              <a:gd name="connsiteX0" fmla="*/ 185340 w 5986065"/>
              <a:gd name="connsiteY0" fmla="*/ 0 h 623529"/>
              <a:gd name="connsiteX1" fmla="*/ 103461 w 5986065"/>
              <a:gd name="connsiteY1" fmla="*/ 292655 h 623529"/>
              <a:gd name="connsiteX2" fmla="*/ 1842690 w 5986065"/>
              <a:gd name="connsiteY2" fmla="*/ 619125 h 623529"/>
              <a:gd name="connsiteX3" fmla="*/ 3890565 w 5986065"/>
              <a:gd name="connsiteY3" fmla="*/ 485775 h 623529"/>
              <a:gd name="connsiteX4" fmla="*/ 5643165 w 5986065"/>
              <a:gd name="connsiteY4" fmla="*/ 552450 h 623529"/>
              <a:gd name="connsiteX5" fmla="*/ 5986065 w 5986065"/>
              <a:gd name="connsiteY5" fmla="*/ 561975 h 623529"/>
              <a:gd name="connsiteX0" fmla="*/ 0 w 6372225"/>
              <a:gd name="connsiteY0" fmla="*/ 197013 h 353817"/>
              <a:gd name="connsiteX1" fmla="*/ 489621 w 6372225"/>
              <a:gd name="connsiteY1" fmla="*/ 22943 h 353817"/>
              <a:gd name="connsiteX2" fmla="*/ 2228850 w 6372225"/>
              <a:gd name="connsiteY2" fmla="*/ 349413 h 353817"/>
              <a:gd name="connsiteX3" fmla="*/ 4276725 w 6372225"/>
              <a:gd name="connsiteY3" fmla="*/ 216063 h 353817"/>
              <a:gd name="connsiteX4" fmla="*/ 6029325 w 6372225"/>
              <a:gd name="connsiteY4" fmla="*/ 282738 h 353817"/>
              <a:gd name="connsiteX5" fmla="*/ 6372225 w 6372225"/>
              <a:gd name="connsiteY5" fmla="*/ 292263 h 353817"/>
              <a:gd name="connsiteX0" fmla="*/ 0 w 6372225"/>
              <a:gd name="connsiteY0" fmla="*/ 110358 h 264091"/>
              <a:gd name="connsiteX1" fmla="*/ 1051596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6372225"/>
              <a:gd name="connsiteY0" fmla="*/ 110358 h 264091"/>
              <a:gd name="connsiteX1" fmla="*/ 1051596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6372225"/>
              <a:gd name="connsiteY0" fmla="*/ 110358 h 264091"/>
              <a:gd name="connsiteX1" fmla="*/ 1061121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5743575"/>
              <a:gd name="connsiteY0" fmla="*/ 54828 h 275236"/>
              <a:gd name="connsiteX1" fmla="*/ 432471 w 5743575"/>
              <a:gd name="connsiteY1" fmla="*/ 42683 h 275236"/>
              <a:gd name="connsiteX2" fmla="*/ 1600200 w 5743575"/>
              <a:gd name="connsiteY2" fmla="*/ 273903 h 275236"/>
              <a:gd name="connsiteX3" fmla="*/ 3648075 w 5743575"/>
              <a:gd name="connsiteY3" fmla="*/ 140553 h 275236"/>
              <a:gd name="connsiteX4" fmla="*/ 5400675 w 5743575"/>
              <a:gd name="connsiteY4" fmla="*/ 207228 h 275236"/>
              <a:gd name="connsiteX5" fmla="*/ 5743575 w 5743575"/>
              <a:gd name="connsiteY5" fmla="*/ 216753 h 275236"/>
              <a:gd name="connsiteX0" fmla="*/ 704361 w 5362086"/>
              <a:gd name="connsiteY0" fmla="*/ 0 h 1430083"/>
              <a:gd name="connsiteX1" fmla="*/ 50982 w 5362086"/>
              <a:gd name="connsiteY1" fmla="*/ 1197530 h 1430083"/>
              <a:gd name="connsiteX2" fmla="*/ 1218711 w 5362086"/>
              <a:gd name="connsiteY2" fmla="*/ 1428750 h 1430083"/>
              <a:gd name="connsiteX3" fmla="*/ 3266586 w 5362086"/>
              <a:gd name="connsiteY3" fmla="*/ 1295400 h 1430083"/>
              <a:gd name="connsiteX4" fmla="*/ 5019186 w 5362086"/>
              <a:gd name="connsiteY4" fmla="*/ 1362075 h 1430083"/>
              <a:gd name="connsiteX5" fmla="*/ 5362086 w 5362086"/>
              <a:gd name="connsiteY5" fmla="*/ 1371600 h 1430083"/>
              <a:gd name="connsiteX0" fmla="*/ 877921 w 5535646"/>
              <a:gd name="connsiteY0" fmla="*/ 0 h 1430083"/>
              <a:gd name="connsiteX1" fmla="*/ 224542 w 5535646"/>
              <a:gd name="connsiteY1" fmla="*/ 1197530 h 1430083"/>
              <a:gd name="connsiteX2" fmla="*/ 1392271 w 5535646"/>
              <a:gd name="connsiteY2" fmla="*/ 1428750 h 1430083"/>
              <a:gd name="connsiteX3" fmla="*/ 3440146 w 5535646"/>
              <a:gd name="connsiteY3" fmla="*/ 1295400 h 1430083"/>
              <a:gd name="connsiteX4" fmla="*/ 5192746 w 5535646"/>
              <a:gd name="connsiteY4" fmla="*/ 1362075 h 1430083"/>
              <a:gd name="connsiteX5" fmla="*/ 5535646 w 5535646"/>
              <a:gd name="connsiteY5" fmla="*/ 1371600 h 1430083"/>
              <a:gd name="connsiteX0" fmla="*/ 877921 w 5535646"/>
              <a:gd name="connsiteY0" fmla="*/ 0 h 1477896"/>
              <a:gd name="connsiteX1" fmla="*/ 224542 w 5535646"/>
              <a:gd name="connsiteY1" fmla="*/ 1197530 h 1477896"/>
              <a:gd name="connsiteX2" fmla="*/ 1392271 w 5535646"/>
              <a:gd name="connsiteY2" fmla="*/ 1428750 h 1477896"/>
              <a:gd name="connsiteX3" fmla="*/ 3440146 w 5535646"/>
              <a:gd name="connsiteY3" fmla="*/ 1295400 h 1477896"/>
              <a:gd name="connsiteX4" fmla="*/ 5192746 w 5535646"/>
              <a:gd name="connsiteY4" fmla="*/ 1362075 h 1477896"/>
              <a:gd name="connsiteX5" fmla="*/ 5535646 w 5535646"/>
              <a:gd name="connsiteY5" fmla="*/ 1371600 h 1477896"/>
              <a:gd name="connsiteX0" fmla="*/ 0 w 5311104"/>
              <a:gd name="connsiteY0" fmla="*/ 0 h 280366"/>
              <a:gd name="connsiteX1" fmla="*/ 1167729 w 5311104"/>
              <a:gd name="connsiteY1" fmla="*/ 231220 h 280366"/>
              <a:gd name="connsiteX2" fmla="*/ 3215604 w 5311104"/>
              <a:gd name="connsiteY2" fmla="*/ 97870 h 280366"/>
              <a:gd name="connsiteX3" fmla="*/ 4968204 w 5311104"/>
              <a:gd name="connsiteY3" fmla="*/ 164545 h 280366"/>
              <a:gd name="connsiteX4" fmla="*/ 5311104 w 5311104"/>
              <a:gd name="connsiteY4" fmla="*/ 174070 h 280366"/>
              <a:gd name="connsiteX0" fmla="*/ 0 w 5482554"/>
              <a:gd name="connsiteY0" fmla="*/ 0 h 340771"/>
              <a:gd name="connsiteX1" fmla="*/ 1339179 w 5482554"/>
              <a:gd name="connsiteY1" fmla="*/ 335995 h 340771"/>
              <a:gd name="connsiteX2" fmla="*/ 3387054 w 5482554"/>
              <a:gd name="connsiteY2" fmla="*/ 202645 h 340771"/>
              <a:gd name="connsiteX3" fmla="*/ 5139654 w 5482554"/>
              <a:gd name="connsiteY3" fmla="*/ 269320 h 340771"/>
              <a:gd name="connsiteX4" fmla="*/ 5482554 w 5482554"/>
              <a:gd name="connsiteY4" fmla="*/ 278845 h 340771"/>
              <a:gd name="connsiteX0" fmla="*/ 0 w 5482554"/>
              <a:gd name="connsiteY0" fmla="*/ 0 h 340771"/>
              <a:gd name="connsiteX1" fmla="*/ 1339179 w 5482554"/>
              <a:gd name="connsiteY1" fmla="*/ 335995 h 340771"/>
              <a:gd name="connsiteX2" fmla="*/ 3387054 w 5482554"/>
              <a:gd name="connsiteY2" fmla="*/ 202645 h 340771"/>
              <a:gd name="connsiteX3" fmla="*/ 5139654 w 5482554"/>
              <a:gd name="connsiteY3" fmla="*/ 269320 h 340771"/>
              <a:gd name="connsiteX4" fmla="*/ 5482554 w 5482554"/>
              <a:gd name="connsiteY4" fmla="*/ 278845 h 340771"/>
              <a:gd name="connsiteX0" fmla="*/ 0 w 5501604"/>
              <a:gd name="connsiteY0" fmla="*/ 0 h 157447"/>
              <a:gd name="connsiteX1" fmla="*/ 1358229 w 5501604"/>
              <a:gd name="connsiteY1" fmla="*/ 155020 h 157447"/>
              <a:gd name="connsiteX2" fmla="*/ 3406104 w 5501604"/>
              <a:gd name="connsiteY2" fmla="*/ 21670 h 157447"/>
              <a:gd name="connsiteX3" fmla="*/ 5158704 w 5501604"/>
              <a:gd name="connsiteY3" fmla="*/ 88345 h 157447"/>
              <a:gd name="connsiteX4" fmla="*/ 5501604 w 5501604"/>
              <a:gd name="connsiteY4" fmla="*/ 97870 h 157447"/>
              <a:gd name="connsiteX0" fmla="*/ 0 w 5501604"/>
              <a:gd name="connsiteY0" fmla="*/ 16098 h 171194"/>
              <a:gd name="connsiteX1" fmla="*/ 1358229 w 5501604"/>
              <a:gd name="connsiteY1" fmla="*/ 171118 h 171194"/>
              <a:gd name="connsiteX2" fmla="*/ 3406104 w 5501604"/>
              <a:gd name="connsiteY2" fmla="*/ 37768 h 171194"/>
              <a:gd name="connsiteX3" fmla="*/ 5158704 w 5501604"/>
              <a:gd name="connsiteY3" fmla="*/ 104443 h 171194"/>
              <a:gd name="connsiteX4" fmla="*/ 5501604 w 5501604"/>
              <a:gd name="connsiteY4" fmla="*/ 113968 h 171194"/>
              <a:gd name="connsiteX0" fmla="*/ 0 w 5501604"/>
              <a:gd name="connsiteY0" fmla="*/ 12680 h 243951"/>
              <a:gd name="connsiteX1" fmla="*/ 1853529 w 5501604"/>
              <a:gd name="connsiteY1" fmla="*/ 243900 h 243951"/>
              <a:gd name="connsiteX2" fmla="*/ 3406104 w 5501604"/>
              <a:gd name="connsiteY2" fmla="*/ 34350 h 243951"/>
              <a:gd name="connsiteX3" fmla="*/ 5158704 w 5501604"/>
              <a:gd name="connsiteY3" fmla="*/ 101025 h 243951"/>
              <a:gd name="connsiteX4" fmla="*/ 5501604 w 5501604"/>
              <a:gd name="connsiteY4" fmla="*/ 110550 h 243951"/>
              <a:gd name="connsiteX0" fmla="*/ 0 w 5501604"/>
              <a:gd name="connsiteY0" fmla="*/ 12680 h 243951"/>
              <a:gd name="connsiteX1" fmla="*/ 1853529 w 5501604"/>
              <a:gd name="connsiteY1" fmla="*/ 243900 h 243951"/>
              <a:gd name="connsiteX2" fmla="*/ 3406104 w 5501604"/>
              <a:gd name="connsiteY2" fmla="*/ 34350 h 243951"/>
              <a:gd name="connsiteX3" fmla="*/ 5158704 w 5501604"/>
              <a:gd name="connsiteY3" fmla="*/ 101025 h 243951"/>
              <a:gd name="connsiteX4" fmla="*/ 5501604 w 5501604"/>
              <a:gd name="connsiteY4" fmla="*/ 110550 h 243951"/>
              <a:gd name="connsiteX0" fmla="*/ 0 w 5501604"/>
              <a:gd name="connsiteY0" fmla="*/ 12680 h 243954"/>
              <a:gd name="connsiteX1" fmla="*/ 1853529 w 5501604"/>
              <a:gd name="connsiteY1" fmla="*/ 243900 h 243954"/>
              <a:gd name="connsiteX2" fmla="*/ 3406104 w 5501604"/>
              <a:gd name="connsiteY2" fmla="*/ 34350 h 243954"/>
              <a:gd name="connsiteX3" fmla="*/ 5158704 w 5501604"/>
              <a:gd name="connsiteY3" fmla="*/ 101025 h 243954"/>
              <a:gd name="connsiteX4" fmla="*/ 5501604 w 5501604"/>
              <a:gd name="connsiteY4" fmla="*/ 110550 h 243954"/>
              <a:gd name="connsiteX0" fmla="*/ 0 w 5501604"/>
              <a:gd name="connsiteY0" fmla="*/ 12680 h 243952"/>
              <a:gd name="connsiteX1" fmla="*/ 1853529 w 5501604"/>
              <a:gd name="connsiteY1" fmla="*/ 243900 h 243952"/>
              <a:gd name="connsiteX2" fmla="*/ 3406104 w 5501604"/>
              <a:gd name="connsiteY2" fmla="*/ 34350 h 243952"/>
              <a:gd name="connsiteX3" fmla="*/ 5092029 w 5501604"/>
              <a:gd name="connsiteY3" fmla="*/ 62925 h 243952"/>
              <a:gd name="connsiteX4" fmla="*/ 5501604 w 5501604"/>
              <a:gd name="connsiteY4" fmla="*/ 110550 h 243952"/>
              <a:gd name="connsiteX0" fmla="*/ 0 w 5501604"/>
              <a:gd name="connsiteY0" fmla="*/ 12680 h 243952"/>
              <a:gd name="connsiteX1" fmla="*/ 1853529 w 5501604"/>
              <a:gd name="connsiteY1" fmla="*/ 243900 h 243952"/>
              <a:gd name="connsiteX2" fmla="*/ 3406104 w 5501604"/>
              <a:gd name="connsiteY2" fmla="*/ 34350 h 243952"/>
              <a:gd name="connsiteX3" fmla="*/ 5092029 w 5501604"/>
              <a:gd name="connsiteY3" fmla="*/ 62925 h 243952"/>
              <a:gd name="connsiteX4" fmla="*/ 5501604 w 5501604"/>
              <a:gd name="connsiteY4" fmla="*/ 110550 h 243952"/>
              <a:gd name="connsiteX0" fmla="*/ 0 w 5501604"/>
              <a:gd name="connsiteY0" fmla="*/ 26734 h 258024"/>
              <a:gd name="connsiteX1" fmla="*/ 1853529 w 5501604"/>
              <a:gd name="connsiteY1" fmla="*/ 257954 h 258024"/>
              <a:gd name="connsiteX2" fmla="*/ 3406104 w 5501604"/>
              <a:gd name="connsiteY2" fmla="*/ 48404 h 258024"/>
              <a:gd name="connsiteX3" fmla="*/ 5092029 w 5501604"/>
              <a:gd name="connsiteY3" fmla="*/ 76979 h 258024"/>
              <a:gd name="connsiteX4" fmla="*/ 5501604 w 5501604"/>
              <a:gd name="connsiteY4" fmla="*/ 124604 h 258024"/>
              <a:gd name="connsiteX0" fmla="*/ 0 w 5501604"/>
              <a:gd name="connsiteY0" fmla="*/ 28486 h 259895"/>
              <a:gd name="connsiteX1" fmla="*/ 341337 w 5501604"/>
              <a:gd name="connsiteY1" fmla="*/ 14199 h 259895"/>
              <a:gd name="connsiteX2" fmla="*/ 1853529 w 5501604"/>
              <a:gd name="connsiteY2" fmla="*/ 259706 h 259895"/>
              <a:gd name="connsiteX3" fmla="*/ 3406104 w 5501604"/>
              <a:gd name="connsiteY3" fmla="*/ 50156 h 259895"/>
              <a:gd name="connsiteX4" fmla="*/ 5092029 w 5501604"/>
              <a:gd name="connsiteY4" fmla="*/ 78731 h 259895"/>
              <a:gd name="connsiteX5" fmla="*/ 5501604 w 5501604"/>
              <a:gd name="connsiteY5" fmla="*/ 126356 h 259895"/>
              <a:gd name="connsiteX0" fmla="*/ 0 w 5501604"/>
              <a:gd name="connsiteY0" fmla="*/ 28486 h 259895"/>
              <a:gd name="connsiteX1" fmla="*/ 341337 w 5501604"/>
              <a:gd name="connsiteY1" fmla="*/ 14199 h 259895"/>
              <a:gd name="connsiteX2" fmla="*/ 1853529 w 5501604"/>
              <a:gd name="connsiteY2" fmla="*/ 259706 h 259895"/>
              <a:gd name="connsiteX3" fmla="*/ 3406104 w 5501604"/>
              <a:gd name="connsiteY3" fmla="*/ 50156 h 259895"/>
              <a:gd name="connsiteX4" fmla="*/ 5092029 w 5501604"/>
              <a:gd name="connsiteY4" fmla="*/ 78731 h 259895"/>
              <a:gd name="connsiteX5" fmla="*/ 5501604 w 5501604"/>
              <a:gd name="connsiteY5" fmla="*/ 126356 h 259895"/>
              <a:gd name="connsiteX0" fmla="*/ 0 w 5160267"/>
              <a:gd name="connsiteY0" fmla="*/ 12448 h 258144"/>
              <a:gd name="connsiteX1" fmla="*/ 1512192 w 5160267"/>
              <a:gd name="connsiteY1" fmla="*/ 257955 h 258144"/>
              <a:gd name="connsiteX2" fmla="*/ 3064767 w 5160267"/>
              <a:gd name="connsiteY2" fmla="*/ 48405 h 258144"/>
              <a:gd name="connsiteX3" fmla="*/ 4750692 w 5160267"/>
              <a:gd name="connsiteY3" fmla="*/ 76980 h 258144"/>
              <a:gd name="connsiteX4" fmla="*/ 5160267 w 5160267"/>
              <a:gd name="connsiteY4" fmla="*/ 124605 h 25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0267" h="258144">
                <a:moveTo>
                  <a:pt x="0" y="12448"/>
                </a:moveTo>
                <a:cubicBezTo>
                  <a:pt x="637533" y="46222"/>
                  <a:pt x="1001398" y="251962"/>
                  <a:pt x="1512192" y="257955"/>
                </a:cubicBezTo>
                <a:cubicBezTo>
                  <a:pt x="2022986" y="263948"/>
                  <a:pt x="2448817" y="126193"/>
                  <a:pt x="3064767" y="48405"/>
                </a:cubicBezTo>
                <a:cubicBezTo>
                  <a:pt x="3680717" y="-29383"/>
                  <a:pt x="4074417" y="-8745"/>
                  <a:pt x="4750692" y="76980"/>
                </a:cubicBezTo>
                <a:lnTo>
                  <a:pt x="5160267" y="124605"/>
                </a:lnTo>
              </a:path>
            </a:pathLst>
          </a:custGeom>
          <a:noFill/>
          <a:ln w="2540">
            <a:solidFill>
              <a:srgbClr val="078F9D"/>
            </a:solidFill>
          </a:ln>
          <a:effectLst>
            <a:glow>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solidFill>
                <a:srgbClr val="25A79B"/>
              </a:solidFill>
            </a:endParaRPr>
          </a:p>
        </p:txBody>
      </p:sp>
      <p:sp>
        <p:nvSpPr>
          <p:cNvPr id="7" name="Forme libre 6"/>
          <p:cNvSpPr/>
          <p:nvPr/>
        </p:nvSpPr>
        <p:spPr>
          <a:xfrm rot="-10860000">
            <a:off x="2576422" y="2749372"/>
            <a:ext cx="3959495" cy="99438"/>
          </a:xfrm>
          <a:custGeom>
            <a:avLst/>
            <a:gdLst>
              <a:gd name="connsiteX0" fmla="*/ 0 w 5154917"/>
              <a:gd name="connsiteY0" fmla="*/ 67632 h 164367"/>
              <a:gd name="connsiteX1" fmla="*/ 1000125 w 5154917"/>
              <a:gd name="connsiteY1" fmla="*/ 162882 h 164367"/>
              <a:gd name="connsiteX2" fmla="*/ 2800350 w 5154917"/>
              <a:gd name="connsiteY2" fmla="*/ 957 h 164367"/>
              <a:gd name="connsiteX3" fmla="*/ 4800600 w 5154917"/>
              <a:gd name="connsiteY3" fmla="*/ 96207 h 164367"/>
              <a:gd name="connsiteX4" fmla="*/ 5143500 w 5154917"/>
              <a:gd name="connsiteY4" fmla="*/ 105732 h 164367"/>
              <a:gd name="connsiteX0" fmla="*/ 0 w 4983467"/>
              <a:gd name="connsiteY0" fmla="*/ 10482 h 162900"/>
              <a:gd name="connsiteX1" fmla="*/ 828675 w 4983467"/>
              <a:gd name="connsiteY1" fmla="*/ 162882 h 162900"/>
              <a:gd name="connsiteX2" fmla="*/ 2628900 w 4983467"/>
              <a:gd name="connsiteY2" fmla="*/ 957 h 162900"/>
              <a:gd name="connsiteX3" fmla="*/ 4629150 w 4983467"/>
              <a:gd name="connsiteY3" fmla="*/ 96207 h 162900"/>
              <a:gd name="connsiteX4" fmla="*/ 4972050 w 4983467"/>
              <a:gd name="connsiteY4" fmla="*/ 105732 h 162900"/>
              <a:gd name="connsiteX0" fmla="*/ 0 w 4983467"/>
              <a:gd name="connsiteY0" fmla="*/ 10482 h 162923"/>
              <a:gd name="connsiteX1" fmla="*/ 828675 w 4983467"/>
              <a:gd name="connsiteY1" fmla="*/ 162882 h 162923"/>
              <a:gd name="connsiteX2" fmla="*/ 2628900 w 4983467"/>
              <a:gd name="connsiteY2" fmla="*/ 957 h 162923"/>
              <a:gd name="connsiteX3" fmla="*/ 4629150 w 4983467"/>
              <a:gd name="connsiteY3" fmla="*/ 96207 h 162923"/>
              <a:gd name="connsiteX4" fmla="*/ 4972050 w 4983467"/>
              <a:gd name="connsiteY4" fmla="*/ 105732 h 162923"/>
              <a:gd name="connsiteX0" fmla="*/ 0 w 4972050"/>
              <a:gd name="connsiteY0" fmla="*/ 0 h 152459"/>
              <a:gd name="connsiteX1" fmla="*/ 828675 w 4972050"/>
              <a:gd name="connsiteY1" fmla="*/ 152400 h 152459"/>
              <a:gd name="connsiteX2" fmla="*/ 2876550 w 4972050"/>
              <a:gd name="connsiteY2" fmla="*/ 19050 h 152459"/>
              <a:gd name="connsiteX3" fmla="*/ 4629150 w 4972050"/>
              <a:gd name="connsiteY3" fmla="*/ 85725 h 152459"/>
              <a:gd name="connsiteX4" fmla="*/ 4972050 w 4972050"/>
              <a:gd name="connsiteY4" fmla="*/ 95250 h 152459"/>
              <a:gd name="connsiteX0" fmla="*/ 0 w 5195794"/>
              <a:gd name="connsiteY0" fmla="*/ 0 h 375423"/>
              <a:gd name="connsiteX1" fmla="*/ 828675 w 5195794"/>
              <a:gd name="connsiteY1" fmla="*/ 152400 h 375423"/>
              <a:gd name="connsiteX2" fmla="*/ 2876550 w 5195794"/>
              <a:gd name="connsiteY2" fmla="*/ 19050 h 375423"/>
              <a:gd name="connsiteX3" fmla="*/ 4629150 w 5195794"/>
              <a:gd name="connsiteY3" fmla="*/ 85725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629150 w 5195794"/>
              <a:gd name="connsiteY3" fmla="*/ 85725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970954 w 5195794"/>
              <a:gd name="connsiteY2" fmla="*/ 6833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970954 w 5195794"/>
              <a:gd name="connsiteY2" fmla="*/ 68330 h 375423"/>
              <a:gd name="connsiteX3" fmla="*/ 4382202 w 5195794"/>
              <a:gd name="connsiteY3" fmla="*/ 43309 h 375423"/>
              <a:gd name="connsiteX4" fmla="*/ 5195794 w 5195794"/>
              <a:gd name="connsiteY4" fmla="*/ 375423 h 375423"/>
              <a:gd name="connsiteX0" fmla="*/ 0 w 5195794"/>
              <a:gd name="connsiteY0" fmla="*/ 4143 h 379566"/>
              <a:gd name="connsiteX1" fmla="*/ 828675 w 5195794"/>
              <a:gd name="connsiteY1" fmla="*/ 156543 h 379566"/>
              <a:gd name="connsiteX2" fmla="*/ 2970954 w 5195794"/>
              <a:gd name="connsiteY2" fmla="*/ 72473 h 379566"/>
              <a:gd name="connsiteX3" fmla="*/ 4392556 w 5195794"/>
              <a:gd name="connsiteY3" fmla="*/ 0 h 379566"/>
              <a:gd name="connsiteX4" fmla="*/ 5195794 w 5195794"/>
              <a:gd name="connsiteY4" fmla="*/ 379566 h 379566"/>
              <a:gd name="connsiteX0" fmla="*/ 0 w 5195794"/>
              <a:gd name="connsiteY0" fmla="*/ 18905 h 394328"/>
              <a:gd name="connsiteX1" fmla="*/ 828675 w 5195794"/>
              <a:gd name="connsiteY1" fmla="*/ 171305 h 394328"/>
              <a:gd name="connsiteX2" fmla="*/ 2970954 w 5195794"/>
              <a:gd name="connsiteY2" fmla="*/ 87235 h 394328"/>
              <a:gd name="connsiteX3" fmla="*/ 4392556 w 5195794"/>
              <a:gd name="connsiteY3" fmla="*/ 14762 h 394328"/>
              <a:gd name="connsiteX4" fmla="*/ 5195794 w 5195794"/>
              <a:gd name="connsiteY4" fmla="*/ 394328 h 394328"/>
              <a:gd name="connsiteX0" fmla="*/ 0 w 5195794"/>
              <a:gd name="connsiteY0" fmla="*/ 18905 h 394328"/>
              <a:gd name="connsiteX1" fmla="*/ 828675 w 5195794"/>
              <a:gd name="connsiteY1" fmla="*/ 171305 h 394328"/>
              <a:gd name="connsiteX2" fmla="*/ 2970954 w 5195794"/>
              <a:gd name="connsiteY2" fmla="*/ 87235 h 394328"/>
              <a:gd name="connsiteX3" fmla="*/ 4392556 w 5195794"/>
              <a:gd name="connsiteY3" fmla="*/ 14762 h 394328"/>
              <a:gd name="connsiteX4" fmla="*/ 5195794 w 5195794"/>
              <a:gd name="connsiteY4" fmla="*/ 394328 h 394328"/>
              <a:gd name="connsiteX0" fmla="*/ 0 w 5195794"/>
              <a:gd name="connsiteY0" fmla="*/ 56473 h 431896"/>
              <a:gd name="connsiteX1" fmla="*/ 828675 w 5195794"/>
              <a:gd name="connsiteY1" fmla="*/ 208873 h 431896"/>
              <a:gd name="connsiteX2" fmla="*/ 2970954 w 5195794"/>
              <a:gd name="connsiteY2" fmla="*/ 124803 h 431896"/>
              <a:gd name="connsiteX3" fmla="*/ 4392556 w 5195794"/>
              <a:gd name="connsiteY3" fmla="*/ 52330 h 431896"/>
              <a:gd name="connsiteX4" fmla="*/ 5195794 w 5195794"/>
              <a:gd name="connsiteY4" fmla="*/ 431896 h 431896"/>
              <a:gd name="connsiteX0" fmla="*/ 0 w 5195794"/>
              <a:gd name="connsiteY0" fmla="*/ 58153 h 433576"/>
              <a:gd name="connsiteX1" fmla="*/ 1018315 w 5195794"/>
              <a:gd name="connsiteY1" fmla="*/ 261496 h 433576"/>
              <a:gd name="connsiteX2" fmla="*/ 2970954 w 5195794"/>
              <a:gd name="connsiteY2" fmla="*/ 126483 h 433576"/>
              <a:gd name="connsiteX3" fmla="*/ 4392556 w 5195794"/>
              <a:gd name="connsiteY3" fmla="*/ 54010 h 433576"/>
              <a:gd name="connsiteX4" fmla="*/ 5195794 w 5195794"/>
              <a:gd name="connsiteY4" fmla="*/ 433576 h 433576"/>
              <a:gd name="connsiteX0" fmla="*/ 0 w 5195794"/>
              <a:gd name="connsiteY0" fmla="*/ 58153 h 433576"/>
              <a:gd name="connsiteX1" fmla="*/ 1018315 w 5195794"/>
              <a:gd name="connsiteY1" fmla="*/ 261496 h 433576"/>
              <a:gd name="connsiteX2" fmla="*/ 2970954 w 5195794"/>
              <a:gd name="connsiteY2" fmla="*/ 126483 h 433576"/>
              <a:gd name="connsiteX3" fmla="*/ 4392556 w 5195794"/>
              <a:gd name="connsiteY3" fmla="*/ 54010 h 433576"/>
              <a:gd name="connsiteX4" fmla="*/ 5195794 w 5195794"/>
              <a:gd name="connsiteY4" fmla="*/ 433576 h 433576"/>
              <a:gd name="connsiteX0" fmla="*/ 0 w 5195794"/>
              <a:gd name="connsiteY0" fmla="*/ 55412 h 430835"/>
              <a:gd name="connsiteX1" fmla="*/ 1077285 w 5195794"/>
              <a:gd name="connsiteY1" fmla="*/ 154993 h 430835"/>
              <a:gd name="connsiteX2" fmla="*/ 2970954 w 5195794"/>
              <a:gd name="connsiteY2" fmla="*/ 123742 h 430835"/>
              <a:gd name="connsiteX3" fmla="*/ 4392556 w 5195794"/>
              <a:gd name="connsiteY3" fmla="*/ 51269 h 430835"/>
              <a:gd name="connsiteX4" fmla="*/ 5195794 w 5195794"/>
              <a:gd name="connsiteY4" fmla="*/ 430835 h 430835"/>
              <a:gd name="connsiteX0" fmla="*/ 0 w 5195794"/>
              <a:gd name="connsiteY0" fmla="*/ 55412 h 430835"/>
              <a:gd name="connsiteX1" fmla="*/ 1077285 w 5195794"/>
              <a:gd name="connsiteY1" fmla="*/ 154993 h 430835"/>
              <a:gd name="connsiteX2" fmla="*/ 2970954 w 5195794"/>
              <a:gd name="connsiteY2" fmla="*/ 123742 h 430835"/>
              <a:gd name="connsiteX3" fmla="*/ 4392556 w 5195794"/>
              <a:gd name="connsiteY3" fmla="*/ 51269 h 430835"/>
              <a:gd name="connsiteX4" fmla="*/ 5195794 w 5195794"/>
              <a:gd name="connsiteY4" fmla="*/ 430835 h 430835"/>
              <a:gd name="connsiteX0" fmla="*/ 0 w 5195794"/>
              <a:gd name="connsiteY0" fmla="*/ 47289 h 422712"/>
              <a:gd name="connsiteX1" fmla="*/ 1077285 w 5195794"/>
              <a:gd name="connsiteY1" fmla="*/ 146870 h 422712"/>
              <a:gd name="connsiteX2" fmla="*/ 2941386 w 5195794"/>
              <a:gd name="connsiteY2" fmla="*/ 172262 h 422712"/>
              <a:gd name="connsiteX3" fmla="*/ 4392556 w 5195794"/>
              <a:gd name="connsiteY3" fmla="*/ 43146 h 422712"/>
              <a:gd name="connsiteX4" fmla="*/ 5195794 w 5195794"/>
              <a:gd name="connsiteY4" fmla="*/ 422712 h 422712"/>
              <a:gd name="connsiteX0" fmla="*/ 0 w 5195794"/>
              <a:gd name="connsiteY0" fmla="*/ 37848 h 413271"/>
              <a:gd name="connsiteX1" fmla="*/ 1077285 w 5195794"/>
              <a:gd name="connsiteY1" fmla="*/ 137429 h 413271"/>
              <a:gd name="connsiteX2" fmla="*/ 2941386 w 5195794"/>
              <a:gd name="connsiteY2" fmla="*/ 162821 h 413271"/>
              <a:gd name="connsiteX3" fmla="*/ 4392556 w 5195794"/>
              <a:gd name="connsiteY3" fmla="*/ 33705 h 413271"/>
              <a:gd name="connsiteX4" fmla="*/ 5195794 w 5195794"/>
              <a:gd name="connsiteY4" fmla="*/ 413271 h 413271"/>
              <a:gd name="connsiteX0" fmla="*/ 0 w 5195794"/>
              <a:gd name="connsiteY0" fmla="*/ 45900 h 421323"/>
              <a:gd name="connsiteX1" fmla="*/ 1011950 w 5195794"/>
              <a:gd name="connsiteY1" fmla="*/ 68129 h 421323"/>
              <a:gd name="connsiteX2" fmla="*/ 2941386 w 5195794"/>
              <a:gd name="connsiteY2" fmla="*/ 170873 h 421323"/>
              <a:gd name="connsiteX3" fmla="*/ 4392556 w 5195794"/>
              <a:gd name="connsiteY3" fmla="*/ 41757 h 421323"/>
              <a:gd name="connsiteX4" fmla="*/ 5195794 w 5195794"/>
              <a:gd name="connsiteY4" fmla="*/ 421323 h 421323"/>
              <a:gd name="connsiteX0" fmla="*/ 0 w 5673966"/>
              <a:gd name="connsiteY0" fmla="*/ 151871 h 421323"/>
              <a:gd name="connsiteX1" fmla="*/ 1490122 w 5673966"/>
              <a:gd name="connsiteY1" fmla="*/ 68129 h 421323"/>
              <a:gd name="connsiteX2" fmla="*/ 3419558 w 5673966"/>
              <a:gd name="connsiteY2" fmla="*/ 170873 h 421323"/>
              <a:gd name="connsiteX3" fmla="*/ 4870728 w 5673966"/>
              <a:gd name="connsiteY3" fmla="*/ 41757 h 421323"/>
              <a:gd name="connsiteX4" fmla="*/ 5673966 w 5673966"/>
              <a:gd name="connsiteY4" fmla="*/ 421323 h 421323"/>
              <a:gd name="connsiteX0" fmla="*/ 0 w 4870728"/>
              <a:gd name="connsiteY0" fmla="*/ 151871 h 185439"/>
              <a:gd name="connsiteX1" fmla="*/ 1490122 w 4870728"/>
              <a:gd name="connsiteY1" fmla="*/ 68129 h 185439"/>
              <a:gd name="connsiteX2" fmla="*/ 3419558 w 4870728"/>
              <a:gd name="connsiteY2" fmla="*/ 170873 h 185439"/>
              <a:gd name="connsiteX3" fmla="*/ 4870728 w 4870728"/>
              <a:gd name="connsiteY3" fmla="*/ 41757 h 185439"/>
              <a:gd name="connsiteX0" fmla="*/ 0 w 5279326"/>
              <a:gd name="connsiteY0" fmla="*/ 99016 h 132584"/>
              <a:gd name="connsiteX1" fmla="*/ 1490122 w 5279326"/>
              <a:gd name="connsiteY1" fmla="*/ 15274 h 132584"/>
              <a:gd name="connsiteX2" fmla="*/ 3419558 w 5279326"/>
              <a:gd name="connsiteY2" fmla="*/ 118018 h 132584"/>
              <a:gd name="connsiteX3" fmla="*/ 5279326 w 5279326"/>
              <a:gd name="connsiteY3" fmla="*/ 48429 h 132584"/>
            </a:gdLst>
            <a:ahLst/>
            <a:cxnLst>
              <a:cxn ang="0">
                <a:pos x="connsiteX0" y="connsiteY0"/>
              </a:cxn>
              <a:cxn ang="0">
                <a:pos x="connsiteX1" y="connsiteY1"/>
              </a:cxn>
              <a:cxn ang="0">
                <a:pos x="connsiteX2" y="connsiteY2"/>
              </a:cxn>
              <a:cxn ang="0">
                <a:pos x="connsiteX3" y="connsiteY3"/>
              </a:cxn>
            </a:cxnLst>
            <a:rect l="l" t="t" r="r" b="b"/>
            <a:pathLst>
              <a:path w="5279326" h="132584">
                <a:moveTo>
                  <a:pt x="0" y="99016"/>
                </a:moveTo>
                <a:cubicBezTo>
                  <a:pt x="276225" y="209347"/>
                  <a:pt x="920196" y="12107"/>
                  <a:pt x="1490122" y="15274"/>
                </a:cubicBezTo>
                <a:cubicBezTo>
                  <a:pt x="2060048" y="18441"/>
                  <a:pt x="2788024" y="112492"/>
                  <a:pt x="3419558" y="118018"/>
                </a:cubicBezTo>
                <a:cubicBezTo>
                  <a:pt x="4051092" y="123544"/>
                  <a:pt x="4541625" y="-93969"/>
                  <a:pt x="5279326" y="48429"/>
                </a:cubicBezTo>
              </a:path>
            </a:pathLst>
          </a:custGeom>
          <a:noFill/>
          <a:ln w="12700">
            <a:solidFill>
              <a:schemeClr val="accent6"/>
            </a:solidFill>
          </a:ln>
          <a:effectLst>
            <a:glow>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solidFill>
                <a:srgbClr val="FFC000"/>
              </a:solidFill>
            </a:endParaRPr>
          </a:p>
        </p:txBody>
      </p:sp>
      <p:sp>
        <p:nvSpPr>
          <p:cNvPr id="4" name="Ellipse 3"/>
          <p:cNvSpPr/>
          <p:nvPr/>
        </p:nvSpPr>
        <p:spPr>
          <a:xfrm>
            <a:off x="6537176" y="2684667"/>
            <a:ext cx="96759" cy="96759"/>
          </a:xfrm>
          <a:prstGeom prst="ellipse">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8" name="Ellipse 7"/>
          <p:cNvSpPr/>
          <p:nvPr/>
        </p:nvSpPr>
        <p:spPr>
          <a:xfrm>
            <a:off x="6391774" y="2767901"/>
            <a:ext cx="48380" cy="48380"/>
          </a:xfrm>
          <a:prstGeom prst="ellipse">
            <a:avLst/>
          </a:prstGeom>
          <a:solidFill>
            <a:srgbClr val="078F9D"/>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0" name="Image 9"/>
          <p:cNvPicPr>
            <a:picLocks noChangeAspect="1"/>
          </p:cNvPicPr>
          <p:nvPr/>
        </p:nvPicPr>
        <p:blipFill rotWithShape="1">
          <a:blip r:embed="rId3"/>
          <a:srcRect l="2120" t="13419" r="1209" b="19118"/>
          <a:stretch/>
        </p:blipFill>
        <p:spPr>
          <a:xfrm>
            <a:off x="815920" y="2527913"/>
            <a:ext cx="7936194" cy="3192274"/>
          </a:xfrm>
          <a:prstGeom prst="rect">
            <a:avLst/>
          </a:prstGeom>
        </p:spPr>
      </p:pic>
    </p:spTree>
    <p:extLst>
      <p:ext uri="{BB962C8B-B14F-4D97-AF65-F5344CB8AC3E}">
        <p14:creationId xmlns:p14="http://schemas.microsoft.com/office/powerpoint/2010/main" val="4020151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a:extLst>
              <a:ext uri="{FF2B5EF4-FFF2-40B4-BE49-F238E27FC236}">
                <a16:creationId xmlns:a16="http://schemas.microsoft.com/office/drawing/2014/main" id="{1D2C2E6A-1E50-FF43-8369-AB24DF1F8916}"/>
              </a:ext>
            </a:extLst>
          </p:cNvPr>
          <p:cNvSpPr>
            <a:spLocks noChangeArrowheads="1"/>
          </p:cNvSpPr>
          <p:nvPr/>
        </p:nvSpPr>
        <p:spPr bwMode="auto">
          <a:xfrm>
            <a:off x="611188" y="897336"/>
            <a:ext cx="8131368" cy="50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3366FF"/>
                </a:solidFill>
                <a:latin typeface="Arial" panose="020B0604020202020204" pitchFamily="34" charset="0"/>
                <a:ea typeface="ＭＳ Ｐゴシック" panose="020B0600070205080204" pitchFamily="34" charset="-128"/>
              </a:defRPr>
            </a:lvl1pPr>
            <a:lvl2pPr marL="742950" indent="-285750" eaLnBrk="0" hangingPunct="0">
              <a:defRPr sz="2400">
                <a:solidFill>
                  <a:srgbClr val="3366FF"/>
                </a:solidFill>
                <a:latin typeface="Arial" panose="020B0604020202020204" pitchFamily="34" charset="0"/>
                <a:ea typeface="ＭＳ Ｐゴシック" panose="020B0600070205080204" pitchFamily="34" charset="-128"/>
              </a:defRPr>
            </a:lvl2pPr>
            <a:lvl3pPr marL="1143000" indent="-228600" eaLnBrk="0" hangingPunct="0">
              <a:defRPr sz="2400">
                <a:solidFill>
                  <a:srgbClr val="3366FF"/>
                </a:solidFill>
                <a:latin typeface="Arial" panose="020B0604020202020204" pitchFamily="34" charset="0"/>
                <a:ea typeface="ＭＳ Ｐゴシック" panose="020B0600070205080204" pitchFamily="34" charset="-128"/>
              </a:defRPr>
            </a:lvl3pPr>
            <a:lvl4pPr marL="1600200" indent="-228600" eaLnBrk="0" hangingPunct="0">
              <a:defRPr sz="2400">
                <a:solidFill>
                  <a:srgbClr val="3366FF"/>
                </a:solidFill>
                <a:latin typeface="Arial" panose="020B0604020202020204" pitchFamily="34" charset="0"/>
                <a:ea typeface="ＭＳ Ｐゴシック" panose="020B0600070205080204" pitchFamily="34" charset="-128"/>
              </a:defRPr>
            </a:lvl4pPr>
            <a:lvl5pPr marL="2057400" indent="-228600" eaLnBrk="0" hangingPunct="0">
              <a:defRPr sz="2400">
                <a:solidFill>
                  <a:srgbClr val="3366FF"/>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9pPr>
          </a:lstStyle>
          <a:p>
            <a:pPr marL="228600" lvl="0" indent="-228600" eaLnBrk="1" hangingPunct="1">
              <a:lnSpc>
                <a:spcPct val="90000"/>
              </a:lnSpc>
              <a:spcBef>
                <a:spcPts val="1000"/>
              </a:spcBef>
              <a:buFont typeface="Arial" panose="020B0604020202020204" pitchFamily="34" charset="0"/>
              <a:buChar char="•"/>
            </a:pPr>
            <a:r>
              <a:rPr lang="fr-FR" dirty="0">
                <a:solidFill>
                  <a:prstClr val="black"/>
                </a:solidFill>
                <a:latin typeface="Calibri" panose="020F0502020204030204"/>
                <a:ea typeface="+mn-ea"/>
              </a:rPr>
              <a:t>Chirurgie = un des moyens les plus efficaces de traitement du cancer. </a:t>
            </a:r>
          </a:p>
          <a:p>
            <a:pPr marL="228600" lvl="0" indent="-228600" eaLnBrk="1" hangingPunct="1">
              <a:lnSpc>
                <a:spcPct val="90000"/>
              </a:lnSpc>
              <a:spcBef>
                <a:spcPts val="1000"/>
              </a:spcBef>
              <a:buFont typeface="Arial" panose="020B0604020202020204" pitchFamily="34" charset="0"/>
              <a:buChar char="•"/>
            </a:pPr>
            <a:r>
              <a:rPr lang="fr-FR" dirty="0">
                <a:solidFill>
                  <a:prstClr val="black"/>
                </a:solidFill>
                <a:latin typeface="Calibri" panose="020F0502020204030204"/>
                <a:ea typeface="+mn-ea"/>
              </a:rPr>
              <a:t>Elle a beaucoup évolué au cours des dernières années :</a:t>
            </a:r>
          </a:p>
          <a:p>
            <a:pPr marL="457200" lvl="1" indent="0" eaLnBrk="1" hangingPunct="1">
              <a:lnSpc>
                <a:spcPct val="90000"/>
              </a:lnSpc>
              <a:spcBef>
                <a:spcPts val="500"/>
              </a:spcBef>
            </a:pPr>
            <a:r>
              <a:rPr lang="fr-FR" dirty="0">
                <a:solidFill>
                  <a:prstClr val="black"/>
                </a:solidFill>
                <a:latin typeface="Calibri" panose="020F0502020204030204"/>
                <a:ea typeface="+mn-ea"/>
              </a:rPr>
              <a:t>1 - </a:t>
            </a:r>
            <a:r>
              <a:rPr lang="fr-FR" b="1" dirty="0">
                <a:solidFill>
                  <a:prstClr val="black"/>
                </a:solidFill>
                <a:latin typeface="Calibri" panose="020F0502020204030204"/>
                <a:ea typeface="+mn-ea"/>
              </a:rPr>
              <a:t>dans son organisation</a:t>
            </a:r>
          </a:p>
          <a:p>
            <a:pPr marL="685800" lvl="1" indent="-228600" eaLnBrk="1" hangingPunct="1">
              <a:lnSpc>
                <a:spcPct val="90000"/>
              </a:lnSpc>
              <a:spcBef>
                <a:spcPts val="500"/>
              </a:spcBef>
              <a:buFont typeface="Arial" panose="020B0604020202020204" pitchFamily="34" charset="0"/>
              <a:buChar char="•"/>
            </a:pPr>
            <a:r>
              <a:rPr lang="fr-FR" sz="2000" dirty="0">
                <a:solidFill>
                  <a:prstClr val="black"/>
                </a:solidFill>
                <a:latin typeface="Calibri" panose="020F0502020204030204"/>
                <a:ea typeface="+mn-ea"/>
              </a:rPr>
              <a:t>Etablissements autorisés au traitement du cancer par chirurgie </a:t>
            </a:r>
          </a:p>
          <a:p>
            <a:pPr marL="457200" lvl="1" indent="0" eaLnBrk="1" hangingPunct="1">
              <a:lnSpc>
                <a:spcPct val="90000"/>
              </a:lnSpc>
              <a:spcBef>
                <a:spcPts val="500"/>
              </a:spcBef>
            </a:pPr>
            <a:r>
              <a:rPr lang="fr-FR" sz="2000" dirty="0">
                <a:solidFill>
                  <a:prstClr val="black"/>
                </a:solidFill>
                <a:latin typeface="Calibri" panose="020F0502020204030204"/>
                <a:ea typeface="+mn-ea"/>
              </a:rPr>
              <a:t>	(seuils d’activité minimale : 759 sites) </a:t>
            </a:r>
          </a:p>
          <a:p>
            <a:pPr marL="685800" lvl="1" indent="-228600" eaLnBrk="1" hangingPunct="1">
              <a:lnSpc>
                <a:spcPct val="90000"/>
              </a:lnSpc>
              <a:spcBef>
                <a:spcPts val="500"/>
              </a:spcBef>
              <a:buFont typeface="Arial" panose="020B0604020202020204" pitchFamily="34" charset="0"/>
              <a:buChar char="•"/>
            </a:pPr>
            <a:r>
              <a:rPr lang="fr-FR" sz="2000" dirty="0">
                <a:solidFill>
                  <a:prstClr val="black"/>
                </a:solidFill>
                <a:latin typeface="Calibri" panose="020F0502020204030204"/>
                <a:ea typeface="+mn-ea"/>
              </a:rPr>
              <a:t>RCP (réunion de concertation pluridisciplinaire)</a:t>
            </a:r>
          </a:p>
          <a:p>
            <a:pPr marL="685800" lvl="1" indent="-228600" eaLnBrk="1" hangingPunct="1">
              <a:lnSpc>
                <a:spcPct val="90000"/>
              </a:lnSpc>
              <a:spcBef>
                <a:spcPts val="500"/>
              </a:spcBef>
              <a:buFont typeface="Arial" panose="020B0604020202020204" pitchFamily="34" charset="0"/>
              <a:buChar char="•"/>
            </a:pPr>
            <a:r>
              <a:rPr lang="fr-FR" sz="2000" dirty="0">
                <a:solidFill>
                  <a:prstClr val="black"/>
                </a:solidFill>
                <a:latin typeface="Calibri" panose="020F0502020204030204"/>
                <a:ea typeface="+mn-ea"/>
              </a:rPr>
              <a:t>Chirurgie ambulatoire</a:t>
            </a:r>
          </a:p>
          <a:p>
            <a:pPr marL="457200" lvl="1" indent="0" eaLnBrk="1" hangingPunct="1">
              <a:lnSpc>
                <a:spcPct val="90000"/>
              </a:lnSpc>
              <a:spcBef>
                <a:spcPts val="500"/>
              </a:spcBef>
            </a:pPr>
            <a:endParaRPr lang="fr-FR" sz="2000" dirty="0">
              <a:solidFill>
                <a:prstClr val="black"/>
              </a:solidFill>
              <a:latin typeface="Calibri" panose="020F0502020204030204"/>
              <a:ea typeface="+mn-ea"/>
            </a:endParaRPr>
          </a:p>
          <a:p>
            <a:pPr marL="457200" lvl="1" indent="0" eaLnBrk="1" hangingPunct="1">
              <a:lnSpc>
                <a:spcPct val="90000"/>
              </a:lnSpc>
              <a:spcBef>
                <a:spcPts val="500"/>
              </a:spcBef>
            </a:pPr>
            <a:r>
              <a:rPr lang="fr-FR" dirty="0">
                <a:solidFill>
                  <a:prstClr val="black"/>
                </a:solidFill>
                <a:latin typeface="Calibri" panose="020F0502020204030204"/>
                <a:ea typeface="+mn-ea"/>
              </a:rPr>
              <a:t>2 - </a:t>
            </a:r>
            <a:r>
              <a:rPr lang="fr-FR" b="1" dirty="0">
                <a:solidFill>
                  <a:prstClr val="black"/>
                </a:solidFill>
                <a:latin typeface="Calibri" panose="020F0502020204030204"/>
                <a:ea typeface="+mn-ea"/>
              </a:rPr>
              <a:t>dans ses indications </a:t>
            </a:r>
            <a:r>
              <a:rPr lang="fr-FR" sz="2000" dirty="0">
                <a:solidFill>
                  <a:prstClr val="black"/>
                </a:solidFill>
                <a:latin typeface="Calibri" panose="020F0502020204030204"/>
                <a:ea typeface="+mn-ea"/>
              </a:rPr>
              <a:t>(le plus souvent associée dans le cadre d’un traitement multimodal)</a:t>
            </a:r>
          </a:p>
          <a:p>
            <a:pPr marL="457200" lvl="1" indent="0" eaLnBrk="1" hangingPunct="1">
              <a:lnSpc>
                <a:spcPct val="90000"/>
              </a:lnSpc>
              <a:spcBef>
                <a:spcPts val="500"/>
              </a:spcBef>
            </a:pPr>
            <a:endParaRPr lang="fr-FR" sz="2000" dirty="0">
              <a:solidFill>
                <a:prstClr val="black"/>
              </a:solidFill>
              <a:latin typeface="Calibri" panose="020F0502020204030204"/>
              <a:ea typeface="+mn-ea"/>
            </a:endParaRPr>
          </a:p>
          <a:p>
            <a:pPr marL="457200" lvl="1" indent="0" eaLnBrk="1" hangingPunct="1">
              <a:lnSpc>
                <a:spcPct val="90000"/>
              </a:lnSpc>
              <a:spcBef>
                <a:spcPts val="500"/>
              </a:spcBef>
            </a:pPr>
            <a:r>
              <a:rPr lang="fr-FR" dirty="0">
                <a:solidFill>
                  <a:prstClr val="black"/>
                </a:solidFill>
                <a:latin typeface="Calibri" panose="020F0502020204030204"/>
                <a:ea typeface="+mn-ea"/>
              </a:rPr>
              <a:t>3 - </a:t>
            </a:r>
            <a:r>
              <a:rPr lang="fr-FR" b="1" dirty="0">
                <a:solidFill>
                  <a:prstClr val="black"/>
                </a:solidFill>
                <a:latin typeface="Calibri" panose="020F0502020204030204"/>
                <a:ea typeface="+mn-ea"/>
              </a:rPr>
              <a:t>dans sa réalisation </a:t>
            </a:r>
            <a:r>
              <a:rPr lang="fr-FR" sz="2000" dirty="0">
                <a:solidFill>
                  <a:prstClr val="black"/>
                </a:solidFill>
                <a:latin typeface="Calibri" panose="020F0502020204030204"/>
                <a:ea typeface="+mn-ea"/>
              </a:rPr>
              <a:t>(chirurgie mini-invasive, préservation d’organe)</a:t>
            </a:r>
          </a:p>
        </p:txBody>
      </p:sp>
      <p:sp>
        <p:nvSpPr>
          <p:cNvPr id="6" name="Titre 1">
            <a:extLst>
              <a:ext uri="{FF2B5EF4-FFF2-40B4-BE49-F238E27FC236}">
                <a16:creationId xmlns:a16="http://schemas.microsoft.com/office/drawing/2014/main" id="{748924F4-393B-2549-ADD1-6F7BD50C34A1}"/>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Généralités</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pic>
        <p:nvPicPr>
          <p:cNvPr id="8" name="Image 7">
            <a:extLst>
              <a:ext uri="{FF2B5EF4-FFF2-40B4-BE49-F238E27FC236}">
                <a16:creationId xmlns:a16="http://schemas.microsoft.com/office/drawing/2014/main" id="{01A1E6EE-52AD-4942-B93F-E00F22ACC4AB}"/>
              </a:ext>
            </a:extLst>
          </p:cNvPr>
          <p:cNvPicPr>
            <a:picLocks noChangeAspect="1"/>
          </p:cNvPicPr>
          <p:nvPr/>
        </p:nvPicPr>
        <p:blipFill>
          <a:blip r:embed="rId2"/>
          <a:stretch>
            <a:fillRect/>
          </a:stretch>
        </p:blipFill>
        <p:spPr>
          <a:xfrm>
            <a:off x="8531831" y="74102"/>
            <a:ext cx="612169" cy="612169"/>
          </a:xfrm>
          <a:prstGeom prst="rect">
            <a:avLst/>
          </a:prstGeom>
        </p:spPr>
      </p:pic>
    </p:spTree>
    <p:extLst>
      <p:ext uri="{BB962C8B-B14F-4D97-AF65-F5344CB8AC3E}">
        <p14:creationId xmlns:p14="http://schemas.microsoft.com/office/powerpoint/2010/main" val="179000027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idx="4294967295"/>
          </p:nvPr>
        </p:nvSpPr>
        <p:spPr>
          <a:xfrm>
            <a:off x="0" y="2089150"/>
            <a:ext cx="8539163" cy="273050"/>
          </a:xfrm>
        </p:spPr>
        <p:txBody>
          <a:bodyPr>
            <a:normAutofit fontScale="90000"/>
          </a:bodyPr>
          <a:lstStyle/>
          <a:p>
            <a:pPr algn="ctr"/>
            <a:r>
              <a:rPr lang="fr-FR" b="1" dirty="0">
                <a:solidFill>
                  <a:schemeClr val="accent6"/>
                </a:solidFill>
              </a:rPr>
              <a:t>Des questions ?</a:t>
            </a:r>
          </a:p>
        </p:txBody>
      </p:sp>
      <p:sp>
        <p:nvSpPr>
          <p:cNvPr id="6" name="ZoneTexte 5"/>
          <p:cNvSpPr txBox="1"/>
          <p:nvPr/>
        </p:nvSpPr>
        <p:spPr>
          <a:xfrm>
            <a:off x="1388995" y="3152437"/>
            <a:ext cx="6154805" cy="1261884"/>
          </a:xfrm>
          <a:prstGeom prst="rect">
            <a:avLst/>
          </a:prstGeom>
          <a:noFill/>
        </p:spPr>
        <p:txBody>
          <a:bodyPr wrap="square" rtlCol="0">
            <a:spAutoFit/>
          </a:bodyPr>
          <a:lstStyle/>
          <a:p>
            <a:pPr algn="ctr"/>
            <a:r>
              <a:rPr lang="fr-FR" sz="2400" dirty="0"/>
              <a:t>Pr Aurélien Dupré </a:t>
            </a:r>
          </a:p>
          <a:p>
            <a:pPr algn="ctr"/>
            <a:endParaRPr lang="fr-FR" sz="2400" dirty="0"/>
          </a:p>
          <a:p>
            <a:pPr algn="ctr"/>
            <a:r>
              <a:rPr lang="fr-FR" sz="2800" dirty="0" err="1"/>
              <a:t>aurelien.dupre@lyon.unicancer.fr</a:t>
            </a:r>
            <a:endParaRPr lang="fr-FR" sz="2800" dirty="0"/>
          </a:p>
        </p:txBody>
      </p:sp>
      <p:sp>
        <p:nvSpPr>
          <p:cNvPr id="17" name="Forme libre 16"/>
          <p:cNvSpPr/>
          <p:nvPr/>
        </p:nvSpPr>
        <p:spPr>
          <a:xfrm>
            <a:off x="2519773" y="2695332"/>
            <a:ext cx="3870200" cy="193608"/>
          </a:xfrm>
          <a:custGeom>
            <a:avLst/>
            <a:gdLst>
              <a:gd name="connsiteX0" fmla="*/ 0 w 5154917"/>
              <a:gd name="connsiteY0" fmla="*/ 67632 h 164367"/>
              <a:gd name="connsiteX1" fmla="*/ 1000125 w 5154917"/>
              <a:gd name="connsiteY1" fmla="*/ 162882 h 164367"/>
              <a:gd name="connsiteX2" fmla="*/ 2800350 w 5154917"/>
              <a:gd name="connsiteY2" fmla="*/ 957 h 164367"/>
              <a:gd name="connsiteX3" fmla="*/ 4800600 w 5154917"/>
              <a:gd name="connsiteY3" fmla="*/ 96207 h 164367"/>
              <a:gd name="connsiteX4" fmla="*/ 5143500 w 5154917"/>
              <a:gd name="connsiteY4" fmla="*/ 105732 h 164367"/>
              <a:gd name="connsiteX0" fmla="*/ 0 w 4983467"/>
              <a:gd name="connsiteY0" fmla="*/ 10482 h 162900"/>
              <a:gd name="connsiteX1" fmla="*/ 828675 w 4983467"/>
              <a:gd name="connsiteY1" fmla="*/ 162882 h 162900"/>
              <a:gd name="connsiteX2" fmla="*/ 2628900 w 4983467"/>
              <a:gd name="connsiteY2" fmla="*/ 957 h 162900"/>
              <a:gd name="connsiteX3" fmla="*/ 4629150 w 4983467"/>
              <a:gd name="connsiteY3" fmla="*/ 96207 h 162900"/>
              <a:gd name="connsiteX4" fmla="*/ 4972050 w 4983467"/>
              <a:gd name="connsiteY4" fmla="*/ 105732 h 162900"/>
              <a:gd name="connsiteX0" fmla="*/ 0 w 4983467"/>
              <a:gd name="connsiteY0" fmla="*/ 10482 h 162923"/>
              <a:gd name="connsiteX1" fmla="*/ 828675 w 4983467"/>
              <a:gd name="connsiteY1" fmla="*/ 162882 h 162923"/>
              <a:gd name="connsiteX2" fmla="*/ 2628900 w 4983467"/>
              <a:gd name="connsiteY2" fmla="*/ 957 h 162923"/>
              <a:gd name="connsiteX3" fmla="*/ 4629150 w 4983467"/>
              <a:gd name="connsiteY3" fmla="*/ 96207 h 162923"/>
              <a:gd name="connsiteX4" fmla="*/ 4972050 w 4983467"/>
              <a:gd name="connsiteY4" fmla="*/ 105732 h 162923"/>
              <a:gd name="connsiteX0" fmla="*/ 0 w 4972050"/>
              <a:gd name="connsiteY0" fmla="*/ 0 h 152459"/>
              <a:gd name="connsiteX1" fmla="*/ 828675 w 4972050"/>
              <a:gd name="connsiteY1" fmla="*/ 152400 h 152459"/>
              <a:gd name="connsiteX2" fmla="*/ 2876550 w 4972050"/>
              <a:gd name="connsiteY2" fmla="*/ 19050 h 152459"/>
              <a:gd name="connsiteX3" fmla="*/ 4629150 w 4972050"/>
              <a:gd name="connsiteY3" fmla="*/ 85725 h 152459"/>
              <a:gd name="connsiteX4" fmla="*/ 4972050 w 4972050"/>
              <a:gd name="connsiteY4" fmla="*/ 95250 h 152459"/>
              <a:gd name="connsiteX0" fmla="*/ 0 w 5314950"/>
              <a:gd name="connsiteY0" fmla="*/ 0 h 617991"/>
              <a:gd name="connsiteX1" fmla="*/ 1171575 w 5314950"/>
              <a:gd name="connsiteY1" fmla="*/ 600075 h 617991"/>
              <a:gd name="connsiteX2" fmla="*/ 3219450 w 5314950"/>
              <a:gd name="connsiteY2" fmla="*/ 466725 h 617991"/>
              <a:gd name="connsiteX3" fmla="*/ 4972050 w 5314950"/>
              <a:gd name="connsiteY3" fmla="*/ 533400 h 617991"/>
              <a:gd name="connsiteX4" fmla="*/ 5314950 w 5314950"/>
              <a:gd name="connsiteY4" fmla="*/ 542925 h 617991"/>
              <a:gd name="connsiteX0" fmla="*/ 0 w 5314950"/>
              <a:gd name="connsiteY0" fmla="*/ 0 h 617991"/>
              <a:gd name="connsiteX1" fmla="*/ 1171575 w 5314950"/>
              <a:gd name="connsiteY1" fmla="*/ 600075 h 617991"/>
              <a:gd name="connsiteX2" fmla="*/ 3219450 w 5314950"/>
              <a:gd name="connsiteY2" fmla="*/ 466725 h 617991"/>
              <a:gd name="connsiteX3" fmla="*/ 4972050 w 5314950"/>
              <a:gd name="connsiteY3" fmla="*/ 533400 h 617991"/>
              <a:gd name="connsiteX4" fmla="*/ 5314950 w 5314950"/>
              <a:gd name="connsiteY4" fmla="*/ 542925 h 617991"/>
              <a:gd name="connsiteX0" fmla="*/ 0 w 5495925"/>
              <a:gd name="connsiteY0" fmla="*/ 0 h 668367"/>
              <a:gd name="connsiteX1" fmla="*/ 1352550 w 5495925"/>
              <a:gd name="connsiteY1" fmla="*/ 647700 h 668367"/>
              <a:gd name="connsiteX2" fmla="*/ 3400425 w 5495925"/>
              <a:gd name="connsiteY2" fmla="*/ 514350 h 668367"/>
              <a:gd name="connsiteX3" fmla="*/ 5153025 w 5495925"/>
              <a:gd name="connsiteY3" fmla="*/ 581025 h 668367"/>
              <a:gd name="connsiteX4" fmla="*/ 5495925 w 5495925"/>
              <a:gd name="connsiteY4" fmla="*/ 590550 h 668367"/>
              <a:gd name="connsiteX0" fmla="*/ 0 w 5495925"/>
              <a:gd name="connsiteY0" fmla="*/ 0 h 668367"/>
              <a:gd name="connsiteX1" fmla="*/ 1352550 w 5495925"/>
              <a:gd name="connsiteY1" fmla="*/ 647700 h 668367"/>
              <a:gd name="connsiteX2" fmla="*/ 3400425 w 5495925"/>
              <a:gd name="connsiteY2" fmla="*/ 514350 h 668367"/>
              <a:gd name="connsiteX3" fmla="*/ 5153025 w 5495925"/>
              <a:gd name="connsiteY3" fmla="*/ 581025 h 668367"/>
              <a:gd name="connsiteX4" fmla="*/ 5495925 w 5495925"/>
              <a:gd name="connsiteY4" fmla="*/ 590550 h 668367"/>
              <a:gd name="connsiteX0" fmla="*/ 0 w 5800725"/>
              <a:gd name="connsiteY0" fmla="*/ 0 h 638131"/>
              <a:gd name="connsiteX1" fmla="*/ 1657350 w 5800725"/>
              <a:gd name="connsiteY1" fmla="*/ 619125 h 638131"/>
              <a:gd name="connsiteX2" fmla="*/ 3705225 w 5800725"/>
              <a:gd name="connsiteY2" fmla="*/ 485775 h 638131"/>
              <a:gd name="connsiteX3" fmla="*/ 5457825 w 5800725"/>
              <a:gd name="connsiteY3" fmla="*/ 552450 h 638131"/>
              <a:gd name="connsiteX4" fmla="*/ 5800725 w 5800725"/>
              <a:gd name="connsiteY4" fmla="*/ 561975 h 638131"/>
              <a:gd name="connsiteX0" fmla="*/ 0 w 5800725"/>
              <a:gd name="connsiteY0" fmla="*/ 0 h 638131"/>
              <a:gd name="connsiteX1" fmla="*/ 1657350 w 5800725"/>
              <a:gd name="connsiteY1" fmla="*/ 619125 h 638131"/>
              <a:gd name="connsiteX2" fmla="*/ 3705225 w 5800725"/>
              <a:gd name="connsiteY2" fmla="*/ 485775 h 638131"/>
              <a:gd name="connsiteX3" fmla="*/ 5457825 w 5800725"/>
              <a:gd name="connsiteY3" fmla="*/ 552450 h 638131"/>
              <a:gd name="connsiteX4" fmla="*/ 5800725 w 5800725"/>
              <a:gd name="connsiteY4" fmla="*/ 561975 h 638131"/>
              <a:gd name="connsiteX0" fmla="*/ 185340 w 5986065"/>
              <a:gd name="connsiteY0" fmla="*/ 0 h 623529"/>
              <a:gd name="connsiteX1" fmla="*/ 103461 w 5986065"/>
              <a:gd name="connsiteY1" fmla="*/ 292655 h 623529"/>
              <a:gd name="connsiteX2" fmla="*/ 1842690 w 5986065"/>
              <a:gd name="connsiteY2" fmla="*/ 619125 h 623529"/>
              <a:gd name="connsiteX3" fmla="*/ 3890565 w 5986065"/>
              <a:gd name="connsiteY3" fmla="*/ 485775 h 623529"/>
              <a:gd name="connsiteX4" fmla="*/ 5643165 w 5986065"/>
              <a:gd name="connsiteY4" fmla="*/ 552450 h 623529"/>
              <a:gd name="connsiteX5" fmla="*/ 5986065 w 5986065"/>
              <a:gd name="connsiteY5" fmla="*/ 561975 h 623529"/>
              <a:gd name="connsiteX0" fmla="*/ 0 w 6372225"/>
              <a:gd name="connsiteY0" fmla="*/ 197013 h 353817"/>
              <a:gd name="connsiteX1" fmla="*/ 489621 w 6372225"/>
              <a:gd name="connsiteY1" fmla="*/ 22943 h 353817"/>
              <a:gd name="connsiteX2" fmla="*/ 2228850 w 6372225"/>
              <a:gd name="connsiteY2" fmla="*/ 349413 h 353817"/>
              <a:gd name="connsiteX3" fmla="*/ 4276725 w 6372225"/>
              <a:gd name="connsiteY3" fmla="*/ 216063 h 353817"/>
              <a:gd name="connsiteX4" fmla="*/ 6029325 w 6372225"/>
              <a:gd name="connsiteY4" fmla="*/ 282738 h 353817"/>
              <a:gd name="connsiteX5" fmla="*/ 6372225 w 6372225"/>
              <a:gd name="connsiteY5" fmla="*/ 292263 h 353817"/>
              <a:gd name="connsiteX0" fmla="*/ 0 w 6372225"/>
              <a:gd name="connsiteY0" fmla="*/ 110358 h 264091"/>
              <a:gd name="connsiteX1" fmla="*/ 1051596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6372225"/>
              <a:gd name="connsiteY0" fmla="*/ 110358 h 264091"/>
              <a:gd name="connsiteX1" fmla="*/ 1051596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6372225"/>
              <a:gd name="connsiteY0" fmla="*/ 110358 h 264091"/>
              <a:gd name="connsiteX1" fmla="*/ 1061121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5743575"/>
              <a:gd name="connsiteY0" fmla="*/ 54828 h 275236"/>
              <a:gd name="connsiteX1" fmla="*/ 432471 w 5743575"/>
              <a:gd name="connsiteY1" fmla="*/ 42683 h 275236"/>
              <a:gd name="connsiteX2" fmla="*/ 1600200 w 5743575"/>
              <a:gd name="connsiteY2" fmla="*/ 273903 h 275236"/>
              <a:gd name="connsiteX3" fmla="*/ 3648075 w 5743575"/>
              <a:gd name="connsiteY3" fmla="*/ 140553 h 275236"/>
              <a:gd name="connsiteX4" fmla="*/ 5400675 w 5743575"/>
              <a:gd name="connsiteY4" fmla="*/ 207228 h 275236"/>
              <a:gd name="connsiteX5" fmla="*/ 5743575 w 5743575"/>
              <a:gd name="connsiteY5" fmla="*/ 216753 h 275236"/>
              <a:gd name="connsiteX0" fmla="*/ 704361 w 5362086"/>
              <a:gd name="connsiteY0" fmla="*/ 0 h 1430083"/>
              <a:gd name="connsiteX1" fmla="*/ 50982 w 5362086"/>
              <a:gd name="connsiteY1" fmla="*/ 1197530 h 1430083"/>
              <a:gd name="connsiteX2" fmla="*/ 1218711 w 5362086"/>
              <a:gd name="connsiteY2" fmla="*/ 1428750 h 1430083"/>
              <a:gd name="connsiteX3" fmla="*/ 3266586 w 5362086"/>
              <a:gd name="connsiteY3" fmla="*/ 1295400 h 1430083"/>
              <a:gd name="connsiteX4" fmla="*/ 5019186 w 5362086"/>
              <a:gd name="connsiteY4" fmla="*/ 1362075 h 1430083"/>
              <a:gd name="connsiteX5" fmla="*/ 5362086 w 5362086"/>
              <a:gd name="connsiteY5" fmla="*/ 1371600 h 1430083"/>
              <a:gd name="connsiteX0" fmla="*/ 877921 w 5535646"/>
              <a:gd name="connsiteY0" fmla="*/ 0 h 1430083"/>
              <a:gd name="connsiteX1" fmla="*/ 224542 w 5535646"/>
              <a:gd name="connsiteY1" fmla="*/ 1197530 h 1430083"/>
              <a:gd name="connsiteX2" fmla="*/ 1392271 w 5535646"/>
              <a:gd name="connsiteY2" fmla="*/ 1428750 h 1430083"/>
              <a:gd name="connsiteX3" fmla="*/ 3440146 w 5535646"/>
              <a:gd name="connsiteY3" fmla="*/ 1295400 h 1430083"/>
              <a:gd name="connsiteX4" fmla="*/ 5192746 w 5535646"/>
              <a:gd name="connsiteY4" fmla="*/ 1362075 h 1430083"/>
              <a:gd name="connsiteX5" fmla="*/ 5535646 w 5535646"/>
              <a:gd name="connsiteY5" fmla="*/ 1371600 h 1430083"/>
              <a:gd name="connsiteX0" fmla="*/ 877921 w 5535646"/>
              <a:gd name="connsiteY0" fmla="*/ 0 h 1477896"/>
              <a:gd name="connsiteX1" fmla="*/ 224542 w 5535646"/>
              <a:gd name="connsiteY1" fmla="*/ 1197530 h 1477896"/>
              <a:gd name="connsiteX2" fmla="*/ 1392271 w 5535646"/>
              <a:gd name="connsiteY2" fmla="*/ 1428750 h 1477896"/>
              <a:gd name="connsiteX3" fmla="*/ 3440146 w 5535646"/>
              <a:gd name="connsiteY3" fmla="*/ 1295400 h 1477896"/>
              <a:gd name="connsiteX4" fmla="*/ 5192746 w 5535646"/>
              <a:gd name="connsiteY4" fmla="*/ 1362075 h 1477896"/>
              <a:gd name="connsiteX5" fmla="*/ 5535646 w 5535646"/>
              <a:gd name="connsiteY5" fmla="*/ 1371600 h 1477896"/>
              <a:gd name="connsiteX0" fmla="*/ 0 w 5311104"/>
              <a:gd name="connsiteY0" fmla="*/ 0 h 280366"/>
              <a:gd name="connsiteX1" fmla="*/ 1167729 w 5311104"/>
              <a:gd name="connsiteY1" fmla="*/ 231220 h 280366"/>
              <a:gd name="connsiteX2" fmla="*/ 3215604 w 5311104"/>
              <a:gd name="connsiteY2" fmla="*/ 97870 h 280366"/>
              <a:gd name="connsiteX3" fmla="*/ 4968204 w 5311104"/>
              <a:gd name="connsiteY3" fmla="*/ 164545 h 280366"/>
              <a:gd name="connsiteX4" fmla="*/ 5311104 w 5311104"/>
              <a:gd name="connsiteY4" fmla="*/ 174070 h 280366"/>
              <a:gd name="connsiteX0" fmla="*/ 0 w 5482554"/>
              <a:gd name="connsiteY0" fmla="*/ 0 h 340771"/>
              <a:gd name="connsiteX1" fmla="*/ 1339179 w 5482554"/>
              <a:gd name="connsiteY1" fmla="*/ 335995 h 340771"/>
              <a:gd name="connsiteX2" fmla="*/ 3387054 w 5482554"/>
              <a:gd name="connsiteY2" fmla="*/ 202645 h 340771"/>
              <a:gd name="connsiteX3" fmla="*/ 5139654 w 5482554"/>
              <a:gd name="connsiteY3" fmla="*/ 269320 h 340771"/>
              <a:gd name="connsiteX4" fmla="*/ 5482554 w 5482554"/>
              <a:gd name="connsiteY4" fmla="*/ 278845 h 340771"/>
              <a:gd name="connsiteX0" fmla="*/ 0 w 5482554"/>
              <a:gd name="connsiteY0" fmla="*/ 0 h 340771"/>
              <a:gd name="connsiteX1" fmla="*/ 1339179 w 5482554"/>
              <a:gd name="connsiteY1" fmla="*/ 335995 h 340771"/>
              <a:gd name="connsiteX2" fmla="*/ 3387054 w 5482554"/>
              <a:gd name="connsiteY2" fmla="*/ 202645 h 340771"/>
              <a:gd name="connsiteX3" fmla="*/ 5139654 w 5482554"/>
              <a:gd name="connsiteY3" fmla="*/ 269320 h 340771"/>
              <a:gd name="connsiteX4" fmla="*/ 5482554 w 5482554"/>
              <a:gd name="connsiteY4" fmla="*/ 278845 h 340771"/>
              <a:gd name="connsiteX0" fmla="*/ 0 w 5501604"/>
              <a:gd name="connsiteY0" fmla="*/ 0 h 157447"/>
              <a:gd name="connsiteX1" fmla="*/ 1358229 w 5501604"/>
              <a:gd name="connsiteY1" fmla="*/ 155020 h 157447"/>
              <a:gd name="connsiteX2" fmla="*/ 3406104 w 5501604"/>
              <a:gd name="connsiteY2" fmla="*/ 21670 h 157447"/>
              <a:gd name="connsiteX3" fmla="*/ 5158704 w 5501604"/>
              <a:gd name="connsiteY3" fmla="*/ 88345 h 157447"/>
              <a:gd name="connsiteX4" fmla="*/ 5501604 w 5501604"/>
              <a:gd name="connsiteY4" fmla="*/ 97870 h 157447"/>
              <a:gd name="connsiteX0" fmla="*/ 0 w 5501604"/>
              <a:gd name="connsiteY0" fmla="*/ 16098 h 171194"/>
              <a:gd name="connsiteX1" fmla="*/ 1358229 w 5501604"/>
              <a:gd name="connsiteY1" fmla="*/ 171118 h 171194"/>
              <a:gd name="connsiteX2" fmla="*/ 3406104 w 5501604"/>
              <a:gd name="connsiteY2" fmla="*/ 37768 h 171194"/>
              <a:gd name="connsiteX3" fmla="*/ 5158704 w 5501604"/>
              <a:gd name="connsiteY3" fmla="*/ 104443 h 171194"/>
              <a:gd name="connsiteX4" fmla="*/ 5501604 w 5501604"/>
              <a:gd name="connsiteY4" fmla="*/ 113968 h 171194"/>
              <a:gd name="connsiteX0" fmla="*/ 0 w 5501604"/>
              <a:gd name="connsiteY0" fmla="*/ 12680 h 243951"/>
              <a:gd name="connsiteX1" fmla="*/ 1853529 w 5501604"/>
              <a:gd name="connsiteY1" fmla="*/ 243900 h 243951"/>
              <a:gd name="connsiteX2" fmla="*/ 3406104 w 5501604"/>
              <a:gd name="connsiteY2" fmla="*/ 34350 h 243951"/>
              <a:gd name="connsiteX3" fmla="*/ 5158704 w 5501604"/>
              <a:gd name="connsiteY3" fmla="*/ 101025 h 243951"/>
              <a:gd name="connsiteX4" fmla="*/ 5501604 w 5501604"/>
              <a:gd name="connsiteY4" fmla="*/ 110550 h 243951"/>
              <a:gd name="connsiteX0" fmla="*/ 0 w 5501604"/>
              <a:gd name="connsiteY0" fmla="*/ 12680 h 243951"/>
              <a:gd name="connsiteX1" fmla="*/ 1853529 w 5501604"/>
              <a:gd name="connsiteY1" fmla="*/ 243900 h 243951"/>
              <a:gd name="connsiteX2" fmla="*/ 3406104 w 5501604"/>
              <a:gd name="connsiteY2" fmla="*/ 34350 h 243951"/>
              <a:gd name="connsiteX3" fmla="*/ 5158704 w 5501604"/>
              <a:gd name="connsiteY3" fmla="*/ 101025 h 243951"/>
              <a:gd name="connsiteX4" fmla="*/ 5501604 w 5501604"/>
              <a:gd name="connsiteY4" fmla="*/ 110550 h 243951"/>
              <a:gd name="connsiteX0" fmla="*/ 0 w 5501604"/>
              <a:gd name="connsiteY0" fmla="*/ 12680 h 243954"/>
              <a:gd name="connsiteX1" fmla="*/ 1853529 w 5501604"/>
              <a:gd name="connsiteY1" fmla="*/ 243900 h 243954"/>
              <a:gd name="connsiteX2" fmla="*/ 3406104 w 5501604"/>
              <a:gd name="connsiteY2" fmla="*/ 34350 h 243954"/>
              <a:gd name="connsiteX3" fmla="*/ 5158704 w 5501604"/>
              <a:gd name="connsiteY3" fmla="*/ 101025 h 243954"/>
              <a:gd name="connsiteX4" fmla="*/ 5501604 w 5501604"/>
              <a:gd name="connsiteY4" fmla="*/ 110550 h 243954"/>
              <a:gd name="connsiteX0" fmla="*/ 0 w 5501604"/>
              <a:gd name="connsiteY0" fmla="*/ 12680 h 243952"/>
              <a:gd name="connsiteX1" fmla="*/ 1853529 w 5501604"/>
              <a:gd name="connsiteY1" fmla="*/ 243900 h 243952"/>
              <a:gd name="connsiteX2" fmla="*/ 3406104 w 5501604"/>
              <a:gd name="connsiteY2" fmla="*/ 34350 h 243952"/>
              <a:gd name="connsiteX3" fmla="*/ 5092029 w 5501604"/>
              <a:gd name="connsiteY3" fmla="*/ 62925 h 243952"/>
              <a:gd name="connsiteX4" fmla="*/ 5501604 w 5501604"/>
              <a:gd name="connsiteY4" fmla="*/ 110550 h 243952"/>
              <a:gd name="connsiteX0" fmla="*/ 0 w 5501604"/>
              <a:gd name="connsiteY0" fmla="*/ 12680 h 243952"/>
              <a:gd name="connsiteX1" fmla="*/ 1853529 w 5501604"/>
              <a:gd name="connsiteY1" fmla="*/ 243900 h 243952"/>
              <a:gd name="connsiteX2" fmla="*/ 3406104 w 5501604"/>
              <a:gd name="connsiteY2" fmla="*/ 34350 h 243952"/>
              <a:gd name="connsiteX3" fmla="*/ 5092029 w 5501604"/>
              <a:gd name="connsiteY3" fmla="*/ 62925 h 243952"/>
              <a:gd name="connsiteX4" fmla="*/ 5501604 w 5501604"/>
              <a:gd name="connsiteY4" fmla="*/ 110550 h 243952"/>
              <a:gd name="connsiteX0" fmla="*/ 0 w 5501604"/>
              <a:gd name="connsiteY0" fmla="*/ 26734 h 258024"/>
              <a:gd name="connsiteX1" fmla="*/ 1853529 w 5501604"/>
              <a:gd name="connsiteY1" fmla="*/ 257954 h 258024"/>
              <a:gd name="connsiteX2" fmla="*/ 3406104 w 5501604"/>
              <a:gd name="connsiteY2" fmla="*/ 48404 h 258024"/>
              <a:gd name="connsiteX3" fmla="*/ 5092029 w 5501604"/>
              <a:gd name="connsiteY3" fmla="*/ 76979 h 258024"/>
              <a:gd name="connsiteX4" fmla="*/ 5501604 w 5501604"/>
              <a:gd name="connsiteY4" fmla="*/ 124604 h 258024"/>
              <a:gd name="connsiteX0" fmla="*/ 0 w 5501604"/>
              <a:gd name="connsiteY0" fmla="*/ 28486 h 259895"/>
              <a:gd name="connsiteX1" fmla="*/ 341337 w 5501604"/>
              <a:gd name="connsiteY1" fmla="*/ 14199 h 259895"/>
              <a:gd name="connsiteX2" fmla="*/ 1853529 w 5501604"/>
              <a:gd name="connsiteY2" fmla="*/ 259706 h 259895"/>
              <a:gd name="connsiteX3" fmla="*/ 3406104 w 5501604"/>
              <a:gd name="connsiteY3" fmla="*/ 50156 h 259895"/>
              <a:gd name="connsiteX4" fmla="*/ 5092029 w 5501604"/>
              <a:gd name="connsiteY4" fmla="*/ 78731 h 259895"/>
              <a:gd name="connsiteX5" fmla="*/ 5501604 w 5501604"/>
              <a:gd name="connsiteY5" fmla="*/ 126356 h 259895"/>
              <a:gd name="connsiteX0" fmla="*/ 0 w 5501604"/>
              <a:gd name="connsiteY0" fmla="*/ 28486 h 259895"/>
              <a:gd name="connsiteX1" fmla="*/ 341337 w 5501604"/>
              <a:gd name="connsiteY1" fmla="*/ 14199 h 259895"/>
              <a:gd name="connsiteX2" fmla="*/ 1853529 w 5501604"/>
              <a:gd name="connsiteY2" fmla="*/ 259706 h 259895"/>
              <a:gd name="connsiteX3" fmla="*/ 3406104 w 5501604"/>
              <a:gd name="connsiteY3" fmla="*/ 50156 h 259895"/>
              <a:gd name="connsiteX4" fmla="*/ 5092029 w 5501604"/>
              <a:gd name="connsiteY4" fmla="*/ 78731 h 259895"/>
              <a:gd name="connsiteX5" fmla="*/ 5501604 w 5501604"/>
              <a:gd name="connsiteY5" fmla="*/ 126356 h 259895"/>
              <a:gd name="connsiteX0" fmla="*/ 0 w 5160267"/>
              <a:gd name="connsiteY0" fmla="*/ 12448 h 258144"/>
              <a:gd name="connsiteX1" fmla="*/ 1512192 w 5160267"/>
              <a:gd name="connsiteY1" fmla="*/ 257955 h 258144"/>
              <a:gd name="connsiteX2" fmla="*/ 3064767 w 5160267"/>
              <a:gd name="connsiteY2" fmla="*/ 48405 h 258144"/>
              <a:gd name="connsiteX3" fmla="*/ 4750692 w 5160267"/>
              <a:gd name="connsiteY3" fmla="*/ 76980 h 258144"/>
              <a:gd name="connsiteX4" fmla="*/ 5160267 w 5160267"/>
              <a:gd name="connsiteY4" fmla="*/ 124605 h 25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0267" h="258144">
                <a:moveTo>
                  <a:pt x="0" y="12448"/>
                </a:moveTo>
                <a:cubicBezTo>
                  <a:pt x="637533" y="46222"/>
                  <a:pt x="1001398" y="251962"/>
                  <a:pt x="1512192" y="257955"/>
                </a:cubicBezTo>
                <a:cubicBezTo>
                  <a:pt x="2022986" y="263948"/>
                  <a:pt x="2448817" y="126193"/>
                  <a:pt x="3064767" y="48405"/>
                </a:cubicBezTo>
                <a:cubicBezTo>
                  <a:pt x="3680717" y="-29383"/>
                  <a:pt x="4074417" y="-8745"/>
                  <a:pt x="4750692" y="76980"/>
                </a:cubicBezTo>
                <a:lnTo>
                  <a:pt x="5160267" y="124605"/>
                </a:lnTo>
              </a:path>
            </a:pathLst>
          </a:custGeom>
          <a:noFill/>
          <a:ln w="2540">
            <a:solidFill>
              <a:srgbClr val="078F9D"/>
            </a:solidFill>
          </a:ln>
          <a:effectLst>
            <a:glow>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solidFill>
                <a:srgbClr val="25A79B"/>
              </a:solidFill>
            </a:endParaRPr>
          </a:p>
        </p:txBody>
      </p:sp>
      <p:sp>
        <p:nvSpPr>
          <p:cNvPr id="7" name="Forme libre 6"/>
          <p:cNvSpPr/>
          <p:nvPr/>
        </p:nvSpPr>
        <p:spPr>
          <a:xfrm rot="-10860000">
            <a:off x="2576422" y="2749372"/>
            <a:ext cx="3959495" cy="99438"/>
          </a:xfrm>
          <a:custGeom>
            <a:avLst/>
            <a:gdLst>
              <a:gd name="connsiteX0" fmla="*/ 0 w 5154917"/>
              <a:gd name="connsiteY0" fmla="*/ 67632 h 164367"/>
              <a:gd name="connsiteX1" fmla="*/ 1000125 w 5154917"/>
              <a:gd name="connsiteY1" fmla="*/ 162882 h 164367"/>
              <a:gd name="connsiteX2" fmla="*/ 2800350 w 5154917"/>
              <a:gd name="connsiteY2" fmla="*/ 957 h 164367"/>
              <a:gd name="connsiteX3" fmla="*/ 4800600 w 5154917"/>
              <a:gd name="connsiteY3" fmla="*/ 96207 h 164367"/>
              <a:gd name="connsiteX4" fmla="*/ 5143500 w 5154917"/>
              <a:gd name="connsiteY4" fmla="*/ 105732 h 164367"/>
              <a:gd name="connsiteX0" fmla="*/ 0 w 4983467"/>
              <a:gd name="connsiteY0" fmla="*/ 10482 h 162900"/>
              <a:gd name="connsiteX1" fmla="*/ 828675 w 4983467"/>
              <a:gd name="connsiteY1" fmla="*/ 162882 h 162900"/>
              <a:gd name="connsiteX2" fmla="*/ 2628900 w 4983467"/>
              <a:gd name="connsiteY2" fmla="*/ 957 h 162900"/>
              <a:gd name="connsiteX3" fmla="*/ 4629150 w 4983467"/>
              <a:gd name="connsiteY3" fmla="*/ 96207 h 162900"/>
              <a:gd name="connsiteX4" fmla="*/ 4972050 w 4983467"/>
              <a:gd name="connsiteY4" fmla="*/ 105732 h 162900"/>
              <a:gd name="connsiteX0" fmla="*/ 0 w 4983467"/>
              <a:gd name="connsiteY0" fmla="*/ 10482 h 162923"/>
              <a:gd name="connsiteX1" fmla="*/ 828675 w 4983467"/>
              <a:gd name="connsiteY1" fmla="*/ 162882 h 162923"/>
              <a:gd name="connsiteX2" fmla="*/ 2628900 w 4983467"/>
              <a:gd name="connsiteY2" fmla="*/ 957 h 162923"/>
              <a:gd name="connsiteX3" fmla="*/ 4629150 w 4983467"/>
              <a:gd name="connsiteY3" fmla="*/ 96207 h 162923"/>
              <a:gd name="connsiteX4" fmla="*/ 4972050 w 4983467"/>
              <a:gd name="connsiteY4" fmla="*/ 105732 h 162923"/>
              <a:gd name="connsiteX0" fmla="*/ 0 w 4972050"/>
              <a:gd name="connsiteY0" fmla="*/ 0 h 152459"/>
              <a:gd name="connsiteX1" fmla="*/ 828675 w 4972050"/>
              <a:gd name="connsiteY1" fmla="*/ 152400 h 152459"/>
              <a:gd name="connsiteX2" fmla="*/ 2876550 w 4972050"/>
              <a:gd name="connsiteY2" fmla="*/ 19050 h 152459"/>
              <a:gd name="connsiteX3" fmla="*/ 4629150 w 4972050"/>
              <a:gd name="connsiteY3" fmla="*/ 85725 h 152459"/>
              <a:gd name="connsiteX4" fmla="*/ 4972050 w 4972050"/>
              <a:gd name="connsiteY4" fmla="*/ 95250 h 152459"/>
              <a:gd name="connsiteX0" fmla="*/ 0 w 5195794"/>
              <a:gd name="connsiteY0" fmla="*/ 0 h 375423"/>
              <a:gd name="connsiteX1" fmla="*/ 828675 w 5195794"/>
              <a:gd name="connsiteY1" fmla="*/ 152400 h 375423"/>
              <a:gd name="connsiteX2" fmla="*/ 2876550 w 5195794"/>
              <a:gd name="connsiteY2" fmla="*/ 19050 h 375423"/>
              <a:gd name="connsiteX3" fmla="*/ 4629150 w 5195794"/>
              <a:gd name="connsiteY3" fmla="*/ 85725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629150 w 5195794"/>
              <a:gd name="connsiteY3" fmla="*/ 85725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970954 w 5195794"/>
              <a:gd name="connsiteY2" fmla="*/ 6833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970954 w 5195794"/>
              <a:gd name="connsiteY2" fmla="*/ 68330 h 375423"/>
              <a:gd name="connsiteX3" fmla="*/ 4382202 w 5195794"/>
              <a:gd name="connsiteY3" fmla="*/ 43309 h 375423"/>
              <a:gd name="connsiteX4" fmla="*/ 5195794 w 5195794"/>
              <a:gd name="connsiteY4" fmla="*/ 375423 h 375423"/>
              <a:gd name="connsiteX0" fmla="*/ 0 w 5195794"/>
              <a:gd name="connsiteY0" fmla="*/ 4143 h 379566"/>
              <a:gd name="connsiteX1" fmla="*/ 828675 w 5195794"/>
              <a:gd name="connsiteY1" fmla="*/ 156543 h 379566"/>
              <a:gd name="connsiteX2" fmla="*/ 2970954 w 5195794"/>
              <a:gd name="connsiteY2" fmla="*/ 72473 h 379566"/>
              <a:gd name="connsiteX3" fmla="*/ 4392556 w 5195794"/>
              <a:gd name="connsiteY3" fmla="*/ 0 h 379566"/>
              <a:gd name="connsiteX4" fmla="*/ 5195794 w 5195794"/>
              <a:gd name="connsiteY4" fmla="*/ 379566 h 379566"/>
              <a:gd name="connsiteX0" fmla="*/ 0 w 5195794"/>
              <a:gd name="connsiteY0" fmla="*/ 18905 h 394328"/>
              <a:gd name="connsiteX1" fmla="*/ 828675 w 5195794"/>
              <a:gd name="connsiteY1" fmla="*/ 171305 h 394328"/>
              <a:gd name="connsiteX2" fmla="*/ 2970954 w 5195794"/>
              <a:gd name="connsiteY2" fmla="*/ 87235 h 394328"/>
              <a:gd name="connsiteX3" fmla="*/ 4392556 w 5195794"/>
              <a:gd name="connsiteY3" fmla="*/ 14762 h 394328"/>
              <a:gd name="connsiteX4" fmla="*/ 5195794 w 5195794"/>
              <a:gd name="connsiteY4" fmla="*/ 394328 h 394328"/>
              <a:gd name="connsiteX0" fmla="*/ 0 w 5195794"/>
              <a:gd name="connsiteY0" fmla="*/ 18905 h 394328"/>
              <a:gd name="connsiteX1" fmla="*/ 828675 w 5195794"/>
              <a:gd name="connsiteY1" fmla="*/ 171305 h 394328"/>
              <a:gd name="connsiteX2" fmla="*/ 2970954 w 5195794"/>
              <a:gd name="connsiteY2" fmla="*/ 87235 h 394328"/>
              <a:gd name="connsiteX3" fmla="*/ 4392556 w 5195794"/>
              <a:gd name="connsiteY3" fmla="*/ 14762 h 394328"/>
              <a:gd name="connsiteX4" fmla="*/ 5195794 w 5195794"/>
              <a:gd name="connsiteY4" fmla="*/ 394328 h 394328"/>
              <a:gd name="connsiteX0" fmla="*/ 0 w 5195794"/>
              <a:gd name="connsiteY0" fmla="*/ 56473 h 431896"/>
              <a:gd name="connsiteX1" fmla="*/ 828675 w 5195794"/>
              <a:gd name="connsiteY1" fmla="*/ 208873 h 431896"/>
              <a:gd name="connsiteX2" fmla="*/ 2970954 w 5195794"/>
              <a:gd name="connsiteY2" fmla="*/ 124803 h 431896"/>
              <a:gd name="connsiteX3" fmla="*/ 4392556 w 5195794"/>
              <a:gd name="connsiteY3" fmla="*/ 52330 h 431896"/>
              <a:gd name="connsiteX4" fmla="*/ 5195794 w 5195794"/>
              <a:gd name="connsiteY4" fmla="*/ 431896 h 431896"/>
              <a:gd name="connsiteX0" fmla="*/ 0 w 5195794"/>
              <a:gd name="connsiteY0" fmla="*/ 58153 h 433576"/>
              <a:gd name="connsiteX1" fmla="*/ 1018315 w 5195794"/>
              <a:gd name="connsiteY1" fmla="*/ 261496 h 433576"/>
              <a:gd name="connsiteX2" fmla="*/ 2970954 w 5195794"/>
              <a:gd name="connsiteY2" fmla="*/ 126483 h 433576"/>
              <a:gd name="connsiteX3" fmla="*/ 4392556 w 5195794"/>
              <a:gd name="connsiteY3" fmla="*/ 54010 h 433576"/>
              <a:gd name="connsiteX4" fmla="*/ 5195794 w 5195794"/>
              <a:gd name="connsiteY4" fmla="*/ 433576 h 433576"/>
              <a:gd name="connsiteX0" fmla="*/ 0 w 5195794"/>
              <a:gd name="connsiteY0" fmla="*/ 58153 h 433576"/>
              <a:gd name="connsiteX1" fmla="*/ 1018315 w 5195794"/>
              <a:gd name="connsiteY1" fmla="*/ 261496 h 433576"/>
              <a:gd name="connsiteX2" fmla="*/ 2970954 w 5195794"/>
              <a:gd name="connsiteY2" fmla="*/ 126483 h 433576"/>
              <a:gd name="connsiteX3" fmla="*/ 4392556 w 5195794"/>
              <a:gd name="connsiteY3" fmla="*/ 54010 h 433576"/>
              <a:gd name="connsiteX4" fmla="*/ 5195794 w 5195794"/>
              <a:gd name="connsiteY4" fmla="*/ 433576 h 433576"/>
              <a:gd name="connsiteX0" fmla="*/ 0 w 5195794"/>
              <a:gd name="connsiteY0" fmla="*/ 55412 h 430835"/>
              <a:gd name="connsiteX1" fmla="*/ 1077285 w 5195794"/>
              <a:gd name="connsiteY1" fmla="*/ 154993 h 430835"/>
              <a:gd name="connsiteX2" fmla="*/ 2970954 w 5195794"/>
              <a:gd name="connsiteY2" fmla="*/ 123742 h 430835"/>
              <a:gd name="connsiteX3" fmla="*/ 4392556 w 5195794"/>
              <a:gd name="connsiteY3" fmla="*/ 51269 h 430835"/>
              <a:gd name="connsiteX4" fmla="*/ 5195794 w 5195794"/>
              <a:gd name="connsiteY4" fmla="*/ 430835 h 430835"/>
              <a:gd name="connsiteX0" fmla="*/ 0 w 5195794"/>
              <a:gd name="connsiteY0" fmla="*/ 55412 h 430835"/>
              <a:gd name="connsiteX1" fmla="*/ 1077285 w 5195794"/>
              <a:gd name="connsiteY1" fmla="*/ 154993 h 430835"/>
              <a:gd name="connsiteX2" fmla="*/ 2970954 w 5195794"/>
              <a:gd name="connsiteY2" fmla="*/ 123742 h 430835"/>
              <a:gd name="connsiteX3" fmla="*/ 4392556 w 5195794"/>
              <a:gd name="connsiteY3" fmla="*/ 51269 h 430835"/>
              <a:gd name="connsiteX4" fmla="*/ 5195794 w 5195794"/>
              <a:gd name="connsiteY4" fmla="*/ 430835 h 430835"/>
              <a:gd name="connsiteX0" fmla="*/ 0 w 5195794"/>
              <a:gd name="connsiteY0" fmla="*/ 47289 h 422712"/>
              <a:gd name="connsiteX1" fmla="*/ 1077285 w 5195794"/>
              <a:gd name="connsiteY1" fmla="*/ 146870 h 422712"/>
              <a:gd name="connsiteX2" fmla="*/ 2941386 w 5195794"/>
              <a:gd name="connsiteY2" fmla="*/ 172262 h 422712"/>
              <a:gd name="connsiteX3" fmla="*/ 4392556 w 5195794"/>
              <a:gd name="connsiteY3" fmla="*/ 43146 h 422712"/>
              <a:gd name="connsiteX4" fmla="*/ 5195794 w 5195794"/>
              <a:gd name="connsiteY4" fmla="*/ 422712 h 422712"/>
              <a:gd name="connsiteX0" fmla="*/ 0 w 5195794"/>
              <a:gd name="connsiteY0" fmla="*/ 37848 h 413271"/>
              <a:gd name="connsiteX1" fmla="*/ 1077285 w 5195794"/>
              <a:gd name="connsiteY1" fmla="*/ 137429 h 413271"/>
              <a:gd name="connsiteX2" fmla="*/ 2941386 w 5195794"/>
              <a:gd name="connsiteY2" fmla="*/ 162821 h 413271"/>
              <a:gd name="connsiteX3" fmla="*/ 4392556 w 5195794"/>
              <a:gd name="connsiteY3" fmla="*/ 33705 h 413271"/>
              <a:gd name="connsiteX4" fmla="*/ 5195794 w 5195794"/>
              <a:gd name="connsiteY4" fmla="*/ 413271 h 413271"/>
              <a:gd name="connsiteX0" fmla="*/ 0 w 5195794"/>
              <a:gd name="connsiteY0" fmla="*/ 45900 h 421323"/>
              <a:gd name="connsiteX1" fmla="*/ 1011950 w 5195794"/>
              <a:gd name="connsiteY1" fmla="*/ 68129 h 421323"/>
              <a:gd name="connsiteX2" fmla="*/ 2941386 w 5195794"/>
              <a:gd name="connsiteY2" fmla="*/ 170873 h 421323"/>
              <a:gd name="connsiteX3" fmla="*/ 4392556 w 5195794"/>
              <a:gd name="connsiteY3" fmla="*/ 41757 h 421323"/>
              <a:gd name="connsiteX4" fmla="*/ 5195794 w 5195794"/>
              <a:gd name="connsiteY4" fmla="*/ 421323 h 421323"/>
              <a:gd name="connsiteX0" fmla="*/ 0 w 5673966"/>
              <a:gd name="connsiteY0" fmla="*/ 151871 h 421323"/>
              <a:gd name="connsiteX1" fmla="*/ 1490122 w 5673966"/>
              <a:gd name="connsiteY1" fmla="*/ 68129 h 421323"/>
              <a:gd name="connsiteX2" fmla="*/ 3419558 w 5673966"/>
              <a:gd name="connsiteY2" fmla="*/ 170873 h 421323"/>
              <a:gd name="connsiteX3" fmla="*/ 4870728 w 5673966"/>
              <a:gd name="connsiteY3" fmla="*/ 41757 h 421323"/>
              <a:gd name="connsiteX4" fmla="*/ 5673966 w 5673966"/>
              <a:gd name="connsiteY4" fmla="*/ 421323 h 421323"/>
              <a:gd name="connsiteX0" fmla="*/ 0 w 4870728"/>
              <a:gd name="connsiteY0" fmla="*/ 151871 h 185439"/>
              <a:gd name="connsiteX1" fmla="*/ 1490122 w 4870728"/>
              <a:gd name="connsiteY1" fmla="*/ 68129 h 185439"/>
              <a:gd name="connsiteX2" fmla="*/ 3419558 w 4870728"/>
              <a:gd name="connsiteY2" fmla="*/ 170873 h 185439"/>
              <a:gd name="connsiteX3" fmla="*/ 4870728 w 4870728"/>
              <a:gd name="connsiteY3" fmla="*/ 41757 h 185439"/>
              <a:gd name="connsiteX0" fmla="*/ 0 w 5279326"/>
              <a:gd name="connsiteY0" fmla="*/ 99016 h 132584"/>
              <a:gd name="connsiteX1" fmla="*/ 1490122 w 5279326"/>
              <a:gd name="connsiteY1" fmla="*/ 15274 h 132584"/>
              <a:gd name="connsiteX2" fmla="*/ 3419558 w 5279326"/>
              <a:gd name="connsiteY2" fmla="*/ 118018 h 132584"/>
              <a:gd name="connsiteX3" fmla="*/ 5279326 w 5279326"/>
              <a:gd name="connsiteY3" fmla="*/ 48429 h 132584"/>
            </a:gdLst>
            <a:ahLst/>
            <a:cxnLst>
              <a:cxn ang="0">
                <a:pos x="connsiteX0" y="connsiteY0"/>
              </a:cxn>
              <a:cxn ang="0">
                <a:pos x="connsiteX1" y="connsiteY1"/>
              </a:cxn>
              <a:cxn ang="0">
                <a:pos x="connsiteX2" y="connsiteY2"/>
              </a:cxn>
              <a:cxn ang="0">
                <a:pos x="connsiteX3" y="connsiteY3"/>
              </a:cxn>
            </a:cxnLst>
            <a:rect l="l" t="t" r="r" b="b"/>
            <a:pathLst>
              <a:path w="5279326" h="132584">
                <a:moveTo>
                  <a:pt x="0" y="99016"/>
                </a:moveTo>
                <a:cubicBezTo>
                  <a:pt x="276225" y="209347"/>
                  <a:pt x="920196" y="12107"/>
                  <a:pt x="1490122" y="15274"/>
                </a:cubicBezTo>
                <a:cubicBezTo>
                  <a:pt x="2060048" y="18441"/>
                  <a:pt x="2788024" y="112492"/>
                  <a:pt x="3419558" y="118018"/>
                </a:cubicBezTo>
                <a:cubicBezTo>
                  <a:pt x="4051092" y="123544"/>
                  <a:pt x="4541625" y="-93969"/>
                  <a:pt x="5279326" y="48429"/>
                </a:cubicBezTo>
              </a:path>
            </a:pathLst>
          </a:custGeom>
          <a:noFill/>
          <a:ln w="12700">
            <a:solidFill>
              <a:schemeClr val="accent6"/>
            </a:solidFill>
          </a:ln>
          <a:effectLst>
            <a:glow>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solidFill>
                <a:srgbClr val="FFC000"/>
              </a:solidFill>
            </a:endParaRPr>
          </a:p>
        </p:txBody>
      </p:sp>
      <p:sp>
        <p:nvSpPr>
          <p:cNvPr id="4" name="Ellipse 3"/>
          <p:cNvSpPr/>
          <p:nvPr/>
        </p:nvSpPr>
        <p:spPr>
          <a:xfrm>
            <a:off x="6537176" y="2684667"/>
            <a:ext cx="96759" cy="96759"/>
          </a:xfrm>
          <a:prstGeom prst="ellipse">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8" name="Ellipse 7"/>
          <p:cNvSpPr/>
          <p:nvPr/>
        </p:nvSpPr>
        <p:spPr>
          <a:xfrm>
            <a:off x="6391774" y="2767901"/>
            <a:ext cx="48380" cy="48380"/>
          </a:xfrm>
          <a:prstGeom prst="ellipse">
            <a:avLst/>
          </a:prstGeom>
          <a:solidFill>
            <a:srgbClr val="078F9D"/>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5" name="ZoneTexte 4"/>
          <p:cNvSpPr txBox="1"/>
          <p:nvPr/>
        </p:nvSpPr>
        <p:spPr>
          <a:xfrm>
            <a:off x="3482764" y="4617133"/>
            <a:ext cx="1944216" cy="369332"/>
          </a:xfrm>
          <a:prstGeom prst="rect">
            <a:avLst/>
          </a:prstGeom>
          <a:noFill/>
        </p:spPr>
        <p:txBody>
          <a:bodyPr wrap="square" rtlCol="0">
            <a:spAutoFit/>
          </a:bodyPr>
          <a:lstStyle/>
          <a:p>
            <a:pPr algn="ctr"/>
            <a:r>
              <a:rPr lang="fr-FR" b="1" dirty="0">
                <a:solidFill>
                  <a:schemeClr val="accent6"/>
                </a:solidFill>
              </a:rPr>
              <a:t>UE Oncologie</a:t>
            </a:r>
          </a:p>
        </p:txBody>
      </p:sp>
    </p:spTree>
    <p:extLst>
      <p:ext uri="{BB962C8B-B14F-4D97-AF65-F5344CB8AC3E}">
        <p14:creationId xmlns:p14="http://schemas.microsoft.com/office/powerpoint/2010/main" val="35992428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a:extLst>
              <a:ext uri="{FF2B5EF4-FFF2-40B4-BE49-F238E27FC236}">
                <a16:creationId xmlns:a16="http://schemas.microsoft.com/office/drawing/2014/main" id="{1D2C2E6A-1E50-FF43-8369-AB24DF1F8916}"/>
              </a:ext>
            </a:extLst>
          </p:cNvPr>
          <p:cNvSpPr>
            <a:spLocks noChangeArrowheads="1"/>
          </p:cNvSpPr>
          <p:nvPr/>
        </p:nvSpPr>
        <p:spPr bwMode="auto">
          <a:xfrm>
            <a:off x="611188" y="897336"/>
            <a:ext cx="8131368" cy="4483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3366FF"/>
                </a:solidFill>
                <a:latin typeface="Arial" panose="020B0604020202020204" pitchFamily="34" charset="0"/>
                <a:ea typeface="ＭＳ Ｐゴシック" panose="020B0600070205080204" pitchFamily="34" charset="-128"/>
              </a:defRPr>
            </a:lvl1pPr>
            <a:lvl2pPr marL="742950" indent="-285750" eaLnBrk="0" hangingPunct="0">
              <a:defRPr sz="2400">
                <a:solidFill>
                  <a:srgbClr val="3366FF"/>
                </a:solidFill>
                <a:latin typeface="Arial" panose="020B0604020202020204" pitchFamily="34" charset="0"/>
                <a:ea typeface="ＭＳ Ｐゴシック" panose="020B0600070205080204" pitchFamily="34" charset="-128"/>
              </a:defRPr>
            </a:lvl2pPr>
            <a:lvl3pPr marL="1143000" indent="-228600" eaLnBrk="0" hangingPunct="0">
              <a:defRPr sz="2400">
                <a:solidFill>
                  <a:srgbClr val="3366FF"/>
                </a:solidFill>
                <a:latin typeface="Arial" panose="020B0604020202020204" pitchFamily="34" charset="0"/>
                <a:ea typeface="ＭＳ Ｐゴシック" panose="020B0600070205080204" pitchFamily="34" charset="-128"/>
              </a:defRPr>
            </a:lvl3pPr>
            <a:lvl4pPr marL="1600200" indent="-228600" eaLnBrk="0" hangingPunct="0">
              <a:defRPr sz="2400">
                <a:solidFill>
                  <a:srgbClr val="3366FF"/>
                </a:solidFill>
                <a:latin typeface="Arial" panose="020B0604020202020204" pitchFamily="34" charset="0"/>
                <a:ea typeface="ＭＳ Ｐゴシック" panose="020B0600070205080204" pitchFamily="34" charset="-128"/>
              </a:defRPr>
            </a:lvl4pPr>
            <a:lvl5pPr marL="2057400" indent="-228600" eaLnBrk="0" hangingPunct="0">
              <a:defRPr sz="2400">
                <a:solidFill>
                  <a:srgbClr val="3366FF"/>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9pPr>
          </a:lstStyle>
          <a:p>
            <a:pPr marL="228600" lvl="0" indent="-228600" eaLnBrk="1" hangingPunct="1">
              <a:lnSpc>
                <a:spcPct val="90000"/>
              </a:lnSpc>
              <a:spcBef>
                <a:spcPts val="1000"/>
              </a:spcBef>
              <a:buFont typeface="Arial" panose="020B0604020202020204" pitchFamily="34" charset="0"/>
              <a:buChar char="•"/>
            </a:pPr>
            <a:r>
              <a:rPr lang="fr-FR" sz="2800" dirty="0">
                <a:solidFill>
                  <a:prstClr val="black"/>
                </a:solidFill>
                <a:latin typeface="Calibri"/>
                <a:ea typeface="+mn-ea"/>
              </a:rPr>
              <a:t>En 2015, </a:t>
            </a:r>
            <a:r>
              <a:rPr lang="fr-FR" sz="2800" b="1" dirty="0">
                <a:solidFill>
                  <a:prstClr val="black"/>
                </a:solidFill>
                <a:latin typeface="Calibri"/>
                <a:ea typeface="+mn-ea"/>
              </a:rPr>
              <a:t>447 391 hospitalisations pour chirurgie de cancer</a:t>
            </a:r>
            <a:r>
              <a:rPr lang="fr-FR" sz="2800" dirty="0">
                <a:solidFill>
                  <a:prstClr val="black"/>
                </a:solidFill>
                <a:latin typeface="Calibri"/>
                <a:ea typeface="+mn-ea"/>
              </a:rPr>
              <a:t> </a:t>
            </a:r>
          </a:p>
          <a:p>
            <a:pPr lvl="0" eaLnBrk="1" hangingPunct="1">
              <a:lnSpc>
                <a:spcPct val="90000"/>
              </a:lnSpc>
              <a:spcBef>
                <a:spcPts val="1000"/>
              </a:spcBef>
            </a:pPr>
            <a:r>
              <a:rPr lang="fr-FR" sz="2800" dirty="0">
                <a:solidFill>
                  <a:prstClr val="black"/>
                </a:solidFill>
                <a:latin typeface="Calibri"/>
                <a:ea typeface="+mn-ea"/>
              </a:rPr>
              <a:t>	soit +8,5 % par rapport à 2010</a:t>
            </a:r>
          </a:p>
          <a:p>
            <a:pPr lvl="0" eaLnBrk="1" hangingPunct="1">
              <a:lnSpc>
                <a:spcPct val="90000"/>
              </a:lnSpc>
              <a:spcBef>
                <a:spcPts val="1000"/>
              </a:spcBef>
            </a:pPr>
            <a:r>
              <a:rPr lang="fr-FR" sz="2800" dirty="0">
                <a:solidFill>
                  <a:prstClr val="black"/>
                </a:solidFill>
                <a:latin typeface="Calibri"/>
                <a:ea typeface="+mn-ea"/>
              </a:rPr>
              <a:t>	soit 8,3 % de l’activité hospitalière totale en cancérologie.</a:t>
            </a:r>
          </a:p>
          <a:p>
            <a:pPr marL="228600" lvl="0" indent="-228600" eaLnBrk="1" hangingPunct="1">
              <a:lnSpc>
                <a:spcPct val="90000"/>
              </a:lnSpc>
              <a:spcBef>
                <a:spcPts val="1000"/>
              </a:spcBef>
              <a:buFont typeface="Arial" panose="020B0604020202020204" pitchFamily="34" charset="0"/>
              <a:buChar char="•"/>
            </a:pPr>
            <a:r>
              <a:rPr lang="fr-FR" sz="2800" dirty="0">
                <a:solidFill>
                  <a:prstClr val="black"/>
                </a:solidFill>
                <a:latin typeface="Calibri"/>
                <a:ea typeface="+mn-ea"/>
              </a:rPr>
              <a:t>Diminution de 17,5% du</a:t>
            </a:r>
            <a:r>
              <a:rPr lang="fr-FR" sz="2800" b="1" dirty="0">
                <a:solidFill>
                  <a:prstClr val="black"/>
                </a:solidFill>
                <a:latin typeface="Calibri"/>
                <a:ea typeface="+mn-ea"/>
              </a:rPr>
              <a:t> nombre d'établissements ayant une activité de chirurgie</a:t>
            </a:r>
            <a:r>
              <a:rPr lang="fr-FR" sz="2800" dirty="0">
                <a:solidFill>
                  <a:prstClr val="black"/>
                </a:solidFill>
                <a:latin typeface="Calibri"/>
                <a:ea typeface="+mn-ea"/>
              </a:rPr>
              <a:t>  entre 2006 et 2014</a:t>
            </a:r>
          </a:p>
          <a:p>
            <a:pPr marL="228600" lvl="0" indent="-228600" eaLnBrk="1" hangingPunct="1">
              <a:lnSpc>
                <a:spcPct val="90000"/>
              </a:lnSpc>
              <a:spcBef>
                <a:spcPts val="1000"/>
              </a:spcBef>
              <a:buFont typeface="Arial" panose="020B0604020202020204" pitchFamily="34" charset="0"/>
              <a:buChar char="•"/>
            </a:pPr>
            <a:r>
              <a:rPr lang="fr-FR" sz="2800" dirty="0">
                <a:solidFill>
                  <a:prstClr val="black"/>
                </a:solidFill>
                <a:latin typeface="Calibri"/>
                <a:ea typeface="+mn-ea"/>
              </a:rPr>
              <a:t>L'offre de soins se concentre sur un nombre d'établissements plus restreint malgré l'augmentation globale de cette activité</a:t>
            </a:r>
            <a:endParaRPr kumimoji="0" lang="fr-FR" altLang="fr-FR" sz="20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endParaRPr>
          </a:p>
        </p:txBody>
      </p:sp>
      <p:sp>
        <p:nvSpPr>
          <p:cNvPr id="6" name="Titre 1">
            <a:extLst>
              <a:ext uri="{FF2B5EF4-FFF2-40B4-BE49-F238E27FC236}">
                <a16:creationId xmlns:a16="http://schemas.microsoft.com/office/drawing/2014/main" id="{748924F4-393B-2549-ADD1-6F7BD50C34A1}"/>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Généralités</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pic>
        <p:nvPicPr>
          <p:cNvPr id="8" name="Image 7">
            <a:extLst>
              <a:ext uri="{FF2B5EF4-FFF2-40B4-BE49-F238E27FC236}">
                <a16:creationId xmlns:a16="http://schemas.microsoft.com/office/drawing/2014/main" id="{01A1E6EE-52AD-4942-B93F-E00F22ACC4AB}"/>
              </a:ext>
            </a:extLst>
          </p:cNvPr>
          <p:cNvPicPr>
            <a:picLocks noChangeAspect="1"/>
          </p:cNvPicPr>
          <p:nvPr/>
        </p:nvPicPr>
        <p:blipFill>
          <a:blip r:embed="rId2"/>
          <a:stretch>
            <a:fillRect/>
          </a:stretch>
        </p:blipFill>
        <p:spPr>
          <a:xfrm>
            <a:off x="8531831" y="74102"/>
            <a:ext cx="612169" cy="612169"/>
          </a:xfrm>
          <a:prstGeom prst="rect">
            <a:avLst/>
          </a:prstGeom>
        </p:spPr>
      </p:pic>
    </p:spTree>
    <p:extLst>
      <p:ext uri="{BB962C8B-B14F-4D97-AF65-F5344CB8AC3E}">
        <p14:creationId xmlns:p14="http://schemas.microsoft.com/office/powerpoint/2010/main" val="3746062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a:extLst>
              <a:ext uri="{FF2B5EF4-FFF2-40B4-BE49-F238E27FC236}">
                <a16:creationId xmlns:a16="http://schemas.microsoft.com/office/drawing/2014/main" id="{1D2C2E6A-1E50-FF43-8369-AB24DF1F8916}"/>
              </a:ext>
            </a:extLst>
          </p:cNvPr>
          <p:cNvSpPr>
            <a:spLocks noChangeArrowheads="1"/>
          </p:cNvSpPr>
          <p:nvPr/>
        </p:nvSpPr>
        <p:spPr bwMode="auto">
          <a:xfrm>
            <a:off x="611188" y="897336"/>
            <a:ext cx="8131368" cy="4223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rgbClr val="3366FF"/>
                </a:solidFill>
                <a:latin typeface="Arial" panose="020B0604020202020204" pitchFamily="34" charset="0"/>
                <a:ea typeface="ＭＳ Ｐゴシック" panose="020B0600070205080204" pitchFamily="34" charset="-128"/>
              </a:defRPr>
            </a:lvl1pPr>
            <a:lvl2pPr marL="742950" indent="-285750" eaLnBrk="0" hangingPunct="0">
              <a:defRPr sz="2400">
                <a:solidFill>
                  <a:srgbClr val="3366FF"/>
                </a:solidFill>
                <a:latin typeface="Arial" panose="020B0604020202020204" pitchFamily="34" charset="0"/>
                <a:ea typeface="ＭＳ Ｐゴシック" panose="020B0600070205080204" pitchFamily="34" charset="-128"/>
              </a:defRPr>
            </a:lvl2pPr>
            <a:lvl3pPr marL="1143000" indent="-228600" eaLnBrk="0" hangingPunct="0">
              <a:defRPr sz="2400">
                <a:solidFill>
                  <a:srgbClr val="3366FF"/>
                </a:solidFill>
                <a:latin typeface="Arial" panose="020B0604020202020204" pitchFamily="34" charset="0"/>
                <a:ea typeface="ＭＳ Ｐゴシック" panose="020B0600070205080204" pitchFamily="34" charset="-128"/>
              </a:defRPr>
            </a:lvl3pPr>
            <a:lvl4pPr marL="1600200" indent="-228600" eaLnBrk="0" hangingPunct="0">
              <a:defRPr sz="2400">
                <a:solidFill>
                  <a:srgbClr val="3366FF"/>
                </a:solidFill>
                <a:latin typeface="Arial" panose="020B0604020202020204" pitchFamily="34" charset="0"/>
                <a:ea typeface="ＭＳ Ｐゴシック" panose="020B0600070205080204" pitchFamily="34" charset="-128"/>
              </a:defRPr>
            </a:lvl4pPr>
            <a:lvl5pPr marL="2057400" indent="-228600" eaLnBrk="0" hangingPunct="0">
              <a:defRPr sz="2400">
                <a:solidFill>
                  <a:srgbClr val="3366FF"/>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9pPr>
          </a:lstStyle>
          <a:p>
            <a:pPr marL="228600" lvl="0" indent="-228600" eaLnBrk="1" hangingPunct="1">
              <a:lnSpc>
                <a:spcPct val="90000"/>
              </a:lnSpc>
              <a:spcBef>
                <a:spcPts val="1000"/>
              </a:spcBef>
              <a:buFont typeface="Arial" panose="020B0604020202020204" pitchFamily="34" charset="0"/>
              <a:buChar char="•"/>
            </a:pPr>
            <a:r>
              <a:rPr lang="fr-FR" sz="2800" b="1" dirty="0">
                <a:solidFill>
                  <a:prstClr val="black"/>
                </a:solidFill>
                <a:latin typeface="Calibri"/>
                <a:ea typeface="+mn-ea"/>
              </a:rPr>
              <a:t>Contexte</a:t>
            </a:r>
          </a:p>
          <a:p>
            <a:pPr marL="685800" lvl="1" indent="-228600" eaLnBrk="1" hangingPunct="1">
              <a:lnSpc>
                <a:spcPct val="90000"/>
              </a:lnSpc>
              <a:spcBef>
                <a:spcPts val="500"/>
              </a:spcBef>
              <a:buFont typeface="Arial" panose="020B0604020202020204" pitchFamily="34" charset="0"/>
              <a:buChar char="•"/>
            </a:pPr>
            <a:r>
              <a:rPr lang="fr-FR" dirty="0">
                <a:solidFill>
                  <a:prstClr val="black"/>
                </a:solidFill>
                <a:latin typeface="Calibri"/>
                <a:ea typeface="+mn-ea"/>
              </a:rPr>
              <a:t>Diagnostique (biopsie)</a:t>
            </a:r>
          </a:p>
          <a:p>
            <a:pPr marL="685800" lvl="1" indent="-228600" eaLnBrk="1" hangingPunct="1">
              <a:lnSpc>
                <a:spcPct val="90000"/>
              </a:lnSpc>
              <a:spcBef>
                <a:spcPts val="500"/>
              </a:spcBef>
              <a:buFont typeface="Arial" panose="020B0604020202020204" pitchFamily="34" charset="0"/>
              <a:buChar char="•"/>
            </a:pPr>
            <a:r>
              <a:rPr lang="fr-FR" dirty="0">
                <a:solidFill>
                  <a:prstClr val="black"/>
                </a:solidFill>
                <a:latin typeface="Calibri"/>
                <a:ea typeface="+mn-ea"/>
              </a:rPr>
              <a:t>Pronostique (curage ganglionnaire)</a:t>
            </a:r>
          </a:p>
          <a:p>
            <a:pPr marL="685800" lvl="1" indent="-228600" eaLnBrk="1" hangingPunct="1">
              <a:lnSpc>
                <a:spcPct val="90000"/>
              </a:lnSpc>
              <a:spcBef>
                <a:spcPts val="500"/>
              </a:spcBef>
              <a:buFont typeface="Arial" panose="020B0604020202020204" pitchFamily="34" charset="0"/>
              <a:buChar char="•"/>
            </a:pPr>
            <a:r>
              <a:rPr lang="fr-FR" dirty="0">
                <a:solidFill>
                  <a:prstClr val="black"/>
                </a:solidFill>
                <a:latin typeface="Calibri"/>
                <a:ea typeface="+mn-ea"/>
              </a:rPr>
              <a:t>Thérapeutique (curatif, palliatif) +++</a:t>
            </a:r>
          </a:p>
          <a:p>
            <a:pPr marL="228600" lvl="0" indent="-228600" eaLnBrk="1" hangingPunct="1">
              <a:lnSpc>
                <a:spcPct val="90000"/>
              </a:lnSpc>
              <a:spcBef>
                <a:spcPts val="1000"/>
              </a:spcBef>
              <a:buFont typeface="Arial" panose="020B0604020202020204" pitchFamily="34" charset="0"/>
              <a:buChar char="•"/>
            </a:pPr>
            <a:endParaRPr lang="fr-FR" sz="2800" b="1" dirty="0">
              <a:solidFill>
                <a:prstClr val="black"/>
              </a:solidFill>
              <a:latin typeface="Calibri"/>
              <a:ea typeface="+mn-ea"/>
            </a:endParaRPr>
          </a:p>
          <a:p>
            <a:pPr marL="228600" lvl="0" indent="-228600" eaLnBrk="1" hangingPunct="1">
              <a:lnSpc>
                <a:spcPct val="90000"/>
              </a:lnSpc>
              <a:spcBef>
                <a:spcPts val="1000"/>
              </a:spcBef>
              <a:buFont typeface="Arial" panose="020B0604020202020204" pitchFamily="34" charset="0"/>
              <a:buChar char="•"/>
            </a:pPr>
            <a:r>
              <a:rPr lang="fr-FR" sz="2800" b="1" dirty="0">
                <a:solidFill>
                  <a:prstClr val="black"/>
                </a:solidFill>
                <a:latin typeface="Calibri"/>
                <a:ea typeface="+mn-ea"/>
              </a:rPr>
              <a:t>Objectifs</a:t>
            </a:r>
          </a:p>
          <a:p>
            <a:pPr marL="685800" lvl="1" indent="-228600" eaLnBrk="1" hangingPunct="1">
              <a:lnSpc>
                <a:spcPct val="90000"/>
              </a:lnSpc>
              <a:spcBef>
                <a:spcPts val="500"/>
              </a:spcBef>
              <a:buFont typeface="Arial" panose="020B0604020202020204" pitchFamily="34" charset="0"/>
              <a:buChar char="•"/>
            </a:pPr>
            <a:r>
              <a:rPr lang="fr-FR" dirty="0">
                <a:solidFill>
                  <a:prstClr val="black"/>
                </a:solidFill>
                <a:latin typeface="Calibri"/>
                <a:ea typeface="+mn-ea"/>
              </a:rPr>
              <a:t>Assurer la guérison</a:t>
            </a:r>
          </a:p>
          <a:p>
            <a:pPr marL="685800" lvl="1" indent="-228600" eaLnBrk="1" hangingPunct="1">
              <a:lnSpc>
                <a:spcPct val="90000"/>
              </a:lnSpc>
              <a:spcBef>
                <a:spcPts val="500"/>
              </a:spcBef>
              <a:buFont typeface="Arial" panose="020B0604020202020204" pitchFamily="34" charset="0"/>
              <a:buChar char="•"/>
            </a:pPr>
            <a:r>
              <a:rPr lang="fr-FR" dirty="0">
                <a:solidFill>
                  <a:prstClr val="black"/>
                </a:solidFill>
                <a:latin typeface="Calibri"/>
                <a:ea typeface="+mn-ea"/>
              </a:rPr>
              <a:t>Augmenter la durée de survie</a:t>
            </a:r>
          </a:p>
          <a:p>
            <a:pPr marL="685800" lvl="1" indent="-228600" eaLnBrk="1" hangingPunct="1">
              <a:lnSpc>
                <a:spcPct val="90000"/>
              </a:lnSpc>
              <a:spcBef>
                <a:spcPts val="500"/>
              </a:spcBef>
              <a:buFont typeface="Arial" panose="020B0604020202020204" pitchFamily="34" charset="0"/>
              <a:buChar char="•"/>
            </a:pPr>
            <a:r>
              <a:rPr lang="fr-FR" dirty="0">
                <a:solidFill>
                  <a:prstClr val="black"/>
                </a:solidFill>
                <a:latin typeface="Calibri"/>
                <a:ea typeface="+mn-ea"/>
              </a:rPr>
              <a:t>Préserver la qualité de vie (fonctionnelle, image corporelle)</a:t>
            </a:r>
          </a:p>
        </p:txBody>
      </p:sp>
      <p:sp>
        <p:nvSpPr>
          <p:cNvPr id="6" name="Titre 1">
            <a:extLst>
              <a:ext uri="{FF2B5EF4-FFF2-40B4-BE49-F238E27FC236}">
                <a16:creationId xmlns:a16="http://schemas.microsoft.com/office/drawing/2014/main" id="{748924F4-393B-2549-ADD1-6F7BD50C34A1}"/>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Place de la chirurgie</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pic>
        <p:nvPicPr>
          <p:cNvPr id="8" name="Image 7">
            <a:extLst>
              <a:ext uri="{FF2B5EF4-FFF2-40B4-BE49-F238E27FC236}">
                <a16:creationId xmlns:a16="http://schemas.microsoft.com/office/drawing/2014/main" id="{01A1E6EE-52AD-4942-B93F-E00F22ACC4AB}"/>
              </a:ext>
            </a:extLst>
          </p:cNvPr>
          <p:cNvPicPr>
            <a:picLocks noChangeAspect="1"/>
          </p:cNvPicPr>
          <p:nvPr/>
        </p:nvPicPr>
        <p:blipFill>
          <a:blip r:embed="rId2"/>
          <a:stretch>
            <a:fillRect/>
          </a:stretch>
        </p:blipFill>
        <p:spPr>
          <a:xfrm>
            <a:off x="8531831" y="74102"/>
            <a:ext cx="612169" cy="612169"/>
          </a:xfrm>
          <a:prstGeom prst="rect">
            <a:avLst/>
          </a:prstGeom>
        </p:spPr>
      </p:pic>
    </p:spTree>
    <p:extLst>
      <p:ext uri="{BB962C8B-B14F-4D97-AF65-F5344CB8AC3E}">
        <p14:creationId xmlns:p14="http://schemas.microsoft.com/office/powerpoint/2010/main" val="1730830856"/>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Office Theme</Template>
  <TotalTime>30916</TotalTime>
  <Words>3758</Words>
  <Application>Microsoft Macintosh PowerPoint</Application>
  <PresentationFormat>Affichage à l'écran (4:3)</PresentationFormat>
  <Paragraphs>607</Paragraphs>
  <Slides>70</Slides>
  <Notes>7</Notes>
  <HiddenSlides>0</HiddenSlides>
  <MMClips>0</MMClips>
  <ScaleCrop>false</ScaleCrop>
  <HeadingPairs>
    <vt:vector size="6" baseType="variant">
      <vt:variant>
        <vt:lpstr>Polices utilisées</vt:lpstr>
      </vt:variant>
      <vt:variant>
        <vt:i4>9</vt:i4>
      </vt:variant>
      <vt:variant>
        <vt:lpstr>Thème</vt:lpstr>
      </vt:variant>
      <vt:variant>
        <vt:i4>3</vt:i4>
      </vt:variant>
      <vt:variant>
        <vt:lpstr>Titres des diapositives</vt:lpstr>
      </vt:variant>
      <vt:variant>
        <vt:i4>70</vt:i4>
      </vt:variant>
    </vt:vector>
  </HeadingPairs>
  <TitlesOfParts>
    <vt:vector size="82" baseType="lpstr">
      <vt:lpstr>Arial</vt:lpstr>
      <vt:lpstr>Arial MT</vt:lpstr>
      <vt:lpstr>Calibri</vt:lpstr>
      <vt:lpstr>Calibri Light</vt:lpstr>
      <vt:lpstr>Monotype Sorts</vt:lpstr>
      <vt:lpstr>Tahoma</vt:lpstr>
      <vt:lpstr>Times New Roman</vt:lpstr>
      <vt:lpstr>Verdana</vt:lpstr>
      <vt:lpstr>Wingdings</vt:lpstr>
      <vt:lpstr>Thème Office</vt:lpstr>
      <vt:lpstr>1_Thème Office</vt:lpstr>
      <vt:lpstr>Office Theme</vt:lpstr>
      <vt:lpstr>La décision thérapeutique pluridisciplinaire</vt:lpstr>
      <vt:lpstr>Présentation PowerPoint</vt:lpstr>
      <vt:lpstr>Présentation PowerPoint</vt:lpstr>
      <vt:lpstr>Présentation PowerPoint</vt:lpstr>
      <vt:lpstr>Présentation PowerPoint</vt:lpstr>
      <vt:lpstr>Principes de la  chirurgie carcinologique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Prise en charge multidisciplinaire  des cancers</vt:lpstr>
      <vt:lpstr>Présentation PowerPoint</vt:lpstr>
      <vt:lpstr>Evolution de la cancérologie</vt:lpstr>
      <vt:lpstr>Connaissances de base</vt:lpstr>
      <vt:lpstr>Exemple du cancer du sein</vt:lpstr>
      <vt:lpstr>Connaissances de base</vt:lpstr>
      <vt:lpstr>Connaissances de base</vt:lpstr>
      <vt:lpstr>PLAN : LA PLURIDISCIPLINARITÉ</vt:lpstr>
      <vt:lpstr>1- Prise en charge d’un cancer localisé</vt:lpstr>
      <vt:lpstr>2- Prise en charge d’un cancer  métastatique</vt:lpstr>
      <vt:lpstr>3- Principes généraux de la  discussion pluridisciplinaire</vt:lpstr>
      <vt:lpstr>4- Les bases de la discussion pluridisciplinaire  La médecine Factuelle = Evidence Based Médecine</vt:lpstr>
      <vt:lpstr>Médecine Factuelle</vt:lpstr>
      <vt:lpstr>La prise en charge des cancers est multimodale  et multidisciplinaire</vt:lpstr>
      <vt:lpstr>Présentation PowerPoint</vt:lpstr>
      <vt:lpstr>Les outils de la pluridisciplinarité  Abord scientifique du traitement</vt:lpstr>
      <vt:lpstr>Les outils de la pluridisciplinarité  Abord scientifique du traitement</vt:lpstr>
      <vt:lpstr>6- Pour (bien) traiter une maladie,  il faut (bien) la connaître</vt:lpstr>
      <vt:lpstr>7- La réalisation pluridisciplinaire du  traitement</vt:lpstr>
      <vt:lpstr>Impact du Chirurgien sur la conservation  sphinctérienne (cancer du rectum)</vt:lpstr>
      <vt:lpstr>Impact du volume de l’hôpital sur la survie  après chirurgie du cancer du poumon</vt:lpstr>
      <vt:lpstr>8- Les référentiels</vt:lpstr>
      <vt:lpstr>Haute Autorité de Santé (HAS)  Niveau de Preuve scientifique  Grade des recommandations</vt:lpstr>
      <vt:lpstr>INCa, Unicancer, SOR (Standards, Options Recommandations)</vt:lpstr>
      <vt:lpstr>Le respect des Référentiels Exemple des Sarcomes des tissus mous</vt:lpstr>
      <vt:lpstr>9- La Réunion de Concertation  Pluridisciplinaire (RCP) en pratique</vt:lpstr>
      <vt:lpstr>La Réunion de Concertation Pluridisciplinaire  (RCP) en pratique</vt:lpstr>
      <vt:lpstr>Présentation PowerPoint</vt:lpstr>
      <vt:lpstr>Présentation PowerPoint</vt:lpstr>
      <vt:lpstr>Présentation PowerPoint</vt:lpstr>
      <vt:lpstr>10- Avantages de la pluridisciplinarité</vt:lpstr>
      <vt:lpstr>A RETENIR </vt:lpstr>
      <vt:lpstr>Présentation PowerPoint</vt:lpstr>
      <vt:lpstr>Dispositif d’annonce</vt:lpstr>
      <vt:lpstr>La Procédure d’Annonce  Depuis 2002-2003…</vt:lpstr>
      <vt:lpstr>Les différents temps pour l’annonce</vt:lpstr>
      <vt:lpstr>Consultation d’annonce</vt:lpstr>
      <vt:lpstr>A RETENIR L’annonce</vt:lpstr>
      <vt:lpstr>Présentation PowerPoint</vt:lpstr>
      <vt:lpstr>La décision thérapeutique pluridisciplinaire</vt:lpstr>
      <vt:lpstr>Des 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Parcours</dc:title>
  <dc:creator>Utilisateur Microsoft Office</dc:creator>
  <cp:lastModifiedBy>Microsoft Office User</cp:lastModifiedBy>
  <cp:revision>243</cp:revision>
  <dcterms:created xsi:type="dcterms:W3CDTF">2022-01-19T10:24:17Z</dcterms:created>
  <dcterms:modified xsi:type="dcterms:W3CDTF">2024-08-29T08:23:46Z</dcterms:modified>
</cp:coreProperties>
</file>