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97" r:id="rId3"/>
    <p:sldMasterId id="2147483709" r:id="rId4"/>
    <p:sldMasterId id="2147483854" r:id="rId5"/>
    <p:sldMasterId id="2147483878" r:id="rId6"/>
    <p:sldMasterId id="2147483890" r:id="rId7"/>
    <p:sldMasterId id="2147483904" r:id="rId8"/>
    <p:sldMasterId id="2147483917" r:id="rId9"/>
    <p:sldMasterId id="2147483929" r:id="rId10"/>
  </p:sldMasterIdLst>
  <p:notesMasterIdLst>
    <p:notesMasterId r:id="rId87"/>
  </p:notesMasterIdLst>
  <p:handoutMasterIdLst>
    <p:handoutMasterId r:id="rId88"/>
  </p:handoutMasterIdLst>
  <p:sldIdLst>
    <p:sldId id="396" r:id="rId11"/>
    <p:sldId id="265" r:id="rId12"/>
    <p:sldId id="413" r:id="rId13"/>
    <p:sldId id="328" r:id="rId14"/>
    <p:sldId id="329" r:id="rId15"/>
    <p:sldId id="330" r:id="rId16"/>
    <p:sldId id="370" r:id="rId17"/>
    <p:sldId id="468" r:id="rId18"/>
    <p:sldId id="627" r:id="rId19"/>
    <p:sldId id="475" r:id="rId20"/>
    <p:sldId id="476" r:id="rId21"/>
    <p:sldId id="262" r:id="rId22"/>
    <p:sldId id="477" r:id="rId23"/>
    <p:sldId id="311" r:id="rId24"/>
    <p:sldId id="308" r:id="rId25"/>
    <p:sldId id="290" r:id="rId26"/>
    <p:sldId id="387" r:id="rId27"/>
    <p:sldId id="388" r:id="rId28"/>
    <p:sldId id="411" r:id="rId29"/>
    <p:sldId id="314" r:id="rId30"/>
    <p:sldId id="428" r:id="rId31"/>
    <p:sldId id="397" r:id="rId32"/>
    <p:sldId id="302" r:id="rId33"/>
    <p:sldId id="318" r:id="rId34"/>
    <p:sldId id="320" r:id="rId35"/>
    <p:sldId id="319" r:id="rId36"/>
    <p:sldId id="355" r:id="rId37"/>
    <p:sldId id="312" r:id="rId38"/>
    <p:sldId id="419" r:id="rId39"/>
    <p:sldId id="321" r:id="rId40"/>
    <p:sldId id="322" r:id="rId41"/>
    <p:sldId id="323" r:id="rId42"/>
    <p:sldId id="324" r:id="rId43"/>
    <p:sldId id="325" r:id="rId44"/>
    <p:sldId id="418" r:id="rId45"/>
    <p:sldId id="364" r:id="rId46"/>
    <p:sldId id="408" r:id="rId47"/>
    <p:sldId id="458" r:id="rId48"/>
    <p:sldId id="315" r:id="rId49"/>
    <p:sldId id="326" r:id="rId50"/>
    <p:sldId id="382" r:id="rId51"/>
    <p:sldId id="617" r:id="rId52"/>
    <p:sldId id="618" r:id="rId53"/>
    <p:sldId id="619" r:id="rId54"/>
    <p:sldId id="620" r:id="rId55"/>
    <p:sldId id="331" r:id="rId56"/>
    <p:sldId id="398" r:id="rId57"/>
    <p:sldId id="429" r:id="rId58"/>
    <p:sldId id="628" r:id="rId59"/>
    <p:sldId id="629" r:id="rId60"/>
    <p:sldId id="630" r:id="rId61"/>
    <p:sldId id="631" r:id="rId62"/>
    <p:sldId id="333" r:id="rId63"/>
    <p:sldId id="334" r:id="rId64"/>
    <p:sldId id="459" r:id="rId65"/>
    <p:sldId id="371" r:id="rId66"/>
    <p:sldId id="335" r:id="rId67"/>
    <p:sldId id="337" r:id="rId68"/>
    <p:sldId id="431" r:id="rId69"/>
    <p:sldId id="632" r:id="rId70"/>
    <p:sldId id="338" r:id="rId71"/>
    <p:sldId id="339" r:id="rId72"/>
    <p:sldId id="340" r:id="rId73"/>
    <p:sldId id="430" r:id="rId74"/>
    <p:sldId id="341" r:id="rId75"/>
    <p:sldId id="343" r:id="rId76"/>
    <p:sldId id="344" r:id="rId77"/>
    <p:sldId id="345" r:id="rId78"/>
    <p:sldId id="622" r:id="rId79"/>
    <p:sldId id="291" r:id="rId80"/>
    <p:sldId id="358" r:id="rId81"/>
    <p:sldId id="391" r:id="rId82"/>
    <p:sldId id="395" r:id="rId83"/>
    <p:sldId id="422" r:id="rId84"/>
    <p:sldId id="624" r:id="rId85"/>
    <p:sldId id="280" r:id="rId86"/>
  </p:sldIdLst>
  <p:sldSz cx="9144000" cy="6858000" type="screen4x3"/>
  <p:notesSz cx="9926638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tion sans titre" id="{C7397A91-9255-451B-AE21-2787EE9F4F52}">
          <p14:sldIdLst>
            <p14:sldId id="396"/>
            <p14:sldId id="265"/>
            <p14:sldId id="413"/>
            <p14:sldId id="328"/>
            <p14:sldId id="329"/>
            <p14:sldId id="330"/>
            <p14:sldId id="370"/>
            <p14:sldId id="468"/>
            <p14:sldId id="627"/>
            <p14:sldId id="475"/>
            <p14:sldId id="476"/>
            <p14:sldId id="262"/>
            <p14:sldId id="477"/>
            <p14:sldId id="311"/>
            <p14:sldId id="308"/>
            <p14:sldId id="290"/>
            <p14:sldId id="387"/>
            <p14:sldId id="388"/>
            <p14:sldId id="411"/>
            <p14:sldId id="314"/>
            <p14:sldId id="428"/>
            <p14:sldId id="397"/>
            <p14:sldId id="302"/>
            <p14:sldId id="318"/>
            <p14:sldId id="320"/>
            <p14:sldId id="319"/>
            <p14:sldId id="355"/>
            <p14:sldId id="312"/>
            <p14:sldId id="419"/>
            <p14:sldId id="321"/>
            <p14:sldId id="322"/>
            <p14:sldId id="323"/>
            <p14:sldId id="324"/>
            <p14:sldId id="325"/>
            <p14:sldId id="418"/>
            <p14:sldId id="364"/>
            <p14:sldId id="408"/>
            <p14:sldId id="458"/>
          </p14:sldIdLst>
        </p14:section>
        <p14:section name="Section sans titre" id="{14B6D668-18FE-460C-88A8-378A07A7CBA5}">
          <p14:sldIdLst>
            <p14:sldId id="315"/>
            <p14:sldId id="326"/>
            <p14:sldId id="382"/>
            <p14:sldId id="617"/>
            <p14:sldId id="618"/>
            <p14:sldId id="619"/>
            <p14:sldId id="620"/>
          </p14:sldIdLst>
        </p14:section>
        <p14:section name="INFLUX" id="{706B2CD9-A1F5-4EE4-8AD9-30AB8754B2FD}">
          <p14:sldIdLst>
            <p14:sldId id="331"/>
            <p14:sldId id="398"/>
            <p14:sldId id="429"/>
            <p14:sldId id="628"/>
            <p14:sldId id="629"/>
            <p14:sldId id="630"/>
            <p14:sldId id="631"/>
            <p14:sldId id="333"/>
            <p14:sldId id="334"/>
            <p14:sldId id="459"/>
            <p14:sldId id="371"/>
            <p14:sldId id="335"/>
            <p14:sldId id="337"/>
            <p14:sldId id="431"/>
            <p14:sldId id="632"/>
            <p14:sldId id="338"/>
            <p14:sldId id="339"/>
            <p14:sldId id="340"/>
            <p14:sldId id="430"/>
            <p14:sldId id="341"/>
            <p14:sldId id="343"/>
            <p14:sldId id="344"/>
            <p14:sldId id="345"/>
            <p14:sldId id="622"/>
            <p14:sldId id="291"/>
            <p14:sldId id="358"/>
            <p14:sldId id="391"/>
            <p14:sldId id="395"/>
            <p14:sldId id="422"/>
            <p14:sldId id="624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00"/>
    <a:srgbClr val="FFCC66"/>
    <a:srgbClr val="99CCFF"/>
    <a:srgbClr val="FF9900"/>
    <a:srgbClr val="000000"/>
    <a:srgbClr val="FF99CC"/>
    <a:srgbClr val="60C99C"/>
    <a:srgbClr val="00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85" autoAdjust="0"/>
    <p:restoredTop sz="99169" autoAdjust="0"/>
  </p:normalViewPr>
  <p:slideViewPr>
    <p:cSldViewPr>
      <p:cViewPr>
        <p:scale>
          <a:sx n="80" d="100"/>
          <a:sy n="80" d="100"/>
        </p:scale>
        <p:origin x="1536" y="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presProps" Target="presProp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76ED28A-179E-4B61-82B1-571C3E4B3F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582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2262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0467E6-656F-4A3A-A243-E680B2DE9E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562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18A52E-FFDF-48D3-A801-8402139F8D57}" type="slidenum">
              <a:rPr lang="fr-FR" altLang="en-US">
                <a:solidFill>
                  <a:prstClr val="black"/>
                </a:solidFill>
              </a:rPr>
              <a:pPr eaLnBrk="1" hangingPunct="1"/>
              <a:t>1</a:t>
            </a:fld>
            <a:endParaRPr lang="fr-FR" altLang="en-US" dirty="0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882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4D3922-CB89-465F-9C5F-24A4E95EE266}" type="slidenum">
              <a:rPr lang="fr-FR" altLang="en-US" smtClean="0"/>
              <a:pPr eaLnBrk="1" hangingPunct="1"/>
              <a:t>15</a:t>
            </a:fld>
            <a:endParaRPr lang="fr-FR" alt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265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B370CA0-66B3-4018-8AC1-48767C6539F6}" type="slidenum">
              <a:rPr lang="fr-FR" altLang="en-US" smtClean="0"/>
              <a:pPr eaLnBrk="1" hangingPunct="1"/>
              <a:t>16</a:t>
            </a:fld>
            <a:endParaRPr lang="fr-FR" altLang="en-US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17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4197B86-B044-45E2-92FC-701CAA2A9FEA}" type="slidenum">
              <a:rPr lang="fr-FR" alt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877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0632293-6302-4651-AAD7-1E2CAC15B576}" type="slidenum">
              <a:rPr lang="fr-FR" alt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735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B370CA0-66B3-4018-8AC1-48767C6539F6}" type="slidenum">
              <a:rPr lang="fr-FR" altLang="en-US" smtClean="0"/>
              <a:pPr eaLnBrk="1" hangingPunct="1"/>
              <a:t>19</a:t>
            </a:fld>
            <a:endParaRPr lang="fr-FR" altLang="en-US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004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D9051B2-65A2-468B-9A75-C30F4F2AA581}" type="slidenum">
              <a:rPr lang="fr-FR" altLang="en-US" smtClean="0"/>
              <a:pPr eaLnBrk="1" hangingPunct="1"/>
              <a:t>20</a:t>
            </a:fld>
            <a:endParaRPr lang="fr-FR" alt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331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18A52E-FFDF-48D3-A801-8402139F8D57}" type="slidenum">
              <a:rPr lang="fr-FR" altLang="en-US">
                <a:solidFill>
                  <a:prstClr val="black"/>
                </a:solidFill>
              </a:rPr>
              <a:pPr eaLnBrk="1" hangingPunct="1"/>
              <a:t>22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068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1DBEEFB-49A2-487D-A429-EC963F135A8C}" type="slidenum">
              <a:rPr lang="fr-FR" altLang="en-US" smtClean="0"/>
              <a:pPr eaLnBrk="1" hangingPunct="1"/>
              <a:t>23</a:t>
            </a:fld>
            <a:endParaRPr lang="fr-FR" alt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612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FD73368-3013-41F2-B48F-1F1D33023EEF}" type="slidenum">
              <a:rPr lang="fr-FR" altLang="en-US" smtClean="0"/>
              <a:pPr eaLnBrk="1" hangingPunct="1"/>
              <a:t>24</a:t>
            </a:fld>
            <a:endParaRPr lang="fr-FR" alt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237C263-8F10-45D8-B9C6-A6CD6597FF7C}" type="slidenum">
              <a:rPr lang="fr-FR" altLang="en-US" smtClean="0"/>
              <a:pPr eaLnBrk="1" hangingPunct="1"/>
              <a:t>25</a:t>
            </a:fld>
            <a:endParaRPr lang="fr-FR" alt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29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3E8BF17-5F83-4CC5-B467-D5C739AEC1E2}" type="slidenum">
              <a:rPr lang="fr-FR" altLang="en-US" smtClean="0"/>
              <a:pPr eaLnBrk="1" hangingPunct="1"/>
              <a:t>2</a:t>
            </a:fld>
            <a:endParaRPr lang="fr-FR" altLang="en-US" dirty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1484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A18093-3DFC-401A-B9EC-036FEF1781E9}" type="slidenum">
              <a:rPr lang="fr-FR" altLang="en-US" smtClean="0"/>
              <a:pPr eaLnBrk="1" hangingPunct="1"/>
              <a:t>26</a:t>
            </a:fld>
            <a:endParaRPr lang="fr-FR" alt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530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287BCDA-E957-4519-846B-E85E3E4A8CFD}" type="slidenum">
              <a:rPr lang="fr-FR" altLang="en-US" smtClean="0"/>
              <a:pPr eaLnBrk="1" hangingPunct="1"/>
              <a:t>27</a:t>
            </a:fld>
            <a:endParaRPr lang="fr-FR" alt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330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69C2069-A928-4E75-AE32-B32CCF6F4E8C}" type="slidenum">
              <a:rPr lang="fr-FR" altLang="en-US" smtClean="0"/>
              <a:pPr eaLnBrk="1" hangingPunct="1"/>
              <a:t>28</a:t>
            </a:fld>
            <a:endParaRPr lang="fr-FR" alt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64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69C2069-A928-4E75-AE32-B32CCF6F4E8C}" type="slidenum">
              <a:rPr lang="fr-FR" altLang="en-US" smtClean="0"/>
              <a:pPr eaLnBrk="1" hangingPunct="1"/>
              <a:t>29</a:t>
            </a:fld>
            <a:endParaRPr lang="fr-FR" alt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981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0ECF5D3-C94A-4417-AEA7-95A8CECFF9E8}" type="slidenum">
              <a:rPr lang="fr-FR" altLang="en-US" smtClean="0"/>
              <a:pPr eaLnBrk="1" hangingPunct="1"/>
              <a:t>30</a:t>
            </a:fld>
            <a:endParaRPr lang="fr-FR" alt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224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8CCED62-069E-479F-927B-7E3AA75A02BB}" type="slidenum">
              <a:rPr lang="fr-FR" altLang="en-US" smtClean="0"/>
              <a:pPr eaLnBrk="1" hangingPunct="1"/>
              <a:t>31</a:t>
            </a:fld>
            <a:endParaRPr lang="fr-FR" altLang="en-US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500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3AC2DB1-E2AC-486C-90BB-844C7CE8FA1D}" type="slidenum">
              <a:rPr lang="fr-FR" altLang="en-US" smtClean="0"/>
              <a:pPr eaLnBrk="1" hangingPunct="1"/>
              <a:t>32</a:t>
            </a:fld>
            <a:endParaRPr lang="fr-FR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118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55DC04B-7FBA-4196-A611-8ECE7E633680}" type="slidenum">
              <a:rPr lang="fr-FR" altLang="en-US" smtClean="0"/>
              <a:pPr eaLnBrk="1" hangingPunct="1"/>
              <a:t>33</a:t>
            </a:fld>
            <a:endParaRPr lang="fr-FR" alt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7636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919CCA3-BB8A-4CC8-A10B-412470529976}" type="slidenum">
              <a:rPr lang="fr-FR" altLang="en-US" smtClean="0"/>
              <a:pPr eaLnBrk="1" hangingPunct="1"/>
              <a:t>34</a:t>
            </a:fld>
            <a:endParaRPr lang="fr-FR" alt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617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919CCA3-BB8A-4CC8-A10B-412470529976}" type="slidenum">
              <a:rPr lang="fr-FR" altLang="en-US" smtClean="0"/>
              <a:pPr eaLnBrk="1" hangingPunct="1"/>
              <a:t>35</a:t>
            </a:fld>
            <a:endParaRPr lang="fr-FR" alt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142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EC9C1D1-E2F4-4F60-A6B4-973FF384799B}" type="slidenum">
              <a:rPr lang="fr-FR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fr-FR" altLang="en-US" dirty="0">
              <a:solidFill>
                <a:prstClr val="black"/>
              </a:solidFill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409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80C7D6-7E4E-4DA7-87E8-C92FE3C449C6}" type="slidenum">
              <a:rPr lang="fr-FR" altLang="en-US" smtClean="0"/>
              <a:pPr eaLnBrk="1" hangingPunct="1"/>
              <a:t>36</a:t>
            </a:fld>
            <a:endParaRPr lang="fr-FR" altLang="en-US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381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80C7D6-7E4E-4DA7-87E8-C92FE3C449C6}" type="slidenum">
              <a:rPr lang="fr-FR" altLang="en-US" smtClean="0"/>
              <a:pPr eaLnBrk="1" hangingPunct="1"/>
              <a:t>37</a:t>
            </a:fld>
            <a:endParaRPr lang="fr-FR" altLang="en-US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684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80C7D6-7E4E-4DA7-87E8-C92FE3C449C6}" type="slidenum">
              <a:rPr lang="fr-FR" altLang="en-US" smtClean="0"/>
              <a:pPr eaLnBrk="1" hangingPunct="1"/>
              <a:t>38</a:t>
            </a:fld>
            <a:endParaRPr lang="fr-FR" altLang="en-US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524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D8EB465-2969-471C-AE55-5FC72D318589}" type="slidenum">
              <a:rPr lang="fr-FR" altLang="en-US" smtClean="0"/>
              <a:pPr eaLnBrk="1" hangingPunct="1"/>
              <a:t>39</a:t>
            </a:fld>
            <a:endParaRPr lang="fr-FR" altLang="en-US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289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FCA5EA1-5CE6-4BD1-A258-817664134F78}" type="slidenum">
              <a:rPr lang="fr-FR" altLang="en-US" smtClean="0"/>
              <a:pPr eaLnBrk="1" hangingPunct="1"/>
              <a:t>40</a:t>
            </a:fld>
            <a:endParaRPr lang="fr-FR" altLang="en-US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074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1B2F6-DC93-471E-8ADA-3DBB7AF52E8C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1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B9C3490-C656-4CAC-A245-8F3733D2CB96}" type="slidenum">
              <a:rPr lang="fr-FR" altLang="en-US" smtClean="0"/>
              <a:pPr eaLnBrk="1" hangingPunct="1"/>
              <a:t>46</a:t>
            </a:fld>
            <a:endParaRPr lang="fr-FR" altLang="en-US" dirty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98609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18A52E-FFDF-48D3-A801-8402139F8D57}" type="slidenum">
              <a:rPr lang="fr-FR" altLang="en-US">
                <a:solidFill>
                  <a:prstClr val="black"/>
                </a:solidFill>
              </a:rPr>
              <a:pPr eaLnBrk="1" hangingPunct="1"/>
              <a:t>47</a:t>
            </a:fld>
            <a:endParaRPr lang="fr-FR" altLang="en-US" dirty="0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37090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1EDEBCF-79AE-41BA-9E3F-A9F8469D8C6D}" type="slidenum">
              <a:rPr lang="fr-FR" altLang="en-US" smtClean="0"/>
              <a:pPr eaLnBrk="1" hangingPunct="1"/>
              <a:t>53</a:t>
            </a:fld>
            <a:endParaRPr lang="fr-FR" altLang="en-US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049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503DE48-F029-4A55-A69D-CE82AC634EF8}" type="slidenum">
              <a:rPr lang="fr-FR" altLang="en-US" smtClean="0"/>
              <a:pPr eaLnBrk="1" hangingPunct="1"/>
              <a:t>54</a:t>
            </a:fld>
            <a:endParaRPr lang="fr-FR" altLang="en-US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13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BB51D64-2F41-4F53-B70B-5E0EDA70AB0F}" type="slidenum">
              <a:rPr lang="fr-FR" altLang="en-US" smtClean="0"/>
              <a:pPr eaLnBrk="1" hangingPunct="1"/>
              <a:t>4</a:t>
            </a:fld>
            <a:endParaRPr lang="fr-FR" altLang="en-US" dirty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04108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D52DC4B-18D4-4CCD-88CD-D0D4CB64FCF6}" type="slidenum">
              <a:rPr lang="fr-FR" altLang="en-US" smtClean="0"/>
              <a:pPr eaLnBrk="1" hangingPunct="1"/>
              <a:t>57</a:t>
            </a:fld>
            <a:endParaRPr lang="fr-FR" altLang="en-US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2800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B6B3CA6-B9A1-4CD6-8D8E-9CC213531238}" type="slidenum">
              <a:rPr lang="fr-FR" altLang="en-US" smtClean="0"/>
              <a:pPr eaLnBrk="1" hangingPunct="1"/>
              <a:t>58</a:t>
            </a:fld>
            <a:endParaRPr lang="fr-FR" altLang="en-US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707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286CB5-D822-406C-910E-ADEA98B81CCE}" type="slidenum">
              <a:rPr lang="fr-FR" altLang="en-US" smtClean="0"/>
              <a:pPr eaLnBrk="1" hangingPunct="1"/>
              <a:t>61</a:t>
            </a:fld>
            <a:endParaRPr lang="fr-FR" alt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1528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B3AEF1B-0F5E-4369-8165-AB7342C3605B}" type="slidenum">
              <a:rPr lang="fr-FR" altLang="en-US" smtClean="0"/>
              <a:pPr eaLnBrk="1" hangingPunct="1"/>
              <a:t>62</a:t>
            </a:fld>
            <a:endParaRPr lang="fr-FR" altLang="en-US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7485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6DC7D29-038C-44F3-BFC7-DEEAE0C509DE}" type="slidenum">
              <a:rPr lang="fr-FR" altLang="en-US" smtClean="0"/>
              <a:pPr eaLnBrk="1" hangingPunct="1"/>
              <a:t>63</a:t>
            </a:fld>
            <a:endParaRPr lang="fr-FR" altLang="en-US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043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2D4DB27-C5E9-45F9-BF18-CDB7E434B884}" type="slidenum">
              <a:rPr lang="fr-FR" altLang="en-US" smtClean="0"/>
              <a:pPr eaLnBrk="1" hangingPunct="1"/>
              <a:t>65</a:t>
            </a:fld>
            <a:endParaRPr lang="fr-FR" altLang="en-US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216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3AF946A-5515-4D59-90A7-886FAE8257FC}" type="slidenum">
              <a:rPr lang="fr-FR" altLang="en-US" smtClean="0"/>
              <a:pPr eaLnBrk="1" hangingPunct="1"/>
              <a:t>66</a:t>
            </a:fld>
            <a:endParaRPr lang="fr-FR" altLang="en-US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486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5A14D22-F5CA-40D1-80C9-E9232A5DF418}" type="slidenum">
              <a:rPr lang="fr-FR" altLang="en-US" smtClean="0"/>
              <a:pPr eaLnBrk="1" hangingPunct="1"/>
              <a:t>67</a:t>
            </a:fld>
            <a:endParaRPr lang="fr-FR" altLang="en-US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087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1FC9E84-BF9F-4207-989E-CEF5185CD8B0}" type="slidenum">
              <a:rPr lang="fr-FR" altLang="en-US" smtClean="0"/>
              <a:pPr eaLnBrk="1" hangingPunct="1"/>
              <a:t>68</a:t>
            </a:fld>
            <a:endParaRPr lang="fr-FR" altLang="en-US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500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2CF5E0F-5265-4CF7-B705-81A4F553A6A6}" type="slidenum">
              <a:rPr lang="fr-FR" altLang="en-US" smtClean="0"/>
              <a:pPr eaLnBrk="1" hangingPunct="1"/>
              <a:t>70</a:t>
            </a:fld>
            <a:endParaRPr lang="fr-FR" altLang="en-US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1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EF2496F-2200-4957-93A5-6A57440595A7}" type="slidenum">
              <a:rPr lang="fr-FR" altLang="en-US" smtClean="0"/>
              <a:pPr eaLnBrk="1" hangingPunct="1"/>
              <a:t>5</a:t>
            </a:fld>
            <a:endParaRPr lang="fr-FR" alt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7279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2494E17-1F86-4CFC-9928-57BAF0517367}" type="slidenum">
              <a:rPr lang="fr-FR" altLang="en-US" smtClean="0"/>
              <a:pPr eaLnBrk="1" hangingPunct="1"/>
              <a:t>71</a:t>
            </a:fld>
            <a:endParaRPr lang="fr-FR" altLang="en-US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517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CB2124A-AA6D-4F89-81D0-0B55B95555BD}" type="slidenum">
              <a:rPr lang="fr-FR" altLang="en-US" smtClean="0"/>
              <a:pPr eaLnBrk="1" hangingPunct="1"/>
              <a:t>73</a:t>
            </a:fld>
            <a:endParaRPr lang="fr-FR" alt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9010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18A52E-FFDF-48D3-A801-8402139F8D57}" type="slidenum">
              <a:rPr lang="fr-FR" altLang="en-US">
                <a:solidFill>
                  <a:prstClr val="black"/>
                </a:solidFill>
              </a:rPr>
              <a:pPr eaLnBrk="1" hangingPunct="1"/>
              <a:t>74</a:t>
            </a:fld>
            <a:endParaRPr lang="fr-FR" altLang="en-US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3130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1FE62B3-F003-403E-B987-520DA40E2910}" type="slidenum">
              <a:rPr lang="fr-FR" altLang="en-US" smtClean="0"/>
              <a:pPr eaLnBrk="1" hangingPunct="1"/>
              <a:t>76</a:t>
            </a:fld>
            <a:endParaRPr lang="fr-FR" alt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94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4CED51C-202A-461D-9A14-3279B1FA4BE3}" type="slidenum">
              <a:rPr lang="fr-FR" altLang="en-US" smtClean="0"/>
              <a:pPr eaLnBrk="1" hangingPunct="1"/>
              <a:t>6</a:t>
            </a:fld>
            <a:endParaRPr lang="fr-FR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560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A9227A-E232-4125-AB5C-95C230E77235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343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A9227A-E232-4125-AB5C-95C230E77235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207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EC37AD4-4C1E-44F6-8B23-1B566C2389FD}" type="slidenum">
              <a:rPr lang="fr-FR" altLang="en-US" smtClean="0"/>
              <a:pPr eaLnBrk="1" hangingPunct="1"/>
              <a:t>14</a:t>
            </a:fld>
            <a:endParaRPr lang="fr-FR" alt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6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E59DA-AC80-4F81-833B-D983A77E92F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788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A76B-7DFA-4A37-8BA8-FD3A2CC1BDD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13888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AB705-F5D0-4717-B5B5-DAA2BD978360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781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4EADD-0031-46B6-92DE-C5FDE1612562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468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2FDBB-2201-4AEC-B104-2891514E95CF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47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8509-D7B9-4495-94D2-5A2C6864FA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1466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5DE74-0AFD-477B-A7D9-184CBCFE72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5838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B725-DCA6-418D-8943-ED366D17D3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954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4A364-F1DE-4D06-B9CE-6B5A029A03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2845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7248-3153-4823-ABBB-5699979D62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2198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8E084-5824-47FA-A210-B2459FF839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9700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906C-B0D3-4785-9D6D-595A3908F5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70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12F7-16FE-4C3D-A926-9B2361548A1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26234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91746-D3A7-43AC-A85A-C213B5FA68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632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E212-9397-45F9-A6AF-E828818E52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1217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6DA09-8536-4D0D-B826-B6A7CDA588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37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96607-6479-439B-9D9B-B35BFB1416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197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60609-17F7-43F5-8E5A-6714316314B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18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805B6-7811-4794-85C5-F30299B1C12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06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366F9-AD08-4339-8398-005715AE24F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2D198-26B7-46F5-A187-2A69FDA5DEF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35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68087-E8F3-4BFA-9816-34333BCD0EA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59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49E6E-7F06-45F2-B63E-0AF7616F90A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48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4811B-8879-456A-971D-A94B8CF18F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68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AADD3-B568-40EB-AE26-92781E238AD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2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F586-AA94-461F-A84D-D99AF4F23145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4721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21621-20FC-47EC-A275-0F5E442EA3C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0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5C0C0-A8DC-4685-809D-B3E65A71225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07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1FC1C-7997-4DAB-BE3E-138B47EEC36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4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AA406-7BB9-43DC-994E-47D028F8102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805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2BAE7-B078-4374-8992-94136F0BA58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9396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4C73-CB98-42A4-BE1C-C73A65416DE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4597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1E48F-B5D6-4763-BED8-60185C7A1EE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5385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5E80C-2485-43C8-B6AF-25B1FC88AC3D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6374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BA671-71E7-4382-9B05-160F201843B5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933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EF712-4C29-49A6-8BDE-6D1EE84CA36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01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9AC7E-B580-454B-9293-76FB5E4057E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5174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641E7-F4D8-461E-8AD8-DB198104BAB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0516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ED18E-80AD-4F05-90E6-37299E8E78B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2384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28B84-2077-491C-B58D-52DFF6902D7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81850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0F4B2-E25E-4D51-BC92-89F6239527E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9592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FFDA9-175B-4B2D-927F-ED84A178D6A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1394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FF5AA-B70E-4A08-9CAD-B4CFBDEFD136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7709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DCED1-64EB-4AB6-882C-2EB77FB831A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8092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B7B7F-5538-4962-BE1C-D60AB83F898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43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C9840-D8E4-413B-AD12-17FB049F61DB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1353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0032D-CAFD-4833-8B43-D53909A26F8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334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3BABB-9CB1-49B2-BC21-90CFD8AB194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92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7500B-806F-493C-BD72-79D81F2DE616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3859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DA74C-C3D6-47D4-8095-B4E74E198DF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8358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EDDB1-8A06-4600-854E-D911F07DC486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4675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43E83-A4DA-41A9-87A6-A5FE12957BC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6249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7C35-FD86-40DD-9E1C-C12C58725F47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7361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E59DA-AC80-4F81-833B-D983A77E92FE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66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F586-AA94-461F-A84D-D99AF4F23145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05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9AC7E-B580-454B-9293-76FB5E4057E8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59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3BABB-9CB1-49B2-BC21-90CFD8AB194F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19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FB930-DBF2-47EC-8F05-38BC9EFC8A1E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1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FB930-DBF2-47EC-8F05-38BC9EFC8A1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3655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CC006-9E89-4D87-B1FA-6E33BE9D58C8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1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C16E-EF72-4E0E-80C9-57158C1F2BE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75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AAD4-EBAE-47FC-AD58-3BC5DF9D4B6A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18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CE17C-6305-471A-9D48-AD05A2E2087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62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A76B-7DFA-4A37-8BA8-FD3A2CC1BDD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73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12F7-16FE-4C3D-A926-9B2361548A13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64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E59DA-AC80-4F81-833B-D983A77E92FE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7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F586-AA94-461F-A84D-D99AF4F23145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38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9AC7E-B580-454B-9293-76FB5E4057E8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0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3BABB-9CB1-49B2-BC21-90CFD8AB194F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0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CC006-9E89-4D87-B1FA-6E33BE9D58C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952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FB930-DBF2-47EC-8F05-38BC9EFC8A1E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258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CC006-9E89-4D87-B1FA-6E33BE9D58C8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87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C16E-EF72-4E0E-80C9-57158C1F2BE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629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AAD4-EBAE-47FC-AD58-3BC5DF9D4B6A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39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CE17C-6305-471A-9D48-AD05A2E2087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460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A76B-7DFA-4A37-8BA8-FD3A2CC1BDD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773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12F7-16FE-4C3D-A926-9B2361548A13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93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842E8-7418-4ED1-8CFA-07DFFA0885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752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84FE-CAE1-4C17-9CC9-64D41A5BE3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7657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35" y="4406939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CADB5-4DD6-45B5-854E-01B8D31081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23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C16E-EF72-4E0E-80C9-57158C1F2BE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1573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35363-01C7-4280-9213-C730D8BDD2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443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89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89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98D23-19C0-47F9-BE36-CF7B783C75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16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00E2E-FED1-4778-B158-6E6D666B3A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623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6A26E-514A-4571-97D3-7CA223E051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2272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89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5CFDB-E983-46C5-BD99-87B4679BC5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0449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32DD6-609F-434A-A7ED-1E3651B224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41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D1202-9868-485E-91F9-46C770645C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797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77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7" y="274677"/>
            <a:ext cx="6031523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FC1F-898E-453D-AB01-3CB9403A9A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431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0F9E-2F3A-4706-9D0E-F24C27177E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3076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04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AAD4-EBAE-47FC-AD58-3BC5DF9D4B6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94066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587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2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98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87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354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996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00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41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52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8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CE17C-6305-471A-9D48-AD05A2E2087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36421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067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386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DA12F-9BED-44C7-93AE-68F3F5128A45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859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F0A0A-8983-4711-9E3D-30FA71E9D34B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583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A6114-C127-476D-967B-4C3B595CC490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441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E00B5-0430-4F78-85B1-5681C1B69D14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993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08C8C-19BD-4826-8995-38712C610E62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427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7C05E-7BE5-4E36-AFE8-DAB77558B57B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99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6AF32-D19B-4AA1-A24D-F656B15294B8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047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40AD7-B6A6-42E9-A4CE-6689760A8317}" type="slidenum">
              <a:rPr lang="fr-CA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8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du texte du masque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C50454E-6710-44CF-B5A1-A9CB7DC7725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B29DE3-F857-49A0-AA1B-11B1EC12D9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56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les styles du texte du masque</a:t>
            </a:r>
          </a:p>
          <a:p>
            <a:pPr lvl="1"/>
            <a:r>
              <a:rPr lang="en-US" altLang="en-US"/>
              <a:t>Deuxième niveau</a:t>
            </a:r>
          </a:p>
          <a:p>
            <a:pPr lvl="2"/>
            <a:r>
              <a:rPr lang="en-US" altLang="en-US"/>
              <a:t>Troisième niveau</a:t>
            </a:r>
          </a:p>
          <a:p>
            <a:pPr lvl="3"/>
            <a:r>
              <a:rPr lang="en-US" altLang="en-US"/>
              <a:t>Quatrième niveau</a:t>
            </a:r>
          </a:p>
          <a:p>
            <a:pPr lvl="4"/>
            <a:r>
              <a:rPr lang="en-US" altLang="en-US"/>
              <a:t>Cinquième niveau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B0BC349-5252-4124-BE4D-33F82F083EB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du masque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du texte du masque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ED3D4C0-8A31-4D1D-A859-CEAD3B81754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du masque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du texte du masque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68123A9-AA9D-4BE0-8945-305AE4C8B046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du texte du masque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C50454E-6710-44CF-B5A1-A9CB7DC7725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Cliquez pour modifier les styles du texte du masque</a:t>
            </a:r>
          </a:p>
          <a:p>
            <a:pPr lvl="1"/>
            <a:r>
              <a:rPr lang="fr-CA" altLang="en-US"/>
              <a:t>Deuxième niveau</a:t>
            </a:r>
          </a:p>
          <a:p>
            <a:pPr lvl="2"/>
            <a:r>
              <a:rPr lang="fr-CA" altLang="en-US"/>
              <a:t>Troisième niveau</a:t>
            </a:r>
          </a:p>
          <a:p>
            <a:pPr lvl="3"/>
            <a:r>
              <a:rPr lang="fr-CA" altLang="en-US"/>
              <a:t>Quatrième niveau</a:t>
            </a:r>
          </a:p>
          <a:p>
            <a:pPr lvl="4"/>
            <a:r>
              <a:rPr lang="fr-CA" altLang="en-US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fr-CA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C50454E-6710-44CF-B5A1-A9CB7DC77250}" type="slidenum">
              <a:rPr lang="fr-CA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6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6140372-7C46-40C1-B33D-65F2B8A781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56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518EDDB-1E80-4FD6-9E0C-1A6B2351B2DF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16/01/2024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FCC9DA-DA02-4E80-82CD-FB336DFD2789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37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endParaRPr lang="fr-CA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EE629116-0C66-42EE-BCD9-795FEDE96510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0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0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Freeform 6"/>
          <p:cNvSpPr>
            <a:spLocks/>
          </p:cNvSpPr>
          <p:nvPr/>
        </p:nvSpPr>
        <p:spPr bwMode="auto">
          <a:xfrm>
            <a:off x="5508625" y="3068638"/>
            <a:ext cx="1517650" cy="1028700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" name="Flèche droite rayée 1"/>
          <p:cNvSpPr/>
          <p:nvPr/>
        </p:nvSpPr>
        <p:spPr bwMode="auto">
          <a:xfrm rot="21129166">
            <a:off x="5127626" y="3752159"/>
            <a:ext cx="1511845" cy="756443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98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génération du potentiel d’action</a:t>
            </a:r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5003800" y="1798638"/>
            <a:ext cx="576263" cy="15113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auto">
          <a:xfrm>
            <a:off x="4932363" y="2420938"/>
            <a:ext cx="576262" cy="8636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284663" y="2349500"/>
            <a:ext cx="1295400" cy="957263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4284663" y="2708275"/>
            <a:ext cx="719137" cy="59848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1" name="Freeform 11"/>
          <p:cNvSpPr>
            <a:spLocks/>
          </p:cNvSpPr>
          <p:nvPr/>
        </p:nvSpPr>
        <p:spPr bwMode="auto">
          <a:xfrm rot="17588967" flipV="1">
            <a:off x="4214019" y="1842294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2" name="Freeform 12"/>
          <p:cNvSpPr>
            <a:spLocks/>
          </p:cNvSpPr>
          <p:nvPr/>
        </p:nvSpPr>
        <p:spPr bwMode="auto">
          <a:xfrm rot="17588967" flipV="1">
            <a:off x="4645820" y="1697831"/>
            <a:ext cx="766762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3" name="Freeform 13"/>
          <p:cNvSpPr>
            <a:spLocks/>
          </p:cNvSpPr>
          <p:nvPr/>
        </p:nvSpPr>
        <p:spPr bwMode="auto">
          <a:xfrm>
            <a:off x="4932363" y="2781300"/>
            <a:ext cx="576262" cy="50323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4" name="Freeform 14"/>
          <p:cNvSpPr>
            <a:spLocks/>
          </p:cNvSpPr>
          <p:nvPr/>
        </p:nvSpPr>
        <p:spPr bwMode="auto">
          <a:xfrm>
            <a:off x="6659563" y="40052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5" name="Freeform 15"/>
          <p:cNvSpPr>
            <a:spLocks/>
          </p:cNvSpPr>
          <p:nvPr/>
        </p:nvSpPr>
        <p:spPr bwMode="auto">
          <a:xfrm>
            <a:off x="6877050" y="42211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6" name="Freeform 16"/>
          <p:cNvSpPr>
            <a:spLocks/>
          </p:cNvSpPr>
          <p:nvPr/>
        </p:nvSpPr>
        <p:spPr bwMode="auto">
          <a:xfrm>
            <a:off x="7092950" y="44370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856413" y="2655888"/>
            <a:ext cx="17748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INTEGRATION</a:t>
            </a:r>
          </a:p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Corps cellulaire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6908532" y="3645024"/>
            <a:ext cx="1479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EMISSION</a:t>
            </a:r>
          </a:p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Cône axonal</a:t>
            </a:r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5364163" y="1916113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RECEPTION</a:t>
            </a:r>
          </a:p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dendrite</a:t>
            </a:r>
          </a:p>
        </p:txBody>
      </p:sp>
      <p:sp>
        <p:nvSpPr>
          <p:cNvPr id="61460" name="Freeform 20"/>
          <p:cNvSpPr>
            <a:spLocks/>
          </p:cNvSpPr>
          <p:nvPr/>
        </p:nvSpPr>
        <p:spPr bwMode="auto">
          <a:xfrm rot="14307050" flipH="1">
            <a:off x="2592388" y="1304925"/>
            <a:ext cx="1441450" cy="1225550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61" name="Freeform 21"/>
          <p:cNvSpPr>
            <a:spLocks/>
          </p:cNvSpPr>
          <p:nvPr/>
        </p:nvSpPr>
        <p:spPr bwMode="auto">
          <a:xfrm rot="20674670" flipV="1">
            <a:off x="7451725" y="6524625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 rot="2176204">
            <a:off x="3248025" y="3355975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3333CC"/>
                </a:solidFill>
              </a:rPr>
              <a:t>Potentiels post-synaptiques</a:t>
            </a:r>
          </a:p>
        </p:txBody>
      </p:sp>
      <p:sp>
        <p:nvSpPr>
          <p:cNvPr id="61463" name="Text Box 23"/>
          <p:cNvSpPr txBox="1">
            <a:spLocks noChangeArrowheads="1"/>
          </p:cNvSpPr>
          <p:nvPr/>
        </p:nvSpPr>
        <p:spPr bwMode="auto">
          <a:xfrm rot="3347508">
            <a:off x="6212583" y="5180022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CC99"/>
                </a:solidFill>
              </a:rPr>
              <a:t>Potentiels d’action</a:t>
            </a:r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 rot="1793889">
            <a:off x="1549400" y="1897063"/>
            <a:ext cx="203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Potentiels d’action</a:t>
            </a:r>
          </a:p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pré-synaptique</a:t>
            </a:r>
          </a:p>
        </p:txBody>
      </p:sp>
      <p:sp>
        <p:nvSpPr>
          <p:cNvPr id="61465" name="Freeform 25"/>
          <p:cNvSpPr>
            <a:spLocks/>
          </p:cNvSpPr>
          <p:nvPr/>
        </p:nvSpPr>
        <p:spPr bwMode="auto">
          <a:xfrm rot="-925330" flipH="1" flipV="1">
            <a:off x="8243888" y="6524625"/>
            <a:ext cx="1177925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267075" y="0"/>
            <a:ext cx="24288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b="1" dirty="0"/>
              <a:t>Le potentiel d’action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8326" y="4170358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solidFill>
                  <a:srgbClr val="FF0000"/>
                </a:solidFill>
              </a:rPr>
              <a:t>génération du potentiel d’action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7BA35E9-14D2-4DBE-9803-B1E4E0621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" y="4690925"/>
            <a:ext cx="5580063" cy="21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15" y="272013"/>
            <a:ext cx="10836696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-828600" y="1119109"/>
            <a:ext cx="5446852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1F268CF-CEB1-4959-B2AD-90614C69C75E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55F149A-AD08-49F4-8924-F52920D10F49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63C5E11-0F22-4803-8D7F-67D2A53B701F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5" name="Text Box 8">
            <a:extLst>
              <a:ext uri="{FF2B5EF4-FFF2-40B4-BE49-F238E27FC236}">
                <a16:creationId xmlns:a16="http://schemas.microsoft.com/office/drawing/2014/main" id="{B8760384-40C5-4085-B05B-913ED6268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043" y="6510193"/>
            <a:ext cx="46926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Perméabilité dominante au Na+: </a:t>
            </a:r>
            <a:r>
              <a:rPr lang="fr-FR" altLang="en-US" b="1"/>
              <a:t>entrée Na+</a:t>
            </a:r>
          </a:p>
        </p:txBody>
      </p:sp>
      <p:sp>
        <p:nvSpPr>
          <p:cNvPr id="26" name="Rectangle 64">
            <a:extLst>
              <a:ext uri="{FF2B5EF4-FFF2-40B4-BE49-F238E27FC236}">
                <a16:creationId xmlns:a16="http://schemas.microsoft.com/office/drawing/2014/main" id="{BC5CAF3D-D595-45C8-A004-ECB654176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 Box 65">
            <a:extLst>
              <a:ext uri="{FF2B5EF4-FFF2-40B4-BE49-F238E27FC236}">
                <a16:creationId xmlns:a16="http://schemas.microsoft.com/office/drawing/2014/main" id="{83B4BD56-1614-4955-8F73-C880EF171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</p:spTree>
    <p:extLst>
      <p:ext uri="{BB962C8B-B14F-4D97-AF65-F5344CB8AC3E}">
        <p14:creationId xmlns:p14="http://schemas.microsoft.com/office/powerpoint/2010/main" val="32613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8"/>
          <a:stretch/>
        </p:blipFill>
        <p:spPr>
          <a:xfrm>
            <a:off x="3203848" y="272013"/>
            <a:ext cx="7632848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3203848" y="1119109"/>
            <a:ext cx="1414404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9753" y="17478"/>
            <a:ext cx="9144000" cy="40481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240316" y="17478"/>
            <a:ext cx="288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L’équilibre électrochimique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2BD61E4-6E07-44F2-97A7-2D1FE73F4824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6CC517B-5D54-4E80-BD42-5F37B4258D89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267CE5F-5576-4592-AE76-9287AABDDE99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DD36702F-45ED-4628-97A6-E208496F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Text Box 65">
            <a:extLst>
              <a:ext uri="{FF2B5EF4-FFF2-40B4-BE49-F238E27FC236}">
                <a16:creationId xmlns:a16="http://schemas.microsoft.com/office/drawing/2014/main" id="{9A3976C6-9C9A-460C-A33E-775AA31A6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2C51A37C-0C01-4BAF-BDB6-8987D2D61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211" y="6491288"/>
            <a:ext cx="41592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Perméabilité dominante au K+: fuite K+</a:t>
            </a:r>
          </a:p>
        </p:txBody>
      </p:sp>
    </p:spTree>
    <p:extLst>
      <p:ext uri="{BB962C8B-B14F-4D97-AF65-F5344CB8AC3E}">
        <p14:creationId xmlns:p14="http://schemas.microsoft.com/office/powerpoint/2010/main" val="258952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597650" y="4189413"/>
            <a:ext cx="2438400" cy="1190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K+ cherche à diffuser en suivant son gradient de </a:t>
            </a:r>
            <a:r>
              <a:rPr kumimoji="0" lang="fr-C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concentration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612732" y="1735772"/>
            <a:ext cx="2438400" cy="147732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K+ est attiré par les </a:t>
            </a:r>
            <a:r>
              <a:rPr kumimoji="0" lang="fr-C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charges</a:t>
            </a: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- de </a:t>
            </a:r>
            <a:r>
              <a:rPr kumimoji="0" lang="fr-CA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l’</a:t>
            </a:r>
            <a:r>
              <a:rPr lang="fr-CA" altLang="en-US" i="1" dirty="0">
                <a:solidFill>
                  <a:srgbClr val="FF0000"/>
                </a:solidFill>
              </a:rPr>
              <a:t>ex</a:t>
            </a:r>
            <a:r>
              <a:rPr kumimoji="0" lang="fr-CA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térieur</a:t>
            </a: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repoussé par les </a:t>
            </a:r>
            <a:r>
              <a:rPr kumimoji="0" lang="fr-C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charges</a:t>
            </a: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de </a:t>
            </a:r>
            <a:r>
              <a:rPr kumimoji="0" lang="fr-CA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l’intérieur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5561" y="5843904"/>
            <a:ext cx="9032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gradient électrique accroît la diffusion</a:t>
            </a:r>
            <a:r>
              <a:rPr kumimoji="0" lang="fr-CA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du K+,</a:t>
            </a:r>
            <a:br>
              <a:rPr kumimoji="0" lang="fr-CA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CA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lang="fr-CA" altLang="en-US" sz="2400" b="1" baseline="0" dirty="0" err="1">
                <a:solidFill>
                  <a:srgbClr val="FF0000"/>
                </a:solidFill>
              </a:rPr>
              <a:t>nduisant</a:t>
            </a:r>
            <a:r>
              <a:rPr lang="fr-CA" altLang="en-US" sz="2400" b="1" baseline="0" dirty="0">
                <a:solidFill>
                  <a:srgbClr val="FF0000"/>
                </a:solidFill>
              </a:rPr>
              <a:t> une hyperpolarisation transitoire</a:t>
            </a:r>
            <a:endParaRPr kumimoji="0" lang="fr-CA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203575" y="4306888"/>
            <a:ext cx="3343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Gradient de concentration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348038" y="2651125"/>
            <a:ext cx="2495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Gradient électrique</a:t>
            </a:r>
          </a:p>
        </p:txBody>
      </p:sp>
      <p:sp>
        <p:nvSpPr>
          <p:cNvPr id="40967" name="Text Box 15"/>
          <p:cNvSpPr txBox="1">
            <a:spLocks noChangeArrowheads="1"/>
          </p:cNvSpPr>
          <p:nvPr/>
        </p:nvSpPr>
        <p:spPr bwMode="auto">
          <a:xfrm>
            <a:off x="306387" y="1014096"/>
            <a:ext cx="8531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 diffusion ne se fait pas jusqu’à l’équilibre des concentrations du K+,</a:t>
            </a:r>
            <a:br>
              <a:rPr kumimoji="0" lang="fr-CA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CA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mais à l’</a:t>
            </a:r>
            <a:r>
              <a:rPr kumimoji="0" lang="fr-CA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équilibre entre deux forces </a:t>
            </a:r>
            <a:r>
              <a:rPr kumimoji="0" lang="fr-CA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-36513" y="3252788"/>
            <a:ext cx="9217026" cy="90963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971" name="AutoShape 22"/>
          <p:cNvSpPr>
            <a:spLocks noChangeArrowheads="1"/>
          </p:cNvSpPr>
          <p:nvPr/>
        </p:nvSpPr>
        <p:spPr bwMode="auto">
          <a:xfrm flipV="1">
            <a:off x="2554288" y="3179763"/>
            <a:ext cx="381000" cy="1022350"/>
          </a:xfrm>
          <a:prstGeom prst="can">
            <a:avLst>
              <a:gd name="adj" fmla="val 67083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972" name="Text Box 21"/>
          <p:cNvSpPr txBox="1">
            <a:spLocks noChangeArrowheads="1"/>
          </p:cNvSpPr>
          <p:nvPr/>
        </p:nvSpPr>
        <p:spPr bwMode="auto">
          <a:xfrm>
            <a:off x="2482850" y="34686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 rot="10800000">
            <a:off x="2547145" y="3985419"/>
            <a:ext cx="398463" cy="865188"/>
          </a:xfrm>
          <a:prstGeom prst="upArrow">
            <a:avLst>
              <a:gd name="adj1" fmla="val 50000"/>
              <a:gd name="adj2" fmla="val 5428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 rot="10800000">
            <a:off x="2545557" y="2333625"/>
            <a:ext cx="398462" cy="865188"/>
          </a:xfrm>
          <a:prstGeom prst="upArrow">
            <a:avLst>
              <a:gd name="adj1" fmla="val 50000"/>
              <a:gd name="adj2" fmla="val 54283"/>
            </a:avLst>
          </a:prstGeom>
          <a:solidFill>
            <a:srgbClr val="FF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0" y="4837113"/>
            <a:ext cx="6562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 x t r a c e l l u l a i r e 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180975" y="1744663"/>
            <a:ext cx="63611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 n t r a c e l l u l a i r e </a:t>
            </a:r>
          </a:p>
        </p:txBody>
      </p:sp>
      <p:sp>
        <p:nvSpPr>
          <p:cNvPr id="40977" name="Text Box 25"/>
          <p:cNvSpPr txBox="1">
            <a:spLocks noChangeArrowheads="1"/>
          </p:cNvSpPr>
          <p:nvPr/>
        </p:nvSpPr>
        <p:spPr bwMode="auto">
          <a:xfrm>
            <a:off x="1116013" y="26050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78" name="Text Box 26"/>
          <p:cNvSpPr txBox="1">
            <a:spLocks noChangeArrowheads="1"/>
          </p:cNvSpPr>
          <p:nvPr/>
        </p:nvSpPr>
        <p:spPr bwMode="auto">
          <a:xfrm>
            <a:off x="5718175" y="288607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79" name="Text Box 27"/>
          <p:cNvSpPr txBox="1">
            <a:spLocks noChangeArrowheads="1"/>
          </p:cNvSpPr>
          <p:nvPr/>
        </p:nvSpPr>
        <p:spPr bwMode="auto">
          <a:xfrm>
            <a:off x="2051050" y="28209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0" name="Text Box 28"/>
          <p:cNvSpPr txBox="1">
            <a:spLocks noChangeArrowheads="1"/>
          </p:cNvSpPr>
          <p:nvPr/>
        </p:nvSpPr>
        <p:spPr bwMode="auto">
          <a:xfrm>
            <a:off x="1331913" y="28209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1" name="Text Box 29"/>
          <p:cNvSpPr txBox="1">
            <a:spLocks noChangeArrowheads="1"/>
          </p:cNvSpPr>
          <p:nvPr/>
        </p:nvSpPr>
        <p:spPr bwMode="auto">
          <a:xfrm>
            <a:off x="1763713" y="25654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2" name="Text Box 30"/>
          <p:cNvSpPr txBox="1">
            <a:spLocks noChangeArrowheads="1"/>
          </p:cNvSpPr>
          <p:nvPr/>
        </p:nvSpPr>
        <p:spPr bwMode="auto">
          <a:xfrm>
            <a:off x="5934075" y="270827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3" name="Text Box 31"/>
          <p:cNvSpPr txBox="1">
            <a:spLocks noChangeArrowheads="1"/>
          </p:cNvSpPr>
          <p:nvPr/>
        </p:nvSpPr>
        <p:spPr bwMode="auto">
          <a:xfrm>
            <a:off x="4932363" y="242093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4" name="Text Box 32"/>
          <p:cNvSpPr txBox="1">
            <a:spLocks noChangeArrowheads="1"/>
          </p:cNvSpPr>
          <p:nvPr/>
        </p:nvSpPr>
        <p:spPr bwMode="auto">
          <a:xfrm>
            <a:off x="3930650" y="29178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1979613" y="43656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CC85E7-8C08-429D-92E8-3D06967F9F18}"/>
              </a:ext>
            </a:extLst>
          </p:cNvPr>
          <p:cNvSpPr txBox="1"/>
          <p:nvPr/>
        </p:nvSpPr>
        <p:spPr>
          <a:xfrm>
            <a:off x="1763713" y="188640"/>
            <a:ext cx="5256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Au cours du potentiel d’action</a:t>
            </a:r>
          </a:p>
        </p:txBody>
      </p:sp>
      <p:sp>
        <p:nvSpPr>
          <p:cNvPr id="27" name="AutoShape 10">
            <a:extLst>
              <a:ext uri="{FF2B5EF4-FFF2-40B4-BE49-F238E27FC236}">
                <a16:creationId xmlns:a16="http://schemas.microsoft.com/office/drawing/2014/main" id="{D943926F-2BB6-448E-800B-67A04160F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9" y="3179763"/>
            <a:ext cx="227012" cy="1022350"/>
          </a:xfrm>
          <a:prstGeom prst="can">
            <a:avLst>
              <a:gd name="adj" fmla="val 112588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2BDB7CB1-20B5-4F3F-BD00-EE6AD9781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4" y="4219575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latin typeface="Impact" pitchFamily="34" charset="0"/>
              </a:rPr>
              <a:t>Na+</a:t>
            </a: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852F8511-67BC-4BFF-9C5C-C7A22ABA7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42" y="2414589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b="1" dirty="0"/>
              <a:t>Na</a:t>
            </a:r>
            <a:r>
              <a:rPr kumimoji="0" lang="fr-FR" altLang="en-US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30" name="Text Box 25">
            <a:extLst>
              <a:ext uri="{FF2B5EF4-FFF2-40B4-BE49-F238E27FC236}">
                <a16:creationId xmlns:a16="http://schemas.microsoft.com/office/drawing/2014/main" id="{9C8071E5-7ED1-4F35-AA9A-BA58FF943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20" y="1672729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b="1" dirty="0"/>
              <a:t>Na</a:t>
            </a:r>
            <a:r>
              <a:rPr kumimoji="0" lang="fr-FR" altLang="en-US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0C16B058-5FA2-447F-84F3-796F927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185" y="4771231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ABF42F13-98F9-4E08-B98B-F6F9D019D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030" y="4846638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10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1.85185E-6 L -0.00312 -0.2120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9" grpId="0" animBg="1"/>
      <p:bldP spid="13322" grpId="0" autoUpdateAnimBg="0"/>
      <p:bldP spid="13323" grpId="0"/>
      <p:bldP spid="13324" grpId="0"/>
      <p:bldP spid="13325" grpId="0" animBg="1"/>
      <p:bldP spid="13326" grpId="0" animBg="1"/>
      <p:bldP spid="13345" grpId="0"/>
      <p:bldP spid="28" grpId="0"/>
      <p:bldP spid="28" grpId="1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15" y="272013"/>
            <a:ext cx="10836696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3203848" y="1119109"/>
            <a:ext cx="1414404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076F64B-2C64-47BD-8251-0BBBB388F18C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347B291-A68F-4873-8B37-39B396753B32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1F9FD14-1CEE-47B4-AD72-40DBA441CCBE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89FD8320-69F8-4853-B338-B7813A6D9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Text Box 65">
            <a:extLst>
              <a:ext uri="{FF2B5EF4-FFF2-40B4-BE49-F238E27FC236}">
                <a16:creationId xmlns:a16="http://schemas.microsoft.com/office/drawing/2014/main" id="{D1250A0D-C4EF-43C0-9E18-D0661702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489526BC-2C46-464B-AB72-32DAA38EF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6474763"/>
            <a:ext cx="50101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Perméabilité dominante au K+: équilibre flux K+</a:t>
            </a:r>
          </a:p>
        </p:txBody>
      </p:sp>
    </p:spTree>
    <p:extLst>
      <p:ext uri="{BB962C8B-B14F-4D97-AF65-F5344CB8AC3E}">
        <p14:creationId xmlns:p14="http://schemas.microsoft.com/office/powerpoint/2010/main" val="12353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79375"/>
            <a:ext cx="9612313" cy="1143000"/>
          </a:xfrm>
        </p:spPr>
        <p:txBody>
          <a:bodyPr/>
          <a:lstStyle/>
          <a:p>
            <a:pPr eaLnBrk="1" hangingPunct="1"/>
            <a:r>
              <a:rPr lang="fr-FR" alt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Évolution de la perméabilité membranaire</a:t>
            </a:r>
            <a:endParaRPr lang="fr-FR" alt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5" name="Picture 4" descr="PAconductances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1"/>
          <a:stretch>
            <a:fillRect/>
          </a:stretch>
        </p:blipFill>
        <p:spPr bwMode="auto">
          <a:xfrm>
            <a:off x="0" y="908050"/>
            <a:ext cx="9144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PAconductances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6"/>
          <a:stretch>
            <a:fillRect/>
          </a:stretch>
        </p:blipFill>
        <p:spPr bwMode="auto">
          <a:xfrm>
            <a:off x="0" y="3719513"/>
            <a:ext cx="91440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1001713" y="3206750"/>
            <a:ext cx="51625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Perméabilité dominante au K+: </a:t>
            </a:r>
            <a:r>
              <a:rPr lang="fr-FR" altLang="en-US" b="1" dirty="0"/>
              <a:t>équilibre flux K+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331913" y="6237288"/>
            <a:ext cx="46926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Perméabilité dominante au Na+: </a:t>
            </a:r>
            <a:r>
              <a:rPr lang="fr-FR" altLang="en-US" b="1"/>
              <a:t>entrée Na+</a:t>
            </a:r>
          </a:p>
        </p:txBody>
      </p:sp>
      <p:sp>
        <p:nvSpPr>
          <p:cNvPr id="54279" name="Oval 9"/>
          <p:cNvSpPr>
            <a:spLocks noChangeArrowheads="1"/>
          </p:cNvSpPr>
          <p:nvPr/>
        </p:nvSpPr>
        <p:spPr bwMode="auto">
          <a:xfrm>
            <a:off x="6084888" y="908050"/>
            <a:ext cx="431800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b="1"/>
              <a:t>1</a:t>
            </a:r>
          </a:p>
        </p:txBody>
      </p:sp>
      <p:sp>
        <p:nvSpPr>
          <p:cNvPr id="54280" name="Oval 10"/>
          <p:cNvSpPr>
            <a:spLocks noChangeArrowheads="1"/>
          </p:cNvSpPr>
          <p:nvPr/>
        </p:nvSpPr>
        <p:spPr bwMode="auto">
          <a:xfrm>
            <a:off x="6084888" y="3716338"/>
            <a:ext cx="431800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b="1"/>
              <a:t>2</a:t>
            </a:r>
          </a:p>
        </p:txBody>
      </p:sp>
      <p:sp>
        <p:nvSpPr>
          <p:cNvPr id="67597" name="AutoShape 13"/>
          <p:cNvSpPr>
            <a:spLocks noChangeArrowheads="1"/>
          </p:cNvSpPr>
          <p:nvPr/>
        </p:nvSpPr>
        <p:spPr bwMode="auto">
          <a:xfrm>
            <a:off x="971550" y="1773238"/>
            <a:ext cx="647700" cy="1079500"/>
          </a:xfrm>
          <a:prstGeom prst="upDownArrow">
            <a:avLst>
              <a:gd name="adj1" fmla="val 50000"/>
              <a:gd name="adj2" fmla="val 33333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7599" name="AutoShape 15"/>
          <p:cNvSpPr>
            <a:spLocks noChangeArrowheads="1"/>
          </p:cNvSpPr>
          <p:nvPr/>
        </p:nvSpPr>
        <p:spPr bwMode="auto">
          <a:xfrm>
            <a:off x="1835150" y="4652963"/>
            <a:ext cx="720725" cy="1009650"/>
          </a:xfrm>
          <a:prstGeom prst="downArrow">
            <a:avLst>
              <a:gd name="adj1" fmla="val 50000"/>
              <a:gd name="adj2" fmla="val 35022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Na+</a:t>
            </a:r>
          </a:p>
        </p:txBody>
      </p:sp>
      <p:sp>
        <p:nvSpPr>
          <p:cNvPr id="54283" name="Text Box 17"/>
          <p:cNvSpPr txBox="1">
            <a:spLocks noChangeArrowheads="1"/>
          </p:cNvSpPr>
          <p:nvPr/>
        </p:nvSpPr>
        <p:spPr bwMode="auto">
          <a:xfrm>
            <a:off x="1068388" y="2120900"/>
            <a:ext cx="46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K+</a:t>
            </a:r>
          </a:p>
        </p:txBody>
      </p:sp>
      <p:sp>
        <p:nvSpPr>
          <p:cNvPr id="54284" name="Rectangle 18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85" name="Text Box 19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6" presetClass="emph" presetSubtype="0" repeatCount="500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animBg="1"/>
      <p:bldP spid="67592" grpId="0" animBg="1"/>
      <p:bldP spid="54280" grpId="0" animBg="1"/>
      <p:bldP spid="67597" grpId="0" animBg="1"/>
      <p:bldP spid="67599" grpId="0" animBg="1"/>
      <p:bldP spid="6759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58775"/>
            <a:ext cx="9144000" cy="1143000"/>
          </a:xfrm>
        </p:spPr>
        <p:txBody>
          <a:bodyPr/>
          <a:lstStyle/>
          <a:p>
            <a:pPr eaLnBrk="1" hangingPunct="1"/>
            <a:r>
              <a:rPr lang="fr-FR" alt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Évolution de la perméabilité membranaire</a:t>
            </a:r>
            <a:br>
              <a:rPr lang="fr-FR" alt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fr-FR" alt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4" name="Picture 6" descr="PAconductance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4"/>
          <a:stretch>
            <a:fillRect/>
          </a:stretch>
        </p:blipFill>
        <p:spPr bwMode="auto">
          <a:xfrm>
            <a:off x="0" y="4005263"/>
            <a:ext cx="911701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 descr="PAconductance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1"/>
          <a:stretch>
            <a:fillRect/>
          </a:stretch>
        </p:blipFill>
        <p:spPr bwMode="auto">
          <a:xfrm>
            <a:off x="0" y="1052513"/>
            <a:ext cx="91170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1384300" y="3567113"/>
            <a:ext cx="41592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Perméabilité dominante au K+: fuite K+</a:t>
            </a:r>
          </a:p>
        </p:txBody>
      </p:sp>
      <p:sp>
        <p:nvSpPr>
          <p:cNvPr id="55302" name="Oval 11"/>
          <p:cNvSpPr>
            <a:spLocks noChangeArrowheads="1"/>
          </p:cNvSpPr>
          <p:nvPr/>
        </p:nvSpPr>
        <p:spPr bwMode="auto">
          <a:xfrm>
            <a:off x="6084888" y="1052513"/>
            <a:ext cx="431800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b="1"/>
              <a:t>3</a:t>
            </a:r>
          </a:p>
        </p:txBody>
      </p:sp>
      <p:sp>
        <p:nvSpPr>
          <p:cNvPr id="55303" name="Oval 12"/>
          <p:cNvSpPr>
            <a:spLocks noChangeArrowheads="1"/>
          </p:cNvSpPr>
          <p:nvPr/>
        </p:nvSpPr>
        <p:spPr bwMode="auto">
          <a:xfrm>
            <a:off x="6084888" y="4005263"/>
            <a:ext cx="431800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b="1"/>
              <a:t>4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971550" y="6375400"/>
            <a:ext cx="50101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Perméabilité dominante au K+: équilibre flux K+</a:t>
            </a:r>
          </a:p>
        </p:txBody>
      </p:sp>
      <p:sp>
        <p:nvSpPr>
          <p:cNvPr id="63502" name="AutoShape 14"/>
          <p:cNvSpPr>
            <a:spLocks noChangeArrowheads="1"/>
          </p:cNvSpPr>
          <p:nvPr/>
        </p:nvSpPr>
        <p:spPr bwMode="auto">
          <a:xfrm rot="10800000">
            <a:off x="1908175" y="1989138"/>
            <a:ext cx="720725" cy="1009650"/>
          </a:xfrm>
          <a:prstGeom prst="downArrow">
            <a:avLst>
              <a:gd name="adj1" fmla="val 50000"/>
              <a:gd name="adj2" fmla="val 35022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503" name="AutoShape 15"/>
          <p:cNvSpPr>
            <a:spLocks noChangeArrowheads="1"/>
          </p:cNvSpPr>
          <p:nvPr/>
        </p:nvSpPr>
        <p:spPr bwMode="auto">
          <a:xfrm>
            <a:off x="971550" y="4868863"/>
            <a:ext cx="647700" cy="1079500"/>
          </a:xfrm>
          <a:prstGeom prst="upDownArrow">
            <a:avLst>
              <a:gd name="adj1" fmla="val 50000"/>
              <a:gd name="adj2" fmla="val 33333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K+</a:t>
            </a:r>
          </a:p>
        </p:txBody>
      </p:sp>
      <p:sp>
        <p:nvSpPr>
          <p:cNvPr id="55307" name="Text Box 16"/>
          <p:cNvSpPr txBox="1">
            <a:spLocks noChangeArrowheads="1"/>
          </p:cNvSpPr>
          <p:nvPr/>
        </p:nvSpPr>
        <p:spPr bwMode="auto">
          <a:xfrm>
            <a:off x="2022475" y="2335213"/>
            <a:ext cx="46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K+</a:t>
            </a:r>
          </a:p>
        </p:txBody>
      </p:sp>
      <p:sp>
        <p:nvSpPr>
          <p:cNvPr id="55308" name="Rectangle 1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9" name="Text Box 18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6" presetClass="emph" presetSubtype="0" repeatCount="500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 animBg="1"/>
      <p:bldP spid="55303" grpId="0" animBg="1"/>
      <p:bldP spid="63501" grpId="0" animBg="1"/>
      <p:bldP spid="63502" grpId="0" animBg="1"/>
      <p:bldP spid="63503" grpId="0" animBg="1"/>
      <p:bldP spid="6350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 descr="blanc)"/>
          <p:cNvSpPr>
            <a:spLocks noChangeArrowheads="1"/>
          </p:cNvSpPr>
          <p:nvPr/>
        </p:nvSpPr>
        <p:spPr bwMode="auto">
          <a:xfrm>
            <a:off x="5128245" y="1667963"/>
            <a:ext cx="758957" cy="2276475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300"/>
              </a:gs>
            </a:gsLst>
            <a:lin ang="0" scaled="1"/>
            <a:tileRect/>
          </a:gra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Flèche vers le bas 35"/>
          <p:cNvSpPr/>
          <p:nvPr/>
        </p:nvSpPr>
        <p:spPr bwMode="auto">
          <a:xfrm>
            <a:off x="5104282" y="3316144"/>
            <a:ext cx="222865" cy="2947862"/>
          </a:xfrm>
          <a:prstGeom prst="downArrow">
            <a:avLst/>
          </a:prstGeom>
          <a:gradFill flip="none" rotWithShape="1">
            <a:gsLst>
              <a:gs pos="0">
                <a:srgbClr val="FF9900"/>
              </a:gs>
              <a:gs pos="100000">
                <a:srgbClr val="00CC99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858" name="Rectangle 2" descr="blanc)"/>
          <p:cNvSpPr>
            <a:spLocks noChangeArrowheads="1"/>
          </p:cNvSpPr>
          <p:nvPr/>
        </p:nvSpPr>
        <p:spPr bwMode="auto">
          <a:xfrm>
            <a:off x="5652120" y="1667963"/>
            <a:ext cx="1255730" cy="2276475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1860" name="Freeform 4"/>
          <p:cNvSpPr>
            <a:spLocks/>
          </p:cNvSpPr>
          <p:nvPr/>
        </p:nvSpPr>
        <p:spPr bwMode="auto">
          <a:xfrm>
            <a:off x="4340748" y="1662229"/>
            <a:ext cx="3918518" cy="2071377"/>
          </a:xfrm>
          <a:custGeom>
            <a:avLst/>
            <a:gdLst>
              <a:gd name="T0" fmla="*/ 0 w 2262"/>
              <a:gd name="T1" fmla="*/ 2147483647 h 1218"/>
              <a:gd name="T2" fmla="*/ 2147483647 w 2262"/>
              <a:gd name="T3" fmla="*/ 2147483647 h 1218"/>
              <a:gd name="T4" fmla="*/ 2147483647 w 2262"/>
              <a:gd name="T5" fmla="*/ 2147483647 h 1218"/>
              <a:gd name="T6" fmla="*/ 2147483647 w 2262"/>
              <a:gd name="T7" fmla="*/ 0 h 1218"/>
              <a:gd name="T8" fmla="*/ 2147483647 w 2262"/>
              <a:gd name="T9" fmla="*/ 2147483647 h 1218"/>
              <a:gd name="T10" fmla="*/ 2147483647 w 2262"/>
              <a:gd name="T11" fmla="*/ 2147483647 h 1218"/>
              <a:gd name="T12" fmla="*/ 2147483647 w 2262"/>
              <a:gd name="T13" fmla="*/ 2147483647 h 1218"/>
              <a:gd name="T14" fmla="*/ 2147483647 w 2262"/>
              <a:gd name="T15" fmla="*/ 2147483647 h 1218"/>
              <a:gd name="T16" fmla="*/ 2147483647 w 2262"/>
              <a:gd name="T17" fmla="*/ 2147483647 h 1218"/>
              <a:gd name="T18" fmla="*/ 2147483647 w 2262"/>
              <a:gd name="T19" fmla="*/ 2147483647 h 1218"/>
              <a:gd name="T20" fmla="*/ 2147483647 w 2262"/>
              <a:gd name="T21" fmla="*/ 2147483647 h 1218"/>
              <a:gd name="T22" fmla="*/ 2147483647 w 2262"/>
              <a:gd name="T23" fmla="*/ 2147483647 h 12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10000"/>
              <a:gd name="connsiteY0" fmla="*/ 8818 h 10000"/>
              <a:gd name="connsiteX1" fmla="*/ 1936 w 10000"/>
              <a:gd name="connsiteY1" fmla="*/ 8818 h 10000"/>
              <a:gd name="connsiteX2" fmla="*/ 2414 w 10000"/>
              <a:gd name="connsiteY2" fmla="*/ 7931 h 10000"/>
              <a:gd name="connsiteX3" fmla="*/ 3316 w 10000"/>
              <a:gd name="connsiteY3" fmla="*/ 0 h 10000"/>
              <a:gd name="connsiteX4" fmla="*/ 3873 w 10000"/>
              <a:gd name="connsiteY4" fmla="*/ 9507 h 10000"/>
              <a:gd name="connsiteX5" fmla="*/ 4164 w 10000"/>
              <a:gd name="connsiteY5" fmla="*/ 9852 h 10000"/>
              <a:gd name="connsiteX6" fmla="*/ 4642 w 10000"/>
              <a:gd name="connsiteY6" fmla="*/ 10000 h 10000"/>
              <a:gd name="connsiteX7" fmla="*/ 5199 w 10000"/>
              <a:gd name="connsiteY7" fmla="*/ 9803 h 10000"/>
              <a:gd name="connsiteX8" fmla="*/ 5889 w 10000"/>
              <a:gd name="connsiteY8" fmla="*/ 9557 h 10000"/>
              <a:gd name="connsiteX9" fmla="*/ 6870 w 10000"/>
              <a:gd name="connsiteY9" fmla="*/ 9163 h 10000"/>
              <a:gd name="connsiteX10" fmla="*/ 8090 w 10000"/>
              <a:gd name="connsiteY10" fmla="*/ 8621 h 10000"/>
              <a:gd name="connsiteX11" fmla="*/ 10000 w 10000"/>
              <a:gd name="connsiteY11" fmla="*/ 8621 h 10000"/>
              <a:gd name="connsiteX0" fmla="*/ 0 w 10000"/>
              <a:gd name="connsiteY0" fmla="*/ 8825 h 10007"/>
              <a:gd name="connsiteX1" fmla="*/ 1936 w 10000"/>
              <a:gd name="connsiteY1" fmla="*/ 8825 h 10007"/>
              <a:gd name="connsiteX2" fmla="*/ 2414 w 10000"/>
              <a:gd name="connsiteY2" fmla="*/ 7938 h 10007"/>
              <a:gd name="connsiteX3" fmla="*/ 3316 w 10000"/>
              <a:gd name="connsiteY3" fmla="*/ 7 h 10007"/>
              <a:gd name="connsiteX4" fmla="*/ 3873 w 10000"/>
              <a:gd name="connsiteY4" fmla="*/ 9514 h 10007"/>
              <a:gd name="connsiteX5" fmla="*/ 4164 w 10000"/>
              <a:gd name="connsiteY5" fmla="*/ 9859 h 10007"/>
              <a:gd name="connsiteX6" fmla="*/ 4642 w 10000"/>
              <a:gd name="connsiteY6" fmla="*/ 10007 h 10007"/>
              <a:gd name="connsiteX7" fmla="*/ 5199 w 10000"/>
              <a:gd name="connsiteY7" fmla="*/ 9810 h 10007"/>
              <a:gd name="connsiteX8" fmla="*/ 5889 w 10000"/>
              <a:gd name="connsiteY8" fmla="*/ 9564 h 10007"/>
              <a:gd name="connsiteX9" fmla="*/ 6870 w 10000"/>
              <a:gd name="connsiteY9" fmla="*/ 9170 h 10007"/>
              <a:gd name="connsiteX10" fmla="*/ 8090 w 10000"/>
              <a:gd name="connsiteY10" fmla="*/ 8628 h 10007"/>
              <a:gd name="connsiteX11" fmla="*/ 10000 w 10000"/>
              <a:gd name="connsiteY11" fmla="*/ 8628 h 10007"/>
              <a:gd name="connsiteX0" fmla="*/ 0 w 10000"/>
              <a:gd name="connsiteY0" fmla="*/ 8825 h 10007"/>
              <a:gd name="connsiteX1" fmla="*/ 1936 w 10000"/>
              <a:gd name="connsiteY1" fmla="*/ 8825 h 10007"/>
              <a:gd name="connsiteX2" fmla="*/ 2414 w 10000"/>
              <a:gd name="connsiteY2" fmla="*/ 7938 h 10007"/>
              <a:gd name="connsiteX3" fmla="*/ 3316 w 10000"/>
              <a:gd name="connsiteY3" fmla="*/ 7 h 10007"/>
              <a:gd name="connsiteX4" fmla="*/ 3873 w 10000"/>
              <a:gd name="connsiteY4" fmla="*/ 9514 h 10007"/>
              <a:gd name="connsiteX5" fmla="*/ 4164 w 10000"/>
              <a:gd name="connsiteY5" fmla="*/ 9859 h 10007"/>
              <a:gd name="connsiteX6" fmla="*/ 4642 w 10000"/>
              <a:gd name="connsiteY6" fmla="*/ 10007 h 10007"/>
              <a:gd name="connsiteX7" fmla="*/ 5199 w 10000"/>
              <a:gd name="connsiteY7" fmla="*/ 9810 h 10007"/>
              <a:gd name="connsiteX8" fmla="*/ 5889 w 10000"/>
              <a:gd name="connsiteY8" fmla="*/ 9564 h 10007"/>
              <a:gd name="connsiteX9" fmla="*/ 6870 w 10000"/>
              <a:gd name="connsiteY9" fmla="*/ 9170 h 10007"/>
              <a:gd name="connsiteX10" fmla="*/ 8090 w 10000"/>
              <a:gd name="connsiteY10" fmla="*/ 8628 h 10007"/>
              <a:gd name="connsiteX11" fmla="*/ 10000 w 10000"/>
              <a:gd name="connsiteY11" fmla="*/ 8628 h 10007"/>
              <a:gd name="connsiteX0" fmla="*/ 0 w 10000"/>
              <a:gd name="connsiteY0" fmla="*/ 8820 h 10002"/>
              <a:gd name="connsiteX1" fmla="*/ 1936 w 10000"/>
              <a:gd name="connsiteY1" fmla="*/ 8820 h 10002"/>
              <a:gd name="connsiteX2" fmla="*/ 3316 w 10000"/>
              <a:gd name="connsiteY2" fmla="*/ 2 h 10002"/>
              <a:gd name="connsiteX3" fmla="*/ 3873 w 10000"/>
              <a:gd name="connsiteY3" fmla="*/ 9509 h 10002"/>
              <a:gd name="connsiteX4" fmla="*/ 4164 w 10000"/>
              <a:gd name="connsiteY4" fmla="*/ 9854 h 10002"/>
              <a:gd name="connsiteX5" fmla="*/ 4642 w 10000"/>
              <a:gd name="connsiteY5" fmla="*/ 10002 h 10002"/>
              <a:gd name="connsiteX6" fmla="*/ 5199 w 10000"/>
              <a:gd name="connsiteY6" fmla="*/ 9805 h 10002"/>
              <a:gd name="connsiteX7" fmla="*/ 5889 w 10000"/>
              <a:gd name="connsiteY7" fmla="*/ 9559 h 10002"/>
              <a:gd name="connsiteX8" fmla="*/ 6870 w 10000"/>
              <a:gd name="connsiteY8" fmla="*/ 9165 h 10002"/>
              <a:gd name="connsiteX9" fmla="*/ 8090 w 10000"/>
              <a:gd name="connsiteY9" fmla="*/ 8623 h 10002"/>
              <a:gd name="connsiteX10" fmla="*/ 10000 w 10000"/>
              <a:gd name="connsiteY10" fmla="*/ 8623 h 10002"/>
              <a:gd name="connsiteX0" fmla="*/ 0 w 10000"/>
              <a:gd name="connsiteY0" fmla="*/ 8820 h 10002"/>
              <a:gd name="connsiteX1" fmla="*/ 2222 w 10000"/>
              <a:gd name="connsiteY1" fmla="*/ 8714 h 10002"/>
              <a:gd name="connsiteX2" fmla="*/ 3316 w 10000"/>
              <a:gd name="connsiteY2" fmla="*/ 2 h 10002"/>
              <a:gd name="connsiteX3" fmla="*/ 3873 w 10000"/>
              <a:gd name="connsiteY3" fmla="*/ 9509 h 10002"/>
              <a:gd name="connsiteX4" fmla="*/ 4164 w 10000"/>
              <a:gd name="connsiteY4" fmla="*/ 9854 h 10002"/>
              <a:gd name="connsiteX5" fmla="*/ 4642 w 10000"/>
              <a:gd name="connsiteY5" fmla="*/ 10002 h 10002"/>
              <a:gd name="connsiteX6" fmla="*/ 5199 w 10000"/>
              <a:gd name="connsiteY6" fmla="*/ 9805 h 10002"/>
              <a:gd name="connsiteX7" fmla="*/ 5889 w 10000"/>
              <a:gd name="connsiteY7" fmla="*/ 9559 h 10002"/>
              <a:gd name="connsiteX8" fmla="*/ 6870 w 10000"/>
              <a:gd name="connsiteY8" fmla="*/ 9165 h 10002"/>
              <a:gd name="connsiteX9" fmla="*/ 8090 w 10000"/>
              <a:gd name="connsiteY9" fmla="*/ 8623 h 10002"/>
              <a:gd name="connsiteX10" fmla="*/ 10000 w 10000"/>
              <a:gd name="connsiteY10" fmla="*/ 8623 h 10002"/>
              <a:gd name="connsiteX0" fmla="*/ 0 w 9943"/>
              <a:gd name="connsiteY0" fmla="*/ 8926 h 10002"/>
              <a:gd name="connsiteX1" fmla="*/ 2165 w 9943"/>
              <a:gd name="connsiteY1" fmla="*/ 8714 h 10002"/>
              <a:gd name="connsiteX2" fmla="*/ 3259 w 9943"/>
              <a:gd name="connsiteY2" fmla="*/ 2 h 10002"/>
              <a:gd name="connsiteX3" fmla="*/ 3816 w 9943"/>
              <a:gd name="connsiteY3" fmla="*/ 9509 h 10002"/>
              <a:gd name="connsiteX4" fmla="*/ 4107 w 9943"/>
              <a:gd name="connsiteY4" fmla="*/ 9854 h 10002"/>
              <a:gd name="connsiteX5" fmla="*/ 4585 w 9943"/>
              <a:gd name="connsiteY5" fmla="*/ 10002 h 10002"/>
              <a:gd name="connsiteX6" fmla="*/ 5142 w 9943"/>
              <a:gd name="connsiteY6" fmla="*/ 9805 h 10002"/>
              <a:gd name="connsiteX7" fmla="*/ 5832 w 9943"/>
              <a:gd name="connsiteY7" fmla="*/ 9559 h 10002"/>
              <a:gd name="connsiteX8" fmla="*/ 6813 w 9943"/>
              <a:gd name="connsiteY8" fmla="*/ 9165 h 10002"/>
              <a:gd name="connsiteX9" fmla="*/ 8033 w 9943"/>
              <a:gd name="connsiteY9" fmla="*/ 8623 h 10002"/>
              <a:gd name="connsiteX10" fmla="*/ 9943 w 9943"/>
              <a:gd name="connsiteY10" fmla="*/ 8623 h 10002"/>
              <a:gd name="connsiteX0" fmla="*/ 0 w 10000"/>
              <a:gd name="connsiteY0" fmla="*/ 8924 h 10000"/>
              <a:gd name="connsiteX1" fmla="*/ 2263 w 10000"/>
              <a:gd name="connsiteY1" fmla="*/ 7862 h 10000"/>
              <a:gd name="connsiteX2" fmla="*/ 3278 w 10000"/>
              <a:gd name="connsiteY2" fmla="*/ 2 h 10000"/>
              <a:gd name="connsiteX3" fmla="*/ 3838 w 10000"/>
              <a:gd name="connsiteY3" fmla="*/ 9507 h 10000"/>
              <a:gd name="connsiteX4" fmla="*/ 4131 w 10000"/>
              <a:gd name="connsiteY4" fmla="*/ 9852 h 10000"/>
              <a:gd name="connsiteX5" fmla="*/ 4611 w 10000"/>
              <a:gd name="connsiteY5" fmla="*/ 10000 h 10000"/>
              <a:gd name="connsiteX6" fmla="*/ 5171 w 10000"/>
              <a:gd name="connsiteY6" fmla="*/ 9803 h 10000"/>
              <a:gd name="connsiteX7" fmla="*/ 5865 w 10000"/>
              <a:gd name="connsiteY7" fmla="*/ 9557 h 10000"/>
              <a:gd name="connsiteX8" fmla="*/ 6852 w 10000"/>
              <a:gd name="connsiteY8" fmla="*/ 9163 h 10000"/>
              <a:gd name="connsiteX9" fmla="*/ 8079 w 10000"/>
              <a:gd name="connsiteY9" fmla="*/ 8621 h 10000"/>
              <a:gd name="connsiteX10" fmla="*/ 10000 w 10000"/>
              <a:gd name="connsiteY10" fmla="*/ 8621 h 10000"/>
              <a:gd name="connsiteX0" fmla="*/ 0 w 10000"/>
              <a:gd name="connsiteY0" fmla="*/ 8924 h 10000"/>
              <a:gd name="connsiteX1" fmla="*/ 2263 w 10000"/>
              <a:gd name="connsiteY1" fmla="*/ 7862 h 10000"/>
              <a:gd name="connsiteX2" fmla="*/ 3278 w 10000"/>
              <a:gd name="connsiteY2" fmla="*/ 2 h 10000"/>
              <a:gd name="connsiteX3" fmla="*/ 3838 w 10000"/>
              <a:gd name="connsiteY3" fmla="*/ 9507 h 10000"/>
              <a:gd name="connsiteX4" fmla="*/ 4131 w 10000"/>
              <a:gd name="connsiteY4" fmla="*/ 9852 h 10000"/>
              <a:gd name="connsiteX5" fmla="*/ 4611 w 10000"/>
              <a:gd name="connsiteY5" fmla="*/ 10000 h 10000"/>
              <a:gd name="connsiteX6" fmla="*/ 5171 w 10000"/>
              <a:gd name="connsiteY6" fmla="*/ 9803 h 10000"/>
              <a:gd name="connsiteX7" fmla="*/ 5865 w 10000"/>
              <a:gd name="connsiteY7" fmla="*/ 9557 h 10000"/>
              <a:gd name="connsiteX8" fmla="*/ 6852 w 10000"/>
              <a:gd name="connsiteY8" fmla="*/ 9163 h 10000"/>
              <a:gd name="connsiteX9" fmla="*/ 8079 w 10000"/>
              <a:gd name="connsiteY9" fmla="*/ 8621 h 10000"/>
              <a:gd name="connsiteX10" fmla="*/ 10000 w 10000"/>
              <a:gd name="connsiteY10" fmla="*/ 8621 h 10000"/>
              <a:gd name="connsiteX0" fmla="*/ 0 w 10000"/>
              <a:gd name="connsiteY0" fmla="*/ 8924 h 10000"/>
              <a:gd name="connsiteX1" fmla="*/ 2263 w 10000"/>
              <a:gd name="connsiteY1" fmla="*/ 7862 h 10000"/>
              <a:gd name="connsiteX2" fmla="*/ 3278 w 10000"/>
              <a:gd name="connsiteY2" fmla="*/ 2 h 10000"/>
              <a:gd name="connsiteX3" fmla="*/ 3838 w 10000"/>
              <a:gd name="connsiteY3" fmla="*/ 9507 h 10000"/>
              <a:gd name="connsiteX4" fmla="*/ 4131 w 10000"/>
              <a:gd name="connsiteY4" fmla="*/ 9852 h 10000"/>
              <a:gd name="connsiteX5" fmla="*/ 4611 w 10000"/>
              <a:gd name="connsiteY5" fmla="*/ 10000 h 10000"/>
              <a:gd name="connsiteX6" fmla="*/ 5171 w 10000"/>
              <a:gd name="connsiteY6" fmla="*/ 9803 h 10000"/>
              <a:gd name="connsiteX7" fmla="*/ 5865 w 10000"/>
              <a:gd name="connsiteY7" fmla="*/ 9557 h 10000"/>
              <a:gd name="connsiteX8" fmla="*/ 6852 w 10000"/>
              <a:gd name="connsiteY8" fmla="*/ 9163 h 10000"/>
              <a:gd name="connsiteX9" fmla="*/ 8079 w 10000"/>
              <a:gd name="connsiteY9" fmla="*/ 8621 h 10000"/>
              <a:gd name="connsiteX10" fmla="*/ 10000 w 10000"/>
              <a:gd name="connsiteY10" fmla="*/ 8621 h 10000"/>
              <a:gd name="connsiteX0" fmla="*/ 0 w 10000"/>
              <a:gd name="connsiteY0" fmla="*/ 8924 h 10000"/>
              <a:gd name="connsiteX1" fmla="*/ 2263 w 10000"/>
              <a:gd name="connsiteY1" fmla="*/ 7862 h 10000"/>
              <a:gd name="connsiteX2" fmla="*/ 3278 w 10000"/>
              <a:gd name="connsiteY2" fmla="*/ 2 h 10000"/>
              <a:gd name="connsiteX3" fmla="*/ 3838 w 10000"/>
              <a:gd name="connsiteY3" fmla="*/ 9507 h 10000"/>
              <a:gd name="connsiteX4" fmla="*/ 4131 w 10000"/>
              <a:gd name="connsiteY4" fmla="*/ 9852 h 10000"/>
              <a:gd name="connsiteX5" fmla="*/ 4611 w 10000"/>
              <a:gd name="connsiteY5" fmla="*/ 10000 h 10000"/>
              <a:gd name="connsiteX6" fmla="*/ 5171 w 10000"/>
              <a:gd name="connsiteY6" fmla="*/ 9803 h 10000"/>
              <a:gd name="connsiteX7" fmla="*/ 5865 w 10000"/>
              <a:gd name="connsiteY7" fmla="*/ 9557 h 10000"/>
              <a:gd name="connsiteX8" fmla="*/ 6852 w 10000"/>
              <a:gd name="connsiteY8" fmla="*/ 9163 h 10000"/>
              <a:gd name="connsiteX9" fmla="*/ 8079 w 10000"/>
              <a:gd name="connsiteY9" fmla="*/ 8621 h 10000"/>
              <a:gd name="connsiteX10" fmla="*/ 10000 w 10000"/>
              <a:gd name="connsiteY10" fmla="*/ 8621 h 10000"/>
              <a:gd name="connsiteX0" fmla="*/ 0 w 10000"/>
              <a:gd name="connsiteY0" fmla="*/ 9562 h 10638"/>
              <a:gd name="connsiteX1" fmla="*/ 2263 w 10000"/>
              <a:gd name="connsiteY1" fmla="*/ 8500 h 10638"/>
              <a:gd name="connsiteX2" fmla="*/ 3278 w 10000"/>
              <a:gd name="connsiteY2" fmla="*/ 640 h 10638"/>
              <a:gd name="connsiteX3" fmla="*/ 3838 w 10000"/>
              <a:gd name="connsiteY3" fmla="*/ 10145 h 10638"/>
              <a:gd name="connsiteX4" fmla="*/ 4131 w 10000"/>
              <a:gd name="connsiteY4" fmla="*/ 10490 h 10638"/>
              <a:gd name="connsiteX5" fmla="*/ 4611 w 10000"/>
              <a:gd name="connsiteY5" fmla="*/ 10638 h 10638"/>
              <a:gd name="connsiteX6" fmla="*/ 5171 w 10000"/>
              <a:gd name="connsiteY6" fmla="*/ 10441 h 10638"/>
              <a:gd name="connsiteX7" fmla="*/ 5865 w 10000"/>
              <a:gd name="connsiteY7" fmla="*/ 10195 h 10638"/>
              <a:gd name="connsiteX8" fmla="*/ 6852 w 10000"/>
              <a:gd name="connsiteY8" fmla="*/ 9801 h 10638"/>
              <a:gd name="connsiteX9" fmla="*/ 8079 w 10000"/>
              <a:gd name="connsiteY9" fmla="*/ 9259 h 10638"/>
              <a:gd name="connsiteX10" fmla="*/ 10000 w 10000"/>
              <a:gd name="connsiteY10" fmla="*/ 9259 h 10638"/>
              <a:gd name="connsiteX0" fmla="*/ 0 w 10000"/>
              <a:gd name="connsiteY0" fmla="*/ 9562 h 10490"/>
              <a:gd name="connsiteX1" fmla="*/ 2263 w 10000"/>
              <a:gd name="connsiteY1" fmla="*/ 8500 h 10490"/>
              <a:gd name="connsiteX2" fmla="*/ 3278 w 10000"/>
              <a:gd name="connsiteY2" fmla="*/ 640 h 10490"/>
              <a:gd name="connsiteX3" fmla="*/ 3838 w 10000"/>
              <a:gd name="connsiteY3" fmla="*/ 10145 h 10490"/>
              <a:gd name="connsiteX4" fmla="*/ 4131 w 10000"/>
              <a:gd name="connsiteY4" fmla="*/ 10490 h 10490"/>
              <a:gd name="connsiteX5" fmla="*/ 5171 w 10000"/>
              <a:gd name="connsiteY5" fmla="*/ 10441 h 10490"/>
              <a:gd name="connsiteX6" fmla="*/ 5865 w 10000"/>
              <a:gd name="connsiteY6" fmla="*/ 10195 h 10490"/>
              <a:gd name="connsiteX7" fmla="*/ 6852 w 10000"/>
              <a:gd name="connsiteY7" fmla="*/ 9801 h 10490"/>
              <a:gd name="connsiteX8" fmla="*/ 8079 w 10000"/>
              <a:gd name="connsiteY8" fmla="*/ 9259 h 10490"/>
              <a:gd name="connsiteX9" fmla="*/ 10000 w 10000"/>
              <a:gd name="connsiteY9" fmla="*/ 9259 h 10490"/>
              <a:gd name="connsiteX0" fmla="*/ 0 w 10000"/>
              <a:gd name="connsiteY0" fmla="*/ 9562 h 10543"/>
              <a:gd name="connsiteX1" fmla="*/ 2263 w 10000"/>
              <a:gd name="connsiteY1" fmla="*/ 8500 h 10543"/>
              <a:gd name="connsiteX2" fmla="*/ 3278 w 10000"/>
              <a:gd name="connsiteY2" fmla="*/ 640 h 10543"/>
              <a:gd name="connsiteX3" fmla="*/ 3838 w 10000"/>
              <a:gd name="connsiteY3" fmla="*/ 10145 h 10543"/>
              <a:gd name="connsiteX4" fmla="*/ 4390 w 10000"/>
              <a:gd name="connsiteY4" fmla="*/ 10543 h 10543"/>
              <a:gd name="connsiteX5" fmla="*/ 5171 w 10000"/>
              <a:gd name="connsiteY5" fmla="*/ 10441 h 10543"/>
              <a:gd name="connsiteX6" fmla="*/ 5865 w 10000"/>
              <a:gd name="connsiteY6" fmla="*/ 10195 h 10543"/>
              <a:gd name="connsiteX7" fmla="*/ 6852 w 10000"/>
              <a:gd name="connsiteY7" fmla="*/ 9801 h 10543"/>
              <a:gd name="connsiteX8" fmla="*/ 8079 w 10000"/>
              <a:gd name="connsiteY8" fmla="*/ 9259 h 10543"/>
              <a:gd name="connsiteX9" fmla="*/ 10000 w 10000"/>
              <a:gd name="connsiteY9" fmla="*/ 9259 h 10543"/>
              <a:gd name="connsiteX0" fmla="*/ 0 w 10000"/>
              <a:gd name="connsiteY0" fmla="*/ 9562 h 10543"/>
              <a:gd name="connsiteX1" fmla="*/ 2263 w 10000"/>
              <a:gd name="connsiteY1" fmla="*/ 8500 h 10543"/>
              <a:gd name="connsiteX2" fmla="*/ 3278 w 10000"/>
              <a:gd name="connsiteY2" fmla="*/ 640 h 10543"/>
              <a:gd name="connsiteX3" fmla="*/ 3838 w 10000"/>
              <a:gd name="connsiteY3" fmla="*/ 10145 h 10543"/>
              <a:gd name="connsiteX4" fmla="*/ 4390 w 10000"/>
              <a:gd name="connsiteY4" fmla="*/ 10543 h 10543"/>
              <a:gd name="connsiteX5" fmla="*/ 5171 w 10000"/>
              <a:gd name="connsiteY5" fmla="*/ 10441 h 10543"/>
              <a:gd name="connsiteX6" fmla="*/ 5865 w 10000"/>
              <a:gd name="connsiteY6" fmla="*/ 10195 h 10543"/>
              <a:gd name="connsiteX7" fmla="*/ 6852 w 10000"/>
              <a:gd name="connsiteY7" fmla="*/ 9801 h 10543"/>
              <a:gd name="connsiteX8" fmla="*/ 8079 w 10000"/>
              <a:gd name="connsiteY8" fmla="*/ 9259 h 10543"/>
              <a:gd name="connsiteX9" fmla="*/ 10000 w 10000"/>
              <a:gd name="connsiteY9" fmla="*/ 9259 h 10543"/>
              <a:gd name="connsiteX0" fmla="*/ 0 w 10000"/>
              <a:gd name="connsiteY0" fmla="*/ 8923 h 9904"/>
              <a:gd name="connsiteX1" fmla="*/ 2263 w 10000"/>
              <a:gd name="connsiteY1" fmla="*/ 7861 h 9904"/>
              <a:gd name="connsiteX2" fmla="*/ 3278 w 10000"/>
              <a:gd name="connsiteY2" fmla="*/ 1 h 9904"/>
              <a:gd name="connsiteX3" fmla="*/ 3838 w 10000"/>
              <a:gd name="connsiteY3" fmla="*/ 9506 h 9904"/>
              <a:gd name="connsiteX4" fmla="*/ 4390 w 10000"/>
              <a:gd name="connsiteY4" fmla="*/ 9904 h 9904"/>
              <a:gd name="connsiteX5" fmla="*/ 5171 w 10000"/>
              <a:gd name="connsiteY5" fmla="*/ 9802 h 9904"/>
              <a:gd name="connsiteX6" fmla="*/ 5865 w 10000"/>
              <a:gd name="connsiteY6" fmla="*/ 9556 h 9904"/>
              <a:gd name="connsiteX7" fmla="*/ 6852 w 10000"/>
              <a:gd name="connsiteY7" fmla="*/ 9162 h 9904"/>
              <a:gd name="connsiteX8" fmla="*/ 8079 w 10000"/>
              <a:gd name="connsiteY8" fmla="*/ 8620 h 9904"/>
              <a:gd name="connsiteX9" fmla="*/ 10000 w 10000"/>
              <a:gd name="connsiteY9" fmla="*/ 8620 h 9904"/>
              <a:gd name="connsiteX0" fmla="*/ 0 w 10000"/>
              <a:gd name="connsiteY0" fmla="*/ 9169 h 10160"/>
              <a:gd name="connsiteX1" fmla="*/ 2263 w 10000"/>
              <a:gd name="connsiteY1" fmla="*/ 8097 h 10160"/>
              <a:gd name="connsiteX2" fmla="*/ 3278 w 10000"/>
              <a:gd name="connsiteY2" fmla="*/ 161 h 10160"/>
              <a:gd name="connsiteX3" fmla="*/ 3838 w 10000"/>
              <a:gd name="connsiteY3" fmla="*/ 9758 h 10160"/>
              <a:gd name="connsiteX4" fmla="*/ 4390 w 10000"/>
              <a:gd name="connsiteY4" fmla="*/ 10160 h 10160"/>
              <a:gd name="connsiteX5" fmla="*/ 5171 w 10000"/>
              <a:gd name="connsiteY5" fmla="*/ 10057 h 10160"/>
              <a:gd name="connsiteX6" fmla="*/ 5865 w 10000"/>
              <a:gd name="connsiteY6" fmla="*/ 9809 h 10160"/>
              <a:gd name="connsiteX7" fmla="*/ 6852 w 10000"/>
              <a:gd name="connsiteY7" fmla="*/ 9411 h 10160"/>
              <a:gd name="connsiteX8" fmla="*/ 8079 w 10000"/>
              <a:gd name="connsiteY8" fmla="*/ 8864 h 10160"/>
              <a:gd name="connsiteX9" fmla="*/ 10000 w 10000"/>
              <a:gd name="connsiteY9" fmla="*/ 8864 h 10160"/>
              <a:gd name="connsiteX0" fmla="*/ 0 w 10000"/>
              <a:gd name="connsiteY0" fmla="*/ 9169 h 10160"/>
              <a:gd name="connsiteX1" fmla="*/ 2263 w 10000"/>
              <a:gd name="connsiteY1" fmla="*/ 8097 h 10160"/>
              <a:gd name="connsiteX2" fmla="*/ 3278 w 10000"/>
              <a:gd name="connsiteY2" fmla="*/ 161 h 10160"/>
              <a:gd name="connsiteX3" fmla="*/ 3838 w 10000"/>
              <a:gd name="connsiteY3" fmla="*/ 9758 h 10160"/>
              <a:gd name="connsiteX4" fmla="*/ 4390 w 10000"/>
              <a:gd name="connsiteY4" fmla="*/ 10160 h 10160"/>
              <a:gd name="connsiteX5" fmla="*/ 5171 w 10000"/>
              <a:gd name="connsiteY5" fmla="*/ 10057 h 10160"/>
              <a:gd name="connsiteX6" fmla="*/ 5865 w 10000"/>
              <a:gd name="connsiteY6" fmla="*/ 9809 h 10160"/>
              <a:gd name="connsiteX7" fmla="*/ 6852 w 10000"/>
              <a:gd name="connsiteY7" fmla="*/ 9411 h 10160"/>
              <a:gd name="connsiteX8" fmla="*/ 8079 w 10000"/>
              <a:gd name="connsiteY8" fmla="*/ 8864 h 10160"/>
              <a:gd name="connsiteX9" fmla="*/ 10000 w 10000"/>
              <a:gd name="connsiteY9" fmla="*/ 8864 h 10160"/>
              <a:gd name="connsiteX0" fmla="*/ 0 w 10000"/>
              <a:gd name="connsiteY0" fmla="*/ 9111 h 10102"/>
              <a:gd name="connsiteX1" fmla="*/ 2263 w 10000"/>
              <a:gd name="connsiteY1" fmla="*/ 8039 h 10102"/>
              <a:gd name="connsiteX2" fmla="*/ 3278 w 10000"/>
              <a:gd name="connsiteY2" fmla="*/ 103 h 10102"/>
              <a:gd name="connsiteX3" fmla="*/ 3838 w 10000"/>
              <a:gd name="connsiteY3" fmla="*/ 9700 h 10102"/>
              <a:gd name="connsiteX4" fmla="*/ 4390 w 10000"/>
              <a:gd name="connsiteY4" fmla="*/ 10102 h 10102"/>
              <a:gd name="connsiteX5" fmla="*/ 5171 w 10000"/>
              <a:gd name="connsiteY5" fmla="*/ 9999 h 10102"/>
              <a:gd name="connsiteX6" fmla="*/ 5865 w 10000"/>
              <a:gd name="connsiteY6" fmla="*/ 9751 h 10102"/>
              <a:gd name="connsiteX7" fmla="*/ 6852 w 10000"/>
              <a:gd name="connsiteY7" fmla="*/ 9353 h 10102"/>
              <a:gd name="connsiteX8" fmla="*/ 8079 w 10000"/>
              <a:gd name="connsiteY8" fmla="*/ 8806 h 10102"/>
              <a:gd name="connsiteX9" fmla="*/ 10000 w 10000"/>
              <a:gd name="connsiteY9" fmla="*/ 8806 h 10102"/>
              <a:gd name="connsiteX0" fmla="*/ 0 w 10000"/>
              <a:gd name="connsiteY0" fmla="*/ 9111 h 10102"/>
              <a:gd name="connsiteX1" fmla="*/ 2263 w 10000"/>
              <a:gd name="connsiteY1" fmla="*/ 8039 h 10102"/>
              <a:gd name="connsiteX2" fmla="*/ 3278 w 10000"/>
              <a:gd name="connsiteY2" fmla="*/ 103 h 10102"/>
              <a:gd name="connsiteX3" fmla="*/ 3838 w 10000"/>
              <a:gd name="connsiteY3" fmla="*/ 9700 h 10102"/>
              <a:gd name="connsiteX4" fmla="*/ 4390 w 10000"/>
              <a:gd name="connsiteY4" fmla="*/ 10102 h 10102"/>
              <a:gd name="connsiteX5" fmla="*/ 5171 w 10000"/>
              <a:gd name="connsiteY5" fmla="*/ 9999 h 10102"/>
              <a:gd name="connsiteX6" fmla="*/ 5865 w 10000"/>
              <a:gd name="connsiteY6" fmla="*/ 9751 h 10102"/>
              <a:gd name="connsiteX7" fmla="*/ 6852 w 10000"/>
              <a:gd name="connsiteY7" fmla="*/ 9353 h 10102"/>
              <a:gd name="connsiteX8" fmla="*/ 8079 w 10000"/>
              <a:gd name="connsiteY8" fmla="*/ 8806 h 10102"/>
              <a:gd name="connsiteX9" fmla="*/ 10000 w 10000"/>
              <a:gd name="connsiteY9" fmla="*/ 8806 h 10102"/>
              <a:gd name="connsiteX0" fmla="*/ 0 w 10000"/>
              <a:gd name="connsiteY0" fmla="*/ 9117 h 10108"/>
              <a:gd name="connsiteX1" fmla="*/ 2263 w 10000"/>
              <a:gd name="connsiteY1" fmla="*/ 8045 h 10108"/>
              <a:gd name="connsiteX2" fmla="*/ 3278 w 10000"/>
              <a:gd name="connsiteY2" fmla="*/ 109 h 10108"/>
              <a:gd name="connsiteX3" fmla="*/ 3838 w 10000"/>
              <a:gd name="connsiteY3" fmla="*/ 9706 h 10108"/>
              <a:gd name="connsiteX4" fmla="*/ 4390 w 10000"/>
              <a:gd name="connsiteY4" fmla="*/ 10108 h 10108"/>
              <a:gd name="connsiteX5" fmla="*/ 5171 w 10000"/>
              <a:gd name="connsiteY5" fmla="*/ 10005 h 10108"/>
              <a:gd name="connsiteX6" fmla="*/ 5865 w 10000"/>
              <a:gd name="connsiteY6" fmla="*/ 9757 h 10108"/>
              <a:gd name="connsiteX7" fmla="*/ 6852 w 10000"/>
              <a:gd name="connsiteY7" fmla="*/ 9359 h 10108"/>
              <a:gd name="connsiteX8" fmla="*/ 8079 w 10000"/>
              <a:gd name="connsiteY8" fmla="*/ 8812 h 10108"/>
              <a:gd name="connsiteX9" fmla="*/ 10000 w 10000"/>
              <a:gd name="connsiteY9" fmla="*/ 8812 h 10108"/>
              <a:gd name="connsiteX0" fmla="*/ 0 w 10000"/>
              <a:gd name="connsiteY0" fmla="*/ 9117 h 10108"/>
              <a:gd name="connsiteX1" fmla="*/ 2263 w 10000"/>
              <a:gd name="connsiteY1" fmla="*/ 8045 h 10108"/>
              <a:gd name="connsiteX2" fmla="*/ 3278 w 10000"/>
              <a:gd name="connsiteY2" fmla="*/ 109 h 10108"/>
              <a:gd name="connsiteX3" fmla="*/ 3838 w 10000"/>
              <a:gd name="connsiteY3" fmla="*/ 9706 h 10108"/>
              <a:gd name="connsiteX4" fmla="*/ 4390 w 10000"/>
              <a:gd name="connsiteY4" fmla="*/ 10108 h 10108"/>
              <a:gd name="connsiteX5" fmla="*/ 5171 w 10000"/>
              <a:gd name="connsiteY5" fmla="*/ 10005 h 10108"/>
              <a:gd name="connsiteX6" fmla="*/ 5865 w 10000"/>
              <a:gd name="connsiteY6" fmla="*/ 9757 h 10108"/>
              <a:gd name="connsiteX7" fmla="*/ 6852 w 10000"/>
              <a:gd name="connsiteY7" fmla="*/ 9359 h 10108"/>
              <a:gd name="connsiteX8" fmla="*/ 8079 w 10000"/>
              <a:gd name="connsiteY8" fmla="*/ 8812 h 10108"/>
              <a:gd name="connsiteX9" fmla="*/ 10000 w 10000"/>
              <a:gd name="connsiteY9" fmla="*/ 8812 h 10108"/>
              <a:gd name="connsiteX0" fmla="*/ 0 w 10000"/>
              <a:gd name="connsiteY0" fmla="*/ 9008 h 9999"/>
              <a:gd name="connsiteX1" fmla="*/ 2263 w 10000"/>
              <a:gd name="connsiteY1" fmla="*/ 7936 h 9999"/>
              <a:gd name="connsiteX2" fmla="*/ 3278 w 10000"/>
              <a:gd name="connsiteY2" fmla="*/ 0 h 9999"/>
              <a:gd name="connsiteX3" fmla="*/ 3838 w 10000"/>
              <a:gd name="connsiteY3" fmla="*/ 9597 h 9999"/>
              <a:gd name="connsiteX4" fmla="*/ 4390 w 10000"/>
              <a:gd name="connsiteY4" fmla="*/ 9999 h 9999"/>
              <a:gd name="connsiteX5" fmla="*/ 5171 w 10000"/>
              <a:gd name="connsiteY5" fmla="*/ 9896 h 9999"/>
              <a:gd name="connsiteX6" fmla="*/ 5865 w 10000"/>
              <a:gd name="connsiteY6" fmla="*/ 9648 h 9999"/>
              <a:gd name="connsiteX7" fmla="*/ 6852 w 10000"/>
              <a:gd name="connsiteY7" fmla="*/ 9250 h 9999"/>
              <a:gd name="connsiteX8" fmla="*/ 8079 w 10000"/>
              <a:gd name="connsiteY8" fmla="*/ 8703 h 9999"/>
              <a:gd name="connsiteX9" fmla="*/ 10000 w 10000"/>
              <a:gd name="connsiteY9" fmla="*/ 8703 h 9999"/>
              <a:gd name="connsiteX0" fmla="*/ 0 w 10000"/>
              <a:gd name="connsiteY0" fmla="*/ 9009 h 10000"/>
              <a:gd name="connsiteX1" fmla="*/ 2263 w 10000"/>
              <a:gd name="connsiteY1" fmla="*/ 7937 h 10000"/>
              <a:gd name="connsiteX2" fmla="*/ 3278 w 10000"/>
              <a:gd name="connsiteY2" fmla="*/ 0 h 10000"/>
              <a:gd name="connsiteX3" fmla="*/ 3838 w 10000"/>
              <a:gd name="connsiteY3" fmla="*/ 9598 h 10000"/>
              <a:gd name="connsiteX4" fmla="*/ 4390 w 10000"/>
              <a:gd name="connsiteY4" fmla="*/ 10000 h 10000"/>
              <a:gd name="connsiteX5" fmla="*/ 5171 w 10000"/>
              <a:gd name="connsiteY5" fmla="*/ 9897 h 10000"/>
              <a:gd name="connsiteX6" fmla="*/ 5865 w 10000"/>
              <a:gd name="connsiteY6" fmla="*/ 9649 h 10000"/>
              <a:gd name="connsiteX7" fmla="*/ 6852 w 10000"/>
              <a:gd name="connsiteY7" fmla="*/ 9251 h 10000"/>
              <a:gd name="connsiteX8" fmla="*/ 8079 w 10000"/>
              <a:gd name="connsiteY8" fmla="*/ 8704 h 10000"/>
              <a:gd name="connsiteX9" fmla="*/ 10000 w 10000"/>
              <a:gd name="connsiteY9" fmla="*/ 8704 h 10000"/>
              <a:gd name="connsiteX0" fmla="*/ 0 w 10000"/>
              <a:gd name="connsiteY0" fmla="*/ 9009 h 10000"/>
              <a:gd name="connsiteX1" fmla="*/ 2263 w 10000"/>
              <a:gd name="connsiteY1" fmla="*/ 7937 h 10000"/>
              <a:gd name="connsiteX2" fmla="*/ 3278 w 10000"/>
              <a:gd name="connsiteY2" fmla="*/ 0 h 10000"/>
              <a:gd name="connsiteX3" fmla="*/ 3838 w 10000"/>
              <a:gd name="connsiteY3" fmla="*/ 9598 h 10000"/>
              <a:gd name="connsiteX4" fmla="*/ 4390 w 10000"/>
              <a:gd name="connsiteY4" fmla="*/ 10000 h 10000"/>
              <a:gd name="connsiteX5" fmla="*/ 5171 w 10000"/>
              <a:gd name="connsiteY5" fmla="*/ 9897 h 10000"/>
              <a:gd name="connsiteX6" fmla="*/ 5865 w 10000"/>
              <a:gd name="connsiteY6" fmla="*/ 9649 h 10000"/>
              <a:gd name="connsiteX7" fmla="*/ 6852 w 10000"/>
              <a:gd name="connsiteY7" fmla="*/ 9251 h 10000"/>
              <a:gd name="connsiteX8" fmla="*/ 8079 w 10000"/>
              <a:gd name="connsiteY8" fmla="*/ 8704 h 10000"/>
              <a:gd name="connsiteX9" fmla="*/ 10000 w 10000"/>
              <a:gd name="connsiteY9" fmla="*/ 8704 h 10000"/>
              <a:gd name="connsiteX0" fmla="*/ 0 w 10000"/>
              <a:gd name="connsiteY0" fmla="*/ 9009 h 10000"/>
              <a:gd name="connsiteX1" fmla="*/ 2263 w 10000"/>
              <a:gd name="connsiteY1" fmla="*/ 7937 h 10000"/>
              <a:gd name="connsiteX2" fmla="*/ 3278 w 10000"/>
              <a:gd name="connsiteY2" fmla="*/ 0 h 10000"/>
              <a:gd name="connsiteX3" fmla="*/ 3838 w 10000"/>
              <a:gd name="connsiteY3" fmla="*/ 9598 h 10000"/>
              <a:gd name="connsiteX4" fmla="*/ 4390 w 10000"/>
              <a:gd name="connsiteY4" fmla="*/ 10000 h 10000"/>
              <a:gd name="connsiteX5" fmla="*/ 5171 w 10000"/>
              <a:gd name="connsiteY5" fmla="*/ 9897 h 10000"/>
              <a:gd name="connsiteX6" fmla="*/ 5865 w 10000"/>
              <a:gd name="connsiteY6" fmla="*/ 9649 h 10000"/>
              <a:gd name="connsiteX7" fmla="*/ 6852 w 10000"/>
              <a:gd name="connsiteY7" fmla="*/ 9251 h 10000"/>
              <a:gd name="connsiteX8" fmla="*/ 8079 w 10000"/>
              <a:gd name="connsiteY8" fmla="*/ 8704 h 10000"/>
              <a:gd name="connsiteX9" fmla="*/ 10000 w 10000"/>
              <a:gd name="connsiteY9" fmla="*/ 8704 h 10000"/>
              <a:gd name="connsiteX0" fmla="*/ 0 w 9942"/>
              <a:gd name="connsiteY0" fmla="*/ 8794 h 10000"/>
              <a:gd name="connsiteX1" fmla="*/ 2205 w 9942"/>
              <a:gd name="connsiteY1" fmla="*/ 7937 h 10000"/>
              <a:gd name="connsiteX2" fmla="*/ 3220 w 9942"/>
              <a:gd name="connsiteY2" fmla="*/ 0 h 10000"/>
              <a:gd name="connsiteX3" fmla="*/ 3780 w 9942"/>
              <a:gd name="connsiteY3" fmla="*/ 9598 h 10000"/>
              <a:gd name="connsiteX4" fmla="*/ 4332 w 9942"/>
              <a:gd name="connsiteY4" fmla="*/ 10000 h 10000"/>
              <a:gd name="connsiteX5" fmla="*/ 5113 w 9942"/>
              <a:gd name="connsiteY5" fmla="*/ 9897 h 10000"/>
              <a:gd name="connsiteX6" fmla="*/ 5807 w 9942"/>
              <a:gd name="connsiteY6" fmla="*/ 9649 h 10000"/>
              <a:gd name="connsiteX7" fmla="*/ 6794 w 9942"/>
              <a:gd name="connsiteY7" fmla="*/ 9251 h 10000"/>
              <a:gd name="connsiteX8" fmla="*/ 8021 w 9942"/>
              <a:gd name="connsiteY8" fmla="*/ 8704 h 10000"/>
              <a:gd name="connsiteX9" fmla="*/ 9942 w 9942"/>
              <a:gd name="connsiteY9" fmla="*/ 8704 h 10000"/>
              <a:gd name="connsiteX0" fmla="*/ 0 w 10000"/>
              <a:gd name="connsiteY0" fmla="*/ 8794 h 10000"/>
              <a:gd name="connsiteX1" fmla="*/ 2218 w 10000"/>
              <a:gd name="connsiteY1" fmla="*/ 7937 h 10000"/>
              <a:gd name="connsiteX2" fmla="*/ 3239 w 10000"/>
              <a:gd name="connsiteY2" fmla="*/ 0 h 10000"/>
              <a:gd name="connsiteX3" fmla="*/ 3802 w 10000"/>
              <a:gd name="connsiteY3" fmla="*/ 9598 h 10000"/>
              <a:gd name="connsiteX4" fmla="*/ 4357 w 10000"/>
              <a:gd name="connsiteY4" fmla="*/ 10000 h 10000"/>
              <a:gd name="connsiteX5" fmla="*/ 5143 w 10000"/>
              <a:gd name="connsiteY5" fmla="*/ 9897 h 10000"/>
              <a:gd name="connsiteX6" fmla="*/ 5841 w 10000"/>
              <a:gd name="connsiteY6" fmla="*/ 9649 h 10000"/>
              <a:gd name="connsiteX7" fmla="*/ 6834 w 10000"/>
              <a:gd name="connsiteY7" fmla="*/ 9251 h 10000"/>
              <a:gd name="connsiteX8" fmla="*/ 8068 w 10000"/>
              <a:gd name="connsiteY8" fmla="*/ 8704 h 10000"/>
              <a:gd name="connsiteX9" fmla="*/ 10000 w 10000"/>
              <a:gd name="connsiteY9" fmla="*/ 8704 h 10000"/>
              <a:gd name="connsiteX0" fmla="*/ 0 w 10000"/>
              <a:gd name="connsiteY0" fmla="*/ 8794 h 10000"/>
              <a:gd name="connsiteX1" fmla="*/ 2218 w 10000"/>
              <a:gd name="connsiteY1" fmla="*/ 7937 h 10000"/>
              <a:gd name="connsiteX2" fmla="*/ 3239 w 10000"/>
              <a:gd name="connsiteY2" fmla="*/ 0 h 10000"/>
              <a:gd name="connsiteX3" fmla="*/ 3802 w 10000"/>
              <a:gd name="connsiteY3" fmla="*/ 9598 h 10000"/>
              <a:gd name="connsiteX4" fmla="*/ 4357 w 10000"/>
              <a:gd name="connsiteY4" fmla="*/ 10000 h 10000"/>
              <a:gd name="connsiteX5" fmla="*/ 5143 w 10000"/>
              <a:gd name="connsiteY5" fmla="*/ 9897 h 10000"/>
              <a:gd name="connsiteX6" fmla="*/ 5841 w 10000"/>
              <a:gd name="connsiteY6" fmla="*/ 9649 h 10000"/>
              <a:gd name="connsiteX7" fmla="*/ 6834 w 10000"/>
              <a:gd name="connsiteY7" fmla="*/ 9251 h 10000"/>
              <a:gd name="connsiteX8" fmla="*/ 8068 w 10000"/>
              <a:gd name="connsiteY8" fmla="*/ 8704 h 10000"/>
              <a:gd name="connsiteX9" fmla="*/ 10000 w 10000"/>
              <a:gd name="connsiteY9" fmla="*/ 8704 h 10000"/>
              <a:gd name="connsiteX0" fmla="*/ 0 w 10000"/>
              <a:gd name="connsiteY0" fmla="*/ 8794 h 9897"/>
              <a:gd name="connsiteX1" fmla="*/ 2218 w 10000"/>
              <a:gd name="connsiteY1" fmla="*/ 7937 h 9897"/>
              <a:gd name="connsiteX2" fmla="*/ 3239 w 10000"/>
              <a:gd name="connsiteY2" fmla="*/ 0 h 9897"/>
              <a:gd name="connsiteX3" fmla="*/ 3802 w 10000"/>
              <a:gd name="connsiteY3" fmla="*/ 9598 h 9897"/>
              <a:gd name="connsiteX4" fmla="*/ 5143 w 10000"/>
              <a:gd name="connsiteY4" fmla="*/ 9897 h 9897"/>
              <a:gd name="connsiteX5" fmla="*/ 5841 w 10000"/>
              <a:gd name="connsiteY5" fmla="*/ 9649 h 9897"/>
              <a:gd name="connsiteX6" fmla="*/ 6834 w 10000"/>
              <a:gd name="connsiteY6" fmla="*/ 9251 h 9897"/>
              <a:gd name="connsiteX7" fmla="*/ 8068 w 10000"/>
              <a:gd name="connsiteY7" fmla="*/ 8704 h 9897"/>
              <a:gd name="connsiteX8" fmla="*/ 10000 w 10000"/>
              <a:gd name="connsiteY8" fmla="*/ 8704 h 9897"/>
              <a:gd name="connsiteX0" fmla="*/ 0 w 10000"/>
              <a:gd name="connsiteY0" fmla="*/ 8886 h 10024"/>
              <a:gd name="connsiteX1" fmla="*/ 2218 w 10000"/>
              <a:gd name="connsiteY1" fmla="*/ 8020 h 10024"/>
              <a:gd name="connsiteX2" fmla="*/ 3239 w 10000"/>
              <a:gd name="connsiteY2" fmla="*/ 0 h 10024"/>
              <a:gd name="connsiteX3" fmla="*/ 3802 w 10000"/>
              <a:gd name="connsiteY3" fmla="*/ 9698 h 10024"/>
              <a:gd name="connsiteX4" fmla="*/ 5143 w 10000"/>
              <a:gd name="connsiteY4" fmla="*/ 10000 h 10024"/>
              <a:gd name="connsiteX5" fmla="*/ 5841 w 10000"/>
              <a:gd name="connsiteY5" fmla="*/ 9749 h 10024"/>
              <a:gd name="connsiteX6" fmla="*/ 6834 w 10000"/>
              <a:gd name="connsiteY6" fmla="*/ 9347 h 10024"/>
              <a:gd name="connsiteX7" fmla="*/ 8068 w 10000"/>
              <a:gd name="connsiteY7" fmla="*/ 8795 h 10024"/>
              <a:gd name="connsiteX8" fmla="*/ 10000 w 10000"/>
              <a:gd name="connsiteY8" fmla="*/ 8795 h 10024"/>
              <a:gd name="connsiteX0" fmla="*/ 0 w 10000"/>
              <a:gd name="connsiteY0" fmla="*/ 8886 h 10043"/>
              <a:gd name="connsiteX1" fmla="*/ 2218 w 10000"/>
              <a:gd name="connsiteY1" fmla="*/ 8020 h 10043"/>
              <a:gd name="connsiteX2" fmla="*/ 3239 w 10000"/>
              <a:gd name="connsiteY2" fmla="*/ 0 h 10043"/>
              <a:gd name="connsiteX3" fmla="*/ 3802 w 10000"/>
              <a:gd name="connsiteY3" fmla="*/ 9698 h 10043"/>
              <a:gd name="connsiteX4" fmla="*/ 5143 w 10000"/>
              <a:gd name="connsiteY4" fmla="*/ 10000 h 10043"/>
              <a:gd name="connsiteX5" fmla="*/ 5841 w 10000"/>
              <a:gd name="connsiteY5" fmla="*/ 9749 h 10043"/>
              <a:gd name="connsiteX6" fmla="*/ 6834 w 10000"/>
              <a:gd name="connsiteY6" fmla="*/ 9347 h 10043"/>
              <a:gd name="connsiteX7" fmla="*/ 8068 w 10000"/>
              <a:gd name="connsiteY7" fmla="*/ 8795 h 10043"/>
              <a:gd name="connsiteX8" fmla="*/ 10000 w 10000"/>
              <a:gd name="connsiteY8" fmla="*/ 8795 h 10043"/>
              <a:gd name="connsiteX0" fmla="*/ 0 w 10000"/>
              <a:gd name="connsiteY0" fmla="*/ 8886 h 10043"/>
              <a:gd name="connsiteX1" fmla="*/ 2218 w 10000"/>
              <a:gd name="connsiteY1" fmla="*/ 8020 h 10043"/>
              <a:gd name="connsiteX2" fmla="*/ 3239 w 10000"/>
              <a:gd name="connsiteY2" fmla="*/ 0 h 10043"/>
              <a:gd name="connsiteX3" fmla="*/ 3802 w 10000"/>
              <a:gd name="connsiteY3" fmla="*/ 9698 h 10043"/>
              <a:gd name="connsiteX4" fmla="*/ 5143 w 10000"/>
              <a:gd name="connsiteY4" fmla="*/ 10000 h 10043"/>
              <a:gd name="connsiteX5" fmla="*/ 5841 w 10000"/>
              <a:gd name="connsiteY5" fmla="*/ 9749 h 10043"/>
              <a:gd name="connsiteX6" fmla="*/ 6834 w 10000"/>
              <a:gd name="connsiteY6" fmla="*/ 9347 h 10043"/>
              <a:gd name="connsiteX7" fmla="*/ 8068 w 10000"/>
              <a:gd name="connsiteY7" fmla="*/ 8795 h 10043"/>
              <a:gd name="connsiteX8" fmla="*/ 10000 w 10000"/>
              <a:gd name="connsiteY8" fmla="*/ 8795 h 10043"/>
              <a:gd name="connsiteX0" fmla="*/ 0 w 10000"/>
              <a:gd name="connsiteY0" fmla="*/ 8886 h 10008"/>
              <a:gd name="connsiteX1" fmla="*/ 2218 w 10000"/>
              <a:gd name="connsiteY1" fmla="*/ 8020 h 10008"/>
              <a:gd name="connsiteX2" fmla="*/ 3239 w 10000"/>
              <a:gd name="connsiteY2" fmla="*/ 0 h 10008"/>
              <a:gd name="connsiteX3" fmla="*/ 3802 w 10000"/>
              <a:gd name="connsiteY3" fmla="*/ 9698 h 10008"/>
              <a:gd name="connsiteX4" fmla="*/ 5143 w 10000"/>
              <a:gd name="connsiteY4" fmla="*/ 10000 h 10008"/>
              <a:gd name="connsiteX5" fmla="*/ 6834 w 10000"/>
              <a:gd name="connsiteY5" fmla="*/ 9347 h 10008"/>
              <a:gd name="connsiteX6" fmla="*/ 8068 w 10000"/>
              <a:gd name="connsiteY6" fmla="*/ 8795 h 10008"/>
              <a:gd name="connsiteX7" fmla="*/ 10000 w 10000"/>
              <a:gd name="connsiteY7" fmla="*/ 8795 h 10008"/>
              <a:gd name="connsiteX0" fmla="*/ 0 w 10000"/>
              <a:gd name="connsiteY0" fmla="*/ 9680 h 11298"/>
              <a:gd name="connsiteX1" fmla="*/ 2218 w 10000"/>
              <a:gd name="connsiteY1" fmla="*/ 8814 h 11298"/>
              <a:gd name="connsiteX2" fmla="*/ 3239 w 10000"/>
              <a:gd name="connsiteY2" fmla="*/ 794 h 11298"/>
              <a:gd name="connsiteX3" fmla="*/ 3389 w 10000"/>
              <a:gd name="connsiteY3" fmla="*/ 1310 h 11298"/>
              <a:gd name="connsiteX4" fmla="*/ 3802 w 10000"/>
              <a:gd name="connsiteY4" fmla="*/ 10492 h 11298"/>
              <a:gd name="connsiteX5" fmla="*/ 5143 w 10000"/>
              <a:gd name="connsiteY5" fmla="*/ 10794 h 11298"/>
              <a:gd name="connsiteX6" fmla="*/ 6834 w 10000"/>
              <a:gd name="connsiteY6" fmla="*/ 10141 h 11298"/>
              <a:gd name="connsiteX7" fmla="*/ 8068 w 10000"/>
              <a:gd name="connsiteY7" fmla="*/ 9589 h 11298"/>
              <a:gd name="connsiteX8" fmla="*/ 10000 w 10000"/>
              <a:gd name="connsiteY8" fmla="*/ 9589 h 11298"/>
              <a:gd name="connsiteX0" fmla="*/ 0 w 10000"/>
              <a:gd name="connsiteY0" fmla="*/ 9388 h 11006"/>
              <a:gd name="connsiteX1" fmla="*/ 2218 w 10000"/>
              <a:gd name="connsiteY1" fmla="*/ 8522 h 11006"/>
              <a:gd name="connsiteX2" fmla="*/ 3239 w 10000"/>
              <a:gd name="connsiteY2" fmla="*/ 502 h 11006"/>
              <a:gd name="connsiteX3" fmla="*/ 3389 w 10000"/>
              <a:gd name="connsiteY3" fmla="*/ 1018 h 11006"/>
              <a:gd name="connsiteX4" fmla="*/ 3802 w 10000"/>
              <a:gd name="connsiteY4" fmla="*/ 10200 h 11006"/>
              <a:gd name="connsiteX5" fmla="*/ 5143 w 10000"/>
              <a:gd name="connsiteY5" fmla="*/ 10502 h 11006"/>
              <a:gd name="connsiteX6" fmla="*/ 6834 w 10000"/>
              <a:gd name="connsiteY6" fmla="*/ 9849 h 11006"/>
              <a:gd name="connsiteX7" fmla="*/ 8068 w 10000"/>
              <a:gd name="connsiteY7" fmla="*/ 9297 h 11006"/>
              <a:gd name="connsiteX8" fmla="*/ 10000 w 10000"/>
              <a:gd name="connsiteY8" fmla="*/ 9297 h 11006"/>
              <a:gd name="connsiteX0" fmla="*/ 0 w 10000"/>
              <a:gd name="connsiteY0" fmla="*/ 9388 h 11016"/>
              <a:gd name="connsiteX1" fmla="*/ 2218 w 10000"/>
              <a:gd name="connsiteY1" fmla="*/ 8522 h 11016"/>
              <a:gd name="connsiteX2" fmla="*/ 3239 w 10000"/>
              <a:gd name="connsiteY2" fmla="*/ 502 h 11016"/>
              <a:gd name="connsiteX3" fmla="*/ 3389 w 10000"/>
              <a:gd name="connsiteY3" fmla="*/ 1018 h 11016"/>
              <a:gd name="connsiteX4" fmla="*/ 3802 w 10000"/>
              <a:gd name="connsiteY4" fmla="*/ 10200 h 11016"/>
              <a:gd name="connsiteX5" fmla="*/ 5143 w 10000"/>
              <a:gd name="connsiteY5" fmla="*/ 10502 h 11016"/>
              <a:gd name="connsiteX6" fmla="*/ 6602 w 10000"/>
              <a:gd name="connsiteY6" fmla="*/ 9632 h 11016"/>
              <a:gd name="connsiteX7" fmla="*/ 8068 w 10000"/>
              <a:gd name="connsiteY7" fmla="*/ 9297 h 11016"/>
              <a:gd name="connsiteX8" fmla="*/ 10000 w 10000"/>
              <a:gd name="connsiteY8" fmla="*/ 9297 h 11016"/>
              <a:gd name="connsiteX0" fmla="*/ 0 w 10000"/>
              <a:gd name="connsiteY0" fmla="*/ 9388 h 11048"/>
              <a:gd name="connsiteX1" fmla="*/ 2218 w 10000"/>
              <a:gd name="connsiteY1" fmla="*/ 8522 h 11048"/>
              <a:gd name="connsiteX2" fmla="*/ 3239 w 10000"/>
              <a:gd name="connsiteY2" fmla="*/ 502 h 11048"/>
              <a:gd name="connsiteX3" fmla="*/ 3389 w 10000"/>
              <a:gd name="connsiteY3" fmla="*/ 1018 h 11048"/>
              <a:gd name="connsiteX4" fmla="*/ 3802 w 10000"/>
              <a:gd name="connsiteY4" fmla="*/ 10200 h 11048"/>
              <a:gd name="connsiteX5" fmla="*/ 5143 w 10000"/>
              <a:gd name="connsiteY5" fmla="*/ 10502 h 11048"/>
              <a:gd name="connsiteX6" fmla="*/ 6602 w 10000"/>
              <a:gd name="connsiteY6" fmla="*/ 9632 h 11048"/>
              <a:gd name="connsiteX7" fmla="*/ 8068 w 10000"/>
              <a:gd name="connsiteY7" fmla="*/ 9297 h 11048"/>
              <a:gd name="connsiteX8" fmla="*/ 10000 w 10000"/>
              <a:gd name="connsiteY8" fmla="*/ 9297 h 11048"/>
              <a:gd name="connsiteX0" fmla="*/ 0 w 10000"/>
              <a:gd name="connsiteY0" fmla="*/ 9388 h 11048"/>
              <a:gd name="connsiteX1" fmla="*/ 2218 w 10000"/>
              <a:gd name="connsiteY1" fmla="*/ 8522 h 11048"/>
              <a:gd name="connsiteX2" fmla="*/ 3239 w 10000"/>
              <a:gd name="connsiteY2" fmla="*/ 502 h 11048"/>
              <a:gd name="connsiteX3" fmla="*/ 3389 w 10000"/>
              <a:gd name="connsiteY3" fmla="*/ 1018 h 11048"/>
              <a:gd name="connsiteX4" fmla="*/ 3802 w 10000"/>
              <a:gd name="connsiteY4" fmla="*/ 10200 h 11048"/>
              <a:gd name="connsiteX5" fmla="*/ 5143 w 10000"/>
              <a:gd name="connsiteY5" fmla="*/ 10502 h 11048"/>
              <a:gd name="connsiteX6" fmla="*/ 6602 w 10000"/>
              <a:gd name="connsiteY6" fmla="*/ 9632 h 11048"/>
              <a:gd name="connsiteX7" fmla="*/ 8068 w 10000"/>
              <a:gd name="connsiteY7" fmla="*/ 9297 h 11048"/>
              <a:gd name="connsiteX8" fmla="*/ 10000 w 10000"/>
              <a:gd name="connsiteY8" fmla="*/ 9297 h 11048"/>
              <a:gd name="connsiteX0" fmla="*/ 0 w 10000"/>
              <a:gd name="connsiteY0" fmla="*/ 9388 h 11048"/>
              <a:gd name="connsiteX1" fmla="*/ 2218 w 10000"/>
              <a:gd name="connsiteY1" fmla="*/ 8522 h 11048"/>
              <a:gd name="connsiteX2" fmla="*/ 3239 w 10000"/>
              <a:gd name="connsiteY2" fmla="*/ 502 h 11048"/>
              <a:gd name="connsiteX3" fmla="*/ 3389 w 10000"/>
              <a:gd name="connsiteY3" fmla="*/ 1018 h 11048"/>
              <a:gd name="connsiteX4" fmla="*/ 3802 w 10000"/>
              <a:gd name="connsiteY4" fmla="*/ 10200 h 11048"/>
              <a:gd name="connsiteX5" fmla="*/ 5143 w 10000"/>
              <a:gd name="connsiteY5" fmla="*/ 10502 h 11048"/>
              <a:gd name="connsiteX6" fmla="*/ 6602 w 10000"/>
              <a:gd name="connsiteY6" fmla="*/ 9632 h 11048"/>
              <a:gd name="connsiteX7" fmla="*/ 8068 w 10000"/>
              <a:gd name="connsiteY7" fmla="*/ 9297 h 11048"/>
              <a:gd name="connsiteX8" fmla="*/ 10000 w 10000"/>
              <a:gd name="connsiteY8" fmla="*/ 9297 h 11048"/>
              <a:gd name="connsiteX0" fmla="*/ 0 w 10000"/>
              <a:gd name="connsiteY0" fmla="*/ 9388 h 11048"/>
              <a:gd name="connsiteX1" fmla="*/ 2218 w 10000"/>
              <a:gd name="connsiteY1" fmla="*/ 8522 h 11048"/>
              <a:gd name="connsiteX2" fmla="*/ 2834 w 10000"/>
              <a:gd name="connsiteY2" fmla="*/ 5463 h 11048"/>
              <a:gd name="connsiteX3" fmla="*/ 3239 w 10000"/>
              <a:gd name="connsiteY3" fmla="*/ 502 h 11048"/>
              <a:gd name="connsiteX4" fmla="*/ 3389 w 10000"/>
              <a:gd name="connsiteY4" fmla="*/ 1018 h 11048"/>
              <a:gd name="connsiteX5" fmla="*/ 3802 w 10000"/>
              <a:gd name="connsiteY5" fmla="*/ 10200 h 11048"/>
              <a:gd name="connsiteX6" fmla="*/ 5143 w 10000"/>
              <a:gd name="connsiteY6" fmla="*/ 10502 h 11048"/>
              <a:gd name="connsiteX7" fmla="*/ 6602 w 10000"/>
              <a:gd name="connsiteY7" fmla="*/ 9632 h 11048"/>
              <a:gd name="connsiteX8" fmla="*/ 8068 w 10000"/>
              <a:gd name="connsiteY8" fmla="*/ 9297 h 11048"/>
              <a:gd name="connsiteX9" fmla="*/ 10000 w 10000"/>
              <a:gd name="connsiteY9" fmla="*/ 9297 h 11048"/>
              <a:gd name="connsiteX0" fmla="*/ 0 w 10000"/>
              <a:gd name="connsiteY0" fmla="*/ 9388 h 11048"/>
              <a:gd name="connsiteX1" fmla="*/ 2218 w 10000"/>
              <a:gd name="connsiteY1" fmla="*/ 8522 h 11048"/>
              <a:gd name="connsiteX2" fmla="*/ 2939 w 10000"/>
              <a:gd name="connsiteY2" fmla="*/ 5463 h 11048"/>
              <a:gd name="connsiteX3" fmla="*/ 3239 w 10000"/>
              <a:gd name="connsiteY3" fmla="*/ 502 h 11048"/>
              <a:gd name="connsiteX4" fmla="*/ 3389 w 10000"/>
              <a:gd name="connsiteY4" fmla="*/ 1018 h 11048"/>
              <a:gd name="connsiteX5" fmla="*/ 3802 w 10000"/>
              <a:gd name="connsiteY5" fmla="*/ 10200 h 11048"/>
              <a:gd name="connsiteX6" fmla="*/ 5143 w 10000"/>
              <a:gd name="connsiteY6" fmla="*/ 10502 h 11048"/>
              <a:gd name="connsiteX7" fmla="*/ 6602 w 10000"/>
              <a:gd name="connsiteY7" fmla="*/ 9632 h 11048"/>
              <a:gd name="connsiteX8" fmla="*/ 8068 w 10000"/>
              <a:gd name="connsiteY8" fmla="*/ 9297 h 11048"/>
              <a:gd name="connsiteX9" fmla="*/ 10000 w 10000"/>
              <a:gd name="connsiteY9" fmla="*/ 9297 h 11048"/>
              <a:gd name="connsiteX0" fmla="*/ 0 w 10000"/>
              <a:gd name="connsiteY0" fmla="*/ 9388 h 11048"/>
              <a:gd name="connsiteX1" fmla="*/ 2218 w 10000"/>
              <a:gd name="connsiteY1" fmla="*/ 8522 h 11048"/>
              <a:gd name="connsiteX2" fmla="*/ 2939 w 10000"/>
              <a:gd name="connsiteY2" fmla="*/ 5463 h 11048"/>
              <a:gd name="connsiteX3" fmla="*/ 3239 w 10000"/>
              <a:gd name="connsiteY3" fmla="*/ 502 h 11048"/>
              <a:gd name="connsiteX4" fmla="*/ 3389 w 10000"/>
              <a:gd name="connsiteY4" fmla="*/ 1018 h 11048"/>
              <a:gd name="connsiteX5" fmla="*/ 3802 w 10000"/>
              <a:gd name="connsiteY5" fmla="*/ 10200 h 11048"/>
              <a:gd name="connsiteX6" fmla="*/ 5143 w 10000"/>
              <a:gd name="connsiteY6" fmla="*/ 10502 h 11048"/>
              <a:gd name="connsiteX7" fmla="*/ 6602 w 10000"/>
              <a:gd name="connsiteY7" fmla="*/ 9632 h 11048"/>
              <a:gd name="connsiteX8" fmla="*/ 8068 w 10000"/>
              <a:gd name="connsiteY8" fmla="*/ 9297 h 11048"/>
              <a:gd name="connsiteX9" fmla="*/ 10000 w 10000"/>
              <a:gd name="connsiteY9" fmla="*/ 9297 h 11048"/>
              <a:gd name="connsiteX0" fmla="*/ 0 w 10000"/>
              <a:gd name="connsiteY0" fmla="*/ 9388 h 11048"/>
              <a:gd name="connsiteX1" fmla="*/ 2218 w 10000"/>
              <a:gd name="connsiteY1" fmla="*/ 8522 h 11048"/>
              <a:gd name="connsiteX2" fmla="*/ 2939 w 10000"/>
              <a:gd name="connsiteY2" fmla="*/ 5463 h 11048"/>
              <a:gd name="connsiteX3" fmla="*/ 3239 w 10000"/>
              <a:gd name="connsiteY3" fmla="*/ 502 h 11048"/>
              <a:gd name="connsiteX4" fmla="*/ 3389 w 10000"/>
              <a:gd name="connsiteY4" fmla="*/ 1018 h 11048"/>
              <a:gd name="connsiteX5" fmla="*/ 3802 w 10000"/>
              <a:gd name="connsiteY5" fmla="*/ 10200 h 11048"/>
              <a:gd name="connsiteX6" fmla="*/ 5143 w 10000"/>
              <a:gd name="connsiteY6" fmla="*/ 10502 h 11048"/>
              <a:gd name="connsiteX7" fmla="*/ 6602 w 10000"/>
              <a:gd name="connsiteY7" fmla="*/ 9632 h 11048"/>
              <a:gd name="connsiteX8" fmla="*/ 8068 w 10000"/>
              <a:gd name="connsiteY8" fmla="*/ 9297 h 11048"/>
              <a:gd name="connsiteX9" fmla="*/ 10000 w 10000"/>
              <a:gd name="connsiteY9" fmla="*/ 9297 h 11048"/>
              <a:gd name="connsiteX0" fmla="*/ 0 w 10000"/>
              <a:gd name="connsiteY0" fmla="*/ 9268 h 10928"/>
              <a:gd name="connsiteX1" fmla="*/ 2218 w 10000"/>
              <a:gd name="connsiteY1" fmla="*/ 8402 h 10928"/>
              <a:gd name="connsiteX2" fmla="*/ 2939 w 10000"/>
              <a:gd name="connsiteY2" fmla="*/ 5343 h 10928"/>
              <a:gd name="connsiteX3" fmla="*/ 3239 w 10000"/>
              <a:gd name="connsiteY3" fmla="*/ 382 h 10928"/>
              <a:gd name="connsiteX4" fmla="*/ 3389 w 10000"/>
              <a:gd name="connsiteY4" fmla="*/ 898 h 10928"/>
              <a:gd name="connsiteX5" fmla="*/ 3802 w 10000"/>
              <a:gd name="connsiteY5" fmla="*/ 10080 h 10928"/>
              <a:gd name="connsiteX6" fmla="*/ 5143 w 10000"/>
              <a:gd name="connsiteY6" fmla="*/ 10382 h 10928"/>
              <a:gd name="connsiteX7" fmla="*/ 6602 w 10000"/>
              <a:gd name="connsiteY7" fmla="*/ 9512 h 10928"/>
              <a:gd name="connsiteX8" fmla="*/ 8068 w 10000"/>
              <a:gd name="connsiteY8" fmla="*/ 9177 h 10928"/>
              <a:gd name="connsiteX9" fmla="*/ 10000 w 10000"/>
              <a:gd name="connsiteY9" fmla="*/ 9177 h 1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928">
                <a:moveTo>
                  <a:pt x="0" y="9268"/>
                </a:moveTo>
                <a:cubicBezTo>
                  <a:pt x="1174" y="9213"/>
                  <a:pt x="1754" y="9646"/>
                  <a:pt x="2218" y="8402"/>
                </a:cubicBezTo>
                <a:cubicBezTo>
                  <a:pt x="2668" y="7721"/>
                  <a:pt x="2769" y="6680"/>
                  <a:pt x="2939" y="5343"/>
                </a:cubicBezTo>
                <a:cubicBezTo>
                  <a:pt x="3057" y="3789"/>
                  <a:pt x="3125" y="1096"/>
                  <a:pt x="3239" y="382"/>
                </a:cubicBezTo>
                <a:cubicBezTo>
                  <a:pt x="3341" y="-507"/>
                  <a:pt x="3382" y="366"/>
                  <a:pt x="3389" y="898"/>
                </a:cubicBezTo>
                <a:cubicBezTo>
                  <a:pt x="3483" y="2514"/>
                  <a:pt x="3510" y="8499"/>
                  <a:pt x="3802" y="10080"/>
                </a:cubicBezTo>
                <a:cubicBezTo>
                  <a:pt x="4094" y="11661"/>
                  <a:pt x="4937" y="10585"/>
                  <a:pt x="5143" y="10382"/>
                </a:cubicBezTo>
                <a:cubicBezTo>
                  <a:pt x="5349" y="10179"/>
                  <a:pt x="6115" y="9713"/>
                  <a:pt x="6602" y="9512"/>
                </a:cubicBezTo>
                <a:cubicBezTo>
                  <a:pt x="6973" y="9353"/>
                  <a:pt x="7540" y="9268"/>
                  <a:pt x="8068" y="9177"/>
                </a:cubicBezTo>
                <a:cubicBezTo>
                  <a:pt x="8596" y="9085"/>
                  <a:pt x="9355" y="9177"/>
                  <a:pt x="10000" y="917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4299569" y="1667963"/>
            <a:ext cx="5160911" cy="2276475"/>
          </a:xfrm>
          <a:custGeom>
            <a:avLst/>
            <a:gdLst>
              <a:gd name="T0" fmla="*/ 0 w 2244"/>
              <a:gd name="T1" fmla="*/ 0 h 1434"/>
              <a:gd name="T2" fmla="*/ 0 w 2244"/>
              <a:gd name="T3" fmla="*/ 2147483647 h 1434"/>
              <a:gd name="T4" fmla="*/ 2147483647 w 2244"/>
              <a:gd name="T5" fmla="*/ 2147483647 h 143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4" h="1434">
                <a:moveTo>
                  <a:pt x="0" y="0"/>
                </a:moveTo>
                <a:lnTo>
                  <a:pt x="0" y="1434"/>
                </a:lnTo>
                <a:lnTo>
                  <a:pt x="2244" y="1434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3506738" y="1696538"/>
            <a:ext cx="82795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/>
              <a:t>+30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3767087" y="2215651"/>
            <a:ext cx="450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/>
              <a:t>0</a:t>
            </a: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3563888" y="3220538"/>
            <a:ext cx="74515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 dirty="0"/>
              <a:t>-70</a:t>
            </a:r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>
            <a:off x="4014737" y="1874338"/>
            <a:ext cx="9199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>
            <a:off x="4014737" y="2393451"/>
            <a:ext cx="9199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>
            <a:off x="4014737" y="3428501"/>
            <a:ext cx="9199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7214220" y="4087313"/>
            <a:ext cx="731359" cy="123825"/>
          </a:xfrm>
          <a:custGeom>
            <a:avLst/>
            <a:gdLst>
              <a:gd name="T0" fmla="*/ 0 w 318"/>
              <a:gd name="T1" fmla="*/ 2147483647 h 78"/>
              <a:gd name="T2" fmla="*/ 0 w 318"/>
              <a:gd name="T3" fmla="*/ 0 h 78"/>
              <a:gd name="T4" fmla="*/ 2147483647 w 318"/>
              <a:gd name="T5" fmla="*/ 0 h 78"/>
              <a:gd name="T6" fmla="*/ 2147483647 w 318"/>
              <a:gd name="T7" fmla="*/ 2147483647 h 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8" h="78">
                <a:moveTo>
                  <a:pt x="0" y="72"/>
                </a:moveTo>
                <a:lnTo>
                  <a:pt x="0" y="0"/>
                </a:lnTo>
                <a:lnTo>
                  <a:pt x="318" y="0"/>
                </a:lnTo>
                <a:lnTo>
                  <a:pt x="318" y="78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7207870" y="4196851"/>
            <a:ext cx="82335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 sz="1600"/>
              <a:t>1ms</a:t>
            </a: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5648424" y="3957337"/>
            <a:ext cx="127872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 dirty="0"/>
              <a:t>Temps</a:t>
            </a:r>
          </a:p>
        </p:txBody>
      </p:sp>
      <p:sp>
        <p:nvSpPr>
          <p:cNvPr id="121871" name="Freeform 15"/>
          <p:cNvSpPr>
            <a:spLocks/>
          </p:cNvSpPr>
          <p:nvPr/>
        </p:nvSpPr>
        <p:spPr bwMode="auto">
          <a:xfrm rot="187392">
            <a:off x="4438967" y="4723260"/>
            <a:ext cx="3461992" cy="1763056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59" h="10009">
                <a:moveTo>
                  <a:pt x="0" y="10009"/>
                </a:moveTo>
                <a:cubicBezTo>
                  <a:pt x="23" y="9952"/>
                  <a:pt x="2541" y="9983"/>
                  <a:pt x="2696" y="9569"/>
                </a:cubicBezTo>
                <a:cubicBezTo>
                  <a:pt x="2851" y="9155"/>
                  <a:pt x="3281" y="9022"/>
                  <a:pt x="3487" y="7427"/>
                </a:cubicBezTo>
                <a:cubicBezTo>
                  <a:pt x="3693" y="5833"/>
                  <a:pt x="3696" y="-110"/>
                  <a:pt x="3931" y="2"/>
                </a:cubicBezTo>
                <a:cubicBezTo>
                  <a:pt x="4166" y="114"/>
                  <a:pt x="4662" y="7298"/>
                  <a:pt x="4899" y="8098"/>
                </a:cubicBezTo>
                <a:cubicBezTo>
                  <a:pt x="5136" y="8898"/>
                  <a:pt x="5454" y="9592"/>
                  <a:pt x="6199" y="9640"/>
                </a:cubicBezTo>
                <a:lnTo>
                  <a:pt x="12559" y="9166"/>
                </a:lnTo>
              </a:path>
            </a:pathLst>
          </a:custGeom>
          <a:noFill/>
          <a:ln w="5715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72" name="Freeform 16"/>
          <p:cNvSpPr>
            <a:spLocks/>
          </p:cNvSpPr>
          <p:nvPr/>
        </p:nvSpPr>
        <p:spPr bwMode="auto">
          <a:xfrm rot="187940">
            <a:off x="5122668" y="5453473"/>
            <a:ext cx="2084304" cy="1016000"/>
          </a:xfrm>
          <a:custGeom>
            <a:avLst/>
            <a:gdLst>
              <a:gd name="T0" fmla="*/ 0 w 1506"/>
              <a:gd name="T1" fmla="*/ 2147483647 h 458"/>
              <a:gd name="T2" fmla="*/ 2147483647 w 1506"/>
              <a:gd name="T3" fmla="*/ 2147483647 h 458"/>
              <a:gd name="T4" fmla="*/ 2147483647 w 1506"/>
              <a:gd name="T5" fmla="*/ 2147483647 h 458"/>
              <a:gd name="T6" fmla="*/ 2147483647 w 1506"/>
              <a:gd name="T7" fmla="*/ 2147483647 h 458"/>
              <a:gd name="T8" fmla="*/ 2147483647 w 1506"/>
              <a:gd name="T9" fmla="*/ 2147483647 h 458"/>
              <a:gd name="T10" fmla="*/ 2147483647 w 1506"/>
              <a:gd name="T11" fmla="*/ 2147483647 h 458"/>
              <a:gd name="T12" fmla="*/ 2147483647 w 1506"/>
              <a:gd name="T13" fmla="*/ 2147483647 h 458"/>
              <a:gd name="T14" fmla="*/ 2147483647 w 1506"/>
              <a:gd name="T15" fmla="*/ 2147483647 h 458"/>
              <a:gd name="T16" fmla="*/ 2147483647 w 1506"/>
              <a:gd name="T17" fmla="*/ 2147483647 h 4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06" h="458">
                <a:moveTo>
                  <a:pt x="0" y="458"/>
                </a:moveTo>
                <a:cubicBezTo>
                  <a:pt x="36" y="442"/>
                  <a:pt x="160" y="406"/>
                  <a:pt x="216" y="362"/>
                </a:cubicBezTo>
                <a:cubicBezTo>
                  <a:pt x="272" y="318"/>
                  <a:pt x="297" y="252"/>
                  <a:pt x="336" y="194"/>
                </a:cubicBezTo>
                <a:cubicBezTo>
                  <a:pt x="375" y="136"/>
                  <a:pt x="397" y="28"/>
                  <a:pt x="450" y="14"/>
                </a:cubicBezTo>
                <a:cubicBezTo>
                  <a:pt x="503" y="0"/>
                  <a:pt x="592" y="74"/>
                  <a:pt x="654" y="110"/>
                </a:cubicBezTo>
                <a:cubicBezTo>
                  <a:pt x="716" y="146"/>
                  <a:pt x="769" y="193"/>
                  <a:pt x="822" y="230"/>
                </a:cubicBezTo>
                <a:cubicBezTo>
                  <a:pt x="875" y="267"/>
                  <a:pt x="914" y="305"/>
                  <a:pt x="972" y="332"/>
                </a:cubicBezTo>
                <a:cubicBezTo>
                  <a:pt x="1030" y="359"/>
                  <a:pt x="1081" y="381"/>
                  <a:pt x="1170" y="392"/>
                </a:cubicBezTo>
                <a:cubicBezTo>
                  <a:pt x="1259" y="403"/>
                  <a:pt x="1382" y="400"/>
                  <a:pt x="1506" y="398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73" name="Freeform 17"/>
          <p:cNvSpPr>
            <a:spLocks/>
          </p:cNvSpPr>
          <p:nvPr/>
        </p:nvSpPr>
        <p:spPr bwMode="auto">
          <a:xfrm>
            <a:off x="4299569" y="4533401"/>
            <a:ext cx="5160911" cy="1931317"/>
          </a:xfrm>
          <a:custGeom>
            <a:avLst/>
            <a:gdLst>
              <a:gd name="T0" fmla="*/ 0 w 2244"/>
              <a:gd name="T1" fmla="*/ 0 h 1434"/>
              <a:gd name="T2" fmla="*/ 0 w 2244"/>
              <a:gd name="T3" fmla="*/ 2147483647 h 1434"/>
              <a:gd name="T4" fmla="*/ 2147483647 w 2244"/>
              <a:gd name="T5" fmla="*/ 2147483647 h 143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4" h="1434">
                <a:moveTo>
                  <a:pt x="0" y="0"/>
                </a:moveTo>
                <a:lnTo>
                  <a:pt x="0" y="1434"/>
                </a:lnTo>
                <a:lnTo>
                  <a:pt x="2244" y="1434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5720432" y="6477617"/>
            <a:ext cx="127872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 dirty="0"/>
              <a:t>Temps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5631229" y="4389385"/>
            <a:ext cx="10438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fr-FR" altLang="en-US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fr-FR" altLang="en-US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878" name="Text Box 22"/>
          <p:cNvSpPr txBox="1">
            <a:spLocks noChangeArrowheads="1"/>
          </p:cNvSpPr>
          <p:nvPr/>
        </p:nvSpPr>
        <p:spPr bwMode="auto">
          <a:xfrm>
            <a:off x="6468033" y="5314393"/>
            <a:ext cx="639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fr-FR" altLang="en-US" b="1" baseline="3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fr-FR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879" name="Text Box 23"/>
          <p:cNvSpPr txBox="1">
            <a:spLocks noChangeArrowheads="1"/>
          </p:cNvSpPr>
          <p:nvPr/>
        </p:nvSpPr>
        <p:spPr bwMode="auto">
          <a:xfrm rot="-5400000">
            <a:off x="2254077" y="2457744"/>
            <a:ext cx="22844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en-US" sz="1600"/>
              <a:t>Potentiel de membrane</a:t>
            </a:r>
          </a:p>
          <a:p>
            <a:pPr algn="ctr"/>
            <a:r>
              <a:rPr lang="fr-FR" altLang="en-US" sz="1600"/>
              <a:t>(mV)</a:t>
            </a:r>
          </a:p>
        </p:txBody>
      </p:sp>
      <p:sp>
        <p:nvSpPr>
          <p:cNvPr id="121880" name="Text Box 24"/>
          <p:cNvSpPr txBox="1">
            <a:spLocks noChangeArrowheads="1"/>
          </p:cNvSpPr>
          <p:nvPr/>
        </p:nvSpPr>
        <p:spPr bwMode="auto">
          <a:xfrm rot="-5400000">
            <a:off x="2314305" y="5166166"/>
            <a:ext cx="21677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600" dirty="0"/>
              <a:t>Canaux ouverts par µm² de membrane</a:t>
            </a:r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 flipV="1">
            <a:off x="4087812" y="3078681"/>
            <a:ext cx="0" cy="4010025"/>
          </a:xfrm>
          <a:prstGeom prst="line">
            <a:avLst/>
          </a:prstGeom>
          <a:noFill/>
          <a:ln w="28575">
            <a:solidFill>
              <a:srgbClr val="003399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H="1" flipV="1">
            <a:off x="4629149" y="1149868"/>
            <a:ext cx="6641" cy="5938837"/>
          </a:xfrm>
          <a:prstGeom prst="line">
            <a:avLst/>
          </a:prstGeom>
          <a:noFill/>
          <a:ln w="28575">
            <a:solidFill>
              <a:srgbClr val="003399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0" y="0"/>
            <a:ext cx="13247258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267075" y="0"/>
            <a:ext cx="321062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3701831" y="6192455"/>
            <a:ext cx="453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 dirty="0"/>
              <a:t>0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564339" y="5438593"/>
            <a:ext cx="639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 dirty="0"/>
              <a:t>20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3564339" y="4605409"/>
            <a:ext cx="639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fr-FR" altLang="en-US" dirty="0"/>
              <a:t>40</a:t>
            </a: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-185022" y="342502"/>
            <a:ext cx="1126016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en-US" sz="36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Conductance et perméabilités</a:t>
            </a:r>
          </a:p>
        </p:txBody>
      </p:sp>
      <p:cxnSp>
        <p:nvCxnSpPr>
          <p:cNvPr id="3" name="Connecteur droit 2"/>
          <p:cNvCxnSpPr/>
          <p:nvPr/>
        </p:nvCxnSpPr>
        <p:spPr bwMode="auto">
          <a:xfrm>
            <a:off x="4340748" y="3220538"/>
            <a:ext cx="4977062" cy="0"/>
          </a:xfrm>
          <a:prstGeom prst="line">
            <a:avLst/>
          </a:prstGeom>
          <a:noFill/>
          <a:ln w="38100" cap="flat" cmpd="sng" algn="ctr">
            <a:solidFill>
              <a:srgbClr val="FF99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Ellipse 34"/>
          <p:cNvSpPr/>
          <p:nvPr/>
        </p:nvSpPr>
        <p:spPr bwMode="auto">
          <a:xfrm>
            <a:off x="4913770" y="3041465"/>
            <a:ext cx="442926" cy="351060"/>
          </a:xfrm>
          <a:prstGeom prst="ellipse">
            <a:avLst/>
          </a:prstGeom>
          <a:solidFill>
            <a:srgbClr val="FFFF00">
              <a:alpha val="30196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èche vers le bas 3"/>
          <p:cNvSpPr/>
          <p:nvPr/>
        </p:nvSpPr>
        <p:spPr bwMode="auto">
          <a:xfrm>
            <a:off x="5051383" y="3216995"/>
            <a:ext cx="213392" cy="2934731"/>
          </a:xfrm>
          <a:prstGeom prst="downArrow">
            <a:avLst/>
          </a:prstGeom>
          <a:gradFill flip="none" rotWithShape="1">
            <a:gsLst>
              <a:gs pos="0">
                <a:srgbClr val="FF9900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 bwMode="auto">
          <a:xfrm flipV="1">
            <a:off x="4372640" y="3381273"/>
            <a:ext cx="5614818" cy="43395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962DF3E-593C-4758-A2CA-2E12969A1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" y="1006127"/>
            <a:ext cx="3048747" cy="22844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326331" y="417513"/>
            <a:ext cx="4172617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2400" b="1" dirty="0"/>
              <a:t>Canal Na</a:t>
            </a:r>
            <a:r>
              <a:rPr lang="fr-FR" altLang="en-US" sz="1600" b="1" baseline="30000" dirty="0"/>
              <a:t>+</a:t>
            </a:r>
            <a:r>
              <a:rPr lang="fr-FR" altLang="en-US" sz="1600" b="1" dirty="0"/>
              <a:t> </a:t>
            </a:r>
            <a:r>
              <a:rPr lang="fr-FR" altLang="en-US" sz="2400" b="1" dirty="0">
                <a:solidFill>
                  <a:srgbClr val="FF0000"/>
                </a:solidFill>
              </a:rPr>
              <a:t>voltage</a:t>
            </a:r>
            <a:r>
              <a:rPr lang="fr-FR" altLang="en-US" sz="2400" b="1" dirty="0"/>
              <a:t> </a:t>
            </a:r>
            <a:r>
              <a:rPr lang="fr-FR" altLang="en-US" sz="2400" b="1" dirty="0">
                <a:solidFill>
                  <a:srgbClr val="FF0000"/>
                </a:solidFill>
              </a:rPr>
              <a:t>dépendant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071813" y="2773363"/>
            <a:ext cx="125412" cy="792162"/>
          </a:xfrm>
          <a:prstGeom prst="rect">
            <a:avLst/>
          </a:prstGeom>
          <a:solidFill>
            <a:srgbClr val="FC0128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575486" y="2873375"/>
            <a:ext cx="3533018" cy="353943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en-US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 seuil de Dépolarisation</a:t>
            </a:r>
            <a:endParaRPr lang="fr-FR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474771" y="4932363"/>
            <a:ext cx="2633733" cy="35394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en-US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Début repolarisation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054350" y="6165850"/>
            <a:ext cx="1222375" cy="73025"/>
          </a:xfrm>
          <a:prstGeom prst="rect">
            <a:avLst/>
          </a:prstGeom>
          <a:solidFill>
            <a:srgbClr val="3333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57163" y="6299200"/>
            <a:ext cx="1874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1700" b="1">
                <a:solidFill>
                  <a:srgbClr val="0000CC"/>
                </a:solidFill>
              </a:rPr>
              <a:t>+30 mV </a:t>
            </a:r>
            <a:r>
              <a:rPr lang="fr-FR" altLang="en-US">
                <a:solidFill>
                  <a:srgbClr val="0000CC"/>
                </a:solidFill>
                <a:latin typeface="Wingdings" pitchFamily="2" charset="2"/>
              </a:rPr>
              <a:t>à</a:t>
            </a:r>
            <a:r>
              <a:rPr lang="fr-FR" altLang="en-US">
                <a:solidFill>
                  <a:srgbClr val="FFFF00"/>
                </a:solidFill>
                <a:latin typeface="MS Shell Dlg"/>
              </a:rPr>
              <a:t> </a:t>
            </a:r>
            <a:r>
              <a:rPr lang="fr-FR" altLang="en-US" sz="1700" b="1">
                <a:solidFill>
                  <a:srgbClr val="0000CC"/>
                </a:solidFill>
              </a:rPr>
              <a:t>-70 mV 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-4763" y="2701925"/>
            <a:ext cx="9148763" cy="1588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6873" name="Group 9"/>
          <p:cNvGrpSpPr>
            <a:grpSpLocks/>
          </p:cNvGrpSpPr>
          <p:nvPr/>
        </p:nvGrpSpPr>
        <p:grpSpPr bwMode="auto">
          <a:xfrm>
            <a:off x="3324225" y="765175"/>
            <a:ext cx="1671638" cy="684213"/>
            <a:chOff x="2265" y="317"/>
            <a:chExt cx="1053" cy="431"/>
          </a:xfrm>
        </p:grpSpPr>
        <p:sp>
          <p:nvSpPr>
            <p:cNvPr id="58510" name="Freeform 10"/>
            <p:cNvSpPr>
              <a:spLocks/>
            </p:cNvSpPr>
            <p:nvPr/>
          </p:nvSpPr>
          <p:spPr bwMode="auto">
            <a:xfrm>
              <a:off x="2265" y="555"/>
              <a:ext cx="158" cy="136"/>
            </a:xfrm>
            <a:custGeom>
              <a:avLst/>
              <a:gdLst>
                <a:gd name="T0" fmla="*/ 158 w 158"/>
                <a:gd name="T1" fmla="*/ 57 h 136"/>
                <a:gd name="T2" fmla="*/ 0 w 158"/>
                <a:gd name="T3" fmla="*/ 0 h 136"/>
                <a:gd name="T4" fmla="*/ 90 w 158"/>
                <a:gd name="T5" fmla="*/ 136 h 136"/>
                <a:gd name="T6" fmla="*/ 79 w 158"/>
                <a:gd name="T7" fmla="*/ 68 h 136"/>
                <a:gd name="T8" fmla="*/ 158 w 158"/>
                <a:gd name="T9" fmla="*/ 57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36">
                  <a:moveTo>
                    <a:pt x="158" y="57"/>
                  </a:moveTo>
                  <a:lnTo>
                    <a:pt x="0" y="0"/>
                  </a:lnTo>
                  <a:lnTo>
                    <a:pt x="90" y="136"/>
                  </a:lnTo>
                  <a:lnTo>
                    <a:pt x="79" y="68"/>
                  </a:lnTo>
                  <a:lnTo>
                    <a:pt x="158" y="57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8511" name="Group 11"/>
            <p:cNvGrpSpPr>
              <a:grpSpLocks/>
            </p:cNvGrpSpPr>
            <p:nvPr/>
          </p:nvGrpSpPr>
          <p:grpSpPr bwMode="auto">
            <a:xfrm>
              <a:off x="2321" y="317"/>
              <a:ext cx="997" cy="431"/>
              <a:chOff x="2321" y="317"/>
              <a:chExt cx="997" cy="431"/>
            </a:xfrm>
          </p:grpSpPr>
          <p:sp>
            <p:nvSpPr>
              <p:cNvPr id="58512" name="Freeform 12"/>
              <p:cNvSpPr>
                <a:spLocks/>
              </p:cNvSpPr>
              <p:nvPr/>
            </p:nvSpPr>
            <p:spPr bwMode="auto">
              <a:xfrm>
                <a:off x="2321" y="555"/>
                <a:ext cx="623" cy="193"/>
              </a:xfrm>
              <a:custGeom>
                <a:avLst/>
                <a:gdLst>
                  <a:gd name="T0" fmla="*/ 623 w 623"/>
                  <a:gd name="T1" fmla="*/ 0 h 193"/>
                  <a:gd name="T2" fmla="*/ 193 w 623"/>
                  <a:gd name="T3" fmla="*/ 193 h 193"/>
                  <a:gd name="T4" fmla="*/ 0 w 623"/>
                  <a:gd name="T5" fmla="*/ 46 h 1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3" h="193">
                    <a:moveTo>
                      <a:pt x="623" y="0"/>
                    </a:moveTo>
                    <a:lnTo>
                      <a:pt x="193" y="193"/>
                    </a:lnTo>
                    <a:lnTo>
                      <a:pt x="0" y="46"/>
                    </a:lnTo>
                  </a:path>
                </a:pathLst>
              </a:custGeom>
              <a:noFill/>
              <a:ln w="36513" cap="flat">
                <a:solidFill>
                  <a:srgbClr val="FC012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513" name="Oval 13"/>
              <p:cNvSpPr>
                <a:spLocks noChangeArrowheads="1"/>
              </p:cNvSpPr>
              <p:nvPr/>
            </p:nvSpPr>
            <p:spPr bwMode="auto">
              <a:xfrm>
                <a:off x="2933" y="317"/>
                <a:ext cx="385" cy="386"/>
              </a:xfrm>
              <a:prstGeom prst="ellipse">
                <a:avLst/>
              </a:prstGeom>
              <a:solidFill>
                <a:srgbClr val="FFFF00"/>
              </a:solidFill>
              <a:ln w="174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514" name="Rectangle 14"/>
              <p:cNvSpPr>
                <a:spLocks noChangeArrowheads="1"/>
              </p:cNvSpPr>
              <p:nvPr/>
            </p:nvSpPr>
            <p:spPr bwMode="auto">
              <a:xfrm>
                <a:off x="2967" y="408"/>
                <a:ext cx="342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fr-FR" altLang="en-US" sz="2300" b="1">
                    <a:solidFill>
                      <a:srgbClr val="0000FF"/>
                    </a:solidFill>
                  </a:rPr>
                  <a:t>Na+</a:t>
                </a:r>
                <a:endParaRPr lang="fr-FR" alt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6879" name="Group 15"/>
          <p:cNvGrpSpPr>
            <a:grpSpLocks/>
          </p:cNvGrpSpPr>
          <p:nvPr/>
        </p:nvGrpSpPr>
        <p:grpSpPr bwMode="auto">
          <a:xfrm>
            <a:off x="3575050" y="2881313"/>
            <a:ext cx="846138" cy="1331912"/>
            <a:chOff x="2423" y="1632"/>
            <a:chExt cx="533" cy="839"/>
          </a:xfrm>
        </p:grpSpPr>
        <p:sp>
          <p:nvSpPr>
            <p:cNvPr id="58506" name="Freeform 16"/>
            <p:cNvSpPr>
              <a:spLocks/>
            </p:cNvSpPr>
            <p:nvPr/>
          </p:nvSpPr>
          <p:spPr bwMode="auto">
            <a:xfrm>
              <a:off x="2480" y="1848"/>
              <a:ext cx="181" cy="544"/>
            </a:xfrm>
            <a:custGeom>
              <a:avLst/>
              <a:gdLst>
                <a:gd name="T0" fmla="*/ 181 w 181"/>
                <a:gd name="T1" fmla="*/ 0 h 544"/>
                <a:gd name="T2" fmla="*/ 0 w 181"/>
                <a:gd name="T3" fmla="*/ 147 h 544"/>
                <a:gd name="T4" fmla="*/ 0 w 181"/>
                <a:gd name="T5" fmla="*/ 544 h 5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1" h="544">
                  <a:moveTo>
                    <a:pt x="181" y="0"/>
                  </a:moveTo>
                  <a:lnTo>
                    <a:pt x="0" y="147"/>
                  </a:lnTo>
                  <a:lnTo>
                    <a:pt x="0" y="544"/>
                  </a:lnTo>
                </a:path>
              </a:pathLst>
            </a:custGeom>
            <a:noFill/>
            <a:ln w="36513" cap="flat">
              <a:solidFill>
                <a:srgbClr val="FC012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507" name="Freeform 17"/>
            <p:cNvSpPr>
              <a:spLocks/>
            </p:cNvSpPr>
            <p:nvPr/>
          </p:nvSpPr>
          <p:spPr bwMode="auto">
            <a:xfrm>
              <a:off x="2423" y="2312"/>
              <a:ext cx="102" cy="159"/>
            </a:xfrm>
            <a:custGeom>
              <a:avLst/>
              <a:gdLst>
                <a:gd name="T0" fmla="*/ 0 w 102"/>
                <a:gd name="T1" fmla="*/ 0 h 159"/>
                <a:gd name="T2" fmla="*/ 57 w 102"/>
                <a:gd name="T3" fmla="*/ 159 h 159"/>
                <a:gd name="T4" fmla="*/ 102 w 102"/>
                <a:gd name="T5" fmla="*/ 0 h 159"/>
                <a:gd name="T6" fmla="*/ 57 w 102"/>
                <a:gd name="T7" fmla="*/ 57 h 159"/>
                <a:gd name="T8" fmla="*/ 0 w 102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59">
                  <a:moveTo>
                    <a:pt x="0" y="0"/>
                  </a:moveTo>
                  <a:lnTo>
                    <a:pt x="57" y="159"/>
                  </a:lnTo>
                  <a:lnTo>
                    <a:pt x="102" y="0"/>
                  </a:lnTo>
                  <a:lnTo>
                    <a:pt x="57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508" name="Oval 18"/>
            <p:cNvSpPr>
              <a:spLocks noChangeArrowheads="1"/>
            </p:cNvSpPr>
            <p:nvPr/>
          </p:nvSpPr>
          <p:spPr bwMode="auto">
            <a:xfrm>
              <a:off x="2570" y="1632"/>
              <a:ext cx="386" cy="386"/>
            </a:xfrm>
            <a:prstGeom prst="ellipse">
              <a:avLst/>
            </a:prstGeom>
            <a:solidFill>
              <a:srgbClr val="FFFF00"/>
            </a:solidFill>
            <a:ln w="174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509" name="Rectangle 19"/>
            <p:cNvSpPr>
              <a:spLocks noChangeArrowheads="1"/>
            </p:cNvSpPr>
            <p:nvPr/>
          </p:nvSpPr>
          <p:spPr bwMode="auto">
            <a:xfrm>
              <a:off x="2604" y="1723"/>
              <a:ext cx="34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2300" b="1">
                  <a:solidFill>
                    <a:srgbClr val="0000FF"/>
                  </a:solidFill>
                </a:rPr>
                <a:t>Na+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58379" name="Line 20"/>
          <p:cNvSpPr>
            <a:spLocks noChangeShapeType="1"/>
          </p:cNvSpPr>
          <p:nvPr/>
        </p:nvSpPr>
        <p:spPr bwMode="auto">
          <a:xfrm>
            <a:off x="-4763" y="4826000"/>
            <a:ext cx="9148763" cy="1588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6885" name="Group 21"/>
          <p:cNvGrpSpPr>
            <a:grpSpLocks/>
          </p:cNvGrpSpPr>
          <p:nvPr/>
        </p:nvGrpSpPr>
        <p:grpSpPr bwMode="auto">
          <a:xfrm>
            <a:off x="-4762" y="3582988"/>
            <a:ext cx="9148763" cy="1027112"/>
            <a:chOff x="168" y="2074"/>
            <a:chExt cx="5763" cy="647"/>
          </a:xfrm>
        </p:grpSpPr>
        <p:grpSp>
          <p:nvGrpSpPr>
            <p:cNvPr id="58474" name="Group 22"/>
            <p:cNvGrpSpPr>
              <a:grpSpLocks/>
            </p:cNvGrpSpPr>
            <p:nvPr/>
          </p:nvGrpSpPr>
          <p:grpSpPr bwMode="auto">
            <a:xfrm>
              <a:off x="168" y="2074"/>
              <a:ext cx="2017" cy="220"/>
              <a:chOff x="168" y="2074"/>
              <a:chExt cx="2017" cy="220"/>
            </a:xfrm>
          </p:grpSpPr>
          <p:grpSp>
            <p:nvGrpSpPr>
              <p:cNvPr id="58492" name="Group 23"/>
              <p:cNvGrpSpPr>
                <a:grpSpLocks/>
              </p:cNvGrpSpPr>
              <p:nvPr/>
            </p:nvGrpSpPr>
            <p:grpSpPr bwMode="auto">
              <a:xfrm>
                <a:off x="871" y="2074"/>
                <a:ext cx="1314" cy="216"/>
                <a:chOff x="871" y="2074"/>
                <a:chExt cx="1314" cy="216"/>
              </a:xfrm>
            </p:grpSpPr>
            <p:sp>
              <p:nvSpPr>
                <p:cNvPr id="58494" name="Rectangle 24"/>
                <p:cNvSpPr>
                  <a:spLocks noChangeArrowheads="1"/>
                </p:cNvSpPr>
                <p:nvPr/>
              </p:nvSpPr>
              <p:spPr bwMode="auto">
                <a:xfrm>
                  <a:off x="871" y="2074"/>
                  <a:ext cx="1314" cy="23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95" name="Rectangle 25"/>
                <p:cNvSpPr>
                  <a:spLocks noChangeArrowheads="1"/>
                </p:cNvSpPr>
                <p:nvPr/>
              </p:nvSpPr>
              <p:spPr bwMode="auto">
                <a:xfrm>
                  <a:off x="871" y="2097"/>
                  <a:ext cx="1314" cy="11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96" name="Rectangle 26"/>
                <p:cNvSpPr>
                  <a:spLocks noChangeArrowheads="1"/>
                </p:cNvSpPr>
                <p:nvPr/>
              </p:nvSpPr>
              <p:spPr bwMode="auto">
                <a:xfrm>
                  <a:off x="871" y="2108"/>
                  <a:ext cx="1314" cy="23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97" name="Rectangle 27"/>
                <p:cNvSpPr>
                  <a:spLocks noChangeArrowheads="1"/>
                </p:cNvSpPr>
                <p:nvPr/>
              </p:nvSpPr>
              <p:spPr bwMode="auto">
                <a:xfrm>
                  <a:off x="871" y="2131"/>
                  <a:ext cx="1314" cy="11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98" name="Rectangle 28"/>
                <p:cNvSpPr>
                  <a:spLocks noChangeArrowheads="1"/>
                </p:cNvSpPr>
                <p:nvPr/>
              </p:nvSpPr>
              <p:spPr bwMode="auto">
                <a:xfrm>
                  <a:off x="871" y="2142"/>
                  <a:ext cx="1314" cy="23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99" name="Rectangle 29"/>
                <p:cNvSpPr>
                  <a:spLocks noChangeArrowheads="1"/>
                </p:cNvSpPr>
                <p:nvPr/>
              </p:nvSpPr>
              <p:spPr bwMode="auto">
                <a:xfrm>
                  <a:off x="871" y="2165"/>
                  <a:ext cx="1314" cy="11"/>
                </a:xfrm>
                <a:prstGeom prst="rect">
                  <a:avLst/>
                </a:prstGeom>
                <a:solidFill>
                  <a:srgbClr val="FAFC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00" name="Rectangle 30"/>
                <p:cNvSpPr>
                  <a:spLocks noChangeArrowheads="1"/>
                </p:cNvSpPr>
                <p:nvPr/>
              </p:nvSpPr>
              <p:spPr bwMode="auto">
                <a:xfrm>
                  <a:off x="871" y="2176"/>
                  <a:ext cx="1314" cy="23"/>
                </a:xfrm>
                <a:prstGeom prst="rect">
                  <a:avLst/>
                </a:prstGeom>
                <a:solidFill>
                  <a:srgbClr val="FD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01" name="Rectangle 31"/>
                <p:cNvSpPr>
                  <a:spLocks noChangeArrowheads="1"/>
                </p:cNvSpPr>
                <p:nvPr/>
              </p:nvSpPr>
              <p:spPr bwMode="auto">
                <a:xfrm>
                  <a:off x="871" y="2199"/>
                  <a:ext cx="1314" cy="23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02" name="Rectangle 32"/>
                <p:cNvSpPr>
                  <a:spLocks noChangeArrowheads="1"/>
                </p:cNvSpPr>
                <p:nvPr/>
              </p:nvSpPr>
              <p:spPr bwMode="auto">
                <a:xfrm>
                  <a:off x="871" y="2222"/>
                  <a:ext cx="1314" cy="11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03" name="Rectangle 33"/>
                <p:cNvSpPr>
                  <a:spLocks noChangeArrowheads="1"/>
                </p:cNvSpPr>
                <p:nvPr/>
              </p:nvSpPr>
              <p:spPr bwMode="auto">
                <a:xfrm>
                  <a:off x="871" y="2233"/>
                  <a:ext cx="1314" cy="23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04" name="Rectangle 34"/>
                <p:cNvSpPr>
                  <a:spLocks noChangeArrowheads="1"/>
                </p:cNvSpPr>
                <p:nvPr/>
              </p:nvSpPr>
              <p:spPr bwMode="auto">
                <a:xfrm>
                  <a:off x="871" y="2256"/>
                  <a:ext cx="1314" cy="11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05" name="Rectangle 35"/>
                <p:cNvSpPr>
                  <a:spLocks noChangeArrowheads="1"/>
                </p:cNvSpPr>
                <p:nvPr/>
              </p:nvSpPr>
              <p:spPr bwMode="auto">
                <a:xfrm>
                  <a:off x="871" y="2267"/>
                  <a:ext cx="1314" cy="23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493" name="Rectangle 36"/>
              <p:cNvSpPr>
                <a:spLocks noChangeArrowheads="1"/>
              </p:cNvSpPr>
              <p:nvPr/>
            </p:nvSpPr>
            <p:spPr bwMode="auto">
              <a:xfrm>
                <a:off x="168" y="2074"/>
                <a:ext cx="2017" cy="220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475" name="Group 37"/>
            <p:cNvGrpSpPr>
              <a:grpSpLocks/>
            </p:cNvGrpSpPr>
            <p:nvPr/>
          </p:nvGrpSpPr>
          <p:grpSpPr bwMode="auto">
            <a:xfrm>
              <a:off x="2808" y="2074"/>
              <a:ext cx="3123" cy="226"/>
              <a:chOff x="2808" y="2074"/>
              <a:chExt cx="3123" cy="226"/>
            </a:xfrm>
          </p:grpSpPr>
          <p:grpSp>
            <p:nvGrpSpPr>
              <p:cNvPr id="58478" name="Group 38"/>
              <p:cNvGrpSpPr>
                <a:grpSpLocks/>
              </p:cNvGrpSpPr>
              <p:nvPr/>
            </p:nvGrpSpPr>
            <p:grpSpPr bwMode="auto">
              <a:xfrm>
                <a:off x="2808" y="2074"/>
                <a:ext cx="1315" cy="216"/>
                <a:chOff x="2808" y="2074"/>
                <a:chExt cx="1315" cy="216"/>
              </a:xfrm>
            </p:grpSpPr>
            <p:sp>
              <p:nvSpPr>
                <p:cNvPr id="58480" name="Rectangle 39"/>
                <p:cNvSpPr>
                  <a:spLocks noChangeArrowheads="1"/>
                </p:cNvSpPr>
                <p:nvPr/>
              </p:nvSpPr>
              <p:spPr bwMode="auto">
                <a:xfrm>
                  <a:off x="2808" y="2074"/>
                  <a:ext cx="1315" cy="23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1" name="Rectangle 40"/>
                <p:cNvSpPr>
                  <a:spLocks noChangeArrowheads="1"/>
                </p:cNvSpPr>
                <p:nvPr/>
              </p:nvSpPr>
              <p:spPr bwMode="auto">
                <a:xfrm>
                  <a:off x="2808" y="2097"/>
                  <a:ext cx="1315" cy="11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2" name="Rectangle 41"/>
                <p:cNvSpPr>
                  <a:spLocks noChangeArrowheads="1"/>
                </p:cNvSpPr>
                <p:nvPr/>
              </p:nvSpPr>
              <p:spPr bwMode="auto">
                <a:xfrm>
                  <a:off x="2808" y="2108"/>
                  <a:ext cx="1315" cy="23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3" name="Rectangle 42"/>
                <p:cNvSpPr>
                  <a:spLocks noChangeArrowheads="1"/>
                </p:cNvSpPr>
                <p:nvPr/>
              </p:nvSpPr>
              <p:spPr bwMode="auto">
                <a:xfrm>
                  <a:off x="2808" y="2131"/>
                  <a:ext cx="1315" cy="11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4" name="Rectangle 43"/>
                <p:cNvSpPr>
                  <a:spLocks noChangeArrowheads="1"/>
                </p:cNvSpPr>
                <p:nvPr/>
              </p:nvSpPr>
              <p:spPr bwMode="auto">
                <a:xfrm>
                  <a:off x="2808" y="2142"/>
                  <a:ext cx="1315" cy="23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5" name="Rectangle 44"/>
                <p:cNvSpPr>
                  <a:spLocks noChangeArrowheads="1"/>
                </p:cNvSpPr>
                <p:nvPr/>
              </p:nvSpPr>
              <p:spPr bwMode="auto">
                <a:xfrm>
                  <a:off x="2808" y="2165"/>
                  <a:ext cx="1315" cy="11"/>
                </a:xfrm>
                <a:prstGeom prst="rect">
                  <a:avLst/>
                </a:prstGeom>
                <a:solidFill>
                  <a:srgbClr val="FAFC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6" name="Rectangle 45"/>
                <p:cNvSpPr>
                  <a:spLocks noChangeArrowheads="1"/>
                </p:cNvSpPr>
                <p:nvPr/>
              </p:nvSpPr>
              <p:spPr bwMode="auto">
                <a:xfrm>
                  <a:off x="2808" y="2176"/>
                  <a:ext cx="1315" cy="23"/>
                </a:xfrm>
                <a:prstGeom prst="rect">
                  <a:avLst/>
                </a:prstGeom>
                <a:solidFill>
                  <a:srgbClr val="FD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7" name="Rectangle 46"/>
                <p:cNvSpPr>
                  <a:spLocks noChangeArrowheads="1"/>
                </p:cNvSpPr>
                <p:nvPr/>
              </p:nvSpPr>
              <p:spPr bwMode="auto">
                <a:xfrm>
                  <a:off x="2808" y="2199"/>
                  <a:ext cx="1315" cy="23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8" name="Rectangle 47"/>
                <p:cNvSpPr>
                  <a:spLocks noChangeArrowheads="1"/>
                </p:cNvSpPr>
                <p:nvPr/>
              </p:nvSpPr>
              <p:spPr bwMode="auto">
                <a:xfrm>
                  <a:off x="2808" y="2222"/>
                  <a:ext cx="1315" cy="11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89" name="Rectangle 48"/>
                <p:cNvSpPr>
                  <a:spLocks noChangeArrowheads="1"/>
                </p:cNvSpPr>
                <p:nvPr/>
              </p:nvSpPr>
              <p:spPr bwMode="auto">
                <a:xfrm>
                  <a:off x="2808" y="2233"/>
                  <a:ext cx="1315" cy="23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90" name="Rectangle 49"/>
                <p:cNvSpPr>
                  <a:spLocks noChangeArrowheads="1"/>
                </p:cNvSpPr>
                <p:nvPr/>
              </p:nvSpPr>
              <p:spPr bwMode="auto">
                <a:xfrm>
                  <a:off x="2808" y="2256"/>
                  <a:ext cx="1315" cy="11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91" name="Rectangle 50"/>
                <p:cNvSpPr>
                  <a:spLocks noChangeArrowheads="1"/>
                </p:cNvSpPr>
                <p:nvPr/>
              </p:nvSpPr>
              <p:spPr bwMode="auto">
                <a:xfrm>
                  <a:off x="2808" y="2267"/>
                  <a:ext cx="1315" cy="23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479" name="Rectangle 51"/>
              <p:cNvSpPr>
                <a:spLocks noChangeArrowheads="1"/>
              </p:cNvSpPr>
              <p:nvPr/>
            </p:nvSpPr>
            <p:spPr bwMode="auto">
              <a:xfrm>
                <a:off x="2808" y="2074"/>
                <a:ext cx="3123" cy="226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8476" name="Rectangle 52"/>
            <p:cNvSpPr>
              <a:spLocks noChangeArrowheads="1"/>
            </p:cNvSpPr>
            <p:nvPr/>
          </p:nvSpPr>
          <p:spPr bwMode="auto">
            <a:xfrm>
              <a:off x="2106" y="2290"/>
              <a:ext cx="79" cy="431"/>
            </a:xfrm>
            <a:prstGeom prst="rect">
              <a:avLst/>
            </a:prstGeom>
            <a:solidFill>
              <a:srgbClr val="3333FF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477" name="Rectangle 53"/>
            <p:cNvSpPr>
              <a:spLocks noChangeArrowheads="1"/>
            </p:cNvSpPr>
            <p:nvPr/>
          </p:nvSpPr>
          <p:spPr bwMode="auto">
            <a:xfrm>
              <a:off x="873" y="2097"/>
              <a:ext cx="68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700" b="1">
                  <a:solidFill>
                    <a:srgbClr val="000000"/>
                  </a:solidFill>
                </a:rPr>
                <a:t>Membrane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6918" name="Rectangle 54"/>
          <p:cNvSpPr>
            <a:spLocks noChangeArrowheads="1"/>
          </p:cNvSpPr>
          <p:nvPr/>
        </p:nvSpPr>
        <p:spPr bwMode="auto">
          <a:xfrm>
            <a:off x="3179763" y="3494088"/>
            <a:ext cx="1006475" cy="107950"/>
          </a:xfrm>
          <a:prstGeom prst="rect">
            <a:avLst/>
          </a:prstGeom>
          <a:solidFill>
            <a:srgbClr val="FC0128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919" name="Freeform 55"/>
          <p:cNvSpPr>
            <a:spLocks/>
          </p:cNvSpPr>
          <p:nvPr/>
        </p:nvSpPr>
        <p:spPr bwMode="auto">
          <a:xfrm>
            <a:off x="3179763" y="3278188"/>
            <a:ext cx="1006475" cy="341312"/>
          </a:xfrm>
          <a:custGeom>
            <a:avLst/>
            <a:gdLst>
              <a:gd name="T0" fmla="*/ 0 w 634"/>
              <a:gd name="T1" fmla="*/ 2147483647 h 215"/>
              <a:gd name="T2" fmla="*/ 2147483647 w 634"/>
              <a:gd name="T3" fmla="*/ 2147483647 h 215"/>
              <a:gd name="T4" fmla="*/ 2147483647 w 634"/>
              <a:gd name="T5" fmla="*/ 2147483647 h 215"/>
              <a:gd name="T6" fmla="*/ 2147483647 w 634"/>
              <a:gd name="T7" fmla="*/ 0 h 215"/>
              <a:gd name="T8" fmla="*/ 0 w 634"/>
              <a:gd name="T9" fmla="*/ 2147483647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4" h="215">
                <a:moveTo>
                  <a:pt x="0" y="147"/>
                </a:moveTo>
                <a:lnTo>
                  <a:pt x="11" y="215"/>
                </a:lnTo>
                <a:lnTo>
                  <a:pt x="634" y="68"/>
                </a:lnTo>
                <a:lnTo>
                  <a:pt x="612" y="0"/>
                </a:lnTo>
                <a:lnTo>
                  <a:pt x="0" y="147"/>
                </a:lnTo>
                <a:close/>
              </a:path>
            </a:pathLst>
          </a:custGeom>
          <a:solidFill>
            <a:srgbClr val="FC0128"/>
          </a:solidFill>
          <a:ln w="17463" cap="rnd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0" name="Freeform 56"/>
          <p:cNvSpPr>
            <a:spLocks/>
          </p:cNvSpPr>
          <p:nvPr/>
        </p:nvSpPr>
        <p:spPr bwMode="auto">
          <a:xfrm>
            <a:off x="3162300" y="2917825"/>
            <a:ext cx="862013" cy="719138"/>
          </a:xfrm>
          <a:custGeom>
            <a:avLst/>
            <a:gdLst>
              <a:gd name="T0" fmla="*/ 0 w 543"/>
              <a:gd name="T1" fmla="*/ 2147483647 h 453"/>
              <a:gd name="T2" fmla="*/ 2147483647 w 543"/>
              <a:gd name="T3" fmla="*/ 2147483647 h 453"/>
              <a:gd name="T4" fmla="*/ 2147483647 w 543"/>
              <a:gd name="T5" fmla="*/ 2147483647 h 453"/>
              <a:gd name="T6" fmla="*/ 2147483647 w 543"/>
              <a:gd name="T7" fmla="*/ 0 h 453"/>
              <a:gd name="T8" fmla="*/ 0 w 543"/>
              <a:gd name="T9" fmla="*/ 2147483647 h 4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3" h="453">
                <a:moveTo>
                  <a:pt x="0" y="397"/>
                </a:moveTo>
                <a:lnTo>
                  <a:pt x="45" y="453"/>
                </a:lnTo>
                <a:lnTo>
                  <a:pt x="543" y="57"/>
                </a:lnTo>
                <a:lnTo>
                  <a:pt x="498" y="0"/>
                </a:lnTo>
                <a:lnTo>
                  <a:pt x="0" y="397"/>
                </a:lnTo>
                <a:close/>
              </a:path>
            </a:pathLst>
          </a:custGeom>
          <a:solidFill>
            <a:srgbClr val="FC0128"/>
          </a:solidFill>
          <a:ln w="17463" cap="rnd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1" name="Freeform 57"/>
          <p:cNvSpPr>
            <a:spLocks/>
          </p:cNvSpPr>
          <p:nvPr/>
        </p:nvSpPr>
        <p:spPr bwMode="auto">
          <a:xfrm>
            <a:off x="3179763" y="2719388"/>
            <a:ext cx="647700" cy="900112"/>
          </a:xfrm>
          <a:custGeom>
            <a:avLst/>
            <a:gdLst>
              <a:gd name="T0" fmla="*/ 0 w 408"/>
              <a:gd name="T1" fmla="*/ 2147483647 h 567"/>
              <a:gd name="T2" fmla="*/ 2147483647 w 408"/>
              <a:gd name="T3" fmla="*/ 2147483647 h 567"/>
              <a:gd name="T4" fmla="*/ 2147483647 w 408"/>
              <a:gd name="T5" fmla="*/ 2147483647 h 567"/>
              <a:gd name="T6" fmla="*/ 2147483647 w 408"/>
              <a:gd name="T7" fmla="*/ 0 h 567"/>
              <a:gd name="T8" fmla="*/ 0 w 408"/>
              <a:gd name="T9" fmla="*/ 2147483647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" h="567">
                <a:moveTo>
                  <a:pt x="0" y="533"/>
                </a:moveTo>
                <a:lnTo>
                  <a:pt x="57" y="567"/>
                </a:lnTo>
                <a:lnTo>
                  <a:pt x="408" y="46"/>
                </a:lnTo>
                <a:lnTo>
                  <a:pt x="351" y="0"/>
                </a:lnTo>
                <a:lnTo>
                  <a:pt x="0" y="533"/>
                </a:lnTo>
                <a:close/>
              </a:path>
            </a:pathLst>
          </a:custGeom>
          <a:solidFill>
            <a:srgbClr val="FC0128"/>
          </a:solidFill>
          <a:ln w="17463" cap="rnd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2" name="Freeform 58"/>
          <p:cNvSpPr>
            <a:spLocks/>
          </p:cNvSpPr>
          <p:nvPr/>
        </p:nvSpPr>
        <p:spPr bwMode="auto">
          <a:xfrm>
            <a:off x="3089275" y="6130925"/>
            <a:ext cx="1133475" cy="611188"/>
          </a:xfrm>
          <a:custGeom>
            <a:avLst/>
            <a:gdLst>
              <a:gd name="T0" fmla="*/ 2147483647 w 714"/>
              <a:gd name="T1" fmla="*/ 0 h 385"/>
              <a:gd name="T2" fmla="*/ 0 w 714"/>
              <a:gd name="T3" fmla="*/ 2147483647 h 385"/>
              <a:gd name="T4" fmla="*/ 2147483647 w 714"/>
              <a:gd name="T5" fmla="*/ 2147483647 h 385"/>
              <a:gd name="T6" fmla="*/ 2147483647 w 714"/>
              <a:gd name="T7" fmla="*/ 2147483647 h 385"/>
              <a:gd name="T8" fmla="*/ 2147483647 w 714"/>
              <a:gd name="T9" fmla="*/ 0 h 3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4" h="385">
                <a:moveTo>
                  <a:pt x="23" y="0"/>
                </a:moveTo>
                <a:lnTo>
                  <a:pt x="0" y="45"/>
                </a:lnTo>
                <a:lnTo>
                  <a:pt x="691" y="385"/>
                </a:lnTo>
                <a:lnTo>
                  <a:pt x="714" y="340"/>
                </a:lnTo>
                <a:lnTo>
                  <a:pt x="23" y="0"/>
                </a:lnTo>
                <a:close/>
              </a:path>
            </a:pathLst>
          </a:custGeom>
          <a:solidFill>
            <a:srgbClr val="3333FF"/>
          </a:solidFill>
          <a:ln w="17463" cap="rnd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36923" name="Group 59"/>
          <p:cNvGrpSpPr>
            <a:grpSpLocks/>
          </p:cNvGrpSpPr>
          <p:nvPr/>
        </p:nvGrpSpPr>
        <p:grpSpPr bwMode="auto">
          <a:xfrm>
            <a:off x="-4762" y="5122863"/>
            <a:ext cx="9185275" cy="1025525"/>
            <a:chOff x="168" y="3242"/>
            <a:chExt cx="5786" cy="646"/>
          </a:xfrm>
        </p:grpSpPr>
        <p:grpSp>
          <p:nvGrpSpPr>
            <p:cNvPr id="58442" name="Group 60"/>
            <p:cNvGrpSpPr>
              <a:grpSpLocks/>
            </p:cNvGrpSpPr>
            <p:nvPr/>
          </p:nvGrpSpPr>
          <p:grpSpPr bwMode="auto">
            <a:xfrm>
              <a:off x="168" y="3673"/>
              <a:ext cx="2006" cy="215"/>
              <a:chOff x="168" y="3673"/>
              <a:chExt cx="2006" cy="215"/>
            </a:xfrm>
          </p:grpSpPr>
          <p:grpSp>
            <p:nvGrpSpPr>
              <p:cNvPr id="58460" name="Group 61"/>
              <p:cNvGrpSpPr>
                <a:grpSpLocks/>
              </p:cNvGrpSpPr>
              <p:nvPr/>
            </p:nvGrpSpPr>
            <p:grpSpPr bwMode="auto">
              <a:xfrm>
                <a:off x="848" y="3684"/>
                <a:ext cx="1326" cy="204"/>
                <a:chOff x="848" y="3684"/>
                <a:chExt cx="1326" cy="204"/>
              </a:xfrm>
            </p:grpSpPr>
            <p:sp>
              <p:nvSpPr>
                <p:cNvPr id="58462" name="Rectangle 62"/>
                <p:cNvSpPr>
                  <a:spLocks noChangeArrowheads="1"/>
                </p:cNvSpPr>
                <p:nvPr/>
              </p:nvSpPr>
              <p:spPr bwMode="auto">
                <a:xfrm>
                  <a:off x="848" y="3684"/>
                  <a:ext cx="1326" cy="11"/>
                </a:xfrm>
                <a:prstGeom prst="rect">
                  <a:avLst/>
                </a:prstGeom>
                <a:solidFill>
                  <a:srgbClr val="1FA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63" name="Rectangle 63"/>
                <p:cNvSpPr>
                  <a:spLocks noChangeArrowheads="1"/>
                </p:cNvSpPr>
                <p:nvPr/>
              </p:nvSpPr>
              <p:spPr bwMode="auto">
                <a:xfrm>
                  <a:off x="848" y="3695"/>
                  <a:ext cx="1326" cy="23"/>
                </a:xfrm>
                <a:prstGeom prst="rect">
                  <a:avLst/>
                </a:prstGeom>
                <a:solidFill>
                  <a:srgbClr val="55B8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64" name="Rectangle 64"/>
                <p:cNvSpPr>
                  <a:spLocks noChangeArrowheads="1"/>
                </p:cNvSpPr>
                <p:nvPr/>
              </p:nvSpPr>
              <p:spPr bwMode="auto">
                <a:xfrm>
                  <a:off x="848" y="3718"/>
                  <a:ext cx="1326" cy="11"/>
                </a:xfrm>
                <a:prstGeom prst="rect">
                  <a:avLst/>
                </a:prstGeom>
                <a:solidFill>
                  <a:srgbClr val="90CB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65" name="Rectangle 65"/>
                <p:cNvSpPr>
                  <a:spLocks noChangeArrowheads="1"/>
                </p:cNvSpPr>
                <p:nvPr/>
              </p:nvSpPr>
              <p:spPr bwMode="auto">
                <a:xfrm>
                  <a:off x="848" y="3729"/>
                  <a:ext cx="1326" cy="23"/>
                </a:xfrm>
                <a:prstGeom prst="rect">
                  <a:avLst/>
                </a:prstGeom>
                <a:solidFill>
                  <a:srgbClr val="C4E1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66" name="Rectangle 66"/>
                <p:cNvSpPr>
                  <a:spLocks noChangeArrowheads="1"/>
                </p:cNvSpPr>
                <p:nvPr/>
              </p:nvSpPr>
              <p:spPr bwMode="auto">
                <a:xfrm>
                  <a:off x="848" y="3752"/>
                  <a:ext cx="1326" cy="11"/>
                </a:xfrm>
                <a:prstGeom prst="rect">
                  <a:avLst/>
                </a:prstGeom>
                <a:solidFill>
                  <a:srgbClr val="E7F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67" name="Rectangle 67"/>
                <p:cNvSpPr>
                  <a:spLocks noChangeArrowheads="1"/>
                </p:cNvSpPr>
                <p:nvPr/>
              </p:nvSpPr>
              <p:spPr bwMode="auto">
                <a:xfrm>
                  <a:off x="848" y="3763"/>
                  <a:ext cx="1326" cy="23"/>
                </a:xfrm>
                <a:prstGeom prst="rect">
                  <a:avLst/>
                </a:prstGeom>
                <a:solidFill>
                  <a:srgbClr val="FAFC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68" name="Rectangle 68"/>
                <p:cNvSpPr>
                  <a:spLocks noChangeArrowheads="1"/>
                </p:cNvSpPr>
                <p:nvPr/>
              </p:nvSpPr>
              <p:spPr bwMode="auto">
                <a:xfrm>
                  <a:off x="848" y="3786"/>
                  <a:ext cx="1326" cy="11"/>
                </a:xfrm>
                <a:prstGeom prst="rect">
                  <a:avLst/>
                </a:prstGeom>
                <a:solidFill>
                  <a:srgbClr val="FDFD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69" name="Rectangle 69"/>
                <p:cNvSpPr>
                  <a:spLocks noChangeArrowheads="1"/>
                </p:cNvSpPr>
                <p:nvPr/>
              </p:nvSpPr>
              <p:spPr bwMode="auto">
                <a:xfrm>
                  <a:off x="848" y="3797"/>
                  <a:ext cx="1326" cy="23"/>
                </a:xfrm>
                <a:prstGeom prst="rect">
                  <a:avLst/>
                </a:prstGeom>
                <a:solidFill>
                  <a:srgbClr val="F0F7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70" name="Rectangle 70"/>
                <p:cNvSpPr>
                  <a:spLocks noChangeArrowheads="1"/>
                </p:cNvSpPr>
                <p:nvPr/>
              </p:nvSpPr>
              <p:spPr bwMode="auto">
                <a:xfrm>
                  <a:off x="848" y="3820"/>
                  <a:ext cx="1326" cy="11"/>
                </a:xfrm>
                <a:prstGeom prst="rect">
                  <a:avLst/>
                </a:prstGeom>
                <a:solidFill>
                  <a:srgbClr val="D2E8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71" name="Rectangle 71"/>
                <p:cNvSpPr>
                  <a:spLocks noChangeArrowheads="1"/>
                </p:cNvSpPr>
                <p:nvPr/>
              </p:nvSpPr>
              <p:spPr bwMode="auto">
                <a:xfrm>
                  <a:off x="848" y="3831"/>
                  <a:ext cx="1326" cy="23"/>
                </a:xfrm>
                <a:prstGeom prst="rect">
                  <a:avLst/>
                </a:prstGeom>
                <a:solidFill>
                  <a:srgbClr val="A2D2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72" name="Rectangle 72"/>
                <p:cNvSpPr>
                  <a:spLocks noChangeArrowheads="1"/>
                </p:cNvSpPr>
                <p:nvPr/>
              </p:nvSpPr>
              <p:spPr bwMode="auto">
                <a:xfrm>
                  <a:off x="848" y="3854"/>
                  <a:ext cx="1326" cy="11"/>
                </a:xfrm>
                <a:prstGeom prst="rect">
                  <a:avLst/>
                </a:prstGeom>
                <a:solidFill>
                  <a:srgbClr val="6ABE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73" name="Rectangle 73"/>
                <p:cNvSpPr>
                  <a:spLocks noChangeArrowheads="1"/>
                </p:cNvSpPr>
                <p:nvPr/>
              </p:nvSpPr>
              <p:spPr bwMode="auto">
                <a:xfrm>
                  <a:off x="848" y="3865"/>
                  <a:ext cx="1326" cy="23"/>
                </a:xfrm>
                <a:prstGeom prst="rect">
                  <a:avLst/>
                </a:prstGeom>
                <a:solidFill>
                  <a:srgbClr val="31B1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461" name="Rectangle 74"/>
              <p:cNvSpPr>
                <a:spLocks noChangeArrowheads="1"/>
              </p:cNvSpPr>
              <p:nvPr/>
            </p:nvSpPr>
            <p:spPr bwMode="auto">
              <a:xfrm>
                <a:off x="168" y="3673"/>
                <a:ext cx="2006" cy="215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443" name="Group 75"/>
            <p:cNvGrpSpPr>
              <a:grpSpLocks/>
            </p:cNvGrpSpPr>
            <p:nvPr/>
          </p:nvGrpSpPr>
          <p:grpSpPr bwMode="auto">
            <a:xfrm>
              <a:off x="2797" y="3684"/>
              <a:ext cx="3157" cy="204"/>
              <a:chOff x="2797" y="3684"/>
              <a:chExt cx="3157" cy="204"/>
            </a:xfrm>
          </p:grpSpPr>
          <p:grpSp>
            <p:nvGrpSpPr>
              <p:cNvPr id="58446" name="Group 76"/>
              <p:cNvGrpSpPr>
                <a:grpSpLocks/>
              </p:cNvGrpSpPr>
              <p:nvPr/>
            </p:nvGrpSpPr>
            <p:grpSpPr bwMode="auto">
              <a:xfrm>
                <a:off x="2797" y="3684"/>
                <a:ext cx="1315" cy="204"/>
                <a:chOff x="2797" y="3684"/>
                <a:chExt cx="1315" cy="204"/>
              </a:xfrm>
            </p:grpSpPr>
            <p:sp>
              <p:nvSpPr>
                <p:cNvPr id="58448" name="Rectangle 77"/>
                <p:cNvSpPr>
                  <a:spLocks noChangeArrowheads="1"/>
                </p:cNvSpPr>
                <p:nvPr/>
              </p:nvSpPr>
              <p:spPr bwMode="auto">
                <a:xfrm>
                  <a:off x="2797" y="3684"/>
                  <a:ext cx="1315" cy="11"/>
                </a:xfrm>
                <a:prstGeom prst="rect">
                  <a:avLst/>
                </a:prstGeom>
                <a:solidFill>
                  <a:srgbClr val="1FA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49" name="Rectangle 78"/>
                <p:cNvSpPr>
                  <a:spLocks noChangeArrowheads="1"/>
                </p:cNvSpPr>
                <p:nvPr/>
              </p:nvSpPr>
              <p:spPr bwMode="auto">
                <a:xfrm>
                  <a:off x="2797" y="3695"/>
                  <a:ext cx="1315" cy="23"/>
                </a:xfrm>
                <a:prstGeom prst="rect">
                  <a:avLst/>
                </a:prstGeom>
                <a:solidFill>
                  <a:srgbClr val="55B8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0" name="Rectangle 79"/>
                <p:cNvSpPr>
                  <a:spLocks noChangeArrowheads="1"/>
                </p:cNvSpPr>
                <p:nvPr/>
              </p:nvSpPr>
              <p:spPr bwMode="auto">
                <a:xfrm>
                  <a:off x="2797" y="3718"/>
                  <a:ext cx="1315" cy="11"/>
                </a:xfrm>
                <a:prstGeom prst="rect">
                  <a:avLst/>
                </a:prstGeom>
                <a:solidFill>
                  <a:srgbClr val="90CB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1" name="Rectangle 80"/>
                <p:cNvSpPr>
                  <a:spLocks noChangeArrowheads="1"/>
                </p:cNvSpPr>
                <p:nvPr/>
              </p:nvSpPr>
              <p:spPr bwMode="auto">
                <a:xfrm>
                  <a:off x="2797" y="3729"/>
                  <a:ext cx="1315" cy="23"/>
                </a:xfrm>
                <a:prstGeom prst="rect">
                  <a:avLst/>
                </a:prstGeom>
                <a:solidFill>
                  <a:srgbClr val="C4E1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2" name="Rectangle 81"/>
                <p:cNvSpPr>
                  <a:spLocks noChangeArrowheads="1"/>
                </p:cNvSpPr>
                <p:nvPr/>
              </p:nvSpPr>
              <p:spPr bwMode="auto">
                <a:xfrm>
                  <a:off x="2797" y="3752"/>
                  <a:ext cx="1315" cy="11"/>
                </a:xfrm>
                <a:prstGeom prst="rect">
                  <a:avLst/>
                </a:prstGeom>
                <a:solidFill>
                  <a:srgbClr val="E7F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3" name="Rectangle 82"/>
                <p:cNvSpPr>
                  <a:spLocks noChangeArrowheads="1"/>
                </p:cNvSpPr>
                <p:nvPr/>
              </p:nvSpPr>
              <p:spPr bwMode="auto">
                <a:xfrm>
                  <a:off x="2797" y="3763"/>
                  <a:ext cx="1315" cy="23"/>
                </a:xfrm>
                <a:prstGeom prst="rect">
                  <a:avLst/>
                </a:prstGeom>
                <a:solidFill>
                  <a:srgbClr val="FAFC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4" name="Rectangle 83"/>
                <p:cNvSpPr>
                  <a:spLocks noChangeArrowheads="1"/>
                </p:cNvSpPr>
                <p:nvPr/>
              </p:nvSpPr>
              <p:spPr bwMode="auto">
                <a:xfrm>
                  <a:off x="2797" y="3786"/>
                  <a:ext cx="1315" cy="11"/>
                </a:xfrm>
                <a:prstGeom prst="rect">
                  <a:avLst/>
                </a:prstGeom>
                <a:solidFill>
                  <a:srgbClr val="FDFD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5" name="Rectangle 84"/>
                <p:cNvSpPr>
                  <a:spLocks noChangeArrowheads="1"/>
                </p:cNvSpPr>
                <p:nvPr/>
              </p:nvSpPr>
              <p:spPr bwMode="auto">
                <a:xfrm>
                  <a:off x="2797" y="3797"/>
                  <a:ext cx="1315" cy="23"/>
                </a:xfrm>
                <a:prstGeom prst="rect">
                  <a:avLst/>
                </a:prstGeom>
                <a:solidFill>
                  <a:srgbClr val="F0F7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6" name="Rectangle 85"/>
                <p:cNvSpPr>
                  <a:spLocks noChangeArrowheads="1"/>
                </p:cNvSpPr>
                <p:nvPr/>
              </p:nvSpPr>
              <p:spPr bwMode="auto">
                <a:xfrm>
                  <a:off x="2797" y="3820"/>
                  <a:ext cx="1315" cy="11"/>
                </a:xfrm>
                <a:prstGeom prst="rect">
                  <a:avLst/>
                </a:prstGeom>
                <a:solidFill>
                  <a:srgbClr val="D2E8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7" name="Rectangle 86"/>
                <p:cNvSpPr>
                  <a:spLocks noChangeArrowheads="1"/>
                </p:cNvSpPr>
                <p:nvPr/>
              </p:nvSpPr>
              <p:spPr bwMode="auto">
                <a:xfrm>
                  <a:off x="2797" y="3831"/>
                  <a:ext cx="1315" cy="23"/>
                </a:xfrm>
                <a:prstGeom prst="rect">
                  <a:avLst/>
                </a:prstGeom>
                <a:solidFill>
                  <a:srgbClr val="A2D2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8" name="Rectangle 87"/>
                <p:cNvSpPr>
                  <a:spLocks noChangeArrowheads="1"/>
                </p:cNvSpPr>
                <p:nvPr/>
              </p:nvSpPr>
              <p:spPr bwMode="auto">
                <a:xfrm>
                  <a:off x="2797" y="3854"/>
                  <a:ext cx="1315" cy="11"/>
                </a:xfrm>
                <a:prstGeom prst="rect">
                  <a:avLst/>
                </a:prstGeom>
                <a:solidFill>
                  <a:srgbClr val="6ABE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59" name="Rectangle 88"/>
                <p:cNvSpPr>
                  <a:spLocks noChangeArrowheads="1"/>
                </p:cNvSpPr>
                <p:nvPr/>
              </p:nvSpPr>
              <p:spPr bwMode="auto">
                <a:xfrm>
                  <a:off x="2797" y="3865"/>
                  <a:ext cx="1315" cy="23"/>
                </a:xfrm>
                <a:prstGeom prst="rect">
                  <a:avLst/>
                </a:prstGeom>
                <a:solidFill>
                  <a:srgbClr val="31B1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447" name="Rectangle 89"/>
              <p:cNvSpPr>
                <a:spLocks noChangeArrowheads="1"/>
              </p:cNvSpPr>
              <p:nvPr/>
            </p:nvSpPr>
            <p:spPr bwMode="auto">
              <a:xfrm>
                <a:off x="2797" y="3693"/>
                <a:ext cx="3157" cy="195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8444" name="Rectangle 90"/>
            <p:cNvSpPr>
              <a:spLocks noChangeArrowheads="1"/>
            </p:cNvSpPr>
            <p:nvPr/>
          </p:nvSpPr>
          <p:spPr bwMode="auto">
            <a:xfrm>
              <a:off x="2095" y="3242"/>
              <a:ext cx="79" cy="431"/>
            </a:xfrm>
            <a:prstGeom prst="rect">
              <a:avLst/>
            </a:prstGeom>
            <a:solidFill>
              <a:srgbClr val="FC0128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445" name="Rectangle 91"/>
            <p:cNvSpPr>
              <a:spLocks noChangeArrowheads="1"/>
            </p:cNvSpPr>
            <p:nvPr/>
          </p:nvSpPr>
          <p:spPr bwMode="auto">
            <a:xfrm>
              <a:off x="873" y="3702"/>
              <a:ext cx="68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700" b="1">
                  <a:solidFill>
                    <a:srgbClr val="000000"/>
                  </a:solidFill>
                </a:rPr>
                <a:t>Membrane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6956" name="Freeform 92"/>
          <p:cNvSpPr>
            <a:spLocks/>
          </p:cNvSpPr>
          <p:nvPr/>
        </p:nvSpPr>
        <p:spPr bwMode="auto">
          <a:xfrm>
            <a:off x="3071813" y="6148388"/>
            <a:ext cx="90487" cy="1241425"/>
          </a:xfrm>
          <a:custGeom>
            <a:avLst/>
            <a:gdLst>
              <a:gd name="T0" fmla="*/ 2147483647 w 57"/>
              <a:gd name="T1" fmla="*/ 0 h 782"/>
              <a:gd name="T2" fmla="*/ 0 w 57"/>
              <a:gd name="T3" fmla="*/ 2147483647 h 782"/>
              <a:gd name="T4" fmla="*/ 0 w 57"/>
              <a:gd name="T5" fmla="*/ 2147483647 h 782"/>
              <a:gd name="T6" fmla="*/ 2147483647 w 57"/>
              <a:gd name="T7" fmla="*/ 2147483647 h 782"/>
              <a:gd name="T8" fmla="*/ 2147483647 w 57"/>
              <a:gd name="T9" fmla="*/ 0 h 7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782">
                <a:moveTo>
                  <a:pt x="57" y="0"/>
                </a:moveTo>
                <a:lnTo>
                  <a:pt x="0" y="11"/>
                </a:lnTo>
                <a:lnTo>
                  <a:pt x="0" y="782"/>
                </a:lnTo>
                <a:lnTo>
                  <a:pt x="57" y="782"/>
                </a:lnTo>
                <a:lnTo>
                  <a:pt x="57" y="0"/>
                </a:lnTo>
                <a:close/>
              </a:path>
            </a:pathLst>
          </a:custGeom>
          <a:solidFill>
            <a:srgbClr val="3333FF"/>
          </a:solidFill>
          <a:ln w="17463" cap="rnd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36957" name="Group 93"/>
          <p:cNvGrpSpPr>
            <a:grpSpLocks/>
          </p:cNvGrpSpPr>
          <p:nvPr/>
        </p:nvGrpSpPr>
        <p:grpSpPr bwMode="auto">
          <a:xfrm>
            <a:off x="3341688" y="4943475"/>
            <a:ext cx="1133475" cy="1204913"/>
            <a:chOff x="2276" y="3129"/>
            <a:chExt cx="714" cy="759"/>
          </a:xfrm>
        </p:grpSpPr>
        <p:grpSp>
          <p:nvGrpSpPr>
            <p:cNvPr id="58437" name="Group 94"/>
            <p:cNvGrpSpPr>
              <a:grpSpLocks/>
            </p:cNvGrpSpPr>
            <p:nvPr/>
          </p:nvGrpSpPr>
          <p:grpSpPr bwMode="auto">
            <a:xfrm>
              <a:off x="2321" y="3129"/>
              <a:ext cx="669" cy="759"/>
              <a:chOff x="2321" y="3129"/>
              <a:chExt cx="669" cy="759"/>
            </a:xfrm>
          </p:grpSpPr>
          <p:sp>
            <p:nvSpPr>
              <p:cNvPr id="58439" name="Oval 95"/>
              <p:cNvSpPr>
                <a:spLocks noChangeArrowheads="1"/>
              </p:cNvSpPr>
              <p:nvPr/>
            </p:nvSpPr>
            <p:spPr bwMode="auto">
              <a:xfrm>
                <a:off x="2593" y="3129"/>
                <a:ext cx="397" cy="385"/>
              </a:xfrm>
              <a:prstGeom prst="ellipse">
                <a:avLst/>
              </a:prstGeom>
              <a:solidFill>
                <a:srgbClr val="FFFF00"/>
              </a:solidFill>
              <a:ln w="1746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440" name="Rectangle 96"/>
              <p:cNvSpPr>
                <a:spLocks noChangeArrowheads="1"/>
              </p:cNvSpPr>
              <p:nvPr/>
            </p:nvSpPr>
            <p:spPr bwMode="auto">
              <a:xfrm>
                <a:off x="2638" y="3219"/>
                <a:ext cx="342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fr-FR" altLang="en-US" sz="2300" b="1">
                    <a:solidFill>
                      <a:srgbClr val="0000FF"/>
                    </a:solidFill>
                  </a:rPr>
                  <a:t>Na+</a:t>
                </a:r>
                <a:endParaRPr lang="fr-FR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441" name="Freeform 97"/>
              <p:cNvSpPr>
                <a:spLocks/>
              </p:cNvSpPr>
              <p:nvPr/>
            </p:nvSpPr>
            <p:spPr bwMode="auto">
              <a:xfrm>
                <a:off x="2321" y="3514"/>
                <a:ext cx="431" cy="374"/>
              </a:xfrm>
              <a:custGeom>
                <a:avLst/>
                <a:gdLst>
                  <a:gd name="T0" fmla="*/ 431 w 431"/>
                  <a:gd name="T1" fmla="*/ 0 h 374"/>
                  <a:gd name="T2" fmla="*/ 136 w 431"/>
                  <a:gd name="T3" fmla="*/ 374 h 374"/>
                  <a:gd name="T4" fmla="*/ 0 w 431"/>
                  <a:gd name="T5" fmla="*/ 68 h 3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" h="374">
                    <a:moveTo>
                      <a:pt x="431" y="0"/>
                    </a:moveTo>
                    <a:lnTo>
                      <a:pt x="136" y="374"/>
                    </a:lnTo>
                    <a:lnTo>
                      <a:pt x="0" y="68"/>
                    </a:lnTo>
                  </a:path>
                </a:pathLst>
              </a:custGeom>
              <a:noFill/>
              <a:ln w="36513" cap="flat">
                <a:solidFill>
                  <a:srgbClr val="FC012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8438" name="Freeform 98"/>
            <p:cNvSpPr>
              <a:spLocks/>
            </p:cNvSpPr>
            <p:nvPr/>
          </p:nvSpPr>
          <p:spPr bwMode="auto">
            <a:xfrm>
              <a:off x="2276" y="3514"/>
              <a:ext cx="125" cy="159"/>
            </a:xfrm>
            <a:custGeom>
              <a:avLst/>
              <a:gdLst>
                <a:gd name="T0" fmla="*/ 125 w 125"/>
                <a:gd name="T1" fmla="*/ 113 h 159"/>
                <a:gd name="T2" fmla="*/ 0 w 125"/>
                <a:gd name="T3" fmla="*/ 0 h 159"/>
                <a:gd name="T4" fmla="*/ 34 w 125"/>
                <a:gd name="T5" fmla="*/ 159 h 159"/>
                <a:gd name="T6" fmla="*/ 45 w 125"/>
                <a:gd name="T7" fmla="*/ 91 h 159"/>
                <a:gd name="T8" fmla="*/ 125 w 125"/>
                <a:gd name="T9" fmla="*/ 113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" h="159">
                  <a:moveTo>
                    <a:pt x="125" y="113"/>
                  </a:moveTo>
                  <a:lnTo>
                    <a:pt x="0" y="0"/>
                  </a:lnTo>
                  <a:lnTo>
                    <a:pt x="34" y="159"/>
                  </a:lnTo>
                  <a:lnTo>
                    <a:pt x="45" y="91"/>
                  </a:lnTo>
                  <a:lnTo>
                    <a:pt x="125" y="113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963" name="Rectangle 99"/>
          <p:cNvSpPr>
            <a:spLocks noChangeArrowheads="1"/>
          </p:cNvSpPr>
          <p:nvPr/>
        </p:nvSpPr>
        <p:spPr bwMode="auto">
          <a:xfrm>
            <a:off x="6829425" y="5400675"/>
            <a:ext cx="2063750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FFFF00"/>
                </a:solidFill>
                <a:latin typeface="Wingdings" pitchFamily="2" charset="2"/>
              </a:rPr>
              <a:t>à</a:t>
            </a:r>
            <a:r>
              <a:rPr lang="fr-FR" sz="2000" dirty="0">
                <a:solidFill>
                  <a:srgbClr val="FFFF00"/>
                </a:solidFill>
                <a:latin typeface="MS Shell Dlg"/>
              </a:rPr>
              <a:t> </a:t>
            </a:r>
            <a:r>
              <a:rPr lang="fr-FR" sz="2000" b="1" i="1" dirty="0">
                <a:solidFill>
                  <a:srgbClr val="FFFF00"/>
                </a:solidFill>
              </a:rPr>
              <a:t>canal inactivé</a:t>
            </a:r>
          </a:p>
        </p:txBody>
      </p:sp>
      <p:sp>
        <p:nvSpPr>
          <p:cNvPr id="36964" name="Rectangle 100"/>
          <p:cNvSpPr>
            <a:spLocks noChangeArrowheads="1"/>
          </p:cNvSpPr>
          <p:nvPr/>
        </p:nvSpPr>
        <p:spPr bwMode="auto">
          <a:xfrm>
            <a:off x="6935788" y="3305175"/>
            <a:ext cx="1957387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FFFF00"/>
                </a:solidFill>
                <a:latin typeface="Wingdings" pitchFamily="2" charset="2"/>
              </a:rPr>
              <a:t>à</a:t>
            </a:r>
            <a:r>
              <a:rPr lang="fr-FR" sz="2000" dirty="0">
                <a:solidFill>
                  <a:srgbClr val="FFFF00"/>
                </a:solidFill>
                <a:latin typeface="MS Shell Dlg"/>
              </a:rPr>
              <a:t> </a:t>
            </a:r>
            <a:r>
              <a:rPr lang="fr-FR" sz="2000" b="1" i="1" dirty="0">
                <a:solidFill>
                  <a:srgbClr val="FFFF00"/>
                </a:solidFill>
              </a:rPr>
              <a:t>canal activé</a:t>
            </a:r>
          </a:p>
        </p:txBody>
      </p:sp>
      <p:grpSp>
        <p:nvGrpSpPr>
          <p:cNvPr id="36965" name="Group 101"/>
          <p:cNvGrpSpPr>
            <a:grpSpLocks/>
          </p:cNvGrpSpPr>
          <p:nvPr/>
        </p:nvGrpSpPr>
        <p:grpSpPr bwMode="auto">
          <a:xfrm>
            <a:off x="-4763" y="1058863"/>
            <a:ext cx="9148764" cy="1546225"/>
            <a:chOff x="168" y="484"/>
            <a:chExt cx="5763" cy="974"/>
          </a:xfrm>
        </p:grpSpPr>
        <p:sp>
          <p:nvSpPr>
            <p:cNvPr id="58398" name="Rectangle 102"/>
            <p:cNvSpPr>
              <a:spLocks noChangeArrowheads="1"/>
            </p:cNvSpPr>
            <p:nvPr/>
          </p:nvSpPr>
          <p:spPr bwMode="auto">
            <a:xfrm>
              <a:off x="5094" y="484"/>
              <a:ext cx="815" cy="223"/>
            </a:xfrm>
            <a:prstGeom prst="rect">
              <a:avLst/>
            </a:prstGeom>
            <a:ln/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2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 Repos</a:t>
              </a:r>
              <a:endParaRPr lang="fr-F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8399" name="Group 103"/>
            <p:cNvGrpSpPr>
              <a:grpSpLocks/>
            </p:cNvGrpSpPr>
            <p:nvPr/>
          </p:nvGrpSpPr>
          <p:grpSpPr bwMode="auto">
            <a:xfrm>
              <a:off x="168" y="794"/>
              <a:ext cx="1995" cy="215"/>
              <a:chOff x="168" y="794"/>
              <a:chExt cx="1995" cy="215"/>
            </a:xfrm>
          </p:grpSpPr>
          <p:grpSp>
            <p:nvGrpSpPr>
              <p:cNvPr id="58423" name="Group 104"/>
              <p:cNvGrpSpPr>
                <a:grpSpLocks/>
              </p:cNvGrpSpPr>
              <p:nvPr/>
            </p:nvGrpSpPr>
            <p:grpSpPr bwMode="auto">
              <a:xfrm>
                <a:off x="848" y="794"/>
                <a:ext cx="1315" cy="215"/>
                <a:chOff x="848" y="794"/>
                <a:chExt cx="1315" cy="215"/>
              </a:xfrm>
            </p:grpSpPr>
            <p:sp>
              <p:nvSpPr>
                <p:cNvPr id="58425" name="Rectangle 105"/>
                <p:cNvSpPr>
                  <a:spLocks noChangeArrowheads="1"/>
                </p:cNvSpPr>
                <p:nvPr/>
              </p:nvSpPr>
              <p:spPr bwMode="auto">
                <a:xfrm>
                  <a:off x="848" y="794"/>
                  <a:ext cx="1315" cy="22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26" name="Rectangle 106"/>
                <p:cNvSpPr>
                  <a:spLocks noChangeArrowheads="1"/>
                </p:cNvSpPr>
                <p:nvPr/>
              </p:nvSpPr>
              <p:spPr bwMode="auto">
                <a:xfrm>
                  <a:off x="848" y="816"/>
                  <a:ext cx="1315" cy="12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27" name="Rectangle 107"/>
                <p:cNvSpPr>
                  <a:spLocks noChangeArrowheads="1"/>
                </p:cNvSpPr>
                <p:nvPr/>
              </p:nvSpPr>
              <p:spPr bwMode="auto">
                <a:xfrm>
                  <a:off x="848" y="828"/>
                  <a:ext cx="1315" cy="22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28" name="Rectangle 108"/>
                <p:cNvSpPr>
                  <a:spLocks noChangeArrowheads="1"/>
                </p:cNvSpPr>
                <p:nvPr/>
              </p:nvSpPr>
              <p:spPr bwMode="auto">
                <a:xfrm>
                  <a:off x="848" y="850"/>
                  <a:ext cx="1315" cy="12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29" name="Rectangle 109"/>
                <p:cNvSpPr>
                  <a:spLocks noChangeArrowheads="1"/>
                </p:cNvSpPr>
                <p:nvPr/>
              </p:nvSpPr>
              <p:spPr bwMode="auto">
                <a:xfrm>
                  <a:off x="848" y="862"/>
                  <a:ext cx="1315" cy="22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30" name="Rectangle 110"/>
                <p:cNvSpPr>
                  <a:spLocks noChangeArrowheads="1"/>
                </p:cNvSpPr>
                <p:nvPr/>
              </p:nvSpPr>
              <p:spPr bwMode="auto">
                <a:xfrm>
                  <a:off x="848" y="884"/>
                  <a:ext cx="1315" cy="12"/>
                </a:xfrm>
                <a:prstGeom prst="rect">
                  <a:avLst/>
                </a:prstGeom>
                <a:solidFill>
                  <a:srgbClr val="FAFC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31" name="Rectangle 111"/>
                <p:cNvSpPr>
                  <a:spLocks noChangeArrowheads="1"/>
                </p:cNvSpPr>
                <p:nvPr/>
              </p:nvSpPr>
              <p:spPr bwMode="auto">
                <a:xfrm>
                  <a:off x="848" y="896"/>
                  <a:ext cx="1315" cy="22"/>
                </a:xfrm>
                <a:prstGeom prst="rect">
                  <a:avLst/>
                </a:prstGeom>
                <a:solidFill>
                  <a:srgbClr val="FD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32" name="Rectangle 112"/>
                <p:cNvSpPr>
                  <a:spLocks noChangeArrowheads="1"/>
                </p:cNvSpPr>
                <p:nvPr/>
              </p:nvSpPr>
              <p:spPr bwMode="auto">
                <a:xfrm>
                  <a:off x="848" y="918"/>
                  <a:ext cx="1315" cy="23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33" name="Rectangle 113"/>
                <p:cNvSpPr>
                  <a:spLocks noChangeArrowheads="1"/>
                </p:cNvSpPr>
                <p:nvPr/>
              </p:nvSpPr>
              <p:spPr bwMode="auto">
                <a:xfrm>
                  <a:off x="848" y="941"/>
                  <a:ext cx="1315" cy="11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34" name="Rectangle 114"/>
                <p:cNvSpPr>
                  <a:spLocks noChangeArrowheads="1"/>
                </p:cNvSpPr>
                <p:nvPr/>
              </p:nvSpPr>
              <p:spPr bwMode="auto">
                <a:xfrm>
                  <a:off x="848" y="952"/>
                  <a:ext cx="1315" cy="23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35" name="Rectangle 115"/>
                <p:cNvSpPr>
                  <a:spLocks noChangeArrowheads="1"/>
                </p:cNvSpPr>
                <p:nvPr/>
              </p:nvSpPr>
              <p:spPr bwMode="auto">
                <a:xfrm>
                  <a:off x="848" y="975"/>
                  <a:ext cx="1315" cy="11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36" name="Rectangle 116"/>
                <p:cNvSpPr>
                  <a:spLocks noChangeArrowheads="1"/>
                </p:cNvSpPr>
                <p:nvPr/>
              </p:nvSpPr>
              <p:spPr bwMode="auto">
                <a:xfrm>
                  <a:off x="848" y="986"/>
                  <a:ext cx="1315" cy="23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424" name="Rectangle 117"/>
              <p:cNvSpPr>
                <a:spLocks noChangeArrowheads="1"/>
              </p:cNvSpPr>
              <p:nvPr/>
            </p:nvSpPr>
            <p:spPr bwMode="auto">
              <a:xfrm>
                <a:off x="168" y="794"/>
                <a:ext cx="1995" cy="212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400" name="Group 118"/>
            <p:cNvGrpSpPr>
              <a:grpSpLocks/>
            </p:cNvGrpSpPr>
            <p:nvPr/>
          </p:nvGrpSpPr>
          <p:grpSpPr bwMode="auto">
            <a:xfrm>
              <a:off x="2786" y="794"/>
              <a:ext cx="3145" cy="215"/>
              <a:chOff x="2786" y="794"/>
              <a:chExt cx="3145" cy="215"/>
            </a:xfrm>
          </p:grpSpPr>
          <p:grpSp>
            <p:nvGrpSpPr>
              <p:cNvPr id="58409" name="Group 119"/>
              <p:cNvGrpSpPr>
                <a:grpSpLocks/>
              </p:cNvGrpSpPr>
              <p:nvPr/>
            </p:nvGrpSpPr>
            <p:grpSpPr bwMode="auto">
              <a:xfrm>
                <a:off x="2786" y="794"/>
                <a:ext cx="1314" cy="215"/>
                <a:chOff x="2786" y="794"/>
                <a:chExt cx="1314" cy="215"/>
              </a:xfrm>
            </p:grpSpPr>
            <p:sp>
              <p:nvSpPr>
                <p:cNvPr id="58411" name="Rectangle 120"/>
                <p:cNvSpPr>
                  <a:spLocks noChangeArrowheads="1"/>
                </p:cNvSpPr>
                <p:nvPr/>
              </p:nvSpPr>
              <p:spPr bwMode="auto">
                <a:xfrm>
                  <a:off x="2786" y="794"/>
                  <a:ext cx="1314" cy="22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2" name="Rectangle 121"/>
                <p:cNvSpPr>
                  <a:spLocks noChangeArrowheads="1"/>
                </p:cNvSpPr>
                <p:nvPr/>
              </p:nvSpPr>
              <p:spPr bwMode="auto">
                <a:xfrm>
                  <a:off x="2786" y="816"/>
                  <a:ext cx="1314" cy="12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3" name="Rectangle 122"/>
                <p:cNvSpPr>
                  <a:spLocks noChangeArrowheads="1"/>
                </p:cNvSpPr>
                <p:nvPr/>
              </p:nvSpPr>
              <p:spPr bwMode="auto">
                <a:xfrm>
                  <a:off x="2786" y="828"/>
                  <a:ext cx="1314" cy="22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4" name="Rectangle 123"/>
                <p:cNvSpPr>
                  <a:spLocks noChangeArrowheads="1"/>
                </p:cNvSpPr>
                <p:nvPr/>
              </p:nvSpPr>
              <p:spPr bwMode="auto">
                <a:xfrm>
                  <a:off x="2786" y="850"/>
                  <a:ext cx="1314" cy="12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5" name="Rectangle 124"/>
                <p:cNvSpPr>
                  <a:spLocks noChangeArrowheads="1"/>
                </p:cNvSpPr>
                <p:nvPr/>
              </p:nvSpPr>
              <p:spPr bwMode="auto">
                <a:xfrm>
                  <a:off x="2786" y="862"/>
                  <a:ext cx="1314" cy="22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6" name="Rectangle 125"/>
                <p:cNvSpPr>
                  <a:spLocks noChangeArrowheads="1"/>
                </p:cNvSpPr>
                <p:nvPr/>
              </p:nvSpPr>
              <p:spPr bwMode="auto">
                <a:xfrm>
                  <a:off x="2786" y="884"/>
                  <a:ext cx="1314" cy="12"/>
                </a:xfrm>
                <a:prstGeom prst="rect">
                  <a:avLst/>
                </a:prstGeom>
                <a:solidFill>
                  <a:srgbClr val="FAFC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7" name="Rectangle 126"/>
                <p:cNvSpPr>
                  <a:spLocks noChangeArrowheads="1"/>
                </p:cNvSpPr>
                <p:nvPr/>
              </p:nvSpPr>
              <p:spPr bwMode="auto">
                <a:xfrm>
                  <a:off x="2786" y="896"/>
                  <a:ext cx="1314" cy="22"/>
                </a:xfrm>
                <a:prstGeom prst="rect">
                  <a:avLst/>
                </a:prstGeom>
                <a:solidFill>
                  <a:srgbClr val="FD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8" name="Rectangle 127"/>
                <p:cNvSpPr>
                  <a:spLocks noChangeArrowheads="1"/>
                </p:cNvSpPr>
                <p:nvPr/>
              </p:nvSpPr>
              <p:spPr bwMode="auto">
                <a:xfrm>
                  <a:off x="2786" y="918"/>
                  <a:ext cx="1314" cy="23"/>
                </a:xfrm>
                <a:prstGeom prst="rect">
                  <a:avLst/>
                </a:prstGeom>
                <a:solidFill>
                  <a:srgbClr val="EAF4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19" name="Rectangle 128"/>
                <p:cNvSpPr>
                  <a:spLocks noChangeArrowheads="1"/>
                </p:cNvSpPr>
                <p:nvPr/>
              </p:nvSpPr>
              <p:spPr bwMode="auto">
                <a:xfrm>
                  <a:off x="2786" y="941"/>
                  <a:ext cx="1314" cy="11"/>
                </a:xfrm>
                <a:prstGeom prst="rect">
                  <a:avLst/>
                </a:prstGeom>
                <a:solidFill>
                  <a:srgbClr val="CAE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20" name="Rectangle 129"/>
                <p:cNvSpPr>
                  <a:spLocks noChangeArrowheads="1"/>
                </p:cNvSpPr>
                <p:nvPr/>
              </p:nvSpPr>
              <p:spPr bwMode="auto">
                <a:xfrm>
                  <a:off x="2786" y="952"/>
                  <a:ext cx="1314" cy="23"/>
                </a:xfrm>
                <a:prstGeom prst="rect">
                  <a:avLst/>
                </a:prstGeom>
                <a:solidFill>
                  <a:srgbClr val="9ACF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21" name="Rectangle 130"/>
                <p:cNvSpPr>
                  <a:spLocks noChangeArrowheads="1"/>
                </p:cNvSpPr>
                <p:nvPr/>
              </p:nvSpPr>
              <p:spPr bwMode="auto">
                <a:xfrm>
                  <a:off x="2786" y="975"/>
                  <a:ext cx="1314" cy="11"/>
                </a:xfrm>
                <a:prstGeom prst="rect">
                  <a:avLst/>
                </a:prstGeom>
                <a:solidFill>
                  <a:srgbClr val="64BC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22" name="Rectangle 131"/>
                <p:cNvSpPr>
                  <a:spLocks noChangeArrowheads="1"/>
                </p:cNvSpPr>
                <p:nvPr/>
              </p:nvSpPr>
              <p:spPr bwMode="auto">
                <a:xfrm>
                  <a:off x="2786" y="986"/>
                  <a:ext cx="1314" cy="23"/>
                </a:xfrm>
                <a:prstGeom prst="rect">
                  <a:avLst/>
                </a:prstGeom>
                <a:solidFill>
                  <a:srgbClr val="2FB1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410" name="Rectangle 132"/>
              <p:cNvSpPr>
                <a:spLocks noChangeArrowheads="1"/>
              </p:cNvSpPr>
              <p:nvPr/>
            </p:nvSpPr>
            <p:spPr bwMode="auto">
              <a:xfrm>
                <a:off x="2786" y="794"/>
                <a:ext cx="3145" cy="212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8401" name="Rectangle 133"/>
            <p:cNvSpPr>
              <a:spLocks noChangeArrowheads="1"/>
            </p:cNvSpPr>
            <p:nvPr/>
          </p:nvSpPr>
          <p:spPr bwMode="auto">
            <a:xfrm>
              <a:off x="2117" y="748"/>
              <a:ext cx="759" cy="46"/>
            </a:xfrm>
            <a:prstGeom prst="rect">
              <a:avLst/>
            </a:prstGeom>
            <a:solidFill>
              <a:srgbClr val="FC0128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402" name="Rectangle 134"/>
            <p:cNvSpPr>
              <a:spLocks noChangeArrowheads="1"/>
            </p:cNvSpPr>
            <p:nvPr/>
          </p:nvSpPr>
          <p:spPr bwMode="auto">
            <a:xfrm>
              <a:off x="2083" y="1020"/>
              <a:ext cx="80" cy="420"/>
            </a:xfrm>
            <a:prstGeom prst="rect">
              <a:avLst/>
            </a:prstGeom>
            <a:solidFill>
              <a:srgbClr val="3333FF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403" name="Rectangle 135"/>
            <p:cNvSpPr>
              <a:spLocks noChangeArrowheads="1"/>
            </p:cNvSpPr>
            <p:nvPr/>
          </p:nvSpPr>
          <p:spPr bwMode="auto">
            <a:xfrm>
              <a:off x="801" y="1145"/>
              <a:ext cx="125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700" b="1">
                  <a:solidFill>
                    <a:srgbClr val="3333FF"/>
                  </a:solidFill>
                </a:rPr>
                <a:t>Porte d'inactivation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8404" name="Rectangle 136"/>
            <p:cNvSpPr>
              <a:spLocks noChangeArrowheads="1"/>
            </p:cNvSpPr>
            <p:nvPr/>
          </p:nvSpPr>
          <p:spPr bwMode="auto">
            <a:xfrm>
              <a:off x="3579" y="642"/>
              <a:ext cx="27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700" b="1">
                  <a:solidFill>
                    <a:srgbClr val="000000"/>
                  </a:solidFill>
                </a:rPr>
                <a:t>LEC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8405" name="Rectangle 137"/>
            <p:cNvSpPr>
              <a:spLocks noChangeArrowheads="1"/>
            </p:cNvSpPr>
            <p:nvPr/>
          </p:nvSpPr>
          <p:spPr bwMode="auto">
            <a:xfrm>
              <a:off x="922" y="589"/>
              <a:ext cx="113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700" b="1">
                  <a:solidFill>
                    <a:srgbClr val="FC0128"/>
                  </a:solidFill>
                </a:rPr>
                <a:t>Porte d'activation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8406" name="Rectangle 138"/>
            <p:cNvSpPr>
              <a:spLocks noChangeArrowheads="1"/>
            </p:cNvSpPr>
            <p:nvPr/>
          </p:nvSpPr>
          <p:spPr bwMode="auto">
            <a:xfrm>
              <a:off x="3602" y="1043"/>
              <a:ext cx="2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700" b="1">
                  <a:solidFill>
                    <a:srgbClr val="000000"/>
                  </a:solidFill>
                </a:rPr>
                <a:t>LIC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58407" name="Rectangle 139"/>
            <p:cNvSpPr>
              <a:spLocks noChangeArrowheads="1"/>
            </p:cNvSpPr>
            <p:nvPr/>
          </p:nvSpPr>
          <p:spPr bwMode="auto">
            <a:xfrm>
              <a:off x="873" y="812"/>
              <a:ext cx="68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700" b="1">
                  <a:solidFill>
                    <a:srgbClr val="000000"/>
                  </a:solidFill>
                </a:rPr>
                <a:t>Membrane</a:t>
              </a:r>
              <a:endParaRPr lang="fr-FR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07" name="Rectangle 140"/>
            <p:cNvSpPr>
              <a:spLocks noChangeArrowheads="1"/>
            </p:cNvSpPr>
            <p:nvPr/>
          </p:nvSpPr>
          <p:spPr bwMode="auto">
            <a:xfrm>
              <a:off x="4230" y="1070"/>
              <a:ext cx="1633" cy="3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342900" indent="-342900" algn="ctr" eaLnBrk="0" hangingPunct="0">
                <a:buFont typeface="Wingdings" pitchFamily="2" charset="2"/>
                <a:buChar char="à"/>
                <a:defRPr/>
              </a:pPr>
              <a:r>
                <a:rPr lang="fr-FR" sz="2000" b="1" i="1" dirty="0">
                  <a:solidFill>
                    <a:srgbClr val="FFFF00"/>
                  </a:solidFill>
                </a:rPr>
                <a:t>canal fermé mais</a:t>
              </a:r>
            </a:p>
            <a:p>
              <a:pPr algn="ctr" eaLnBrk="0" hangingPunct="0">
                <a:defRPr/>
              </a:pPr>
              <a:r>
                <a:rPr lang="fr-FR" sz="2000" b="1" i="1" dirty="0">
                  <a:solidFill>
                    <a:srgbClr val="FFFF00"/>
                  </a:solidFill>
                </a:rPr>
                <a:t>activable</a:t>
              </a:r>
            </a:p>
          </p:txBody>
        </p:sp>
      </p:grpSp>
      <p:sp>
        <p:nvSpPr>
          <p:cNvPr id="37005" name="Rectangle 141"/>
          <p:cNvSpPr>
            <a:spLocks noChangeArrowheads="1"/>
          </p:cNvSpPr>
          <p:nvPr/>
        </p:nvSpPr>
        <p:spPr bwMode="auto">
          <a:xfrm>
            <a:off x="179388" y="4379913"/>
            <a:ext cx="184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1700" b="1" dirty="0">
                <a:solidFill>
                  <a:srgbClr val="0000CC"/>
                </a:solidFill>
              </a:rPr>
              <a:t>-70 mV </a:t>
            </a:r>
            <a:r>
              <a:rPr lang="fr-FR" altLang="en-US" dirty="0">
                <a:solidFill>
                  <a:srgbClr val="0000CC"/>
                </a:solidFill>
                <a:latin typeface="Wingdings" pitchFamily="2" charset="2"/>
              </a:rPr>
              <a:t>à</a:t>
            </a:r>
            <a:r>
              <a:rPr lang="fr-FR" altLang="en-US" dirty="0">
                <a:solidFill>
                  <a:srgbClr val="FFFF00"/>
                </a:solidFill>
                <a:latin typeface="MS Shell Dlg"/>
              </a:rPr>
              <a:t> </a:t>
            </a:r>
            <a:r>
              <a:rPr lang="fr-FR" altLang="en-US" sz="1700" b="1" dirty="0">
                <a:solidFill>
                  <a:srgbClr val="0000CC"/>
                </a:solidFill>
              </a:rPr>
              <a:t>-50 mV </a:t>
            </a:r>
          </a:p>
        </p:txBody>
      </p:sp>
      <p:sp>
        <p:nvSpPr>
          <p:cNvPr id="58393" name="Rectangle 5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394" name="Text Box 6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  <p:sp>
        <p:nvSpPr>
          <p:cNvPr id="145" name="Rectangle 15"/>
          <p:cNvSpPr>
            <a:spLocks noChangeArrowheads="1"/>
          </p:cNvSpPr>
          <p:nvPr/>
        </p:nvSpPr>
        <p:spPr bwMode="auto">
          <a:xfrm>
            <a:off x="5580063" y="4295775"/>
            <a:ext cx="3550652" cy="430887"/>
          </a:xfrm>
          <a:prstGeom prst="rect">
            <a:avLst/>
          </a:prstGeom>
          <a:solidFill>
            <a:srgbClr val="FF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2400" b="1" dirty="0">
                <a:solidFill>
                  <a:srgbClr val="FFFF00"/>
                </a:solidFill>
              </a:rPr>
              <a:t>Activation </a:t>
            </a:r>
            <a:r>
              <a:rPr lang="fr-FR" altLang="en-US" sz="2800" b="1" dirty="0">
                <a:solidFill>
                  <a:srgbClr val="FFFF00"/>
                </a:solidFill>
              </a:rPr>
              <a:t>ultra-rapide</a:t>
            </a:r>
            <a:endParaRPr lang="fr-FR" altLang="en-US" sz="2400" b="1" dirty="0">
              <a:solidFill>
                <a:srgbClr val="FFFF00"/>
              </a:solidFill>
            </a:endParaRPr>
          </a:p>
        </p:txBody>
      </p:sp>
      <p:sp>
        <p:nvSpPr>
          <p:cNvPr id="58396" name="Rectangle 2"/>
          <p:cNvSpPr>
            <a:spLocks noChangeArrowheads="1"/>
          </p:cNvSpPr>
          <p:nvPr/>
        </p:nvSpPr>
        <p:spPr bwMode="auto">
          <a:xfrm>
            <a:off x="34925" y="2351088"/>
            <a:ext cx="915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600" b="1">
                <a:solidFill>
                  <a:srgbClr val="0000CC"/>
                </a:solidFill>
              </a:rPr>
              <a:t>-70 mV </a:t>
            </a:r>
            <a:endParaRPr lang="fr-FR" altLang="en-US" sz="1600"/>
          </a:p>
        </p:txBody>
      </p:sp>
      <p:sp>
        <p:nvSpPr>
          <p:cNvPr id="58397" name="Rectangle 1"/>
          <p:cNvSpPr>
            <a:spLocks noChangeArrowheads="1"/>
          </p:cNvSpPr>
          <p:nvPr/>
        </p:nvSpPr>
        <p:spPr bwMode="auto">
          <a:xfrm>
            <a:off x="3357563" y="4333875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CC"/>
                </a:solidFill>
                <a:latin typeface="Wingdings" pitchFamily="2" charset="2"/>
              </a:rPr>
              <a:t>à</a:t>
            </a:r>
            <a:r>
              <a:rPr lang="fr-FR" altLang="en-US">
                <a:solidFill>
                  <a:srgbClr val="FFFF00"/>
                </a:solidFill>
                <a:latin typeface="MS Shell Dlg"/>
              </a:rPr>
              <a:t> </a:t>
            </a:r>
            <a:r>
              <a:rPr lang="fr-FR" altLang="en-US" b="1">
                <a:solidFill>
                  <a:srgbClr val="0000CC"/>
                </a:solidFill>
              </a:rPr>
              <a:t>+40 mV</a:t>
            </a:r>
            <a:endParaRPr lang="fr-FR" alt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C9AE1C-1B64-41F3-A34B-F0588978C0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6551" r="18612"/>
          <a:stretch/>
        </p:blipFill>
        <p:spPr>
          <a:xfrm>
            <a:off x="3022070" y="3565525"/>
            <a:ext cx="189409" cy="358776"/>
          </a:xfrm>
          <a:prstGeom prst="rect">
            <a:avLst/>
          </a:prstGeom>
          <a:ln>
            <a:noFill/>
          </a:ln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E9764BC5-A9A4-4480-BC09-BEF22401D3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6551" r="18612"/>
          <a:stretch/>
        </p:blipFill>
        <p:spPr>
          <a:xfrm>
            <a:off x="3009405" y="5769768"/>
            <a:ext cx="189409" cy="358776"/>
          </a:xfrm>
          <a:prstGeom prst="rect">
            <a:avLst/>
          </a:prstGeom>
          <a:ln>
            <a:noFill/>
          </a:ln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376518FA-4DAD-4FB5-9AB2-691470BA2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6551" r="18612"/>
          <a:stretch/>
        </p:blipFill>
        <p:spPr>
          <a:xfrm>
            <a:off x="2984005" y="1527176"/>
            <a:ext cx="189409" cy="35877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7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hine à 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6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1" dur="75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  <p:bldP spid="36868" grpId="0" animBg="1" autoUpdateAnimBg="0"/>
      <p:bldP spid="36869" grpId="0" animBg="1" autoUpdateAnimBg="0"/>
      <p:bldP spid="36870" grpId="0" animBg="1"/>
      <p:bldP spid="36871" grpId="0" autoUpdateAnimBg="0"/>
      <p:bldP spid="36918" grpId="0" animBg="1"/>
      <p:bldP spid="36919" grpId="0" animBg="1"/>
      <p:bldP spid="36920" grpId="0" animBg="1"/>
      <p:bldP spid="36921" grpId="0" animBg="1"/>
      <p:bldP spid="36922" grpId="0" animBg="1"/>
      <p:bldP spid="36956" grpId="0" animBg="1"/>
      <p:bldP spid="36963" grpId="0" animBg="1" autoUpdateAnimBg="0"/>
      <p:bldP spid="36964" grpId="0" animBg="1" autoUpdateAnimBg="0"/>
      <p:bldP spid="37005" grpId="0" autoUpdateAnimBg="0"/>
      <p:bldP spid="37005" grpId="1"/>
      <p:bldP spid="145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17"/>
          <p:cNvSpPr>
            <a:spLocks noChangeArrowheads="1"/>
          </p:cNvSpPr>
          <p:nvPr/>
        </p:nvSpPr>
        <p:spPr bwMode="auto">
          <a:xfrm>
            <a:off x="0" y="1626171"/>
            <a:ext cx="3965575" cy="34183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" name="Rectangle 132"/>
          <p:cNvSpPr>
            <a:spLocks noChangeArrowheads="1"/>
          </p:cNvSpPr>
          <p:nvPr/>
        </p:nvSpPr>
        <p:spPr bwMode="auto">
          <a:xfrm>
            <a:off x="5267324" y="1626170"/>
            <a:ext cx="3881439" cy="341831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487613" y="606425"/>
            <a:ext cx="4038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2400" b="1" dirty="0"/>
              <a:t>Canal K</a:t>
            </a:r>
            <a:r>
              <a:rPr lang="fr-FR" altLang="en-US" sz="2400" b="1" baseline="30000" dirty="0"/>
              <a:t>+</a:t>
            </a:r>
            <a:r>
              <a:rPr lang="fr-FR" altLang="en-US" sz="2400" b="1" dirty="0"/>
              <a:t> </a:t>
            </a:r>
            <a:r>
              <a:rPr lang="fr-FR" altLang="en-US" sz="2400" b="1" dirty="0">
                <a:solidFill>
                  <a:srgbClr val="FF0000"/>
                </a:solidFill>
              </a:rPr>
              <a:t>voltage</a:t>
            </a:r>
            <a:r>
              <a:rPr lang="fr-FR" altLang="en-US" sz="2400" b="1" dirty="0"/>
              <a:t> </a:t>
            </a:r>
            <a:r>
              <a:rPr lang="fr-FR" altLang="en-US" sz="2400" b="1" dirty="0">
                <a:solidFill>
                  <a:srgbClr val="FF0000"/>
                </a:solidFill>
              </a:rPr>
              <a:t>dépendant</a:t>
            </a:r>
            <a:endParaRPr lang="fr-FR" altLang="en-US" sz="2400" dirty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965575" y="1977802"/>
            <a:ext cx="1301750" cy="152400"/>
          </a:xfrm>
          <a:prstGeom prst="rect">
            <a:avLst/>
          </a:prstGeom>
          <a:solidFill>
            <a:schemeClr val="hlink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3321050" y="2333402"/>
            <a:ext cx="565150" cy="565150"/>
            <a:chOff x="1914" y="1596"/>
            <a:chExt cx="356" cy="356"/>
          </a:xfrm>
        </p:grpSpPr>
        <p:sp>
          <p:nvSpPr>
            <p:cNvPr id="59424" name="Oval 5"/>
            <p:cNvSpPr>
              <a:spLocks noChangeArrowheads="1"/>
            </p:cNvSpPr>
            <p:nvPr/>
          </p:nvSpPr>
          <p:spPr bwMode="auto">
            <a:xfrm>
              <a:off x="1914" y="1596"/>
              <a:ext cx="356" cy="356"/>
            </a:xfrm>
            <a:prstGeom prst="ellipse">
              <a:avLst/>
            </a:prstGeom>
            <a:solidFill>
              <a:srgbClr val="FF99FF"/>
            </a:solidFill>
            <a:ln>
              <a:headEnd/>
              <a:tailEnd type="none" w="med" len="lg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25" name="Rectangle 6"/>
            <p:cNvSpPr>
              <a:spLocks noChangeArrowheads="1"/>
            </p:cNvSpPr>
            <p:nvPr/>
          </p:nvSpPr>
          <p:spPr bwMode="auto">
            <a:xfrm>
              <a:off x="1967" y="1659"/>
              <a:ext cx="251" cy="2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2400" b="1" dirty="0">
                  <a:solidFill>
                    <a:srgbClr val="0000FF"/>
                  </a:solidFill>
                </a:rPr>
                <a:t>K+</a:t>
              </a:r>
              <a:endParaRPr lang="fr-FR" alt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7895" name="Freeform 7"/>
          <p:cNvSpPr>
            <a:spLocks/>
          </p:cNvSpPr>
          <p:nvPr/>
        </p:nvSpPr>
        <p:spPr bwMode="auto">
          <a:xfrm flipH="1" flipV="1">
            <a:off x="3886200" y="2181002"/>
            <a:ext cx="1149350" cy="323850"/>
          </a:xfrm>
          <a:custGeom>
            <a:avLst/>
            <a:gdLst>
              <a:gd name="T0" fmla="*/ 2147483647 w 543"/>
              <a:gd name="T1" fmla="*/ 0 h 272"/>
              <a:gd name="T2" fmla="*/ 2147483647 w 543"/>
              <a:gd name="T3" fmla="*/ 2147483647 h 272"/>
              <a:gd name="T4" fmla="*/ 0 w 543"/>
              <a:gd name="T5" fmla="*/ 0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43" h="272">
                <a:moveTo>
                  <a:pt x="543" y="0"/>
                </a:moveTo>
                <a:lnTo>
                  <a:pt x="200" y="272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hlink"/>
            </a:solidFill>
            <a:prstDash val="solid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6548438" y="1315815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fr-F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LEC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6592888" y="1988915"/>
            <a:ext cx="368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fr-FR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LIC</a:t>
            </a:r>
          </a:p>
        </p:txBody>
      </p:sp>
      <p:sp>
        <p:nvSpPr>
          <p:cNvPr id="59423" name="Rectangle 14"/>
          <p:cNvSpPr>
            <a:spLocks noChangeArrowheads="1"/>
          </p:cNvSpPr>
          <p:nvPr/>
        </p:nvSpPr>
        <p:spPr bwMode="auto">
          <a:xfrm>
            <a:off x="7909584" y="1249015"/>
            <a:ext cx="1126912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 Repos</a:t>
            </a:r>
            <a:endParaRPr lang="fr-FR" altLang="en-US" sz="2000" b="1" dirty="0">
              <a:solidFill>
                <a:srgbClr val="FFFF00"/>
              </a:solidFill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5391944" y="5176764"/>
            <a:ext cx="3377528" cy="430887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2400" b="1" dirty="0">
                <a:solidFill>
                  <a:srgbClr val="FFFF00"/>
                </a:solidFill>
              </a:rPr>
              <a:t>Activation   </a:t>
            </a:r>
            <a:r>
              <a:rPr lang="fr-FR" altLang="en-US" sz="2800" b="1" dirty="0">
                <a:solidFill>
                  <a:srgbClr val="FFFF00"/>
                </a:solidFill>
              </a:rPr>
              <a:t>l e  n  t   e</a:t>
            </a:r>
            <a:endParaRPr lang="fr-FR" altLang="en-US" sz="2400" b="1" dirty="0">
              <a:solidFill>
                <a:srgbClr val="FFFF00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 rot="5400000">
            <a:off x="4387850" y="4942780"/>
            <a:ext cx="1301750" cy="152400"/>
          </a:xfrm>
          <a:prstGeom prst="rect">
            <a:avLst/>
          </a:prstGeom>
          <a:solidFill>
            <a:schemeClr val="hlink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37905" name="Group 17"/>
          <p:cNvGrpSpPr>
            <a:grpSpLocks/>
          </p:cNvGrpSpPr>
          <p:nvPr/>
        </p:nvGrpSpPr>
        <p:grpSpPr bwMode="auto">
          <a:xfrm>
            <a:off x="3635375" y="4934847"/>
            <a:ext cx="581025" cy="565151"/>
            <a:chOff x="1904" y="1596"/>
            <a:chExt cx="366" cy="356"/>
          </a:xfrm>
          <a:solidFill>
            <a:srgbClr val="FF99FF"/>
          </a:solidFill>
        </p:grpSpPr>
        <p:sp>
          <p:nvSpPr>
            <p:cNvPr id="59416" name="Oval 18"/>
            <p:cNvSpPr>
              <a:spLocks noChangeArrowheads="1"/>
            </p:cNvSpPr>
            <p:nvPr/>
          </p:nvSpPr>
          <p:spPr bwMode="auto">
            <a:xfrm>
              <a:off x="1914" y="1596"/>
              <a:ext cx="356" cy="356"/>
            </a:xfrm>
            <a:prstGeom prst="ellipse">
              <a:avLst/>
            </a:prstGeom>
            <a:solidFill>
              <a:srgbClr val="FF99FF"/>
            </a:solidFill>
            <a:ln>
              <a:headEnd/>
              <a:tailEnd type="none" w="med" len="lg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17" name="Rectangle 19"/>
            <p:cNvSpPr>
              <a:spLocks noChangeArrowheads="1"/>
            </p:cNvSpPr>
            <p:nvPr/>
          </p:nvSpPr>
          <p:spPr bwMode="auto">
            <a:xfrm>
              <a:off x="1904" y="1659"/>
              <a:ext cx="251" cy="230"/>
            </a:xfrm>
            <a:prstGeom prst="rect">
              <a:avLst/>
            </a:prstGeom>
            <a:noFill/>
            <a:ln>
              <a:headEnd/>
              <a:tailEnd type="none" w="med" len="lg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r>
                <a:rPr lang="fr-FR" altLang="en-US" sz="2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K+</a:t>
              </a:r>
            </a:p>
          </p:txBody>
        </p:sp>
      </p:grpSp>
      <p:sp>
        <p:nvSpPr>
          <p:cNvPr id="37908" name="Freeform 20"/>
          <p:cNvSpPr>
            <a:spLocks/>
          </p:cNvSpPr>
          <p:nvPr/>
        </p:nvSpPr>
        <p:spPr bwMode="auto">
          <a:xfrm flipH="1" flipV="1">
            <a:off x="4240213" y="4087118"/>
            <a:ext cx="296862" cy="1057275"/>
          </a:xfrm>
          <a:custGeom>
            <a:avLst/>
            <a:gdLst>
              <a:gd name="T0" fmla="*/ 2147483647 w 140"/>
              <a:gd name="T1" fmla="*/ 0 h 888"/>
              <a:gd name="T2" fmla="*/ 0 w 140"/>
              <a:gd name="T3" fmla="*/ 2147483647 h 888"/>
              <a:gd name="T4" fmla="*/ 0 w 140"/>
              <a:gd name="T5" fmla="*/ 2147483647 h 8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0" h="888">
                <a:moveTo>
                  <a:pt x="140" y="0"/>
                </a:moveTo>
                <a:lnTo>
                  <a:pt x="0" y="216"/>
                </a:lnTo>
                <a:lnTo>
                  <a:pt x="0" y="888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7909" name="Group 21"/>
          <p:cNvGrpSpPr>
            <a:grpSpLocks/>
          </p:cNvGrpSpPr>
          <p:nvPr/>
        </p:nvGrpSpPr>
        <p:grpSpPr bwMode="auto">
          <a:xfrm>
            <a:off x="-60326" y="3652141"/>
            <a:ext cx="9385303" cy="1066799"/>
            <a:chOff x="-38" y="2398"/>
            <a:chExt cx="5912" cy="672"/>
          </a:xfrm>
        </p:grpSpPr>
        <p:sp>
          <p:nvSpPr>
            <p:cNvPr id="37910" name="Rectangle 22"/>
            <p:cNvSpPr>
              <a:spLocks noChangeArrowheads="1"/>
            </p:cNvSpPr>
            <p:nvPr/>
          </p:nvSpPr>
          <p:spPr bwMode="auto">
            <a:xfrm>
              <a:off x="4125" y="2398"/>
              <a:ext cx="524" cy="199"/>
            </a:xfrm>
            <a:prstGeom prst="rect">
              <a:avLst/>
            </a:prstGeom>
            <a:noFill/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LEC</a:t>
              </a:r>
            </a:p>
          </p:txBody>
        </p:sp>
        <p:sp>
          <p:nvSpPr>
            <p:cNvPr id="37911" name="Rectangle 23"/>
            <p:cNvSpPr>
              <a:spLocks noChangeArrowheads="1"/>
            </p:cNvSpPr>
            <p:nvPr/>
          </p:nvSpPr>
          <p:spPr bwMode="auto">
            <a:xfrm>
              <a:off x="4153" y="2872"/>
              <a:ext cx="365" cy="198"/>
            </a:xfrm>
            <a:prstGeom prst="rect">
              <a:avLst/>
            </a:prstGeom>
            <a:noFill/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LIC</a:t>
              </a:r>
            </a:p>
          </p:txBody>
        </p:sp>
        <p:sp>
          <p:nvSpPr>
            <p:cNvPr id="37912" name="Freeform 24"/>
            <p:cNvSpPr>
              <a:spLocks/>
            </p:cNvSpPr>
            <p:nvPr/>
          </p:nvSpPr>
          <p:spPr bwMode="auto">
            <a:xfrm>
              <a:off x="-38" y="2621"/>
              <a:ext cx="2660" cy="233"/>
            </a:xfrm>
            <a:custGeom>
              <a:avLst/>
              <a:gdLst>
                <a:gd name="T0" fmla="*/ 0 w 1008"/>
                <a:gd name="T1" fmla="*/ 240 h 240"/>
                <a:gd name="T2" fmla="*/ 1008 w 1008"/>
                <a:gd name="T3" fmla="*/ 240 h 240"/>
                <a:gd name="T4" fmla="*/ 1008 w 1008"/>
                <a:gd name="T5" fmla="*/ 0 h 240"/>
                <a:gd name="T6" fmla="*/ 0 w 1008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8" h="240">
                  <a:moveTo>
                    <a:pt x="0" y="240"/>
                  </a:moveTo>
                  <a:lnTo>
                    <a:pt x="1008" y="240"/>
                  </a:lnTo>
                  <a:lnTo>
                    <a:pt x="1008" y="0"/>
                  </a:lnTo>
                  <a:lnTo>
                    <a:pt x="0" y="0"/>
                  </a:lnTo>
                </a:path>
              </a:pathLst>
            </a:custGeom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913" name="Freeform 25"/>
            <p:cNvSpPr>
              <a:spLocks/>
            </p:cNvSpPr>
            <p:nvPr/>
          </p:nvSpPr>
          <p:spPr bwMode="auto">
            <a:xfrm flipH="1">
              <a:off x="3120" y="2621"/>
              <a:ext cx="2754" cy="241"/>
            </a:xfrm>
            <a:custGeom>
              <a:avLst/>
              <a:gdLst>
                <a:gd name="T0" fmla="*/ 0 w 1008"/>
                <a:gd name="T1" fmla="*/ 240 h 240"/>
                <a:gd name="T2" fmla="*/ 1008 w 1008"/>
                <a:gd name="T3" fmla="*/ 240 h 240"/>
                <a:gd name="T4" fmla="*/ 1008 w 1008"/>
                <a:gd name="T5" fmla="*/ 0 h 240"/>
                <a:gd name="T6" fmla="*/ 0 w 1008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8" h="240">
                  <a:moveTo>
                    <a:pt x="0" y="240"/>
                  </a:moveTo>
                  <a:lnTo>
                    <a:pt x="1008" y="240"/>
                  </a:lnTo>
                  <a:lnTo>
                    <a:pt x="1008" y="0"/>
                  </a:lnTo>
                  <a:lnTo>
                    <a:pt x="0" y="0"/>
                  </a:lnTo>
                </a:path>
              </a:pathLst>
            </a:custGeom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914" name="Rectangle 26"/>
            <p:cNvSpPr>
              <a:spLocks noChangeArrowheads="1"/>
            </p:cNvSpPr>
            <p:nvPr/>
          </p:nvSpPr>
          <p:spPr bwMode="auto">
            <a:xfrm>
              <a:off x="1020" y="2597"/>
              <a:ext cx="956" cy="212"/>
            </a:xfrm>
            <a:prstGeom prst="rect">
              <a:avLst/>
            </a:prstGeom>
            <a:noFill/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FR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Membrane</a:t>
              </a:r>
              <a:endParaRPr 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915" name="Rectangle 27"/>
          <p:cNvSpPr>
            <a:spLocks noChangeArrowheads="1"/>
          </p:cNvSpPr>
          <p:nvPr/>
        </p:nvSpPr>
        <p:spPr bwMode="auto">
          <a:xfrm rot="7699356">
            <a:off x="3962400" y="4772918"/>
            <a:ext cx="1301750" cy="152400"/>
          </a:xfrm>
          <a:prstGeom prst="rect">
            <a:avLst/>
          </a:prstGeom>
          <a:solidFill>
            <a:schemeClr val="hlink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 rot="-10772108">
            <a:off x="3813175" y="4368105"/>
            <a:ext cx="1301750" cy="152400"/>
          </a:xfrm>
          <a:prstGeom prst="rect">
            <a:avLst/>
          </a:prstGeom>
          <a:solidFill>
            <a:schemeClr val="hlink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406" name="Rectangle 5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07" name="Text Box 6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665380" y="3156843"/>
            <a:ext cx="3371116" cy="35394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 seuil de dépolarisation</a:t>
            </a:r>
            <a:endParaRPr lang="fr-FR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409" name="Rectangle 1"/>
          <p:cNvSpPr>
            <a:spLocks noChangeArrowheads="1"/>
          </p:cNvSpPr>
          <p:nvPr/>
        </p:nvSpPr>
        <p:spPr bwMode="auto">
          <a:xfrm>
            <a:off x="323850" y="3140968"/>
            <a:ext cx="1292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CC"/>
                </a:solidFill>
                <a:latin typeface="Wingdings" pitchFamily="2" charset="2"/>
              </a:rPr>
              <a:t>à</a:t>
            </a:r>
            <a:r>
              <a:rPr lang="fr-FR" altLang="en-US">
                <a:solidFill>
                  <a:srgbClr val="FFFF00"/>
                </a:solidFill>
                <a:latin typeface="MS Shell Dlg"/>
              </a:rPr>
              <a:t> </a:t>
            </a:r>
            <a:r>
              <a:rPr lang="fr-FR" altLang="en-US" b="1">
                <a:solidFill>
                  <a:srgbClr val="0000CC"/>
                </a:solidFill>
              </a:rPr>
              <a:t>- 50 mV</a:t>
            </a:r>
            <a:endParaRPr lang="fr-FR" altLang="en-US"/>
          </a:p>
        </p:txBody>
      </p:sp>
      <p:sp>
        <p:nvSpPr>
          <p:cNvPr id="59410" name="Rectangle 32"/>
          <p:cNvSpPr>
            <a:spLocks noChangeArrowheads="1"/>
          </p:cNvSpPr>
          <p:nvPr/>
        </p:nvSpPr>
        <p:spPr bwMode="auto">
          <a:xfrm>
            <a:off x="311150" y="1552352"/>
            <a:ext cx="1292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CC"/>
                </a:solidFill>
                <a:latin typeface="Wingdings" pitchFamily="2" charset="2"/>
              </a:rPr>
              <a:t>à</a:t>
            </a:r>
            <a:r>
              <a:rPr lang="fr-FR" altLang="en-US">
                <a:solidFill>
                  <a:srgbClr val="FFFF00"/>
                </a:solidFill>
                <a:latin typeface="MS Shell Dlg"/>
              </a:rPr>
              <a:t> </a:t>
            </a:r>
            <a:r>
              <a:rPr lang="fr-FR" altLang="en-US" b="1">
                <a:solidFill>
                  <a:srgbClr val="0000CC"/>
                </a:solidFill>
              </a:rPr>
              <a:t>- 70 mV</a:t>
            </a:r>
            <a:endParaRPr lang="fr-FR" altLang="en-US"/>
          </a:p>
        </p:txBody>
      </p:sp>
      <p:sp>
        <p:nvSpPr>
          <p:cNvPr id="2" name="Rectangle 1"/>
          <p:cNvSpPr/>
          <p:nvPr/>
        </p:nvSpPr>
        <p:spPr>
          <a:xfrm>
            <a:off x="1578724" y="159867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Membrane</a:t>
            </a:r>
            <a:endParaRPr lang="fr-FR" dirty="0"/>
          </a:p>
        </p:txBody>
      </p: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0" y="3068960"/>
            <a:ext cx="9148763" cy="1588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6402763" y="6401103"/>
            <a:ext cx="2633733" cy="35394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en-US" sz="2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Début repolarisation</a:t>
            </a:r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28301" y="6294740"/>
            <a:ext cx="9148763" cy="1588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3405188" y="644404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Réouverture simple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75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  <p:bldP spid="37903" grpId="0" animBg="1" autoUpdateAnimBg="0"/>
      <p:bldP spid="37904" grpId="0" animBg="1"/>
      <p:bldP spid="37908" grpId="0" animBg="1"/>
      <p:bldP spid="37915" grpId="0" animBg="1"/>
      <p:bldP spid="37916" grpId="0" animBg="1"/>
      <p:bldP spid="31" grpId="0" animBg="1" autoUpdateAnimBg="0"/>
      <p:bldP spid="40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037942" y="4157289"/>
            <a:ext cx="7706651" cy="2656087"/>
            <a:chOff x="2705100" y="4157289"/>
            <a:chExt cx="4162425" cy="2656087"/>
          </a:xfrm>
        </p:grpSpPr>
        <p:sp>
          <p:nvSpPr>
            <p:cNvPr id="121858" name="Rectangle 2" descr="blanc)"/>
            <p:cNvSpPr>
              <a:spLocks noChangeArrowheads="1"/>
            </p:cNvSpPr>
            <p:nvPr/>
          </p:nvSpPr>
          <p:spPr bwMode="auto">
            <a:xfrm>
              <a:off x="4629150" y="4157289"/>
              <a:ext cx="1022970" cy="2276475"/>
            </a:xfrm>
            <a:prstGeom prst="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1859" name="Rectangle 3" descr="blanc)"/>
            <p:cNvSpPr>
              <a:spLocks noChangeArrowheads="1"/>
            </p:cNvSpPr>
            <p:nvPr/>
          </p:nvSpPr>
          <p:spPr bwMode="auto">
            <a:xfrm>
              <a:off x="4105275" y="4157289"/>
              <a:ext cx="523875" cy="2276475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FF0300"/>
                </a:gs>
              </a:gsLst>
              <a:lin ang="0" scaled="1"/>
              <a:tileRect/>
            </a:gradFill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1860" name="Freeform 4"/>
            <p:cNvSpPr>
              <a:spLocks/>
            </p:cNvSpPr>
            <p:nvPr/>
          </p:nvSpPr>
          <p:spPr bwMode="auto">
            <a:xfrm>
              <a:off x="3297068" y="4204234"/>
              <a:ext cx="3570457" cy="1934931"/>
            </a:xfrm>
            <a:custGeom>
              <a:avLst/>
              <a:gdLst>
                <a:gd name="T0" fmla="*/ 0 w 2262"/>
                <a:gd name="T1" fmla="*/ 2147483647 h 1218"/>
                <a:gd name="T2" fmla="*/ 2147483647 w 2262"/>
                <a:gd name="T3" fmla="*/ 2147483647 h 1218"/>
                <a:gd name="T4" fmla="*/ 2147483647 w 2262"/>
                <a:gd name="T5" fmla="*/ 2147483647 h 1218"/>
                <a:gd name="T6" fmla="*/ 2147483647 w 2262"/>
                <a:gd name="T7" fmla="*/ 0 h 1218"/>
                <a:gd name="T8" fmla="*/ 2147483647 w 2262"/>
                <a:gd name="T9" fmla="*/ 2147483647 h 1218"/>
                <a:gd name="T10" fmla="*/ 2147483647 w 2262"/>
                <a:gd name="T11" fmla="*/ 2147483647 h 1218"/>
                <a:gd name="T12" fmla="*/ 2147483647 w 2262"/>
                <a:gd name="T13" fmla="*/ 2147483647 h 1218"/>
                <a:gd name="T14" fmla="*/ 2147483647 w 2262"/>
                <a:gd name="T15" fmla="*/ 2147483647 h 1218"/>
                <a:gd name="T16" fmla="*/ 2147483647 w 2262"/>
                <a:gd name="T17" fmla="*/ 2147483647 h 1218"/>
                <a:gd name="T18" fmla="*/ 2147483647 w 2262"/>
                <a:gd name="T19" fmla="*/ 2147483647 h 1218"/>
                <a:gd name="T20" fmla="*/ 2147483647 w 2262"/>
                <a:gd name="T21" fmla="*/ 2147483647 h 1218"/>
                <a:gd name="T22" fmla="*/ 2147483647 w 2262"/>
                <a:gd name="T23" fmla="*/ 2147483647 h 12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8818 h 10000"/>
                <a:gd name="connsiteX1" fmla="*/ 1936 w 10000"/>
                <a:gd name="connsiteY1" fmla="*/ 8818 h 10000"/>
                <a:gd name="connsiteX2" fmla="*/ 2414 w 10000"/>
                <a:gd name="connsiteY2" fmla="*/ 7931 h 10000"/>
                <a:gd name="connsiteX3" fmla="*/ 3316 w 10000"/>
                <a:gd name="connsiteY3" fmla="*/ 0 h 10000"/>
                <a:gd name="connsiteX4" fmla="*/ 3873 w 10000"/>
                <a:gd name="connsiteY4" fmla="*/ 9507 h 10000"/>
                <a:gd name="connsiteX5" fmla="*/ 4164 w 10000"/>
                <a:gd name="connsiteY5" fmla="*/ 9852 h 10000"/>
                <a:gd name="connsiteX6" fmla="*/ 4642 w 10000"/>
                <a:gd name="connsiteY6" fmla="*/ 10000 h 10000"/>
                <a:gd name="connsiteX7" fmla="*/ 5199 w 10000"/>
                <a:gd name="connsiteY7" fmla="*/ 9803 h 10000"/>
                <a:gd name="connsiteX8" fmla="*/ 5889 w 10000"/>
                <a:gd name="connsiteY8" fmla="*/ 9557 h 10000"/>
                <a:gd name="connsiteX9" fmla="*/ 6870 w 10000"/>
                <a:gd name="connsiteY9" fmla="*/ 9163 h 10000"/>
                <a:gd name="connsiteX10" fmla="*/ 8090 w 10000"/>
                <a:gd name="connsiteY10" fmla="*/ 8621 h 10000"/>
                <a:gd name="connsiteX11" fmla="*/ 10000 w 10000"/>
                <a:gd name="connsiteY11" fmla="*/ 8621 h 10000"/>
                <a:gd name="connsiteX0" fmla="*/ 0 w 10000"/>
                <a:gd name="connsiteY0" fmla="*/ 8825 h 10007"/>
                <a:gd name="connsiteX1" fmla="*/ 1936 w 10000"/>
                <a:gd name="connsiteY1" fmla="*/ 8825 h 10007"/>
                <a:gd name="connsiteX2" fmla="*/ 2414 w 10000"/>
                <a:gd name="connsiteY2" fmla="*/ 7938 h 10007"/>
                <a:gd name="connsiteX3" fmla="*/ 3316 w 10000"/>
                <a:gd name="connsiteY3" fmla="*/ 7 h 10007"/>
                <a:gd name="connsiteX4" fmla="*/ 3873 w 10000"/>
                <a:gd name="connsiteY4" fmla="*/ 9514 h 10007"/>
                <a:gd name="connsiteX5" fmla="*/ 4164 w 10000"/>
                <a:gd name="connsiteY5" fmla="*/ 9859 h 10007"/>
                <a:gd name="connsiteX6" fmla="*/ 4642 w 10000"/>
                <a:gd name="connsiteY6" fmla="*/ 10007 h 10007"/>
                <a:gd name="connsiteX7" fmla="*/ 5199 w 10000"/>
                <a:gd name="connsiteY7" fmla="*/ 9810 h 10007"/>
                <a:gd name="connsiteX8" fmla="*/ 5889 w 10000"/>
                <a:gd name="connsiteY8" fmla="*/ 9564 h 10007"/>
                <a:gd name="connsiteX9" fmla="*/ 6870 w 10000"/>
                <a:gd name="connsiteY9" fmla="*/ 9170 h 10007"/>
                <a:gd name="connsiteX10" fmla="*/ 8090 w 10000"/>
                <a:gd name="connsiteY10" fmla="*/ 8628 h 10007"/>
                <a:gd name="connsiteX11" fmla="*/ 10000 w 10000"/>
                <a:gd name="connsiteY11" fmla="*/ 8628 h 10007"/>
                <a:gd name="connsiteX0" fmla="*/ 0 w 10000"/>
                <a:gd name="connsiteY0" fmla="*/ 8825 h 10007"/>
                <a:gd name="connsiteX1" fmla="*/ 1936 w 10000"/>
                <a:gd name="connsiteY1" fmla="*/ 8825 h 10007"/>
                <a:gd name="connsiteX2" fmla="*/ 2414 w 10000"/>
                <a:gd name="connsiteY2" fmla="*/ 7938 h 10007"/>
                <a:gd name="connsiteX3" fmla="*/ 3316 w 10000"/>
                <a:gd name="connsiteY3" fmla="*/ 7 h 10007"/>
                <a:gd name="connsiteX4" fmla="*/ 3873 w 10000"/>
                <a:gd name="connsiteY4" fmla="*/ 9514 h 10007"/>
                <a:gd name="connsiteX5" fmla="*/ 4164 w 10000"/>
                <a:gd name="connsiteY5" fmla="*/ 9859 h 10007"/>
                <a:gd name="connsiteX6" fmla="*/ 4642 w 10000"/>
                <a:gd name="connsiteY6" fmla="*/ 10007 h 10007"/>
                <a:gd name="connsiteX7" fmla="*/ 5199 w 10000"/>
                <a:gd name="connsiteY7" fmla="*/ 9810 h 10007"/>
                <a:gd name="connsiteX8" fmla="*/ 5889 w 10000"/>
                <a:gd name="connsiteY8" fmla="*/ 9564 h 10007"/>
                <a:gd name="connsiteX9" fmla="*/ 6870 w 10000"/>
                <a:gd name="connsiteY9" fmla="*/ 9170 h 10007"/>
                <a:gd name="connsiteX10" fmla="*/ 8090 w 10000"/>
                <a:gd name="connsiteY10" fmla="*/ 8628 h 10007"/>
                <a:gd name="connsiteX11" fmla="*/ 10000 w 10000"/>
                <a:gd name="connsiteY11" fmla="*/ 8628 h 10007"/>
                <a:gd name="connsiteX0" fmla="*/ 0 w 10000"/>
                <a:gd name="connsiteY0" fmla="*/ 8820 h 10002"/>
                <a:gd name="connsiteX1" fmla="*/ 1936 w 10000"/>
                <a:gd name="connsiteY1" fmla="*/ 8820 h 10002"/>
                <a:gd name="connsiteX2" fmla="*/ 3316 w 10000"/>
                <a:gd name="connsiteY2" fmla="*/ 2 h 10002"/>
                <a:gd name="connsiteX3" fmla="*/ 3873 w 10000"/>
                <a:gd name="connsiteY3" fmla="*/ 9509 h 10002"/>
                <a:gd name="connsiteX4" fmla="*/ 4164 w 10000"/>
                <a:gd name="connsiteY4" fmla="*/ 9854 h 10002"/>
                <a:gd name="connsiteX5" fmla="*/ 4642 w 10000"/>
                <a:gd name="connsiteY5" fmla="*/ 10002 h 10002"/>
                <a:gd name="connsiteX6" fmla="*/ 5199 w 10000"/>
                <a:gd name="connsiteY6" fmla="*/ 9805 h 10002"/>
                <a:gd name="connsiteX7" fmla="*/ 5889 w 10000"/>
                <a:gd name="connsiteY7" fmla="*/ 9559 h 10002"/>
                <a:gd name="connsiteX8" fmla="*/ 6870 w 10000"/>
                <a:gd name="connsiteY8" fmla="*/ 9165 h 10002"/>
                <a:gd name="connsiteX9" fmla="*/ 8090 w 10000"/>
                <a:gd name="connsiteY9" fmla="*/ 8623 h 10002"/>
                <a:gd name="connsiteX10" fmla="*/ 10000 w 10000"/>
                <a:gd name="connsiteY10" fmla="*/ 8623 h 10002"/>
                <a:gd name="connsiteX0" fmla="*/ 0 w 10000"/>
                <a:gd name="connsiteY0" fmla="*/ 8820 h 10002"/>
                <a:gd name="connsiteX1" fmla="*/ 2222 w 10000"/>
                <a:gd name="connsiteY1" fmla="*/ 8714 h 10002"/>
                <a:gd name="connsiteX2" fmla="*/ 3316 w 10000"/>
                <a:gd name="connsiteY2" fmla="*/ 2 h 10002"/>
                <a:gd name="connsiteX3" fmla="*/ 3873 w 10000"/>
                <a:gd name="connsiteY3" fmla="*/ 9509 h 10002"/>
                <a:gd name="connsiteX4" fmla="*/ 4164 w 10000"/>
                <a:gd name="connsiteY4" fmla="*/ 9854 h 10002"/>
                <a:gd name="connsiteX5" fmla="*/ 4642 w 10000"/>
                <a:gd name="connsiteY5" fmla="*/ 10002 h 10002"/>
                <a:gd name="connsiteX6" fmla="*/ 5199 w 10000"/>
                <a:gd name="connsiteY6" fmla="*/ 9805 h 10002"/>
                <a:gd name="connsiteX7" fmla="*/ 5889 w 10000"/>
                <a:gd name="connsiteY7" fmla="*/ 9559 h 10002"/>
                <a:gd name="connsiteX8" fmla="*/ 6870 w 10000"/>
                <a:gd name="connsiteY8" fmla="*/ 9165 h 10002"/>
                <a:gd name="connsiteX9" fmla="*/ 8090 w 10000"/>
                <a:gd name="connsiteY9" fmla="*/ 8623 h 10002"/>
                <a:gd name="connsiteX10" fmla="*/ 10000 w 10000"/>
                <a:gd name="connsiteY10" fmla="*/ 8623 h 10002"/>
                <a:gd name="connsiteX0" fmla="*/ 0 w 9943"/>
                <a:gd name="connsiteY0" fmla="*/ 8926 h 10002"/>
                <a:gd name="connsiteX1" fmla="*/ 2165 w 9943"/>
                <a:gd name="connsiteY1" fmla="*/ 8714 h 10002"/>
                <a:gd name="connsiteX2" fmla="*/ 3259 w 9943"/>
                <a:gd name="connsiteY2" fmla="*/ 2 h 10002"/>
                <a:gd name="connsiteX3" fmla="*/ 3816 w 9943"/>
                <a:gd name="connsiteY3" fmla="*/ 9509 h 10002"/>
                <a:gd name="connsiteX4" fmla="*/ 4107 w 9943"/>
                <a:gd name="connsiteY4" fmla="*/ 9854 h 10002"/>
                <a:gd name="connsiteX5" fmla="*/ 4585 w 9943"/>
                <a:gd name="connsiteY5" fmla="*/ 10002 h 10002"/>
                <a:gd name="connsiteX6" fmla="*/ 5142 w 9943"/>
                <a:gd name="connsiteY6" fmla="*/ 9805 h 10002"/>
                <a:gd name="connsiteX7" fmla="*/ 5832 w 9943"/>
                <a:gd name="connsiteY7" fmla="*/ 9559 h 10002"/>
                <a:gd name="connsiteX8" fmla="*/ 6813 w 9943"/>
                <a:gd name="connsiteY8" fmla="*/ 9165 h 10002"/>
                <a:gd name="connsiteX9" fmla="*/ 8033 w 9943"/>
                <a:gd name="connsiteY9" fmla="*/ 8623 h 10002"/>
                <a:gd name="connsiteX10" fmla="*/ 9943 w 9943"/>
                <a:gd name="connsiteY10" fmla="*/ 8623 h 10002"/>
                <a:gd name="connsiteX0" fmla="*/ 0 w 10000"/>
                <a:gd name="connsiteY0" fmla="*/ 8924 h 10000"/>
                <a:gd name="connsiteX1" fmla="*/ 2263 w 10000"/>
                <a:gd name="connsiteY1" fmla="*/ 7862 h 10000"/>
                <a:gd name="connsiteX2" fmla="*/ 3278 w 10000"/>
                <a:gd name="connsiteY2" fmla="*/ 2 h 10000"/>
                <a:gd name="connsiteX3" fmla="*/ 3838 w 10000"/>
                <a:gd name="connsiteY3" fmla="*/ 9507 h 10000"/>
                <a:gd name="connsiteX4" fmla="*/ 4131 w 10000"/>
                <a:gd name="connsiteY4" fmla="*/ 9852 h 10000"/>
                <a:gd name="connsiteX5" fmla="*/ 4611 w 10000"/>
                <a:gd name="connsiteY5" fmla="*/ 10000 h 10000"/>
                <a:gd name="connsiteX6" fmla="*/ 5171 w 10000"/>
                <a:gd name="connsiteY6" fmla="*/ 9803 h 10000"/>
                <a:gd name="connsiteX7" fmla="*/ 5865 w 10000"/>
                <a:gd name="connsiteY7" fmla="*/ 9557 h 10000"/>
                <a:gd name="connsiteX8" fmla="*/ 6852 w 10000"/>
                <a:gd name="connsiteY8" fmla="*/ 9163 h 10000"/>
                <a:gd name="connsiteX9" fmla="*/ 8079 w 10000"/>
                <a:gd name="connsiteY9" fmla="*/ 8621 h 10000"/>
                <a:gd name="connsiteX10" fmla="*/ 10000 w 10000"/>
                <a:gd name="connsiteY10" fmla="*/ 8621 h 10000"/>
                <a:gd name="connsiteX0" fmla="*/ 0 w 10000"/>
                <a:gd name="connsiteY0" fmla="*/ 8924 h 10000"/>
                <a:gd name="connsiteX1" fmla="*/ 2263 w 10000"/>
                <a:gd name="connsiteY1" fmla="*/ 7862 h 10000"/>
                <a:gd name="connsiteX2" fmla="*/ 3278 w 10000"/>
                <a:gd name="connsiteY2" fmla="*/ 2 h 10000"/>
                <a:gd name="connsiteX3" fmla="*/ 3838 w 10000"/>
                <a:gd name="connsiteY3" fmla="*/ 9507 h 10000"/>
                <a:gd name="connsiteX4" fmla="*/ 4131 w 10000"/>
                <a:gd name="connsiteY4" fmla="*/ 9852 h 10000"/>
                <a:gd name="connsiteX5" fmla="*/ 4611 w 10000"/>
                <a:gd name="connsiteY5" fmla="*/ 10000 h 10000"/>
                <a:gd name="connsiteX6" fmla="*/ 5171 w 10000"/>
                <a:gd name="connsiteY6" fmla="*/ 9803 h 10000"/>
                <a:gd name="connsiteX7" fmla="*/ 5865 w 10000"/>
                <a:gd name="connsiteY7" fmla="*/ 9557 h 10000"/>
                <a:gd name="connsiteX8" fmla="*/ 6852 w 10000"/>
                <a:gd name="connsiteY8" fmla="*/ 9163 h 10000"/>
                <a:gd name="connsiteX9" fmla="*/ 8079 w 10000"/>
                <a:gd name="connsiteY9" fmla="*/ 8621 h 10000"/>
                <a:gd name="connsiteX10" fmla="*/ 10000 w 10000"/>
                <a:gd name="connsiteY10" fmla="*/ 8621 h 10000"/>
                <a:gd name="connsiteX0" fmla="*/ 0 w 10000"/>
                <a:gd name="connsiteY0" fmla="*/ 8924 h 10000"/>
                <a:gd name="connsiteX1" fmla="*/ 2263 w 10000"/>
                <a:gd name="connsiteY1" fmla="*/ 7862 h 10000"/>
                <a:gd name="connsiteX2" fmla="*/ 3278 w 10000"/>
                <a:gd name="connsiteY2" fmla="*/ 2 h 10000"/>
                <a:gd name="connsiteX3" fmla="*/ 3838 w 10000"/>
                <a:gd name="connsiteY3" fmla="*/ 9507 h 10000"/>
                <a:gd name="connsiteX4" fmla="*/ 4131 w 10000"/>
                <a:gd name="connsiteY4" fmla="*/ 9852 h 10000"/>
                <a:gd name="connsiteX5" fmla="*/ 4611 w 10000"/>
                <a:gd name="connsiteY5" fmla="*/ 10000 h 10000"/>
                <a:gd name="connsiteX6" fmla="*/ 5171 w 10000"/>
                <a:gd name="connsiteY6" fmla="*/ 9803 h 10000"/>
                <a:gd name="connsiteX7" fmla="*/ 5865 w 10000"/>
                <a:gd name="connsiteY7" fmla="*/ 9557 h 10000"/>
                <a:gd name="connsiteX8" fmla="*/ 6852 w 10000"/>
                <a:gd name="connsiteY8" fmla="*/ 9163 h 10000"/>
                <a:gd name="connsiteX9" fmla="*/ 8079 w 10000"/>
                <a:gd name="connsiteY9" fmla="*/ 8621 h 10000"/>
                <a:gd name="connsiteX10" fmla="*/ 10000 w 10000"/>
                <a:gd name="connsiteY10" fmla="*/ 8621 h 10000"/>
                <a:gd name="connsiteX0" fmla="*/ 0 w 10000"/>
                <a:gd name="connsiteY0" fmla="*/ 8924 h 10000"/>
                <a:gd name="connsiteX1" fmla="*/ 2263 w 10000"/>
                <a:gd name="connsiteY1" fmla="*/ 7862 h 10000"/>
                <a:gd name="connsiteX2" fmla="*/ 3278 w 10000"/>
                <a:gd name="connsiteY2" fmla="*/ 2 h 10000"/>
                <a:gd name="connsiteX3" fmla="*/ 3838 w 10000"/>
                <a:gd name="connsiteY3" fmla="*/ 9507 h 10000"/>
                <a:gd name="connsiteX4" fmla="*/ 4131 w 10000"/>
                <a:gd name="connsiteY4" fmla="*/ 9852 h 10000"/>
                <a:gd name="connsiteX5" fmla="*/ 4611 w 10000"/>
                <a:gd name="connsiteY5" fmla="*/ 10000 h 10000"/>
                <a:gd name="connsiteX6" fmla="*/ 5171 w 10000"/>
                <a:gd name="connsiteY6" fmla="*/ 9803 h 10000"/>
                <a:gd name="connsiteX7" fmla="*/ 5865 w 10000"/>
                <a:gd name="connsiteY7" fmla="*/ 9557 h 10000"/>
                <a:gd name="connsiteX8" fmla="*/ 6852 w 10000"/>
                <a:gd name="connsiteY8" fmla="*/ 9163 h 10000"/>
                <a:gd name="connsiteX9" fmla="*/ 8079 w 10000"/>
                <a:gd name="connsiteY9" fmla="*/ 8621 h 10000"/>
                <a:gd name="connsiteX10" fmla="*/ 10000 w 10000"/>
                <a:gd name="connsiteY10" fmla="*/ 8621 h 10000"/>
                <a:gd name="connsiteX0" fmla="*/ 0 w 10000"/>
                <a:gd name="connsiteY0" fmla="*/ 9562 h 10638"/>
                <a:gd name="connsiteX1" fmla="*/ 2263 w 10000"/>
                <a:gd name="connsiteY1" fmla="*/ 8500 h 10638"/>
                <a:gd name="connsiteX2" fmla="*/ 3278 w 10000"/>
                <a:gd name="connsiteY2" fmla="*/ 640 h 10638"/>
                <a:gd name="connsiteX3" fmla="*/ 3838 w 10000"/>
                <a:gd name="connsiteY3" fmla="*/ 10145 h 10638"/>
                <a:gd name="connsiteX4" fmla="*/ 4131 w 10000"/>
                <a:gd name="connsiteY4" fmla="*/ 10490 h 10638"/>
                <a:gd name="connsiteX5" fmla="*/ 4611 w 10000"/>
                <a:gd name="connsiteY5" fmla="*/ 10638 h 10638"/>
                <a:gd name="connsiteX6" fmla="*/ 5171 w 10000"/>
                <a:gd name="connsiteY6" fmla="*/ 10441 h 10638"/>
                <a:gd name="connsiteX7" fmla="*/ 5865 w 10000"/>
                <a:gd name="connsiteY7" fmla="*/ 10195 h 10638"/>
                <a:gd name="connsiteX8" fmla="*/ 6852 w 10000"/>
                <a:gd name="connsiteY8" fmla="*/ 9801 h 10638"/>
                <a:gd name="connsiteX9" fmla="*/ 8079 w 10000"/>
                <a:gd name="connsiteY9" fmla="*/ 9259 h 10638"/>
                <a:gd name="connsiteX10" fmla="*/ 10000 w 10000"/>
                <a:gd name="connsiteY10" fmla="*/ 9259 h 10638"/>
                <a:gd name="connsiteX0" fmla="*/ 0 w 10000"/>
                <a:gd name="connsiteY0" fmla="*/ 9562 h 10490"/>
                <a:gd name="connsiteX1" fmla="*/ 2263 w 10000"/>
                <a:gd name="connsiteY1" fmla="*/ 8500 h 10490"/>
                <a:gd name="connsiteX2" fmla="*/ 3278 w 10000"/>
                <a:gd name="connsiteY2" fmla="*/ 640 h 10490"/>
                <a:gd name="connsiteX3" fmla="*/ 3838 w 10000"/>
                <a:gd name="connsiteY3" fmla="*/ 10145 h 10490"/>
                <a:gd name="connsiteX4" fmla="*/ 4131 w 10000"/>
                <a:gd name="connsiteY4" fmla="*/ 10490 h 10490"/>
                <a:gd name="connsiteX5" fmla="*/ 5171 w 10000"/>
                <a:gd name="connsiteY5" fmla="*/ 10441 h 10490"/>
                <a:gd name="connsiteX6" fmla="*/ 5865 w 10000"/>
                <a:gd name="connsiteY6" fmla="*/ 10195 h 10490"/>
                <a:gd name="connsiteX7" fmla="*/ 6852 w 10000"/>
                <a:gd name="connsiteY7" fmla="*/ 9801 h 10490"/>
                <a:gd name="connsiteX8" fmla="*/ 8079 w 10000"/>
                <a:gd name="connsiteY8" fmla="*/ 9259 h 10490"/>
                <a:gd name="connsiteX9" fmla="*/ 10000 w 10000"/>
                <a:gd name="connsiteY9" fmla="*/ 9259 h 10490"/>
                <a:gd name="connsiteX0" fmla="*/ 0 w 10000"/>
                <a:gd name="connsiteY0" fmla="*/ 9562 h 10543"/>
                <a:gd name="connsiteX1" fmla="*/ 2263 w 10000"/>
                <a:gd name="connsiteY1" fmla="*/ 8500 h 10543"/>
                <a:gd name="connsiteX2" fmla="*/ 3278 w 10000"/>
                <a:gd name="connsiteY2" fmla="*/ 640 h 10543"/>
                <a:gd name="connsiteX3" fmla="*/ 3838 w 10000"/>
                <a:gd name="connsiteY3" fmla="*/ 10145 h 10543"/>
                <a:gd name="connsiteX4" fmla="*/ 4390 w 10000"/>
                <a:gd name="connsiteY4" fmla="*/ 10543 h 10543"/>
                <a:gd name="connsiteX5" fmla="*/ 5171 w 10000"/>
                <a:gd name="connsiteY5" fmla="*/ 10441 h 10543"/>
                <a:gd name="connsiteX6" fmla="*/ 5865 w 10000"/>
                <a:gd name="connsiteY6" fmla="*/ 10195 h 10543"/>
                <a:gd name="connsiteX7" fmla="*/ 6852 w 10000"/>
                <a:gd name="connsiteY7" fmla="*/ 9801 h 10543"/>
                <a:gd name="connsiteX8" fmla="*/ 8079 w 10000"/>
                <a:gd name="connsiteY8" fmla="*/ 9259 h 10543"/>
                <a:gd name="connsiteX9" fmla="*/ 10000 w 10000"/>
                <a:gd name="connsiteY9" fmla="*/ 9259 h 10543"/>
                <a:gd name="connsiteX0" fmla="*/ 0 w 10000"/>
                <a:gd name="connsiteY0" fmla="*/ 9562 h 10543"/>
                <a:gd name="connsiteX1" fmla="*/ 2263 w 10000"/>
                <a:gd name="connsiteY1" fmla="*/ 8500 h 10543"/>
                <a:gd name="connsiteX2" fmla="*/ 3278 w 10000"/>
                <a:gd name="connsiteY2" fmla="*/ 640 h 10543"/>
                <a:gd name="connsiteX3" fmla="*/ 3838 w 10000"/>
                <a:gd name="connsiteY3" fmla="*/ 10145 h 10543"/>
                <a:gd name="connsiteX4" fmla="*/ 4390 w 10000"/>
                <a:gd name="connsiteY4" fmla="*/ 10543 h 10543"/>
                <a:gd name="connsiteX5" fmla="*/ 5171 w 10000"/>
                <a:gd name="connsiteY5" fmla="*/ 10441 h 10543"/>
                <a:gd name="connsiteX6" fmla="*/ 5865 w 10000"/>
                <a:gd name="connsiteY6" fmla="*/ 10195 h 10543"/>
                <a:gd name="connsiteX7" fmla="*/ 6852 w 10000"/>
                <a:gd name="connsiteY7" fmla="*/ 9801 h 10543"/>
                <a:gd name="connsiteX8" fmla="*/ 8079 w 10000"/>
                <a:gd name="connsiteY8" fmla="*/ 9259 h 10543"/>
                <a:gd name="connsiteX9" fmla="*/ 10000 w 10000"/>
                <a:gd name="connsiteY9" fmla="*/ 9259 h 10543"/>
                <a:gd name="connsiteX0" fmla="*/ 0 w 10000"/>
                <a:gd name="connsiteY0" fmla="*/ 8923 h 9904"/>
                <a:gd name="connsiteX1" fmla="*/ 2263 w 10000"/>
                <a:gd name="connsiteY1" fmla="*/ 7861 h 9904"/>
                <a:gd name="connsiteX2" fmla="*/ 3278 w 10000"/>
                <a:gd name="connsiteY2" fmla="*/ 1 h 9904"/>
                <a:gd name="connsiteX3" fmla="*/ 3838 w 10000"/>
                <a:gd name="connsiteY3" fmla="*/ 9506 h 9904"/>
                <a:gd name="connsiteX4" fmla="*/ 4390 w 10000"/>
                <a:gd name="connsiteY4" fmla="*/ 9904 h 9904"/>
                <a:gd name="connsiteX5" fmla="*/ 5171 w 10000"/>
                <a:gd name="connsiteY5" fmla="*/ 9802 h 9904"/>
                <a:gd name="connsiteX6" fmla="*/ 5865 w 10000"/>
                <a:gd name="connsiteY6" fmla="*/ 9556 h 9904"/>
                <a:gd name="connsiteX7" fmla="*/ 6852 w 10000"/>
                <a:gd name="connsiteY7" fmla="*/ 9162 h 9904"/>
                <a:gd name="connsiteX8" fmla="*/ 8079 w 10000"/>
                <a:gd name="connsiteY8" fmla="*/ 8620 h 9904"/>
                <a:gd name="connsiteX9" fmla="*/ 10000 w 10000"/>
                <a:gd name="connsiteY9" fmla="*/ 8620 h 9904"/>
                <a:gd name="connsiteX0" fmla="*/ 0 w 10000"/>
                <a:gd name="connsiteY0" fmla="*/ 9169 h 10160"/>
                <a:gd name="connsiteX1" fmla="*/ 2263 w 10000"/>
                <a:gd name="connsiteY1" fmla="*/ 8097 h 10160"/>
                <a:gd name="connsiteX2" fmla="*/ 3278 w 10000"/>
                <a:gd name="connsiteY2" fmla="*/ 161 h 10160"/>
                <a:gd name="connsiteX3" fmla="*/ 3838 w 10000"/>
                <a:gd name="connsiteY3" fmla="*/ 9758 h 10160"/>
                <a:gd name="connsiteX4" fmla="*/ 4390 w 10000"/>
                <a:gd name="connsiteY4" fmla="*/ 10160 h 10160"/>
                <a:gd name="connsiteX5" fmla="*/ 5171 w 10000"/>
                <a:gd name="connsiteY5" fmla="*/ 10057 h 10160"/>
                <a:gd name="connsiteX6" fmla="*/ 5865 w 10000"/>
                <a:gd name="connsiteY6" fmla="*/ 9809 h 10160"/>
                <a:gd name="connsiteX7" fmla="*/ 6852 w 10000"/>
                <a:gd name="connsiteY7" fmla="*/ 9411 h 10160"/>
                <a:gd name="connsiteX8" fmla="*/ 8079 w 10000"/>
                <a:gd name="connsiteY8" fmla="*/ 8864 h 10160"/>
                <a:gd name="connsiteX9" fmla="*/ 10000 w 10000"/>
                <a:gd name="connsiteY9" fmla="*/ 8864 h 10160"/>
                <a:gd name="connsiteX0" fmla="*/ 0 w 10000"/>
                <a:gd name="connsiteY0" fmla="*/ 9169 h 10160"/>
                <a:gd name="connsiteX1" fmla="*/ 2263 w 10000"/>
                <a:gd name="connsiteY1" fmla="*/ 8097 h 10160"/>
                <a:gd name="connsiteX2" fmla="*/ 3278 w 10000"/>
                <a:gd name="connsiteY2" fmla="*/ 161 h 10160"/>
                <a:gd name="connsiteX3" fmla="*/ 3838 w 10000"/>
                <a:gd name="connsiteY3" fmla="*/ 9758 h 10160"/>
                <a:gd name="connsiteX4" fmla="*/ 4390 w 10000"/>
                <a:gd name="connsiteY4" fmla="*/ 10160 h 10160"/>
                <a:gd name="connsiteX5" fmla="*/ 5171 w 10000"/>
                <a:gd name="connsiteY5" fmla="*/ 10057 h 10160"/>
                <a:gd name="connsiteX6" fmla="*/ 5865 w 10000"/>
                <a:gd name="connsiteY6" fmla="*/ 9809 h 10160"/>
                <a:gd name="connsiteX7" fmla="*/ 6852 w 10000"/>
                <a:gd name="connsiteY7" fmla="*/ 9411 h 10160"/>
                <a:gd name="connsiteX8" fmla="*/ 8079 w 10000"/>
                <a:gd name="connsiteY8" fmla="*/ 8864 h 10160"/>
                <a:gd name="connsiteX9" fmla="*/ 10000 w 10000"/>
                <a:gd name="connsiteY9" fmla="*/ 8864 h 10160"/>
                <a:gd name="connsiteX0" fmla="*/ 0 w 10000"/>
                <a:gd name="connsiteY0" fmla="*/ 9111 h 10102"/>
                <a:gd name="connsiteX1" fmla="*/ 2263 w 10000"/>
                <a:gd name="connsiteY1" fmla="*/ 8039 h 10102"/>
                <a:gd name="connsiteX2" fmla="*/ 3278 w 10000"/>
                <a:gd name="connsiteY2" fmla="*/ 103 h 10102"/>
                <a:gd name="connsiteX3" fmla="*/ 3838 w 10000"/>
                <a:gd name="connsiteY3" fmla="*/ 9700 h 10102"/>
                <a:gd name="connsiteX4" fmla="*/ 4390 w 10000"/>
                <a:gd name="connsiteY4" fmla="*/ 10102 h 10102"/>
                <a:gd name="connsiteX5" fmla="*/ 5171 w 10000"/>
                <a:gd name="connsiteY5" fmla="*/ 9999 h 10102"/>
                <a:gd name="connsiteX6" fmla="*/ 5865 w 10000"/>
                <a:gd name="connsiteY6" fmla="*/ 9751 h 10102"/>
                <a:gd name="connsiteX7" fmla="*/ 6852 w 10000"/>
                <a:gd name="connsiteY7" fmla="*/ 9353 h 10102"/>
                <a:gd name="connsiteX8" fmla="*/ 8079 w 10000"/>
                <a:gd name="connsiteY8" fmla="*/ 8806 h 10102"/>
                <a:gd name="connsiteX9" fmla="*/ 10000 w 10000"/>
                <a:gd name="connsiteY9" fmla="*/ 8806 h 10102"/>
                <a:gd name="connsiteX0" fmla="*/ 0 w 10000"/>
                <a:gd name="connsiteY0" fmla="*/ 9111 h 10102"/>
                <a:gd name="connsiteX1" fmla="*/ 2263 w 10000"/>
                <a:gd name="connsiteY1" fmla="*/ 8039 h 10102"/>
                <a:gd name="connsiteX2" fmla="*/ 3278 w 10000"/>
                <a:gd name="connsiteY2" fmla="*/ 103 h 10102"/>
                <a:gd name="connsiteX3" fmla="*/ 3838 w 10000"/>
                <a:gd name="connsiteY3" fmla="*/ 9700 h 10102"/>
                <a:gd name="connsiteX4" fmla="*/ 4390 w 10000"/>
                <a:gd name="connsiteY4" fmla="*/ 10102 h 10102"/>
                <a:gd name="connsiteX5" fmla="*/ 5171 w 10000"/>
                <a:gd name="connsiteY5" fmla="*/ 9999 h 10102"/>
                <a:gd name="connsiteX6" fmla="*/ 5865 w 10000"/>
                <a:gd name="connsiteY6" fmla="*/ 9751 h 10102"/>
                <a:gd name="connsiteX7" fmla="*/ 6852 w 10000"/>
                <a:gd name="connsiteY7" fmla="*/ 9353 h 10102"/>
                <a:gd name="connsiteX8" fmla="*/ 8079 w 10000"/>
                <a:gd name="connsiteY8" fmla="*/ 8806 h 10102"/>
                <a:gd name="connsiteX9" fmla="*/ 10000 w 10000"/>
                <a:gd name="connsiteY9" fmla="*/ 8806 h 10102"/>
                <a:gd name="connsiteX0" fmla="*/ 0 w 10000"/>
                <a:gd name="connsiteY0" fmla="*/ 9117 h 10108"/>
                <a:gd name="connsiteX1" fmla="*/ 2263 w 10000"/>
                <a:gd name="connsiteY1" fmla="*/ 8045 h 10108"/>
                <a:gd name="connsiteX2" fmla="*/ 3278 w 10000"/>
                <a:gd name="connsiteY2" fmla="*/ 109 h 10108"/>
                <a:gd name="connsiteX3" fmla="*/ 3838 w 10000"/>
                <a:gd name="connsiteY3" fmla="*/ 9706 h 10108"/>
                <a:gd name="connsiteX4" fmla="*/ 4390 w 10000"/>
                <a:gd name="connsiteY4" fmla="*/ 10108 h 10108"/>
                <a:gd name="connsiteX5" fmla="*/ 5171 w 10000"/>
                <a:gd name="connsiteY5" fmla="*/ 10005 h 10108"/>
                <a:gd name="connsiteX6" fmla="*/ 5865 w 10000"/>
                <a:gd name="connsiteY6" fmla="*/ 9757 h 10108"/>
                <a:gd name="connsiteX7" fmla="*/ 6852 w 10000"/>
                <a:gd name="connsiteY7" fmla="*/ 9359 h 10108"/>
                <a:gd name="connsiteX8" fmla="*/ 8079 w 10000"/>
                <a:gd name="connsiteY8" fmla="*/ 8812 h 10108"/>
                <a:gd name="connsiteX9" fmla="*/ 10000 w 10000"/>
                <a:gd name="connsiteY9" fmla="*/ 8812 h 10108"/>
                <a:gd name="connsiteX0" fmla="*/ 0 w 10000"/>
                <a:gd name="connsiteY0" fmla="*/ 9117 h 10108"/>
                <a:gd name="connsiteX1" fmla="*/ 2263 w 10000"/>
                <a:gd name="connsiteY1" fmla="*/ 8045 h 10108"/>
                <a:gd name="connsiteX2" fmla="*/ 3278 w 10000"/>
                <a:gd name="connsiteY2" fmla="*/ 109 h 10108"/>
                <a:gd name="connsiteX3" fmla="*/ 3838 w 10000"/>
                <a:gd name="connsiteY3" fmla="*/ 9706 h 10108"/>
                <a:gd name="connsiteX4" fmla="*/ 4390 w 10000"/>
                <a:gd name="connsiteY4" fmla="*/ 10108 h 10108"/>
                <a:gd name="connsiteX5" fmla="*/ 5171 w 10000"/>
                <a:gd name="connsiteY5" fmla="*/ 10005 h 10108"/>
                <a:gd name="connsiteX6" fmla="*/ 5865 w 10000"/>
                <a:gd name="connsiteY6" fmla="*/ 9757 h 10108"/>
                <a:gd name="connsiteX7" fmla="*/ 6852 w 10000"/>
                <a:gd name="connsiteY7" fmla="*/ 9359 h 10108"/>
                <a:gd name="connsiteX8" fmla="*/ 8079 w 10000"/>
                <a:gd name="connsiteY8" fmla="*/ 8812 h 10108"/>
                <a:gd name="connsiteX9" fmla="*/ 10000 w 10000"/>
                <a:gd name="connsiteY9" fmla="*/ 8812 h 10108"/>
                <a:gd name="connsiteX0" fmla="*/ 0 w 10000"/>
                <a:gd name="connsiteY0" fmla="*/ 9008 h 9999"/>
                <a:gd name="connsiteX1" fmla="*/ 2263 w 10000"/>
                <a:gd name="connsiteY1" fmla="*/ 7936 h 9999"/>
                <a:gd name="connsiteX2" fmla="*/ 3278 w 10000"/>
                <a:gd name="connsiteY2" fmla="*/ 0 h 9999"/>
                <a:gd name="connsiteX3" fmla="*/ 3838 w 10000"/>
                <a:gd name="connsiteY3" fmla="*/ 9597 h 9999"/>
                <a:gd name="connsiteX4" fmla="*/ 4390 w 10000"/>
                <a:gd name="connsiteY4" fmla="*/ 9999 h 9999"/>
                <a:gd name="connsiteX5" fmla="*/ 5171 w 10000"/>
                <a:gd name="connsiteY5" fmla="*/ 9896 h 9999"/>
                <a:gd name="connsiteX6" fmla="*/ 5865 w 10000"/>
                <a:gd name="connsiteY6" fmla="*/ 9648 h 9999"/>
                <a:gd name="connsiteX7" fmla="*/ 6852 w 10000"/>
                <a:gd name="connsiteY7" fmla="*/ 9250 h 9999"/>
                <a:gd name="connsiteX8" fmla="*/ 8079 w 10000"/>
                <a:gd name="connsiteY8" fmla="*/ 8703 h 9999"/>
                <a:gd name="connsiteX9" fmla="*/ 10000 w 10000"/>
                <a:gd name="connsiteY9" fmla="*/ 8703 h 9999"/>
                <a:gd name="connsiteX0" fmla="*/ 0 w 10000"/>
                <a:gd name="connsiteY0" fmla="*/ 9009 h 10000"/>
                <a:gd name="connsiteX1" fmla="*/ 2263 w 10000"/>
                <a:gd name="connsiteY1" fmla="*/ 7937 h 10000"/>
                <a:gd name="connsiteX2" fmla="*/ 3278 w 10000"/>
                <a:gd name="connsiteY2" fmla="*/ 0 h 10000"/>
                <a:gd name="connsiteX3" fmla="*/ 3838 w 10000"/>
                <a:gd name="connsiteY3" fmla="*/ 9598 h 10000"/>
                <a:gd name="connsiteX4" fmla="*/ 4390 w 10000"/>
                <a:gd name="connsiteY4" fmla="*/ 10000 h 10000"/>
                <a:gd name="connsiteX5" fmla="*/ 5171 w 10000"/>
                <a:gd name="connsiteY5" fmla="*/ 9897 h 10000"/>
                <a:gd name="connsiteX6" fmla="*/ 5865 w 10000"/>
                <a:gd name="connsiteY6" fmla="*/ 9649 h 10000"/>
                <a:gd name="connsiteX7" fmla="*/ 6852 w 10000"/>
                <a:gd name="connsiteY7" fmla="*/ 9251 h 10000"/>
                <a:gd name="connsiteX8" fmla="*/ 8079 w 10000"/>
                <a:gd name="connsiteY8" fmla="*/ 8704 h 10000"/>
                <a:gd name="connsiteX9" fmla="*/ 10000 w 10000"/>
                <a:gd name="connsiteY9" fmla="*/ 8704 h 10000"/>
                <a:gd name="connsiteX0" fmla="*/ 0 w 10000"/>
                <a:gd name="connsiteY0" fmla="*/ 9009 h 10000"/>
                <a:gd name="connsiteX1" fmla="*/ 2263 w 10000"/>
                <a:gd name="connsiteY1" fmla="*/ 7937 h 10000"/>
                <a:gd name="connsiteX2" fmla="*/ 3278 w 10000"/>
                <a:gd name="connsiteY2" fmla="*/ 0 h 10000"/>
                <a:gd name="connsiteX3" fmla="*/ 3838 w 10000"/>
                <a:gd name="connsiteY3" fmla="*/ 9598 h 10000"/>
                <a:gd name="connsiteX4" fmla="*/ 4390 w 10000"/>
                <a:gd name="connsiteY4" fmla="*/ 10000 h 10000"/>
                <a:gd name="connsiteX5" fmla="*/ 5171 w 10000"/>
                <a:gd name="connsiteY5" fmla="*/ 9897 h 10000"/>
                <a:gd name="connsiteX6" fmla="*/ 5865 w 10000"/>
                <a:gd name="connsiteY6" fmla="*/ 9649 h 10000"/>
                <a:gd name="connsiteX7" fmla="*/ 6852 w 10000"/>
                <a:gd name="connsiteY7" fmla="*/ 9251 h 10000"/>
                <a:gd name="connsiteX8" fmla="*/ 8079 w 10000"/>
                <a:gd name="connsiteY8" fmla="*/ 8704 h 10000"/>
                <a:gd name="connsiteX9" fmla="*/ 10000 w 10000"/>
                <a:gd name="connsiteY9" fmla="*/ 8704 h 10000"/>
                <a:gd name="connsiteX0" fmla="*/ 0 w 10000"/>
                <a:gd name="connsiteY0" fmla="*/ 9009 h 10000"/>
                <a:gd name="connsiteX1" fmla="*/ 2263 w 10000"/>
                <a:gd name="connsiteY1" fmla="*/ 7937 h 10000"/>
                <a:gd name="connsiteX2" fmla="*/ 3278 w 10000"/>
                <a:gd name="connsiteY2" fmla="*/ 0 h 10000"/>
                <a:gd name="connsiteX3" fmla="*/ 3838 w 10000"/>
                <a:gd name="connsiteY3" fmla="*/ 9598 h 10000"/>
                <a:gd name="connsiteX4" fmla="*/ 4390 w 10000"/>
                <a:gd name="connsiteY4" fmla="*/ 10000 h 10000"/>
                <a:gd name="connsiteX5" fmla="*/ 5171 w 10000"/>
                <a:gd name="connsiteY5" fmla="*/ 9897 h 10000"/>
                <a:gd name="connsiteX6" fmla="*/ 5865 w 10000"/>
                <a:gd name="connsiteY6" fmla="*/ 9649 h 10000"/>
                <a:gd name="connsiteX7" fmla="*/ 6852 w 10000"/>
                <a:gd name="connsiteY7" fmla="*/ 9251 h 10000"/>
                <a:gd name="connsiteX8" fmla="*/ 8079 w 10000"/>
                <a:gd name="connsiteY8" fmla="*/ 8704 h 10000"/>
                <a:gd name="connsiteX9" fmla="*/ 10000 w 10000"/>
                <a:gd name="connsiteY9" fmla="*/ 8704 h 10000"/>
                <a:gd name="connsiteX0" fmla="*/ 0 w 10000"/>
                <a:gd name="connsiteY0" fmla="*/ 9009 h 10000"/>
                <a:gd name="connsiteX1" fmla="*/ 2263 w 10000"/>
                <a:gd name="connsiteY1" fmla="*/ 7937 h 10000"/>
                <a:gd name="connsiteX2" fmla="*/ 3278 w 10000"/>
                <a:gd name="connsiteY2" fmla="*/ 0 h 10000"/>
                <a:gd name="connsiteX3" fmla="*/ 3838 w 10000"/>
                <a:gd name="connsiteY3" fmla="*/ 9598 h 10000"/>
                <a:gd name="connsiteX4" fmla="*/ 4390 w 10000"/>
                <a:gd name="connsiteY4" fmla="*/ 10000 h 10000"/>
                <a:gd name="connsiteX5" fmla="*/ 5171 w 10000"/>
                <a:gd name="connsiteY5" fmla="*/ 9897 h 10000"/>
                <a:gd name="connsiteX6" fmla="*/ 5865 w 10000"/>
                <a:gd name="connsiteY6" fmla="*/ 9649 h 10000"/>
                <a:gd name="connsiteX7" fmla="*/ 6737 w 10000"/>
                <a:gd name="connsiteY7" fmla="*/ 8929 h 10000"/>
                <a:gd name="connsiteX8" fmla="*/ 8079 w 10000"/>
                <a:gd name="connsiteY8" fmla="*/ 8704 h 10000"/>
                <a:gd name="connsiteX9" fmla="*/ 10000 w 10000"/>
                <a:gd name="connsiteY9" fmla="*/ 8704 h 10000"/>
                <a:gd name="connsiteX0" fmla="*/ 0 w 10000"/>
                <a:gd name="connsiteY0" fmla="*/ 9112 h 10103"/>
                <a:gd name="connsiteX1" fmla="*/ 2263 w 10000"/>
                <a:gd name="connsiteY1" fmla="*/ 8040 h 10103"/>
                <a:gd name="connsiteX2" fmla="*/ 2927 w 10000"/>
                <a:gd name="connsiteY2" fmla="*/ 5085 h 10103"/>
                <a:gd name="connsiteX3" fmla="*/ 3278 w 10000"/>
                <a:gd name="connsiteY3" fmla="*/ 103 h 10103"/>
                <a:gd name="connsiteX4" fmla="*/ 3838 w 10000"/>
                <a:gd name="connsiteY4" fmla="*/ 9701 h 10103"/>
                <a:gd name="connsiteX5" fmla="*/ 4390 w 10000"/>
                <a:gd name="connsiteY5" fmla="*/ 10103 h 10103"/>
                <a:gd name="connsiteX6" fmla="*/ 5171 w 10000"/>
                <a:gd name="connsiteY6" fmla="*/ 10000 h 10103"/>
                <a:gd name="connsiteX7" fmla="*/ 5865 w 10000"/>
                <a:gd name="connsiteY7" fmla="*/ 9752 h 10103"/>
                <a:gd name="connsiteX8" fmla="*/ 6737 w 10000"/>
                <a:gd name="connsiteY8" fmla="*/ 9032 h 10103"/>
                <a:gd name="connsiteX9" fmla="*/ 8079 w 10000"/>
                <a:gd name="connsiteY9" fmla="*/ 8807 h 10103"/>
                <a:gd name="connsiteX10" fmla="*/ 10000 w 10000"/>
                <a:gd name="connsiteY10" fmla="*/ 8807 h 10103"/>
                <a:gd name="connsiteX0" fmla="*/ 0 w 10000"/>
                <a:gd name="connsiteY0" fmla="*/ 9112 h 10103"/>
                <a:gd name="connsiteX1" fmla="*/ 2263 w 10000"/>
                <a:gd name="connsiteY1" fmla="*/ 8040 h 10103"/>
                <a:gd name="connsiteX2" fmla="*/ 2927 w 10000"/>
                <a:gd name="connsiteY2" fmla="*/ 5085 h 10103"/>
                <a:gd name="connsiteX3" fmla="*/ 3278 w 10000"/>
                <a:gd name="connsiteY3" fmla="*/ 103 h 10103"/>
                <a:gd name="connsiteX4" fmla="*/ 3838 w 10000"/>
                <a:gd name="connsiteY4" fmla="*/ 9701 h 10103"/>
                <a:gd name="connsiteX5" fmla="*/ 4390 w 10000"/>
                <a:gd name="connsiteY5" fmla="*/ 10103 h 10103"/>
                <a:gd name="connsiteX6" fmla="*/ 5171 w 10000"/>
                <a:gd name="connsiteY6" fmla="*/ 10000 h 10103"/>
                <a:gd name="connsiteX7" fmla="*/ 5865 w 10000"/>
                <a:gd name="connsiteY7" fmla="*/ 9752 h 10103"/>
                <a:gd name="connsiteX8" fmla="*/ 6737 w 10000"/>
                <a:gd name="connsiteY8" fmla="*/ 9032 h 10103"/>
                <a:gd name="connsiteX9" fmla="*/ 8079 w 10000"/>
                <a:gd name="connsiteY9" fmla="*/ 8807 h 10103"/>
                <a:gd name="connsiteX10" fmla="*/ 10000 w 10000"/>
                <a:gd name="connsiteY10" fmla="*/ 8807 h 1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103">
                  <a:moveTo>
                    <a:pt x="0" y="9112"/>
                  </a:moveTo>
                  <a:cubicBezTo>
                    <a:pt x="649" y="9112"/>
                    <a:pt x="1802" y="9272"/>
                    <a:pt x="2263" y="8040"/>
                  </a:cubicBezTo>
                  <a:cubicBezTo>
                    <a:pt x="2717" y="7297"/>
                    <a:pt x="2618" y="7535"/>
                    <a:pt x="2927" y="5085"/>
                  </a:cubicBezTo>
                  <a:cubicBezTo>
                    <a:pt x="3096" y="3762"/>
                    <a:pt x="3092" y="-738"/>
                    <a:pt x="3278" y="103"/>
                  </a:cubicBezTo>
                  <a:cubicBezTo>
                    <a:pt x="3477" y="3781"/>
                    <a:pt x="3654" y="9567"/>
                    <a:pt x="3838" y="9701"/>
                  </a:cubicBezTo>
                  <a:lnTo>
                    <a:pt x="4390" y="10103"/>
                  </a:lnTo>
                  <a:lnTo>
                    <a:pt x="5171" y="10000"/>
                  </a:lnTo>
                  <a:lnTo>
                    <a:pt x="5865" y="9752"/>
                  </a:lnTo>
                  <a:cubicBezTo>
                    <a:pt x="6194" y="9619"/>
                    <a:pt x="6408" y="9165"/>
                    <a:pt x="6737" y="9032"/>
                  </a:cubicBezTo>
                  <a:cubicBezTo>
                    <a:pt x="7106" y="8874"/>
                    <a:pt x="7554" y="8897"/>
                    <a:pt x="8079" y="8807"/>
                  </a:cubicBezTo>
                  <a:cubicBezTo>
                    <a:pt x="8604" y="8716"/>
                    <a:pt x="9359" y="8807"/>
                    <a:pt x="10000" y="880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1861" name="Freeform 5"/>
            <p:cNvSpPr>
              <a:spLocks/>
            </p:cNvSpPr>
            <p:nvPr/>
          </p:nvSpPr>
          <p:spPr bwMode="auto">
            <a:xfrm>
              <a:off x="3276600" y="4157289"/>
              <a:ext cx="3562350" cy="2276475"/>
            </a:xfrm>
            <a:custGeom>
              <a:avLst/>
              <a:gdLst>
                <a:gd name="T0" fmla="*/ 0 w 2244"/>
                <a:gd name="T1" fmla="*/ 0 h 1434"/>
                <a:gd name="T2" fmla="*/ 0 w 2244"/>
                <a:gd name="T3" fmla="*/ 2147483647 h 1434"/>
                <a:gd name="T4" fmla="*/ 2147483647 w 2244"/>
                <a:gd name="T5" fmla="*/ 2147483647 h 14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" h="1434">
                  <a:moveTo>
                    <a:pt x="0" y="0"/>
                  </a:moveTo>
                  <a:lnTo>
                    <a:pt x="0" y="1434"/>
                  </a:lnTo>
                  <a:lnTo>
                    <a:pt x="2244" y="143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1862" name="Text Box 6"/>
            <p:cNvSpPr txBox="1">
              <a:spLocks noChangeArrowheads="1"/>
            </p:cNvSpPr>
            <p:nvPr/>
          </p:nvSpPr>
          <p:spPr bwMode="auto">
            <a:xfrm>
              <a:off x="2705100" y="4185864"/>
              <a:ext cx="5715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/>
                <a:t>+30</a:t>
              </a:r>
            </a:p>
          </p:txBody>
        </p:sp>
        <p:sp>
          <p:nvSpPr>
            <p:cNvPr id="121863" name="Text Box 7"/>
            <p:cNvSpPr txBox="1">
              <a:spLocks noChangeArrowheads="1"/>
            </p:cNvSpPr>
            <p:nvPr/>
          </p:nvSpPr>
          <p:spPr bwMode="auto">
            <a:xfrm>
              <a:off x="2965450" y="4704977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/>
                <a:t>0</a:t>
              </a:r>
            </a:p>
          </p:txBody>
        </p:sp>
        <p:sp>
          <p:nvSpPr>
            <p:cNvPr id="121864" name="Text Box 8"/>
            <p:cNvSpPr txBox="1">
              <a:spLocks noChangeArrowheads="1"/>
            </p:cNvSpPr>
            <p:nvPr/>
          </p:nvSpPr>
          <p:spPr bwMode="auto">
            <a:xfrm>
              <a:off x="2758509" y="5709864"/>
              <a:ext cx="5180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dirty="0"/>
                <a:t>-70</a:t>
              </a:r>
            </a:p>
          </p:txBody>
        </p:sp>
        <p:sp>
          <p:nvSpPr>
            <p:cNvPr id="121865" name="Line 9"/>
            <p:cNvSpPr>
              <a:spLocks noChangeShapeType="1"/>
            </p:cNvSpPr>
            <p:nvPr/>
          </p:nvSpPr>
          <p:spPr bwMode="auto">
            <a:xfrm>
              <a:off x="3213100" y="4363664"/>
              <a:ext cx="63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1866" name="Line 10"/>
            <p:cNvSpPr>
              <a:spLocks noChangeShapeType="1"/>
            </p:cNvSpPr>
            <p:nvPr/>
          </p:nvSpPr>
          <p:spPr bwMode="auto">
            <a:xfrm>
              <a:off x="3213100" y="4882777"/>
              <a:ext cx="63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1867" name="Line 11"/>
            <p:cNvSpPr>
              <a:spLocks noChangeShapeType="1"/>
            </p:cNvSpPr>
            <p:nvPr/>
          </p:nvSpPr>
          <p:spPr bwMode="auto">
            <a:xfrm>
              <a:off x="3213100" y="5917827"/>
              <a:ext cx="63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1870" name="Text Box 14"/>
            <p:cNvSpPr txBox="1">
              <a:spLocks noChangeArrowheads="1"/>
            </p:cNvSpPr>
            <p:nvPr/>
          </p:nvSpPr>
          <p:spPr bwMode="auto">
            <a:xfrm>
              <a:off x="4625454" y="6446663"/>
              <a:ext cx="8826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dirty="0"/>
                <a:t>Temps</a:t>
              </a:r>
            </a:p>
          </p:txBody>
        </p:sp>
        <p:sp>
          <p:nvSpPr>
            <p:cNvPr id="121879" name="Text Box 23"/>
            <p:cNvSpPr txBox="1">
              <a:spLocks noChangeArrowheads="1"/>
            </p:cNvSpPr>
            <p:nvPr/>
          </p:nvSpPr>
          <p:spPr bwMode="auto">
            <a:xfrm rot="16200000">
              <a:off x="1897715" y="5013945"/>
              <a:ext cx="2284412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600" dirty="0"/>
                <a:t>Potentiel de membrane</a:t>
              </a:r>
            </a:p>
            <a:p>
              <a:pPr algn="ctr"/>
              <a:r>
                <a:rPr lang="fr-FR" altLang="en-US" sz="1600" dirty="0"/>
                <a:t>(mV)</a:t>
              </a:r>
            </a:p>
          </p:txBody>
        </p:sp>
      </p:grpSp>
      <p:sp>
        <p:nvSpPr>
          <p:cNvPr id="121881" name="Text Box 25"/>
          <p:cNvSpPr txBox="1">
            <a:spLocks noChangeArrowheads="1"/>
          </p:cNvSpPr>
          <p:nvPr/>
        </p:nvSpPr>
        <p:spPr bwMode="auto">
          <a:xfrm>
            <a:off x="3347864" y="1209526"/>
            <a:ext cx="1281286" cy="92333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300"/>
              </a:gs>
            </a:gsLst>
            <a:lin ang="0" scaled="1"/>
            <a:tileRect/>
          </a:gra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fr-FR"/>
            </a:defPPr>
            <a:lvl1pPr eaLnBrk="1" hangingPunct="1"/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/>
            <a: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</a:t>
            </a:r>
            <a:b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Réfractaire</a:t>
            </a:r>
            <a:b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Absolue</a:t>
            </a:r>
          </a:p>
        </p:txBody>
      </p:sp>
      <p:sp>
        <p:nvSpPr>
          <p:cNvPr id="121882" name="Text Box 26"/>
          <p:cNvSpPr txBox="1">
            <a:spLocks noChangeArrowheads="1"/>
          </p:cNvSpPr>
          <p:nvPr/>
        </p:nvSpPr>
        <p:spPr bwMode="auto">
          <a:xfrm>
            <a:off x="4673599" y="1209526"/>
            <a:ext cx="1820693" cy="923330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fr-FR"/>
            </a:defPPr>
            <a:lvl1pPr eaLnBrk="1" hangingPunct="1"/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</a:t>
            </a:r>
            <a:b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Réfractaire</a:t>
            </a:r>
            <a:br>
              <a:rPr lang="fr-F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  <p:sp>
        <p:nvSpPr>
          <p:cNvPr id="2" name="ZoneTexte 1"/>
          <p:cNvSpPr txBox="1"/>
          <p:nvPr/>
        </p:nvSpPr>
        <p:spPr>
          <a:xfrm rot="16200000">
            <a:off x="3633678" y="312667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n w="10541" cmpd="sng">
                  <a:solidFill>
                    <a:srgbClr val="FF9900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inactivation</a:t>
            </a:r>
            <a:endParaRPr lang="en-GB" b="1" dirty="0">
              <a:ln w="10541" cmpd="sng">
                <a:solidFill>
                  <a:srgbClr val="FF9900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endParaRPr>
          </a:p>
        </p:txBody>
      </p:sp>
      <p:sp>
        <p:nvSpPr>
          <p:cNvPr id="34" name="ZoneTexte 33"/>
          <p:cNvSpPr txBox="1"/>
          <p:nvPr/>
        </p:nvSpPr>
        <p:spPr>
          <a:xfrm rot="16200000">
            <a:off x="4021750" y="295518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hyperpolarisation</a:t>
            </a:r>
            <a:endParaRPr lang="en-GB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108520" y="485800"/>
            <a:ext cx="925252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en-US" sz="28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Conductance et perméabilité: </a:t>
            </a:r>
            <a:r>
              <a:rPr lang="fr-FR" altLang="en-US" sz="2800" b="1" dirty="0">
                <a:ln w="10541" cmpd="sng">
                  <a:solidFill>
                    <a:srgbClr val="FF9900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Arial" pitchFamily="34" charset="0"/>
                <a:ea typeface="+mn-ea"/>
                <a:cs typeface="Arial" pitchFamily="34" charset="0"/>
              </a:rPr>
              <a:t>inactivation</a:t>
            </a:r>
            <a:r>
              <a:rPr lang="fr-FR" altLang="en-US" sz="24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des canaux Na+</a:t>
            </a:r>
            <a:endParaRPr lang="fr-FR" altLang="en-US" sz="32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Connecteur droit 21"/>
          <p:cNvCxnSpPr/>
          <p:nvPr/>
        </p:nvCxnSpPr>
        <p:spPr bwMode="auto">
          <a:xfrm>
            <a:off x="2370265" y="5732892"/>
            <a:ext cx="4977062" cy="0"/>
          </a:xfrm>
          <a:prstGeom prst="line">
            <a:avLst/>
          </a:prstGeom>
          <a:noFill/>
          <a:ln w="38100" cap="flat" cmpd="sng" algn="ctr">
            <a:solidFill>
              <a:srgbClr val="FF99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necteur droit 22"/>
          <p:cNvCxnSpPr>
            <a:endCxn id="121860" idx="10"/>
          </p:cNvCxnSpPr>
          <p:nvPr/>
        </p:nvCxnSpPr>
        <p:spPr bwMode="auto">
          <a:xfrm flipV="1">
            <a:off x="2111699" y="5890955"/>
            <a:ext cx="6632894" cy="55982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940537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7150" y="1125538"/>
            <a:ext cx="9051925" cy="86042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b="1" dirty="0"/>
              <a:t>Réaction du neurone à un stimulus =	ouverture de </a:t>
            </a:r>
            <a:r>
              <a:rPr lang="fr-CA" altLang="en-US" sz="2400" b="1" u="sng" dirty="0"/>
              <a:t>canaux à </a:t>
            </a:r>
            <a:r>
              <a:rPr lang="fr-CA" altLang="en-US" sz="2400" b="1" dirty="0"/>
              <a:t>						</a:t>
            </a:r>
            <a:r>
              <a:rPr lang="fr-CA" altLang="en-US" sz="2400" b="1" u="sng" dirty="0"/>
              <a:t>sodium</a:t>
            </a:r>
            <a:r>
              <a:rPr lang="fr-CA" altLang="en-US" sz="2400" b="1" dirty="0"/>
              <a:t> membranaires</a:t>
            </a:r>
          </a:p>
        </p:txBody>
      </p:sp>
      <p:pic>
        <p:nvPicPr>
          <p:cNvPr id="16387" name="Picture 3" descr="Cansod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06700"/>
            <a:ext cx="643572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648200" y="2349500"/>
            <a:ext cx="3505200" cy="1143000"/>
            <a:chOff x="2928" y="1680"/>
            <a:chExt cx="2208" cy="720"/>
          </a:xfrm>
        </p:grpSpPr>
        <p:sp>
          <p:nvSpPr>
            <p:cNvPr id="48141" name="Text Box 5"/>
            <p:cNvSpPr txBox="1">
              <a:spLocks noChangeArrowheads="1"/>
            </p:cNvSpPr>
            <p:nvPr/>
          </p:nvSpPr>
          <p:spPr bwMode="auto">
            <a:xfrm>
              <a:off x="2928" y="1680"/>
              <a:ext cx="2208" cy="25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CA" altLang="en-US" sz="2000" dirty="0"/>
                <a:t>Baisse d’ions + à l’extérieur</a:t>
              </a:r>
            </a:p>
          </p:txBody>
        </p:sp>
        <p:sp>
          <p:nvSpPr>
            <p:cNvPr id="48142" name="Line 6"/>
            <p:cNvSpPr>
              <a:spLocks noChangeShapeType="1"/>
            </p:cNvSpPr>
            <p:nvPr/>
          </p:nvSpPr>
          <p:spPr bwMode="auto">
            <a:xfrm flipH="1">
              <a:off x="3648" y="1920"/>
              <a:ext cx="240" cy="4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 dirty="0"/>
            </a:p>
          </p:txBody>
        </p:sp>
      </p:grpSp>
      <p:grpSp>
        <p:nvGrpSpPr>
          <p:cNvPr id="16391" name="Group 7"/>
          <p:cNvGrpSpPr>
            <a:grpSpLocks/>
          </p:cNvGrpSpPr>
          <p:nvPr/>
        </p:nvGrpSpPr>
        <p:grpSpPr bwMode="auto">
          <a:xfrm>
            <a:off x="4648200" y="5157788"/>
            <a:ext cx="3581400" cy="930275"/>
            <a:chOff x="2928" y="3552"/>
            <a:chExt cx="2256" cy="586"/>
          </a:xfrm>
        </p:grpSpPr>
        <p:sp>
          <p:nvSpPr>
            <p:cNvPr id="48139" name="Text Box 8"/>
            <p:cNvSpPr txBox="1">
              <a:spLocks noChangeArrowheads="1"/>
            </p:cNvSpPr>
            <p:nvPr/>
          </p:nvSpPr>
          <p:spPr bwMode="auto">
            <a:xfrm>
              <a:off x="2928" y="3888"/>
              <a:ext cx="2256" cy="25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CA" altLang="en-US" sz="2000" dirty="0"/>
                <a:t>Hausse d’ions + à l’intérieur</a:t>
              </a:r>
            </a:p>
          </p:txBody>
        </p:sp>
        <p:sp>
          <p:nvSpPr>
            <p:cNvPr id="48140" name="Line 9"/>
            <p:cNvSpPr>
              <a:spLocks noChangeShapeType="1"/>
            </p:cNvSpPr>
            <p:nvPr/>
          </p:nvSpPr>
          <p:spPr bwMode="auto">
            <a:xfrm flipH="1" flipV="1">
              <a:off x="3648" y="3552"/>
              <a:ext cx="192" cy="3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48134" name="Rectangle 11"/>
          <p:cNvSpPr>
            <a:spLocks noChangeArrowheads="1"/>
          </p:cNvSpPr>
          <p:nvPr/>
        </p:nvSpPr>
        <p:spPr bwMode="auto">
          <a:xfrm>
            <a:off x="250825" y="115888"/>
            <a:ext cx="8642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4000" dirty="0"/>
              <a:t>Le potentiel d’action: </a:t>
            </a:r>
            <a:r>
              <a:rPr lang="fr-FR" altLang="en-US" sz="2800" dirty="0"/>
              <a:t>principe général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331913" y="6275388"/>
            <a:ext cx="7669212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rgbClr val="FF0000"/>
                </a:solidFill>
              </a:rPr>
              <a:t>=&gt; Inversion </a:t>
            </a:r>
            <a:r>
              <a:rPr lang="fr-FR" altLang="en-US" sz="2400" b="1" dirty="0">
                <a:solidFill>
                  <a:srgbClr val="FF0000"/>
                </a:solidFill>
              </a:rPr>
              <a:t>transitoire</a:t>
            </a:r>
            <a:r>
              <a:rPr lang="fr-FR" altLang="en-US" sz="2400" dirty="0">
                <a:solidFill>
                  <a:srgbClr val="FF0000"/>
                </a:solidFill>
              </a:rPr>
              <a:t> du potentiel transmembranaire</a:t>
            </a:r>
          </a:p>
        </p:txBody>
      </p:sp>
      <p:sp>
        <p:nvSpPr>
          <p:cNvPr id="48136" name="Rectangle 13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-36512" y="1989138"/>
            <a:ext cx="92256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i="1" dirty="0">
                <a:solidFill>
                  <a:srgbClr val="FF0000"/>
                </a:solidFill>
              </a:rPr>
              <a:t>On parle de canaux </a:t>
            </a:r>
            <a:r>
              <a:rPr lang="fr-FR" altLang="en-US" sz="2000" b="1" i="1" dirty="0">
                <a:solidFill>
                  <a:srgbClr val="FF0000"/>
                </a:solidFill>
              </a:rPr>
              <a:t>voltage-dépendants</a:t>
            </a:r>
            <a:r>
              <a:rPr lang="fr-FR" altLang="en-US" i="1" dirty="0">
                <a:solidFill>
                  <a:srgbClr val="FF0000"/>
                </a:solidFill>
              </a:rPr>
              <a:t>: s’ouvrent lorsque le potentiel atteint le seuil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 autoUpdateAnimBg="0"/>
      <p:bldP spid="16396" grpId="0" animBg="1"/>
      <p:bldP spid="163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en arc 2"/>
          <p:cNvSpPr/>
          <p:nvPr/>
        </p:nvSpPr>
        <p:spPr bwMode="auto">
          <a:xfrm rot="10030565" flipH="1">
            <a:off x="5465264" y="331498"/>
            <a:ext cx="3356128" cy="3284116"/>
          </a:xfrm>
          <a:prstGeom prst="circularArrow">
            <a:avLst>
              <a:gd name="adj1" fmla="val 12500"/>
              <a:gd name="adj2" fmla="val 1016497"/>
              <a:gd name="adj3" fmla="val 20457681"/>
              <a:gd name="adj4" fmla="val 15757952"/>
              <a:gd name="adj5" fmla="val 1250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3575" y="1135208"/>
            <a:ext cx="4626402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dirty="0"/>
              <a:t>Le potentiel d’action s’accompagne de deux phénomènes </a:t>
            </a:r>
            <a:r>
              <a:rPr lang="fr-FR" altLang="en-US" sz="2400" b="1" dirty="0"/>
              <a:t>simultanés</a:t>
            </a:r>
            <a:r>
              <a:rPr lang="fr-FR" altLang="en-US" sz="2400" dirty="0"/>
              <a:t> </a:t>
            </a:r>
          </a:p>
          <a:p>
            <a:pPr eaLnBrk="1" hangingPunct="1"/>
            <a:r>
              <a:rPr lang="fr-FR" altLang="en-US" sz="2400" dirty="0"/>
              <a:t>qui ont des constantes de temps différentes:</a:t>
            </a:r>
          </a:p>
          <a:p>
            <a:pPr eaLnBrk="1" hangingPunct="1"/>
            <a:endParaRPr lang="fr-FR" altLang="en-US" sz="2400" dirty="0">
              <a:solidFill>
                <a:srgbClr val="FFFF00"/>
              </a:solidFill>
            </a:endParaRPr>
          </a:p>
          <a:p>
            <a:pPr eaLnBrk="1" hangingPunct="1"/>
            <a:r>
              <a:rPr lang="fr-FR" altLang="en-US" sz="2800" dirty="0">
                <a:solidFill>
                  <a:srgbClr val="FF0000"/>
                </a:solidFill>
              </a:rPr>
              <a:t>Un </a:t>
            </a:r>
            <a:r>
              <a:rPr lang="fr-FR" altLang="en-US" sz="2800" b="1" dirty="0">
                <a:solidFill>
                  <a:srgbClr val="FF0000"/>
                </a:solidFill>
              </a:rPr>
              <a:t>cycle rapide</a:t>
            </a:r>
            <a:r>
              <a:rPr lang="fr-FR" altLang="en-US" sz="2800" dirty="0">
                <a:solidFill>
                  <a:srgbClr val="FF0000"/>
                </a:solidFill>
              </a:rPr>
              <a:t> Na+,</a:t>
            </a:r>
            <a:r>
              <a:rPr lang="fr-FR" altLang="en-US" sz="2400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fr-FR" altLang="en-US" sz="2400" dirty="0">
                <a:solidFill>
                  <a:srgbClr val="FF0000"/>
                </a:solidFill>
              </a:rPr>
              <a:t>en </a:t>
            </a:r>
            <a:r>
              <a:rPr lang="fr-FR" altLang="en-US" sz="2400" b="1" dirty="0">
                <a:solidFill>
                  <a:srgbClr val="FF0000"/>
                </a:solidFill>
              </a:rPr>
              <a:t>rétroaction positive</a:t>
            </a:r>
            <a:r>
              <a:rPr lang="fr-FR" altLang="en-US" sz="2400" dirty="0">
                <a:solidFill>
                  <a:srgbClr val="FF0000"/>
                </a:solidFill>
              </a:rPr>
              <a:t>,</a:t>
            </a:r>
          </a:p>
          <a:p>
            <a:pPr eaLnBrk="1" hangingPunct="1"/>
            <a:r>
              <a:rPr lang="fr-FR" altLang="en-US" sz="2400" dirty="0">
                <a:solidFill>
                  <a:srgbClr val="FF0000"/>
                </a:solidFill>
              </a:rPr>
              <a:t>suivi d’une </a:t>
            </a:r>
            <a:r>
              <a:rPr lang="fr-FR" altLang="en-US" sz="2400" b="1" dirty="0">
                <a:solidFill>
                  <a:srgbClr val="FF0000"/>
                </a:solidFill>
              </a:rPr>
              <a:t>inactivation salvatrice</a:t>
            </a:r>
          </a:p>
          <a:p>
            <a:pPr eaLnBrk="1" hangingPunct="1"/>
            <a:endParaRPr lang="fr-FR" alt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en-US" sz="2800" dirty="0">
                <a:solidFill>
                  <a:srgbClr val="00B0F0"/>
                </a:solidFill>
              </a:rPr>
              <a:t>Un </a:t>
            </a:r>
            <a:r>
              <a:rPr lang="fr-FR" altLang="en-US" sz="2800" b="1" dirty="0">
                <a:solidFill>
                  <a:srgbClr val="00B0F0"/>
                </a:solidFill>
              </a:rPr>
              <a:t>cycle plus lent</a:t>
            </a:r>
            <a:r>
              <a:rPr lang="fr-FR" altLang="en-US" sz="2800" dirty="0">
                <a:solidFill>
                  <a:srgbClr val="00B0F0"/>
                </a:solidFill>
              </a:rPr>
              <a:t> K+,</a:t>
            </a:r>
            <a:r>
              <a:rPr lang="fr-FR" altLang="en-US" sz="2400" dirty="0">
                <a:solidFill>
                  <a:srgbClr val="00B0F0"/>
                </a:solidFill>
              </a:rPr>
              <a:t> </a:t>
            </a:r>
          </a:p>
          <a:p>
            <a:pPr eaLnBrk="1" hangingPunct="1"/>
            <a:r>
              <a:rPr lang="fr-FR" altLang="en-US" sz="2400" dirty="0">
                <a:solidFill>
                  <a:srgbClr val="00B0F0"/>
                </a:solidFill>
              </a:rPr>
              <a:t>en </a:t>
            </a:r>
            <a:r>
              <a:rPr lang="fr-FR" altLang="en-US" sz="2400" b="1" dirty="0">
                <a:solidFill>
                  <a:srgbClr val="00B0F0"/>
                </a:solidFill>
              </a:rPr>
              <a:t>rétroaction négative</a:t>
            </a:r>
            <a:r>
              <a:rPr lang="fr-FR" altLang="en-US" sz="2400" dirty="0">
                <a:solidFill>
                  <a:srgbClr val="00B0F0"/>
                </a:solidFill>
              </a:rPr>
              <a:t>,</a:t>
            </a:r>
          </a:p>
          <a:p>
            <a:pPr eaLnBrk="1" hangingPunct="1"/>
            <a:r>
              <a:rPr lang="fr-FR" altLang="en-US" sz="2400" dirty="0">
                <a:solidFill>
                  <a:srgbClr val="00B0F0"/>
                </a:solidFill>
              </a:rPr>
              <a:t>sans inactivation</a:t>
            </a:r>
          </a:p>
          <a:p>
            <a:pPr eaLnBrk="1" hangingPunct="1"/>
            <a:endParaRPr lang="fr-FR" altLang="en-US" sz="2400" dirty="0">
              <a:solidFill>
                <a:srgbClr val="669900"/>
              </a:solidFill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-5339" y="-27384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261736" y="-27384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  <p:sp>
        <p:nvSpPr>
          <p:cNvPr id="8" name="Flèche en arc 7"/>
          <p:cNvSpPr/>
          <p:nvPr/>
        </p:nvSpPr>
        <p:spPr bwMode="auto">
          <a:xfrm rot="1384526" flipH="1">
            <a:off x="5179082" y="-166740"/>
            <a:ext cx="3623995" cy="301301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741386"/>
              <a:gd name="adj5" fmla="val 1250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èche en arc 10"/>
          <p:cNvSpPr/>
          <p:nvPr/>
        </p:nvSpPr>
        <p:spPr bwMode="auto">
          <a:xfrm rot="17332938" flipH="1">
            <a:off x="4779646" y="156068"/>
            <a:ext cx="3525866" cy="335567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870646"/>
              <a:gd name="adj5" fmla="val 1250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62640" y="1134512"/>
            <a:ext cx="147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Ouvre les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Canaux Na+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89779" y="672701"/>
            <a:ext cx="1755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Augmente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l’entrée de Na+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3272" y="1286473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en-US" sz="2400" b="1" dirty="0">
                <a:solidFill>
                  <a:srgbClr val="FF0000"/>
                </a:solidFill>
              </a:rPr>
              <a:t>Cycle</a:t>
            </a:r>
          </a:p>
          <a:p>
            <a:pPr algn="ctr"/>
            <a:r>
              <a:rPr lang="fr-FR" altLang="en-US" sz="2400" b="1" dirty="0">
                <a:solidFill>
                  <a:srgbClr val="FF0000"/>
                </a:solidFill>
              </a:rPr>
              <a:t>Rapide</a:t>
            </a:r>
            <a:endParaRPr lang="fr-FR" altLang="en-US" sz="2400" dirty="0">
              <a:solidFill>
                <a:srgbClr val="FF0000"/>
              </a:solidFill>
            </a:endParaRPr>
          </a:p>
          <a:p>
            <a:pPr algn="ctr"/>
            <a:r>
              <a:rPr lang="fr-FR" altLang="en-US" sz="2400" dirty="0">
                <a:solidFill>
                  <a:srgbClr val="FF0000"/>
                </a:solidFill>
              </a:rPr>
              <a:t>Na+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6466883" y="4334478"/>
            <a:ext cx="10070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en-US" sz="2400" b="1" dirty="0">
                <a:solidFill>
                  <a:srgbClr val="00B0F0"/>
                </a:solidFill>
              </a:rPr>
              <a:t>Cycle</a:t>
            </a:r>
          </a:p>
          <a:p>
            <a:pPr algn="ctr"/>
            <a:r>
              <a:rPr lang="fr-FR" altLang="en-US" sz="2400" b="1" dirty="0">
                <a:solidFill>
                  <a:srgbClr val="00B0F0"/>
                </a:solidFill>
              </a:rPr>
              <a:t>Lent</a:t>
            </a:r>
            <a:endParaRPr lang="fr-FR" altLang="en-US" sz="2400" dirty="0">
              <a:solidFill>
                <a:srgbClr val="00B0F0"/>
              </a:solidFill>
            </a:endParaRPr>
          </a:p>
          <a:p>
            <a:pPr algn="ctr"/>
            <a:r>
              <a:rPr lang="fr-FR" altLang="en-US" sz="2400" dirty="0">
                <a:solidFill>
                  <a:srgbClr val="00B0F0"/>
                </a:solidFill>
              </a:rPr>
              <a:t>K+</a:t>
            </a:r>
            <a:endParaRPr lang="fr-FR" sz="2400" dirty="0">
              <a:solidFill>
                <a:srgbClr val="00B0F0"/>
              </a:solidFill>
            </a:endParaRPr>
          </a:p>
        </p:txBody>
      </p:sp>
      <p:sp>
        <p:nvSpPr>
          <p:cNvPr id="16" name="Flèche en arc 15"/>
          <p:cNvSpPr/>
          <p:nvPr/>
        </p:nvSpPr>
        <p:spPr bwMode="auto">
          <a:xfrm rot="11569435" flipH="1" flipV="1">
            <a:off x="5469525" y="2949542"/>
            <a:ext cx="3389495" cy="3134739"/>
          </a:xfrm>
          <a:prstGeom prst="circularArrow">
            <a:avLst>
              <a:gd name="adj1" fmla="val 12500"/>
              <a:gd name="adj2" fmla="val 1016497"/>
              <a:gd name="adj3" fmla="val 20457681"/>
              <a:gd name="adj4" fmla="val 15757952"/>
              <a:gd name="adj5" fmla="val 12500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lèche en arc 16"/>
          <p:cNvSpPr/>
          <p:nvPr/>
        </p:nvSpPr>
        <p:spPr bwMode="auto">
          <a:xfrm rot="20215474" flipH="1" flipV="1">
            <a:off x="5161182" y="3640487"/>
            <a:ext cx="3719069" cy="324779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741386"/>
              <a:gd name="adj5" fmla="val 12500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lèche en arc 17"/>
          <p:cNvSpPr/>
          <p:nvPr/>
        </p:nvSpPr>
        <p:spPr bwMode="auto">
          <a:xfrm rot="4267062" flipH="1" flipV="1">
            <a:off x="4854831" y="3030357"/>
            <a:ext cx="3323567" cy="331701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870646"/>
              <a:gd name="adj5" fmla="val 12500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 rot="10800000" flipV="1">
            <a:off x="4812166" y="5207852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Augmente la 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sortie de K+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772018" y="4758455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Ouvre les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Canaux K+</a:t>
            </a:r>
          </a:p>
        </p:txBody>
      </p:sp>
      <p:sp>
        <p:nvSpPr>
          <p:cNvPr id="2" name="Rectangle à coins arrondis 1"/>
          <p:cNvSpPr/>
          <p:nvPr/>
        </p:nvSpPr>
        <p:spPr bwMode="auto">
          <a:xfrm>
            <a:off x="5983123" y="2928498"/>
            <a:ext cx="1990772" cy="7150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Dépolarisation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 la membrane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551608" y="255884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+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558020" y="310377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1" grpId="0" animBg="1"/>
      <p:bldP spid="11" grpId="1" animBg="1"/>
      <p:bldP spid="5" grpId="0"/>
      <p:bldP spid="13" grpId="0"/>
      <p:bldP spid="16" grpId="0" animBg="1"/>
      <p:bldP spid="17" grpId="0" animBg="1"/>
      <p:bldP spid="18" grpId="0" animBg="1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/>
        </p:nvSpPr>
        <p:spPr bwMode="auto">
          <a:xfrm>
            <a:off x="2168725" y="991567"/>
            <a:ext cx="6930795" cy="5341757"/>
          </a:xfrm>
          <a:custGeom>
            <a:avLst/>
            <a:gdLst>
              <a:gd name="T0" fmla="*/ 0 w 2272"/>
              <a:gd name="T1" fmla="*/ 2147483647 h 2536"/>
              <a:gd name="T2" fmla="*/ 2147483647 w 2272"/>
              <a:gd name="T3" fmla="*/ 2147483647 h 2536"/>
              <a:gd name="T4" fmla="*/ 2147483647 w 2272"/>
              <a:gd name="T5" fmla="*/ 2147483647 h 2536"/>
              <a:gd name="T6" fmla="*/ 2147483647 w 2272"/>
              <a:gd name="T7" fmla="*/ 2147483647 h 2536"/>
              <a:gd name="T8" fmla="*/ 2147483647 w 2272"/>
              <a:gd name="T9" fmla="*/ 2147483647 h 2536"/>
              <a:gd name="T10" fmla="*/ 2147483647 w 2272"/>
              <a:gd name="T11" fmla="*/ 2147483647 h 2536"/>
              <a:gd name="T12" fmla="*/ 2147483647 w 2272"/>
              <a:gd name="T13" fmla="*/ 2147483647 h 2536"/>
              <a:gd name="T14" fmla="*/ 2147483647 w 2272"/>
              <a:gd name="T15" fmla="*/ 2147483647 h 2536"/>
              <a:gd name="T16" fmla="*/ 2147483647 w 2272"/>
              <a:gd name="T17" fmla="*/ 0 h 2536"/>
              <a:gd name="T18" fmla="*/ 2147483647 w 2272"/>
              <a:gd name="T19" fmla="*/ 0 h 2536"/>
              <a:gd name="T20" fmla="*/ 2147483647 w 2272"/>
              <a:gd name="T21" fmla="*/ 2147483647 h 2536"/>
              <a:gd name="T22" fmla="*/ 2147483647 w 2272"/>
              <a:gd name="T23" fmla="*/ 2147483647 h 2536"/>
              <a:gd name="T24" fmla="*/ 2147483647 w 2272"/>
              <a:gd name="T25" fmla="*/ 2147483647 h 2536"/>
              <a:gd name="T26" fmla="*/ 2147483647 w 2272"/>
              <a:gd name="T27" fmla="*/ 2147483647 h 2536"/>
              <a:gd name="T28" fmla="*/ 2147483647 w 2272"/>
              <a:gd name="T29" fmla="*/ 2147483647 h 2536"/>
              <a:gd name="T30" fmla="*/ 2147483647 w 2272"/>
              <a:gd name="T31" fmla="*/ 2147483647 h 2536"/>
              <a:gd name="T32" fmla="*/ 2147483647 w 2272"/>
              <a:gd name="T33" fmla="*/ 2147483647 h 2536"/>
              <a:gd name="T34" fmla="*/ 2147483647 w 2272"/>
              <a:gd name="T35" fmla="*/ 2147483647 h 2536"/>
              <a:gd name="T36" fmla="*/ 2147483647 w 2272"/>
              <a:gd name="T37" fmla="*/ 2147483647 h 2536"/>
              <a:gd name="T38" fmla="*/ 2147483647 w 2272"/>
              <a:gd name="T39" fmla="*/ 2147483647 h 2536"/>
              <a:gd name="T40" fmla="*/ 2147483647 w 2272"/>
              <a:gd name="T41" fmla="*/ 2147483647 h 2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connsiteX0" fmla="*/ 0 w 8310"/>
              <a:gd name="connsiteY0" fmla="*/ 9148 h 10000"/>
              <a:gd name="connsiteX1" fmla="*/ 317 w 8310"/>
              <a:gd name="connsiteY1" fmla="*/ 8864 h 10000"/>
              <a:gd name="connsiteX2" fmla="*/ 766 w 8310"/>
              <a:gd name="connsiteY2" fmla="*/ 8170 h 10000"/>
              <a:gd name="connsiteX3" fmla="*/ 1162 w 8310"/>
              <a:gd name="connsiteY3" fmla="*/ 6841 h 10000"/>
              <a:gd name="connsiteX4" fmla="*/ 1866 w 8310"/>
              <a:gd name="connsiteY4" fmla="*/ 4101 h 10000"/>
              <a:gd name="connsiteX5" fmla="*/ 2324 w 8310"/>
              <a:gd name="connsiteY5" fmla="*/ 1798 h 10000"/>
              <a:gd name="connsiteX6" fmla="*/ 2711 w 8310"/>
              <a:gd name="connsiteY6" fmla="*/ 473 h 10000"/>
              <a:gd name="connsiteX7" fmla="*/ 3064 w 8310"/>
              <a:gd name="connsiteY7" fmla="*/ 0 h 10000"/>
              <a:gd name="connsiteX8" fmla="*/ 3275 w 8310"/>
              <a:gd name="connsiteY8" fmla="*/ 0 h 10000"/>
              <a:gd name="connsiteX9" fmla="*/ 3592 w 8310"/>
              <a:gd name="connsiteY9" fmla="*/ 505 h 10000"/>
              <a:gd name="connsiteX10" fmla="*/ 3838 w 8310"/>
              <a:gd name="connsiteY10" fmla="*/ 1514 h 10000"/>
              <a:gd name="connsiteX11" fmla="*/ 4507 w 8310"/>
              <a:gd name="connsiteY11" fmla="*/ 4921 h 10000"/>
              <a:gd name="connsiteX12" fmla="*/ 5211 w 8310"/>
              <a:gd name="connsiteY12" fmla="*/ 8265 h 10000"/>
              <a:gd name="connsiteX13" fmla="*/ 5634 w 8310"/>
              <a:gd name="connsiteY13" fmla="*/ 9401 h 10000"/>
              <a:gd name="connsiteX14" fmla="*/ 5986 w 8310"/>
              <a:gd name="connsiteY14" fmla="*/ 9905 h 10000"/>
              <a:gd name="connsiteX15" fmla="*/ 6268 w 8310"/>
              <a:gd name="connsiteY15" fmla="*/ 10000 h 10000"/>
              <a:gd name="connsiteX16" fmla="*/ 6479 w 8310"/>
              <a:gd name="connsiteY16" fmla="*/ 9905 h 10000"/>
              <a:gd name="connsiteX17" fmla="*/ 7007 w 8310"/>
              <a:gd name="connsiteY17" fmla="*/ 9590 h 10000"/>
              <a:gd name="connsiteX18" fmla="*/ 7641 w 8310"/>
              <a:gd name="connsiteY18" fmla="*/ 9369 h 10000"/>
              <a:gd name="connsiteX19" fmla="*/ 8310 w 8310"/>
              <a:gd name="connsiteY19" fmla="*/ 9243 h 10000"/>
              <a:gd name="connsiteX0" fmla="*/ 0 w 9619"/>
              <a:gd name="connsiteY0" fmla="*/ 8864 h 10000"/>
              <a:gd name="connsiteX1" fmla="*/ 541 w 9619"/>
              <a:gd name="connsiteY1" fmla="*/ 8170 h 10000"/>
              <a:gd name="connsiteX2" fmla="*/ 1017 w 9619"/>
              <a:gd name="connsiteY2" fmla="*/ 6841 h 10000"/>
              <a:gd name="connsiteX3" fmla="*/ 1864 w 9619"/>
              <a:gd name="connsiteY3" fmla="*/ 4101 h 10000"/>
              <a:gd name="connsiteX4" fmla="*/ 2416 w 9619"/>
              <a:gd name="connsiteY4" fmla="*/ 1798 h 10000"/>
              <a:gd name="connsiteX5" fmla="*/ 2881 w 9619"/>
              <a:gd name="connsiteY5" fmla="*/ 473 h 10000"/>
              <a:gd name="connsiteX6" fmla="*/ 3306 w 9619"/>
              <a:gd name="connsiteY6" fmla="*/ 0 h 10000"/>
              <a:gd name="connsiteX7" fmla="*/ 3560 w 9619"/>
              <a:gd name="connsiteY7" fmla="*/ 0 h 10000"/>
              <a:gd name="connsiteX8" fmla="*/ 3942 w 9619"/>
              <a:gd name="connsiteY8" fmla="*/ 505 h 10000"/>
              <a:gd name="connsiteX9" fmla="*/ 4238 w 9619"/>
              <a:gd name="connsiteY9" fmla="*/ 1514 h 10000"/>
              <a:gd name="connsiteX10" fmla="*/ 5043 w 9619"/>
              <a:gd name="connsiteY10" fmla="*/ 4921 h 10000"/>
              <a:gd name="connsiteX11" fmla="*/ 5890 w 9619"/>
              <a:gd name="connsiteY11" fmla="*/ 8265 h 10000"/>
              <a:gd name="connsiteX12" fmla="*/ 6399 w 9619"/>
              <a:gd name="connsiteY12" fmla="*/ 9401 h 10000"/>
              <a:gd name="connsiteX13" fmla="*/ 6822 w 9619"/>
              <a:gd name="connsiteY13" fmla="*/ 9905 h 10000"/>
              <a:gd name="connsiteX14" fmla="*/ 7162 w 9619"/>
              <a:gd name="connsiteY14" fmla="*/ 10000 h 10000"/>
              <a:gd name="connsiteX15" fmla="*/ 7416 w 9619"/>
              <a:gd name="connsiteY15" fmla="*/ 9905 h 10000"/>
              <a:gd name="connsiteX16" fmla="*/ 8051 w 9619"/>
              <a:gd name="connsiteY16" fmla="*/ 9590 h 10000"/>
              <a:gd name="connsiteX17" fmla="*/ 8814 w 9619"/>
              <a:gd name="connsiteY17" fmla="*/ 9369 h 10000"/>
              <a:gd name="connsiteX18" fmla="*/ 9619 w 9619"/>
              <a:gd name="connsiteY18" fmla="*/ 9243 h 10000"/>
              <a:gd name="connsiteX0" fmla="*/ 0 w 9163"/>
              <a:gd name="connsiteY0" fmla="*/ 8864 h 10000"/>
              <a:gd name="connsiteX1" fmla="*/ 562 w 9163"/>
              <a:gd name="connsiteY1" fmla="*/ 8170 h 10000"/>
              <a:gd name="connsiteX2" fmla="*/ 1057 w 9163"/>
              <a:gd name="connsiteY2" fmla="*/ 6841 h 10000"/>
              <a:gd name="connsiteX3" fmla="*/ 1938 w 9163"/>
              <a:gd name="connsiteY3" fmla="*/ 4101 h 10000"/>
              <a:gd name="connsiteX4" fmla="*/ 2512 w 9163"/>
              <a:gd name="connsiteY4" fmla="*/ 1798 h 10000"/>
              <a:gd name="connsiteX5" fmla="*/ 2995 w 9163"/>
              <a:gd name="connsiteY5" fmla="*/ 473 h 10000"/>
              <a:gd name="connsiteX6" fmla="*/ 3437 w 9163"/>
              <a:gd name="connsiteY6" fmla="*/ 0 h 10000"/>
              <a:gd name="connsiteX7" fmla="*/ 3701 w 9163"/>
              <a:gd name="connsiteY7" fmla="*/ 0 h 10000"/>
              <a:gd name="connsiteX8" fmla="*/ 4098 w 9163"/>
              <a:gd name="connsiteY8" fmla="*/ 505 h 10000"/>
              <a:gd name="connsiteX9" fmla="*/ 4406 w 9163"/>
              <a:gd name="connsiteY9" fmla="*/ 1514 h 10000"/>
              <a:gd name="connsiteX10" fmla="*/ 5243 w 9163"/>
              <a:gd name="connsiteY10" fmla="*/ 4921 h 10000"/>
              <a:gd name="connsiteX11" fmla="*/ 6123 w 9163"/>
              <a:gd name="connsiteY11" fmla="*/ 8265 h 10000"/>
              <a:gd name="connsiteX12" fmla="*/ 6652 w 9163"/>
              <a:gd name="connsiteY12" fmla="*/ 9401 h 10000"/>
              <a:gd name="connsiteX13" fmla="*/ 7092 w 9163"/>
              <a:gd name="connsiteY13" fmla="*/ 9905 h 10000"/>
              <a:gd name="connsiteX14" fmla="*/ 7446 w 9163"/>
              <a:gd name="connsiteY14" fmla="*/ 10000 h 10000"/>
              <a:gd name="connsiteX15" fmla="*/ 7710 w 9163"/>
              <a:gd name="connsiteY15" fmla="*/ 9905 h 10000"/>
              <a:gd name="connsiteX16" fmla="*/ 8370 w 9163"/>
              <a:gd name="connsiteY16" fmla="*/ 9590 h 10000"/>
              <a:gd name="connsiteX17" fmla="*/ 9163 w 9163"/>
              <a:gd name="connsiteY17" fmla="*/ 9369 h 10000"/>
              <a:gd name="connsiteX0" fmla="*/ 0 w 9135"/>
              <a:gd name="connsiteY0" fmla="*/ 8864 h 10000"/>
              <a:gd name="connsiteX1" fmla="*/ 613 w 9135"/>
              <a:gd name="connsiteY1" fmla="*/ 8170 h 10000"/>
              <a:gd name="connsiteX2" fmla="*/ 1154 w 9135"/>
              <a:gd name="connsiteY2" fmla="*/ 6841 h 10000"/>
              <a:gd name="connsiteX3" fmla="*/ 2115 w 9135"/>
              <a:gd name="connsiteY3" fmla="*/ 4101 h 10000"/>
              <a:gd name="connsiteX4" fmla="*/ 2741 w 9135"/>
              <a:gd name="connsiteY4" fmla="*/ 1798 h 10000"/>
              <a:gd name="connsiteX5" fmla="*/ 3269 w 9135"/>
              <a:gd name="connsiteY5" fmla="*/ 473 h 10000"/>
              <a:gd name="connsiteX6" fmla="*/ 3751 w 9135"/>
              <a:gd name="connsiteY6" fmla="*/ 0 h 10000"/>
              <a:gd name="connsiteX7" fmla="*/ 4039 w 9135"/>
              <a:gd name="connsiteY7" fmla="*/ 0 h 10000"/>
              <a:gd name="connsiteX8" fmla="*/ 4472 w 9135"/>
              <a:gd name="connsiteY8" fmla="*/ 505 h 10000"/>
              <a:gd name="connsiteX9" fmla="*/ 4808 w 9135"/>
              <a:gd name="connsiteY9" fmla="*/ 1514 h 10000"/>
              <a:gd name="connsiteX10" fmla="*/ 5722 w 9135"/>
              <a:gd name="connsiteY10" fmla="*/ 4921 h 10000"/>
              <a:gd name="connsiteX11" fmla="*/ 6682 w 9135"/>
              <a:gd name="connsiteY11" fmla="*/ 8265 h 10000"/>
              <a:gd name="connsiteX12" fmla="*/ 7260 w 9135"/>
              <a:gd name="connsiteY12" fmla="*/ 9401 h 10000"/>
              <a:gd name="connsiteX13" fmla="*/ 7740 w 9135"/>
              <a:gd name="connsiteY13" fmla="*/ 9905 h 10000"/>
              <a:gd name="connsiteX14" fmla="*/ 8126 w 9135"/>
              <a:gd name="connsiteY14" fmla="*/ 10000 h 10000"/>
              <a:gd name="connsiteX15" fmla="*/ 8414 w 9135"/>
              <a:gd name="connsiteY15" fmla="*/ 9905 h 10000"/>
              <a:gd name="connsiteX16" fmla="*/ 9135 w 9135"/>
              <a:gd name="connsiteY16" fmla="*/ 9590 h 10000"/>
              <a:gd name="connsiteX0" fmla="*/ 0 w 10314"/>
              <a:gd name="connsiteY0" fmla="*/ 8864 h 10000"/>
              <a:gd name="connsiteX1" fmla="*/ 671 w 10314"/>
              <a:gd name="connsiteY1" fmla="*/ 8170 h 10000"/>
              <a:gd name="connsiteX2" fmla="*/ 1263 w 10314"/>
              <a:gd name="connsiteY2" fmla="*/ 6841 h 10000"/>
              <a:gd name="connsiteX3" fmla="*/ 2315 w 10314"/>
              <a:gd name="connsiteY3" fmla="*/ 4101 h 10000"/>
              <a:gd name="connsiteX4" fmla="*/ 3001 w 10314"/>
              <a:gd name="connsiteY4" fmla="*/ 1798 h 10000"/>
              <a:gd name="connsiteX5" fmla="*/ 3579 w 10314"/>
              <a:gd name="connsiteY5" fmla="*/ 473 h 10000"/>
              <a:gd name="connsiteX6" fmla="*/ 4106 w 10314"/>
              <a:gd name="connsiteY6" fmla="*/ 0 h 10000"/>
              <a:gd name="connsiteX7" fmla="*/ 4421 w 10314"/>
              <a:gd name="connsiteY7" fmla="*/ 0 h 10000"/>
              <a:gd name="connsiteX8" fmla="*/ 4895 w 10314"/>
              <a:gd name="connsiteY8" fmla="*/ 505 h 10000"/>
              <a:gd name="connsiteX9" fmla="*/ 5263 w 10314"/>
              <a:gd name="connsiteY9" fmla="*/ 1514 h 10000"/>
              <a:gd name="connsiteX10" fmla="*/ 6264 w 10314"/>
              <a:gd name="connsiteY10" fmla="*/ 4921 h 10000"/>
              <a:gd name="connsiteX11" fmla="*/ 7315 w 10314"/>
              <a:gd name="connsiteY11" fmla="*/ 8265 h 10000"/>
              <a:gd name="connsiteX12" fmla="*/ 7947 w 10314"/>
              <a:gd name="connsiteY12" fmla="*/ 9401 h 10000"/>
              <a:gd name="connsiteX13" fmla="*/ 8473 w 10314"/>
              <a:gd name="connsiteY13" fmla="*/ 9905 h 10000"/>
              <a:gd name="connsiteX14" fmla="*/ 8895 w 10314"/>
              <a:gd name="connsiteY14" fmla="*/ 10000 h 10000"/>
              <a:gd name="connsiteX15" fmla="*/ 9211 w 10314"/>
              <a:gd name="connsiteY15" fmla="*/ 9905 h 10000"/>
              <a:gd name="connsiteX16" fmla="*/ 10314 w 10314"/>
              <a:gd name="connsiteY16" fmla="*/ 9590 h 1000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8895 w 10314"/>
              <a:gd name="connsiteY14" fmla="*/ 10000 h 10710"/>
              <a:gd name="connsiteX15" fmla="*/ 9211 w 10314"/>
              <a:gd name="connsiteY15" fmla="*/ 9905 h 10710"/>
              <a:gd name="connsiteX16" fmla="*/ 10314 w 10314"/>
              <a:gd name="connsiteY16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211 w 10314"/>
              <a:gd name="connsiteY14" fmla="*/ 9905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74 w 11021"/>
              <a:gd name="connsiteY14" fmla="*/ 9870 h 10710"/>
              <a:gd name="connsiteX15" fmla="*/ 11021 w 11021"/>
              <a:gd name="connsiteY15" fmla="*/ 9765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19 w 11021"/>
              <a:gd name="connsiteY14" fmla="*/ 10132 h 10710"/>
              <a:gd name="connsiteX15" fmla="*/ 11021 w 11021"/>
              <a:gd name="connsiteY15" fmla="*/ 9765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767 w 11132"/>
              <a:gd name="connsiteY12" fmla="*/ 9926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832"/>
              <a:gd name="connsiteX1" fmla="*/ 671 w 11132"/>
              <a:gd name="connsiteY1" fmla="*/ 8170 h 10832"/>
              <a:gd name="connsiteX2" fmla="*/ 1263 w 11132"/>
              <a:gd name="connsiteY2" fmla="*/ 6841 h 10832"/>
              <a:gd name="connsiteX3" fmla="*/ 2315 w 11132"/>
              <a:gd name="connsiteY3" fmla="*/ 4101 h 10832"/>
              <a:gd name="connsiteX4" fmla="*/ 3001 w 11132"/>
              <a:gd name="connsiteY4" fmla="*/ 1798 h 10832"/>
              <a:gd name="connsiteX5" fmla="*/ 3579 w 11132"/>
              <a:gd name="connsiteY5" fmla="*/ 473 h 10832"/>
              <a:gd name="connsiteX6" fmla="*/ 4106 w 11132"/>
              <a:gd name="connsiteY6" fmla="*/ 0 h 10832"/>
              <a:gd name="connsiteX7" fmla="*/ 4421 w 11132"/>
              <a:gd name="connsiteY7" fmla="*/ 0 h 10832"/>
              <a:gd name="connsiteX8" fmla="*/ 4895 w 11132"/>
              <a:gd name="connsiteY8" fmla="*/ 505 h 10832"/>
              <a:gd name="connsiteX9" fmla="*/ 5263 w 11132"/>
              <a:gd name="connsiteY9" fmla="*/ 1514 h 10832"/>
              <a:gd name="connsiteX10" fmla="*/ 6264 w 11132"/>
              <a:gd name="connsiteY10" fmla="*/ 4921 h 10832"/>
              <a:gd name="connsiteX11" fmla="*/ 7176 w 11132"/>
              <a:gd name="connsiteY11" fmla="*/ 8335 h 10832"/>
              <a:gd name="connsiteX12" fmla="*/ 7670 w 11132"/>
              <a:gd name="connsiteY12" fmla="*/ 10031 h 10832"/>
              <a:gd name="connsiteX13" fmla="*/ 8431 w 11132"/>
              <a:gd name="connsiteY13" fmla="*/ 10832 h 10832"/>
              <a:gd name="connsiteX14" fmla="*/ 9419 w 11132"/>
              <a:gd name="connsiteY14" fmla="*/ 10132 h 10832"/>
              <a:gd name="connsiteX15" fmla="*/ 11132 w 11132"/>
              <a:gd name="connsiteY15" fmla="*/ 10010 h 1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32" h="10832">
                <a:moveTo>
                  <a:pt x="0" y="8864"/>
                </a:moveTo>
                <a:lnTo>
                  <a:pt x="671" y="8170"/>
                </a:lnTo>
                <a:lnTo>
                  <a:pt x="1263" y="6841"/>
                </a:lnTo>
                <a:lnTo>
                  <a:pt x="2315" y="4101"/>
                </a:lnTo>
                <a:lnTo>
                  <a:pt x="3001" y="1798"/>
                </a:lnTo>
                <a:lnTo>
                  <a:pt x="3579" y="473"/>
                </a:lnTo>
                <a:lnTo>
                  <a:pt x="4106" y="0"/>
                </a:lnTo>
                <a:lnTo>
                  <a:pt x="4421" y="0"/>
                </a:lnTo>
                <a:lnTo>
                  <a:pt x="4895" y="505"/>
                </a:lnTo>
                <a:cubicBezTo>
                  <a:pt x="5019" y="841"/>
                  <a:pt x="5141" y="1178"/>
                  <a:pt x="5263" y="1514"/>
                </a:cubicBezTo>
                <a:lnTo>
                  <a:pt x="6264" y="4921"/>
                </a:lnTo>
                <a:lnTo>
                  <a:pt x="7176" y="8335"/>
                </a:lnTo>
                <a:cubicBezTo>
                  <a:pt x="7341" y="8900"/>
                  <a:pt x="7547" y="9676"/>
                  <a:pt x="7670" y="10031"/>
                </a:cubicBezTo>
                <a:cubicBezTo>
                  <a:pt x="7808" y="10449"/>
                  <a:pt x="8085" y="10711"/>
                  <a:pt x="8431" y="10832"/>
                </a:cubicBezTo>
                <a:cubicBezTo>
                  <a:pt x="8710" y="10779"/>
                  <a:pt x="9071" y="10412"/>
                  <a:pt x="9419" y="10132"/>
                </a:cubicBezTo>
                <a:cubicBezTo>
                  <a:pt x="9657" y="9952"/>
                  <a:pt x="10852" y="10103"/>
                  <a:pt x="11132" y="10010"/>
                </a:cubicBezTo>
              </a:path>
            </a:pathLst>
          </a:custGeom>
          <a:noFill/>
          <a:ln w="762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Freeform 15"/>
          <p:cNvSpPr>
            <a:spLocks/>
          </p:cNvSpPr>
          <p:nvPr/>
        </p:nvSpPr>
        <p:spPr bwMode="auto">
          <a:xfrm>
            <a:off x="-36512" y="5685543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Freeform 15"/>
          <p:cNvSpPr>
            <a:spLocks/>
          </p:cNvSpPr>
          <p:nvPr/>
        </p:nvSpPr>
        <p:spPr bwMode="auto">
          <a:xfrm>
            <a:off x="217519" y="5676560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Freeform 15"/>
          <p:cNvSpPr>
            <a:spLocks/>
          </p:cNvSpPr>
          <p:nvPr/>
        </p:nvSpPr>
        <p:spPr bwMode="auto">
          <a:xfrm>
            <a:off x="395536" y="5627000"/>
            <a:ext cx="1181083" cy="349012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Freeform 15"/>
          <p:cNvSpPr>
            <a:spLocks/>
          </p:cNvSpPr>
          <p:nvPr/>
        </p:nvSpPr>
        <p:spPr bwMode="auto">
          <a:xfrm>
            <a:off x="722563" y="5540464"/>
            <a:ext cx="1185141" cy="436930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" name="Groupe 26"/>
          <p:cNvGrpSpPr/>
          <p:nvPr/>
        </p:nvGrpSpPr>
        <p:grpSpPr>
          <a:xfrm>
            <a:off x="1459193" y="5298326"/>
            <a:ext cx="1333968" cy="672331"/>
            <a:chOff x="1608918" y="3969788"/>
            <a:chExt cx="1333968" cy="672331"/>
          </a:xfrm>
        </p:grpSpPr>
        <p:sp>
          <p:nvSpPr>
            <p:cNvPr id="6" name="Freeform 15"/>
            <p:cNvSpPr>
              <a:spLocks/>
            </p:cNvSpPr>
            <p:nvPr/>
          </p:nvSpPr>
          <p:spPr bwMode="auto">
            <a:xfrm>
              <a:off x="1608918" y="4053926"/>
              <a:ext cx="1333968" cy="588193"/>
            </a:xfrm>
            <a:custGeom>
              <a:avLst/>
              <a:gdLst>
                <a:gd name="T0" fmla="*/ 0 w 948"/>
                <a:gd name="T1" fmla="*/ 2147483647 h 907"/>
                <a:gd name="T2" fmla="*/ 2147483647 w 948"/>
                <a:gd name="T3" fmla="*/ 2147483647 h 907"/>
                <a:gd name="T4" fmla="*/ 2147483647 w 948"/>
                <a:gd name="T5" fmla="*/ 2147483647 h 907"/>
                <a:gd name="T6" fmla="*/ 2147483647 w 948"/>
                <a:gd name="T7" fmla="*/ 2147483647 h 907"/>
                <a:gd name="T8" fmla="*/ 2147483647 w 948"/>
                <a:gd name="T9" fmla="*/ 2147483647 h 907"/>
                <a:gd name="T10" fmla="*/ 2147483647 w 948"/>
                <a:gd name="T11" fmla="*/ 2147483647 h 907"/>
                <a:gd name="T12" fmla="*/ 2147483647 w 948"/>
                <a:gd name="T13" fmla="*/ 2147483647 h 907"/>
                <a:gd name="T14" fmla="*/ 2147483647 w 948"/>
                <a:gd name="T15" fmla="*/ 2147483647 h 907"/>
                <a:gd name="T16" fmla="*/ 2147483647 w 948"/>
                <a:gd name="T17" fmla="*/ 2147483647 h 9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connsiteX0" fmla="*/ 0 w 17040"/>
                <a:gd name="connsiteY0" fmla="*/ 9863 h 9863"/>
                <a:gd name="connsiteX1" fmla="*/ 1582 w 17040"/>
                <a:gd name="connsiteY1" fmla="*/ 7415 h 9863"/>
                <a:gd name="connsiteX2" fmla="*/ 2342 w 17040"/>
                <a:gd name="connsiteY2" fmla="*/ 3711 h 9863"/>
                <a:gd name="connsiteX3" fmla="*/ 2911 w 17040"/>
                <a:gd name="connsiteY3" fmla="*/ 6 h 9863"/>
                <a:gd name="connsiteX4" fmla="*/ 3481 w 17040"/>
                <a:gd name="connsiteY4" fmla="*/ 4571 h 9863"/>
                <a:gd name="connsiteX5" fmla="*/ 3987 w 17040"/>
                <a:gd name="connsiteY5" fmla="*/ 8077 h 9863"/>
                <a:gd name="connsiteX6" fmla="*/ 5127 w 17040"/>
                <a:gd name="connsiteY6" fmla="*/ 9334 h 9863"/>
                <a:gd name="connsiteX7" fmla="*/ 6203 w 17040"/>
                <a:gd name="connsiteY7" fmla="*/ 9598 h 9863"/>
                <a:gd name="connsiteX8" fmla="*/ 17040 w 17040"/>
                <a:gd name="connsiteY8" fmla="*/ 9130 h 9863"/>
                <a:gd name="connsiteX0" fmla="*/ 0 w 10000"/>
                <a:gd name="connsiteY0" fmla="*/ 10000 h 10000"/>
                <a:gd name="connsiteX1" fmla="*/ 137 w 10000"/>
                <a:gd name="connsiteY1" fmla="*/ 9660 h 10000"/>
                <a:gd name="connsiteX2" fmla="*/ 928 w 10000"/>
                <a:gd name="connsiteY2" fmla="*/ 7518 h 10000"/>
                <a:gd name="connsiteX3" fmla="*/ 1374 w 10000"/>
                <a:gd name="connsiteY3" fmla="*/ 3763 h 10000"/>
                <a:gd name="connsiteX4" fmla="*/ 1708 w 10000"/>
                <a:gd name="connsiteY4" fmla="*/ 6 h 10000"/>
                <a:gd name="connsiteX5" fmla="*/ 2043 w 10000"/>
                <a:gd name="connsiteY5" fmla="*/ 4634 h 10000"/>
                <a:gd name="connsiteX6" fmla="*/ 2340 w 10000"/>
                <a:gd name="connsiteY6" fmla="*/ 8189 h 10000"/>
                <a:gd name="connsiteX7" fmla="*/ 3009 w 10000"/>
                <a:gd name="connsiteY7" fmla="*/ 9464 h 10000"/>
                <a:gd name="connsiteX8" fmla="*/ 3640 w 10000"/>
                <a:gd name="connsiteY8" fmla="*/ 9731 h 10000"/>
                <a:gd name="connsiteX9" fmla="*/ 10000 w 10000"/>
                <a:gd name="connsiteY9" fmla="*/ 9257 h 10000"/>
                <a:gd name="connsiteX0" fmla="*/ 0 w 12559"/>
                <a:gd name="connsiteY0" fmla="*/ 10100 h 10100"/>
                <a:gd name="connsiteX1" fmla="*/ 2696 w 12559"/>
                <a:gd name="connsiteY1" fmla="*/ 9660 h 10100"/>
                <a:gd name="connsiteX2" fmla="*/ 3487 w 12559"/>
                <a:gd name="connsiteY2" fmla="*/ 7518 h 10100"/>
                <a:gd name="connsiteX3" fmla="*/ 3933 w 12559"/>
                <a:gd name="connsiteY3" fmla="*/ 3763 h 10100"/>
                <a:gd name="connsiteX4" fmla="*/ 4267 w 12559"/>
                <a:gd name="connsiteY4" fmla="*/ 6 h 10100"/>
                <a:gd name="connsiteX5" fmla="*/ 4602 w 12559"/>
                <a:gd name="connsiteY5" fmla="*/ 4634 h 10100"/>
                <a:gd name="connsiteX6" fmla="*/ 4899 w 12559"/>
                <a:gd name="connsiteY6" fmla="*/ 8189 h 10100"/>
                <a:gd name="connsiteX7" fmla="*/ 5568 w 12559"/>
                <a:gd name="connsiteY7" fmla="*/ 9464 h 10100"/>
                <a:gd name="connsiteX8" fmla="*/ 6199 w 12559"/>
                <a:gd name="connsiteY8" fmla="*/ 9731 h 10100"/>
                <a:gd name="connsiteX9" fmla="*/ 12559 w 12559"/>
                <a:gd name="connsiteY9" fmla="*/ 9257 h 10100"/>
                <a:gd name="connsiteX0" fmla="*/ 0 w 12559"/>
                <a:gd name="connsiteY0" fmla="*/ 10013 h 10013"/>
                <a:gd name="connsiteX1" fmla="*/ 2696 w 12559"/>
                <a:gd name="connsiteY1" fmla="*/ 9573 h 10013"/>
                <a:gd name="connsiteX2" fmla="*/ 3487 w 12559"/>
                <a:gd name="connsiteY2" fmla="*/ 7431 h 10013"/>
                <a:gd name="connsiteX3" fmla="*/ 3933 w 12559"/>
                <a:gd name="connsiteY3" fmla="*/ 3676 h 10013"/>
                <a:gd name="connsiteX4" fmla="*/ 3931 w 12559"/>
                <a:gd name="connsiteY4" fmla="*/ 6 h 10013"/>
                <a:gd name="connsiteX5" fmla="*/ 4602 w 12559"/>
                <a:gd name="connsiteY5" fmla="*/ 4547 h 10013"/>
                <a:gd name="connsiteX6" fmla="*/ 4899 w 12559"/>
                <a:gd name="connsiteY6" fmla="*/ 8102 h 10013"/>
                <a:gd name="connsiteX7" fmla="*/ 5568 w 12559"/>
                <a:gd name="connsiteY7" fmla="*/ 9377 h 10013"/>
                <a:gd name="connsiteX8" fmla="*/ 6199 w 12559"/>
                <a:gd name="connsiteY8" fmla="*/ 9644 h 10013"/>
                <a:gd name="connsiteX9" fmla="*/ 12559 w 12559"/>
                <a:gd name="connsiteY9" fmla="*/ 9170 h 10013"/>
                <a:gd name="connsiteX0" fmla="*/ 0 w 12559"/>
                <a:gd name="connsiteY0" fmla="*/ 10012 h 10012"/>
                <a:gd name="connsiteX1" fmla="*/ 2696 w 12559"/>
                <a:gd name="connsiteY1" fmla="*/ 9572 h 10012"/>
                <a:gd name="connsiteX2" fmla="*/ 3487 w 12559"/>
                <a:gd name="connsiteY2" fmla="*/ 7430 h 10012"/>
                <a:gd name="connsiteX3" fmla="*/ 3674 w 12559"/>
                <a:gd name="connsiteY3" fmla="*/ 3814 h 10012"/>
                <a:gd name="connsiteX4" fmla="*/ 3931 w 12559"/>
                <a:gd name="connsiteY4" fmla="*/ 5 h 10012"/>
                <a:gd name="connsiteX5" fmla="*/ 4602 w 12559"/>
                <a:gd name="connsiteY5" fmla="*/ 4546 h 10012"/>
                <a:gd name="connsiteX6" fmla="*/ 4899 w 12559"/>
                <a:gd name="connsiteY6" fmla="*/ 8101 h 10012"/>
                <a:gd name="connsiteX7" fmla="*/ 5568 w 12559"/>
                <a:gd name="connsiteY7" fmla="*/ 9376 h 10012"/>
                <a:gd name="connsiteX8" fmla="*/ 6199 w 12559"/>
                <a:gd name="connsiteY8" fmla="*/ 9643 h 10012"/>
                <a:gd name="connsiteX9" fmla="*/ 12559 w 12559"/>
                <a:gd name="connsiteY9" fmla="*/ 9169 h 10012"/>
                <a:gd name="connsiteX0" fmla="*/ 0 w 12559"/>
                <a:gd name="connsiteY0" fmla="*/ 10050 h 10050"/>
                <a:gd name="connsiteX1" fmla="*/ 2696 w 12559"/>
                <a:gd name="connsiteY1" fmla="*/ 9610 h 10050"/>
                <a:gd name="connsiteX2" fmla="*/ 3487 w 12559"/>
                <a:gd name="connsiteY2" fmla="*/ 7468 h 10050"/>
                <a:gd name="connsiteX3" fmla="*/ 3931 w 12559"/>
                <a:gd name="connsiteY3" fmla="*/ 43 h 10050"/>
                <a:gd name="connsiteX4" fmla="*/ 4602 w 12559"/>
                <a:gd name="connsiteY4" fmla="*/ 4584 h 10050"/>
                <a:gd name="connsiteX5" fmla="*/ 4899 w 12559"/>
                <a:gd name="connsiteY5" fmla="*/ 8139 h 10050"/>
                <a:gd name="connsiteX6" fmla="*/ 5568 w 12559"/>
                <a:gd name="connsiteY6" fmla="*/ 9414 h 10050"/>
                <a:gd name="connsiteX7" fmla="*/ 6199 w 12559"/>
                <a:gd name="connsiteY7" fmla="*/ 9681 h 10050"/>
                <a:gd name="connsiteX8" fmla="*/ 12559 w 12559"/>
                <a:gd name="connsiteY8" fmla="*/ 9207 h 10050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5568 w 12559"/>
                <a:gd name="connsiteY5" fmla="*/ 9373 h 10009"/>
                <a:gd name="connsiteX6" fmla="*/ 6199 w 12559"/>
                <a:gd name="connsiteY6" fmla="*/ 9640 h 10009"/>
                <a:gd name="connsiteX7" fmla="*/ 12559 w 12559"/>
                <a:gd name="connsiteY7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6199"/>
                <a:gd name="connsiteY0" fmla="*/ 10009 h 10009"/>
                <a:gd name="connsiteX1" fmla="*/ 2696 w 6199"/>
                <a:gd name="connsiteY1" fmla="*/ 9569 h 10009"/>
                <a:gd name="connsiteX2" fmla="*/ 3487 w 6199"/>
                <a:gd name="connsiteY2" fmla="*/ 7427 h 10009"/>
                <a:gd name="connsiteX3" fmla="*/ 3931 w 6199"/>
                <a:gd name="connsiteY3" fmla="*/ 2 h 10009"/>
                <a:gd name="connsiteX4" fmla="*/ 4899 w 6199"/>
                <a:gd name="connsiteY4" fmla="*/ 8098 h 10009"/>
                <a:gd name="connsiteX5" fmla="*/ 6199 w 6199"/>
                <a:gd name="connsiteY5" fmla="*/ 9640 h 10009"/>
                <a:gd name="connsiteX0" fmla="*/ 0 w 5651"/>
                <a:gd name="connsiteY0" fmla="*/ 9560 h 9631"/>
                <a:gd name="connsiteX1" fmla="*/ 1276 w 5651"/>
                <a:gd name="connsiteY1" fmla="*/ 7420 h 9631"/>
                <a:gd name="connsiteX2" fmla="*/ 1992 w 5651"/>
                <a:gd name="connsiteY2" fmla="*/ 2 h 9631"/>
                <a:gd name="connsiteX3" fmla="*/ 3554 w 5651"/>
                <a:gd name="connsiteY3" fmla="*/ 8091 h 9631"/>
                <a:gd name="connsiteX4" fmla="*/ 5651 w 5651"/>
                <a:gd name="connsiteY4" fmla="*/ 9631 h 9631"/>
                <a:gd name="connsiteX0" fmla="*/ 0 w 10000"/>
                <a:gd name="connsiteY0" fmla="*/ 9926 h 10000"/>
                <a:gd name="connsiteX1" fmla="*/ 1798 w 10000"/>
                <a:gd name="connsiteY1" fmla="*/ 7704 h 10000"/>
                <a:gd name="connsiteX2" fmla="*/ 3525 w 10000"/>
                <a:gd name="connsiteY2" fmla="*/ 2 h 10000"/>
                <a:gd name="connsiteX3" fmla="*/ 6289 w 10000"/>
                <a:gd name="connsiteY3" fmla="*/ 8401 h 10000"/>
                <a:gd name="connsiteX4" fmla="*/ 10000 w 10000"/>
                <a:gd name="connsiteY4" fmla="*/ 10000 h 10000"/>
                <a:gd name="connsiteX0" fmla="*/ 0 w 10000"/>
                <a:gd name="connsiteY0" fmla="*/ 9925 h 9999"/>
                <a:gd name="connsiteX1" fmla="*/ 1798 w 10000"/>
                <a:gd name="connsiteY1" fmla="*/ 7703 h 9999"/>
                <a:gd name="connsiteX2" fmla="*/ 3525 w 10000"/>
                <a:gd name="connsiteY2" fmla="*/ 1 h 9999"/>
                <a:gd name="connsiteX3" fmla="*/ 5752 w 10000"/>
                <a:gd name="connsiteY3" fmla="*/ 8071 h 9999"/>
                <a:gd name="connsiteX4" fmla="*/ 10000 w 10000"/>
                <a:gd name="connsiteY4" fmla="*/ 9999 h 9999"/>
                <a:gd name="connsiteX0" fmla="*/ 0 w 7854"/>
                <a:gd name="connsiteY0" fmla="*/ 9926 h 9926"/>
                <a:gd name="connsiteX1" fmla="*/ 1798 w 7854"/>
                <a:gd name="connsiteY1" fmla="*/ 7704 h 9926"/>
                <a:gd name="connsiteX2" fmla="*/ 3525 w 7854"/>
                <a:gd name="connsiteY2" fmla="*/ 1 h 9926"/>
                <a:gd name="connsiteX3" fmla="*/ 5752 w 7854"/>
                <a:gd name="connsiteY3" fmla="*/ 8072 h 9926"/>
                <a:gd name="connsiteX4" fmla="*/ 7854 w 7854"/>
                <a:gd name="connsiteY4" fmla="*/ 9671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" h="9926">
                  <a:moveTo>
                    <a:pt x="0" y="9926"/>
                  </a:moveTo>
                  <a:cubicBezTo>
                    <a:pt x="442" y="9497"/>
                    <a:pt x="1211" y="9359"/>
                    <a:pt x="1798" y="7704"/>
                  </a:cubicBezTo>
                  <a:cubicBezTo>
                    <a:pt x="2386" y="6051"/>
                    <a:pt x="2866" y="-60"/>
                    <a:pt x="3525" y="1"/>
                  </a:cubicBezTo>
                  <a:cubicBezTo>
                    <a:pt x="4184" y="62"/>
                    <a:pt x="5031" y="6461"/>
                    <a:pt x="5752" y="8072"/>
                  </a:cubicBezTo>
                  <a:cubicBezTo>
                    <a:pt x="6473" y="9683"/>
                    <a:pt x="5727" y="9621"/>
                    <a:pt x="7854" y="9671"/>
                  </a:cubicBezTo>
                </a:path>
              </a:pathLst>
            </a:custGeom>
            <a:noFill/>
            <a:ln w="762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Corde 6"/>
            <p:cNvSpPr/>
            <p:nvPr/>
          </p:nvSpPr>
          <p:spPr bwMode="auto">
            <a:xfrm rot="5700831">
              <a:off x="2012481" y="4012952"/>
              <a:ext cx="404859" cy="318531"/>
            </a:xfrm>
            <a:prstGeom prst="chord">
              <a:avLst>
                <a:gd name="adj1" fmla="val 5465013"/>
                <a:gd name="adj2" fmla="val 15682205"/>
              </a:avLst>
            </a:prstGeom>
            <a:solidFill>
              <a:srgbClr val="FF0000"/>
            </a:solidFill>
            <a:ln w="762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25356" y="5168031"/>
            <a:ext cx="3446844" cy="9096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15718" y="5118819"/>
            <a:ext cx="227012" cy="1022350"/>
          </a:xfrm>
          <a:prstGeom prst="can">
            <a:avLst>
              <a:gd name="adj" fmla="val 112588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779193" y="615863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latin typeface="Impact" pitchFamily="34" charset="0"/>
              </a:rPr>
              <a:t>Na+</a:t>
            </a:r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4377680" y="5112469"/>
            <a:ext cx="227013" cy="1022350"/>
          </a:xfrm>
          <a:prstGeom prst="can">
            <a:avLst>
              <a:gd name="adj" fmla="val 112587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4241155" y="615228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latin typeface="Impact" pitchFamily="34" charset="0"/>
              </a:rPr>
              <a:t>Na+</a:t>
            </a:r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 flipV="1">
            <a:off x="5155555" y="5125169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5076180" y="4647331"/>
            <a:ext cx="4286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4106218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5349230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9" name="Flèche droite 18"/>
          <p:cNvSpPr/>
          <p:nvPr/>
        </p:nvSpPr>
        <p:spPr bwMode="auto">
          <a:xfrm>
            <a:off x="2365961" y="5223582"/>
            <a:ext cx="1446003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3885208" y="5087069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348720" y="5094312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125839" y="5905520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lèche droite 18"/>
          <p:cNvSpPr/>
          <p:nvPr/>
        </p:nvSpPr>
        <p:spPr bwMode="auto">
          <a:xfrm>
            <a:off x="2394748" y="5376092"/>
            <a:ext cx="2681432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5851111" y="6326290"/>
            <a:ext cx="3395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x t r a c e l </a:t>
            </a:r>
            <a:r>
              <a:rPr lang="fr-FR" sz="2400" dirty="0" err="1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5953703" y="4742855"/>
            <a:ext cx="3292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n t r a c e l </a:t>
            </a:r>
            <a:r>
              <a:rPr lang="fr-FR" sz="2400" dirty="0" err="1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cxnSp>
        <p:nvCxnSpPr>
          <p:cNvPr id="30" name="Connecteur droit 29"/>
          <p:cNvCxnSpPr/>
          <p:nvPr/>
        </p:nvCxnSpPr>
        <p:spPr bwMode="auto">
          <a:xfrm>
            <a:off x="376012" y="3079799"/>
            <a:ext cx="697879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ZoneTexte 30"/>
          <p:cNvSpPr txBox="1"/>
          <p:nvPr/>
        </p:nvSpPr>
        <p:spPr>
          <a:xfrm>
            <a:off x="518388" y="503357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9CC"/>
                </a:solidFill>
              </a:rPr>
              <a:t>seuil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5267" y="5445224"/>
            <a:ext cx="1862027" cy="0"/>
          </a:xfrm>
          <a:prstGeom prst="line">
            <a:avLst/>
          </a:prstGeom>
          <a:noFill/>
          <a:ln w="38100" cap="flat" cmpd="sng" algn="ctr">
            <a:solidFill>
              <a:srgbClr val="FF99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ZoneTexte 33"/>
          <p:cNvSpPr txBox="1"/>
          <p:nvPr/>
        </p:nvSpPr>
        <p:spPr>
          <a:xfrm>
            <a:off x="7399220" y="286377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 mV</a:t>
            </a:r>
          </a:p>
        </p:txBody>
      </p:sp>
      <p:sp>
        <p:nvSpPr>
          <p:cNvPr id="35" name="Ellipse 34"/>
          <p:cNvSpPr/>
          <p:nvPr/>
        </p:nvSpPr>
        <p:spPr bwMode="auto">
          <a:xfrm>
            <a:off x="3903552" y="5084996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4367064" y="5092239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lèche vers le bas 36"/>
          <p:cNvSpPr/>
          <p:nvPr/>
        </p:nvSpPr>
        <p:spPr bwMode="auto">
          <a:xfrm rot="9945242">
            <a:off x="3413076" y="3139896"/>
            <a:ext cx="1171642" cy="1291096"/>
          </a:xfrm>
          <a:prstGeom prst="downArrow">
            <a:avLst/>
          </a:pr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lèche vers le bas 37"/>
          <p:cNvSpPr/>
          <p:nvPr/>
        </p:nvSpPr>
        <p:spPr bwMode="auto">
          <a:xfrm rot="12006083" flipH="1">
            <a:off x="4974203" y="3144691"/>
            <a:ext cx="1171642" cy="1291096"/>
          </a:xfrm>
          <a:prstGeom prst="downArrow">
            <a:avLst/>
          </a:prstGeom>
          <a:solidFill>
            <a:srgbClr val="0070C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6372200" y="5176533"/>
            <a:ext cx="2717077" cy="909638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 rot="17624068">
            <a:off x="2258199" y="2727911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6600"/>
                </a:solidFill>
              </a:rPr>
              <a:t>Dépolarisation</a:t>
            </a:r>
          </a:p>
        </p:txBody>
      </p:sp>
      <p:sp>
        <p:nvSpPr>
          <p:cNvPr id="42" name="ZoneTexte 41"/>
          <p:cNvSpPr txBox="1"/>
          <p:nvPr/>
        </p:nvSpPr>
        <p:spPr>
          <a:xfrm rot="4116234">
            <a:off x="5231964" y="2685789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Repolarisation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217519" y="466274"/>
            <a:ext cx="554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Déroulement du potentiel d’action</a:t>
            </a:r>
          </a:p>
        </p:txBody>
      </p:sp>
      <p:cxnSp>
        <p:nvCxnSpPr>
          <p:cNvPr id="45" name="Connecteur droit 44"/>
          <p:cNvCxnSpPr/>
          <p:nvPr/>
        </p:nvCxnSpPr>
        <p:spPr bwMode="auto">
          <a:xfrm>
            <a:off x="-36512" y="5977394"/>
            <a:ext cx="2961868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Connecteur droit 47"/>
          <p:cNvCxnSpPr/>
          <p:nvPr/>
        </p:nvCxnSpPr>
        <p:spPr bwMode="auto">
          <a:xfrm>
            <a:off x="6372200" y="5983753"/>
            <a:ext cx="2961868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</p:spTree>
    <p:extLst>
      <p:ext uri="{BB962C8B-B14F-4D97-AF65-F5344CB8AC3E}">
        <p14:creationId xmlns:p14="http://schemas.microsoft.com/office/powerpoint/2010/main" val="17177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2.96296E-6 L -0.00313 -0.2120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-1.11111E-6 L -0.00312 -0.2120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8000" accel="50000" decel="5000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0.00261 3.33333E-6 L -0.00296 0.23055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/>
      <p:bldP spid="12" grpId="1"/>
      <p:bldP spid="14" grpId="0"/>
      <p:bldP spid="14" grpId="1"/>
      <p:bldP spid="16" grpId="0"/>
      <p:bldP spid="16" grpId="1"/>
      <p:bldP spid="19" grpId="0" animBg="1"/>
      <p:bldP spid="20" grpId="0" animBg="1"/>
      <p:bldP spid="21" grpId="0" animBg="1"/>
      <p:bldP spid="22" grpId="0" animBg="1"/>
      <p:bldP spid="2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40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9875"/>
            <a:ext cx="8424614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L’intégration des potentiels locaux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187624" y="3933056"/>
            <a:ext cx="3446462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135000"/>
              </a:lnSpc>
              <a:buFontTx/>
              <a:buChar char="•"/>
            </a:pPr>
            <a:r>
              <a:rPr lang="fr-FR" altLang="en-US" sz="2400" dirty="0">
                <a:solidFill>
                  <a:srgbClr val="000000"/>
                </a:solidFill>
              </a:rPr>
              <a:t> Sommation temporelle</a:t>
            </a:r>
          </a:p>
          <a:p>
            <a:pPr algn="r" eaLnBrk="1" hangingPunct="1">
              <a:lnSpc>
                <a:spcPct val="135000"/>
              </a:lnSpc>
              <a:buFontTx/>
              <a:buChar char="•"/>
            </a:pPr>
            <a:r>
              <a:rPr lang="fr-FR" altLang="en-US" sz="2400" dirty="0">
                <a:solidFill>
                  <a:srgbClr val="000000"/>
                </a:solidFill>
              </a:rPr>
              <a:t> Sommation spatiale</a:t>
            </a:r>
          </a:p>
          <a:p>
            <a:pPr algn="r" eaLnBrk="1" hangingPunct="1">
              <a:lnSpc>
                <a:spcPct val="135000"/>
              </a:lnSpc>
              <a:buFontTx/>
              <a:buChar char="•"/>
            </a:pPr>
            <a:r>
              <a:rPr lang="fr-FR" altLang="en-US" sz="2400" dirty="0">
                <a:solidFill>
                  <a:srgbClr val="000000"/>
                </a:solidFill>
              </a:rPr>
              <a:t> Spécialisations locales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00"/>
                </a:solidFill>
              </a:rPr>
              <a:t>Neurone</a:t>
            </a:r>
          </a:p>
        </p:txBody>
      </p:sp>
      <p:sp>
        <p:nvSpPr>
          <p:cNvPr id="66566" name="Freeform 6"/>
          <p:cNvSpPr>
            <a:spLocks/>
          </p:cNvSpPr>
          <p:nvPr/>
        </p:nvSpPr>
        <p:spPr bwMode="auto">
          <a:xfrm>
            <a:off x="5508625" y="3068638"/>
            <a:ext cx="1517650" cy="1028700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5003800" y="1798638"/>
            <a:ext cx="576263" cy="15113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auto">
          <a:xfrm>
            <a:off x="4932363" y="2420938"/>
            <a:ext cx="576262" cy="8636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284663" y="2349500"/>
            <a:ext cx="1295400" cy="957263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4284663" y="2708275"/>
            <a:ext cx="719137" cy="59848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1" name="Freeform 11"/>
          <p:cNvSpPr>
            <a:spLocks/>
          </p:cNvSpPr>
          <p:nvPr/>
        </p:nvSpPr>
        <p:spPr bwMode="auto">
          <a:xfrm rot="17588967" flipV="1">
            <a:off x="4214019" y="1842294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2" name="Freeform 12"/>
          <p:cNvSpPr>
            <a:spLocks/>
          </p:cNvSpPr>
          <p:nvPr/>
        </p:nvSpPr>
        <p:spPr bwMode="auto">
          <a:xfrm rot="17588967" flipV="1">
            <a:off x="4645820" y="1697831"/>
            <a:ext cx="766762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3" name="Freeform 13"/>
          <p:cNvSpPr>
            <a:spLocks/>
          </p:cNvSpPr>
          <p:nvPr/>
        </p:nvSpPr>
        <p:spPr bwMode="auto">
          <a:xfrm>
            <a:off x="4932363" y="2781300"/>
            <a:ext cx="576262" cy="50323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4" name="Freeform 14"/>
          <p:cNvSpPr>
            <a:spLocks/>
          </p:cNvSpPr>
          <p:nvPr/>
        </p:nvSpPr>
        <p:spPr bwMode="auto">
          <a:xfrm>
            <a:off x="6659563" y="40052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5" name="Freeform 15"/>
          <p:cNvSpPr>
            <a:spLocks/>
          </p:cNvSpPr>
          <p:nvPr/>
        </p:nvSpPr>
        <p:spPr bwMode="auto">
          <a:xfrm>
            <a:off x="6877050" y="42211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6" name="Freeform 16"/>
          <p:cNvSpPr>
            <a:spLocks/>
          </p:cNvSpPr>
          <p:nvPr/>
        </p:nvSpPr>
        <p:spPr bwMode="auto">
          <a:xfrm>
            <a:off x="7092950" y="44370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856413" y="2655888"/>
            <a:ext cx="17748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b="1" dirty="0">
                <a:solidFill>
                  <a:srgbClr val="3333CC"/>
                </a:solidFill>
              </a:rPr>
              <a:t>INTEGRATION</a:t>
            </a:r>
          </a:p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Corps cellulaire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7003889" y="3682097"/>
            <a:ext cx="1479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EMISSION</a:t>
            </a:r>
          </a:p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Cône axonal</a:t>
            </a:r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5364163" y="1916113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RECEPTION</a:t>
            </a:r>
          </a:p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dendrite</a:t>
            </a:r>
          </a:p>
        </p:txBody>
      </p:sp>
      <p:sp>
        <p:nvSpPr>
          <p:cNvPr id="61460" name="Freeform 20"/>
          <p:cNvSpPr>
            <a:spLocks/>
          </p:cNvSpPr>
          <p:nvPr/>
        </p:nvSpPr>
        <p:spPr bwMode="auto">
          <a:xfrm rot="14307050" flipH="1">
            <a:off x="2592388" y="1304925"/>
            <a:ext cx="1441450" cy="1225550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61" name="Freeform 21"/>
          <p:cNvSpPr>
            <a:spLocks/>
          </p:cNvSpPr>
          <p:nvPr/>
        </p:nvSpPr>
        <p:spPr bwMode="auto">
          <a:xfrm rot="20674670" flipV="1">
            <a:off x="7451725" y="6524625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 rot="2176204">
            <a:off x="3248025" y="3355975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3333CC"/>
                </a:solidFill>
              </a:rPr>
              <a:t>Potentiels post-synaptiques</a:t>
            </a:r>
          </a:p>
        </p:txBody>
      </p:sp>
      <p:sp>
        <p:nvSpPr>
          <p:cNvPr id="61463" name="Text Box 23"/>
          <p:cNvSpPr txBox="1">
            <a:spLocks noChangeArrowheads="1"/>
          </p:cNvSpPr>
          <p:nvPr/>
        </p:nvSpPr>
        <p:spPr bwMode="auto">
          <a:xfrm rot="3347508">
            <a:off x="6041232" y="5056981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CC99"/>
                </a:solidFill>
              </a:rPr>
              <a:t>Potentiels d’action</a:t>
            </a:r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 rot="1793889">
            <a:off x="1549400" y="1897063"/>
            <a:ext cx="203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>
                <a:solidFill>
                  <a:srgbClr val="00CC99"/>
                </a:solidFill>
              </a:rPr>
              <a:t>Potentiels d’action</a:t>
            </a:r>
          </a:p>
          <a:p>
            <a:pPr algn="ctr" eaLnBrk="1" hangingPunct="1"/>
            <a:r>
              <a:rPr lang="fr-FR" altLang="en-US">
                <a:solidFill>
                  <a:srgbClr val="00CC99"/>
                </a:solidFill>
              </a:rPr>
              <a:t>pré-synaptique</a:t>
            </a:r>
          </a:p>
        </p:txBody>
      </p:sp>
      <p:sp>
        <p:nvSpPr>
          <p:cNvPr id="61465" name="Freeform 25"/>
          <p:cNvSpPr>
            <a:spLocks/>
          </p:cNvSpPr>
          <p:nvPr/>
        </p:nvSpPr>
        <p:spPr bwMode="auto">
          <a:xfrm rot="-925330" flipH="1" flipV="1">
            <a:off x="8243888" y="6524625"/>
            <a:ext cx="1177925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66" name="AutoShape 26"/>
          <p:cNvSpPr>
            <a:spLocks noChangeArrowheads="1"/>
          </p:cNvSpPr>
          <p:nvPr/>
        </p:nvSpPr>
        <p:spPr bwMode="auto">
          <a:xfrm rot="-3224119">
            <a:off x="5134900" y="3915562"/>
            <a:ext cx="927504" cy="1913091"/>
          </a:xfrm>
          <a:prstGeom prst="curvedRightArrow">
            <a:avLst>
              <a:gd name="adj1" fmla="val 83382"/>
              <a:gd name="adj2" fmla="val 166765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Sommation temporelle</a:t>
            </a:r>
          </a:p>
        </p:txBody>
      </p:sp>
      <p:pic>
        <p:nvPicPr>
          <p:cNvPr id="62467" name="Picture 4" descr="sommationTempor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4912"/>
          <a:stretch>
            <a:fillRect/>
          </a:stretch>
        </p:blipFill>
        <p:spPr bwMode="auto">
          <a:xfrm>
            <a:off x="323850" y="1989138"/>
            <a:ext cx="864235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377825" y="1995488"/>
            <a:ext cx="17970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Neurone </a:t>
            </a:r>
          </a:p>
          <a:p>
            <a:pPr algn="ctr" eaLnBrk="1" hangingPunct="1"/>
            <a:r>
              <a:rPr lang="fr-FR" altLang="en-US"/>
              <a:t>post-synaptique</a:t>
            </a:r>
          </a:p>
        </p:txBody>
      </p:sp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395288" y="5445125"/>
            <a:ext cx="19161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Neurone </a:t>
            </a:r>
          </a:p>
          <a:p>
            <a:pPr algn="ctr" eaLnBrk="1" hangingPunct="1"/>
            <a:r>
              <a:rPr lang="fr-FR" altLang="en-US"/>
              <a:t>pré-synaptique</a:t>
            </a:r>
          </a:p>
        </p:txBody>
      </p:sp>
      <p:sp>
        <p:nvSpPr>
          <p:cNvPr id="62470" name="Text Box 10"/>
          <p:cNvSpPr txBox="1">
            <a:spLocks noChangeArrowheads="1"/>
          </p:cNvSpPr>
          <p:nvPr/>
        </p:nvSpPr>
        <p:spPr bwMode="auto">
          <a:xfrm>
            <a:off x="4356100" y="4948238"/>
            <a:ext cx="2160588" cy="6413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Potentiels d’action</a:t>
            </a:r>
          </a:p>
          <a:p>
            <a:pPr algn="ctr" eaLnBrk="1" hangingPunct="1"/>
            <a:r>
              <a:rPr lang="fr-FR" altLang="en-US"/>
              <a:t>pré-synaptique</a:t>
            </a:r>
          </a:p>
        </p:txBody>
      </p:sp>
      <p:sp>
        <p:nvSpPr>
          <p:cNvPr id="62471" name="Text Box 11"/>
          <p:cNvSpPr txBox="1">
            <a:spLocks noChangeArrowheads="1"/>
          </p:cNvSpPr>
          <p:nvPr/>
        </p:nvSpPr>
        <p:spPr bwMode="auto">
          <a:xfrm>
            <a:off x="4500563" y="3068638"/>
            <a:ext cx="1797050" cy="641350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Potentiel</a:t>
            </a:r>
          </a:p>
          <a:p>
            <a:pPr algn="ctr" eaLnBrk="1" hangingPunct="1"/>
            <a:r>
              <a:rPr lang="fr-FR" altLang="en-US"/>
              <a:t>post-synaptique</a:t>
            </a:r>
          </a:p>
        </p:txBody>
      </p:sp>
      <p:sp>
        <p:nvSpPr>
          <p:cNvPr id="62472" name="Text Box 12"/>
          <p:cNvSpPr txBox="1">
            <a:spLocks noChangeArrowheads="1"/>
          </p:cNvSpPr>
          <p:nvPr/>
        </p:nvSpPr>
        <p:spPr bwMode="auto">
          <a:xfrm>
            <a:off x="4500563" y="3789363"/>
            <a:ext cx="1797050" cy="641350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Courant</a:t>
            </a:r>
          </a:p>
          <a:p>
            <a:pPr algn="ctr" eaLnBrk="1" hangingPunct="1"/>
            <a:r>
              <a:rPr lang="fr-FR" altLang="en-US"/>
              <a:t>post-synaptique</a:t>
            </a:r>
          </a:p>
        </p:txBody>
      </p:sp>
      <p:sp>
        <p:nvSpPr>
          <p:cNvPr id="62473" name="Text Box 13"/>
          <p:cNvSpPr txBox="1">
            <a:spLocks noChangeArrowheads="1"/>
          </p:cNvSpPr>
          <p:nvPr/>
        </p:nvSpPr>
        <p:spPr bwMode="auto">
          <a:xfrm>
            <a:off x="2600325" y="2557463"/>
            <a:ext cx="1606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Période brève</a:t>
            </a:r>
          </a:p>
        </p:txBody>
      </p:sp>
      <p:sp>
        <p:nvSpPr>
          <p:cNvPr id="62474" name="Text Box 14"/>
          <p:cNvSpPr txBox="1">
            <a:spLocks noChangeArrowheads="1"/>
          </p:cNvSpPr>
          <p:nvPr/>
        </p:nvSpPr>
        <p:spPr bwMode="auto">
          <a:xfrm>
            <a:off x="6883400" y="2565400"/>
            <a:ext cx="1720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Période longue</a:t>
            </a:r>
          </a:p>
        </p:txBody>
      </p:sp>
      <p:sp>
        <p:nvSpPr>
          <p:cNvPr id="62475" name="Rectangle 15"/>
          <p:cNvSpPr>
            <a:spLocks noChangeArrowheads="1"/>
          </p:cNvSpPr>
          <p:nvPr/>
        </p:nvSpPr>
        <p:spPr bwMode="auto">
          <a:xfrm>
            <a:off x="2843213" y="1989138"/>
            <a:ext cx="424973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6" name="Text Box 20"/>
          <p:cNvSpPr txBox="1">
            <a:spLocks noChangeArrowheads="1"/>
          </p:cNvSpPr>
          <p:nvPr/>
        </p:nvSpPr>
        <p:spPr bwMode="auto">
          <a:xfrm>
            <a:off x="755650" y="1412875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000" b="1">
                <a:solidFill>
                  <a:schemeClr val="accent1"/>
                </a:solidFill>
              </a:rPr>
              <a:t>Constante de temps = période</a:t>
            </a:r>
          </a:p>
        </p:txBody>
      </p:sp>
      <p:sp>
        <p:nvSpPr>
          <p:cNvPr id="62477" name="Rectangle 21"/>
          <p:cNvSpPr>
            <a:spLocks noChangeArrowheads="1"/>
          </p:cNvSpPr>
          <p:nvPr/>
        </p:nvSpPr>
        <p:spPr bwMode="auto">
          <a:xfrm>
            <a:off x="2411413" y="3716338"/>
            <a:ext cx="655320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8" name="AutoShape 17"/>
          <p:cNvSpPr>
            <a:spLocks noChangeArrowheads="1"/>
          </p:cNvSpPr>
          <p:nvPr/>
        </p:nvSpPr>
        <p:spPr bwMode="auto">
          <a:xfrm>
            <a:off x="3203575" y="3933825"/>
            <a:ext cx="431800" cy="790575"/>
          </a:xfrm>
          <a:prstGeom prst="up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9" name="AutoShape 18"/>
          <p:cNvSpPr>
            <a:spLocks noChangeArrowheads="1"/>
          </p:cNvSpPr>
          <p:nvPr/>
        </p:nvSpPr>
        <p:spPr bwMode="auto">
          <a:xfrm>
            <a:off x="5219700" y="3933825"/>
            <a:ext cx="431800" cy="933450"/>
          </a:xfrm>
          <a:prstGeom prst="upArrow">
            <a:avLst>
              <a:gd name="adj1" fmla="val 50000"/>
              <a:gd name="adj2" fmla="val 54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80" name="AutoShape 19"/>
          <p:cNvSpPr>
            <a:spLocks noChangeArrowheads="1"/>
          </p:cNvSpPr>
          <p:nvPr/>
        </p:nvSpPr>
        <p:spPr bwMode="auto">
          <a:xfrm>
            <a:off x="7308850" y="3933825"/>
            <a:ext cx="431800" cy="790575"/>
          </a:xfrm>
          <a:prstGeom prst="up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6443663" y="1773238"/>
            <a:ext cx="2700337" cy="475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82" name="Rectangle 22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2483" name="Text Box 23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4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Sommation temporelle</a:t>
            </a:r>
          </a:p>
        </p:txBody>
      </p:sp>
      <p:pic>
        <p:nvPicPr>
          <p:cNvPr id="63491" name="Picture 3" descr="convergenceNeurones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b="54509"/>
          <a:stretch>
            <a:fillRect/>
          </a:stretch>
        </p:blipFill>
        <p:spPr bwMode="auto">
          <a:xfrm>
            <a:off x="179388" y="1268413"/>
            <a:ext cx="860425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AutoShape 4"/>
          <p:cNvSpPr>
            <a:spLocks noChangeArrowheads="1"/>
          </p:cNvSpPr>
          <p:nvPr/>
        </p:nvSpPr>
        <p:spPr bwMode="auto">
          <a:xfrm>
            <a:off x="1763713" y="1844675"/>
            <a:ext cx="431800" cy="576263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21" name="AutoShape 5"/>
          <p:cNvSpPr>
            <a:spLocks noChangeArrowheads="1"/>
          </p:cNvSpPr>
          <p:nvPr/>
        </p:nvSpPr>
        <p:spPr bwMode="auto">
          <a:xfrm>
            <a:off x="1258888" y="3357563"/>
            <a:ext cx="431800" cy="576262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22" name="Freeform 6"/>
          <p:cNvSpPr>
            <a:spLocks/>
          </p:cNvSpPr>
          <p:nvPr/>
        </p:nvSpPr>
        <p:spPr bwMode="auto">
          <a:xfrm>
            <a:off x="4622800" y="2060575"/>
            <a:ext cx="641350" cy="703263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86023" name="AutoShape 7"/>
          <p:cNvSpPr>
            <a:spLocks noChangeArrowheads="1"/>
          </p:cNvSpPr>
          <p:nvPr/>
        </p:nvSpPr>
        <p:spPr bwMode="auto">
          <a:xfrm rot="1213491">
            <a:off x="5076825" y="2205038"/>
            <a:ext cx="431800" cy="576262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5288" y="5227638"/>
            <a:ext cx="868045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fr-FR" altLang="en-US" sz="2800">
                <a:solidFill>
                  <a:schemeClr val="bg1"/>
                </a:solidFill>
                <a:latin typeface="Tahoma" pitchFamily="34" charset="0"/>
              </a:rPr>
              <a:t>Modulation du potentiel de repos jusqu’au seuil: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en-US" sz="2800">
                <a:solidFill>
                  <a:schemeClr val="bg1"/>
                </a:solidFill>
                <a:latin typeface="Tahoma" pitchFamily="34" charset="0"/>
              </a:rPr>
              <a:t>=&gt; génération d’un potentiel d’action post-synaptique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chemeClr val="bg1"/>
                </a:solidFill>
              </a:rPr>
              <a:t>Neurone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70CF63-1196-4B8F-83A2-1E16D4DC509E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1177925"/>
            <a:ext cx="517525" cy="2395538"/>
            <a:chOff x="5078" y="742"/>
            <a:chExt cx="326" cy="15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DB2C1F-701E-4AE1-BE07-459862987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890"/>
              <a:ext cx="272" cy="59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en-US" altLang="en-US" sz="2800">
                <a:latin typeface="Tahoma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F27D65-A9DC-4D2F-99CD-8B720B129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1389"/>
              <a:ext cx="272" cy="72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00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4FA22C9D-7573-4BEF-B7BB-DDE387478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8" y="742"/>
              <a:ext cx="326" cy="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fr-FR" altLang="en-US" sz="3200" b="1">
                  <a:solidFill>
                    <a:schemeClr val="bg1"/>
                  </a:solidFill>
                  <a:latin typeface="Tahoma" pitchFamily="34" charset="0"/>
                </a:rPr>
                <a:t>+</a:t>
              </a: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C7946826-9629-4FF3-AB42-412BAD591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1694"/>
              <a:ext cx="254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fr-FR" altLang="en-US" sz="4000" b="1">
                  <a:solidFill>
                    <a:srgbClr val="FFFFFF"/>
                  </a:solidFill>
                  <a:latin typeface="Tahoma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2428E-7 C 0.01233 -0.00069 0.02465 -0.00139 0.03976 -0.00624 C 0.05486 -0.0111 0.0724 -0.02312 0.09062 -0.02959 C 0.10885 -0.03607 0.12969 -0.04231 0.14931 -0.04439 C 0.16892 -0.04647 0.19184 -0.04416 0.20799 -0.04231 C 0.22413 -0.04046 0.23299 -0.04023 0.24618 -0.03376 C 0.25937 -0.02728 0.2783 -0.01087 0.28733 -0.00416 C 0.29635 0.00254 0.29809 0.00439 0.3 0.00624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783 C 0.01407 0.00185 0.0283 -0.01389 0.04445 -0.02662 C 0.0606 -0.03935 0.07935 -0.0493 0.09688 -0.05833 C 0.11441 -0.06736 0.13421 -0.0743 0.14931 -0.08148 C 0.16441 -0.08842 0.17327 -0.09236 0.18733 -0.10046 C 0.20139 -0.10856 0.21806 -0.12129 0.23334 -0.13009 C 0.24862 -0.13889 0.26737 -0.14722 0.27935 -0.15324 C 0.29132 -0.15926 0.29619 -0.16389 0.30487 -0.16597 C 0.31355 -0.16805 0.32257 -0.16713 0.33178 -0.16597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-9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5.55556E-7 4.07407E-6 C 0.00729 0.00023 0.0276 -0.00324 0.0434 0.00138 C 0.0592 0.00601 0.07934 0.01504 0.09479 0.02731 C 0.11024 0.03958 0.12326 0.05625 0.13646 0.07546 C 0.14965 0.09467 0.16337 0.12245 0.17396 0.14213 C 0.18455 0.1618 0.1901 0.17453 0.20035 0.19398 C 0.21059 0.21342 0.22587 0.24143 0.23507 0.25879 C 0.24427 0.27615 0.25156 0.28958 0.2559 0.29768 " pathEditMode="relative" rAng="0" ptsTypes="aaaaaaaa">
                                      <p:cBhvr>
                                        <p:cTn id="17" dur="22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nimBg="1"/>
      <p:bldP spid="86021" grpId="0" animBg="1"/>
      <p:bldP spid="86023" grpId="0" animBg="1"/>
      <p:bldP spid="860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8785225" cy="1143001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Sommation temporelle: </a:t>
            </a:r>
            <a:r>
              <a:rPr lang="fr-FR" alt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décalage temporel léger</a:t>
            </a:r>
          </a:p>
        </p:txBody>
      </p:sp>
      <p:pic>
        <p:nvPicPr>
          <p:cNvPr id="64515" name="Picture 3" descr="convergenceNeur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b="54509"/>
          <a:stretch>
            <a:fillRect/>
          </a:stretch>
        </p:blipFill>
        <p:spPr bwMode="auto">
          <a:xfrm>
            <a:off x="179388" y="1268413"/>
            <a:ext cx="860425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1763713" y="1844675"/>
            <a:ext cx="431800" cy="576263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1258888" y="3357563"/>
            <a:ext cx="431800" cy="576262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0" name="Freeform 6"/>
          <p:cNvSpPr>
            <a:spLocks/>
          </p:cNvSpPr>
          <p:nvPr/>
        </p:nvSpPr>
        <p:spPr bwMode="auto">
          <a:xfrm>
            <a:off x="4622800" y="2060575"/>
            <a:ext cx="641350" cy="703263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 rot="1213491">
            <a:off x="5076825" y="2205038"/>
            <a:ext cx="431800" cy="576262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95288" y="5227638"/>
            <a:ext cx="868045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fr-FR" altLang="en-US" sz="2800">
                <a:solidFill>
                  <a:schemeClr val="bg1"/>
                </a:solidFill>
                <a:latin typeface="Tahoma" pitchFamily="34" charset="0"/>
              </a:rPr>
              <a:t>Modulation du potentiel de repos jusqu’au seuil: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en-US" sz="2800">
                <a:solidFill>
                  <a:schemeClr val="bg1"/>
                </a:solidFill>
                <a:latin typeface="Tahoma" pitchFamily="34" charset="0"/>
              </a:rPr>
              <a:t>=&gt; génération d’un potentiel d’action post-synaptique</a:t>
            </a: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chemeClr val="bg1"/>
                </a:solidFill>
              </a:rPr>
              <a:t>Neurone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3AE2AF-0222-4D3A-8C01-052A0930DA2A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1177925"/>
            <a:ext cx="517525" cy="2395538"/>
            <a:chOff x="5078" y="742"/>
            <a:chExt cx="326" cy="15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21DDAC-7A2E-41AB-97DC-4BB8DA24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890"/>
              <a:ext cx="272" cy="59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en-US" altLang="en-US" sz="2800">
                <a:latin typeface="Tahoma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313A39-6831-4897-B364-0CAA6180B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1389"/>
              <a:ext cx="272" cy="72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00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5078D8D0-16E2-4F80-B9D1-AEFFF6352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8" y="742"/>
              <a:ext cx="326" cy="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fr-FR" altLang="en-US" sz="3200" b="1">
                  <a:solidFill>
                    <a:schemeClr val="bg1"/>
                  </a:solidFill>
                  <a:latin typeface="Tahoma" pitchFamily="34" charset="0"/>
                </a:rPr>
                <a:t>+</a:t>
              </a: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0A3D8D52-8921-484A-9CA1-84CF9A081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1694"/>
              <a:ext cx="254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fr-FR" altLang="en-US" sz="4000" b="1">
                  <a:solidFill>
                    <a:srgbClr val="FFFFFF"/>
                  </a:solidFill>
                  <a:latin typeface="Tahoma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2428E-7 C 0.01233 -0.00069 0.02465 -0.00139 0.03976 -0.00624 C 0.05486 -0.0111 0.0724 -0.02312 0.09062 -0.02959 C 0.10885 -0.03607 0.12969 -0.04231 0.14931 -0.04439 C 0.16892 -0.04647 0.19184 -0.04416 0.20799 -0.04231 C 0.22413 -0.04046 0.23299 -0.04023 0.24618 -0.03376 C 0.25937 -0.02728 0.2783 -0.01087 0.28733 -0.00416 C 0.29635 0.00254 0.29809 0.00439 0.3 0.00624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0.01783 C 0.01407 0.00185 0.0283 -0.01389 0.04445 -0.02662 C 0.0606 -0.03935 0.07935 -0.0493 0.09688 -0.05833 C 0.11441 -0.06736 0.13421 -0.0743 0.14931 -0.08148 C 0.16441 -0.08842 0.17327 -0.09236 0.18733 -0.10046 C 0.20139 -0.10856 0.21806 -0.12129 0.23334 -0.13009 C 0.24862 -0.13889 0.26737 -0.14722 0.27935 -0.15324 C 0.29132 -0.15926 0.29619 -0.16389 0.30487 -0.16597 C 0.31355 -0.16805 0.32257 -0.16713 0.33178 -0.16597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-9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5.55556E-7 4.07407E-6 C 0.00729 0.00023 0.0276 -0.00324 0.0434 0.00138 C 0.0592 0.00601 0.07934 0.01504 0.09479 0.02731 C 0.11024 0.03958 0.12326 0.05625 0.13646 0.07546 C 0.14965 0.09467 0.16337 0.12245 0.17396 0.14213 C 0.18455 0.1618 0.1901 0.17453 0.20035 0.19398 C 0.21059 0.21342 0.22587 0.24143 0.23507 0.25879 C 0.24427 0.27615 0.25156 0.28958 0.2559 0.29768 " pathEditMode="relative" rAng="0" ptsTypes="aaaaaaaa">
                                      <p:cBhvr>
                                        <p:cTn id="17" dur="22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animBg="1"/>
      <p:bldP spid="88069" grpId="0" animBg="1"/>
      <p:bldP spid="88071" grpId="0" animBg="1"/>
      <p:bldP spid="8807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Sommation temporelle: </a:t>
            </a:r>
            <a:r>
              <a:rPr lang="fr-FR" alt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décalage temporel important</a:t>
            </a:r>
          </a:p>
        </p:txBody>
      </p:sp>
      <p:pic>
        <p:nvPicPr>
          <p:cNvPr id="65539" name="Picture 3" descr="convergenceNeur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b="54509"/>
          <a:stretch>
            <a:fillRect/>
          </a:stretch>
        </p:blipFill>
        <p:spPr bwMode="auto">
          <a:xfrm>
            <a:off x="179388" y="1268413"/>
            <a:ext cx="860425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AutoShape 4"/>
          <p:cNvSpPr>
            <a:spLocks noChangeArrowheads="1"/>
          </p:cNvSpPr>
          <p:nvPr/>
        </p:nvSpPr>
        <p:spPr bwMode="auto">
          <a:xfrm>
            <a:off x="1763713" y="1844675"/>
            <a:ext cx="431800" cy="576263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auto">
          <a:xfrm>
            <a:off x="1258888" y="3357563"/>
            <a:ext cx="431800" cy="576262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46" name="Freeform 6"/>
          <p:cNvSpPr>
            <a:spLocks/>
          </p:cNvSpPr>
          <p:nvPr/>
        </p:nvSpPr>
        <p:spPr bwMode="auto">
          <a:xfrm>
            <a:off x="4622800" y="2060575"/>
            <a:ext cx="641350" cy="703263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5543" name="Text Box 8"/>
          <p:cNvSpPr txBox="1">
            <a:spLocks noChangeArrowheads="1"/>
          </p:cNvSpPr>
          <p:nvPr/>
        </p:nvSpPr>
        <p:spPr bwMode="auto">
          <a:xfrm>
            <a:off x="395288" y="5227638"/>
            <a:ext cx="7685087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fr-FR" altLang="en-US" sz="2800">
                <a:solidFill>
                  <a:schemeClr val="bg1"/>
                </a:solidFill>
                <a:latin typeface="Tahoma" pitchFamily="34" charset="0"/>
              </a:rPr>
              <a:t>Modulation du potentiel de repos insuffisante: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en-US" sz="2800">
                <a:solidFill>
                  <a:schemeClr val="bg1"/>
                </a:solidFill>
                <a:latin typeface="Tahoma" pitchFamily="34" charset="0"/>
              </a:rPr>
              <a:t>			=&gt; pas de potentiel d’action…</a:t>
            </a:r>
          </a:p>
        </p:txBody>
      </p:sp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5" name="Text Box 10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chemeClr val="bg1"/>
                </a:solidFill>
              </a:rPr>
              <a:t>Neurone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A77FCE-3C46-4698-B303-B8FA0BE16799}"/>
              </a:ext>
            </a:extLst>
          </p:cNvPr>
          <p:cNvGrpSpPr>
            <a:grpSpLocks/>
          </p:cNvGrpSpPr>
          <p:nvPr/>
        </p:nvGrpSpPr>
        <p:grpSpPr bwMode="auto">
          <a:xfrm>
            <a:off x="8061325" y="1177925"/>
            <a:ext cx="517525" cy="2395538"/>
            <a:chOff x="5078" y="742"/>
            <a:chExt cx="326" cy="1509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3F099A90-79B3-42F2-915C-664653F07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890"/>
              <a:ext cx="272" cy="59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en-US" altLang="en-US" sz="2800">
                <a:latin typeface="Tahoma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E1DE68E-C744-42A7-BF02-B530AECC1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1389"/>
              <a:ext cx="272" cy="72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00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CB097D98-3143-446D-8B6C-1E7C242B8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8" y="742"/>
              <a:ext cx="326" cy="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fr-FR" altLang="en-US" sz="3200" b="1">
                  <a:solidFill>
                    <a:schemeClr val="bg1"/>
                  </a:solidFill>
                  <a:latin typeface="Tahoma" pitchFamily="34" charset="0"/>
                </a:rPr>
                <a:t>+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ED8432EE-4609-4D8C-BCEB-247E90C6C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1694"/>
              <a:ext cx="254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fr-FR" altLang="en-US" sz="4000" b="1">
                  <a:solidFill>
                    <a:srgbClr val="FFFFFF"/>
                  </a:solidFill>
                  <a:latin typeface="Tahoma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2428E-7 C 0.01233 -0.00069 0.02465 -0.00139 0.03976 -0.00624 C 0.05486 -0.0111 0.0724 -0.02312 0.09062 -0.02959 C 0.10885 -0.03607 0.12969 -0.04231 0.14931 -0.04439 C 0.16892 -0.04647 0.19184 -0.04416 0.20799 -0.04231 C 0.22413 -0.04046 0.23299 -0.04023 0.24618 -0.03376 C 0.25937 -0.02728 0.2783 -0.01087 0.28733 -0.00416 C 0.29635 0.00254 0.29809 0.00439 0.3 0.00624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783 C 0.01407 0.00185 0.0283 -0.01389 0.04445 -0.02662 C 0.0606 -0.03935 0.07935 -0.0493 0.09688 -0.05833 C 0.11441 -0.06736 0.13421 -0.0743 0.14931 -0.08148 C 0.16441 -0.08842 0.17327 -0.09236 0.18733 -0.10046 C 0.20139 -0.10856 0.21806 -0.12129 0.23334 -0.13009 C 0.24862 -0.13889 0.26737 -0.14722 0.27935 -0.15324 C 0.29132 -0.15926 0.29619 -0.16389 0.30487 -0.16597 C 0.31355 -0.16805 0.32257 -0.16713 0.33178 -0.16597 " pathEditMode="relative" rAng="0" ptsTypes="aaaaaaaaA">
                                      <p:cBhvr>
                                        <p:cTn id="13" dur="2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-9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66564" name="Picture 4" descr="convergenceNeur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242888"/>
            <a:ext cx="62769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411413" y="3284538"/>
            <a:ext cx="30972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>
                <a:solidFill>
                  <a:schemeClr val="bg1"/>
                </a:solidFill>
              </a:rPr>
              <a:t>Variation de potentiel du neurone D post-synaptique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200525" y="6249988"/>
            <a:ext cx="93503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>
                <a:solidFill>
                  <a:schemeClr val="bg1"/>
                </a:solidFill>
              </a:rPr>
              <a:t>temps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422525" y="3271838"/>
            <a:ext cx="3097213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>
                <a:solidFill>
                  <a:schemeClr val="bg1"/>
                </a:solidFill>
              </a:rPr>
              <a:t>Variation de potentiel du neurone D post-synaptique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211638" y="6237288"/>
            <a:ext cx="935037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>
                <a:solidFill>
                  <a:schemeClr val="bg1"/>
                </a:solidFill>
              </a:rPr>
              <a:t>temps</a:t>
            </a: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chemeClr val="bg1"/>
                </a:solidFill>
              </a:rPr>
              <a:t>Neurone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125413"/>
            <a:ext cx="84582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Sommation spatiale: addition</a:t>
            </a:r>
          </a:p>
        </p:txBody>
      </p:sp>
      <p:sp>
        <p:nvSpPr>
          <p:cNvPr id="67602" name="Rectangle 22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7603" name="Text Box 23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pic>
        <p:nvPicPr>
          <p:cNvPr id="140290" name="Picture 2" descr="interference5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5"/>
          <a:stretch/>
        </p:blipFill>
        <p:spPr bwMode="auto">
          <a:xfrm>
            <a:off x="417513" y="3561834"/>
            <a:ext cx="805815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67944" y="6237312"/>
            <a:ext cx="80648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/>
              <a:t>http://tpevague.e-monsite.com/pages/menu/la-propagation-des-vagues.html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135579"/>
            <a:ext cx="3882008" cy="242625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01680" y="2313537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Cf. Phénomène de </a:t>
            </a:r>
            <a:r>
              <a:rPr lang="fr-FR" sz="1600" b="1" i="1" dirty="0"/>
              <a:t>mer croisée:</a:t>
            </a:r>
          </a:p>
          <a:p>
            <a:r>
              <a:rPr lang="fr-FR" sz="1600" dirty="0"/>
              <a:t>interférence positive entre les vagues</a:t>
            </a:r>
            <a:endParaRPr lang="fr-FR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125413"/>
            <a:ext cx="84582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Sommation spatiale : atténuation</a:t>
            </a:r>
          </a:p>
        </p:txBody>
      </p:sp>
      <p:pic>
        <p:nvPicPr>
          <p:cNvPr id="68612" name="Picture 4" descr="sommationSpati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6" t="67848" r="29077" b="3656"/>
          <a:stretch>
            <a:fillRect/>
          </a:stretch>
        </p:blipFill>
        <p:spPr bwMode="auto">
          <a:xfrm>
            <a:off x="6050855" y="2133600"/>
            <a:ext cx="28416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468313" y="1451300"/>
            <a:ext cx="3743647" cy="384990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1055688" y="1557338"/>
            <a:ext cx="229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Atténuation des PPS</a:t>
            </a:r>
          </a:p>
          <a:p>
            <a:pPr algn="ctr" eaLnBrk="1" hangingPunct="1"/>
            <a:r>
              <a:rPr lang="fr-FR" altLang="en-US"/>
              <a:t>Avec la distance</a:t>
            </a:r>
          </a:p>
        </p:txBody>
      </p:sp>
      <p:sp>
        <p:nvSpPr>
          <p:cNvPr id="68620" name="AutoShape 12"/>
          <p:cNvSpPr>
            <a:spLocks noChangeArrowheads="1"/>
          </p:cNvSpPr>
          <p:nvPr/>
        </p:nvSpPr>
        <p:spPr bwMode="auto">
          <a:xfrm>
            <a:off x="107950" y="1679430"/>
            <a:ext cx="287338" cy="3490769"/>
          </a:xfrm>
          <a:prstGeom prst="lightningBol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4" name="AutoShape 13"/>
          <p:cNvSpPr>
            <a:spLocks noChangeArrowheads="1"/>
          </p:cNvSpPr>
          <p:nvPr/>
        </p:nvSpPr>
        <p:spPr bwMode="auto">
          <a:xfrm>
            <a:off x="265661" y="5155698"/>
            <a:ext cx="4340225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7595" name="Text Box 15"/>
          <p:cNvSpPr txBox="1">
            <a:spLocks noChangeArrowheads="1"/>
          </p:cNvSpPr>
          <p:nvPr/>
        </p:nvSpPr>
        <p:spPr bwMode="auto">
          <a:xfrm>
            <a:off x="230211" y="565327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synapse</a:t>
            </a:r>
          </a:p>
        </p:txBody>
      </p:sp>
      <p:sp>
        <p:nvSpPr>
          <p:cNvPr id="67596" name="Text Box 16"/>
          <p:cNvSpPr txBox="1">
            <a:spLocks noChangeArrowheads="1"/>
          </p:cNvSpPr>
          <p:nvPr/>
        </p:nvSpPr>
        <p:spPr bwMode="auto">
          <a:xfrm>
            <a:off x="1592263" y="5661025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dendrite</a:t>
            </a:r>
          </a:p>
        </p:txBody>
      </p:sp>
      <p:sp>
        <p:nvSpPr>
          <p:cNvPr id="68625" name="AutoShape 17"/>
          <p:cNvSpPr>
            <a:spLocks noChangeArrowheads="1"/>
          </p:cNvSpPr>
          <p:nvPr/>
        </p:nvSpPr>
        <p:spPr bwMode="auto">
          <a:xfrm>
            <a:off x="4211191" y="3573463"/>
            <a:ext cx="504825" cy="792162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4968180" y="2997200"/>
            <a:ext cx="115570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1600" b="1"/>
              <a:t>Distance</a:t>
            </a:r>
          </a:p>
          <a:p>
            <a:pPr algn="ctr" eaLnBrk="1" hangingPunct="1"/>
            <a:r>
              <a:rPr lang="fr-FR" altLang="en-US" sz="1600" b="1"/>
              <a:t>courte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4971355" y="4576763"/>
            <a:ext cx="122396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1600" b="1"/>
              <a:t>Distance</a:t>
            </a:r>
          </a:p>
          <a:p>
            <a:pPr algn="ctr" eaLnBrk="1" hangingPunct="1"/>
            <a:r>
              <a:rPr lang="fr-FR" altLang="en-US" sz="1600" b="1"/>
              <a:t>longue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6463605" y="1695450"/>
            <a:ext cx="2127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PPSE </a:t>
            </a:r>
            <a:r>
              <a:rPr lang="fr-FR" altLang="en-US" sz="2000" b="1">
                <a:solidFill>
                  <a:srgbClr val="FF0000"/>
                </a:solidFill>
              </a:rPr>
              <a:t>somatique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3887350" y="6126806"/>
            <a:ext cx="518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Symbol" pitchFamily="18" charset="2"/>
              <a:buChar char="Þ"/>
            </a:pPr>
            <a:r>
              <a:rPr lang="fr-FR" altLang="en-US" sz="2000" dirty="0">
                <a:solidFill>
                  <a:srgbClr val="FF0000"/>
                </a:solidFill>
              </a:rPr>
              <a:t> L’influence somatique d’un PPS dépend de la distance entre la synapse et le soma</a:t>
            </a:r>
          </a:p>
        </p:txBody>
      </p:sp>
      <p:sp>
        <p:nvSpPr>
          <p:cNvPr id="67602" name="Rectangle 22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7603" name="Text Box 23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sp>
        <p:nvSpPr>
          <p:cNvPr id="2" name="Forme libre 1"/>
          <p:cNvSpPr/>
          <p:nvPr/>
        </p:nvSpPr>
        <p:spPr bwMode="auto">
          <a:xfrm>
            <a:off x="964549" y="3284984"/>
            <a:ext cx="1157939" cy="1958675"/>
          </a:xfrm>
          <a:custGeom>
            <a:avLst/>
            <a:gdLst>
              <a:gd name="connsiteX0" fmla="*/ 0 w 779319"/>
              <a:gd name="connsiteY0" fmla="*/ 1382454 h 1562592"/>
              <a:gd name="connsiteX1" fmla="*/ 103910 w 779319"/>
              <a:gd name="connsiteY1" fmla="*/ 1278545 h 1562592"/>
              <a:gd name="connsiteX2" fmla="*/ 384464 w 779319"/>
              <a:gd name="connsiteY2" fmla="*/ 463 h 1562592"/>
              <a:gd name="connsiteX3" fmla="*/ 613064 w 779319"/>
              <a:gd name="connsiteY3" fmla="*/ 1434408 h 1562592"/>
              <a:gd name="connsiteX4" fmla="*/ 779319 w 779319"/>
              <a:gd name="connsiteY4" fmla="*/ 1403236 h 1562592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27319"/>
              <a:gd name="connsiteX1" fmla="*/ 103910 w 779319"/>
              <a:gd name="connsiteY1" fmla="*/ 1278091 h 1427319"/>
              <a:gd name="connsiteX2" fmla="*/ 384464 w 779319"/>
              <a:gd name="connsiteY2" fmla="*/ 9 h 1427319"/>
              <a:gd name="connsiteX3" fmla="*/ 581891 w 779319"/>
              <a:gd name="connsiteY3" fmla="*/ 1298872 h 1427319"/>
              <a:gd name="connsiteX4" fmla="*/ 779319 w 779319"/>
              <a:gd name="connsiteY4" fmla="*/ 1402782 h 1427319"/>
              <a:gd name="connsiteX0" fmla="*/ 0 w 779319"/>
              <a:gd name="connsiteY0" fmla="*/ 1381999 h 1427318"/>
              <a:gd name="connsiteX1" fmla="*/ 103910 w 779319"/>
              <a:gd name="connsiteY1" fmla="*/ 1278090 h 1427318"/>
              <a:gd name="connsiteX2" fmla="*/ 384464 w 779319"/>
              <a:gd name="connsiteY2" fmla="*/ 8 h 1427318"/>
              <a:gd name="connsiteX3" fmla="*/ 581891 w 779319"/>
              <a:gd name="connsiteY3" fmla="*/ 1298871 h 1427318"/>
              <a:gd name="connsiteX4" fmla="*/ 779319 w 779319"/>
              <a:gd name="connsiteY4" fmla="*/ 1402781 h 1427318"/>
              <a:gd name="connsiteX0" fmla="*/ 0 w 779319"/>
              <a:gd name="connsiteY0" fmla="*/ 1381999 h 1402781"/>
              <a:gd name="connsiteX1" fmla="*/ 103910 w 779319"/>
              <a:gd name="connsiteY1" fmla="*/ 1278090 h 1402781"/>
              <a:gd name="connsiteX2" fmla="*/ 384464 w 779319"/>
              <a:gd name="connsiteY2" fmla="*/ 8 h 1402781"/>
              <a:gd name="connsiteX3" fmla="*/ 581891 w 779319"/>
              <a:gd name="connsiteY3" fmla="*/ 1298871 h 1402781"/>
              <a:gd name="connsiteX4" fmla="*/ 779319 w 779319"/>
              <a:gd name="connsiteY4" fmla="*/ 1402781 h 14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319" h="1402781">
                <a:moveTo>
                  <a:pt x="0" y="1381999"/>
                </a:moveTo>
                <a:cubicBezTo>
                  <a:pt x="71871" y="1372474"/>
                  <a:pt x="71006" y="1352558"/>
                  <a:pt x="103910" y="1278090"/>
                </a:cubicBezTo>
                <a:cubicBezTo>
                  <a:pt x="136814" y="1203622"/>
                  <a:pt x="304801" y="-3455"/>
                  <a:pt x="384464" y="8"/>
                </a:cubicBezTo>
                <a:cubicBezTo>
                  <a:pt x="464127" y="3471"/>
                  <a:pt x="536864" y="1189766"/>
                  <a:pt x="581891" y="1298871"/>
                </a:cubicBezTo>
                <a:cubicBezTo>
                  <a:pt x="626918" y="1407976"/>
                  <a:pt x="635578" y="1369010"/>
                  <a:pt x="779319" y="140278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orme libre 20"/>
          <p:cNvSpPr/>
          <p:nvPr/>
        </p:nvSpPr>
        <p:spPr bwMode="auto">
          <a:xfrm>
            <a:off x="2103764" y="3860002"/>
            <a:ext cx="741037" cy="1402781"/>
          </a:xfrm>
          <a:custGeom>
            <a:avLst/>
            <a:gdLst>
              <a:gd name="connsiteX0" fmla="*/ 0 w 779319"/>
              <a:gd name="connsiteY0" fmla="*/ 1382454 h 1562592"/>
              <a:gd name="connsiteX1" fmla="*/ 103910 w 779319"/>
              <a:gd name="connsiteY1" fmla="*/ 1278545 h 1562592"/>
              <a:gd name="connsiteX2" fmla="*/ 384464 w 779319"/>
              <a:gd name="connsiteY2" fmla="*/ 463 h 1562592"/>
              <a:gd name="connsiteX3" fmla="*/ 613064 w 779319"/>
              <a:gd name="connsiteY3" fmla="*/ 1434408 h 1562592"/>
              <a:gd name="connsiteX4" fmla="*/ 779319 w 779319"/>
              <a:gd name="connsiteY4" fmla="*/ 1403236 h 1562592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27319"/>
              <a:gd name="connsiteX1" fmla="*/ 103910 w 779319"/>
              <a:gd name="connsiteY1" fmla="*/ 1278091 h 1427319"/>
              <a:gd name="connsiteX2" fmla="*/ 384464 w 779319"/>
              <a:gd name="connsiteY2" fmla="*/ 9 h 1427319"/>
              <a:gd name="connsiteX3" fmla="*/ 581891 w 779319"/>
              <a:gd name="connsiteY3" fmla="*/ 1298872 h 1427319"/>
              <a:gd name="connsiteX4" fmla="*/ 779319 w 779319"/>
              <a:gd name="connsiteY4" fmla="*/ 1402782 h 1427319"/>
              <a:gd name="connsiteX0" fmla="*/ 0 w 779319"/>
              <a:gd name="connsiteY0" fmla="*/ 1381999 h 1427318"/>
              <a:gd name="connsiteX1" fmla="*/ 103910 w 779319"/>
              <a:gd name="connsiteY1" fmla="*/ 1278090 h 1427318"/>
              <a:gd name="connsiteX2" fmla="*/ 384464 w 779319"/>
              <a:gd name="connsiteY2" fmla="*/ 8 h 1427318"/>
              <a:gd name="connsiteX3" fmla="*/ 581891 w 779319"/>
              <a:gd name="connsiteY3" fmla="*/ 1298871 h 1427318"/>
              <a:gd name="connsiteX4" fmla="*/ 779319 w 779319"/>
              <a:gd name="connsiteY4" fmla="*/ 1402781 h 1427318"/>
              <a:gd name="connsiteX0" fmla="*/ 0 w 779319"/>
              <a:gd name="connsiteY0" fmla="*/ 1381999 h 1402781"/>
              <a:gd name="connsiteX1" fmla="*/ 103910 w 779319"/>
              <a:gd name="connsiteY1" fmla="*/ 1278090 h 1402781"/>
              <a:gd name="connsiteX2" fmla="*/ 384464 w 779319"/>
              <a:gd name="connsiteY2" fmla="*/ 8 h 1402781"/>
              <a:gd name="connsiteX3" fmla="*/ 581891 w 779319"/>
              <a:gd name="connsiteY3" fmla="*/ 1298871 h 1402781"/>
              <a:gd name="connsiteX4" fmla="*/ 779319 w 779319"/>
              <a:gd name="connsiteY4" fmla="*/ 1402781 h 14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319" h="1402781">
                <a:moveTo>
                  <a:pt x="0" y="1381999"/>
                </a:moveTo>
                <a:cubicBezTo>
                  <a:pt x="71871" y="1372474"/>
                  <a:pt x="71006" y="1352558"/>
                  <a:pt x="103910" y="1278090"/>
                </a:cubicBezTo>
                <a:cubicBezTo>
                  <a:pt x="136814" y="1203622"/>
                  <a:pt x="304801" y="-3455"/>
                  <a:pt x="384464" y="8"/>
                </a:cubicBezTo>
                <a:cubicBezTo>
                  <a:pt x="464127" y="3471"/>
                  <a:pt x="536864" y="1189766"/>
                  <a:pt x="581891" y="1298871"/>
                </a:cubicBezTo>
                <a:cubicBezTo>
                  <a:pt x="626918" y="1407976"/>
                  <a:pt x="635578" y="1369010"/>
                  <a:pt x="779319" y="1402781"/>
                </a:cubicBezTo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orme libre 21"/>
          <p:cNvSpPr/>
          <p:nvPr/>
        </p:nvSpPr>
        <p:spPr bwMode="auto">
          <a:xfrm>
            <a:off x="2799991" y="4328943"/>
            <a:ext cx="610008" cy="935693"/>
          </a:xfrm>
          <a:custGeom>
            <a:avLst/>
            <a:gdLst>
              <a:gd name="connsiteX0" fmla="*/ 0 w 779319"/>
              <a:gd name="connsiteY0" fmla="*/ 1382454 h 1562592"/>
              <a:gd name="connsiteX1" fmla="*/ 103910 w 779319"/>
              <a:gd name="connsiteY1" fmla="*/ 1278545 h 1562592"/>
              <a:gd name="connsiteX2" fmla="*/ 384464 w 779319"/>
              <a:gd name="connsiteY2" fmla="*/ 463 h 1562592"/>
              <a:gd name="connsiteX3" fmla="*/ 613064 w 779319"/>
              <a:gd name="connsiteY3" fmla="*/ 1434408 h 1562592"/>
              <a:gd name="connsiteX4" fmla="*/ 779319 w 779319"/>
              <a:gd name="connsiteY4" fmla="*/ 1403236 h 1562592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27319"/>
              <a:gd name="connsiteX1" fmla="*/ 103910 w 779319"/>
              <a:gd name="connsiteY1" fmla="*/ 1278091 h 1427319"/>
              <a:gd name="connsiteX2" fmla="*/ 384464 w 779319"/>
              <a:gd name="connsiteY2" fmla="*/ 9 h 1427319"/>
              <a:gd name="connsiteX3" fmla="*/ 581891 w 779319"/>
              <a:gd name="connsiteY3" fmla="*/ 1298872 h 1427319"/>
              <a:gd name="connsiteX4" fmla="*/ 779319 w 779319"/>
              <a:gd name="connsiteY4" fmla="*/ 1402782 h 1427319"/>
              <a:gd name="connsiteX0" fmla="*/ 0 w 779319"/>
              <a:gd name="connsiteY0" fmla="*/ 1381999 h 1427318"/>
              <a:gd name="connsiteX1" fmla="*/ 103910 w 779319"/>
              <a:gd name="connsiteY1" fmla="*/ 1278090 h 1427318"/>
              <a:gd name="connsiteX2" fmla="*/ 384464 w 779319"/>
              <a:gd name="connsiteY2" fmla="*/ 8 h 1427318"/>
              <a:gd name="connsiteX3" fmla="*/ 581891 w 779319"/>
              <a:gd name="connsiteY3" fmla="*/ 1298871 h 1427318"/>
              <a:gd name="connsiteX4" fmla="*/ 779319 w 779319"/>
              <a:gd name="connsiteY4" fmla="*/ 1402781 h 1427318"/>
              <a:gd name="connsiteX0" fmla="*/ 0 w 779319"/>
              <a:gd name="connsiteY0" fmla="*/ 1381999 h 1402781"/>
              <a:gd name="connsiteX1" fmla="*/ 103910 w 779319"/>
              <a:gd name="connsiteY1" fmla="*/ 1278090 h 1402781"/>
              <a:gd name="connsiteX2" fmla="*/ 384464 w 779319"/>
              <a:gd name="connsiteY2" fmla="*/ 8 h 1402781"/>
              <a:gd name="connsiteX3" fmla="*/ 581891 w 779319"/>
              <a:gd name="connsiteY3" fmla="*/ 1298871 h 1402781"/>
              <a:gd name="connsiteX4" fmla="*/ 779319 w 779319"/>
              <a:gd name="connsiteY4" fmla="*/ 1402781 h 14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319" h="1402781">
                <a:moveTo>
                  <a:pt x="0" y="1381999"/>
                </a:moveTo>
                <a:cubicBezTo>
                  <a:pt x="71871" y="1372474"/>
                  <a:pt x="71006" y="1352558"/>
                  <a:pt x="103910" y="1278090"/>
                </a:cubicBezTo>
                <a:cubicBezTo>
                  <a:pt x="136814" y="1203622"/>
                  <a:pt x="304801" y="-3455"/>
                  <a:pt x="384464" y="8"/>
                </a:cubicBezTo>
                <a:cubicBezTo>
                  <a:pt x="464127" y="3471"/>
                  <a:pt x="536864" y="1189766"/>
                  <a:pt x="581891" y="1298871"/>
                </a:cubicBezTo>
                <a:cubicBezTo>
                  <a:pt x="626918" y="1407976"/>
                  <a:pt x="635578" y="1369010"/>
                  <a:pt x="779319" y="1402781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orme libre 22"/>
          <p:cNvSpPr/>
          <p:nvPr/>
        </p:nvSpPr>
        <p:spPr bwMode="auto">
          <a:xfrm>
            <a:off x="3368708" y="4808743"/>
            <a:ext cx="398253" cy="455241"/>
          </a:xfrm>
          <a:custGeom>
            <a:avLst/>
            <a:gdLst>
              <a:gd name="connsiteX0" fmla="*/ 0 w 779319"/>
              <a:gd name="connsiteY0" fmla="*/ 1382454 h 1562592"/>
              <a:gd name="connsiteX1" fmla="*/ 103910 w 779319"/>
              <a:gd name="connsiteY1" fmla="*/ 1278545 h 1562592"/>
              <a:gd name="connsiteX2" fmla="*/ 384464 w 779319"/>
              <a:gd name="connsiteY2" fmla="*/ 463 h 1562592"/>
              <a:gd name="connsiteX3" fmla="*/ 613064 w 779319"/>
              <a:gd name="connsiteY3" fmla="*/ 1434408 h 1562592"/>
              <a:gd name="connsiteX4" fmla="*/ 779319 w 779319"/>
              <a:gd name="connsiteY4" fmla="*/ 1403236 h 1562592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27319"/>
              <a:gd name="connsiteX1" fmla="*/ 103910 w 779319"/>
              <a:gd name="connsiteY1" fmla="*/ 1278091 h 1427319"/>
              <a:gd name="connsiteX2" fmla="*/ 384464 w 779319"/>
              <a:gd name="connsiteY2" fmla="*/ 9 h 1427319"/>
              <a:gd name="connsiteX3" fmla="*/ 581891 w 779319"/>
              <a:gd name="connsiteY3" fmla="*/ 1298872 h 1427319"/>
              <a:gd name="connsiteX4" fmla="*/ 779319 w 779319"/>
              <a:gd name="connsiteY4" fmla="*/ 1402782 h 1427319"/>
              <a:gd name="connsiteX0" fmla="*/ 0 w 779319"/>
              <a:gd name="connsiteY0" fmla="*/ 1381999 h 1427318"/>
              <a:gd name="connsiteX1" fmla="*/ 103910 w 779319"/>
              <a:gd name="connsiteY1" fmla="*/ 1278090 h 1427318"/>
              <a:gd name="connsiteX2" fmla="*/ 384464 w 779319"/>
              <a:gd name="connsiteY2" fmla="*/ 8 h 1427318"/>
              <a:gd name="connsiteX3" fmla="*/ 581891 w 779319"/>
              <a:gd name="connsiteY3" fmla="*/ 1298871 h 1427318"/>
              <a:gd name="connsiteX4" fmla="*/ 779319 w 779319"/>
              <a:gd name="connsiteY4" fmla="*/ 1402781 h 1427318"/>
              <a:gd name="connsiteX0" fmla="*/ 0 w 779319"/>
              <a:gd name="connsiteY0" fmla="*/ 1381999 h 1402781"/>
              <a:gd name="connsiteX1" fmla="*/ 103910 w 779319"/>
              <a:gd name="connsiteY1" fmla="*/ 1278090 h 1402781"/>
              <a:gd name="connsiteX2" fmla="*/ 384464 w 779319"/>
              <a:gd name="connsiteY2" fmla="*/ 8 h 1402781"/>
              <a:gd name="connsiteX3" fmla="*/ 581891 w 779319"/>
              <a:gd name="connsiteY3" fmla="*/ 1298871 h 1402781"/>
              <a:gd name="connsiteX4" fmla="*/ 779319 w 779319"/>
              <a:gd name="connsiteY4" fmla="*/ 1402781 h 14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319" h="1402781">
                <a:moveTo>
                  <a:pt x="0" y="1381999"/>
                </a:moveTo>
                <a:cubicBezTo>
                  <a:pt x="71871" y="1372474"/>
                  <a:pt x="71006" y="1352558"/>
                  <a:pt x="103910" y="1278090"/>
                </a:cubicBezTo>
                <a:cubicBezTo>
                  <a:pt x="136814" y="1203622"/>
                  <a:pt x="304801" y="-3455"/>
                  <a:pt x="384464" y="8"/>
                </a:cubicBezTo>
                <a:cubicBezTo>
                  <a:pt x="464127" y="3471"/>
                  <a:pt x="536864" y="1189766"/>
                  <a:pt x="581891" y="1298871"/>
                </a:cubicBezTo>
                <a:cubicBezTo>
                  <a:pt x="626918" y="1407976"/>
                  <a:pt x="635578" y="1369010"/>
                  <a:pt x="779319" y="1402781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Forme libre 23"/>
          <p:cNvSpPr/>
          <p:nvPr/>
        </p:nvSpPr>
        <p:spPr bwMode="auto">
          <a:xfrm>
            <a:off x="3760939" y="5121720"/>
            <a:ext cx="345288" cy="142263"/>
          </a:xfrm>
          <a:custGeom>
            <a:avLst/>
            <a:gdLst>
              <a:gd name="connsiteX0" fmla="*/ 0 w 779319"/>
              <a:gd name="connsiteY0" fmla="*/ 1382454 h 1562592"/>
              <a:gd name="connsiteX1" fmla="*/ 103910 w 779319"/>
              <a:gd name="connsiteY1" fmla="*/ 1278545 h 1562592"/>
              <a:gd name="connsiteX2" fmla="*/ 384464 w 779319"/>
              <a:gd name="connsiteY2" fmla="*/ 463 h 1562592"/>
              <a:gd name="connsiteX3" fmla="*/ 613064 w 779319"/>
              <a:gd name="connsiteY3" fmla="*/ 1434408 h 1562592"/>
              <a:gd name="connsiteX4" fmla="*/ 779319 w 779319"/>
              <a:gd name="connsiteY4" fmla="*/ 1403236 h 1562592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91123"/>
              <a:gd name="connsiteX1" fmla="*/ 103910 w 779319"/>
              <a:gd name="connsiteY1" fmla="*/ 1278091 h 1491123"/>
              <a:gd name="connsiteX2" fmla="*/ 384464 w 779319"/>
              <a:gd name="connsiteY2" fmla="*/ 9 h 1491123"/>
              <a:gd name="connsiteX3" fmla="*/ 581891 w 779319"/>
              <a:gd name="connsiteY3" fmla="*/ 1298872 h 1491123"/>
              <a:gd name="connsiteX4" fmla="*/ 779319 w 779319"/>
              <a:gd name="connsiteY4" fmla="*/ 1402782 h 1491123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45341"/>
              <a:gd name="connsiteX1" fmla="*/ 103910 w 779319"/>
              <a:gd name="connsiteY1" fmla="*/ 1278091 h 1445341"/>
              <a:gd name="connsiteX2" fmla="*/ 384464 w 779319"/>
              <a:gd name="connsiteY2" fmla="*/ 9 h 1445341"/>
              <a:gd name="connsiteX3" fmla="*/ 581891 w 779319"/>
              <a:gd name="connsiteY3" fmla="*/ 1298872 h 1445341"/>
              <a:gd name="connsiteX4" fmla="*/ 779319 w 779319"/>
              <a:gd name="connsiteY4" fmla="*/ 1402782 h 1445341"/>
              <a:gd name="connsiteX0" fmla="*/ 0 w 779319"/>
              <a:gd name="connsiteY0" fmla="*/ 1382000 h 1427319"/>
              <a:gd name="connsiteX1" fmla="*/ 103910 w 779319"/>
              <a:gd name="connsiteY1" fmla="*/ 1278091 h 1427319"/>
              <a:gd name="connsiteX2" fmla="*/ 384464 w 779319"/>
              <a:gd name="connsiteY2" fmla="*/ 9 h 1427319"/>
              <a:gd name="connsiteX3" fmla="*/ 581891 w 779319"/>
              <a:gd name="connsiteY3" fmla="*/ 1298872 h 1427319"/>
              <a:gd name="connsiteX4" fmla="*/ 779319 w 779319"/>
              <a:gd name="connsiteY4" fmla="*/ 1402782 h 1427319"/>
              <a:gd name="connsiteX0" fmla="*/ 0 w 779319"/>
              <a:gd name="connsiteY0" fmla="*/ 1381999 h 1427318"/>
              <a:gd name="connsiteX1" fmla="*/ 103910 w 779319"/>
              <a:gd name="connsiteY1" fmla="*/ 1278090 h 1427318"/>
              <a:gd name="connsiteX2" fmla="*/ 384464 w 779319"/>
              <a:gd name="connsiteY2" fmla="*/ 8 h 1427318"/>
              <a:gd name="connsiteX3" fmla="*/ 581891 w 779319"/>
              <a:gd name="connsiteY3" fmla="*/ 1298871 h 1427318"/>
              <a:gd name="connsiteX4" fmla="*/ 779319 w 779319"/>
              <a:gd name="connsiteY4" fmla="*/ 1402781 h 1427318"/>
              <a:gd name="connsiteX0" fmla="*/ 0 w 779319"/>
              <a:gd name="connsiteY0" fmla="*/ 1381999 h 1402781"/>
              <a:gd name="connsiteX1" fmla="*/ 103910 w 779319"/>
              <a:gd name="connsiteY1" fmla="*/ 1278090 h 1402781"/>
              <a:gd name="connsiteX2" fmla="*/ 384464 w 779319"/>
              <a:gd name="connsiteY2" fmla="*/ 8 h 1402781"/>
              <a:gd name="connsiteX3" fmla="*/ 581891 w 779319"/>
              <a:gd name="connsiteY3" fmla="*/ 1298871 h 1402781"/>
              <a:gd name="connsiteX4" fmla="*/ 779319 w 779319"/>
              <a:gd name="connsiteY4" fmla="*/ 1402781 h 14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319" h="1402781">
                <a:moveTo>
                  <a:pt x="0" y="1381999"/>
                </a:moveTo>
                <a:cubicBezTo>
                  <a:pt x="71871" y="1372474"/>
                  <a:pt x="71006" y="1352558"/>
                  <a:pt x="103910" y="1278090"/>
                </a:cubicBezTo>
                <a:cubicBezTo>
                  <a:pt x="136814" y="1203622"/>
                  <a:pt x="304801" y="-3455"/>
                  <a:pt x="384464" y="8"/>
                </a:cubicBezTo>
                <a:cubicBezTo>
                  <a:pt x="464127" y="3471"/>
                  <a:pt x="536864" y="1189766"/>
                  <a:pt x="581891" y="1298871"/>
                </a:cubicBezTo>
                <a:cubicBezTo>
                  <a:pt x="626918" y="1407976"/>
                  <a:pt x="635578" y="1369010"/>
                  <a:pt x="779319" y="1402781"/>
                </a:cubicBezTo>
              </a:path>
            </a:pathLst>
          </a:custGeom>
          <a:noFill/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910658" y="5649240"/>
            <a:ext cx="748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soma</a:t>
            </a:r>
          </a:p>
        </p:txBody>
      </p:sp>
    </p:spTree>
    <p:extLst>
      <p:ext uri="{BB962C8B-B14F-4D97-AF65-F5344CB8AC3E}">
        <p14:creationId xmlns:p14="http://schemas.microsoft.com/office/powerpoint/2010/main" val="417444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0" grpId="0" animBg="1"/>
      <p:bldP spid="68625" grpId="0" animBg="1"/>
      <p:bldP spid="68626" grpId="0" animBg="1"/>
      <p:bldP spid="68627" grpId="0" animBg="1"/>
      <p:bldP spid="68628" grpId="0"/>
      <p:bldP spid="686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2"/>
          <p:cNvSpPr>
            <a:spLocks/>
          </p:cNvSpPr>
          <p:nvPr/>
        </p:nvSpPr>
        <p:spPr bwMode="auto">
          <a:xfrm>
            <a:off x="2371577" y="1628800"/>
            <a:ext cx="3606800" cy="4025900"/>
          </a:xfrm>
          <a:custGeom>
            <a:avLst/>
            <a:gdLst>
              <a:gd name="T0" fmla="*/ 0 w 2272"/>
              <a:gd name="T1" fmla="*/ 2147483647 h 2536"/>
              <a:gd name="T2" fmla="*/ 2147483647 w 2272"/>
              <a:gd name="T3" fmla="*/ 2147483647 h 2536"/>
              <a:gd name="T4" fmla="*/ 2147483647 w 2272"/>
              <a:gd name="T5" fmla="*/ 2147483647 h 2536"/>
              <a:gd name="T6" fmla="*/ 2147483647 w 2272"/>
              <a:gd name="T7" fmla="*/ 2147483647 h 2536"/>
              <a:gd name="T8" fmla="*/ 2147483647 w 2272"/>
              <a:gd name="T9" fmla="*/ 2147483647 h 2536"/>
              <a:gd name="T10" fmla="*/ 2147483647 w 2272"/>
              <a:gd name="T11" fmla="*/ 2147483647 h 2536"/>
              <a:gd name="T12" fmla="*/ 2147483647 w 2272"/>
              <a:gd name="T13" fmla="*/ 2147483647 h 2536"/>
              <a:gd name="T14" fmla="*/ 2147483647 w 2272"/>
              <a:gd name="T15" fmla="*/ 2147483647 h 2536"/>
              <a:gd name="T16" fmla="*/ 2147483647 w 2272"/>
              <a:gd name="T17" fmla="*/ 0 h 2536"/>
              <a:gd name="T18" fmla="*/ 2147483647 w 2272"/>
              <a:gd name="T19" fmla="*/ 0 h 2536"/>
              <a:gd name="T20" fmla="*/ 2147483647 w 2272"/>
              <a:gd name="T21" fmla="*/ 2147483647 h 2536"/>
              <a:gd name="T22" fmla="*/ 2147483647 w 2272"/>
              <a:gd name="T23" fmla="*/ 2147483647 h 2536"/>
              <a:gd name="T24" fmla="*/ 2147483647 w 2272"/>
              <a:gd name="T25" fmla="*/ 2147483647 h 2536"/>
              <a:gd name="T26" fmla="*/ 2147483647 w 2272"/>
              <a:gd name="T27" fmla="*/ 2147483647 h 2536"/>
              <a:gd name="T28" fmla="*/ 2147483647 w 2272"/>
              <a:gd name="T29" fmla="*/ 2147483647 h 2536"/>
              <a:gd name="T30" fmla="*/ 2147483647 w 2272"/>
              <a:gd name="T31" fmla="*/ 2147483647 h 2536"/>
              <a:gd name="T32" fmla="*/ 2147483647 w 2272"/>
              <a:gd name="T33" fmla="*/ 2147483647 h 2536"/>
              <a:gd name="T34" fmla="*/ 2147483647 w 2272"/>
              <a:gd name="T35" fmla="*/ 2147483647 h 2536"/>
              <a:gd name="T36" fmla="*/ 2147483647 w 2272"/>
              <a:gd name="T37" fmla="*/ 2147483647 h 2536"/>
              <a:gd name="T38" fmla="*/ 2147483647 w 2272"/>
              <a:gd name="T39" fmla="*/ 2147483647 h 2536"/>
              <a:gd name="T40" fmla="*/ 2147483647 w 2272"/>
              <a:gd name="T41" fmla="*/ 2147483647 h 2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72" h="2536">
                <a:moveTo>
                  <a:pt x="0" y="2320"/>
                </a:moveTo>
                <a:lnTo>
                  <a:pt x="384" y="2320"/>
                </a:lnTo>
                <a:lnTo>
                  <a:pt x="456" y="2248"/>
                </a:lnTo>
                <a:lnTo>
                  <a:pt x="558" y="2072"/>
                </a:lnTo>
                <a:lnTo>
                  <a:pt x="648" y="1735"/>
                </a:lnTo>
                <a:lnTo>
                  <a:pt x="808" y="1040"/>
                </a:lnTo>
                <a:lnTo>
                  <a:pt x="912" y="456"/>
                </a:lnTo>
                <a:lnTo>
                  <a:pt x="1000" y="120"/>
                </a:lnTo>
                <a:lnTo>
                  <a:pt x="1080" y="0"/>
                </a:lnTo>
                <a:lnTo>
                  <a:pt x="1128" y="0"/>
                </a:lnTo>
                <a:lnTo>
                  <a:pt x="1200" y="128"/>
                </a:lnTo>
                <a:lnTo>
                  <a:pt x="1256" y="384"/>
                </a:lnTo>
                <a:lnTo>
                  <a:pt x="1408" y="1248"/>
                </a:lnTo>
                <a:lnTo>
                  <a:pt x="1568" y="2096"/>
                </a:lnTo>
                <a:lnTo>
                  <a:pt x="1664" y="2384"/>
                </a:lnTo>
                <a:lnTo>
                  <a:pt x="1744" y="2512"/>
                </a:lnTo>
                <a:lnTo>
                  <a:pt x="1808" y="2536"/>
                </a:lnTo>
                <a:lnTo>
                  <a:pt x="1856" y="2512"/>
                </a:lnTo>
                <a:lnTo>
                  <a:pt x="1976" y="2432"/>
                </a:lnTo>
                <a:lnTo>
                  <a:pt x="2120" y="2376"/>
                </a:lnTo>
                <a:lnTo>
                  <a:pt x="2272" y="2344"/>
                </a:lnTo>
              </a:path>
            </a:pathLst>
          </a:cu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14691" name="Group 3"/>
          <p:cNvGrpSpPr>
            <a:grpSpLocks/>
          </p:cNvGrpSpPr>
          <p:nvPr/>
        </p:nvGrpSpPr>
        <p:grpSpPr bwMode="auto">
          <a:xfrm>
            <a:off x="1547664" y="1418604"/>
            <a:ext cx="5232400" cy="5295900"/>
            <a:chOff x="1408" y="624"/>
            <a:chExt cx="3296" cy="3336"/>
          </a:xfrm>
        </p:grpSpPr>
        <p:sp>
          <p:nvSpPr>
            <p:cNvPr id="114705" name="Text Box 4"/>
            <p:cNvSpPr txBox="1">
              <a:spLocks noChangeArrowheads="1"/>
            </p:cNvSpPr>
            <p:nvPr/>
          </p:nvSpPr>
          <p:spPr bwMode="auto">
            <a:xfrm>
              <a:off x="2509" y="3729"/>
              <a:ext cx="128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en-US" b="1" dirty="0">
                  <a:solidFill>
                    <a:srgbClr val="000000"/>
                  </a:solidFill>
                </a:rPr>
                <a:t>Temps (qq ms)</a:t>
              </a:r>
            </a:p>
          </p:txBody>
        </p:sp>
        <p:grpSp>
          <p:nvGrpSpPr>
            <p:cNvPr id="114706" name="Group 5"/>
            <p:cNvGrpSpPr>
              <a:grpSpLocks/>
            </p:cNvGrpSpPr>
            <p:nvPr/>
          </p:nvGrpSpPr>
          <p:grpSpPr bwMode="auto">
            <a:xfrm>
              <a:off x="1408" y="624"/>
              <a:ext cx="3296" cy="3080"/>
              <a:chOff x="1408" y="624"/>
              <a:chExt cx="3296" cy="3080"/>
            </a:xfrm>
          </p:grpSpPr>
          <p:sp>
            <p:nvSpPr>
              <p:cNvPr id="114707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457" y="1846"/>
                <a:ext cx="2141" cy="2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fr-FR" altLang="en-US" b="1" dirty="0"/>
                  <a:t>Potentiel de membrane (mV)</a:t>
                </a:r>
              </a:p>
            </p:txBody>
          </p:sp>
          <p:sp>
            <p:nvSpPr>
              <p:cNvPr id="114708" name="Freeform 7"/>
              <p:cNvSpPr>
                <a:spLocks/>
              </p:cNvSpPr>
              <p:nvPr/>
            </p:nvSpPr>
            <p:spPr bwMode="auto">
              <a:xfrm>
                <a:off x="1928" y="632"/>
                <a:ext cx="2776" cy="3072"/>
              </a:xfrm>
              <a:custGeom>
                <a:avLst/>
                <a:gdLst>
                  <a:gd name="T0" fmla="*/ 0 w 2776"/>
                  <a:gd name="T1" fmla="*/ 0 h 3072"/>
                  <a:gd name="T2" fmla="*/ 0 w 2776"/>
                  <a:gd name="T3" fmla="*/ 3072 h 3072"/>
                  <a:gd name="T4" fmla="*/ 2776 w 2776"/>
                  <a:gd name="T5" fmla="*/ 3072 h 30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76" h="3072">
                    <a:moveTo>
                      <a:pt x="0" y="0"/>
                    </a:moveTo>
                    <a:lnTo>
                      <a:pt x="0" y="3072"/>
                    </a:lnTo>
                    <a:lnTo>
                      <a:pt x="2776" y="3072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09" name="Line 8"/>
              <p:cNvSpPr>
                <a:spLocks noChangeShapeType="1"/>
              </p:cNvSpPr>
              <p:nvPr/>
            </p:nvSpPr>
            <p:spPr bwMode="auto">
              <a:xfrm>
                <a:off x="1872" y="760"/>
                <a:ext cx="26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10" name="Line 9"/>
              <p:cNvSpPr>
                <a:spLocks noChangeShapeType="1"/>
              </p:cNvSpPr>
              <p:nvPr/>
            </p:nvSpPr>
            <p:spPr bwMode="auto">
              <a:xfrm>
                <a:off x="1872" y="1312"/>
                <a:ext cx="2604" cy="0"/>
              </a:xfrm>
              <a:prstGeom prst="line">
                <a:avLst/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11" name="Line 10"/>
              <p:cNvSpPr>
                <a:spLocks noChangeShapeType="1"/>
              </p:cNvSpPr>
              <p:nvPr/>
            </p:nvSpPr>
            <p:spPr bwMode="auto">
              <a:xfrm>
                <a:off x="1872" y="3096"/>
                <a:ext cx="2832" cy="0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prstDash val="sysDot"/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12" name="Text Box 11"/>
              <p:cNvSpPr txBox="1">
                <a:spLocks noChangeArrowheads="1"/>
              </p:cNvSpPr>
              <p:nvPr/>
            </p:nvSpPr>
            <p:spPr bwMode="auto">
              <a:xfrm>
                <a:off x="1408" y="624"/>
                <a:ext cx="468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fr-FR" altLang="en-US" b="1" dirty="0">
                    <a:solidFill>
                      <a:srgbClr val="FF0000"/>
                    </a:solidFill>
                  </a:rPr>
                  <a:t>+30</a:t>
                </a:r>
              </a:p>
            </p:txBody>
          </p:sp>
          <p:sp>
            <p:nvSpPr>
              <p:cNvPr id="114713" name="Text Box 12"/>
              <p:cNvSpPr txBox="1">
                <a:spLocks noChangeArrowheads="1"/>
              </p:cNvSpPr>
              <p:nvPr/>
            </p:nvSpPr>
            <p:spPr bwMode="auto">
              <a:xfrm>
                <a:off x="1688" y="1161"/>
                <a:ext cx="188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fr-FR" altLang="en-US" b="1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14714" name="Text Box 13"/>
              <p:cNvSpPr txBox="1">
                <a:spLocks noChangeArrowheads="1"/>
              </p:cNvSpPr>
              <p:nvPr/>
            </p:nvSpPr>
            <p:spPr bwMode="auto">
              <a:xfrm>
                <a:off x="1536" y="2928"/>
                <a:ext cx="340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fr-FR" altLang="en-US" b="1" dirty="0">
                    <a:solidFill>
                      <a:srgbClr val="0070C0"/>
                    </a:solidFill>
                  </a:rPr>
                  <a:t>-70</a:t>
                </a:r>
              </a:p>
            </p:txBody>
          </p:sp>
        </p:grpSp>
      </p:grpSp>
      <p:grpSp>
        <p:nvGrpSpPr>
          <p:cNvPr id="35854" name="Group 14"/>
          <p:cNvGrpSpPr>
            <a:grpSpLocks/>
          </p:cNvGrpSpPr>
          <p:nvPr/>
        </p:nvGrpSpPr>
        <p:grpSpPr bwMode="auto">
          <a:xfrm>
            <a:off x="5217965" y="5446738"/>
            <a:ext cx="2560638" cy="482600"/>
            <a:chOff x="3720" y="3159"/>
            <a:chExt cx="1613" cy="304"/>
          </a:xfrm>
        </p:grpSpPr>
        <p:sp>
          <p:nvSpPr>
            <p:cNvPr id="114703" name="Line 15"/>
            <p:cNvSpPr>
              <a:spLocks noChangeShapeType="1"/>
            </p:cNvSpPr>
            <p:nvPr/>
          </p:nvSpPr>
          <p:spPr bwMode="auto">
            <a:xfrm flipH="1" flipV="1">
              <a:off x="3720" y="3159"/>
              <a:ext cx="204" cy="1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14704" name="Text Box 16"/>
            <p:cNvSpPr txBox="1">
              <a:spLocks noChangeArrowheads="1"/>
            </p:cNvSpPr>
            <p:nvPr/>
          </p:nvSpPr>
          <p:spPr bwMode="auto">
            <a:xfrm>
              <a:off x="3833" y="3232"/>
              <a:ext cx="150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en-US" b="1" dirty="0">
                  <a:solidFill>
                    <a:srgbClr val="0070C0"/>
                  </a:solidFill>
                </a:rPr>
                <a:t>Hyperpolarisation</a:t>
              </a:r>
            </a:p>
          </p:txBody>
        </p:sp>
      </p:grpSp>
      <p:grpSp>
        <p:nvGrpSpPr>
          <p:cNvPr id="35857" name="Group 17"/>
          <p:cNvGrpSpPr>
            <a:grpSpLocks/>
          </p:cNvGrpSpPr>
          <p:nvPr/>
        </p:nvGrpSpPr>
        <p:grpSpPr bwMode="auto">
          <a:xfrm>
            <a:off x="4621067" y="2781326"/>
            <a:ext cx="1004888" cy="2038347"/>
            <a:chOff x="3344" y="1480"/>
            <a:chExt cx="633" cy="1284"/>
          </a:xfrm>
        </p:grpSpPr>
        <p:sp>
          <p:nvSpPr>
            <p:cNvPr id="114701" name="Line 18"/>
            <p:cNvSpPr>
              <a:spLocks noChangeShapeType="1"/>
            </p:cNvSpPr>
            <p:nvPr/>
          </p:nvSpPr>
          <p:spPr bwMode="auto">
            <a:xfrm flipH="1" flipV="1">
              <a:off x="3344" y="1987"/>
              <a:ext cx="376" cy="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14702" name="Text Box 19"/>
            <p:cNvSpPr txBox="1">
              <a:spLocks noChangeArrowheads="1"/>
            </p:cNvSpPr>
            <p:nvPr/>
          </p:nvSpPr>
          <p:spPr bwMode="auto">
            <a:xfrm rot="4503788">
              <a:off x="3220" y="2006"/>
              <a:ext cx="128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en-US" b="1" dirty="0">
                  <a:solidFill>
                    <a:srgbClr val="00B050"/>
                  </a:solidFill>
                </a:rPr>
                <a:t>Repolarisation</a:t>
              </a:r>
            </a:p>
          </p:txBody>
        </p:sp>
      </p:grpSp>
      <p:grpSp>
        <p:nvGrpSpPr>
          <p:cNvPr id="35860" name="Group 20"/>
          <p:cNvGrpSpPr>
            <a:grpSpLocks/>
          </p:cNvGrpSpPr>
          <p:nvPr/>
        </p:nvGrpSpPr>
        <p:grpSpPr bwMode="auto">
          <a:xfrm>
            <a:off x="2468414" y="2889152"/>
            <a:ext cx="1035050" cy="1962150"/>
            <a:chOff x="1988" y="1588"/>
            <a:chExt cx="652" cy="1236"/>
          </a:xfrm>
        </p:grpSpPr>
        <p:sp>
          <p:nvSpPr>
            <p:cNvPr id="114699" name="Line 21"/>
            <p:cNvSpPr>
              <a:spLocks noChangeShapeType="1"/>
            </p:cNvSpPr>
            <p:nvPr/>
          </p:nvSpPr>
          <p:spPr bwMode="auto">
            <a:xfrm flipV="1">
              <a:off x="2231" y="2064"/>
              <a:ext cx="409" cy="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14700" name="Text Box 22"/>
            <p:cNvSpPr txBox="1">
              <a:spLocks noChangeArrowheads="1"/>
            </p:cNvSpPr>
            <p:nvPr/>
          </p:nvSpPr>
          <p:spPr bwMode="auto">
            <a:xfrm rot="16857633">
              <a:off x="1486" y="2090"/>
              <a:ext cx="1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en-US" b="1" dirty="0">
                  <a:solidFill>
                    <a:srgbClr val="FF0000"/>
                  </a:solidFill>
                </a:rPr>
                <a:t>Dépolarisation</a:t>
              </a:r>
            </a:p>
          </p:txBody>
        </p:sp>
      </p:grpSp>
      <p:sp>
        <p:nvSpPr>
          <p:cNvPr id="35863" name="Freeform 23"/>
          <p:cNvSpPr>
            <a:spLocks/>
          </p:cNvSpPr>
          <p:nvPr/>
        </p:nvSpPr>
        <p:spPr bwMode="auto">
          <a:xfrm>
            <a:off x="2379514" y="4914925"/>
            <a:ext cx="882650" cy="400050"/>
          </a:xfrm>
          <a:custGeom>
            <a:avLst/>
            <a:gdLst>
              <a:gd name="T0" fmla="*/ 0 w 556"/>
              <a:gd name="T1" fmla="*/ 2147483647 h 252"/>
              <a:gd name="T2" fmla="*/ 2147483647 w 556"/>
              <a:gd name="T3" fmla="*/ 2147483647 h 252"/>
              <a:gd name="T4" fmla="*/ 2147483647 w 556"/>
              <a:gd name="T5" fmla="*/ 2147483647 h 252"/>
              <a:gd name="T6" fmla="*/ 2147483647 w 556"/>
              <a:gd name="T7" fmla="*/ 0 h 2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6" h="252">
                <a:moveTo>
                  <a:pt x="0" y="252"/>
                </a:moveTo>
                <a:lnTo>
                  <a:pt x="384" y="252"/>
                </a:lnTo>
                <a:lnTo>
                  <a:pt x="456" y="180"/>
                </a:lnTo>
                <a:lnTo>
                  <a:pt x="556" y="0"/>
                </a:lnTo>
              </a:path>
            </a:pathLst>
          </a:cu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5864" name="Group 24"/>
          <p:cNvGrpSpPr>
            <a:grpSpLocks/>
          </p:cNvGrpSpPr>
          <p:nvPr/>
        </p:nvGrpSpPr>
        <p:grpSpPr bwMode="auto">
          <a:xfrm>
            <a:off x="2379514" y="4491072"/>
            <a:ext cx="5986463" cy="423863"/>
            <a:chOff x="1932" y="2557"/>
            <a:chExt cx="3771" cy="267"/>
          </a:xfrm>
        </p:grpSpPr>
        <p:sp>
          <p:nvSpPr>
            <p:cNvPr id="114697" name="Text Box 25"/>
            <p:cNvSpPr txBox="1">
              <a:spLocks noChangeArrowheads="1"/>
            </p:cNvSpPr>
            <p:nvPr/>
          </p:nvSpPr>
          <p:spPr bwMode="auto">
            <a:xfrm>
              <a:off x="4323" y="2557"/>
              <a:ext cx="1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b="1" i="1" dirty="0">
                  <a:solidFill>
                    <a:srgbClr val="000000"/>
                  </a:solidFill>
                </a:rPr>
                <a:t>Potentiel Seuil</a:t>
              </a:r>
            </a:p>
          </p:txBody>
        </p:sp>
        <p:sp>
          <p:nvSpPr>
            <p:cNvPr id="114698" name="Line 26"/>
            <p:cNvSpPr>
              <a:spLocks noChangeShapeType="1"/>
            </p:cNvSpPr>
            <p:nvPr/>
          </p:nvSpPr>
          <p:spPr bwMode="auto">
            <a:xfrm>
              <a:off x="1932" y="2824"/>
              <a:ext cx="271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827584" y="41379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en-US" sz="28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‘anatomie’ du potentiel d’action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527901" y="5376253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solidFill>
                  <a:srgbClr val="00B050"/>
                </a:solidFill>
              </a:rPr>
              <a:t>Potentiel de repos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3059832" y="4734124"/>
            <a:ext cx="371625" cy="351060"/>
          </a:xfrm>
          <a:prstGeom prst="ellipse">
            <a:avLst/>
          </a:prstGeom>
          <a:solidFill>
            <a:srgbClr val="FFFF00">
              <a:alpha val="30196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24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63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196" r="2892" b="3929"/>
          <a:stretch>
            <a:fillRect/>
          </a:stretch>
        </p:blipFill>
        <p:spPr bwMode="auto">
          <a:xfrm rot="-3837076">
            <a:off x="2701925" y="-787400"/>
            <a:ext cx="3709988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AutoShape 8"/>
          <p:cNvSpPr>
            <a:spLocks noChangeArrowheads="1"/>
          </p:cNvSpPr>
          <p:nvPr/>
        </p:nvSpPr>
        <p:spPr bwMode="auto">
          <a:xfrm rot="1527439">
            <a:off x="6019800" y="4248150"/>
            <a:ext cx="792163" cy="1116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 rot="1527439">
            <a:off x="5716588" y="4005263"/>
            <a:ext cx="1160462" cy="15843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>
            <a:off x="6946900" y="4508500"/>
            <a:ext cx="577850" cy="86360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8" name="Rectangle 14"/>
          <p:cNvSpPr>
            <a:spLocks noGrp="1" noChangeArrowheads="1"/>
          </p:cNvSpPr>
          <p:nvPr>
            <p:ph type="title"/>
          </p:nvPr>
        </p:nvSpPr>
        <p:spPr>
          <a:xfrm>
            <a:off x="4427538" y="260350"/>
            <a:ext cx="4537075" cy="1143000"/>
          </a:xfrm>
          <a:noFill/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Poids</a:t>
            </a:r>
            <a:r>
              <a:rPr lang="fr-FR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synaptique </a:t>
            </a:r>
            <a:r>
              <a:rPr lang="fr-FR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r-FR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 exemples</a:t>
            </a:r>
          </a:p>
        </p:txBody>
      </p:sp>
      <p:sp>
        <p:nvSpPr>
          <p:cNvPr id="69639" name="Text Box 15"/>
          <p:cNvSpPr txBox="1">
            <a:spLocks noChangeArrowheads="1"/>
          </p:cNvSpPr>
          <p:nvPr/>
        </p:nvSpPr>
        <p:spPr bwMode="auto">
          <a:xfrm>
            <a:off x="663575" y="5243513"/>
            <a:ext cx="267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=&gt;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0000"/>
                </a:solidFill>
              </a:rPr>
              <a:t>PA</a:t>
            </a:r>
          </a:p>
        </p:txBody>
      </p:sp>
      <p:sp>
        <p:nvSpPr>
          <p:cNvPr id="69640" name="Rectangle 16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9641" name="Text Box 17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495E92-4B57-4B03-A650-654C21B89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" y="0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232 C 0.00764 0.01204 0.01684 0.0213 0.02917 0.03148 C 0.04115 0.04167 0.05677 0.05139 0.07153 0.06343 C 0.08628 0.07546 0.10295 0.08958 0.11788 0.1044 C 0.13264 0.11944 0.14878 0.13819 0.16076 0.15139 C 0.17205 0.16482 0.17882 0.17199 0.18715 0.18472 C 0.19531 0.19699 0.20556 0.21782 0.21128 0.22755 C 0.21615 0.23704 0.21701 0.23866 0.21823 0.2412 " pathEditMode="relative" rAng="2326326" ptsTypes="aaaaaaaA">
                                      <p:cBhvr>
                                        <p:cTn id="16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11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6" grpId="0" animBg="1"/>
      <p:bldP spid="89097" grpId="0" animBg="1"/>
      <p:bldP spid="89099" grpId="0" animBg="1"/>
      <p:bldP spid="8909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196" r="2892" b="3929"/>
          <a:stretch>
            <a:fillRect/>
          </a:stretch>
        </p:blipFill>
        <p:spPr bwMode="auto">
          <a:xfrm rot="-3837076">
            <a:off x="2701925" y="-787400"/>
            <a:ext cx="3709988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AutoShape 4"/>
          <p:cNvSpPr>
            <a:spLocks noChangeArrowheads="1"/>
          </p:cNvSpPr>
          <p:nvPr/>
        </p:nvSpPr>
        <p:spPr bwMode="auto">
          <a:xfrm rot="1527439">
            <a:off x="312738" y="2857500"/>
            <a:ext cx="6811962" cy="1217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690 h 21600"/>
              <a:gd name="T14" fmla="*/ 20972 w 21600"/>
              <a:gd name="T15" fmla="*/ 84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20001" y="0"/>
                </a:lnTo>
                <a:lnTo>
                  <a:pt x="20001" y="3690"/>
                </a:lnTo>
                <a:lnTo>
                  <a:pt x="12427" y="3690"/>
                </a:lnTo>
                <a:cubicBezTo>
                  <a:pt x="5564" y="3690"/>
                  <a:pt x="0" y="7481"/>
                  <a:pt x="0" y="12158"/>
                </a:cubicBezTo>
                <a:lnTo>
                  <a:pt x="0" y="21600"/>
                </a:lnTo>
                <a:lnTo>
                  <a:pt x="4884" y="21600"/>
                </a:lnTo>
                <a:lnTo>
                  <a:pt x="4884" y="12158"/>
                </a:lnTo>
                <a:cubicBezTo>
                  <a:pt x="4884" y="10120"/>
                  <a:pt x="8261" y="8468"/>
                  <a:pt x="12427" y="8468"/>
                </a:cubicBezTo>
                <a:lnTo>
                  <a:pt x="20001" y="8468"/>
                </a:lnTo>
                <a:lnTo>
                  <a:pt x="20001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100000">
                <a:srgbClr val="CC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0119" name="AutoShape 7"/>
          <p:cNvSpPr>
            <a:spLocks noChangeArrowheads="1"/>
          </p:cNvSpPr>
          <p:nvPr/>
        </p:nvSpPr>
        <p:spPr bwMode="auto">
          <a:xfrm rot="1527439" flipV="1">
            <a:off x="949325" y="2055813"/>
            <a:ext cx="6380163" cy="1371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690 h 21600"/>
              <a:gd name="T14" fmla="*/ 20972 w 21600"/>
              <a:gd name="T15" fmla="*/ 84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20001" y="0"/>
                </a:lnTo>
                <a:lnTo>
                  <a:pt x="20001" y="3690"/>
                </a:lnTo>
                <a:lnTo>
                  <a:pt x="12427" y="3690"/>
                </a:lnTo>
                <a:cubicBezTo>
                  <a:pt x="5564" y="3690"/>
                  <a:pt x="0" y="7481"/>
                  <a:pt x="0" y="12158"/>
                </a:cubicBezTo>
                <a:lnTo>
                  <a:pt x="0" y="21600"/>
                </a:lnTo>
                <a:lnTo>
                  <a:pt x="4884" y="21600"/>
                </a:lnTo>
                <a:lnTo>
                  <a:pt x="4884" y="12158"/>
                </a:lnTo>
                <a:cubicBezTo>
                  <a:pt x="4884" y="10120"/>
                  <a:pt x="8261" y="8468"/>
                  <a:pt x="12427" y="8468"/>
                </a:cubicBezTo>
                <a:lnTo>
                  <a:pt x="20001" y="8468"/>
                </a:lnTo>
                <a:lnTo>
                  <a:pt x="20001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>
          <a:xfrm>
            <a:off x="4718050" y="333375"/>
            <a:ext cx="4246438" cy="1143000"/>
          </a:xfrm>
          <a:noFill/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Poids</a:t>
            </a:r>
            <a:r>
              <a:rPr lang="fr-FR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synaptique </a:t>
            </a:r>
            <a:r>
              <a:rPr lang="fr-FR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r-FR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 exemples</a:t>
            </a:r>
            <a:endParaRPr lang="fr-FR" altLang="en-US" sz="3200" dirty="0">
              <a:solidFill>
                <a:schemeClr val="tx1"/>
              </a:solidFill>
            </a:endParaRPr>
          </a:p>
        </p:txBody>
      </p:sp>
      <p:sp>
        <p:nvSpPr>
          <p:cNvPr id="70662" name="Text Box 10"/>
          <p:cNvSpPr txBox="1">
            <a:spLocks noChangeArrowheads="1"/>
          </p:cNvSpPr>
          <p:nvPr/>
        </p:nvSpPr>
        <p:spPr bwMode="auto">
          <a:xfrm>
            <a:off x="663575" y="5243513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/</a:t>
            </a:r>
            <a:r>
              <a:rPr lang="fr-FR" altLang="en-US" sz="3600"/>
              <a:t>=&gt; pas de PA</a:t>
            </a:r>
          </a:p>
        </p:txBody>
      </p:sp>
      <p:sp>
        <p:nvSpPr>
          <p:cNvPr id="70663" name="Rectangle 11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4" name="Text Box 12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  <p:bldP spid="901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196" r="2892" b="3929"/>
          <a:stretch>
            <a:fillRect/>
          </a:stretch>
        </p:blipFill>
        <p:spPr bwMode="auto">
          <a:xfrm rot="-3837076">
            <a:off x="2701925" y="-787400"/>
            <a:ext cx="3709988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AutoShape 4"/>
          <p:cNvSpPr>
            <a:spLocks noChangeArrowheads="1"/>
          </p:cNvSpPr>
          <p:nvPr/>
        </p:nvSpPr>
        <p:spPr bwMode="auto">
          <a:xfrm rot="1527439">
            <a:off x="2360613" y="3438525"/>
            <a:ext cx="4635500" cy="1116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100000">
                <a:srgbClr val="CC66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1142" name="AutoShape 6"/>
          <p:cNvSpPr>
            <a:spLocks noChangeArrowheads="1"/>
          </p:cNvSpPr>
          <p:nvPr/>
        </p:nvSpPr>
        <p:spPr bwMode="auto">
          <a:xfrm>
            <a:off x="6946900" y="4437063"/>
            <a:ext cx="577850" cy="1006475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rot="1527439" flipV="1">
            <a:off x="3327400" y="3216275"/>
            <a:ext cx="4275138" cy="7889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 rot="1527439" flipV="1">
            <a:off x="1277938" y="2638425"/>
            <a:ext cx="6064250" cy="9350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688" name="Text Box 13"/>
          <p:cNvSpPr txBox="1">
            <a:spLocks noChangeArrowheads="1"/>
          </p:cNvSpPr>
          <p:nvPr/>
        </p:nvSpPr>
        <p:spPr bwMode="auto">
          <a:xfrm>
            <a:off x="395288" y="5667375"/>
            <a:ext cx="349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=&gt;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0000"/>
                </a:solidFill>
              </a:rPr>
              <a:t>PA</a:t>
            </a:r>
          </a:p>
        </p:txBody>
      </p:sp>
      <p:sp>
        <p:nvSpPr>
          <p:cNvPr id="71689" name="Rectangle 14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1690" name="Text Box 15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718050" y="333375"/>
            <a:ext cx="42464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Poids</a:t>
            </a:r>
            <a:r>
              <a:rPr lang="fr-FR" alt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synaptique </a:t>
            </a:r>
            <a:r>
              <a:rPr lang="fr-FR" alt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r-FR" alt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 exemples</a:t>
            </a:r>
            <a:endParaRPr lang="fr-FR" altLang="en-US" sz="32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232 C 0.00764 0.01204 0.01684 0.0213 0.02917 0.03148 C 0.04115 0.04167 0.05677 0.05139 0.07153 0.06343 C 0.08628 0.07546 0.10295 0.08958 0.11788 0.1044 C 0.13264 0.11944 0.14878 0.13819 0.16076 0.15139 C 0.17205 0.16482 0.17882 0.17199 0.18715 0.18472 C 0.19531 0.19699 0.20556 0.21782 0.21128 0.22755 C 0.21615 0.23704 0.21701 0.23866 0.21823 0.2412 " pathEditMode="relative" rAng="2326326" ptsTypes="aaaaaaaA">
                                      <p:cBhvr>
                                        <p:cTn id="19" dur="2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11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  <p:bldP spid="91142" grpId="0" animBg="1"/>
      <p:bldP spid="91142" grpId="1" animBg="1"/>
      <p:bldP spid="91143" grpId="0" animBg="1"/>
      <p:bldP spid="911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196" r="2892" b="3929"/>
          <a:stretch>
            <a:fillRect/>
          </a:stretch>
        </p:blipFill>
        <p:spPr bwMode="auto">
          <a:xfrm rot="-3837076">
            <a:off x="2701925" y="-787400"/>
            <a:ext cx="3709988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AutoShape 4"/>
          <p:cNvSpPr>
            <a:spLocks noChangeArrowheads="1"/>
          </p:cNvSpPr>
          <p:nvPr/>
        </p:nvSpPr>
        <p:spPr bwMode="auto">
          <a:xfrm rot="1527439">
            <a:off x="2790825" y="3517900"/>
            <a:ext cx="4184650" cy="1116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65" name="AutoShape 5"/>
          <p:cNvSpPr>
            <a:spLocks noChangeArrowheads="1"/>
          </p:cNvSpPr>
          <p:nvPr/>
        </p:nvSpPr>
        <p:spPr bwMode="auto">
          <a:xfrm rot="1527439">
            <a:off x="5716588" y="4005263"/>
            <a:ext cx="1160462" cy="15843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67" name="AutoShape 7"/>
          <p:cNvSpPr>
            <a:spLocks noChangeArrowheads="1"/>
          </p:cNvSpPr>
          <p:nvPr/>
        </p:nvSpPr>
        <p:spPr bwMode="auto">
          <a:xfrm rot="1527439">
            <a:off x="3006725" y="3733800"/>
            <a:ext cx="4184650" cy="1116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68" name="AutoShape 8"/>
          <p:cNvSpPr>
            <a:spLocks noChangeArrowheads="1"/>
          </p:cNvSpPr>
          <p:nvPr/>
        </p:nvSpPr>
        <p:spPr bwMode="auto">
          <a:xfrm rot="1527439" flipV="1">
            <a:off x="3067050" y="2925763"/>
            <a:ext cx="4184650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179388" y="5907088"/>
            <a:ext cx="57705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/>
              <a:t> 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4400" b="1">
                <a:solidFill>
                  <a:srgbClr val="6699FF"/>
                </a:solidFill>
              </a:rPr>
              <a:t>-</a:t>
            </a:r>
            <a:r>
              <a:rPr lang="fr-FR" altLang="en-US" sz="4400">
                <a:solidFill>
                  <a:srgbClr val="FFFFCC"/>
                </a:solidFill>
              </a:rPr>
              <a:t> </a:t>
            </a:r>
            <a:r>
              <a:rPr lang="fr-FR" altLang="en-US" sz="3600"/>
              <a:t>=&gt; pas de PA</a:t>
            </a:r>
          </a:p>
        </p:txBody>
      </p:sp>
      <p:sp>
        <p:nvSpPr>
          <p:cNvPr id="72713" name="Rectangle 1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2714" name="Text Box 16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718050" y="333375"/>
            <a:ext cx="42464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Poids</a:t>
            </a:r>
            <a:r>
              <a:rPr lang="fr-FR" alt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synaptique </a:t>
            </a:r>
            <a:r>
              <a:rPr lang="fr-FR" alt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r-FR" alt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 exemples</a:t>
            </a:r>
            <a:endParaRPr lang="fr-FR" altLang="en-US" sz="32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/>
      <p:bldP spid="92165" grpId="0" animBg="1"/>
      <p:bldP spid="92167" grpId="0" animBg="1"/>
      <p:bldP spid="921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196" r="2892" b="3929"/>
          <a:stretch>
            <a:fillRect/>
          </a:stretch>
        </p:blipFill>
        <p:spPr bwMode="auto">
          <a:xfrm rot="-3837076">
            <a:off x="2701925" y="-787400"/>
            <a:ext cx="3709988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AutoShape 3"/>
          <p:cNvSpPr>
            <a:spLocks noChangeArrowheads="1"/>
          </p:cNvSpPr>
          <p:nvPr/>
        </p:nvSpPr>
        <p:spPr bwMode="auto">
          <a:xfrm rot="1527439">
            <a:off x="2790825" y="3517900"/>
            <a:ext cx="4184650" cy="1116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1527439">
            <a:off x="447675" y="2814638"/>
            <a:ext cx="6697663" cy="15843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CCE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3189" name="AutoShape 5"/>
          <p:cNvSpPr>
            <a:spLocks noChangeArrowheads="1"/>
          </p:cNvSpPr>
          <p:nvPr/>
        </p:nvSpPr>
        <p:spPr bwMode="auto">
          <a:xfrm rot="1527439">
            <a:off x="3006725" y="3733800"/>
            <a:ext cx="4184650" cy="1116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3190" name="AutoShape 6"/>
          <p:cNvSpPr>
            <a:spLocks noChangeArrowheads="1"/>
          </p:cNvSpPr>
          <p:nvPr/>
        </p:nvSpPr>
        <p:spPr bwMode="auto">
          <a:xfrm rot="1527439" flipV="1">
            <a:off x="3067050" y="2925763"/>
            <a:ext cx="4184650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05 h 21600"/>
              <a:gd name="T14" fmla="*/ 20595 w 21600"/>
              <a:gd name="T15" fmla="*/ 77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950" y="0"/>
                </a:lnTo>
                <a:lnTo>
                  <a:pt x="17950" y="4405"/>
                </a:lnTo>
                <a:lnTo>
                  <a:pt x="12427" y="4405"/>
                </a:lnTo>
                <a:cubicBezTo>
                  <a:pt x="5564" y="4405"/>
                  <a:pt x="0" y="7876"/>
                  <a:pt x="0" y="12158"/>
                </a:cubicBezTo>
                <a:lnTo>
                  <a:pt x="0" y="21600"/>
                </a:lnTo>
                <a:lnTo>
                  <a:pt x="3422" y="21600"/>
                </a:lnTo>
                <a:lnTo>
                  <a:pt x="3422" y="12158"/>
                </a:lnTo>
                <a:cubicBezTo>
                  <a:pt x="3422" y="9725"/>
                  <a:pt x="7454" y="7753"/>
                  <a:pt x="12427" y="7753"/>
                </a:cubicBezTo>
                <a:lnTo>
                  <a:pt x="17950" y="7753"/>
                </a:lnTo>
                <a:lnTo>
                  <a:pt x="17950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9900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328613" y="5641975"/>
            <a:ext cx="4243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>
                <a:solidFill>
                  <a:srgbClr val="FFCC66"/>
                </a:solidFill>
              </a:rPr>
              <a:t>+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3600"/>
              <a:t>&amp;</a:t>
            </a:r>
            <a:r>
              <a:rPr lang="fr-FR" altLang="en-US" sz="3600">
                <a:solidFill>
                  <a:srgbClr val="FFFFCC"/>
                </a:solidFill>
              </a:rPr>
              <a:t> </a:t>
            </a:r>
            <a:r>
              <a:rPr lang="fr-FR" altLang="en-US" sz="4400" b="1">
                <a:solidFill>
                  <a:srgbClr val="6699FF"/>
                </a:solidFill>
              </a:rPr>
              <a:t>-</a:t>
            </a:r>
            <a:r>
              <a:rPr lang="fr-FR" altLang="en-US" sz="3600"/>
              <a:t> =&gt; </a:t>
            </a:r>
            <a:r>
              <a:rPr lang="fr-FR" altLang="en-US" sz="3600">
                <a:solidFill>
                  <a:srgbClr val="FF0000"/>
                </a:solidFill>
              </a:rPr>
              <a:t>PA</a:t>
            </a:r>
          </a:p>
        </p:txBody>
      </p:sp>
      <p:sp>
        <p:nvSpPr>
          <p:cNvPr id="93193" name="AutoShape 9"/>
          <p:cNvSpPr>
            <a:spLocks noChangeArrowheads="1"/>
          </p:cNvSpPr>
          <p:nvPr/>
        </p:nvSpPr>
        <p:spPr bwMode="auto">
          <a:xfrm>
            <a:off x="6804025" y="4364038"/>
            <a:ext cx="863600" cy="1152525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4718050" y="333375"/>
            <a:ext cx="42464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en-US" sz="3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Poids</a:t>
            </a:r>
            <a:r>
              <a:rPr lang="fr-FR" altLang="en-US" sz="40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synaptique</a:t>
            </a:r>
            <a:r>
              <a:rPr lang="fr-FR" altLang="en-US" sz="40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r-FR" altLang="en-US" sz="40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sz="32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 exemples</a:t>
            </a:r>
            <a:endParaRPr lang="fr-FR" altLang="en-US" sz="32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232 C 0.00764 0.01204 0.01684 0.0213 0.02917 0.03148 C 0.04115 0.04167 0.05677 0.05139 0.07153 0.06343 C 0.08628 0.07546 0.10295 0.08958 0.11788 0.1044 C 0.13264 0.11944 0.14878 0.13819 0.16076 0.15139 C 0.17205 0.16482 0.17882 0.17199 0.18715 0.18472 C 0.19531 0.19699 0.20556 0.21782 0.21128 0.22755 C 0.21615 0.23704 0.21701 0.23866 0.21823 0.2412 " pathEditMode="relative" rAng="2326326" ptsTypes="aaaaaaaA">
                                      <p:cBhvr>
                                        <p:cTn id="21" dur="2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11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nimBg="1"/>
      <p:bldP spid="93188" grpId="0" animBg="1"/>
      <p:bldP spid="93189" grpId="0" animBg="1"/>
      <p:bldP spid="93190" grpId="0" animBg="1"/>
      <p:bldP spid="93193" grpId="0" animBg="1"/>
      <p:bldP spid="9319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8853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888828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9266" name="Picture 2" descr="http://www.ipnoze.com/wordpress/wp-content/uploads/2015/09/croissant-de-plage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3" y="649855"/>
            <a:ext cx="8382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29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</a:rPr>
              <a:t>L’impédance d’entrée</a:t>
            </a: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873006"/>
            <a:ext cx="5936456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220072" y="1052736"/>
            <a:ext cx="3851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Neurone plus petit</a:t>
            </a:r>
          </a:p>
          <a:p>
            <a:r>
              <a:rPr lang="fr-FR" sz="2000" dirty="0"/>
              <a:t>=&gt;moins de canaux</a:t>
            </a:r>
          </a:p>
          <a:p>
            <a:r>
              <a:rPr lang="fr-FR" sz="2000" dirty="0"/>
              <a:t>=&gt;résistance augmentée</a:t>
            </a:r>
          </a:p>
          <a:p>
            <a:r>
              <a:rPr lang="fr-FR" sz="2000" dirty="0"/>
              <a:t>=&gt;PPSE plus ample</a:t>
            </a:r>
          </a:p>
          <a:p>
            <a:r>
              <a:rPr lang="fr-FR" sz="2000" dirty="0"/>
              <a:t>=&gt;peut plus facilement </a:t>
            </a:r>
          </a:p>
          <a:p>
            <a:r>
              <a:rPr lang="fr-FR" sz="2000" dirty="0"/>
              <a:t>	dépasser le seuil =&gt; PA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11832" y="666994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/>
              <a:t>http://www.ib.cnea.gov.ar/~redneu/2013/BOOKS/Principles of Neural Science - </a:t>
            </a:r>
            <a:r>
              <a:rPr lang="en-GB" sz="800" dirty="0" err="1"/>
              <a:t>Kandel</a:t>
            </a:r>
            <a:r>
              <a:rPr lang="en-GB" sz="800" dirty="0"/>
              <a:t>/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4256" y="24895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2800" dirty="0">
                <a:solidFill>
                  <a:schemeClr val="tx1"/>
                </a:solidFill>
                <a:latin typeface="Arial" pitchFamily="34" charset="0"/>
              </a:rPr>
              <a:t>Arborisations et</a:t>
            </a:r>
            <a:br>
              <a:rPr lang="fr-FR" altLang="en-US" sz="2800" dirty="0">
                <a:solidFill>
                  <a:schemeClr val="tx1"/>
                </a:solidFill>
                <a:latin typeface="Arial" pitchFamily="34" charset="0"/>
              </a:rPr>
            </a:br>
            <a:r>
              <a:rPr lang="fr-FR" altLang="en-US" sz="2800" dirty="0">
                <a:solidFill>
                  <a:schemeClr val="tx1"/>
                </a:solidFill>
                <a:latin typeface="Arial" pitchFamily="34" charset="0"/>
              </a:rPr>
              <a:t>réseaux complexes…</a:t>
            </a: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pic>
        <p:nvPicPr>
          <p:cNvPr id="10" name="Picture 14" descr="http://www.engg.uaeu.ac.ae/departments/units/gra/presentation/nd_07_08/finals-ss07.08/female/Elec/EEF2-4/Hello/nano/neuron_culture_8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02" y="1376726"/>
            <a:ext cx="6923898" cy="54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4" name="Picture 2" descr="https://s2.qwant.com/thumbr/?u=http%3A%2F%2Fwww.riken.jp%2F%7E%2Fmedia%2Friken%2Fresearch%2Frikenresearch%2Ffigures%2Fhi_4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1" y="-34102"/>
            <a:ext cx="4168464" cy="416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87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5977" y="200972"/>
            <a:ext cx="9190465" cy="1143000"/>
          </a:xfrm>
        </p:spPr>
        <p:txBody>
          <a:bodyPr/>
          <a:lstStyle/>
          <a:p>
            <a:pPr algn="r" eaLnBrk="1" hangingPunct="1"/>
            <a:r>
              <a:rPr lang="fr-FR" altLang="en-US" sz="2800" dirty="0">
                <a:solidFill>
                  <a:schemeClr val="tx1"/>
                </a:solidFill>
                <a:latin typeface="Arial" pitchFamily="34" charset="0"/>
              </a:rPr>
              <a:t>Un paradoxe : pourquoi les PA </a:t>
            </a:r>
            <a:r>
              <a:rPr lang="fr-FR" altLang="en-US" sz="2800" dirty="0" err="1">
                <a:solidFill>
                  <a:schemeClr val="tx1"/>
                </a:solidFill>
                <a:latin typeface="Arial" pitchFamily="34" charset="0"/>
              </a:rPr>
              <a:t>aparraissent</a:t>
            </a:r>
            <a:r>
              <a:rPr lang="fr-FR" altLang="en-US" sz="2800" dirty="0">
                <a:solidFill>
                  <a:schemeClr val="tx1"/>
                </a:solidFill>
                <a:latin typeface="Arial" pitchFamily="34" charset="0"/>
              </a:rPr>
              <a:t>-ils au </a:t>
            </a:r>
            <a:r>
              <a:rPr lang="fr-FR" altLang="en-US" sz="2800" b="1" dirty="0">
                <a:solidFill>
                  <a:schemeClr val="tx1"/>
                </a:solidFill>
                <a:latin typeface="Arial" pitchFamily="34" charset="0"/>
              </a:rPr>
              <a:t>cône axonal</a:t>
            </a:r>
            <a:r>
              <a:rPr lang="fr-FR" altLang="en-US" sz="2800" dirty="0">
                <a:solidFill>
                  <a:schemeClr val="tx1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4879975" y="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Neurone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48271" y="960589"/>
            <a:ext cx="3844169" cy="2748427"/>
            <a:chOff x="107950" y="1451300"/>
            <a:chExt cx="4551631" cy="4576438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68313" y="1451300"/>
              <a:ext cx="3743647" cy="38499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055688" y="1557338"/>
              <a:ext cx="2292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fr-FR" altLang="en-US"/>
                <a:t>Atténuation des PPS</a:t>
              </a:r>
            </a:p>
            <a:p>
              <a:pPr algn="ctr" eaLnBrk="1" hangingPunct="1"/>
              <a:r>
                <a:rPr lang="fr-FR" altLang="en-US"/>
                <a:t>Avec la distance</a:t>
              </a:r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107950" y="1679430"/>
              <a:ext cx="287338" cy="3490769"/>
            </a:xfrm>
            <a:prstGeom prst="lightningBolt">
              <a:avLst/>
            </a:prstGeom>
            <a:solidFill>
              <a:srgbClr val="C0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AutoShape 13"/>
            <p:cNvSpPr>
              <a:spLocks noChangeArrowheads="1"/>
            </p:cNvSpPr>
            <p:nvPr/>
          </p:nvSpPr>
          <p:spPr bwMode="auto">
            <a:xfrm>
              <a:off x="265661" y="5155698"/>
              <a:ext cx="4340225" cy="576262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230211" y="5653270"/>
              <a:ext cx="1035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altLang="en-US" dirty="0"/>
                <a:t>synapse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1592263" y="5661025"/>
              <a:ext cx="10096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altLang="en-US" dirty="0"/>
                <a:t>dendrite</a:t>
              </a: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964549" y="3284984"/>
              <a:ext cx="1157939" cy="1958675"/>
            </a:xfrm>
            <a:custGeom>
              <a:avLst/>
              <a:gdLst>
                <a:gd name="connsiteX0" fmla="*/ 0 w 779319"/>
                <a:gd name="connsiteY0" fmla="*/ 1382454 h 1562592"/>
                <a:gd name="connsiteX1" fmla="*/ 103910 w 779319"/>
                <a:gd name="connsiteY1" fmla="*/ 1278545 h 1562592"/>
                <a:gd name="connsiteX2" fmla="*/ 384464 w 779319"/>
                <a:gd name="connsiteY2" fmla="*/ 463 h 1562592"/>
                <a:gd name="connsiteX3" fmla="*/ 613064 w 779319"/>
                <a:gd name="connsiteY3" fmla="*/ 1434408 h 1562592"/>
                <a:gd name="connsiteX4" fmla="*/ 779319 w 779319"/>
                <a:gd name="connsiteY4" fmla="*/ 1403236 h 1562592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27319"/>
                <a:gd name="connsiteX1" fmla="*/ 103910 w 779319"/>
                <a:gd name="connsiteY1" fmla="*/ 1278091 h 1427319"/>
                <a:gd name="connsiteX2" fmla="*/ 384464 w 779319"/>
                <a:gd name="connsiteY2" fmla="*/ 9 h 1427319"/>
                <a:gd name="connsiteX3" fmla="*/ 581891 w 779319"/>
                <a:gd name="connsiteY3" fmla="*/ 1298872 h 1427319"/>
                <a:gd name="connsiteX4" fmla="*/ 779319 w 779319"/>
                <a:gd name="connsiteY4" fmla="*/ 1402782 h 1427319"/>
                <a:gd name="connsiteX0" fmla="*/ 0 w 779319"/>
                <a:gd name="connsiteY0" fmla="*/ 1381999 h 1427318"/>
                <a:gd name="connsiteX1" fmla="*/ 103910 w 779319"/>
                <a:gd name="connsiteY1" fmla="*/ 1278090 h 1427318"/>
                <a:gd name="connsiteX2" fmla="*/ 384464 w 779319"/>
                <a:gd name="connsiteY2" fmla="*/ 8 h 1427318"/>
                <a:gd name="connsiteX3" fmla="*/ 581891 w 779319"/>
                <a:gd name="connsiteY3" fmla="*/ 1298871 h 1427318"/>
                <a:gd name="connsiteX4" fmla="*/ 779319 w 779319"/>
                <a:gd name="connsiteY4" fmla="*/ 1402781 h 1427318"/>
                <a:gd name="connsiteX0" fmla="*/ 0 w 779319"/>
                <a:gd name="connsiteY0" fmla="*/ 1381999 h 1402781"/>
                <a:gd name="connsiteX1" fmla="*/ 103910 w 779319"/>
                <a:gd name="connsiteY1" fmla="*/ 1278090 h 1402781"/>
                <a:gd name="connsiteX2" fmla="*/ 384464 w 779319"/>
                <a:gd name="connsiteY2" fmla="*/ 8 h 1402781"/>
                <a:gd name="connsiteX3" fmla="*/ 581891 w 779319"/>
                <a:gd name="connsiteY3" fmla="*/ 1298871 h 1402781"/>
                <a:gd name="connsiteX4" fmla="*/ 779319 w 779319"/>
                <a:gd name="connsiteY4" fmla="*/ 1402781 h 140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19" h="1402781">
                  <a:moveTo>
                    <a:pt x="0" y="1381999"/>
                  </a:moveTo>
                  <a:cubicBezTo>
                    <a:pt x="71871" y="1372474"/>
                    <a:pt x="71006" y="1352558"/>
                    <a:pt x="103910" y="1278090"/>
                  </a:cubicBezTo>
                  <a:cubicBezTo>
                    <a:pt x="136814" y="1203622"/>
                    <a:pt x="304801" y="-3455"/>
                    <a:pt x="384464" y="8"/>
                  </a:cubicBezTo>
                  <a:cubicBezTo>
                    <a:pt x="464127" y="3471"/>
                    <a:pt x="536864" y="1189766"/>
                    <a:pt x="581891" y="1298871"/>
                  </a:cubicBezTo>
                  <a:cubicBezTo>
                    <a:pt x="626918" y="1407976"/>
                    <a:pt x="635578" y="1369010"/>
                    <a:pt x="779319" y="1402781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orme libre 14"/>
            <p:cNvSpPr/>
            <p:nvPr/>
          </p:nvSpPr>
          <p:spPr bwMode="auto">
            <a:xfrm>
              <a:off x="2103764" y="3860002"/>
              <a:ext cx="741037" cy="1402781"/>
            </a:xfrm>
            <a:custGeom>
              <a:avLst/>
              <a:gdLst>
                <a:gd name="connsiteX0" fmla="*/ 0 w 779319"/>
                <a:gd name="connsiteY0" fmla="*/ 1382454 h 1562592"/>
                <a:gd name="connsiteX1" fmla="*/ 103910 w 779319"/>
                <a:gd name="connsiteY1" fmla="*/ 1278545 h 1562592"/>
                <a:gd name="connsiteX2" fmla="*/ 384464 w 779319"/>
                <a:gd name="connsiteY2" fmla="*/ 463 h 1562592"/>
                <a:gd name="connsiteX3" fmla="*/ 613064 w 779319"/>
                <a:gd name="connsiteY3" fmla="*/ 1434408 h 1562592"/>
                <a:gd name="connsiteX4" fmla="*/ 779319 w 779319"/>
                <a:gd name="connsiteY4" fmla="*/ 1403236 h 1562592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27319"/>
                <a:gd name="connsiteX1" fmla="*/ 103910 w 779319"/>
                <a:gd name="connsiteY1" fmla="*/ 1278091 h 1427319"/>
                <a:gd name="connsiteX2" fmla="*/ 384464 w 779319"/>
                <a:gd name="connsiteY2" fmla="*/ 9 h 1427319"/>
                <a:gd name="connsiteX3" fmla="*/ 581891 w 779319"/>
                <a:gd name="connsiteY3" fmla="*/ 1298872 h 1427319"/>
                <a:gd name="connsiteX4" fmla="*/ 779319 w 779319"/>
                <a:gd name="connsiteY4" fmla="*/ 1402782 h 1427319"/>
                <a:gd name="connsiteX0" fmla="*/ 0 w 779319"/>
                <a:gd name="connsiteY0" fmla="*/ 1381999 h 1427318"/>
                <a:gd name="connsiteX1" fmla="*/ 103910 w 779319"/>
                <a:gd name="connsiteY1" fmla="*/ 1278090 h 1427318"/>
                <a:gd name="connsiteX2" fmla="*/ 384464 w 779319"/>
                <a:gd name="connsiteY2" fmla="*/ 8 h 1427318"/>
                <a:gd name="connsiteX3" fmla="*/ 581891 w 779319"/>
                <a:gd name="connsiteY3" fmla="*/ 1298871 h 1427318"/>
                <a:gd name="connsiteX4" fmla="*/ 779319 w 779319"/>
                <a:gd name="connsiteY4" fmla="*/ 1402781 h 1427318"/>
                <a:gd name="connsiteX0" fmla="*/ 0 w 779319"/>
                <a:gd name="connsiteY0" fmla="*/ 1381999 h 1402781"/>
                <a:gd name="connsiteX1" fmla="*/ 103910 w 779319"/>
                <a:gd name="connsiteY1" fmla="*/ 1278090 h 1402781"/>
                <a:gd name="connsiteX2" fmla="*/ 384464 w 779319"/>
                <a:gd name="connsiteY2" fmla="*/ 8 h 1402781"/>
                <a:gd name="connsiteX3" fmla="*/ 581891 w 779319"/>
                <a:gd name="connsiteY3" fmla="*/ 1298871 h 1402781"/>
                <a:gd name="connsiteX4" fmla="*/ 779319 w 779319"/>
                <a:gd name="connsiteY4" fmla="*/ 1402781 h 140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19" h="1402781">
                  <a:moveTo>
                    <a:pt x="0" y="1381999"/>
                  </a:moveTo>
                  <a:cubicBezTo>
                    <a:pt x="71871" y="1372474"/>
                    <a:pt x="71006" y="1352558"/>
                    <a:pt x="103910" y="1278090"/>
                  </a:cubicBezTo>
                  <a:cubicBezTo>
                    <a:pt x="136814" y="1203622"/>
                    <a:pt x="304801" y="-3455"/>
                    <a:pt x="384464" y="8"/>
                  </a:cubicBezTo>
                  <a:cubicBezTo>
                    <a:pt x="464127" y="3471"/>
                    <a:pt x="536864" y="1189766"/>
                    <a:pt x="581891" y="1298871"/>
                  </a:cubicBezTo>
                  <a:cubicBezTo>
                    <a:pt x="626918" y="1407976"/>
                    <a:pt x="635578" y="1369010"/>
                    <a:pt x="779319" y="1402781"/>
                  </a:cubicBezTo>
                </a:path>
              </a:pathLst>
            </a:cu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2799991" y="4328943"/>
              <a:ext cx="610008" cy="935693"/>
            </a:xfrm>
            <a:custGeom>
              <a:avLst/>
              <a:gdLst>
                <a:gd name="connsiteX0" fmla="*/ 0 w 779319"/>
                <a:gd name="connsiteY0" fmla="*/ 1382454 h 1562592"/>
                <a:gd name="connsiteX1" fmla="*/ 103910 w 779319"/>
                <a:gd name="connsiteY1" fmla="*/ 1278545 h 1562592"/>
                <a:gd name="connsiteX2" fmla="*/ 384464 w 779319"/>
                <a:gd name="connsiteY2" fmla="*/ 463 h 1562592"/>
                <a:gd name="connsiteX3" fmla="*/ 613064 w 779319"/>
                <a:gd name="connsiteY3" fmla="*/ 1434408 h 1562592"/>
                <a:gd name="connsiteX4" fmla="*/ 779319 w 779319"/>
                <a:gd name="connsiteY4" fmla="*/ 1403236 h 1562592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27319"/>
                <a:gd name="connsiteX1" fmla="*/ 103910 w 779319"/>
                <a:gd name="connsiteY1" fmla="*/ 1278091 h 1427319"/>
                <a:gd name="connsiteX2" fmla="*/ 384464 w 779319"/>
                <a:gd name="connsiteY2" fmla="*/ 9 h 1427319"/>
                <a:gd name="connsiteX3" fmla="*/ 581891 w 779319"/>
                <a:gd name="connsiteY3" fmla="*/ 1298872 h 1427319"/>
                <a:gd name="connsiteX4" fmla="*/ 779319 w 779319"/>
                <a:gd name="connsiteY4" fmla="*/ 1402782 h 1427319"/>
                <a:gd name="connsiteX0" fmla="*/ 0 w 779319"/>
                <a:gd name="connsiteY0" fmla="*/ 1381999 h 1427318"/>
                <a:gd name="connsiteX1" fmla="*/ 103910 w 779319"/>
                <a:gd name="connsiteY1" fmla="*/ 1278090 h 1427318"/>
                <a:gd name="connsiteX2" fmla="*/ 384464 w 779319"/>
                <a:gd name="connsiteY2" fmla="*/ 8 h 1427318"/>
                <a:gd name="connsiteX3" fmla="*/ 581891 w 779319"/>
                <a:gd name="connsiteY3" fmla="*/ 1298871 h 1427318"/>
                <a:gd name="connsiteX4" fmla="*/ 779319 w 779319"/>
                <a:gd name="connsiteY4" fmla="*/ 1402781 h 1427318"/>
                <a:gd name="connsiteX0" fmla="*/ 0 w 779319"/>
                <a:gd name="connsiteY0" fmla="*/ 1381999 h 1402781"/>
                <a:gd name="connsiteX1" fmla="*/ 103910 w 779319"/>
                <a:gd name="connsiteY1" fmla="*/ 1278090 h 1402781"/>
                <a:gd name="connsiteX2" fmla="*/ 384464 w 779319"/>
                <a:gd name="connsiteY2" fmla="*/ 8 h 1402781"/>
                <a:gd name="connsiteX3" fmla="*/ 581891 w 779319"/>
                <a:gd name="connsiteY3" fmla="*/ 1298871 h 1402781"/>
                <a:gd name="connsiteX4" fmla="*/ 779319 w 779319"/>
                <a:gd name="connsiteY4" fmla="*/ 1402781 h 140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19" h="1402781">
                  <a:moveTo>
                    <a:pt x="0" y="1381999"/>
                  </a:moveTo>
                  <a:cubicBezTo>
                    <a:pt x="71871" y="1372474"/>
                    <a:pt x="71006" y="1352558"/>
                    <a:pt x="103910" y="1278090"/>
                  </a:cubicBezTo>
                  <a:cubicBezTo>
                    <a:pt x="136814" y="1203622"/>
                    <a:pt x="304801" y="-3455"/>
                    <a:pt x="384464" y="8"/>
                  </a:cubicBezTo>
                  <a:cubicBezTo>
                    <a:pt x="464127" y="3471"/>
                    <a:pt x="536864" y="1189766"/>
                    <a:pt x="581891" y="1298871"/>
                  </a:cubicBezTo>
                  <a:cubicBezTo>
                    <a:pt x="626918" y="1407976"/>
                    <a:pt x="635578" y="1369010"/>
                    <a:pt x="779319" y="1402781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orme libre 16"/>
            <p:cNvSpPr/>
            <p:nvPr/>
          </p:nvSpPr>
          <p:spPr bwMode="auto">
            <a:xfrm>
              <a:off x="3368708" y="4808743"/>
              <a:ext cx="398253" cy="455241"/>
            </a:xfrm>
            <a:custGeom>
              <a:avLst/>
              <a:gdLst>
                <a:gd name="connsiteX0" fmla="*/ 0 w 779319"/>
                <a:gd name="connsiteY0" fmla="*/ 1382454 h 1562592"/>
                <a:gd name="connsiteX1" fmla="*/ 103910 w 779319"/>
                <a:gd name="connsiteY1" fmla="*/ 1278545 h 1562592"/>
                <a:gd name="connsiteX2" fmla="*/ 384464 w 779319"/>
                <a:gd name="connsiteY2" fmla="*/ 463 h 1562592"/>
                <a:gd name="connsiteX3" fmla="*/ 613064 w 779319"/>
                <a:gd name="connsiteY3" fmla="*/ 1434408 h 1562592"/>
                <a:gd name="connsiteX4" fmla="*/ 779319 w 779319"/>
                <a:gd name="connsiteY4" fmla="*/ 1403236 h 1562592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27319"/>
                <a:gd name="connsiteX1" fmla="*/ 103910 w 779319"/>
                <a:gd name="connsiteY1" fmla="*/ 1278091 h 1427319"/>
                <a:gd name="connsiteX2" fmla="*/ 384464 w 779319"/>
                <a:gd name="connsiteY2" fmla="*/ 9 h 1427319"/>
                <a:gd name="connsiteX3" fmla="*/ 581891 w 779319"/>
                <a:gd name="connsiteY3" fmla="*/ 1298872 h 1427319"/>
                <a:gd name="connsiteX4" fmla="*/ 779319 w 779319"/>
                <a:gd name="connsiteY4" fmla="*/ 1402782 h 1427319"/>
                <a:gd name="connsiteX0" fmla="*/ 0 w 779319"/>
                <a:gd name="connsiteY0" fmla="*/ 1381999 h 1427318"/>
                <a:gd name="connsiteX1" fmla="*/ 103910 w 779319"/>
                <a:gd name="connsiteY1" fmla="*/ 1278090 h 1427318"/>
                <a:gd name="connsiteX2" fmla="*/ 384464 w 779319"/>
                <a:gd name="connsiteY2" fmla="*/ 8 h 1427318"/>
                <a:gd name="connsiteX3" fmla="*/ 581891 w 779319"/>
                <a:gd name="connsiteY3" fmla="*/ 1298871 h 1427318"/>
                <a:gd name="connsiteX4" fmla="*/ 779319 w 779319"/>
                <a:gd name="connsiteY4" fmla="*/ 1402781 h 1427318"/>
                <a:gd name="connsiteX0" fmla="*/ 0 w 779319"/>
                <a:gd name="connsiteY0" fmla="*/ 1381999 h 1402781"/>
                <a:gd name="connsiteX1" fmla="*/ 103910 w 779319"/>
                <a:gd name="connsiteY1" fmla="*/ 1278090 h 1402781"/>
                <a:gd name="connsiteX2" fmla="*/ 384464 w 779319"/>
                <a:gd name="connsiteY2" fmla="*/ 8 h 1402781"/>
                <a:gd name="connsiteX3" fmla="*/ 581891 w 779319"/>
                <a:gd name="connsiteY3" fmla="*/ 1298871 h 1402781"/>
                <a:gd name="connsiteX4" fmla="*/ 779319 w 779319"/>
                <a:gd name="connsiteY4" fmla="*/ 1402781 h 140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19" h="1402781">
                  <a:moveTo>
                    <a:pt x="0" y="1381999"/>
                  </a:moveTo>
                  <a:cubicBezTo>
                    <a:pt x="71871" y="1372474"/>
                    <a:pt x="71006" y="1352558"/>
                    <a:pt x="103910" y="1278090"/>
                  </a:cubicBezTo>
                  <a:cubicBezTo>
                    <a:pt x="136814" y="1203622"/>
                    <a:pt x="304801" y="-3455"/>
                    <a:pt x="384464" y="8"/>
                  </a:cubicBezTo>
                  <a:cubicBezTo>
                    <a:pt x="464127" y="3471"/>
                    <a:pt x="536864" y="1189766"/>
                    <a:pt x="581891" y="1298871"/>
                  </a:cubicBezTo>
                  <a:cubicBezTo>
                    <a:pt x="626918" y="1407976"/>
                    <a:pt x="635578" y="1369010"/>
                    <a:pt x="779319" y="1402781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3760939" y="5121720"/>
              <a:ext cx="345288" cy="142263"/>
            </a:xfrm>
            <a:custGeom>
              <a:avLst/>
              <a:gdLst>
                <a:gd name="connsiteX0" fmla="*/ 0 w 779319"/>
                <a:gd name="connsiteY0" fmla="*/ 1382454 h 1562592"/>
                <a:gd name="connsiteX1" fmla="*/ 103910 w 779319"/>
                <a:gd name="connsiteY1" fmla="*/ 1278545 h 1562592"/>
                <a:gd name="connsiteX2" fmla="*/ 384464 w 779319"/>
                <a:gd name="connsiteY2" fmla="*/ 463 h 1562592"/>
                <a:gd name="connsiteX3" fmla="*/ 613064 w 779319"/>
                <a:gd name="connsiteY3" fmla="*/ 1434408 h 1562592"/>
                <a:gd name="connsiteX4" fmla="*/ 779319 w 779319"/>
                <a:gd name="connsiteY4" fmla="*/ 1403236 h 1562592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91123"/>
                <a:gd name="connsiteX1" fmla="*/ 103910 w 779319"/>
                <a:gd name="connsiteY1" fmla="*/ 1278091 h 1491123"/>
                <a:gd name="connsiteX2" fmla="*/ 384464 w 779319"/>
                <a:gd name="connsiteY2" fmla="*/ 9 h 1491123"/>
                <a:gd name="connsiteX3" fmla="*/ 581891 w 779319"/>
                <a:gd name="connsiteY3" fmla="*/ 1298872 h 1491123"/>
                <a:gd name="connsiteX4" fmla="*/ 779319 w 779319"/>
                <a:gd name="connsiteY4" fmla="*/ 1402782 h 1491123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45341"/>
                <a:gd name="connsiteX1" fmla="*/ 103910 w 779319"/>
                <a:gd name="connsiteY1" fmla="*/ 1278091 h 1445341"/>
                <a:gd name="connsiteX2" fmla="*/ 384464 w 779319"/>
                <a:gd name="connsiteY2" fmla="*/ 9 h 1445341"/>
                <a:gd name="connsiteX3" fmla="*/ 581891 w 779319"/>
                <a:gd name="connsiteY3" fmla="*/ 1298872 h 1445341"/>
                <a:gd name="connsiteX4" fmla="*/ 779319 w 779319"/>
                <a:gd name="connsiteY4" fmla="*/ 1402782 h 1445341"/>
                <a:gd name="connsiteX0" fmla="*/ 0 w 779319"/>
                <a:gd name="connsiteY0" fmla="*/ 1382000 h 1427319"/>
                <a:gd name="connsiteX1" fmla="*/ 103910 w 779319"/>
                <a:gd name="connsiteY1" fmla="*/ 1278091 h 1427319"/>
                <a:gd name="connsiteX2" fmla="*/ 384464 w 779319"/>
                <a:gd name="connsiteY2" fmla="*/ 9 h 1427319"/>
                <a:gd name="connsiteX3" fmla="*/ 581891 w 779319"/>
                <a:gd name="connsiteY3" fmla="*/ 1298872 h 1427319"/>
                <a:gd name="connsiteX4" fmla="*/ 779319 w 779319"/>
                <a:gd name="connsiteY4" fmla="*/ 1402782 h 1427319"/>
                <a:gd name="connsiteX0" fmla="*/ 0 w 779319"/>
                <a:gd name="connsiteY0" fmla="*/ 1381999 h 1427318"/>
                <a:gd name="connsiteX1" fmla="*/ 103910 w 779319"/>
                <a:gd name="connsiteY1" fmla="*/ 1278090 h 1427318"/>
                <a:gd name="connsiteX2" fmla="*/ 384464 w 779319"/>
                <a:gd name="connsiteY2" fmla="*/ 8 h 1427318"/>
                <a:gd name="connsiteX3" fmla="*/ 581891 w 779319"/>
                <a:gd name="connsiteY3" fmla="*/ 1298871 h 1427318"/>
                <a:gd name="connsiteX4" fmla="*/ 779319 w 779319"/>
                <a:gd name="connsiteY4" fmla="*/ 1402781 h 1427318"/>
                <a:gd name="connsiteX0" fmla="*/ 0 w 779319"/>
                <a:gd name="connsiteY0" fmla="*/ 1381999 h 1402781"/>
                <a:gd name="connsiteX1" fmla="*/ 103910 w 779319"/>
                <a:gd name="connsiteY1" fmla="*/ 1278090 h 1402781"/>
                <a:gd name="connsiteX2" fmla="*/ 384464 w 779319"/>
                <a:gd name="connsiteY2" fmla="*/ 8 h 1402781"/>
                <a:gd name="connsiteX3" fmla="*/ 581891 w 779319"/>
                <a:gd name="connsiteY3" fmla="*/ 1298871 h 1402781"/>
                <a:gd name="connsiteX4" fmla="*/ 779319 w 779319"/>
                <a:gd name="connsiteY4" fmla="*/ 1402781 h 140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319" h="1402781">
                  <a:moveTo>
                    <a:pt x="0" y="1381999"/>
                  </a:moveTo>
                  <a:cubicBezTo>
                    <a:pt x="71871" y="1372474"/>
                    <a:pt x="71006" y="1352558"/>
                    <a:pt x="103910" y="1278090"/>
                  </a:cubicBezTo>
                  <a:cubicBezTo>
                    <a:pt x="136814" y="1203622"/>
                    <a:pt x="304801" y="-3455"/>
                    <a:pt x="384464" y="8"/>
                  </a:cubicBezTo>
                  <a:cubicBezTo>
                    <a:pt x="464127" y="3471"/>
                    <a:pt x="536864" y="1189766"/>
                    <a:pt x="581891" y="1298871"/>
                  </a:cubicBezTo>
                  <a:cubicBezTo>
                    <a:pt x="626918" y="1407976"/>
                    <a:pt x="635578" y="1369010"/>
                    <a:pt x="779319" y="1402781"/>
                  </a:cubicBezTo>
                </a:path>
              </a:pathLst>
            </a:custGeom>
            <a:noFill/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910658" y="5649240"/>
              <a:ext cx="74892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altLang="en-US" dirty="0"/>
                <a:t>soma</a:t>
              </a:r>
            </a:p>
          </p:txBody>
        </p:sp>
      </p:grpSp>
      <p:sp>
        <p:nvSpPr>
          <p:cNvPr id="20" name="Freeform 6"/>
          <p:cNvSpPr>
            <a:spLocks/>
          </p:cNvSpPr>
          <p:nvPr/>
        </p:nvSpPr>
        <p:spPr bwMode="auto">
          <a:xfrm>
            <a:off x="5654960" y="2831302"/>
            <a:ext cx="1517650" cy="1028700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>
            <a:off x="5150135" y="1561302"/>
            <a:ext cx="576263" cy="15113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5078698" y="2183602"/>
            <a:ext cx="576262" cy="8636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3" name="Freeform 9"/>
          <p:cNvSpPr>
            <a:spLocks/>
          </p:cNvSpPr>
          <p:nvPr/>
        </p:nvSpPr>
        <p:spPr bwMode="auto">
          <a:xfrm>
            <a:off x="4430998" y="2112164"/>
            <a:ext cx="1295400" cy="957263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Freeform 10"/>
          <p:cNvSpPr>
            <a:spLocks/>
          </p:cNvSpPr>
          <p:nvPr/>
        </p:nvSpPr>
        <p:spPr bwMode="auto">
          <a:xfrm>
            <a:off x="4430998" y="2470939"/>
            <a:ext cx="719137" cy="59848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 rot="17588967" flipV="1">
            <a:off x="4360354" y="1604958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6" name="Freeform 12"/>
          <p:cNvSpPr>
            <a:spLocks/>
          </p:cNvSpPr>
          <p:nvPr/>
        </p:nvSpPr>
        <p:spPr bwMode="auto">
          <a:xfrm rot="17588967" flipV="1">
            <a:off x="4792155" y="1460495"/>
            <a:ext cx="766762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7" name="Freeform 13"/>
          <p:cNvSpPr>
            <a:spLocks/>
          </p:cNvSpPr>
          <p:nvPr/>
        </p:nvSpPr>
        <p:spPr bwMode="auto">
          <a:xfrm>
            <a:off x="5078698" y="2543964"/>
            <a:ext cx="576262" cy="50323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6805898" y="3767927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9" name="Freeform 15"/>
          <p:cNvSpPr>
            <a:spLocks/>
          </p:cNvSpPr>
          <p:nvPr/>
        </p:nvSpPr>
        <p:spPr bwMode="auto">
          <a:xfrm>
            <a:off x="7023385" y="3983827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Freeform 16"/>
          <p:cNvSpPr>
            <a:spLocks/>
          </p:cNvSpPr>
          <p:nvPr/>
        </p:nvSpPr>
        <p:spPr bwMode="auto">
          <a:xfrm>
            <a:off x="7239285" y="4199727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002748" y="2418552"/>
            <a:ext cx="17748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INTEGRATION</a:t>
            </a:r>
          </a:p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Corps cellulaire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7241273" y="3983752"/>
            <a:ext cx="1941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TRANSMISSION</a:t>
            </a:r>
          </a:p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axone</a:t>
            </a: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5510498" y="1678777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RECEPTION</a:t>
            </a:r>
          </a:p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dendrite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 rot="3347508">
            <a:off x="6286910" y="4674329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CC99"/>
                </a:solidFill>
              </a:rPr>
              <a:t>Potentiels d’action</a:t>
            </a:r>
          </a:p>
        </p:txBody>
      </p:sp>
      <p:sp>
        <p:nvSpPr>
          <p:cNvPr id="35" name="AutoShape 26"/>
          <p:cNvSpPr>
            <a:spLocks noChangeArrowheads="1"/>
          </p:cNvSpPr>
          <p:nvPr/>
        </p:nvSpPr>
        <p:spPr bwMode="auto">
          <a:xfrm rot="19433729">
            <a:off x="6388735" y="4063429"/>
            <a:ext cx="875600" cy="2601457"/>
          </a:xfrm>
          <a:prstGeom prst="curvedRightArrow">
            <a:avLst>
              <a:gd name="adj1" fmla="val 48316"/>
              <a:gd name="adj2" fmla="val 166765"/>
              <a:gd name="adj3" fmla="val 2871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Vague 1"/>
          <p:cNvSpPr/>
          <p:nvPr/>
        </p:nvSpPr>
        <p:spPr bwMode="auto">
          <a:xfrm rot="3135120">
            <a:off x="4049588" y="1449674"/>
            <a:ext cx="2168021" cy="1905692"/>
          </a:xfrm>
          <a:prstGeom prst="wave">
            <a:avLst/>
          </a:prstGeom>
          <a:gradFill flip="none" rotWithShape="1">
            <a:gsLst>
              <a:gs pos="0">
                <a:srgbClr val="FF0000">
                  <a:alpha val="50000"/>
                </a:srgbClr>
              </a:gs>
              <a:gs pos="83000">
                <a:srgbClr val="FFC000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Étoile à 7 branches 2"/>
          <p:cNvSpPr/>
          <p:nvPr/>
        </p:nvSpPr>
        <p:spPr bwMode="auto">
          <a:xfrm>
            <a:off x="6363980" y="3247727"/>
            <a:ext cx="916616" cy="1076132"/>
          </a:xfrm>
          <a:prstGeom prst="star7">
            <a:avLst/>
          </a:prstGeom>
          <a:solidFill>
            <a:srgbClr val="FFCC00">
              <a:alpha val="65098"/>
            </a:srgb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87295" y="4048218"/>
            <a:ext cx="3398559" cy="2791416"/>
            <a:chOff x="1519089" y="1418604"/>
            <a:chExt cx="6846888" cy="5373688"/>
          </a:xfrm>
        </p:grpSpPr>
        <p:sp>
          <p:nvSpPr>
            <p:cNvPr id="39" name="Freeform 2"/>
            <p:cNvSpPr>
              <a:spLocks/>
            </p:cNvSpPr>
            <p:nvPr/>
          </p:nvSpPr>
          <p:spPr bwMode="auto">
            <a:xfrm>
              <a:off x="2371577" y="1628800"/>
              <a:ext cx="3606800" cy="4025900"/>
            </a:xfrm>
            <a:custGeom>
              <a:avLst/>
              <a:gdLst>
                <a:gd name="T0" fmla="*/ 0 w 2272"/>
                <a:gd name="T1" fmla="*/ 2147483647 h 2536"/>
                <a:gd name="T2" fmla="*/ 2147483647 w 2272"/>
                <a:gd name="T3" fmla="*/ 2147483647 h 2536"/>
                <a:gd name="T4" fmla="*/ 2147483647 w 2272"/>
                <a:gd name="T5" fmla="*/ 2147483647 h 2536"/>
                <a:gd name="T6" fmla="*/ 2147483647 w 2272"/>
                <a:gd name="T7" fmla="*/ 2147483647 h 2536"/>
                <a:gd name="T8" fmla="*/ 2147483647 w 2272"/>
                <a:gd name="T9" fmla="*/ 2147483647 h 2536"/>
                <a:gd name="T10" fmla="*/ 2147483647 w 2272"/>
                <a:gd name="T11" fmla="*/ 2147483647 h 2536"/>
                <a:gd name="T12" fmla="*/ 2147483647 w 2272"/>
                <a:gd name="T13" fmla="*/ 2147483647 h 2536"/>
                <a:gd name="T14" fmla="*/ 2147483647 w 2272"/>
                <a:gd name="T15" fmla="*/ 2147483647 h 2536"/>
                <a:gd name="T16" fmla="*/ 2147483647 w 2272"/>
                <a:gd name="T17" fmla="*/ 0 h 2536"/>
                <a:gd name="T18" fmla="*/ 2147483647 w 2272"/>
                <a:gd name="T19" fmla="*/ 0 h 2536"/>
                <a:gd name="T20" fmla="*/ 2147483647 w 2272"/>
                <a:gd name="T21" fmla="*/ 2147483647 h 2536"/>
                <a:gd name="T22" fmla="*/ 2147483647 w 2272"/>
                <a:gd name="T23" fmla="*/ 2147483647 h 2536"/>
                <a:gd name="T24" fmla="*/ 2147483647 w 2272"/>
                <a:gd name="T25" fmla="*/ 2147483647 h 2536"/>
                <a:gd name="T26" fmla="*/ 2147483647 w 2272"/>
                <a:gd name="T27" fmla="*/ 2147483647 h 2536"/>
                <a:gd name="T28" fmla="*/ 2147483647 w 2272"/>
                <a:gd name="T29" fmla="*/ 2147483647 h 2536"/>
                <a:gd name="T30" fmla="*/ 2147483647 w 2272"/>
                <a:gd name="T31" fmla="*/ 2147483647 h 2536"/>
                <a:gd name="T32" fmla="*/ 2147483647 w 2272"/>
                <a:gd name="T33" fmla="*/ 2147483647 h 2536"/>
                <a:gd name="T34" fmla="*/ 2147483647 w 2272"/>
                <a:gd name="T35" fmla="*/ 2147483647 h 2536"/>
                <a:gd name="T36" fmla="*/ 2147483647 w 2272"/>
                <a:gd name="T37" fmla="*/ 2147483647 h 2536"/>
                <a:gd name="T38" fmla="*/ 2147483647 w 2272"/>
                <a:gd name="T39" fmla="*/ 2147483647 h 2536"/>
                <a:gd name="T40" fmla="*/ 2147483647 w 2272"/>
                <a:gd name="T41" fmla="*/ 2147483647 h 2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72" h="2536">
                  <a:moveTo>
                    <a:pt x="0" y="2320"/>
                  </a:moveTo>
                  <a:lnTo>
                    <a:pt x="384" y="2320"/>
                  </a:lnTo>
                  <a:lnTo>
                    <a:pt x="456" y="2248"/>
                  </a:lnTo>
                  <a:lnTo>
                    <a:pt x="558" y="2072"/>
                  </a:lnTo>
                  <a:lnTo>
                    <a:pt x="648" y="1735"/>
                  </a:lnTo>
                  <a:lnTo>
                    <a:pt x="808" y="1040"/>
                  </a:lnTo>
                  <a:lnTo>
                    <a:pt x="912" y="456"/>
                  </a:lnTo>
                  <a:lnTo>
                    <a:pt x="1000" y="120"/>
                  </a:lnTo>
                  <a:lnTo>
                    <a:pt x="1080" y="0"/>
                  </a:lnTo>
                  <a:lnTo>
                    <a:pt x="1128" y="0"/>
                  </a:lnTo>
                  <a:lnTo>
                    <a:pt x="1200" y="128"/>
                  </a:lnTo>
                  <a:lnTo>
                    <a:pt x="1256" y="384"/>
                  </a:lnTo>
                  <a:lnTo>
                    <a:pt x="1408" y="1248"/>
                  </a:lnTo>
                  <a:lnTo>
                    <a:pt x="1568" y="2096"/>
                  </a:lnTo>
                  <a:lnTo>
                    <a:pt x="1664" y="2384"/>
                  </a:lnTo>
                  <a:lnTo>
                    <a:pt x="1744" y="2512"/>
                  </a:lnTo>
                  <a:lnTo>
                    <a:pt x="1808" y="2536"/>
                  </a:lnTo>
                  <a:lnTo>
                    <a:pt x="1856" y="2512"/>
                  </a:lnTo>
                  <a:lnTo>
                    <a:pt x="1976" y="2432"/>
                  </a:lnTo>
                  <a:lnTo>
                    <a:pt x="2120" y="2376"/>
                  </a:lnTo>
                  <a:lnTo>
                    <a:pt x="2272" y="2344"/>
                  </a:lnTo>
                </a:path>
              </a:pathLst>
            </a:cu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900">
                <a:solidFill>
                  <a:srgbClr val="000000"/>
                </a:solidFill>
              </a:endParaRPr>
            </a:p>
          </p:txBody>
        </p:sp>
        <p:grpSp>
          <p:nvGrpSpPr>
            <p:cNvPr id="40" name="Group 3"/>
            <p:cNvGrpSpPr>
              <a:grpSpLocks/>
            </p:cNvGrpSpPr>
            <p:nvPr/>
          </p:nvGrpSpPr>
          <p:grpSpPr bwMode="auto">
            <a:xfrm>
              <a:off x="1519089" y="1418604"/>
              <a:ext cx="5260975" cy="5373688"/>
              <a:chOff x="1390" y="624"/>
              <a:chExt cx="3314" cy="3385"/>
            </a:xfrm>
          </p:grpSpPr>
          <p:sp>
            <p:nvSpPr>
              <p:cNvPr id="41" name="Text Box 4"/>
              <p:cNvSpPr txBox="1">
                <a:spLocks noChangeArrowheads="1"/>
              </p:cNvSpPr>
              <p:nvPr/>
            </p:nvSpPr>
            <p:spPr bwMode="auto">
              <a:xfrm>
                <a:off x="2509" y="3729"/>
                <a:ext cx="1284" cy="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fr-FR" altLang="en-US" sz="900" b="1" dirty="0">
                    <a:solidFill>
                      <a:srgbClr val="000000"/>
                    </a:solidFill>
                  </a:rPr>
                  <a:t>Temps (</a:t>
                </a:r>
                <a:r>
                  <a:rPr lang="fr-FR" altLang="en-US" sz="900" b="1" dirty="0" err="1">
                    <a:solidFill>
                      <a:srgbClr val="000000"/>
                    </a:solidFill>
                  </a:rPr>
                  <a:t>qq</a:t>
                </a:r>
                <a:r>
                  <a:rPr lang="fr-FR" altLang="en-US" sz="900" b="1" dirty="0">
                    <a:solidFill>
                      <a:srgbClr val="000000"/>
                    </a:solidFill>
                  </a:rPr>
                  <a:t> ms)</a:t>
                </a:r>
              </a:p>
            </p:txBody>
          </p:sp>
          <p:grpSp>
            <p:nvGrpSpPr>
              <p:cNvPr id="42" name="Group 5"/>
              <p:cNvGrpSpPr>
                <a:grpSpLocks/>
              </p:cNvGrpSpPr>
              <p:nvPr/>
            </p:nvGrpSpPr>
            <p:grpSpPr bwMode="auto">
              <a:xfrm>
                <a:off x="1390" y="624"/>
                <a:ext cx="3314" cy="3080"/>
                <a:chOff x="1390" y="624"/>
                <a:chExt cx="3314" cy="3080"/>
              </a:xfrm>
            </p:grpSpPr>
            <p:sp>
              <p:nvSpPr>
                <p:cNvPr id="43" name="Text Box 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57" y="1817"/>
                  <a:ext cx="2141" cy="2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fr-FR" altLang="en-US" sz="900" b="1" dirty="0"/>
                    <a:t>Potentiel de membrane (mV)</a:t>
                  </a:r>
                </a:p>
              </p:txBody>
            </p:sp>
            <p:sp>
              <p:nvSpPr>
                <p:cNvPr id="44" name="Freeform 7"/>
                <p:cNvSpPr>
                  <a:spLocks/>
                </p:cNvSpPr>
                <p:nvPr/>
              </p:nvSpPr>
              <p:spPr bwMode="auto">
                <a:xfrm>
                  <a:off x="1928" y="632"/>
                  <a:ext cx="2776" cy="3072"/>
                </a:xfrm>
                <a:custGeom>
                  <a:avLst/>
                  <a:gdLst>
                    <a:gd name="T0" fmla="*/ 0 w 2776"/>
                    <a:gd name="T1" fmla="*/ 0 h 3072"/>
                    <a:gd name="T2" fmla="*/ 0 w 2776"/>
                    <a:gd name="T3" fmla="*/ 3072 h 3072"/>
                    <a:gd name="T4" fmla="*/ 2776 w 2776"/>
                    <a:gd name="T5" fmla="*/ 3072 h 307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776" h="3072">
                      <a:moveTo>
                        <a:pt x="0" y="0"/>
                      </a:moveTo>
                      <a:lnTo>
                        <a:pt x="0" y="3072"/>
                      </a:lnTo>
                      <a:lnTo>
                        <a:pt x="2776" y="3072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Line 8"/>
                <p:cNvSpPr>
                  <a:spLocks noChangeShapeType="1"/>
                </p:cNvSpPr>
                <p:nvPr/>
              </p:nvSpPr>
              <p:spPr bwMode="auto">
                <a:xfrm>
                  <a:off x="1872" y="760"/>
                  <a:ext cx="260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Line 9"/>
                <p:cNvSpPr>
                  <a:spLocks noChangeShapeType="1"/>
                </p:cNvSpPr>
                <p:nvPr/>
              </p:nvSpPr>
              <p:spPr bwMode="auto">
                <a:xfrm>
                  <a:off x="1872" y="1312"/>
                  <a:ext cx="2604" cy="0"/>
                </a:xfrm>
                <a:prstGeom prst="line">
                  <a:avLst/>
                </a:prstGeom>
                <a:noFill/>
                <a:ln w="2857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Line 10"/>
                <p:cNvSpPr>
                  <a:spLocks noChangeShapeType="1"/>
                </p:cNvSpPr>
                <p:nvPr/>
              </p:nvSpPr>
              <p:spPr bwMode="auto">
                <a:xfrm>
                  <a:off x="1872" y="3096"/>
                  <a:ext cx="2832" cy="0"/>
                </a:xfrm>
                <a:prstGeom prst="line">
                  <a:avLst/>
                </a:prstGeom>
                <a:noFill/>
                <a:ln w="28575">
                  <a:solidFill>
                    <a:srgbClr val="00B050"/>
                  </a:solidFill>
                  <a:prstDash val="sysDot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08" y="624"/>
                  <a:ext cx="468" cy="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fr-FR" altLang="en-US" sz="900" b="1" dirty="0">
                      <a:solidFill>
                        <a:srgbClr val="FF0000"/>
                      </a:solidFill>
                    </a:rPr>
                    <a:t>+30</a:t>
                  </a:r>
                </a:p>
              </p:txBody>
            </p:sp>
            <p:sp>
              <p:nvSpPr>
                <p:cNvPr id="4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688" y="1161"/>
                  <a:ext cx="188" cy="2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fr-FR" altLang="en-US" sz="900" b="1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5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36" y="2928"/>
                  <a:ext cx="340" cy="6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fr-FR" altLang="en-US" sz="900" b="1" dirty="0">
                      <a:solidFill>
                        <a:srgbClr val="0070C0"/>
                      </a:solidFill>
                    </a:rPr>
                    <a:t>-70</a:t>
                  </a:r>
                </a:p>
              </p:txBody>
            </p:sp>
          </p:grpSp>
        </p:grpSp>
        <p:grpSp>
          <p:nvGrpSpPr>
            <p:cNvPr id="51" name="Group 14"/>
            <p:cNvGrpSpPr>
              <a:grpSpLocks/>
            </p:cNvGrpSpPr>
            <p:nvPr/>
          </p:nvGrpSpPr>
          <p:grpSpPr bwMode="auto">
            <a:xfrm>
              <a:off x="5217965" y="5446742"/>
              <a:ext cx="2560638" cy="560388"/>
              <a:chOff x="3720" y="3159"/>
              <a:chExt cx="1613" cy="353"/>
            </a:xfrm>
          </p:grpSpPr>
          <p:sp>
            <p:nvSpPr>
              <p:cNvPr id="52" name="Line 15"/>
              <p:cNvSpPr>
                <a:spLocks noChangeShapeType="1"/>
              </p:cNvSpPr>
              <p:nvPr/>
            </p:nvSpPr>
            <p:spPr bwMode="auto">
              <a:xfrm flipH="1" flipV="1">
                <a:off x="3720" y="3159"/>
                <a:ext cx="204" cy="1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ext Box 16"/>
              <p:cNvSpPr txBox="1">
                <a:spLocks noChangeArrowheads="1"/>
              </p:cNvSpPr>
              <p:nvPr/>
            </p:nvSpPr>
            <p:spPr bwMode="auto">
              <a:xfrm>
                <a:off x="3833" y="3232"/>
                <a:ext cx="1500" cy="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fr-FR" altLang="en-US" sz="900" b="1" dirty="0">
                    <a:solidFill>
                      <a:srgbClr val="0070C0"/>
                    </a:solidFill>
                  </a:rPr>
                  <a:t>Hyperpolarisation</a:t>
                </a:r>
              </a:p>
            </p:txBody>
          </p:sp>
        </p:grpSp>
        <p:grpSp>
          <p:nvGrpSpPr>
            <p:cNvPr id="54" name="Group 17"/>
            <p:cNvGrpSpPr>
              <a:grpSpLocks/>
            </p:cNvGrpSpPr>
            <p:nvPr/>
          </p:nvGrpSpPr>
          <p:grpSpPr bwMode="auto">
            <a:xfrm>
              <a:off x="4621064" y="2782913"/>
              <a:ext cx="1054100" cy="2038347"/>
              <a:chOff x="3344" y="1481"/>
              <a:chExt cx="664" cy="1284"/>
            </a:xfrm>
          </p:grpSpPr>
          <p:sp>
            <p:nvSpPr>
              <p:cNvPr id="55" name="Line 18"/>
              <p:cNvSpPr>
                <a:spLocks noChangeShapeType="1"/>
              </p:cNvSpPr>
              <p:nvPr/>
            </p:nvSpPr>
            <p:spPr bwMode="auto">
              <a:xfrm flipH="1" flipV="1">
                <a:off x="3344" y="1987"/>
                <a:ext cx="376" cy="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Text Box 19"/>
              <p:cNvSpPr txBox="1">
                <a:spLocks noChangeArrowheads="1"/>
              </p:cNvSpPr>
              <p:nvPr/>
            </p:nvSpPr>
            <p:spPr bwMode="auto">
              <a:xfrm rot="4503788">
                <a:off x="3220" y="1976"/>
                <a:ext cx="1284" cy="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fr-FR" altLang="en-US" sz="900" b="1" dirty="0">
                    <a:solidFill>
                      <a:srgbClr val="00B050"/>
                    </a:solidFill>
                  </a:rPr>
                  <a:t>Repolarisation</a:t>
                </a:r>
              </a:p>
            </p:txBody>
          </p:sp>
        </p:grpSp>
        <p:grpSp>
          <p:nvGrpSpPr>
            <p:cNvPr id="57" name="Group 20"/>
            <p:cNvGrpSpPr>
              <a:grpSpLocks/>
            </p:cNvGrpSpPr>
            <p:nvPr/>
          </p:nvGrpSpPr>
          <p:grpSpPr bwMode="auto">
            <a:xfrm>
              <a:off x="2419203" y="2890741"/>
              <a:ext cx="1084263" cy="1962150"/>
              <a:chOff x="1957" y="1589"/>
              <a:chExt cx="683" cy="1236"/>
            </a:xfrm>
          </p:grpSpPr>
          <p:sp>
            <p:nvSpPr>
              <p:cNvPr id="58" name="Line 21"/>
              <p:cNvSpPr>
                <a:spLocks noChangeShapeType="1"/>
              </p:cNvSpPr>
              <p:nvPr/>
            </p:nvSpPr>
            <p:spPr bwMode="auto">
              <a:xfrm flipV="1">
                <a:off x="2231" y="2064"/>
                <a:ext cx="409" cy="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Text Box 22"/>
              <p:cNvSpPr txBox="1">
                <a:spLocks noChangeArrowheads="1"/>
              </p:cNvSpPr>
              <p:nvPr/>
            </p:nvSpPr>
            <p:spPr bwMode="auto">
              <a:xfrm rot="16857633">
                <a:off x="1486" y="2060"/>
                <a:ext cx="1236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fr-FR" altLang="en-US" sz="900" b="1" dirty="0">
                    <a:solidFill>
                      <a:srgbClr val="FF0000"/>
                    </a:solidFill>
                  </a:rPr>
                  <a:t>Dépolarisation</a:t>
                </a:r>
              </a:p>
            </p:txBody>
          </p:sp>
        </p:grpSp>
        <p:sp>
          <p:nvSpPr>
            <p:cNvPr id="60" name="Freeform 23"/>
            <p:cNvSpPr>
              <a:spLocks/>
            </p:cNvSpPr>
            <p:nvPr/>
          </p:nvSpPr>
          <p:spPr bwMode="auto">
            <a:xfrm>
              <a:off x="2379514" y="4914925"/>
              <a:ext cx="882650" cy="400050"/>
            </a:xfrm>
            <a:custGeom>
              <a:avLst/>
              <a:gdLst>
                <a:gd name="T0" fmla="*/ 0 w 556"/>
                <a:gd name="T1" fmla="*/ 2147483647 h 252"/>
                <a:gd name="T2" fmla="*/ 2147483647 w 556"/>
                <a:gd name="T3" fmla="*/ 2147483647 h 252"/>
                <a:gd name="T4" fmla="*/ 2147483647 w 556"/>
                <a:gd name="T5" fmla="*/ 2147483647 h 252"/>
                <a:gd name="T6" fmla="*/ 2147483647 w 556"/>
                <a:gd name="T7" fmla="*/ 0 h 2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6" h="252">
                  <a:moveTo>
                    <a:pt x="0" y="252"/>
                  </a:moveTo>
                  <a:lnTo>
                    <a:pt x="384" y="252"/>
                  </a:lnTo>
                  <a:lnTo>
                    <a:pt x="456" y="180"/>
                  </a:lnTo>
                  <a:lnTo>
                    <a:pt x="556" y="0"/>
                  </a:lnTo>
                </a:path>
              </a:pathLst>
            </a:cu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900">
                <a:solidFill>
                  <a:srgbClr val="000000"/>
                </a:solidFill>
              </a:endParaRPr>
            </a:p>
          </p:txBody>
        </p:sp>
        <p:grpSp>
          <p:nvGrpSpPr>
            <p:cNvPr id="61" name="Group 24"/>
            <p:cNvGrpSpPr>
              <a:grpSpLocks/>
            </p:cNvGrpSpPr>
            <p:nvPr/>
          </p:nvGrpSpPr>
          <p:grpSpPr bwMode="auto">
            <a:xfrm>
              <a:off x="2379514" y="4491069"/>
              <a:ext cx="5986463" cy="444500"/>
              <a:chOff x="1932" y="2557"/>
              <a:chExt cx="3771" cy="280"/>
            </a:xfrm>
          </p:grpSpPr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4323" y="2557"/>
                <a:ext cx="1380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fr-FR" altLang="en-US" sz="900" b="1" i="1" dirty="0">
                    <a:solidFill>
                      <a:srgbClr val="000000"/>
                    </a:solidFill>
                  </a:rPr>
                  <a:t>Potentiel Seuil</a:t>
                </a:r>
              </a:p>
            </p:txBody>
          </p:sp>
          <p:sp>
            <p:nvSpPr>
              <p:cNvPr id="63" name="Line 26"/>
              <p:cNvSpPr>
                <a:spLocks noChangeShapeType="1"/>
              </p:cNvSpPr>
              <p:nvPr/>
            </p:nvSpPr>
            <p:spPr bwMode="auto">
              <a:xfrm>
                <a:off x="1932" y="2824"/>
                <a:ext cx="271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ash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2527902" y="5376254"/>
              <a:ext cx="2245136" cy="444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en-US" sz="900" dirty="0">
                  <a:solidFill>
                    <a:srgbClr val="00B050"/>
                  </a:solidFill>
                </a:rPr>
                <a:t>Potentiel de repos</a:t>
              </a:r>
              <a:endParaRPr lang="en-GB" sz="900" dirty="0">
                <a:solidFill>
                  <a:srgbClr val="00B050"/>
                </a:solidFill>
              </a:endParaRPr>
            </a:p>
          </p:txBody>
        </p:sp>
        <p:sp>
          <p:nvSpPr>
            <p:cNvPr id="65" name="Ellipse 64"/>
            <p:cNvSpPr/>
            <p:nvPr/>
          </p:nvSpPr>
          <p:spPr bwMode="auto">
            <a:xfrm>
              <a:off x="3059831" y="4734124"/>
              <a:ext cx="523336" cy="62486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50265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Génération : spécialisation locale</a:t>
            </a:r>
          </a:p>
        </p:txBody>
      </p:sp>
      <p:pic>
        <p:nvPicPr>
          <p:cNvPr id="75779" name="Picture 3" descr="neuron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3"/>
          <a:stretch>
            <a:fillRect/>
          </a:stretch>
        </p:blipFill>
        <p:spPr bwMode="auto">
          <a:xfrm>
            <a:off x="539750" y="836613"/>
            <a:ext cx="79200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5003800" y="3654425"/>
            <a:ext cx="16764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400"/>
              <a:t>Cône        Axone</a:t>
            </a:r>
            <a:br>
              <a:rPr lang="fr-FR" altLang="en-US" sz="1400"/>
            </a:br>
            <a:r>
              <a:rPr lang="fr-FR" altLang="en-US" sz="1400"/>
              <a:t>axonal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948488" y="3582988"/>
            <a:ext cx="13684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1400"/>
              <a:t>Gaine de myéline</a:t>
            </a:r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179388" y="4508500"/>
            <a:ext cx="8640762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/>
              <a:t>Le cône axonal est la région la plus sensible du neurone (seuil le + bas)</a:t>
            </a:r>
          </a:p>
          <a:p>
            <a:pPr eaLnBrk="1" hangingPunct="1"/>
            <a:endParaRPr lang="fr-FR" altLang="en-US" sz="2400"/>
          </a:p>
          <a:p>
            <a:pPr eaLnBrk="1" hangingPunct="1"/>
            <a:r>
              <a:rPr lang="fr-FR" altLang="en-US" sz="2400"/>
              <a:t>donc les PPSE mêmes atténués déclenchent un PA dans cette région plutôt qu’en amont. C</a:t>
            </a:r>
            <a:r>
              <a:rPr lang="fr-FR" altLang="en-US" sz="2000"/>
              <a:t>eci permet de protéger la zone réceptrice du neurone d’un « brouillage » électrique</a:t>
            </a:r>
          </a:p>
        </p:txBody>
      </p:sp>
      <p:sp>
        <p:nvSpPr>
          <p:cNvPr id="75783" name="Rectangle 11"/>
          <p:cNvSpPr>
            <a:spLocks noChangeArrowheads="1"/>
          </p:cNvSpPr>
          <p:nvPr/>
        </p:nvSpPr>
        <p:spPr bwMode="auto">
          <a:xfrm>
            <a:off x="0" y="-26988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6908800" y="-20638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>
                <a:solidFill>
                  <a:srgbClr val="FF0000"/>
                </a:solidFill>
              </a:rPr>
              <a:t>Pour qu’il y ait potentiel d ’action, la dépolarisation doit dépasser un certain </a:t>
            </a:r>
            <a:r>
              <a:rPr lang="fr-CA" altLang="en-US" sz="2400" b="1" dirty="0">
                <a:solidFill>
                  <a:srgbClr val="FF0000"/>
                </a:solidFill>
              </a:rPr>
              <a:t>seuil</a:t>
            </a:r>
            <a:r>
              <a:rPr lang="fr-CA" altLang="en-US" sz="2400" dirty="0">
                <a:solidFill>
                  <a:srgbClr val="FF0000"/>
                </a:solidFill>
              </a:rPr>
              <a:t> (~ - 50 mV).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592138" y="635000"/>
            <a:ext cx="432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 dirty="0"/>
              <a:t>La loi du tout ou rien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376238" y="2636838"/>
            <a:ext cx="870712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b="1" dirty="0"/>
              <a:t>Si la dépolarisation ne dépasse pas le seuil, </a:t>
            </a:r>
          </a:p>
          <a:p>
            <a:pPr eaLnBrk="1" hangingPunct="1"/>
            <a:r>
              <a:rPr lang="fr-FR" altLang="en-US" sz="2400" dirty="0"/>
              <a:t>la membrane reprend sa polarisation normale: potentiel local</a:t>
            </a:r>
          </a:p>
          <a:p>
            <a:pPr eaLnBrk="1" hangingPunct="1"/>
            <a:endParaRPr lang="fr-FR" altLang="en-US" sz="2400" dirty="0"/>
          </a:p>
          <a:p>
            <a:pPr eaLnBrk="1" hangingPunct="1"/>
            <a:r>
              <a:rPr lang="fr-FR" altLang="en-US" sz="2400" b="1" dirty="0"/>
              <a:t>Si la dépolarisation dépasse le seuil</a:t>
            </a:r>
          </a:p>
          <a:p>
            <a:pPr eaLnBrk="1" hangingPunct="1"/>
            <a:r>
              <a:rPr lang="fr-FR" altLang="en-US" sz="2400" dirty="0"/>
              <a:t>La dépolarisation se poursuit jusqu’à environ +30mV, </a:t>
            </a:r>
          </a:p>
          <a:p>
            <a:pPr eaLnBrk="1" hangingPunct="1"/>
            <a:r>
              <a:rPr lang="fr-FR" altLang="en-US" sz="2400" dirty="0"/>
              <a:t>puis s’annule (repolarisation)</a:t>
            </a:r>
          </a:p>
          <a:p>
            <a:pPr eaLnBrk="1" hangingPunct="1"/>
            <a:endParaRPr lang="fr-FR" altLang="en-US" sz="2400" dirty="0"/>
          </a:p>
          <a:p>
            <a:pPr eaLnBrk="1" hangingPunct="1"/>
            <a:r>
              <a:rPr lang="fr-FR" altLang="en-US" sz="2400" b="1" dirty="0"/>
              <a:t>NB :</a:t>
            </a:r>
            <a:r>
              <a:rPr lang="fr-FR" altLang="en-US" sz="2400" dirty="0"/>
              <a:t> L’intensité de la dépolarisation obtenue au cours d’un PA </a:t>
            </a:r>
          </a:p>
          <a:p>
            <a:pPr eaLnBrk="1" hangingPunct="1"/>
            <a:r>
              <a:rPr lang="fr-FR" altLang="en-US" sz="2400" dirty="0"/>
              <a:t>ne dépend pas de l’intensité du stimulus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neuron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7920038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1671638" y="4229100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400">
                <a:solidFill>
                  <a:srgbClr val="FF6600"/>
                </a:solidFill>
              </a:rPr>
              <a:t>Seuil de décharge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1763713" y="5437188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400"/>
              <a:t>Potentiel de repos</a:t>
            </a: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3708400" y="4230688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400"/>
              <a:t>Potentiel d’action</a:t>
            </a:r>
          </a:p>
        </p:txBody>
      </p:sp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5003800" y="3654425"/>
            <a:ext cx="16764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400"/>
              <a:t>Cône        Axone</a:t>
            </a:r>
            <a:br>
              <a:rPr lang="fr-FR" altLang="en-US" sz="1400"/>
            </a:br>
            <a:r>
              <a:rPr lang="fr-FR" altLang="en-US" sz="1400"/>
              <a:t>axonal</a:t>
            </a: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6948488" y="3582988"/>
            <a:ext cx="13684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1400"/>
              <a:t>Gaine de myéline</a:t>
            </a:r>
          </a:p>
        </p:txBody>
      </p:sp>
      <p:sp>
        <p:nvSpPr>
          <p:cNvPr id="76808" name="Freeform 9"/>
          <p:cNvSpPr>
            <a:spLocks/>
          </p:cNvSpPr>
          <p:nvPr/>
        </p:nvSpPr>
        <p:spPr bwMode="auto">
          <a:xfrm>
            <a:off x="1692275" y="4386263"/>
            <a:ext cx="4308475" cy="1212850"/>
          </a:xfrm>
          <a:custGeom>
            <a:avLst/>
            <a:gdLst>
              <a:gd name="T0" fmla="*/ 0 w 2714"/>
              <a:gd name="T1" fmla="*/ 2147483647 h 764"/>
              <a:gd name="T2" fmla="*/ 2147483647 w 2714"/>
              <a:gd name="T3" fmla="*/ 2147483647 h 764"/>
              <a:gd name="T4" fmla="*/ 2147483647 w 2714"/>
              <a:gd name="T5" fmla="*/ 2147483647 h 764"/>
              <a:gd name="T6" fmla="*/ 2147483647 w 2714"/>
              <a:gd name="T7" fmla="*/ 2147483647 h 764"/>
              <a:gd name="T8" fmla="*/ 2147483647 w 2714"/>
              <a:gd name="T9" fmla="*/ 2147483647 h 764"/>
              <a:gd name="T10" fmla="*/ 2147483647 w 2714"/>
              <a:gd name="T11" fmla="*/ 2147483647 h 764"/>
              <a:gd name="T12" fmla="*/ 2147483647 w 2714"/>
              <a:gd name="T13" fmla="*/ 2147483647 h 764"/>
              <a:gd name="T14" fmla="*/ 2147483647 w 2714"/>
              <a:gd name="T15" fmla="*/ 2147483647 h 764"/>
              <a:gd name="T16" fmla="*/ 2147483647 w 2714"/>
              <a:gd name="T17" fmla="*/ 2147483647 h 764"/>
              <a:gd name="T18" fmla="*/ 2147483647 w 2714"/>
              <a:gd name="T19" fmla="*/ 2147483647 h 764"/>
              <a:gd name="T20" fmla="*/ 2147483647 w 2714"/>
              <a:gd name="T21" fmla="*/ 2147483647 h 764"/>
              <a:gd name="T22" fmla="*/ 2147483647 w 2714"/>
              <a:gd name="T23" fmla="*/ 2147483647 h 764"/>
              <a:gd name="T24" fmla="*/ 2147483647 w 2714"/>
              <a:gd name="T25" fmla="*/ 2147483647 h 764"/>
              <a:gd name="T26" fmla="*/ 2147483647 w 2714"/>
              <a:gd name="T27" fmla="*/ 2147483647 h 764"/>
              <a:gd name="T28" fmla="*/ 2147483647 w 2714"/>
              <a:gd name="T29" fmla="*/ 2147483647 h 764"/>
              <a:gd name="T30" fmla="*/ 2147483647 w 2714"/>
              <a:gd name="T31" fmla="*/ 2147483647 h 764"/>
              <a:gd name="T32" fmla="*/ 2147483647 w 2714"/>
              <a:gd name="T33" fmla="*/ 2147483647 h 764"/>
              <a:gd name="T34" fmla="*/ 2147483647 w 2714"/>
              <a:gd name="T35" fmla="*/ 0 h 76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714" h="764">
                <a:moveTo>
                  <a:pt x="0" y="83"/>
                </a:moveTo>
                <a:cubicBezTo>
                  <a:pt x="264" y="87"/>
                  <a:pt x="528" y="92"/>
                  <a:pt x="774" y="96"/>
                </a:cubicBezTo>
                <a:cubicBezTo>
                  <a:pt x="1020" y="100"/>
                  <a:pt x="1318" y="99"/>
                  <a:pt x="1478" y="104"/>
                </a:cubicBezTo>
                <a:cubicBezTo>
                  <a:pt x="1638" y="109"/>
                  <a:pt x="1679" y="119"/>
                  <a:pt x="1734" y="128"/>
                </a:cubicBezTo>
                <a:cubicBezTo>
                  <a:pt x="1789" y="137"/>
                  <a:pt x="1783" y="147"/>
                  <a:pt x="1806" y="160"/>
                </a:cubicBezTo>
                <a:cubicBezTo>
                  <a:pt x="1829" y="173"/>
                  <a:pt x="1850" y="192"/>
                  <a:pt x="1870" y="208"/>
                </a:cubicBezTo>
                <a:cubicBezTo>
                  <a:pt x="1890" y="224"/>
                  <a:pt x="1907" y="232"/>
                  <a:pt x="1926" y="256"/>
                </a:cubicBezTo>
                <a:cubicBezTo>
                  <a:pt x="1945" y="280"/>
                  <a:pt x="1961" y="315"/>
                  <a:pt x="1982" y="352"/>
                </a:cubicBezTo>
                <a:cubicBezTo>
                  <a:pt x="2003" y="389"/>
                  <a:pt x="2034" y="444"/>
                  <a:pt x="2054" y="480"/>
                </a:cubicBezTo>
                <a:cubicBezTo>
                  <a:pt x="2074" y="516"/>
                  <a:pt x="2083" y="540"/>
                  <a:pt x="2102" y="568"/>
                </a:cubicBezTo>
                <a:cubicBezTo>
                  <a:pt x="2121" y="596"/>
                  <a:pt x="2139" y="627"/>
                  <a:pt x="2166" y="648"/>
                </a:cubicBezTo>
                <a:cubicBezTo>
                  <a:pt x="2193" y="669"/>
                  <a:pt x="2221" y="684"/>
                  <a:pt x="2262" y="696"/>
                </a:cubicBezTo>
                <a:cubicBezTo>
                  <a:pt x="2303" y="708"/>
                  <a:pt x="2373" y="716"/>
                  <a:pt x="2414" y="720"/>
                </a:cubicBezTo>
                <a:cubicBezTo>
                  <a:pt x="2455" y="724"/>
                  <a:pt x="2478" y="721"/>
                  <a:pt x="2510" y="720"/>
                </a:cubicBezTo>
                <a:cubicBezTo>
                  <a:pt x="2542" y="719"/>
                  <a:pt x="2577" y="712"/>
                  <a:pt x="2606" y="712"/>
                </a:cubicBezTo>
                <a:cubicBezTo>
                  <a:pt x="2635" y="712"/>
                  <a:pt x="2669" y="764"/>
                  <a:pt x="2686" y="720"/>
                </a:cubicBezTo>
                <a:cubicBezTo>
                  <a:pt x="2703" y="676"/>
                  <a:pt x="2706" y="568"/>
                  <a:pt x="2710" y="448"/>
                </a:cubicBezTo>
                <a:cubicBezTo>
                  <a:pt x="2714" y="328"/>
                  <a:pt x="2712" y="164"/>
                  <a:pt x="2710" y="0"/>
                </a:cubicBezTo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250825" y="6308725"/>
            <a:ext cx="8675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000"/>
              <a:t>Le cône axonal est la région dans laquelle le PPSE devient &gt; potentiel seuil</a:t>
            </a:r>
          </a:p>
        </p:txBody>
      </p:sp>
      <p:sp>
        <p:nvSpPr>
          <p:cNvPr id="76810" name="Text Box 11"/>
          <p:cNvSpPr txBox="1">
            <a:spLocks noChangeArrowheads="1"/>
          </p:cNvSpPr>
          <p:nvPr/>
        </p:nvSpPr>
        <p:spPr bwMode="auto">
          <a:xfrm>
            <a:off x="3109913" y="5037138"/>
            <a:ext cx="74136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600" b="1"/>
              <a:t>PPSE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859338" y="5084763"/>
            <a:ext cx="288925" cy="2159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12" name="Rectangle 13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6813" name="Text Box 14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sp>
        <p:nvSpPr>
          <p:cNvPr id="768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spécialisations locales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8" grpId="0"/>
      <p:bldP spid="94220" grpId="0" animBg="1"/>
      <p:bldP spid="9422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 dirty="0">
                <a:solidFill>
                  <a:schemeClr val="tx1"/>
                </a:solidFill>
              </a:rPr>
              <a:t>Potentiels d’action et champs récepteurs</a:t>
            </a:r>
          </a:p>
        </p:txBody>
      </p:sp>
      <p:pic>
        <p:nvPicPr>
          <p:cNvPr id="194563" name="Picture 3" descr="lateral_geniculate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" y="2165838"/>
            <a:ext cx="7943850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927" y="169775"/>
            <a:ext cx="8229600" cy="1055077"/>
          </a:xfrm>
        </p:spPr>
        <p:txBody>
          <a:bodyPr/>
          <a:lstStyle/>
          <a:p>
            <a:r>
              <a:rPr lang="fr-FR" dirty="0"/>
              <a:t>Champs récepteurs</a:t>
            </a:r>
            <a:endParaRPr lang="en-GB" dirty="0"/>
          </a:p>
        </p:txBody>
      </p:sp>
      <p:pic>
        <p:nvPicPr>
          <p:cNvPr id="4" name="champsRécepteu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63" y="1182356"/>
            <a:ext cx="8375073" cy="50250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34979" y="6164422"/>
            <a:ext cx="1144865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fr-FR" sz="1108" dirty="0">
                <a:solidFill>
                  <a:prstClr val="black"/>
                </a:solidFill>
              </a:rPr>
              <a:t>© Olivier Marre</a:t>
            </a:r>
            <a:endParaRPr lang="en-GB" sz="1108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BBF916-5579-46DF-B5E0-C78BF0992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42" y="586493"/>
            <a:ext cx="7788315" cy="5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44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61E7084-B8FF-49F0-AB59-30D048CF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35" y="601735"/>
            <a:ext cx="5654530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93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DE66186-3CA2-4D38-A2CD-E4F14079B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38" y="381247"/>
            <a:ext cx="7077339" cy="39838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439FD0-F691-43A1-81E7-10F10DDBAF44}"/>
              </a:ext>
            </a:extLst>
          </p:cNvPr>
          <p:cNvSpPr txBox="1"/>
          <p:nvPr/>
        </p:nvSpPr>
        <p:spPr>
          <a:xfrm>
            <a:off x="3563888" y="74614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EMG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6BA09D7-DDC7-48B6-8EA0-2780BAFC2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60" y="4286250"/>
            <a:ext cx="4572000" cy="25717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5860F0-5166-4257-BC02-D38D83B81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77337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2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52640" y="476672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Propriétés spatiales des potentiels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660525" y="2560638"/>
            <a:ext cx="6945313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800" u="sng" dirty="0"/>
              <a:t>Le déplacement des influx nerveux:</a:t>
            </a:r>
          </a:p>
          <a:p>
            <a:pPr eaLnBrk="1" hangingPunct="1"/>
            <a:endParaRPr lang="fr-FR" altLang="en-US" sz="2800" u="sng" dirty="0"/>
          </a:p>
          <a:p>
            <a:pPr eaLnBrk="1" hangingPunct="1"/>
            <a:r>
              <a:rPr lang="fr-FR" altLang="en-US" sz="2800" dirty="0"/>
              <a:t>			sens, vitesse, atténuation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684213" y="4435475"/>
            <a:ext cx="5616575" cy="20177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altLang="en-US" sz="2800" b="1" dirty="0"/>
              <a:t>Influx nerveux</a:t>
            </a:r>
          </a:p>
          <a:p>
            <a:pPr algn="ctr">
              <a:spcBef>
                <a:spcPct val="50000"/>
              </a:spcBef>
            </a:pPr>
            <a:r>
              <a:rPr lang="fr-CA" altLang="en-US" sz="2400" dirty="0"/>
              <a:t>=</a:t>
            </a:r>
          </a:p>
          <a:p>
            <a:pPr algn="ctr">
              <a:spcBef>
                <a:spcPct val="50000"/>
              </a:spcBef>
            </a:pPr>
            <a:r>
              <a:rPr lang="fr-CA" altLang="en-US" sz="2400" dirty="0"/>
              <a:t>déplacement d’un potentiel d’action le long de la membrane de l’axone</a:t>
            </a:r>
          </a:p>
        </p:txBody>
      </p:sp>
      <p:sp>
        <p:nvSpPr>
          <p:cNvPr id="77829" name="Rectangle 6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Influx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0" y="2258957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98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 transport des potentiels d’action</a:t>
            </a:r>
          </a:p>
        </p:txBody>
      </p:sp>
      <p:sp>
        <p:nvSpPr>
          <p:cNvPr id="66566" name="Freeform 6"/>
          <p:cNvSpPr>
            <a:spLocks/>
          </p:cNvSpPr>
          <p:nvPr/>
        </p:nvSpPr>
        <p:spPr bwMode="auto">
          <a:xfrm>
            <a:off x="5508625" y="3068638"/>
            <a:ext cx="1517650" cy="1028700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5003800" y="1798638"/>
            <a:ext cx="576263" cy="15113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auto">
          <a:xfrm>
            <a:off x="4932363" y="2420938"/>
            <a:ext cx="576262" cy="8636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284663" y="2349500"/>
            <a:ext cx="1295400" cy="957263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4284663" y="2708275"/>
            <a:ext cx="719137" cy="59848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1" name="Freeform 11"/>
          <p:cNvSpPr>
            <a:spLocks/>
          </p:cNvSpPr>
          <p:nvPr/>
        </p:nvSpPr>
        <p:spPr bwMode="auto">
          <a:xfrm rot="17588967" flipV="1">
            <a:off x="4214019" y="1842294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2" name="Freeform 12"/>
          <p:cNvSpPr>
            <a:spLocks/>
          </p:cNvSpPr>
          <p:nvPr/>
        </p:nvSpPr>
        <p:spPr bwMode="auto">
          <a:xfrm rot="17588967" flipV="1">
            <a:off x="4645820" y="1697831"/>
            <a:ext cx="766762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3" name="Freeform 13"/>
          <p:cNvSpPr>
            <a:spLocks/>
          </p:cNvSpPr>
          <p:nvPr/>
        </p:nvSpPr>
        <p:spPr bwMode="auto">
          <a:xfrm>
            <a:off x="4932363" y="2781300"/>
            <a:ext cx="576262" cy="50323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4" name="Freeform 14"/>
          <p:cNvSpPr>
            <a:spLocks/>
          </p:cNvSpPr>
          <p:nvPr/>
        </p:nvSpPr>
        <p:spPr bwMode="auto">
          <a:xfrm>
            <a:off x="6659563" y="40052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5" name="Freeform 15"/>
          <p:cNvSpPr>
            <a:spLocks/>
          </p:cNvSpPr>
          <p:nvPr/>
        </p:nvSpPr>
        <p:spPr bwMode="auto">
          <a:xfrm>
            <a:off x="6877050" y="42211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6" name="Freeform 16"/>
          <p:cNvSpPr>
            <a:spLocks/>
          </p:cNvSpPr>
          <p:nvPr/>
        </p:nvSpPr>
        <p:spPr bwMode="auto">
          <a:xfrm>
            <a:off x="7092950" y="44370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856413" y="2655888"/>
            <a:ext cx="17748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INTEGRATION</a:t>
            </a:r>
          </a:p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Corps cellulaire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7094938" y="4221088"/>
            <a:ext cx="1941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TRANSMISSION</a:t>
            </a:r>
          </a:p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axone</a:t>
            </a:r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5364163" y="1916113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RECEPTION</a:t>
            </a:r>
          </a:p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dendrite</a:t>
            </a:r>
          </a:p>
        </p:txBody>
      </p:sp>
      <p:sp>
        <p:nvSpPr>
          <p:cNvPr id="61460" name="Freeform 20"/>
          <p:cNvSpPr>
            <a:spLocks/>
          </p:cNvSpPr>
          <p:nvPr/>
        </p:nvSpPr>
        <p:spPr bwMode="auto">
          <a:xfrm rot="14307050" flipH="1">
            <a:off x="2592388" y="1304925"/>
            <a:ext cx="1441450" cy="1225550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61" name="Freeform 21"/>
          <p:cNvSpPr>
            <a:spLocks/>
          </p:cNvSpPr>
          <p:nvPr/>
        </p:nvSpPr>
        <p:spPr bwMode="auto">
          <a:xfrm rot="20674670" flipV="1">
            <a:off x="7451725" y="6524625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 rot="2176204">
            <a:off x="3248025" y="3355975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3333CC"/>
                </a:solidFill>
              </a:rPr>
              <a:t>Potentiels post-synaptiques</a:t>
            </a:r>
          </a:p>
        </p:txBody>
      </p:sp>
      <p:sp>
        <p:nvSpPr>
          <p:cNvPr id="61463" name="Text Box 23"/>
          <p:cNvSpPr txBox="1">
            <a:spLocks noChangeArrowheads="1"/>
          </p:cNvSpPr>
          <p:nvPr/>
        </p:nvSpPr>
        <p:spPr bwMode="auto">
          <a:xfrm rot="3347508">
            <a:off x="6140575" y="4911665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CC99"/>
                </a:solidFill>
              </a:rPr>
              <a:t>Potentiels d’action</a:t>
            </a:r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 rot="1793889">
            <a:off x="1549400" y="1897063"/>
            <a:ext cx="203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Potentiels d’action</a:t>
            </a:r>
          </a:p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pré-synaptique</a:t>
            </a:r>
          </a:p>
        </p:txBody>
      </p:sp>
      <p:sp>
        <p:nvSpPr>
          <p:cNvPr id="61465" name="Freeform 25"/>
          <p:cNvSpPr>
            <a:spLocks/>
          </p:cNvSpPr>
          <p:nvPr/>
        </p:nvSpPr>
        <p:spPr bwMode="auto">
          <a:xfrm rot="-925330" flipH="1" flipV="1">
            <a:off x="8243888" y="6524625"/>
            <a:ext cx="1177925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1466" name="AutoShape 26"/>
          <p:cNvSpPr>
            <a:spLocks noChangeArrowheads="1"/>
          </p:cNvSpPr>
          <p:nvPr/>
        </p:nvSpPr>
        <p:spPr bwMode="auto">
          <a:xfrm rot="19433729">
            <a:off x="6242400" y="4300765"/>
            <a:ext cx="875600" cy="2601457"/>
          </a:xfrm>
          <a:prstGeom prst="curvedRightArrow">
            <a:avLst>
              <a:gd name="adj1" fmla="val 48316"/>
              <a:gd name="adj2" fmla="val 166765"/>
              <a:gd name="adj3" fmla="val 2871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Influx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2" y="4462237"/>
            <a:ext cx="4460208" cy="23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6197084"/>
            <a:ext cx="90922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dirty="0"/>
              <a:t>http://www.bbemg.be</a:t>
            </a:r>
          </a:p>
        </p:txBody>
      </p:sp>
    </p:spTree>
    <p:extLst>
      <p:ext uri="{BB962C8B-B14F-4D97-AF65-F5344CB8AC3E}">
        <p14:creationId xmlns:p14="http://schemas.microsoft.com/office/powerpoint/2010/main" val="787724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/>
        </p:nvSpPr>
        <p:spPr bwMode="auto">
          <a:xfrm>
            <a:off x="2168725" y="991567"/>
            <a:ext cx="6930795" cy="5341757"/>
          </a:xfrm>
          <a:custGeom>
            <a:avLst/>
            <a:gdLst>
              <a:gd name="T0" fmla="*/ 0 w 2272"/>
              <a:gd name="T1" fmla="*/ 2147483647 h 2536"/>
              <a:gd name="T2" fmla="*/ 2147483647 w 2272"/>
              <a:gd name="T3" fmla="*/ 2147483647 h 2536"/>
              <a:gd name="T4" fmla="*/ 2147483647 w 2272"/>
              <a:gd name="T5" fmla="*/ 2147483647 h 2536"/>
              <a:gd name="T6" fmla="*/ 2147483647 w 2272"/>
              <a:gd name="T7" fmla="*/ 2147483647 h 2536"/>
              <a:gd name="T8" fmla="*/ 2147483647 w 2272"/>
              <a:gd name="T9" fmla="*/ 2147483647 h 2536"/>
              <a:gd name="T10" fmla="*/ 2147483647 w 2272"/>
              <a:gd name="T11" fmla="*/ 2147483647 h 2536"/>
              <a:gd name="T12" fmla="*/ 2147483647 w 2272"/>
              <a:gd name="T13" fmla="*/ 2147483647 h 2536"/>
              <a:gd name="T14" fmla="*/ 2147483647 w 2272"/>
              <a:gd name="T15" fmla="*/ 2147483647 h 2536"/>
              <a:gd name="T16" fmla="*/ 2147483647 w 2272"/>
              <a:gd name="T17" fmla="*/ 0 h 2536"/>
              <a:gd name="T18" fmla="*/ 2147483647 w 2272"/>
              <a:gd name="T19" fmla="*/ 0 h 2536"/>
              <a:gd name="T20" fmla="*/ 2147483647 w 2272"/>
              <a:gd name="T21" fmla="*/ 2147483647 h 2536"/>
              <a:gd name="T22" fmla="*/ 2147483647 w 2272"/>
              <a:gd name="T23" fmla="*/ 2147483647 h 2536"/>
              <a:gd name="T24" fmla="*/ 2147483647 w 2272"/>
              <a:gd name="T25" fmla="*/ 2147483647 h 2536"/>
              <a:gd name="T26" fmla="*/ 2147483647 w 2272"/>
              <a:gd name="T27" fmla="*/ 2147483647 h 2536"/>
              <a:gd name="T28" fmla="*/ 2147483647 w 2272"/>
              <a:gd name="T29" fmla="*/ 2147483647 h 2536"/>
              <a:gd name="T30" fmla="*/ 2147483647 w 2272"/>
              <a:gd name="T31" fmla="*/ 2147483647 h 2536"/>
              <a:gd name="T32" fmla="*/ 2147483647 w 2272"/>
              <a:gd name="T33" fmla="*/ 2147483647 h 2536"/>
              <a:gd name="T34" fmla="*/ 2147483647 w 2272"/>
              <a:gd name="T35" fmla="*/ 2147483647 h 2536"/>
              <a:gd name="T36" fmla="*/ 2147483647 w 2272"/>
              <a:gd name="T37" fmla="*/ 2147483647 h 2536"/>
              <a:gd name="T38" fmla="*/ 2147483647 w 2272"/>
              <a:gd name="T39" fmla="*/ 2147483647 h 2536"/>
              <a:gd name="T40" fmla="*/ 2147483647 w 2272"/>
              <a:gd name="T41" fmla="*/ 2147483647 h 2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connsiteX0" fmla="*/ 0 w 8310"/>
              <a:gd name="connsiteY0" fmla="*/ 9148 h 10000"/>
              <a:gd name="connsiteX1" fmla="*/ 317 w 8310"/>
              <a:gd name="connsiteY1" fmla="*/ 8864 h 10000"/>
              <a:gd name="connsiteX2" fmla="*/ 766 w 8310"/>
              <a:gd name="connsiteY2" fmla="*/ 8170 h 10000"/>
              <a:gd name="connsiteX3" fmla="*/ 1162 w 8310"/>
              <a:gd name="connsiteY3" fmla="*/ 6841 h 10000"/>
              <a:gd name="connsiteX4" fmla="*/ 1866 w 8310"/>
              <a:gd name="connsiteY4" fmla="*/ 4101 h 10000"/>
              <a:gd name="connsiteX5" fmla="*/ 2324 w 8310"/>
              <a:gd name="connsiteY5" fmla="*/ 1798 h 10000"/>
              <a:gd name="connsiteX6" fmla="*/ 2711 w 8310"/>
              <a:gd name="connsiteY6" fmla="*/ 473 h 10000"/>
              <a:gd name="connsiteX7" fmla="*/ 3064 w 8310"/>
              <a:gd name="connsiteY7" fmla="*/ 0 h 10000"/>
              <a:gd name="connsiteX8" fmla="*/ 3275 w 8310"/>
              <a:gd name="connsiteY8" fmla="*/ 0 h 10000"/>
              <a:gd name="connsiteX9" fmla="*/ 3592 w 8310"/>
              <a:gd name="connsiteY9" fmla="*/ 505 h 10000"/>
              <a:gd name="connsiteX10" fmla="*/ 3838 w 8310"/>
              <a:gd name="connsiteY10" fmla="*/ 1514 h 10000"/>
              <a:gd name="connsiteX11" fmla="*/ 4507 w 8310"/>
              <a:gd name="connsiteY11" fmla="*/ 4921 h 10000"/>
              <a:gd name="connsiteX12" fmla="*/ 5211 w 8310"/>
              <a:gd name="connsiteY12" fmla="*/ 8265 h 10000"/>
              <a:gd name="connsiteX13" fmla="*/ 5634 w 8310"/>
              <a:gd name="connsiteY13" fmla="*/ 9401 h 10000"/>
              <a:gd name="connsiteX14" fmla="*/ 5986 w 8310"/>
              <a:gd name="connsiteY14" fmla="*/ 9905 h 10000"/>
              <a:gd name="connsiteX15" fmla="*/ 6268 w 8310"/>
              <a:gd name="connsiteY15" fmla="*/ 10000 h 10000"/>
              <a:gd name="connsiteX16" fmla="*/ 6479 w 8310"/>
              <a:gd name="connsiteY16" fmla="*/ 9905 h 10000"/>
              <a:gd name="connsiteX17" fmla="*/ 7007 w 8310"/>
              <a:gd name="connsiteY17" fmla="*/ 9590 h 10000"/>
              <a:gd name="connsiteX18" fmla="*/ 7641 w 8310"/>
              <a:gd name="connsiteY18" fmla="*/ 9369 h 10000"/>
              <a:gd name="connsiteX19" fmla="*/ 8310 w 8310"/>
              <a:gd name="connsiteY19" fmla="*/ 9243 h 10000"/>
              <a:gd name="connsiteX0" fmla="*/ 0 w 9619"/>
              <a:gd name="connsiteY0" fmla="*/ 8864 h 10000"/>
              <a:gd name="connsiteX1" fmla="*/ 541 w 9619"/>
              <a:gd name="connsiteY1" fmla="*/ 8170 h 10000"/>
              <a:gd name="connsiteX2" fmla="*/ 1017 w 9619"/>
              <a:gd name="connsiteY2" fmla="*/ 6841 h 10000"/>
              <a:gd name="connsiteX3" fmla="*/ 1864 w 9619"/>
              <a:gd name="connsiteY3" fmla="*/ 4101 h 10000"/>
              <a:gd name="connsiteX4" fmla="*/ 2416 w 9619"/>
              <a:gd name="connsiteY4" fmla="*/ 1798 h 10000"/>
              <a:gd name="connsiteX5" fmla="*/ 2881 w 9619"/>
              <a:gd name="connsiteY5" fmla="*/ 473 h 10000"/>
              <a:gd name="connsiteX6" fmla="*/ 3306 w 9619"/>
              <a:gd name="connsiteY6" fmla="*/ 0 h 10000"/>
              <a:gd name="connsiteX7" fmla="*/ 3560 w 9619"/>
              <a:gd name="connsiteY7" fmla="*/ 0 h 10000"/>
              <a:gd name="connsiteX8" fmla="*/ 3942 w 9619"/>
              <a:gd name="connsiteY8" fmla="*/ 505 h 10000"/>
              <a:gd name="connsiteX9" fmla="*/ 4238 w 9619"/>
              <a:gd name="connsiteY9" fmla="*/ 1514 h 10000"/>
              <a:gd name="connsiteX10" fmla="*/ 5043 w 9619"/>
              <a:gd name="connsiteY10" fmla="*/ 4921 h 10000"/>
              <a:gd name="connsiteX11" fmla="*/ 5890 w 9619"/>
              <a:gd name="connsiteY11" fmla="*/ 8265 h 10000"/>
              <a:gd name="connsiteX12" fmla="*/ 6399 w 9619"/>
              <a:gd name="connsiteY12" fmla="*/ 9401 h 10000"/>
              <a:gd name="connsiteX13" fmla="*/ 6822 w 9619"/>
              <a:gd name="connsiteY13" fmla="*/ 9905 h 10000"/>
              <a:gd name="connsiteX14" fmla="*/ 7162 w 9619"/>
              <a:gd name="connsiteY14" fmla="*/ 10000 h 10000"/>
              <a:gd name="connsiteX15" fmla="*/ 7416 w 9619"/>
              <a:gd name="connsiteY15" fmla="*/ 9905 h 10000"/>
              <a:gd name="connsiteX16" fmla="*/ 8051 w 9619"/>
              <a:gd name="connsiteY16" fmla="*/ 9590 h 10000"/>
              <a:gd name="connsiteX17" fmla="*/ 8814 w 9619"/>
              <a:gd name="connsiteY17" fmla="*/ 9369 h 10000"/>
              <a:gd name="connsiteX18" fmla="*/ 9619 w 9619"/>
              <a:gd name="connsiteY18" fmla="*/ 9243 h 10000"/>
              <a:gd name="connsiteX0" fmla="*/ 0 w 9163"/>
              <a:gd name="connsiteY0" fmla="*/ 8864 h 10000"/>
              <a:gd name="connsiteX1" fmla="*/ 562 w 9163"/>
              <a:gd name="connsiteY1" fmla="*/ 8170 h 10000"/>
              <a:gd name="connsiteX2" fmla="*/ 1057 w 9163"/>
              <a:gd name="connsiteY2" fmla="*/ 6841 h 10000"/>
              <a:gd name="connsiteX3" fmla="*/ 1938 w 9163"/>
              <a:gd name="connsiteY3" fmla="*/ 4101 h 10000"/>
              <a:gd name="connsiteX4" fmla="*/ 2512 w 9163"/>
              <a:gd name="connsiteY4" fmla="*/ 1798 h 10000"/>
              <a:gd name="connsiteX5" fmla="*/ 2995 w 9163"/>
              <a:gd name="connsiteY5" fmla="*/ 473 h 10000"/>
              <a:gd name="connsiteX6" fmla="*/ 3437 w 9163"/>
              <a:gd name="connsiteY6" fmla="*/ 0 h 10000"/>
              <a:gd name="connsiteX7" fmla="*/ 3701 w 9163"/>
              <a:gd name="connsiteY7" fmla="*/ 0 h 10000"/>
              <a:gd name="connsiteX8" fmla="*/ 4098 w 9163"/>
              <a:gd name="connsiteY8" fmla="*/ 505 h 10000"/>
              <a:gd name="connsiteX9" fmla="*/ 4406 w 9163"/>
              <a:gd name="connsiteY9" fmla="*/ 1514 h 10000"/>
              <a:gd name="connsiteX10" fmla="*/ 5243 w 9163"/>
              <a:gd name="connsiteY10" fmla="*/ 4921 h 10000"/>
              <a:gd name="connsiteX11" fmla="*/ 6123 w 9163"/>
              <a:gd name="connsiteY11" fmla="*/ 8265 h 10000"/>
              <a:gd name="connsiteX12" fmla="*/ 6652 w 9163"/>
              <a:gd name="connsiteY12" fmla="*/ 9401 h 10000"/>
              <a:gd name="connsiteX13" fmla="*/ 7092 w 9163"/>
              <a:gd name="connsiteY13" fmla="*/ 9905 h 10000"/>
              <a:gd name="connsiteX14" fmla="*/ 7446 w 9163"/>
              <a:gd name="connsiteY14" fmla="*/ 10000 h 10000"/>
              <a:gd name="connsiteX15" fmla="*/ 7710 w 9163"/>
              <a:gd name="connsiteY15" fmla="*/ 9905 h 10000"/>
              <a:gd name="connsiteX16" fmla="*/ 8370 w 9163"/>
              <a:gd name="connsiteY16" fmla="*/ 9590 h 10000"/>
              <a:gd name="connsiteX17" fmla="*/ 9163 w 9163"/>
              <a:gd name="connsiteY17" fmla="*/ 9369 h 10000"/>
              <a:gd name="connsiteX0" fmla="*/ 0 w 9135"/>
              <a:gd name="connsiteY0" fmla="*/ 8864 h 10000"/>
              <a:gd name="connsiteX1" fmla="*/ 613 w 9135"/>
              <a:gd name="connsiteY1" fmla="*/ 8170 h 10000"/>
              <a:gd name="connsiteX2" fmla="*/ 1154 w 9135"/>
              <a:gd name="connsiteY2" fmla="*/ 6841 h 10000"/>
              <a:gd name="connsiteX3" fmla="*/ 2115 w 9135"/>
              <a:gd name="connsiteY3" fmla="*/ 4101 h 10000"/>
              <a:gd name="connsiteX4" fmla="*/ 2741 w 9135"/>
              <a:gd name="connsiteY4" fmla="*/ 1798 h 10000"/>
              <a:gd name="connsiteX5" fmla="*/ 3269 w 9135"/>
              <a:gd name="connsiteY5" fmla="*/ 473 h 10000"/>
              <a:gd name="connsiteX6" fmla="*/ 3751 w 9135"/>
              <a:gd name="connsiteY6" fmla="*/ 0 h 10000"/>
              <a:gd name="connsiteX7" fmla="*/ 4039 w 9135"/>
              <a:gd name="connsiteY7" fmla="*/ 0 h 10000"/>
              <a:gd name="connsiteX8" fmla="*/ 4472 w 9135"/>
              <a:gd name="connsiteY8" fmla="*/ 505 h 10000"/>
              <a:gd name="connsiteX9" fmla="*/ 4808 w 9135"/>
              <a:gd name="connsiteY9" fmla="*/ 1514 h 10000"/>
              <a:gd name="connsiteX10" fmla="*/ 5722 w 9135"/>
              <a:gd name="connsiteY10" fmla="*/ 4921 h 10000"/>
              <a:gd name="connsiteX11" fmla="*/ 6682 w 9135"/>
              <a:gd name="connsiteY11" fmla="*/ 8265 h 10000"/>
              <a:gd name="connsiteX12" fmla="*/ 7260 w 9135"/>
              <a:gd name="connsiteY12" fmla="*/ 9401 h 10000"/>
              <a:gd name="connsiteX13" fmla="*/ 7740 w 9135"/>
              <a:gd name="connsiteY13" fmla="*/ 9905 h 10000"/>
              <a:gd name="connsiteX14" fmla="*/ 8126 w 9135"/>
              <a:gd name="connsiteY14" fmla="*/ 10000 h 10000"/>
              <a:gd name="connsiteX15" fmla="*/ 8414 w 9135"/>
              <a:gd name="connsiteY15" fmla="*/ 9905 h 10000"/>
              <a:gd name="connsiteX16" fmla="*/ 9135 w 9135"/>
              <a:gd name="connsiteY16" fmla="*/ 9590 h 10000"/>
              <a:gd name="connsiteX0" fmla="*/ 0 w 10314"/>
              <a:gd name="connsiteY0" fmla="*/ 8864 h 10000"/>
              <a:gd name="connsiteX1" fmla="*/ 671 w 10314"/>
              <a:gd name="connsiteY1" fmla="*/ 8170 h 10000"/>
              <a:gd name="connsiteX2" fmla="*/ 1263 w 10314"/>
              <a:gd name="connsiteY2" fmla="*/ 6841 h 10000"/>
              <a:gd name="connsiteX3" fmla="*/ 2315 w 10314"/>
              <a:gd name="connsiteY3" fmla="*/ 4101 h 10000"/>
              <a:gd name="connsiteX4" fmla="*/ 3001 w 10314"/>
              <a:gd name="connsiteY4" fmla="*/ 1798 h 10000"/>
              <a:gd name="connsiteX5" fmla="*/ 3579 w 10314"/>
              <a:gd name="connsiteY5" fmla="*/ 473 h 10000"/>
              <a:gd name="connsiteX6" fmla="*/ 4106 w 10314"/>
              <a:gd name="connsiteY6" fmla="*/ 0 h 10000"/>
              <a:gd name="connsiteX7" fmla="*/ 4421 w 10314"/>
              <a:gd name="connsiteY7" fmla="*/ 0 h 10000"/>
              <a:gd name="connsiteX8" fmla="*/ 4895 w 10314"/>
              <a:gd name="connsiteY8" fmla="*/ 505 h 10000"/>
              <a:gd name="connsiteX9" fmla="*/ 5263 w 10314"/>
              <a:gd name="connsiteY9" fmla="*/ 1514 h 10000"/>
              <a:gd name="connsiteX10" fmla="*/ 6264 w 10314"/>
              <a:gd name="connsiteY10" fmla="*/ 4921 h 10000"/>
              <a:gd name="connsiteX11" fmla="*/ 7315 w 10314"/>
              <a:gd name="connsiteY11" fmla="*/ 8265 h 10000"/>
              <a:gd name="connsiteX12" fmla="*/ 7947 w 10314"/>
              <a:gd name="connsiteY12" fmla="*/ 9401 h 10000"/>
              <a:gd name="connsiteX13" fmla="*/ 8473 w 10314"/>
              <a:gd name="connsiteY13" fmla="*/ 9905 h 10000"/>
              <a:gd name="connsiteX14" fmla="*/ 8895 w 10314"/>
              <a:gd name="connsiteY14" fmla="*/ 10000 h 10000"/>
              <a:gd name="connsiteX15" fmla="*/ 9211 w 10314"/>
              <a:gd name="connsiteY15" fmla="*/ 9905 h 10000"/>
              <a:gd name="connsiteX16" fmla="*/ 10314 w 10314"/>
              <a:gd name="connsiteY16" fmla="*/ 9590 h 1000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8895 w 10314"/>
              <a:gd name="connsiteY14" fmla="*/ 10000 h 10710"/>
              <a:gd name="connsiteX15" fmla="*/ 9211 w 10314"/>
              <a:gd name="connsiteY15" fmla="*/ 9905 h 10710"/>
              <a:gd name="connsiteX16" fmla="*/ 10314 w 10314"/>
              <a:gd name="connsiteY16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211 w 10314"/>
              <a:gd name="connsiteY14" fmla="*/ 9905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74 w 11021"/>
              <a:gd name="connsiteY14" fmla="*/ 9870 h 10710"/>
              <a:gd name="connsiteX15" fmla="*/ 11021 w 11021"/>
              <a:gd name="connsiteY15" fmla="*/ 9765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19 w 11021"/>
              <a:gd name="connsiteY14" fmla="*/ 10132 h 10710"/>
              <a:gd name="connsiteX15" fmla="*/ 11021 w 11021"/>
              <a:gd name="connsiteY15" fmla="*/ 9765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767 w 11132"/>
              <a:gd name="connsiteY12" fmla="*/ 9926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832"/>
              <a:gd name="connsiteX1" fmla="*/ 671 w 11132"/>
              <a:gd name="connsiteY1" fmla="*/ 8170 h 10832"/>
              <a:gd name="connsiteX2" fmla="*/ 1263 w 11132"/>
              <a:gd name="connsiteY2" fmla="*/ 6841 h 10832"/>
              <a:gd name="connsiteX3" fmla="*/ 2315 w 11132"/>
              <a:gd name="connsiteY3" fmla="*/ 4101 h 10832"/>
              <a:gd name="connsiteX4" fmla="*/ 3001 w 11132"/>
              <a:gd name="connsiteY4" fmla="*/ 1798 h 10832"/>
              <a:gd name="connsiteX5" fmla="*/ 3579 w 11132"/>
              <a:gd name="connsiteY5" fmla="*/ 473 h 10832"/>
              <a:gd name="connsiteX6" fmla="*/ 4106 w 11132"/>
              <a:gd name="connsiteY6" fmla="*/ 0 h 10832"/>
              <a:gd name="connsiteX7" fmla="*/ 4421 w 11132"/>
              <a:gd name="connsiteY7" fmla="*/ 0 h 10832"/>
              <a:gd name="connsiteX8" fmla="*/ 4895 w 11132"/>
              <a:gd name="connsiteY8" fmla="*/ 505 h 10832"/>
              <a:gd name="connsiteX9" fmla="*/ 5263 w 11132"/>
              <a:gd name="connsiteY9" fmla="*/ 1514 h 10832"/>
              <a:gd name="connsiteX10" fmla="*/ 6264 w 11132"/>
              <a:gd name="connsiteY10" fmla="*/ 4921 h 10832"/>
              <a:gd name="connsiteX11" fmla="*/ 7176 w 11132"/>
              <a:gd name="connsiteY11" fmla="*/ 8335 h 10832"/>
              <a:gd name="connsiteX12" fmla="*/ 7670 w 11132"/>
              <a:gd name="connsiteY12" fmla="*/ 10031 h 10832"/>
              <a:gd name="connsiteX13" fmla="*/ 8431 w 11132"/>
              <a:gd name="connsiteY13" fmla="*/ 10832 h 10832"/>
              <a:gd name="connsiteX14" fmla="*/ 9419 w 11132"/>
              <a:gd name="connsiteY14" fmla="*/ 10132 h 10832"/>
              <a:gd name="connsiteX15" fmla="*/ 11132 w 11132"/>
              <a:gd name="connsiteY15" fmla="*/ 10010 h 1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32" h="10832">
                <a:moveTo>
                  <a:pt x="0" y="8864"/>
                </a:moveTo>
                <a:lnTo>
                  <a:pt x="671" y="8170"/>
                </a:lnTo>
                <a:lnTo>
                  <a:pt x="1263" y="6841"/>
                </a:lnTo>
                <a:lnTo>
                  <a:pt x="2315" y="4101"/>
                </a:lnTo>
                <a:lnTo>
                  <a:pt x="3001" y="1798"/>
                </a:lnTo>
                <a:lnTo>
                  <a:pt x="3579" y="473"/>
                </a:lnTo>
                <a:lnTo>
                  <a:pt x="4106" y="0"/>
                </a:lnTo>
                <a:lnTo>
                  <a:pt x="4421" y="0"/>
                </a:lnTo>
                <a:lnTo>
                  <a:pt x="4895" y="505"/>
                </a:lnTo>
                <a:cubicBezTo>
                  <a:pt x="5019" y="841"/>
                  <a:pt x="5141" y="1178"/>
                  <a:pt x="5263" y="1514"/>
                </a:cubicBezTo>
                <a:lnTo>
                  <a:pt x="6264" y="4921"/>
                </a:lnTo>
                <a:lnTo>
                  <a:pt x="7176" y="8335"/>
                </a:lnTo>
                <a:cubicBezTo>
                  <a:pt x="7341" y="8900"/>
                  <a:pt x="7547" y="9676"/>
                  <a:pt x="7670" y="10031"/>
                </a:cubicBezTo>
                <a:cubicBezTo>
                  <a:pt x="7808" y="10449"/>
                  <a:pt x="8085" y="10711"/>
                  <a:pt x="8431" y="10832"/>
                </a:cubicBezTo>
                <a:cubicBezTo>
                  <a:pt x="8710" y="10779"/>
                  <a:pt x="9071" y="10412"/>
                  <a:pt x="9419" y="10132"/>
                </a:cubicBezTo>
                <a:cubicBezTo>
                  <a:pt x="9657" y="9952"/>
                  <a:pt x="10852" y="10103"/>
                  <a:pt x="11132" y="10010"/>
                </a:cubicBezTo>
              </a:path>
            </a:pathLst>
          </a:custGeom>
          <a:noFill/>
          <a:ln w="762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" name="Freeform 15"/>
          <p:cNvSpPr>
            <a:spLocks/>
          </p:cNvSpPr>
          <p:nvPr/>
        </p:nvSpPr>
        <p:spPr bwMode="auto">
          <a:xfrm>
            <a:off x="-36512" y="5685543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reeform 15"/>
          <p:cNvSpPr>
            <a:spLocks/>
          </p:cNvSpPr>
          <p:nvPr/>
        </p:nvSpPr>
        <p:spPr bwMode="auto">
          <a:xfrm>
            <a:off x="217519" y="5676560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reeform 15"/>
          <p:cNvSpPr>
            <a:spLocks/>
          </p:cNvSpPr>
          <p:nvPr/>
        </p:nvSpPr>
        <p:spPr bwMode="auto">
          <a:xfrm>
            <a:off x="395536" y="5627000"/>
            <a:ext cx="1181083" cy="349012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auto">
          <a:xfrm>
            <a:off x="722563" y="5540464"/>
            <a:ext cx="1185141" cy="436930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459193" y="5298326"/>
            <a:ext cx="1333968" cy="672331"/>
            <a:chOff x="1608918" y="3969788"/>
            <a:chExt cx="1333968" cy="672331"/>
          </a:xfrm>
        </p:grpSpPr>
        <p:sp>
          <p:nvSpPr>
            <p:cNvPr id="6" name="Freeform 15"/>
            <p:cNvSpPr>
              <a:spLocks/>
            </p:cNvSpPr>
            <p:nvPr/>
          </p:nvSpPr>
          <p:spPr bwMode="auto">
            <a:xfrm>
              <a:off x="1608918" y="4053926"/>
              <a:ext cx="1333968" cy="588193"/>
            </a:xfrm>
            <a:custGeom>
              <a:avLst/>
              <a:gdLst>
                <a:gd name="T0" fmla="*/ 0 w 948"/>
                <a:gd name="T1" fmla="*/ 2147483647 h 907"/>
                <a:gd name="T2" fmla="*/ 2147483647 w 948"/>
                <a:gd name="T3" fmla="*/ 2147483647 h 907"/>
                <a:gd name="T4" fmla="*/ 2147483647 w 948"/>
                <a:gd name="T5" fmla="*/ 2147483647 h 907"/>
                <a:gd name="T6" fmla="*/ 2147483647 w 948"/>
                <a:gd name="T7" fmla="*/ 2147483647 h 907"/>
                <a:gd name="T8" fmla="*/ 2147483647 w 948"/>
                <a:gd name="T9" fmla="*/ 2147483647 h 907"/>
                <a:gd name="T10" fmla="*/ 2147483647 w 948"/>
                <a:gd name="T11" fmla="*/ 2147483647 h 907"/>
                <a:gd name="T12" fmla="*/ 2147483647 w 948"/>
                <a:gd name="T13" fmla="*/ 2147483647 h 907"/>
                <a:gd name="T14" fmla="*/ 2147483647 w 948"/>
                <a:gd name="T15" fmla="*/ 2147483647 h 907"/>
                <a:gd name="T16" fmla="*/ 2147483647 w 948"/>
                <a:gd name="T17" fmla="*/ 2147483647 h 9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connsiteX0" fmla="*/ 0 w 17040"/>
                <a:gd name="connsiteY0" fmla="*/ 9863 h 9863"/>
                <a:gd name="connsiteX1" fmla="*/ 1582 w 17040"/>
                <a:gd name="connsiteY1" fmla="*/ 7415 h 9863"/>
                <a:gd name="connsiteX2" fmla="*/ 2342 w 17040"/>
                <a:gd name="connsiteY2" fmla="*/ 3711 h 9863"/>
                <a:gd name="connsiteX3" fmla="*/ 2911 w 17040"/>
                <a:gd name="connsiteY3" fmla="*/ 6 h 9863"/>
                <a:gd name="connsiteX4" fmla="*/ 3481 w 17040"/>
                <a:gd name="connsiteY4" fmla="*/ 4571 h 9863"/>
                <a:gd name="connsiteX5" fmla="*/ 3987 w 17040"/>
                <a:gd name="connsiteY5" fmla="*/ 8077 h 9863"/>
                <a:gd name="connsiteX6" fmla="*/ 5127 w 17040"/>
                <a:gd name="connsiteY6" fmla="*/ 9334 h 9863"/>
                <a:gd name="connsiteX7" fmla="*/ 6203 w 17040"/>
                <a:gd name="connsiteY7" fmla="*/ 9598 h 9863"/>
                <a:gd name="connsiteX8" fmla="*/ 17040 w 17040"/>
                <a:gd name="connsiteY8" fmla="*/ 9130 h 9863"/>
                <a:gd name="connsiteX0" fmla="*/ 0 w 10000"/>
                <a:gd name="connsiteY0" fmla="*/ 10000 h 10000"/>
                <a:gd name="connsiteX1" fmla="*/ 137 w 10000"/>
                <a:gd name="connsiteY1" fmla="*/ 9660 h 10000"/>
                <a:gd name="connsiteX2" fmla="*/ 928 w 10000"/>
                <a:gd name="connsiteY2" fmla="*/ 7518 h 10000"/>
                <a:gd name="connsiteX3" fmla="*/ 1374 w 10000"/>
                <a:gd name="connsiteY3" fmla="*/ 3763 h 10000"/>
                <a:gd name="connsiteX4" fmla="*/ 1708 w 10000"/>
                <a:gd name="connsiteY4" fmla="*/ 6 h 10000"/>
                <a:gd name="connsiteX5" fmla="*/ 2043 w 10000"/>
                <a:gd name="connsiteY5" fmla="*/ 4634 h 10000"/>
                <a:gd name="connsiteX6" fmla="*/ 2340 w 10000"/>
                <a:gd name="connsiteY6" fmla="*/ 8189 h 10000"/>
                <a:gd name="connsiteX7" fmla="*/ 3009 w 10000"/>
                <a:gd name="connsiteY7" fmla="*/ 9464 h 10000"/>
                <a:gd name="connsiteX8" fmla="*/ 3640 w 10000"/>
                <a:gd name="connsiteY8" fmla="*/ 9731 h 10000"/>
                <a:gd name="connsiteX9" fmla="*/ 10000 w 10000"/>
                <a:gd name="connsiteY9" fmla="*/ 9257 h 10000"/>
                <a:gd name="connsiteX0" fmla="*/ 0 w 12559"/>
                <a:gd name="connsiteY0" fmla="*/ 10100 h 10100"/>
                <a:gd name="connsiteX1" fmla="*/ 2696 w 12559"/>
                <a:gd name="connsiteY1" fmla="*/ 9660 h 10100"/>
                <a:gd name="connsiteX2" fmla="*/ 3487 w 12559"/>
                <a:gd name="connsiteY2" fmla="*/ 7518 h 10100"/>
                <a:gd name="connsiteX3" fmla="*/ 3933 w 12559"/>
                <a:gd name="connsiteY3" fmla="*/ 3763 h 10100"/>
                <a:gd name="connsiteX4" fmla="*/ 4267 w 12559"/>
                <a:gd name="connsiteY4" fmla="*/ 6 h 10100"/>
                <a:gd name="connsiteX5" fmla="*/ 4602 w 12559"/>
                <a:gd name="connsiteY5" fmla="*/ 4634 h 10100"/>
                <a:gd name="connsiteX6" fmla="*/ 4899 w 12559"/>
                <a:gd name="connsiteY6" fmla="*/ 8189 h 10100"/>
                <a:gd name="connsiteX7" fmla="*/ 5568 w 12559"/>
                <a:gd name="connsiteY7" fmla="*/ 9464 h 10100"/>
                <a:gd name="connsiteX8" fmla="*/ 6199 w 12559"/>
                <a:gd name="connsiteY8" fmla="*/ 9731 h 10100"/>
                <a:gd name="connsiteX9" fmla="*/ 12559 w 12559"/>
                <a:gd name="connsiteY9" fmla="*/ 9257 h 10100"/>
                <a:gd name="connsiteX0" fmla="*/ 0 w 12559"/>
                <a:gd name="connsiteY0" fmla="*/ 10013 h 10013"/>
                <a:gd name="connsiteX1" fmla="*/ 2696 w 12559"/>
                <a:gd name="connsiteY1" fmla="*/ 9573 h 10013"/>
                <a:gd name="connsiteX2" fmla="*/ 3487 w 12559"/>
                <a:gd name="connsiteY2" fmla="*/ 7431 h 10013"/>
                <a:gd name="connsiteX3" fmla="*/ 3933 w 12559"/>
                <a:gd name="connsiteY3" fmla="*/ 3676 h 10013"/>
                <a:gd name="connsiteX4" fmla="*/ 3931 w 12559"/>
                <a:gd name="connsiteY4" fmla="*/ 6 h 10013"/>
                <a:gd name="connsiteX5" fmla="*/ 4602 w 12559"/>
                <a:gd name="connsiteY5" fmla="*/ 4547 h 10013"/>
                <a:gd name="connsiteX6" fmla="*/ 4899 w 12559"/>
                <a:gd name="connsiteY6" fmla="*/ 8102 h 10013"/>
                <a:gd name="connsiteX7" fmla="*/ 5568 w 12559"/>
                <a:gd name="connsiteY7" fmla="*/ 9377 h 10013"/>
                <a:gd name="connsiteX8" fmla="*/ 6199 w 12559"/>
                <a:gd name="connsiteY8" fmla="*/ 9644 h 10013"/>
                <a:gd name="connsiteX9" fmla="*/ 12559 w 12559"/>
                <a:gd name="connsiteY9" fmla="*/ 9170 h 10013"/>
                <a:gd name="connsiteX0" fmla="*/ 0 w 12559"/>
                <a:gd name="connsiteY0" fmla="*/ 10012 h 10012"/>
                <a:gd name="connsiteX1" fmla="*/ 2696 w 12559"/>
                <a:gd name="connsiteY1" fmla="*/ 9572 h 10012"/>
                <a:gd name="connsiteX2" fmla="*/ 3487 w 12559"/>
                <a:gd name="connsiteY2" fmla="*/ 7430 h 10012"/>
                <a:gd name="connsiteX3" fmla="*/ 3674 w 12559"/>
                <a:gd name="connsiteY3" fmla="*/ 3814 h 10012"/>
                <a:gd name="connsiteX4" fmla="*/ 3931 w 12559"/>
                <a:gd name="connsiteY4" fmla="*/ 5 h 10012"/>
                <a:gd name="connsiteX5" fmla="*/ 4602 w 12559"/>
                <a:gd name="connsiteY5" fmla="*/ 4546 h 10012"/>
                <a:gd name="connsiteX6" fmla="*/ 4899 w 12559"/>
                <a:gd name="connsiteY6" fmla="*/ 8101 h 10012"/>
                <a:gd name="connsiteX7" fmla="*/ 5568 w 12559"/>
                <a:gd name="connsiteY7" fmla="*/ 9376 h 10012"/>
                <a:gd name="connsiteX8" fmla="*/ 6199 w 12559"/>
                <a:gd name="connsiteY8" fmla="*/ 9643 h 10012"/>
                <a:gd name="connsiteX9" fmla="*/ 12559 w 12559"/>
                <a:gd name="connsiteY9" fmla="*/ 9169 h 10012"/>
                <a:gd name="connsiteX0" fmla="*/ 0 w 12559"/>
                <a:gd name="connsiteY0" fmla="*/ 10050 h 10050"/>
                <a:gd name="connsiteX1" fmla="*/ 2696 w 12559"/>
                <a:gd name="connsiteY1" fmla="*/ 9610 h 10050"/>
                <a:gd name="connsiteX2" fmla="*/ 3487 w 12559"/>
                <a:gd name="connsiteY2" fmla="*/ 7468 h 10050"/>
                <a:gd name="connsiteX3" fmla="*/ 3931 w 12559"/>
                <a:gd name="connsiteY3" fmla="*/ 43 h 10050"/>
                <a:gd name="connsiteX4" fmla="*/ 4602 w 12559"/>
                <a:gd name="connsiteY4" fmla="*/ 4584 h 10050"/>
                <a:gd name="connsiteX5" fmla="*/ 4899 w 12559"/>
                <a:gd name="connsiteY5" fmla="*/ 8139 h 10050"/>
                <a:gd name="connsiteX6" fmla="*/ 5568 w 12559"/>
                <a:gd name="connsiteY6" fmla="*/ 9414 h 10050"/>
                <a:gd name="connsiteX7" fmla="*/ 6199 w 12559"/>
                <a:gd name="connsiteY7" fmla="*/ 9681 h 10050"/>
                <a:gd name="connsiteX8" fmla="*/ 12559 w 12559"/>
                <a:gd name="connsiteY8" fmla="*/ 9207 h 10050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5568 w 12559"/>
                <a:gd name="connsiteY5" fmla="*/ 9373 h 10009"/>
                <a:gd name="connsiteX6" fmla="*/ 6199 w 12559"/>
                <a:gd name="connsiteY6" fmla="*/ 9640 h 10009"/>
                <a:gd name="connsiteX7" fmla="*/ 12559 w 12559"/>
                <a:gd name="connsiteY7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6199"/>
                <a:gd name="connsiteY0" fmla="*/ 10009 h 10009"/>
                <a:gd name="connsiteX1" fmla="*/ 2696 w 6199"/>
                <a:gd name="connsiteY1" fmla="*/ 9569 h 10009"/>
                <a:gd name="connsiteX2" fmla="*/ 3487 w 6199"/>
                <a:gd name="connsiteY2" fmla="*/ 7427 h 10009"/>
                <a:gd name="connsiteX3" fmla="*/ 3931 w 6199"/>
                <a:gd name="connsiteY3" fmla="*/ 2 h 10009"/>
                <a:gd name="connsiteX4" fmla="*/ 4899 w 6199"/>
                <a:gd name="connsiteY4" fmla="*/ 8098 h 10009"/>
                <a:gd name="connsiteX5" fmla="*/ 6199 w 6199"/>
                <a:gd name="connsiteY5" fmla="*/ 9640 h 10009"/>
                <a:gd name="connsiteX0" fmla="*/ 0 w 5651"/>
                <a:gd name="connsiteY0" fmla="*/ 9560 h 9631"/>
                <a:gd name="connsiteX1" fmla="*/ 1276 w 5651"/>
                <a:gd name="connsiteY1" fmla="*/ 7420 h 9631"/>
                <a:gd name="connsiteX2" fmla="*/ 1992 w 5651"/>
                <a:gd name="connsiteY2" fmla="*/ 2 h 9631"/>
                <a:gd name="connsiteX3" fmla="*/ 3554 w 5651"/>
                <a:gd name="connsiteY3" fmla="*/ 8091 h 9631"/>
                <a:gd name="connsiteX4" fmla="*/ 5651 w 5651"/>
                <a:gd name="connsiteY4" fmla="*/ 9631 h 9631"/>
                <a:gd name="connsiteX0" fmla="*/ 0 w 10000"/>
                <a:gd name="connsiteY0" fmla="*/ 9926 h 10000"/>
                <a:gd name="connsiteX1" fmla="*/ 1798 w 10000"/>
                <a:gd name="connsiteY1" fmla="*/ 7704 h 10000"/>
                <a:gd name="connsiteX2" fmla="*/ 3525 w 10000"/>
                <a:gd name="connsiteY2" fmla="*/ 2 h 10000"/>
                <a:gd name="connsiteX3" fmla="*/ 6289 w 10000"/>
                <a:gd name="connsiteY3" fmla="*/ 8401 h 10000"/>
                <a:gd name="connsiteX4" fmla="*/ 10000 w 10000"/>
                <a:gd name="connsiteY4" fmla="*/ 10000 h 10000"/>
                <a:gd name="connsiteX0" fmla="*/ 0 w 10000"/>
                <a:gd name="connsiteY0" fmla="*/ 9925 h 9999"/>
                <a:gd name="connsiteX1" fmla="*/ 1798 w 10000"/>
                <a:gd name="connsiteY1" fmla="*/ 7703 h 9999"/>
                <a:gd name="connsiteX2" fmla="*/ 3525 w 10000"/>
                <a:gd name="connsiteY2" fmla="*/ 1 h 9999"/>
                <a:gd name="connsiteX3" fmla="*/ 5752 w 10000"/>
                <a:gd name="connsiteY3" fmla="*/ 8071 h 9999"/>
                <a:gd name="connsiteX4" fmla="*/ 10000 w 10000"/>
                <a:gd name="connsiteY4" fmla="*/ 9999 h 9999"/>
                <a:gd name="connsiteX0" fmla="*/ 0 w 7854"/>
                <a:gd name="connsiteY0" fmla="*/ 9926 h 9926"/>
                <a:gd name="connsiteX1" fmla="*/ 1798 w 7854"/>
                <a:gd name="connsiteY1" fmla="*/ 7704 h 9926"/>
                <a:gd name="connsiteX2" fmla="*/ 3525 w 7854"/>
                <a:gd name="connsiteY2" fmla="*/ 1 h 9926"/>
                <a:gd name="connsiteX3" fmla="*/ 5752 w 7854"/>
                <a:gd name="connsiteY3" fmla="*/ 8072 h 9926"/>
                <a:gd name="connsiteX4" fmla="*/ 7854 w 7854"/>
                <a:gd name="connsiteY4" fmla="*/ 9671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" h="9926">
                  <a:moveTo>
                    <a:pt x="0" y="9926"/>
                  </a:moveTo>
                  <a:cubicBezTo>
                    <a:pt x="442" y="9497"/>
                    <a:pt x="1211" y="9359"/>
                    <a:pt x="1798" y="7704"/>
                  </a:cubicBezTo>
                  <a:cubicBezTo>
                    <a:pt x="2386" y="6051"/>
                    <a:pt x="2866" y="-60"/>
                    <a:pt x="3525" y="1"/>
                  </a:cubicBezTo>
                  <a:cubicBezTo>
                    <a:pt x="4184" y="62"/>
                    <a:pt x="5031" y="6461"/>
                    <a:pt x="5752" y="8072"/>
                  </a:cubicBezTo>
                  <a:cubicBezTo>
                    <a:pt x="6473" y="9683"/>
                    <a:pt x="5727" y="9621"/>
                    <a:pt x="7854" y="9671"/>
                  </a:cubicBezTo>
                </a:path>
              </a:pathLst>
            </a:custGeom>
            <a:noFill/>
            <a:ln w="762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7" name="Corde 6"/>
            <p:cNvSpPr/>
            <p:nvPr/>
          </p:nvSpPr>
          <p:spPr bwMode="auto">
            <a:xfrm rot="5700831">
              <a:off x="2012481" y="4012952"/>
              <a:ext cx="404859" cy="318531"/>
            </a:xfrm>
            <a:prstGeom prst="chord">
              <a:avLst>
                <a:gd name="adj1" fmla="val 5465013"/>
                <a:gd name="adj2" fmla="val 15682205"/>
              </a:avLst>
            </a:prstGeom>
            <a:solidFill>
              <a:srgbClr val="FF0000"/>
            </a:solidFill>
            <a:ln w="762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fr-FR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25356" y="5168031"/>
            <a:ext cx="3446844" cy="9096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15718" y="5118819"/>
            <a:ext cx="227012" cy="1022350"/>
          </a:xfrm>
          <a:prstGeom prst="can">
            <a:avLst>
              <a:gd name="adj" fmla="val 112588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779193" y="615863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4377680" y="5112469"/>
            <a:ext cx="227013" cy="1022350"/>
          </a:xfrm>
          <a:prstGeom prst="can">
            <a:avLst>
              <a:gd name="adj" fmla="val 112587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4241155" y="615228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 flipV="1">
            <a:off x="5155555" y="5125169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5076180" y="4647331"/>
            <a:ext cx="4286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K+</a:t>
            </a: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4106218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5349230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9" name="Flèche droite 18"/>
          <p:cNvSpPr/>
          <p:nvPr/>
        </p:nvSpPr>
        <p:spPr bwMode="auto">
          <a:xfrm>
            <a:off x="2365961" y="5223582"/>
            <a:ext cx="1446003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3885208" y="5087069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348720" y="5094312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125839" y="5905520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3" name="Flèche droite 18"/>
          <p:cNvSpPr/>
          <p:nvPr/>
        </p:nvSpPr>
        <p:spPr bwMode="auto">
          <a:xfrm>
            <a:off x="2394748" y="5376092"/>
            <a:ext cx="2681432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5851111" y="6326290"/>
            <a:ext cx="3395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x t r a c e l </a:t>
            </a:r>
            <a:r>
              <a:rPr lang="fr-FR" sz="2400" dirty="0" err="1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5851111" y="4269457"/>
            <a:ext cx="3292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n t r a c e l </a:t>
            </a:r>
            <a:r>
              <a:rPr lang="fr-FR" sz="2400" dirty="0" err="1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cxnSp>
        <p:nvCxnSpPr>
          <p:cNvPr id="30" name="Connecteur droit 29"/>
          <p:cNvCxnSpPr/>
          <p:nvPr/>
        </p:nvCxnSpPr>
        <p:spPr bwMode="auto">
          <a:xfrm>
            <a:off x="376012" y="3079799"/>
            <a:ext cx="697879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ZoneTexte 30"/>
          <p:cNvSpPr txBox="1"/>
          <p:nvPr/>
        </p:nvSpPr>
        <p:spPr>
          <a:xfrm>
            <a:off x="518388" y="503357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9CC"/>
                </a:solidFill>
              </a:rPr>
              <a:t>seuil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5267" y="5375101"/>
            <a:ext cx="1862027" cy="0"/>
          </a:xfrm>
          <a:prstGeom prst="line">
            <a:avLst/>
          </a:prstGeom>
          <a:noFill/>
          <a:ln w="38100" cap="flat" cmpd="sng" algn="ctr">
            <a:solidFill>
              <a:srgbClr val="FF99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ZoneTexte 33"/>
          <p:cNvSpPr txBox="1"/>
          <p:nvPr/>
        </p:nvSpPr>
        <p:spPr>
          <a:xfrm>
            <a:off x="7399220" y="286377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0 mV</a:t>
            </a:r>
          </a:p>
        </p:txBody>
      </p:sp>
      <p:sp>
        <p:nvSpPr>
          <p:cNvPr id="35" name="Ellipse 34"/>
          <p:cNvSpPr/>
          <p:nvPr/>
        </p:nvSpPr>
        <p:spPr bwMode="auto">
          <a:xfrm>
            <a:off x="3903552" y="5084996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4367064" y="5092239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7" name="Flèche vers le bas 36"/>
          <p:cNvSpPr/>
          <p:nvPr/>
        </p:nvSpPr>
        <p:spPr bwMode="auto">
          <a:xfrm rot="9945242">
            <a:off x="3413076" y="3139896"/>
            <a:ext cx="1171642" cy="1291096"/>
          </a:xfrm>
          <a:prstGeom prst="downArrow">
            <a:avLst/>
          </a:pr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lèche vers le bas 37"/>
          <p:cNvSpPr/>
          <p:nvPr/>
        </p:nvSpPr>
        <p:spPr bwMode="auto">
          <a:xfrm rot="12006083" flipH="1">
            <a:off x="4974203" y="3144691"/>
            <a:ext cx="1171642" cy="1291096"/>
          </a:xfrm>
          <a:prstGeom prst="downArrow">
            <a:avLst/>
          </a:prstGeom>
          <a:solidFill>
            <a:srgbClr val="0070C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6372200" y="5176533"/>
            <a:ext cx="2717077" cy="909638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 rot="17624068">
            <a:off x="2258199" y="2727911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6600"/>
                </a:solidFill>
              </a:rPr>
              <a:t>Dépolarisation</a:t>
            </a:r>
          </a:p>
        </p:txBody>
      </p:sp>
      <p:sp>
        <p:nvSpPr>
          <p:cNvPr id="42" name="ZoneTexte 41"/>
          <p:cNvSpPr txBox="1"/>
          <p:nvPr/>
        </p:nvSpPr>
        <p:spPr>
          <a:xfrm rot="4116234">
            <a:off x="5231964" y="2685789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Repolarisation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217519" y="466274"/>
            <a:ext cx="554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Déroulement du potentiel d’action</a:t>
            </a:r>
          </a:p>
        </p:txBody>
      </p:sp>
      <p:cxnSp>
        <p:nvCxnSpPr>
          <p:cNvPr id="45" name="Connecteur droit 44"/>
          <p:cNvCxnSpPr/>
          <p:nvPr/>
        </p:nvCxnSpPr>
        <p:spPr bwMode="auto">
          <a:xfrm>
            <a:off x="-36512" y="5977394"/>
            <a:ext cx="2961868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Connecteur droit 47"/>
          <p:cNvCxnSpPr/>
          <p:nvPr/>
        </p:nvCxnSpPr>
        <p:spPr bwMode="auto">
          <a:xfrm>
            <a:off x="6372200" y="5983753"/>
            <a:ext cx="2961868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00"/>
                </a:solidFill>
              </a:rPr>
              <a:t>Le potentiel d’action</a:t>
            </a:r>
          </a:p>
        </p:txBody>
      </p:sp>
    </p:spTree>
    <p:extLst>
      <p:ext uri="{BB962C8B-B14F-4D97-AF65-F5344CB8AC3E}">
        <p14:creationId xmlns:p14="http://schemas.microsoft.com/office/powerpoint/2010/main" val="27824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2.96296E-6 L -0.00313 -0.2120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-1.11111E-6 L -0.00312 -0.2120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8000" accel="50000" decel="5000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0.00261 3.33333E-6 L -0.00296 0.23055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/>
      <p:bldP spid="12" grpId="1"/>
      <p:bldP spid="14" grpId="0"/>
      <p:bldP spid="14" grpId="1"/>
      <p:bldP spid="16" grpId="0"/>
      <p:bldP spid="16" grpId="1"/>
      <p:bldP spid="19" grpId="0" animBg="1"/>
      <p:bldP spid="20" grpId="0" animBg="1"/>
      <p:bldP spid="21" grpId="0" animBg="1"/>
      <p:bldP spid="22" grpId="0" animBg="1"/>
      <p:bldP spid="2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40" grpId="0"/>
      <p:bldP spid="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15" y="272013"/>
            <a:ext cx="10836696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3203848" y="1119109"/>
            <a:ext cx="1414404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6CCBF14-BC56-4E2E-A5CC-826E261E0036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63496A-1C35-48E2-A39A-6B2B0CB5AF52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06868F0-1790-455A-B21F-B601439BB952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8BF0D76B-DF77-42F9-BB51-E56CED03A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475" y="6472677"/>
            <a:ext cx="51625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Perméabilité dominante au K+: </a:t>
            </a: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équilibre flux K+</a:t>
            </a:r>
          </a:p>
        </p:txBody>
      </p:sp>
      <p:sp>
        <p:nvSpPr>
          <p:cNvPr id="23" name="Rectangle 64">
            <a:extLst>
              <a:ext uri="{FF2B5EF4-FFF2-40B4-BE49-F238E27FC236}">
                <a16:creationId xmlns:a16="http://schemas.microsoft.com/office/drawing/2014/main" id="{EE778C30-B698-4D9D-BDDD-23B3B2C48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Text Box 65">
            <a:extLst>
              <a:ext uri="{FF2B5EF4-FFF2-40B4-BE49-F238E27FC236}">
                <a16:creationId xmlns:a16="http://schemas.microsoft.com/office/drawing/2014/main" id="{DDE5364F-F333-4AF9-914F-D52E0535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potentiel d’action</a:t>
            </a:r>
          </a:p>
        </p:txBody>
      </p:sp>
    </p:spTree>
    <p:extLst>
      <p:ext uri="{BB962C8B-B14F-4D97-AF65-F5344CB8AC3E}">
        <p14:creationId xmlns:p14="http://schemas.microsoft.com/office/powerpoint/2010/main" val="270844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09600" y="404813"/>
            <a:ext cx="8066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3600" dirty="0"/>
              <a:t>Codage de l’intensité sensorielle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80660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/>
              <a:t>Le SNC peut faire la différence entre un stimulus faible et un stimulus intense même si le potentiel d ’action est le même dans les deux cas:</a:t>
            </a:r>
          </a:p>
        </p:txBody>
      </p:sp>
      <p:pic>
        <p:nvPicPr>
          <p:cNvPr id="97284" name="Picture 4" descr="stimfortfai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5562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62000" y="3200400"/>
            <a:ext cx="769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/>
              <a:t>1. Un stimulus intense fait réagir plus de neurones </a:t>
            </a:r>
            <a:r>
              <a:rPr lang="fr-CA" altLang="en-US" sz="2400" dirty="0" err="1"/>
              <a:t>qu</a:t>
            </a:r>
            <a:r>
              <a:rPr lang="fr-CA" altLang="en-US" sz="2400" dirty="0"/>
              <a:t> ’un stimulus faible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2476500" y="6181725"/>
            <a:ext cx="166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600" dirty="0">
                <a:sym typeface="Wingdings" pitchFamily="2" charset="2"/>
              </a:rPr>
              <a:t></a:t>
            </a:r>
            <a:r>
              <a:rPr lang="fr-FR" altLang="en-US" sz="1600" dirty="0"/>
              <a:t>Potentiel local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4859338" y="6188075"/>
            <a:ext cx="218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600" dirty="0">
                <a:sym typeface="Wingdings" pitchFamily="2" charset="2"/>
              </a:rPr>
              <a:t></a:t>
            </a:r>
            <a:r>
              <a:rPr lang="fr-FR" altLang="en-US" sz="1600" dirty="0"/>
              <a:t>Potentiel(s) d’action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15" y="272013"/>
            <a:ext cx="10836696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-828600" y="1119109"/>
            <a:ext cx="5446852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1F268CF-CEB1-4959-B2AD-90614C69C75E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55F149A-AD08-49F4-8924-F52920D10F49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63C5E11-0F22-4803-8D7F-67D2A53B701F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5" name="Text Box 8">
            <a:extLst>
              <a:ext uri="{FF2B5EF4-FFF2-40B4-BE49-F238E27FC236}">
                <a16:creationId xmlns:a16="http://schemas.microsoft.com/office/drawing/2014/main" id="{B8760384-40C5-4085-B05B-913ED6268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043" y="6510193"/>
            <a:ext cx="46926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Perméabilité dominante au Na+: </a:t>
            </a: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entrée Na+</a:t>
            </a:r>
          </a:p>
        </p:txBody>
      </p:sp>
      <p:sp>
        <p:nvSpPr>
          <p:cNvPr id="26" name="Rectangle 64">
            <a:extLst>
              <a:ext uri="{FF2B5EF4-FFF2-40B4-BE49-F238E27FC236}">
                <a16:creationId xmlns:a16="http://schemas.microsoft.com/office/drawing/2014/main" id="{BC5CAF3D-D595-45C8-A004-ECB654176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Text Box 65">
            <a:extLst>
              <a:ext uri="{FF2B5EF4-FFF2-40B4-BE49-F238E27FC236}">
                <a16:creationId xmlns:a16="http://schemas.microsoft.com/office/drawing/2014/main" id="{83B4BD56-1614-4955-8F73-C880EF171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potentiel d’action</a:t>
            </a:r>
          </a:p>
        </p:txBody>
      </p:sp>
    </p:spTree>
    <p:extLst>
      <p:ext uri="{BB962C8B-B14F-4D97-AF65-F5344CB8AC3E}">
        <p14:creationId xmlns:p14="http://schemas.microsoft.com/office/powerpoint/2010/main" val="178820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8"/>
          <a:stretch/>
        </p:blipFill>
        <p:spPr>
          <a:xfrm>
            <a:off x="3203848" y="272013"/>
            <a:ext cx="7632848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3203848" y="1119109"/>
            <a:ext cx="1414404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9753" y="17478"/>
            <a:ext cx="9144000" cy="40481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240316" y="17478"/>
            <a:ext cx="288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L’équilibre électrochimique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2BD61E4-6E07-44F2-97A7-2D1FE73F4824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6CC517B-5D54-4E80-BD42-5F37B4258D89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267CE5F-5576-4592-AE76-9287AABDDE99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DD36702F-45ED-4628-97A6-E208496F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 Box 65">
            <a:extLst>
              <a:ext uri="{FF2B5EF4-FFF2-40B4-BE49-F238E27FC236}">
                <a16:creationId xmlns:a16="http://schemas.microsoft.com/office/drawing/2014/main" id="{9A3976C6-9C9A-460C-A33E-775AA31A6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potentiel d’action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2C51A37C-0C01-4BAF-BDB6-8987D2D61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211" y="6491288"/>
            <a:ext cx="41592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Perméabilité dominante au K+: fuite K+</a:t>
            </a:r>
          </a:p>
        </p:txBody>
      </p:sp>
    </p:spTree>
    <p:extLst>
      <p:ext uri="{BB962C8B-B14F-4D97-AF65-F5344CB8AC3E}">
        <p14:creationId xmlns:p14="http://schemas.microsoft.com/office/powerpoint/2010/main" val="2668453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15" y="272013"/>
            <a:ext cx="10836696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3203848" y="1119109"/>
            <a:ext cx="1414404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076F64B-2C64-47BD-8251-0BBBB388F18C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347B291-A68F-4873-8B37-39B396753B32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1F9FD14-1CEE-47B4-AD72-40DBA441CCBE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89FD8320-69F8-4853-B338-B7813A6D9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 Box 65">
            <a:extLst>
              <a:ext uri="{FF2B5EF4-FFF2-40B4-BE49-F238E27FC236}">
                <a16:creationId xmlns:a16="http://schemas.microsoft.com/office/drawing/2014/main" id="{D1250A0D-C4EF-43C0-9E18-D0661702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potentiel d’action</a:t>
            </a: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489526BC-2C46-464B-AB72-32DAA38EF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6474763"/>
            <a:ext cx="50101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Perméabilité dominante au K+: équilibre flux K+</a:t>
            </a:r>
          </a:p>
        </p:txBody>
      </p:sp>
    </p:spTree>
    <p:extLst>
      <p:ext uri="{BB962C8B-B14F-4D97-AF65-F5344CB8AC3E}">
        <p14:creationId xmlns:p14="http://schemas.microsoft.com/office/powerpoint/2010/main" val="3923051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52463" y="548660"/>
            <a:ext cx="76962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/>
              <a:t>Rappel : Entrée </a:t>
            </a:r>
            <a:r>
              <a:rPr lang="fr-CA" altLang="en-US" sz="2800" b="1" u="sng" dirty="0"/>
              <a:t>‘</a:t>
            </a:r>
            <a:r>
              <a:rPr lang="fr-CA" altLang="en-US" sz="2400" dirty="0"/>
              <a:t>massive</a:t>
            </a:r>
            <a:r>
              <a:rPr lang="fr-CA" altLang="en-US" sz="2800" b="1" u="sng" dirty="0"/>
              <a:t>’</a:t>
            </a:r>
            <a:r>
              <a:rPr lang="fr-CA" altLang="en-US" sz="2400" dirty="0"/>
              <a:t> de Na+ ==&gt; </a:t>
            </a:r>
            <a:r>
              <a:rPr lang="fr-CA" altLang="en-US" sz="2800" dirty="0"/>
              <a:t>baisse </a:t>
            </a:r>
            <a:r>
              <a:rPr lang="fr-CA" altLang="en-US" sz="2800" b="1" u="sng" dirty="0"/>
              <a:t>locale</a:t>
            </a:r>
            <a:r>
              <a:rPr lang="fr-CA" altLang="en-US" sz="2800" dirty="0"/>
              <a:t> </a:t>
            </a:r>
            <a:r>
              <a:rPr lang="fr-CA" altLang="en-US" sz="2400" dirty="0"/>
              <a:t>de la polarité</a:t>
            </a:r>
            <a:br>
              <a:rPr lang="fr-CA" altLang="en-US" sz="2400" dirty="0"/>
            </a:br>
            <a:r>
              <a:rPr lang="fr-CA" altLang="en-US" sz="2400" dirty="0"/>
              <a:t>(zone où les canaux à sodium se sont ouverts).</a:t>
            </a:r>
          </a:p>
        </p:txBody>
      </p:sp>
      <p:pic>
        <p:nvPicPr>
          <p:cNvPr id="101379" name="Picture 3" descr="potac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976438"/>
            <a:ext cx="8567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52463" y="5580063"/>
            <a:ext cx="797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/>
              <a:t>Au point stimulé, la polarité s'inverse brutalement.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381000" y="1219200"/>
            <a:ext cx="8534400" cy="4154488"/>
            <a:chOff x="288" y="1920"/>
            <a:chExt cx="5376" cy="2617"/>
          </a:xfrm>
        </p:grpSpPr>
        <p:sp>
          <p:nvSpPr>
            <p:cNvPr id="79881" name="Text Box 3"/>
            <p:cNvSpPr txBox="1">
              <a:spLocks noChangeArrowheads="1"/>
            </p:cNvSpPr>
            <p:nvPr/>
          </p:nvSpPr>
          <p:spPr bwMode="auto">
            <a:xfrm>
              <a:off x="288" y="1920"/>
              <a:ext cx="2736" cy="2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81000" indent="-3810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fr-CA" altLang="en-US" sz="2400" dirty="0"/>
                <a:t>Fermeture des canaux à sodium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fr-CA" altLang="en-US" sz="2400" dirty="0"/>
                <a:t>[Na+]intra temporairement accrue</a:t>
              </a:r>
            </a:p>
            <a:p>
              <a:pPr>
                <a:spcBef>
                  <a:spcPct val="50000"/>
                </a:spcBef>
              </a:pPr>
              <a:r>
                <a:rPr lang="fr-CA" altLang="en-US" sz="2400" dirty="0"/>
                <a:t>et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fr-CA" altLang="en-US" sz="2400" dirty="0"/>
                <a:t>L’ouverture des canaux à K+ se poursuit</a:t>
              </a:r>
            </a:p>
            <a:p>
              <a:pPr>
                <a:spcBef>
                  <a:spcPct val="50000"/>
                </a:spcBef>
              </a:pPr>
              <a:r>
                <a:rPr lang="fr-CA" altLang="en-US" sz="2400" dirty="0"/>
                <a:t>	==&gt; </a:t>
              </a:r>
              <a:r>
                <a:rPr lang="fr-CA" altLang="en-US" sz="2400" dirty="0">
                  <a:sym typeface="Symbol" pitchFamily="18" charset="2"/>
                </a:rPr>
                <a:t> perméabilité au K+ ==&gt;  sortie de K+</a:t>
              </a:r>
            </a:p>
          </p:txBody>
        </p:sp>
        <p:pic>
          <p:nvPicPr>
            <p:cNvPr id="79882" name="Picture 4" descr="potaction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" y="1937"/>
              <a:ext cx="2732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4787900" y="4508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/>
              <a:t>= potentiel d ’action</a:t>
            </a:r>
          </a:p>
        </p:txBody>
      </p:sp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609600" y="533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u="sng" dirty="0"/>
              <a:t>Le point</a:t>
            </a:r>
            <a:r>
              <a:rPr lang="fr-CA" altLang="en-US" sz="2400" dirty="0"/>
              <a:t> dépolarisé reprend rapidement sa polarité :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460989" y="5602288"/>
            <a:ext cx="8287475" cy="120032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/>
              <a:t>Après la repolarisation, la membrane demeure</a:t>
            </a:r>
            <a:br>
              <a:rPr lang="fr-CA" altLang="en-US" sz="2400" dirty="0"/>
            </a:br>
            <a:r>
              <a:rPr lang="fr-CA" altLang="en-US" sz="2400" dirty="0"/>
              <a:t>localement inerte un certain temps</a:t>
            </a:r>
            <a:br>
              <a:rPr lang="fr-CA" altLang="en-US" sz="2400" dirty="0"/>
            </a:br>
            <a:r>
              <a:rPr lang="fr-CA" altLang="en-US" dirty="0"/>
              <a:t>(les canaux à sodium ne peuvent pas s ’ouvrir) </a:t>
            </a:r>
            <a:r>
              <a:rPr lang="fr-CA" altLang="en-US" sz="2400" dirty="0"/>
              <a:t>= </a:t>
            </a:r>
            <a:r>
              <a:rPr lang="fr-CA" altLang="en-US" sz="2400" b="1" dirty="0">
                <a:solidFill>
                  <a:srgbClr val="FF0000"/>
                </a:solidFill>
              </a:rPr>
              <a:t>période réfractaire</a:t>
            </a:r>
            <a:endParaRPr lang="fr-CA" altLang="en-US" sz="2400" dirty="0">
              <a:solidFill>
                <a:srgbClr val="FF0000"/>
              </a:solidFill>
            </a:endParaRPr>
          </a:p>
        </p:txBody>
      </p:sp>
      <p:sp>
        <p:nvSpPr>
          <p:cNvPr id="102408" name="AutoShape 8"/>
          <p:cNvSpPr>
            <a:spLocks noChangeArrowheads="1"/>
          </p:cNvSpPr>
          <p:nvPr/>
        </p:nvSpPr>
        <p:spPr bwMode="auto">
          <a:xfrm rot="4408271">
            <a:off x="6159501" y="3732212"/>
            <a:ext cx="2089150" cy="25114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57" y="10800"/>
                </a:moveTo>
                <a:cubicBezTo>
                  <a:pt x="18157" y="6736"/>
                  <a:pt x="14863" y="3443"/>
                  <a:pt x="10800" y="3443"/>
                </a:cubicBezTo>
                <a:cubicBezTo>
                  <a:pt x="6922" y="3442"/>
                  <a:pt x="3710" y="6452"/>
                  <a:pt x="3458" y="10322"/>
                </a:cubicBezTo>
                <a:lnTo>
                  <a:pt x="22" y="10098"/>
                </a:lnTo>
                <a:cubicBezTo>
                  <a:pt x="392" y="4418"/>
                  <a:pt x="5107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9879" y="15222"/>
                </a:lnTo>
                <a:lnTo>
                  <a:pt x="15457" y="10800"/>
                </a:lnTo>
                <a:lnTo>
                  <a:pt x="18157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9879" name="Rectangle 9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9880" name="Text Box 10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autoUpdateAnimBg="0"/>
      <p:bldP spid="102407" grpId="0" autoUpdateAnimBg="0"/>
      <p:bldP spid="10240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" y="64294"/>
            <a:ext cx="2268653" cy="264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6424" y="2708275"/>
            <a:ext cx="2235424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Emil Du Bois-Reymond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(1818-1896)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avec H </a:t>
            </a:r>
            <a:r>
              <a:rPr kumimoji="0" lang="fr-F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von</a:t>
            </a: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fr-F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Helmoltz</a:t>
            </a:r>
            <a:endParaRPr kumimoji="0" lang="fr-F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(1852)</a:t>
            </a:r>
          </a:p>
        </p:txBody>
      </p:sp>
      <p:sp>
        <p:nvSpPr>
          <p:cNvPr id="31748" name="Text Box 11"/>
          <p:cNvSpPr txBox="1">
            <a:spLocks noChangeArrowheads="1"/>
          </p:cNvSpPr>
          <p:nvPr/>
        </p:nvSpPr>
        <p:spPr bwMode="auto">
          <a:xfrm>
            <a:off x="2311848" y="449442"/>
            <a:ext cx="413236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stimulant un nerf de grenouille en différents points,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 observe que: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 transport du courant par le nerf est étonnamment lent (27m/s)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539750" y="4508500"/>
            <a:ext cx="8499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Comment expliquer cette </a:t>
            </a:r>
            <a:r>
              <a:rPr kumimoji="0" lang="fr-FR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lenteur</a:t>
            </a:r>
            <a:r>
              <a:rPr kumimoji="0" lang="fr-F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???</a:t>
            </a: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2168525" y="5348288"/>
            <a:ext cx="506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(par rapport à un milieu conducteur)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5" y="0"/>
            <a:ext cx="2875452" cy="27082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6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88"/>
    </mc:Choice>
    <mc:Fallback xmlns="">
      <p:transition spd="slow" advTm="13968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025" x="1443038" y="5162550"/>
          <p14:tracePt t="37030" x="1376363" y="5162550"/>
          <p14:tracePt t="37038" x="1323975" y="5172075"/>
          <p14:tracePt t="37050" x="1252538" y="5176838"/>
          <p14:tracePt t="37067" x="1052513" y="5195888"/>
          <p14:tracePt t="37083" x="923925" y="5219700"/>
          <p14:tracePt t="37100" x="790575" y="5253038"/>
          <p14:tracePt t="37116" x="600075" y="5300663"/>
          <p14:tracePt t="37135" x="485775" y="5310188"/>
          <p14:tracePt t="37150" x="390525" y="5324475"/>
          <p14:tracePt t="37167" x="257175" y="5334000"/>
          <p14:tracePt t="37183" x="185738" y="5343525"/>
          <p14:tracePt t="37200" x="104775" y="5343525"/>
          <p14:tracePt t="37217" x="14288" y="5348288"/>
          <p14:tracePt t="37330" x="4763" y="5162550"/>
          <p14:tracePt t="37338" x="166688" y="5053013"/>
          <p14:tracePt t="37351" x="585788" y="4791075"/>
          <p14:tracePt t="37367" x="1042988" y="4543425"/>
          <p14:tracePt t="37384" x="1447800" y="4329113"/>
          <p14:tracePt t="37401" x="2066925" y="3995738"/>
          <p14:tracePt t="37418" x="2457450" y="3790950"/>
          <p14:tracePt t="37434" x="2724150" y="3633788"/>
          <p14:tracePt t="37450" x="2990850" y="3490913"/>
          <p14:tracePt t="37468" x="3114675" y="3419475"/>
          <p14:tracePt t="37484" x="3224213" y="3362325"/>
          <p14:tracePt t="37500" x="3324225" y="3295650"/>
          <p14:tracePt t="37517" x="3343275" y="3286125"/>
          <p14:tracePt t="37533" x="3352800" y="3281363"/>
          <p14:tracePt t="37818" x="3405188" y="3238500"/>
          <p14:tracePt t="37820" x="3476625" y="3171825"/>
          <p14:tracePt t="37827" x="3552825" y="3109913"/>
          <p14:tracePt t="37838" x="3638550" y="3028950"/>
          <p14:tracePt t="37855" x="3824288" y="2881313"/>
          <p14:tracePt t="37872" x="3910013" y="2828925"/>
          <p14:tracePt t="37889" x="3976688" y="2786063"/>
          <p14:tracePt t="37906" x="4043363" y="2752725"/>
          <p14:tracePt t="37922" x="4090988" y="2724150"/>
          <p14:tracePt t="37939" x="4119563" y="2714625"/>
          <p14:tracePt t="37956" x="4143375" y="2705100"/>
          <p14:tracePt t="37973" x="4171950" y="2690813"/>
          <p14:tracePt t="37994" x="4210050" y="2676525"/>
          <p14:tracePt t="38005" x="4238625" y="2667000"/>
          <p14:tracePt t="38022" x="4267200" y="2662238"/>
          <p14:tracePt t="38039" x="4300538" y="2657475"/>
          <p14:tracePt t="38056" x="4338638" y="2657475"/>
          <p14:tracePt t="38072" x="4352925" y="2657475"/>
          <p14:tracePt t="38088" x="4381500" y="2657475"/>
          <p14:tracePt t="38105" x="4429125" y="2657475"/>
          <p14:tracePt t="38122" x="4471988" y="2647950"/>
          <p14:tracePt t="38139" x="4495800" y="2643188"/>
          <p14:tracePt t="38155" x="4519613" y="2638425"/>
          <p14:tracePt t="38775" x="4462463" y="2647950"/>
          <p14:tracePt t="38781" x="4381500" y="2667000"/>
          <p14:tracePt t="38790" x="4300538" y="2686050"/>
          <p14:tracePt t="38807" x="4171950" y="2733675"/>
          <p14:tracePt t="38825" x="4057650" y="2805113"/>
          <p14:tracePt t="38840" x="4000500" y="2857500"/>
          <p14:tracePt t="38857" x="3957638" y="2914650"/>
          <p14:tracePt t="38874" x="3943350" y="3038475"/>
          <p14:tracePt t="38891" x="3957638" y="3128963"/>
          <p14:tracePt t="38907" x="4005263" y="3200400"/>
          <p14:tracePt t="38924" x="4186238" y="3295650"/>
          <p14:tracePt t="38942" x="4333875" y="3333750"/>
          <p14:tracePt t="38957" x="4500563" y="3348038"/>
          <p14:tracePt t="38974" x="4719638" y="3333750"/>
          <p14:tracePt t="38993" x="4857750" y="3295650"/>
          <p14:tracePt t="39007" x="4976813" y="3224213"/>
          <p14:tracePt t="39024" x="5124450" y="3071813"/>
          <p14:tracePt t="39041" x="5233988" y="2924175"/>
          <p14:tracePt t="39057" x="5276850" y="2805113"/>
          <p14:tracePt t="39074" x="5281613" y="2676525"/>
          <p14:tracePt t="39091" x="5238750" y="2605088"/>
          <p14:tracePt t="39109" x="5114925" y="2519363"/>
          <p14:tracePt t="39125" x="4962525" y="2471738"/>
          <p14:tracePt t="39141" x="4795838" y="2457450"/>
          <p14:tracePt t="39157" x="4638675" y="2462213"/>
          <p14:tracePt t="39174" x="4438650" y="2514600"/>
          <p14:tracePt t="39192" x="4352925" y="2557463"/>
          <p14:tracePt t="39208" x="4252913" y="2600325"/>
          <p14:tracePt t="39224" x="4205288" y="2624138"/>
          <p14:tracePt t="39240" x="4181475" y="2643188"/>
          <p14:tracePt t="39257" x="4133850" y="2709863"/>
          <p14:tracePt t="39274" x="4100513" y="2762250"/>
          <p14:tracePt t="39290" x="4086225" y="2809875"/>
          <p14:tracePt t="39307" x="4081463" y="2900363"/>
          <p14:tracePt t="39324" x="4086225" y="2990850"/>
          <p14:tracePt t="39343" x="4114800" y="3105150"/>
          <p14:tracePt t="39358" x="4138613" y="3181350"/>
          <p14:tracePt t="39374" x="4176713" y="3252788"/>
          <p14:tracePt t="39390" x="4210050" y="3309938"/>
          <p14:tracePt t="39407" x="4300538" y="3386138"/>
          <p14:tracePt t="39424" x="4371975" y="3424238"/>
          <p14:tracePt t="39441" x="4448175" y="3457575"/>
          <p14:tracePt t="39457" x="4576763" y="3490913"/>
          <p14:tracePt t="39474" x="4638675" y="3519488"/>
          <p14:tracePt t="39490" x="4710113" y="3529013"/>
          <p14:tracePt t="39507" x="4805363" y="3548063"/>
          <p14:tracePt t="39524" x="4862513" y="3552825"/>
          <p14:tracePt t="39544" x="4938713" y="3552825"/>
          <p14:tracePt t="39557" x="4986338" y="3548063"/>
          <p14:tracePt t="39574" x="5043488" y="3538538"/>
          <p14:tracePt t="39590" x="5100638" y="3509963"/>
          <p14:tracePt t="39607" x="5143500" y="3486150"/>
          <p14:tracePt t="39624" x="5176838" y="3462338"/>
          <p14:tracePt t="39640" x="5195888" y="3443288"/>
          <p14:tracePt t="39657" x="5229225" y="3376613"/>
          <p14:tracePt t="39674" x="5243513" y="3338513"/>
          <p14:tracePt t="39690" x="5257800" y="3305175"/>
          <p14:tracePt t="39707" x="5267325" y="3243263"/>
          <p14:tracePt t="39724" x="5267325" y="3200400"/>
          <p14:tracePt t="39740" x="5267325" y="3162300"/>
          <p14:tracePt t="39757" x="5267325" y="3114675"/>
          <p14:tracePt t="39774" x="5257800" y="3090863"/>
          <p14:tracePt t="39790" x="5243513" y="3057525"/>
          <p14:tracePt t="39807" x="5210175" y="3014663"/>
          <p14:tracePt t="39825" x="5191125" y="2981325"/>
          <p14:tracePt t="39829" x="5181600" y="2967038"/>
          <p14:tracePt t="39841" x="5153025" y="2933700"/>
          <p14:tracePt t="39857" x="5138738" y="2914650"/>
          <p14:tracePt t="39875" x="5105400" y="2895600"/>
          <p14:tracePt t="39891" x="5029200" y="2862263"/>
          <p14:tracePt t="39907" x="4967288" y="2833688"/>
          <p14:tracePt t="39924" x="4900613" y="2814638"/>
          <p14:tracePt t="39942" x="4810125" y="2800350"/>
          <p14:tracePt t="39957" x="4719638" y="2800350"/>
          <p14:tracePt t="39974" x="4648200" y="2800350"/>
          <p14:tracePt t="39992" x="4548188" y="2805113"/>
          <p14:tracePt t="40008" x="4481513" y="2819400"/>
          <p14:tracePt t="40024" x="4419600" y="2833688"/>
          <p14:tracePt t="40040" x="4324350" y="2886075"/>
          <p14:tracePt t="40057" x="4252913" y="2938463"/>
          <p14:tracePt t="40074" x="4171950" y="2995613"/>
          <p14:tracePt t="40090" x="4086225" y="3062288"/>
          <p14:tracePt t="40107" x="4038600" y="3119438"/>
          <p14:tracePt t="40124" x="4005263" y="3181350"/>
          <p14:tracePt t="40141" x="3967163" y="3257550"/>
          <p14:tracePt t="40157" x="3948113" y="3319463"/>
          <p14:tracePt t="40174" x="3929063" y="3381375"/>
          <p14:tracePt t="40190" x="3929063" y="3448050"/>
          <p14:tracePt t="40207" x="3929063" y="3486150"/>
          <p14:tracePt t="40224" x="3938588" y="3533775"/>
          <p14:tracePt t="40245" x="3967163" y="3614738"/>
          <p14:tracePt t="40257" x="3995738" y="3681413"/>
          <p14:tracePt t="40274" x="4029075" y="3724275"/>
          <p14:tracePt t="40292" x="4081463" y="3800475"/>
          <p14:tracePt t="40307" x="4124325" y="3843338"/>
          <p14:tracePt t="40324" x="4176713" y="3895725"/>
          <p14:tracePt t="40326" x="4205288" y="3924300"/>
          <p14:tracePt t="40341" x="4276725" y="3957638"/>
          <p14:tracePt t="40357" x="4348163" y="3986213"/>
          <p14:tracePt t="40375" x="4486275" y="4010025"/>
          <p14:tracePt t="40391" x="4562475" y="4029075"/>
          <p14:tracePt t="40407" x="4633913" y="4033838"/>
          <p14:tracePt t="40424" x="4767263" y="4033838"/>
          <p14:tracePt t="40441" x="4843463" y="4033838"/>
          <p14:tracePt t="40457" x="4919663" y="4014788"/>
          <p14:tracePt t="40475" x="5010150" y="3990975"/>
          <p14:tracePt t="40491" x="5072063" y="3967163"/>
          <p14:tracePt t="40507" x="5119688" y="3938588"/>
          <p14:tracePt t="40524" x="5200650" y="3881438"/>
          <p14:tracePt t="40540" x="5248275" y="3829050"/>
          <p14:tracePt t="40557" x="5286375" y="3786188"/>
          <p14:tracePt t="40575" x="5319713" y="3743325"/>
          <p14:tracePt t="40591" x="5329238" y="3733800"/>
          <p14:tracePt t="40607" x="5334000" y="3724275"/>
          <p14:tracePt t="40624" x="5334000" y="3714750"/>
          <p14:tracePt t="41812" x="5329238" y="3719513"/>
          <p14:tracePt t="41819" x="5319713" y="3719513"/>
          <p14:tracePt t="41830" x="5314950" y="3724275"/>
          <p14:tracePt t="41847" x="5286375" y="3738563"/>
          <p14:tracePt t="41865" x="5267325" y="3748088"/>
          <p14:tracePt t="41882" x="5248275" y="3757613"/>
          <p14:tracePt t="41897" x="5229225" y="3771900"/>
          <p14:tracePt t="41914" x="5224463" y="3776663"/>
          <p14:tracePt t="41931" x="5214938" y="3781425"/>
          <p14:tracePt t="41947" x="5205413" y="3781425"/>
          <p14:tracePt t="41964" x="5195888" y="3781425"/>
          <p14:tracePt t="41981" x="5191125" y="3790950"/>
          <p14:tracePt t="41997" x="5176838" y="3800475"/>
          <p14:tracePt t="42014" x="5167313" y="3800475"/>
          <p14:tracePt t="42030" x="5162550" y="3800475"/>
          <p14:tracePt t="42047" x="5153025" y="3800475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Action_potential_propagation_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7262813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873125" y="6011863"/>
            <a:ext cx="729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800"/>
              <a:t>Canaux voltage-dépendants: </a:t>
            </a:r>
            <a:r>
              <a:rPr lang="fr-FR" altLang="en-US" sz="3200" b="1">
                <a:solidFill>
                  <a:srgbClr val="FF0000"/>
                </a:solidFill>
              </a:rPr>
              <a:t>à Na+</a:t>
            </a:r>
            <a:r>
              <a:rPr lang="fr-FR" altLang="en-US" sz="2800"/>
              <a:t> et </a:t>
            </a:r>
            <a:r>
              <a:rPr lang="fr-FR" altLang="en-US" sz="3200" b="1">
                <a:solidFill>
                  <a:srgbClr val="66FF66"/>
                </a:solidFill>
              </a:rPr>
              <a:t>à K+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533400" y="990600"/>
            <a:ext cx="678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/>
              <a:t>Potentiel d ’action en un point de la membrane</a:t>
            </a:r>
            <a:br>
              <a:rPr lang="fr-CA" altLang="en-US" sz="2400" dirty="0"/>
            </a:br>
            <a:r>
              <a:rPr lang="fr-CA" altLang="en-US" sz="2400" dirty="0"/>
              <a:t>==&gt; potentiel d ’action au point voisin :</a:t>
            </a:r>
          </a:p>
        </p:txBody>
      </p:sp>
      <p:pic>
        <p:nvPicPr>
          <p:cNvPr id="81923" name="Picture 3" descr="influ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146300"/>
            <a:ext cx="8029575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28" name="Group 4"/>
          <p:cNvGrpSpPr>
            <a:grpSpLocks/>
          </p:cNvGrpSpPr>
          <p:nvPr/>
        </p:nvGrpSpPr>
        <p:grpSpPr bwMode="auto">
          <a:xfrm>
            <a:off x="6132513" y="3328988"/>
            <a:ext cx="1752600" cy="2209800"/>
            <a:chOff x="4128" y="2736"/>
            <a:chExt cx="1104" cy="1392"/>
          </a:xfrm>
        </p:grpSpPr>
        <p:sp>
          <p:nvSpPr>
            <p:cNvPr id="81930" name="Text Box 5"/>
            <p:cNvSpPr txBox="1">
              <a:spLocks noChangeArrowheads="1"/>
            </p:cNvSpPr>
            <p:nvPr/>
          </p:nvSpPr>
          <p:spPr bwMode="auto">
            <a:xfrm>
              <a:off x="4128" y="2736"/>
              <a:ext cx="110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CA" altLang="en-US" b="1"/>
                <a:t>Les canaux à sodium vont s ’ouvrir ici</a:t>
              </a:r>
            </a:p>
          </p:txBody>
        </p:sp>
        <p:sp>
          <p:nvSpPr>
            <p:cNvPr id="81931" name="Oval 6"/>
            <p:cNvSpPr>
              <a:spLocks noChangeArrowheads="1"/>
            </p:cNvSpPr>
            <p:nvPr/>
          </p:nvSpPr>
          <p:spPr bwMode="auto">
            <a:xfrm rot="-3779420">
              <a:off x="4032" y="3648"/>
              <a:ext cx="672" cy="288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932" name="Line 7"/>
            <p:cNvSpPr>
              <a:spLocks noChangeShapeType="1"/>
            </p:cNvSpPr>
            <p:nvPr/>
          </p:nvSpPr>
          <p:spPr bwMode="auto">
            <a:xfrm flipH="1">
              <a:off x="4560" y="3312"/>
              <a:ext cx="288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81925" name="Rectangle 9"/>
          <p:cNvSpPr>
            <a:spLocks noChangeArrowheads="1"/>
          </p:cNvSpPr>
          <p:nvPr/>
        </p:nvSpPr>
        <p:spPr bwMode="auto">
          <a:xfrm>
            <a:off x="4787900" y="3068638"/>
            <a:ext cx="1223963" cy="2159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6" name="Rectangle 10"/>
          <p:cNvSpPr>
            <a:spLocks noChangeArrowheads="1"/>
          </p:cNvSpPr>
          <p:nvPr/>
        </p:nvSpPr>
        <p:spPr bwMode="auto">
          <a:xfrm>
            <a:off x="2339975" y="5300663"/>
            <a:ext cx="1223963" cy="2159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7" name="Rectangle 11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1928" name="Text Box 12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sp>
        <p:nvSpPr>
          <p:cNvPr id="81929" name="Text Box 13"/>
          <p:cNvSpPr txBox="1">
            <a:spLocks noChangeArrowheads="1"/>
          </p:cNvSpPr>
          <p:nvPr/>
        </p:nvSpPr>
        <p:spPr bwMode="auto">
          <a:xfrm>
            <a:off x="539750" y="339725"/>
            <a:ext cx="501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/>
              <a:t>Base de l’influx nerveux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395413"/>
            <a:ext cx="7772400" cy="1143000"/>
          </a:xfrm>
        </p:spPr>
        <p:txBody>
          <a:bodyPr/>
          <a:lstStyle/>
          <a:p>
            <a:pPr eaLnBrk="1" hangingPunct="1"/>
            <a:endParaRPr lang="en-US" alt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418395" y="1760538"/>
            <a:ext cx="8604250" cy="19891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511 h 21600"/>
              <a:gd name="T14" fmla="*/ 20182 w 21600"/>
              <a:gd name="T15" fmla="*/ 1708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165" y="0"/>
                </a:moveTo>
                <a:lnTo>
                  <a:pt x="19165" y="4511"/>
                </a:lnTo>
                <a:lnTo>
                  <a:pt x="3375" y="4511"/>
                </a:lnTo>
                <a:lnTo>
                  <a:pt x="3375" y="17089"/>
                </a:lnTo>
                <a:lnTo>
                  <a:pt x="19165" y="17089"/>
                </a:lnTo>
                <a:lnTo>
                  <a:pt x="19165" y="21600"/>
                </a:lnTo>
                <a:lnTo>
                  <a:pt x="21600" y="10800"/>
                </a:lnTo>
                <a:lnTo>
                  <a:pt x="19165" y="0"/>
                </a:lnTo>
                <a:close/>
              </a:path>
              <a:path w="21600" h="21600">
                <a:moveTo>
                  <a:pt x="1350" y="4511"/>
                </a:moveTo>
                <a:lnTo>
                  <a:pt x="1350" y="17089"/>
                </a:lnTo>
                <a:lnTo>
                  <a:pt x="2700" y="17089"/>
                </a:lnTo>
                <a:lnTo>
                  <a:pt x="2700" y="4511"/>
                </a:lnTo>
                <a:lnTo>
                  <a:pt x="1350" y="4511"/>
                </a:lnTo>
                <a:close/>
              </a:path>
              <a:path w="21600" h="21600">
                <a:moveTo>
                  <a:pt x="0" y="4511"/>
                </a:moveTo>
                <a:lnTo>
                  <a:pt x="0" y="17089"/>
                </a:lnTo>
                <a:lnTo>
                  <a:pt x="675" y="17089"/>
                </a:lnTo>
                <a:lnTo>
                  <a:pt x="675" y="4511"/>
                </a:lnTo>
                <a:lnTo>
                  <a:pt x="0" y="451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1859845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2147183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2434520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2721858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3009195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3296533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>
            <a:off x="3583870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>
            <a:off x="3871208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4158545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4445883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>
            <a:off x="4733220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9" name="Line 15"/>
          <p:cNvSpPr>
            <a:spLocks noChangeShapeType="1"/>
          </p:cNvSpPr>
          <p:nvPr/>
        </p:nvSpPr>
        <p:spPr bwMode="auto">
          <a:xfrm>
            <a:off x="5020558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0" name="Line 16"/>
          <p:cNvSpPr>
            <a:spLocks noChangeShapeType="1"/>
          </p:cNvSpPr>
          <p:nvPr/>
        </p:nvSpPr>
        <p:spPr bwMode="auto">
          <a:xfrm>
            <a:off x="5307895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5595233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2" name="Line 18"/>
          <p:cNvSpPr>
            <a:spLocks noChangeShapeType="1"/>
          </p:cNvSpPr>
          <p:nvPr/>
        </p:nvSpPr>
        <p:spPr bwMode="auto">
          <a:xfrm>
            <a:off x="5882570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3" name="Line 19"/>
          <p:cNvSpPr>
            <a:spLocks noChangeShapeType="1"/>
          </p:cNvSpPr>
          <p:nvPr/>
        </p:nvSpPr>
        <p:spPr bwMode="auto">
          <a:xfrm>
            <a:off x="6169908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4" name="Line 20"/>
          <p:cNvSpPr>
            <a:spLocks noChangeShapeType="1"/>
          </p:cNvSpPr>
          <p:nvPr/>
        </p:nvSpPr>
        <p:spPr bwMode="auto">
          <a:xfrm>
            <a:off x="6457245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5" name="Line 21"/>
          <p:cNvSpPr>
            <a:spLocks noChangeShapeType="1"/>
          </p:cNvSpPr>
          <p:nvPr/>
        </p:nvSpPr>
        <p:spPr bwMode="auto">
          <a:xfrm>
            <a:off x="6744583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6" name="Line 22"/>
          <p:cNvSpPr>
            <a:spLocks noChangeShapeType="1"/>
          </p:cNvSpPr>
          <p:nvPr/>
        </p:nvSpPr>
        <p:spPr bwMode="auto">
          <a:xfrm>
            <a:off x="7031920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7" name="Line 23"/>
          <p:cNvSpPr>
            <a:spLocks noChangeShapeType="1"/>
          </p:cNvSpPr>
          <p:nvPr/>
        </p:nvSpPr>
        <p:spPr bwMode="auto">
          <a:xfrm>
            <a:off x="7319258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8" name="Line 24"/>
          <p:cNvSpPr>
            <a:spLocks noChangeShapeType="1"/>
          </p:cNvSpPr>
          <p:nvPr/>
        </p:nvSpPr>
        <p:spPr bwMode="auto">
          <a:xfrm>
            <a:off x="7606595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>
            <a:off x="7893933" y="23368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0" name="Line 26"/>
          <p:cNvSpPr>
            <a:spLocks noChangeShapeType="1"/>
          </p:cNvSpPr>
          <p:nvPr/>
        </p:nvSpPr>
        <p:spPr bwMode="auto">
          <a:xfrm>
            <a:off x="1858258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1" name="Line 27"/>
          <p:cNvSpPr>
            <a:spLocks noChangeShapeType="1"/>
          </p:cNvSpPr>
          <p:nvPr/>
        </p:nvSpPr>
        <p:spPr bwMode="auto">
          <a:xfrm>
            <a:off x="2145595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2" name="Line 28"/>
          <p:cNvSpPr>
            <a:spLocks noChangeShapeType="1"/>
          </p:cNvSpPr>
          <p:nvPr/>
        </p:nvSpPr>
        <p:spPr bwMode="auto">
          <a:xfrm>
            <a:off x="2432933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3" name="Line 29"/>
          <p:cNvSpPr>
            <a:spLocks noChangeShapeType="1"/>
          </p:cNvSpPr>
          <p:nvPr/>
        </p:nvSpPr>
        <p:spPr bwMode="auto">
          <a:xfrm>
            <a:off x="2720270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4" name="Line 30"/>
          <p:cNvSpPr>
            <a:spLocks noChangeShapeType="1"/>
          </p:cNvSpPr>
          <p:nvPr/>
        </p:nvSpPr>
        <p:spPr bwMode="auto">
          <a:xfrm>
            <a:off x="3007608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5" name="Line 31"/>
          <p:cNvSpPr>
            <a:spLocks noChangeShapeType="1"/>
          </p:cNvSpPr>
          <p:nvPr/>
        </p:nvSpPr>
        <p:spPr bwMode="auto">
          <a:xfrm>
            <a:off x="3294945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6" name="Line 32"/>
          <p:cNvSpPr>
            <a:spLocks noChangeShapeType="1"/>
          </p:cNvSpPr>
          <p:nvPr/>
        </p:nvSpPr>
        <p:spPr bwMode="auto">
          <a:xfrm>
            <a:off x="3582283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7" name="Line 33"/>
          <p:cNvSpPr>
            <a:spLocks noChangeShapeType="1"/>
          </p:cNvSpPr>
          <p:nvPr/>
        </p:nvSpPr>
        <p:spPr bwMode="auto">
          <a:xfrm>
            <a:off x="3869620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8" name="Line 34"/>
          <p:cNvSpPr>
            <a:spLocks noChangeShapeType="1"/>
          </p:cNvSpPr>
          <p:nvPr/>
        </p:nvSpPr>
        <p:spPr bwMode="auto">
          <a:xfrm>
            <a:off x="4156958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79" name="Line 35"/>
          <p:cNvSpPr>
            <a:spLocks noChangeShapeType="1"/>
          </p:cNvSpPr>
          <p:nvPr/>
        </p:nvSpPr>
        <p:spPr bwMode="auto">
          <a:xfrm>
            <a:off x="4444295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0" name="Line 36"/>
          <p:cNvSpPr>
            <a:spLocks noChangeShapeType="1"/>
          </p:cNvSpPr>
          <p:nvPr/>
        </p:nvSpPr>
        <p:spPr bwMode="auto">
          <a:xfrm>
            <a:off x="4731633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1" name="Line 37"/>
          <p:cNvSpPr>
            <a:spLocks noChangeShapeType="1"/>
          </p:cNvSpPr>
          <p:nvPr/>
        </p:nvSpPr>
        <p:spPr bwMode="auto">
          <a:xfrm>
            <a:off x="5018970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2" name="Line 38"/>
          <p:cNvSpPr>
            <a:spLocks noChangeShapeType="1"/>
          </p:cNvSpPr>
          <p:nvPr/>
        </p:nvSpPr>
        <p:spPr bwMode="auto">
          <a:xfrm>
            <a:off x="5306308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3" name="Line 39"/>
          <p:cNvSpPr>
            <a:spLocks noChangeShapeType="1"/>
          </p:cNvSpPr>
          <p:nvPr/>
        </p:nvSpPr>
        <p:spPr bwMode="auto">
          <a:xfrm>
            <a:off x="5593645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4" name="Line 40"/>
          <p:cNvSpPr>
            <a:spLocks noChangeShapeType="1"/>
          </p:cNvSpPr>
          <p:nvPr/>
        </p:nvSpPr>
        <p:spPr bwMode="auto">
          <a:xfrm>
            <a:off x="5880983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5" name="Line 41"/>
          <p:cNvSpPr>
            <a:spLocks noChangeShapeType="1"/>
          </p:cNvSpPr>
          <p:nvPr/>
        </p:nvSpPr>
        <p:spPr bwMode="auto">
          <a:xfrm>
            <a:off x="6168320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6" name="Line 42"/>
          <p:cNvSpPr>
            <a:spLocks noChangeShapeType="1"/>
          </p:cNvSpPr>
          <p:nvPr/>
        </p:nvSpPr>
        <p:spPr bwMode="auto">
          <a:xfrm>
            <a:off x="6455658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7" name="Line 43"/>
          <p:cNvSpPr>
            <a:spLocks noChangeShapeType="1"/>
          </p:cNvSpPr>
          <p:nvPr/>
        </p:nvSpPr>
        <p:spPr bwMode="auto">
          <a:xfrm>
            <a:off x="6742995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8" name="Line 44"/>
          <p:cNvSpPr>
            <a:spLocks noChangeShapeType="1"/>
          </p:cNvSpPr>
          <p:nvPr/>
        </p:nvSpPr>
        <p:spPr bwMode="auto">
          <a:xfrm>
            <a:off x="7030333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89" name="Line 45"/>
          <p:cNvSpPr>
            <a:spLocks noChangeShapeType="1"/>
          </p:cNvSpPr>
          <p:nvPr/>
        </p:nvSpPr>
        <p:spPr bwMode="auto">
          <a:xfrm>
            <a:off x="7317670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90" name="Line 46"/>
          <p:cNvSpPr>
            <a:spLocks noChangeShapeType="1"/>
          </p:cNvSpPr>
          <p:nvPr/>
        </p:nvSpPr>
        <p:spPr bwMode="auto">
          <a:xfrm>
            <a:off x="7605008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91" name="Line 47"/>
          <p:cNvSpPr>
            <a:spLocks noChangeShapeType="1"/>
          </p:cNvSpPr>
          <p:nvPr/>
        </p:nvSpPr>
        <p:spPr bwMode="auto">
          <a:xfrm>
            <a:off x="7892345" y="3200401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1570920" y="2265363"/>
            <a:ext cx="647700" cy="1008063"/>
            <a:chOff x="1066" y="3113"/>
            <a:chExt cx="408" cy="635"/>
          </a:xfrm>
        </p:grpSpPr>
        <p:sp>
          <p:nvSpPr>
            <p:cNvPr id="83004" name="Line 49"/>
            <p:cNvSpPr>
              <a:spLocks noChangeShapeType="1"/>
            </p:cNvSpPr>
            <p:nvPr/>
          </p:nvSpPr>
          <p:spPr bwMode="auto">
            <a:xfrm rot="5400000">
              <a:off x="1247" y="3158"/>
              <a:ext cx="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5" name="Line 50"/>
            <p:cNvSpPr>
              <a:spLocks noChangeShapeType="1"/>
            </p:cNvSpPr>
            <p:nvPr/>
          </p:nvSpPr>
          <p:spPr bwMode="auto">
            <a:xfrm rot="5400000">
              <a:off x="1247" y="3703"/>
              <a:ext cx="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6" name="Line 51"/>
            <p:cNvSpPr>
              <a:spLocks noChangeShapeType="1"/>
            </p:cNvSpPr>
            <p:nvPr/>
          </p:nvSpPr>
          <p:spPr bwMode="auto">
            <a:xfrm rot="5400000">
              <a:off x="1429" y="3158"/>
              <a:ext cx="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7" name="Line 52"/>
            <p:cNvSpPr>
              <a:spLocks noChangeShapeType="1"/>
            </p:cNvSpPr>
            <p:nvPr/>
          </p:nvSpPr>
          <p:spPr bwMode="auto">
            <a:xfrm rot="5400000">
              <a:off x="1429" y="3703"/>
              <a:ext cx="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8" name="Line 53"/>
            <p:cNvSpPr>
              <a:spLocks noChangeShapeType="1"/>
            </p:cNvSpPr>
            <p:nvPr/>
          </p:nvSpPr>
          <p:spPr bwMode="auto">
            <a:xfrm>
              <a:off x="1066" y="3233"/>
              <a:ext cx="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9" name="Line 54"/>
            <p:cNvSpPr>
              <a:spLocks noChangeShapeType="1"/>
            </p:cNvSpPr>
            <p:nvPr/>
          </p:nvSpPr>
          <p:spPr bwMode="auto">
            <a:xfrm>
              <a:off x="1066" y="3641"/>
              <a:ext cx="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993" name="Text Box 55"/>
          <p:cNvSpPr txBox="1">
            <a:spLocks noChangeArrowheads="1"/>
          </p:cNvSpPr>
          <p:nvPr/>
        </p:nvSpPr>
        <p:spPr bwMode="auto">
          <a:xfrm>
            <a:off x="153283" y="617538"/>
            <a:ext cx="88693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dirty="0"/>
              <a:t>L’hyperpolarisation locale (+période réfractaire des canaux Na+)</a:t>
            </a:r>
            <a:br>
              <a:rPr lang="fr-FR" altLang="en-US" sz="2400" dirty="0"/>
            </a:br>
            <a:r>
              <a:rPr lang="fr-FR" altLang="en-US" sz="2400" dirty="0"/>
              <a:t>contraint </a:t>
            </a:r>
            <a:r>
              <a:rPr lang="fr-FR" altLang="en-US" sz="2400" b="1" dirty="0"/>
              <a:t>le sens de déplacement </a:t>
            </a:r>
            <a:r>
              <a:rPr lang="fr-FR" altLang="en-US" sz="2400" dirty="0"/>
              <a:t>de l’influx</a:t>
            </a:r>
          </a:p>
        </p:txBody>
      </p:sp>
      <p:sp>
        <p:nvSpPr>
          <p:cNvPr id="105528" name="Text Box 56"/>
          <p:cNvSpPr txBox="1">
            <a:spLocks noChangeArrowheads="1"/>
          </p:cNvSpPr>
          <p:nvPr/>
        </p:nvSpPr>
        <p:spPr bwMode="auto">
          <a:xfrm>
            <a:off x="4783880" y="3540126"/>
            <a:ext cx="14734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/>
              <a:t>Canaux Na+</a:t>
            </a:r>
          </a:p>
          <a:p>
            <a:pPr algn="ctr" eaLnBrk="1" hangingPunct="1"/>
            <a:r>
              <a:rPr lang="fr-FR" altLang="en-US" dirty="0"/>
              <a:t>‘frais’</a:t>
            </a:r>
          </a:p>
          <a:p>
            <a:pPr algn="ctr" eaLnBrk="1" hangingPunct="1"/>
            <a:r>
              <a:rPr lang="fr-FR" altLang="en-US" dirty="0"/>
              <a:t>= activables</a:t>
            </a:r>
          </a:p>
        </p:txBody>
      </p:sp>
      <p:sp>
        <p:nvSpPr>
          <p:cNvPr id="105529" name="Line 57"/>
          <p:cNvSpPr>
            <a:spLocks noChangeShapeType="1"/>
          </p:cNvSpPr>
          <p:nvPr/>
        </p:nvSpPr>
        <p:spPr bwMode="auto">
          <a:xfrm flipH="1" flipV="1">
            <a:off x="4790370" y="3273426"/>
            <a:ext cx="38100" cy="43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530" name="Line 58"/>
          <p:cNvSpPr>
            <a:spLocks noChangeShapeType="1"/>
          </p:cNvSpPr>
          <p:nvPr/>
        </p:nvSpPr>
        <p:spPr bwMode="auto">
          <a:xfrm flipH="1" flipV="1">
            <a:off x="4777670" y="2371726"/>
            <a:ext cx="50800" cy="13335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5531" name="Group 59"/>
          <p:cNvGrpSpPr>
            <a:grpSpLocks/>
          </p:cNvGrpSpPr>
          <p:nvPr/>
        </p:nvGrpSpPr>
        <p:grpSpPr bwMode="auto">
          <a:xfrm>
            <a:off x="2407533" y="2336801"/>
            <a:ext cx="1589087" cy="2154237"/>
            <a:chOff x="1593" y="3158"/>
            <a:chExt cx="1001" cy="1357"/>
          </a:xfrm>
        </p:grpSpPr>
        <p:sp>
          <p:nvSpPr>
            <p:cNvPr id="83001" name="Text Box 60"/>
            <p:cNvSpPr txBox="1">
              <a:spLocks noChangeArrowheads="1"/>
            </p:cNvSpPr>
            <p:nvPr/>
          </p:nvSpPr>
          <p:spPr bwMode="auto">
            <a:xfrm flipH="1">
              <a:off x="1593" y="3933"/>
              <a:ext cx="928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fr-FR" altLang="en-US" dirty="0"/>
                <a:t>Canaux Na+</a:t>
              </a:r>
            </a:p>
            <a:p>
              <a:pPr algn="ctr" eaLnBrk="1" hangingPunct="1"/>
              <a:r>
                <a:rPr lang="fr-FR" altLang="en-US" dirty="0"/>
                <a:t>réfractaires</a:t>
              </a:r>
            </a:p>
            <a:p>
              <a:pPr algn="ctr" eaLnBrk="1" hangingPunct="1"/>
              <a:r>
                <a:rPr lang="fr-FR" altLang="en-US" dirty="0"/>
                <a:t>= inactivés</a:t>
              </a:r>
            </a:p>
          </p:txBody>
        </p:sp>
        <p:sp>
          <p:nvSpPr>
            <p:cNvPr id="83002" name="Line 61"/>
            <p:cNvSpPr>
              <a:spLocks noChangeShapeType="1"/>
            </p:cNvSpPr>
            <p:nvPr/>
          </p:nvSpPr>
          <p:spPr bwMode="auto">
            <a:xfrm flipV="1">
              <a:off x="2570" y="3726"/>
              <a:ext cx="24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3" name="Line 62"/>
            <p:cNvSpPr>
              <a:spLocks noChangeShapeType="1"/>
            </p:cNvSpPr>
            <p:nvPr/>
          </p:nvSpPr>
          <p:spPr bwMode="auto">
            <a:xfrm flipV="1">
              <a:off x="2562" y="3158"/>
              <a:ext cx="32" cy="8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5536" name="Text Box 64"/>
          <p:cNvSpPr txBox="1">
            <a:spLocks noChangeArrowheads="1"/>
          </p:cNvSpPr>
          <p:nvPr/>
        </p:nvSpPr>
        <p:spPr bwMode="auto">
          <a:xfrm>
            <a:off x="50978" y="6210300"/>
            <a:ext cx="3531305" cy="584775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altLang="en-US" sz="1600" i="1" dirty="0"/>
              <a:t>Exemple: Les anesthésiques locaux bloquent les canaux à sodium. </a:t>
            </a:r>
          </a:p>
        </p:txBody>
      </p:sp>
      <p:sp>
        <p:nvSpPr>
          <p:cNvPr id="82999" name="Rectangle 6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3000" name="Text Box 66"/>
          <p:cNvSpPr txBox="1">
            <a:spLocks noChangeArrowheads="1"/>
          </p:cNvSpPr>
          <p:nvPr/>
        </p:nvSpPr>
        <p:spPr bwMode="auto">
          <a:xfrm>
            <a:off x="687705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685311-7A1E-4BCA-9D91-2969B403D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34" y="4488924"/>
            <a:ext cx="5264422" cy="232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0.12743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43 0.00046 L 0.25382 0.00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8 0.00046 L 0.3802 -0.000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7812 -0.00046 L 0.50416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0416 -0.00046 L 0.63073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28" grpId="0"/>
      <p:bldP spid="105529" grpId="0" animBg="1"/>
      <p:bldP spid="105530" grpId="0" animBg="1"/>
      <p:bldP spid="105536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/>
        </p:nvSpPr>
        <p:spPr bwMode="auto">
          <a:xfrm>
            <a:off x="2168725" y="991567"/>
            <a:ext cx="6930795" cy="5341757"/>
          </a:xfrm>
          <a:custGeom>
            <a:avLst/>
            <a:gdLst>
              <a:gd name="T0" fmla="*/ 0 w 2272"/>
              <a:gd name="T1" fmla="*/ 2147483647 h 2536"/>
              <a:gd name="T2" fmla="*/ 2147483647 w 2272"/>
              <a:gd name="T3" fmla="*/ 2147483647 h 2536"/>
              <a:gd name="T4" fmla="*/ 2147483647 w 2272"/>
              <a:gd name="T5" fmla="*/ 2147483647 h 2536"/>
              <a:gd name="T6" fmla="*/ 2147483647 w 2272"/>
              <a:gd name="T7" fmla="*/ 2147483647 h 2536"/>
              <a:gd name="T8" fmla="*/ 2147483647 w 2272"/>
              <a:gd name="T9" fmla="*/ 2147483647 h 2536"/>
              <a:gd name="T10" fmla="*/ 2147483647 w 2272"/>
              <a:gd name="T11" fmla="*/ 2147483647 h 2536"/>
              <a:gd name="T12" fmla="*/ 2147483647 w 2272"/>
              <a:gd name="T13" fmla="*/ 2147483647 h 2536"/>
              <a:gd name="T14" fmla="*/ 2147483647 w 2272"/>
              <a:gd name="T15" fmla="*/ 2147483647 h 2536"/>
              <a:gd name="T16" fmla="*/ 2147483647 w 2272"/>
              <a:gd name="T17" fmla="*/ 0 h 2536"/>
              <a:gd name="T18" fmla="*/ 2147483647 w 2272"/>
              <a:gd name="T19" fmla="*/ 0 h 2536"/>
              <a:gd name="T20" fmla="*/ 2147483647 w 2272"/>
              <a:gd name="T21" fmla="*/ 2147483647 h 2536"/>
              <a:gd name="T22" fmla="*/ 2147483647 w 2272"/>
              <a:gd name="T23" fmla="*/ 2147483647 h 2536"/>
              <a:gd name="T24" fmla="*/ 2147483647 w 2272"/>
              <a:gd name="T25" fmla="*/ 2147483647 h 2536"/>
              <a:gd name="T26" fmla="*/ 2147483647 w 2272"/>
              <a:gd name="T27" fmla="*/ 2147483647 h 2536"/>
              <a:gd name="T28" fmla="*/ 2147483647 w 2272"/>
              <a:gd name="T29" fmla="*/ 2147483647 h 2536"/>
              <a:gd name="T30" fmla="*/ 2147483647 w 2272"/>
              <a:gd name="T31" fmla="*/ 2147483647 h 2536"/>
              <a:gd name="T32" fmla="*/ 2147483647 w 2272"/>
              <a:gd name="T33" fmla="*/ 2147483647 h 2536"/>
              <a:gd name="T34" fmla="*/ 2147483647 w 2272"/>
              <a:gd name="T35" fmla="*/ 2147483647 h 2536"/>
              <a:gd name="T36" fmla="*/ 2147483647 w 2272"/>
              <a:gd name="T37" fmla="*/ 2147483647 h 2536"/>
              <a:gd name="T38" fmla="*/ 2147483647 w 2272"/>
              <a:gd name="T39" fmla="*/ 2147483647 h 2536"/>
              <a:gd name="T40" fmla="*/ 2147483647 w 2272"/>
              <a:gd name="T41" fmla="*/ 2147483647 h 2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connsiteX0" fmla="*/ 0 w 8310"/>
              <a:gd name="connsiteY0" fmla="*/ 9148 h 10000"/>
              <a:gd name="connsiteX1" fmla="*/ 317 w 8310"/>
              <a:gd name="connsiteY1" fmla="*/ 8864 h 10000"/>
              <a:gd name="connsiteX2" fmla="*/ 766 w 8310"/>
              <a:gd name="connsiteY2" fmla="*/ 8170 h 10000"/>
              <a:gd name="connsiteX3" fmla="*/ 1162 w 8310"/>
              <a:gd name="connsiteY3" fmla="*/ 6841 h 10000"/>
              <a:gd name="connsiteX4" fmla="*/ 1866 w 8310"/>
              <a:gd name="connsiteY4" fmla="*/ 4101 h 10000"/>
              <a:gd name="connsiteX5" fmla="*/ 2324 w 8310"/>
              <a:gd name="connsiteY5" fmla="*/ 1798 h 10000"/>
              <a:gd name="connsiteX6" fmla="*/ 2711 w 8310"/>
              <a:gd name="connsiteY6" fmla="*/ 473 h 10000"/>
              <a:gd name="connsiteX7" fmla="*/ 3064 w 8310"/>
              <a:gd name="connsiteY7" fmla="*/ 0 h 10000"/>
              <a:gd name="connsiteX8" fmla="*/ 3275 w 8310"/>
              <a:gd name="connsiteY8" fmla="*/ 0 h 10000"/>
              <a:gd name="connsiteX9" fmla="*/ 3592 w 8310"/>
              <a:gd name="connsiteY9" fmla="*/ 505 h 10000"/>
              <a:gd name="connsiteX10" fmla="*/ 3838 w 8310"/>
              <a:gd name="connsiteY10" fmla="*/ 1514 h 10000"/>
              <a:gd name="connsiteX11" fmla="*/ 4507 w 8310"/>
              <a:gd name="connsiteY11" fmla="*/ 4921 h 10000"/>
              <a:gd name="connsiteX12" fmla="*/ 5211 w 8310"/>
              <a:gd name="connsiteY12" fmla="*/ 8265 h 10000"/>
              <a:gd name="connsiteX13" fmla="*/ 5634 w 8310"/>
              <a:gd name="connsiteY13" fmla="*/ 9401 h 10000"/>
              <a:gd name="connsiteX14" fmla="*/ 5986 w 8310"/>
              <a:gd name="connsiteY14" fmla="*/ 9905 h 10000"/>
              <a:gd name="connsiteX15" fmla="*/ 6268 w 8310"/>
              <a:gd name="connsiteY15" fmla="*/ 10000 h 10000"/>
              <a:gd name="connsiteX16" fmla="*/ 6479 w 8310"/>
              <a:gd name="connsiteY16" fmla="*/ 9905 h 10000"/>
              <a:gd name="connsiteX17" fmla="*/ 7007 w 8310"/>
              <a:gd name="connsiteY17" fmla="*/ 9590 h 10000"/>
              <a:gd name="connsiteX18" fmla="*/ 7641 w 8310"/>
              <a:gd name="connsiteY18" fmla="*/ 9369 h 10000"/>
              <a:gd name="connsiteX19" fmla="*/ 8310 w 8310"/>
              <a:gd name="connsiteY19" fmla="*/ 9243 h 10000"/>
              <a:gd name="connsiteX0" fmla="*/ 0 w 9619"/>
              <a:gd name="connsiteY0" fmla="*/ 8864 h 10000"/>
              <a:gd name="connsiteX1" fmla="*/ 541 w 9619"/>
              <a:gd name="connsiteY1" fmla="*/ 8170 h 10000"/>
              <a:gd name="connsiteX2" fmla="*/ 1017 w 9619"/>
              <a:gd name="connsiteY2" fmla="*/ 6841 h 10000"/>
              <a:gd name="connsiteX3" fmla="*/ 1864 w 9619"/>
              <a:gd name="connsiteY3" fmla="*/ 4101 h 10000"/>
              <a:gd name="connsiteX4" fmla="*/ 2416 w 9619"/>
              <a:gd name="connsiteY4" fmla="*/ 1798 h 10000"/>
              <a:gd name="connsiteX5" fmla="*/ 2881 w 9619"/>
              <a:gd name="connsiteY5" fmla="*/ 473 h 10000"/>
              <a:gd name="connsiteX6" fmla="*/ 3306 w 9619"/>
              <a:gd name="connsiteY6" fmla="*/ 0 h 10000"/>
              <a:gd name="connsiteX7" fmla="*/ 3560 w 9619"/>
              <a:gd name="connsiteY7" fmla="*/ 0 h 10000"/>
              <a:gd name="connsiteX8" fmla="*/ 3942 w 9619"/>
              <a:gd name="connsiteY8" fmla="*/ 505 h 10000"/>
              <a:gd name="connsiteX9" fmla="*/ 4238 w 9619"/>
              <a:gd name="connsiteY9" fmla="*/ 1514 h 10000"/>
              <a:gd name="connsiteX10" fmla="*/ 5043 w 9619"/>
              <a:gd name="connsiteY10" fmla="*/ 4921 h 10000"/>
              <a:gd name="connsiteX11" fmla="*/ 5890 w 9619"/>
              <a:gd name="connsiteY11" fmla="*/ 8265 h 10000"/>
              <a:gd name="connsiteX12" fmla="*/ 6399 w 9619"/>
              <a:gd name="connsiteY12" fmla="*/ 9401 h 10000"/>
              <a:gd name="connsiteX13" fmla="*/ 6822 w 9619"/>
              <a:gd name="connsiteY13" fmla="*/ 9905 h 10000"/>
              <a:gd name="connsiteX14" fmla="*/ 7162 w 9619"/>
              <a:gd name="connsiteY14" fmla="*/ 10000 h 10000"/>
              <a:gd name="connsiteX15" fmla="*/ 7416 w 9619"/>
              <a:gd name="connsiteY15" fmla="*/ 9905 h 10000"/>
              <a:gd name="connsiteX16" fmla="*/ 8051 w 9619"/>
              <a:gd name="connsiteY16" fmla="*/ 9590 h 10000"/>
              <a:gd name="connsiteX17" fmla="*/ 8814 w 9619"/>
              <a:gd name="connsiteY17" fmla="*/ 9369 h 10000"/>
              <a:gd name="connsiteX18" fmla="*/ 9619 w 9619"/>
              <a:gd name="connsiteY18" fmla="*/ 9243 h 10000"/>
              <a:gd name="connsiteX0" fmla="*/ 0 w 9163"/>
              <a:gd name="connsiteY0" fmla="*/ 8864 h 10000"/>
              <a:gd name="connsiteX1" fmla="*/ 562 w 9163"/>
              <a:gd name="connsiteY1" fmla="*/ 8170 h 10000"/>
              <a:gd name="connsiteX2" fmla="*/ 1057 w 9163"/>
              <a:gd name="connsiteY2" fmla="*/ 6841 h 10000"/>
              <a:gd name="connsiteX3" fmla="*/ 1938 w 9163"/>
              <a:gd name="connsiteY3" fmla="*/ 4101 h 10000"/>
              <a:gd name="connsiteX4" fmla="*/ 2512 w 9163"/>
              <a:gd name="connsiteY4" fmla="*/ 1798 h 10000"/>
              <a:gd name="connsiteX5" fmla="*/ 2995 w 9163"/>
              <a:gd name="connsiteY5" fmla="*/ 473 h 10000"/>
              <a:gd name="connsiteX6" fmla="*/ 3437 w 9163"/>
              <a:gd name="connsiteY6" fmla="*/ 0 h 10000"/>
              <a:gd name="connsiteX7" fmla="*/ 3701 w 9163"/>
              <a:gd name="connsiteY7" fmla="*/ 0 h 10000"/>
              <a:gd name="connsiteX8" fmla="*/ 4098 w 9163"/>
              <a:gd name="connsiteY8" fmla="*/ 505 h 10000"/>
              <a:gd name="connsiteX9" fmla="*/ 4406 w 9163"/>
              <a:gd name="connsiteY9" fmla="*/ 1514 h 10000"/>
              <a:gd name="connsiteX10" fmla="*/ 5243 w 9163"/>
              <a:gd name="connsiteY10" fmla="*/ 4921 h 10000"/>
              <a:gd name="connsiteX11" fmla="*/ 6123 w 9163"/>
              <a:gd name="connsiteY11" fmla="*/ 8265 h 10000"/>
              <a:gd name="connsiteX12" fmla="*/ 6652 w 9163"/>
              <a:gd name="connsiteY12" fmla="*/ 9401 h 10000"/>
              <a:gd name="connsiteX13" fmla="*/ 7092 w 9163"/>
              <a:gd name="connsiteY13" fmla="*/ 9905 h 10000"/>
              <a:gd name="connsiteX14" fmla="*/ 7446 w 9163"/>
              <a:gd name="connsiteY14" fmla="*/ 10000 h 10000"/>
              <a:gd name="connsiteX15" fmla="*/ 7710 w 9163"/>
              <a:gd name="connsiteY15" fmla="*/ 9905 h 10000"/>
              <a:gd name="connsiteX16" fmla="*/ 8370 w 9163"/>
              <a:gd name="connsiteY16" fmla="*/ 9590 h 10000"/>
              <a:gd name="connsiteX17" fmla="*/ 9163 w 9163"/>
              <a:gd name="connsiteY17" fmla="*/ 9369 h 10000"/>
              <a:gd name="connsiteX0" fmla="*/ 0 w 9135"/>
              <a:gd name="connsiteY0" fmla="*/ 8864 h 10000"/>
              <a:gd name="connsiteX1" fmla="*/ 613 w 9135"/>
              <a:gd name="connsiteY1" fmla="*/ 8170 h 10000"/>
              <a:gd name="connsiteX2" fmla="*/ 1154 w 9135"/>
              <a:gd name="connsiteY2" fmla="*/ 6841 h 10000"/>
              <a:gd name="connsiteX3" fmla="*/ 2115 w 9135"/>
              <a:gd name="connsiteY3" fmla="*/ 4101 h 10000"/>
              <a:gd name="connsiteX4" fmla="*/ 2741 w 9135"/>
              <a:gd name="connsiteY4" fmla="*/ 1798 h 10000"/>
              <a:gd name="connsiteX5" fmla="*/ 3269 w 9135"/>
              <a:gd name="connsiteY5" fmla="*/ 473 h 10000"/>
              <a:gd name="connsiteX6" fmla="*/ 3751 w 9135"/>
              <a:gd name="connsiteY6" fmla="*/ 0 h 10000"/>
              <a:gd name="connsiteX7" fmla="*/ 4039 w 9135"/>
              <a:gd name="connsiteY7" fmla="*/ 0 h 10000"/>
              <a:gd name="connsiteX8" fmla="*/ 4472 w 9135"/>
              <a:gd name="connsiteY8" fmla="*/ 505 h 10000"/>
              <a:gd name="connsiteX9" fmla="*/ 4808 w 9135"/>
              <a:gd name="connsiteY9" fmla="*/ 1514 h 10000"/>
              <a:gd name="connsiteX10" fmla="*/ 5722 w 9135"/>
              <a:gd name="connsiteY10" fmla="*/ 4921 h 10000"/>
              <a:gd name="connsiteX11" fmla="*/ 6682 w 9135"/>
              <a:gd name="connsiteY11" fmla="*/ 8265 h 10000"/>
              <a:gd name="connsiteX12" fmla="*/ 7260 w 9135"/>
              <a:gd name="connsiteY12" fmla="*/ 9401 h 10000"/>
              <a:gd name="connsiteX13" fmla="*/ 7740 w 9135"/>
              <a:gd name="connsiteY13" fmla="*/ 9905 h 10000"/>
              <a:gd name="connsiteX14" fmla="*/ 8126 w 9135"/>
              <a:gd name="connsiteY14" fmla="*/ 10000 h 10000"/>
              <a:gd name="connsiteX15" fmla="*/ 8414 w 9135"/>
              <a:gd name="connsiteY15" fmla="*/ 9905 h 10000"/>
              <a:gd name="connsiteX16" fmla="*/ 9135 w 9135"/>
              <a:gd name="connsiteY16" fmla="*/ 9590 h 10000"/>
              <a:gd name="connsiteX0" fmla="*/ 0 w 10314"/>
              <a:gd name="connsiteY0" fmla="*/ 8864 h 10000"/>
              <a:gd name="connsiteX1" fmla="*/ 671 w 10314"/>
              <a:gd name="connsiteY1" fmla="*/ 8170 h 10000"/>
              <a:gd name="connsiteX2" fmla="*/ 1263 w 10314"/>
              <a:gd name="connsiteY2" fmla="*/ 6841 h 10000"/>
              <a:gd name="connsiteX3" fmla="*/ 2315 w 10314"/>
              <a:gd name="connsiteY3" fmla="*/ 4101 h 10000"/>
              <a:gd name="connsiteX4" fmla="*/ 3001 w 10314"/>
              <a:gd name="connsiteY4" fmla="*/ 1798 h 10000"/>
              <a:gd name="connsiteX5" fmla="*/ 3579 w 10314"/>
              <a:gd name="connsiteY5" fmla="*/ 473 h 10000"/>
              <a:gd name="connsiteX6" fmla="*/ 4106 w 10314"/>
              <a:gd name="connsiteY6" fmla="*/ 0 h 10000"/>
              <a:gd name="connsiteX7" fmla="*/ 4421 w 10314"/>
              <a:gd name="connsiteY7" fmla="*/ 0 h 10000"/>
              <a:gd name="connsiteX8" fmla="*/ 4895 w 10314"/>
              <a:gd name="connsiteY8" fmla="*/ 505 h 10000"/>
              <a:gd name="connsiteX9" fmla="*/ 5263 w 10314"/>
              <a:gd name="connsiteY9" fmla="*/ 1514 h 10000"/>
              <a:gd name="connsiteX10" fmla="*/ 6264 w 10314"/>
              <a:gd name="connsiteY10" fmla="*/ 4921 h 10000"/>
              <a:gd name="connsiteX11" fmla="*/ 7315 w 10314"/>
              <a:gd name="connsiteY11" fmla="*/ 8265 h 10000"/>
              <a:gd name="connsiteX12" fmla="*/ 7947 w 10314"/>
              <a:gd name="connsiteY12" fmla="*/ 9401 h 10000"/>
              <a:gd name="connsiteX13" fmla="*/ 8473 w 10314"/>
              <a:gd name="connsiteY13" fmla="*/ 9905 h 10000"/>
              <a:gd name="connsiteX14" fmla="*/ 8895 w 10314"/>
              <a:gd name="connsiteY14" fmla="*/ 10000 h 10000"/>
              <a:gd name="connsiteX15" fmla="*/ 9211 w 10314"/>
              <a:gd name="connsiteY15" fmla="*/ 9905 h 10000"/>
              <a:gd name="connsiteX16" fmla="*/ 10314 w 10314"/>
              <a:gd name="connsiteY16" fmla="*/ 9590 h 1000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8895 w 10314"/>
              <a:gd name="connsiteY14" fmla="*/ 10000 h 10710"/>
              <a:gd name="connsiteX15" fmla="*/ 9211 w 10314"/>
              <a:gd name="connsiteY15" fmla="*/ 9905 h 10710"/>
              <a:gd name="connsiteX16" fmla="*/ 10314 w 10314"/>
              <a:gd name="connsiteY16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211 w 10314"/>
              <a:gd name="connsiteY14" fmla="*/ 9905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74 w 11021"/>
              <a:gd name="connsiteY14" fmla="*/ 9870 h 10710"/>
              <a:gd name="connsiteX15" fmla="*/ 11021 w 11021"/>
              <a:gd name="connsiteY15" fmla="*/ 9765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19 w 11021"/>
              <a:gd name="connsiteY14" fmla="*/ 10132 h 10710"/>
              <a:gd name="connsiteX15" fmla="*/ 11021 w 11021"/>
              <a:gd name="connsiteY15" fmla="*/ 9765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767 w 11132"/>
              <a:gd name="connsiteY12" fmla="*/ 9926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832"/>
              <a:gd name="connsiteX1" fmla="*/ 671 w 11132"/>
              <a:gd name="connsiteY1" fmla="*/ 8170 h 10832"/>
              <a:gd name="connsiteX2" fmla="*/ 1263 w 11132"/>
              <a:gd name="connsiteY2" fmla="*/ 6841 h 10832"/>
              <a:gd name="connsiteX3" fmla="*/ 2315 w 11132"/>
              <a:gd name="connsiteY3" fmla="*/ 4101 h 10832"/>
              <a:gd name="connsiteX4" fmla="*/ 3001 w 11132"/>
              <a:gd name="connsiteY4" fmla="*/ 1798 h 10832"/>
              <a:gd name="connsiteX5" fmla="*/ 3579 w 11132"/>
              <a:gd name="connsiteY5" fmla="*/ 473 h 10832"/>
              <a:gd name="connsiteX6" fmla="*/ 4106 w 11132"/>
              <a:gd name="connsiteY6" fmla="*/ 0 h 10832"/>
              <a:gd name="connsiteX7" fmla="*/ 4421 w 11132"/>
              <a:gd name="connsiteY7" fmla="*/ 0 h 10832"/>
              <a:gd name="connsiteX8" fmla="*/ 4895 w 11132"/>
              <a:gd name="connsiteY8" fmla="*/ 505 h 10832"/>
              <a:gd name="connsiteX9" fmla="*/ 5263 w 11132"/>
              <a:gd name="connsiteY9" fmla="*/ 1514 h 10832"/>
              <a:gd name="connsiteX10" fmla="*/ 6264 w 11132"/>
              <a:gd name="connsiteY10" fmla="*/ 4921 h 10832"/>
              <a:gd name="connsiteX11" fmla="*/ 7176 w 11132"/>
              <a:gd name="connsiteY11" fmla="*/ 8335 h 10832"/>
              <a:gd name="connsiteX12" fmla="*/ 7670 w 11132"/>
              <a:gd name="connsiteY12" fmla="*/ 10031 h 10832"/>
              <a:gd name="connsiteX13" fmla="*/ 8431 w 11132"/>
              <a:gd name="connsiteY13" fmla="*/ 10832 h 10832"/>
              <a:gd name="connsiteX14" fmla="*/ 9419 w 11132"/>
              <a:gd name="connsiteY14" fmla="*/ 10132 h 10832"/>
              <a:gd name="connsiteX15" fmla="*/ 11132 w 11132"/>
              <a:gd name="connsiteY15" fmla="*/ 10010 h 1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32" h="10832">
                <a:moveTo>
                  <a:pt x="0" y="8864"/>
                </a:moveTo>
                <a:lnTo>
                  <a:pt x="671" y="8170"/>
                </a:lnTo>
                <a:lnTo>
                  <a:pt x="1263" y="6841"/>
                </a:lnTo>
                <a:lnTo>
                  <a:pt x="2315" y="4101"/>
                </a:lnTo>
                <a:lnTo>
                  <a:pt x="3001" y="1798"/>
                </a:lnTo>
                <a:lnTo>
                  <a:pt x="3579" y="473"/>
                </a:lnTo>
                <a:lnTo>
                  <a:pt x="4106" y="0"/>
                </a:lnTo>
                <a:lnTo>
                  <a:pt x="4421" y="0"/>
                </a:lnTo>
                <a:lnTo>
                  <a:pt x="4895" y="505"/>
                </a:lnTo>
                <a:cubicBezTo>
                  <a:pt x="5019" y="841"/>
                  <a:pt x="5141" y="1178"/>
                  <a:pt x="5263" y="1514"/>
                </a:cubicBezTo>
                <a:lnTo>
                  <a:pt x="6264" y="4921"/>
                </a:lnTo>
                <a:lnTo>
                  <a:pt x="7176" y="8335"/>
                </a:lnTo>
                <a:cubicBezTo>
                  <a:pt x="7341" y="8900"/>
                  <a:pt x="7547" y="9676"/>
                  <a:pt x="7670" y="10031"/>
                </a:cubicBezTo>
                <a:cubicBezTo>
                  <a:pt x="7808" y="10449"/>
                  <a:pt x="8085" y="10711"/>
                  <a:pt x="8431" y="10832"/>
                </a:cubicBezTo>
                <a:cubicBezTo>
                  <a:pt x="8710" y="10779"/>
                  <a:pt x="9071" y="10412"/>
                  <a:pt x="9419" y="10132"/>
                </a:cubicBezTo>
                <a:cubicBezTo>
                  <a:pt x="9657" y="9952"/>
                  <a:pt x="10852" y="10103"/>
                  <a:pt x="11132" y="10010"/>
                </a:cubicBezTo>
              </a:path>
            </a:pathLst>
          </a:custGeom>
          <a:noFill/>
          <a:ln w="762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Freeform 15"/>
          <p:cNvSpPr>
            <a:spLocks/>
          </p:cNvSpPr>
          <p:nvPr/>
        </p:nvSpPr>
        <p:spPr bwMode="auto">
          <a:xfrm>
            <a:off x="-36512" y="5685543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reeform 15"/>
          <p:cNvSpPr>
            <a:spLocks/>
          </p:cNvSpPr>
          <p:nvPr/>
        </p:nvSpPr>
        <p:spPr bwMode="auto">
          <a:xfrm>
            <a:off x="217519" y="5676560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reeform 15"/>
          <p:cNvSpPr>
            <a:spLocks/>
          </p:cNvSpPr>
          <p:nvPr/>
        </p:nvSpPr>
        <p:spPr bwMode="auto">
          <a:xfrm>
            <a:off x="395536" y="5627000"/>
            <a:ext cx="1181083" cy="349012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auto">
          <a:xfrm>
            <a:off x="722563" y="5540464"/>
            <a:ext cx="1185141" cy="436930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459193" y="5298326"/>
            <a:ext cx="1333968" cy="672331"/>
            <a:chOff x="1608918" y="3969788"/>
            <a:chExt cx="1333968" cy="672331"/>
          </a:xfrm>
        </p:grpSpPr>
        <p:sp>
          <p:nvSpPr>
            <p:cNvPr id="6" name="Freeform 15"/>
            <p:cNvSpPr>
              <a:spLocks/>
            </p:cNvSpPr>
            <p:nvPr/>
          </p:nvSpPr>
          <p:spPr bwMode="auto">
            <a:xfrm>
              <a:off x="1608918" y="4053926"/>
              <a:ext cx="1333968" cy="588193"/>
            </a:xfrm>
            <a:custGeom>
              <a:avLst/>
              <a:gdLst>
                <a:gd name="T0" fmla="*/ 0 w 948"/>
                <a:gd name="T1" fmla="*/ 2147483647 h 907"/>
                <a:gd name="T2" fmla="*/ 2147483647 w 948"/>
                <a:gd name="T3" fmla="*/ 2147483647 h 907"/>
                <a:gd name="T4" fmla="*/ 2147483647 w 948"/>
                <a:gd name="T5" fmla="*/ 2147483647 h 907"/>
                <a:gd name="T6" fmla="*/ 2147483647 w 948"/>
                <a:gd name="T7" fmla="*/ 2147483647 h 907"/>
                <a:gd name="T8" fmla="*/ 2147483647 w 948"/>
                <a:gd name="T9" fmla="*/ 2147483647 h 907"/>
                <a:gd name="T10" fmla="*/ 2147483647 w 948"/>
                <a:gd name="T11" fmla="*/ 2147483647 h 907"/>
                <a:gd name="T12" fmla="*/ 2147483647 w 948"/>
                <a:gd name="T13" fmla="*/ 2147483647 h 907"/>
                <a:gd name="T14" fmla="*/ 2147483647 w 948"/>
                <a:gd name="T15" fmla="*/ 2147483647 h 907"/>
                <a:gd name="T16" fmla="*/ 2147483647 w 948"/>
                <a:gd name="T17" fmla="*/ 2147483647 h 9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connsiteX0" fmla="*/ 0 w 17040"/>
                <a:gd name="connsiteY0" fmla="*/ 9863 h 9863"/>
                <a:gd name="connsiteX1" fmla="*/ 1582 w 17040"/>
                <a:gd name="connsiteY1" fmla="*/ 7415 h 9863"/>
                <a:gd name="connsiteX2" fmla="*/ 2342 w 17040"/>
                <a:gd name="connsiteY2" fmla="*/ 3711 h 9863"/>
                <a:gd name="connsiteX3" fmla="*/ 2911 w 17040"/>
                <a:gd name="connsiteY3" fmla="*/ 6 h 9863"/>
                <a:gd name="connsiteX4" fmla="*/ 3481 w 17040"/>
                <a:gd name="connsiteY4" fmla="*/ 4571 h 9863"/>
                <a:gd name="connsiteX5" fmla="*/ 3987 w 17040"/>
                <a:gd name="connsiteY5" fmla="*/ 8077 h 9863"/>
                <a:gd name="connsiteX6" fmla="*/ 5127 w 17040"/>
                <a:gd name="connsiteY6" fmla="*/ 9334 h 9863"/>
                <a:gd name="connsiteX7" fmla="*/ 6203 w 17040"/>
                <a:gd name="connsiteY7" fmla="*/ 9598 h 9863"/>
                <a:gd name="connsiteX8" fmla="*/ 17040 w 17040"/>
                <a:gd name="connsiteY8" fmla="*/ 9130 h 9863"/>
                <a:gd name="connsiteX0" fmla="*/ 0 w 10000"/>
                <a:gd name="connsiteY0" fmla="*/ 10000 h 10000"/>
                <a:gd name="connsiteX1" fmla="*/ 137 w 10000"/>
                <a:gd name="connsiteY1" fmla="*/ 9660 h 10000"/>
                <a:gd name="connsiteX2" fmla="*/ 928 w 10000"/>
                <a:gd name="connsiteY2" fmla="*/ 7518 h 10000"/>
                <a:gd name="connsiteX3" fmla="*/ 1374 w 10000"/>
                <a:gd name="connsiteY3" fmla="*/ 3763 h 10000"/>
                <a:gd name="connsiteX4" fmla="*/ 1708 w 10000"/>
                <a:gd name="connsiteY4" fmla="*/ 6 h 10000"/>
                <a:gd name="connsiteX5" fmla="*/ 2043 w 10000"/>
                <a:gd name="connsiteY5" fmla="*/ 4634 h 10000"/>
                <a:gd name="connsiteX6" fmla="*/ 2340 w 10000"/>
                <a:gd name="connsiteY6" fmla="*/ 8189 h 10000"/>
                <a:gd name="connsiteX7" fmla="*/ 3009 w 10000"/>
                <a:gd name="connsiteY7" fmla="*/ 9464 h 10000"/>
                <a:gd name="connsiteX8" fmla="*/ 3640 w 10000"/>
                <a:gd name="connsiteY8" fmla="*/ 9731 h 10000"/>
                <a:gd name="connsiteX9" fmla="*/ 10000 w 10000"/>
                <a:gd name="connsiteY9" fmla="*/ 9257 h 10000"/>
                <a:gd name="connsiteX0" fmla="*/ 0 w 12559"/>
                <a:gd name="connsiteY0" fmla="*/ 10100 h 10100"/>
                <a:gd name="connsiteX1" fmla="*/ 2696 w 12559"/>
                <a:gd name="connsiteY1" fmla="*/ 9660 h 10100"/>
                <a:gd name="connsiteX2" fmla="*/ 3487 w 12559"/>
                <a:gd name="connsiteY2" fmla="*/ 7518 h 10100"/>
                <a:gd name="connsiteX3" fmla="*/ 3933 w 12559"/>
                <a:gd name="connsiteY3" fmla="*/ 3763 h 10100"/>
                <a:gd name="connsiteX4" fmla="*/ 4267 w 12559"/>
                <a:gd name="connsiteY4" fmla="*/ 6 h 10100"/>
                <a:gd name="connsiteX5" fmla="*/ 4602 w 12559"/>
                <a:gd name="connsiteY5" fmla="*/ 4634 h 10100"/>
                <a:gd name="connsiteX6" fmla="*/ 4899 w 12559"/>
                <a:gd name="connsiteY6" fmla="*/ 8189 h 10100"/>
                <a:gd name="connsiteX7" fmla="*/ 5568 w 12559"/>
                <a:gd name="connsiteY7" fmla="*/ 9464 h 10100"/>
                <a:gd name="connsiteX8" fmla="*/ 6199 w 12559"/>
                <a:gd name="connsiteY8" fmla="*/ 9731 h 10100"/>
                <a:gd name="connsiteX9" fmla="*/ 12559 w 12559"/>
                <a:gd name="connsiteY9" fmla="*/ 9257 h 10100"/>
                <a:gd name="connsiteX0" fmla="*/ 0 w 12559"/>
                <a:gd name="connsiteY0" fmla="*/ 10013 h 10013"/>
                <a:gd name="connsiteX1" fmla="*/ 2696 w 12559"/>
                <a:gd name="connsiteY1" fmla="*/ 9573 h 10013"/>
                <a:gd name="connsiteX2" fmla="*/ 3487 w 12559"/>
                <a:gd name="connsiteY2" fmla="*/ 7431 h 10013"/>
                <a:gd name="connsiteX3" fmla="*/ 3933 w 12559"/>
                <a:gd name="connsiteY3" fmla="*/ 3676 h 10013"/>
                <a:gd name="connsiteX4" fmla="*/ 3931 w 12559"/>
                <a:gd name="connsiteY4" fmla="*/ 6 h 10013"/>
                <a:gd name="connsiteX5" fmla="*/ 4602 w 12559"/>
                <a:gd name="connsiteY5" fmla="*/ 4547 h 10013"/>
                <a:gd name="connsiteX6" fmla="*/ 4899 w 12559"/>
                <a:gd name="connsiteY6" fmla="*/ 8102 h 10013"/>
                <a:gd name="connsiteX7" fmla="*/ 5568 w 12559"/>
                <a:gd name="connsiteY7" fmla="*/ 9377 h 10013"/>
                <a:gd name="connsiteX8" fmla="*/ 6199 w 12559"/>
                <a:gd name="connsiteY8" fmla="*/ 9644 h 10013"/>
                <a:gd name="connsiteX9" fmla="*/ 12559 w 12559"/>
                <a:gd name="connsiteY9" fmla="*/ 9170 h 10013"/>
                <a:gd name="connsiteX0" fmla="*/ 0 w 12559"/>
                <a:gd name="connsiteY0" fmla="*/ 10012 h 10012"/>
                <a:gd name="connsiteX1" fmla="*/ 2696 w 12559"/>
                <a:gd name="connsiteY1" fmla="*/ 9572 h 10012"/>
                <a:gd name="connsiteX2" fmla="*/ 3487 w 12559"/>
                <a:gd name="connsiteY2" fmla="*/ 7430 h 10012"/>
                <a:gd name="connsiteX3" fmla="*/ 3674 w 12559"/>
                <a:gd name="connsiteY3" fmla="*/ 3814 h 10012"/>
                <a:gd name="connsiteX4" fmla="*/ 3931 w 12559"/>
                <a:gd name="connsiteY4" fmla="*/ 5 h 10012"/>
                <a:gd name="connsiteX5" fmla="*/ 4602 w 12559"/>
                <a:gd name="connsiteY5" fmla="*/ 4546 h 10012"/>
                <a:gd name="connsiteX6" fmla="*/ 4899 w 12559"/>
                <a:gd name="connsiteY6" fmla="*/ 8101 h 10012"/>
                <a:gd name="connsiteX7" fmla="*/ 5568 w 12559"/>
                <a:gd name="connsiteY7" fmla="*/ 9376 h 10012"/>
                <a:gd name="connsiteX8" fmla="*/ 6199 w 12559"/>
                <a:gd name="connsiteY8" fmla="*/ 9643 h 10012"/>
                <a:gd name="connsiteX9" fmla="*/ 12559 w 12559"/>
                <a:gd name="connsiteY9" fmla="*/ 9169 h 10012"/>
                <a:gd name="connsiteX0" fmla="*/ 0 w 12559"/>
                <a:gd name="connsiteY0" fmla="*/ 10050 h 10050"/>
                <a:gd name="connsiteX1" fmla="*/ 2696 w 12559"/>
                <a:gd name="connsiteY1" fmla="*/ 9610 h 10050"/>
                <a:gd name="connsiteX2" fmla="*/ 3487 w 12559"/>
                <a:gd name="connsiteY2" fmla="*/ 7468 h 10050"/>
                <a:gd name="connsiteX3" fmla="*/ 3931 w 12559"/>
                <a:gd name="connsiteY3" fmla="*/ 43 h 10050"/>
                <a:gd name="connsiteX4" fmla="*/ 4602 w 12559"/>
                <a:gd name="connsiteY4" fmla="*/ 4584 h 10050"/>
                <a:gd name="connsiteX5" fmla="*/ 4899 w 12559"/>
                <a:gd name="connsiteY5" fmla="*/ 8139 h 10050"/>
                <a:gd name="connsiteX6" fmla="*/ 5568 w 12559"/>
                <a:gd name="connsiteY6" fmla="*/ 9414 h 10050"/>
                <a:gd name="connsiteX7" fmla="*/ 6199 w 12559"/>
                <a:gd name="connsiteY7" fmla="*/ 9681 h 10050"/>
                <a:gd name="connsiteX8" fmla="*/ 12559 w 12559"/>
                <a:gd name="connsiteY8" fmla="*/ 9207 h 10050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5568 w 12559"/>
                <a:gd name="connsiteY5" fmla="*/ 9373 h 10009"/>
                <a:gd name="connsiteX6" fmla="*/ 6199 w 12559"/>
                <a:gd name="connsiteY6" fmla="*/ 9640 h 10009"/>
                <a:gd name="connsiteX7" fmla="*/ 12559 w 12559"/>
                <a:gd name="connsiteY7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6199"/>
                <a:gd name="connsiteY0" fmla="*/ 10009 h 10009"/>
                <a:gd name="connsiteX1" fmla="*/ 2696 w 6199"/>
                <a:gd name="connsiteY1" fmla="*/ 9569 h 10009"/>
                <a:gd name="connsiteX2" fmla="*/ 3487 w 6199"/>
                <a:gd name="connsiteY2" fmla="*/ 7427 h 10009"/>
                <a:gd name="connsiteX3" fmla="*/ 3931 w 6199"/>
                <a:gd name="connsiteY3" fmla="*/ 2 h 10009"/>
                <a:gd name="connsiteX4" fmla="*/ 4899 w 6199"/>
                <a:gd name="connsiteY4" fmla="*/ 8098 h 10009"/>
                <a:gd name="connsiteX5" fmla="*/ 6199 w 6199"/>
                <a:gd name="connsiteY5" fmla="*/ 9640 h 10009"/>
                <a:gd name="connsiteX0" fmla="*/ 0 w 5651"/>
                <a:gd name="connsiteY0" fmla="*/ 9560 h 9631"/>
                <a:gd name="connsiteX1" fmla="*/ 1276 w 5651"/>
                <a:gd name="connsiteY1" fmla="*/ 7420 h 9631"/>
                <a:gd name="connsiteX2" fmla="*/ 1992 w 5651"/>
                <a:gd name="connsiteY2" fmla="*/ 2 h 9631"/>
                <a:gd name="connsiteX3" fmla="*/ 3554 w 5651"/>
                <a:gd name="connsiteY3" fmla="*/ 8091 h 9631"/>
                <a:gd name="connsiteX4" fmla="*/ 5651 w 5651"/>
                <a:gd name="connsiteY4" fmla="*/ 9631 h 9631"/>
                <a:gd name="connsiteX0" fmla="*/ 0 w 10000"/>
                <a:gd name="connsiteY0" fmla="*/ 9926 h 10000"/>
                <a:gd name="connsiteX1" fmla="*/ 1798 w 10000"/>
                <a:gd name="connsiteY1" fmla="*/ 7704 h 10000"/>
                <a:gd name="connsiteX2" fmla="*/ 3525 w 10000"/>
                <a:gd name="connsiteY2" fmla="*/ 2 h 10000"/>
                <a:gd name="connsiteX3" fmla="*/ 6289 w 10000"/>
                <a:gd name="connsiteY3" fmla="*/ 8401 h 10000"/>
                <a:gd name="connsiteX4" fmla="*/ 10000 w 10000"/>
                <a:gd name="connsiteY4" fmla="*/ 10000 h 10000"/>
                <a:gd name="connsiteX0" fmla="*/ 0 w 10000"/>
                <a:gd name="connsiteY0" fmla="*/ 9925 h 9999"/>
                <a:gd name="connsiteX1" fmla="*/ 1798 w 10000"/>
                <a:gd name="connsiteY1" fmla="*/ 7703 h 9999"/>
                <a:gd name="connsiteX2" fmla="*/ 3525 w 10000"/>
                <a:gd name="connsiteY2" fmla="*/ 1 h 9999"/>
                <a:gd name="connsiteX3" fmla="*/ 5752 w 10000"/>
                <a:gd name="connsiteY3" fmla="*/ 8071 h 9999"/>
                <a:gd name="connsiteX4" fmla="*/ 10000 w 10000"/>
                <a:gd name="connsiteY4" fmla="*/ 9999 h 9999"/>
                <a:gd name="connsiteX0" fmla="*/ 0 w 7854"/>
                <a:gd name="connsiteY0" fmla="*/ 9926 h 9926"/>
                <a:gd name="connsiteX1" fmla="*/ 1798 w 7854"/>
                <a:gd name="connsiteY1" fmla="*/ 7704 h 9926"/>
                <a:gd name="connsiteX2" fmla="*/ 3525 w 7854"/>
                <a:gd name="connsiteY2" fmla="*/ 1 h 9926"/>
                <a:gd name="connsiteX3" fmla="*/ 5752 w 7854"/>
                <a:gd name="connsiteY3" fmla="*/ 8072 h 9926"/>
                <a:gd name="connsiteX4" fmla="*/ 7854 w 7854"/>
                <a:gd name="connsiteY4" fmla="*/ 9671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" h="9926">
                  <a:moveTo>
                    <a:pt x="0" y="9926"/>
                  </a:moveTo>
                  <a:cubicBezTo>
                    <a:pt x="442" y="9497"/>
                    <a:pt x="1211" y="9359"/>
                    <a:pt x="1798" y="7704"/>
                  </a:cubicBezTo>
                  <a:cubicBezTo>
                    <a:pt x="2386" y="6051"/>
                    <a:pt x="2866" y="-60"/>
                    <a:pt x="3525" y="1"/>
                  </a:cubicBezTo>
                  <a:cubicBezTo>
                    <a:pt x="4184" y="62"/>
                    <a:pt x="5031" y="6461"/>
                    <a:pt x="5752" y="8072"/>
                  </a:cubicBezTo>
                  <a:cubicBezTo>
                    <a:pt x="6473" y="9683"/>
                    <a:pt x="5727" y="9621"/>
                    <a:pt x="7854" y="9671"/>
                  </a:cubicBezTo>
                </a:path>
              </a:pathLst>
            </a:custGeom>
            <a:noFill/>
            <a:ln w="762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" name="Corde 6"/>
            <p:cNvSpPr/>
            <p:nvPr/>
          </p:nvSpPr>
          <p:spPr bwMode="auto">
            <a:xfrm rot="5700831">
              <a:off x="2012481" y="4012952"/>
              <a:ext cx="404859" cy="318531"/>
            </a:xfrm>
            <a:prstGeom prst="chord">
              <a:avLst>
                <a:gd name="adj1" fmla="val 5465013"/>
                <a:gd name="adj2" fmla="val 15682205"/>
              </a:avLst>
            </a:prstGeom>
            <a:solidFill>
              <a:srgbClr val="FF0000"/>
            </a:solidFill>
            <a:ln w="762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25356" y="5168031"/>
            <a:ext cx="3446844" cy="9096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15718" y="5118819"/>
            <a:ext cx="227012" cy="1022350"/>
          </a:xfrm>
          <a:prstGeom prst="can">
            <a:avLst>
              <a:gd name="adj" fmla="val 112588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779193" y="615863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4377680" y="5112469"/>
            <a:ext cx="227013" cy="1022350"/>
          </a:xfrm>
          <a:prstGeom prst="can">
            <a:avLst>
              <a:gd name="adj" fmla="val 112587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4241155" y="615228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 flipV="1">
            <a:off x="5155555" y="5125169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5076180" y="4647331"/>
            <a:ext cx="4286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00"/>
                </a:solidFill>
                <a:latin typeface="Impact" pitchFamily="34" charset="0"/>
              </a:rPr>
              <a:t>K+</a:t>
            </a: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4106218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5349230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9" name="Flèche droite 18"/>
          <p:cNvSpPr/>
          <p:nvPr/>
        </p:nvSpPr>
        <p:spPr bwMode="auto">
          <a:xfrm>
            <a:off x="2365961" y="5223582"/>
            <a:ext cx="1446003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3885208" y="5087069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348720" y="5094312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125839" y="5905520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3" name="Flèche droite 18"/>
          <p:cNvSpPr/>
          <p:nvPr/>
        </p:nvSpPr>
        <p:spPr bwMode="auto">
          <a:xfrm>
            <a:off x="2394748" y="5376092"/>
            <a:ext cx="2681432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5851111" y="6326290"/>
            <a:ext cx="3395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x t r a c e l </a:t>
            </a:r>
            <a:r>
              <a:rPr lang="fr-FR" sz="2400" dirty="0" err="1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5851111" y="4269457"/>
            <a:ext cx="3292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n t r a c e l </a:t>
            </a:r>
            <a:r>
              <a:rPr lang="fr-FR" sz="2400" dirty="0" err="1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cxnSp>
        <p:nvCxnSpPr>
          <p:cNvPr id="30" name="Connecteur droit 29"/>
          <p:cNvCxnSpPr/>
          <p:nvPr/>
        </p:nvCxnSpPr>
        <p:spPr bwMode="auto">
          <a:xfrm>
            <a:off x="376012" y="3079799"/>
            <a:ext cx="697879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ZoneTexte 30"/>
          <p:cNvSpPr txBox="1"/>
          <p:nvPr/>
        </p:nvSpPr>
        <p:spPr>
          <a:xfrm>
            <a:off x="518388" y="503357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9CC"/>
                </a:solidFill>
              </a:rPr>
              <a:t>seuil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5267" y="5375101"/>
            <a:ext cx="1862027" cy="0"/>
          </a:xfrm>
          <a:prstGeom prst="line">
            <a:avLst/>
          </a:prstGeom>
          <a:noFill/>
          <a:ln w="38100" cap="flat" cmpd="sng" algn="ctr">
            <a:solidFill>
              <a:srgbClr val="FF99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ZoneTexte 33"/>
          <p:cNvSpPr txBox="1"/>
          <p:nvPr/>
        </p:nvSpPr>
        <p:spPr>
          <a:xfrm>
            <a:off x="7399220" y="286377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0 mV</a:t>
            </a:r>
          </a:p>
        </p:txBody>
      </p:sp>
      <p:sp>
        <p:nvSpPr>
          <p:cNvPr id="35" name="Ellipse 34"/>
          <p:cNvSpPr/>
          <p:nvPr/>
        </p:nvSpPr>
        <p:spPr bwMode="auto">
          <a:xfrm>
            <a:off x="3903552" y="5084996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4367064" y="5092239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7" name="Flèche vers le bas 36"/>
          <p:cNvSpPr/>
          <p:nvPr/>
        </p:nvSpPr>
        <p:spPr bwMode="auto">
          <a:xfrm rot="9945242">
            <a:off x="3413076" y="3139896"/>
            <a:ext cx="1171642" cy="1291096"/>
          </a:xfrm>
          <a:prstGeom prst="downArrow">
            <a:avLst/>
          </a:pr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lèche vers le bas 37"/>
          <p:cNvSpPr/>
          <p:nvPr/>
        </p:nvSpPr>
        <p:spPr bwMode="auto">
          <a:xfrm rot="12006083" flipH="1">
            <a:off x="4974203" y="3144691"/>
            <a:ext cx="1171642" cy="1291096"/>
          </a:xfrm>
          <a:prstGeom prst="downArrow">
            <a:avLst/>
          </a:prstGeom>
          <a:solidFill>
            <a:srgbClr val="0070C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6372200" y="5176533"/>
            <a:ext cx="2717077" cy="909638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 rot="17624068">
            <a:off x="2258199" y="2727911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6600"/>
                </a:solidFill>
              </a:rPr>
              <a:t>Dépolarisation</a:t>
            </a:r>
          </a:p>
        </p:txBody>
      </p:sp>
      <p:sp>
        <p:nvSpPr>
          <p:cNvPr id="42" name="ZoneTexte 41"/>
          <p:cNvSpPr txBox="1"/>
          <p:nvPr/>
        </p:nvSpPr>
        <p:spPr>
          <a:xfrm rot="4116234">
            <a:off x="5231964" y="2685789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Repolarisation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217519" y="466274"/>
            <a:ext cx="554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Déroulement du potentiel d’action</a:t>
            </a:r>
          </a:p>
        </p:txBody>
      </p:sp>
      <p:cxnSp>
        <p:nvCxnSpPr>
          <p:cNvPr id="45" name="Connecteur droit 44"/>
          <p:cNvCxnSpPr/>
          <p:nvPr/>
        </p:nvCxnSpPr>
        <p:spPr bwMode="auto">
          <a:xfrm>
            <a:off x="-36512" y="5977394"/>
            <a:ext cx="2961868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Connecteur droit 47"/>
          <p:cNvCxnSpPr/>
          <p:nvPr/>
        </p:nvCxnSpPr>
        <p:spPr bwMode="auto">
          <a:xfrm>
            <a:off x="6372200" y="5983753"/>
            <a:ext cx="2961868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00"/>
                </a:solidFill>
              </a:rPr>
              <a:t>Le potentiel d’action</a:t>
            </a:r>
          </a:p>
        </p:txBody>
      </p:sp>
    </p:spTree>
    <p:extLst>
      <p:ext uri="{BB962C8B-B14F-4D97-AF65-F5344CB8AC3E}">
        <p14:creationId xmlns:p14="http://schemas.microsoft.com/office/powerpoint/2010/main" val="26150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2.96296E-6 L -0.00313 -0.2120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-1.11111E-6 L -0.00312 -0.2120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8000" accel="50000" decel="5000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0.00261 3.33333E-6 L -0.00296 0.23055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/>
      <p:bldP spid="12" grpId="1"/>
      <p:bldP spid="14" grpId="0"/>
      <p:bldP spid="14" grpId="1"/>
      <p:bldP spid="16" grpId="0"/>
      <p:bldP spid="16" grpId="1"/>
      <p:bldP spid="19" grpId="0" animBg="1"/>
      <p:bldP spid="20" grpId="0" animBg="1"/>
      <p:bldP spid="21" grpId="0" animBg="1"/>
      <p:bldP spid="22" grpId="0" animBg="1"/>
      <p:bldP spid="2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4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857200" y="1607810"/>
            <a:ext cx="7315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/>
              <a:t>2. La fréquence des potentiels produits est plus grande si le stimulus est intense.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403350" y="6165850"/>
            <a:ext cx="714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i="1"/>
              <a:t>N.B. Les deux phénomènes (1. et  2.) se combinent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Le potentiel d’action</a:t>
            </a:r>
          </a:p>
        </p:txBody>
      </p:sp>
      <p:sp>
        <p:nvSpPr>
          <p:cNvPr id="7" name="Freeform 13"/>
          <p:cNvSpPr>
            <a:spLocks/>
          </p:cNvSpPr>
          <p:nvPr/>
        </p:nvSpPr>
        <p:spPr bwMode="auto">
          <a:xfrm>
            <a:off x="1331640" y="2935112"/>
            <a:ext cx="483680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2483768" y="2924944"/>
            <a:ext cx="483680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>
            <a:off x="3779912" y="2924944"/>
            <a:ext cx="483680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455088" y="2924944"/>
            <a:ext cx="339664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5794752" y="2924944"/>
            <a:ext cx="339664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6134416" y="2924944"/>
            <a:ext cx="309792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444208" y="2924944"/>
            <a:ext cx="432048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6876256" y="2924944"/>
            <a:ext cx="288032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7153408" y="2924944"/>
            <a:ext cx="339664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493072" y="2924944"/>
            <a:ext cx="339664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7832736" y="2924944"/>
            <a:ext cx="339664" cy="2467977"/>
          </a:xfrm>
          <a:custGeom>
            <a:avLst/>
            <a:gdLst>
              <a:gd name="T0" fmla="*/ 0 w 3441"/>
              <a:gd name="T1" fmla="*/ 1900 h 2122"/>
              <a:gd name="T2" fmla="*/ 113 w 3441"/>
              <a:gd name="T3" fmla="*/ 1902 h 2122"/>
              <a:gd name="T4" fmla="*/ 225 w 3441"/>
              <a:gd name="T5" fmla="*/ 1910 h 2122"/>
              <a:gd name="T6" fmla="*/ 377 w 3441"/>
              <a:gd name="T7" fmla="*/ 1902 h 2122"/>
              <a:gd name="T8" fmla="*/ 513 w 3441"/>
              <a:gd name="T9" fmla="*/ 1830 h 2122"/>
              <a:gd name="T10" fmla="*/ 605 w 3441"/>
              <a:gd name="T11" fmla="*/ 1698 h 2122"/>
              <a:gd name="T12" fmla="*/ 681 w 3441"/>
              <a:gd name="T13" fmla="*/ 1446 h 2122"/>
              <a:gd name="T14" fmla="*/ 713 w 3441"/>
              <a:gd name="T15" fmla="*/ 1238 h 2122"/>
              <a:gd name="T16" fmla="*/ 733 w 3441"/>
              <a:gd name="T17" fmla="*/ 1046 h 2122"/>
              <a:gd name="T18" fmla="*/ 745 w 3441"/>
              <a:gd name="T19" fmla="*/ 782 h 2122"/>
              <a:gd name="T20" fmla="*/ 773 w 3441"/>
              <a:gd name="T21" fmla="*/ 486 h 2122"/>
              <a:gd name="T22" fmla="*/ 785 w 3441"/>
              <a:gd name="T23" fmla="*/ 302 h 2122"/>
              <a:gd name="T24" fmla="*/ 813 w 3441"/>
              <a:gd name="T25" fmla="*/ 146 h 2122"/>
              <a:gd name="T26" fmla="*/ 833 w 3441"/>
              <a:gd name="T27" fmla="*/ 38 h 2122"/>
              <a:gd name="T28" fmla="*/ 873 w 3441"/>
              <a:gd name="T29" fmla="*/ 14 h 2122"/>
              <a:gd name="T30" fmla="*/ 929 w 3441"/>
              <a:gd name="T31" fmla="*/ 122 h 2122"/>
              <a:gd name="T32" fmla="*/ 977 w 3441"/>
              <a:gd name="T33" fmla="*/ 270 h 2122"/>
              <a:gd name="T34" fmla="*/ 1017 w 3441"/>
              <a:gd name="T35" fmla="*/ 406 h 2122"/>
              <a:gd name="T36" fmla="*/ 1049 w 3441"/>
              <a:gd name="T37" fmla="*/ 574 h 2122"/>
              <a:gd name="T38" fmla="*/ 1081 w 3441"/>
              <a:gd name="T39" fmla="*/ 750 h 2122"/>
              <a:gd name="T40" fmla="*/ 1137 w 3441"/>
              <a:gd name="T41" fmla="*/ 1006 h 2122"/>
              <a:gd name="T42" fmla="*/ 1177 w 3441"/>
              <a:gd name="T43" fmla="*/ 1158 h 2122"/>
              <a:gd name="T44" fmla="*/ 1241 w 3441"/>
              <a:gd name="T45" fmla="*/ 1470 h 2122"/>
              <a:gd name="T46" fmla="*/ 1329 w 3441"/>
              <a:gd name="T47" fmla="*/ 1702 h 2122"/>
              <a:gd name="T48" fmla="*/ 1441 w 3441"/>
              <a:gd name="T49" fmla="*/ 1926 h 2122"/>
              <a:gd name="T50" fmla="*/ 1529 w 3441"/>
              <a:gd name="T51" fmla="*/ 2014 h 2122"/>
              <a:gd name="T52" fmla="*/ 1657 w 3441"/>
              <a:gd name="T53" fmla="*/ 2094 h 2122"/>
              <a:gd name="T54" fmla="*/ 1833 w 3441"/>
              <a:gd name="T55" fmla="*/ 2118 h 2122"/>
              <a:gd name="T56" fmla="*/ 2113 w 3441"/>
              <a:gd name="T57" fmla="*/ 2118 h 2122"/>
              <a:gd name="T58" fmla="*/ 2557 w 3441"/>
              <a:gd name="T59" fmla="*/ 2102 h 2122"/>
              <a:gd name="T60" fmla="*/ 3013 w 3441"/>
              <a:gd name="T61" fmla="*/ 2058 h 2122"/>
              <a:gd name="T62" fmla="*/ 3441 w 3441"/>
              <a:gd name="T63" fmla="*/ 2014 h 2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connsiteX0" fmla="*/ 0 w 10517"/>
              <a:gd name="connsiteY0" fmla="*/ 8913 h 9952"/>
              <a:gd name="connsiteX1" fmla="*/ 328 w 10517"/>
              <a:gd name="connsiteY1" fmla="*/ 8922 h 9952"/>
              <a:gd name="connsiteX2" fmla="*/ 654 w 10517"/>
              <a:gd name="connsiteY2" fmla="*/ 8960 h 9952"/>
              <a:gd name="connsiteX3" fmla="*/ 1096 w 10517"/>
              <a:gd name="connsiteY3" fmla="*/ 8922 h 9952"/>
              <a:gd name="connsiteX4" fmla="*/ 1491 w 10517"/>
              <a:gd name="connsiteY4" fmla="*/ 8583 h 9952"/>
              <a:gd name="connsiteX5" fmla="*/ 1758 w 10517"/>
              <a:gd name="connsiteY5" fmla="*/ 7961 h 9952"/>
              <a:gd name="connsiteX6" fmla="*/ 1979 w 10517"/>
              <a:gd name="connsiteY6" fmla="*/ 6773 h 9952"/>
              <a:gd name="connsiteX7" fmla="*/ 2072 w 10517"/>
              <a:gd name="connsiteY7" fmla="*/ 5793 h 9952"/>
              <a:gd name="connsiteX8" fmla="*/ 2130 w 10517"/>
              <a:gd name="connsiteY8" fmla="*/ 4888 h 9952"/>
              <a:gd name="connsiteX9" fmla="*/ 2165 w 10517"/>
              <a:gd name="connsiteY9" fmla="*/ 3644 h 9952"/>
              <a:gd name="connsiteX10" fmla="*/ 2246 w 10517"/>
              <a:gd name="connsiteY10" fmla="*/ 2249 h 9952"/>
              <a:gd name="connsiteX11" fmla="*/ 2281 w 10517"/>
              <a:gd name="connsiteY11" fmla="*/ 1382 h 9952"/>
              <a:gd name="connsiteX12" fmla="*/ 2363 w 10517"/>
              <a:gd name="connsiteY12" fmla="*/ 647 h 9952"/>
              <a:gd name="connsiteX13" fmla="*/ 2421 w 10517"/>
              <a:gd name="connsiteY13" fmla="*/ 138 h 9952"/>
              <a:gd name="connsiteX14" fmla="*/ 2537 w 10517"/>
              <a:gd name="connsiteY14" fmla="*/ 25 h 9952"/>
              <a:gd name="connsiteX15" fmla="*/ 2700 w 10517"/>
              <a:gd name="connsiteY15" fmla="*/ 534 h 9952"/>
              <a:gd name="connsiteX16" fmla="*/ 2839 w 10517"/>
              <a:gd name="connsiteY16" fmla="*/ 1231 h 9952"/>
              <a:gd name="connsiteX17" fmla="*/ 2956 w 10517"/>
              <a:gd name="connsiteY17" fmla="*/ 1872 h 9952"/>
              <a:gd name="connsiteX18" fmla="*/ 3049 w 10517"/>
              <a:gd name="connsiteY18" fmla="*/ 2664 h 9952"/>
              <a:gd name="connsiteX19" fmla="*/ 3142 w 10517"/>
              <a:gd name="connsiteY19" fmla="*/ 3493 h 9952"/>
              <a:gd name="connsiteX20" fmla="*/ 3304 w 10517"/>
              <a:gd name="connsiteY20" fmla="*/ 4700 h 9952"/>
              <a:gd name="connsiteX21" fmla="*/ 3421 w 10517"/>
              <a:gd name="connsiteY21" fmla="*/ 5416 h 9952"/>
              <a:gd name="connsiteX22" fmla="*/ 3607 w 10517"/>
              <a:gd name="connsiteY22" fmla="*/ 6886 h 9952"/>
              <a:gd name="connsiteX23" fmla="*/ 3862 w 10517"/>
              <a:gd name="connsiteY23" fmla="*/ 7980 h 9952"/>
              <a:gd name="connsiteX24" fmla="*/ 4188 w 10517"/>
              <a:gd name="connsiteY24" fmla="*/ 9035 h 9952"/>
              <a:gd name="connsiteX25" fmla="*/ 4443 w 10517"/>
              <a:gd name="connsiteY25" fmla="*/ 9450 h 9952"/>
              <a:gd name="connsiteX26" fmla="*/ 4815 w 10517"/>
              <a:gd name="connsiteY26" fmla="*/ 9827 h 9952"/>
              <a:gd name="connsiteX27" fmla="*/ 5327 w 10517"/>
              <a:gd name="connsiteY27" fmla="*/ 9940 h 9952"/>
              <a:gd name="connsiteX28" fmla="*/ 6141 w 10517"/>
              <a:gd name="connsiteY28" fmla="*/ 9940 h 9952"/>
              <a:gd name="connsiteX29" fmla="*/ 7431 w 10517"/>
              <a:gd name="connsiteY29" fmla="*/ 9865 h 9952"/>
              <a:gd name="connsiteX30" fmla="*/ 8756 w 10517"/>
              <a:gd name="connsiteY30" fmla="*/ 9657 h 9952"/>
              <a:gd name="connsiteX31" fmla="*/ 10517 w 10517"/>
              <a:gd name="connsiteY31" fmla="*/ 9243 h 9952"/>
              <a:gd name="connsiteX0" fmla="*/ 0 w 10000"/>
              <a:gd name="connsiteY0" fmla="*/ 8956 h 10000"/>
              <a:gd name="connsiteX1" fmla="*/ 312 w 10000"/>
              <a:gd name="connsiteY1" fmla="*/ 9256 h 10000"/>
              <a:gd name="connsiteX2" fmla="*/ 622 w 10000"/>
              <a:gd name="connsiteY2" fmla="*/ 9003 h 10000"/>
              <a:gd name="connsiteX3" fmla="*/ 1042 w 10000"/>
              <a:gd name="connsiteY3" fmla="*/ 8965 h 10000"/>
              <a:gd name="connsiteX4" fmla="*/ 1418 w 10000"/>
              <a:gd name="connsiteY4" fmla="*/ 8624 h 10000"/>
              <a:gd name="connsiteX5" fmla="*/ 1672 w 10000"/>
              <a:gd name="connsiteY5" fmla="*/ 7999 h 10000"/>
              <a:gd name="connsiteX6" fmla="*/ 1882 w 10000"/>
              <a:gd name="connsiteY6" fmla="*/ 6806 h 10000"/>
              <a:gd name="connsiteX7" fmla="*/ 1970 w 10000"/>
              <a:gd name="connsiteY7" fmla="*/ 5821 h 10000"/>
              <a:gd name="connsiteX8" fmla="*/ 2025 w 10000"/>
              <a:gd name="connsiteY8" fmla="*/ 4912 h 10000"/>
              <a:gd name="connsiteX9" fmla="*/ 2059 w 10000"/>
              <a:gd name="connsiteY9" fmla="*/ 3662 h 10000"/>
              <a:gd name="connsiteX10" fmla="*/ 2136 w 10000"/>
              <a:gd name="connsiteY10" fmla="*/ 2260 h 10000"/>
              <a:gd name="connsiteX11" fmla="*/ 2169 w 10000"/>
              <a:gd name="connsiteY11" fmla="*/ 1389 h 10000"/>
              <a:gd name="connsiteX12" fmla="*/ 2247 w 10000"/>
              <a:gd name="connsiteY12" fmla="*/ 650 h 10000"/>
              <a:gd name="connsiteX13" fmla="*/ 2302 w 10000"/>
              <a:gd name="connsiteY13" fmla="*/ 139 h 10000"/>
              <a:gd name="connsiteX14" fmla="*/ 2412 w 10000"/>
              <a:gd name="connsiteY14" fmla="*/ 25 h 10000"/>
              <a:gd name="connsiteX15" fmla="*/ 2567 w 10000"/>
              <a:gd name="connsiteY15" fmla="*/ 537 h 10000"/>
              <a:gd name="connsiteX16" fmla="*/ 2699 w 10000"/>
              <a:gd name="connsiteY16" fmla="*/ 1237 h 10000"/>
              <a:gd name="connsiteX17" fmla="*/ 2811 w 10000"/>
              <a:gd name="connsiteY17" fmla="*/ 1881 h 10000"/>
              <a:gd name="connsiteX18" fmla="*/ 2899 w 10000"/>
              <a:gd name="connsiteY18" fmla="*/ 2677 h 10000"/>
              <a:gd name="connsiteX19" fmla="*/ 2988 w 10000"/>
              <a:gd name="connsiteY19" fmla="*/ 3510 h 10000"/>
              <a:gd name="connsiteX20" fmla="*/ 3142 w 10000"/>
              <a:gd name="connsiteY20" fmla="*/ 4723 h 10000"/>
              <a:gd name="connsiteX21" fmla="*/ 3253 w 10000"/>
              <a:gd name="connsiteY21" fmla="*/ 5442 h 10000"/>
              <a:gd name="connsiteX22" fmla="*/ 3430 w 10000"/>
              <a:gd name="connsiteY22" fmla="*/ 6919 h 10000"/>
              <a:gd name="connsiteX23" fmla="*/ 3672 w 10000"/>
              <a:gd name="connsiteY23" fmla="*/ 8018 h 10000"/>
              <a:gd name="connsiteX24" fmla="*/ 3982 w 10000"/>
              <a:gd name="connsiteY24" fmla="*/ 9079 h 10000"/>
              <a:gd name="connsiteX25" fmla="*/ 4225 w 10000"/>
              <a:gd name="connsiteY25" fmla="*/ 9496 h 10000"/>
              <a:gd name="connsiteX26" fmla="*/ 4578 w 10000"/>
              <a:gd name="connsiteY26" fmla="*/ 9874 h 10000"/>
              <a:gd name="connsiteX27" fmla="*/ 5065 w 10000"/>
              <a:gd name="connsiteY27" fmla="*/ 9988 h 10000"/>
              <a:gd name="connsiteX28" fmla="*/ 5839 w 10000"/>
              <a:gd name="connsiteY28" fmla="*/ 9988 h 10000"/>
              <a:gd name="connsiteX29" fmla="*/ 7066 w 10000"/>
              <a:gd name="connsiteY29" fmla="*/ 9913 h 10000"/>
              <a:gd name="connsiteX30" fmla="*/ 8326 w 10000"/>
              <a:gd name="connsiteY30" fmla="*/ 9704 h 10000"/>
              <a:gd name="connsiteX31" fmla="*/ 10000 w 10000"/>
              <a:gd name="connsiteY31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622 w 10000"/>
              <a:gd name="connsiteY1" fmla="*/ 9003 h 10000"/>
              <a:gd name="connsiteX2" fmla="*/ 1042 w 10000"/>
              <a:gd name="connsiteY2" fmla="*/ 8965 h 10000"/>
              <a:gd name="connsiteX3" fmla="*/ 1418 w 10000"/>
              <a:gd name="connsiteY3" fmla="*/ 8624 h 10000"/>
              <a:gd name="connsiteX4" fmla="*/ 1672 w 10000"/>
              <a:gd name="connsiteY4" fmla="*/ 7999 h 10000"/>
              <a:gd name="connsiteX5" fmla="*/ 1882 w 10000"/>
              <a:gd name="connsiteY5" fmla="*/ 6806 h 10000"/>
              <a:gd name="connsiteX6" fmla="*/ 1970 w 10000"/>
              <a:gd name="connsiteY6" fmla="*/ 5821 h 10000"/>
              <a:gd name="connsiteX7" fmla="*/ 2025 w 10000"/>
              <a:gd name="connsiteY7" fmla="*/ 4912 h 10000"/>
              <a:gd name="connsiteX8" fmla="*/ 2059 w 10000"/>
              <a:gd name="connsiteY8" fmla="*/ 3662 h 10000"/>
              <a:gd name="connsiteX9" fmla="*/ 2136 w 10000"/>
              <a:gd name="connsiteY9" fmla="*/ 2260 h 10000"/>
              <a:gd name="connsiteX10" fmla="*/ 2169 w 10000"/>
              <a:gd name="connsiteY10" fmla="*/ 1389 h 10000"/>
              <a:gd name="connsiteX11" fmla="*/ 2247 w 10000"/>
              <a:gd name="connsiteY11" fmla="*/ 650 h 10000"/>
              <a:gd name="connsiteX12" fmla="*/ 2302 w 10000"/>
              <a:gd name="connsiteY12" fmla="*/ 139 h 10000"/>
              <a:gd name="connsiteX13" fmla="*/ 2412 w 10000"/>
              <a:gd name="connsiteY13" fmla="*/ 25 h 10000"/>
              <a:gd name="connsiteX14" fmla="*/ 2567 w 10000"/>
              <a:gd name="connsiteY14" fmla="*/ 537 h 10000"/>
              <a:gd name="connsiteX15" fmla="*/ 2699 w 10000"/>
              <a:gd name="connsiteY15" fmla="*/ 1237 h 10000"/>
              <a:gd name="connsiteX16" fmla="*/ 2811 w 10000"/>
              <a:gd name="connsiteY16" fmla="*/ 1881 h 10000"/>
              <a:gd name="connsiteX17" fmla="*/ 2899 w 10000"/>
              <a:gd name="connsiteY17" fmla="*/ 2677 h 10000"/>
              <a:gd name="connsiteX18" fmla="*/ 2988 w 10000"/>
              <a:gd name="connsiteY18" fmla="*/ 3510 h 10000"/>
              <a:gd name="connsiteX19" fmla="*/ 3142 w 10000"/>
              <a:gd name="connsiteY19" fmla="*/ 4723 h 10000"/>
              <a:gd name="connsiteX20" fmla="*/ 3253 w 10000"/>
              <a:gd name="connsiteY20" fmla="*/ 5442 h 10000"/>
              <a:gd name="connsiteX21" fmla="*/ 3430 w 10000"/>
              <a:gd name="connsiteY21" fmla="*/ 6919 h 10000"/>
              <a:gd name="connsiteX22" fmla="*/ 3672 w 10000"/>
              <a:gd name="connsiteY22" fmla="*/ 8018 h 10000"/>
              <a:gd name="connsiteX23" fmla="*/ 3982 w 10000"/>
              <a:gd name="connsiteY23" fmla="*/ 9079 h 10000"/>
              <a:gd name="connsiteX24" fmla="*/ 4225 w 10000"/>
              <a:gd name="connsiteY24" fmla="*/ 9496 h 10000"/>
              <a:gd name="connsiteX25" fmla="*/ 4578 w 10000"/>
              <a:gd name="connsiteY25" fmla="*/ 9874 h 10000"/>
              <a:gd name="connsiteX26" fmla="*/ 5065 w 10000"/>
              <a:gd name="connsiteY26" fmla="*/ 9988 h 10000"/>
              <a:gd name="connsiteX27" fmla="*/ 5839 w 10000"/>
              <a:gd name="connsiteY27" fmla="*/ 9988 h 10000"/>
              <a:gd name="connsiteX28" fmla="*/ 7066 w 10000"/>
              <a:gd name="connsiteY28" fmla="*/ 9913 h 10000"/>
              <a:gd name="connsiteX29" fmla="*/ 8326 w 10000"/>
              <a:gd name="connsiteY29" fmla="*/ 9704 h 10000"/>
              <a:gd name="connsiteX30" fmla="*/ 10000 w 10000"/>
              <a:gd name="connsiteY30" fmla="*/ 9288 h 10000"/>
              <a:gd name="connsiteX0" fmla="*/ 0 w 10000"/>
              <a:gd name="connsiteY0" fmla="*/ 8956 h 10000"/>
              <a:gd name="connsiteX1" fmla="*/ 1042 w 10000"/>
              <a:gd name="connsiteY1" fmla="*/ 8965 h 10000"/>
              <a:gd name="connsiteX2" fmla="*/ 1418 w 10000"/>
              <a:gd name="connsiteY2" fmla="*/ 8624 h 10000"/>
              <a:gd name="connsiteX3" fmla="*/ 1672 w 10000"/>
              <a:gd name="connsiteY3" fmla="*/ 7999 h 10000"/>
              <a:gd name="connsiteX4" fmla="*/ 1882 w 10000"/>
              <a:gd name="connsiteY4" fmla="*/ 6806 h 10000"/>
              <a:gd name="connsiteX5" fmla="*/ 1970 w 10000"/>
              <a:gd name="connsiteY5" fmla="*/ 5821 h 10000"/>
              <a:gd name="connsiteX6" fmla="*/ 2025 w 10000"/>
              <a:gd name="connsiteY6" fmla="*/ 4912 h 10000"/>
              <a:gd name="connsiteX7" fmla="*/ 2059 w 10000"/>
              <a:gd name="connsiteY7" fmla="*/ 3662 h 10000"/>
              <a:gd name="connsiteX8" fmla="*/ 2136 w 10000"/>
              <a:gd name="connsiteY8" fmla="*/ 2260 h 10000"/>
              <a:gd name="connsiteX9" fmla="*/ 2169 w 10000"/>
              <a:gd name="connsiteY9" fmla="*/ 1389 h 10000"/>
              <a:gd name="connsiteX10" fmla="*/ 2247 w 10000"/>
              <a:gd name="connsiteY10" fmla="*/ 650 h 10000"/>
              <a:gd name="connsiteX11" fmla="*/ 2302 w 10000"/>
              <a:gd name="connsiteY11" fmla="*/ 139 h 10000"/>
              <a:gd name="connsiteX12" fmla="*/ 2412 w 10000"/>
              <a:gd name="connsiteY12" fmla="*/ 25 h 10000"/>
              <a:gd name="connsiteX13" fmla="*/ 2567 w 10000"/>
              <a:gd name="connsiteY13" fmla="*/ 537 h 10000"/>
              <a:gd name="connsiteX14" fmla="*/ 2699 w 10000"/>
              <a:gd name="connsiteY14" fmla="*/ 1237 h 10000"/>
              <a:gd name="connsiteX15" fmla="*/ 2811 w 10000"/>
              <a:gd name="connsiteY15" fmla="*/ 1881 h 10000"/>
              <a:gd name="connsiteX16" fmla="*/ 2899 w 10000"/>
              <a:gd name="connsiteY16" fmla="*/ 2677 h 10000"/>
              <a:gd name="connsiteX17" fmla="*/ 2988 w 10000"/>
              <a:gd name="connsiteY17" fmla="*/ 3510 h 10000"/>
              <a:gd name="connsiteX18" fmla="*/ 3142 w 10000"/>
              <a:gd name="connsiteY18" fmla="*/ 4723 h 10000"/>
              <a:gd name="connsiteX19" fmla="*/ 3253 w 10000"/>
              <a:gd name="connsiteY19" fmla="*/ 5442 h 10000"/>
              <a:gd name="connsiteX20" fmla="*/ 3430 w 10000"/>
              <a:gd name="connsiteY20" fmla="*/ 6919 h 10000"/>
              <a:gd name="connsiteX21" fmla="*/ 3672 w 10000"/>
              <a:gd name="connsiteY21" fmla="*/ 8018 h 10000"/>
              <a:gd name="connsiteX22" fmla="*/ 3982 w 10000"/>
              <a:gd name="connsiteY22" fmla="*/ 9079 h 10000"/>
              <a:gd name="connsiteX23" fmla="*/ 4225 w 10000"/>
              <a:gd name="connsiteY23" fmla="*/ 9496 h 10000"/>
              <a:gd name="connsiteX24" fmla="*/ 4578 w 10000"/>
              <a:gd name="connsiteY24" fmla="*/ 9874 h 10000"/>
              <a:gd name="connsiteX25" fmla="*/ 5065 w 10000"/>
              <a:gd name="connsiteY25" fmla="*/ 9988 h 10000"/>
              <a:gd name="connsiteX26" fmla="*/ 5839 w 10000"/>
              <a:gd name="connsiteY26" fmla="*/ 9988 h 10000"/>
              <a:gd name="connsiteX27" fmla="*/ 7066 w 10000"/>
              <a:gd name="connsiteY27" fmla="*/ 9913 h 10000"/>
              <a:gd name="connsiteX28" fmla="*/ 8326 w 10000"/>
              <a:gd name="connsiteY28" fmla="*/ 9704 h 10000"/>
              <a:gd name="connsiteX29" fmla="*/ 10000 w 10000"/>
              <a:gd name="connsiteY29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418 w 10000"/>
              <a:gd name="connsiteY1" fmla="*/ 8624 h 10000"/>
              <a:gd name="connsiteX2" fmla="*/ 1672 w 10000"/>
              <a:gd name="connsiteY2" fmla="*/ 7999 h 10000"/>
              <a:gd name="connsiteX3" fmla="*/ 1882 w 10000"/>
              <a:gd name="connsiteY3" fmla="*/ 6806 h 10000"/>
              <a:gd name="connsiteX4" fmla="*/ 1970 w 10000"/>
              <a:gd name="connsiteY4" fmla="*/ 5821 h 10000"/>
              <a:gd name="connsiteX5" fmla="*/ 2025 w 10000"/>
              <a:gd name="connsiteY5" fmla="*/ 4912 h 10000"/>
              <a:gd name="connsiteX6" fmla="*/ 2059 w 10000"/>
              <a:gd name="connsiteY6" fmla="*/ 3662 h 10000"/>
              <a:gd name="connsiteX7" fmla="*/ 2136 w 10000"/>
              <a:gd name="connsiteY7" fmla="*/ 2260 h 10000"/>
              <a:gd name="connsiteX8" fmla="*/ 2169 w 10000"/>
              <a:gd name="connsiteY8" fmla="*/ 1389 h 10000"/>
              <a:gd name="connsiteX9" fmla="*/ 2247 w 10000"/>
              <a:gd name="connsiteY9" fmla="*/ 650 h 10000"/>
              <a:gd name="connsiteX10" fmla="*/ 2302 w 10000"/>
              <a:gd name="connsiteY10" fmla="*/ 139 h 10000"/>
              <a:gd name="connsiteX11" fmla="*/ 2412 w 10000"/>
              <a:gd name="connsiteY11" fmla="*/ 25 h 10000"/>
              <a:gd name="connsiteX12" fmla="*/ 2567 w 10000"/>
              <a:gd name="connsiteY12" fmla="*/ 537 h 10000"/>
              <a:gd name="connsiteX13" fmla="*/ 2699 w 10000"/>
              <a:gd name="connsiteY13" fmla="*/ 1237 h 10000"/>
              <a:gd name="connsiteX14" fmla="*/ 2811 w 10000"/>
              <a:gd name="connsiteY14" fmla="*/ 1881 h 10000"/>
              <a:gd name="connsiteX15" fmla="*/ 2899 w 10000"/>
              <a:gd name="connsiteY15" fmla="*/ 2677 h 10000"/>
              <a:gd name="connsiteX16" fmla="*/ 2988 w 10000"/>
              <a:gd name="connsiteY16" fmla="*/ 3510 h 10000"/>
              <a:gd name="connsiteX17" fmla="*/ 3142 w 10000"/>
              <a:gd name="connsiteY17" fmla="*/ 4723 h 10000"/>
              <a:gd name="connsiteX18" fmla="*/ 3253 w 10000"/>
              <a:gd name="connsiteY18" fmla="*/ 5442 h 10000"/>
              <a:gd name="connsiteX19" fmla="*/ 3430 w 10000"/>
              <a:gd name="connsiteY19" fmla="*/ 6919 h 10000"/>
              <a:gd name="connsiteX20" fmla="*/ 3672 w 10000"/>
              <a:gd name="connsiteY20" fmla="*/ 8018 h 10000"/>
              <a:gd name="connsiteX21" fmla="*/ 3982 w 10000"/>
              <a:gd name="connsiteY21" fmla="*/ 9079 h 10000"/>
              <a:gd name="connsiteX22" fmla="*/ 4225 w 10000"/>
              <a:gd name="connsiteY22" fmla="*/ 9496 h 10000"/>
              <a:gd name="connsiteX23" fmla="*/ 4578 w 10000"/>
              <a:gd name="connsiteY23" fmla="*/ 9874 h 10000"/>
              <a:gd name="connsiteX24" fmla="*/ 5065 w 10000"/>
              <a:gd name="connsiteY24" fmla="*/ 9988 h 10000"/>
              <a:gd name="connsiteX25" fmla="*/ 5839 w 10000"/>
              <a:gd name="connsiteY25" fmla="*/ 9988 h 10000"/>
              <a:gd name="connsiteX26" fmla="*/ 7066 w 10000"/>
              <a:gd name="connsiteY26" fmla="*/ 9913 h 10000"/>
              <a:gd name="connsiteX27" fmla="*/ 8326 w 10000"/>
              <a:gd name="connsiteY27" fmla="*/ 9704 h 10000"/>
              <a:gd name="connsiteX28" fmla="*/ 10000 w 10000"/>
              <a:gd name="connsiteY28" fmla="*/ 9288 h 10000"/>
              <a:gd name="connsiteX0" fmla="*/ 0 w 10000"/>
              <a:gd name="connsiteY0" fmla="*/ 8956 h 10000"/>
              <a:gd name="connsiteX1" fmla="*/ 1672 w 10000"/>
              <a:gd name="connsiteY1" fmla="*/ 7999 h 10000"/>
              <a:gd name="connsiteX2" fmla="*/ 1882 w 10000"/>
              <a:gd name="connsiteY2" fmla="*/ 6806 h 10000"/>
              <a:gd name="connsiteX3" fmla="*/ 1970 w 10000"/>
              <a:gd name="connsiteY3" fmla="*/ 5821 h 10000"/>
              <a:gd name="connsiteX4" fmla="*/ 2025 w 10000"/>
              <a:gd name="connsiteY4" fmla="*/ 4912 h 10000"/>
              <a:gd name="connsiteX5" fmla="*/ 2059 w 10000"/>
              <a:gd name="connsiteY5" fmla="*/ 3662 h 10000"/>
              <a:gd name="connsiteX6" fmla="*/ 2136 w 10000"/>
              <a:gd name="connsiteY6" fmla="*/ 2260 h 10000"/>
              <a:gd name="connsiteX7" fmla="*/ 2169 w 10000"/>
              <a:gd name="connsiteY7" fmla="*/ 1389 h 10000"/>
              <a:gd name="connsiteX8" fmla="*/ 2247 w 10000"/>
              <a:gd name="connsiteY8" fmla="*/ 650 h 10000"/>
              <a:gd name="connsiteX9" fmla="*/ 2302 w 10000"/>
              <a:gd name="connsiteY9" fmla="*/ 139 h 10000"/>
              <a:gd name="connsiteX10" fmla="*/ 2412 w 10000"/>
              <a:gd name="connsiteY10" fmla="*/ 25 h 10000"/>
              <a:gd name="connsiteX11" fmla="*/ 2567 w 10000"/>
              <a:gd name="connsiteY11" fmla="*/ 537 h 10000"/>
              <a:gd name="connsiteX12" fmla="*/ 2699 w 10000"/>
              <a:gd name="connsiteY12" fmla="*/ 1237 h 10000"/>
              <a:gd name="connsiteX13" fmla="*/ 2811 w 10000"/>
              <a:gd name="connsiteY13" fmla="*/ 1881 h 10000"/>
              <a:gd name="connsiteX14" fmla="*/ 2899 w 10000"/>
              <a:gd name="connsiteY14" fmla="*/ 2677 h 10000"/>
              <a:gd name="connsiteX15" fmla="*/ 2988 w 10000"/>
              <a:gd name="connsiteY15" fmla="*/ 3510 h 10000"/>
              <a:gd name="connsiteX16" fmla="*/ 3142 w 10000"/>
              <a:gd name="connsiteY16" fmla="*/ 4723 h 10000"/>
              <a:gd name="connsiteX17" fmla="*/ 3253 w 10000"/>
              <a:gd name="connsiteY17" fmla="*/ 5442 h 10000"/>
              <a:gd name="connsiteX18" fmla="*/ 3430 w 10000"/>
              <a:gd name="connsiteY18" fmla="*/ 6919 h 10000"/>
              <a:gd name="connsiteX19" fmla="*/ 3672 w 10000"/>
              <a:gd name="connsiteY19" fmla="*/ 8018 h 10000"/>
              <a:gd name="connsiteX20" fmla="*/ 3982 w 10000"/>
              <a:gd name="connsiteY20" fmla="*/ 9079 h 10000"/>
              <a:gd name="connsiteX21" fmla="*/ 4225 w 10000"/>
              <a:gd name="connsiteY21" fmla="*/ 9496 h 10000"/>
              <a:gd name="connsiteX22" fmla="*/ 4578 w 10000"/>
              <a:gd name="connsiteY22" fmla="*/ 9874 h 10000"/>
              <a:gd name="connsiteX23" fmla="*/ 5065 w 10000"/>
              <a:gd name="connsiteY23" fmla="*/ 9988 h 10000"/>
              <a:gd name="connsiteX24" fmla="*/ 5839 w 10000"/>
              <a:gd name="connsiteY24" fmla="*/ 9988 h 10000"/>
              <a:gd name="connsiteX25" fmla="*/ 7066 w 10000"/>
              <a:gd name="connsiteY25" fmla="*/ 9913 h 10000"/>
              <a:gd name="connsiteX26" fmla="*/ 8326 w 10000"/>
              <a:gd name="connsiteY26" fmla="*/ 9704 h 10000"/>
              <a:gd name="connsiteX27" fmla="*/ 10000 w 10000"/>
              <a:gd name="connsiteY27" fmla="*/ 9288 h 10000"/>
              <a:gd name="connsiteX0" fmla="*/ 0 w 9081"/>
              <a:gd name="connsiteY0" fmla="*/ 9331 h 10000"/>
              <a:gd name="connsiteX1" fmla="*/ 753 w 9081"/>
              <a:gd name="connsiteY1" fmla="*/ 7999 h 10000"/>
              <a:gd name="connsiteX2" fmla="*/ 963 w 9081"/>
              <a:gd name="connsiteY2" fmla="*/ 6806 h 10000"/>
              <a:gd name="connsiteX3" fmla="*/ 1051 w 9081"/>
              <a:gd name="connsiteY3" fmla="*/ 5821 h 10000"/>
              <a:gd name="connsiteX4" fmla="*/ 1106 w 9081"/>
              <a:gd name="connsiteY4" fmla="*/ 4912 h 10000"/>
              <a:gd name="connsiteX5" fmla="*/ 1140 w 9081"/>
              <a:gd name="connsiteY5" fmla="*/ 3662 h 10000"/>
              <a:gd name="connsiteX6" fmla="*/ 1217 w 9081"/>
              <a:gd name="connsiteY6" fmla="*/ 2260 h 10000"/>
              <a:gd name="connsiteX7" fmla="*/ 1250 w 9081"/>
              <a:gd name="connsiteY7" fmla="*/ 1389 h 10000"/>
              <a:gd name="connsiteX8" fmla="*/ 1328 w 9081"/>
              <a:gd name="connsiteY8" fmla="*/ 650 h 10000"/>
              <a:gd name="connsiteX9" fmla="*/ 1383 w 9081"/>
              <a:gd name="connsiteY9" fmla="*/ 139 h 10000"/>
              <a:gd name="connsiteX10" fmla="*/ 1493 w 9081"/>
              <a:gd name="connsiteY10" fmla="*/ 25 h 10000"/>
              <a:gd name="connsiteX11" fmla="*/ 1648 w 9081"/>
              <a:gd name="connsiteY11" fmla="*/ 537 h 10000"/>
              <a:gd name="connsiteX12" fmla="*/ 1780 w 9081"/>
              <a:gd name="connsiteY12" fmla="*/ 1237 h 10000"/>
              <a:gd name="connsiteX13" fmla="*/ 1892 w 9081"/>
              <a:gd name="connsiteY13" fmla="*/ 1881 h 10000"/>
              <a:gd name="connsiteX14" fmla="*/ 1980 w 9081"/>
              <a:gd name="connsiteY14" fmla="*/ 2677 h 10000"/>
              <a:gd name="connsiteX15" fmla="*/ 2069 w 9081"/>
              <a:gd name="connsiteY15" fmla="*/ 3510 h 10000"/>
              <a:gd name="connsiteX16" fmla="*/ 2223 w 9081"/>
              <a:gd name="connsiteY16" fmla="*/ 4723 h 10000"/>
              <a:gd name="connsiteX17" fmla="*/ 2334 w 9081"/>
              <a:gd name="connsiteY17" fmla="*/ 5442 h 10000"/>
              <a:gd name="connsiteX18" fmla="*/ 2511 w 9081"/>
              <a:gd name="connsiteY18" fmla="*/ 6919 h 10000"/>
              <a:gd name="connsiteX19" fmla="*/ 2753 w 9081"/>
              <a:gd name="connsiteY19" fmla="*/ 8018 h 10000"/>
              <a:gd name="connsiteX20" fmla="*/ 3063 w 9081"/>
              <a:gd name="connsiteY20" fmla="*/ 9079 h 10000"/>
              <a:gd name="connsiteX21" fmla="*/ 3306 w 9081"/>
              <a:gd name="connsiteY21" fmla="*/ 9496 h 10000"/>
              <a:gd name="connsiteX22" fmla="*/ 3659 w 9081"/>
              <a:gd name="connsiteY22" fmla="*/ 9874 h 10000"/>
              <a:gd name="connsiteX23" fmla="*/ 4146 w 9081"/>
              <a:gd name="connsiteY23" fmla="*/ 9988 h 10000"/>
              <a:gd name="connsiteX24" fmla="*/ 4920 w 9081"/>
              <a:gd name="connsiteY24" fmla="*/ 9988 h 10000"/>
              <a:gd name="connsiteX25" fmla="*/ 6147 w 9081"/>
              <a:gd name="connsiteY25" fmla="*/ 9913 h 10000"/>
              <a:gd name="connsiteX26" fmla="*/ 7407 w 9081"/>
              <a:gd name="connsiteY26" fmla="*/ 9704 h 10000"/>
              <a:gd name="connsiteX27" fmla="*/ 9081 w 9081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18 w 10000"/>
              <a:gd name="connsiteY4" fmla="*/ 4912 h 10000"/>
              <a:gd name="connsiteX5" fmla="*/ 1255 w 10000"/>
              <a:gd name="connsiteY5" fmla="*/ 3662 h 10000"/>
              <a:gd name="connsiteX6" fmla="*/ 1340 w 10000"/>
              <a:gd name="connsiteY6" fmla="*/ 2260 h 10000"/>
              <a:gd name="connsiteX7" fmla="*/ 1377 w 10000"/>
              <a:gd name="connsiteY7" fmla="*/ 1389 h 10000"/>
              <a:gd name="connsiteX8" fmla="*/ 1462 w 10000"/>
              <a:gd name="connsiteY8" fmla="*/ 650 h 10000"/>
              <a:gd name="connsiteX9" fmla="*/ 1523 w 10000"/>
              <a:gd name="connsiteY9" fmla="*/ 139 h 10000"/>
              <a:gd name="connsiteX10" fmla="*/ 1644 w 10000"/>
              <a:gd name="connsiteY10" fmla="*/ 25 h 10000"/>
              <a:gd name="connsiteX11" fmla="*/ 1815 w 10000"/>
              <a:gd name="connsiteY11" fmla="*/ 537 h 10000"/>
              <a:gd name="connsiteX12" fmla="*/ 1960 w 10000"/>
              <a:gd name="connsiteY12" fmla="*/ 1237 h 10000"/>
              <a:gd name="connsiteX13" fmla="*/ 2083 w 10000"/>
              <a:gd name="connsiteY13" fmla="*/ 1881 h 10000"/>
              <a:gd name="connsiteX14" fmla="*/ 2180 w 10000"/>
              <a:gd name="connsiteY14" fmla="*/ 2677 h 10000"/>
              <a:gd name="connsiteX15" fmla="*/ 2278 w 10000"/>
              <a:gd name="connsiteY15" fmla="*/ 3510 h 10000"/>
              <a:gd name="connsiteX16" fmla="*/ 2448 w 10000"/>
              <a:gd name="connsiteY16" fmla="*/ 4723 h 10000"/>
              <a:gd name="connsiteX17" fmla="*/ 2570 w 10000"/>
              <a:gd name="connsiteY17" fmla="*/ 5442 h 10000"/>
              <a:gd name="connsiteX18" fmla="*/ 2765 w 10000"/>
              <a:gd name="connsiteY18" fmla="*/ 6919 h 10000"/>
              <a:gd name="connsiteX19" fmla="*/ 3032 w 10000"/>
              <a:gd name="connsiteY19" fmla="*/ 8018 h 10000"/>
              <a:gd name="connsiteX20" fmla="*/ 3373 w 10000"/>
              <a:gd name="connsiteY20" fmla="*/ 9079 h 10000"/>
              <a:gd name="connsiteX21" fmla="*/ 3641 w 10000"/>
              <a:gd name="connsiteY21" fmla="*/ 9496 h 10000"/>
              <a:gd name="connsiteX22" fmla="*/ 4029 w 10000"/>
              <a:gd name="connsiteY22" fmla="*/ 9874 h 10000"/>
              <a:gd name="connsiteX23" fmla="*/ 4566 w 10000"/>
              <a:gd name="connsiteY23" fmla="*/ 9988 h 10000"/>
              <a:gd name="connsiteX24" fmla="*/ 5418 w 10000"/>
              <a:gd name="connsiteY24" fmla="*/ 9988 h 10000"/>
              <a:gd name="connsiteX25" fmla="*/ 6769 w 10000"/>
              <a:gd name="connsiteY25" fmla="*/ 9913 h 10000"/>
              <a:gd name="connsiteX26" fmla="*/ 8157 w 10000"/>
              <a:gd name="connsiteY26" fmla="*/ 9704 h 10000"/>
              <a:gd name="connsiteX27" fmla="*/ 10000 w 10000"/>
              <a:gd name="connsiteY27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570 w 10000"/>
              <a:gd name="connsiteY16" fmla="*/ 5442 h 10000"/>
              <a:gd name="connsiteX17" fmla="*/ 2765 w 10000"/>
              <a:gd name="connsiteY17" fmla="*/ 6919 h 10000"/>
              <a:gd name="connsiteX18" fmla="*/ 3032 w 10000"/>
              <a:gd name="connsiteY18" fmla="*/ 8018 h 10000"/>
              <a:gd name="connsiteX19" fmla="*/ 3373 w 10000"/>
              <a:gd name="connsiteY19" fmla="*/ 9079 h 10000"/>
              <a:gd name="connsiteX20" fmla="*/ 3641 w 10000"/>
              <a:gd name="connsiteY20" fmla="*/ 9496 h 10000"/>
              <a:gd name="connsiteX21" fmla="*/ 4029 w 10000"/>
              <a:gd name="connsiteY21" fmla="*/ 9874 h 10000"/>
              <a:gd name="connsiteX22" fmla="*/ 4566 w 10000"/>
              <a:gd name="connsiteY22" fmla="*/ 9988 h 10000"/>
              <a:gd name="connsiteX23" fmla="*/ 5418 w 10000"/>
              <a:gd name="connsiteY23" fmla="*/ 9988 h 10000"/>
              <a:gd name="connsiteX24" fmla="*/ 6769 w 10000"/>
              <a:gd name="connsiteY24" fmla="*/ 9913 h 10000"/>
              <a:gd name="connsiteX25" fmla="*/ 8157 w 10000"/>
              <a:gd name="connsiteY25" fmla="*/ 9704 h 10000"/>
              <a:gd name="connsiteX26" fmla="*/ 10000 w 10000"/>
              <a:gd name="connsiteY26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278 w 10000"/>
              <a:gd name="connsiteY14" fmla="*/ 3510 h 10000"/>
              <a:gd name="connsiteX15" fmla="*/ 2448 w 10000"/>
              <a:gd name="connsiteY15" fmla="*/ 4723 h 10000"/>
              <a:gd name="connsiteX16" fmla="*/ 2765 w 10000"/>
              <a:gd name="connsiteY16" fmla="*/ 6919 h 10000"/>
              <a:gd name="connsiteX17" fmla="*/ 3032 w 10000"/>
              <a:gd name="connsiteY17" fmla="*/ 8018 h 10000"/>
              <a:gd name="connsiteX18" fmla="*/ 3373 w 10000"/>
              <a:gd name="connsiteY18" fmla="*/ 9079 h 10000"/>
              <a:gd name="connsiteX19" fmla="*/ 3641 w 10000"/>
              <a:gd name="connsiteY19" fmla="*/ 9496 h 10000"/>
              <a:gd name="connsiteX20" fmla="*/ 4029 w 10000"/>
              <a:gd name="connsiteY20" fmla="*/ 9874 h 10000"/>
              <a:gd name="connsiteX21" fmla="*/ 4566 w 10000"/>
              <a:gd name="connsiteY21" fmla="*/ 9988 h 10000"/>
              <a:gd name="connsiteX22" fmla="*/ 5418 w 10000"/>
              <a:gd name="connsiteY22" fmla="*/ 9988 h 10000"/>
              <a:gd name="connsiteX23" fmla="*/ 6769 w 10000"/>
              <a:gd name="connsiteY23" fmla="*/ 9913 h 10000"/>
              <a:gd name="connsiteX24" fmla="*/ 8157 w 10000"/>
              <a:gd name="connsiteY24" fmla="*/ 9704 h 10000"/>
              <a:gd name="connsiteX25" fmla="*/ 10000 w 10000"/>
              <a:gd name="connsiteY25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083 w 10000"/>
              <a:gd name="connsiteY12" fmla="*/ 1881 h 10000"/>
              <a:gd name="connsiteX13" fmla="*/ 2180 w 10000"/>
              <a:gd name="connsiteY13" fmla="*/ 2677 h 10000"/>
              <a:gd name="connsiteX14" fmla="*/ 2448 w 10000"/>
              <a:gd name="connsiteY14" fmla="*/ 4723 h 10000"/>
              <a:gd name="connsiteX15" fmla="*/ 2765 w 10000"/>
              <a:gd name="connsiteY15" fmla="*/ 6919 h 10000"/>
              <a:gd name="connsiteX16" fmla="*/ 3032 w 10000"/>
              <a:gd name="connsiteY16" fmla="*/ 8018 h 10000"/>
              <a:gd name="connsiteX17" fmla="*/ 3373 w 10000"/>
              <a:gd name="connsiteY17" fmla="*/ 9079 h 10000"/>
              <a:gd name="connsiteX18" fmla="*/ 3641 w 10000"/>
              <a:gd name="connsiteY18" fmla="*/ 9496 h 10000"/>
              <a:gd name="connsiteX19" fmla="*/ 4029 w 10000"/>
              <a:gd name="connsiteY19" fmla="*/ 9874 h 10000"/>
              <a:gd name="connsiteX20" fmla="*/ 4566 w 10000"/>
              <a:gd name="connsiteY20" fmla="*/ 9988 h 10000"/>
              <a:gd name="connsiteX21" fmla="*/ 5418 w 10000"/>
              <a:gd name="connsiteY21" fmla="*/ 9988 h 10000"/>
              <a:gd name="connsiteX22" fmla="*/ 6769 w 10000"/>
              <a:gd name="connsiteY22" fmla="*/ 9913 h 10000"/>
              <a:gd name="connsiteX23" fmla="*/ 8157 w 10000"/>
              <a:gd name="connsiteY23" fmla="*/ 9704 h 10000"/>
              <a:gd name="connsiteX24" fmla="*/ 10000 w 10000"/>
              <a:gd name="connsiteY24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377 w 10000"/>
              <a:gd name="connsiteY6" fmla="*/ 1389 h 10000"/>
              <a:gd name="connsiteX7" fmla="*/ 1462 w 10000"/>
              <a:gd name="connsiteY7" fmla="*/ 650 h 10000"/>
              <a:gd name="connsiteX8" fmla="*/ 1523 w 10000"/>
              <a:gd name="connsiteY8" fmla="*/ 139 h 10000"/>
              <a:gd name="connsiteX9" fmla="*/ 1644 w 10000"/>
              <a:gd name="connsiteY9" fmla="*/ 25 h 10000"/>
              <a:gd name="connsiteX10" fmla="*/ 1815 w 10000"/>
              <a:gd name="connsiteY10" fmla="*/ 537 h 10000"/>
              <a:gd name="connsiteX11" fmla="*/ 1960 w 10000"/>
              <a:gd name="connsiteY11" fmla="*/ 1237 h 10000"/>
              <a:gd name="connsiteX12" fmla="*/ 2180 w 10000"/>
              <a:gd name="connsiteY12" fmla="*/ 2677 h 10000"/>
              <a:gd name="connsiteX13" fmla="*/ 2448 w 10000"/>
              <a:gd name="connsiteY13" fmla="*/ 4723 h 10000"/>
              <a:gd name="connsiteX14" fmla="*/ 2765 w 10000"/>
              <a:gd name="connsiteY14" fmla="*/ 6919 h 10000"/>
              <a:gd name="connsiteX15" fmla="*/ 3032 w 10000"/>
              <a:gd name="connsiteY15" fmla="*/ 8018 h 10000"/>
              <a:gd name="connsiteX16" fmla="*/ 3373 w 10000"/>
              <a:gd name="connsiteY16" fmla="*/ 9079 h 10000"/>
              <a:gd name="connsiteX17" fmla="*/ 3641 w 10000"/>
              <a:gd name="connsiteY17" fmla="*/ 9496 h 10000"/>
              <a:gd name="connsiteX18" fmla="*/ 4029 w 10000"/>
              <a:gd name="connsiteY18" fmla="*/ 9874 h 10000"/>
              <a:gd name="connsiteX19" fmla="*/ 4566 w 10000"/>
              <a:gd name="connsiteY19" fmla="*/ 9988 h 10000"/>
              <a:gd name="connsiteX20" fmla="*/ 5418 w 10000"/>
              <a:gd name="connsiteY20" fmla="*/ 9988 h 10000"/>
              <a:gd name="connsiteX21" fmla="*/ 6769 w 10000"/>
              <a:gd name="connsiteY21" fmla="*/ 9913 h 10000"/>
              <a:gd name="connsiteX22" fmla="*/ 8157 w 10000"/>
              <a:gd name="connsiteY22" fmla="*/ 9704 h 10000"/>
              <a:gd name="connsiteX23" fmla="*/ 10000 w 10000"/>
              <a:gd name="connsiteY23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255 w 10000"/>
              <a:gd name="connsiteY4" fmla="*/ 3662 h 10000"/>
              <a:gd name="connsiteX5" fmla="*/ 1340 w 10000"/>
              <a:gd name="connsiteY5" fmla="*/ 2260 h 10000"/>
              <a:gd name="connsiteX6" fmla="*/ 1462 w 10000"/>
              <a:gd name="connsiteY6" fmla="*/ 650 h 10000"/>
              <a:gd name="connsiteX7" fmla="*/ 1523 w 10000"/>
              <a:gd name="connsiteY7" fmla="*/ 139 h 10000"/>
              <a:gd name="connsiteX8" fmla="*/ 1644 w 10000"/>
              <a:gd name="connsiteY8" fmla="*/ 25 h 10000"/>
              <a:gd name="connsiteX9" fmla="*/ 1815 w 10000"/>
              <a:gd name="connsiteY9" fmla="*/ 537 h 10000"/>
              <a:gd name="connsiteX10" fmla="*/ 1960 w 10000"/>
              <a:gd name="connsiteY10" fmla="*/ 1237 h 10000"/>
              <a:gd name="connsiteX11" fmla="*/ 2180 w 10000"/>
              <a:gd name="connsiteY11" fmla="*/ 2677 h 10000"/>
              <a:gd name="connsiteX12" fmla="*/ 2448 w 10000"/>
              <a:gd name="connsiteY12" fmla="*/ 4723 h 10000"/>
              <a:gd name="connsiteX13" fmla="*/ 2765 w 10000"/>
              <a:gd name="connsiteY13" fmla="*/ 6919 h 10000"/>
              <a:gd name="connsiteX14" fmla="*/ 3032 w 10000"/>
              <a:gd name="connsiteY14" fmla="*/ 8018 h 10000"/>
              <a:gd name="connsiteX15" fmla="*/ 3373 w 10000"/>
              <a:gd name="connsiteY15" fmla="*/ 9079 h 10000"/>
              <a:gd name="connsiteX16" fmla="*/ 3641 w 10000"/>
              <a:gd name="connsiteY16" fmla="*/ 9496 h 10000"/>
              <a:gd name="connsiteX17" fmla="*/ 4029 w 10000"/>
              <a:gd name="connsiteY17" fmla="*/ 9874 h 10000"/>
              <a:gd name="connsiteX18" fmla="*/ 4566 w 10000"/>
              <a:gd name="connsiteY18" fmla="*/ 9988 h 10000"/>
              <a:gd name="connsiteX19" fmla="*/ 5418 w 10000"/>
              <a:gd name="connsiteY19" fmla="*/ 9988 h 10000"/>
              <a:gd name="connsiteX20" fmla="*/ 6769 w 10000"/>
              <a:gd name="connsiteY20" fmla="*/ 9913 h 10000"/>
              <a:gd name="connsiteX21" fmla="*/ 8157 w 10000"/>
              <a:gd name="connsiteY21" fmla="*/ 9704 h 10000"/>
              <a:gd name="connsiteX22" fmla="*/ 10000 w 10000"/>
              <a:gd name="connsiteY22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060 w 10000"/>
              <a:gd name="connsiteY2" fmla="*/ 6806 h 10000"/>
              <a:gd name="connsiteX3" fmla="*/ 1157 w 10000"/>
              <a:gd name="connsiteY3" fmla="*/ 5821 h 10000"/>
              <a:gd name="connsiteX4" fmla="*/ 1340 w 10000"/>
              <a:gd name="connsiteY4" fmla="*/ 2260 h 10000"/>
              <a:gd name="connsiteX5" fmla="*/ 1462 w 10000"/>
              <a:gd name="connsiteY5" fmla="*/ 650 h 10000"/>
              <a:gd name="connsiteX6" fmla="*/ 1523 w 10000"/>
              <a:gd name="connsiteY6" fmla="*/ 139 h 10000"/>
              <a:gd name="connsiteX7" fmla="*/ 1644 w 10000"/>
              <a:gd name="connsiteY7" fmla="*/ 25 h 10000"/>
              <a:gd name="connsiteX8" fmla="*/ 1815 w 10000"/>
              <a:gd name="connsiteY8" fmla="*/ 537 h 10000"/>
              <a:gd name="connsiteX9" fmla="*/ 1960 w 10000"/>
              <a:gd name="connsiteY9" fmla="*/ 1237 h 10000"/>
              <a:gd name="connsiteX10" fmla="*/ 2180 w 10000"/>
              <a:gd name="connsiteY10" fmla="*/ 2677 h 10000"/>
              <a:gd name="connsiteX11" fmla="*/ 2448 w 10000"/>
              <a:gd name="connsiteY11" fmla="*/ 4723 h 10000"/>
              <a:gd name="connsiteX12" fmla="*/ 2765 w 10000"/>
              <a:gd name="connsiteY12" fmla="*/ 6919 h 10000"/>
              <a:gd name="connsiteX13" fmla="*/ 3032 w 10000"/>
              <a:gd name="connsiteY13" fmla="*/ 8018 h 10000"/>
              <a:gd name="connsiteX14" fmla="*/ 3373 w 10000"/>
              <a:gd name="connsiteY14" fmla="*/ 9079 h 10000"/>
              <a:gd name="connsiteX15" fmla="*/ 3641 w 10000"/>
              <a:gd name="connsiteY15" fmla="*/ 9496 h 10000"/>
              <a:gd name="connsiteX16" fmla="*/ 4029 w 10000"/>
              <a:gd name="connsiteY16" fmla="*/ 9874 h 10000"/>
              <a:gd name="connsiteX17" fmla="*/ 4566 w 10000"/>
              <a:gd name="connsiteY17" fmla="*/ 9988 h 10000"/>
              <a:gd name="connsiteX18" fmla="*/ 5418 w 10000"/>
              <a:gd name="connsiteY18" fmla="*/ 9988 h 10000"/>
              <a:gd name="connsiteX19" fmla="*/ 6769 w 10000"/>
              <a:gd name="connsiteY19" fmla="*/ 9913 h 10000"/>
              <a:gd name="connsiteX20" fmla="*/ 8157 w 10000"/>
              <a:gd name="connsiteY20" fmla="*/ 9704 h 10000"/>
              <a:gd name="connsiteX21" fmla="*/ 10000 w 10000"/>
              <a:gd name="connsiteY21" fmla="*/ 9288 h 10000"/>
              <a:gd name="connsiteX0" fmla="*/ 0 w 10000"/>
              <a:gd name="connsiteY0" fmla="*/ 9331 h 10000"/>
              <a:gd name="connsiteX1" fmla="*/ 829 w 10000"/>
              <a:gd name="connsiteY1" fmla="*/ 8290 h 10000"/>
              <a:gd name="connsiteX2" fmla="*/ 1157 w 10000"/>
              <a:gd name="connsiteY2" fmla="*/ 5821 h 10000"/>
              <a:gd name="connsiteX3" fmla="*/ 1340 w 10000"/>
              <a:gd name="connsiteY3" fmla="*/ 2260 h 10000"/>
              <a:gd name="connsiteX4" fmla="*/ 1462 w 10000"/>
              <a:gd name="connsiteY4" fmla="*/ 650 h 10000"/>
              <a:gd name="connsiteX5" fmla="*/ 1523 w 10000"/>
              <a:gd name="connsiteY5" fmla="*/ 139 h 10000"/>
              <a:gd name="connsiteX6" fmla="*/ 1644 w 10000"/>
              <a:gd name="connsiteY6" fmla="*/ 25 h 10000"/>
              <a:gd name="connsiteX7" fmla="*/ 1815 w 10000"/>
              <a:gd name="connsiteY7" fmla="*/ 537 h 10000"/>
              <a:gd name="connsiteX8" fmla="*/ 1960 w 10000"/>
              <a:gd name="connsiteY8" fmla="*/ 1237 h 10000"/>
              <a:gd name="connsiteX9" fmla="*/ 2180 w 10000"/>
              <a:gd name="connsiteY9" fmla="*/ 2677 h 10000"/>
              <a:gd name="connsiteX10" fmla="*/ 2448 w 10000"/>
              <a:gd name="connsiteY10" fmla="*/ 4723 h 10000"/>
              <a:gd name="connsiteX11" fmla="*/ 2765 w 10000"/>
              <a:gd name="connsiteY11" fmla="*/ 6919 h 10000"/>
              <a:gd name="connsiteX12" fmla="*/ 3032 w 10000"/>
              <a:gd name="connsiteY12" fmla="*/ 8018 h 10000"/>
              <a:gd name="connsiteX13" fmla="*/ 3373 w 10000"/>
              <a:gd name="connsiteY13" fmla="*/ 9079 h 10000"/>
              <a:gd name="connsiteX14" fmla="*/ 3641 w 10000"/>
              <a:gd name="connsiteY14" fmla="*/ 9496 h 10000"/>
              <a:gd name="connsiteX15" fmla="*/ 4029 w 10000"/>
              <a:gd name="connsiteY15" fmla="*/ 9874 h 10000"/>
              <a:gd name="connsiteX16" fmla="*/ 4566 w 10000"/>
              <a:gd name="connsiteY16" fmla="*/ 9988 h 10000"/>
              <a:gd name="connsiteX17" fmla="*/ 5418 w 10000"/>
              <a:gd name="connsiteY17" fmla="*/ 9988 h 10000"/>
              <a:gd name="connsiteX18" fmla="*/ 6769 w 10000"/>
              <a:gd name="connsiteY18" fmla="*/ 9913 h 10000"/>
              <a:gd name="connsiteX19" fmla="*/ 8157 w 10000"/>
              <a:gd name="connsiteY19" fmla="*/ 9704 h 10000"/>
              <a:gd name="connsiteX20" fmla="*/ 10000 w 10000"/>
              <a:gd name="connsiteY20" fmla="*/ 92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9331"/>
                </a:moveTo>
                <a:cubicBezTo>
                  <a:pt x="383" y="9132"/>
                  <a:pt x="636" y="8875"/>
                  <a:pt x="829" y="8290"/>
                </a:cubicBezTo>
                <a:cubicBezTo>
                  <a:pt x="1022" y="7705"/>
                  <a:pt x="1072" y="6826"/>
                  <a:pt x="1157" y="5821"/>
                </a:cubicBezTo>
                <a:cubicBezTo>
                  <a:pt x="1204" y="5063"/>
                  <a:pt x="1289" y="3122"/>
                  <a:pt x="1340" y="2260"/>
                </a:cubicBezTo>
                <a:cubicBezTo>
                  <a:pt x="1374" y="1758"/>
                  <a:pt x="1432" y="1003"/>
                  <a:pt x="1462" y="650"/>
                </a:cubicBezTo>
                <a:cubicBezTo>
                  <a:pt x="1487" y="442"/>
                  <a:pt x="1492" y="243"/>
                  <a:pt x="1523" y="139"/>
                </a:cubicBezTo>
                <a:cubicBezTo>
                  <a:pt x="1554" y="34"/>
                  <a:pt x="1597" y="-41"/>
                  <a:pt x="1644" y="25"/>
                </a:cubicBezTo>
                <a:cubicBezTo>
                  <a:pt x="1694" y="91"/>
                  <a:pt x="1763" y="333"/>
                  <a:pt x="1815" y="537"/>
                </a:cubicBezTo>
                <a:cubicBezTo>
                  <a:pt x="1867" y="741"/>
                  <a:pt x="1916" y="1015"/>
                  <a:pt x="1960" y="1237"/>
                </a:cubicBezTo>
                <a:cubicBezTo>
                  <a:pt x="2021" y="1593"/>
                  <a:pt x="2099" y="2096"/>
                  <a:pt x="2180" y="2677"/>
                </a:cubicBezTo>
                <a:cubicBezTo>
                  <a:pt x="2241" y="3151"/>
                  <a:pt x="2351" y="4016"/>
                  <a:pt x="2448" y="4723"/>
                </a:cubicBezTo>
                <a:cubicBezTo>
                  <a:pt x="2529" y="5291"/>
                  <a:pt x="2668" y="6370"/>
                  <a:pt x="2765" y="6919"/>
                </a:cubicBezTo>
                <a:cubicBezTo>
                  <a:pt x="2840" y="7350"/>
                  <a:pt x="2931" y="7659"/>
                  <a:pt x="3032" y="8018"/>
                </a:cubicBezTo>
                <a:cubicBezTo>
                  <a:pt x="3132" y="8378"/>
                  <a:pt x="3273" y="8832"/>
                  <a:pt x="3373" y="9079"/>
                </a:cubicBezTo>
                <a:cubicBezTo>
                  <a:pt x="3473" y="9325"/>
                  <a:pt x="3532" y="9363"/>
                  <a:pt x="3641" y="9496"/>
                </a:cubicBezTo>
                <a:cubicBezTo>
                  <a:pt x="3750" y="9628"/>
                  <a:pt x="3875" y="9794"/>
                  <a:pt x="4029" y="9874"/>
                </a:cubicBezTo>
                <a:cubicBezTo>
                  <a:pt x="4186" y="9955"/>
                  <a:pt x="4334" y="9969"/>
                  <a:pt x="4566" y="9988"/>
                </a:cubicBezTo>
                <a:cubicBezTo>
                  <a:pt x="4797" y="10007"/>
                  <a:pt x="5049" y="10002"/>
                  <a:pt x="5418" y="9988"/>
                </a:cubicBezTo>
                <a:cubicBezTo>
                  <a:pt x="5786" y="9974"/>
                  <a:pt x="6312" y="9960"/>
                  <a:pt x="6769" y="9913"/>
                </a:cubicBezTo>
                <a:cubicBezTo>
                  <a:pt x="7225" y="9865"/>
                  <a:pt x="7710" y="9775"/>
                  <a:pt x="8157" y="9704"/>
                </a:cubicBezTo>
                <a:cubicBezTo>
                  <a:pt x="8604" y="9633"/>
                  <a:pt x="9729" y="9330"/>
                  <a:pt x="10000" y="9288"/>
                </a:cubicBezTo>
              </a:path>
            </a:pathLst>
          </a:cu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" name="Connecteur droit avec flèche 2"/>
          <p:cNvCxnSpPr/>
          <p:nvPr/>
        </p:nvCxnSpPr>
        <p:spPr bwMode="auto">
          <a:xfrm>
            <a:off x="971600" y="5589240"/>
            <a:ext cx="36004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cteur droit avec flèche 19"/>
          <p:cNvCxnSpPr/>
          <p:nvPr/>
        </p:nvCxnSpPr>
        <p:spPr bwMode="auto">
          <a:xfrm>
            <a:off x="5292080" y="5589240"/>
            <a:ext cx="36004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cteur droit avec flèche 20"/>
          <p:cNvCxnSpPr/>
          <p:nvPr/>
        </p:nvCxnSpPr>
        <p:spPr bwMode="auto">
          <a:xfrm flipV="1">
            <a:off x="5292080" y="2636912"/>
            <a:ext cx="0" cy="295232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necteur droit avec flèche 22"/>
          <p:cNvCxnSpPr/>
          <p:nvPr/>
        </p:nvCxnSpPr>
        <p:spPr bwMode="auto">
          <a:xfrm flipV="1">
            <a:off x="993037" y="2636912"/>
            <a:ext cx="0" cy="295232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ZoneTexte 17"/>
          <p:cNvSpPr txBox="1"/>
          <p:nvPr/>
        </p:nvSpPr>
        <p:spPr>
          <a:xfrm>
            <a:off x="2390805" y="56612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temps</a:t>
            </a: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6639277" y="56612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temps</a:t>
            </a:r>
            <a:endParaRPr lang="en-GB" dirty="0"/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3692641" y="395323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Potentiel de membrane</a:t>
            </a:r>
            <a:endParaRPr lang="en-GB" dirty="0"/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-632757" y="400248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Potentiel de membrane</a:t>
            </a:r>
            <a:endParaRPr lang="en-GB" dirty="0"/>
          </a:p>
        </p:txBody>
      </p:sp>
      <p:cxnSp>
        <p:nvCxnSpPr>
          <p:cNvPr id="26" name="Connecteur droit 25"/>
          <p:cNvCxnSpPr>
            <a:endCxn id="8" idx="0"/>
          </p:cNvCxnSpPr>
          <p:nvPr/>
        </p:nvCxnSpPr>
        <p:spPr bwMode="auto">
          <a:xfrm flipV="1">
            <a:off x="1815320" y="5227813"/>
            <a:ext cx="668448" cy="1387"/>
          </a:xfrm>
          <a:prstGeom prst="line">
            <a:avLst/>
          </a:pr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necteur droit 35"/>
          <p:cNvCxnSpPr/>
          <p:nvPr/>
        </p:nvCxnSpPr>
        <p:spPr bwMode="auto">
          <a:xfrm>
            <a:off x="2926884" y="5227814"/>
            <a:ext cx="853028" cy="1386"/>
          </a:xfrm>
          <a:prstGeom prst="line">
            <a:avLst/>
          </a:pr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609600" y="404813"/>
            <a:ext cx="8066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3200" dirty="0"/>
              <a:t>Codage de l’intensité du stimulus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/>
        </p:nvSpPr>
        <p:spPr bwMode="auto">
          <a:xfrm>
            <a:off x="2168725" y="991567"/>
            <a:ext cx="6930795" cy="5341757"/>
          </a:xfrm>
          <a:custGeom>
            <a:avLst/>
            <a:gdLst>
              <a:gd name="T0" fmla="*/ 0 w 2272"/>
              <a:gd name="T1" fmla="*/ 2147483647 h 2536"/>
              <a:gd name="T2" fmla="*/ 2147483647 w 2272"/>
              <a:gd name="T3" fmla="*/ 2147483647 h 2536"/>
              <a:gd name="T4" fmla="*/ 2147483647 w 2272"/>
              <a:gd name="T5" fmla="*/ 2147483647 h 2536"/>
              <a:gd name="T6" fmla="*/ 2147483647 w 2272"/>
              <a:gd name="T7" fmla="*/ 2147483647 h 2536"/>
              <a:gd name="T8" fmla="*/ 2147483647 w 2272"/>
              <a:gd name="T9" fmla="*/ 2147483647 h 2536"/>
              <a:gd name="T10" fmla="*/ 2147483647 w 2272"/>
              <a:gd name="T11" fmla="*/ 2147483647 h 2536"/>
              <a:gd name="T12" fmla="*/ 2147483647 w 2272"/>
              <a:gd name="T13" fmla="*/ 2147483647 h 2536"/>
              <a:gd name="T14" fmla="*/ 2147483647 w 2272"/>
              <a:gd name="T15" fmla="*/ 2147483647 h 2536"/>
              <a:gd name="T16" fmla="*/ 2147483647 w 2272"/>
              <a:gd name="T17" fmla="*/ 0 h 2536"/>
              <a:gd name="T18" fmla="*/ 2147483647 w 2272"/>
              <a:gd name="T19" fmla="*/ 0 h 2536"/>
              <a:gd name="T20" fmla="*/ 2147483647 w 2272"/>
              <a:gd name="T21" fmla="*/ 2147483647 h 2536"/>
              <a:gd name="T22" fmla="*/ 2147483647 w 2272"/>
              <a:gd name="T23" fmla="*/ 2147483647 h 2536"/>
              <a:gd name="T24" fmla="*/ 2147483647 w 2272"/>
              <a:gd name="T25" fmla="*/ 2147483647 h 2536"/>
              <a:gd name="T26" fmla="*/ 2147483647 w 2272"/>
              <a:gd name="T27" fmla="*/ 2147483647 h 2536"/>
              <a:gd name="T28" fmla="*/ 2147483647 w 2272"/>
              <a:gd name="T29" fmla="*/ 2147483647 h 2536"/>
              <a:gd name="T30" fmla="*/ 2147483647 w 2272"/>
              <a:gd name="T31" fmla="*/ 2147483647 h 2536"/>
              <a:gd name="T32" fmla="*/ 2147483647 w 2272"/>
              <a:gd name="T33" fmla="*/ 2147483647 h 2536"/>
              <a:gd name="T34" fmla="*/ 2147483647 w 2272"/>
              <a:gd name="T35" fmla="*/ 2147483647 h 2536"/>
              <a:gd name="T36" fmla="*/ 2147483647 w 2272"/>
              <a:gd name="T37" fmla="*/ 2147483647 h 2536"/>
              <a:gd name="T38" fmla="*/ 2147483647 w 2272"/>
              <a:gd name="T39" fmla="*/ 2147483647 h 2536"/>
              <a:gd name="T40" fmla="*/ 2147483647 w 2272"/>
              <a:gd name="T41" fmla="*/ 2147483647 h 2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connsiteX0" fmla="*/ 0 w 8310"/>
              <a:gd name="connsiteY0" fmla="*/ 9148 h 10000"/>
              <a:gd name="connsiteX1" fmla="*/ 317 w 8310"/>
              <a:gd name="connsiteY1" fmla="*/ 8864 h 10000"/>
              <a:gd name="connsiteX2" fmla="*/ 766 w 8310"/>
              <a:gd name="connsiteY2" fmla="*/ 8170 h 10000"/>
              <a:gd name="connsiteX3" fmla="*/ 1162 w 8310"/>
              <a:gd name="connsiteY3" fmla="*/ 6841 h 10000"/>
              <a:gd name="connsiteX4" fmla="*/ 1866 w 8310"/>
              <a:gd name="connsiteY4" fmla="*/ 4101 h 10000"/>
              <a:gd name="connsiteX5" fmla="*/ 2324 w 8310"/>
              <a:gd name="connsiteY5" fmla="*/ 1798 h 10000"/>
              <a:gd name="connsiteX6" fmla="*/ 2711 w 8310"/>
              <a:gd name="connsiteY6" fmla="*/ 473 h 10000"/>
              <a:gd name="connsiteX7" fmla="*/ 3064 w 8310"/>
              <a:gd name="connsiteY7" fmla="*/ 0 h 10000"/>
              <a:gd name="connsiteX8" fmla="*/ 3275 w 8310"/>
              <a:gd name="connsiteY8" fmla="*/ 0 h 10000"/>
              <a:gd name="connsiteX9" fmla="*/ 3592 w 8310"/>
              <a:gd name="connsiteY9" fmla="*/ 505 h 10000"/>
              <a:gd name="connsiteX10" fmla="*/ 3838 w 8310"/>
              <a:gd name="connsiteY10" fmla="*/ 1514 h 10000"/>
              <a:gd name="connsiteX11" fmla="*/ 4507 w 8310"/>
              <a:gd name="connsiteY11" fmla="*/ 4921 h 10000"/>
              <a:gd name="connsiteX12" fmla="*/ 5211 w 8310"/>
              <a:gd name="connsiteY12" fmla="*/ 8265 h 10000"/>
              <a:gd name="connsiteX13" fmla="*/ 5634 w 8310"/>
              <a:gd name="connsiteY13" fmla="*/ 9401 h 10000"/>
              <a:gd name="connsiteX14" fmla="*/ 5986 w 8310"/>
              <a:gd name="connsiteY14" fmla="*/ 9905 h 10000"/>
              <a:gd name="connsiteX15" fmla="*/ 6268 w 8310"/>
              <a:gd name="connsiteY15" fmla="*/ 10000 h 10000"/>
              <a:gd name="connsiteX16" fmla="*/ 6479 w 8310"/>
              <a:gd name="connsiteY16" fmla="*/ 9905 h 10000"/>
              <a:gd name="connsiteX17" fmla="*/ 7007 w 8310"/>
              <a:gd name="connsiteY17" fmla="*/ 9590 h 10000"/>
              <a:gd name="connsiteX18" fmla="*/ 7641 w 8310"/>
              <a:gd name="connsiteY18" fmla="*/ 9369 h 10000"/>
              <a:gd name="connsiteX19" fmla="*/ 8310 w 8310"/>
              <a:gd name="connsiteY19" fmla="*/ 9243 h 10000"/>
              <a:gd name="connsiteX0" fmla="*/ 0 w 9619"/>
              <a:gd name="connsiteY0" fmla="*/ 8864 h 10000"/>
              <a:gd name="connsiteX1" fmla="*/ 541 w 9619"/>
              <a:gd name="connsiteY1" fmla="*/ 8170 h 10000"/>
              <a:gd name="connsiteX2" fmla="*/ 1017 w 9619"/>
              <a:gd name="connsiteY2" fmla="*/ 6841 h 10000"/>
              <a:gd name="connsiteX3" fmla="*/ 1864 w 9619"/>
              <a:gd name="connsiteY3" fmla="*/ 4101 h 10000"/>
              <a:gd name="connsiteX4" fmla="*/ 2416 w 9619"/>
              <a:gd name="connsiteY4" fmla="*/ 1798 h 10000"/>
              <a:gd name="connsiteX5" fmla="*/ 2881 w 9619"/>
              <a:gd name="connsiteY5" fmla="*/ 473 h 10000"/>
              <a:gd name="connsiteX6" fmla="*/ 3306 w 9619"/>
              <a:gd name="connsiteY6" fmla="*/ 0 h 10000"/>
              <a:gd name="connsiteX7" fmla="*/ 3560 w 9619"/>
              <a:gd name="connsiteY7" fmla="*/ 0 h 10000"/>
              <a:gd name="connsiteX8" fmla="*/ 3942 w 9619"/>
              <a:gd name="connsiteY8" fmla="*/ 505 h 10000"/>
              <a:gd name="connsiteX9" fmla="*/ 4238 w 9619"/>
              <a:gd name="connsiteY9" fmla="*/ 1514 h 10000"/>
              <a:gd name="connsiteX10" fmla="*/ 5043 w 9619"/>
              <a:gd name="connsiteY10" fmla="*/ 4921 h 10000"/>
              <a:gd name="connsiteX11" fmla="*/ 5890 w 9619"/>
              <a:gd name="connsiteY11" fmla="*/ 8265 h 10000"/>
              <a:gd name="connsiteX12" fmla="*/ 6399 w 9619"/>
              <a:gd name="connsiteY12" fmla="*/ 9401 h 10000"/>
              <a:gd name="connsiteX13" fmla="*/ 6822 w 9619"/>
              <a:gd name="connsiteY13" fmla="*/ 9905 h 10000"/>
              <a:gd name="connsiteX14" fmla="*/ 7162 w 9619"/>
              <a:gd name="connsiteY14" fmla="*/ 10000 h 10000"/>
              <a:gd name="connsiteX15" fmla="*/ 7416 w 9619"/>
              <a:gd name="connsiteY15" fmla="*/ 9905 h 10000"/>
              <a:gd name="connsiteX16" fmla="*/ 8051 w 9619"/>
              <a:gd name="connsiteY16" fmla="*/ 9590 h 10000"/>
              <a:gd name="connsiteX17" fmla="*/ 8814 w 9619"/>
              <a:gd name="connsiteY17" fmla="*/ 9369 h 10000"/>
              <a:gd name="connsiteX18" fmla="*/ 9619 w 9619"/>
              <a:gd name="connsiteY18" fmla="*/ 9243 h 10000"/>
              <a:gd name="connsiteX0" fmla="*/ 0 w 9163"/>
              <a:gd name="connsiteY0" fmla="*/ 8864 h 10000"/>
              <a:gd name="connsiteX1" fmla="*/ 562 w 9163"/>
              <a:gd name="connsiteY1" fmla="*/ 8170 h 10000"/>
              <a:gd name="connsiteX2" fmla="*/ 1057 w 9163"/>
              <a:gd name="connsiteY2" fmla="*/ 6841 h 10000"/>
              <a:gd name="connsiteX3" fmla="*/ 1938 w 9163"/>
              <a:gd name="connsiteY3" fmla="*/ 4101 h 10000"/>
              <a:gd name="connsiteX4" fmla="*/ 2512 w 9163"/>
              <a:gd name="connsiteY4" fmla="*/ 1798 h 10000"/>
              <a:gd name="connsiteX5" fmla="*/ 2995 w 9163"/>
              <a:gd name="connsiteY5" fmla="*/ 473 h 10000"/>
              <a:gd name="connsiteX6" fmla="*/ 3437 w 9163"/>
              <a:gd name="connsiteY6" fmla="*/ 0 h 10000"/>
              <a:gd name="connsiteX7" fmla="*/ 3701 w 9163"/>
              <a:gd name="connsiteY7" fmla="*/ 0 h 10000"/>
              <a:gd name="connsiteX8" fmla="*/ 4098 w 9163"/>
              <a:gd name="connsiteY8" fmla="*/ 505 h 10000"/>
              <a:gd name="connsiteX9" fmla="*/ 4406 w 9163"/>
              <a:gd name="connsiteY9" fmla="*/ 1514 h 10000"/>
              <a:gd name="connsiteX10" fmla="*/ 5243 w 9163"/>
              <a:gd name="connsiteY10" fmla="*/ 4921 h 10000"/>
              <a:gd name="connsiteX11" fmla="*/ 6123 w 9163"/>
              <a:gd name="connsiteY11" fmla="*/ 8265 h 10000"/>
              <a:gd name="connsiteX12" fmla="*/ 6652 w 9163"/>
              <a:gd name="connsiteY12" fmla="*/ 9401 h 10000"/>
              <a:gd name="connsiteX13" fmla="*/ 7092 w 9163"/>
              <a:gd name="connsiteY13" fmla="*/ 9905 h 10000"/>
              <a:gd name="connsiteX14" fmla="*/ 7446 w 9163"/>
              <a:gd name="connsiteY14" fmla="*/ 10000 h 10000"/>
              <a:gd name="connsiteX15" fmla="*/ 7710 w 9163"/>
              <a:gd name="connsiteY15" fmla="*/ 9905 h 10000"/>
              <a:gd name="connsiteX16" fmla="*/ 8370 w 9163"/>
              <a:gd name="connsiteY16" fmla="*/ 9590 h 10000"/>
              <a:gd name="connsiteX17" fmla="*/ 9163 w 9163"/>
              <a:gd name="connsiteY17" fmla="*/ 9369 h 10000"/>
              <a:gd name="connsiteX0" fmla="*/ 0 w 9135"/>
              <a:gd name="connsiteY0" fmla="*/ 8864 h 10000"/>
              <a:gd name="connsiteX1" fmla="*/ 613 w 9135"/>
              <a:gd name="connsiteY1" fmla="*/ 8170 h 10000"/>
              <a:gd name="connsiteX2" fmla="*/ 1154 w 9135"/>
              <a:gd name="connsiteY2" fmla="*/ 6841 h 10000"/>
              <a:gd name="connsiteX3" fmla="*/ 2115 w 9135"/>
              <a:gd name="connsiteY3" fmla="*/ 4101 h 10000"/>
              <a:gd name="connsiteX4" fmla="*/ 2741 w 9135"/>
              <a:gd name="connsiteY4" fmla="*/ 1798 h 10000"/>
              <a:gd name="connsiteX5" fmla="*/ 3269 w 9135"/>
              <a:gd name="connsiteY5" fmla="*/ 473 h 10000"/>
              <a:gd name="connsiteX6" fmla="*/ 3751 w 9135"/>
              <a:gd name="connsiteY6" fmla="*/ 0 h 10000"/>
              <a:gd name="connsiteX7" fmla="*/ 4039 w 9135"/>
              <a:gd name="connsiteY7" fmla="*/ 0 h 10000"/>
              <a:gd name="connsiteX8" fmla="*/ 4472 w 9135"/>
              <a:gd name="connsiteY8" fmla="*/ 505 h 10000"/>
              <a:gd name="connsiteX9" fmla="*/ 4808 w 9135"/>
              <a:gd name="connsiteY9" fmla="*/ 1514 h 10000"/>
              <a:gd name="connsiteX10" fmla="*/ 5722 w 9135"/>
              <a:gd name="connsiteY10" fmla="*/ 4921 h 10000"/>
              <a:gd name="connsiteX11" fmla="*/ 6682 w 9135"/>
              <a:gd name="connsiteY11" fmla="*/ 8265 h 10000"/>
              <a:gd name="connsiteX12" fmla="*/ 7260 w 9135"/>
              <a:gd name="connsiteY12" fmla="*/ 9401 h 10000"/>
              <a:gd name="connsiteX13" fmla="*/ 7740 w 9135"/>
              <a:gd name="connsiteY13" fmla="*/ 9905 h 10000"/>
              <a:gd name="connsiteX14" fmla="*/ 8126 w 9135"/>
              <a:gd name="connsiteY14" fmla="*/ 10000 h 10000"/>
              <a:gd name="connsiteX15" fmla="*/ 8414 w 9135"/>
              <a:gd name="connsiteY15" fmla="*/ 9905 h 10000"/>
              <a:gd name="connsiteX16" fmla="*/ 9135 w 9135"/>
              <a:gd name="connsiteY16" fmla="*/ 9590 h 10000"/>
              <a:gd name="connsiteX0" fmla="*/ 0 w 10314"/>
              <a:gd name="connsiteY0" fmla="*/ 8864 h 10000"/>
              <a:gd name="connsiteX1" fmla="*/ 671 w 10314"/>
              <a:gd name="connsiteY1" fmla="*/ 8170 h 10000"/>
              <a:gd name="connsiteX2" fmla="*/ 1263 w 10314"/>
              <a:gd name="connsiteY2" fmla="*/ 6841 h 10000"/>
              <a:gd name="connsiteX3" fmla="*/ 2315 w 10314"/>
              <a:gd name="connsiteY3" fmla="*/ 4101 h 10000"/>
              <a:gd name="connsiteX4" fmla="*/ 3001 w 10314"/>
              <a:gd name="connsiteY4" fmla="*/ 1798 h 10000"/>
              <a:gd name="connsiteX5" fmla="*/ 3579 w 10314"/>
              <a:gd name="connsiteY5" fmla="*/ 473 h 10000"/>
              <a:gd name="connsiteX6" fmla="*/ 4106 w 10314"/>
              <a:gd name="connsiteY6" fmla="*/ 0 h 10000"/>
              <a:gd name="connsiteX7" fmla="*/ 4421 w 10314"/>
              <a:gd name="connsiteY7" fmla="*/ 0 h 10000"/>
              <a:gd name="connsiteX8" fmla="*/ 4895 w 10314"/>
              <a:gd name="connsiteY8" fmla="*/ 505 h 10000"/>
              <a:gd name="connsiteX9" fmla="*/ 5263 w 10314"/>
              <a:gd name="connsiteY9" fmla="*/ 1514 h 10000"/>
              <a:gd name="connsiteX10" fmla="*/ 6264 w 10314"/>
              <a:gd name="connsiteY10" fmla="*/ 4921 h 10000"/>
              <a:gd name="connsiteX11" fmla="*/ 7315 w 10314"/>
              <a:gd name="connsiteY11" fmla="*/ 8265 h 10000"/>
              <a:gd name="connsiteX12" fmla="*/ 7947 w 10314"/>
              <a:gd name="connsiteY12" fmla="*/ 9401 h 10000"/>
              <a:gd name="connsiteX13" fmla="*/ 8473 w 10314"/>
              <a:gd name="connsiteY13" fmla="*/ 9905 h 10000"/>
              <a:gd name="connsiteX14" fmla="*/ 8895 w 10314"/>
              <a:gd name="connsiteY14" fmla="*/ 10000 h 10000"/>
              <a:gd name="connsiteX15" fmla="*/ 9211 w 10314"/>
              <a:gd name="connsiteY15" fmla="*/ 9905 h 10000"/>
              <a:gd name="connsiteX16" fmla="*/ 10314 w 10314"/>
              <a:gd name="connsiteY16" fmla="*/ 9590 h 1000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8895 w 10314"/>
              <a:gd name="connsiteY14" fmla="*/ 10000 h 10710"/>
              <a:gd name="connsiteX15" fmla="*/ 9211 w 10314"/>
              <a:gd name="connsiteY15" fmla="*/ 9905 h 10710"/>
              <a:gd name="connsiteX16" fmla="*/ 10314 w 10314"/>
              <a:gd name="connsiteY16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211 w 10314"/>
              <a:gd name="connsiteY14" fmla="*/ 9905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947 w 10314"/>
              <a:gd name="connsiteY12" fmla="*/ 9401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315 w 10314"/>
              <a:gd name="connsiteY11" fmla="*/ 826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0314"/>
              <a:gd name="connsiteY0" fmla="*/ 8864 h 10710"/>
              <a:gd name="connsiteX1" fmla="*/ 671 w 10314"/>
              <a:gd name="connsiteY1" fmla="*/ 8170 h 10710"/>
              <a:gd name="connsiteX2" fmla="*/ 1263 w 10314"/>
              <a:gd name="connsiteY2" fmla="*/ 6841 h 10710"/>
              <a:gd name="connsiteX3" fmla="*/ 2315 w 10314"/>
              <a:gd name="connsiteY3" fmla="*/ 4101 h 10710"/>
              <a:gd name="connsiteX4" fmla="*/ 3001 w 10314"/>
              <a:gd name="connsiteY4" fmla="*/ 1798 h 10710"/>
              <a:gd name="connsiteX5" fmla="*/ 3579 w 10314"/>
              <a:gd name="connsiteY5" fmla="*/ 473 h 10710"/>
              <a:gd name="connsiteX6" fmla="*/ 4106 w 10314"/>
              <a:gd name="connsiteY6" fmla="*/ 0 h 10710"/>
              <a:gd name="connsiteX7" fmla="*/ 4421 w 10314"/>
              <a:gd name="connsiteY7" fmla="*/ 0 h 10710"/>
              <a:gd name="connsiteX8" fmla="*/ 4895 w 10314"/>
              <a:gd name="connsiteY8" fmla="*/ 505 h 10710"/>
              <a:gd name="connsiteX9" fmla="*/ 5263 w 10314"/>
              <a:gd name="connsiteY9" fmla="*/ 1514 h 10710"/>
              <a:gd name="connsiteX10" fmla="*/ 6264 w 10314"/>
              <a:gd name="connsiteY10" fmla="*/ 4921 h 10710"/>
              <a:gd name="connsiteX11" fmla="*/ 7176 w 10314"/>
              <a:gd name="connsiteY11" fmla="*/ 8335 h 10710"/>
              <a:gd name="connsiteX12" fmla="*/ 7767 w 10314"/>
              <a:gd name="connsiteY12" fmla="*/ 9926 h 10710"/>
              <a:gd name="connsiteX13" fmla="*/ 8431 w 10314"/>
              <a:gd name="connsiteY13" fmla="*/ 10710 h 10710"/>
              <a:gd name="connsiteX14" fmla="*/ 9474 w 10314"/>
              <a:gd name="connsiteY14" fmla="*/ 9870 h 10710"/>
              <a:gd name="connsiteX15" fmla="*/ 10314 w 10314"/>
              <a:gd name="connsiteY15" fmla="*/ 9590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74 w 11021"/>
              <a:gd name="connsiteY14" fmla="*/ 9870 h 10710"/>
              <a:gd name="connsiteX15" fmla="*/ 11021 w 11021"/>
              <a:gd name="connsiteY15" fmla="*/ 9765 h 10710"/>
              <a:gd name="connsiteX0" fmla="*/ 0 w 11021"/>
              <a:gd name="connsiteY0" fmla="*/ 8864 h 10710"/>
              <a:gd name="connsiteX1" fmla="*/ 671 w 11021"/>
              <a:gd name="connsiteY1" fmla="*/ 8170 h 10710"/>
              <a:gd name="connsiteX2" fmla="*/ 1263 w 11021"/>
              <a:gd name="connsiteY2" fmla="*/ 6841 h 10710"/>
              <a:gd name="connsiteX3" fmla="*/ 2315 w 11021"/>
              <a:gd name="connsiteY3" fmla="*/ 4101 h 10710"/>
              <a:gd name="connsiteX4" fmla="*/ 3001 w 11021"/>
              <a:gd name="connsiteY4" fmla="*/ 1798 h 10710"/>
              <a:gd name="connsiteX5" fmla="*/ 3579 w 11021"/>
              <a:gd name="connsiteY5" fmla="*/ 473 h 10710"/>
              <a:gd name="connsiteX6" fmla="*/ 4106 w 11021"/>
              <a:gd name="connsiteY6" fmla="*/ 0 h 10710"/>
              <a:gd name="connsiteX7" fmla="*/ 4421 w 11021"/>
              <a:gd name="connsiteY7" fmla="*/ 0 h 10710"/>
              <a:gd name="connsiteX8" fmla="*/ 4895 w 11021"/>
              <a:gd name="connsiteY8" fmla="*/ 505 h 10710"/>
              <a:gd name="connsiteX9" fmla="*/ 5263 w 11021"/>
              <a:gd name="connsiteY9" fmla="*/ 1514 h 10710"/>
              <a:gd name="connsiteX10" fmla="*/ 6264 w 11021"/>
              <a:gd name="connsiteY10" fmla="*/ 4921 h 10710"/>
              <a:gd name="connsiteX11" fmla="*/ 7176 w 11021"/>
              <a:gd name="connsiteY11" fmla="*/ 8335 h 10710"/>
              <a:gd name="connsiteX12" fmla="*/ 7767 w 11021"/>
              <a:gd name="connsiteY12" fmla="*/ 9926 h 10710"/>
              <a:gd name="connsiteX13" fmla="*/ 8431 w 11021"/>
              <a:gd name="connsiteY13" fmla="*/ 10710 h 10710"/>
              <a:gd name="connsiteX14" fmla="*/ 9419 w 11021"/>
              <a:gd name="connsiteY14" fmla="*/ 10132 h 10710"/>
              <a:gd name="connsiteX15" fmla="*/ 11021 w 11021"/>
              <a:gd name="connsiteY15" fmla="*/ 9765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767 w 11132"/>
              <a:gd name="connsiteY12" fmla="*/ 9926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710"/>
              <a:gd name="connsiteX1" fmla="*/ 671 w 11132"/>
              <a:gd name="connsiteY1" fmla="*/ 8170 h 10710"/>
              <a:gd name="connsiteX2" fmla="*/ 1263 w 11132"/>
              <a:gd name="connsiteY2" fmla="*/ 6841 h 10710"/>
              <a:gd name="connsiteX3" fmla="*/ 2315 w 11132"/>
              <a:gd name="connsiteY3" fmla="*/ 4101 h 10710"/>
              <a:gd name="connsiteX4" fmla="*/ 3001 w 11132"/>
              <a:gd name="connsiteY4" fmla="*/ 1798 h 10710"/>
              <a:gd name="connsiteX5" fmla="*/ 3579 w 11132"/>
              <a:gd name="connsiteY5" fmla="*/ 473 h 10710"/>
              <a:gd name="connsiteX6" fmla="*/ 4106 w 11132"/>
              <a:gd name="connsiteY6" fmla="*/ 0 h 10710"/>
              <a:gd name="connsiteX7" fmla="*/ 4421 w 11132"/>
              <a:gd name="connsiteY7" fmla="*/ 0 h 10710"/>
              <a:gd name="connsiteX8" fmla="*/ 4895 w 11132"/>
              <a:gd name="connsiteY8" fmla="*/ 505 h 10710"/>
              <a:gd name="connsiteX9" fmla="*/ 5263 w 11132"/>
              <a:gd name="connsiteY9" fmla="*/ 1514 h 10710"/>
              <a:gd name="connsiteX10" fmla="*/ 6264 w 11132"/>
              <a:gd name="connsiteY10" fmla="*/ 4921 h 10710"/>
              <a:gd name="connsiteX11" fmla="*/ 7176 w 11132"/>
              <a:gd name="connsiteY11" fmla="*/ 8335 h 10710"/>
              <a:gd name="connsiteX12" fmla="*/ 7670 w 11132"/>
              <a:gd name="connsiteY12" fmla="*/ 10031 h 10710"/>
              <a:gd name="connsiteX13" fmla="*/ 8431 w 11132"/>
              <a:gd name="connsiteY13" fmla="*/ 10710 h 10710"/>
              <a:gd name="connsiteX14" fmla="*/ 9419 w 11132"/>
              <a:gd name="connsiteY14" fmla="*/ 10132 h 10710"/>
              <a:gd name="connsiteX15" fmla="*/ 11132 w 11132"/>
              <a:gd name="connsiteY15" fmla="*/ 10010 h 10710"/>
              <a:gd name="connsiteX0" fmla="*/ 0 w 11132"/>
              <a:gd name="connsiteY0" fmla="*/ 8864 h 10832"/>
              <a:gd name="connsiteX1" fmla="*/ 671 w 11132"/>
              <a:gd name="connsiteY1" fmla="*/ 8170 h 10832"/>
              <a:gd name="connsiteX2" fmla="*/ 1263 w 11132"/>
              <a:gd name="connsiteY2" fmla="*/ 6841 h 10832"/>
              <a:gd name="connsiteX3" fmla="*/ 2315 w 11132"/>
              <a:gd name="connsiteY3" fmla="*/ 4101 h 10832"/>
              <a:gd name="connsiteX4" fmla="*/ 3001 w 11132"/>
              <a:gd name="connsiteY4" fmla="*/ 1798 h 10832"/>
              <a:gd name="connsiteX5" fmla="*/ 3579 w 11132"/>
              <a:gd name="connsiteY5" fmla="*/ 473 h 10832"/>
              <a:gd name="connsiteX6" fmla="*/ 4106 w 11132"/>
              <a:gd name="connsiteY6" fmla="*/ 0 h 10832"/>
              <a:gd name="connsiteX7" fmla="*/ 4421 w 11132"/>
              <a:gd name="connsiteY7" fmla="*/ 0 h 10832"/>
              <a:gd name="connsiteX8" fmla="*/ 4895 w 11132"/>
              <a:gd name="connsiteY8" fmla="*/ 505 h 10832"/>
              <a:gd name="connsiteX9" fmla="*/ 5263 w 11132"/>
              <a:gd name="connsiteY9" fmla="*/ 1514 h 10832"/>
              <a:gd name="connsiteX10" fmla="*/ 6264 w 11132"/>
              <a:gd name="connsiteY10" fmla="*/ 4921 h 10832"/>
              <a:gd name="connsiteX11" fmla="*/ 7176 w 11132"/>
              <a:gd name="connsiteY11" fmla="*/ 8335 h 10832"/>
              <a:gd name="connsiteX12" fmla="*/ 7670 w 11132"/>
              <a:gd name="connsiteY12" fmla="*/ 10031 h 10832"/>
              <a:gd name="connsiteX13" fmla="*/ 8431 w 11132"/>
              <a:gd name="connsiteY13" fmla="*/ 10832 h 10832"/>
              <a:gd name="connsiteX14" fmla="*/ 9419 w 11132"/>
              <a:gd name="connsiteY14" fmla="*/ 10132 h 10832"/>
              <a:gd name="connsiteX15" fmla="*/ 11132 w 11132"/>
              <a:gd name="connsiteY15" fmla="*/ 10010 h 1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32" h="10832">
                <a:moveTo>
                  <a:pt x="0" y="8864"/>
                </a:moveTo>
                <a:lnTo>
                  <a:pt x="671" y="8170"/>
                </a:lnTo>
                <a:lnTo>
                  <a:pt x="1263" y="6841"/>
                </a:lnTo>
                <a:lnTo>
                  <a:pt x="2315" y="4101"/>
                </a:lnTo>
                <a:lnTo>
                  <a:pt x="3001" y="1798"/>
                </a:lnTo>
                <a:lnTo>
                  <a:pt x="3579" y="473"/>
                </a:lnTo>
                <a:lnTo>
                  <a:pt x="4106" y="0"/>
                </a:lnTo>
                <a:lnTo>
                  <a:pt x="4421" y="0"/>
                </a:lnTo>
                <a:lnTo>
                  <a:pt x="4895" y="505"/>
                </a:lnTo>
                <a:cubicBezTo>
                  <a:pt x="5019" y="841"/>
                  <a:pt x="5141" y="1178"/>
                  <a:pt x="5263" y="1514"/>
                </a:cubicBezTo>
                <a:lnTo>
                  <a:pt x="6264" y="4921"/>
                </a:lnTo>
                <a:lnTo>
                  <a:pt x="7176" y="8335"/>
                </a:lnTo>
                <a:cubicBezTo>
                  <a:pt x="7341" y="8900"/>
                  <a:pt x="7547" y="9676"/>
                  <a:pt x="7670" y="10031"/>
                </a:cubicBezTo>
                <a:cubicBezTo>
                  <a:pt x="7808" y="10449"/>
                  <a:pt x="8085" y="10711"/>
                  <a:pt x="8431" y="10832"/>
                </a:cubicBezTo>
                <a:cubicBezTo>
                  <a:pt x="8710" y="10779"/>
                  <a:pt x="9071" y="10412"/>
                  <a:pt x="9419" y="10132"/>
                </a:cubicBezTo>
                <a:cubicBezTo>
                  <a:pt x="9657" y="9952"/>
                  <a:pt x="10852" y="10103"/>
                  <a:pt x="11132" y="10010"/>
                </a:cubicBezTo>
              </a:path>
            </a:pathLst>
          </a:custGeom>
          <a:noFill/>
          <a:ln w="762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Freeform 15"/>
          <p:cNvSpPr>
            <a:spLocks/>
          </p:cNvSpPr>
          <p:nvPr/>
        </p:nvSpPr>
        <p:spPr bwMode="auto">
          <a:xfrm>
            <a:off x="-36512" y="5685543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reeform 15"/>
          <p:cNvSpPr>
            <a:spLocks/>
          </p:cNvSpPr>
          <p:nvPr/>
        </p:nvSpPr>
        <p:spPr bwMode="auto">
          <a:xfrm>
            <a:off x="217519" y="5676560"/>
            <a:ext cx="970105" cy="285114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reeform 15"/>
          <p:cNvSpPr>
            <a:spLocks/>
          </p:cNvSpPr>
          <p:nvPr/>
        </p:nvSpPr>
        <p:spPr bwMode="auto">
          <a:xfrm>
            <a:off x="395536" y="5627000"/>
            <a:ext cx="1181083" cy="349012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reeform 15"/>
          <p:cNvSpPr>
            <a:spLocks/>
          </p:cNvSpPr>
          <p:nvPr/>
        </p:nvSpPr>
        <p:spPr bwMode="auto">
          <a:xfrm>
            <a:off x="722563" y="5540464"/>
            <a:ext cx="1185141" cy="436930"/>
          </a:xfrm>
          <a:custGeom>
            <a:avLst/>
            <a:gdLst>
              <a:gd name="T0" fmla="*/ 0 w 948"/>
              <a:gd name="T1" fmla="*/ 2147483647 h 907"/>
              <a:gd name="T2" fmla="*/ 2147483647 w 948"/>
              <a:gd name="T3" fmla="*/ 2147483647 h 907"/>
              <a:gd name="T4" fmla="*/ 2147483647 w 948"/>
              <a:gd name="T5" fmla="*/ 2147483647 h 907"/>
              <a:gd name="T6" fmla="*/ 2147483647 w 948"/>
              <a:gd name="T7" fmla="*/ 2147483647 h 907"/>
              <a:gd name="T8" fmla="*/ 2147483647 w 948"/>
              <a:gd name="T9" fmla="*/ 2147483647 h 907"/>
              <a:gd name="T10" fmla="*/ 2147483647 w 948"/>
              <a:gd name="T11" fmla="*/ 2147483647 h 907"/>
              <a:gd name="T12" fmla="*/ 2147483647 w 948"/>
              <a:gd name="T13" fmla="*/ 2147483647 h 907"/>
              <a:gd name="T14" fmla="*/ 2147483647 w 948"/>
              <a:gd name="T15" fmla="*/ 2147483647 h 907"/>
              <a:gd name="T16" fmla="*/ 2147483647 w 948"/>
              <a:gd name="T17" fmla="*/ 2147483647 h 9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connsiteX0" fmla="*/ 0 w 17040"/>
              <a:gd name="connsiteY0" fmla="*/ 9863 h 9863"/>
              <a:gd name="connsiteX1" fmla="*/ 1582 w 17040"/>
              <a:gd name="connsiteY1" fmla="*/ 7415 h 9863"/>
              <a:gd name="connsiteX2" fmla="*/ 2342 w 17040"/>
              <a:gd name="connsiteY2" fmla="*/ 3711 h 9863"/>
              <a:gd name="connsiteX3" fmla="*/ 2911 w 17040"/>
              <a:gd name="connsiteY3" fmla="*/ 6 h 9863"/>
              <a:gd name="connsiteX4" fmla="*/ 3481 w 17040"/>
              <a:gd name="connsiteY4" fmla="*/ 4571 h 9863"/>
              <a:gd name="connsiteX5" fmla="*/ 3987 w 17040"/>
              <a:gd name="connsiteY5" fmla="*/ 8077 h 9863"/>
              <a:gd name="connsiteX6" fmla="*/ 5127 w 17040"/>
              <a:gd name="connsiteY6" fmla="*/ 9334 h 9863"/>
              <a:gd name="connsiteX7" fmla="*/ 6203 w 17040"/>
              <a:gd name="connsiteY7" fmla="*/ 9598 h 9863"/>
              <a:gd name="connsiteX8" fmla="*/ 17040 w 17040"/>
              <a:gd name="connsiteY8" fmla="*/ 9130 h 9863"/>
              <a:gd name="connsiteX0" fmla="*/ 0 w 10000"/>
              <a:gd name="connsiteY0" fmla="*/ 10000 h 10000"/>
              <a:gd name="connsiteX1" fmla="*/ 137 w 10000"/>
              <a:gd name="connsiteY1" fmla="*/ 9660 h 10000"/>
              <a:gd name="connsiteX2" fmla="*/ 928 w 10000"/>
              <a:gd name="connsiteY2" fmla="*/ 7518 h 10000"/>
              <a:gd name="connsiteX3" fmla="*/ 1374 w 10000"/>
              <a:gd name="connsiteY3" fmla="*/ 3763 h 10000"/>
              <a:gd name="connsiteX4" fmla="*/ 1708 w 10000"/>
              <a:gd name="connsiteY4" fmla="*/ 6 h 10000"/>
              <a:gd name="connsiteX5" fmla="*/ 2043 w 10000"/>
              <a:gd name="connsiteY5" fmla="*/ 4634 h 10000"/>
              <a:gd name="connsiteX6" fmla="*/ 2340 w 10000"/>
              <a:gd name="connsiteY6" fmla="*/ 8189 h 10000"/>
              <a:gd name="connsiteX7" fmla="*/ 3009 w 10000"/>
              <a:gd name="connsiteY7" fmla="*/ 9464 h 10000"/>
              <a:gd name="connsiteX8" fmla="*/ 3640 w 10000"/>
              <a:gd name="connsiteY8" fmla="*/ 9731 h 10000"/>
              <a:gd name="connsiteX9" fmla="*/ 10000 w 10000"/>
              <a:gd name="connsiteY9" fmla="*/ 9257 h 10000"/>
              <a:gd name="connsiteX0" fmla="*/ 0 w 12559"/>
              <a:gd name="connsiteY0" fmla="*/ 10100 h 10100"/>
              <a:gd name="connsiteX1" fmla="*/ 2696 w 12559"/>
              <a:gd name="connsiteY1" fmla="*/ 9660 h 10100"/>
              <a:gd name="connsiteX2" fmla="*/ 3487 w 12559"/>
              <a:gd name="connsiteY2" fmla="*/ 7518 h 10100"/>
              <a:gd name="connsiteX3" fmla="*/ 3933 w 12559"/>
              <a:gd name="connsiteY3" fmla="*/ 3763 h 10100"/>
              <a:gd name="connsiteX4" fmla="*/ 4267 w 12559"/>
              <a:gd name="connsiteY4" fmla="*/ 6 h 10100"/>
              <a:gd name="connsiteX5" fmla="*/ 4602 w 12559"/>
              <a:gd name="connsiteY5" fmla="*/ 4634 h 10100"/>
              <a:gd name="connsiteX6" fmla="*/ 4899 w 12559"/>
              <a:gd name="connsiteY6" fmla="*/ 8189 h 10100"/>
              <a:gd name="connsiteX7" fmla="*/ 5568 w 12559"/>
              <a:gd name="connsiteY7" fmla="*/ 9464 h 10100"/>
              <a:gd name="connsiteX8" fmla="*/ 6199 w 12559"/>
              <a:gd name="connsiteY8" fmla="*/ 9731 h 10100"/>
              <a:gd name="connsiteX9" fmla="*/ 12559 w 12559"/>
              <a:gd name="connsiteY9" fmla="*/ 9257 h 10100"/>
              <a:gd name="connsiteX0" fmla="*/ 0 w 12559"/>
              <a:gd name="connsiteY0" fmla="*/ 10013 h 10013"/>
              <a:gd name="connsiteX1" fmla="*/ 2696 w 12559"/>
              <a:gd name="connsiteY1" fmla="*/ 9573 h 10013"/>
              <a:gd name="connsiteX2" fmla="*/ 3487 w 12559"/>
              <a:gd name="connsiteY2" fmla="*/ 7431 h 10013"/>
              <a:gd name="connsiteX3" fmla="*/ 3933 w 12559"/>
              <a:gd name="connsiteY3" fmla="*/ 3676 h 10013"/>
              <a:gd name="connsiteX4" fmla="*/ 3931 w 12559"/>
              <a:gd name="connsiteY4" fmla="*/ 6 h 10013"/>
              <a:gd name="connsiteX5" fmla="*/ 4602 w 12559"/>
              <a:gd name="connsiteY5" fmla="*/ 4547 h 10013"/>
              <a:gd name="connsiteX6" fmla="*/ 4899 w 12559"/>
              <a:gd name="connsiteY6" fmla="*/ 8102 h 10013"/>
              <a:gd name="connsiteX7" fmla="*/ 5568 w 12559"/>
              <a:gd name="connsiteY7" fmla="*/ 9377 h 10013"/>
              <a:gd name="connsiteX8" fmla="*/ 6199 w 12559"/>
              <a:gd name="connsiteY8" fmla="*/ 9644 h 10013"/>
              <a:gd name="connsiteX9" fmla="*/ 12559 w 12559"/>
              <a:gd name="connsiteY9" fmla="*/ 9170 h 10013"/>
              <a:gd name="connsiteX0" fmla="*/ 0 w 12559"/>
              <a:gd name="connsiteY0" fmla="*/ 10012 h 10012"/>
              <a:gd name="connsiteX1" fmla="*/ 2696 w 12559"/>
              <a:gd name="connsiteY1" fmla="*/ 9572 h 10012"/>
              <a:gd name="connsiteX2" fmla="*/ 3487 w 12559"/>
              <a:gd name="connsiteY2" fmla="*/ 7430 h 10012"/>
              <a:gd name="connsiteX3" fmla="*/ 3674 w 12559"/>
              <a:gd name="connsiteY3" fmla="*/ 3814 h 10012"/>
              <a:gd name="connsiteX4" fmla="*/ 3931 w 12559"/>
              <a:gd name="connsiteY4" fmla="*/ 5 h 10012"/>
              <a:gd name="connsiteX5" fmla="*/ 4602 w 12559"/>
              <a:gd name="connsiteY5" fmla="*/ 4546 h 10012"/>
              <a:gd name="connsiteX6" fmla="*/ 4899 w 12559"/>
              <a:gd name="connsiteY6" fmla="*/ 8101 h 10012"/>
              <a:gd name="connsiteX7" fmla="*/ 5568 w 12559"/>
              <a:gd name="connsiteY7" fmla="*/ 9376 h 10012"/>
              <a:gd name="connsiteX8" fmla="*/ 6199 w 12559"/>
              <a:gd name="connsiteY8" fmla="*/ 9643 h 10012"/>
              <a:gd name="connsiteX9" fmla="*/ 12559 w 12559"/>
              <a:gd name="connsiteY9" fmla="*/ 9169 h 10012"/>
              <a:gd name="connsiteX0" fmla="*/ 0 w 12559"/>
              <a:gd name="connsiteY0" fmla="*/ 10050 h 10050"/>
              <a:gd name="connsiteX1" fmla="*/ 2696 w 12559"/>
              <a:gd name="connsiteY1" fmla="*/ 9610 h 10050"/>
              <a:gd name="connsiteX2" fmla="*/ 3487 w 12559"/>
              <a:gd name="connsiteY2" fmla="*/ 7468 h 10050"/>
              <a:gd name="connsiteX3" fmla="*/ 3931 w 12559"/>
              <a:gd name="connsiteY3" fmla="*/ 43 h 10050"/>
              <a:gd name="connsiteX4" fmla="*/ 4602 w 12559"/>
              <a:gd name="connsiteY4" fmla="*/ 4584 h 10050"/>
              <a:gd name="connsiteX5" fmla="*/ 4899 w 12559"/>
              <a:gd name="connsiteY5" fmla="*/ 8139 h 10050"/>
              <a:gd name="connsiteX6" fmla="*/ 5568 w 12559"/>
              <a:gd name="connsiteY6" fmla="*/ 9414 h 10050"/>
              <a:gd name="connsiteX7" fmla="*/ 6199 w 12559"/>
              <a:gd name="connsiteY7" fmla="*/ 9681 h 10050"/>
              <a:gd name="connsiteX8" fmla="*/ 12559 w 12559"/>
              <a:gd name="connsiteY8" fmla="*/ 9207 h 10050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5568 w 12559"/>
              <a:gd name="connsiteY5" fmla="*/ 9373 h 10009"/>
              <a:gd name="connsiteX6" fmla="*/ 6199 w 12559"/>
              <a:gd name="connsiteY6" fmla="*/ 9640 h 10009"/>
              <a:gd name="connsiteX7" fmla="*/ 12559 w 12559"/>
              <a:gd name="connsiteY7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12559"/>
              <a:gd name="connsiteY0" fmla="*/ 10009 h 10009"/>
              <a:gd name="connsiteX1" fmla="*/ 2696 w 12559"/>
              <a:gd name="connsiteY1" fmla="*/ 9569 h 10009"/>
              <a:gd name="connsiteX2" fmla="*/ 3487 w 12559"/>
              <a:gd name="connsiteY2" fmla="*/ 7427 h 10009"/>
              <a:gd name="connsiteX3" fmla="*/ 3931 w 12559"/>
              <a:gd name="connsiteY3" fmla="*/ 2 h 10009"/>
              <a:gd name="connsiteX4" fmla="*/ 4899 w 12559"/>
              <a:gd name="connsiteY4" fmla="*/ 8098 h 10009"/>
              <a:gd name="connsiteX5" fmla="*/ 6199 w 12559"/>
              <a:gd name="connsiteY5" fmla="*/ 9640 h 10009"/>
              <a:gd name="connsiteX6" fmla="*/ 12559 w 12559"/>
              <a:gd name="connsiteY6" fmla="*/ 9166 h 10009"/>
              <a:gd name="connsiteX0" fmla="*/ 0 w 6199"/>
              <a:gd name="connsiteY0" fmla="*/ 10009 h 10009"/>
              <a:gd name="connsiteX1" fmla="*/ 2696 w 6199"/>
              <a:gd name="connsiteY1" fmla="*/ 9569 h 10009"/>
              <a:gd name="connsiteX2" fmla="*/ 3487 w 6199"/>
              <a:gd name="connsiteY2" fmla="*/ 7427 h 10009"/>
              <a:gd name="connsiteX3" fmla="*/ 3931 w 6199"/>
              <a:gd name="connsiteY3" fmla="*/ 2 h 10009"/>
              <a:gd name="connsiteX4" fmla="*/ 4899 w 6199"/>
              <a:gd name="connsiteY4" fmla="*/ 8098 h 10009"/>
              <a:gd name="connsiteX5" fmla="*/ 6199 w 6199"/>
              <a:gd name="connsiteY5" fmla="*/ 9640 h 10009"/>
              <a:gd name="connsiteX0" fmla="*/ 0 w 5651"/>
              <a:gd name="connsiteY0" fmla="*/ 9560 h 9631"/>
              <a:gd name="connsiteX1" fmla="*/ 1276 w 5651"/>
              <a:gd name="connsiteY1" fmla="*/ 7420 h 9631"/>
              <a:gd name="connsiteX2" fmla="*/ 1992 w 5651"/>
              <a:gd name="connsiteY2" fmla="*/ 2 h 9631"/>
              <a:gd name="connsiteX3" fmla="*/ 3554 w 5651"/>
              <a:gd name="connsiteY3" fmla="*/ 8091 h 9631"/>
              <a:gd name="connsiteX4" fmla="*/ 5651 w 5651"/>
              <a:gd name="connsiteY4" fmla="*/ 9631 h 9631"/>
              <a:gd name="connsiteX0" fmla="*/ 0 w 10000"/>
              <a:gd name="connsiteY0" fmla="*/ 9926 h 10000"/>
              <a:gd name="connsiteX1" fmla="*/ 1798 w 10000"/>
              <a:gd name="connsiteY1" fmla="*/ 7704 h 10000"/>
              <a:gd name="connsiteX2" fmla="*/ 3525 w 10000"/>
              <a:gd name="connsiteY2" fmla="*/ 2 h 10000"/>
              <a:gd name="connsiteX3" fmla="*/ 6289 w 10000"/>
              <a:gd name="connsiteY3" fmla="*/ 8401 h 10000"/>
              <a:gd name="connsiteX4" fmla="*/ 10000 w 10000"/>
              <a:gd name="connsiteY4" fmla="*/ 10000 h 10000"/>
              <a:gd name="connsiteX0" fmla="*/ 0 w 10000"/>
              <a:gd name="connsiteY0" fmla="*/ 9925 h 9999"/>
              <a:gd name="connsiteX1" fmla="*/ 1798 w 10000"/>
              <a:gd name="connsiteY1" fmla="*/ 7703 h 9999"/>
              <a:gd name="connsiteX2" fmla="*/ 3525 w 10000"/>
              <a:gd name="connsiteY2" fmla="*/ 1 h 9999"/>
              <a:gd name="connsiteX3" fmla="*/ 5752 w 10000"/>
              <a:gd name="connsiteY3" fmla="*/ 8071 h 9999"/>
              <a:gd name="connsiteX4" fmla="*/ 10000 w 10000"/>
              <a:gd name="connsiteY4" fmla="*/ 9999 h 9999"/>
              <a:gd name="connsiteX0" fmla="*/ 0 w 7854"/>
              <a:gd name="connsiteY0" fmla="*/ 9926 h 9926"/>
              <a:gd name="connsiteX1" fmla="*/ 1798 w 7854"/>
              <a:gd name="connsiteY1" fmla="*/ 7704 h 9926"/>
              <a:gd name="connsiteX2" fmla="*/ 3525 w 7854"/>
              <a:gd name="connsiteY2" fmla="*/ 1 h 9926"/>
              <a:gd name="connsiteX3" fmla="*/ 5752 w 7854"/>
              <a:gd name="connsiteY3" fmla="*/ 8072 h 9926"/>
              <a:gd name="connsiteX4" fmla="*/ 7854 w 7854"/>
              <a:gd name="connsiteY4" fmla="*/ 9671 h 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" h="9926">
                <a:moveTo>
                  <a:pt x="0" y="9926"/>
                </a:moveTo>
                <a:cubicBezTo>
                  <a:pt x="442" y="9497"/>
                  <a:pt x="1211" y="9359"/>
                  <a:pt x="1798" y="7704"/>
                </a:cubicBezTo>
                <a:cubicBezTo>
                  <a:pt x="2386" y="6051"/>
                  <a:pt x="2866" y="-60"/>
                  <a:pt x="3525" y="1"/>
                </a:cubicBezTo>
                <a:cubicBezTo>
                  <a:pt x="4184" y="62"/>
                  <a:pt x="5031" y="6461"/>
                  <a:pt x="5752" y="8072"/>
                </a:cubicBezTo>
                <a:cubicBezTo>
                  <a:pt x="6473" y="9683"/>
                  <a:pt x="5727" y="9621"/>
                  <a:pt x="7854" y="9671"/>
                </a:cubicBezTo>
              </a:path>
            </a:pathLst>
          </a:custGeom>
          <a:noFill/>
          <a:ln w="762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459193" y="5298326"/>
            <a:ext cx="1333968" cy="672331"/>
            <a:chOff x="1608918" y="3969788"/>
            <a:chExt cx="1333968" cy="672331"/>
          </a:xfrm>
        </p:grpSpPr>
        <p:sp>
          <p:nvSpPr>
            <p:cNvPr id="6" name="Freeform 15"/>
            <p:cNvSpPr>
              <a:spLocks/>
            </p:cNvSpPr>
            <p:nvPr/>
          </p:nvSpPr>
          <p:spPr bwMode="auto">
            <a:xfrm>
              <a:off x="1608918" y="4053926"/>
              <a:ext cx="1333968" cy="588193"/>
            </a:xfrm>
            <a:custGeom>
              <a:avLst/>
              <a:gdLst>
                <a:gd name="T0" fmla="*/ 0 w 948"/>
                <a:gd name="T1" fmla="*/ 2147483647 h 907"/>
                <a:gd name="T2" fmla="*/ 2147483647 w 948"/>
                <a:gd name="T3" fmla="*/ 2147483647 h 907"/>
                <a:gd name="T4" fmla="*/ 2147483647 w 948"/>
                <a:gd name="T5" fmla="*/ 2147483647 h 907"/>
                <a:gd name="T6" fmla="*/ 2147483647 w 948"/>
                <a:gd name="T7" fmla="*/ 2147483647 h 907"/>
                <a:gd name="T8" fmla="*/ 2147483647 w 948"/>
                <a:gd name="T9" fmla="*/ 2147483647 h 907"/>
                <a:gd name="T10" fmla="*/ 2147483647 w 948"/>
                <a:gd name="T11" fmla="*/ 2147483647 h 907"/>
                <a:gd name="T12" fmla="*/ 2147483647 w 948"/>
                <a:gd name="T13" fmla="*/ 2147483647 h 907"/>
                <a:gd name="T14" fmla="*/ 2147483647 w 948"/>
                <a:gd name="T15" fmla="*/ 2147483647 h 907"/>
                <a:gd name="T16" fmla="*/ 2147483647 w 948"/>
                <a:gd name="T17" fmla="*/ 2147483647 h 9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connsiteX0" fmla="*/ 0 w 17040"/>
                <a:gd name="connsiteY0" fmla="*/ 9863 h 9863"/>
                <a:gd name="connsiteX1" fmla="*/ 1582 w 17040"/>
                <a:gd name="connsiteY1" fmla="*/ 7415 h 9863"/>
                <a:gd name="connsiteX2" fmla="*/ 2342 w 17040"/>
                <a:gd name="connsiteY2" fmla="*/ 3711 h 9863"/>
                <a:gd name="connsiteX3" fmla="*/ 2911 w 17040"/>
                <a:gd name="connsiteY3" fmla="*/ 6 h 9863"/>
                <a:gd name="connsiteX4" fmla="*/ 3481 w 17040"/>
                <a:gd name="connsiteY4" fmla="*/ 4571 h 9863"/>
                <a:gd name="connsiteX5" fmla="*/ 3987 w 17040"/>
                <a:gd name="connsiteY5" fmla="*/ 8077 h 9863"/>
                <a:gd name="connsiteX6" fmla="*/ 5127 w 17040"/>
                <a:gd name="connsiteY6" fmla="*/ 9334 h 9863"/>
                <a:gd name="connsiteX7" fmla="*/ 6203 w 17040"/>
                <a:gd name="connsiteY7" fmla="*/ 9598 h 9863"/>
                <a:gd name="connsiteX8" fmla="*/ 17040 w 17040"/>
                <a:gd name="connsiteY8" fmla="*/ 9130 h 9863"/>
                <a:gd name="connsiteX0" fmla="*/ 0 w 10000"/>
                <a:gd name="connsiteY0" fmla="*/ 10000 h 10000"/>
                <a:gd name="connsiteX1" fmla="*/ 137 w 10000"/>
                <a:gd name="connsiteY1" fmla="*/ 9660 h 10000"/>
                <a:gd name="connsiteX2" fmla="*/ 928 w 10000"/>
                <a:gd name="connsiteY2" fmla="*/ 7518 h 10000"/>
                <a:gd name="connsiteX3" fmla="*/ 1374 w 10000"/>
                <a:gd name="connsiteY3" fmla="*/ 3763 h 10000"/>
                <a:gd name="connsiteX4" fmla="*/ 1708 w 10000"/>
                <a:gd name="connsiteY4" fmla="*/ 6 h 10000"/>
                <a:gd name="connsiteX5" fmla="*/ 2043 w 10000"/>
                <a:gd name="connsiteY5" fmla="*/ 4634 h 10000"/>
                <a:gd name="connsiteX6" fmla="*/ 2340 w 10000"/>
                <a:gd name="connsiteY6" fmla="*/ 8189 h 10000"/>
                <a:gd name="connsiteX7" fmla="*/ 3009 w 10000"/>
                <a:gd name="connsiteY7" fmla="*/ 9464 h 10000"/>
                <a:gd name="connsiteX8" fmla="*/ 3640 w 10000"/>
                <a:gd name="connsiteY8" fmla="*/ 9731 h 10000"/>
                <a:gd name="connsiteX9" fmla="*/ 10000 w 10000"/>
                <a:gd name="connsiteY9" fmla="*/ 9257 h 10000"/>
                <a:gd name="connsiteX0" fmla="*/ 0 w 12559"/>
                <a:gd name="connsiteY0" fmla="*/ 10100 h 10100"/>
                <a:gd name="connsiteX1" fmla="*/ 2696 w 12559"/>
                <a:gd name="connsiteY1" fmla="*/ 9660 h 10100"/>
                <a:gd name="connsiteX2" fmla="*/ 3487 w 12559"/>
                <a:gd name="connsiteY2" fmla="*/ 7518 h 10100"/>
                <a:gd name="connsiteX3" fmla="*/ 3933 w 12559"/>
                <a:gd name="connsiteY3" fmla="*/ 3763 h 10100"/>
                <a:gd name="connsiteX4" fmla="*/ 4267 w 12559"/>
                <a:gd name="connsiteY4" fmla="*/ 6 h 10100"/>
                <a:gd name="connsiteX5" fmla="*/ 4602 w 12559"/>
                <a:gd name="connsiteY5" fmla="*/ 4634 h 10100"/>
                <a:gd name="connsiteX6" fmla="*/ 4899 w 12559"/>
                <a:gd name="connsiteY6" fmla="*/ 8189 h 10100"/>
                <a:gd name="connsiteX7" fmla="*/ 5568 w 12559"/>
                <a:gd name="connsiteY7" fmla="*/ 9464 h 10100"/>
                <a:gd name="connsiteX8" fmla="*/ 6199 w 12559"/>
                <a:gd name="connsiteY8" fmla="*/ 9731 h 10100"/>
                <a:gd name="connsiteX9" fmla="*/ 12559 w 12559"/>
                <a:gd name="connsiteY9" fmla="*/ 9257 h 10100"/>
                <a:gd name="connsiteX0" fmla="*/ 0 w 12559"/>
                <a:gd name="connsiteY0" fmla="*/ 10013 h 10013"/>
                <a:gd name="connsiteX1" fmla="*/ 2696 w 12559"/>
                <a:gd name="connsiteY1" fmla="*/ 9573 h 10013"/>
                <a:gd name="connsiteX2" fmla="*/ 3487 w 12559"/>
                <a:gd name="connsiteY2" fmla="*/ 7431 h 10013"/>
                <a:gd name="connsiteX3" fmla="*/ 3933 w 12559"/>
                <a:gd name="connsiteY3" fmla="*/ 3676 h 10013"/>
                <a:gd name="connsiteX4" fmla="*/ 3931 w 12559"/>
                <a:gd name="connsiteY4" fmla="*/ 6 h 10013"/>
                <a:gd name="connsiteX5" fmla="*/ 4602 w 12559"/>
                <a:gd name="connsiteY5" fmla="*/ 4547 h 10013"/>
                <a:gd name="connsiteX6" fmla="*/ 4899 w 12559"/>
                <a:gd name="connsiteY6" fmla="*/ 8102 h 10013"/>
                <a:gd name="connsiteX7" fmla="*/ 5568 w 12559"/>
                <a:gd name="connsiteY7" fmla="*/ 9377 h 10013"/>
                <a:gd name="connsiteX8" fmla="*/ 6199 w 12559"/>
                <a:gd name="connsiteY8" fmla="*/ 9644 h 10013"/>
                <a:gd name="connsiteX9" fmla="*/ 12559 w 12559"/>
                <a:gd name="connsiteY9" fmla="*/ 9170 h 10013"/>
                <a:gd name="connsiteX0" fmla="*/ 0 w 12559"/>
                <a:gd name="connsiteY0" fmla="*/ 10012 h 10012"/>
                <a:gd name="connsiteX1" fmla="*/ 2696 w 12559"/>
                <a:gd name="connsiteY1" fmla="*/ 9572 h 10012"/>
                <a:gd name="connsiteX2" fmla="*/ 3487 w 12559"/>
                <a:gd name="connsiteY2" fmla="*/ 7430 h 10012"/>
                <a:gd name="connsiteX3" fmla="*/ 3674 w 12559"/>
                <a:gd name="connsiteY3" fmla="*/ 3814 h 10012"/>
                <a:gd name="connsiteX4" fmla="*/ 3931 w 12559"/>
                <a:gd name="connsiteY4" fmla="*/ 5 h 10012"/>
                <a:gd name="connsiteX5" fmla="*/ 4602 w 12559"/>
                <a:gd name="connsiteY5" fmla="*/ 4546 h 10012"/>
                <a:gd name="connsiteX6" fmla="*/ 4899 w 12559"/>
                <a:gd name="connsiteY6" fmla="*/ 8101 h 10012"/>
                <a:gd name="connsiteX7" fmla="*/ 5568 w 12559"/>
                <a:gd name="connsiteY7" fmla="*/ 9376 h 10012"/>
                <a:gd name="connsiteX8" fmla="*/ 6199 w 12559"/>
                <a:gd name="connsiteY8" fmla="*/ 9643 h 10012"/>
                <a:gd name="connsiteX9" fmla="*/ 12559 w 12559"/>
                <a:gd name="connsiteY9" fmla="*/ 9169 h 10012"/>
                <a:gd name="connsiteX0" fmla="*/ 0 w 12559"/>
                <a:gd name="connsiteY0" fmla="*/ 10050 h 10050"/>
                <a:gd name="connsiteX1" fmla="*/ 2696 w 12559"/>
                <a:gd name="connsiteY1" fmla="*/ 9610 h 10050"/>
                <a:gd name="connsiteX2" fmla="*/ 3487 w 12559"/>
                <a:gd name="connsiteY2" fmla="*/ 7468 h 10050"/>
                <a:gd name="connsiteX3" fmla="*/ 3931 w 12559"/>
                <a:gd name="connsiteY3" fmla="*/ 43 h 10050"/>
                <a:gd name="connsiteX4" fmla="*/ 4602 w 12559"/>
                <a:gd name="connsiteY4" fmla="*/ 4584 h 10050"/>
                <a:gd name="connsiteX5" fmla="*/ 4899 w 12559"/>
                <a:gd name="connsiteY5" fmla="*/ 8139 h 10050"/>
                <a:gd name="connsiteX6" fmla="*/ 5568 w 12559"/>
                <a:gd name="connsiteY6" fmla="*/ 9414 h 10050"/>
                <a:gd name="connsiteX7" fmla="*/ 6199 w 12559"/>
                <a:gd name="connsiteY7" fmla="*/ 9681 h 10050"/>
                <a:gd name="connsiteX8" fmla="*/ 12559 w 12559"/>
                <a:gd name="connsiteY8" fmla="*/ 9207 h 10050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5568 w 12559"/>
                <a:gd name="connsiteY5" fmla="*/ 9373 h 10009"/>
                <a:gd name="connsiteX6" fmla="*/ 6199 w 12559"/>
                <a:gd name="connsiteY6" fmla="*/ 9640 h 10009"/>
                <a:gd name="connsiteX7" fmla="*/ 12559 w 12559"/>
                <a:gd name="connsiteY7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12559"/>
                <a:gd name="connsiteY0" fmla="*/ 10009 h 10009"/>
                <a:gd name="connsiteX1" fmla="*/ 2696 w 12559"/>
                <a:gd name="connsiteY1" fmla="*/ 9569 h 10009"/>
                <a:gd name="connsiteX2" fmla="*/ 3487 w 12559"/>
                <a:gd name="connsiteY2" fmla="*/ 7427 h 10009"/>
                <a:gd name="connsiteX3" fmla="*/ 3931 w 12559"/>
                <a:gd name="connsiteY3" fmla="*/ 2 h 10009"/>
                <a:gd name="connsiteX4" fmla="*/ 4899 w 12559"/>
                <a:gd name="connsiteY4" fmla="*/ 8098 h 10009"/>
                <a:gd name="connsiteX5" fmla="*/ 6199 w 12559"/>
                <a:gd name="connsiteY5" fmla="*/ 9640 h 10009"/>
                <a:gd name="connsiteX6" fmla="*/ 12559 w 12559"/>
                <a:gd name="connsiteY6" fmla="*/ 9166 h 10009"/>
                <a:gd name="connsiteX0" fmla="*/ 0 w 6199"/>
                <a:gd name="connsiteY0" fmla="*/ 10009 h 10009"/>
                <a:gd name="connsiteX1" fmla="*/ 2696 w 6199"/>
                <a:gd name="connsiteY1" fmla="*/ 9569 h 10009"/>
                <a:gd name="connsiteX2" fmla="*/ 3487 w 6199"/>
                <a:gd name="connsiteY2" fmla="*/ 7427 h 10009"/>
                <a:gd name="connsiteX3" fmla="*/ 3931 w 6199"/>
                <a:gd name="connsiteY3" fmla="*/ 2 h 10009"/>
                <a:gd name="connsiteX4" fmla="*/ 4899 w 6199"/>
                <a:gd name="connsiteY4" fmla="*/ 8098 h 10009"/>
                <a:gd name="connsiteX5" fmla="*/ 6199 w 6199"/>
                <a:gd name="connsiteY5" fmla="*/ 9640 h 10009"/>
                <a:gd name="connsiteX0" fmla="*/ 0 w 5651"/>
                <a:gd name="connsiteY0" fmla="*/ 9560 h 9631"/>
                <a:gd name="connsiteX1" fmla="*/ 1276 w 5651"/>
                <a:gd name="connsiteY1" fmla="*/ 7420 h 9631"/>
                <a:gd name="connsiteX2" fmla="*/ 1992 w 5651"/>
                <a:gd name="connsiteY2" fmla="*/ 2 h 9631"/>
                <a:gd name="connsiteX3" fmla="*/ 3554 w 5651"/>
                <a:gd name="connsiteY3" fmla="*/ 8091 h 9631"/>
                <a:gd name="connsiteX4" fmla="*/ 5651 w 5651"/>
                <a:gd name="connsiteY4" fmla="*/ 9631 h 9631"/>
                <a:gd name="connsiteX0" fmla="*/ 0 w 10000"/>
                <a:gd name="connsiteY0" fmla="*/ 9926 h 10000"/>
                <a:gd name="connsiteX1" fmla="*/ 1798 w 10000"/>
                <a:gd name="connsiteY1" fmla="*/ 7704 h 10000"/>
                <a:gd name="connsiteX2" fmla="*/ 3525 w 10000"/>
                <a:gd name="connsiteY2" fmla="*/ 2 h 10000"/>
                <a:gd name="connsiteX3" fmla="*/ 6289 w 10000"/>
                <a:gd name="connsiteY3" fmla="*/ 8401 h 10000"/>
                <a:gd name="connsiteX4" fmla="*/ 10000 w 10000"/>
                <a:gd name="connsiteY4" fmla="*/ 10000 h 10000"/>
                <a:gd name="connsiteX0" fmla="*/ 0 w 10000"/>
                <a:gd name="connsiteY0" fmla="*/ 9925 h 9999"/>
                <a:gd name="connsiteX1" fmla="*/ 1798 w 10000"/>
                <a:gd name="connsiteY1" fmla="*/ 7703 h 9999"/>
                <a:gd name="connsiteX2" fmla="*/ 3525 w 10000"/>
                <a:gd name="connsiteY2" fmla="*/ 1 h 9999"/>
                <a:gd name="connsiteX3" fmla="*/ 5752 w 10000"/>
                <a:gd name="connsiteY3" fmla="*/ 8071 h 9999"/>
                <a:gd name="connsiteX4" fmla="*/ 10000 w 10000"/>
                <a:gd name="connsiteY4" fmla="*/ 9999 h 9999"/>
                <a:gd name="connsiteX0" fmla="*/ 0 w 7854"/>
                <a:gd name="connsiteY0" fmla="*/ 9926 h 9926"/>
                <a:gd name="connsiteX1" fmla="*/ 1798 w 7854"/>
                <a:gd name="connsiteY1" fmla="*/ 7704 h 9926"/>
                <a:gd name="connsiteX2" fmla="*/ 3525 w 7854"/>
                <a:gd name="connsiteY2" fmla="*/ 1 h 9926"/>
                <a:gd name="connsiteX3" fmla="*/ 5752 w 7854"/>
                <a:gd name="connsiteY3" fmla="*/ 8072 h 9926"/>
                <a:gd name="connsiteX4" fmla="*/ 7854 w 7854"/>
                <a:gd name="connsiteY4" fmla="*/ 9671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4" h="9926">
                  <a:moveTo>
                    <a:pt x="0" y="9926"/>
                  </a:moveTo>
                  <a:cubicBezTo>
                    <a:pt x="442" y="9497"/>
                    <a:pt x="1211" y="9359"/>
                    <a:pt x="1798" y="7704"/>
                  </a:cubicBezTo>
                  <a:cubicBezTo>
                    <a:pt x="2386" y="6051"/>
                    <a:pt x="2866" y="-60"/>
                    <a:pt x="3525" y="1"/>
                  </a:cubicBezTo>
                  <a:cubicBezTo>
                    <a:pt x="4184" y="62"/>
                    <a:pt x="5031" y="6461"/>
                    <a:pt x="5752" y="8072"/>
                  </a:cubicBezTo>
                  <a:cubicBezTo>
                    <a:pt x="6473" y="9683"/>
                    <a:pt x="5727" y="9621"/>
                    <a:pt x="7854" y="9671"/>
                  </a:cubicBezTo>
                </a:path>
              </a:pathLst>
            </a:custGeom>
            <a:noFill/>
            <a:ln w="762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" name="Corde 6"/>
            <p:cNvSpPr/>
            <p:nvPr/>
          </p:nvSpPr>
          <p:spPr bwMode="auto">
            <a:xfrm rot="5700831">
              <a:off x="2012481" y="4012952"/>
              <a:ext cx="404859" cy="318531"/>
            </a:xfrm>
            <a:prstGeom prst="chord">
              <a:avLst>
                <a:gd name="adj1" fmla="val 5465013"/>
                <a:gd name="adj2" fmla="val 15682205"/>
              </a:avLst>
            </a:prstGeom>
            <a:solidFill>
              <a:srgbClr val="FF0000"/>
            </a:solidFill>
            <a:ln w="762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25356" y="5168031"/>
            <a:ext cx="3446844" cy="9096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15718" y="5118819"/>
            <a:ext cx="227012" cy="1022350"/>
          </a:xfrm>
          <a:prstGeom prst="can">
            <a:avLst>
              <a:gd name="adj" fmla="val 112588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779193" y="615863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4377680" y="5112469"/>
            <a:ext cx="227013" cy="1022350"/>
          </a:xfrm>
          <a:prstGeom prst="can">
            <a:avLst>
              <a:gd name="adj" fmla="val 112587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4241155" y="6152281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 flipV="1">
            <a:off x="5155555" y="5125169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5076180" y="4647331"/>
            <a:ext cx="4286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00"/>
                </a:solidFill>
                <a:latin typeface="Impact" pitchFamily="34" charset="0"/>
              </a:rPr>
              <a:t>K+</a:t>
            </a: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4106218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5349230" y="5439494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9" name="Flèche droite 18"/>
          <p:cNvSpPr/>
          <p:nvPr/>
        </p:nvSpPr>
        <p:spPr bwMode="auto">
          <a:xfrm>
            <a:off x="2365961" y="5223582"/>
            <a:ext cx="1446003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3885208" y="5087069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348720" y="5094312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125839" y="5905520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3" name="Flèche droite 18"/>
          <p:cNvSpPr/>
          <p:nvPr/>
        </p:nvSpPr>
        <p:spPr bwMode="auto">
          <a:xfrm>
            <a:off x="2394748" y="5376092"/>
            <a:ext cx="2681432" cy="328744"/>
          </a:xfrm>
          <a:custGeom>
            <a:avLst/>
            <a:gdLst>
              <a:gd name="connsiteX0" fmla="*/ 0 w 2263111"/>
              <a:gd name="connsiteY0" fmla="*/ 82186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0 w 2263111"/>
              <a:gd name="connsiteY7" fmla="*/ 82186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246558 h 328744"/>
              <a:gd name="connsiteX7" fmla="*/ 10274 w 2263111"/>
              <a:gd name="connsiteY7" fmla="*/ 102735 h 328744"/>
              <a:gd name="connsiteX0" fmla="*/ 10274 w 2263111"/>
              <a:gd name="connsiteY0" fmla="*/ 102735 h 328744"/>
              <a:gd name="connsiteX1" fmla="*/ 2098739 w 2263111"/>
              <a:gd name="connsiteY1" fmla="*/ 82186 h 328744"/>
              <a:gd name="connsiteX2" fmla="*/ 2098739 w 2263111"/>
              <a:gd name="connsiteY2" fmla="*/ 0 h 328744"/>
              <a:gd name="connsiteX3" fmla="*/ 2263111 w 2263111"/>
              <a:gd name="connsiteY3" fmla="*/ 164372 h 328744"/>
              <a:gd name="connsiteX4" fmla="*/ 2098739 w 2263111"/>
              <a:gd name="connsiteY4" fmla="*/ 328744 h 328744"/>
              <a:gd name="connsiteX5" fmla="*/ 2098739 w 2263111"/>
              <a:gd name="connsiteY5" fmla="*/ 246558 h 328744"/>
              <a:gd name="connsiteX6" fmla="*/ 0 w 2263111"/>
              <a:gd name="connsiteY6" fmla="*/ 195187 h 328744"/>
              <a:gd name="connsiteX7" fmla="*/ 10274 w 2263111"/>
              <a:gd name="connsiteY7" fmla="*/ 102735 h 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11" h="328744">
                <a:moveTo>
                  <a:pt x="10274" y="102735"/>
                </a:moveTo>
                <a:lnTo>
                  <a:pt x="2098739" y="82186"/>
                </a:lnTo>
                <a:lnTo>
                  <a:pt x="2098739" y="0"/>
                </a:lnTo>
                <a:lnTo>
                  <a:pt x="2263111" y="164372"/>
                </a:lnTo>
                <a:lnTo>
                  <a:pt x="2098739" y="328744"/>
                </a:lnTo>
                <a:lnTo>
                  <a:pt x="2098739" y="246558"/>
                </a:lnTo>
                <a:lnTo>
                  <a:pt x="0" y="195187"/>
                </a:lnTo>
                <a:lnTo>
                  <a:pt x="10274" y="102735"/>
                </a:lnTo>
                <a:close/>
              </a:path>
            </a:pathLst>
          </a:cu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15987" y="6256633"/>
            <a:ext cx="3395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x t r a c e l </a:t>
            </a:r>
            <a:r>
              <a:rPr lang="fr-FR" sz="2400" dirty="0" err="1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15987" y="4211832"/>
            <a:ext cx="3292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n t r a c e l </a:t>
            </a:r>
            <a:r>
              <a:rPr lang="fr-FR" sz="2400" dirty="0" err="1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24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cxnSp>
        <p:nvCxnSpPr>
          <p:cNvPr id="30" name="Connecteur droit 29"/>
          <p:cNvCxnSpPr>
            <a:cxnSpLocks/>
          </p:cNvCxnSpPr>
          <p:nvPr/>
        </p:nvCxnSpPr>
        <p:spPr bwMode="auto">
          <a:xfrm>
            <a:off x="376012" y="3079799"/>
            <a:ext cx="868506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ZoneTexte 30"/>
          <p:cNvSpPr txBox="1"/>
          <p:nvPr/>
        </p:nvSpPr>
        <p:spPr>
          <a:xfrm>
            <a:off x="518388" y="503357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99CC"/>
                </a:solidFill>
              </a:rPr>
              <a:t>seuil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5267" y="5375101"/>
            <a:ext cx="1862027" cy="0"/>
          </a:xfrm>
          <a:prstGeom prst="line">
            <a:avLst/>
          </a:prstGeom>
          <a:noFill/>
          <a:ln w="38100" cap="flat" cmpd="sng" algn="ctr">
            <a:solidFill>
              <a:srgbClr val="FF99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ZoneTexte 33"/>
          <p:cNvSpPr txBox="1"/>
          <p:nvPr/>
        </p:nvSpPr>
        <p:spPr>
          <a:xfrm>
            <a:off x="-49251" y="27433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0 mV</a:t>
            </a:r>
          </a:p>
        </p:txBody>
      </p:sp>
      <p:sp>
        <p:nvSpPr>
          <p:cNvPr id="35" name="Ellipse 34"/>
          <p:cNvSpPr/>
          <p:nvPr/>
        </p:nvSpPr>
        <p:spPr bwMode="auto">
          <a:xfrm>
            <a:off x="3903552" y="5084996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4367064" y="5092239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7" name="Flèche vers le bas 36"/>
          <p:cNvSpPr/>
          <p:nvPr/>
        </p:nvSpPr>
        <p:spPr bwMode="auto">
          <a:xfrm rot="9945242">
            <a:off x="3413076" y="3139896"/>
            <a:ext cx="1171642" cy="1291096"/>
          </a:xfrm>
          <a:prstGeom prst="downArrow">
            <a:avLst/>
          </a:prstGeom>
          <a:solidFill>
            <a:srgbClr val="FF66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Flèche vers le bas 37"/>
          <p:cNvSpPr/>
          <p:nvPr/>
        </p:nvSpPr>
        <p:spPr bwMode="auto">
          <a:xfrm rot="12006083" flipH="1">
            <a:off x="4974203" y="3144691"/>
            <a:ext cx="1171642" cy="1291096"/>
          </a:xfrm>
          <a:prstGeom prst="downArrow">
            <a:avLst/>
          </a:prstGeom>
          <a:solidFill>
            <a:srgbClr val="0070C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 rot="17624068">
            <a:off x="2258199" y="2727911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6600"/>
                </a:solidFill>
              </a:rPr>
              <a:t>Dépolarisation</a:t>
            </a:r>
          </a:p>
        </p:txBody>
      </p:sp>
      <p:sp>
        <p:nvSpPr>
          <p:cNvPr id="42" name="ZoneTexte 41"/>
          <p:cNvSpPr txBox="1"/>
          <p:nvPr/>
        </p:nvSpPr>
        <p:spPr>
          <a:xfrm rot="4116234">
            <a:off x="5231964" y="2685789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Repolarisation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217519" y="466274"/>
            <a:ext cx="554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Déroulement du potentiel d’action</a:t>
            </a:r>
          </a:p>
        </p:txBody>
      </p:sp>
      <p:cxnSp>
        <p:nvCxnSpPr>
          <p:cNvPr id="45" name="Connecteur droit 44"/>
          <p:cNvCxnSpPr/>
          <p:nvPr/>
        </p:nvCxnSpPr>
        <p:spPr bwMode="auto">
          <a:xfrm>
            <a:off x="-36512" y="5977394"/>
            <a:ext cx="2961868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lèche : courbe vers le haut 7">
            <a:extLst>
              <a:ext uri="{FF2B5EF4-FFF2-40B4-BE49-F238E27FC236}">
                <a16:creationId xmlns:a16="http://schemas.microsoft.com/office/drawing/2014/main" id="{9205A238-320A-4232-9E5B-EF710CDCED99}"/>
              </a:ext>
            </a:extLst>
          </p:cNvPr>
          <p:cNvSpPr/>
          <p:nvPr/>
        </p:nvSpPr>
        <p:spPr bwMode="auto">
          <a:xfrm flipV="1">
            <a:off x="4273180" y="4592070"/>
            <a:ext cx="1822940" cy="355663"/>
          </a:xfrm>
          <a:prstGeom prst="curvedUpArrow">
            <a:avLst>
              <a:gd name="adj1" fmla="val 73880"/>
              <a:gd name="adj2" fmla="val 254645"/>
              <a:gd name="adj3" fmla="val 3148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1F51D64-A080-4A04-BA39-50F9E6AABF4E}"/>
              </a:ext>
            </a:extLst>
          </p:cNvPr>
          <p:cNvSpPr txBox="1"/>
          <p:nvPr/>
        </p:nvSpPr>
        <p:spPr>
          <a:xfrm>
            <a:off x="-20704" y="600053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Potentiel de repos</a:t>
            </a: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9B0AC912-7CD5-49EA-8AE1-96AAB19D4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0" y="5176532"/>
            <a:ext cx="9044797" cy="91859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4" name="Rectangle 5">
            <a:extLst>
              <a:ext uri="{FF2B5EF4-FFF2-40B4-BE49-F238E27FC236}">
                <a16:creationId xmlns:a16="http://schemas.microsoft.com/office/drawing/2014/main" id="{774B2CEB-66F4-4E39-9DC2-266D964F0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283" y="5176532"/>
            <a:ext cx="3446844" cy="9096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5" name="AutoShape 10">
            <a:extLst>
              <a:ext uri="{FF2B5EF4-FFF2-40B4-BE49-F238E27FC236}">
                <a16:creationId xmlns:a16="http://schemas.microsoft.com/office/drawing/2014/main" id="{484F0FEF-06FB-43D6-BA4F-C2C6268FE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645" y="5127320"/>
            <a:ext cx="227012" cy="1022350"/>
          </a:xfrm>
          <a:prstGeom prst="can">
            <a:avLst>
              <a:gd name="adj" fmla="val 112588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" name="Text Box 17">
            <a:extLst>
              <a:ext uri="{FF2B5EF4-FFF2-40B4-BE49-F238E27FC236}">
                <a16:creationId xmlns:a16="http://schemas.microsoft.com/office/drawing/2014/main" id="{8759E009-C57C-465A-9AF6-02EF53908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120" y="6167132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67" name="AutoShape 35">
            <a:extLst>
              <a:ext uri="{FF2B5EF4-FFF2-40B4-BE49-F238E27FC236}">
                <a16:creationId xmlns:a16="http://schemas.microsoft.com/office/drawing/2014/main" id="{D2B506F8-A144-4DCF-90B3-39219A114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607" y="5120970"/>
            <a:ext cx="227013" cy="1022350"/>
          </a:xfrm>
          <a:prstGeom prst="can">
            <a:avLst>
              <a:gd name="adj" fmla="val 112587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" name="Text Box 36">
            <a:extLst>
              <a:ext uri="{FF2B5EF4-FFF2-40B4-BE49-F238E27FC236}">
                <a16:creationId xmlns:a16="http://schemas.microsoft.com/office/drawing/2014/main" id="{6091C9F6-002B-41E0-9D8C-4773988D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082" y="6160782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0000"/>
                </a:solidFill>
                <a:latin typeface="Impact" pitchFamily="34" charset="0"/>
              </a:rPr>
              <a:t>Na+</a:t>
            </a:r>
          </a:p>
        </p:txBody>
      </p:sp>
      <p:sp>
        <p:nvSpPr>
          <p:cNvPr id="69" name="AutoShape 43">
            <a:extLst>
              <a:ext uri="{FF2B5EF4-FFF2-40B4-BE49-F238E27FC236}">
                <a16:creationId xmlns:a16="http://schemas.microsoft.com/office/drawing/2014/main" id="{C83D0336-968B-4C14-BCDB-5EC8E22ADD6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50482" y="5133670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" name="Text Box 44">
            <a:extLst>
              <a:ext uri="{FF2B5EF4-FFF2-40B4-BE49-F238E27FC236}">
                <a16:creationId xmlns:a16="http://schemas.microsoft.com/office/drawing/2014/main" id="{834D0408-5AF1-40F8-B560-752B20C30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107" y="4655832"/>
            <a:ext cx="4286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00"/>
                </a:solidFill>
                <a:latin typeface="Impact" pitchFamily="34" charset="0"/>
              </a:rPr>
              <a:t>K+</a:t>
            </a:r>
          </a:p>
        </p:txBody>
      </p:sp>
      <p:sp>
        <p:nvSpPr>
          <p:cNvPr id="71" name="Text Box 61">
            <a:extLst>
              <a:ext uri="{FF2B5EF4-FFF2-40B4-BE49-F238E27FC236}">
                <a16:creationId xmlns:a16="http://schemas.microsoft.com/office/drawing/2014/main" id="{E3BBF316-DEEF-46E6-B97E-64CAAE963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145" y="5447995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72" name="Text Box 62">
            <a:extLst>
              <a:ext uri="{FF2B5EF4-FFF2-40B4-BE49-F238E27FC236}">
                <a16:creationId xmlns:a16="http://schemas.microsoft.com/office/drawing/2014/main" id="{2E8AD961-29E3-45DF-8B7A-A9240E031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157" y="5447995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DAB1488-41A9-4664-A6A8-4A74CF50DFB8}"/>
              </a:ext>
            </a:extLst>
          </p:cNvPr>
          <p:cNvSpPr/>
          <p:nvPr/>
        </p:nvSpPr>
        <p:spPr bwMode="auto">
          <a:xfrm>
            <a:off x="6480135" y="5095570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33D8B27-EA9D-4803-AF7B-7AEBD0B168ED}"/>
              </a:ext>
            </a:extLst>
          </p:cNvPr>
          <p:cNvSpPr/>
          <p:nvPr/>
        </p:nvSpPr>
        <p:spPr bwMode="auto">
          <a:xfrm>
            <a:off x="6943647" y="5102813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801A0331-8D06-4864-9E6A-22BFC525B22D}"/>
              </a:ext>
            </a:extLst>
          </p:cNvPr>
          <p:cNvSpPr/>
          <p:nvPr/>
        </p:nvSpPr>
        <p:spPr bwMode="auto">
          <a:xfrm>
            <a:off x="7720766" y="5914021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5AFC8FD-A1E7-4622-8D5C-23DCEA970847}"/>
              </a:ext>
            </a:extLst>
          </p:cNvPr>
          <p:cNvSpPr/>
          <p:nvPr/>
        </p:nvSpPr>
        <p:spPr bwMode="auto">
          <a:xfrm>
            <a:off x="6498479" y="5093497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96BE0D3-5482-42AA-B19D-91C5B84C3AE9}"/>
              </a:ext>
            </a:extLst>
          </p:cNvPr>
          <p:cNvSpPr/>
          <p:nvPr/>
        </p:nvSpPr>
        <p:spPr bwMode="auto">
          <a:xfrm>
            <a:off x="6961991" y="5101920"/>
            <a:ext cx="288032" cy="288032"/>
          </a:xfrm>
          <a:prstGeom prst="ellipse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8" name="Flèche : courbe vers le haut 77">
            <a:extLst>
              <a:ext uri="{FF2B5EF4-FFF2-40B4-BE49-F238E27FC236}">
                <a16:creationId xmlns:a16="http://schemas.microsoft.com/office/drawing/2014/main" id="{D3CE24A6-D8AB-4890-8D8C-7684EF66EC3E}"/>
              </a:ext>
            </a:extLst>
          </p:cNvPr>
          <p:cNvSpPr/>
          <p:nvPr/>
        </p:nvSpPr>
        <p:spPr bwMode="auto">
          <a:xfrm flipV="1">
            <a:off x="7058030" y="4587359"/>
            <a:ext cx="1822940" cy="355663"/>
          </a:xfrm>
          <a:prstGeom prst="curvedUpArrow">
            <a:avLst>
              <a:gd name="adj1" fmla="val 73880"/>
              <a:gd name="adj2" fmla="val 254645"/>
              <a:gd name="adj3" fmla="val 3148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590BC09-3FC4-4835-96D5-D08362B6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0" name="Text Box 21">
            <a:extLst>
              <a:ext uri="{FF2B5EF4-FFF2-40B4-BE49-F238E27FC236}">
                <a16:creationId xmlns:a16="http://schemas.microsoft.com/office/drawing/2014/main" id="{18AF8546-728F-49D7-A12B-CC755ED3C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Influx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73A5EC6-C3F8-4E80-A6D8-C5844507C61B}"/>
              </a:ext>
            </a:extLst>
          </p:cNvPr>
          <p:cNvGrpSpPr/>
          <p:nvPr/>
        </p:nvGrpSpPr>
        <p:grpSpPr>
          <a:xfrm flipV="1">
            <a:off x="2772565" y="4630790"/>
            <a:ext cx="4067541" cy="556738"/>
            <a:chOff x="2772565" y="6078116"/>
            <a:chExt cx="4067541" cy="849310"/>
          </a:xfrm>
        </p:grpSpPr>
        <p:sp>
          <p:nvSpPr>
            <p:cNvPr id="24" name="Flèche : courbe vers le haut 23">
              <a:extLst>
                <a:ext uri="{FF2B5EF4-FFF2-40B4-BE49-F238E27FC236}">
                  <a16:creationId xmlns:a16="http://schemas.microsoft.com/office/drawing/2014/main" id="{C5F64668-1D52-4419-BBBD-CBF51EAE17D8}"/>
                </a:ext>
              </a:extLst>
            </p:cNvPr>
            <p:cNvSpPr/>
            <p:nvPr/>
          </p:nvSpPr>
          <p:spPr bwMode="auto">
            <a:xfrm flipH="1">
              <a:off x="2830159" y="6409092"/>
              <a:ext cx="1392724" cy="374399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Flèche : courbe vers le haut 80">
              <a:extLst>
                <a:ext uri="{FF2B5EF4-FFF2-40B4-BE49-F238E27FC236}">
                  <a16:creationId xmlns:a16="http://schemas.microsoft.com/office/drawing/2014/main" id="{7706F419-6795-462F-997C-03CF1EA12CF0}"/>
                </a:ext>
              </a:extLst>
            </p:cNvPr>
            <p:cNvSpPr/>
            <p:nvPr/>
          </p:nvSpPr>
          <p:spPr bwMode="auto">
            <a:xfrm rot="179585" flipH="1">
              <a:off x="5906434" y="6359756"/>
              <a:ext cx="933672" cy="567670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1F49BB15-8401-49EA-8B0D-7ABDCCF79469}"/>
                </a:ext>
              </a:extLst>
            </p:cNvPr>
            <p:cNvSpPr/>
            <p:nvPr/>
          </p:nvSpPr>
          <p:spPr bwMode="auto">
            <a:xfrm>
              <a:off x="2772565" y="6096141"/>
              <a:ext cx="288032" cy="288032"/>
            </a:xfrm>
            <a:prstGeom prst="ellips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90F31397-A92C-4AFE-83DF-FA42D5FE003C}"/>
                </a:ext>
              </a:extLst>
            </p:cNvPr>
            <p:cNvSpPr/>
            <p:nvPr/>
          </p:nvSpPr>
          <p:spPr bwMode="auto">
            <a:xfrm>
              <a:off x="5796136" y="6078116"/>
              <a:ext cx="288032" cy="288032"/>
            </a:xfrm>
            <a:prstGeom prst="ellips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4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2.96296E-6 L -0.00313 -0.21204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-1.11111E-6 L -0.00312 -0.21204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repeatCount="1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repeatCount="8000" accel="50000" decel="5000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0.00261 3.33333E-6 L -0.00296 0.23055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repeatCount="3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repeatCount="7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36007 2.22222E-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4.07407E-6 L -0.00313 -0.21204 " pathEditMode="relative" rAng="0" ptsTypes="AA">
                                      <p:cBhvr>
                                        <p:cTn id="1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64" presetClass="path" presetSubtype="0" repeatCount="1700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278 0 L -0.00312 -0.21204 " pathEditMode="relative" rAng="0" ptsTypes="AA">
                                      <p:cBhvr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2" presetClass="path" presetSubtype="0" repeatCount="8000" accel="50000" decel="5000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0.00261 4.44444E-6 L -0.00295 0.23055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/>
      <p:bldP spid="12" grpId="1"/>
      <p:bldP spid="14" grpId="0"/>
      <p:bldP spid="14" grpId="1"/>
      <p:bldP spid="16" grpId="0"/>
      <p:bldP spid="16" grpId="1"/>
      <p:bldP spid="19" grpId="0" animBg="1"/>
      <p:bldP spid="20" grpId="0" animBg="1"/>
      <p:bldP spid="21" grpId="0" animBg="1"/>
      <p:bldP spid="22" grpId="0" animBg="1"/>
      <p:bldP spid="2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/>
      <p:bldP spid="40" grpId="1"/>
      <p:bldP spid="42" grpId="0"/>
      <p:bldP spid="42" grpId="1"/>
      <p:bldP spid="8" grpId="0" animBg="1"/>
      <p:bldP spid="64" grpId="0" animBg="1"/>
      <p:bldP spid="65" grpId="0" animBg="1"/>
      <p:bldP spid="66" grpId="0"/>
      <p:bldP spid="66" grpId="1"/>
      <p:bldP spid="66" grpId="2"/>
      <p:bldP spid="67" grpId="0" animBg="1"/>
      <p:bldP spid="68" grpId="0"/>
      <p:bldP spid="68" grpId="1"/>
      <p:bldP spid="68" grpId="2"/>
      <p:bldP spid="69" grpId="0" animBg="1"/>
      <p:bldP spid="70" grpId="0"/>
      <p:bldP spid="70" grpId="1"/>
      <p:bldP spid="70" grpId="2"/>
      <p:bldP spid="71" grpId="0"/>
      <p:bldP spid="72" grpId="0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7" grpId="0" animBg="1"/>
      <p:bldP spid="7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412750" y="1801813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/>
              <a:t>de ~ 3 Km / heure à ~ 300 Km / heure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92075" y="2420888"/>
            <a:ext cx="905192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2400" dirty="0"/>
              <a:t>La vitesse dépend :</a:t>
            </a:r>
          </a:p>
          <a:p>
            <a:pPr>
              <a:spcBef>
                <a:spcPct val="50000"/>
              </a:spcBef>
            </a:pPr>
            <a:endParaRPr lang="fr-CA" altLang="en-US" sz="24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CA" altLang="en-US" sz="2400" b="1" dirty="0"/>
              <a:t>Du diamètre</a:t>
            </a:r>
            <a:r>
              <a:rPr lang="fr-CA" altLang="en-US" sz="2400" dirty="0"/>
              <a:t> de la fibre :</a:t>
            </a:r>
          </a:p>
          <a:p>
            <a:pPr marL="0" indent="0">
              <a:spcBef>
                <a:spcPct val="50000"/>
              </a:spcBef>
            </a:pPr>
            <a:r>
              <a:rPr lang="fr-CA" altLang="en-US" sz="2400" dirty="0">
                <a:sym typeface="Wingdings" panose="05000000000000000000" pitchFamily="2" charset="2"/>
              </a:rPr>
              <a:t>	</a:t>
            </a:r>
            <a:r>
              <a:rPr lang="fr-CA" altLang="en-US" sz="2400" dirty="0">
                <a:sym typeface="Symbol" pitchFamily="18" charset="2"/>
              </a:rPr>
              <a:t> diamètre =&gt; </a:t>
            </a:r>
            <a:r>
              <a:rPr lang="fr-CA" altLang="en-US" sz="2400" dirty="0">
                <a:sym typeface="Wingdings" panose="05000000000000000000" pitchFamily="2" charset="2"/>
              </a:rPr>
              <a:t> résistance électrique </a:t>
            </a:r>
            <a:r>
              <a:rPr lang="fr-CA" altLang="en-US" sz="2400" dirty="0">
                <a:sym typeface="Symbol" pitchFamily="18" charset="2"/>
              </a:rPr>
              <a:t>=&gt; </a:t>
            </a:r>
            <a:r>
              <a:rPr lang="fr-CA" altLang="en-US" sz="2400" dirty="0">
                <a:sym typeface="Wingdings" panose="05000000000000000000" pitchFamily="2" charset="2"/>
              </a:rPr>
              <a:t></a:t>
            </a:r>
            <a:r>
              <a:rPr lang="fr-CA" altLang="en-US" sz="2400" dirty="0">
                <a:sym typeface="Symbol" pitchFamily="18" charset="2"/>
              </a:rPr>
              <a:t> vitesse </a:t>
            </a:r>
            <a:r>
              <a:rPr lang="fr-CA" altLang="en-US" sz="2400" b="1" dirty="0">
                <a:solidFill>
                  <a:srgbClr val="FF0000"/>
                </a:solidFill>
                <a:sym typeface="Symbol" pitchFamily="18" charset="2"/>
              </a:rPr>
              <a:t>(x3)</a:t>
            </a:r>
          </a:p>
          <a:p>
            <a:pPr>
              <a:spcBef>
                <a:spcPct val="50000"/>
              </a:spcBef>
            </a:pPr>
            <a:endParaRPr lang="fr-CA" altLang="en-US" sz="2400" dirty="0">
              <a:sym typeface="Symbol" pitchFamily="18" charset="2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CA" altLang="en-US" sz="2400" dirty="0">
                <a:sym typeface="Symbol" pitchFamily="18" charset="2"/>
              </a:rPr>
              <a:t>De la présence de </a:t>
            </a:r>
            <a:r>
              <a:rPr lang="fr-CA" altLang="en-US" sz="2400" b="1" dirty="0">
                <a:sym typeface="Symbol" pitchFamily="18" charset="2"/>
              </a:rPr>
              <a:t>myéline</a:t>
            </a:r>
            <a:r>
              <a:rPr lang="fr-CA" altLang="en-US" sz="2400" dirty="0">
                <a:sym typeface="Symbol" pitchFamily="18" charset="2"/>
              </a:rPr>
              <a:t> =&gt; </a:t>
            </a:r>
            <a:r>
              <a:rPr lang="fr-CA" altLang="en-US" sz="2400" dirty="0">
                <a:sym typeface="Wingdings" panose="05000000000000000000" pitchFamily="2" charset="2"/>
              </a:rPr>
              <a:t></a:t>
            </a:r>
            <a:r>
              <a:rPr lang="fr-CA" altLang="en-US" sz="2400" dirty="0">
                <a:sym typeface="Symbol" pitchFamily="18" charset="2"/>
              </a:rPr>
              <a:t>vitesse </a:t>
            </a:r>
            <a:r>
              <a:rPr lang="fr-CA" altLang="en-US" sz="2400" b="1" dirty="0">
                <a:solidFill>
                  <a:srgbClr val="FF0000"/>
                </a:solidFill>
                <a:sym typeface="Symbol" pitchFamily="18" charset="2"/>
              </a:rPr>
              <a:t>(x100)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395288" y="549275"/>
            <a:ext cx="746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3600"/>
              <a:t>Vitesse de déplacement de l’influx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Rappel : conduction passive</a:t>
            </a:r>
          </a:p>
        </p:txBody>
      </p:sp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809894" y="2708920"/>
            <a:ext cx="7739063" cy="919163"/>
            <a:chOff x="46" y="2464"/>
            <a:chExt cx="4875" cy="579"/>
          </a:xfrm>
        </p:grpSpPr>
        <p:sp>
          <p:nvSpPr>
            <p:cNvPr id="85028" name="Freeform 4"/>
            <p:cNvSpPr>
              <a:spLocks/>
            </p:cNvSpPr>
            <p:nvPr/>
          </p:nvSpPr>
          <p:spPr bwMode="auto">
            <a:xfrm>
              <a:off x="113" y="2464"/>
              <a:ext cx="4808" cy="576"/>
            </a:xfrm>
            <a:custGeom>
              <a:avLst/>
              <a:gdLst>
                <a:gd name="T0" fmla="*/ 56924 w 2592"/>
                <a:gd name="T1" fmla="*/ 0 h 576"/>
                <a:gd name="T2" fmla="*/ 0 w 2592"/>
                <a:gd name="T3" fmla="*/ 0 h 576"/>
                <a:gd name="T4" fmla="*/ 0 w 2592"/>
                <a:gd name="T5" fmla="*/ 576 h 576"/>
                <a:gd name="T6" fmla="*/ 56924 w 2592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92" h="576">
                  <a:moveTo>
                    <a:pt x="2592" y="0"/>
                  </a:moveTo>
                  <a:lnTo>
                    <a:pt x="0" y="0"/>
                  </a:lnTo>
                  <a:lnTo>
                    <a:pt x="0" y="576"/>
                  </a:lnTo>
                  <a:lnTo>
                    <a:pt x="2592" y="576"/>
                  </a:lnTo>
                </a:path>
              </a:pathLst>
            </a:custGeom>
            <a:gradFill rotWithShape="0">
              <a:gsLst>
                <a:gs pos="0">
                  <a:srgbClr val="FF9966"/>
                </a:gs>
                <a:gs pos="50000">
                  <a:srgbClr val="FFFF00"/>
                </a:gs>
                <a:gs pos="100000">
                  <a:srgbClr val="FF9966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5029" name="Oval 5"/>
            <p:cNvSpPr>
              <a:spLocks noChangeArrowheads="1"/>
            </p:cNvSpPr>
            <p:nvPr/>
          </p:nvSpPr>
          <p:spPr bwMode="auto">
            <a:xfrm>
              <a:off x="46" y="2467"/>
              <a:ext cx="178" cy="576"/>
            </a:xfrm>
            <a:prstGeom prst="ellipse">
              <a:avLst/>
            </a:prstGeom>
            <a:gradFill rotWithShape="0">
              <a:gsLst>
                <a:gs pos="0">
                  <a:srgbClr val="FF9966"/>
                </a:gs>
                <a:gs pos="50000">
                  <a:srgbClr val="FFFF00"/>
                </a:gs>
                <a:gs pos="100000">
                  <a:srgbClr val="FF9966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4996" name="AutoShape 6"/>
          <p:cNvSpPr>
            <a:spLocks noChangeArrowheads="1"/>
          </p:cNvSpPr>
          <p:nvPr/>
        </p:nvSpPr>
        <p:spPr bwMode="auto">
          <a:xfrm>
            <a:off x="1494107" y="1053158"/>
            <a:ext cx="1727200" cy="1008062"/>
          </a:xfrm>
          <a:prstGeom prst="downArrowCallout">
            <a:avLst>
              <a:gd name="adj1" fmla="val 42835"/>
              <a:gd name="adj2" fmla="val 42835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Injection de</a:t>
            </a:r>
          </a:p>
          <a:p>
            <a:pPr algn="ctr" eaLnBrk="1" hangingPunct="1"/>
            <a:r>
              <a:rPr lang="fr-FR" altLang="en-US"/>
              <a:t>courant &lt; seuil</a:t>
            </a:r>
          </a:p>
        </p:txBody>
      </p:sp>
      <p:sp>
        <p:nvSpPr>
          <p:cNvPr id="84997" name="AutoShape 7"/>
          <p:cNvSpPr>
            <a:spLocks noChangeArrowheads="1"/>
          </p:cNvSpPr>
          <p:nvPr/>
        </p:nvSpPr>
        <p:spPr bwMode="auto">
          <a:xfrm>
            <a:off x="2286269" y="2061220"/>
            <a:ext cx="287338" cy="719138"/>
          </a:xfrm>
          <a:prstGeom prst="lightningBol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07528" name="Group 8"/>
          <p:cNvGrpSpPr>
            <a:grpSpLocks/>
          </p:cNvGrpSpPr>
          <p:nvPr/>
        </p:nvGrpSpPr>
        <p:grpSpPr bwMode="auto">
          <a:xfrm>
            <a:off x="2073544" y="4293245"/>
            <a:ext cx="1512888" cy="889000"/>
            <a:chOff x="657" y="3506"/>
            <a:chExt cx="1180" cy="424"/>
          </a:xfrm>
        </p:grpSpPr>
        <p:sp>
          <p:nvSpPr>
            <p:cNvPr id="85025" name="Freeform 9"/>
            <p:cNvSpPr>
              <a:spLocks/>
            </p:cNvSpPr>
            <p:nvPr/>
          </p:nvSpPr>
          <p:spPr bwMode="auto">
            <a:xfrm>
              <a:off x="657" y="3929"/>
              <a:ext cx="182" cy="1"/>
            </a:xfrm>
            <a:custGeom>
              <a:avLst/>
              <a:gdLst>
                <a:gd name="T0" fmla="*/ 0 w 182"/>
                <a:gd name="T1" fmla="*/ 0 h 1"/>
                <a:gd name="T2" fmla="*/ 182 w 18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2" h="1">
                  <a:moveTo>
                    <a:pt x="0" y="0"/>
                  </a:moveTo>
                  <a:cubicBezTo>
                    <a:pt x="0" y="0"/>
                    <a:pt x="91" y="0"/>
                    <a:pt x="182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26" name="Freeform 10"/>
            <p:cNvSpPr>
              <a:spLocks/>
            </p:cNvSpPr>
            <p:nvPr/>
          </p:nvSpPr>
          <p:spPr bwMode="auto">
            <a:xfrm>
              <a:off x="824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27" name="Freeform 11"/>
            <p:cNvSpPr>
              <a:spLocks/>
            </p:cNvSpPr>
            <p:nvPr/>
          </p:nvSpPr>
          <p:spPr bwMode="auto">
            <a:xfrm flipV="1">
              <a:off x="1323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7532" name="Group 12"/>
          <p:cNvGrpSpPr>
            <a:grpSpLocks/>
          </p:cNvGrpSpPr>
          <p:nvPr/>
        </p:nvGrpSpPr>
        <p:grpSpPr bwMode="auto">
          <a:xfrm>
            <a:off x="3657869" y="4580583"/>
            <a:ext cx="1512888" cy="601662"/>
            <a:chOff x="657" y="3506"/>
            <a:chExt cx="1180" cy="424"/>
          </a:xfrm>
        </p:grpSpPr>
        <p:sp>
          <p:nvSpPr>
            <p:cNvPr id="85022" name="Freeform 13"/>
            <p:cNvSpPr>
              <a:spLocks/>
            </p:cNvSpPr>
            <p:nvPr/>
          </p:nvSpPr>
          <p:spPr bwMode="auto">
            <a:xfrm>
              <a:off x="657" y="3929"/>
              <a:ext cx="182" cy="1"/>
            </a:xfrm>
            <a:custGeom>
              <a:avLst/>
              <a:gdLst>
                <a:gd name="T0" fmla="*/ 0 w 182"/>
                <a:gd name="T1" fmla="*/ 0 h 1"/>
                <a:gd name="T2" fmla="*/ 182 w 18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2" h="1">
                  <a:moveTo>
                    <a:pt x="0" y="0"/>
                  </a:moveTo>
                  <a:cubicBezTo>
                    <a:pt x="0" y="0"/>
                    <a:pt x="91" y="0"/>
                    <a:pt x="182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23" name="Freeform 14"/>
            <p:cNvSpPr>
              <a:spLocks/>
            </p:cNvSpPr>
            <p:nvPr/>
          </p:nvSpPr>
          <p:spPr bwMode="auto">
            <a:xfrm>
              <a:off x="824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24" name="Freeform 15"/>
            <p:cNvSpPr>
              <a:spLocks/>
            </p:cNvSpPr>
            <p:nvPr/>
          </p:nvSpPr>
          <p:spPr bwMode="auto">
            <a:xfrm flipV="1">
              <a:off x="1323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7536" name="Group 16"/>
          <p:cNvGrpSpPr>
            <a:grpSpLocks/>
          </p:cNvGrpSpPr>
          <p:nvPr/>
        </p:nvGrpSpPr>
        <p:grpSpPr bwMode="auto">
          <a:xfrm flipH="1">
            <a:off x="-14019" y="4580583"/>
            <a:ext cx="1727201" cy="576262"/>
            <a:chOff x="657" y="3506"/>
            <a:chExt cx="1180" cy="424"/>
          </a:xfrm>
        </p:grpSpPr>
        <p:sp>
          <p:nvSpPr>
            <p:cNvPr id="85019" name="Freeform 17"/>
            <p:cNvSpPr>
              <a:spLocks/>
            </p:cNvSpPr>
            <p:nvPr/>
          </p:nvSpPr>
          <p:spPr bwMode="auto">
            <a:xfrm>
              <a:off x="657" y="3929"/>
              <a:ext cx="182" cy="1"/>
            </a:xfrm>
            <a:custGeom>
              <a:avLst/>
              <a:gdLst>
                <a:gd name="T0" fmla="*/ 0 w 182"/>
                <a:gd name="T1" fmla="*/ 0 h 1"/>
                <a:gd name="T2" fmla="*/ 182 w 18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2" h="1">
                  <a:moveTo>
                    <a:pt x="0" y="0"/>
                  </a:moveTo>
                  <a:cubicBezTo>
                    <a:pt x="0" y="0"/>
                    <a:pt x="91" y="0"/>
                    <a:pt x="182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20" name="Freeform 18"/>
            <p:cNvSpPr>
              <a:spLocks/>
            </p:cNvSpPr>
            <p:nvPr/>
          </p:nvSpPr>
          <p:spPr bwMode="auto">
            <a:xfrm>
              <a:off x="824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21" name="Freeform 19"/>
            <p:cNvSpPr>
              <a:spLocks/>
            </p:cNvSpPr>
            <p:nvPr/>
          </p:nvSpPr>
          <p:spPr bwMode="auto">
            <a:xfrm flipV="1">
              <a:off x="1323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7540" name="Group 20"/>
          <p:cNvGrpSpPr>
            <a:grpSpLocks/>
          </p:cNvGrpSpPr>
          <p:nvPr/>
        </p:nvGrpSpPr>
        <p:grpSpPr bwMode="auto">
          <a:xfrm>
            <a:off x="5313632" y="4869508"/>
            <a:ext cx="1512887" cy="312737"/>
            <a:chOff x="657" y="3506"/>
            <a:chExt cx="1180" cy="424"/>
          </a:xfrm>
        </p:grpSpPr>
        <p:sp>
          <p:nvSpPr>
            <p:cNvPr id="85016" name="Freeform 21"/>
            <p:cNvSpPr>
              <a:spLocks/>
            </p:cNvSpPr>
            <p:nvPr/>
          </p:nvSpPr>
          <p:spPr bwMode="auto">
            <a:xfrm>
              <a:off x="657" y="3929"/>
              <a:ext cx="182" cy="1"/>
            </a:xfrm>
            <a:custGeom>
              <a:avLst/>
              <a:gdLst>
                <a:gd name="T0" fmla="*/ 0 w 182"/>
                <a:gd name="T1" fmla="*/ 0 h 1"/>
                <a:gd name="T2" fmla="*/ 182 w 18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2" h="1">
                  <a:moveTo>
                    <a:pt x="0" y="0"/>
                  </a:moveTo>
                  <a:cubicBezTo>
                    <a:pt x="0" y="0"/>
                    <a:pt x="91" y="0"/>
                    <a:pt x="182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17" name="Freeform 22"/>
            <p:cNvSpPr>
              <a:spLocks/>
            </p:cNvSpPr>
            <p:nvPr/>
          </p:nvSpPr>
          <p:spPr bwMode="auto">
            <a:xfrm>
              <a:off x="824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18" name="Freeform 23"/>
            <p:cNvSpPr>
              <a:spLocks/>
            </p:cNvSpPr>
            <p:nvPr/>
          </p:nvSpPr>
          <p:spPr bwMode="auto">
            <a:xfrm flipV="1">
              <a:off x="1323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7544" name="Group 24"/>
          <p:cNvGrpSpPr>
            <a:grpSpLocks/>
          </p:cNvGrpSpPr>
          <p:nvPr/>
        </p:nvGrpSpPr>
        <p:grpSpPr bwMode="auto">
          <a:xfrm>
            <a:off x="6969394" y="5039370"/>
            <a:ext cx="1512888" cy="117475"/>
            <a:chOff x="657" y="3506"/>
            <a:chExt cx="1180" cy="424"/>
          </a:xfrm>
        </p:grpSpPr>
        <p:sp>
          <p:nvSpPr>
            <p:cNvPr id="85013" name="Freeform 25"/>
            <p:cNvSpPr>
              <a:spLocks/>
            </p:cNvSpPr>
            <p:nvPr/>
          </p:nvSpPr>
          <p:spPr bwMode="auto">
            <a:xfrm>
              <a:off x="657" y="3929"/>
              <a:ext cx="182" cy="1"/>
            </a:xfrm>
            <a:custGeom>
              <a:avLst/>
              <a:gdLst>
                <a:gd name="T0" fmla="*/ 0 w 182"/>
                <a:gd name="T1" fmla="*/ 0 h 1"/>
                <a:gd name="T2" fmla="*/ 182 w 18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2" h="1">
                  <a:moveTo>
                    <a:pt x="0" y="0"/>
                  </a:moveTo>
                  <a:cubicBezTo>
                    <a:pt x="0" y="0"/>
                    <a:pt x="91" y="0"/>
                    <a:pt x="182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14" name="Freeform 26"/>
            <p:cNvSpPr>
              <a:spLocks/>
            </p:cNvSpPr>
            <p:nvPr/>
          </p:nvSpPr>
          <p:spPr bwMode="auto">
            <a:xfrm>
              <a:off x="824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015" name="Freeform 27"/>
            <p:cNvSpPr>
              <a:spLocks/>
            </p:cNvSpPr>
            <p:nvPr/>
          </p:nvSpPr>
          <p:spPr bwMode="auto">
            <a:xfrm flipV="1">
              <a:off x="1323" y="3506"/>
              <a:ext cx="514" cy="423"/>
            </a:xfrm>
            <a:custGeom>
              <a:avLst/>
              <a:gdLst>
                <a:gd name="T0" fmla="*/ 15 w 514"/>
                <a:gd name="T1" fmla="*/ 423 h 423"/>
                <a:gd name="T2" fmla="*/ 15 w 514"/>
                <a:gd name="T3" fmla="*/ 106 h 423"/>
                <a:gd name="T4" fmla="*/ 106 w 514"/>
                <a:gd name="T5" fmla="*/ 15 h 423"/>
                <a:gd name="T6" fmla="*/ 514 w 514"/>
                <a:gd name="T7" fmla="*/ 15 h 4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4" h="423">
                  <a:moveTo>
                    <a:pt x="15" y="423"/>
                  </a:moveTo>
                  <a:cubicBezTo>
                    <a:pt x="7" y="298"/>
                    <a:pt x="0" y="174"/>
                    <a:pt x="15" y="106"/>
                  </a:cubicBezTo>
                  <a:cubicBezTo>
                    <a:pt x="30" y="38"/>
                    <a:pt x="23" y="30"/>
                    <a:pt x="106" y="15"/>
                  </a:cubicBezTo>
                  <a:cubicBezTo>
                    <a:pt x="189" y="0"/>
                    <a:pt x="351" y="7"/>
                    <a:pt x="514" y="1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7548" name="Text Box 28"/>
          <p:cNvSpPr txBox="1">
            <a:spLocks noChangeArrowheads="1"/>
          </p:cNvSpPr>
          <p:nvPr/>
        </p:nvSpPr>
        <p:spPr bwMode="auto">
          <a:xfrm>
            <a:off x="2124075" y="6230938"/>
            <a:ext cx="6572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000">
                <a:solidFill>
                  <a:srgbClr val="FF0000"/>
                </a:solidFill>
              </a:rPr>
              <a:t>Le neurone est un</a:t>
            </a:r>
            <a:r>
              <a:rPr lang="fr-FR" altLang="en-US" sz="2000" b="1">
                <a:solidFill>
                  <a:srgbClr val="FF0000"/>
                </a:solidFill>
              </a:rPr>
              <a:t> très mauvais conducteur électrique</a:t>
            </a:r>
          </a:p>
        </p:txBody>
      </p:sp>
      <p:sp>
        <p:nvSpPr>
          <p:cNvPr id="107549" name="Text Box 29"/>
          <p:cNvSpPr txBox="1">
            <a:spLocks noChangeArrowheads="1"/>
          </p:cNvSpPr>
          <p:nvPr/>
        </p:nvSpPr>
        <p:spPr bwMode="auto">
          <a:xfrm>
            <a:off x="5493307" y="4196717"/>
            <a:ext cx="2584450" cy="3667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FF00"/>
                </a:solidFill>
              </a:rPr>
              <a:t>Atténuation du potentiel</a:t>
            </a:r>
          </a:p>
        </p:txBody>
      </p:sp>
      <p:sp>
        <p:nvSpPr>
          <p:cNvPr id="85005" name="Line 30"/>
          <p:cNvSpPr>
            <a:spLocks noChangeShapeType="1"/>
          </p:cNvSpPr>
          <p:nvPr/>
        </p:nvSpPr>
        <p:spPr bwMode="auto">
          <a:xfrm flipV="1">
            <a:off x="1205182" y="3356620"/>
            <a:ext cx="21590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006" name="Line 31"/>
          <p:cNvSpPr>
            <a:spLocks noChangeShapeType="1"/>
          </p:cNvSpPr>
          <p:nvPr/>
        </p:nvSpPr>
        <p:spPr bwMode="auto">
          <a:xfrm flipV="1">
            <a:off x="2645044" y="3356620"/>
            <a:ext cx="21590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007" name="Line 32"/>
          <p:cNvSpPr>
            <a:spLocks noChangeShapeType="1"/>
          </p:cNvSpPr>
          <p:nvPr/>
        </p:nvSpPr>
        <p:spPr bwMode="auto">
          <a:xfrm flipV="1">
            <a:off x="4157932" y="3356620"/>
            <a:ext cx="21590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008" name="Line 33"/>
          <p:cNvSpPr>
            <a:spLocks noChangeShapeType="1"/>
          </p:cNvSpPr>
          <p:nvPr/>
        </p:nvSpPr>
        <p:spPr bwMode="auto">
          <a:xfrm flipV="1">
            <a:off x="5742257" y="3356620"/>
            <a:ext cx="21590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009" name="Line 34"/>
          <p:cNvSpPr>
            <a:spLocks noChangeShapeType="1"/>
          </p:cNvSpPr>
          <p:nvPr/>
        </p:nvSpPr>
        <p:spPr bwMode="auto">
          <a:xfrm flipV="1">
            <a:off x="7542482" y="3356620"/>
            <a:ext cx="21590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010" name="Rectangle 3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5011" name="Text Box 36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sp>
        <p:nvSpPr>
          <p:cNvPr id="85012" name="Rectangle 37"/>
          <p:cNvSpPr>
            <a:spLocks noChangeArrowheads="1"/>
          </p:cNvSpPr>
          <p:nvPr/>
        </p:nvSpPr>
        <p:spPr bwMode="auto">
          <a:xfrm>
            <a:off x="349250" y="5300663"/>
            <a:ext cx="879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i="1"/>
              <a:t>les charges positives se déplacent selon le gradient éléctrochimique, donc se diluent </a:t>
            </a:r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75BFD6B8-047B-4731-912D-B85B2847810B}"/>
              </a:ext>
            </a:extLst>
          </p:cNvPr>
          <p:cNvSpPr/>
          <p:nvPr/>
        </p:nvSpPr>
        <p:spPr bwMode="auto">
          <a:xfrm>
            <a:off x="3120330" y="2983884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45689B28-E712-4A22-8D70-E1559C979829}"/>
              </a:ext>
            </a:extLst>
          </p:cNvPr>
          <p:cNvSpPr/>
          <p:nvPr/>
        </p:nvSpPr>
        <p:spPr bwMode="auto">
          <a:xfrm>
            <a:off x="4793330" y="2990232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82579D77-63AF-464D-AB68-03C44A62478E}"/>
              </a:ext>
            </a:extLst>
          </p:cNvPr>
          <p:cNvSpPr/>
          <p:nvPr/>
        </p:nvSpPr>
        <p:spPr bwMode="auto">
          <a:xfrm>
            <a:off x="6466330" y="2996580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DCBE0E25-9CB5-4725-83E6-587494E55487}"/>
              </a:ext>
            </a:extLst>
          </p:cNvPr>
          <p:cNvSpPr/>
          <p:nvPr/>
        </p:nvSpPr>
        <p:spPr bwMode="auto">
          <a:xfrm rot="10800000">
            <a:off x="1479349" y="2983884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8" grpId="0"/>
      <p:bldP spid="107549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Conduction active : situation artificielle</a:t>
            </a:r>
          </a:p>
        </p:txBody>
      </p:sp>
      <p:grpSp>
        <p:nvGrpSpPr>
          <p:cNvPr id="86019" name="Group 3"/>
          <p:cNvGrpSpPr>
            <a:grpSpLocks/>
          </p:cNvGrpSpPr>
          <p:nvPr/>
        </p:nvGrpSpPr>
        <p:grpSpPr bwMode="auto">
          <a:xfrm>
            <a:off x="587383" y="2636912"/>
            <a:ext cx="7739062" cy="919162"/>
            <a:chOff x="46" y="2464"/>
            <a:chExt cx="4875" cy="579"/>
          </a:xfrm>
        </p:grpSpPr>
        <p:sp>
          <p:nvSpPr>
            <p:cNvPr id="86037" name="Freeform 4"/>
            <p:cNvSpPr>
              <a:spLocks/>
            </p:cNvSpPr>
            <p:nvPr/>
          </p:nvSpPr>
          <p:spPr bwMode="auto">
            <a:xfrm>
              <a:off x="113" y="2464"/>
              <a:ext cx="4808" cy="576"/>
            </a:xfrm>
            <a:custGeom>
              <a:avLst/>
              <a:gdLst>
                <a:gd name="T0" fmla="*/ 56924 w 2592"/>
                <a:gd name="T1" fmla="*/ 0 h 576"/>
                <a:gd name="T2" fmla="*/ 0 w 2592"/>
                <a:gd name="T3" fmla="*/ 0 h 576"/>
                <a:gd name="T4" fmla="*/ 0 w 2592"/>
                <a:gd name="T5" fmla="*/ 576 h 576"/>
                <a:gd name="T6" fmla="*/ 56924 w 2592"/>
                <a:gd name="T7" fmla="*/ 576 h 5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92" h="576">
                  <a:moveTo>
                    <a:pt x="2592" y="0"/>
                  </a:moveTo>
                  <a:lnTo>
                    <a:pt x="0" y="0"/>
                  </a:lnTo>
                  <a:lnTo>
                    <a:pt x="0" y="576"/>
                  </a:lnTo>
                  <a:lnTo>
                    <a:pt x="2592" y="576"/>
                  </a:lnTo>
                </a:path>
              </a:pathLst>
            </a:custGeom>
            <a:gradFill rotWithShape="0">
              <a:gsLst>
                <a:gs pos="0">
                  <a:srgbClr val="FF9966"/>
                </a:gs>
                <a:gs pos="50000">
                  <a:srgbClr val="FFFF00"/>
                </a:gs>
                <a:gs pos="100000">
                  <a:srgbClr val="FF9966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6038" name="Oval 5"/>
            <p:cNvSpPr>
              <a:spLocks noChangeArrowheads="1"/>
            </p:cNvSpPr>
            <p:nvPr/>
          </p:nvSpPr>
          <p:spPr bwMode="auto">
            <a:xfrm>
              <a:off x="46" y="2467"/>
              <a:ext cx="178" cy="576"/>
            </a:xfrm>
            <a:prstGeom prst="ellipse">
              <a:avLst/>
            </a:prstGeom>
            <a:gradFill rotWithShape="0">
              <a:gsLst>
                <a:gs pos="0">
                  <a:srgbClr val="FF9966"/>
                </a:gs>
                <a:gs pos="50000">
                  <a:srgbClr val="FFFF00"/>
                </a:gs>
                <a:gs pos="100000">
                  <a:srgbClr val="FF9966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6020" name="AutoShape 6"/>
          <p:cNvSpPr>
            <a:spLocks noChangeArrowheads="1"/>
          </p:cNvSpPr>
          <p:nvPr/>
        </p:nvSpPr>
        <p:spPr bwMode="auto">
          <a:xfrm>
            <a:off x="1235083" y="981149"/>
            <a:ext cx="1800225" cy="1008063"/>
          </a:xfrm>
          <a:prstGeom prst="downArrowCallout">
            <a:avLst>
              <a:gd name="adj1" fmla="val 44646"/>
              <a:gd name="adj2" fmla="val 4464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/>
              <a:t>Injection de</a:t>
            </a:r>
          </a:p>
          <a:p>
            <a:pPr algn="ctr" eaLnBrk="1" hangingPunct="1"/>
            <a:r>
              <a:rPr lang="fr-FR" altLang="en-US"/>
              <a:t>courant &gt; seuil</a:t>
            </a:r>
          </a:p>
        </p:txBody>
      </p:sp>
      <p:sp>
        <p:nvSpPr>
          <p:cNvPr id="86021" name="AutoShape 7"/>
          <p:cNvSpPr>
            <a:spLocks noChangeArrowheads="1"/>
          </p:cNvSpPr>
          <p:nvPr/>
        </p:nvSpPr>
        <p:spPr bwMode="auto">
          <a:xfrm>
            <a:off x="2063758" y="1989212"/>
            <a:ext cx="287337" cy="719137"/>
          </a:xfrm>
          <a:prstGeom prst="lightningBol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552" name="Freeform 8"/>
          <p:cNvSpPr>
            <a:spLocks/>
          </p:cNvSpPr>
          <p:nvPr/>
        </p:nvSpPr>
        <p:spPr bwMode="auto">
          <a:xfrm>
            <a:off x="1881195" y="4029149"/>
            <a:ext cx="1011238" cy="1876425"/>
          </a:xfrm>
          <a:custGeom>
            <a:avLst/>
            <a:gdLst>
              <a:gd name="T0" fmla="*/ 0 w 637"/>
              <a:gd name="T1" fmla="*/ 2147483647 h 1182"/>
              <a:gd name="T2" fmla="*/ 2147483647 w 637"/>
              <a:gd name="T3" fmla="*/ 2147483647 h 1182"/>
              <a:gd name="T4" fmla="*/ 2147483647 w 637"/>
              <a:gd name="T5" fmla="*/ 2147483647 h 1182"/>
              <a:gd name="T6" fmla="*/ 2147483647 w 637"/>
              <a:gd name="T7" fmla="*/ 2147483647 h 1182"/>
              <a:gd name="T8" fmla="*/ 2147483647 w 637"/>
              <a:gd name="T9" fmla="*/ 2147483647 h 1182"/>
              <a:gd name="T10" fmla="*/ 2147483647 w 637"/>
              <a:gd name="T11" fmla="*/ 2147483647 h 1182"/>
              <a:gd name="T12" fmla="*/ 2147483647 w 637"/>
              <a:gd name="T13" fmla="*/ 2147483647 h 1182"/>
              <a:gd name="T14" fmla="*/ 2147483647 w 637"/>
              <a:gd name="T15" fmla="*/ 2147483647 h 1182"/>
              <a:gd name="T16" fmla="*/ 2147483647 w 637"/>
              <a:gd name="T17" fmla="*/ 2147483647 h 1182"/>
              <a:gd name="T18" fmla="*/ 2147483647 w 637"/>
              <a:gd name="T19" fmla="*/ 2147483647 h 1182"/>
              <a:gd name="T20" fmla="*/ 2147483647 w 637"/>
              <a:gd name="T21" fmla="*/ 2147483647 h 1182"/>
              <a:gd name="T22" fmla="*/ 2147483647 w 637"/>
              <a:gd name="T23" fmla="*/ 2147483647 h 11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37" h="1182">
                <a:moveTo>
                  <a:pt x="0" y="1166"/>
                </a:moveTo>
                <a:cubicBezTo>
                  <a:pt x="8" y="1146"/>
                  <a:pt x="23" y="1083"/>
                  <a:pt x="48" y="1046"/>
                </a:cubicBezTo>
                <a:cubicBezTo>
                  <a:pt x="73" y="1009"/>
                  <a:pt x="130" y="1066"/>
                  <a:pt x="152" y="942"/>
                </a:cubicBezTo>
                <a:cubicBezTo>
                  <a:pt x="174" y="818"/>
                  <a:pt x="172" y="454"/>
                  <a:pt x="181" y="302"/>
                </a:cubicBezTo>
                <a:cubicBezTo>
                  <a:pt x="190" y="150"/>
                  <a:pt x="200" y="60"/>
                  <a:pt x="208" y="30"/>
                </a:cubicBezTo>
                <a:cubicBezTo>
                  <a:pt x="217" y="0"/>
                  <a:pt x="226" y="23"/>
                  <a:pt x="235" y="121"/>
                </a:cubicBezTo>
                <a:cubicBezTo>
                  <a:pt x="244" y="219"/>
                  <a:pt x="249" y="457"/>
                  <a:pt x="262" y="620"/>
                </a:cubicBezTo>
                <a:cubicBezTo>
                  <a:pt x="275" y="783"/>
                  <a:pt x="286" y="1035"/>
                  <a:pt x="312" y="1102"/>
                </a:cubicBezTo>
                <a:cubicBezTo>
                  <a:pt x="338" y="1169"/>
                  <a:pt x="389" y="1030"/>
                  <a:pt x="416" y="1022"/>
                </a:cubicBezTo>
                <a:cubicBezTo>
                  <a:pt x="443" y="1014"/>
                  <a:pt x="458" y="1030"/>
                  <a:pt x="472" y="1054"/>
                </a:cubicBezTo>
                <a:cubicBezTo>
                  <a:pt x="486" y="1078"/>
                  <a:pt x="476" y="1146"/>
                  <a:pt x="503" y="1164"/>
                </a:cubicBezTo>
                <a:cubicBezTo>
                  <a:pt x="530" y="1182"/>
                  <a:pt x="588" y="1156"/>
                  <a:pt x="637" y="116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3" name="Freeform 9"/>
          <p:cNvSpPr>
            <a:spLocks/>
          </p:cNvSpPr>
          <p:nvPr/>
        </p:nvSpPr>
        <p:spPr bwMode="auto">
          <a:xfrm>
            <a:off x="3611570" y="4005337"/>
            <a:ext cx="936625" cy="2111375"/>
          </a:xfrm>
          <a:custGeom>
            <a:avLst/>
            <a:gdLst>
              <a:gd name="T0" fmla="*/ 0 w 998"/>
              <a:gd name="T1" fmla="*/ 2147483647 h 1330"/>
              <a:gd name="T2" fmla="*/ 2147483647 w 998"/>
              <a:gd name="T3" fmla="*/ 2147483647 h 1330"/>
              <a:gd name="T4" fmla="*/ 2147483647 w 998"/>
              <a:gd name="T5" fmla="*/ 2147483647 h 1330"/>
              <a:gd name="T6" fmla="*/ 2147483647 w 998"/>
              <a:gd name="T7" fmla="*/ 2147483647 h 1330"/>
              <a:gd name="T8" fmla="*/ 2147483647 w 998"/>
              <a:gd name="T9" fmla="*/ 2147483647 h 1330"/>
              <a:gd name="T10" fmla="*/ 2147483647 w 998"/>
              <a:gd name="T11" fmla="*/ 2147483647 h 1330"/>
              <a:gd name="T12" fmla="*/ 2147483647 w 998"/>
              <a:gd name="T13" fmla="*/ 2147483647 h 1330"/>
              <a:gd name="T14" fmla="*/ 2147483647 w 998"/>
              <a:gd name="T15" fmla="*/ 2147483647 h 1330"/>
              <a:gd name="T16" fmla="*/ 2147483647 w 998"/>
              <a:gd name="T17" fmla="*/ 2147483647 h 1330"/>
              <a:gd name="T18" fmla="*/ 2147483647 w 998"/>
              <a:gd name="T19" fmla="*/ 2147483647 h 1330"/>
              <a:gd name="T20" fmla="*/ 2147483647 w 998"/>
              <a:gd name="T21" fmla="*/ 2147483647 h 1330"/>
              <a:gd name="T22" fmla="*/ 2147483647 w 998"/>
              <a:gd name="T23" fmla="*/ 2147483647 h 13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8" h="1330">
                <a:moveTo>
                  <a:pt x="0" y="1209"/>
                </a:moveTo>
                <a:cubicBezTo>
                  <a:pt x="30" y="1220"/>
                  <a:pt x="61" y="1232"/>
                  <a:pt x="91" y="1209"/>
                </a:cubicBezTo>
                <a:cubicBezTo>
                  <a:pt x="121" y="1186"/>
                  <a:pt x="159" y="1224"/>
                  <a:pt x="182" y="1073"/>
                </a:cubicBezTo>
                <a:cubicBezTo>
                  <a:pt x="205" y="922"/>
                  <a:pt x="212" y="476"/>
                  <a:pt x="227" y="302"/>
                </a:cubicBezTo>
                <a:cubicBezTo>
                  <a:pt x="242" y="128"/>
                  <a:pt x="258" y="60"/>
                  <a:pt x="273" y="30"/>
                </a:cubicBezTo>
                <a:cubicBezTo>
                  <a:pt x="288" y="0"/>
                  <a:pt x="303" y="23"/>
                  <a:pt x="318" y="121"/>
                </a:cubicBezTo>
                <a:cubicBezTo>
                  <a:pt x="333" y="219"/>
                  <a:pt x="348" y="461"/>
                  <a:pt x="363" y="620"/>
                </a:cubicBezTo>
                <a:cubicBezTo>
                  <a:pt x="378" y="779"/>
                  <a:pt x="394" y="960"/>
                  <a:pt x="409" y="1073"/>
                </a:cubicBezTo>
                <a:cubicBezTo>
                  <a:pt x="424" y="1186"/>
                  <a:pt x="416" y="1270"/>
                  <a:pt x="454" y="1300"/>
                </a:cubicBezTo>
                <a:cubicBezTo>
                  <a:pt x="492" y="1330"/>
                  <a:pt x="583" y="1278"/>
                  <a:pt x="636" y="1255"/>
                </a:cubicBezTo>
                <a:cubicBezTo>
                  <a:pt x="689" y="1232"/>
                  <a:pt x="712" y="1179"/>
                  <a:pt x="772" y="1164"/>
                </a:cubicBezTo>
                <a:cubicBezTo>
                  <a:pt x="832" y="1149"/>
                  <a:pt x="915" y="1156"/>
                  <a:pt x="998" y="116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4" name="Freeform 10"/>
          <p:cNvSpPr>
            <a:spLocks/>
          </p:cNvSpPr>
          <p:nvPr/>
        </p:nvSpPr>
        <p:spPr bwMode="auto">
          <a:xfrm>
            <a:off x="5410208" y="4005337"/>
            <a:ext cx="936625" cy="2111375"/>
          </a:xfrm>
          <a:custGeom>
            <a:avLst/>
            <a:gdLst>
              <a:gd name="T0" fmla="*/ 0 w 998"/>
              <a:gd name="T1" fmla="*/ 2147483647 h 1330"/>
              <a:gd name="T2" fmla="*/ 2147483647 w 998"/>
              <a:gd name="T3" fmla="*/ 2147483647 h 1330"/>
              <a:gd name="T4" fmla="*/ 2147483647 w 998"/>
              <a:gd name="T5" fmla="*/ 2147483647 h 1330"/>
              <a:gd name="T6" fmla="*/ 2147483647 w 998"/>
              <a:gd name="T7" fmla="*/ 2147483647 h 1330"/>
              <a:gd name="T8" fmla="*/ 2147483647 w 998"/>
              <a:gd name="T9" fmla="*/ 2147483647 h 1330"/>
              <a:gd name="T10" fmla="*/ 2147483647 w 998"/>
              <a:gd name="T11" fmla="*/ 2147483647 h 1330"/>
              <a:gd name="T12" fmla="*/ 2147483647 w 998"/>
              <a:gd name="T13" fmla="*/ 2147483647 h 1330"/>
              <a:gd name="T14" fmla="*/ 2147483647 w 998"/>
              <a:gd name="T15" fmla="*/ 2147483647 h 1330"/>
              <a:gd name="T16" fmla="*/ 2147483647 w 998"/>
              <a:gd name="T17" fmla="*/ 2147483647 h 1330"/>
              <a:gd name="T18" fmla="*/ 2147483647 w 998"/>
              <a:gd name="T19" fmla="*/ 2147483647 h 1330"/>
              <a:gd name="T20" fmla="*/ 2147483647 w 998"/>
              <a:gd name="T21" fmla="*/ 2147483647 h 1330"/>
              <a:gd name="T22" fmla="*/ 2147483647 w 998"/>
              <a:gd name="T23" fmla="*/ 2147483647 h 13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8" h="1330">
                <a:moveTo>
                  <a:pt x="0" y="1209"/>
                </a:moveTo>
                <a:cubicBezTo>
                  <a:pt x="30" y="1220"/>
                  <a:pt x="61" y="1232"/>
                  <a:pt x="91" y="1209"/>
                </a:cubicBezTo>
                <a:cubicBezTo>
                  <a:pt x="121" y="1186"/>
                  <a:pt x="159" y="1224"/>
                  <a:pt x="182" y="1073"/>
                </a:cubicBezTo>
                <a:cubicBezTo>
                  <a:pt x="205" y="922"/>
                  <a:pt x="212" y="476"/>
                  <a:pt x="227" y="302"/>
                </a:cubicBezTo>
                <a:cubicBezTo>
                  <a:pt x="242" y="128"/>
                  <a:pt x="258" y="60"/>
                  <a:pt x="273" y="30"/>
                </a:cubicBezTo>
                <a:cubicBezTo>
                  <a:pt x="288" y="0"/>
                  <a:pt x="303" y="23"/>
                  <a:pt x="318" y="121"/>
                </a:cubicBezTo>
                <a:cubicBezTo>
                  <a:pt x="333" y="219"/>
                  <a:pt x="348" y="461"/>
                  <a:pt x="363" y="620"/>
                </a:cubicBezTo>
                <a:cubicBezTo>
                  <a:pt x="378" y="779"/>
                  <a:pt x="394" y="960"/>
                  <a:pt x="409" y="1073"/>
                </a:cubicBezTo>
                <a:cubicBezTo>
                  <a:pt x="424" y="1186"/>
                  <a:pt x="416" y="1270"/>
                  <a:pt x="454" y="1300"/>
                </a:cubicBezTo>
                <a:cubicBezTo>
                  <a:pt x="492" y="1330"/>
                  <a:pt x="583" y="1278"/>
                  <a:pt x="636" y="1255"/>
                </a:cubicBezTo>
                <a:cubicBezTo>
                  <a:pt x="689" y="1232"/>
                  <a:pt x="712" y="1179"/>
                  <a:pt x="772" y="1164"/>
                </a:cubicBezTo>
                <a:cubicBezTo>
                  <a:pt x="832" y="1149"/>
                  <a:pt x="915" y="1156"/>
                  <a:pt x="998" y="116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5" name="Freeform 11"/>
          <p:cNvSpPr>
            <a:spLocks/>
          </p:cNvSpPr>
          <p:nvPr/>
        </p:nvSpPr>
        <p:spPr bwMode="auto">
          <a:xfrm>
            <a:off x="7137408" y="4029149"/>
            <a:ext cx="936625" cy="2111375"/>
          </a:xfrm>
          <a:custGeom>
            <a:avLst/>
            <a:gdLst>
              <a:gd name="T0" fmla="*/ 0 w 998"/>
              <a:gd name="T1" fmla="*/ 2147483647 h 1330"/>
              <a:gd name="T2" fmla="*/ 2147483647 w 998"/>
              <a:gd name="T3" fmla="*/ 2147483647 h 1330"/>
              <a:gd name="T4" fmla="*/ 2147483647 w 998"/>
              <a:gd name="T5" fmla="*/ 2147483647 h 1330"/>
              <a:gd name="T6" fmla="*/ 2147483647 w 998"/>
              <a:gd name="T7" fmla="*/ 2147483647 h 1330"/>
              <a:gd name="T8" fmla="*/ 2147483647 w 998"/>
              <a:gd name="T9" fmla="*/ 2147483647 h 1330"/>
              <a:gd name="T10" fmla="*/ 2147483647 w 998"/>
              <a:gd name="T11" fmla="*/ 2147483647 h 1330"/>
              <a:gd name="T12" fmla="*/ 2147483647 w 998"/>
              <a:gd name="T13" fmla="*/ 2147483647 h 1330"/>
              <a:gd name="T14" fmla="*/ 2147483647 w 998"/>
              <a:gd name="T15" fmla="*/ 2147483647 h 1330"/>
              <a:gd name="T16" fmla="*/ 2147483647 w 998"/>
              <a:gd name="T17" fmla="*/ 2147483647 h 1330"/>
              <a:gd name="T18" fmla="*/ 2147483647 w 998"/>
              <a:gd name="T19" fmla="*/ 2147483647 h 1330"/>
              <a:gd name="T20" fmla="*/ 2147483647 w 998"/>
              <a:gd name="T21" fmla="*/ 2147483647 h 1330"/>
              <a:gd name="T22" fmla="*/ 2147483647 w 998"/>
              <a:gd name="T23" fmla="*/ 2147483647 h 13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8" h="1330">
                <a:moveTo>
                  <a:pt x="0" y="1209"/>
                </a:moveTo>
                <a:cubicBezTo>
                  <a:pt x="30" y="1220"/>
                  <a:pt x="61" y="1232"/>
                  <a:pt x="91" y="1209"/>
                </a:cubicBezTo>
                <a:cubicBezTo>
                  <a:pt x="121" y="1186"/>
                  <a:pt x="159" y="1224"/>
                  <a:pt x="182" y="1073"/>
                </a:cubicBezTo>
                <a:cubicBezTo>
                  <a:pt x="205" y="922"/>
                  <a:pt x="212" y="476"/>
                  <a:pt x="227" y="302"/>
                </a:cubicBezTo>
                <a:cubicBezTo>
                  <a:pt x="242" y="128"/>
                  <a:pt x="258" y="60"/>
                  <a:pt x="273" y="30"/>
                </a:cubicBezTo>
                <a:cubicBezTo>
                  <a:pt x="288" y="0"/>
                  <a:pt x="303" y="23"/>
                  <a:pt x="318" y="121"/>
                </a:cubicBezTo>
                <a:cubicBezTo>
                  <a:pt x="333" y="219"/>
                  <a:pt x="348" y="461"/>
                  <a:pt x="363" y="620"/>
                </a:cubicBezTo>
                <a:cubicBezTo>
                  <a:pt x="378" y="779"/>
                  <a:pt x="394" y="960"/>
                  <a:pt x="409" y="1073"/>
                </a:cubicBezTo>
                <a:cubicBezTo>
                  <a:pt x="424" y="1186"/>
                  <a:pt x="416" y="1270"/>
                  <a:pt x="454" y="1300"/>
                </a:cubicBezTo>
                <a:cubicBezTo>
                  <a:pt x="492" y="1330"/>
                  <a:pt x="583" y="1278"/>
                  <a:pt x="636" y="1255"/>
                </a:cubicBezTo>
                <a:cubicBezTo>
                  <a:pt x="689" y="1232"/>
                  <a:pt x="712" y="1179"/>
                  <a:pt x="772" y="1164"/>
                </a:cubicBezTo>
                <a:cubicBezTo>
                  <a:pt x="832" y="1149"/>
                  <a:pt x="915" y="1156"/>
                  <a:pt x="998" y="116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6" name="Freeform 12"/>
          <p:cNvSpPr>
            <a:spLocks/>
          </p:cNvSpPr>
          <p:nvPr/>
        </p:nvSpPr>
        <p:spPr bwMode="auto">
          <a:xfrm>
            <a:off x="442920" y="4052962"/>
            <a:ext cx="936625" cy="2111375"/>
          </a:xfrm>
          <a:custGeom>
            <a:avLst/>
            <a:gdLst>
              <a:gd name="T0" fmla="*/ 0 w 998"/>
              <a:gd name="T1" fmla="*/ 2147483647 h 1330"/>
              <a:gd name="T2" fmla="*/ 2147483647 w 998"/>
              <a:gd name="T3" fmla="*/ 2147483647 h 1330"/>
              <a:gd name="T4" fmla="*/ 2147483647 w 998"/>
              <a:gd name="T5" fmla="*/ 2147483647 h 1330"/>
              <a:gd name="T6" fmla="*/ 2147483647 w 998"/>
              <a:gd name="T7" fmla="*/ 2147483647 h 1330"/>
              <a:gd name="T8" fmla="*/ 2147483647 w 998"/>
              <a:gd name="T9" fmla="*/ 2147483647 h 1330"/>
              <a:gd name="T10" fmla="*/ 2147483647 w 998"/>
              <a:gd name="T11" fmla="*/ 2147483647 h 1330"/>
              <a:gd name="T12" fmla="*/ 2147483647 w 998"/>
              <a:gd name="T13" fmla="*/ 2147483647 h 1330"/>
              <a:gd name="T14" fmla="*/ 2147483647 w 998"/>
              <a:gd name="T15" fmla="*/ 2147483647 h 1330"/>
              <a:gd name="T16" fmla="*/ 2147483647 w 998"/>
              <a:gd name="T17" fmla="*/ 2147483647 h 1330"/>
              <a:gd name="T18" fmla="*/ 2147483647 w 998"/>
              <a:gd name="T19" fmla="*/ 2147483647 h 1330"/>
              <a:gd name="T20" fmla="*/ 2147483647 w 998"/>
              <a:gd name="T21" fmla="*/ 2147483647 h 1330"/>
              <a:gd name="T22" fmla="*/ 2147483647 w 998"/>
              <a:gd name="T23" fmla="*/ 2147483647 h 13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8" h="1330">
                <a:moveTo>
                  <a:pt x="0" y="1209"/>
                </a:moveTo>
                <a:cubicBezTo>
                  <a:pt x="30" y="1220"/>
                  <a:pt x="61" y="1232"/>
                  <a:pt x="91" y="1209"/>
                </a:cubicBezTo>
                <a:cubicBezTo>
                  <a:pt x="121" y="1186"/>
                  <a:pt x="159" y="1224"/>
                  <a:pt x="182" y="1073"/>
                </a:cubicBezTo>
                <a:cubicBezTo>
                  <a:pt x="205" y="922"/>
                  <a:pt x="212" y="476"/>
                  <a:pt x="227" y="302"/>
                </a:cubicBezTo>
                <a:cubicBezTo>
                  <a:pt x="242" y="128"/>
                  <a:pt x="258" y="60"/>
                  <a:pt x="273" y="30"/>
                </a:cubicBezTo>
                <a:cubicBezTo>
                  <a:pt x="288" y="0"/>
                  <a:pt x="303" y="23"/>
                  <a:pt x="318" y="121"/>
                </a:cubicBezTo>
                <a:cubicBezTo>
                  <a:pt x="333" y="219"/>
                  <a:pt x="348" y="461"/>
                  <a:pt x="363" y="620"/>
                </a:cubicBezTo>
                <a:cubicBezTo>
                  <a:pt x="378" y="779"/>
                  <a:pt x="394" y="960"/>
                  <a:pt x="409" y="1073"/>
                </a:cubicBezTo>
                <a:cubicBezTo>
                  <a:pt x="424" y="1186"/>
                  <a:pt x="416" y="1270"/>
                  <a:pt x="454" y="1300"/>
                </a:cubicBezTo>
                <a:cubicBezTo>
                  <a:pt x="492" y="1330"/>
                  <a:pt x="583" y="1278"/>
                  <a:pt x="636" y="1255"/>
                </a:cubicBezTo>
                <a:cubicBezTo>
                  <a:pt x="689" y="1232"/>
                  <a:pt x="712" y="1179"/>
                  <a:pt x="772" y="1164"/>
                </a:cubicBezTo>
                <a:cubicBezTo>
                  <a:pt x="832" y="1149"/>
                  <a:pt x="915" y="1156"/>
                  <a:pt x="998" y="116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68263" y="6473825"/>
            <a:ext cx="889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La propagation d’un PA produit la même variation de potentiel le long de la membrane</a:t>
            </a:r>
          </a:p>
        </p:txBody>
      </p:sp>
      <p:sp>
        <p:nvSpPr>
          <p:cNvPr id="86028" name="Line 14"/>
          <p:cNvSpPr>
            <a:spLocks noChangeShapeType="1"/>
          </p:cNvSpPr>
          <p:nvPr/>
        </p:nvSpPr>
        <p:spPr bwMode="auto">
          <a:xfrm flipV="1">
            <a:off x="803283" y="3284612"/>
            <a:ext cx="21590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29" name="Line 15"/>
          <p:cNvSpPr>
            <a:spLocks noChangeShapeType="1"/>
          </p:cNvSpPr>
          <p:nvPr/>
        </p:nvSpPr>
        <p:spPr bwMode="auto">
          <a:xfrm flipV="1">
            <a:off x="2243145" y="3284612"/>
            <a:ext cx="21590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30" name="Line 16"/>
          <p:cNvSpPr>
            <a:spLocks noChangeShapeType="1"/>
          </p:cNvSpPr>
          <p:nvPr/>
        </p:nvSpPr>
        <p:spPr bwMode="auto">
          <a:xfrm flipV="1">
            <a:off x="3900495" y="3284612"/>
            <a:ext cx="21590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31" name="Line 17"/>
          <p:cNvSpPr>
            <a:spLocks noChangeShapeType="1"/>
          </p:cNvSpPr>
          <p:nvPr/>
        </p:nvSpPr>
        <p:spPr bwMode="auto">
          <a:xfrm flipV="1">
            <a:off x="5700720" y="3284612"/>
            <a:ext cx="21590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32" name="Line 18"/>
          <p:cNvSpPr>
            <a:spLocks noChangeShapeType="1"/>
          </p:cNvSpPr>
          <p:nvPr/>
        </p:nvSpPr>
        <p:spPr bwMode="auto">
          <a:xfrm flipV="1">
            <a:off x="7427920" y="3284612"/>
            <a:ext cx="21590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033" name="Rectangle 19"/>
          <p:cNvSpPr>
            <a:spLocks noChangeArrowheads="1"/>
          </p:cNvSpPr>
          <p:nvPr/>
        </p:nvSpPr>
        <p:spPr bwMode="auto">
          <a:xfrm>
            <a:off x="1930408" y="5661099"/>
            <a:ext cx="720725" cy="215900"/>
          </a:xfrm>
          <a:prstGeom prst="rect">
            <a:avLst/>
          </a:prstGeom>
          <a:solidFill>
            <a:srgbClr val="00CC99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34" name="Rectangle 20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6035" name="Text Box 21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Influx</a:t>
            </a:r>
          </a:p>
        </p:txBody>
      </p:sp>
      <p:sp>
        <p:nvSpPr>
          <p:cNvPr id="86036" name="Text Box 22"/>
          <p:cNvSpPr txBox="1">
            <a:spLocks noChangeArrowheads="1"/>
          </p:cNvSpPr>
          <p:nvPr/>
        </p:nvSpPr>
        <p:spPr bwMode="auto">
          <a:xfrm>
            <a:off x="6497637" y="964443"/>
            <a:ext cx="2466975" cy="83502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fr-FR" altLang="en-US" sz="1600" i="1"/>
              <a:t>Cf. mise en évidence chez la grenouille</a:t>
            </a:r>
          </a:p>
          <a:p>
            <a:pPr algn="r" eaLnBrk="1" hangingPunct="1"/>
            <a:r>
              <a:rPr lang="fr-FR" altLang="en-US" sz="1600" i="1"/>
              <a:t>au XIXe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AFAC0FCE-EA8C-4B1C-B05E-B5382344D87E}"/>
              </a:ext>
            </a:extLst>
          </p:cNvPr>
          <p:cNvSpPr/>
          <p:nvPr/>
        </p:nvSpPr>
        <p:spPr bwMode="auto">
          <a:xfrm>
            <a:off x="2800583" y="2950257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73A1820B-0863-4172-A65A-F4879EABD912}"/>
              </a:ext>
            </a:extLst>
          </p:cNvPr>
          <p:cNvSpPr/>
          <p:nvPr/>
        </p:nvSpPr>
        <p:spPr bwMode="auto">
          <a:xfrm>
            <a:off x="4473583" y="2956605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3F40D7E-0EF4-426D-8534-47E4B84D1218}"/>
              </a:ext>
            </a:extLst>
          </p:cNvPr>
          <p:cNvSpPr/>
          <p:nvPr/>
        </p:nvSpPr>
        <p:spPr bwMode="auto">
          <a:xfrm>
            <a:off x="6146583" y="2962953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BFCBF16A-1107-45B5-87D6-54179462CDEB}"/>
              </a:ext>
            </a:extLst>
          </p:cNvPr>
          <p:cNvSpPr/>
          <p:nvPr/>
        </p:nvSpPr>
        <p:spPr bwMode="auto">
          <a:xfrm rot="10800000">
            <a:off x="1159602" y="2950257"/>
            <a:ext cx="1008112" cy="216024"/>
          </a:xfrm>
          <a:prstGeom prst="right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A79C88D3-63D7-45CA-A523-9A7C96506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2143993"/>
            <a:ext cx="2018501" cy="36933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FFFF00"/>
                </a:solidFill>
              </a:rPr>
              <a:t>Potentiel constant</a:t>
            </a:r>
            <a:endParaRPr lang="fr-FR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2" grpId="0" animBg="1"/>
      <p:bldP spid="108553" grpId="0" animBg="1"/>
      <p:bldP spid="108554" grpId="0" animBg="1"/>
      <p:bldP spid="108555" grpId="0" animBg="1"/>
      <p:bldP spid="108556" grpId="0" animBg="1"/>
      <p:bldP spid="108557" grpId="0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C3074CC-3C0E-4796-8431-34EB8274A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98362"/>
            <a:ext cx="8522054" cy="25334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844529-08D3-4E4C-8418-DD5791BF6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368" y="-171400"/>
            <a:ext cx="10553337" cy="37444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1BF374-3A47-4413-A8D3-8047151324E1}"/>
              </a:ext>
            </a:extLst>
          </p:cNvPr>
          <p:cNvSpPr txBox="1"/>
          <p:nvPr/>
        </p:nvSpPr>
        <p:spPr>
          <a:xfrm>
            <a:off x="2567775" y="3039343"/>
            <a:ext cx="632096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passive des potentiels locaux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8C4FDC-7492-4D9B-A244-B2F67EA7F03C}"/>
              </a:ext>
            </a:extLst>
          </p:cNvPr>
          <p:cNvSpPr txBox="1"/>
          <p:nvPr/>
        </p:nvSpPr>
        <p:spPr>
          <a:xfrm>
            <a:off x="2564568" y="3521993"/>
            <a:ext cx="6353022" cy="41969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Propagation active des potentiels d’action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075AF79-0CC9-422B-9577-8413203EC983}"/>
              </a:ext>
            </a:extLst>
          </p:cNvPr>
          <p:cNvSpPr txBox="1"/>
          <p:nvPr/>
        </p:nvSpPr>
        <p:spPr>
          <a:xfrm>
            <a:off x="4499992" y="4013696"/>
            <a:ext cx="954107" cy="369332"/>
          </a:xfrm>
          <a:prstGeom prst="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énergie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D275DA16-D55A-4B5B-9F23-B8CD1CDE8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1369" y="-171400"/>
            <a:ext cx="10553337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F4A7F61B-671A-4AE1-AF63-C04D33D1C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431" y="-165050"/>
            <a:ext cx="84280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Influx</a:t>
            </a:r>
          </a:p>
        </p:txBody>
      </p:sp>
    </p:spTree>
    <p:extLst>
      <p:ext uri="{BB962C8B-B14F-4D97-AF65-F5344CB8AC3E}">
        <p14:creationId xmlns:p14="http://schemas.microsoft.com/office/powerpoint/2010/main" val="3372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988121" y="1940967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i="1"/>
              <a:t>Propagation du PA 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75196" y="1556792"/>
            <a:ext cx="3829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r-FR" altLang="en-US" b="1"/>
              <a:t>Conduction axone non myélinisé </a:t>
            </a:r>
          </a:p>
        </p:txBody>
      </p:sp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4567809" y="1580605"/>
            <a:ext cx="5057775" cy="2792412"/>
            <a:chOff x="1282" y="2403"/>
            <a:chExt cx="3186" cy="1759"/>
          </a:xfrm>
        </p:grpSpPr>
        <p:sp>
          <p:nvSpPr>
            <p:cNvPr id="87068" name="Text Box 5"/>
            <p:cNvSpPr txBox="1">
              <a:spLocks noChangeArrowheads="1"/>
            </p:cNvSpPr>
            <p:nvPr/>
          </p:nvSpPr>
          <p:spPr bwMode="auto">
            <a:xfrm>
              <a:off x="1282" y="2403"/>
              <a:ext cx="293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b="1" dirty="0"/>
                <a:t>Conduction axone myélinisé (saltatoire)</a:t>
              </a:r>
            </a:p>
          </p:txBody>
        </p:sp>
        <p:grpSp>
          <p:nvGrpSpPr>
            <p:cNvPr id="87069" name="Group 6"/>
            <p:cNvGrpSpPr>
              <a:grpSpLocks/>
            </p:cNvGrpSpPr>
            <p:nvPr/>
          </p:nvGrpSpPr>
          <p:grpSpPr bwMode="auto">
            <a:xfrm>
              <a:off x="1300" y="3339"/>
              <a:ext cx="2640" cy="576"/>
              <a:chOff x="1536" y="3192"/>
              <a:chExt cx="2640" cy="576"/>
            </a:xfrm>
          </p:grpSpPr>
          <p:sp>
            <p:nvSpPr>
              <p:cNvPr id="87093" name="Freeform 7"/>
              <p:cNvSpPr>
                <a:spLocks/>
              </p:cNvSpPr>
              <p:nvPr/>
            </p:nvSpPr>
            <p:spPr bwMode="auto">
              <a:xfrm>
                <a:off x="1584" y="3192"/>
                <a:ext cx="2592" cy="576"/>
              </a:xfrm>
              <a:custGeom>
                <a:avLst/>
                <a:gdLst>
                  <a:gd name="T0" fmla="*/ 2592 w 2592"/>
                  <a:gd name="T1" fmla="*/ 0 h 576"/>
                  <a:gd name="T2" fmla="*/ 0 w 2592"/>
                  <a:gd name="T3" fmla="*/ 0 h 576"/>
                  <a:gd name="T4" fmla="*/ 0 w 2592"/>
                  <a:gd name="T5" fmla="*/ 576 h 576"/>
                  <a:gd name="T6" fmla="*/ 2592 w 2592"/>
                  <a:gd name="T7" fmla="*/ 576 h 5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92" h="576">
                    <a:moveTo>
                      <a:pt x="2592" y="0"/>
                    </a:moveTo>
                    <a:lnTo>
                      <a:pt x="0" y="0"/>
                    </a:lnTo>
                    <a:lnTo>
                      <a:pt x="0" y="576"/>
                    </a:lnTo>
                    <a:lnTo>
                      <a:pt x="2592" y="576"/>
                    </a:ln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50000">
                    <a:srgbClr val="FFFF00"/>
                  </a:gs>
                  <a:gs pos="100000">
                    <a:srgbClr val="FF9966"/>
                  </a:gs>
                </a:gsLst>
                <a:lin ang="5400000" scaled="1"/>
              </a:gra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94" name="Oval 8"/>
              <p:cNvSpPr>
                <a:spLocks noChangeArrowheads="1"/>
              </p:cNvSpPr>
              <p:nvPr/>
            </p:nvSpPr>
            <p:spPr bwMode="auto">
              <a:xfrm>
                <a:off x="1536" y="3192"/>
                <a:ext cx="96" cy="576"/>
              </a:xfrm>
              <a:prstGeom prst="ellipse">
                <a:avLst/>
              </a:prstGeom>
              <a:gradFill rotWithShape="0">
                <a:gsLst>
                  <a:gs pos="0">
                    <a:srgbClr val="FF9966"/>
                  </a:gs>
                  <a:gs pos="50000">
                    <a:srgbClr val="FFFF00"/>
                  </a:gs>
                  <a:gs pos="100000">
                    <a:srgbClr val="FF9966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87070" name="Line 9"/>
            <p:cNvSpPr>
              <a:spLocks noChangeShapeType="1"/>
            </p:cNvSpPr>
            <p:nvPr/>
          </p:nvSpPr>
          <p:spPr bwMode="auto">
            <a:xfrm>
              <a:off x="2530" y="2907"/>
              <a:ext cx="112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7071" name="Text Box 10"/>
            <p:cNvSpPr txBox="1">
              <a:spLocks noChangeArrowheads="1"/>
            </p:cNvSpPr>
            <p:nvPr/>
          </p:nvSpPr>
          <p:spPr bwMode="auto">
            <a:xfrm>
              <a:off x="2494" y="2634"/>
              <a:ext cx="1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i="1"/>
                <a:t>Propagation du PA </a:t>
              </a:r>
            </a:p>
          </p:txBody>
        </p:sp>
        <p:grpSp>
          <p:nvGrpSpPr>
            <p:cNvPr id="87072" name="Group 11"/>
            <p:cNvGrpSpPr>
              <a:grpSpLocks/>
            </p:cNvGrpSpPr>
            <p:nvPr/>
          </p:nvGrpSpPr>
          <p:grpSpPr bwMode="auto">
            <a:xfrm>
              <a:off x="1352" y="3245"/>
              <a:ext cx="2857" cy="96"/>
              <a:chOff x="1680" y="3154"/>
              <a:chExt cx="2857" cy="96"/>
            </a:xfrm>
          </p:grpSpPr>
          <p:sp>
            <p:nvSpPr>
              <p:cNvPr id="87089" name="Freeform 12" descr="Liège"/>
              <p:cNvSpPr>
                <a:spLocks/>
              </p:cNvSpPr>
              <p:nvPr/>
            </p:nvSpPr>
            <p:spPr bwMode="auto">
              <a:xfrm>
                <a:off x="1680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90" name="Freeform 13" descr="Liège"/>
              <p:cNvSpPr>
                <a:spLocks/>
              </p:cNvSpPr>
              <p:nvPr/>
            </p:nvSpPr>
            <p:spPr bwMode="auto">
              <a:xfrm>
                <a:off x="2424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91" name="Freeform 14" descr="Liège"/>
              <p:cNvSpPr>
                <a:spLocks/>
              </p:cNvSpPr>
              <p:nvPr/>
            </p:nvSpPr>
            <p:spPr bwMode="auto">
              <a:xfrm>
                <a:off x="3168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92" name="Freeform 15" descr="Liège"/>
              <p:cNvSpPr>
                <a:spLocks/>
              </p:cNvSpPr>
              <p:nvPr/>
            </p:nvSpPr>
            <p:spPr bwMode="auto">
              <a:xfrm>
                <a:off x="3912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7073" name="Group 16"/>
            <p:cNvGrpSpPr>
              <a:grpSpLocks/>
            </p:cNvGrpSpPr>
            <p:nvPr/>
          </p:nvGrpSpPr>
          <p:grpSpPr bwMode="auto">
            <a:xfrm flipH="1" flipV="1">
              <a:off x="1352" y="3913"/>
              <a:ext cx="2857" cy="96"/>
              <a:chOff x="1680" y="3154"/>
              <a:chExt cx="2857" cy="96"/>
            </a:xfrm>
          </p:grpSpPr>
          <p:sp>
            <p:nvSpPr>
              <p:cNvPr id="87085" name="Freeform 17" descr="Liège"/>
              <p:cNvSpPr>
                <a:spLocks/>
              </p:cNvSpPr>
              <p:nvPr/>
            </p:nvSpPr>
            <p:spPr bwMode="auto">
              <a:xfrm>
                <a:off x="1680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86" name="Freeform 18" descr="Liège"/>
              <p:cNvSpPr>
                <a:spLocks/>
              </p:cNvSpPr>
              <p:nvPr/>
            </p:nvSpPr>
            <p:spPr bwMode="auto">
              <a:xfrm>
                <a:off x="2424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87" name="Freeform 19" descr="Liège"/>
              <p:cNvSpPr>
                <a:spLocks/>
              </p:cNvSpPr>
              <p:nvPr/>
            </p:nvSpPr>
            <p:spPr bwMode="auto">
              <a:xfrm>
                <a:off x="3168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88" name="Freeform 20" descr="Liège"/>
              <p:cNvSpPr>
                <a:spLocks/>
              </p:cNvSpPr>
              <p:nvPr/>
            </p:nvSpPr>
            <p:spPr bwMode="auto">
              <a:xfrm>
                <a:off x="3912" y="3154"/>
                <a:ext cx="625" cy="96"/>
              </a:xfrm>
              <a:custGeom>
                <a:avLst/>
                <a:gdLst>
                  <a:gd name="T0" fmla="*/ 0 w 625"/>
                  <a:gd name="T1" fmla="*/ 96 h 96"/>
                  <a:gd name="T2" fmla="*/ 55 w 625"/>
                  <a:gd name="T3" fmla="*/ 0 h 96"/>
                  <a:gd name="T4" fmla="*/ 570 w 625"/>
                  <a:gd name="T5" fmla="*/ 0 h 96"/>
                  <a:gd name="T6" fmla="*/ 625 w 625"/>
                  <a:gd name="T7" fmla="*/ 9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5" h="96">
                    <a:moveTo>
                      <a:pt x="0" y="96"/>
                    </a:moveTo>
                    <a:lnTo>
                      <a:pt x="55" y="0"/>
                    </a:lnTo>
                    <a:lnTo>
                      <a:pt x="570" y="0"/>
                    </a:lnTo>
                    <a:lnTo>
                      <a:pt x="625" y="9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87074" name="Rectangle 21"/>
            <p:cNvSpPr>
              <a:spLocks noChangeArrowheads="1"/>
            </p:cNvSpPr>
            <p:nvPr/>
          </p:nvSpPr>
          <p:spPr bwMode="auto">
            <a:xfrm>
              <a:off x="3940" y="3153"/>
              <a:ext cx="528" cy="1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7075" name="Text Box 22"/>
            <p:cNvSpPr txBox="1">
              <a:spLocks noChangeArrowheads="1"/>
            </p:cNvSpPr>
            <p:nvPr/>
          </p:nvSpPr>
          <p:spPr bwMode="auto">
            <a:xfrm>
              <a:off x="1926" y="3075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2400" b="1"/>
                <a:t>--</a:t>
              </a:r>
            </a:p>
          </p:txBody>
        </p:sp>
        <p:sp>
          <p:nvSpPr>
            <p:cNvPr id="87076" name="Text Box 23"/>
            <p:cNvSpPr txBox="1">
              <a:spLocks noChangeArrowheads="1"/>
            </p:cNvSpPr>
            <p:nvPr/>
          </p:nvSpPr>
          <p:spPr bwMode="auto">
            <a:xfrm>
              <a:off x="1906" y="3315"/>
              <a:ext cx="2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b="1"/>
                <a:t>++</a:t>
              </a:r>
            </a:p>
          </p:txBody>
        </p:sp>
        <p:sp>
          <p:nvSpPr>
            <p:cNvPr id="87077" name="Text Box 24"/>
            <p:cNvSpPr txBox="1">
              <a:spLocks noChangeArrowheads="1"/>
            </p:cNvSpPr>
            <p:nvPr/>
          </p:nvSpPr>
          <p:spPr bwMode="auto">
            <a:xfrm>
              <a:off x="2638" y="3129"/>
              <a:ext cx="2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b="1"/>
                <a:t>++</a:t>
              </a:r>
            </a:p>
          </p:txBody>
        </p:sp>
        <p:sp>
          <p:nvSpPr>
            <p:cNvPr id="87078" name="Text Box 25"/>
            <p:cNvSpPr txBox="1">
              <a:spLocks noChangeArrowheads="1"/>
            </p:cNvSpPr>
            <p:nvPr/>
          </p:nvSpPr>
          <p:spPr bwMode="auto">
            <a:xfrm>
              <a:off x="2658" y="3277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2400" b="1"/>
                <a:t>--</a:t>
              </a:r>
            </a:p>
          </p:txBody>
        </p:sp>
        <p:grpSp>
          <p:nvGrpSpPr>
            <p:cNvPr id="87079" name="Group 26"/>
            <p:cNvGrpSpPr>
              <a:grpSpLocks/>
            </p:cNvGrpSpPr>
            <p:nvPr/>
          </p:nvGrpSpPr>
          <p:grpSpPr bwMode="auto">
            <a:xfrm>
              <a:off x="1956" y="3507"/>
              <a:ext cx="1076" cy="180"/>
              <a:chOff x="2276" y="3408"/>
              <a:chExt cx="1076" cy="180"/>
            </a:xfrm>
          </p:grpSpPr>
          <p:sp>
            <p:nvSpPr>
              <p:cNvPr id="87083" name="AutoShape 27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816" cy="139"/>
              </a:xfrm>
              <a:prstGeom prst="curvedUpArrow">
                <a:avLst>
                  <a:gd name="adj1" fmla="val 117410"/>
                  <a:gd name="adj2" fmla="val 234820"/>
                  <a:gd name="adj3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084" name="AutoShape 28"/>
              <p:cNvSpPr>
                <a:spLocks noChangeArrowheads="1"/>
              </p:cNvSpPr>
              <p:nvPr/>
            </p:nvSpPr>
            <p:spPr bwMode="auto">
              <a:xfrm>
                <a:off x="2276" y="3408"/>
                <a:ext cx="1076" cy="180"/>
              </a:xfrm>
              <a:prstGeom prst="curvedUpArrow">
                <a:avLst>
                  <a:gd name="adj1" fmla="val 119556"/>
                  <a:gd name="adj2" fmla="val 239111"/>
                  <a:gd name="adj3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7080" name="Group 29"/>
            <p:cNvGrpSpPr>
              <a:grpSpLocks/>
            </p:cNvGrpSpPr>
            <p:nvPr/>
          </p:nvGrpSpPr>
          <p:grpSpPr bwMode="auto">
            <a:xfrm flipH="1" flipV="1">
              <a:off x="1848" y="2967"/>
              <a:ext cx="1076" cy="180"/>
              <a:chOff x="2276" y="3408"/>
              <a:chExt cx="1076" cy="180"/>
            </a:xfrm>
          </p:grpSpPr>
          <p:sp>
            <p:nvSpPr>
              <p:cNvPr id="87081" name="AutoShape 30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816" cy="139"/>
              </a:xfrm>
              <a:prstGeom prst="curvedUpArrow">
                <a:avLst>
                  <a:gd name="adj1" fmla="val 117410"/>
                  <a:gd name="adj2" fmla="val 234820"/>
                  <a:gd name="adj3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082" name="AutoShape 31"/>
              <p:cNvSpPr>
                <a:spLocks noChangeArrowheads="1"/>
              </p:cNvSpPr>
              <p:nvPr/>
            </p:nvSpPr>
            <p:spPr bwMode="auto">
              <a:xfrm>
                <a:off x="2276" y="3408"/>
                <a:ext cx="1076" cy="180"/>
              </a:xfrm>
              <a:prstGeom prst="curvedUpArrow">
                <a:avLst>
                  <a:gd name="adj1" fmla="val 119556"/>
                  <a:gd name="adj2" fmla="val 239111"/>
                  <a:gd name="adj3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87045" name="Rectangle 3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Deux grands types de conduction des PA</a:t>
            </a:r>
          </a:p>
        </p:txBody>
      </p:sp>
      <p:sp>
        <p:nvSpPr>
          <p:cNvPr id="87046" name="Text Box 33"/>
          <p:cNvSpPr txBox="1">
            <a:spLocks noChangeArrowheads="1"/>
          </p:cNvSpPr>
          <p:nvPr/>
        </p:nvSpPr>
        <p:spPr bwMode="auto">
          <a:xfrm>
            <a:off x="587946" y="4958805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47" name="Freeform 34"/>
          <p:cNvSpPr>
            <a:spLocks/>
          </p:cNvSpPr>
          <p:nvPr/>
        </p:nvSpPr>
        <p:spPr bwMode="auto">
          <a:xfrm>
            <a:off x="103759" y="3071267"/>
            <a:ext cx="4114800" cy="914400"/>
          </a:xfrm>
          <a:custGeom>
            <a:avLst/>
            <a:gdLst>
              <a:gd name="T0" fmla="*/ 2147483647 w 2592"/>
              <a:gd name="T1" fmla="*/ 0 h 576"/>
              <a:gd name="T2" fmla="*/ 0 w 2592"/>
              <a:gd name="T3" fmla="*/ 0 h 576"/>
              <a:gd name="T4" fmla="*/ 0 w 2592"/>
              <a:gd name="T5" fmla="*/ 2147483647 h 576"/>
              <a:gd name="T6" fmla="*/ 2147483647 w 2592"/>
              <a:gd name="T7" fmla="*/ 2147483647 h 5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92" h="576">
                <a:moveTo>
                  <a:pt x="2592" y="0"/>
                </a:moveTo>
                <a:lnTo>
                  <a:pt x="0" y="0"/>
                </a:lnTo>
                <a:lnTo>
                  <a:pt x="0" y="576"/>
                </a:lnTo>
                <a:lnTo>
                  <a:pt x="2592" y="576"/>
                </a:lnTo>
              </a:path>
            </a:pathLst>
          </a:custGeom>
          <a:gradFill rotWithShape="0">
            <a:gsLst>
              <a:gs pos="0">
                <a:srgbClr val="FF9966"/>
              </a:gs>
              <a:gs pos="50000">
                <a:srgbClr val="FFFF00"/>
              </a:gs>
              <a:gs pos="100000">
                <a:srgbClr val="FF9966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87048" name="Group 35"/>
          <p:cNvGrpSpPr>
            <a:grpSpLocks/>
          </p:cNvGrpSpPr>
          <p:nvPr/>
        </p:nvGrpSpPr>
        <p:grpSpPr bwMode="auto">
          <a:xfrm>
            <a:off x="108521" y="2302917"/>
            <a:ext cx="4316413" cy="2230438"/>
            <a:chOff x="161" y="1980"/>
            <a:chExt cx="2719" cy="1405"/>
          </a:xfrm>
        </p:grpSpPr>
        <p:sp>
          <p:nvSpPr>
            <p:cNvPr id="87054" name="Text Box 36"/>
            <p:cNvSpPr txBox="1">
              <a:spLocks noChangeArrowheads="1"/>
            </p:cNvSpPr>
            <p:nvPr/>
          </p:nvSpPr>
          <p:spPr bwMode="auto">
            <a:xfrm>
              <a:off x="161" y="2224"/>
              <a:ext cx="26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altLang="en-US" sz="2400" b="1"/>
                <a:t>+ + + - - - + + + + + + + + + +</a:t>
              </a:r>
            </a:p>
          </p:txBody>
        </p:sp>
        <p:grpSp>
          <p:nvGrpSpPr>
            <p:cNvPr id="87055" name="Group 37"/>
            <p:cNvGrpSpPr>
              <a:grpSpLocks/>
            </p:cNvGrpSpPr>
            <p:nvPr/>
          </p:nvGrpSpPr>
          <p:grpSpPr bwMode="auto">
            <a:xfrm>
              <a:off x="192" y="1980"/>
              <a:ext cx="2688" cy="1405"/>
              <a:chOff x="154" y="2025"/>
              <a:chExt cx="2688" cy="1405"/>
            </a:xfrm>
          </p:grpSpPr>
          <p:sp>
            <p:nvSpPr>
              <p:cNvPr id="87056" name="Text Box 38"/>
              <p:cNvSpPr txBox="1">
                <a:spLocks noChangeArrowheads="1"/>
              </p:cNvSpPr>
              <p:nvPr/>
            </p:nvSpPr>
            <p:spPr bwMode="auto">
              <a:xfrm>
                <a:off x="154" y="2413"/>
                <a:ext cx="26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en-US" sz="2400" b="1"/>
                  <a:t>-  -  - +++ -  -  -  -  - -  -  -  -  -</a:t>
                </a:r>
              </a:p>
            </p:txBody>
          </p:sp>
          <p:sp>
            <p:nvSpPr>
              <p:cNvPr id="87057" name="Line 39"/>
              <p:cNvSpPr>
                <a:spLocks noChangeShapeType="1"/>
              </p:cNvSpPr>
              <p:nvPr/>
            </p:nvSpPr>
            <p:spPr bwMode="auto">
              <a:xfrm>
                <a:off x="1336" y="2025"/>
                <a:ext cx="1122" cy="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058" name="AutoShape 40"/>
              <p:cNvSpPr>
                <a:spLocks noChangeArrowheads="1"/>
              </p:cNvSpPr>
              <p:nvPr/>
            </p:nvSpPr>
            <p:spPr bwMode="auto">
              <a:xfrm>
                <a:off x="934" y="2641"/>
                <a:ext cx="198" cy="144"/>
              </a:xfrm>
              <a:prstGeom prst="curvedUpArrow">
                <a:avLst>
                  <a:gd name="adj1" fmla="val 27500"/>
                  <a:gd name="adj2" fmla="val 55000"/>
                  <a:gd name="adj3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059" name="AutoShape 41"/>
              <p:cNvSpPr>
                <a:spLocks noChangeArrowheads="1"/>
              </p:cNvSpPr>
              <p:nvPr/>
            </p:nvSpPr>
            <p:spPr bwMode="auto">
              <a:xfrm>
                <a:off x="832" y="2641"/>
                <a:ext cx="498" cy="144"/>
              </a:xfrm>
              <a:prstGeom prst="curvedUpArrow">
                <a:avLst>
                  <a:gd name="adj1" fmla="val 69167"/>
                  <a:gd name="adj2" fmla="val 138333"/>
                  <a:gd name="adj3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060" name="AutoShape 42"/>
              <p:cNvSpPr>
                <a:spLocks noChangeArrowheads="1"/>
              </p:cNvSpPr>
              <p:nvPr/>
            </p:nvSpPr>
            <p:spPr bwMode="auto">
              <a:xfrm>
                <a:off x="676" y="2641"/>
                <a:ext cx="984" cy="144"/>
              </a:xfrm>
              <a:prstGeom prst="curvedUpArrow">
                <a:avLst>
                  <a:gd name="adj1" fmla="val 136667"/>
                  <a:gd name="adj2" fmla="val 273333"/>
                  <a:gd name="adj3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061" name="AutoShape 43"/>
              <p:cNvSpPr>
                <a:spLocks/>
              </p:cNvSpPr>
              <p:nvPr/>
            </p:nvSpPr>
            <p:spPr bwMode="auto">
              <a:xfrm rot="5400000">
                <a:off x="834" y="2981"/>
                <a:ext cx="71" cy="426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87062" name="Text Box 44"/>
              <p:cNvSpPr txBox="1">
                <a:spLocks noChangeArrowheads="1"/>
              </p:cNvSpPr>
              <p:nvPr/>
            </p:nvSpPr>
            <p:spPr bwMode="auto">
              <a:xfrm>
                <a:off x="358" y="3199"/>
                <a:ext cx="102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fr-FR" altLang="en-US"/>
                  <a:t>Région active </a:t>
                </a:r>
              </a:p>
            </p:txBody>
          </p:sp>
          <p:grpSp>
            <p:nvGrpSpPr>
              <p:cNvPr id="87063" name="Group 45"/>
              <p:cNvGrpSpPr>
                <a:grpSpLocks/>
              </p:cNvGrpSpPr>
              <p:nvPr/>
            </p:nvGrpSpPr>
            <p:grpSpPr bwMode="auto">
              <a:xfrm flipH="1" flipV="1">
                <a:off x="508" y="2209"/>
                <a:ext cx="984" cy="144"/>
                <a:chOff x="2268" y="3047"/>
                <a:chExt cx="984" cy="144"/>
              </a:xfrm>
            </p:grpSpPr>
            <p:sp>
              <p:nvSpPr>
                <p:cNvPr id="87065" name="AutoShape 46"/>
                <p:cNvSpPr>
                  <a:spLocks noChangeArrowheads="1"/>
                </p:cNvSpPr>
                <p:nvPr/>
              </p:nvSpPr>
              <p:spPr bwMode="auto">
                <a:xfrm>
                  <a:off x="2526" y="3047"/>
                  <a:ext cx="198" cy="144"/>
                </a:xfrm>
                <a:prstGeom prst="curvedUpArrow">
                  <a:avLst>
                    <a:gd name="adj1" fmla="val 27500"/>
                    <a:gd name="adj2" fmla="val 55000"/>
                    <a:gd name="adj3" fmla="val 33333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7066" name="AutoShape 47"/>
                <p:cNvSpPr>
                  <a:spLocks noChangeArrowheads="1"/>
                </p:cNvSpPr>
                <p:nvPr/>
              </p:nvSpPr>
              <p:spPr bwMode="auto">
                <a:xfrm>
                  <a:off x="2424" y="3047"/>
                  <a:ext cx="498" cy="144"/>
                </a:xfrm>
                <a:prstGeom prst="curvedUpArrow">
                  <a:avLst>
                    <a:gd name="adj1" fmla="val 69167"/>
                    <a:gd name="adj2" fmla="val 138333"/>
                    <a:gd name="adj3" fmla="val 33333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7067" name="AutoShape 48"/>
                <p:cNvSpPr>
                  <a:spLocks noChangeArrowheads="1"/>
                </p:cNvSpPr>
                <p:nvPr/>
              </p:nvSpPr>
              <p:spPr bwMode="auto">
                <a:xfrm>
                  <a:off x="2268" y="3047"/>
                  <a:ext cx="984" cy="144"/>
                </a:xfrm>
                <a:prstGeom prst="curvedUpArrow">
                  <a:avLst>
                    <a:gd name="adj1" fmla="val 136667"/>
                    <a:gd name="adj2" fmla="val 273333"/>
                    <a:gd name="adj3" fmla="val 33333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87064" name="Rectangle 49"/>
              <p:cNvSpPr>
                <a:spLocks noChangeArrowheads="1"/>
              </p:cNvSpPr>
              <p:nvPr/>
            </p:nvSpPr>
            <p:spPr bwMode="auto">
              <a:xfrm>
                <a:off x="612" y="2387"/>
                <a:ext cx="454" cy="726"/>
              </a:xfrm>
              <a:prstGeom prst="rect">
                <a:avLst/>
              </a:prstGeom>
              <a:solidFill>
                <a:srgbClr val="FF6600">
                  <a:alpha val="49019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109618" name="Text Box 50"/>
          <p:cNvSpPr txBox="1">
            <a:spLocks noChangeArrowheads="1"/>
          </p:cNvSpPr>
          <p:nvPr/>
        </p:nvSpPr>
        <p:spPr bwMode="auto">
          <a:xfrm>
            <a:off x="2089721" y="4215061"/>
            <a:ext cx="24465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000" b="1" dirty="0"/>
              <a:t>0,5 à1 mm en 1 ms</a:t>
            </a:r>
          </a:p>
        </p:txBody>
      </p:sp>
      <p:sp>
        <p:nvSpPr>
          <p:cNvPr id="109619" name="Text Box 51"/>
          <p:cNvSpPr txBox="1">
            <a:spLocks noChangeArrowheads="1"/>
          </p:cNvSpPr>
          <p:nvPr/>
        </p:nvSpPr>
        <p:spPr bwMode="auto">
          <a:xfrm>
            <a:off x="5476115" y="4215061"/>
            <a:ext cx="27977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000" b="1" dirty="0"/>
              <a:t>env. 1 mm en 0,01 ms</a:t>
            </a:r>
          </a:p>
        </p:txBody>
      </p:sp>
      <p:sp>
        <p:nvSpPr>
          <p:cNvPr id="87051" name="Oval 52"/>
          <p:cNvSpPr>
            <a:spLocks noChangeArrowheads="1"/>
          </p:cNvSpPr>
          <p:nvPr/>
        </p:nvSpPr>
        <p:spPr bwMode="auto">
          <a:xfrm>
            <a:off x="35496" y="3088730"/>
            <a:ext cx="152400" cy="914400"/>
          </a:xfrm>
          <a:prstGeom prst="ellipse">
            <a:avLst/>
          </a:prstGeom>
          <a:gradFill rotWithShape="0">
            <a:gsLst>
              <a:gs pos="0">
                <a:srgbClr val="FF9966"/>
              </a:gs>
              <a:gs pos="50000">
                <a:srgbClr val="FFFF00"/>
              </a:gs>
              <a:gs pos="100000">
                <a:srgbClr val="FF9966"/>
              </a:gs>
            </a:gsLst>
            <a:lin ang="0" scaled="1"/>
          </a:gradFill>
          <a:ln w="12700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52" name="Rectangle 53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7053" name="Text Box 54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08854" y="5671166"/>
            <a:ext cx="4854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=&gt;  Un cerveau sans myéline devrait être</a:t>
            </a:r>
            <a:br>
              <a:rPr lang="fr-FR" sz="2000" i="1" dirty="0"/>
            </a:br>
            <a:r>
              <a:rPr lang="fr-FR" sz="2000" i="1" dirty="0"/>
              <a:t>	100 plus volumineux!!!!!!!</a:t>
            </a:r>
            <a:endParaRPr lang="en-GB" sz="20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DD3321-02B5-4381-9379-C9D2B05C6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75" y="4563754"/>
            <a:ext cx="2978425" cy="2300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18" grpId="0"/>
      <p:bldP spid="1096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442753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2921000" y="539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Nœuds de Ranvier</a:t>
            </a:r>
          </a:p>
        </p:txBody>
      </p:sp>
      <p:pic>
        <p:nvPicPr>
          <p:cNvPr id="89092" name="Picture 4" descr="RanvierHist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ranvierCou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324350"/>
            <a:ext cx="4464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23850" y="6518275"/>
            <a:ext cx="393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c.f. Pour la Science, septembre 2004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3"/>
          <p:cNvGraphicFramePr>
            <a:graphicFrameLocks noChangeAspect="1"/>
          </p:cNvGraphicFramePr>
          <p:nvPr/>
        </p:nvGraphicFramePr>
        <p:xfrm>
          <a:off x="539750" y="496888"/>
          <a:ext cx="8064500" cy="595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88" name="Image" r:id="rId4" imgW="7390244" imgH="5457317" progId="Photoshop.Image.5">
                  <p:embed/>
                </p:oleObj>
              </mc:Choice>
              <mc:Fallback>
                <p:oleObj name="Image" r:id="rId4" imgW="7390244" imgH="5457317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96888"/>
                        <a:ext cx="8064500" cy="595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395536" y="620688"/>
            <a:ext cx="84967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dirty="0"/>
              <a:t>Les nœuds de Ranvier : Isolant local + conduction saltatoire</a:t>
            </a: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1988" y="5331382"/>
            <a:ext cx="77296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rgbClr val="FFFF00"/>
                </a:solidFill>
              </a:rPr>
              <a:t>Les </a:t>
            </a:r>
            <a:r>
              <a:rPr lang="fr-FR" altLang="en-US" sz="2400" dirty="0" err="1">
                <a:solidFill>
                  <a:srgbClr val="FFFF00"/>
                </a:solidFill>
              </a:rPr>
              <a:t>mitochondires</a:t>
            </a:r>
            <a:r>
              <a:rPr lang="fr-FR" altLang="en-US" sz="2400" dirty="0">
                <a:solidFill>
                  <a:srgbClr val="FFFF00"/>
                </a:solidFill>
              </a:rPr>
              <a:t> sont regroupées pour apporter l’ATP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95288" y="327025"/>
            <a:ext cx="501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A" altLang="en-US" sz="3600" dirty="0"/>
              <a:t>La conduction saltatoire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32510" y="5834898"/>
            <a:ext cx="8678979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2400" dirty="0"/>
              <a:t>Canaux à sodium regroupés au niveau des nœuds de Ranvier</a:t>
            </a:r>
          </a:p>
          <a:p>
            <a:pPr algn="ctr" eaLnBrk="1" hangingPunct="1"/>
            <a:endParaRPr lang="fr-FR" altLang="en-US" sz="900" dirty="0"/>
          </a:p>
          <a:p>
            <a:pPr algn="ctr" eaLnBrk="1" hangingPunct="1"/>
            <a:r>
              <a:rPr lang="fr-FR" altLang="en-US" sz="2400" dirty="0"/>
              <a:t>=&gt; entrée de Na</a:t>
            </a:r>
            <a:r>
              <a:rPr lang="fr-FR" altLang="en-US" sz="2800" dirty="0"/>
              <a:t>+</a:t>
            </a:r>
            <a:r>
              <a:rPr lang="fr-FR" altLang="en-US" sz="2400" dirty="0"/>
              <a:t> encore plus rapide</a:t>
            </a: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4821"/>
            <a:ext cx="8208912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D8ACCC3-889D-478B-9601-6CC55B213782}"/>
              </a:ext>
            </a:extLst>
          </p:cNvPr>
          <p:cNvSpPr txBox="1"/>
          <p:nvPr/>
        </p:nvSpPr>
        <p:spPr>
          <a:xfrm>
            <a:off x="2267744" y="332656"/>
            <a:ext cx="492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La vitesse de conduction nerveuse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0A8163-447E-47DB-B347-793F3349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" y="2780928"/>
            <a:ext cx="9144000" cy="358662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8D19D9-AFEC-47D7-9CCD-E829F317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" y="64294"/>
            <a:ext cx="2268653" cy="264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3D5E47-A58E-45A1-B174-F5F759463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5" y="-16625"/>
            <a:ext cx="2875452" cy="27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21" name="Text Box 53"/>
          <p:cNvSpPr txBox="1">
            <a:spLocks noChangeArrowheads="1"/>
          </p:cNvSpPr>
          <p:nvPr/>
        </p:nvSpPr>
        <p:spPr bwMode="auto">
          <a:xfrm>
            <a:off x="825500" y="5951538"/>
            <a:ext cx="8139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x t r a c e l </a:t>
            </a:r>
            <a:r>
              <a:rPr lang="fr-FR" sz="6000" dirty="0" err="1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6000" dirty="0"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sp>
        <p:nvSpPr>
          <p:cNvPr id="53251" name="Text Box 42"/>
          <p:cNvSpPr txBox="1">
            <a:spLocks noChangeArrowheads="1"/>
          </p:cNvSpPr>
          <p:nvPr/>
        </p:nvSpPr>
        <p:spPr bwMode="auto">
          <a:xfrm>
            <a:off x="7673975" y="2781300"/>
            <a:ext cx="1470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2400" b="1"/>
              <a:t>Potentiel</a:t>
            </a:r>
          </a:p>
          <a:p>
            <a:pPr algn="ctr" eaLnBrk="1" hangingPunct="1"/>
            <a:r>
              <a:rPr lang="fr-FR" altLang="en-US" sz="2400" b="1"/>
              <a:t>de repos</a:t>
            </a:r>
          </a:p>
        </p:txBody>
      </p:sp>
      <p:sp>
        <p:nvSpPr>
          <p:cNvPr id="53252" name="Text Box 41"/>
          <p:cNvSpPr txBox="1">
            <a:spLocks noChangeArrowheads="1"/>
          </p:cNvSpPr>
          <p:nvPr/>
        </p:nvSpPr>
        <p:spPr bwMode="auto">
          <a:xfrm>
            <a:off x="5470525" y="2924175"/>
            <a:ext cx="1909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sz="2400" b="1">
                <a:solidFill>
                  <a:schemeClr val="accent2"/>
                </a:solidFill>
              </a:rPr>
              <a:t>Hyper-</a:t>
            </a:r>
          </a:p>
          <a:p>
            <a:pPr algn="ctr" eaLnBrk="1" hangingPunct="1"/>
            <a:r>
              <a:rPr lang="fr-FR" altLang="en-US" sz="2400" b="1">
                <a:solidFill>
                  <a:schemeClr val="accent2"/>
                </a:solidFill>
              </a:rPr>
              <a:t>polarisation</a:t>
            </a:r>
          </a:p>
        </p:txBody>
      </p:sp>
      <p:sp>
        <p:nvSpPr>
          <p:cNvPr id="53253" name="Text Box 40"/>
          <p:cNvSpPr txBox="1">
            <a:spLocks noChangeArrowheads="1"/>
          </p:cNvSpPr>
          <p:nvPr/>
        </p:nvSpPr>
        <p:spPr bwMode="auto">
          <a:xfrm>
            <a:off x="3276600" y="3476625"/>
            <a:ext cx="230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b="1">
                <a:solidFill>
                  <a:schemeClr val="accent2"/>
                </a:solidFill>
              </a:rPr>
              <a:t>Repolarisation</a:t>
            </a:r>
          </a:p>
        </p:txBody>
      </p:sp>
      <p:sp>
        <p:nvSpPr>
          <p:cNvPr id="53254" name="Text Box 39"/>
          <p:cNvSpPr txBox="1">
            <a:spLocks noChangeArrowheads="1"/>
          </p:cNvSpPr>
          <p:nvPr/>
        </p:nvSpPr>
        <p:spPr bwMode="auto">
          <a:xfrm rot="10800000">
            <a:off x="2665413" y="620713"/>
            <a:ext cx="611187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800" b="1">
                <a:solidFill>
                  <a:srgbClr val="FF0000"/>
                </a:solidFill>
              </a:rPr>
              <a:t>Dépolarisation</a:t>
            </a:r>
          </a:p>
        </p:txBody>
      </p:sp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-36513" y="5111750"/>
            <a:ext cx="9217026" cy="909638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3256" name="AutoShape 6"/>
          <p:cNvSpPr>
            <a:spLocks noChangeArrowheads="1"/>
          </p:cNvSpPr>
          <p:nvPr/>
        </p:nvSpPr>
        <p:spPr bwMode="auto">
          <a:xfrm flipV="1">
            <a:off x="1584325" y="5038725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7" name="AutoShape 8"/>
          <p:cNvSpPr>
            <a:spLocks noChangeArrowheads="1"/>
          </p:cNvSpPr>
          <p:nvPr/>
        </p:nvSpPr>
        <p:spPr bwMode="auto">
          <a:xfrm flipV="1">
            <a:off x="2351088" y="5059363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3195638" y="5053013"/>
            <a:ext cx="227012" cy="1022350"/>
          </a:xfrm>
          <a:prstGeom prst="can">
            <a:avLst>
              <a:gd name="adj" fmla="val 112588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220663" y="5051425"/>
            <a:ext cx="1033462" cy="1031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581" name="Text Box 13"/>
          <p:cNvSpPr txBox="1">
            <a:spLocks noChangeArrowheads="1"/>
          </p:cNvSpPr>
          <p:nvPr/>
        </p:nvSpPr>
        <p:spPr bwMode="auto">
          <a:xfrm>
            <a:off x="1504950" y="4575175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237584" name="Text Box 16"/>
          <p:cNvSpPr txBox="1">
            <a:spLocks noChangeArrowheads="1"/>
          </p:cNvSpPr>
          <p:nvPr/>
        </p:nvSpPr>
        <p:spPr bwMode="auto">
          <a:xfrm>
            <a:off x="611188" y="6021388"/>
            <a:ext cx="428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237585" name="Text Box 17"/>
          <p:cNvSpPr txBox="1">
            <a:spLocks noChangeArrowheads="1"/>
          </p:cNvSpPr>
          <p:nvPr/>
        </p:nvSpPr>
        <p:spPr bwMode="auto">
          <a:xfrm>
            <a:off x="3059113" y="6092825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latin typeface="Impact" pitchFamily="34" charset="0"/>
              </a:rPr>
              <a:t>Na+</a:t>
            </a:r>
          </a:p>
        </p:txBody>
      </p:sp>
      <p:sp>
        <p:nvSpPr>
          <p:cNvPr id="237587" name="Text Box 19"/>
          <p:cNvSpPr txBox="1">
            <a:spLocks noChangeArrowheads="1"/>
          </p:cNvSpPr>
          <p:nvPr/>
        </p:nvSpPr>
        <p:spPr bwMode="auto">
          <a:xfrm>
            <a:off x="179388" y="465296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Na+</a:t>
            </a:r>
          </a:p>
        </p:txBody>
      </p:sp>
      <p:sp>
        <p:nvSpPr>
          <p:cNvPr id="237596" name="Text Box 28"/>
          <p:cNvSpPr txBox="1">
            <a:spLocks noChangeArrowheads="1"/>
          </p:cNvSpPr>
          <p:nvPr/>
        </p:nvSpPr>
        <p:spPr bwMode="auto">
          <a:xfrm>
            <a:off x="179388" y="465296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Na+</a:t>
            </a:r>
          </a:p>
        </p:txBody>
      </p:sp>
      <p:sp>
        <p:nvSpPr>
          <p:cNvPr id="237597" name="Text Box 29"/>
          <p:cNvSpPr txBox="1">
            <a:spLocks noChangeArrowheads="1"/>
          </p:cNvSpPr>
          <p:nvPr/>
        </p:nvSpPr>
        <p:spPr bwMode="auto">
          <a:xfrm>
            <a:off x="611188" y="6021388"/>
            <a:ext cx="428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53266" name="Text Box 30"/>
          <p:cNvSpPr txBox="1">
            <a:spLocks noChangeArrowheads="1"/>
          </p:cNvSpPr>
          <p:nvPr/>
        </p:nvSpPr>
        <p:spPr bwMode="auto">
          <a:xfrm>
            <a:off x="179388" y="465296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Na+</a:t>
            </a:r>
          </a:p>
        </p:txBody>
      </p:sp>
      <p:sp>
        <p:nvSpPr>
          <p:cNvPr id="53267" name="Freeform 31"/>
          <p:cNvSpPr>
            <a:spLocks/>
          </p:cNvSpPr>
          <p:nvPr/>
        </p:nvSpPr>
        <p:spPr bwMode="auto">
          <a:xfrm>
            <a:off x="0" y="407988"/>
            <a:ext cx="9144000" cy="3829050"/>
          </a:xfrm>
          <a:custGeom>
            <a:avLst/>
            <a:gdLst>
              <a:gd name="T0" fmla="*/ 0 w 5760"/>
              <a:gd name="T1" fmla="*/ 2147483647 h 2412"/>
              <a:gd name="T2" fmla="*/ 2147483647 w 5760"/>
              <a:gd name="T3" fmla="*/ 2147483647 h 2412"/>
              <a:gd name="T4" fmla="*/ 2147483647 w 5760"/>
              <a:gd name="T5" fmla="*/ 2147483647 h 2412"/>
              <a:gd name="T6" fmla="*/ 2147483647 w 5760"/>
              <a:gd name="T7" fmla="*/ 2147483647 h 2412"/>
              <a:gd name="T8" fmla="*/ 2147483647 w 5760"/>
              <a:gd name="T9" fmla="*/ 2147483647 h 2412"/>
              <a:gd name="T10" fmla="*/ 2147483647 w 5760"/>
              <a:gd name="T11" fmla="*/ 2147483647 h 2412"/>
              <a:gd name="T12" fmla="*/ 2147483647 w 5760"/>
              <a:gd name="T13" fmla="*/ 2147483647 h 2412"/>
              <a:gd name="T14" fmla="*/ 2147483647 w 5760"/>
              <a:gd name="T15" fmla="*/ 2147483647 h 2412"/>
              <a:gd name="T16" fmla="*/ 2147483647 w 5760"/>
              <a:gd name="T17" fmla="*/ 2147483647 h 2412"/>
              <a:gd name="T18" fmla="*/ 2147483647 w 5760"/>
              <a:gd name="T19" fmla="*/ 2147483647 h 2412"/>
              <a:gd name="T20" fmla="*/ 2147483647 w 5760"/>
              <a:gd name="T21" fmla="*/ 2147483647 h 2412"/>
              <a:gd name="T22" fmla="*/ 2147483647 w 5760"/>
              <a:gd name="T23" fmla="*/ 2147483647 h 2412"/>
              <a:gd name="T24" fmla="*/ 2147483647 w 5760"/>
              <a:gd name="T25" fmla="*/ 2147483647 h 2412"/>
              <a:gd name="T26" fmla="*/ 2147483647 w 5760"/>
              <a:gd name="T27" fmla="*/ 2147483647 h 2412"/>
              <a:gd name="T28" fmla="*/ 2147483647 w 5760"/>
              <a:gd name="T29" fmla="*/ 2147483647 h 2412"/>
              <a:gd name="T30" fmla="*/ 2147483647 w 5760"/>
              <a:gd name="T31" fmla="*/ 2147483647 h 2412"/>
              <a:gd name="T32" fmla="*/ 2147483647 w 5760"/>
              <a:gd name="T33" fmla="*/ 2147483647 h 2412"/>
              <a:gd name="T34" fmla="*/ 2147483647 w 5760"/>
              <a:gd name="T35" fmla="*/ 2147483647 h 2412"/>
              <a:gd name="T36" fmla="*/ 2147483647 w 5760"/>
              <a:gd name="T37" fmla="*/ 2147483647 h 2412"/>
              <a:gd name="T38" fmla="*/ 2147483647 w 5760"/>
              <a:gd name="T39" fmla="*/ 2147483647 h 2412"/>
              <a:gd name="T40" fmla="*/ 2147483647 w 5760"/>
              <a:gd name="T41" fmla="*/ 2147483647 h 2412"/>
              <a:gd name="T42" fmla="*/ 2147483647 w 5760"/>
              <a:gd name="T43" fmla="*/ 2147483647 h 24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60" h="2412">
                <a:moveTo>
                  <a:pt x="0" y="2013"/>
                </a:moveTo>
                <a:cubicBezTo>
                  <a:pt x="90" y="2021"/>
                  <a:pt x="392" y="2049"/>
                  <a:pt x="537" y="2067"/>
                </a:cubicBezTo>
                <a:cubicBezTo>
                  <a:pt x="681" y="2085"/>
                  <a:pt x="772" y="2130"/>
                  <a:pt x="873" y="2121"/>
                </a:cubicBezTo>
                <a:cubicBezTo>
                  <a:pt x="974" y="2111"/>
                  <a:pt x="1040" y="2022"/>
                  <a:pt x="1141" y="2013"/>
                </a:cubicBezTo>
                <a:cubicBezTo>
                  <a:pt x="1241" y="2003"/>
                  <a:pt x="1369" y="2067"/>
                  <a:pt x="1476" y="2067"/>
                </a:cubicBezTo>
                <a:cubicBezTo>
                  <a:pt x="1582" y="2067"/>
                  <a:pt x="1714" y="2040"/>
                  <a:pt x="1782" y="2015"/>
                </a:cubicBezTo>
                <a:cubicBezTo>
                  <a:pt x="1849" y="1990"/>
                  <a:pt x="1838" y="1962"/>
                  <a:pt x="1879" y="1919"/>
                </a:cubicBezTo>
                <a:cubicBezTo>
                  <a:pt x="1919" y="1876"/>
                  <a:pt x="1995" y="1844"/>
                  <a:pt x="2024" y="1759"/>
                </a:cubicBezTo>
                <a:cubicBezTo>
                  <a:pt x="2053" y="1674"/>
                  <a:pt x="2049" y="1615"/>
                  <a:pt x="2056" y="1407"/>
                </a:cubicBezTo>
                <a:cubicBezTo>
                  <a:pt x="2063" y="1199"/>
                  <a:pt x="2054" y="745"/>
                  <a:pt x="2064" y="511"/>
                </a:cubicBezTo>
                <a:cubicBezTo>
                  <a:pt x="2074" y="277"/>
                  <a:pt x="2074" y="6"/>
                  <a:pt x="2119" y="3"/>
                </a:cubicBezTo>
                <a:cubicBezTo>
                  <a:pt x="2163" y="0"/>
                  <a:pt x="2262" y="324"/>
                  <a:pt x="2331" y="493"/>
                </a:cubicBezTo>
                <a:cubicBezTo>
                  <a:pt x="2401" y="663"/>
                  <a:pt x="2444" y="935"/>
                  <a:pt x="2532" y="1022"/>
                </a:cubicBezTo>
                <a:cubicBezTo>
                  <a:pt x="2620" y="1109"/>
                  <a:pt x="2722" y="888"/>
                  <a:pt x="2856" y="1015"/>
                </a:cubicBezTo>
                <a:cubicBezTo>
                  <a:pt x="2990" y="1142"/>
                  <a:pt x="3196" y="1564"/>
                  <a:pt x="3336" y="1783"/>
                </a:cubicBezTo>
                <a:cubicBezTo>
                  <a:pt x="3476" y="2002"/>
                  <a:pt x="3549" y="2242"/>
                  <a:pt x="3696" y="2327"/>
                </a:cubicBezTo>
                <a:cubicBezTo>
                  <a:pt x="3843" y="2412"/>
                  <a:pt x="4069" y="2339"/>
                  <a:pt x="4216" y="2295"/>
                </a:cubicBezTo>
                <a:cubicBezTo>
                  <a:pt x="4363" y="2251"/>
                  <a:pt x="4462" y="2101"/>
                  <a:pt x="4578" y="2061"/>
                </a:cubicBezTo>
                <a:cubicBezTo>
                  <a:pt x="4694" y="2021"/>
                  <a:pt x="4820" y="2069"/>
                  <a:pt x="4912" y="2055"/>
                </a:cubicBezTo>
                <a:cubicBezTo>
                  <a:pt x="5004" y="2041"/>
                  <a:pt x="5044" y="1982"/>
                  <a:pt x="5128" y="1975"/>
                </a:cubicBezTo>
                <a:cubicBezTo>
                  <a:pt x="5212" y="1968"/>
                  <a:pt x="5312" y="1997"/>
                  <a:pt x="5417" y="2013"/>
                </a:cubicBezTo>
                <a:cubicBezTo>
                  <a:pt x="5522" y="2029"/>
                  <a:pt x="5689" y="2058"/>
                  <a:pt x="5760" y="207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7600" name="Rectangle 32"/>
          <p:cNvSpPr>
            <a:spLocks noChangeArrowheads="1"/>
          </p:cNvSpPr>
          <p:nvPr/>
        </p:nvSpPr>
        <p:spPr bwMode="auto">
          <a:xfrm>
            <a:off x="2843213" y="0"/>
            <a:ext cx="6300787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>
              <a:latin typeface="Impact" pitchFamily="34" charset="0"/>
            </a:endParaRPr>
          </a:p>
        </p:txBody>
      </p:sp>
      <p:sp>
        <p:nvSpPr>
          <p:cNvPr id="53269" name="Text Box 33"/>
          <p:cNvSpPr txBox="1">
            <a:spLocks noChangeArrowheads="1"/>
          </p:cNvSpPr>
          <p:nvPr/>
        </p:nvSpPr>
        <p:spPr bwMode="auto">
          <a:xfrm>
            <a:off x="0" y="3213100"/>
            <a:ext cx="282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400" b="1"/>
              <a:t>Potentiel de repos</a:t>
            </a:r>
          </a:p>
        </p:txBody>
      </p:sp>
      <p:sp>
        <p:nvSpPr>
          <p:cNvPr id="237602" name="Text Box 34"/>
          <p:cNvSpPr txBox="1">
            <a:spLocks noChangeArrowheads="1"/>
          </p:cNvSpPr>
          <p:nvPr/>
        </p:nvSpPr>
        <p:spPr bwMode="auto">
          <a:xfrm>
            <a:off x="2271713" y="4581525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53271" name="AutoShape 35"/>
          <p:cNvSpPr>
            <a:spLocks noChangeArrowheads="1"/>
          </p:cNvSpPr>
          <p:nvPr/>
        </p:nvSpPr>
        <p:spPr bwMode="auto">
          <a:xfrm>
            <a:off x="3657600" y="5046663"/>
            <a:ext cx="227013" cy="1022350"/>
          </a:xfrm>
          <a:prstGeom prst="can">
            <a:avLst>
              <a:gd name="adj" fmla="val 112587"/>
            </a:avLst>
          </a:prstGeom>
          <a:solidFill>
            <a:srgbClr val="FFCC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7604" name="Text Box 36"/>
          <p:cNvSpPr txBox="1">
            <a:spLocks noChangeArrowheads="1"/>
          </p:cNvSpPr>
          <p:nvPr/>
        </p:nvSpPr>
        <p:spPr bwMode="auto">
          <a:xfrm>
            <a:off x="3521075" y="6086475"/>
            <a:ext cx="5461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Na+</a:t>
            </a:r>
          </a:p>
        </p:txBody>
      </p:sp>
      <p:sp>
        <p:nvSpPr>
          <p:cNvPr id="53273" name="Text Box 37"/>
          <p:cNvSpPr txBox="1">
            <a:spLocks noChangeArrowheads="1"/>
          </p:cNvSpPr>
          <p:nvPr/>
        </p:nvSpPr>
        <p:spPr bwMode="auto">
          <a:xfrm>
            <a:off x="4202113" y="329605"/>
            <a:ext cx="465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3600" b="1" dirty="0"/>
              <a:t>Le Potentiel d’action</a:t>
            </a:r>
          </a:p>
        </p:txBody>
      </p:sp>
      <p:sp>
        <p:nvSpPr>
          <p:cNvPr id="53274" name="AutoShape 43"/>
          <p:cNvSpPr>
            <a:spLocks noChangeArrowheads="1"/>
          </p:cNvSpPr>
          <p:nvPr/>
        </p:nvSpPr>
        <p:spPr bwMode="auto">
          <a:xfrm flipV="1">
            <a:off x="4435475" y="5059363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7612" name="Text Box 44"/>
          <p:cNvSpPr txBox="1">
            <a:spLocks noChangeArrowheads="1"/>
          </p:cNvSpPr>
          <p:nvPr/>
        </p:nvSpPr>
        <p:spPr bwMode="auto">
          <a:xfrm>
            <a:off x="4356100" y="4581525"/>
            <a:ext cx="4286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53276" name="AutoShape 45"/>
          <p:cNvSpPr>
            <a:spLocks noChangeArrowheads="1"/>
          </p:cNvSpPr>
          <p:nvPr/>
        </p:nvSpPr>
        <p:spPr bwMode="auto">
          <a:xfrm flipV="1">
            <a:off x="6596063" y="5059363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7614" name="Text Box 46"/>
          <p:cNvSpPr txBox="1">
            <a:spLocks noChangeArrowheads="1"/>
          </p:cNvSpPr>
          <p:nvPr/>
        </p:nvSpPr>
        <p:spPr bwMode="auto">
          <a:xfrm>
            <a:off x="6516688" y="4581525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53278" name="AutoShape 47"/>
          <p:cNvSpPr>
            <a:spLocks noChangeArrowheads="1"/>
          </p:cNvSpPr>
          <p:nvPr/>
        </p:nvSpPr>
        <p:spPr bwMode="auto">
          <a:xfrm>
            <a:off x="7708900" y="5051425"/>
            <a:ext cx="1033463" cy="1031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7616" name="Text Box 48"/>
          <p:cNvSpPr txBox="1">
            <a:spLocks noChangeArrowheads="1"/>
          </p:cNvSpPr>
          <p:nvPr/>
        </p:nvSpPr>
        <p:spPr bwMode="auto">
          <a:xfrm>
            <a:off x="8099425" y="6021388"/>
            <a:ext cx="428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K+</a:t>
            </a:r>
          </a:p>
        </p:txBody>
      </p:sp>
      <p:sp>
        <p:nvSpPr>
          <p:cNvPr id="237617" name="Text Box 49"/>
          <p:cNvSpPr txBox="1">
            <a:spLocks noChangeArrowheads="1"/>
          </p:cNvSpPr>
          <p:nvPr/>
        </p:nvSpPr>
        <p:spPr bwMode="auto">
          <a:xfrm>
            <a:off x="7667625" y="465296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Na+</a:t>
            </a:r>
          </a:p>
        </p:txBody>
      </p:sp>
      <p:sp>
        <p:nvSpPr>
          <p:cNvPr id="53281" name="Text Box 50"/>
          <p:cNvSpPr txBox="1">
            <a:spLocks noChangeArrowheads="1"/>
          </p:cNvSpPr>
          <p:nvPr/>
        </p:nvSpPr>
        <p:spPr bwMode="auto">
          <a:xfrm>
            <a:off x="7667625" y="465296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latin typeface="Impact" pitchFamily="34" charset="0"/>
              </a:rPr>
              <a:t>Na+</a:t>
            </a:r>
          </a:p>
        </p:txBody>
      </p:sp>
      <p:sp>
        <p:nvSpPr>
          <p:cNvPr id="53282" name="Text Box 51"/>
          <p:cNvSpPr txBox="1">
            <a:spLocks noChangeArrowheads="1"/>
          </p:cNvSpPr>
          <p:nvPr/>
        </p:nvSpPr>
        <p:spPr bwMode="auto">
          <a:xfrm>
            <a:off x="8099425" y="6021388"/>
            <a:ext cx="428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latin typeface="Impact" pitchFamily="34" charset="0"/>
              </a:rPr>
              <a:t>K+</a:t>
            </a:r>
          </a:p>
        </p:txBody>
      </p:sp>
      <p:sp>
        <p:nvSpPr>
          <p:cNvPr id="53283" name="Text Box 52"/>
          <p:cNvSpPr txBox="1">
            <a:spLocks noChangeArrowheads="1"/>
          </p:cNvSpPr>
          <p:nvPr/>
        </p:nvSpPr>
        <p:spPr bwMode="auto">
          <a:xfrm>
            <a:off x="7667625" y="4652963"/>
            <a:ext cx="54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latin typeface="Impact" pitchFamily="34" charset="0"/>
              </a:rPr>
              <a:t>Na+</a:t>
            </a:r>
          </a:p>
        </p:txBody>
      </p:sp>
      <p:sp>
        <p:nvSpPr>
          <p:cNvPr id="237622" name="Text Box 54"/>
          <p:cNvSpPr txBox="1">
            <a:spLocks noChangeArrowheads="1"/>
          </p:cNvSpPr>
          <p:nvPr/>
        </p:nvSpPr>
        <p:spPr bwMode="auto">
          <a:xfrm>
            <a:off x="971550" y="3790950"/>
            <a:ext cx="7885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n t r a c e l </a:t>
            </a:r>
            <a:r>
              <a:rPr lang="fr-FR" sz="6000" dirty="0" err="1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fr-FR" sz="60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l a i r e </a:t>
            </a:r>
          </a:p>
        </p:txBody>
      </p:sp>
      <p:sp>
        <p:nvSpPr>
          <p:cNvPr id="53285" name="Line 55"/>
          <p:cNvSpPr>
            <a:spLocks noChangeShapeType="1"/>
          </p:cNvSpPr>
          <p:nvPr/>
        </p:nvSpPr>
        <p:spPr bwMode="auto">
          <a:xfrm>
            <a:off x="0" y="3284538"/>
            <a:ext cx="9144000" cy="0"/>
          </a:xfrm>
          <a:prstGeom prst="line">
            <a:avLst/>
          </a:prstGeom>
          <a:noFill/>
          <a:ln w="38100">
            <a:solidFill>
              <a:srgbClr val="FFCCFF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6" name="Text Box 56"/>
          <p:cNvSpPr txBox="1">
            <a:spLocks noChangeArrowheads="1"/>
          </p:cNvSpPr>
          <p:nvPr/>
        </p:nvSpPr>
        <p:spPr bwMode="auto">
          <a:xfrm>
            <a:off x="3125788" y="32131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FFCCFF"/>
                </a:solidFill>
              </a:rPr>
              <a:t>seuil</a:t>
            </a:r>
          </a:p>
        </p:txBody>
      </p:sp>
      <p:sp>
        <p:nvSpPr>
          <p:cNvPr id="53287" name="Line 57"/>
          <p:cNvSpPr>
            <a:spLocks noChangeShapeType="1"/>
          </p:cNvSpPr>
          <p:nvPr/>
        </p:nvSpPr>
        <p:spPr bwMode="auto">
          <a:xfrm>
            <a:off x="34925" y="1406525"/>
            <a:ext cx="9144000" cy="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8" name="Text Box 58"/>
          <p:cNvSpPr txBox="1">
            <a:spLocks noChangeArrowheads="1"/>
          </p:cNvSpPr>
          <p:nvPr/>
        </p:nvSpPr>
        <p:spPr bwMode="auto">
          <a:xfrm>
            <a:off x="23813" y="1406525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V = 0 mVolt</a:t>
            </a:r>
          </a:p>
        </p:txBody>
      </p:sp>
      <p:sp>
        <p:nvSpPr>
          <p:cNvPr id="53289" name="AutoShape 59"/>
          <p:cNvSpPr>
            <a:spLocks noChangeArrowheads="1"/>
          </p:cNvSpPr>
          <p:nvPr/>
        </p:nvSpPr>
        <p:spPr bwMode="auto">
          <a:xfrm flipV="1">
            <a:off x="8856663" y="5059363"/>
            <a:ext cx="228600" cy="1022350"/>
          </a:xfrm>
          <a:prstGeom prst="can">
            <a:avLst>
              <a:gd name="adj" fmla="val 111806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7628" name="Text Box 60"/>
          <p:cNvSpPr txBox="1">
            <a:spLocks noChangeArrowheads="1"/>
          </p:cNvSpPr>
          <p:nvPr/>
        </p:nvSpPr>
        <p:spPr bwMode="auto">
          <a:xfrm>
            <a:off x="8777288" y="4581525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latin typeface="Impact" pitchFamily="34" charset="0"/>
              </a:rPr>
              <a:t>K+</a:t>
            </a:r>
          </a:p>
        </p:txBody>
      </p:sp>
      <p:sp>
        <p:nvSpPr>
          <p:cNvPr id="53291" name="Text Box 61"/>
          <p:cNvSpPr txBox="1">
            <a:spLocks noChangeArrowheads="1"/>
          </p:cNvSpPr>
          <p:nvPr/>
        </p:nvSpPr>
        <p:spPr bwMode="auto">
          <a:xfrm>
            <a:off x="3386138" y="5373688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53292" name="Text Box 62"/>
          <p:cNvSpPr txBox="1">
            <a:spLocks noChangeArrowheads="1"/>
          </p:cNvSpPr>
          <p:nvPr/>
        </p:nvSpPr>
        <p:spPr bwMode="auto">
          <a:xfrm>
            <a:off x="4629150" y="5373688"/>
            <a:ext cx="298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53293" name="AutoShape 63"/>
          <p:cNvSpPr>
            <a:spLocks noChangeArrowheads="1"/>
          </p:cNvSpPr>
          <p:nvPr/>
        </p:nvSpPr>
        <p:spPr bwMode="auto">
          <a:xfrm>
            <a:off x="6156325" y="5057775"/>
            <a:ext cx="227013" cy="1022350"/>
          </a:xfrm>
          <a:prstGeom prst="can">
            <a:avLst>
              <a:gd name="adj" fmla="val 11258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94" name="Rectangle 64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95" name="Text Box 65"/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8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5365 0.05463 C 0.0658 0.06621 0.07257 0.08334 0.07257 0.10116 C 0.07257 0.12176 0.0658 0.13797 0.05365 0.14954 L 8.33333E-7 0.2044 " pathEditMode="relative" rAng="0" ptsTypes="FffFF">
                                      <p:cBhvr>
                                        <p:cTn id="10" dur="1500" fill="hold"/>
                                        <p:tgtEl>
                                          <p:spTgt spid="23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10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1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7 L -0.03994 -0.04954 C -0.04896 -0.05972 -0.054 -0.07523 -0.054 -0.09144 C -0.054 -0.10972 -0.04896 -0.12454 -0.03994 -0.13472 L 5E-6 -0.18403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237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921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1000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26 2.22045E-16 L -0.00295 0.2305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37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59259E-6 L 0.05365 0.05463 C 0.0658 0.06621 0.07257 0.08334 0.07257 0.10116 C 0.07257 0.12176 0.0658 0.13797 0.05365 0.14954 L 8.33333E-7 0.2044 " pathEditMode="relative" rAng="0" ptsTypes="FffFF">
                                      <p:cBhvr>
                                        <p:cTn id="25" dur="2000" fill="hold"/>
                                        <p:tgtEl>
                                          <p:spTgt spid="2375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10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1" presetClass="path" presetSubtype="0" repeatCount="indefinite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3.7037E-7 L -0.03994 -0.04954 C -0.04896 -0.05972 -0.054 -0.07523 -0.054 -0.09144 C -0.054 -0.10972 -0.04896 -0.12454 -0.03994 -0.13472 L 5E-6 -0.18403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92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026 2.22045E-16 L -0.00295 0.23056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9271 -3.7037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repeatCount="1000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278 3.7037E-6 L -0.00313 -0.21204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37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repeatCount="900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78 3.7037E-6 L -0.00313 -0.2120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37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-3.7037E-6 L 0.27986 -3.7037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path" presetSubtype="0" repeatCount="5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2.22045E-16 L -0.00295 0.2305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37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78 -3.7037E-6 L 0.52778 -3.7037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path" presetSubtype="0" repeatCount="3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2.22045E-16 L -0.00295 0.2305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188 -3.7037E-6 L 0.77188 -3.7037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58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5365 0.05463 C 0.0658 0.06621 0.07257 0.08334 0.07257 0.10116 C 0.07257 0.12176 0.0658 0.13797 0.05365 0.14954 L 8.33333E-7 0.2044 " pathEditMode="relative" rAng="0" ptsTypes="FffFF">
                                      <p:cBhvr>
                                        <p:cTn id="82" dur="1500" fill="hold"/>
                                        <p:tgtEl>
                                          <p:spTgt spid="237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10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3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1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7 L -0.03994 -0.04954 C -0.04896 -0.05972 -0.054 -0.07523 -0.054 -0.09144 C -0.054 -0.10972 -0.04896 -0.12454 -0.03994 -0.13472 L 5E-6 -0.18403 " pathEditMode="relative" rAng="0" ptsTypes="FffFF">
                                      <p:cBhvr>
                                        <p:cTn id="87" dur="2000" fill="hold"/>
                                        <p:tgtEl>
                                          <p:spTgt spid="237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921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2.22045E-16 L -0.00295 0.2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37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81" grpId="0"/>
      <p:bldP spid="237581" grpId="1"/>
      <p:bldP spid="237584" grpId="0"/>
      <p:bldP spid="237584" grpId="1"/>
      <p:bldP spid="237585" grpId="0"/>
      <p:bldP spid="237585" grpId="1"/>
      <p:bldP spid="237587" grpId="0"/>
      <p:bldP spid="237587" grpId="1"/>
      <p:bldP spid="237596" grpId="0"/>
      <p:bldP spid="237596" grpId="1"/>
      <p:bldP spid="237597" grpId="0"/>
      <p:bldP spid="237597" grpId="1"/>
      <p:bldP spid="237600" grpId="0" animBg="1"/>
      <p:bldP spid="237600" grpId="1" animBg="1"/>
      <p:bldP spid="237600" grpId="2" animBg="1"/>
      <p:bldP spid="237602" grpId="0"/>
      <p:bldP spid="237602" grpId="1"/>
      <p:bldP spid="237604" grpId="0"/>
      <p:bldP spid="237604" grpId="1"/>
      <p:bldP spid="237612" grpId="0"/>
      <p:bldP spid="237612" grpId="1"/>
      <p:bldP spid="237614" grpId="0"/>
      <p:bldP spid="237614" grpId="1"/>
      <p:bldP spid="237616" grpId="0"/>
      <p:bldP spid="237616" grpId="1"/>
      <p:bldP spid="237617" grpId="0"/>
      <p:bldP spid="237617" grpId="1"/>
      <p:bldP spid="237628" grpId="0"/>
      <p:bldP spid="237628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1547664" y="476672"/>
            <a:ext cx="655948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en-US" sz="2400" dirty="0"/>
              <a:t>Rappel pour comparaison : les potentiels locaux</a:t>
            </a:r>
          </a:p>
        </p:txBody>
      </p:sp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434280" y="1054496"/>
            <a:ext cx="7710488" cy="1336675"/>
            <a:chOff x="48" y="336"/>
            <a:chExt cx="4857" cy="842"/>
          </a:xfrm>
        </p:grpSpPr>
        <p:sp>
          <p:nvSpPr>
            <p:cNvPr id="122931" name="Rectangle 4"/>
            <p:cNvSpPr>
              <a:spLocks noChangeArrowheads="1"/>
            </p:cNvSpPr>
            <p:nvPr/>
          </p:nvSpPr>
          <p:spPr bwMode="auto">
            <a:xfrm>
              <a:off x="1491" y="928"/>
              <a:ext cx="16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>
                  <a:solidFill>
                    <a:srgbClr val="000000"/>
                  </a:solidFill>
                </a:rPr>
                <a:t>-70</a:t>
              </a:r>
              <a:endParaRPr lang="fr-FR" altLang="en-US" sz="1400"/>
            </a:p>
          </p:txBody>
        </p:sp>
        <p:sp>
          <p:nvSpPr>
            <p:cNvPr id="122932" name="Line 5"/>
            <p:cNvSpPr>
              <a:spLocks noChangeShapeType="1"/>
            </p:cNvSpPr>
            <p:nvPr/>
          </p:nvSpPr>
          <p:spPr bwMode="auto">
            <a:xfrm>
              <a:off x="1708" y="406"/>
              <a:ext cx="1" cy="64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33" name="Freeform 6"/>
            <p:cNvSpPr>
              <a:spLocks/>
            </p:cNvSpPr>
            <p:nvPr/>
          </p:nvSpPr>
          <p:spPr bwMode="auto">
            <a:xfrm>
              <a:off x="1708" y="687"/>
              <a:ext cx="3197" cy="288"/>
            </a:xfrm>
            <a:custGeom>
              <a:avLst/>
              <a:gdLst>
                <a:gd name="T0" fmla="*/ 3158 w 3197"/>
                <a:gd name="T1" fmla="*/ 271 h 288"/>
                <a:gd name="T2" fmla="*/ 3030 w 3197"/>
                <a:gd name="T3" fmla="*/ 271 h 288"/>
                <a:gd name="T4" fmla="*/ 2912 w 3197"/>
                <a:gd name="T5" fmla="*/ 265 h 288"/>
                <a:gd name="T6" fmla="*/ 2824 w 3197"/>
                <a:gd name="T7" fmla="*/ 265 h 288"/>
                <a:gd name="T8" fmla="*/ 2746 w 3197"/>
                <a:gd name="T9" fmla="*/ 260 h 288"/>
                <a:gd name="T10" fmla="*/ 2677 w 3197"/>
                <a:gd name="T11" fmla="*/ 254 h 288"/>
                <a:gd name="T12" fmla="*/ 2618 w 3197"/>
                <a:gd name="T13" fmla="*/ 243 h 288"/>
                <a:gd name="T14" fmla="*/ 2599 w 3197"/>
                <a:gd name="T15" fmla="*/ 232 h 288"/>
                <a:gd name="T16" fmla="*/ 2579 w 3197"/>
                <a:gd name="T17" fmla="*/ 210 h 288"/>
                <a:gd name="T18" fmla="*/ 2540 w 3197"/>
                <a:gd name="T19" fmla="*/ 172 h 288"/>
                <a:gd name="T20" fmla="*/ 2501 w 3197"/>
                <a:gd name="T21" fmla="*/ 155 h 288"/>
                <a:gd name="T22" fmla="*/ 2461 w 3197"/>
                <a:gd name="T23" fmla="*/ 144 h 288"/>
                <a:gd name="T24" fmla="*/ 2403 w 3197"/>
                <a:gd name="T25" fmla="*/ 149 h 288"/>
                <a:gd name="T26" fmla="*/ 2354 w 3197"/>
                <a:gd name="T27" fmla="*/ 166 h 288"/>
                <a:gd name="T28" fmla="*/ 2265 w 3197"/>
                <a:gd name="T29" fmla="*/ 210 h 288"/>
                <a:gd name="T30" fmla="*/ 2236 w 3197"/>
                <a:gd name="T31" fmla="*/ 232 h 288"/>
                <a:gd name="T32" fmla="*/ 2177 w 3197"/>
                <a:gd name="T33" fmla="*/ 254 h 288"/>
                <a:gd name="T34" fmla="*/ 2148 w 3197"/>
                <a:gd name="T35" fmla="*/ 260 h 288"/>
                <a:gd name="T36" fmla="*/ 2079 w 3197"/>
                <a:gd name="T37" fmla="*/ 265 h 288"/>
                <a:gd name="T38" fmla="*/ 1971 w 3197"/>
                <a:gd name="T39" fmla="*/ 271 h 288"/>
                <a:gd name="T40" fmla="*/ 1834 w 3197"/>
                <a:gd name="T41" fmla="*/ 271 h 288"/>
                <a:gd name="T42" fmla="*/ 1755 w 3197"/>
                <a:gd name="T43" fmla="*/ 271 h 288"/>
                <a:gd name="T44" fmla="*/ 1608 w 3197"/>
                <a:gd name="T45" fmla="*/ 271 h 288"/>
                <a:gd name="T46" fmla="*/ 1471 w 3197"/>
                <a:gd name="T47" fmla="*/ 271 h 288"/>
                <a:gd name="T48" fmla="*/ 1363 w 3197"/>
                <a:gd name="T49" fmla="*/ 271 h 288"/>
                <a:gd name="T50" fmla="*/ 1285 w 3197"/>
                <a:gd name="T51" fmla="*/ 271 h 288"/>
                <a:gd name="T52" fmla="*/ 1226 w 3197"/>
                <a:gd name="T53" fmla="*/ 271 h 288"/>
                <a:gd name="T54" fmla="*/ 1147 w 3197"/>
                <a:gd name="T55" fmla="*/ 260 h 288"/>
                <a:gd name="T56" fmla="*/ 1089 w 3197"/>
                <a:gd name="T57" fmla="*/ 238 h 288"/>
                <a:gd name="T58" fmla="*/ 1059 w 3197"/>
                <a:gd name="T59" fmla="*/ 210 h 288"/>
                <a:gd name="T60" fmla="*/ 1049 w 3197"/>
                <a:gd name="T61" fmla="*/ 183 h 288"/>
                <a:gd name="T62" fmla="*/ 1000 w 3197"/>
                <a:gd name="T63" fmla="*/ 111 h 288"/>
                <a:gd name="T64" fmla="*/ 951 w 3197"/>
                <a:gd name="T65" fmla="*/ 61 h 288"/>
                <a:gd name="T66" fmla="*/ 922 w 3197"/>
                <a:gd name="T67" fmla="*/ 39 h 288"/>
                <a:gd name="T68" fmla="*/ 863 w 3197"/>
                <a:gd name="T69" fmla="*/ 11 h 288"/>
                <a:gd name="T70" fmla="*/ 814 w 3197"/>
                <a:gd name="T71" fmla="*/ 0 h 288"/>
                <a:gd name="T72" fmla="*/ 765 w 3197"/>
                <a:gd name="T73" fmla="*/ 0 h 288"/>
                <a:gd name="T74" fmla="*/ 745 w 3197"/>
                <a:gd name="T75" fmla="*/ 0 h 288"/>
                <a:gd name="T76" fmla="*/ 686 w 3197"/>
                <a:gd name="T77" fmla="*/ 6 h 288"/>
                <a:gd name="T78" fmla="*/ 628 w 3197"/>
                <a:gd name="T79" fmla="*/ 22 h 288"/>
                <a:gd name="T80" fmla="*/ 588 w 3197"/>
                <a:gd name="T81" fmla="*/ 45 h 288"/>
                <a:gd name="T82" fmla="*/ 559 w 3197"/>
                <a:gd name="T83" fmla="*/ 61 h 288"/>
                <a:gd name="T84" fmla="*/ 490 w 3197"/>
                <a:gd name="T85" fmla="*/ 105 h 288"/>
                <a:gd name="T86" fmla="*/ 383 w 3197"/>
                <a:gd name="T87" fmla="*/ 177 h 288"/>
                <a:gd name="T88" fmla="*/ 333 w 3197"/>
                <a:gd name="T89" fmla="*/ 205 h 288"/>
                <a:gd name="T90" fmla="*/ 275 w 3197"/>
                <a:gd name="T91" fmla="*/ 238 h 288"/>
                <a:gd name="T92" fmla="*/ 235 w 3197"/>
                <a:gd name="T93" fmla="*/ 260 h 288"/>
                <a:gd name="T94" fmla="*/ 186 w 3197"/>
                <a:gd name="T95" fmla="*/ 277 h 288"/>
                <a:gd name="T96" fmla="*/ 157 w 3197"/>
                <a:gd name="T97" fmla="*/ 282 h 288"/>
                <a:gd name="T98" fmla="*/ 79 w 3197"/>
                <a:gd name="T99" fmla="*/ 288 h 288"/>
                <a:gd name="T100" fmla="*/ 0 w 3197"/>
                <a:gd name="T101" fmla="*/ 288 h 28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97" h="288">
                  <a:moveTo>
                    <a:pt x="3197" y="271"/>
                  </a:moveTo>
                  <a:lnTo>
                    <a:pt x="3158" y="271"/>
                  </a:lnTo>
                  <a:lnTo>
                    <a:pt x="3099" y="271"/>
                  </a:lnTo>
                  <a:lnTo>
                    <a:pt x="3030" y="271"/>
                  </a:lnTo>
                  <a:lnTo>
                    <a:pt x="2971" y="271"/>
                  </a:lnTo>
                  <a:lnTo>
                    <a:pt x="2912" y="265"/>
                  </a:lnTo>
                  <a:lnTo>
                    <a:pt x="2863" y="265"/>
                  </a:lnTo>
                  <a:lnTo>
                    <a:pt x="2824" y="265"/>
                  </a:lnTo>
                  <a:lnTo>
                    <a:pt x="2765" y="260"/>
                  </a:lnTo>
                  <a:lnTo>
                    <a:pt x="2746" y="260"/>
                  </a:lnTo>
                  <a:lnTo>
                    <a:pt x="2697" y="254"/>
                  </a:lnTo>
                  <a:lnTo>
                    <a:pt x="2677" y="254"/>
                  </a:lnTo>
                  <a:lnTo>
                    <a:pt x="2658" y="249"/>
                  </a:lnTo>
                  <a:lnTo>
                    <a:pt x="2618" y="243"/>
                  </a:lnTo>
                  <a:lnTo>
                    <a:pt x="2608" y="238"/>
                  </a:lnTo>
                  <a:lnTo>
                    <a:pt x="2599" y="232"/>
                  </a:lnTo>
                  <a:lnTo>
                    <a:pt x="2589" y="227"/>
                  </a:lnTo>
                  <a:lnTo>
                    <a:pt x="2579" y="210"/>
                  </a:lnTo>
                  <a:lnTo>
                    <a:pt x="2559" y="188"/>
                  </a:lnTo>
                  <a:lnTo>
                    <a:pt x="2540" y="172"/>
                  </a:lnTo>
                  <a:lnTo>
                    <a:pt x="2520" y="161"/>
                  </a:lnTo>
                  <a:lnTo>
                    <a:pt x="2501" y="155"/>
                  </a:lnTo>
                  <a:lnTo>
                    <a:pt x="2491" y="149"/>
                  </a:lnTo>
                  <a:lnTo>
                    <a:pt x="2461" y="144"/>
                  </a:lnTo>
                  <a:lnTo>
                    <a:pt x="2432" y="144"/>
                  </a:lnTo>
                  <a:lnTo>
                    <a:pt x="2403" y="149"/>
                  </a:lnTo>
                  <a:lnTo>
                    <a:pt x="2383" y="155"/>
                  </a:lnTo>
                  <a:lnTo>
                    <a:pt x="2354" y="166"/>
                  </a:lnTo>
                  <a:lnTo>
                    <a:pt x="2295" y="194"/>
                  </a:lnTo>
                  <a:lnTo>
                    <a:pt x="2265" y="210"/>
                  </a:lnTo>
                  <a:lnTo>
                    <a:pt x="2255" y="221"/>
                  </a:lnTo>
                  <a:lnTo>
                    <a:pt x="2236" y="232"/>
                  </a:lnTo>
                  <a:lnTo>
                    <a:pt x="2206" y="243"/>
                  </a:lnTo>
                  <a:lnTo>
                    <a:pt x="2177" y="254"/>
                  </a:lnTo>
                  <a:lnTo>
                    <a:pt x="2167" y="254"/>
                  </a:lnTo>
                  <a:lnTo>
                    <a:pt x="2148" y="260"/>
                  </a:lnTo>
                  <a:lnTo>
                    <a:pt x="2108" y="265"/>
                  </a:lnTo>
                  <a:lnTo>
                    <a:pt x="2079" y="265"/>
                  </a:lnTo>
                  <a:lnTo>
                    <a:pt x="2030" y="265"/>
                  </a:lnTo>
                  <a:lnTo>
                    <a:pt x="1971" y="271"/>
                  </a:lnTo>
                  <a:lnTo>
                    <a:pt x="1902" y="271"/>
                  </a:lnTo>
                  <a:lnTo>
                    <a:pt x="1834" y="271"/>
                  </a:lnTo>
                  <a:lnTo>
                    <a:pt x="1795" y="271"/>
                  </a:lnTo>
                  <a:lnTo>
                    <a:pt x="1755" y="271"/>
                  </a:lnTo>
                  <a:lnTo>
                    <a:pt x="1677" y="271"/>
                  </a:lnTo>
                  <a:lnTo>
                    <a:pt x="1608" y="271"/>
                  </a:lnTo>
                  <a:lnTo>
                    <a:pt x="1540" y="271"/>
                  </a:lnTo>
                  <a:lnTo>
                    <a:pt x="1471" y="271"/>
                  </a:lnTo>
                  <a:lnTo>
                    <a:pt x="1412" y="271"/>
                  </a:lnTo>
                  <a:lnTo>
                    <a:pt x="1363" y="271"/>
                  </a:lnTo>
                  <a:lnTo>
                    <a:pt x="1304" y="271"/>
                  </a:lnTo>
                  <a:lnTo>
                    <a:pt x="1285" y="271"/>
                  </a:lnTo>
                  <a:lnTo>
                    <a:pt x="1265" y="271"/>
                  </a:lnTo>
                  <a:lnTo>
                    <a:pt x="1226" y="271"/>
                  </a:lnTo>
                  <a:lnTo>
                    <a:pt x="1187" y="265"/>
                  </a:lnTo>
                  <a:lnTo>
                    <a:pt x="1147" y="260"/>
                  </a:lnTo>
                  <a:lnTo>
                    <a:pt x="1108" y="249"/>
                  </a:lnTo>
                  <a:lnTo>
                    <a:pt x="1089" y="238"/>
                  </a:lnTo>
                  <a:lnTo>
                    <a:pt x="1079" y="232"/>
                  </a:lnTo>
                  <a:lnTo>
                    <a:pt x="1059" y="210"/>
                  </a:lnTo>
                  <a:lnTo>
                    <a:pt x="1059" y="205"/>
                  </a:lnTo>
                  <a:lnTo>
                    <a:pt x="1049" y="183"/>
                  </a:lnTo>
                  <a:lnTo>
                    <a:pt x="1030" y="149"/>
                  </a:lnTo>
                  <a:lnTo>
                    <a:pt x="1000" y="111"/>
                  </a:lnTo>
                  <a:lnTo>
                    <a:pt x="971" y="78"/>
                  </a:lnTo>
                  <a:lnTo>
                    <a:pt x="951" y="61"/>
                  </a:lnTo>
                  <a:lnTo>
                    <a:pt x="941" y="56"/>
                  </a:lnTo>
                  <a:lnTo>
                    <a:pt x="922" y="39"/>
                  </a:lnTo>
                  <a:lnTo>
                    <a:pt x="892" y="22"/>
                  </a:lnTo>
                  <a:lnTo>
                    <a:pt x="863" y="11"/>
                  </a:lnTo>
                  <a:lnTo>
                    <a:pt x="843" y="6"/>
                  </a:lnTo>
                  <a:lnTo>
                    <a:pt x="814" y="0"/>
                  </a:lnTo>
                  <a:lnTo>
                    <a:pt x="804" y="0"/>
                  </a:lnTo>
                  <a:lnTo>
                    <a:pt x="765" y="0"/>
                  </a:lnTo>
                  <a:lnTo>
                    <a:pt x="755" y="0"/>
                  </a:lnTo>
                  <a:lnTo>
                    <a:pt x="745" y="0"/>
                  </a:lnTo>
                  <a:lnTo>
                    <a:pt x="706" y="6"/>
                  </a:lnTo>
                  <a:lnTo>
                    <a:pt x="686" y="6"/>
                  </a:lnTo>
                  <a:lnTo>
                    <a:pt x="657" y="17"/>
                  </a:lnTo>
                  <a:lnTo>
                    <a:pt x="628" y="22"/>
                  </a:lnTo>
                  <a:lnTo>
                    <a:pt x="608" y="34"/>
                  </a:lnTo>
                  <a:lnTo>
                    <a:pt x="588" y="45"/>
                  </a:lnTo>
                  <a:lnTo>
                    <a:pt x="569" y="56"/>
                  </a:lnTo>
                  <a:lnTo>
                    <a:pt x="559" y="61"/>
                  </a:lnTo>
                  <a:lnTo>
                    <a:pt x="539" y="72"/>
                  </a:lnTo>
                  <a:lnTo>
                    <a:pt x="490" y="105"/>
                  </a:lnTo>
                  <a:lnTo>
                    <a:pt x="441" y="138"/>
                  </a:lnTo>
                  <a:lnTo>
                    <a:pt x="383" y="177"/>
                  </a:lnTo>
                  <a:lnTo>
                    <a:pt x="353" y="194"/>
                  </a:lnTo>
                  <a:lnTo>
                    <a:pt x="333" y="205"/>
                  </a:lnTo>
                  <a:lnTo>
                    <a:pt x="304" y="221"/>
                  </a:lnTo>
                  <a:lnTo>
                    <a:pt x="275" y="238"/>
                  </a:lnTo>
                  <a:lnTo>
                    <a:pt x="255" y="249"/>
                  </a:lnTo>
                  <a:lnTo>
                    <a:pt x="235" y="260"/>
                  </a:lnTo>
                  <a:lnTo>
                    <a:pt x="206" y="271"/>
                  </a:lnTo>
                  <a:lnTo>
                    <a:pt x="186" y="277"/>
                  </a:lnTo>
                  <a:lnTo>
                    <a:pt x="167" y="282"/>
                  </a:lnTo>
                  <a:lnTo>
                    <a:pt x="157" y="282"/>
                  </a:lnTo>
                  <a:lnTo>
                    <a:pt x="118" y="288"/>
                  </a:lnTo>
                  <a:lnTo>
                    <a:pt x="79" y="288"/>
                  </a:lnTo>
                  <a:lnTo>
                    <a:pt x="29" y="288"/>
                  </a:lnTo>
                  <a:lnTo>
                    <a:pt x="0" y="288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34" name="Rectangle 7"/>
            <p:cNvSpPr>
              <a:spLocks noChangeArrowheads="1"/>
            </p:cNvSpPr>
            <p:nvPr/>
          </p:nvSpPr>
          <p:spPr bwMode="auto">
            <a:xfrm>
              <a:off x="2066" y="406"/>
              <a:ext cx="86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>
                  <a:solidFill>
                    <a:srgbClr val="000000"/>
                  </a:solidFill>
                </a:rPr>
                <a:t>mesure au point</a:t>
              </a:r>
            </a:p>
            <a:p>
              <a:r>
                <a:rPr lang="fr-FR" altLang="en-US" sz="1400" b="1">
                  <a:solidFill>
                    <a:srgbClr val="000000"/>
                  </a:solidFill>
                </a:rPr>
                <a:t>de stimulation </a:t>
              </a:r>
            </a:p>
          </p:txBody>
        </p:sp>
        <p:sp>
          <p:nvSpPr>
            <p:cNvPr id="122935" name="Rectangle 8"/>
            <p:cNvSpPr>
              <a:spLocks noChangeArrowheads="1"/>
            </p:cNvSpPr>
            <p:nvPr/>
          </p:nvSpPr>
          <p:spPr bwMode="auto">
            <a:xfrm>
              <a:off x="3744" y="384"/>
              <a:ext cx="110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 dirty="0">
                  <a:solidFill>
                    <a:srgbClr val="000000"/>
                  </a:solidFill>
                </a:rPr>
                <a:t>mesure à </a:t>
              </a:r>
              <a:r>
                <a:rPr lang="fr-FR" altLang="en-US" sz="1400" b="1" dirty="0" err="1">
                  <a:solidFill>
                    <a:srgbClr val="000000"/>
                  </a:solidFill>
                </a:rPr>
                <a:t>qq</a:t>
              </a:r>
              <a:r>
                <a:rPr lang="fr-FR" altLang="en-US" sz="1400" b="1" dirty="0">
                  <a:solidFill>
                    <a:srgbClr val="000000"/>
                  </a:solidFill>
                </a:rPr>
                <a:t> mm du</a:t>
              </a:r>
            </a:p>
            <a:p>
              <a:r>
                <a:rPr lang="fr-FR" altLang="en-US" sz="1400" b="1" dirty="0">
                  <a:solidFill>
                    <a:srgbClr val="000000"/>
                  </a:solidFill>
                </a:rPr>
                <a:t>point de stimulation </a:t>
              </a:r>
            </a:p>
          </p:txBody>
        </p:sp>
        <p:sp>
          <p:nvSpPr>
            <p:cNvPr id="122936" name="Text Box 9"/>
            <p:cNvSpPr txBox="1">
              <a:spLocks noChangeArrowheads="1"/>
            </p:cNvSpPr>
            <p:nvPr/>
          </p:nvSpPr>
          <p:spPr bwMode="auto">
            <a:xfrm>
              <a:off x="48" y="528"/>
              <a:ext cx="1392" cy="366"/>
            </a:xfrm>
            <a:prstGeom prst="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600" dirty="0"/>
                <a:t>conduction </a:t>
              </a:r>
              <a:r>
                <a:rPr lang="fr-FR" altLang="en-US" sz="1600" dirty="0" err="1"/>
                <a:t>décrémentielle</a:t>
              </a:r>
              <a:endParaRPr lang="fr-FR" altLang="en-US" sz="1600" dirty="0"/>
            </a:p>
          </p:txBody>
        </p:sp>
        <p:sp>
          <p:nvSpPr>
            <p:cNvPr id="122937" name="Rectangle 10"/>
            <p:cNvSpPr>
              <a:spLocks noChangeArrowheads="1"/>
            </p:cNvSpPr>
            <p:nvPr/>
          </p:nvSpPr>
          <p:spPr bwMode="auto">
            <a:xfrm>
              <a:off x="1647" y="336"/>
              <a:ext cx="168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400">
                  <a:solidFill>
                    <a:srgbClr val="000000"/>
                  </a:solidFill>
                </a:rPr>
                <a:t>mV</a:t>
              </a:r>
              <a:endParaRPr lang="fr-FR" altLang="en-US" sz="1400"/>
            </a:p>
          </p:txBody>
        </p:sp>
        <p:sp>
          <p:nvSpPr>
            <p:cNvPr id="122938" name="Rectangle 11"/>
            <p:cNvSpPr>
              <a:spLocks noChangeArrowheads="1"/>
            </p:cNvSpPr>
            <p:nvPr/>
          </p:nvSpPr>
          <p:spPr bwMode="auto">
            <a:xfrm>
              <a:off x="1590" y="480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>
                  <a:solidFill>
                    <a:srgbClr val="000000"/>
                  </a:solidFill>
                </a:rPr>
                <a:t>0</a:t>
              </a:r>
              <a:endParaRPr lang="fr-FR" altLang="en-US" sz="1400"/>
            </a:p>
          </p:txBody>
        </p:sp>
        <p:sp>
          <p:nvSpPr>
            <p:cNvPr id="122939" name="Line 12"/>
            <p:cNvSpPr>
              <a:spLocks noChangeShapeType="1"/>
            </p:cNvSpPr>
            <p:nvPr/>
          </p:nvSpPr>
          <p:spPr bwMode="auto">
            <a:xfrm flipV="1">
              <a:off x="1936" y="9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5069" name="Group 13"/>
          <p:cNvGrpSpPr>
            <a:grpSpLocks/>
          </p:cNvGrpSpPr>
          <p:nvPr/>
        </p:nvGrpSpPr>
        <p:grpSpPr bwMode="auto">
          <a:xfrm>
            <a:off x="434280" y="2502296"/>
            <a:ext cx="7708900" cy="1377950"/>
            <a:chOff x="48" y="1248"/>
            <a:chExt cx="4856" cy="868"/>
          </a:xfrm>
        </p:grpSpPr>
        <p:sp>
          <p:nvSpPr>
            <p:cNvPr id="122920" name="Line 14"/>
            <p:cNvSpPr>
              <a:spLocks noChangeShapeType="1"/>
            </p:cNvSpPr>
            <p:nvPr/>
          </p:nvSpPr>
          <p:spPr bwMode="auto">
            <a:xfrm>
              <a:off x="1708" y="1303"/>
              <a:ext cx="1" cy="64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21" name="Freeform 15"/>
            <p:cNvSpPr>
              <a:spLocks/>
            </p:cNvSpPr>
            <p:nvPr/>
          </p:nvSpPr>
          <p:spPr bwMode="auto">
            <a:xfrm>
              <a:off x="1708" y="1574"/>
              <a:ext cx="3196" cy="287"/>
            </a:xfrm>
            <a:custGeom>
              <a:avLst/>
              <a:gdLst>
                <a:gd name="T0" fmla="*/ 39 w 3196"/>
                <a:gd name="T1" fmla="*/ 270 h 287"/>
                <a:gd name="T2" fmla="*/ 166 w 3196"/>
                <a:gd name="T3" fmla="*/ 270 h 287"/>
                <a:gd name="T4" fmla="*/ 294 w 3196"/>
                <a:gd name="T5" fmla="*/ 265 h 287"/>
                <a:gd name="T6" fmla="*/ 382 w 3196"/>
                <a:gd name="T7" fmla="*/ 265 h 287"/>
                <a:gd name="T8" fmla="*/ 461 w 3196"/>
                <a:gd name="T9" fmla="*/ 259 h 287"/>
                <a:gd name="T10" fmla="*/ 529 w 3196"/>
                <a:gd name="T11" fmla="*/ 254 h 287"/>
                <a:gd name="T12" fmla="*/ 588 w 3196"/>
                <a:gd name="T13" fmla="*/ 243 h 287"/>
                <a:gd name="T14" fmla="*/ 608 w 3196"/>
                <a:gd name="T15" fmla="*/ 232 h 287"/>
                <a:gd name="T16" fmla="*/ 627 w 3196"/>
                <a:gd name="T17" fmla="*/ 210 h 287"/>
                <a:gd name="T18" fmla="*/ 666 w 3196"/>
                <a:gd name="T19" fmla="*/ 171 h 287"/>
                <a:gd name="T20" fmla="*/ 696 w 3196"/>
                <a:gd name="T21" fmla="*/ 154 h 287"/>
                <a:gd name="T22" fmla="*/ 745 w 3196"/>
                <a:gd name="T23" fmla="*/ 143 h 287"/>
                <a:gd name="T24" fmla="*/ 804 w 3196"/>
                <a:gd name="T25" fmla="*/ 149 h 287"/>
                <a:gd name="T26" fmla="*/ 843 w 3196"/>
                <a:gd name="T27" fmla="*/ 160 h 287"/>
                <a:gd name="T28" fmla="*/ 902 w 3196"/>
                <a:gd name="T29" fmla="*/ 188 h 287"/>
                <a:gd name="T30" fmla="*/ 931 w 3196"/>
                <a:gd name="T31" fmla="*/ 210 h 287"/>
                <a:gd name="T32" fmla="*/ 970 w 3196"/>
                <a:gd name="T33" fmla="*/ 232 h 287"/>
                <a:gd name="T34" fmla="*/ 1019 w 3196"/>
                <a:gd name="T35" fmla="*/ 254 h 287"/>
                <a:gd name="T36" fmla="*/ 1059 w 3196"/>
                <a:gd name="T37" fmla="*/ 259 h 287"/>
                <a:gd name="T38" fmla="*/ 1127 w 3196"/>
                <a:gd name="T39" fmla="*/ 265 h 287"/>
                <a:gd name="T40" fmla="*/ 1235 w 3196"/>
                <a:gd name="T41" fmla="*/ 270 h 287"/>
                <a:gd name="T42" fmla="*/ 1373 w 3196"/>
                <a:gd name="T43" fmla="*/ 270 h 287"/>
                <a:gd name="T44" fmla="*/ 1451 w 3196"/>
                <a:gd name="T45" fmla="*/ 270 h 287"/>
                <a:gd name="T46" fmla="*/ 1598 w 3196"/>
                <a:gd name="T47" fmla="*/ 270 h 287"/>
                <a:gd name="T48" fmla="*/ 1726 w 3196"/>
                <a:gd name="T49" fmla="*/ 270 h 287"/>
                <a:gd name="T50" fmla="*/ 1843 w 3196"/>
                <a:gd name="T51" fmla="*/ 270 h 287"/>
                <a:gd name="T52" fmla="*/ 1922 w 3196"/>
                <a:gd name="T53" fmla="*/ 270 h 287"/>
                <a:gd name="T54" fmla="*/ 1980 w 3196"/>
                <a:gd name="T55" fmla="*/ 270 h 287"/>
                <a:gd name="T56" fmla="*/ 2059 w 3196"/>
                <a:gd name="T57" fmla="*/ 259 h 287"/>
                <a:gd name="T58" fmla="*/ 2118 w 3196"/>
                <a:gd name="T59" fmla="*/ 237 h 287"/>
                <a:gd name="T60" fmla="*/ 2147 w 3196"/>
                <a:gd name="T61" fmla="*/ 210 h 287"/>
                <a:gd name="T62" fmla="*/ 2157 w 3196"/>
                <a:gd name="T63" fmla="*/ 182 h 287"/>
                <a:gd name="T64" fmla="*/ 2196 w 3196"/>
                <a:gd name="T65" fmla="*/ 116 h 287"/>
                <a:gd name="T66" fmla="*/ 2255 w 3196"/>
                <a:gd name="T67" fmla="*/ 61 h 287"/>
                <a:gd name="T68" fmla="*/ 2284 w 3196"/>
                <a:gd name="T69" fmla="*/ 38 h 287"/>
                <a:gd name="T70" fmla="*/ 2343 w 3196"/>
                <a:gd name="T71" fmla="*/ 11 h 287"/>
                <a:gd name="T72" fmla="*/ 2392 w 3196"/>
                <a:gd name="T73" fmla="*/ 0 h 287"/>
                <a:gd name="T74" fmla="*/ 2441 w 3196"/>
                <a:gd name="T75" fmla="*/ 0 h 287"/>
                <a:gd name="T76" fmla="*/ 2461 w 3196"/>
                <a:gd name="T77" fmla="*/ 0 h 287"/>
                <a:gd name="T78" fmla="*/ 2510 w 3196"/>
                <a:gd name="T79" fmla="*/ 5 h 287"/>
                <a:gd name="T80" fmla="*/ 2569 w 3196"/>
                <a:gd name="T81" fmla="*/ 22 h 287"/>
                <a:gd name="T82" fmla="*/ 2618 w 3196"/>
                <a:gd name="T83" fmla="*/ 44 h 287"/>
                <a:gd name="T84" fmla="*/ 2647 w 3196"/>
                <a:gd name="T85" fmla="*/ 61 h 287"/>
                <a:gd name="T86" fmla="*/ 2716 w 3196"/>
                <a:gd name="T87" fmla="*/ 105 h 287"/>
                <a:gd name="T88" fmla="*/ 2824 w 3196"/>
                <a:gd name="T89" fmla="*/ 177 h 287"/>
                <a:gd name="T90" fmla="*/ 2873 w 3196"/>
                <a:gd name="T91" fmla="*/ 204 h 287"/>
                <a:gd name="T92" fmla="*/ 2932 w 3196"/>
                <a:gd name="T93" fmla="*/ 237 h 287"/>
                <a:gd name="T94" fmla="*/ 2971 w 3196"/>
                <a:gd name="T95" fmla="*/ 259 h 287"/>
                <a:gd name="T96" fmla="*/ 3010 w 3196"/>
                <a:gd name="T97" fmla="*/ 276 h 287"/>
                <a:gd name="T98" fmla="*/ 3040 w 3196"/>
                <a:gd name="T99" fmla="*/ 281 h 287"/>
                <a:gd name="T100" fmla="*/ 3128 w 3196"/>
                <a:gd name="T101" fmla="*/ 287 h 287"/>
                <a:gd name="T102" fmla="*/ 3196 w 3196"/>
                <a:gd name="T103" fmla="*/ 287 h 2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196" h="287">
                  <a:moveTo>
                    <a:pt x="0" y="270"/>
                  </a:moveTo>
                  <a:lnTo>
                    <a:pt x="39" y="270"/>
                  </a:lnTo>
                  <a:lnTo>
                    <a:pt x="98" y="270"/>
                  </a:lnTo>
                  <a:lnTo>
                    <a:pt x="166" y="270"/>
                  </a:lnTo>
                  <a:lnTo>
                    <a:pt x="225" y="270"/>
                  </a:lnTo>
                  <a:lnTo>
                    <a:pt x="294" y="265"/>
                  </a:lnTo>
                  <a:lnTo>
                    <a:pt x="343" y="265"/>
                  </a:lnTo>
                  <a:lnTo>
                    <a:pt x="382" y="265"/>
                  </a:lnTo>
                  <a:lnTo>
                    <a:pt x="431" y="259"/>
                  </a:lnTo>
                  <a:lnTo>
                    <a:pt x="461" y="259"/>
                  </a:lnTo>
                  <a:lnTo>
                    <a:pt x="510" y="254"/>
                  </a:lnTo>
                  <a:lnTo>
                    <a:pt x="529" y="254"/>
                  </a:lnTo>
                  <a:lnTo>
                    <a:pt x="549" y="248"/>
                  </a:lnTo>
                  <a:lnTo>
                    <a:pt x="588" y="243"/>
                  </a:lnTo>
                  <a:lnTo>
                    <a:pt x="598" y="237"/>
                  </a:lnTo>
                  <a:lnTo>
                    <a:pt x="608" y="232"/>
                  </a:lnTo>
                  <a:lnTo>
                    <a:pt x="617" y="226"/>
                  </a:lnTo>
                  <a:lnTo>
                    <a:pt x="627" y="210"/>
                  </a:lnTo>
                  <a:lnTo>
                    <a:pt x="647" y="188"/>
                  </a:lnTo>
                  <a:lnTo>
                    <a:pt x="666" y="171"/>
                  </a:lnTo>
                  <a:lnTo>
                    <a:pt x="686" y="160"/>
                  </a:lnTo>
                  <a:lnTo>
                    <a:pt x="696" y="154"/>
                  </a:lnTo>
                  <a:lnTo>
                    <a:pt x="715" y="149"/>
                  </a:lnTo>
                  <a:lnTo>
                    <a:pt x="745" y="143"/>
                  </a:lnTo>
                  <a:lnTo>
                    <a:pt x="774" y="143"/>
                  </a:lnTo>
                  <a:lnTo>
                    <a:pt x="804" y="149"/>
                  </a:lnTo>
                  <a:lnTo>
                    <a:pt x="823" y="154"/>
                  </a:lnTo>
                  <a:lnTo>
                    <a:pt x="843" y="160"/>
                  </a:lnTo>
                  <a:lnTo>
                    <a:pt x="863" y="171"/>
                  </a:lnTo>
                  <a:lnTo>
                    <a:pt x="902" y="188"/>
                  </a:lnTo>
                  <a:lnTo>
                    <a:pt x="921" y="204"/>
                  </a:lnTo>
                  <a:lnTo>
                    <a:pt x="931" y="210"/>
                  </a:lnTo>
                  <a:lnTo>
                    <a:pt x="941" y="215"/>
                  </a:lnTo>
                  <a:lnTo>
                    <a:pt x="970" y="232"/>
                  </a:lnTo>
                  <a:lnTo>
                    <a:pt x="990" y="243"/>
                  </a:lnTo>
                  <a:lnTo>
                    <a:pt x="1019" y="254"/>
                  </a:lnTo>
                  <a:lnTo>
                    <a:pt x="1029" y="254"/>
                  </a:lnTo>
                  <a:lnTo>
                    <a:pt x="1059" y="259"/>
                  </a:lnTo>
                  <a:lnTo>
                    <a:pt x="1098" y="265"/>
                  </a:lnTo>
                  <a:lnTo>
                    <a:pt x="1127" y="265"/>
                  </a:lnTo>
                  <a:lnTo>
                    <a:pt x="1176" y="265"/>
                  </a:lnTo>
                  <a:lnTo>
                    <a:pt x="1235" y="270"/>
                  </a:lnTo>
                  <a:lnTo>
                    <a:pt x="1304" y="270"/>
                  </a:lnTo>
                  <a:lnTo>
                    <a:pt x="1373" y="270"/>
                  </a:lnTo>
                  <a:lnTo>
                    <a:pt x="1412" y="270"/>
                  </a:lnTo>
                  <a:lnTo>
                    <a:pt x="1451" y="270"/>
                  </a:lnTo>
                  <a:lnTo>
                    <a:pt x="1529" y="270"/>
                  </a:lnTo>
                  <a:lnTo>
                    <a:pt x="1598" y="270"/>
                  </a:lnTo>
                  <a:lnTo>
                    <a:pt x="1667" y="270"/>
                  </a:lnTo>
                  <a:lnTo>
                    <a:pt x="1726" y="270"/>
                  </a:lnTo>
                  <a:lnTo>
                    <a:pt x="1784" y="270"/>
                  </a:lnTo>
                  <a:lnTo>
                    <a:pt x="1843" y="270"/>
                  </a:lnTo>
                  <a:lnTo>
                    <a:pt x="1902" y="270"/>
                  </a:lnTo>
                  <a:lnTo>
                    <a:pt x="1922" y="270"/>
                  </a:lnTo>
                  <a:lnTo>
                    <a:pt x="1951" y="270"/>
                  </a:lnTo>
                  <a:lnTo>
                    <a:pt x="1980" y="270"/>
                  </a:lnTo>
                  <a:lnTo>
                    <a:pt x="2020" y="265"/>
                  </a:lnTo>
                  <a:lnTo>
                    <a:pt x="2059" y="259"/>
                  </a:lnTo>
                  <a:lnTo>
                    <a:pt x="2098" y="248"/>
                  </a:lnTo>
                  <a:lnTo>
                    <a:pt x="2118" y="237"/>
                  </a:lnTo>
                  <a:lnTo>
                    <a:pt x="2128" y="232"/>
                  </a:lnTo>
                  <a:lnTo>
                    <a:pt x="2147" y="210"/>
                  </a:lnTo>
                  <a:lnTo>
                    <a:pt x="2147" y="204"/>
                  </a:lnTo>
                  <a:lnTo>
                    <a:pt x="2157" y="182"/>
                  </a:lnTo>
                  <a:lnTo>
                    <a:pt x="2167" y="154"/>
                  </a:lnTo>
                  <a:lnTo>
                    <a:pt x="2196" y="116"/>
                  </a:lnTo>
                  <a:lnTo>
                    <a:pt x="2235" y="77"/>
                  </a:lnTo>
                  <a:lnTo>
                    <a:pt x="2255" y="61"/>
                  </a:lnTo>
                  <a:lnTo>
                    <a:pt x="2265" y="55"/>
                  </a:lnTo>
                  <a:lnTo>
                    <a:pt x="2284" y="38"/>
                  </a:lnTo>
                  <a:lnTo>
                    <a:pt x="2314" y="22"/>
                  </a:lnTo>
                  <a:lnTo>
                    <a:pt x="2343" y="11"/>
                  </a:lnTo>
                  <a:lnTo>
                    <a:pt x="2363" y="5"/>
                  </a:lnTo>
                  <a:lnTo>
                    <a:pt x="2392" y="0"/>
                  </a:lnTo>
                  <a:lnTo>
                    <a:pt x="2402" y="0"/>
                  </a:lnTo>
                  <a:lnTo>
                    <a:pt x="2441" y="0"/>
                  </a:lnTo>
                  <a:lnTo>
                    <a:pt x="2451" y="0"/>
                  </a:lnTo>
                  <a:lnTo>
                    <a:pt x="2461" y="0"/>
                  </a:lnTo>
                  <a:lnTo>
                    <a:pt x="2500" y="5"/>
                  </a:lnTo>
                  <a:lnTo>
                    <a:pt x="2510" y="5"/>
                  </a:lnTo>
                  <a:lnTo>
                    <a:pt x="2549" y="16"/>
                  </a:lnTo>
                  <a:lnTo>
                    <a:pt x="2569" y="22"/>
                  </a:lnTo>
                  <a:lnTo>
                    <a:pt x="2598" y="33"/>
                  </a:lnTo>
                  <a:lnTo>
                    <a:pt x="2618" y="44"/>
                  </a:lnTo>
                  <a:lnTo>
                    <a:pt x="2637" y="55"/>
                  </a:lnTo>
                  <a:lnTo>
                    <a:pt x="2647" y="61"/>
                  </a:lnTo>
                  <a:lnTo>
                    <a:pt x="2667" y="77"/>
                  </a:lnTo>
                  <a:lnTo>
                    <a:pt x="2716" y="105"/>
                  </a:lnTo>
                  <a:lnTo>
                    <a:pt x="2765" y="138"/>
                  </a:lnTo>
                  <a:lnTo>
                    <a:pt x="2824" y="177"/>
                  </a:lnTo>
                  <a:lnTo>
                    <a:pt x="2853" y="193"/>
                  </a:lnTo>
                  <a:lnTo>
                    <a:pt x="2873" y="204"/>
                  </a:lnTo>
                  <a:lnTo>
                    <a:pt x="2902" y="221"/>
                  </a:lnTo>
                  <a:lnTo>
                    <a:pt x="2932" y="237"/>
                  </a:lnTo>
                  <a:lnTo>
                    <a:pt x="2951" y="248"/>
                  </a:lnTo>
                  <a:lnTo>
                    <a:pt x="2971" y="259"/>
                  </a:lnTo>
                  <a:lnTo>
                    <a:pt x="3000" y="270"/>
                  </a:lnTo>
                  <a:lnTo>
                    <a:pt x="3010" y="276"/>
                  </a:lnTo>
                  <a:lnTo>
                    <a:pt x="3030" y="281"/>
                  </a:lnTo>
                  <a:lnTo>
                    <a:pt x="3040" y="281"/>
                  </a:lnTo>
                  <a:lnTo>
                    <a:pt x="3089" y="287"/>
                  </a:lnTo>
                  <a:lnTo>
                    <a:pt x="3128" y="287"/>
                  </a:lnTo>
                  <a:lnTo>
                    <a:pt x="3167" y="287"/>
                  </a:lnTo>
                  <a:lnTo>
                    <a:pt x="3196" y="287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23" name="Rectangle 17"/>
            <p:cNvSpPr>
              <a:spLocks noChangeArrowheads="1"/>
            </p:cNvSpPr>
            <p:nvPr/>
          </p:nvSpPr>
          <p:spPr bwMode="auto">
            <a:xfrm>
              <a:off x="1590" y="1373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>
                  <a:solidFill>
                    <a:srgbClr val="000000"/>
                  </a:solidFill>
                </a:rPr>
                <a:t>0</a:t>
              </a:r>
              <a:endParaRPr lang="fr-FR" altLang="en-US" sz="1400"/>
            </a:p>
          </p:txBody>
        </p:sp>
        <p:sp>
          <p:nvSpPr>
            <p:cNvPr id="122924" name="Rectangle 18"/>
            <p:cNvSpPr>
              <a:spLocks noChangeArrowheads="1"/>
            </p:cNvSpPr>
            <p:nvPr/>
          </p:nvSpPr>
          <p:spPr bwMode="auto">
            <a:xfrm>
              <a:off x="1491" y="1796"/>
              <a:ext cx="16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>
                  <a:solidFill>
                    <a:srgbClr val="000000"/>
                  </a:solidFill>
                </a:rPr>
                <a:t>-70</a:t>
              </a:r>
              <a:endParaRPr lang="fr-FR" altLang="en-US" sz="1400"/>
            </a:p>
          </p:txBody>
        </p:sp>
        <p:sp>
          <p:nvSpPr>
            <p:cNvPr id="122925" name="Rectangle 19"/>
            <p:cNvSpPr>
              <a:spLocks noChangeArrowheads="1"/>
            </p:cNvSpPr>
            <p:nvPr/>
          </p:nvSpPr>
          <p:spPr bwMode="auto">
            <a:xfrm>
              <a:off x="2382" y="1922"/>
              <a:ext cx="135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400" b="1" dirty="0">
                  <a:solidFill>
                    <a:srgbClr val="FF9900"/>
                  </a:solidFill>
                </a:rPr>
                <a:t>stimulus</a:t>
              </a:r>
              <a:r>
                <a:rPr lang="fr-FR" altLang="en-US" sz="1400" b="1" dirty="0">
                  <a:solidFill>
                    <a:srgbClr val="000000"/>
                  </a:solidFill>
                </a:rPr>
                <a:t>   </a:t>
              </a:r>
              <a:r>
                <a:rPr lang="fr-FR" altLang="en-US" sz="2000" b="1" dirty="0">
                  <a:solidFill>
                    <a:srgbClr val="000000"/>
                  </a:solidFill>
                </a:rPr>
                <a:t>&lt;</a:t>
              </a:r>
              <a:r>
                <a:rPr lang="fr-FR" altLang="en-US" sz="1400" b="1" dirty="0">
                  <a:solidFill>
                    <a:srgbClr val="000000"/>
                  </a:solidFill>
                </a:rPr>
                <a:t>   </a:t>
              </a:r>
              <a:r>
                <a:rPr lang="fr-FR" altLang="en-US" b="1" dirty="0">
                  <a:solidFill>
                    <a:srgbClr val="FF0000"/>
                  </a:solidFill>
                </a:rPr>
                <a:t>stimulus</a:t>
              </a:r>
              <a:endParaRPr lang="fr-FR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2926" name="Rectangle 20"/>
            <p:cNvSpPr>
              <a:spLocks noChangeArrowheads="1"/>
            </p:cNvSpPr>
            <p:nvPr/>
          </p:nvSpPr>
          <p:spPr bwMode="auto">
            <a:xfrm>
              <a:off x="1623" y="1248"/>
              <a:ext cx="168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400">
                  <a:solidFill>
                    <a:srgbClr val="000000"/>
                  </a:solidFill>
                </a:rPr>
                <a:t>mV</a:t>
              </a:r>
              <a:endParaRPr lang="fr-FR" altLang="en-US" sz="1400"/>
            </a:p>
          </p:txBody>
        </p:sp>
        <p:sp>
          <p:nvSpPr>
            <p:cNvPr id="122927" name="Text Box 21"/>
            <p:cNvSpPr txBox="1">
              <a:spLocks noChangeArrowheads="1"/>
            </p:cNvSpPr>
            <p:nvPr/>
          </p:nvSpPr>
          <p:spPr bwMode="auto">
            <a:xfrm>
              <a:off x="48" y="1344"/>
              <a:ext cx="1392" cy="212"/>
            </a:xfrm>
            <a:prstGeom prst="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600" dirty="0"/>
                <a:t>réponse graduelle</a:t>
              </a:r>
            </a:p>
          </p:txBody>
        </p:sp>
        <p:sp>
          <p:nvSpPr>
            <p:cNvPr id="122928" name="Rectangle 22"/>
            <p:cNvSpPr>
              <a:spLocks noChangeArrowheads="1"/>
            </p:cNvSpPr>
            <p:nvPr/>
          </p:nvSpPr>
          <p:spPr bwMode="auto">
            <a:xfrm>
              <a:off x="3936" y="1872"/>
              <a:ext cx="0" cy="1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fr-FR" altLang="en-US" sz="1600" b="1" dirty="0">
                <a:solidFill>
                  <a:schemeClr val="hlink"/>
                </a:solidFill>
              </a:endParaRPr>
            </a:p>
          </p:txBody>
        </p:sp>
        <p:sp>
          <p:nvSpPr>
            <p:cNvPr id="122929" name="Line 23"/>
            <p:cNvSpPr>
              <a:spLocks noChangeShapeType="1"/>
            </p:cNvSpPr>
            <p:nvPr/>
          </p:nvSpPr>
          <p:spPr bwMode="auto">
            <a:xfrm flipV="1">
              <a:off x="2296" y="1823"/>
              <a:ext cx="0" cy="20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30" name="Line 24"/>
            <p:cNvSpPr>
              <a:spLocks noChangeShapeType="1"/>
            </p:cNvSpPr>
            <p:nvPr/>
          </p:nvSpPr>
          <p:spPr bwMode="auto">
            <a:xfrm flipV="1">
              <a:off x="3795" y="1816"/>
              <a:ext cx="0" cy="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5081" name="Group 25"/>
          <p:cNvGrpSpPr>
            <a:grpSpLocks/>
          </p:cNvGrpSpPr>
          <p:nvPr/>
        </p:nvGrpSpPr>
        <p:grpSpPr bwMode="auto">
          <a:xfrm>
            <a:off x="434280" y="3924696"/>
            <a:ext cx="8458200" cy="1408113"/>
            <a:chOff x="48" y="2144"/>
            <a:chExt cx="5328" cy="887"/>
          </a:xfrm>
        </p:grpSpPr>
        <p:sp>
          <p:nvSpPr>
            <p:cNvPr id="122898" name="Line 26"/>
            <p:cNvSpPr>
              <a:spLocks noChangeShapeType="1"/>
            </p:cNvSpPr>
            <p:nvPr/>
          </p:nvSpPr>
          <p:spPr bwMode="auto">
            <a:xfrm>
              <a:off x="1708" y="2144"/>
              <a:ext cx="1" cy="64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899" name="Freeform 27"/>
            <p:cNvSpPr>
              <a:spLocks/>
            </p:cNvSpPr>
            <p:nvPr/>
          </p:nvSpPr>
          <p:spPr bwMode="auto">
            <a:xfrm>
              <a:off x="1708" y="2458"/>
              <a:ext cx="3668" cy="232"/>
            </a:xfrm>
            <a:custGeom>
              <a:avLst/>
              <a:gdLst>
                <a:gd name="T0" fmla="*/ 49 w 3668"/>
                <a:gd name="T1" fmla="*/ 232 h 232"/>
                <a:gd name="T2" fmla="*/ 147 w 3668"/>
                <a:gd name="T3" fmla="*/ 221 h 232"/>
                <a:gd name="T4" fmla="*/ 186 w 3668"/>
                <a:gd name="T5" fmla="*/ 210 h 232"/>
                <a:gd name="T6" fmla="*/ 216 w 3668"/>
                <a:gd name="T7" fmla="*/ 183 h 232"/>
                <a:gd name="T8" fmla="*/ 265 w 3668"/>
                <a:gd name="T9" fmla="*/ 155 h 232"/>
                <a:gd name="T10" fmla="*/ 314 w 3668"/>
                <a:gd name="T11" fmla="*/ 149 h 232"/>
                <a:gd name="T12" fmla="*/ 363 w 3668"/>
                <a:gd name="T13" fmla="*/ 166 h 232"/>
                <a:gd name="T14" fmla="*/ 422 w 3668"/>
                <a:gd name="T15" fmla="*/ 194 h 232"/>
                <a:gd name="T16" fmla="*/ 490 w 3668"/>
                <a:gd name="T17" fmla="*/ 221 h 232"/>
                <a:gd name="T18" fmla="*/ 569 w 3668"/>
                <a:gd name="T19" fmla="*/ 232 h 232"/>
                <a:gd name="T20" fmla="*/ 637 w 3668"/>
                <a:gd name="T21" fmla="*/ 232 h 232"/>
                <a:gd name="T22" fmla="*/ 745 w 3668"/>
                <a:gd name="T23" fmla="*/ 232 h 232"/>
                <a:gd name="T24" fmla="*/ 873 w 3668"/>
                <a:gd name="T25" fmla="*/ 232 h 232"/>
                <a:gd name="T26" fmla="*/ 951 w 3668"/>
                <a:gd name="T27" fmla="*/ 199 h 232"/>
                <a:gd name="T28" fmla="*/ 981 w 3668"/>
                <a:gd name="T29" fmla="*/ 166 h 232"/>
                <a:gd name="T30" fmla="*/ 1020 w 3668"/>
                <a:gd name="T31" fmla="*/ 155 h 232"/>
                <a:gd name="T32" fmla="*/ 1040 w 3668"/>
                <a:gd name="T33" fmla="*/ 172 h 232"/>
                <a:gd name="T34" fmla="*/ 1079 w 3668"/>
                <a:gd name="T35" fmla="*/ 149 h 232"/>
                <a:gd name="T36" fmla="*/ 1089 w 3668"/>
                <a:gd name="T37" fmla="*/ 133 h 232"/>
                <a:gd name="T38" fmla="*/ 1118 w 3668"/>
                <a:gd name="T39" fmla="*/ 111 h 232"/>
                <a:gd name="T40" fmla="*/ 1147 w 3668"/>
                <a:gd name="T41" fmla="*/ 122 h 232"/>
                <a:gd name="T42" fmla="*/ 1177 w 3668"/>
                <a:gd name="T43" fmla="*/ 116 h 232"/>
                <a:gd name="T44" fmla="*/ 1206 w 3668"/>
                <a:gd name="T45" fmla="*/ 100 h 232"/>
                <a:gd name="T46" fmla="*/ 1245 w 3668"/>
                <a:gd name="T47" fmla="*/ 50 h 232"/>
                <a:gd name="T48" fmla="*/ 1285 w 3668"/>
                <a:gd name="T49" fmla="*/ 22 h 232"/>
                <a:gd name="T50" fmla="*/ 1353 w 3668"/>
                <a:gd name="T51" fmla="*/ 39 h 232"/>
                <a:gd name="T52" fmla="*/ 1412 w 3668"/>
                <a:gd name="T53" fmla="*/ 72 h 232"/>
                <a:gd name="T54" fmla="*/ 1491 w 3668"/>
                <a:gd name="T55" fmla="*/ 127 h 232"/>
                <a:gd name="T56" fmla="*/ 1628 w 3668"/>
                <a:gd name="T57" fmla="*/ 205 h 232"/>
                <a:gd name="T58" fmla="*/ 1716 w 3668"/>
                <a:gd name="T59" fmla="*/ 227 h 232"/>
                <a:gd name="T60" fmla="*/ 1844 w 3668"/>
                <a:gd name="T61" fmla="*/ 232 h 232"/>
                <a:gd name="T62" fmla="*/ 2030 w 3668"/>
                <a:gd name="T63" fmla="*/ 232 h 232"/>
                <a:gd name="T64" fmla="*/ 2148 w 3668"/>
                <a:gd name="T65" fmla="*/ 205 h 232"/>
                <a:gd name="T66" fmla="*/ 2187 w 3668"/>
                <a:gd name="T67" fmla="*/ 166 h 232"/>
                <a:gd name="T68" fmla="*/ 2226 w 3668"/>
                <a:gd name="T69" fmla="*/ 155 h 232"/>
                <a:gd name="T70" fmla="*/ 2285 w 3668"/>
                <a:gd name="T71" fmla="*/ 172 h 232"/>
                <a:gd name="T72" fmla="*/ 2363 w 3668"/>
                <a:gd name="T73" fmla="*/ 205 h 232"/>
                <a:gd name="T74" fmla="*/ 2471 w 3668"/>
                <a:gd name="T75" fmla="*/ 232 h 232"/>
                <a:gd name="T76" fmla="*/ 2540 w 3668"/>
                <a:gd name="T77" fmla="*/ 227 h 232"/>
                <a:gd name="T78" fmla="*/ 2599 w 3668"/>
                <a:gd name="T79" fmla="*/ 194 h 232"/>
                <a:gd name="T80" fmla="*/ 2648 w 3668"/>
                <a:gd name="T81" fmla="*/ 161 h 232"/>
                <a:gd name="T82" fmla="*/ 2697 w 3668"/>
                <a:gd name="T83" fmla="*/ 161 h 232"/>
                <a:gd name="T84" fmla="*/ 2756 w 3668"/>
                <a:gd name="T85" fmla="*/ 194 h 232"/>
                <a:gd name="T86" fmla="*/ 2834 w 3668"/>
                <a:gd name="T87" fmla="*/ 227 h 232"/>
                <a:gd name="T88" fmla="*/ 2903 w 3668"/>
                <a:gd name="T89" fmla="*/ 232 h 232"/>
                <a:gd name="T90" fmla="*/ 2962 w 3668"/>
                <a:gd name="T91" fmla="*/ 216 h 232"/>
                <a:gd name="T92" fmla="*/ 3011 w 3668"/>
                <a:gd name="T93" fmla="*/ 166 h 232"/>
                <a:gd name="T94" fmla="*/ 3040 w 3668"/>
                <a:gd name="T95" fmla="*/ 116 h 232"/>
                <a:gd name="T96" fmla="*/ 3079 w 3668"/>
                <a:gd name="T97" fmla="*/ 61 h 232"/>
                <a:gd name="T98" fmla="*/ 3128 w 3668"/>
                <a:gd name="T99" fmla="*/ 17 h 232"/>
                <a:gd name="T100" fmla="*/ 3177 w 3668"/>
                <a:gd name="T101" fmla="*/ 0 h 232"/>
                <a:gd name="T102" fmla="*/ 3226 w 3668"/>
                <a:gd name="T103" fmla="*/ 22 h 232"/>
                <a:gd name="T104" fmla="*/ 3285 w 3668"/>
                <a:gd name="T105" fmla="*/ 78 h 232"/>
                <a:gd name="T106" fmla="*/ 3334 w 3668"/>
                <a:gd name="T107" fmla="*/ 127 h 232"/>
                <a:gd name="T108" fmla="*/ 3383 w 3668"/>
                <a:gd name="T109" fmla="*/ 172 h 232"/>
                <a:gd name="T110" fmla="*/ 3432 w 3668"/>
                <a:gd name="T111" fmla="*/ 210 h 232"/>
                <a:gd name="T112" fmla="*/ 3471 w 3668"/>
                <a:gd name="T113" fmla="*/ 221 h 232"/>
                <a:gd name="T114" fmla="*/ 3569 w 3668"/>
                <a:gd name="T115" fmla="*/ 232 h 232"/>
                <a:gd name="T116" fmla="*/ 3668 w 3668"/>
                <a:gd name="T117" fmla="*/ 232 h 2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68" h="232">
                  <a:moveTo>
                    <a:pt x="0" y="232"/>
                  </a:moveTo>
                  <a:lnTo>
                    <a:pt x="20" y="232"/>
                  </a:lnTo>
                  <a:lnTo>
                    <a:pt x="49" y="232"/>
                  </a:lnTo>
                  <a:lnTo>
                    <a:pt x="88" y="232"/>
                  </a:lnTo>
                  <a:lnTo>
                    <a:pt x="128" y="227"/>
                  </a:lnTo>
                  <a:lnTo>
                    <a:pt x="147" y="221"/>
                  </a:lnTo>
                  <a:lnTo>
                    <a:pt x="157" y="221"/>
                  </a:lnTo>
                  <a:lnTo>
                    <a:pt x="177" y="216"/>
                  </a:lnTo>
                  <a:lnTo>
                    <a:pt x="186" y="210"/>
                  </a:lnTo>
                  <a:lnTo>
                    <a:pt x="196" y="205"/>
                  </a:lnTo>
                  <a:lnTo>
                    <a:pt x="206" y="194"/>
                  </a:lnTo>
                  <a:lnTo>
                    <a:pt x="216" y="183"/>
                  </a:lnTo>
                  <a:lnTo>
                    <a:pt x="235" y="172"/>
                  </a:lnTo>
                  <a:lnTo>
                    <a:pt x="255" y="161"/>
                  </a:lnTo>
                  <a:lnTo>
                    <a:pt x="265" y="155"/>
                  </a:lnTo>
                  <a:lnTo>
                    <a:pt x="284" y="149"/>
                  </a:lnTo>
                  <a:lnTo>
                    <a:pt x="304" y="149"/>
                  </a:lnTo>
                  <a:lnTo>
                    <a:pt x="314" y="149"/>
                  </a:lnTo>
                  <a:lnTo>
                    <a:pt x="324" y="155"/>
                  </a:lnTo>
                  <a:lnTo>
                    <a:pt x="343" y="161"/>
                  </a:lnTo>
                  <a:lnTo>
                    <a:pt x="363" y="166"/>
                  </a:lnTo>
                  <a:lnTo>
                    <a:pt x="373" y="172"/>
                  </a:lnTo>
                  <a:lnTo>
                    <a:pt x="392" y="183"/>
                  </a:lnTo>
                  <a:lnTo>
                    <a:pt x="422" y="194"/>
                  </a:lnTo>
                  <a:lnTo>
                    <a:pt x="451" y="205"/>
                  </a:lnTo>
                  <a:lnTo>
                    <a:pt x="481" y="216"/>
                  </a:lnTo>
                  <a:lnTo>
                    <a:pt x="490" y="221"/>
                  </a:lnTo>
                  <a:lnTo>
                    <a:pt x="510" y="227"/>
                  </a:lnTo>
                  <a:lnTo>
                    <a:pt x="549" y="232"/>
                  </a:lnTo>
                  <a:lnTo>
                    <a:pt x="569" y="232"/>
                  </a:lnTo>
                  <a:lnTo>
                    <a:pt x="579" y="232"/>
                  </a:lnTo>
                  <a:lnTo>
                    <a:pt x="608" y="232"/>
                  </a:lnTo>
                  <a:lnTo>
                    <a:pt x="637" y="232"/>
                  </a:lnTo>
                  <a:lnTo>
                    <a:pt x="677" y="232"/>
                  </a:lnTo>
                  <a:lnTo>
                    <a:pt x="696" y="232"/>
                  </a:lnTo>
                  <a:lnTo>
                    <a:pt x="745" y="232"/>
                  </a:lnTo>
                  <a:lnTo>
                    <a:pt x="824" y="232"/>
                  </a:lnTo>
                  <a:lnTo>
                    <a:pt x="853" y="232"/>
                  </a:lnTo>
                  <a:lnTo>
                    <a:pt x="873" y="232"/>
                  </a:lnTo>
                  <a:lnTo>
                    <a:pt x="902" y="227"/>
                  </a:lnTo>
                  <a:lnTo>
                    <a:pt x="932" y="216"/>
                  </a:lnTo>
                  <a:lnTo>
                    <a:pt x="951" y="199"/>
                  </a:lnTo>
                  <a:lnTo>
                    <a:pt x="961" y="188"/>
                  </a:lnTo>
                  <a:lnTo>
                    <a:pt x="971" y="177"/>
                  </a:lnTo>
                  <a:lnTo>
                    <a:pt x="981" y="166"/>
                  </a:lnTo>
                  <a:lnTo>
                    <a:pt x="990" y="161"/>
                  </a:lnTo>
                  <a:lnTo>
                    <a:pt x="1010" y="155"/>
                  </a:lnTo>
                  <a:lnTo>
                    <a:pt x="1020" y="155"/>
                  </a:lnTo>
                  <a:lnTo>
                    <a:pt x="1020" y="161"/>
                  </a:lnTo>
                  <a:lnTo>
                    <a:pt x="1030" y="166"/>
                  </a:lnTo>
                  <a:lnTo>
                    <a:pt x="1040" y="172"/>
                  </a:lnTo>
                  <a:lnTo>
                    <a:pt x="1059" y="172"/>
                  </a:lnTo>
                  <a:lnTo>
                    <a:pt x="1069" y="166"/>
                  </a:lnTo>
                  <a:lnTo>
                    <a:pt x="1079" y="149"/>
                  </a:lnTo>
                  <a:lnTo>
                    <a:pt x="1089" y="144"/>
                  </a:lnTo>
                  <a:lnTo>
                    <a:pt x="1089" y="138"/>
                  </a:lnTo>
                  <a:lnTo>
                    <a:pt x="1089" y="133"/>
                  </a:lnTo>
                  <a:lnTo>
                    <a:pt x="1098" y="127"/>
                  </a:lnTo>
                  <a:lnTo>
                    <a:pt x="1108" y="116"/>
                  </a:lnTo>
                  <a:lnTo>
                    <a:pt x="1118" y="111"/>
                  </a:lnTo>
                  <a:lnTo>
                    <a:pt x="1138" y="111"/>
                  </a:lnTo>
                  <a:lnTo>
                    <a:pt x="1138" y="116"/>
                  </a:lnTo>
                  <a:lnTo>
                    <a:pt x="1147" y="122"/>
                  </a:lnTo>
                  <a:lnTo>
                    <a:pt x="1157" y="122"/>
                  </a:lnTo>
                  <a:lnTo>
                    <a:pt x="1167" y="122"/>
                  </a:lnTo>
                  <a:lnTo>
                    <a:pt x="1177" y="116"/>
                  </a:lnTo>
                  <a:lnTo>
                    <a:pt x="1196" y="111"/>
                  </a:lnTo>
                  <a:lnTo>
                    <a:pt x="1196" y="105"/>
                  </a:lnTo>
                  <a:lnTo>
                    <a:pt x="1206" y="100"/>
                  </a:lnTo>
                  <a:lnTo>
                    <a:pt x="1216" y="89"/>
                  </a:lnTo>
                  <a:lnTo>
                    <a:pt x="1226" y="78"/>
                  </a:lnTo>
                  <a:lnTo>
                    <a:pt x="1245" y="50"/>
                  </a:lnTo>
                  <a:lnTo>
                    <a:pt x="1265" y="34"/>
                  </a:lnTo>
                  <a:lnTo>
                    <a:pt x="1275" y="28"/>
                  </a:lnTo>
                  <a:lnTo>
                    <a:pt x="1285" y="22"/>
                  </a:lnTo>
                  <a:lnTo>
                    <a:pt x="1304" y="22"/>
                  </a:lnTo>
                  <a:lnTo>
                    <a:pt x="1324" y="28"/>
                  </a:lnTo>
                  <a:lnTo>
                    <a:pt x="1353" y="39"/>
                  </a:lnTo>
                  <a:lnTo>
                    <a:pt x="1363" y="45"/>
                  </a:lnTo>
                  <a:lnTo>
                    <a:pt x="1383" y="56"/>
                  </a:lnTo>
                  <a:lnTo>
                    <a:pt x="1412" y="72"/>
                  </a:lnTo>
                  <a:lnTo>
                    <a:pt x="1442" y="94"/>
                  </a:lnTo>
                  <a:lnTo>
                    <a:pt x="1471" y="111"/>
                  </a:lnTo>
                  <a:lnTo>
                    <a:pt x="1491" y="127"/>
                  </a:lnTo>
                  <a:lnTo>
                    <a:pt x="1530" y="149"/>
                  </a:lnTo>
                  <a:lnTo>
                    <a:pt x="1598" y="188"/>
                  </a:lnTo>
                  <a:lnTo>
                    <a:pt x="1628" y="205"/>
                  </a:lnTo>
                  <a:lnTo>
                    <a:pt x="1638" y="210"/>
                  </a:lnTo>
                  <a:lnTo>
                    <a:pt x="1677" y="221"/>
                  </a:lnTo>
                  <a:lnTo>
                    <a:pt x="1716" y="227"/>
                  </a:lnTo>
                  <a:lnTo>
                    <a:pt x="1775" y="232"/>
                  </a:lnTo>
                  <a:lnTo>
                    <a:pt x="1795" y="232"/>
                  </a:lnTo>
                  <a:lnTo>
                    <a:pt x="1844" y="232"/>
                  </a:lnTo>
                  <a:lnTo>
                    <a:pt x="1951" y="232"/>
                  </a:lnTo>
                  <a:lnTo>
                    <a:pt x="2001" y="232"/>
                  </a:lnTo>
                  <a:lnTo>
                    <a:pt x="2030" y="232"/>
                  </a:lnTo>
                  <a:lnTo>
                    <a:pt x="2079" y="227"/>
                  </a:lnTo>
                  <a:lnTo>
                    <a:pt x="2118" y="216"/>
                  </a:lnTo>
                  <a:lnTo>
                    <a:pt x="2148" y="205"/>
                  </a:lnTo>
                  <a:lnTo>
                    <a:pt x="2157" y="194"/>
                  </a:lnTo>
                  <a:lnTo>
                    <a:pt x="2167" y="183"/>
                  </a:lnTo>
                  <a:lnTo>
                    <a:pt x="2187" y="166"/>
                  </a:lnTo>
                  <a:lnTo>
                    <a:pt x="2197" y="161"/>
                  </a:lnTo>
                  <a:lnTo>
                    <a:pt x="2216" y="155"/>
                  </a:lnTo>
                  <a:lnTo>
                    <a:pt x="2226" y="155"/>
                  </a:lnTo>
                  <a:lnTo>
                    <a:pt x="2236" y="155"/>
                  </a:lnTo>
                  <a:lnTo>
                    <a:pt x="2255" y="161"/>
                  </a:lnTo>
                  <a:lnTo>
                    <a:pt x="2285" y="172"/>
                  </a:lnTo>
                  <a:lnTo>
                    <a:pt x="2314" y="183"/>
                  </a:lnTo>
                  <a:lnTo>
                    <a:pt x="2334" y="194"/>
                  </a:lnTo>
                  <a:lnTo>
                    <a:pt x="2363" y="205"/>
                  </a:lnTo>
                  <a:lnTo>
                    <a:pt x="2393" y="216"/>
                  </a:lnTo>
                  <a:lnTo>
                    <a:pt x="2432" y="227"/>
                  </a:lnTo>
                  <a:lnTo>
                    <a:pt x="2471" y="232"/>
                  </a:lnTo>
                  <a:lnTo>
                    <a:pt x="2491" y="232"/>
                  </a:lnTo>
                  <a:lnTo>
                    <a:pt x="2510" y="232"/>
                  </a:lnTo>
                  <a:lnTo>
                    <a:pt x="2540" y="227"/>
                  </a:lnTo>
                  <a:lnTo>
                    <a:pt x="2569" y="216"/>
                  </a:lnTo>
                  <a:lnTo>
                    <a:pt x="2589" y="205"/>
                  </a:lnTo>
                  <a:lnTo>
                    <a:pt x="2599" y="194"/>
                  </a:lnTo>
                  <a:lnTo>
                    <a:pt x="2608" y="188"/>
                  </a:lnTo>
                  <a:lnTo>
                    <a:pt x="2628" y="172"/>
                  </a:lnTo>
                  <a:lnTo>
                    <a:pt x="2648" y="161"/>
                  </a:lnTo>
                  <a:lnTo>
                    <a:pt x="2667" y="155"/>
                  </a:lnTo>
                  <a:lnTo>
                    <a:pt x="2677" y="155"/>
                  </a:lnTo>
                  <a:lnTo>
                    <a:pt x="2697" y="161"/>
                  </a:lnTo>
                  <a:lnTo>
                    <a:pt x="2716" y="172"/>
                  </a:lnTo>
                  <a:lnTo>
                    <a:pt x="2736" y="183"/>
                  </a:lnTo>
                  <a:lnTo>
                    <a:pt x="2756" y="194"/>
                  </a:lnTo>
                  <a:lnTo>
                    <a:pt x="2775" y="205"/>
                  </a:lnTo>
                  <a:lnTo>
                    <a:pt x="2795" y="216"/>
                  </a:lnTo>
                  <a:lnTo>
                    <a:pt x="2834" y="227"/>
                  </a:lnTo>
                  <a:lnTo>
                    <a:pt x="2873" y="232"/>
                  </a:lnTo>
                  <a:lnTo>
                    <a:pt x="2893" y="232"/>
                  </a:lnTo>
                  <a:lnTo>
                    <a:pt x="2903" y="232"/>
                  </a:lnTo>
                  <a:lnTo>
                    <a:pt x="2932" y="227"/>
                  </a:lnTo>
                  <a:lnTo>
                    <a:pt x="2952" y="221"/>
                  </a:lnTo>
                  <a:lnTo>
                    <a:pt x="2962" y="216"/>
                  </a:lnTo>
                  <a:lnTo>
                    <a:pt x="2981" y="199"/>
                  </a:lnTo>
                  <a:lnTo>
                    <a:pt x="3001" y="183"/>
                  </a:lnTo>
                  <a:lnTo>
                    <a:pt x="3011" y="166"/>
                  </a:lnTo>
                  <a:lnTo>
                    <a:pt x="3020" y="149"/>
                  </a:lnTo>
                  <a:lnTo>
                    <a:pt x="3030" y="133"/>
                  </a:lnTo>
                  <a:lnTo>
                    <a:pt x="3040" y="116"/>
                  </a:lnTo>
                  <a:lnTo>
                    <a:pt x="3050" y="100"/>
                  </a:lnTo>
                  <a:lnTo>
                    <a:pt x="3069" y="72"/>
                  </a:lnTo>
                  <a:lnTo>
                    <a:pt x="3079" y="61"/>
                  </a:lnTo>
                  <a:lnTo>
                    <a:pt x="3099" y="39"/>
                  </a:lnTo>
                  <a:lnTo>
                    <a:pt x="3109" y="34"/>
                  </a:lnTo>
                  <a:lnTo>
                    <a:pt x="3128" y="17"/>
                  </a:lnTo>
                  <a:lnTo>
                    <a:pt x="3138" y="11"/>
                  </a:lnTo>
                  <a:lnTo>
                    <a:pt x="3148" y="6"/>
                  </a:lnTo>
                  <a:lnTo>
                    <a:pt x="3177" y="0"/>
                  </a:lnTo>
                  <a:lnTo>
                    <a:pt x="3187" y="6"/>
                  </a:lnTo>
                  <a:lnTo>
                    <a:pt x="3207" y="11"/>
                  </a:lnTo>
                  <a:lnTo>
                    <a:pt x="3226" y="22"/>
                  </a:lnTo>
                  <a:lnTo>
                    <a:pt x="3236" y="34"/>
                  </a:lnTo>
                  <a:lnTo>
                    <a:pt x="3256" y="50"/>
                  </a:lnTo>
                  <a:lnTo>
                    <a:pt x="3285" y="78"/>
                  </a:lnTo>
                  <a:lnTo>
                    <a:pt x="3295" y="89"/>
                  </a:lnTo>
                  <a:lnTo>
                    <a:pt x="3305" y="100"/>
                  </a:lnTo>
                  <a:lnTo>
                    <a:pt x="3334" y="127"/>
                  </a:lnTo>
                  <a:lnTo>
                    <a:pt x="3354" y="144"/>
                  </a:lnTo>
                  <a:lnTo>
                    <a:pt x="3373" y="166"/>
                  </a:lnTo>
                  <a:lnTo>
                    <a:pt x="3383" y="172"/>
                  </a:lnTo>
                  <a:lnTo>
                    <a:pt x="3403" y="194"/>
                  </a:lnTo>
                  <a:lnTo>
                    <a:pt x="3413" y="199"/>
                  </a:lnTo>
                  <a:lnTo>
                    <a:pt x="3432" y="210"/>
                  </a:lnTo>
                  <a:lnTo>
                    <a:pt x="3442" y="216"/>
                  </a:lnTo>
                  <a:lnTo>
                    <a:pt x="3452" y="216"/>
                  </a:lnTo>
                  <a:lnTo>
                    <a:pt x="3471" y="221"/>
                  </a:lnTo>
                  <a:lnTo>
                    <a:pt x="3501" y="227"/>
                  </a:lnTo>
                  <a:lnTo>
                    <a:pt x="3530" y="227"/>
                  </a:lnTo>
                  <a:lnTo>
                    <a:pt x="3569" y="232"/>
                  </a:lnTo>
                  <a:lnTo>
                    <a:pt x="3609" y="232"/>
                  </a:lnTo>
                  <a:lnTo>
                    <a:pt x="3648" y="232"/>
                  </a:lnTo>
                  <a:lnTo>
                    <a:pt x="3668" y="232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00" name="Rectangle 28"/>
            <p:cNvSpPr>
              <a:spLocks noChangeArrowheads="1"/>
            </p:cNvSpPr>
            <p:nvPr/>
          </p:nvSpPr>
          <p:spPr bwMode="auto">
            <a:xfrm>
              <a:off x="1839" y="2895"/>
              <a:ext cx="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A</a:t>
              </a:r>
            </a:p>
          </p:txBody>
        </p:sp>
        <p:sp>
          <p:nvSpPr>
            <p:cNvPr id="122901" name="Rectangle 29"/>
            <p:cNvSpPr>
              <a:spLocks noChangeArrowheads="1"/>
            </p:cNvSpPr>
            <p:nvPr/>
          </p:nvSpPr>
          <p:spPr bwMode="auto">
            <a:xfrm>
              <a:off x="2611" y="2895"/>
              <a:ext cx="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A</a:t>
              </a:r>
            </a:p>
          </p:txBody>
        </p:sp>
        <p:sp>
          <p:nvSpPr>
            <p:cNvPr id="122902" name="Rectangle 30"/>
            <p:cNvSpPr>
              <a:spLocks noChangeArrowheads="1"/>
            </p:cNvSpPr>
            <p:nvPr/>
          </p:nvSpPr>
          <p:spPr bwMode="auto">
            <a:xfrm>
              <a:off x="2748" y="2895"/>
              <a:ext cx="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A</a:t>
              </a:r>
            </a:p>
          </p:txBody>
        </p:sp>
        <p:sp>
          <p:nvSpPr>
            <p:cNvPr id="122903" name="Rectangle 31"/>
            <p:cNvSpPr>
              <a:spLocks noChangeArrowheads="1"/>
            </p:cNvSpPr>
            <p:nvPr/>
          </p:nvSpPr>
          <p:spPr bwMode="auto">
            <a:xfrm>
              <a:off x="2895" y="2895"/>
              <a:ext cx="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A</a:t>
              </a:r>
            </a:p>
          </p:txBody>
        </p:sp>
        <p:sp>
          <p:nvSpPr>
            <p:cNvPr id="122904" name="Rectangle 32"/>
            <p:cNvSpPr>
              <a:spLocks noChangeArrowheads="1"/>
            </p:cNvSpPr>
            <p:nvPr/>
          </p:nvSpPr>
          <p:spPr bwMode="auto">
            <a:xfrm>
              <a:off x="3787" y="2895"/>
              <a:ext cx="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A</a:t>
              </a:r>
            </a:p>
          </p:txBody>
        </p:sp>
        <p:sp>
          <p:nvSpPr>
            <p:cNvPr id="122905" name="Rectangle 33"/>
            <p:cNvSpPr>
              <a:spLocks noChangeArrowheads="1"/>
            </p:cNvSpPr>
            <p:nvPr/>
          </p:nvSpPr>
          <p:spPr bwMode="auto">
            <a:xfrm>
              <a:off x="4228" y="2895"/>
              <a:ext cx="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B</a:t>
              </a:r>
            </a:p>
          </p:txBody>
        </p:sp>
        <p:sp>
          <p:nvSpPr>
            <p:cNvPr id="122906" name="Rectangle 34"/>
            <p:cNvSpPr>
              <a:spLocks noChangeArrowheads="1"/>
            </p:cNvSpPr>
            <p:nvPr/>
          </p:nvSpPr>
          <p:spPr bwMode="auto">
            <a:xfrm>
              <a:off x="4525" y="2895"/>
              <a:ext cx="22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A+B</a:t>
              </a:r>
            </a:p>
          </p:txBody>
        </p:sp>
        <p:sp>
          <p:nvSpPr>
            <p:cNvPr id="122907" name="Rectangle 35"/>
            <p:cNvSpPr>
              <a:spLocks noChangeArrowheads="1"/>
            </p:cNvSpPr>
            <p:nvPr/>
          </p:nvSpPr>
          <p:spPr bwMode="auto">
            <a:xfrm>
              <a:off x="2382" y="2287"/>
              <a:ext cx="62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400" b="1" dirty="0"/>
                <a:t>Sommation</a:t>
              </a:r>
            </a:p>
            <a:p>
              <a:pPr algn="ctr"/>
              <a:r>
                <a:rPr lang="fr-FR" altLang="en-US" sz="1400" b="1" dirty="0"/>
                <a:t>Temporelle </a:t>
              </a:r>
            </a:p>
          </p:txBody>
        </p:sp>
        <p:sp>
          <p:nvSpPr>
            <p:cNvPr id="122908" name="Rectangle 36"/>
            <p:cNvSpPr>
              <a:spLocks noChangeArrowheads="1"/>
            </p:cNvSpPr>
            <p:nvPr/>
          </p:nvSpPr>
          <p:spPr bwMode="auto">
            <a:xfrm>
              <a:off x="4674" y="2190"/>
              <a:ext cx="61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400" b="1"/>
                <a:t>Sommation</a:t>
              </a:r>
            </a:p>
            <a:p>
              <a:pPr algn="ctr"/>
              <a:r>
                <a:rPr lang="fr-FR" altLang="en-US" sz="1400" b="1"/>
                <a:t>spatiale </a:t>
              </a:r>
            </a:p>
          </p:txBody>
        </p:sp>
        <p:sp>
          <p:nvSpPr>
            <p:cNvPr id="122909" name="Rectangle 37"/>
            <p:cNvSpPr>
              <a:spLocks noChangeArrowheads="1"/>
            </p:cNvSpPr>
            <p:nvPr/>
          </p:nvSpPr>
          <p:spPr bwMode="auto">
            <a:xfrm>
              <a:off x="1589" y="2285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/>
                <a:t>0</a:t>
              </a:r>
            </a:p>
          </p:txBody>
        </p:sp>
        <p:sp>
          <p:nvSpPr>
            <p:cNvPr id="122910" name="Rectangle 38"/>
            <p:cNvSpPr>
              <a:spLocks noChangeArrowheads="1"/>
            </p:cNvSpPr>
            <p:nvPr/>
          </p:nvSpPr>
          <p:spPr bwMode="auto">
            <a:xfrm>
              <a:off x="1489" y="2621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/>
                <a:t>-70</a:t>
              </a:r>
            </a:p>
          </p:txBody>
        </p:sp>
        <p:sp>
          <p:nvSpPr>
            <p:cNvPr id="122911" name="Rectangle 39"/>
            <p:cNvSpPr>
              <a:spLocks noChangeArrowheads="1"/>
            </p:cNvSpPr>
            <p:nvPr/>
          </p:nvSpPr>
          <p:spPr bwMode="auto">
            <a:xfrm>
              <a:off x="1611" y="2144"/>
              <a:ext cx="170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400"/>
                <a:t>mV</a:t>
              </a:r>
            </a:p>
          </p:txBody>
        </p:sp>
        <p:sp>
          <p:nvSpPr>
            <p:cNvPr id="122912" name="Text Box 40"/>
            <p:cNvSpPr txBox="1">
              <a:spLocks noChangeArrowheads="1"/>
            </p:cNvSpPr>
            <p:nvPr/>
          </p:nvSpPr>
          <p:spPr bwMode="auto">
            <a:xfrm>
              <a:off x="48" y="2256"/>
              <a:ext cx="1392" cy="366"/>
            </a:xfrm>
            <a:prstGeom prst="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600" dirty="0"/>
                <a:t>sommation temporelle et spatiale</a:t>
              </a:r>
            </a:p>
          </p:txBody>
        </p:sp>
        <p:sp>
          <p:nvSpPr>
            <p:cNvPr id="122913" name="Line 41"/>
            <p:cNvSpPr>
              <a:spLocks noChangeShapeType="1"/>
            </p:cNvSpPr>
            <p:nvPr/>
          </p:nvSpPr>
          <p:spPr bwMode="auto">
            <a:xfrm flipV="1">
              <a:off x="1880" y="26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4" name="Line 42"/>
            <p:cNvSpPr>
              <a:spLocks noChangeShapeType="1"/>
            </p:cNvSpPr>
            <p:nvPr/>
          </p:nvSpPr>
          <p:spPr bwMode="auto">
            <a:xfrm flipV="1">
              <a:off x="2641" y="26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5" name="Line 43"/>
            <p:cNvSpPr>
              <a:spLocks noChangeShapeType="1"/>
            </p:cNvSpPr>
            <p:nvPr/>
          </p:nvSpPr>
          <p:spPr bwMode="auto">
            <a:xfrm flipV="1">
              <a:off x="2784" y="26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6" name="Line 44"/>
            <p:cNvSpPr>
              <a:spLocks noChangeShapeType="1"/>
            </p:cNvSpPr>
            <p:nvPr/>
          </p:nvSpPr>
          <p:spPr bwMode="auto">
            <a:xfrm flipV="1">
              <a:off x="2928" y="26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7" name="Line 45"/>
            <p:cNvSpPr>
              <a:spLocks noChangeShapeType="1"/>
            </p:cNvSpPr>
            <p:nvPr/>
          </p:nvSpPr>
          <p:spPr bwMode="auto">
            <a:xfrm flipV="1">
              <a:off x="3812" y="26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8" name="Line 46"/>
            <p:cNvSpPr>
              <a:spLocks noChangeShapeType="1"/>
            </p:cNvSpPr>
            <p:nvPr/>
          </p:nvSpPr>
          <p:spPr bwMode="auto">
            <a:xfrm flipV="1">
              <a:off x="4283" y="26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9" name="Line 47"/>
            <p:cNvSpPr>
              <a:spLocks noChangeShapeType="1"/>
            </p:cNvSpPr>
            <p:nvPr/>
          </p:nvSpPr>
          <p:spPr bwMode="auto">
            <a:xfrm flipV="1">
              <a:off x="4659" y="2675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5104" name="Group 48"/>
          <p:cNvGrpSpPr>
            <a:grpSpLocks/>
          </p:cNvGrpSpPr>
          <p:nvPr/>
        </p:nvGrpSpPr>
        <p:grpSpPr bwMode="auto">
          <a:xfrm>
            <a:off x="434280" y="5550296"/>
            <a:ext cx="7539038" cy="1335088"/>
            <a:chOff x="48" y="3168"/>
            <a:chExt cx="4749" cy="841"/>
          </a:xfrm>
        </p:grpSpPr>
        <p:sp>
          <p:nvSpPr>
            <p:cNvPr id="122887" name="Line 49"/>
            <p:cNvSpPr>
              <a:spLocks noChangeShapeType="1"/>
            </p:cNvSpPr>
            <p:nvPr/>
          </p:nvSpPr>
          <p:spPr bwMode="auto">
            <a:xfrm>
              <a:off x="1708" y="3233"/>
              <a:ext cx="1" cy="64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888" name="Rectangle 50"/>
            <p:cNvSpPr>
              <a:spLocks noChangeArrowheads="1"/>
            </p:cNvSpPr>
            <p:nvPr/>
          </p:nvSpPr>
          <p:spPr bwMode="auto">
            <a:xfrm>
              <a:off x="1589" y="3341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/>
                <a:t>0</a:t>
              </a:r>
            </a:p>
          </p:txBody>
        </p:sp>
        <p:sp>
          <p:nvSpPr>
            <p:cNvPr id="122889" name="Rectangle 51"/>
            <p:cNvSpPr>
              <a:spLocks noChangeArrowheads="1"/>
            </p:cNvSpPr>
            <p:nvPr/>
          </p:nvSpPr>
          <p:spPr bwMode="auto">
            <a:xfrm>
              <a:off x="1489" y="3730"/>
              <a:ext cx="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fr-FR" altLang="en-US" sz="1400"/>
                <a:t>-70</a:t>
              </a:r>
            </a:p>
          </p:txBody>
        </p:sp>
        <p:sp>
          <p:nvSpPr>
            <p:cNvPr id="122890" name="Freeform 52"/>
            <p:cNvSpPr>
              <a:spLocks/>
            </p:cNvSpPr>
            <p:nvPr/>
          </p:nvSpPr>
          <p:spPr bwMode="auto">
            <a:xfrm>
              <a:off x="1708" y="3702"/>
              <a:ext cx="1559" cy="78"/>
            </a:xfrm>
            <a:custGeom>
              <a:avLst/>
              <a:gdLst>
                <a:gd name="T0" fmla="*/ 0 w 1559"/>
                <a:gd name="T1" fmla="*/ 78 h 78"/>
                <a:gd name="T2" fmla="*/ 39 w 1559"/>
                <a:gd name="T3" fmla="*/ 78 h 78"/>
                <a:gd name="T4" fmla="*/ 98 w 1559"/>
                <a:gd name="T5" fmla="*/ 78 h 78"/>
                <a:gd name="T6" fmla="*/ 157 w 1559"/>
                <a:gd name="T7" fmla="*/ 78 h 78"/>
                <a:gd name="T8" fmla="*/ 216 w 1559"/>
                <a:gd name="T9" fmla="*/ 78 h 78"/>
                <a:gd name="T10" fmla="*/ 275 w 1559"/>
                <a:gd name="T11" fmla="*/ 72 h 78"/>
                <a:gd name="T12" fmla="*/ 314 w 1559"/>
                <a:gd name="T13" fmla="*/ 72 h 78"/>
                <a:gd name="T14" fmla="*/ 363 w 1559"/>
                <a:gd name="T15" fmla="*/ 72 h 78"/>
                <a:gd name="T16" fmla="*/ 412 w 1559"/>
                <a:gd name="T17" fmla="*/ 67 h 78"/>
                <a:gd name="T18" fmla="*/ 451 w 1559"/>
                <a:gd name="T19" fmla="*/ 61 h 78"/>
                <a:gd name="T20" fmla="*/ 481 w 1559"/>
                <a:gd name="T21" fmla="*/ 61 h 78"/>
                <a:gd name="T22" fmla="*/ 520 w 1559"/>
                <a:gd name="T23" fmla="*/ 56 h 78"/>
                <a:gd name="T24" fmla="*/ 539 w 1559"/>
                <a:gd name="T25" fmla="*/ 50 h 78"/>
                <a:gd name="T26" fmla="*/ 549 w 1559"/>
                <a:gd name="T27" fmla="*/ 50 h 78"/>
                <a:gd name="T28" fmla="*/ 569 w 1559"/>
                <a:gd name="T29" fmla="*/ 45 h 78"/>
                <a:gd name="T30" fmla="*/ 579 w 1559"/>
                <a:gd name="T31" fmla="*/ 39 h 78"/>
                <a:gd name="T32" fmla="*/ 598 w 1559"/>
                <a:gd name="T33" fmla="*/ 28 h 78"/>
                <a:gd name="T34" fmla="*/ 608 w 1559"/>
                <a:gd name="T35" fmla="*/ 22 h 78"/>
                <a:gd name="T36" fmla="*/ 618 w 1559"/>
                <a:gd name="T37" fmla="*/ 11 h 78"/>
                <a:gd name="T38" fmla="*/ 637 w 1559"/>
                <a:gd name="T39" fmla="*/ 6 h 78"/>
                <a:gd name="T40" fmla="*/ 647 w 1559"/>
                <a:gd name="T41" fmla="*/ 0 h 78"/>
                <a:gd name="T42" fmla="*/ 667 w 1559"/>
                <a:gd name="T43" fmla="*/ 0 h 78"/>
                <a:gd name="T44" fmla="*/ 686 w 1559"/>
                <a:gd name="T45" fmla="*/ 0 h 78"/>
                <a:gd name="T46" fmla="*/ 716 w 1559"/>
                <a:gd name="T47" fmla="*/ 0 h 78"/>
                <a:gd name="T48" fmla="*/ 745 w 1559"/>
                <a:gd name="T49" fmla="*/ 6 h 78"/>
                <a:gd name="T50" fmla="*/ 755 w 1559"/>
                <a:gd name="T51" fmla="*/ 6 h 78"/>
                <a:gd name="T52" fmla="*/ 785 w 1559"/>
                <a:gd name="T53" fmla="*/ 11 h 78"/>
                <a:gd name="T54" fmla="*/ 834 w 1559"/>
                <a:gd name="T55" fmla="*/ 22 h 78"/>
                <a:gd name="T56" fmla="*/ 873 w 1559"/>
                <a:gd name="T57" fmla="*/ 33 h 78"/>
                <a:gd name="T58" fmla="*/ 892 w 1559"/>
                <a:gd name="T59" fmla="*/ 39 h 78"/>
                <a:gd name="T60" fmla="*/ 902 w 1559"/>
                <a:gd name="T61" fmla="*/ 45 h 78"/>
                <a:gd name="T62" fmla="*/ 932 w 1559"/>
                <a:gd name="T63" fmla="*/ 56 h 78"/>
                <a:gd name="T64" fmla="*/ 971 w 1559"/>
                <a:gd name="T65" fmla="*/ 67 h 78"/>
                <a:gd name="T66" fmla="*/ 990 w 1559"/>
                <a:gd name="T67" fmla="*/ 72 h 78"/>
                <a:gd name="T68" fmla="*/ 1000 w 1559"/>
                <a:gd name="T69" fmla="*/ 72 h 78"/>
                <a:gd name="T70" fmla="*/ 1010 w 1559"/>
                <a:gd name="T71" fmla="*/ 72 h 78"/>
                <a:gd name="T72" fmla="*/ 1030 w 1559"/>
                <a:gd name="T73" fmla="*/ 72 h 78"/>
                <a:gd name="T74" fmla="*/ 1049 w 1559"/>
                <a:gd name="T75" fmla="*/ 72 h 78"/>
                <a:gd name="T76" fmla="*/ 1079 w 1559"/>
                <a:gd name="T77" fmla="*/ 78 h 78"/>
                <a:gd name="T78" fmla="*/ 1108 w 1559"/>
                <a:gd name="T79" fmla="*/ 78 h 78"/>
                <a:gd name="T80" fmla="*/ 1138 w 1559"/>
                <a:gd name="T81" fmla="*/ 78 h 78"/>
                <a:gd name="T82" fmla="*/ 1177 w 1559"/>
                <a:gd name="T83" fmla="*/ 78 h 78"/>
                <a:gd name="T84" fmla="*/ 1216 w 1559"/>
                <a:gd name="T85" fmla="*/ 78 h 78"/>
                <a:gd name="T86" fmla="*/ 1255 w 1559"/>
                <a:gd name="T87" fmla="*/ 78 h 78"/>
                <a:gd name="T88" fmla="*/ 1304 w 1559"/>
                <a:gd name="T89" fmla="*/ 78 h 78"/>
                <a:gd name="T90" fmla="*/ 1353 w 1559"/>
                <a:gd name="T91" fmla="*/ 78 h 78"/>
                <a:gd name="T92" fmla="*/ 1412 w 1559"/>
                <a:gd name="T93" fmla="*/ 78 h 78"/>
                <a:gd name="T94" fmla="*/ 1471 w 1559"/>
                <a:gd name="T95" fmla="*/ 78 h 78"/>
                <a:gd name="T96" fmla="*/ 1530 w 1559"/>
                <a:gd name="T97" fmla="*/ 78 h 78"/>
                <a:gd name="T98" fmla="*/ 1559 w 1559"/>
                <a:gd name="T99" fmla="*/ 78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559" h="78">
                  <a:moveTo>
                    <a:pt x="0" y="78"/>
                  </a:moveTo>
                  <a:lnTo>
                    <a:pt x="39" y="78"/>
                  </a:lnTo>
                  <a:lnTo>
                    <a:pt x="98" y="78"/>
                  </a:lnTo>
                  <a:lnTo>
                    <a:pt x="157" y="78"/>
                  </a:lnTo>
                  <a:lnTo>
                    <a:pt x="216" y="78"/>
                  </a:lnTo>
                  <a:lnTo>
                    <a:pt x="275" y="72"/>
                  </a:lnTo>
                  <a:lnTo>
                    <a:pt x="314" y="72"/>
                  </a:lnTo>
                  <a:lnTo>
                    <a:pt x="363" y="72"/>
                  </a:lnTo>
                  <a:lnTo>
                    <a:pt x="412" y="67"/>
                  </a:lnTo>
                  <a:lnTo>
                    <a:pt x="451" y="61"/>
                  </a:lnTo>
                  <a:lnTo>
                    <a:pt x="481" y="61"/>
                  </a:lnTo>
                  <a:lnTo>
                    <a:pt x="520" y="56"/>
                  </a:lnTo>
                  <a:lnTo>
                    <a:pt x="539" y="50"/>
                  </a:lnTo>
                  <a:lnTo>
                    <a:pt x="549" y="50"/>
                  </a:lnTo>
                  <a:lnTo>
                    <a:pt x="569" y="45"/>
                  </a:lnTo>
                  <a:lnTo>
                    <a:pt x="579" y="39"/>
                  </a:lnTo>
                  <a:lnTo>
                    <a:pt x="598" y="28"/>
                  </a:lnTo>
                  <a:lnTo>
                    <a:pt x="608" y="22"/>
                  </a:lnTo>
                  <a:lnTo>
                    <a:pt x="618" y="11"/>
                  </a:lnTo>
                  <a:lnTo>
                    <a:pt x="637" y="6"/>
                  </a:lnTo>
                  <a:lnTo>
                    <a:pt x="647" y="0"/>
                  </a:lnTo>
                  <a:lnTo>
                    <a:pt x="667" y="0"/>
                  </a:lnTo>
                  <a:lnTo>
                    <a:pt x="686" y="0"/>
                  </a:lnTo>
                  <a:lnTo>
                    <a:pt x="716" y="0"/>
                  </a:lnTo>
                  <a:lnTo>
                    <a:pt x="745" y="6"/>
                  </a:lnTo>
                  <a:lnTo>
                    <a:pt x="755" y="6"/>
                  </a:lnTo>
                  <a:lnTo>
                    <a:pt x="785" y="11"/>
                  </a:lnTo>
                  <a:lnTo>
                    <a:pt x="834" y="22"/>
                  </a:lnTo>
                  <a:lnTo>
                    <a:pt x="873" y="33"/>
                  </a:lnTo>
                  <a:lnTo>
                    <a:pt x="892" y="39"/>
                  </a:lnTo>
                  <a:lnTo>
                    <a:pt x="902" y="45"/>
                  </a:lnTo>
                  <a:lnTo>
                    <a:pt x="932" y="56"/>
                  </a:lnTo>
                  <a:lnTo>
                    <a:pt x="971" y="67"/>
                  </a:lnTo>
                  <a:lnTo>
                    <a:pt x="990" y="72"/>
                  </a:lnTo>
                  <a:lnTo>
                    <a:pt x="1000" y="72"/>
                  </a:lnTo>
                  <a:lnTo>
                    <a:pt x="1010" y="72"/>
                  </a:lnTo>
                  <a:lnTo>
                    <a:pt x="1030" y="72"/>
                  </a:lnTo>
                  <a:lnTo>
                    <a:pt x="1049" y="72"/>
                  </a:lnTo>
                  <a:lnTo>
                    <a:pt x="1079" y="78"/>
                  </a:lnTo>
                  <a:lnTo>
                    <a:pt x="1108" y="78"/>
                  </a:lnTo>
                  <a:lnTo>
                    <a:pt x="1138" y="78"/>
                  </a:lnTo>
                  <a:lnTo>
                    <a:pt x="1177" y="78"/>
                  </a:lnTo>
                  <a:lnTo>
                    <a:pt x="1216" y="78"/>
                  </a:lnTo>
                  <a:lnTo>
                    <a:pt x="1255" y="78"/>
                  </a:lnTo>
                  <a:lnTo>
                    <a:pt x="1304" y="78"/>
                  </a:lnTo>
                  <a:lnTo>
                    <a:pt x="1353" y="78"/>
                  </a:lnTo>
                  <a:lnTo>
                    <a:pt x="1412" y="78"/>
                  </a:lnTo>
                  <a:lnTo>
                    <a:pt x="1471" y="78"/>
                  </a:lnTo>
                  <a:lnTo>
                    <a:pt x="1530" y="78"/>
                  </a:lnTo>
                  <a:lnTo>
                    <a:pt x="1559" y="78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891" name="Freeform 53"/>
            <p:cNvSpPr>
              <a:spLocks/>
            </p:cNvSpPr>
            <p:nvPr/>
          </p:nvSpPr>
          <p:spPr bwMode="auto">
            <a:xfrm>
              <a:off x="3237" y="3780"/>
              <a:ext cx="1560" cy="77"/>
            </a:xfrm>
            <a:custGeom>
              <a:avLst/>
              <a:gdLst>
                <a:gd name="T0" fmla="*/ 0 w 1560"/>
                <a:gd name="T1" fmla="*/ 0 h 77"/>
                <a:gd name="T2" fmla="*/ 40 w 1560"/>
                <a:gd name="T3" fmla="*/ 0 h 77"/>
                <a:gd name="T4" fmla="*/ 98 w 1560"/>
                <a:gd name="T5" fmla="*/ 0 h 77"/>
                <a:gd name="T6" fmla="*/ 157 w 1560"/>
                <a:gd name="T7" fmla="*/ 0 h 77"/>
                <a:gd name="T8" fmla="*/ 216 w 1560"/>
                <a:gd name="T9" fmla="*/ 0 h 77"/>
                <a:gd name="T10" fmla="*/ 275 w 1560"/>
                <a:gd name="T11" fmla="*/ 5 h 77"/>
                <a:gd name="T12" fmla="*/ 324 w 1560"/>
                <a:gd name="T13" fmla="*/ 5 h 77"/>
                <a:gd name="T14" fmla="*/ 363 w 1560"/>
                <a:gd name="T15" fmla="*/ 5 h 77"/>
                <a:gd name="T16" fmla="*/ 412 w 1560"/>
                <a:gd name="T17" fmla="*/ 11 h 77"/>
                <a:gd name="T18" fmla="*/ 442 w 1560"/>
                <a:gd name="T19" fmla="*/ 11 h 77"/>
                <a:gd name="T20" fmla="*/ 491 w 1560"/>
                <a:gd name="T21" fmla="*/ 16 h 77"/>
                <a:gd name="T22" fmla="*/ 510 w 1560"/>
                <a:gd name="T23" fmla="*/ 16 h 77"/>
                <a:gd name="T24" fmla="*/ 530 w 1560"/>
                <a:gd name="T25" fmla="*/ 22 h 77"/>
                <a:gd name="T26" fmla="*/ 559 w 1560"/>
                <a:gd name="T27" fmla="*/ 27 h 77"/>
                <a:gd name="T28" fmla="*/ 579 w 1560"/>
                <a:gd name="T29" fmla="*/ 33 h 77"/>
                <a:gd name="T30" fmla="*/ 589 w 1560"/>
                <a:gd name="T31" fmla="*/ 38 h 77"/>
                <a:gd name="T32" fmla="*/ 599 w 1560"/>
                <a:gd name="T33" fmla="*/ 44 h 77"/>
                <a:gd name="T34" fmla="*/ 608 w 1560"/>
                <a:gd name="T35" fmla="*/ 55 h 77"/>
                <a:gd name="T36" fmla="*/ 618 w 1560"/>
                <a:gd name="T37" fmla="*/ 60 h 77"/>
                <a:gd name="T38" fmla="*/ 628 w 1560"/>
                <a:gd name="T39" fmla="*/ 66 h 77"/>
                <a:gd name="T40" fmla="*/ 648 w 1560"/>
                <a:gd name="T41" fmla="*/ 71 h 77"/>
                <a:gd name="T42" fmla="*/ 667 w 1560"/>
                <a:gd name="T43" fmla="*/ 77 h 77"/>
                <a:gd name="T44" fmla="*/ 687 w 1560"/>
                <a:gd name="T45" fmla="*/ 77 h 77"/>
                <a:gd name="T46" fmla="*/ 716 w 1560"/>
                <a:gd name="T47" fmla="*/ 77 h 77"/>
                <a:gd name="T48" fmla="*/ 736 w 1560"/>
                <a:gd name="T49" fmla="*/ 77 h 77"/>
                <a:gd name="T50" fmla="*/ 755 w 1560"/>
                <a:gd name="T51" fmla="*/ 71 h 77"/>
                <a:gd name="T52" fmla="*/ 775 w 1560"/>
                <a:gd name="T53" fmla="*/ 66 h 77"/>
                <a:gd name="T54" fmla="*/ 824 w 1560"/>
                <a:gd name="T55" fmla="*/ 55 h 77"/>
                <a:gd name="T56" fmla="*/ 863 w 1560"/>
                <a:gd name="T57" fmla="*/ 44 h 77"/>
                <a:gd name="T58" fmla="*/ 893 w 1560"/>
                <a:gd name="T59" fmla="*/ 38 h 77"/>
                <a:gd name="T60" fmla="*/ 903 w 1560"/>
                <a:gd name="T61" fmla="*/ 33 h 77"/>
                <a:gd name="T62" fmla="*/ 922 w 1560"/>
                <a:gd name="T63" fmla="*/ 27 h 77"/>
                <a:gd name="T64" fmla="*/ 971 w 1560"/>
                <a:gd name="T65" fmla="*/ 11 h 77"/>
                <a:gd name="T66" fmla="*/ 991 w 1560"/>
                <a:gd name="T67" fmla="*/ 5 h 77"/>
                <a:gd name="T68" fmla="*/ 1001 w 1560"/>
                <a:gd name="T69" fmla="*/ 5 h 77"/>
                <a:gd name="T70" fmla="*/ 1010 w 1560"/>
                <a:gd name="T71" fmla="*/ 5 h 77"/>
                <a:gd name="T72" fmla="*/ 1030 w 1560"/>
                <a:gd name="T73" fmla="*/ 5 h 77"/>
                <a:gd name="T74" fmla="*/ 1050 w 1560"/>
                <a:gd name="T75" fmla="*/ 5 h 77"/>
                <a:gd name="T76" fmla="*/ 1079 w 1560"/>
                <a:gd name="T77" fmla="*/ 0 h 77"/>
                <a:gd name="T78" fmla="*/ 1108 w 1560"/>
                <a:gd name="T79" fmla="*/ 0 h 77"/>
                <a:gd name="T80" fmla="*/ 1138 w 1560"/>
                <a:gd name="T81" fmla="*/ 0 h 77"/>
                <a:gd name="T82" fmla="*/ 1177 w 1560"/>
                <a:gd name="T83" fmla="*/ 0 h 77"/>
                <a:gd name="T84" fmla="*/ 1216 w 1560"/>
                <a:gd name="T85" fmla="*/ 0 h 77"/>
                <a:gd name="T86" fmla="*/ 1256 w 1560"/>
                <a:gd name="T87" fmla="*/ 0 h 77"/>
                <a:gd name="T88" fmla="*/ 1305 w 1560"/>
                <a:gd name="T89" fmla="*/ 0 h 77"/>
                <a:gd name="T90" fmla="*/ 1354 w 1560"/>
                <a:gd name="T91" fmla="*/ 0 h 77"/>
                <a:gd name="T92" fmla="*/ 1412 w 1560"/>
                <a:gd name="T93" fmla="*/ 0 h 77"/>
                <a:gd name="T94" fmla="*/ 1471 w 1560"/>
                <a:gd name="T95" fmla="*/ 0 h 77"/>
                <a:gd name="T96" fmla="*/ 1530 w 1560"/>
                <a:gd name="T97" fmla="*/ 0 h 77"/>
                <a:gd name="T98" fmla="*/ 1560 w 1560"/>
                <a:gd name="T99" fmla="*/ 0 h 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560" h="77">
                  <a:moveTo>
                    <a:pt x="0" y="0"/>
                  </a:moveTo>
                  <a:lnTo>
                    <a:pt x="40" y="0"/>
                  </a:lnTo>
                  <a:lnTo>
                    <a:pt x="98" y="0"/>
                  </a:lnTo>
                  <a:lnTo>
                    <a:pt x="157" y="0"/>
                  </a:lnTo>
                  <a:lnTo>
                    <a:pt x="216" y="0"/>
                  </a:lnTo>
                  <a:lnTo>
                    <a:pt x="275" y="5"/>
                  </a:lnTo>
                  <a:lnTo>
                    <a:pt x="324" y="5"/>
                  </a:lnTo>
                  <a:lnTo>
                    <a:pt x="363" y="5"/>
                  </a:lnTo>
                  <a:lnTo>
                    <a:pt x="412" y="11"/>
                  </a:lnTo>
                  <a:lnTo>
                    <a:pt x="442" y="11"/>
                  </a:lnTo>
                  <a:lnTo>
                    <a:pt x="491" y="16"/>
                  </a:lnTo>
                  <a:lnTo>
                    <a:pt x="510" y="16"/>
                  </a:lnTo>
                  <a:lnTo>
                    <a:pt x="530" y="22"/>
                  </a:lnTo>
                  <a:lnTo>
                    <a:pt x="559" y="27"/>
                  </a:lnTo>
                  <a:lnTo>
                    <a:pt x="579" y="33"/>
                  </a:lnTo>
                  <a:lnTo>
                    <a:pt x="589" y="38"/>
                  </a:lnTo>
                  <a:lnTo>
                    <a:pt x="599" y="44"/>
                  </a:lnTo>
                  <a:lnTo>
                    <a:pt x="608" y="55"/>
                  </a:lnTo>
                  <a:lnTo>
                    <a:pt x="618" y="60"/>
                  </a:lnTo>
                  <a:lnTo>
                    <a:pt x="628" y="66"/>
                  </a:lnTo>
                  <a:lnTo>
                    <a:pt x="648" y="71"/>
                  </a:lnTo>
                  <a:lnTo>
                    <a:pt x="667" y="77"/>
                  </a:lnTo>
                  <a:lnTo>
                    <a:pt x="687" y="77"/>
                  </a:lnTo>
                  <a:lnTo>
                    <a:pt x="716" y="77"/>
                  </a:lnTo>
                  <a:lnTo>
                    <a:pt x="736" y="77"/>
                  </a:lnTo>
                  <a:lnTo>
                    <a:pt x="755" y="71"/>
                  </a:lnTo>
                  <a:lnTo>
                    <a:pt x="775" y="66"/>
                  </a:lnTo>
                  <a:lnTo>
                    <a:pt x="824" y="55"/>
                  </a:lnTo>
                  <a:lnTo>
                    <a:pt x="863" y="44"/>
                  </a:lnTo>
                  <a:lnTo>
                    <a:pt x="893" y="38"/>
                  </a:lnTo>
                  <a:lnTo>
                    <a:pt x="903" y="33"/>
                  </a:lnTo>
                  <a:lnTo>
                    <a:pt x="922" y="27"/>
                  </a:lnTo>
                  <a:lnTo>
                    <a:pt x="971" y="11"/>
                  </a:lnTo>
                  <a:lnTo>
                    <a:pt x="991" y="5"/>
                  </a:lnTo>
                  <a:lnTo>
                    <a:pt x="1001" y="5"/>
                  </a:lnTo>
                  <a:lnTo>
                    <a:pt x="1010" y="5"/>
                  </a:lnTo>
                  <a:lnTo>
                    <a:pt x="1030" y="5"/>
                  </a:lnTo>
                  <a:lnTo>
                    <a:pt x="1050" y="5"/>
                  </a:lnTo>
                  <a:lnTo>
                    <a:pt x="1079" y="0"/>
                  </a:lnTo>
                  <a:lnTo>
                    <a:pt x="1108" y="0"/>
                  </a:lnTo>
                  <a:lnTo>
                    <a:pt x="1138" y="0"/>
                  </a:lnTo>
                  <a:lnTo>
                    <a:pt x="1177" y="0"/>
                  </a:lnTo>
                  <a:lnTo>
                    <a:pt x="1216" y="0"/>
                  </a:lnTo>
                  <a:lnTo>
                    <a:pt x="1256" y="0"/>
                  </a:lnTo>
                  <a:lnTo>
                    <a:pt x="1305" y="0"/>
                  </a:lnTo>
                  <a:lnTo>
                    <a:pt x="1354" y="0"/>
                  </a:lnTo>
                  <a:lnTo>
                    <a:pt x="1412" y="0"/>
                  </a:lnTo>
                  <a:lnTo>
                    <a:pt x="1471" y="0"/>
                  </a:lnTo>
                  <a:lnTo>
                    <a:pt x="1530" y="0"/>
                  </a:lnTo>
                  <a:lnTo>
                    <a:pt x="1560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892" name="Rectangle 54"/>
            <p:cNvSpPr>
              <a:spLocks noChangeArrowheads="1"/>
            </p:cNvSpPr>
            <p:nvPr/>
          </p:nvSpPr>
          <p:spPr bwMode="auto">
            <a:xfrm>
              <a:off x="2109" y="3515"/>
              <a:ext cx="7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Dépolarisation</a:t>
              </a:r>
            </a:p>
          </p:txBody>
        </p:sp>
        <p:sp>
          <p:nvSpPr>
            <p:cNvPr id="122893" name="Rectangle 55"/>
            <p:cNvSpPr>
              <a:spLocks noChangeArrowheads="1"/>
            </p:cNvSpPr>
            <p:nvPr/>
          </p:nvSpPr>
          <p:spPr bwMode="auto">
            <a:xfrm>
              <a:off x="3483" y="3568"/>
              <a:ext cx="9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fr-FR" altLang="en-US" sz="1400" b="1"/>
                <a:t>Hyperpolarisation</a:t>
              </a:r>
            </a:p>
          </p:txBody>
        </p:sp>
        <p:sp>
          <p:nvSpPr>
            <p:cNvPr id="122894" name="Rectangle 56"/>
            <p:cNvSpPr>
              <a:spLocks noChangeArrowheads="1"/>
            </p:cNvSpPr>
            <p:nvPr/>
          </p:nvSpPr>
          <p:spPr bwMode="auto">
            <a:xfrm>
              <a:off x="1598" y="3168"/>
              <a:ext cx="170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400"/>
                <a:t>mV</a:t>
              </a:r>
            </a:p>
          </p:txBody>
        </p:sp>
        <p:sp>
          <p:nvSpPr>
            <p:cNvPr id="122895" name="Text Box 57"/>
            <p:cNvSpPr txBox="1">
              <a:spLocks noChangeArrowheads="1"/>
            </p:cNvSpPr>
            <p:nvPr/>
          </p:nvSpPr>
          <p:spPr bwMode="auto">
            <a:xfrm>
              <a:off x="48" y="3264"/>
              <a:ext cx="1392" cy="366"/>
            </a:xfrm>
            <a:prstGeom prst="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fr-FR" altLang="en-US" sz="1600" dirty="0"/>
                <a:t>dépolarisation et hyperpolarisation</a:t>
              </a:r>
            </a:p>
          </p:txBody>
        </p:sp>
        <p:sp>
          <p:nvSpPr>
            <p:cNvPr id="122896" name="Line 58"/>
            <p:cNvSpPr>
              <a:spLocks noChangeShapeType="1"/>
            </p:cNvSpPr>
            <p:nvPr/>
          </p:nvSpPr>
          <p:spPr bwMode="auto">
            <a:xfrm flipV="1">
              <a:off x="2291" y="3780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897" name="Line 59"/>
            <p:cNvSpPr>
              <a:spLocks noChangeShapeType="1"/>
            </p:cNvSpPr>
            <p:nvPr/>
          </p:nvSpPr>
          <p:spPr bwMode="auto">
            <a:xfrm flipV="1">
              <a:off x="3742" y="3806"/>
              <a:ext cx="0" cy="203"/>
            </a:xfrm>
            <a:prstGeom prst="line">
              <a:avLst/>
            </a:prstGeom>
            <a:noFill/>
            <a:ln w="22225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0" name="Rectangle 5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1" name="Text Box 6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60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93504"/>
              </p:ext>
            </p:extLst>
          </p:nvPr>
        </p:nvGraphicFramePr>
        <p:xfrm>
          <a:off x="538163" y="1268413"/>
          <a:ext cx="8066087" cy="5214938"/>
        </p:xfrm>
        <a:graphic>
          <a:graphicData uri="http://schemas.openxmlformats.org/drawingml/2006/table">
            <a:tbl>
              <a:tblPr/>
              <a:tblGrid>
                <a:gridCol w="3241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Potentiel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Local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d’Action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8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Réponse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proportionnelle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tout ou rien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8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Polarité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kumimoji="0" 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(PPSE)</a:t>
                      </a: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ou – </a:t>
                      </a:r>
                      <a:r>
                        <a:rPr kumimoji="0" 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(PPSI)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(PA)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48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Période réfractaire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oui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89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Conduction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décrémentielle</a:t>
                      </a:r>
                      <a:endParaRPr kumimoji="0" lang="fr-FR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constante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5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Sommation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possible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impossible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Codage de l’information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 l’amplitude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 la  fréquence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4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Canaux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récepteur-dépendants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voltage-dépendants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2200" name="Rectangle 48"/>
          <p:cNvSpPr>
            <a:spLocks noGrp="1" noChangeArrowheads="1"/>
          </p:cNvSpPr>
          <p:nvPr>
            <p:ph type="title" idx="4294967295"/>
          </p:nvPr>
        </p:nvSpPr>
        <p:spPr>
          <a:xfrm>
            <a:off x="184150" y="125413"/>
            <a:ext cx="8959850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Résumé : les potentiels locaux et d’action</a:t>
            </a:r>
          </a:p>
        </p:txBody>
      </p:sp>
      <p:sp>
        <p:nvSpPr>
          <p:cNvPr id="92201" name="Rectangle 50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2202" name="Text Box 51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/>
              <a:t>Influx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5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2" y="1844824"/>
            <a:ext cx="857221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66818" y="332656"/>
            <a:ext cx="7002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Exemple : les récepteurs auditifs</a:t>
            </a:r>
          </a:p>
          <a:p>
            <a:endParaRPr lang="fr-FR" sz="2400" dirty="0"/>
          </a:p>
          <a:p>
            <a:r>
              <a:rPr lang="fr-FR" sz="2400" dirty="0"/>
              <a:t>transduction mécanique puis conduction du signal</a:t>
            </a:r>
            <a:endParaRPr lang="en-GB" sz="24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http://www.mysearch.org.uk/website1/images/pictures/106.neur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" y="1196752"/>
            <a:ext cx="8394229" cy="53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16"/>
          <p:cNvSpPr txBox="1">
            <a:spLocks noChangeArrowheads="1"/>
          </p:cNvSpPr>
          <p:nvPr/>
        </p:nvSpPr>
        <p:spPr bwMode="auto">
          <a:xfrm>
            <a:off x="323528" y="533400"/>
            <a:ext cx="72266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2800" dirty="0">
                <a:solidFill>
                  <a:schemeClr val="tx2"/>
                </a:solidFill>
              </a:rPr>
              <a:t>Communication inter-neuronale : la synapse</a:t>
            </a:r>
          </a:p>
        </p:txBody>
      </p:sp>
      <p:sp>
        <p:nvSpPr>
          <p:cNvPr id="18442" name="Rectangle 19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8443" name="Text Box 20"/>
          <p:cNvSpPr txBox="1">
            <a:spLocks noChangeArrowheads="1"/>
          </p:cNvSpPr>
          <p:nvPr/>
        </p:nvSpPr>
        <p:spPr bwMode="auto">
          <a:xfrm>
            <a:off x="0" y="0"/>
            <a:ext cx="17235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Prochain cours</a:t>
            </a:r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179512" y="3501008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2987824" y="4652590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2987824" y="4653136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2987824" y="4653136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>
            <a:off x="2987824" y="4653136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AutoShape 15"/>
          <p:cNvSpPr>
            <a:spLocks noChangeArrowheads="1"/>
          </p:cNvSpPr>
          <p:nvPr/>
        </p:nvSpPr>
        <p:spPr bwMode="auto">
          <a:xfrm>
            <a:off x="7020272" y="2060848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331912" y="3653408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23528" y="3645024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323528" y="3645024"/>
            <a:ext cx="360364" cy="432594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Forme libre 1"/>
          <p:cNvSpPr/>
          <p:nvPr/>
        </p:nvSpPr>
        <p:spPr bwMode="auto">
          <a:xfrm>
            <a:off x="1436113" y="3910042"/>
            <a:ext cx="1811970" cy="1935386"/>
          </a:xfrm>
          <a:custGeom>
            <a:avLst/>
            <a:gdLst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04407 w 1811970"/>
              <a:gd name="connsiteY4" fmla="*/ 566591 h 1935386"/>
              <a:gd name="connsiteX5" fmla="*/ 1340746 w 1811970"/>
              <a:gd name="connsiteY5" fmla="*/ 600250 h 1935386"/>
              <a:gd name="connsiteX6" fmla="*/ 1419283 w 1811970"/>
              <a:gd name="connsiteY6" fmla="*/ 448785 h 1935386"/>
              <a:gd name="connsiteX7" fmla="*/ 1581968 w 1811970"/>
              <a:gd name="connsiteY7" fmla="*/ 297320 h 1935386"/>
              <a:gd name="connsiteX8" fmla="*/ 1783921 w 1811970"/>
              <a:gd name="connsiteY8" fmla="*/ 162684 h 1935386"/>
              <a:gd name="connsiteX9" fmla="*/ 1475381 w 1811970"/>
              <a:gd name="connsiteY9" fmla="*/ 330979 h 1935386"/>
              <a:gd name="connsiteX10" fmla="*/ 1329526 w 1811970"/>
              <a:gd name="connsiteY10" fmla="*/ 476834 h 1935386"/>
              <a:gd name="connsiteX11" fmla="*/ 1301477 w 1811970"/>
              <a:gd name="connsiteY11" fmla="*/ 342198 h 1935386"/>
              <a:gd name="connsiteX12" fmla="*/ 1340746 w 1811970"/>
              <a:gd name="connsiteY12" fmla="*/ 84147 h 1935386"/>
              <a:gd name="connsiteX13" fmla="*/ 1307087 w 1811970"/>
              <a:gd name="connsiteY13" fmla="*/ 84147 h 1935386"/>
              <a:gd name="connsiteX14" fmla="*/ 1234159 w 1811970"/>
              <a:gd name="connsiteY14" fmla="*/ 398297 h 1935386"/>
              <a:gd name="connsiteX15" fmla="*/ 1206110 w 1811970"/>
              <a:gd name="connsiteY15" fmla="*/ 589030 h 1935386"/>
              <a:gd name="connsiteX16" fmla="*/ 1138793 w 1811970"/>
              <a:gd name="connsiteY16" fmla="*/ 695617 h 1935386"/>
              <a:gd name="connsiteX17" fmla="*/ 1071475 w 1811970"/>
              <a:gd name="connsiteY17" fmla="*/ 723666 h 1935386"/>
              <a:gd name="connsiteX18" fmla="*/ 992937 w 1811970"/>
              <a:gd name="connsiteY18" fmla="*/ 589030 h 1935386"/>
              <a:gd name="connsiteX19" fmla="*/ 959278 w 1811970"/>
              <a:gd name="connsiteY19" fmla="*/ 403906 h 1935386"/>
              <a:gd name="connsiteX20" fmla="*/ 970498 w 1811970"/>
              <a:gd name="connsiteY20" fmla="*/ 173904 h 1935386"/>
              <a:gd name="connsiteX21" fmla="*/ 976108 w 1811970"/>
              <a:gd name="connsiteY21" fmla="*/ 117806 h 1935386"/>
              <a:gd name="connsiteX22" fmla="*/ 897570 w 1811970"/>
              <a:gd name="connsiteY22" fmla="*/ 230002 h 1935386"/>
              <a:gd name="connsiteX23" fmla="*/ 886351 w 1811970"/>
              <a:gd name="connsiteY23" fmla="*/ 370248 h 1935386"/>
              <a:gd name="connsiteX24" fmla="*/ 869521 w 1811970"/>
              <a:gd name="connsiteY24" fmla="*/ 420736 h 1935386"/>
              <a:gd name="connsiteX25" fmla="*/ 779764 w 1811970"/>
              <a:gd name="connsiteY25" fmla="*/ 258051 h 1935386"/>
              <a:gd name="connsiteX26" fmla="*/ 673178 w 1811970"/>
              <a:gd name="connsiteY26" fmla="*/ 5610 h 1935386"/>
              <a:gd name="connsiteX27" fmla="*/ 645129 w 1811970"/>
              <a:gd name="connsiteY27" fmla="*/ 0 h 1935386"/>
              <a:gd name="connsiteX28" fmla="*/ 718056 w 1811970"/>
              <a:gd name="connsiteY28" fmla="*/ 252441 h 1935386"/>
              <a:gd name="connsiteX29" fmla="*/ 813423 w 1811970"/>
              <a:gd name="connsiteY29" fmla="*/ 460005 h 1935386"/>
              <a:gd name="connsiteX30" fmla="*/ 852692 w 1811970"/>
              <a:gd name="connsiteY30" fmla="*/ 538542 h 1935386"/>
              <a:gd name="connsiteX31" fmla="*/ 852692 w 1811970"/>
              <a:gd name="connsiteY31" fmla="*/ 622689 h 1935386"/>
              <a:gd name="connsiteX32" fmla="*/ 813423 w 1811970"/>
              <a:gd name="connsiteY32" fmla="*/ 667568 h 1935386"/>
              <a:gd name="connsiteX33" fmla="*/ 706837 w 1811970"/>
              <a:gd name="connsiteY33" fmla="*/ 667568 h 1935386"/>
              <a:gd name="connsiteX34" fmla="*/ 611470 w 1811970"/>
              <a:gd name="connsiteY34" fmla="*/ 600250 h 1935386"/>
              <a:gd name="connsiteX35" fmla="*/ 560981 w 1811970"/>
              <a:gd name="connsiteY35" fmla="*/ 471224 h 1935386"/>
              <a:gd name="connsiteX36" fmla="*/ 499274 w 1811970"/>
              <a:gd name="connsiteY36" fmla="*/ 342198 h 1935386"/>
              <a:gd name="connsiteX37" fmla="*/ 504883 w 1811970"/>
              <a:gd name="connsiteY37" fmla="*/ 454395 h 1935386"/>
              <a:gd name="connsiteX38" fmla="*/ 549762 w 1811970"/>
              <a:gd name="connsiteY38" fmla="*/ 577811 h 1935386"/>
              <a:gd name="connsiteX39" fmla="*/ 560981 w 1811970"/>
              <a:gd name="connsiteY39" fmla="*/ 622689 h 1935386"/>
              <a:gd name="connsiteX40" fmla="*/ 409516 w 1811970"/>
              <a:gd name="connsiteY40" fmla="*/ 577811 h 1935386"/>
              <a:gd name="connsiteX41" fmla="*/ 263661 w 1811970"/>
              <a:gd name="connsiteY41" fmla="*/ 549762 h 1935386"/>
              <a:gd name="connsiteX42" fmla="*/ 157075 w 1811970"/>
              <a:gd name="connsiteY42" fmla="*/ 577811 h 1935386"/>
              <a:gd name="connsiteX43" fmla="*/ 151465 w 1811970"/>
              <a:gd name="connsiteY43" fmla="*/ 577811 h 1935386"/>
              <a:gd name="connsiteX44" fmla="*/ 364638 w 1811970"/>
              <a:gd name="connsiteY44" fmla="*/ 633909 h 1935386"/>
              <a:gd name="connsiteX45" fmla="*/ 560981 w 1811970"/>
              <a:gd name="connsiteY45" fmla="*/ 695617 h 1935386"/>
              <a:gd name="connsiteX46" fmla="*/ 667568 w 1811970"/>
              <a:gd name="connsiteY46" fmla="*/ 768545 h 1935386"/>
              <a:gd name="connsiteX47" fmla="*/ 673178 w 1811970"/>
              <a:gd name="connsiteY47" fmla="*/ 847082 h 1935386"/>
              <a:gd name="connsiteX48" fmla="*/ 628299 w 1811970"/>
              <a:gd name="connsiteY48" fmla="*/ 903180 h 1935386"/>
              <a:gd name="connsiteX49" fmla="*/ 488054 w 1811970"/>
              <a:gd name="connsiteY49" fmla="*/ 908790 h 1935386"/>
              <a:gd name="connsiteX50" fmla="*/ 398297 w 1811970"/>
              <a:gd name="connsiteY50" fmla="*/ 835862 h 1935386"/>
              <a:gd name="connsiteX51" fmla="*/ 347808 w 1811970"/>
              <a:gd name="connsiteY51" fmla="*/ 774154 h 1935386"/>
              <a:gd name="connsiteX52" fmla="*/ 364638 w 1811970"/>
              <a:gd name="connsiteY52" fmla="*/ 875131 h 1935386"/>
              <a:gd name="connsiteX53" fmla="*/ 415126 w 1811970"/>
              <a:gd name="connsiteY53" fmla="*/ 920010 h 1935386"/>
              <a:gd name="connsiteX54" fmla="*/ 409516 w 1811970"/>
              <a:gd name="connsiteY54" fmla="*/ 976108 h 1935386"/>
              <a:gd name="connsiteX55" fmla="*/ 302930 w 1811970"/>
              <a:gd name="connsiteY55" fmla="*/ 987327 h 1935386"/>
              <a:gd name="connsiteX56" fmla="*/ 157075 w 1811970"/>
              <a:gd name="connsiteY56" fmla="*/ 931229 h 1935386"/>
              <a:gd name="connsiteX57" fmla="*/ 95367 w 1811970"/>
              <a:gd name="connsiteY57" fmla="*/ 841472 h 1935386"/>
              <a:gd name="connsiteX58" fmla="*/ 50488 w 1811970"/>
              <a:gd name="connsiteY58" fmla="*/ 802203 h 1935386"/>
              <a:gd name="connsiteX59" fmla="*/ 78537 w 1811970"/>
              <a:gd name="connsiteY59" fmla="*/ 891960 h 1935386"/>
              <a:gd name="connsiteX60" fmla="*/ 151465 w 1811970"/>
              <a:gd name="connsiteY60" fmla="*/ 976108 h 1935386"/>
              <a:gd name="connsiteX61" fmla="*/ 246832 w 1811970"/>
              <a:gd name="connsiteY61" fmla="*/ 1020986 h 1935386"/>
              <a:gd name="connsiteX62" fmla="*/ 314150 w 1811970"/>
              <a:gd name="connsiteY62" fmla="*/ 1049035 h 1935386"/>
              <a:gd name="connsiteX63" fmla="*/ 224393 w 1811970"/>
              <a:gd name="connsiteY63" fmla="*/ 1099524 h 1935386"/>
              <a:gd name="connsiteX64" fmla="*/ 123416 w 1811970"/>
              <a:gd name="connsiteY64" fmla="*/ 1161232 h 1935386"/>
              <a:gd name="connsiteX65" fmla="*/ 0 w 1811970"/>
              <a:gd name="connsiteY65" fmla="*/ 1178061 h 1935386"/>
              <a:gd name="connsiteX66" fmla="*/ 112196 w 1811970"/>
              <a:gd name="connsiteY66" fmla="*/ 1200500 h 1935386"/>
              <a:gd name="connsiteX67" fmla="*/ 269271 w 1811970"/>
              <a:gd name="connsiteY67" fmla="*/ 1138792 h 1935386"/>
              <a:gd name="connsiteX68" fmla="*/ 420736 w 1811970"/>
              <a:gd name="connsiteY68" fmla="*/ 1060255 h 1935386"/>
              <a:gd name="connsiteX69" fmla="*/ 521713 w 1811970"/>
              <a:gd name="connsiteY69" fmla="*/ 1026596 h 1935386"/>
              <a:gd name="connsiteX70" fmla="*/ 650739 w 1811970"/>
              <a:gd name="connsiteY70" fmla="*/ 1077084 h 1935386"/>
              <a:gd name="connsiteX71" fmla="*/ 639519 w 1811970"/>
              <a:gd name="connsiteY71" fmla="*/ 1189281 h 1935386"/>
              <a:gd name="connsiteX72" fmla="*/ 572201 w 1811970"/>
              <a:gd name="connsiteY72" fmla="*/ 1307087 h 1935386"/>
              <a:gd name="connsiteX73" fmla="*/ 504883 w 1811970"/>
              <a:gd name="connsiteY73" fmla="*/ 1581968 h 1935386"/>
              <a:gd name="connsiteX74" fmla="*/ 443175 w 1811970"/>
              <a:gd name="connsiteY74" fmla="*/ 1733433 h 1935386"/>
              <a:gd name="connsiteX75" fmla="*/ 460005 w 1811970"/>
              <a:gd name="connsiteY75" fmla="*/ 1750262 h 1935386"/>
              <a:gd name="connsiteX76" fmla="*/ 544152 w 1811970"/>
              <a:gd name="connsiteY76" fmla="*/ 1666115 h 1935386"/>
              <a:gd name="connsiteX77" fmla="*/ 589031 w 1811970"/>
              <a:gd name="connsiteY77" fmla="*/ 1542699 h 1935386"/>
              <a:gd name="connsiteX78" fmla="*/ 633909 w 1811970"/>
              <a:gd name="connsiteY78" fmla="*/ 1542699 h 1935386"/>
              <a:gd name="connsiteX79" fmla="*/ 667568 w 1811970"/>
              <a:gd name="connsiteY79" fmla="*/ 1671725 h 1935386"/>
              <a:gd name="connsiteX80" fmla="*/ 695617 w 1811970"/>
              <a:gd name="connsiteY80" fmla="*/ 1800751 h 1935386"/>
              <a:gd name="connsiteX81" fmla="*/ 712447 w 1811970"/>
              <a:gd name="connsiteY81" fmla="*/ 1789531 h 1935386"/>
              <a:gd name="connsiteX82" fmla="*/ 712447 w 1811970"/>
              <a:gd name="connsiteY82" fmla="*/ 1604407 h 1935386"/>
              <a:gd name="connsiteX83" fmla="*/ 656348 w 1811970"/>
              <a:gd name="connsiteY83" fmla="*/ 1430503 h 1935386"/>
              <a:gd name="connsiteX84" fmla="*/ 684397 w 1811970"/>
              <a:gd name="connsiteY84" fmla="*/ 1318306 h 1935386"/>
              <a:gd name="connsiteX85" fmla="*/ 701227 w 1811970"/>
              <a:gd name="connsiteY85" fmla="*/ 1284648 h 1935386"/>
              <a:gd name="connsiteX86" fmla="*/ 785374 w 1811970"/>
              <a:gd name="connsiteY86" fmla="*/ 1447332 h 1935386"/>
              <a:gd name="connsiteX87" fmla="*/ 824643 w 1811970"/>
              <a:gd name="connsiteY87" fmla="*/ 1464162 h 1935386"/>
              <a:gd name="connsiteX88" fmla="*/ 790984 w 1811970"/>
              <a:gd name="connsiteY88" fmla="*/ 1318306 h 1935386"/>
              <a:gd name="connsiteX89" fmla="*/ 779764 w 1811970"/>
              <a:gd name="connsiteY89" fmla="*/ 1250989 h 1935386"/>
              <a:gd name="connsiteX90" fmla="*/ 891961 w 1811970"/>
              <a:gd name="connsiteY90" fmla="*/ 1144402 h 1935386"/>
              <a:gd name="connsiteX91" fmla="*/ 1043426 w 1811970"/>
              <a:gd name="connsiteY91" fmla="*/ 1161232 h 1935386"/>
              <a:gd name="connsiteX92" fmla="*/ 1099524 w 1811970"/>
              <a:gd name="connsiteY92" fmla="*/ 1228549 h 1935386"/>
              <a:gd name="connsiteX93" fmla="*/ 1054645 w 1811970"/>
              <a:gd name="connsiteY93" fmla="*/ 1408064 h 1935386"/>
              <a:gd name="connsiteX94" fmla="*/ 1037816 w 1811970"/>
              <a:gd name="connsiteY94" fmla="*/ 1565138 h 1935386"/>
              <a:gd name="connsiteX95" fmla="*/ 1032206 w 1811970"/>
              <a:gd name="connsiteY95" fmla="*/ 1688554 h 1935386"/>
              <a:gd name="connsiteX96" fmla="*/ 1088304 w 1811970"/>
              <a:gd name="connsiteY96" fmla="*/ 1744652 h 1935386"/>
              <a:gd name="connsiteX97" fmla="*/ 1088304 w 1811970"/>
              <a:gd name="connsiteY97" fmla="*/ 1598797 h 1935386"/>
              <a:gd name="connsiteX98" fmla="*/ 1116353 w 1811970"/>
              <a:gd name="connsiteY98" fmla="*/ 1531479 h 1935386"/>
              <a:gd name="connsiteX99" fmla="*/ 1166842 w 1811970"/>
              <a:gd name="connsiteY99" fmla="*/ 1626846 h 1935386"/>
              <a:gd name="connsiteX100" fmla="*/ 1262208 w 1811970"/>
              <a:gd name="connsiteY100" fmla="*/ 1750262 h 1935386"/>
              <a:gd name="connsiteX101" fmla="*/ 1363185 w 1811970"/>
              <a:gd name="connsiteY101" fmla="*/ 1890508 h 1935386"/>
              <a:gd name="connsiteX102" fmla="*/ 1396844 w 1811970"/>
              <a:gd name="connsiteY102" fmla="*/ 1935386 h 1935386"/>
              <a:gd name="connsiteX103" fmla="*/ 1396844 w 1811970"/>
              <a:gd name="connsiteY103" fmla="*/ 1935386 h 1935386"/>
              <a:gd name="connsiteX104" fmla="*/ 1351966 w 1811970"/>
              <a:gd name="connsiteY104" fmla="*/ 1783921 h 1935386"/>
              <a:gd name="connsiteX105" fmla="*/ 1273428 w 1811970"/>
              <a:gd name="connsiteY105" fmla="*/ 1649286 h 1935386"/>
              <a:gd name="connsiteX106" fmla="*/ 1239769 w 1811970"/>
              <a:gd name="connsiteY106" fmla="*/ 1553919 h 1935386"/>
              <a:gd name="connsiteX107" fmla="*/ 1256599 w 1811970"/>
              <a:gd name="connsiteY107" fmla="*/ 1537089 h 1935386"/>
              <a:gd name="connsiteX108" fmla="*/ 1413674 w 1811970"/>
              <a:gd name="connsiteY108" fmla="*/ 1643676 h 1935386"/>
              <a:gd name="connsiteX109" fmla="*/ 1542699 w 1811970"/>
              <a:gd name="connsiteY109" fmla="*/ 1671725 h 1935386"/>
              <a:gd name="connsiteX110" fmla="*/ 1542699 w 1811970"/>
              <a:gd name="connsiteY110" fmla="*/ 1671725 h 1935386"/>
              <a:gd name="connsiteX111" fmla="*/ 1525870 w 1811970"/>
              <a:gd name="connsiteY111" fmla="*/ 1610017 h 1935386"/>
              <a:gd name="connsiteX112" fmla="*/ 1385624 w 1811970"/>
              <a:gd name="connsiteY112" fmla="*/ 1570748 h 1935386"/>
              <a:gd name="connsiteX113" fmla="*/ 1256599 w 1811970"/>
              <a:gd name="connsiteY113" fmla="*/ 1430503 h 1935386"/>
              <a:gd name="connsiteX114" fmla="*/ 1206110 w 1811970"/>
              <a:gd name="connsiteY114" fmla="*/ 1312697 h 1935386"/>
              <a:gd name="connsiteX115" fmla="*/ 1256599 w 1811970"/>
              <a:gd name="connsiteY115" fmla="*/ 1178061 h 1935386"/>
              <a:gd name="connsiteX116" fmla="*/ 1357575 w 1811970"/>
              <a:gd name="connsiteY116" fmla="*/ 1127573 h 1935386"/>
              <a:gd name="connsiteX117" fmla="*/ 1531480 w 1811970"/>
              <a:gd name="connsiteY117" fmla="*/ 1099524 h 1935386"/>
              <a:gd name="connsiteX118" fmla="*/ 1688554 w 1811970"/>
              <a:gd name="connsiteY118" fmla="*/ 1133183 h 1935386"/>
              <a:gd name="connsiteX119" fmla="*/ 1811970 w 1811970"/>
              <a:gd name="connsiteY119" fmla="*/ 1127573 h 193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811970" h="1935386">
                <a:moveTo>
                  <a:pt x="1811970" y="1127573"/>
                </a:moveTo>
                <a:lnTo>
                  <a:pt x="1480991" y="970498"/>
                </a:lnTo>
                <a:lnTo>
                  <a:pt x="1391234" y="785374"/>
                </a:lnTo>
                <a:lnTo>
                  <a:pt x="1424893" y="661958"/>
                </a:lnTo>
                <a:lnTo>
                  <a:pt x="1604407" y="566591"/>
                </a:lnTo>
                <a:lnTo>
                  <a:pt x="1340746" y="600250"/>
                </a:lnTo>
                <a:lnTo>
                  <a:pt x="1419283" y="448785"/>
                </a:lnTo>
                <a:lnTo>
                  <a:pt x="1581968" y="297320"/>
                </a:lnTo>
                <a:lnTo>
                  <a:pt x="1783921" y="162684"/>
                </a:lnTo>
                <a:lnTo>
                  <a:pt x="1475381" y="330979"/>
                </a:lnTo>
                <a:lnTo>
                  <a:pt x="1329526" y="476834"/>
                </a:lnTo>
                <a:lnTo>
                  <a:pt x="1301477" y="342198"/>
                </a:lnTo>
                <a:lnTo>
                  <a:pt x="1340746" y="84147"/>
                </a:lnTo>
                <a:lnTo>
                  <a:pt x="1307087" y="84147"/>
                </a:lnTo>
                <a:lnTo>
                  <a:pt x="1234159" y="398297"/>
                </a:lnTo>
                <a:lnTo>
                  <a:pt x="1206110" y="589030"/>
                </a:lnTo>
                <a:lnTo>
                  <a:pt x="1138793" y="695617"/>
                </a:lnTo>
                <a:lnTo>
                  <a:pt x="1071475" y="723666"/>
                </a:lnTo>
                <a:lnTo>
                  <a:pt x="992937" y="589030"/>
                </a:lnTo>
                <a:lnTo>
                  <a:pt x="959278" y="403906"/>
                </a:lnTo>
                <a:lnTo>
                  <a:pt x="970498" y="173904"/>
                </a:lnTo>
                <a:lnTo>
                  <a:pt x="976108" y="117806"/>
                </a:lnTo>
                <a:lnTo>
                  <a:pt x="897570" y="230002"/>
                </a:lnTo>
                <a:lnTo>
                  <a:pt x="886351" y="370248"/>
                </a:lnTo>
                <a:lnTo>
                  <a:pt x="869521" y="420736"/>
                </a:lnTo>
                <a:lnTo>
                  <a:pt x="779764" y="258051"/>
                </a:lnTo>
                <a:lnTo>
                  <a:pt x="673178" y="5610"/>
                </a:lnTo>
                <a:lnTo>
                  <a:pt x="645129" y="0"/>
                </a:lnTo>
                <a:lnTo>
                  <a:pt x="718056" y="252441"/>
                </a:lnTo>
                <a:lnTo>
                  <a:pt x="813423" y="460005"/>
                </a:lnTo>
                <a:lnTo>
                  <a:pt x="852692" y="538542"/>
                </a:lnTo>
                <a:lnTo>
                  <a:pt x="852692" y="622689"/>
                </a:lnTo>
                <a:lnTo>
                  <a:pt x="813423" y="667568"/>
                </a:lnTo>
                <a:lnTo>
                  <a:pt x="706837" y="667568"/>
                </a:lnTo>
                <a:lnTo>
                  <a:pt x="611470" y="600250"/>
                </a:lnTo>
                <a:lnTo>
                  <a:pt x="560981" y="471224"/>
                </a:lnTo>
                <a:lnTo>
                  <a:pt x="499274" y="342198"/>
                </a:lnTo>
                <a:lnTo>
                  <a:pt x="504883" y="454395"/>
                </a:lnTo>
                <a:lnTo>
                  <a:pt x="549762" y="577811"/>
                </a:lnTo>
                <a:lnTo>
                  <a:pt x="560981" y="622689"/>
                </a:lnTo>
                <a:lnTo>
                  <a:pt x="409516" y="577811"/>
                </a:lnTo>
                <a:lnTo>
                  <a:pt x="263661" y="549762"/>
                </a:lnTo>
                <a:lnTo>
                  <a:pt x="157075" y="577811"/>
                </a:lnTo>
                <a:lnTo>
                  <a:pt x="151465" y="577811"/>
                </a:lnTo>
                <a:lnTo>
                  <a:pt x="364638" y="633909"/>
                </a:lnTo>
                <a:lnTo>
                  <a:pt x="560981" y="695617"/>
                </a:lnTo>
                <a:lnTo>
                  <a:pt x="667568" y="768545"/>
                </a:lnTo>
                <a:lnTo>
                  <a:pt x="673178" y="847082"/>
                </a:lnTo>
                <a:lnTo>
                  <a:pt x="628299" y="903180"/>
                </a:lnTo>
                <a:lnTo>
                  <a:pt x="488054" y="908790"/>
                </a:lnTo>
                <a:lnTo>
                  <a:pt x="398297" y="835862"/>
                </a:lnTo>
                <a:lnTo>
                  <a:pt x="347808" y="774154"/>
                </a:lnTo>
                <a:lnTo>
                  <a:pt x="364638" y="875131"/>
                </a:lnTo>
                <a:lnTo>
                  <a:pt x="415126" y="920010"/>
                </a:lnTo>
                <a:lnTo>
                  <a:pt x="409516" y="976108"/>
                </a:lnTo>
                <a:lnTo>
                  <a:pt x="302930" y="987327"/>
                </a:lnTo>
                <a:lnTo>
                  <a:pt x="157075" y="931229"/>
                </a:lnTo>
                <a:lnTo>
                  <a:pt x="95367" y="841472"/>
                </a:lnTo>
                <a:lnTo>
                  <a:pt x="50488" y="802203"/>
                </a:lnTo>
                <a:lnTo>
                  <a:pt x="78537" y="891960"/>
                </a:lnTo>
                <a:lnTo>
                  <a:pt x="151465" y="976108"/>
                </a:lnTo>
                <a:lnTo>
                  <a:pt x="246832" y="1020986"/>
                </a:lnTo>
                <a:lnTo>
                  <a:pt x="314150" y="1049035"/>
                </a:lnTo>
                <a:lnTo>
                  <a:pt x="224393" y="1099524"/>
                </a:lnTo>
                <a:lnTo>
                  <a:pt x="123416" y="1161232"/>
                </a:lnTo>
                <a:lnTo>
                  <a:pt x="0" y="1178061"/>
                </a:lnTo>
                <a:lnTo>
                  <a:pt x="112196" y="1200500"/>
                </a:lnTo>
                <a:lnTo>
                  <a:pt x="269271" y="1138792"/>
                </a:lnTo>
                <a:lnTo>
                  <a:pt x="420736" y="1060255"/>
                </a:lnTo>
                <a:lnTo>
                  <a:pt x="521713" y="1026596"/>
                </a:lnTo>
                <a:lnTo>
                  <a:pt x="650739" y="1077084"/>
                </a:lnTo>
                <a:lnTo>
                  <a:pt x="639519" y="1189281"/>
                </a:lnTo>
                <a:lnTo>
                  <a:pt x="572201" y="1307087"/>
                </a:lnTo>
                <a:lnTo>
                  <a:pt x="504883" y="1581968"/>
                </a:lnTo>
                <a:lnTo>
                  <a:pt x="443175" y="1733433"/>
                </a:lnTo>
                <a:lnTo>
                  <a:pt x="460005" y="1750262"/>
                </a:lnTo>
                <a:lnTo>
                  <a:pt x="544152" y="1666115"/>
                </a:lnTo>
                <a:lnTo>
                  <a:pt x="589031" y="1542699"/>
                </a:lnTo>
                <a:lnTo>
                  <a:pt x="633909" y="1542699"/>
                </a:lnTo>
                <a:lnTo>
                  <a:pt x="667568" y="1671725"/>
                </a:lnTo>
                <a:lnTo>
                  <a:pt x="695617" y="1800751"/>
                </a:lnTo>
                <a:lnTo>
                  <a:pt x="712447" y="1789531"/>
                </a:lnTo>
                <a:lnTo>
                  <a:pt x="712447" y="1604407"/>
                </a:lnTo>
                <a:lnTo>
                  <a:pt x="656348" y="1430503"/>
                </a:lnTo>
                <a:lnTo>
                  <a:pt x="684397" y="1318306"/>
                </a:lnTo>
                <a:lnTo>
                  <a:pt x="701227" y="1284648"/>
                </a:lnTo>
                <a:lnTo>
                  <a:pt x="785374" y="1447332"/>
                </a:lnTo>
                <a:lnTo>
                  <a:pt x="824643" y="1464162"/>
                </a:lnTo>
                <a:lnTo>
                  <a:pt x="790984" y="1318306"/>
                </a:lnTo>
                <a:lnTo>
                  <a:pt x="779764" y="1250989"/>
                </a:lnTo>
                <a:lnTo>
                  <a:pt x="891961" y="1144402"/>
                </a:lnTo>
                <a:lnTo>
                  <a:pt x="1043426" y="1161232"/>
                </a:lnTo>
                <a:lnTo>
                  <a:pt x="1099524" y="1228549"/>
                </a:lnTo>
                <a:lnTo>
                  <a:pt x="1054645" y="1408064"/>
                </a:lnTo>
                <a:lnTo>
                  <a:pt x="1037816" y="1565138"/>
                </a:lnTo>
                <a:lnTo>
                  <a:pt x="1032206" y="1688554"/>
                </a:lnTo>
                <a:lnTo>
                  <a:pt x="1088304" y="1744652"/>
                </a:lnTo>
                <a:lnTo>
                  <a:pt x="1088304" y="1598797"/>
                </a:lnTo>
                <a:lnTo>
                  <a:pt x="1116353" y="1531479"/>
                </a:lnTo>
                <a:lnTo>
                  <a:pt x="1166842" y="1626846"/>
                </a:lnTo>
                <a:lnTo>
                  <a:pt x="1262208" y="1750262"/>
                </a:lnTo>
                <a:lnTo>
                  <a:pt x="1363185" y="1890508"/>
                </a:lnTo>
                <a:lnTo>
                  <a:pt x="1396844" y="1935386"/>
                </a:lnTo>
                <a:lnTo>
                  <a:pt x="1396844" y="1935386"/>
                </a:lnTo>
                <a:lnTo>
                  <a:pt x="1351966" y="1783921"/>
                </a:lnTo>
                <a:lnTo>
                  <a:pt x="1273428" y="1649286"/>
                </a:lnTo>
                <a:lnTo>
                  <a:pt x="1239769" y="1553919"/>
                </a:lnTo>
                <a:lnTo>
                  <a:pt x="1256599" y="1537089"/>
                </a:lnTo>
                <a:lnTo>
                  <a:pt x="1413674" y="1643676"/>
                </a:lnTo>
                <a:lnTo>
                  <a:pt x="1542699" y="1671725"/>
                </a:lnTo>
                <a:lnTo>
                  <a:pt x="1542699" y="1671725"/>
                </a:lnTo>
                <a:lnTo>
                  <a:pt x="1525870" y="1610017"/>
                </a:lnTo>
                <a:lnTo>
                  <a:pt x="1385624" y="1570748"/>
                </a:lnTo>
                <a:lnTo>
                  <a:pt x="1256599" y="1430503"/>
                </a:lnTo>
                <a:lnTo>
                  <a:pt x="1206110" y="1312697"/>
                </a:lnTo>
                <a:lnTo>
                  <a:pt x="1256599" y="1178061"/>
                </a:lnTo>
                <a:lnTo>
                  <a:pt x="1357575" y="1127573"/>
                </a:lnTo>
                <a:lnTo>
                  <a:pt x="1531480" y="1099524"/>
                </a:lnTo>
                <a:lnTo>
                  <a:pt x="1688554" y="1133183"/>
                </a:lnTo>
                <a:lnTo>
                  <a:pt x="1811970" y="1127573"/>
                </a:lnTo>
                <a:close/>
              </a:path>
            </a:pathLst>
          </a:cu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Forme libre 32"/>
          <p:cNvSpPr/>
          <p:nvPr/>
        </p:nvSpPr>
        <p:spPr bwMode="auto">
          <a:xfrm rot="18659443">
            <a:off x="5778805" y="1783554"/>
            <a:ext cx="1779850" cy="2016443"/>
          </a:xfrm>
          <a:custGeom>
            <a:avLst/>
            <a:gdLst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04407 w 1811970"/>
              <a:gd name="connsiteY4" fmla="*/ 566591 h 1935386"/>
              <a:gd name="connsiteX5" fmla="*/ 1340746 w 1811970"/>
              <a:gd name="connsiteY5" fmla="*/ 600250 h 1935386"/>
              <a:gd name="connsiteX6" fmla="*/ 1419283 w 1811970"/>
              <a:gd name="connsiteY6" fmla="*/ 448785 h 1935386"/>
              <a:gd name="connsiteX7" fmla="*/ 1581968 w 1811970"/>
              <a:gd name="connsiteY7" fmla="*/ 297320 h 1935386"/>
              <a:gd name="connsiteX8" fmla="*/ 1783921 w 1811970"/>
              <a:gd name="connsiteY8" fmla="*/ 162684 h 1935386"/>
              <a:gd name="connsiteX9" fmla="*/ 1475381 w 1811970"/>
              <a:gd name="connsiteY9" fmla="*/ 330979 h 1935386"/>
              <a:gd name="connsiteX10" fmla="*/ 1329526 w 1811970"/>
              <a:gd name="connsiteY10" fmla="*/ 476834 h 1935386"/>
              <a:gd name="connsiteX11" fmla="*/ 1301477 w 1811970"/>
              <a:gd name="connsiteY11" fmla="*/ 342198 h 1935386"/>
              <a:gd name="connsiteX12" fmla="*/ 1340746 w 1811970"/>
              <a:gd name="connsiteY12" fmla="*/ 84147 h 1935386"/>
              <a:gd name="connsiteX13" fmla="*/ 1307087 w 1811970"/>
              <a:gd name="connsiteY13" fmla="*/ 84147 h 1935386"/>
              <a:gd name="connsiteX14" fmla="*/ 1234159 w 1811970"/>
              <a:gd name="connsiteY14" fmla="*/ 398297 h 1935386"/>
              <a:gd name="connsiteX15" fmla="*/ 1206110 w 1811970"/>
              <a:gd name="connsiteY15" fmla="*/ 589030 h 1935386"/>
              <a:gd name="connsiteX16" fmla="*/ 1138793 w 1811970"/>
              <a:gd name="connsiteY16" fmla="*/ 695617 h 1935386"/>
              <a:gd name="connsiteX17" fmla="*/ 1071475 w 1811970"/>
              <a:gd name="connsiteY17" fmla="*/ 723666 h 1935386"/>
              <a:gd name="connsiteX18" fmla="*/ 992937 w 1811970"/>
              <a:gd name="connsiteY18" fmla="*/ 589030 h 1935386"/>
              <a:gd name="connsiteX19" fmla="*/ 959278 w 1811970"/>
              <a:gd name="connsiteY19" fmla="*/ 403906 h 1935386"/>
              <a:gd name="connsiteX20" fmla="*/ 970498 w 1811970"/>
              <a:gd name="connsiteY20" fmla="*/ 173904 h 1935386"/>
              <a:gd name="connsiteX21" fmla="*/ 976108 w 1811970"/>
              <a:gd name="connsiteY21" fmla="*/ 117806 h 1935386"/>
              <a:gd name="connsiteX22" fmla="*/ 897570 w 1811970"/>
              <a:gd name="connsiteY22" fmla="*/ 230002 h 1935386"/>
              <a:gd name="connsiteX23" fmla="*/ 886351 w 1811970"/>
              <a:gd name="connsiteY23" fmla="*/ 370248 h 1935386"/>
              <a:gd name="connsiteX24" fmla="*/ 869521 w 1811970"/>
              <a:gd name="connsiteY24" fmla="*/ 420736 h 1935386"/>
              <a:gd name="connsiteX25" fmla="*/ 779764 w 1811970"/>
              <a:gd name="connsiteY25" fmla="*/ 258051 h 1935386"/>
              <a:gd name="connsiteX26" fmla="*/ 673178 w 1811970"/>
              <a:gd name="connsiteY26" fmla="*/ 5610 h 1935386"/>
              <a:gd name="connsiteX27" fmla="*/ 645129 w 1811970"/>
              <a:gd name="connsiteY27" fmla="*/ 0 h 1935386"/>
              <a:gd name="connsiteX28" fmla="*/ 718056 w 1811970"/>
              <a:gd name="connsiteY28" fmla="*/ 252441 h 1935386"/>
              <a:gd name="connsiteX29" fmla="*/ 813423 w 1811970"/>
              <a:gd name="connsiteY29" fmla="*/ 460005 h 1935386"/>
              <a:gd name="connsiteX30" fmla="*/ 852692 w 1811970"/>
              <a:gd name="connsiteY30" fmla="*/ 538542 h 1935386"/>
              <a:gd name="connsiteX31" fmla="*/ 852692 w 1811970"/>
              <a:gd name="connsiteY31" fmla="*/ 622689 h 1935386"/>
              <a:gd name="connsiteX32" fmla="*/ 813423 w 1811970"/>
              <a:gd name="connsiteY32" fmla="*/ 667568 h 1935386"/>
              <a:gd name="connsiteX33" fmla="*/ 706837 w 1811970"/>
              <a:gd name="connsiteY33" fmla="*/ 667568 h 1935386"/>
              <a:gd name="connsiteX34" fmla="*/ 611470 w 1811970"/>
              <a:gd name="connsiteY34" fmla="*/ 600250 h 1935386"/>
              <a:gd name="connsiteX35" fmla="*/ 560981 w 1811970"/>
              <a:gd name="connsiteY35" fmla="*/ 471224 h 1935386"/>
              <a:gd name="connsiteX36" fmla="*/ 499274 w 1811970"/>
              <a:gd name="connsiteY36" fmla="*/ 342198 h 1935386"/>
              <a:gd name="connsiteX37" fmla="*/ 504883 w 1811970"/>
              <a:gd name="connsiteY37" fmla="*/ 454395 h 1935386"/>
              <a:gd name="connsiteX38" fmla="*/ 549762 w 1811970"/>
              <a:gd name="connsiteY38" fmla="*/ 577811 h 1935386"/>
              <a:gd name="connsiteX39" fmla="*/ 560981 w 1811970"/>
              <a:gd name="connsiteY39" fmla="*/ 622689 h 1935386"/>
              <a:gd name="connsiteX40" fmla="*/ 409516 w 1811970"/>
              <a:gd name="connsiteY40" fmla="*/ 577811 h 1935386"/>
              <a:gd name="connsiteX41" fmla="*/ 263661 w 1811970"/>
              <a:gd name="connsiteY41" fmla="*/ 549762 h 1935386"/>
              <a:gd name="connsiteX42" fmla="*/ 157075 w 1811970"/>
              <a:gd name="connsiteY42" fmla="*/ 577811 h 1935386"/>
              <a:gd name="connsiteX43" fmla="*/ 151465 w 1811970"/>
              <a:gd name="connsiteY43" fmla="*/ 577811 h 1935386"/>
              <a:gd name="connsiteX44" fmla="*/ 364638 w 1811970"/>
              <a:gd name="connsiteY44" fmla="*/ 633909 h 1935386"/>
              <a:gd name="connsiteX45" fmla="*/ 560981 w 1811970"/>
              <a:gd name="connsiteY45" fmla="*/ 695617 h 1935386"/>
              <a:gd name="connsiteX46" fmla="*/ 667568 w 1811970"/>
              <a:gd name="connsiteY46" fmla="*/ 768545 h 1935386"/>
              <a:gd name="connsiteX47" fmla="*/ 673178 w 1811970"/>
              <a:gd name="connsiteY47" fmla="*/ 847082 h 1935386"/>
              <a:gd name="connsiteX48" fmla="*/ 628299 w 1811970"/>
              <a:gd name="connsiteY48" fmla="*/ 903180 h 1935386"/>
              <a:gd name="connsiteX49" fmla="*/ 488054 w 1811970"/>
              <a:gd name="connsiteY49" fmla="*/ 908790 h 1935386"/>
              <a:gd name="connsiteX50" fmla="*/ 398297 w 1811970"/>
              <a:gd name="connsiteY50" fmla="*/ 835862 h 1935386"/>
              <a:gd name="connsiteX51" fmla="*/ 347808 w 1811970"/>
              <a:gd name="connsiteY51" fmla="*/ 774154 h 1935386"/>
              <a:gd name="connsiteX52" fmla="*/ 364638 w 1811970"/>
              <a:gd name="connsiteY52" fmla="*/ 875131 h 1935386"/>
              <a:gd name="connsiteX53" fmla="*/ 415126 w 1811970"/>
              <a:gd name="connsiteY53" fmla="*/ 920010 h 1935386"/>
              <a:gd name="connsiteX54" fmla="*/ 409516 w 1811970"/>
              <a:gd name="connsiteY54" fmla="*/ 976108 h 1935386"/>
              <a:gd name="connsiteX55" fmla="*/ 302930 w 1811970"/>
              <a:gd name="connsiteY55" fmla="*/ 987327 h 1935386"/>
              <a:gd name="connsiteX56" fmla="*/ 157075 w 1811970"/>
              <a:gd name="connsiteY56" fmla="*/ 931229 h 1935386"/>
              <a:gd name="connsiteX57" fmla="*/ 95367 w 1811970"/>
              <a:gd name="connsiteY57" fmla="*/ 841472 h 1935386"/>
              <a:gd name="connsiteX58" fmla="*/ 50488 w 1811970"/>
              <a:gd name="connsiteY58" fmla="*/ 802203 h 1935386"/>
              <a:gd name="connsiteX59" fmla="*/ 78537 w 1811970"/>
              <a:gd name="connsiteY59" fmla="*/ 891960 h 1935386"/>
              <a:gd name="connsiteX60" fmla="*/ 151465 w 1811970"/>
              <a:gd name="connsiteY60" fmla="*/ 976108 h 1935386"/>
              <a:gd name="connsiteX61" fmla="*/ 246832 w 1811970"/>
              <a:gd name="connsiteY61" fmla="*/ 1020986 h 1935386"/>
              <a:gd name="connsiteX62" fmla="*/ 314150 w 1811970"/>
              <a:gd name="connsiteY62" fmla="*/ 1049035 h 1935386"/>
              <a:gd name="connsiteX63" fmla="*/ 224393 w 1811970"/>
              <a:gd name="connsiteY63" fmla="*/ 1099524 h 1935386"/>
              <a:gd name="connsiteX64" fmla="*/ 123416 w 1811970"/>
              <a:gd name="connsiteY64" fmla="*/ 1161232 h 1935386"/>
              <a:gd name="connsiteX65" fmla="*/ 0 w 1811970"/>
              <a:gd name="connsiteY65" fmla="*/ 1178061 h 1935386"/>
              <a:gd name="connsiteX66" fmla="*/ 112196 w 1811970"/>
              <a:gd name="connsiteY66" fmla="*/ 1200500 h 1935386"/>
              <a:gd name="connsiteX67" fmla="*/ 269271 w 1811970"/>
              <a:gd name="connsiteY67" fmla="*/ 1138792 h 1935386"/>
              <a:gd name="connsiteX68" fmla="*/ 420736 w 1811970"/>
              <a:gd name="connsiteY68" fmla="*/ 1060255 h 1935386"/>
              <a:gd name="connsiteX69" fmla="*/ 521713 w 1811970"/>
              <a:gd name="connsiteY69" fmla="*/ 1026596 h 1935386"/>
              <a:gd name="connsiteX70" fmla="*/ 650739 w 1811970"/>
              <a:gd name="connsiteY70" fmla="*/ 1077084 h 1935386"/>
              <a:gd name="connsiteX71" fmla="*/ 639519 w 1811970"/>
              <a:gd name="connsiteY71" fmla="*/ 1189281 h 1935386"/>
              <a:gd name="connsiteX72" fmla="*/ 572201 w 1811970"/>
              <a:gd name="connsiteY72" fmla="*/ 1307087 h 1935386"/>
              <a:gd name="connsiteX73" fmla="*/ 504883 w 1811970"/>
              <a:gd name="connsiteY73" fmla="*/ 1581968 h 1935386"/>
              <a:gd name="connsiteX74" fmla="*/ 443175 w 1811970"/>
              <a:gd name="connsiteY74" fmla="*/ 1733433 h 1935386"/>
              <a:gd name="connsiteX75" fmla="*/ 460005 w 1811970"/>
              <a:gd name="connsiteY75" fmla="*/ 1750262 h 1935386"/>
              <a:gd name="connsiteX76" fmla="*/ 544152 w 1811970"/>
              <a:gd name="connsiteY76" fmla="*/ 1666115 h 1935386"/>
              <a:gd name="connsiteX77" fmla="*/ 589031 w 1811970"/>
              <a:gd name="connsiteY77" fmla="*/ 1542699 h 1935386"/>
              <a:gd name="connsiteX78" fmla="*/ 633909 w 1811970"/>
              <a:gd name="connsiteY78" fmla="*/ 1542699 h 1935386"/>
              <a:gd name="connsiteX79" fmla="*/ 667568 w 1811970"/>
              <a:gd name="connsiteY79" fmla="*/ 1671725 h 1935386"/>
              <a:gd name="connsiteX80" fmla="*/ 695617 w 1811970"/>
              <a:gd name="connsiteY80" fmla="*/ 1800751 h 1935386"/>
              <a:gd name="connsiteX81" fmla="*/ 712447 w 1811970"/>
              <a:gd name="connsiteY81" fmla="*/ 1789531 h 1935386"/>
              <a:gd name="connsiteX82" fmla="*/ 712447 w 1811970"/>
              <a:gd name="connsiteY82" fmla="*/ 1604407 h 1935386"/>
              <a:gd name="connsiteX83" fmla="*/ 656348 w 1811970"/>
              <a:gd name="connsiteY83" fmla="*/ 1430503 h 1935386"/>
              <a:gd name="connsiteX84" fmla="*/ 684397 w 1811970"/>
              <a:gd name="connsiteY84" fmla="*/ 1318306 h 1935386"/>
              <a:gd name="connsiteX85" fmla="*/ 701227 w 1811970"/>
              <a:gd name="connsiteY85" fmla="*/ 1284648 h 1935386"/>
              <a:gd name="connsiteX86" fmla="*/ 785374 w 1811970"/>
              <a:gd name="connsiteY86" fmla="*/ 1447332 h 1935386"/>
              <a:gd name="connsiteX87" fmla="*/ 824643 w 1811970"/>
              <a:gd name="connsiteY87" fmla="*/ 1464162 h 1935386"/>
              <a:gd name="connsiteX88" fmla="*/ 790984 w 1811970"/>
              <a:gd name="connsiteY88" fmla="*/ 1318306 h 1935386"/>
              <a:gd name="connsiteX89" fmla="*/ 779764 w 1811970"/>
              <a:gd name="connsiteY89" fmla="*/ 1250989 h 1935386"/>
              <a:gd name="connsiteX90" fmla="*/ 891961 w 1811970"/>
              <a:gd name="connsiteY90" fmla="*/ 1144402 h 1935386"/>
              <a:gd name="connsiteX91" fmla="*/ 1043426 w 1811970"/>
              <a:gd name="connsiteY91" fmla="*/ 1161232 h 1935386"/>
              <a:gd name="connsiteX92" fmla="*/ 1099524 w 1811970"/>
              <a:gd name="connsiteY92" fmla="*/ 1228549 h 1935386"/>
              <a:gd name="connsiteX93" fmla="*/ 1054645 w 1811970"/>
              <a:gd name="connsiteY93" fmla="*/ 1408064 h 1935386"/>
              <a:gd name="connsiteX94" fmla="*/ 1037816 w 1811970"/>
              <a:gd name="connsiteY94" fmla="*/ 1565138 h 1935386"/>
              <a:gd name="connsiteX95" fmla="*/ 1032206 w 1811970"/>
              <a:gd name="connsiteY95" fmla="*/ 1688554 h 1935386"/>
              <a:gd name="connsiteX96" fmla="*/ 1088304 w 1811970"/>
              <a:gd name="connsiteY96" fmla="*/ 1744652 h 1935386"/>
              <a:gd name="connsiteX97" fmla="*/ 1088304 w 1811970"/>
              <a:gd name="connsiteY97" fmla="*/ 1598797 h 1935386"/>
              <a:gd name="connsiteX98" fmla="*/ 1116353 w 1811970"/>
              <a:gd name="connsiteY98" fmla="*/ 1531479 h 1935386"/>
              <a:gd name="connsiteX99" fmla="*/ 1166842 w 1811970"/>
              <a:gd name="connsiteY99" fmla="*/ 1626846 h 1935386"/>
              <a:gd name="connsiteX100" fmla="*/ 1262208 w 1811970"/>
              <a:gd name="connsiteY100" fmla="*/ 1750262 h 1935386"/>
              <a:gd name="connsiteX101" fmla="*/ 1363185 w 1811970"/>
              <a:gd name="connsiteY101" fmla="*/ 1890508 h 1935386"/>
              <a:gd name="connsiteX102" fmla="*/ 1396844 w 1811970"/>
              <a:gd name="connsiteY102" fmla="*/ 1935386 h 1935386"/>
              <a:gd name="connsiteX103" fmla="*/ 1396844 w 1811970"/>
              <a:gd name="connsiteY103" fmla="*/ 1935386 h 1935386"/>
              <a:gd name="connsiteX104" fmla="*/ 1351966 w 1811970"/>
              <a:gd name="connsiteY104" fmla="*/ 1783921 h 1935386"/>
              <a:gd name="connsiteX105" fmla="*/ 1273428 w 1811970"/>
              <a:gd name="connsiteY105" fmla="*/ 1649286 h 1935386"/>
              <a:gd name="connsiteX106" fmla="*/ 1239769 w 1811970"/>
              <a:gd name="connsiteY106" fmla="*/ 1553919 h 1935386"/>
              <a:gd name="connsiteX107" fmla="*/ 1256599 w 1811970"/>
              <a:gd name="connsiteY107" fmla="*/ 1537089 h 1935386"/>
              <a:gd name="connsiteX108" fmla="*/ 1413674 w 1811970"/>
              <a:gd name="connsiteY108" fmla="*/ 1643676 h 1935386"/>
              <a:gd name="connsiteX109" fmla="*/ 1542699 w 1811970"/>
              <a:gd name="connsiteY109" fmla="*/ 1671725 h 1935386"/>
              <a:gd name="connsiteX110" fmla="*/ 1542699 w 1811970"/>
              <a:gd name="connsiteY110" fmla="*/ 1671725 h 1935386"/>
              <a:gd name="connsiteX111" fmla="*/ 1525870 w 1811970"/>
              <a:gd name="connsiteY111" fmla="*/ 1610017 h 1935386"/>
              <a:gd name="connsiteX112" fmla="*/ 1385624 w 1811970"/>
              <a:gd name="connsiteY112" fmla="*/ 1570748 h 1935386"/>
              <a:gd name="connsiteX113" fmla="*/ 1256599 w 1811970"/>
              <a:gd name="connsiteY113" fmla="*/ 1430503 h 1935386"/>
              <a:gd name="connsiteX114" fmla="*/ 1206110 w 1811970"/>
              <a:gd name="connsiteY114" fmla="*/ 1312697 h 1935386"/>
              <a:gd name="connsiteX115" fmla="*/ 1256599 w 1811970"/>
              <a:gd name="connsiteY115" fmla="*/ 1178061 h 1935386"/>
              <a:gd name="connsiteX116" fmla="*/ 1357575 w 1811970"/>
              <a:gd name="connsiteY116" fmla="*/ 1127573 h 1935386"/>
              <a:gd name="connsiteX117" fmla="*/ 1531480 w 1811970"/>
              <a:gd name="connsiteY117" fmla="*/ 1099524 h 1935386"/>
              <a:gd name="connsiteX118" fmla="*/ 1688554 w 1811970"/>
              <a:gd name="connsiteY118" fmla="*/ 1133183 h 1935386"/>
              <a:gd name="connsiteX119" fmla="*/ 1811970 w 1811970"/>
              <a:gd name="connsiteY119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340746 w 1811970"/>
              <a:gd name="connsiteY5" fmla="*/ 600250 h 1935386"/>
              <a:gd name="connsiteX6" fmla="*/ 1419283 w 1811970"/>
              <a:gd name="connsiteY6" fmla="*/ 448785 h 1935386"/>
              <a:gd name="connsiteX7" fmla="*/ 1581968 w 1811970"/>
              <a:gd name="connsiteY7" fmla="*/ 297320 h 1935386"/>
              <a:gd name="connsiteX8" fmla="*/ 1783921 w 1811970"/>
              <a:gd name="connsiteY8" fmla="*/ 162684 h 1935386"/>
              <a:gd name="connsiteX9" fmla="*/ 1475381 w 1811970"/>
              <a:gd name="connsiteY9" fmla="*/ 330979 h 1935386"/>
              <a:gd name="connsiteX10" fmla="*/ 1329526 w 1811970"/>
              <a:gd name="connsiteY10" fmla="*/ 476834 h 1935386"/>
              <a:gd name="connsiteX11" fmla="*/ 1301477 w 1811970"/>
              <a:gd name="connsiteY11" fmla="*/ 342198 h 1935386"/>
              <a:gd name="connsiteX12" fmla="*/ 1340746 w 1811970"/>
              <a:gd name="connsiteY12" fmla="*/ 84147 h 1935386"/>
              <a:gd name="connsiteX13" fmla="*/ 1307087 w 1811970"/>
              <a:gd name="connsiteY13" fmla="*/ 84147 h 1935386"/>
              <a:gd name="connsiteX14" fmla="*/ 1234159 w 1811970"/>
              <a:gd name="connsiteY14" fmla="*/ 398297 h 1935386"/>
              <a:gd name="connsiteX15" fmla="*/ 1206110 w 1811970"/>
              <a:gd name="connsiteY15" fmla="*/ 589030 h 1935386"/>
              <a:gd name="connsiteX16" fmla="*/ 1138793 w 1811970"/>
              <a:gd name="connsiteY16" fmla="*/ 695617 h 1935386"/>
              <a:gd name="connsiteX17" fmla="*/ 1071475 w 1811970"/>
              <a:gd name="connsiteY17" fmla="*/ 723666 h 1935386"/>
              <a:gd name="connsiteX18" fmla="*/ 992937 w 1811970"/>
              <a:gd name="connsiteY18" fmla="*/ 589030 h 1935386"/>
              <a:gd name="connsiteX19" fmla="*/ 959278 w 1811970"/>
              <a:gd name="connsiteY19" fmla="*/ 403906 h 1935386"/>
              <a:gd name="connsiteX20" fmla="*/ 970498 w 1811970"/>
              <a:gd name="connsiteY20" fmla="*/ 173904 h 1935386"/>
              <a:gd name="connsiteX21" fmla="*/ 976108 w 1811970"/>
              <a:gd name="connsiteY21" fmla="*/ 117806 h 1935386"/>
              <a:gd name="connsiteX22" fmla="*/ 897570 w 1811970"/>
              <a:gd name="connsiteY22" fmla="*/ 230002 h 1935386"/>
              <a:gd name="connsiteX23" fmla="*/ 886351 w 1811970"/>
              <a:gd name="connsiteY23" fmla="*/ 370248 h 1935386"/>
              <a:gd name="connsiteX24" fmla="*/ 869521 w 1811970"/>
              <a:gd name="connsiteY24" fmla="*/ 420736 h 1935386"/>
              <a:gd name="connsiteX25" fmla="*/ 779764 w 1811970"/>
              <a:gd name="connsiteY25" fmla="*/ 258051 h 1935386"/>
              <a:gd name="connsiteX26" fmla="*/ 673178 w 1811970"/>
              <a:gd name="connsiteY26" fmla="*/ 5610 h 1935386"/>
              <a:gd name="connsiteX27" fmla="*/ 645129 w 1811970"/>
              <a:gd name="connsiteY27" fmla="*/ 0 h 1935386"/>
              <a:gd name="connsiteX28" fmla="*/ 718056 w 1811970"/>
              <a:gd name="connsiteY28" fmla="*/ 252441 h 1935386"/>
              <a:gd name="connsiteX29" fmla="*/ 813423 w 1811970"/>
              <a:gd name="connsiteY29" fmla="*/ 460005 h 1935386"/>
              <a:gd name="connsiteX30" fmla="*/ 852692 w 1811970"/>
              <a:gd name="connsiteY30" fmla="*/ 538542 h 1935386"/>
              <a:gd name="connsiteX31" fmla="*/ 852692 w 1811970"/>
              <a:gd name="connsiteY31" fmla="*/ 622689 h 1935386"/>
              <a:gd name="connsiteX32" fmla="*/ 813423 w 1811970"/>
              <a:gd name="connsiteY32" fmla="*/ 667568 h 1935386"/>
              <a:gd name="connsiteX33" fmla="*/ 706837 w 1811970"/>
              <a:gd name="connsiteY33" fmla="*/ 667568 h 1935386"/>
              <a:gd name="connsiteX34" fmla="*/ 611470 w 1811970"/>
              <a:gd name="connsiteY34" fmla="*/ 600250 h 1935386"/>
              <a:gd name="connsiteX35" fmla="*/ 560981 w 1811970"/>
              <a:gd name="connsiteY35" fmla="*/ 471224 h 1935386"/>
              <a:gd name="connsiteX36" fmla="*/ 499274 w 1811970"/>
              <a:gd name="connsiteY36" fmla="*/ 342198 h 1935386"/>
              <a:gd name="connsiteX37" fmla="*/ 504883 w 1811970"/>
              <a:gd name="connsiteY37" fmla="*/ 454395 h 1935386"/>
              <a:gd name="connsiteX38" fmla="*/ 549762 w 1811970"/>
              <a:gd name="connsiteY38" fmla="*/ 577811 h 1935386"/>
              <a:gd name="connsiteX39" fmla="*/ 560981 w 1811970"/>
              <a:gd name="connsiteY39" fmla="*/ 622689 h 1935386"/>
              <a:gd name="connsiteX40" fmla="*/ 409516 w 1811970"/>
              <a:gd name="connsiteY40" fmla="*/ 577811 h 1935386"/>
              <a:gd name="connsiteX41" fmla="*/ 263661 w 1811970"/>
              <a:gd name="connsiteY41" fmla="*/ 549762 h 1935386"/>
              <a:gd name="connsiteX42" fmla="*/ 157075 w 1811970"/>
              <a:gd name="connsiteY42" fmla="*/ 577811 h 1935386"/>
              <a:gd name="connsiteX43" fmla="*/ 151465 w 1811970"/>
              <a:gd name="connsiteY43" fmla="*/ 577811 h 1935386"/>
              <a:gd name="connsiteX44" fmla="*/ 364638 w 1811970"/>
              <a:gd name="connsiteY44" fmla="*/ 633909 h 1935386"/>
              <a:gd name="connsiteX45" fmla="*/ 560981 w 1811970"/>
              <a:gd name="connsiteY45" fmla="*/ 695617 h 1935386"/>
              <a:gd name="connsiteX46" fmla="*/ 667568 w 1811970"/>
              <a:gd name="connsiteY46" fmla="*/ 768545 h 1935386"/>
              <a:gd name="connsiteX47" fmla="*/ 673178 w 1811970"/>
              <a:gd name="connsiteY47" fmla="*/ 847082 h 1935386"/>
              <a:gd name="connsiteX48" fmla="*/ 628299 w 1811970"/>
              <a:gd name="connsiteY48" fmla="*/ 903180 h 1935386"/>
              <a:gd name="connsiteX49" fmla="*/ 488054 w 1811970"/>
              <a:gd name="connsiteY49" fmla="*/ 908790 h 1935386"/>
              <a:gd name="connsiteX50" fmla="*/ 398297 w 1811970"/>
              <a:gd name="connsiteY50" fmla="*/ 835862 h 1935386"/>
              <a:gd name="connsiteX51" fmla="*/ 347808 w 1811970"/>
              <a:gd name="connsiteY51" fmla="*/ 774154 h 1935386"/>
              <a:gd name="connsiteX52" fmla="*/ 364638 w 1811970"/>
              <a:gd name="connsiteY52" fmla="*/ 875131 h 1935386"/>
              <a:gd name="connsiteX53" fmla="*/ 415126 w 1811970"/>
              <a:gd name="connsiteY53" fmla="*/ 920010 h 1935386"/>
              <a:gd name="connsiteX54" fmla="*/ 409516 w 1811970"/>
              <a:gd name="connsiteY54" fmla="*/ 976108 h 1935386"/>
              <a:gd name="connsiteX55" fmla="*/ 302930 w 1811970"/>
              <a:gd name="connsiteY55" fmla="*/ 987327 h 1935386"/>
              <a:gd name="connsiteX56" fmla="*/ 157075 w 1811970"/>
              <a:gd name="connsiteY56" fmla="*/ 931229 h 1935386"/>
              <a:gd name="connsiteX57" fmla="*/ 95367 w 1811970"/>
              <a:gd name="connsiteY57" fmla="*/ 841472 h 1935386"/>
              <a:gd name="connsiteX58" fmla="*/ 50488 w 1811970"/>
              <a:gd name="connsiteY58" fmla="*/ 802203 h 1935386"/>
              <a:gd name="connsiteX59" fmla="*/ 78537 w 1811970"/>
              <a:gd name="connsiteY59" fmla="*/ 891960 h 1935386"/>
              <a:gd name="connsiteX60" fmla="*/ 151465 w 1811970"/>
              <a:gd name="connsiteY60" fmla="*/ 976108 h 1935386"/>
              <a:gd name="connsiteX61" fmla="*/ 246832 w 1811970"/>
              <a:gd name="connsiteY61" fmla="*/ 1020986 h 1935386"/>
              <a:gd name="connsiteX62" fmla="*/ 314150 w 1811970"/>
              <a:gd name="connsiteY62" fmla="*/ 1049035 h 1935386"/>
              <a:gd name="connsiteX63" fmla="*/ 224393 w 1811970"/>
              <a:gd name="connsiteY63" fmla="*/ 1099524 h 1935386"/>
              <a:gd name="connsiteX64" fmla="*/ 123416 w 1811970"/>
              <a:gd name="connsiteY64" fmla="*/ 1161232 h 1935386"/>
              <a:gd name="connsiteX65" fmla="*/ 0 w 1811970"/>
              <a:gd name="connsiteY65" fmla="*/ 1178061 h 1935386"/>
              <a:gd name="connsiteX66" fmla="*/ 112196 w 1811970"/>
              <a:gd name="connsiteY66" fmla="*/ 1200500 h 1935386"/>
              <a:gd name="connsiteX67" fmla="*/ 269271 w 1811970"/>
              <a:gd name="connsiteY67" fmla="*/ 1138792 h 1935386"/>
              <a:gd name="connsiteX68" fmla="*/ 420736 w 1811970"/>
              <a:gd name="connsiteY68" fmla="*/ 1060255 h 1935386"/>
              <a:gd name="connsiteX69" fmla="*/ 521713 w 1811970"/>
              <a:gd name="connsiteY69" fmla="*/ 1026596 h 1935386"/>
              <a:gd name="connsiteX70" fmla="*/ 650739 w 1811970"/>
              <a:gd name="connsiteY70" fmla="*/ 1077084 h 1935386"/>
              <a:gd name="connsiteX71" fmla="*/ 639519 w 1811970"/>
              <a:gd name="connsiteY71" fmla="*/ 1189281 h 1935386"/>
              <a:gd name="connsiteX72" fmla="*/ 572201 w 1811970"/>
              <a:gd name="connsiteY72" fmla="*/ 1307087 h 1935386"/>
              <a:gd name="connsiteX73" fmla="*/ 504883 w 1811970"/>
              <a:gd name="connsiteY73" fmla="*/ 1581968 h 1935386"/>
              <a:gd name="connsiteX74" fmla="*/ 443175 w 1811970"/>
              <a:gd name="connsiteY74" fmla="*/ 1733433 h 1935386"/>
              <a:gd name="connsiteX75" fmla="*/ 460005 w 1811970"/>
              <a:gd name="connsiteY75" fmla="*/ 1750262 h 1935386"/>
              <a:gd name="connsiteX76" fmla="*/ 544152 w 1811970"/>
              <a:gd name="connsiteY76" fmla="*/ 1666115 h 1935386"/>
              <a:gd name="connsiteX77" fmla="*/ 589031 w 1811970"/>
              <a:gd name="connsiteY77" fmla="*/ 1542699 h 1935386"/>
              <a:gd name="connsiteX78" fmla="*/ 633909 w 1811970"/>
              <a:gd name="connsiteY78" fmla="*/ 1542699 h 1935386"/>
              <a:gd name="connsiteX79" fmla="*/ 667568 w 1811970"/>
              <a:gd name="connsiteY79" fmla="*/ 1671725 h 1935386"/>
              <a:gd name="connsiteX80" fmla="*/ 695617 w 1811970"/>
              <a:gd name="connsiteY80" fmla="*/ 1800751 h 1935386"/>
              <a:gd name="connsiteX81" fmla="*/ 712447 w 1811970"/>
              <a:gd name="connsiteY81" fmla="*/ 1789531 h 1935386"/>
              <a:gd name="connsiteX82" fmla="*/ 712447 w 1811970"/>
              <a:gd name="connsiteY82" fmla="*/ 1604407 h 1935386"/>
              <a:gd name="connsiteX83" fmla="*/ 656348 w 1811970"/>
              <a:gd name="connsiteY83" fmla="*/ 1430503 h 1935386"/>
              <a:gd name="connsiteX84" fmla="*/ 684397 w 1811970"/>
              <a:gd name="connsiteY84" fmla="*/ 1318306 h 1935386"/>
              <a:gd name="connsiteX85" fmla="*/ 701227 w 1811970"/>
              <a:gd name="connsiteY85" fmla="*/ 1284648 h 1935386"/>
              <a:gd name="connsiteX86" fmla="*/ 785374 w 1811970"/>
              <a:gd name="connsiteY86" fmla="*/ 1447332 h 1935386"/>
              <a:gd name="connsiteX87" fmla="*/ 824643 w 1811970"/>
              <a:gd name="connsiteY87" fmla="*/ 1464162 h 1935386"/>
              <a:gd name="connsiteX88" fmla="*/ 790984 w 1811970"/>
              <a:gd name="connsiteY88" fmla="*/ 1318306 h 1935386"/>
              <a:gd name="connsiteX89" fmla="*/ 779764 w 1811970"/>
              <a:gd name="connsiteY89" fmla="*/ 1250989 h 1935386"/>
              <a:gd name="connsiteX90" fmla="*/ 891961 w 1811970"/>
              <a:gd name="connsiteY90" fmla="*/ 1144402 h 1935386"/>
              <a:gd name="connsiteX91" fmla="*/ 1043426 w 1811970"/>
              <a:gd name="connsiteY91" fmla="*/ 1161232 h 1935386"/>
              <a:gd name="connsiteX92" fmla="*/ 1099524 w 1811970"/>
              <a:gd name="connsiteY92" fmla="*/ 1228549 h 1935386"/>
              <a:gd name="connsiteX93" fmla="*/ 1054645 w 1811970"/>
              <a:gd name="connsiteY93" fmla="*/ 1408064 h 1935386"/>
              <a:gd name="connsiteX94" fmla="*/ 1037816 w 1811970"/>
              <a:gd name="connsiteY94" fmla="*/ 1565138 h 1935386"/>
              <a:gd name="connsiteX95" fmla="*/ 1032206 w 1811970"/>
              <a:gd name="connsiteY95" fmla="*/ 1688554 h 1935386"/>
              <a:gd name="connsiteX96" fmla="*/ 1088304 w 1811970"/>
              <a:gd name="connsiteY96" fmla="*/ 1744652 h 1935386"/>
              <a:gd name="connsiteX97" fmla="*/ 1088304 w 1811970"/>
              <a:gd name="connsiteY97" fmla="*/ 1598797 h 1935386"/>
              <a:gd name="connsiteX98" fmla="*/ 1116353 w 1811970"/>
              <a:gd name="connsiteY98" fmla="*/ 1531479 h 1935386"/>
              <a:gd name="connsiteX99" fmla="*/ 1166842 w 1811970"/>
              <a:gd name="connsiteY99" fmla="*/ 1626846 h 1935386"/>
              <a:gd name="connsiteX100" fmla="*/ 1262208 w 1811970"/>
              <a:gd name="connsiteY100" fmla="*/ 1750262 h 1935386"/>
              <a:gd name="connsiteX101" fmla="*/ 1363185 w 1811970"/>
              <a:gd name="connsiteY101" fmla="*/ 1890508 h 1935386"/>
              <a:gd name="connsiteX102" fmla="*/ 1396844 w 1811970"/>
              <a:gd name="connsiteY102" fmla="*/ 1935386 h 1935386"/>
              <a:gd name="connsiteX103" fmla="*/ 1396844 w 1811970"/>
              <a:gd name="connsiteY103" fmla="*/ 1935386 h 1935386"/>
              <a:gd name="connsiteX104" fmla="*/ 1351966 w 1811970"/>
              <a:gd name="connsiteY104" fmla="*/ 1783921 h 1935386"/>
              <a:gd name="connsiteX105" fmla="*/ 1273428 w 1811970"/>
              <a:gd name="connsiteY105" fmla="*/ 1649286 h 1935386"/>
              <a:gd name="connsiteX106" fmla="*/ 1239769 w 1811970"/>
              <a:gd name="connsiteY106" fmla="*/ 1553919 h 1935386"/>
              <a:gd name="connsiteX107" fmla="*/ 1256599 w 1811970"/>
              <a:gd name="connsiteY107" fmla="*/ 1537089 h 1935386"/>
              <a:gd name="connsiteX108" fmla="*/ 1413674 w 1811970"/>
              <a:gd name="connsiteY108" fmla="*/ 1643676 h 1935386"/>
              <a:gd name="connsiteX109" fmla="*/ 1542699 w 1811970"/>
              <a:gd name="connsiteY109" fmla="*/ 1671725 h 1935386"/>
              <a:gd name="connsiteX110" fmla="*/ 1542699 w 1811970"/>
              <a:gd name="connsiteY110" fmla="*/ 1671725 h 1935386"/>
              <a:gd name="connsiteX111" fmla="*/ 1525870 w 1811970"/>
              <a:gd name="connsiteY111" fmla="*/ 1610017 h 1935386"/>
              <a:gd name="connsiteX112" fmla="*/ 1385624 w 1811970"/>
              <a:gd name="connsiteY112" fmla="*/ 1570748 h 1935386"/>
              <a:gd name="connsiteX113" fmla="*/ 1256599 w 1811970"/>
              <a:gd name="connsiteY113" fmla="*/ 1430503 h 1935386"/>
              <a:gd name="connsiteX114" fmla="*/ 1206110 w 1811970"/>
              <a:gd name="connsiteY114" fmla="*/ 1312697 h 1935386"/>
              <a:gd name="connsiteX115" fmla="*/ 1256599 w 1811970"/>
              <a:gd name="connsiteY115" fmla="*/ 1178061 h 1935386"/>
              <a:gd name="connsiteX116" fmla="*/ 1357575 w 1811970"/>
              <a:gd name="connsiteY116" fmla="*/ 1127573 h 1935386"/>
              <a:gd name="connsiteX117" fmla="*/ 1531480 w 1811970"/>
              <a:gd name="connsiteY117" fmla="*/ 1099524 h 1935386"/>
              <a:gd name="connsiteX118" fmla="*/ 1688554 w 1811970"/>
              <a:gd name="connsiteY118" fmla="*/ 1133183 h 1935386"/>
              <a:gd name="connsiteX119" fmla="*/ 1811970 w 1811970"/>
              <a:gd name="connsiteY119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20736 w 1811970"/>
              <a:gd name="connsiteY69" fmla="*/ 1060255 h 1935386"/>
              <a:gd name="connsiteX70" fmla="*/ 521713 w 1811970"/>
              <a:gd name="connsiteY70" fmla="*/ 1026596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67568 w 1811970"/>
              <a:gd name="connsiteY80" fmla="*/ 1671725 h 1935386"/>
              <a:gd name="connsiteX81" fmla="*/ 695617 w 1811970"/>
              <a:gd name="connsiteY81" fmla="*/ 1800751 h 1935386"/>
              <a:gd name="connsiteX82" fmla="*/ 712447 w 1811970"/>
              <a:gd name="connsiteY82" fmla="*/ 1789531 h 1935386"/>
              <a:gd name="connsiteX83" fmla="*/ 712447 w 1811970"/>
              <a:gd name="connsiteY83" fmla="*/ 1604407 h 1935386"/>
              <a:gd name="connsiteX84" fmla="*/ 656348 w 1811970"/>
              <a:gd name="connsiteY84" fmla="*/ 1430503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20736 w 1811970"/>
              <a:gd name="connsiteY69" fmla="*/ 1060255 h 1935386"/>
              <a:gd name="connsiteX70" fmla="*/ 521713 w 1811970"/>
              <a:gd name="connsiteY70" fmla="*/ 1026596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67568 w 1811970"/>
              <a:gd name="connsiteY80" fmla="*/ 1671725 h 1935386"/>
              <a:gd name="connsiteX81" fmla="*/ 695617 w 1811970"/>
              <a:gd name="connsiteY81" fmla="*/ 1800751 h 1935386"/>
              <a:gd name="connsiteX82" fmla="*/ 746197 w 1811970"/>
              <a:gd name="connsiteY82" fmla="*/ 1756698 h 1935386"/>
              <a:gd name="connsiteX83" fmla="*/ 712447 w 1811970"/>
              <a:gd name="connsiteY83" fmla="*/ 1604407 h 1935386"/>
              <a:gd name="connsiteX84" fmla="*/ 656348 w 1811970"/>
              <a:gd name="connsiteY84" fmla="*/ 1430503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20736 w 1811970"/>
              <a:gd name="connsiteY69" fmla="*/ 1060255 h 1935386"/>
              <a:gd name="connsiteX70" fmla="*/ 521713 w 1811970"/>
              <a:gd name="connsiteY70" fmla="*/ 1026596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67568 w 1811970"/>
              <a:gd name="connsiteY80" fmla="*/ 1671725 h 1935386"/>
              <a:gd name="connsiteX81" fmla="*/ 720125 w 1811970"/>
              <a:gd name="connsiteY81" fmla="*/ 1771677 h 1935386"/>
              <a:gd name="connsiteX82" fmla="*/ 746197 w 1811970"/>
              <a:gd name="connsiteY82" fmla="*/ 1756698 h 1935386"/>
              <a:gd name="connsiteX83" fmla="*/ 712447 w 1811970"/>
              <a:gd name="connsiteY83" fmla="*/ 1604407 h 1935386"/>
              <a:gd name="connsiteX84" fmla="*/ 656348 w 1811970"/>
              <a:gd name="connsiteY84" fmla="*/ 1430503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20736 w 1811970"/>
              <a:gd name="connsiteY69" fmla="*/ 1060255 h 1935386"/>
              <a:gd name="connsiteX70" fmla="*/ 521713 w 1811970"/>
              <a:gd name="connsiteY70" fmla="*/ 1026596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85226 w 1811970"/>
              <a:gd name="connsiteY80" fmla="*/ 1644378 h 1935386"/>
              <a:gd name="connsiteX81" fmla="*/ 720125 w 1811970"/>
              <a:gd name="connsiteY81" fmla="*/ 1771677 h 1935386"/>
              <a:gd name="connsiteX82" fmla="*/ 746197 w 1811970"/>
              <a:gd name="connsiteY82" fmla="*/ 1756698 h 1935386"/>
              <a:gd name="connsiteX83" fmla="*/ 712447 w 1811970"/>
              <a:gd name="connsiteY83" fmla="*/ 1604407 h 1935386"/>
              <a:gd name="connsiteX84" fmla="*/ 656348 w 1811970"/>
              <a:gd name="connsiteY84" fmla="*/ 1430503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20736 w 1811970"/>
              <a:gd name="connsiteY69" fmla="*/ 1060255 h 1935386"/>
              <a:gd name="connsiteX70" fmla="*/ 521713 w 1811970"/>
              <a:gd name="connsiteY70" fmla="*/ 1026596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85226 w 1811970"/>
              <a:gd name="connsiteY80" fmla="*/ 1644378 h 1935386"/>
              <a:gd name="connsiteX81" fmla="*/ 720125 w 1811970"/>
              <a:gd name="connsiteY81" fmla="*/ 1771677 h 1935386"/>
              <a:gd name="connsiteX82" fmla="*/ 746197 w 1811970"/>
              <a:gd name="connsiteY82" fmla="*/ 1756698 h 1935386"/>
              <a:gd name="connsiteX83" fmla="*/ 712447 w 1811970"/>
              <a:gd name="connsiteY83" fmla="*/ 1604407 h 1935386"/>
              <a:gd name="connsiteX84" fmla="*/ 726404 w 1811970"/>
              <a:gd name="connsiteY84" fmla="*/ 1485840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20736 w 1811970"/>
              <a:gd name="connsiteY69" fmla="*/ 1060255 h 1935386"/>
              <a:gd name="connsiteX70" fmla="*/ 521713 w 1811970"/>
              <a:gd name="connsiteY70" fmla="*/ 1026596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85226 w 1811970"/>
              <a:gd name="connsiteY80" fmla="*/ 1644378 h 1935386"/>
              <a:gd name="connsiteX81" fmla="*/ 720125 w 1811970"/>
              <a:gd name="connsiteY81" fmla="*/ 1771677 h 1935386"/>
              <a:gd name="connsiteX82" fmla="*/ 746197 w 1811970"/>
              <a:gd name="connsiteY82" fmla="*/ 1756698 h 1935386"/>
              <a:gd name="connsiteX83" fmla="*/ 758537 w 1811970"/>
              <a:gd name="connsiteY83" fmla="*/ 1618558 h 1935386"/>
              <a:gd name="connsiteX84" fmla="*/ 726404 w 1811970"/>
              <a:gd name="connsiteY84" fmla="*/ 1485840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20736 w 1811970"/>
              <a:gd name="connsiteY69" fmla="*/ 1060255 h 1935386"/>
              <a:gd name="connsiteX70" fmla="*/ 482758 w 1811970"/>
              <a:gd name="connsiteY70" fmla="*/ 1100812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85226 w 1811970"/>
              <a:gd name="connsiteY80" fmla="*/ 1644378 h 1935386"/>
              <a:gd name="connsiteX81" fmla="*/ 720125 w 1811970"/>
              <a:gd name="connsiteY81" fmla="*/ 1771677 h 1935386"/>
              <a:gd name="connsiteX82" fmla="*/ 746197 w 1811970"/>
              <a:gd name="connsiteY82" fmla="*/ 1756698 h 1935386"/>
              <a:gd name="connsiteX83" fmla="*/ 758537 w 1811970"/>
              <a:gd name="connsiteY83" fmla="*/ 1618558 h 1935386"/>
              <a:gd name="connsiteX84" fmla="*/ 726404 w 1811970"/>
              <a:gd name="connsiteY84" fmla="*/ 1485840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123416 w 1811970"/>
              <a:gd name="connsiteY65" fmla="*/ 1161232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00888 w 1811970"/>
              <a:gd name="connsiteY69" fmla="*/ 1118210 h 1935386"/>
              <a:gd name="connsiteX70" fmla="*/ 482758 w 1811970"/>
              <a:gd name="connsiteY70" fmla="*/ 1100812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85226 w 1811970"/>
              <a:gd name="connsiteY80" fmla="*/ 1644378 h 1935386"/>
              <a:gd name="connsiteX81" fmla="*/ 720125 w 1811970"/>
              <a:gd name="connsiteY81" fmla="*/ 1771677 h 1935386"/>
              <a:gd name="connsiteX82" fmla="*/ 746197 w 1811970"/>
              <a:gd name="connsiteY82" fmla="*/ 1756698 h 1935386"/>
              <a:gd name="connsiteX83" fmla="*/ 758537 w 1811970"/>
              <a:gd name="connsiteY83" fmla="*/ 1618558 h 1935386"/>
              <a:gd name="connsiteX84" fmla="*/ 726404 w 1811970"/>
              <a:gd name="connsiteY84" fmla="*/ 1485840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207750 w 1811970"/>
              <a:gd name="connsiteY65" fmla="*/ 1048390 h 1935386"/>
              <a:gd name="connsiteX66" fmla="*/ 0 w 1811970"/>
              <a:gd name="connsiteY66" fmla="*/ 1178061 h 1935386"/>
              <a:gd name="connsiteX67" fmla="*/ 112196 w 1811970"/>
              <a:gd name="connsiteY67" fmla="*/ 1200500 h 1935386"/>
              <a:gd name="connsiteX68" fmla="*/ 269271 w 1811970"/>
              <a:gd name="connsiteY68" fmla="*/ 1138792 h 1935386"/>
              <a:gd name="connsiteX69" fmla="*/ 400888 w 1811970"/>
              <a:gd name="connsiteY69" fmla="*/ 1118210 h 1935386"/>
              <a:gd name="connsiteX70" fmla="*/ 482758 w 1811970"/>
              <a:gd name="connsiteY70" fmla="*/ 1100812 h 1935386"/>
              <a:gd name="connsiteX71" fmla="*/ 650739 w 1811970"/>
              <a:gd name="connsiteY71" fmla="*/ 1077084 h 1935386"/>
              <a:gd name="connsiteX72" fmla="*/ 639519 w 1811970"/>
              <a:gd name="connsiteY72" fmla="*/ 1189281 h 1935386"/>
              <a:gd name="connsiteX73" fmla="*/ 572201 w 1811970"/>
              <a:gd name="connsiteY73" fmla="*/ 1307087 h 1935386"/>
              <a:gd name="connsiteX74" fmla="*/ 504883 w 1811970"/>
              <a:gd name="connsiteY74" fmla="*/ 1581968 h 1935386"/>
              <a:gd name="connsiteX75" fmla="*/ 443175 w 1811970"/>
              <a:gd name="connsiteY75" fmla="*/ 1733433 h 1935386"/>
              <a:gd name="connsiteX76" fmla="*/ 460005 w 1811970"/>
              <a:gd name="connsiteY76" fmla="*/ 1750262 h 1935386"/>
              <a:gd name="connsiteX77" fmla="*/ 544152 w 1811970"/>
              <a:gd name="connsiteY77" fmla="*/ 1666115 h 1935386"/>
              <a:gd name="connsiteX78" fmla="*/ 589031 w 1811970"/>
              <a:gd name="connsiteY78" fmla="*/ 1542699 h 1935386"/>
              <a:gd name="connsiteX79" fmla="*/ 633909 w 1811970"/>
              <a:gd name="connsiteY79" fmla="*/ 1542699 h 1935386"/>
              <a:gd name="connsiteX80" fmla="*/ 685226 w 1811970"/>
              <a:gd name="connsiteY80" fmla="*/ 1644378 h 1935386"/>
              <a:gd name="connsiteX81" fmla="*/ 720125 w 1811970"/>
              <a:gd name="connsiteY81" fmla="*/ 1771677 h 1935386"/>
              <a:gd name="connsiteX82" fmla="*/ 746197 w 1811970"/>
              <a:gd name="connsiteY82" fmla="*/ 1756698 h 1935386"/>
              <a:gd name="connsiteX83" fmla="*/ 758537 w 1811970"/>
              <a:gd name="connsiteY83" fmla="*/ 1618558 h 1935386"/>
              <a:gd name="connsiteX84" fmla="*/ 726404 w 1811970"/>
              <a:gd name="connsiteY84" fmla="*/ 1485840 h 1935386"/>
              <a:gd name="connsiteX85" fmla="*/ 684397 w 1811970"/>
              <a:gd name="connsiteY85" fmla="*/ 1318306 h 1935386"/>
              <a:gd name="connsiteX86" fmla="*/ 701227 w 1811970"/>
              <a:gd name="connsiteY86" fmla="*/ 1284648 h 1935386"/>
              <a:gd name="connsiteX87" fmla="*/ 785374 w 1811970"/>
              <a:gd name="connsiteY87" fmla="*/ 1447332 h 1935386"/>
              <a:gd name="connsiteX88" fmla="*/ 824643 w 1811970"/>
              <a:gd name="connsiteY88" fmla="*/ 1464162 h 1935386"/>
              <a:gd name="connsiteX89" fmla="*/ 790984 w 1811970"/>
              <a:gd name="connsiteY89" fmla="*/ 1318306 h 1935386"/>
              <a:gd name="connsiteX90" fmla="*/ 779764 w 1811970"/>
              <a:gd name="connsiteY90" fmla="*/ 1250989 h 1935386"/>
              <a:gd name="connsiteX91" fmla="*/ 891961 w 1811970"/>
              <a:gd name="connsiteY91" fmla="*/ 1144402 h 1935386"/>
              <a:gd name="connsiteX92" fmla="*/ 1043426 w 1811970"/>
              <a:gd name="connsiteY92" fmla="*/ 1161232 h 1935386"/>
              <a:gd name="connsiteX93" fmla="*/ 1099524 w 1811970"/>
              <a:gd name="connsiteY93" fmla="*/ 1228549 h 1935386"/>
              <a:gd name="connsiteX94" fmla="*/ 1054645 w 1811970"/>
              <a:gd name="connsiteY94" fmla="*/ 1408064 h 1935386"/>
              <a:gd name="connsiteX95" fmla="*/ 1037816 w 1811970"/>
              <a:gd name="connsiteY95" fmla="*/ 1565138 h 1935386"/>
              <a:gd name="connsiteX96" fmla="*/ 1032206 w 1811970"/>
              <a:gd name="connsiteY96" fmla="*/ 1688554 h 1935386"/>
              <a:gd name="connsiteX97" fmla="*/ 1088304 w 1811970"/>
              <a:gd name="connsiteY97" fmla="*/ 1744652 h 1935386"/>
              <a:gd name="connsiteX98" fmla="*/ 1088304 w 1811970"/>
              <a:gd name="connsiteY98" fmla="*/ 1598797 h 1935386"/>
              <a:gd name="connsiteX99" fmla="*/ 1116353 w 1811970"/>
              <a:gd name="connsiteY99" fmla="*/ 1531479 h 1935386"/>
              <a:gd name="connsiteX100" fmla="*/ 1166842 w 1811970"/>
              <a:gd name="connsiteY100" fmla="*/ 1626846 h 1935386"/>
              <a:gd name="connsiteX101" fmla="*/ 1262208 w 1811970"/>
              <a:gd name="connsiteY101" fmla="*/ 1750262 h 1935386"/>
              <a:gd name="connsiteX102" fmla="*/ 1363185 w 1811970"/>
              <a:gd name="connsiteY102" fmla="*/ 1890508 h 1935386"/>
              <a:gd name="connsiteX103" fmla="*/ 1396844 w 1811970"/>
              <a:gd name="connsiteY103" fmla="*/ 1935386 h 1935386"/>
              <a:gd name="connsiteX104" fmla="*/ 1396844 w 1811970"/>
              <a:gd name="connsiteY104" fmla="*/ 1935386 h 1935386"/>
              <a:gd name="connsiteX105" fmla="*/ 1351966 w 1811970"/>
              <a:gd name="connsiteY105" fmla="*/ 1783921 h 1935386"/>
              <a:gd name="connsiteX106" fmla="*/ 1273428 w 1811970"/>
              <a:gd name="connsiteY106" fmla="*/ 1649286 h 1935386"/>
              <a:gd name="connsiteX107" fmla="*/ 1239769 w 1811970"/>
              <a:gd name="connsiteY107" fmla="*/ 1553919 h 1935386"/>
              <a:gd name="connsiteX108" fmla="*/ 1256599 w 1811970"/>
              <a:gd name="connsiteY108" fmla="*/ 1537089 h 1935386"/>
              <a:gd name="connsiteX109" fmla="*/ 1413674 w 1811970"/>
              <a:gd name="connsiteY109" fmla="*/ 1643676 h 1935386"/>
              <a:gd name="connsiteX110" fmla="*/ 1542699 w 1811970"/>
              <a:gd name="connsiteY110" fmla="*/ 1671725 h 1935386"/>
              <a:gd name="connsiteX111" fmla="*/ 1542699 w 1811970"/>
              <a:gd name="connsiteY111" fmla="*/ 1671725 h 1935386"/>
              <a:gd name="connsiteX112" fmla="*/ 1525870 w 1811970"/>
              <a:gd name="connsiteY112" fmla="*/ 1610017 h 1935386"/>
              <a:gd name="connsiteX113" fmla="*/ 1385624 w 1811970"/>
              <a:gd name="connsiteY113" fmla="*/ 1570748 h 1935386"/>
              <a:gd name="connsiteX114" fmla="*/ 1256599 w 1811970"/>
              <a:gd name="connsiteY114" fmla="*/ 1430503 h 1935386"/>
              <a:gd name="connsiteX115" fmla="*/ 1206110 w 1811970"/>
              <a:gd name="connsiteY115" fmla="*/ 1312697 h 1935386"/>
              <a:gd name="connsiteX116" fmla="*/ 1256599 w 1811970"/>
              <a:gd name="connsiteY116" fmla="*/ 1178061 h 1935386"/>
              <a:gd name="connsiteX117" fmla="*/ 1357575 w 1811970"/>
              <a:gd name="connsiteY117" fmla="*/ 1127573 h 1935386"/>
              <a:gd name="connsiteX118" fmla="*/ 1531480 w 1811970"/>
              <a:gd name="connsiteY118" fmla="*/ 1099524 h 1935386"/>
              <a:gd name="connsiteX119" fmla="*/ 1688554 w 1811970"/>
              <a:gd name="connsiteY119" fmla="*/ 1133183 h 1935386"/>
              <a:gd name="connsiteX120" fmla="*/ 1811970 w 1811970"/>
              <a:gd name="connsiteY120" fmla="*/ 1127573 h 1935386"/>
              <a:gd name="connsiteX0" fmla="*/ 1811970 w 1811970"/>
              <a:gd name="connsiteY0" fmla="*/ 1127573 h 1935386"/>
              <a:gd name="connsiteX1" fmla="*/ 1480991 w 1811970"/>
              <a:gd name="connsiteY1" fmla="*/ 970498 h 1935386"/>
              <a:gd name="connsiteX2" fmla="*/ 1391234 w 1811970"/>
              <a:gd name="connsiteY2" fmla="*/ 785374 h 1935386"/>
              <a:gd name="connsiteX3" fmla="*/ 1424893 w 1811970"/>
              <a:gd name="connsiteY3" fmla="*/ 661958 h 1935386"/>
              <a:gd name="connsiteX4" fmla="*/ 1652258 w 1811970"/>
              <a:gd name="connsiteY4" fmla="*/ 587452 h 1935386"/>
              <a:gd name="connsiteX5" fmla="*/ 1512138 w 1811970"/>
              <a:gd name="connsiteY5" fmla="*/ 562959 h 1935386"/>
              <a:gd name="connsiteX6" fmla="*/ 1340746 w 1811970"/>
              <a:gd name="connsiteY6" fmla="*/ 600250 h 1935386"/>
              <a:gd name="connsiteX7" fmla="*/ 1419283 w 1811970"/>
              <a:gd name="connsiteY7" fmla="*/ 448785 h 1935386"/>
              <a:gd name="connsiteX8" fmla="*/ 1581968 w 1811970"/>
              <a:gd name="connsiteY8" fmla="*/ 297320 h 1935386"/>
              <a:gd name="connsiteX9" fmla="*/ 1783921 w 1811970"/>
              <a:gd name="connsiteY9" fmla="*/ 162684 h 1935386"/>
              <a:gd name="connsiteX10" fmla="*/ 1475381 w 1811970"/>
              <a:gd name="connsiteY10" fmla="*/ 330979 h 1935386"/>
              <a:gd name="connsiteX11" fmla="*/ 1329526 w 1811970"/>
              <a:gd name="connsiteY11" fmla="*/ 476834 h 1935386"/>
              <a:gd name="connsiteX12" fmla="*/ 1301477 w 1811970"/>
              <a:gd name="connsiteY12" fmla="*/ 342198 h 1935386"/>
              <a:gd name="connsiteX13" fmla="*/ 1340746 w 1811970"/>
              <a:gd name="connsiteY13" fmla="*/ 84147 h 1935386"/>
              <a:gd name="connsiteX14" fmla="*/ 1307087 w 1811970"/>
              <a:gd name="connsiteY14" fmla="*/ 84147 h 1935386"/>
              <a:gd name="connsiteX15" fmla="*/ 1234159 w 1811970"/>
              <a:gd name="connsiteY15" fmla="*/ 398297 h 1935386"/>
              <a:gd name="connsiteX16" fmla="*/ 1206110 w 1811970"/>
              <a:gd name="connsiteY16" fmla="*/ 589030 h 1935386"/>
              <a:gd name="connsiteX17" fmla="*/ 1138793 w 1811970"/>
              <a:gd name="connsiteY17" fmla="*/ 695617 h 1935386"/>
              <a:gd name="connsiteX18" fmla="*/ 1071475 w 1811970"/>
              <a:gd name="connsiteY18" fmla="*/ 723666 h 1935386"/>
              <a:gd name="connsiteX19" fmla="*/ 992937 w 1811970"/>
              <a:gd name="connsiteY19" fmla="*/ 589030 h 1935386"/>
              <a:gd name="connsiteX20" fmla="*/ 959278 w 1811970"/>
              <a:gd name="connsiteY20" fmla="*/ 403906 h 1935386"/>
              <a:gd name="connsiteX21" fmla="*/ 970498 w 1811970"/>
              <a:gd name="connsiteY21" fmla="*/ 173904 h 1935386"/>
              <a:gd name="connsiteX22" fmla="*/ 976108 w 1811970"/>
              <a:gd name="connsiteY22" fmla="*/ 117806 h 1935386"/>
              <a:gd name="connsiteX23" fmla="*/ 897570 w 1811970"/>
              <a:gd name="connsiteY23" fmla="*/ 230002 h 1935386"/>
              <a:gd name="connsiteX24" fmla="*/ 886351 w 1811970"/>
              <a:gd name="connsiteY24" fmla="*/ 370248 h 1935386"/>
              <a:gd name="connsiteX25" fmla="*/ 869521 w 1811970"/>
              <a:gd name="connsiteY25" fmla="*/ 420736 h 1935386"/>
              <a:gd name="connsiteX26" fmla="*/ 779764 w 1811970"/>
              <a:gd name="connsiteY26" fmla="*/ 258051 h 1935386"/>
              <a:gd name="connsiteX27" fmla="*/ 673178 w 1811970"/>
              <a:gd name="connsiteY27" fmla="*/ 5610 h 1935386"/>
              <a:gd name="connsiteX28" fmla="*/ 645129 w 1811970"/>
              <a:gd name="connsiteY28" fmla="*/ 0 h 1935386"/>
              <a:gd name="connsiteX29" fmla="*/ 718056 w 1811970"/>
              <a:gd name="connsiteY29" fmla="*/ 252441 h 1935386"/>
              <a:gd name="connsiteX30" fmla="*/ 813423 w 1811970"/>
              <a:gd name="connsiteY30" fmla="*/ 460005 h 1935386"/>
              <a:gd name="connsiteX31" fmla="*/ 852692 w 1811970"/>
              <a:gd name="connsiteY31" fmla="*/ 538542 h 1935386"/>
              <a:gd name="connsiteX32" fmla="*/ 852692 w 1811970"/>
              <a:gd name="connsiteY32" fmla="*/ 622689 h 1935386"/>
              <a:gd name="connsiteX33" fmla="*/ 813423 w 1811970"/>
              <a:gd name="connsiteY33" fmla="*/ 667568 h 1935386"/>
              <a:gd name="connsiteX34" fmla="*/ 706837 w 1811970"/>
              <a:gd name="connsiteY34" fmla="*/ 667568 h 1935386"/>
              <a:gd name="connsiteX35" fmla="*/ 611470 w 1811970"/>
              <a:gd name="connsiteY35" fmla="*/ 600250 h 1935386"/>
              <a:gd name="connsiteX36" fmla="*/ 560981 w 1811970"/>
              <a:gd name="connsiteY36" fmla="*/ 471224 h 1935386"/>
              <a:gd name="connsiteX37" fmla="*/ 499274 w 1811970"/>
              <a:gd name="connsiteY37" fmla="*/ 342198 h 1935386"/>
              <a:gd name="connsiteX38" fmla="*/ 504883 w 1811970"/>
              <a:gd name="connsiteY38" fmla="*/ 454395 h 1935386"/>
              <a:gd name="connsiteX39" fmla="*/ 549762 w 1811970"/>
              <a:gd name="connsiteY39" fmla="*/ 577811 h 1935386"/>
              <a:gd name="connsiteX40" fmla="*/ 560981 w 1811970"/>
              <a:gd name="connsiteY40" fmla="*/ 622689 h 1935386"/>
              <a:gd name="connsiteX41" fmla="*/ 409516 w 1811970"/>
              <a:gd name="connsiteY41" fmla="*/ 577811 h 1935386"/>
              <a:gd name="connsiteX42" fmla="*/ 263661 w 1811970"/>
              <a:gd name="connsiteY42" fmla="*/ 549762 h 1935386"/>
              <a:gd name="connsiteX43" fmla="*/ 157075 w 1811970"/>
              <a:gd name="connsiteY43" fmla="*/ 577811 h 1935386"/>
              <a:gd name="connsiteX44" fmla="*/ 151465 w 1811970"/>
              <a:gd name="connsiteY44" fmla="*/ 577811 h 1935386"/>
              <a:gd name="connsiteX45" fmla="*/ 364638 w 1811970"/>
              <a:gd name="connsiteY45" fmla="*/ 633909 h 1935386"/>
              <a:gd name="connsiteX46" fmla="*/ 560981 w 1811970"/>
              <a:gd name="connsiteY46" fmla="*/ 695617 h 1935386"/>
              <a:gd name="connsiteX47" fmla="*/ 667568 w 1811970"/>
              <a:gd name="connsiteY47" fmla="*/ 768545 h 1935386"/>
              <a:gd name="connsiteX48" fmla="*/ 673178 w 1811970"/>
              <a:gd name="connsiteY48" fmla="*/ 847082 h 1935386"/>
              <a:gd name="connsiteX49" fmla="*/ 628299 w 1811970"/>
              <a:gd name="connsiteY49" fmla="*/ 903180 h 1935386"/>
              <a:gd name="connsiteX50" fmla="*/ 488054 w 1811970"/>
              <a:gd name="connsiteY50" fmla="*/ 908790 h 1935386"/>
              <a:gd name="connsiteX51" fmla="*/ 398297 w 1811970"/>
              <a:gd name="connsiteY51" fmla="*/ 835862 h 1935386"/>
              <a:gd name="connsiteX52" fmla="*/ 347808 w 1811970"/>
              <a:gd name="connsiteY52" fmla="*/ 774154 h 1935386"/>
              <a:gd name="connsiteX53" fmla="*/ 364638 w 1811970"/>
              <a:gd name="connsiteY53" fmla="*/ 875131 h 1935386"/>
              <a:gd name="connsiteX54" fmla="*/ 415126 w 1811970"/>
              <a:gd name="connsiteY54" fmla="*/ 920010 h 1935386"/>
              <a:gd name="connsiteX55" fmla="*/ 409516 w 1811970"/>
              <a:gd name="connsiteY55" fmla="*/ 976108 h 1935386"/>
              <a:gd name="connsiteX56" fmla="*/ 302930 w 1811970"/>
              <a:gd name="connsiteY56" fmla="*/ 987327 h 1935386"/>
              <a:gd name="connsiteX57" fmla="*/ 157075 w 1811970"/>
              <a:gd name="connsiteY57" fmla="*/ 931229 h 1935386"/>
              <a:gd name="connsiteX58" fmla="*/ 95367 w 1811970"/>
              <a:gd name="connsiteY58" fmla="*/ 841472 h 1935386"/>
              <a:gd name="connsiteX59" fmla="*/ 50488 w 1811970"/>
              <a:gd name="connsiteY59" fmla="*/ 802203 h 1935386"/>
              <a:gd name="connsiteX60" fmla="*/ 78537 w 1811970"/>
              <a:gd name="connsiteY60" fmla="*/ 891960 h 1935386"/>
              <a:gd name="connsiteX61" fmla="*/ 151465 w 1811970"/>
              <a:gd name="connsiteY61" fmla="*/ 976108 h 1935386"/>
              <a:gd name="connsiteX62" fmla="*/ 246832 w 1811970"/>
              <a:gd name="connsiteY62" fmla="*/ 1020986 h 1935386"/>
              <a:gd name="connsiteX63" fmla="*/ 314150 w 1811970"/>
              <a:gd name="connsiteY63" fmla="*/ 1049035 h 1935386"/>
              <a:gd name="connsiteX64" fmla="*/ 224393 w 1811970"/>
              <a:gd name="connsiteY64" fmla="*/ 1099524 h 1935386"/>
              <a:gd name="connsiteX65" fmla="*/ 207750 w 1811970"/>
              <a:gd name="connsiteY65" fmla="*/ 1048390 h 1935386"/>
              <a:gd name="connsiteX66" fmla="*/ 62828 w 1811970"/>
              <a:gd name="connsiteY66" fmla="*/ 1069803 h 1935386"/>
              <a:gd name="connsiteX67" fmla="*/ 0 w 1811970"/>
              <a:gd name="connsiteY67" fmla="*/ 1178061 h 1935386"/>
              <a:gd name="connsiteX68" fmla="*/ 112196 w 1811970"/>
              <a:gd name="connsiteY68" fmla="*/ 1200500 h 1935386"/>
              <a:gd name="connsiteX69" fmla="*/ 269271 w 1811970"/>
              <a:gd name="connsiteY69" fmla="*/ 1138792 h 1935386"/>
              <a:gd name="connsiteX70" fmla="*/ 400888 w 1811970"/>
              <a:gd name="connsiteY70" fmla="*/ 1118210 h 1935386"/>
              <a:gd name="connsiteX71" fmla="*/ 482758 w 1811970"/>
              <a:gd name="connsiteY71" fmla="*/ 1100812 h 1935386"/>
              <a:gd name="connsiteX72" fmla="*/ 650739 w 1811970"/>
              <a:gd name="connsiteY72" fmla="*/ 1077084 h 1935386"/>
              <a:gd name="connsiteX73" fmla="*/ 639519 w 1811970"/>
              <a:gd name="connsiteY73" fmla="*/ 1189281 h 1935386"/>
              <a:gd name="connsiteX74" fmla="*/ 572201 w 1811970"/>
              <a:gd name="connsiteY74" fmla="*/ 1307087 h 1935386"/>
              <a:gd name="connsiteX75" fmla="*/ 504883 w 1811970"/>
              <a:gd name="connsiteY75" fmla="*/ 1581968 h 1935386"/>
              <a:gd name="connsiteX76" fmla="*/ 443175 w 1811970"/>
              <a:gd name="connsiteY76" fmla="*/ 1733433 h 1935386"/>
              <a:gd name="connsiteX77" fmla="*/ 460005 w 1811970"/>
              <a:gd name="connsiteY77" fmla="*/ 1750262 h 1935386"/>
              <a:gd name="connsiteX78" fmla="*/ 544152 w 1811970"/>
              <a:gd name="connsiteY78" fmla="*/ 1666115 h 1935386"/>
              <a:gd name="connsiteX79" fmla="*/ 589031 w 1811970"/>
              <a:gd name="connsiteY79" fmla="*/ 1542699 h 1935386"/>
              <a:gd name="connsiteX80" fmla="*/ 633909 w 1811970"/>
              <a:gd name="connsiteY80" fmla="*/ 1542699 h 1935386"/>
              <a:gd name="connsiteX81" fmla="*/ 685226 w 1811970"/>
              <a:gd name="connsiteY81" fmla="*/ 1644378 h 1935386"/>
              <a:gd name="connsiteX82" fmla="*/ 720125 w 1811970"/>
              <a:gd name="connsiteY82" fmla="*/ 1771677 h 1935386"/>
              <a:gd name="connsiteX83" fmla="*/ 746197 w 1811970"/>
              <a:gd name="connsiteY83" fmla="*/ 1756698 h 1935386"/>
              <a:gd name="connsiteX84" fmla="*/ 758537 w 1811970"/>
              <a:gd name="connsiteY84" fmla="*/ 1618558 h 1935386"/>
              <a:gd name="connsiteX85" fmla="*/ 726404 w 1811970"/>
              <a:gd name="connsiteY85" fmla="*/ 1485840 h 1935386"/>
              <a:gd name="connsiteX86" fmla="*/ 684397 w 1811970"/>
              <a:gd name="connsiteY86" fmla="*/ 1318306 h 1935386"/>
              <a:gd name="connsiteX87" fmla="*/ 701227 w 1811970"/>
              <a:gd name="connsiteY87" fmla="*/ 1284648 h 1935386"/>
              <a:gd name="connsiteX88" fmla="*/ 785374 w 1811970"/>
              <a:gd name="connsiteY88" fmla="*/ 1447332 h 1935386"/>
              <a:gd name="connsiteX89" fmla="*/ 824643 w 1811970"/>
              <a:gd name="connsiteY89" fmla="*/ 1464162 h 1935386"/>
              <a:gd name="connsiteX90" fmla="*/ 790984 w 1811970"/>
              <a:gd name="connsiteY90" fmla="*/ 1318306 h 1935386"/>
              <a:gd name="connsiteX91" fmla="*/ 779764 w 1811970"/>
              <a:gd name="connsiteY91" fmla="*/ 1250989 h 1935386"/>
              <a:gd name="connsiteX92" fmla="*/ 891961 w 1811970"/>
              <a:gd name="connsiteY92" fmla="*/ 1144402 h 1935386"/>
              <a:gd name="connsiteX93" fmla="*/ 1043426 w 1811970"/>
              <a:gd name="connsiteY93" fmla="*/ 1161232 h 1935386"/>
              <a:gd name="connsiteX94" fmla="*/ 1099524 w 1811970"/>
              <a:gd name="connsiteY94" fmla="*/ 1228549 h 1935386"/>
              <a:gd name="connsiteX95" fmla="*/ 1054645 w 1811970"/>
              <a:gd name="connsiteY95" fmla="*/ 1408064 h 1935386"/>
              <a:gd name="connsiteX96" fmla="*/ 1037816 w 1811970"/>
              <a:gd name="connsiteY96" fmla="*/ 1565138 h 1935386"/>
              <a:gd name="connsiteX97" fmla="*/ 1032206 w 1811970"/>
              <a:gd name="connsiteY97" fmla="*/ 1688554 h 1935386"/>
              <a:gd name="connsiteX98" fmla="*/ 1088304 w 1811970"/>
              <a:gd name="connsiteY98" fmla="*/ 1744652 h 1935386"/>
              <a:gd name="connsiteX99" fmla="*/ 1088304 w 1811970"/>
              <a:gd name="connsiteY99" fmla="*/ 1598797 h 1935386"/>
              <a:gd name="connsiteX100" fmla="*/ 1116353 w 1811970"/>
              <a:gd name="connsiteY100" fmla="*/ 1531479 h 1935386"/>
              <a:gd name="connsiteX101" fmla="*/ 1166842 w 1811970"/>
              <a:gd name="connsiteY101" fmla="*/ 1626846 h 1935386"/>
              <a:gd name="connsiteX102" fmla="*/ 1262208 w 1811970"/>
              <a:gd name="connsiteY102" fmla="*/ 1750262 h 1935386"/>
              <a:gd name="connsiteX103" fmla="*/ 1363185 w 1811970"/>
              <a:gd name="connsiteY103" fmla="*/ 1890508 h 1935386"/>
              <a:gd name="connsiteX104" fmla="*/ 1396844 w 1811970"/>
              <a:gd name="connsiteY104" fmla="*/ 1935386 h 1935386"/>
              <a:gd name="connsiteX105" fmla="*/ 1396844 w 1811970"/>
              <a:gd name="connsiteY105" fmla="*/ 1935386 h 1935386"/>
              <a:gd name="connsiteX106" fmla="*/ 1351966 w 1811970"/>
              <a:gd name="connsiteY106" fmla="*/ 1783921 h 1935386"/>
              <a:gd name="connsiteX107" fmla="*/ 1273428 w 1811970"/>
              <a:gd name="connsiteY107" fmla="*/ 1649286 h 1935386"/>
              <a:gd name="connsiteX108" fmla="*/ 1239769 w 1811970"/>
              <a:gd name="connsiteY108" fmla="*/ 1553919 h 1935386"/>
              <a:gd name="connsiteX109" fmla="*/ 1256599 w 1811970"/>
              <a:gd name="connsiteY109" fmla="*/ 1537089 h 1935386"/>
              <a:gd name="connsiteX110" fmla="*/ 1413674 w 1811970"/>
              <a:gd name="connsiteY110" fmla="*/ 1643676 h 1935386"/>
              <a:gd name="connsiteX111" fmla="*/ 1542699 w 1811970"/>
              <a:gd name="connsiteY111" fmla="*/ 1671725 h 1935386"/>
              <a:gd name="connsiteX112" fmla="*/ 1542699 w 1811970"/>
              <a:gd name="connsiteY112" fmla="*/ 1671725 h 1935386"/>
              <a:gd name="connsiteX113" fmla="*/ 1525870 w 1811970"/>
              <a:gd name="connsiteY113" fmla="*/ 1610017 h 1935386"/>
              <a:gd name="connsiteX114" fmla="*/ 1385624 w 1811970"/>
              <a:gd name="connsiteY114" fmla="*/ 1570748 h 1935386"/>
              <a:gd name="connsiteX115" fmla="*/ 1256599 w 1811970"/>
              <a:gd name="connsiteY115" fmla="*/ 1430503 h 1935386"/>
              <a:gd name="connsiteX116" fmla="*/ 1206110 w 1811970"/>
              <a:gd name="connsiteY116" fmla="*/ 1312697 h 1935386"/>
              <a:gd name="connsiteX117" fmla="*/ 1256599 w 1811970"/>
              <a:gd name="connsiteY117" fmla="*/ 1178061 h 1935386"/>
              <a:gd name="connsiteX118" fmla="*/ 1357575 w 1811970"/>
              <a:gd name="connsiteY118" fmla="*/ 1127573 h 1935386"/>
              <a:gd name="connsiteX119" fmla="*/ 1531480 w 1811970"/>
              <a:gd name="connsiteY119" fmla="*/ 1099524 h 1935386"/>
              <a:gd name="connsiteX120" fmla="*/ 1688554 w 1811970"/>
              <a:gd name="connsiteY120" fmla="*/ 1133183 h 1935386"/>
              <a:gd name="connsiteX121" fmla="*/ 1811970 w 1811970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47809 w 1761482"/>
              <a:gd name="connsiteY51" fmla="*/ 835862 h 1935386"/>
              <a:gd name="connsiteX52" fmla="*/ 297320 w 1761482"/>
              <a:gd name="connsiteY52" fmla="*/ 774154 h 1935386"/>
              <a:gd name="connsiteX53" fmla="*/ 314150 w 1761482"/>
              <a:gd name="connsiteY53" fmla="*/ 875131 h 1935386"/>
              <a:gd name="connsiteX54" fmla="*/ 364638 w 1761482"/>
              <a:gd name="connsiteY54" fmla="*/ 920010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73905 w 1761482"/>
              <a:gd name="connsiteY64" fmla="*/ 1099524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61708 w 1761482"/>
              <a:gd name="connsiteY68" fmla="*/ 1200500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47809 w 1761482"/>
              <a:gd name="connsiteY51" fmla="*/ 835862 h 1935386"/>
              <a:gd name="connsiteX52" fmla="*/ 297320 w 1761482"/>
              <a:gd name="connsiteY52" fmla="*/ 774154 h 1935386"/>
              <a:gd name="connsiteX53" fmla="*/ 314150 w 1761482"/>
              <a:gd name="connsiteY53" fmla="*/ 875131 h 1935386"/>
              <a:gd name="connsiteX54" fmla="*/ 364638 w 1761482"/>
              <a:gd name="connsiteY54" fmla="*/ 920010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73905 w 1761482"/>
              <a:gd name="connsiteY64" fmla="*/ 1099524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61708 w 1761482"/>
              <a:gd name="connsiteY68" fmla="*/ 1200500 h 1935386"/>
              <a:gd name="connsiteX69" fmla="*/ 143130 w 1761482"/>
              <a:gd name="connsiteY69" fmla="*/ 1122718 h 1935386"/>
              <a:gd name="connsiteX70" fmla="*/ 218783 w 1761482"/>
              <a:gd name="connsiteY70" fmla="*/ 1138792 h 1935386"/>
              <a:gd name="connsiteX71" fmla="*/ 350400 w 1761482"/>
              <a:gd name="connsiteY71" fmla="*/ 1118210 h 1935386"/>
              <a:gd name="connsiteX72" fmla="*/ 432270 w 1761482"/>
              <a:gd name="connsiteY72" fmla="*/ 1100812 h 1935386"/>
              <a:gd name="connsiteX73" fmla="*/ 600251 w 1761482"/>
              <a:gd name="connsiteY73" fmla="*/ 1077084 h 1935386"/>
              <a:gd name="connsiteX74" fmla="*/ 589031 w 1761482"/>
              <a:gd name="connsiteY74" fmla="*/ 1189281 h 1935386"/>
              <a:gd name="connsiteX75" fmla="*/ 521713 w 1761482"/>
              <a:gd name="connsiteY75" fmla="*/ 1307087 h 1935386"/>
              <a:gd name="connsiteX76" fmla="*/ 454395 w 1761482"/>
              <a:gd name="connsiteY76" fmla="*/ 1581968 h 1935386"/>
              <a:gd name="connsiteX77" fmla="*/ 392687 w 1761482"/>
              <a:gd name="connsiteY77" fmla="*/ 1733433 h 1935386"/>
              <a:gd name="connsiteX78" fmla="*/ 409517 w 1761482"/>
              <a:gd name="connsiteY78" fmla="*/ 1750262 h 1935386"/>
              <a:gd name="connsiteX79" fmla="*/ 493664 w 1761482"/>
              <a:gd name="connsiteY79" fmla="*/ 1666115 h 1935386"/>
              <a:gd name="connsiteX80" fmla="*/ 538543 w 1761482"/>
              <a:gd name="connsiteY80" fmla="*/ 1542699 h 1935386"/>
              <a:gd name="connsiteX81" fmla="*/ 583421 w 1761482"/>
              <a:gd name="connsiteY81" fmla="*/ 1542699 h 1935386"/>
              <a:gd name="connsiteX82" fmla="*/ 634738 w 1761482"/>
              <a:gd name="connsiteY82" fmla="*/ 1644378 h 1935386"/>
              <a:gd name="connsiteX83" fmla="*/ 669637 w 1761482"/>
              <a:gd name="connsiteY83" fmla="*/ 1771677 h 1935386"/>
              <a:gd name="connsiteX84" fmla="*/ 695709 w 1761482"/>
              <a:gd name="connsiteY84" fmla="*/ 1756698 h 1935386"/>
              <a:gd name="connsiteX85" fmla="*/ 708049 w 1761482"/>
              <a:gd name="connsiteY85" fmla="*/ 1618558 h 1935386"/>
              <a:gd name="connsiteX86" fmla="*/ 675916 w 1761482"/>
              <a:gd name="connsiteY86" fmla="*/ 1485840 h 1935386"/>
              <a:gd name="connsiteX87" fmla="*/ 633909 w 1761482"/>
              <a:gd name="connsiteY87" fmla="*/ 1318306 h 1935386"/>
              <a:gd name="connsiteX88" fmla="*/ 650739 w 1761482"/>
              <a:gd name="connsiteY88" fmla="*/ 1284648 h 1935386"/>
              <a:gd name="connsiteX89" fmla="*/ 734886 w 1761482"/>
              <a:gd name="connsiteY89" fmla="*/ 1447332 h 1935386"/>
              <a:gd name="connsiteX90" fmla="*/ 774155 w 1761482"/>
              <a:gd name="connsiteY90" fmla="*/ 1464162 h 1935386"/>
              <a:gd name="connsiteX91" fmla="*/ 740496 w 1761482"/>
              <a:gd name="connsiteY91" fmla="*/ 1318306 h 1935386"/>
              <a:gd name="connsiteX92" fmla="*/ 729276 w 1761482"/>
              <a:gd name="connsiteY92" fmla="*/ 1250989 h 1935386"/>
              <a:gd name="connsiteX93" fmla="*/ 841473 w 1761482"/>
              <a:gd name="connsiteY93" fmla="*/ 1144402 h 1935386"/>
              <a:gd name="connsiteX94" fmla="*/ 992938 w 1761482"/>
              <a:gd name="connsiteY94" fmla="*/ 1161232 h 1935386"/>
              <a:gd name="connsiteX95" fmla="*/ 1049036 w 1761482"/>
              <a:gd name="connsiteY95" fmla="*/ 1228549 h 1935386"/>
              <a:gd name="connsiteX96" fmla="*/ 1004157 w 1761482"/>
              <a:gd name="connsiteY96" fmla="*/ 1408064 h 1935386"/>
              <a:gd name="connsiteX97" fmla="*/ 987328 w 1761482"/>
              <a:gd name="connsiteY97" fmla="*/ 1565138 h 1935386"/>
              <a:gd name="connsiteX98" fmla="*/ 981718 w 1761482"/>
              <a:gd name="connsiteY98" fmla="*/ 1688554 h 1935386"/>
              <a:gd name="connsiteX99" fmla="*/ 1037816 w 1761482"/>
              <a:gd name="connsiteY99" fmla="*/ 1744652 h 1935386"/>
              <a:gd name="connsiteX100" fmla="*/ 1037816 w 1761482"/>
              <a:gd name="connsiteY100" fmla="*/ 1598797 h 1935386"/>
              <a:gd name="connsiteX101" fmla="*/ 1065865 w 1761482"/>
              <a:gd name="connsiteY101" fmla="*/ 1531479 h 1935386"/>
              <a:gd name="connsiteX102" fmla="*/ 1116354 w 1761482"/>
              <a:gd name="connsiteY102" fmla="*/ 1626846 h 1935386"/>
              <a:gd name="connsiteX103" fmla="*/ 1211720 w 1761482"/>
              <a:gd name="connsiteY103" fmla="*/ 1750262 h 1935386"/>
              <a:gd name="connsiteX104" fmla="*/ 1312697 w 1761482"/>
              <a:gd name="connsiteY104" fmla="*/ 1890508 h 1935386"/>
              <a:gd name="connsiteX105" fmla="*/ 1346356 w 1761482"/>
              <a:gd name="connsiteY105" fmla="*/ 1935386 h 1935386"/>
              <a:gd name="connsiteX106" fmla="*/ 1346356 w 1761482"/>
              <a:gd name="connsiteY106" fmla="*/ 1935386 h 1935386"/>
              <a:gd name="connsiteX107" fmla="*/ 1301478 w 1761482"/>
              <a:gd name="connsiteY107" fmla="*/ 1783921 h 1935386"/>
              <a:gd name="connsiteX108" fmla="*/ 1222940 w 1761482"/>
              <a:gd name="connsiteY108" fmla="*/ 1649286 h 1935386"/>
              <a:gd name="connsiteX109" fmla="*/ 1189281 w 1761482"/>
              <a:gd name="connsiteY109" fmla="*/ 1553919 h 1935386"/>
              <a:gd name="connsiteX110" fmla="*/ 1206111 w 1761482"/>
              <a:gd name="connsiteY110" fmla="*/ 1537089 h 1935386"/>
              <a:gd name="connsiteX111" fmla="*/ 1363186 w 1761482"/>
              <a:gd name="connsiteY111" fmla="*/ 1643676 h 1935386"/>
              <a:gd name="connsiteX112" fmla="*/ 1492211 w 1761482"/>
              <a:gd name="connsiteY112" fmla="*/ 1671725 h 1935386"/>
              <a:gd name="connsiteX113" fmla="*/ 1492211 w 1761482"/>
              <a:gd name="connsiteY113" fmla="*/ 1671725 h 1935386"/>
              <a:gd name="connsiteX114" fmla="*/ 1475382 w 1761482"/>
              <a:gd name="connsiteY114" fmla="*/ 1610017 h 1935386"/>
              <a:gd name="connsiteX115" fmla="*/ 1335136 w 1761482"/>
              <a:gd name="connsiteY115" fmla="*/ 1570748 h 1935386"/>
              <a:gd name="connsiteX116" fmla="*/ 1206111 w 1761482"/>
              <a:gd name="connsiteY116" fmla="*/ 1430503 h 1935386"/>
              <a:gd name="connsiteX117" fmla="*/ 1155622 w 1761482"/>
              <a:gd name="connsiteY117" fmla="*/ 1312697 h 1935386"/>
              <a:gd name="connsiteX118" fmla="*/ 1206111 w 1761482"/>
              <a:gd name="connsiteY118" fmla="*/ 1178061 h 1935386"/>
              <a:gd name="connsiteX119" fmla="*/ 1307087 w 1761482"/>
              <a:gd name="connsiteY119" fmla="*/ 1127573 h 1935386"/>
              <a:gd name="connsiteX120" fmla="*/ 1480992 w 1761482"/>
              <a:gd name="connsiteY120" fmla="*/ 1099524 h 1935386"/>
              <a:gd name="connsiteX121" fmla="*/ 1638066 w 1761482"/>
              <a:gd name="connsiteY121" fmla="*/ 1133183 h 1935386"/>
              <a:gd name="connsiteX122" fmla="*/ 1761482 w 1761482"/>
              <a:gd name="connsiteY122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47809 w 1761482"/>
              <a:gd name="connsiteY51" fmla="*/ 835862 h 1935386"/>
              <a:gd name="connsiteX52" fmla="*/ 297320 w 1761482"/>
              <a:gd name="connsiteY52" fmla="*/ 774154 h 1935386"/>
              <a:gd name="connsiteX53" fmla="*/ 314150 w 1761482"/>
              <a:gd name="connsiteY53" fmla="*/ 875131 h 1935386"/>
              <a:gd name="connsiteX54" fmla="*/ 364638 w 1761482"/>
              <a:gd name="connsiteY54" fmla="*/ 920010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73905 w 1761482"/>
              <a:gd name="connsiteY64" fmla="*/ 1099524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47809 w 1761482"/>
              <a:gd name="connsiteY51" fmla="*/ 835862 h 1935386"/>
              <a:gd name="connsiteX52" fmla="*/ 297320 w 1761482"/>
              <a:gd name="connsiteY52" fmla="*/ 774154 h 1935386"/>
              <a:gd name="connsiteX53" fmla="*/ 314150 w 1761482"/>
              <a:gd name="connsiteY53" fmla="*/ 875131 h 1935386"/>
              <a:gd name="connsiteX54" fmla="*/ 364638 w 1761482"/>
              <a:gd name="connsiteY54" fmla="*/ 920010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47809 w 1761482"/>
              <a:gd name="connsiteY51" fmla="*/ 835862 h 1935386"/>
              <a:gd name="connsiteX52" fmla="*/ 297320 w 1761482"/>
              <a:gd name="connsiteY52" fmla="*/ 774154 h 1935386"/>
              <a:gd name="connsiteX53" fmla="*/ 314150 w 1761482"/>
              <a:gd name="connsiteY53" fmla="*/ 875131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47809 w 1761482"/>
              <a:gd name="connsiteY51" fmla="*/ 835862 h 1935386"/>
              <a:gd name="connsiteX52" fmla="*/ 297320 w 1761482"/>
              <a:gd name="connsiteY52" fmla="*/ 774154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47809 w 1761482"/>
              <a:gd name="connsiteY51" fmla="*/ 835862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14150 w 1761482"/>
              <a:gd name="connsiteY45" fmla="*/ 633909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100977 w 1761482"/>
              <a:gd name="connsiteY44" fmla="*/ 577811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106587 w 1761482"/>
              <a:gd name="connsiteY43" fmla="*/ 577811 h 1935386"/>
              <a:gd name="connsiteX44" fmla="*/ 227271 w 1761482"/>
              <a:gd name="connsiteY44" fmla="*/ 724884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245365 w 1761482"/>
              <a:gd name="connsiteY43" fmla="*/ 644457 h 1935386"/>
              <a:gd name="connsiteX44" fmla="*/ 227271 w 1761482"/>
              <a:gd name="connsiteY44" fmla="*/ 724884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318429 w 1761482"/>
              <a:gd name="connsiteY43" fmla="*/ 616288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13173 w 1761482"/>
              <a:gd name="connsiteY42" fmla="*/ 549762 h 1935386"/>
              <a:gd name="connsiteX43" fmla="*/ 245365 w 1761482"/>
              <a:gd name="connsiteY43" fmla="*/ 644457 h 1935386"/>
              <a:gd name="connsiteX44" fmla="*/ 227271 w 1761482"/>
              <a:gd name="connsiteY44" fmla="*/ 724884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62935 w 1761482"/>
              <a:gd name="connsiteY33" fmla="*/ 667568 h 1935386"/>
              <a:gd name="connsiteX34" fmla="*/ 656349 w 1761482"/>
              <a:gd name="connsiteY34" fmla="*/ 667568 h 1935386"/>
              <a:gd name="connsiteX35" fmla="*/ 560982 w 1761482"/>
              <a:gd name="connsiteY35" fmla="*/ 600250 h 1935386"/>
              <a:gd name="connsiteX36" fmla="*/ 510493 w 1761482"/>
              <a:gd name="connsiteY36" fmla="*/ 471224 h 1935386"/>
              <a:gd name="connsiteX37" fmla="*/ 448786 w 1761482"/>
              <a:gd name="connsiteY37" fmla="*/ 342198 h 1935386"/>
              <a:gd name="connsiteX38" fmla="*/ 454395 w 1761482"/>
              <a:gd name="connsiteY38" fmla="*/ 454395 h 1935386"/>
              <a:gd name="connsiteX39" fmla="*/ 499274 w 1761482"/>
              <a:gd name="connsiteY39" fmla="*/ 577811 h 1935386"/>
              <a:gd name="connsiteX40" fmla="*/ 510493 w 1761482"/>
              <a:gd name="connsiteY40" fmla="*/ 622689 h 1935386"/>
              <a:gd name="connsiteX41" fmla="*/ 359028 w 1761482"/>
              <a:gd name="connsiteY41" fmla="*/ 577811 h 1935386"/>
              <a:gd name="connsiteX42" fmla="*/ 245365 w 1761482"/>
              <a:gd name="connsiteY42" fmla="*/ 644457 h 1935386"/>
              <a:gd name="connsiteX43" fmla="*/ 227271 w 1761482"/>
              <a:gd name="connsiteY43" fmla="*/ 724884 h 1935386"/>
              <a:gd name="connsiteX44" fmla="*/ 375707 w 1761482"/>
              <a:gd name="connsiteY44" fmla="*/ 651314 h 1935386"/>
              <a:gd name="connsiteX45" fmla="*/ 510493 w 1761482"/>
              <a:gd name="connsiteY45" fmla="*/ 695617 h 1935386"/>
              <a:gd name="connsiteX46" fmla="*/ 617080 w 1761482"/>
              <a:gd name="connsiteY46" fmla="*/ 768545 h 1935386"/>
              <a:gd name="connsiteX47" fmla="*/ 622690 w 1761482"/>
              <a:gd name="connsiteY47" fmla="*/ 847082 h 1935386"/>
              <a:gd name="connsiteX48" fmla="*/ 577811 w 1761482"/>
              <a:gd name="connsiteY48" fmla="*/ 903180 h 1935386"/>
              <a:gd name="connsiteX49" fmla="*/ 437566 w 1761482"/>
              <a:gd name="connsiteY49" fmla="*/ 908790 h 1935386"/>
              <a:gd name="connsiteX50" fmla="*/ 321421 w 1761482"/>
              <a:gd name="connsiteY50" fmla="*/ 891169 h 1935386"/>
              <a:gd name="connsiteX51" fmla="*/ 205111 w 1761482"/>
              <a:gd name="connsiteY51" fmla="*/ 840320 h 1935386"/>
              <a:gd name="connsiteX52" fmla="*/ 261606 w 1761482"/>
              <a:gd name="connsiteY52" fmla="*/ 919854 h 1935386"/>
              <a:gd name="connsiteX53" fmla="*/ 359028 w 1761482"/>
              <a:gd name="connsiteY53" fmla="*/ 976108 h 1935386"/>
              <a:gd name="connsiteX54" fmla="*/ 252442 w 1761482"/>
              <a:gd name="connsiteY54" fmla="*/ 987327 h 1935386"/>
              <a:gd name="connsiteX55" fmla="*/ 106587 w 1761482"/>
              <a:gd name="connsiteY55" fmla="*/ 931229 h 1935386"/>
              <a:gd name="connsiteX56" fmla="*/ 44879 w 1761482"/>
              <a:gd name="connsiteY56" fmla="*/ 841472 h 1935386"/>
              <a:gd name="connsiteX57" fmla="*/ 0 w 1761482"/>
              <a:gd name="connsiteY57" fmla="*/ 802203 h 1935386"/>
              <a:gd name="connsiteX58" fmla="*/ 28049 w 1761482"/>
              <a:gd name="connsiteY58" fmla="*/ 891960 h 1935386"/>
              <a:gd name="connsiteX59" fmla="*/ 100977 w 1761482"/>
              <a:gd name="connsiteY59" fmla="*/ 976108 h 1935386"/>
              <a:gd name="connsiteX60" fmla="*/ 196344 w 1761482"/>
              <a:gd name="connsiteY60" fmla="*/ 1020986 h 1935386"/>
              <a:gd name="connsiteX61" fmla="*/ 263662 w 1761482"/>
              <a:gd name="connsiteY61" fmla="*/ 1049035 h 1935386"/>
              <a:gd name="connsiteX62" fmla="*/ 157262 w 1761482"/>
              <a:gd name="connsiteY62" fmla="*/ 1048390 h 1935386"/>
              <a:gd name="connsiteX63" fmla="*/ 12340 w 1761482"/>
              <a:gd name="connsiteY63" fmla="*/ 1069803 h 1935386"/>
              <a:gd name="connsiteX64" fmla="*/ 50650 w 1761482"/>
              <a:gd name="connsiteY64" fmla="*/ 1112506 h 1935386"/>
              <a:gd name="connsiteX65" fmla="*/ 143130 w 1761482"/>
              <a:gd name="connsiteY65" fmla="*/ 1122718 h 1935386"/>
              <a:gd name="connsiteX66" fmla="*/ 218783 w 1761482"/>
              <a:gd name="connsiteY66" fmla="*/ 1138792 h 1935386"/>
              <a:gd name="connsiteX67" fmla="*/ 350400 w 1761482"/>
              <a:gd name="connsiteY67" fmla="*/ 1118210 h 1935386"/>
              <a:gd name="connsiteX68" fmla="*/ 432270 w 1761482"/>
              <a:gd name="connsiteY68" fmla="*/ 1100812 h 1935386"/>
              <a:gd name="connsiteX69" fmla="*/ 600251 w 1761482"/>
              <a:gd name="connsiteY69" fmla="*/ 1077084 h 1935386"/>
              <a:gd name="connsiteX70" fmla="*/ 589031 w 1761482"/>
              <a:gd name="connsiteY70" fmla="*/ 1189281 h 1935386"/>
              <a:gd name="connsiteX71" fmla="*/ 521713 w 1761482"/>
              <a:gd name="connsiteY71" fmla="*/ 1307087 h 1935386"/>
              <a:gd name="connsiteX72" fmla="*/ 454395 w 1761482"/>
              <a:gd name="connsiteY72" fmla="*/ 1581968 h 1935386"/>
              <a:gd name="connsiteX73" fmla="*/ 392687 w 1761482"/>
              <a:gd name="connsiteY73" fmla="*/ 1733433 h 1935386"/>
              <a:gd name="connsiteX74" fmla="*/ 409517 w 1761482"/>
              <a:gd name="connsiteY74" fmla="*/ 1750262 h 1935386"/>
              <a:gd name="connsiteX75" fmla="*/ 493664 w 1761482"/>
              <a:gd name="connsiteY75" fmla="*/ 1666115 h 1935386"/>
              <a:gd name="connsiteX76" fmla="*/ 538543 w 1761482"/>
              <a:gd name="connsiteY76" fmla="*/ 1542699 h 1935386"/>
              <a:gd name="connsiteX77" fmla="*/ 583421 w 1761482"/>
              <a:gd name="connsiteY77" fmla="*/ 1542699 h 1935386"/>
              <a:gd name="connsiteX78" fmla="*/ 634738 w 1761482"/>
              <a:gd name="connsiteY78" fmla="*/ 1644378 h 1935386"/>
              <a:gd name="connsiteX79" fmla="*/ 669637 w 1761482"/>
              <a:gd name="connsiteY79" fmla="*/ 1771677 h 1935386"/>
              <a:gd name="connsiteX80" fmla="*/ 695709 w 1761482"/>
              <a:gd name="connsiteY80" fmla="*/ 1756698 h 1935386"/>
              <a:gd name="connsiteX81" fmla="*/ 708049 w 1761482"/>
              <a:gd name="connsiteY81" fmla="*/ 1618558 h 1935386"/>
              <a:gd name="connsiteX82" fmla="*/ 675916 w 1761482"/>
              <a:gd name="connsiteY82" fmla="*/ 1485840 h 1935386"/>
              <a:gd name="connsiteX83" fmla="*/ 633909 w 1761482"/>
              <a:gd name="connsiteY83" fmla="*/ 1318306 h 1935386"/>
              <a:gd name="connsiteX84" fmla="*/ 650739 w 1761482"/>
              <a:gd name="connsiteY84" fmla="*/ 1284648 h 1935386"/>
              <a:gd name="connsiteX85" fmla="*/ 734886 w 1761482"/>
              <a:gd name="connsiteY85" fmla="*/ 1447332 h 1935386"/>
              <a:gd name="connsiteX86" fmla="*/ 774155 w 1761482"/>
              <a:gd name="connsiteY86" fmla="*/ 1464162 h 1935386"/>
              <a:gd name="connsiteX87" fmla="*/ 740496 w 1761482"/>
              <a:gd name="connsiteY87" fmla="*/ 1318306 h 1935386"/>
              <a:gd name="connsiteX88" fmla="*/ 729276 w 1761482"/>
              <a:gd name="connsiteY88" fmla="*/ 1250989 h 1935386"/>
              <a:gd name="connsiteX89" fmla="*/ 841473 w 1761482"/>
              <a:gd name="connsiteY89" fmla="*/ 1144402 h 1935386"/>
              <a:gd name="connsiteX90" fmla="*/ 992938 w 1761482"/>
              <a:gd name="connsiteY90" fmla="*/ 1161232 h 1935386"/>
              <a:gd name="connsiteX91" fmla="*/ 1049036 w 1761482"/>
              <a:gd name="connsiteY91" fmla="*/ 1228549 h 1935386"/>
              <a:gd name="connsiteX92" fmla="*/ 1004157 w 1761482"/>
              <a:gd name="connsiteY92" fmla="*/ 1408064 h 1935386"/>
              <a:gd name="connsiteX93" fmla="*/ 987328 w 1761482"/>
              <a:gd name="connsiteY93" fmla="*/ 1565138 h 1935386"/>
              <a:gd name="connsiteX94" fmla="*/ 981718 w 1761482"/>
              <a:gd name="connsiteY94" fmla="*/ 1688554 h 1935386"/>
              <a:gd name="connsiteX95" fmla="*/ 1037816 w 1761482"/>
              <a:gd name="connsiteY95" fmla="*/ 1744652 h 1935386"/>
              <a:gd name="connsiteX96" fmla="*/ 1037816 w 1761482"/>
              <a:gd name="connsiteY96" fmla="*/ 1598797 h 1935386"/>
              <a:gd name="connsiteX97" fmla="*/ 1065865 w 1761482"/>
              <a:gd name="connsiteY97" fmla="*/ 1531479 h 1935386"/>
              <a:gd name="connsiteX98" fmla="*/ 1116354 w 1761482"/>
              <a:gd name="connsiteY98" fmla="*/ 1626846 h 1935386"/>
              <a:gd name="connsiteX99" fmla="*/ 1211720 w 1761482"/>
              <a:gd name="connsiteY99" fmla="*/ 1750262 h 1935386"/>
              <a:gd name="connsiteX100" fmla="*/ 1312697 w 1761482"/>
              <a:gd name="connsiteY100" fmla="*/ 1890508 h 1935386"/>
              <a:gd name="connsiteX101" fmla="*/ 1346356 w 1761482"/>
              <a:gd name="connsiteY101" fmla="*/ 1935386 h 1935386"/>
              <a:gd name="connsiteX102" fmla="*/ 1346356 w 1761482"/>
              <a:gd name="connsiteY102" fmla="*/ 1935386 h 1935386"/>
              <a:gd name="connsiteX103" fmla="*/ 1301478 w 1761482"/>
              <a:gd name="connsiteY103" fmla="*/ 1783921 h 1935386"/>
              <a:gd name="connsiteX104" fmla="*/ 1222940 w 1761482"/>
              <a:gd name="connsiteY104" fmla="*/ 1649286 h 1935386"/>
              <a:gd name="connsiteX105" fmla="*/ 1189281 w 1761482"/>
              <a:gd name="connsiteY105" fmla="*/ 1553919 h 1935386"/>
              <a:gd name="connsiteX106" fmla="*/ 1206111 w 1761482"/>
              <a:gd name="connsiteY106" fmla="*/ 1537089 h 1935386"/>
              <a:gd name="connsiteX107" fmla="*/ 1363186 w 1761482"/>
              <a:gd name="connsiteY107" fmla="*/ 1643676 h 1935386"/>
              <a:gd name="connsiteX108" fmla="*/ 1492211 w 1761482"/>
              <a:gd name="connsiteY108" fmla="*/ 1671725 h 1935386"/>
              <a:gd name="connsiteX109" fmla="*/ 1492211 w 1761482"/>
              <a:gd name="connsiteY109" fmla="*/ 1671725 h 1935386"/>
              <a:gd name="connsiteX110" fmla="*/ 1475382 w 1761482"/>
              <a:gd name="connsiteY110" fmla="*/ 1610017 h 1935386"/>
              <a:gd name="connsiteX111" fmla="*/ 1335136 w 1761482"/>
              <a:gd name="connsiteY111" fmla="*/ 1570748 h 1935386"/>
              <a:gd name="connsiteX112" fmla="*/ 1206111 w 1761482"/>
              <a:gd name="connsiteY112" fmla="*/ 1430503 h 1935386"/>
              <a:gd name="connsiteX113" fmla="*/ 1155622 w 1761482"/>
              <a:gd name="connsiteY113" fmla="*/ 1312697 h 1935386"/>
              <a:gd name="connsiteX114" fmla="*/ 1206111 w 1761482"/>
              <a:gd name="connsiteY114" fmla="*/ 1178061 h 1935386"/>
              <a:gd name="connsiteX115" fmla="*/ 1307087 w 1761482"/>
              <a:gd name="connsiteY115" fmla="*/ 1127573 h 1935386"/>
              <a:gd name="connsiteX116" fmla="*/ 1480992 w 1761482"/>
              <a:gd name="connsiteY116" fmla="*/ 1099524 h 1935386"/>
              <a:gd name="connsiteX117" fmla="*/ 1638066 w 1761482"/>
              <a:gd name="connsiteY117" fmla="*/ 1133183 h 1935386"/>
              <a:gd name="connsiteX118" fmla="*/ 1761482 w 1761482"/>
              <a:gd name="connsiteY118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56349 w 1761482"/>
              <a:gd name="connsiteY35" fmla="*/ 667568 h 1935386"/>
              <a:gd name="connsiteX36" fmla="*/ 560982 w 1761482"/>
              <a:gd name="connsiteY36" fmla="*/ 600250 h 1935386"/>
              <a:gd name="connsiteX37" fmla="*/ 510493 w 1761482"/>
              <a:gd name="connsiteY37" fmla="*/ 471224 h 1935386"/>
              <a:gd name="connsiteX38" fmla="*/ 448786 w 1761482"/>
              <a:gd name="connsiteY38" fmla="*/ 342198 h 1935386"/>
              <a:gd name="connsiteX39" fmla="*/ 454395 w 1761482"/>
              <a:gd name="connsiteY39" fmla="*/ 454395 h 1935386"/>
              <a:gd name="connsiteX40" fmla="*/ 499274 w 1761482"/>
              <a:gd name="connsiteY40" fmla="*/ 577811 h 1935386"/>
              <a:gd name="connsiteX41" fmla="*/ 510493 w 1761482"/>
              <a:gd name="connsiteY41" fmla="*/ 622689 h 1935386"/>
              <a:gd name="connsiteX42" fmla="*/ 359028 w 1761482"/>
              <a:gd name="connsiteY42" fmla="*/ 577811 h 1935386"/>
              <a:gd name="connsiteX43" fmla="*/ 245365 w 1761482"/>
              <a:gd name="connsiteY43" fmla="*/ 644457 h 1935386"/>
              <a:gd name="connsiteX44" fmla="*/ 227271 w 1761482"/>
              <a:gd name="connsiteY44" fmla="*/ 724884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60982 w 1761482"/>
              <a:gd name="connsiteY36" fmla="*/ 600250 h 1935386"/>
              <a:gd name="connsiteX37" fmla="*/ 510493 w 1761482"/>
              <a:gd name="connsiteY37" fmla="*/ 471224 h 1935386"/>
              <a:gd name="connsiteX38" fmla="*/ 448786 w 1761482"/>
              <a:gd name="connsiteY38" fmla="*/ 342198 h 1935386"/>
              <a:gd name="connsiteX39" fmla="*/ 454395 w 1761482"/>
              <a:gd name="connsiteY39" fmla="*/ 454395 h 1935386"/>
              <a:gd name="connsiteX40" fmla="*/ 499274 w 1761482"/>
              <a:gd name="connsiteY40" fmla="*/ 577811 h 1935386"/>
              <a:gd name="connsiteX41" fmla="*/ 510493 w 1761482"/>
              <a:gd name="connsiteY41" fmla="*/ 622689 h 1935386"/>
              <a:gd name="connsiteX42" fmla="*/ 359028 w 1761482"/>
              <a:gd name="connsiteY42" fmla="*/ 577811 h 1935386"/>
              <a:gd name="connsiteX43" fmla="*/ 245365 w 1761482"/>
              <a:gd name="connsiteY43" fmla="*/ 644457 h 1935386"/>
              <a:gd name="connsiteX44" fmla="*/ 227271 w 1761482"/>
              <a:gd name="connsiteY44" fmla="*/ 724884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510493 w 1761482"/>
              <a:gd name="connsiteY37" fmla="*/ 471224 h 1935386"/>
              <a:gd name="connsiteX38" fmla="*/ 448786 w 1761482"/>
              <a:gd name="connsiteY38" fmla="*/ 342198 h 1935386"/>
              <a:gd name="connsiteX39" fmla="*/ 454395 w 1761482"/>
              <a:gd name="connsiteY39" fmla="*/ 454395 h 1935386"/>
              <a:gd name="connsiteX40" fmla="*/ 499274 w 1761482"/>
              <a:gd name="connsiteY40" fmla="*/ 577811 h 1935386"/>
              <a:gd name="connsiteX41" fmla="*/ 510493 w 1761482"/>
              <a:gd name="connsiteY41" fmla="*/ 622689 h 1935386"/>
              <a:gd name="connsiteX42" fmla="*/ 359028 w 1761482"/>
              <a:gd name="connsiteY42" fmla="*/ 577811 h 1935386"/>
              <a:gd name="connsiteX43" fmla="*/ 245365 w 1761482"/>
              <a:gd name="connsiteY43" fmla="*/ 644457 h 1935386"/>
              <a:gd name="connsiteX44" fmla="*/ 227271 w 1761482"/>
              <a:gd name="connsiteY44" fmla="*/ 724884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48786 w 1761482"/>
              <a:gd name="connsiteY38" fmla="*/ 342198 h 1935386"/>
              <a:gd name="connsiteX39" fmla="*/ 454395 w 1761482"/>
              <a:gd name="connsiteY39" fmla="*/ 454395 h 1935386"/>
              <a:gd name="connsiteX40" fmla="*/ 499274 w 1761482"/>
              <a:gd name="connsiteY40" fmla="*/ 577811 h 1935386"/>
              <a:gd name="connsiteX41" fmla="*/ 510493 w 1761482"/>
              <a:gd name="connsiteY41" fmla="*/ 622689 h 1935386"/>
              <a:gd name="connsiteX42" fmla="*/ 359028 w 1761482"/>
              <a:gd name="connsiteY42" fmla="*/ 577811 h 1935386"/>
              <a:gd name="connsiteX43" fmla="*/ 245365 w 1761482"/>
              <a:gd name="connsiteY43" fmla="*/ 644457 h 1935386"/>
              <a:gd name="connsiteX44" fmla="*/ 227271 w 1761482"/>
              <a:gd name="connsiteY44" fmla="*/ 724884 h 1935386"/>
              <a:gd name="connsiteX45" fmla="*/ 375707 w 1761482"/>
              <a:gd name="connsiteY45" fmla="*/ 651314 h 1935386"/>
              <a:gd name="connsiteX46" fmla="*/ 510493 w 1761482"/>
              <a:gd name="connsiteY46" fmla="*/ 695617 h 1935386"/>
              <a:gd name="connsiteX47" fmla="*/ 617080 w 1761482"/>
              <a:gd name="connsiteY47" fmla="*/ 768545 h 1935386"/>
              <a:gd name="connsiteX48" fmla="*/ 622690 w 1761482"/>
              <a:gd name="connsiteY48" fmla="*/ 847082 h 1935386"/>
              <a:gd name="connsiteX49" fmla="*/ 577811 w 1761482"/>
              <a:gd name="connsiteY49" fmla="*/ 903180 h 1935386"/>
              <a:gd name="connsiteX50" fmla="*/ 437566 w 1761482"/>
              <a:gd name="connsiteY50" fmla="*/ 908790 h 1935386"/>
              <a:gd name="connsiteX51" fmla="*/ 321421 w 1761482"/>
              <a:gd name="connsiteY51" fmla="*/ 891169 h 1935386"/>
              <a:gd name="connsiteX52" fmla="*/ 205111 w 1761482"/>
              <a:gd name="connsiteY52" fmla="*/ 840320 h 1935386"/>
              <a:gd name="connsiteX53" fmla="*/ 261606 w 1761482"/>
              <a:gd name="connsiteY53" fmla="*/ 919854 h 1935386"/>
              <a:gd name="connsiteX54" fmla="*/ 359028 w 1761482"/>
              <a:gd name="connsiteY54" fmla="*/ 976108 h 1935386"/>
              <a:gd name="connsiteX55" fmla="*/ 252442 w 1761482"/>
              <a:gd name="connsiteY55" fmla="*/ 987327 h 1935386"/>
              <a:gd name="connsiteX56" fmla="*/ 106587 w 1761482"/>
              <a:gd name="connsiteY56" fmla="*/ 931229 h 1935386"/>
              <a:gd name="connsiteX57" fmla="*/ 44879 w 1761482"/>
              <a:gd name="connsiteY57" fmla="*/ 841472 h 1935386"/>
              <a:gd name="connsiteX58" fmla="*/ 0 w 1761482"/>
              <a:gd name="connsiteY58" fmla="*/ 802203 h 1935386"/>
              <a:gd name="connsiteX59" fmla="*/ 28049 w 1761482"/>
              <a:gd name="connsiteY59" fmla="*/ 891960 h 1935386"/>
              <a:gd name="connsiteX60" fmla="*/ 100977 w 1761482"/>
              <a:gd name="connsiteY60" fmla="*/ 976108 h 1935386"/>
              <a:gd name="connsiteX61" fmla="*/ 196344 w 1761482"/>
              <a:gd name="connsiteY61" fmla="*/ 1020986 h 1935386"/>
              <a:gd name="connsiteX62" fmla="*/ 263662 w 1761482"/>
              <a:gd name="connsiteY62" fmla="*/ 1049035 h 1935386"/>
              <a:gd name="connsiteX63" fmla="*/ 157262 w 1761482"/>
              <a:gd name="connsiteY63" fmla="*/ 1048390 h 1935386"/>
              <a:gd name="connsiteX64" fmla="*/ 12340 w 1761482"/>
              <a:gd name="connsiteY64" fmla="*/ 1069803 h 1935386"/>
              <a:gd name="connsiteX65" fmla="*/ 50650 w 1761482"/>
              <a:gd name="connsiteY65" fmla="*/ 1112506 h 1935386"/>
              <a:gd name="connsiteX66" fmla="*/ 143130 w 1761482"/>
              <a:gd name="connsiteY66" fmla="*/ 1122718 h 1935386"/>
              <a:gd name="connsiteX67" fmla="*/ 218783 w 1761482"/>
              <a:gd name="connsiteY67" fmla="*/ 1138792 h 1935386"/>
              <a:gd name="connsiteX68" fmla="*/ 350400 w 1761482"/>
              <a:gd name="connsiteY68" fmla="*/ 1118210 h 1935386"/>
              <a:gd name="connsiteX69" fmla="*/ 432270 w 1761482"/>
              <a:gd name="connsiteY69" fmla="*/ 1100812 h 1935386"/>
              <a:gd name="connsiteX70" fmla="*/ 600251 w 1761482"/>
              <a:gd name="connsiteY70" fmla="*/ 1077084 h 1935386"/>
              <a:gd name="connsiteX71" fmla="*/ 589031 w 1761482"/>
              <a:gd name="connsiteY71" fmla="*/ 1189281 h 1935386"/>
              <a:gd name="connsiteX72" fmla="*/ 521713 w 1761482"/>
              <a:gd name="connsiteY72" fmla="*/ 1307087 h 1935386"/>
              <a:gd name="connsiteX73" fmla="*/ 454395 w 1761482"/>
              <a:gd name="connsiteY73" fmla="*/ 1581968 h 1935386"/>
              <a:gd name="connsiteX74" fmla="*/ 392687 w 1761482"/>
              <a:gd name="connsiteY74" fmla="*/ 1733433 h 1935386"/>
              <a:gd name="connsiteX75" fmla="*/ 409517 w 1761482"/>
              <a:gd name="connsiteY75" fmla="*/ 1750262 h 1935386"/>
              <a:gd name="connsiteX76" fmla="*/ 493664 w 1761482"/>
              <a:gd name="connsiteY76" fmla="*/ 1666115 h 1935386"/>
              <a:gd name="connsiteX77" fmla="*/ 538543 w 1761482"/>
              <a:gd name="connsiteY77" fmla="*/ 1542699 h 1935386"/>
              <a:gd name="connsiteX78" fmla="*/ 583421 w 1761482"/>
              <a:gd name="connsiteY78" fmla="*/ 1542699 h 1935386"/>
              <a:gd name="connsiteX79" fmla="*/ 634738 w 1761482"/>
              <a:gd name="connsiteY79" fmla="*/ 1644378 h 1935386"/>
              <a:gd name="connsiteX80" fmla="*/ 669637 w 1761482"/>
              <a:gd name="connsiteY80" fmla="*/ 1771677 h 1935386"/>
              <a:gd name="connsiteX81" fmla="*/ 695709 w 1761482"/>
              <a:gd name="connsiteY81" fmla="*/ 1756698 h 1935386"/>
              <a:gd name="connsiteX82" fmla="*/ 708049 w 1761482"/>
              <a:gd name="connsiteY82" fmla="*/ 1618558 h 1935386"/>
              <a:gd name="connsiteX83" fmla="*/ 675916 w 1761482"/>
              <a:gd name="connsiteY83" fmla="*/ 1485840 h 1935386"/>
              <a:gd name="connsiteX84" fmla="*/ 633909 w 1761482"/>
              <a:gd name="connsiteY84" fmla="*/ 1318306 h 1935386"/>
              <a:gd name="connsiteX85" fmla="*/ 650739 w 1761482"/>
              <a:gd name="connsiteY85" fmla="*/ 1284648 h 1935386"/>
              <a:gd name="connsiteX86" fmla="*/ 734886 w 1761482"/>
              <a:gd name="connsiteY86" fmla="*/ 1447332 h 1935386"/>
              <a:gd name="connsiteX87" fmla="*/ 774155 w 1761482"/>
              <a:gd name="connsiteY87" fmla="*/ 1464162 h 1935386"/>
              <a:gd name="connsiteX88" fmla="*/ 740496 w 1761482"/>
              <a:gd name="connsiteY88" fmla="*/ 1318306 h 1935386"/>
              <a:gd name="connsiteX89" fmla="*/ 729276 w 1761482"/>
              <a:gd name="connsiteY89" fmla="*/ 1250989 h 1935386"/>
              <a:gd name="connsiteX90" fmla="*/ 841473 w 1761482"/>
              <a:gd name="connsiteY90" fmla="*/ 1144402 h 1935386"/>
              <a:gd name="connsiteX91" fmla="*/ 992938 w 1761482"/>
              <a:gd name="connsiteY91" fmla="*/ 1161232 h 1935386"/>
              <a:gd name="connsiteX92" fmla="*/ 1049036 w 1761482"/>
              <a:gd name="connsiteY92" fmla="*/ 1228549 h 1935386"/>
              <a:gd name="connsiteX93" fmla="*/ 1004157 w 1761482"/>
              <a:gd name="connsiteY93" fmla="*/ 1408064 h 1935386"/>
              <a:gd name="connsiteX94" fmla="*/ 987328 w 1761482"/>
              <a:gd name="connsiteY94" fmla="*/ 1565138 h 1935386"/>
              <a:gd name="connsiteX95" fmla="*/ 981718 w 1761482"/>
              <a:gd name="connsiteY95" fmla="*/ 1688554 h 1935386"/>
              <a:gd name="connsiteX96" fmla="*/ 1037816 w 1761482"/>
              <a:gd name="connsiteY96" fmla="*/ 1744652 h 1935386"/>
              <a:gd name="connsiteX97" fmla="*/ 1037816 w 1761482"/>
              <a:gd name="connsiteY97" fmla="*/ 1598797 h 1935386"/>
              <a:gd name="connsiteX98" fmla="*/ 1065865 w 1761482"/>
              <a:gd name="connsiteY98" fmla="*/ 1531479 h 1935386"/>
              <a:gd name="connsiteX99" fmla="*/ 1116354 w 1761482"/>
              <a:gd name="connsiteY99" fmla="*/ 1626846 h 1935386"/>
              <a:gd name="connsiteX100" fmla="*/ 1211720 w 1761482"/>
              <a:gd name="connsiteY100" fmla="*/ 1750262 h 1935386"/>
              <a:gd name="connsiteX101" fmla="*/ 1312697 w 1761482"/>
              <a:gd name="connsiteY101" fmla="*/ 1890508 h 1935386"/>
              <a:gd name="connsiteX102" fmla="*/ 1346356 w 1761482"/>
              <a:gd name="connsiteY102" fmla="*/ 1935386 h 1935386"/>
              <a:gd name="connsiteX103" fmla="*/ 1346356 w 1761482"/>
              <a:gd name="connsiteY103" fmla="*/ 1935386 h 1935386"/>
              <a:gd name="connsiteX104" fmla="*/ 1301478 w 1761482"/>
              <a:gd name="connsiteY104" fmla="*/ 1783921 h 1935386"/>
              <a:gd name="connsiteX105" fmla="*/ 1222940 w 1761482"/>
              <a:gd name="connsiteY105" fmla="*/ 1649286 h 1935386"/>
              <a:gd name="connsiteX106" fmla="*/ 1189281 w 1761482"/>
              <a:gd name="connsiteY106" fmla="*/ 1553919 h 1935386"/>
              <a:gd name="connsiteX107" fmla="*/ 1206111 w 1761482"/>
              <a:gd name="connsiteY107" fmla="*/ 1537089 h 1935386"/>
              <a:gd name="connsiteX108" fmla="*/ 1363186 w 1761482"/>
              <a:gd name="connsiteY108" fmla="*/ 1643676 h 1935386"/>
              <a:gd name="connsiteX109" fmla="*/ 1492211 w 1761482"/>
              <a:gd name="connsiteY109" fmla="*/ 1671725 h 1935386"/>
              <a:gd name="connsiteX110" fmla="*/ 1492211 w 1761482"/>
              <a:gd name="connsiteY110" fmla="*/ 1671725 h 1935386"/>
              <a:gd name="connsiteX111" fmla="*/ 1475382 w 1761482"/>
              <a:gd name="connsiteY111" fmla="*/ 1610017 h 1935386"/>
              <a:gd name="connsiteX112" fmla="*/ 1335136 w 1761482"/>
              <a:gd name="connsiteY112" fmla="*/ 1570748 h 1935386"/>
              <a:gd name="connsiteX113" fmla="*/ 1206111 w 1761482"/>
              <a:gd name="connsiteY113" fmla="*/ 1430503 h 1935386"/>
              <a:gd name="connsiteX114" fmla="*/ 1155622 w 1761482"/>
              <a:gd name="connsiteY114" fmla="*/ 1312697 h 1935386"/>
              <a:gd name="connsiteX115" fmla="*/ 1206111 w 1761482"/>
              <a:gd name="connsiteY115" fmla="*/ 1178061 h 1935386"/>
              <a:gd name="connsiteX116" fmla="*/ 1307087 w 1761482"/>
              <a:gd name="connsiteY116" fmla="*/ 1127573 h 1935386"/>
              <a:gd name="connsiteX117" fmla="*/ 1480992 w 1761482"/>
              <a:gd name="connsiteY117" fmla="*/ 1099524 h 1935386"/>
              <a:gd name="connsiteX118" fmla="*/ 1638066 w 1761482"/>
              <a:gd name="connsiteY118" fmla="*/ 1133183 h 1935386"/>
              <a:gd name="connsiteX119" fmla="*/ 1761482 w 1761482"/>
              <a:gd name="connsiteY119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48786 w 1761482"/>
              <a:gd name="connsiteY38" fmla="*/ 342198 h 1935386"/>
              <a:gd name="connsiteX39" fmla="*/ 504724 w 1761482"/>
              <a:gd name="connsiteY39" fmla="*/ 457721 h 1935386"/>
              <a:gd name="connsiteX40" fmla="*/ 454395 w 1761482"/>
              <a:gd name="connsiteY40" fmla="*/ 454395 h 1935386"/>
              <a:gd name="connsiteX41" fmla="*/ 499274 w 1761482"/>
              <a:gd name="connsiteY41" fmla="*/ 577811 h 1935386"/>
              <a:gd name="connsiteX42" fmla="*/ 510493 w 1761482"/>
              <a:gd name="connsiteY42" fmla="*/ 622689 h 1935386"/>
              <a:gd name="connsiteX43" fmla="*/ 359028 w 1761482"/>
              <a:gd name="connsiteY43" fmla="*/ 577811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454395 w 1761482"/>
              <a:gd name="connsiteY40" fmla="*/ 454395 h 1935386"/>
              <a:gd name="connsiteX41" fmla="*/ 499274 w 1761482"/>
              <a:gd name="connsiteY41" fmla="*/ 577811 h 1935386"/>
              <a:gd name="connsiteX42" fmla="*/ 510493 w 1761482"/>
              <a:gd name="connsiteY42" fmla="*/ 622689 h 1935386"/>
              <a:gd name="connsiteX43" fmla="*/ 359028 w 1761482"/>
              <a:gd name="connsiteY43" fmla="*/ 577811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608296 w 1761482"/>
              <a:gd name="connsiteY40" fmla="*/ 623137 h 1935386"/>
              <a:gd name="connsiteX41" fmla="*/ 499274 w 1761482"/>
              <a:gd name="connsiteY41" fmla="*/ 577811 h 1935386"/>
              <a:gd name="connsiteX42" fmla="*/ 510493 w 1761482"/>
              <a:gd name="connsiteY42" fmla="*/ 622689 h 1935386"/>
              <a:gd name="connsiteX43" fmla="*/ 359028 w 1761482"/>
              <a:gd name="connsiteY43" fmla="*/ 577811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99274 w 1761482"/>
              <a:gd name="connsiteY41" fmla="*/ 577811 h 1935386"/>
              <a:gd name="connsiteX42" fmla="*/ 510493 w 1761482"/>
              <a:gd name="connsiteY42" fmla="*/ 622689 h 1935386"/>
              <a:gd name="connsiteX43" fmla="*/ 359028 w 1761482"/>
              <a:gd name="connsiteY43" fmla="*/ 577811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510493 w 1761482"/>
              <a:gd name="connsiteY42" fmla="*/ 622689 h 1935386"/>
              <a:gd name="connsiteX43" fmla="*/ 359028 w 1761482"/>
              <a:gd name="connsiteY43" fmla="*/ 577811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359028 w 1761482"/>
              <a:gd name="connsiteY43" fmla="*/ 577811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405118 w 1761482"/>
              <a:gd name="connsiteY43" fmla="*/ 591959 h 1935386"/>
              <a:gd name="connsiteX44" fmla="*/ 245365 w 1761482"/>
              <a:gd name="connsiteY44" fmla="*/ 644457 h 1935386"/>
              <a:gd name="connsiteX45" fmla="*/ 227271 w 1761482"/>
              <a:gd name="connsiteY45" fmla="*/ 724884 h 1935386"/>
              <a:gd name="connsiteX46" fmla="*/ 375707 w 1761482"/>
              <a:gd name="connsiteY46" fmla="*/ 651314 h 1935386"/>
              <a:gd name="connsiteX47" fmla="*/ 510493 w 1761482"/>
              <a:gd name="connsiteY47" fmla="*/ 695617 h 1935386"/>
              <a:gd name="connsiteX48" fmla="*/ 617080 w 1761482"/>
              <a:gd name="connsiteY48" fmla="*/ 768545 h 1935386"/>
              <a:gd name="connsiteX49" fmla="*/ 622690 w 1761482"/>
              <a:gd name="connsiteY49" fmla="*/ 847082 h 1935386"/>
              <a:gd name="connsiteX50" fmla="*/ 577811 w 1761482"/>
              <a:gd name="connsiteY50" fmla="*/ 903180 h 1935386"/>
              <a:gd name="connsiteX51" fmla="*/ 437566 w 1761482"/>
              <a:gd name="connsiteY51" fmla="*/ 908790 h 1935386"/>
              <a:gd name="connsiteX52" fmla="*/ 321421 w 1761482"/>
              <a:gd name="connsiteY52" fmla="*/ 891169 h 1935386"/>
              <a:gd name="connsiteX53" fmla="*/ 205111 w 1761482"/>
              <a:gd name="connsiteY53" fmla="*/ 840320 h 1935386"/>
              <a:gd name="connsiteX54" fmla="*/ 261606 w 1761482"/>
              <a:gd name="connsiteY54" fmla="*/ 919854 h 1935386"/>
              <a:gd name="connsiteX55" fmla="*/ 359028 w 1761482"/>
              <a:gd name="connsiteY55" fmla="*/ 976108 h 1935386"/>
              <a:gd name="connsiteX56" fmla="*/ 252442 w 1761482"/>
              <a:gd name="connsiteY56" fmla="*/ 987327 h 1935386"/>
              <a:gd name="connsiteX57" fmla="*/ 106587 w 1761482"/>
              <a:gd name="connsiteY57" fmla="*/ 931229 h 1935386"/>
              <a:gd name="connsiteX58" fmla="*/ 44879 w 1761482"/>
              <a:gd name="connsiteY58" fmla="*/ 841472 h 1935386"/>
              <a:gd name="connsiteX59" fmla="*/ 0 w 1761482"/>
              <a:gd name="connsiteY59" fmla="*/ 802203 h 1935386"/>
              <a:gd name="connsiteX60" fmla="*/ 28049 w 1761482"/>
              <a:gd name="connsiteY60" fmla="*/ 891960 h 1935386"/>
              <a:gd name="connsiteX61" fmla="*/ 100977 w 1761482"/>
              <a:gd name="connsiteY61" fmla="*/ 976108 h 1935386"/>
              <a:gd name="connsiteX62" fmla="*/ 196344 w 1761482"/>
              <a:gd name="connsiteY62" fmla="*/ 1020986 h 1935386"/>
              <a:gd name="connsiteX63" fmla="*/ 263662 w 1761482"/>
              <a:gd name="connsiteY63" fmla="*/ 1049035 h 1935386"/>
              <a:gd name="connsiteX64" fmla="*/ 157262 w 1761482"/>
              <a:gd name="connsiteY64" fmla="*/ 1048390 h 1935386"/>
              <a:gd name="connsiteX65" fmla="*/ 12340 w 1761482"/>
              <a:gd name="connsiteY65" fmla="*/ 1069803 h 1935386"/>
              <a:gd name="connsiteX66" fmla="*/ 50650 w 1761482"/>
              <a:gd name="connsiteY66" fmla="*/ 1112506 h 1935386"/>
              <a:gd name="connsiteX67" fmla="*/ 143130 w 1761482"/>
              <a:gd name="connsiteY67" fmla="*/ 1122718 h 1935386"/>
              <a:gd name="connsiteX68" fmla="*/ 218783 w 1761482"/>
              <a:gd name="connsiteY68" fmla="*/ 1138792 h 1935386"/>
              <a:gd name="connsiteX69" fmla="*/ 350400 w 1761482"/>
              <a:gd name="connsiteY69" fmla="*/ 1118210 h 1935386"/>
              <a:gd name="connsiteX70" fmla="*/ 432270 w 1761482"/>
              <a:gd name="connsiteY70" fmla="*/ 1100812 h 1935386"/>
              <a:gd name="connsiteX71" fmla="*/ 600251 w 1761482"/>
              <a:gd name="connsiteY71" fmla="*/ 1077084 h 1935386"/>
              <a:gd name="connsiteX72" fmla="*/ 589031 w 1761482"/>
              <a:gd name="connsiteY72" fmla="*/ 1189281 h 1935386"/>
              <a:gd name="connsiteX73" fmla="*/ 521713 w 1761482"/>
              <a:gd name="connsiteY73" fmla="*/ 1307087 h 1935386"/>
              <a:gd name="connsiteX74" fmla="*/ 454395 w 1761482"/>
              <a:gd name="connsiteY74" fmla="*/ 1581968 h 1935386"/>
              <a:gd name="connsiteX75" fmla="*/ 392687 w 1761482"/>
              <a:gd name="connsiteY75" fmla="*/ 1733433 h 1935386"/>
              <a:gd name="connsiteX76" fmla="*/ 409517 w 1761482"/>
              <a:gd name="connsiteY76" fmla="*/ 1750262 h 1935386"/>
              <a:gd name="connsiteX77" fmla="*/ 493664 w 1761482"/>
              <a:gd name="connsiteY77" fmla="*/ 1666115 h 1935386"/>
              <a:gd name="connsiteX78" fmla="*/ 538543 w 1761482"/>
              <a:gd name="connsiteY78" fmla="*/ 1542699 h 1935386"/>
              <a:gd name="connsiteX79" fmla="*/ 583421 w 1761482"/>
              <a:gd name="connsiteY79" fmla="*/ 1542699 h 1935386"/>
              <a:gd name="connsiteX80" fmla="*/ 634738 w 1761482"/>
              <a:gd name="connsiteY80" fmla="*/ 1644378 h 1935386"/>
              <a:gd name="connsiteX81" fmla="*/ 669637 w 1761482"/>
              <a:gd name="connsiteY81" fmla="*/ 1771677 h 1935386"/>
              <a:gd name="connsiteX82" fmla="*/ 695709 w 1761482"/>
              <a:gd name="connsiteY82" fmla="*/ 1756698 h 1935386"/>
              <a:gd name="connsiteX83" fmla="*/ 708049 w 1761482"/>
              <a:gd name="connsiteY83" fmla="*/ 1618558 h 1935386"/>
              <a:gd name="connsiteX84" fmla="*/ 675916 w 1761482"/>
              <a:gd name="connsiteY84" fmla="*/ 1485840 h 1935386"/>
              <a:gd name="connsiteX85" fmla="*/ 633909 w 1761482"/>
              <a:gd name="connsiteY85" fmla="*/ 1318306 h 1935386"/>
              <a:gd name="connsiteX86" fmla="*/ 650739 w 1761482"/>
              <a:gd name="connsiteY86" fmla="*/ 1284648 h 1935386"/>
              <a:gd name="connsiteX87" fmla="*/ 734886 w 1761482"/>
              <a:gd name="connsiteY87" fmla="*/ 1447332 h 1935386"/>
              <a:gd name="connsiteX88" fmla="*/ 774155 w 1761482"/>
              <a:gd name="connsiteY88" fmla="*/ 1464162 h 1935386"/>
              <a:gd name="connsiteX89" fmla="*/ 740496 w 1761482"/>
              <a:gd name="connsiteY89" fmla="*/ 1318306 h 1935386"/>
              <a:gd name="connsiteX90" fmla="*/ 729276 w 1761482"/>
              <a:gd name="connsiteY90" fmla="*/ 1250989 h 1935386"/>
              <a:gd name="connsiteX91" fmla="*/ 841473 w 1761482"/>
              <a:gd name="connsiteY91" fmla="*/ 1144402 h 1935386"/>
              <a:gd name="connsiteX92" fmla="*/ 992938 w 1761482"/>
              <a:gd name="connsiteY92" fmla="*/ 1161232 h 1935386"/>
              <a:gd name="connsiteX93" fmla="*/ 1049036 w 1761482"/>
              <a:gd name="connsiteY93" fmla="*/ 1228549 h 1935386"/>
              <a:gd name="connsiteX94" fmla="*/ 1004157 w 1761482"/>
              <a:gd name="connsiteY94" fmla="*/ 1408064 h 1935386"/>
              <a:gd name="connsiteX95" fmla="*/ 987328 w 1761482"/>
              <a:gd name="connsiteY95" fmla="*/ 1565138 h 1935386"/>
              <a:gd name="connsiteX96" fmla="*/ 981718 w 1761482"/>
              <a:gd name="connsiteY96" fmla="*/ 1688554 h 1935386"/>
              <a:gd name="connsiteX97" fmla="*/ 1037816 w 1761482"/>
              <a:gd name="connsiteY97" fmla="*/ 1744652 h 1935386"/>
              <a:gd name="connsiteX98" fmla="*/ 1037816 w 1761482"/>
              <a:gd name="connsiteY98" fmla="*/ 1598797 h 1935386"/>
              <a:gd name="connsiteX99" fmla="*/ 1065865 w 1761482"/>
              <a:gd name="connsiteY99" fmla="*/ 1531479 h 1935386"/>
              <a:gd name="connsiteX100" fmla="*/ 1116354 w 1761482"/>
              <a:gd name="connsiteY100" fmla="*/ 1626846 h 1935386"/>
              <a:gd name="connsiteX101" fmla="*/ 1211720 w 1761482"/>
              <a:gd name="connsiteY101" fmla="*/ 1750262 h 1935386"/>
              <a:gd name="connsiteX102" fmla="*/ 1312697 w 1761482"/>
              <a:gd name="connsiteY102" fmla="*/ 1890508 h 1935386"/>
              <a:gd name="connsiteX103" fmla="*/ 1346356 w 1761482"/>
              <a:gd name="connsiteY103" fmla="*/ 1935386 h 1935386"/>
              <a:gd name="connsiteX104" fmla="*/ 1346356 w 1761482"/>
              <a:gd name="connsiteY104" fmla="*/ 1935386 h 1935386"/>
              <a:gd name="connsiteX105" fmla="*/ 1301478 w 1761482"/>
              <a:gd name="connsiteY105" fmla="*/ 1783921 h 1935386"/>
              <a:gd name="connsiteX106" fmla="*/ 1222940 w 1761482"/>
              <a:gd name="connsiteY106" fmla="*/ 1649286 h 1935386"/>
              <a:gd name="connsiteX107" fmla="*/ 1189281 w 1761482"/>
              <a:gd name="connsiteY107" fmla="*/ 1553919 h 1935386"/>
              <a:gd name="connsiteX108" fmla="*/ 1206111 w 1761482"/>
              <a:gd name="connsiteY108" fmla="*/ 1537089 h 1935386"/>
              <a:gd name="connsiteX109" fmla="*/ 1363186 w 1761482"/>
              <a:gd name="connsiteY109" fmla="*/ 1643676 h 1935386"/>
              <a:gd name="connsiteX110" fmla="*/ 1492211 w 1761482"/>
              <a:gd name="connsiteY110" fmla="*/ 1671725 h 1935386"/>
              <a:gd name="connsiteX111" fmla="*/ 1492211 w 1761482"/>
              <a:gd name="connsiteY111" fmla="*/ 1671725 h 1935386"/>
              <a:gd name="connsiteX112" fmla="*/ 1475382 w 1761482"/>
              <a:gd name="connsiteY112" fmla="*/ 1610017 h 1935386"/>
              <a:gd name="connsiteX113" fmla="*/ 1335136 w 1761482"/>
              <a:gd name="connsiteY113" fmla="*/ 1570748 h 1935386"/>
              <a:gd name="connsiteX114" fmla="*/ 1206111 w 1761482"/>
              <a:gd name="connsiteY114" fmla="*/ 1430503 h 1935386"/>
              <a:gd name="connsiteX115" fmla="*/ 1155622 w 1761482"/>
              <a:gd name="connsiteY115" fmla="*/ 1312697 h 1935386"/>
              <a:gd name="connsiteX116" fmla="*/ 1206111 w 1761482"/>
              <a:gd name="connsiteY116" fmla="*/ 1178061 h 1935386"/>
              <a:gd name="connsiteX117" fmla="*/ 1307087 w 1761482"/>
              <a:gd name="connsiteY117" fmla="*/ 1127573 h 1935386"/>
              <a:gd name="connsiteX118" fmla="*/ 1480992 w 1761482"/>
              <a:gd name="connsiteY118" fmla="*/ 1099524 h 1935386"/>
              <a:gd name="connsiteX119" fmla="*/ 1638066 w 1761482"/>
              <a:gd name="connsiteY119" fmla="*/ 1133183 h 1935386"/>
              <a:gd name="connsiteX120" fmla="*/ 1761482 w 1761482"/>
              <a:gd name="connsiteY120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405118 w 1761482"/>
              <a:gd name="connsiteY43" fmla="*/ 591959 h 1935386"/>
              <a:gd name="connsiteX44" fmla="*/ 245365 w 1761482"/>
              <a:gd name="connsiteY44" fmla="*/ 644457 h 1935386"/>
              <a:gd name="connsiteX45" fmla="*/ 319567 w 1761482"/>
              <a:gd name="connsiteY45" fmla="*/ 631744 h 1935386"/>
              <a:gd name="connsiteX46" fmla="*/ 227271 w 1761482"/>
              <a:gd name="connsiteY46" fmla="*/ 724884 h 1935386"/>
              <a:gd name="connsiteX47" fmla="*/ 375707 w 1761482"/>
              <a:gd name="connsiteY47" fmla="*/ 651314 h 1935386"/>
              <a:gd name="connsiteX48" fmla="*/ 510493 w 1761482"/>
              <a:gd name="connsiteY48" fmla="*/ 695617 h 1935386"/>
              <a:gd name="connsiteX49" fmla="*/ 617080 w 1761482"/>
              <a:gd name="connsiteY49" fmla="*/ 768545 h 1935386"/>
              <a:gd name="connsiteX50" fmla="*/ 622690 w 1761482"/>
              <a:gd name="connsiteY50" fmla="*/ 847082 h 1935386"/>
              <a:gd name="connsiteX51" fmla="*/ 577811 w 1761482"/>
              <a:gd name="connsiteY51" fmla="*/ 903180 h 1935386"/>
              <a:gd name="connsiteX52" fmla="*/ 437566 w 1761482"/>
              <a:gd name="connsiteY52" fmla="*/ 908790 h 1935386"/>
              <a:gd name="connsiteX53" fmla="*/ 321421 w 1761482"/>
              <a:gd name="connsiteY53" fmla="*/ 891169 h 1935386"/>
              <a:gd name="connsiteX54" fmla="*/ 205111 w 1761482"/>
              <a:gd name="connsiteY54" fmla="*/ 840320 h 1935386"/>
              <a:gd name="connsiteX55" fmla="*/ 261606 w 1761482"/>
              <a:gd name="connsiteY55" fmla="*/ 919854 h 1935386"/>
              <a:gd name="connsiteX56" fmla="*/ 359028 w 1761482"/>
              <a:gd name="connsiteY56" fmla="*/ 976108 h 1935386"/>
              <a:gd name="connsiteX57" fmla="*/ 252442 w 1761482"/>
              <a:gd name="connsiteY57" fmla="*/ 987327 h 1935386"/>
              <a:gd name="connsiteX58" fmla="*/ 106587 w 1761482"/>
              <a:gd name="connsiteY58" fmla="*/ 931229 h 1935386"/>
              <a:gd name="connsiteX59" fmla="*/ 44879 w 1761482"/>
              <a:gd name="connsiteY59" fmla="*/ 841472 h 1935386"/>
              <a:gd name="connsiteX60" fmla="*/ 0 w 1761482"/>
              <a:gd name="connsiteY60" fmla="*/ 802203 h 1935386"/>
              <a:gd name="connsiteX61" fmla="*/ 28049 w 1761482"/>
              <a:gd name="connsiteY61" fmla="*/ 891960 h 1935386"/>
              <a:gd name="connsiteX62" fmla="*/ 100977 w 1761482"/>
              <a:gd name="connsiteY62" fmla="*/ 976108 h 1935386"/>
              <a:gd name="connsiteX63" fmla="*/ 196344 w 1761482"/>
              <a:gd name="connsiteY63" fmla="*/ 1020986 h 1935386"/>
              <a:gd name="connsiteX64" fmla="*/ 263662 w 1761482"/>
              <a:gd name="connsiteY64" fmla="*/ 1049035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405118 w 1761482"/>
              <a:gd name="connsiteY43" fmla="*/ 591959 h 1935386"/>
              <a:gd name="connsiteX44" fmla="*/ 402657 w 1761482"/>
              <a:gd name="connsiteY44" fmla="*/ 609121 h 1935386"/>
              <a:gd name="connsiteX45" fmla="*/ 319567 w 1761482"/>
              <a:gd name="connsiteY45" fmla="*/ 631744 h 1935386"/>
              <a:gd name="connsiteX46" fmla="*/ 227271 w 1761482"/>
              <a:gd name="connsiteY46" fmla="*/ 724884 h 1935386"/>
              <a:gd name="connsiteX47" fmla="*/ 375707 w 1761482"/>
              <a:gd name="connsiteY47" fmla="*/ 651314 h 1935386"/>
              <a:gd name="connsiteX48" fmla="*/ 510493 w 1761482"/>
              <a:gd name="connsiteY48" fmla="*/ 695617 h 1935386"/>
              <a:gd name="connsiteX49" fmla="*/ 617080 w 1761482"/>
              <a:gd name="connsiteY49" fmla="*/ 768545 h 1935386"/>
              <a:gd name="connsiteX50" fmla="*/ 622690 w 1761482"/>
              <a:gd name="connsiteY50" fmla="*/ 847082 h 1935386"/>
              <a:gd name="connsiteX51" fmla="*/ 577811 w 1761482"/>
              <a:gd name="connsiteY51" fmla="*/ 903180 h 1935386"/>
              <a:gd name="connsiteX52" fmla="*/ 437566 w 1761482"/>
              <a:gd name="connsiteY52" fmla="*/ 908790 h 1935386"/>
              <a:gd name="connsiteX53" fmla="*/ 321421 w 1761482"/>
              <a:gd name="connsiteY53" fmla="*/ 891169 h 1935386"/>
              <a:gd name="connsiteX54" fmla="*/ 205111 w 1761482"/>
              <a:gd name="connsiteY54" fmla="*/ 840320 h 1935386"/>
              <a:gd name="connsiteX55" fmla="*/ 261606 w 1761482"/>
              <a:gd name="connsiteY55" fmla="*/ 919854 h 1935386"/>
              <a:gd name="connsiteX56" fmla="*/ 359028 w 1761482"/>
              <a:gd name="connsiteY56" fmla="*/ 976108 h 1935386"/>
              <a:gd name="connsiteX57" fmla="*/ 252442 w 1761482"/>
              <a:gd name="connsiteY57" fmla="*/ 987327 h 1935386"/>
              <a:gd name="connsiteX58" fmla="*/ 106587 w 1761482"/>
              <a:gd name="connsiteY58" fmla="*/ 931229 h 1935386"/>
              <a:gd name="connsiteX59" fmla="*/ 44879 w 1761482"/>
              <a:gd name="connsiteY59" fmla="*/ 841472 h 1935386"/>
              <a:gd name="connsiteX60" fmla="*/ 0 w 1761482"/>
              <a:gd name="connsiteY60" fmla="*/ 802203 h 1935386"/>
              <a:gd name="connsiteX61" fmla="*/ 28049 w 1761482"/>
              <a:gd name="connsiteY61" fmla="*/ 891960 h 1935386"/>
              <a:gd name="connsiteX62" fmla="*/ 100977 w 1761482"/>
              <a:gd name="connsiteY62" fmla="*/ 976108 h 1935386"/>
              <a:gd name="connsiteX63" fmla="*/ 196344 w 1761482"/>
              <a:gd name="connsiteY63" fmla="*/ 1020986 h 1935386"/>
              <a:gd name="connsiteX64" fmla="*/ 263662 w 1761482"/>
              <a:gd name="connsiteY64" fmla="*/ 1049035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309331 w 1761482"/>
              <a:gd name="connsiteY43" fmla="*/ 488721 h 1935386"/>
              <a:gd name="connsiteX44" fmla="*/ 402657 w 1761482"/>
              <a:gd name="connsiteY44" fmla="*/ 609121 h 1935386"/>
              <a:gd name="connsiteX45" fmla="*/ 319567 w 1761482"/>
              <a:gd name="connsiteY45" fmla="*/ 631744 h 1935386"/>
              <a:gd name="connsiteX46" fmla="*/ 227271 w 1761482"/>
              <a:gd name="connsiteY46" fmla="*/ 724884 h 1935386"/>
              <a:gd name="connsiteX47" fmla="*/ 375707 w 1761482"/>
              <a:gd name="connsiteY47" fmla="*/ 651314 h 1935386"/>
              <a:gd name="connsiteX48" fmla="*/ 510493 w 1761482"/>
              <a:gd name="connsiteY48" fmla="*/ 695617 h 1935386"/>
              <a:gd name="connsiteX49" fmla="*/ 617080 w 1761482"/>
              <a:gd name="connsiteY49" fmla="*/ 768545 h 1935386"/>
              <a:gd name="connsiteX50" fmla="*/ 622690 w 1761482"/>
              <a:gd name="connsiteY50" fmla="*/ 847082 h 1935386"/>
              <a:gd name="connsiteX51" fmla="*/ 577811 w 1761482"/>
              <a:gd name="connsiteY51" fmla="*/ 903180 h 1935386"/>
              <a:gd name="connsiteX52" fmla="*/ 437566 w 1761482"/>
              <a:gd name="connsiteY52" fmla="*/ 908790 h 1935386"/>
              <a:gd name="connsiteX53" fmla="*/ 321421 w 1761482"/>
              <a:gd name="connsiteY53" fmla="*/ 891169 h 1935386"/>
              <a:gd name="connsiteX54" fmla="*/ 205111 w 1761482"/>
              <a:gd name="connsiteY54" fmla="*/ 840320 h 1935386"/>
              <a:gd name="connsiteX55" fmla="*/ 261606 w 1761482"/>
              <a:gd name="connsiteY55" fmla="*/ 919854 h 1935386"/>
              <a:gd name="connsiteX56" fmla="*/ 359028 w 1761482"/>
              <a:gd name="connsiteY56" fmla="*/ 976108 h 1935386"/>
              <a:gd name="connsiteX57" fmla="*/ 252442 w 1761482"/>
              <a:gd name="connsiteY57" fmla="*/ 987327 h 1935386"/>
              <a:gd name="connsiteX58" fmla="*/ 106587 w 1761482"/>
              <a:gd name="connsiteY58" fmla="*/ 931229 h 1935386"/>
              <a:gd name="connsiteX59" fmla="*/ 44879 w 1761482"/>
              <a:gd name="connsiteY59" fmla="*/ 841472 h 1935386"/>
              <a:gd name="connsiteX60" fmla="*/ 0 w 1761482"/>
              <a:gd name="connsiteY60" fmla="*/ 802203 h 1935386"/>
              <a:gd name="connsiteX61" fmla="*/ 28049 w 1761482"/>
              <a:gd name="connsiteY61" fmla="*/ 891960 h 1935386"/>
              <a:gd name="connsiteX62" fmla="*/ 100977 w 1761482"/>
              <a:gd name="connsiteY62" fmla="*/ 976108 h 1935386"/>
              <a:gd name="connsiteX63" fmla="*/ 196344 w 1761482"/>
              <a:gd name="connsiteY63" fmla="*/ 1020986 h 1935386"/>
              <a:gd name="connsiteX64" fmla="*/ 263662 w 1761482"/>
              <a:gd name="connsiteY64" fmla="*/ 1049035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309331 w 1761482"/>
              <a:gd name="connsiteY43" fmla="*/ 488721 h 1935386"/>
              <a:gd name="connsiteX44" fmla="*/ 423841 w 1761482"/>
              <a:gd name="connsiteY44" fmla="*/ 595197 h 1935386"/>
              <a:gd name="connsiteX45" fmla="*/ 319567 w 1761482"/>
              <a:gd name="connsiteY45" fmla="*/ 631744 h 1935386"/>
              <a:gd name="connsiteX46" fmla="*/ 227271 w 1761482"/>
              <a:gd name="connsiteY46" fmla="*/ 724884 h 1935386"/>
              <a:gd name="connsiteX47" fmla="*/ 375707 w 1761482"/>
              <a:gd name="connsiteY47" fmla="*/ 651314 h 1935386"/>
              <a:gd name="connsiteX48" fmla="*/ 510493 w 1761482"/>
              <a:gd name="connsiteY48" fmla="*/ 695617 h 1935386"/>
              <a:gd name="connsiteX49" fmla="*/ 617080 w 1761482"/>
              <a:gd name="connsiteY49" fmla="*/ 768545 h 1935386"/>
              <a:gd name="connsiteX50" fmla="*/ 622690 w 1761482"/>
              <a:gd name="connsiteY50" fmla="*/ 847082 h 1935386"/>
              <a:gd name="connsiteX51" fmla="*/ 577811 w 1761482"/>
              <a:gd name="connsiteY51" fmla="*/ 903180 h 1935386"/>
              <a:gd name="connsiteX52" fmla="*/ 437566 w 1761482"/>
              <a:gd name="connsiteY52" fmla="*/ 908790 h 1935386"/>
              <a:gd name="connsiteX53" fmla="*/ 321421 w 1761482"/>
              <a:gd name="connsiteY53" fmla="*/ 891169 h 1935386"/>
              <a:gd name="connsiteX54" fmla="*/ 205111 w 1761482"/>
              <a:gd name="connsiteY54" fmla="*/ 840320 h 1935386"/>
              <a:gd name="connsiteX55" fmla="*/ 261606 w 1761482"/>
              <a:gd name="connsiteY55" fmla="*/ 919854 h 1935386"/>
              <a:gd name="connsiteX56" fmla="*/ 359028 w 1761482"/>
              <a:gd name="connsiteY56" fmla="*/ 976108 h 1935386"/>
              <a:gd name="connsiteX57" fmla="*/ 252442 w 1761482"/>
              <a:gd name="connsiteY57" fmla="*/ 987327 h 1935386"/>
              <a:gd name="connsiteX58" fmla="*/ 106587 w 1761482"/>
              <a:gd name="connsiteY58" fmla="*/ 931229 h 1935386"/>
              <a:gd name="connsiteX59" fmla="*/ 44879 w 1761482"/>
              <a:gd name="connsiteY59" fmla="*/ 841472 h 1935386"/>
              <a:gd name="connsiteX60" fmla="*/ 0 w 1761482"/>
              <a:gd name="connsiteY60" fmla="*/ 802203 h 1935386"/>
              <a:gd name="connsiteX61" fmla="*/ 28049 w 1761482"/>
              <a:gd name="connsiteY61" fmla="*/ 891960 h 1935386"/>
              <a:gd name="connsiteX62" fmla="*/ 100977 w 1761482"/>
              <a:gd name="connsiteY62" fmla="*/ 976108 h 1935386"/>
              <a:gd name="connsiteX63" fmla="*/ 196344 w 1761482"/>
              <a:gd name="connsiteY63" fmla="*/ 1020986 h 1935386"/>
              <a:gd name="connsiteX64" fmla="*/ 263662 w 1761482"/>
              <a:gd name="connsiteY64" fmla="*/ 1049035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309331 w 1761482"/>
              <a:gd name="connsiteY43" fmla="*/ 488721 h 1935386"/>
              <a:gd name="connsiteX44" fmla="*/ 423841 w 1761482"/>
              <a:gd name="connsiteY44" fmla="*/ 595197 h 1935386"/>
              <a:gd name="connsiteX45" fmla="*/ 310441 w 1761482"/>
              <a:gd name="connsiteY45" fmla="*/ 602558 h 1935386"/>
              <a:gd name="connsiteX46" fmla="*/ 227271 w 1761482"/>
              <a:gd name="connsiteY46" fmla="*/ 724884 h 1935386"/>
              <a:gd name="connsiteX47" fmla="*/ 375707 w 1761482"/>
              <a:gd name="connsiteY47" fmla="*/ 651314 h 1935386"/>
              <a:gd name="connsiteX48" fmla="*/ 510493 w 1761482"/>
              <a:gd name="connsiteY48" fmla="*/ 695617 h 1935386"/>
              <a:gd name="connsiteX49" fmla="*/ 617080 w 1761482"/>
              <a:gd name="connsiteY49" fmla="*/ 768545 h 1935386"/>
              <a:gd name="connsiteX50" fmla="*/ 622690 w 1761482"/>
              <a:gd name="connsiteY50" fmla="*/ 847082 h 1935386"/>
              <a:gd name="connsiteX51" fmla="*/ 577811 w 1761482"/>
              <a:gd name="connsiteY51" fmla="*/ 903180 h 1935386"/>
              <a:gd name="connsiteX52" fmla="*/ 437566 w 1761482"/>
              <a:gd name="connsiteY52" fmla="*/ 908790 h 1935386"/>
              <a:gd name="connsiteX53" fmla="*/ 321421 w 1761482"/>
              <a:gd name="connsiteY53" fmla="*/ 891169 h 1935386"/>
              <a:gd name="connsiteX54" fmla="*/ 205111 w 1761482"/>
              <a:gd name="connsiteY54" fmla="*/ 840320 h 1935386"/>
              <a:gd name="connsiteX55" fmla="*/ 261606 w 1761482"/>
              <a:gd name="connsiteY55" fmla="*/ 919854 h 1935386"/>
              <a:gd name="connsiteX56" fmla="*/ 359028 w 1761482"/>
              <a:gd name="connsiteY56" fmla="*/ 976108 h 1935386"/>
              <a:gd name="connsiteX57" fmla="*/ 252442 w 1761482"/>
              <a:gd name="connsiteY57" fmla="*/ 987327 h 1935386"/>
              <a:gd name="connsiteX58" fmla="*/ 106587 w 1761482"/>
              <a:gd name="connsiteY58" fmla="*/ 931229 h 1935386"/>
              <a:gd name="connsiteX59" fmla="*/ 44879 w 1761482"/>
              <a:gd name="connsiteY59" fmla="*/ 841472 h 1935386"/>
              <a:gd name="connsiteX60" fmla="*/ 0 w 1761482"/>
              <a:gd name="connsiteY60" fmla="*/ 802203 h 1935386"/>
              <a:gd name="connsiteX61" fmla="*/ 28049 w 1761482"/>
              <a:gd name="connsiteY61" fmla="*/ 891960 h 1935386"/>
              <a:gd name="connsiteX62" fmla="*/ 100977 w 1761482"/>
              <a:gd name="connsiteY62" fmla="*/ 976108 h 1935386"/>
              <a:gd name="connsiteX63" fmla="*/ 196344 w 1761482"/>
              <a:gd name="connsiteY63" fmla="*/ 1020986 h 1935386"/>
              <a:gd name="connsiteX64" fmla="*/ 263662 w 1761482"/>
              <a:gd name="connsiteY64" fmla="*/ 1049035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309331 w 1761482"/>
              <a:gd name="connsiteY43" fmla="*/ 488721 h 1935386"/>
              <a:gd name="connsiteX44" fmla="*/ 423841 w 1761482"/>
              <a:gd name="connsiteY44" fmla="*/ 595197 h 1935386"/>
              <a:gd name="connsiteX45" fmla="*/ 310441 w 1761482"/>
              <a:gd name="connsiteY45" fmla="*/ 602558 h 1935386"/>
              <a:gd name="connsiteX46" fmla="*/ 270545 w 1761482"/>
              <a:gd name="connsiteY46" fmla="*/ 778382 h 1935386"/>
              <a:gd name="connsiteX47" fmla="*/ 375707 w 1761482"/>
              <a:gd name="connsiteY47" fmla="*/ 651314 h 1935386"/>
              <a:gd name="connsiteX48" fmla="*/ 510493 w 1761482"/>
              <a:gd name="connsiteY48" fmla="*/ 695617 h 1935386"/>
              <a:gd name="connsiteX49" fmla="*/ 617080 w 1761482"/>
              <a:gd name="connsiteY49" fmla="*/ 768545 h 1935386"/>
              <a:gd name="connsiteX50" fmla="*/ 622690 w 1761482"/>
              <a:gd name="connsiteY50" fmla="*/ 847082 h 1935386"/>
              <a:gd name="connsiteX51" fmla="*/ 577811 w 1761482"/>
              <a:gd name="connsiteY51" fmla="*/ 903180 h 1935386"/>
              <a:gd name="connsiteX52" fmla="*/ 437566 w 1761482"/>
              <a:gd name="connsiteY52" fmla="*/ 908790 h 1935386"/>
              <a:gd name="connsiteX53" fmla="*/ 321421 w 1761482"/>
              <a:gd name="connsiteY53" fmla="*/ 891169 h 1935386"/>
              <a:gd name="connsiteX54" fmla="*/ 205111 w 1761482"/>
              <a:gd name="connsiteY54" fmla="*/ 840320 h 1935386"/>
              <a:gd name="connsiteX55" fmla="*/ 261606 w 1761482"/>
              <a:gd name="connsiteY55" fmla="*/ 919854 h 1935386"/>
              <a:gd name="connsiteX56" fmla="*/ 359028 w 1761482"/>
              <a:gd name="connsiteY56" fmla="*/ 976108 h 1935386"/>
              <a:gd name="connsiteX57" fmla="*/ 252442 w 1761482"/>
              <a:gd name="connsiteY57" fmla="*/ 987327 h 1935386"/>
              <a:gd name="connsiteX58" fmla="*/ 106587 w 1761482"/>
              <a:gd name="connsiteY58" fmla="*/ 931229 h 1935386"/>
              <a:gd name="connsiteX59" fmla="*/ 44879 w 1761482"/>
              <a:gd name="connsiteY59" fmla="*/ 841472 h 1935386"/>
              <a:gd name="connsiteX60" fmla="*/ 0 w 1761482"/>
              <a:gd name="connsiteY60" fmla="*/ 802203 h 1935386"/>
              <a:gd name="connsiteX61" fmla="*/ 28049 w 1761482"/>
              <a:gd name="connsiteY61" fmla="*/ 891960 h 1935386"/>
              <a:gd name="connsiteX62" fmla="*/ 100977 w 1761482"/>
              <a:gd name="connsiteY62" fmla="*/ 976108 h 1935386"/>
              <a:gd name="connsiteX63" fmla="*/ 196344 w 1761482"/>
              <a:gd name="connsiteY63" fmla="*/ 1020986 h 1935386"/>
              <a:gd name="connsiteX64" fmla="*/ 263662 w 1761482"/>
              <a:gd name="connsiteY64" fmla="*/ 1049035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309331 w 1761482"/>
              <a:gd name="connsiteY43" fmla="*/ 488721 h 1935386"/>
              <a:gd name="connsiteX44" fmla="*/ 423841 w 1761482"/>
              <a:gd name="connsiteY44" fmla="*/ 595197 h 1935386"/>
              <a:gd name="connsiteX45" fmla="*/ 310441 w 1761482"/>
              <a:gd name="connsiteY45" fmla="*/ 602558 h 1935386"/>
              <a:gd name="connsiteX46" fmla="*/ 202564 w 1761482"/>
              <a:gd name="connsiteY46" fmla="*/ 725383 h 1935386"/>
              <a:gd name="connsiteX47" fmla="*/ 375707 w 1761482"/>
              <a:gd name="connsiteY47" fmla="*/ 651314 h 1935386"/>
              <a:gd name="connsiteX48" fmla="*/ 510493 w 1761482"/>
              <a:gd name="connsiteY48" fmla="*/ 695617 h 1935386"/>
              <a:gd name="connsiteX49" fmla="*/ 617080 w 1761482"/>
              <a:gd name="connsiteY49" fmla="*/ 768545 h 1935386"/>
              <a:gd name="connsiteX50" fmla="*/ 622690 w 1761482"/>
              <a:gd name="connsiteY50" fmla="*/ 847082 h 1935386"/>
              <a:gd name="connsiteX51" fmla="*/ 577811 w 1761482"/>
              <a:gd name="connsiteY51" fmla="*/ 903180 h 1935386"/>
              <a:gd name="connsiteX52" fmla="*/ 437566 w 1761482"/>
              <a:gd name="connsiteY52" fmla="*/ 908790 h 1935386"/>
              <a:gd name="connsiteX53" fmla="*/ 321421 w 1761482"/>
              <a:gd name="connsiteY53" fmla="*/ 891169 h 1935386"/>
              <a:gd name="connsiteX54" fmla="*/ 205111 w 1761482"/>
              <a:gd name="connsiteY54" fmla="*/ 840320 h 1935386"/>
              <a:gd name="connsiteX55" fmla="*/ 261606 w 1761482"/>
              <a:gd name="connsiteY55" fmla="*/ 919854 h 1935386"/>
              <a:gd name="connsiteX56" fmla="*/ 359028 w 1761482"/>
              <a:gd name="connsiteY56" fmla="*/ 976108 h 1935386"/>
              <a:gd name="connsiteX57" fmla="*/ 252442 w 1761482"/>
              <a:gd name="connsiteY57" fmla="*/ 987327 h 1935386"/>
              <a:gd name="connsiteX58" fmla="*/ 106587 w 1761482"/>
              <a:gd name="connsiteY58" fmla="*/ 931229 h 1935386"/>
              <a:gd name="connsiteX59" fmla="*/ 44879 w 1761482"/>
              <a:gd name="connsiteY59" fmla="*/ 841472 h 1935386"/>
              <a:gd name="connsiteX60" fmla="*/ 0 w 1761482"/>
              <a:gd name="connsiteY60" fmla="*/ 802203 h 1935386"/>
              <a:gd name="connsiteX61" fmla="*/ 28049 w 1761482"/>
              <a:gd name="connsiteY61" fmla="*/ 891960 h 1935386"/>
              <a:gd name="connsiteX62" fmla="*/ 100977 w 1761482"/>
              <a:gd name="connsiteY62" fmla="*/ 976108 h 1935386"/>
              <a:gd name="connsiteX63" fmla="*/ 196344 w 1761482"/>
              <a:gd name="connsiteY63" fmla="*/ 1020986 h 1935386"/>
              <a:gd name="connsiteX64" fmla="*/ 263662 w 1761482"/>
              <a:gd name="connsiteY64" fmla="*/ 1049035 h 1935386"/>
              <a:gd name="connsiteX65" fmla="*/ 157262 w 1761482"/>
              <a:gd name="connsiteY65" fmla="*/ 1048390 h 1935386"/>
              <a:gd name="connsiteX66" fmla="*/ 12340 w 1761482"/>
              <a:gd name="connsiteY66" fmla="*/ 1069803 h 1935386"/>
              <a:gd name="connsiteX67" fmla="*/ 50650 w 1761482"/>
              <a:gd name="connsiteY67" fmla="*/ 1112506 h 1935386"/>
              <a:gd name="connsiteX68" fmla="*/ 143130 w 1761482"/>
              <a:gd name="connsiteY68" fmla="*/ 1122718 h 1935386"/>
              <a:gd name="connsiteX69" fmla="*/ 218783 w 1761482"/>
              <a:gd name="connsiteY69" fmla="*/ 1138792 h 1935386"/>
              <a:gd name="connsiteX70" fmla="*/ 350400 w 1761482"/>
              <a:gd name="connsiteY70" fmla="*/ 1118210 h 1935386"/>
              <a:gd name="connsiteX71" fmla="*/ 432270 w 1761482"/>
              <a:gd name="connsiteY71" fmla="*/ 1100812 h 1935386"/>
              <a:gd name="connsiteX72" fmla="*/ 600251 w 1761482"/>
              <a:gd name="connsiteY72" fmla="*/ 1077084 h 1935386"/>
              <a:gd name="connsiteX73" fmla="*/ 589031 w 1761482"/>
              <a:gd name="connsiteY73" fmla="*/ 1189281 h 1935386"/>
              <a:gd name="connsiteX74" fmla="*/ 521713 w 1761482"/>
              <a:gd name="connsiteY74" fmla="*/ 1307087 h 1935386"/>
              <a:gd name="connsiteX75" fmla="*/ 454395 w 1761482"/>
              <a:gd name="connsiteY75" fmla="*/ 1581968 h 1935386"/>
              <a:gd name="connsiteX76" fmla="*/ 392687 w 1761482"/>
              <a:gd name="connsiteY76" fmla="*/ 1733433 h 1935386"/>
              <a:gd name="connsiteX77" fmla="*/ 409517 w 1761482"/>
              <a:gd name="connsiteY77" fmla="*/ 1750262 h 1935386"/>
              <a:gd name="connsiteX78" fmla="*/ 493664 w 1761482"/>
              <a:gd name="connsiteY78" fmla="*/ 1666115 h 1935386"/>
              <a:gd name="connsiteX79" fmla="*/ 538543 w 1761482"/>
              <a:gd name="connsiteY79" fmla="*/ 1542699 h 1935386"/>
              <a:gd name="connsiteX80" fmla="*/ 583421 w 1761482"/>
              <a:gd name="connsiteY80" fmla="*/ 1542699 h 1935386"/>
              <a:gd name="connsiteX81" fmla="*/ 634738 w 1761482"/>
              <a:gd name="connsiteY81" fmla="*/ 1644378 h 1935386"/>
              <a:gd name="connsiteX82" fmla="*/ 669637 w 1761482"/>
              <a:gd name="connsiteY82" fmla="*/ 1771677 h 1935386"/>
              <a:gd name="connsiteX83" fmla="*/ 695709 w 1761482"/>
              <a:gd name="connsiteY83" fmla="*/ 1756698 h 1935386"/>
              <a:gd name="connsiteX84" fmla="*/ 708049 w 1761482"/>
              <a:gd name="connsiteY84" fmla="*/ 1618558 h 1935386"/>
              <a:gd name="connsiteX85" fmla="*/ 675916 w 1761482"/>
              <a:gd name="connsiteY85" fmla="*/ 1485840 h 1935386"/>
              <a:gd name="connsiteX86" fmla="*/ 633909 w 1761482"/>
              <a:gd name="connsiteY86" fmla="*/ 1318306 h 1935386"/>
              <a:gd name="connsiteX87" fmla="*/ 650739 w 1761482"/>
              <a:gd name="connsiteY87" fmla="*/ 1284648 h 1935386"/>
              <a:gd name="connsiteX88" fmla="*/ 734886 w 1761482"/>
              <a:gd name="connsiteY88" fmla="*/ 1447332 h 1935386"/>
              <a:gd name="connsiteX89" fmla="*/ 774155 w 1761482"/>
              <a:gd name="connsiteY89" fmla="*/ 1464162 h 1935386"/>
              <a:gd name="connsiteX90" fmla="*/ 740496 w 1761482"/>
              <a:gd name="connsiteY90" fmla="*/ 1318306 h 1935386"/>
              <a:gd name="connsiteX91" fmla="*/ 729276 w 1761482"/>
              <a:gd name="connsiteY91" fmla="*/ 1250989 h 1935386"/>
              <a:gd name="connsiteX92" fmla="*/ 841473 w 1761482"/>
              <a:gd name="connsiteY92" fmla="*/ 1144402 h 1935386"/>
              <a:gd name="connsiteX93" fmla="*/ 992938 w 1761482"/>
              <a:gd name="connsiteY93" fmla="*/ 1161232 h 1935386"/>
              <a:gd name="connsiteX94" fmla="*/ 1049036 w 1761482"/>
              <a:gd name="connsiteY94" fmla="*/ 1228549 h 1935386"/>
              <a:gd name="connsiteX95" fmla="*/ 1004157 w 1761482"/>
              <a:gd name="connsiteY95" fmla="*/ 1408064 h 1935386"/>
              <a:gd name="connsiteX96" fmla="*/ 987328 w 1761482"/>
              <a:gd name="connsiteY96" fmla="*/ 1565138 h 1935386"/>
              <a:gd name="connsiteX97" fmla="*/ 981718 w 1761482"/>
              <a:gd name="connsiteY97" fmla="*/ 1688554 h 1935386"/>
              <a:gd name="connsiteX98" fmla="*/ 1037816 w 1761482"/>
              <a:gd name="connsiteY98" fmla="*/ 1744652 h 1935386"/>
              <a:gd name="connsiteX99" fmla="*/ 1037816 w 1761482"/>
              <a:gd name="connsiteY99" fmla="*/ 1598797 h 1935386"/>
              <a:gd name="connsiteX100" fmla="*/ 1065865 w 1761482"/>
              <a:gd name="connsiteY100" fmla="*/ 1531479 h 1935386"/>
              <a:gd name="connsiteX101" fmla="*/ 1116354 w 1761482"/>
              <a:gd name="connsiteY101" fmla="*/ 1626846 h 1935386"/>
              <a:gd name="connsiteX102" fmla="*/ 1211720 w 1761482"/>
              <a:gd name="connsiteY102" fmla="*/ 1750262 h 1935386"/>
              <a:gd name="connsiteX103" fmla="*/ 1312697 w 1761482"/>
              <a:gd name="connsiteY103" fmla="*/ 1890508 h 1935386"/>
              <a:gd name="connsiteX104" fmla="*/ 1346356 w 1761482"/>
              <a:gd name="connsiteY104" fmla="*/ 1935386 h 1935386"/>
              <a:gd name="connsiteX105" fmla="*/ 1346356 w 1761482"/>
              <a:gd name="connsiteY105" fmla="*/ 1935386 h 1935386"/>
              <a:gd name="connsiteX106" fmla="*/ 1301478 w 1761482"/>
              <a:gd name="connsiteY106" fmla="*/ 1783921 h 1935386"/>
              <a:gd name="connsiteX107" fmla="*/ 1222940 w 1761482"/>
              <a:gd name="connsiteY107" fmla="*/ 1649286 h 1935386"/>
              <a:gd name="connsiteX108" fmla="*/ 1189281 w 1761482"/>
              <a:gd name="connsiteY108" fmla="*/ 1553919 h 1935386"/>
              <a:gd name="connsiteX109" fmla="*/ 1206111 w 1761482"/>
              <a:gd name="connsiteY109" fmla="*/ 1537089 h 1935386"/>
              <a:gd name="connsiteX110" fmla="*/ 1363186 w 1761482"/>
              <a:gd name="connsiteY110" fmla="*/ 1643676 h 1935386"/>
              <a:gd name="connsiteX111" fmla="*/ 1492211 w 1761482"/>
              <a:gd name="connsiteY111" fmla="*/ 1671725 h 1935386"/>
              <a:gd name="connsiteX112" fmla="*/ 1492211 w 1761482"/>
              <a:gd name="connsiteY112" fmla="*/ 1671725 h 1935386"/>
              <a:gd name="connsiteX113" fmla="*/ 1475382 w 1761482"/>
              <a:gd name="connsiteY113" fmla="*/ 1610017 h 1935386"/>
              <a:gd name="connsiteX114" fmla="*/ 1335136 w 1761482"/>
              <a:gd name="connsiteY114" fmla="*/ 1570748 h 1935386"/>
              <a:gd name="connsiteX115" fmla="*/ 1206111 w 1761482"/>
              <a:gd name="connsiteY115" fmla="*/ 1430503 h 1935386"/>
              <a:gd name="connsiteX116" fmla="*/ 1155622 w 1761482"/>
              <a:gd name="connsiteY116" fmla="*/ 1312697 h 1935386"/>
              <a:gd name="connsiteX117" fmla="*/ 1206111 w 1761482"/>
              <a:gd name="connsiteY117" fmla="*/ 1178061 h 1935386"/>
              <a:gd name="connsiteX118" fmla="*/ 1307087 w 1761482"/>
              <a:gd name="connsiteY118" fmla="*/ 1127573 h 1935386"/>
              <a:gd name="connsiteX119" fmla="*/ 1480992 w 1761482"/>
              <a:gd name="connsiteY119" fmla="*/ 1099524 h 1935386"/>
              <a:gd name="connsiteX120" fmla="*/ 1638066 w 1761482"/>
              <a:gd name="connsiteY120" fmla="*/ 1133183 h 1935386"/>
              <a:gd name="connsiteX121" fmla="*/ 1761482 w 1761482"/>
              <a:gd name="connsiteY121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245055 w 1761482"/>
              <a:gd name="connsiteY43" fmla="*/ 231190 h 1935386"/>
              <a:gd name="connsiteX44" fmla="*/ 309331 w 1761482"/>
              <a:gd name="connsiteY44" fmla="*/ 488721 h 1935386"/>
              <a:gd name="connsiteX45" fmla="*/ 423841 w 1761482"/>
              <a:gd name="connsiteY45" fmla="*/ 595197 h 1935386"/>
              <a:gd name="connsiteX46" fmla="*/ 310441 w 1761482"/>
              <a:gd name="connsiteY46" fmla="*/ 602558 h 1935386"/>
              <a:gd name="connsiteX47" fmla="*/ 202564 w 1761482"/>
              <a:gd name="connsiteY47" fmla="*/ 725383 h 1935386"/>
              <a:gd name="connsiteX48" fmla="*/ 375707 w 1761482"/>
              <a:gd name="connsiteY48" fmla="*/ 651314 h 1935386"/>
              <a:gd name="connsiteX49" fmla="*/ 510493 w 1761482"/>
              <a:gd name="connsiteY49" fmla="*/ 695617 h 1935386"/>
              <a:gd name="connsiteX50" fmla="*/ 617080 w 1761482"/>
              <a:gd name="connsiteY50" fmla="*/ 768545 h 1935386"/>
              <a:gd name="connsiteX51" fmla="*/ 622690 w 1761482"/>
              <a:gd name="connsiteY51" fmla="*/ 847082 h 1935386"/>
              <a:gd name="connsiteX52" fmla="*/ 577811 w 1761482"/>
              <a:gd name="connsiteY52" fmla="*/ 903180 h 1935386"/>
              <a:gd name="connsiteX53" fmla="*/ 437566 w 1761482"/>
              <a:gd name="connsiteY53" fmla="*/ 908790 h 1935386"/>
              <a:gd name="connsiteX54" fmla="*/ 321421 w 1761482"/>
              <a:gd name="connsiteY54" fmla="*/ 891169 h 1935386"/>
              <a:gd name="connsiteX55" fmla="*/ 205111 w 1761482"/>
              <a:gd name="connsiteY55" fmla="*/ 840320 h 1935386"/>
              <a:gd name="connsiteX56" fmla="*/ 261606 w 1761482"/>
              <a:gd name="connsiteY56" fmla="*/ 919854 h 1935386"/>
              <a:gd name="connsiteX57" fmla="*/ 359028 w 1761482"/>
              <a:gd name="connsiteY57" fmla="*/ 976108 h 1935386"/>
              <a:gd name="connsiteX58" fmla="*/ 252442 w 1761482"/>
              <a:gd name="connsiteY58" fmla="*/ 987327 h 1935386"/>
              <a:gd name="connsiteX59" fmla="*/ 106587 w 1761482"/>
              <a:gd name="connsiteY59" fmla="*/ 931229 h 1935386"/>
              <a:gd name="connsiteX60" fmla="*/ 44879 w 1761482"/>
              <a:gd name="connsiteY60" fmla="*/ 841472 h 1935386"/>
              <a:gd name="connsiteX61" fmla="*/ 0 w 1761482"/>
              <a:gd name="connsiteY61" fmla="*/ 802203 h 1935386"/>
              <a:gd name="connsiteX62" fmla="*/ 28049 w 1761482"/>
              <a:gd name="connsiteY62" fmla="*/ 891960 h 1935386"/>
              <a:gd name="connsiteX63" fmla="*/ 100977 w 1761482"/>
              <a:gd name="connsiteY63" fmla="*/ 976108 h 1935386"/>
              <a:gd name="connsiteX64" fmla="*/ 196344 w 1761482"/>
              <a:gd name="connsiteY64" fmla="*/ 1020986 h 1935386"/>
              <a:gd name="connsiteX65" fmla="*/ 263662 w 1761482"/>
              <a:gd name="connsiteY65" fmla="*/ 1049035 h 1935386"/>
              <a:gd name="connsiteX66" fmla="*/ 157262 w 1761482"/>
              <a:gd name="connsiteY66" fmla="*/ 1048390 h 1935386"/>
              <a:gd name="connsiteX67" fmla="*/ 12340 w 1761482"/>
              <a:gd name="connsiteY67" fmla="*/ 1069803 h 1935386"/>
              <a:gd name="connsiteX68" fmla="*/ 50650 w 1761482"/>
              <a:gd name="connsiteY68" fmla="*/ 1112506 h 1935386"/>
              <a:gd name="connsiteX69" fmla="*/ 143130 w 1761482"/>
              <a:gd name="connsiteY69" fmla="*/ 1122718 h 1935386"/>
              <a:gd name="connsiteX70" fmla="*/ 218783 w 1761482"/>
              <a:gd name="connsiteY70" fmla="*/ 1138792 h 1935386"/>
              <a:gd name="connsiteX71" fmla="*/ 350400 w 1761482"/>
              <a:gd name="connsiteY71" fmla="*/ 1118210 h 1935386"/>
              <a:gd name="connsiteX72" fmla="*/ 432270 w 1761482"/>
              <a:gd name="connsiteY72" fmla="*/ 1100812 h 1935386"/>
              <a:gd name="connsiteX73" fmla="*/ 600251 w 1761482"/>
              <a:gd name="connsiteY73" fmla="*/ 1077084 h 1935386"/>
              <a:gd name="connsiteX74" fmla="*/ 589031 w 1761482"/>
              <a:gd name="connsiteY74" fmla="*/ 1189281 h 1935386"/>
              <a:gd name="connsiteX75" fmla="*/ 521713 w 1761482"/>
              <a:gd name="connsiteY75" fmla="*/ 1307087 h 1935386"/>
              <a:gd name="connsiteX76" fmla="*/ 454395 w 1761482"/>
              <a:gd name="connsiteY76" fmla="*/ 1581968 h 1935386"/>
              <a:gd name="connsiteX77" fmla="*/ 392687 w 1761482"/>
              <a:gd name="connsiteY77" fmla="*/ 1733433 h 1935386"/>
              <a:gd name="connsiteX78" fmla="*/ 409517 w 1761482"/>
              <a:gd name="connsiteY78" fmla="*/ 1750262 h 1935386"/>
              <a:gd name="connsiteX79" fmla="*/ 493664 w 1761482"/>
              <a:gd name="connsiteY79" fmla="*/ 1666115 h 1935386"/>
              <a:gd name="connsiteX80" fmla="*/ 538543 w 1761482"/>
              <a:gd name="connsiteY80" fmla="*/ 1542699 h 1935386"/>
              <a:gd name="connsiteX81" fmla="*/ 583421 w 1761482"/>
              <a:gd name="connsiteY81" fmla="*/ 1542699 h 1935386"/>
              <a:gd name="connsiteX82" fmla="*/ 634738 w 1761482"/>
              <a:gd name="connsiteY82" fmla="*/ 1644378 h 1935386"/>
              <a:gd name="connsiteX83" fmla="*/ 669637 w 1761482"/>
              <a:gd name="connsiteY83" fmla="*/ 1771677 h 1935386"/>
              <a:gd name="connsiteX84" fmla="*/ 695709 w 1761482"/>
              <a:gd name="connsiteY84" fmla="*/ 1756698 h 1935386"/>
              <a:gd name="connsiteX85" fmla="*/ 708049 w 1761482"/>
              <a:gd name="connsiteY85" fmla="*/ 1618558 h 1935386"/>
              <a:gd name="connsiteX86" fmla="*/ 675916 w 1761482"/>
              <a:gd name="connsiteY86" fmla="*/ 1485840 h 1935386"/>
              <a:gd name="connsiteX87" fmla="*/ 633909 w 1761482"/>
              <a:gd name="connsiteY87" fmla="*/ 1318306 h 1935386"/>
              <a:gd name="connsiteX88" fmla="*/ 650739 w 1761482"/>
              <a:gd name="connsiteY88" fmla="*/ 1284648 h 1935386"/>
              <a:gd name="connsiteX89" fmla="*/ 734886 w 1761482"/>
              <a:gd name="connsiteY89" fmla="*/ 1447332 h 1935386"/>
              <a:gd name="connsiteX90" fmla="*/ 774155 w 1761482"/>
              <a:gd name="connsiteY90" fmla="*/ 1464162 h 1935386"/>
              <a:gd name="connsiteX91" fmla="*/ 740496 w 1761482"/>
              <a:gd name="connsiteY91" fmla="*/ 1318306 h 1935386"/>
              <a:gd name="connsiteX92" fmla="*/ 729276 w 1761482"/>
              <a:gd name="connsiteY92" fmla="*/ 1250989 h 1935386"/>
              <a:gd name="connsiteX93" fmla="*/ 841473 w 1761482"/>
              <a:gd name="connsiteY93" fmla="*/ 1144402 h 1935386"/>
              <a:gd name="connsiteX94" fmla="*/ 992938 w 1761482"/>
              <a:gd name="connsiteY94" fmla="*/ 1161232 h 1935386"/>
              <a:gd name="connsiteX95" fmla="*/ 1049036 w 1761482"/>
              <a:gd name="connsiteY95" fmla="*/ 1228549 h 1935386"/>
              <a:gd name="connsiteX96" fmla="*/ 1004157 w 1761482"/>
              <a:gd name="connsiteY96" fmla="*/ 1408064 h 1935386"/>
              <a:gd name="connsiteX97" fmla="*/ 987328 w 1761482"/>
              <a:gd name="connsiteY97" fmla="*/ 1565138 h 1935386"/>
              <a:gd name="connsiteX98" fmla="*/ 981718 w 1761482"/>
              <a:gd name="connsiteY98" fmla="*/ 1688554 h 1935386"/>
              <a:gd name="connsiteX99" fmla="*/ 1037816 w 1761482"/>
              <a:gd name="connsiteY99" fmla="*/ 1744652 h 1935386"/>
              <a:gd name="connsiteX100" fmla="*/ 1037816 w 1761482"/>
              <a:gd name="connsiteY100" fmla="*/ 1598797 h 1935386"/>
              <a:gd name="connsiteX101" fmla="*/ 1065865 w 1761482"/>
              <a:gd name="connsiteY101" fmla="*/ 1531479 h 1935386"/>
              <a:gd name="connsiteX102" fmla="*/ 1116354 w 1761482"/>
              <a:gd name="connsiteY102" fmla="*/ 1626846 h 1935386"/>
              <a:gd name="connsiteX103" fmla="*/ 1211720 w 1761482"/>
              <a:gd name="connsiteY103" fmla="*/ 1750262 h 1935386"/>
              <a:gd name="connsiteX104" fmla="*/ 1312697 w 1761482"/>
              <a:gd name="connsiteY104" fmla="*/ 1890508 h 1935386"/>
              <a:gd name="connsiteX105" fmla="*/ 1346356 w 1761482"/>
              <a:gd name="connsiteY105" fmla="*/ 1935386 h 1935386"/>
              <a:gd name="connsiteX106" fmla="*/ 1346356 w 1761482"/>
              <a:gd name="connsiteY106" fmla="*/ 1935386 h 1935386"/>
              <a:gd name="connsiteX107" fmla="*/ 1301478 w 1761482"/>
              <a:gd name="connsiteY107" fmla="*/ 1783921 h 1935386"/>
              <a:gd name="connsiteX108" fmla="*/ 1222940 w 1761482"/>
              <a:gd name="connsiteY108" fmla="*/ 1649286 h 1935386"/>
              <a:gd name="connsiteX109" fmla="*/ 1189281 w 1761482"/>
              <a:gd name="connsiteY109" fmla="*/ 1553919 h 1935386"/>
              <a:gd name="connsiteX110" fmla="*/ 1206111 w 1761482"/>
              <a:gd name="connsiteY110" fmla="*/ 1537089 h 1935386"/>
              <a:gd name="connsiteX111" fmla="*/ 1363186 w 1761482"/>
              <a:gd name="connsiteY111" fmla="*/ 1643676 h 1935386"/>
              <a:gd name="connsiteX112" fmla="*/ 1492211 w 1761482"/>
              <a:gd name="connsiteY112" fmla="*/ 1671725 h 1935386"/>
              <a:gd name="connsiteX113" fmla="*/ 1492211 w 1761482"/>
              <a:gd name="connsiteY113" fmla="*/ 1671725 h 1935386"/>
              <a:gd name="connsiteX114" fmla="*/ 1475382 w 1761482"/>
              <a:gd name="connsiteY114" fmla="*/ 1610017 h 1935386"/>
              <a:gd name="connsiteX115" fmla="*/ 1335136 w 1761482"/>
              <a:gd name="connsiteY115" fmla="*/ 1570748 h 1935386"/>
              <a:gd name="connsiteX116" fmla="*/ 1206111 w 1761482"/>
              <a:gd name="connsiteY116" fmla="*/ 1430503 h 1935386"/>
              <a:gd name="connsiteX117" fmla="*/ 1155622 w 1761482"/>
              <a:gd name="connsiteY117" fmla="*/ 1312697 h 1935386"/>
              <a:gd name="connsiteX118" fmla="*/ 1206111 w 1761482"/>
              <a:gd name="connsiteY118" fmla="*/ 1178061 h 1935386"/>
              <a:gd name="connsiteX119" fmla="*/ 1307087 w 1761482"/>
              <a:gd name="connsiteY119" fmla="*/ 1127573 h 1935386"/>
              <a:gd name="connsiteX120" fmla="*/ 1480992 w 1761482"/>
              <a:gd name="connsiteY120" fmla="*/ 1099524 h 1935386"/>
              <a:gd name="connsiteX121" fmla="*/ 1638066 w 1761482"/>
              <a:gd name="connsiteY121" fmla="*/ 1133183 h 1935386"/>
              <a:gd name="connsiteX122" fmla="*/ 1761482 w 1761482"/>
              <a:gd name="connsiteY122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20987 w 1761482"/>
              <a:gd name="connsiteY18" fmla="*/ 723666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245055 w 1761482"/>
              <a:gd name="connsiteY43" fmla="*/ 231190 h 1935386"/>
              <a:gd name="connsiteX44" fmla="*/ 245222 w 1761482"/>
              <a:gd name="connsiteY44" fmla="*/ 354227 h 1935386"/>
              <a:gd name="connsiteX45" fmla="*/ 309331 w 1761482"/>
              <a:gd name="connsiteY45" fmla="*/ 488721 h 1935386"/>
              <a:gd name="connsiteX46" fmla="*/ 423841 w 1761482"/>
              <a:gd name="connsiteY46" fmla="*/ 595197 h 1935386"/>
              <a:gd name="connsiteX47" fmla="*/ 310441 w 1761482"/>
              <a:gd name="connsiteY47" fmla="*/ 602558 h 1935386"/>
              <a:gd name="connsiteX48" fmla="*/ 202564 w 1761482"/>
              <a:gd name="connsiteY48" fmla="*/ 725383 h 1935386"/>
              <a:gd name="connsiteX49" fmla="*/ 375707 w 1761482"/>
              <a:gd name="connsiteY49" fmla="*/ 651314 h 1935386"/>
              <a:gd name="connsiteX50" fmla="*/ 510493 w 1761482"/>
              <a:gd name="connsiteY50" fmla="*/ 695617 h 1935386"/>
              <a:gd name="connsiteX51" fmla="*/ 617080 w 1761482"/>
              <a:gd name="connsiteY51" fmla="*/ 768545 h 1935386"/>
              <a:gd name="connsiteX52" fmla="*/ 622690 w 1761482"/>
              <a:gd name="connsiteY52" fmla="*/ 847082 h 1935386"/>
              <a:gd name="connsiteX53" fmla="*/ 577811 w 1761482"/>
              <a:gd name="connsiteY53" fmla="*/ 903180 h 1935386"/>
              <a:gd name="connsiteX54" fmla="*/ 437566 w 1761482"/>
              <a:gd name="connsiteY54" fmla="*/ 908790 h 1935386"/>
              <a:gd name="connsiteX55" fmla="*/ 321421 w 1761482"/>
              <a:gd name="connsiteY55" fmla="*/ 891169 h 1935386"/>
              <a:gd name="connsiteX56" fmla="*/ 205111 w 1761482"/>
              <a:gd name="connsiteY56" fmla="*/ 840320 h 1935386"/>
              <a:gd name="connsiteX57" fmla="*/ 261606 w 1761482"/>
              <a:gd name="connsiteY57" fmla="*/ 919854 h 1935386"/>
              <a:gd name="connsiteX58" fmla="*/ 359028 w 1761482"/>
              <a:gd name="connsiteY58" fmla="*/ 976108 h 1935386"/>
              <a:gd name="connsiteX59" fmla="*/ 252442 w 1761482"/>
              <a:gd name="connsiteY59" fmla="*/ 987327 h 1935386"/>
              <a:gd name="connsiteX60" fmla="*/ 106587 w 1761482"/>
              <a:gd name="connsiteY60" fmla="*/ 931229 h 1935386"/>
              <a:gd name="connsiteX61" fmla="*/ 44879 w 1761482"/>
              <a:gd name="connsiteY61" fmla="*/ 841472 h 1935386"/>
              <a:gd name="connsiteX62" fmla="*/ 0 w 1761482"/>
              <a:gd name="connsiteY62" fmla="*/ 802203 h 1935386"/>
              <a:gd name="connsiteX63" fmla="*/ 28049 w 1761482"/>
              <a:gd name="connsiteY63" fmla="*/ 891960 h 1935386"/>
              <a:gd name="connsiteX64" fmla="*/ 100977 w 1761482"/>
              <a:gd name="connsiteY64" fmla="*/ 976108 h 1935386"/>
              <a:gd name="connsiteX65" fmla="*/ 196344 w 1761482"/>
              <a:gd name="connsiteY65" fmla="*/ 1020986 h 1935386"/>
              <a:gd name="connsiteX66" fmla="*/ 263662 w 1761482"/>
              <a:gd name="connsiteY66" fmla="*/ 1049035 h 1935386"/>
              <a:gd name="connsiteX67" fmla="*/ 157262 w 1761482"/>
              <a:gd name="connsiteY67" fmla="*/ 1048390 h 1935386"/>
              <a:gd name="connsiteX68" fmla="*/ 12340 w 1761482"/>
              <a:gd name="connsiteY68" fmla="*/ 1069803 h 1935386"/>
              <a:gd name="connsiteX69" fmla="*/ 50650 w 1761482"/>
              <a:gd name="connsiteY69" fmla="*/ 1112506 h 1935386"/>
              <a:gd name="connsiteX70" fmla="*/ 143130 w 1761482"/>
              <a:gd name="connsiteY70" fmla="*/ 1122718 h 1935386"/>
              <a:gd name="connsiteX71" fmla="*/ 218783 w 1761482"/>
              <a:gd name="connsiteY71" fmla="*/ 1138792 h 1935386"/>
              <a:gd name="connsiteX72" fmla="*/ 350400 w 1761482"/>
              <a:gd name="connsiteY72" fmla="*/ 1118210 h 1935386"/>
              <a:gd name="connsiteX73" fmla="*/ 432270 w 1761482"/>
              <a:gd name="connsiteY73" fmla="*/ 1100812 h 1935386"/>
              <a:gd name="connsiteX74" fmla="*/ 600251 w 1761482"/>
              <a:gd name="connsiteY74" fmla="*/ 1077084 h 1935386"/>
              <a:gd name="connsiteX75" fmla="*/ 589031 w 1761482"/>
              <a:gd name="connsiteY75" fmla="*/ 1189281 h 1935386"/>
              <a:gd name="connsiteX76" fmla="*/ 521713 w 1761482"/>
              <a:gd name="connsiteY76" fmla="*/ 1307087 h 1935386"/>
              <a:gd name="connsiteX77" fmla="*/ 454395 w 1761482"/>
              <a:gd name="connsiteY77" fmla="*/ 1581968 h 1935386"/>
              <a:gd name="connsiteX78" fmla="*/ 392687 w 1761482"/>
              <a:gd name="connsiteY78" fmla="*/ 1733433 h 1935386"/>
              <a:gd name="connsiteX79" fmla="*/ 409517 w 1761482"/>
              <a:gd name="connsiteY79" fmla="*/ 1750262 h 1935386"/>
              <a:gd name="connsiteX80" fmla="*/ 493664 w 1761482"/>
              <a:gd name="connsiteY80" fmla="*/ 1666115 h 1935386"/>
              <a:gd name="connsiteX81" fmla="*/ 538543 w 1761482"/>
              <a:gd name="connsiteY81" fmla="*/ 1542699 h 1935386"/>
              <a:gd name="connsiteX82" fmla="*/ 583421 w 1761482"/>
              <a:gd name="connsiteY82" fmla="*/ 1542699 h 1935386"/>
              <a:gd name="connsiteX83" fmla="*/ 634738 w 1761482"/>
              <a:gd name="connsiteY83" fmla="*/ 1644378 h 1935386"/>
              <a:gd name="connsiteX84" fmla="*/ 669637 w 1761482"/>
              <a:gd name="connsiteY84" fmla="*/ 1771677 h 1935386"/>
              <a:gd name="connsiteX85" fmla="*/ 695709 w 1761482"/>
              <a:gd name="connsiteY85" fmla="*/ 1756698 h 1935386"/>
              <a:gd name="connsiteX86" fmla="*/ 708049 w 1761482"/>
              <a:gd name="connsiteY86" fmla="*/ 1618558 h 1935386"/>
              <a:gd name="connsiteX87" fmla="*/ 675916 w 1761482"/>
              <a:gd name="connsiteY87" fmla="*/ 1485840 h 1935386"/>
              <a:gd name="connsiteX88" fmla="*/ 633909 w 1761482"/>
              <a:gd name="connsiteY88" fmla="*/ 1318306 h 1935386"/>
              <a:gd name="connsiteX89" fmla="*/ 650739 w 1761482"/>
              <a:gd name="connsiteY89" fmla="*/ 1284648 h 1935386"/>
              <a:gd name="connsiteX90" fmla="*/ 734886 w 1761482"/>
              <a:gd name="connsiteY90" fmla="*/ 1447332 h 1935386"/>
              <a:gd name="connsiteX91" fmla="*/ 774155 w 1761482"/>
              <a:gd name="connsiteY91" fmla="*/ 1464162 h 1935386"/>
              <a:gd name="connsiteX92" fmla="*/ 740496 w 1761482"/>
              <a:gd name="connsiteY92" fmla="*/ 1318306 h 1935386"/>
              <a:gd name="connsiteX93" fmla="*/ 729276 w 1761482"/>
              <a:gd name="connsiteY93" fmla="*/ 1250989 h 1935386"/>
              <a:gd name="connsiteX94" fmla="*/ 841473 w 1761482"/>
              <a:gd name="connsiteY94" fmla="*/ 1144402 h 1935386"/>
              <a:gd name="connsiteX95" fmla="*/ 992938 w 1761482"/>
              <a:gd name="connsiteY95" fmla="*/ 1161232 h 1935386"/>
              <a:gd name="connsiteX96" fmla="*/ 1049036 w 1761482"/>
              <a:gd name="connsiteY96" fmla="*/ 1228549 h 1935386"/>
              <a:gd name="connsiteX97" fmla="*/ 1004157 w 1761482"/>
              <a:gd name="connsiteY97" fmla="*/ 1408064 h 1935386"/>
              <a:gd name="connsiteX98" fmla="*/ 987328 w 1761482"/>
              <a:gd name="connsiteY98" fmla="*/ 1565138 h 1935386"/>
              <a:gd name="connsiteX99" fmla="*/ 981718 w 1761482"/>
              <a:gd name="connsiteY99" fmla="*/ 1688554 h 1935386"/>
              <a:gd name="connsiteX100" fmla="*/ 1037816 w 1761482"/>
              <a:gd name="connsiteY100" fmla="*/ 1744652 h 1935386"/>
              <a:gd name="connsiteX101" fmla="*/ 1037816 w 1761482"/>
              <a:gd name="connsiteY101" fmla="*/ 1598797 h 1935386"/>
              <a:gd name="connsiteX102" fmla="*/ 1065865 w 1761482"/>
              <a:gd name="connsiteY102" fmla="*/ 1531479 h 1935386"/>
              <a:gd name="connsiteX103" fmla="*/ 1116354 w 1761482"/>
              <a:gd name="connsiteY103" fmla="*/ 1626846 h 1935386"/>
              <a:gd name="connsiteX104" fmla="*/ 1211720 w 1761482"/>
              <a:gd name="connsiteY104" fmla="*/ 1750262 h 1935386"/>
              <a:gd name="connsiteX105" fmla="*/ 1312697 w 1761482"/>
              <a:gd name="connsiteY105" fmla="*/ 1890508 h 1935386"/>
              <a:gd name="connsiteX106" fmla="*/ 1346356 w 1761482"/>
              <a:gd name="connsiteY106" fmla="*/ 1935386 h 1935386"/>
              <a:gd name="connsiteX107" fmla="*/ 1346356 w 1761482"/>
              <a:gd name="connsiteY107" fmla="*/ 1935386 h 1935386"/>
              <a:gd name="connsiteX108" fmla="*/ 1301478 w 1761482"/>
              <a:gd name="connsiteY108" fmla="*/ 1783921 h 1935386"/>
              <a:gd name="connsiteX109" fmla="*/ 1222940 w 1761482"/>
              <a:gd name="connsiteY109" fmla="*/ 1649286 h 1935386"/>
              <a:gd name="connsiteX110" fmla="*/ 1189281 w 1761482"/>
              <a:gd name="connsiteY110" fmla="*/ 1553919 h 1935386"/>
              <a:gd name="connsiteX111" fmla="*/ 1206111 w 1761482"/>
              <a:gd name="connsiteY111" fmla="*/ 1537089 h 1935386"/>
              <a:gd name="connsiteX112" fmla="*/ 1363186 w 1761482"/>
              <a:gd name="connsiteY112" fmla="*/ 1643676 h 1935386"/>
              <a:gd name="connsiteX113" fmla="*/ 1492211 w 1761482"/>
              <a:gd name="connsiteY113" fmla="*/ 1671725 h 1935386"/>
              <a:gd name="connsiteX114" fmla="*/ 1492211 w 1761482"/>
              <a:gd name="connsiteY114" fmla="*/ 1671725 h 1935386"/>
              <a:gd name="connsiteX115" fmla="*/ 1475382 w 1761482"/>
              <a:gd name="connsiteY115" fmla="*/ 1610017 h 1935386"/>
              <a:gd name="connsiteX116" fmla="*/ 1335136 w 1761482"/>
              <a:gd name="connsiteY116" fmla="*/ 1570748 h 1935386"/>
              <a:gd name="connsiteX117" fmla="*/ 1206111 w 1761482"/>
              <a:gd name="connsiteY117" fmla="*/ 1430503 h 1935386"/>
              <a:gd name="connsiteX118" fmla="*/ 1155622 w 1761482"/>
              <a:gd name="connsiteY118" fmla="*/ 1312697 h 1935386"/>
              <a:gd name="connsiteX119" fmla="*/ 1206111 w 1761482"/>
              <a:gd name="connsiteY119" fmla="*/ 1178061 h 1935386"/>
              <a:gd name="connsiteX120" fmla="*/ 1307087 w 1761482"/>
              <a:gd name="connsiteY120" fmla="*/ 1127573 h 1935386"/>
              <a:gd name="connsiteX121" fmla="*/ 1480992 w 1761482"/>
              <a:gd name="connsiteY121" fmla="*/ 1099524 h 1935386"/>
              <a:gd name="connsiteX122" fmla="*/ 1638066 w 1761482"/>
              <a:gd name="connsiteY122" fmla="*/ 1133183 h 1935386"/>
              <a:gd name="connsiteX123" fmla="*/ 1761482 w 1761482"/>
              <a:gd name="connsiteY123" fmla="*/ 1127573 h 1935386"/>
              <a:gd name="connsiteX0" fmla="*/ 1761482 w 1761482"/>
              <a:gd name="connsiteY0" fmla="*/ 1127573 h 1935386"/>
              <a:gd name="connsiteX1" fmla="*/ 1430503 w 1761482"/>
              <a:gd name="connsiteY1" fmla="*/ 970498 h 1935386"/>
              <a:gd name="connsiteX2" fmla="*/ 1340746 w 1761482"/>
              <a:gd name="connsiteY2" fmla="*/ 785374 h 1935386"/>
              <a:gd name="connsiteX3" fmla="*/ 1374405 w 1761482"/>
              <a:gd name="connsiteY3" fmla="*/ 661958 h 1935386"/>
              <a:gd name="connsiteX4" fmla="*/ 1601770 w 1761482"/>
              <a:gd name="connsiteY4" fmla="*/ 587452 h 1935386"/>
              <a:gd name="connsiteX5" fmla="*/ 1461650 w 1761482"/>
              <a:gd name="connsiteY5" fmla="*/ 562959 h 1935386"/>
              <a:gd name="connsiteX6" fmla="*/ 1290258 w 1761482"/>
              <a:gd name="connsiteY6" fmla="*/ 600250 h 1935386"/>
              <a:gd name="connsiteX7" fmla="*/ 1368795 w 1761482"/>
              <a:gd name="connsiteY7" fmla="*/ 448785 h 1935386"/>
              <a:gd name="connsiteX8" fmla="*/ 1531480 w 1761482"/>
              <a:gd name="connsiteY8" fmla="*/ 297320 h 1935386"/>
              <a:gd name="connsiteX9" fmla="*/ 1733433 w 1761482"/>
              <a:gd name="connsiteY9" fmla="*/ 162684 h 1935386"/>
              <a:gd name="connsiteX10" fmla="*/ 1424893 w 1761482"/>
              <a:gd name="connsiteY10" fmla="*/ 330979 h 1935386"/>
              <a:gd name="connsiteX11" fmla="*/ 1279038 w 1761482"/>
              <a:gd name="connsiteY11" fmla="*/ 476834 h 1935386"/>
              <a:gd name="connsiteX12" fmla="*/ 1250989 w 1761482"/>
              <a:gd name="connsiteY12" fmla="*/ 342198 h 1935386"/>
              <a:gd name="connsiteX13" fmla="*/ 1290258 w 1761482"/>
              <a:gd name="connsiteY13" fmla="*/ 84147 h 1935386"/>
              <a:gd name="connsiteX14" fmla="*/ 1256599 w 1761482"/>
              <a:gd name="connsiteY14" fmla="*/ 84147 h 1935386"/>
              <a:gd name="connsiteX15" fmla="*/ 1183671 w 1761482"/>
              <a:gd name="connsiteY15" fmla="*/ 398297 h 1935386"/>
              <a:gd name="connsiteX16" fmla="*/ 1155622 w 1761482"/>
              <a:gd name="connsiteY16" fmla="*/ 589030 h 1935386"/>
              <a:gd name="connsiteX17" fmla="*/ 1088305 w 1761482"/>
              <a:gd name="connsiteY17" fmla="*/ 695617 h 1935386"/>
              <a:gd name="connsiteX18" fmla="*/ 1014249 w 1761482"/>
              <a:gd name="connsiteY18" fmla="*/ 692447 h 1935386"/>
              <a:gd name="connsiteX19" fmla="*/ 942449 w 1761482"/>
              <a:gd name="connsiteY19" fmla="*/ 589030 h 1935386"/>
              <a:gd name="connsiteX20" fmla="*/ 908790 w 1761482"/>
              <a:gd name="connsiteY20" fmla="*/ 403906 h 1935386"/>
              <a:gd name="connsiteX21" fmla="*/ 920010 w 1761482"/>
              <a:gd name="connsiteY21" fmla="*/ 173904 h 1935386"/>
              <a:gd name="connsiteX22" fmla="*/ 925620 w 1761482"/>
              <a:gd name="connsiteY22" fmla="*/ 117806 h 1935386"/>
              <a:gd name="connsiteX23" fmla="*/ 847082 w 1761482"/>
              <a:gd name="connsiteY23" fmla="*/ 230002 h 1935386"/>
              <a:gd name="connsiteX24" fmla="*/ 835863 w 1761482"/>
              <a:gd name="connsiteY24" fmla="*/ 370248 h 1935386"/>
              <a:gd name="connsiteX25" fmla="*/ 819033 w 1761482"/>
              <a:gd name="connsiteY25" fmla="*/ 420736 h 1935386"/>
              <a:gd name="connsiteX26" fmla="*/ 729276 w 1761482"/>
              <a:gd name="connsiteY26" fmla="*/ 258051 h 1935386"/>
              <a:gd name="connsiteX27" fmla="*/ 622690 w 1761482"/>
              <a:gd name="connsiteY27" fmla="*/ 5610 h 1935386"/>
              <a:gd name="connsiteX28" fmla="*/ 594641 w 1761482"/>
              <a:gd name="connsiteY28" fmla="*/ 0 h 1935386"/>
              <a:gd name="connsiteX29" fmla="*/ 667568 w 1761482"/>
              <a:gd name="connsiteY29" fmla="*/ 252441 h 1935386"/>
              <a:gd name="connsiteX30" fmla="*/ 762935 w 1761482"/>
              <a:gd name="connsiteY30" fmla="*/ 460005 h 1935386"/>
              <a:gd name="connsiteX31" fmla="*/ 802204 w 1761482"/>
              <a:gd name="connsiteY31" fmla="*/ 538542 h 1935386"/>
              <a:gd name="connsiteX32" fmla="*/ 802204 w 1761482"/>
              <a:gd name="connsiteY32" fmla="*/ 622689 h 1935386"/>
              <a:gd name="connsiteX33" fmla="*/ 711055 w 1761482"/>
              <a:gd name="connsiteY33" fmla="*/ 614683 h 1935386"/>
              <a:gd name="connsiteX34" fmla="*/ 762935 w 1761482"/>
              <a:gd name="connsiteY34" fmla="*/ 667568 h 1935386"/>
              <a:gd name="connsiteX35" fmla="*/ 616320 w 1761482"/>
              <a:gd name="connsiteY35" fmla="*/ 537400 h 1935386"/>
              <a:gd name="connsiteX36" fmla="*/ 541425 w 1761482"/>
              <a:gd name="connsiteY36" fmla="*/ 403385 h 1935386"/>
              <a:gd name="connsiteX37" fmla="*/ 493325 w 1761482"/>
              <a:gd name="connsiteY37" fmla="*/ 272325 h 1935386"/>
              <a:gd name="connsiteX38" fmla="*/ 493821 w 1761482"/>
              <a:gd name="connsiteY38" fmla="*/ 402407 h 1935386"/>
              <a:gd name="connsiteX39" fmla="*/ 504724 w 1761482"/>
              <a:gd name="connsiteY39" fmla="*/ 457721 h 1935386"/>
              <a:gd name="connsiteX40" fmla="*/ 559735 w 1761482"/>
              <a:gd name="connsiteY40" fmla="*/ 549502 h 1935386"/>
              <a:gd name="connsiteX41" fmla="*/ 424868 w 1761482"/>
              <a:gd name="connsiteY41" fmla="*/ 489222 h 1935386"/>
              <a:gd name="connsiteX42" fmla="*/ 306894 w 1761482"/>
              <a:gd name="connsiteY42" fmla="*/ 364857 h 1935386"/>
              <a:gd name="connsiteX43" fmla="*/ 245055 w 1761482"/>
              <a:gd name="connsiteY43" fmla="*/ 231190 h 1935386"/>
              <a:gd name="connsiteX44" fmla="*/ 245222 w 1761482"/>
              <a:gd name="connsiteY44" fmla="*/ 354227 h 1935386"/>
              <a:gd name="connsiteX45" fmla="*/ 309331 w 1761482"/>
              <a:gd name="connsiteY45" fmla="*/ 488721 h 1935386"/>
              <a:gd name="connsiteX46" fmla="*/ 423841 w 1761482"/>
              <a:gd name="connsiteY46" fmla="*/ 595197 h 1935386"/>
              <a:gd name="connsiteX47" fmla="*/ 310441 w 1761482"/>
              <a:gd name="connsiteY47" fmla="*/ 602558 h 1935386"/>
              <a:gd name="connsiteX48" fmla="*/ 202564 w 1761482"/>
              <a:gd name="connsiteY48" fmla="*/ 725383 h 1935386"/>
              <a:gd name="connsiteX49" fmla="*/ 375707 w 1761482"/>
              <a:gd name="connsiteY49" fmla="*/ 651314 h 1935386"/>
              <a:gd name="connsiteX50" fmla="*/ 510493 w 1761482"/>
              <a:gd name="connsiteY50" fmla="*/ 695617 h 1935386"/>
              <a:gd name="connsiteX51" fmla="*/ 617080 w 1761482"/>
              <a:gd name="connsiteY51" fmla="*/ 768545 h 1935386"/>
              <a:gd name="connsiteX52" fmla="*/ 622690 w 1761482"/>
              <a:gd name="connsiteY52" fmla="*/ 847082 h 1935386"/>
              <a:gd name="connsiteX53" fmla="*/ 577811 w 1761482"/>
              <a:gd name="connsiteY53" fmla="*/ 903180 h 1935386"/>
              <a:gd name="connsiteX54" fmla="*/ 437566 w 1761482"/>
              <a:gd name="connsiteY54" fmla="*/ 908790 h 1935386"/>
              <a:gd name="connsiteX55" fmla="*/ 321421 w 1761482"/>
              <a:gd name="connsiteY55" fmla="*/ 891169 h 1935386"/>
              <a:gd name="connsiteX56" fmla="*/ 205111 w 1761482"/>
              <a:gd name="connsiteY56" fmla="*/ 840320 h 1935386"/>
              <a:gd name="connsiteX57" fmla="*/ 261606 w 1761482"/>
              <a:gd name="connsiteY57" fmla="*/ 919854 h 1935386"/>
              <a:gd name="connsiteX58" fmla="*/ 359028 w 1761482"/>
              <a:gd name="connsiteY58" fmla="*/ 976108 h 1935386"/>
              <a:gd name="connsiteX59" fmla="*/ 252442 w 1761482"/>
              <a:gd name="connsiteY59" fmla="*/ 987327 h 1935386"/>
              <a:gd name="connsiteX60" fmla="*/ 106587 w 1761482"/>
              <a:gd name="connsiteY60" fmla="*/ 931229 h 1935386"/>
              <a:gd name="connsiteX61" fmla="*/ 44879 w 1761482"/>
              <a:gd name="connsiteY61" fmla="*/ 841472 h 1935386"/>
              <a:gd name="connsiteX62" fmla="*/ 0 w 1761482"/>
              <a:gd name="connsiteY62" fmla="*/ 802203 h 1935386"/>
              <a:gd name="connsiteX63" fmla="*/ 28049 w 1761482"/>
              <a:gd name="connsiteY63" fmla="*/ 891960 h 1935386"/>
              <a:gd name="connsiteX64" fmla="*/ 100977 w 1761482"/>
              <a:gd name="connsiteY64" fmla="*/ 976108 h 1935386"/>
              <a:gd name="connsiteX65" fmla="*/ 196344 w 1761482"/>
              <a:gd name="connsiteY65" fmla="*/ 1020986 h 1935386"/>
              <a:gd name="connsiteX66" fmla="*/ 263662 w 1761482"/>
              <a:gd name="connsiteY66" fmla="*/ 1049035 h 1935386"/>
              <a:gd name="connsiteX67" fmla="*/ 157262 w 1761482"/>
              <a:gd name="connsiteY67" fmla="*/ 1048390 h 1935386"/>
              <a:gd name="connsiteX68" fmla="*/ 12340 w 1761482"/>
              <a:gd name="connsiteY68" fmla="*/ 1069803 h 1935386"/>
              <a:gd name="connsiteX69" fmla="*/ 50650 w 1761482"/>
              <a:gd name="connsiteY69" fmla="*/ 1112506 h 1935386"/>
              <a:gd name="connsiteX70" fmla="*/ 143130 w 1761482"/>
              <a:gd name="connsiteY70" fmla="*/ 1122718 h 1935386"/>
              <a:gd name="connsiteX71" fmla="*/ 218783 w 1761482"/>
              <a:gd name="connsiteY71" fmla="*/ 1138792 h 1935386"/>
              <a:gd name="connsiteX72" fmla="*/ 350400 w 1761482"/>
              <a:gd name="connsiteY72" fmla="*/ 1118210 h 1935386"/>
              <a:gd name="connsiteX73" fmla="*/ 432270 w 1761482"/>
              <a:gd name="connsiteY73" fmla="*/ 1100812 h 1935386"/>
              <a:gd name="connsiteX74" fmla="*/ 600251 w 1761482"/>
              <a:gd name="connsiteY74" fmla="*/ 1077084 h 1935386"/>
              <a:gd name="connsiteX75" fmla="*/ 589031 w 1761482"/>
              <a:gd name="connsiteY75" fmla="*/ 1189281 h 1935386"/>
              <a:gd name="connsiteX76" fmla="*/ 521713 w 1761482"/>
              <a:gd name="connsiteY76" fmla="*/ 1307087 h 1935386"/>
              <a:gd name="connsiteX77" fmla="*/ 454395 w 1761482"/>
              <a:gd name="connsiteY77" fmla="*/ 1581968 h 1935386"/>
              <a:gd name="connsiteX78" fmla="*/ 392687 w 1761482"/>
              <a:gd name="connsiteY78" fmla="*/ 1733433 h 1935386"/>
              <a:gd name="connsiteX79" fmla="*/ 409517 w 1761482"/>
              <a:gd name="connsiteY79" fmla="*/ 1750262 h 1935386"/>
              <a:gd name="connsiteX80" fmla="*/ 493664 w 1761482"/>
              <a:gd name="connsiteY80" fmla="*/ 1666115 h 1935386"/>
              <a:gd name="connsiteX81" fmla="*/ 538543 w 1761482"/>
              <a:gd name="connsiteY81" fmla="*/ 1542699 h 1935386"/>
              <a:gd name="connsiteX82" fmla="*/ 583421 w 1761482"/>
              <a:gd name="connsiteY82" fmla="*/ 1542699 h 1935386"/>
              <a:gd name="connsiteX83" fmla="*/ 634738 w 1761482"/>
              <a:gd name="connsiteY83" fmla="*/ 1644378 h 1935386"/>
              <a:gd name="connsiteX84" fmla="*/ 669637 w 1761482"/>
              <a:gd name="connsiteY84" fmla="*/ 1771677 h 1935386"/>
              <a:gd name="connsiteX85" fmla="*/ 695709 w 1761482"/>
              <a:gd name="connsiteY85" fmla="*/ 1756698 h 1935386"/>
              <a:gd name="connsiteX86" fmla="*/ 708049 w 1761482"/>
              <a:gd name="connsiteY86" fmla="*/ 1618558 h 1935386"/>
              <a:gd name="connsiteX87" fmla="*/ 675916 w 1761482"/>
              <a:gd name="connsiteY87" fmla="*/ 1485840 h 1935386"/>
              <a:gd name="connsiteX88" fmla="*/ 633909 w 1761482"/>
              <a:gd name="connsiteY88" fmla="*/ 1318306 h 1935386"/>
              <a:gd name="connsiteX89" fmla="*/ 650739 w 1761482"/>
              <a:gd name="connsiteY89" fmla="*/ 1284648 h 1935386"/>
              <a:gd name="connsiteX90" fmla="*/ 734886 w 1761482"/>
              <a:gd name="connsiteY90" fmla="*/ 1447332 h 1935386"/>
              <a:gd name="connsiteX91" fmla="*/ 774155 w 1761482"/>
              <a:gd name="connsiteY91" fmla="*/ 1464162 h 1935386"/>
              <a:gd name="connsiteX92" fmla="*/ 740496 w 1761482"/>
              <a:gd name="connsiteY92" fmla="*/ 1318306 h 1935386"/>
              <a:gd name="connsiteX93" fmla="*/ 729276 w 1761482"/>
              <a:gd name="connsiteY93" fmla="*/ 1250989 h 1935386"/>
              <a:gd name="connsiteX94" fmla="*/ 841473 w 1761482"/>
              <a:gd name="connsiteY94" fmla="*/ 1144402 h 1935386"/>
              <a:gd name="connsiteX95" fmla="*/ 992938 w 1761482"/>
              <a:gd name="connsiteY95" fmla="*/ 1161232 h 1935386"/>
              <a:gd name="connsiteX96" fmla="*/ 1049036 w 1761482"/>
              <a:gd name="connsiteY96" fmla="*/ 1228549 h 1935386"/>
              <a:gd name="connsiteX97" fmla="*/ 1004157 w 1761482"/>
              <a:gd name="connsiteY97" fmla="*/ 1408064 h 1935386"/>
              <a:gd name="connsiteX98" fmla="*/ 987328 w 1761482"/>
              <a:gd name="connsiteY98" fmla="*/ 1565138 h 1935386"/>
              <a:gd name="connsiteX99" fmla="*/ 981718 w 1761482"/>
              <a:gd name="connsiteY99" fmla="*/ 1688554 h 1935386"/>
              <a:gd name="connsiteX100" fmla="*/ 1037816 w 1761482"/>
              <a:gd name="connsiteY100" fmla="*/ 1744652 h 1935386"/>
              <a:gd name="connsiteX101" fmla="*/ 1037816 w 1761482"/>
              <a:gd name="connsiteY101" fmla="*/ 1598797 h 1935386"/>
              <a:gd name="connsiteX102" fmla="*/ 1065865 w 1761482"/>
              <a:gd name="connsiteY102" fmla="*/ 1531479 h 1935386"/>
              <a:gd name="connsiteX103" fmla="*/ 1116354 w 1761482"/>
              <a:gd name="connsiteY103" fmla="*/ 1626846 h 1935386"/>
              <a:gd name="connsiteX104" fmla="*/ 1211720 w 1761482"/>
              <a:gd name="connsiteY104" fmla="*/ 1750262 h 1935386"/>
              <a:gd name="connsiteX105" fmla="*/ 1312697 w 1761482"/>
              <a:gd name="connsiteY105" fmla="*/ 1890508 h 1935386"/>
              <a:gd name="connsiteX106" fmla="*/ 1346356 w 1761482"/>
              <a:gd name="connsiteY106" fmla="*/ 1935386 h 1935386"/>
              <a:gd name="connsiteX107" fmla="*/ 1346356 w 1761482"/>
              <a:gd name="connsiteY107" fmla="*/ 1935386 h 1935386"/>
              <a:gd name="connsiteX108" fmla="*/ 1301478 w 1761482"/>
              <a:gd name="connsiteY108" fmla="*/ 1783921 h 1935386"/>
              <a:gd name="connsiteX109" fmla="*/ 1222940 w 1761482"/>
              <a:gd name="connsiteY109" fmla="*/ 1649286 h 1935386"/>
              <a:gd name="connsiteX110" fmla="*/ 1189281 w 1761482"/>
              <a:gd name="connsiteY110" fmla="*/ 1553919 h 1935386"/>
              <a:gd name="connsiteX111" fmla="*/ 1206111 w 1761482"/>
              <a:gd name="connsiteY111" fmla="*/ 1537089 h 1935386"/>
              <a:gd name="connsiteX112" fmla="*/ 1363186 w 1761482"/>
              <a:gd name="connsiteY112" fmla="*/ 1643676 h 1935386"/>
              <a:gd name="connsiteX113" fmla="*/ 1492211 w 1761482"/>
              <a:gd name="connsiteY113" fmla="*/ 1671725 h 1935386"/>
              <a:gd name="connsiteX114" fmla="*/ 1492211 w 1761482"/>
              <a:gd name="connsiteY114" fmla="*/ 1671725 h 1935386"/>
              <a:gd name="connsiteX115" fmla="*/ 1475382 w 1761482"/>
              <a:gd name="connsiteY115" fmla="*/ 1610017 h 1935386"/>
              <a:gd name="connsiteX116" fmla="*/ 1335136 w 1761482"/>
              <a:gd name="connsiteY116" fmla="*/ 1570748 h 1935386"/>
              <a:gd name="connsiteX117" fmla="*/ 1206111 w 1761482"/>
              <a:gd name="connsiteY117" fmla="*/ 1430503 h 1935386"/>
              <a:gd name="connsiteX118" fmla="*/ 1155622 w 1761482"/>
              <a:gd name="connsiteY118" fmla="*/ 1312697 h 1935386"/>
              <a:gd name="connsiteX119" fmla="*/ 1206111 w 1761482"/>
              <a:gd name="connsiteY119" fmla="*/ 1178061 h 1935386"/>
              <a:gd name="connsiteX120" fmla="*/ 1307087 w 1761482"/>
              <a:gd name="connsiteY120" fmla="*/ 1127573 h 1935386"/>
              <a:gd name="connsiteX121" fmla="*/ 1480992 w 1761482"/>
              <a:gd name="connsiteY121" fmla="*/ 1099524 h 1935386"/>
              <a:gd name="connsiteX122" fmla="*/ 1638066 w 1761482"/>
              <a:gd name="connsiteY122" fmla="*/ 1133183 h 1935386"/>
              <a:gd name="connsiteX123" fmla="*/ 1761482 w 1761482"/>
              <a:gd name="connsiteY123" fmla="*/ 1127573 h 1935386"/>
              <a:gd name="connsiteX0" fmla="*/ 1761482 w 1761482"/>
              <a:gd name="connsiteY0" fmla="*/ 1146860 h 1954673"/>
              <a:gd name="connsiteX1" fmla="*/ 1430503 w 1761482"/>
              <a:gd name="connsiteY1" fmla="*/ 989785 h 1954673"/>
              <a:gd name="connsiteX2" fmla="*/ 1340746 w 1761482"/>
              <a:gd name="connsiteY2" fmla="*/ 804661 h 1954673"/>
              <a:gd name="connsiteX3" fmla="*/ 1374405 w 1761482"/>
              <a:gd name="connsiteY3" fmla="*/ 681245 h 1954673"/>
              <a:gd name="connsiteX4" fmla="*/ 1601770 w 1761482"/>
              <a:gd name="connsiteY4" fmla="*/ 606739 h 1954673"/>
              <a:gd name="connsiteX5" fmla="*/ 1461650 w 1761482"/>
              <a:gd name="connsiteY5" fmla="*/ 582246 h 1954673"/>
              <a:gd name="connsiteX6" fmla="*/ 1290258 w 1761482"/>
              <a:gd name="connsiteY6" fmla="*/ 619537 h 1954673"/>
              <a:gd name="connsiteX7" fmla="*/ 1368795 w 1761482"/>
              <a:gd name="connsiteY7" fmla="*/ 468072 h 1954673"/>
              <a:gd name="connsiteX8" fmla="*/ 1531480 w 1761482"/>
              <a:gd name="connsiteY8" fmla="*/ 316607 h 1954673"/>
              <a:gd name="connsiteX9" fmla="*/ 1733433 w 1761482"/>
              <a:gd name="connsiteY9" fmla="*/ 181971 h 1954673"/>
              <a:gd name="connsiteX10" fmla="*/ 1424893 w 1761482"/>
              <a:gd name="connsiteY10" fmla="*/ 350266 h 1954673"/>
              <a:gd name="connsiteX11" fmla="*/ 1279038 w 1761482"/>
              <a:gd name="connsiteY11" fmla="*/ 496121 h 1954673"/>
              <a:gd name="connsiteX12" fmla="*/ 1250989 w 1761482"/>
              <a:gd name="connsiteY12" fmla="*/ 361485 h 1954673"/>
              <a:gd name="connsiteX13" fmla="*/ 1290258 w 1761482"/>
              <a:gd name="connsiteY13" fmla="*/ 103434 h 1954673"/>
              <a:gd name="connsiteX14" fmla="*/ 1256599 w 1761482"/>
              <a:gd name="connsiteY14" fmla="*/ 103434 h 1954673"/>
              <a:gd name="connsiteX15" fmla="*/ 1183671 w 1761482"/>
              <a:gd name="connsiteY15" fmla="*/ 417584 h 1954673"/>
              <a:gd name="connsiteX16" fmla="*/ 1155622 w 1761482"/>
              <a:gd name="connsiteY16" fmla="*/ 608317 h 1954673"/>
              <a:gd name="connsiteX17" fmla="*/ 1088305 w 1761482"/>
              <a:gd name="connsiteY17" fmla="*/ 714904 h 1954673"/>
              <a:gd name="connsiteX18" fmla="*/ 1014249 w 1761482"/>
              <a:gd name="connsiteY18" fmla="*/ 711734 h 1954673"/>
              <a:gd name="connsiteX19" fmla="*/ 942449 w 1761482"/>
              <a:gd name="connsiteY19" fmla="*/ 608317 h 1954673"/>
              <a:gd name="connsiteX20" fmla="*/ 908790 w 1761482"/>
              <a:gd name="connsiteY20" fmla="*/ 423193 h 1954673"/>
              <a:gd name="connsiteX21" fmla="*/ 920010 w 1761482"/>
              <a:gd name="connsiteY21" fmla="*/ 193191 h 1954673"/>
              <a:gd name="connsiteX22" fmla="*/ 925620 w 1761482"/>
              <a:gd name="connsiteY22" fmla="*/ 137093 h 1954673"/>
              <a:gd name="connsiteX23" fmla="*/ 847082 w 1761482"/>
              <a:gd name="connsiteY23" fmla="*/ 249289 h 1954673"/>
              <a:gd name="connsiteX24" fmla="*/ 835863 w 1761482"/>
              <a:gd name="connsiteY24" fmla="*/ 389535 h 1954673"/>
              <a:gd name="connsiteX25" fmla="*/ 819033 w 1761482"/>
              <a:gd name="connsiteY25" fmla="*/ 440023 h 1954673"/>
              <a:gd name="connsiteX26" fmla="*/ 729276 w 1761482"/>
              <a:gd name="connsiteY26" fmla="*/ 277338 h 1954673"/>
              <a:gd name="connsiteX27" fmla="*/ 676059 w 1761482"/>
              <a:gd name="connsiteY27" fmla="*/ 0 h 1954673"/>
              <a:gd name="connsiteX28" fmla="*/ 594641 w 1761482"/>
              <a:gd name="connsiteY28" fmla="*/ 19287 h 1954673"/>
              <a:gd name="connsiteX29" fmla="*/ 667568 w 1761482"/>
              <a:gd name="connsiteY29" fmla="*/ 271728 h 1954673"/>
              <a:gd name="connsiteX30" fmla="*/ 762935 w 1761482"/>
              <a:gd name="connsiteY30" fmla="*/ 479292 h 1954673"/>
              <a:gd name="connsiteX31" fmla="*/ 802204 w 1761482"/>
              <a:gd name="connsiteY31" fmla="*/ 557829 h 1954673"/>
              <a:gd name="connsiteX32" fmla="*/ 802204 w 1761482"/>
              <a:gd name="connsiteY32" fmla="*/ 641976 h 1954673"/>
              <a:gd name="connsiteX33" fmla="*/ 711055 w 1761482"/>
              <a:gd name="connsiteY33" fmla="*/ 633970 h 1954673"/>
              <a:gd name="connsiteX34" fmla="*/ 762935 w 1761482"/>
              <a:gd name="connsiteY34" fmla="*/ 686855 h 1954673"/>
              <a:gd name="connsiteX35" fmla="*/ 616320 w 1761482"/>
              <a:gd name="connsiteY35" fmla="*/ 556687 h 1954673"/>
              <a:gd name="connsiteX36" fmla="*/ 541425 w 1761482"/>
              <a:gd name="connsiteY36" fmla="*/ 422672 h 1954673"/>
              <a:gd name="connsiteX37" fmla="*/ 493325 w 1761482"/>
              <a:gd name="connsiteY37" fmla="*/ 291612 h 1954673"/>
              <a:gd name="connsiteX38" fmla="*/ 493821 w 1761482"/>
              <a:gd name="connsiteY38" fmla="*/ 421694 h 1954673"/>
              <a:gd name="connsiteX39" fmla="*/ 504724 w 1761482"/>
              <a:gd name="connsiteY39" fmla="*/ 477008 h 1954673"/>
              <a:gd name="connsiteX40" fmla="*/ 559735 w 1761482"/>
              <a:gd name="connsiteY40" fmla="*/ 568789 h 1954673"/>
              <a:gd name="connsiteX41" fmla="*/ 424868 w 1761482"/>
              <a:gd name="connsiteY41" fmla="*/ 508509 h 1954673"/>
              <a:gd name="connsiteX42" fmla="*/ 306894 w 1761482"/>
              <a:gd name="connsiteY42" fmla="*/ 384144 h 1954673"/>
              <a:gd name="connsiteX43" fmla="*/ 245055 w 1761482"/>
              <a:gd name="connsiteY43" fmla="*/ 250477 h 1954673"/>
              <a:gd name="connsiteX44" fmla="*/ 245222 w 1761482"/>
              <a:gd name="connsiteY44" fmla="*/ 373514 h 1954673"/>
              <a:gd name="connsiteX45" fmla="*/ 309331 w 1761482"/>
              <a:gd name="connsiteY45" fmla="*/ 508008 h 1954673"/>
              <a:gd name="connsiteX46" fmla="*/ 423841 w 1761482"/>
              <a:gd name="connsiteY46" fmla="*/ 614484 h 1954673"/>
              <a:gd name="connsiteX47" fmla="*/ 310441 w 1761482"/>
              <a:gd name="connsiteY47" fmla="*/ 621845 h 1954673"/>
              <a:gd name="connsiteX48" fmla="*/ 202564 w 1761482"/>
              <a:gd name="connsiteY48" fmla="*/ 744670 h 1954673"/>
              <a:gd name="connsiteX49" fmla="*/ 375707 w 1761482"/>
              <a:gd name="connsiteY49" fmla="*/ 670601 h 1954673"/>
              <a:gd name="connsiteX50" fmla="*/ 510493 w 1761482"/>
              <a:gd name="connsiteY50" fmla="*/ 714904 h 1954673"/>
              <a:gd name="connsiteX51" fmla="*/ 617080 w 1761482"/>
              <a:gd name="connsiteY51" fmla="*/ 787832 h 1954673"/>
              <a:gd name="connsiteX52" fmla="*/ 622690 w 1761482"/>
              <a:gd name="connsiteY52" fmla="*/ 866369 h 1954673"/>
              <a:gd name="connsiteX53" fmla="*/ 577811 w 1761482"/>
              <a:gd name="connsiteY53" fmla="*/ 922467 h 1954673"/>
              <a:gd name="connsiteX54" fmla="*/ 437566 w 1761482"/>
              <a:gd name="connsiteY54" fmla="*/ 928077 h 1954673"/>
              <a:gd name="connsiteX55" fmla="*/ 321421 w 1761482"/>
              <a:gd name="connsiteY55" fmla="*/ 910456 h 1954673"/>
              <a:gd name="connsiteX56" fmla="*/ 205111 w 1761482"/>
              <a:gd name="connsiteY56" fmla="*/ 859607 h 1954673"/>
              <a:gd name="connsiteX57" fmla="*/ 261606 w 1761482"/>
              <a:gd name="connsiteY57" fmla="*/ 939141 h 1954673"/>
              <a:gd name="connsiteX58" fmla="*/ 359028 w 1761482"/>
              <a:gd name="connsiteY58" fmla="*/ 995395 h 1954673"/>
              <a:gd name="connsiteX59" fmla="*/ 252442 w 1761482"/>
              <a:gd name="connsiteY59" fmla="*/ 1006614 h 1954673"/>
              <a:gd name="connsiteX60" fmla="*/ 106587 w 1761482"/>
              <a:gd name="connsiteY60" fmla="*/ 950516 h 1954673"/>
              <a:gd name="connsiteX61" fmla="*/ 44879 w 1761482"/>
              <a:gd name="connsiteY61" fmla="*/ 860759 h 1954673"/>
              <a:gd name="connsiteX62" fmla="*/ 0 w 1761482"/>
              <a:gd name="connsiteY62" fmla="*/ 821490 h 1954673"/>
              <a:gd name="connsiteX63" fmla="*/ 28049 w 1761482"/>
              <a:gd name="connsiteY63" fmla="*/ 911247 h 1954673"/>
              <a:gd name="connsiteX64" fmla="*/ 100977 w 1761482"/>
              <a:gd name="connsiteY64" fmla="*/ 995395 h 1954673"/>
              <a:gd name="connsiteX65" fmla="*/ 196344 w 1761482"/>
              <a:gd name="connsiteY65" fmla="*/ 1040273 h 1954673"/>
              <a:gd name="connsiteX66" fmla="*/ 263662 w 1761482"/>
              <a:gd name="connsiteY66" fmla="*/ 1068322 h 1954673"/>
              <a:gd name="connsiteX67" fmla="*/ 157262 w 1761482"/>
              <a:gd name="connsiteY67" fmla="*/ 1067677 h 1954673"/>
              <a:gd name="connsiteX68" fmla="*/ 12340 w 1761482"/>
              <a:gd name="connsiteY68" fmla="*/ 1089090 h 1954673"/>
              <a:gd name="connsiteX69" fmla="*/ 50650 w 1761482"/>
              <a:gd name="connsiteY69" fmla="*/ 1131793 h 1954673"/>
              <a:gd name="connsiteX70" fmla="*/ 143130 w 1761482"/>
              <a:gd name="connsiteY70" fmla="*/ 1142005 h 1954673"/>
              <a:gd name="connsiteX71" fmla="*/ 218783 w 1761482"/>
              <a:gd name="connsiteY71" fmla="*/ 1158079 h 1954673"/>
              <a:gd name="connsiteX72" fmla="*/ 350400 w 1761482"/>
              <a:gd name="connsiteY72" fmla="*/ 1137497 h 1954673"/>
              <a:gd name="connsiteX73" fmla="*/ 432270 w 1761482"/>
              <a:gd name="connsiteY73" fmla="*/ 1120099 h 1954673"/>
              <a:gd name="connsiteX74" fmla="*/ 600251 w 1761482"/>
              <a:gd name="connsiteY74" fmla="*/ 1096371 h 1954673"/>
              <a:gd name="connsiteX75" fmla="*/ 589031 w 1761482"/>
              <a:gd name="connsiteY75" fmla="*/ 1208568 h 1954673"/>
              <a:gd name="connsiteX76" fmla="*/ 521713 w 1761482"/>
              <a:gd name="connsiteY76" fmla="*/ 1326374 h 1954673"/>
              <a:gd name="connsiteX77" fmla="*/ 454395 w 1761482"/>
              <a:gd name="connsiteY77" fmla="*/ 1601255 h 1954673"/>
              <a:gd name="connsiteX78" fmla="*/ 392687 w 1761482"/>
              <a:gd name="connsiteY78" fmla="*/ 1752720 h 1954673"/>
              <a:gd name="connsiteX79" fmla="*/ 409517 w 1761482"/>
              <a:gd name="connsiteY79" fmla="*/ 1769549 h 1954673"/>
              <a:gd name="connsiteX80" fmla="*/ 493664 w 1761482"/>
              <a:gd name="connsiteY80" fmla="*/ 1685402 h 1954673"/>
              <a:gd name="connsiteX81" fmla="*/ 538543 w 1761482"/>
              <a:gd name="connsiteY81" fmla="*/ 1561986 h 1954673"/>
              <a:gd name="connsiteX82" fmla="*/ 583421 w 1761482"/>
              <a:gd name="connsiteY82" fmla="*/ 1561986 h 1954673"/>
              <a:gd name="connsiteX83" fmla="*/ 634738 w 1761482"/>
              <a:gd name="connsiteY83" fmla="*/ 1663665 h 1954673"/>
              <a:gd name="connsiteX84" fmla="*/ 669637 w 1761482"/>
              <a:gd name="connsiteY84" fmla="*/ 1790964 h 1954673"/>
              <a:gd name="connsiteX85" fmla="*/ 695709 w 1761482"/>
              <a:gd name="connsiteY85" fmla="*/ 1775985 h 1954673"/>
              <a:gd name="connsiteX86" fmla="*/ 708049 w 1761482"/>
              <a:gd name="connsiteY86" fmla="*/ 1637845 h 1954673"/>
              <a:gd name="connsiteX87" fmla="*/ 675916 w 1761482"/>
              <a:gd name="connsiteY87" fmla="*/ 1505127 h 1954673"/>
              <a:gd name="connsiteX88" fmla="*/ 633909 w 1761482"/>
              <a:gd name="connsiteY88" fmla="*/ 1337593 h 1954673"/>
              <a:gd name="connsiteX89" fmla="*/ 650739 w 1761482"/>
              <a:gd name="connsiteY89" fmla="*/ 1303935 h 1954673"/>
              <a:gd name="connsiteX90" fmla="*/ 734886 w 1761482"/>
              <a:gd name="connsiteY90" fmla="*/ 1466619 h 1954673"/>
              <a:gd name="connsiteX91" fmla="*/ 774155 w 1761482"/>
              <a:gd name="connsiteY91" fmla="*/ 1483449 h 1954673"/>
              <a:gd name="connsiteX92" fmla="*/ 740496 w 1761482"/>
              <a:gd name="connsiteY92" fmla="*/ 1337593 h 1954673"/>
              <a:gd name="connsiteX93" fmla="*/ 729276 w 1761482"/>
              <a:gd name="connsiteY93" fmla="*/ 1270276 h 1954673"/>
              <a:gd name="connsiteX94" fmla="*/ 841473 w 1761482"/>
              <a:gd name="connsiteY94" fmla="*/ 1163689 h 1954673"/>
              <a:gd name="connsiteX95" fmla="*/ 992938 w 1761482"/>
              <a:gd name="connsiteY95" fmla="*/ 1180519 h 1954673"/>
              <a:gd name="connsiteX96" fmla="*/ 1049036 w 1761482"/>
              <a:gd name="connsiteY96" fmla="*/ 1247836 h 1954673"/>
              <a:gd name="connsiteX97" fmla="*/ 1004157 w 1761482"/>
              <a:gd name="connsiteY97" fmla="*/ 1427351 h 1954673"/>
              <a:gd name="connsiteX98" fmla="*/ 987328 w 1761482"/>
              <a:gd name="connsiteY98" fmla="*/ 1584425 h 1954673"/>
              <a:gd name="connsiteX99" fmla="*/ 981718 w 1761482"/>
              <a:gd name="connsiteY99" fmla="*/ 1707841 h 1954673"/>
              <a:gd name="connsiteX100" fmla="*/ 1037816 w 1761482"/>
              <a:gd name="connsiteY100" fmla="*/ 1763939 h 1954673"/>
              <a:gd name="connsiteX101" fmla="*/ 1037816 w 1761482"/>
              <a:gd name="connsiteY101" fmla="*/ 1618084 h 1954673"/>
              <a:gd name="connsiteX102" fmla="*/ 1065865 w 1761482"/>
              <a:gd name="connsiteY102" fmla="*/ 1550766 h 1954673"/>
              <a:gd name="connsiteX103" fmla="*/ 1116354 w 1761482"/>
              <a:gd name="connsiteY103" fmla="*/ 1646133 h 1954673"/>
              <a:gd name="connsiteX104" fmla="*/ 1211720 w 1761482"/>
              <a:gd name="connsiteY104" fmla="*/ 1769549 h 1954673"/>
              <a:gd name="connsiteX105" fmla="*/ 1312697 w 1761482"/>
              <a:gd name="connsiteY105" fmla="*/ 1909795 h 1954673"/>
              <a:gd name="connsiteX106" fmla="*/ 1346356 w 1761482"/>
              <a:gd name="connsiteY106" fmla="*/ 1954673 h 1954673"/>
              <a:gd name="connsiteX107" fmla="*/ 1346356 w 1761482"/>
              <a:gd name="connsiteY107" fmla="*/ 1954673 h 1954673"/>
              <a:gd name="connsiteX108" fmla="*/ 1301478 w 1761482"/>
              <a:gd name="connsiteY108" fmla="*/ 1803208 h 1954673"/>
              <a:gd name="connsiteX109" fmla="*/ 1222940 w 1761482"/>
              <a:gd name="connsiteY109" fmla="*/ 1668573 h 1954673"/>
              <a:gd name="connsiteX110" fmla="*/ 1189281 w 1761482"/>
              <a:gd name="connsiteY110" fmla="*/ 1573206 h 1954673"/>
              <a:gd name="connsiteX111" fmla="*/ 1206111 w 1761482"/>
              <a:gd name="connsiteY111" fmla="*/ 1556376 h 1954673"/>
              <a:gd name="connsiteX112" fmla="*/ 1363186 w 1761482"/>
              <a:gd name="connsiteY112" fmla="*/ 1662963 h 1954673"/>
              <a:gd name="connsiteX113" fmla="*/ 1492211 w 1761482"/>
              <a:gd name="connsiteY113" fmla="*/ 1691012 h 1954673"/>
              <a:gd name="connsiteX114" fmla="*/ 1492211 w 1761482"/>
              <a:gd name="connsiteY114" fmla="*/ 1691012 h 1954673"/>
              <a:gd name="connsiteX115" fmla="*/ 1475382 w 1761482"/>
              <a:gd name="connsiteY115" fmla="*/ 1629304 h 1954673"/>
              <a:gd name="connsiteX116" fmla="*/ 1335136 w 1761482"/>
              <a:gd name="connsiteY116" fmla="*/ 1590035 h 1954673"/>
              <a:gd name="connsiteX117" fmla="*/ 1206111 w 1761482"/>
              <a:gd name="connsiteY117" fmla="*/ 1449790 h 1954673"/>
              <a:gd name="connsiteX118" fmla="*/ 1155622 w 1761482"/>
              <a:gd name="connsiteY118" fmla="*/ 1331984 h 1954673"/>
              <a:gd name="connsiteX119" fmla="*/ 1206111 w 1761482"/>
              <a:gd name="connsiteY119" fmla="*/ 1197348 h 1954673"/>
              <a:gd name="connsiteX120" fmla="*/ 1307087 w 1761482"/>
              <a:gd name="connsiteY120" fmla="*/ 1146860 h 1954673"/>
              <a:gd name="connsiteX121" fmla="*/ 1480992 w 1761482"/>
              <a:gd name="connsiteY121" fmla="*/ 1118811 h 1954673"/>
              <a:gd name="connsiteX122" fmla="*/ 1638066 w 1761482"/>
              <a:gd name="connsiteY122" fmla="*/ 1152470 h 1954673"/>
              <a:gd name="connsiteX123" fmla="*/ 1761482 w 1761482"/>
              <a:gd name="connsiteY123" fmla="*/ 1146860 h 1954673"/>
              <a:gd name="connsiteX0" fmla="*/ 1761482 w 1761482"/>
              <a:gd name="connsiteY0" fmla="*/ 1146860 h 1954673"/>
              <a:gd name="connsiteX1" fmla="*/ 1430503 w 1761482"/>
              <a:gd name="connsiteY1" fmla="*/ 989785 h 1954673"/>
              <a:gd name="connsiteX2" fmla="*/ 1340746 w 1761482"/>
              <a:gd name="connsiteY2" fmla="*/ 804661 h 1954673"/>
              <a:gd name="connsiteX3" fmla="*/ 1374405 w 1761482"/>
              <a:gd name="connsiteY3" fmla="*/ 681245 h 1954673"/>
              <a:gd name="connsiteX4" fmla="*/ 1601770 w 1761482"/>
              <a:gd name="connsiteY4" fmla="*/ 606739 h 1954673"/>
              <a:gd name="connsiteX5" fmla="*/ 1461650 w 1761482"/>
              <a:gd name="connsiteY5" fmla="*/ 582246 h 1954673"/>
              <a:gd name="connsiteX6" fmla="*/ 1290258 w 1761482"/>
              <a:gd name="connsiteY6" fmla="*/ 619537 h 1954673"/>
              <a:gd name="connsiteX7" fmla="*/ 1368795 w 1761482"/>
              <a:gd name="connsiteY7" fmla="*/ 468072 h 1954673"/>
              <a:gd name="connsiteX8" fmla="*/ 1531480 w 1761482"/>
              <a:gd name="connsiteY8" fmla="*/ 316607 h 1954673"/>
              <a:gd name="connsiteX9" fmla="*/ 1733433 w 1761482"/>
              <a:gd name="connsiteY9" fmla="*/ 181971 h 1954673"/>
              <a:gd name="connsiteX10" fmla="*/ 1424893 w 1761482"/>
              <a:gd name="connsiteY10" fmla="*/ 350266 h 1954673"/>
              <a:gd name="connsiteX11" fmla="*/ 1279038 w 1761482"/>
              <a:gd name="connsiteY11" fmla="*/ 496121 h 1954673"/>
              <a:gd name="connsiteX12" fmla="*/ 1250989 w 1761482"/>
              <a:gd name="connsiteY12" fmla="*/ 361485 h 1954673"/>
              <a:gd name="connsiteX13" fmla="*/ 1290258 w 1761482"/>
              <a:gd name="connsiteY13" fmla="*/ 103434 h 1954673"/>
              <a:gd name="connsiteX14" fmla="*/ 1256599 w 1761482"/>
              <a:gd name="connsiteY14" fmla="*/ 103434 h 1954673"/>
              <a:gd name="connsiteX15" fmla="*/ 1183671 w 1761482"/>
              <a:gd name="connsiteY15" fmla="*/ 417584 h 1954673"/>
              <a:gd name="connsiteX16" fmla="*/ 1155622 w 1761482"/>
              <a:gd name="connsiteY16" fmla="*/ 608317 h 1954673"/>
              <a:gd name="connsiteX17" fmla="*/ 1088305 w 1761482"/>
              <a:gd name="connsiteY17" fmla="*/ 714904 h 1954673"/>
              <a:gd name="connsiteX18" fmla="*/ 1014249 w 1761482"/>
              <a:gd name="connsiteY18" fmla="*/ 711734 h 1954673"/>
              <a:gd name="connsiteX19" fmla="*/ 942449 w 1761482"/>
              <a:gd name="connsiteY19" fmla="*/ 608317 h 1954673"/>
              <a:gd name="connsiteX20" fmla="*/ 908790 w 1761482"/>
              <a:gd name="connsiteY20" fmla="*/ 423193 h 1954673"/>
              <a:gd name="connsiteX21" fmla="*/ 920010 w 1761482"/>
              <a:gd name="connsiteY21" fmla="*/ 193191 h 1954673"/>
              <a:gd name="connsiteX22" fmla="*/ 925620 w 1761482"/>
              <a:gd name="connsiteY22" fmla="*/ 137093 h 1954673"/>
              <a:gd name="connsiteX23" fmla="*/ 847082 w 1761482"/>
              <a:gd name="connsiteY23" fmla="*/ 249289 h 1954673"/>
              <a:gd name="connsiteX24" fmla="*/ 835863 w 1761482"/>
              <a:gd name="connsiteY24" fmla="*/ 389535 h 1954673"/>
              <a:gd name="connsiteX25" fmla="*/ 819033 w 1761482"/>
              <a:gd name="connsiteY25" fmla="*/ 440023 h 1954673"/>
              <a:gd name="connsiteX26" fmla="*/ 729276 w 1761482"/>
              <a:gd name="connsiteY26" fmla="*/ 277338 h 1954673"/>
              <a:gd name="connsiteX27" fmla="*/ 676059 w 1761482"/>
              <a:gd name="connsiteY27" fmla="*/ 0 h 1954673"/>
              <a:gd name="connsiteX28" fmla="*/ 650367 w 1761482"/>
              <a:gd name="connsiteY28" fmla="*/ 86821 h 1954673"/>
              <a:gd name="connsiteX29" fmla="*/ 667568 w 1761482"/>
              <a:gd name="connsiteY29" fmla="*/ 271728 h 1954673"/>
              <a:gd name="connsiteX30" fmla="*/ 762935 w 1761482"/>
              <a:gd name="connsiteY30" fmla="*/ 479292 h 1954673"/>
              <a:gd name="connsiteX31" fmla="*/ 802204 w 1761482"/>
              <a:gd name="connsiteY31" fmla="*/ 557829 h 1954673"/>
              <a:gd name="connsiteX32" fmla="*/ 802204 w 1761482"/>
              <a:gd name="connsiteY32" fmla="*/ 641976 h 1954673"/>
              <a:gd name="connsiteX33" fmla="*/ 711055 w 1761482"/>
              <a:gd name="connsiteY33" fmla="*/ 633970 h 1954673"/>
              <a:gd name="connsiteX34" fmla="*/ 762935 w 1761482"/>
              <a:gd name="connsiteY34" fmla="*/ 686855 h 1954673"/>
              <a:gd name="connsiteX35" fmla="*/ 616320 w 1761482"/>
              <a:gd name="connsiteY35" fmla="*/ 556687 h 1954673"/>
              <a:gd name="connsiteX36" fmla="*/ 541425 w 1761482"/>
              <a:gd name="connsiteY36" fmla="*/ 422672 h 1954673"/>
              <a:gd name="connsiteX37" fmla="*/ 493325 w 1761482"/>
              <a:gd name="connsiteY37" fmla="*/ 291612 h 1954673"/>
              <a:gd name="connsiteX38" fmla="*/ 493821 w 1761482"/>
              <a:gd name="connsiteY38" fmla="*/ 421694 h 1954673"/>
              <a:gd name="connsiteX39" fmla="*/ 504724 w 1761482"/>
              <a:gd name="connsiteY39" fmla="*/ 477008 h 1954673"/>
              <a:gd name="connsiteX40" fmla="*/ 559735 w 1761482"/>
              <a:gd name="connsiteY40" fmla="*/ 568789 h 1954673"/>
              <a:gd name="connsiteX41" fmla="*/ 424868 w 1761482"/>
              <a:gd name="connsiteY41" fmla="*/ 508509 h 1954673"/>
              <a:gd name="connsiteX42" fmla="*/ 306894 w 1761482"/>
              <a:gd name="connsiteY42" fmla="*/ 384144 h 1954673"/>
              <a:gd name="connsiteX43" fmla="*/ 245055 w 1761482"/>
              <a:gd name="connsiteY43" fmla="*/ 250477 h 1954673"/>
              <a:gd name="connsiteX44" fmla="*/ 245222 w 1761482"/>
              <a:gd name="connsiteY44" fmla="*/ 373514 h 1954673"/>
              <a:gd name="connsiteX45" fmla="*/ 309331 w 1761482"/>
              <a:gd name="connsiteY45" fmla="*/ 508008 h 1954673"/>
              <a:gd name="connsiteX46" fmla="*/ 423841 w 1761482"/>
              <a:gd name="connsiteY46" fmla="*/ 614484 h 1954673"/>
              <a:gd name="connsiteX47" fmla="*/ 310441 w 1761482"/>
              <a:gd name="connsiteY47" fmla="*/ 621845 h 1954673"/>
              <a:gd name="connsiteX48" fmla="*/ 202564 w 1761482"/>
              <a:gd name="connsiteY48" fmla="*/ 744670 h 1954673"/>
              <a:gd name="connsiteX49" fmla="*/ 375707 w 1761482"/>
              <a:gd name="connsiteY49" fmla="*/ 670601 h 1954673"/>
              <a:gd name="connsiteX50" fmla="*/ 510493 w 1761482"/>
              <a:gd name="connsiteY50" fmla="*/ 714904 h 1954673"/>
              <a:gd name="connsiteX51" fmla="*/ 617080 w 1761482"/>
              <a:gd name="connsiteY51" fmla="*/ 787832 h 1954673"/>
              <a:gd name="connsiteX52" fmla="*/ 622690 w 1761482"/>
              <a:gd name="connsiteY52" fmla="*/ 866369 h 1954673"/>
              <a:gd name="connsiteX53" fmla="*/ 577811 w 1761482"/>
              <a:gd name="connsiteY53" fmla="*/ 922467 h 1954673"/>
              <a:gd name="connsiteX54" fmla="*/ 437566 w 1761482"/>
              <a:gd name="connsiteY54" fmla="*/ 928077 h 1954673"/>
              <a:gd name="connsiteX55" fmla="*/ 321421 w 1761482"/>
              <a:gd name="connsiteY55" fmla="*/ 910456 h 1954673"/>
              <a:gd name="connsiteX56" fmla="*/ 205111 w 1761482"/>
              <a:gd name="connsiteY56" fmla="*/ 859607 h 1954673"/>
              <a:gd name="connsiteX57" fmla="*/ 261606 w 1761482"/>
              <a:gd name="connsiteY57" fmla="*/ 939141 h 1954673"/>
              <a:gd name="connsiteX58" fmla="*/ 359028 w 1761482"/>
              <a:gd name="connsiteY58" fmla="*/ 995395 h 1954673"/>
              <a:gd name="connsiteX59" fmla="*/ 252442 w 1761482"/>
              <a:gd name="connsiteY59" fmla="*/ 1006614 h 1954673"/>
              <a:gd name="connsiteX60" fmla="*/ 106587 w 1761482"/>
              <a:gd name="connsiteY60" fmla="*/ 950516 h 1954673"/>
              <a:gd name="connsiteX61" fmla="*/ 44879 w 1761482"/>
              <a:gd name="connsiteY61" fmla="*/ 860759 h 1954673"/>
              <a:gd name="connsiteX62" fmla="*/ 0 w 1761482"/>
              <a:gd name="connsiteY62" fmla="*/ 821490 h 1954673"/>
              <a:gd name="connsiteX63" fmla="*/ 28049 w 1761482"/>
              <a:gd name="connsiteY63" fmla="*/ 911247 h 1954673"/>
              <a:gd name="connsiteX64" fmla="*/ 100977 w 1761482"/>
              <a:gd name="connsiteY64" fmla="*/ 995395 h 1954673"/>
              <a:gd name="connsiteX65" fmla="*/ 196344 w 1761482"/>
              <a:gd name="connsiteY65" fmla="*/ 1040273 h 1954673"/>
              <a:gd name="connsiteX66" fmla="*/ 263662 w 1761482"/>
              <a:gd name="connsiteY66" fmla="*/ 1068322 h 1954673"/>
              <a:gd name="connsiteX67" fmla="*/ 157262 w 1761482"/>
              <a:gd name="connsiteY67" fmla="*/ 1067677 h 1954673"/>
              <a:gd name="connsiteX68" fmla="*/ 12340 w 1761482"/>
              <a:gd name="connsiteY68" fmla="*/ 1089090 h 1954673"/>
              <a:gd name="connsiteX69" fmla="*/ 50650 w 1761482"/>
              <a:gd name="connsiteY69" fmla="*/ 1131793 h 1954673"/>
              <a:gd name="connsiteX70" fmla="*/ 143130 w 1761482"/>
              <a:gd name="connsiteY70" fmla="*/ 1142005 h 1954673"/>
              <a:gd name="connsiteX71" fmla="*/ 218783 w 1761482"/>
              <a:gd name="connsiteY71" fmla="*/ 1158079 h 1954673"/>
              <a:gd name="connsiteX72" fmla="*/ 350400 w 1761482"/>
              <a:gd name="connsiteY72" fmla="*/ 1137497 h 1954673"/>
              <a:gd name="connsiteX73" fmla="*/ 432270 w 1761482"/>
              <a:gd name="connsiteY73" fmla="*/ 1120099 h 1954673"/>
              <a:gd name="connsiteX74" fmla="*/ 600251 w 1761482"/>
              <a:gd name="connsiteY74" fmla="*/ 1096371 h 1954673"/>
              <a:gd name="connsiteX75" fmla="*/ 589031 w 1761482"/>
              <a:gd name="connsiteY75" fmla="*/ 1208568 h 1954673"/>
              <a:gd name="connsiteX76" fmla="*/ 521713 w 1761482"/>
              <a:gd name="connsiteY76" fmla="*/ 1326374 h 1954673"/>
              <a:gd name="connsiteX77" fmla="*/ 454395 w 1761482"/>
              <a:gd name="connsiteY77" fmla="*/ 1601255 h 1954673"/>
              <a:gd name="connsiteX78" fmla="*/ 392687 w 1761482"/>
              <a:gd name="connsiteY78" fmla="*/ 1752720 h 1954673"/>
              <a:gd name="connsiteX79" fmla="*/ 409517 w 1761482"/>
              <a:gd name="connsiteY79" fmla="*/ 1769549 h 1954673"/>
              <a:gd name="connsiteX80" fmla="*/ 493664 w 1761482"/>
              <a:gd name="connsiteY80" fmla="*/ 1685402 h 1954673"/>
              <a:gd name="connsiteX81" fmla="*/ 538543 w 1761482"/>
              <a:gd name="connsiteY81" fmla="*/ 1561986 h 1954673"/>
              <a:gd name="connsiteX82" fmla="*/ 583421 w 1761482"/>
              <a:gd name="connsiteY82" fmla="*/ 1561986 h 1954673"/>
              <a:gd name="connsiteX83" fmla="*/ 634738 w 1761482"/>
              <a:gd name="connsiteY83" fmla="*/ 1663665 h 1954673"/>
              <a:gd name="connsiteX84" fmla="*/ 669637 w 1761482"/>
              <a:gd name="connsiteY84" fmla="*/ 1790964 h 1954673"/>
              <a:gd name="connsiteX85" fmla="*/ 695709 w 1761482"/>
              <a:gd name="connsiteY85" fmla="*/ 1775985 h 1954673"/>
              <a:gd name="connsiteX86" fmla="*/ 708049 w 1761482"/>
              <a:gd name="connsiteY86" fmla="*/ 1637845 h 1954673"/>
              <a:gd name="connsiteX87" fmla="*/ 675916 w 1761482"/>
              <a:gd name="connsiteY87" fmla="*/ 1505127 h 1954673"/>
              <a:gd name="connsiteX88" fmla="*/ 633909 w 1761482"/>
              <a:gd name="connsiteY88" fmla="*/ 1337593 h 1954673"/>
              <a:gd name="connsiteX89" fmla="*/ 650739 w 1761482"/>
              <a:gd name="connsiteY89" fmla="*/ 1303935 h 1954673"/>
              <a:gd name="connsiteX90" fmla="*/ 734886 w 1761482"/>
              <a:gd name="connsiteY90" fmla="*/ 1466619 h 1954673"/>
              <a:gd name="connsiteX91" fmla="*/ 774155 w 1761482"/>
              <a:gd name="connsiteY91" fmla="*/ 1483449 h 1954673"/>
              <a:gd name="connsiteX92" fmla="*/ 740496 w 1761482"/>
              <a:gd name="connsiteY92" fmla="*/ 1337593 h 1954673"/>
              <a:gd name="connsiteX93" fmla="*/ 729276 w 1761482"/>
              <a:gd name="connsiteY93" fmla="*/ 1270276 h 1954673"/>
              <a:gd name="connsiteX94" fmla="*/ 841473 w 1761482"/>
              <a:gd name="connsiteY94" fmla="*/ 1163689 h 1954673"/>
              <a:gd name="connsiteX95" fmla="*/ 992938 w 1761482"/>
              <a:gd name="connsiteY95" fmla="*/ 1180519 h 1954673"/>
              <a:gd name="connsiteX96" fmla="*/ 1049036 w 1761482"/>
              <a:gd name="connsiteY96" fmla="*/ 1247836 h 1954673"/>
              <a:gd name="connsiteX97" fmla="*/ 1004157 w 1761482"/>
              <a:gd name="connsiteY97" fmla="*/ 1427351 h 1954673"/>
              <a:gd name="connsiteX98" fmla="*/ 987328 w 1761482"/>
              <a:gd name="connsiteY98" fmla="*/ 1584425 h 1954673"/>
              <a:gd name="connsiteX99" fmla="*/ 981718 w 1761482"/>
              <a:gd name="connsiteY99" fmla="*/ 1707841 h 1954673"/>
              <a:gd name="connsiteX100" fmla="*/ 1037816 w 1761482"/>
              <a:gd name="connsiteY100" fmla="*/ 1763939 h 1954673"/>
              <a:gd name="connsiteX101" fmla="*/ 1037816 w 1761482"/>
              <a:gd name="connsiteY101" fmla="*/ 1618084 h 1954673"/>
              <a:gd name="connsiteX102" fmla="*/ 1065865 w 1761482"/>
              <a:gd name="connsiteY102" fmla="*/ 1550766 h 1954673"/>
              <a:gd name="connsiteX103" fmla="*/ 1116354 w 1761482"/>
              <a:gd name="connsiteY103" fmla="*/ 1646133 h 1954673"/>
              <a:gd name="connsiteX104" fmla="*/ 1211720 w 1761482"/>
              <a:gd name="connsiteY104" fmla="*/ 1769549 h 1954673"/>
              <a:gd name="connsiteX105" fmla="*/ 1312697 w 1761482"/>
              <a:gd name="connsiteY105" fmla="*/ 1909795 h 1954673"/>
              <a:gd name="connsiteX106" fmla="*/ 1346356 w 1761482"/>
              <a:gd name="connsiteY106" fmla="*/ 1954673 h 1954673"/>
              <a:gd name="connsiteX107" fmla="*/ 1346356 w 1761482"/>
              <a:gd name="connsiteY107" fmla="*/ 1954673 h 1954673"/>
              <a:gd name="connsiteX108" fmla="*/ 1301478 w 1761482"/>
              <a:gd name="connsiteY108" fmla="*/ 1803208 h 1954673"/>
              <a:gd name="connsiteX109" fmla="*/ 1222940 w 1761482"/>
              <a:gd name="connsiteY109" fmla="*/ 1668573 h 1954673"/>
              <a:gd name="connsiteX110" fmla="*/ 1189281 w 1761482"/>
              <a:gd name="connsiteY110" fmla="*/ 1573206 h 1954673"/>
              <a:gd name="connsiteX111" fmla="*/ 1206111 w 1761482"/>
              <a:gd name="connsiteY111" fmla="*/ 1556376 h 1954673"/>
              <a:gd name="connsiteX112" fmla="*/ 1363186 w 1761482"/>
              <a:gd name="connsiteY112" fmla="*/ 1662963 h 1954673"/>
              <a:gd name="connsiteX113" fmla="*/ 1492211 w 1761482"/>
              <a:gd name="connsiteY113" fmla="*/ 1691012 h 1954673"/>
              <a:gd name="connsiteX114" fmla="*/ 1492211 w 1761482"/>
              <a:gd name="connsiteY114" fmla="*/ 1691012 h 1954673"/>
              <a:gd name="connsiteX115" fmla="*/ 1475382 w 1761482"/>
              <a:gd name="connsiteY115" fmla="*/ 1629304 h 1954673"/>
              <a:gd name="connsiteX116" fmla="*/ 1335136 w 1761482"/>
              <a:gd name="connsiteY116" fmla="*/ 1590035 h 1954673"/>
              <a:gd name="connsiteX117" fmla="*/ 1206111 w 1761482"/>
              <a:gd name="connsiteY117" fmla="*/ 1449790 h 1954673"/>
              <a:gd name="connsiteX118" fmla="*/ 1155622 w 1761482"/>
              <a:gd name="connsiteY118" fmla="*/ 1331984 h 1954673"/>
              <a:gd name="connsiteX119" fmla="*/ 1206111 w 1761482"/>
              <a:gd name="connsiteY119" fmla="*/ 1197348 h 1954673"/>
              <a:gd name="connsiteX120" fmla="*/ 1307087 w 1761482"/>
              <a:gd name="connsiteY120" fmla="*/ 1146860 h 1954673"/>
              <a:gd name="connsiteX121" fmla="*/ 1480992 w 1761482"/>
              <a:gd name="connsiteY121" fmla="*/ 1118811 h 1954673"/>
              <a:gd name="connsiteX122" fmla="*/ 1638066 w 1761482"/>
              <a:gd name="connsiteY122" fmla="*/ 1152470 h 1954673"/>
              <a:gd name="connsiteX123" fmla="*/ 1761482 w 1761482"/>
              <a:gd name="connsiteY123" fmla="*/ 1146860 h 1954673"/>
              <a:gd name="connsiteX0" fmla="*/ 1761482 w 1761482"/>
              <a:gd name="connsiteY0" fmla="*/ 1146860 h 1954673"/>
              <a:gd name="connsiteX1" fmla="*/ 1430503 w 1761482"/>
              <a:gd name="connsiteY1" fmla="*/ 989785 h 1954673"/>
              <a:gd name="connsiteX2" fmla="*/ 1340746 w 1761482"/>
              <a:gd name="connsiteY2" fmla="*/ 804661 h 1954673"/>
              <a:gd name="connsiteX3" fmla="*/ 1374405 w 1761482"/>
              <a:gd name="connsiteY3" fmla="*/ 681245 h 1954673"/>
              <a:gd name="connsiteX4" fmla="*/ 1601770 w 1761482"/>
              <a:gd name="connsiteY4" fmla="*/ 606739 h 1954673"/>
              <a:gd name="connsiteX5" fmla="*/ 1461650 w 1761482"/>
              <a:gd name="connsiteY5" fmla="*/ 582246 h 1954673"/>
              <a:gd name="connsiteX6" fmla="*/ 1290258 w 1761482"/>
              <a:gd name="connsiteY6" fmla="*/ 619537 h 1954673"/>
              <a:gd name="connsiteX7" fmla="*/ 1368795 w 1761482"/>
              <a:gd name="connsiteY7" fmla="*/ 468072 h 1954673"/>
              <a:gd name="connsiteX8" fmla="*/ 1531480 w 1761482"/>
              <a:gd name="connsiteY8" fmla="*/ 316607 h 1954673"/>
              <a:gd name="connsiteX9" fmla="*/ 1733433 w 1761482"/>
              <a:gd name="connsiteY9" fmla="*/ 181971 h 1954673"/>
              <a:gd name="connsiteX10" fmla="*/ 1424893 w 1761482"/>
              <a:gd name="connsiteY10" fmla="*/ 350266 h 1954673"/>
              <a:gd name="connsiteX11" fmla="*/ 1279038 w 1761482"/>
              <a:gd name="connsiteY11" fmla="*/ 496121 h 1954673"/>
              <a:gd name="connsiteX12" fmla="*/ 1250989 w 1761482"/>
              <a:gd name="connsiteY12" fmla="*/ 361485 h 1954673"/>
              <a:gd name="connsiteX13" fmla="*/ 1290258 w 1761482"/>
              <a:gd name="connsiteY13" fmla="*/ 103434 h 1954673"/>
              <a:gd name="connsiteX14" fmla="*/ 1256599 w 1761482"/>
              <a:gd name="connsiteY14" fmla="*/ 103434 h 1954673"/>
              <a:gd name="connsiteX15" fmla="*/ 1183671 w 1761482"/>
              <a:gd name="connsiteY15" fmla="*/ 417584 h 1954673"/>
              <a:gd name="connsiteX16" fmla="*/ 1155622 w 1761482"/>
              <a:gd name="connsiteY16" fmla="*/ 608317 h 1954673"/>
              <a:gd name="connsiteX17" fmla="*/ 1088305 w 1761482"/>
              <a:gd name="connsiteY17" fmla="*/ 714904 h 1954673"/>
              <a:gd name="connsiteX18" fmla="*/ 1014249 w 1761482"/>
              <a:gd name="connsiteY18" fmla="*/ 711734 h 1954673"/>
              <a:gd name="connsiteX19" fmla="*/ 942449 w 1761482"/>
              <a:gd name="connsiteY19" fmla="*/ 608317 h 1954673"/>
              <a:gd name="connsiteX20" fmla="*/ 908790 w 1761482"/>
              <a:gd name="connsiteY20" fmla="*/ 423193 h 1954673"/>
              <a:gd name="connsiteX21" fmla="*/ 920010 w 1761482"/>
              <a:gd name="connsiteY21" fmla="*/ 193191 h 1954673"/>
              <a:gd name="connsiteX22" fmla="*/ 925620 w 1761482"/>
              <a:gd name="connsiteY22" fmla="*/ 137093 h 1954673"/>
              <a:gd name="connsiteX23" fmla="*/ 847082 w 1761482"/>
              <a:gd name="connsiteY23" fmla="*/ 249289 h 1954673"/>
              <a:gd name="connsiteX24" fmla="*/ 835863 w 1761482"/>
              <a:gd name="connsiteY24" fmla="*/ 389535 h 1954673"/>
              <a:gd name="connsiteX25" fmla="*/ 819033 w 1761482"/>
              <a:gd name="connsiteY25" fmla="*/ 440023 h 1954673"/>
              <a:gd name="connsiteX26" fmla="*/ 775167 w 1761482"/>
              <a:gd name="connsiteY26" fmla="*/ 262913 h 1954673"/>
              <a:gd name="connsiteX27" fmla="*/ 676059 w 1761482"/>
              <a:gd name="connsiteY27" fmla="*/ 0 h 1954673"/>
              <a:gd name="connsiteX28" fmla="*/ 650367 w 1761482"/>
              <a:gd name="connsiteY28" fmla="*/ 86821 h 1954673"/>
              <a:gd name="connsiteX29" fmla="*/ 667568 w 1761482"/>
              <a:gd name="connsiteY29" fmla="*/ 271728 h 1954673"/>
              <a:gd name="connsiteX30" fmla="*/ 762935 w 1761482"/>
              <a:gd name="connsiteY30" fmla="*/ 479292 h 1954673"/>
              <a:gd name="connsiteX31" fmla="*/ 802204 w 1761482"/>
              <a:gd name="connsiteY31" fmla="*/ 557829 h 1954673"/>
              <a:gd name="connsiteX32" fmla="*/ 802204 w 1761482"/>
              <a:gd name="connsiteY32" fmla="*/ 641976 h 1954673"/>
              <a:gd name="connsiteX33" fmla="*/ 711055 w 1761482"/>
              <a:gd name="connsiteY33" fmla="*/ 633970 h 1954673"/>
              <a:gd name="connsiteX34" fmla="*/ 762935 w 1761482"/>
              <a:gd name="connsiteY34" fmla="*/ 686855 h 1954673"/>
              <a:gd name="connsiteX35" fmla="*/ 616320 w 1761482"/>
              <a:gd name="connsiteY35" fmla="*/ 556687 h 1954673"/>
              <a:gd name="connsiteX36" fmla="*/ 541425 w 1761482"/>
              <a:gd name="connsiteY36" fmla="*/ 422672 h 1954673"/>
              <a:gd name="connsiteX37" fmla="*/ 493325 w 1761482"/>
              <a:gd name="connsiteY37" fmla="*/ 291612 h 1954673"/>
              <a:gd name="connsiteX38" fmla="*/ 493821 w 1761482"/>
              <a:gd name="connsiteY38" fmla="*/ 421694 h 1954673"/>
              <a:gd name="connsiteX39" fmla="*/ 504724 w 1761482"/>
              <a:gd name="connsiteY39" fmla="*/ 477008 h 1954673"/>
              <a:gd name="connsiteX40" fmla="*/ 559735 w 1761482"/>
              <a:gd name="connsiteY40" fmla="*/ 568789 h 1954673"/>
              <a:gd name="connsiteX41" fmla="*/ 424868 w 1761482"/>
              <a:gd name="connsiteY41" fmla="*/ 508509 h 1954673"/>
              <a:gd name="connsiteX42" fmla="*/ 306894 w 1761482"/>
              <a:gd name="connsiteY42" fmla="*/ 384144 h 1954673"/>
              <a:gd name="connsiteX43" fmla="*/ 245055 w 1761482"/>
              <a:gd name="connsiteY43" fmla="*/ 250477 h 1954673"/>
              <a:gd name="connsiteX44" fmla="*/ 245222 w 1761482"/>
              <a:gd name="connsiteY44" fmla="*/ 373514 h 1954673"/>
              <a:gd name="connsiteX45" fmla="*/ 309331 w 1761482"/>
              <a:gd name="connsiteY45" fmla="*/ 508008 h 1954673"/>
              <a:gd name="connsiteX46" fmla="*/ 423841 w 1761482"/>
              <a:gd name="connsiteY46" fmla="*/ 614484 h 1954673"/>
              <a:gd name="connsiteX47" fmla="*/ 310441 w 1761482"/>
              <a:gd name="connsiteY47" fmla="*/ 621845 h 1954673"/>
              <a:gd name="connsiteX48" fmla="*/ 202564 w 1761482"/>
              <a:gd name="connsiteY48" fmla="*/ 744670 h 1954673"/>
              <a:gd name="connsiteX49" fmla="*/ 375707 w 1761482"/>
              <a:gd name="connsiteY49" fmla="*/ 670601 h 1954673"/>
              <a:gd name="connsiteX50" fmla="*/ 510493 w 1761482"/>
              <a:gd name="connsiteY50" fmla="*/ 714904 h 1954673"/>
              <a:gd name="connsiteX51" fmla="*/ 617080 w 1761482"/>
              <a:gd name="connsiteY51" fmla="*/ 787832 h 1954673"/>
              <a:gd name="connsiteX52" fmla="*/ 622690 w 1761482"/>
              <a:gd name="connsiteY52" fmla="*/ 866369 h 1954673"/>
              <a:gd name="connsiteX53" fmla="*/ 577811 w 1761482"/>
              <a:gd name="connsiteY53" fmla="*/ 922467 h 1954673"/>
              <a:gd name="connsiteX54" fmla="*/ 437566 w 1761482"/>
              <a:gd name="connsiteY54" fmla="*/ 928077 h 1954673"/>
              <a:gd name="connsiteX55" fmla="*/ 321421 w 1761482"/>
              <a:gd name="connsiteY55" fmla="*/ 910456 h 1954673"/>
              <a:gd name="connsiteX56" fmla="*/ 205111 w 1761482"/>
              <a:gd name="connsiteY56" fmla="*/ 859607 h 1954673"/>
              <a:gd name="connsiteX57" fmla="*/ 261606 w 1761482"/>
              <a:gd name="connsiteY57" fmla="*/ 939141 h 1954673"/>
              <a:gd name="connsiteX58" fmla="*/ 359028 w 1761482"/>
              <a:gd name="connsiteY58" fmla="*/ 995395 h 1954673"/>
              <a:gd name="connsiteX59" fmla="*/ 252442 w 1761482"/>
              <a:gd name="connsiteY59" fmla="*/ 1006614 h 1954673"/>
              <a:gd name="connsiteX60" fmla="*/ 106587 w 1761482"/>
              <a:gd name="connsiteY60" fmla="*/ 950516 h 1954673"/>
              <a:gd name="connsiteX61" fmla="*/ 44879 w 1761482"/>
              <a:gd name="connsiteY61" fmla="*/ 860759 h 1954673"/>
              <a:gd name="connsiteX62" fmla="*/ 0 w 1761482"/>
              <a:gd name="connsiteY62" fmla="*/ 821490 h 1954673"/>
              <a:gd name="connsiteX63" fmla="*/ 28049 w 1761482"/>
              <a:gd name="connsiteY63" fmla="*/ 911247 h 1954673"/>
              <a:gd name="connsiteX64" fmla="*/ 100977 w 1761482"/>
              <a:gd name="connsiteY64" fmla="*/ 995395 h 1954673"/>
              <a:gd name="connsiteX65" fmla="*/ 196344 w 1761482"/>
              <a:gd name="connsiteY65" fmla="*/ 1040273 h 1954673"/>
              <a:gd name="connsiteX66" fmla="*/ 263662 w 1761482"/>
              <a:gd name="connsiteY66" fmla="*/ 1068322 h 1954673"/>
              <a:gd name="connsiteX67" fmla="*/ 157262 w 1761482"/>
              <a:gd name="connsiteY67" fmla="*/ 1067677 h 1954673"/>
              <a:gd name="connsiteX68" fmla="*/ 12340 w 1761482"/>
              <a:gd name="connsiteY68" fmla="*/ 1089090 h 1954673"/>
              <a:gd name="connsiteX69" fmla="*/ 50650 w 1761482"/>
              <a:gd name="connsiteY69" fmla="*/ 1131793 h 1954673"/>
              <a:gd name="connsiteX70" fmla="*/ 143130 w 1761482"/>
              <a:gd name="connsiteY70" fmla="*/ 1142005 h 1954673"/>
              <a:gd name="connsiteX71" fmla="*/ 218783 w 1761482"/>
              <a:gd name="connsiteY71" fmla="*/ 1158079 h 1954673"/>
              <a:gd name="connsiteX72" fmla="*/ 350400 w 1761482"/>
              <a:gd name="connsiteY72" fmla="*/ 1137497 h 1954673"/>
              <a:gd name="connsiteX73" fmla="*/ 432270 w 1761482"/>
              <a:gd name="connsiteY73" fmla="*/ 1120099 h 1954673"/>
              <a:gd name="connsiteX74" fmla="*/ 600251 w 1761482"/>
              <a:gd name="connsiteY74" fmla="*/ 1096371 h 1954673"/>
              <a:gd name="connsiteX75" fmla="*/ 589031 w 1761482"/>
              <a:gd name="connsiteY75" fmla="*/ 1208568 h 1954673"/>
              <a:gd name="connsiteX76" fmla="*/ 521713 w 1761482"/>
              <a:gd name="connsiteY76" fmla="*/ 1326374 h 1954673"/>
              <a:gd name="connsiteX77" fmla="*/ 454395 w 1761482"/>
              <a:gd name="connsiteY77" fmla="*/ 1601255 h 1954673"/>
              <a:gd name="connsiteX78" fmla="*/ 392687 w 1761482"/>
              <a:gd name="connsiteY78" fmla="*/ 1752720 h 1954673"/>
              <a:gd name="connsiteX79" fmla="*/ 409517 w 1761482"/>
              <a:gd name="connsiteY79" fmla="*/ 1769549 h 1954673"/>
              <a:gd name="connsiteX80" fmla="*/ 493664 w 1761482"/>
              <a:gd name="connsiteY80" fmla="*/ 1685402 h 1954673"/>
              <a:gd name="connsiteX81" fmla="*/ 538543 w 1761482"/>
              <a:gd name="connsiteY81" fmla="*/ 1561986 h 1954673"/>
              <a:gd name="connsiteX82" fmla="*/ 583421 w 1761482"/>
              <a:gd name="connsiteY82" fmla="*/ 1561986 h 1954673"/>
              <a:gd name="connsiteX83" fmla="*/ 634738 w 1761482"/>
              <a:gd name="connsiteY83" fmla="*/ 1663665 h 1954673"/>
              <a:gd name="connsiteX84" fmla="*/ 669637 w 1761482"/>
              <a:gd name="connsiteY84" fmla="*/ 1790964 h 1954673"/>
              <a:gd name="connsiteX85" fmla="*/ 695709 w 1761482"/>
              <a:gd name="connsiteY85" fmla="*/ 1775985 h 1954673"/>
              <a:gd name="connsiteX86" fmla="*/ 708049 w 1761482"/>
              <a:gd name="connsiteY86" fmla="*/ 1637845 h 1954673"/>
              <a:gd name="connsiteX87" fmla="*/ 675916 w 1761482"/>
              <a:gd name="connsiteY87" fmla="*/ 1505127 h 1954673"/>
              <a:gd name="connsiteX88" fmla="*/ 633909 w 1761482"/>
              <a:gd name="connsiteY88" fmla="*/ 1337593 h 1954673"/>
              <a:gd name="connsiteX89" fmla="*/ 650739 w 1761482"/>
              <a:gd name="connsiteY89" fmla="*/ 1303935 h 1954673"/>
              <a:gd name="connsiteX90" fmla="*/ 734886 w 1761482"/>
              <a:gd name="connsiteY90" fmla="*/ 1466619 h 1954673"/>
              <a:gd name="connsiteX91" fmla="*/ 774155 w 1761482"/>
              <a:gd name="connsiteY91" fmla="*/ 1483449 h 1954673"/>
              <a:gd name="connsiteX92" fmla="*/ 740496 w 1761482"/>
              <a:gd name="connsiteY92" fmla="*/ 1337593 h 1954673"/>
              <a:gd name="connsiteX93" fmla="*/ 729276 w 1761482"/>
              <a:gd name="connsiteY93" fmla="*/ 1270276 h 1954673"/>
              <a:gd name="connsiteX94" fmla="*/ 841473 w 1761482"/>
              <a:gd name="connsiteY94" fmla="*/ 1163689 h 1954673"/>
              <a:gd name="connsiteX95" fmla="*/ 992938 w 1761482"/>
              <a:gd name="connsiteY95" fmla="*/ 1180519 h 1954673"/>
              <a:gd name="connsiteX96" fmla="*/ 1049036 w 1761482"/>
              <a:gd name="connsiteY96" fmla="*/ 1247836 h 1954673"/>
              <a:gd name="connsiteX97" fmla="*/ 1004157 w 1761482"/>
              <a:gd name="connsiteY97" fmla="*/ 1427351 h 1954673"/>
              <a:gd name="connsiteX98" fmla="*/ 987328 w 1761482"/>
              <a:gd name="connsiteY98" fmla="*/ 1584425 h 1954673"/>
              <a:gd name="connsiteX99" fmla="*/ 981718 w 1761482"/>
              <a:gd name="connsiteY99" fmla="*/ 1707841 h 1954673"/>
              <a:gd name="connsiteX100" fmla="*/ 1037816 w 1761482"/>
              <a:gd name="connsiteY100" fmla="*/ 1763939 h 1954673"/>
              <a:gd name="connsiteX101" fmla="*/ 1037816 w 1761482"/>
              <a:gd name="connsiteY101" fmla="*/ 1618084 h 1954673"/>
              <a:gd name="connsiteX102" fmla="*/ 1065865 w 1761482"/>
              <a:gd name="connsiteY102" fmla="*/ 1550766 h 1954673"/>
              <a:gd name="connsiteX103" fmla="*/ 1116354 w 1761482"/>
              <a:gd name="connsiteY103" fmla="*/ 1646133 h 1954673"/>
              <a:gd name="connsiteX104" fmla="*/ 1211720 w 1761482"/>
              <a:gd name="connsiteY104" fmla="*/ 1769549 h 1954673"/>
              <a:gd name="connsiteX105" fmla="*/ 1312697 w 1761482"/>
              <a:gd name="connsiteY105" fmla="*/ 1909795 h 1954673"/>
              <a:gd name="connsiteX106" fmla="*/ 1346356 w 1761482"/>
              <a:gd name="connsiteY106" fmla="*/ 1954673 h 1954673"/>
              <a:gd name="connsiteX107" fmla="*/ 1346356 w 1761482"/>
              <a:gd name="connsiteY107" fmla="*/ 1954673 h 1954673"/>
              <a:gd name="connsiteX108" fmla="*/ 1301478 w 1761482"/>
              <a:gd name="connsiteY108" fmla="*/ 1803208 h 1954673"/>
              <a:gd name="connsiteX109" fmla="*/ 1222940 w 1761482"/>
              <a:gd name="connsiteY109" fmla="*/ 1668573 h 1954673"/>
              <a:gd name="connsiteX110" fmla="*/ 1189281 w 1761482"/>
              <a:gd name="connsiteY110" fmla="*/ 1573206 h 1954673"/>
              <a:gd name="connsiteX111" fmla="*/ 1206111 w 1761482"/>
              <a:gd name="connsiteY111" fmla="*/ 1556376 h 1954673"/>
              <a:gd name="connsiteX112" fmla="*/ 1363186 w 1761482"/>
              <a:gd name="connsiteY112" fmla="*/ 1662963 h 1954673"/>
              <a:gd name="connsiteX113" fmla="*/ 1492211 w 1761482"/>
              <a:gd name="connsiteY113" fmla="*/ 1691012 h 1954673"/>
              <a:gd name="connsiteX114" fmla="*/ 1492211 w 1761482"/>
              <a:gd name="connsiteY114" fmla="*/ 1691012 h 1954673"/>
              <a:gd name="connsiteX115" fmla="*/ 1475382 w 1761482"/>
              <a:gd name="connsiteY115" fmla="*/ 1629304 h 1954673"/>
              <a:gd name="connsiteX116" fmla="*/ 1335136 w 1761482"/>
              <a:gd name="connsiteY116" fmla="*/ 1590035 h 1954673"/>
              <a:gd name="connsiteX117" fmla="*/ 1206111 w 1761482"/>
              <a:gd name="connsiteY117" fmla="*/ 1449790 h 1954673"/>
              <a:gd name="connsiteX118" fmla="*/ 1155622 w 1761482"/>
              <a:gd name="connsiteY118" fmla="*/ 1331984 h 1954673"/>
              <a:gd name="connsiteX119" fmla="*/ 1206111 w 1761482"/>
              <a:gd name="connsiteY119" fmla="*/ 1197348 h 1954673"/>
              <a:gd name="connsiteX120" fmla="*/ 1307087 w 1761482"/>
              <a:gd name="connsiteY120" fmla="*/ 1146860 h 1954673"/>
              <a:gd name="connsiteX121" fmla="*/ 1480992 w 1761482"/>
              <a:gd name="connsiteY121" fmla="*/ 1118811 h 1954673"/>
              <a:gd name="connsiteX122" fmla="*/ 1638066 w 1761482"/>
              <a:gd name="connsiteY122" fmla="*/ 1152470 h 1954673"/>
              <a:gd name="connsiteX123" fmla="*/ 1761482 w 1761482"/>
              <a:gd name="connsiteY123" fmla="*/ 1146860 h 1954673"/>
              <a:gd name="connsiteX0" fmla="*/ 1761482 w 1761482"/>
              <a:gd name="connsiteY0" fmla="*/ 1146860 h 1954673"/>
              <a:gd name="connsiteX1" fmla="*/ 1430503 w 1761482"/>
              <a:gd name="connsiteY1" fmla="*/ 989785 h 1954673"/>
              <a:gd name="connsiteX2" fmla="*/ 1340746 w 1761482"/>
              <a:gd name="connsiteY2" fmla="*/ 804661 h 1954673"/>
              <a:gd name="connsiteX3" fmla="*/ 1374405 w 1761482"/>
              <a:gd name="connsiteY3" fmla="*/ 681245 h 1954673"/>
              <a:gd name="connsiteX4" fmla="*/ 1601770 w 1761482"/>
              <a:gd name="connsiteY4" fmla="*/ 606739 h 1954673"/>
              <a:gd name="connsiteX5" fmla="*/ 1461650 w 1761482"/>
              <a:gd name="connsiteY5" fmla="*/ 582246 h 1954673"/>
              <a:gd name="connsiteX6" fmla="*/ 1290258 w 1761482"/>
              <a:gd name="connsiteY6" fmla="*/ 619537 h 1954673"/>
              <a:gd name="connsiteX7" fmla="*/ 1368795 w 1761482"/>
              <a:gd name="connsiteY7" fmla="*/ 468072 h 1954673"/>
              <a:gd name="connsiteX8" fmla="*/ 1531480 w 1761482"/>
              <a:gd name="connsiteY8" fmla="*/ 316607 h 1954673"/>
              <a:gd name="connsiteX9" fmla="*/ 1733433 w 1761482"/>
              <a:gd name="connsiteY9" fmla="*/ 181971 h 1954673"/>
              <a:gd name="connsiteX10" fmla="*/ 1424893 w 1761482"/>
              <a:gd name="connsiteY10" fmla="*/ 350266 h 1954673"/>
              <a:gd name="connsiteX11" fmla="*/ 1279038 w 1761482"/>
              <a:gd name="connsiteY11" fmla="*/ 496121 h 1954673"/>
              <a:gd name="connsiteX12" fmla="*/ 1250989 w 1761482"/>
              <a:gd name="connsiteY12" fmla="*/ 361485 h 1954673"/>
              <a:gd name="connsiteX13" fmla="*/ 1290258 w 1761482"/>
              <a:gd name="connsiteY13" fmla="*/ 103434 h 1954673"/>
              <a:gd name="connsiteX14" fmla="*/ 1256599 w 1761482"/>
              <a:gd name="connsiteY14" fmla="*/ 103434 h 1954673"/>
              <a:gd name="connsiteX15" fmla="*/ 1183671 w 1761482"/>
              <a:gd name="connsiteY15" fmla="*/ 417584 h 1954673"/>
              <a:gd name="connsiteX16" fmla="*/ 1155622 w 1761482"/>
              <a:gd name="connsiteY16" fmla="*/ 608317 h 1954673"/>
              <a:gd name="connsiteX17" fmla="*/ 1088305 w 1761482"/>
              <a:gd name="connsiteY17" fmla="*/ 714904 h 1954673"/>
              <a:gd name="connsiteX18" fmla="*/ 1014249 w 1761482"/>
              <a:gd name="connsiteY18" fmla="*/ 711734 h 1954673"/>
              <a:gd name="connsiteX19" fmla="*/ 942449 w 1761482"/>
              <a:gd name="connsiteY19" fmla="*/ 608317 h 1954673"/>
              <a:gd name="connsiteX20" fmla="*/ 908790 w 1761482"/>
              <a:gd name="connsiteY20" fmla="*/ 423193 h 1954673"/>
              <a:gd name="connsiteX21" fmla="*/ 920010 w 1761482"/>
              <a:gd name="connsiteY21" fmla="*/ 193191 h 1954673"/>
              <a:gd name="connsiteX22" fmla="*/ 925620 w 1761482"/>
              <a:gd name="connsiteY22" fmla="*/ 137093 h 1954673"/>
              <a:gd name="connsiteX23" fmla="*/ 847082 w 1761482"/>
              <a:gd name="connsiteY23" fmla="*/ 249289 h 1954673"/>
              <a:gd name="connsiteX24" fmla="*/ 835863 w 1761482"/>
              <a:gd name="connsiteY24" fmla="*/ 389535 h 1954673"/>
              <a:gd name="connsiteX25" fmla="*/ 819033 w 1761482"/>
              <a:gd name="connsiteY25" fmla="*/ 440023 h 1954673"/>
              <a:gd name="connsiteX26" fmla="*/ 775167 w 1761482"/>
              <a:gd name="connsiteY26" fmla="*/ 262913 h 1954673"/>
              <a:gd name="connsiteX27" fmla="*/ 676059 w 1761482"/>
              <a:gd name="connsiteY27" fmla="*/ 0 h 1954673"/>
              <a:gd name="connsiteX28" fmla="*/ 650367 w 1761482"/>
              <a:gd name="connsiteY28" fmla="*/ 86821 h 1954673"/>
              <a:gd name="connsiteX29" fmla="*/ 730262 w 1761482"/>
              <a:gd name="connsiteY29" fmla="*/ 304591 h 1954673"/>
              <a:gd name="connsiteX30" fmla="*/ 762935 w 1761482"/>
              <a:gd name="connsiteY30" fmla="*/ 479292 h 1954673"/>
              <a:gd name="connsiteX31" fmla="*/ 802204 w 1761482"/>
              <a:gd name="connsiteY31" fmla="*/ 557829 h 1954673"/>
              <a:gd name="connsiteX32" fmla="*/ 802204 w 1761482"/>
              <a:gd name="connsiteY32" fmla="*/ 641976 h 1954673"/>
              <a:gd name="connsiteX33" fmla="*/ 711055 w 1761482"/>
              <a:gd name="connsiteY33" fmla="*/ 633970 h 1954673"/>
              <a:gd name="connsiteX34" fmla="*/ 762935 w 1761482"/>
              <a:gd name="connsiteY34" fmla="*/ 686855 h 1954673"/>
              <a:gd name="connsiteX35" fmla="*/ 616320 w 1761482"/>
              <a:gd name="connsiteY35" fmla="*/ 556687 h 1954673"/>
              <a:gd name="connsiteX36" fmla="*/ 541425 w 1761482"/>
              <a:gd name="connsiteY36" fmla="*/ 422672 h 1954673"/>
              <a:gd name="connsiteX37" fmla="*/ 493325 w 1761482"/>
              <a:gd name="connsiteY37" fmla="*/ 291612 h 1954673"/>
              <a:gd name="connsiteX38" fmla="*/ 493821 w 1761482"/>
              <a:gd name="connsiteY38" fmla="*/ 421694 h 1954673"/>
              <a:gd name="connsiteX39" fmla="*/ 504724 w 1761482"/>
              <a:gd name="connsiteY39" fmla="*/ 477008 h 1954673"/>
              <a:gd name="connsiteX40" fmla="*/ 559735 w 1761482"/>
              <a:gd name="connsiteY40" fmla="*/ 568789 h 1954673"/>
              <a:gd name="connsiteX41" fmla="*/ 424868 w 1761482"/>
              <a:gd name="connsiteY41" fmla="*/ 508509 h 1954673"/>
              <a:gd name="connsiteX42" fmla="*/ 306894 w 1761482"/>
              <a:gd name="connsiteY42" fmla="*/ 384144 h 1954673"/>
              <a:gd name="connsiteX43" fmla="*/ 245055 w 1761482"/>
              <a:gd name="connsiteY43" fmla="*/ 250477 h 1954673"/>
              <a:gd name="connsiteX44" fmla="*/ 245222 w 1761482"/>
              <a:gd name="connsiteY44" fmla="*/ 373514 h 1954673"/>
              <a:gd name="connsiteX45" fmla="*/ 309331 w 1761482"/>
              <a:gd name="connsiteY45" fmla="*/ 508008 h 1954673"/>
              <a:gd name="connsiteX46" fmla="*/ 423841 w 1761482"/>
              <a:gd name="connsiteY46" fmla="*/ 614484 h 1954673"/>
              <a:gd name="connsiteX47" fmla="*/ 310441 w 1761482"/>
              <a:gd name="connsiteY47" fmla="*/ 621845 h 1954673"/>
              <a:gd name="connsiteX48" fmla="*/ 202564 w 1761482"/>
              <a:gd name="connsiteY48" fmla="*/ 744670 h 1954673"/>
              <a:gd name="connsiteX49" fmla="*/ 375707 w 1761482"/>
              <a:gd name="connsiteY49" fmla="*/ 670601 h 1954673"/>
              <a:gd name="connsiteX50" fmla="*/ 510493 w 1761482"/>
              <a:gd name="connsiteY50" fmla="*/ 714904 h 1954673"/>
              <a:gd name="connsiteX51" fmla="*/ 617080 w 1761482"/>
              <a:gd name="connsiteY51" fmla="*/ 787832 h 1954673"/>
              <a:gd name="connsiteX52" fmla="*/ 622690 w 1761482"/>
              <a:gd name="connsiteY52" fmla="*/ 866369 h 1954673"/>
              <a:gd name="connsiteX53" fmla="*/ 577811 w 1761482"/>
              <a:gd name="connsiteY53" fmla="*/ 922467 h 1954673"/>
              <a:gd name="connsiteX54" fmla="*/ 437566 w 1761482"/>
              <a:gd name="connsiteY54" fmla="*/ 928077 h 1954673"/>
              <a:gd name="connsiteX55" fmla="*/ 321421 w 1761482"/>
              <a:gd name="connsiteY55" fmla="*/ 910456 h 1954673"/>
              <a:gd name="connsiteX56" fmla="*/ 205111 w 1761482"/>
              <a:gd name="connsiteY56" fmla="*/ 859607 h 1954673"/>
              <a:gd name="connsiteX57" fmla="*/ 261606 w 1761482"/>
              <a:gd name="connsiteY57" fmla="*/ 939141 h 1954673"/>
              <a:gd name="connsiteX58" fmla="*/ 359028 w 1761482"/>
              <a:gd name="connsiteY58" fmla="*/ 995395 h 1954673"/>
              <a:gd name="connsiteX59" fmla="*/ 252442 w 1761482"/>
              <a:gd name="connsiteY59" fmla="*/ 1006614 h 1954673"/>
              <a:gd name="connsiteX60" fmla="*/ 106587 w 1761482"/>
              <a:gd name="connsiteY60" fmla="*/ 950516 h 1954673"/>
              <a:gd name="connsiteX61" fmla="*/ 44879 w 1761482"/>
              <a:gd name="connsiteY61" fmla="*/ 860759 h 1954673"/>
              <a:gd name="connsiteX62" fmla="*/ 0 w 1761482"/>
              <a:gd name="connsiteY62" fmla="*/ 821490 h 1954673"/>
              <a:gd name="connsiteX63" fmla="*/ 28049 w 1761482"/>
              <a:gd name="connsiteY63" fmla="*/ 911247 h 1954673"/>
              <a:gd name="connsiteX64" fmla="*/ 100977 w 1761482"/>
              <a:gd name="connsiteY64" fmla="*/ 995395 h 1954673"/>
              <a:gd name="connsiteX65" fmla="*/ 196344 w 1761482"/>
              <a:gd name="connsiteY65" fmla="*/ 1040273 h 1954673"/>
              <a:gd name="connsiteX66" fmla="*/ 263662 w 1761482"/>
              <a:gd name="connsiteY66" fmla="*/ 1068322 h 1954673"/>
              <a:gd name="connsiteX67" fmla="*/ 157262 w 1761482"/>
              <a:gd name="connsiteY67" fmla="*/ 1067677 h 1954673"/>
              <a:gd name="connsiteX68" fmla="*/ 12340 w 1761482"/>
              <a:gd name="connsiteY68" fmla="*/ 1089090 h 1954673"/>
              <a:gd name="connsiteX69" fmla="*/ 50650 w 1761482"/>
              <a:gd name="connsiteY69" fmla="*/ 1131793 h 1954673"/>
              <a:gd name="connsiteX70" fmla="*/ 143130 w 1761482"/>
              <a:gd name="connsiteY70" fmla="*/ 1142005 h 1954673"/>
              <a:gd name="connsiteX71" fmla="*/ 218783 w 1761482"/>
              <a:gd name="connsiteY71" fmla="*/ 1158079 h 1954673"/>
              <a:gd name="connsiteX72" fmla="*/ 350400 w 1761482"/>
              <a:gd name="connsiteY72" fmla="*/ 1137497 h 1954673"/>
              <a:gd name="connsiteX73" fmla="*/ 432270 w 1761482"/>
              <a:gd name="connsiteY73" fmla="*/ 1120099 h 1954673"/>
              <a:gd name="connsiteX74" fmla="*/ 600251 w 1761482"/>
              <a:gd name="connsiteY74" fmla="*/ 1096371 h 1954673"/>
              <a:gd name="connsiteX75" fmla="*/ 589031 w 1761482"/>
              <a:gd name="connsiteY75" fmla="*/ 1208568 h 1954673"/>
              <a:gd name="connsiteX76" fmla="*/ 521713 w 1761482"/>
              <a:gd name="connsiteY76" fmla="*/ 1326374 h 1954673"/>
              <a:gd name="connsiteX77" fmla="*/ 454395 w 1761482"/>
              <a:gd name="connsiteY77" fmla="*/ 1601255 h 1954673"/>
              <a:gd name="connsiteX78" fmla="*/ 392687 w 1761482"/>
              <a:gd name="connsiteY78" fmla="*/ 1752720 h 1954673"/>
              <a:gd name="connsiteX79" fmla="*/ 409517 w 1761482"/>
              <a:gd name="connsiteY79" fmla="*/ 1769549 h 1954673"/>
              <a:gd name="connsiteX80" fmla="*/ 493664 w 1761482"/>
              <a:gd name="connsiteY80" fmla="*/ 1685402 h 1954673"/>
              <a:gd name="connsiteX81" fmla="*/ 538543 w 1761482"/>
              <a:gd name="connsiteY81" fmla="*/ 1561986 h 1954673"/>
              <a:gd name="connsiteX82" fmla="*/ 583421 w 1761482"/>
              <a:gd name="connsiteY82" fmla="*/ 1561986 h 1954673"/>
              <a:gd name="connsiteX83" fmla="*/ 634738 w 1761482"/>
              <a:gd name="connsiteY83" fmla="*/ 1663665 h 1954673"/>
              <a:gd name="connsiteX84" fmla="*/ 669637 w 1761482"/>
              <a:gd name="connsiteY84" fmla="*/ 1790964 h 1954673"/>
              <a:gd name="connsiteX85" fmla="*/ 695709 w 1761482"/>
              <a:gd name="connsiteY85" fmla="*/ 1775985 h 1954673"/>
              <a:gd name="connsiteX86" fmla="*/ 708049 w 1761482"/>
              <a:gd name="connsiteY86" fmla="*/ 1637845 h 1954673"/>
              <a:gd name="connsiteX87" fmla="*/ 675916 w 1761482"/>
              <a:gd name="connsiteY87" fmla="*/ 1505127 h 1954673"/>
              <a:gd name="connsiteX88" fmla="*/ 633909 w 1761482"/>
              <a:gd name="connsiteY88" fmla="*/ 1337593 h 1954673"/>
              <a:gd name="connsiteX89" fmla="*/ 650739 w 1761482"/>
              <a:gd name="connsiteY89" fmla="*/ 1303935 h 1954673"/>
              <a:gd name="connsiteX90" fmla="*/ 734886 w 1761482"/>
              <a:gd name="connsiteY90" fmla="*/ 1466619 h 1954673"/>
              <a:gd name="connsiteX91" fmla="*/ 774155 w 1761482"/>
              <a:gd name="connsiteY91" fmla="*/ 1483449 h 1954673"/>
              <a:gd name="connsiteX92" fmla="*/ 740496 w 1761482"/>
              <a:gd name="connsiteY92" fmla="*/ 1337593 h 1954673"/>
              <a:gd name="connsiteX93" fmla="*/ 729276 w 1761482"/>
              <a:gd name="connsiteY93" fmla="*/ 1270276 h 1954673"/>
              <a:gd name="connsiteX94" fmla="*/ 841473 w 1761482"/>
              <a:gd name="connsiteY94" fmla="*/ 1163689 h 1954673"/>
              <a:gd name="connsiteX95" fmla="*/ 992938 w 1761482"/>
              <a:gd name="connsiteY95" fmla="*/ 1180519 h 1954673"/>
              <a:gd name="connsiteX96" fmla="*/ 1049036 w 1761482"/>
              <a:gd name="connsiteY96" fmla="*/ 1247836 h 1954673"/>
              <a:gd name="connsiteX97" fmla="*/ 1004157 w 1761482"/>
              <a:gd name="connsiteY97" fmla="*/ 1427351 h 1954673"/>
              <a:gd name="connsiteX98" fmla="*/ 987328 w 1761482"/>
              <a:gd name="connsiteY98" fmla="*/ 1584425 h 1954673"/>
              <a:gd name="connsiteX99" fmla="*/ 981718 w 1761482"/>
              <a:gd name="connsiteY99" fmla="*/ 1707841 h 1954673"/>
              <a:gd name="connsiteX100" fmla="*/ 1037816 w 1761482"/>
              <a:gd name="connsiteY100" fmla="*/ 1763939 h 1954673"/>
              <a:gd name="connsiteX101" fmla="*/ 1037816 w 1761482"/>
              <a:gd name="connsiteY101" fmla="*/ 1618084 h 1954673"/>
              <a:gd name="connsiteX102" fmla="*/ 1065865 w 1761482"/>
              <a:gd name="connsiteY102" fmla="*/ 1550766 h 1954673"/>
              <a:gd name="connsiteX103" fmla="*/ 1116354 w 1761482"/>
              <a:gd name="connsiteY103" fmla="*/ 1646133 h 1954673"/>
              <a:gd name="connsiteX104" fmla="*/ 1211720 w 1761482"/>
              <a:gd name="connsiteY104" fmla="*/ 1769549 h 1954673"/>
              <a:gd name="connsiteX105" fmla="*/ 1312697 w 1761482"/>
              <a:gd name="connsiteY105" fmla="*/ 1909795 h 1954673"/>
              <a:gd name="connsiteX106" fmla="*/ 1346356 w 1761482"/>
              <a:gd name="connsiteY106" fmla="*/ 1954673 h 1954673"/>
              <a:gd name="connsiteX107" fmla="*/ 1346356 w 1761482"/>
              <a:gd name="connsiteY107" fmla="*/ 1954673 h 1954673"/>
              <a:gd name="connsiteX108" fmla="*/ 1301478 w 1761482"/>
              <a:gd name="connsiteY108" fmla="*/ 1803208 h 1954673"/>
              <a:gd name="connsiteX109" fmla="*/ 1222940 w 1761482"/>
              <a:gd name="connsiteY109" fmla="*/ 1668573 h 1954673"/>
              <a:gd name="connsiteX110" fmla="*/ 1189281 w 1761482"/>
              <a:gd name="connsiteY110" fmla="*/ 1573206 h 1954673"/>
              <a:gd name="connsiteX111" fmla="*/ 1206111 w 1761482"/>
              <a:gd name="connsiteY111" fmla="*/ 1556376 h 1954673"/>
              <a:gd name="connsiteX112" fmla="*/ 1363186 w 1761482"/>
              <a:gd name="connsiteY112" fmla="*/ 1662963 h 1954673"/>
              <a:gd name="connsiteX113" fmla="*/ 1492211 w 1761482"/>
              <a:gd name="connsiteY113" fmla="*/ 1691012 h 1954673"/>
              <a:gd name="connsiteX114" fmla="*/ 1492211 w 1761482"/>
              <a:gd name="connsiteY114" fmla="*/ 1691012 h 1954673"/>
              <a:gd name="connsiteX115" fmla="*/ 1475382 w 1761482"/>
              <a:gd name="connsiteY115" fmla="*/ 1629304 h 1954673"/>
              <a:gd name="connsiteX116" fmla="*/ 1335136 w 1761482"/>
              <a:gd name="connsiteY116" fmla="*/ 1590035 h 1954673"/>
              <a:gd name="connsiteX117" fmla="*/ 1206111 w 1761482"/>
              <a:gd name="connsiteY117" fmla="*/ 1449790 h 1954673"/>
              <a:gd name="connsiteX118" fmla="*/ 1155622 w 1761482"/>
              <a:gd name="connsiteY118" fmla="*/ 1331984 h 1954673"/>
              <a:gd name="connsiteX119" fmla="*/ 1206111 w 1761482"/>
              <a:gd name="connsiteY119" fmla="*/ 1197348 h 1954673"/>
              <a:gd name="connsiteX120" fmla="*/ 1307087 w 1761482"/>
              <a:gd name="connsiteY120" fmla="*/ 1146860 h 1954673"/>
              <a:gd name="connsiteX121" fmla="*/ 1480992 w 1761482"/>
              <a:gd name="connsiteY121" fmla="*/ 1118811 h 1954673"/>
              <a:gd name="connsiteX122" fmla="*/ 1638066 w 1761482"/>
              <a:gd name="connsiteY122" fmla="*/ 1152470 h 1954673"/>
              <a:gd name="connsiteX123" fmla="*/ 1761482 w 1761482"/>
              <a:gd name="connsiteY123" fmla="*/ 1146860 h 1954673"/>
              <a:gd name="connsiteX0" fmla="*/ 1761482 w 1761482"/>
              <a:gd name="connsiteY0" fmla="*/ 1146860 h 1954673"/>
              <a:gd name="connsiteX1" fmla="*/ 1430503 w 1761482"/>
              <a:gd name="connsiteY1" fmla="*/ 989785 h 1954673"/>
              <a:gd name="connsiteX2" fmla="*/ 1340746 w 1761482"/>
              <a:gd name="connsiteY2" fmla="*/ 804661 h 1954673"/>
              <a:gd name="connsiteX3" fmla="*/ 1374405 w 1761482"/>
              <a:gd name="connsiteY3" fmla="*/ 681245 h 1954673"/>
              <a:gd name="connsiteX4" fmla="*/ 1601770 w 1761482"/>
              <a:gd name="connsiteY4" fmla="*/ 606739 h 1954673"/>
              <a:gd name="connsiteX5" fmla="*/ 1461650 w 1761482"/>
              <a:gd name="connsiteY5" fmla="*/ 582246 h 1954673"/>
              <a:gd name="connsiteX6" fmla="*/ 1290258 w 1761482"/>
              <a:gd name="connsiteY6" fmla="*/ 619537 h 1954673"/>
              <a:gd name="connsiteX7" fmla="*/ 1368795 w 1761482"/>
              <a:gd name="connsiteY7" fmla="*/ 468072 h 1954673"/>
              <a:gd name="connsiteX8" fmla="*/ 1531480 w 1761482"/>
              <a:gd name="connsiteY8" fmla="*/ 316607 h 1954673"/>
              <a:gd name="connsiteX9" fmla="*/ 1733433 w 1761482"/>
              <a:gd name="connsiteY9" fmla="*/ 181971 h 1954673"/>
              <a:gd name="connsiteX10" fmla="*/ 1424893 w 1761482"/>
              <a:gd name="connsiteY10" fmla="*/ 350266 h 1954673"/>
              <a:gd name="connsiteX11" fmla="*/ 1279038 w 1761482"/>
              <a:gd name="connsiteY11" fmla="*/ 496121 h 1954673"/>
              <a:gd name="connsiteX12" fmla="*/ 1250989 w 1761482"/>
              <a:gd name="connsiteY12" fmla="*/ 361485 h 1954673"/>
              <a:gd name="connsiteX13" fmla="*/ 1290258 w 1761482"/>
              <a:gd name="connsiteY13" fmla="*/ 103434 h 1954673"/>
              <a:gd name="connsiteX14" fmla="*/ 1256599 w 1761482"/>
              <a:gd name="connsiteY14" fmla="*/ 103434 h 1954673"/>
              <a:gd name="connsiteX15" fmla="*/ 1183671 w 1761482"/>
              <a:gd name="connsiteY15" fmla="*/ 417584 h 1954673"/>
              <a:gd name="connsiteX16" fmla="*/ 1155622 w 1761482"/>
              <a:gd name="connsiteY16" fmla="*/ 608317 h 1954673"/>
              <a:gd name="connsiteX17" fmla="*/ 1088305 w 1761482"/>
              <a:gd name="connsiteY17" fmla="*/ 714904 h 1954673"/>
              <a:gd name="connsiteX18" fmla="*/ 1014249 w 1761482"/>
              <a:gd name="connsiteY18" fmla="*/ 711734 h 1954673"/>
              <a:gd name="connsiteX19" fmla="*/ 942449 w 1761482"/>
              <a:gd name="connsiteY19" fmla="*/ 608317 h 1954673"/>
              <a:gd name="connsiteX20" fmla="*/ 908790 w 1761482"/>
              <a:gd name="connsiteY20" fmla="*/ 423193 h 1954673"/>
              <a:gd name="connsiteX21" fmla="*/ 920010 w 1761482"/>
              <a:gd name="connsiteY21" fmla="*/ 193191 h 1954673"/>
              <a:gd name="connsiteX22" fmla="*/ 925620 w 1761482"/>
              <a:gd name="connsiteY22" fmla="*/ 137093 h 1954673"/>
              <a:gd name="connsiteX23" fmla="*/ 847082 w 1761482"/>
              <a:gd name="connsiteY23" fmla="*/ 249289 h 1954673"/>
              <a:gd name="connsiteX24" fmla="*/ 835863 w 1761482"/>
              <a:gd name="connsiteY24" fmla="*/ 389535 h 1954673"/>
              <a:gd name="connsiteX25" fmla="*/ 819033 w 1761482"/>
              <a:gd name="connsiteY25" fmla="*/ 440023 h 1954673"/>
              <a:gd name="connsiteX26" fmla="*/ 775167 w 1761482"/>
              <a:gd name="connsiteY26" fmla="*/ 262913 h 1954673"/>
              <a:gd name="connsiteX27" fmla="*/ 676059 w 1761482"/>
              <a:gd name="connsiteY27" fmla="*/ 0 h 1954673"/>
              <a:gd name="connsiteX28" fmla="*/ 679425 w 1761482"/>
              <a:gd name="connsiteY28" fmla="*/ 119573 h 1954673"/>
              <a:gd name="connsiteX29" fmla="*/ 730262 w 1761482"/>
              <a:gd name="connsiteY29" fmla="*/ 304591 h 1954673"/>
              <a:gd name="connsiteX30" fmla="*/ 762935 w 1761482"/>
              <a:gd name="connsiteY30" fmla="*/ 479292 h 1954673"/>
              <a:gd name="connsiteX31" fmla="*/ 802204 w 1761482"/>
              <a:gd name="connsiteY31" fmla="*/ 557829 h 1954673"/>
              <a:gd name="connsiteX32" fmla="*/ 802204 w 1761482"/>
              <a:gd name="connsiteY32" fmla="*/ 641976 h 1954673"/>
              <a:gd name="connsiteX33" fmla="*/ 711055 w 1761482"/>
              <a:gd name="connsiteY33" fmla="*/ 633970 h 1954673"/>
              <a:gd name="connsiteX34" fmla="*/ 762935 w 1761482"/>
              <a:gd name="connsiteY34" fmla="*/ 686855 h 1954673"/>
              <a:gd name="connsiteX35" fmla="*/ 616320 w 1761482"/>
              <a:gd name="connsiteY35" fmla="*/ 556687 h 1954673"/>
              <a:gd name="connsiteX36" fmla="*/ 541425 w 1761482"/>
              <a:gd name="connsiteY36" fmla="*/ 422672 h 1954673"/>
              <a:gd name="connsiteX37" fmla="*/ 493325 w 1761482"/>
              <a:gd name="connsiteY37" fmla="*/ 291612 h 1954673"/>
              <a:gd name="connsiteX38" fmla="*/ 493821 w 1761482"/>
              <a:gd name="connsiteY38" fmla="*/ 421694 h 1954673"/>
              <a:gd name="connsiteX39" fmla="*/ 504724 w 1761482"/>
              <a:gd name="connsiteY39" fmla="*/ 477008 h 1954673"/>
              <a:gd name="connsiteX40" fmla="*/ 559735 w 1761482"/>
              <a:gd name="connsiteY40" fmla="*/ 568789 h 1954673"/>
              <a:gd name="connsiteX41" fmla="*/ 424868 w 1761482"/>
              <a:gd name="connsiteY41" fmla="*/ 508509 h 1954673"/>
              <a:gd name="connsiteX42" fmla="*/ 306894 w 1761482"/>
              <a:gd name="connsiteY42" fmla="*/ 384144 h 1954673"/>
              <a:gd name="connsiteX43" fmla="*/ 245055 w 1761482"/>
              <a:gd name="connsiteY43" fmla="*/ 250477 h 1954673"/>
              <a:gd name="connsiteX44" fmla="*/ 245222 w 1761482"/>
              <a:gd name="connsiteY44" fmla="*/ 373514 h 1954673"/>
              <a:gd name="connsiteX45" fmla="*/ 309331 w 1761482"/>
              <a:gd name="connsiteY45" fmla="*/ 508008 h 1954673"/>
              <a:gd name="connsiteX46" fmla="*/ 423841 w 1761482"/>
              <a:gd name="connsiteY46" fmla="*/ 614484 h 1954673"/>
              <a:gd name="connsiteX47" fmla="*/ 310441 w 1761482"/>
              <a:gd name="connsiteY47" fmla="*/ 621845 h 1954673"/>
              <a:gd name="connsiteX48" fmla="*/ 202564 w 1761482"/>
              <a:gd name="connsiteY48" fmla="*/ 744670 h 1954673"/>
              <a:gd name="connsiteX49" fmla="*/ 375707 w 1761482"/>
              <a:gd name="connsiteY49" fmla="*/ 670601 h 1954673"/>
              <a:gd name="connsiteX50" fmla="*/ 510493 w 1761482"/>
              <a:gd name="connsiteY50" fmla="*/ 714904 h 1954673"/>
              <a:gd name="connsiteX51" fmla="*/ 617080 w 1761482"/>
              <a:gd name="connsiteY51" fmla="*/ 787832 h 1954673"/>
              <a:gd name="connsiteX52" fmla="*/ 622690 w 1761482"/>
              <a:gd name="connsiteY52" fmla="*/ 866369 h 1954673"/>
              <a:gd name="connsiteX53" fmla="*/ 577811 w 1761482"/>
              <a:gd name="connsiteY53" fmla="*/ 922467 h 1954673"/>
              <a:gd name="connsiteX54" fmla="*/ 437566 w 1761482"/>
              <a:gd name="connsiteY54" fmla="*/ 928077 h 1954673"/>
              <a:gd name="connsiteX55" fmla="*/ 321421 w 1761482"/>
              <a:gd name="connsiteY55" fmla="*/ 910456 h 1954673"/>
              <a:gd name="connsiteX56" fmla="*/ 205111 w 1761482"/>
              <a:gd name="connsiteY56" fmla="*/ 859607 h 1954673"/>
              <a:gd name="connsiteX57" fmla="*/ 261606 w 1761482"/>
              <a:gd name="connsiteY57" fmla="*/ 939141 h 1954673"/>
              <a:gd name="connsiteX58" fmla="*/ 359028 w 1761482"/>
              <a:gd name="connsiteY58" fmla="*/ 995395 h 1954673"/>
              <a:gd name="connsiteX59" fmla="*/ 252442 w 1761482"/>
              <a:gd name="connsiteY59" fmla="*/ 1006614 h 1954673"/>
              <a:gd name="connsiteX60" fmla="*/ 106587 w 1761482"/>
              <a:gd name="connsiteY60" fmla="*/ 950516 h 1954673"/>
              <a:gd name="connsiteX61" fmla="*/ 44879 w 1761482"/>
              <a:gd name="connsiteY61" fmla="*/ 860759 h 1954673"/>
              <a:gd name="connsiteX62" fmla="*/ 0 w 1761482"/>
              <a:gd name="connsiteY62" fmla="*/ 821490 h 1954673"/>
              <a:gd name="connsiteX63" fmla="*/ 28049 w 1761482"/>
              <a:gd name="connsiteY63" fmla="*/ 911247 h 1954673"/>
              <a:gd name="connsiteX64" fmla="*/ 100977 w 1761482"/>
              <a:gd name="connsiteY64" fmla="*/ 995395 h 1954673"/>
              <a:gd name="connsiteX65" fmla="*/ 196344 w 1761482"/>
              <a:gd name="connsiteY65" fmla="*/ 1040273 h 1954673"/>
              <a:gd name="connsiteX66" fmla="*/ 263662 w 1761482"/>
              <a:gd name="connsiteY66" fmla="*/ 1068322 h 1954673"/>
              <a:gd name="connsiteX67" fmla="*/ 157262 w 1761482"/>
              <a:gd name="connsiteY67" fmla="*/ 1067677 h 1954673"/>
              <a:gd name="connsiteX68" fmla="*/ 12340 w 1761482"/>
              <a:gd name="connsiteY68" fmla="*/ 1089090 h 1954673"/>
              <a:gd name="connsiteX69" fmla="*/ 50650 w 1761482"/>
              <a:gd name="connsiteY69" fmla="*/ 1131793 h 1954673"/>
              <a:gd name="connsiteX70" fmla="*/ 143130 w 1761482"/>
              <a:gd name="connsiteY70" fmla="*/ 1142005 h 1954673"/>
              <a:gd name="connsiteX71" fmla="*/ 218783 w 1761482"/>
              <a:gd name="connsiteY71" fmla="*/ 1158079 h 1954673"/>
              <a:gd name="connsiteX72" fmla="*/ 350400 w 1761482"/>
              <a:gd name="connsiteY72" fmla="*/ 1137497 h 1954673"/>
              <a:gd name="connsiteX73" fmla="*/ 432270 w 1761482"/>
              <a:gd name="connsiteY73" fmla="*/ 1120099 h 1954673"/>
              <a:gd name="connsiteX74" fmla="*/ 600251 w 1761482"/>
              <a:gd name="connsiteY74" fmla="*/ 1096371 h 1954673"/>
              <a:gd name="connsiteX75" fmla="*/ 589031 w 1761482"/>
              <a:gd name="connsiteY75" fmla="*/ 1208568 h 1954673"/>
              <a:gd name="connsiteX76" fmla="*/ 521713 w 1761482"/>
              <a:gd name="connsiteY76" fmla="*/ 1326374 h 1954673"/>
              <a:gd name="connsiteX77" fmla="*/ 454395 w 1761482"/>
              <a:gd name="connsiteY77" fmla="*/ 1601255 h 1954673"/>
              <a:gd name="connsiteX78" fmla="*/ 392687 w 1761482"/>
              <a:gd name="connsiteY78" fmla="*/ 1752720 h 1954673"/>
              <a:gd name="connsiteX79" fmla="*/ 409517 w 1761482"/>
              <a:gd name="connsiteY79" fmla="*/ 1769549 h 1954673"/>
              <a:gd name="connsiteX80" fmla="*/ 493664 w 1761482"/>
              <a:gd name="connsiteY80" fmla="*/ 1685402 h 1954673"/>
              <a:gd name="connsiteX81" fmla="*/ 538543 w 1761482"/>
              <a:gd name="connsiteY81" fmla="*/ 1561986 h 1954673"/>
              <a:gd name="connsiteX82" fmla="*/ 583421 w 1761482"/>
              <a:gd name="connsiteY82" fmla="*/ 1561986 h 1954673"/>
              <a:gd name="connsiteX83" fmla="*/ 634738 w 1761482"/>
              <a:gd name="connsiteY83" fmla="*/ 1663665 h 1954673"/>
              <a:gd name="connsiteX84" fmla="*/ 669637 w 1761482"/>
              <a:gd name="connsiteY84" fmla="*/ 1790964 h 1954673"/>
              <a:gd name="connsiteX85" fmla="*/ 695709 w 1761482"/>
              <a:gd name="connsiteY85" fmla="*/ 1775985 h 1954673"/>
              <a:gd name="connsiteX86" fmla="*/ 708049 w 1761482"/>
              <a:gd name="connsiteY86" fmla="*/ 1637845 h 1954673"/>
              <a:gd name="connsiteX87" fmla="*/ 675916 w 1761482"/>
              <a:gd name="connsiteY87" fmla="*/ 1505127 h 1954673"/>
              <a:gd name="connsiteX88" fmla="*/ 633909 w 1761482"/>
              <a:gd name="connsiteY88" fmla="*/ 1337593 h 1954673"/>
              <a:gd name="connsiteX89" fmla="*/ 650739 w 1761482"/>
              <a:gd name="connsiteY89" fmla="*/ 1303935 h 1954673"/>
              <a:gd name="connsiteX90" fmla="*/ 734886 w 1761482"/>
              <a:gd name="connsiteY90" fmla="*/ 1466619 h 1954673"/>
              <a:gd name="connsiteX91" fmla="*/ 774155 w 1761482"/>
              <a:gd name="connsiteY91" fmla="*/ 1483449 h 1954673"/>
              <a:gd name="connsiteX92" fmla="*/ 740496 w 1761482"/>
              <a:gd name="connsiteY92" fmla="*/ 1337593 h 1954673"/>
              <a:gd name="connsiteX93" fmla="*/ 729276 w 1761482"/>
              <a:gd name="connsiteY93" fmla="*/ 1270276 h 1954673"/>
              <a:gd name="connsiteX94" fmla="*/ 841473 w 1761482"/>
              <a:gd name="connsiteY94" fmla="*/ 1163689 h 1954673"/>
              <a:gd name="connsiteX95" fmla="*/ 992938 w 1761482"/>
              <a:gd name="connsiteY95" fmla="*/ 1180519 h 1954673"/>
              <a:gd name="connsiteX96" fmla="*/ 1049036 w 1761482"/>
              <a:gd name="connsiteY96" fmla="*/ 1247836 h 1954673"/>
              <a:gd name="connsiteX97" fmla="*/ 1004157 w 1761482"/>
              <a:gd name="connsiteY97" fmla="*/ 1427351 h 1954673"/>
              <a:gd name="connsiteX98" fmla="*/ 987328 w 1761482"/>
              <a:gd name="connsiteY98" fmla="*/ 1584425 h 1954673"/>
              <a:gd name="connsiteX99" fmla="*/ 981718 w 1761482"/>
              <a:gd name="connsiteY99" fmla="*/ 1707841 h 1954673"/>
              <a:gd name="connsiteX100" fmla="*/ 1037816 w 1761482"/>
              <a:gd name="connsiteY100" fmla="*/ 1763939 h 1954673"/>
              <a:gd name="connsiteX101" fmla="*/ 1037816 w 1761482"/>
              <a:gd name="connsiteY101" fmla="*/ 1618084 h 1954673"/>
              <a:gd name="connsiteX102" fmla="*/ 1065865 w 1761482"/>
              <a:gd name="connsiteY102" fmla="*/ 1550766 h 1954673"/>
              <a:gd name="connsiteX103" fmla="*/ 1116354 w 1761482"/>
              <a:gd name="connsiteY103" fmla="*/ 1646133 h 1954673"/>
              <a:gd name="connsiteX104" fmla="*/ 1211720 w 1761482"/>
              <a:gd name="connsiteY104" fmla="*/ 1769549 h 1954673"/>
              <a:gd name="connsiteX105" fmla="*/ 1312697 w 1761482"/>
              <a:gd name="connsiteY105" fmla="*/ 1909795 h 1954673"/>
              <a:gd name="connsiteX106" fmla="*/ 1346356 w 1761482"/>
              <a:gd name="connsiteY106" fmla="*/ 1954673 h 1954673"/>
              <a:gd name="connsiteX107" fmla="*/ 1346356 w 1761482"/>
              <a:gd name="connsiteY107" fmla="*/ 1954673 h 1954673"/>
              <a:gd name="connsiteX108" fmla="*/ 1301478 w 1761482"/>
              <a:gd name="connsiteY108" fmla="*/ 1803208 h 1954673"/>
              <a:gd name="connsiteX109" fmla="*/ 1222940 w 1761482"/>
              <a:gd name="connsiteY109" fmla="*/ 1668573 h 1954673"/>
              <a:gd name="connsiteX110" fmla="*/ 1189281 w 1761482"/>
              <a:gd name="connsiteY110" fmla="*/ 1573206 h 1954673"/>
              <a:gd name="connsiteX111" fmla="*/ 1206111 w 1761482"/>
              <a:gd name="connsiteY111" fmla="*/ 1556376 h 1954673"/>
              <a:gd name="connsiteX112" fmla="*/ 1363186 w 1761482"/>
              <a:gd name="connsiteY112" fmla="*/ 1662963 h 1954673"/>
              <a:gd name="connsiteX113" fmla="*/ 1492211 w 1761482"/>
              <a:gd name="connsiteY113" fmla="*/ 1691012 h 1954673"/>
              <a:gd name="connsiteX114" fmla="*/ 1492211 w 1761482"/>
              <a:gd name="connsiteY114" fmla="*/ 1691012 h 1954673"/>
              <a:gd name="connsiteX115" fmla="*/ 1475382 w 1761482"/>
              <a:gd name="connsiteY115" fmla="*/ 1629304 h 1954673"/>
              <a:gd name="connsiteX116" fmla="*/ 1335136 w 1761482"/>
              <a:gd name="connsiteY116" fmla="*/ 1590035 h 1954673"/>
              <a:gd name="connsiteX117" fmla="*/ 1206111 w 1761482"/>
              <a:gd name="connsiteY117" fmla="*/ 1449790 h 1954673"/>
              <a:gd name="connsiteX118" fmla="*/ 1155622 w 1761482"/>
              <a:gd name="connsiteY118" fmla="*/ 1331984 h 1954673"/>
              <a:gd name="connsiteX119" fmla="*/ 1206111 w 1761482"/>
              <a:gd name="connsiteY119" fmla="*/ 1197348 h 1954673"/>
              <a:gd name="connsiteX120" fmla="*/ 1307087 w 1761482"/>
              <a:gd name="connsiteY120" fmla="*/ 1146860 h 1954673"/>
              <a:gd name="connsiteX121" fmla="*/ 1480992 w 1761482"/>
              <a:gd name="connsiteY121" fmla="*/ 1118811 h 1954673"/>
              <a:gd name="connsiteX122" fmla="*/ 1638066 w 1761482"/>
              <a:gd name="connsiteY122" fmla="*/ 1152470 h 1954673"/>
              <a:gd name="connsiteX123" fmla="*/ 1761482 w 1761482"/>
              <a:gd name="connsiteY123" fmla="*/ 1146860 h 195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761482" h="1954673">
                <a:moveTo>
                  <a:pt x="1761482" y="1146860"/>
                </a:moveTo>
                <a:lnTo>
                  <a:pt x="1430503" y="989785"/>
                </a:lnTo>
                <a:lnTo>
                  <a:pt x="1340746" y="804661"/>
                </a:lnTo>
                <a:lnTo>
                  <a:pt x="1374405" y="681245"/>
                </a:lnTo>
                <a:lnTo>
                  <a:pt x="1601770" y="606739"/>
                </a:lnTo>
                <a:cubicBezTo>
                  <a:pt x="1556722" y="606744"/>
                  <a:pt x="1506698" y="582241"/>
                  <a:pt x="1461650" y="582246"/>
                </a:cubicBezTo>
                <a:lnTo>
                  <a:pt x="1290258" y="619537"/>
                </a:lnTo>
                <a:lnTo>
                  <a:pt x="1368795" y="468072"/>
                </a:lnTo>
                <a:lnTo>
                  <a:pt x="1531480" y="316607"/>
                </a:lnTo>
                <a:lnTo>
                  <a:pt x="1733433" y="181971"/>
                </a:lnTo>
                <a:lnTo>
                  <a:pt x="1424893" y="350266"/>
                </a:lnTo>
                <a:lnTo>
                  <a:pt x="1279038" y="496121"/>
                </a:lnTo>
                <a:lnTo>
                  <a:pt x="1250989" y="361485"/>
                </a:lnTo>
                <a:lnTo>
                  <a:pt x="1290258" y="103434"/>
                </a:lnTo>
                <a:lnTo>
                  <a:pt x="1256599" y="103434"/>
                </a:lnTo>
                <a:lnTo>
                  <a:pt x="1183671" y="417584"/>
                </a:lnTo>
                <a:lnTo>
                  <a:pt x="1155622" y="608317"/>
                </a:lnTo>
                <a:lnTo>
                  <a:pt x="1088305" y="714904"/>
                </a:lnTo>
                <a:lnTo>
                  <a:pt x="1014249" y="711734"/>
                </a:lnTo>
                <a:lnTo>
                  <a:pt x="942449" y="608317"/>
                </a:lnTo>
                <a:lnTo>
                  <a:pt x="908790" y="423193"/>
                </a:lnTo>
                <a:lnTo>
                  <a:pt x="920010" y="193191"/>
                </a:lnTo>
                <a:lnTo>
                  <a:pt x="925620" y="137093"/>
                </a:lnTo>
                <a:lnTo>
                  <a:pt x="847082" y="249289"/>
                </a:lnTo>
                <a:lnTo>
                  <a:pt x="835863" y="389535"/>
                </a:lnTo>
                <a:lnTo>
                  <a:pt x="819033" y="440023"/>
                </a:lnTo>
                <a:lnTo>
                  <a:pt x="775167" y="262913"/>
                </a:lnTo>
                <a:lnTo>
                  <a:pt x="676059" y="0"/>
                </a:lnTo>
                <a:lnTo>
                  <a:pt x="679425" y="119573"/>
                </a:lnTo>
                <a:lnTo>
                  <a:pt x="730262" y="304591"/>
                </a:lnTo>
                <a:lnTo>
                  <a:pt x="762935" y="479292"/>
                </a:lnTo>
                <a:lnTo>
                  <a:pt x="802204" y="557829"/>
                </a:lnTo>
                <a:lnTo>
                  <a:pt x="802204" y="641976"/>
                </a:lnTo>
                <a:cubicBezTo>
                  <a:pt x="793203" y="653956"/>
                  <a:pt x="720056" y="621990"/>
                  <a:pt x="711055" y="633970"/>
                </a:cubicBezTo>
                <a:lnTo>
                  <a:pt x="762935" y="686855"/>
                </a:lnTo>
                <a:lnTo>
                  <a:pt x="616320" y="556687"/>
                </a:lnTo>
                <a:lnTo>
                  <a:pt x="541425" y="422672"/>
                </a:lnTo>
                <a:lnTo>
                  <a:pt x="493325" y="291612"/>
                </a:lnTo>
                <a:cubicBezTo>
                  <a:pt x="493490" y="334973"/>
                  <a:pt x="493656" y="378333"/>
                  <a:pt x="493821" y="421694"/>
                </a:cubicBezTo>
                <a:cubicBezTo>
                  <a:pt x="494034" y="425251"/>
                  <a:pt x="504511" y="473451"/>
                  <a:pt x="504724" y="477008"/>
                </a:cubicBezTo>
                <a:lnTo>
                  <a:pt x="559735" y="568789"/>
                </a:lnTo>
                <a:lnTo>
                  <a:pt x="424868" y="508509"/>
                </a:lnTo>
                <a:lnTo>
                  <a:pt x="306894" y="384144"/>
                </a:lnTo>
                <a:cubicBezTo>
                  <a:pt x="286241" y="372901"/>
                  <a:pt x="244649" y="229833"/>
                  <a:pt x="245055" y="250477"/>
                </a:cubicBezTo>
                <a:cubicBezTo>
                  <a:pt x="239828" y="251249"/>
                  <a:pt x="234509" y="330592"/>
                  <a:pt x="245222" y="373514"/>
                </a:cubicBezTo>
                <a:cubicBezTo>
                  <a:pt x="255935" y="416436"/>
                  <a:pt x="284613" y="470390"/>
                  <a:pt x="309331" y="508008"/>
                </a:cubicBezTo>
                <a:lnTo>
                  <a:pt x="423841" y="614484"/>
                </a:lnTo>
                <a:cubicBezTo>
                  <a:pt x="398058" y="625450"/>
                  <a:pt x="313457" y="608441"/>
                  <a:pt x="310441" y="621845"/>
                </a:cubicBezTo>
                <a:cubicBezTo>
                  <a:pt x="307425" y="635249"/>
                  <a:pt x="191686" y="736544"/>
                  <a:pt x="202564" y="744670"/>
                </a:cubicBezTo>
                <a:cubicBezTo>
                  <a:pt x="213442" y="752796"/>
                  <a:pt x="326228" y="695124"/>
                  <a:pt x="375707" y="670601"/>
                </a:cubicBezTo>
                <a:lnTo>
                  <a:pt x="510493" y="714904"/>
                </a:lnTo>
                <a:lnTo>
                  <a:pt x="617080" y="787832"/>
                </a:lnTo>
                <a:lnTo>
                  <a:pt x="622690" y="866369"/>
                </a:lnTo>
                <a:lnTo>
                  <a:pt x="577811" y="922467"/>
                </a:lnTo>
                <a:lnTo>
                  <a:pt x="437566" y="928077"/>
                </a:lnTo>
                <a:lnTo>
                  <a:pt x="321421" y="910456"/>
                </a:lnTo>
                <a:lnTo>
                  <a:pt x="205111" y="859607"/>
                </a:lnTo>
                <a:lnTo>
                  <a:pt x="261606" y="939141"/>
                </a:lnTo>
                <a:lnTo>
                  <a:pt x="359028" y="995395"/>
                </a:lnTo>
                <a:lnTo>
                  <a:pt x="252442" y="1006614"/>
                </a:lnTo>
                <a:lnTo>
                  <a:pt x="106587" y="950516"/>
                </a:lnTo>
                <a:lnTo>
                  <a:pt x="44879" y="860759"/>
                </a:lnTo>
                <a:lnTo>
                  <a:pt x="0" y="821490"/>
                </a:lnTo>
                <a:lnTo>
                  <a:pt x="28049" y="911247"/>
                </a:lnTo>
                <a:lnTo>
                  <a:pt x="100977" y="995395"/>
                </a:lnTo>
                <a:lnTo>
                  <a:pt x="196344" y="1040273"/>
                </a:lnTo>
                <a:lnTo>
                  <a:pt x="263662" y="1068322"/>
                </a:lnTo>
                <a:lnTo>
                  <a:pt x="157262" y="1067677"/>
                </a:lnTo>
                <a:cubicBezTo>
                  <a:pt x="92577" y="1105179"/>
                  <a:pt x="77025" y="1051588"/>
                  <a:pt x="12340" y="1089090"/>
                </a:cubicBezTo>
                <a:lnTo>
                  <a:pt x="50650" y="1131793"/>
                </a:lnTo>
                <a:lnTo>
                  <a:pt x="143130" y="1142005"/>
                </a:lnTo>
                <a:lnTo>
                  <a:pt x="218783" y="1158079"/>
                </a:lnTo>
                <a:lnTo>
                  <a:pt x="350400" y="1137497"/>
                </a:lnTo>
                <a:lnTo>
                  <a:pt x="432270" y="1120099"/>
                </a:lnTo>
                <a:lnTo>
                  <a:pt x="600251" y="1096371"/>
                </a:lnTo>
                <a:lnTo>
                  <a:pt x="589031" y="1208568"/>
                </a:lnTo>
                <a:lnTo>
                  <a:pt x="521713" y="1326374"/>
                </a:lnTo>
                <a:lnTo>
                  <a:pt x="454395" y="1601255"/>
                </a:lnTo>
                <a:lnTo>
                  <a:pt x="392687" y="1752720"/>
                </a:lnTo>
                <a:lnTo>
                  <a:pt x="409517" y="1769549"/>
                </a:lnTo>
                <a:lnTo>
                  <a:pt x="493664" y="1685402"/>
                </a:lnTo>
                <a:lnTo>
                  <a:pt x="538543" y="1561986"/>
                </a:lnTo>
                <a:lnTo>
                  <a:pt x="583421" y="1561986"/>
                </a:lnTo>
                <a:lnTo>
                  <a:pt x="634738" y="1663665"/>
                </a:lnTo>
                <a:lnTo>
                  <a:pt x="669637" y="1790964"/>
                </a:lnTo>
                <a:lnTo>
                  <a:pt x="695709" y="1775985"/>
                </a:lnTo>
                <a:lnTo>
                  <a:pt x="708049" y="1637845"/>
                </a:lnTo>
                <a:lnTo>
                  <a:pt x="675916" y="1505127"/>
                </a:lnTo>
                <a:lnTo>
                  <a:pt x="633909" y="1337593"/>
                </a:lnTo>
                <a:lnTo>
                  <a:pt x="650739" y="1303935"/>
                </a:lnTo>
                <a:lnTo>
                  <a:pt x="734886" y="1466619"/>
                </a:lnTo>
                <a:lnTo>
                  <a:pt x="774155" y="1483449"/>
                </a:lnTo>
                <a:lnTo>
                  <a:pt x="740496" y="1337593"/>
                </a:lnTo>
                <a:lnTo>
                  <a:pt x="729276" y="1270276"/>
                </a:lnTo>
                <a:lnTo>
                  <a:pt x="841473" y="1163689"/>
                </a:lnTo>
                <a:lnTo>
                  <a:pt x="992938" y="1180519"/>
                </a:lnTo>
                <a:lnTo>
                  <a:pt x="1049036" y="1247836"/>
                </a:lnTo>
                <a:lnTo>
                  <a:pt x="1004157" y="1427351"/>
                </a:lnTo>
                <a:lnTo>
                  <a:pt x="987328" y="1584425"/>
                </a:lnTo>
                <a:lnTo>
                  <a:pt x="981718" y="1707841"/>
                </a:lnTo>
                <a:lnTo>
                  <a:pt x="1037816" y="1763939"/>
                </a:lnTo>
                <a:lnTo>
                  <a:pt x="1037816" y="1618084"/>
                </a:lnTo>
                <a:lnTo>
                  <a:pt x="1065865" y="1550766"/>
                </a:lnTo>
                <a:lnTo>
                  <a:pt x="1116354" y="1646133"/>
                </a:lnTo>
                <a:lnTo>
                  <a:pt x="1211720" y="1769549"/>
                </a:lnTo>
                <a:lnTo>
                  <a:pt x="1312697" y="1909795"/>
                </a:lnTo>
                <a:lnTo>
                  <a:pt x="1346356" y="1954673"/>
                </a:lnTo>
                <a:lnTo>
                  <a:pt x="1346356" y="1954673"/>
                </a:lnTo>
                <a:lnTo>
                  <a:pt x="1301478" y="1803208"/>
                </a:lnTo>
                <a:lnTo>
                  <a:pt x="1222940" y="1668573"/>
                </a:lnTo>
                <a:lnTo>
                  <a:pt x="1189281" y="1573206"/>
                </a:lnTo>
                <a:lnTo>
                  <a:pt x="1206111" y="1556376"/>
                </a:lnTo>
                <a:lnTo>
                  <a:pt x="1363186" y="1662963"/>
                </a:lnTo>
                <a:lnTo>
                  <a:pt x="1492211" y="1691012"/>
                </a:lnTo>
                <a:lnTo>
                  <a:pt x="1492211" y="1691012"/>
                </a:lnTo>
                <a:lnTo>
                  <a:pt x="1475382" y="1629304"/>
                </a:lnTo>
                <a:lnTo>
                  <a:pt x="1335136" y="1590035"/>
                </a:lnTo>
                <a:lnTo>
                  <a:pt x="1206111" y="1449790"/>
                </a:lnTo>
                <a:lnTo>
                  <a:pt x="1155622" y="1331984"/>
                </a:lnTo>
                <a:lnTo>
                  <a:pt x="1206111" y="1197348"/>
                </a:lnTo>
                <a:lnTo>
                  <a:pt x="1307087" y="1146860"/>
                </a:lnTo>
                <a:lnTo>
                  <a:pt x="1480992" y="1118811"/>
                </a:lnTo>
                <a:lnTo>
                  <a:pt x="1638066" y="1152470"/>
                </a:lnTo>
                <a:lnTo>
                  <a:pt x="1761482" y="1146860"/>
                </a:lnTo>
                <a:close/>
              </a:path>
            </a:pathLst>
          </a:cu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1157 L 0.0092 0.03169 L 0.02882 0.03817 L 0.06875 0.04441 L 0.11823 0.03192 L 0.17118 0.02105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4" y="2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09114E-6 L 0.02187 0.04326 L 0.04079 0.05413 L 0.06823 0.07819 L 0.09062 0.11127 L 0.12899 0.192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9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1156 L 0.00921 0.03169 L 0.02882 0.03817 C 0.04028 0.04395 0.06494 0.06246 0.07796 0.06593 C 0.09098 0.0694 0.09462 0.05876 0.1073 0.05968 L 0.15435 0.07217 " pathEditMode="relative" rAng="0" ptsTypes="AAas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41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1156 L 0.00921 0.03169 L 0.02882 0.03817 C 0.04115 0.04465 0.06893 0.05991 0.08264 0.07079 C 0.09566 0.07426 0.10087 0.09207 0.11077 0.10363 L 0.13785 0.13509 " pathEditMode="relative" rAng="0" ptsTypes="AAas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7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9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192 L 0.09948 0.03354 L 0.14306 -0.00879 L 0.16424 -0.06986 L 0.19254 -0.17187 L 0.22535 -0.21258 L 0.23247 -0.23918 L 0.23959 -0.28314 L 0.26771 -0.32061 L 0.29254 -0.36618 " pathEditMode="relative" rAng="0" ptsTypes="AAAAAAAAAA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1982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192 L 0.09948 0.03354 L 0.14306 -0.00879 L 0.16424 -0.06986 L 0.19254 -0.17187 L 0.22535 -0.21258 L 0.23959 -0.22345 L 0.25122 -0.23618 L 0.27014 -0.26278 L 0.28421 -0.29563 " pathEditMode="relative" rAng="0" ptsTypes="AAAAAAAA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-1630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192 L 0.09948 0.03354 L 0.14306 -0.00879 L 0.16424 -0.06986 L 0.19254 -0.17187 L 0.22535 -0.21258 L 0.27014 -0.21559 L 0.28785 -0.23294 L 0.31129 -0.26116 " pathEditMode="relative" rAng="0" ptsTypes="AAAAAAA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457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192 C 0.01997 0.03215 0.07639 0.04025 0.09948 0.03354 C 0.12257 0.02683 0.1323 0.00833 0.14306 -0.00879 L 0.16424 -0.06986 L 0.19254 -0.17187 L 0.22535 -0.21258 L 0.27605 -0.21096 L 0.3066 -0.21883 L 0.34428 -0.21883 " pathEditMode="relative" rAng="0" ptsTypes="asAAAAA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12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9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8744E-6 L 0.0526 -0.0229 L 0.08802 -0.06847 C 0.08802 -0.06824 0.11371 -0.10062 0.12795 -0.10594 C 0.14218 -0.11126 0.16007 -0.10872 0.17378 -0.0997 C 0.1875 -0.09067 0.225 -0.06384 0.23854 -0.05436 " pathEditMode="relative" rAng="0" ptsTypes="AAassA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55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29" grpId="0" animBg="1"/>
      <p:bldP spid="30" grpId="0" animBg="1"/>
      <p:bldP spid="31" grpId="0" animBg="1"/>
      <p:bldP spid="2" grpId="0" animBg="1"/>
      <p:bldP spid="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26"/>
          <p:cNvSpPr>
            <a:spLocks noChangeArrowheads="1"/>
          </p:cNvSpPr>
          <p:nvPr/>
        </p:nvSpPr>
        <p:spPr bwMode="auto">
          <a:xfrm rot="16027153" flipH="1">
            <a:off x="5226063" y="3162645"/>
            <a:ext cx="1154336" cy="5839830"/>
          </a:xfrm>
          <a:prstGeom prst="curvedRightArrow">
            <a:avLst>
              <a:gd name="adj1" fmla="val 56328"/>
              <a:gd name="adj2" fmla="val 97111"/>
              <a:gd name="adj3" fmla="val 2871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66" name="AutoShape 26"/>
          <p:cNvSpPr>
            <a:spLocks noChangeArrowheads="1"/>
          </p:cNvSpPr>
          <p:nvPr/>
        </p:nvSpPr>
        <p:spPr bwMode="auto">
          <a:xfrm rot="15379676">
            <a:off x="1513947" y="619417"/>
            <a:ext cx="1484175" cy="5839830"/>
          </a:xfrm>
          <a:prstGeom prst="curvedRightArrow">
            <a:avLst>
              <a:gd name="adj1" fmla="val 56328"/>
              <a:gd name="adj2" fmla="val 97111"/>
              <a:gd name="adj3" fmla="val 2871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98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 transport des potentiels d’action</a:t>
            </a:r>
          </a:p>
        </p:txBody>
      </p:sp>
      <p:sp>
        <p:nvSpPr>
          <p:cNvPr id="66566" name="Freeform 6"/>
          <p:cNvSpPr>
            <a:spLocks/>
          </p:cNvSpPr>
          <p:nvPr/>
        </p:nvSpPr>
        <p:spPr bwMode="auto">
          <a:xfrm>
            <a:off x="5508625" y="3068638"/>
            <a:ext cx="1517650" cy="1028700"/>
          </a:xfrm>
          <a:custGeom>
            <a:avLst/>
            <a:gdLst>
              <a:gd name="T0" fmla="*/ 2147483647 w 404"/>
              <a:gd name="T1" fmla="*/ 0 h 443"/>
              <a:gd name="T2" fmla="*/ 2147483647 w 404"/>
              <a:gd name="T3" fmla="*/ 2147483647 h 443"/>
              <a:gd name="T4" fmla="*/ 2147483647 w 404"/>
              <a:gd name="T5" fmla="*/ 2147483647 h 443"/>
              <a:gd name="T6" fmla="*/ 2147483647 w 404"/>
              <a:gd name="T7" fmla="*/ 2147483647 h 443"/>
              <a:gd name="T8" fmla="*/ 2147483647 w 404"/>
              <a:gd name="T9" fmla="*/ 2147483647 h 443"/>
              <a:gd name="T10" fmla="*/ 2147483647 w 404"/>
              <a:gd name="T11" fmla="*/ 2147483647 h 443"/>
              <a:gd name="T12" fmla="*/ 2147483647 w 404"/>
              <a:gd name="T13" fmla="*/ 2147483647 h 443"/>
              <a:gd name="T14" fmla="*/ 2147483647 w 404"/>
              <a:gd name="T15" fmla="*/ 2147483647 h 443"/>
              <a:gd name="T16" fmla="*/ 2147483647 w 404"/>
              <a:gd name="T17" fmla="*/ 2147483647 h 443"/>
              <a:gd name="T18" fmla="*/ 2147483647 w 404"/>
              <a:gd name="T19" fmla="*/ 2147483647 h 443"/>
              <a:gd name="T20" fmla="*/ 2147483647 w 404"/>
              <a:gd name="T21" fmla="*/ 2147483647 h 443"/>
              <a:gd name="T22" fmla="*/ 2147483647 w 404"/>
              <a:gd name="T23" fmla="*/ 2147483647 h 443"/>
              <a:gd name="T24" fmla="*/ 2147483647 w 404"/>
              <a:gd name="T25" fmla="*/ 2147483647 h 443"/>
              <a:gd name="T26" fmla="*/ 2147483647 w 404"/>
              <a:gd name="T27" fmla="*/ 2147483647 h 443"/>
              <a:gd name="T28" fmla="*/ 2147483647 w 404"/>
              <a:gd name="T29" fmla="*/ 2147483647 h 443"/>
              <a:gd name="T30" fmla="*/ 2147483647 w 404"/>
              <a:gd name="T31" fmla="*/ 2147483647 h 443"/>
              <a:gd name="T32" fmla="*/ 2147483647 w 404"/>
              <a:gd name="T33" fmla="*/ 2147483647 h 443"/>
              <a:gd name="T34" fmla="*/ 2147483647 w 404"/>
              <a:gd name="T35" fmla="*/ 2147483647 h 443"/>
              <a:gd name="T36" fmla="*/ 2147483647 w 404"/>
              <a:gd name="T37" fmla="*/ 2147483647 h 443"/>
              <a:gd name="T38" fmla="*/ 2147483647 w 404"/>
              <a:gd name="T39" fmla="*/ 2147483647 h 443"/>
              <a:gd name="T40" fmla="*/ 2147483647 w 404"/>
              <a:gd name="T41" fmla="*/ 2147483647 h 443"/>
              <a:gd name="T42" fmla="*/ 2147483647 w 404"/>
              <a:gd name="T43" fmla="*/ 2147483647 h 443"/>
              <a:gd name="T44" fmla="*/ 2147483647 w 404"/>
              <a:gd name="T45" fmla="*/ 2147483647 h 443"/>
              <a:gd name="T46" fmla="*/ 2147483647 w 404"/>
              <a:gd name="T47" fmla="*/ 2147483647 h 443"/>
              <a:gd name="T48" fmla="*/ 2147483647 w 404"/>
              <a:gd name="T49" fmla="*/ 2147483647 h 443"/>
              <a:gd name="T50" fmla="*/ 2147483647 w 404"/>
              <a:gd name="T51" fmla="*/ 2147483647 h 443"/>
              <a:gd name="T52" fmla="*/ 2147483647 w 404"/>
              <a:gd name="T53" fmla="*/ 2147483647 h 443"/>
              <a:gd name="T54" fmla="*/ 2147483647 w 404"/>
              <a:gd name="T55" fmla="*/ 2147483647 h 443"/>
              <a:gd name="T56" fmla="*/ 2147483647 w 404"/>
              <a:gd name="T57" fmla="*/ 2147483647 h 443"/>
              <a:gd name="T58" fmla="*/ 2147483647 w 404"/>
              <a:gd name="T59" fmla="*/ 2147483647 h 443"/>
              <a:gd name="T60" fmla="*/ 2147483647 w 404"/>
              <a:gd name="T61" fmla="*/ 2147483647 h 443"/>
              <a:gd name="T62" fmla="*/ 2147483647 w 404"/>
              <a:gd name="T63" fmla="*/ 2147483647 h 443"/>
              <a:gd name="T64" fmla="*/ 2147483647 w 404"/>
              <a:gd name="T65" fmla="*/ 2147483647 h 443"/>
              <a:gd name="T66" fmla="*/ 2147483647 w 404"/>
              <a:gd name="T67" fmla="*/ 0 h 4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4" h="443">
                <a:moveTo>
                  <a:pt x="240" y="0"/>
                </a:moveTo>
                <a:cubicBezTo>
                  <a:pt x="247" y="0"/>
                  <a:pt x="250" y="13"/>
                  <a:pt x="259" y="19"/>
                </a:cubicBezTo>
                <a:cubicBezTo>
                  <a:pt x="268" y="25"/>
                  <a:pt x="280" y="31"/>
                  <a:pt x="292" y="34"/>
                </a:cubicBezTo>
                <a:cubicBezTo>
                  <a:pt x="304" y="37"/>
                  <a:pt x="326" y="32"/>
                  <a:pt x="331" y="40"/>
                </a:cubicBezTo>
                <a:cubicBezTo>
                  <a:pt x="336" y="48"/>
                  <a:pt x="322" y="67"/>
                  <a:pt x="322" y="82"/>
                </a:cubicBezTo>
                <a:cubicBezTo>
                  <a:pt x="322" y="97"/>
                  <a:pt x="324" y="114"/>
                  <a:pt x="334" y="130"/>
                </a:cubicBezTo>
                <a:cubicBezTo>
                  <a:pt x="344" y="146"/>
                  <a:pt x="371" y="168"/>
                  <a:pt x="382" y="178"/>
                </a:cubicBezTo>
                <a:cubicBezTo>
                  <a:pt x="393" y="188"/>
                  <a:pt x="404" y="169"/>
                  <a:pt x="403" y="190"/>
                </a:cubicBezTo>
                <a:cubicBezTo>
                  <a:pt x="402" y="211"/>
                  <a:pt x="386" y="284"/>
                  <a:pt x="379" y="304"/>
                </a:cubicBezTo>
                <a:cubicBezTo>
                  <a:pt x="372" y="324"/>
                  <a:pt x="368" y="300"/>
                  <a:pt x="358" y="307"/>
                </a:cubicBezTo>
                <a:cubicBezTo>
                  <a:pt x="348" y="314"/>
                  <a:pt x="323" y="331"/>
                  <a:pt x="316" y="343"/>
                </a:cubicBezTo>
                <a:cubicBezTo>
                  <a:pt x="309" y="355"/>
                  <a:pt x="314" y="370"/>
                  <a:pt x="313" y="382"/>
                </a:cubicBezTo>
                <a:cubicBezTo>
                  <a:pt x="312" y="394"/>
                  <a:pt x="318" y="412"/>
                  <a:pt x="310" y="415"/>
                </a:cubicBezTo>
                <a:cubicBezTo>
                  <a:pt x="302" y="418"/>
                  <a:pt x="278" y="407"/>
                  <a:pt x="265" y="403"/>
                </a:cubicBezTo>
                <a:cubicBezTo>
                  <a:pt x="252" y="399"/>
                  <a:pt x="244" y="394"/>
                  <a:pt x="229" y="391"/>
                </a:cubicBezTo>
                <a:cubicBezTo>
                  <a:pt x="214" y="388"/>
                  <a:pt x="189" y="384"/>
                  <a:pt x="175" y="385"/>
                </a:cubicBezTo>
                <a:cubicBezTo>
                  <a:pt x="161" y="386"/>
                  <a:pt x="152" y="388"/>
                  <a:pt x="142" y="397"/>
                </a:cubicBezTo>
                <a:cubicBezTo>
                  <a:pt x="132" y="406"/>
                  <a:pt x="120" y="435"/>
                  <a:pt x="115" y="439"/>
                </a:cubicBezTo>
                <a:cubicBezTo>
                  <a:pt x="110" y="443"/>
                  <a:pt x="110" y="432"/>
                  <a:pt x="109" y="421"/>
                </a:cubicBezTo>
                <a:cubicBezTo>
                  <a:pt x="108" y="410"/>
                  <a:pt x="111" y="386"/>
                  <a:pt x="106" y="373"/>
                </a:cubicBezTo>
                <a:cubicBezTo>
                  <a:pt x="101" y="360"/>
                  <a:pt x="89" y="351"/>
                  <a:pt x="79" y="343"/>
                </a:cubicBezTo>
                <a:cubicBezTo>
                  <a:pt x="69" y="335"/>
                  <a:pt x="57" y="326"/>
                  <a:pt x="46" y="322"/>
                </a:cubicBezTo>
                <a:cubicBezTo>
                  <a:pt x="35" y="318"/>
                  <a:pt x="15" y="322"/>
                  <a:pt x="13" y="319"/>
                </a:cubicBezTo>
                <a:cubicBezTo>
                  <a:pt x="11" y="316"/>
                  <a:pt x="24" y="313"/>
                  <a:pt x="34" y="304"/>
                </a:cubicBezTo>
                <a:cubicBezTo>
                  <a:pt x="44" y="295"/>
                  <a:pt x="67" y="281"/>
                  <a:pt x="73" y="265"/>
                </a:cubicBezTo>
                <a:cubicBezTo>
                  <a:pt x="79" y="249"/>
                  <a:pt x="79" y="225"/>
                  <a:pt x="73" y="205"/>
                </a:cubicBezTo>
                <a:cubicBezTo>
                  <a:pt x="67" y="185"/>
                  <a:pt x="49" y="160"/>
                  <a:pt x="37" y="142"/>
                </a:cubicBezTo>
                <a:cubicBezTo>
                  <a:pt x="25" y="124"/>
                  <a:pt x="0" y="103"/>
                  <a:pt x="1" y="97"/>
                </a:cubicBezTo>
                <a:cubicBezTo>
                  <a:pt x="2" y="91"/>
                  <a:pt x="32" y="102"/>
                  <a:pt x="46" y="103"/>
                </a:cubicBezTo>
                <a:cubicBezTo>
                  <a:pt x="60" y="104"/>
                  <a:pt x="74" y="103"/>
                  <a:pt x="88" y="103"/>
                </a:cubicBezTo>
                <a:cubicBezTo>
                  <a:pt x="102" y="103"/>
                  <a:pt x="113" y="111"/>
                  <a:pt x="130" y="103"/>
                </a:cubicBezTo>
                <a:cubicBezTo>
                  <a:pt x="147" y="95"/>
                  <a:pt x="176" y="68"/>
                  <a:pt x="190" y="55"/>
                </a:cubicBezTo>
                <a:cubicBezTo>
                  <a:pt x="204" y="42"/>
                  <a:pt x="206" y="33"/>
                  <a:pt x="214" y="22"/>
                </a:cubicBezTo>
                <a:cubicBezTo>
                  <a:pt x="222" y="11"/>
                  <a:pt x="233" y="0"/>
                  <a:pt x="240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5003800" y="1798638"/>
            <a:ext cx="576263" cy="15113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auto">
          <a:xfrm>
            <a:off x="4932363" y="2420938"/>
            <a:ext cx="576262" cy="863600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284663" y="2349500"/>
            <a:ext cx="1295400" cy="957263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4284663" y="2708275"/>
            <a:ext cx="719137" cy="59848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1" name="Freeform 11"/>
          <p:cNvSpPr>
            <a:spLocks/>
          </p:cNvSpPr>
          <p:nvPr/>
        </p:nvSpPr>
        <p:spPr bwMode="auto">
          <a:xfrm rot="17588967" flipV="1">
            <a:off x="4214019" y="1842294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2" name="Freeform 12"/>
          <p:cNvSpPr>
            <a:spLocks/>
          </p:cNvSpPr>
          <p:nvPr/>
        </p:nvSpPr>
        <p:spPr bwMode="auto">
          <a:xfrm rot="17588967" flipV="1">
            <a:off x="4645820" y="1697831"/>
            <a:ext cx="766762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3" name="Freeform 13"/>
          <p:cNvSpPr>
            <a:spLocks/>
          </p:cNvSpPr>
          <p:nvPr/>
        </p:nvSpPr>
        <p:spPr bwMode="auto">
          <a:xfrm>
            <a:off x="4932363" y="2781300"/>
            <a:ext cx="576262" cy="503238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4" name="Freeform 14"/>
          <p:cNvSpPr>
            <a:spLocks/>
          </p:cNvSpPr>
          <p:nvPr/>
        </p:nvSpPr>
        <p:spPr bwMode="auto">
          <a:xfrm>
            <a:off x="6659563" y="40052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5" name="Freeform 15"/>
          <p:cNvSpPr>
            <a:spLocks/>
          </p:cNvSpPr>
          <p:nvPr/>
        </p:nvSpPr>
        <p:spPr bwMode="auto">
          <a:xfrm>
            <a:off x="6877050" y="42211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6" name="Freeform 16"/>
          <p:cNvSpPr>
            <a:spLocks/>
          </p:cNvSpPr>
          <p:nvPr/>
        </p:nvSpPr>
        <p:spPr bwMode="auto">
          <a:xfrm>
            <a:off x="7092950" y="4437063"/>
            <a:ext cx="1441450" cy="2376487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856413" y="2655888"/>
            <a:ext cx="17748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INTEGRATION</a:t>
            </a:r>
          </a:p>
          <a:p>
            <a:pPr algn="ctr" eaLnBrk="1" hangingPunct="1"/>
            <a:r>
              <a:rPr lang="fr-FR" altLang="en-US" dirty="0">
                <a:solidFill>
                  <a:srgbClr val="3333CC"/>
                </a:solidFill>
              </a:rPr>
              <a:t>Corps cellulaire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7094938" y="4221088"/>
            <a:ext cx="1941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TRANSMISSION</a:t>
            </a:r>
          </a:p>
          <a:p>
            <a:pPr algn="ctr" eaLnBrk="1" hangingPunct="1"/>
            <a:r>
              <a:rPr lang="fr-FR" altLang="en-US" dirty="0">
                <a:solidFill>
                  <a:srgbClr val="00CC99"/>
                </a:solidFill>
              </a:rPr>
              <a:t>axone</a:t>
            </a:r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5364163" y="1916113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RECEPTION</a:t>
            </a:r>
          </a:p>
          <a:p>
            <a:pPr algn="ctr" eaLnBrk="1" hangingPunct="1"/>
            <a:r>
              <a:rPr lang="fr-FR" altLang="en-US" dirty="0">
                <a:solidFill>
                  <a:srgbClr val="99CCFF"/>
                </a:solidFill>
              </a:rPr>
              <a:t>dendrite</a:t>
            </a:r>
          </a:p>
        </p:txBody>
      </p:sp>
      <p:sp>
        <p:nvSpPr>
          <p:cNvPr id="61460" name="Freeform 20"/>
          <p:cNvSpPr>
            <a:spLocks/>
          </p:cNvSpPr>
          <p:nvPr/>
        </p:nvSpPr>
        <p:spPr bwMode="auto">
          <a:xfrm rot="14307050" flipH="1">
            <a:off x="2592388" y="1304925"/>
            <a:ext cx="1441450" cy="1225550"/>
          </a:xfrm>
          <a:custGeom>
            <a:avLst/>
            <a:gdLst>
              <a:gd name="T0" fmla="*/ 0 w 908"/>
              <a:gd name="T1" fmla="*/ 0 h 1497"/>
              <a:gd name="T2" fmla="*/ 2147483647 w 908"/>
              <a:gd name="T3" fmla="*/ 2147483647 h 1497"/>
              <a:gd name="T4" fmla="*/ 2147483647 w 908"/>
              <a:gd name="T5" fmla="*/ 2147483647 h 1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8" h="1497">
                <a:moveTo>
                  <a:pt x="0" y="0"/>
                </a:moveTo>
                <a:cubicBezTo>
                  <a:pt x="242" y="238"/>
                  <a:pt x="484" y="477"/>
                  <a:pt x="635" y="726"/>
                </a:cubicBezTo>
                <a:cubicBezTo>
                  <a:pt x="786" y="975"/>
                  <a:pt x="847" y="1236"/>
                  <a:pt x="908" y="1497"/>
                </a:cubicBezTo>
              </a:path>
            </a:pathLst>
          </a:custGeom>
          <a:noFill/>
          <a:ln w="57150" cap="flat" cmpd="sng">
            <a:solidFill>
              <a:srgbClr val="00CC99"/>
            </a:solidFill>
            <a:prstDash val="solid"/>
            <a:round/>
            <a:headEnd type="none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61" name="Freeform 21"/>
          <p:cNvSpPr>
            <a:spLocks/>
          </p:cNvSpPr>
          <p:nvPr/>
        </p:nvSpPr>
        <p:spPr bwMode="auto">
          <a:xfrm rot="20674670" flipV="1">
            <a:off x="7451725" y="6524625"/>
            <a:ext cx="766763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 rot="2176204">
            <a:off x="3248025" y="3355975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3333CC"/>
                </a:solidFill>
              </a:rPr>
              <a:t>Potentiels post-synaptiques</a:t>
            </a:r>
          </a:p>
        </p:txBody>
      </p:sp>
      <p:sp>
        <p:nvSpPr>
          <p:cNvPr id="61463" name="Text Box 23"/>
          <p:cNvSpPr txBox="1">
            <a:spLocks noChangeArrowheads="1"/>
          </p:cNvSpPr>
          <p:nvPr/>
        </p:nvSpPr>
        <p:spPr bwMode="auto">
          <a:xfrm rot="3347508">
            <a:off x="6140575" y="4911665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CC99"/>
                </a:solidFill>
              </a:rPr>
              <a:t>Potentiels d’action</a:t>
            </a:r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 rot="1793889">
            <a:off x="1549400" y="1897063"/>
            <a:ext cx="203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en-US">
                <a:solidFill>
                  <a:srgbClr val="00CC99"/>
                </a:solidFill>
              </a:rPr>
              <a:t>Potentiels d’action</a:t>
            </a:r>
          </a:p>
          <a:p>
            <a:pPr algn="ctr" eaLnBrk="1" hangingPunct="1"/>
            <a:r>
              <a:rPr lang="fr-FR" altLang="en-US">
                <a:solidFill>
                  <a:srgbClr val="00CC99"/>
                </a:solidFill>
              </a:rPr>
              <a:t>pré-synaptique</a:t>
            </a:r>
          </a:p>
        </p:txBody>
      </p:sp>
      <p:sp>
        <p:nvSpPr>
          <p:cNvPr id="61465" name="Freeform 25"/>
          <p:cNvSpPr>
            <a:spLocks/>
          </p:cNvSpPr>
          <p:nvPr/>
        </p:nvSpPr>
        <p:spPr bwMode="auto">
          <a:xfrm rot="-925330" flipH="1" flipV="1">
            <a:off x="8243888" y="6524625"/>
            <a:ext cx="1177925" cy="771525"/>
          </a:xfrm>
          <a:custGeom>
            <a:avLst/>
            <a:gdLst>
              <a:gd name="T0" fmla="*/ 2147483647 w 363"/>
              <a:gd name="T1" fmla="*/ 2147483647 h 952"/>
              <a:gd name="T2" fmla="*/ 2147483647 w 363"/>
              <a:gd name="T3" fmla="*/ 2147483647 h 952"/>
              <a:gd name="T4" fmla="*/ 2147483647 w 363"/>
              <a:gd name="T5" fmla="*/ 2147483647 h 952"/>
              <a:gd name="T6" fmla="*/ 2147483647 w 363"/>
              <a:gd name="T7" fmla="*/ 2147483647 h 952"/>
              <a:gd name="T8" fmla="*/ 0 w 363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" h="952">
                <a:moveTo>
                  <a:pt x="363" y="952"/>
                </a:moveTo>
                <a:cubicBezTo>
                  <a:pt x="268" y="944"/>
                  <a:pt x="174" y="937"/>
                  <a:pt x="136" y="862"/>
                </a:cubicBezTo>
                <a:cubicBezTo>
                  <a:pt x="98" y="787"/>
                  <a:pt x="136" y="605"/>
                  <a:pt x="136" y="499"/>
                </a:cubicBezTo>
                <a:cubicBezTo>
                  <a:pt x="136" y="393"/>
                  <a:pt x="159" y="310"/>
                  <a:pt x="136" y="227"/>
                </a:cubicBezTo>
                <a:cubicBezTo>
                  <a:pt x="113" y="144"/>
                  <a:pt x="56" y="72"/>
                  <a:pt x="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0" y="-6350"/>
            <a:ext cx="9144000" cy="3667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908800" y="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0000"/>
                </a:solidFill>
              </a:rPr>
              <a:t>Influx</a:t>
            </a:r>
          </a:p>
        </p:txBody>
      </p:sp>
    </p:spTree>
    <p:extLst>
      <p:ext uri="{BB962C8B-B14F-4D97-AF65-F5344CB8AC3E}">
        <p14:creationId xmlns:p14="http://schemas.microsoft.com/office/powerpoint/2010/main" val="21437427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7A71C-DA83-43A7-AC3D-A551EF5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7F05ED-7DBE-4109-8B03-B83783AB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77" y="609600"/>
            <a:ext cx="8131245" cy="61117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8ACCC3-889D-478B-9601-6CC55B213782}"/>
              </a:ext>
            </a:extLst>
          </p:cNvPr>
          <p:cNvSpPr txBox="1"/>
          <p:nvPr/>
        </p:nvSpPr>
        <p:spPr>
          <a:xfrm>
            <a:off x="3419872" y="97393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potentiels évoqués</a:t>
            </a:r>
          </a:p>
        </p:txBody>
      </p:sp>
    </p:spTree>
    <p:extLst>
      <p:ext uri="{BB962C8B-B14F-4D97-AF65-F5344CB8AC3E}">
        <p14:creationId xmlns:p14="http://schemas.microsoft.com/office/powerpoint/2010/main" val="8374310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3124200" y="6221413"/>
            <a:ext cx="44196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en-US" sz="2400" b="1"/>
              <a:t>[K] extracellulaire (mM/L)</a:t>
            </a:r>
          </a:p>
        </p:txBody>
      </p:sp>
      <p:sp>
        <p:nvSpPr>
          <p:cNvPr id="111619" name="Text Box 4"/>
          <p:cNvSpPr txBox="1">
            <a:spLocks noChangeArrowheads="1"/>
          </p:cNvSpPr>
          <p:nvPr/>
        </p:nvSpPr>
        <p:spPr bwMode="auto">
          <a:xfrm rot="-5400000">
            <a:off x="-1562100" y="2965450"/>
            <a:ext cx="44196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en-US" sz="2400" b="1"/>
              <a:t>Potentiel de membrane (mV)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CF015-6AA7-4513-A608-B28C0A1F6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15" y="272013"/>
            <a:ext cx="10836696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968FE9-FB87-4D01-A9D2-888D40B3F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0"/>
          <a:stretch/>
        </p:blipFill>
        <p:spPr>
          <a:xfrm flipH="1">
            <a:off x="3203848" y="1119109"/>
            <a:ext cx="1414404" cy="584103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AC7E83-9464-4668-9C48-E562F71C2FA6}"/>
              </a:ext>
            </a:extLst>
          </p:cNvPr>
          <p:cNvSpPr/>
          <p:nvPr/>
        </p:nvSpPr>
        <p:spPr bwMode="auto">
          <a:xfrm>
            <a:off x="4237718" y="3159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19C3B3-5498-4C64-820F-F7F5CC9B32BC}"/>
              </a:ext>
            </a:extLst>
          </p:cNvPr>
          <p:cNvSpPr/>
          <p:nvPr/>
        </p:nvSpPr>
        <p:spPr bwMode="auto">
          <a:xfrm>
            <a:off x="4237718" y="11191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CCBDF4-CE60-46C3-90A2-F4C380A9889B}"/>
              </a:ext>
            </a:extLst>
          </p:cNvPr>
          <p:cNvSpPr/>
          <p:nvPr/>
        </p:nvSpPr>
        <p:spPr bwMode="auto">
          <a:xfrm>
            <a:off x="4237718" y="19222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0323EF-9AE2-4550-B5D1-FA847CEA9249}"/>
              </a:ext>
            </a:extLst>
          </p:cNvPr>
          <p:cNvSpPr/>
          <p:nvPr/>
        </p:nvSpPr>
        <p:spPr bwMode="auto">
          <a:xfrm>
            <a:off x="4237718" y="27254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9FC0E03-FB44-4E8C-9063-2FC26D8D8DDE}"/>
              </a:ext>
            </a:extLst>
          </p:cNvPr>
          <p:cNvSpPr/>
          <p:nvPr/>
        </p:nvSpPr>
        <p:spPr bwMode="auto">
          <a:xfrm>
            <a:off x="4237718" y="352864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819E685-434A-4E17-8136-B6E0B48A8565}"/>
              </a:ext>
            </a:extLst>
          </p:cNvPr>
          <p:cNvSpPr/>
          <p:nvPr/>
        </p:nvSpPr>
        <p:spPr bwMode="auto">
          <a:xfrm>
            <a:off x="4237718" y="433182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E4B0BC-D845-4507-889C-5027C8A267D4}"/>
              </a:ext>
            </a:extLst>
          </p:cNvPr>
          <p:cNvSpPr/>
          <p:nvPr/>
        </p:nvSpPr>
        <p:spPr bwMode="auto">
          <a:xfrm>
            <a:off x="4237718" y="513500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7B05762-8C2C-4A64-8484-DFFCF29043AC}"/>
              </a:ext>
            </a:extLst>
          </p:cNvPr>
          <p:cNvSpPr/>
          <p:nvPr/>
        </p:nvSpPr>
        <p:spPr bwMode="auto">
          <a:xfrm>
            <a:off x="4237718" y="593818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CC34A08-4B6E-445A-BF80-386F250657B5}"/>
              </a:ext>
            </a:extLst>
          </p:cNvPr>
          <p:cNvSpPr/>
          <p:nvPr/>
        </p:nvSpPr>
        <p:spPr bwMode="auto">
          <a:xfrm>
            <a:off x="4237718" y="6741369"/>
            <a:ext cx="288032" cy="719931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D541F5-C8F3-4EF8-A8D7-D2225B856DB0}"/>
              </a:ext>
            </a:extLst>
          </p:cNvPr>
          <p:cNvSpPr txBox="1"/>
          <p:nvPr/>
        </p:nvSpPr>
        <p:spPr>
          <a:xfrm>
            <a:off x="570651" y="99483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Intracellulaire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75C538-8883-46FC-8B81-CC91161415B4}"/>
              </a:ext>
            </a:extLst>
          </p:cNvPr>
          <p:cNvSpPr txBox="1"/>
          <p:nvPr/>
        </p:nvSpPr>
        <p:spPr>
          <a:xfrm>
            <a:off x="6099172" y="10030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Extracellulaire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0852F1-879B-4EFE-A035-C1D38F648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4"/>
          <a:stretch/>
        </p:blipFill>
        <p:spPr>
          <a:xfrm flipH="1">
            <a:off x="3491880" y="1893200"/>
            <a:ext cx="1033870" cy="522473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6CCBF14-BC56-4E2E-A5CC-826E261E0036}"/>
              </a:ext>
            </a:extLst>
          </p:cNvPr>
          <p:cNvSpPr txBox="1"/>
          <p:nvPr/>
        </p:nvSpPr>
        <p:spPr>
          <a:xfrm>
            <a:off x="2691507" y="968953"/>
            <a:ext cx="751179" cy="369332"/>
          </a:xfrm>
          <a:prstGeom prst="rect">
            <a:avLst/>
          </a:prstGeom>
          <a:solidFill>
            <a:srgbClr val="8D8D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K+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63496A-1C35-48E2-A39A-6B2B0CB5AF52}"/>
              </a:ext>
            </a:extLst>
          </p:cNvPr>
          <p:cNvSpPr txBox="1"/>
          <p:nvPr/>
        </p:nvSpPr>
        <p:spPr>
          <a:xfrm>
            <a:off x="4566836" y="2403531"/>
            <a:ext cx="751179" cy="369332"/>
          </a:xfrm>
          <a:prstGeom prst="rect">
            <a:avLst/>
          </a:prstGeom>
          <a:solidFill>
            <a:srgbClr val="FBEE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Cl-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06868F0-1790-455A-B21F-B601439BB952}"/>
              </a:ext>
            </a:extLst>
          </p:cNvPr>
          <p:cNvSpPr txBox="1"/>
          <p:nvPr/>
        </p:nvSpPr>
        <p:spPr>
          <a:xfrm>
            <a:off x="4602144" y="1737623"/>
            <a:ext cx="751179" cy="369332"/>
          </a:xfrm>
          <a:prstGeom prst="rect">
            <a:avLst/>
          </a:prstGeom>
          <a:solidFill>
            <a:srgbClr val="82F0D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Na+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8BF0D76B-DF77-42F9-BB51-E56CED03A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475" y="6472677"/>
            <a:ext cx="51625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Perméabilité dominante au K+: </a:t>
            </a:r>
            <a:r>
              <a:rPr lang="fr-FR" altLang="en-US" b="1" dirty="0"/>
              <a:t>équilibre flux K+</a:t>
            </a:r>
          </a:p>
        </p:txBody>
      </p:sp>
      <p:sp>
        <p:nvSpPr>
          <p:cNvPr id="23" name="Rectangle 64">
            <a:extLst>
              <a:ext uri="{FF2B5EF4-FFF2-40B4-BE49-F238E27FC236}">
                <a16:creationId xmlns:a16="http://schemas.microsoft.com/office/drawing/2014/main" id="{EE778C30-B698-4D9D-BDDD-23B3B2C48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 Box 65">
            <a:extLst>
              <a:ext uri="{FF2B5EF4-FFF2-40B4-BE49-F238E27FC236}">
                <a16:creationId xmlns:a16="http://schemas.microsoft.com/office/drawing/2014/main" id="{DDE5364F-F333-4AF9-914F-D52E0535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Le potentiel d’action</a:t>
            </a:r>
          </a:p>
        </p:txBody>
      </p:sp>
    </p:spTree>
    <p:extLst>
      <p:ext uri="{BB962C8B-B14F-4D97-AF65-F5344CB8AC3E}">
        <p14:creationId xmlns:p14="http://schemas.microsoft.com/office/powerpoint/2010/main" val="27374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597650" y="4189413"/>
            <a:ext cx="2438400" cy="1190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K+ cherche à diffuser en suivant son gradient de </a:t>
            </a:r>
            <a:r>
              <a:rPr kumimoji="0" lang="fr-C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concentration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612732" y="1735772"/>
            <a:ext cx="2438400" cy="147732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K+ est attiré par les </a:t>
            </a:r>
            <a:r>
              <a:rPr kumimoji="0" lang="fr-C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charges</a:t>
            </a: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- de l'intérieur et repoussé par les </a:t>
            </a:r>
            <a:r>
              <a:rPr kumimoji="0" lang="fr-C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charges</a:t>
            </a:r>
            <a:r>
              <a:rPr kumimoji="0" lang="fr-CA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de l'extérieur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92100" y="6067425"/>
            <a:ext cx="903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 gradient électrique qui se forme s’oppose à la diffusion.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203575" y="4306888"/>
            <a:ext cx="3343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Gradient de concentration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348038" y="2651125"/>
            <a:ext cx="2495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Gradient électrique</a:t>
            </a:r>
          </a:p>
        </p:txBody>
      </p:sp>
      <p:sp>
        <p:nvSpPr>
          <p:cNvPr id="40967" name="Text Box 15"/>
          <p:cNvSpPr txBox="1">
            <a:spLocks noChangeArrowheads="1"/>
          </p:cNvSpPr>
          <p:nvPr/>
        </p:nvSpPr>
        <p:spPr bwMode="auto">
          <a:xfrm>
            <a:off x="250825" y="404813"/>
            <a:ext cx="8531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donc la diffusion ne se fait pas jusqu’à l’équilibre des concentrations du K+, mais à l’</a:t>
            </a:r>
            <a:r>
              <a:rPr kumimoji="0" lang="fr-CA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équilibre entre deux forces</a:t>
            </a:r>
            <a:r>
              <a:rPr kumimoji="0" lang="fr-CA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40968" name="Rectangle 16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969" name="Text Box 17"/>
          <p:cNvSpPr txBox="1">
            <a:spLocks noChangeArrowheads="1"/>
          </p:cNvSpPr>
          <p:nvPr/>
        </p:nvSpPr>
        <p:spPr bwMode="auto">
          <a:xfrm>
            <a:off x="1250950" y="0"/>
            <a:ext cx="5750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L’équilibre électrochimique : 		en réalité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-36513" y="3252788"/>
            <a:ext cx="9217026" cy="90963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3176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3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971" name="AutoShape 22"/>
          <p:cNvSpPr>
            <a:spLocks noChangeArrowheads="1"/>
          </p:cNvSpPr>
          <p:nvPr/>
        </p:nvSpPr>
        <p:spPr bwMode="auto">
          <a:xfrm flipV="1">
            <a:off x="2554288" y="3179763"/>
            <a:ext cx="381000" cy="1022350"/>
          </a:xfrm>
          <a:prstGeom prst="can">
            <a:avLst>
              <a:gd name="adj" fmla="val 67083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972" name="Text Box 21"/>
          <p:cNvSpPr txBox="1">
            <a:spLocks noChangeArrowheads="1"/>
          </p:cNvSpPr>
          <p:nvPr/>
        </p:nvSpPr>
        <p:spPr bwMode="auto">
          <a:xfrm>
            <a:off x="2482850" y="34686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 rot="10800000">
            <a:off x="2547145" y="3985419"/>
            <a:ext cx="398463" cy="865188"/>
          </a:xfrm>
          <a:prstGeom prst="upArrow">
            <a:avLst>
              <a:gd name="adj1" fmla="val 50000"/>
              <a:gd name="adj2" fmla="val 5428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2545557" y="2333625"/>
            <a:ext cx="398462" cy="865188"/>
          </a:xfrm>
          <a:prstGeom prst="upArrow">
            <a:avLst>
              <a:gd name="adj1" fmla="val 50000"/>
              <a:gd name="adj2" fmla="val 54283"/>
            </a:avLst>
          </a:prstGeom>
          <a:solidFill>
            <a:srgbClr val="FF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0" y="4837113"/>
            <a:ext cx="6562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 x t r a c e l l u l a i r e 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180975" y="1744663"/>
            <a:ext cx="63611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 n t r a c e l l u l a i r e </a:t>
            </a:r>
          </a:p>
        </p:txBody>
      </p:sp>
      <p:sp>
        <p:nvSpPr>
          <p:cNvPr id="40977" name="Text Box 25"/>
          <p:cNvSpPr txBox="1">
            <a:spLocks noChangeArrowheads="1"/>
          </p:cNvSpPr>
          <p:nvPr/>
        </p:nvSpPr>
        <p:spPr bwMode="auto">
          <a:xfrm>
            <a:off x="1116013" y="26050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78" name="Text Box 26"/>
          <p:cNvSpPr txBox="1">
            <a:spLocks noChangeArrowheads="1"/>
          </p:cNvSpPr>
          <p:nvPr/>
        </p:nvSpPr>
        <p:spPr bwMode="auto">
          <a:xfrm>
            <a:off x="5718175" y="288607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79" name="Text Box 27"/>
          <p:cNvSpPr txBox="1">
            <a:spLocks noChangeArrowheads="1"/>
          </p:cNvSpPr>
          <p:nvPr/>
        </p:nvSpPr>
        <p:spPr bwMode="auto">
          <a:xfrm>
            <a:off x="2051050" y="28209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0" name="Text Box 28"/>
          <p:cNvSpPr txBox="1">
            <a:spLocks noChangeArrowheads="1"/>
          </p:cNvSpPr>
          <p:nvPr/>
        </p:nvSpPr>
        <p:spPr bwMode="auto">
          <a:xfrm>
            <a:off x="1331913" y="28209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1" name="Text Box 29"/>
          <p:cNvSpPr txBox="1">
            <a:spLocks noChangeArrowheads="1"/>
          </p:cNvSpPr>
          <p:nvPr/>
        </p:nvSpPr>
        <p:spPr bwMode="auto">
          <a:xfrm>
            <a:off x="1763713" y="25654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2" name="Text Box 30"/>
          <p:cNvSpPr txBox="1">
            <a:spLocks noChangeArrowheads="1"/>
          </p:cNvSpPr>
          <p:nvPr/>
        </p:nvSpPr>
        <p:spPr bwMode="auto">
          <a:xfrm>
            <a:off x="5934075" y="270827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3" name="Text Box 31"/>
          <p:cNvSpPr txBox="1">
            <a:spLocks noChangeArrowheads="1"/>
          </p:cNvSpPr>
          <p:nvPr/>
        </p:nvSpPr>
        <p:spPr bwMode="auto">
          <a:xfrm>
            <a:off x="4932363" y="242093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0984" name="Text Box 32"/>
          <p:cNvSpPr txBox="1">
            <a:spLocks noChangeArrowheads="1"/>
          </p:cNvSpPr>
          <p:nvPr/>
        </p:nvSpPr>
        <p:spPr bwMode="auto">
          <a:xfrm>
            <a:off x="3930650" y="29178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1979613" y="43656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fr-FR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6392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9" grpId="0" animBg="1"/>
      <p:bldP spid="13322" grpId="0" autoUpdateAnimBg="0"/>
      <p:bldP spid="13323" grpId="0"/>
      <p:bldP spid="13324" grpId="0"/>
      <p:bldP spid="13325" grpId="0" animBg="1"/>
      <p:bldP spid="13326" grpId="0" animBg="1"/>
      <p:bldP spid="133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2|66.5"/>
</p:tagLst>
</file>

<file path=ppt/theme/theme1.xml><?xml version="1.0" encoding="utf-8"?>
<a:theme xmlns:a="http://schemas.openxmlformats.org/drawingml/2006/main" name="1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Nouvelle présentation">
  <a:themeElements>
    <a:clrScheme name="Nouvelle pré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Nouvelle pré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8">
      <a:dk1>
        <a:srgbClr val="000000"/>
      </a:dk1>
      <a:lt1>
        <a:srgbClr val="FFCC00"/>
      </a:lt1>
      <a:dk2>
        <a:srgbClr val="003300"/>
      </a:dk2>
      <a:lt2>
        <a:srgbClr val="FFFF00"/>
      </a:lt2>
      <a:accent1>
        <a:srgbClr val="00CC00"/>
      </a:accent1>
      <a:accent2>
        <a:srgbClr val="99FF33"/>
      </a:accent2>
      <a:accent3>
        <a:srgbClr val="AAADAA"/>
      </a:accent3>
      <a:accent4>
        <a:srgbClr val="DAAE00"/>
      </a:accent4>
      <a:accent5>
        <a:srgbClr val="AAE2AA"/>
      </a:accent5>
      <a:accent6>
        <a:srgbClr val="8AE72D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0000"/>
        </a:dk1>
        <a:lt1>
          <a:srgbClr val="FFCC00"/>
        </a:lt1>
        <a:dk2>
          <a:srgbClr val="003300"/>
        </a:dk2>
        <a:lt2>
          <a:srgbClr val="FFFF00"/>
        </a:lt2>
        <a:accent1>
          <a:srgbClr val="00CC00"/>
        </a:accent1>
        <a:accent2>
          <a:srgbClr val="99FF33"/>
        </a:accent2>
        <a:accent3>
          <a:srgbClr val="AAADAA"/>
        </a:accent3>
        <a:accent4>
          <a:srgbClr val="DAAE00"/>
        </a:accent4>
        <a:accent5>
          <a:srgbClr val="AAE2AA"/>
        </a:accent5>
        <a:accent6>
          <a:srgbClr val="8AE72D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156098</TotalTime>
  <Words>2657</Words>
  <Application>Microsoft Office PowerPoint</Application>
  <PresentationFormat>Affichage à l'écran (4:3)</PresentationFormat>
  <Paragraphs>756</Paragraphs>
  <Slides>76</Slides>
  <Notes>53</Notes>
  <HiddenSlides>4</HiddenSlides>
  <MMClips>2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97" baseType="lpstr">
      <vt:lpstr>Arial Unicode MS</vt:lpstr>
      <vt:lpstr>Arial</vt:lpstr>
      <vt:lpstr>Arial Black</vt:lpstr>
      <vt:lpstr>Calibri</vt:lpstr>
      <vt:lpstr>Impact</vt:lpstr>
      <vt:lpstr>MS Shell Dlg</vt:lpstr>
      <vt:lpstr>Symbol</vt:lpstr>
      <vt:lpstr>Tahoma</vt:lpstr>
      <vt:lpstr>Times New Roman</vt:lpstr>
      <vt:lpstr>Wingdings</vt:lpstr>
      <vt:lpstr>1_Modèle par défaut</vt:lpstr>
      <vt:lpstr>Modèle par défaut</vt:lpstr>
      <vt:lpstr>3_Modèle par défaut</vt:lpstr>
      <vt:lpstr>4_Modèle par défaut</vt:lpstr>
      <vt:lpstr>6_Modèle par défaut</vt:lpstr>
      <vt:lpstr>8_Modèle par défaut</vt:lpstr>
      <vt:lpstr>2_Modèle par défaut</vt:lpstr>
      <vt:lpstr>3_Thème Office</vt:lpstr>
      <vt:lpstr>9_Modèle par défaut</vt:lpstr>
      <vt:lpstr>Nouvelle présentation</vt:lpstr>
      <vt:lpstr>Image</vt:lpstr>
      <vt:lpstr>La génération du potentiel d’action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Évolution de la perméabilité membranaire</vt:lpstr>
      <vt:lpstr>Évolution de la perméabilité membranaire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L’intégration des potentiels locaux</vt:lpstr>
      <vt:lpstr>Sommation temporelle</vt:lpstr>
      <vt:lpstr>Sommation temporelle</vt:lpstr>
      <vt:lpstr>Sommation temporelle: décalage temporel léger</vt:lpstr>
      <vt:lpstr>Sommation temporelle: décalage temporel important</vt:lpstr>
      <vt:lpstr>Présentation PowerPoint</vt:lpstr>
      <vt:lpstr>Sommation spatiale: addition</vt:lpstr>
      <vt:lpstr>Sommation spatiale : atténuation</vt:lpstr>
      <vt:lpstr>Poids synaptique : qq exemples</vt:lpstr>
      <vt:lpstr>Poids synaptique : qq exemples</vt:lpstr>
      <vt:lpstr>Présentation PowerPoint</vt:lpstr>
      <vt:lpstr>Présentation PowerPoint</vt:lpstr>
      <vt:lpstr>Présentation PowerPoint</vt:lpstr>
      <vt:lpstr>Présentation PowerPoint</vt:lpstr>
      <vt:lpstr>L’impédance d’entrée</vt:lpstr>
      <vt:lpstr>Arborisations et réseaux complexes…</vt:lpstr>
      <vt:lpstr>Un paradoxe : pourquoi les PA aparraissent-ils au cône axonal?</vt:lpstr>
      <vt:lpstr>Génération : spécialisation locale</vt:lpstr>
      <vt:lpstr>spécialisations locales</vt:lpstr>
      <vt:lpstr>Potentiels d’action et champs récepteurs</vt:lpstr>
      <vt:lpstr>Champs récepteurs</vt:lpstr>
      <vt:lpstr>Présentation PowerPoint</vt:lpstr>
      <vt:lpstr>Présentation PowerPoint</vt:lpstr>
      <vt:lpstr>Présentation PowerPoint</vt:lpstr>
      <vt:lpstr>Propriétés spatiales des potentiels</vt:lpstr>
      <vt:lpstr>Le transport des potentiels d’action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Rappel : conduction passive</vt:lpstr>
      <vt:lpstr>Conduction active : situation artificielle</vt:lpstr>
      <vt:lpstr>Présentation PowerPoint</vt:lpstr>
      <vt:lpstr>Deux grands types de conduction des PA</vt:lpstr>
      <vt:lpstr>Nœuds de Ranvier</vt:lpstr>
      <vt:lpstr>Présentation PowerPoint</vt:lpstr>
      <vt:lpstr>Présentation PowerPoint</vt:lpstr>
      <vt:lpstr>Présentation PowerPoint</vt:lpstr>
      <vt:lpstr>Présentation PowerPoint</vt:lpstr>
      <vt:lpstr>Résumé : les potentiels locaux et d’action</vt:lpstr>
      <vt:lpstr>Présentation PowerPoint</vt:lpstr>
      <vt:lpstr>Présentation PowerPoint</vt:lpstr>
      <vt:lpstr>Le transport des potentiels d’action</vt:lpstr>
      <vt:lpstr>Présentation PowerPoint</vt:lpstr>
      <vt:lpstr>Présentation PowerPoint</vt:lpstr>
    </vt:vector>
  </TitlesOfParts>
  <Company>Inserm U534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définition</dc:title>
  <dc:creator>Rossetti Yves</dc:creator>
  <cp:lastModifiedBy>イヴ</cp:lastModifiedBy>
  <cp:revision>464</cp:revision>
  <dcterms:created xsi:type="dcterms:W3CDTF">2004-10-13T09:20:29Z</dcterms:created>
  <dcterms:modified xsi:type="dcterms:W3CDTF">2024-01-27T21:25:24Z</dcterms:modified>
</cp:coreProperties>
</file>