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5" r:id="rId1"/>
  </p:sldMasterIdLst>
  <p:notesMasterIdLst>
    <p:notesMasterId r:id="rId47"/>
  </p:notesMasterIdLst>
  <p:sldIdLst>
    <p:sldId id="256" r:id="rId2"/>
    <p:sldId id="257" r:id="rId3"/>
    <p:sldId id="258" r:id="rId4"/>
    <p:sldId id="263" r:id="rId5"/>
    <p:sldId id="264" r:id="rId6"/>
    <p:sldId id="270" r:id="rId7"/>
    <p:sldId id="260" r:id="rId8"/>
    <p:sldId id="289" r:id="rId9"/>
    <p:sldId id="265" r:id="rId10"/>
    <p:sldId id="271" r:id="rId11"/>
    <p:sldId id="272" r:id="rId12"/>
    <p:sldId id="261" r:id="rId13"/>
    <p:sldId id="273" r:id="rId14"/>
    <p:sldId id="269" r:id="rId15"/>
    <p:sldId id="275" r:id="rId16"/>
    <p:sldId id="278" r:id="rId17"/>
    <p:sldId id="279" r:id="rId18"/>
    <p:sldId id="277" r:id="rId19"/>
    <p:sldId id="276" r:id="rId20"/>
    <p:sldId id="286" r:id="rId21"/>
    <p:sldId id="280" r:id="rId22"/>
    <p:sldId id="287" r:id="rId23"/>
    <p:sldId id="281" r:id="rId24"/>
    <p:sldId id="282" r:id="rId25"/>
    <p:sldId id="288" r:id="rId26"/>
    <p:sldId id="283" r:id="rId27"/>
    <p:sldId id="290" r:id="rId28"/>
    <p:sldId id="291" r:id="rId29"/>
    <p:sldId id="285" r:id="rId30"/>
    <p:sldId id="294" r:id="rId31"/>
    <p:sldId id="292" r:id="rId32"/>
    <p:sldId id="297" r:id="rId33"/>
    <p:sldId id="298" r:id="rId34"/>
    <p:sldId id="293" r:id="rId35"/>
    <p:sldId id="295" r:id="rId36"/>
    <p:sldId id="299" r:id="rId37"/>
    <p:sldId id="296" r:id="rId38"/>
    <p:sldId id="300" r:id="rId39"/>
    <p:sldId id="301" r:id="rId40"/>
    <p:sldId id="302" r:id="rId41"/>
    <p:sldId id="304" r:id="rId42"/>
    <p:sldId id="303" r:id="rId43"/>
    <p:sldId id="305" r:id="rId44"/>
    <p:sldId id="306" r:id="rId45"/>
    <p:sldId id="307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1BB"/>
    <a:srgbClr val="FC9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87"/>
    <p:restoredTop sz="96281"/>
  </p:normalViewPr>
  <p:slideViewPr>
    <p:cSldViewPr snapToGrid="0">
      <p:cViewPr varScale="1">
        <p:scale>
          <a:sx n="95" d="100"/>
          <a:sy n="95" d="100"/>
        </p:scale>
        <p:origin x="9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9F236-455D-284D-956F-9E61A862067B}" type="datetimeFigureOut">
              <a:rPr lang="fr-FR" smtClean="0"/>
              <a:t>17/09/2025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5E3B2-9A47-2845-9B12-1460B5084D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993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SIADH = libération prolongé ADH en l’absence de stimuli osmotique ou non osmotique ou par une action rénale renforcée de l’ADH -&gt; caractérisée par une hyponatrémie de dilution + augmentation sodium urinaire, osmolarité urinaire élevée par rapport à l’osmolarité plasmatique.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38FE0-F37A-45E8-8DAD-AFAEE3D9BFF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781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C7B7-619E-044C-961E-9CE207BDB278}" type="datetimeFigureOut">
              <a:rPr lang="fr-FR" smtClean="0"/>
              <a:t>17/09/2025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9F22-9FDD-6146-882E-6A9619788E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429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C7B7-619E-044C-961E-9CE207BDB278}" type="datetimeFigureOut">
              <a:rPr lang="fr-FR" smtClean="0"/>
              <a:t>17/09/2025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9F22-9FDD-6146-882E-6A9619788E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32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C7B7-619E-044C-961E-9CE207BDB278}" type="datetimeFigureOut">
              <a:rPr lang="fr-FR" smtClean="0"/>
              <a:t>17/09/2025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9F22-9FDD-6146-882E-6A9619788E21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8380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C7B7-619E-044C-961E-9CE207BDB278}" type="datetimeFigureOut">
              <a:rPr lang="fr-FR" smtClean="0"/>
              <a:t>17/09/2025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9F22-9FDD-6146-882E-6A9619788E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49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C7B7-619E-044C-961E-9CE207BDB278}" type="datetimeFigureOut">
              <a:rPr lang="fr-FR" smtClean="0"/>
              <a:t>17/09/2025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9F22-9FDD-6146-882E-6A9619788E21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8354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C7B7-619E-044C-961E-9CE207BDB278}" type="datetimeFigureOut">
              <a:rPr lang="fr-FR" smtClean="0"/>
              <a:t>17/09/2025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9F22-9FDD-6146-882E-6A9619788E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7099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C7B7-619E-044C-961E-9CE207BDB278}" type="datetimeFigureOut">
              <a:rPr lang="fr-FR" smtClean="0"/>
              <a:t>17/09/2025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9F22-9FDD-6146-882E-6A9619788E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509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C7B7-619E-044C-961E-9CE207BDB278}" type="datetimeFigureOut">
              <a:rPr lang="fr-FR" smtClean="0"/>
              <a:t>17/09/2025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9F22-9FDD-6146-882E-6A9619788E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076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C7B7-619E-044C-961E-9CE207BDB278}" type="datetimeFigureOut">
              <a:rPr lang="fr-FR" smtClean="0"/>
              <a:t>17/09/2025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9F22-9FDD-6146-882E-6A9619788E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491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C7B7-619E-044C-961E-9CE207BDB278}" type="datetimeFigureOut">
              <a:rPr lang="fr-FR" smtClean="0"/>
              <a:t>17/09/2025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9F22-9FDD-6146-882E-6A9619788E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86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C7B7-619E-044C-961E-9CE207BDB278}" type="datetimeFigureOut">
              <a:rPr lang="fr-FR" smtClean="0"/>
              <a:t>17/09/2025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9F22-9FDD-6146-882E-6A9619788E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7025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C7B7-619E-044C-961E-9CE207BDB278}" type="datetimeFigureOut">
              <a:rPr lang="fr-FR" smtClean="0"/>
              <a:t>17/09/2025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9F22-9FDD-6146-882E-6A9619788E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9254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C7B7-619E-044C-961E-9CE207BDB278}" type="datetimeFigureOut">
              <a:rPr lang="fr-FR" smtClean="0"/>
              <a:t>17/09/2025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9F22-9FDD-6146-882E-6A9619788E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26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C7B7-619E-044C-961E-9CE207BDB278}" type="datetimeFigureOut">
              <a:rPr lang="fr-FR" smtClean="0"/>
              <a:t>17/09/2025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9F22-9FDD-6146-882E-6A9619788E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99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C7B7-619E-044C-961E-9CE207BDB278}" type="datetimeFigureOut">
              <a:rPr lang="fr-FR" smtClean="0"/>
              <a:t>17/09/2025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9F22-9FDD-6146-882E-6A9619788E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0039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9F22-9FDD-6146-882E-6A9619788E21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C7B7-619E-044C-961E-9CE207BDB278}" type="datetimeFigureOut">
              <a:rPr lang="fr-FR" smtClean="0"/>
              <a:t>17/09/2025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445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3C7B7-619E-044C-961E-9CE207BDB278}" type="datetimeFigureOut">
              <a:rPr lang="fr-FR" smtClean="0"/>
              <a:t>17/09/2025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F6B9F22-9FDD-6146-882E-6A9619788E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19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997FF3-82B5-8CA1-F02A-B94580A037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4400" dirty="0"/>
              <a:t>Médicaments Psychotropes Essentiels : </a:t>
            </a:r>
            <a:br>
              <a:rPr lang="fr-FR" sz="4400" dirty="0"/>
            </a:br>
            <a:r>
              <a:rPr lang="fr-FR" sz="4400" dirty="0"/>
              <a:t>Antidépresseurs, Antipsychotiques et Anxiolytiques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3C69EE5-5F29-09A0-C867-1F2F970ED6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8185" y="4939024"/>
            <a:ext cx="3338202" cy="109689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Dr BALAY Margaux 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Pédopsychiatre</a:t>
            </a: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Hôpital de la Croix-Rousse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920BEF2-89DC-7F4C-CEDC-D55EC5CED9B6}"/>
              </a:ext>
            </a:extLst>
          </p:cNvPr>
          <p:cNvSpPr txBox="1"/>
          <p:nvPr/>
        </p:nvSpPr>
        <p:spPr>
          <a:xfrm>
            <a:off x="10052541" y="5435757"/>
            <a:ext cx="20425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UE pharmacologie</a:t>
            </a:r>
          </a:p>
          <a:p>
            <a:r>
              <a:rPr lang="fr-FR" dirty="0"/>
              <a:t>Semestre 5</a:t>
            </a:r>
          </a:p>
          <a:p>
            <a:r>
              <a:rPr lang="fr-FR" dirty="0"/>
              <a:t>FGSM3</a:t>
            </a:r>
          </a:p>
          <a:p>
            <a:r>
              <a:rPr lang="fr-FR" dirty="0"/>
              <a:t>15/09/2025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0ADB5CC-A4E0-F334-9834-77F605EF4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663" y="4939023"/>
            <a:ext cx="1151744" cy="109689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EF42A8B-BCCE-C60A-3ECD-B9757E570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83" y="5055990"/>
            <a:ext cx="2373148" cy="86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19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A06C76-E7A3-837D-4EDA-6726DC1FC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 pré-thérapeutique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BEDA21-1A4C-A9FF-D0B5-808B8CA8C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ISRS</a:t>
            </a:r>
            <a:r>
              <a:rPr lang="fr-FR" dirty="0"/>
              <a:t> et </a:t>
            </a:r>
            <a:r>
              <a:rPr lang="fr-FR" b="1" dirty="0"/>
              <a:t>IRSNA</a:t>
            </a:r>
            <a:r>
              <a:rPr lang="fr-FR" dirty="0"/>
              <a:t> : pas de bilan paraclinique systématique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Tricycliques</a:t>
            </a:r>
            <a:r>
              <a:rPr lang="fr-FR" dirty="0"/>
              <a:t> et </a:t>
            </a:r>
            <a:r>
              <a:rPr lang="fr-FR" b="1" dirty="0"/>
              <a:t>IMAO</a:t>
            </a:r>
            <a:r>
              <a:rPr lang="fr-FR" dirty="0"/>
              <a:t> : </a:t>
            </a:r>
          </a:p>
          <a:p>
            <a:pPr>
              <a:buFont typeface="Wingdings" pitchFamily="2" charset="2"/>
              <a:buChar char="§"/>
            </a:pPr>
            <a:r>
              <a:rPr lang="fr-FR" dirty="0"/>
              <a:t>ECG</a:t>
            </a:r>
          </a:p>
          <a:p>
            <a:pPr>
              <a:buFont typeface="Wingdings" pitchFamily="2" charset="2"/>
              <a:buChar char="§"/>
            </a:pPr>
            <a:r>
              <a:rPr lang="fr-FR" dirty="0"/>
              <a:t>Bilan rénal et hépatique</a:t>
            </a:r>
          </a:p>
          <a:p>
            <a:pPr>
              <a:buFont typeface="Wingdings" pitchFamily="2" charset="2"/>
              <a:buChar char="§"/>
            </a:pPr>
            <a:r>
              <a:rPr lang="fr-FR" dirty="0"/>
              <a:t>EEG si ATCD d’épilepsie</a:t>
            </a:r>
          </a:p>
          <a:p>
            <a:pPr>
              <a:buFont typeface="Wingdings" pitchFamily="2" charset="2"/>
              <a:buChar char="§"/>
            </a:pPr>
            <a:r>
              <a:rPr lang="fr-FR" dirty="0"/>
              <a:t>Bilan ophtalmo si risque de glaucome à angle fermé</a:t>
            </a:r>
          </a:p>
          <a:p>
            <a:pPr>
              <a:buFont typeface="Wingdings" pitchFamily="2" charset="2"/>
              <a:buChar char="§"/>
            </a:pPr>
            <a:endParaRPr lang="fr-FR" dirty="0"/>
          </a:p>
          <a:p>
            <a:pPr>
              <a:buFont typeface="Wingdings" pitchFamily="2" charset="2"/>
              <a:buChar char="§"/>
            </a:pPr>
            <a:r>
              <a:rPr lang="fr-FR" b="1" dirty="0" err="1"/>
              <a:t>Agomélatine</a:t>
            </a:r>
            <a:r>
              <a:rPr lang="fr-FR" dirty="0"/>
              <a:t> : bilan hépatique </a:t>
            </a:r>
          </a:p>
        </p:txBody>
      </p:sp>
      <p:pic>
        <p:nvPicPr>
          <p:cNvPr id="7172" name="Picture 4" descr="Graphique d ecg : plus de 55 366 illustrations et dessins de stock libres  de droits proposés sous licence | Shutterstock">
            <a:extLst>
              <a:ext uri="{FF2B5EF4-FFF2-40B4-BE49-F238E27FC236}">
                <a16:creationId xmlns:a16="http://schemas.microsoft.com/office/drawing/2014/main" id="{05A9D5F7-BB38-818B-3552-CAD0DC5B6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224" y="2908829"/>
            <a:ext cx="3863552" cy="104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022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11386B-1D93-2D5F-09F2-4CD6D4DDB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Suivi de la prescription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9258AB-A838-CE4D-5D00-22201BCDF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Suivi plus régulier le premier mois</a:t>
            </a:r>
          </a:p>
          <a:p>
            <a:pPr>
              <a:buFont typeface="Wingdings" pitchFamily="2" charset="2"/>
              <a:buChar char="§"/>
            </a:pPr>
            <a:r>
              <a:rPr lang="fr-FR" dirty="0"/>
              <a:t>Virage maniaque</a:t>
            </a:r>
          </a:p>
          <a:p>
            <a:pPr>
              <a:buFont typeface="Wingdings" pitchFamily="2" charset="2"/>
              <a:buChar char="§"/>
            </a:pPr>
            <a:r>
              <a:rPr lang="fr-FR" dirty="0"/>
              <a:t>Levée d’inhibition </a:t>
            </a:r>
          </a:p>
          <a:p>
            <a:pPr>
              <a:buFont typeface="Wingdings" pitchFamily="2" charset="2"/>
              <a:buChar char="§"/>
            </a:pPr>
            <a:r>
              <a:rPr lang="fr-FR" dirty="0"/>
              <a:t>Aggravation des idées suicidaires / Majoration de l’anxiété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dirty="0"/>
              <a:t>Délai de réponse : environ 15 jours/3 semaines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Durée de traitement : </a:t>
            </a:r>
          </a:p>
          <a:p>
            <a:pPr>
              <a:buFont typeface="Wingdings" pitchFamily="2" charset="2"/>
              <a:buChar char="ü"/>
            </a:pPr>
            <a:r>
              <a:rPr lang="fr-FR" dirty="0"/>
              <a:t>Au moins 6 mois après rémission clinique pour un 1</a:t>
            </a:r>
            <a:r>
              <a:rPr lang="fr-FR" baseline="30000" dirty="0"/>
              <a:t>er</a:t>
            </a:r>
            <a:r>
              <a:rPr lang="fr-FR" dirty="0"/>
              <a:t> épisode</a:t>
            </a:r>
          </a:p>
          <a:p>
            <a:pPr>
              <a:buFont typeface="Wingdings" pitchFamily="2" charset="2"/>
              <a:buChar char="ü"/>
            </a:pPr>
            <a:r>
              <a:rPr lang="fr-FR" dirty="0"/>
              <a:t>Au moins 12 mois pour un second épisode</a:t>
            </a:r>
          </a:p>
          <a:p>
            <a:pPr>
              <a:buFont typeface="Wingdings" pitchFamily="2" charset="2"/>
              <a:buChar char="ü"/>
            </a:pPr>
            <a:r>
              <a:rPr lang="fr-FR" dirty="0"/>
              <a:t>Au moins 24 mois au delà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2022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FB0EF8-2ED0-4238-AA9C-51ACE80E1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Effets indésirables</a:t>
            </a:r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F06196A1-092C-4A6F-9623-0812299BBF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302252"/>
              </p:ext>
            </p:extLst>
          </p:nvPr>
        </p:nvGraphicFramePr>
        <p:xfrm>
          <a:off x="677334" y="1270000"/>
          <a:ext cx="9947989" cy="5259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118">
                  <a:extLst>
                    <a:ext uri="{9D8B030D-6E8A-4147-A177-3AD203B41FA5}">
                      <a16:colId xmlns:a16="http://schemas.microsoft.com/office/drawing/2014/main" val="748866249"/>
                    </a:ext>
                  </a:extLst>
                </a:gridCol>
                <a:gridCol w="4017821">
                  <a:extLst>
                    <a:ext uri="{9D8B030D-6E8A-4147-A177-3AD203B41FA5}">
                      <a16:colId xmlns:a16="http://schemas.microsoft.com/office/drawing/2014/main" val="412398685"/>
                    </a:ext>
                  </a:extLst>
                </a:gridCol>
                <a:gridCol w="3698050">
                  <a:extLst>
                    <a:ext uri="{9D8B030D-6E8A-4147-A177-3AD203B41FA5}">
                      <a16:colId xmlns:a16="http://schemas.microsoft.com/office/drawing/2014/main" val="3676824592"/>
                    </a:ext>
                  </a:extLst>
                </a:gridCol>
              </a:tblGrid>
              <a:tr h="313982">
                <a:tc rowSpan="2">
                  <a:txBody>
                    <a:bodyPr/>
                    <a:lstStyle/>
                    <a:p>
                      <a:r>
                        <a:rPr lang="fr-FR" sz="1400" dirty="0"/>
                        <a:t>Neurotransmission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Effets indésirables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57200"/>
                  </a:ext>
                </a:extLst>
              </a:tr>
              <a:tr h="343006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Fréquents</a:t>
                      </a:r>
                    </a:p>
                    <a:p>
                      <a:endParaRPr lang="fr-FR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Graves</a:t>
                      </a:r>
                      <a:endParaRPr lang="fr-FR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750789"/>
                  </a:ext>
                </a:extLst>
              </a:tr>
              <a:tr h="966124">
                <a:tc>
                  <a:txBody>
                    <a:bodyPr/>
                    <a:lstStyle/>
                    <a:p>
                      <a:r>
                        <a:rPr lang="fr-FR" sz="1400" dirty="0"/>
                        <a:t>Stimulation de la voie sérotonine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Trouble digestif </a:t>
                      </a:r>
                    </a:p>
                    <a:p>
                      <a:r>
                        <a:rPr lang="fr-FR" sz="1400" dirty="0"/>
                        <a:t>Trouble sexuel</a:t>
                      </a:r>
                    </a:p>
                    <a:p>
                      <a:r>
                        <a:rPr lang="fr-FR" sz="1400" dirty="0"/>
                        <a:t>Trouble du sommeil</a:t>
                      </a:r>
                    </a:p>
                    <a:p>
                      <a:r>
                        <a:rPr lang="fr-FR" sz="1400" dirty="0"/>
                        <a:t>Prise de poids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/>
                        <a:t>Syndrome sérotoninergique</a:t>
                      </a:r>
                    </a:p>
                    <a:p>
                      <a:r>
                        <a:rPr lang="fr-FR" sz="1400"/>
                        <a:t>Hyponatrémie et SIADH</a:t>
                      </a:r>
                    </a:p>
                    <a:p>
                      <a:r>
                        <a:rPr lang="fr-FR" sz="1400"/>
                        <a:t>Augmentation du QT avec mort subite </a:t>
                      </a:r>
                    </a:p>
                    <a:p>
                      <a:r>
                        <a:rPr lang="fr-FR" sz="1400"/>
                        <a:t>Trouble hémostase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194047"/>
                  </a:ext>
                </a:extLst>
              </a:tr>
              <a:tr h="1084666">
                <a:tc>
                  <a:txBody>
                    <a:bodyPr/>
                    <a:lstStyle/>
                    <a:p>
                      <a:r>
                        <a:rPr lang="fr-FR" sz="1400"/>
                        <a:t>Stimulation de la voie noradrénergique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i="1" dirty="0"/>
                        <a:t>Bloc alpha adrénergique </a:t>
                      </a:r>
                      <a:r>
                        <a:rPr lang="fr-FR" sz="1400" dirty="0"/>
                        <a:t>: Hypotension orthostatique, prise de poids</a:t>
                      </a:r>
                    </a:p>
                    <a:p>
                      <a:r>
                        <a:rPr lang="fr-FR" sz="1400" dirty="0"/>
                        <a:t>Irritabilité</a:t>
                      </a:r>
                    </a:p>
                    <a:p>
                      <a:r>
                        <a:rPr lang="fr-FR" sz="1400" dirty="0"/>
                        <a:t>Anxiété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/>
                        <a:t>Hypertension artérielle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681453"/>
                  </a:ext>
                </a:extLst>
              </a:tr>
              <a:tr h="1084666">
                <a:tc>
                  <a:txBody>
                    <a:bodyPr/>
                    <a:lstStyle/>
                    <a:p>
                      <a:r>
                        <a:rPr lang="fr-FR" sz="1400" dirty="0"/>
                        <a:t>Inhibition de la voie cholinergique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Sécheresse buccale, constipation </a:t>
                      </a:r>
                    </a:p>
                    <a:p>
                      <a:r>
                        <a:rPr lang="fr-FR" sz="1400" dirty="0"/>
                        <a:t>Rétention aigüe d’urine</a:t>
                      </a:r>
                    </a:p>
                    <a:p>
                      <a:r>
                        <a:rPr lang="fr-FR" sz="1400" dirty="0"/>
                        <a:t>Trouble accommodation visuelle</a:t>
                      </a:r>
                    </a:p>
                    <a:p>
                      <a:r>
                        <a:rPr lang="fr-FR" sz="1400" dirty="0"/>
                        <a:t>Sédation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Confusion</a:t>
                      </a:r>
                    </a:p>
                    <a:p>
                      <a:r>
                        <a:rPr lang="fr-FR" sz="1400" dirty="0"/>
                        <a:t>Hallucination</a:t>
                      </a:r>
                    </a:p>
                    <a:p>
                      <a:r>
                        <a:rPr lang="fr-FR" sz="1400" dirty="0"/>
                        <a:t>Glaucome Aigüe à Fermeture d’angle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82449"/>
                  </a:ext>
                </a:extLst>
              </a:tr>
              <a:tr h="523311">
                <a:tc>
                  <a:txBody>
                    <a:bodyPr/>
                    <a:lstStyle/>
                    <a:p>
                      <a:r>
                        <a:rPr lang="fr-FR" sz="1400" dirty="0"/>
                        <a:t>Inhibition catabolisme MAO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400" dirty="0"/>
                        <a:t>Syndrome sérotoninergique.</a:t>
                      </a:r>
                    </a:p>
                    <a:p>
                      <a:r>
                        <a:rPr lang="fr-FR" sz="1400" dirty="0"/>
                        <a:t>Crise hypertensive avec hémorragie cérébrale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869410"/>
                  </a:ext>
                </a:extLst>
              </a:tr>
              <a:tr h="747588">
                <a:tc>
                  <a:txBody>
                    <a:bodyPr/>
                    <a:lstStyle/>
                    <a:p>
                      <a:r>
                        <a:rPr lang="fr-FR" sz="1400" dirty="0"/>
                        <a:t>Stimulation de la voie </a:t>
                      </a:r>
                      <a:r>
                        <a:rPr lang="fr-FR" sz="1400" dirty="0" err="1"/>
                        <a:t>mélatoninergique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Sédation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Hépatite cytolytique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937646"/>
                  </a:ext>
                </a:extLst>
              </a:tr>
            </a:tbl>
          </a:graphicData>
        </a:graphic>
      </p:graphicFrame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A192D10-ACCA-713C-7833-9014E34CD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4278" y="2216258"/>
            <a:ext cx="749933" cy="1654528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852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1999CB-CB5A-B110-8A3C-C9DEBBA52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Syndrome sérotoninergique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A41D4D-0581-8898-3C84-D311C47BB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40933"/>
            <a:ext cx="8596668" cy="494453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fr-FR" dirty="0">
                <a:solidFill>
                  <a:srgbClr val="FF0000"/>
                </a:solidFill>
              </a:rPr>
              <a:t>Rare mais grave</a:t>
            </a:r>
          </a:p>
          <a:p>
            <a:pPr marL="0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b="1" dirty="0"/>
              <a:t>Diagnostic clinique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b="1" dirty="0"/>
              <a:t>Symptômes</a:t>
            </a:r>
            <a:r>
              <a:rPr lang="fr-FR" dirty="0"/>
              <a:t> </a:t>
            </a:r>
            <a:r>
              <a:rPr lang="fr-FR" b="1" dirty="0"/>
              <a:t>peu spécifiques </a:t>
            </a:r>
            <a:r>
              <a:rPr lang="fr-FR" dirty="0"/>
              <a:t>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dirty="0"/>
              <a:t>Digestifs : nausées, diarrhées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dirty="0"/>
              <a:t>Neurologiques : syndrome confusionnel, rigidité musculaire, tremblements, agitation, </a:t>
            </a:r>
            <a:r>
              <a:rPr lang="fr-FR" dirty="0" err="1"/>
              <a:t>hyperréflexie</a:t>
            </a:r>
            <a:r>
              <a:rPr lang="fr-FR" dirty="0"/>
              <a:t>, troubles de la coordination, mydriase, akathisie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dirty="0"/>
              <a:t>Neuro-végétatifs : tachycardie, dyspnée, hyperthermie, sudation hyper ou hypotension</a:t>
            </a:r>
          </a:p>
          <a:p>
            <a:pPr>
              <a:buFont typeface="Courier New" panose="02070309020205020404" pitchFamily="49" charset="0"/>
              <a:buChar char="o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b="1" dirty="0"/>
              <a:t>Bilan </a:t>
            </a:r>
            <a:r>
              <a:rPr lang="fr-FR" dirty="0"/>
              <a:t>: bilan infectieux, métabolique, endocrinien, bilan d’intoxication ou de sevrage</a:t>
            </a:r>
          </a:p>
          <a:p>
            <a:pPr>
              <a:buFont typeface="Wingdings" pitchFamily="2" charset="2"/>
              <a:buChar char="Ø"/>
            </a:pPr>
            <a:endParaRPr lang="fr-FR" dirty="0"/>
          </a:p>
          <a:p>
            <a:pPr>
              <a:buFont typeface="Wingdings" pitchFamily="2" charset="2"/>
              <a:buChar char="Ø"/>
            </a:pPr>
            <a:r>
              <a:rPr lang="fr-FR" b="1" dirty="0"/>
              <a:t>Traitement 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dirty="0"/>
              <a:t>Transfert en réanimation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dirty="0"/>
              <a:t>Arrêt du médicament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dirty="0"/>
              <a:t>Traitement en fonction de la clinique</a:t>
            </a:r>
          </a:p>
        </p:txBody>
      </p:sp>
      <p:pic>
        <p:nvPicPr>
          <p:cNvPr id="5122" name="Picture 2" descr="Syndrome Sérotoninergique - Turkey Istanbul Medical">
            <a:extLst>
              <a:ext uri="{FF2B5EF4-FFF2-40B4-BE49-F238E27FC236}">
                <a16:creationId xmlns:a16="http://schemas.microsoft.com/office/drawing/2014/main" id="{2EB80B07-049B-52BF-FD38-8034F7B7D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66" y="372533"/>
            <a:ext cx="4000500" cy="281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939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3BDC87-B299-1ED0-C851-BCA0FCD2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Arrêt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8AB3DE-B0AA-4E80-9B24-0AC39B978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Progressif sur 1 mois car risque de syndrome de sevrage / rebond ou aggravation du trouble initial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Syndrome de sevrage : trouble du sommeil, sueurs, trouble digestif, anxiété, irritabilité… 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6146" name="Picture 2" descr="Prise en charge du patient : Traitements - Troubles bipolaires">
            <a:extLst>
              <a:ext uri="{FF2B5EF4-FFF2-40B4-BE49-F238E27FC236}">
                <a16:creationId xmlns:a16="http://schemas.microsoft.com/office/drawing/2014/main" id="{0FAFEA7E-7698-33CA-CA37-BA93323DB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198" y="4042835"/>
            <a:ext cx="3523365" cy="245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967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64C9D-A3BD-CC40-EE7A-BA64F08A3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Les Antipsychotiques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0E57C1-5A79-F867-2A73-B3A6F83E8F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793494-BA67-B63B-3B70-BBB99BAAB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5159926"/>
            <a:ext cx="4374368" cy="881435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pic>
        <p:nvPicPr>
          <p:cNvPr id="8194" name="Picture 2" descr="La Risperidone, un antipsychotique atypique (2e génération)">
            <a:extLst>
              <a:ext uri="{FF2B5EF4-FFF2-40B4-BE49-F238E27FC236}">
                <a16:creationId xmlns:a16="http://schemas.microsoft.com/office/drawing/2014/main" id="{7F7DB1EA-AC37-684D-B2BD-7F20E224B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2" y="3151311"/>
            <a:ext cx="2226733" cy="222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ocade - Quetiapine Sandoz Lp 300 Mg, Comprimé à Libération Prolongée  (FUMARATE DE QUÉTIAPINE)">
            <a:extLst>
              <a:ext uri="{FF2B5EF4-FFF2-40B4-BE49-F238E27FC236}">
                <a16:creationId xmlns:a16="http://schemas.microsoft.com/office/drawing/2014/main" id="{169BEB4F-0C4C-6638-29A8-67C90A9D2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101" y="3020077"/>
            <a:ext cx="24892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Abilify, un médicament antipsychotique atypique 2eme génération">
            <a:extLst>
              <a:ext uri="{FF2B5EF4-FFF2-40B4-BE49-F238E27FC236}">
                <a16:creationId xmlns:a16="http://schemas.microsoft.com/office/drawing/2014/main" id="{F3D1A663-ADAB-0911-6EE0-E13232AC2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772" y="3429000"/>
            <a:ext cx="1957696" cy="161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627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4E6E55-01D1-9201-7DFE-54DCB5D85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Classification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BABB2519-5415-57EF-7F7B-8DA31645E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059" y="1185333"/>
            <a:ext cx="8220208" cy="548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66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C7EE0D-54A3-529D-3A64-946BAB0C0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Indications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6DBC02-9560-0FFB-BE21-0713B9092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4801"/>
            <a:ext cx="8596668" cy="4466562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Troubles schizophréniques</a:t>
            </a:r>
          </a:p>
          <a:p>
            <a:r>
              <a:rPr lang="fr-FR" dirty="0"/>
              <a:t>Troubles délirants chroniques</a:t>
            </a:r>
          </a:p>
          <a:p>
            <a:r>
              <a:rPr lang="fr-FR" dirty="0"/>
              <a:t>Trouble bipolaire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Episode dépressif caractérisé</a:t>
            </a:r>
          </a:p>
          <a:p>
            <a:r>
              <a:rPr lang="fr-FR" dirty="0"/>
              <a:t>Trouble anxieux</a:t>
            </a:r>
          </a:p>
          <a:p>
            <a:r>
              <a:rPr lang="fr-FR" dirty="0"/>
              <a:t>Etat d’agitation psychomotrice </a:t>
            </a:r>
          </a:p>
          <a:p>
            <a:endParaRPr lang="fr-FR" dirty="0"/>
          </a:p>
          <a:p>
            <a:r>
              <a:rPr lang="fr-FR" dirty="0"/>
              <a:t>Troubles graves du comportement du l’enfant avec agressivité</a:t>
            </a:r>
          </a:p>
          <a:p>
            <a:r>
              <a:rPr lang="fr-FR" dirty="0"/>
              <a:t>Troubles envahissants du développement</a:t>
            </a:r>
          </a:p>
          <a:p>
            <a:r>
              <a:rPr lang="fr-FR" dirty="0"/>
              <a:t>TICS et syndrome de Gilles de la Tourette</a:t>
            </a:r>
          </a:p>
          <a:p>
            <a:endParaRPr lang="fr-FR" dirty="0"/>
          </a:p>
          <a:p>
            <a:r>
              <a:rPr lang="fr-FR" dirty="0"/>
              <a:t>Trouble du comportement chez le patient parkinsonien</a:t>
            </a:r>
          </a:p>
          <a:p>
            <a:r>
              <a:rPr lang="fr-FR" dirty="0"/>
              <a:t>Troubles psychotiques et comportementaux associés aux troubles démentiels</a:t>
            </a:r>
          </a:p>
        </p:txBody>
      </p:sp>
      <p:pic>
        <p:nvPicPr>
          <p:cNvPr id="9218" name="Picture 2" descr="Qu'est-ce que la schizophrénie ? (Critères diagnostiques - DSM-5) |  Psychomédia">
            <a:extLst>
              <a:ext uri="{FF2B5EF4-FFF2-40B4-BE49-F238E27FC236}">
                <a16:creationId xmlns:a16="http://schemas.microsoft.com/office/drawing/2014/main" id="{51D91ADD-E95A-2CF2-9688-1256FBD08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335" y="816637"/>
            <a:ext cx="1672564" cy="167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BE7D7160-31D2-150B-7B5D-1B1667DE1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110" y="2789207"/>
            <a:ext cx="913115" cy="91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Un Petit Garçon Asiatique Crie À Haute Voix, Serrant Les Poings. Personnage  De Dessin Animé Debout Enfant Mâle En Colère. Ð¡hild Montre Un Mauvais  Comportement. Trouble De La Psyché De L'enfant. Illustration">
            <a:extLst>
              <a:ext uri="{FF2B5EF4-FFF2-40B4-BE49-F238E27FC236}">
                <a16:creationId xmlns:a16="http://schemas.microsoft.com/office/drawing/2014/main" id="{68F468A8-6076-C019-892A-C9612BEDD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483" y="3808082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Maladie de parkinson : plus de 6 444 illustrations et dessins de stock  libres de droits proposés sous licence | Shutterstock">
            <a:extLst>
              <a:ext uri="{FF2B5EF4-FFF2-40B4-BE49-F238E27FC236}">
                <a16:creationId xmlns:a16="http://schemas.microsoft.com/office/drawing/2014/main" id="{742CE5D5-06CD-233A-DC2B-ED8C19A49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822" y="5128882"/>
            <a:ext cx="1499641" cy="161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47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CD4EB3-AABC-6A33-BAE4-B881EAB7C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Généralité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093EAD-C374-BF09-1677-8916CDF8E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10267"/>
            <a:ext cx="8596668" cy="4331095"/>
          </a:xfrm>
        </p:spPr>
        <p:txBody>
          <a:bodyPr>
            <a:normAutofit/>
          </a:bodyPr>
          <a:lstStyle/>
          <a:p>
            <a:r>
              <a:rPr lang="fr-FR" dirty="0"/>
              <a:t>Antipsychotique = antagoniste dopaminergique D2</a:t>
            </a:r>
          </a:p>
          <a:p>
            <a:r>
              <a:rPr lang="fr-FR" dirty="0"/>
              <a:t>Antipsychotique de 2</a:t>
            </a:r>
            <a:r>
              <a:rPr lang="fr-FR" baseline="30000" dirty="0"/>
              <a:t>nde</a:t>
            </a:r>
            <a:r>
              <a:rPr lang="fr-FR" dirty="0"/>
              <a:t> génération : </a:t>
            </a:r>
          </a:p>
          <a:p>
            <a:pPr lvl="1"/>
            <a:r>
              <a:rPr lang="fr-FR" dirty="0"/>
              <a:t>Antagonisme 5HT2A</a:t>
            </a:r>
          </a:p>
          <a:p>
            <a:pPr lvl="1"/>
            <a:r>
              <a:rPr lang="fr-FR" dirty="0" err="1"/>
              <a:t>Agonisme</a:t>
            </a:r>
            <a:r>
              <a:rPr lang="fr-FR" dirty="0"/>
              <a:t> 5HT1A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1</a:t>
            </a:r>
            <a:r>
              <a:rPr lang="fr-FR" baseline="30000" dirty="0"/>
              <a:t>ière</a:t>
            </a:r>
            <a:r>
              <a:rPr lang="fr-FR" dirty="0"/>
              <a:t> vs 2</a:t>
            </a:r>
            <a:r>
              <a:rPr lang="fr-FR" baseline="30000" dirty="0"/>
              <a:t>nde</a:t>
            </a:r>
            <a:r>
              <a:rPr lang="fr-FR" dirty="0"/>
              <a:t> génération : </a:t>
            </a:r>
          </a:p>
          <a:p>
            <a:pPr lvl="1"/>
            <a:r>
              <a:rPr lang="fr-FR" dirty="0"/>
              <a:t>Profil de tolérance différent, moins d’effets extra-pyramidaux avec les 2</a:t>
            </a:r>
            <a:r>
              <a:rPr lang="fr-FR" baseline="30000" dirty="0"/>
              <a:t>nde</a:t>
            </a:r>
            <a:r>
              <a:rPr lang="fr-FR" dirty="0"/>
              <a:t> G</a:t>
            </a:r>
          </a:p>
          <a:p>
            <a:pPr lvl="1"/>
            <a:r>
              <a:rPr lang="fr-FR" dirty="0"/>
              <a:t>Pas de meilleure efficacité des 2</a:t>
            </a:r>
            <a:r>
              <a:rPr lang="fr-FR" baseline="30000" dirty="0"/>
              <a:t>nde</a:t>
            </a:r>
            <a:r>
              <a:rPr lang="fr-FR" dirty="0"/>
              <a:t> générations</a:t>
            </a:r>
          </a:p>
          <a:p>
            <a:pPr lvl="1"/>
            <a:r>
              <a:rPr lang="fr-FR" dirty="0"/>
              <a:t>Privilégier les 2</a:t>
            </a:r>
            <a:r>
              <a:rPr lang="fr-FR" baseline="30000" dirty="0"/>
              <a:t>nde</a:t>
            </a:r>
            <a:r>
              <a:rPr lang="fr-FR" dirty="0"/>
              <a:t> générations en introduction de traitement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/>
              <a:t>Forme oral à privilégier, IM pour les urgences, IM retard possible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207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905363-0BBF-B784-4B0A-4EE9B949E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Physiopathologie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D20A10-9D1C-EC9C-D26B-67F7B8D900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30" y="1388533"/>
            <a:ext cx="7590670" cy="537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120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1347EE-A36A-41D3-2559-5E3568C6F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5714"/>
          </a:xfrm>
        </p:spPr>
        <p:txBody>
          <a:bodyPr/>
          <a:lstStyle/>
          <a:p>
            <a:r>
              <a:rPr lang="fr-FR"/>
              <a:t>La transmission </a:t>
            </a:r>
            <a:r>
              <a:rPr lang="fr-FR" dirty="0"/>
              <a:t>synaptique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71F7FFA-8994-EF17-886F-E0309AE60F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343" y="1552606"/>
            <a:ext cx="7278005" cy="469579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FFA6F28-2CD5-ADE3-1516-B169C0CAF6D8}"/>
              </a:ext>
            </a:extLst>
          </p:cNvPr>
          <p:cNvSpPr txBox="1"/>
          <p:nvPr/>
        </p:nvSpPr>
        <p:spPr>
          <a:xfrm>
            <a:off x="7743652" y="3058348"/>
            <a:ext cx="306069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/>
              <a:t>Entrée ions positifs (cations) : dépolarisation de la membrane donc excitabilité neuronale</a:t>
            </a:r>
          </a:p>
          <a:p>
            <a:endParaRPr lang="fr-FR" sz="1400" dirty="0"/>
          </a:p>
          <a:p>
            <a:endParaRPr lang="fr-FR" sz="1400" dirty="0"/>
          </a:p>
          <a:p>
            <a:r>
              <a:rPr lang="fr-FR" sz="1400" dirty="0"/>
              <a:t>Entrée ions négatifs (anions) : hyperpolarisation de la membrane donc réduction de l’excitabilité neuronale </a:t>
            </a:r>
          </a:p>
        </p:txBody>
      </p:sp>
    </p:spTree>
    <p:extLst>
      <p:ext uri="{BB962C8B-B14F-4D97-AF65-F5344CB8AC3E}">
        <p14:creationId xmlns:p14="http://schemas.microsoft.com/office/powerpoint/2010/main" val="1028659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7C7560-F88F-3443-C747-739DF624D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Physiopathologie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70CB78BC-8256-A03D-7813-BCDDFD784A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604682"/>
              </p:ext>
            </p:extLst>
          </p:nvPr>
        </p:nvGraphicFramePr>
        <p:xfrm>
          <a:off x="1" y="1773427"/>
          <a:ext cx="9567330" cy="5084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466">
                  <a:extLst>
                    <a:ext uri="{9D8B030D-6E8A-4147-A177-3AD203B41FA5}">
                      <a16:colId xmlns:a16="http://schemas.microsoft.com/office/drawing/2014/main" val="1629782538"/>
                    </a:ext>
                  </a:extLst>
                </a:gridCol>
                <a:gridCol w="1913466">
                  <a:extLst>
                    <a:ext uri="{9D8B030D-6E8A-4147-A177-3AD203B41FA5}">
                      <a16:colId xmlns:a16="http://schemas.microsoft.com/office/drawing/2014/main" val="2033830138"/>
                    </a:ext>
                  </a:extLst>
                </a:gridCol>
                <a:gridCol w="1913466">
                  <a:extLst>
                    <a:ext uri="{9D8B030D-6E8A-4147-A177-3AD203B41FA5}">
                      <a16:colId xmlns:a16="http://schemas.microsoft.com/office/drawing/2014/main" val="787121215"/>
                    </a:ext>
                  </a:extLst>
                </a:gridCol>
                <a:gridCol w="1913466">
                  <a:extLst>
                    <a:ext uri="{9D8B030D-6E8A-4147-A177-3AD203B41FA5}">
                      <a16:colId xmlns:a16="http://schemas.microsoft.com/office/drawing/2014/main" val="2118552619"/>
                    </a:ext>
                  </a:extLst>
                </a:gridCol>
                <a:gridCol w="1913466">
                  <a:extLst>
                    <a:ext uri="{9D8B030D-6E8A-4147-A177-3AD203B41FA5}">
                      <a16:colId xmlns:a16="http://schemas.microsoft.com/office/drawing/2014/main" val="1930864671"/>
                    </a:ext>
                  </a:extLst>
                </a:gridCol>
              </a:tblGrid>
              <a:tr h="552618">
                <a:tc>
                  <a:txBody>
                    <a:bodyPr/>
                    <a:lstStyle/>
                    <a:p>
                      <a:r>
                        <a:rPr lang="fr-FR" sz="1400" dirty="0"/>
                        <a:t>Voie dopaminergique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Origine/</a:t>
                      </a:r>
                    </a:p>
                    <a:p>
                      <a:r>
                        <a:rPr lang="fr-FR" sz="1400" dirty="0"/>
                        <a:t>Projection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Fonction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Effet des 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Conséquences cliniques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176317"/>
                  </a:ext>
                </a:extLst>
              </a:tr>
              <a:tr h="1250662">
                <a:tc>
                  <a:txBody>
                    <a:bodyPr/>
                    <a:lstStyle/>
                    <a:p>
                      <a:r>
                        <a:rPr lang="fr-FR" sz="1400" dirty="0"/>
                        <a:t>Mésolimbique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Aire tegmentale ventrale → noyau accumbens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Régulation des émotions, plaisir,  récompense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Diminution de l’excès dopaminergique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Réduction des symptômes positifs (hallucinations, délires)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031064"/>
                  </a:ext>
                </a:extLst>
              </a:tr>
              <a:tr h="1245330">
                <a:tc>
                  <a:txBody>
                    <a:bodyPr/>
                    <a:lstStyle/>
                    <a:p>
                      <a:r>
                        <a:rPr lang="fr-FR" sz="1400" dirty="0" err="1"/>
                        <a:t>Mésocorticale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Aire tegmentale ventrale → cortex préfrontal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Cognition, attention, motivation, émotions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Hypoactivité dopaminergique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Aggravation des symptômes négatifs (retrait social, apathie), troubles cognitifs</a:t>
                      </a:r>
                      <a:r>
                        <a:rPr lang="fr-FR" sz="1000" dirty="0">
                          <a:effectLst/>
                        </a:rPr>
                        <a:t> 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0616247"/>
                  </a:ext>
                </a:extLst>
              </a:tr>
              <a:tr h="1017981">
                <a:tc>
                  <a:txBody>
                    <a:bodyPr/>
                    <a:lstStyle/>
                    <a:p>
                      <a:r>
                        <a:rPr lang="fr-FR" sz="1400" dirty="0"/>
                        <a:t>Nigrostriatale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Substance noire → striatum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Contrôle moteur</a:t>
                      </a:r>
                      <a:r>
                        <a:rPr lang="fr-FR" sz="1400" dirty="0">
                          <a:effectLst/>
                        </a:rPr>
                        <a:t> (initiation et fluidité des mouvements)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Déficit moteur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Effets extrapyramidaux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636158"/>
                  </a:ext>
                </a:extLst>
              </a:tr>
              <a:tr h="1017981">
                <a:tc>
                  <a:txBody>
                    <a:bodyPr/>
                    <a:lstStyle/>
                    <a:p>
                      <a:r>
                        <a:rPr lang="fr-FR" sz="1400" dirty="0"/>
                        <a:t>Tubéro-infundibulaire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Hypothalamus → hypophyse antérieure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Régulation de la sécrétion de prolactine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Levée d’inhibition de la prolactine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Hyperprolactinémie (galactorrhée, aménorrhée, troubles sexuels)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97239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6E16194-D52E-F279-DB07-CC4182470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006" y="0"/>
            <a:ext cx="3154994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661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92CF5E-378E-50BE-E21E-A0CA6F9E9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Contre-indications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9B020C-02F6-CCD9-6FC9-38C8487C9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Pas de CI absolue</a:t>
            </a:r>
          </a:p>
          <a:p>
            <a:endParaRPr lang="fr-FR" dirty="0"/>
          </a:p>
          <a:p>
            <a:r>
              <a:rPr lang="fr-FR" dirty="0"/>
              <a:t>CI relatives 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dirty="0"/>
              <a:t>Allongement du QT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dirty="0"/>
              <a:t>Risque de glaucome par fermeture de l’angle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dirty="0"/>
              <a:t>Risque de rétention urinaire</a:t>
            </a:r>
          </a:p>
          <a:p>
            <a:endParaRPr lang="fr-FR" dirty="0"/>
          </a:p>
          <a:p>
            <a:r>
              <a:rPr lang="fr-FR" dirty="0"/>
              <a:t>Attention 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Si Syndrome Malin de Neuroleptiques : CI à vie des antipsychotiques apparentés sur la structure chimique de l’AP incriminé et des traitements retards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Si Agranulocytose toxique sous Clozapine : CI à la Clozapine</a:t>
            </a:r>
          </a:p>
        </p:txBody>
      </p:sp>
    </p:spTree>
    <p:extLst>
      <p:ext uri="{BB962C8B-B14F-4D97-AF65-F5344CB8AC3E}">
        <p14:creationId xmlns:p14="http://schemas.microsoft.com/office/powerpoint/2010/main" val="3057880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7D13AC-6510-4D44-E7C0-ED234F982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Précaution d’emploi à la prescription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B023F2-C7C4-D174-C080-7E32A5C2F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Epilepsie</a:t>
            </a:r>
          </a:p>
          <a:p>
            <a:endParaRPr lang="fr-FR" dirty="0"/>
          </a:p>
          <a:p>
            <a:r>
              <a:rPr lang="fr-FR" dirty="0"/>
              <a:t>Diabète</a:t>
            </a:r>
          </a:p>
          <a:p>
            <a:endParaRPr lang="fr-FR" dirty="0"/>
          </a:p>
          <a:p>
            <a:r>
              <a:rPr lang="fr-FR" dirty="0"/>
              <a:t>Maladie de Parkinson</a:t>
            </a:r>
          </a:p>
        </p:txBody>
      </p:sp>
    </p:spTree>
    <p:extLst>
      <p:ext uri="{BB962C8B-B14F-4D97-AF65-F5344CB8AC3E}">
        <p14:creationId xmlns:p14="http://schemas.microsoft.com/office/powerpoint/2010/main" val="71004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D3C95F-A623-EB7F-82A6-FF30BEBBE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Prescription initiale et suivi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A703766A-62ED-96CB-229B-32C9ABA97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133" y="1778000"/>
            <a:ext cx="8829106" cy="4380854"/>
          </a:xfrm>
        </p:spPr>
      </p:pic>
    </p:spTree>
    <p:extLst>
      <p:ext uri="{BB962C8B-B14F-4D97-AF65-F5344CB8AC3E}">
        <p14:creationId xmlns:p14="http://schemas.microsoft.com/office/powerpoint/2010/main" val="2317472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CFB0A1-D1A7-7BC0-FA54-EEB4CC306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Effets indésirables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ABFBDD-A3A0-F3B1-6B2E-164B98CD5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39333"/>
            <a:ext cx="8596668" cy="4602029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Segoe UI Emoji" panose="020F0502020204030204" pitchFamily="34" charset="0"/>
              </a:rPr>
              <a:t>🧠</a:t>
            </a:r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 </a:t>
            </a:r>
            <a:r>
              <a:rPr lang="fr-FR" sz="1800" b="1" i="0" u="sng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1. Blocage des récepteurs D2 (dopamine)</a:t>
            </a:r>
            <a:endParaRPr lang="fr-FR" b="0" i="0" u="sng" strike="noStrike" dirty="0">
              <a:solidFill>
                <a:srgbClr val="000000"/>
              </a:solidFill>
              <a:effectLst/>
              <a:latin typeface="Trebuchet MS" panose="020B070302020209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✅ Réduction des symptômes positifs (voie mésolimbique)</a:t>
            </a:r>
            <a:endParaRPr lang="fr-FR" b="0" i="0" u="none" strike="noStrike" dirty="0">
              <a:solidFill>
                <a:srgbClr val="000000"/>
              </a:solidFill>
              <a:effectLst/>
              <a:latin typeface="Trebuchet MS" panose="020B070302020209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❌ </a:t>
            </a:r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Effets extrapyramidaux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 : dyskinésies aigues, syndrome parkinsonien, akathisie, dyskinésies tardives (voie nigrostriatale)</a:t>
            </a:r>
            <a:endParaRPr lang="fr-FR" b="0" i="0" u="none" strike="noStrike" dirty="0">
              <a:solidFill>
                <a:srgbClr val="000000"/>
              </a:solidFill>
              <a:effectLst/>
              <a:latin typeface="Trebuchet MS" panose="020B070302020209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❌ </a:t>
            </a:r>
            <a:r>
              <a:rPr lang="fr-FR" sz="1800" b="1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Hyperprolactinémie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 : galactorrhée, aménorrhée, troubles sexuels (voie tubéro-infundibulaire)</a:t>
            </a:r>
            <a:endParaRPr lang="fr-FR" b="0" i="0" u="none" strike="noStrike" dirty="0">
              <a:solidFill>
                <a:srgbClr val="000000"/>
              </a:solidFill>
              <a:effectLst/>
              <a:latin typeface="Trebuchet MS" panose="020B070302020209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❌ Risque d’aggraver les symptômes négatifs (voie </a:t>
            </a:r>
            <a:r>
              <a:rPr lang="fr-FR" sz="1800" b="0" i="0" u="none" strike="noStrike" dirty="0" err="1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mésocorticale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)</a:t>
            </a:r>
          </a:p>
          <a:p>
            <a:pPr marL="0" indent="0" algn="l">
              <a:buNone/>
            </a:pPr>
            <a:endParaRPr lang="fr-FR" b="0" i="0" u="none" strike="noStrike" dirty="0">
              <a:solidFill>
                <a:srgbClr val="000000"/>
              </a:solidFill>
              <a:effectLst/>
              <a:latin typeface="Trebuchet MS" panose="020B0703020202090204" pitchFamily="34" charset="0"/>
            </a:endParaRPr>
          </a:p>
          <a:p>
            <a:pPr marL="0" indent="0" algn="l">
              <a:buNone/>
            </a:pPr>
            <a:r>
              <a:rPr lang="fr-FR" b="1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🧬 </a:t>
            </a:r>
            <a:r>
              <a:rPr lang="fr-FR" b="1" i="0" u="sng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2. Blocage des récepteurs 5-HT2A (sérotonine)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✅ Moins d’effets extrapyramidaux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❌ </a:t>
            </a:r>
            <a:r>
              <a:rPr lang="fr-FR" b="1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Prise de poids</a:t>
            </a:r>
            <a:endParaRPr lang="fr-FR" b="0" i="0" u="none" strike="noStrike" dirty="0">
              <a:solidFill>
                <a:srgbClr val="000000"/>
              </a:solidFill>
              <a:effectLst/>
              <a:latin typeface="Trebuchet MS" panose="020B070302020209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❌ </a:t>
            </a:r>
            <a:r>
              <a:rPr lang="fr-FR" b="1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Syndrome métabolique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 : diabète, dyslipidémie, HTA</a:t>
            </a:r>
          </a:p>
          <a:p>
            <a:pPr marL="0" indent="0" algn="l">
              <a:buNone/>
            </a:pPr>
            <a:endParaRPr lang="fr-FR" b="0" i="0" u="none" strike="noStrike" dirty="0">
              <a:solidFill>
                <a:srgbClr val="000000"/>
              </a:solidFill>
              <a:effectLst/>
              <a:latin typeface="Trebuchet MS" panose="020B0703020202090204" pitchFamily="34" charset="0"/>
            </a:endParaRPr>
          </a:p>
          <a:p>
            <a:pPr marL="0" indent="0" algn="l">
              <a:buNone/>
            </a:pPr>
            <a:r>
              <a:rPr lang="fr-FR" b="1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💢 </a:t>
            </a:r>
            <a:r>
              <a:rPr lang="fr-FR" b="1" i="0" u="sng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3. Blocage des récepteurs </a:t>
            </a:r>
            <a:r>
              <a:rPr lang="el-GR" b="1" i="0" u="sng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α1-</a:t>
            </a:r>
            <a:r>
              <a:rPr lang="fr-FR" b="1" i="0" u="sng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adrénergiques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❌ </a:t>
            </a:r>
            <a:r>
              <a:rPr lang="fr-FR" b="1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Hypotension orthostatique</a:t>
            </a:r>
            <a:endParaRPr lang="fr-FR" b="0" i="0" u="none" strike="noStrike" dirty="0">
              <a:solidFill>
                <a:srgbClr val="000000"/>
              </a:solidFill>
              <a:effectLst/>
              <a:latin typeface="Trebuchet MS" panose="020B070302020209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❌ </a:t>
            </a:r>
            <a:r>
              <a:rPr lang="fr-FR" b="1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Tachycardie réflexe</a:t>
            </a:r>
            <a:endParaRPr lang="fr-FR" b="0" i="0" u="none" strike="noStrike" dirty="0">
              <a:solidFill>
                <a:srgbClr val="000000"/>
              </a:solidFill>
              <a:effectLst/>
              <a:latin typeface="Trebuchet MS" panose="020B070302020209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6414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ABEDA3-7D14-D80F-D8A6-A859B9B23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Effets indésirables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ACE95B-834A-AA5A-30F9-45DD313D7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69935"/>
            <a:ext cx="8596668" cy="3880773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fr-FR" b="1" i="0" u="none" strike="noStrike" dirty="0">
                <a:solidFill>
                  <a:srgbClr val="000000"/>
                </a:solidFill>
                <a:effectLst/>
                <a:latin typeface="Segoe UI Emoji" panose="020F0502020204030204" pitchFamily="34" charset="0"/>
              </a:rPr>
              <a:t>🌿</a:t>
            </a:r>
            <a:r>
              <a:rPr lang="fr-FR" b="1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 </a:t>
            </a:r>
            <a:r>
              <a:rPr lang="fr-FR" b="1" i="0" u="sng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4. Blocage des récepteurs muscariniques (M1-M5)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❌ </a:t>
            </a:r>
            <a:r>
              <a:rPr lang="fr-FR" b="1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Anticholinergiques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 : bouche sèche, constipation, rétention urinaire, confusion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❗️</a:t>
            </a:r>
            <a:r>
              <a:rPr lang="fr-FR" b="1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Paradoxalement : hypersialorrhée (Clozapine)</a:t>
            </a:r>
          </a:p>
          <a:p>
            <a:pPr marL="0" indent="0" algn="l">
              <a:buNone/>
            </a:pPr>
            <a:endParaRPr lang="fr-FR" b="0" i="0" u="none" strike="noStrike" dirty="0">
              <a:solidFill>
                <a:srgbClr val="000000"/>
              </a:solidFill>
              <a:effectLst/>
              <a:latin typeface="Trebuchet MS" panose="020B0703020202090204" pitchFamily="34" charset="0"/>
            </a:endParaRPr>
          </a:p>
          <a:p>
            <a:pPr marL="0" indent="0" algn="l">
              <a:buNone/>
            </a:pPr>
            <a:r>
              <a:rPr lang="fr-FR" b="1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🌙 </a:t>
            </a:r>
            <a:r>
              <a:rPr lang="fr-FR" b="1" i="0" u="sng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5. Blocage des récepteurs H1 (histamine)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❌ </a:t>
            </a:r>
            <a:r>
              <a:rPr lang="fr-FR" b="1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Sédation</a:t>
            </a:r>
            <a:endParaRPr lang="fr-FR" b="0" i="0" u="none" strike="noStrike" dirty="0">
              <a:solidFill>
                <a:srgbClr val="000000"/>
              </a:solidFill>
              <a:effectLst/>
              <a:latin typeface="Trebuchet MS" panose="020B070302020209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❌ </a:t>
            </a:r>
            <a:r>
              <a:rPr lang="fr-FR" b="1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Prise de poids</a:t>
            </a:r>
          </a:p>
          <a:p>
            <a:pPr marL="0" indent="0" algn="l">
              <a:buNone/>
            </a:pPr>
            <a:endParaRPr lang="fr-FR" b="0" i="0" u="none" strike="noStrike" dirty="0">
              <a:solidFill>
                <a:srgbClr val="000000"/>
              </a:solidFill>
              <a:effectLst/>
              <a:latin typeface="Trebuchet MS" panose="020B0703020202090204" pitchFamily="34" charset="0"/>
            </a:endParaRPr>
          </a:p>
          <a:p>
            <a:pPr marL="0" indent="0" algn="l">
              <a:buNone/>
            </a:pPr>
            <a:r>
              <a:rPr lang="fr-FR" b="1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⚠️ </a:t>
            </a:r>
            <a:r>
              <a:rPr lang="fr-FR" b="1" i="0" u="sng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6. Autres effets notables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🔥 </a:t>
            </a:r>
            <a:r>
              <a:rPr lang="fr-FR" b="1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Syndrome malin des neuroleptiques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 (rare, grave)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💓 </a:t>
            </a:r>
            <a:r>
              <a:rPr lang="fr-FR" b="1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Allongement QT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 → risque de torsades de pointes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🧪 </a:t>
            </a:r>
            <a:r>
              <a:rPr lang="fr-FR" b="1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Agranulocytose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 (Clozapine ++)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⚡️ </a:t>
            </a:r>
            <a:r>
              <a:rPr lang="fr-FR" b="1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Convulsions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 (seuil abaissé)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0059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547C5B-44E9-C570-A880-2B337008D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Syndrome malin des neuroleptiques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A8932B-3DB4-5579-5596-C09815935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399"/>
            <a:ext cx="8596668" cy="4572001"/>
          </a:xfrm>
        </p:spPr>
        <p:txBody>
          <a:bodyPr>
            <a:normAutofit fontScale="92500" lnSpcReduction="20000"/>
          </a:bodyPr>
          <a:lstStyle/>
          <a:p>
            <a:r>
              <a:rPr lang="fr-FR" dirty="0">
                <a:solidFill>
                  <a:srgbClr val="FF0000"/>
                </a:solidFill>
              </a:rPr>
              <a:t>URGENCE diagnostic et thérapeutique </a:t>
            </a:r>
          </a:p>
          <a:p>
            <a:endParaRPr lang="fr-FR" dirty="0"/>
          </a:p>
          <a:p>
            <a:r>
              <a:rPr lang="fr-FR" dirty="0"/>
              <a:t>Tétrade classique 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b="1" dirty="0"/>
              <a:t>Hyperthermie</a:t>
            </a:r>
            <a:r>
              <a:rPr lang="fr-FR" dirty="0"/>
              <a:t> (fièvre élevée, souvent &gt; 38,5°C, parfois &gt; 40°C), parfois hypothermie (&lt; 36°C).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b="1" dirty="0"/>
              <a:t>Rigidité musculaire intense</a:t>
            </a:r>
            <a:r>
              <a:rPr lang="fr-FR" dirty="0"/>
              <a:t> (aspect « en tuyau de plomb »).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b="1" dirty="0"/>
              <a:t>Troubles de la conscience</a:t>
            </a:r>
            <a:r>
              <a:rPr lang="fr-FR" dirty="0"/>
              <a:t> (agitation, confusion, coma).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b="1" dirty="0"/>
              <a:t>Dysautonomie</a:t>
            </a:r>
            <a:r>
              <a:rPr lang="fr-FR" dirty="0"/>
              <a:t> (instabilité tensionnelle, tachycardie, sueurs, hypersalivation).</a:t>
            </a:r>
          </a:p>
          <a:p>
            <a:pPr>
              <a:buFont typeface="Courier New" panose="02070309020205020404" pitchFamily="49" charset="0"/>
              <a:buChar char="o"/>
            </a:pPr>
            <a:endParaRPr lang="fr-FR" dirty="0"/>
          </a:p>
          <a:p>
            <a:r>
              <a:rPr lang="fr-FR" sz="1800" b="1" dirty="0"/>
              <a:t>Bilan de gravité : </a:t>
            </a:r>
          </a:p>
          <a:p>
            <a:pPr>
              <a:buFont typeface="Wingdings" pitchFamily="2" charset="2"/>
              <a:buChar char="v"/>
            </a:pPr>
            <a:r>
              <a:rPr lang="fr-FR" sz="1800" dirty="0"/>
              <a:t>Augmentation CPK (corrélation avec la sévérité et le pronostic)</a:t>
            </a:r>
          </a:p>
          <a:p>
            <a:pPr>
              <a:buFont typeface="Wingdings" pitchFamily="2" charset="2"/>
              <a:buChar char="v"/>
            </a:pPr>
            <a:r>
              <a:rPr lang="fr-FR" dirty="0"/>
              <a:t>S</a:t>
            </a:r>
            <a:r>
              <a:rPr lang="fr-FR" sz="1800" dirty="0"/>
              <a:t>igne de choc </a:t>
            </a:r>
          </a:p>
          <a:p>
            <a:pPr>
              <a:buFont typeface="Wingdings" pitchFamily="2" charset="2"/>
              <a:buChar char="v"/>
            </a:pPr>
            <a:r>
              <a:rPr lang="fr-FR" dirty="0"/>
              <a:t>B</a:t>
            </a:r>
            <a:r>
              <a:rPr lang="fr-FR" sz="1800" dirty="0"/>
              <a:t>ilan rénal (rhabdomyolyse)</a:t>
            </a:r>
          </a:p>
          <a:p>
            <a:pPr>
              <a:buFont typeface="Wingdings" pitchFamily="2" charset="2"/>
              <a:buChar char="v"/>
            </a:pPr>
            <a:r>
              <a:rPr lang="fr-FR" dirty="0"/>
              <a:t>B</a:t>
            </a:r>
            <a:r>
              <a:rPr lang="fr-FR" sz="1800" dirty="0"/>
              <a:t>ilan hépatique et coagulation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3270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819B8B-E345-CC2E-1642-2C6D0135D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Syndrome malin de neuroleptique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1A85D5-396B-B715-F80C-B36142C9A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/>
              <a:t>Prise en charge </a:t>
            </a:r>
            <a:r>
              <a:rPr lang="fr-FR" dirty="0"/>
              <a:t>: </a:t>
            </a:r>
          </a:p>
          <a:p>
            <a:pPr>
              <a:buFont typeface="Wingdings" pitchFamily="2" charset="2"/>
              <a:buChar char="§"/>
            </a:pPr>
            <a:r>
              <a:rPr lang="fr-FR" dirty="0"/>
              <a:t>Arrêt du traitement</a:t>
            </a:r>
          </a:p>
          <a:p>
            <a:pPr>
              <a:buFont typeface="Wingdings" pitchFamily="2" charset="2"/>
              <a:buChar char="§"/>
            </a:pPr>
            <a:r>
              <a:rPr lang="fr-FR" dirty="0"/>
              <a:t>Transfert en réanimation</a:t>
            </a:r>
          </a:p>
          <a:p>
            <a:pPr>
              <a:buFont typeface="Wingdings" pitchFamily="2" charset="2"/>
              <a:buChar char="§"/>
            </a:pPr>
            <a:r>
              <a:rPr lang="fr-FR" dirty="0"/>
              <a:t>Traitement non spécifique</a:t>
            </a:r>
          </a:p>
          <a:p>
            <a:pPr>
              <a:buFont typeface="Wingdings" pitchFamily="2" charset="2"/>
              <a:buChar char="§"/>
            </a:pPr>
            <a:r>
              <a:rPr lang="fr-FR" dirty="0"/>
              <a:t>En fonction de la sévérité : benzodiazépine +/- bromocriptine (agoniste dopaminergique) +/- </a:t>
            </a:r>
            <a:r>
              <a:rPr lang="fr-FR" dirty="0" err="1"/>
              <a:t>dantrolène</a:t>
            </a:r>
            <a:r>
              <a:rPr lang="fr-FR" dirty="0"/>
              <a:t> (relaxant musculaire)</a:t>
            </a:r>
          </a:p>
          <a:p>
            <a:pPr>
              <a:buFont typeface="Wingdings" pitchFamily="2" charset="2"/>
              <a:buChar char="§"/>
            </a:pPr>
            <a:r>
              <a:rPr lang="fr-FR" dirty="0"/>
              <a:t>Réintroduction d’un AP : </a:t>
            </a:r>
          </a:p>
          <a:p>
            <a:pPr lvl="1"/>
            <a:r>
              <a:rPr lang="fr-FR" dirty="0"/>
              <a:t>risque récidive SMN 50%. </a:t>
            </a:r>
          </a:p>
          <a:p>
            <a:pPr lvl="1"/>
            <a:r>
              <a:rPr lang="fr-FR" dirty="0"/>
              <a:t>Réintroduction possible avec surveillance rapprochée d’un AP d’une classe différente et à faible dose. La clozapine serait moins associée au risque de SMN.</a:t>
            </a:r>
          </a:p>
          <a:p>
            <a:pPr lvl="1"/>
            <a:r>
              <a:rPr lang="fr-FR" dirty="0"/>
              <a:t>Pas d’antipsychotique d’action prolongée !</a:t>
            </a:r>
          </a:p>
          <a:p>
            <a:pPr>
              <a:buFont typeface="Wingdings" pitchFamily="2" charset="2"/>
              <a:buChar char="§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7935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64C9D-A3BD-CC40-EE7A-BA64F08A3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Les Anxiolytiques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0E57C1-5A79-F867-2A73-B3A6F83E8F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793494-BA67-B63B-3B70-BBB99BAAB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5374118"/>
            <a:ext cx="159198" cy="667244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pic>
        <p:nvPicPr>
          <p:cNvPr id="11266" name="Picture 2" descr="Pharmacie De Gascogne - Médicament Xanax 0,25 Mg, Comprimé Sécable -  ALPRAZOLAM - Seysses">
            <a:extLst>
              <a:ext uri="{FF2B5EF4-FFF2-40B4-BE49-F238E27FC236}">
                <a16:creationId xmlns:a16="http://schemas.microsoft.com/office/drawing/2014/main" id="{29FBE82E-4E48-11D3-03F4-810D40C61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2" y="3429000"/>
            <a:ext cx="2612362" cy="261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harmacie Lavernose Lacasse - Médicament Seresta 50 Mg, Comprimé Sécable -  OXAZÉPAM - Lavernose-Lacasse">
            <a:extLst>
              <a:ext uri="{FF2B5EF4-FFF2-40B4-BE49-F238E27FC236}">
                <a16:creationId xmlns:a16="http://schemas.microsoft.com/office/drawing/2014/main" id="{B04D8FDA-094D-78F8-83A4-98242B674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266" y="3196562"/>
            <a:ext cx="28448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Lexomil : un traitement pour calmer l'anxiété et favoriser le sommeil">
            <a:extLst>
              <a:ext uri="{FF2B5EF4-FFF2-40B4-BE49-F238E27FC236}">
                <a16:creationId xmlns:a16="http://schemas.microsoft.com/office/drawing/2014/main" id="{F116F338-6A84-EB15-1692-9E251D9E6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638" y="2874832"/>
            <a:ext cx="3166530" cy="316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715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003CDB-DE39-3CB0-3C99-6901705E9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Classification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7590ED-ECEA-C692-4DD2-BEB791E47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Benzodiazépines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Non-Benzodiazépines : </a:t>
            </a:r>
          </a:p>
          <a:p>
            <a:pPr>
              <a:buFont typeface="Wingdings" pitchFamily="2" charset="2"/>
              <a:buChar char="v"/>
            </a:pPr>
            <a:r>
              <a:rPr lang="fr-FR" dirty="0"/>
              <a:t>Antihistaminiques</a:t>
            </a:r>
          </a:p>
          <a:p>
            <a:pPr>
              <a:buFont typeface="Wingdings" pitchFamily="2" charset="2"/>
              <a:buChar char="v"/>
            </a:pPr>
            <a:r>
              <a:rPr lang="fr-FR" dirty="0"/>
              <a:t>B-Bloquants</a:t>
            </a:r>
          </a:p>
          <a:p>
            <a:pPr>
              <a:buFont typeface="Wingdings" pitchFamily="2" charset="2"/>
              <a:buChar char="v"/>
            </a:pPr>
            <a:r>
              <a:rPr lang="fr-FR" dirty="0" err="1"/>
              <a:t>Buspirone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3440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FEE51E-F4E3-BB9D-2782-964684D2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neurotransmetteurs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DDB3ED-D00B-6B42-D459-6803F2175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fr-FR" b="1" dirty="0"/>
              <a:t>GABA :</a:t>
            </a:r>
            <a:r>
              <a:rPr lang="fr-FR" dirty="0"/>
              <a:t> 30-40% des neurones – effets </a:t>
            </a:r>
            <a:r>
              <a:rPr lang="fr-FR" b="1" dirty="0"/>
              <a:t>inhibiteurs</a:t>
            </a:r>
            <a:r>
              <a:rPr lang="fr-FR" dirty="0"/>
              <a:t> – Sédation, anxiolyse, anticonvulsivant</a:t>
            </a:r>
          </a:p>
          <a:p>
            <a:pPr algn="just">
              <a:lnSpc>
                <a:spcPct val="150000"/>
              </a:lnSpc>
            </a:pPr>
            <a:r>
              <a:rPr lang="fr-FR" b="1" dirty="0"/>
              <a:t>Glutamate : </a:t>
            </a:r>
            <a:r>
              <a:rPr lang="fr-FR" dirty="0"/>
              <a:t>30-40% - effets </a:t>
            </a:r>
            <a:r>
              <a:rPr lang="fr-FR" b="1" dirty="0"/>
              <a:t>activateurs</a:t>
            </a:r>
            <a:r>
              <a:rPr lang="fr-FR" dirty="0"/>
              <a:t> – Mémoire, apprentissage, motricité</a:t>
            </a:r>
          </a:p>
          <a:p>
            <a:pPr algn="just">
              <a:lnSpc>
                <a:spcPct val="150000"/>
              </a:lnSpc>
            </a:pPr>
            <a:r>
              <a:rPr lang="fr-FR" b="1" dirty="0"/>
              <a:t>Sérotonine : </a:t>
            </a:r>
            <a:r>
              <a:rPr lang="fr-FR" dirty="0"/>
              <a:t>2% - effet </a:t>
            </a:r>
            <a:r>
              <a:rPr lang="fr-FR" b="1" dirty="0"/>
              <a:t>modulateur</a:t>
            </a:r>
            <a:r>
              <a:rPr lang="fr-FR" dirty="0"/>
              <a:t> – Emotion, humeur, éveil, sommeil, alimentation</a:t>
            </a:r>
          </a:p>
          <a:p>
            <a:pPr algn="just">
              <a:lnSpc>
                <a:spcPct val="150000"/>
              </a:lnSpc>
            </a:pPr>
            <a:r>
              <a:rPr lang="fr-FR" b="1" dirty="0"/>
              <a:t>Dopamine : </a:t>
            </a:r>
            <a:r>
              <a:rPr lang="fr-FR" dirty="0"/>
              <a:t>2%- effet </a:t>
            </a:r>
            <a:r>
              <a:rPr lang="fr-FR" b="1" dirty="0"/>
              <a:t>modulateur</a:t>
            </a:r>
            <a:r>
              <a:rPr lang="fr-FR" dirty="0"/>
              <a:t> – Motricité, émotion, cognition, plaisir</a:t>
            </a:r>
          </a:p>
          <a:p>
            <a:pPr algn="just">
              <a:lnSpc>
                <a:spcPct val="150000"/>
              </a:lnSpc>
            </a:pPr>
            <a:r>
              <a:rPr lang="fr-FR" b="1" dirty="0"/>
              <a:t>Noradrénaline : </a:t>
            </a:r>
            <a:r>
              <a:rPr lang="fr-FR" dirty="0"/>
              <a:t>2% - effet </a:t>
            </a:r>
            <a:r>
              <a:rPr lang="fr-FR" b="1" dirty="0"/>
              <a:t>modulateur</a:t>
            </a:r>
            <a:r>
              <a:rPr lang="fr-FR" dirty="0"/>
              <a:t> – Vigilance, attention</a:t>
            </a:r>
          </a:p>
          <a:p>
            <a:pPr algn="just">
              <a:lnSpc>
                <a:spcPct val="150000"/>
              </a:lnSpc>
            </a:pPr>
            <a:r>
              <a:rPr lang="fr-FR" b="1" dirty="0"/>
              <a:t>Acétylcholine :</a:t>
            </a:r>
            <a:r>
              <a:rPr lang="fr-FR" dirty="0"/>
              <a:t> – 2% - effet </a:t>
            </a:r>
            <a:r>
              <a:rPr lang="fr-FR" b="1" dirty="0"/>
              <a:t>modulateur</a:t>
            </a:r>
            <a:r>
              <a:rPr lang="fr-FR" dirty="0"/>
              <a:t> – Mémoire, attention, sommeil</a:t>
            </a:r>
          </a:p>
          <a:p>
            <a:endParaRPr lang="fr-FR" dirty="0"/>
          </a:p>
        </p:txBody>
      </p:sp>
      <p:pic>
        <p:nvPicPr>
          <p:cNvPr id="2050" name="Picture 2" descr="Qu'est-ce qu'un neurotransmetteur ?">
            <a:extLst>
              <a:ext uri="{FF2B5EF4-FFF2-40B4-BE49-F238E27FC236}">
                <a16:creationId xmlns:a16="http://schemas.microsoft.com/office/drawing/2014/main" id="{B96124AC-B9FC-57FC-3AFC-11BC52DFE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654" y="282078"/>
            <a:ext cx="2927348" cy="164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057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4BDCE3-0679-5BC0-A082-320FB7538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Indications</a:t>
            </a: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5637741A-6D64-454C-EA55-C75BBCFE9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328" y="1930400"/>
            <a:ext cx="10861371" cy="2527737"/>
          </a:xfrm>
        </p:spPr>
      </p:pic>
    </p:spTree>
    <p:extLst>
      <p:ext uri="{BB962C8B-B14F-4D97-AF65-F5344CB8AC3E}">
        <p14:creationId xmlns:p14="http://schemas.microsoft.com/office/powerpoint/2010/main" val="18645989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F32B5A-BE22-D738-C3F5-A735FF716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Benzodiazépines : physiopathologie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368D988-FECD-6E3B-CC7D-CB89262E83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476" y="1464734"/>
            <a:ext cx="6582902" cy="4194112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D8D1BF3-B5E2-3995-1BAF-C4A806D1CA08}"/>
              </a:ext>
            </a:extLst>
          </p:cNvPr>
          <p:cNvSpPr txBox="1"/>
          <p:nvPr/>
        </p:nvSpPr>
        <p:spPr>
          <a:xfrm>
            <a:off x="7760519" y="1292622"/>
            <a:ext cx="40886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Rappel : </a:t>
            </a:r>
            <a:r>
              <a:rPr lang="fr-FR" b="1" dirty="0"/>
              <a:t>GABA</a:t>
            </a:r>
            <a:r>
              <a:rPr lang="fr-FR" dirty="0"/>
              <a:t>  =&gt; principal </a:t>
            </a:r>
          </a:p>
          <a:p>
            <a:r>
              <a:rPr lang="fr-FR" dirty="0"/>
              <a:t>neurotransmetteur inhibiteur du cerveau</a:t>
            </a:r>
          </a:p>
          <a:p>
            <a:endParaRPr lang="fr-FR" dirty="0"/>
          </a:p>
          <a:p>
            <a:r>
              <a:rPr lang="fr-FR" dirty="0"/>
              <a:t>- </a:t>
            </a:r>
            <a:r>
              <a:rPr lang="fr-FR" dirty="0" err="1"/>
              <a:t>Benzo</a:t>
            </a:r>
            <a:r>
              <a:rPr lang="fr-FR" dirty="0"/>
              <a:t> : se lient à un site allostérique (= différent de celui du GABA), sur le récepteur GABA-A.</a:t>
            </a:r>
          </a:p>
          <a:p>
            <a:endParaRPr lang="fr-FR" dirty="0"/>
          </a:p>
          <a:p>
            <a:r>
              <a:rPr lang="fr-FR" dirty="0"/>
              <a:t>- Donc augmentent la fréquence d’ouverture du canal chlore lorsque le GABA est déjà fixé. </a:t>
            </a:r>
          </a:p>
          <a:p>
            <a:endParaRPr lang="fr-FR" dirty="0"/>
          </a:p>
          <a:p>
            <a:r>
              <a:rPr lang="fr-FR" dirty="0"/>
              <a:t>Plus d’ions Cl- entrent dans la cellule =&gt; hyperpolarisation de la cellule =&gt; diminution de l’excitabilité neuronale associée à l’anxiété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1AA8B8D-5452-0E84-A0B2-E47363AE8A00}"/>
              </a:ext>
            </a:extLst>
          </p:cNvPr>
          <p:cNvSpPr txBox="1"/>
          <p:nvPr/>
        </p:nvSpPr>
        <p:spPr>
          <a:xfrm>
            <a:off x="973611" y="5909270"/>
            <a:ext cx="8004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ym typeface="Wingdings" pitchFamily="2" charset="2"/>
              </a:rPr>
              <a:t> </a:t>
            </a:r>
            <a:r>
              <a:rPr lang="fr-FR" dirty="0" err="1">
                <a:sym typeface="Wingdings" pitchFamily="2" charset="2"/>
              </a:rPr>
              <a:t>Benzo</a:t>
            </a:r>
            <a:r>
              <a:rPr lang="fr-FR" dirty="0">
                <a:sym typeface="Wingdings" pitchFamily="2" charset="2"/>
              </a:rPr>
              <a:t> potentialisent le GABA, mais ne l’activent pas seules directement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371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6E69B4-499C-2F24-71FF-395AA189A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Benzodiazépines et apparentés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A3D8913-EC0C-7302-66BF-B152674A82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2933" y="1524815"/>
            <a:ext cx="5740400" cy="496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728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6E69B4-499C-2F24-71FF-395AA189A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Benzodiazépines et apparentés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A3D8913-EC0C-7302-66BF-B152674A82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2933" y="1524815"/>
            <a:ext cx="5740400" cy="4969546"/>
          </a:xfrm>
          <a:prstGeom prst="rect">
            <a:avLst/>
          </a:prstGeom>
        </p:spPr>
      </p:pic>
      <p:sp>
        <p:nvSpPr>
          <p:cNvPr id="3" name="Cadre 2">
            <a:extLst>
              <a:ext uri="{FF2B5EF4-FFF2-40B4-BE49-F238E27FC236}">
                <a16:creationId xmlns:a16="http://schemas.microsoft.com/office/drawing/2014/main" id="{4F980BC9-C7E2-A031-83C7-DFD5EA829EEE}"/>
              </a:ext>
            </a:extLst>
          </p:cNvPr>
          <p:cNvSpPr/>
          <p:nvPr/>
        </p:nvSpPr>
        <p:spPr>
          <a:xfrm>
            <a:off x="3200400" y="4326673"/>
            <a:ext cx="1193180" cy="657922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Cadre 4">
            <a:extLst>
              <a:ext uri="{FF2B5EF4-FFF2-40B4-BE49-F238E27FC236}">
                <a16:creationId xmlns:a16="http://schemas.microsoft.com/office/drawing/2014/main" id="{384E2BC4-C329-D6D9-7906-F8BD53660BD0}"/>
              </a:ext>
            </a:extLst>
          </p:cNvPr>
          <p:cNvSpPr/>
          <p:nvPr/>
        </p:nvSpPr>
        <p:spPr>
          <a:xfrm>
            <a:off x="1059366" y="3289610"/>
            <a:ext cx="959005" cy="691375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Cadre 5">
            <a:extLst>
              <a:ext uri="{FF2B5EF4-FFF2-40B4-BE49-F238E27FC236}">
                <a16:creationId xmlns:a16="http://schemas.microsoft.com/office/drawing/2014/main" id="{236EF3B2-0AFF-5743-452A-1B847606BF15}"/>
              </a:ext>
            </a:extLst>
          </p:cNvPr>
          <p:cNvSpPr/>
          <p:nvPr/>
        </p:nvSpPr>
        <p:spPr>
          <a:xfrm>
            <a:off x="1059366" y="5319132"/>
            <a:ext cx="1115122" cy="669073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Cadre 6">
            <a:extLst>
              <a:ext uri="{FF2B5EF4-FFF2-40B4-BE49-F238E27FC236}">
                <a16:creationId xmlns:a16="http://schemas.microsoft.com/office/drawing/2014/main" id="{89A1BAF0-0F33-1EC4-B762-889648F78C9E}"/>
              </a:ext>
            </a:extLst>
          </p:cNvPr>
          <p:cNvSpPr/>
          <p:nvPr/>
        </p:nvSpPr>
        <p:spPr>
          <a:xfrm>
            <a:off x="5475249" y="5333185"/>
            <a:ext cx="1382751" cy="643869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Cadre 7">
            <a:extLst>
              <a:ext uri="{FF2B5EF4-FFF2-40B4-BE49-F238E27FC236}">
                <a16:creationId xmlns:a16="http://schemas.microsoft.com/office/drawing/2014/main" id="{B960E177-4E65-B34F-7EFC-3D73FA792C72}"/>
              </a:ext>
            </a:extLst>
          </p:cNvPr>
          <p:cNvSpPr/>
          <p:nvPr/>
        </p:nvSpPr>
        <p:spPr>
          <a:xfrm>
            <a:off x="5475249" y="3289610"/>
            <a:ext cx="1382751" cy="691375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Cadre 8">
            <a:extLst>
              <a:ext uri="{FF2B5EF4-FFF2-40B4-BE49-F238E27FC236}">
                <a16:creationId xmlns:a16="http://schemas.microsoft.com/office/drawing/2014/main" id="{8AA227A9-75C2-8D8A-8AB6-7F931417DA37}"/>
              </a:ext>
            </a:extLst>
          </p:cNvPr>
          <p:cNvSpPr/>
          <p:nvPr/>
        </p:nvSpPr>
        <p:spPr>
          <a:xfrm>
            <a:off x="5475249" y="2196790"/>
            <a:ext cx="1382751" cy="814039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460427D-9E92-4192-7023-A328BA888733}"/>
              </a:ext>
            </a:extLst>
          </p:cNvPr>
          <p:cNvSpPr txBox="1"/>
          <p:nvPr/>
        </p:nvSpPr>
        <p:spPr>
          <a:xfrm>
            <a:off x="7104720" y="4170556"/>
            <a:ext cx="305404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Oxazépam </a:t>
            </a:r>
            <a:r>
              <a:rPr lang="fr-FR" sz="1200" dirty="0"/>
              <a:t>: </a:t>
            </a:r>
          </a:p>
          <a:p>
            <a:r>
              <a:rPr lang="fr-FR" sz="1200" dirty="0"/>
              <a:t>- métabolite final </a:t>
            </a:r>
          </a:p>
          <a:p>
            <a:r>
              <a:rPr lang="fr-FR" sz="1200" dirty="0"/>
              <a:t>- donc demi-vie la plus courte</a:t>
            </a:r>
          </a:p>
          <a:p>
            <a:r>
              <a:rPr lang="fr-FR" sz="1200" dirty="0"/>
              <a:t>- à privilégier chez les femmes enceintes </a:t>
            </a:r>
          </a:p>
          <a:p>
            <a:r>
              <a:rPr lang="fr-FR" sz="1200" dirty="0"/>
              <a:t>et les insuffisants hépatiques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0820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69AA26-B17F-7F2A-E69E-62B8540FF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Propriétés communes des benzodiazépines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6275F7-DB09-0523-79AE-C924ED443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Anxiolytiques </a:t>
            </a:r>
          </a:p>
          <a:p>
            <a:r>
              <a:rPr lang="fr-FR" dirty="0"/>
              <a:t>Sédatives</a:t>
            </a:r>
          </a:p>
          <a:p>
            <a:r>
              <a:rPr lang="fr-FR" dirty="0" err="1"/>
              <a:t>Anti-convulsives</a:t>
            </a:r>
            <a:endParaRPr lang="fr-FR" dirty="0"/>
          </a:p>
          <a:p>
            <a:r>
              <a:rPr lang="fr-FR" dirty="0"/>
              <a:t>Myorelaxants</a:t>
            </a:r>
          </a:p>
          <a:p>
            <a:r>
              <a:rPr lang="fr-FR" dirty="0"/>
              <a:t>Amnésiantes</a:t>
            </a:r>
          </a:p>
          <a:p>
            <a:endParaRPr lang="fr-FR" dirty="0"/>
          </a:p>
          <a:p>
            <a:r>
              <a:rPr lang="fr-FR" dirty="0"/>
              <a:t>Orexigènes</a:t>
            </a:r>
          </a:p>
        </p:txBody>
      </p:sp>
      <p:pic>
        <p:nvPicPr>
          <p:cNvPr id="12290" name="Picture 2" descr="Les benzodiazépines ont 5 mécanismes d'action">
            <a:extLst>
              <a:ext uri="{FF2B5EF4-FFF2-40B4-BE49-F238E27FC236}">
                <a16:creationId xmlns:a16="http://schemas.microsoft.com/office/drawing/2014/main" id="{0121E1ED-5F35-B26F-EE2C-7C8698A1C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133" y="2160589"/>
            <a:ext cx="479186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8199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E2555C-40F7-6377-BB7E-F213D0F04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Contre-indications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DDB5D9-91BB-61F9-D259-1AE05B85A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fr-FR" b="1" i="0" u="none" strike="noStrike" dirty="0">
                <a:solidFill>
                  <a:srgbClr val="000000"/>
                </a:solidFill>
                <a:effectLst/>
              </a:rPr>
              <a:t>1. Absolues (jamais prescrire)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1" i="0" u="none" strike="noStrike" dirty="0">
                <a:solidFill>
                  <a:srgbClr val="000000"/>
                </a:solidFill>
                <a:effectLst/>
              </a:rPr>
              <a:t>Allergie connue</a:t>
            </a:r>
            <a:r>
              <a:rPr lang="fr-FR" b="0" i="0" u="none" strike="noStrike" dirty="0">
                <a:solidFill>
                  <a:srgbClr val="000000"/>
                </a:solidFill>
                <a:effectLst/>
              </a:rPr>
              <a:t> à une benzodiazépine (rare).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1" i="0" u="none" strike="noStrike" dirty="0">
                <a:solidFill>
                  <a:srgbClr val="000000"/>
                </a:solidFill>
                <a:effectLst/>
              </a:rPr>
              <a:t>Insuffisance respiratoire sévère</a:t>
            </a:r>
            <a:r>
              <a:rPr lang="fr-FR" b="0" i="0" u="none" strike="noStrike" dirty="0">
                <a:solidFill>
                  <a:srgbClr val="000000"/>
                </a:solidFill>
                <a:effectLst/>
              </a:rPr>
              <a:t> (ex. BPCO décompensée) → risque d’aggravation de la dépression respiratoire.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1" i="0" u="none" strike="noStrike" dirty="0">
                <a:solidFill>
                  <a:srgbClr val="000000"/>
                </a:solidFill>
                <a:effectLst/>
              </a:rPr>
              <a:t>Syndrome d’apnée du sommeil non traité</a:t>
            </a:r>
            <a:r>
              <a:rPr lang="fr-FR" b="0" i="0" u="none" strike="noStrike" dirty="0">
                <a:solidFill>
                  <a:srgbClr val="000000"/>
                </a:solidFill>
                <a:effectLst/>
              </a:rPr>
              <a:t> → risque d’aggraver les pauses respiratoires nocturnes.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1" i="0" u="none" strike="noStrike" dirty="0">
                <a:solidFill>
                  <a:srgbClr val="000000"/>
                </a:solidFill>
                <a:effectLst/>
              </a:rPr>
              <a:t>Myasthénie</a:t>
            </a:r>
            <a:r>
              <a:rPr lang="fr-FR" b="0" i="0" u="none" strike="noStrike" dirty="0">
                <a:solidFill>
                  <a:srgbClr val="000000"/>
                </a:solidFill>
                <a:effectLst/>
              </a:rPr>
              <a:t> (maladie avec faiblesse musculaire) → effet myorelaxant peut décompenser le patient.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tx1"/>
                </a:solidFill>
              </a:rPr>
              <a:t>Insuffisance hépatique </a:t>
            </a:r>
            <a:r>
              <a:rPr lang="fr-FR" dirty="0">
                <a:solidFill>
                  <a:srgbClr val="000000"/>
                </a:solidFill>
              </a:rPr>
              <a:t>(sauf Oxazépam)</a:t>
            </a:r>
            <a:endParaRPr lang="fr-FR" b="0" i="0" u="none" strike="noStrike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26" name="Picture 2" descr="Les contres indications à la lumière pulsée - Centre médical et esthétique  à Brignoles - Dr Faroigi Eric">
            <a:extLst>
              <a:ext uri="{FF2B5EF4-FFF2-40B4-BE49-F238E27FC236}">
                <a16:creationId xmlns:a16="http://schemas.microsoft.com/office/drawing/2014/main" id="{38EE7A59-DCB3-6D46-774D-D8C8BF5C9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466" y="351366"/>
            <a:ext cx="2142067" cy="214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6662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668A5-C128-C859-D8EB-8F0F066B9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Contre-indications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BA5CDC-3FD8-703A-41C9-B6AA9C485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fr-FR" b="1" i="0" u="none" strike="noStrike" dirty="0">
                <a:solidFill>
                  <a:srgbClr val="000000"/>
                </a:solidFill>
                <a:effectLst/>
              </a:rPr>
              <a:t>2. Relatives / précautions (à évaluer selon la situation)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1" i="0" u="none" strike="noStrike" dirty="0">
                <a:solidFill>
                  <a:srgbClr val="000000"/>
                </a:solidFill>
                <a:effectLst/>
              </a:rPr>
              <a:t>Grossesse / allaitement</a:t>
            </a:r>
            <a:r>
              <a:rPr lang="fr-FR" b="0" i="0" u="none" strike="noStrike" dirty="0">
                <a:solidFill>
                  <a:srgbClr val="000000"/>
                </a:solidFill>
                <a:effectLst/>
              </a:rPr>
              <a:t> → dépression néonatale, passage dans le lait.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1" i="0" u="none" strike="noStrike" dirty="0">
                <a:solidFill>
                  <a:srgbClr val="000000"/>
                </a:solidFill>
                <a:effectLst/>
              </a:rPr>
              <a:t>Sujet âgé</a:t>
            </a:r>
            <a:r>
              <a:rPr lang="fr-FR" b="0" i="0" u="none" strike="noStrike" dirty="0">
                <a:solidFill>
                  <a:srgbClr val="000000"/>
                </a:solidFill>
                <a:effectLst/>
              </a:rPr>
              <a:t> →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</a:rPr>
              <a:t>hypersédation</a:t>
            </a:r>
            <a:r>
              <a:rPr lang="fr-FR" b="0" i="0" u="none" strike="noStrike" dirty="0">
                <a:solidFill>
                  <a:srgbClr val="000000"/>
                </a:solidFill>
                <a:effectLst/>
              </a:rPr>
              <a:t>, risque de chute, confusion.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1" i="0" u="none" strike="noStrike" dirty="0">
                <a:solidFill>
                  <a:srgbClr val="000000"/>
                </a:solidFill>
                <a:effectLst/>
              </a:rPr>
              <a:t>Antécédents d’addiction</a:t>
            </a:r>
            <a:r>
              <a:rPr lang="fr-FR" b="0" i="0" u="none" strike="noStrike" dirty="0">
                <a:solidFill>
                  <a:srgbClr val="000000"/>
                </a:solidFill>
                <a:effectLst/>
              </a:rPr>
              <a:t> (alcool, drogues, autres psychotropes) → fort risque de dépendance.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1" i="0" u="none" strike="noStrike" dirty="0">
                <a:solidFill>
                  <a:srgbClr val="000000"/>
                </a:solidFill>
                <a:effectLst/>
              </a:rPr>
              <a:t>Association avec autres dépresseurs du SNC</a:t>
            </a:r>
            <a:r>
              <a:rPr lang="fr-FR" b="0" i="0" u="none" strike="noStrike" dirty="0">
                <a:solidFill>
                  <a:srgbClr val="000000"/>
                </a:solidFill>
                <a:effectLst/>
              </a:rPr>
              <a:t> (alcool, opioïdes, antihistaminiques sédatifs) → effet cumulatif, danger respiratoire.</a:t>
            </a:r>
          </a:p>
        </p:txBody>
      </p:sp>
      <p:pic>
        <p:nvPicPr>
          <p:cNvPr id="2050" name="Picture 2" descr="Contre indication : 63 364 images vectorielles de stock et images  vectorielles | Shutterstock">
            <a:extLst>
              <a:ext uri="{FF2B5EF4-FFF2-40B4-BE49-F238E27FC236}">
                <a16:creationId xmlns:a16="http://schemas.microsoft.com/office/drawing/2014/main" id="{C5C2E943-A673-F681-AD92-C06567B31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065" y="249766"/>
            <a:ext cx="2040467" cy="204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4053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4F8704-E67F-639E-49F9-BF1B90EB1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Règles de prescription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C48EBD-6109-CDD7-8241-875C237A1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PAS un traitement de fond. Efficace sur une courte période.</a:t>
            </a:r>
          </a:p>
          <a:p>
            <a:r>
              <a:rPr lang="fr-FR" dirty="0"/>
              <a:t>Privilégier la voie PO. Existe en IM. </a:t>
            </a:r>
          </a:p>
          <a:p>
            <a:r>
              <a:rPr lang="fr-FR" dirty="0"/>
              <a:t>Durée de prescription limitée à 12 semaines </a:t>
            </a:r>
          </a:p>
          <a:p>
            <a:r>
              <a:rPr lang="fr-FR" dirty="0"/>
              <a:t>Ne pas associer 2 benzodiazépines</a:t>
            </a:r>
          </a:p>
          <a:p>
            <a:r>
              <a:rPr lang="fr-FR" dirty="0"/>
              <a:t>Prise en charge psychologique associée</a:t>
            </a:r>
          </a:p>
          <a:p>
            <a:r>
              <a:rPr lang="fr-FR" dirty="0"/>
              <a:t>Arrêt progressif</a:t>
            </a: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7F36517-817B-6B40-894D-A295254270BD}"/>
              </a:ext>
            </a:extLst>
          </p:cNvPr>
          <p:cNvSpPr txBox="1"/>
          <p:nvPr/>
        </p:nvSpPr>
        <p:spPr>
          <a:xfrm>
            <a:off x="1185333" y="5537200"/>
            <a:ext cx="9966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Tolérance pharmacologique donc perte rapide d’efficacité et phénomène de sevrage à l’arrêt </a:t>
            </a:r>
          </a:p>
          <a:p>
            <a:endParaRPr lang="fr-FR" dirty="0"/>
          </a:p>
        </p:txBody>
      </p:sp>
      <p:sp>
        <p:nvSpPr>
          <p:cNvPr id="6" name="Éclair 5">
            <a:extLst>
              <a:ext uri="{FF2B5EF4-FFF2-40B4-BE49-F238E27FC236}">
                <a16:creationId xmlns:a16="http://schemas.microsoft.com/office/drawing/2014/main" id="{6E67B841-1DA5-12C5-DF52-A544C125B1C1}"/>
              </a:ext>
            </a:extLst>
          </p:cNvPr>
          <p:cNvSpPr/>
          <p:nvPr/>
        </p:nvSpPr>
        <p:spPr>
          <a:xfrm>
            <a:off x="558800" y="5401247"/>
            <a:ext cx="626533" cy="7112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56898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BAA9D5-3947-79A8-5672-DBD7F96D2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Surveillance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95DFC0-B1AE-B0BC-8B37-F42F04400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Sédation : attention aux métiers à risques (conducteur d’engins etc…)</a:t>
            </a:r>
          </a:p>
          <a:p>
            <a:r>
              <a:rPr lang="fr-FR" dirty="0"/>
              <a:t>Majoré chez le sujet âgé, préférer BZD demi-vie courte + très faible posologie</a:t>
            </a:r>
          </a:p>
          <a:p>
            <a:r>
              <a:rPr lang="fr-FR" dirty="0"/>
              <a:t>Dépendance psychique et physique (= syndrome de sevrage)</a:t>
            </a:r>
          </a:p>
          <a:p>
            <a:r>
              <a:rPr lang="fr-FR" dirty="0"/>
              <a:t>Risque de rebond de l’anxiété à l’arrêt du traitement : diminution en quelques jours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EBD13F4-EFD9-FE9F-F372-A9E576D02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802" y="191295"/>
            <a:ext cx="1854200" cy="1854200"/>
          </a:xfrm>
          <a:prstGeom prst="rect">
            <a:avLst/>
          </a:prstGeom>
        </p:spPr>
      </p:pic>
      <p:pic>
        <p:nvPicPr>
          <p:cNvPr id="3082" name="Picture 10" descr="Le syndrome de sevrage, est-ce grave? – Atelier@ntalgiques">
            <a:extLst>
              <a:ext uri="{FF2B5EF4-FFF2-40B4-BE49-F238E27FC236}">
                <a16:creationId xmlns:a16="http://schemas.microsoft.com/office/drawing/2014/main" id="{14F4A7D3-3661-D7AF-EAD2-83812211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568" y="3894667"/>
            <a:ext cx="3532234" cy="23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6771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99DAB2-FA32-6467-D502-144A66106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</a:t>
            </a:r>
            <a:r>
              <a:rPr lang="fr-FR" dirty="0" err="1"/>
              <a:t>anti-histaminiques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F3C131-94FC-7391-3C0C-13FA25ED9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Antagonistes des récepteurs H1</a:t>
            </a:r>
          </a:p>
          <a:p>
            <a:r>
              <a:rPr lang="fr-FR" dirty="0"/>
              <a:t>Molécule : Hydroxyzine (ATARAX)</a:t>
            </a:r>
          </a:p>
          <a:p>
            <a:r>
              <a:rPr lang="fr-FR" dirty="0"/>
              <a:t>Anxiolytique pour anxiété mineure</a:t>
            </a:r>
          </a:p>
          <a:p>
            <a:r>
              <a:rPr lang="fr-FR" dirty="0"/>
              <a:t>Pas de risque de dépendance</a:t>
            </a:r>
          </a:p>
          <a:p>
            <a:r>
              <a:rPr lang="fr-FR" dirty="0"/>
              <a:t>Risques d’effets </a:t>
            </a:r>
            <a:r>
              <a:rPr lang="fr-FR" dirty="0" err="1"/>
              <a:t>anti-cholinergiques</a:t>
            </a:r>
            <a:endParaRPr lang="fr-FR" dirty="0"/>
          </a:p>
          <a:p>
            <a:r>
              <a:rPr lang="fr-FR" dirty="0"/>
              <a:t>Allongement </a:t>
            </a:r>
            <a:r>
              <a:rPr lang="fr-FR" dirty="0" err="1"/>
              <a:t>QTc</a:t>
            </a:r>
            <a:endParaRPr lang="fr-FR" dirty="0"/>
          </a:p>
        </p:txBody>
      </p:sp>
      <p:pic>
        <p:nvPicPr>
          <p:cNvPr id="4098" name="Picture 2" descr="Atarax 25 mg | 50 comprimés pelliculés | Allergie et anxiété">
            <a:extLst>
              <a:ext uri="{FF2B5EF4-FFF2-40B4-BE49-F238E27FC236}">
                <a16:creationId xmlns:a16="http://schemas.microsoft.com/office/drawing/2014/main" id="{F93A0D78-4560-2A95-5FAC-54988E02F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98" y="1270000"/>
            <a:ext cx="2650067" cy="265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ntervalle QT long (QTc), syndrome du QT long (LQTS) et torsades de pointes  – Médecine Cardiovasculaire">
            <a:extLst>
              <a:ext uri="{FF2B5EF4-FFF2-40B4-BE49-F238E27FC236}">
                <a16:creationId xmlns:a16="http://schemas.microsoft.com/office/drawing/2014/main" id="{2D44D7F2-C716-03C9-392A-82A6CFE3D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998" y="4690534"/>
            <a:ext cx="2219325" cy="177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271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24D0E0-8F98-69C0-7FD4-E0DF9E246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Les Antidépresseurs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246891-EB84-E0FE-17A6-3B2A2B9FA5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EAF3FC1-6AD8-009D-7CCA-33D7E43E9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31875" y="8102600"/>
            <a:ext cx="2801877" cy="275403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 </a:t>
            </a:r>
          </a:p>
        </p:txBody>
      </p:sp>
      <p:pic>
        <p:nvPicPr>
          <p:cNvPr id="1026" name="Picture 2" descr="ENQUETE. Les antidépresseurs, un scandale sanitaire ?">
            <a:extLst>
              <a:ext uri="{FF2B5EF4-FFF2-40B4-BE49-F238E27FC236}">
                <a16:creationId xmlns:a16="http://schemas.microsoft.com/office/drawing/2014/main" id="{8C690561-7404-E970-395E-FE868943C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139" y="3632201"/>
            <a:ext cx="2980267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escrit depuis 10 ans aux ados, cet antidépresseur serait inefficace et  risqué">
            <a:extLst>
              <a:ext uri="{FF2B5EF4-FFF2-40B4-BE49-F238E27FC236}">
                <a16:creationId xmlns:a16="http://schemas.microsoft.com/office/drawing/2014/main" id="{D374CB77-C82F-7EBD-CFD9-B5292F807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395" y="3632200"/>
            <a:ext cx="2980268" cy="223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8090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F87AED-B939-0959-7247-AED4EEF5B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B-Bloquants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FB43DB-1EFD-51C5-807D-BD8868E16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Molécule : Propanolol (</a:t>
            </a:r>
            <a:r>
              <a:rPr lang="fr-FR" dirty="0" err="1"/>
              <a:t>Avlocardyl</a:t>
            </a:r>
            <a:r>
              <a:rPr lang="fr-FR" dirty="0"/>
              <a:t>)</a:t>
            </a:r>
          </a:p>
          <a:p>
            <a:r>
              <a:rPr lang="fr-FR" dirty="0"/>
              <a:t>Traitement des manifestations physiques de l’anxiété, de manière occasionnelle </a:t>
            </a:r>
          </a:p>
        </p:txBody>
      </p:sp>
      <p:pic>
        <p:nvPicPr>
          <p:cNvPr id="5122" name="Picture 2" descr="Propranolol 40mg Tablets x 28 – RelonChem">
            <a:extLst>
              <a:ext uri="{FF2B5EF4-FFF2-40B4-BE49-F238E27FC236}">
                <a16:creationId xmlns:a16="http://schemas.microsoft.com/office/drawing/2014/main" id="{002D18C6-8153-0A37-5CC0-18EFCB52C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6334"/>
            <a:ext cx="23114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0816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64C9D-A3BD-CC40-EE7A-BA64F08A3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Les Thymorégulateurs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0E57C1-5A79-F867-2A73-B3A6F83E8F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1968" y="4872253"/>
            <a:ext cx="8596669" cy="514248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793494-BA67-B63B-3B70-BBB99BAAB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5413368"/>
            <a:ext cx="314633" cy="627994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pic>
        <p:nvPicPr>
          <p:cNvPr id="6146" name="Picture 2" descr="Lithium OLIGOSOL boîte de 28 ampoules - Médicament conseil - Pharmacie  Prado Mermoz">
            <a:extLst>
              <a:ext uri="{FF2B5EF4-FFF2-40B4-BE49-F238E27FC236}">
                <a16:creationId xmlns:a16="http://schemas.microsoft.com/office/drawing/2014/main" id="{A25F3479-FBD3-7DF5-7747-3B22C59AE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787" y="3100383"/>
            <a:ext cx="28448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épakote : distribution contingentée">
            <a:extLst>
              <a:ext uri="{FF2B5EF4-FFF2-40B4-BE49-F238E27FC236}">
                <a16:creationId xmlns:a16="http://schemas.microsoft.com/office/drawing/2014/main" id="{13D0581B-7A56-2C65-1879-0C61DEA75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302" y="3701414"/>
            <a:ext cx="3042421" cy="165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0365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624545-AFEB-5036-6EFA-214DCD7E0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Classe pharmacologique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74EEF4-73EC-B2EF-6D95-340BE7A29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Lithium</a:t>
            </a:r>
          </a:p>
          <a:p>
            <a:endParaRPr lang="fr-FR" dirty="0"/>
          </a:p>
          <a:p>
            <a:r>
              <a:rPr lang="fr-FR" dirty="0"/>
              <a:t>Antiépileptiques : Carbamazépine, </a:t>
            </a:r>
            <a:r>
              <a:rPr lang="fr-FR" dirty="0" err="1"/>
              <a:t>Valpromide</a:t>
            </a:r>
            <a:r>
              <a:rPr lang="fr-FR" dirty="0"/>
              <a:t>, Valproate, </a:t>
            </a:r>
            <a:r>
              <a:rPr lang="fr-FR" dirty="0" err="1"/>
              <a:t>Lamotrigine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i="1" dirty="0"/>
              <a:t>Antipsychotique (AP) atypique : Quétiapine, </a:t>
            </a:r>
            <a:r>
              <a:rPr lang="fr-FR" i="1" dirty="0" err="1"/>
              <a:t>Aripiprazole</a:t>
            </a:r>
            <a:r>
              <a:rPr lang="fr-FR" i="1" dirty="0"/>
              <a:t>, Olanzapine, </a:t>
            </a:r>
            <a:r>
              <a:rPr lang="fr-FR" i="1" dirty="0" err="1"/>
              <a:t>Risperidone</a:t>
            </a:r>
            <a:endParaRPr lang="fr-FR" i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80089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F34423-7148-6913-C5FF-A360D3DEC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Indications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07C018-9CF5-86AE-3CB4-A6B1EB4FF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Traitement curatif de l’épisode maniaque ou dépressif caractérisé dans le trouble bipolaire</a:t>
            </a:r>
          </a:p>
          <a:p>
            <a:endParaRPr lang="fr-FR" dirty="0"/>
          </a:p>
          <a:p>
            <a:r>
              <a:rPr lang="fr-FR" dirty="0"/>
              <a:t>Traitement préventif de la récidive dans le trouble bipolaire et le trouble schizo-affectif </a:t>
            </a:r>
          </a:p>
        </p:txBody>
      </p:sp>
    </p:spTree>
    <p:extLst>
      <p:ext uri="{BB962C8B-B14F-4D97-AF65-F5344CB8AC3E}">
        <p14:creationId xmlns:p14="http://schemas.microsoft.com/office/powerpoint/2010/main" val="32217580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C7869F-1D88-CC16-AD84-57E3CBB2D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Lithium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8CEA32-D461-7B8E-C924-1CDA88A88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4759787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Pas de métabolisation par le foie =&gt; élimination rénale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dirty="0"/>
              <a:t>↘Filtration glomérulaire = ↗lithémie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dirty="0"/>
              <a:t>↘apport sodé = compétition moins forte = ↗lithémie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2 formes :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Libération immédiate (250mg), plusieurs prises par jour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Libération prolongée (400mg), 1 prise par jour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Marge thérapeutique étroite donc dosage sanguin indispensable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Signes de surdosage : asthénie, tremblement, syndrome cérébelleux, convulsion, BAV, allongement du QT</a:t>
            </a:r>
          </a:p>
          <a:p>
            <a:endParaRPr lang="fr-FR" dirty="0"/>
          </a:p>
          <a:p>
            <a:r>
              <a:rPr lang="fr-FR" dirty="0"/>
              <a:t>Autres effets indésirables à connaitre : </a:t>
            </a:r>
            <a:r>
              <a:rPr lang="fr-FR" dirty="0" err="1"/>
              <a:t>acnée</a:t>
            </a:r>
            <a:r>
              <a:rPr lang="fr-FR" dirty="0"/>
              <a:t>, psoriasis, hypothyroïdie, tremblement des extrémités, prise de poids</a:t>
            </a:r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26845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F6E9A4-DB58-5C48-4B59-A388E1FB7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pour votre attention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DC7B38-7DF9-F378-BA0D-9319F8690B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220067-2583-4E76-2E05-92378BF8DE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fr-FR" b="1" dirty="0"/>
              <a:t>Dr BALAY Margaux</a:t>
            </a:r>
          </a:p>
          <a:p>
            <a:pPr algn="ctr"/>
            <a:r>
              <a:rPr lang="fr-FR" b="1" dirty="0"/>
              <a:t>Pédopsychiatre</a:t>
            </a:r>
          </a:p>
          <a:p>
            <a:pPr algn="ctr"/>
            <a:r>
              <a:rPr lang="fr-FR" b="1" dirty="0"/>
              <a:t>Hôpital de la Croix-Rousse</a:t>
            </a:r>
          </a:p>
          <a:p>
            <a:pPr algn="ctr"/>
            <a:endParaRPr lang="fr-FR" b="1" dirty="0"/>
          </a:p>
          <a:p>
            <a:pPr algn="ctr"/>
            <a:r>
              <a:rPr lang="fr-FR" b="1" dirty="0" err="1"/>
              <a:t>margaux.balay@chu-lyon.fr</a:t>
            </a:r>
            <a:endParaRPr lang="fr-FR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1493489-67F5-A916-E8E9-AF8BC2739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139" y="4731985"/>
            <a:ext cx="1416804" cy="130937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1764225-2B8A-04D0-F82D-28348046A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855" y="4731985"/>
            <a:ext cx="2373148" cy="86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95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114CA9-15B4-2FBA-D559-0DDC0B9FA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Indications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E9F220-CFB2-B785-9FDB-2F0DC6335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Trouble de l’humeur : épisode dépressif caractérisé, trouble dépressif récurrent</a:t>
            </a:r>
          </a:p>
          <a:p>
            <a:r>
              <a:rPr lang="fr-FR" dirty="0"/>
              <a:t>Troubles anxieux (TAG, trouble panique, trouble phobique, ESPT, TOC)</a:t>
            </a:r>
          </a:p>
          <a:p>
            <a:endParaRPr lang="fr-FR" dirty="0"/>
          </a:p>
          <a:p>
            <a:r>
              <a:rPr lang="fr-FR" dirty="0"/>
              <a:t>Autres indications :</a:t>
            </a:r>
          </a:p>
          <a:p>
            <a:pPr>
              <a:buFont typeface="Wingdings" pitchFamily="2" charset="2"/>
              <a:buChar char="v"/>
            </a:pPr>
            <a:r>
              <a:rPr lang="fr-FR" dirty="0"/>
              <a:t>Douleurs neuropathiques (tricycliques et IRSNA)</a:t>
            </a:r>
          </a:p>
          <a:p>
            <a:pPr>
              <a:buFont typeface="Wingdings" pitchFamily="2" charset="2"/>
              <a:buChar char="v"/>
            </a:pPr>
            <a:r>
              <a:rPr lang="fr-FR" dirty="0"/>
              <a:t>Migraines (tricycliques et IMAO)</a:t>
            </a:r>
          </a:p>
          <a:p>
            <a:pPr>
              <a:buFont typeface="Wingdings" pitchFamily="2" charset="2"/>
              <a:buChar char="v"/>
            </a:pPr>
            <a:r>
              <a:rPr lang="fr-FR" dirty="0"/>
              <a:t>Troubles du sommeil</a:t>
            </a:r>
          </a:p>
          <a:p>
            <a:pPr>
              <a:buFont typeface="Wingdings" pitchFamily="2" charset="2"/>
              <a:buChar char="v"/>
            </a:pPr>
            <a:r>
              <a:rPr lang="fr-FR" dirty="0"/>
              <a:t>Trouble alimentaire</a:t>
            </a:r>
          </a:p>
        </p:txBody>
      </p:sp>
      <p:pic>
        <p:nvPicPr>
          <p:cNvPr id="3074" name="Picture 2" descr="Qu'est-ce que la dépression ? - Elle">
            <a:extLst>
              <a:ext uri="{FF2B5EF4-FFF2-40B4-BE49-F238E27FC236}">
                <a16:creationId xmlns:a16="http://schemas.microsoft.com/office/drawing/2014/main" id="{40B89CF5-EB2A-ED04-1A4C-3ACE13F96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574" y="325011"/>
            <a:ext cx="2648428" cy="172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D4E0B89-73E5-8973-7549-A26F647D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363" y="1734711"/>
            <a:ext cx="1695466" cy="169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517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24A020-A20B-41A7-9E88-3BFDEFEF4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Classification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632F89-F24C-CA06-207C-07B3D37CB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Selon leur mécanisme d’action : 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Les inhibiteurs sélectifs de la recapture de la sérotonine (ISRS)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Les inhibiteurs de la recapture de la sérotonine et de la noradrénaline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    IRSNA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    Tricycliques (ou Imipraminiques)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Les inhibiteurs de la monoamine oxydase : IMAO</a:t>
            </a:r>
          </a:p>
          <a:p>
            <a:pPr>
              <a:buFont typeface="Wingdings" pitchFamily="2" charset="2"/>
              <a:buChar char="Ø"/>
            </a:pPr>
            <a:r>
              <a:rPr lang="fr-FR" dirty="0"/>
              <a:t>Les « autres anti-dépresseurs »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6533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37E2-A598-4A4B-B394-4EA9CC0A1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7853680" cy="1015415"/>
          </a:xfrm>
        </p:spPr>
        <p:txBody>
          <a:bodyPr>
            <a:normAutofit/>
          </a:bodyPr>
          <a:lstStyle/>
          <a:p>
            <a:r>
              <a:rPr lang="fr-FR" dirty="0"/>
              <a:t>Mécanisme d’action</a:t>
            </a:r>
          </a:p>
        </p:txBody>
      </p:sp>
      <p:graphicFrame>
        <p:nvGraphicFramePr>
          <p:cNvPr id="4" name="Tableau 5">
            <a:extLst>
              <a:ext uri="{FF2B5EF4-FFF2-40B4-BE49-F238E27FC236}">
                <a16:creationId xmlns:a16="http://schemas.microsoft.com/office/drawing/2014/main" id="{BE5CF8F4-C786-4009-BCA0-8CFD85CFC6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9287797"/>
              </p:ext>
            </p:extLst>
          </p:nvPr>
        </p:nvGraphicFramePr>
        <p:xfrm>
          <a:off x="75919" y="1569869"/>
          <a:ext cx="12040161" cy="4217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2744">
                  <a:extLst>
                    <a:ext uri="{9D8B030D-6E8A-4147-A177-3AD203B41FA5}">
                      <a16:colId xmlns:a16="http://schemas.microsoft.com/office/drawing/2014/main" val="3129881659"/>
                    </a:ext>
                  </a:extLst>
                </a:gridCol>
                <a:gridCol w="4627757">
                  <a:extLst>
                    <a:ext uri="{9D8B030D-6E8A-4147-A177-3AD203B41FA5}">
                      <a16:colId xmlns:a16="http://schemas.microsoft.com/office/drawing/2014/main" val="3888014499"/>
                    </a:ext>
                  </a:extLst>
                </a:gridCol>
                <a:gridCol w="5079660">
                  <a:extLst>
                    <a:ext uri="{9D8B030D-6E8A-4147-A177-3AD203B41FA5}">
                      <a16:colId xmlns:a16="http://schemas.microsoft.com/office/drawing/2014/main" val="3560679636"/>
                    </a:ext>
                  </a:extLst>
                </a:gridCol>
              </a:tblGrid>
              <a:tr h="387706">
                <a:tc>
                  <a:txBody>
                    <a:bodyPr/>
                    <a:lstStyle/>
                    <a:p>
                      <a:r>
                        <a:rPr lang="fr-FR" dirty="0"/>
                        <a:t>Neurotransmetteur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Mécanismes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8209346"/>
                  </a:ext>
                </a:extLst>
              </a:tr>
              <a:tr h="678485">
                <a:tc>
                  <a:txBody>
                    <a:bodyPr/>
                    <a:lstStyle/>
                    <a:p>
                      <a:r>
                        <a:rPr lang="fr-FR" dirty="0"/>
                        <a:t>Sérotonine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1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Inhibition de la recapture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1B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ISRS</a:t>
                      </a:r>
                      <a:r>
                        <a:rPr lang="fr-FR" dirty="0"/>
                        <a:t> : </a:t>
                      </a:r>
                      <a:r>
                        <a:rPr lang="fr-FR" dirty="0" err="1"/>
                        <a:t>Escitalopram</a:t>
                      </a:r>
                      <a:r>
                        <a:rPr lang="fr-FR" dirty="0"/>
                        <a:t>, Fluoxétine, Paroxétine, </a:t>
                      </a:r>
                      <a:r>
                        <a:rPr lang="fr-FR" dirty="0" err="1"/>
                        <a:t>Sertraline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1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067487"/>
                  </a:ext>
                </a:extLst>
              </a:tr>
              <a:tr h="437362">
                <a:tc rowSpan="4">
                  <a:txBody>
                    <a:bodyPr/>
                    <a:lstStyle/>
                    <a:p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Sérotonine et Noradrénaline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Inhibition de la recapture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ysClr val="windowText" lastClr="000000"/>
                          </a:solidFill>
                        </a:rPr>
                        <a:t>IRSNa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: Venlafaxine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499869"/>
                  </a:ext>
                </a:extLst>
              </a:tr>
              <a:tr h="38770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ysClr val="windowText" lastClr="000000"/>
                          </a:solidFill>
                        </a:rPr>
                        <a:t>Tricyclique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: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Clomipramine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,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Amitryptiline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401843"/>
                  </a:ext>
                </a:extLst>
              </a:tr>
              <a:tr h="67848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Inhibition catabolisme (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Mono-amine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oxydase 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ysClr val="windowText" lastClr="000000"/>
                          </a:solidFill>
                        </a:rPr>
                        <a:t>IMAO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 : </a:t>
                      </a:r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Moclobemide</a:t>
                      </a:r>
                      <a:endParaRPr lang="fr-F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270184"/>
                  </a:ext>
                </a:extLst>
              </a:tr>
              <a:tr h="67848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Antagonisme récepteurs alpha-2 adrénergique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ysClr val="windowText" lastClr="000000"/>
                          </a:solidFill>
                        </a:rPr>
                        <a:t>Mirtazapine</a:t>
                      </a:r>
                      <a:r>
                        <a:rPr lang="fr-FR" dirty="0">
                          <a:solidFill>
                            <a:sysClr val="windowText" lastClr="000000"/>
                          </a:solidFill>
                        </a:rPr>
                        <a:t>, Miansérine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038917"/>
                  </a:ext>
                </a:extLst>
              </a:tr>
              <a:tr h="969264">
                <a:tc>
                  <a:txBody>
                    <a:bodyPr/>
                    <a:lstStyle/>
                    <a:p>
                      <a:r>
                        <a:rPr lang="fr-FR" dirty="0"/>
                        <a:t>Sérotonine et Mélatonine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Agonisme</a:t>
                      </a:r>
                      <a:r>
                        <a:rPr lang="fr-FR" dirty="0"/>
                        <a:t> récepteurs de la mélatonine et antagonismes des récepteurs sérotoninergique 5HT2c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Agomélatine</a:t>
                      </a:r>
                      <a:r>
                        <a:rPr lang="fr-FR" dirty="0"/>
                        <a:t> (</a:t>
                      </a:r>
                      <a:r>
                        <a:rPr lang="fr-FR" dirty="0" err="1"/>
                        <a:t>Valdoxan</a:t>
                      </a:r>
                      <a:r>
                        <a:rPr lang="fr-FR" dirty="0"/>
                        <a:t> ®)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942011"/>
                  </a:ext>
                </a:extLst>
              </a:tr>
            </a:tbl>
          </a:graphicData>
        </a:graphic>
      </p:graphicFrame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641CC7A-30AD-1C16-13D4-17DF78116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6166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442228-664D-0B5F-E601-EA203C04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Mécanisme d’action</a:t>
            </a:r>
          </a:p>
        </p:txBody>
      </p:sp>
      <p:pic>
        <p:nvPicPr>
          <p:cNvPr id="4" name="Espace réservé du contenu 5">
            <a:extLst>
              <a:ext uri="{FF2B5EF4-FFF2-40B4-BE49-F238E27FC236}">
                <a16:creationId xmlns:a16="http://schemas.microsoft.com/office/drawing/2014/main" id="{C56C5ECE-A431-6718-A061-086CD8D71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25" r="2089" b="2823"/>
          <a:stretch/>
        </p:blipFill>
        <p:spPr>
          <a:xfrm>
            <a:off x="1001486" y="1363541"/>
            <a:ext cx="7910285" cy="4746973"/>
          </a:xfrm>
        </p:spPr>
      </p:pic>
    </p:spTree>
    <p:extLst>
      <p:ext uri="{BB962C8B-B14F-4D97-AF65-F5344CB8AC3E}">
        <p14:creationId xmlns:p14="http://schemas.microsoft.com/office/powerpoint/2010/main" val="2786637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2726C7-AAFD-1F78-B901-1C070207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Prescription d’un AD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5C3E07-8387-DD00-B422-0FC1E3D42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4128"/>
            <a:ext cx="8596668" cy="4444272"/>
          </a:xfrm>
        </p:spPr>
        <p:txBody>
          <a:bodyPr>
            <a:normAutofit lnSpcReduction="10000"/>
          </a:bodyPr>
          <a:lstStyle/>
          <a:p>
            <a:r>
              <a:rPr lang="fr-FR" sz="1800" dirty="0"/>
              <a:t>Jamais en urgence </a:t>
            </a:r>
          </a:p>
          <a:p>
            <a:pPr marL="0" indent="0">
              <a:buNone/>
            </a:pPr>
            <a:endParaRPr lang="fr-FR" sz="1800" dirty="0"/>
          </a:p>
          <a:p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intention : ISRS</a:t>
            </a:r>
          </a:p>
          <a:p>
            <a:pPr marL="0" indent="0">
              <a:buNone/>
            </a:pPr>
            <a:endParaRPr lang="fr-FR" sz="1800" dirty="0"/>
          </a:p>
          <a:p>
            <a:r>
              <a:rPr lang="fr-FR" sz="1800" dirty="0"/>
              <a:t>Prescription 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dirty="0"/>
              <a:t>D</a:t>
            </a:r>
            <a:r>
              <a:rPr lang="fr-FR" sz="1800" dirty="0"/>
              <a:t>ose minimale efficace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dirty="0"/>
              <a:t>P</a:t>
            </a:r>
            <a:r>
              <a:rPr lang="fr-FR" sz="1800" dirty="0"/>
              <a:t>rofil de tolérance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dirty="0"/>
              <a:t>C</a:t>
            </a:r>
            <a:r>
              <a:rPr lang="fr-FR" sz="1800" dirty="0"/>
              <a:t>omorbidité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dirty="0"/>
              <a:t>R</a:t>
            </a:r>
            <a:r>
              <a:rPr lang="fr-FR" sz="1800" dirty="0"/>
              <a:t>isque interaction médicamenteuse</a:t>
            </a:r>
          </a:p>
          <a:p>
            <a:pPr marL="0" indent="0">
              <a:buNone/>
            </a:pPr>
            <a:endParaRPr lang="fr-FR" sz="1800" dirty="0"/>
          </a:p>
          <a:p>
            <a:r>
              <a:rPr lang="fr-FR" sz="1800" dirty="0"/>
              <a:t>Pas d’association d’antidépresseur devant le risque de syndrome sérotoninergique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102" name="Picture 6" descr="Certains traitements antidépresseurs efficaces pour prévenir les formes  sévères de Covid-19, vraiment ? - Salle de presse de l'Inserm">
            <a:extLst>
              <a:ext uri="{FF2B5EF4-FFF2-40B4-BE49-F238E27FC236}">
                <a16:creationId xmlns:a16="http://schemas.microsoft.com/office/drawing/2014/main" id="{36209010-9E5E-6909-EEBA-95072F7A1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67" y="1680131"/>
            <a:ext cx="3640666" cy="241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34266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{5A88F301-B644-2145-B784-5EB208FA85BD}tf10001060</Template>
  <TotalTime>2597</TotalTime>
  <Words>1988</Words>
  <Application>Microsoft Office PowerPoint</Application>
  <PresentationFormat>Grand écran</PresentationFormat>
  <Paragraphs>393</Paragraphs>
  <Slides>45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4" baseType="lpstr">
      <vt:lpstr>Arial</vt:lpstr>
      <vt:lpstr>Calibri</vt:lpstr>
      <vt:lpstr>Courier New</vt:lpstr>
      <vt:lpstr>Segoe UI Emoji</vt:lpstr>
      <vt:lpstr>Times New Roman</vt:lpstr>
      <vt:lpstr>Trebuchet MS</vt:lpstr>
      <vt:lpstr>Wingdings</vt:lpstr>
      <vt:lpstr>Wingdings 3</vt:lpstr>
      <vt:lpstr>Facette</vt:lpstr>
      <vt:lpstr>Médicaments Psychotropes Essentiels :  Antidépresseurs, Antipsychotiques et Anxiolytiques</vt:lpstr>
      <vt:lpstr>La transmission synaptique </vt:lpstr>
      <vt:lpstr>Les neurotransmetteurs</vt:lpstr>
      <vt:lpstr>Les Antidépresseurs</vt:lpstr>
      <vt:lpstr>Indications</vt:lpstr>
      <vt:lpstr>Classification</vt:lpstr>
      <vt:lpstr>Mécanisme d’action</vt:lpstr>
      <vt:lpstr>Mécanisme d’action</vt:lpstr>
      <vt:lpstr>Prescription d’un AD</vt:lpstr>
      <vt:lpstr>Bilan pré-thérapeutique</vt:lpstr>
      <vt:lpstr>Suivi de la prescription</vt:lpstr>
      <vt:lpstr>Effets indésirables</vt:lpstr>
      <vt:lpstr>Syndrome sérotoninergique</vt:lpstr>
      <vt:lpstr>Arrêt</vt:lpstr>
      <vt:lpstr>Les Antipsychotiques </vt:lpstr>
      <vt:lpstr>Classification</vt:lpstr>
      <vt:lpstr>Indications</vt:lpstr>
      <vt:lpstr>Généralité</vt:lpstr>
      <vt:lpstr>Physiopathologie</vt:lpstr>
      <vt:lpstr>Physiopathologie</vt:lpstr>
      <vt:lpstr>Contre-indications</vt:lpstr>
      <vt:lpstr>Précaution d’emploi à la prescription</vt:lpstr>
      <vt:lpstr>Prescription initiale et suivi</vt:lpstr>
      <vt:lpstr>Effets indésirables</vt:lpstr>
      <vt:lpstr>Effets indésirables </vt:lpstr>
      <vt:lpstr>Syndrome malin des neuroleptiques</vt:lpstr>
      <vt:lpstr>Syndrome malin de neuroleptique</vt:lpstr>
      <vt:lpstr>Les Anxiolytiques</vt:lpstr>
      <vt:lpstr>Classification</vt:lpstr>
      <vt:lpstr>Indications</vt:lpstr>
      <vt:lpstr>Benzodiazépines : physiopathologie</vt:lpstr>
      <vt:lpstr>Benzodiazépines et apparentés</vt:lpstr>
      <vt:lpstr>Benzodiazépines et apparentés</vt:lpstr>
      <vt:lpstr>Propriétés communes des benzodiazépines</vt:lpstr>
      <vt:lpstr>Contre-indications</vt:lpstr>
      <vt:lpstr>Contre-indications</vt:lpstr>
      <vt:lpstr>Règles de prescription</vt:lpstr>
      <vt:lpstr>Surveillance</vt:lpstr>
      <vt:lpstr>Les anti-histaminiques </vt:lpstr>
      <vt:lpstr>B-Bloquants</vt:lpstr>
      <vt:lpstr>Les Thymorégulateurs</vt:lpstr>
      <vt:lpstr>Classe pharmacologique</vt:lpstr>
      <vt:lpstr>Indications</vt:lpstr>
      <vt:lpstr>Lithium</vt:lpstr>
      <vt:lpstr>Merci 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Médicaments Psychotropes Essentiels :  Antidépresseurs, Anxiolytiques et Antipsychotiques</dc:title>
  <dc:creator>Paturet Margaux</dc:creator>
  <cp:lastModifiedBy>BALAY, Margaux</cp:lastModifiedBy>
  <cp:revision>40</cp:revision>
  <dcterms:created xsi:type="dcterms:W3CDTF">2025-08-28T15:24:41Z</dcterms:created>
  <dcterms:modified xsi:type="dcterms:W3CDTF">2025-09-17T15:26:02Z</dcterms:modified>
</cp:coreProperties>
</file>