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36"/>
  </p:notesMasterIdLst>
  <p:handoutMasterIdLst>
    <p:handoutMasterId r:id="rId37"/>
  </p:handoutMasterIdLst>
  <p:sldIdLst>
    <p:sldId id="275" r:id="rId2"/>
    <p:sldId id="310" r:id="rId3"/>
    <p:sldId id="290" r:id="rId4"/>
    <p:sldId id="330" r:id="rId5"/>
    <p:sldId id="291" r:id="rId6"/>
    <p:sldId id="297" r:id="rId7"/>
    <p:sldId id="315" r:id="rId8"/>
    <p:sldId id="331" r:id="rId9"/>
    <p:sldId id="295" r:id="rId10"/>
    <p:sldId id="332" r:id="rId11"/>
    <p:sldId id="293" r:id="rId12"/>
    <p:sldId id="308" r:id="rId13"/>
    <p:sldId id="344" r:id="rId14"/>
    <p:sldId id="345" r:id="rId15"/>
    <p:sldId id="343" r:id="rId16"/>
    <p:sldId id="298" r:id="rId17"/>
    <p:sldId id="334" r:id="rId18"/>
    <p:sldId id="299" r:id="rId19"/>
    <p:sldId id="292" r:id="rId20"/>
    <p:sldId id="338" r:id="rId21"/>
    <p:sldId id="313" r:id="rId22"/>
    <p:sldId id="319" r:id="rId23"/>
    <p:sldId id="340" r:id="rId24"/>
    <p:sldId id="346" r:id="rId25"/>
    <p:sldId id="337" r:id="rId26"/>
    <p:sldId id="341" r:id="rId27"/>
    <p:sldId id="327" r:id="rId28"/>
    <p:sldId id="288" r:id="rId29"/>
    <p:sldId id="342" r:id="rId30"/>
    <p:sldId id="285" r:id="rId31"/>
    <p:sldId id="286" r:id="rId32"/>
    <p:sldId id="282" r:id="rId33"/>
    <p:sldId id="283" r:id="rId34"/>
    <p:sldId id="328" r:id="rId3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BILLOUD, Muriel" initials="RM" lastIdx="23" clrIdx="0">
    <p:extLst>
      <p:ext uri="{19B8F6BF-5375-455C-9EA6-DF929625EA0E}">
        <p15:presenceInfo xmlns:p15="http://schemas.microsoft.com/office/powerpoint/2012/main" userId="RABILLOUD, Mur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77723" autoAdjust="0"/>
  </p:normalViewPr>
  <p:slideViewPr>
    <p:cSldViewPr snapToGrid="0">
      <p:cViewPr varScale="1">
        <p:scale>
          <a:sx n="81" d="100"/>
          <a:sy n="81" d="100"/>
        </p:scale>
        <p:origin x="8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20" d="100"/>
          <a:sy n="220" d="100"/>
        </p:scale>
        <p:origin x="-696" y="-16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1F14D-0E37-4A45-9223-13E58A17DDA9}" type="datetimeFigureOut">
              <a:rPr lang="fr-FR" smtClean="0"/>
              <a:t>04/09/2024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5ABF5-5069-46AC-AC35-736754C2A1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75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C6FA9-04B1-4BB6-BDAA-41F9886E575F}" type="datetimeFigureOut">
              <a:rPr lang="fr-FR" smtClean="0"/>
              <a:t>04/09/2024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9F3F-5938-449C-9AD5-011210802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2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33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03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920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52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Issu du cours</a:t>
            </a:r>
            <a:r>
              <a:rPr lang="fr-FR" baseline="0" dirty="0"/>
              <a:t> de J. </a:t>
            </a:r>
            <a:r>
              <a:rPr lang="fr-FR" baseline="0" dirty="0" err="1"/>
              <a:t>Labarère</a:t>
            </a:r>
            <a:r>
              <a:rPr lang="fr-FR" baseline="0" dirty="0"/>
              <a:t> (Grenoble)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843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33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Issu du cours</a:t>
            </a:r>
            <a:r>
              <a:rPr lang="fr-FR" baseline="0" dirty="0"/>
              <a:t> de J. </a:t>
            </a:r>
            <a:r>
              <a:rPr lang="fr-FR" baseline="0" dirty="0" err="1"/>
              <a:t>Labarère</a:t>
            </a:r>
            <a:r>
              <a:rPr lang="fr-FR" baseline="0" dirty="0"/>
              <a:t> (Grenoble)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3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Issu du cours</a:t>
            </a:r>
            <a:r>
              <a:rPr lang="fr-FR" baseline="0" dirty="0"/>
              <a:t> de J. </a:t>
            </a:r>
            <a:r>
              <a:rPr lang="fr-FR" baseline="0" dirty="0" err="1"/>
              <a:t>Labarère</a:t>
            </a:r>
            <a:r>
              <a:rPr lang="fr-FR" baseline="0" dirty="0"/>
              <a:t> (Grenoble)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244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414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05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426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21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374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184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314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65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663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42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127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09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15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54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9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07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88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25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43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18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9F3F-5938-449C-9AD5-01121080245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3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8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5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100">
              <a:srgbClr val="FFFFFF"/>
            </a:gs>
            <a:gs pos="0">
              <a:schemeClr val="bg1"/>
            </a:gs>
            <a:gs pos="100000">
              <a:schemeClr val="bg1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3392" y="19168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pic>
        <p:nvPicPr>
          <p:cNvPr id="1027" name="Picture 3" descr="D:\Donnée 2\Monique\Appels à projets 2012-2013\Diaporama LYON EST\bas-de-page-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5779319"/>
            <a:ext cx="1034626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5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.huot@chu-lyon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07618" y="878118"/>
            <a:ext cx="11815483" cy="1440161"/>
          </a:xfrm>
        </p:spPr>
        <p:txBody>
          <a:bodyPr>
            <a:noAutofit/>
          </a:bodyPr>
          <a:lstStyle/>
          <a:p>
            <a:r>
              <a:rPr lang="fr-FR" dirty="0"/>
              <a:t>LCA des études diagnostiques </a:t>
            </a:r>
            <a:endParaRPr lang="fr-FR" b="1" dirty="0">
              <a:solidFill>
                <a:schemeClr val="accent6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596814" y="2189207"/>
            <a:ext cx="5354859" cy="258144"/>
            <a:chOff x="3359697" y="2924944"/>
            <a:chExt cx="5354859" cy="258144"/>
          </a:xfrm>
        </p:grpSpPr>
        <p:sp>
          <p:nvSpPr>
            <p:cNvPr id="17" name="Forme libre 16"/>
            <p:cNvSpPr/>
            <p:nvPr/>
          </p:nvSpPr>
          <p:spPr>
            <a:xfrm>
              <a:off x="3359697" y="2924944"/>
              <a:ext cx="5160267" cy="258144"/>
            </a:xfrm>
            <a:custGeom>
              <a:avLst/>
              <a:gdLst>
                <a:gd name="connsiteX0" fmla="*/ 0 w 5154917"/>
                <a:gd name="connsiteY0" fmla="*/ 67632 h 164367"/>
                <a:gd name="connsiteX1" fmla="*/ 1000125 w 5154917"/>
                <a:gd name="connsiteY1" fmla="*/ 162882 h 164367"/>
                <a:gd name="connsiteX2" fmla="*/ 2800350 w 5154917"/>
                <a:gd name="connsiteY2" fmla="*/ 957 h 164367"/>
                <a:gd name="connsiteX3" fmla="*/ 4800600 w 5154917"/>
                <a:gd name="connsiteY3" fmla="*/ 96207 h 164367"/>
                <a:gd name="connsiteX4" fmla="*/ 5143500 w 5154917"/>
                <a:gd name="connsiteY4" fmla="*/ 105732 h 164367"/>
                <a:gd name="connsiteX0" fmla="*/ 0 w 4983467"/>
                <a:gd name="connsiteY0" fmla="*/ 10482 h 162900"/>
                <a:gd name="connsiteX1" fmla="*/ 828675 w 4983467"/>
                <a:gd name="connsiteY1" fmla="*/ 162882 h 162900"/>
                <a:gd name="connsiteX2" fmla="*/ 2628900 w 4983467"/>
                <a:gd name="connsiteY2" fmla="*/ 957 h 162900"/>
                <a:gd name="connsiteX3" fmla="*/ 4629150 w 4983467"/>
                <a:gd name="connsiteY3" fmla="*/ 96207 h 162900"/>
                <a:gd name="connsiteX4" fmla="*/ 4972050 w 4983467"/>
                <a:gd name="connsiteY4" fmla="*/ 105732 h 162900"/>
                <a:gd name="connsiteX0" fmla="*/ 0 w 4983467"/>
                <a:gd name="connsiteY0" fmla="*/ 10482 h 162923"/>
                <a:gd name="connsiteX1" fmla="*/ 828675 w 4983467"/>
                <a:gd name="connsiteY1" fmla="*/ 162882 h 162923"/>
                <a:gd name="connsiteX2" fmla="*/ 2628900 w 4983467"/>
                <a:gd name="connsiteY2" fmla="*/ 957 h 162923"/>
                <a:gd name="connsiteX3" fmla="*/ 4629150 w 4983467"/>
                <a:gd name="connsiteY3" fmla="*/ 96207 h 162923"/>
                <a:gd name="connsiteX4" fmla="*/ 4972050 w 4983467"/>
                <a:gd name="connsiteY4" fmla="*/ 105732 h 162923"/>
                <a:gd name="connsiteX0" fmla="*/ 0 w 4972050"/>
                <a:gd name="connsiteY0" fmla="*/ 0 h 152459"/>
                <a:gd name="connsiteX1" fmla="*/ 828675 w 4972050"/>
                <a:gd name="connsiteY1" fmla="*/ 152400 h 152459"/>
                <a:gd name="connsiteX2" fmla="*/ 2876550 w 4972050"/>
                <a:gd name="connsiteY2" fmla="*/ 19050 h 152459"/>
                <a:gd name="connsiteX3" fmla="*/ 4629150 w 4972050"/>
                <a:gd name="connsiteY3" fmla="*/ 85725 h 152459"/>
                <a:gd name="connsiteX4" fmla="*/ 4972050 w 4972050"/>
                <a:gd name="connsiteY4" fmla="*/ 95250 h 152459"/>
                <a:gd name="connsiteX0" fmla="*/ 0 w 5314950"/>
                <a:gd name="connsiteY0" fmla="*/ 0 h 617991"/>
                <a:gd name="connsiteX1" fmla="*/ 1171575 w 5314950"/>
                <a:gd name="connsiteY1" fmla="*/ 600075 h 617991"/>
                <a:gd name="connsiteX2" fmla="*/ 3219450 w 5314950"/>
                <a:gd name="connsiteY2" fmla="*/ 466725 h 617991"/>
                <a:gd name="connsiteX3" fmla="*/ 4972050 w 5314950"/>
                <a:gd name="connsiteY3" fmla="*/ 533400 h 617991"/>
                <a:gd name="connsiteX4" fmla="*/ 5314950 w 5314950"/>
                <a:gd name="connsiteY4" fmla="*/ 542925 h 617991"/>
                <a:gd name="connsiteX0" fmla="*/ 0 w 5314950"/>
                <a:gd name="connsiteY0" fmla="*/ 0 h 617991"/>
                <a:gd name="connsiteX1" fmla="*/ 1171575 w 5314950"/>
                <a:gd name="connsiteY1" fmla="*/ 600075 h 617991"/>
                <a:gd name="connsiteX2" fmla="*/ 3219450 w 5314950"/>
                <a:gd name="connsiteY2" fmla="*/ 466725 h 617991"/>
                <a:gd name="connsiteX3" fmla="*/ 4972050 w 5314950"/>
                <a:gd name="connsiteY3" fmla="*/ 533400 h 617991"/>
                <a:gd name="connsiteX4" fmla="*/ 5314950 w 5314950"/>
                <a:gd name="connsiteY4" fmla="*/ 542925 h 617991"/>
                <a:gd name="connsiteX0" fmla="*/ 0 w 5495925"/>
                <a:gd name="connsiteY0" fmla="*/ 0 h 668367"/>
                <a:gd name="connsiteX1" fmla="*/ 1352550 w 5495925"/>
                <a:gd name="connsiteY1" fmla="*/ 647700 h 668367"/>
                <a:gd name="connsiteX2" fmla="*/ 3400425 w 5495925"/>
                <a:gd name="connsiteY2" fmla="*/ 514350 h 668367"/>
                <a:gd name="connsiteX3" fmla="*/ 5153025 w 5495925"/>
                <a:gd name="connsiteY3" fmla="*/ 581025 h 668367"/>
                <a:gd name="connsiteX4" fmla="*/ 5495925 w 5495925"/>
                <a:gd name="connsiteY4" fmla="*/ 590550 h 668367"/>
                <a:gd name="connsiteX0" fmla="*/ 0 w 5495925"/>
                <a:gd name="connsiteY0" fmla="*/ 0 h 668367"/>
                <a:gd name="connsiteX1" fmla="*/ 1352550 w 5495925"/>
                <a:gd name="connsiteY1" fmla="*/ 647700 h 668367"/>
                <a:gd name="connsiteX2" fmla="*/ 3400425 w 5495925"/>
                <a:gd name="connsiteY2" fmla="*/ 514350 h 668367"/>
                <a:gd name="connsiteX3" fmla="*/ 5153025 w 5495925"/>
                <a:gd name="connsiteY3" fmla="*/ 581025 h 668367"/>
                <a:gd name="connsiteX4" fmla="*/ 5495925 w 5495925"/>
                <a:gd name="connsiteY4" fmla="*/ 590550 h 668367"/>
                <a:gd name="connsiteX0" fmla="*/ 0 w 5800725"/>
                <a:gd name="connsiteY0" fmla="*/ 0 h 638131"/>
                <a:gd name="connsiteX1" fmla="*/ 1657350 w 5800725"/>
                <a:gd name="connsiteY1" fmla="*/ 619125 h 638131"/>
                <a:gd name="connsiteX2" fmla="*/ 3705225 w 5800725"/>
                <a:gd name="connsiteY2" fmla="*/ 485775 h 638131"/>
                <a:gd name="connsiteX3" fmla="*/ 5457825 w 5800725"/>
                <a:gd name="connsiteY3" fmla="*/ 552450 h 638131"/>
                <a:gd name="connsiteX4" fmla="*/ 5800725 w 5800725"/>
                <a:gd name="connsiteY4" fmla="*/ 561975 h 638131"/>
                <a:gd name="connsiteX0" fmla="*/ 0 w 5800725"/>
                <a:gd name="connsiteY0" fmla="*/ 0 h 638131"/>
                <a:gd name="connsiteX1" fmla="*/ 1657350 w 5800725"/>
                <a:gd name="connsiteY1" fmla="*/ 619125 h 638131"/>
                <a:gd name="connsiteX2" fmla="*/ 3705225 w 5800725"/>
                <a:gd name="connsiteY2" fmla="*/ 485775 h 638131"/>
                <a:gd name="connsiteX3" fmla="*/ 5457825 w 5800725"/>
                <a:gd name="connsiteY3" fmla="*/ 552450 h 638131"/>
                <a:gd name="connsiteX4" fmla="*/ 5800725 w 5800725"/>
                <a:gd name="connsiteY4" fmla="*/ 561975 h 638131"/>
                <a:gd name="connsiteX0" fmla="*/ 185340 w 5986065"/>
                <a:gd name="connsiteY0" fmla="*/ 0 h 623529"/>
                <a:gd name="connsiteX1" fmla="*/ 103461 w 5986065"/>
                <a:gd name="connsiteY1" fmla="*/ 292655 h 623529"/>
                <a:gd name="connsiteX2" fmla="*/ 1842690 w 5986065"/>
                <a:gd name="connsiteY2" fmla="*/ 619125 h 623529"/>
                <a:gd name="connsiteX3" fmla="*/ 3890565 w 5986065"/>
                <a:gd name="connsiteY3" fmla="*/ 485775 h 623529"/>
                <a:gd name="connsiteX4" fmla="*/ 5643165 w 5986065"/>
                <a:gd name="connsiteY4" fmla="*/ 552450 h 623529"/>
                <a:gd name="connsiteX5" fmla="*/ 5986065 w 5986065"/>
                <a:gd name="connsiteY5" fmla="*/ 561975 h 623529"/>
                <a:gd name="connsiteX0" fmla="*/ 0 w 6372225"/>
                <a:gd name="connsiteY0" fmla="*/ 197013 h 353817"/>
                <a:gd name="connsiteX1" fmla="*/ 489621 w 6372225"/>
                <a:gd name="connsiteY1" fmla="*/ 22943 h 353817"/>
                <a:gd name="connsiteX2" fmla="*/ 2228850 w 6372225"/>
                <a:gd name="connsiteY2" fmla="*/ 349413 h 353817"/>
                <a:gd name="connsiteX3" fmla="*/ 4276725 w 6372225"/>
                <a:gd name="connsiteY3" fmla="*/ 216063 h 353817"/>
                <a:gd name="connsiteX4" fmla="*/ 6029325 w 6372225"/>
                <a:gd name="connsiteY4" fmla="*/ 282738 h 353817"/>
                <a:gd name="connsiteX5" fmla="*/ 6372225 w 6372225"/>
                <a:gd name="connsiteY5" fmla="*/ 292263 h 353817"/>
                <a:gd name="connsiteX0" fmla="*/ 0 w 6372225"/>
                <a:gd name="connsiteY0" fmla="*/ 110358 h 264091"/>
                <a:gd name="connsiteX1" fmla="*/ 1051596 w 6372225"/>
                <a:gd name="connsiteY1" fmla="*/ 31538 h 264091"/>
                <a:gd name="connsiteX2" fmla="*/ 2228850 w 6372225"/>
                <a:gd name="connsiteY2" fmla="*/ 262758 h 264091"/>
                <a:gd name="connsiteX3" fmla="*/ 4276725 w 6372225"/>
                <a:gd name="connsiteY3" fmla="*/ 129408 h 264091"/>
                <a:gd name="connsiteX4" fmla="*/ 6029325 w 6372225"/>
                <a:gd name="connsiteY4" fmla="*/ 196083 h 264091"/>
                <a:gd name="connsiteX5" fmla="*/ 6372225 w 6372225"/>
                <a:gd name="connsiteY5" fmla="*/ 205608 h 264091"/>
                <a:gd name="connsiteX0" fmla="*/ 0 w 6372225"/>
                <a:gd name="connsiteY0" fmla="*/ 110358 h 264091"/>
                <a:gd name="connsiteX1" fmla="*/ 1051596 w 6372225"/>
                <a:gd name="connsiteY1" fmla="*/ 31538 h 264091"/>
                <a:gd name="connsiteX2" fmla="*/ 2228850 w 6372225"/>
                <a:gd name="connsiteY2" fmla="*/ 262758 h 264091"/>
                <a:gd name="connsiteX3" fmla="*/ 4276725 w 6372225"/>
                <a:gd name="connsiteY3" fmla="*/ 129408 h 264091"/>
                <a:gd name="connsiteX4" fmla="*/ 6029325 w 6372225"/>
                <a:gd name="connsiteY4" fmla="*/ 196083 h 264091"/>
                <a:gd name="connsiteX5" fmla="*/ 6372225 w 6372225"/>
                <a:gd name="connsiteY5" fmla="*/ 205608 h 264091"/>
                <a:gd name="connsiteX0" fmla="*/ 0 w 6372225"/>
                <a:gd name="connsiteY0" fmla="*/ 110358 h 264091"/>
                <a:gd name="connsiteX1" fmla="*/ 1061121 w 6372225"/>
                <a:gd name="connsiteY1" fmla="*/ 31538 h 264091"/>
                <a:gd name="connsiteX2" fmla="*/ 2228850 w 6372225"/>
                <a:gd name="connsiteY2" fmla="*/ 262758 h 264091"/>
                <a:gd name="connsiteX3" fmla="*/ 4276725 w 6372225"/>
                <a:gd name="connsiteY3" fmla="*/ 129408 h 264091"/>
                <a:gd name="connsiteX4" fmla="*/ 6029325 w 6372225"/>
                <a:gd name="connsiteY4" fmla="*/ 196083 h 264091"/>
                <a:gd name="connsiteX5" fmla="*/ 6372225 w 6372225"/>
                <a:gd name="connsiteY5" fmla="*/ 205608 h 264091"/>
                <a:gd name="connsiteX0" fmla="*/ 0 w 5743575"/>
                <a:gd name="connsiteY0" fmla="*/ 54828 h 275236"/>
                <a:gd name="connsiteX1" fmla="*/ 432471 w 5743575"/>
                <a:gd name="connsiteY1" fmla="*/ 42683 h 275236"/>
                <a:gd name="connsiteX2" fmla="*/ 1600200 w 5743575"/>
                <a:gd name="connsiteY2" fmla="*/ 273903 h 275236"/>
                <a:gd name="connsiteX3" fmla="*/ 3648075 w 5743575"/>
                <a:gd name="connsiteY3" fmla="*/ 140553 h 275236"/>
                <a:gd name="connsiteX4" fmla="*/ 5400675 w 5743575"/>
                <a:gd name="connsiteY4" fmla="*/ 207228 h 275236"/>
                <a:gd name="connsiteX5" fmla="*/ 5743575 w 5743575"/>
                <a:gd name="connsiteY5" fmla="*/ 216753 h 275236"/>
                <a:gd name="connsiteX0" fmla="*/ 704361 w 5362086"/>
                <a:gd name="connsiteY0" fmla="*/ 0 h 1430083"/>
                <a:gd name="connsiteX1" fmla="*/ 50982 w 5362086"/>
                <a:gd name="connsiteY1" fmla="*/ 1197530 h 1430083"/>
                <a:gd name="connsiteX2" fmla="*/ 1218711 w 5362086"/>
                <a:gd name="connsiteY2" fmla="*/ 1428750 h 1430083"/>
                <a:gd name="connsiteX3" fmla="*/ 3266586 w 5362086"/>
                <a:gd name="connsiteY3" fmla="*/ 1295400 h 1430083"/>
                <a:gd name="connsiteX4" fmla="*/ 5019186 w 5362086"/>
                <a:gd name="connsiteY4" fmla="*/ 1362075 h 1430083"/>
                <a:gd name="connsiteX5" fmla="*/ 5362086 w 5362086"/>
                <a:gd name="connsiteY5" fmla="*/ 1371600 h 1430083"/>
                <a:gd name="connsiteX0" fmla="*/ 877921 w 5535646"/>
                <a:gd name="connsiteY0" fmla="*/ 0 h 1430083"/>
                <a:gd name="connsiteX1" fmla="*/ 224542 w 5535646"/>
                <a:gd name="connsiteY1" fmla="*/ 1197530 h 1430083"/>
                <a:gd name="connsiteX2" fmla="*/ 1392271 w 5535646"/>
                <a:gd name="connsiteY2" fmla="*/ 1428750 h 1430083"/>
                <a:gd name="connsiteX3" fmla="*/ 3440146 w 5535646"/>
                <a:gd name="connsiteY3" fmla="*/ 1295400 h 1430083"/>
                <a:gd name="connsiteX4" fmla="*/ 5192746 w 5535646"/>
                <a:gd name="connsiteY4" fmla="*/ 1362075 h 1430083"/>
                <a:gd name="connsiteX5" fmla="*/ 5535646 w 5535646"/>
                <a:gd name="connsiteY5" fmla="*/ 1371600 h 1430083"/>
                <a:gd name="connsiteX0" fmla="*/ 877921 w 5535646"/>
                <a:gd name="connsiteY0" fmla="*/ 0 h 1477896"/>
                <a:gd name="connsiteX1" fmla="*/ 224542 w 5535646"/>
                <a:gd name="connsiteY1" fmla="*/ 1197530 h 1477896"/>
                <a:gd name="connsiteX2" fmla="*/ 1392271 w 5535646"/>
                <a:gd name="connsiteY2" fmla="*/ 1428750 h 1477896"/>
                <a:gd name="connsiteX3" fmla="*/ 3440146 w 5535646"/>
                <a:gd name="connsiteY3" fmla="*/ 1295400 h 1477896"/>
                <a:gd name="connsiteX4" fmla="*/ 5192746 w 5535646"/>
                <a:gd name="connsiteY4" fmla="*/ 1362075 h 1477896"/>
                <a:gd name="connsiteX5" fmla="*/ 5535646 w 5535646"/>
                <a:gd name="connsiteY5" fmla="*/ 1371600 h 1477896"/>
                <a:gd name="connsiteX0" fmla="*/ 0 w 5311104"/>
                <a:gd name="connsiteY0" fmla="*/ 0 h 280366"/>
                <a:gd name="connsiteX1" fmla="*/ 1167729 w 5311104"/>
                <a:gd name="connsiteY1" fmla="*/ 231220 h 280366"/>
                <a:gd name="connsiteX2" fmla="*/ 3215604 w 5311104"/>
                <a:gd name="connsiteY2" fmla="*/ 97870 h 280366"/>
                <a:gd name="connsiteX3" fmla="*/ 4968204 w 5311104"/>
                <a:gd name="connsiteY3" fmla="*/ 164545 h 280366"/>
                <a:gd name="connsiteX4" fmla="*/ 5311104 w 5311104"/>
                <a:gd name="connsiteY4" fmla="*/ 174070 h 280366"/>
                <a:gd name="connsiteX0" fmla="*/ 0 w 5482554"/>
                <a:gd name="connsiteY0" fmla="*/ 0 h 340771"/>
                <a:gd name="connsiteX1" fmla="*/ 1339179 w 5482554"/>
                <a:gd name="connsiteY1" fmla="*/ 335995 h 340771"/>
                <a:gd name="connsiteX2" fmla="*/ 3387054 w 5482554"/>
                <a:gd name="connsiteY2" fmla="*/ 202645 h 340771"/>
                <a:gd name="connsiteX3" fmla="*/ 5139654 w 5482554"/>
                <a:gd name="connsiteY3" fmla="*/ 269320 h 340771"/>
                <a:gd name="connsiteX4" fmla="*/ 5482554 w 5482554"/>
                <a:gd name="connsiteY4" fmla="*/ 278845 h 340771"/>
                <a:gd name="connsiteX0" fmla="*/ 0 w 5482554"/>
                <a:gd name="connsiteY0" fmla="*/ 0 h 340771"/>
                <a:gd name="connsiteX1" fmla="*/ 1339179 w 5482554"/>
                <a:gd name="connsiteY1" fmla="*/ 335995 h 340771"/>
                <a:gd name="connsiteX2" fmla="*/ 3387054 w 5482554"/>
                <a:gd name="connsiteY2" fmla="*/ 202645 h 340771"/>
                <a:gd name="connsiteX3" fmla="*/ 5139654 w 5482554"/>
                <a:gd name="connsiteY3" fmla="*/ 269320 h 340771"/>
                <a:gd name="connsiteX4" fmla="*/ 5482554 w 5482554"/>
                <a:gd name="connsiteY4" fmla="*/ 278845 h 340771"/>
                <a:gd name="connsiteX0" fmla="*/ 0 w 5501604"/>
                <a:gd name="connsiteY0" fmla="*/ 0 h 157447"/>
                <a:gd name="connsiteX1" fmla="*/ 1358229 w 5501604"/>
                <a:gd name="connsiteY1" fmla="*/ 155020 h 157447"/>
                <a:gd name="connsiteX2" fmla="*/ 3406104 w 5501604"/>
                <a:gd name="connsiteY2" fmla="*/ 21670 h 157447"/>
                <a:gd name="connsiteX3" fmla="*/ 5158704 w 5501604"/>
                <a:gd name="connsiteY3" fmla="*/ 88345 h 157447"/>
                <a:gd name="connsiteX4" fmla="*/ 5501604 w 5501604"/>
                <a:gd name="connsiteY4" fmla="*/ 97870 h 157447"/>
                <a:gd name="connsiteX0" fmla="*/ 0 w 5501604"/>
                <a:gd name="connsiteY0" fmla="*/ 16098 h 171194"/>
                <a:gd name="connsiteX1" fmla="*/ 1358229 w 5501604"/>
                <a:gd name="connsiteY1" fmla="*/ 171118 h 171194"/>
                <a:gd name="connsiteX2" fmla="*/ 3406104 w 5501604"/>
                <a:gd name="connsiteY2" fmla="*/ 37768 h 171194"/>
                <a:gd name="connsiteX3" fmla="*/ 5158704 w 5501604"/>
                <a:gd name="connsiteY3" fmla="*/ 104443 h 171194"/>
                <a:gd name="connsiteX4" fmla="*/ 5501604 w 5501604"/>
                <a:gd name="connsiteY4" fmla="*/ 113968 h 171194"/>
                <a:gd name="connsiteX0" fmla="*/ 0 w 5501604"/>
                <a:gd name="connsiteY0" fmla="*/ 12680 h 243951"/>
                <a:gd name="connsiteX1" fmla="*/ 1853529 w 5501604"/>
                <a:gd name="connsiteY1" fmla="*/ 243900 h 243951"/>
                <a:gd name="connsiteX2" fmla="*/ 3406104 w 5501604"/>
                <a:gd name="connsiteY2" fmla="*/ 34350 h 243951"/>
                <a:gd name="connsiteX3" fmla="*/ 5158704 w 5501604"/>
                <a:gd name="connsiteY3" fmla="*/ 101025 h 243951"/>
                <a:gd name="connsiteX4" fmla="*/ 5501604 w 5501604"/>
                <a:gd name="connsiteY4" fmla="*/ 110550 h 243951"/>
                <a:gd name="connsiteX0" fmla="*/ 0 w 5501604"/>
                <a:gd name="connsiteY0" fmla="*/ 12680 h 243951"/>
                <a:gd name="connsiteX1" fmla="*/ 1853529 w 5501604"/>
                <a:gd name="connsiteY1" fmla="*/ 243900 h 243951"/>
                <a:gd name="connsiteX2" fmla="*/ 3406104 w 5501604"/>
                <a:gd name="connsiteY2" fmla="*/ 34350 h 243951"/>
                <a:gd name="connsiteX3" fmla="*/ 5158704 w 5501604"/>
                <a:gd name="connsiteY3" fmla="*/ 101025 h 243951"/>
                <a:gd name="connsiteX4" fmla="*/ 5501604 w 5501604"/>
                <a:gd name="connsiteY4" fmla="*/ 110550 h 243951"/>
                <a:gd name="connsiteX0" fmla="*/ 0 w 5501604"/>
                <a:gd name="connsiteY0" fmla="*/ 12680 h 243954"/>
                <a:gd name="connsiteX1" fmla="*/ 1853529 w 5501604"/>
                <a:gd name="connsiteY1" fmla="*/ 243900 h 243954"/>
                <a:gd name="connsiteX2" fmla="*/ 3406104 w 5501604"/>
                <a:gd name="connsiteY2" fmla="*/ 34350 h 243954"/>
                <a:gd name="connsiteX3" fmla="*/ 5158704 w 5501604"/>
                <a:gd name="connsiteY3" fmla="*/ 101025 h 243954"/>
                <a:gd name="connsiteX4" fmla="*/ 5501604 w 5501604"/>
                <a:gd name="connsiteY4" fmla="*/ 110550 h 243954"/>
                <a:gd name="connsiteX0" fmla="*/ 0 w 5501604"/>
                <a:gd name="connsiteY0" fmla="*/ 12680 h 243952"/>
                <a:gd name="connsiteX1" fmla="*/ 1853529 w 5501604"/>
                <a:gd name="connsiteY1" fmla="*/ 243900 h 243952"/>
                <a:gd name="connsiteX2" fmla="*/ 3406104 w 5501604"/>
                <a:gd name="connsiteY2" fmla="*/ 34350 h 243952"/>
                <a:gd name="connsiteX3" fmla="*/ 5092029 w 5501604"/>
                <a:gd name="connsiteY3" fmla="*/ 62925 h 243952"/>
                <a:gd name="connsiteX4" fmla="*/ 5501604 w 5501604"/>
                <a:gd name="connsiteY4" fmla="*/ 110550 h 243952"/>
                <a:gd name="connsiteX0" fmla="*/ 0 w 5501604"/>
                <a:gd name="connsiteY0" fmla="*/ 12680 h 243952"/>
                <a:gd name="connsiteX1" fmla="*/ 1853529 w 5501604"/>
                <a:gd name="connsiteY1" fmla="*/ 243900 h 243952"/>
                <a:gd name="connsiteX2" fmla="*/ 3406104 w 5501604"/>
                <a:gd name="connsiteY2" fmla="*/ 34350 h 243952"/>
                <a:gd name="connsiteX3" fmla="*/ 5092029 w 5501604"/>
                <a:gd name="connsiteY3" fmla="*/ 62925 h 243952"/>
                <a:gd name="connsiteX4" fmla="*/ 5501604 w 5501604"/>
                <a:gd name="connsiteY4" fmla="*/ 110550 h 243952"/>
                <a:gd name="connsiteX0" fmla="*/ 0 w 5501604"/>
                <a:gd name="connsiteY0" fmla="*/ 26734 h 258024"/>
                <a:gd name="connsiteX1" fmla="*/ 1853529 w 5501604"/>
                <a:gd name="connsiteY1" fmla="*/ 257954 h 258024"/>
                <a:gd name="connsiteX2" fmla="*/ 3406104 w 5501604"/>
                <a:gd name="connsiteY2" fmla="*/ 48404 h 258024"/>
                <a:gd name="connsiteX3" fmla="*/ 5092029 w 5501604"/>
                <a:gd name="connsiteY3" fmla="*/ 76979 h 258024"/>
                <a:gd name="connsiteX4" fmla="*/ 5501604 w 5501604"/>
                <a:gd name="connsiteY4" fmla="*/ 124604 h 258024"/>
                <a:gd name="connsiteX0" fmla="*/ 0 w 5501604"/>
                <a:gd name="connsiteY0" fmla="*/ 28486 h 259895"/>
                <a:gd name="connsiteX1" fmla="*/ 341337 w 5501604"/>
                <a:gd name="connsiteY1" fmla="*/ 14199 h 259895"/>
                <a:gd name="connsiteX2" fmla="*/ 1853529 w 5501604"/>
                <a:gd name="connsiteY2" fmla="*/ 259706 h 259895"/>
                <a:gd name="connsiteX3" fmla="*/ 3406104 w 5501604"/>
                <a:gd name="connsiteY3" fmla="*/ 50156 h 259895"/>
                <a:gd name="connsiteX4" fmla="*/ 5092029 w 5501604"/>
                <a:gd name="connsiteY4" fmla="*/ 78731 h 259895"/>
                <a:gd name="connsiteX5" fmla="*/ 5501604 w 5501604"/>
                <a:gd name="connsiteY5" fmla="*/ 126356 h 259895"/>
                <a:gd name="connsiteX0" fmla="*/ 0 w 5501604"/>
                <a:gd name="connsiteY0" fmla="*/ 28486 h 259895"/>
                <a:gd name="connsiteX1" fmla="*/ 341337 w 5501604"/>
                <a:gd name="connsiteY1" fmla="*/ 14199 h 259895"/>
                <a:gd name="connsiteX2" fmla="*/ 1853529 w 5501604"/>
                <a:gd name="connsiteY2" fmla="*/ 259706 h 259895"/>
                <a:gd name="connsiteX3" fmla="*/ 3406104 w 5501604"/>
                <a:gd name="connsiteY3" fmla="*/ 50156 h 259895"/>
                <a:gd name="connsiteX4" fmla="*/ 5092029 w 5501604"/>
                <a:gd name="connsiteY4" fmla="*/ 78731 h 259895"/>
                <a:gd name="connsiteX5" fmla="*/ 5501604 w 5501604"/>
                <a:gd name="connsiteY5" fmla="*/ 126356 h 259895"/>
                <a:gd name="connsiteX0" fmla="*/ 0 w 5160267"/>
                <a:gd name="connsiteY0" fmla="*/ 12448 h 258144"/>
                <a:gd name="connsiteX1" fmla="*/ 1512192 w 5160267"/>
                <a:gd name="connsiteY1" fmla="*/ 257955 h 258144"/>
                <a:gd name="connsiteX2" fmla="*/ 3064767 w 5160267"/>
                <a:gd name="connsiteY2" fmla="*/ 48405 h 258144"/>
                <a:gd name="connsiteX3" fmla="*/ 4750692 w 5160267"/>
                <a:gd name="connsiteY3" fmla="*/ 76980 h 258144"/>
                <a:gd name="connsiteX4" fmla="*/ 5160267 w 5160267"/>
                <a:gd name="connsiteY4" fmla="*/ 124605 h 25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0267" h="258144">
                  <a:moveTo>
                    <a:pt x="0" y="12448"/>
                  </a:moveTo>
                  <a:cubicBezTo>
                    <a:pt x="637533" y="46222"/>
                    <a:pt x="1001398" y="251962"/>
                    <a:pt x="1512192" y="257955"/>
                  </a:cubicBezTo>
                  <a:cubicBezTo>
                    <a:pt x="2022986" y="263948"/>
                    <a:pt x="2448817" y="126193"/>
                    <a:pt x="3064767" y="48405"/>
                  </a:cubicBezTo>
                  <a:cubicBezTo>
                    <a:pt x="3680717" y="-29383"/>
                    <a:pt x="4074417" y="-8745"/>
                    <a:pt x="4750692" y="76980"/>
                  </a:cubicBezTo>
                  <a:lnTo>
                    <a:pt x="5160267" y="124605"/>
                  </a:lnTo>
                </a:path>
              </a:pathLst>
            </a:custGeom>
            <a:noFill/>
            <a:ln w="2540">
              <a:solidFill>
                <a:srgbClr val="078F9D"/>
              </a:solidFill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5A79B"/>
                </a:solidFill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 rot="-10860000">
              <a:off x="3435230" y="2996997"/>
              <a:ext cx="5279326" cy="132584"/>
            </a:xfrm>
            <a:custGeom>
              <a:avLst/>
              <a:gdLst>
                <a:gd name="connsiteX0" fmla="*/ 0 w 5154917"/>
                <a:gd name="connsiteY0" fmla="*/ 67632 h 164367"/>
                <a:gd name="connsiteX1" fmla="*/ 1000125 w 5154917"/>
                <a:gd name="connsiteY1" fmla="*/ 162882 h 164367"/>
                <a:gd name="connsiteX2" fmla="*/ 2800350 w 5154917"/>
                <a:gd name="connsiteY2" fmla="*/ 957 h 164367"/>
                <a:gd name="connsiteX3" fmla="*/ 4800600 w 5154917"/>
                <a:gd name="connsiteY3" fmla="*/ 96207 h 164367"/>
                <a:gd name="connsiteX4" fmla="*/ 5143500 w 5154917"/>
                <a:gd name="connsiteY4" fmla="*/ 105732 h 164367"/>
                <a:gd name="connsiteX0" fmla="*/ 0 w 4983467"/>
                <a:gd name="connsiteY0" fmla="*/ 10482 h 162900"/>
                <a:gd name="connsiteX1" fmla="*/ 828675 w 4983467"/>
                <a:gd name="connsiteY1" fmla="*/ 162882 h 162900"/>
                <a:gd name="connsiteX2" fmla="*/ 2628900 w 4983467"/>
                <a:gd name="connsiteY2" fmla="*/ 957 h 162900"/>
                <a:gd name="connsiteX3" fmla="*/ 4629150 w 4983467"/>
                <a:gd name="connsiteY3" fmla="*/ 96207 h 162900"/>
                <a:gd name="connsiteX4" fmla="*/ 4972050 w 4983467"/>
                <a:gd name="connsiteY4" fmla="*/ 105732 h 162900"/>
                <a:gd name="connsiteX0" fmla="*/ 0 w 4983467"/>
                <a:gd name="connsiteY0" fmla="*/ 10482 h 162923"/>
                <a:gd name="connsiteX1" fmla="*/ 828675 w 4983467"/>
                <a:gd name="connsiteY1" fmla="*/ 162882 h 162923"/>
                <a:gd name="connsiteX2" fmla="*/ 2628900 w 4983467"/>
                <a:gd name="connsiteY2" fmla="*/ 957 h 162923"/>
                <a:gd name="connsiteX3" fmla="*/ 4629150 w 4983467"/>
                <a:gd name="connsiteY3" fmla="*/ 96207 h 162923"/>
                <a:gd name="connsiteX4" fmla="*/ 4972050 w 4983467"/>
                <a:gd name="connsiteY4" fmla="*/ 105732 h 162923"/>
                <a:gd name="connsiteX0" fmla="*/ 0 w 4972050"/>
                <a:gd name="connsiteY0" fmla="*/ 0 h 152459"/>
                <a:gd name="connsiteX1" fmla="*/ 828675 w 4972050"/>
                <a:gd name="connsiteY1" fmla="*/ 152400 h 152459"/>
                <a:gd name="connsiteX2" fmla="*/ 2876550 w 4972050"/>
                <a:gd name="connsiteY2" fmla="*/ 19050 h 152459"/>
                <a:gd name="connsiteX3" fmla="*/ 4629150 w 4972050"/>
                <a:gd name="connsiteY3" fmla="*/ 85725 h 152459"/>
                <a:gd name="connsiteX4" fmla="*/ 4972050 w 4972050"/>
                <a:gd name="connsiteY4" fmla="*/ 95250 h 152459"/>
                <a:gd name="connsiteX0" fmla="*/ 0 w 5195794"/>
                <a:gd name="connsiteY0" fmla="*/ 0 h 375423"/>
                <a:gd name="connsiteX1" fmla="*/ 828675 w 5195794"/>
                <a:gd name="connsiteY1" fmla="*/ 152400 h 375423"/>
                <a:gd name="connsiteX2" fmla="*/ 2876550 w 5195794"/>
                <a:gd name="connsiteY2" fmla="*/ 19050 h 375423"/>
                <a:gd name="connsiteX3" fmla="*/ 4629150 w 5195794"/>
                <a:gd name="connsiteY3" fmla="*/ 85725 h 375423"/>
                <a:gd name="connsiteX4" fmla="*/ 5195794 w 5195794"/>
                <a:gd name="connsiteY4" fmla="*/ 375423 h 375423"/>
                <a:gd name="connsiteX0" fmla="*/ 0 w 5195794"/>
                <a:gd name="connsiteY0" fmla="*/ 0 h 375423"/>
                <a:gd name="connsiteX1" fmla="*/ 828675 w 5195794"/>
                <a:gd name="connsiteY1" fmla="*/ 152400 h 375423"/>
                <a:gd name="connsiteX2" fmla="*/ 2876550 w 5195794"/>
                <a:gd name="connsiteY2" fmla="*/ 19050 h 375423"/>
                <a:gd name="connsiteX3" fmla="*/ 4629150 w 5195794"/>
                <a:gd name="connsiteY3" fmla="*/ 85725 h 375423"/>
                <a:gd name="connsiteX4" fmla="*/ 5195794 w 5195794"/>
                <a:gd name="connsiteY4" fmla="*/ 375423 h 375423"/>
                <a:gd name="connsiteX0" fmla="*/ 0 w 5195794"/>
                <a:gd name="connsiteY0" fmla="*/ 0 h 375423"/>
                <a:gd name="connsiteX1" fmla="*/ 828675 w 5195794"/>
                <a:gd name="connsiteY1" fmla="*/ 152400 h 375423"/>
                <a:gd name="connsiteX2" fmla="*/ 2876550 w 5195794"/>
                <a:gd name="connsiteY2" fmla="*/ 19050 h 375423"/>
                <a:gd name="connsiteX3" fmla="*/ 4382202 w 5195794"/>
                <a:gd name="connsiteY3" fmla="*/ 43309 h 375423"/>
                <a:gd name="connsiteX4" fmla="*/ 5195794 w 5195794"/>
                <a:gd name="connsiteY4" fmla="*/ 375423 h 375423"/>
                <a:gd name="connsiteX0" fmla="*/ 0 w 5195794"/>
                <a:gd name="connsiteY0" fmla="*/ 0 h 375423"/>
                <a:gd name="connsiteX1" fmla="*/ 828675 w 5195794"/>
                <a:gd name="connsiteY1" fmla="*/ 152400 h 375423"/>
                <a:gd name="connsiteX2" fmla="*/ 2876550 w 5195794"/>
                <a:gd name="connsiteY2" fmla="*/ 19050 h 375423"/>
                <a:gd name="connsiteX3" fmla="*/ 4382202 w 5195794"/>
                <a:gd name="connsiteY3" fmla="*/ 43309 h 375423"/>
                <a:gd name="connsiteX4" fmla="*/ 5195794 w 5195794"/>
                <a:gd name="connsiteY4" fmla="*/ 375423 h 375423"/>
                <a:gd name="connsiteX0" fmla="*/ 0 w 5195794"/>
                <a:gd name="connsiteY0" fmla="*/ 0 h 375423"/>
                <a:gd name="connsiteX1" fmla="*/ 828675 w 5195794"/>
                <a:gd name="connsiteY1" fmla="*/ 152400 h 375423"/>
                <a:gd name="connsiteX2" fmla="*/ 2970954 w 5195794"/>
                <a:gd name="connsiteY2" fmla="*/ 68330 h 375423"/>
                <a:gd name="connsiteX3" fmla="*/ 4382202 w 5195794"/>
                <a:gd name="connsiteY3" fmla="*/ 43309 h 375423"/>
                <a:gd name="connsiteX4" fmla="*/ 5195794 w 5195794"/>
                <a:gd name="connsiteY4" fmla="*/ 375423 h 375423"/>
                <a:gd name="connsiteX0" fmla="*/ 0 w 5195794"/>
                <a:gd name="connsiteY0" fmla="*/ 0 h 375423"/>
                <a:gd name="connsiteX1" fmla="*/ 828675 w 5195794"/>
                <a:gd name="connsiteY1" fmla="*/ 152400 h 375423"/>
                <a:gd name="connsiteX2" fmla="*/ 2970954 w 5195794"/>
                <a:gd name="connsiteY2" fmla="*/ 68330 h 375423"/>
                <a:gd name="connsiteX3" fmla="*/ 4382202 w 5195794"/>
                <a:gd name="connsiteY3" fmla="*/ 43309 h 375423"/>
                <a:gd name="connsiteX4" fmla="*/ 5195794 w 5195794"/>
                <a:gd name="connsiteY4" fmla="*/ 375423 h 375423"/>
                <a:gd name="connsiteX0" fmla="*/ 0 w 5195794"/>
                <a:gd name="connsiteY0" fmla="*/ 4143 h 379566"/>
                <a:gd name="connsiteX1" fmla="*/ 828675 w 5195794"/>
                <a:gd name="connsiteY1" fmla="*/ 156543 h 379566"/>
                <a:gd name="connsiteX2" fmla="*/ 2970954 w 5195794"/>
                <a:gd name="connsiteY2" fmla="*/ 72473 h 379566"/>
                <a:gd name="connsiteX3" fmla="*/ 4392556 w 5195794"/>
                <a:gd name="connsiteY3" fmla="*/ 0 h 379566"/>
                <a:gd name="connsiteX4" fmla="*/ 5195794 w 5195794"/>
                <a:gd name="connsiteY4" fmla="*/ 379566 h 379566"/>
                <a:gd name="connsiteX0" fmla="*/ 0 w 5195794"/>
                <a:gd name="connsiteY0" fmla="*/ 18905 h 394328"/>
                <a:gd name="connsiteX1" fmla="*/ 828675 w 5195794"/>
                <a:gd name="connsiteY1" fmla="*/ 171305 h 394328"/>
                <a:gd name="connsiteX2" fmla="*/ 2970954 w 5195794"/>
                <a:gd name="connsiteY2" fmla="*/ 87235 h 394328"/>
                <a:gd name="connsiteX3" fmla="*/ 4392556 w 5195794"/>
                <a:gd name="connsiteY3" fmla="*/ 14762 h 394328"/>
                <a:gd name="connsiteX4" fmla="*/ 5195794 w 5195794"/>
                <a:gd name="connsiteY4" fmla="*/ 394328 h 394328"/>
                <a:gd name="connsiteX0" fmla="*/ 0 w 5195794"/>
                <a:gd name="connsiteY0" fmla="*/ 18905 h 394328"/>
                <a:gd name="connsiteX1" fmla="*/ 828675 w 5195794"/>
                <a:gd name="connsiteY1" fmla="*/ 171305 h 394328"/>
                <a:gd name="connsiteX2" fmla="*/ 2970954 w 5195794"/>
                <a:gd name="connsiteY2" fmla="*/ 87235 h 394328"/>
                <a:gd name="connsiteX3" fmla="*/ 4392556 w 5195794"/>
                <a:gd name="connsiteY3" fmla="*/ 14762 h 394328"/>
                <a:gd name="connsiteX4" fmla="*/ 5195794 w 5195794"/>
                <a:gd name="connsiteY4" fmla="*/ 394328 h 394328"/>
                <a:gd name="connsiteX0" fmla="*/ 0 w 5195794"/>
                <a:gd name="connsiteY0" fmla="*/ 56473 h 431896"/>
                <a:gd name="connsiteX1" fmla="*/ 828675 w 5195794"/>
                <a:gd name="connsiteY1" fmla="*/ 208873 h 431896"/>
                <a:gd name="connsiteX2" fmla="*/ 2970954 w 5195794"/>
                <a:gd name="connsiteY2" fmla="*/ 124803 h 431896"/>
                <a:gd name="connsiteX3" fmla="*/ 4392556 w 5195794"/>
                <a:gd name="connsiteY3" fmla="*/ 52330 h 431896"/>
                <a:gd name="connsiteX4" fmla="*/ 5195794 w 5195794"/>
                <a:gd name="connsiteY4" fmla="*/ 431896 h 431896"/>
                <a:gd name="connsiteX0" fmla="*/ 0 w 5195794"/>
                <a:gd name="connsiteY0" fmla="*/ 58153 h 433576"/>
                <a:gd name="connsiteX1" fmla="*/ 1018315 w 5195794"/>
                <a:gd name="connsiteY1" fmla="*/ 261496 h 433576"/>
                <a:gd name="connsiteX2" fmla="*/ 2970954 w 5195794"/>
                <a:gd name="connsiteY2" fmla="*/ 126483 h 433576"/>
                <a:gd name="connsiteX3" fmla="*/ 4392556 w 5195794"/>
                <a:gd name="connsiteY3" fmla="*/ 54010 h 433576"/>
                <a:gd name="connsiteX4" fmla="*/ 5195794 w 5195794"/>
                <a:gd name="connsiteY4" fmla="*/ 433576 h 433576"/>
                <a:gd name="connsiteX0" fmla="*/ 0 w 5195794"/>
                <a:gd name="connsiteY0" fmla="*/ 58153 h 433576"/>
                <a:gd name="connsiteX1" fmla="*/ 1018315 w 5195794"/>
                <a:gd name="connsiteY1" fmla="*/ 261496 h 433576"/>
                <a:gd name="connsiteX2" fmla="*/ 2970954 w 5195794"/>
                <a:gd name="connsiteY2" fmla="*/ 126483 h 433576"/>
                <a:gd name="connsiteX3" fmla="*/ 4392556 w 5195794"/>
                <a:gd name="connsiteY3" fmla="*/ 54010 h 433576"/>
                <a:gd name="connsiteX4" fmla="*/ 5195794 w 5195794"/>
                <a:gd name="connsiteY4" fmla="*/ 433576 h 433576"/>
                <a:gd name="connsiteX0" fmla="*/ 0 w 5195794"/>
                <a:gd name="connsiteY0" fmla="*/ 55412 h 430835"/>
                <a:gd name="connsiteX1" fmla="*/ 1077285 w 5195794"/>
                <a:gd name="connsiteY1" fmla="*/ 154993 h 430835"/>
                <a:gd name="connsiteX2" fmla="*/ 2970954 w 5195794"/>
                <a:gd name="connsiteY2" fmla="*/ 123742 h 430835"/>
                <a:gd name="connsiteX3" fmla="*/ 4392556 w 5195794"/>
                <a:gd name="connsiteY3" fmla="*/ 51269 h 430835"/>
                <a:gd name="connsiteX4" fmla="*/ 5195794 w 5195794"/>
                <a:gd name="connsiteY4" fmla="*/ 430835 h 430835"/>
                <a:gd name="connsiteX0" fmla="*/ 0 w 5195794"/>
                <a:gd name="connsiteY0" fmla="*/ 55412 h 430835"/>
                <a:gd name="connsiteX1" fmla="*/ 1077285 w 5195794"/>
                <a:gd name="connsiteY1" fmla="*/ 154993 h 430835"/>
                <a:gd name="connsiteX2" fmla="*/ 2970954 w 5195794"/>
                <a:gd name="connsiteY2" fmla="*/ 123742 h 430835"/>
                <a:gd name="connsiteX3" fmla="*/ 4392556 w 5195794"/>
                <a:gd name="connsiteY3" fmla="*/ 51269 h 430835"/>
                <a:gd name="connsiteX4" fmla="*/ 5195794 w 5195794"/>
                <a:gd name="connsiteY4" fmla="*/ 430835 h 430835"/>
                <a:gd name="connsiteX0" fmla="*/ 0 w 5195794"/>
                <a:gd name="connsiteY0" fmla="*/ 47289 h 422712"/>
                <a:gd name="connsiteX1" fmla="*/ 1077285 w 5195794"/>
                <a:gd name="connsiteY1" fmla="*/ 146870 h 422712"/>
                <a:gd name="connsiteX2" fmla="*/ 2941386 w 5195794"/>
                <a:gd name="connsiteY2" fmla="*/ 172262 h 422712"/>
                <a:gd name="connsiteX3" fmla="*/ 4392556 w 5195794"/>
                <a:gd name="connsiteY3" fmla="*/ 43146 h 422712"/>
                <a:gd name="connsiteX4" fmla="*/ 5195794 w 5195794"/>
                <a:gd name="connsiteY4" fmla="*/ 422712 h 422712"/>
                <a:gd name="connsiteX0" fmla="*/ 0 w 5195794"/>
                <a:gd name="connsiteY0" fmla="*/ 37848 h 413271"/>
                <a:gd name="connsiteX1" fmla="*/ 1077285 w 5195794"/>
                <a:gd name="connsiteY1" fmla="*/ 137429 h 413271"/>
                <a:gd name="connsiteX2" fmla="*/ 2941386 w 5195794"/>
                <a:gd name="connsiteY2" fmla="*/ 162821 h 413271"/>
                <a:gd name="connsiteX3" fmla="*/ 4392556 w 5195794"/>
                <a:gd name="connsiteY3" fmla="*/ 33705 h 413271"/>
                <a:gd name="connsiteX4" fmla="*/ 5195794 w 5195794"/>
                <a:gd name="connsiteY4" fmla="*/ 413271 h 413271"/>
                <a:gd name="connsiteX0" fmla="*/ 0 w 5195794"/>
                <a:gd name="connsiteY0" fmla="*/ 45900 h 421323"/>
                <a:gd name="connsiteX1" fmla="*/ 1011950 w 5195794"/>
                <a:gd name="connsiteY1" fmla="*/ 68129 h 421323"/>
                <a:gd name="connsiteX2" fmla="*/ 2941386 w 5195794"/>
                <a:gd name="connsiteY2" fmla="*/ 170873 h 421323"/>
                <a:gd name="connsiteX3" fmla="*/ 4392556 w 5195794"/>
                <a:gd name="connsiteY3" fmla="*/ 41757 h 421323"/>
                <a:gd name="connsiteX4" fmla="*/ 5195794 w 5195794"/>
                <a:gd name="connsiteY4" fmla="*/ 421323 h 421323"/>
                <a:gd name="connsiteX0" fmla="*/ 0 w 5673966"/>
                <a:gd name="connsiteY0" fmla="*/ 151871 h 421323"/>
                <a:gd name="connsiteX1" fmla="*/ 1490122 w 5673966"/>
                <a:gd name="connsiteY1" fmla="*/ 68129 h 421323"/>
                <a:gd name="connsiteX2" fmla="*/ 3419558 w 5673966"/>
                <a:gd name="connsiteY2" fmla="*/ 170873 h 421323"/>
                <a:gd name="connsiteX3" fmla="*/ 4870728 w 5673966"/>
                <a:gd name="connsiteY3" fmla="*/ 41757 h 421323"/>
                <a:gd name="connsiteX4" fmla="*/ 5673966 w 5673966"/>
                <a:gd name="connsiteY4" fmla="*/ 421323 h 421323"/>
                <a:gd name="connsiteX0" fmla="*/ 0 w 4870728"/>
                <a:gd name="connsiteY0" fmla="*/ 151871 h 185439"/>
                <a:gd name="connsiteX1" fmla="*/ 1490122 w 4870728"/>
                <a:gd name="connsiteY1" fmla="*/ 68129 h 185439"/>
                <a:gd name="connsiteX2" fmla="*/ 3419558 w 4870728"/>
                <a:gd name="connsiteY2" fmla="*/ 170873 h 185439"/>
                <a:gd name="connsiteX3" fmla="*/ 4870728 w 4870728"/>
                <a:gd name="connsiteY3" fmla="*/ 41757 h 185439"/>
                <a:gd name="connsiteX0" fmla="*/ 0 w 5279326"/>
                <a:gd name="connsiteY0" fmla="*/ 99016 h 132584"/>
                <a:gd name="connsiteX1" fmla="*/ 1490122 w 5279326"/>
                <a:gd name="connsiteY1" fmla="*/ 15274 h 132584"/>
                <a:gd name="connsiteX2" fmla="*/ 3419558 w 5279326"/>
                <a:gd name="connsiteY2" fmla="*/ 118018 h 132584"/>
                <a:gd name="connsiteX3" fmla="*/ 5279326 w 5279326"/>
                <a:gd name="connsiteY3" fmla="*/ 48429 h 13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9326" h="132584">
                  <a:moveTo>
                    <a:pt x="0" y="99016"/>
                  </a:moveTo>
                  <a:cubicBezTo>
                    <a:pt x="276225" y="209347"/>
                    <a:pt x="920196" y="12107"/>
                    <a:pt x="1490122" y="15274"/>
                  </a:cubicBezTo>
                  <a:cubicBezTo>
                    <a:pt x="2060048" y="18441"/>
                    <a:pt x="2788024" y="112492"/>
                    <a:pt x="3419558" y="118018"/>
                  </a:cubicBezTo>
                  <a:cubicBezTo>
                    <a:pt x="4051092" y="123544"/>
                    <a:pt x="4541625" y="-93969"/>
                    <a:pt x="5279326" y="48429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C000"/>
                </a:solidFill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2362422" y="3136849"/>
            <a:ext cx="6984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DFASM 1 </a:t>
            </a:r>
          </a:p>
          <a:p>
            <a:pPr algn="ctr"/>
            <a:r>
              <a:rPr lang="fr-FR" sz="2800" dirty="0">
                <a:solidFill>
                  <a:prstClr val="black"/>
                </a:solidFill>
              </a:rPr>
              <a:t>Lyon Est 2024-2025</a:t>
            </a:r>
          </a:p>
          <a:p>
            <a:pPr algn="ctr"/>
            <a:endParaRPr lang="fr-FR" sz="2800" dirty="0">
              <a:solidFill>
                <a:prstClr val="black"/>
              </a:solidFill>
            </a:endParaRPr>
          </a:p>
          <a:p>
            <a:pPr algn="ctr"/>
            <a:endParaRPr lang="fr-FR" sz="2800" dirty="0">
              <a:solidFill>
                <a:prstClr val="black"/>
              </a:solidFill>
            </a:endParaRPr>
          </a:p>
          <a:p>
            <a:pPr algn="ctr"/>
            <a:r>
              <a:rPr lang="fr-FR" sz="2800" dirty="0">
                <a:solidFill>
                  <a:prstClr val="black"/>
                </a:solidFill>
              </a:rPr>
              <a:t>Laure Huot</a:t>
            </a:r>
            <a:endParaRPr lang="fr-FR" sz="2000" dirty="0"/>
          </a:p>
          <a:p>
            <a:pPr algn="ctr"/>
            <a:r>
              <a:rPr lang="fr-FR" sz="2000" dirty="0">
                <a:solidFill>
                  <a:prstClr val="black"/>
                </a:solidFill>
                <a:hlinkClick r:id="rId3"/>
              </a:rPr>
              <a:t>laure.huot@chu-lyon.fr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61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de la performance d’un test diagnostique</a:t>
            </a:r>
          </a:p>
        </p:txBody>
      </p:sp>
      <p:pic>
        <p:nvPicPr>
          <p:cNvPr id="7" name="Image 6" descr="Interpretation of likelihood ratio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31884" r="4397" b="12718"/>
          <a:stretch/>
        </p:blipFill>
        <p:spPr>
          <a:xfrm>
            <a:off x="276944" y="1401603"/>
            <a:ext cx="11497365" cy="46262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6945" y="1401603"/>
            <a:ext cx="114973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fr-FR" sz="2000" dirty="0"/>
              <a:t>Rapport de vraisemblance d’un test : exemples de grandeurs </a:t>
            </a:r>
          </a:p>
        </p:txBody>
      </p:sp>
      <p:sp>
        <p:nvSpPr>
          <p:cNvPr id="6" name="Accolade ouvrante 5"/>
          <p:cNvSpPr/>
          <p:nvPr/>
        </p:nvSpPr>
        <p:spPr>
          <a:xfrm>
            <a:off x="1093693" y="2427112"/>
            <a:ext cx="417689" cy="1625600"/>
          </a:xfrm>
          <a:prstGeom prst="leftBrac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35287" y="2922882"/>
            <a:ext cx="68729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/>
                </a:solidFill>
              </a:rPr>
              <a:t>RV+/LR+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5287" y="4548482"/>
            <a:ext cx="68729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RV-/LR-</a:t>
            </a:r>
          </a:p>
        </p:txBody>
      </p:sp>
      <p:sp>
        <p:nvSpPr>
          <p:cNvPr id="12" name="Accolade ouvrante 11"/>
          <p:cNvSpPr/>
          <p:nvPr/>
        </p:nvSpPr>
        <p:spPr>
          <a:xfrm>
            <a:off x="1122580" y="4131595"/>
            <a:ext cx="417689" cy="1625600"/>
          </a:xfrm>
          <a:prstGeom prst="leftBrac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84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67082"/>
            <a:ext cx="11313459" cy="41044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altLang="fr-FR" sz="2000" dirty="0">
                <a:solidFill>
                  <a:prstClr val="black"/>
                </a:solidFill>
              </a:rPr>
              <a:t>NOMOGRAMME DE FAGAN</a:t>
            </a:r>
            <a:endParaRPr lang="fr-FR" altLang="fr-FR" sz="2000" b="1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42362" y="2166708"/>
            <a:ext cx="24634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D83804"/>
                </a:solidFill>
              </a:rPr>
              <a:t>Probabilité pré-test de la maladie :</a:t>
            </a:r>
          </a:p>
          <a:p>
            <a:pPr algn="just"/>
            <a:endParaRPr lang="fr-FR" dirty="0">
              <a:solidFill>
                <a:srgbClr val="D83804"/>
              </a:solidFill>
            </a:endParaRPr>
          </a:p>
          <a:p>
            <a:pPr algn="just"/>
            <a:r>
              <a:rPr lang="fr-FR" dirty="0">
                <a:solidFill>
                  <a:srgbClr val="000000"/>
                </a:solidFill>
              </a:rPr>
              <a:t>Probabilité que le sujet ait la maladie avant de connaître le résultat du test diagnostique</a:t>
            </a:r>
            <a:r>
              <a:rPr lang="fr-FR" dirty="0">
                <a:solidFill>
                  <a:srgbClr val="D83804"/>
                </a:solidFill>
              </a:rPr>
              <a:t> </a:t>
            </a:r>
          </a:p>
          <a:p>
            <a:pPr algn="just"/>
            <a:endParaRPr lang="fr-FR" dirty="0">
              <a:solidFill>
                <a:srgbClr val="D83804"/>
              </a:solidFill>
            </a:endParaRPr>
          </a:p>
          <a:p>
            <a:r>
              <a:rPr lang="fr-FR" dirty="0">
                <a:solidFill>
                  <a:srgbClr val="D83804"/>
                </a:solidFill>
              </a:rPr>
              <a:t>(Prévalence)</a:t>
            </a:r>
            <a:br>
              <a:rPr lang="fr-FR" dirty="0">
                <a:solidFill>
                  <a:srgbClr val="D83804"/>
                </a:solidFill>
              </a:rPr>
            </a:b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71" y="1367082"/>
            <a:ext cx="3716575" cy="506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28434" y="2169758"/>
            <a:ext cx="31198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D83804"/>
                </a:solidFill>
              </a:rPr>
              <a:t>Probabilité post-test de la maladie :</a:t>
            </a:r>
          </a:p>
          <a:p>
            <a:pPr algn="just"/>
            <a:endParaRPr lang="fr-FR" dirty="0">
              <a:solidFill>
                <a:srgbClr val="D83804"/>
              </a:solidFill>
            </a:endParaRPr>
          </a:p>
          <a:p>
            <a:pPr algn="just"/>
            <a:r>
              <a:rPr lang="fr-FR" dirty="0">
                <a:solidFill>
                  <a:srgbClr val="000000"/>
                </a:solidFill>
              </a:rPr>
              <a:t>Probabilité révisée que </a:t>
            </a:r>
            <a:r>
              <a:rPr lang="fr-FR" b="1" dirty="0">
                <a:solidFill>
                  <a:srgbClr val="000000"/>
                </a:solidFill>
              </a:rPr>
              <a:t>le sujet ait la maladie connaissant le résultat (positif ou négatif) </a:t>
            </a:r>
            <a:r>
              <a:rPr lang="fr-FR" dirty="0">
                <a:solidFill>
                  <a:srgbClr val="000000"/>
                </a:solidFill>
              </a:rPr>
              <a:t>du test diagnostique</a:t>
            </a:r>
          </a:p>
          <a:p>
            <a:pPr algn="just"/>
            <a:endParaRPr lang="fr-FR" dirty="0">
              <a:solidFill>
                <a:srgbClr val="000000"/>
              </a:solidFill>
            </a:endParaRPr>
          </a:p>
          <a:p>
            <a:pPr algn="just"/>
            <a:r>
              <a:rPr lang="fr-FR" dirty="0">
                <a:solidFill>
                  <a:srgbClr val="D83804"/>
                </a:solidFill>
              </a:rPr>
              <a:t>(Valeur prédictive)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1475" y="2166708"/>
            <a:ext cx="82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D83804"/>
                </a:solidFill>
                <a:latin typeface="Arial-BoldMT"/>
              </a:rPr>
              <a:t>VPP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1475" y="4398222"/>
            <a:ext cx="1003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D83804"/>
                </a:solidFill>
                <a:latin typeface="Arial-BoldMT"/>
              </a:rPr>
              <a:t>1-VPN</a:t>
            </a:r>
          </a:p>
        </p:txBody>
      </p:sp>
    </p:spTree>
    <p:extLst>
      <p:ext uri="{BB962C8B-B14F-4D97-AF65-F5344CB8AC3E}">
        <p14:creationId xmlns:p14="http://schemas.microsoft.com/office/powerpoint/2010/main" val="155617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8" y="1367082"/>
            <a:ext cx="6084546" cy="41044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altLang="fr-FR" sz="2000" b="1" i="1" dirty="0"/>
              <a:t>Exemple : </a:t>
            </a:r>
            <a:r>
              <a:rPr lang="en-US" altLang="fr-FR" sz="2000" b="1" i="1" dirty="0"/>
              <a:t>Diagnostic Role of NT-</a:t>
            </a:r>
            <a:r>
              <a:rPr lang="en-US" altLang="fr-FR" sz="2000" b="1" i="1" dirty="0" err="1"/>
              <a:t>proBNP</a:t>
            </a:r>
            <a:r>
              <a:rPr lang="en-US" altLang="fr-FR" sz="2000" b="1" i="1" dirty="0"/>
              <a:t> in Patients with Cardiac Amyloidosis Involvement</a:t>
            </a:r>
            <a:endParaRPr lang="fr-FR" altLang="fr-FR" sz="2000" b="1" i="1" dirty="0">
              <a:sym typeface="Wingdings" panose="05000000000000000000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56" y="971067"/>
            <a:ext cx="3685822" cy="58014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788" y="282335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“Fig: The clinical utility of NT-</a:t>
            </a:r>
            <a:r>
              <a:rPr lang="en-US" dirty="0" err="1"/>
              <a:t>proBNP</a:t>
            </a:r>
            <a:r>
              <a:rPr lang="en-US" dirty="0"/>
              <a:t>. </a:t>
            </a:r>
          </a:p>
          <a:p>
            <a:br>
              <a:rPr lang="en-US" dirty="0"/>
            </a:br>
            <a:r>
              <a:rPr lang="en-US" dirty="0"/>
              <a:t>The Fagan nomogram plot showed the pre-test probability, </a:t>
            </a:r>
            <a:br>
              <a:rPr lang="en-US" dirty="0"/>
            </a:br>
            <a:r>
              <a:rPr lang="en-US" dirty="0"/>
              <a:t>PLR, NLR, and post-test probability of NT-</a:t>
            </a:r>
            <a:r>
              <a:rPr lang="en-US" dirty="0" err="1"/>
              <a:t>proBNP</a:t>
            </a:r>
            <a:r>
              <a:rPr lang="en-US" dirty="0"/>
              <a:t> for the diagnosis of heart injury.”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447966" y="5777500"/>
            <a:ext cx="4058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Zhang Y et al. </a:t>
            </a:r>
            <a:r>
              <a:rPr lang="fr-FR" sz="1400" dirty="0" err="1"/>
              <a:t>Arq</a:t>
            </a:r>
            <a:r>
              <a:rPr lang="fr-FR" sz="1400" dirty="0"/>
              <a:t> Bras </a:t>
            </a:r>
            <a:r>
              <a:rPr lang="fr-FR" sz="1400" dirty="0" err="1"/>
              <a:t>Cardiol</a:t>
            </a:r>
            <a:r>
              <a:rPr lang="fr-FR" sz="1400" dirty="0"/>
              <a:t>. 2022;119(2):212-222. </a:t>
            </a:r>
          </a:p>
          <a:p>
            <a:r>
              <a:rPr lang="fr-FR" sz="1400" dirty="0"/>
              <a:t>PMID: 35544851</a:t>
            </a:r>
          </a:p>
        </p:txBody>
      </p:sp>
    </p:spTree>
    <p:extLst>
      <p:ext uri="{BB962C8B-B14F-4D97-AF65-F5344CB8AC3E}">
        <p14:creationId xmlns:p14="http://schemas.microsoft.com/office/powerpoint/2010/main" val="341081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67082"/>
            <a:ext cx="11313459" cy="4807940"/>
          </a:xfrm>
          <a:prstGeom prst="rect">
            <a:avLst/>
          </a:prstGeom>
        </p:spPr>
        <p:txBody>
          <a:bodyPr/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</a:rPr>
              <a:t>COURBE ROC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91440" lvl="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1800" dirty="0"/>
              <a:t> </a:t>
            </a:r>
            <a:r>
              <a:rPr lang="fr-FR" sz="1800" b="1" dirty="0"/>
              <a:t>Test diagnostique quantitatif </a:t>
            </a:r>
            <a:r>
              <a:rPr lang="fr-FR" sz="1800" dirty="0"/>
              <a:t>= résultat sous forme de valeur numérique continue (ex: glycémie, PSA…)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Choix d’un seuil ? En fonction de la valeur retenue, il y aura plus de FP ou FN -&gt; conséquences sur performances</a:t>
            </a:r>
            <a:endParaRPr lang="fr-FR" altLang="fr-FR" sz="11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9144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endParaRPr lang="fr-FR" altLang="fr-FR" sz="18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98E368-7C6D-4D9F-9F90-8FF4C8542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06" t="28588" r="23153" b="9963"/>
          <a:stretch/>
        </p:blipFill>
        <p:spPr>
          <a:xfrm>
            <a:off x="3373523" y="2684665"/>
            <a:ext cx="4525701" cy="36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5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244278"/>
            <a:ext cx="11313459" cy="4104456"/>
          </a:xfrm>
          <a:prstGeom prst="rect">
            <a:avLst/>
          </a:prstGeom>
        </p:spPr>
        <p:txBody>
          <a:bodyPr/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</a:rPr>
              <a:t>COURBE ROC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3806" t="28588" r="23153" b="9963"/>
          <a:stretch/>
        </p:blipFill>
        <p:spPr>
          <a:xfrm>
            <a:off x="813204" y="2365624"/>
            <a:ext cx="4525701" cy="36344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28481" t="27342" r="17690" b="12405"/>
          <a:stretch/>
        </p:blipFill>
        <p:spPr>
          <a:xfrm>
            <a:off x="5338905" y="2068248"/>
            <a:ext cx="6197932" cy="3902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51809" y="5317769"/>
            <a:ext cx="1527982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fr-FR" sz="1600" b="1" dirty="0" err="1">
                <a:solidFill>
                  <a:srgbClr val="C00000"/>
                </a:solidFill>
              </a:rPr>
              <a:t>Sp</a:t>
            </a:r>
            <a:r>
              <a:rPr lang="fr-FR" sz="1600" b="1" dirty="0">
                <a:solidFill>
                  <a:srgbClr val="C00000"/>
                </a:solidFill>
              </a:rPr>
              <a:t> = p(T-/M-)</a:t>
            </a:r>
          </a:p>
          <a:p>
            <a:r>
              <a:rPr lang="fr-FR" sz="1600" b="1" dirty="0">
                <a:solidFill>
                  <a:srgbClr val="C00000"/>
                </a:solidFill>
              </a:rPr>
              <a:t>1-Sp = p(T+/M-)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2E2E5D-89A9-4B92-AAF3-D5F1A5DB579F}"/>
              </a:ext>
            </a:extLst>
          </p:cNvPr>
          <p:cNvSpPr/>
          <p:nvPr/>
        </p:nvSpPr>
        <p:spPr>
          <a:xfrm>
            <a:off x="1519645" y="1244326"/>
            <a:ext cx="9689333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fr-FR" dirty="0"/>
              <a:t>= Représentation graphique des caractéristiques intrinsèques pour l’ensemble des seuils envisageables -&gt; dichotomisation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790391-3201-4672-9C9D-C32CAD9B0CF3}"/>
              </a:ext>
            </a:extLst>
          </p:cNvPr>
          <p:cNvSpPr/>
          <p:nvPr/>
        </p:nvSpPr>
        <p:spPr>
          <a:xfrm>
            <a:off x="6054021" y="5948797"/>
            <a:ext cx="409778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i="1" dirty="0"/>
              <a:t>ROC : </a:t>
            </a:r>
            <a:r>
              <a:rPr lang="fr-FR" i="1" dirty="0" err="1"/>
              <a:t>Receiver</a:t>
            </a:r>
            <a:r>
              <a:rPr lang="fr-FR" i="1" dirty="0"/>
              <a:t> Operating </a:t>
            </a:r>
            <a:r>
              <a:rPr lang="fr-FR" i="1" dirty="0" err="1"/>
              <a:t>Characteristics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64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67082"/>
            <a:ext cx="11313459" cy="4807940"/>
          </a:xfrm>
          <a:prstGeom prst="rect">
            <a:avLst/>
          </a:prstGeom>
        </p:spPr>
        <p:txBody>
          <a:bodyPr/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</a:rPr>
              <a:t>COURBE ROC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91440" lvl="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1800" dirty="0"/>
              <a:t>  </a:t>
            </a:r>
            <a:r>
              <a:rPr lang="fr-FR" sz="1800" b="1" dirty="0"/>
              <a:t>Aire sous la courbe ROC</a:t>
            </a:r>
            <a:r>
              <a:rPr lang="fr-FR" sz="1800" dirty="0"/>
              <a:t> :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Estimation globale des caractéristiques intrinsèques  (Se, </a:t>
            </a:r>
            <a:r>
              <a:rPr lang="fr-FR" sz="1800" dirty="0" err="1"/>
              <a:t>Sp</a:t>
            </a:r>
            <a:r>
              <a:rPr lang="fr-FR" sz="1800" dirty="0"/>
              <a:t>) du test pour ses différentes valeurs  </a:t>
            </a:r>
            <a:endParaRPr lang="fr-FR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Comprise entre 0,5 et 1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Comparaison possible des performances globales de 2 ou plusieurs tests quantitatifs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600" dirty="0"/>
          </a:p>
          <a:p>
            <a:pPr marL="0" indent="0">
              <a:buNone/>
            </a:pPr>
            <a:r>
              <a:rPr lang="fr-FR" sz="1800" i="1" dirty="0"/>
              <a:t>AUC : Area Under </a:t>
            </a:r>
            <a:r>
              <a:rPr lang="fr-FR" sz="1800" i="1" dirty="0" err="1"/>
              <a:t>Curve</a:t>
            </a:r>
            <a:r>
              <a:rPr lang="fr-FR" sz="1800" i="1" dirty="0"/>
              <a:t> - </a:t>
            </a:r>
            <a:r>
              <a:rPr lang="en-US" sz="1800" i="1" dirty="0"/>
              <a:t>AUROC : Area Under the Receiver Operating Characteristics</a:t>
            </a:r>
            <a:endParaRPr lang="fr-FR" sz="1800" i="1" dirty="0"/>
          </a:p>
          <a:p>
            <a:pPr marL="0" indent="0">
              <a:buNone/>
            </a:pPr>
            <a:r>
              <a:rPr lang="fr-FR" sz="1800" i="1" dirty="0"/>
              <a:t>	</a:t>
            </a:r>
            <a:endParaRPr lang="fr-FR" altLang="fr-FR" sz="18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63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67082"/>
            <a:ext cx="11313459" cy="4104456"/>
          </a:xfrm>
          <a:prstGeom prst="rect">
            <a:avLst/>
          </a:prstGeom>
        </p:spPr>
        <p:txBody>
          <a:bodyPr/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fr-FR" altLang="fr-FR" sz="2000" dirty="0"/>
              <a:t>COURBE ROC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4077" t="26908" r="25377" b="7235"/>
          <a:stretch/>
        </p:blipFill>
        <p:spPr>
          <a:xfrm>
            <a:off x="434786" y="2105736"/>
            <a:ext cx="5243332" cy="38427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966" y="2794636"/>
            <a:ext cx="3122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Arial-BoldMT"/>
              </a:rPr>
              <a:t>Aire sous la courbe ROC = 0,5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27491" t="27484" r="29889" b="7966"/>
          <a:stretch/>
        </p:blipFill>
        <p:spPr>
          <a:xfrm>
            <a:off x="6485055" y="2128885"/>
            <a:ext cx="4456253" cy="37964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69861" y="3596246"/>
            <a:ext cx="34453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D93804"/>
                </a:solidFill>
                <a:latin typeface="Arial-BoldMT"/>
              </a:rPr>
              <a:t>Se = 1</a:t>
            </a:r>
          </a:p>
          <a:p>
            <a:r>
              <a:rPr lang="fr-FR" sz="1600" b="1" dirty="0" err="1">
                <a:solidFill>
                  <a:srgbClr val="D93804"/>
                </a:solidFill>
                <a:latin typeface="Arial-BoldMT"/>
              </a:rPr>
              <a:t>Sp</a:t>
            </a:r>
            <a:r>
              <a:rPr lang="fr-FR" sz="1600" b="1" dirty="0">
                <a:solidFill>
                  <a:srgbClr val="D93804"/>
                </a:solidFill>
                <a:latin typeface="Arial-BoldMT"/>
              </a:rPr>
              <a:t> diminue </a:t>
            </a:r>
            <a:r>
              <a:rPr lang="fr-FR" sz="1600" dirty="0">
                <a:solidFill>
                  <a:srgbClr val="D93804"/>
                </a:solidFill>
                <a:latin typeface="SymbolMT"/>
                <a:sym typeface="Wingdings" panose="05000000000000000000" pitchFamily="2" charset="2"/>
              </a:rPr>
              <a:t></a:t>
            </a:r>
            <a:r>
              <a:rPr lang="fr-FR" sz="1600" dirty="0">
                <a:solidFill>
                  <a:srgbClr val="D93804"/>
                </a:solidFill>
                <a:latin typeface="SymbolMT"/>
              </a:rPr>
              <a:t> </a:t>
            </a:r>
            <a:r>
              <a:rPr lang="fr-FR" sz="1600" b="1" dirty="0">
                <a:solidFill>
                  <a:srgbClr val="D93804"/>
                </a:solidFill>
                <a:latin typeface="Arial-BoldMT"/>
              </a:rPr>
              <a:t>(1 – </a:t>
            </a:r>
            <a:r>
              <a:rPr lang="fr-FR" sz="1600" b="1" dirty="0" err="1">
                <a:solidFill>
                  <a:srgbClr val="D93804"/>
                </a:solidFill>
                <a:latin typeface="Arial-BoldMT"/>
              </a:rPr>
              <a:t>Sp</a:t>
            </a:r>
            <a:r>
              <a:rPr lang="fr-FR" sz="1600" b="1" dirty="0">
                <a:solidFill>
                  <a:srgbClr val="D93804"/>
                </a:solidFill>
                <a:latin typeface="Arial-BoldMT"/>
              </a:rPr>
              <a:t>) augmente</a:t>
            </a:r>
          </a:p>
          <a:p>
            <a:r>
              <a:rPr lang="fr-FR" sz="1600" b="1" dirty="0">
                <a:solidFill>
                  <a:srgbClr val="D93804"/>
                </a:solidFill>
                <a:latin typeface="Arial-BoldMT"/>
              </a:rPr>
              <a:t>Courbe ROC = bord supérieur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3894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2019 Article ECNi LCA Echo vs Clinique Epaule.pdf - Adobe Acrobat Reader 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2" t="26649" r="44784" b="44666"/>
          <a:stretch/>
        </p:blipFill>
        <p:spPr>
          <a:xfrm>
            <a:off x="432935" y="1564921"/>
            <a:ext cx="4874875" cy="4718877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1201616"/>
            <a:ext cx="1223174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fr-FR" sz="2000" b="1" i="1" dirty="0"/>
              <a:t>Exemple ECN 2019 : Échographie versus palpation digitale pour le diagnostic de luxation </a:t>
            </a:r>
            <a:r>
              <a:rPr lang="fr-FR" sz="2000" b="1" i="1" dirty="0" err="1"/>
              <a:t>glénohumérale</a:t>
            </a:r>
            <a:r>
              <a:rPr lang="fr-FR" sz="2000" b="1" i="1" dirty="0"/>
              <a:t> post-AVC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5307810" y="221619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toneSans"/>
              </a:rPr>
              <a:t>Receiver operating characteristic (ROC) curve with area under the receiver operating characteristic </a:t>
            </a:r>
            <a:r>
              <a:rPr lang="en-US" b="1" dirty="0">
                <a:latin typeface="StoneSans"/>
              </a:rPr>
              <a:t>(AUROC) curve value of 0.73 (95% confidence interval=0.63–0.83).</a:t>
            </a:r>
          </a:p>
          <a:p>
            <a:endParaRPr lang="en-US" b="1" dirty="0">
              <a:latin typeface="StoneSans"/>
            </a:endParaRPr>
          </a:p>
          <a:p>
            <a:r>
              <a:rPr lang="en-US" dirty="0">
                <a:latin typeface="StoneSans"/>
              </a:rPr>
              <a:t>Curved line shows sensitivity and specificity varied around different cutoff points.</a:t>
            </a:r>
          </a:p>
          <a:p>
            <a:endParaRPr lang="en-US" dirty="0">
              <a:latin typeface="StoneSans"/>
            </a:endParaRPr>
          </a:p>
          <a:p>
            <a:r>
              <a:rPr lang="en-US" b="1" dirty="0">
                <a:latin typeface="StoneSans"/>
              </a:rPr>
              <a:t>Straight line </a:t>
            </a:r>
            <a:r>
              <a:rPr lang="en-US" dirty="0">
                <a:latin typeface="StoneSans"/>
              </a:rPr>
              <a:t>indicates AUROC curve 0.5 (test not useful). Cutoff points 0.1 to 0.5 cm correspond to sensitivity and specificity. </a:t>
            </a:r>
            <a:r>
              <a:rPr lang="en-US" b="1" dirty="0">
                <a:latin typeface="StoneSans"/>
              </a:rPr>
              <a:t>Optimal cutoff point of 0.2 cm indicates 68% sensitivity and 62% specificity.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9621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41054487"/>
              </p:ext>
            </p:extLst>
          </p:nvPr>
        </p:nvGraphicFramePr>
        <p:xfrm>
          <a:off x="1052850" y="1509075"/>
          <a:ext cx="10036490" cy="3799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-BoldMT"/>
                        </a:rPr>
                        <a:t>Indice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-BoldMT"/>
                        </a:rPr>
                        <a:t>Probabilité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-BoldMT"/>
                        </a:rPr>
                        <a:t>Calcul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Valeurs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-BoldMT"/>
                        </a:rPr>
                        <a:t>Varie en fonction</a:t>
                      </a:r>
                      <a:r>
                        <a:rPr lang="fr-FR" b="1" baseline="0" dirty="0">
                          <a:latin typeface="Arial-BoldMT"/>
                        </a:rPr>
                        <a:t> </a:t>
                      </a:r>
                      <a:r>
                        <a:rPr lang="fr-FR" b="1" dirty="0">
                          <a:latin typeface="Arial-BoldMT"/>
                        </a:rPr>
                        <a:t>de la prévalence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-BoldMT"/>
                        </a:rPr>
                        <a:t>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Arial-BoldMT"/>
                        </a:rPr>
                        <a:t>P(T+/M+)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-BoldMT"/>
                        </a:rPr>
                        <a:t>VP / (VP + FN)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-BoldMT"/>
                        </a:rPr>
                        <a:t>0 </a:t>
                      </a:r>
                      <a:r>
                        <a:rPr lang="fr-FR" b="1" dirty="0">
                          <a:latin typeface="Arial-BoldMT"/>
                          <a:sym typeface="Wingdings"/>
                        </a:rPr>
                        <a:t> </a:t>
                      </a:r>
                      <a:r>
                        <a:rPr lang="fr-FR" b="1" dirty="0">
                          <a:latin typeface="Arial-BoldMT"/>
                        </a:rPr>
                        <a:t>1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>
                          <a:latin typeface="Arial-BoldMT"/>
                        </a:rPr>
                        <a:t>Sp</a:t>
                      </a:r>
                      <a:endParaRPr lang="fr-FR" b="1" dirty="0">
                        <a:latin typeface="Arial-BoldM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Arial-BoldMT"/>
                        </a:rPr>
                        <a:t>P(T-/M-)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-BoldMT"/>
                        </a:rPr>
                        <a:t>VN / (VN + FP)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-BoldMT"/>
                        </a:rPr>
                        <a:t>0 </a:t>
                      </a:r>
                      <a:r>
                        <a:rPr lang="fr-FR" b="1" dirty="0">
                          <a:latin typeface="Arial-BoldMT"/>
                          <a:sym typeface="Wingdings"/>
                        </a:rPr>
                        <a:t> </a:t>
                      </a:r>
                      <a:r>
                        <a:rPr lang="fr-FR" b="1" dirty="0">
                          <a:latin typeface="Arial-BoldMT"/>
                        </a:rPr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-BoldMT"/>
                        </a:rPr>
                        <a:t>RV+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latin typeface="Arial-BoldMT"/>
                        </a:rPr>
                        <a:t>P(T+/M+) / P(T+/M-)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-BoldMT"/>
                        </a:rPr>
                        <a:t>Se / (1 - </a:t>
                      </a:r>
                      <a:r>
                        <a:rPr lang="fr-FR" b="1" dirty="0" err="1">
                          <a:latin typeface="Arial-BoldMT"/>
                        </a:rPr>
                        <a:t>Sp</a:t>
                      </a:r>
                      <a:r>
                        <a:rPr lang="fr-FR" b="1" dirty="0">
                          <a:latin typeface="Arial-BoldMT"/>
                        </a:rPr>
                        <a:t>)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</a:t>
                      </a:r>
                      <a:r>
                        <a:rPr lang="fr-FR" b="1" baseline="0" dirty="0"/>
                        <a:t> </a:t>
                      </a:r>
                      <a:r>
                        <a:rPr lang="fr-FR" b="1" baseline="0" dirty="0">
                          <a:sym typeface="Wingdings"/>
                        </a:rPr>
                        <a:t> </a:t>
                      </a:r>
                      <a:r>
                        <a:rPr lang="fr-FR" b="1" baseline="0" dirty="0"/>
                        <a:t>+∞</a:t>
                      </a:r>
                      <a:endParaRPr lang="fr-FR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-BoldMT"/>
                        </a:rPr>
                        <a:t>RV-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latin typeface="Arial-BoldMT"/>
                        </a:rPr>
                        <a:t>P(T-/M+) / P(T-/M-)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-BoldMT"/>
                        </a:rPr>
                        <a:t>(1 – Se) / </a:t>
                      </a:r>
                      <a:r>
                        <a:rPr lang="fr-FR" b="1" dirty="0" err="1">
                          <a:latin typeface="Arial-BoldMT"/>
                        </a:rPr>
                        <a:t>Sp</a:t>
                      </a:r>
                      <a:endParaRPr lang="fr-FR" b="1" dirty="0">
                        <a:latin typeface="Arial-BoldM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-BoldMT"/>
                        </a:rPr>
                        <a:t>0 </a:t>
                      </a:r>
                      <a:r>
                        <a:rPr lang="fr-FR" b="1" dirty="0">
                          <a:latin typeface="Arial-BoldMT"/>
                          <a:sym typeface="Wingdings"/>
                        </a:rPr>
                        <a:t> </a:t>
                      </a:r>
                      <a:r>
                        <a:rPr lang="fr-FR" b="1" dirty="0">
                          <a:latin typeface="Arial-BoldMT"/>
                        </a:rPr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24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-BoldMT"/>
                        </a:rPr>
                        <a:t>VPP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latin typeface="Arial-BoldMT"/>
                        </a:rPr>
                        <a:t>P(M+/T+)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-BoldMT"/>
                        </a:rPr>
                        <a:t>VP / (VP + FP)</a:t>
                      </a:r>
                      <a:endParaRPr lang="fr-FR" b="0" dirty="0">
                        <a:latin typeface="Arial-BoldM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rial-BoldMT"/>
                        </a:rPr>
                        <a:t>0</a:t>
                      </a:r>
                      <a:r>
                        <a:rPr lang="fr-FR" b="1" dirty="0">
                          <a:latin typeface="Arial-BoldMT"/>
                          <a:sym typeface="Wingdings"/>
                        </a:rPr>
                        <a:t> 1</a:t>
                      </a:r>
                      <a:endParaRPr lang="fr-FR" b="1" dirty="0">
                        <a:latin typeface="Arial-BoldM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-BoldMT"/>
                        </a:rPr>
                        <a:t>VPN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latin typeface="Arial-BoldMT"/>
                        </a:rPr>
                        <a:t>P(M-/T-) 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-BoldMT"/>
                        </a:rPr>
                        <a:t>VN / (VN + FN)</a:t>
                      </a:r>
                      <a:endParaRPr lang="fr-FR" b="0" dirty="0">
                        <a:latin typeface="Arial-BoldM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Arial-BoldMT"/>
                        </a:rPr>
                        <a:t>0</a:t>
                      </a:r>
                      <a:r>
                        <a:rPr lang="fr-FR" b="1" dirty="0">
                          <a:latin typeface="Arial-BoldMT"/>
                          <a:sym typeface="Wingdings"/>
                        </a:rPr>
                        <a:t> 1</a:t>
                      </a:r>
                      <a:endParaRPr lang="fr-FR" b="1" dirty="0">
                        <a:latin typeface="Arial-BoldMT"/>
                      </a:endParaRPr>
                    </a:p>
                    <a:p>
                      <a:pPr algn="ctr"/>
                      <a:endParaRPr lang="fr-FR" b="1" dirty="0">
                        <a:latin typeface="Arial-BoldM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de la performance d’un test diagnostique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556" y="5463822"/>
            <a:ext cx="5459088" cy="127000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617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240622"/>
            <a:ext cx="12192000" cy="4962470"/>
          </a:xfrm>
          <a:prstGeom prst="rect">
            <a:avLst/>
          </a:prstGeom>
        </p:spPr>
        <p:txBody>
          <a:bodyPr/>
          <a:lstStyle/>
          <a:p>
            <a:pPr marL="400050" lvl="1" indent="0" fontAlgn="base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r>
              <a:rPr lang="fr-FR" sz="2000" b="1" dirty="0">
                <a:solidFill>
                  <a:schemeClr val="accent6"/>
                </a:solidFill>
              </a:rPr>
              <a:t>BIAIS À RECHERCHER</a:t>
            </a:r>
            <a:endParaRPr lang="fr-FR" sz="2000" b="1" dirty="0"/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</a:rPr>
              <a:t>Biais de sélection ?</a:t>
            </a:r>
          </a:p>
          <a:p>
            <a:pPr marL="914400" lvl="2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2000" dirty="0"/>
              <a:t>= Echantillon non représentatif : 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Caractéristiques ≠ de la population cible 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Population insuffisamment variée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Prévalence M ≠</a:t>
            </a:r>
          </a:p>
          <a:p>
            <a:pPr marL="1371600" lvl="3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800" dirty="0"/>
              <a:t>	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à coins arrondis 1"/>
          <p:cNvSpPr/>
          <p:nvPr/>
        </p:nvSpPr>
        <p:spPr>
          <a:xfrm>
            <a:off x="6305068" y="2181612"/>
            <a:ext cx="4784272" cy="1540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r-FR" dirty="0"/>
              <a:t>L’absence de maladie est plus facile à étudier chez les patients sans comorbidités.</a:t>
            </a:r>
          </a:p>
          <a:p>
            <a:pPr algn="ctr">
              <a:spcBef>
                <a:spcPts val="600"/>
              </a:spcBef>
            </a:pPr>
            <a:r>
              <a:rPr lang="fr-FR" dirty="0"/>
              <a:t>La présence de maladie est plus facile à diagnostiquer si la  maladie est sévère.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59827" y="188640"/>
            <a:ext cx="102967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Biais des études de performance de tests diagnostiques</a:t>
            </a:r>
          </a:p>
        </p:txBody>
      </p:sp>
    </p:spTree>
    <p:extLst>
      <p:ext uri="{BB962C8B-B14F-4D97-AF65-F5344CB8AC3E}">
        <p14:creationId xmlns:p14="http://schemas.microsoft.com/office/powerpoint/2010/main" val="38283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ETAPES D’UNE DEMARCHE D’EVALUATION D’UN TEST DIAGNOSTIQUE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3848" y="1151459"/>
            <a:ext cx="9479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dirty="0"/>
              <a:t>Quelle est la </a:t>
            </a:r>
            <a:r>
              <a:rPr lang="fr-FR" b="1" dirty="0"/>
              <a:t>question de recherche </a:t>
            </a:r>
            <a:r>
              <a:rPr lang="fr-FR" dirty="0"/>
              <a:t>et la </a:t>
            </a:r>
            <a:r>
              <a:rPr lang="fr-FR" b="1" dirty="0"/>
              <a:t>méthode</a:t>
            </a:r>
            <a:r>
              <a:rPr lang="fr-FR" dirty="0"/>
              <a:t> possible associée pour y répondre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4399" t="58124" r="1538" b="19385"/>
          <a:stretch/>
        </p:blipFill>
        <p:spPr>
          <a:xfrm>
            <a:off x="1536970" y="4629958"/>
            <a:ext cx="10214044" cy="123541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l="14346" t="1388" r="1537" b="75111"/>
          <a:stretch/>
        </p:blipFill>
        <p:spPr>
          <a:xfrm>
            <a:off x="1536970" y="1488398"/>
            <a:ext cx="10220529" cy="129095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/>
          <a:srcRect l="14399" t="26070" r="1538" b="43588"/>
          <a:stretch/>
        </p:blipFill>
        <p:spPr>
          <a:xfrm>
            <a:off x="1536970" y="2859744"/>
            <a:ext cx="10214044" cy="1666673"/>
          </a:xfrm>
          <a:prstGeom prst="rect">
            <a:avLst/>
          </a:prstGeom>
        </p:spPr>
      </p:pic>
      <p:sp>
        <p:nvSpPr>
          <p:cNvPr id="4" name="Flèche : chevron 3">
            <a:extLst>
              <a:ext uri="{FF2B5EF4-FFF2-40B4-BE49-F238E27FC236}">
                <a16:creationId xmlns:a16="http://schemas.microsoft.com/office/drawing/2014/main" id="{72E69C7D-DF86-4F66-A720-76DA029C6104}"/>
              </a:ext>
            </a:extLst>
          </p:cNvPr>
          <p:cNvSpPr/>
          <p:nvPr/>
        </p:nvSpPr>
        <p:spPr>
          <a:xfrm rot="5400000">
            <a:off x="126719" y="1983388"/>
            <a:ext cx="1449996" cy="121919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Données préliminaires</a:t>
            </a: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DEE2D2A1-E942-4644-8C82-C7D78142D100}"/>
              </a:ext>
            </a:extLst>
          </p:cNvPr>
          <p:cNvSpPr/>
          <p:nvPr/>
        </p:nvSpPr>
        <p:spPr>
          <a:xfrm rot="5400000">
            <a:off x="-280374" y="3393173"/>
            <a:ext cx="2286492" cy="11968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Performances du test</a:t>
            </a:r>
          </a:p>
        </p:txBody>
      </p:sp>
      <p:sp>
        <p:nvSpPr>
          <p:cNvPr id="12" name="Flèche : chevron 11">
            <a:extLst>
              <a:ext uri="{FF2B5EF4-FFF2-40B4-BE49-F238E27FC236}">
                <a16:creationId xmlns:a16="http://schemas.microsoft.com/office/drawing/2014/main" id="{8C735FE4-FFA4-408C-8719-CDAE4B7CC21F}"/>
              </a:ext>
            </a:extLst>
          </p:cNvPr>
          <p:cNvSpPr/>
          <p:nvPr/>
        </p:nvSpPr>
        <p:spPr>
          <a:xfrm rot="5400000">
            <a:off x="-33877" y="4967250"/>
            <a:ext cx="1793498" cy="11968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Efficacité 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du test</a:t>
            </a:r>
          </a:p>
        </p:txBody>
      </p:sp>
      <p:sp>
        <p:nvSpPr>
          <p:cNvPr id="2" name="Ellipse 1"/>
          <p:cNvSpPr/>
          <p:nvPr/>
        </p:nvSpPr>
        <p:spPr>
          <a:xfrm rot="5400000">
            <a:off x="196808" y="3213655"/>
            <a:ext cx="1309819" cy="1703439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1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-4485" y="1265336"/>
            <a:ext cx="12192000" cy="4962470"/>
          </a:xfrm>
          <a:prstGeom prst="rect">
            <a:avLst/>
          </a:prstGeom>
        </p:spPr>
        <p:txBody>
          <a:bodyPr/>
          <a:lstStyle/>
          <a:p>
            <a:pPr marL="400050" lvl="1" indent="0" fontAlgn="base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r>
              <a:rPr lang="fr-FR" sz="2000" b="1" dirty="0">
                <a:solidFill>
                  <a:schemeClr val="accent6"/>
                </a:solidFill>
              </a:rPr>
              <a:t>BIAIS À RECHERCHER</a:t>
            </a:r>
            <a:endParaRPr lang="fr-FR" sz="2000" b="1" dirty="0"/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</a:rPr>
              <a:t>Biais de sélection ?</a:t>
            </a:r>
            <a:endParaRPr lang="fr-FR" sz="800" dirty="0"/>
          </a:p>
          <a:p>
            <a:pPr lvl="2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prstClr val="black"/>
                </a:solidFill>
              </a:rPr>
              <a:t>Biais de spectre </a:t>
            </a:r>
            <a:r>
              <a:rPr lang="fr-FR" sz="2000" dirty="0"/>
              <a:t>: spectre des patients insuffisant 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Profil clinique des sujets d’étude différent de celui de la population cible : le plus souvent, stades précoces (ex : asymptomatique) sous-représentés </a:t>
            </a:r>
            <a:r>
              <a:rPr lang="fr-FR" sz="1800" dirty="0">
                <a:sym typeface="Wingdings" panose="05000000000000000000" pitchFamily="2" charset="2"/>
              </a:rPr>
              <a:t>-&gt; Se surestimée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ym typeface="Wingdings" panose="05000000000000000000" pitchFamily="2" charset="2"/>
              </a:rPr>
              <a:t>Recrutement de type ‘cas témoins ‘ + à risque : inclusion de cas sévère et de contrôles en bonne santé -&gt; Se / </a:t>
            </a:r>
            <a:r>
              <a:rPr lang="fr-FR" sz="1800" dirty="0" err="1">
                <a:sym typeface="Wingdings" panose="05000000000000000000" pitchFamily="2" charset="2"/>
              </a:rPr>
              <a:t>Sp</a:t>
            </a:r>
            <a:r>
              <a:rPr lang="fr-FR" sz="1800" dirty="0">
                <a:sym typeface="Wingdings" panose="05000000000000000000" pitchFamily="2" charset="2"/>
              </a:rPr>
              <a:t> surestimées (- de FN et - de FP)</a:t>
            </a:r>
          </a:p>
          <a:p>
            <a:pPr lvl="3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1800" dirty="0">
                <a:solidFill>
                  <a:srgbClr val="0070C0"/>
                </a:solidFill>
                <a:sym typeface="Wingdings" panose="05000000000000000000" pitchFamily="2" charset="2"/>
              </a:rPr>
              <a:t>Mauvaise estimation de la performance</a:t>
            </a:r>
          </a:p>
          <a:p>
            <a:pPr lvl="3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1800" dirty="0">
                <a:solidFill>
                  <a:srgbClr val="0070C0"/>
                </a:solidFill>
                <a:sym typeface="Wingdings" panose="05000000000000000000" pitchFamily="2" charset="2"/>
              </a:rPr>
              <a:t>Extrapolation limitée</a:t>
            </a:r>
            <a:endParaRPr lang="fr-FR" sz="1800" dirty="0">
              <a:solidFill>
                <a:srgbClr val="0070C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4065" y="5724136"/>
            <a:ext cx="1171141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buClr>
                <a:schemeClr val="accent1"/>
              </a:buClr>
            </a:pPr>
            <a:r>
              <a:rPr lang="fr-FR" sz="2000" b="1" dirty="0"/>
              <a:t>! Pour l’éviter : recrutement consécutif</a:t>
            </a:r>
            <a:r>
              <a:rPr lang="fr-FR" sz="2000" dirty="0"/>
              <a:t> sans connaître le statut malade ou non malade (approche ‘cohorte’)</a:t>
            </a:r>
          </a:p>
          <a:p>
            <a:pPr lvl="3" algn="ctr" fontAlgn="base"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324065" y="4938923"/>
            <a:ext cx="115349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444444"/>
                </a:solidFill>
                <a:latin typeface="Droid Serif"/>
              </a:rPr>
              <a:t>Using a test in a population who </a:t>
            </a:r>
            <a:r>
              <a:rPr lang="en-US" sz="1600" b="1" i="1" dirty="0">
                <a:solidFill>
                  <a:srgbClr val="444444"/>
                </a:solidFill>
                <a:latin typeface="Droid Serif"/>
              </a:rPr>
              <a:t>obviously do not have a disease </a:t>
            </a:r>
            <a:r>
              <a:rPr lang="en-US" sz="1600" i="1" dirty="0">
                <a:solidFill>
                  <a:srgbClr val="444444"/>
                </a:solidFill>
                <a:latin typeface="Droid Serif"/>
              </a:rPr>
              <a:t>will artificially improve the test’s </a:t>
            </a:r>
            <a:r>
              <a:rPr lang="en-US" sz="1600" b="1" i="1" dirty="0">
                <a:solidFill>
                  <a:srgbClr val="444444"/>
                </a:solidFill>
                <a:latin typeface="Droid Serif"/>
              </a:rPr>
              <a:t>sensitivity</a:t>
            </a:r>
            <a:r>
              <a:rPr lang="en-US" sz="1600" i="1" dirty="0">
                <a:solidFill>
                  <a:srgbClr val="444444"/>
                </a:solidFill>
                <a:latin typeface="Droid Serif"/>
              </a:rPr>
              <a:t>.</a:t>
            </a:r>
          </a:p>
          <a:p>
            <a:r>
              <a:rPr lang="en-US" sz="1600" i="1" dirty="0">
                <a:solidFill>
                  <a:srgbClr val="444444"/>
                </a:solidFill>
                <a:latin typeface="Droid Serif"/>
              </a:rPr>
              <a:t>Using a test in a population who </a:t>
            </a:r>
            <a:r>
              <a:rPr lang="en-US" sz="1600" b="1" i="1" dirty="0">
                <a:solidFill>
                  <a:srgbClr val="444444"/>
                </a:solidFill>
                <a:latin typeface="Droid Serif"/>
              </a:rPr>
              <a:t>obviously do have a disease </a:t>
            </a:r>
            <a:r>
              <a:rPr lang="en-US" sz="1600" i="1" dirty="0">
                <a:solidFill>
                  <a:srgbClr val="444444"/>
                </a:solidFill>
                <a:latin typeface="Droid Serif"/>
              </a:rPr>
              <a:t>will artificially improve the test’s </a:t>
            </a:r>
            <a:r>
              <a:rPr lang="en-US" sz="1600" b="1" i="1" dirty="0">
                <a:solidFill>
                  <a:srgbClr val="444444"/>
                </a:solidFill>
                <a:latin typeface="Droid Serif"/>
              </a:rPr>
              <a:t>specificity</a:t>
            </a:r>
            <a:r>
              <a:rPr lang="en-US" sz="1600" i="1" dirty="0">
                <a:solidFill>
                  <a:srgbClr val="444444"/>
                </a:solidFill>
                <a:latin typeface="Droid Serif"/>
              </a:rPr>
              <a:t>.</a:t>
            </a:r>
            <a:endParaRPr lang="en-US" sz="1600" b="0" i="1" dirty="0">
              <a:solidFill>
                <a:srgbClr val="444444"/>
              </a:solidFill>
              <a:effectLst/>
              <a:latin typeface="Droid Serif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59827" y="188640"/>
            <a:ext cx="102967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Biais des études de performance de tests diagnostiques</a:t>
            </a:r>
          </a:p>
        </p:txBody>
      </p:sp>
    </p:spTree>
    <p:extLst>
      <p:ext uri="{BB962C8B-B14F-4D97-AF65-F5344CB8AC3E}">
        <p14:creationId xmlns:p14="http://schemas.microsoft.com/office/powerpoint/2010/main" val="332561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67082"/>
            <a:ext cx="11501841" cy="4104456"/>
          </a:xfrm>
          <a:prstGeom prst="rect">
            <a:avLst/>
          </a:prstGeom>
        </p:spPr>
        <p:txBody>
          <a:bodyPr/>
          <a:lstStyle/>
          <a:p>
            <a:pPr marL="400050" lvl="1" indent="0" fontAlgn="base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r>
              <a:rPr lang="fr-FR" sz="2000" b="1" dirty="0">
                <a:solidFill>
                  <a:schemeClr val="accent6"/>
                </a:solidFill>
              </a:rPr>
              <a:t>BIAIS À RECHERCHER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</a:rPr>
              <a:t>Biais de classement ?</a:t>
            </a:r>
          </a:p>
          <a:p>
            <a:pPr lvl="2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prstClr val="black"/>
                </a:solidFill>
              </a:rPr>
              <a:t>Observation ou évaluation investigateur dépendant 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Selon l’examen réalisé, le type et le nombre d’observateurs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Variabilité inter-observateurs et intra-observateur : lié à l’expérience ou à la pratique de l’investigateur</a:t>
            </a:r>
          </a:p>
          <a:p>
            <a:pPr marL="914400" lvl="2" indent="0" fontAlgn="base">
              <a:spcBef>
                <a:spcPct val="0"/>
              </a:spcBef>
              <a:buClr>
                <a:schemeClr val="accent1"/>
              </a:buClr>
              <a:buNone/>
            </a:pPr>
            <a:r>
              <a:rPr lang="fr-FR" sz="1800" b="1" dirty="0">
                <a:sym typeface="Wingdings" panose="05000000000000000000" pitchFamily="2" charset="2"/>
              </a:rPr>
              <a:t>! Pour l’éviter / le réduire : </a:t>
            </a:r>
          </a:p>
          <a:p>
            <a:pPr lvl="2" fontAlgn="base">
              <a:spcBef>
                <a:spcPct val="0"/>
              </a:spcBef>
              <a:buFontTx/>
              <a:buChar char="-"/>
            </a:pPr>
            <a:r>
              <a:rPr lang="fr-FR" sz="1800" dirty="0">
                <a:sym typeface="Wingdings" panose="05000000000000000000" pitchFamily="2" charset="2"/>
              </a:rPr>
              <a:t>Standardiser le recueil </a:t>
            </a:r>
          </a:p>
          <a:p>
            <a:pPr lvl="2" fontAlgn="base">
              <a:spcBef>
                <a:spcPct val="0"/>
              </a:spcBef>
              <a:buFontTx/>
              <a:buChar char="-"/>
            </a:pPr>
            <a:r>
              <a:rPr lang="fr-FR" sz="1800" dirty="0">
                <a:sym typeface="Wingdings" panose="05000000000000000000" pitchFamily="2" charset="2"/>
              </a:rPr>
              <a:t>Interpréter les 2 tests indépendamment et en insu l’un de l’autre</a:t>
            </a:r>
          </a:p>
          <a:p>
            <a:pPr lvl="2" fontAlgn="base">
              <a:spcBef>
                <a:spcPct val="0"/>
              </a:spcBef>
              <a:buFontTx/>
              <a:buChar char="-"/>
            </a:pPr>
            <a:endParaRPr lang="fr-FR" sz="1800" dirty="0">
              <a:sym typeface="Wingdings" panose="05000000000000000000" pitchFamily="2" charset="2"/>
            </a:endParaRPr>
          </a:p>
          <a:p>
            <a:pPr lvl="2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prstClr val="black"/>
                </a:solidFill>
              </a:rPr>
              <a:t>Biais d’interprétation </a:t>
            </a:r>
            <a:r>
              <a:rPr lang="fr-FR" sz="2000" dirty="0">
                <a:solidFill>
                  <a:prstClr val="black"/>
                </a:solidFill>
              </a:rPr>
              <a:t>:</a:t>
            </a:r>
            <a:r>
              <a:rPr lang="fr-FR" sz="2000" dirty="0">
                <a:solidFill>
                  <a:prstClr val="black"/>
                </a:solidFill>
                <a:sym typeface="Wingdings" panose="05000000000000000000" pitchFamily="2" charset="2"/>
              </a:rPr>
              <a:t> interprétation non indépendante des deux tests</a:t>
            </a:r>
            <a:endParaRPr lang="fr-FR" altLang="fr-FR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Connaissance du résultat du test de référence (a</a:t>
            </a:r>
            <a:r>
              <a:rPr lang="fr-FR" sz="1800" dirty="0">
                <a:sym typeface="Wingdings" panose="05000000000000000000" pitchFamily="2" charset="2"/>
              </a:rPr>
              <a:t>bsence d’insu)</a:t>
            </a:r>
          </a:p>
          <a:p>
            <a:pPr marL="1200150" lvl="2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prstClr val="black"/>
                </a:solidFill>
                <a:sym typeface="Wingdings" panose="05000000000000000000" pitchFamily="2" charset="2"/>
              </a:rPr>
              <a:t>Biais d’incorporation </a:t>
            </a:r>
            <a:r>
              <a:rPr lang="fr-FR" sz="2000" dirty="0">
                <a:solidFill>
                  <a:prstClr val="black"/>
                </a:solidFill>
                <a:sym typeface="Wingdings" panose="05000000000000000000" pitchFamily="2" charset="2"/>
              </a:rPr>
              <a:t>: </a:t>
            </a:r>
            <a:r>
              <a:rPr lang="fr-FR" sz="2000" dirty="0"/>
              <a:t>le résultat du test évalué est pris en compte pour déterminer le statut réel des sujets</a:t>
            </a:r>
            <a:r>
              <a:rPr lang="fr-FR" sz="1800" dirty="0"/>
              <a:t> (cf. exemple)</a:t>
            </a:r>
          </a:p>
          <a:p>
            <a:pPr lvl="2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fr-FR" sz="18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1059827" y="188640"/>
            <a:ext cx="102967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Biais des études de performance de tests diagnostiques</a:t>
            </a:r>
          </a:p>
        </p:txBody>
      </p:sp>
    </p:spTree>
    <p:extLst>
      <p:ext uri="{BB962C8B-B14F-4D97-AF65-F5344CB8AC3E}">
        <p14:creationId xmlns:p14="http://schemas.microsoft.com/office/powerpoint/2010/main" val="369481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059827" y="1772816"/>
            <a:ext cx="10296796" cy="44812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</a:pPr>
            <a:r>
              <a:rPr lang="fr-FR" sz="2000" dirty="0">
                <a:solidFill>
                  <a:prstClr val="black"/>
                </a:solidFill>
              </a:rPr>
              <a:t>Exemple : Diagnostic d’infection chez le nourrisson fébrile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		- Test de référence = avis clinicien + hémoculture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		- Test évalué = CRP 	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endParaRPr lang="fr-FR" sz="2000" dirty="0">
              <a:solidFill>
                <a:prstClr val="black"/>
              </a:solidFill>
            </a:endParaRP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Problématique = pour orienter le diagnostic final, les cliniciens se basent aussi sur des biomarqueurs, dont taux de CRP ! </a:t>
            </a:r>
          </a:p>
          <a:p>
            <a:pPr marL="400050" lvl="1" indent="0" fontAlgn="base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endParaRPr lang="fr-FR" sz="2000" b="1" dirty="0">
              <a:solidFill>
                <a:srgbClr val="0070C0"/>
              </a:solidFill>
            </a:endParaRPr>
          </a:p>
          <a:p>
            <a:pPr marL="400050" lvl="1" indent="0" fontAlgn="base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b="1" dirty="0">
                <a:solidFill>
                  <a:srgbClr val="0070C0"/>
                </a:solidFill>
              </a:rPr>
              <a:t>-&gt; Biais d’incorporation = surestimation Se et </a:t>
            </a:r>
            <a:r>
              <a:rPr lang="fr-FR" sz="2000" b="1" dirty="0" err="1">
                <a:solidFill>
                  <a:srgbClr val="0070C0"/>
                </a:solidFill>
              </a:rPr>
              <a:t>Sp</a:t>
            </a:r>
            <a:r>
              <a:rPr lang="fr-FR" sz="2000" b="1" dirty="0">
                <a:solidFill>
                  <a:srgbClr val="0070C0"/>
                </a:solidFill>
              </a:rPr>
              <a:t> de la CRP </a:t>
            </a:r>
          </a:p>
          <a:p>
            <a:pPr marL="400050" lvl="1" indent="0" fontAlgn="base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schemeClr val="accent1"/>
                </a:solidFill>
              </a:rPr>
              <a:t>Car classement M+ / M- basé en partie sur le test évalué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59827" y="188640"/>
            <a:ext cx="102967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Biais des études de performance de tests diagnostiques</a:t>
            </a:r>
          </a:p>
        </p:txBody>
      </p:sp>
    </p:spTree>
    <p:extLst>
      <p:ext uri="{BB962C8B-B14F-4D97-AF65-F5344CB8AC3E}">
        <p14:creationId xmlns:p14="http://schemas.microsoft.com/office/powerpoint/2010/main" val="243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67081"/>
            <a:ext cx="11313459" cy="4477665"/>
          </a:xfrm>
          <a:prstGeom prst="rect">
            <a:avLst/>
          </a:prstGeom>
        </p:spPr>
        <p:txBody>
          <a:bodyPr/>
          <a:lstStyle/>
          <a:p>
            <a:pPr marL="400050" lvl="1" indent="0" fontAlgn="base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r>
              <a:rPr lang="fr-FR" sz="2000" b="1" dirty="0">
                <a:solidFill>
                  <a:schemeClr val="accent6"/>
                </a:solidFill>
              </a:rPr>
              <a:t>BIAIS À RECHERCHER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</a:rPr>
              <a:t>Biais de classement ?</a:t>
            </a:r>
          </a:p>
          <a:p>
            <a:pPr lvl="2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altLang="fr-FR" sz="2000" b="1" dirty="0">
                <a:solidFill>
                  <a:prstClr val="black"/>
                </a:solidFill>
              </a:rPr>
              <a:t>Biais de vérification / </a:t>
            </a:r>
            <a:r>
              <a:rPr lang="fr-FR" altLang="fr-FR" sz="2000" b="1" dirty="0" err="1">
                <a:solidFill>
                  <a:prstClr val="black"/>
                </a:solidFill>
              </a:rPr>
              <a:t>Work</a:t>
            </a:r>
            <a:r>
              <a:rPr lang="fr-FR" altLang="fr-FR" sz="2000" b="1" dirty="0">
                <a:solidFill>
                  <a:prstClr val="black"/>
                </a:solidFill>
              </a:rPr>
              <a:t>-up </a:t>
            </a:r>
            <a:r>
              <a:rPr lang="fr-FR" altLang="fr-FR" sz="2000" b="1" dirty="0" err="1">
                <a:solidFill>
                  <a:prstClr val="black"/>
                </a:solidFill>
              </a:rPr>
              <a:t>bias</a:t>
            </a:r>
            <a:r>
              <a:rPr lang="fr-FR" altLang="fr-FR" sz="2000" b="1" dirty="0">
                <a:solidFill>
                  <a:prstClr val="black"/>
                </a:solidFill>
              </a:rPr>
              <a:t> : </a:t>
            </a:r>
            <a:r>
              <a:rPr lang="fr-FR" altLang="fr-FR" sz="2000" dirty="0">
                <a:solidFill>
                  <a:prstClr val="black"/>
                </a:solidFill>
              </a:rPr>
              <a:t>l</a:t>
            </a:r>
            <a:r>
              <a:rPr lang="fr-FR" sz="2000" dirty="0">
                <a:solidFill>
                  <a:prstClr val="black"/>
                </a:solidFill>
              </a:rPr>
              <a:t>orsque le résultat du nouveau test influence la décision de réaliser le test de référence (cf. exemples)</a:t>
            </a:r>
            <a:endParaRPr lang="fr-FR" altLang="fr-FR" sz="2000" dirty="0">
              <a:solidFill>
                <a:prstClr val="black"/>
              </a:solidFill>
            </a:endParaRP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Le gold standard n’est pas réalisé pour l’ensemble des patients</a:t>
            </a:r>
          </a:p>
          <a:p>
            <a:pPr lvl="4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Gold standard imparfait</a:t>
            </a:r>
          </a:p>
          <a:p>
            <a:pPr lvl="4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Gold standard invasif / coûteux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Patients considérés comme non malades (alors que pas de test de référence) ou exclus de l’étude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8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1059827" y="188640"/>
            <a:ext cx="102967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Biais des études de performance de tests diagnostiques</a:t>
            </a:r>
          </a:p>
        </p:txBody>
      </p:sp>
    </p:spTree>
    <p:extLst>
      <p:ext uri="{BB962C8B-B14F-4D97-AF65-F5344CB8AC3E}">
        <p14:creationId xmlns:p14="http://schemas.microsoft.com/office/powerpoint/2010/main" val="155469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059827" y="1772816"/>
            <a:ext cx="10296796" cy="44812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</a:pPr>
            <a:r>
              <a:rPr lang="fr-FR" sz="2000" dirty="0">
                <a:solidFill>
                  <a:prstClr val="black"/>
                </a:solidFill>
              </a:rPr>
              <a:t>Exemple : Diagnostic de bactériémie chez le nourrisson fébrile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		- Test évalué = PCT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		- Test de référence = hémoculture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endParaRPr lang="fr-FR" sz="2000" dirty="0">
              <a:solidFill>
                <a:prstClr val="black"/>
              </a:solidFill>
            </a:endParaRP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Problématique = hémoculture est un test invasif pour le nourrisson -&gt; pour décider de la réaliser les cliniciens se basent sur résultats cliniques / biologiques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endParaRPr lang="fr-FR" sz="2000" b="1" dirty="0">
              <a:solidFill>
                <a:srgbClr val="0070C0"/>
              </a:solidFill>
            </a:endParaRPr>
          </a:p>
          <a:p>
            <a:pPr marL="400050" lvl="1" indent="0" fontAlgn="base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b="1" dirty="0">
                <a:solidFill>
                  <a:srgbClr val="0070C0"/>
                </a:solidFill>
              </a:rPr>
              <a:t>-&gt; Biais de vérification = surestimation Se (peu de FN) et sous-estimation de </a:t>
            </a:r>
            <a:r>
              <a:rPr lang="fr-FR" sz="2000" b="1" dirty="0" err="1">
                <a:solidFill>
                  <a:srgbClr val="0070C0"/>
                </a:solidFill>
              </a:rPr>
              <a:t>Sp</a:t>
            </a:r>
            <a:r>
              <a:rPr lang="fr-FR" sz="2000" b="1" dirty="0">
                <a:solidFill>
                  <a:srgbClr val="0070C0"/>
                </a:solidFill>
              </a:rPr>
              <a:t> (plus de FP)</a:t>
            </a:r>
          </a:p>
          <a:p>
            <a:pPr marL="400050" lvl="1" indent="0" fontAlgn="base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srgbClr val="0070C0"/>
                </a:solidFill>
              </a:rPr>
              <a:t>Car le test évalué ne sera réalisé que chez les nourrissons ayant eu le test de référence -&gt; ont un risque plus élevé d’avoir une bactériémie</a:t>
            </a:r>
          </a:p>
          <a:p>
            <a:pPr marL="400050" lvl="1" indent="0" fontAlgn="base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endParaRPr lang="fr-FR" sz="2000" dirty="0">
              <a:solidFill>
                <a:srgbClr val="0070C0"/>
              </a:solidFill>
            </a:endParaRPr>
          </a:p>
          <a:p>
            <a:pPr marL="400050" lvl="1" indent="0" algn="ctr" fontAlgn="base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b="1" dirty="0"/>
              <a:t>! Le test de référence doit être réalisé chez tous les patients éligibles / de l’étude</a:t>
            </a:r>
          </a:p>
          <a:p>
            <a:pPr marL="400050" lvl="1" indent="0" algn="ctr" fontAlgn="base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/>
              <a:t> 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59827" y="188640"/>
            <a:ext cx="102967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Biais des études de performance de tests diagnostiques</a:t>
            </a:r>
          </a:p>
        </p:txBody>
      </p:sp>
    </p:spTree>
    <p:extLst>
      <p:ext uri="{BB962C8B-B14F-4D97-AF65-F5344CB8AC3E}">
        <p14:creationId xmlns:p14="http://schemas.microsoft.com/office/powerpoint/2010/main" val="14321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059827" y="1772816"/>
            <a:ext cx="10296796" cy="44812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</a:pPr>
            <a:r>
              <a:rPr lang="fr-FR" sz="2000" dirty="0">
                <a:solidFill>
                  <a:prstClr val="black"/>
                </a:solidFill>
              </a:rPr>
              <a:t>Exemple : Diagnostic de l’embolie pulmonaire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		- Test évalué = D-</a:t>
            </a:r>
            <a:r>
              <a:rPr lang="fr-FR" sz="2000" dirty="0" err="1">
                <a:solidFill>
                  <a:prstClr val="black"/>
                </a:solidFill>
              </a:rPr>
              <a:t>DImères</a:t>
            </a:r>
            <a:r>
              <a:rPr lang="fr-FR" sz="2000" dirty="0">
                <a:solidFill>
                  <a:prstClr val="black"/>
                </a:solidFill>
              </a:rPr>
              <a:t> 	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		- Test de référence = 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		1) </a:t>
            </a:r>
            <a:r>
              <a:rPr lang="fr-FR" sz="2000" dirty="0"/>
              <a:t>scintigraphie de ventilation-perfusion (si D-Dimères +)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		2) </a:t>
            </a:r>
            <a:r>
              <a:rPr lang="fr-FR" sz="2000" dirty="0"/>
              <a:t>suivi clinique de routine (si D-Dimères -)</a:t>
            </a:r>
            <a:endParaRPr lang="fr-FR" sz="2000" dirty="0">
              <a:solidFill>
                <a:prstClr val="black"/>
              </a:solidFill>
            </a:endParaRP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endParaRPr lang="fr-FR" sz="2000" dirty="0">
              <a:solidFill>
                <a:prstClr val="black"/>
              </a:solidFill>
            </a:endParaRP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prstClr val="black"/>
                </a:solidFill>
              </a:rPr>
              <a:t>Problématique = 2 gold standard, plus ou moins invasif, dont le choix est basé sur le résultat du test évalué !</a:t>
            </a:r>
          </a:p>
          <a:p>
            <a:pPr marL="400050" lvl="1" indent="0" fontAlgn="base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endParaRPr lang="fr-FR" sz="1200" dirty="0">
              <a:solidFill>
                <a:prstClr val="black"/>
              </a:solidFill>
            </a:endParaRPr>
          </a:p>
          <a:p>
            <a:pPr marL="400050" lvl="1" indent="0" fontAlgn="base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b="1" dirty="0">
                <a:solidFill>
                  <a:srgbClr val="0070C0"/>
                </a:solidFill>
              </a:rPr>
              <a:t>-&gt; Biais de vérification </a:t>
            </a:r>
          </a:p>
          <a:p>
            <a:pPr marL="400050" lvl="1" indent="0" fontAlgn="base">
              <a:spcBef>
                <a:spcPts val="0"/>
              </a:spcBef>
              <a:buClr>
                <a:schemeClr val="tx2"/>
              </a:buClr>
              <a:buSzPct val="100000"/>
              <a:buNone/>
            </a:pPr>
            <a:r>
              <a:rPr lang="fr-FR" sz="2000" dirty="0">
                <a:solidFill>
                  <a:srgbClr val="0070C0"/>
                </a:solidFill>
              </a:rPr>
              <a:t>Patients avec embolie pulmonaire asymptomatique, mais résultats négatifs pour les D-dimères : peuvent ne pas avoir été diagnostiqués par le suivi de routine / les symptômes peuvent avoir disparu dans l'intervalle (FN)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59827" y="188640"/>
            <a:ext cx="102967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Biais des études de performance de tests diagnostiques</a:t>
            </a:r>
          </a:p>
        </p:txBody>
      </p:sp>
    </p:spTree>
    <p:extLst>
      <p:ext uri="{BB962C8B-B14F-4D97-AF65-F5344CB8AC3E}">
        <p14:creationId xmlns:p14="http://schemas.microsoft.com/office/powerpoint/2010/main" val="8419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67081"/>
            <a:ext cx="11313459" cy="5490919"/>
          </a:xfrm>
          <a:prstGeom prst="rect">
            <a:avLst/>
          </a:prstGeom>
        </p:spPr>
        <p:txBody>
          <a:bodyPr/>
          <a:lstStyle/>
          <a:p>
            <a:pPr marL="400050" lvl="1" indent="0" fontAlgn="base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r>
              <a:rPr lang="fr-FR" sz="2000" b="1" dirty="0">
                <a:solidFill>
                  <a:schemeClr val="accent6"/>
                </a:solidFill>
              </a:rPr>
              <a:t>BIAIS À RECHERCHER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</a:rPr>
              <a:t>Biais de classement ?</a:t>
            </a:r>
          </a:p>
          <a:p>
            <a:pPr lvl="2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prstClr val="black"/>
                </a:solidFill>
              </a:rPr>
              <a:t>Biais d’ordre séquentiel </a:t>
            </a:r>
            <a:r>
              <a:rPr lang="fr-FR" sz="2000" dirty="0">
                <a:solidFill>
                  <a:prstClr val="black"/>
                </a:solidFill>
              </a:rPr>
              <a:t>: lorsque le délai de réalisation entre test et gold standard n’est pas suffisamment court 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Risque d’évolution de la maladie entre les 2 tests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altLang="fr-FR" sz="1800" dirty="0"/>
              <a:t>NB Autre nom = biais d’évolutivité </a:t>
            </a:r>
          </a:p>
          <a:p>
            <a:pPr marL="800100"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dirty="0">
              <a:solidFill>
                <a:srgbClr val="0070C0"/>
              </a:solidFill>
            </a:endParaRPr>
          </a:p>
          <a:p>
            <a:pPr marL="1200150" lvl="2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sz="18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de la performance d’un test diagnostique</a:t>
            </a:r>
          </a:p>
        </p:txBody>
      </p:sp>
    </p:spTree>
    <p:extLst>
      <p:ext uri="{BB962C8B-B14F-4D97-AF65-F5344CB8AC3E}">
        <p14:creationId xmlns:p14="http://schemas.microsoft.com/office/powerpoint/2010/main" val="54094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315629" y="1936480"/>
            <a:ext cx="99594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chemeClr val="accent6"/>
                </a:solidFill>
              </a:rPr>
              <a:t>BIAIS A RECHERCHER / CHECK-LIST !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/>
              <a:t>Comparaison avec un test de référence (gold standard) unique, indépendant, en insu 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/>
              <a:t>Le spectre des patients correspond-t-il à celui auquel on souhaiterait proposer le test en pratique 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/>
              <a:t>Est-ce que le gold standard était appliqué quel que soit le résultat du test évalué ?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de la performance d’un test diagnostique</a:t>
            </a:r>
          </a:p>
        </p:txBody>
      </p:sp>
    </p:spTree>
    <p:extLst>
      <p:ext uri="{BB962C8B-B14F-4D97-AF65-F5344CB8AC3E}">
        <p14:creationId xmlns:p14="http://schemas.microsoft.com/office/powerpoint/2010/main" val="352372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58964" y="1692425"/>
            <a:ext cx="11313459" cy="4104456"/>
          </a:xfrm>
          <a:prstGeom prst="rect">
            <a:avLst/>
          </a:prstGeom>
        </p:spPr>
        <p:txBody>
          <a:bodyPr/>
          <a:lstStyle/>
          <a:p>
            <a:pPr marL="91440" lvl="0" indent="-180000" fontAlgn="base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20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r-FR" altLang="fr-FR" sz="2000" dirty="0">
                <a:solidFill>
                  <a:prstClr val="black"/>
                </a:solidFill>
              </a:rPr>
              <a:t>Validité de l’étude :</a:t>
            </a:r>
            <a:endParaRPr lang="fr-FR" altLang="fr-FR" sz="20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solidFill>
                  <a:prstClr val="black"/>
                </a:solidFill>
                <a:sym typeface="Wingdings" panose="05000000000000000000" pitchFamily="2" charset="2"/>
              </a:rPr>
              <a:t>Utilisation d’un étalon or ou « gold standard » fiable et validé ?</a:t>
            </a:r>
          </a:p>
          <a:p>
            <a:pPr marL="1200150" lvl="2" indent="-285750" fontAlgn="base"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800" dirty="0"/>
              <a:t>Test de référence pratiqué chez tous les patients inclus dans l’étude ?</a:t>
            </a:r>
          </a:p>
          <a:p>
            <a:pPr marL="1200150" lvl="2" indent="-285750" fontAlgn="base"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800" dirty="0"/>
              <a:t>Test de référence et test étudié interprétés indépendamment ?</a:t>
            </a:r>
          </a:p>
          <a:p>
            <a:pPr lvl="1"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prstClr val="black"/>
                </a:solidFill>
              </a:rPr>
              <a:t>Échantillons Malades et Non Malades représentatifs de la population à laquelle le test sera appliquée ?</a:t>
            </a:r>
          </a:p>
          <a:p>
            <a:pPr lvl="1"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altLang="fr-FR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91440" lvl="0" indent="-180000" fontAlgn="base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20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FR" altLang="fr-FR" sz="2000" dirty="0">
                <a:sym typeface="Wingdings" panose="05000000000000000000" pitchFamily="2" charset="2"/>
              </a:rPr>
              <a:t>P</a:t>
            </a:r>
            <a:r>
              <a:rPr lang="fr-FR" sz="2000" dirty="0"/>
              <a:t>erformances du test</a:t>
            </a:r>
            <a:endParaRPr lang="fr-FR" altLang="fr-FR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Choix du </a:t>
            </a:r>
            <a:r>
              <a:rPr lang="fr-FR" sz="1800" dirty="0" err="1"/>
              <a:t>cut</a:t>
            </a:r>
            <a:r>
              <a:rPr lang="fr-FR" sz="1800" dirty="0"/>
              <a:t>-off point sous le contrôle des investigateurs ?</a:t>
            </a:r>
          </a:p>
          <a:p>
            <a:pPr lvl="1"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Sensibilité/Spécificité/Rapport vraisemblance + et –</a:t>
            </a:r>
            <a:endParaRPr lang="fr-FR" altLang="fr-FR" sz="1800" b="1" dirty="0">
              <a:solidFill>
                <a:prstClr val="black"/>
              </a:solidFill>
            </a:endParaRPr>
          </a:p>
          <a:p>
            <a:pPr marL="1200150" lvl="2" indent="-285750" fontAlgn="base"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800" dirty="0"/>
              <a:t>Intervalle de confiance ?</a:t>
            </a:r>
          </a:p>
          <a:p>
            <a:pPr marL="1200150" lvl="2" indent="-285750" fontAlgn="base"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sz="1800" dirty="0"/>
          </a:p>
          <a:p>
            <a:pPr marL="91440" lvl="0" indent="-180000" fontAlgn="base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20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r-FR" altLang="fr-FR" sz="2000" dirty="0"/>
              <a:t>A</a:t>
            </a:r>
            <a:r>
              <a:rPr lang="fr-FR" sz="2000" dirty="0"/>
              <a:t>pplicabilité des résultats </a:t>
            </a:r>
            <a:r>
              <a:rPr lang="fr-FR" altLang="fr-FR" sz="2000" dirty="0">
                <a:solidFill>
                  <a:prstClr val="black"/>
                </a:solidFill>
              </a:rPr>
              <a:t>:</a:t>
            </a:r>
            <a:endParaRPr lang="fr-FR" altLang="fr-FR" sz="20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Reproductibilité évaluée ?</a:t>
            </a:r>
          </a:p>
          <a:p>
            <a:pPr lvl="1" fontAlgn="base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L’utilisation du test améliore l’état de santé </a:t>
            </a:r>
            <a:r>
              <a:rPr lang="fr-FR" sz="1800" dirty="0">
                <a:sym typeface="Wingdings" panose="05000000000000000000" pitchFamily="2" charset="2"/>
              </a:rPr>
              <a:t> étude stratégie diagnostique</a:t>
            </a:r>
            <a:endParaRPr lang="fr-FR" sz="18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</a:rPr>
              <a:t>Evaluation de la performance d’un test diagnostique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742620" y="983697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800" dirty="0">
                <a:solidFill>
                  <a:schemeClr val="accent6"/>
                </a:solidFill>
              </a:rPr>
              <a:t>A RETENIR  :</a:t>
            </a:r>
          </a:p>
        </p:txBody>
      </p:sp>
      <p:cxnSp>
        <p:nvCxnSpPr>
          <p:cNvPr id="7" name="Connecteur droit 6"/>
          <p:cNvCxnSpPr/>
          <p:nvPr/>
        </p:nvCxnSpPr>
        <p:spPr>
          <a:xfrm rot="-10800000" flipV="1">
            <a:off x="310324" y="1487753"/>
            <a:ext cx="0" cy="5184576"/>
          </a:xfrm>
          <a:prstGeom prst="line">
            <a:avLst/>
          </a:prstGeom>
          <a:ln w="19050">
            <a:gradFill>
              <a:gsLst>
                <a:gs pos="0">
                  <a:schemeClr val="accent6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D:\Donnée 2\Monique\Appels à projets 2012-2013\Diaporama LYON EST\a-reten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1" y="980728"/>
            <a:ext cx="385981" cy="3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5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ETAPES D’UNE DEMARCHE D’EVALUATION D’UN TEST DIAGNOSTIQUE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3848" y="1151459"/>
            <a:ext cx="9479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dirty="0"/>
              <a:t>Quelle est la </a:t>
            </a:r>
            <a:r>
              <a:rPr lang="fr-FR" b="1" dirty="0"/>
              <a:t>question de recherche </a:t>
            </a:r>
            <a:r>
              <a:rPr lang="fr-FR" dirty="0"/>
              <a:t>et la </a:t>
            </a:r>
            <a:r>
              <a:rPr lang="fr-FR" b="1" dirty="0"/>
              <a:t>méthode</a:t>
            </a:r>
            <a:r>
              <a:rPr lang="fr-FR" dirty="0"/>
              <a:t> possible associée pour y répondre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4399" t="58124" r="1538" b="19385"/>
          <a:stretch/>
        </p:blipFill>
        <p:spPr>
          <a:xfrm>
            <a:off x="1536970" y="4629958"/>
            <a:ext cx="10214044" cy="123541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l="14346" t="1388" r="1537" b="75111"/>
          <a:stretch/>
        </p:blipFill>
        <p:spPr>
          <a:xfrm>
            <a:off x="1536970" y="1488398"/>
            <a:ext cx="10220529" cy="12909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/>
          <a:srcRect l="3751" t="1388" r="86214" b="8649"/>
          <a:stretch/>
        </p:blipFill>
        <p:spPr>
          <a:xfrm>
            <a:off x="243192" y="1520791"/>
            <a:ext cx="1219199" cy="494165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/>
          <a:srcRect l="14399" t="26070" r="1538" b="43588"/>
          <a:stretch/>
        </p:blipFill>
        <p:spPr>
          <a:xfrm>
            <a:off x="1536970" y="2859744"/>
            <a:ext cx="10214044" cy="1666673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 rot="5400000">
            <a:off x="196810" y="4634682"/>
            <a:ext cx="1309819" cy="1703439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36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96220" y="1061120"/>
            <a:ext cx="11313459" cy="5384836"/>
          </a:xfrm>
          <a:prstGeom prst="rect">
            <a:avLst/>
          </a:prstGeom>
        </p:spPr>
        <p:txBody>
          <a:bodyPr/>
          <a:lstStyle/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r>
              <a:rPr lang="fr-FR" sz="2000" dirty="0"/>
              <a:t>VALIDATION SCIENTIFIQUE D’UN NOUVEAU TEST DIAGNOSTIQUE</a:t>
            </a:r>
          </a:p>
          <a:p>
            <a:pPr marL="91440" lvl="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prstClr val="black"/>
                </a:solidFill>
              </a:rPr>
              <a:t> </a:t>
            </a:r>
            <a:r>
              <a:rPr lang="fr-FR" sz="1800" b="1" dirty="0"/>
              <a:t>Fiabilité de la mesure</a:t>
            </a:r>
            <a:endParaRPr lang="fr-FR" altLang="fr-FR" sz="18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Etude de la fiabilité = étude de la variabilité totale d’une méthode de mesure</a:t>
            </a:r>
          </a:p>
          <a:p>
            <a:pPr marL="800100"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Reproductibilité</a:t>
            </a:r>
            <a:r>
              <a:rPr lang="fr-FR" sz="1600" dirty="0">
                <a:sym typeface="Wingdings" panose="05000000000000000000" pitchFamily="2" charset="2"/>
              </a:rPr>
              <a:t> : </a:t>
            </a:r>
            <a:r>
              <a:rPr lang="fr-FR" sz="1600" dirty="0"/>
              <a:t>résultat similaire de deux ou plusieurs mesures de même nature se rapportant au même objet</a:t>
            </a:r>
          </a:p>
          <a:p>
            <a:pPr marL="1200150" lvl="2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1600" dirty="0"/>
              <a:t>Variabilité instrumentale (opérateur) </a:t>
            </a: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/>
              <a:t>Estimation de la concordance (% Kappa)</a:t>
            </a:r>
          </a:p>
          <a:p>
            <a:pPr marL="2114550" lvl="4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à"/>
            </a:pPr>
            <a:endParaRPr lang="fr-FR" sz="1000" dirty="0"/>
          </a:p>
          <a:p>
            <a:pPr marL="91440" lvl="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1800" dirty="0"/>
              <a:t> </a:t>
            </a:r>
            <a:r>
              <a:rPr lang="fr-FR" sz="1800" b="1" dirty="0"/>
              <a:t>Validité du test</a:t>
            </a:r>
            <a:endParaRPr lang="fr-FR" altLang="fr-FR" sz="18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Capacité du test à mesurer effectivement ce qu’il est censé mesurer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Echantillon de n sujets recrutés et soumis à la fois </a:t>
            </a:r>
          </a:p>
          <a:p>
            <a:pPr marL="800100"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sz="2000" dirty="0"/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/>
              <a:t>Classement des individus </a:t>
            </a:r>
            <a:r>
              <a:rPr lang="fr-FR" sz="1600" b="1" dirty="0"/>
              <a:t>(tableau de contingences)</a:t>
            </a:r>
            <a:endParaRPr lang="fr-FR" altLang="fr-FR" sz="1600" b="1" dirty="0"/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1400" dirty="0"/>
              <a:t>Performances : </a:t>
            </a:r>
            <a:r>
              <a:rPr lang="fr-FR" sz="1400" b="1" dirty="0"/>
              <a:t>Sensibilité, Spécificité, Valeur Prédictive Positive</a:t>
            </a:r>
            <a:r>
              <a:rPr lang="fr-FR" sz="1400" dirty="0"/>
              <a:t> et </a:t>
            </a:r>
            <a:r>
              <a:rPr lang="fr-FR" sz="1400" b="1" dirty="0"/>
              <a:t>Valeur Prédictive Négative</a:t>
            </a:r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1400" dirty="0"/>
              <a:t>Pouvoir discriminant d’un test diagnostique : </a:t>
            </a:r>
            <a:r>
              <a:rPr lang="fr-FR" sz="1400" b="1" dirty="0"/>
              <a:t>Rapport de Vraisemblance</a:t>
            </a:r>
            <a:endParaRPr lang="fr-FR" sz="1400" dirty="0"/>
          </a:p>
          <a:p>
            <a:pPr lvl="3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fr-FR" sz="1400" dirty="0"/>
              <a:t>Notion de seuil : </a:t>
            </a:r>
            <a:r>
              <a:rPr lang="fr-FR" sz="1400" b="1" dirty="0"/>
              <a:t>Courbe ROC</a:t>
            </a:r>
            <a:endParaRPr lang="fr-FR" altLang="fr-FR" sz="1400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9682330" y="665076"/>
            <a:ext cx="2415807" cy="2160837"/>
            <a:chOff x="9312613" y="1463147"/>
            <a:chExt cx="2415807" cy="2160837"/>
          </a:xfrm>
        </p:grpSpPr>
        <p:sp>
          <p:nvSpPr>
            <p:cNvPr id="2" name="Ellipse 1"/>
            <p:cNvSpPr/>
            <p:nvPr/>
          </p:nvSpPr>
          <p:spPr>
            <a:xfrm>
              <a:off x="10284331" y="1463147"/>
              <a:ext cx="1407743" cy="12159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10320677" y="2408026"/>
              <a:ext cx="1407743" cy="12159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9312613" y="1940322"/>
              <a:ext cx="1407743" cy="12159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9423662" y="2164570"/>
              <a:ext cx="11086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buClr>
                  <a:schemeClr val="accent1"/>
                </a:buClr>
              </a:pPr>
              <a:r>
                <a:rPr lang="fr-FR" sz="1400" dirty="0"/>
                <a:t>variabilité biologique inter-sujet 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0651020" y="1639967"/>
              <a:ext cx="10410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buClr>
                  <a:schemeClr val="accent1"/>
                </a:buClr>
              </a:pPr>
              <a:r>
                <a:rPr lang="fr-FR" sz="1400" dirty="0"/>
                <a:t>variabilité biologique intra-sujet 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0320677" y="2720298"/>
              <a:ext cx="1264997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</a:pPr>
              <a:r>
                <a:rPr lang="fr-FR" sz="1400" dirty="0"/>
                <a:t>variabilité instrumentale</a:t>
              </a:r>
              <a:endParaRPr lang="fr-FR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413678" y="4033993"/>
            <a:ext cx="2228880" cy="368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fr-FR" sz="1600" dirty="0">
                <a:solidFill>
                  <a:srgbClr val="0070C0"/>
                </a:solidFill>
              </a:rPr>
              <a:t>Test diagnostique évalué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3678" y="4402042"/>
            <a:ext cx="6522159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fr-FR" sz="1600" dirty="0">
                <a:solidFill>
                  <a:srgbClr val="0070C0"/>
                </a:solidFill>
              </a:rPr>
              <a:t>Test de référence </a:t>
            </a:r>
            <a:r>
              <a:rPr lang="fr-FR" sz="1600" b="1" dirty="0"/>
              <a:t>(gold standard)</a:t>
            </a:r>
            <a:r>
              <a:rPr lang="fr-FR" sz="1400" dirty="0"/>
              <a:t> </a:t>
            </a:r>
            <a:r>
              <a:rPr lang="fr-FR" sz="1400" dirty="0">
                <a:solidFill>
                  <a:srgbClr val="0070C0"/>
                </a:solidFill>
              </a:rPr>
              <a:t>= Examen de référence / diagnostic de certitude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204298" y="4218017"/>
            <a:ext cx="2093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204298" y="4218017"/>
            <a:ext cx="209380" cy="3745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438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6163" y="1878070"/>
            <a:ext cx="11313459" cy="4104456"/>
          </a:xfrm>
          <a:prstGeom prst="rect">
            <a:avLst/>
          </a:prstGeom>
        </p:spPr>
        <p:txBody>
          <a:bodyPr/>
          <a:lstStyle/>
          <a:p>
            <a:pPr marL="91440" lvl="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r-FR" altLang="fr-FR" sz="1800" dirty="0"/>
              <a:t>De l’exactitude et de la fiabilité du test </a:t>
            </a:r>
            <a:r>
              <a:rPr lang="fr-FR" altLang="fr-FR" sz="1800" dirty="0">
                <a:sym typeface="Wingdings" panose="05000000000000000000" pitchFamily="2" charset="2"/>
              </a:rPr>
              <a:t></a:t>
            </a:r>
            <a:r>
              <a:rPr lang="fr-FR" altLang="fr-FR" sz="1800" dirty="0"/>
              <a:t> études évaluant la </a:t>
            </a:r>
            <a:r>
              <a:rPr lang="fr-FR" altLang="fr-FR" sz="1800" dirty="0">
                <a:sym typeface="Wingdings" panose="05000000000000000000" pitchFamily="2" charset="2"/>
              </a:rPr>
              <a:t>PERFORMANCE d’un test diagnostique </a:t>
            </a:r>
          </a:p>
          <a:p>
            <a:pPr marL="91440" lvl="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endParaRPr lang="fr-FR" altLang="fr-FR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91440" lvl="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prstClr val="black"/>
                </a:solidFill>
                <a:sym typeface="Wingdings" panose="05000000000000000000" pitchFamily="2" charset="2"/>
              </a:rPr>
              <a:t> De la prise en charge entreprise à la suite du résultat du test : </a:t>
            </a:r>
            <a:r>
              <a:rPr lang="fr-FR" altLang="fr-FR" sz="1800" b="1" dirty="0">
                <a:solidFill>
                  <a:prstClr val="black"/>
                </a:solidFill>
                <a:sym typeface="Wingdings" panose="05000000000000000000" pitchFamily="2" charset="2"/>
              </a:rPr>
              <a:t>IMPACT et UTILITÉ </a:t>
            </a:r>
            <a:r>
              <a:rPr lang="fr-FR" altLang="fr-FR" sz="1800" dirty="0">
                <a:solidFill>
                  <a:prstClr val="black"/>
                </a:solidFill>
                <a:sym typeface="Wingdings" panose="05000000000000000000" pitchFamily="2" charset="2"/>
              </a:rPr>
              <a:t>du test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solidFill>
                  <a:prstClr val="black"/>
                </a:solidFill>
              </a:rPr>
              <a:t>Etude de référence : </a:t>
            </a:r>
            <a:r>
              <a:rPr lang="fr-FR" altLang="fr-FR" sz="1800" b="1" dirty="0">
                <a:solidFill>
                  <a:prstClr val="black"/>
                </a:solidFill>
              </a:rPr>
              <a:t>ESSAI CLINIQUE randomisé </a:t>
            </a:r>
            <a:r>
              <a:rPr lang="fr-FR" altLang="fr-FR" sz="1800" dirty="0">
                <a:solidFill>
                  <a:prstClr val="black"/>
                </a:solidFill>
              </a:rPr>
              <a:t>évaluant </a:t>
            </a:r>
            <a:r>
              <a:rPr lang="fr-FR" altLang="fr-FR" sz="1800" b="1" dirty="0">
                <a:solidFill>
                  <a:prstClr val="black"/>
                </a:solidFill>
              </a:rPr>
              <a:t>l’efficacité d’une STRATÉGIE diagnostique</a:t>
            </a:r>
          </a:p>
          <a:p>
            <a:pPr marL="1200150" lvl="2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800" dirty="0">
                <a:solidFill>
                  <a:prstClr val="black"/>
                </a:solidFill>
              </a:rPr>
              <a:t>Idem efficacité d’une intervention : nouvelle stratégie diagnostique vs. ancienne/PEC habituelle</a:t>
            </a:r>
          </a:p>
          <a:p>
            <a:pPr marL="1200150" lvl="2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Formulation de l’objectif reprend le PICO :</a:t>
            </a:r>
          </a:p>
          <a:p>
            <a:pPr marL="1200150" lvl="2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altLang="fr-FR" sz="1800" dirty="0">
              <a:solidFill>
                <a:prstClr val="black"/>
              </a:solidFill>
            </a:endParaRPr>
          </a:p>
          <a:p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3473" y="1230760"/>
            <a:ext cx="10824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altLang="fr-FR" sz="2000" dirty="0">
                <a:solidFill>
                  <a:prstClr val="black"/>
                </a:solidFill>
              </a:rPr>
              <a:t>L’ÉVALUATION</a:t>
            </a:r>
            <a:r>
              <a:rPr lang="fr-FR" altLang="fr-FR" sz="2400" dirty="0">
                <a:solidFill>
                  <a:prstClr val="black"/>
                </a:solidFill>
              </a:rPr>
              <a:t> </a:t>
            </a:r>
            <a:r>
              <a:rPr lang="fr-FR" altLang="fr-FR" sz="2000" dirty="0">
                <a:solidFill>
                  <a:prstClr val="black"/>
                </a:solidFill>
              </a:rPr>
              <a:t>DIAGNOSTIQUE DÉPEND À LA FOIS :</a:t>
            </a:r>
            <a:endParaRPr lang="fr-FR" sz="2000" dirty="0">
              <a:solidFill>
                <a:prstClr val="black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621867" y="4152093"/>
            <a:ext cx="5136444" cy="1277786"/>
            <a:chOff x="-416076" y="-39159"/>
            <a:chExt cx="5136444" cy="1277786"/>
          </a:xfrm>
        </p:grpSpPr>
        <p:sp>
          <p:nvSpPr>
            <p:cNvPr id="11" name="Zone de texte 2"/>
            <p:cNvSpPr txBox="1">
              <a:spLocks noChangeArrowheads="1"/>
            </p:cNvSpPr>
            <p:nvPr/>
          </p:nvSpPr>
          <p:spPr bwMode="auto">
            <a:xfrm>
              <a:off x="184149" y="-39159"/>
              <a:ext cx="4536219" cy="12777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 </a:t>
              </a:r>
              <a:r>
                <a: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Population à risque de la maladie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</a:t>
              </a:r>
              <a:r>
                <a: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Procédure de dépistage/diagnostic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 </a:t>
              </a:r>
              <a:r>
                <a: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Absence de stratégie de dépistage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fr-F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Mortalité ou guérison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-416076" y="146050"/>
              <a:ext cx="644676" cy="886150"/>
              <a:chOff x="-416076" y="0"/>
              <a:chExt cx="644676" cy="886150"/>
            </a:xfrm>
          </p:grpSpPr>
          <p:cxnSp>
            <p:nvCxnSpPr>
              <p:cNvPr id="13" name="Connecteur droit avec flèche 12"/>
              <p:cNvCxnSpPr/>
              <p:nvPr/>
            </p:nvCxnSpPr>
            <p:spPr>
              <a:xfrm flipV="1">
                <a:off x="-416076" y="0"/>
                <a:ext cx="644676" cy="3578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-416076" y="276859"/>
                <a:ext cx="624717" cy="630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>
                <a:off x="-416076" y="357835"/>
                <a:ext cx="624717" cy="2020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-416076" y="357835"/>
                <a:ext cx="600225" cy="5283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itre 1">
            <a:extLst>
              <a:ext uri="{FF2B5EF4-FFF2-40B4-BE49-F238E27FC236}">
                <a16:creationId xmlns:a16="http://schemas.microsoft.com/office/drawing/2014/main" id="{2232E927-1469-4DED-B240-8544F1D47C2C}"/>
              </a:ext>
            </a:extLst>
          </p:cNvPr>
          <p:cNvSpPr txBox="1">
            <a:spLocks/>
          </p:cNvSpPr>
          <p:nvPr/>
        </p:nvSpPr>
        <p:spPr>
          <a:xfrm>
            <a:off x="1093693" y="269032"/>
            <a:ext cx="1038113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de L’EFFICACITE d’une STRATEGIE diagnostique/de dépistage</a:t>
            </a:r>
          </a:p>
        </p:txBody>
      </p:sp>
    </p:spTree>
    <p:extLst>
      <p:ext uri="{BB962C8B-B14F-4D97-AF65-F5344CB8AC3E}">
        <p14:creationId xmlns:p14="http://schemas.microsoft.com/office/powerpoint/2010/main" val="2714048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5248" y="1426121"/>
            <a:ext cx="108247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fr-FR" sz="2000" b="1" dirty="0"/>
              <a:t>Type d’étude</a:t>
            </a:r>
            <a:r>
              <a:rPr lang="fr-FR" altLang="fr-FR" sz="2000" dirty="0">
                <a:solidFill>
                  <a:prstClr val="black"/>
                </a:solidFill>
              </a:rPr>
              <a:t> : </a:t>
            </a:r>
            <a: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Essai randomisé contrôlé généralement à deux bras parallèles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br>
              <a:rPr lang="fr-FR" alt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 d’étude visant à évaluer une stratégie de dépistage systématique</a:t>
            </a:r>
            <a:endParaRPr lang="fr-FR" altLang="fr-FR" sz="1200" b="1" i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3174072" y="4250003"/>
            <a:ext cx="9017928" cy="694110"/>
            <a:chOff x="0" y="-202640"/>
            <a:chExt cx="4586533" cy="694110"/>
          </a:xfrm>
        </p:grpSpPr>
        <p:sp>
          <p:nvSpPr>
            <p:cNvPr id="20" name="Zone de texte 2"/>
            <p:cNvSpPr txBox="1">
              <a:spLocks noChangeArrowheads="1"/>
            </p:cNvSpPr>
            <p:nvPr/>
          </p:nvSpPr>
          <p:spPr bwMode="auto">
            <a:xfrm>
              <a:off x="192333" y="86423"/>
              <a:ext cx="4394200" cy="4050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Prise en charge habituelle </a:t>
              </a: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traitement / délais habituels </a:t>
              </a: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mortalité</a:t>
              </a:r>
              <a:r>
                <a:rPr lang="fr-FR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/guérison</a:t>
              </a:r>
              <a:endPara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0" y="-202640"/>
              <a:ext cx="196850" cy="3804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 de texte 2"/>
          <p:cNvSpPr txBox="1">
            <a:spLocks noChangeArrowheads="1"/>
          </p:cNvSpPr>
          <p:nvPr/>
        </p:nvSpPr>
        <p:spPr bwMode="auto">
          <a:xfrm>
            <a:off x="3866896" y="4934524"/>
            <a:ext cx="2125615" cy="737630"/>
          </a:xfrm>
          <a:prstGeom prst="rect">
            <a:avLst/>
          </a:prstGeom>
          <a:solidFill>
            <a:srgbClr val="FFFFFF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ssibilité de dépistage « opportuniste » par les médecins traitants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174072" y="2672616"/>
            <a:ext cx="8901555" cy="1485874"/>
            <a:chOff x="0" y="-140795"/>
            <a:chExt cx="4349742" cy="1150685"/>
          </a:xfrm>
        </p:grpSpPr>
        <p:grpSp>
          <p:nvGrpSpPr>
            <p:cNvPr id="24" name="Groupe 23"/>
            <p:cNvGrpSpPr/>
            <p:nvPr/>
          </p:nvGrpSpPr>
          <p:grpSpPr>
            <a:xfrm>
              <a:off x="0" y="292100"/>
              <a:ext cx="4349742" cy="503932"/>
              <a:chOff x="-44450" y="0"/>
              <a:chExt cx="4349742" cy="503932"/>
            </a:xfrm>
          </p:grpSpPr>
          <p:sp>
            <p:nvSpPr>
              <p:cNvPr id="31" name="Zone de texte 2"/>
              <p:cNvSpPr txBox="1">
                <a:spLocks noChangeArrowheads="1"/>
              </p:cNvSpPr>
              <p:nvPr/>
            </p:nvSpPr>
            <p:spPr bwMode="auto">
              <a:xfrm>
                <a:off x="171450" y="0"/>
                <a:ext cx="4133842" cy="3300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Dépistage systématique </a:t>
                </a:r>
                <a:r>
                  <a:rPr lang="fr-F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fr-F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traitement précoce </a:t>
                </a:r>
                <a:r>
                  <a:rPr lang="fr-F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fr-F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mortalité/guérison</a:t>
                </a:r>
              </a:p>
            </p:txBody>
          </p:sp>
          <p:cxnSp>
            <p:nvCxnSpPr>
              <p:cNvPr id="32" name="Connecteur droit avec flèche 31"/>
              <p:cNvCxnSpPr/>
              <p:nvPr/>
            </p:nvCxnSpPr>
            <p:spPr>
              <a:xfrm flipV="1">
                <a:off x="-44450" y="241797"/>
                <a:ext cx="226927" cy="2621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Zone de texte 2"/>
            <p:cNvSpPr txBox="1">
              <a:spLocks noChangeArrowheads="1"/>
            </p:cNvSpPr>
            <p:nvPr/>
          </p:nvSpPr>
          <p:spPr bwMode="auto">
            <a:xfrm>
              <a:off x="338548" y="622143"/>
              <a:ext cx="1038681" cy="38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400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Taux de compliance aux recommandations ?</a:t>
              </a:r>
            </a:p>
          </p:txBody>
        </p:sp>
        <p:sp>
          <p:nvSpPr>
            <p:cNvPr id="26" name="Zone de texte 2"/>
            <p:cNvSpPr txBox="1">
              <a:spLocks noChangeArrowheads="1"/>
            </p:cNvSpPr>
            <p:nvPr/>
          </p:nvSpPr>
          <p:spPr bwMode="auto">
            <a:xfrm>
              <a:off x="226927" y="-140795"/>
              <a:ext cx="1362952" cy="2730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6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Intervention contrôlée par l’EC</a:t>
              </a:r>
            </a:p>
          </p:txBody>
        </p:sp>
        <p:sp>
          <p:nvSpPr>
            <p:cNvPr id="27" name="Zone de texte 2"/>
            <p:cNvSpPr txBox="1">
              <a:spLocks noChangeArrowheads="1"/>
            </p:cNvSpPr>
            <p:nvPr/>
          </p:nvSpPr>
          <p:spPr bwMode="auto">
            <a:xfrm>
              <a:off x="1589880" y="-137577"/>
              <a:ext cx="1165775" cy="2664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6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PEC non contrôlée par l’EC</a:t>
              </a:r>
            </a:p>
          </p:txBody>
        </p:sp>
        <p:sp>
          <p:nvSpPr>
            <p:cNvPr id="28" name="Zone de texte 2"/>
            <p:cNvSpPr txBox="1">
              <a:spLocks noChangeArrowheads="1"/>
            </p:cNvSpPr>
            <p:nvPr/>
          </p:nvSpPr>
          <p:spPr bwMode="auto">
            <a:xfrm>
              <a:off x="2750437" y="-138696"/>
              <a:ext cx="1223182" cy="279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6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Evaluation de l’intervention</a:t>
              </a: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2750437" y="-138696"/>
              <a:ext cx="0" cy="46888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412314" y="3523267"/>
            <a:ext cx="34545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Pop d’étude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Randomisation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6427689" y="2616704"/>
            <a:ext cx="0" cy="5990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re 1">
            <a:extLst>
              <a:ext uri="{FF2B5EF4-FFF2-40B4-BE49-F238E27FC236}">
                <a16:creationId xmlns:a16="http://schemas.microsoft.com/office/drawing/2014/main" id="{71E4F893-C04F-4D5D-BD45-6FB42B36CF59}"/>
              </a:ext>
            </a:extLst>
          </p:cNvPr>
          <p:cNvSpPr txBox="1">
            <a:spLocks/>
          </p:cNvSpPr>
          <p:nvPr/>
        </p:nvSpPr>
        <p:spPr>
          <a:xfrm>
            <a:off x="1093693" y="269032"/>
            <a:ext cx="1038113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de L’EFFICACITE d’une STRATEGIE diagnostique/de dépistage</a:t>
            </a:r>
          </a:p>
        </p:txBody>
      </p:sp>
    </p:spTree>
    <p:extLst>
      <p:ext uri="{BB962C8B-B14F-4D97-AF65-F5344CB8AC3E}">
        <p14:creationId xmlns:p14="http://schemas.microsoft.com/office/powerpoint/2010/main" val="294365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15407" y="1208670"/>
            <a:ext cx="11313459" cy="4864752"/>
          </a:xfrm>
          <a:prstGeom prst="rect">
            <a:avLst/>
          </a:prstGeom>
        </p:spPr>
        <p:txBody>
          <a:bodyPr/>
          <a:lstStyle/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r>
              <a:rPr lang="fr-FR" alt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des notions des essais cliniques</a:t>
            </a:r>
          </a:p>
          <a:p>
            <a:pPr marL="9144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Qualité de la randomisation +++</a:t>
            </a:r>
            <a:endParaRPr lang="fr-FR" altLang="fr-FR" sz="1100" dirty="0"/>
          </a:p>
          <a:p>
            <a:pPr marL="9144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Critère de jugement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Pertinence clinique ? 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Subjectivité ? 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 d’évaluation  ?</a:t>
            </a:r>
          </a:p>
          <a:p>
            <a:pPr marL="9144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Analyse en intention de dépister = idem ITT 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 tous les patients randomisés dans leur groupe </a:t>
            </a:r>
            <a:r>
              <a:rPr lang="fr-FR" alt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que soit leur suivi ou leur compliance</a:t>
            </a: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Reflet de l’impact de la procédure de dépistage dans la vraie vie</a:t>
            </a:r>
            <a:endParaRPr lang="fr-FR" altLang="fr-FR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9144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Interprétation des résultats, considérer :</a:t>
            </a:r>
            <a:endParaRPr lang="fr-FR" altLang="fr-FR" sz="1100" dirty="0">
              <a:sym typeface="Wingdings" panose="05000000000000000000" pitchFamily="2" charset="2"/>
            </a:endParaRP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La réduction absolue de risque</a:t>
            </a:r>
            <a:endParaRPr lang="fr-FR" altLang="fr-FR" sz="1100" dirty="0">
              <a:sym typeface="Wingdings" panose="05000000000000000000" pitchFamily="2" charset="2"/>
            </a:endParaRP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Le nombre de sujets à dépister pour éviter un évènement </a:t>
            </a:r>
            <a:endParaRPr lang="fr-FR" altLang="fr-FR" sz="1800" dirty="0">
              <a:solidFill>
                <a:prstClr val="black"/>
              </a:solidFill>
            </a:endParaRPr>
          </a:p>
          <a:p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1038113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de L’EFFICACITE d’une STRATEGIE diagnostique/de dépistage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5190" y="1837513"/>
            <a:ext cx="4977798" cy="15850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76200" algn="just">
              <a:spcAft>
                <a:spcPts val="0"/>
              </a:spcAft>
            </a:pPr>
            <a:r>
              <a:rPr lang="fr-FR" dirty="0">
                <a:ea typeface="Times New Roman" panose="02020603050405020304" pitchFamily="18" charset="0"/>
              </a:rPr>
              <a:t>4 biais identifiables dans les EC :</a:t>
            </a:r>
          </a:p>
          <a:p>
            <a:pPr marL="1200150" lvl="2" indent="-285750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 sélection :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différentiel/non différentiel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d’attrition </a:t>
            </a:r>
          </a:p>
          <a:p>
            <a:pPr marL="1200150" lvl="2" indent="-285750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 suivi </a:t>
            </a:r>
          </a:p>
          <a:p>
            <a:pPr marL="1200150" lvl="2" indent="-285750" fontAlgn="base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biais de mesure</a:t>
            </a:r>
          </a:p>
        </p:txBody>
      </p:sp>
      <p:sp>
        <p:nvSpPr>
          <p:cNvPr id="7" name="Flèche vers le bas 6"/>
          <p:cNvSpPr/>
          <p:nvPr/>
        </p:nvSpPr>
        <p:spPr>
          <a:xfrm rot="16200000">
            <a:off x="6359039" y="1865091"/>
            <a:ext cx="168574" cy="318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194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70857" y="1061120"/>
            <a:ext cx="10894806" cy="4104456"/>
          </a:xfrm>
          <a:prstGeom prst="rect">
            <a:avLst/>
          </a:prstGeom>
        </p:spPr>
        <p:txBody>
          <a:bodyPr/>
          <a:lstStyle/>
          <a:p>
            <a:pPr marL="9144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prstClr val="black"/>
                </a:solidFill>
                <a:latin typeface="Tw Cen MT" panose="020B0602020104020603"/>
                <a:sym typeface="Wingdings" panose="05000000000000000000" pitchFamily="2" charset="2"/>
              </a:rPr>
              <a:t> </a:t>
            </a: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Histoire de la maladie bien connue</a:t>
            </a:r>
          </a:p>
          <a:p>
            <a:pPr marL="91440" lvl="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Maladie détectable en phase asymptomatique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de dépistage avec forte </a:t>
            </a:r>
            <a:r>
              <a:rPr lang="fr-FR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forte Se (étude de performance reportée dans l’article ?)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à utiliser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Bonne acceptabilité des sujets</a:t>
            </a:r>
            <a:endParaRPr lang="fr-FR" altLang="fr-FR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200150" lvl="2"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?</a:t>
            </a:r>
          </a:p>
          <a:p>
            <a:pPr marL="9144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Moyens diagnostiques et traitement disponible</a:t>
            </a:r>
          </a:p>
          <a:p>
            <a:pPr marL="91440" lvl="1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Existence d’un traitement efficace </a:t>
            </a:r>
          </a:p>
          <a:p>
            <a:pPr marL="91440" lvl="1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Coût du dépistage/diagnostic/traitement non disproportionné pour la collectivité</a:t>
            </a:r>
          </a:p>
          <a:p>
            <a:pPr marL="9144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Possibilité de réaliser le programme sur le long terme de façon continue (implémentation et maintenance)   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coût ? 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diminution du suivi des recommandations de la population à risque au cours du temps ? </a:t>
            </a:r>
          </a:p>
          <a:p>
            <a:pPr marL="91440" indent="-1800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Preuve de son efficacité / EC randomisé </a:t>
            </a:r>
            <a:endParaRPr lang="fr-FR" alt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1038113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de L’EFFICACITE d’une STRATEGIE diagnostique/de dépistage</a:t>
            </a:r>
          </a:p>
        </p:txBody>
      </p:sp>
    </p:spTree>
    <p:extLst>
      <p:ext uri="{BB962C8B-B14F-4D97-AF65-F5344CB8AC3E}">
        <p14:creationId xmlns:p14="http://schemas.microsoft.com/office/powerpoint/2010/main" val="440643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86881" y="1394959"/>
            <a:ext cx="4087786" cy="35394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In English</a:t>
            </a:r>
          </a:p>
          <a:p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 err="1"/>
              <a:t>Diagnosis</a:t>
            </a:r>
            <a:r>
              <a:rPr lang="fr-FR" sz="2800" dirty="0"/>
              <a:t> </a:t>
            </a:r>
            <a:r>
              <a:rPr lang="fr-FR" sz="2800" dirty="0" err="1"/>
              <a:t>accuracy</a:t>
            </a:r>
            <a:r>
              <a:rPr lang="fr-FR" sz="2800" dirty="0"/>
              <a:t> </a:t>
            </a:r>
            <a:r>
              <a:rPr lang="fr-FR" sz="2800" dirty="0" err="1"/>
              <a:t>study</a:t>
            </a: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 err="1"/>
              <a:t>Reproductibility</a:t>
            </a: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 err="1"/>
              <a:t>Reliability</a:t>
            </a: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 err="1"/>
              <a:t>Sensitivity</a:t>
            </a:r>
            <a:r>
              <a:rPr lang="fr-FR" sz="2800" dirty="0"/>
              <a:t> / </a:t>
            </a:r>
            <a:r>
              <a:rPr lang="fr-FR" sz="2800" dirty="0" err="1"/>
              <a:t>Specificity</a:t>
            </a: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 err="1"/>
              <a:t>Likelihood</a:t>
            </a:r>
            <a:r>
              <a:rPr lang="fr-FR" sz="2800" dirty="0"/>
              <a:t> ratio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Area Under the </a:t>
            </a:r>
            <a:r>
              <a:rPr lang="fr-FR" sz="2800" dirty="0" err="1"/>
              <a:t>Curve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373858" y="964072"/>
            <a:ext cx="492760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A retenir</a:t>
            </a:r>
          </a:p>
          <a:p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/>
              <a:t>Les modes de calcul des indicateurs de performance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SPIN SNOUT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Reproductibilité et fiabilité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Caractéristiques du gold standard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Les grands types de biais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Evaluation d’efficacité</a:t>
            </a:r>
          </a:p>
        </p:txBody>
      </p:sp>
    </p:spTree>
    <p:extLst>
      <p:ext uri="{BB962C8B-B14F-4D97-AF65-F5344CB8AC3E}">
        <p14:creationId xmlns:p14="http://schemas.microsoft.com/office/powerpoint/2010/main" val="310275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21926"/>
            <a:ext cx="11313459" cy="4104456"/>
          </a:xfrm>
          <a:prstGeom prst="rect">
            <a:avLst/>
          </a:prstGeom>
        </p:spPr>
        <p:txBody>
          <a:bodyPr/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CONTINGENCE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2000" b="1" dirty="0"/>
              <a:t>NB : Prévalence = m1 / n</a:t>
            </a:r>
          </a:p>
          <a:p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96226"/>
              </p:ext>
            </p:extLst>
          </p:nvPr>
        </p:nvGraphicFramePr>
        <p:xfrm>
          <a:off x="2517423" y="2181577"/>
          <a:ext cx="8128000" cy="184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/>
                        <a:t>Test de référence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MALADE (M+)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NON MALADE (M-)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TEST POSITIF (T+) 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VP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FP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N1 = VP + FP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TEST NEGATIF</a:t>
                      </a:r>
                      <a:r>
                        <a:rPr lang="fr-FR" sz="1800" baseline="0" dirty="0"/>
                        <a:t> (T</a:t>
                      </a:r>
                      <a:r>
                        <a:rPr lang="fr-FR" sz="1800" dirty="0"/>
                        <a:t>-) 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FN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VN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N0 = VN</a:t>
                      </a:r>
                      <a:r>
                        <a:rPr lang="fr-FR" sz="1800" baseline="0" dirty="0"/>
                        <a:t> + FN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M1 = VP + FN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M0 = VN</a:t>
                      </a:r>
                      <a:r>
                        <a:rPr lang="fr-FR" sz="1800" baseline="0" dirty="0"/>
                        <a:t> + FP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 </a:t>
                      </a:r>
                      <a:endParaRPr lang="fr-FR" altLang="fr-FR" sz="180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46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67082"/>
            <a:ext cx="11313459" cy="4104456"/>
          </a:xfrm>
          <a:prstGeom prst="rect">
            <a:avLst/>
          </a:prstGeom>
        </p:spPr>
        <p:txBody>
          <a:bodyPr/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SENSIBILITÉ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16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1800" b="1" dirty="0"/>
              <a:t>Valeur intrinsèque 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1800" b="1" dirty="0"/>
              <a:t>0 ≤ Se ≤ 1</a:t>
            </a:r>
            <a:endParaRPr lang="fr-FR" sz="1800" dirty="0">
              <a:solidFill>
                <a:prstClr val="black"/>
              </a:solidFill>
            </a:endParaRPr>
          </a:p>
          <a:p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4773" t="48104" r="12769" b="26408"/>
          <a:stretch/>
        </p:blipFill>
        <p:spPr>
          <a:xfrm>
            <a:off x="2933548" y="4894781"/>
            <a:ext cx="5241169" cy="903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19748" y="4817753"/>
            <a:ext cx="3322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-BoldMT"/>
              </a:rPr>
              <a:t>S N OUT</a:t>
            </a:r>
          </a:p>
          <a:p>
            <a:r>
              <a:rPr lang="fr-FR" b="1" dirty="0">
                <a:latin typeface="Arial-BoldMT"/>
              </a:rPr>
              <a:t>SN = </a:t>
            </a:r>
            <a:r>
              <a:rPr lang="fr-FR" b="1" dirty="0" err="1">
                <a:latin typeface="Arial-BoldMT"/>
              </a:rPr>
              <a:t>Sensitivity</a:t>
            </a:r>
            <a:r>
              <a:rPr lang="fr-FR" b="1" dirty="0">
                <a:latin typeface="Arial-BoldMT"/>
              </a:rPr>
              <a:t> (sensibilité)</a:t>
            </a:r>
          </a:p>
          <a:p>
            <a:r>
              <a:rPr lang="fr-FR" b="1" dirty="0">
                <a:latin typeface="Arial-BoldMT"/>
              </a:rPr>
              <a:t>N = </a:t>
            </a:r>
            <a:r>
              <a:rPr lang="fr-FR" b="1" dirty="0" err="1">
                <a:latin typeface="Arial-BoldMT"/>
              </a:rPr>
              <a:t>Negative</a:t>
            </a:r>
            <a:r>
              <a:rPr lang="fr-FR" b="1" dirty="0">
                <a:latin typeface="Arial-BoldMT"/>
              </a:rPr>
              <a:t> (négatif)</a:t>
            </a:r>
          </a:p>
          <a:p>
            <a:r>
              <a:rPr lang="en-US" b="1" dirty="0">
                <a:latin typeface="Arial-BoldMT"/>
              </a:rPr>
              <a:t>OUT = to rule Out (</a:t>
            </a:r>
            <a:r>
              <a:rPr lang="en-US" b="1" dirty="0" err="1">
                <a:latin typeface="Arial-BoldMT"/>
              </a:rPr>
              <a:t>exclure</a:t>
            </a:r>
            <a:r>
              <a:rPr lang="en-US" b="1" dirty="0">
                <a:latin typeface="Arial-BoldMT"/>
              </a:rPr>
              <a:t>)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83079"/>
              </p:ext>
            </p:extLst>
          </p:nvPr>
        </p:nvGraphicFramePr>
        <p:xfrm>
          <a:off x="2517423" y="2181577"/>
          <a:ext cx="8128000" cy="184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/>
                        <a:t>Test de référence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MALADE (M+)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NON MALADE (M-)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TEST POSITIF (T+) 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VP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FP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N1 = VP + FP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TEST NEGATIF</a:t>
                      </a:r>
                      <a:r>
                        <a:rPr lang="fr-FR" sz="1800" baseline="0" dirty="0"/>
                        <a:t> (T</a:t>
                      </a:r>
                      <a:r>
                        <a:rPr lang="fr-FR" sz="1800" dirty="0"/>
                        <a:t>-) 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FN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VN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N0 = VN</a:t>
                      </a:r>
                      <a:r>
                        <a:rPr lang="fr-FR" sz="1800" baseline="0" dirty="0"/>
                        <a:t> + FN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M1 = VP + FN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M0 = VN</a:t>
                      </a:r>
                      <a:r>
                        <a:rPr lang="fr-FR" sz="1800" baseline="0" dirty="0"/>
                        <a:t> + FP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 </a:t>
                      </a:r>
                      <a:endParaRPr lang="fr-FR" altLang="fr-FR" sz="180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avec flèche vers le bas 3"/>
          <p:cNvSpPr/>
          <p:nvPr/>
        </p:nvSpPr>
        <p:spPr>
          <a:xfrm>
            <a:off x="4572000" y="2585156"/>
            <a:ext cx="1964267" cy="2232597"/>
          </a:xfrm>
          <a:prstGeom prst="downArrowCallout">
            <a:avLst>
              <a:gd name="adj1" fmla="val 22702"/>
              <a:gd name="adj2" fmla="val 25000"/>
              <a:gd name="adj3" fmla="val 25000"/>
              <a:gd name="adj4" fmla="val 4749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3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67082"/>
            <a:ext cx="11313459" cy="4104456"/>
          </a:xfrm>
          <a:prstGeom prst="rect">
            <a:avLst/>
          </a:prstGeom>
        </p:spPr>
        <p:txBody>
          <a:bodyPr/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SPECIFICITÉ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16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1800" b="1" dirty="0"/>
              <a:t>Valeur intrinsèque 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1800" b="1" dirty="0"/>
              <a:t>0 ≤ </a:t>
            </a:r>
            <a:r>
              <a:rPr lang="fr-FR" sz="1800" b="1" dirty="0" err="1"/>
              <a:t>Sp</a:t>
            </a:r>
            <a:r>
              <a:rPr lang="fr-FR" sz="1800" b="1" dirty="0"/>
              <a:t> ≤ 1</a:t>
            </a:r>
          </a:p>
          <a:p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7020" t="60310" r="11453" b="17362"/>
          <a:stretch/>
        </p:blipFill>
        <p:spPr>
          <a:xfrm>
            <a:off x="3298649" y="4845192"/>
            <a:ext cx="5269619" cy="8118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70044" y="4725910"/>
            <a:ext cx="3221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-BoldMT"/>
              </a:rPr>
              <a:t>S P IN</a:t>
            </a:r>
          </a:p>
          <a:p>
            <a:r>
              <a:rPr lang="fr-FR" b="1" dirty="0">
                <a:latin typeface="Arial-BoldMT"/>
              </a:rPr>
              <a:t>SP = </a:t>
            </a:r>
            <a:r>
              <a:rPr lang="fr-FR" b="1" dirty="0" err="1">
                <a:latin typeface="Arial-BoldMT"/>
              </a:rPr>
              <a:t>Specificity</a:t>
            </a:r>
            <a:r>
              <a:rPr lang="fr-FR" b="1" dirty="0">
                <a:latin typeface="Arial-BoldMT"/>
              </a:rPr>
              <a:t> (spécificité)</a:t>
            </a:r>
          </a:p>
          <a:p>
            <a:r>
              <a:rPr lang="fr-FR" b="1" dirty="0">
                <a:latin typeface="Arial-BoldMT"/>
              </a:rPr>
              <a:t>P = Positive (positif)</a:t>
            </a:r>
          </a:p>
          <a:p>
            <a:r>
              <a:rPr lang="en-US" b="1" dirty="0">
                <a:latin typeface="Arial-BoldMT"/>
              </a:rPr>
              <a:t>IN = to rule In (confirmer)</a:t>
            </a:r>
            <a:endParaRPr lang="fr-FR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62924"/>
              </p:ext>
            </p:extLst>
          </p:nvPr>
        </p:nvGraphicFramePr>
        <p:xfrm>
          <a:off x="2517423" y="2181577"/>
          <a:ext cx="8128000" cy="184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/>
                        <a:t>Test de référence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MALADE (M+)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NON MALADE (M-)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TEST POSITIF (T+) 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VP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FP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N1 = VP + FP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TEST NEGATIF</a:t>
                      </a:r>
                      <a:r>
                        <a:rPr lang="fr-FR" sz="1800" baseline="0" dirty="0"/>
                        <a:t> (T</a:t>
                      </a:r>
                      <a:r>
                        <a:rPr lang="fr-FR" sz="1800" dirty="0"/>
                        <a:t>-) 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FN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VN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N0 = VN</a:t>
                      </a:r>
                      <a:r>
                        <a:rPr lang="fr-FR" sz="1800" baseline="0" dirty="0"/>
                        <a:t> + FN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M1 = VP + FN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M0 = VN</a:t>
                      </a:r>
                      <a:r>
                        <a:rPr lang="fr-FR" sz="1800" baseline="0" dirty="0"/>
                        <a:t> + FP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 </a:t>
                      </a:r>
                      <a:endParaRPr lang="fr-FR" altLang="fr-FR" sz="180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avec flèche vers le bas 11"/>
          <p:cNvSpPr/>
          <p:nvPr/>
        </p:nvSpPr>
        <p:spPr>
          <a:xfrm>
            <a:off x="6604001" y="2556912"/>
            <a:ext cx="1964267" cy="2232597"/>
          </a:xfrm>
          <a:prstGeom prst="downArrowCallout">
            <a:avLst>
              <a:gd name="adj1" fmla="val 22702"/>
              <a:gd name="adj2" fmla="val 25000"/>
              <a:gd name="adj3" fmla="val 25000"/>
              <a:gd name="adj4" fmla="val 4749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95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rticle salpingite et ultrasons.pdf - Adobe Acrobat Reader 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20689" r="31912" b="34023"/>
          <a:stretch/>
        </p:blipFill>
        <p:spPr>
          <a:xfrm>
            <a:off x="2384504" y="1762052"/>
            <a:ext cx="5198710" cy="457208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293219"/>
            <a:ext cx="11313459" cy="4178319"/>
          </a:xfrm>
          <a:prstGeom prst="rect">
            <a:avLst/>
          </a:prstGeom>
        </p:spPr>
        <p:txBody>
          <a:bodyPr/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2000" b="1" i="1" dirty="0"/>
              <a:t>Exemple : </a:t>
            </a:r>
            <a:r>
              <a:rPr lang="en-US" sz="2000" b="1" i="1" dirty="0"/>
              <a:t>Ultrasound for diagnosing acute </a:t>
            </a:r>
            <a:r>
              <a:rPr lang="en-US" sz="2000" b="1" i="1" dirty="0" err="1"/>
              <a:t>salpingitis</a:t>
            </a:r>
            <a:r>
              <a:rPr lang="en-US" sz="2000" b="1" i="1" dirty="0"/>
              <a:t>: a prospective observational diagnostic study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2000" b="1" dirty="0"/>
              <a:t> 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3689131" y="3720661"/>
            <a:ext cx="740979" cy="31531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86431" y="3223741"/>
            <a:ext cx="135767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Vrais Positifs</a:t>
            </a:r>
          </a:p>
        </p:txBody>
      </p:sp>
      <p:cxnSp>
        <p:nvCxnSpPr>
          <p:cNvPr id="13" name="Connecteur droit avec flèche 12"/>
          <p:cNvCxnSpPr>
            <a:endCxn id="12" idx="1"/>
          </p:cNvCxnSpPr>
          <p:nvPr/>
        </p:nvCxnSpPr>
        <p:spPr>
          <a:xfrm>
            <a:off x="2144110" y="3419310"/>
            <a:ext cx="1653535" cy="347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765330" y="4033151"/>
            <a:ext cx="588579" cy="1961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35148" y="4606034"/>
            <a:ext cx="14337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Faux Négatifs</a:t>
            </a:r>
          </a:p>
        </p:txBody>
      </p:sp>
      <p:cxnSp>
        <p:nvCxnSpPr>
          <p:cNvPr id="16" name="Connecteur droit avec flèche 15"/>
          <p:cNvCxnSpPr>
            <a:stCxn id="15" idx="3"/>
            <a:endCxn id="14" idx="2"/>
          </p:cNvCxnSpPr>
          <p:nvPr/>
        </p:nvCxnSpPr>
        <p:spPr>
          <a:xfrm>
            <a:off x="2168938" y="4790700"/>
            <a:ext cx="1596392" cy="223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823608" y="2682547"/>
            <a:ext cx="41650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sensitivity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</a:rPr>
              <a:t> with regard to acute </a:t>
            </a:r>
            <a:r>
              <a:rPr lang="en-US" dirty="0" err="1">
                <a:solidFill>
                  <a:srgbClr val="231F20"/>
                </a:solidFill>
                <a:latin typeface="Arial" panose="020B0604020202020204" pitchFamily="34" charset="0"/>
              </a:rPr>
              <a:t>salpingitis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</a:rPr>
              <a:t> of subjective interpretation of the ultrasound findings by the ultrasound examiner was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82% (14/17, 95% CI 57 – 96%)</a:t>
            </a:r>
            <a:endParaRPr lang="en-US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specificity</a:t>
            </a:r>
            <a:r>
              <a:rPr lang="en-US" dirty="0">
                <a:solidFill>
                  <a:srgbClr val="231F20"/>
                </a:solidFill>
                <a:latin typeface="Arial" panose="020B0604020202020204" pitchFamily="34" charset="0"/>
              </a:rPr>
              <a:t> was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77% (27/35,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</a:rPr>
              <a:t>95% CI 60 – 90%)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851866" y="4048996"/>
            <a:ext cx="2242617" cy="196142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856374" y="5592834"/>
            <a:ext cx="1456874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Vrais Négatifs</a:t>
            </a:r>
          </a:p>
        </p:txBody>
      </p:sp>
      <p:cxnSp>
        <p:nvCxnSpPr>
          <p:cNvPr id="22" name="Connecteur droit avec flèche 21"/>
          <p:cNvCxnSpPr>
            <a:stCxn id="21" idx="1"/>
          </p:cNvCxnSpPr>
          <p:nvPr/>
        </p:nvCxnSpPr>
        <p:spPr>
          <a:xfrm flipH="1" flipV="1">
            <a:off x="7094484" y="4975366"/>
            <a:ext cx="761890" cy="80213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4825266" y="3717840"/>
            <a:ext cx="2269217" cy="31531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>
            <a:stCxn id="28" idx="1"/>
            <a:endCxn id="25" idx="6"/>
          </p:cNvCxnSpPr>
          <p:nvPr/>
        </p:nvCxnSpPr>
        <p:spPr>
          <a:xfrm flipH="1" flipV="1">
            <a:off x="7094483" y="3875496"/>
            <a:ext cx="761891" cy="12845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856374" y="4975366"/>
            <a:ext cx="133459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Faux Positifs</a:t>
            </a:r>
          </a:p>
        </p:txBody>
      </p:sp>
    </p:spTree>
    <p:extLst>
      <p:ext uri="{BB962C8B-B14F-4D97-AF65-F5344CB8AC3E}">
        <p14:creationId xmlns:p14="http://schemas.microsoft.com/office/powerpoint/2010/main" val="27279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4" grpId="0" animBg="1"/>
      <p:bldP spid="15" grpId="0" animBg="1"/>
      <p:bldP spid="19" grpId="0"/>
      <p:bldP spid="20" grpId="0" animBg="1"/>
      <p:bldP spid="21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34786" y="1382971"/>
            <a:ext cx="11313459" cy="4104456"/>
          </a:xfrm>
          <a:prstGeom prst="rect">
            <a:avLst/>
          </a:prstGeom>
        </p:spPr>
        <p:txBody>
          <a:bodyPr/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VALEURS PREDICTIVES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fr-FR" sz="2000" b="1" dirty="0"/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sz="2000" b="1" dirty="0"/>
              <a:t>Valeurs extrinsèques </a:t>
            </a:r>
            <a:r>
              <a:rPr lang="fr-FR" sz="2000" dirty="0"/>
              <a:t>(dépendent de la prévalence de la maladie)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Evaluation de la performance d’un test diagnostique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938937" y="2919411"/>
            <a:ext cx="59663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VPP</a:t>
            </a:r>
          </a:p>
          <a:p>
            <a:endParaRPr lang="fr-FR" sz="1100" dirty="0"/>
          </a:p>
          <a:p>
            <a:r>
              <a:rPr lang="fr-FR" b="1" dirty="0"/>
              <a:t>VPN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456038" y="4932946"/>
                <a:ext cx="4978400" cy="490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VPP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P(M+/T+)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et</m:t>
                            </m:r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den>
                    </m:f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VP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VP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FP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038" y="4932946"/>
                <a:ext cx="4978400" cy="490327"/>
              </a:xfrm>
              <a:prstGeom prst="rect">
                <a:avLst/>
              </a:prstGeom>
              <a:blipFill>
                <a:blip r:embed="rId3"/>
                <a:stretch>
                  <a:fillRect t="-1235" b="-86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456038" y="5582442"/>
                <a:ext cx="4978400" cy="490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VPN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P(M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/T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et</m:t>
                            </m:r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den>
                    </m:f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VN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VN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038" y="5582442"/>
                <a:ext cx="4978400" cy="490327"/>
              </a:xfrm>
              <a:prstGeom prst="rect">
                <a:avLst/>
              </a:prstGeom>
              <a:blipFill>
                <a:blip r:embed="rId4"/>
                <a:stretch>
                  <a:fillRect t="-1250" b="-8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24630" y="501321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Valeur prédictive positive = 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Valeur prédictive négative =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78072"/>
              </p:ext>
            </p:extLst>
          </p:nvPr>
        </p:nvGraphicFramePr>
        <p:xfrm>
          <a:off x="2517423" y="2181577"/>
          <a:ext cx="8128000" cy="184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/>
                        <a:t>Test de référence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MALADE (M+)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NON MALADE (M-)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TEST POSITIF (T+) 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VP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FP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N1 = VP + FP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TEST NEGATIF</a:t>
                      </a:r>
                      <a:r>
                        <a:rPr lang="fr-FR" sz="1800" baseline="0" dirty="0"/>
                        <a:t> (T</a:t>
                      </a:r>
                      <a:r>
                        <a:rPr lang="fr-FR" sz="1800" dirty="0"/>
                        <a:t>-) 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FN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VN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N0 = VN</a:t>
                      </a:r>
                      <a:r>
                        <a:rPr lang="fr-FR" sz="1800" baseline="0" dirty="0"/>
                        <a:t> + FN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M1 = VP + FN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M0 = VN</a:t>
                      </a:r>
                      <a:r>
                        <a:rPr lang="fr-FR" sz="1800" baseline="0" dirty="0"/>
                        <a:t> + FP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N </a:t>
                      </a:r>
                      <a:endParaRPr lang="fr-FR" altLang="fr-FR" sz="180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avec flèche vers le bas 7"/>
          <p:cNvSpPr/>
          <p:nvPr/>
        </p:nvSpPr>
        <p:spPr>
          <a:xfrm rot="16200000">
            <a:off x="7614360" y="-28223"/>
            <a:ext cx="395112" cy="6254043"/>
          </a:xfrm>
          <a:prstGeom prst="downArrowCallout">
            <a:avLst>
              <a:gd name="adj1" fmla="val 25000"/>
              <a:gd name="adj2" fmla="val 50000"/>
              <a:gd name="adj3" fmla="val 62143"/>
              <a:gd name="adj4" fmla="val 6172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avec flèche vers le bas 11"/>
          <p:cNvSpPr/>
          <p:nvPr/>
        </p:nvSpPr>
        <p:spPr>
          <a:xfrm rot="16200000">
            <a:off x="7629790" y="382320"/>
            <a:ext cx="364251" cy="6254043"/>
          </a:xfrm>
          <a:prstGeom prst="downArrowCallout">
            <a:avLst>
              <a:gd name="adj1" fmla="val 25000"/>
              <a:gd name="adj2" fmla="val 50000"/>
              <a:gd name="adj3" fmla="val 65000"/>
              <a:gd name="adj4" fmla="val 6154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08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97077" y="1264356"/>
            <a:ext cx="11788877" cy="5152210"/>
          </a:xfrm>
          <a:prstGeom prst="rect">
            <a:avLst/>
          </a:prstGeom>
        </p:spPr>
        <p:txBody>
          <a:bodyPr/>
          <a:lstStyle/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RAPPORTS DE VRAISEMBLANCE </a:t>
            </a:r>
            <a:r>
              <a:rPr lang="fr-FR" sz="2000" dirty="0"/>
              <a:t>= pouvoir discriminant</a:t>
            </a:r>
          </a:p>
          <a:p>
            <a:pPr marL="5715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fr-FR" sz="1100" dirty="0"/>
          </a:p>
          <a:p>
            <a:pPr indent="-2857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2000" b="1" dirty="0"/>
              <a:t>Rapport de Vraisemblance Positif (RV+ ou L) </a:t>
            </a:r>
            <a:r>
              <a:rPr lang="fr-FR" sz="2000" dirty="0"/>
              <a:t>: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i="1" dirty="0"/>
              <a:t>Ex : Salpingite RV+=L = 0,82/(1-0,77)=3,6 </a:t>
            </a:r>
            <a:br>
              <a:rPr lang="fr-FR" sz="1800" i="1" dirty="0"/>
            </a:br>
            <a:r>
              <a:rPr lang="fr-FR" sz="1800" i="1" dirty="0">
                <a:sym typeface="Wingdings" panose="05000000000000000000" pitchFamily="2" charset="2"/>
              </a:rPr>
              <a:t> </a:t>
            </a:r>
            <a:r>
              <a:rPr lang="fr-FR" sz="1800" i="1" dirty="0"/>
              <a:t>Le test est 3,6 fois plus souvent positif chez les malades</a:t>
            </a:r>
            <a:r>
              <a:rPr lang="fr-FR" sz="1800" dirty="0"/>
              <a:t> </a:t>
            </a:r>
            <a:r>
              <a:rPr lang="fr-FR" sz="1800" i="1" dirty="0"/>
              <a:t>que chez les non-malades</a:t>
            </a:r>
            <a:br>
              <a:rPr lang="fr-FR" sz="1800" i="1" dirty="0"/>
            </a:br>
            <a:r>
              <a:rPr lang="fr-FR" sz="1800" i="1" dirty="0">
                <a:sym typeface="Wingdings" panose="05000000000000000000" pitchFamily="2" charset="2"/>
              </a:rPr>
              <a:t> Le patient a 3,6 fois plus de chance d’être malade si le test est positif</a:t>
            </a:r>
            <a:endParaRPr lang="fr-FR" sz="1800" dirty="0"/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Pour éviter les FP, privilégier les tests avec un rapport de vraisemblance positif le plus élevé possible (VPP↑)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400" dirty="0"/>
          </a:p>
          <a:p>
            <a:pPr marL="40005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r-FR" sz="2000" b="1" dirty="0"/>
              <a:t>Rapport de Vraisemblance Négatif (RV- ou </a:t>
            </a:r>
            <a:r>
              <a:rPr lang="el-GR" sz="2000" b="1" dirty="0"/>
              <a:t>λ</a:t>
            </a:r>
            <a:r>
              <a:rPr lang="fr-FR" sz="2000" b="1" dirty="0"/>
              <a:t>) :</a:t>
            </a:r>
            <a:endParaRPr lang="fr-FR" sz="1200" b="1" dirty="0"/>
          </a:p>
          <a:p>
            <a:pPr marL="800100"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i="1" dirty="0"/>
              <a:t>Ex : Salpingite  λ= 0,18/0,77=0,23 </a:t>
            </a:r>
            <a:br>
              <a:rPr lang="fr-FR" sz="1800" i="1" dirty="0"/>
            </a:br>
            <a:r>
              <a:rPr lang="fr-FR" sz="1800" i="1" dirty="0">
                <a:sym typeface="Wingdings" panose="05000000000000000000" pitchFamily="2" charset="2"/>
              </a:rPr>
              <a:t> </a:t>
            </a:r>
            <a:r>
              <a:rPr lang="fr-FR" sz="1800" i="1" dirty="0"/>
              <a:t>Le test est 4 à 5 fois (1/0,23) plus souvent négatif chez les non malades que chez les malades</a:t>
            </a:r>
            <a:endParaRPr lang="fr-FR" sz="1800" dirty="0"/>
          </a:p>
          <a:p>
            <a:pPr marL="800100" lvl="1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Pour éviter les FN, privilégier les tests avec un rapport de vraisemblance négatif le plus faible possible</a:t>
            </a:r>
            <a:r>
              <a:rPr lang="fr-FR" sz="1600" dirty="0"/>
              <a:t> </a:t>
            </a:r>
            <a:r>
              <a:rPr lang="fr-FR" sz="1800" dirty="0"/>
              <a:t>(VPN↑)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0542" t="34207" r="19280" b="52651"/>
          <a:stretch/>
        </p:blipFill>
        <p:spPr>
          <a:xfrm>
            <a:off x="5768426" y="4103986"/>
            <a:ext cx="4950166" cy="729296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919536" y="980728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1093693" y="269032"/>
            <a:ext cx="999564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de la performance d’un test diagnostique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30214" t="35385" r="19571" b="47480"/>
          <a:stretch/>
        </p:blipFill>
        <p:spPr>
          <a:xfrm>
            <a:off x="5613527" y="1772053"/>
            <a:ext cx="4884517" cy="9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5703</TotalTime>
  <Words>2858</Words>
  <Application>Microsoft Office PowerPoint</Application>
  <PresentationFormat>Grand écran</PresentationFormat>
  <Paragraphs>465</Paragraphs>
  <Slides>34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6" baseType="lpstr">
      <vt:lpstr>Arial</vt:lpstr>
      <vt:lpstr>Arial-BoldMT</vt:lpstr>
      <vt:lpstr>Calibri</vt:lpstr>
      <vt:lpstr>Cambria Math</vt:lpstr>
      <vt:lpstr>Courier New</vt:lpstr>
      <vt:lpstr>Droid Serif</vt:lpstr>
      <vt:lpstr>StoneSans</vt:lpstr>
      <vt:lpstr>SymbolMT</vt:lpstr>
      <vt:lpstr>Times New Roman</vt:lpstr>
      <vt:lpstr>Tw Cen MT</vt:lpstr>
      <vt:lpstr>Wingdings</vt:lpstr>
      <vt:lpstr>Thème Office</vt:lpstr>
      <vt:lpstr>LCA des études diagnostiques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d’une stratégie diagnostique</dc:title>
  <dc:creator>ROUZE, Heloise</dc:creator>
  <cp:lastModifiedBy>HUOT, Laure</cp:lastModifiedBy>
  <cp:revision>429</cp:revision>
  <cp:lastPrinted>2019-03-25T10:22:15Z</cp:lastPrinted>
  <dcterms:created xsi:type="dcterms:W3CDTF">2019-01-04T13:41:04Z</dcterms:created>
  <dcterms:modified xsi:type="dcterms:W3CDTF">2024-09-04T08:27:34Z</dcterms:modified>
</cp:coreProperties>
</file>