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82" r:id="rId3"/>
    <p:sldId id="359" r:id="rId4"/>
    <p:sldId id="383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660"/>
  </p:normalViewPr>
  <p:slideViewPr>
    <p:cSldViewPr snapToGrid="0">
      <p:cViewPr>
        <p:scale>
          <a:sx n="92" d="100"/>
          <a:sy n="92" d="100"/>
        </p:scale>
        <p:origin x="14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09423-9F6A-4EBD-9264-1503ABC9553C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9F4E3-FA13-4685-BF68-FDAAC78C1B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117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29E7C7C1-6AC0-48B7-BB49-1884152E9235}" type="slidenum">
              <a:rPr lang="fr-FR" altLang="en-US" smtClean="0"/>
              <a:pPr eaLnBrk="1" hangingPunct="1">
                <a:spcBef>
                  <a:spcPct val="0"/>
                </a:spcBef>
                <a:defRPr/>
              </a:pPr>
              <a:t>2</a:t>
            </a:fld>
            <a:endParaRPr lang="fr-FR" altLang="en-US"/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03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449394A9-6B47-4401-BC18-4A441A0BABEA}" type="slidenum">
              <a:rPr lang="fr-FR" altLang="en-US" smtClean="0"/>
              <a:pPr eaLnBrk="1" hangingPunct="1">
                <a:spcBef>
                  <a:spcPct val="0"/>
                </a:spcBef>
                <a:defRPr/>
              </a:pPr>
              <a:t>3</a:t>
            </a:fld>
            <a:endParaRPr lang="fr-FR" altLang="en-US"/>
          </a:p>
        </p:txBody>
      </p:sp>
      <p:sp>
        <p:nvSpPr>
          <p:cNvPr id="227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574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628650-6CF7-40A0-A68C-44ABE3B2F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9A2542-6760-4CAD-AC98-1BC578D99E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9D9B01-B7A3-4D50-B65E-F9DE6DB4D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119F9C-88AA-4095-8021-50A6C93AC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FCD2FA-F914-4AB9-AE33-298195FCC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5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82CD1B-42C2-4A20-A612-5C2B0C60D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D12061-711E-4ABE-8A1C-670E4E975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43984F-835E-4FD1-9026-BB6C05775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942CA3-E72B-49FD-85DF-C2210B6DF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AC897F-B6BE-472F-A4B9-1CE9C4F43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31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3038FC4-825F-4828-BEAF-06B988EC5E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3D67635-F499-4D92-AD36-E2E6EDE70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FB89A0-60C4-4D54-953E-943DF2DFB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530E11-A8D7-4FC6-9E1D-5A5A44CB4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41BE17-D60E-4AB9-A61A-47151129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42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189C8E-C611-4FF0-A327-1C5811C07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04F15C-5E24-4871-B189-D742D3A53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FDAAB8-98BC-4F44-AE93-105EF3D3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55D360-0634-4BE0-A686-3F81EBB1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EB3804-83BE-4DEE-B37E-34D069E0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94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6D7CA3-51C6-4A6E-8D31-B92EF078C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467ECC-612B-4E68-A91E-75A99CC6A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FF1613-B299-435F-A059-959FABACD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4FB216-2ACE-4C78-96D3-023934395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B77708-6E9E-47ED-B56A-598948CAA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53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D52479-EAA6-4BCF-B308-83D58B3A9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EADE22-7208-4187-B9C6-0DF0E8B087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634395-53CE-40D8-92CC-37C62DAD9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DEBDD9-5672-4226-9597-D33BCBFF8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84DE83-F7F0-4931-8ECC-5FB4B3966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75325E-0C83-4F22-A659-36326606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36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C41BFB-E2F8-4044-BA30-04A1F7438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2CC060-EF62-4C2E-88C1-962AEFA37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5BBF2A3-7147-412E-B175-6E21B682F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A8C4DE6-A096-4874-9DF6-36AA2AC9A5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8A076D9-77E5-4941-8F91-88ABFD956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345BC73-143C-4C45-A905-A41987B29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D001F9-7AAD-4635-A3AC-D00A2465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081BD2-6243-41CD-976F-5399D973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39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1CE48E-8172-4C62-92AC-C495B9A31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DE845DF-0443-4E51-B6B8-2A544B1C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A8F87F-9FF7-496F-80AE-7533AC5C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3DE3C3-920C-4980-B50B-D55759933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19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A88A1DA-1CAE-4048-9021-3A76677DB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C76852C-97AA-490F-B734-16F5593B2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C254E3-FA1C-48F5-8168-1743660B5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94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E5815-A841-456F-A07E-BC0E2F510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EC5E31-B165-461B-87FE-20198B60C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0724E9-93B7-42D9-971F-6F233D444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EC678D-F40B-457E-BAD1-9F8D4C492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6FE77B-984D-4B07-B95E-A619F4105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FE3809-6C5D-474E-A5FA-FCE79B415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77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2B6D2-B9B1-4644-A1C9-4AB64D347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0013E02-FC5C-4A9B-8AC7-D685BCF22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F90BDE-4B7B-4C67-9D98-0147A2DBF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64BEBF-CF4E-453E-AA96-B4C9826E2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FF0BA0-D99C-47F4-BB40-17C7B41C6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BB035F-2A40-4E6F-90DA-8175FA38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73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801B45D-B723-45AD-8543-4B2940B6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48883F-DA6C-4D5E-AF15-9C6AE89AB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AD326E-12DA-4C17-ABE4-6079CAD8D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942AF-67AE-4CAC-B71F-BB8387459711}" type="datetimeFigureOut">
              <a:rPr lang="fr-FR" smtClean="0"/>
              <a:t>10/02/2024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E693EA-9FB8-4565-AF9F-D098B6796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999564-8B34-43DD-B961-3355A494F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69CFA-7D85-47F9-B635-BE5B26AF1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88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C0552B-AC54-4FE0-8835-09CBF685E9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Réponse à la question posée dans l’amphi :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BC7742-90D8-48E6-B0CC-100B070E2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16438"/>
            <a:ext cx="9144000" cy="1655762"/>
          </a:xfrm>
        </p:spPr>
        <p:txBody>
          <a:bodyPr/>
          <a:lstStyle/>
          <a:p>
            <a:r>
              <a:rPr lang="fr-FR" dirty="0"/>
              <a:t>Pourquoi la nicotine a-t-elle un effet relaxant alors qu’elle devrait augmenter les contractions musculaires ?</a:t>
            </a:r>
          </a:p>
        </p:txBody>
      </p:sp>
    </p:spTree>
    <p:extLst>
      <p:ext uri="{BB962C8B-B14F-4D97-AF65-F5344CB8AC3E}">
        <p14:creationId xmlns:p14="http://schemas.microsoft.com/office/powerpoint/2010/main" val="3499968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4" descr="motounit2f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075" y="115889"/>
            <a:ext cx="4211638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Text Box 2"/>
          <p:cNvSpPr txBox="1">
            <a:spLocks noChangeArrowheads="1"/>
          </p:cNvSpPr>
          <p:nvPr/>
        </p:nvSpPr>
        <p:spPr bwMode="auto">
          <a:xfrm>
            <a:off x="1898650" y="477838"/>
            <a:ext cx="69342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90500" indent="-1905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CA" altLang="en-US" sz="3600" b="1" dirty="0">
                <a:solidFill>
                  <a:srgbClr val="C00000"/>
                </a:solidFill>
              </a:rPr>
              <a:t>Acétylcholine</a:t>
            </a:r>
          </a:p>
        </p:txBody>
      </p:sp>
      <p:sp>
        <p:nvSpPr>
          <p:cNvPr id="105476" name="Text Box 5"/>
          <p:cNvSpPr txBox="1">
            <a:spLocks noChangeArrowheads="1"/>
          </p:cNvSpPr>
          <p:nvPr/>
        </p:nvSpPr>
        <p:spPr bwMode="auto">
          <a:xfrm>
            <a:off x="1971675" y="1216025"/>
            <a:ext cx="21224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600" i="1" dirty="0">
                <a:solidFill>
                  <a:srgbClr val="000000"/>
                </a:solidFill>
              </a:rPr>
              <a:t>1</a:t>
            </a:r>
            <a:r>
              <a:rPr lang="fr-FR" altLang="en-US" sz="1600" i="1" baseline="30000" dirty="0">
                <a:solidFill>
                  <a:srgbClr val="000000"/>
                </a:solidFill>
              </a:rPr>
              <a:t>er</a:t>
            </a:r>
            <a:r>
              <a:rPr lang="fr-FR" altLang="en-US" sz="1600" i="1" dirty="0">
                <a:solidFill>
                  <a:srgbClr val="000000"/>
                </a:solidFill>
              </a:rPr>
              <a:t> décrit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600" i="1" dirty="0">
                <a:solidFill>
                  <a:srgbClr val="000000"/>
                </a:solidFill>
              </a:rPr>
              <a:t>« substance vagale »</a:t>
            </a:r>
          </a:p>
        </p:txBody>
      </p:sp>
      <p:sp>
        <p:nvSpPr>
          <p:cNvPr id="105477" name="Rectangle 6"/>
          <p:cNvSpPr>
            <a:spLocks noChangeArrowheads="1"/>
          </p:cNvSpPr>
          <p:nvPr/>
        </p:nvSpPr>
        <p:spPr bwMode="auto">
          <a:xfrm>
            <a:off x="1547813" y="0"/>
            <a:ext cx="9105900" cy="4064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99FF99"/>
              </a:solidFill>
            </a:endParaRPr>
          </a:p>
        </p:txBody>
      </p:sp>
      <p:sp>
        <p:nvSpPr>
          <p:cNvPr id="105478" name="Text Box 7"/>
          <p:cNvSpPr txBox="1">
            <a:spLocks noChangeArrowheads="1"/>
          </p:cNvSpPr>
          <p:nvPr/>
        </p:nvSpPr>
        <p:spPr bwMode="auto">
          <a:xfrm>
            <a:off x="6129338" y="1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/>
              <a:t>Neurotransmission</a:t>
            </a: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1547814" y="2965451"/>
            <a:ext cx="9120187" cy="3431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Wingdings" panose="05000000000000000000" pitchFamily="2" charset="2"/>
              <a:buChar char="Ø"/>
              <a:defRPr/>
            </a:pPr>
            <a:r>
              <a:rPr lang="fr-CA" altLang="en-US" sz="2200" dirty="0">
                <a:solidFill>
                  <a:srgbClr val="000000"/>
                </a:solidFill>
              </a:rPr>
              <a:t>La jonction (synapse) neuromusculaire, à l’origine de la contraction</a:t>
            </a:r>
          </a:p>
          <a:p>
            <a:pPr marL="457200" indent="-457200" eaLnBrk="0" hangingPunct="0">
              <a:spcBef>
                <a:spcPct val="50000"/>
              </a:spcBef>
              <a:buFont typeface="Wingdings" panose="05000000000000000000" pitchFamily="2" charset="2"/>
              <a:buChar char="Ø"/>
              <a:defRPr/>
            </a:pPr>
            <a:r>
              <a:rPr lang="fr-CA" altLang="en-US" sz="2000" dirty="0">
                <a:solidFill>
                  <a:srgbClr val="000000"/>
                </a:solidFill>
              </a:rPr>
              <a:t>Synapses ganglionnaires sympathiques et parasympathiques</a:t>
            </a:r>
          </a:p>
          <a:p>
            <a:pPr marL="457200" indent="-457200" eaLnBrk="0" hangingPunct="0">
              <a:spcBef>
                <a:spcPct val="50000"/>
              </a:spcBef>
              <a:buFont typeface="Wingdings" panose="05000000000000000000" pitchFamily="2" charset="2"/>
              <a:buChar char="Ø"/>
              <a:defRPr/>
            </a:pPr>
            <a:r>
              <a:rPr lang="fr-CA" altLang="en-US" sz="2000" dirty="0">
                <a:solidFill>
                  <a:srgbClr val="000000"/>
                </a:solidFill>
              </a:rPr>
              <a:t>Nombreux neurones du SNC </a:t>
            </a:r>
            <a:r>
              <a:rPr lang="fr-CA" altLang="en-US" sz="1600" dirty="0">
                <a:solidFill>
                  <a:srgbClr val="000000"/>
                </a:solidFill>
              </a:rPr>
              <a:t>(nociception, </a:t>
            </a:r>
            <a:r>
              <a:rPr lang="fr-CA" altLang="en-US" sz="1600" dirty="0" err="1">
                <a:solidFill>
                  <a:srgbClr val="000000"/>
                </a:solidFill>
              </a:rPr>
              <a:t>chemosensibilité</a:t>
            </a:r>
            <a:r>
              <a:rPr lang="fr-CA" altLang="en-US" sz="1600" dirty="0">
                <a:solidFill>
                  <a:srgbClr val="000000"/>
                </a:solidFill>
              </a:rPr>
              <a:t>)</a:t>
            </a:r>
          </a:p>
          <a:p>
            <a:pPr eaLnBrk="0" hangingPunct="0">
              <a:spcBef>
                <a:spcPct val="100000"/>
              </a:spcBef>
              <a:defRPr/>
            </a:pPr>
            <a:r>
              <a:rPr lang="fr-CA" altLang="en-US" u="sng" dirty="0">
                <a:solidFill>
                  <a:srgbClr val="000000"/>
                </a:solidFill>
              </a:rPr>
              <a:t>Synthèse </a:t>
            </a:r>
            <a:r>
              <a:rPr lang="fr-CA" altLang="en-US" dirty="0">
                <a:solidFill>
                  <a:srgbClr val="000000"/>
                </a:solidFill>
              </a:rPr>
              <a:t>: </a:t>
            </a:r>
            <a:r>
              <a:rPr lang="fr-CA" altLang="en-US" dirty="0" err="1">
                <a:solidFill>
                  <a:srgbClr val="000000"/>
                </a:solidFill>
              </a:rPr>
              <a:t>Acétyl</a:t>
            </a:r>
            <a:r>
              <a:rPr lang="fr-CA" altLang="en-US" dirty="0">
                <a:solidFill>
                  <a:srgbClr val="000000"/>
                </a:solidFill>
              </a:rPr>
              <a:t> coenzyme A et choline </a:t>
            </a:r>
            <a:r>
              <a:rPr lang="fr-CA" altLang="en-US" sz="1400" dirty="0">
                <a:solidFill>
                  <a:srgbClr val="000000"/>
                </a:solidFill>
              </a:rPr>
              <a:t>(catalyse: Choline Transférase CAT)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fr-CA" altLang="en-US" sz="1600" dirty="0">
                <a:solidFill>
                  <a:srgbClr val="000000"/>
                </a:solidFill>
              </a:rPr>
              <a:t>		Petit neurotransmetteur, mais pas de recapture: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fr-CA" altLang="en-US" u="sng" dirty="0" err="1">
                <a:solidFill>
                  <a:srgbClr val="000000"/>
                </a:solidFill>
              </a:rPr>
              <a:t>Elimination</a:t>
            </a:r>
            <a:r>
              <a:rPr lang="fr-CA" altLang="en-US" u="sng" dirty="0">
                <a:solidFill>
                  <a:srgbClr val="000000"/>
                </a:solidFill>
              </a:rPr>
              <a:t> </a:t>
            </a:r>
            <a:r>
              <a:rPr lang="fr-CA" altLang="en-US" sz="1600" dirty="0">
                <a:solidFill>
                  <a:srgbClr val="000000"/>
                </a:solidFill>
              </a:rPr>
              <a:t>: hydrolyse par (acétylcholinestérase ou </a:t>
            </a:r>
            <a:r>
              <a:rPr lang="fr-CA" altLang="en-US" sz="1600" dirty="0" err="1">
                <a:solidFill>
                  <a:srgbClr val="000000"/>
                </a:solidFill>
              </a:rPr>
              <a:t>AChE</a:t>
            </a:r>
            <a:r>
              <a:rPr lang="fr-CA" altLang="en-US" sz="1600" dirty="0">
                <a:solidFill>
                  <a:srgbClr val="000000"/>
                </a:solidFill>
              </a:rPr>
              <a:t>) :	-&gt; acétate + choline</a:t>
            </a:r>
          </a:p>
          <a:p>
            <a:pPr eaLnBrk="0" hangingPunct="0">
              <a:spcBef>
                <a:spcPct val="100000"/>
              </a:spcBef>
              <a:defRPr/>
            </a:pPr>
            <a:r>
              <a:rPr lang="fr-CA" altLang="en-US" sz="1600" i="1" u="sng" dirty="0">
                <a:solidFill>
                  <a:srgbClr val="000000"/>
                </a:solidFill>
              </a:rPr>
              <a:t>organophosphorés</a:t>
            </a:r>
            <a:r>
              <a:rPr lang="fr-CA" altLang="en-US" sz="1600" i="1" dirty="0">
                <a:solidFill>
                  <a:srgbClr val="000000"/>
                </a:solidFill>
              </a:rPr>
              <a:t> (gaz moutarde, sarin, insecticides) : neurotoxiques inhibant </a:t>
            </a:r>
            <a:r>
              <a:rPr lang="fr-CA" altLang="en-US" sz="1600" i="1" dirty="0" err="1">
                <a:solidFill>
                  <a:srgbClr val="000000"/>
                </a:solidFill>
              </a:rPr>
              <a:t>l’AChE</a:t>
            </a:r>
            <a:br>
              <a:rPr lang="fr-CA" altLang="en-US" sz="1600" i="1" dirty="0">
                <a:solidFill>
                  <a:srgbClr val="000000"/>
                </a:solidFill>
              </a:rPr>
            </a:br>
            <a:r>
              <a:rPr lang="fr-CA" altLang="en-US" sz="1600" i="1" dirty="0">
                <a:solidFill>
                  <a:srgbClr val="000000"/>
                </a:solidFill>
              </a:rPr>
              <a:t>								=&gt; paralysie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69875"/>
            <a:ext cx="8229600" cy="1143000"/>
          </a:xfrm>
        </p:spPr>
        <p:txBody>
          <a:bodyPr/>
          <a:lstStyle/>
          <a:p>
            <a:pPr eaLnBrk="1" hangingPunct="1"/>
            <a:r>
              <a:rPr lang="fr-FR" altLang="en-US" sz="3600" dirty="0">
                <a:solidFill>
                  <a:srgbClr val="000000"/>
                </a:solidFill>
              </a:rPr>
              <a:t>Variétés de récepteurs: exemples</a:t>
            </a:r>
          </a:p>
        </p:txBody>
      </p:sp>
      <p:pic>
        <p:nvPicPr>
          <p:cNvPr id="113667" name="Picture 4" descr="ACHRecepteu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1268414"/>
            <a:ext cx="6121400" cy="428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68" name="Text Box 5"/>
          <p:cNvSpPr txBox="1">
            <a:spLocks noChangeArrowheads="1"/>
          </p:cNvSpPr>
          <p:nvPr/>
        </p:nvSpPr>
        <p:spPr bwMode="auto">
          <a:xfrm>
            <a:off x="5661724" y="1160464"/>
            <a:ext cx="1082348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3600" dirty="0" err="1">
                <a:solidFill>
                  <a:srgbClr val="000000"/>
                </a:solidFill>
              </a:rPr>
              <a:t>ACh</a:t>
            </a:r>
            <a:endParaRPr lang="fr-FR" altLang="en-US" sz="3600" dirty="0">
              <a:solidFill>
                <a:srgbClr val="000000"/>
              </a:solidFill>
            </a:endParaRPr>
          </a:p>
        </p:txBody>
      </p:sp>
      <p:sp>
        <p:nvSpPr>
          <p:cNvPr id="113669" name="Rectangle 6"/>
          <p:cNvSpPr>
            <a:spLocks noChangeArrowheads="1"/>
          </p:cNvSpPr>
          <p:nvPr/>
        </p:nvSpPr>
        <p:spPr bwMode="auto">
          <a:xfrm>
            <a:off x="1547813" y="0"/>
            <a:ext cx="9105900" cy="4064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99FF99"/>
              </a:solidFill>
            </a:endParaRPr>
          </a:p>
        </p:txBody>
      </p:sp>
      <p:sp>
        <p:nvSpPr>
          <p:cNvPr id="113670" name="Text Box 7"/>
          <p:cNvSpPr txBox="1">
            <a:spLocks noChangeArrowheads="1"/>
          </p:cNvSpPr>
          <p:nvPr/>
        </p:nvSpPr>
        <p:spPr bwMode="auto">
          <a:xfrm>
            <a:off x="6129338" y="1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/>
              <a:t>Neurotransmission</a:t>
            </a:r>
          </a:p>
        </p:txBody>
      </p:sp>
      <p:sp>
        <p:nvSpPr>
          <p:cNvPr id="113671" name="Text Box 8"/>
          <p:cNvSpPr txBox="1">
            <a:spLocks noChangeArrowheads="1"/>
          </p:cNvSpPr>
          <p:nvPr/>
        </p:nvSpPr>
        <p:spPr bwMode="auto">
          <a:xfrm>
            <a:off x="5016500" y="5445126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/>
              <a:t>Na+</a:t>
            </a:r>
          </a:p>
        </p:txBody>
      </p:sp>
      <p:sp>
        <p:nvSpPr>
          <p:cNvPr id="113672" name="Text Box 9"/>
          <p:cNvSpPr txBox="1">
            <a:spLocks noChangeArrowheads="1"/>
          </p:cNvSpPr>
          <p:nvPr/>
        </p:nvSpPr>
        <p:spPr bwMode="auto">
          <a:xfrm>
            <a:off x="4837113" y="5876925"/>
            <a:ext cx="971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en-US" sz="1800">
                <a:solidFill>
                  <a:srgbClr val="009900"/>
                </a:solidFill>
              </a:rPr>
              <a:t>nicotine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en-US" sz="1800">
                <a:solidFill>
                  <a:srgbClr val="FF0000"/>
                </a:solidFill>
              </a:rPr>
              <a:t>curare</a:t>
            </a:r>
          </a:p>
        </p:txBody>
      </p:sp>
      <p:sp>
        <p:nvSpPr>
          <p:cNvPr id="113673" name="Text Box 10"/>
          <p:cNvSpPr txBox="1">
            <a:spLocks noChangeArrowheads="1"/>
          </p:cNvSpPr>
          <p:nvPr/>
        </p:nvSpPr>
        <p:spPr bwMode="auto">
          <a:xfrm>
            <a:off x="6340475" y="5445126"/>
            <a:ext cx="177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/>
              <a:t>métabotropique</a:t>
            </a:r>
          </a:p>
        </p:txBody>
      </p:sp>
      <p:sp>
        <p:nvSpPr>
          <p:cNvPr id="113674" name="Text Box 11"/>
          <p:cNvSpPr txBox="1">
            <a:spLocks noChangeArrowheads="1"/>
          </p:cNvSpPr>
          <p:nvPr/>
        </p:nvSpPr>
        <p:spPr bwMode="auto">
          <a:xfrm>
            <a:off x="6383338" y="5829300"/>
            <a:ext cx="26082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600" i="1"/>
              <a:t>Protéine GK =&gt; canal à K+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CDF142-126A-4812-A66E-ED1BFA541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159" y="184150"/>
            <a:ext cx="3802032" cy="1325563"/>
          </a:xfrm>
        </p:spPr>
        <p:txBody>
          <a:bodyPr/>
          <a:lstStyle/>
          <a:p>
            <a:pPr algn="ctr"/>
            <a:r>
              <a:rPr lang="fr-FR" dirty="0"/>
              <a:t>Réponse</a:t>
            </a:r>
            <a:br>
              <a:rPr lang="fr-FR" dirty="0"/>
            </a:br>
            <a:r>
              <a:rPr lang="fr-FR" dirty="0"/>
              <a:t>à la question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967EB3-FDF5-45CE-B2C6-88E6CB026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375" y="1987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Les effets de la nicotine s’appliquent dans une multitude de site cibles</a:t>
            </a:r>
            <a:br>
              <a:rPr lang="fr-FR" sz="2000" dirty="0"/>
            </a:br>
            <a:r>
              <a:rPr lang="fr-FR" sz="2000" dirty="0"/>
              <a:t>à de nombreux neurones et autres cibles, dont par exemple :</a:t>
            </a:r>
          </a:p>
          <a:p>
            <a:pPr lvl="1"/>
            <a:r>
              <a:rPr lang="fr-FR" sz="1800" dirty="0"/>
              <a:t>Stimule la libération d’Adrénaline et Dopamine</a:t>
            </a:r>
          </a:p>
          <a:p>
            <a:pPr lvl="1"/>
            <a:r>
              <a:rPr lang="fr-FR" sz="1800" dirty="0"/>
              <a:t>Stimule les ganglions sympathiques et parasympathiques</a:t>
            </a:r>
          </a:p>
          <a:p>
            <a:pPr lvl="1"/>
            <a:r>
              <a:rPr lang="fr-FR" sz="1800" dirty="0"/>
              <a:t>Active les réseaux de la récompense (dépendance)</a:t>
            </a:r>
          </a:p>
          <a:p>
            <a:pPr lvl="1"/>
            <a:r>
              <a:rPr lang="fr-FR" sz="1800" dirty="0"/>
              <a:t>Les synapses neuro-musculaires (légère augmentation des contractions)</a:t>
            </a:r>
          </a:p>
          <a:p>
            <a:pPr lvl="1"/>
            <a:r>
              <a:rPr lang="fr-FR" sz="1800" i="1" dirty="0"/>
              <a:t>La vascularisation des muscles squelettiques </a:t>
            </a:r>
            <a:r>
              <a:rPr lang="fr-FR" sz="1800" dirty="0"/>
              <a:t>(</a:t>
            </a:r>
            <a:r>
              <a:rPr lang="fr-FR" sz="1800" b="1" dirty="0"/>
              <a:t>relaxation</a:t>
            </a:r>
            <a:r>
              <a:rPr lang="fr-FR" sz="1800" dirty="0"/>
              <a:t>)</a:t>
            </a:r>
          </a:p>
          <a:p>
            <a:pPr lvl="1"/>
            <a:r>
              <a:rPr lang="fr-FR" sz="1800" dirty="0"/>
              <a:t>Action sur les muscles lisses digestifs (nausée et perte d’appétit)</a:t>
            </a:r>
          </a:p>
          <a:p>
            <a:pPr lvl="1"/>
            <a:r>
              <a:rPr lang="fr-FR" sz="1800" dirty="0"/>
              <a:t>Réduit l’activité des muscles respiratoires (hypoventilation)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1C88DFF-C22A-45F0-84FD-13E0F0F5B3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7" t="8479" r="57324" b="58362"/>
          <a:stretch/>
        </p:blipFill>
        <p:spPr>
          <a:xfrm>
            <a:off x="-36914" y="-24940"/>
            <a:ext cx="2962473" cy="201273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60D1FF3-B828-4B16-945A-189F356F58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86" b="52094"/>
          <a:stretch/>
        </p:blipFill>
        <p:spPr>
          <a:xfrm>
            <a:off x="0" y="4774486"/>
            <a:ext cx="3150437" cy="208351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0140E99-1B61-4252-8BB0-A0F13424DA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3" t="56327" r="55031" b="8075"/>
          <a:stretch/>
        </p:blipFill>
        <p:spPr>
          <a:xfrm>
            <a:off x="7739059" y="0"/>
            <a:ext cx="4452941" cy="305908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6E7C3B6-6312-4C12-80D0-99060D4758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07" t="48671" r="14783"/>
          <a:stretch/>
        </p:blipFill>
        <p:spPr>
          <a:xfrm>
            <a:off x="8986317" y="3349884"/>
            <a:ext cx="3205683" cy="349144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4628703-F05C-4884-BEA7-5371A6BEE63E}"/>
              </a:ext>
            </a:extLst>
          </p:cNvPr>
          <p:cNvSpPr/>
          <p:nvPr/>
        </p:nvSpPr>
        <p:spPr>
          <a:xfrm>
            <a:off x="3150437" y="6492875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400" dirty="0" err="1"/>
              <a:t>Prabhavathi</a:t>
            </a:r>
            <a:r>
              <a:rPr lang="fr-FR" sz="1400" dirty="0"/>
              <a:t> Fernandes et al. </a:t>
            </a:r>
            <a:r>
              <a:rPr lang="fr-FR" sz="1400" dirty="0" err="1"/>
              <a:t>Bioorganic</a:t>
            </a:r>
            <a:r>
              <a:rPr lang="fr-FR" sz="1400" dirty="0"/>
              <a:t> &amp; </a:t>
            </a:r>
            <a:r>
              <a:rPr lang="fr-FR" sz="1400" dirty="0" err="1"/>
              <a:t>Medicinal</a:t>
            </a:r>
            <a:r>
              <a:rPr lang="fr-FR" sz="1400" dirty="0"/>
              <a:t> Chemistry 2016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A6D091A-4E25-48AF-A16F-55360413A0D2}"/>
              </a:ext>
            </a:extLst>
          </p:cNvPr>
          <p:cNvSpPr txBox="1"/>
          <p:nvPr/>
        </p:nvSpPr>
        <p:spPr>
          <a:xfrm>
            <a:off x="249382" y="18415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CAD459C-3F29-44EA-AADF-22E004B96183}"/>
              </a:ext>
            </a:extLst>
          </p:cNvPr>
          <p:cNvSpPr txBox="1"/>
          <p:nvPr/>
        </p:nvSpPr>
        <p:spPr>
          <a:xfrm>
            <a:off x="249382" y="678716"/>
            <a:ext cx="2485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Une variété de </a:t>
            </a:r>
          </a:p>
          <a:p>
            <a:pPr algn="ctr"/>
            <a:r>
              <a:rPr lang="fr-FR" sz="1600" dirty="0"/>
              <a:t>Récepteurs</a:t>
            </a:r>
          </a:p>
          <a:p>
            <a:pPr algn="ctr"/>
            <a:r>
              <a:rPr lang="fr-FR" sz="1600" dirty="0"/>
              <a:t>nicotiniques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AC4E2DD-7796-4314-A0B7-073CAAB3EDE1}"/>
              </a:ext>
            </a:extLst>
          </p:cNvPr>
          <p:cNvSpPr txBox="1"/>
          <p:nvPr/>
        </p:nvSpPr>
        <p:spPr>
          <a:xfrm>
            <a:off x="8103653" y="651106"/>
            <a:ext cx="2485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Jonction</a:t>
            </a:r>
          </a:p>
          <a:p>
            <a:pPr algn="ctr"/>
            <a:r>
              <a:rPr lang="fr-FR" sz="1600" dirty="0"/>
              <a:t>Neuro-musculaire</a:t>
            </a:r>
          </a:p>
        </p:txBody>
      </p:sp>
    </p:spTree>
    <p:extLst>
      <p:ext uri="{BB962C8B-B14F-4D97-AF65-F5344CB8AC3E}">
        <p14:creationId xmlns:p14="http://schemas.microsoft.com/office/powerpoint/2010/main" val="656276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250</Words>
  <Application>Microsoft Office PowerPoint</Application>
  <PresentationFormat>Grand écran</PresentationFormat>
  <Paragraphs>38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Thème Office</vt:lpstr>
      <vt:lpstr>Réponse à la question posée dans l’amphi :</vt:lpstr>
      <vt:lpstr>Présentation PowerPoint</vt:lpstr>
      <vt:lpstr>Variétés de récepteurs: exemples</vt:lpstr>
      <vt:lpstr>Réponse à la question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Réponse à la question posée dans l’amphi :</dc:title>
  <dc:creator>イヴ</dc:creator>
  <cp:lastModifiedBy>イヴ</cp:lastModifiedBy>
  <cp:revision>8</cp:revision>
  <dcterms:created xsi:type="dcterms:W3CDTF">2024-02-10T15:01:44Z</dcterms:created>
  <dcterms:modified xsi:type="dcterms:W3CDTF">2024-02-10T15:47:52Z</dcterms:modified>
</cp:coreProperties>
</file>