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61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B"/>
    <a:srgbClr val="004A5F"/>
    <a:srgbClr val="FFA7F5"/>
    <a:srgbClr val="FF000D"/>
    <a:srgbClr val="FCFBFB"/>
    <a:srgbClr val="9AC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55ED8-6377-45E2-8E3A-40592E1C9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B2EBEC-DB99-4A62-A449-B36ED8B9A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D6F264-8B9A-48D7-B9E4-B7DF86B2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D8D9C1-F368-46A3-9236-C023883FD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86A1EC-B500-4C58-B283-4877FCDFC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43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C16ED-6A92-4D3E-BCE1-8AB579384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5DFA8F-F350-4FC8-9708-3FF2A1DD7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F5F42E-D1E3-49DD-B4BD-B3D6F71A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DF3502-DD98-41B1-9FCA-86DA4439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747C7E-106D-4705-940C-A5807662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03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462743D-9345-40ED-9E76-FBC3AD2DC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E46CB2C-EA7C-4626-8A32-8D612912D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3544AE-7E8E-4870-BB5C-4146B67DA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CFE67F-71FD-413B-A178-35287F4B6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C6800B-9EAF-4E02-9BC8-6C8446614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046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EAFD5-54A5-43F8-A3F2-1D38E3CD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2CB27C-CAC2-443B-A4F7-7EABB87CF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F930B0-791F-4736-A8A7-CAC9C382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2C8236-2D7A-4FA6-AAE4-9D482768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D168E7-C646-4DA4-AD96-DA8A95FB5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02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FAA91F-E8D7-40A0-90B1-DBB31872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E34C1B-3C66-4043-A748-23380373B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D22ED3-0FB9-4C93-AF2F-2FC210F5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77CA4C-5AC4-41D8-9708-3793C121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902664-0FAF-469D-B563-7E287AC2F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554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E3381-F59D-4723-AB5A-BB74C40FD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1CFD55-57FF-4F57-87D6-E352F714E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DD8864-6CF1-48DD-B6F1-843DDE6D6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684E21-E46E-4809-AC87-7FB78A12B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0A51B7-5275-4038-B8F1-2AC3E629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289844-5079-4967-AC2D-5388AC28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483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7FD007-69BE-4DC4-BE2B-C34BF5F44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263301-90B0-4568-A2A6-3EA947C21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17ADA1-B27F-4464-835D-7CFA06082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FC31B25-13C5-4D9D-98D1-5B83F49A1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A9DB87-9FF5-4480-9099-665675236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7ED1D8-4ABF-493A-8808-E2E95AA71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95DA944-F735-4FBA-9AD1-E91F905F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2F24B9-6F93-4DE9-9587-9DF9B0D76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24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E25DD4-1EFF-448F-8B46-1A1763875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88B875A-9C33-4C96-8B01-B7448592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C3996A-87DD-4F70-8599-57563CF6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9E6158-BF1B-49D8-B27F-81CEA00BB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84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FFC006-AB88-4324-AFA6-684AB911E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24400F4-69D4-4EB3-9E0B-B25CADBEE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0EDB23-F27E-4689-9AEB-264BDF023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45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7E9EAA-54E2-42D3-8DBA-59935656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B8BCB9-A536-4F8E-8A45-CB15F3D14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16D621-123F-430E-9592-16CF69F22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CBB85A-E6BF-48E4-8D32-4F9A9FBEE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E0AB86-7855-47FB-99B4-8F898427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B0C251-2560-4F43-9849-7530814C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51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70FB86-BCE4-403D-82CA-B615DC43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859CFE5-5234-4F86-BBAE-3F4BCD08D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334BD1E-46BF-4D92-A142-C074C3AB5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37C922-946D-4E41-A3BD-E0571826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D2CE89-160D-4308-A72B-E9D40DF0C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A7D008-DAD4-4FAE-A2C6-91226E91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5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41C3E90-1460-45C4-AEE4-624B1A2D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986050-D67D-4846-AB19-850B5D485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244476-91D7-4DF8-AE62-9871C5C48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2633-9E29-4509-AD5F-616850B83342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09321C-20C3-4281-9C14-356324AD8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32CED-CA96-4608-9B6B-2289911C6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B3420-7724-4BA2-9E2B-45D80C7DA6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44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7231BA6-D97A-4DE5-A8E7-EF14148D6AC3}"/>
              </a:ext>
            </a:extLst>
          </p:cNvPr>
          <p:cNvSpPr txBox="1">
            <a:spLocks/>
          </p:cNvSpPr>
          <p:nvPr/>
        </p:nvSpPr>
        <p:spPr>
          <a:xfrm>
            <a:off x="1416496" y="1961909"/>
            <a:ext cx="9144000" cy="362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004A5F"/>
                </a:solidFill>
              </a:rPr>
              <a:t>UE Hépato-gastro</a:t>
            </a:r>
            <a:br>
              <a:rPr lang="fr-FR" sz="5400" b="1" dirty="0">
                <a:solidFill>
                  <a:srgbClr val="004A5F"/>
                </a:solidFill>
              </a:rPr>
            </a:br>
            <a:r>
              <a:rPr lang="fr-FR" sz="5400" b="1" dirty="0">
                <a:solidFill>
                  <a:srgbClr val="004A5F"/>
                </a:solidFill>
              </a:rPr>
              <a:t>Session Foie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3F8934DC-39D4-4045-AFA5-1531827611EE}"/>
              </a:ext>
            </a:extLst>
          </p:cNvPr>
          <p:cNvSpPr txBox="1">
            <a:spLocks/>
          </p:cNvSpPr>
          <p:nvPr/>
        </p:nvSpPr>
        <p:spPr>
          <a:xfrm>
            <a:off x="8616280" y="6309320"/>
            <a:ext cx="1944216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fr-FR" sz="1800"/>
              <a:t>07/09/2026</a:t>
            </a:r>
            <a:endParaRPr lang="fr-FR" sz="1800" b="1">
              <a:solidFill>
                <a:schemeClr val="accent6"/>
              </a:solidFill>
            </a:endParaRPr>
          </a:p>
          <a:p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5DA935-ED9E-4653-9350-A2A9D4A3C7C6}"/>
              </a:ext>
            </a:extLst>
          </p:cNvPr>
          <p:cNvSpPr txBox="1"/>
          <p:nvPr/>
        </p:nvSpPr>
        <p:spPr>
          <a:xfrm>
            <a:off x="4115780" y="4080929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Dr Valérie Hervieu</a:t>
            </a:r>
          </a:p>
          <a:p>
            <a:pPr algn="ctr"/>
            <a:r>
              <a:rPr lang="fr-FR" sz="3200" b="1" dirty="0"/>
              <a:t>Dr Xavier Muller</a:t>
            </a:r>
          </a:p>
          <a:p>
            <a:pPr algn="ctr"/>
            <a:r>
              <a:rPr lang="fr-FR" sz="3200" b="1" dirty="0"/>
              <a:t>Pr Fanny </a:t>
            </a:r>
            <a:r>
              <a:rPr lang="fr-FR" sz="3200" b="1" dirty="0" err="1"/>
              <a:t>Lebossé</a:t>
            </a:r>
            <a:endParaRPr lang="fr-FR" sz="3200" b="1" dirty="0"/>
          </a:p>
        </p:txBody>
      </p:sp>
      <p:sp>
        <p:nvSpPr>
          <p:cNvPr id="7" name="Forme libre 16">
            <a:extLst>
              <a:ext uri="{FF2B5EF4-FFF2-40B4-BE49-F238E27FC236}">
                <a16:creationId xmlns:a16="http://schemas.microsoft.com/office/drawing/2014/main" id="{CEDC9667-114E-4D25-A56F-793B28A1CDD6}"/>
              </a:ext>
            </a:extLst>
          </p:cNvPr>
          <p:cNvSpPr/>
          <p:nvPr/>
        </p:nvSpPr>
        <p:spPr>
          <a:xfrm>
            <a:off x="3359697" y="3386880"/>
            <a:ext cx="5160267" cy="25814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185340 w 5986065"/>
              <a:gd name="connsiteY0" fmla="*/ 0 h 623529"/>
              <a:gd name="connsiteX1" fmla="*/ 103461 w 5986065"/>
              <a:gd name="connsiteY1" fmla="*/ 292655 h 623529"/>
              <a:gd name="connsiteX2" fmla="*/ 1842690 w 5986065"/>
              <a:gd name="connsiteY2" fmla="*/ 619125 h 623529"/>
              <a:gd name="connsiteX3" fmla="*/ 3890565 w 5986065"/>
              <a:gd name="connsiteY3" fmla="*/ 485775 h 623529"/>
              <a:gd name="connsiteX4" fmla="*/ 5643165 w 5986065"/>
              <a:gd name="connsiteY4" fmla="*/ 552450 h 623529"/>
              <a:gd name="connsiteX5" fmla="*/ 5986065 w 5986065"/>
              <a:gd name="connsiteY5" fmla="*/ 561975 h 623529"/>
              <a:gd name="connsiteX0" fmla="*/ 0 w 6372225"/>
              <a:gd name="connsiteY0" fmla="*/ 197013 h 353817"/>
              <a:gd name="connsiteX1" fmla="*/ 489621 w 6372225"/>
              <a:gd name="connsiteY1" fmla="*/ 22943 h 353817"/>
              <a:gd name="connsiteX2" fmla="*/ 2228850 w 6372225"/>
              <a:gd name="connsiteY2" fmla="*/ 349413 h 353817"/>
              <a:gd name="connsiteX3" fmla="*/ 4276725 w 6372225"/>
              <a:gd name="connsiteY3" fmla="*/ 216063 h 353817"/>
              <a:gd name="connsiteX4" fmla="*/ 6029325 w 6372225"/>
              <a:gd name="connsiteY4" fmla="*/ 282738 h 353817"/>
              <a:gd name="connsiteX5" fmla="*/ 6372225 w 6372225"/>
              <a:gd name="connsiteY5" fmla="*/ 292263 h 353817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61121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5743575"/>
              <a:gd name="connsiteY0" fmla="*/ 54828 h 275236"/>
              <a:gd name="connsiteX1" fmla="*/ 432471 w 5743575"/>
              <a:gd name="connsiteY1" fmla="*/ 42683 h 275236"/>
              <a:gd name="connsiteX2" fmla="*/ 1600200 w 5743575"/>
              <a:gd name="connsiteY2" fmla="*/ 273903 h 275236"/>
              <a:gd name="connsiteX3" fmla="*/ 3648075 w 5743575"/>
              <a:gd name="connsiteY3" fmla="*/ 140553 h 275236"/>
              <a:gd name="connsiteX4" fmla="*/ 5400675 w 5743575"/>
              <a:gd name="connsiteY4" fmla="*/ 207228 h 275236"/>
              <a:gd name="connsiteX5" fmla="*/ 5743575 w 5743575"/>
              <a:gd name="connsiteY5" fmla="*/ 216753 h 275236"/>
              <a:gd name="connsiteX0" fmla="*/ 704361 w 5362086"/>
              <a:gd name="connsiteY0" fmla="*/ 0 h 1430083"/>
              <a:gd name="connsiteX1" fmla="*/ 50982 w 5362086"/>
              <a:gd name="connsiteY1" fmla="*/ 1197530 h 1430083"/>
              <a:gd name="connsiteX2" fmla="*/ 1218711 w 5362086"/>
              <a:gd name="connsiteY2" fmla="*/ 1428750 h 1430083"/>
              <a:gd name="connsiteX3" fmla="*/ 3266586 w 5362086"/>
              <a:gd name="connsiteY3" fmla="*/ 1295400 h 1430083"/>
              <a:gd name="connsiteX4" fmla="*/ 5019186 w 5362086"/>
              <a:gd name="connsiteY4" fmla="*/ 1362075 h 1430083"/>
              <a:gd name="connsiteX5" fmla="*/ 5362086 w 5362086"/>
              <a:gd name="connsiteY5" fmla="*/ 1371600 h 1430083"/>
              <a:gd name="connsiteX0" fmla="*/ 877921 w 5535646"/>
              <a:gd name="connsiteY0" fmla="*/ 0 h 1430083"/>
              <a:gd name="connsiteX1" fmla="*/ 224542 w 5535646"/>
              <a:gd name="connsiteY1" fmla="*/ 1197530 h 1430083"/>
              <a:gd name="connsiteX2" fmla="*/ 1392271 w 5535646"/>
              <a:gd name="connsiteY2" fmla="*/ 1428750 h 1430083"/>
              <a:gd name="connsiteX3" fmla="*/ 3440146 w 5535646"/>
              <a:gd name="connsiteY3" fmla="*/ 1295400 h 1430083"/>
              <a:gd name="connsiteX4" fmla="*/ 5192746 w 5535646"/>
              <a:gd name="connsiteY4" fmla="*/ 1362075 h 1430083"/>
              <a:gd name="connsiteX5" fmla="*/ 5535646 w 5535646"/>
              <a:gd name="connsiteY5" fmla="*/ 1371600 h 1430083"/>
              <a:gd name="connsiteX0" fmla="*/ 877921 w 5535646"/>
              <a:gd name="connsiteY0" fmla="*/ 0 h 1477896"/>
              <a:gd name="connsiteX1" fmla="*/ 224542 w 5535646"/>
              <a:gd name="connsiteY1" fmla="*/ 1197530 h 1477896"/>
              <a:gd name="connsiteX2" fmla="*/ 1392271 w 5535646"/>
              <a:gd name="connsiteY2" fmla="*/ 1428750 h 1477896"/>
              <a:gd name="connsiteX3" fmla="*/ 3440146 w 5535646"/>
              <a:gd name="connsiteY3" fmla="*/ 1295400 h 1477896"/>
              <a:gd name="connsiteX4" fmla="*/ 5192746 w 5535646"/>
              <a:gd name="connsiteY4" fmla="*/ 1362075 h 1477896"/>
              <a:gd name="connsiteX5" fmla="*/ 5535646 w 5535646"/>
              <a:gd name="connsiteY5" fmla="*/ 1371600 h 1477896"/>
              <a:gd name="connsiteX0" fmla="*/ 0 w 5311104"/>
              <a:gd name="connsiteY0" fmla="*/ 0 h 280366"/>
              <a:gd name="connsiteX1" fmla="*/ 1167729 w 5311104"/>
              <a:gd name="connsiteY1" fmla="*/ 231220 h 280366"/>
              <a:gd name="connsiteX2" fmla="*/ 3215604 w 5311104"/>
              <a:gd name="connsiteY2" fmla="*/ 97870 h 280366"/>
              <a:gd name="connsiteX3" fmla="*/ 4968204 w 5311104"/>
              <a:gd name="connsiteY3" fmla="*/ 164545 h 280366"/>
              <a:gd name="connsiteX4" fmla="*/ 5311104 w 5311104"/>
              <a:gd name="connsiteY4" fmla="*/ 174070 h 280366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501604"/>
              <a:gd name="connsiteY0" fmla="*/ 0 h 157447"/>
              <a:gd name="connsiteX1" fmla="*/ 1358229 w 5501604"/>
              <a:gd name="connsiteY1" fmla="*/ 155020 h 157447"/>
              <a:gd name="connsiteX2" fmla="*/ 3406104 w 5501604"/>
              <a:gd name="connsiteY2" fmla="*/ 21670 h 157447"/>
              <a:gd name="connsiteX3" fmla="*/ 5158704 w 5501604"/>
              <a:gd name="connsiteY3" fmla="*/ 88345 h 157447"/>
              <a:gd name="connsiteX4" fmla="*/ 5501604 w 5501604"/>
              <a:gd name="connsiteY4" fmla="*/ 97870 h 157447"/>
              <a:gd name="connsiteX0" fmla="*/ 0 w 5501604"/>
              <a:gd name="connsiteY0" fmla="*/ 16098 h 171194"/>
              <a:gd name="connsiteX1" fmla="*/ 1358229 w 5501604"/>
              <a:gd name="connsiteY1" fmla="*/ 171118 h 171194"/>
              <a:gd name="connsiteX2" fmla="*/ 3406104 w 5501604"/>
              <a:gd name="connsiteY2" fmla="*/ 37768 h 171194"/>
              <a:gd name="connsiteX3" fmla="*/ 5158704 w 5501604"/>
              <a:gd name="connsiteY3" fmla="*/ 104443 h 171194"/>
              <a:gd name="connsiteX4" fmla="*/ 5501604 w 5501604"/>
              <a:gd name="connsiteY4" fmla="*/ 113968 h 171194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4"/>
              <a:gd name="connsiteX1" fmla="*/ 1853529 w 5501604"/>
              <a:gd name="connsiteY1" fmla="*/ 243900 h 243954"/>
              <a:gd name="connsiteX2" fmla="*/ 3406104 w 5501604"/>
              <a:gd name="connsiteY2" fmla="*/ 34350 h 243954"/>
              <a:gd name="connsiteX3" fmla="*/ 5158704 w 5501604"/>
              <a:gd name="connsiteY3" fmla="*/ 101025 h 243954"/>
              <a:gd name="connsiteX4" fmla="*/ 5501604 w 5501604"/>
              <a:gd name="connsiteY4" fmla="*/ 110550 h 243954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26734 h 258024"/>
              <a:gd name="connsiteX1" fmla="*/ 1853529 w 5501604"/>
              <a:gd name="connsiteY1" fmla="*/ 257954 h 258024"/>
              <a:gd name="connsiteX2" fmla="*/ 3406104 w 5501604"/>
              <a:gd name="connsiteY2" fmla="*/ 48404 h 258024"/>
              <a:gd name="connsiteX3" fmla="*/ 5092029 w 5501604"/>
              <a:gd name="connsiteY3" fmla="*/ 76979 h 258024"/>
              <a:gd name="connsiteX4" fmla="*/ 5501604 w 5501604"/>
              <a:gd name="connsiteY4" fmla="*/ 124604 h 258024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160267"/>
              <a:gd name="connsiteY0" fmla="*/ 12448 h 258144"/>
              <a:gd name="connsiteX1" fmla="*/ 1512192 w 5160267"/>
              <a:gd name="connsiteY1" fmla="*/ 257955 h 258144"/>
              <a:gd name="connsiteX2" fmla="*/ 3064767 w 5160267"/>
              <a:gd name="connsiteY2" fmla="*/ 48405 h 258144"/>
              <a:gd name="connsiteX3" fmla="*/ 4750692 w 5160267"/>
              <a:gd name="connsiteY3" fmla="*/ 76980 h 258144"/>
              <a:gd name="connsiteX4" fmla="*/ 5160267 w 5160267"/>
              <a:gd name="connsiteY4" fmla="*/ 124605 h 25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267" h="258144">
                <a:moveTo>
                  <a:pt x="0" y="12448"/>
                </a:moveTo>
                <a:cubicBezTo>
                  <a:pt x="637533" y="46222"/>
                  <a:pt x="1001398" y="251962"/>
                  <a:pt x="1512192" y="257955"/>
                </a:cubicBezTo>
                <a:cubicBezTo>
                  <a:pt x="2022986" y="263948"/>
                  <a:pt x="2448817" y="126193"/>
                  <a:pt x="3064767" y="48405"/>
                </a:cubicBezTo>
                <a:cubicBezTo>
                  <a:pt x="3680717" y="-29383"/>
                  <a:pt x="4074417" y="-8745"/>
                  <a:pt x="4750692" y="76980"/>
                </a:cubicBezTo>
                <a:lnTo>
                  <a:pt x="5160267" y="124605"/>
                </a:lnTo>
              </a:path>
            </a:pathLst>
          </a:custGeom>
          <a:noFill/>
          <a:ln w="2540">
            <a:solidFill>
              <a:srgbClr val="004A5F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A79B"/>
              </a:solidFill>
            </a:endParaRPr>
          </a:p>
        </p:txBody>
      </p:sp>
      <p:sp>
        <p:nvSpPr>
          <p:cNvPr id="8" name="Forme libre 6">
            <a:extLst>
              <a:ext uri="{FF2B5EF4-FFF2-40B4-BE49-F238E27FC236}">
                <a16:creationId xmlns:a16="http://schemas.microsoft.com/office/drawing/2014/main" id="{0032FC07-B68C-4EAB-B2EE-14475343EEC9}"/>
              </a:ext>
            </a:extLst>
          </p:cNvPr>
          <p:cNvSpPr/>
          <p:nvPr/>
        </p:nvSpPr>
        <p:spPr>
          <a:xfrm rot="-10860000">
            <a:off x="3436152" y="3432852"/>
            <a:ext cx="5279326" cy="13258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4143 h 379566"/>
              <a:gd name="connsiteX1" fmla="*/ 828675 w 5195794"/>
              <a:gd name="connsiteY1" fmla="*/ 156543 h 379566"/>
              <a:gd name="connsiteX2" fmla="*/ 2970954 w 5195794"/>
              <a:gd name="connsiteY2" fmla="*/ 72473 h 379566"/>
              <a:gd name="connsiteX3" fmla="*/ 4392556 w 5195794"/>
              <a:gd name="connsiteY3" fmla="*/ 0 h 379566"/>
              <a:gd name="connsiteX4" fmla="*/ 5195794 w 5195794"/>
              <a:gd name="connsiteY4" fmla="*/ 379566 h 379566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56473 h 431896"/>
              <a:gd name="connsiteX1" fmla="*/ 828675 w 5195794"/>
              <a:gd name="connsiteY1" fmla="*/ 208873 h 431896"/>
              <a:gd name="connsiteX2" fmla="*/ 2970954 w 5195794"/>
              <a:gd name="connsiteY2" fmla="*/ 124803 h 431896"/>
              <a:gd name="connsiteX3" fmla="*/ 4392556 w 5195794"/>
              <a:gd name="connsiteY3" fmla="*/ 52330 h 431896"/>
              <a:gd name="connsiteX4" fmla="*/ 5195794 w 5195794"/>
              <a:gd name="connsiteY4" fmla="*/ 431896 h 43189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47289 h 422712"/>
              <a:gd name="connsiteX1" fmla="*/ 1077285 w 5195794"/>
              <a:gd name="connsiteY1" fmla="*/ 146870 h 422712"/>
              <a:gd name="connsiteX2" fmla="*/ 2941386 w 5195794"/>
              <a:gd name="connsiteY2" fmla="*/ 172262 h 422712"/>
              <a:gd name="connsiteX3" fmla="*/ 4392556 w 5195794"/>
              <a:gd name="connsiteY3" fmla="*/ 43146 h 422712"/>
              <a:gd name="connsiteX4" fmla="*/ 5195794 w 5195794"/>
              <a:gd name="connsiteY4" fmla="*/ 422712 h 422712"/>
              <a:gd name="connsiteX0" fmla="*/ 0 w 5195794"/>
              <a:gd name="connsiteY0" fmla="*/ 37848 h 413271"/>
              <a:gd name="connsiteX1" fmla="*/ 1077285 w 5195794"/>
              <a:gd name="connsiteY1" fmla="*/ 137429 h 413271"/>
              <a:gd name="connsiteX2" fmla="*/ 2941386 w 5195794"/>
              <a:gd name="connsiteY2" fmla="*/ 162821 h 413271"/>
              <a:gd name="connsiteX3" fmla="*/ 4392556 w 5195794"/>
              <a:gd name="connsiteY3" fmla="*/ 33705 h 413271"/>
              <a:gd name="connsiteX4" fmla="*/ 5195794 w 5195794"/>
              <a:gd name="connsiteY4" fmla="*/ 413271 h 413271"/>
              <a:gd name="connsiteX0" fmla="*/ 0 w 5195794"/>
              <a:gd name="connsiteY0" fmla="*/ 45900 h 421323"/>
              <a:gd name="connsiteX1" fmla="*/ 1011950 w 5195794"/>
              <a:gd name="connsiteY1" fmla="*/ 68129 h 421323"/>
              <a:gd name="connsiteX2" fmla="*/ 2941386 w 5195794"/>
              <a:gd name="connsiteY2" fmla="*/ 170873 h 421323"/>
              <a:gd name="connsiteX3" fmla="*/ 4392556 w 5195794"/>
              <a:gd name="connsiteY3" fmla="*/ 41757 h 421323"/>
              <a:gd name="connsiteX4" fmla="*/ 5195794 w 5195794"/>
              <a:gd name="connsiteY4" fmla="*/ 421323 h 421323"/>
              <a:gd name="connsiteX0" fmla="*/ 0 w 5673966"/>
              <a:gd name="connsiteY0" fmla="*/ 151871 h 421323"/>
              <a:gd name="connsiteX1" fmla="*/ 1490122 w 5673966"/>
              <a:gd name="connsiteY1" fmla="*/ 68129 h 421323"/>
              <a:gd name="connsiteX2" fmla="*/ 3419558 w 5673966"/>
              <a:gd name="connsiteY2" fmla="*/ 170873 h 421323"/>
              <a:gd name="connsiteX3" fmla="*/ 4870728 w 5673966"/>
              <a:gd name="connsiteY3" fmla="*/ 41757 h 421323"/>
              <a:gd name="connsiteX4" fmla="*/ 5673966 w 5673966"/>
              <a:gd name="connsiteY4" fmla="*/ 421323 h 421323"/>
              <a:gd name="connsiteX0" fmla="*/ 0 w 4870728"/>
              <a:gd name="connsiteY0" fmla="*/ 151871 h 185439"/>
              <a:gd name="connsiteX1" fmla="*/ 1490122 w 4870728"/>
              <a:gd name="connsiteY1" fmla="*/ 68129 h 185439"/>
              <a:gd name="connsiteX2" fmla="*/ 3419558 w 4870728"/>
              <a:gd name="connsiteY2" fmla="*/ 170873 h 185439"/>
              <a:gd name="connsiteX3" fmla="*/ 4870728 w 4870728"/>
              <a:gd name="connsiteY3" fmla="*/ 41757 h 185439"/>
              <a:gd name="connsiteX0" fmla="*/ 0 w 5279326"/>
              <a:gd name="connsiteY0" fmla="*/ 99016 h 132584"/>
              <a:gd name="connsiteX1" fmla="*/ 1490122 w 5279326"/>
              <a:gd name="connsiteY1" fmla="*/ 15274 h 132584"/>
              <a:gd name="connsiteX2" fmla="*/ 3419558 w 5279326"/>
              <a:gd name="connsiteY2" fmla="*/ 118018 h 132584"/>
              <a:gd name="connsiteX3" fmla="*/ 5279326 w 5279326"/>
              <a:gd name="connsiteY3" fmla="*/ 48429 h 13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326" h="132584">
                <a:moveTo>
                  <a:pt x="0" y="99016"/>
                </a:moveTo>
                <a:cubicBezTo>
                  <a:pt x="276225" y="209347"/>
                  <a:pt x="920196" y="12107"/>
                  <a:pt x="1490122" y="15274"/>
                </a:cubicBezTo>
                <a:cubicBezTo>
                  <a:pt x="2060048" y="18441"/>
                  <a:pt x="2788024" y="112492"/>
                  <a:pt x="3419558" y="118018"/>
                </a:cubicBezTo>
                <a:cubicBezTo>
                  <a:pt x="4051092" y="123544"/>
                  <a:pt x="4541625" y="-93969"/>
                  <a:pt x="5279326" y="48429"/>
                </a:cubicBezTo>
              </a:path>
            </a:pathLst>
          </a:custGeom>
          <a:noFill/>
          <a:ln w="12700">
            <a:solidFill>
              <a:srgbClr val="FF007B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D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D511246-586E-4FC7-B586-A1C7AF046B88}"/>
              </a:ext>
            </a:extLst>
          </p:cNvPr>
          <p:cNvSpPr/>
          <p:nvPr/>
        </p:nvSpPr>
        <p:spPr>
          <a:xfrm>
            <a:off x="8716234" y="3372660"/>
            <a:ext cx="129012" cy="129012"/>
          </a:xfrm>
          <a:prstGeom prst="ellipse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9A8159D-83E5-49AE-BCE5-4CED13F86211}"/>
              </a:ext>
            </a:extLst>
          </p:cNvPr>
          <p:cNvSpPr/>
          <p:nvPr/>
        </p:nvSpPr>
        <p:spPr>
          <a:xfrm>
            <a:off x="8522366" y="3483639"/>
            <a:ext cx="64506" cy="64506"/>
          </a:xfrm>
          <a:prstGeom prst="ellipse">
            <a:avLst/>
          </a:prstGeom>
          <a:solidFill>
            <a:srgbClr val="078F9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4E1C08-6F29-4CE5-A092-C8FE4CD15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0"/>
            <a:ext cx="2562225" cy="18288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0207D4-CD84-434E-90E5-86F26063F3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593" y="0"/>
            <a:ext cx="2214407" cy="1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7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987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L’unité fonctionnelle hépatique = le lobule hépatique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0AC7863-1455-48AE-8DA1-545BA3979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" b="6501"/>
          <a:stretch/>
        </p:blipFill>
        <p:spPr bwMode="auto">
          <a:xfrm>
            <a:off x="2667000" y="1609456"/>
            <a:ext cx="6077607" cy="400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6F509ADB-0E7E-42C1-9B91-9D235D061073}"/>
              </a:ext>
            </a:extLst>
          </p:cNvPr>
          <p:cNvSpPr txBox="1"/>
          <p:nvPr/>
        </p:nvSpPr>
        <p:spPr>
          <a:xfrm>
            <a:off x="3284184" y="980729"/>
            <a:ext cx="569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Organisation cellulaire du lobule hépatique</a:t>
            </a:r>
          </a:p>
        </p:txBody>
      </p:sp>
      <p:sp>
        <p:nvSpPr>
          <p:cNvPr id="6" name="Left Arrow 2">
            <a:extLst>
              <a:ext uri="{FF2B5EF4-FFF2-40B4-BE49-F238E27FC236}">
                <a16:creationId xmlns:a16="http://schemas.microsoft.com/office/drawing/2014/main" id="{D5774325-43E3-4B53-B85F-631F36E51C8C}"/>
              </a:ext>
            </a:extLst>
          </p:cNvPr>
          <p:cNvSpPr/>
          <p:nvPr/>
        </p:nvSpPr>
        <p:spPr>
          <a:xfrm>
            <a:off x="4112431" y="3075218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89DCFD0-3D80-4967-BB27-F13F2C2AEC88}"/>
              </a:ext>
            </a:extLst>
          </p:cNvPr>
          <p:cNvSpPr txBox="1"/>
          <p:nvPr/>
        </p:nvSpPr>
        <p:spPr>
          <a:xfrm>
            <a:off x="9298052" y="2423193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77DF48E-C49C-4DA8-82AF-53B33BA917DA}"/>
              </a:ext>
            </a:extLst>
          </p:cNvPr>
          <p:cNvSpPr txBox="1"/>
          <p:nvPr/>
        </p:nvSpPr>
        <p:spPr>
          <a:xfrm>
            <a:off x="1785952" y="1991380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</p:spTree>
    <p:extLst>
      <p:ext uri="{BB962C8B-B14F-4D97-AF65-F5344CB8AC3E}">
        <p14:creationId xmlns:p14="http://schemas.microsoft.com/office/powerpoint/2010/main" val="85369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987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L’unité fonctionnelle hépatique = le lobule hépatique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0AC7863-1455-48AE-8DA1-545BA3979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" b="6501"/>
          <a:stretch/>
        </p:blipFill>
        <p:spPr bwMode="auto">
          <a:xfrm>
            <a:off x="2667000" y="1609456"/>
            <a:ext cx="6077607" cy="400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6F509ADB-0E7E-42C1-9B91-9D235D061073}"/>
              </a:ext>
            </a:extLst>
          </p:cNvPr>
          <p:cNvSpPr txBox="1"/>
          <p:nvPr/>
        </p:nvSpPr>
        <p:spPr>
          <a:xfrm>
            <a:off x="3284184" y="980729"/>
            <a:ext cx="569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Organisation cellulaire du lobule hépatique</a:t>
            </a:r>
          </a:p>
        </p:txBody>
      </p:sp>
      <p:sp>
        <p:nvSpPr>
          <p:cNvPr id="6" name="Left Arrow 2">
            <a:extLst>
              <a:ext uri="{FF2B5EF4-FFF2-40B4-BE49-F238E27FC236}">
                <a16:creationId xmlns:a16="http://schemas.microsoft.com/office/drawing/2014/main" id="{D5774325-43E3-4B53-B85F-631F36E51C8C}"/>
              </a:ext>
            </a:extLst>
          </p:cNvPr>
          <p:cNvSpPr/>
          <p:nvPr/>
        </p:nvSpPr>
        <p:spPr>
          <a:xfrm>
            <a:off x="4112431" y="3075218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89DCFD0-3D80-4967-BB27-F13F2C2AEC88}"/>
              </a:ext>
            </a:extLst>
          </p:cNvPr>
          <p:cNvSpPr txBox="1"/>
          <p:nvPr/>
        </p:nvSpPr>
        <p:spPr>
          <a:xfrm>
            <a:off x="9298052" y="2423193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77DF48E-C49C-4DA8-82AF-53B33BA917DA}"/>
              </a:ext>
            </a:extLst>
          </p:cNvPr>
          <p:cNvSpPr txBox="1"/>
          <p:nvPr/>
        </p:nvSpPr>
        <p:spPr>
          <a:xfrm>
            <a:off x="1785952" y="1991380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7F7B9D0A-59ED-4B29-854F-C29944556816}"/>
              </a:ext>
            </a:extLst>
          </p:cNvPr>
          <p:cNvSpPr/>
          <p:nvPr/>
        </p:nvSpPr>
        <p:spPr>
          <a:xfrm>
            <a:off x="4112431" y="4414345"/>
            <a:ext cx="537152" cy="945784"/>
          </a:xfrm>
          <a:prstGeom prst="ellipse">
            <a:avLst/>
          </a:prstGeom>
          <a:noFill/>
          <a:ln>
            <a:solidFill>
              <a:srgbClr val="FF00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7CBDAE2-3275-4FC6-8E5F-74E011AC3876}"/>
              </a:ext>
            </a:extLst>
          </p:cNvPr>
          <p:cNvSpPr txBox="1"/>
          <p:nvPr/>
        </p:nvSpPr>
        <p:spPr>
          <a:xfrm>
            <a:off x="3066471" y="5744507"/>
            <a:ext cx="6619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A5F"/>
                </a:solidFill>
              </a:rPr>
              <a:t>L’hépatocyte est la cellule fonctionnelle du foie qui va accomplir les principales fonctions du foie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DA1FE98-D141-4FE6-B700-948B0733E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35" y="5660910"/>
            <a:ext cx="1799031" cy="103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1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83029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EF7EDF6-8911-478A-8D83-2BBB6FAF109D}"/>
              </a:ext>
            </a:extLst>
          </p:cNvPr>
          <p:cNvSpPr/>
          <p:nvPr/>
        </p:nvSpPr>
        <p:spPr>
          <a:xfrm>
            <a:off x="1818290" y="1355834"/>
            <a:ext cx="3363310" cy="1135118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6405BEB-E9C6-4C40-A0F5-5EF73E03D2D5}"/>
              </a:ext>
            </a:extLst>
          </p:cNvPr>
          <p:cNvSpPr/>
          <p:nvPr/>
        </p:nvSpPr>
        <p:spPr>
          <a:xfrm>
            <a:off x="1639614" y="4174598"/>
            <a:ext cx="2491176" cy="1049043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92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7648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Production de bile / élimination des toxiques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5">
            <a:extLst>
              <a:ext uri="{FF2B5EF4-FFF2-40B4-BE49-F238E27FC236}">
                <a16:creationId xmlns:a16="http://schemas.microsoft.com/office/drawing/2014/main" id="{3036D49E-5EC8-4621-92AB-DEC5704B270F}"/>
              </a:ext>
            </a:extLst>
          </p:cNvPr>
          <p:cNvCxnSpPr/>
          <p:nvPr/>
        </p:nvCxnSpPr>
        <p:spPr>
          <a:xfrm>
            <a:off x="2783632" y="5369736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8">
            <a:extLst>
              <a:ext uri="{FF2B5EF4-FFF2-40B4-BE49-F238E27FC236}">
                <a16:creationId xmlns:a16="http://schemas.microsoft.com/office/drawing/2014/main" id="{11EDF717-5489-4E96-A241-EE744ACFE16D}"/>
              </a:ext>
            </a:extLst>
          </p:cNvPr>
          <p:cNvSpPr txBox="1"/>
          <p:nvPr/>
        </p:nvSpPr>
        <p:spPr>
          <a:xfrm>
            <a:off x="3359697" y="5082897"/>
            <a:ext cx="6767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Bilirubine </a:t>
            </a:r>
            <a:r>
              <a:rPr lang="fr-FR" sz="2400" dirty="0">
                <a:solidFill>
                  <a:srgbClr val="00B050"/>
                </a:solidFill>
              </a:rPr>
              <a:t>: issue de la dégradation de l’hémoglobine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D5A30244-44E2-450F-8A8B-761DBB83212D}"/>
              </a:ext>
            </a:extLst>
          </p:cNvPr>
          <p:cNvSpPr txBox="1"/>
          <p:nvPr/>
        </p:nvSpPr>
        <p:spPr>
          <a:xfrm>
            <a:off x="3143672" y="5730968"/>
            <a:ext cx="1555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Bilirubine libre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82C35F-8D08-4D0B-B7C7-AEB76CFD24EC}"/>
              </a:ext>
            </a:extLst>
          </p:cNvPr>
          <p:cNvSpPr txBox="1"/>
          <p:nvPr/>
        </p:nvSpPr>
        <p:spPr>
          <a:xfrm>
            <a:off x="7680177" y="5734906"/>
            <a:ext cx="2147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Bilirubine conjuguée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88D340-85D1-4A78-8030-FC411C4C0995}"/>
              </a:ext>
            </a:extLst>
          </p:cNvPr>
          <p:cNvSpPr/>
          <p:nvPr/>
        </p:nvSpPr>
        <p:spPr>
          <a:xfrm>
            <a:off x="5159896" y="5586952"/>
            <a:ext cx="2184945" cy="904746"/>
          </a:xfrm>
          <a:prstGeom prst="rect">
            <a:avLst/>
          </a:prstGeom>
          <a:noFill/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359534E7-75F7-426F-B79F-8BDE5EA980B7}"/>
              </a:ext>
            </a:extLst>
          </p:cNvPr>
          <p:cNvSpPr txBox="1"/>
          <p:nvPr/>
        </p:nvSpPr>
        <p:spPr>
          <a:xfrm>
            <a:off x="5472122" y="5537789"/>
            <a:ext cx="1264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Hépatocyte</a:t>
            </a:r>
          </a:p>
        </p:txBody>
      </p:sp>
      <p:cxnSp>
        <p:nvCxnSpPr>
          <p:cNvPr id="20" name="Straight Arrow Connector 17">
            <a:extLst>
              <a:ext uri="{FF2B5EF4-FFF2-40B4-BE49-F238E27FC236}">
                <a16:creationId xmlns:a16="http://schemas.microsoft.com/office/drawing/2014/main" id="{0FC43129-742E-497C-810E-A4578F91C82B}"/>
              </a:ext>
            </a:extLst>
          </p:cNvPr>
          <p:cNvCxnSpPr>
            <a:cxnSpLocks/>
          </p:cNvCxnSpPr>
          <p:nvPr/>
        </p:nvCxnSpPr>
        <p:spPr>
          <a:xfrm>
            <a:off x="4699098" y="5946992"/>
            <a:ext cx="59811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18">
            <a:extLst>
              <a:ext uri="{FF2B5EF4-FFF2-40B4-BE49-F238E27FC236}">
                <a16:creationId xmlns:a16="http://schemas.microsoft.com/office/drawing/2014/main" id="{D468A048-5F72-4F69-A490-A2E8B74373BB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6780344" y="5915634"/>
            <a:ext cx="899833" cy="39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9">
            <a:extLst>
              <a:ext uri="{FF2B5EF4-FFF2-40B4-BE49-F238E27FC236}">
                <a16:creationId xmlns:a16="http://schemas.microsoft.com/office/drawing/2014/main" id="{4BBB9FE5-3815-48D4-9307-928EB0446C49}"/>
              </a:ext>
            </a:extLst>
          </p:cNvPr>
          <p:cNvSpPr txBox="1"/>
          <p:nvPr/>
        </p:nvSpPr>
        <p:spPr>
          <a:xfrm>
            <a:off x="3719737" y="6316324"/>
            <a:ext cx="112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Pôle basal</a:t>
            </a: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06AFCC58-D046-43EE-BFC4-4650B60EBCAA}"/>
              </a:ext>
            </a:extLst>
          </p:cNvPr>
          <p:cNvSpPr txBox="1"/>
          <p:nvPr/>
        </p:nvSpPr>
        <p:spPr>
          <a:xfrm>
            <a:off x="7248129" y="6307032"/>
            <a:ext cx="119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Pôle apical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2A5E5F79-D7F9-4687-BCDD-799E5BE64110}"/>
              </a:ext>
            </a:extLst>
          </p:cNvPr>
          <p:cNvSpPr txBox="1"/>
          <p:nvPr/>
        </p:nvSpPr>
        <p:spPr>
          <a:xfrm>
            <a:off x="5212728" y="5845368"/>
            <a:ext cx="2002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1- Conjugaison</a:t>
            </a:r>
          </a:p>
          <a:p>
            <a:r>
              <a:rPr lang="fr-FR" i="1" dirty="0">
                <a:solidFill>
                  <a:srgbClr val="FF0000"/>
                </a:solidFill>
              </a:rPr>
              <a:t>2- Excrétion apicale</a:t>
            </a:r>
          </a:p>
        </p:txBody>
      </p:sp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cxnSp>
        <p:nvCxnSpPr>
          <p:cNvPr id="29" name="Straight Connector 10">
            <a:extLst>
              <a:ext uri="{FF2B5EF4-FFF2-40B4-BE49-F238E27FC236}">
                <a16:creationId xmlns:a16="http://schemas.microsoft.com/office/drawing/2014/main" id="{FD5255E0-F2A1-4807-98D3-8F87C7A74620}"/>
              </a:ext>
            </a:extLst>
          </p:cNvPr>
          <p:cNvCxnSpPr/>
          <p:nvPr/>
        </p:nvCxnSpPr>
        <p:spPr>
          <a:xfrm flipV="1">
            <a:off x="2783632" y="3834824"/>
            <a:ext cx="0" cy="155349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8">
            <a:extLst>
              <a:ext uri="{FF2B5EF4-FFF2-40B4-BE49-F238E27FC236}">
                <a16:creationId xmlns:a16="http://schemas.microsoft.com/office/drawing/2014/main" id="{5937CBF4-8EE8-4163-A74B-F8D060A559A9}"/>
              </a:ext>
            </a:extLst>
          </p:cNvPr>
          <p:cNvCxnSpPr>
            <a:stCxn id="26" idx="3"/>
          </p:cNvCxnSpPr>
          <p:nvPr/>
        </p:nvCxnSpPr>
        <p:spPr>
          <a:xfrm flipH="1">
            <a:off x="2783632" y="3834824"/>
            <a:ext cx="173735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34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7648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Production de bile / élimination des toxiques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cxnSp>
        <p:nvCxnSpPr>
          <p:cNvPr id="30" name="Straight Connector 28">
            <a:extLst>
              <a:ext uri="{FF2B5EF4-FFF2-40B4-BE49-F238E27FC236}">
                <a16:creationId xmlns:a16="http://schemas.microsoft.com/office/drawing/2014/main" id="{5937CBF4-8EE8-4163-A74B-F8D060A559A9}"/>
              </a:ext>
            </a:extLst>
          </p:cNvPr>
          <p:cNvCxnSpPr>
            <a:stCxn id="26" idx="3"/>
          </p:cNvCxnSpPr>
          <p:nvPr/>
        </p:nvCxnSpPr>
        <p:spPr>
          <a:xfrm flipH="1">
            <a:off x="2783632" y="3834824"/>
            <a:ext cx="173735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Straight Arrow Connector 5">
            <a:extLst>
              <a:ext uri="{FF2B5EF4-FFF2-40B4-BE49-F238E27FC236}">
                <a16:creationId xmlns:a16="http://schemas.microsoft.com/office/drawing/2014/main" id="{26CF36E0-08D1-41F5-A3AE-33CA476F7DB1}"/>
              </a:ext>
            </a:extLst>
          </p:cNvPr>
          <p:cNvCxnSpPr/>
          <p:nvPr/>
        </p:nvCxnSpPr>
        <p:spPr>
          <a:xfrm>
            <a:off x="2783632" y="5348478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0">
            <a:extLst>
              <a:ext uri="{FF2B5EF4-FFF2-40B4-BE49-F238E27FC236}">
                <a16:creationId xmlns:a16="http://schemas.microsoft.com/office/drawing/2014/main" id="{72D1F614-2C51-45AA-85AE-D123B5E8DC75}"/>
              </a:ext>
            </a:extLst>
          </p:cNvPr>
          <p:cNvCxnSpPr/>
          <p:nvPr/>
        </p:nvCxnSpPr>
        <p:spPr>
          <a:xfrm flipV="1">
            <a:off x="2783632" y="3813566"/>
            <a:ext cx="0" cy="21841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22">
            <a:extLst>
              <a:ext uri="{FF2B5EF4-FFF2-40B4-BE49-F238E27FC236}">
                <a16:creationId xmlns:a16="http://schemas.microsoft.com/office/drawing/2014/main" id="{BEEB8111-BCBC-4D36-9EE7-4FF6F674C4C9}"/>
              </a:ext>
            </a:extLst>
          </p:cNvPr>
          <p:cNvSpPr txBox="1"/>
          <p:nvPr/>
        </p:nvSpPr>
        <p:spPr>
          <a:xfrm>
            <a:off x="3431704" y="5196363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Bilirubine </a:t>
            </a:r>
            <a:r>
              <a:rPr lang="fr-FR" sz="2400" b="1" u="sng" dirty="0">
                <a:solidFill>
                  <a:srgbClr val="00B050"/>
                </a:solidFill>
              </a:rPr>
              <a:t>conjuguée</a:t>
            </a:r>
          </a:p>
        </p:txBody>
      </p:sp>
      <p:sp>
        <p:nvSpPr>
          <p:cNvPr id="35" name="TextBox 29">
            <a:extLst>
              <a:ext uri="{FF2B5EF4-FFF2-40B4-BE49-F238E27FC236}">
                <a16:creationId xmlns:a16="http://schemas.microsoft.com/office/drawing/2014/main" id="{6548515A-7C9C-40B3-B68E-D9E513ADD53D}"/>
              </a:ext>
            </a:extLst>
          </p:cNvPr>
          <p:cNvSpPr txBox="1"/>
          <p:nvPr/>
        </p:nvSpPr>
        <p:spPr>
          <a:xfrm>
            <a:off x="3431704" y="5700419"/>
            <a:ext cx="7311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Acides biliaires : </a:t>
            </a:r>
            <a:r>
              <a:rPr lang="fr-FR" sz="2400" dirty="0">
                <a:solidFill>
                  <a:srgbClr val="00B050"/>
                </a:solidFill>
              </a:rPr>
              <a:t>absorption intestinale des lipides et vitamines liposolubles</a:t>
            </a:r>
          </a:p>
        </p:txBody>
      </p:sp>
      <p:cxnSp>
        <p:nvCxnSpPr>
          <p:cNvPr id="36" name="Straight Arrow Connector 30">
            <a:extLst>
              <a:ext uri="{FF2B5EF4-FFF2-40B4-BE49-F238E27FC236}">
                <a16:creationId xmlns:a16="http://schemas.microsoft.com/office/drawing/2014/main" id="{343BB3D4-E60F-45C4-B15E-41A48A2808AF}"/>
              </a:ext>
            </a:extLst>
          </p:cNvPr>
          <p:cNvCxnSpPr/>
          <p:nvPr/>
        </p:nvCxnSpPr>
        <p:spPr>
          <a:xfrm>
            <a:off x="2783632" y="5997742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039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7648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Production de bile / élimination des toxiques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cxnSp>
        <p:nvCxnSpPr>
          <p:cNvPr id="30" name="Straight Connector 28">
            <a:extLst>
              <a:ext uri="{FF2B5EF4-FFF2-40B4-BE49-F238E27FC236}">
                <a16:creationId xmlns:a16="http://schemas.microsoft.com/office/drawing/2014/main" id="{5937CBF4-8EE8-4163-A74B-F8D060A559A9}"/>
              </a:ext>
            </a:extLst>
          </p:cNvPr>
          <p:cNvCxnSpPr>
            <a:stCxn id="26" idx="3"/>
          </p:cNvCxnSpPr>
          <p:nvPr/>
        </p:nvCxnSpPr>
        <p:spPr>
          <a:xfrm flipH="1">
            <a:off x="2783632" y="3834824"/>
            <a:ext cx="173735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Straight Arrow Connector 5">
            <a:extLst>
              <a:ext uri="{FF2B5EF4-FFF2-40B4-BE49-F238E27FC236}">
                <a16:creationId xmlns:a16="http://schemas.microsoft.com/office/drawing/2014/main" id="{4232805B-A9B5-4D69-BBF8-BC1268E2C397}"/>
              </a:ext>
            </a:extLst>
          </p:cNvPr>
          <p:cNvCxnSpPr/>
          <p:nvPr/>
        </p:nvCxnSpPr>
        <p:spPr>
          <a:xfrm>
            <a:off x="2783632" y="4995280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10">
            <a:extLst>
              <a:ext uri="{FF2B5EF4-FFF2-40B4-BE49-F238E27FC236}">
                <a16:creationId xmlns:a16="http://schemas.microsoft.com/office/drawing/2014/main" id="{A0338E14-DBC8-4055-B067-4C7256056A73}"/>
              </a:ext>
            </a:extLst>
          </p:cNvPr>
          <p:cNvCxnSpPr/>
          <p:nvPr/>
        </p:nvCxnSpPr>
        <p:spPr>
          <a:xfrm flipV="1">
            <a:off x="2783632" y="3819216"/>
            <a:ext cx="0" cy="247220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2">
            <a:extLst>
              <a:ext uri="{FF2B5EF4-FFF2-40B4-BE49-F238E27FC236}">
                <a16:creationId xmlns:a16="http://schemas.microsoft.com/office/drawing/2014/main" id="{1D2FEF01-8FE1-4996-BFCA-A555842AF588}"/>
              </a:ext>
            </a:extLst>
          </p:cNvPr>
          <p:cNvSpPr txBox="1"/>
          <p:nvPr/>
        </p:nvSpPr>
        <p:spPr>
          <a:xfrm>
            <a:off x="3431704" y="474034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Bilirubine </a:t>
            </a:r>
            <a:r>
              <a:rPr lang="fr-FR" sz="2400" b="1" u="sng" dirty="0">
                <a:solidFill>
                  <a:srgbClr val="00B050"/>
                </a:solidFill>
              </a:rPr>
              <a:t>conjuguée</a:t>
            </a:r>
          </a:p>
        </p:txBody>
      </p:sp>
      <p:sp>
        <p:nvSpPr>
          <p:cNvPr id="37" name="TextBox 29">
            <a:extLst>
              <a:ext uri="{FF2B5EF4-FFF2-40B4-BE49-F238E27FC236}">
                <a16:creationId xmlns:a16="http://schemas.microsoft.com/office/drawing/2014/main" id="{7B6D0DBB-E7FE-41B2-9641-D4A9C0009D21}"/>
              </a:ext>
            </a:extLst>
          </p:cNvPr>
          <p:cNvSpPr txBox="1"/>
          <p:nvPr/>
        </p:nvSpPr>
        <p:spPr>
          <a:xfrm>
            <a:off x="3431704" y="5244404"/>
            <a:ext cx="7311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Acides biliaires : </a:t>
            </a:r>
            <a:r>
              <a:rPr lang="fr-FR" sz="2400" dirty="0">
                <a:solidFill>
                  <a:srgbClr val="00B050"/>
                </a:solidFill>
              </a:rPr>
              <a:t>absorption intestinale des lipides et vitamines liposolubles</a:t>
            </a:r>
          </a:p>
        </p:txBody>
      </p:sp>
      <p:cxnSp>
        <p:nvCxnSpPr>
          <p:cNvPr id="38" name="Straight Arrow Connector 30">
            <a:extLst>
              <a:ext uri="{FF2B5EF4-FFF2-40B4-BE49-F238E27FC236}">
                <a16:creationId xmlns:a16="http://schemas.microsoft.com/office/drawing/2014/main" id="{FA04810F-1F30-4A46-9CE0-9106F4B73B4D}"/>
              </a:ext>
            </a:extLst>
          </p:cNvPr>
          <p:cNvCxnSpPr/>
          <p:nvPr/>
        </p:nvCxnSpPr>
        <p:spPr>
          <a:xfrm>
            <a:off x="2783632" y="5644544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4">
            <a:extLst>
              <a:ext uri="{FF2B5EF4-FFF2-40B4-BE49-F238E27FC236}">
                <a16:creationId xmlns:a16="http://schemas.microsoft.com/office/drawing/2014/main" id="{5064D687-B1C3-408B-8E9B-AADBB15C2856}"/>
              </a:ext>
            </a:extLst>
          </p:cNvPr>
          <p:cNvSpPr txBox="1"/>
          <p:nvPr/>
        </p:nvSpPr>
        <p:spPr>
          <a:xfrm>
            <a:off x="3359697" y="6036492"/>
            <a:ext cx="7319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Elimination des toxiques </a:t>
            </a:r>
            <a:r>
              <a:rPr lang="fr-FR" sz="2400" dirty="0">
                <a:solidFill>
                  <a:srgbClr val="00B050"/>
                </a:solidFill>
              </a:rPr>
              <a:t>: lors du 1</a:t>
            </a:r>
            <a:r>
              <a:rPr lang="fr-FR" sz="2400" baseline="30000" dirty="0">
                <a:solidFill>
                  <a:srgbClr val="00B050"/>
                </a:solidFill>
              </a:rPr>
              <a:t>er</a:t>
            </a:r>
            <a:r>
              <a:rPr lang="fr-FR" sz="2400" dirty="0">
                <a:solidFill>
                  <a:srgbClr val="00B050"/>
                </a:solidFill>
              </a:rPr>
              <a:t> passage hépatique, empêche le passage dans la circulation générale</a:t>
            </a:r>
          </a:p>
        </p:txBody>
      </p:sp>
      <p:cxnSp>
        <p:nvCxnSpPr>
          <p:cNvPr id="40" name="Straight Arrow Connector 16">
            <a:extLst>
              <a:ext uri="{FF2B5EF4-FFF2-40B4-BE49-F238E27FC236}">
                <a16:creationId xmlns:a16="http://schemas.microsoft.com/office/drawing/2014/main" id="{BBE9062E-2796-443A-B6EC-BA57702071B9}"/>
              </a:ext>
            </a:extLst>
          </p:cNvPr>
          <p:cNvCxnSpPr/>
          <p:nvPr/>
        </p:nvCxnSpPr>
        <p:spPr>
          <a:xfrm>
            <a:off x="2783632" y="6273829"/>
            <a:ext cx="576064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567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6405BEB-E9C6-4C40-A0F5-5EF73E03D2D5}"/>
              </a:ext>
            </a:extLst>
          </p:cNvPr>
          <p:cNvSpPr/>
          <p:nvPr/>
        </p:nvSpPr>
        <p:spPr>
          <a:xfrm>
            <a:off x="1387366" y="2904478"/>
            <a:ext cx="2491176" cy="1049043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41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4194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Métabolisme glucidique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Straight Arrow Connector 5">
            <a:extLst>
              <a:ext uri="{FF2B5EF4-FFF2-40B4-BE49-F238E27FC236}">
                <a16:creationId xmlns:a16="http://schemas.microsoft.com/office/drawing/2014/main" id="{EF09E8CD-5B01-4A21-A923-4F970B28400C}"/>
              </a:ext>
            </a:extLst>
          </p:cNvPr>
          <p:cNvCxnSpPr>
            <a:cxnSpLocks/>
          </p:cNvCxnSpPr>
          <p:nvPr/>
        </p:nvCxnSpPr>
        <p:spPr>
          <a:xfrm>
            <a:off x="2877351" y="5251785"/>
            <a:ext cx="459293" cy="0"/>
          </a:xfrm>
          <a:prstGeom prst="straightConnector1">
            <a:avLst/>
          </a:prstGeom>
          <a:ln w="38100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80F50BF1-773A-4124-9DA8-B1653978DCD3}"/>
              </a:ext>
            </a:extLst>
          </p:cNvPr>
          <p:cNvCxnSpPr/>
          <p:nvPr/>
        </p:nvCxnSpPr>
        <p:spPr>
          <a:xfrm flipV="1">
            <a:off x="2900404" y="3558405"/>
            <a:ext cx="0" cy="252095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8">
            <a:extLst>
              <a:ext uri="{FF2B5EF4-FFF2-40B4-BE49-F238E27FC236}">
                <a16:creationId xmlns:a16="http://schemas.microsoft.com/office/drawing/2014/main" id="{E4F46002-1171-45DC-8BAE-C8F3BEDF9974}"/>
              </a:ext>
            </a:extLst>
          </p:cNvPr>
          <p:cNvCxnSpPr/>
          <p:nvPr/>
        </p:nvCxnSpPr>
        <p:spPr>
          <a:xfrm flipH="1">
            <a:off x="2889337" y="2574229"/>
            <a:ext cx="1622487" cy="98417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1">
            <a:extLst>
              <a:ext uri="{FF2B5EF4-FFF2-40B4-BE49-F238E27FC236}">
                <a16:creationId xmlns:a16="http://schemas.microsoft.com/office/drawing/2014/main" id="{7B3F9EAF-C2DA-4FBA-96C4-CD851C4F4604}"/>
              </a:ext>
            </a:extLst>
          </p:cNvPr>
          <p:cNvSpPr txBox="1"/>
          <p:nvPr/>
        </p:nvSpPr>
        <p:spPr>
          <a:xfrm>
            <a:off x="3382750" y="4981849"/>
            <a:ext cx="7025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7B"/>
                </a:solidFill>
              </a:rPr>
              <a:t>Glycogénogénèse</a:t>
            </a:r>
            <a:r>
              <a:rPr lang="fr-FR" sz="2400" dirty="0">
                <a:solidFill>
                  <a:srgbClr val="FF007B"/>
                </a:solidFill>
              </a:rPr>
              <a:t> : stockage glucidique dans le foie, sous l’effet de l’insuline (produite par le pancréas)</a:t>
            </a:r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9DAE896D-475A-4A63-90B7-33E1076EDD38}"/>
              </a:ext>
            </a:extLst>
          </p:cNvPr>
          <p:cNvSpPr txBox="1"/>
          <p:nvPr/>
        </p:nvSpPr>
        <p:spPr>
          <a:xfrm>
            <a:off x="3445396" y="5879014"/>
            <a:ext cx="7025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7B"/>
                </a:solidFill>
              </a:rPr>
              <a:t>Glycogénolyse</a:t>
            </a:r>
            <a:r>
              <a:rPr lang="fr-FR" sz="2400" dirty="0">
                <a:solidFill>
                  <a:srgbClr val="FF007B"/>
                </a:solidFill>
              </a:rPr>
              <a:t> : homéostasie, maintien de la glycémie en post prandial sous l’effet du glucagon</a:t>
            </a:r>
          </a:p>
        </p:txBody>
      </p:sp>
      <p:cxnSp>
        <p:nvCxnSpPr>
          <p:cNvPr id="32" name="Straight Arrow Connector 33">
            <a:extLst>
              <a:ext uri="{FF2B5EF4-FFF2-40B4-BE49-F238E27FC236}">
                <a16:creationId xmlns:a16="http://schemas.microsoft.com/office/drawing/2014/main" id="{9BEB42D7-ECC4-409F-8DDC-9CFE803E413A}"/>
              </a:ext>
            </a:extLst>
          </p:cNvPr>
          <p:cNvCxnSpPr>
            <a:cxnSpLocks/>
          </p:cNvCxnSpPr>
          <p:nvPr/>
        </p:nvCxnSpPr>
        <p:spPr>
          <a:xfrm>
            <a:off x="2877351" y="6079361"/>
            <a:ext cx="459293" cy="0"/>
          </a:xfrm>
          <a:prstGeom prst="straightConnector1">
            <a:avLst/>
          </a:prstGeom>
          <a:ln w="38100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90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6405BEB-E9C6-4C40-A0F5-5EF73E03D2D5}"/>
              </a:ext>
            </a:extLst>
          </p:cNvPr>
          <p:cNvSpPr/>
          <p:nvPr/>
        </p:nvSpPr>
        <p:spPr>
          <a:xfrm>
            <a:off x="6822817" y="1443540"/>
            <a:ext cx="3435279" cy="1049043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71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68AA3E-7290-4FC7-B2F3-49608436F451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PROGRAMME – PATHOLOGIES DU FOIE</a:t>
            </a:r>
          </a:p>
        </p:txBody>
      </p:sp>
      <p:cxnSp>
        <p:nvCxnSpPr>
          <p:cNvPr id="3" name="Connecteur droit 7">
            <a:extLst>
              <a:ext uri="{FF2B5EF4-FFF2-40B4-BE49-F238E27FC236}">
                <a16:creationId xmlns:a16="http://schemas.microsoft.com/office/drawing/2014/main" id="{53361CD9-C3BC-40BF-BB67-18AF2B5ECF01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DBA56BC-10EC-4D53-A292-591068D1676E}"/>
              </a:ext>
            </a:extLst>
          </p:cNvPr>
          <p:cNvSpPr txBox="1"/>
          <p:nvPr/>
        </p:nvSpPr>
        <p:spPr>
          <a:xfrm>
            <a:off x="1199456" y="1700808"/>
            <a:ext cx="99371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2800" u="sng" dirty="0">
                <a:solidFill>
                  <a:schemeClr val="accent5">
                    <a:lumMod val="75000"/>
                  </a:schemeClr>
                </a:solidFill>
              </a:rPr>
              <a:t>07/09/2026 Cours magistral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800" dirty="0"/>
              <a:t>Histologie – Dr Hervieu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800" dirty="0"/>
              <a:t>Anatomie – Dr Xavier Muller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800" dirty="0"/>
              <a:t>Physiopathologie – Pr Fanny </a:t>
            </a:r>
            <a:r>
              <a:rPr lang="fr-FR" sz="2800" dirty="0" err="1"/>
              <a:t>Lebossé</a:t>
            </a:r>
            <a:endParaRPr lang="fr-FR" sz="28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800" dirty="0"/>
              <a:t>Maladies du foie et cirrhose – Pr Fanny </a:t>
            </a:r>
            <a:r>
              <a:rPr lang="fr-FR" sz="2800" dirty="0" err="1"/>
              <a:t>Lebossé</a:t>
            </a:r>
            <a:endParaRPr lang="fr-FR" sz="2800" dirty="0"/>
          </a:p>
          <a:p>
            <a:pPr marL="742950" lvl="1" indent="-285750">
              <a:buFont typeface="Arial" pitchFamily="34" charset="0"/>
              <a:buChar char="•"/>
            </a:pPr>
            <a:endParaRPr lang="fr-FR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sz="2800" u="sng" dirty="0">
                <a:solidFill>
                  <a:schemeClr val="accent5">
                    <a:lumMod val="75000"/>
                  </a:schemeClr>
                </a:solidFill>
              </a:rPr>
              <a:t>ED 2  : ascite et hémorragie digestive </a:t>
            </a:r>
            <a:r>
              <a:rPr lang="fr-FR" sz="2800" dirty="0"/>
              <a:t>– Dr Villeret / Dr Erard</a:t>
            </a:r>
          </a:p>
        </p:txBody>
      </p:sp>
    </p:spTree>
    <p:extLst>
      <p:ext uri="{BB962C8B-B14F-4D97-AF65-F5344CB8AC3E}">
        <p14:creationId xmlns:p14="http://schemas.microsoft.com/office/powerpoint/2010/main" val="1641300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4589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Catabolisme des protéines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80F50BF1-773A-4124-9DA8-B1653978DCD3}"/>
              </a:ext>
            </a:extLst>
          </p:cNvPr>
          <p:cNvCxnSpPr/>
          <p:nvPr/>
        </p:nvCxnSpPr>
        <p:spPr>
          <a:xfrm flipV="1">
            <a:off x="2900404" y="3558405"/>
            <a:ext cx="0" cy="252095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8">
            <a:extLst>
              <a:ext uri="{FF2B5EF4-FFF2-40B4-BE49-F238E27FC236}">
                <a16:creationId xmlns:a16="http://schemas.microsoft.com/office/drawing/2014/main" id="{E4F46002-1171-45DC-8BAE-C8F3BEDF9974}"/>
              </a:ext>
            </a:extLst>
          </p:cNvPr>
          <p:cNvCxnSpPr/>
          <p:nvPr/>
        </p:nvCxnSpPr>
        <p:spPr>
          <a:xfrm flipH="1">
            <a:off x="2889337" y="2574229"/>
            <a:ext cx="1622487" cy="98417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3">
            <a:extLst>
              <a:ext uri="{FF2B5EF4-FFF2-40B4-BE49-F238E27FC236}">
                <a16:creationId xmlns:a16="http://schemas.microsoft.com/office/drawing/2014/main" id="{9BEB42D7-ECC4-409F-8DDC-9CFE803E413A}"/>
              </a:ext>
            </a:extLst>
          </p:cNvPr>
          <p:cNvCxnSpPr>
            <a:cxnSpLocks/>
          </p:cNvCxnSpPr>
          <p:nvPr/>
        </p:nvCxnSpPr>
        <p:spPr>
          <a:xfrm>
            <a:off x="2877351" y="6079361"/>
            <a:ext cx="459293" cy="0"/>
          </a:xfrm>
          <a:prstGeom prst="straightConnector1">
            <a:avLst/>
          </a:prstGeom>
          <a:ln w="38100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4">
            <a:extLst>
              <a:ext uri="{FF2B5EF4-FFF2-40B4-BE49-F238E27FC236}">
                <a16:creationId xmlns:a16="http://schemas.microsoft.com/office/drawing/2014/main" id="{449ACEEF-33CF-41C6-A1E4-F96FB4F8EB37}"/>
              </a:ext>
            </a:extLst>
          </p:cNvPr>
          <p:cNvSpPr txBox="1"/>
          <p:nvPr/>
        </p:nvSpPr>
        <p:spPr>
          <a:xfrm>
            <a:off x="3445396" y="5397348"/>
            <a:ext cx="6676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7B"/>
                </a:solidFill>
              </a:rPr>
              <a:t>Cycle de l’urée : </a:t>
            </a:r>
            <a:r>
              <a:rPr lang="fr-FR" sz="2400" dirty="0">
                <a:solidFill>
                  <a:srgbClr val="FF007B"/>
                </a:solidFill>
              </a:rPr>
              <a:t>désamination des protéines, </a:t>
            </a:r>
            <a:r>
              <a:rPr lang="fr-FR" sz="2400" b="1" u="sng" dirty="0">
                <a:solidFill>
                  <a:srgbClr val="FF007B"/>
                </a:solidFill>
              </a:rPr>
              <a:t>production d’urée à partir du groupement NH3, </a:t>
            </a:r>
            <a:r>
              <a:rPr lang="fr-FR" sz="2400" dirty="0">
                <a:solidFill>
                  <a:srgbClr val="FF007B"/>
                </a:solidFill>
              </a:rPr>
              <a:t>élimination dans les urines</a:t>
            </a:r>
          </a:p>
        </p:txBody>
      </p:sp>
    </p:spTree>
    <p:extLst>
      <p:ext uri="{BB962C8B-B14F-4D97-AF65-F5344CB8AC3E}">
        <p14:creationId xmlns:p14="http://schemas.microsoft.com/office/powerpoint/2010/main" val="1698592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6405BEB-E9C6-4C40-A0F5-5EF73E03D2D5}"/>
              </a:ext>
            </a:extLst>
          </p:cNvPr>
          <p:cNvSpPr/>
          <p:nvPr/>
        </p:nvSpPr>
        <p:spPr>
          <a:xfrm>
            <a:off x="7537521" y="3314382"/>
            <a:ext cx="2752107" cy="1436294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792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3418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Synthèse protéique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2667000" y="1482496"/>
            <a:ext cx="1556792" cy="648072"/>
          </a:xfrm>
          <a:prstGeom prst="ellipse">
            <a:avLst/>
          </a:prstGeom>
          <a:noFill/>
          <a:ln w="28575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80F50BF1-773A-4124-9DA8-B1653978DCD3}"/>
              </a:ext>
            </a:extLst>
          </p:cNvPr>
          <p:cNvCxnSpPr/>
          <p:nvPr/>
        </p:nvCxnSpPr>
        <p:spPr>
          <a:xfrm flipV="1">
            <a:off x="2900404" y="3558405"/>
            <a:ext cx="0" cy="252095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8">
            <a:extLst>
              <a:ext uri="{FF2B5EF4-FFF2-40B4-BE49-F238E27FC236}">
                <a16:creationId xmlns:a16="http://schemas.microsoft.com/office/drawing/2014/main" id="{E4F46002-1171-45DC-8BAE-C8F3BEDF9974}"/>
              </a:ext>
            </a:extLst>
          </p:cNvPr>
          <p:cNvCxnSpPr/>
          <p:nvPr/>
        </p:nvCxnSpPr>
        <p:spPr>
          <a:xfrm flipH="1">
            <a:off x="2889337" y="2574229"/>
            <a:ext cx="1622487" cy="984176"/>
          </a:xfrm>
          <a:prstGeom prst="line">
            <a:avLst/>
          </a:prstGeom>
          <a:ln w="3810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3">
            <a:extLst>
              <a:ext uri="{FF2B5EF4-FFF2-40B4-BE49-F238E27FC236}">
                <a16:creationId xmlns:a16="http://schemas.microsoft.com/office/drawing/2014/main" id="{9BEB42D7-ECC4-409F-8DDC-9CFE803E413A}"/>
              </a:ext>
            </a:extLst>
          </p:cNvPr>
          <p:cNvCxnSpPr>
            <a:cxnSpLocks/>
          </p:cNvCxnSpPr>
          <p:nvPr/>
        </p:nvCxnSpPr>
        <p:spPr>
          <a:xfrm>
            <a:off x="2877351" y="6079361"/>
            <a:ext cx="459293" cy="0"/>
          </a:xfrm>
          <a:prstGeom prst="straightConnector1">
            <a:avLst/>
          </a:prstGeom>
          <a:ln w="38100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2">
            <a:extLst>
              <a:ext uri="{FF2B5EF4-FFF2-40B4-BE49-F238E27FC236}">
                <a16:creationId xmlns:a16="http://schemas.microsoft.com/office/drawing/2014/main" id="{E680325A-B2F1-4128-867C-AB516D6023E1}"/>
              </a:ext>
            </a:extLst>
          </p:cNvPr>
          <p:cNvSpPr txBox="1"/>
          <p:nvPr/>
        </p:nvSpPr>
        <p:spPr>
          <a:xfrm>
            <a:off x="3359696" y="502769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7B"/>
                </a:solidFill>
              </a:rPr>
              <a:t>Synthèse protéique :</a:t>
            </a:r>
          </a:p>
          <a:p>
            <a:pPr marL="285750" indent="-285750">
              <a:buFontTx/>
              <a:buChar char="-"/>
            </a:pPr>
            <a:r>
              <a:rPr lang="fr-FR" sz="2400" b="1" u="sng" dirty="0">
                <a:solidFill>
                  <a:srgbClr val="FF007B"/>
                </a:solidFill>
              </a:rPr>
              <a:t>Facteurs de coagulation </a:t>
            </a:r>
            <a:r>
              <a:rPr lang="fr-FR" sz="2400" dirty="0">
                <a:solidFill>
                  <a:srgbClr val="FF007B"/>
                </a:solidFill>
              </a:rPr>
              <a:t>(dont facteur V)</a:t>
            </a: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rgbClr val="FF007B"/>
                </a:solidFill>
              </a:rPr>
              <a:t>Albumine</a:t>
            </a: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rgbClr val="FF007B"/>
                </a:solidFill>
              </a:rPr>
              <a:t>Protéines de l’inflammation : CRP</a:t>
            </a:r>
          </a:p>
        </p:txBody>
      </p:sp>
    </p:spTree>
    <p:extLst>
      <p:ext uri="{BB962C8B-B14F-4D97-AF65-F5344CB8AC3E}">
        <p14:creationId xmlns:p14="http://schemas.microsoft.com/office/powerpoint/2010/main" val="476773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6405BEB-E9C6-4C40-A0F5-5EF73E03D2D5}"/>
              </a:ext>
            </a:extLst>
          </p:cNvPr>
          <p:cNvSpPr/>
          <p:nvPr/>
        </p:nvSpPr>
        <p:spPr>
          <a:xfrm>
            <a:off x="4279314" y="5174708"/>
            <a:ext cx="3719058" cy="1099964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185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7012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Rôle central dans la réponse immunitaire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F4D83A-536B-4C0C-8D4A-6AD5509D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191"/>
          <a:stretch/>
        </p:blipFill>
        <p:spPr bwMode="auto">
          <a:xfrm>
            <a:off x="2667000" y="1059738"/>
            <a:ext cx="6858000" cy="40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Left Arrow 23">
            <a:extLst>
              <a:ext uri="{FF2B5EF4-FFF2-40B4-BE49-F238E27FC236}">
                <a16:creationId xmlns:a16="http://schemas.microsoft.com/office/drawing/2014/main" id="{949B888F-31B1-4890-BECB-65EF91F8528A}"/>
              </a:ext>
            </a:extLst>
          </p:cNvPr>
          <p:cNvSpPr/>
          <p:nvPr/>
        </p:nvSpPr>
        <p:spPr>
          <a:xfrm>
            <a:off x="4511824" y="2322656"/>
            <a:ext cx="3384376" cy="432048"/>
          </a:xfrm>
          <a:prstGeom prst="lef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Left Arrow 24">
            <a:extLst>
              <a:ext uri="{FF2B5EF4-FFF2-40B4-BE49-F238E27FC236}">
                <a16:creationId xmlns:a16="http://schemas.microsoft.com/office/drawing/2014/main" id="{A29C5221-9591-4351-B9CC-9FBCC565656D}"/>
              </a:ext>
            </a:extLst>
          </p:cNvPr>
          <p:cNvSpPr/>
          <p:nvPr/>
        </p:nvSpPr>
        <p:spPr>
          <a:xfrm rot="10800000">
            <a:off x="4520990" y="3618800"/>
            <a:ext cx="3384376" cy="432048"/>
          </a:xfrm>
          <a:prstGeom prst="lef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2F0164B3-3209-497A-9EC3-E30D65F0AC85}"/>
              </a:ext>
            </a:extLst>
          </p:cNvPr>
          <p:cNvSpPr txBox="1"/>
          <p:nvPr/>
        </p:nvSpPr>
        <p:spPr>
          <a:xfrm>
            <a:off x="9831062" y="2027982"/>
            <a:ext cx="553998" cy="173483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Espace porte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C779C96F-F93D-4958-AC92-540AF9D9DB0F}"/>
              </a:ext>
            </a:extLst>
          </p:cNvPr>
          <p:cNvSpPr txBox="1"/>
          <p:nvPr/>
        </p:nvSpPr>
        <p:spPr>
          <a:xfrm>
            <a:off x="1919536" y="1242537"/>
            <a:ext cx="553998" cy="30317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2400" b="1" dirty="0">
                <a:solidFill>
                  <a:srgbClr val="FF000D"/>
                </a:solidFill>
              </a:rPr>
              <a:t>Veine </a:t>
            </a:r>
            <a:r>
              <a:rPr lang="fr-FR" sz="2400" b="1" dirty="0" err="1">
                <a:solidFill>
                  <a:srgbClr val="FF000D"/>
                </a:solidFill>
              </a:rPr>
              <a:t>centro</a:t>
            </a:r>
            <a:r>
              <a:rPr lang="fr-FR" sz="2400" b="1" dirty="0">
                <a:solidFill>
                  <a:srgbClr val="FF000D"/>
                </a:solidFill>
              </a:rPr>
              <a:t>-lobulaire</a:t>
            </a: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ECE77940-7D14-4E34-870F-9A40516D4ADF}"/>
              </a:ext>
            </a:extLst>
          </p:cNvPr>
          <p:cNvSpPr/>
          <p:nvPr/>
        </p:nvSpPr>
        <p:spPr>
          <a:xfrm>
            <a:off x="5085169" y="2465812"/>
            <a:ext cx="482109" cy="418343"/>
          </a:xfrm>
          <a:prstGeom prst="ellipse">
            <a:avLst/>
          </a:prstGeom>
          <a:noFill/>
          <a:ln w="28575">
            <a:solidFill>
              <a:srgbClr val="004A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80F50BF1-773A-4124-9DA8-B1653978DCD3}"/>
              </a:ext>
            </a:extLst>
          </p:cNvPr>
          <p:cNvCxnSpPr/>
          <p:nvPr/>
        </p:nvCxnSpPr>
        <p:spPr>
          <a:xfrm flipV="1">
            <a:off x="3253744" y="3618799"/>
            <a:ext cx="0" cy="2520956"/>
          </a:xfrm>
          <a:prstGeom prst="line">
            <a:avLst/>
          </a:prstGeom>
          <a:ln w="38100">
            <a:solidFill>
              <a:srgbClr val="004A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8">
            <a:extLst>
              <a:ext uri="{FF2B5EF4-FFF2-40B4-BE49-F238E27FC236}">
                <a16:creationId xmlns:a16="http://schemas.microsoft.com/office/drawing/2014/main" id="{E4F46002-1171-45DC-8BAE-C8F3BEDF9974}"/>
              </a:ext>
            </a:extLst>
          </p:cNvPr>
          <p:cNvCxnSpPr>
            <a:cxnSpLocks/>
          </p:cNvCxnSpPr>
          <p:nvPr/>
        </p:nvCxnSpPr>
        <p:spPr>
          <a:xfrm flipH="1">
            <a:off x="3233175" y="2758613"/>
            <a:ext cx="1845510" cy="860186"/>
          </a:xfrm>
          <a:prstGeom prst="line">
            <a:avLst/>
          </a:prstGeom>
          <a:ln w="38100">
            <a:solidFill>
              <a:srgbClr val="004A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3">
            <a:extLst>
              <a:ext uri="{FF2B5EF4-FFF2-40B4-BE49-F238E27FC236}">
                <a16:creationId xmlns:a16="http://schemas.microsoft.com/office/drawing/2014/main" id="{9BEB42D7-ECC4-409F-8DDC-9CFE803E413A}"/>
              </a:ext>
            </a:extLst>
          </p:cNvPr>
          <p:cNvCxnSpPr>
            <a:cxnSpLocks/>
          </p:cNvCxnSpPr>
          <p:nvPr/>
        </p:nvCxnSpPr>
        <p:spPr>
          <a:xfrm>
            <a:off x="3253744" y="6139755"/>
            <a:ext cx="459293" cy="0"/>
          </a:xfrm>
          <a:prstGeom prst="straightConnector1">
            <a:avLst/>
          </a:prstGeom>
          <a:ln w="38100">
            <a:solidFill>
              <a:srgbClr val="004A5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5">
            <a:extLst>
              <a:ext uri="{FF2B5EF4-FFF2-40B4-BE49-F238E27FC236}">
                <a16:creationId xmlns:a16="http://schemas.microsoft.com/office/drawing/2014/main" id="{D35960E3-6345-497F-A636-3CD2C1490F08}"/>
              </a:ext>
            </a:extLst>
          </p:cNvPr>
          <p:cNvSpPr txBox="1"/>
          <p:nvPr/>
        </p:nvSpPr>
        <p:spPr>
          <a:xfrm>
            <a:off x="3840489" y="5124433"/>
            <a:ext cx="7189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</a:rPr>
              <a:t>Système réticulo-endothélial :</a:t>
            </a:r>
          </a:p>
          <a:p>
            <a:r>
              <a:rPr lang="fr-FR" sz="2400" dirty="0">
                <a:solidFill>
                  <a:schemeClr val="tx2"/>
                </a:solidFill>
              </a:rPr>
              <a:t>- Interface hôte / environnement</a:t>
            </a:r>
          </a:p>
          <a:p>
            <a:r>
              <a:rPr lang="fr-FR" sz="2400" dirty="0">
                <a:solidFill>
                  <a:schemeClr val="tx2"/>
                </a:solidFill>
              </a:rPr>
              <a:t>- Elimination des pathogènes en provenance du tube digestif vs Tolérance immunitaire</a:t>
            </a:r>
          </a:p>
        </p:txBody>
      </p:sp>
      <p:sp>
        <p:nvSpPr>
          <p:cNvPr id="16" name="Oval 31">
            <a:extLst>
              <a:ext uri="{FF2B5EF4-FFF2-40B4-BE49-F238E27FC236}">
                <a16:creationId xmlns:a16="http://schemas.microsoft.com/office/drawing/2014/main" id="{D388F22C-8732-412B-BFD4-7A0349FF9C56}"/>
              </a:ext>
            </a:extLst>
          </p:cNvPr>
          <p:cNvSpPr/>
          <p:nvPr/>
        </p:nvSpPr>
        <p:spPr>
          <a:xfrm>
            <a:off x="5682442" y="2167222"/>
            <a:ext cx="482109" cy="418343"/>
          </a:xfrm>
          <a:prstGeom prst="ellipse">
            <a:avLst/>
          </a:prstGeom>
          <a:noFill/>
          <a:ln w="28575">
            <a:solidFill>
              <a:srgbClr val="004A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31">
            <a:extLst>
              <a:ext uri="{FF2B5EF4-FFF2-40B4-BE49-F238E27FC236}">
                <a16:creationId xmlns:a16="http://schemas.microsoft.com/office/drawing/2014/main" id="{D2CEAC7B-EB05-4813-B026-9291A6A980E7}"/>
              </a:ext>
            </a:extLst>
          </p:cNvPr>
          <p:cNvSpPr/>
          <p:nvPr/>
        </p:nvSpPr>
        <p:spPr>
          <a:xfrm>
            <a:off x="6177520" y="2554546"/>
            <a:ext cx="482109" cy="418343"/>
          </a:xfrm>
          <a:prstGeom prst="ellipse">
            <a:avLst/>
          </a:prstGeom>
          <a:noFill/>
          <a:ln w="28575">
            <a:solidFill>
              <a:srgbClr val="004A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31">
            <a:extLst>
              <a:ext uri="{FF2B5EF4-FFF2-40B4-BE49-F238E27FC236}">
                <a16:creationId xmlns:a16="http://schemas.microsoft.com/office/drawing/2014/main" id="{14537AD8-8CAE-4A81-ABB6-E6AA0BF520CD}"/>
              </a:ext>
            </a:extLst>
          </p:cNvPr>
          <p:cNvSpPr/>
          <p:nvPr/>
        </p:nvSpPr>
        <p:spPr>
          <a:xfrm>
            <a:off x="2473534" y="2329508"/>
            <a:ext cx="1622485" cy="1099482"/>
          </a:xfrm>
          <a:prstGeom prst="ellipse">
            <a:avLst/>
          </a:prstGeom>
          <a:noFill/>
          <a:ln w="28575">
            <a:solidFill>
              <a:srgbClr val="004A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1502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2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Les grandes fonctions hépatiques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7762F-94F8-4C9F-8557-7CD550625871}"/>
              </a:ext>
            </a:extLst>
          </p:cNvPr>
          <p:cNvGrpSpPr/>
          <p:nvPr/>
        </p:nvGrpSpPr>
        <p:grpSpPr>
          <a:xfrm>
            <a:off x="1303282" y="1173043"/>
            <a:ext cx="9144000" cy="5184576"/>
            <a:chOff x="1524000" y="836712"/>
            <a:chExt cx="9144000" cy="51845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885E0F5-B231-4CC6-B31C-DDF69B49A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01" b="13410"/>
            <a:stretch/>
          </p:blipFill>
          <p:spPr>
            <a:xfrm>
              <a:off x="1524000" y="836712"/>
              <a:ext cx="9144000" cy="51016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552225-1D48-4C65-9175-9A6E337B8167}"/>
                </a:ext>
              </a:extLst>
            </p:cNvPr>
            <p:cNvSpPr/>
            <p:nvPr/>
          </p:nvSpPr>
          <p:spPr>
            <a:xfrm>
              <a:off x="1692166" y="5529292"/>
              <a:ext cx="504496" cy="491996"/>
            </a:xfrm>
            <a:prstGeom prst="rect">
              <a:avLst/>
            </a:prstGeom>
            <a:solidFill>
              <a:srgbClr val="FC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82FA6B71-46A0-414C-92D2-4F44CD95C7AA}"/>
              </a:ext>
            </a:extLst>
          </p:cNvPr>
          <p:cNvSpPr txBox="1"/>
          <p:nvPr/>
        </p:nvSpPr>
        <p:spPr>
          <a:xfrm>
            <a:off x="1975944" y="6167592"/>
            <a:ext cx="7983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7B"/>
                </a:solidFill>
              </a:rPr>
              <a:t>Un organe vital, complexe et non substituable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A51911-491A-421A-8E9C-184DCB22E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0" y="5757764"/>
            <a:ext cx="1799031" cy="1033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3C063-4A68-447C-BE5A-C4F1C5DD9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499" y="5430623"/>
            <a:ext cx="1433897" cy="14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84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939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Chapitre 2 : dysfonction hépatique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270F6F-A029-432D-96EA-322F7709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504923" y="2565264"/>
            <a:ext cx="2899720" cy="22951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4B908B-6D52-49BB-9AD8-E1A2AB241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26" y="983017"/>
            <a:ext cx="3614094" cy="229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37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66434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Ictère : défaut d’excrétion de bilirubine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EF36470-ED1B-45DD-B267-607D5767D4D5}"/>
              </a:ext>
            </a:extLst>
          </p:cNvPr>
          <p:cNvSpPr txBox="1"/>
          <p:nvPr/>
        </p:nvSpPr>
        <p:spPr>
          <a:xfrm>
            <a:off x="3861384" y="1316668"/>
            <a:ext cx="5835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Conjugaison possible </a:t>
            </a:r>
            <a:r>
              <a:rPr lang="fr-FR" sz="2400" dirty="0">
                <a:solidFill>
                  <a:srgbClr val="00B050"/>
                </a:solidFill>
              </a:rPr>
              <a:t>de la bilirubine mais </a:t>
            </a:r>
            <a:r>
              <a:rPr lang="fr-FR" sz="2400" b="1" u="sng" dirty="0">
                <a:solidFill>
                  <a:srgbClr val="00B050"/>
                </a:solidFill>
              </a:rPr>
              <a:t>défaut de l’excrétion au pôle apical </a:t>
            </a:r>
            <a:r>
              <a:rPr lang="fr-FR" sz="2400" dirty="0">
                <a:solidFill>
                  <a:srgbClr val="00B050"/>
                </a:solidFill>
              </a:rPr>
              <a:t>et </a:t>
            </a:r>
            <a:r>
              <a:rPr lang="fr-FR" sz="2400" b="1" dirty="0">
                <a:solidFill>
                  <a:srgbClr val="00B050"/>
                </a:solidFill>
              </a:rPr>
              <a:t>passage dans la circulation</a:t>
            </a: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E2A4DB75-64C0-4403-A4F2-5A98EC79DFBB}"/>
              </a:ext>
            </a:extLst>
          </p:cNvPr>
          <p:cNvSpPr txBox="1"/>
          <p:nvPr/>
        </p:nvSpPr>
        <p:spPr>
          <a:xfrm>
            <a:off x="4940905" y="3107671"/>
            <a:ext cx="2639104" cy="1314331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3200" dirty="0"/>
              <a:t>Ictère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BBE7D98E-893A-4B44-A2CF-D116E4EA7C34}"/>
              </a:ext>
            </a:extLst>
          </p:cNvPr>
          <p:cNvSpPr txBox="1"/>
          <p:nvPr/>
        </p:nvSpPr>
        <p:spPr>
          <a:xfrm>
            <a:off x="2956777" y="3467711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CLINIQUE</a:t>
            </a: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9AB03FBF-C9F6-4001-B290-75F543C8A2FB}"/>
              </a:ext>
            </a:extLst>
          </p:cNvPr>
          <p:cNvSpPr txBox="1"/>
          <p:nvPr/>
        </p:nvSpPr>
        <p:spPr>
          <a:xfrm>
            <a:off x="7435994" y="3467711"/>
            <a:ext cx="18293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= jaunisse</a:t>
            </a:r>
          </a:p>
        </p:txBody>
      </p:sp>
      <p:sp>
        <p:nvSpPr>
          <p:cNvPr id="11" name="TextBox 20">
            <a:extLst>
              <a:ext uri="{FF2B5EF4-FFF2-40B4-BE49-F238E27FC236}">
                <a16:creationId xmlns:a16="http://schemas.microsoft.com/office/drawing/2014/main" id="{97229CF8-DA64-4A97-8437-9BCD7E93FDB4}"/>
              </a:ext>
            </a:extLst>
          </p:cNvPr>
          <p:cNvSpPr txBox="1"/>
          <p:nvPr/>
        </p:nvSpPr>
        <p:spPr>
          <a:xfrm>
            <a:off x="2971497" y="4755144"/>
            <a:ext cx="181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BIOLOGIE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34572EC3-0CDF-4B28-B78C-B0BD0780C367}"/>
              </a:ext>
            </a:extLst>
          </p:cNvPr>
          <p:cNvSpPr txBox="1"/>
          <p:nvPr/>
        </p:nvSpPr>
        <p:spPr>
          <a:xfrm>
            <a:off x="4771697" y="4619838"/>
            <a:ext cx="4696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Elévation de la </a:t>
            </a:r>
            <a:r>
              <a:rPr lang="fr-FR" sz="3200" b="1" dirty="0">
                <a:solidFill>
                  <a:srgbClr val="004A5F"/>
                </a:solidFill>
              </a:rPr>
              <a:t>bilirubine conjuguée</a:t>
            </a:r>
            <a:r>
              <a:rPr lang="fr-FR" sz="3200" dirty="0">
                <a:solidFill>
                  <a:srgbClr val="004A5F"/>
                </a:solidFill>
              </a:rPr>
              <a:t> dans le sang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AD7F030-84E5-43DE-88C8-4FDF93C63D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30221" y="983017"/>
            <a:ext cx="2126159" cy="7570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C82D24-8FB9-4FBD-BFD7-6CAD5E65F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1708247" y="1160944"/>
            <a:ext cx="2000981" cy="1583784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BACEFEC-05C7-4E2C-87F6-05735EB5AB1F}"/>
              </a:ext>
            </a:extLst>
          </p:cNvPr>
          <p:cNvSpPr/>
          <p:nvPr/>
        </p:nvSpPr>
        <p:spPr>
          <a:xfrm>
            <a:off x="2554014" y="3107671"/>
            <a:ext cx="6913757" cy="2913594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62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366361E-5C39-4F5B-BF35-2E053D752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2" y="836712"/>
            <a:ext cx="2766742" cy="868331"/>
          </a:xfrm>
          <a:prstGeom prst="rect">
            <a:avLst/>
          </a:prstGeom>
        </p:spPr>
      </p:pic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662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Encéphalopathie hépatique : accumulation de NH3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82D24-8FB9-4FBD-BFD7-6CAD5E65F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1708247" y="1160944"/>
            <a:ext cx="2000981" cy="1583784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BACEFEC-05C7-4E2C-87F6-05735EB5AB1F}"/>
              </a:ext>
            </a:extLst>
          </p:cNvPr>
          <p:cNvSpPr/>
          <p:nvPr/>
        </p:nvSpPr>
        <p:spPr>
          <a:xfrm>
            <a:off x="2554014" y="2984949"/>
            <a:ext cx="8292662" cy="3464362"/>
          </a:xfrm>
          <a:prstGeom prst="roundRect">
            <a:avLst/>
          </a:prstGeom>
          <a:noFill/>
          <a:ln w="19050"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FB2B7B0C-E854-4357-B724-83A5ED4F8611}"/>
              </a:ext>
            </a:extLst>
          </p:cNvPr>
          <p:cNvSpPr txBox="1"/>
          <p:nvPr/>
        </p:nvSpPr>
        <p:spPr>
          <a:xfrm>
            <a:off x="4080901" y="1324602"/>
            <a:ext cx="5386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7B"/>
                </a:solidFill>
              </a:rPr>
              <a:t>Accumulation de NH3 </a:t>
            </a:r>
            <a:r>
              <a:rPr lang="fr-FR" sz="2400" dirty="0">
                <a:solidFill>
                  <a:srgbClr val="FF007B"/>
                </a:solidFill>
              </a:rPr>
              <a:t>: toxicité cérébrale</a:t>
            </a:r>
          </a:p>
        </p:txBody>
      </p:sp>
      <p:cxnSp>
        <p:nvCxnSpPr>
          <p:cNvPr id="17" name="Straight Arrow Connector 15">
            <a:extLst>
              <a:ext uri="{FF2B5EF4-FFF2-40B4-BE49-F238E27FC236}">
                <a16:creationId xmlns:a16="http://schemas.microsoft.com/office/drawing/2014/main" id="{DD2218EC-BBCC-4904-B4D4-706213096315}"/>
              </a:ext>
            </a:extLst>
          </p:cNvPr>
          <p:cNvCxnSpPr/>
          <p:nvPr/>
        </p:nvCxnSpPr>
        <p:spPr>
          <a:xfrm>
            <a:off x="6513287" y="1900221"/>
            <a:ext cx="0" cy="1296144"/>
          </a:xfrm>
          <a:prstGeom prst="straightConnector1">
            <a:avLst/>
          </a:prstGeom>
          <a:ln w="28575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6">
            <a:extLst>
              <a:ext uri="{FF2B5EF4-FFF2-40B4-BE49-F238E27FC236}">
                <a16:creationId xmlns:a16="http://schemas.microsoft.com/office/drawing/2014/main" id="{C1541C6F-5DF8-4BFF-BA48-EF03C5610D66}"/>
              </a:ext>
            </a:extLst>
          </p:cNvPr>
          <p:cNvSpPr txBox="1"/>
          <p:nvPr/>
        </p:nvSpPr>
        <p:spPr>
          <a:xfrm>
            <a:off x="3702089" y="3087848"/>
            <a:ext cx="6984776" cy="2421136"/>
          </a:xfrm>
          <a:prstGeom prst="irregularSeal2">
            <a:avLst/>
          </a:prstGeom>
          <a:solidFill>
            <a:srgbClr val="FFA7F5"/>
          </a:solidFill>
        </p:spPr>
        <p:txBody>
          <a:bodyPr wrap="square" rtlCol="0">
            <a:spAutoFit/>
          </a:bodyPr>
          <a:lstStyle/>
          <a:p>
            <a:r>
              <a:rPr lang="fr-FR" sz="3200" dirty="0"/>
              <a:t>Encéphalopathie</a:t>
            </a:r>
          </a:p>
          <a:p>
            <a:r>
              <a:rPr lang="fr-FR" sz="3200" dirty="0"/>
              <a:t>hépatique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802917D5-97CD-49CD-A8E2-B5F08E466F79}"/>
              </a:ext>
            </a:extLst>
          </p:cNvPr>
          <p:cNvSpPr txBox="1"/>
          <p:nvPr/>
        </p:nvSpPr>
        <p:spPr>
          <a:xfrm>
            <a:off x="2554014" y="3955799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CLINIQUE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3AD1A949-98FA-4C6A-A555-55F9EFD5519D}"/>
              </a:ext>
            </a:extLst>
          </p:cNvPr>
          <p:cNvSpPr txBox="1"/>
          <p:nvPr/>
        </p:nvSpPr>
        <p:spPr>
          <a:xfrm>
            <a:off x="2474141" y="5393700"/>
            <a:ext cx="181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BIOLOGIE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E09EDFAF-AEA6-46A0-BC64-90E73261AE08}"/>
              </a:ext>
            </a:extLst>
          </p:cNvPr>
          <p:cNvSpPr txBox="1"/>
          <p:nvPr/>
        </p:nvSpPr>
        <p:spPr>
          <a:xfrm>
            <a:off x="4274341" y="5474419"/>
            <a:ext cx="469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Elévation de l’</a:t>
            </a:r>
            <a:r>
              <a:rPr lang="fr-FR" sz="2400" i="1" dirty="0" err="1"/>
              <a:t>ammoniémie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2846459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366361E-5C39-4F5B-BF35-2E053D752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2" y="836712"/>
            <a:ext cx="2766742" cy="868331"/>
          </a:xfrm>
          <a:prstGeom prst="rect">
            <a:avLst/>
          </a:prstGeom>
        </p:spPr>
      </p:pic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662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Encéphalopathie hépatique : accumulation de NH3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82D24-8FB9-4FBD-BFD7-6CAD5E65F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1708247" y="1160944"/>
            <a:ext cx="2000981" cy="15837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E0E95E3-A940-41A9-BF11-8F9AE9B0A33F}"/>
              </a:ext>
            </a:extLst>
          </p:cNvPr>
          <p:cNvSpPr/>
          <p:nvPr/>
        </p:nvSpPr>
        <p:spPr>
          <a:xfrm>
            <a:off x="3236458" y="2379287"/>
            <a:ext cx="4572000" cy="1938992"/>
          </a:xfrm>
          <a:prstGeom prst="rect">
            <a:avLst/>
          </a:prstGeom>
          <a:ln w="28575">
            <a:solidFill>
              <a:srgbClr val="FF007B"/>
            </a:solidFill>
          </a:ln>
        </p:spPr>
        <p:txBody>
          <a:bodyPr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b="1" dirty="0">
                <a:solidFill>
                  <a:srgbClr val="FF007B"/>
                </a:solidFill>
              </a:rPr>
              <a:t>Trouble neurologique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b="1" dirty="0" err="1">
                <a:solidFill>
                  <a:srgbClr val="004A5F"/>
                </a:solidFill>
              </a:rPr>
              <a:t>Asterixis</a:t>
            </a:r>
            <a:endParaRPr lang="fr-FR" sz="2400" b="1" dirty="0">
              <a:solidFill>
                <a:srgbClr val="004A5F"/>
              </a:solidFill>
            </a:endParaRP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Confusion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Somnolence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Coma</a:t>
            </a:r>
          </a:p>
        </p:txBody>
      </p:sp>
      <p:cxnSp>
        <p:nvCxnSpPr>
          <p:cNvPr id="22" name="Straight Arrow Connector 6">
            <a:extLst>
              <a:ext uri="{FF2B5EF4-FFF2-40B4-BE49-F238E27FC236}">
                <a16:creationId xmlns:a16="http://schemas.microsoft.com/office/drawing/2014/main" id="{43CA0CA6-ED4E-42B3-8D7F-181F22932AAF}"/>
              </a:ext>
            </a:extLst>
          </p:cNvPr>
          <p:cNvCxnSpPr/>
          <p:nvPr/>
        </p:nvCxnSpPr>
        <p:spPr>
          <a:xfrm>
            <a:off x="8997098" y="3027359"/>
            <a:ext cx="0" cy="1440160"/>
          </a:xfrm>
          <a:prstGeom prst="straightConnector1">
            <a:avLst/>
          </a:prstGeom>
          <a:ln w="38100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7">
            <a:extLst>
              <a:ext uri="{FF2B5EF4-FFF2-40B4-BE49-F238E27FC236}">
                <a16:creationId xmlns:a16="http://schemas.microsoft.com/office/drawing/2014/main" id="{60B3DCD2-CF5B-458F-9EF1-FE32FC146AEA}"/>
              </a:ext>
            </a:extLst>
          </p:cNvPr>
          <p:cNvSpPr txBox="1"/>
          <p:nvPr/>
        </p:nvSpPr>
        <p:spPr>
          <a:xfrm>
            <a:off x="3695056" y="1108104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004A5F"/>
                </a:solidFill>
              </a:rPr>
              <a:t>Le diagnostic est clinique uniquement (pas de dosage de l’</a:t>
            </a:r>
            <a:r>
              <a:rPr lang="fr-FR" sz="2400" i="1" dirty="0" err="1">
                <a:solidFill>
                  <a:srgbClr val="004A5F"/>
                </a:solidFill>
              </a:rPr>
              <a:t>ammoniémie</a:t>
            </a:r>
            <a:r>
              <a:rPr lang="fr-FR" sz="2400" i="1" dirty="0">
                <a:solidFill>
                  <a:srgbClr val="004A5F"/>
                </a:solidFill>
              </a:rPr>
              <a:t> sauf en cas de doute)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DA0DC3CF-EC1B-4EB2-9AB6-1B0BBD3D1D62}"/>
              </a:ext>
            </a:extLst>
          </p:cNvPr>
          <p:cNvSpPr txBox="1"/>
          <p:nvPr/>
        </p:nvSpPr>
        <p:spPr>
          <a:xfrm>
            <a:off x="3740514" y="4539527"/>
            <a:ext cx="8352928" cy="1938992"/>
          </a:xfrm>
          <a:prstGeom prst="rect">
            <a:avLst/>
          </a:prstGeom>
          <a:noFill/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b="1" dirty="0" err="1">
                <a:solidFill>
                  <a:srgbClr val="FF007B"/>
                </a:solidFill>
              </a:rPr>
              <a:t>Asterixis</a:t>
            </a:r>
            <a:r>
              <a:rPr lang="fr-FR" sz="2400" b="1" dirty="0">
                <a:solidFill>
                  <a:srgbClr val="FF007B"/>
                </a:solidFill>
              </a:rPr>
              <a:t> ou </a:t>
            </a:r>
            <a:r>
              <a:rPr lang="fr-FR" sz="2400" b="1" dirty="0" err="1">
                <a:solidFill>
                  <a:srgbClr val="FF007B"/>
                </a:solidFill>
              </a:rPr>
              <a:t>flapping</a:t>
            </a:r>
            <a:r>
              <a:rPr lang="fr-FR" sz="2400" b="1" dirty="0">
                <a:solidFill>
                  <a:srgbClr val="FF007B"/>
                </a:solidFill>
              </a:rPr>
              <a:t> </a:t>
            </a:r>
            <a:r>
              <a:rPr lang="fr-FR" sz="2400" b="1" dirty="0" err="1">
                <a:solidFill>
                  <a:srgbClr val="FF007B"/>
                </a:solidFill>
              </a:rPr>
              <a:t>tremor</a:t>
            </a:r>
            <a:endParaRPr lang="fr-FR" sz="2400" dirty="0">
              <a:solidFill>
                <a:srgbClr val="FF007B"/>
              </a:solidFill>
            </a:endParaRP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Perte de tonicité musculaire, rythme lent, irrégulier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« battement d’ailes de papillon »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Se recherche en faisant tendre les bras au patient, mains à 90°C et yeux fermés</a:t>
            </a:r>
          </a:p>
        </p:txBody>
      </p:sp>
      <p:cxnSp>
        <p:nvCxnSpPr>
          <p:cNvPr id="25" name="Straight Connector 10">
            <a:extLst>
              <a:ext uri="{FF2B5EF4-FFF2-40B4-BE49-F238E27FC236}">
                <a16:creationId xmlns:a16="http://schemas.microsoft.com/office/drawing/2014/main" id="{4C28D20D-B4D5-4E20-863A-9FB0FB01EFBF}"/>
              </a:ext>
            </a:extLst>
          </p:cNvPr>
          <p:cNvCxnSpPr/>
          <p:nvPr/>
        </p:nvCxnSpPr>
        <p:spPr>
          <a:xfrm>
            <a:off x="5522458" y="3027359"/>
            <a:ext cx="3474640" cy="0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Encephalopathy (confusion) - Viral Hepatitis">
            <a:extLst>
              <a:ext uri="{FF2B5EF4-FFF2-40B4-BE49-F238E27FC236}">
                <a16:creationId xmlns:a16="http://schemas.microsoft.com/office/drawing/2014/main" id="{F99D371C-076F-4296-9772-2DB79043F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138" y="2579881"/>
            <a:ext cx="19050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E6A800A-5F48-47E1-8971-3D4A222DDDE1}"/>
              </a:ext>
            </a:extLst>
          </p:cNvPr>
          <p:cNvCxnSpPr/>
          <p:nvPr/>
        </p:nvCxnSpPr>
        <p:spPr>
          <a:xfrm>
            <a:off x="3468414" y="2827283"/>
            <a:ext cx="0" cy="1324303"/>
          </a:xfrm>
          <a:prstGeom prst="straightConnector1">
            <a:avLst/>
          </a:prstGeom>
          <a:ln>
            <a:solidFill>
              <a:srgbClr val="FF00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6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82B35D-CD15-4E79-9A1B-CC707CFF57E9}"/>
              </a:ext>
            </a:extLst>
          </p:cNvPr>
          <p:cNvSpPr txBox="1">
            <a:spLocks/>
          </p:cNvSpPr>
          <p:nvPr/>
        </p:nvSpPr>
        <p:spPr>
          <a:xfrm>
            <a:off x="1524000" y="1412777"/>
            <a:ext cx="9144000" cy="362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004A5F"/>
                </a:solidFill>
              </a:rPr>
              <a:t>Physiopathologie</a:t>
            </a:r>
            <a:r>
              <a:rPr lang="fr-FR" sz="5400" b="1" dirty="0">
                <a:solidFill>
                  <a:schemeClr val="accent6"/>
                </a:solidFill>
              </a:rPr>
              <a:t> </a:t>
            </a:r>
            <a:br>
              <a:rPr lang="fr-FR" sz="5400" b="1" dirty="0">
                <a:solidFill>
                  <a:schemeClr val="accent6"/>
                </a:solidFill>
              </a:rPr>
            </a:br>
            <a:r>
              <a:rPr lang="fr-FR" sz="5400" b="1" dirty="0">
                <a:solidFill>
                  <a:srgbClr val="004A5F"/>
                </a:solidFill>
              </a:rPr>
              <a:t>des</a:t>
            </a:r>
            <a:r>
              <a:rPr lang="fr-FR" sz="5400" b="1" dirty="0">
                <a:solidFill>
                  <a:schemeClr val="accent6"/>
                </a:solidFill>
              </a:rPr>
              <a:t> </a:t>
            </a:r>
            <a:r>
              <a:rPr lang="fr-FR" sz="5400" b="1" dirty="0">
                <a:solidFill>
                  <a:srgbClr val="004A5F"/>
                </a:solidFill>
              </a:rPr>
              <a:t>maladies du foie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FEE886-C30F-42A6-915D-39A3C8F03353}"/>
              </a:ext>
            </a:extLst>
          </p:cNvPr>
          <p:cNvSpPr txBox="1">
            <a:spLocks/>
          </p:cNvSpPr>
          <p:nvPr/>
        </p:nvSpPr>
        <p:spPr>
          <a:xfrm>
            <a:off x="8616280" y="6309320"/>
            <a:ext cx="1944216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fr-FR" sz="1800"/>
              <a:t>07/09/2026</a:t>
            </a:r>
            <a:endParaRPr lang="fr-FR" sz="1800" b="1">
              <a:solidFill>
                <a:schemeClr val="accent6"/>
              </a:solidFill>
            </a:endParaRPr>
          </a:p>
          <a:p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1A17D2-557A-4CD1-8781-61E98B0252E8}"/>
              </a:ext>
            </a:extLst>
          </p:cNvPr>
          <p:cNvSpPr txBox="1"/>
          <p:nvPr/>
        </p:nvSpPr>
        <p:spPr>
          <a:xfrm>
            <a:off x="4115780" y="442840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Pr Fanny Lebossé</a:t>
            </a:r>
          </a:p>
          <a:p>
            <a:pPr algn="ctr"/>
            <a:r>
              <a:rPr lang="fr-FR" sz="2400" dirty="0"/>
              <a:t>Service d’hépatologie </a:t>
            </a:r>
          </a:p>
          <a:p>
            <a:pPr algn="ctr"/>
            <a:r>
              <a:rPr lang="fr-FR" sz="2400" dirty="0"/>
              <a:t>Hôpital de la Croix Rousse</a:t>
            </a:r>
          </a:p>
        </p:txBody>
      </p:sp>
      <p:sp>
        <p:nvSpPr>
          <p:cNvPr id="9" name="Forme libre 16">
            <a:extLst>
              <a:ext uri="{FF2B5EF4-FFF2-40B4-BE49-F238E27FC236}">
                <a16:creationId xmlns:a16="http://schemas.microsoft.com/office/drawing/2014/main" id="{9B87FCAD-43AA-4751-834D-1083BB4BB924}"/>
              </a:ext>
            </a:extLst>
          </p:cNvPr>
          <p:cNvSpPr/>
          <p:nvPr/>
        </p:nvSpPr>
        <p:spPr>
          <a:xfrm>
            <a:off x="3359697" y="3386880"/>
            <a:ext cx="5160267" cy="25814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185340 w 5986065"/>
              <a:gd name="connsiteY0" fmla="*/ 0 h 623529"/>
              <a:gd name="connsiteX1" fmla="*/ 103461 w 5986065"/>
              <a:gd name="connsiteY1" fmla="*/ 292655 h 623529"/>
              <a:gd name="connsiteX2" fmla="*/ 1842690 w 5986065"/>
              <a:gd name="connsiteY2" fmla="*/ 619125 h 623529"/>
              <a:gd name="connsiteX3" fmla="*/ 3890565 w 5986065"/>
              <a:gd name="connsiteY3" fmla="*/ 485775 h 623529"/>
              <a:gd name="connsiteX4" fmla="*/ 5643165 w 5986065"/>
              <a:gd name="connsiteY4" fmla="*/ 552450 h 623529"/>
              <a:gd name="connsiteX5" fmla="*/ 5986065 w 5986065"/>
              <a:gd name="connsiteY5" fmla="*/ 561975 h 623529"/>
              <a:gd name="connsiteX0" fmla="*/ 0 w 6372225"/>
              <a:gd name="connsiteY0" fmla="*/ 197013 h 353817"/>
              <a:gd name="connsiteX1" fmla="*/ 489621 w 6372225"/>
              <a:gd name="connsiteY1" fmla="*/ 22943 h 353817"/>
              <a:gd name="connsiteX2" fmla="*/ 2228850 w 6372225"/>
              <a:gd name="connsiteY2" fmla="*/ 349413 h 353817"/>
              <a:gd name="connsiteX3" fmla="*/ 4276725 w 6372225"/>
              <a:gd name="connsiteY3" fmla="*/ 216063 h 353817"/>
              <a:gd name="connsiteX4" fmla="*/ 6029325 w 6372225"/>
              <a:gd name="connsiteY4" fmla="*/ 282738 h 353817"/>
              <a:gd name="connsiteX5" fmla="*/ 6372225 w 6372225"/>
              <a:gd name="connsiteY5" fmla="*/ 292263 h 353817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61121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5743575"/>
              <a:gd name="connsiteY0" fmla="*/ 54828 h 275236"/>
              <a:gd name="connsiteX1" fmla="*/ 432471 w 5743575"/>
              <a:gd name="connsiteY1" fmla="*/ 42683 h 275236"/>
              <a:gd name="connsiteX2" fmla="*/ 1600200 w 5743575"/>
              <a:gd name="connsiteY2" fmla="*/ 273903 h 275236"/>
              <a:gd name="connsiteX3" fmla="*/ 3648075 w 5743575"/>
              <a:gd name="connsiteY3" fmla="*/ 140553 h 275236"/>
              <a:gd name="connsiteX4" fmla="*/ 5400675 w 5743575"/>
              <a:gd name="connsiteY4" fmla="*/ 207228 h 275236"/>
              <a:gd name="connsiteX5" fmla="*/ 5743575 w 5743575"/>
              <a:gd name="connsiteY5" fmla="*/ 216753 h 275236"/>
              <a:gd name="connsiteX0" fmla="*/ 704361 w 5362086"/>
              <a:gd name="connsiteY0" fmla="*/ 0 h 1430083"/>
              <a:gd name="connsiteX1" fmla="*/ 50982 w 5362086"/>
              <a:gd name="connsiteY1" fmla="*/ 1197530 h 1430083"/>
              <a:gd name="connsiteX2" fmla="*/ 1218711 w 5362086"/>
              <a:gd name="connsiteY2" fmla="*/ 1428750 h 1430083"/>
              <a:gd name="connsiteX3" fmla="*/ 3266586 w 5362086"/>
              <a:gd name="connsiteY3" fmla="*/ 1295400 h 1430083"/>
              <a:gd name="connsiteX4" fmla="*/ 5019186 w 5362086"/>
              <a:gd name="connsiteY4" fmla="*/ 1362075 h 1430083"/>
              <a:gd name="connsiteX5" fmla="*/ 5362086 w 5362086"/>
              <a:gd name="connsiteY5" fmla="*/ 1371600 h 1430083"/>
              <a:gd name="connsiteX0" fmla="*/ 877921 w 5535646"/>
              <a:gd name="connsiteY0" fmla="*/ 0 h 1430083"/>
              <a:gd name="connsiteX1" fmla="*/ 224542 w 5535646"/>
              <a:gd name="connsiteY1" fmla="*/ 1197530 h 1430083"/>
              <a:gd name="connsiteX2" fmla="*/ 1392271 w 5535646"/>
              <a:gd name="connsiteY2" fmla="*/ 1428750 h 1430083"/>
              <a:gd name="connsiteX3" fmla="*/ 3440146 w 5535646"/>
              <a:gd name="connsiteY3" fmla="*/ 1295400 h 1430083"/>
              <a:gd name="connsiteX4" fmla="*/ 5192746 w 5535646"/>
              <a:gd name="connsiteY4" fmla="*/ 1362075 h 1430083"/>
              <a:gd name="connsiteX5" fmla="*/ 5535646 w 5535646"/>
              <a:gd name="connsiteY5" fmla="*/ 1371600 h 1430083"/>
              <a:gd name="connsiteX0" fmla="*/ 877921 w 5535646"/>
              <a:gd name="connsiteY0" fmla="*/ 0 h 1477896"/>
              <a:gd name="connsiteX1" fmla="*/ 224542 w 5535646"/>
              <a:gd name="connsiteY1" fmla="*/ 1197530 h 1477896"/>
              <a:gd name="connsiteX2" fmla="*/ 1392271 w 5535646"/>
              <a:gd name="connsiteY2" fmla="*/ 1428750 h 1477896"/>
              <a:gd name="connsiteX3" fmla="*/ 3440146 w 5535646"/>
              <a:gd name="connsiteY3" fmla="*/ 1295400 h 1477896"/>
              <a:gd name="connsiteX4" fmla="*/ 5192746 w 5535646"/>
              <a:gd name="connsiteY4" fmla="*/ 1362075 h 1477896"/>
              <a:gd name="connsiteX5" fmla="*/ 5535646 w 5535646"/>
              <a:gd name="connsiteY5" fmla="*/ 1371600 h 1477896"/>
              <a:gd name="connsiteX0" fmla="*/ 0 w 5311104"/>
              <a:gd name="connsiteY0" fmla="*/ 0 h 280366"/>
              <a:gd name="connsiteX1" fmla="*/ 1167729 w 5311104"/>
              <a:gd name="connsiteY1" fmla="*/ 231220 h 280366"/>
              <a:gd name="connsiteX2" fmla="*/ 3215604 w 5311104"/>
              <a:gd name="connsiteY2" fmla="*/ 97870 h 280366"/>
              <a:gd name="connsiteX3" fmla="*/ 4968204 w 5311104"/>
              <a:gd name="connsiteY3" fmla="*/ 164545 h 280366"/>
              <a:gd name="connsiteX4" fmla="*/ 5311104 w 5311104"/>
              <a:gd name="connsiteY4" fmla="*/ 174070 h 280366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501604"/>
              <a:gd name="connsiteY0" fmla="*/ 0 h 157447"/>
              <a:gd name="connsiteX1" fmla="*/ 1358229 w 5501604"/>
              <a:gd name="connsiteY1" fmla="*/ 155020 h 157447"/>
              <a:gd name="connsiteX2" fmla="*/ 3406104 w 5501604"/>
              <a:gd name="connsiteY2" fmla="*/ 21670 h 157447"/>
              <a:gd name="connsiteX3" fmla="*/ 5158704 w 5501604"/>
              <a:gd name="connsiteY3" fmla="*/ 88345 h 157447"/>
              <a:gd name="connsiteX4" fmla="*/ 5501604 w 5501604"/>
              <a:gd name="connsiteY4" fmla="*/ 97870 h 157447"/>
              <a:gd name="connsiteX0" fmla="*/ 0 w 5501604"/>
              <a:gd name="connsiteY0" fmla="*/ 16098 h 171194"/>
              <a:gd name="connsiteX1" fmla="*/ 1358229 w 5501604"/>
              <a:gd name="connsiteY1" fmla="*/ 171118 h 171194"/>
              <a:gd name="connsiteX2" fmla="*/ 3406104 w 5501604"/>
              <a:gd name="connsiteY2" fmla="*/ 37768 h 171194"/>
              <a:gd name="connsiteX3" fmla="*/ 5158704 w 5501604"/>
              <a:gd name="connsiteY3" fmla="*/ 104443 h 171194"/>
              <a:gd name="connsiteX4" fmla="*/ 5501604 w 5501604"/>
              <a:gd name="connsiteY4" fmla="*/ 113968 h 171194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4"/>
              <a:gd name="connsiteX1" fmla="*/ 1853529 w 5501604"/>
              <a:gd name="connsiteY1" fmla="*/ 243900 h 243954"/>
              <a:gd name="connsiteX2" fmla="*/ 3406104 w 5501604"/>
              <a:gd name="connsiteY2" fmla="*/ 34350 h 243954"/>
              <a:gd name="connsiteX3" fmla="*/ 5158704 w 5501604"/>
              <a:gd name="connsiteY3" fmla="*/ 101025 h 243954"/>
              <a:gd name="connsiteX4" fmla="*/ 5501604 w 5501604"/>
              <a:gd name="connsiteY4" fmla="*/ 110550 h 243954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26734 h 258024"/>
              <a:gd name="connsiteX1" fmla="*/ 1853529 w 5501604"/>
              <a:gd name="connsiteY1" fmla="*/ 257954 h 258024"/>
              <a:gd name="connsiteX2" fmla="*/ 3406104 w 5501604"/>
              <a:gd name="connsiteY2" fmla="*/ 48404 h 258024"/>
              <a:gd name="connsiteX3" fmla="*/ 5092029 w 5501604"/>
              <a:gd name="connsiteY3" fmla="*/ 76979 h 258024"/>
              <a:gd name="connsiteX4" fmla="*/ 5501604 w 5501604"/>
              <a:gd name="connsiteY4" fmla="*/ 124604 h 258024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160267"/>
              <a:gd name="connsiteY0" fmla="*/ 12448 h 258144"/>
              <a:gd name="connsiteX1" fmla="*/ 1512192 w 5160267"/>
              <a:gd name="connsiteY1" fmla="*/ 257955 h 258144"/>
              <a:gd name="connsiteX2" fmla="*/ 3064767 w 5160267"/>
              <a:gd name="connsiteY2" fmla="*/ 48405 h 258144"/>
              <a:gd name="connsiteX3" fmla="*/ 4750692 w 5160267"/>
              <a:gd name="connsiteY3" fmla="*/ 76980 h 258144"/>
              <a:gd name="connsiteX4" fmla="*/ 5160267 w 5160267"/>
              <a:gd name="connsiteY4" fmla="*/ 124605 h 25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267" h="258144">
                <a:moveTo>
                  <a:pt x="0" y="12448"/>
                </a:moveTo>
                <a:cubicBezTo>
                  <a:pt x="637533" y="46222"/>
                  <a:pt x="1001398" y="251962"/>
                  <a:pt x="1512192" y="257955"/>
                </a:cubicBezTo>
                <a:cubicBezTo>
                  <a:pt x="2022986" y="263948"/>
                  <a:pt x="2448817" y="126193"/>
                  <a:pt x="3064767" y="48405"/>
                </a:cubicBezTo>
                <a:cubicBezTo>
                  <a:pt x="3680717" y="-29383"/>
                  <a:pt x="4074417" y="-8745"/>
                  <a:pt x="4750692" y="76980"/>
                </a:cubicBezTo>
                <a:lnTo>
                  <a:pt x="5160267" y="124605"/>
                </a:lnTo>
              </a:path>
            </a:pathLst>
          </a:custGeom>
          <a:noFill/>
          <a:ln w="2540">
            <a:solidFill>
              <a:srgbClr val="004A5F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A79B"/>
              </a:solidFill>
            </a:endParaRPr>
          </a:p>
        </p:txBody>
      </p:sp>
      <p:sp>
        <p:nvSpPr>
          <p:cNvPr id="10" name="Forme libre 6">
            <a:extLst>
              <a:ext uri="{FF2B5EF4-FFF2-40B4-BE49-F238E27FC236}">
                <a16:creationId xmlns:a16="http://schemas.microsoft.com/office/drawing/2014/main" id="{531AF168-6DAA-4618-9047-A0B4FD8CF4F0}"/>
              </a:ext>
            </a:extLst>
          </p:cNvPr>
          <p:cNvSpPr/>
          <p:nvPr/>
        </p:nvSpPr>
        <p:spPr>
          <a:xfrm rot="-10860000">
            <a:off x="3436152" y="3432852"/>
            <a:ext cx="5279326" cy="13258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4143 h 379566"/>
              <a:gd name="connsiteX1" fmla="*/ 828675 w 5195794"/>
              <a:gd name="connsiteY1" fmla="*/ 156543 h 379566"/>
              <a:gd name="connsiteX2" fmla="*/ 2970954 w 5195794"/>
              <a:gd name="connsiteY2" fmla="*/ 72473 h 379566"/>
              <a:gd name="connsiteX3" fmla="*/ 4392556 w 5195794"/>
              <a:gd name="connsiteY3" fmla="*/ 0 h 379566"/>
              <a:gd name="connsiteX4" fmla="*/ 5195794 w 5195794"/>
              <a:gd name="connsiteY4" fmla="*/ 379566 h 379566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56473 h 431896"/>
              <a:gd name="connsiteX1" fmla="*/ 828675 w 5195794"/>
              <a:gd name="connsiteY1" fmla="*/ 208873 h 431896"/>
              <a:gd name="connsiteX2" fmla="*/ 2970954 w 5195794"/>
              <a:gd name="connsiteY2" fmla="*/ 124803 h 431896"/>
              <a:gd name="connsiteX3" fmla="*/ 4392556 w 5195794"/>
              <a:gd name="connsiteY3" fmla="*/ 52330 h 431896"/>
              <a:gd name="connsiteX4" fmla="*/ 5195794 w 5195794"/>
              <a:gd name="connsiteY4" fmla="*/ 431896 h 43189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47289 h 422712"/>
              <a:gd name="connsiteX1" fmla="*/ 1077285 w 5195794"/>
              <a:gd name="connsiteY1" fmla="*/ 146870 h 422712"/>
              <a:gd name="connsiteX2" fmla="*/ 2941386 w 5195794"/>
              <a:gd name="connsiteY2" fmla="*/ 172262 h 422712"/>
              <a:gd name="connsiteX3" fmla="*/ 4392556 w 5195794"/>
              <a:gd name="connsiteY3" fmla="*/ 43146 h 422712"/>
              <a:gd name="connsiteX4" fmla="*/ 5195794 w 5195794"/>
              <a:gd name="connsiteY4" fmla="*/ 422712 h 422712"/>
              <a:gd name="connsiteX0" fmla="*/ 0 w 5195794"/>
              <a:gd name="connsiteY0" fmla="*/ 37848 h 413271"/>
              <a:gd name="connsiteX1" fmla="*/ 1077285 w 5195794"/>
              <a:gd name="connsiteY1" fmla="*/ 137429 h 413271"/>
              <a:gd name="connsiteX2" fmla="*/ 2941386 w 5195794"/>
              <a:gd name="connsiteY2" fmla="*/ 162821 h 413271"/>
              <a:gd name="connsiteX3" fmla="*/ 4392556 w 5195794"/>
              <a:gd name="connsiteY3" fmla="*/ 33705 h 413271"/>
              <a:gd name="connsiteX4" fmla="*/ 5195794 w 5195794"/>
              <a:gd name="connsiteY4" fmla="*/ 413271 h 413271"/>
              <a:gd name="connsiteX0" fmla="*/ 0 w 5195794"/>
              <a:gd name="connsiteY0" fmla="*/ 45900 h 421323"/>
              <a:gd name="connsiteX1" fmla="*/ 1011950 w 5195794"/>
              <a:gd name="connsiteY1" fmla="*/ 68129 h 421323"/>
              <a:gd name="connsiteX2" fmla="*/ 2941386 w 5195794"/>
              <a:gd name="connsiteY2" fmla="*/ 170873 h 421323"/>
              <a:gd name="connsiteX3" fmla="*/ 4392556 w 5195794"/>
              <a:gd name="connsiteY3" fmla="*/ 41757 h 421323"/>
              <a:gd name="connsiteX4" fmla="*/ 5195794 w 5195794"/>
              <a:gd name="connsiteY4" fmla="*/ 421323 h 421323"/>
              <a:gd name="connsiteX0" fmla="*/ 0 w 5673966"/>
              <a:gd name="connsiteY0" fmla="*/ 151871 h 421323"/>
              <a:gd name="connsiteX1" fmla="*/ 1490122 w 5673966"/>
              <a:gd name="connsiteY1" fmla="*/ 68129 h 421323"/>
              <a:gd name="connsiteX2" fmla="*/ 3419558 w 5673966"/>
              <a:gd name="connsiteY2" fmla="*/ 170873 h 421323"/>
              <a:gd name="connsiteX3" fmla="*/ 4870728 w 5673966"/>
              <a:gd name="connsiteY3" fmla="*/ 41757 h 421323"/>
              <a:gd name="connsiteX4" fmla="*/ 5673966 w 5673966"/>
              <a:gd name="connsiteY4" fmla="*/ 421323 h 421323"/>
              <a:gd name="connsiteX0" fmla="*/ 0 w 4870728"/>
              <a:gd name="connsiteY0" fmla="*/ 151871 h 185439"/>
              <a:gd name="connsiteX1" fmla="*/ 1490122 w 4870728"/>
              <a:gd name="connsiteY1" fmla="*/ 68129 h 185439"/>
              <a:gd name="connsiteX2" fmla="*/ 3419558 w 4870728"/>
              <a:gd name="connsiteY2" fmla="*/ 170873 h 185439"/>
              <a:gd name="connsiteX3" fmla="*/ 4870728 w 4870728"/>
              <a:gd name="connsiteY3" fmla="*/ 41757 h 185439"/>
              <a:gd name="connsiteX0" fmla="*/ 0 w 5279326"/>
              <a:gd name="connsiteY0" fmla="*/ 99016 h 132584"/>
              <a:gd name="connsiteX1" fmla="*/ 1490122 w 5279326"/>
              <a:gd name="connsiteY1" fmla="*/ 15274 h 132584"/>
              <a:gd name="connsiteX2" fmla="*/ 3419558 w 5279326"/>
              <a:gd name="connsiteY2" fmla="*/ 118018 h 132584"/>
              <a:gd name="connsiteX3" fmla="*/ 5279326 w 5279326"/>
              <a:gd name="connsiteY3" fmla="*/ 48429 h 13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326" h="132584">
                <a:moveTo>
                  <a:pt x="0" y="99016"/>
                </a:moveTo>
                <a:cubicBezTo>
                  <a:pt x="276225" y="209347"/>
                  <a:pt x="920196" y="12107"/>
                  <a:pt x="1490122" y="15274"/>
                </a:cubicBezTo>
                <a:cubicBezTo>
                  <a:pt x="2060048" y="18441"/>
                  <a:pt x="2788024" y="112492"/>
                  <a:pt x="3419558" y="118018"/>
                </a:cubicBezTo>
                <a:cubicBezTo>
                  <a:pt x="4051092" y="123544"/>
                  <a:pt x="4541625" y="-93969"/>
                  <a:pt x="5279326" y="48429"/>
                </a:cubicBezTo>
              </a:path>
            </a:pathLst>
          </a:custGeom>
          <a:noFill/>
          <a:ln w="12700">
            <a:solidFill>
              <a:srgbClr val="FF007B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D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4FE18D-EEBC-4D2A-8280-A37E6978C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0"/>
            <a:ext cx="2562225" cy="1828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F299CE-CA7D-474E-BF73-405087A94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593" y="0"/>
            <a:ext cx="2214407" cy="1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51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5455C52-4574-49D5-881F-4BD0153BE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4" y="924199"/>
            <a:ext cx="2000981" cy="1106425"/>
          </a:xfrm>
          <a:prstGeom prst="rect">
            <a:avLst/>
          </a:prstGeom>
        </p:spPr>
      </p:pic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732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Défaut de synthèse des protéines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82D24-8FB9-4FBD-BFD7-6CAD5E65F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1708247" y="1160944"/>
            <a:ext cx="2000981" cy="1583784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CF5C7E14-5961-458A-8CD4-A61158826C47}"/>
              </a:ext>
            </a:extLst>
          </p:cNvPr>
          <p:cNvSpPr txBox="1"/>
          <p:nvPr/>
        </p:nvSpPr>
        <p:spPr>
          <a:xfrm>
            <a:off x="3968657" y="1389682"/>
            <a:ext cx="5974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7B"/>
                </a:solidFill>
              </a:rPr>
              <a:t>Défaut de synthèse des protéines : dénutrition et déficit en facteurs de coagulation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0D1E10-F9F6-4D96-8165-267D412A95E1}"/>
              </a:ext>
            </a:extLst>
          </p:cNvPr>
          <p:cNvCxnSpPr>
            <a:cxnSpLocks/>
          </p:cNvCxnSpPr>
          <p:nvPr/>
        </p:nvCxnSpPr>
        <p:spPr>
          <a:xfrm>
            <a:off x="6075223" y="2448910"/>
            <a:ext cx="0" cy="780393"/>
          </a:xfrm>
          <a:prstGeom prst="straightConnector1">
            <a:avLst/>
          </a:prstGeom>
          <a:ln w="28575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7">
            <a:extLst>
              <a:ext uri="{FF2B5EF4-FFF2-40B4-BE49-F238E27FC236}">
                <a16:creationId xmlns:a16="http://schemas.microsoft.com/office/drawing/2014/main" id="{DC248F50-3E43-4A16-B91C-5C3B50037707}"/>
              </a:ext>
            </a:extLst>
          </p:cNvPr>
          <p:cNvSpPr txBox="1"/>
          <p:nvPr/>
        </p:nvSpPr>
        <p:spPr>
          <a:xfrm>
            <a:off x="2441770" y="3579539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CLINIQUE</a:t>
            </a:r>
          </a:p>
        </p:txBody>
      </p:sp>
      <p:sp>
        <p:nvSpPr>
          <p:cNvPr id="18" name="TextBox 20">
            <a:extLst>
              <a:ext uri="{FF2B5EF4-FFF2-40B4-BE49-F238E27FC236}">
                <a16:creationId xmlns:a16="http://schemas.microsoft.com/office/drawing/2014/main" id="{6161426A-BE53-4349-85B9-F12C9FEC36E3}"/>
              </a:ext>
            </a:extLst>
          </p:cNvPr>
          <p:cNvSpPr txBox="1"/>
          <p:nvPr/>
        </p:nvSpPr>
        <p:spPr>
          <a:xfrm>
            <a:off x="2456490" y="5155004"/>
            <a:ext cx="181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BIOLOGIE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186A4190-46A8-41CE-8AEE-CB6D5DF1EE56}"/>
              </a:ext>
            </a:extLst>
          </p:cNvPr>
          <p:cNvSpPr txBox="1"/>
          <p:nvPr/>
        </p:nvSpPr>
        <p:spPr>
          <a:xfrm>
            <a:off x="4256690" y="3435522"/>
            <a:ext cx="4696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Troubles hormonaux</a:t>
            </a:r>
          </a:p>
          <a:p>
            <a:r>
              <a:rPr lang="fr-FR" sz="3200" dirty="0">
                <a:solidFill>
                  <a:srgbClr val="004A5F"/>
                </a:solidFill>
              </a:rPr>
              <a:t>Dénutrition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D752227A-72A7-4174-9205-5315156E3C61}"/>
              </a:ext>
            </a:extLst>
          </p:cNvPr>
          <p:cNvSpPr txBox="1"/>
          <p:nvPr/>
        </p:nvSpPr>
        <p:spPr>
          <a:xfrm>
            <a:off x="4272180" y="4803673"/>
            <a:ext cx="73417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Baisse de l’albumine</a:t>
            </a:r>
          </a:p>
          <a:p>
            <a:r>
              <a:rPr lang="fr-FR" sz="3200" dirty="0">
                <a:solidFill>
                  <a:srgbClr val="004A5F"/>
                </a:solidFill>
              </a:rPr>
              <a:t>Diminution du Taux de Prothrombine (TP) </a:t>
            </a:r>
          </a:p>
          <a:p>
            <a:r>
              <a:rPr lang="fr-FR" sz="3200" dirty="0">
                <a:solidFill>
                  <a:srgbClr val="004A5F"/>
                </a:solidFill>
              </a:rPr>
              <a:t>et du Facteur V </a:t>
            </a:r>
            <a:r>
              <a:rPr lang="fr-FR" sz="2800" i="1" dirty="0">
                <a:solidFill>
                  <a:srgbClr val="004A5F"/>
                </a:solidFill>
              </a:rPr>
              <a:t>(indépendant de la vitamine K)</a:t>
            </a:r>
          </a:p>
        </p:txBody>
      </p:sp>
    </p:spTree>
    <p:extLst>
      <p:ext uri="{BB962C8B-B14F-4D97-AF65-F5344CB8AC3E}">
        <p14:creationId xmlns:p14="http://schemas.microsoft.com/office/powerpoint/2010/main" val="2950488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214D327-1754-4738-A48D-6BF6C9AD8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2" y="983017"/>
            <a:ext cx="1895783" cy="761698"/>
          </a:xfrm>
          <a:prstGeom prst="rect">
            <a:avLst/>
          </a:prstGeom>
        </p:spPr>
      </p:pic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2692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Hypoglycémies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82D24-8FB9-4FBD-BFD7-6CAD5E65F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1708247" y="1160944"/>
            <a:ext cx="2000981" cy="158378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EE0CE704-6301-49FC-BDEE-CF1C2181A1B4}"/>
              </a:ext>
            </a:extLst>
          </p:cNvPr>
          <p:cNvSpPr txBox="1"/>
          <p:nvPr/>
        </p:nvSpPr>
        <p:spPr>
          <a:xfrm>
            <a:off x="4126313" y="1485845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7B"/>
                </a:solidFill>
              </a:rPr>
              <a:t>Défaut de régulation du métabolisme glucidique</a:t>
            </a:r>
          </a:p>
        </p:txBody>
      </p:sp>
      <p:cxnSp>
        <p:nvCxnSpPr>
          <p:cNvPr id="14" name="Straight Arrow Connector 15">
            <a:extLst>
              <a:ext uri="{FF2B5EF4-FFF2-40B4-BE49-F238E27FC236}">
                <a16:creationId xmlns:a16="http://schemas.microsoft.com/office/drawing/2014/main" id="{0BADD003-4430-46EE-A855-5AED2EC761D8}"/>
              </a:ext>
            </a:extLst>
          </p:cNvPr>
          <p:cNvCxnSpPr/>
          <p:nvPr/>
        </p:nvCxnSpPr>
        <p:spPr>
          <a:xfrm>
            <a:off x="5854505" y="2316841"/>
            <a:ext cx="0" cy="998820"/>
          </a:xfrm>
          <a:prstGeom prst="straightConnector1">
            <a:avLst/>
          </a:prstGeom>
          <a:ln w="28575">
            <a:solidFill>
              <a:srgbClr val="FF007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17">
            <a:extLst>
              <a:ext uri="{FF2B5EF4-FFF2-40B4-BE49-F238E27FC236}">
                <a16:creationId xmlns:a16="http://schemas.microsoft.com/office/drawing/2014/main" id="{80922E54-DAFF-41C9-9FAA-45F45D293EF9}"/>
              </a:ext>
            </a:extLst>
          </p:cNvPr>
          <p:cNvSpPr txBox="1"/>
          <p:nvPr/>
        </p:nvSpPr>
        <p:spPr>
          <a:xfrm>
            <a:off x="2599425" y="3675702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CLINIQUE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A4DB9C28-7DE5-4066-A0A6-97BEEBAB5A54}"/>
              </a:ext>
            </a:extLst>
          </p:cNvPr>
          <p:cNvSpPr txBox="1"/>
          <p:nvPr/>
        </p:nvSpPr>
        <p:spPr>
          <a:xfrm>
            <a:off x="2614145" y="4107750"/>
            <a:ext cx="181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4A5F"/>
                </a:solidFill>
              </a:rPr>
              <a:t>BIOLOGIE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0F8645EE-D248-4EC8-9B03-48E47A3C969A}"/>
              </a:ext>
            </a:extLst>
          </p:cNvPr>
          <p:cNvSpPr txBox="1"/>
          <p:nvPr/>
        </p:nvSpPr>
        <p:spPr>
          <a:xfrm>
            <a:off x="4633938" y="4895101"/>
            <a:ext cx="4696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>
                <a:solidFill>
                  <a:srgbClr val="004A5F"/>
                </a:solidFill>
              </a:rPr>
              <a:t>Situation d’insuffisance hépatique </a:t>
            </a:r>
            <a:r>
              <a:rPr lang="fr-FR" sz="2800" i="1" dirty="0" err="1">
                <a:solidFill>
                  <a:srgbClr val="004A5F"/>
                </a:solidFill>
              </a:rPr>
              <a:t>pre</a:t>
            </a:r>
            <a:r>
              <a:rPr lang="fr-FR" sz="2800" i="1" dirty="0">
                <a:solidFill>
                  <a:srgbClr val="004A5F"/>
                </a:solidFill>
              </a:rPr>
              <a:t>-mortem</a:t>
            </a: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717B9986-AFB3-4245-B2BB-62CFE1975174}"/>
              </a:ext>
            </a:extLst>
          </p:cNvPr>
          <p:cNvSpPr txBox="1"/>
          <p:nvPr/>
        </p:nvSpPr>
        <p:spPr>
          <a:xfrm>
            <a:off x="4429835" y="3967597"/>
            <a:ext cx="4696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Hypoglycémies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86028C5-7657-4D17-A87B-F69932868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58" y="4659854"/>
            <a:ext cx="1433897" cy="14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99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6B6CA8A-E3C8-46FB-B571-54E7610B7517}"/>
              </a:ext>
            </a:extLst>
          </p:cNvPr>
          <p:cNvSpPr txBox="1">
            <a:spLocks/>
          </p:cNvSpPr>
          <p:nvPr/>
        </p:nvSpPr>
        <p:spPr>
          <a:xfrm>
            <a:off x="1847528" y="980728"/>
            <a:ext cx="87129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b="1" dirty="0">
                <a:solidFill>
                  <a:srgbClr val="FF007B"/>
                </a:solidFill>
              </a:rPr>
              <a:t>Merci pour votre attention!!</a:t>
            </a: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Des questions??</a:t>
            </a: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fanny.lebosse@chu-lyon.fr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AC164A-E88C-45D7-8444-53A6773D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0"/>
            <a:ext cx="2562225" cy="1828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BD5279-9D3A-4C54-8107-EE4118373B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593" y="0"/>
            <a:ext cx="2214407" cy="1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23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68AA3E-7290-4FC7-B2F3-49608436F451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Sommaire</a:t>
            </a:r>
          </a:p>
        </p:txBody>
      </p:sp>
      <p:cxnSp>
        <p:nvCxnSpPr>
          <p:cNvPr id="3" name="Connecteur droit 7">
            <a:extLst>
              <a:ext uri="{FF2B5EF4-FFF2-40B4-BE49-F238E27FC236}">
                <a16:creationId xmlns:a16="http://schemas.microsoft.com/office/drawing/2014/main" id="{53361CD9-C3BC-40BF-BB67-18AF2B5ECF01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D6F4D91F-FC24-4491-B711-E4DEB31DFF94}"/>
              </a:ext>
            </a:extLst>
          </p:cNvPr>
          <p:cNvSpPr txBox="1"/>
          <p:nvPr/>
        </p:nvSpPr>
        <p:spPr>
          <a:xfrm>
            <a:off x="2400017" y="1489361"/>
            <a:ext cx="6114303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2800" dirty="0">
                <a:solidFill>
                  <a:srgbClr val="004A5F"/>
                </a:solidFill>
              </a:rPr>
              <a:t>CHAPITRE 1 : A quoi sert le foie ?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Vascularisation hépatique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L’unité fonctionnelle hépatique : le lobule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Les grandes fonctions hépatiques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fr-FR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sz="2800" dirty="0">
                <a:solidFill>
                  <a:srgbClr val="004A5F"/>
                </a:solidFill>
              </a:rPr>
              <a:t>CHAPITRE 2 : Dysfonction hépatique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Ictère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Encéphalopathie hépatique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Défaut de synthèse protéique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FR" sz="2400" dirty="0"/>
              <a:t>Hypoglycémies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03030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5322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Chapitre 1 : A quoi sert le foie?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270F6F-A029-432D-96EA-322F7709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68592" y="2386588"/>
            <a:ext cx="2899720" cy="229513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D9C2BE1-9ACF-4ACF-8907-E6A52DE71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" y="983017"/>
            <a:ext cx="1712935" cy="17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65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6014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Vascularisation hépatique - rappels</a:t>
            </a:r>
          </a:p>
        </p:txBody>
      </p:sp>
      <p:pic>
        <p:nvPicPr>
          <p:cNvPr id="6" name="Picture 2" descr="Résultat de recherche d'images pour &quot;liver splanchic system&quot;">
            <a:extLst>
              <a:ext uri="{FF2B5EF4-FFF2-40B4-BE49-F238E27FC236}">
                <a16:creationId xmlns:a16="http://schemas.microsoft.com/office/drawing/2014/main" id="{5B8CF464-2CD3-4211-B403-7E609F7C6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547" y="1628801"/>
            <a:ext cx="4529568" cy="372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A1F3E748-2D5F-4EB1-8623-AD0C6C4B9C60}"/>
              </a:ext>
            </a:extLst>
          </p:cNvPr>
          <p:cNvSpPr txBox="1"/>
          <p:nvPr/>
        </p:nvSpPr>
        <p:spPr>
          <a:xfrm>
            <a:off x="2063552" y="98072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/>
              <a:t>Drainage veineux des organes digestifs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33838457-39BF-42D1-946A-694DB8C9CF63}"/>
              </a:ext>
            </a:extLst>
          </p:cNvPr>
          <p:cNvSpPr txBox="1"/>
          <p:nvPr/>
        </p:nvSpPr>
        <p:spPr>
          <a:xfrm>
            <a:off x="2052519" y="5373216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/>
              <a:t>Vascularisation 2/3 veineux , 1/3 artérielle</a:t>
            </a:r>
          </a:p>
        </p:txBody>
      </p:sp>
    </p:spTree>
    <p:extLst>
      <p:ext uri="{BB962C8B-B14F-4D97-AF65-F5344CB8AC3E}">
        <p14:creationId xmlns:p14="http://schemas.microsoft.com/office/powerpoint/2010/main" val="185309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987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L’unité fonctionnelle hépatique = le lobule hépatique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39CB0FCE-93FE-49B6-8FC7-837185356781}"/>
              </a:ext>
            </a:extLst>
          </p:cNvPr>
          <p:cNvSpPr txBox="1"/>
          <p:nvPr/>
        </p:nvSpPr>
        <p:spPr>
          <a:xfrm>
            <a:off x="5117592" y="1233367"/>
            <a:ext cx="2686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LOBULE HEPATIQUE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3073848-2FFD-47A4-A806-D94920EE9081}"/>
              </a:ext>
            </a:extLst>
          </p:cNvPr>
          <p:cNvGrpSpPr/>
          <p:nvPr/>
        </p:nvGrpSpPr>
        <p:grpSpPr>
          <a:xfrm>
            <a:off x="3119265" y="1695032"/>
            <a:ext cx="6984776" cy="4800600"/>
            <a:chOff x="251520" y="1436712"/>
            <a:chExt cx="6984776" cy="4800600"/>
          </a:xfrm>
        </p:grpSpPr>
        <p:pic>
          <p:nvPicPr>
            <p:cNvPr id="11" name="Picture 3">
              <a:extLst>
                <a:ext uri="{FF2B5EF4-FFF2-40B4-BE49-F238E27FC236}">
                  <a16:creationId xmlns:a16="http://schemas.microsoft.com/office/drawing/2014/main" id="{D873BBE3-200A-4478-8D06-54706B35C9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436712"/>
              <a:ext cx="6858000" cy="480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3710C2-6C69-4C18-9726-D95FBF7BA90F}"/>
                </a:ext>
              </a:extLst>
            </p:cNvPr>
            <p:cNvSpPr/>
            <p:nvPr/>
          </p:nvSpPr>
          <p:spPr>
            <a:xfrm>
              <a:off x="5004048" y="5877272"/>
              <a:ext cx="2232248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/>
            </a:p>
          </p:txBody>
        </p:sp>
      </p:grpSp>
      <p:sp>
        <p:nvSpPr>
          <p:cNvPr id="13" name="TextBox 7">
            <a:extLst>
              <a:ext uri="{FF2B5EF4-FFF2-40B4-BE49-F238E27FC236}">
                <a16:creationId xmlns:a16="http://schemas.microsoft.com/office/drawing/2014/main" id="{B6554C3F-23AE-43A8-827B-FDDD41F89B55}"/>
              </a:ext>
            </a:extLst>
          </p:cNvPr>
          <p:cNvSpPr txBox="1"/>
          <p:nvPr/>
        </p:nvSpPr>
        <p:spPr>
          <a:xfrm>
            <a:off x="8591873" y="3759328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Flux espace porte =&gt; veine </a:t>
            </a:r>
            <a:r>
              <a:rPr lang="fr-FR" sz="2400" dirty="0" err="1">
                <a:solidFill>
                  <a:srgbClr val="FF0000"/>
                </a:solidFill>
              </a:rPr>
              <a:t>centrolobulaire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:</a:t>
            </a:r>
          </a:p>
          <a:p>
            <a:r>
              <a:rPr lang="fr-FR" sz="2400" b="1" dirty="0" err="1">
                <a:solidFill>
                  <a:srgbClr val="FF0000"/>
                </a:solidFill>
              </a:rPr>
              <a:t>Sinusoide</a:t>
            </a:r>
            <a:r>
              <a:rPr lang="fr-FR" sz="2400" b="1" dirty="0">
                <a:solidFill>
                  <a:srgbClr val="FF0000"/>
                </a:solidFill>
              </a:rPr>
              <a:t> hépatique</a:t>
            </a:r>
          </a:p>
          <a:p>
            <a:endParaRPr lang="fr-FR" sz="2400" dirty="0"/>
          </a:p>
          <a:p>
            <a:r>
              <a:rPr lang="fr-FR" sz="2400" dirty="0">
                <a:solidFill>
                  <a:srgbClr val="00B050"/>
                </a:solidFill>
              </a:rPr>
              <a:t>Flux =&gt; espace porte :</a:t>
            </a:r>
          </a:p>
          <a:p>
            <a:r>
              <a:rPr lang="fr-FR" sz="2400" b="1" dirty="0">
                <a:solidFill>
                  <a:srgbClr val="00B050"/>
                </a:solidFill>
              </a:rPr>
              <a:t>Canalicule biliaire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99B232-A1F0-4379-9012-338A393FF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" y="983017"/>
            <a:ext cx="2610418" cy="1500079"/>
          </a:xfrm>
          <a:prstGeom prst="rect">
            <a:avLst/>
          </a:prstGeom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B32C16D5-8EAF-4678-8913-107C9439914E}"/>
              </a:ext>
            </a:extLst>
          </p:cNvPr>
          <p:cNvSpPr txBox="1"/>
          <p:nvPr/>
        </p:nvSpPr>
        <p:spPr>
          <a:xfrm>
            <a:off x="23677" y="2361991"/>
            <a:ext cx="2764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004A5F"/>
                </a:solidFill>
              </a:rPr>
              <a:t>Le lobule hépatique est une micro-usine</a:t>
            </a:r>
          </a:p>
        </p:txBody>
      </p:sp>
    </p:spTree>
    <p:extLst>
      <p:ext uri="{BB962C8B-B14F-4D97-AF65-F5344CB8AC3E}">
        <p14:creationId xmlns:p14="http://schemas.microsoft.com/office/powerpoint/2010/main" val="355900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987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L’unité fonctionnelle hépatique = le lobule hépatique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D873054A-E011-4FCD-9713-9DC57F6DA85B}"/>
              </a:ext>
            </a:extLst>
          </p:cNvPr>
          <p:cNvSpPr txBox="1"/>
          <p:nvPr/>
        </p:nvSpPr>
        <p:spPr>
          <a:xfrm>
            <a:off x="4700554" y="980729"/>
            <a:ext cx="2790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Architecture du foie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EE7126C-96C8-4EDF-8E81-FE7850564D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6" t="35065" b="7126"/>
          <a:stretch/>
        </p:blipFill>
        <p:spPr bwMode="auto">
          <a:xfrm>
            <a:off x="6309360" y="3428999"/>
            <a:ext cx="3493080" cy="292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750F8D5-8439-49CD-9382-987BF23DAB09}"/>
              </a:ext>
            </a:extLst>
          </p:cNvPr>
          <p:cNvGrpSpPr/>
          <p:nvPr/>
        </p:nvGrpSpPr>
        <p:grpSpPr>
          <a:xfrm>
            <a:off x="1700202" y="1840120"/>
            <a:ext cx="3619863" cy="2460952"/>
            <a:chOff x="251520" y="1436712"/>
            <a:chExt cx="6984776" cy="4800600"/>
          </a:xfrm>
        </p:grpSpPr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DCB26A80-9850-4A86-A719-C102A73A3F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436712"/>
              <a:ext cx="6858000" cy="480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377622-08AB-4A2A-99E4-A59055BE2E18}"/>
                </a:ext>
              </a:extLst>
            </p:cNvPr>
            <p:cNvSpPr/>
            <p:nvPr/>
          </p:nvSpPr>
          <p:spPr>
            <a:xfrm>
              <a:off x="5004048" y="5877272"/>
              <a:ext cx="2232248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B8CA2FA4-2203-4B6B-B982-76221A63BD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4" r="-1" b="41432"/>
          <a:stretch/>
        </p:blipFill>
        <p:spPr>
          <a:xfrm rot="4367149">
            <a:off x="5671552" y="2535680"/>
            <a:ext cx="1275616" cy="106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9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0015B480-52E8-4743-B664-95D9EB8DFAD7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0203ED6-982F-4003-A0E5-AF809A9B21F9}"/>
              </a:ext>
            </a:extLst>
          </p:cNvPr>
          <p:cNvSpPr/>
          <p:nvPr/>
        </p:nvSpPr>
        <p:spPr>
          <a:xfrm>
            <a:off x="1093301" y="105633"/>
            <a:ext cx="8987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4A5F"/>
                </a:solidFill>
              </a:rPr>
              <a:t>L’unité fonctionnelle hépatique = le lobule hépatique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0AC7863-1455-48AE-8DA1-545BA3979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" b="6501"/>
          <a:stretch/>
        </p:blipFill>
        <p:spPr bwMode="auto">
          <a:xfrm>
            <a:off x="2667000" y="1609456"/>
            <a:ext cx="6077607" cy="400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6F509ADB-0E7E-42C1-9B91-9D235D061073}"/>
              </a:ext>
            </a:extLst>
          </p:cNvPr>
          <p:cNvSpPr txBox="1"/>
          <p:nvPr/>
        </p:nvSpPr>
        <p:spPr>
          <a:xfrm>
            <a:off x="3284184" y="980729"/>
            <a:ext cx="569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Organisation cellulaire du lobule hépatique</a:t>
            </a:r>
          </a:p>
        </p:txBody>
      </p:sp>
    </p:spTree>
    <p:extLst>
      <p:ext uri="{BB962C8B-B14F-4D97-AF65-F5344CB8AC3E}">
        <p14:creationId xmlns:p14="http://schemas.microsoft.com/office/powerpoint/2010/main" val="15256231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688</Words>
  <Application>Microsoft Office PowerPoint</Application>
  <PresentationFormat>Grand écran</PresentationFormat>
  <Paragraphs>155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LEBOSSE, Fanny</dc:creator>
  <cp:lastModifiedBy>LEBOSSE, Fanny</cp:lastModifiedBy>
  <cp:revision>11</cp:revision>
  <dcterms:created xsi:type="dcterms:W3CDTF">2026-09-04T09:32:53Z</dcterms:created>
  <dcterms:modified xsi:type="dcterms:W3CDTF">2026-09-04T10:49:25Z</dcterms:modified>
</cp:coreProperties>
</file>